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7.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8.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9.xml" ContentType="application/vnd.openxmlformats-officedocument.presentationml.notesSlide+xml"/>
  <Override PartName="/ppt/charts/chart41.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28"/>
  </p:notesMasterIdLst>
  <p:handoutMasterIdLst>
    <p:handoutMasterId r:id="rId29"/>
  </p:handoutMasterIdLst>
  <p:sldIdLst>
    <p:sldId id="663" r:id="rId5"/>
    <p:sldId id="621" r:id="rId6"/>
    <p:sldId id="664" r:id="rId7"/>
    <p:sldId id="700" r:id="rId8"/>
    <p:sldId id="624" r:id="rId9"/>
    <p:sldId id="665" r:id="rId10"/>
    <p:sldId id="679" r:id="rId11"/>
    <p:sldId id="706" r:id="rId12"/>
    <p:sldId id="726" r:id="rId13"/>
    <p:sldId id="605" r:id="rId14"/>
    <p:sldId id="710" r:id="rId15"/>
    <p:sldId id="723" r:id="rId16"/>
    <p:sldId id="709" r:id="rId17"/>
    <p:sldId id="732" r:id="rId18"/>
    <p:sldId id="733" r:id="rId19"/>
    <p:sldId id="730" r:id="rId20"/>
    <p:sldId id="731" r:id="rId21"/>
    <p:sldId id="727" r:id="rId22"/>
    <p:sldId id="648" r:id="rId23"/>
    <p:sldId id="666" r:id="rId24"/>
    <p:sldId id="719" r:id="rId25"/>
    <p:sldId id="667" r:id="rId26"/>
    <p:sldId id="669" r:id="rId27"/>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orient="horz" pos="237" userDrawn="1">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52" userDrawn="1">
          <p15:clr>
            <a:srgbClr val="A4A3A4"/>
          </p15:clr>
        </p15:guide>
        <p15:guide id="9" pos="7517">
          <p15:clr>
            <a:srgbClr val="A4A3A4"/>
          </p15:clr>
        </p15:guide>
        <p15:guide id="10" orient="horz" pos="146" userDrawn="1">
          <p15:clr>
            <a:srgbClr val="A4A3A4"/>
          </p15:clr>
        </p15:guide>
        <p15:guide id="11" orient="horz" pos="3094">
          <p15:clr>
            <a:srgbClr val="A4A3A4"/>
          </p15:clr>
        </p15:guide>
        <p15:guide id="12" orient="horz" pos="1768">
          <p15:clr>
            <a:srgbClr val="A4A3A4"/>
          </p15:clr>
        </p15:guide>
        <p15:guide id="13" orient="horz" pos="636">
          <p15:clr>
            <a:srgbClr val="A4A3A4"/>
          </p15:clr>
        </p15:guide>
        <p15:guide id="14" orient="horz" pos="2889">
          <p15:clr>
            <a:srgbClr val="A4A3A4"/>
          </p15:clr>
        </p15:guide>
        <p15:guide id="15" orient="horz" pos="509" userDrawn="1">
          <p15:clr>
            <a:srgbClr val="A4A3A4"/>
          </p15:clr>
        </p15:guide>
        <p15:guide id="16" pos="2880" userDrawn="1">
          <p15:clr>
            <a:srgbClr val="A4A3A4"/>
          </p15:clr>
        </p15:guide>
        <p15:guide id="17" pos="158" userDrawn="1">
          <p15:clr>
            <a:srgbClr val="A4A3A4"/>
          </p15:clr>
        </p15:guide>
        <p15:guide id="18" pos="5307" userDrawn="1">
          <p15:clr>
            <a:srgbClr val="A4A3A4"/>
          </p15:clr>
        </p15:guide>
        <p15:guide id="19" pos="399">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623062"/>
    <a:srgbClr val="B7BF12"/>
    <a:srgbClr val="007681"/>
    <a:srgbClr val="63BDBB"/>
    <a:srgbClr val="58585B"/>
    <a:srgbClr val="C00000"/>
    <a:srgbClr val="F1BE48"/>
    <a:srgbClr val="E87722"/>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0" autoAdjust="0"/>
    <p:restoredTop sz="94373" autoAdjust="0"/>
  </p:normalViewPr>
  <p:slideViewPr>
    <p:cSldViewPr snapToGrid="0" showGuides="1">
      <p:cViewPr varScale="1">
        <p:scale>
          <a:sx n="73" d="100"/>
          <a:sy n="73" d="100"/>
        </p:scale>
        <p:origin x="-112" y="-1520"/>
      </p:cViewPr>
      <p:guideLst>
        <p:guide orient="horz" pos="2382"/>
        <p:guide orient="horz" pos="237"/>
        <p:guide orient="horz" pos="4534"/>
        <p:guide orient="horz" pos="4286"/>
        <p:guide orient="horz" pos="146"/>
        <p:guide orient="horz" pos="3094"/>
        <p:guide orient="horz" pos="1768"/>
        <p:guide orient="horz" pos="636"/>
        <p:guide orient="horz" pos="2889"/>
        <p:guide orient="horz" pos="509"/>
        <p:guide pos="4234"/>
        <p:guide pos="237"/>
        <p:guide pos="8229"/>
        <p:guide pos="952"/>
        <p:guide pos="7517"/>
        <p:guide pos="2880"/>
        <p:guide pos="158"/>
        <p:guide pos="5307"/>
        <p:guide pos="399"/>
      </p:guideLst>
    </p:cSldViewPr>
  </p:slid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75" d="100"/>
          <a:sy n="75" d="100"/>
        </p:scale>
        <p:origin x="306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Sheet4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7750972911232"/>
          <c:y val="0.0"/>
          <c:w val="0.858825090931824"/>
          <c:h val="0.999514223016563"/>
        </c:manualLayout>
      </c:layout>
      <c:barChart>
        <c:barDir val="bar"/>
        <c:grouping val="clustered"/>
        <c:varyColors val="0"/>
        <c:ser>
          <c:idx val="0"/>
          <c:order val="0"/>
          <c:tx>
            <c:strRef>
              <c:f>Sheet1!$B$1</c:f>
              <c:strCache>
                <c:ptCount val="1"/>
                <c:pt idx="0">
                  <c:v>Series 1</c:v>
                </c:pt>
              </c:strCache>
            </c:strRef>
          </c:tx>
          <c:spPr>
            <a:solidFill>
              <a:srgbClr val="8A147F"/>
            </a:solidFill>
          </c:spPr>
          <c:invertIfNegative val="0"/>
          <c:dLbls>
            <c:numFmt formatCode="#,##0" sourceLinked="0"/>
            <c:spPr>
              <a:noFill/>
              <a:ln>
                <a:noFill/>
              </a:ln>
              <a:effectLst/>
            </c:spPr>
            <c:txPr>
              <a:bodyPr/>
              <a:lstStyle/>
              <a:p>
                <a:pPr>
                  <a:defRPr sz="1050" b="1">
                    <a:solidFill>
                      <a:srgbClr val="8A147F"/>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gehuwd of samenwonend MET thuiswonende kinderen</c:v>
                </c:pt>
                <c:pt idx="1">
                  <c:v>alleenstaande ZONDER thuiswonende kinderen</c:v>
                </c:pt>
                <c:pt idx="2">
                  <c:v>gehuwd of samenwonend ZONDER thuiswonende kinderen</c:v>
                </c:pt>
                <c:pt idx="3">
                  <c:v>thuiswonend bij ouders, grootouders of familie</c:v>
                </c:pt>
                <c:pt idx="4">
                  <c:v>alleenstaande MET thuiswonende kinderen</c:v>
                </c:pt>
                <c:pt idx="5">
                  <c:v>andere</c:v>
                </c:pt>
              </c:strCache>
            </c:strRef>
          </c:cat>
          <c:val>
            <c:numRef>
              <c:f>Sheet1!$B$2:$B$7</c:f>
              <c:numCache>
                <c:formatCode>0\%</c:formatCode>
                <c:ptCount val="6"/>
                <c:pt idx="0">
                  <c:v>29.05</c:v>
                </c:pt>
                <c:pt idx="1">
                  <c:v>26.89</c:v>
                </c:pt>
                <c:pt idx="2">
                  <c:v>22.98</c:v>
                </c:pt>
                <c:pt idx="3">
                  <c:v>9.92</c:v>
                </c:pt>
                <c:pt idx="4">
                  <c:v>7.88</c:v>
                </c:pt>
                <c:pt idx="5">
                  <c:v>3.28</c:v>
                </c:pt>
              </c:numCache>
            </c:numRef>
          </c:val>
          <c:extLst xmlns:c16r2="http://schemas.microsoft.com/office/drawing/2015/06/chart">
            <c:ext xmlns:c16="http://schemas.microsoft.com/office/drawing/2014/chart" uri="{C3380CC4-5D6E-409C-BE32-E72D297353CC}">
              <c16:uniqueId val="{00000000-F51E-4102-B134-DEA9FA26BBBC}"/>
            </c:ext>
          </c:extLst>
        </c:ser>
        <c:dLbls>
          <c:dLblPos val="outEnd"/>
          <c:showLegendKey val="0"/>
          <c:showVal val="1"/>
          <c:showCatName val="0"/>
          <c:showSerName val="0"/>
          <c:showPercent val="0"/>
          <c:showBubbleSize val="0"/>
        </c:dLbls>
        <c:gapWidth val="70"/>
        <c:axId val="-2120771496"/>
        <c:axId val="-2120765320"/>
      </c:barChart>
      <c:catAx>
        <c:axId val="-2120771496"/>
        <c:scaling>
          <c:orientation val="maxMin"/>
        </c:scaling>
        <c:delete val="1"/>
        <c:axPos val="l"/>
        <c:numFmt formatCode="#,##0" sourceLinked="0"/>
        <c:majorTickMark val="out"/>
        <c:minorTickMark val="none"/>
        <c:tickLblPos val="nextTo"/>
        <c:crossAx val="-2120765320"/>
        <c:crosses val="autoZero"/>
        <c:auto val="1"/>
        <c:lblAlgn val="ctr"/>
        <c:lblOffset val="100"/>
        <c:noMultiLvlLbl val="0"/>
      </c:catAx>
      <c:valAx>
        <c:axId val="-2120765320"/>
        <c:scaling>
          <c:orientation val="minMax"/>
          <c:max val="50.0"/>
          <c:min val="0.0"/>
        </c:scaling>
        <c:delete val="1"/>
        <c:axPos val="t"/>
        <c:numFmt formatCode="0\%" sourceLinked="1"/>
        <c:majorTickMark val="out"/>
        <c:minorTickMark val="none"/>
        <c:tickLblPos val="nextTo"/>
        <c:crossAx val="-2120771496"/>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5326662061034"/>
          <c:y val="0.0269886446879292"/>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90.19</c:v>
                </c:pt>
                <c:pt idx="1">
                  <c:v>87.85</c:v>
                </c:pt>
                <c:pt idx="2">
                  <c:v>87.39</c:v>
                </c:pt>
                <c:pt idx="3">
                  <c:v>86.59</c:v>
                </c:pt>
                <c:pt idx="4">
                  <c:v>82.93</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117663944"/>
        <c:axId val="2117653304"/>
      </c:barChart>
      <c:catAx>
        <c:axId val="211766394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7653304"/>
        <c:crosses val="autoZero"/>
        <c:auto val="1"/>
        <c:lblAlgn val="ctr"/>
        <c:lblOffset val="100"/>
        <c:noMultiLvlLbl val="0"/>
      </c:catAx>
      <c:valAx>
        <c:axId val="2117653304"/>
        <c:scaling>
          <c:orientation val="minMax"/>
          <c:max val="100.0"/>
          <c:min val="0.0"/>
        </c:scaling>
        <c:delete val="1"/>
        <c:axPos val="t"/>
        <c:numFmt formatCode="General" sourceLinked="1"/>
        <c:majorTickMark val="out"/>
        <c:minorTickMark val="none"/>
        <c:tickLblPos val="nextTo"/>
        <c:crossAx val="211766394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90.33</c:v>
                </c:pt>
                <c:pt idx="1">
                  <c:v>85.93</c:v>
                </c:pt>
                <c:pt idx="2">
                  <c:v>85.8</c:v>
                </c:pt>
                <c:pt idx="3">
                  <c:v>82.67999999999998</c:v>
                </c:pt>
                <c:pt idx="4">
                  <c:v>80.97999999999998</c:v>
                </c:pt>
              </c:numCache>
            </c:numRef>
          </c:val>
          <c:extLst xmlns:c16r2="http://schemas.microsoft.com/office/drawing/2015/06/char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117311672"/>
        <c:axId val="2117298696"/>
      </c:barChart>
      <c:catAx>
        <c:axId val="211731167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7298696"/>
        <c:crosses val="autoZero"/>
        <c:auto val="1"/>
        <c:lblAlgn val="ctr"/>
        <c:lblOffset val="100"/>
        <c:noMultiLvlLbl val="0"/>
      </c:catAx>
      <c:valAx>
        <c:axId val="2117298696"/>
        <c:scaling>
          <c:orientation val="minMax"/>
          <c:max val="100.0"/>
          <c:min val="0.0"/>
        </c:scaling>
        <c:delete val="1"/>
        <c:axPos val="t"/>
        <c:numFmt formatCode="General" sourceLinked="1"/>
        <c:majorTickMark val="out"/>
        <c:minorTickMark val="none"/>
        <c:tickLblPos val="nextTo"/>
        <c:crossAx val="2117311672"/>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90.05</c:v>
                </c:pt>
                <c:pt idx="1">
                  <c:v>89.72</c:v>
                </c:pt>
                <c:pt idx="2">
                  <c:v>88.96000000000002</c:v>
                </c:pt>
                <c:pt idx="3">
                  <c:v>90.43</c:v>
                </c:pt>
                <c:pt idx="4">
                  <c:v>84.84</c:v>
                </c:pt>
              </c:numCache>
            </c:numRef>
          </c:val>
          <c:extLst xmlns:c16r2="http://schemas.microsoft.com/office/drawing/2015/06/chart">
            <c:ext xmlns:c16="http://schemas.microsoft.com/office/drawing/2014/chart" uri="{C3380CC4-5D6E-409C-BE32-E72D297353CC}">
              <c16:uniqueId val="{00000000-5CA3-421E-8B1F-4679E1BC1A3B}"/>
            </c:ext>
          </c:extLst>
        </c:ser>
        <c:dLbls>
          <c:dLblPos val="outEnd"/>
          <c:showLegendKey val="0"/>
          <c:showVal val="1"/>
          <c:showCatName val="0"/>
          <c:showSerName val="0"/>
          <c:showPercent val="0"/>
          <c:showBubbleSize val="0"/>
        </c:dLbls>
        <c:gapWidth val="90"/>
        <c:overlap val="100"/>
        <c:axId val="-2109480664"/>
        <c:axId val="2137752648"/>
      </c:barChart>
      <c:catAx>
        <c:axId val="-210948066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7752648"/>
        <c:crosses val="autoZero"/>
        <c:auto val="1"/>
        <c:lblAlgn val="ctr"/>
        <c:lblOffset val="100"/>
        <c:noMultiLvlLbl val="0"/>
      </c:catAx>
      <c:valAx>
        <c:axId val="2137752648"/>
        <c:scaling>
          <c:orientation val="minMax"/>
          <c:max val="100.0"/>
          <c:min val="0.0"/>
        </c:scaling>
        <c:delete val="1"/>
        <c:axPos val="t"/>
        <c:numFmt formatCode="General" sourceLinked="1"/>
        <c:majorTickMark val="out"/>
        <c:minorTickMark val="none"/>
        <c:tickLblPos val="nextTo"/>
        <c:crossAx val="-210948066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91.48</c:v>
                </c:pt>
                <c:pt idx="1">
                  <c:v>85.57</c:v>
                </c:pt>
                <c:pt idx="2">
                  <c:v>81.83</c:v>
                </c:pt>
                <c:pt idx="3">
                  <c:v>86.43</c:v>
                </c:pt>
                <c:pt idx="4">
                  <c:v>84.75</c:v>
                </c:pt>
              </c:numCache>
            </c:numRef>
          </c:val>
          <c:extLst xmlns:c16r2="http://schemas.microsoft.com/office/drawing/2015/06/chart">
            <c:ext xmlns:c16="http://schemas.microsoft.com/office/drawing/2014/chart" uri="{C3380CC4-5D6E-409C-BE32-E72D297353CC}">
              <c16:uniqueId val="{00000000-65E3-4B75-95CB-7B2C6EBE3C10}"/>
            </c:ext>
          </c:extLst>
        </c:ser>
        <c:dLbls>
          <c:dLblPos val="outEnd"/>
          <c:showLegendKey val="0"/>
          <c:showVal val="1"/>
          <c:showCatName val="0"/>
          <c:showSerName val="0"/>
          <c:showPercent val="0"/>
          <c:showBubbleSize val="0"/>
        </c:dLbls>
        <c:gapWidth val="90"/>
        <c:overlap val="100"/>
        <c:axId val="2138137848"/>
        <c:axId val="2138069384"/>
      </c:barChart>
      <c:catAx>
        <c:axId val="213813784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8069384"/>
        <c:crosses val="autoZero"/>
        <c:auto val="1"/>
        <c:lblAlgn val="ctr"/>
        <c:lblOffset val="100"/>
        <c:noMultiLvlLbl val="0"/>
      </c:catAx>
      <c:valAx>
        <c:axId val="2138069384"/>
        <c:scaling>
          <c:orientation val="minMax"/>
          <c:max val="100.0"/>
          <c:min val="0.0"/>
        </c:scaling>
        <c:delete val="1"/>
        <c:axPos val="t"/>
        <c:numFmt formatCode="General" sourceLinked="1"/>
        <c:majorTickMark val="out"/>
        <c:minorTickMark val="none"/>
        <c:tickLblPos val="nextTo"/>
        <c:crossAx val="213813784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87.46000000000002</c:v>
                </c:pt>
                <c:pt idx="1">
                  <c:v>88.89</c:v>
                </c:pt>
                <c:pt idx="2">
                  <c:v>88.57</c:v>
                </c:pt>
                <c:pt idx="3">
                  <c:v>83.86</c:v>
                </c:pt>
                <c:pt idx="4">
                  <c:v>81.78</c:v>
                </c:pt>
              </c:numCache>
            </c:numRef>
          </c:val>
          <c:extLst xmlns:c16r2="http://schemas.microsoft.com/office/drawing/2015/06/chart">
            <c:ext xmlns:c16="http://schemas.microsoft.com/office/drawing/2014/chart" uri="{C3380CC4-5D6E-409C-BE32-E72D297353CC}">
              <c16:uniqueId val="{00000000-A26A-40AF-90A2-60CE1BC50589}"/>
            </c:ext>
          </c:extLst>
        </c:ser>
        <c:dLbls>
          <c:dLblPos val="outEnd"/>
          <c:showLegendKey val="0"/>
          <c:showVal val="1"/>
          <c:showCatName val="0"/>
          <c:showSerName val="0"/>
          <c:showPercent val="0"/>
          <c:showBubbleSize val="0"/>
        </c:dLbls>
        <c:gapWidth val="90"/>
        <c:overlap val="100"/>
        <c:axId val="2138099512"/>
        <c:axId val="2138077512"/>
      </c:barChart>
      <c:catAx>
        <c:axId val="213809951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8077512"/>
        <c:crosses val="autoZero"/>
        <c:auto val="1"/>
        <c:lblAlgn val="ctr"/>
        <c:lblOffset val="100"/>
        <c:noMultiLvlLbl val="0"/>
      </c:catAx>
      <c:valAx>
        <c:axId val="2138077512"/>
        <c:scaling>
          <c:orientation val="minMax"/>
          <c:max val="100.0"/>
          <c:min val="0.0"/>
        </c:scaling>
        <c:delete val="1"/>
        <c:axPos val="t"/>
        <c:numFmt formatCode="General" sourceLinked="1"/>
        <c:majorTickMark val="out"/>
        <c:minorTickMark val="none"/>
        <c:tickLblPos val="nextTo"/>
        <c:crossAx val="2138099512"/>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92.78</c:v>
                </c:pt>
                <c:pt idx="1">
                  <c:v>89.77000000000001</c:v>
                </c:pt>
                <c:pt idx="2">
                  <c:v>94.51</c:v>
                </c:pt>
                <c:pt idx="3">
                  <c:v>91.53</c:v>
                </c:pt>
                <c:pt idx="4">
                  <c:v>81.89</c:v>
                </c:pt>
              </c:numCache>
            </c:numRef>
          </c:val>
          <c:extLst xmlns:c16r2="http://schemas.microsoft.com/office/drawing/2015/06/chart">
            <c:ext xmlns:c16="http://schemas.microsoft.com/office/drawing/2014/chart" uri="{C3380CC4-5D6E-409C-BE32-E72D297353CC}">
              <c16:uniqueId val="{00000000-6C76-41B2-A647-53E0CC903783}"/>
            </c:ext>
          </c:extLst>
        </c:ser>
        <c:dLbls>
          <c:dLblPos val="outEnd"/>
          <c:showLegendKey val="0"/>
          <c:showVal val="1"/>
          <c:showCatName val="0"/>
          <c:showSerName val="0"/>
          <c:showPercent val="0"/>
          <c:showBubbleSize val="0"/>
        </c:dLbls>
        <c:gapWidth val="90"/>
        <c:overlap val="100"/>
        <c:axId val="2117271624"/>
        <c:axId val="2117201576"/>
      </c:barChart>
      <c:catAx>
        <c:axId val="211727162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7201576"/>
        <c:crosses val="autoZero"/>
        <c:auto val="1"/>
        <c:lblAlgn val="ctr"/>
        <c:lblOffset val="100"/>
        <c:noMultiLvlLbl val="0"/>
      </c:catAx>
      <c:valAx>
        <c:axId val="2117201576"/>
        <c:scaling>
          <c:orientation val="minMax"/>
          <c:max val="100.0"/>
          <c:min val="0.0"/>
        </c:scaling>
        <c:delete val="1"/>
        <c:axPos val="t"/>
        <c:numFmt formatCode="General" sourceLinked="1"/>
        <c:majorTickMark val="out"/>
        <c:minorTickMark val="none"/>
        <c:tickLblPos val="nextTo"/>
        <c:crossAx val="211727162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134922984"/>
        <c:axId val="-2108790856"/>
      </c:barChart>
      <c:catAx>
        <c:axId val="-213492298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8790856"/>
        <c:crosses val="autoZero"/>
        <c:auto val="1"/>
        <c:lblAlgn val="ctr"/>
        <c:lblOffset val="100"/>
        <c:noMultiLvlLbl val="0"/>
      </c:catAx>
      <c:valAx>
        <c:axId val="-2108790856"/>
        <c:scaling>
          <c:orientation val="minMax"/>
          <c:max val="80.0"/>
          <c:min val="0.0"/>
        </c:scaling>
        <c:delete val="1"/>
        <c:axPos val="t"/>
        <c:numFmt formatCode="General" sourceLinked="1"/>
        <c:majorTickMark val="out"/>
        <c:minorTickMark val="none"/>
        <c:tickLblPos val="nextTo"/>
        <c:crossAx val="-2134922984"/>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5326662061034"/>
          <c:y val="0.0269886446879292"/>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79.53</c:v>
                </c:pt>
                <c:pt idx="1">
                  <c:v>78.59</c:v>
                </c:pt>
                <c:pt idx="2">
                  <c:v>75.74</c:v>
                </c:pt>
                <c:pt idx="3">
                  <c:v>65.39</c:v>
                </c:pt>
                <c:pt idx="4">
                  <c:v>64.91</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117106056"/>
        <c:axId val="2117090264"/>
      </c:barChart>
      <c:catAx>
        <c:axId val="211710605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7090264"/>
        <c:crosses val="autoZero"/>
        <c:auto val="1"/>
        <c:lblAlgn val="ctr"/>
        <c:lblOffset val="100"/>
        <c:noMultiLvlLbl val="0"/>
      </c:catAx>
      <c:valAx>
        <c:axId val="2117090264"/>
        <c:scaling>
          <c:orientation val="minMax"/>
          <c:max val="100.0"/>
          <c:min val="0.0"/>
        </c:scaling>
        <c:delete val="1"/>
        <c:axPos val="t"/>
        <c:numFmt formatCode="General" sourceLinked="1"/>
        <c:majorTickMark val="out"/>
        <c:minorTickMark val="none"/>
        <c:tickLblPos val="nextTo"/>
        <c:crossAx val="211710605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76.42</c:v>
                </c:pt>
                <c:pt idx="1">
                  <c:v>74.79</c:v>
                </c:pt>
                <c:pt idx="2">
                  <c:v>73.95</c:v>
                </c:pt>
                <c:pt idx="3">
                  <c:v>62.81</c:v>
                </c:pt>
                <c:pt idx="4">
                  <c:v>64.05</c:v>
                </c:pt>
              </c:numCache>
            </c:numRef>
          </c:val>
          <c:extLst xmlns:c16r2="http://schemas.microsoft.com/office/drawing/2015/06/char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134969288"/>
        <c:axId val="-2134987672"/>
      </c:barChart>
      <c:catAx>
        <c:axId val="-213496928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4987672"/>
        <c:crosses val="autoZero"/>
        <c:auto val="1"/>
        <c:lblAlgn val="ctr"/>
        <c:lblOffset val="100"/>
        <c:noMultiLvlLbl val="0"/>
      </c:catAx>
      <c:valAx>
        <c:axId val="-2134987672"/>
        <c:scaling>
          <c:orientation val="minMax"/>
          <c:max val="100.0"/>
          <c:min val="0.0"/>
        </c:scaling>
        <c:delete val="1"/>
        <c:axPos val="t"/>
        <c:numFmt formatCode="General" sourceLinked="1"/>
        <c:majorTickMark val="out"/>
        <c:minorTickMark val="none"/>
        <c:tickLblPos val="nextTo"/>
        <c:crossAx val="-213496928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82.59</c:v>
                </c:pt>
                <c:pt idx="1">
                  <c:v>82.33000000000001</c:v>
                </c:pt>
                <c:pt idx="2">
                  <c:v>77.52</c:v>
                </c:pt>
                <c:pt idx="3">
                  <c:v>67.9</c:v>
                </c:pt>
                <c:pt idx="4">
                  <c:v>65.77000000000001</c:v>
                </c:pt>
              </c:numCache>
            </c:numRef>
          </c:val>
          <c:extLst xmlns:c16r2="http://schemas.microsoft.com/office/drawing/2015/06/chart">
            <c:ext xmlns:c16="http://schemas.microsoft.com/office/drawing/2014/chart" uri="{C3380CC4-5D6E-409C-BE32-E72D297353CC}">
              <c16:uniqueId val="{00000000-5CA3-421E-8B1F-4679E1BC1A3B}"/>
            </c:ext>
          </c:extLst>
        </c:ser>
        <c:dLbls>
          <c:dLblPos val="outEnd"/>
          <c:showLegendKey val="0"/>
          <c:showVal val="1"/>
          <c:showCatName val="0"/>
          <c:showSerName val="0"/>
          <c:showPercent val="0"/>
          <c:showBubbleSize val="0"/>
        </c:dLbls>
        <c:gapWidth val="90"/>
        <c:overlap val="100"/>
        <c:axId val="-2135019944"/>
        <c:axId val="-2135031560"/>
      </c:barChart>
      <c:catAx>
        <c:axId val="-213501994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5031560"/>
        <c:crosses val="autoZero"/>
        <c:auto val="1"/>
        <c:lblAlgn val="ctr"/>
        <c:lblOffset val="100"/>
        <c:noMultiLvlLbl val="0"/>
      </c:catAx>
      <c:valAx>
        <c:axId val="-2135031560"/>
        <c:scaling>
          <c:orientation val="minMax"/>
          <c:max val="100.0"/>
          <c:min val="0.0"/>
        </c:scaling>
        <c:delete val="1"/>
        <c:axPos val="t"/>
        <c:numFmt formatCode="General" sourceLinked="1"/>
        <c:majorTickMark val="out"/>
        <c:minorTickMark val="none"/>
        <c:tickLblPos val="nextTo"/>
        <c:crossAx val="-213501994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
          <c:y val="0.0"/>
          <c:w val="0.995313605243093"/>
          <c:h val="0.807730390687662"/>
        </c:manualLayout>
      </c:layout>
      <c:barChart>
        <c:barDir val="col"/>
        <c:grouping val="clustered"/>
        <c:varyColors val="0"/>
        <c:ser>
          <c:idx val="0"/>
          <c:order val="0"/>
          <c:spPr>
            <a:solidFill>
              <a:srgbClr val="859F72"/>
            </a:solidFill>
          </c:spPr>
          <c:invertIfNegative val="0"/>
          <c:dLbls>
            <c:numFmt formatCode="#,##0" sourceLinked="0"/>
            <c:spPr>
              <a:noFill/>
              <a:ln>
                <a:noFill/>
              </a:ln>
              <a:effectLst/>
            </c:spPr>
            <c:txPr>
              <a:bodyPr/>
              <a:lstStyle/>
              <a:p>
                <a:pPr>
                  <a:defRPr sz="1200" b="1" i="0">
                    <a:solidFill>
                      <a:srgbClr val="859F72"/>
                    </a:solidFill>
                    <a:latin typeface="+mj-lt"/>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18-24</c:v>
                </c:pt>
                <c:pt idx="1">
                  <c:v>25-34</c:v>
                </c:pt>
                <c:pt idx="2">
                  <c:v>35-44</c:v>
                </c:pt>
                <c:pt idx="3">
                  <c:v>45-54</c:v>
                </c:pt>
                <c:pt idx="4">
                  <c:v>55-64</c:v>
                </c:pt>
                <c:pt idx="5">
                  <c:v>65-75</c:v>
                </c:pt>
              </c:strCache>
            </c:strRef>
          </c:cat>
          <c:val>
            <c:numRef>
              <c:f>Sheet1!$B$2:$B$7</c:f>
              <c:numCache>
                <c:formatCode>0\%</c:formatCode>
                <c:ptCount val="6"/>
                <c:pt idx="0">
                  <c:v>12.71</c:v>
                </c:pt>
                <c:pt idx="1">
                  <c:v>24.98</c:v>
                </c:pt>
                <c:pt idx="2">
                  <c:v>21.91</c:v>
                </c:pt>
                <c:pt idx="3">
                  <c:v>17.0</c:v>
                </c:pt>
                <c:pt idx="4">
                  <c:v>13.26</c:v>
                </c:pt>
                <c:pt idx="5">
                  <c:v>9.630000000000001</c:v>
                </c:pt>
              </c:numCache>
            </c:numRef>
          </c:val>
          <c:extLst xmlns:c16r2="http://schemas.microsoft.com/office/drawing/2015/06/chart">
            <c:ext xmlns:c16="http://schemas.microsoft.com/office/drawing/2014/chart" uri="{C3380CC4-5D6E-409C-BE32-E72D297353CC}">
              <c16:uniqueId val="{00000000-2624-433C-9117-5E6B7080190F}"/>
            </c:ext>
          </c:extLst>
        </c:ser>
        <c:dLbls>
          <c:showLegendKey val="0"/>
          <c:showVal val="0"/>
          <c:showCatName val="0"/>
          <c:showSerName val="0"/>
          <c:showPercent val="0"/>
          <c:showBubbleSize val="0"/>
        </c:dLbls>
        <c:gapWidth val="80"/>
        <c:axId val="-2109642088"/>
        <c:axId val="-2109638728"/>
      </c:barChart>
      <c:catAx>
        <c:axId val="-2109642088"/>
        <c:scaling>
          <c:orientation val="minMax"/>
        </c:scaling>
        <c:delete val="0"/>
        <c:axPos val="b"/>
        <c:numFmt formatCode="General" sourceLinked="0"/>
        <c:majorTickMark val="out"/>
        <c:minorTickMark val="none"/>
        <c:tickLblPos val="nextTo"/>
        <c:spPr>
          <a:ln>
            <a:noFill/>
          </a:ln>
        </c:spPr>
        <c:txPr>
          <a:bodyPr/>
          <a:lstStyle/>
          <a:p>
            <a:pPr>
              <a:lnSpc>
                <a:spcPts val="800"/>
              </a:lnSpc>
              <a:defRPr sz="800">
                <a:solidFill>
                  <a:schemeClr val="tx1">
                    <a:lumMod val="75000"/>
                    <a:lumOff val="25000"/>
                  </a:schemeClr>
                </a:solidFill>
                <a:latin typeface="+mj-lt"/>
                <a:ea typeface="Verdana" panose="020B0604030504040204" pitchFamily="34" charset="0"/>
                <a:cs typeface="Verdana" panose="020B0604030504040204" pitchFamily="34" charset="0"/>
              </a:defRPr>
            </a:pPr>
            <a:endParaRPr lang="en-US"/>
          </a:p>
        </c:txPr>
        <c:crossAx val="-2109638728"/>
        <c:crosses val="autoZero"/>
        <c:auto val="1"/>
        <c:lblAlgn val="ctr"/>
        <c:lblOffset val="100"/>
        <c:noMultiLvlLbl val="0"/>
      </c:catAx>
      <c:valAx>
        <c:axId val="-2109638728"/>
        <c:scaling>
          <c:orientation val="minMax"/>
          <c:max val="60.0"/>
          <c:min val="0.0"/>
        </c:scaling>
        <c:delete val="1"/>
        <c:axPos val="l"/>
        <c:numFmt formatCode="0\%" sourceLinked="1"/>
        <c:majorTickMark val="out"/>
        <c:minorTickMark val="none"/>
        <c:tickLblPos val="nextTo"/>
        <c:crossAx val="-2109642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79.78</c:v>
                </c:pt>
                <c:pt idx="1">
                  <c:v>80.47999999999998</c:v>
                </c:pt>
                <c:pt idx="2">
                  <c:v>77.35</c:v>
                </c:pt>
                <c:pt idx="3">
                  <c:v>67.15</c:v>
                </c:pt>
                <c:pt idx="4">
                  <c:v>70.59</c:v>
                </c:pt>
              </c:numCache>
            </c:numRef>
          </c:val>
          <c:extLst xmlns:c16r2="http://schemas.microsoft.com/office/drawing/2015/06/chart">
            <c:ext xmlns:c16="http://schemas.microsoft.com/office/drawing/2014/chart" uri="{C3380CC4-5D6E-409C-BE32-E72D297353CC}">
              <c16:uniqueId val="{00000000-65E3-4B75-95CB-7B2C6EBE3C10}"/>
            </c:ext>
          </c:extLst>
        </c:ser>
        <c:dLbls>
          <c:dLblPos val="outEnd"/>
          <c:showLegendKey val="0"/>
          <c:showVal val="1"/>
          <c:showCatName val="0"/>
          <c:showSerName val="0"/>
          <c:showPercent val="0"/>
          <c:showBubbleSize val="0"/>
        </c:dLbls>
        <c:gapWidth val="90"/>
        <c:overlap val="100"/>
        <c:axId val="2091818024"/>
        <c:axId val="2091718616"/>
      </c:barChart>
      <c:catAx>
        <c:axId val="209181802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091718616"/>
        <c:crosses val="autoZero"/>
        <c:auto val="1"/>
        <c:lblAlgn val="ctr"/>
        <c:lblOffset val="100"/>
        <c:noMultiLvlLbl val="0"/>
      </c:catAx>
      <c:valAx>
        <c:axId val="2091718616"/>
        <c:scaling>
          <c:orientation val="minMax"/>
          <c:max val="100.0"/>
          <c:min val="0.0"/>
        </c:scaling>
        <c:delete val="1"/>
        <c:axPos val="t"/>
        <c:numFmt formatCode="General" sourceLinked="1"/>
        <c:majorTickMark val="out"/>
        <c:minorTickMark val="none"/>
        <c:tickLblPos val="nextTo"/>
        <c:crossAx val="209181802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78.61</c:v>
                </c:pt>
                <c:pt idx="1">
                  <c:v>77.93</c:v>
                </c:pt>
                <c:pt idx="2">
                  <c:v>74.8</c:v>
                </c:pt>
                <c:pt idx="3">
                  <c:v>61.64</c:v>
                </c:pt>
                <c:pt idx="4">
                  <c:v>63.3</c:v>
                </c:pt>
              </c:numCache>
            </c:numRef>
          </c:val>
          <c:extLst xmlns:c16r2="http://schemas.microsoft.com/office/drawing/2015/06/chart">
            <c:ext xmlns:c16="http://schemas.microsoft.com/office/drawing/2014/chart" uri="{C3380CC4-5D6E-409C-BE32-E72D297353CC}">
              <c16:uniqueId val="{00000000-A26A-40AF-90A2-60CE1BC50589}"/>
            </c:ext>
          </c:extLst>
        </c:ser>
        <c:dLbls>
          <c:dLblPos val="outEnd"/>
          <c:showLegendKey val="0"/>
          <c:showVal val="1"/>
          <c:showCatName val="0"/>
          <c:showSerName val="0"/>
          <c:showPercent val="0"/>
          <c:showBubbleSize val="0"/>
        </c:dLbls>
        <c:gapWidth val="90"/>
        <c:overlap val="100"/>
        <c:axId val="-2135078056"/>
        <c:axId val="-2135092184"/>
      </c:barChart>
      <c:catAx>
        <c:axId val="-213507805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5092184"/>
        <c:crosses val="autoZero"/>
        <c:auto val="1"/>
        <c:lblAlgn val="ctr"/>
        <c:lblOffset val="100"/>
        <c:noMultiLvlLbl val="0"/>
      </c:catAx>
      <c:valAx>
        <c:axId val="-2135092184"/>
        <c:scaling>
          <c:orientation val="minMax"/>
          <c:max val="100.0"/>
          <c:min val="0.0"/>
        </c:scaling>
        <c:delete val="1"/>
        <c:axPos val="t"/>
        <c:numFmt formatCode="General" sourceLinked="1"/>
        <c:majorTickMark val="out"/>
        <c:minorTickMark val="none"/>
        <c:tickLblPos val="nextTo"/>
        <c:crossAx val="-213507805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80.71000000000002</c:v>
                </c:pt>
                <c:pt idx="1">
                  <c:v>76.61</c:v>
                </c:pt>
                <c:pt idx="2">
                  <c:v>74.73</c:v>
                </c:pt>
                <c:pt idx="3">
                  <c:v>68.9</c:v>
                </c:pt>
                <c:pt idx="4">
                  <c:v>58.34</c:v>
                </c:pt>
              </c:numCache>
            </c:numRef>
          </c:val>
          <c:extLst xmlns:c16r2="http://schemas.microsoft.com/office/drawing/2015/06/chart">
            <c:ext xmlns:c16="http://schemas.microsoft.com/office/drawing/2014/chart" uri="{C3380CC4-5D6E-409C-BE32-E72D297353CC}">
              <c16:uniqueId val="{00000000-6C76-41B2-A647-53E0CC903783}"/>
            </c:ext>
          </c:extLst>
        </c:ser>
        <c:dLbls>
          <c:dLblPos val="outEnd"/>
          <c:showLegendKey val="0"/>
          <c:showVal val="1"/>
          <c:showCatName val="0"/>
          <c:showSerName val="0"/>
          <c:showPercent val="0"/>
          <c:showBubbleSize val="0"/>
        </c:dLbls>
        <c:gapWidth val="90"/>
        <c:overlap val="100"/>
        <c:axId val="-2135111176"/>
        <c:axId val="-2135117512"/>
      </c:barChart>
      <c:catAx>
        <c:axId val="-213511117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5117512"/>
        <c:crosses val="autoZero"/>
        <c:auto val="1"/>
        <c:lblAlgn val="ctr"/>
        <c:lblOffset val="100"/>
        <c:noMultiLvlLbl val="0"/>
      </c:catAx>
      <c:valAx>
        <c:axId val="-2135117512"/>
        <c:scaling>
          <c:orientation val="minMax"/>
          <c:max val="100.0"/>
          <c:min val="0.0"/>
        </c:scaling>
        <c:delete val="1"/>
        <c:axPos val="t"/>
        <c:numFmt formatCode="General" sourceLinked="1"/>
        <c:majorTickMark val="out"/>
        <c:minorTickMark val="none"/>
        <c:tickLblPos val="nextTo"/>
        <c:crossAx val="-213511117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135242904"/>
        <c:axId val="-2135239464"/>
      </c:barChart>
      <c:catAx>
        <c:axId val="-213524290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5239464"/>
        <c:crosses val="autoZero"/>
        <c:auto val="1"/>
        <c:lblAlgn val="ctr"/>
        <c:lblOffset val="100"/>
        <c:noMultiLvlLbl val="0"/>
      </c:catAx>
      <c:valAx>
        <c:axId val="-2135239464"/>
        <c:scaling>
          <c:orientation val="minMax"/>
          <c:max val="80.0"/>
          <c:min val="0.0"/>
        </c:scaling>
        <c:delete val="1"/>
        <c:axPos val="t"/>
        <c:numFmt formatCode="General" sourceLinked="1"/>
        <c:majorTickMark val="out"/>
        <c:minorTickMark val="none"/>
        <c:tickLblPos val="nextTo"/>
        <c:crossAx val="-2135242904"/>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5326662061034"/>
          <c:y val="0.0269886446879292"/>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90.19</c:v>
                </c:pt>
                <c:pt idx="1">
                  <c:v>87.84</c:v>
                </c:pt>
                <c:pt idx="2">
                  <c:v>87.39</c:v>
                </c:pt>
                <c:pt idx="3">
                  <c:v>86.58</c:v>
                </c:pt>
                <c:pt idx="4">
                  <c:v>82.93</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091201880"/>
        <c:axId val="2091085368"/>
      </c:barChart>
      <c:catAx>
        <c:axId val="209120188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091085368"/>
        <c:crosses val="autoZero"/>
        <c:auto val="1"/>
        <c:lblAlgn val="ctr"/>
        <c:lblOffset val="100"/>
        <c:noMultiLvlLbl val="0"/>
      </c:catAx>
      <c:valAx>
        <c:axId val="2091085368"/>
        <c:scaling>
          <c:orientation val="minMax"/>
          <c:max val="100.0"/>
          <c:min val="0.0"/>
        </c:scaling>
        <c:delete val="1"/>
        <c:axPos val="t"/>
        <c:numFmt formatCode="General" sourceLinked="1"/>
        <c:majorTickMark val="out"/>
        <c:minorTickMark val="none"/>
        <c:tickLblPos val="nextTo"/>
        <c:crossAx val="209120188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86.74</c:v>
                </c:pt>
                <c:pt idx="1">
                  <c:v>89.74</c:v>
                </c:pt>
                <c:pt idx="2">
                  <c:v>88.09</c:v>
                </c:pt>
                <c:pt idx="3">
                  <c:v>88.33</c:v>
                </c:pt>
                <c:pt idx="4">
                  <c:v>72.95</c:v>
                </c:pt>
              </c:numCache>
            </c:numRef>
          </c:val>
          <c:extLst xmlns:c16r2="http://schemas.microsoft.com/office/drawing/2015/06/chart">
            <c:ext xmlns:c16="http://schemas.microsoft.com/office/drawing/2014/chart" uri="{C3380CC4-5D6E-409C-BE32-E72D297353CC}">
              <c16:uniqueId val="{00000000-1D2D-4878-93D8-AD749351765B}"/>
            </c:ext>
          </c:extLst>
        </c:ser>
        <c:dLbls>
          <c:dLblPos val="outEnd"/>
          <c:showLegendKey val="0"/>
          <c:showVal val="1"/>
          <c:showCatName val="0"/>
          <c:showSerName val="0"/>
          <c:showPercent val="0"/>
          <c:showBubbleSize val="0"/>
        </c:dLbls>
        <c:gapWidth val="90"/>
        <c:overlap val="100"/>
        <c:axId val="-2135278248"/>
        <c:axId val="-2135285928"/>
      </c:barChart>
      <c:catAx>
        <c:axId val="-213527824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5285928"/>
        <c:crosses val="autoZero"/>
        <c:auto val="1"/>
        <c:lblAlgn val="ctr"/>
        <c:lblOffset val="100"/>
        <c:noMultiLvlLbl val="0"/>
      </c:catAx>
      <c:valAx>
        <c:axId val="-2135285928"/>
        <c:scaling>
          <c:orientation val="minMax"/>
          <c:max val="100.0"/>
          <c:min val="0.0"/>
        </c:scaling>
        <c:delete val="1"/>
        <c:axPos val="t"/>
        <c:numFmt formatCode="General" sourceLinked="1"/>
        <c:majorTickMark val="out"/>
        <c:minorTickMark val="none"/>
        <c:tickLblPos val="nextTo"/>
        <c:crossAx val="-213527824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91.69</c:v>
                </c:pt>
                <c:pt idx="1">
                  <c:v>89.29</c:v>
                </c:pt>
                <c:pt idx="2">
                  <c:v>94.38</c:v>
                </c:pt>
                <c:pt idx="3">
                  <c:v>88.52</c:v>
                </c:pt>
                <c:pt idx="4">
                  <c:v>85.05</c:v>
                </c:pt>
              </c:numCache>
            </c:numRef>
          </c:val>
          <c:extLst xmlns:c16r2="http://schemas.microsoft.com/office/drawing/2015/06/char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135307576"/>
        <c:axId val="-2135318872"/>
      </c:barChart>
      <c:catAx>
        <c:axId val="-213530757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5318872"/>
        <c:crosses val="autoZero"/>
        <c:auto val="1"/>
        <c:lblAlgn val="ctr"/>
        <c:lblOffset val="100"/>
        <c:noMultiLvlLbl val="0"/>
      </c:catAx>
      <c:valAx>
        <c:axId val="-2135318872"/>
        <c:scaling>
          <c:orientation val="minMax"/>
          <c:max val="100.0"/>
          <c:min val="0.0"/>
        </c:scaling>
        <c:delete val="1"/>
        <c:axPos val="t"/>
        <c:numFmt formatCode="General" sourceLinked="1"/>
        <c:majorTickMark val="out"/>
        <c:minorTickMark val="none"/>
        <c:tickLblPos val="nextTo"/>
        <c:crossAx val="-213530757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88.72</c:v>
                </c:pt>
                <c:pt idx="1">
                  <c:v>87.27</c:v>
                </c:pt>
                <c:pt idx="2">
                  <c:v>83.99</c:v>
                </c:pt>
                <c:pt idx="3">
                  <c:v>88.87</c:v>
                </c:pt>
                <c:pt idx="4">
                  <c:v>89.45</c:v>
                </c:pt>
              </c:numCache>
            </c:numRef>
          </c:val>
          <c:extLst xmlns:c16r2="http://schemas.microsoft.com/office/drawing/2015/06/chart">
            <c:ext xmlns:c16="http://schemas.microsoft.com/office/drawing/2014/chart" uri="{C3380CC4-5D6E-409C-BE32-E72D297353CC}">
              <c16:uniqueId val="{00000000-5CA3-421E-8B1F-4679E1BC1A3B}"/>
            </c:ext>
          </c:extLst>
        </c:ser>
        <c:dLbls>
          <c:dLblPos val="outEnd"/>
          <c:showLegendKey val="0"/>
          <c:showVal val="1"/>
          <c:showCatName val="0"/>
          <c:showSerName val="0"/>
          <c:showPercent val="0"/>
          <c:showBubbleSize val="0"/>
        </c:dLbls>
        <c:gapWidth val="90"/>
        <c:overlap val="100"/>
        <c:axId val="-2135336872"/>
        <c:axId val="-2135348728"/>
      </c:barChart>
      <c:catAx>
        <c:axId val="-213533687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5348728"/>
        <c:crosses val="autoZero"/>
        <c:auto val="1"/>
        <c:lblAlgn val="ctr"/>
        <c:lblOffset val="100"/>
        <c:noMultiLvlLbl val="0"/>
      </c:catAx>
      <c:valAx>
        <c:axId val="-2135348728"/>
        <c:scaling>
          <c:orientation val="minMax"/>
          <c:max val="100.0"/>
          <c:min val="0.0"/>
        </c:scaling>
        <c:delete val="1"/>
        <c:axPos val="t"/>
        <c:numFmt formatCode="General" sourceLinked="1"/>
        <c:majorTickMark val="out"/>
        <c:minorTickMark val="none"/>
        <c:tickLblPos val="nextTo"/>
        <c:crossAx val="-2135336872"/>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91.88</c:v>
                </c:pt>
                <c:pt idx="1">
                  <c:v>88.83</c:v>
                </c:pt>
                <c:pt idx="2">
                  <c:v>86.09</c:v>
                </c:pt>
                <c:pt idx="3">
                  <c:v>87.27</c:v>
                </c:pt>
                <c:pt idx="4">
                  <c:v>92.23</c:v>
                </c:pt>
              </c:numCache>
            </c:numRef>
          </c:val>
          <c:extLst xmlns:c16r2="http://schemas.microsoft.com/office/drawing/2015/06/chart">
            <c:ext xmlns:c16="http://schemas.microsoft.com/office/drawing/2014/chart" uri="{C3380CC4-5D6E-409C-BE32-E72D297353CC}">
              <c16:uniqueId val="{00000000-65E3-4B75-95CB-7B2C6EBE3C10}"/>
            </c:ext>
          </c:extLst>
        </c:ser>
        <c:dLbls>
          <c:dLblPos val="outEnd"/>
          <c:showLegendKey val="0"/>
          <c:showVal val="1"/>
          <c:showCatName val="0"/>
          <c:showSerName val="0"/>
          <c:showPercent val="0"/>
          <c:showBubbleSize val="0"/>
        </c:dLbls>
        <c:gapWidth val="90"/>
        <c:overlap val="100"/>
        <c:axId val="-2135386120"/>
        <c:axId val="-2135388184"/>
      </c:barChart>
      <c:catAx>
        <c:axId val="-213538612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5388184"/>
        <c:crosses val="autoZero"/>
        <c:auto val="1"/>
        <c:lblAlgn val="ctr"/>
        <c:lblOffset val="100"/>
        <c:noMultiLvlLbl val="0"/>
      </c:catAx>
      <c:valAx>
        <c:axId val="-2135388184"/>
        <c:scaling>
          <c:orientation val="minMax"/>
          <c:max val="100.0"/>
          <c:min val="0.0"/>
        </c:scaling>
        <c:delete val="1"/>
        <c:axPos val="t"/>
        <c:numFmt formatCode="General" sourceLinked="1"/>
        <c:majorTickMark val="out"/>
        <c:minorTickMark val="none"/>
        <c:tickLblPos val="nextTo"/>
        <c:crossAx val="-213538612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95.35</c:v>
                </c:pt>
                <c:pt idx="1">
                  <c:v>90.11</c:v>
                </c:pt>
                <c:pt idx="2">
                  <c:v>90.61</c:v>
                </c:pt>
                <c:pt idx="3">
                  <c:v>92.03</c:v>
                </c:pt>
                <c:pt idx="4">
                  <c:v>85.4</c:v>
                </c:pt>
              </c:numCache>
            </c:numRef>
          </c:val>
          <c:extLst xmlns:c16r2="http://schemas.microsoft.com/office/drawing/2015/06/chart">
            <c:ext xmlns:c16="http://schemas.microsoft.com/office/drawing/2014/chart" uri="{C3380CC4-5D6E-409C-BE32-E72D297353CC}">
              <c16:uniqueId val="{00000000-9024-46CF-A3BF-698847C072A3}"/>
            </c:ext>
          </c:extLst>
        </c:ser>
        <c:dLbls>
          <c:dLblPos val="outEnd"/>
          <c:showLegendKey val="0"/>
          <c:showVal val="1"/>
          <c:showCatName val="0"/>
          <c:showSerName val="0"/>
          <c:showPercent val="0"/>
          <c:showBubbleSize val="0"/>
        </c:dLbls>
        <c:gapWidth val="90"/>
        <c:overlap val="100"/>
        <c:axId val="-2135413048"/>
        <c:axId val="-2135426568"/>
      </c:barChart>
      <c:catAx>
        <c:axId val="-213541304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5426568"/>
        <c:crosses val="autoZero"/>
        <c:auto val="1"/>
        <c:lblAlgn val="ctr"/>
        <c:lblOffset val="100"/>
        <c:noMultiLvlLbl val="0"/>
      </c:catAx>
      <c:valAx>
        <c:axId val="-2135426568"/>
        <c:scaling>
          <c:orientation val="minMax"/>
          <c:max val="100.0"/>
          <c:min val="0.0"/>
        </c:scaling>
        <c:delete val="1"/>
        <c:axPos val="t"/>
        <c:numFmt formatCode="General" sourceLinked="1"/>
        <c:majorTickMark val="out"/>
        <c:minorTickMark val="none"/>
        <c:tickLblPos val="nextTo"/>
        <c:crossAx val="-213541304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
          <c:y val="0.0"/>
          <c:w val="0.995313605243093"/>
          <c:h val="0.807730390687662"/>
        </c:manualLayout>
      </c:layout>
      <c:barChart>
        <c:barDir val="col"/>
        <c:grouping val="clustered"/>
        <c:varyColors val="0"/>
        <c:ser>
          <c:idx val="0"/>
          <c:order val="0"/>
          <c:spPr>
            <a:solidFill>
              <a:srgbClr val="0070C0"/>
            </a:solidFill>
          </c:spPr>
          <c:invertIfNegative val="0"/>
          <c:dLbls>
            <c:numFmt formatCode="#,##0" sourceLinked="0"/>
            <c:spPr>
              <a:noFill/>
              <a:ln>
                <a:noFill/>
              </a:ln>
              <a:effectLst/>
            </c:spPr>
            <c:txPr>
              <a:bodyPr/>
              <a:lstStyle/>
              <a:p>
                <a:pPr>
                  <a:defRPr sz="1200" b="1" i="0">
                    <a:solidFill>
                      <a:srgbClr val="0070C0"/>
                    </a:solidFill>
                    <a:latin typeface="+mj-lt"/>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Groep 1&amp;2</c:v>
                </c:pt>
                <c:pt idx="1">
                  <c:v>Groep 3&amp;4</c:v>
                </c:pt>
                <c:pt idx="2">
                  <c:v>Groep 5&amp;6</c:v>
                </c:pt>
                <c:pt idx="3">
                  <c:v>Groep 7&amp;8</c:v>
                </c:pt>
              </c:strCache>
            </c:strRef>
          </c:cat>
          <c:val>
            <c:numRef>
              <c:f>Sheet1!$B$2:$B$5</c:f>
              <c:numCache>
                <c:formatCode>0\%</c:formatCode>
                <c:ptCount val="4"/>
                <c:pt idx="0">
                  <c:v>48.0</c:v>
                </c:pt>
                <c:pt idx="1">
                  <c:v>25.0</c:v>
                </c:pt>
                <c:pt idx="2">
                  <c:v>13.0</c:v>
                </c:pt>
                <c:pt idx="3">
                  <c:v>14.14</c:v>
                </c:pt>
              </c:numCache>
            </c:numRef>
          </c:val>
          <c:extLst xmlns:c16r2="http://schemas.microsoft.com/office/drawing/2015/06/chart">
            <c:ext xmlns:c16="http://schemas.microsoft.com/office/drawing/2014/chart" uri="{C3380CC4-5D6E-409C-BE32-E72D297353CC}">
              <c16:uniqueId val="{00000000-2624-433C-9117-5E6B7080190F}"/>
            </c:ext>
          </c:extLst>
        </c:ser>
        <c:dLbls>
          <c:showLegendKey val="0"/>
          <c:showVal val="0"/>
          <c:showCatName val="0"/>
          <c:showSerName val="0"/>
          <c:showPercent val="0"/>
          <c:showBubbleSize val="0"/>
        </c:dLbls>
        <c:gapWidth val="80"/>
        <c:axId val="2061932232"/>
        <c:axId val="2061930520"/>
      </c:barChart>
      <c:catAx>
        <c:axId val="2061932232"/>
        <c:scaling>
          <c:orientation val="minMax"/>
        </c:scaling>
        <c:delete val="0"/>
        <c:axPos val="b"/>
        <c:numFmt formatCode="General" sourceLinked="0"/>
        <c:majorTickMark val="out"/>
        <c:minorTickMark val="none"/>
        <c:tickLblPos val="nextTo"/>
        <c:spPr>
          <a:ln>
            <a:noFill/>
          </a:ln>
        </c:spPr>
        <c:txPr>
          <a:bodyPr/>
          <a:lstStyle/>
          <a:p>
            <a:pPr>
              <a:lnSpc>
                <a:spcPts val="800"/>
              </a:lnSpc>
              <a:defRPr sz="800">
                <a:solidFill>
                  <a:schemeClr val="tx1">
                    <a:lumMod val="75000"/>
                    <a:lumOff val="25000"/>
                  </a:schemeClr>
                </a:solidFill>
                <a:latin typeface="+mj-lt"/>
                <a:ea typeface="Verdana" panose="020B0604030504040204" pitchFamily="34" charset="0"/>
                <a:cs typeface="Verdana" panose="020B0604030504040204" pitchFamily="34" charset="0"/>
              </a:defRPr>
            </a:pPr>
            <a:endParaRPr lang="en-US"/>
          </a:p>
        </c:txPr>
        <c:crossAx val="2061930520"/>
        <c:crosses val="autoZero"/>
        <c:auto val="1"/>
        <c:lblAlgn val="ctr"/>
        <c:lblOffset val="100"/>
        <c:noMultiLvlLbl val="0"/>
      </c:catAx>
      <c:valAx>
        <c:axId val="2061930520"/>
        <c:scaling>
          <c:orientation val="minMax"/>
          <c:max val="60.0"/>
          <c:min val="0.0"/>
        </c:scaling>
        <c:delete val="1"/>
        <c:axPos val="l"/>
        <c:numFmt formatCode="0\%" sourceLinked="1"/>
        <c:majorTickMark val="out"/>
        <c:minorTickMark val="none"/>
        <c:tickLblPos val="nextTo"/>
        <c:crossAx val="2061932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85.85</c:v>
                </c:pt>
                <c:pt idx="1">
                  <c:v>81.6</c:v>
                </c:pt>
                <c:pt idx="2">
                  <c:v>85.43</c:v>
                </c:pt>
                <c:pt idx="3">
                  <c:v>86.1</c:v>
                </c:pt>
                <c:pt idx="4">
                  <c:v>82.14</c:v>
                </c:pt>
              </c:numCache>
            </c:numRef>
          </c:val>
          <c:extLst xmlns:c16r2="http://schemas.microsoft.com/office/drawing/2015/06/chart">
            <c:ext xmlns:c16="http://schemas.microsoft.com/office/drawing/2014/chart" uri="{C3380CC4-5D6E-409C-BE32-E72D297353CC}">
              <c16:uniqueId val="{00000000-A26A-40AF-90A2-60CE1BC50589}"/>
            </c:ext>
          </c:extLst>
        </c:ser>
        <c:dLbls>
          <c:dLblPos val="outEnd"/>
          <c:showLegendKey val="0"/>
          <c:showVal val="1"/>
          <c:showCatName val="0"/>
          <c:showSerName val="0"/>
          <c:showPercent val="0"/>
          <c:showBubbleSize val="0"/>
        </c:dLbls>
        <c:gapWidth val="90"/>
        <c:overlap val="100"/>
        <c:axId val="2091825192"/>
        <c:axId val="2091802088"/>
      </c:barChart>
      <c:catAx>
        <c:axId val="209182519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091802088"/>
        <c:crosses val="autoZero"/>
        <c:auto val="1"/>
        <c:lblAlgn val="ctr"/>
        <c:lblOffset val="100"/>
        <c:noMultiLvlLbl val="0"/>
      </c:catAx>
      <c:valAx>
        <c:axId val="2091802088"/>
        <c:scaling>
          <c:orientation val="minMax"/>
          <c:max val="100.0"/>
          <c:min val="0.0"/>
        </c:scaling>
        <c:delete val="1"/>
        <c:axPos val="t"/>
        <c:numFmt formatCode="General" sourceLinked="1"/>
        <c:majorTickMark val="out"/>
        <c:minorTickMark val="none"/>
        <c:tickLblPos val="nextTo"/>
        <c:crossAx val="2091825192"/>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92.22</c:v>
                </c:pt>
                <c:pt idx="1">
                  <c:v>86.82</c:v>
                </c:pt>
                <c:pt idx="2">
                  <c:v>82.95</c:v>
                </c:pt>
                <c:pt idx="3">
                  <c:v>80.61</c:v>
                </c:pt>
                <c:pt idx="4">
                  <c:v>80.13</c:v>
                </c:pt>
              </c:numCache>
            </c:numRef>
          </c:val>
          <c:extLst xmlns:c16r2="http://schemas.microsoft.com/office/drawing/2015/06/chart">
            <c:ext xmlns:c16="http://schemas.microsoft.com/office/drawing/2014/chart" uri="{C3380CC4-5D6E-409C-BE32-E72D297353CC}">
              <c16:uniqueId val="{00000000-6C76-41B2-A647-53E0CC903783}"/>
            </c:ext>
          </c:extLst>
        </c:ser>
        <c:dLbls>
          <c:dLblPos val="outEnd"/>
          <c:showLegendKey val="0"/>
          <c:showVal val="1"/>
          <c:showCatName val="0"/>
          <c:showSerName val="0"/>
          <c:showPercent val="0"/>
          <c:showBubbleSize val="0"/>
        </c:dLbls>
        <c:gapWidth val="90"/>
        <c:overlap val="100"/>
        <c:axId val="2091755144"/>
        <c:axId val="2091741096"/>
      </c:barChart>
      <c:catAx>
        <c:axId val="209175514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091741096"/>
        <c:crosses val="autoZero"/>
        <c:auto val="1"/>
        <c:lblAlgn val="ctr"/>
        <c:lblOffset val="100"/>
        <c:noMultiLvlLbl val="0"/>
      </c:catAx>
      <c:valAx>
        <c:axId val="2091741096"/>
        <c:scaling>
          <c:orientation val="minMax"/>
          <c:max val="100.0"/>
          <c:min val="0.0"/>
        </c:scaling>
        <c:delete val="1"/>
        <c:axPos val="t"/>
        <c:numFmt formatCode="General" sourceLinked="1"/>
        <c:majorTickMark val="out"/>
        <c:minorTickMark val="none"/>
        <c:tickLblPos val="nextTo"/>
        <c:crossAx val="209175514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091101080"/>
        <c:axId val="2091104632"/>
      </c:barChart>
      <c:catAx>
        <c:axId val="209110108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091104632"/>
        <c:crosses val="autoZero"/>
        <c:auto val="1"/>
        <c:lblAlgn val="ctr"/>
        <c:lblOffset val="100"/>
        <c:noMultiLvlLbl val="0"/>
      </c:catAx>
      <c:valAx>
        <c:axId val="2091104632"/>
        <c:scaling>
          <c:orientation val="minMax"/>
          <c:max val="80.0"/>
          <c:min val="0.0"/>
        </c:scaling>
        <c:delete val="1"/>
        <c:axPos val="t"/>
        <c:numFmt formatCode="General" sourceLinked="1"/>
        <c:majorTickMark val="out"/>
        <c:minorTickMark val="none"/>
        <c:tickLblPos val="nextTo"/>
        <c:crossAx val="2091101080"/>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79.53</c:v>
                </c:pt>
                <c:pt idx="1">
                  <c:v>78.59</c:v>
                </c:pt>
                <c:pt idx="2">
                  <c:v>75.75</c:v>
                </c:pt>
                <c:pt idx="3">
                  <c:v>65.38</c:v>
                </c:pt>
                <c:pt idx="4">
                  <c:v>64.92</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091037816"/>
        <c:axId val="2091005384"/>
      </c:barChart>
      <c:catAx>
        <c:axId val="209103781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091005384"/>
        <c:crosses val="autoZero"/>
        <c:auto val="1"/>
        <c:lblAlgn val="ctr"/>
        <c:lblOffset val="100"/>
        <c:noMultiLvlLbl val="0"/>
      </c:catAx>
      <c:valAx>
        <c:axId val="2091005384"/>
        <c:scaling>
          <c:orientation val="minMax"/>
          <c:max val="100.0"/>
          <c:min val="0.0"/>
        </c:scaling>
        <c:delete val="1"/>
        <c:axPos val="t"/>
        <c:numFmt formatCode="General" sourceLinked="1"/>
        <c:majorTickMark val="out"/>
        <c:minorTickMark val="none"/>
        <c:tickLblPos val="nextTo"/>
        <c:crossAx val="209103781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76.0</c:v>
                </c:pt>
                <c:pt idx="1">
                  <c:v>77.36</c:v>
                </c:pt>
                <c:pt idx="2">
                  <c:v>72.49</c:v>
                </c:pt>
                <c:pt idx="3">
                  <c:v>58.41</c:v>
                </c:pt>
                <c:pt idx="4">
                  <c:v>63.1</c:v>
                </c:pt>
              </c:numCache>
            </c:numRef>
          </c:val>
          <c:extLst xmlns:c16r2="http://schemas.microsoft.com/office/drawing/2015/06/chart">
            <c:ext xmlns:c16="http://schemas.microsoft.com/office/drawing/2014/chart" uri="{C3380CC4-5D6E-409C-BE32-E72D297353CC}">
              <c16:uniqueId val="{00000000-1D2D-4878-93D8-AD749351765B}"/>
            </c:ext>
          </c:extLst>
        </c:ser>
        <c:dLbls>
          <c:dLblPos val="outEnd"/>
          <c:showLegendKey val="0"/>
          <c:showVal val="1"/>
          <c:showCatName val="0"/>
          <c:showSerName val="0"/>
          <c:showPercent val="0"/>
          <c:showBubbleSize val="0"/>
        </c:dLbls>
        <c:gapWidth val="90"/>
        <c:overlap val="100"/>
        <c:axId val="2090924040"/>
        <c:axId val="2090909864"/>
      </c:barChart>
      <c:catAx>
        <c:axId val="209092404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090909864"/>
        <c:crosses val="autoZero"/>
        <c:auto val="1"/>
        <c:lblAlgn val="ctr"/>
        <c:lblOffset val="100"/>
        <c:noMultiLvlLbl val="0"/>
      </c:catAx>
      <c:valAx>
        <c:axId val="2090909864"/>
        <c:scaling>
          <c:orientation val="minMax"/>
          <c:max val="100.0"/>
          <c:min val="0.0"/>
        </c:scaling>
        <c:delete val="1"/>
        <c:axPos val="t"/>
        <c:numFmt formatCode="General" sourceLinked="1"/>
        <c:majorTickMark val="out"/>
        <c:minorTickMark val="none"/>
        <c:tickLblPos val="nextTo"/>
        <c:crossAx val="209092404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81.09</c:v>
                </c:pt>
                <c:pt idx="1">
                  <c:v>70.61</c:v>
                </c:pt>
                <c:pt idx="2">
                  <c:v>73.96</c:v>
                </c:pt>
                <c:pt idx="3">
                  <c:v>57.46</c:v>
                </c:pt>
                <c:pt idx="4">
                  <c:v>54.34</c:v>
                </c:pt>
              </c:numCache>
            </c:numRef>
          </c:val>
          <c:extLst xmlns:c16r2="http://schemas.microsoft.com/office/drawing/2015/06/char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135544328"/>
        <c:axId val="-2135558440"/>
      </c:barChart>
      <c:catAx>
        <c:axId val="-213554432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5558440"/>
        <c:crosses val="autoZero"/>
        <c:auto val="1"/>
        <c:lblAlgn val="ctr"/>
        <c:lblOffset val="100"/>
        <c:noMultiLvlLbl val="0"/>
      </c:catAx>
      <c:valAx>
        <c:axId val="-2135558440"/>
        <c:scaling>
          <c:orientation val="minMax"/>
          <c:max val="100.0"/>
          <c:min val="0.0"/>
        </c:scaling>
        <c:delete val="1"/>
        <c:axPos val="t"/>
        <c:numFmt formatCode="General" sourceLinked="1"/>
        <c:majorTickMark val="out"/>
        <c:minorTickMark val="none"/>
        <c:tickLblPos val="nextTo"/>
        <c:crossAx val="-213554432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83.62</c:v>
                </c:pt>
                <c:pt idx="1">
                  <c:v>77.8</c:v>
                </c:pt>
                <c:pt idx="2">
                  <c:v>72.6</c:v>
                </c:pt>
                <c:pt idx="3">
                  <c:v>58.35</c:v>
                </c:pt>
                <c:pt idx="4">
                  <c:v>59.48</c:v>
                </c:pt>
              </c:numCache>
            </c:numRef>
          </c:val>
          <c:extLst xmlns:c16r2="http://schemas.microsoft.com/office/drawing/2015/06/chart">
            <c:ext xmlns:c16="http://schemas.microsoft.com/office/drawing/2014/chart" uri="{C3380CC4-5D6E-409C-BE32-E72D297353CC}">
              <c16:uniqueId val="{00000000-2AF3-46E4-8D50-C258DF0209E6}"/>
            </c:ext>
          </c:extLst>
        </c:ser>
        <c:dLbls>
          <c:dLblPos val="outEnd"/>
          <c:showLegendKey val="0"/>
          <c:showVal val="1"/>
          <c:showCatName val="0"/>
          <c:showSerName val="0"/>
          <c:showPercent val="0"/>
          <c:showBubbleSize val="0"/>
        </c:dLbls>
        <c:gapWidth val="90"/>
        <c:overlap val="100"/>
        <c:axId val="-2120622104"/>
        <c:axId val="-2120883928"/>
      </c:barChart>
      <c:catAx>
        <c:axId val="-212062210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20883928"/>
        <c:crosses val="autoZero"/>
        <c:auto val="1"/>
        <c:lblAlgn val="ctr"/>
        <c:lblOffset val="100"/>
        <c:noMultiLvlLbl val="0"/>
      </c:catAx>
      <c:valAx>
        <c:axId val="-2120883928"/>
        <c:scaling>
          <c:orientation val="minMax"/>
          <c:max val="100.0"/>
          <c:min val="0.0"/>
        </c:scaling>
        <c:delete val="1"/>
        <c:axPos val="t"/>
        <c:numFmt formatCode="General" sourceLinked="1"/>
        <c:majorTickMark val="out"/>
        <c:minorTickMark val="none"/>
        <c:tickLblPos val="nextTo"/>
        <c:crossAx val="-212062210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82.43</c:v>
                </c:pt>
                <c:pt idx="1">
                  <c:v>89.11</c:v>
                </c:pt>
                <c:pt idx="2">
                  <c:v>84.57</c:v>
                </c:pt>
                <c:pt idx="3">
                  <c:v>70.74</c:v>
                </c:pt>
                <c:pt idx="4">
                  <c:v>76.69</c:v>
                </c:pt>
              </c:numCache>
            </c:numRef>
          </c:val>
          <c:extLst xmlns:c16r2="http://schemas.microsoft.com/office/drawing/2015/06/chart">
            <c:ext xmlns:c16="http://schemas.microsoft.com/office/drawing/2014/chart" uri="{C3380CC4-5D6E-409C-BE32-E72D297353CC}">
              <c16:uniqueId val="{00000000-440E-4FD6-8E5F-56275BCD2B00}"/>
            </c:ext>
          </c:extLst>
        </c:ser>
        <c:dLbls>
          <c:dLblPos val="outEnd"/>
          <c:showLegendKey val="0"/>
          <c:showVal val="1"/>
          <c:showCatName val="0"/>
          <c:showSerName val="0"/>
          <c:showPercent val="0"/>
          <c:showBubbleSize val="0"/>
        </c:dLbls>
        <c:gapWidth val="90"/>
        <c:overlap val="100"/>
        <c:axId val="-2135587368"/>
        <c:axId val="-2135601016"/>
      </c:barChart>
      <c:catAx>
        <c:axId val="-213558736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5601016"/>
        <c:crosses val="autoZero"/>
        <c:auto val="1"/>
        <c:lblAlgn val="ctr"/>
        <c:lblOffset val="100"/>
        <c:noMultiLvlLbl val="0"/>
      </c:catAx>
      <c:valAx>
        <c:axId val="-2135601016"/>
        <c:scaling>
          <c:orientation val="minMax"/>
          <c:max val="100.0"/>
          <c:min val="0.0"/>
        </c:scaling>
        <c:delete val="1"/>
        <c:axPos val="t"/>
        <c:numFmt formatCode="General" sourceLinked="1"/>
        <c:majorTickMark val="out"/>
        <c:minorTickMark val="none"/>
        <c:tickLblPos val="nextTo"/>
        <c:crossAx val="-213558736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84.16999999999998</c:v>
                </c:pt>
                <c:pt idx="1">
                  <c:v>87.24</c:v>
                </c:pt>
                <c:pt idx="2">
                  <c:v>79.77</c:v>
                </c:pt>
                <c:pt idx="3">
                  <c:v>76.03</c:v>
                </c:pt>
                <c:pt idx="4">
                  <c:v>77.02</c:v>
                </c:pt>
              </c:numCache>
            </c:numRef>
          </c:val>
          <c:extLst xmlns:c16r2="http://schemas.microsoft.com/office/drawing/2015/06/chart">
            <c:ext xmlns:c16="http://schemas.microsoft.com/office/drawing/2014/chart" uri="{C3380CC4-5D6E-409C-BE32-E72D297353CC}">
              <c16:uniqueId val="{00000000-DE2C-4C0B-837B-D6CF5F869211}"/>
            </c:ext>
          </c:extLst>
        </c:ser>
        <c:dLbls>
          <c:dLblPos val="outEnd"/>
          <c:showLegendKey val="0"/>
          <c:showVal val="1"/>
          <c:showCatName val="0"/>
          <c:showSerName val="0"/>
          <c:showPercent val="0"/>
          <c:showBubbleSize val="0"/>
        </c:dLbls>
        <c:gapWidth val="90"/>
        <c:overlap val="100"/>
        <c:axId val="2090874520"/>
        <c:axId val="2090874008"/>
      </c:barChart>
      <c:catAx>
        <c:axId val="209087452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090874008"/>
        <c:crosses val="autoZero"/>
        <c:auto val="1"/>
        <c:lblAlgn val="ctr"/>
        <c:lblOffset val="100"/>
        <c:noMultiLvlLbl val="0"/>
      </c:catAx>
      <c:valAx>
        <c:axId val="2090874008"/>
        <c:scaling>
          <c:orientation val="minMax"/>
          <c:max val="100.0"/>
          <c:min val="0.0"/>
        </c:scaling>
        <c:delete val="1"/>
        <c:axPos val="t"/>
        <c:numFmt formatCode="General" sourceLinked="1"/>
        <c:majorTickMark val="out"/>
        <c:minorTickMark val="none"/>
        <c:tickLblPos val="nextTo"/>
        <c:crossAx val="209087452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64.2</c:v>
                </c:pt>
                <c:pt idx="1">
                  <c:v>79.84</c:v>
                </c:pt>
                <c:pt idx="2">
                  <c:v>69.07</c:v>
                </c:pt>
                <c:pt idx="3">
                  <c:v>67.62</c:v>
                </c:pt>
                <c:pt idx="4">
                  <c:v>58.4</c:v>
                </c:pt>
              </c:numCache>
            </c:numRef>
          </c:val>
          <c:extLst xmlns:c16r2="http://schemas.microsoft.com/office/drawing/2015/06/chart">
            <c:ext xmlns:c16="http://schemas.microsoft.com/office/drawing/2014/chart" uri="{C3380CC4-5D6E-409C-BE32-E72D297353CC}">
              <c16:uniqueId val="{00000000-7112-4DF0-AC18-02F9DAC8998A}"/>
            </c:ext>
          </c:extLst>
        </c:ser>
        <c:dLbls>
          <c:dLblPos val="outEnd"/>
          <c:showLegendKey val="0"/>
          <c:showVal val="1"/>
          <c:showCatName val="0"/>
          <c:showSerName val="0"/>
          <c:showPercent val="0"/>
          <c:showBubbleSize val="0"/>
        </c:dLbls>
        <c:gapWidth val="90"/>
        <c:overlap val="100"/>
        <c:axId val="-2135619208"/>
        <c:axId val="-2135625992"/>
      </c:barChart>
      <c:catAx>
        <c:axId val="-213561920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5625992"/>
        <c:crosses val="autoZero"/>
        <c:auto val="1"/>
        <c:lblAlgn val="ctr"/>
        <c:lblOffset val="100"/>
        <c:noMultiLvlLbl val="0"/>
      </c:catAx>
      <c:valAx>
        <c:axId val="-2135625992"/>
        <c:scaling>
          <c:orientation val="minMax"/>
          <c:max val="100.0"/>
          <c:min val="0.0"/>
        </c:scaling>
        <c:delete val="1"/>
        <c:axPos val="t"/>
        <c:numFmt formatCode="General" sourceLinked="1"/>
        <c:majorTickMark val="out"/>
        <c:minorTickMark val="none"/>
        <c:tickLblPos val="nextTo"/>
        <c:crossAx val="-213561920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7750972911232"/>
          <c:y val="0.0"/>
          <c:w val="0.858825090931824"/>
          <c:h val="0.999514223016563"/>
        </c:manualLayout>
      </c:layout>
      <c:barChart>
        <c:barDir val="bar"/>
        <c:grouping val="clustered"/>
        <c:varyColors val="0"/>
        <c:ser>
          <c:idx val="0"/>
          <c:order val="0"/>
          <c:tx>
            <c:strRef>
              <c:f>Sheet1!$B$1</c:f>
              <c:strCache>
                <c:ptCount val="1"/>
                <c:pt idx="0">
                  <c:v>Series 1</c:v>
                </c:pt>
              </c:strCache>
            </c:strRef>
          </c:tx>
          <c:spPr>
            <a:solidFill>
              <a:srgbClr val="F09D8C"/>
            </a:solidFill>
          </c:spPr>
          <c:invertIfNegative val="0"/>
          <c:dLbls>
            <c:numFmt formatCode="#,##0" sourceLinked="0"/>
            <c:spPr>
              <a:noFill/>
              <a:ln>
                <a:noFill/>
              </a:ln>
              <a:effectLst/>
            </c:spPr>
            <c:txPr>
              <a:bodyPr/>
              <a:lstStyle/>
              <a:p>
                <a:pPr>
                  <a:defRPr sz="1050" b="1">
                    <a:solidFill>
                      <a:srgbClr val="F09D8C"/>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1</c:v>
                </c:pt>
                <c:pt idx="1">
                  <c:v>2</c:v>
                </c:pt>
                <c:pt idx="2">
                  <c:v>3</c:v>
                </c:pt>
                <c:pt idx="3">
                  <c:v>4</c:v>
                </c:pt>
                <c:pt idx="4">
                  <c:v>5</c:v>
                </c:pt>
                <c:pt idx="5">
                  <c:v>6</c:v>
                </c:pt>
                <c:pt idx="6">
                  <c:v>7 of meer</c:v>
                </c:pt>
              </c:strCache>
            </c:strRef>
          </c:cat>
          <c:val>
            <c:numRef>
              <c:f>Sheet1!$B$2:$B$8</c:f>
              <c:numCache>
                <c:formatCode>0\%</c:formatCode>
                <c:ptCount val="7"/>
                <c:pt idx="0">
                  <c:v>26.89</c:v>
                </c:pt>
                <c:pt idx="1">
                  <c:v>29.93</c:v>
                </c:pt>
                <c:pt idx="2">
                  <c:v>18.82999999999999</c:v>
                </c:pt>
                <c:pt idx="3">
                  <c:v>15.79</c:v>
                </c:pt>
                <c:pt idx="4">
                  <c:v>6.04</c:v>
                </c:pt>
                <c:pt idx="5">
                  <c:v>1.92</c:v>
                </c:pt>
                <c:pt idx="6">
                  <c:v>0.38</c:v>
                </c:pt>
              </c:numCache>
            </c:numRef>
          </c:val>
          <c:extLst xmlns:c16r2="http://schemas.microsoft.com/office/drawing/2015/06/chart">
            <c:ext xmlns:c16="http://schemas.microsoft.com/office/drawing/2014/chart" uri="{C3380CC4-5D6E-409C-BE32-E72D297353CC}">
              <c16:uniqueId val="{00000000-F51E-4102-B134-DEA9FA26BBBC}"/>
            </c:ext>
          </c:extLst>
        </c:ser>
        <c:dLbls>
          <c:dLblPos val="outEnd"/>
          <c:showLegendKey val="0"/>
          <c:showVal val="1"/>
          <c:showCatName val="0"/>
          <c:showSerName val="0"/>
          <c:showPercent val="0"/>
          <c:showBubbleSize val="0"/>
        </c:dLbls>
        <c:gapWidth val="70"/>
        <c:axId val="-2109299992"/>
        <c:axId val="2116076728"/>
      </c:barChart>
      <c:catAx>
        <c:axId val="-2109299992"/>
        <c:scaling>
          <c:orientation val="maxMin"/>
        </c:scaling>
        <c:delete val="0"/>
        <c:axPos val="l"/>
        <c:numFmt formatCode="#,##0" sourceLinked="0"/>
        <c:majorTickMark val="none"/>
        <c:minorTickMark val="none"/>
        <c:tickLblPos val="nextTo"/>
        <c:spPr>
          <a:ln>
            <a:noFill/>
          </a:ln>
        </c:spPr>
        <c:txPr>
          <a:bodyPr/>
          <a:lstStyle/>
          <a:p>
            <a:pPr>
              <a:defRPr sz="1050">
                <a:solidFill>
                  <a:schemeClr val="tx1">
                    <a:lumMod val="75000"/>
                    <a:lumOff val="25000"/>
                  </a:schemeClr>
                </a:solidFill>
              </a:defRPr>
            </a:pPr>
            <a:endParaRPr lang="en-US"/>
          </a:p>
        </c:txPr>
        <c:crossAx val="2116076728"/>
        <c:crosses val="autoZero"/>
        <c:auto val="1"/>
        <c:lblAlgn val="ctr"/>
        <c:lblOffset val="100"/>
        <c:noMultiLvlLbl val="0"/>
      </c:catAx>
      <c:valAx>
        <c:axId val="2116076728"/>
        <c:scaling>
          <c:orientation val="minMax"/>
          <c:max val="50.0"/>
          <c:min val="0.0"/>
        </c:scaling>
        <c:delete val="1"/>
        <c:axPos val="t"/>
        <c:numFmt formatCode="0\%" sourceLinked="1"/>
        <c:majorTickMark val="out"/>
        <c:minorTickMark val="none"/>
        <c:tickLblPos val="nextTo"/>
        <c:crossAx val="-2109299992"/>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86.74</c:v>
                </c:pt>
                <c:pt idx="1">
                  <c:v>73.17999999999998</c:v>
                </c:pt>
                <c:pt idx="2">
                  <c:v>85.6</c:v>
                </c:pt>
                <c:pt idx="3">
                  <c:v>81.97</c:v>
                </c:pt>
                <c:pt idx="4">
                  <c:v>77.67999999999998</c:v>
                </c:pt>
              </c:numCache>
            </c:numRef>
          </c:val>
          <c:extLst xmlns:c16r2="http://schemas.microsoft.com/office/drawing/2015/06/chart">
            <c:ext xmlns:c16="http://schemas.microsoft.com/office/drawing/2014/chart" uri="{C3380CC4-5D6E-409C-BE32-E72D297353CC}">
              <c16:uniqueId val="{00000000-986D-4024-85F7-1E9C62DC1DBC}"/>
            </c:ext>
          </c:extLst>
        </c:ser>
        <c:dLbls>
          <c:dLblPos val="outEnd"/>
          <c:showLegendKey val="0"/>
          <c:showVal val="1"/>
          <c:showCatName val="0"/>
          <c:showSerName val="0"/>
          <c:showPercent val="0"/>
          <c:showBubbleSize val="0"/>
        </c:dLbls>
        <c:gapWidth val="90"/>
        <c:overlap val="100"/>
        <c:axId val="-2112910472"/>
        <c:axId val="-2112925432"/>
      </c:barChart>
      <c:catAx>
        <c:axId val="-211291047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2925432"/>
        <c:crosses val="autoZero"/>
        <c:auto val="1"/>
        <c:lblAlgn val="ctr"/>
        <c:lblOffset val="100"/>
        <c:noMultiLvlLbl val="0"/>
      </c:catAx>
      <c:valAx>
        <c:axId val="-2112925432"/>
        <c:scaling>
          <c:orientation val="minMax"/>
          <c:max val="100.0"/>
          <c:min val="0.0"/>
        </c:scaling>
        <c:delete val="1"/>
        <c:axPos val="t"/>
        <c:numFmt formatCode="General" sourceLinked="1"/>
        <c:majorTickMark val="out"/>
        <c:minorTickMark val="none"/>
        <c:tickLblPos val="nextTo"/>
        <c:crossAx val="-2112910472"/>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046854922813"/>
          <c:y val="0.0269885875174016"/>
          <c:w val="0.7709532331935"/>
          <c:h val="0.946022824965197"/>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12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numCache>
            </c:numRef>
          </c:cat>
          <c:val>
            <c:numRef>
              <c:f>Sheet1!$B$2:$B$11</c:f>
              <c:numCache>
                <c:formatCode>General</c:formatCode>
                <c:ptCount val="10"/>
                <c:pt idx="0">
                  <c:v>40.62</c:v>
                </c:pt>
                <c:pt idx="1">
                  <c:v>37.92</c:v>
                </c:pt>
                <c:pt idx="2">
                  <c:v>35.35</c:v>
                </c:pt>
                <c:pt idx="3">
                  <c:v>34.8</c:v>
                </c:pt>
                <c:pt idx="4">
                  <c:v>33.26</c:v>
                </c:pt>
                <c:pt idx="5">
                  <c:v>30.0</c:v>
                </c:pt>
                <c:pt idx="6">
                  <c:v>24.77</c:v>
                </c:pt>
                <c:pt idx="7">
                  <c:v>23.61</c:v>
                </c:pt>
                <c:pt idx="8">
                  <c:v>22.37</c:v>
                </c:pt>
                <c:pt idx="9">
                  <c:v>17.29</c:v>
                </c:pt>
              </c:numCache>
            </c:numRef>
          </c:val>
          <c:extLst xmlns:c16r2="http://schemas.microsoft.com/office/drawing/2015/06/chart">
            <c:ext xmlns:c16="http://schemas.microsoft.com/office/drawing/2014/chart" uri="{C3380CC4-5D6E-409C-BE32-E72D297353CC}">
              <c16:uniqueId val="{00000000-26CC-4BA0-8D5F-4B2C9E1874BE}"/>
            </c:ext>
          </c:extLst>
        </c:ser>
        <c:dLbls>
          <c:dLblPos val="outEnd"/>
          <c:showLegendKey val="0"/>
          <c:showVal val="1"/>
          <c:showCatName val="0"/>
          <c:showSerName val="0"/>
          <c:showPercent val="0"/>
          <c:showBubbleSize val="0"/>
        </c:dLbls>
        <c:gapWidth val="90"/>
        <c:overlap val="100"/>
        <c:axId val="-2112951656"/>
        <c:axId val="-2112942568"/>
      </c:barChart>
      <c:catAx>
        <c:axId val="-211295165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2942568"/>
        <c:crosses val="autoZero"/>
        <c:auto val="1"/>
        <c:lblAlgn val="ctr"/>
        <c:lblOffset val="100"/>
        <c:noMultiLvlLbl val="0"/>
      </c:catAx>
      <c:valAx>
        <c:axId val="-2112942568"/>
        <c:scaling>
          <c:orientation val="minMax"/>
          <c:max val="100.0"/>
          <c:min val="0.0"/>
        </c:scaling>
        <c:delete val="1"/>
        <c:axPos val="t"/>
        <c:numFmt formatCode="General" sourceLinked="1"/>
        <c:majorTickMark val="out"/>
        <c:minorTickMark val="none"/>
        <c:tickLblPos val="nextTo"/>
        <c:crossAx val="-2112951656"/>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08253472222222"/>
          <c:y val="0.0101186411995479"/>
          <c:w val="0.856192698555133"/>
          <c:h val="0.955228605759403"/>
        </c:manualLayout>
      </c:layout>
      <c:barChart>
        <c:barDir val="col"/>
        <c:grouping val="stacked"/>
        <c:varyColors val="0"/>
        <c:ser>
          <c:idx val="0"/>
          <c:order val="0"/>
          <c:tx>
            <c:strRef>
              <c:f>Sheet1!$A$2</c:f>
              <c:strCache>
                <c:ptCount val="1"/>
                <c:pt idx="0">
                  <c:v>Onbelangrijk</c:v>
                </c:pt>
              </c:strCache>
            </c:strRef>
          </c:tx>
          <c:spPr>
            <a:solidFill>
              <a:srgbClr val="C00000"/>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1-E162-406D-B946-B2294E6B1FAF}"/>
              </c:ext>
            </c:extLst>
          </c:dPt>
          <c:dPt>
            <c:idx val="2"/>
            <c:invertIfNegative val="0"/>
            <c:bubble3D val="0"/>
            <c:extLst xmlns:c16r2="http://schemas.microsoft.com/office/drawing/2015/06/chart">
              <c:ext xmlns:c16="http://schemas.microsoft.com/office/drawing/2014/chart" uri="{C3380CC4-5D6E-409C-BE32-E72D297353CC}">
                <c16:uniqueId val="{00000003-E162-406D-B946-B2294E6B1FAF}"/>
              </c:ext>
            </c:extLst>
          </c:dPt>
          <c:dPt>
            <c:idx val="3"/>
            <c:invertIfNegative val="0"/>
            <c:bubble3D val="0"/>
            <c:extLst xmlns:c16r2="http://schemas.microsoft.com/office/drawing/2015/06/chart">
              <c:ext xmlns:c16="http://schemas.microsoft.com/office/drawing/2014/chart" uri="{C3380CC4-5D6E-409C-BE32-E72D297353CC}">
                <c16:uniqueId val="{00000005-E162-406D-B946-B2294E6B1FAF}"/>
              </c:ext>
            </c:extLst>
          </c:dPt>
          <c:dPt>
            <c:idx val="4"/>
            <c:invertIfNegative val="0"/>
            <c:bubble3D val="0"/>
            <c:extLst xmlns:c16r2="http://schemas.microsoft.com/office/drawing/2015/06/chart">
              <c:ext xmlns:c16="http://schemas.microsoft.com/office/drawing/2014/chart" uri="{C3380CC4-5D6E-409C-BE32-E72D297353CC}">
                <c16:uniqueId val="{00000007-E162-406D-B946-B2294E6B1FAF}"/>
              </c:ext>
            </c:extLst>
          </c:dPt>
          <c:dPt>
            <c:idx val="5"/>
            <c:invertIfNegative val="0"/>
            <c:bubble3D val="0"/>
            <c:extLst xmlns:c16r2="http://schemas.microsoft.com/office/drawing/2015/06/chart">
              <c:ext xmlns:c16="http://schemas.microsoft.com/office/drawing/2014/chart" uri="{C3380CC4-5D6E-409C-BE32-E72D297353CC}">
                <c16:uniqueId val="{00000009-E162-406D-B946-B2294E6B1FAF}"/>
              </c:ext>
            </c:extLst>
          </c:dPt>
          <c:dLbls>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18-34</c:v>
                </c:pt>
                <c:pt idx="4">
                  <c:v>35-54</c:v>
                </c:pt>
                <c:pt idx="5">
                  <c:v>55+</c:v>
                </c:pt>
              </c:strCache>
            </c:strRef>
          </c:cat>
          <c:val>
            <c:numRef>
              <c:f>Sheet1!$B$2:$G$2</c:f>
              <c:numCache>
                <c:formatCode>0\%</c:formatCode>
                <c:ptCount val="6"/>
                <c:pt idx="0">
                  <c:v>11.4</c:v>
                </c:pt>
                <c:pt idx="1">
                  <c:v>12.07</c:v>
                </c:pt>
                <c:pt idx="2">
                  <c:v>10.74</c:v>
                </c:pt>
                <c:pt idx="3">
                  <c:v>9.210000000000001</c:v>
                </c:pt>
                <c:pt idx="4">
                  <c:v>14.28</c:v>
                </c:pt>
                <c:pt idx="5">
                  <c:v>10.04</c:v>
                </c:pt>
              </c:numCache>
            </c:numRef>
          </c:val>
          <c:extLst xmlns:c16r2="http://schemas.microsoft.com/office/drawing/2015/06/chart">
            <c:ext xmlns:c16="http://schemas.microsoft.com/office/drawing/2014/chart" uri="{C3380CC4-5D6E-409C-BE32-E72D297353CC}">
              <c16:uniqueId val="{0000000A-E162-406D-B946-B2294E6B1FAF}"/>
            </c:ext>
          </c:extLst>
        </c:ser>
        <c:ser>
          <c:idx val="1"/>
          <c:order val="1"/>
          <c:tx>
            <c:strRef>
              <c:f>Sheet1!$A$3</c:f>
              <c:strCache>
                <c:ptCount val="1"/>
                <c:pt idx="0">
                  <c:v>Belangrijk</c:v>
                </c:pt>
              </c:strCache>
            </c:strRef>
          </c:tx>
          <c:spPr>
            <a:solidFill>
              <a:schemeClr val="accent3"/>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C-E162-406D-B946-B2294E6B1FAF}"/>
              </c:ext>
            </c:extLst>
          </c:dPt>
          <c:dPt>
            <c:idx val="2"/>
            <c:invertIfNegative val="0"/>
            <c:bubble3D val="0"/>
            <c:extLst xmlns:c16r2="http://schemas.microsoft.com/office/drawing/2015/06/chart">
              <c:ext xmlns:c16="http://schemas.microsoft.com/office/drawing/2014/chart" uri="{C3380CC4-5D6E-409C-BE32-E72D297353CC}">
                <c16:uniqueId val="{0000000E-E162-406D-B946-B2294E6B1FAF}"/>
              </c:ext>
            </c:extLst>
          </c:dPt>
          <c:dPt>
            <c:idx val="3"/>
            <c:invertIfNegative val="0"/>
            <c:bubble3D val="0"/>
            <c:extLst xmlns:c16r2="http://schemas.microsoft.com/office/drawing/2015/06/chart">
              <c:ext xmlns:c16="http://schemas.microsoft.com/office/drawing/2014/chart" uri="{C3380CC4-5D6E-409C-BE32-E72D297353CC}">
                <c16:uniqueId val="{00000010-E162-406D-B946-B2294E6B1FAF}"/>
              </c:ext>
            </c:extLst>
          </c:dPt>
          <c:dPt>
            <c:idx val="4"/>
            <c:invertIfNegative val="0"/>
            <c:bubble3D val="0"/>
            <c:extLst xmlns:c16r2="http://schemas.microsoft.com/office/drawing/2015/06/chart">
              <c:ext xmlns:c16="http://schemas.microsoft.com/office/drawing/2014/chart" uri="{C3380CC4-5D6E-409C-BE32-E72D297353CC}">
                <c16:uniqueId val="{00000012-E162-406D-B946-B2294E6B1FAF}"/>
              </c:ext>
            </c:extLst>
          </c:dPt>
          <c:dPt>
            <c:idx val="5"/>
            <c:invertIfNegative val="0"/>
            <c:bubble3D val="0"/>
            <c:extLst xmlns:c16r2="http://schemas.microsoft.com/office/drawing/2015/06/chart">
              <c:ext xmlns:c16="http://schemas.microsoft.com/office/drawing/2014/chart" uri="{C3380CC4-5D6E-409C-BE32-E72D297353CC}">
                <c16:uniqueId val="{00000014-E162-406D-B946-B2294E6B1FAF}"/>
              </c:ext>
            </c:extLst>
          </c:dPt>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5-E162-406D-B946-B2294E6B1FAF}"/>
                </c:ext>
              </c:extLst>
            </c:dLbl>
            <c:dLbl>
              <c:idx val="2"/>
              <c:layout/>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E-E162-406D-B946-B2294E6B1FAF}"/>
                </c:ext>
              </c:extLst>
            </c:dLbl>
            <c:dLbl>
              <c:idx val="3"/>
              <c:layout/>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E162-406D-B946-B2294E6B1FAF}"/>
                </c:ext>
              </c:extLst>
            </c:dLbl>
            <c:dLbl>
              <c:idx val="4"/>
              <c:layout/>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E162-406D-B946-B2294E6B1FAF}"/>
                </c:ext>
              </c:extLst>
            </c:dLbl>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18-34</c:v>
                </c:pt>
                <c:pt idx="4">
                  <c:v>35-54</c:v>
                </c:pt>
                <c:pt idx="5">
                  <c:v>55+</c:v>
                </c:pt>
              </c:strCache>
            </c:strRef>
          </c:cat>
          <c:val>
            <c:numRef>
              <c:f>Sheet1!$B$3:$G$3</c:f>
              <c:numCache>
                <c:formatCode>0\%</c:formatCode>
                <c:ptCount val="6"/>
                <c:pt idx="0">
                  <c:v>88.6</c:v>
                </c:pt>
                <c:pt idx="1">
                  <c:v>87.93</c:v>
                </c:pt>
                <c:pt idx="2">
                  <c:v>89.26</c:v>
                </c:pt>
                <c:pt idx="3">
                  <c:v>90.79</c:v>
                </c:pt>
                <c:pt idx="4">
                  <c:v>85.72</c:v>
                </c:pt>
                <c:pt idx="5">
                  <c:v>89.95000000000001</c:v>
                </c:pt>
              </c:numCache>
            </c:numRef>
          </c:val>
          <c:extLst xmlns:c16r2="http://schemas.microsoft.com/office/drawing/2015/06/chart">
            <c:ext xmlns:c16="http://schemas.microsoft.com/office/drawing/2014/chart" uri="{C3380CC4-5D6E-409C-BE32-E72D297353CC}">
              <c16:uniqueId val="{00000016-E162-406D-B946-B2294E6B1FAF}"/>
            </c:ext>
          </c:extLst>
        </c:ser>
        <c:dLbls>
          <c:dLblPos val="ctr"/>
          <c:showLegendKey val="0"/>
          <c:showVal val="1"/>
          <c:showCatName val="0"/>
          <c:showSerName val="0"/>
          <c:showPercent val="0"/>
          <c:showBubbleSize val="0"/>
        </c:dLbls>
        <c:gapWidth val="60"/>
        <c:overlap val="100"/>
        <c:axId val="2092701624"/>
        <c:axId val="2092660072"/>
      </c:barChart>
      <c:catAx>
        <c:axId val="2092701624"/>
        <c:scaling>
          <c:orientation val="minMax"/>
        </c:scaling>
        <c:delete val="1"/>
        <c:axPos val="b"/>
        <c:numFmt formatCode="0\%" sourceLinked="0"/>
        <c:majorTickMark val="out"/>
        <c:minorTickMark val="none"/>
        <c:tickLblPos val="nextTo"/>
        <c:crossAx val="2092660072"/>
        <c:crosses val="autoZero"/>
        <c:auto val="1"/>
        <c:lblAlgn val="ctr"/>
        <c:lblOffset val="100"/>
        <c:noMultiLvlLbl val="0"/>
      </c:catAx>
      <c:valAx>
        <c:axId val="2092660072"/>
        <c:scaling>
          <c:orientation val="minMax"/>
          <c:max val="100.0"/>
          <c:min val="0.0"/>
        </c:scaling>
        <c:delete val="1"/>
        <c:axPos val="l"/>
        <c:numFmt formatCode="0\%" sourceLinked="1"/>
        <c:majorTickMark val="out"/>
        <c:minorTickMark val="none"/>
        <c:tickLblPos val="nextTo"/>
        <c:crossAx val="2092701624"/>
        <c:crosses val="autoZero"/>
        <c:crossBetween val="between"/>
      </c:valAx>
    </c:plotArea>
    <c:legend>
      <c:legendPos val="r"/>
      <c:layout>
        <c:manualLayout>
          <c:xMode val="edge"/>
          <c:yMode val="edge"/>
          <c:x val="0.865506001649829"/>
          <c:y val="0.306471076325711"/>
          <c:w val="0.133024108172078"/>
          <c:h val="0.374441901399272"/>
        </c:manualLayout>
      </c:layout>
      <c:overlay val="0"/>
      <c:txPr>
        <a:bodyPr/>
        <a:lstStyle/>
        <a:p>
          <a:pPr>
            <a:defRPr sz="1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00858659818016587"/>
          <c:y val="0.00502544404255686"/>
          <c:w val="0.856192698555133"/>
          <c:h val="0.955228605759403"/>
        </c:manualLayout>
      </c:layout>
      <c:barChart>
        <c:barDir val="col"/>
        <c:grouping val="stacked"/>
        <c:varyColors val="0"/>
        <c:ser>
          <c:idx val="0"/>
          <c:order val="0"/>
          <c:tx>
            <c:strRef>
              <c:f>Sheet1!$A$2</c:f>
              <c:strCache>
                <c:ptCount val="1"/>
                <c:pt idx="0">
                  <c:v>Onbelangrijk</c:v>
                </c:pt>
              </c:strCache>
            </c:strRef>
          </c:tx>
          <c:spPr>
            <a:solidFill>
              <a:srgbClr val="C00000"/>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1-E162-406D-B946-B2294E6B1FAF}"/>
              </c:ext>
            </c:extLst>
          </c:dPt>
          <c:dPt>
            <c:idx val="2"/>
            <c:invertIfNegative val="0"/>
            <c:bubble3D val="0"/>
            <c:extLst xmlns:c16r2="http://schemas.microsoft.com/office/drawing/2015/06/chart">
              <c:ext xmlns:c16="http://schemas.microsoft.com/office/drawing/2014/chart" uri="{C3380CC4-5D6E-409C-BE32-E72D297353CC}">
                <c16:uniqueId val="{00000003-E162-406D-B946-B2294E6B1FAF}"/>
              </c:ext>
            </c:extLst>
          </c:dPt>
          <c:dPt>
            <c:idx val="3"/>
            <c:invertIfNegative val="0"/>
            <c:bubble3D val="0"/>
            <c:extLst xmlns:c16r2="http://schemas.microsoft.com/office/drawing/2015/06/chart">
              <c:ext xmlns:c16="http://schemas.microsoft.com/office/drawing/2014/chart" uri="{C3380CC4-5D6E-409C-BE32-E72D297353CC}">
                <c16:uniqueId val="{00000005-E162-406D-B946-B2294E6B1FAF}"/>
              </c:ext>
            </c:extLst>
          </c:dPt>
          <c:dPt>
            <c:idx val="4"/>
            <c:invertIfNegative val="0"/>
            <c:bubble3D val="0"/>
            <c:extLst xmlns:c16r2="http://schemas.microsoft.com/office/drawing/2015/06/chart">
              <c:ext xmlns:c16="http://schemas.microsoft.com/office/drawing/2014/chart" uri="{C3380CC4-5D6E-409C-BE32-E72D297353CC}">
                <c16:uniqueId val="{00000007-E162-406D-B946-B2294E6B1FAF}"/>
              </c:ext>
            </c:extLst>
          </c:dPt>
          <c:dPt>
            <c:idx val="5"/>
            <c:invertIfNegative val="0"/>
            <c:bubble3D val="0"/>
            <c:extLst xmlns:c16r2="http://schemas.microsoft.com/office/drawing/2015/06/chart">
              <c:ext xmlns:c16="http://schemas.microsoft.com/office/drawing/2014/chart" uri="{C3380CC4-5D6E-409C-BE32-E72D297353CC}">
                <c16:uniqueId val="{00000009-E162-406D-B946-B2294E6B1FAF}"/>
              </c:ext>
            </c:extLst>
          </c:dPt>
          <c:dLbls>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Brussel</c:v>
                </c:pt>
                <c:pt idx="1">
                  <c:v>MR</c:v>
                </c:pt>
                <c:pt idx="2">
                  <c:v>DEFI</c:v>
                </c:pt>
                <c:pt idx="3">
                  <c:v>ECOLO</c:v>
                </c:pt>
                <c:pt idx="4">
                  <c:v>PS</c:v>
                </c:pt>
                <c:pt idx="5">
                  <c:v>N-VA</c:v>
                </c:pt>
                <c:pt idx="6">
                  <c:v>PTB</c:v>
                </c:pt>
                <c:pt idx="7">
                  <c:v>GROEN</c:v>
                </c:pt>
              </c:strCache>
            </c:strRef>
          </c:cat>
          <c:val>
            <c:numRef>
              <c:f>Sheet1!$B$2:$I$2</c:f>
              <c:numCache>
                <c:formatCode>0\%</c:formatCode>
                <c:ptCount val="8"/>
                <c:pt idx="0">
                  <c:v>11.4</c:v>
                </c:pt>
                <c:pt idx="1">
                  <c:v>10.99</c:v>
                </c:pt>
                <c:pt idx="2">
                  <c:v>10.97</c:v>
                </c:pt>
                <c:pt idx="3">
                  <c:v>10.11</c:v>
                </c:pt>
                <c:pt idx="4">
                  <c:v>9.25</c:v>
                </c:pt>
                <c:pt idx="5">
                  <c:v>10.89</c:v>
                </c:pt>
                <c:pt idx="6">
                  <c:v>10.37</c:v>
                </c:pt>
                <c:pt idx="7">
                  <c:v>8.47</c:v>
                </c:pt>
              </c:numCache>
            </c:numRef>
          </c:val>
          <c:extLst xmlns:c16r2="http://schemas.microsoft.com/office/drawing/2015/06/chart">
            <c:ext xmlns:c16="http://schemas.microsoft.com/office/drawing/2014/chart" uri="{C3380CC4-5D6E-409C-BE32-E72D297353CC}">
              <c16:uniqueId val="{0000000A-E162-406D-B946-B2294E6B1FAF}"/>
            </c:ext>
          </c:extLst>
        </c:ser>
        <c:ser>
          <c:idx val="1"/>
          <c:order val="1"/>
          <c:tx>
            <c:strRef>
              <c:f>Sheet1!$A$3</c:f>
              <c:strCache>
                <c:ptCount val="1"/>
                <c:pt idx="0">
                  <c:v>Belangrijk</c:v>
                </c:pt>
              </c:strCache>
            </c:strRef>
          </c:tx>
          <c:spPr>
            <a:solidFill>
              <a:schemeClr val="accent3"/>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C-E162-406D-B946-B2294E6B1FAF}"/>
              </c:ext>
            </c:extLst>
          </c:dPt>
          <c:dPt>
            <c:idx val="2"/>
            <c:invertIfNegative val="0"/>
            <c:bubble3D val="0"/>
            <c:extLst xmlns:c16r2="http://schemas.microsoft.com/office/drawing/2015/06/chart">
              <c:ext xmlns:c16="http://schemas.microsoft.com/office/drawing/2014/chart" uri="{C3380CC4-5D6E-409C-BE32-E72D297353CC}">
                <c16:uniqueId val="{0000000E-E162-406D-B946-B2294E6B1FAF}"/>
              </c:ext>
            </c:extLst>
          </c:dPt>
          <c:dPt>
            <c:idx val="3"/>
            <c:invertIfNegative val="0"/>
            <c:bubble3D val="0"/>
            <c:extLst xmlns:c16r2="http://schemas.microsoft.com/office/drawing/2015/06/chart">
              <c:ext xmlns:c16="http://schemas.microsoft.com/office/drawing/2014/chart" uri="{C3380CC4-5D6E-409C-BE32-E72D297353CC}">
                <c16:uniqueId val="{00000010-E162-406D-B946-B2294E6B1FAF}"/>
              </c:ext>
            </c:extLst>
          </c:dPt>
          <c:dPt>
            <c:idx val="4"/>
            <c:invertIfNegative val="0"/>
            <c:bubble3D val="0"/>
            <c:extLst xmlns:c16r2="http://schemas.microsoft.com/office/drawing/2015/06/chart">
              <c:ext xmlns:c16="http://schemas.microsoft.com/office/drawing/2014/chart" uri="{C3380CC4-5D6E-409C-BE32-E72D297353CC}">
                <c16:uniqueId val="{00000012-E162-406D-B946-B2294E6B1FAF}"/>
              </c:ext>
            </c:extLst>
          </c:dPt>
          <c:dPt>
            <c:idx val="5"/>
            <c:invertIfNegative val="0"/>
            <c:bubble3D val="0"/>
            <c:extLst xmlns:c16r2="http://schemas.microsoft.com/office/drawing/2015/06/chart">
              <c:ext xmlns:c16="http://schemas.microsoft.com/office/drawing/2014/chart" uri="{C3380CC4-5D6E-409C-BE32-E72D297353CC}">
                <c16:uniqueId val="{00000014-E162-406D-B946-B2294E6B1FAF}"/>
              </c:ext>
            </c:extLst>
          </c:dPt>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5-E162-406D-B946-B2294E6B1FAF}"/>
                </c:ext>
              </c:extLst>
            </c:dLbl>
            <c:dLbl>
              <c:idx val="2"/>
              <c:layout/>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E-E162-406D-B946-B2294E6B1FAF}"/>
                </c:ext>
              </c:extLst>
            </c:dLbl>
            <c:dLbl>
              <c:idx val="3"/>
              <c:layout/>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E162-406D-B946-B2294E6B1FAF}"/>
                </c:ext>
              </c:extLst>
            </c:dLbl>
            <c:dLbl>
              <c:idx val="4"/>
              <c:layout/>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E162-406D-B946-B2294E6B1FAF}"/>
                </c:ext>
              </c:extLst>
            </c:dLbl>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Brussel</c:v>
                </c:pt>
                <c:pt idx="1">
                  <c:v>MR</c:v>
                </c:pt>
                <c:pt idx="2">
                  <c:v>DEFI</c:v>
                </c:pt>
                <c:pt idx="3">
                  <c:v>ECOLO</c:v>
                </c:pt>
                <c:pt idx="4">
                  <c:v>PS</c:v>
                </c:pt>
                <c:pt idx="5">
                  <c:v>N-VA</c:v>
                </c:pt>
                <c:pt idx="6">
                  <c:v>PTB</c:v>
                </c:pt>
                <c:pt idx="7">
                  <c:v>GROEN</c:v>
                </c:pt>
              </c:strCache>
            </c:strRef>
          </c:cat>
          <c:val>
            <c:numRef>
              <c:f>Sheet1!$B$3:$I$3</c:f>
              <c:numCache>
                <c:formatCode>0\%</c:formatCode>
                <c:ptCount val="8"/>
                <c:pt idx="0">
                  <c:v>88.6</c:v>
                </c:pt>
                <c:pt idx="1">
                  <c:v>89.01</c:v>
                </c:pt>
                <c:pt idx="2">
                  <c:v>89.03</c:v>
                </c:pt>
                <c:pt idx="3">
                  <c:v>89.89000000000001</c:v>
                </c:pt>
                <c:pt idx="4">
                  <c:v>90.75</c:v>
                </c:pt>
                <c:pt idx="5">
                  <c:v>89.11</c:v>
                </c:pt>
                <c:pt idx="6">
                  <c:v>89.63</c:v>
                </c:pt>
                <c:pt idx="7">
                  <c:v>91.53</c:v>
                </c:pt>
              </c:numCache>
            </c:numRef>
          </c:val>
          <c:extLst xmlns:c16r2="http://schemas.microsoft.com/office/drawing/2015/06/chart">
            <c:ext xmlns:c16="http://schemas.microsoft.com/office/drawing/2014/chart" uri="{C3380CC4-5D6E-409C-BE32-E72D297353CC}">
              <c16:uniqueId val="{00000016-E162-406D-B946-B2294E6B1FAF}"/>
            </c:ext>
          </c:extLst>
        </c:ser>
        <c:dLbls>
          <c:dLblPos val="ctr"/>
          <c:showLegendKey val="0"/>
          <c:showVal val="1"/>
          <c:showCatName val="0"/>
          <c:showSerName val="0"/>
          <c:showPercent val="0"/>
          <c:showBubbleSize val="0"/>
        </c:dLbls>
        <c:gapWidth val="60"/>
        <c:overlap val="100"/>
        <c:axId val="2135294184"/>
        <c:axId val="2135281592"/>
      </c:barChart>
      <c:catAx>
        <c:axId val="2135294184"/>
        <c:scaling>
          <c:orientation val="minMax"/>
        </c:scaling>
        <c:delete val="1"/>
        <c:axPos val="b"/>
        <c:numFmt formatCode="0\%" sourceLinked="0"/>
        <c:majorTickMark val="out"/>
        <c:minorTickMark val="none"/>
        <c:tickLblPos val="nextTo"/>
        <c:crossAx val="2135281592"/>
        <c:crosses val="autoZero"/>
        <c:auto val="1"/>
        <c:lblAlgn val="ctr"/>
        <c:lblOffset val="100"/>
        <c:noMultiLvlLbl val="0"/>
      </c:catAx>
      <c:valAx>
        <c:axId val="2135281592"/>
        <c:scaling>
          <c:orientation val="minMax"/>
          <c:max val="100.0"/>
          <c:min val="0.0"/>
        </c:scaling>
        <c:delete val="1"/>
        <c:axPos val="l"/>
        <c:numFmt formatCode="0\%" sourceLinked="1"/>
        <c:majorTickMark val="out"/>
        <c:minorTickMark val="none"/>
        <c:tickLblPos val="nextTo"/>
        <c:crossAx val="2135294184"/>
        <c:crosses val="autoZero"/>
        <c:crossBetween val="between"/>
      </c:valAx>
    </c:plotArea>
    <c:legend>
      <c:legendPos val="r"/>
      <c:layout>
        <c:manualLayout>
          <c:xMode val="edge"/>
          <c:yMode val="edge"/>
          <c:x val="0.865506001649829"/>
          <c:y val="0.281004976517048"/>
          <c:w val="0.133024108172078"/>
          <c:h val="0.410094441131401"/>
        </c:manualLayout>
      </c:layout>
      <c:overlay val="0"/>
      <c:txPr>
        <a:bodyPr/>
        <a:lstStyle/>
        <a:p>
          <a:pPr>
            <a:defRPr sz="1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108802952"/>
        <c:axId val="-2109038936"/>
      </c:barChart>
      <c:catAx>
        <c:axId val="-210880295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038936"/>
        <c:crosses val="autoZero"/>
        <c:auto val="1"/>
        <c:lblAlgn val="ctr"/>
        <c:lblOffset val="100"/>
        <c:noMultiLvlLbl val="0"/>
      </c:catAx>
      <c:valAx>
        <c:axId val="-2109038936"/>
        <c:scaling>
          <c:orientation val="minMax"/>
          <c:max val="80.0"/>
          <c:min val="0.0"/>
        </c:scaling>
        <c:delete val="1"/>
        <c:axPos val="t"/>
        <c:numFmt formatCode="General" sourceLinked="1"/>
        <c:majorTickMark val="out"/>
        <c:minorTickMark val="none"/>
        <c:tickLblPos val="nextTo"/>
        <c:crossAx val="-2108802952"/>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8086698219559"/>
          <c:y val="0.0269885875174016"/>
          <c:w val="0.441913301780441"/>
          <c:h val="0.884914064297256"/>
        </c:manualLayout>
      </c:layout>
      <c:barChart>
        <c:barDir val="bar"/>
        <c:grouping val="clustered"/>
        <c:varyColors val="0"/>
        <c:ser>
          <c:idx val="0"/>
          <c:order val="0"/>
          <c:tx>
            <c:strRef>
              <c:f>Sheet1!$B$1</c:f>
              <c:strCache>
                <c:ptCount val="1"/>
                <c:pt idx="0">
                  <c:v>Minstens belangrijk</c:v>
                </c:pt>
              </c:strCache>
            </c:strRef>
          </c:tx>
          <c:spPr>
            <a:solidFill>
              <a:srgbClr val="B7BF12"/>
            </a:solidFill>
          </c:spPr>
          <c:invertIfNegative val="0"/>
          <c:dLbls>
            <c:numFmt formatCode="#,##0" sourceLinked="0"/>
            <c:spPr>
              <a:noFill/>
              <a:ln>
                <a:noFill/>
              </a:ln>
              <a:effectLst/>
            </c:spPr>
            <c:txPr>
              <a:bodyPr/>
              <a:lstStyle/>
              <a:p>
                <a:pPr>
                  <a:defRPr sz="12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Voorlichting in school omtrent dierenwelzijn</c:v>
                </c:pt>
                <c:pt idx="1">
                  <c:v>Dieren toelaten in serviceflats, rusthuizen, …</c:v>
                </c:pt>
                <c:pt idx="2">
                  <c:v>Overpopulatie van duiven </c:v>
                </c:pt>
                <c:pt idx="3">
                  <c:v>(Zwerf)katten</c:v>
                </c:pt>
                <c:pt idx="4">
                  <c:v>Aanwezigheid van dieren op kermissen (bv. pony’s)</c:v>
                </c:pt>
                <c:pt idx="5">
                  <c:v>Gezelschapsdieren op markten</c:v>
                </c:pt>
                <c:pt idx="6">
                  <c:v>Dierenpolitie</c:v>
                </c:pt>
                <c:pt idx="7">
                  <c:v>Losloopzones voor honden</c:v>
                </c:pt>
                <c:pt idx="8">
                  <c:v>Vuurwerk</c:v>
                </c:pt>
                <c:pt idx="9">
                  <c:v>Schepen van dierenwelzijn</c:v>
                </c:pt>
              </c:strCache>
            </c:strRef>
          </c:cat>
          <c:val>
            <c:numRef>
              <c:f>Sheet1!$B$2:$B$11</c:f>
              <c:numCache>
                <c:formatCode>General</c:formatCode>
                <c:ptCount val="10"/>
                <c:pt idx="0">
                  <c:v>90.19</c:v>
                </c:pt>
                <c:pt idx="1">
                  <c:v>87.84</c:v>
                </c:pt>
                <c:pt idx="2">
                  <c:v>87.39</c:v>
                </c:pt>
                <c:pt idx="3">
                  <c:v>86.58</c:v>
                </c:pt>
                <c:pt idx="4">
                  <c:v>82.93</c:v>
                </c:pt>
                <c:pt idx="5">
                  <c:v>79.53</c:v>
                </c:pt>
                <c:pt idx="6">
                  <c:v>78.59</c:v>
                </c:pt>
                <c:pt idx="7">
                  <c:v>75.75</c:v>
                </c:pt>
                <c:pt idx="8">
                  <c:v>65.38</c:v>
                </c:pt>
                <c:pt idx="9">
                  <c:v>64.92</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135012920"/>
        <c:axId val="2134998712"/>
      </c:barChart>
      <c:catAx>
        <c:axId val="2135012920"/>
        <c:scaling>
          <c:orientation val="maxMin"/>
        </c:scaling>
        <c:delete val="0"/>
        <c:axPos val="l"/>
        <c:numFmt formatCode="#,##0" sourceLinked="0"/>
        <c:majorTickMark val="out"/>
        <c:minorTickMark val="none"/>
        <c:tickLblPos val="nextTo"/>
        <c:spPr>
          <a:ln>
            <a:noFill/>
          </a:ln>
        </c:spPr>
        <c:txPr>
          <a:bodyPr/>
          <a:lstStyle/>
          <a:p>
            <a:pPr>
              <a:defRPr sz="1050">
                <a:solidFill>
                  <a:schemeClr val="tx1">
                    <a:lumMod val="75000"/>
                    <a:lumOff val="25000"/>
                  </a:schemeClr>
                </a:solidFill>
              </a:defRPr>
            </a:pPr>
            <a:endParaRPr lang="en-US"/>
          </a:p>
        </c:txPr>
        <c:crossAx val="2134998712"/>
        <c:crosses val="autoZero"/>
        <c:auto val="1"/>
        <c:lblAlgn val="ctr"/>
        <c:lblOffset val="100"/>
        <c:noMultiLvlLbl val="0"/>
      </c:catAx>
      <c:valAx>
        <c:axId val="2134998712"/>
        <c:scaling>
          <c:orientation val="minMax"/>
          <c:max val="100.0"/>
          <c:min val="0.0"/>
        </c:scaling>
        <c:delete val="1"/>
        <c:axPos val="t"/>
        <c:numFmt formatCode="General" sourceLinked="1"/>
        <c:majorTickMark val="out"/>
        <c:minorTickMark val="none"/>
        <c:tickLblPos val="nextTo"/>
        <c:crossAx val="213501292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108783912"/>
        <c:axId val="-2108851992"/>
      </c:barChart>
      <c:catAx>
        <c:axId val="-210878391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8851992"/>
        <c:crosses val="autoZero"/>
        <c:auto val="1"/>
        <c:lblAlgn val="ctr"/>
        <c:lblOffset val="100"/>
        <c:noMultiLvlLbl val="0"/>
      </c:catAx>
      <c:valAx>
        <c:axId val="-2108851992"/>
        <c:scaling>
          <c:orientation val="minMax"/>
          <c:max val="80.0"/>
          <c:min val="0.0"/>
        </c:scaling>
        <c:delete val="1"/>
        <c:axPos val="t"/>
        <c:numFmt formatCode="General" sourceLinked="1"/>
        <c:majorTickMark val="out"/>
        <c:minorTickMark val="none"/>
        <c:tickLblPos val="nextTo"/>
        <c:crossAx val="-2108783912"/>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05/07/18</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05/07/18</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394451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242236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DE85F-A49F-4D4C-8D78-799212E249B2}" type="slidenum">
              <a:rPr lang="en-GB" smtClean="0"/>
              <a:t>10</a:t>
            </a:fld>
            <a:endParaRPr lang="en-GB"/>
          </a:p>
        </p:txBody>
      </p:sp>
    </p:spTree>
    <p:extLst>
      <p:ext uri="{BB962C8B-B14F-4D97-AF65-F5344CB8AC3E}">
        <p14:creationId xmlns:p14="http://schemas.microsoft.com/office/powerpoint/2010/main" val="31667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DE85F-A49F-4D4C-8D78-799212E249B2}" type="slidenum">
              <a:rPr lang="en-GB" smtClean="0"/>
              <a:t>11</a:t>
            </a:fld>
            <a:endParaRPr lang="en-GB"/>
          </a:p>
        </p:txBody>
      </p:sp>
    </p:spTree>
    <p:extLst>
      <p:ext uri="{BB962C8B-B14F-4D97-AF65-F5344CB8AC3E}">
        <p14:creationId xmlns:p14="http://schemas.microsoft.com/office/powerpoint/2010/main" val="142228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a:p>
        </p:txBody>
      </p:sp>
    </p:spTree>
    <p:extLst>
      <p:ext uri="{BB962C8B-B14F-4D97-AF65-F5344CB8AC3E}">
        <p14:creationId xmlns:p14="http://schemas.microsoft.com/office/powerpoint/2010/main" val="108500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14</a:t>
            </a:fld>
            <a:endParaRPr lang="en-GB"/>
          </a:p>
        </p:txBody>
      </p:sp>
    </p:spTree>
    <p:extLst>
      <p:ext uri="{BB962C8B-B14F-4D97-AF65-F5344CB8AC3E}">
        <p14:creationId xmlns:p14="http://schemas.microsoft.com/office/powerpoint/2010/main" val="201107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15</a:t>
            </a:fld>
            <a:endParaRPr lang="en-GB"/>
          </a:p>
        </p:txBody>
      </p:sp>
    </p:spTree>
    <p:extLst>
      <p:ext uri="{BB962C8B-B14F-4D97-AF65-F5344CB8AC3E}">
        <p14:creationId xmlns:p14="http://schemas.microsoft.com/office/powerpoint/2010/main" val="389258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16</a:t>
            </a:fld>
            <a:endParaRPr lang="en-GB"/>
          </a:p>
        </p:txBody>
      </p:sp>
    </p:spTree>
    <p:extLst>
      <p:ext uri="{BB962C8B-B14F-4D97-AF65-F5344CB8AC3E}">
        <p14:creationId xmlns:p14="http://schemas.microsoft.com/office/powerpoint/2010/main" val="168950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17</a:t>
            </a:fld>
            <a:endParaRPr lang="en-GB"/>
          </a:p>
        </p:txBody>
      </p:sp>
    </p:spTree>
    <p:extLst>
      <p:ext uri="{BB962C8B-B14F-4D97-AF65-F5344CB8AC3E}">
        <p14:creationId xmlns:p14="http://schemas.microsoft.com/office/powerpoint/2010/main" val="364424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19</a:t>
            </a:fld>
            <a:endParaRPr lang="en-GB"/>
          </a:p>
        </p:txBody>
      </p:sp>
    </p:spTree>
    <p:extLst>
      <p:ext uri="{BB962C8B-B14F-4D97-AF65-F5344CB8AC3E}">
        <p14:creationId xmlns:p14="http://schemas.microsoft.com/office/powerpoint/2010/main" val="227099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dirty="0"/>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2017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84000" y="196566"/>
            <a:ext cx="6258453"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
        <p:nvSpPr>
          <p:cNvPr id="2" name="Rectangle 1">
            <a:extLst>
              <a:ext uri="{FF2B5EF4-FFF2-40B4-BE49-F238E27FC236}">
                <a16:creationId xmlns="" xmlns:a16="http://schemas.microsoft.com/office/drawing/2014/main" id="{C938DA19-24AA-43D0-9C26-87433564F95F}"/>
              </a:ext>
            </a:extLst>
          </p:cNvPr>
          <p:cNvSpPr/>
          <p:nvPr userDrawn="1"/>
        </p:nvSpPr>
        <p:spPr>
          <a:xfrm>
            <a:off x="0" y="0"/>
            <a:ext cx="557719" cy="5143500"/>
          </a:xfrm>
          <a:prstGeom prst="rect">
            <a:avLst/>
          </a:prstGeom>
          <a:solidFill>
            <a:srgbClr val="802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5">
            <a:extLst>
              <a:ext uri="{FF2B5EF4-FFF2-40B4-BE49-F238E27FC236}">
                <a16:creationId xmlns="" xmlns:a16="http://schemas.microsoft.com/office/drawing/2014/main" id="{6F88CAA9-62BC-4912-8AC1-B3DA916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77" y="132849"/>
            <a:ext cx="715821" cy="360000"/>
          </a:xfrm>
          <a:prstGeom prst="rect">
            <a:avLst/>
          </a:prstGeom>
        </p:spPr>
      </p:pic>
      <p:grpSp>
        <p:nvGrpSpPr>
          <p:cNvPr id="7" name="Group 6">
            <a:extLst>
              <a:ext uri="{FF2B5EF4-FFF2-40B4-BE49-F238E27FC236}">
                <a16:creationId xmlns="" xmlns:a16="http://schemas.microsoft.com/office/drawing/2014/main" id="{EBC908D7-1E48-449D-A0C5-7D8C910EB7A4}"/>
              </a:ext>
            </a:extLst>
          </p:cNvPr>
          <p:cNvGrpSpPr/>
          <p:nvPr userDrawn="1"/>
        </p:nvGrpSpPr>
        <p:grpSpPr>
          <a:xfrm>
            <a:off x="42983" y="4299499"/>
            <a:ext cx="463338" cy="609979"/>
            <a:chOff x="42983" y="4299499"/>
            <a:chExt cx="463338" cy="609979"/>
          </a:xfrm>
        </p:grpSpPr>
        <p:pic>
          <p:nvPicPr>
            <p:cNvPr id="9" name="Picture 4" descr="Gerelateerde afbeelding">
              <a:extLst>
                <a:ext uri="{FF2B5EF4-FFF2-40B4-BE49-F238E27FC236}">
                  <a16:creationId xmlns="" xmlns:a16="http://schemas.microsoft.com/office/drawing/2014/main" id="{CE4BB99F-72F7-48F1-ADD8-23630DF921C9}"/>
                </a:ext>
              </a:extLst>
            </p:cNvPr>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l="28045" t="13877" b="46343"/>
            <a:stretch/>
          </p:blipFill>
          <p:spPr bwMode="auto">
            <a:xfrm>
              <a:off x="42983" y="4801478"/>
              <a:ext cx="463338" cy="10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erelateerde afbeelding">
              <a:extLst>
                <a:ext uri="{FF2B5EF4-FFF2-40B4-BE49-F238E27FC236}">
                  <a16:creationId xmlns="" xmlns:a16="http://schemas.microsoft.com/office/drawing/2014/main" id="{8FA60440-1DC4-4258-AE51-3CFA89110303}"/>
                </a:ext>
              </a:extLst>
            </p:cNvP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r="81316"/>
            <a:stretch/>
          </p:blipFill>
          <p:spPr bwMode="auto">
            <a:xfrm>
              <a:off x="139371" y="4299499"/>
              <a:ext cx="246372" cy="5559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0051017"/>
      </p:ext>
    </p:extLst>
  </p:cSld>
  <p:clrMapOvr>
    <a:masterClrMapping/>
  </p:clrMapOvr>
  <p:extLst>
    <p:ext uri="{DCECCB84-F9BA-43D5-87BE-67443E8EF086}">
      <p15:sldGuideLst xmlns="" xmlns:p15="http://schemas.microsoft.com/office/powerpoint/2012/main">
        <p15:guide id="1" pos="43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13" y="815987"/>
            <a:ext cx="8180073"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684213" y="196566"/>
            <a:ext cx="6258240"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684214" y="4582649"/>
            <a:ext cx="6258460"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
        <p:nvSpPr>
          <p:cNvPr id="5" name="Rectangle 4">
            <a:extLst>
              <a:ext uri="{FF2B5EF4-FFF2-40B4-BE49-F238E27FC236}">
                <a16:creationId xmlns="" xmlns:a16="http://schemas.microsoft.com/office/drawing/2014/main" id="{50E9D42C-50CD-4E2B-93C5-FA9661A4511A}"/>
              </a:ext>
            </a:extLst>
          </p:cNvPr>
          <p:cNvSpPr/>
          <p:nvPr userDrawn="1"/>
        </p:nvSpPr>
        <p:spPr>
          <a:xfrm>
            <a:off x="0" y="0"/>
            <a:ext cx="557719" cy="5143500"/>
          </a:xfrm>
          <a:prstGeom prst="rect">
            <a:avLst/>
          </a:prstGeom>
          <a:solidFill>
            <a:srgbClr val="802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Picture 8">
            <a:extLst>
              <a:ext uri="{FF2B5EF4-FFF2-40B4-BE49-F238E27FC236}">
                <a16:creationId xmlns="" xmlns:a16="http://schemas.microsoft.com/office/drawing/2014/main" id="{27DB7BC2-6CE0-4EF5-97A4-6D32E539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77" y="132849"/>
            <a:ext cx="715821" cy="360000"/>
          </a:xfrm>
          <a:prstGeom prst="rect">
            <a:avLst/>
          </a:prstGeom>
        </p:spPr>
      </p:pic>
    </p:spTree>
    <p:extLst>
      <p:ext uri="{BB962C8B-B14F-4D97-AF65-F5344CB8AC3E}">
        <p14:creationId xmlns:p14="http://schemas.microsoft.com/office/powerpoint/2010/main" val="3550569779"/>
      </p:ext>
    </p:extLst>
  </p:cSld>
  <p:clrMapOvr>
    <a:masterClrMapping/>
  </p:clrMapOvr>
  <p:extLst>
    <p:ext uri="{DCECCB84-F9BA-43D5-87BE-67443E8EF086}">
      <p15:sldGuideLst xmlns="" xmlns:p15="http://schemas.microsoft.com/office/powerpoint/2012/main">
        <p15:guide id="1" pos="43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6" name="Group 35"/>
          <p:cNvGrpSpPr/>
          <p:nvPr userDrawn="1"/>
        </p:nvGrpSpPr>
        <p:grpSpPr>
          <a:xfrm>
            <a:off x="8252496" y="2571750"/>
            <a:ext cx="891505" cy="2571750"/>
            <a:chOff x="12130881" y="3781425"/>
            <a:chExt cx="1310482" cy="3781425"/>
          </a:xfrm>
        </p:grpSpPr>
        <p:sp>
          <p:nvSpPr>
            <p:cNvPr id="37" name="Oval 36"/>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Oval 37"/>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ight Triangle 3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42"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png"/><Relationship Id="rId24"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3"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3"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C:\Users\Graphics Dude Ltd\Graphics Dude Ltd\Work\PC - IM - 150415A (template pt2)\Graphics\Tags\MarketingElectronic-Col.png"/>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404" r:id="rId10"/>
    <p:sldLayoutId id="2147493398" r:id="rId11"/>
    <p:sldLayoutId id="2147493405" r:id="rId12"/>
    <p:sldLayoutId id="2147493383" r:id="rId13"/>
    <p:sldLayoutId id="2147493319" r:id="rId14"/>
    <p:sldLayoutId id="2147493323" r:id="rId15"/>
    <p:sldLayoutId id="2147493331" r:id="rId16"/>
    <p:sldLayoutId id="2147493332" r:id="rId17"/>
    <p:sldLayoutId id="2147493333" r:id="rId18"/>
    <p:sldLayoutId id="2147493334" r:id="rId19"/>
    <p:sldLayoutId id="2147493335" r:id="rId20"/>
    <p:sldLayoutId id="2147493336" r:id="rId21"/>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jpeg"/></Relationships>
</file>

<file path=ppt/slides/_rels/slide13.xml.rels><?xml version="1.0" encoding="UTF-8" standalone="yes"?>
<Relationships xmlns="http://schemas.openxmlformats.org/package/2006/relationships"><Relationship Id="rId9" Type="http://schemas.openxmlformats.org/officeDocument/2006/relationships/image" Target="../media/image18.png"/><Relationship Id="rId20" Type="http://schemas.openxmlformats.org/officeDocument/2006/relationships/image" Target="../media/image31.svg"/><Relationship Id="rId21" Type="http://schemas.openxmlformats.org/officeDocument/2006/relationships/image" Target="../media/image24.png"/><Relationship Id="rId22" Type="http://schemas.openxmlformats.org/officeDocument/2006/relationships/image" Target="../media/image33.svg"/><Relationship Id="rId23" Type="http://schemas.openxmlformats.org/officeDocument/2006/relationships/image" Target="../media/image25.png"/><Relationship Id="rId24" Type="http://schemas.openxmlformats.org/officeDocument/2006/relationships/image" Target="../media/image35.svg"/><Relationship Id="rId25" Type="http://schemas.openxmlformats.org/officeDocument/2006/relationships/image" Target="../media/image26.png"/><Relationship Id="rId26" Type="http://schemas.openxmlformats.org/officeDocument/2006/relationships/image" Target="../media/image37.svg"/><Relationship Id="rId27" Type="http://schemas.openxmlformats.org/officeDocument/2006/relationships/image" Target="../media/image14.png"/><Relationship Id="rId10" Type="http://schemas.openxmlformats.org/officeDocument/2006/relationships/image" Target="../media/image21.svg"/><Relationship Id="rId11" Type="http://schemas.openxmlformats.org/officeDocument/2006/relationships/image" Target="../media/image19.png"/><Relationship Id="rId12" Type="http://schemas.openxmlformats.org/officeDocument/2006/relationships/image" Target="../media/image23.svg"/><Relationship Id="rId13" Type="http://schemas.openxmlformats.org/officeDocument/2006/relationships/image" Target="../media/image20.png"/><Relationship Id="rId14" Type="http://schemas.openxmlformats.org/officeDocument/2006/relationships/image" Target="../media/image25.svg"/><Relationship Id="rId15" Type="http://schemas.openxmlformats.org/officeDocument/2006/relationships/image" Target="../media/image21.png"/><Relationship Id="rId16" Type="http://schemas.openxmlformats.org/officeDocument/2006/relationships/image" Target="../media/image27.svg"/><Relationship Id="rId17" Type="http://schemas.openxmlformats.org/officeDocument/2006/relationships/image" Target="../media/image22.png"/><Relationship Id="rId18" Type="http://schemas.openxmlformats.org/officeDocument/2006/relationships/image" Target="../media/image29.svg"/><Relationship Id="rId19" Type="http://schemas.openxmlformats.org/officeDocument/2006/relationships/image" Target="../media/image23.png"/><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chart" Target="../charts/chart7.xml"/><Relationship Id="rId4" Type="http://schemas.openxmlformats.org/officeDocument/2006/relationships/chart" Target="../charts/chart8.xml"/><Relationship Id="rId5" Type="http://schemas.openxmlformats.org/officeDocument/2006/relationships/image" Target="../media/image16.png"/><Relationship Id="rId6" Type="http://schemas.openxmlformats.org/officeDocument/2006/relationships/image" Target="../media/image17.svg"/><Relationship Id="rId7" Type="http://schemas.openxmlformats.org/officeDocument/2006/relationships/image" Target="../media/image17.png"/><Relationship Id="rId8"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5" Type="http://schemas.openxmlformats.org/officeDocument/2006/relationships/chart" Target="../charts/chart11.xml"/><Relationship Id="rId6" Type="http://schemas.openxmlformats.org/officeDocument/2006/relationships/chart" Target="../charts/chart12.xml"/><Relationship Id="rId7" Type="http://schemas.openxmlformats.org/officeDocument/2006/relationships/chart" Target="../charts/chart13.xml"/><Relationship Id="rId8" Type="http://schemas.openxmlformats.org/officeDocument/2006/relationships/chart" Target="../charts/chart14.xml"/><Relationship Id="rId9" Type="http://schemas.openxmlformats.org/officeDocument/2006/relationships/chart" Target="../charts/chart15.xml"/><Relationship Id="rId10"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 Id="rId6" Type="http://schemas.openxmlformats.org/officeDocument/2006/relationships/chart" Target="../charts/chart19.xml"/><Relationship Id="rId7" Type="http://schemas.openxmlformats.org/officeDocument/2006/relationships/chart" Target="../charts/chart20.xml"/><Relationship Id="rId8" Type="http://schemas.openxmlformats.org/officeDocument/2006/relationships/chart" Target="../charts/chart21.xml"/><Relationship Id="rId9" Type="http://schemas.openxmlformats.org/officeDocument/2006/relationships/chart" Target="../charts/chart22.xml"/><Relationship Id="rId10"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1" Type="http://schemas.openxmlformats.org/officeDocument/2006/relationships/chart" Target="../charts/chart31.xml"/><Relationship Id="rId12"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chart" Target="../charts/chart23.xml"/><Relationship Id="rId4" Type="http://schemas.openxmlformats.org/officeDocument/2006/relationships/chart" Target="../charts/chart24.xml"/><Relationship Id="rId5" Type="http://schemas.openxmlformats.org/officeDocument/2006/relationships/chart" Target="../charts/chart25.xml"/><Relationship Id="rId6" Type="http://schemas.openxmlformats.org/officeDocument/2006/relationships/chart" Target="../charts/chart26.xml"/><Relationship Id="rId7" Type="http://schemas.openxmlformats.org/officeDocument/2006/relationships/chart" Target="../charts/chart27.xml"/><Relationship Id="rId8" Type="http://schemas.openxmlformats.org/officeDocument/2006/relationships/chart" Target="../charts/chart28.xml"/><Relationship Id="rId9" Type="http://schemas.openxmlformats.org/officeDocument/2006/relationships/chart" Target="../charts/chart29.xml"/><Relationship Id="rId10" Type="http://schemas.openxmlformats.org/officeDocument/2006/relationships/chart" Target="../charts/chart30.xml"/></Relationships>
</file>

<file path=ppt/slides/_rels/slide17.xml.rels><?xml version="1.0" encoding="UTF-8" standalone="yes"?>
<Relationships xmlns="http://schemas.openxmlformats.org/package/2006/relationships"><Relationship Id="rId11" Type="http://schemas.openxmlformats.org/officeDocument/2006/relationships/chart" Target="../charts/chart40.xml"/><Relationship Id="rId12"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chart" Target="../charts/chart32.xml"/><Relationship Id="rId4" Type="http://schemas.openxmlformats.org/officeDocument/2006/relationships/chart" Target="../charts/chart33.xml"/><Relationship Id="rId5" Type="http://schemas.openxmlformats.org/officeDocument/2006/relationships/chart" Target="../charts/chart34.xml"/><Relationship Id="rId6" Type="http://schemas.openxmlformats.org/officeDocument/2006/relationships/chart" Target="../charts/chart35.xml"/><Relationship Id="rId7" Type="http://schemas.openxmlformats.org/officeDocument/2006/relationships/chart" Target="../charts/chart36.xml"/><Relationship Id="rId8" Type="http://schemas.openxmlformats.org/officeDocument/2006/relationships/chart" Target="../charts/chart37.xml"/><Relationship Id="rId9" Type="http://schemas.openxmlformats.org/officeDocument/2006/relationships/chart" Target="../charts/chart38.xml"/><Relationship Id="rId10" Type="http://schemas.openxmlformats.org/officeDocument/2006/relationships/chart" Target="../charts/char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chart" Target="../charts/chart41.xml"/><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2.png"/><Relationship Id="rId7" Type="http://schemas.openxmlformats.org/officeDocument/2006/relationships/image" Target="../media/image32.png"/><Relationship Id="rId1" Type="http://schemas.openxmlformats.org/officeDocument/2006/relationships/slideLayout" Target="../slideLayouts/slideLayout9.xml"/><Relationship Id="rId2"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hyperlink" Target="http://www.ipsos.com/" TargetMode="External"/><Relationship Id="rId5" Type="http://schemas.openxmlformats.org/officeDocument/2006/relationships/image" Target="../media/image1.png"/><Relationship Id="rId6" Type="http://schemas.openxmlformats.org/officeDocument/2006/relationships/image" Target="../media/image3.png"/><Relationship Id="rId7" Type="http://schemas.microsoft.com/office/2007/relationships/hdphoto" Target="../media/hdphoto1.wdp"/><Relationship Id="rId8"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image" Target="../media/image23.svg"/><Relationship Id="rId20" Type="http://schemas.openxmlformats.org/officeDocument/2006/relationships/image" Target="../media/image25.png"/><Relationship Id="rId21" Type="http://schemas.openxmlformats.org/officeDocument/2006/relationships/image" Target="../media/image35.svg"/><Relationship Id="rId22" Type="http://schemas.openxmlformats.org/officeDocument/2006/relationships/image" Target="../media/image26.png"/><Relationship Id="rId23" Type="http://schemas.openxmlformats.org/officeDocument/2006/relationships/image" Target="../media/image37.svg"/><Relationship Id="rId10" Type="http://schemas.openxmlformats.org/officeDocument/2006/relationships/image" Target="../media/image20.png"/><Relationship Id="rId11" Type="http://schemas.openxmlformats.org/officeDocument/2006/relationships/image" Target="../media/image25.svg"/><Relationship Id="rId12" Type="http://schemas.openxmlformats.org/officeDocument/2006/relationships/image" Target="../media/image21.png"/><Relationship Id="rId13" Type="http://schemas.openxmlformats.org/officeDocument/2006/relationships/image" Target="../media/image27.svg"/><Relationship Id="rId14" Type="http://schemas.openxmlformats.org/officeDocument/2006/relationships/image" Target="../media/image22.png"/><Relationship Id="rId15" Type="http://schemas.openxmlformats.org/officeDocument/2006/relationships/image" Target="../media/image29.svg"/><Relationship Id="rId16" Type="http://schemas.openxmlformats.org/officeDocument/2006/relationships/image" Target="../media/image23.png"/><Relationship Id="rId17" Type="http://schemas.openxmlformats.org/officeDocument/2006/relationships/image" Target="../media/image31.svg"/><Relationship Id="rId18" Type="http://schemas.openxmlformats.org/officeDocument/2006/relationships/image" Target="../media/image24.png"/><Relationship Id="rId19" Type="http://schemas.openxmlformats.org/officeDocument/2006/relationships/image" Target="../media/image33.svg"/><Relationship Id="rId1" Type="http://schemas.openxmlformats.org/officeDocument/2006/relationships/slideLayout" Target="../slideLayouts/slideLayout9.xml"/><Relationship Id="rId2" Type="http://schemas.openxmlformats.org/officeDocument/2006/relationships/image" Target="../media/image16.png"/><Relationship Id="rId3" Type="http://schemas.openxmlformats.org/officeDocument/2006/relationships/image" Target="../media/image17.svg"/><Relationship Id="rId4" Type="http://schemas.openxmlformats.org/officeDocument/2006/relationships/image" Target="../media/image17.png"/><Relationship Id="rId5" Type="http://schemas.openxmlformats.org/officeDocument/2006/relationships/image" Target="../media/image19.svg"/><Relationship Id="rId6" Type="http://schemas.openxmlformats.org/officeDocument/2006/relationships/image" Target="../media/image18.png"/><Relationship Id="rId7" Type="http://schemas.openxmlformats.org/officeDocument/2006/relationships/image" Target="../media/image21.svg"/><Relationship Id="rId8" Type="http://schemas.openxmlformats.org/officeDocument/2006/relationships/image" Target="../media/image19.png"/></Relationships>
</file>

<file path=ppt/slides/_rels/slide8.xml.rels><?xml version="1.0" encoding="UTF-8" standalone="yes"?>
<Relationships xmlns="http://schemas.openxmlformats.org/package/2006/relationships"><Relationship Id="rId9" Type="http://schemas.openxmlformats.org/officeDocument/2006/relationships/image" Target="../media/image23.svg"/><Relationship Id="rId20" Type="http://schemas.openxmlformats.org/officeDocument/2006/relationships/image" Target="../media/image26.png"/><Relationship Id="rId21" Type="http://schemas.openxmlformats.org/officeDocument/2006/relationships/image" Target="../media/image37.svg"/><Relationship Id="rId22" Type="http://schemas.openxmlformats.org/officeDocument/2006/relationships/image" Target="../media/image20.png"/><Relationship Id="rId23" Type="http://schemas.openxmlformats.org/officeDocument/2006/relationships/image" Target="../media/image25.svg"/><Relationship Id="rId10" Type="http://schemas.openxmlformats.org/officeDocument/2006/relationships/image" Target="../media/image21.png"/><Relationship Id="rId11" Type="http://schemas.openxmlformats.org/officeDocument/2006/relationships/image" Target="../media/image27.svg"/><Relationship Id="rId12" Type="http://schemas.openxmlformats.org/officeDocument/2006/relationships/image" Target="../media/image22.png"/><Relationship Id="rId13" Type="http://schemas.openxmlformats.org/officeDocument/2006/relationships/image" Target="../media/image29.svg"/><Relationship Id="rId14" Type="http://schemas.openxmlformats.org/officeDocument/2006/relationships/image" Target="../media/image23.png"/><Relationship Id="rId15" Type="http://schemas.openxmlformats.org/officeDocument/2006/relationships/image" Target="../media/image31.svg"/><Relationship Id="rId16" Type="http://schemas.openxmlformats.org/officeDocument/2006/relationships/image" Target="../media/image24.png"/><Relationship Id="rId17" Type="http://schemas.openxmlformats.org/officeDocument/2006/relationships/image" Target="../media/image33.svg"/><Relationship Id="rId18" Type="http://schemas.openxmlformats.org/officeDocument/2006/relationships/image" Target="../media/image25.png"/><Relationship Id="rId19" Type="http://schemas.openxmlformats.org/officeDocument/2006/relationships/image" Target="../media/image35.svg"/><Relationship Id="rId1" Type="http://schemas.openxmlformats.org/officeDocument/2006/relationships/slideLayout" Target="../slideLayouts/slideLayout9.xml"/><Relationship Id="rId2" Type="http://schemas.openxmlformats.org/officeDocument/2006/relationships/image" Target="../media/image16.png"/><Relationship Id="rId3" Type="http://schemas.openxmlformats.org/officeDocument/2006/relationships/image" Target="../media/image17.svg"/><Relationship Id="rId4" Type="http://schemas.openxmlformats.org/officeDocument/2006/relationships/image" Target="../media/image17.png"/><Relationship Id="rId5" Type="http://schemas.openxmlformats.org/officeDocument/2006/relationships/image" Target="../media/image19.svg"/><Relationship Id="rId6" Type="http://schemas.openxmlformats.org/officeDocument/2006/relationships/image" Target="../media/image18.png"/><Relationship Id="rId7" Type="http://schemas.openxmlformats.org/officeDocument/2006/relationships/image" Target="../media/image21.svg"/><Relationship Id="rId8"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gaia.be/sites/default/files/styles/news_header/public/news/images/19702801_1347645185288782_1533099634151474297_o_0.jpg?itok=PL2QQwJp">
            <a:extLst>
              <a:ext uri="{FF2B5EF4-FFF2-40B4-BE49-F238E27FC236}">
                <a16:creationId xmlns="" xmlns:a16="http://schemas.microsoft.com/office/drawing/2014/main" id="{37666181-3E5A-4186-8FAC-CA64E4867A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94"/>
          <a:stretch/>
        </p:blipFill>
        <p:spPr bwMode="auto">
          <a:xfrm>
            <a:off x="0" y="-1"/>
            <a:ext cx="9154954" cy="5143501"/>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10"/>
          <p:cNvSpPr txBox="1">
            <a:spLocks/>
          </p:cNvSpPr>
          <p:nvPr/>
        </p:nvSpPr>
        <p:spPr>
          <a:xfrm>
            <a:off x="225425" y="4623220"/>
            <a:ext cx="5107047" cy="407846"/>
          </a:xfrm>
          <a:prstGeom prst="rect">
            <a:avLst/>
          </a:prstGeom>
        </p:spPr>
        <p:txBody>
          <a:bodyPr/>
          <a:lstStyle>
            <a:defPPr>
              <a:defRPr lang="en-US"/>
            </a:defPPr>
            <a:lvl1pPr marL="0" algn="l" defTabSz="924282" rtl="0" eaLnBrk="1" latinLnBrk="0" hangingPunct="1">
              <a:defRPr sz="9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en-GB" dirty="0">
                <a:solidFill>
                  <a:srgbClr val="FFFFFF"/>
                </a:solidFill>
              </a:rPr>
              <a:t>© 2018 Ipsos. </a:t>
            </a:r>
          </a:p>
        </p:txBody>
      </p:sp>
      <p:pic>
        <p:nvPicPr>
          <p:cNvPr id="30" name="Picture 2" descr="C:\Users\Graphics Dude Ltd\Graphics Dude Ltd\Work\PC - IM - 150415A (template pt2)\Graphics\Tags\MarketingElectronic-Col.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PSOS_GAMECHANGERS_blue.png">
            <a:extLst>
              <a:ext uri="{FF2B5EF4-FFF2-40B4-BE49-F238E27FC236}">
                <a16:creationId xmlns="" xmlns:a16="http://schemas.microsoft.com/office/drawing/2014/main" id="{33D5B8EC-1246-4E44-A9B4-E5347A03B5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18" name="Picture 17" descr="IPSOS_GAMECHANGERS_blue.png">
            <a:extLst>
              <a:ext uri="{FF2B5EF4-FFF2-40B4-BE49-F238E27FC236}">
                <a16:creationId xmlns="" xmlns:a16="http://schemas.microsoft.com/office/drawing/2014/main" id="{67B05E1B-DEB6-46E8-99F0-BD429D7637E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19" name="Picture 2" descr="C:\Users\Graphics Dude Ltd\Graphics Dude Ltd\Work\PC - IM - 150415A (template pt2)\Graphics\Tags\MarketingElectronic-Col.png">
            <a:extLst>
              <a:ext uri="{FF2B5EF4-FFF2-40B4-BE49-F238E27FC236}">
                <a16:creationId xmlns="" xmlns:a16="http://schemas.microsoft.com/office/drawing/2014/main" id="{1D36D027-22F0-401C-AD8D-6E27E64E4410}"/>
              </a:ext>
            </a:extLst>
          </p:cNvPr>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A542199B-54F7-46CE-B120-7EBE764658FB}"/>
              </a:ext>
            </a:extLst>
          </p:cNvPr>
          <p:cNvSpPr/>
          <p:nvPr/>
        </p:nvSpPr>
        <p:spPr>
          <a:xfrm>
            <a:off x="6305630" y="652684"/>
            <a:ext cx="2849324" cy="614516"/>
          </a:xfrm>
          <a:prstGeom prst="rect">
            <a:avLst/>
          </a:prstGeom>
          <a:solidFill>
            <a:schemeClr val="bg1">
              <a:lumMod val="8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b="19990"/>
          <a:stretch/>
        </p:blipFill>
        <p:spPr>
          <a:xfrm>
            <a:off x="6406644" y="688505"/>
            <a:ext cx="1277123" cy="513895"/>
          </a:xfrm>
          <a:prstGeom prst="rect">
            <a:avLst/>
          </a:prstGeom>
        </p:spPr>
      </p:pic>
      <p:pic>
        <p:nvPicPr>
          <p:cNvPr id="22" name="Picture 21">
            <a:extLst>
              <a:ext uri="{FF2B5EF4-FFF2-40B4-BE49-F238E27FC236}">
                <a16:creationId xmlns="" xmlns:a16="http://schemas.microsoft.com/office/drawing/2014/main" id="{649E18F5-50A6-452F-B5CE-4522ADFE45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356" t="90098" b="-6913"/>
          <a:stretch/>
        </p:blipFill>
        <p:spPr>
          <a:xfrm>
            <a:off x="7275712" y="962827"/>
            <a:ext cx="1720161" cy="215041"/>
          </a:xfrm>
          <a:prstGeom prst="rect">
            <a:avLst/>
          </a:prstGeom>
        </p:spPr>
      </p:pic>
      <p:sp>
        <p:nvSpPr>
          <p:cNvPr id="6" name="Rectangle 5">
            <a:extLst>
              <a:ext uri="{FF2B5EF4-FFF2-40B4-BE49-F238E27FC236}">
                <a16:creationId xmlns="" xmlns:a16="http://schemas.microsoft.com/office/drawing/2014/main" id="{AD88DD3F-B753-4FE2-B417-14AEACD1E195}"/>
              </a:ext>
            </a:extLst>
          </p:cNvPr>
          <p:cNvSpPr/>
          <p:nvPr/>
        </p:nvSpPr>
        <p:spPr>
          <a:xfrm>
            <a:off x="6537600" y="2911526"/>
            <a:ext cx="2606400" cy="501274"/>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extBox 1">
            <a:extLst>
              <a:ext uri="{FF2B5EF4-FFF2-40B4-BE49-F238E27FC236}">
                <a16:creationId xmlns="" xmlns:a16="http://schemas.microsoft.com/office/drawing/2014/main" id="{888E710D-582E-428F-BF66-6044588DE228}"/>
              </a:ext>
            </a:extLst>
          </p:cNvPr>
          <p:cNvSpPr txBox="1"/>
          <p:nvPr/>
        </p:nvSpPr>
        <p:spPr>
          <a:xfrm>
            <a:off x="7042068" y="3004456"/>
            <a:ext cx="1763486" cy="369332"/>
          </a:xfrm>
          <a:prstGeom prst="rect">
            <a:avLst/>
          </a:prstGeom>
        </p:spPr>
        <p:txBody>
          <a:bodyPr vert="horz" wrap="square" lIns="0" tIns="0" rIns="0" bIns="0" rtlCol="0">
            <a:spAutoFit/>
          </a:bodyPr>
          <a:lstStyle/>
          <a:p>
            <a:pPr marL="4763"/>
            <a:r>
              <a:rPr lang="nl-BE" sz="2400" dirty="0">
                <a:solidFill>
                  <a:schemeClr val="bg1"/>
                </a:solidFill>
              </a:rPr>
              <a:t>Brussel</a:t>
            </a:r>
          </a:p>
        </p:txBody>
      </p:sp>
      <p:pic>
        <p:nvPicPr>
          <p:cNvPr id="16" name="Picture 4" descr="Gerelateerde afbeelding">
            <a:extLst>
              <a:ext uri="{FF2B5EF4-FFF2-40B4-BE49-F238E27FC236}">
                <a16:creationId xmlns="" xmlns:a16="http://schemas.microsoft.com/office/drawing/2014/main" id="{E9FE795C-6AD8-4C61-B873-45AAB2BC76D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5701" y="2928223"/>
            <a:ext cx="452604" cy="45260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 xmlns:a16="http://schemas.microsoft.com/office/drawing/2014/main" id="{81E6496F-9956-4A95-8FF7-2AC0802C9E0B}"/>
              </a:ext>
            </a:extLst>
          </p:cNvPr>
          <p:cNvSpPr/>
          <p:nvPr/>
        </p:nvSpPr>
        <p:spPr>
          <a:xfrm>
            <a:off x="5628904" y="1267200"/>
            <a:ext cx="3526049" cy="16443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algn="ctr"/>
            <a:r>
              <a:rPr lang="nl-BE" sz="3600" dirty="0">
                <a:solidFill>
                  <a:srgbClr val="660066"/>
                </a:solidFill>
                <a:latin typeface="+mj-lt"/>
                <a:cs typeface="Arial" panose="020B0604020202020204" pitchFamily="34" charset="0"/>
              </a:rPr>
              <a:t>Het belang van dierenwelzijn in gemeenten</a:t>
            </a:r>
          </a:p>
        </p:txBody>
      </p:sp>
    </p:spTree>
    <p:extLst>
      <p:ext uri="{BB962C8B-B14F-4D97-AF65-F5344CB8AC3E}">
        <p14:creationId xmlns:p14="http://schemas.microsoft.com/office/powerpoint/2010/main" val="115434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BD994A87-B048-4C38-8782-665D773480F3}"/>
              </a:ext>
            </a:extLst>
          </p:cNvPr>
          <p:cNvSpPr>
            <a:spLocks noGrp="1"/>
          </p:cNvSpPr>
          <p:nvPr>
            <p:ph type="title"/>
          </p:nvPr>
        </p:nvSpPr>
        <p:spPr>
          <a:xfrm>
            <a:off x="224286" y="955588"/>
            <a:ext cx="8640000" cy="180000"/>
          </a:xfrm>
        </p:spPr>
        <p:txBody>
          <a:bodyPr/>
          <a:lstStyle/>
          <a:p>
            <a:r>
              <a:rPr lang="nl-BE" dirty="0"/>
              <a:t>Belang van dierenwelzijn </a:t>
            </a:r>
            <a:r>
              <a:rPr lang="nl-BE" sz="1050" i="1" dirty="0"/>
              <a:t>– Volgens geslacht &amp; leeftijd</a:t>
            </a:r>
            <a:endParaRPr lang="nl-BE" i="1" dirty="0"/>
          </a:p>
        </p:txBody>
      </p:sp>
      <p:sp>
        <p:nvSpPr>
          <p:cNvPr id="7" name="Text Placeholder 6">
            <a:extLst>
              <a:ext uri="{FF2B5EF4-FFF2-40B4-BE49-F238E27FC236}">
                <a16:creationId xmlns="" xmlns:a16="http://schemas.microsoft.com/office/drawing/2014/main" id="{18F31BA6-473F-4049-BD48-DDFB70A3832B}"/>
              </a:ext>
            </a:extLst>
          </p:cNvPr>
          <p:cNvSpPr>
            <a:spLocks noGrp="1"/>
          </p:cNvSpPr>
          <p:nvPr>
            <p:ph type="body" sz="quarter" idx="13"/>
          </p:nvPr>
        </p:nvSpPr>
        <p:spPr>
          <a:xfrm>
            <a:off x="224286" y="130865"/>
            <a:ext cx="6645774" cy="422923"/>
          </a:xfrm>
        </p:spPr>
        <p:txBody>
          <a:bodyPr/>
          <a:lstStyle/>
          <a:p>
            <a:r>
              <a:rPr lang="nl-BE" sz="1400" dirty="0"/>
              <a:t>89% van de Brusselaars vindt dierenwelzijn belangrijk in hun gemeente of stad.</a:t>
            </a:r>
          </a:p>
        </p:txBody>
      </p:sp>
      <p:sp>
        <p:nvSpPr>
          <p:cNvPr id="8" name="Text Placeholder 7">
            <a:extLst>
              <a:ext uri="{FF2B5EF4-FFF2-40B4-BE49-F238E27FC236}">
                <a16:creationId xmlns="" xmlns:a16="http://schemas.microsoft.com/office/drawing/2014/main" id="{FFE37042-E537-4435-A9DD-94EB20D01A52}"/>
              </a:ext>
            </a:extLst>
          </p:cNvPr>
          <p:cNvSpPr>
            <a:spLocks noGrp="1"/>
          </p:cNvSpPr>
          <p:nvPr>
            <p:ph type="body" sz="quarter" idx="16"/>
          </p:nvPr>
        </p:nvSpPr>
        <p:spPr/>
        <p:txBody>
          <a:bodyPr/>
          <a:lstStyle/>
          <a:p>
            <a:r>
              <a:rPr lang="nl-BE" dirty="0"/>
              <a:t>Basis:	Brussel (n=1000)</a:t>
            </a:r>
          </a:p>
          <a:p>
            <a:r>
              <a:rPr lang="nl-BE" dirty="0"/>
              <a:t>Vraag:	Q1. Geef aan in welke mate dierenwelzijn in uw gemeente of stad belangrijk is voor u.</a:t>
            </a:r>
            <a:endParaRPr lang="en-US" dirty="0"/>
          </a:p>
          <a:p>
            <a:r>
              <a:rPr lang="nl-BE" dirty="0"/>
              <a:t>	Relevante significante verschillen</a:t>
            </a:r>
          </a:p>
        </p:txBody>
      </p:sp>
      <p:graphicFrame>
        <p:nvGraphicFramePr>
          <p:cNvPr id="9" name="Table 8">
            <a:extLst>
              <a:ext uri="{FF2B5EF4-FFF2-40B4-BE49-F238E27FC236}">
                <a16:creationId xmlns="" xmlns:a16="http://schemas.microsoft.com/office/drawing/2014/main" id="{F5BCEB23-BE28-4230-8874-4978CE2BF753}"/>
              </a:ext>
            </a:extLst>
          </p:cNvPr>
          <p:cNvGraphicFramePr>
            <a:graphicFrameLocks noGrp="1"/>
          </p:cNvGraphicFramePr>
          <p:nvPr>
            <p:extLst>
              <p:ext uri="{D42A27DB-BD31-4B8C-83A1-F6EECF244321}">
                <p14:modId xmlns:p14="http://schemas.microsoft.com/office/powerpoint/2010/main" val="2716039251"/>
              </p:ext>
            </p:extLst>
          </p:nvPr>
        </p:nvGraphicFramePr>
        <p:xfrm>
          <a:off x="290133" y="1194540"/>
          <a:ext cx="7668000" cy="502285"/>
        </p:xfrm>
        <a:graphic>
          <a:graphicData uri="http://schemas.openxmlformats.org/drawingml/2006/table">
            <a:tbl>
              <a:tblPr firstRow="1" bandRow="1">
                <a:tableStyleId>{5C22544A-7EE6-4342-B048-85BDC9FD1C3A}</a:tableStyleId>
              </a:tblPr>
              <a:tblGrid>
                <a:gridCol w="1278000">
                  <a:extLst>
                    <a:ext uri="{9D8B030D-6E8A-4147-A177-3AD203B41FA5}">
                      <a16:colId xmlns="" xmlns:a16="http://schemas.microsoft.com/office/drawing/2014/main" val="2958164197"/>
                    </a:ext>
                  </a:extLst>
                </a:gridCol>
                <a:gridCol w="1278000">
                  <a:extLst>
                    <a:ext uri="{9D8B030D-6E8A-4147-A177-3AD203B41FA5}">
                      <a16:colId xmlns="" xmlns:a16="http://schemas.microsoft.com/office/drawing/2014/main" val="458313841"/>
                    </a:ext>
                  </a:extLst>
                </a:gridCol>
                <a:gridCol w="1278000">
                  <a:extLst>
                    <a:ext uri="{9D8B030D-6E8A-4147-A177-3AD203B41FA5}">
                      <a16:colId xmlns="" xmlns:a16="http://schemas.microsoft.com/office/drawing/2014/main" val="890148522"/>
                    </a:ext>
                  </a:extLst>
                </a:gridCol>
                <a:gridCol w="1278000">
                  <a:extLst>
                    <a:ext uri="{9D8B030D-6E8A-4147-A177-3AD203B41FA5}">
                      <a16:colId xmlns="" xmlns:a16="http://schemas.microsoft.com/office/drawing/2014/main" val="4108362977"/>
                    </a:ext>
                  </a:extLst>
                </a:gridCol>
                <a:gridCol w="1278000">
                  <a:extLst>
                    <a:ext uri="{9D8B030D-6E8A-4147-A177-3AD203B41FA5}">
                      <a16:colId xmlns="" xmlns:a16="http://schemas.microsoft.com/office/drawing/2014/main" val="307773737"/>
                    </a:ext>
                  </a:extLst>
                </a:gridCol>
                <a:gridCol w="1278000">
                  <a:extLst>
                    <a:ext uri="{9D8B030D-6E8A-4147-A177-3AD203B41FA5}">
                      <a16:colId xmlns="" xmlns:a16="http://schemas.microsoft.com/office/drawing/2014/main" val="56273083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Brussel</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Man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Vrouw</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18-34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jaar en ouder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(n=526)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(n=293)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(n=359)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144981567"/>
                  </a:ext>
                </a:extLst>
              </a:tr>
            </a:tbl>
          </a:graphicData>
        </a:graphic>
      </p:graphicFrame>
      <p:graphicFrame>
        <p:nvGraphicFramePr>
          <p:cNvPr id="11" name="Chart 10">
            <a:extLst>
              <a:ext uri="{FF2B5EF4-FFF2-40B4-BE49-F238E27FC236}">
                <a16:creationId xmlns="" xmlns:a16="http://schemas.microsoft.com/office/drawing/2014/main" id="{ED6E597F-F7F3-4D28-8CA3-4948C4BD5762}"/>
              </a:ext>
            </a:extLst>
          </p:cNvPr>
          <p:cNvGraphicFramePr/>
          <p:nvPr>
            <p:extLst>
              <p:ext uri="{D42A27DB-BD31-4B8C-83A1-F6EECF244321}">
                <p14:modId xmlns:p14="http://schemas.microsoft.com/office/powerpoint/2010/main" val="483500228"/>
              </p:ext>
            </p:extLst>
          </p:nvPr>
        </p:nvGraphicFramePr>
        <p:xfrm>
          <a:off x="224286" y="1930855"/>
          <a:ext cx="8919714" cy="2493511"/>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 xmlns:a16="http://schemas.microsoft.com/office/drawing/2014/main" id="{9CE96ED0-DD28-4E4A-8136-84D401D36B1F}"/>
              </a:ext>
            </a:extLst>
          </p:cNvPr>
          <p:cNvGrpSpPr/>
          <p:nvPr/>
        </p:nvGrpSpPr>
        <p:grpSpPr>
          <a:xfrm>
            <a:off x="511027" y="1901480"/>
            <a:ext cx="7299843" cy="2522886"/>
            <a:chOff x="511027" y="1901480"/>
            <a:chExt cx="7299843" cy="2522886"/>
          </a:xfrm>
        </p:grpSpPr>
        <p:sp>
          <p:nvSpPr>
            <p:cNvPr id="14" name="Freeform: Shape 13">
              <a:extLst>
                <a:ext uri="{FF2B5EF4-FFF2-40B4-BE49-F238E27FC236}">
                  <a16:creationId xmlns="" xmlns:a16="http://schemas.microsoft.com/office/drawing/2014/main" id="{B0CC2E6F-4B78-44F3-ABA2-8EABABF288D7}"/>
                </a:ext>
              </a:extLst>
            </p:cNvPr>
            <p:cNvSpPr/>
            <p:nvPr/>
          </p:nvSpPr>
          <p:spPr>
            <a:xfrm>
              <a:off x="511027"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 xmlns:a16="http://schemas.microsoft.com/office/drawing/2014/main" id="{C15D984A-BE68-4C84-91E5-FC209145755E}"/>
                </a:ext>
              </a:extLst>
            </p:cNvPr>
            <p:cNvSpPr/>
            <p:nvPr/>
          </p:nvSpPr>
          <p:spPr>
            <a:xfrm>
              <a:off x="6870060"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387DF6C6-C0DA-4E4F-BA1B-B5279B95C6FA}"/>
                </a:ext>
              </a:extLst>
            </p:cNvPr>
            <p:cNvSpPr/>
            <p:nvPr/>
          </p:nvSpPr>
          <p:spPr>
            <a:xfrm>
              <a:off x="5598255"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25ED52C1-5333-45F0-8C48-AE1A82782C5E}"/>
                </a:ext>
              </a:extLst>
            </p:cNvPr>
            <p:cNvSpPr/>
            <p:nvPr/>
          </p:nvSpPr>
          <p:spPr>
            <a:xfrm>
              <a:off x="4326448"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 xmlns:a16="http://schemas.microsoft.com/office/drawing/2014/main" id="{E72C11AE-F50C-44CA-BC9D-5FB0E1D0EDDC}"/>
                </a:ext>
              </a:extLst>
            </p:cNvPr>
            <p:cNvSpPr/>
            <p:nvPr/>
          </p:nvSpPr>
          <p:spPr>
            <a:xfrm>
              <a:off x="3054641"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 xmlns:a16="http://schemas.microsoft.com/office/drawing/2014/main" id="{72FDB996-1A8F-40F0-B12E-66221B383FBE}"/>
                </a:ext>
              </a:extLst>
            </p:cNvPr>
            <p:cNvSpPr/>
            <p:nvPr/>
          </p:nvSpPr>
          <p:spPr>
            <a:xfrm>
              <a:off x="1782834"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a:extLst>
              <a:ext uri="{FF2B5EF4-FFF2-40B4-BE49-F238E27FC236}">
                <a16:creationId xmlns="" xmlns:a16="http://schemas.microsoft.com/office/drawing/2014/main" id="{39AD285F-351D-4610-9B55-6E921D95CCC9}"/>
              </a:ext>
            </a:extLst>
          </p:cNvPr>
          <p:cNvCxnSpPr/>
          <p:nvPr/>
        </p:nvCxnSpPr>
        <p:spPr>
          <a:xfrm>
            <a:off x="1744734"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 xmlns:a16="http://schemas.microsoft.com/office/drawing/2014/main" id="{984896B7-531F-41BE-B9DD-35E168FAC39A}"/>
              </a:ext>
            </a:extLst>
          </p:cNvPr>
          <p:cNvCxnSpPr/>
          <p:nvPr/>
        </p:nvCxnSpPr>
        <p:spPr>
          <a:xfrm>
            <a:off x="4288348"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pic>
        <p:nvPicPr>
          <p:cNvPr id="48" name="Picture 4" descr="Gerelateerde afbeelding">
            <a:extLst>
              <a:ext uri="{FF2B5EF4-FFF2-40B4-BE49-F238E27FC236}">
                <a16:creationId xmlns="" xmlns:a16="http://schemas.microsoft.com/office/drawing/2014/main" id="{C313BF38-C863-4C11-A6BF-7BBAF6D02A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 xmlns:a16="http://schemas.microsoft.com/office/drawing/2014/main" id="{EAA06468-FC8B-4B4F-B8F3-B21476A19F35}"/>
              </a:ext>
            </a:extLst>
          </p:cNvPr>
          <p:cNvGrpSpPr/>
          <p:nvPr/>
        </p:nvGrpSpPr>
        <p:grpSpPr>
          <a:xfrm>
            <a:off x="3097161" y="4861068"/>
            <a:ext cx="1715729" cy="191639"/>
            <a:chOff x="3097161" y="4861068"/>
            <a:chExt cx="1715729" cy="191639"/>
          </a:xfrm>
        </p:grpSpPr>
        <p:sp>
          <p:nvSpPr>
            <p:cNvPr id="47" name="TextBox 46">
              <a:extLst>
                <a:ext uri="{FF2B5EF4-FFF2-40B4-BE49-F238E27FC236}">
                  <a16:creationId xmlns="" xmlns:a16="http://schemas.microsoft.com/office/drawing/2014/main" id="{F0D1F42B-5044-42C3-AD5A-41DC0F28C659}"/>
                </a:ext>
              </a:extLst>
            </p:cNvPr>
            <p:cNvSpPr txBox="1"/>
            <p:nvPr/>
          </p:nvSpPr>
          <p:spPr>
            <a:xfrm>
              <a:off x="3178769" y="4861068"/>
              <a:ext cx="1634121" cy="92333"/>
            </a:xfrm>
            <a:prstGeom prst="rect">
              <a:avLst/>
            </a:prstGeom>
          </p:spPr>
          <p:txBody>
            <a:bodyPr vert="horz" wrap="square" lIns="0" tIns="0" rIns="0" bIns="0" rtlCol="0">
              <a:spAutoFit/>
            </a:bodyPr>
            <a:lstStyle/>
            <a:p>
              <a:pPr marL="4763"/>
              <a:r>
                <a:rPr lang="nl-BE" sz="600" dirty="0">
                  <a:solidFill>
                    <a:schemeClr val="bg2">
                      <a:lumMod val="75000"/>
                    </a:schemeClr>
                  </a:solidFill>
                </a:rPr>
                <a:t>Extreem belangrijk – Heel belangrijk – Belangrijk</a:t>
              </a:r>
            </a:p>
          </p:txBody>
        </p:sp>
        <p:sp>
          <p:nvSpPr>
            <p:cNvPr id="49" name="TextBox 48">
              <a:extLst>
                <a:ext uri="{FF2B5EF4-FFF2-40B4-BE49-F238E27FC236}">
                  <a16:creationId xmlns="" xmlns:a16="http://schemas.microsoft.com/office/drawing/2014/main" id="{091BFE70-4073-4B8E-9D3F-E0F6122C5683}"/>
                </a:ext>
              </a:extLst>
            </p:cNvPr>
            <p:cNvSpPr txBox="1"/>
            <p:nvPr/>
          </p:nvSpPr>
          <p:spPr>
            <a:xfrm>
              <a:off x="3178769" y="4960374"/>
              <a:ext cx="1634121" cy="92333"/>
            </a:xfrm>
            <a:prstGeom prst="rect">
              <a:avLst/>
            </a:prstGeom>
          </p:spPr>
          <p:txBody>
            <a:bodyPr vert="horz" wrap="square" lIns="0" tIns="0" rIns="0" bIns="0" rtlCol="0">
              <a:spAutoFit/>
            </a:bodyPr>
            <a:lstStyle/>
            <a:p>
              <a:pPr marL="4763"/>
              <a:r>
                <a:rPr lang="nl-BE" sz="600" dirty="0">
                  <a:solidFill>
                    <a:schemeClr val="bg2">
                      <a:lumMod val="75000"/>
                    </a:schemeClr>
                  </a:solidFill>
                </a:rPr>
                <a:t>Eerder onbelangrijk – Zeer onbelangrijk</a:t>
              </a:r>
            </a:p>
          </p:txBody>
        </p:sp>
        <p:sp>
          <p:nvSpPr>
            <p:cNvPr id="50" name="Rectangle 49">
              <a:extLst>
                <a:ext uri="{FF2B5EF4-FFF2-40B4-BE49-F238E27FC236}">
                  <a16:creationId xmlns="" xmlns:a16="http://schemas.microsoft.com/office/drawing/2014/main" id="{0023FB3B-C23F-4123-A49B-7FDD894DE455}"/>
                </a:ext>
              </a:extLst>
            </p:cNvPr>
            <p:cNvSpPr/>
            <p:nvPr/>
          </p:nvSpPr>
          <p:spPr>
            <a:xfrm>
              <a:off x="3097161" y="4884666"/>
              <a:ext cx="70793" cy="648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Rectangle 50">
              <a:extLst>
                <a:ext uri="{FF2B5EF4-FFF2-40B4-BE49-F238E27FC236}">
                  <a16:creationId xmlns="" xmlns:a16="http://schemas.microsoft.com/office/drawing/2014/main" id="{4F39BA6D-C800-4EC3-B38E-F844C3894579}"/>
                </a:ext>
              </a:extLst>
            </p:cNvPr>
            <p:cNvSpPr/>
            <p:nvPr/>
          </p:nvSpPr>
          <p:spPr>
            <a:xfrm>
              <a:off x="3097161" y="4979056"/>
              <a:ext cx="70793" cy="648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52" name="Straight Arrow Connector 51">
            <a:extLst>
              <a:ext uri="{FF2B5EF4-FFF2-40B4-BE49-F238E27FC236}">
                <a16:creationId xmlns="" xmlns:a16="http://schemas.microsoft.com/office/drawing/2014/main" id="{FE12DE5F-5D77-4DC6-A13F-3C896F1EAF0D}"/>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7715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 xmlns:a16="http://schemas.microsoft.com/office/drawing/2014/main" id="{ED6E597F-F7F3-4D28-8CA3-4948C4BD5762}"/>
              </a:ext>
            </a:extLst>
          </p:cNvPr>
          <p:cNvGraphicFramePr/>
          <p:nvPr>
            <p:extLst>
              <p:ext uri="{D42A27DB-BD31-4B8C-83A1-F6EECF244321}">
                <p14:modId xmlns:p14="http://schemas.microsoft.com/office/powerpoint/2010/main" val="3310467039"/>
              </p:ext>
            </p:extLst>
          </p:nvPr>
        </p:nvGraphicFramePr>
        <p:xfrm>
          <a:off x="224286" y="1930855"/>
          <a:ext cx="8919714" cy="2493511"/>
        </p:xfrm>
        <a:graphic>
          <a:graphicData uri="http://schemas.openxmlformats.org/drawingml/2006/chart">
            <c:chart xmlns:c="http://schemas.openxmlformats.org/drawingml/2006/chart" xmlns:r="http://schemas.openxmlformats.org/officeDocument/2006/relationships" r:id="rId3"/>
          </a:graphicData>
        </a:graphic>
      </p:graphicFrame>
      <p:sp>
        <p:nvSpPr>
          <p:cNvPr id="14" name="Freeform: Shape 13">
            <a:extLst>
              <a:ext uri="{FF2B5EF4-FFF2-40B4-BE49-F238E27FC236}">
                <a16:creationId xmlns="" xmlns:a16="http://schemas.microsoft.com/office/drawing/2014/main" id="{B0CC2E6F-4B78-44F3-ABA2-8EABABF288D7}"/>
              </a:ext>
            </a:extLst>
          </p:cNvPr>
          <p:cNvSpPr/>
          <p:nvPr/>
        </p:nvSpPr>
        <p:spPr>
          <a:xfrm>
            <a:off x="336551" y="18161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 xmlns:a16="http://schemas.microsoft.com/office/drawing/2014/main" id="{BD994A87-B048-4C38-8782-665D773480F3}"/>
              </a:ext>
            </a:extLst>
          </p:cNvPr>
          <p:cNvSpPr>
            <a:spLocks noGrp="1"/>
          </p:cNvSpPr>
          <p:nvPr>
            <p:ph type="title"/>
          </p:nvPr>
        </p:nvSpPr>
        <p:spPr>
          <a:xfrm>
            <a:off x="224286" y="955588"/>
            <a:ext cx="8640000" cy="180000"/>
          </a:xfrm>
        </p:spPr>
        <p:txBody>
          <a:bodyPr/>
          <a:lstStyle/>
          <a:p>
            <a:r>
              <a:rPr lang="nl-BE" dirty="0"/>
              <a:t>Belang van dierenwelzijn </a:t>
            </a:r>
            <a:r>
              <a:rPr lang="nl-BE" sz="1050" i="1" dirty="0"/>
              <a:t>– Volgens partijvoorkeur</a:t>
            </a:r>
            <a:endParaRPr lang="nl-BE" dirty="0"/>
          </a:p>
        </p:txBody>
      </p:sp>
      <p:sp>
        <p:nvSpPr>
          <p:cNvPr id="7" name="Text Placeholder 6">
            <a:extLst>
              <a:ext uri="{FF2B5EF4-FFF2-40B4-BE49-F238E27FC236}">
                <a16:creationId xmlns="" xmlns:a16="http://schemas.microsoft.com/office/drawing/2014/main" id="{18F31BA6-473F-4049-BD48-DDFB70A3832B}"/>
              </a:ext>
            </a:extLst>
          </p:cNvPr>
          <p:cNvSpPr>
            <a:spLocks noGrp="1"/>
          </p:cNvSpPr>
          <p:nvPr>
            <p:ph type="body" sz="quarter" idx="13"/>
          </p:nvPr>
        </p:nvSpPr>
        <p:spPr>
          <a:xfrm>
            <a:off x="224286" y="196565"/>
            <a:ext cx="6645774" cy="663899"/>
          </a:xfrm>
        </p:spPr>
        <p:txBody>
          <a:bodyPr/>
          <a:lstStyle/>
          <a:p>
            <a:r>
              <a:rPr lang="nl-BE" sz="1400" dirty="0"/>
              <a:t>Over alle partijen heen – naargelang partijvoorkeur – zijn er hele hoge scores voor de belangrijkheid van dierenwelzijn. Voor de meeste partijen vindt 9 op 10 dierenwelzijn belangrijk.</a:t>
            </a:r>
          </a:p>
        </p:txBody>
      </p:sp>
      <p:sp>
        <p:nvSpPr>
          <p:cNvPr id="8" name="Text Placeholder 7">
            <a:extLst>
              <a:ext uri="{FF2B5EF4-FFF2-40B4-BE49-F238E27FC236}">
                <a16:creationId xmlns="" xmlns:a16="http://schemas.microsoft.com/office/drawing/2014/main" id="{FFE37042-E537-4435-A9DD-94EB20D01A52}"/>
              </a:ext>
            </a:extLst>
          </p:cNvPr>
          <p:cNvSpPr>
            <a:spLocks noGrp="1"/>
          </p:cNvSpPr>
          <p:nvPr>
            <p:ph type="body" sz="quarter" idx="16"/>
          </p:nvPr>
        </p:nvSpPr>
        <p:spPr/>
        <p:txBody>
          <a:bodyPr/>
          <a:lstStyle/>
          <a:p>
            <a:r>
              <a:rPr lang="nl-BE" dirty="0"/>
              <a:t>Basis:	Brussel (n=1000)</a:t>
            </a:r>
          </a:p>
          <a:p>
            <a:r>
              <a:rPr lang="nl-BE" dirty="0"/>
              <a:t>Vraag:	Q1. Geef aan in welke mate dierenwelzijn in uw gemeente of stad belangrijk is voor u.</a:t>
            </a:r>
            <a:endParaRPr lang="en-US" dirty="0"/>
          </a:p>
          <a:p>
            <a:r>
              <a:rPr lang="nl-BE" dirty="0"/>
              <a:t>	Relevante significante verschillen</a:t>
            </a:r>
          </a:p>
        </p:txBody>
      </p:sp>
      <p:graphicFrame>
        <p:nvGraphicFramePr>
          <p:cNvPr id="9" name="Table 8">
            <a:extLst>
              <a:ext uri="{FF2B5EF4-FFF2-40B4-BE49-F238E27FC236}">
                <a16:creationId xmlns="" xmlns:a16="http://schemas.microsoft.com/office/drawing/2014/main" id="{F5BCEB23-BE28-4230-8874-4978CE2BF753}"/>
              </a:ext>
            </a:extLst>
          </p:cNvPr>
          <p:cNvGraphicFramePr>
            <a:graphicFrameLocks noGrp="1"/>
          </p:cNvGraphicFramePr>
          <p:nvPr>
            <p:extLst>
              <p:ext uri="{D42A27DB-BD31-4B8C-83A1-F6EECF244321}">
                <p14:modId xmlns:p14="http://schemas.microsoft.com/office/powerpoint/2010/main" val="277813147"/>
              </p:ext>
            </p:extLst>
          </p:nvPr>
        </p:nvGraphicFramePr>
        <p:xfrm>
          <a:off x="226630" y="1175223"/>
          <a:ext cx="7628320" cy="502285"/>
        </p:xfrm>
        <a:graphic>
          <a:graphicData uri="http://schemas.openxmlformats.org/drawingml/2006/table">
            <a:tbl>
              <a:tblPr firstRow="1" bandRow="1">
                <a:tableStyleId>{5C22544A-7EE6-4342-B048-85BDC9FD1C3A}</a:tableStyleId>
              </a:tblPr>
              <a:tblGrid>
                <a:gridCol w="953540">
                  <a:extLst>
                    <a:ext uri="{9D8B030D-6E8A-4147-A177-3AD203B41FA5}">
                      <a16:colId xmlns="" xmlns:a16="http://schemas.microsoft.com/office/drawing/2014/main" val="2958164197"/>
                    </a:ext>
                  </a:extLst>
                </a:gridCol>
                <a:gridCol w="953540">
                  <a:extLst>
                    <a:ext uri="{9D8B030D-6E8A-4147-A177-3AD203B41FA5}">
                      <a16:colId xmlns="" xmlns:a16="http://schemas.microsoft.com/office/drawing/2014/main" val="458313841"/>
                    </a:ext>
                  </a:extLst>
                </a:gridCol>
                <a:gridCol w="953540">
                  <a:extLst>
                    <a:ext uri="{9D8B030D-6E8A-4147-A177-3AD203B41FA5}">
                      <a16:colId xmlns="" xmlns:a16="http://schemas.microsoft.com/office/drawing/2014/main" val="890148522"/>
                    </a:ext>
                  </a:extLst>
                </a:gridCol>
                <a:gridCol w="953540">
                  <a:extLst>
                    <a:ext uri="{9D8B030D-6E8A-4147-A177-3AD203B41FA5}">
                      <a16:colId xmlns="" xmlns:a16="http://schemas.microsoft.com/office/drawing/2014/main" val="4108362977"/>
                    </a:ext>
                  </a:extLst>
                </a:gridCol>
                <a:gridCol w="953540">
                  <a:extLst>
                    <a:ext uri="{9D8B030D-6E8A-4147-A177-3AD203B41FA5}">
                      <a16:colId xmlns="" xmlns:a16="http://schemas.microsoft.com/office/drawing/2014/main" val="307773737"/>
                    </a:ext>
                  </a:extLst>
                </a:gridCol>
                <a:gridCol w="953540">
                  <a:extLst>
                    <a:ext uri="{9D8B030D-6E8A-4147-A177-3AD203B41FA5}">
                      <a16:colId xmlns="" xmlns:a16="http://schemas.microsoft.com/office/drawing/2014/main" val="562730830"/>
                    </a:ext>
                  </a:extLst>
                </a:gridCol>
                <a:gridCol w="953540">
                  <a:extLst>
                    <a:ext uri="{9D8B030D-6E8A-4147-A177-3AD203B41FA5}">
                      <a16:colId xmlns="" xmlns:a16="http://schemas.microsoft.com/office/drawing/2014/main" val="2322289164"/>
                    </a:ext>
                  </a:extLst>
                </a:gridCol>
                <a:gridCol w="953540">
                  <a:extLst>
                    <a:ext uri="{9D8B030D-6E8A-4147-A177-3AD203B41FA5}">
                      <a16:colId xmlns="" xmlns:a16="http://schemas.microsoft.com/office/drawing/2014/main" val="129485871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Brussel</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err="1">
                          <a:solidFill>
                            <a:schemeClr val="tx1">
                              <a:lumMod val="75000"/>
                              <a:lumOff val="25000"/>
                            </a:schemeClr>
                          </a:solidFill>
                          <a:effectLst/>
                          <a:latin typeface="+mj-lt"/>
                          <a:ea typeface="Roboto" pitchFamily="2" charset="0"/>
                        </a:rPr>
                        <a:t>DéFI</a:t>
                      </a:r>
                      <a:endParaRPr lang="nl-BE" sz="1100" b="1"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ECOLO</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N-VA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Groen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(n=175)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(n=121)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(n=117)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(n=100)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144981567"/>
                  </a:ext>
                </a:extLst>
              </a:tr>
            </a:tbl>
          </a:graphicData>
        </a:graphic>
      </p:graphicFrame>
      <p:sp>
        <p:nvSpPr>
          <p:cNvPr id="43" name="Freeform: Shape 42">
            <a:extLst>
              <a:ext uri="{FF2B5EF4-FFF2-40B4-BE49-F238E27FC236}">
                <a16:creationId xmlns="" xmlns:a16="http://schemas.microsoft.com/office/drawing/2014/main" id="{A6D26D03-D4BC-4FBC-A9B3-C71A2727C953}"/>
              </a:ext>
            </a:extLst>
          </p:cNvPr>
          <p:cNvSpPr/>
          <p:nvPr/>
        </p:nvSpPr>
        <p:spPr>
          <a:xfrm>
            <a:off x="1295400" y="18288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 xmlns:a16="http://schemas.microsoft.com/office/drawing/2014/main" id="{A8CE8B3B-1698-47EE-BA40-C6732170AC75}"/>
              </a:ext>
            </a:extLst>
          </p:cNvPr>
          <p:cNvSpPr/>
          <p:nvPr/>
        </p:nvSpPr>
        <p:spPr>
          <a:xfrm>
            <a:off x="2241550" y="18161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 xmlns:a16="http://schemas.microsoft.com/office/drawing/2014/main" id="{77D6FC3C-399C-46C0-912F-3AA616BB2D81}"/>
              </a:ext>
            </a:extLst>
          </p:cNvPr>
          <p:cNvSpPr/>
          <p:nvPr/>
        </p:nvSpPr>
        <p:spPr>
          <a:xfrm>
            <a:off x="4184650" y="18288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 xmlns:a16="http://schemas.microsoft.com/office/drawing/2014/main" id="{C2A90B28-FC17-419E-A614-73742D258B6D}"/>
              </a:ext>
            </a:extLst>
          </p:cNvPr>
          <p:cNvSpPr/>
          <p:nvPr/>
        </p:nvSpPr>
        <p:spPr>
          <a:xfrm>
            <a:off x="3200400" y="182245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 xmlns:a16="http://schemas.microsoft.com/office/drawing/2014/main" id="{FF87C70F-3DB2-488D-9598-5BD86770DC19}"/>
              </a:ext>
            </a:extLst>
          </p:cNvPr>
          <p:cNvSpPr/>
          <p:nvPr/>
        </p:nvSpPr>
        <p:spPr>
          <a:xfrm>
            <a:off x="5111750" y="18288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 xmlns:a16="http://schemas.microsoft.com/office/drawing/2014/main" id="{521FC250-ACAB-4312-B5E1-15130329B2D0}"/>
              </a:ext>
            </a:extLst>
          </p:cNvPr>
          <p:cNvSpPr/>
          <p:nvPr/>
        </p:nvSpPr>
        <p:spPr>
          <a:xfrm>
            <a:off x="6070600" y="182245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 xmlns:a16="http://schemas.microsoft.com/office/drawing/2014/main" id="{4E6D7436-3EBA-446F-9A74-5C458E1C6437}"/>
              </a:ext>
            </a:extLst>
          </p:cNvPr>
          <p:cNvSpPr/>
          <p:nvPr/>
        </p:nvSpPr>
        <p:spPr>
          <a:xfrm>
            <a:off x="7016750" y="180975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 xmlns:a16="http://schemas.microsoft.com/office/drawing/2014/main" id="{39AD285F-351D-4610-9B55-6E921D95CCC9}"/>
              </a:ext>
            </a:extLst>
          </p:cNvPr>
          <p:cNvCxnSpPr/>
          <p:nvPr/>
        </p:nvCxnSpPr>
        <p:spPr>
          <a:xfrm>
            <a:off x="1325634"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sp>
        <p:nvSpPr>
          <p:cNvPr id="2" name="TextBox 1">
            <a:extLst>
              <a:ext uri="{FF2B5EF4-FFF2-40B4-BE49-F238E27FC236}">
                <a16:creationId xmlns="" xmlns:a16="http://schemas.microsoft.com/office/drawing/2014/main" id="{2310A588-7FC1-4F29-B648-9EFB98BAB2FA}"/>
              </a:ext>
            </a:extLst>
          </p:cNvPr>
          <p:cNvSpPr txBox="1"/>
          <p:nvPr/>
        </p:nvSpPr>
        <p:spPr>
          <a:xfrm>
            <a:off x="6973909" y="4951927"/>
            <a:ext cx="1745088" cy="123111"/>
          </a:xfrm>
          <a:prstGeom prst="rect">
            <a:avLst/>
          </a:prstGeom>
        </p:spPr>
        <p:txBody>
          <a:bodyPr vert="horz" wrap="square" lIns="0" tIns="0" rIns="0" bIns="0" rtlCol="0">
            <a:spAutoFit/>
          </a:bodyPr>
          <a:lstStyle/>
          <a:p>
            <a:pPr marL="4763"/>
            <a:r>
              <a:rPr lang="nl-BE" sz="800" b="1" dirty="0" err="1"/>
              <a:t>Note</a:t>
            </a:r>
            <a:r>
              <a:rPr lang="nl-BE" sz="800" b="1" dirty="0"/>
              <a:t>: </a:t>
            </a:r>
            <a:r>
              <a:rPr lang="nl-BE" sz="800" dirty="0"/>
              <a:t>enkel politieke partijen n&gt;30</a:t>
            </a:r>
          </a:p>
        </p:txBody>
      </p:sp>
      <p:pic>
        <p:nvPicPr>
          <p:cNvPr id="37" name="Picture 4" descr="Gerelateerde afbeelding">
            <a:extLst>
              <a:ext uri="{FF2B5EF4-FFF2-40B4-BE49-F238E27FC236}">
                <a16:creationId xmlns="" xmlns:a16="http://schemas.microsoft.com/office/drawing/2014/main" id="{781F8A48-3F23-4CE5-A6C1-B41391D42F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 xmlns:a16="http://schemas.microsoft.com/office/drawing/2014/main" id="{DF4195A1-C1E4-4217-89A0-85F14E12B8B2}"/>
              </a:ext>
            </a:extLst>
          </p:cNvPr>
          <p:cNvGrpSpPr/>
          <p:nvPr/>
        </p:nvGrpSpPr>
        <p:grpSpPr>
          <a:xfrm>
            <a:off x="3097161" y="4861068"/>
            <a:ext cx="1715729" cy="191639"/>
            <a:chOff x="3097161" y="4861068"/>
            <a:chExt cx="1715729" cy="191639"/>
          </a:xfrm>
        </p:grpSpPr>
        <p:sp>
          <p:nvSpPr>
            <p:cNvPr id="61" name="TextBox 60">
              <a:extLst>
                <a:ext uri="{FF2B5EF4-FFF2-40B4-BE49-F238E27FC236}">
                  <a16:creationId xmlns="" xmlns:a16="http://schemas.microsoft.com/office/drawing/2014/main" id="{64E094A5-BF17-4F7F-813D-F58B0F326725}"/>
                </a:ext>
              </a:extLst>
            </p:cNvPr>
            <p:cNvSpPr txBox="1"/>
            <p:nvPr/>
          </p:nvSpPr>
          <p:spPr>
            <a:xfrm>
              <a:off x="3178769" y="4861068"/>
              <a:ext cx="1634121" cy="92333"/>
            </a:xfrm>
            <a:prstGeom prst="rect">
              <a:avLst/>
            </a:prstGeom>
          </p:spPr>
          <p:txBody>
            <a:bodyPr vert="horz" wrap="square" lIns="0" tIns="0" rIns="0" bIns="0" rtlCol="0">
              <a:spAutoFit/>
            </a:bodyPr>
            <a:lstStyle/>
            <a:p>
              <a:pPr marL="4763"/>
              <a:r>
                <a:rPr lang="nl-BE" sz="600" dirty="0">
                  <a:solidFill>
                    <a:schemeClr val="bg2">
                      <a:lumMod val="75000"/>
                    </a:schemeClr>
                  </a:solidFill>
                </a:rPr>
                <a:t>Extreem belangrijk – Heel belangrijk - Belangrijk</a:t>
              </a:r>
            </a:p>
          </p:txBody>
        </p:sp>
        <p:sp>
          <p:nvSpPr>
            <p:cNvPr id="62" name="TextBox 61">
              <a:extLst>
                <a:ext uri="{FF2B5EF4-FFF2-40B4-BE49-F238E27FC236}">
                  <a16:creationId xmlns="" xmlns:a16="http://schemas.microsoft.com/office/drawing/2014/main" id="{5059B0B7-5D50-4176-8141-5AC28BAA8D85}"/>
                </a:ext>
              </a:extLst>
            </p:cNvPr>
            <p:cNvSpPr txBox="1"/>
            <p:nvPr/>
          </p:nvSpPr>
          <p:spPr>
            <a:xfrm>
              <a:off x="3178769" y="4960374"/>
              <a:ext cx="1634121" cy="92333"/>
            </a:xfrm>
            <a:prstGeom prst="rect">
              <a:avLst/>
            </a:prstGeom>
          </p:spPr>
          <p:txBody>
            <a:bodyPr vert="horz" wrap="square" lIns="0" tIns="0" rIns="0" bIns="0" rtlCol="0">
              <a:spAutoFit/>
            </a:bodyPr>
            <a:lstStyle/>
            <a:p>
              <a:pPr marL="4763"/>
              <a:r>
                <a:rPr lang="nl-BE" sz="600" dirty="0">
                  <a:solidFill>
                    <a:schemeClr val="bg2">
                      <a:lumMod val="75000"/>
                    </a:schemeClr>
                  </a:solidFill>
                </a:rPr>
                <a:t>Eerder onbelangrijk – Zeer onbelangrijk</a:t>
              </a:r>
            </a:p>
          </p:txBody>
        </p:sp>
        <p:sp>
          <p:nvSpPr>
            <p:cNvPr id="63" name="Rectangle 62">
              <a:extLst>
                <a:ext uri="{FF2B5EF4-FFF2-40B4-BE49-F238E27FC236}">
                  <a16:creationId xmlns="" xmlns:a16="http://schemas.microsoft.com/office/drawing/2014/main" id="{57822C90-4C2C-458A-90AE-31947BFF3146}"/>
                </a:ext>
              </a:extLst>
            </p:cNvPr>
            <p:cNvSpPr/>
            <p:nvPr/>
          </p:nvSpPr>
          <p:spPr>
            <a:xfrm>
              <a:off x="3097161" y="4884666"/>
              <a:ext cx="70793" cy="648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Rectangle 63">
              <a:extLst>
                <a:ext uri="{FF2B5EF4-FFF2-40B4-BE49-F238E27FC236}">
                  <a16:creationId xmlns="" xmlns:a16="http://schemas.microsoft.com/office/drawing/2014/main" id="{EA6D949F-E7D2-4D5A-AA31-071D06BA2ABE}"/>
                </a:ext>
              </a:extLst>
            </p:cNvPr>
            <p:cNvSpPr/>
            <p:nvPr/>
          </p:nvSpPr>
          <p:spPr>
            <a:xfrm>
              <a:off x="3097161" y="4979056"/>
              <a:ext cx="70793" cy="648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65" name="Straight Arrow Connector 64">
            <a:extLst>
              <a:ext uri="{FF2B5EF4-FFF2-40B4-BE49-F238E27FC236}">
                <a16:creationId xmlns="" xmlns:a16="http://schemas.microsoft.com/office/drawing/2014/main" id="{E7128FBD-D35D-49D7-BC24-64B5A4DC3528}"/>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415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hond">
            <a:extLst>
              <a:ext uri="{FF2B5EF4-FFF2-40B4-BE49-F238E27FC236}">
                <a16:creationId xmlns="" xmlns:a16="http://schemas.microsoft.com/office/drawing/2014/main" id="{3A334F64-AD1D-41D7-A99D-C63084A16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652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0D5DF377-0383-45AD-88B2-D766903576AB}"/>
              </a:ext>
            </a:extLst>
          </p:cNvPr>
          <p:cNvSpPr/>
          <p:nvPr/>
        </p:nvSpPr>
        <p:spPr bwMode="gray">
          <a:xfrm>
            <a:off x="1589965" y="3084395"/>
            <a:ext cx="5820486" cy="1855906"/>
          </a:xfrm>
          <a:prstGeom prst="rect">
            <a:avLst/>
          </a:prstGeom>
          <a:solidFill>
            <a:srgbClr val="660066">
              <a:alpha val="69804"/>
            </a:srgbClr>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pPr algn="ctr"/>
            <a:r>
              <a:rPr lang="nl-BE" sz="2400" dirty="0">
                <a:solidFill>
                  <a:schemeClr val="bg1"/>
                </a:solidFill>
              </a:rPr>
              <a:t>II. Geef aan in welke mate onderstaande speerpunten belangrijk zijn om in te voeren in uw gemeente of stad.</a:t>
            </a:r>
          </a:p>
        </p:txBody>
      </p:sp>
    </p:spTree>
    <p:extLst>
      <p:ext uri="{BB962C8B-B14F-4D97-AF65-F5344CB8AC3E}">
        <p14:creationId xmlns:p14="http://schemas.microsoft.com/office/powerpoint/2010/main" val="365582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6F62603F-530E-4D05-ABC1-2F64EBD5C632}"/>
              </a:ext>
            </a:extLst>
          </p:cNvPr>
          <p:cNvGraphicFramePr/>
          <p:nvPr>
            <p:extLst>
              <p:ext uri="{D42A27DB-BD31-4B8C-83A1-F6EECF244321}">
                <p14:modId xmlns:p14="http://schemas.microsoft.com/office/powerpoint/2010/main" val="2585088236"/>
              </p:ext>
            </p:extLst>
          </p:nvPr>
        </p:nvGraphicFramePr>
        <p:xfrm>
          <a:off x="105813" y="113299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 xmlns:a16="http://schemas.microsoft.com/office/drawing/2014/main" id="{91E89C4D-C610-4D40-9CE6-DA210B36788A}"/>
              </a:ext>
            </a:extLst>
          </p:cNvPr>
          <p:cNvGraphicFramePr/>
          <p:nvPr>
            <p:extLst>
              <p:ext uri="{D42A27DB-BD31-4B8C-83A1-F6EECF244321}">
                <p14:modId xmlns:p14="http://schemas.microsoft.com/office/powerpoint/2010/main" val="1312031186"/>
              </p:ext>
            </p:extLst>
          </p:nvPr>
        </p:nvGraphicFramePr>
        <p:xfrm>
          <a:off x="-800100" y="1007532"/>
          <a:ext cx="9394265" cy="360793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 xmlns:a16="http://schemas.microsoft.com/office/drawing/2014/main" id="{1AD276AE-FB61-49C0-898C-B9FF3454B2D5}"/>
              </a:ext>
            </a:extLst>
          </p:cNvPr>
          <p:cNvSpPr>
            <a:spLocks noGrp="1"/>
          </p:cNvSpPr>
          <p:nvPr>
            <p:ph type="title"/>
          </p:nvPr>
        </p:nvSpPr>
        <p:spPr/>
        <p:txBody>
          <a:bodyPr/>
          <a:lstStyle/>
          <a:p>
            <a:r>
              <a:rPr lang="nl-BE" dirty="0"/>
              <a:t>Belang invoeren van speerpunten</a:t>
            </a:r>
          </a:p>
        </p:txBody>
      </p:sp>
      <p:sp>
        <p:nvSpPr>
          <p:cNvPr id="3" name="Text Placeholder 2">
            <a:extLst>
              <a:ext uri="{FF2B5EF4-FFF2-40B4-BE49-F238E27FC236}">
                <a16:creationId xmlns="" xmlns:a16="http://schemas.microsoft.com/office/drawing/2014/main" id="{452AB9DA-0B6A-4AE3-B20D-F4DB566BD82B}"/>
              </a:ext>
            </a:extLst>
          </p:cNvPr>
          <p:cNvSpPr>
            <a:spLocks noGrp="1"/>
          </p:cNvSpPr>
          <p:nvPr>
            <p:ph type="body" sz="quarter" idx="13"/>
          </p:nvPr>
        </p:nvSpPr>
        <p:spPr>
          <a:xfrm>
            <a:off x="182720" y="190627"/>
            <a:ext cx="7094380" cy="691437"/>
          </a:xfrm>
        </p:spPr>
        <p:txBody>
          <a:bodyPr/>
          <a:lstStyle/>
          <a:p>
            <a:r>
              <a:rPr lang="nl-BE" sz="1400" dirty="0"/>
              <a:t>Alle speerpunten zijn belangrijk om in te voeren in steden en gemeenten.</a:t>
            </a:r>
            <a:br>
              <a:rPr lang="nl-BE" sz="1400" dirty="0"/>
            </a:br>
            <a:r>
              <a:rPr lang="nl-BE" sz="1400" dirty="0"/>
              <a:t>65% vindt een schepen van dierenwelzijn en geluidsarm vuurwerk belangrijk, de andere speerpunten zijn nog belangrijker. </a:t>
            </a:r>
          </a:p>
        </p:txBody>
      </p:sp>
      <p:sp>
        <p:nvSpPr>
          <p:cNvPr id="4" name="Text Placeholder 3">
            <a:extLst>
              <a:ext uri="{FF2B5EF4-FFF2-40B4-BE49-F238E27FC236}">
                <a16:creationId xmlns="" xmlns:a16="http://schemas.microsoft.com/office/drawing/2014/main" id="{CFD1163B-3467-43BD-AE39-38A3E14EADFA}"/>
              </a:ext>
            </a:extLst>
          </p:cNvPr>
          <p:cNvSpPr>
            <a:spLocks noGrp="1"/>
          </p:cNvSpPr>
          <p:nvPr>
            <p:ph type="body" sz="quarter" idx="16"/>
          </p:nvPr>
        </p:nvSpPr>
        <p:spPr/>
        <p:txBody>
          <a:bodyPr/>
          <a:lstStyle/>
          <a:p>
            <a:r>
              <a:rPr lang="nl-BE" dirty="0"/>
              <a:t>Basis:	Brussel (n=1000) </a:t>
            </a:r>
          </a:p>
          <a:p>
            <a:r>
              <a:rPr lang="nl-BE" dirty="0"/>
              <a:t>Vraag:	Q3. Geef aan in welke mate onderstaande speerpunten belangrijk zijn om in te voeren in uw gemeente of stad.</a:t>
            </a:r>
          </a:p>
          <a:p>
            <a:r>
              <a:rPr lang="nl-BE" dirty="0"/>
              <a:t>	 Relevante significante verschillen</a:t>
            </a:r>
          </a:p>
        </p:txBody>
      </p:sp>
      <p:pic>
        <p:nvPicPr>
          <p:cNvPr id="11" name="Graphic 10" descr="Cat">
            <a:extLst>
              <a:ext uri="{FF2B5EF4-FFF2-40B4-BE49-F238E27FC236}">
                <a16:creationId xmlns="" xmlns:a16="http://schemas.microsoft.com/office/drawing/2014/main" id="{E97B6BF4-9DF5-4B00-B0AB-E10008C4181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279101" y="2075972"/>
            <a:ext cx="289067" cy="289067"/>
          </a:xfrm>
          <a:prstGeom prst="rect">
            <a:avLst/>
          </a:prstGeom>
        </p:spPr>
      </p:pic>
      <p:pic>
        <p:nvPicPr>
          <p:cNvPr id="12" name="Graphic 11" descr="Lecturer">
            <a:extLst>
              <a:ext uri="{FF2B5EF4-FFF2-40B4-BE49-F238E27FC236}">
                <a16:creationId xmlns="" xmlns:a16="http://schemas.microsoft.com/office/drawing/2014/main" id="{F15B7831-3621-4A70-A342-7B43B8E636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597122" y="3966010"/>
            <a:ext cx="299479" cy="299479"/>
          </a:xfrm>
          <a:prstGeom prst="rect">
            <a:avLst/>
          </a:prstGeom>
        </p:spPr>
      </p:pic>
      <p:grpSp>
        <p:nvGrpSpPr>
          <p:cNvPr id="13" name="Group 12">
            <a:extLst>
              <a:ext uri="{FF2B5EF4-FFF2-40B4-BE49-F238E27FC236}">
                <a16:creationId xmlns="" xmlns:a16="http://schemas.microsoft.com/office/drawing/2014/main" id="{5D9B6C6A-4D27-451B-98B3-97C53C9EBF3E}"/>
              </a:ext>
            </a:extLst>
          </p:cNvPr>
          <p:cNvGrpSpPr/>
          <p:nvPr/>
        </p:nvGrpSpPr>
        <p:grpSpPr>
          <a:xfrm>
            <a:off x="2665785" y="1821940"/>
            <a:ext cx="248057" cy="177242"/>
            <a:chOff x="5495442" y="2335689"/>
            <a:chExt cx="624280" cy="516417"/>
          </a:xfrm>
          <a:solidFill>
            <a:srgbClr val="660066"/>
          </a:solidFill>
        </p:grpSpPr>
        <p:pic>
          <p:nvPicPr>
            <p:cNvPr id="15" name="Graphic 14">
              <a:extLst>
                <a:ext uri="{FF2B5EF4-FFF2-40B4-BE49-F238E27FC236}">
                  <a16:creationId xmlns="" xmlns:a16="http://schemas.microsoft.com/office/drawing/2014/main" id="{CCFEAEE6-761F-4A26-89C6-363C33646C4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495442" y="2346167"/>
              <a:ext cx="346177" cy="346177"/>
            </a:xfrm>
            <a:prstGeom prst="rect">
              <a:avLst/>
            </a:prstGeom>
          </p:spPr>
        </p:pic>
        <p:pic>
          <p:nvPicPr>
            <p:cNvPr id="16" name="Graphic 15">
              <a:extLst>
                <a:ext uri="{FF2B5EF4-FFF2-40B4-BE49-F238E27FC236}">
                  <a16:creationId xmlns="" xmlns:a16="http://schemas.microsoft.com/office/drawing/2014/main" id="{0E3C08FD-0AED-491B-A8CF-769BD8BAA50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773545" y="2335689"/>
              <a:ext cx="346177" cy="346177"/>
            </a:xfrm>
            <a:prstGeom prst="rect">
              <a:avLst/>
            </a:prstGeom>
          </p:spPr>
        </p:pic>
        <p:pic>
          <p:nvPicPr>
            <p:cNvPr id="17" name="Graphic 16">
              <a:extLst>
                <a:ext uri="{FF2B5EF4-FFF2-40B4-BE49-F238E27FC236}">
                  <a16:creationId xmlns="" xmlns:a16="http://schemas.microsoft.com/office/drawing/2014/main" id="{FE0E357A-E41D-4E87-97E9-22411C043C5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691684" y="2505929"/>
              <a:ext cx="346177" cy="346177"/>
            </a:xfrm>
            <a:prstGeom prst="rect">
              <a:avLst/>
            </a:prstGeom>
          </p:spPr>
        </p:pic>
      </p:grpSp>
      <p:pic>
        <p:nvPicPr>
          <p:cNvPr id="18" name="Graphic 17">
            <a:extLst>
              <a:ext uri="{FF2B5EF4-FFF2-40B4-BE49-F238E27FC236}">
                <a16:creationId xmlns="" xmlns:a16="http://schemas.microsoft.com/office/drawing/2014/main" id="{6763690F-DCAD-4F41-8B1A-3A631B1B637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234637" y="2397637"/>
            <a:ext cx="257228" cy="257228"/>
          </a:xfrm>
          <a:prstGeom prst="rect">
            <a:avLst/>
          </a:prstGeom>
        </p:spPr>
      </p:pic>
      <p:pic>
        <p:nvPicPr>
          <p:cNvPr id="19" name="Graphic 18">
            <a:extLst>
              <a:ext uri="{FF2B5EF4-FFF2-40B4-BE49-F238E27FC236}">
                <a16:creationId xmlns="" xmlns:a16="http://schemas.microsoft.com/office/drawing/2014/main" id="{9DC5904E-236D-4ECD-A86D-95483D1EEC0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3333282" y="3066892"/>
            <a:ext cx="224111" cy="224111"/>
          </a:xfrm>
          <a:prstGeom prst="rect">
            <a:avLst/>
          </a:prstGeom>
        </p:spPr>
      </p:pic>
      <p:grpSp>
        <p:nvGrpSpPr>
          <p:cNvPr id="20" name="Group 19">
            <a:extLst>
              <a:ext uri="{FF2B5EF4-FFF2-40B4-BE49-F238E27FC236}">
                <a16:creationId xmlns="" xmlns:a16="http://schemas.microsoft.com/office/drawing/2014/main" id="{CE4B0DF9-D095-4048-9D43-2A7728599258}"/>
              </a:ext>
            </a:extLst>
          </p:cNvPr>
          <p:cNvGrpSpPr/>
          <p:nvPr/>
        </p:nvGrpSpPr>
        <p:grpSpPr>
          <a:xfrm>
            <a:off x="1397277" y="1424717"/>
            <a:ext cx="467077" cy="310706"/>
            <a:chOff x="5565600" y="3771421"/>
            <a:chExt cx="747029" cy="514839"/>
          </a:xfrm>
          <a:solidFill>
            <a:srgbClr val="660066"/>
          </a:solidFill>
        </p:grpSpPr>
        <p:pic>
          <p:nvPicPr>
            <p:cNvPr id="21" name="Graphic 20" descr="Dog">
              <a:extLst>
                <a:ext uri="{FF2B5EF4-FFF2-40B4-BE49-F238E27FC236}">
                  <a16:creationId xmlns="" xmlns:a16="http://schemas.microsoft.com/office/drawing/2014/main" id="{F3A95A29-45C3-4299-BED1-FB3F180BBA5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5926815" y="3900446"/>
              <a:ext cx="385814" cy="385814"/>
            </a:xfrm>
            <a:prstGeom prst="rect">
              <a:avLst/>
            </a:prstGeom>
          </p:spPr>
        </p:pic>
        <p:pic>
          <p:nvPicPr>
            <p:cNvPr id="22" name="Graphic 21" descr="Person with Cane">
              <a:extLst>
                <a:ext uri="{FF2B5EF4-FFF2-40B4-BE49-F238E27FC236}">
                  <a16:creationId xmlns="" xmlns:a16="http://schemas.microsoft.com/office/drawing/2014/main" id="{3842113F-7327-4933-9834-DEDACE7EA03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5565600" y="3771421"/>
              <a:ext cx="442042" cy="442042"/>
            </a:xfrm>
            <a:prstGeom prst="rect">
              <a:avLst/>
            </a:prstGeom>
          </p:spPr>
        </p:pic>
      </p:grpSp>
      <p:grpSp>
        <p:nvGrpSpPr>
          <p:cNvPr id="23" name="Group 22">
            <a:extLst>
              <a:ext uri="{FF2B5EF4-FFF2-40B4-BE49-F238E27FC236}">
                <a16:creationId xmlns="" xmlns:a16="http://schemas.microsoft.com/office/drawing/2014/main" id="{47B44B96-91DF-4D85-8287-30625916B0C5}"/>
              </a:ext>
            </a:extLst>
          </p:cNvPr>
          <p:cNvGrpSpPr/>
          <p:nvPr/>
        </p:nvGrpSpPr>
        <p:grpSpPr>
          <a:xfrm>
            <a:off x="1430414" y="1100445"/>
            <a:ext cx="372133" cy="359191"/>
            <a:chOff x="5329421" y="2932653"/>
            <a:chExt cx="678221" cy="678221"/>
          </a:xfrm>
          <a:solidFill>
            <a:srgbClr val="660066"/>
          </a:solidFill>
        </p:grpSpPr>
        <p:pic>
          <p:nvPicPr>
            <p:cNvPr id="24" name="Graphic 23" descr="Teacher">
              <a:extLst>
                <a:ext uri="{FF2B5EF4-FFF2-40B4-BE49-F238E27FC236}">
                  <a16:creationId xmlns="" xmlns:a16="http://schemas.microsoft.com/office/drawing/2014/main" id="{D5D43E63-BB2D-466C-AFF1-75E17594340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p:blipFill>
          <p:spPr>
            <a:xfrm>
              <a:off x="5329421" y="2932653"/>
              <a:ext cx="678221" cy="678221"/>
            </a:xfrm>
            <a:prstGeom prst="rect">
              <a:avLst/>
            </a:prstGeom>
          </p:spPr>
        </p:pic>
        <p:sp>
          <p:nvSpPr>
            <p:cNvPr id="25" name="Rectangle 24">
              <a:extLst>
                <a:ext uri="{FF2B5EF4-FFF2-40B4-BE49-F238E27FC236}">
                  <a16:creationId xmlns="" xmlns:a16="http://schemas.microsoft.com/office/drawing/2014/main" id="{5168FED6-3F20-4D3B-97BF-CD5D77F4533E}"/>
                </a:ext>
              </a:extLst>
            </p:cNvPr>
            <p:cNvSpPr/>
            <p:nvPr/>
          </p:nvSpPr>
          <p:spPr>
            <a:xfrm>
              <a:off x="5630808" y="3128815"/>
              <a:ext cx="273600" cy="168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pic>
          <p:nvPicPr>
            <p:cNvPr id="26" name="Graphic 25" descr="Pig">
              <a:extLst>
                <a:ext uri="{FF2B5EF4-FFF2-40B4-BE49-F238E27FC236}">
                  <a16:creationId xmlns="" xmlns:a16="http://schemas.microsoft.com/office/drawing/2014/main" id="{BBB64590-6B16-4C8A-890F-196B6949E893}"/>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tretch>
              <a:fillRect/>
            </a:stretch>
          </p:blipFill>
          <p:spPr>
            <a:xfrm>
              <a:off x="5607710" y="3050769"/>
              <a:ext cx="319796" cy="319796"/>
            </a:xfrm>
            <a:prstGeom prst="rect">
              <a:avLst/>
            </a:prstGeom>
          </p:spPr>
        </p:pic>
      </p:grpSp>
      <p:pic>
        <p:nvPicPr>
          <p:cNvPr id="27" name="Graphic 26">
            <a:extLst>
              <a:ext uri="{FF2B5EF4-FFF2-40B4-BE49-F238E27FC236}">
                <a16:creationId xmlns="" xmlns:a16="http://schemas.microsoft.com/office/drawing/2014/main" id="{8592CB69-D75C-42E2-A7C4-8D8F387557C5}"/>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tretch>
            <a:fillRect/>
          </a:stretch>
        </p:blipFill>
        <p:spPr>
          <a:xfrm>
            <a:off x="3482029" y="3684451"/>
            <a:ext cx="254376" cy="254376"/>
          </a:xfrm>
          <a:prstGeom prst="rect">
            <a:avLst/>
          </a:prstGeom>
        </p:spPr>
      </p:pic>
      <p:pic>
        <p:nvPicPr>
          <p:cNvPr id="28" name="Graphic 27">
            <a:extLst>
              <a:ext uri="{FF2B5EF4-FFF2-40B4-BE49-F238E27FC236}">
                <a16:creationId xmlns="" xmlns:a16="http://schemas.microsoft.com/office/drawing/2014/main" id="{809735FB-D372-4757-B171-A45C58FF83D0}"/>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tretch>
            <a:fillRect/>
          </a:stretch>
        </p:blipFill>
        <p:spPr>
          <a:xfrm>
            <a:off x="2516252" y="3355306"/>
            <a:ext cx="290248" cy="290248"/>
          </a:xfrm>
          <a:prstGeom prst="rect">
            <a:avLst/>
          </a:prstGeom>
        </p:spPr>
      </p:pic>
      <p:pic>
        <p:nvPicPr>
          <p:cNvPr id="32" name="Picture 4" descr="Gerelateerde afbeelding">
            <a:extLst>
              <a:ext uri="{FF2B5EF4-FFF2-40B4-BE49-F238E27FC236}">
                <a16:creationId xmlns="" xmlns:a16="http://schemas.microsoft.com/office/drawing/2014/main" id="{A91C5EA8-14C4-48A5-88A9-7968532A2EBA}"/>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 xmlns:a16="http://schemas.microsoft.com/office/drawing/2014/main" id="{3821D5A6-1922-45EF-B0F6-9A7454B7419F}"/>
              </a:ext>
            </a:extLst>
          </p:cNvPr>
          <p:cNvGrpSpPr/>
          <p:nvPr/>
        </p:nvGrpSpPr>
        <p:grpSpPr>
          <a:xfrm>
            <a:off x="2266681" y="2678805"/>
            <a:ext cx="341291" cy="278612"/>
            <a:chOff x="9144000" y="2777900"/>
            <a:chExt cx="503463" cy="456412"/>
          </a:xfrm>
        </p:grpSpPr>
        <p:sp>
          <p:nvSpPr>
            <p:cNvPr id="34" name="Freeform 5">
              <a:extLst>
                <a:ext uri="{FF2B5EF4-FFF2-40B4-BE49-F238E27FC236}">
                  <a16:creationId xmlns="" xmlns:a16="http://schemas.microsoft.com/office/drawing/2014/main" id="{9FD17E8F-E749-4D3F-A056-CD8826515D03}"/>
                </a:ext>
              </a:extLst>
            </p:cNvPr>
            <p:cNvSpPr>
              <a:spLocks noEditPoints="1"/>
            </p:cNvSpPr>
            <p:nvPr/>
          </p:nvSpPr>
          <p:spPr bwMode="auto">
            <a:xfrm>
              <a:off x="9225563" y="2911020"/>
              <a:ext cx="235250" cy="279060"/>
            </a:xfrm>
            <a:custGeom>
              <a:avLst/>
              <a:gdLst>
                <a:gd name="T0" fmla="*/ 634 w 755"/>
                <a:gd name="T1" fmla="*/ 237 h 895"/>
                <a:gd name="T2" fmla="*/ 634 w 755"/>
                <a:gd name="T3" fmla="*/ 161 h 895"/>
                <a:gd name="T4" fmla="*/ 617 w 755"/>
                <a:gd name="T5" fmla="*/ 70 h 895"/>
                <a:gd name="T6" fmla="*/ 560 w 755"/>
                <a:gd name="T7" fmla="*/ 5 h 895"/>
                <a:gd name="T8" fmla="*/ 536 w 755"/>
                <a:gd name="T9" fmla="*/ 111 h 895"/>
                <a:gd name="T10" fmla="*/ 436 w 755"/>
                <a:gd name="T11" fmla="*/ 47 h 895"/>
                <a:gd name="T12" fmla="*/ 377 w 755"/>
                <a:gd name="T13" fmla="*/ 76 h 895"/>
                <a:gd name="T14" fmla="*/ 459 w 755"/>
                <a:gd name="T15" fmla="*/ 189 h 895"/>
                <a:gd name="T16" fmla="*/ 487 w 755"/>
                <a:gd name="T17" fmla="*/ 301 h 895"/>
                <a:gd name="T18" fmla="*/ 469 w 755"/>
                <a:gd name="T19" fmla="*/ 361 h 895"/>
                <a:gd name="T20" fmla="*/ 446 w 755"/>
                <a:gd name="T21" fmla="*/ 408 h 895"/>
                <a:gd name="T22" fmla="*/ 440 w 755"/>
                <a:gd name="T23" fmla="*/ 414 h 895"/>
                <a:gd name="T24" fmla="*/ 423 w 755"/>
                <a:gd name="T25" fmla="*/ 426 h 895"/>
                <a:gd name="T26" fmla="*/ 389 w 755"/>
                <a:gd name="T27" fmla="*/ 434 h 895"/>
                <a:gd name="T28" fmla="*/ 281 w 755"/>
                <a:gd name="T29" fmla="*/ 445 h 895"/>
                <a:gd name="T30" fmla="*/ 222 w 755"/>
                <a:gd name="T31" fmla="*/ 468 h 895"/>
                <a:gd name="T32" fmla="*/ 141 w 755"/>
                <a:gd name="T33" fmla="*/ 511 h 895"/>
                <a:gd name="T34" fmla="*/ 118 w 755"/>
                <a:gd name="T35" fmla="*/ 533 h 895"/>
                <a:gd name="T36" fmla="*/ 100 w 755"/>
                <a:gd name="T37" fmla="*/ 549 h 895"/>
                <a:gd name="T38" fmla="*/ 69 w 755"/>
                <a:gd name="T39" fmla="*/ 586 h 895"/>
                <a:gd name="T40" fmla="*/ 43 w 755"/>
                <a:gd name="T41" fmla="*/ 630 h 895"/>
                <a:gd name="T42" fmla="*/ 34 w 755"/>
                <a:gd name="T43" fmla="*/ 649 h 895"/>
                <a:gd name="T44" fmla="*/ 20 w 755"/>
                <a:gd name="T45" fmla="*/ 706 h 895"/>
                <a:gd name="T46" fmla="*/ 14 w 755"/>
                <a:gd name="T47" fmla="*/ 767 h 895"/>
                <a:gd name="T48" fmla="*/ 14 w 755"/>
                <a:gd name="T49" fmla="*/ 790 h 895"/>
                <a:gd name="T50" fmla="*/ 2 w 755"/>
                <a:gd name="T51" fmla="*/ 827 h 895"/>
                <a:gd name="T52" fmla="*/ 4 w 755"/>
                <a:gd name="T53" fmla="*/ 834 h 895"/>
                <a:gd name="T54" fmla="*/ 67 w 755"/>
                <a:gd name="T55" fmla="*/ 887 h 895"/>
                <a:gd name="T56" fmla="*/ 85 w 755"/>
                <a:gd name="T57" fmla="*/ 885 h 895"/>
                <a:gd name="T58" fmla="*/ 186 w 755"/>
                <a:gd name="T59" fmla="*/ 889 h 895"/>
                <a:gd name="T60" fmla="*/ 293 w 755"/>
                <a:gd name="T61" fmla="*/ 880 h 895"/>
                <a:gd name="T62" fmla="*/ 350 w 755"/>
                <a:gd name="T63" fmla="*/ 839 h 895"/>
                <a:gd name="T64" fmla="*/ 333 w 755"/>
                <a:gd name="T65" fmla="*/ 815 h 895"/>
                <a:gd name="T66" fmla="*/ 338 w 755"/>
                <a:gd name="T67" fmla="*/ 805 h 895"/>
                <a:gd name="T68" fmla="*/ 348 w 755"/>
                <a:gd name="T69" fmla="*/ 799 h 895"/>
                <a:gd name="T70" fmla="*/ 358 w 755"/>
                <a:gd name="T71" fmla="*/ 793 h 895"/>
                <a:gd name="T72" fmla="*/ 420 w 755"/>
                <a:gd name="T73" fmla="*/ 785 h 895"/>
                <a:gd name="T74" fmla="*/ 458 w 755"/>
                <a:gd name="T75" fmla="*/ 826 h 895"/>
                <a:gd name="T76" fmla="*/ 470 w 755"/>
                <a:gd name="T77" fmla="*/ 837 h 895"/>
                <a:gd name="T78" fmla="*/ 501 w 755"/>
                <a:gd name="T79" fmla="*/ 874 h 895"/>
                <a:gd name="T80" fmla="*/ 512 w 755"/>
                <a:gd name="T81" fmla="*/ 878 h 895"/>
                <a:gd name="T82" fmla="*/ 518 w 755"/>
                <a:gd name="T83" fmla="*/ 878 h 895"/>
                <a:gd name="T84" fmla="*/ 539 w 755"/>
                <a:gd name="T85" fmla="*/ 886 h 895"/>
                <a:gd name="T86" fmla="*/ 618 w 755"/>
                <a:gd name="T87" fmla="*/ 875 h 895"/>
                <a:gd name="T88" fmla="*/ 624 w 755"/>
                <a:gd name="T89" fmla="*/ 834 h 895"/>
                <a:gd name="T90" fmla="*/ 609 w 755"/>
                <a:gd name="T91" fmla="*/ 828 h 895"/>
                <a:gd name="T92" fmla="*/ 603 w 755"/>
                <a:gd name="T93" fmla="*/ 819 h 895"/>
                <a:gd name="T94" fmla="*/ 578 w 755"/>
                <a:gd name="T95" fmla="*/ 802 h 895"/>
                <a:gd name="T96" fmla="*/ 569 w 755"/>
                <a:gd name="T97" fmla="*/ 790 h 895"/>
                <a:gd name="T98" fmla="*/ 564 w 755"/>
                <a:gd name="T99" fmla="*/ 771 h 895"/>
                <a:gd name="T100" fmla="*/ 561 w 755"/>
                <a:gd name="T101" fmla="*/ 724 h 895"/>
                <a:gd name="T102" fmla="*/ 578 w 755"/>
                <a:gd name="T103" fmla="*/ 713 h 895"/>
                <a:gd name="T104" fmla="*/ 616 w 755"/>
                <a:gd name="T105" fmla="*/ 655 h 895"/>
                <a:gd name="T106" fmla="*/ 638 w 755"/>
                <a:gd name="T107" fmla="*/ 597 h 895"/>
                <a:gd name="T108" fmla="*/ 648 w 755"/>
                <a:gd name="T109" fmla="*/ 529 h 895"/>
                <a:gd name="T110" fmla="*/ 676 w 755"/>
                <a:gd name="T111" fmla="*/ 470 h 895"/>
                <a:gd name="T112" fmla="*/ 712 w 755"/>
                <a:gd name="T113" fmla="*/ 442 h 895"/>
                <a:gd name="T114" fmla="*/ 736 w 755"/>
                <a:gd name="T115" fmla="*/ 362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895">
                  <a:moveTo>
                    <a:pt x="736" y="362"/>
                  </a:moveTo>
                  <a:cubicBezTo>
                    <a:pt x="727" y="339"/>
                    <a:pt x="718" y="315"/>
                    <a:pt x="708" y="292"/>
                  </a:cubicBezTo>
                  <a:cubicBezTo>
                    <a:pt x="698" y="272"/>
                    <a:pt x="683" y="260"/>
                    <a:pt x="666" y="250"/>
                  </a:cubicBezTo>
                  <a:cubicBezTo>
                    <a:pt x="656" y="245"/>
                    <a:pt x="645" y="241"/>
                    <a:pt x="634" y="237"/>
                  </a:cubicBezTo>
                  <a:cubicBezTo>
                    <a:pt x="631" y="236"/>
                    <a:pt x="629" y="232"/>
                    <a:pt x="630" y="228"/>
                  </a:cubicBezTo>
                  <a:cubicBezTo>
                    <a:pt x="632" y="220"/>
                    <a:pt x="634" y="211"/>
                    <a:pt x="635" y="202"/>
                  </a:cubicBezTo>
                  <a:cubicBezTo>
                    <a:pt x="635" y="196"/>
                    <a:pt x="634" y="190"/>
                    <a:pt x="634" y="184"/>
                  </a:cubicBezTo>
                  <a:cubicBezTo>
                    <a:pt x="634" y="177"/>
                    <a:pt x="634" y="169"/>
                    <a:pt x="634" y="161"/>
                  </a:cubicBezTo>
                  <a:cubicBezTo>
                    <a:pt x="635" y="147"/>
                    <a:pt x="631" y="135"/>
                    <a:pt x="628" y="122"/>
                  </a:cubicBezTo>
                  <a:cubicBezTo>
                    <a:pt x="626" y="114"/>
                    <a:pt x="628" y="104"/>
                    <a:pt x="625" y="96"/>
                  </a:cubicBezTo>
                  <a:cubicBezTo>
                    <a:pt x="623" y="88"/>
                    <a:pt x="626" y="77"/>
                    <a:pt x="618" y="71"/>
                  </a:cubicBezTo>
                  <a:cubicBezTo>
                    <a:pt x="617" y="71"/>
                    <a:pt x="617" y="70"/>
                    <a:pt x="617" y="70"/>
                  </a:cubicBezTo>
                  <a:cubicBezTo>
                    <a:pt x="619" y="57"/>
                    <a:pt x="609" y="48"/>
                    <a:pt x="605" y="37"/>
                  </a:cubicBezTo>
                  <a:cubicBezTo>
                    <a:pt x="600" y="26"/>
                    <a:pt x="593" y="15"/>
                    <a:pt x="580" y="10"/>
                  </a:cubicBezTo>
                  <a:cubicBezTo>
                    <a:pt x="576" y="8"/>
                    <a:pt x="572" y="5"/>
                    <a:pt x="567" y="2"/>
                  </a:cubicBezTo>
                  <a:cubicBezTo>
                    <a:pt x="564" y="0"/>
                    <a:pt x="561" y="2"/>
                    <a:pt x="560" y="5"/>
                  </a:cubicBezTo>
                  <a:cubicBezTo>
                    <a:pt x="556" y="16"/>
                    <a:pt x="552" y="26"/>
                    <a:pt x="550" y="37"/>
                  </a:cubicBezTo>
                  <a:cubicBezTo>
                    <a:pt x="548" y="47"/>
                    <a:pt x="542" y="57"/>
                    <a:pt x="544" y="69"/>
                  </a:cubicBezTo>
                  <a:cubicBezTo>
                    <a:pt x="545" y="77"/>
                    <a:pt x="540" y="87"/>
                    <a:pt x="538" y="96"/>
                  </a:cubicBezTo>
                  <a:cubicBezTo>
                    <a:pt x="537" y="101"/>
                    <a:pt x="536" y="106"/>
                    <a:pt x="536" y="111"/>
                  </a:cubicBezTo>
                  <a:cubicBezTo>
                    <a:pt x="536" y="114"/>
                    <a:pt x="533" y="115"/>
                    <a:pt x="531" y="112"/>
                  </a:cubicBezTo>
                  <a:cubicBezTo>
                    <a:pt x="526" y="106"/>
                    <a:pt x="522" y="99"/>
                    <a:pt x="515" y="95"/>
                  </a:cubicBezTo>
                  <a:cubicBezTo>
                    <a:pt x="505" y="89"/>
                    <a:pt x="497" y="79"/>
                    <a:pt x="486" y="73"/>
                  </a:cubicBezTo>
                  <a:cubicBezTo>
                    <a:pt x="470" y="63"/>
                    <a:pt x="453" y="53"/>
                    <a:pt x="436" y="47"/>
                  </a:cubicBezTo>
                  <a:cubicBezTo>
                    <a:pt x="418" y="41"/>
                    <a:pt x="399" y="38"/>
                    <a:pt x="380" y="36"/>
                  </a:cubicBezTo>
                  <a:cubicBezTo>
                    <a:pt x="375" y="35"/>
                    <a:pt x="370" y="37"/>
                    <a:pt x="364" y="39"/>
                  </a:cubicBezTo>
                  <a:cubicBezTo>
                    <a:pt x="361" y="40"/>
                    <a:pt x="360" y="43"/>
                    <a:pt x="361" y="46"/>
                  </a:cubicBezTo>
                  <a:cubicBezTo>
                    <a:pt x="367" y="57"/>
                    <a:pt x="372" y="67"/>
                    <a:pt x="377" y="76"/>
                  </a:cubicBezTo>
                  <a:cubicBezTo>
                    <a:pt x="386" y="92"/>
                    <a:pt x="396" y="107"/>
                    <a:pt x="406" y="123"/>
                  </a:cubicBezTo>
                  <a:cubicBezTo>
                    <a:pt x="412" y="131"/>
                    <a:pt x="418" y="139"/>
                    <a:pt x="425" y="147"/>
                  </a:cubicBezTo>
                  <a:cubicBezTo>
                    <a:pt x="431" y="156"/>
                    <a:pt x="437" y="165"/>
                    <a:pt x="443" y="173"/>
                  </a:cubicBezTo>
                  <a:cubicBezTo>
                    <a:pt x="448" y="179"/>
                    <a:pt x="454" y="184"/>
                    <a:pt x="459" y="189"/>
                  </a:cubicBezTo>
                  <a:cubicBezTo>
                    <a:pt x="464" y="195"/>
                    <a:pt x="470" y="201"/>
                    <a:pt x="475" y="208"/>
                  </a:cubicBezTo>
                  <a:cubicBezTo>
                    <a:pt x="488" y="225"/>
                    <a:pt x="494" y="246"/>
                    <a:pt x="496" y="268"/>
                  </a:cubicBezTo>
                  <a:cubicBezTo>
                    <a:pt x="497" y="269"/>
                    <a:pt x="497" y="269"/>
                    <a:pt x="497" y="270"/>
                  </a:cubicBezTo>
                  <a:cubicBezTo>
                    <a:pt x="504" y="284"/>
                    <a:pt x="497" y="292"/>
                    <a:pt x="487" y="301"/>
                  </a:cubicBezTo>
                  <a:cubicBezTo>
                    <a:pt x="486" y="302"/>
                    <a:pt x="486" y="304"/>
                    <a:pt x="485" y="306"/>
                  </a:cubicBezTo>
                  <a:cubicBezTo>
                    <a:pt x="484" y="309"/>
                    <a:pt x="483" y="313"/>
                    <a:pt x="481" y="316"/>
                  </a:cubicBezTo>
                  <a:cubicBezTo>
                    <a:pt x="474" y="324"/>
                    <a:pt x="473" y="333"/>
                    <a:pt x="472" y="343"/>
                  </a:cubicBezTo>
                  <a:cubicBezTo>
                    <a:pt x="472" y="349"/>
                    <a:pt x="470" y="355"/>
                    <a:pt x="469" y="361"/>
                  </a:cubicBezTo>
                  <a:cubicBezTo>
                    <a:pt x="469" y="362"/>
                    <a:pt x="469" y="363"/>
                    <a:pt x="469" y="364"/>
                  </a:cubicBezTo>
                  <a:cubicBezTo>
                    <a:pt x="470" y="366"/>
                    <a:pt x="469" y="369"/>
                    <a:pt x="467" y="373"/>
                  </a:cubicBezTo>
                  <a:cubicBezTo>
                    <a:pt x="462" y="384"/>
                    <a:pt x="458" y="397"/>
                    <a:pt x="447" y="405"/>
                  </a:cubicBezTo>
                  <a:cubicBezTo>
                    <a:pt x="444" y="407"/>
                    <a:pt x="444" y="408"/>
                    <a:pt x="446" y="408"/>
                  </a:cubicBezTo>
                  <a:cubicBezTo>
                    <a:pt x="448" y="407"/>
                    <a:pt x="450" y="407"/>
                    <a:pt x="450" y="408"/>
                  </a:cubicBezTo>
                  <a:cubicBezTo>
                    <a:pt x="450" y="408"/>
                    <a:pt x="447" y="409"/>
                    <a:pt x="444" y="410"/>
                  </a:cubicBezTo>
                  <a:cubicBezTo>
                    <a:pt x="444" y="410"/>
                    <a:pt x="443" y="411"/>
                    <a:pt x="443" y="411"/>
                  </a:cubicBezTo>
                  <a:cubicBezTo>
                    <a:pt x="439" y="412"/>
                    <a:pt x="438" y="413"/>
                    <a:pt x="440" y="414"/>
                  </a:cubicBezTo>
                  <a:cubicBezTo>
                    <a:pt x="442" y="414"/>
                    <a:pt x="441" y="416"/>
                    <a:pt x="438" y="417"/>
                  </a:cubicBezTo>
                  <a:cubicBezTo>
                    <a:pt x="435" y="418"/>
                    <a:pt x="432" y="419"/>
                    <a:pt x="429" y="420"/>
                  </a:cubicBezTo>
                  <a:cubicBezTo>
                    <a:pt x="426" y="421"/>
                    <a:pt x="424" y="423"/>
                    <a:pt x="426" y="423"/>
                  </a:cubicBezTo>
                  <a:cubicBezTo>
                    <a:pt x="428" y="424"/>
                    <a:pt x="426" y="425"/>
                    <a:pt x="423" y="426"/>
                  </a:cubicBezTo>
                  <a:cubicBezTo>
                    <a:pt x="420" y="427"/>
                    <a:pt x="418" y="428"/>
                    <a:pt x="419" y="429"/>
                  </a:cubicBezTo>
                  <a:cubicBezTo>
                    <a:pt x="419" y="430"/>
                    <a:pt x="417" y="431"/>
                    <a:pt x="413" y="432"/>
                  </a:cubicBezTo>
                  <a:cubicBezTo>
                    <a:pt x="407" y="433"/>
                    <a:pt x="401" y="435"/>
                    <a:pt x="395" y="435"/>
                  </a:cubicBezTo>
                  <a:cubicBezTo>
                    <a:pt x="393" y="435"/>
                    <a:pt x="391" y="435"/>
                    <a:pt x="389" y="434"/>
                  </a:cubicBezTo>
                  <a:cubicBezTo>
                    <a:pt x="386" y="433"/>
                    <a:pt x="380" y="432"/>
                    <a:pt x="377" y="432"/>
                  </a:cubicBezTo>
                  <a:cubicBezTo>
                    <a:pt x="357" y="432"/>
                    <a:pt x="322" y="439"/>
                    <a:pt x="309" y="441"/>
                  </a:cubicBezTo>
                  <a:cubicBezTo>
                    <a:pt x="305" y="442"/>
                    <a:pt x="300" y="443"/>
                    <a:pt x="296" y="443"/>
                  </a:cubicBezTo>
                  <a:cubicBezTo>
                    <a:pt x="292" y="444"/>
                    <a:pt x="287" y="444"/>
                    <a:pt x="281" y="445"/>
                  </a:cubicBezTo>
                  <a:cubicBezTo>
                    <a:pt x="278" y="445"/>
                    <a:pt x="276" y="446"/>
                    <a:pt x="276" y="446"/>
                  </a:cubicBezTo>
                  <a:cubicBezTo>
                    <a:pt x="277" y="447"/>
                    <a:pt x="275" y="448"/>
                    <a:pt x="271" y="449"/>
                  </a:cubicBezTo>
                  <a:cubicBezTo>
                    <a:pt x="256" y="454"/>
                    <a:pt x="241" y="459"/>
                    <a:pt x="226" y="464"/>
                  </a:cubicBezTo>
                  <a:cubicBezTo>
                    <a:pt x="222" y="466"/>
                    <a:pt x="221" y="467"/>
                    <a:pt x="222" y="468"/>
                  </a:cubicBezTo>
                  <a:cubicBezTo>
                    <a:pt x="223" y="468"/>
                    <a:pt x="221" y="470"/>
                    <a:pt x="218" y="471"/>
                  </a:cubicBezTo>
                  <a:cubicBezTo>
                    <a:pt x="209" y="474"/>
                    <a:pt x="201" y="477"/>
                    <a:pt x="194" y="482"/>
                  </a:cubicBezTo>
                  <a:cubicBezTo>
                    <a:pt x="186" y="487"/>
                    <a:pt x="178" y="492"/>
                    <a:pt x="171" y="497"/>
                  </a:cubicBezTo>
                  <a:cubicBezTo>
                    <a:pt x="163" y="504"/>
                    <a:pt x="151" y="506"/>
                    <a:pt x="141" y="511"/>
                  </a:cubicBezTo>
                  <a:cubicBezTo>
                    <a:pt x="140" y="511"/>
                    <a:pt x="139" y="512"/>
                    <a:pt x="138" y="512"/>
                  </a:cubicBezTo>
                  <a:cubicBezTo>
                    <a:pt x="137" y="513"/>
                    <a:pt x="136" y="514"/>
                    <a:pt x="138" y="515"/>
                  </a:cubicBezTo>
                  <a:cubicBezTo>
                    <a:pt x="140" y="516"/>
                    <a:pt x="139" y="518"/>
                    <a:pt x="136" y="520"/>
                  </a:cubicBezTo>
                  <a:cubicBezTo>
                    <a:pt x="130" y="524"/>
                    <a:pt x="124" y="529"/>
                    <a:pt x="118" y="533"/>
                  </a:cubicBezTo>
                  <a:cubicBezTo>
                    <a:pt x="116" y="535"/>
                    <a:pt x="114" y="537"/>
                    <a:pt x="115" y="538"/>
                  </a:cubicBezTo>
                  <a:cubicBezTo>
                    <a:pt x="116" y="539"/>
                    <a:pt x="115" y="540"/>
                    <a:pt x="112" y="542"/>
                  </a:cubicBezTo>
                  <a:cubicBezTo>
                    <a:pt x="110" y="543"/>
                    <a:pt x="108" y="544"/>
                    <a:pt x="106" y="545"/>
                  </a:cubicBezTo>
                  <a:cubicBezTo>
                    <a:pt x="103" y="547"/>
                    <a:pt x="100" y="549"/>
                    <a:pt x="100" y="549"/>
                  </a:cubicBezTo>
                  <a:cubicBezTo>
                    <a:pt x="101" y="549"/>
                    <a:pt x="103" y="549"/>
                    <a:pt x="105" y="549"/>
                  </a:cubicBezTo>
                  <a:cubicBezTo>
                    <a:pt x="107" y="548"/>
                    <a:pt x="107" y="550"/>
                    <a:pt x="105" y="552"/>
                  </a:cubicBezTo>
                  <a:cubicBezTo>
                    <a:pt x="94" y="563"/>
                    <a:pt x="83" y="573"/>
                    <a:pt x="72" y="583"/>
                  </a:cubicBezTo>
                  <a:cubicBezTo>
                    <a:pt x="71" y="584"/>
                    <a:pt x="70" y="585"/>
                    <a:pt x="69" y="586"/>
                  </a:cubicBezTo>
                  <a:cubicBezTo>
                    <a:pt x="67" y="588"/>
                    <a:pt x="67" y="589"/>
                    <a:pt x="70" y="588"/>
                  </a:cubicBezTo>
                  <a:cubicBezTo>
                    <a:pt x="73" y="587"/>
                    <a:pt x="73" y="589"/>
                    <a:pt x="71" y="592"/>
                  </a:cubicBezTo>
                  <a:cubicBezTo>
                    <a:pt x="66" y="600"/>
                    <a:pt x="61" y="608"/>
                    <a:pt x="55" y="616"/>
                  </a:cubicBezTo>
                  <a:cubicBezTo>
                    <a:pt x="52" y="621"/>
                    <a:pt x="47" y="625"/>
                    <a:pt x="43" y="630"/>
                  </a:cubicBezTo>
                  <a:cubicBezTo>
                    <a:pt x="43" y="630"/>
                    <a:pt x="43" y="630"/>
                    <a:pt x="43" y="631"/>
                  </a:cubicBezTo>
                  <a:cubicBezTo>
                    <a:pt x="43" y="631"/>
                    <a:pt x="45" y="631"/>
                    <a:pt x="46" y="631"/>
                  </a:cubicBezTo>
                  <a:cubicBezTo>
                    <a:pt x="47" y="631"/>
                    <a:pt x="47" y="633"/>
                    <a:pt x="45" y="635"/>
                  </a:cubicBezTo>
                  <a:cubicBezTo>
                    <a:pt x="41" y="640"/>
                    <a:pt x="38" y="645"/>
                    <a:pt x="34" y="649"/>
                  </a:cubicBezTo>
                  <a:cubicBezTo>
                    <a:pt x="32" y="652"/>
                    <a:pt x="33" y="653"/>
                    <a:pt x="36" y="652"/>
                  </a:cubicBezTo>
                  <a:cubicBezTo>
                    <a:pt x="39" y="650"/>
                    <a:pt x="40" y="652"/>
                    <a:pt x="38" y="655"/>
                  </a:cubicBezTo>
                  <a:cubicBezTo>
                    <a:pt x="33" y="666"/>
                    <a:pt x="27" y="676"/>
                    <a:pt x="26" y="688"/>
                  </a:cubicBezTo>
                  <a:cubicBezTo>
                    <a:pt x="26" y="694"/>
                    <a:pt x="23" y="700"/>
                    <a:pt x="20" y="706"/>
                  </a:cubicBezTo>
                  <a:cubicBezTo>
                    <a:pt x="18" y="710"/>
                    <a:pt x="18" y="711"/>
                    <a:pt x="20" y="710"/>
                  </a:cubicBezTo>
                  <a:cubicBezTo>
                    <a:pt x="21" y="709"/>
                    <a:pt x="22" y="711"/>
                    <a:pt x="22" y="714"/>
                  </a:cubicBezTo>
                  <a:cubicBezTo>
                    <a:pt x="19" y="730"/>
                    <a:pt x="16" y="746"/>
                    <a:pt x="13" y="761"/>
                  </a:cubicBezTo>
                  <a:cubicBezTo>
                    <a:pt x="13" y="765"/>
                    <a:pt x="13" y="767"/>
                    <a:pt x="14" y="767"/>
                  </a:cubicBezTo>
                  <a:cubicBezTo>
                    <a:pt x="15" y="766"/>
                    <a:pt x="16" y="768"/>
                    <a:pt x="15" y="772"/>
                  </a:cubicBezTo>
                  <a:cubicBezTo>
                    <a:pt x="14" y="774"/>
                    <a:pt x="13" y="777"/>
                    <a:pt x="12" y="779"/>
                  </a:cubicBezTo>
                  <a:cubicBezTo>
                    <a:pt x="11" y="783"/>
                    <a:pt x="12" y="785"/>
                    <a:pt x="13" y="785"/>
                  </a:cubicBezTo>
                  <a:cubicBezTo>
                    <a:pt x="14" y="785"/>
                    <a:pt x="14" y="787"/>
                    <a:pt x="14" y="790"/>
                  </a:cubicBezTo>
                  <a:cubicBezTo>
                    <a:pt x="12" y="799"/>
                    <a:pt x="13" y="809"/>
                    <a:pt x="6" y="816"/>
                  </a:cubicBezTo>
                  <a:cubicBezTo>
                    <a:pt x="4" y="818"/>
                    <a:pt x="3" y="820"/>
                    <a:pt x="5" y="820"/>
                  </a:cubicBezTo>
                  <a:cubicBezTo>
                    <a:pt x="6" y="820"/>
                    <a:pt x="6" y="822"/>
                    <a:pt x="4" y="825"/>
                  </a:cubicBezTo>
                  <a:cubicBezTo>
                    <a:pt x="4" y="826"/>
                    <a:pt x="3" y="826"/>
                    <a:pt x="2" y="827"/>
                  </a:cubicBezTo>
                  <a:cubicBezTo>
                    <a:pt x="0" y="830"/>
                    <a:pt x="0" y="832"/>
                    <a:pt x="1" y="831"/>
                  </a:cubicBezTo>
                  <a:cubicBezTo>
                    <a:pt x="3" y="831"/>
                    <a:pt x="4" y="831"/>
                    <a:pt x="4" y="831"/>
                  </a:cubicBezTo>
                  <a:cubicBezTo>
                    <a:pt x="4" y="831"/>
                    <a:pt x="4" y="831"/>
                    <a:pt x="4" y="831"/>
                  </a:cubicBezTo>
                  <a:cubicBezTo>
                    <a:pt x="4" y="832"/>
                    <a:pt x="4" y="833"/>
                    <a:pt x="4" y="834"/>
                  </a:cubicBezTo>
                  <a:cubicBezTo>
                    <a:pt x="2" y="849"/>
                    <a:pt x="7" y="860"/>
                    <a:pt x="21" y="867"/>
                  </a:cubicBezTo>
                  <a:cubicBezTo>
                    <a:pt x="32" y="871"/>
                    <a:pt x="39" y="882"/>
                    <a:pt x="53" y="881"/>
                  </a:cubicBezTo>
                  <a:cubicBezTo>
                    <a:pt x="57" y="880"/>
                    <a:pt x="61" y="885"/>
                    <a:pt x="66" y="887"/>
                  </a:cubicBezTo>
                  <a:cubicBezTo>
                    <a:pt x="66" y="887"/>
                    <a:pt x="66" y="887"/>
                    <a:pt x="67" y="887"/>
                  </a:cubicBezTo>
                  <a:cubicBezTo>
                    <a:pt x="67" y="887"/>
                    <a:pt x="67" y="886"/>
                    <a:pt x="67" y="885"/>
                  </a:cubicBezTo>
                  <a:cubicBezTo>
                    <a:pt x="66" y="884"/>
                    <a:pt x="69" y="884"/>
                    <a:pt x="72" y="885"/>
                  </a:cubicBezTo>
                  <a:cubicBezTo>
                    <a:pt x="75" y="885"/>
                    <a:pt x="77" y="886"/>
                    <a:pt x="80" y="886"/>
                  </a:cubicBezTo>
                  <a:cubicBezTo>
                    <a:pt x="83" y="887"/>
                    <a:pt x="85" y="887"/>
                    <a:pt x="85" y="885"/>
                  </a:cubicBezTo>
                  <a:cubicBezTo>
                    <a:pt x="84" y="884"/>
                    <a:pt x="86" y="884"/>
                    <a:pt x="90" y="886"/>
                  </a:cubicBezTo>
                  <a:cubicBezTo>
                    <a:pt x="118" y="895"/>
                    <a:pt x="146" y="891"/>
                    <a:pt x="175" y="892"/>
                  </a:cubicBezTo>
                  <a:cubicBezTo>
                    <a:pt x="178" y="892"/>
                    <a:pt x="181" y="891"/>
                    <a:pt x="180" y="891"/>
                  </a:cubicBezTo>
                  <a:cubicBezTo>
                    <a:pt x="180" y="890"/>
                    <a:pt x="182" y="889"/>
                    <a:pt x="186" y="889"/>
                  </a:cubicBezTo>
                  <a:cubicBezTo>
                    <a:pt x="196" y="889"/>
                    <a:pt x="205" y="889"/>
                    <a:pt x="215" y="889"/>
                  </a:cubicBezTo>
                  <a:cubicBezTo>
                    <a:pt x="220" y="889"/>
                    <a:pt x="225" y="889"/>
                    <a:pt x="229" y="888"/>
                  </a:cubicBezTo>
                  <a:cubicBezTo>
                    <a:pt x="239" y="887"/>
                    <a:pt x="249" y="885"/>
                    <a:pt x="259" y="884"/>
                  </a:cubicBezTo>
                  <a:cubicBezTo>
                    <a:pt x="270" y="882"/>
                    <a:pt x="282" y="886"/>
                    <a:pt x="293" y="880"/>
                  </a:cubicBezTo>
                  <a:cubicBezTo>
                    <a:pt x="300" y="876"/>
                    <a:pt x="306" y="873"/>
                    <a:pt x="308" y="868"/>
                  </a:cubicBezTo>
                  <a:cubicBezTo>
                    <a:pt x="309" y="864"/>
                    <a:pt x="312" y="861"/>
                    <a:pt x="315" y="860"/>
                  </a:cubicBezTo>
                  <a:cubicBezTo>
                    <a:pt x="321" y="859"/>
                    <a:pt x="327" y="857"/>
                    <a:pt x="333" y="855"/>
                  </a:cubicBezTo>
                  <a:cubicBezTo>
                    <a:pt x="341" y="853"/>
                    <a:pt x="348" y="850"/>
                    <a:pt x="350" y="839"/>
                  </a:cubicBezTo>
                  <a:cubicBezTo>
                    <a:pt x="351" y="832"/>
                    <a:pt x="350" y="825"/>
                    <a:pt x="343" y="821"/>
                  </a:cubicBezTo>
                  <a:cubicBezTo>
                    <a:pt x="343" y="820"/>
                    <a:pt x="342" y="820"/>
                    <a:pt x="342" y="819"/>
                  </a:cubicBezTo>
                  <a:cubicBezTo>
                    <a:pt x="342" y="817"/>
                    <a:pt x="339" y="816"/>
                    <a:pt x="335" y="815"/>
                  </a:cubicBezTo>
                  <a:cubicBezTo>
                    <a:pt x="335" y="815"/>
                    <a:pt x="334" y="815"/>
                    <a:pt x="333" y="815"/>
                  </a:cubicBezTo>
                  <a:cubicBezTo>
                    <a:pt x="330" y="815"/>
                    <a:pt x="328" y="812"/>
                    <a:pt x="330" y="809"/>
                  </a:cubicBezTo>
                  <a:cubicBezTo>
                    <a:pt x="331" y="808"/>
                    <a:pt x="332" y="806"/>
                    <a:pt x="333" y="805"/>
                  </a:cubicBezTo>
                  <a:cubicBezTo>
                    <a:pt x="335" y="802"/>
                    <a:pt x="336" y="799"/>
                    <a:pt x="337" y="800"/>
                  </a:cubicBezTo>
                  <a:cubicBezTo>
                    <a:pt x="338" y="800"/>
                    <a:pt x="338" y="802"/>
                    <a:pt x="338" y="805"/>
                  </a:cubicBezTo>
                  <a:cubicBezTo>
                    <a:pt x="338" y="807"/>
                    <a:pt x="340" y="807"/>
                    <a:pt x="341" y="804"/>
                  </a:cubicBezTo>
                  <a:cubicBezTo>
                    <a:pt x="342" y="802"/>
                    <a:pt x="343" y="801"/>
                    <a:pt x="343" y="799"/>
                  </a:cubicBezTo>
                  <a:cubicBezTo>
                    <a:pt x="345" y="796"/>
                    <a:pt x="347" y="794"/>
                    <a:pt x="347" y="794"/>
                  </a:cubicBezTo>
                  <a:cubicBezTo>
                    <a:pt x="348" y="794"/>
                    <a:pt x="348" y="796"/>
                    <a:pt x="348" y="799"/>
                  </a:cubicBezTo>
                  <a:cubicBezTo>
                    <a:pt x="349" y="801"/>
                    <a:pt x="350" y="801"/>
                    <a:pt x="351" y="798"/>
                  </a:cubicBezTo>
                  <a:cubicBezTo>
                    <a:pt x="352" y="796"/>
                    <a:pt x="352" y="795"/>
                    <a:pt x="352" y="794"/>
                  </a:cubicBezTo>
                  <a:cubicBezTo>
                    <a:pt x="354" y="791"/>
                    <a:pt x="355" y="791"/>
                    <a:pt x="355" y="794"/>
                  </a:cubicBezTo>
                  <a:cubicBezTo>
                    <a:pt x="355" y="797"/>
                    <a:pt x="356" y="796"/>
                    <a:pt x="358" y="793"/>
                  </a:cubicBezTo>
                  <a:cubicBezTo>
                    <a:pt x="360" y="787"/>
                    <a:pt x="365" y="782"/>
                    <a:pt x="372" y="779"/>
                  </a:cubicBezTo>
                  <a:cubicBezTo>
                    <a:pt x="381" y="775"/>
                    <a:pt x="391" y="770"/>
                    <a:pt x="400" y="766"/>
                  </a:cubicBezTo>
                  <a:cubicBezTo>
                    <a:pt x="402" y="765"/>
                    <a:pt x="405" y="766"/>
                    <a:pt x="407" y="768"/>
                  </a:cubicBezTo>
                  <a:cubicBezTo>
                    <a:pt x="411" y="773"/>
                    <a:pt x="415" y="780"/>
                    <a:pt x="420" y="785"/>
                  </a:cubicBezTo>
                  <a:cubicBezTo>
                    <a:pt x="425" y="792"/>
                    <a:pt x="430" y="798"/>
                    <a:pt x="435" y="803"/>
                  </a:cubicBezTo>
                  <a:cubicBezTo>
                    <a:pt x="441" y="811"/>
                    <a:pt x="448" y="818"/>
                    <a:pt x="454" y="825"/>
                  </a:cubicBezTo>
                  <a:cubicBezTo>
                    <a:pt x="455" y="826"/>
                    <a:pt x="455" y="826"/>
                    <a:pt x="455" y="827"/>
                  </a:cubicBezTo>
                  <a:cubicBezTo>
                    <a:pt x="456" y="827"/>
                    <a:pt x="457" y="827"/>
                    <a:pt x="458" y="826"/>
                  </a:cubicBezTo>
                  <a:cubicBezTo>
                    <a:pt x="458" y="825"/>
                    <a:pt x="460" y="827"/>
                    <a:pt x="461" y="830"/>
                  </a:cubicBezTo>
                  <a:cubicBezTo>
                    <a:pt x="462" y="831"/>
                    <a:pt x="462" y="833"/>
                    <a:pt x="463" y="834"/>
                  </a:cubicBezTo>
                  <a:cubicBezTo>
                    <a:pt x="464" y="837"/>
                    <a:pt x="465" y="838"/>
                    <a:pt x="466" y="836"/>
                  </a:cubicBezTo>
                  <a:cubicBezTo>
                    <a:pt x="466" y="833"/>
                    <a:pt x="468" y="834"/>
                    <a:pt x="470" y="837"/>
                  </a:cubicBezTo>
                  <a:cubicBezTo>
                    <a:pt x="475" y="844"/>
                    <a:pt x="480" y="852"/>
                    <a:pt x="485" y="859"/>
                  </a:cubicBezTo>
                  <a:cubicBezTo>
                    <a:pt x="487" y="862"/>
                    <a:pt x="489" y="862"/>
                    <a:pt x="489" y="860"/>
                  </a:cubicBezTo>
                  <a:cubicBezTo>
                    <a:pt x="489" y="858"/>
                    <a:pt x="490" y="858"/>
                    <a:pt x="492" y="861"/>
                  </a:cubicBezTo>
                  <a:cubicBezTo>
                    <a:pt x="495" y="865"/>
                    <a:pt x="498" y="869"/>
                    <a:pt x="501" y="874"/>
                  </a:cubicBezTo>
                  <a:cubicBezTo>
                    <a:pt x="502" y="877"/>
                    <a:pt x="504" y="877"/>
                    <a:pt x="503" y="874"/>
                  </a:cubicBezTo>
                  <a:cubicBezTo>
                    <a:pt x="503" y="871"/>
                    <a:pt x="503" y="869"/>
                    <a:pt x="504" y="869"/>
                  </a:cubicBezTo>
                  <a:cubicBezTo>
                    <a:pt x="504" y="868"/>
                    <a:pt x="506" y="870"/>
                    <a:pt x="508" y="873"/>
                  </a:cubicBezTo>
                  <a:cubicBezTo>
                    <a:pt x="510" y="874"/>
                    <a:pt x="511" y="876"/>
                    <a:pt x="512" y="878"/>
                  </a:cubicBezTo>
                  <a:cubicBezTo>
                    <a:pt x="514" y="880"/>
                    <a:pt x="516" y="882"/>
                    <a:pt x="517" y="881"/>
                  </a:cubicBezTo>
                  <a:cubicBezTo>
                    <a:pt x="518" y="880"/>
                    <a:pt x="518" y="879"/>
                    <a:pt x="518" y="879"/>
                  </a:cubicBezTo>
                  <a:cubicBezTo>
                    <a:pt x="518" y="879"/>
                    <a:pt x="517" y="878"/>
                    <a:pt x="517" y="878"/>
                  </a:cubicBezTo>
                  <a:cubicBezTo>
                    <a:pt x="517" y="878"/>
                    <a:pt x="518" y="878"/>
                    <a:pt x="518" y="878"/>
                  </a:cubicBezTo>
                  <a:cubicBezTo>
                    <a:pt x="518" y="878"/>
                    <a:pt x="520" y="879"/>
                    <a:pt x="523" y="881"/>
                  </a:cubicBezTo>
                  <a:cubicBezTo>
                    <a:pt x="525" y="883"/>
                    <a:pt x="527" y="884"/>
                    <a:pt x="529" y="885"/>
                  </a:cubicBezTo>
                  <a:cubicBezTo>
                    <a:pt x="532" y="887"/>
                    <a:pt x="534" y="888"/>
                    <a:pt x="534" y="886"/>
                  </a:cubicBezTo>
                  <a:cubicBezTo>
                    <a:pt x="534" y="885"/>
                    <a:pt x="536" y="885"/>
                    <a:pt x="539" y="886"/>
                  </a:cubicBezTo>
                  <a:cubicBezTo>
                    <a:pt x="542" y="887"/>
                    <a:pt x="545" y="888"/>
                    <a:pt x="547" y="889"/>
                  </a:cubicBezTo>
                  <a:cubicBezTo>
                    <a:pt x="554" y="890"/>
                    <a:pt x="562" y="888"/>
                    <a:pt x="568" y="890"/>
                  </a:cubicBezTo>
                  <a:cubicBezTo>
                    <a:pt x="581" y="894"/>
                    <a:pt x="593" y="888"/>
                    <a:pt x="601" y="881"/>
                  </a:cubicBezTo>
                  <a:cubicBezTo>
                    <a:pt x="607" y="877"/>
                    <a:pt x="612" y="876"/>
                    <a:pt x="618" y="875"/>
                  </a:cubicBezTo>
                  <a:cubicBezTo>
                    <a:pt x="621" y="875"/>
                    <a:pt x="626" y="873"/>
                    <a:pt x="629" y="870"/>
                  </a:cubicBezTo>
                  <a:cubicBezTo>
                    <a:pt x="632" y="867"/>
                    <a:pt x="636" y="864"/>
                    <a:pt x="639" y="861"/>
                  </a:cubicBezTo>
                  <a:cubicBezTo>
                    <a:pt x="641" y="858"/>
                    <a:pt x="642" y="854"/>
                    <a:pt x="641" y="851"/>
                  </a:cubicBezTo>
                  <a:cubicBezTo>
                    <a:pt x="637" y="843"/>
                    <a:pt x="633" y="836"/>
                    <a:pt x="624" y="834"/>
                  </a:cubicBezTo>
                  <a:cubicBezTo>
                    <a:pt x="621" y="833"/>
                    <a:pt x="620" y="832"/>
                    <a:pt x="621" y="831"/>
                  </a:cubicBezTo>
                  <a:cubicBezTo>
                    <a:pt x="623" y="829"/>
                    <a:pt x="621" y="828"/>
                    <a:pt x="618" y="828"/>
                  </a:cubicBezTo>
                  <a:cubicBezTo>
                    <a:pt x="615" y="828"/>
                    <a:pt x="615" y="828"/>
                    <a:pt x="615" y="828"/>
                  </a:cubicBezTo>
                  <a:cubicBezTo>
                    <a:pt x="612" y="828"/>
                    <a:pt x="609" y="828"/>
                    <a:pt x="609" y="828"/>
                  </a:cubicBezTo>
                  <a:cubicBezTo>
                    <a:pt x="609" y="828"/>
                    <a:pt x="610" y="827"/>
                    <a:pt x="612" y="827"/>
                  </a:cubicBezTo>
                  <a:cubicBezTo>
                    <a:pt x="613" y="826"/>
                    <a:pt x="612" y="825"/>
                    <a:pt x="609" y="823"/>
                  </a:cubicBezTo>
                  <a:cubicBezTo>
                    <a:pt x="608" y="823"/>
                    <a:pt x="607" y="822"/>
                    <a:pt x="606" y="822"/>
                  </a:cubicBezTo>
                  <a:cubicBezTo>
                    <a:pt x="603" y="820"/>
                    <a:pt x="602" y="819"/>
                    <a:pt x="603" y="819"/>
                  </a:cubicBezTo>
                  <a:cubicBezTo>
                    <a:pt x="605" y="818"/>
                    <a:pt x="604" y="817"/>
                    <a:pt x="601" y="815"/>
                  </a:cubicBezTo>
                  <a:cubicBezTo>
                    <a:pt x="595" y="812"/>
                    <a:pt x="589" y="809"/>
                    <a:pt x="583" y="806"/>
                  </a:cubicBezTo>
                  <a:cubicBezTo>
                    <a:pt x="582" y="805"/>
                    <a:pt x="581" y="805"/>
                    <a:pt x="579" y="804"/>
                  </a:cubicBezTo>
                  <a:cubicBezTo>
                    <a:pt x="577" y="803"/>
                    <a:pt x="577" y="802"/>
                    <a:pt x="578" y="802"/>
                  </a:cubicBezTo>
                  <a:cubicBezTo>
                    <a:pt x="580" y="801"/>
                    <a:pt x="580" y="800"/>
                    <a:pt x="578" y="799"/>
                  </a:cubicBezTo>
                  <a:cubicBezTo>
                    <a:pt x="576" y="798"/>
                    <a:pt x="576" y="797"/>
                    <a:pt x="579" y="797"/>
                  </a:cubicBezTo>
                  <a:cubicBezTo>
                    <a:pt x="581" y="796"/>
                    <a:pt x="580" y="795"/>
                    <a:pt x="577" y="794"/>
                  </a:cubicBezTo>
                  <a:cubicBezTo>
                    <a:pt x="575" y="793"/>
                    <a:pt x="572" y="792"/>
                    <a:pt x="569" y="790"/>
                  </a:cubicBezTo>
                  <a:cubicBezTo>
                    <a:pt x="566" y="789"/>
                    <a:pt x="565" y="787"/>
                    <a:pt x="566" y="785"/>
                  </a:cubicBezTo>
                  <a:cubicBezTo>
                    <a:pt x="567" y="783"/>
                    <a:pt x="568" y="782"/>
                    <a:pt x="568" y="781"/>
                  </a:cubicBezTo>
                  <a:cubicBezTo>
                    <a:pt x="567" y="779"/>
                    <a:pt x="566" y="778"/>
                    <a:pt x="565" y="776"/>
                  </a:cubicBezTo>
                  <a:cubicBezTo>
                    <a:pt x="563" y="773"/>
                    <a:pt x="563" y="771"/>
                    <a:pt x="564" y="771"/>
                  </a:cubicBezTo>
                  <a:cubicBezTo>
                    <a:pt x="565" y="771"/>
                    <a:pt x="566" y="769"/>
                    <a:pt x="565" y="768"/>
                  </a:cubicBezTo>
                  <a:cubicBezTo>
                    <a:pt x="565" y="767"/>
                    <a:pt x="564" y="765"/>
                    <a:pt x="564" y="764"/>
                  </a:cubicBezTo>
                  <a:cubicBezTo>
                    <a:pt x="563" y="758"/>
                    <a:pt x="563" y="750"/>
                    <a:pt x="560" y="744"/>
                  </a:cubicBezTo>
                  <a:cubicBezTo>
                    <a:pt x="556" y="736"/>
                    <a:pt x="557" y="730"/>
                    <a:pt x="561" y="724"/>
                  </a:cubicBezTo>
                  <a:cubicBezTo>
                    <a:pt x="563" y="722"/>
                    <a:pt x="566" y="721"/>
                    <a:pt x="567" y="722"/>
                  </a:cubicBezTo>
                  <a:cubicBezTo>
                    <a:pt x="567" y="722"/>
                    <a:pt x="569" y="721"/>
                    <a:pt x="570" y="719"/>
                  </a:cubicBezTo>
                  <a:cubicBezTo>
                    <a:pt x="572" y="716"/>
                    <a:pt x="573" y="715"/>
                    <a:pt x="573" y="716"/>
                  </a:cubicBezTo>
                  <a:cubicBezTo>
                    <a:pt x="574" y="717"/>
                    <a:pt x="576" y="715"/>
                    <a:pt x="578" y="713"/>
                  </a:cubicBezTo>
                  <a:cubicBezTo>
                    <a:pt x="580" y="710"/>
                    <a:pt x="582" y="708"/>
                    <a:pt x="584" y="706"/>
                  </a:cubicBezTo>
                  <a:cubicBezTo>
                    <a:pt x="586" y="703"/>
                    <a:pt x="588" y="702"/>
                    <a:pt x="589" y="704"/>
                  </a:cubicBezTo>
                  <a:cubicBezTo>
                    <a:pt x="589" y="705"/>
                    <a:pt x="590" y="703"/>
                    <a:pt x="592" y="700"/>
                  </a:cubicBezTo>
                  <a:cubicBezTo>
                    <a:pt x="600" y="685"/>
                    <a:pt x="613" y="673"/>
                    <a:pt x="616" y="655"/>
                  </a:cubicBezTo>
                  <a:cubicBezTo>
                    <a:pt x="616" y="655"/>
                    <a:pt x="616" y="655"/>
                    <a:pt x="616" y="655"/>
                  </a:cubicBezTo>
                  <a:cubicBezTo>
                    <a:pt x="616" y="655"/>
                    <a:pt x="617" y="655"/>
                    <a:pt x="618" y="656"/>
                  </a:cubicBezTo>
                  <a:cubicBezTo>
                    <a:pt x="619" y="657"/>
                    <a:pt x="621" y="655"/>
                    <a:pt x="622" y="652"/>
                  </a:cubicBezTo>
                  <a:cubicBezTo>
                    <a:pt x="627" y="633"/>
                    <a:pt x="632" y="615"/>
                    <a:pt x="638" y="597"/>
                  </a:cubicBezTo>
                  <a:cubicBezTo>
                    <a:pt x="639" y="594"/>
                    <a:pt x="641" y="589"/>
                    <a:pt x="643" y="586"/>
                  </a:cubicBezTo>
                  <a:cubicBezTo>
                    <a:pt x="653" y="572"/>
                    <a:pt x="656" y="563"/>
                    <a:pt x="656" y="558"/>
                  </a:cubicBezTo>
                  <a:cubicBezTo>
                    <a:pt x="656" y="554"/>
                    <a:pt x="653" y="550"/>
                    <a:pt x="651" y="547"/>
                  </a:cubicBezTo>
                  <a:cubicBezTo>
                    <a:pt x="648" y="541"/>
                    <a:pt x="648" y="535"/>
                    <a:pt x="648" y="529"/>
                  </a:cubicBezTo>
                  <a:cubicBezTo>
                    <a:pt x="647" y="521"/>
                    <a:pt x="648" y="513"/>
                    <a:pt x="649" y="505"/>
                  </a:cubicBezTo>
                  <a:cubicBezTo>
                    <a:pt x="649" y="501"/>
                    <a:pt x="650" y="499"/>
                    <a:pt x="650" y="499"/>
                  </a:cubicBezTo>
                  <a:cubicBezTo>
                    <a:pt x="651" y="499"/>
                    <a:pt x="651" y="497"/>
                    <a:pt x="651" y="493"/>
                  </a:cubicBezTo>
                  <a:cubicBezTo>
                    <a:pt x="651" y="479"/>
                    <a:pt x="664" y="475"/>
                    <a:pt x="676" y="470"/>
                  </a:cubicBezTo>
                  <a:cubicBezTo>
                    <a:pt x="679" y="469"/>
                    <a:pt x="684" y="467"/>
                    <a:pt x="687" y="466"/>
                  </a:cubicBezTo>
                  <a:cubicBezTo>
                    <a:pt x="689" y="465"/>
                    <a:pt x="690" y="465"/>
                    <a:pt x="692" y="463"/>
                  </a:cubicBezTo>
                  <a:cubicBezTo>
                    <a:pt x="696" y="460"/>
                    <a:pt x="699" y="455"/>
                    <a:pt x="702" y="451"/>
                  </a:cubicBezTo>
                  <a:cubicBezTo>
                    <a:pt x="705" y="447"/>
                    <a:pt x="708" y="445"/>
                    <a:pt x="712" y="442"/>
                  </a:cubicBezTo>
                  <a:cubicBezTo>
                    <a:pt x="719" y="437"/>
                    <a:pt x="724" y="429"/>
                    <a:pt x="730" y="423"/>
                  </a:cubicBezTo>
                  <a:cubicBezTo>
                    <a:pt x="735" y="418"/>
                    <a:pt x="740" y="413"/>
                    <a:pt x="746" y="409"/>
                  </a:cubicBezTo>
                  <a:cubicBezTo>
                    <a:pt x="753" y="404"/>
                    <a:pt x="755" y="394"/>
                    <a:pt x="750" y="386"/>
                  </a:cubicBezTo>
                  <a:cubicBezTo>
                    <a:pt x="745" y="378"/>
                    <a:pt x="740" y="370"/>
                    <a:pt x="736" y="362"/>
                  </a:cubicBezTo>
                  <a:close/>
                  <a:moveTo>
                    <a:pt x="736" y="362"/>
                  </a:moveTo>
                  <a:cubicBezTo>
                    <a:pt x="736" y="362"/>
                    <a:pt x="736" y="362"/>
                    <a:pt x="736" y="362"/>
                  </a:cubicBezTo>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 xmlns:a16="http://schemas.microsoft.com/office/drawing/2014/main" id="{0926F5A0-0E16-455D-A920-294E998CAFBE}"/>
                </a:ext>
              </a:extLst>
            </p:cNvPr>
            <p:cNvSpPr>
              <a:spLocks noChangeArrowheads="1"/>
            </p:cNvSpPr>
            <p:nvPr/>
          </p:nvSpPr>
          <p:spPr bwMode="auto">
            <a:xfrm>
              <a:off x="9144000" y="3141058"/>
              <a:ext cx="503463" cy="7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 xmlns:a16="http://schemas.microsoft.com/office/drawing/2014/main" id="{3410E3A2-97C5-4FBD-B8CA-F41CCD8F8688}"/>
                </a:ext>
              </a:extLst>
            </p:cNvPr>
            <p:cNvSpPr>
              <a:spLocks/>
            </p:cNvSpPr>
            <p:nvPr/>
          </p:nvSpPr>
          <p:spPr bwMode="auto">
            <a:xfrm>
              <a:off x="9154565" y="3148664"/>
              <a:ext cx="482896" cy="85648"/>
            </a:xfrm>
            <a:custGeom>
              <a:avLst/>
              <a:gdLst>
                <a:gd name="T0" fmla="*/ 0 w 1550"/>
                <a:gd name="T1" fmla="*/ 0 h 275"/>
                <a:gd name="T2" fmla="*/ 1550 w 1550"/>
                <a:gd name="T3" fmla="*/ 0 h 275"/>
                <a:gd name="T4" fmla="*/ 1504 w 1550"/>
                <a:gd name="T5" fmla="*/ 210 h 275"/>
                <a:gd name="T6" fmla="*/ 1416 w 1550"/>
                <a:gd name="T7" fmla="*/ 270 h 275"/>
                <a:gd name="T8" fmla="*/ 108 w 1550"/>
                <a:gd name="T9" fmla="*/ 271 h 275"/>
                <a:gd name="T10" fmla="*/ 46 w 1550"/>
                <a:gd name="T11" fmla="*/ 224 h 275"/>
                <a:gd name="T12" fmla="*/ 0 w 1550"/>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1550" h="275">
                  <a:moveTo>
                    <a:pt x="0" y="0"/>
                  </a:moveTo>
                  <a:cubicBezTo>
                    <a:pt x="1550" y="0"/>
                    <a:pt x="1550" y="0"/>
                    <a:pt x="1550" y="0"/>
                  </a:cubicBezTo>
                  <a:cubicBezTo>
                    <a:pt x="1504" y="210"/>
                    <a:pt x="1504" y="210"/>
                    <a:pt x="1504" y="210"/>
                  </a:cubicBezTo>
                  <a:cubicBezTo>
                    <a:pt x="1496" y="252"/>
                    <a:pt x="1470" y="275"/>
                    <a:pt x="1416" y="270"/>
                  </a:cubicBezTo>
                  <a:cubicBezTo>
                    <a:pt x="108" y="271"/>
                    <a:pt x="108" y="271"/>
                    <a:pt x="108" y="271"/>
                  </a:cubicBezTo>
                  <a:cubicBezTo>
                    <a:pt x="85" y="271"/>
                    <a:pt x="63" y="261"/>
                    <a:pt x="46" y="224"/>
                  </a:cubicBezTo>
                  <a:lnTo>
                    <a:pt x="0"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 xmlns:a16="http://schemas.microsoft.com/office/drawing/2014/main" id="{5978B0AA-5AA9-4132-B105-C043E106E882}"/>
                </a:ext>
              </a:extLst>
            </p:cNvPr>
            <p:cNvSpPr>
              <a:spLocks noChangeArrowheads="1"/>
            </p:cNvSpPr>
            <p:nvPr/>
          </p:nvSpPr>
          <p:spPr bwMode="auto">
            <a:xfrm>
              <a:off x="9144000" y="3107390"/>
              <a:ext cx="503463" cy="33667"/>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 xmlns:a16="http://schemas.microsoft.com/office/drawing/2014/main" id="{975B5E2C-C8D7-47CC-8797-9E53420C88E0}"/>
                </a:ext>
              </a:extLst>
            </p:cNvPr>
            <p:cNvSpPr>
              <a:spLocks/>
            </p:cNvSpPr>
            <p:nvPr/>
          </p:nvSpPr>
          <p:spPr bwMode="auto">
            <a:xfrm>
              <a:off x="9165835" y="2829316"/>
              <a:ext cx="458526" cy="273143"/>
            </a:xfrm>
            <a:custGeom>
              <a:avLst/>
              <a:gdLst>
                <a:gd name="T0" fmla="*/ 0 w 1472"/>
                <a:gd name="T1" fmla="*/ 876 h 876"/>
                <a:gd name="T2" fmla="*/ 0 w 1472"/>
                <a:gd name="T3" fmla="*/ 70 h 876"/>
                <a:gd name="T4" fmla="*/ 70 w 1472"/>
                <a:gd name="T5" fmla="*/ 0 h 876"/>
                <a:gd name="T6" fmla="*/ 1402 w 1472"/>
                <a:gd name="T7" fmla="*/ 0 h 876"/>
                <a:gd name="T8" fmla="*/ 1472 w 1472"/>
                <a:gd name="T9" fmla="*/ 70 h 876"/>
                <a:gd name="T10" fmla="*/ 1472 w 1472"/>
                <a:gd name="T11" fmla="*/ 876 h 876"/>
              </a:gdLst>
              <a:ahLst/>
              <a:cxnLst>
                <a:cxn ang="0">
                  <a:pos x="T0" y="T1"/>
                </a:cxn>
                <a:cxn ang="0">
                  <a:pos x="T2" y="T3"/>
                </a:cxn>
                <a:cxn ang="0">
                  <a:pos x="T4" y="T5"/>
                </a:cxn>
                <a:cxn ang="0">
                  <a:pos x="T6" y="T7"/>
                </a:cxn>
                <a:cxn ang="0">
                  <a:pos x="T8" y="T9"/>
                </a:cxn>
                <a:cxn ang="0">
                  <a:pos x="T10" y="T11"/>
                </a:cxn>
              </a:cxnLst>
              <a:rect l="0" t="0" r="r" b="b"/>
              <a:pathLst>
                <a:path w="1472" h="876">
                  <a:moveTo>
                    <a:pt x="0" y="876"/>
                  </a:moveTo>
                  <a:cubicBezTo>
                    <a:pt x="0" y="70"/>
                    <a:pt x="0" y="70"/>
                    <a:pt x="0" y="70"/>
                  </a:cubicBezTo>
                  <a:cubicBezTo>
                    <a:pt x="0" y="31"/>
                    <a:pt x="32" y="0"/>
                    <a:pt x="70" y="0"/>
                  </a:cubicBezTo>
                  <a:cubicBezTo>
                    <a:pt x="1402" y="0"/>
                    <a:pt x="1402" y="0"/>
                    <a:pt x="1402" y="0"/>
                  </a:cubicBezTo>
                  <a:cubicBezTo>
                    <a:pt x="1441" y="0"/>
                    <a:pt x="1472" y="31"/>
                    <a:pt x="1472" y="70"/>
                  </a:cubicBezTo>
                  <a:cubicBezTo>
                    <a:pt x="1472" y="876"/>
                    <a:pt x="1472" y="876"/>
                    <a:pt x="1472" y="876"/>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 xmlns:a16="http://schemas.microsoft.com/office/drawing/2014/main" id="{30EA4EBD-EBE4-46D0-95EA-57AECD5B6900}"/>
                </a:ext>
              </a:extLst>
            </p:cNvPr>
            <p:cNvSpPr>
              <a:spLocks/>
            </p:cNvSpPr>
            <p:nvPr/>
          </p:nvSpPr>
          <p:spPr bwMode="auto">
            <a:xfrm>
              <a:off x="9335863" y="2777900"/>
              <a:ext cx="119315" cy="44232"/>
            </a:xfrm>
            <a:custGeom>
              <a:avLst/>
              <a:gdLst>
                <a:gd name="T0" fmla="*/ 0 w 383"/>
                <a:gd name="T1" fmla="*/ 142 h 142"/>
                <a:gd name="T2" fmla="*/ 0 w 383"/>
                <a:gd name="T3" fmla="*/ 26 h 142"/>
                <a:gd name="T4" fmla="*/ 24 w 383"/>
                <a:gd name="T5" fmla="*/ 0 h 142"/>
                <a:gd name="T6" fmla="*/ 362 w 383"/>
                <a:gd name="T7" fmla="*/ 0 h 142"/>
                <a:gd name="T8" fmla="*/ 383 w 383"/>
                <a:gd name="T9" fmla="*/ 22 h 142"/>
                <a:gd name="T10" fmla="*/ 383 w 383"/>
                <a:gd name="T11" fmla="*/ 142 h 142"/>
              </a:gdLst>
              <a:ahLst/>
              <a:cxnLst>
                <a:cxn ang="0">
                  <a:pos x="T0" y="T1"/>
                </a:cxn>
                <a:cxn ang="0">
                  <a:pos x="T2" y="T3"/>
                </a:cxn>
                <a:cxn ang="0">
                  <a:pos x="T4" y="T5"/>
                </a:cxn>
                <a:cxn ang="0">
                  <a:pos x="T6" y="T7"/>
                </a:cxn>
                <a:cxn ang="0">
                  <a:pos x="T8" y="T9"/>
                </a:cxn>
                <a:cxn ang="0">
                  <a:pos x="T10" y="T11"/>
                </a:cxn>
              </a:cxnLst>
              <a:rect l="0" t="0" r="r" b="b"/>
              <a:pathLst>
                <a:path w="383" h="142">
                  <a:moveTo>
                    <a:pt x="0" y="142"/>
                  </a:moveTo>
                  <a:cubicBezTo>
                    <a:pt x="0" y="26"/>
                    <a:pt x="0" y="26"/>
                    <a:pt x="0" y="26"/>
                  </a:cubicBezTo>
                  <a:cubicBezTo>
                    <a:pt x="2" y="12"/>
                    <a:pt x="8" y="1"/>
                    <a:pt x="24" y="0"/>
                  </a:cubicBezTo>
                  <a:cubicBezTo>
                    <a:pt x="362" y="0"/>
                    <a:pt x="362" y="0"/>
                    <a:pt x="362" y="0"/>
                  </a:cubicBezTo>
                  <a:cubicBezTo>
                    <a:pt x="378" y="0"/>
                    <a:pt x="383" y="8"/>
                    <a:pt x="383" y="22"/>
                  </a:cubicBezTo>
                  <a:cubicBezTo>
                    <a:pt x="383" y="142"/>
                    <a:pt x="383" y="142"/>
                    <a:pt x="383" y="142"/>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 xmlns:a16="http://schemas.microsoft.com/office/drawing/2014/main" id="{A477A2ED-CDA4-456B-A693-B5F4DCE4E1B8}"/>
                </a:ext>
              </a:extLst>
            </p:cNvPr>
            <p:cNvSpPr>
              <a:spLocks/>
            </p:cNvSpPr>
            <p:nvPr/>
          </p:nvSpPr>
          <p:spPr bwMode="auto">
            <a:xfrm>
              <a:off x="9594215" y="2929474"/>
              <a:ext cx="25497" cy="107200"/>
            </a:xfrm>
            <a:custGeom>
              <a:avLst/>
              <a:gdLst>
                <a:gd name="T0" fmla="*/ 41 w 82"/>
                <a:gd name="T1" fmla="*/ 344 h 344"/>
                <a:gd name="T2" fmla="*/ 41 w 82"/>
                <a:gd name="T3" fmla="*/ 344 h 344"/>
                <a:gd name="T4" fmla="*/ 0 w 82"/>
                <a:gd name="T5" fmla="*/ 303 h 344"/>
                <a:gd name="T6" fmla="*/ 0 w 82"/>
                <a:gd name="T7" fmla="*/ 41 h 344"/>
                <a:gd name="T8" fmla="*/ 41 w 82"/>
                <a:gd name="T9" fmla="*/ 0 h 344"/>
                <a:gd name="T10" fmla="*/ 41 w 82"/>
                <a:gd name="T11" fmla="*/ 0 h 344"/>
                <a:gd name="T12" fmla="*/ 82 w 82"/>
                <a:gd name="T13" fmla="*/ 41 h 344"/>
                <a:gd name="T14" fmla="*/ 82 w 82"/>
                <a:gd name="T15" fmla="*/ 303 h 344"/>
                <a:gd name="T16" fmla="*/ 41 w 82"/>
                <a:gd name="T1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4">
                  <a:moveTo>
                    <a:pt x="41" y="344"/>
                  </a:moveTo>
                  <a:cubicBezTo>
                    <a:pt x="41" y="344"/>
                    <a:pt x="41" y="344"/>
                    <a:pt x="41" y="344"/>
                  </a:cubicBezTo>
                  <a:cubicBezTo>
                    <a:pt x="19" y="344"/>
                    <a:pt x="0" y="325"/>
                    <a:pt x="0" y="303"/>
                  </a:cubicBezTo>
                  <a:cubicBezTo>
                    <a:pt x="0" y="41"/>
                    <a:pt x="0" y="41"/>
                    <a:pt x="0" y="41"/>
                  </a:cubicBezTo>
                  <a:cubicBezTo>
                    <a:pt x="0" y="19"/>
                    <a:pt x="19" y="0"/>
                    <a:pt x="41" y="0"/>
                  </a:cubicBezTo>
                  <a:cubicBezTo>
                    <a:pt x="41" y="0"/>
                    <a:pt x="41" y="0"/>
                    <a:pt x="41" y="0"/>
                  </a:cubicBezTo>
                  <a:cubicBezTo>
                    <a:pt x="64" y="0"/>
                    <a:pt x="82" y="19"/>
                    <a:pt x="82" y="41"/>
                  </a:cubicBezTo>
                  <a:cubicBezTo>
                    <a:pt x="82" y="303"/>
                    <a:pt x="82" y="303"/>
                    <a:pt x="82" y="303"/>
                  </a:cubicBezTo>
                  <a:cubicBezTo>
                    <a:pt x="82" y="325"/>
                    <a:pt x="64" y="344"/>
                    <a:pt x="41" y="344"/>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32">
              <a:extLst>
                <a:ext uri="{FF2B5EF4-FFF2-40B4-BE49-F238E27FC236}">
                  <a16:creationId xmlns="" xmlns:a16="http://schemas.microsoft.com/office/drawing/2014/main" id="{62339777-050D-4D3E-A380-2A3B9D01E79E}"/>
                </a:ext>
              </a:extLst>
            </p:cNvPr>
            <p:cNvSpPr>
              <a:spLocks noChangeShapeType="1"/>
            </p:cNvSpPr>
            <p:nvPr/>
          </p:nvSpPr>
          <p:spPr bwMode="auto">
            <a:xfrm flipV="1">
              <a:off x="9573648" y="3028504"/>
              <a:ext cx="36767" cy="37753"/>
            </a:xfrm>
            <a:prstGeom prst="line">
              <a:avLst/>
            </a:prstGeom>
            <a:noFill/>
            <a:ln w="6350" cap="flat">
              <a:solidFill>
                <a:srgbClr val="66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 xmlns:a16="http://schemas.microsoft.com/office/drawing/2014/main" id="{2BD93999-39D0-41DB-A827-BE95A1B25793}"/>
              </a:ext>
            </a:extLst>
          </p:cNvPr>
          <p:cNvGrpSpPr/>
          <p:nvPr/>
        </p:nvGrpSpPr>
        <p:grpSpPr>
          <a:xfrm>
            <a:off x="5580789" y="4283114"/>
            <a:ext cx="802313" cy="220859"/>
            <a:chOff x="5580789" y="4283114"/>
            <a:chExt cx="802313" cy="220859"/>
          </a:xfrm>
        </p:grpSpPr>
        <p:sp>
          <p:nvSpPr>
            <p:cNvPr id="42" name="Rectangle 41">
              <a:extLst>
                <a:ext uri="{FF2B5EF4-FFF2-40B4-BE49-F238E27FC236}">
                  <a16:creationId xmlns="" xmlns:a16="http://schemas.microsoft.com/office/drawing/2014/main" id="{AF925F5A-62B1-4556-91CC-A759FF766A48}"/>
                </a:ext>
              </a:extLst>
            </p:cNvPr>
            <p:cNvSpPr/>
            <p:nvPr/>
          </p:nvSpPr>
          <p:spPr>
            <a:xfrm>
              <a:off x="5656860" y="4353604"/>
              <a:ext cx="71720" cy="83653"/>
            </a:xfrm>
            <a:prstGeom prst="rect">
              <a:avLst/>
            </a:prstGeom>
            <a:solidFill>
              <a:srgbClr val="B7B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nl-BE"/>
            </a:p>
          </p:txBody>
        </p:sp>
        <p:sp>
          <p:nvSpPr>
            <p:cNvPr id="43" name="TextBox 2">
              <a:extLst>
                <a:ext uri="{FF2B5EF4-FFF2-40B4-BE49-F238E27FC236}">
                  <a16:creationId xmlns="" xmlns:a16="http://schemas.microsoft.com/office/drawing/2014/main" id="{D8970F05-86BD-47CC-A976-B100BF06AC6C}"/>
                </a:ext>
              </a:extLst>
            </p:cNvPr>
            <p:cNvSpPr txBox="1"/>
            <p:nvPr/>
          </p:nvSpPr>
          <p:spPr>
            <a:xfrm>
              <a:off x="5752487" y="4313338"/>
              <a:ext cx="577479" cy="161547"/>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763"/>
              <a:r>
                <a:rPr lang="nl-BE" sz="1050" dirty="0">
                  <a:solidFill>
                    <a:schemeClr val="bg2">
                      <a:lumMod val="75000"/>
                    </a:schemeClr>
                  </a:solidFill>
                </a:rPr>
                <a:t>Belangrijk</a:t>
              </a:r>
            </a:p>
          </p:txBody>
        </p:sp>
        <p:sp>
          <p:nvSpPr>
            <p:cNvPr id="44" name="Rectangle 43">
              <a:extLst>
                <a:ext uri="{FF2B5EF4-FFF2-40B4-BE49-F238E27FC236}">
                  <a16:creationId xmlns="" xmlns:a16="http://schemas.microsoft.com/office/drawing/2014/main" id="{D95FEFC5-CC10-4F29-83C6-C2EED79DA035}"/>
                </a:ext>
              </a:extLst>
            </p:cNvPr>
            <p:cNvSpPr/>
            <p:nvPr/>
          </p:nvSpPr>
          <p:spPr>
            <a:xfrm>
              <a:off x="5580789" y="4283114"/>
              <a:ext cx="802313" cy="22085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45" name="Straight Arrow Connector 44">
            <a:extLst>
              <a:ext uri="{FF2B5EF4-FFF2-40B4-BE49-F238E27FC236}">
                <a16:creationId xmlns="" xmlns:a16="http://schemas.microsoft.com/office/drawing/2014/main" id="{73C62B1F-9643-4C97-BDC1-585D122FA6A7}"/>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4234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6F62603F-530E-4D05-ABC1-2F64EBD5C632}"/>
              </a:ext>
            </a:extLst>
          </p:cNvPr>
          <p:cNvGraphicFramePr/>
          <p:nvPr>
            <p:extLst/>
          </p:nvPr>
        </p:nvGraphicFramePr>
        <p:xfrm>
          <a:off x="86312" y="113934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 xmlns:a16="http://schemas.microsoft.com/office/drawing/2014/main" id="{91E89C4D-C610-4D40-9CE6-DA210B36788A}"/>
              </a:ext>
            </a:extLst>
          </p:cNvPr>
          <p:cNvGraphicFramePr/>
          <p:nvPr>
            <p:extLst>
              <p:ext uri="{D42A27DB-BD31-4B8C-83A1-F6EECF244321}">
                <p14:modId xmlns:p14="http://schemas.microsoft.com/office/powerpoint/2010/main" val="3900469020"/>
              </p:ext>
            </p:extLst>
          </p:nvPr>
        </p:nvGraphicFramePr>
        <p:xfrm>
          <a:off x="1806265" y="17462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 xmlns:a16="http://schemas.microsoft.com/office/drawing/2014/main" id="{D22D9E86-3D62-4F63-ADA0-B62CB56F3E10}"/>
              </a:ext>
            </a:extLst>
          </p:cNvPr>
          <p:cNvGraphicFramePr/>
          <p:nvPr>
            <p:extLst>
              <p:ext uri="{D42A27DB-BD31-4B8C-83A1-F6EECF244321}">
                <p14:modId xmlns:p14="http://schemas.microsoft.com/office/powerpoint/2010/main" val="3583121726"/>
              </p:ext>
            </p:extLst>
          </p:nvPr>
        </p:nvGraphicFramePr>
        <p:xfrm>
          <a:off x="3020252" y="175260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Chart 54">
            <a:extLst>
              <a:ext uri="{FF2B5EF4-FFF2-40B4-BE49-F238E27FC236}">
                <a16:creationId xmlns="" xmlns:a16="http://schemas.microsoft.com/office/drawing/2014/main" id="{A4F0D204-CA18-452B-B571-7C4FAE5478B1}"/>
              </a:ext>
            </a:extLst>
          </p:cNvPr>
          <p:cNvGraphicFramePr/>
          <p:nvPr>
            <p:extLst>
              <p:ext uri="{D42A27DB-BD31-4B8C-83A1-F6EECF244321}">
                <p14:modId xmlns:p14="http://schemas.microsoft.com/office/powerpoint/2010/main" val="1730745310"/>
              </p:ext>
            </p:extLst>
          </p:nvPr>
        </p:nvGraphicFramePr>
        <p:xfrm>
          <a:off x="4234239" y="1751330"/>
          <a:ext cx="1008000" cy="255600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 xmlns:a16="http://schemas.microsoft.com/office/drawing/2014/main" id="{1AD276AE-FB61-49C0-898C-B9FF3454B2D5}"/>
              </a:ext>
            </a:extLst>
          </p:cNvPr>
          <p:cNvSpPr>
            <a:spLocks noGrp="1"/>
          </p:cNvSpPr>
          <p:nvPr>
            <p:ph type="title"/>
          </p:nvPr>
        </p:nvSpPr>
        <p:spPr/>
        <p:txBody>
          <a:bodyPr/>
          <a:lstStyle/>
          <a:p>
            <a:r>
              <a:rPr lang="nl-BE" dirty="0"/>
              <a:t>Belang invoeren van speerpunten (1/2)</a:t>
            </a:r>
            <a:r>
              <a:rPr lang="nl-BE" i="1" dirty="0"/>
              <a:t> </a:t>
            </a:r>
            <a:r>
              <a:rPr lang="nl-BE" sz="1050" i="1" dirty="0"/>
              <a:t>– Volgens geslacht &amp; leeftijd</a:t>
            </a:r>
            <a:endParaRPr lang="nl-BE" dirty="0"/>
          </a:p>
        </p:txBody>
      </p:sp>
      <p:sp>
        <p:nvSpPr>
          <p:cNvPr id="3" name="Text Placeholder 2">
            <a:extLst>
              <a:ext uri="{FF2B5EF4-FFF2-40B4-BE49-F238E27FC236}">
                <a16:creationId xmlns="" xmlns:a16="http://schemas.microsoft.com/office/drawing/2014/main" id="{452AB9DA-0B6A-4AE3-B20D-F4DB566BD82B}"/>
              </a:ext>
            </a:extLst>
          </p:cNvPr>
          <p:cNvSpPr>
            <a:spLocks noGrp="1"/>
          </p:cNvSpPr>
          <p:nvPr>
            <p:ph type="body" sz="quarter" idx="13"/>
          </p:nvPr>
        </p:nvSpPr>
        <p:spPr>
          <a:xfrm>
            <a:off x="182720" y="190628"/>
            <a:ext cx="7065188" cy="632754"/>
          </a:xfrm>
        </p:spPr>
        <p:txBody>
          <a:bodyPr/>
          <a:lstStyle/>
          <a:p>
            <a:r>
              <a:rPr lang="nl-BE" sz="1400" dirty="0"/>
              <a:t>Vrouwen hechten meer belang aan het invoeren van een diervriendelijk sterilisatiebeleid voor katten. </a:t>
            </a:r>
          </a:p>
        </p:txBody>
      </p:sp>
      <p:sp>
        <p:nvSpPr>
          <p:cNvPr id="4" name="Text Placeholder 3">
            <a:extLst>
              <a:ext uri="{FF2B5EF4-FFF2-40B4-BE49-F238E27FC236}">
                <a16:creationId xmlns="" xmlns:a16="http://schemas.microsoft.com/office/drawing/2014/main" id="{CFD1163B-3467-43BD-AE39-38A3E14EADFA}"/>
              </a:ext>
            </a:extLst>
          </p:cNvPr>
          <p:cNvSpPr>
            <a:spLocks noGrp="1"/>
          </p:cNvSpPr>
          <p:nvPr>
            <p:ph type="body" sz="quarter" idx="16"/>
          </p:nvPr>
        </p:nvSpPr>
        <p:spPr/>
        <p:txBody>
          <a:bodyPr/>
          <a:lstStyle/>
          <a:p>
            <a:r>
              <a:rPr lang="nl-BE" dirty="0"/>
              <a:t>Basis:	Brussel (n=1000) </a:t>
            </a:r>
          </a:p>
          <a:p>
            <a:r>
              <a:rPr lang="nl-BE" dirty="0"/>
              <a:t>Vraag:	Q3. Geef aan in welke mate onderstaande speerpunten belangrijk zijn om in te voeren in uw gemeente of stad.</a:t>
            </a:r>
          </a:p>
          <a:p>
            <a:r>
              <a:rPr lang="nl-BE" dirty="0"/>
              <a:t>	Relevante significante verschillen</a:t>
            </a:r>
          </a:p>
        </p:txBody>
      </p:sp>
      <p:cxnSp>
        <p:nvCxnSpPr>
          <p:cNvPr id="53" name="Straight Connector 52">
            <a:extLst>
              <a:ext uri="{FF2B5EF4-FFF2-40B4-BE49-F238E27FC236}">
                <a16:creationId xmlns="" xmlns:a16="http://schemas.microsoft.com/office/drawing/2014/main" id="{622850AA-2CF4-4B2A-9792-CEF2EA67A343}"/>
              </a:ext>
            </a:extLst>
          </p:cNvPr>
          <p:cNvCxnSpPr/>
          <p:nvPr/>
        </p:nvCxnSpPr>
        <p:spPr>
          <a:xfrm>
            <a:off x="3030245"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pSp>
        <p:nvGrpSpPr>
          <p:cNvPr id="11" name="Group 10">
            <a:extLst>
              <a:ext uri="{FF2B5EF4-FFF2-40B4-BE49-F238E27FC236}">
                <a16:creationId xmlns="" xmlns:a16="http://schemas.microsoft.com/office/drawing/2014/main" id="{F3503D14-3B13-40CF-B6AD-770E80435B7B}"/>
              </a:ext>
            </a:extLst>
          </p:cNvPr>
          <p:cNvGrpSpPr/>
          <p:nvPr/>
        </p:nvGrpSpPr>
        <p:grpSpPr>
          <a:xfrm>
            <a:off x="4589704" y="4273102"/>
            <a:ext cx="920293" cy="212471"/>
            <a:chOff x="4138613" y="4230961"/>
            <a:chExt cx="1385724" cy="212471"/>
          </a:xfrm>
        </p:grpSpPr>
        <p:grpSp>
          <p:nvGrpSpPr>
            <p:cNvPr id="43" name="Group 42">
              <a:extLst>
                <a:ext uri="{FF2B5EF4-FFF2-40B4-BE49-F238E27FC236}">
                  <a16:creationId xmlns="" xmlns:a16="http://schemas.microsoft.com/office/drawing/2014/main" id="{B3AA4E2B-8908-49DD-9858-80F9EEB022A9}"/>
                </a:ext>
              </a:extLst>
            </p:cNvPr>
            <p:cNvGrpSpPr/>
            <p:nvPr/>
          </p:nvGrpSpPr>
          <p:grpSpPr>
            <a:xfrm>
              <a:off x="4335601" y="4253273"/>
              <a:ext cx="1045581" cy="153888"/>
              <a:chOff x="4512317" y="4125229"/>
              <a:chExt cx="1001176" cy="153887"/>
            </a:xfrm>
          </p:grpSpPr>
          <p:sp>
            <p:nvSpPr>
              <p:cNvPr id="48" name="Rectangle 40">
                <a:extLst>
                  <a:ext uri="{FF2B5EF4-FFF2-40B4-BE49-F238E27FC236}">
                    <a16:creationId xmlns="" xmlns:a16="http://schemas.microsoft.com/office/drawing/2014/main" id="{813D5F5D-9935-4020-8385-0DD77AA5ED65}"/>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49" name="Rectangle 41">
                <a:extLst>
                  <a:ext uri="{FF2B5EF4-FFF2-40B4-BE49-F238E27FC236}">
                    <a16:creationId xmlns="" xmlns:a16="http://schemas.microsoft.com/office/drawing/2014/main" id="{A4B35A38-F0A1-4918-AF11-4F8A32170393}"/>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Belangrijk</a:t>
                </a:r>
                <a:endParaRPr lang="nl-BE" altLang="nl-BE" dirty="0">
                  <a:solidFill>
                    <a:srgbClr val="222223"/>
                  </a:solidFill>
                  <a:latin typeface="+mn-lt"/>
                </a:endParaRPr>
              </a:p>
            </p:txBody>
          </p:sp>
        </p:grpSp>
        <p:sp>
          <p:nvSpPr>
            <p:cNvPr id="42" name="Rectangle 41">
              <a:extLst>
                <a:ext uri="{FF2B5EF4-FFF2-40B4-BE49-F238E27FC236}">
                  <a16:creationId xmlns="" xmlns:a16="http://schemas.microsoft.com/office/drawing/2014/main" id="{2667AC9E-A50D-4A81-97C6-D7170553AA8A}"/>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aphicFrame>
        <p:nvGraphicFramePr>
          <p:cNvPr id="58" name="Chart 57">
            <a:extLst>
              <a:ext uri="{FF2B5EF4-FFF2-40B4-BE49-F238E27FC236}">
                <a16:creationId xmlns="" xmlns:a16="http://schemas.microsoft.com/office/drawing/2014/main" id="{5A3803AD-84C2-4802-84E7-0CD3D714E5EE}"/>
              </a:ext>
            </a:extLst>
          </p:cNvPr>
          <p:cNvGraphicFramePr/>
          <p:nvPr>
            <p:extLst>
              <p:ext uri="{D42A27DB-BD31-4B8C-83A1-F6EECF244321}">
                <p14:modId xmlns:p14="http://schemas.microsoft.com/office/powerpoint/2010/main" val="3923905758"/>
              </p:ext>
            </p:extLst>
          </p:nvPr>
        </p:nvGraphicFramePr>
        <p:xfrm>
          <a:off x="5448226" y="1750060"/>
          <a:ext cx="1008000" cy="25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4" name="Chart 63">
            <a:extLst>
              <a:ext uri="{FF2B5EF4-FFF2-40B4-BE49-F238E27FC236}">
                <a16:creationId xmlns="" xmlns:a16="http://schemas.microsoft.com/office/drawing/2014/main" id="{DDC66943-8BA6-4C65-9FC5-EBE154A3D292}"/>
              </a:ext>
            </a:extLst>
          </p:cNvPr>
          <p:cNvGraphicFramePr/>
          <p:nvPr>
            <p:extLst>
              <p:ext uri="{D42A27DB-BD31-4B8C-83A1-F6EECF244321}">
                <p14:modId xmlns:p14="http://schemas.microsoft.com/office/powerpoint/2010/main" val="3983667288"/>
              </p:ext>
            </p:extLst>
          </p:nvPr>
        </p:nvGraphicFramePr>
        <p:xfrm>
          <a:off x="6662213" y="1748790"/>
          <a:ext cx="1008000" cy="25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7" name="Chart 66">
            <a:extLst>
              <a:ext uri="{FF2B5EF4-FFF2-40B4-BE49-F238E27FC236}">
                <a16:creationId xmlns="" xmlns:a16="http://schemas.microsoft.com/office/drawing/2014/main" id="{32B5A494-37C2-4C6C-92E6-27ABF86529AB}"/>
              </a:ext>
            </a:extLst>
          </p:cNvPr>
          <p:cNvGraphicFramePr/>
          <p:nvPr>
            <p:extLst>
              <p:ext uri="{D42A27DB-BD31-4B8C-83A1-F6EECF244321}">
                <p14:modId xmlns:p14="http://schemas.microsoft.com/office/powerpoint/2010/main" val="2573222356"/>
              </p:ext>
            </p:extLst>
          </p:nvPr>
        </p:nvGraphicFramePr>
        <p:xfrm>
          <a:off x="7876202" y="1747520"/>
          <a:ext cx="1008000" cy="2556000"/>
        </p:xfrm>
        <a:graphic>
          <a:graphicData uri="http://schemas.openxmlformats.org/drawingml/2006/chart">
            <c:chart xmlns:c="http://schemas.openxmlformats.org/drawingml/2006/chart" xmlns:r="http://schemas.openxmlformats.org/officeDocument/2006/relationships" r:id="rId9"/>
          </a:graphicData>
        </a:graphic>
      </p:graphicFrame>
      <p:cxnSp>
        <p:nvCxnSpPr>
          <p:cNvPr id="40" name="Straight Arrow Connector 39">
            <a:extLst>
              <a:ext uri="{FF2B5EF4-FFF2-40B4-BE49-F238E27FC236}">
                <a16:creationId xmlns="" xmlns:a16="http://schemas.microsoft.com/office/drawing/2014/main" id="{FC6A906D-D173-4D02-8037-5DAA3CF82712}"/>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1" name="Straight Connector 30">
            <a:extLst>
              <a:ext uri="{FF2B5EF4-FFF2-40B4-BE49-F238E27FC236}">
                <a16:creationId xmlns="" xmlns:a16="http://schemas.microsoft.com/office/drawing/2014/main" id="{7AB4A478-EEA9-4CF4-9259-7950EFDA516E}"/>
              </a:ext>
            </a:extLst>
          </p:cNvPr>
          <p:cNvCxnSpPr/>
          <p:nvPr/>
        </p:nvCxnSpPr>
        <p:spPr>
          <a:xfrm>
            <a:off x="5389987"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36" name="Table 35">
            <a:extLst>
              <a:ext uri="{FF2B5EF4-FFF2-40B4-BE49-F238E27FC236}">
                <a16:creationId xmlns="" xmlns:a16="http://schemas.microsoft.com/office/drawing/2014/main" id="{58CA8099-E073-4335-BF2F-C47532134486}"/>
              </a:ext>
            </a:extLst>
          </p:cNvPr>
          <p:cNvGraphicFramePr>
            <a:graphicFrameLocks noGrp="1"/>
          </p:cNvGraphicFramePr>
          <p:nvPr>
            <p:extLst>
              <p:ext uri="{D42A27DB-BD31-4B8C-83A1-F6EECF244321}">
                <p14:modId xmlns:p14="http://schemas.microsoft.com/office/powerpoint/2010/main" val="1118351743"/>
              </p:ext>
            </p:extLst>
          </p:nvPr>
        </p:nvGraphicFramePr>
        <p:xfrm>
          <a:off x="0" y="1822361"/>
          <a:ext cx="1721922" cy="2445930"/>
        </p:xfrm>
        <a:graphic>
          <a:graphicData uri="http://schemas.openxmlformats.org/drawingml/2006/table">
            <a:tbl>
              <a:tblPr>
                <a:tableStyleId>{5C22544A-7EE6-4342-B048-85BDC9FD1C3A}</a:tableStyleId>
              </a:tblPr>
              <a:tblGrid>
                <a:gridCol w="1721922">
                  <a:extLst>
                    <a:ext uri="{9D8B030D-6E8A-4147-A177-3AD203B41FA5}">
                      <a16:colId xmlns="" xmlns:a16="http://schemas.microsoft.com/office/drawing/2014/main" val="941888965"/>
                    </a:ext>
                  </a:extLst>
                </a:gridCol>
              </a:tblGrid>
              <a:tr h="489186">
                <a:tc>
                  <a:txBody>
                    <a:bodyPr/>
                    <a:lstStyle/>
                    <a:p>
                      <a:pPr marL="0" algn="r" defTabSz="1232345" rtl="0" eaLnBrk="1" fontAlgn="b" latinLnBrk="0" hangingPunct="1">
                        <a:lnSpc>
                          <a:spcPts val="1100"/>
                        </a:lnSpc>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Voorlichting in school omtrent dierenwelzijn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45842687"/>
                  </a:ext>
                </a:extLst>
              </a:tr>
              <a:tr h="489186">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Dieren toelaten in serviceflats, rusthuizen,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15924069"/>
                  </a:ext>
                </a:extLst>
              </a:tr>
              <a:tr h="489186">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Overpopulatie van duiven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207352188"/>
                  </a:ext>
                </a:extLst>
              </a:tr>
              <a:tr h="489186">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(Zwerf)katten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25512666"/>
                  </a:ext>
                </a:extLst>
              </a:tr>
              <a:tr h="489186">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Aanwezigheid van dieren op kermissen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59092363"/>
                  </a:ext>
                </a:extLst>
              </a:tr>
            </a:tbl>
          </a:graphicData>
        </a:graphic>
      </p:graphicFrame>
      <p:graphicFrame>
        <p:nvGraphicFramePr>
          <p:cNvPr id="39" name="Table 38">
            <a:extLst>
              <a:ext uri="{FF2B5EF4-FFF2-40B4-BE49-F238E27FC236}">
                <a16:creationId xmlns="" xmlns:a16="http://schemas.microsoft.com/office/drawing/2014/main" id="{C70FBE2A-6DC7-4B59-9DC2-6136C1F6E14C}"/>
              </a:ext>
            </a:extLst>
          </p:cNvPr>
          <p:cNvGraphicFramePr>
            <a:graphicFrameLocks noGrp="1"/>
          </p:cNvGraphicFramePr>
          <p:nvPr>
            <p:extLst>
              <p:ext uri="{D42A27DB-BD31-4B8C-83A1-F6EECF244321}">
                <p14:modId xmlns:p14="http://schemas.microsoft.com/office/powerpoint/2010/main" val="3533362460"/>
              </p:ext>
            </p:extLst>
          </p:nvPr>
        </p:nvGraphicFramePr>
        <p:xfrm>
          <a:off x="1645920" y="1150632"/>
          <a:ext cx="7215450" cy="558470"/>
        </p:xfrm>
        <a:graphic>
          <a:graphicData uri="http://schemas.openxmlformats.org/drawingml/2006/table">
            <a:tbl>
              <a:tblPr firstRow="1" bandRow="1">
                <a:tableStyleId>{5C22544A-7EE6-4342-B048-85BDC9FD1C3A}</a:tableStyleId>
              </a:tblPr>
              <a:tblGrid>
                <a:gridCol w="1202575">
                  <a:extLst>
                    <a:ext uri="{9D8B030D-6E8A-4147-A177-3AD203B41FA5}">
                      <a16:colId xmlns="" xmlns:a16="http://schemas.microsoft.com/office/drawing/2014/main" val="2958164197"/>
                    </a:ext>
                  </a:extLst>
                </a:gridCol>
                <a:gridCol w="1202575">
                  <a:extLst>
                    <a:ext uri="{9D8B030D-6E8A-4147-A177-3AD203B41FA5}">
                      <a16:colId xmlns="" xmlns:a16="http://schemas.microsoft.com/office/drawing/2014/main" val="458313841"/>
                    </a:ext>
                  </a:extLst>
                </a:gridCol>
                <a:gridCol w="1202575">
                  <a:extLst>
                    <a:ext uri="{9D8B030D-6E8A-4147-A177-3AD203B41FA5}">
                      <a16:colId xmlns="" xmlns:a16="http://schemas.microsoft.com/office/drawing/2014/main" val="890148522"/>
                    </a:ext>
                  </a:extLst>
                </a:gridCol>
                <a:gridCol w="1202575">
                  <a:extLst>
                    <a:ext uri="{9D8B030D-6E8A-4147-A177-3AD203B41FA5}">
                      <a16:colId xmlns="" xmlns:a16="http://schemas.microsoft.com/office/drawing/2014/main" val="4108362977"/>
                    </a:ext>
                  </a:extLst>
                </a:gridCol>
                <a:gridCol w="1202575">
                  <a:extLst>
                    <a:ext uri="{9D8B030D-6E8A-4147-A177-3AD203B41FA5}">
                      <a16:colId xmlns="" xmlns:a16="http://schemas.microsoft.com/office/drawing/2014/main" val="307773737"/>
                    </a:ext>
                  </a:extLst>
                </a:gridCol>
                <a:gridCol w="1202575">
                  <a:extLst>
                    <a:ext uri="{9D8B030D-6E8A-4147-A177-3AD203B41FA5}">
                      <a16:colId xmlns="" xmlns:a16="http://schemas.microsoft.com/office/drawing/2014/main" val="562730830"/>
                    </a:ext>
                  </a:extLst>
                </a:gridCol>
              </a:tblGrid>
              <a:tr h="427025">
                <a:tc>
                  <a:txBody>
                    <a:bodyPr/>
                    <a:lstStyle/>
                    <a:p>
                      <a:pPr algn="ctr" fontAlgn="b"/>
                      <a:r>
                        <a:rPr lang="nl-BE" sz="1100" b="1" i="0" u="none" strike="noStrike" dirty="0">
                          <a:solidFill>
                            <a:schemeClr val="tx1">
                              <a:lumMod val="75000"/>
                              <a:lumOff val="25000"/>
                            </a:schemeClr>
                          </a:solidFill>
                          <a:effectLst/>
                          <a:latin typeface="+mj-lt"/>
                          <a:ea typeface="Roboto" pitchFamily="2" charset="0"/>
                        </a:rPr>
                        <a:t>Brussel</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Man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Vrouw</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18-34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jaar en ouder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(n=526)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(n=293)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(n=359)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144981567"/>
                  </a:ext>
                </a:extLst>
              </a:tr>
            </a:tbl>
          </a:graphicData>
        </a:graphic>
      </p:graphicFrame>
      <p:cxnSp>
        <p:nvCxnSpPr>
          <p:cNvPr id="41" name="Straight Arrow Connector 40">
            <a:extLst>
              <a:ext uri="{FF2B5EF4-FFF2-40B4-BE49-F238E27FC236}">
                <a16:creationId xmlns="" xmlns:a16="http://schemas.microsoft.com/office/drawing/2014/main" id="{5166030A-CE0D-4447-B9D1-9A2C027FE003}"/>
              </a:ext>
            </a:extLst>
          </p:cNvPr>
          <p:cNvCxnSpPr>
            <a:cxnSpLocks/>
          </p:cNvCxnSpPr>
          <p:nvPr/>
        </p:nvCxnSpPr>
        <p:spPr>
          <a:xfrm flipH="1" flipV="1">
            <a:off x="8810517" y="2958055"/>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45" name="Straight Arrow Connector 44">
            <a:extLst>
              <a:ext uri="{FF2B5EF4-FFF2-40B4-BE49-F238E27FC236}">
                <a16:creationId xmlns="" xmlns:a16="http://schemas.microsoft.com/office/drawing/2014/main" id="{59A23815-6CE6-4D20-9A3C-FA4384858DD3}"/>
              </a:ext>
            </a:extLst>
          </p:cNvPr>
          <p:cNvCxnSpPr>
            <a:cxnSpLocks/>
          </p:cNvCxnSpPr>
          <p:nvPr/>
        </p:nvCxnSpPr>
        <p:spPr>
          <a:xfrm flipH="1" flipV="1">
            <a:off x="8789052" y="3419548"/>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47" name="Straight Arrow Connector 46">
            <a:extLst>
              <a:ext uri="{FF2B5EF4-FFF2-40B4-BE49-F238E27FC236}">
                <a16:creationId xmlns="" xmlns:a16="http://schemas.microsoft.com/office/drawing/2014/main" id="{FD5D8DB7-5633-41A8-A47C-AA1315376A07}"/>
              </a:ext>
            </a:extLst>
          </p:cNvPr>
          <p:cNvCxnSpPr>
            <a:cxnSpLocks/>
          </p:cNvCxnSpPr>
          <p:nvPr/>
        </p:nvCxnSpPr>
        <p:spPr>
          <a:xfrm flipH="1" flipV="1">
            <a:off x="5146478" y="3421695"/>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pic>
        <p:nvPicPr>
          <p:cNvPr id="50" name="Picture 4" descr="Gerelateerde afbeelding">
            <a:extLst>
              <a:ext uri="{FF2B5EF4-FFF2-40B4-BE49-F238E27FC236}">
                <a16:creationId xmlns="" xmlns:a16="http://schemas.microsoft.com/office/drawing/2014/main" id="{49E28BF7-31A1-4CA7-AE69-71DD162FD60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6F62603F-530E-4D05-ABC1-2F64EBD5C632}"/>
              </a:ext>
            </a:extLst>
          </p:cNvPr>
          <p:cNvGraphicFramePr/>
          <p:nvPr>
            <p:extLst/>
          </p:nvPr>
        </p:nvGraphicFramePr>
        <p:xfrm>
          <a:off x="86312" y="113934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 xmlns:a16="http://schemas.microsoft.com/office/drawing/2014/main" id="{91E89C4D-C610-4D40-9CE6-DA210B36788A}"/>
              </a:ext>
            </a:extLst>
          </p:cNvPr>
          <p:cNvGraphicFramePr/>
          <p:nvPr>
            <p:extLst>
              <p:ext uri="{D42A27DB-BD31-4B8C-83A1-F6EECF244321}">
                <p14:modId xmlns:p14="http://schemas.microsoft.com/office/powerpoint/2010/main" val="4034656606"/>
              </p:ext>
            </p:extLst>
          </p:nvPr>
        </p:nvGraphicFramePr>
        <p:xfrm>
          <a:off x="1806265" y="17462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 xmlns:a16="http://schemas.microsoft.com/office/drawing/2014/main" id="{D22D9E86-3D62-4F63-ADA0-B62CB56F3E10}"/>
              </a:ext>
            </a:extLst>
          </p:cNvPr>
          <p:cNvGraphicFramePr/>
          <p:nvPr>
            <p:extLst>
              <p:ext uri="{D42A27DB-BD31-4B8C-83A1-F6EECF244321}">
                <p14:modId xmlns:p14="http://schemas.microsoft.com/office/powerpoint/2010/main" val="3609148107"/>
              </p:ext>
            </p:extLst>
          </p:nvPr>
        </p:nvGraphicFramePr>
        <p:xfrm>
          <a:off x="3020252" y="175260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Chart 54">
            <a:extLst>
              <a:ext uri="{FF2B5EF4-FFF2-40B4-BE49-F238E27FC236}">
                <a16:creationId xmlns="" xmlns:a16="http://schemas.microsoft.com/office/drawing/2014/main" id="{A4F0D204-CA18-452B-B571-7C4FAE5478B1}"/>
              </a:ext>
            </a:extLst>
          </p:cNvPr>
          <p:cNvGraphicFramePr/>
          <p:nvPr>
            <p:extLst>
              <p:ext uri="{D42A27DB-BD31-4B8C-83A1-F6EECF244321}">
                <p14:modId xmlns:p14="http://schemas.microsoft.com/office/powerpoint/2010/main" val="541851243"/>
              </p:ext>
            </p:extLst>
          </p:nvPr>
        </p:nvGraphicFramePr>
        <p:xfrm>
          <a:off x="4234239" y="1751330"/>
          <a:ext cx="1008000" cy="255600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 xmlns:a16="http://schemas.microsoft.com/office/drawing/2014/main" id="{1AD276AE-FB61-49C0-898C-B9FF3454B2D5}"/>
              </a:ext>
            </a:extLst>
          </p:cNvPr>
          <p:cNvSpPr>
            <a:spLocks noGrp="1"/>
          </p:cNvSpPr>
          <p:nvPr>
            <p:ph type="title"/>
          </p:nvPr>
        </p:nvSpPr>
        <p:spPr/>
        <p:txBody>
          <a:bodyPr/>
          <a:lstStyle/>
          <a:p>
            <a:r>
              <a:rPr lang="nl-BE" dirty="0"/>
              <a:t>Belang invoeren van speerpunten (2/2)</a:t>
            </a:r>
            <a:r>
              <a:rPr lang="nl-BE" i="1" dirty="0"/>
              <a:t> </a:t>
            </a:r>
            <a:r>
              <a:rPr lang="nl-BE" sz="1050" i="1" dirty="0"/>
              <a:t>– Volgens geslacht &amp; leeftijd</a:t>
            </a:r>
            <a:endParaRPr lang="nl-BE" dirty="0"/>
          </a:p>
        </p:txBody>
      </p:sp>
      <p:sp>
        <p:nvSpPr>
          <p:cNvPr id="3" name="Text Placeholder 2">
            <a:extLst>
              <a:ext uri="{FF2B5EF4-FFF2-40B4-BE49-F238E27FC236}">
                <a16:creationId xmlns="" xmlns:a16="http://schemas.microsoft.com/office/drawing/2014/main" id="{452AB9DA-0B6A-4AE3-B20D-F4DB566BD82B}"/>
              </a:ext>
            </a:extLst>
          </p:cNvPr>
          <p:cNvSpPr>
            <a:spLocks noGrp="1"/>
          </p:cNvSpPr>
          <p:nvPr>
            <p:ph type="body" sz="quarter" idx="13"/>
          </p:nvPr>
        </p:nvSpPr>
        <p:spPr>
          <a:xfrm>
            <a:off x="182720" y="190628"/>
            <a:ext cx="7065188" cy="632754"/>
          </a:xfrm>
        </p:spPr>
        <p:txBody>
          <a:bodyPr/>
          <a:lstStyle/>
          <a:p>
            <a:r>
              <a:rPr lang="nl-BE" sz="1400" dirty="0"/>
              <a:t>Vrouwen hechten (nog) meer belang aan een verbod op het verkopen van gezelschapsdieren op markten en de dierenpolitie.</a:t>
            </a:r>
          </a:p>
        </p:txBody>
      </p:sp>
      <p:sp>
        <p:nvSpPr>
          <p:cNvPr id="4" name="Text Placeholder 3">
            <a:extLst>
              <a:ext uri="{FF2B5EF4-FFF2-40B4-BE49-F238E27FC236}">
                <a16:creationId xmlns="" xmlns:a16="http://schemas.microsoft.com/office/drawing/2014/main" id="{CFD1163B-3467-43BD-AE39-38A3E14EADFA}"/>
              </a:ext>
            </a:extLst>
          </p:cNvPr>
          <p:cNvSpPr>
            <a:spLocks noGrp="1"/>
          </p:cNvSpPr>
          <p:nvPr>
            <p:ph type="body" sz="quarter" idx="16"/>
          </p:nvPr>
        </p:nvSpPr>
        <p:spPr/>
        <p:txBody>
          <a:bodyPr/>
          <a:lstStyle/>
          <a:p>
            <a:r>
              <a:rPr lang="nl-BE" dirty="0"/>
              <a:t>Basis:	Brussel (n=1000) </a:t>
            </a:r>
          </a:p>
          <a:p>
            <a:r>
              <a:rPr lang="nl-BE" dirty="0"/>
              <a:t>Vraag:	Q3. Geef aan in welke mate onderstaande speerpunten belangrijk zijn om in te voeren in uw gemeente of stad.</a:t>
            </a:r>
          </a:p>
          <a:p>
            <a:r>
              <a:rPr lang="nl-BE" dirty="0"/>
              <a:t>	Relevante significante verschillen</a:t>
            </a:r>
            <a:endParaRPr lang="nl-BE" b="1" dirty="0"/>
          </a:p>
        </p:txBody>
      </p:sp>
      <p:cxnSp>
        <p:nvCxnSpPr>
          <p:cNvPr id="53" name="Straight Connector 52">
            <a:extLst>
              <a:ext uri="{FF2B5EF4-FFF2-40B4-BE49-F238E27FC236}">
                <a16:creationId xmlns="" xmlns:a16="http://schemas.microsoft.com/office/drawing/2014/main" id="{622850AA-2CF4-4B2A-9792-CEF2EA67A343}"/>
              </a:ext>
            </a:extLst>
          </p:cNvPr>
          <p:cNvCxnSpPr/>
          <p:nvPr/>
        </p:nvCxnSpPr>
        <p:spPr>
          <a:xfrm>
            <a:off x="3030245"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58" name="Chart 57">
            <a:extLst>
              <a:ext uri="{FF2B5EF4-FFF2-40B4-BE49-F238E27FC236}">
                <a16:creationId xmlns="" xmlns:a16="http://schemas.microsoft.com/office/drawing/2014/main" id="{5A3803AD-84C2-4802-84E7-0CD3D714E5EE}"/>
              </a:ext>
            </a:extLst>
          </p:cNvPr>
          <p:cNvGraphicFramePr/>
          <p:nvPr>
            <p:extLst>
              <p:ext uri="{D42A27DB-BD31-4B8C-83A1-F6EECF244321}">
                <p14:modId xmlns:p14="http://schemas.microsoft.com/office/powerpoint/2010/main" val="659386808"/>
              </p:ext>
            </p:extLst>
          </p:nvPr>
        </p:nvGraphicFramePr>
        <p:xfrm>
          <a:off x="5448226" y="1750060"/>
          <a:ext cx="1008000" cy="25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4" name="Chart 63">
            <a:extLst>
              <a:ext uri="{FF2B5EF4-FFF2-40B4-BE49-F238E27FC236}">
                <a16:creationId xmlns="" xmlns:a16="http://schemas.microsoft.com/office/drawing/2014/main" id="{DDC66943-8BA6-4C65-9FC5-EBE154A3D292}"/>
              </a:ext>
            </a:extLst>
          </p:cNvPr>
          <p:cNvGraphicFramePr/>
          <p:nvPr>
            <p:extLst>
              <p:ext uri="{D42A27DB-BD31-4B8C-83A1-F6EECF244321}">
                <p14:modId xmlns:p14="http://schemas.microsoft.com/office/powerpoint/2010/main" val="135358408"/>
              </p:ext>
            </p:extLst>
          </p:nvPr>
        </p:nvGraphicFramePr>
        <p:xfrm>
          <a:off x="6662213" y="1748790"/>
          <a:ext cx="1008000" cy="25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7" name="Chart 66">
            <a:extLst>
              <a:ext uri="{FF2B5EF4-FFF2-40B4-BE49-F238E27FC236}">
                <a16:creationId xmlns="" xmlns:a16="http://schemas.microsoft.com/office/drawing/2014/main" id="{32B5A494-37C2-4C6C-92E6-27ABF86529AB}"/>
              </a:ext>
            </a:extLst>
          </p:cNvPr>
          <p:cNvGraphicFramePr/>
          <p:nvPr>
            <p:extLst>
              <p:ext uri="{D42A27DB-BD31-4B8C-83A1-F6EECF244321}">
                <p14:modId xmlns:p14="http://schemas.microsoft.com/office/powerpoint/2010/main" val="3148243733"/>
              </p:ext>
            </p:extLst>
          </p:nvPr>
        </p:nvGraphicFramePr>
        <p:xfrm>
          <a:off x="7876202" y="1747520"/>
          <a:ext cx="1008000" cy="2556000"/>
        </p:xfrm>
        <a:graphic>
          <a:graphicData uri="http://schemas.openxmlformats.org/drawingml/2006/chart">
            <c:chart xmlns:c="http://schemas.openxmlformats.org/drawingml/2006/chart" xmlns:r="http://schemas.openxmlformats.org/officeDocument/2006/relationships" r:id="rId9"/>
          </a:graphicData>
        </a:graphic>
      </p:graphicFrame>
      <p:cxnSp>
        <p:nvCxnSpPr>
          <p:cNvPr id="40" name="Straight Arrow Connector 39">
            <a:extLst>
              <a:ext uri="{FF2B5EF4-FFF2-40B4-BE49-F238E27FC236}">
                <a16:creationId xmlns="" xmlns:a16="http://schemas.microsoft.com/office/drawing/2014/main" id="{FC6A906D-D173-4D02-8037-5DAA3CF82712}"/>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1" name="Straight Connector 30">
            <a:extLst>
              <a:ext uri="{FF2B5EF4-FFF2-40B4-BE49-F238E27FC236}">
                <a16:creationId xmlns="" xmlns:a16="http://schemas.microsoft.com/office/drawing/2014/main" id="{7AB4A478-EEA9-4CF4-9259-7950EFDA516E}"/>
              </a:ext>
            </a:extLst>
          </p:cNvPr>
          <p:cNvCxnSpPr/>
          <p:nvPr/>
        </p:nvCxnSpPr>
        <p:spPr>
          <a:xfrm>
            <a:off x="5389987"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pSp>
        <p:nvGrpSpPr>
          <p:cNvPr id="44" name="Group 43">
            <a:extLst>
              <a:ext uri="{FF2B5EF4-FFF2-40B4-BE49-F238E27FC236}">
                <a16:creationId xmlns="" xmlns:a16="http://schemas.microsoft.com/office/drawing/2014/main" id="{666D3F1F-A40C-4E32-BFD2-1A81A434181C}"/>
              </a:ext>
            </a:extLst>
          </p:cNvPr>
          <p:cNvGrpSpPr/>
          <p:nvPr/>
        </p:nvGrpSpPr>
        <p:grpSpPr>
          <a:xfrm>
            <a:off x="4589704" y="4273102"/>
            <a:ext cx="920293" cy="212471"/>
            <a:chOff x="4138613" y="4230961"/>
            <a:chExt cx="1385724" cy="212471"/>
          </a:xfrm>
        </p:grpSpPr>
        <p:grpSp>
          <p:nvGrpSpPr>
            <p:cNvPr id="45" name="Group 44">
              <a:extLst>
                <a:ext uri="{FF2B5EF4-FFF2-40B4-BE49-F238E27FC236}">
                  <a16:creationId xmlns="" xmlns:a16="http://schemas.microsoft.com/office/drawing/2014/main" id="{EA649642-A354-4943-BC83-41D0A9CA6047}"/>
                </a:ext>
              </a:extLst>
            </p:cNvPr>
            <p:cNvGrpSpPr/>
            <p:nvPr/>
          </p:nvGrpSpPr>
          <p:grpSpPr>
            <a:xfrm>
              <a:off x="4335601" y="4253273"/>
              <a:ext cx="1045581" cy="153888"/>
              <a:chOff x="4512317" y="4125229"/>
              <a:chExt cx="1001176" cy="153887"/>
            </a:xfrm>
          </p:grpSpPr>
          <p:sp>
            <p:nvSpPr>
              <p:cNvPr id="47" name="Rectangle 40">
                <a:extLst>
                  <a:ext uri="{FF2B5EF4-FFF2-40B4-BE49-F238E27FC236}">
                    <a16:creationId xmlns="" xmlns:a16="http://schemas.microsoft.com/office/drawing/2014/main" id="{A8F105DC-49C7-4E46-B922-C46E2BD1DCFE}"/>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50" name="Rectangle 41">
                <a:extLst>
                  <a:ext uri="{FF2B5EF4-FFF2-40B4-BE49-F238E27FC236}">
                    <a16:creationId xmlns="" xmlns:a16="http://schemas.microsoft.com/office/drawing/2014/main" id="{1DC6DC13-3D64-408A-8B54-C6EF0F87BAAB}"/>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Belangrijk</a:t>
                </a:r>
                <a:endParaRPr lang="nl-BE" altLang="nl-BE" dirty="0">
                  <a:solidFill>
                    <a:srgbClr val="222223"/>
                  </a:solidFill>
                  <a:latin typeface="+mn-lt"/>
                </a:endParaRPr>
              </a:p>
            </p:txBody>
          </p:sp>
        </p:grpSp>
        <p:sp>
          <p:nvSpPr>
            <p:cNvPr id="46" name="Rectangle 45">
              <a:extLst>
                <a:ext uri="{FF2B5EF4-FFF2-40B4-BE49-F238E27FC236}">
                  <a16:creationId xmlns="" xmlns:a16="http://schemas.microsoft.com/office/drawing/2014/main" id="{0231427B-82CE-4A5C-86AE-C9D5F1CE55B2}"/>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aphicFrame>
        <p:nvGraphicFramePr>
          <p:cNvPr id="39" name="Table 38">
            <a:extLst>
              <a:ext uri="{FF2B5EF4-FFF2-40B4-BE49-F238E27FC236}">
                <a16:creationId xmlns="" xmlns:a16="http://schemas.microsoft.com/office/drawing/2014/main" id="{3F0E0AF1-CAFC-4305-A4D8-54AED227414F}"/>
              </a:ext>
            </a:extLst>
          </p:cNvPr>
          <p:cNvGraphicFramePr>
            <a:graphicFrameLocks noGrp="1"/>
          </p:cNvGraphicFramePr>
          <p:nvPr>
            <p:extLst>
              <p:ext uri="{D42A27DB-BD31-4B8C-83A1-F6EECF244321}">
                <p14:modId xmlns:p14="http://schemas.microsoft.com/office/powerpoint/2010/main" val="3245994587"/>
              </p:ext>
            </p:extLst>
          </p:nvPr>
        </p:nvGraphicFramePr>
        <p:xfrm>
          <a:off x="-50677" y="1809481"/>
          <a:ext cx="1788441" cy="2442245"/>
        </p:xfrm>
        <a:graphic>
          <a:graphicData uri="http://schemas.openxmlformats.org/drawingml/2006/table">
            <a:tbl>
              <a:tblPr>
                <a:tableStyleId>{5C22544A-7EE6-4342-B048-85BDC9FD1C3A}</a:tableStyleId>
              </a:tblPr>
              <a:tblGrid>
                <a:gridCol w="1788441">
                  <a:extLst>
                    <a:ext uri="{9D8B030D-6E8A-4147-A177-3AD203B41FA5}">
                      <a16:colId xmlns="" xmlns:a16="http://schemas.microsoft.com/office/drawing/2014/main" val="941888965"/>
                    </a:ext>
                  </a:extLst>
                </a:gridCol>
              </a:tblGrid>
              <a:tr h="488449">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Gezelschapsdieren op markten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45842687"/>
                  </a:ext>
                </a:extLst>
              </a:tr>
              <a:tr h="488449">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Dierenpolitie</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15924069"/>
                  </a:ext>
                </a:extLst>
              </a:tr>
              <a:tr h="488449">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Losloopzones voor honden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207352188"/>
                  </a:ext>
                </a:extLst>
              </a:tr>
              <a:tr h="488449">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Vuurwerk</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25512666"/>
                  </a:ext>
                </a:extLst>
              </a:tr>
              <a:tr h="488449">
                <a:tc>
                  <a:txBody>
                    <a:bodyPr/>
                    <a:lstStyle/>
                    <a:p>
                      <a:pPr algn="r" fontAlgn="b">
                        <a:lnSpc>
                          <a:spcPts val="1100"/>
                        </a:lnSpc>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Schepen van dierenwelzijn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59092363"/>
                  </a:ext>
                </a:extLst>
              </a:tr>
            </a:tbl>
          </a:graphicData>
        </a:graphic>
      </p:graphicFrame>
      <p:graphicFrame>
        <p:nvGraphicFramePr>
          <p:cNvPr id="41" name="Table 40">
            <a:extLst>
              <a:ext uri="{FF2B5EF4-FFF2-40B4-BE49-F238E27FC236}">
                <a16:creationId xmlns="" xmlns:a16="http://schemas.microsoft.com/office/drawing/2014/main" id="{C880DCEB-F100-4C4C-8EEC-605AB33FD935}"/>
              </a:ext>
            </a:extLst>
          </p:cNvPr>
          <p:cNvGraphicFramePr>
            <a:graphicFrameLocks noGrp="1"/>
          </p:cNvGraphicFramePr>
          <p:nvPr>
            <p:extLst>
              <p:ext uri="{D42A27DB-BD31-4B8C-83A1-F6EECF244321}">
                <p14:modId xmlns:p14="http://schemas.microsoft.com/office/powerpoint/2010/main" val="4207090100"/>
              </p:ext>
            </p:extLst>
          </p:nvPr>
        </p:nvGraphicFramePr>
        <p:xfrm>
          <a:off x="1645920" y="1182830"/>
          <a:ext cx="7215450" cy="502285"/>
        </p:xfrm>
        <a:graphic>
          <a:graphicData uri="http://schemas.openxmlformats.org/drawingml/2006/table">
            <a:tbl>
              <a:tblPr firstRow="1" bandRow="1">
                <a:tableStyleId>{5C22544A-7EE6-4342-B048-85BDC9FD1C3A}</a:tableStyleId>
              </a:tblPr>
              <a:tblGrid>
                <a:gridCol w="1202575">
                  <a:extLst>
                    <a:ext uri="{9D8B030D-6E8A-4147-A177-3AD203B41FA5}">
                      <a16:colId xmlns="" xmlns:a16="http://schemas.microsoft.com/office/drawing/2014/main" val="2958164197"/>
                    </a:ext>
                  </a:extLst>
                </a:gridCol>
                <a:gridCol w="1202575">
                  <a:extLst>
                    <a:ext uri="{9D8B030D-6E8A-4147-A177-3AD203B41FA5}">
                      <a16:colId xmlns="" xmlns:a16="http://schemas.microsoft.com/office/drawing/2014/main" val="458313841"/>
                    </a:ext>
                  </a:extLst>
                </a:gridCol>
                <a:gridCol w="1202575">
                  <a:extLst>
                    <a:ext uri="{9D8B030D-6E8A-4147-A177-3AD203B41FA5}">
                      <a16:colId xmlns="" xmlns:a16="http://schemas.microsoft.com/office/drawing/2014/main" val="890148522"/>
                    </a:ext>
                  </a:extLst>
                </a:gridCol>
                <a:gridCol w="1202575">
                  <a:extLst>
                    <a:ext uri="{9D8B030D-6E8A-4147-A177-3AD203B41FA5}">
                      <a16:colId xmlns="" xmlns:a16="http://schemas.microsoft.com/office/drawing/2014/main" val="4108362977"/>
                    </a:ext>
                  </a:extLst>
                </a:gridCol>
                <a:gridCol w="1202575">
                  <a:extLst>
                    <a:ext uri="{9D8B030D-6E8A-4147-A177-3AD203B41FA5}">
                      <a16:colId xmlns="" xmlns:a16="http://schemas.microsoft.com/office/drawing/2014/main" val="307773737"/>
                    </a:ext>
                  </a:extLst>
                </a:gridCol>
                <a:gridCol w="1202575">
                  <a:extLst>
                    <a:ext uri="{9D8B030D-6E8A-4147-A177-3AD203B41FA5}">
                      <a16:colId xmlns="" xmlns:a16="http://schemas.microsoft.com/office/drawing/2014/main" val="56273083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Brussel</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Man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Vrouw</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18-34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jaar en ouder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(n=526)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(n=293)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(n=359)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144981567"/>
                  </a:ext>
                </a:extLst>
              </a:tr>
            </a:tbl>
          </a:graphicData>
        </a:graphic>
      </p:graphicFrame>
      <p:cxnSp>
        <p:nvCxnSpPr>
          <p:cNvPr id="42" name="Straight Arrow Connector 41">
            <a:extLst>
              <a:ext uri="{FF2B5EF4-FFF2-40B4-BE49-F238E27FC236}">
                <a16:creationId xmlns="" xmlns:a16="http://schemas.microsoft.com/office/drawing/2014/main" id="{7FC02ED1-DFF7-4DEB-ADEF-BE696F938D36}"/>
              </a:ext>
            </a:extLst>
          </p:cNvPr>
          <p:cNvCxnSpPr>
            <a:cxnSpLocks/>
          </p:cNvCxnSpPr>
          <p:nvPr/>
        </p:nvCxnSpPr>
        <p:spPr>
          <a:xfrm flipH="1" flipV="1">
            <a:off x="5120721" y="1992140"/>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43" name="Straight Arrow Connector 42">
            <a:extLst>
              <a:ext uri="{FF2B5EF4-FFF2-40B4-BE49-F238E27FC236}">
                <a16:creationId xmlns="" xmlns:a16="http://schemas.microsoft.com/office/drawing/2014/main" id="{B6378A31-BD8F-450C-95D2-725AAA502404}"/>
              </a:ext>
            </a:extLst>
          </p:cNvPr>
          <p:cNvCxnSpPr>
            <a:cxnSpLocks/>
          </p:cNvCxnSpPr>
          <p:nvPr/>
        </p:nvCxnSpPr>
        <p:spPr>
          <a:xfrm flipH="1" flipV="1">
            <a:off x="5092817" y="2479391"/>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pic>
        <p:nvPicPr>
          <p:cNvPr id="48" name="Picture 4" descr="Gerelateerde afbeelding">
            <a:extLst>
              <a:ext uri="{FF2B5EF4-FFF2-40B4-BE49-F238E27FC236}">
                <a16:creationId xmlns="" xmlns:a16="http://schemas.microsoft.com/office/drawing/2014/main" id="{7B95C8C9-3D8C-4D70-AF2A-521D10FA51E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962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6F62603F-530E-4D05-ABC1-2F64EBD5C632}"/>
              </a:ext>
            </a:extLst>
          </p:cNvPr>
          <p:cNvGraphicFramePr/>
          <p:nvPr>
            <p:extLst/>
          </p:nvPr>
        </p:nvGraphicFramePr>
        <p:xfrm>
          <a:off x="80413" y="113934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 xmlns:a16="http://schemas.microsoft.com/office/drawing/2014/main" id="{91E89C4D-C610-4D40-9CE6-DA210B36788A}"/>
              </a:ext>
            </a:extLst>
          </p:cNvPr>
          <p:cNvGraphicFramePr/>
          <p:nvPr>
            <p:extLst>
              <p:ext uri="{D42A27DB-BD31-4B8C-83A1-F6EECF244321}">
                <p14:modId xmlns:p14="http://schemas.microsoft.com/office/powerpoint/2010/main" val="34331784"/>
              </p:ext>
            </p:extLst>
          </p:nvPr>
        </p:nvGraphicFramePr>
        <p:xfrm>
          <a:off x="1511300" y="17462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 xmlns:a16="http://schemas.microsoft.com/office/drawing/2014/main" id="{0B2C445C-5778-4012-AF67-30ADDACC8026}"/>
              </a:ext>
            </a:extLst>
          </p:cNvPr>
          <p:cNvGraphicFramePr/>
          <p:nvPr>
            <p:extLst>
              <p:ext uri="{D42A27DB-BD31-4B8C-83A1-F6EECF244321}">
                <p14:modId xmlns:p14="http://schemas.microsoft.com/office/powerpoint/2010/main" val="3240633550"/>
              </p:ext>
            </p:extLst>
          </p:nvPr>
        </p:nvGraphicFramePr>
        <p:xfrm>
          <a:off x="2466522" y="175260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 xmlns:a16="http://schemas.microsoft.com/office/drawing/2014/main" id="{D22D9E86-3D62-4F63-ADA0-B62CB56F3E10}"/>
              </a:ext>
            </a:extLst>
          </p:cNvPr>
          <p:cNvGraphicFramePr/>
          <p:nvPr>
            <p:extLst>
              <p:ext uri="{D42A27DB-BD31-4B8C-83A1-F6EECF244321}">
                <p14:modId xmlns:p14="http://schemas.microsoft.com/office/powerpoint/2010/main" val="2116635678"/>
              </p:ext>
            </p:extLst>
          </p:nvPr>
        </p:nvGraphicFramePr>
        <p:xfrm>
          <a:off x="3418280" y="1752600"/>
          <a:ext cx="1008000" cy="25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5" name="Chart 54">
            <a:extLst>
              <a:ext uri="{FF2B5EF4-FFF2-40B4-BE49-F238E27FC236}">
                <a16:creationId xmlns="" xmlns:a16="http://schemas.microsoft.com/office/drawing/2014/main" id="{A4F0D204-CA18-452B-B571-7C4FAE5478B1}"/>
              </a:ext>
            </a:extLst>
          </p:cNvPr>
          <p:cNvGraphicFramePr/>
          <p:nvPr>
            <p:extLst>
              <p:ext uri="{D42A27DB-BD31-4B8C-83A1-F6EECF244321}">
                <p14:modId xmlns:p14="http://schemas.microsoft.com/office/powerpoint/2010/main" val="2839857271"/>
              </p:ext>
            </p:extLst>
          </p:nvPr>
        </p:nvGraphicFramePr>
        <p:xfrm>
          <a:off x="4370038" y="1752600"/>
          <a:ext cx="1008000" cy="2556000"/>
        </p:xfrm>
        <a:graphic>
          <a:graphicData uri="http://schemas.openxmlformats.org/drawingml/2006/chart">
            <c:chart xmlns:c="http://schemas.openxmlformats.org/drawingml/2006/chart" xmlns:r="http://schemas.openxmlformats.org/officeDocument/2006/relationships" r:id="rId7"/>
          </a:graphicData>
        </a:graphic>
      </p:graphicFrame>
      <p:sp>
        <p:nvSpPr>
          <p:cNvPr id="2" name="Title 1">
            <a:extLst>
              <a:ext uri="{FF2B5EF4-FFF2-40B4-BE49-F238E27FC236}">
                <a16:creationId xmlns="" xmlns:a16="http://schemas.microsoft.com/office/drawing/2014/main" id="{1AD276AE-FB61-49C0-898C-B9FF3454B2D5}"/>
              </a:ext>
            </a:extLst>
          </p:cNvPr>
          <p:cNvSpPr>
            <a:spLocks noGrp="1"/>
          </p:cNvSpPr>
          <p:nvPr>
            <p:ph type="title"/>
          </p:nvPr>
        </p:nvSpPr>
        <p:spPr/>
        <p:txBody>
          <a:bodyPr/>
          <a:lstStyle/>
          <a:p>
            <a:r>
              <a:rPr lang="nl-BE" dirty="0"/>
              <a:t>Belang van speerpunten (1/2) </a:t>
            </a:r>
            <a:r>
              <a:rPr lang="nl-BE" sz="1050" i="1" dirty="0"/>
              <a:t>– Volgens partijvoorkeur</a:t>
            </a:r>
            <a:endParaRPr lang="nl-BE" dirty="0"/>
          </a:p>
        </p:txBody>
      </p:sp>
      <p:sp>
        <p:nvSpPr>
          <p:cNvPr id="3" name="Text Placeholder 2">
            <a:extLst>
              <a:ext uri="{FF2B5EF4-FFF2-40B4-BE49-F238E27FC236}">
                <a16:creationId xmlns="" xmlns:a16="http://schemas.microsoft.com/office/drawing/2014/main" id="{452AB9DA-0B6A-4AE3-B20D-F4DB566BD82B}"/>
              </a:ext>
            </a:extLst>
          </p:cNvPr>
          <p:cNvSpPr>
            <a:spLocks noGrp="1"/>
          </p:cNvSpPr>
          <p:nvPr>
            <p:ph type="body" sz="quarter" idx="13"/>
          </p:nvPr>
        </p:nvSpPr>
        <p:spPr>
          <a:xfrm>
            <a:off x="182720" y="151994"/>
            <a:ext cx="7065188" cy="632754"/>
          </a:xfrm>
        </p:spPr>
        <p:txBody>
          <a:bodyPr/>
          <a:lstStyle/>
          <a:p>
            <a:r>
              <a:rPr lang="nl-BE" sz="1400" dirty="0"/>
              <a:t>Over alle partijen heen – naargelang partijvoorkeur – zijn er hele hoge scores voor de belangrijkheid van de verschillende speerpunten. </a:t>
            </a:r>
          </a:p>
        </p:txBody>
      </p:sp>
      <p:sp>
        <p:nvSpPr>
          <p:cNvPr id="4" name="Text Placeholder 3">
            <a:extLst>
              <a:ext uri="{FF2B5EF4-FFF2-40B4-BE49-F238E27FC236}">
                <a16:creationId xmlns="" xmlns:a16="http://schemas.microsoft.com/office/drawing/2014/main" id="{CFD1163B-3467-43BD-AE39-38A3E14EADFA}"/>
              </a:ext>
            </a:extLst>
          </p:cNvPr>
          <p:cNvSpPr>
            <a:spLocks noGrp="1"/>
          </p:cNvSpPr>
          <p:nvPr>
            <p:ph type="body" sz="quarter" idx="16"/>
          </p:nvPr>
        </p:nvSpPr>
        <p:spPr/>
        <p:txBody>
          <a:bodyPr/>
          <a:lstStyle/>
          <a:p>
            <a:r>
              <a:rPr lang="nl-BE" dirty="0"/>
              <a:t>Basis:	Brussel (n=1000) </a:t>
            </a:r>
          </a:p>
          <a:p>
            <a:r>
              <a:rPr lang="nl-BE" dirty="0"/>
              <a:t>Vraag:	Q3. Geef aan in welke mate onderstaande speerpunten belangrijk zijn om in te voeren in uw gemeente of stad.</a:t>
            </a:r>
          </a:p>
          <a:p>
            <a:r>
              <a:rPr lang="nl-BE" dirty="0"/>
              <a:t>	Relevante significante verschillen</a:t>
            </a:r>
          </a:p>
        </p:txBody>
      </p:sp>
      <p:cxnSp>
        <p:nvCxnSpPr>
          <p:cNvPr id="53" name="Straight Connector 52">
            <a:extLst>
              <a:ext uri="{FF2B5EF4-FFF2-40B4-BE49-F238E27FC236}">
                <a16:creationId xmlns="" xmlns:a16="http://schemas.microsoft.com/office/drawing/2014/main" id="{622850AA-2CF4-4B2A-9792-CEF2EA67A343}"/>
              </a:ext>
            </a:extLst>
          </p:cNvPr>
          <p:cNvCxnSpPr/>
          <p:nvPr/>
        </p:nvCxnSpPr>
        <p:spPr>
          <a:xfrm>
            <a:off x="2463911"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58" name="Chart 57">
            <a:extLst>
              <a:ext uri="{FF2B5EF4-FFF2-40B4-BE49-F238E27FC236}">
                <a16:creationId xmlns="" xmlns:a16="http://schemas.microsoft.com/office/drawing/2014/main" id="{5A3803AD-84C2-4802-84E7-0CD3D714E5EE}"/>
              </a:ext>
            </a:extLst>
          </p:cNvPr>
          <p:cNvGraphicFramePr/>
          <p:nvPr>
            <p:extLst>
              <p:ext uri="{D42A27DB-BD31-4B8C-83A1-F6EECF244321}">
                <p14:modId xmlns:p14="http://schemas.microsoft.com/office/powerpoint/2010/main" val="4254532394"/>
              </p:ext>
            </p:extLst>
          </p:nvPr>
        </p:nvGraphicFramePr>
        <p:xfrm>
          <a:off x="5321796" y="1752600"/>
          <a:ext cx="1008000" cy="25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Chart 60">
            <a:extLst>
              <a:ext uri="{FF2B5EF4-FFF2-40B4-BE49-F238E27FC236}">
                <a16:creationId xmlns="" xmlns:a16="http://schemas.microsoft.com/office/drawing/2014/main" id="{0B9AE750-37B7-4F7B-B93B-CFE3AC7D312E}"/>
              </a:ext>
            </a:extLst>
          </p:cNvPr>
          <p:cNvGraphicFramePr/>
          <p:nvPr>
            <p:extLst>
              <p:ext uri="{D42A27DB-BD31-4B8C-83A1-F6EECF244321}">
                <p14:modId xmlns:p14="http://schemas.microsoft.com/office/powerpoint/2010/main" val="954331613"/>
              </p:ext>
            </p:extLst>
          </p:nvPr>
        </p:nvGraphicFramePr>
        <p:xfrm>
          <a:off x="6273554" y="1752600"/>
          <a:ext cx="1008000" cy="255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4" name="Chart 63">
            <a:extLst>
              <a:ext uri="{FF2B5EF4-FFF2-40B4-BE49-F238E27FC236}">
                <a16:creationId xmlns="" xmlns:a16="http://schemas.microsoft.com/office/drawing/2014/main" id="{DDC66943-8BA6-4C65-9FC5-EBE154A3D292}"/>
              </a:ext>
            </a:extLst>
          </p:cNvPr>
          <p:cNvGraphicFramePr/>
          <p:nvPr>
            <p:extLst>
              <p:ext uri="{D42A27DB-BD31-4B8C-83A1-F6EECF244321}">
                <p14:modId xmlns:p14="http://schemas.microsoft.com/office/powerpoint/2010/main" val="926246163"/>
              </p:ext>
            </p:extLst>
          </p:nvPr>
        </p:nvGraphicFramePr>
        <p:xfrm>
          <a:off x="7225312" y="1752600"/>
          <a:ext cx="1008000" cy="2556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7" name="Chart 66">
            <a:extLst>
              <a:ext uri="{FF2B5EF4-FFF2-40B4-BE49-F238E27FC236}">
                <a16:creationId xmlns="" xmlns:a16="http://schemas.microsoft.com/office/drawing/2014/main" id="{32B5A494-37C2-4C6C-92E6-27ABF86529AB}"/>
              </a:ext>
            </a:extLst>
          </p:cNvPr>
          <p:cNvGraphicFramePr/>
          <p:nvPr>
            <p:extLst>
              <p:ext uri="{D42A27DB-BD31-4B8C-83A1-F6EECF244321}">
                <p14:modId xmlns:p14="http://schemas.microsoft.com/office/powerpoint/2010/main" val="1496149600"/>
              </p:ext>
            </p:extLst>
          </p:nvPr>
        </p:nvGraphicFramePr>
        <p:xfrm>
          <a:off x="8177068" y="1752600"/>
          <a:ext cx="1008000" cy="2556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1" name="Table 50">
            <a:extLst>
              <a:ext uri="{FF2B5EF4-FFF2-40B4-BE49-F238E27FC236}">
                <a16:creationId xmlns="" xmlns:a16="http://schemas.microsoft.com/office/drawing/2014/main" id="{084013B0-5532-4BA4-8D17-D618C9DDD74B}"/>
              </a:ext>
            </a:extLst>
          </p:cNvPr>
          <p:cNvGraphicFramePr>
            <a:graphicFrameLocks noGrp="1"/>
          </p:cNvGraphicFramePr>
          <p:nvPr>
            <p:extLst>
              <p:ext uri="{D42A27DB-BD31-4B8C-83A1-F6EECF244321}">
                <p14:modId xmlns:p14="http://schemas.microsoft.com/office/powerpoint/2010/main" val="2343363519"/>
              </p:ext>
            </p:extLst>
          </p:nvPr>
        </p:nvGraphicFramePr>
        <p:xfrm>
          <a:off x="1457119" y="1192157"/>
          <a:ext cx="7628320" cy="502285"/>
        </p:xfrm>
        <a:graphic>
          <a:graphicData uri="http://schemas.openxmlformats.org/drawingml/2006/table">
            <a:tbl>
              <a:tblPr firstRow="1" bandRow="1">
                <a:tableStyleId>{5C22544A-7EE6-4342-B048-85BDC9FD1C3A}</a:tableStyleId>
              </a:tblPr>
              <a:tblGrid>
                <a:gridCol w="953540">
                  <a:extLst>
                    <a:ext uri="{9D8B030D-6E8A-4147-A177-3AD203B41FA5}">
                      <a16:colId xmlns="" xmlns:a16="http://schemas.microsoft.com/office/drawing/2014/main" val="2958164197"/>
                    </a:ext>
                  </a:extLst>
                </a:gridCol>
                <a:gridCol w="953540">
                  <a:extLst>
                    <a:ext uri="{9D8B030D-6E8A-4147-A177-3AD203B41FA5}">
                      <a16:colId xmlns="" xmlns:a16="http://schemas.microsoft.com/office/drawing/2014/main" val="458313841"/>
                    </a:ext>
                  </a:extLst>
                </a:gridCol>
                <a:gridCol w="953540">
                  <a:extLst>
                    <a:ext uri="{9D8B030D-6E8A-4147-A177-3AD203B41FA5}">
                      <a16:colId xmlns="" xmlns:a16="http://schemas.microsoft.com/office/drawing/2014/main" val="890148522"/>
                    </a:ext>
                  </a:extLst>
                </a:gridCol>
                <a:gridCol w="953540">
                  <a:extLst>
                    <a:ext uri="{9D8B030D-6E8A-4147-A177-3AD203B41FA5}">
                      <a16:colId xmlns="" xmlns:a16="http://schemas.microsoft.com/office/drawing/2014/main" val="4108362977"/>
                    </a:ext>
                  </a:extLst>
                </a:gridCol>
                <a:gridCol w="953540">
                  <a:extLst>
                    <a:ext uri="{9D8B030D-6E8A-4147-A177-3AD203B41FA5}">
                      <a16:colId xmlns="" xmlns:a16="http://schemas.microsoft.com/office/drawing/2014/main" val="307773737"/>
                    </a:ext>
                  </a:extLst>
                </a:gridCol>
                <a:gridCol w="953540">
                  <a:extLst>
                    <a:ext uri="{9D8B030D-6E8A-4147-A177-3AD203B41FA5}">
                      <a16:colId xmlns="" xmlns:a16="http://schemas.microsoft.com/office/drawing/2014/main" val="562730830"/>
                    </a:ext>
                  </a:extLst>
                </a:gridCol>
                <a:gridCol w="953540">
                  <a:extLst>
                    <a:ext uri="{9D8B030D-6E8A-4147-A177-3AD203B41FA5}">
                      <a16:colId xmlns="" xmlns:a16="http://schemas.microsoft.com/office/drawing/2014/main" val="2322289164"/>
                    </a:ext>
                  </a:extLst>
                </a:gridCol>
                <a:gridCol w="953540">
                  <a:extLst>
                    <a:ext uri="{9D8B030D-6E8A-4147-A177-3AD203B41FA5}">
                      <a16:colId xmlns="" xmlns:a16="http://schemas.microsoft.com/office/drawing/2014/main" val="129485871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Brussel</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err="1">
                          <a:solidFill>
                            <a:schemeClr val="tx1">
                              <a:lumMod val="75000"/>
                              <a:lumOff val="25000"/>
                            </a:schemeClr>
                          </a:solidFill>
                          <a:effectLst/>
                          <a:latin typeface="+mj-lt"/>
                          <a:ea typeface="Roboto" pitchFamily="2" charset="0"/>
                        </a:rPr>
                        <a:t>DéFI</a:t>
                      </a:r>
                      <a:endParaRPr lang="nl-BE" sz="1100" b="1"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ECOLO</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N-VA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Groen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(n=175)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(n=121)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(n=117)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(n=100)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144981567"/>
                  </a:ext>
                </a:extLst>
              </a:tr>
            </a:tbl>
          </a:graphicData>
        </a:graphic>
      </p:graphicFrame>
      <p:sp>
        <p:nvSpPr>
          <p:cNvPr id="40" name="TextBox 39">
            <a:extLst>
              <a:ext uri="{FF2B5EF4-FFF2-40B4-BE49-F238E27FC236}">
                <a16:creationId xmlns="" xmlns:a16="http://schemas.microsoft.com/office/drawing/2014/main" id="{97EF7457-D836-47B3-BF3F-D475DF87C5E6}"/>
              </a:ext>
            </a:extLst>
          </p:cNvPr>
          <p:cNvSpPr txBox="1"/>
          <p:nvPr/>
        </p:nvSpPr>
        <p:spPr>
          <a:xfrm>
            <a:off x="6973909" y="4951927"/>
            <a:ext cx="1745088" cy="123111"/>
          </a:xfrm>
          <a:prstGeom prst="rect">
            <a:avLst/>
          </a:prstGeom>
        </p:spPr>
        <p:txBody>
          <a:bodyPr vert="horz" wrap="square" lIns="0" tIns="0" rIns="0" bIns="0" rtlCol="0">
            <a:spAutoFit/>
          </a:bodyPr>
          <a:lstStyle/>
          <a:p>
            <a:pPr marL="4763"/>
            <a:r>
              <a:rPr lang="nl-BE" sz="800" b="1" dirty="0" err="1"/>
              <a:t>Note</a:t>
            </a:r>
            <a:r>
              <a:rPr lang="nl-BE" sz="800" b="1" dirty="0"/>
              <a:t>: </a:t>
            </a:r>
            <a:r>
              <a:rPr lang="nl-BE" sz="800" dirty="0"/>
              <a:t>enkel politieke partijen n&gt;30</a:t>
            </a:r>
          </a:p>
        </p:txBody>
      </p:sp>
      <p:pic>
        <p:nvPicPr>
          <p:cNvPr id="41" name="Picture 4" descr="Gerelateerde afbeelding">
            <a:extLst>
              <a:ext uri="{FF2B5EF4-FFF2-40B4-BE49-F238E27FC236}">
                <a16:creationId xmlns="" xmlns:a16="http://schemas.microsoft.com/office/drawing/2014/main" id="{DAEA8C00-38D9-49FF-B711-17C83E9D9A4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Table 43">
            <a:extLst>
              <a:ext uri="{FF2B5EF4-FFF2-40B4-BE49-F238E27FC236}">
                <a16:creationId xmlns="" xmlns:a16="http://schemas.microsoft.com/office/drawing/2014/main" id="{A2A1E0A0-8954-45DF-A29C-7FCE4B23A740}"/>
              </a:ext>
            </a:extLst>
          </p:cNvPr>
          <p:cNvGraphicFramePr>
            <a:graphicFrameLocks noGrp="1"/>
          </p:cNvGraphicFramePr>
          <p:nvPr>
            <p:extLst>
              <p:ext uri="{D42A27DB-BD31-4B8C-83A1-F6EECF244321}">
                <p14:modId xmlns:p14="http://schemas.microsoft.com/office/powerpoint/2010/main" val="1890134153"/>
              </p:ext>
            </p:extLst>
          </p:nvPr>
        </p:nvGraphicFramePr>
        <p:xfrm>
          <a:off x="0" y="1841679"/>
          <a:ext cx="1629177" cy="2363275"/>
        </p:xfrm>
        <a:graphic>
          <a:graphicData uri="http://schemas.openxmlformats.org/drawingml/2006/table">
            <a:tbl>
              <a:tblPr>
                <a:tableStyleId>{5C22544A-7EE6-4342-B048-85BDC9FD1C3A}</a:tableStyleId>
              </a:tblPr>
              <a:tblGrid>
                <a:gridCol w="1629177">
                  <a:extLst>
                    <a:ext uri="{9D8B030D-6E8A-4147-A177-3AD203B41FA5}">
                      <a16:colId xmlns="" xmlns:a16="http://schemas.microsoft.com/office/drawing/2014/main" val="941888965"/>
                    </a:ext>
                  </a:extLst>
                </a:gridCol>
              </a:tblGrid>
              <a:tr h="472655">
                <a:tc>
                  <a:txBody>
                    <a:bodyPr/>
                    <a:lstStyle/>
                    <a:p>
                      <a:pPr marL="0" algn="r" defTabSz="1232345" rtl="0" eaLnBrk="1" fontAlgn="b" latinLnBrk="0" hangingPunct="1">
                        <a:lnSpc>
                          <a:spcPts val="1100"/>
                        </a:lnSpc>
                      </a:pPr>
                      <a:r>
                        <a:rPr lang="nl-BE" sz="900" b="0" i="0" u="none" strike="noStrike" kern="1200" dirty="0">
                          <a:solidFill>
                            <a:schemeClr val="tx1">
                              <a:lumMod val="75000"/>
                              <a:lumOff val="25000"/>
                            </a:schemeClr>
                          </a:solidFill>
                          <a:effectLst/>
                          <a:latin typeface="Calibri" panose="020F0502020204030204" pitchFamily="34" charset="0"/>
                          <a:ea typeface="+mn-ea"/>
                          <a:cs typeface="+mn-cs"/>
                        </a:rPr>
                        <a:t>Voorlichting in school omtrent dierenwelzijn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45842687"/>
                  </a:ext>
                </a:extLst>
              </a:tr>
              <a:tr h="472655">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900" b="0" i="0" u="none" strike="noStrike" kern="1200" dirty="0">
                          <a:solidFill>
                            <a:schemeClr val="tx1">
                              <a:lumMod val="75000"/>
                              <a:lumOff val="25000"/>
                            </a:schemeClr>
                          </a:solidFill>
                          <a:effectLst/>
                          <a:latin typeface="Calibri" panose="020F0502020204030204" pitchFamily="34" charset="0"/>
                          <a:ea typeface="+mn-ea"/>
                          <a:cs typeface="+mn-cs"/>
                        </a:rPr>
                        <a:t>Dieren toelaten in serviceflats, rusthuizen,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15924069"/>
                  </a:ext>
                </a:extLst>
              </a:tr>
              <a:tr h="472655">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900" b="0" i="0" u="none" strike="noStrike" kern="1200" dirty="0">
                          <a:solidFill>
                            <a:schemeClr val="tx1">
                              <a:lumMod val="75000"/>
                              <a:lumOff val="25000"/>
                            </a:schemeClr>
                          </a:solidFill>
                          <a:effectLst/>
                          <a:latin typeface="Calibri" panose="020F0502020204030204" pitchFamily="34" charset="0"/>
                          <a:ea typeface="+mn-ea"/>
                          <a:cs typeface="+mn-cs"/>
                        </a:rPr>
                        <a:t>Overpopulatie van duiven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207352188"/>
                  </a:ext>
                </a:extLst>
              </a:tr>
              <a:tr h="472655">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900" b="0" i="0" u="none" strike="noStrike" kern="1200" dirty="0">
                          <a:solidFill>
                            <a:schemeClr val="tx1">
                              <a:lumMod val="75000"/>
                              <a:lumOff val="25000"/>
                            </a:schemeClr>
                          </a:solidFill>
                          <a:effectLst/>
                          <a:latin typeface="Calibri" panose="020F0502020204030204" pitchFamily="34" charset="0"/>
                          <a:ea typeface="+mn-ea"/>
                          <a:cs typeface="+mn-cs"/>
                        </a:rPr>
                        <a:t>(Zwerf)katten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25512666"/>
                  </a:ext>
                </a:extLst>
              </a:tr>
              <a:tr h="472655">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900" b="0" i="0" u="none" strike="noStrike" kern="1200" dirty="0">
                          <a:solidFill>
                            <a:schemeClr val="tx1">
                              <a:lumMod val="75000"/>
                              <a:lumOff val="25000"/>
                            </a:schemeClr>
                          </a:solidFill>
                          <a:effectLst/>
                          <a:latin typeface="Calibri" panose="020F0502020204030204" pitchFamily="34" charset="0"/>
                          <a:ea typeface="+mn-ea"/>
                          <a:cs typeface="+mn-cs"/>
                        </a:rPr>
                        <a:t>Aanwezigheid van dieren op kermissen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59092363"/>
                  </a:ext>
                </a:extLst>
              </a:tr>
            </a:tbl>
          </a:graphicData>
        </a:graphic>
      </p:graphicFrame>
      <p:cxnSp>
        <p:nvCxnSpPr>
          <p:cNvPr id="29" name="Straight Arrow Connector 28">
            <a:extLst>
              <a:ext uri="{FF2B5EF4-FFF2-40B4-BE49-F238E27FC236}">
                <a16:creationId xmlns="" xmlns:a16="http://schemas.microsoft.com/office/drawing/2014/main" id="{02FDFBD8-08E7-4FE1-B8DF-491DB9479B90}"/>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0" name="Straight Arrow Connector 29">
            <a:extLst>
              <a:ext uri="{FF2B5EF4-FFF2-40B4-BE49-F238E27FC236}">
                <a16:creationId xmlns="" xmlns:a16="http://schemas.microsoft.com/office/drawing/2014/main" id="{FD34542E-1B13-4661-A6EE-8D2116765519}"/>
              </a:ext>
            </a:extLst>
          </p:cNvPr>
          <p:cNvCxnSpPr>
            <a:cxnSpLocks/>
          </p:cNvCxnSpPr>
          <p:nvPr/>
        </p:nvCxnSpPr>
        <p:spPr>
          <a:xfrm flipH="1" flipV="1">
            <a:off x="4341549" y="2964495"/>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pSp>
        <p:nvGrpSpPr>
          <p:cNvPr id="31" name="Group 30">
            <a:extLst>
              <a:ext uri="{FF2B5EF4-FFF2-40B4-BE49-F238E27FC236}">
                <a16:creationId xmlns="" xmlns:a16="http://schemas.microsoft.com/office/drawing/2014/main" id="{DF87BDBD-C8F5-4D9D-BD4C-EC0AF99361C4}"/>
              </a:ext>
            </a:extLst>
          </p:cNvPr>
          <p:cNvGrpSpPr/>
          <p:nvPr/>
        </p:nvGrpSpPr>
        <p:grpSpPr>
          <a:xfrm>
            <a:off x="4589704" y="4273102"/>
            <a:ext cx="920293" cy="212471"/>
            <a:chOff x="4138613" y="4230961"/>
            <a:chExt cx="1385724" cy="212471"/>
          </a:xfrm>
        </p:grpSpPr>
        <p:grpSp>
          <p:nvGrpSpPr>
            <p:cNvPr id="32" name="Group 31">
              <a:extLst>
                <a:ext uri="{FF2B5EF4-FFF2-40B4-BE49-F238E27FC236}">
                  <a16:creationId xmlns="" xmlns:a16="http://schemas.microsoft.com/office/drawing/2014/main" id="{BE6A75A9-D7E0-4BC1-9AB8-ECCDC0A20FE6}"/>
                </a:ext>
              </a:extLst>
            </p:cNvPr>
            <p:cNvGrpSpPr/>
            <p:nvPr/>
          </p:nvGrpSpPr>
          <p:grpSpPr>
            <a:xfrm>
              <a:off x="4335601" y="4253273"/>
              <a:ext cx="1045581" cy="153888"/>
              <a:chOff x="4512317" y="4125229"/>
              <a:chExt cx="1001176" cy="153887"/>
            </a:xfrm>
          </p:grpSpPr>
          <p:sp>
            <p:nvSpPr>
              <p:cNvPr id="34" name="Rectangle 40">
                <a:extLst>
                  <a:ext uri="{FF2B5EF4-FFF2-40B4-BE49-F238E27FC236}">
                    <a16:creationId xmlns="" xmlns:a16="http://schemas.microsoft.com/office/drawing/2014/main" id="{33304431-7973-47B5-8787-21C42A03BDBA}"/>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37" name="Rectangle 41">
                <a:extLst>
                  <a:ext uri="{FF2B5EF4-FFF2-40B4-BE49-F238E27FC236}">
                    <a16:creationId xmlns="" xmlns:a16="http://schemas.microsoft.com/office/drawing/2014/main" id="{57A280A4-63FE-4AFE-BF45-3CCE8BA03477}"/>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Belangrijk</a:t>
                </a:r>
                <a:endParaRPr lang="nl-BE" altLang="nl-BE" dirty="0">
                  <a:solidFill>
                    <a:srgbClr val="222223"/>
                  </a:solidFill>
                  <a:latin typeface="+mn-lt"/>
                </a:endParaRPr>
              </a:p>
            </p:txBody>
          </p:sp>
        </p:grpSp>
        <p:sp>
          <p:nvSpPr>
            <p:cNvPr id="33" name="Rectangle 32">
              <a:extLst>
                <a:ext uri="{FF2B5EF4-FFF2-40B4-BE49-F238E27FC236}">
                  <a16:creationId xmlns="" xmlns:a16="http://schemas.microsoft.com/office/drawing/2014/main" id="{537660FE-8E27-4186-83D0-429B59DC170E}"/>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228187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6F62603F-530E-4D05-ABC1-2F64EBD5C632}"/>
              </a:ext>
            </a:extLst>
          </p:cNvPr>
          <p:cNvGraphicFramePr/>
          <p:nvPr>
            <p:extLst>
              <p:ext uri="{D42A27DB-BD31-4B8C-83A1-F6EECF244321}">
                <p14:modId xmlns:p14="http://schemas.microsoft.com/office/powerpoint/2010/main" val="763093617"/>
              </p:ext>
            </p:extLst>
          </p:nvPr>
        </p:nvGraphicFramePr>
        <p:xfrm>
          <a:off x="80413" y="113934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 xmlns:a16="http://schemas.microsoft.com/office/drawing/2014/main" id="{91E89C4D-C610-4D40-9CE6-DA210B36788A}"/>
              </a:ext>
            </a:extLst>
          </p:cNvPr>
          <p:cNvGraphicFramePr/>
          <p:nvPr>
            <p:extLst>
              <p:ext uri="{D42A27DB-BD31-4B8C-83A1-F6EECF244321}">
                <p14:modId xmlns:p14="http://schemas.microsoft.com/office/powerpoint/2010/main" val="3923749319"/>
              </p:ext>
            </p:extLst>
          </p:nvPr>
        </p:nvGraphicFramePr>
        <p:xfrm>
          <a:off x="1511300" y="17335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 xmlns:a16="http://schemas.microsoft.com/office/drawing/2014/main" id="{0B2C445C-5778-4012-AF67-30ADDACC8026}"/>
              </a:ext>
            </a:extLst>
          </p:cNvPr>
          <p:cNvGraphicFramePr/>
          <p:nvPr>
            <p:extLst>
              <p:ext uri="{D42A27DB-BD31-4B8C-83A1-F6EECF244321}">
                <p14:modId xmlns:p14="http://schemas.microsoft.com/office/powerpoint/2010/main" val="3877487482"/>
              </p:ext>
            </p:extLst>
          </p:nvPr>
        </p:nvGraphicFramePr>
        <p:xfrm>
          <a:off x="2461986" y="173355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 xmlns:a16="http://schemas.microsoft.com/office/drawing/2014/main" id="{D22D9E86-3D62-4F63-ADA0-B62CB56F3E10}"/>
              </a:ext>
            </a:extLst>
          </p:cNvPr>
          <p:cNvGraphicFramePr/>
          <p:nvPr>
            <p:extLst>
              <p:ext uri="{D42A27DB-BD31-4B8C-83A1-F6EECF244321}">
                <p14:modId xmlns:p14="http://schemas.microsoft.com/office/powerpoint/2010/main" val="3778636579"/>
              </p:ext>
            </p:extLst>
          </p:nvPr>
        </p:nvGraphicFramePr>
        <p:xfrm>
          <a:off x="3412672" y="1733550"/>
          <a:ext cx="1008000" cy="25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6" name="Chart 45">
            <a:extLst>
              <a:ext uri="{FF2B5EF4-FFF2-40B4-BE49-F238E27FC236}">
                <a16:creationId xmlns="" xmlns:a16="http://schemas.microsoft.com/office/drawing/2014/main" id="{42144D0D-2FBE-4BDA-9437-F4E2F76FFFE8}"/>
              </a:ext>
            </a:extLst>
          </p:cNvPr>
          <p:cNvGraphicFramePr/>
          <p:nvPr>
            <p:extLst>
              <p:ext uri="{D42A27DB-BD31-4B8C-83A1-F6EECF244321}">
                <p14:modId xmlns:p14="http://schemas.microsoft.com/office/powerpoint/2010/main" val="4220567654"/>
              </p:ext>
            </p:extLst>
          </p:nvPr>
        </p:nvGraphicFramePr>
        <p:xfrm>
          <a:off x="4363358" y="1733550"/>
          <a:ext cx="1008000" cy="25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Chart 37">
            <a:extLst>
              <a:ext uri="{FF2B5EF4-FFF2-40B4-BE49-F238E27FC236}">
                <a16:creationId xmlns="" xmlns:a16="http://schemas.microsoft.com/office/drawing/2014/main" id="{A93F867E-A621-434B-B2C4-BCC57FD8FA8F}"/>
              </a:ext>
            </a:extLst>
          </p:cNvPr>
          <p:cNvGraphicFramePr/>
          <p:nvPr>
            <p:extLst>
              <p:ext uri="{D42A27DB-BD31-4B8C-83A1-F6EECF244321}">
                <p14:modId xmlns:p14="http://schemas.microsoft.com/office/powerpoint/2010/main" val="460009577"/>
              </p:ext>
            </p:extLst>
          </p:nvPr>
        </p:nvGraphicFramePr>
        <p:xfrm>
          <a:off x="5314044" y="1733550"/>
          <a:ext cx="1008000" cy="25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9" name="Chart 48">
            <a:extLst>
              <a:ext uri="{FF2B5EF4-FFF2-40B4-BE49-F238E27FC236}">
                <a16:creationId xmlns="" xmlns:a16="http://schemas.microsoft.com/office/drawing/2014/main" id="{B08196AA-8B76-4370-ABC5-AFB001502458}"/>
              </a:ext>
            </a:extLst>
          </p:cNvPr>
          <p:cNvGraphicFramePr/>
          <p:nvPr>
            <p:extLst>
              <p:ext uri="{D42A27DB-BD31-4B8C-83A1-F6EECF244321}">
                <p14:modId xmlns:p14="http://schemas.microsoft.com/office/powerpoint/2010/main" val="714703794"/>
              </p:ext>
            </p:extLst>
          </p:nvPr>
        </p:nvGraphicFramePr>
        <p:xfrm>
          <a:off x="6264730" y="1733550"/>
          <a:ext cx="1008000" cy="2556000"/>
        </p:xfrm>
        <a:graphic>
          <a:graphicData uri="http://schemas.openxmlformats.org/drawingml/2006/chart">
            <c:chart xmlns:c="http://schemas.openxmlformats.org/drawingml/2006/chart" xmlns:r="http://schemas.openxmlformats.org/officeDocument/2006/relationships" r:id="rId9"/>
          </a:graphicData>
        </a:graphic>
      </p:graphicFrame>
      <p:sp>
        <p:nvSpPr>
          <p:cNvPr id="2" name="Title 1">
            <a:extLst>
              <a:ext uri="{FF2B5EF4-FFF2-40B4-BE49-F238E27FC236}">
                <a16:creationId xmlns="" xmlns:a16="http://schemas.microsoft.com/office/drawing/2014/main" id="{1AD276AE-FB61-49C0-898C-B9FF3454B2D5}"/>
              </a:ext>
            </a:extLst>
          </p:cNvPr>
          <p:cNvSpPr>
            <a:spLocks noGrp="1"/>
          </p:cNvSpPr>
          <p:nvPr>
            <p:ph type="title"/>
          </p:nvPr>
        </p:nvSpPr>
        <p:spPr/>
        <p:txBody>
          <a:bodyPr/>
          <a:lstStyle/>
          <a:p>
            <a:r>
              <a:rPr lang="nl-BE" dirty="0"/>
              <a:t>Belang van speerpunten (2/2)</a:t>
            </a:r>
            <a:r>
              <a:rPr lang="nl-BE" i="1" dirty="0"/>
              <a:t> </a:t>
            </a:r>
            <a:r>
              <a:rPr lang="nl-BE" sz="1050" i="1" dirty="0"/>
              <a:t>– Volgens partijvoorkeur</a:t>
            </a:r>
            <a:endParaRPr lang="nl-BE" dirty="0"/>
          </a:p>
        </p:txBody>
      </p:sp>
      <p:sp>
        <p:nvSpPr>
          <p:cNvPr id="4" name="Text Placeholder 3">
            <a:extLst>
              <a:ext uri="{FF2B5EF4-FFF2-40B4-BE49-F238E27FC236}">
                <a16:creationId xmlns="" xmlns:a16="http://schemas.microsoft.com/office/drawing/2014/main" id="{CFD1163B-3467-43BD-AE39-38A3E14EADFA}"/>
              </a:ext>
            </a:extLst>
          </p:cNvPr>
          <p:cNvSpPr>
            <a:spLocks noGrp="1"/>
          </p:cNvSpPr>
          <p:nvPr>
            <p:ph type="body" sz="quarter" idx="16"/>
          </p:nvPr>
        </p:nvSpPr>
        <p:spPr/>
        <p:txBody>
          <a:bodyPr/>
          <a:lstStyle/>
          <a:p>
            <a:r>
              <a:rPr lang="nl-BE" dirty="0"/>
              <a:t>Basis:	Brussel (n=1000) </a:t>
            </a:r>
          </a:p>
          <a:p>
            <a:r>
              <a:rPr lang="nl-BE" dirty="0"/>
              <a:t>Vraag:	Q3. Geef aan in welke mate onderstaande speerpunten belangrijk zijn om in te voeren in uw gemeente of stad.</a:t>
            </a:r>
          </a:p>
          <a:p>
            <a:r>
              <a:rPr lang="nl-BE" dirty="0"/>
              <a:t>	Relevante significante verschillen</a:t>
            </a:r>
          </a:p>
        </p:txBody>
      </p:sp>
      <p:graphicFrame>
        <p:nvGraphicFramePr>
          <p:cNvPr id="40" name="Chart 39">
            <a:extLst>
              <a:ext uri="{FF2B5EF4-FFF2-40B4-BE49-F238E27FC236}">
                <a16:creationId xmlns="" xmlns:a16="http://schemas.microsoft.com/office/drawing/2014/main" id="{4011FE0E-2E7B-49B2-A73A-DE91A6678933}"/>
              </a:ext>
            </a:extLst>
          </p:cNvPr>
          <p:cNvGraphicFramePr/>
          <p:nvPr>
            <p:extLst>
              <p:ext uri="{D42A27DB-BD31-4B8C-83A1-F6EECF244321}">
                <p14:modId xmlns:p14="http://schemas.microsoft.com/office/powerpoint/2010/main" val="1521650831"/>
              </p:ext>
            </p:extLst>
          </p:nvPr>
        </p:nvGraphicFramePr>
        <p:xfrm>
          <a:off x="7215416" y="1733550"/>
          <a:ext cx="1008000" cy="2556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1" name="Chart 40">
            <a:extLst>
              <a:ext uri="{FF2B5EF4-FFF2-40B4-BE49-F238E27FC236}">
                <a16:creationId xmlns="" xmlns:a16="http://schemas.microsoft.com/office/drawing/2014/main" id="{1D1268FD-F8BA-468E-854D-9F3B2518D953}"/>
              </a:ext>
            </a:extLst>
          </p:cNvPr>
          <p:cNvGraphicFramePr/>
          <p:nvPr>
            <p:extLst>
              <p:ext uri="{D42A27DB-BD31-4B8C-83A1-F6EECF244321}">
                <p14:modId xmlns:p14="http://schemas.microsoft.com/office/powerpoint/2010/main" val="3571910537"/>
              </p:ext>
            </p:extLst>
          </p:nvPr>
        </p:nvGraphicFramePr>
        <p:xfrm>
          <a:off x="8166100" y="1733550"/>
          <a:ext cx="1008000" cy="2556000"/>
        </p:xfrm>
        <a:graphic>
          <a:graphicData uri="http://schemas.openxmlformats.org/drawingml/2006/chart">
            <c:chart xmlns:c="http://schemas.openxmlformats.org/drawingml/2006/chart" xmlns:r="http://schemas.openxmlformats.org/officeDocument/2006/relationships" r:id="rId11"/>
          </a:graphicData>
        </a:graphic>
      </p:graphicFrame>
      <p:cxnSp>
        <p:nvCxnSpPr>
          <p:cNvPr id="57" name="Straight Connector 56">
            <a:extLst>
              <a:ext uri="{FF2B5EF4-FFF2-40B4-BE49-F238E27FC236}">
                <a16:creationId xmlns="" xmlns:a16="http://schemas.microsoft.com/office/drawing/2014/main" id="{D15CECB9-8954-46DD-95A2-4FEBF0F7AF1C}"/>
              </a:ext>
            </a:extLst>
          </p:cNvPr>
          <p:cNvCxnSpPr/>
          <p:nvPr/>
        </p:nvCxnSpPr>
        <p:spPr>
          <a:xfrm>
            <a:off x="2463911"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50" name="Table 49">
            <a:extLst>
              <a:ext uri="{FF2B5EF4-FFF2-40B4-BE49-F238E27FC236}">
                <a16:creationId xmlns="" xmlns:a16="http://schemas.microsoft.com/office/drawing/2014/main" id="{CE7590E2-1BAB-4392-9DE7-BA816A11BCBF}"/>
              </a:ext>
            </a:extLst>
          </p:cNvPr>
          <p:cNvGraphicFramePr>
            <a:graphicFrameLocks noGrp="1"/>
          </p:cNvGraphicFramePr>
          <p:nvPr>
            <p:extLst>
              <p:ext uri="{D42A27DB-BD31-4B8C-83A1-F6EECF244321}">
                <p14:modId xmlns:p14="http://schemas.microsoft.com/office/powerpoint/2010/main" val="4261829741"/>
              </p:ext>
            </p:extLst>
          </p:nvPr>
        </p:nvGraphicFramePr>
        <p:xfrm>
          <a:off x="1457119" y="1192157"/>
          <a:ext cx="7628320" cy="502285"/>
        </p:xfrm>
        <a:graphic>
          <a:graphicData uri="http://schemas.openxmlformats.org/drawingml/2006/table">
            <a:tbl>
              <a:tblPr firstRow="1" bandRow="1">
                <a:tableStyleId>{5C22544A-7EE6-4342-B048-85BDC9FD1C3A}</a:tableStyleId>
              </a:tblPr>
              <a:tblGrid>
                <a:gridCol w="953540">
                  <a:extLst>
                    <a:ext uri="{9D8B030D-6E8A-4147-A177-3AD203B41FA5}">
                      <a16:colId xmlns="" xmlns:a16="http://schemas.microsoft.com/office/drawing/2014/main" val="2958164197"/>
                    </a:ext>
                  </a:extLst>
                </a:gridCol>
                <a:gridCol w="953540">
                  <a:extLst>
                    <a:ext uri="{9D8B030D-6E8A-4147-A177-3AD203B41FA5}">
                      <a16:colId xmlns="" xmlns:a16="http://schemas.microsoft.com/office/drawing/2014/main" val="458313841"/>
                    </a:ext>
                  </a:extLst>
                </a:gridCol>
                <a:gridCol w="953540">
                  <a:extLst>
                    <a:ext uri="{9D8B030D-6E8A-4147-A177-3AD203B41FA5}">
                      <a16:colId xmlns="" xmlns:a16="http://schemas.microsoft.com/office/drawing/2014/main" val="890148522"/>
                    </a:ext>
                  </a:extLst>
                </a:gridCol>
                <a:gridCol w="953540">
                  <a:extLst>
                    <a:ext uri="{9D8B030D-6E8A-4147-A177-3AD203B41FA5}">
                      <a16:colId xmlns="" xmlns:a16="http://schemas.microsoft.com/office/drawing/2014/main" val="4108362977"/>
                    </a:ext>
                  </a:extLst>
                </a:gridCol>
                <a:gridCol w="953540">
                  <a:extLst>
                    <a:ext uri="{9D8B030D-6E8A-4147-A177-3AD203B41FA5}">
                      <a16:colId xmlns="" xmlns:a16="http://schemas.microsoft.com/office/drawing/2014/main" val="307773737"/>
                    </a:ext>
                  </a:extLst>
                </a:gridCol>
                <a:gridCol w="953540">
                  <a:extLst>
                    <a:ext uri="{9D8B030D-6E8A-4147-A177-3AD203B41FA5}">
                      <a16:colId xmlns="" xmlns:a16="http://schemas.microsoft.com/office/drawing/2014/main" val="562730830"/>
                    </a:ext>
                  </a:extLst>
                </a:gridCol>
                <a:gridCol w="953540">
                  <a:extLst>
                    <a:ext uri="{9D8B030D-6E8A-4147-A177-3AD203B41FA5}">
                      <a16:colId xmlns="" xmlns:a16="http://schemas.microsoft.com/office/drawing/2014/main" val="2322289164"/>
                    </a:ext>
                  </a:extLst>
                </a:gridCol>
                <a:gridCol w="953540">
                  <a:extLst>
                    <a:ext uri="{9D8B030D-6E8A-4147-A177-3AD203B41FA5}">
                      <a16:colId xmlns="" xmlns:a16="http://schemas.microsoft.com/office/drawing/2014/main" val="129485871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Brussel</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err="1">
                          <a:solidFill>
                            <a:schemeClr val="tx1">
                              <a:lumMod val="75000"/>
                              <a:lumOff val="25000"/>
                            </a:schemeClr>
                          </a:solidFill>
                          <a:effectLst/>
                          <a:latin typeface="+mj-lt"/>
                          <a:ea typeface="Roboto" pitchFamily="2" charset="0"/>
                        </a:rPr>
                        <a:t>DéFI</a:t>
                      </a:r>
                      <a:endParaRPr lang="nl-BE" sz="1100" b="1"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ECOLO</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N-VA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Groen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(n=175)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(n=121)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(n=117)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(n=100)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144981567"/>
                  </a:ext>
                </a:extLst>
              </a:tr>
            </a:tbl>
          </a:graphicData>
        </a:graphic>
      </p:graphicFrame>
      <p:sp>
        <p:nvSpPr>
          <p:cNvPr id="48" name="TextBox 47">
            <a:extLst>
              <a:ext uri="{FF2B5EF4-FFF2-40B4-BE49-F238E27FC236}">
                <a16:creationId xmlns="" xmlns:a16="http://schemas.microsoft.com/office/drawing/2014/main" id="{A7CE61FE-A8FB-4E7B-A418-D9A6848C4646}"/>
              </a:ext>
            </a:extLst>
          </p:cNvPr>
          <p:cNvSpPr txBox="1"/>
          <p:nvPr/>
        </p:nvSpPr>
        <p:spPr>
          <a:xfrm>
            <a:off x="6973909" y="4951927"/>
            <a:ext cx="1745088" cy="123111"/>
          </a:xfrm>
          <a:prstGeom prst="rect">
            <a:avLst/>
          </a:prstGeom>
        </p:spPr>
        <p:txBody>
          <a:bodyPr vert="horz" wrap="square" lIns="0" tIns="0" rIns="0" bIns="0" rtlCol="0">
            <a:spAutoFit/>
          </a:bodyPr>
          <a:lstStyle/>
          <a:p>
            <a:pPr marL="4763"/>
            <a:r>
              <a:rPr lang="nl-BE" sz="800" b="1" dirty="0" err="1"/>
              <a:t>Note</a:t>
            </a:r>
            <a:r>
              <a:rPr lang="nl-BE" sz="800" b="1" dirty="0"/>
              <a:t>: </a:t>
            </a:r>
            <a:r>
              <a:rPr lang="nl-BE" sz="800" dirty="0"/>
              <a:t>enkel politieke partijen n&gt;30</a:t>
            </a:r>
          </a:p>
        </p:txBody>
      </p:sp>
      <p:pic>
        <p:nvPicPr>
          <p:cNvPr id="51" name="Picture 4" descr="Gerelateerde afbeelding">
            <a:extLst>
              <a:ext uri="{FF2B5EF4-FFF2-40B4-BE49-F238E27FC236}">
                <a16:creationId xmlns="" xmlns:a16="http://schemas.microsoft.com/office/drawing/2014/main" id="{14AB8395-A784-4415-9EEF-E43E6ABB20D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4" name="Table 63">
            <a:extLst>
              <a:ext uri="{FF2B5EF4-FFF2-40B4-BE49-F238E27FC236}">
                <a16:creationId xmlns="" xmlns:a16="http://schemas.microsoft.com/office/drawing/2014/main" id="{7E72A652-AFCE-4B8E-B9AE-5C62861A2C59}"/>
              </a:ext>
            </a:extLst>
          </p:cNvPr>
          <p:cNvGraphicFramePr>
            <a:graphicFrameLocks noGrp="1"/>
          </p:cNvGraphicFramePr>
          <p:nvPr>
            <p:extLst>
              <p:ext uri="{D42A27DB-BD31-4B8C-83A1-F6EECF244321}">
                <p14:modId xmlns:p14="http://schemas.microsoft.com/office/powerpoint/2010/main" val="3615310647"/>
              </p:ext>
            </p:extLst>
          </p:nvPr>
        </p:nvGraphicFramePr>
        <p:xfrm>
          <a:off x="-50677" y="1815921"/>
          <a:ext cx="1654097" cy="2435810"/>
        </p:xfrm>
        <a:graphic>
          <a:graphicData uri="http://schemas.openxmlformats.org/drawingml/2006/table">
            <a:tbl>
              <a:tblPr>
                <a:tableStyleId>{5C22544A-7EE6-4342-B048-85BDC9FD1C3A}</a:tableStyleId>
              </a:tblPr>
              <a:tblGrid>
                <a:gridCol w="1654097">
                  <a:extLst>
                    <a:ext uri="{9D8B030D-6E8A-4147-A177-3AD203B41FA5}">
                      <a16:colId xmlns="" xmlns:a16="http://schemas.microsoft.com/office/drawing/2014/main" val="941888965"/>
                    </a:ext>
                  </a:extLst>
                </a:gridCol>
              </a:tblGrid>
              <a:tr h="487162">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900" b="0" i="0" u="none" strike="noStrike" kern="1200" dirty="0">
                          <a:solidFill>
                            <a:schemeClr val="tx1">
                              <a:lumMod val="75000"/>
                              <a:lumOff val="25000"/>
                            </a:schemeClr>
                          </a:solidFill>
                          <a:effectLst/>
                          <a:latin typeface="Calibri" panose="020F0502020204030204" pitchFamily="34" charset="0"/>
                          <a:ea typeface="+mn-ea"/>
                          <a:cs typeface="+mn-cs"/>
                        </a:rPr>
                        <a:t>Gezelschapsdieren op markten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45842687"/>
                  </a:ext>
                </a:extLst>
              </a:tr>
              <a:tr h="487162">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900" b="0" i="0" u="none" strike="noStrike" kern="1200" dirty="0">
                          <a:solidFill>
                            <a:schemeClr val="tx1">
                              <a:lumMod val="75000"/>
                              <a:lumOff val="25000"/>
                            </a:schemeClr>
                          </a:solidFill>
                          <a:effectLst/>
                          <a:latin typeface="Calibri" panose="020F0502020204030204" pitchFamily="34" charset="0"/>
                          <a:ea typeface="+mn-ea"/>
                          <a:cs typeface="+mn-cs"/>
                        </a:rPr>
                        <a:t>Dierenpolitie</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15924069"/>
                  </a:ext>
                </a:extLst>
              </a:tr>
              <a:tr h="487162">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900" b="0" i="0" u="none" strike="noStrike" kern="1200" dirty="0">
                          <a:solidFill>
                            <a:schemeClr val="tx1">
                              <a:lumMod val="75000"/>
                              <a:lumOff val="25000"/>
                            </a:schemeClr>
                          </a:solidFill>
                          <a:effectLst/>
                          <a:latin typeface="Calibri" panose="020F0502020204030204" pitchFamily="34" charset="0"/>
                          <a:ea typeface="+mn-ea"/>
                          <a:cs typeface="+mn-cs"/>
                        </a:rPr>
                        <a:t>Losloopzones voor honden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207352188"/>
                  </a:ext>
                </a:extLst>
              </a:tr>
              <a:tr h="487162">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900" b="0" i="0" u="none" strike="noStrike" kern="1200" dirty="0">
                          <a:solidFill>
                            <a:schemeClr val="tx1">
                              <a:lumMod val="75000"/>
                              <a:lumOff val="25000"/>
                            </a:schemeClr>
                          </a:solidFill>
                          <a:effectLst/>
                          <a:latin typeface="Calibri" panose="020F0502020204030204" pitchFamily="34" charset="0"/>
                          <a:ea typeface="+mn-ea"/>
                          <a:cs typeface="+mn-cs"/>
                        </a:rPr>
                        <a:t>Vuurwerk</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25512666"/>
                  </a:ext>
                </a:extLst>
              </a:tr>
              <a:tr h="487162">
                <a:tc>
                  <a:txBody>
                    <a:bodyPr/>
                    <a:lstStyle/>
                    <a:p>
                      <a:pPr algn="r" fontAlgn="b">
                        <a:lnSpc>
                          <a:spcPts val="1100"/>
                        </a:lnSpc>
                      </a:pPr>
                      <a:r>
                        <a:rPr lang="nl-BE" sz="900" b="0" i="0" u="none" strike="noStrike" kern="1200" dirty="0">
                          <a:solidFill>
                            <a:schemeClr val="tx1">
                              <a:lumMod val="75000"/>
                              <a:lumOff val="25000"/>
                            </a:schemeClr>
                          </a:solidFill>
                          <a:effectLst/>
                          <a:latin typeface="Calibri" panose="020F0502020204030204" pitchFamily="34" charset="0"/>
                          <a:ea typeface="+mn-ea"/>
                          <a:cs typeface="+mn-cs"/>
                        </a:rPr>
                        <a:t>Schepen van dierenwelzijn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59092363"/>
                  </a:ext>
                </a:extLst>
              </a:tr>
            </a:tbl>
          </a:graphicData>
        </a:graphic>
      </p:graphicFrame>
      <p:cxnSp>
        <p:nvCxnSpPr>
          <p:cNvPr id="47" name="Straight Arrow Connector 46">
            <a:extLst>
              <a:ext uri="{FF2B5EF4-FFF2-40B4-BE49-F238E27FC236}">
                <a16:creationId xmlns="" xmlns:a16="http://schemas.microsoft.com/office/drawing/2014/main" id="{9877AD55-4732-4E09-859B-25A21FFB561A}"/>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pSp>
        <p:nvGrpSpPr>
          <p:cNvPr id="52" name="Group 51">
            <a:extLst>
              <a:ext uri="{FF2B5EF4-FFF2-40B4-BE49-F238E27FC236}">
                <a16:creationId xmlns="" xmlns:a16="http://schemas.microsoft.com/office/drawing/2014/main" id="{91E5BBCF-B485-4317-A3FA-139BD3C74B83}"/>
              </a:ext>
            </a:extLst>
          </p:cNvPr>
          <p:cNvGrpSpPr/>
          <p:nvPr/>
        </p:nvGrpSpPr>
        <p:grpSpPr>
          <a:xfrm>
            <a:off x="4589704" y="4273102"/>
            <a:ext cx="920293" cy="212471"/>
            <a:chOff x="4138613" y="4230961"/>
            <a:chExt cx="1385724" cy="212471"/>
          </a:xfrm>
        </p:grpSpPr>
        <p:grpSp>
          <p:nvGrpSpPr>
            <p:cNvPr id="53" name="Group 52">
              <a:extLst>
                <a:ext uri="{FF2B5EF4-FFF2-40B4-BE49-F238E27FC236}">
                  <a16:creationId xmlns="" xmlns:a16="http://schemas.microsoft.com/office/drawing/2014/main" id="{03A35858-ED4A-4770-A561-23E7859C8846}"/>
                </a:ext>
              </a:extLst>
            </p:cNvPr>
            <p:cNvGrpSpPr/>
            <p:nvPr/>
          </p:nvGrpSpPr>
          <p:grpSpPr>
            <a:xfrm>
              <a:off x="4335601" y="4253273"/>
              <a:ext cx="1045581" cy="153888"/>
              <a:chOff x="4512317" y="4125229"/>
              <a:chExt cx="1001176" cy="153887"/>
            </a:xfrm>
          </p:grpSpPr>
          <p:sp>
            <p:nvSpPr>
              <p:cNvPr id="55" name="Rectangle 40">
                <a:extLst>
                  <a:ext uri="{FF2B5EF4-FFF2-40B4-BE49-F238E27FC236}">
                    <a16:creationId xmlns="" xmlns:a16="http://schemas.microsoft.com/office/drawing/2014/main" id="{F9F93AD9-B55E-42D7-9A95-F3CEEBC39B2F}"/>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65" name="Rectangle 41">
                <a:extLst>
                  <a:ext uri="{FF2B5EF4-FFF2-40B4-BE49-F238E27FC236}">
                    <a16:creationId xmlns="" xmlns:a16="http://schemas.microsoft.com/office/drawing/2014/main" id="{3285FFCB-3CDD-46C5-BBE5-B79A44E7E117}"/>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Belangrijk</a:t>
                </a:r>
                <a:endParaRPr lang="nl-BE" altLang="nl-BE" dirty="0">
                  <a:solidFill>
                    <a:srgbClr val="222223"/>
                  </a:solidFill>
                  <a:latin typeface="+mn-lt"/>
                </a:endParaRPr>
              </a:p>
            </p:txBody>
          </p:sp>
        </p:grpSp>
        <p:sp>
          <p:nvSpPr>
            <p:cNvPr id="54" name="Rectangle 53">
              <a:extLst>
                <a:ext uri="{FF2B5EF4-FFF2-40B4-BE49-F238E27FC236}">
                  <a16:creationId xmlns="" xmlns:a16="http://schemas.microsoft.com/office/drawing/2014/main" id="{E9FAD2DC-E197-4F16-85D6-F659DEAB1206}"/>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67" name="Straight Arrow Connector 66">
            <a:extLst>
              <a:ext uri="{FF2B5EF4-FFF2-40B4-BE49-F238E27FC236}">
                <a16:creationId xmlns="" xmlns:a16="http://schemas.microsoft.com/office/drawing/2014/main" id="{4DAF7EC5-CF86-4C0E-8BFC-66985B0E9FFB}"/>
              </a:ext>
            </a:extLst>
          </p:cNvPr>
          <p:cNvCxnSpPr>
            <a:cxnSpLocks/>
          </p:cNvCxnSpPr>
          <p:nvPr/>
        </p:nvCxnSpPr>
        <p:spPr>
          <a:xfrm flipH="1" flipV="1">
            <a:off x="6138151" y="3891774"/>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68" name="Straight Arrow Connector 67">
            <a:extLst>
              <a:ext uri="{FF2B5EF4-FFF2-40B4-BE49-F238E27FC236}">
                <a16:creationId xmlns="" xmlns:a16="http://schemas.microsoft.com/office/drawing/2014/main" id="{319375A4-ABFF-4BC8-9208-3773A98A1E54}"/>
              </a:ext>
            </a:extLst>
          </p:cNvPr>
          <p:cNvCxnSpPr>
            <a:cxnSpLocks/>
          </p:cNvCxnSpPr>
          <p:nvPr/>
        </p:nvCxnSpPr>
        <p:spPr>
          <a:xfrm flipH="1" flipV="1">
            <a:off x="6200398" y="2943030"/>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69" name="Straight Arrow Connector 68">
            <a:extLst>
              <a:ext uri="{FF2B5EF4-FFF2-40B4-BE49-F238E27FC236}">
                <a16:creationId xmlns="" xmlns:a16="http://schemas.microsoft.com/office/drawing/2014/main" id="{077C9911-BF80-4715-AC67-C65964605F09}"/>
              </a:ext>
            </a:extLst>
          </p:cNvPr>
          <p:cNvCxnSpPr>
            <a:cxnSpLocks/>
          </p:cNvCxnSpPr>
          <p:nvPr/>
        </p:nvCxnSpPr>
        <p:spPr>
          <a:xfrm flipH="1" flipV="1">
            <a:off x="6217569" y="2457926"/>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70" name="Straight Arrow Connector 69">
            <a:extLst>
              <a:ext uri="{FF2B5EF4-FFF2-40B4-BE49-F238E27FC236}">
                <a16:creationId xmlns="" xmlns:a16="http://schemas.microsoft.com/office/drawing/2014/main" id="{A24C80F0-7E92-4761-AB0D-08091F5435EC}"/>
              </a:ext>
            </a:extLst>
          </p:cNvPr>
          <p:cNvCxnSpPr>
            <a:cxnSpLocks/>
          </p:cNvCxnSpPr>
          <p:nvPr/>
        </p:nvCxnSpPr>
        <p:spPr>
          <a:xfrm flipH="1" flipV="1">
            <a:off x="7089041" y="3425988"/>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71" name="Straight Arrow Connector 70">
            <a:extLst>
              <a:ext uri="{FF2B5EF4-FFF2-40B4-BE49-F238E27FC236}">
                <a16:creationId xmlns="" xmlns:a16="http://schemas.microsoft.com/office/drawing/2014/main" id="{A0DF733F-271B-4EA5-AD91-3F1444A6501E}"/>
              </a:ext>
            </a:extLst>
          </p:cNvPr>
          <p:cNvCxnSpPr>
            <a:cxnSpLocks/>
          </p:cNvCxnSpPr>
          <p:nvPr/>
        </p:nvCxnSpPr>
        <p:spPr>
          <a:xfrm flipH="1" flipV="1">
            <a:off x="9018725" y="3417402"/>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
        <p:nvSpPr>
          <p:cNvPr id="29" name="Text Placeholder 2">
            <a:extLst>
              <a:ext uri="{FF2B5EF4-FFF2-40B4-BE49-F238E27FC236}">
                <a16:creationId xmlns="" xmlns:a16="http://schemas.microsoft.com/office/drawing/2014/main" id="{05731690-D47B-470B-AA20-A16ECD8AB5F0}"/>
              </a:ext>
            </a:extLst>
          </p:cNvPr>
          <p:cNvSpPr>
            <a:spLocks noGrp="1"/>
          </p:cNvSpPr>
          <p:nvPr>
            <p:ph type="body" sz="quarter" idx="13"/>
          </p:nvPr>
        </p:nvSpPr>
        <p:spPr>
          <a:xfrm>
            <a:off x="182720" y="151994"/>
            <a:ext cx="7065188" cy="632754"/>
          </a:xfrm>
        </p:spPr>
        <p:txBody>
          <a:bodyPr/>
          <a:lstStyle/>
          <a:p>
            <a:r>
              <a:rPr lang="nl-BE" sz="1400" dirty="0"/>
              <a:t>Over alle partijen heen – naargelang partijvoorkeur – zijn er hele hoge scores voor de belangrijkheid van de verschillende speerpunten. </a:t>
            </a:r>
          </a:p>
        </p:txBody>
      </p:sp>
    </p:spTree>
    <p:extLst>
      <p:ext uri="{BB962C8B-B14F-4D97-AF65-F5344CB8AC3E}">
        <p14:creationId xmlns:p14="http://schemas.microsoft.com/office/powerpoint/2010/main" val="2872215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Afbeeldingsresultaat voor zwerfkatten">
            <a:extLst>
              <a:ext uri="{FF2B5EF4-FFF2-40B4-BE49-F238E27FC236}">
                <a16:creationId xmlns="" xmlns:a16="http://schemas.microsoft.com/office/drawing/2014/main" id="{4DA80772-BEFE-42BC-9B28-4798996EF0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019"/>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47B9A6FB-F308-40BB-813C-FD6B64B2B065}"/>
              </a:ext>
            </a:extLst>
          </p:cNvPr>
          <p:cNvSpPr/>
          <p:nvPr/>
        </p:nvSpPr>
        <p:spPr bwMode="gray">
          <a:xfrm>
            <a:off x="1662793" y="3084395"/>
            <a:ext cx="5747657" cy="1855906"/>
          </a:xfrm>
          <a:prstGeom prst="rect">
            <a:avLst/>
          </a:prstGeom>
          <a:solidFill>
            <a:srgbClr val="660066">
              <a:alpha val="69804"/>
            </a:srgbClr>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pPr marL="4763" algn="ctr"/>
            <a:r>
              <a:rPr lang="nl-BE" sz="2400" dirty="0">
                <a:solidFill>
                  <a:schemeClr val="bg1"/>
                </a:solidFill>
              </a:rPr>
              <a:t>III. Rangschik onderstaande speerpunten in de mate van belangrijkheid, waarbij 1=meest belangrijkste speerpunt en 10=minst belangrijkste speerpunt is 	volgens u.</a:t>
            </a:r>
          </a:p>
        </p:txBody>
      </p:sp>
    </p:spTree>
    <p:extLst>
      <p:ext uri="{BB962C8B-B14F-4D97-AF65-F5344CB8AC3E}">
        <p14:creationId xmlns:p14="http://schemas.microsoft.com/office/powerpoint/2010/main" val="1422096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48D68851-63DF-4CC4-920E-D0B7B3C4EE2B}"/>
              </a:ext>
            </a:extLst>
          </p:cNvPr>
          <p:cNvGraphicFramePr/>
          <p:nvPr>
            <p:extLst>
              <p:ext uri="{D42A27DB-BD31-4B8C-83A1-F6EECF244321}">
                <p14:modId xmlns:p14="http://schemas.microsoft.com/office/powerpoint/2010/main" val="597346204"/>
              </p:ext>
            </p:extLst>
          </p:nvPr>
        </p:nvGraphicFramePr>
        <p:xfrm>
          <a:off x="3519379" y="1007532"/>
          <a:ext cx="3646967" cy="34824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 xmlns:a16="http://schemas.microsoft.com/office/drawing/2014/main" id="{27B89562-19D3-42DC-9388-92E0A317E497}"/>
              </a:ext>
            </a:extLst>
          </p:cNvPr>
          <p:cNvSpPr>
            <a:spLocks noGrp="1"/>
          </p:cNvSpPr>
          <p:nvPr>
            <p:ph type="title"/>
          </p:nvPr>
        </p:nvSpPr>
        <p:spPr/>
        <p:txBody>
          <a:bodyPr/>
          <a:lstStyle/>
          <a:p>
            <a:r>
              <a:rPr lang="nl-BE" dirty="0"/>
              <a:t>Rangschikking speerpunten volgens belangrijkheid</a:t>
            </a:r>
          </a:p>
        </p:txBody>
      </p:sp>
      <p:sp>
        <p:nvSpPr>
          <p:cNvPr id="3" name="Text Placeholder 2">
            <a:extLst>
              <a:ext uri="{FF2B5EF4-FFF2-40B4-BE49-F238E27FC236}">
                <a16:creationId xmlns="" xmlns:a16="http://schemas.microsoft.com/office/drawing/2014/main" id="{2E458097-0A90-48C8-971E-E36B550E3936}"/>
              </a:ext>
            </a:extLst>
          </p:cNvPr>
          <p:cNvSpPr>
            <a:spLocks noGrp="1"/>
          </p:cNvSpPr>
          <p:nvPr>
            <p:ph type="body" sz="quarter" idx="13"/>
          </p:nvPr>
        </p:nvSpPr>
        <p:spPr>
          <a:xfrm>
            <a:off x="182720" y="146055"/>
            <a:ext cx="7125902" cy="631297"/>
          </a:xfrm>
        </p:spPr>
        <p:txBody>
          <a:bodyPr/>
          <a:lstStyle/>
          <a:p>
            <a:r>
              <a:rPr lang="nl-BE" sz="1400" dirty="0"/>
              <a:t>De 5 belangrijkste speerpunten voor Brusselaars zijn de voorlichting in scholen, het toelaten van dieren in serviceflats/rusthuizen, het beleid omtrent (zwerf)katten, </a:t>
            </a:r>
            <a:r>
              <a:rPr lang="nl-BE" sz="1400" dirty="0" err="1"/>
              <a:t>overpopulatie</a:t>
            </a:r>
            <a:r>
              <a:rPr lang="nl-BE" sz="1400" dirty="0"/>
              <a:t> van duiven &amp; de dierenpopulatie.</a:t>
            </a:r>
          </a:p>
        </p:txBody>
      </p:sp>
      <p:sp>
        <p:nvSpPr>
          <p:cNvPr id="4" name="Text Placeholder 3">
            <a:extLst>
              <a:ext uri="{FF2B5EF4-FFF2-40B4-BE49-F238E27FC236}">
                <a16:creationId xmlns="" xmlns:a16="http://schemas.microsoft.com/office/drawing/2014/main" id="{2B024211-6447-4F6C-B33D-784B91435F4B}"/>
              </a:ext>
            </a:extLst>
          </p:cNvPr>
          <p:cNvSpPr>
            <a:spLocks noGrp="1"/>
          </p:cNvSpPr>
          <p:nvPr>
            <p:ph type="body" sz="quarter" idx="16"/>
          </p:nvPr>
        </p:nvSpPr>
        <p:spPr/>
        <p:txBody>
          <a:bodyPr/>
          <a:lstStyle/>
          <a:p>
            <a:r>
              <a:rPr lang="nl-BE" dirty="0"/>
              <a:t>Basis:	Brussel (n=1000) </a:t>
            </a:r>
          </a:p>
          <a:p>
            <a:r>
              <a:rPr lang="nl-BE" dirty="0"/>
              <a:t>Vraag:	Q4. Rangschik onderstaande speerpunten in de mate van belangrijkheid, waarbij 1=meest belangrijkste speerpunt en 10=minst belangrijkste speerpunt is 	volgens u. </a:t>
            </a:r>
          </a:p>
          <a:p>
            <a:r>
              <a:rPr lang="nl-BE" dirty="0"/>
              <a:t>	Relevante significante verschillen</a:t>
            </a:r>
          </a:p>
          <a:p>
            <a:endParaRPr lang="nl-BE" dirty="0"/>
          </a:p>
        </p:txBody>
      </p:sp>
      <p:graphicFrame>
        <p:nvGraphicFramePr>
          <p:cNvPr id="24" name="Table 23">
            <a:extLst>
              <a:ext uri="{FF2B5EF4-FFF2-40B4-BE49-F238E27FC236}">
                <a16:creationId xmlns="" xmlns:a16="http://schemas.microsoft.com/office/drawing/2014/main" id="{FDE1109B-0603-44CE-8278-2DDD5D1C8164}"/>
              </a:ext>
            </a:extLst>
          </p:cNvPr>
          <p:cNvGraphicFramePr>
            <a:graphicFrameLocks noGrp="1"/>
          </p:cNvGraphicFramePr>
          <p:nvPr>
            <p:extLst>
              <p:ext uri="{D42A27DB-BD31-4B8C-83A1-F6EECF244321}">
                <p14:modId xmlns:p14="http://schemas.microsoft.com/office/powerpoint/2010/main" val="3948999048"/>
              </p:ext>
            </p:extLst>
          </p:nvPr>
        </p:nvGraphicFramePr>
        <p:xfrm>
          <a:off x="936324" y="1090467"/>
          <a:ext cx="3094084" cy="3317758"/>
        </p:xfrm>
        <a:graphic>
          <a:graphicData uri="http://schemas.openxmlformats.org/drawingml/2006/table">
            <a:tbl>
              <a:tblPr>
                <a:tableStyleId>{5C22544A-7EE6-4342-B048-85BDC9FD1C3A}</a:tableStyleId>
              </a:tblPr>
              <a:tblGrid>
                <a:gridCol w="3094084">
                  <a:extLst>
                    <a:ext uri="{9D8B030D-6E8A-4147-A177-3AD203B41FA5}">
                      <a16:colId xmlns="" xmlns:a16="http://schemas.microsoft.com/office/drawing/2014/main" val="32454955"/>
                    </a:ext>
                  </a:extLst>
                </a:gridCol>
              </a:tblGrid>
              <a:tr h="353152">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nl-BE" sz="800" u="none" strike="noStrike" dirty="0">
                          <a:solidFill>
                            <a:schemeClr val="bg2">
                              <a:lumMod val="75000"/>
                            </a:schemeClr>
                          </a:solidFill>
                          <a:effectLst/>
                        </a:rPr>
                        <a:t>Voorlichting in school omtrent dierenwelzijn</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984666761"/>
                  </a:ext>
                </a:extLst>
              </a:tr>
              <a:tr h="317525">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nl-BE" sz="800" u="none" strike="noStrike" dirty="0">
                          <a:solidFill>
                            <a:schemeClr val="bg2">
                              <a:lumMod val="75000"/>
                            </a:schemeClr>
                          </a:solidFill>
                          <a:effectLst/>
                        </a:rPr>
                        <a:t>Dieren toelaten in serviceflats, rusthuizen,…</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24712089"/>
                  </a:ext>
                </a:extLst>
              </a:tr>
              <a:tr h="317525">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nl-BE" sz="800" b="0" i="0" u="none" strike="noStrike" dirty="0">
                          <a:solidFill>
                            <a:schemeClr val="bg2">
                              <a:lumMod val="75000"/>
                            </a:schemeClr>
                          </a:solidFill>
                          <a:effectLst/>
                          <a:latin typeface="Calibri" panose="020F0502020204030204" pitchFamily="34" charset="0"/>
                        </a:rPr>
                        <a:t>(Zwerf)katten</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779693003"/>
                  </a:ext>
                </a:extLst>
              </a:tr>
              <a:tr h="353152">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nl-BE" sz="800" u="none" strike="noStrike" dirty="0">
                          <a:solidFill>
                            <a:schemeClr val="bg2">
                              <a:lumMod val="75000"/>
                            </a:schemeClr>
                          </a:solidFill>
                          <a:effectLst/>
                        </a:rPr>
                        <a:t>Overpopulatie van duiven</a:t>
                      </a:r>
                      <a:endParaRPr lang="nl-BE" sz="800" b="0" i="0" u="none" strike="noStrike" dirty="0">
                        <a:solidFill>
                          <a:schemeClr val="bg2">
                            <a:lumMod val="75000"/>
                          </a:schemeClr>
                        </a:solidFill>
                        <a:effectLst/>
                        <a:latin typeface="Calibri" panose="020F0502020204030204" pitchFamily="34" charset="0"/>
                      </a:endParaRPr>
                    </a:p>
                    <a:p>
                      <a:pPr algn="r" fontAlgn="b">
                        <a:lnSpc>
                          <a:spcPts val="800"/>
                        </a:lnSpc>
                      </a:pP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28373604"/>
                  </a:ext>
                </a:extLst>
              </a:tr>
              <a:tr h="353152">
                <a:tc>
                  <a:txBody>
                    <a:bodyPr/>
                    <a:lstStyle/>
                    <a:p>
                      <a:pPr algn="r" fontAlgn="b">
                        <a:lnSpc>
                          <a:spcPts val="800"/>
                        </a:lnSpc>
                      </a:pPr>
                      <a:r>
                        <a:rPr lang="nl-BE" sz="800" u="none" strike="noStrike" dirty="0">
                          <a:solidFill>
                            <a:schemeClr val="bg2">
                              <a:lumMod val="75000"/>
                            </a:schemeClr>
                          </a:solidFill>
                          <a:effectLst/>
                        </a:rPr>
                        <a:t>Dierenpolitie</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494017350"/>
                  </a:ext>
                </a:extLst>
              </a:tr>
              <a:tr h="317525">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nl-BE" sz="800" u="none" strike="noStrike" dirty="0">
                          <a:solidFill>
                            <a:schemeClr val="bg2">
                              <a:lumMod val="75000"/>
                            </a:schemeClr>
                          </a:solidFill>
                          <a:effectLst/>
                        </a:rPr>
                        <a:t>Aanwezigheid van dieren op kermissen</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184750993"/>
                  </a:ext>
                </a:extLst>
              </a:tr>
              <a:tr h="353152">
                <a:tc>
                  <a:txBody>
                    <a:bodyPr/>
                    <a:lstStyle/>
                    <a:p>
                      <a:pPr algn="r" fontAlgn="b">
                        <a:lnSpc>
                          <a:spcPts val="800"/>
                        </a:lnSpc>
                      </a:pPr>
                      <a:r>
                        <a:rPr lang="nl-BE" sz="800" u="none" strike="noStrike" dirty="0">
                          <a:solidFill>
                            <a:schemeClr val="bg2">
                              <a:lumMod val="75000"/>
                            </a:schemeClr>
                          </a:solidFill>
                          <a:effectLst/>
                        </a:rPr>
                        <a:t>Schepen van dierenwelzijn</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572148135"/>
                  </a:ext>
                </a:extLst>
              </a:tr>
              <a:tr h="317525">
                <a:tc>
                  <a:txBody>
                    <a:bodyPr/>
                    <a:lstStyle/>
                    <a:p>
                      <a:pPr algn="r" fontAlgn="b">
                        <a:lnSpc>
                          <a:spcPts val="800"/>
                        </a:lnSpc>
                      </a:pPr>
                      <a:r>
                        <a:rPr lang="nl-BE" sz="800" u="none" strike="noStrike" dirty="0">
                          <a:solidFill>
                            <a:schemeClr val="bg2">
                              <a:lumMod val="75000"/>
                            </a:schemeClr>
                          </a:solidFill>
                          <a:effectLst/>
                        </a:rPr>
                        <a:t>Losloopzones voor honden</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75986884"/>
                  </a:ext>
                </a:extLst>
              </a:tr>
              <a:tr h="317525">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nl-BE" sz="800" u="none" strike="noStrike" dirty="0">
                          <a:solidFill>
                            <a:schemeClr val="bg2">
                              <a:lumMod val="75000"/>
                            </a:schemeClr>
                          </a:solidFill>
                          <a:effectLst/>
                        </a:rPr>
                        <a:t>Gezelschapsdieren op markten</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032357631"/>
                  </a:ext>
                </a:extLst>
              </a:tr>
              <a:tr h="317525">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nl-BE" sz="800" u="none" strike="noStrike" dirty="0">
                          <a:solidFill>
                            <a:schemeClr val="bg2">
                              <a:lumMod val="75000"/>
                            </a:schemeClr>
                          </a:solidFill>
                          <a:effectLst/>
                        </a:rPr>
                        <a:t>Vuurwerk</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72920725"/>
                  </a:ext>
                </a:extLst>
              </a:tr>
            </a:tbl>
          </a:graphicData>
        </a:graphic>
      </p:graphicFrame>
      <p:pic>
        <p:nvPicPr>
          <p:cNvPr id="16" name="Picture 4" descr="Gerelateerde afbeelding">
            <a:extLst>
              <a:ext uri="{FF2B5EF4-FFF2-40B4-BE49-F238E27FC236}">
                <a16:creationId xmlns="" xmlns:a16="http://schemas.microsoft.com/office/drawing/2014/main" id="{F2B2519D-B222-42B1-8E8E-B5BA39EAC0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 xmlns:a16="http://schemas.microsoft.com/office/drawing/2014/main" id="{23224040-DB9D-4013-891D-45583A188AB5}"/>
              </a:ext>
            </a:extLst>
          </p:cNvPr>
          <p:cNvGrpSpPr/>
          <p:nvPr/>
        </p:nvGrpSpPr>
        <p:grpSpPr>
          <a:xfrm>
            <a:off x="4406829" y="4385189"/>
            <a:ext cx="920293" cy="212471"/>
            <a:chOff x="4138613" y="4230961"/>
            <a:chExt cx="1385724" cy="212471"/>
          </a:xfrm>
        </p:grpSpPr>
        <p:grpSp>
          <p:nvGrpSpPr>
            <p:cNvPr id="27" name="Group 26">
              <a:extLst>
                <a:ext uri="{FF2B5EF4-FFF2-40B4-BE49-F238E27FC236}">
                  <a16:creationId xmlns="" xmlns:a16="http://schemas.microsoft.com/office/drawing/2014/main" id="{68133BC6-40EB-432C-A78F-608E961788E6}"/>
                </a:ext>
              </a:extLst>
            </p:cNvPr>
            <p:cNvGrpSpPr/>
            <p:nvPr/>
          </p:nvGrpSpPr>
          <p:grpSpPr>
            <a:xfrm>
              <a:off x="4335601" y="4253273"/>
              <a:ext cx="1045581" cy="153888"/>
              <a:chOff x="4512317" y="4125229"/>
              <a:chExt cx="1001176" cy="153887"/>
            </a:xfrm>
          </p:grpSpPr>
          <p:sp>
            <p:nvSpPr>
              <p:cNvPr id="29" name="Rectangle 40">
                <a:extLst>
                  <a:ext uri="{FF2B5EF4-FFF2-40B4-BE49-F238E27FC236}">
                    <a16:creationId xmlns="" xmlns:a16="http://schemas.microsoft.com/office/drawing/2014/main" id="{245DB5BF-192E-49CB-9F1F-334800FBCE1A}"/>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30" name="Rectangle 41">
                <a:extLst>
                  <a:ext uri="{FF2B5EF4-FFF2-40B4-BE49-F238E27FC236}">
                    <a16:creationId xmlns="" xmlns:a16="http://schemas.microsoft.com/office/drawing/2014/main" id="{C523C506-D905-43A1-83CA-E24CD5F40E99}"/>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Belangrijk</a:t>
                </a:r>
                <a:endParaRPr lang="nl-BE" altLang="nl-BE" dirty="0">
                  <a:solidFill>
                    <a:srgbClr val="222223"/>
                  </a:solidFill>
                  <a:latin typeface="+mn-lt"/>
                </a:endParaRPr>
              </a:p>
            </p:txBody>
          </p:sp>
        </p:grpSp>
        <p:sp>
          <p:nvSpPr>
            <p:cNvPr id="28" name="Rectangle 27">
              <a:extLst>
                <a:ext uri="{FF2B5EF4-FFF2-40B4-BE49-F238E27FC236}">
                  <a16:creationId xmlns="" xmlns:a16="http://schemas.microsoft.com/office/drawing/2014/main" id="{F5664419-5BBE-49DF-9503-A0255B508F98}"/>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31" name="Straight Arrow Connector 30">
            <a:extLst>
              <a:ext uri="{FF2B5EF4-FFF2-40B4-BE49-F238E27FC236}">
                <a16:creationId xmlns="" xmlns:a16="http://schemas.microsoft.com/office/drawing/2014/main" id="{D73E27F4-96C3-48F9-A38F-268E6132295F}"/>
              </a:ext>
            </a:extLst>
          </p:cNvPr>
          <p:cNvCxnSpPr>
            <a:cxnSpLocks/>
          </p:cNvCxnSpPr>
          <p:nvPr/>
        </p:nvCxnSpPr>
        <p:spPr>
          <a:xfrm flipH="1" flipV="1">
            <a:off x="254653" y="4846911"/>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58923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FF6CA962-60CE-4A8E-A8D1-5ABED0CA24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67" b="8568"/>
          <a:stretch/>
        </p:blipFill>
        <p:spPr>
          <a:xfrm flipH="1">
            <a:off x="0" y="0"/>
            <a:ext cx="9144000" cy="5143500"/>
          </a:xfrm>
          <a:prstGeom prst="rect">
            <a:avLst/>
          </a:prstGeom>
        </p:spPr>
      </p:pic>
      <p:sp>
        <p:nvSpPr>
          <p:cNvPr id="14" name="Rectangle 13"/>
          <p:cNvSpPr/>
          <p:nvPr/>
        </p:nvSpPr>
        <p:spPr bwMode="gray">
          <a:xfrm>
            <a:off x="5229745" y="1323530"/>
            <a:ext cx="3919421"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r>
              <a:rPr lang="nl-BE" sz="2400" dirty="0">
                <a:solidFill>
                  <a:schemeClr val="bg1"/>
                </a:solidFill>
                <a:cs typeface="Arial" panose="020B0604020202020204" pitchFamily="34" charset="0"/>
              </a:rPr>
              <a:t>Onderzoeksmethodologie</a:t>
            </a:r>
            <a:endParaRPr lang="en-GB" sz="2400" dirty="0">
              <a:solidFill>
                <a:schemeClr val="bg1"/>
              </a:solidFill>
              <a:cs typeface="Arial" panose="020B0604020202020204" pitchFamily="34" charset="0"/>
            </a:endParaRPr>
          </a:p>
        </p:txBody>
      </p:sp>
      <p:sp>
        <p:nvSpPr>
          <p:cNvPr id="16" name="Rectangle 15"/>
          <p:cNvSpPr/>
          <p:nvPr/>
        </p:nvSpPr>
        <p:spPr bwMode="gray">
          <a:xfrm>
            <a:off x="5229745" y="2025640"/>
            <a:ext cx="3919421"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r>
              <a:rPr lang="en-AU" sz="2400" dirty="0" err="1">
                <a:solidFill>
                  <a:schemeClr val="bg1"/>
                </a:solidFill>
                <a:cs typeface="Arial" panose="020B0604020202020204" pitchFamily="34" charset="0"/>
              </a:rPr>
              <a:t>Belangrijkste</a:t>
            </a:r>
            <a:r>
              <a:rPr lang="en-AU" sz="2400" dirty="0">
                <a:solidFill>
                  <a:schemeClr val="bg1"/>
                </a:solidFill>
                <a:cs typeface="Arial" panose="020B0604020202020204" pitchFamily="34" charset="0"/>
              </a:rPr>
              <a:t> </a:t>
            </a:r>
            <a:r>
              <a:rPr lang="en-AU" sz="2400" dirty="0" err="1">
                <a:solidFill>
                  <a:schemeClr val="bg1"/>
                </a:solidFill>
                <a:cs typeface="Arial" panose="020B0604020202020204" pitchFamily="34" charset="0"/>
              </a:rPr>
              <a:t>resultaten</a:t>
            </a:r>
            <a:endParaRPr lang="en-GB" sz="2400" dirty="0">
              <a:solidFill>
                <a:schemeClr val="bg1"/>
              </a:solidFill>
              <a:cs typeface="Arial" panose="020B0604020202020204" pitchFamily="34" charset="0"/>
            </a:endParaRPr>
          </a:p>
        </p:txBody>
      </p:sp>
      <p:sp>
        <p:nvSpPr>
          <p:cNvPr id="35" name="Rectangle 34"/>
          <p:cNvSpPr/>
          <p:nvPr/>
        </p:nvSpPr>
        <p:spPr bwMode="gray">
          <a:xfrm>
            <a:off x="4561591" y="1323530"/>
            <a:ext cx="600438"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2400" dirty="0">
                <a:solidFill>
                  <a:schemeClr val="bg1"/>
                </a:solidFill>
                <a:cs typeface="Arial" panose="020B0604020202020204" pitchFamily="34" charset="0"/>
              </a:rPr>
              <a:t>01</a:t>
            </a:r>
          </a:p>
        </p:txBody>
      </p:sp>
      <p:sp>
        <p:nvSpPr>
          <p:cNvPr id="36" name="Rectangle 35"/>
          <p:cNvSpPr/>
          <p:nvPr/>
        </p:nvSpPr>
        <p:spPr bwMode="gray">
          <a:xfrm>
            <a:off x="4561591" y="2025640"/>
            <a:ext cx="600438"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100000"/>
              </a:lnSpc>
            </a:pPr>
            <a:r>
              <a:rPr lang="en-AU" sz="2400" dirty="0">
                <a:solidFill>
                  <a:schemeClr val="bg1"/>
                </a:solidFill>
                <a:cs typeface="Arial" panose="020B0604020202020204" pitchFamily="34" charset="0"/>
              </a:rPr>
              <a:t>02</a:t>
            </a:r>
          </a:p>
        </p:txBody>
      </p:sp>
      <p:sp>
        <p:nvSpPr>
          <p:cNvPr id="20" name="Rectangle 19">
            <a:extLst>
              <a:ext uri="{FF2B5EF4-FFF2-40B4-BE49-F238E27FC236}">
                <a16:creationId xmlns="" xmlns:a16="http://schemas.microsoft.com/office/drawing/2014/main" id="{462EFA56-AE31-4F98-90A6-5BAE8610C49B}"/>
              </a:ext>
            </a:extLst>
          </p:cNvPr>
          <p:cNvSpPr/>
          <p:nvPr/>
        </p:nvSpPr>
        <p:spPr bwMode="gray">
          <a:xfrm>
            <a:off x="5229745" y="2727749"/>
            <a:ext cx="3919421"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r>
              <a:rPr lang="en-AU" sz="2400" dirty="0" err="1">
                <a:solidFill>
                  <a:schemeClr val="bg1"/>
                </a:solidFill>
                <a:cs typeface="Arial" panose="020B0604020202020204" pitchFamily="34" charset="0"/>
              </a:rPr>
              <a:t>Algemene</a:t>
            </a:r>
            <a:r>
              <a:rPr lang="en-AU" sz="2400" dirty="0">
                <a:solidFill>
                  <a:schemeClr val="bg1"/>
                </a:solidFill>
                <a:cs typeface="Arial" panose="020B0604020202020204" pitchFamily="34" charset="0"/>
              </a:rPr>
              <a:t> </a:t>
            </a:r>
            <a:r>
              <a:rPr lang="en-AU" sz="2400" dirty="0" err="1">
                <a:solidFill>
                  <a:schemeClr val="bg1"/>
                </a:solidFill>
                <a:cs typeface="Arial" panose="020B0604020202020204" pitchFamily="34" charset="0"/>
              </a:rPr>
              <a:t>conclusies</a:t>
            </a:r>
            <a:endParaRPr lang="en-GB" sz="2400" dirty="0">
              <a:solidFill>
                <a:schemeClr val="bg1"/>
              </a:solidFill>
              <a:cs typeface="Arial" panose="020B0604020202020204" pitchFamily="34" charset="0"/>
            </a:endParaRPr>
          </a:p>
        </p:txBody>
      </p:sp>
      <p:sp>
        <p:nvSpPr>
          <p:cNvPr id="21" name="Rectangle 20">
            <a:extLst>
              <a:ext uri="{FF2B5EF4-FFF2-40B4-BE49-F238E27FC236}">
                <a16:creationId xmlns="" xmlns:a16="http://schemas.microsoft.com/office/drawing/2014/main" id="{BDBAA092-1D2E-4374-A122-57B3815B3C45}"/>
              </a:ext>
            </a:extLst>
          </p:cNvPr>
          <p:cNvSpPr/>
          <p:nvPr/>
        </p:nvSpPr>
        <p:spPr bwMode="gray">
          <a:xfrm>
            <a:off x="4561591" y="2727749"/>
            <a:ext cx="600438"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100000"/>
              </a:lnSpc>
            </a:pPr>
            <a:r>
              <a:rPr lang="en-AU" sz="2400" dirty="0">
                <a:solidFill>
                  <a:schemeClr val="bg1"/>
                </a:solidFill>
                <a:cs typeface="Arial" panose="020B0604020202020204" pitchFamily="34" charset="0"/>
              </a:rPr>
              <a:t>03</a:t>
            </a:r>
          </a:p>
        </p:txBody>
      </p:sp>
      <p:pic>
        <p:nvPicPr>
          <p:cNvPr id="27" name="Picture 26" descr="IPSOS_GAMECHANGERS_blue.png">
            <a:extLst>
              <a:ext uri="{FF2B5EF4-FFF2-40B4-BE49-F238E27FC236}">
                <a16:creationId xmlns="" xmlns:a16="http://schemas.microsoft.com/office/drawing/2014/main" id="{E77D3406-54DB-41E9-B1A3-79A65010E1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28" name="Picture 27" descr="IPSOS_GAMECHANGERS_blue.png">
            <a:extLst>
              <a:ext uri="{FF2B5EF4-FFF2-40B4-BE49-F238E27FC236}">
                <a16:creationId xmlns="" xmlns:a16="http://schemas.microsoft.com/office/drawing/2014/main" id="{BF15FA35-799D-4BF8-B36F-62E42362085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29" name="Picture 2" descr="C:\Users\Graphics Dude Ltd\Graphics Dude Ltd\Work\PC - IM - 150415A (template pt2)\Graphics\Tags\MarketingElectronic-Col.png">
            <a:extLst>
              <a:ext uri="{FF2B5EF4-FFF2-40B4-BE49-F238E27FC236}">
                <a16:creationId xmlns="" xmlns:a16="http://schemas.microsoft.com/office/drawing/2014/main" id="{904B8EEB-6427-45CA-95E5-0274179042B4}"/>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ouderen met dieren">
            <a:extLst>
              <a:ext uri="{FF2B5EF4-FFF2-40B4-BE49-F238E27FC236}">
                <a16:creationId xmlns="" xmlns:a16="http://schemas.microsoft.com/office/drawing/2014/main" id="{9B967CD4-82B9-4F0C-BD36-3C32F2A03C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660"/>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2719449" y="3663538"/>
            <a:ext cx="6424551" cy="896884"/>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r>
              <a:rPr lang="en-AU" sz="4400" dirty="0" err="1">
                <a:solidFill>
                  <a:schemeClr val="bg1"/>
                </a:solidFill>
                <a:cs typeface="Arial" panose="020B0604020202020204" pitchFamily="34" charset="0"/>
              </a:rPr>
              <a:t>Algemene</a:t>
            </a:r>
            <a:r>
              <a:rPr lang="en-AU" sz="4400" dirty="0">
                <a:solidFill>
                  <a:schemeClr val="bg1"/>
                </a:solidFill>
                <a:cs typeface="Arial" panose="020B0604020202020204" pitchFamily="34" charset="0"/>
              </a:rPr>
              <a:t> </a:t>
            </a:r>
            <a:r>
              <a:rPr lang="en-AU" sz="4400" dirty="0" err="1">
                <a:solidFill>
                  <a:schemeClr val="bg1"/>
                </a:solidFill>
                <a:cs typeface="Arial" panose="020B0604020202020204" pitchFamily="34" charset="0"/>
              </a:rPr>
              <a:t>conclusies</a:t>
            </a:r>
            <a:endParaRPr lang="en-GB" sz="4400" dirty="0">
              <a:solidFill>
                <a:schemeClr val="bg1"/>
              </a:solidFill>
              <a:cs typeface="Arial" panose="020B0604020202020204" pitchFamily="34" charset="0"/>
            </a:endParaRPr>
          </a:p>
        </p:txBody>
      </p:sp>
      <p:pic>
        <p:nvPicPr>
          <p:cNvPr id="50" name="Picture 49" descr="IPSOS_GAMECHANGERS_blue.png">
            <a:extLst>
              <a:ext uri="{FF2B5EF4-FFF2-40B4-BE49-F238E27FC236}">
                <a16:creationId xmlns="" xmlns:a16="http://schemas.microsoft.com/office/drawing/2014/main" id="{DF8C6B4B-1FE9-4A19-9D1C-C8E61DEE3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51" name="Picture 50" descr="IPSOS_GAMECHANGERS_blue.png">
            <a:extLst>
              <a:ext uri="{FF2B5EF4-FFF2-40B4-BE49-F238E27FC236}">
                <a16:creationId xmlns="" xmlns:a16="http://schemas.microsoft.com/office/drawing/2014/main" id="{B6AD97C3-8CFC-4810-ACE8-7E2C685ED3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52" name="Picture 2" descr="C:\Users\Graphics Dude Ltd\Graphics Dude Ltd\Work\PC - IM - 150415A (template pt2)\Graphics\Tags\MarketingElectronic-Col.png">
            <a:extLst>
              <a:ext uri="{FF2B5EF4-FFF2-40B4-BE49-F238E27FC236}">
                <a16:creationId xmlns="" xmlns:a16="http://schemas.microsoft.com/office/drawing/2014/main" id="{B83FEA70-8C2E-4D8C-A707-04C1F9AB47ED}"/>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Afbeeldingsresultaat voor sweet pigeons in the city">
            <a:extLst>
              <a:ext uri="{FF2B5EF4-FFF2-40B4-BE49-F238E27FC236}">
                <a16:creationId xmlns="" xmlns:a16="http://schemas.microsoft.com/office/drawing/2014/main" id="{DDCCF5A8-F614-4114-B1D1-ABF3835F41E5}"/>
              </a:ext>
            </a:extLst>
          </p:cNvPr>
          <p:cNvSpPr>
            <a:spLocks noChangeAspect="1" noChangeArrowheads="1"/>
          </p:cNvSpPr>
          <p:nvPr/>
        </p:nvSpPr>
        <p:spPr bwMode="auto">
          <a:xfrm>
            <a:off x="4419599" y="2419349"/>
            <a:ext cx="870857" cy="8708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846239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sz="1400" dirty="0" err="1"/>
              <a:t>Conclusie</a:t>
            </a:r>
            <a:r>
              <a:rPr lang="en-AU" sz="1400" dirty="0"/>
              <a:t>: 89% van de </a:t>
            </a:r>
            <a:r>
              <a:rPr lang="en-AU" sz="1400" dirty="0" err="1"/>
              <a:t>Brusselaars</a:t>
            </a:r>
            <a:r>
              <a:rPr lang="en-AU" sz="1400" dirty="0"/>
              <a:t> </a:t>
            </a:r>
            <a:r>
              <a:rPr lang="en-AU" sz="1400" dirty="0" err="1"/>
              <a:t>vindt</a:t>
            </a:r>
            <a:r>
              <a:rPr lang="en-AU" sz="1400" dirty="0"/>
              <a:t> </a:t>
            </a:r>
            <a:r>
              <a:rPr lang="en-AU" sz="1400" dirty="0" err="1"/>
              <a:t>dierenwelzijn</a:t>
            </a:r>
            <a:r>
              <a:rPr lang="en-AU" sz="1400" dirty="0"/>
              <a:t> in </a:t>
            </a:r>
            <a:r>
              <a:rPr lang="en-AU" sz="1400" dirty="0" err="1"/>
              <a:t>zijn</a:t>
            </a:r>
            <a:r>
              <a:rPr lang="en-AU" sz="1400" dirty="0"/>
              <a:t>/</a:t>
            </a:r>
            <a:r>
              <a:rPr lang="en-AU" sz="1400" dirty="0" err="1"/>
              <a:t>haar</a:t>
            </a:r>
            <a:r>
              <a:rPr lang="en-AU" sz="1400" dirty="0"/>
              <a:t> </a:t>
            </a:r>
            <a:r>
              <a:rPr lang="en-AU" sz="1400" dirty="0" err="1"/>
              <a:t>stad</a:t>
            </a:r>
            <a:r>
              <a:rPr lang="en-AU" sz="1400" dirty="0"/>
              <a:t> of </a:t>
            </a:r>
            <a:r>
              <a:rPr lang="en-AU" sz="1400" dirty="0" err="1"/>
              <a:t>gemeente</a:t>
            </a:r>
            <a:r>
              <a:rPr lang="en-AU" sz="1400" dirty="0"/>
              <a:t> </a:t>
            </a:r>
            <a:r>
              <a:rPr lang="en-AU" sz="1400" dirty="0" err="1"/>
              <a:t>belangrijk</a:t>
            </a:r>
            <a:r>
              <a:rPr lang="en-AU" sz="1400" dirty="0"/>
              <a:t>.</a:t>
            </a:r>
            <a:endParaRPr lang="nl-BE" sz="1400" dirty="0"/>
          </a:p>
        </p:txBody>
      </p:sp>
      <p:grpSp>
        <p:nvGrpSpPr>
          <p:cNvPr id="18" name="Group 17">
            <a:extLst>
              <a:ext uri="{FF2B5EF4-FFF2-40B4-BE49-F238E27FC236}">
                <a16:creationId xmlns="" xmlns:a16="http://schemas.microsoft.com/office/drawing/2014/main" id="{AFA619E4-8619-434C-9EE1-F2F57AD4C85A}"/>
              </a:ext>
            </a:extLst>
          </p:cNvPr>
          <p:cNvGrpSpPr/>
          <p:nvPr/>
        </p:nvGrpSpPr>
        <p:grpSpPr>
          <a:xfrm>
            <a:off x="303544" y="3661080"/>
            <a:ext cx="8231399" cy="1063319"/>
            <a:chOff x="2068781" y="2043686"/>
            <a:chExt cx="11412570" cy="1427139"/>
          </a:xfrm>
        </p:grpSpPr>
        <p:sp>
          <p:nvSpPr>
            <p:cNvPr id="19" name="Flowchart: Process 18">
              <a:extLst>
                <a:ext uri="{FF2B5EF4-FFF2-40B4-BE49-F238E27FC236}">
                  <a16:creationId xmlns="" xmlns:a16="http://schemas.microsoft.com/office/drawing/2014/main" id="{8529A44D-D413-407F-8E1C-947349BC34F6}"/>
                </a:ext>
              </a:extLst>
            </p:cNvPr>
            <p:cNvSpPr/>
            <p:nvPr/>
          </p:nvSpPr>
          <p:spPr>
            <a:xfrm>
              <a:off x="2068781" y="2062840"/>
              <a:ext cx="11412570" cy="1407985"/>
            </a:xfrm>
            <a:prstGeom prst="flowChartProcess">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Alle speerpunten zijn belangrijk om in te voeren in steden en gemeenten.</a:t>
              </a:r>
              <a:br>
                <a:rPr lang="nl-BE" sz="1200" dirty="0"/>
              </a:br>
              <a:r>
                <a:rPr lang="nl-BE" sz="1200" dirty="0"/>
                <a:t>Voorlichting in scholen omtrent dierenwelzijn is belangrijk voor 90% van de Brusselaars, een schepen van dierenwelzijn is belangrijk voor 65% van de Brusselaars.</a:t>
              </a:r>
            </a:p>
          </p:txBody>
        </p:sp>
        <p:sp>
          <p:nvSpPr>
            <p:cNvPr id="20" name="Flowchart: Manual Input 19">
              <a:extLst>
                <a:ext uri="{FF2B5EF4-FFF2-40B4-BE49-F238E27FC236}">
                  <a16:creationId xmlns="" xmlns:a16="http://schemas.microsoft.com/office/drawing/2014/main" id="{1325E6A5-C0FD-4F05-801E-9353234D4E31}"/>
                </a:ext>
              </a:extLst>
            </p:cNvPr>
            <p:cNvSpPr/>
            <p:nvPr/>
          </p:nvSpPr>
          <p:spPr>
            <a:xfrm rot="5400000">
              <a:off x="2120822" y="1991940"/>
              <a:ext cx="1407985"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en-US" sz="4400" b="1" dirty="0">
                  <a:solidFill>
                    <a:schemeClr val="tx1"/>
                  </a:solidFill>
                </a:rPr>
                <a:t>3</a:t>
              </a:r>
            </a:p>
          </p:txBody>
        </p:sp>
      </p:grpSp>
      <p:grpSp>
        <p:nvGrpSpPr>
          <p:cNvPr id="23" name="Group 22">
            <a:extLst>
              <a:ext uri="{FF2B5EF4-FFF2-40B4-BE49-F238E27FC236}">
                <a16:creationId xmlns="" xmlns:a16="http://schemas.microsoft.com/office/drawing/2014/main" id="{885DBC82-81D8-4ECB-8659-66A661D2872F}"/>
              </a:ext>
            </a:extLst>
          </p:cNvPr>
          <p:cNvGrpSpPr/>
          <p:nvPr/>
        </p:nvGrpSpPr>
        <p:grpSpPr>
          <a:xfrm>
            <a:off x="252957" y="954616"/>
            <a:ext cx="8281986" cy="806512"/>
            <a:chOff x="1998643" y="2025126"/>
            <a:chExt cx="11482708" cy="1408181"/>
          </a:xfrm>
        </p:grpSpPr>
        <p:sp>
          <p:nvSpPr>
            <p:cNvPr id="24" name="Flowchart: Process 23">
              <a:extLst>
                <a:ext uri="{FF2B5EF4-FFF2-40B4-BE49-F238E27FC236}">
                  <a16:creationId xmlns="" xmlns:a16="http://schemas.microsoft.com/office/drawing/2014/main" id="{8D398CF3-FF5B-4E68-84B9-BFB11F21B4B4}"/>
                </a:ext>
              </a:extLst>
            </p:cNvPr>
            <p:cNvSpPr/>
            <p:nvPr/>
          </p:nvSpPr>
          <p:spPr>
            <a:xfrm>
              <a:off x="1998643" y="2025126"/>
              <a:ext cx="11482708" cy="1408176"/>
            </a:xfrm>
            <a:prstGeom prst="flowChartProcess">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89% van de Brusselaars vindt dierenwelzijn belangrijk in hun gemeente of stad.</a:t>
              </a:r>
              <a:endParaRPr lang="nl-BE" sz="1200" dirty="0">
                <a:solidFill>
                  <a:schemeClr val="bg1"/>
                </a:solidFill>
              </a:endParaRPr>
            </a:p>
          </p:txBody>
        </p:sp>
        <p:sp>
          <p:nvSpPr>
            <p:cNvPr id="25" name="Flowchart: Manual Input 24">
              <a:extLst>
                <a:ext uri="{FF2B5EF4-FFF2-40B4-BE49-F238E27FC236}">
                  <a16:creationId xmlns="" xmlns:a16="http://schemas.microsoft.com/office/drawing/2014/main" id="{BA436FB0-E26A-40B4-B0AC-03B3F2A0EA42}"/>
                </a:ext>
              </a:extLst>
            </p:cNvPr>
            <p:cNvSpPr/>
            <p:nvPr/>
          </p:nvSpPr>
          <p:spPr>
            <a:xfrm rot="5400000">
              <a:off x="2050292" y="1973479"/>
              <a:ext cx="1408179"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en-US" sz="4400" b="1" dirty="0">
                  <a:solidFill>
                    <a:schemeClr val="tx1"/>
                  </a:solidFill>
                </a:rPr>
                <a:t>1</a:t>
              </a:r>
            </a:p>
          </p:txBody>
        </p:sp>
      </p:grpSp>
      <p:grpSp>
        <p:nvGrpSpPr>
          <p:cNvPr id="30" name="Group 29">
            <a:extLst>
              <a:ext uri="{FF2B5EF4-FFF2-40B4-BE49-F238E27FC236}">
                <a16:creationId xmlns="" xmlns:a16="http://schemas.microsoft.com/office/drawing/2014/main" id="{E5C5F055-77CA-4201-90AC-9081B85BB90B}"/>
              </a:ext>
            </a:extLst>
          </p:cNvPr>
          <p:cNvGrpSpPr/>
          <p:nvPr/>
        </p:nvGrpSpPr>
        <p:grpSpPr>
          <a:xfrm>
            <a:off x="303757" y="2302587"/>
            <a:ext cx="8232325" cy="806400"/>
            <a:chOff x="2067497" y="2025126"/>
            <a:chExt cx="11413854" cy="1407985"/>
          </a:xfrm>
        </p:grpSpPr>
        <p:sp>
          <p:nvSpPr>
            <p:cNvPr id="32" name="Flowchart: Process 31">
              <a:extLst>
                <a:ext uri="{FF2B5EF4-FFF2-40B4-BE49-F238E27FC236}">
                  <a16:creationId xmlns="" xmlns:a16="http://schemas.microsoft.com/office/drawing/2014/main" id="{9F2BD38C-E6B8-440B-A37E-16E7503EA0C7}"/>
                </a:ext>
              </a:extLst>
            </p:cNvPr>
            <p:cNvSpPr/>
            <p:nvPr/>
          </p:nvSpPr>
          <p:spPr>
            <a:xfrm>
              <a:off x="2067497" y="2025126"/>
              <a:ext cx="11413854" cy="1407985"/>
            </a:xfrm>
            <a:prstGeom prst="flowChartProcess">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Over alle politieke partijen heen zijn er hele hoge scores voor de belangrijkheid van de verschillende speerpunten. </a:t>
              </a:r>
            </a:p>
          </p:txBody>
        </p:sp>
        <p:sp>
          <p:nvSpPr>
            <p:cNvPr id="33" name="Flowchart: Manual Input 32">
              <a:extLst>
                <a:ext uri="{FF2B5EF4-FFF2-40B4-BE49-F238E27FC236}">
                  <a16:creationId xmlns="" xmlns:a16="http://schemas.microsoft.com/office/drawing/2014/main" id="{C54607CF-EECF-4525-8525-137F99FD6548}"/>
                </a:ext>
              </a:extLst>
            </p:cNvPr>
            <p:cNvSpPr/>
            <p:nvPr/>
          </p:nvSpPr>
          <p:spPr>
            <a:xfrm rot="5400000">
              <a:off x="2119243" y="1973380"/>
              <a:ext cx="1407985"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en-US" sz="4400" b="1" dirty="0">
                  <a:solidFill>
                    <a:schemeClr val="tx1"/>
                  </a:solidFill>
                </a:rPr>
                <a:t>2</a:t>
              </a:r>
            </a:p>
          </p:txBody>
        </p:sp>
      </p:grpSp>
      <p:sp>
        <p:nvSpPr>
          <p:cNvPr id="3" name="TextBox 2">
            <a:extLst>
              <a:ext uri="{FF2B5EF4-FFF2-40B4-BE49-F238E27FC236}">
                <a16:creationId xmlns="" xmlns:a16="http://schemas.microsoft.com/office/drawing/2014/main" id="{7AABFB39-75DF-4937-A47A-BCBA25F3922B}"/>
              </a:ext>
            </a:extLst>
          </p:cNvPr>
          <p:cNvSpPr txBox="1"/>
          <p:nvPr/>
        </p:nvSpPr>
        <p:spPr>
          <a:xfrm>
            <a:off x="224285" y="741932"/>
            <a:ext cx="9014717" cy="184666"/>
          </a:xfrm>
          <a:prstGeom prst="rect">
            <a:avLst/>
          </a:prstGeom>
        </p:spPr>
        <p:txBody>
          <a:bodyPr vert="horz" wrap="square" lIns="0" tIns="0" rIns="0" bIns="0" rtlCol="0">
            <a:spAutoFit/>
          </a:bodyPr>
          <a:lstStyle/>
          <a:p>
            <a:pPr marL="4763"/>
            <a:r>
              <a:rPr lang="nl-BE" sz="1200" b="1" dirty="0">
                <a:solidFill>
                  <a:srgbClr val="660066"/>
                </a:solidFill>
              </a:rPr>
              <a:t>Brusselaars vinden dierenwelzijn in hun stad of gemeente belangrijk.</a:t>
            </a:r>
          </a:p>
        </p:txBody>
      </p:sp>
      <p:sp>
        <p:nvSpPr>
          <p:cNvPr id="13" name="TextBox 12">
            <a:extLst>
              <a:ext uri="{FF2B5EF4-FFF2-40B4-BE49-F238E27FC236}">
                <a16:creationId xmlns="" xmlns:a16="http://schemas.microsoft.com/office/drawing/2014/main" id="{C17A9168-2FB9-4D92-B7F4-8E0DA6A27EAC}"/>
              </a:ext>
            </a:extLst>
          </p:cNvPr>
          <p:cNvSpPr txBox="1"/>
          <p:nvPr/>
        </p:nvSpPr>
        <p:spPr>
          <a:xfrm>
            <a:off x="303756" y="2107291"/>
            <a:ext cx="8679258" cy="184666"/>
          </a:xfrm>
          <a:prstGeom prst="rect">
            <a:avLst/>
          </a:prstGeom>
        </p:spPr>
        <p:txBody>
          <a:bodyPr vert="horz" wrap="square" lIns="0" tIns="0" rIns="0" bIns="0" rtlCol="0">
            <a:spAutoFit/>
          </a:bodyPr>
          <a:lstStyle/>
          <a:p>
            <a:pPr marL="4763"/>
            <a:r>
              <a:rPr lang="nl-BE" sz="1200" b="1" dirty="0">
                <a:solidFill>
                  <a:srgbClr val="660066"/>
                </a:solidFill>
              </a:rPr>
              <a:t>Dierenwelzijn in gemeenten of steden is belangrijk over alle politieke partijen heen.</a:t>
            </a:r>
          </a:p>
        </p:txBody>
      </p:sp>
      <p:sp>
        <p:nvSpPr>
          <p:cNvPr id="14" name="TextBox 13">
            <a:extLst>
              <a:ext uri="{FF2B5EF4-FFF2-40B4-BE49-F238E27FC236}">
                <a16:creationId xmlns="" xmlns:a16="http://schemas.microsoft.com/office/drawing/2014/main" id="{195DBB76-83BA-48D6-A806-85BC13682282}"/>
              </a:ext>
            </a:extLst>
          </p:cNvPr>
          <p:cNvSpPr txBox="1"/>
          <p:nvPr/>
        </p:nvSpPr>
        <p:spPr>
          <a:xfrm>
            <a:off x="376630" y="3465784"/>
            <a:ext cx="8670692" cy="184666"/>
          </a:xfrm>
          <a:prstGeom prst="rect">
            <a:avLst/>
          </a:prstGeom>
        </p:spPr>
        <p:txBody>
          <a:bodyPr vert="horz" wrap="square" lIns="0" tIns="0" rIns="0" bIns="0" rtlCol="0">
            <a:spAutoFit/>
          </a:bodyPr>
          <a:lstStyle/>
          <a:p>
            <a:pPr marL="4763"/>
            <a:r>
              <a:rPr lang="nl-BE" sz="1200" b="1" dirty="0">
                <a:solidFill>
                  <a:srgbClr val="660066"/>
                </a:solidFill>
              </a:rPr>
              <a:t>Alle speerpunten zijn belangrijk.</a:t>
            </a:r>
          </a:p>
        </p:txBody>
      </p:sp>
    </p:spTree>
    <p:extLst>
      <p:ext uri="{BB962C8B-B14F-4D97-AF65-F5344CB8AC3E}">
        <p14:creationId xmlns:p14="http://schemas.microsoft.com/office/powerpoint/2010/main" val="461625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Afbeeldingsresultaat voor dog running after a toy">
            <a:extLst>
              <a:ext uri="{FF2B5EF4-FFF2-40B4-BE49-F238E27FC236}">
                <a16:creationId xmlns="" xmlns:a16="http://schemas.microsoft.com/office/drawing/2014/main" id="{9D18B7AD-D758-41BE-9EEF-CD4ED79389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5472" r="-1" b="10008"/>
          <a:stretch/>
        </p:blipFill>
        <p:spPr bwMode="auto">
          <a:xfrm>
            <a:off x="-1" y="-4764"/>
            <a:ext cx="9136857" cy="5148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lstStyle/>
          <a:p>
            <a:r>
              <a:rPr lang="nl-BE" dirty="0">
                <a:solidFill>
                  <a:schemeClr val="bg1"/>
                </a:solidFill>
              </a:rPr>
              <a:t>For more information:</a:t>
            </a:r>
          </a:p>
        </p:txBody>
      </p:sp>
      <p:sp>
        <p:nvSpPr>
          <p:cNvPr id="18" name="Slide Number Placeholder 5"/>
          <p:cNvSpPr>
            <a:spLocks noGrp="1"/>
          </p:cNvSpPr>
          <p:nvPr>
            <p:ph type="sldNum" sz="quarter" idx="4294967295"/>
          </p:nvPr>
        </p:nvSpPr>
        <p:spPr>
          <a:xfrm>
            <a:off x="8067675" y="4737100"/>
            <a:ext cx="1076325" cy="269875"/>
          </a:xfrm>
          <a:prstGeom prst="rect">
            <a:avLst/>
          </a:prstGeom>
        </p:spPr>
        <p:txBody>
          <a:bodyPr/>
          <a:lstStyle>
            <a:lvl1pPr>
              <a:defRPr lang="en-US" sz="700" smtClean="0">
                <a:solidFill>
                  <a:schemeClr val="tx2">
                    <a:lumMod val="75000"/>
                    <a:lumOff val="25000"/>
                  </a:schemeClr>
                </a:solidFill>
              </a:defRPr>
            </a:lvl1pPr>
          </a:lstStyle>
          <a:p>
            <a:fld id="{7F034911-0302-4AAB-AEF0-815419E29289}" type="slidenum">
              <a:rPr lang="en-US" smtClean="0"/>
              <a:pPr/>
              <a:t>22</a:t>
            </a:fld>
            <a:endParaRPr lang="en-US"/>
          </a:p>
        </p:txBody>
      </p:sp>
      <p:sp>
        <p:nvSpPr>
          <p:cNvPr id="5" name="Rectangle 4"/>
          <p:cNvSpPr/>
          <p:nvPr/>
        </p:nvSpPr>
        <p:spPr>
          <a:xfrm>
            <a:off x="6337164" y="972594"/>
            <a:ext cx="2564229" cy="1024795"/>
          </a:xfrm>
          <a:prstGeom prst="rect">
            <a:avLst/>
          </a:prstGeom>
          <a:solidFill>
            <a:schemeClr val="bg1">
              <a:alpha val="78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r>
              <a:rPr lang="nl-BE" sz="1400" b="1" dirty="0">
                <a:solidFill>
                  <a:schemeClr val="bg2">
                    <a:lumMod val="50000"/>
                  </a:schemeClr>
                </a:solidFill>
              </a:rPr>
              <a:t>Dries Verhaeghe</a:t>
            </a:r>
          </a:p>
          <a:p>
            <a:r>
              <a:rPr lang="nl-BE" sz="1200" dirty="0">
                <a:solidFill>
                  <a:schemeClr val="bg2">
                    <a:lumMod val="50000"/>
                  </a:schemeClr>
                </a:solidFill>
              </a:rPr>
              <a:t>Research Director</a:t>
            </a:r>
          </a:p>
          <a:p>
            <a:pPr>
              <a:lnSpc>
                <a:spcPts val="1292"/>
              </a:lnSpc>
            </a:pPr>
            <a:endParaRPr lang="nl-BE" sz="1200" dirty="0">
              <a:solidFill>
                <a:schemeClr val="tx1">
                  <a:lumMod val="75000"/>
                  <a:lumOff val="25000"/>
                </a:schemeClr>
              </a:solidFill>
            </a:endParaRPr>
          </a:p>
          <a:p>
            <a:pPr>
              <a:lnSpc>
                <a:spcPts val="1292"/>
              </a:lnSpc>
            </a:pPr>
            <a:r>
              <a:rPr lang="nl-BE" sz="1200" dirty="0">
                <a:solidFill>
                  <a:schemeClr val="tx1">
                    <a:lumMod val="75000"/>
                    <a:lumOff val="25000"/>
                  </a:schemeClr>
                </a:solidFill>
              </a:rPr>
              <a:t>Tel:      +32 9 216 22 56</a:t>
            </a:r>
            <a:br>
              <a:rPr lang="nl-BE" sz="1200" dirty="0">
                <a:solidFill>
                  <a:schemeClr val="tx1">
                    <a:lumMod val="75000"/>
                    <a:lumOff val="25000"/>
                  </a:schemeClr>
                </a:solidFill>
              </a:rPr>
            </a:br>
            <a:r>
              <a:rPr lang="nl-BE" sz="1200" dirty="0">
                <a:solidFill>
                  <a:schemeClr val="tx1">
                    <a:lumMod val="75000"/>
                    <a:lumOff val="25000"/>
                  </a:schemeClr>
                </a:solidFill>
              </a:rPr>
              <a:t>Mail:   </a:t>
            </a:r>
            <a:r>
              <a:rPr lang="nl-BE" sz="1200" dirty="0">
                <a:solidFill>
                  <a:srgbClr val="5E605E"/>
                </a:solidFill>
              </a:rPr>
              <a:t>Dries.Verhaeghe@ipsos.com</a:t>
            </a:r>
          </a:p>
        </p:txBody>
      </p:sp>
      <p:sp>
        <p:nvSpPr>
          <p:cNvPr id="21" name="Rectangle 20"/>
          <p:cNvSpPr/>
          <p:nvPr/>
        </p:nvSpPr>
        <p:spPr>
          <a:xfrm>
            <a:off x="6337164" y="2117298"/>
            <a:ext cx="2564229" cy="1024795"/>
          </a:xfrm>
          <a:prstGeom prst="rect">
            <a:avLst/>
          </a:prstGeom>
          <a:solidFill>
            <a:schemeClr val="bg1">
              <a:alpha val="78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nSpc>
                <a:spcPts val="1292"/>
              </a:lnSpc>
            </a:pPr>
            <a:r>
              <a:rPr lang="nl-BE" sz="1400" b="1" dirty="0">
                <a:solidFill>
                  <a:schemeClr val="bg2">
                    <a:lumMod val="50000"/>
                  </a:schemeClr>
                </a:solidFill>
              </a:rPr>
              <a:t>Lennart Spittael </a:t>
            </a:r>
          </a:p>
          <a:p>
            <a:pPr>
              <a:lnSpc>
                <a:spcPts val="1292"/>
              </a:lnSpc>
            </a:pPr>
            <a:r>
              <a:rPr lang="nl-BE" sz="1200" dirty="0">
                <a:solidFill>
                  <a:schemeClr val="bg2">
                    <a:lumMod val="50000"/>
                  </a:schemeClr>
                </a:solidFill>
              </a:rPr>
              <a:t>Research Consultant</a:t>
            </a:r>
            <a:endParaRPr lang="nl-BE" sz="1200" dirty="0">
              <a:solidFill>
                <a:schemeClr val="tx1">
                  <a:lumMod val="75000"/>
                  <a:lumOff val="25000"/>
                </a:schemeClr>
              </a:solidFill>
            </a:endParaRPr>
          </a:p>
          <a:p>
            <a:pPr>
              <a:lnSpc>
                <a:spcPts val="1292"/>
              </a:lnSpc>
            </a:pPr>
            <a:endParaRPr lang="nl-BE" sz="1200" dirty="0">
              <a:solidFill>
                <a:schemeClr val="tx1">
                  <a:lumMod val="75000"/>
                  <a:lumOff val="25000"/>
                </a:schemeClr>
              </a:solidFill>
            </a:endParaRPr>
          </a:p>
          <a:p>
            <a:pPr>
              <a:lnSpc>
                <a:spcPts val="1292"/>
              </a:lnSpc>
            </a:pPr>
            <a:r>
              <a:rPr lang="nl-BE" sz="1200" dirty="0">
                <a:solidFill>
                  <a:schemeClr val="tx1">
                    <a:lumMod val="75000"/>
                    <a:lumOff val="25000"/>
                  </a:schemeClr>
                </a:solidFill>
              </a:rPr>
              <a:t>Tel:      +32 9 216 22 13</a:t>
            </a:r>
            <a:br>
              <a:rPr lang="nl-BE" sz="1200" dirty="0">
                <a:solidFill>
                  <a:schemeClr val="tx1">
                    <a:lumMod val="75000"/>
                    <a:lumOff val="25000"/>
                  </a:schemeClr>
                </a:solidFill>
              </a:rPr>
            </a:br>
            <a:r>
              <a:rPr lang="nl-BE" sz="1200" dirty="0">
                <a:solidFill>
                  <a:schemeClr val="tx1">
                    <a:lumMod val="75000"/>
                    <a:lumOff val="25000"/>
                  </a:schemeClr>
                </a:solidFill>
              </a:rPr>
              <a:t>Mail:   Lennart.Spittael@ipsos.com</a:t>
            </a:r>
          </a:p>
        </p:txBody>
      </p:sp>
      <p:sp>
        <p:nvSpPr>
          <p:cNvPr id="22" name="Rectangle 21"/>
          <p:cNvSpPr/>
          <p:nvPr/>
        </p:nvSpPr>
        <p:spPr>
          <a:xfrm>
            <a:off x="6337164" y="3302470"/>
            <a:ext cx="2564229" cy="1024795"/>
          </a:xfrm>
          <a:prstGeom prst="rect">
            <a:avLst/>
          </a:prstGeom>
          <a:solidFill>
            <a:schemeClr val="bg1">
              <a:alpha val="78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nSpc>
                <a:spcPts val="1292"/>
              </a:lnSpc>
            </a:pPr>
            <a:r>
              <a:rPr lang="nl-BE" sz="1400" b="1" dirty="0">
                <a:solidFill>
                  <a:schemeClr val="bg2">
                    <a:lumMod val="50000"/>
                  </a:schemeClr>
                </a:solidFill>
              </a:rPr>
              <a:t>Stefanie Vanhoele</a:t>
            </a:r>
          </a:p>
          <a:p>
            <a:pPr>
              <a:lnSpc>
                <a:spcPts val="1292"/>
              </a:lnSpc>
            </a:pPr>
            <a:r>
              <a:rPr lang="nl-BE" sz="1200" dirty="0">
                <a:solidFill>
                  <a:schemeClr val="bg2">
                    <a:lumMod val="50000"/>
                  </a:schemeClr>
                </a:solidFill>
              </a:rPr>
              <a:t>Research Executive</a:t>
            </a:r>
            <a:endParaRPr lang="nl-BE" sz="1200" dirty="0">
              <a:solidFill>
                <a:schemeClr val="tx1">
                  <a:lumMod val="75000"/>
                  <a:lumOff val="25000"/>
                </a:schemeClr>
              </a:solidFill>
            </a:endParaRPr>
          </a:p>
          <a:p>
            <a:pPr>
              <a:lnSpc>
                <a:spcPts val="1292"/>
              </a:lnSpc>
            </a:pPr>
            <a:endParaRPr lang="nl-BE" sz="1200" dirty="0">
              <a:solidFill>
                <a:schemeClr val="tx1">
                  <a:lumMod val="75000"/>
                  <a:lumOff val="25000"/>
                </a:schemeClr>
              </a:solidFill>
            </a:endParaRPr>
          </a:p>
          <a:p>
            <a:pPr>
              <a:lnSpc>
                <a:spcPts val="1292"/>
              </a:lnSpc>
            </a:pPr>
            <a:r>
              <a:rPr lang="nl-BE" sz="1200" dirty="0">
                <a:solidFill>
                  <a:schemeClr val="tx1">
                    <a:lumMod val="75000"/>
                    <a:lumOff val="25000"/>
                  </a:schemeClr>
                </a:solidFill>
              </a:rPr>
              <a:t>Tel:      +32 9 216 22 92</a:t>
            </a:r>
            <a:br>
              <a:rPr lang="nl-BE" sz="1200" dirty="0">
                <a:solidFill>
                  <a:schemeClr val="tx1">
                    <a:lumMod val="75000"/>
                    <a:lumOff val="25000"/>
                  </a:schemeClr>
                </a:solidFill>
              </a:rPr>
            </a:br>
            <a:r>
              <a:rPr lang="nl-BE" sz="1200" dirty="0">
                <a:solidFill>
                  <a:schemeClr val="tx1">
                    <a:lumMod val="75000"/>
                    <a:lumOff val="25000"/>
                  </a:schemeClr>
                </a:solidFill>
              </a:rPr>
              <a:t>Mail:   Stefanie.Vanhoele@ipsos.com</a:t>
            </a:r>
          </a:p>
        </p:txBody>
      </p:sp>
      <p:pic>
        <p:nvPicPr>
          <p:cNvPr id="20" name="Picture 19" descr="IPSOS_GAMECHANGERS_blue.png">
            <a:extLst>
              <a:ext uri="{FF2B5EF4-FFF2-40B4-BE49-F238E27FC236}">
                <a16:creationId xmlns="" xmlns:a16="http://schemas.microsoft.com/office/drawing/2014/main" id="{E2C670D7-70F6-4AE4-B67E-5F33E8266C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23" name="Picture 22" descr="IPSOS_GAMECHANGERS_blue.png">
            <a:extLst>
              <a:ext uri="{FF2B5EF4-FFF2-40B4-BE49-F238E27FC236}">
                <a16:creationId xmlns="" xmlns:a16="http://schemas.microsoft.com/office/drawing/2014/main" id="{EBFA41EA-8350-4EFD-8553-F33CA059D42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24" name="Picture 2" descr="C:\Users\Graphics Dude Ltd\Graphics Dude Ltd\Work\PC - IM - 150415A (template pt2)\Graphics\Tags\MarketingElectronic-Col.png">
            <a:extLst>
              <a:ext uri="{FF2B5EF4-FFF2-40B4-BE49-F238E27FC236}">
                <a16:creationId xmlns="" xmlns:a16="http://schemas.microsoft.com/office/drawing/2014/main" id="{ECC444CD-FD41-47D5-9CD1-DCC0AE460175}"/>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thank you png white">
            <a:extLst>
              <a:ext uri="{FF2B5EF4-FFF2-40B4-BE49-F238E27FC236}">
                <a16:creationId xmlns="" xmlns:a16="http://schemas.microsoft.com/office/drawing/2014/main" id="{3A631D0C-A769-439E-929D-6FE1DA80BC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3350" y="2463514"/>
            <a:ext cx="3588429" cy="12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92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AD8118B-97F1-4EB9-9FAF-3CC042C42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996" y="1"/>
            <a:ext cx="7705004" cy="5143500"/>
          </a:xfrm>
          <a:prstGeom prst="rect">
            <a:avLst/>
          </a:prstGeom>
        </p:spPr>
      </p:pic>
      <p:sp>
        <p:nvSpPr>
          <p:cNvPr id="12" name="Rectangle 11"/>
          <p:cNvSpPr/>
          <p:nvPr/>
        </p:nvSpPr>
        <p:spPr bwMode="ltGray">
          <a:xfrm>
            <a:off x="0" y="0"/>
            <a:ext cx="4012602" cy="51435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solidFill>
            <a:schemeClr val="bg1">
              <a:alpha val="75000"/>
            </a:schemeClr>
          </a:solidFill>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r>
              <a:rPr lang="en-US" sz="1200" b="1" dirty="0">
                <a:solidFill>
                  <a:schemeClr val="tx1">
                    <a:lumMod val="75000"/>
                    <a:lumOff val="25000"/>
                  </a:schemeClr>
                </a:solidFill>
              </a:rPr>
              <a:t/>
            </a:r>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dirty="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4"/>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pic>
        <p:nvPicPr>
          <p:cNvPr id="10" name="Picture 9" descr="IPSOS_GAMECHANGERS_blue.png">
            <a:extLst>
              <a:ext uri="{FF2B5EF4-FFF2-40B4-BE49-F238E27FC236}">
                <a16:creationId xmlns="" xmlns:a16="http://schemas.microsoft.com/office/drawing/2014/main" id="{E8DB14B8-9DFB-43EE-BA63-364F607ECB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11" name="Picture 10" descr="IPSOS_GAMECHANGERS_blue.png">
            <a:extLst>
              <a:ext uri="{FF2B5EF4-FFF2-40B4-BE49-F238E27FC236}">
                <a16:creationId xmlns="" xmlns:a16="http://schemas.microsoft.com/office/drawing/2014/main" id="{D7FC720E-3D47-4634-BD5A-F86ADA9B37F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13" name="Picture 2" descr="C:\Users\Graphics Dude Ltd\Graphics Dude Ltd\Work\PC - IM - 150415A (template pt2)\Graphics\Tags\MarketingElectronic-Col.png">
            <a:extLst>
              <a:ext uri="{FF2B5EF4-FFF2-40B4-BE49-F238E27FC236}">
                <a16:creationId xmlns="" xmlns:a16="http://schemas.microsoft.com/office/drawing/2014/main" id="{97BDAA72-B6DD-4A7C-A5E7-A5240D50C305}"/>
              </a:ext>
            </a:extLst>
          </p:cNvPr>
          <p:cNvPicPr>
            <a:picLocks noChangeAspect="1" noChangeArrowheads="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2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erelateerde afbeelding">
            <a:extLst>
              <a:ext uri="{FF2B5EF4-FFF2-40B4-BE49-F238E27FC236}">
                <a16:creationId xmlns="" xmlns:a16="http://schemas.microsoft.com/office/drawing/2014/main" id="{8C4157C1-6147-4E87-A77B-F1EC23A7EF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27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3366655" y="3892856"/>
            <a:ext cx="5777345" cy="701831"/>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r>
              <a:rPr lang="nl-BE" sz="4000" dirty="0">
                <a:solidFill>
                  <a:schemeClr val="bg1"/>
                </a:solidFill>
                <a:cs typeface="Arial" panose="020B0604020202020204" pitchFamily="34" charset="0"/>
              </a:rPr>
              <a:t>Onderzoeksmethodologie</a:t>
            </a:r>
            <a:endParaRPr lang="en-GB" sz="4000" dirty="0">
              <a:solidFill>
                <a:schemeClr val="bg1"/>
              </a:solidFill>
              <a:cs typeface="Arial" panose="020B0604020202020204" pitchFamily="34" charset="0"/>
            </a:endParaRPr>
          </a:p>
        </p:txBody>
      </p:sp>
      <p:pic>
        <p:nvPicPr>
          <p:cNvPr id="50" name="Picture 49" descr="IPSOS_GAMECHANGERS_blue.png">
            <a:extLst>
              <a:ext uri="{FF2B5EF4-FFF2-40B4-BE49-F238E27FC236}">
                <a16:creationId xmlns="" xmlns:a16="http://schemas.microsoft.com/office/drawing/2014/main" id="{DF8C6B4B-1FE9-4A19-9D1C-C8E61DEE3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51" name="Picture 50" descr="IPSOS_GAMECHANGERS_blue.png">
            <a:extLst>
              <a:ext uri="{FF2B5EF4-FFF2-40B4-BE49-F238E27FC236}">
                <a16:creationId xmlns="" xmlns:a16="http://schemas.microsoft.com/office/drawing/2014/main" id="{B6AD97C3-8CFC-4810-ACE8-7E2C685ED3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52" name="Picture 2" descr="C:\Users\Graphics Dude Ltd\Graphics Dude Ltd\Work\PC - IM - 150415A (template pt2)\Graphics\Tags\MarketingElectronic-Col.png">
            <a:extLst>
              <a:ext uri="{FF2B5EF4-FFF2-40B4-BE49-F238E27FC236}">
                <a16:creationId xmlns="" xmlns:a16="http://schemas.microsoft.com/office/drawing/2014/main" id="{B83FEA70-8C2E-4D8C-A707-04C1F9AB47ED}"/>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14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 xmlns:a16="http://schemas.microsoft.com/office/drawing/2014/main" id="{38ABF478-DBB5-4F03-87DE-A9BD9F3BCE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 t="16020" r="-111" b="-207"/>
          <a:stretch/>
        </p:blipFill>
        <p:spPr>
          <a:xfrm>
            <a:off x="0" y="0"/>
            <a:ext cx="9146325" cy="5156166"/>
          </a:xfrm>
          <a:prstGeom prst="rect">
            <a:avLst/>
          </a:prstGeom>
        </p:spPr>
      </p:pic>
      <p:sp>
        <p:nvSpPr>
          <p:cNvPr id="2" name="Text Placeholder 1">
            <a:extLst>
              <a:ext uri="{FF2B5EF4-FFF2-40B4-BE49-F238E27FC236}">
                <a16:creationId xmlns="" xmlns:a16="http://schemas.microsoft.com/office/drawing/2014/main" id="{A1803A55-3C23-474D-ADC5-CEA29CF198C0}"/>
              </a:ext>
            </a:extLst>
          </p:cNvPr>
          <p:cNvSpPr>
            <a:spLocks noGrp="1"/>
          </p:cNvSpPr>
          <p:nvPr>
            <p:ph type="body" sz="quarter" idx="13"/>
          </p:nvPr>
        </p:nvSpPr>
        <p:spPr/>
        <p:txBody>
          <a:bodyPr/>
          <a:lstStyle/>
          <a:p>
            <a:r>
              <a:rPr lang="nl-BE" dirty="0">
                <a:solidFill>
                  <a:schemeClr val="bg1"/>
                </a:solidFill>
              </a:rPr>
              <a:t>Onderzoeksmethodologie</a:t>
            </a:r>
          </a:p>
        </p:txBody>
      </p:sp>
      <p:sp>
        <p:nvSpPr>
          <p:cNvPr id="3" name="Oval 2">
            <a:extLst>
              <a:ext uri="{FF2B5EF4-FFF2-40B4-BE49-F238E27FC236}">
                <a16:creationId xmlns="" xmlns:a16="http://schemas.microsoft.com/office/drawing/2014/main" id="{21C1C151-2C14-403D-8FA9-0C52AB770CD8}"/>
              </a:ext>
            </a:extLst>
          </p:cNvPr>
          <p:cNvSpPr/>
          <p:nvPr/>
        </p:nvSpPr>
        <p:spPr>
          <a:xfrm>
            <a:off x="847309" y="503797"/>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4" name="Oval 3">
            <a:extLst>
              <a:ext uri="{FF2B5EF4-FFF2-40B4-BE49-F238E27FC236}">
                <a16:creationId xmlns="" xmlns:a16="http://schemas.microsoft.com/office/drawing/2014/main" id="{4010626D-1328-444A-94A2-1E8E87B2FF12}"/>
              </a:ext>
            </a:extLst>
          </p:cNvPr>
          <p:cNvSpPr/>
          <p:nvPr/>
        </p:nvSpPr>
        <p:spPr>
          <a:xfrm>
            <a:off x="3487833" y="503797"/>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5" name="Oval 4">
            <a:extLst>
              <a:ext uri="{FF2B5EF4-FFF2-40B4-BE49-F238E27FC236}">
                <a16:creationId xmlns="" xmlns:a16="http://schemas.microsoft.com/office/drawing/2014/main" id="{0C41419A-1733-4090-AB4B-1EDAA37063E6}"/>
              </a:ext>
            </a:extLst>
          </p:cNvPr>
          <p:cNvSpPr/>
          <p:nvPr/>
        </p:nvSpPr>
        <p:spPr>
          <a:xfrm>
            <a:off x="6182351" y="503797"/>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6" name="Oval 5">
            <a:extLst>
              <a:ext uri="{FF2B5EF4-FFF2-40B4-BE49-F238E27FC236}">
                <a16:creationId xmlns="" xmlns:a16="http://schemas.microsoft.com/office/drawing/2014/main" id="{8738E122-CE27-4A41-9E70-E9E086206431}"/>
              </a:ext>
            </a:extLst>
          </p:cNvPr>
          <p:cNvSpPr/>
          <p:nvPr/>
        </p:nvSpPr>
        <p:spPr>
          <a:xfrm>
            <a:off x="847309" y="2782323"/>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1A5090"/>
              </a:solidFill>
            </a:endParaRPr>
          </a:p>
        </p:txBody>
      </p:sp>
      <p:sp>
        <p:nvSpPr>
          <p:cNvPr id="7" name="Oval 6">
            <a:extLst>
              <a:ext uri="{FF2B5EF4-FFF2-40B4-BE49-F238E27FC236}">
                <a16:creationId xmlns="" xmlns:a16="http://schemas.microsoft.com/office/drawing/2014/main" id="{3B7EC30E-B806-4FDF-A804-EE5BFB8404E2}"/>
              </a:ext>
            </a:extLst>
          </p:cNvPr>
          <p:cNvSpPr/>
          <p:nvPr/>
        </p:nvSpPr>
        <p:spPr>
          <a:xfrm>
            <a:off x="3487833" y="2782323"/>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8" name="Oval 7">
            <a:extLst>
              <a:ext uri="{FF2B5EF4-FFF2-40B4-BE49-F238E27FC236}">
                <a16:creationId xmlns="" xmlns:a16="http://schemas.microsoft.com/office/drawing/2014/main" id="{9094A529-7F2A-4D8A-97AB-AD6C0BB68470}"/>
              </a:ext>
            </a:extLst>
          </p:cNvPr>
          <p:cNvSpPr/>
          <p:nvPr/>
        </p:nvSpPr>
        <p:spPr>
          <a:xfrm>
            <a:off x="6182351" y="2782323"/>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1A5090"/>
              </a:solidFill>
            </a:endParaRPr>
          </a:p>
        </p:txBody>
      </p:sp>
      <p:sp>
        <p:nvSpPr>
          <p:cNvPr id="9" name="Rounded Rectangle 2">
            <a:extLst>
              <a:ext uri="{FF2B5EF4-FFF2-40B4-BE49-F238E27FC236}">
                <a16:creationId xmlns="" xmlns:a16="http://schemas.microsoft.com/office/drawing/2014/main" id="{753EADA0-4FC7-46D6-9FC7-19417A8F7C9D}"/>
              </a:ext>
            </a:extLst>
          </p:cNvPr>
          <p:cNvSpPr>
            <a:spLocks noChangeAspect="1"/>
          </p:cNvSpPr>
          <p:nvPr/>
        </p:nvSpPr>
        <p:spPr>
          <a:xfrm>
            <a:off x="847308" y="703505"/>
            <a:ext cx="2206835" cy="1559478"/>
          </a:xfrm>
          <a:prstGeom prst="rect">
            <a:avLst/>
          </a:prstGeom>
          <a:noFill/>
          <a:ln w="25400">
            <a:noFill/>
          </a:ln>
          <a:effectLst/>
          <a:scene3d>
            <a:camera prst="orthographicFront">
              <a:rot lat="0" lon="0" rev="0"/>
            </a:camera>
            <a:lightRig rig="threePt" dir="t">
              <a:rot lat="0" lon="0" rev="1200000"/>
            </a:lightRig>
          </a:scene3d>
          <a:sp3d/>
        </p:spPr>
        <p:txBody>
          <a:bodyPr wrap="square" lIns="0" tIns="108000" rIns="0" bIns="0" rtlCol="0" anchor="t" anchorCtr="0"/>
          <a:lstStyle/>
          <a:p>
            <a:pPr algn="ctr" defTabSz="685800">
              <a:defRPr/>
            </a:pPr>
            <a:r>
              <a:rPr lang="en-GB" sz="1200" b="1" kern="0" dirty="0">
                <a:solidFill>
                  <a:srgbClr val="660066"/>
                </a:solidFill>
                <a:ea typeface="Segoe UI" panose="020B0502040204020203" pitchFamily="34" charset="0"/>
                <a:cs typeface="Arial" panose="020B0604020202020204" pitchFamily="34" charset="0"/>
              </a:rPr>
              <a:t>STEEKPROEF </a:t>
            </a:r>
          </a:p>
          <a:p>
            <a:pPr algn="ctr" defTabSz="685800">
              <a:defRPr/>
            </a:pPr>
            <a:r>
              <a:rPr lang="en-GB" sz="1200" b="1" kern="0" dirty="0">
                <a:solidFill>
                  <a:srgbClr val="660066"/>
                </a:solidFill>
                <a:ea typeface="Segoe UI" panose="020B0502040204020203" pitchFamily="34" charset="0"/>
                <a:cs typeface="Arial" panose="020B0604020202020204" pitchFamily="34" charset="0"/>
              </a:rPr>
              <a:t>BESCHRIJVING</a:t>
            </a:r>
          </a:p>
          <a:p>
            <a:pPr algn="ctr" defTabSz="685800">
              <a:defRPr/>
            </a:pPr>
            <a:endParaRPr lang="en-GB" sz="1200" kern="0" dirty="0">
              <a:solidFill>
                <a:srgbClr val="80229E"/>
              </a:solidFill>
              <a:ea typeface="Segoe UI" panose="020B0502040204020203" pitchFamily="34" charset="0"/>
              <a:cs typeface="Arial" panose="020B0604020202020204" pitchFamily="34" charset="0"/>
            </a:endParaRPr>
          </a:p>
          <a:p>
            <a:pPr algn="ctr" defTabSz="685800">
              <a:defRPr/>
            </a:pPr>
            <a:endParaRPr lang="en-GB" sz="1200" kern="0" dirty="0">
              <a:solidFill>
                <a:srgbClr val="660066"/>
              </a:solidFill>
              <a:ea typeface="Segoe UI" panose="020B0502040204020203" pitchFamily="34" charset="0"/>
              <a:cs typeface="Arial" panose="020B0604020202020204" pitchFamily="34" charset="0"/>
            </a:endParaRPr>
          </a:p>
          <a:p>
            <a:pPr marL="989013" defTabSz="685800">
              <a:defRPr/>
            </a:pPr>
            <a:r>
              <a:rPr lang="nl-BE" sz="1200" kern="0" dirty="0">
                <a:solidFill>
                  <a:srgbClr val="660066"/>
                </a:solidFill>
                <a:ea typeface="Segoe UI" panose="020B0502040204020203" pitchFamily="34" charset="0"/>
                <a:cs typeface="Arial" panose="020B0604020202020204" pitchFamily="34" charset="0"/>
              </a:rPr>
              <a:t>Brusselaars</a:t>
            </a:r>
            <a:endParaRPr lang="en-GB" sz="1200" kern="0" dirty="0">
              <a:solidFill>
                <a:srgbClr val="660066"/>
              </a:solidFill>
              <a:ea typeface="Segoe UI" panose="020B0502040204020203" pitchFamily="34" charset="0"/>
              <a:cs typeface="Arial" panose="020B0604020202020204" pitchFamily="34" charset="0"/>
            </a:endParaRPr>
          </a:p>
          <a:p>
            <a:pPr marL="989013" defTabSz="685800">
              <a:defRPr/>
            </a:pPr>
            <a:r>
              <a:rPr lang="nl-BE" sz="1200" kern="0" dirty="0">
                <a:solidFill>
                  <a:srgbClr val="660066"/>
                </a:solidFill>
                <a:ea typeface="Segoe UI" panose="020B0502040204020203" pitchFamily="34" charset="0"/>
                <a:cs typeface="Arial" panose="020B0604020202020204" pitchFamily="34" charset="0"/>
              </a:rPr>
              <a:t>tussen </a:t>
            </a:r>
          </a:p>
          <a:p>
            <a:pPr marL="989013" defTabSz="685800">
              <a:defRPr/>
            </a:pPr>
            <a:r>
              <a:rPr lang="nl-BE" sz="1200" kern="0" dirty="0">
                <a:solidFill>
                  <a:srgbClr val="660066"/>
                </a:solidFill>
                <a:ea typeface="Segoe UI" panose="020B0502040204020203" pitchFamily="34" charset="0"/>
                <a:cs typeface="Arial" panose="020B0604020202020204" pitchFamily="34" charset="0"/>
              </a:rPr>
              <a:t>18 &amp; 75 jaar</a:t>
            </a:r>
            <a:endParaRPr lang="en-GB" sz="1000" kern="0" dirty="0">
              <a:solidFill>
                <a:srgbClr val="660066"/>
              </a:solidFill>
              <a:ea typeface="Segoe UI" panose="020B0502040204020203" pitchFamily="34" charset="0"/>
              <a:cs typeface="Arial" panose="020B0604020202020204" pitchFamily="34" charset="0"/>
            </a:endParaRPr>
          </a:p>
        </p:txBody>
      </p:sp>
      <p:sp>
        <p:nvSpPr>
          <p:cNvPr id="10" name="Rounded Rectangle 65">
            <a:extLst>
              <a:ext uri="{FF2B5EF4-FFF2-40B4-BE49-F238E27FC236}">
                <a16:creationId xmlns="" xmlns:a16="http://schemas.microsoft.com/office/drawing/2014/main" id="{B236F69A-98A7-455A-A8A0-B1701361C2F6}"/>
              </a:ext>
            </a:extLst>
          </p:cNvPr>
          <p:cNvSpPr>
            <a:spLocks noChangeAspect="1"/>
          </p:cNvSpPr>
          <p:nvPr/>
        </p:nvSpPr>
        <p:spPr>
          <a:xfrm>
            <a:off x="3341943" y="703505"/>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en-GB" sz="1200" b="1" kern="0" dirty="0">
                <a:solidFill>
                  <a:srgbClr val="660066"/>
                </a:solidFill>
                <a:ea typeface="Segoe UI" panose="020B0502040204020203" pitchFamily="34" charset="0"/>
                <a:cs typeface="Arial" panose="020B0604020202020204" pitchFamily="34" charset="0"/>
              </a:rPr>
              <a:t>STEEKPROEF</a:t>
            </a:r>
          </a:p>
          <a:p>
            <a:pPr algn="ctr" defTabSz="685800">
              <a:defRPr/>
            </a:pPr>
            <a:r>
              <a:rPr lang="en-GB" sz="1200" b="1" kern="0" dirty="0">
                <a:solidFill>
                  <a:srgbClr val="660066"/>
                </a:solidFill>
                <a:ea typeface="Segoe UI" panose="020B0502040204020203" pitchFamily="34" charset="0"/>
                <a:cs typeface="Arial" panose="020B0604020202020204" pitchFamily="34" charset="0"/>
              </a:rPr>
              <a:t>GROOTTE</a:t>
            </a:r>
          </a:p>
          <a:p>
            <a:pPr algn="ctr" defTabSz="685800">
              <a:defRPr/>
            </a:pPr>
            <a:endParaRPr lang="en-GB" sz="1200" kern="0" dirty="0">
              <a:solidFill>
                <a:srgbClr val="660066"/>
              </a:solidFill>
              <a:ea typeface="Segoe UI" panose="020B0502040204020203" pitchFamily="34" charset="0"/>
              <a:cs typeface="Arial" panose="020B0604020202020204" pitchFamily="34" charset="0"/>
            </a:endParaRPr>
          </a:p>
          <a:p>
            <a:pPr marL="989013" defTabSz="685800">
              <a:lnSpc>
                <a:spcPct val="80000"/>
              </a:lnSpc>
              <a:defRPr/>
            </a:pPr>
            <a:endParaRPr lang="en-GB" sz="2000" b="1" kern="0" dirty="0">
              <a:solidFill>
                <a:srgbClr val="660066"/>
              </a:solidFill>
              <a:ea typeface="Segoe UI" panose="020B0502040204020203" pitchFamily="34" charset="0"/>
              <a:cs typeface="Arial" panose="020B0604020202020204" pitchFamily="34" charset="0"/>
            </a:endParaRPr>
          </a:p>
          <a:p>
            <a:pPr marL="989013" defTabSz="685800">
              <a:lnSpc>
                <a:spcPct val="80000"/>
              </a:lnSpc>
              <a:defRPr/>
            </a:pPr>
            <a:r>
              <a:rPr lang="en-GB" sz="2000" b="1" kern="0" dirty="0">
                <a:solidFill>
                  <a:srgbClr val="660066"/>
                </a:solidFill>
                <a:ea typeface="Segoe UI" panose="020B0502040204020203" pitchFamily="34" charset="0"/>
                <a:cs typeface="Arial" panose="020B0604020202020204" pitchFamily="34" charset="0"/>
              </a:rPr>
              <a:t>n=1000</a:t>
            </a:r>
          </a:p>
        </p:txBody>
      </p:sp>
      <p:sp>
        <p:nvSpPr>
          <p:cNvPr id="11" name="Rounded Rectangle 66">
            <a:extLst>
              <a:ext uri="{FF2B5EF4-FFF2-40B4-BE49-F238E27FC236}">
                <a16:creationId xmlns="" xmlns:a16="http://schemas.microsoft.com/office/drawing/2014/main" id="{95B82350-65DC-4D3D-B9A4-B59AAE1CA528}"/>
              </a:ext>
            </a:extLst>
          </p:cNvPr>
          <p:cNvSpPr>
            <a:spLocks noChangeAspect="1"/>
          </p:cNvSpPr>
          <p:nvPr/>
        </p:nvSpPr>
        <p:spPr>
          <a:xfrm>
            <a:off x="6252670" y="705139"/>
            <a:ext cx="202769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36000" bIns="0" rtlCol="0" anchor="t" anchorCtr="0"/>
          <a:lstStyle/>
          <a:p>
            <a:pPr algn="ctr" defTabSz="685800">
              <a:defRPr/>
            </a:pPr>
            <a:r>
              <a:rPr lang="en-GB" sz="1200" b="1" kern="0" dirty="0">
                <a:solidFill>
                  <a:srgbClr val="660066"/>
                </a:solidFill>
                <a:ea typeface="Segoe UI" panose="020B0502040204020203" pitchFamily="34" charset="0"/>
                <a:cs typeface="Arial" panose="020B0604020202020204" pitchFamily="34" charset="0"/>
              </a:rPr>
              <a:t>QUOTA</a:t>
            </a:r>
          </a:p>
          <a:p>
            <a:pPr algn="ctr" defTabSz="685800">
              <a:defRPr/>
            </a:pPr>
            <a:endParaRPr lang="en-GB" sz="1100" kern="0" dirty="0">
              <a:solidFill>
                <a:srgbClr val="660066"/>
              </a:solidFill>
              <a:ea typeface="Segoe UI" panose="020B0502040204020203" pitchFamily="34" charset="0"/>
              <a:cs typeface="Arial" panose="020B0604020202020204" pitchFamily="34" charset="0"/>
            </a:endParaRPr>
          </a:p>
          <a:p>
            <a:pPr algn="ctr" defTabSz="685800">
              <a:defRPr/>
            </a:pPr>
            <a:endParaRPr lang="en-GB" sz="1400" kern="0" dirty="0">
              <a:solidFill>
                <a:srgbClr val="660066"/>
              </a:solidFill>
              <a:ea typeface="Segoe UI" panose="020B0502040204020203" pitchFamily="34" charset="0"/>
              <a:cs typeface="Segoe UI" panose="020B0502040204020203" pitchFamily="34" charset="0"/>
            </a:endParaRPr>
          </a:p>
        </p:txBody>
      </p:sp>
      <p:sp>
        <p:nvSpPr>
          <p:cNvPr id="12" name="Rounded Rectangle 67">
            <a:extLst>
              <a:ext uri="{FF2B5EF4-FFF2-40B4-BE49-F238E27FC236}">
                <a16:creationId xmlns="" xmlns:a16="http://schemas.microsoft.com/office/drawing/2014/main" id="{86B9391C-BE50-4152-9C8A-A1C61294E0D5}"/>
              </a:ext>
            </a:extLst>
          </p:cNvPr>
          <p:cNvSpPr>
            <a:spLocks noChangeAspect="1"/>
          </p:cNvSpPr>
          <p:nvPr/>
        </p:nvSpPr>
        <p:spPr>
          <a:xfrm>
            <a:off x="735473" y="2982028"/>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en-GB" sz="1200" b="1" kern="0" dirty="0">
                <a:solidFill>
                  <a:srgbClr val="660066"/>
                </a:solidFill>
                <a:ea typeface="Segoe UI" panose="020B0502040204020203" pitchFamily="34" charset="0"/>
                <a:cs typeface="Arial" panose="020B0604020202020204" pitchFamily="34" charset="0"/>
              </a:rPr>
              <a:t>GEMIDDELDE </a:t>
            </a:r>
          </a:p>
          <a:p>
            <a:pPr algn="ctr" defTabSz="685800">
              <a:defRPr/>
            </a:pPr>
            <a:r>
              <a:rPr lang="en-GB" sz="1200" b="1" kern="0" dirty="0">
                <a:solidFill>
                  <a:srgbClr val="660066"/>
                </a:solidFill>
                <a:ea typeface="Segoe UI" panose="020B0502040204020203" pitchFamily="34" charset="0"/>
                <a:cs typeface="Arial" panose="020B0604020202020204" pitchFamily="34" charset="0"/>
              </a:rPr>
              <a:t>DUUR INTERVIEW</a:t>
            </a:r>
          </a:p>
          <a:p>
            <a:pPr algn="ctr" defTabSz="685800">
              <a:defRPr/>
            </a:pPr>
            <a:endParaRPr lang="en-GB" sz="800" kern="0" dirty="0">
              <a:solidFill>
                <a:srgbClr val="80229E"/>
              </a:solidFill>
              <a:ea typeface="Segoe UI" panose="020B0502040204020203" pitchFamily="34" charset="0"/>
              <a:cs typeface="Arial" panose="020B0604020202020204" pitchFamily="34" charset="0"/>
            </a:endParaRPr>
          </a:p>
          <a:p>
            <a:pPr marL="989013" defTabSz="685800">
              <a:defRPr/>
            </a:pPr>
            <a:r>
              <a:rPr lang="en-GB" sz="4000" b="1" kern="0" dirty="0">
                <a:solidFill>
                  <a:srgbClr val="660066"/>
                </a:solidFill>
                <a:ea typeface="Segoe UI" panose="020B0502040204020203" pitchFamily="34" charset="0"/>
                <a:cs typeface="Arial" panose="020B0604020202020204" pitchFamily="34" charset="0"/>
              </a:rPr>
              <a:t>  7</a:t>
            </a:r>
            <a:endParaRPr lang="en-GB" sz="4000" kern="0" dirty="0">
              <a:solidFill>
                <a:srgbClr val="660066"/>
              </a:solidFill>
              <a:ea typeface="Segoe UI" panose="020B0502040204020203" pitchFamily="34" charset="0"/>
              <a:cs typeface="Arial" panose="020B0604020202020204" pitchFamily="34" charset="0"/>
            </a:endParaRPr>
          </a:p>
          <a:p>
            <a:pPr marL="989013" defTabSz="685800">
              <a:defRPr/>
            </a:pPr>
            <a:r>
              <a:rPr lang="en-GB" sz="2000" kern="0" dirty="0" err="1">
                <a:solidFill>
                  <a:srgbClr val="660066"/>
                </a:solidFill>
                <a:ea typeface="Segoe UI" panose="020B0502040204020203" pitchFamily="34" charset="0"/>
                <a:cs typeface="Arial" panose="020B0604020202020204" pitchFamily="34" charset="0"/>
              </a:rPr>
              <a:t>minuten</a:t>
            </a:r>
            <a:endParaRPr lang="en-GB" sz="2000" kern="0" dirty="0">
              <a:solidFill>
                <a:srgbClr val="660066"/>
              </a:solidFill>
              <a:ea typeface="Segoe UI" panose="020B0502040204020203" pitchFamily="34" charset="0"/>
              <a:cs typeface="Arial" panose="020B0604020202020204" pitchFamily="34" charset="0"/>
            </a:endParaRPr>
          </a:p>
        </p:txBody>
      </p:sp>
      <p:sp>
        <p:nvSpPr>
          <p:cNvPr id="13" name="Rounded Rectangle 68">
            <a:extLst>
              <a:ext uri="{FF2B5EF4-FFF2-40B4-BE49-F238E27FC236}">
                <a16:creationId xmlns="" xmlns:a16="http://schemas.microsoft.com/office/drawing/2014/main" id="{D54966EB-311D-4F46-A8B7-E702748D9DC4}"/>
              </a:ext>
            </a:extLst>
          </p:cNvPr>
          <p:cNvSpPr>
            <a:spLocks noChangeAspect="1"/>
          </p:cNvSpPr>
          <p:nvPr/>
        </p:nvSpPr>
        <p:spPr>
          <a:xfrm>
            <a:off x="3363431" y="2993918"/>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en-GB" sz="1200" b="1" kern="0" dirty="0">
                <a:solidFill>
                  <a:srgbClr val="660066"/>
                </a:solidFill>
                <a:ea typeface="Segoe UI" panose="020B0502040204020203" pitchFamily="34" charset="0"/>
                <a:cs typeface="Arial" panose="020B0604020202020204" pitchFamily="34" charset="0"/>
              </a:rPr>
              <a:t>METHODE</a:t>
            </a:r>
          </a:p>
          <a:p>
            <a:pPr algn="ctr" defTabSz="685800">
              <a:defRPr/>
            </a:pPr>
            <a:r>
              <a:rPr lang="en-GB" sz="1200" b="1" kern="0" dirty="0">
                <a:solidFill>
                  <a:srgbClr val="660066"/>
                </a:solidFill>
                <a:ea typeface="Segoe UI" panose="020B0502040204020203" pitchFamily="34" charset="0"/>
                <a:cs typeface="Arial" panose="020B0604020202020204" pitchFamily="34" charset="0"/>
              </a:rPr>
              <a:t>DATAVERZAMELING</a:t>
            </a:r>
          </a:p>
          <a:p>
            <a:pPr marL="989013" defTabSz="685800">
              <a:defRPr/>
            </a:pPr>
            <a:endParaRPr lang="en-GB" sz="1100" kern="0" dirty="0">
              <a:solidFill>
                <a:srgbClr val="80229E"/>
              </a:solidFill>
              <a:ea typeface="Segoe UI" panose="020B0502040204020203" pitchFamily="34" charset="0"/>
              <a:cs typeface="Segoe UI" panose="020B0502040204020203" pitchFamily="34" charset="0"/>
            </a:endParaRPr>
          </a:p>
        </p:txBody>
      </p:sp>
      <p:sp>
        <p:nvSpPr>
          <p:cNvPr id="14" name="Rounded Rectangle 69">
            <a:extLst>
              <a:ext uri="{FF2B5EF4-FFF2-40B4-BE49-F238E27FC236}">
                <a16:creationId xmlns="" xmlns:a16="http://schemas.microsoft.com/office/drawing/2014/main" id="{C474590A-607F-4F39-A883-1530867D156D}"/>
              </a:ext>
            </a:extLst>
          </p:cNvPr>
          <p:cNvSpPr>
            <a:spLocks noChangeAspect="1"/>
          </p:cNvSpPr>
          <p:nvPr/>
        </p:nvSpPr>
        <p:spPr>
          <a:xfrm>
            <a:off x="6041771" y="2976799"/>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en-GB" sz="1200" b="1" kern="0" dirty="0">
                <a:solidFill>
                  <a:srgbClr val="660066"/>
                </a:solidFill>
                <a:ea typeface="Segoe UI" panose="020B0502040204020203" pitchFamily="34" charset="0"/>
                <a:cs typeface="Arial" panose="020B0604020202020204" pitchFamily="34" charset="0"/>
              </a:rPr>
              <a:t>PERIODE </a:t>
            </a:r>
          </a:p>
          <a:p>
            <a:pPr algn="ctr" defTabSz="685800">
              <a:defRPr/>
            </a:pPr>
            <a:r>
              <a:rPr lang="en-GB" sz="1200" b="1" kern="0" dirty="0">
                <a:solidFill>
                  <a:srgbClr val="660066"/>
                </a:solidFill>
                <a:ea typeface="Segoe UI" panose="020B0502040204020203" pitchFamily="34" charset="0"/>
                <a:cs typeface="Arial" panose="020B0604020202020204" pitchFamily="34" charset="0"/>
              </a:rPr>
              <a:t>VELDWERK</a:t>
            </a:r>
          </a:p>
          <a:p>
            <a:pPr algn="ctr" defTabSz="685800">
              <a:defRPr/>
            </a:pPr>
            <a:endParaRPr lang="en-GB" sz="1100" kern="0" dirty="0">
              <a:solidFill>
                <a:srgbClr val="660066"/>
              </a:solidFill>
              <a:ea typeface="Segoe UI" panose="020B0502040204020203" pitchFamily="34" charset="0"/>
              <a:cs typeface="Segoe UI" panose="020B0502040204020203" pitchFamily="34" charset="0"/>
            </a:endParaRPr>
          </a:p>
          <a:p>
            <a:pPr marL="989013" defTabSz="685800">
              <a:defRPr/>
            </a:pPr>
            <a:r>
              <a:rPr lang="en-GB" sz="1200" b="1" kern="0" dirty="0">
                <a:solidFill>
                  <a:srgbClr val="660066"/>
                </a:solidFill>
                <a:ea typeface="Segoe UI" panose="020B0502040204020203" pitchFamily="34" charset="0"/>
                <a:cs typeface="Arial" panose="020B0604020202020204" pitchFamily="34" charset="0"/>
              </a:rPr>
              <a:t>VAN:</a:t>
            </a:r>
          </a:p>
          <a:p>
            <a:pPr marL="989013" defTabSz="685800">
              <a:defRPr/>
            </a:pPr>
            <a:r>
              <a:rPr lang="en-GB" sz="1200" kern="0" dirty="0">
                <a:solidFill>
                  <a:srgbClr val="660066"/>
                </a:solidFill>
                <a:ea typeface="Segoe UI" panose="020B0502040204020203" pitchFamily="34" charset="0"/>
                <a:cs typeface="Arial" panose="020B0604020202020204" pitchFamily="34" charset="0"/>
              </a:rPr>
              <a:t>22/05/2018</a:t>
            </a:r>
          </a:p>
          <a:p>
            <a:pPr marL="989013" defTabSz="685800">
              <a:spcBef>
                <a:spcPts val="600"/>
              </a:spcBef>
              <a:defRPr/>
            </a:pPr>
            <a:r>
              <a:rPr lang="en-GB" sz="1200" b="1" kern="0" dirty="0">
                <a:solidFill>
                  <a:srgbClr val="660066"/>
                </a:solidFill>
                <a:ea typeface="Segoe UI" panose="020B0502040204020203" pitchFamily="34" charset="0"/>
                <a:cs typeface="Arial" panose="020B0604020202020204" pitchFamily="34" charset="0"/>
              </a:rPr>
              <a:t>TOT:</a:t>
            </a:r>
          </a:p>
          <a:p>
            <a:pPr marL="989013" defTabSz="685800">
              <a:defRPr/>
            </a:pPr>
            <a:r>
              <a:rPr lang="en-GB" sz="1200" kern="0" dirty="0">
                <a:solidFill>
                  <a:srgbClr val="660066"/>
                </a:solidFill>
                <a:ea typeface="Segoe UI" panose="020B0502040204020203" pitchFamily="34" charset="0"/>
                <a:cs typeface="Arial" panose="020B0604020202020204" pitchFamily="34" charset="0"/>
              </a:rPr>
              <a:t>06/06/2018</a:t>
            </a:r>
          </a:p>
        </p:txBody>
      </p:sp>
      <p:sp>
        <p:nvSpPr>
          <p:cNvPr id="15" name="Freeform 16">
            <a:extLst>
              <a:ext uri="{FF2B5EF4-FFF2-40B4-BE49-F238E27FC236}">
                <a16:creationId xmlns="" xmlns:a16="http://schemas.microsoft.com/office/drawing/2014/main" id="{E6BA79D7-6D1B-4AD0-A1A8-204E1ED6C6BD}"/>
              </a:ext>
            </a:extLst>
          </p:cNvPr>
          <p:cNvSpPr>
            <a:spLocks noChangeAspect="1" noEditPoints="1"/>
          </p:cNvSpPr>
          <p:nvPr/>
        </p:nvSpPr>
        <p:spPr bwMode="auto">
          <a:xfrm>
            <a:off x="1077096" y="1389420"/>
            <a:ext cx="662497" cy="631294"/>
          </a:xfrm>
          <a:custGeom>
            <a:avLst/>
            <a:gdLst/>
            <a:ahLst/>
            <a:cxnLst>
              <a:cxn ang="0">
                <a:pos x="70" y="98"/>
              </a:cxn>
              <a:cxn ang="0">
                <a:pos x="127" y="98"/>
              </a:cxn>
              <a:cxn ang="0">
                <a:pos x="119" y="223"/>
              </a:cxn>
              <a:cxn ang="0">
                <a:pos x="133" y="71"/>
              </a:cxn>
              <a:cxn ang="0">
                <a:pos x="136" y="47"/>
              </a:cxn>
              <a:cxn ang="0">
                <a:pos x="58" y="50"/>
              </a:cxn>
              <a:cxn ang="0">
                <a:pos x="75" y="92"/>
              </a:cxn>
              <a:cxn ang="0">
                <a:pos x="122" y="92"/>
              </a:cxn>
              <a:cxn ang="0">
                <a:pos x="211" y="110"/>
              </a:cxn>
              <a:cxn ang="0">
                <a:pos x="286" y="121"/>
              </a:cxn>
              <a:cxn ang="0">
                <a:pos x="232" y="158"/>
              </a:cxn>
              <a:cxn ang="0">
                <a:pos x="186" y="119"/>
              </a:cxn>
              <a:cxn ang="0">
                <a:pos x="186" y="119"/>
              </a:cxn>
              <a:cxn ang="0">
                <a:pos x="186" y="119"/>
              </a:cxn>
              <a:cxn ang="0">
                <a:pos x="185" y="118"/>
              </a:cxn>
              <a:cxn ang="0">
                <a:pos x="185" y="118"/>
              </a:cxn>
              <a:cxn ang="0">
                <a:pos x="185" y="117"/>
              </a:cxn>
              <a:cxn ang="0">
                <a:pos x="184" y="117"/>
              </a:cxn>
              <a:cxn ang="0">
                <a:pos x="184" y="116"/>
              </a:cxn>
              <a:cxn ang="0">
                <a:pos x="183" y="115"/>
              </a:cxn>
              <a:cxn ang="0">
                <a:pos x="183" y="115"/>
              </a:cxn>
              <a:cxn ang="0">
                <a:pos x="182" y="115"/>
              </a:cxn>
              <a:cxn ang="0">
                <a:pos x="182" y="114"/>
              </a:cxn>
              <a:cxn ang="0">
                <a:pos x="182" y="114"/>
              </a:cxn>
              <a:cxn ang="0">
                <a:pos x="181" y="113"/>
              </a:cxn>
              <a:cxn ang="0">
                <a:pos x="181" y="113"/>
              </a:cxn>
              <a:cxn ang="0">
                <a:pos x="180" y="113"/>
              </a:cxn>
              <a:cxn ang="0">
                <a:pos x="180" y="112"/>
              </a:cxn>
              <a:cxn ang="0">
                <a:pos x="179" y="112"/>
              </a:cxn>
              <a:cxn ang="0">
                <a:pos x="179" y="111"/>
              </a:cxn>
              <a:cxn ang="0">
                <a:pos x="178" y="111"/>
              </a:cxn>
              <a:cxn ang="0">
                <a:pos x="178" y="111"/>
              </a:cxn>
              <a:cxn ang="0">
                <a:pos x="178" y="110"/>
              </a:cxn>
              <a:cxn ang="0">
                <a:pos x="177" y="110"/>
              </a:cxn>
              <a:cxn ang="0">
                <a:pos x="177" y="110"/>
              </a:cxn>
              <a:cxn ang="0">
                <a:pos x="176" y="109"/>
              </a:cxn>
              <a:cxn ang="0">
                <a:pos x="176" y="109"/>
              </a:cxn>
              <a:cxn ang="0">
                <a:pos x="175" y="109"/>
              </a:cxn>
              <a:cxn ang="0">
                <a:pos x="175" y="108"/>
              </a:cxn>
              <a:cxn ang="0">
                <a:pos x="175" y="108"/>
              </a:cxn>
              <a:cxn ang="0">
                <a:pos x="174" y="108"/>
              </a:cxn>
              <a:cxn ang="0">
                <a:pos x="174" y="107"/>
              </a:cxn>
              <a:cxn ang="0">
                <a:pos x="173" y="107"/>
              </a:cxn>
              <a:cxn ang="0">
                <a:pos x="251" y="74"/>
              </a:cxn>
              <a:cxn ang="0">
                <a:pos x="220" y="19"/>
              </a:cxn>
              <a:cxn ang="0">
                <a:pos x="189" y="74"/>
              </a:cxn>
              <a:cxn ang="0">
                <a:pos x="213" y="104"/>
              </a:cxn>
              <a:cxn ang="0">
                <a:pos x="157" y="158"/>
              </a:cxn>
              <a:cxn ang="0">
                <a:pos x="207" y="172"/>
              </a:cxn>
              <a:cxn ang="0">
                <a:pos x="236" y="266"/>
              </a:cxn>
              <a:cxn ang="0">
                <a:pos x="211" y="281"/>
              </a:cxn>
              <a:cxn ang="0">
                <a:pos x="147" y="141"/>
              </a:cxn>
            </a:cxnLst>
            <a:rect l="0" t="0" r="r" b="b"/>
            <a:pathLst>
              <a:path w="300" h="286">
                <a:moveTo>
                  <a:pt x="0" y="199"/>
                </a:moveTo>
                <a:cubicBezTo>
                  <a:pt x="0" y="169"/>
                  <a:pt x="2" y="145"/>
                  <a:pt x="18" y="125"/>
                </a:cubicBezTo>
                <a:cubicBezTo>
                  <a:pt x="36" y="102"/>
                  <a:pt x="54" y="110"/>
                  <a:pt x="70" y="98"/>
                </a:cubicBezTo>
                <a:cubicBezTo>
                  <a:pt x="75" y="104"/>
                  <a:pt x="80" y="109"/>
                  <a:pt x="88" y="112"/>
                </a:cubicBezTo>
                <a:cubicBezTo>
                  <a:pt x="93" y="114"/>
                  <a:pt x="104" y="114"/>
                  <a:pt x="110" y="112"/>
                </a:cubicBezTo>
                <a:cubicBezTo>
                  <a:pt x="117" y="109"/>
                  <a:pt x="123" y="104"/>
                  <a:pt x="127" y="98"/>
                </a:cubicBezTo>
                <a:cubicBezTo>
                  <a:pt x="142" y="109"/>
                  <a:pt x="162" y="103"/>
                  <a:pt x="179" y="125"/>
                </a:cubicBezTo>
                <a:cubicBezTo>
                  <a:pt x="167" y="124"/>
                  <a:pt x="154" y="127"/>
                  <a:pt x="142" y="134"/>
                </a:cubicBezTo>
                <a:cubicBezTo>
                  <a:pt x="111" y="152"/>
                  <a:pt x="101" y="192"/>
                  <a:pt x="119" y="223"/>
                </a:cubicBezTo>
                <a:cubicBezTo>
                  <a:pt x="76" y="227"/>
                  <a:pt x="30" y="219"/>
                  <a:pt x="0" y="199"/>
                </a:cubicBezTo>
                <a:close/>
                <a:moveTo>
                  <a:pt x="122" y="92"/>
                </a:moveTo>
                <a:cubicBezTo>
                  <a:pt x="127" y="85"/>
                  <a:pt x="131" y="78"/>
                  <a:pt x="133" y="71"/>
                </a:cubicBezTo>
                <a:cubicBezTo>
                  <a:pt x="135" y="71"/>
                  <a:pt x="136" y="70"/>
                  <a:pt x="136" y="69"/>
                </a:cubicBezTo>
                <a:cubicBezTo>
                  <a:pt x="138" y="61"/>
                  <a:pt x="139" y="55"/>
                  <a:pt x="139" y="50"/>
                </a:cubicBezTo>
                <a:cubicBezTo>
                  <a:pt x="139" y="49"/>
                  <a:pt x="137" y="47"/>
                  <a:pt x="136" y="47"/>
                </a:cubicBezTo>
                <a:cubicBezTo>
                  <a:pt x="137" y="22"/>
                  <a:pt x="132" y="0"/>
                  <a:pt x="99" y="0"/>
                </a:cubicBezTo>
                <a:cubicBezTo>
                  <a:pt x="65" y="0"/>
                  <a:pt x="61" y="22"/>
                  <a:pt x="61" y="47"/>
                </a:cubicBezTo>
                <a:cubicBezTo>
                  <a:pt x="60" y="47"/>
                  <a:pt x="58" y="49"/>
                  <a:pt x="58" y="50"/>
                </a:cubicBezTo>
                <a:cubicBezTo>
                  <a:pt x="58" y="55"/>
                  <a:pt x="59" y="61"/>
                  <a:pt x="61" y="69"/>
                </a:cubicBezTo>
                <a:cubicBezTo>
                  <a:pt x="61" y="70"/>
                  <a:pt x="63" y="71"/>
                  <a:pt x="64" y="71"/>
                </a:cubicBezTo>
                <a:cubicBezTo>
                  <a:pt x="67" y="78"/>
                  <a:pt x="70" y="85"/>
                  <a:pt x="75" y="92"/>
                </a:cubicBezTo>
                <a:cubicBezTo>
                  <a:pt x="80" y="98"/>
                  <a:pt x="84" y="103"/>
                  <a:pt x="90" y="105"/>
                </a:cubicBezTo>
                <a:cubicBezTo>
                  <a:pt x="94" y="107"/>
                  <a:pt x="103" y="107"/>
                  <a:pt x="107" y="105"/>
                </a:cubicBezTo>
                <a:cubicBezTo>
                  <a:pt x="113" y="103"/>
                  <a:pt x="117" y="98"/>
                  <a:pt x="122" y="92"/>
                </a:cubicBezTo>
                <a:close/>
                <a:moveTo>
                  <a:pt x="173" y="107"/>
                </a:moveTo>
                <a:cubicBezTo>
                  <a:pt x="181" y="104"/>
                  <a:pt x="189" y="104"/>
                  <a:pt x="197" y="98"/>
                </a:cubicBezTo>
                <a:cubicBezTo>
                  <a:pt x="200" y="103"/>
                  <a:pt x="205" y="108"/>
                  <a:pt x="211" y="110"/>
                </a:cubicBezTo>
                <a:cubicBezTo>
                  <a:pt x="215" y="112"/>
                  <a:pt x="224" y="112"/>
                  <a:pt x="229" y="110"/>
                </a:cubicBezTo>
                <a:cubicBezTo>
                  <a:pt x="235" y="108"/>
                  <a:pt x="239" y="103"/>
                  <a:pt x="243" y="98"/>
                </a:cubicBezTo>
                <a:cubicBezTo>
                  <a:pt x="255" y="107"/>
                  <a:pt x="271" y="102"/>
                  <a:pt x="286" y="121"/>
                </a:cubicBezTo>
                <a:cubicBezTo>
                  <a:pt x="298" y="137"/>
                  <a:pt x="300" y="156"/>
                  <a:pt x="300" y="181"/>
                </a:cubicBezTo>
                <a:cubicBezTo>
                  <a:pt x="284" y="191"/>
                  <a:pt x="262" y="197"/>
                  <a:pt x="240" y="200"/>
                </a:cubicBezTo>
                <a:cubicBezTo>
                  <a:pt x="242" y="186"/>
                  <a:pt x="239" y="171"/>
                  <a:pt x="232" y="158"/>
                </a:cubicBezTo>
                <a:cubicBezTo>
                  <a:pt x="223" y="142"/>
                  <a:pt x="208" y="131"/>
                  <a:pt x="192" y="127"/>
                </a:cubicBezTo>
                <a:cubicBezTo>
                  <a:pt x="190" y="125"/>
                  <a:pt x="189" y="122"/>
                  <a:pt x="187" y="120"/>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8"/>
                  <a:pt x="186" y="118"/>
                  <a:pt x="186" y="118"/>
                </a:cubicBezTo>
                <a:cubicBezTo>
                  <a:pt x="185" y="118"/>
                  <a:pt x="185" y="118"/>
                  <a:pt x="185" y="118"/>
                </a:cubicBezTo>
                <a:cubicBezTo>
                  <a:pt x="185" y="118"/>
                  <a:pt x="185" y="118"/>
                  <a:pt x="185" y="118"/>
                </a:cubicBezTo>
                <a:cubicBezTo>
                  <a:pt x="185" y="118"/>
                  <a:pt x="185" y="118"/>
                  <a:pt x="185" y="118"/>
                </a:cubicBezTo>
                <a:cubicBezTo>
                  <a:pt x="185" y="118"/>
                  <a:pt x="185" y="118"/>
                  <a:pt x="185" y="118"/>
                </a:cubicBezTo>
                <a:cubicBezTo>
                  <a:pt x="185" y="118"/>
                  <a:pt x="185" y="118"/>
                  <a:pt x="185" y="118"/>
                </a:cubicBezTo>
                <a:cubicBezTo>
                  <a:pt x="185" y="117"/>
                  <a:pt x="185" y="117"/>
                  <a:pt x="185" y="117"/>
                </a:cubicBezTo>
                <a:cubicBezTo>
                  <a:pt x="185" y="117"/>
                  <a:pt x="185" y="117"/>
                  <a:pt x="185" y="117"/>
                </a:cubicBezTo>
                <a:cubicBezTo>
                  <a:pt x="185" y="117"/>
                  <a:pt x="185" y="117"/>
                  <a:pt x="185" y="117"/>
                </a:cubicBezTo>
                <a:cubicBezTo>
                  <a:pt x="184" y="117"/>
                  <a:pt x="184" y="117"/>
                  <a:pt x="184" y="117"/>
                </a:cubicBezTo>
                <a:cubicBezTo>
                  <a:pt x="184" y="117"/>
                  <a:pt x="184" y="117"/>
                  <a:pt x="184" y="117"/>
                </a:cubicBezTo>
                <a:cubicBezTo>
                  <a:pt x="184" y="117"/>
                  <a:pt x="184" y="117"/>
                  <a:pt x="184" y="117"/>
                </a:cubicBezTo>
                <a:cubicBezTo>
                  <a:pt x="184" y="117"/>
                  <a:pt x="184" y="117"/>
                  <a:pt x="184" y="117"/>
                </a:cubicBezTo>
                <a:cubicBezTo>
                  <a:pt x="184" y="116"/>
                  <a:pt x="184" y="116"/>
                  <a:pt x="184" y="116"/>
                </a:cubicBezTo>
                <a:cubicBezTo>
                  <a:pt x="183" y="116"/>
                  <a:pt x="183" y="116"/>
                  <a:pt x="183" y="116"/>
                </a:cubicBezTo>
                <a:cubicBezTo>
                  <a:pt x="183" y="116"/>
                  <a:pt x="183" y="116"/>
                  <a:pt x="183" y="116"/>
                </a:cubicBezTo>
                <a:cubicBezTo>
                  <a:pt x="183" y="115"/>
                  <a:pt x="183" y="115"/>
                  <a:pt x="183" y="115"/>
                </a:cubicBezTo>
                <a:cubicBezTo>
                  <a:pt x="183" y="115"/>
                  <a:pt x="183" y="115"/>
                  <a:pt x="183" y="115"/>
                </a:cubicBezTo>
                <a:cubicBezTo>
                  <a:pt x="183" y="115"/>
                  <a:pt x="183" y="115"/>
                  <a:pt x="183" y="115"/>
                </a:cubicBezTo>
                <a:cubicBezTo>
                  <a:pt x="183" y="115"/>
                  <a:pt x="183" y="115"/>
                  <a:pt x="183" y="115"/>
                </a:cubicBezTo>
                <a:cubicBezTo>
                  <a:pt x="183" y="115"/>
                  <a:pt x="183" y="115"/>
                  <a:pt x="183" y="115"/>
                </a:cubicBezTo>
                <a:cubicBezTo>
                  <a:pt x="182" y="115"/>
                  <a:pt x="182" y="115"/>
                  <a:pt x="182" y="115"/>
                </a:cubicBezTo>
                <a:cubicBezTo>
                  <a:pt x="182" y="115"/>
                  <a:pt x="182" y="115"/>
                  <a:pt x="182" y="115"/>
                </a:cubicBezTo>
                <a:cubicBezTo>
                  <a:pt x="182" y="115"/>
                  <a:pt x="182" y="115"/>
                  <a:pt x="182" y="115"/>
                </a:cubicBezTo>
                <a:cubicBezTo>
                  <a:pt x="182" y="114"/>
                  <a:pt x="182" y="114"/>
                  <a:pt x="182" y="114"/>
                </a:cubicBezTo>
                <a:cubicBezTo>
                  <a:pt x="182" y="114"/>
                  <a:pt x="182" y="114"/>
                  <a:pt x="182" y="114"/>
                </a:cubicBezTo>
                <a:cubicBezTo>
                  <a:pt x="182" y="114"/>
                  <a:pt x="182" y="114"/>
                  <a:pt x="182" y="114"/>
                </a:cubicBezTo>
                <a:cubicBezTo>
                  <a:pt x="182" y="114"/>
                  <a:pt x="182" y="114"/>
                  <a:pt x="182" y="114"/>
                </a:cubicBezTo>
                <a:cubicBezTo>
                  <a:pt x="182" y="114"/>
                  <a:pt x="182" y="114"/>
                  <a:pt x="182" y="114"/>
                </a:cubicBezTo>
                <a:cubicBezTo>
                  <a:pt x="181" y="114"/>
                  <a:pt x="181" y="114"/>
                  <a:pt x="181" y="114"/>
                </a:cubicBezTo>
                <a:cubicBezTo>
                  <a:pt x="181" y="113"/>
                  <a:pt x="181" y="113"/>
                  <a:pt x="181" y="113"/>
                </a:cubicBezTo>
                <a:cubicBezTo>
                  <a:pt x="181" y="113"/>
                  <a:pt x="181" y="113"/>
                  <a:pt x="181" y="113"/>
                </a:cubicBezTo>
                <a:cubicBezTo>
                  <a:pt x="181" y="113"/>
                  <a:pt x="181" y="113"/>
                  <a:pt x="181" y="113"/>
                </a:cubicBezTo>
                <a:cubicBezTo>
                  <a:pt x="181" y="113"/>
                  <a:pt x="181" y="113"/>
                  <a:pt x="181" y="113"/>
                </a:cubicBezTo>
                <a:cubicBezTo>
                  <a:pt x="181" y="113"/>
                  <a:pt x="181" y="113"/>
                  <a:pt x="181" y="113"/>
                </a:cubicBezTo>
                <a:cubicBezTo>
                  <a:pt x="180" y="113"/>
                  <a:pt x="180" y="113"/>
                  <a:pt x="180" y="113"/>
                </a:cubicBezTo>
                <a:cubicBezTo>
                  <a:pt x="180" y="113"/>
                  <a:pt x="180" y="113"/>
                  <a:pt x="180" y="113"/>
                </a:cubicBezTo>
                <a:cubicBezTo>
                  <a:pt x="180" y="113"/>
                  <a:pt x="180" y="113"/>
                  <a:pt x="180" y="113"/>
                </a:cubicBezTo>
                <a:cubicBezTo>
                  <a:pt x="180" y="112"/>
                  <a:pt x="180" y="112"/>
                  <a:pt x="180" y="112"/>
                </a:cubicBezTo>
                <a:cubicBezTo>
                  <a:pt x="180" y="112"/>
                  <a:pt x="180" y="112"/>
                  <a:pt x="180" y="112"/>
                </a:cubicBezTo>
                <a:cubicBezTo>
                  <a:pt x="180" y="112"/>
                  <a:pt x="180" y="112"/>
                  <a:pt x="180" y="112"/>
                </a:cubicBezTo>
                <a:cubicBezTo>
                  <a:pt x="180" y="112"/>
                  <a:pt x="180" y="112"/>
                  <a:pt x="180" y="112"/>
                </a:cubicBezTo>
                <a:cubicBezTo>
                  <a:pt x="179" y="112"/>
                  <a:pt x="179" y="112"/>
                  <a:pt x="179" y="112"/>
                </a:cubicBezTo>
                <a:cubicBezTo>
                  <a:pt x="179" y="112"/>
                  <a:pt x="179" y="112"/>
                  <a:pt x="179" y="112"/>
                </a:cubicBezTo>
                <a:cubicBezTo>
                  <a:pt x="179" y="112"/>
                  <a:pt x="179" y="112"/>
                  <a:pt x="179" y="112"/>
                </a:cubicBezTo>
                <a:cubicBezTo>
                  <a:pt x="179" y="112"/>
                  <a:pt x="179" y="112"/>
                  <a:pt x="179" y="112"/>
                </a:cubicBezTo>
                <a:cubicBezTo>
                  <a:pt x="179" y="111"/>
                  <a:pt x="179" y="111"/>
                  <a:pt x="179" y="111"/>
                </a:cubicBezTo>
                <a:cubicBezTo>
                  <a:pt x="179" y="111"/>
                  <a:pt x="179" y="111"/>
                  <a:pt x="179" y="111"/>
                </a:cubicBezTo>
                <a:cubicBezTo>
                  <a:pt x="179" y="111"/>
                  <a:pt x="179" y="111"/>
                  <a:pt x="179" y="111"/>
                </a:cubicBezTo>
                <a:cubicBezTo>
                  <a:pt x="178" y="111"/>
                  <a:pt x="178" y="111"/>
                  <a:pt x="178" y="111"/>
                </a:cubicBezTo>
                <a:cubicBezTo>
                  <a:pt x="178" y="111"/>
                  <a:pt x="178" y="111"/>
                  <a:pt x="178" y="111"/>
                </a:cubicBezTo>
                <a:cubicBezTo>
                  <a:pt x="178" y="111"/>
                  <a:pt x="178" y="111"/>
                  <a:pt x="178" y="111"/>
                </a:cubicBezTo>
                <a:cubicBezTo>
                  <a:pt x="178" y="111"/>
                  <a:pt x="178" y="111"/>
                  <a:pt x="178" y="111"/>
                </a:cubicBezTo>
                <a:cubicBezTo>
                  <a:pt x="178" y="111"/>
                  <a:pt x="178" y="111"/>
                  <a:pt x="178" y="111"/>
                </a:cubicBezTo>
                <a:cubicBezTo>
                  <a:pt x="178" y="110"/>
                  <a:pt x="178" y="110"/>
                  <a:pt x="178" y="110"/>
                </a:cubicBezTo>
                <a:cubicBezTo>
                  <a:pt x="178" y="110"/>
                  <a:pt x="178" y="110"/>
                  <a:pt x="178" y="110"/>
                </a:cubicBezTo>
                <a:cubicBezTo>
                  <a:pt x="178" y="110"/>
                  <a:pt x="178" y="110"/>
                  <a:pt x="178" y="110"/>
                </a:cubicBezTo>
                <a:cubicBezTo>
                  <a:pt x="177" y="110"/>
                  <a:pt x="177" y="110"/>
                  <a:pt x="177" y="110"/>
                </a:cubicBezTo>
                <a:cubicBezTo>
                  <a:pt x="177" y="110"/>
                  <a:pt x="177" y="110"/>
                  <a:pt x="177" y="110"/>
                </a:cubicBezTo>
                <a:cubicBezTo>
                  <a:pt x="177" y="110"/>
                  <a:pt x="177" y="110"/>
                  <a:pt x="177" y="110"/>
                </a:cubicBezTo>
                <a:cubicBezTo>
                  <a:pt x="177" y="110"/>
                  <a:pt x="177" y="110"/>
                  <a:pt x="177" y="110"/>
                </a:cubicBezTo>
                <a:cubicBezTo>
                  <a:pt x="177" y="110"/>
                  <a:pt x="177" y="110"/>
                  <a:pt x="177" y="110"/>
                </a:cubicBezTo>
                <a:cubicBezTo>
                  <a:pt x="177" y="109"/>
                  <a:pt x="177" y="109"/>
                  <a:pt x="177" y="109"/>
                </a:cubicBezTo>
                <a:cubicBezTo>
                  <a:pt x="177" y="109"/>
                  <a:pt x="177" y="109"/>
                  <a:pt x="177" y="109"/>
                </a:cubicBezTo>
                <a:cubicBezTo>
                  <a:pt x="176" y="109"/>
                  <a:pt x="176" y="109"/>
                  <a:pt x="176" y="109"/>
                </a:cubicBezTo>
                <a:cubicBezTo>
                  <a:pt x="176" y="109"/>
                  <a:pt x="176" y="109"/>
                  <a:pt x="176" y="109"/>
                </a:cubicBezTo>
                <a:cubicBezTo>
                  <a:pt x="176" y="109"/>
                  <a:pt x="176" y="109"/>
                  <a:pt x="176" y="109"/>
                </a:cubicBezTo>
                <a:cubicBezTo>
                  <a:pt x="176" y="109"/>
                  <a:pt x="176" y="109"/>
                  <a:pt x="176" y="109"/>
                </a:cubicBezTo>
                <a:cubicBezTo>
                  <a:pt x="176" y="109"/>
                  <a:pt x="176" y="109"/>
                  <a:pt x="176" y="109"/>
                </a:cubicBezTo>
                <a:cubicBezTo>
                  <a:pt x="176" y="109"/>
                  <a:pt x="176" y="109"/>
                  <a:pt x="176" y="109"/>
                </a:cubicBezTo>
                <a:cubicBezTo>
                  <a:pt x="175" y="109"/>
                  <a:pt x="175" y="109"/>
                  <a:pt x="175" y="109"/>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4" y="108"/>
                  <a:pt x="174" y="108"/>
                  <a:pt x="174" y="108"/>
                </a:cubicBezTo>
                <a:cubicBezTo>
                  <a:pt x="174" y="108"/>
                  <a:pt x="174" y="108"/>
                  <a:pt x="174" y="108"/>
                </a:cubicBezTo>
                <a:cubicBezTo>
                  <a:pt x="174" y="108"/>
                  <a:pt x="174" y="108"/>
                  <a:pt x="174" y="108"/>
                </a:cubicBezTo>
                <a:cubicBezTo>
                  <a:pt x="174" y="107"/>
                  <a:pt x="174" y="107"/>
                  <a:pt x="174" y="107"/>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3" y="107"/>
                  <a:pt x="173" y="107"/>
                  <a:pt x="173" y="107"/>
                </a:cubicBezTo>
                <a:close/>
                <a:moveTo>
                  <a:pt x="239" y="93"/>
                </a:moveTo>
                <a:cubicBezTo>
                  <a:pt x="243" y="88"/>
                  <a:pt x="246" y="82"/>
                  <a:pt x="248" y="76"/>
                </a:cubicBezTo>
                <a:cubicBezTo>
                  <a:pt x="249" y="76"/>
                  <a:pt x="250" y="75"/>
                  <a:pt x="251" y="74"/>
                </a:cubicBezTo>
                <a:cubicBezTo>
                  <a:pt x="252" y="68"/>
                  <a:pt x="252" y="63"/>
                  <a:pt x="253" y="59"/>
                </a:cubicBezTo>
                <a:cubicBezTo>
                  <a:pt x="253" y="58"/>
                  <a:pt x="251" y="57"/>
                  <a:pt x="250" y="57"/>
                </a:cubicBezTo>
                <a:cubicBezTo>
                  <a:pt x="251" y="37"/>
                  <a:pt x="247" y="19"/>
                  <a:pt x="220" y="19"/>
                </a:cubicBezTo>
                <a:cubicBezTo>
                  <a:pt x="193" y="19"/>
                  <a:pt x="189" y="37"/>
                  <a:pt x="189" y="57"/>
                </a:cubicBezTo>
                <a:cubicBezTo>
                  <a:pt x="188" y="57"/>
                  <a:pt x="187" y="58"/>
                  <a:pt x="187" y="59"/>
                </a:cubicBezTo>
                <a:cubicBezTo>
                  <a:pt x="187" y="63"/>
                  <a:pt x="187" y="68"/>
                  <a:pt x="189" y="74"/>
                </a:cubicBezTo>
                <a:cubicBezTo>
                  <a:pt x="189" y="75"/>
                  <a:pt x="190" y="76"/>
                  <a:pt x="191" y="76"/>
                </a:cubicBezTo>
                <a:cubicBezTo>
                  <a:pt x="194" y="82"/>
                  <a:pt x="197" y="88"/>
                  <a:pt x="201" y="93"/>
                </a:cubicBezTo>
                <a:cubicBezTo>
                  <a:pt x="204" y="99"/>
                  <a:pt x="208" y="103"/>
                  <a:pt x="213" y="104"/>
                </a:cubicBezTo>
                <a:cubicBezTo>
                  <a:pt x="216" y="105"/>
                  <a:pt x="224" y="105"/>
                  <a:pt x="227" y="104"/>
                </a:cubicBezTo>
                <a:cubicBezTo>
                  <a:pt x="231" y="103"/>
                  <a:pt x="235" y="99"/>
                  <a:pt x="239" y="93"/>
                </a:cubicBezTo>
                <a:close/>
                <a:moveTo>
                  <a:pt x="157" y="158"/>
                </a:moveTo>
                <a:cubicBezTo>
                  <a:pt x="139" y="168"/>
                  <a:pt x="133" y="191"/>
                  <a:pt x="143" y="209"/>
                </a:cubicBezTo>
                <a:cubicBezTo>
                  <a:pt x="153" y="227"/>
                  <a:pt x="176" y="233"/>
                  <a:pt x="194" y="222"/>
                </a:cubicBezTo>
                <a:cubicBezTo>
                  <a:pt x="212" y="212"/>
                  <a:pt x="218" y="189"/>
                  <a:pt x="207" y="172"/>
                </a:cubicBezTo>
                <a:cubicBezTo>
                  <a:pt x="197" y="154"/>
                  <a:pt x="174" y="148"/>
                  <a:pt x="157" y="158"/>
                </a:cubicBezTo>
                <a:close/>
                <a:moveTo>
                  <a:pt x="215" y="231"/>
                </a:moveTo>
                <a:cubicBezTo>
                  <a:pt x="236" y="266"/>
                  <a:pt x="236" y="266"/>
                  <a:pt x="236" y="266"/>
                </a:cubicBezTo>
                <a:cubicBezTo>
                  <a:pt x="238" y="270"/>
                  <a:pt x="237" y="275"/>
                  <a:pt x="233" y="277"/>
                </a:cubicBezTo>
                <a:cubicBezTo>
                  <a:pt x="222" y="284"/>
                  <a:pt x="222" y="284"/>
                  <a:pt x="222" y="284"/>
                </a:cubicBezTo>
                <a:cubicBezTo>
                  <a:pt x="218" y="286"/>
                  <a:pt x="213" y="284"/>
                  <a:pt x="211" y="281"/>
                </a:cubicBezTo>
                <a:cubicBezTo>
                  <a:pt x="190" y="245"/>
                  <a:pt x="190" y="245"/>
                  <a:pt x="190" y="245"/>
                </a:cubicBezTo>
                <a:cubicBezTo>
                  <a:pt x="166" y="252"/>
                  <a:pt x="139" y="241"/>
                  <a:pt x="126" y="219"/>
                </a:cubicBezTo>
                <a:cubicBezTo>
                  <a:pt x="110" y="192"/>
                  <a:pt x="120" y="157"/>
                  <a:pt x="147" y="141"/>
                </a:cubicBezTo>
                <a:cubicBezTo>
                  <a:pt x="174" y="125"/>
                  <a:pt x="209" y="135"/>
                  <a:pt x="224" y="162"/>
                </a:cubicBezTo>
                <a:cubicBezTo>
                  <a:pt x="237" y="184"/>
                  <a:pt x="233" y="213"/>
                  <a:pt x="215" y="231"/>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 xmlns:a16="http://schemas.microsoft.com/office/drawing/2014/main" id="{80E05B68-EEAE-43B0-81B5-04A7FFD7A1D1}"/>
              </a:ext>
            </a:extLst>
          </p:cNvPr>
          <p:cNvSpPr>
            <a:spLocks noChangeAspect="1" noEditPoints="1"/>
          </p:cNvSpPr>
          <p:nvPr/>
        </p:nvSpPr>
        <p:spPr bwMode="auto">
          <a:xfrm>
            <a:off x="1049930" y="3686261"/>
            <a:ext cx="546798" cy="590748"/>
          </a:xfrm>
          <a:custGeom>
            <a:avLst/>
            <a:gdLst/>
            <a:ahLst/>
            <a:cxnLst>
              <a:cxn ang="0">
                <a:pos x="175" y="58"/>
              </a:cxn>
              <a:cxn ang="0">
                <a:pos x="319" y="202"/>
              </a:cxn>
              <a:cxn ang="0">
                <a:pos x="175" y="345"/>
              </a:cxn>
              <a:cxn ang="0">
                <a:pos x="32" y="203"/>
              </a:cxn>
              <a:cxn ang="0">
                <a:pos x="0" y="203"/>
              </a:cxn>
              <a:cxn ang="0">
                <a:pos x="48" y="145"/>
              </a:cxn>
              <a:cxn ang="0">
                <a:pos x="97" y="203"/>
              </a:cxn>
              <a:cxn ang="0">
                <a:pos x="65" y="203"/>
              </a:cxn>
              <a:cxn ang="0">
                <a:pos x="175" y="312"/>
              </a:cxn>
              <a:cxn ang="0">
                <a:pos x="285" y="202"/>
              </a:cxn>
              <a:cxn ang="0">
                <a:pos x="175" y="92"/>
              </a:cxn>
              <a:cxn ang="0">
                <a:pos x="77" y="152"/>
              </a:cxn>
              <a:cxn ang="0">
                <a:pos x="54" y="125"/>
              </a:cxn>
              <a:cxn ang="0">
                <a:pos x="175" y="58"/>
              </a:cxn>
              <a:cxn ang="0">
                <a:pos x="186" y="182"/>
              </a:cxn>
              <a:cxn ang="0">
                <a:pos x="197" y="201"/>
              </a:cxn>
              <a:cxn ang="0">
                <a:pos x="176" y="221"/>
              </a:cxn>
              <a:cxn ang="0">
                <a:pos x="155" y="201"/>
              </a:cxn>
              <a:cxn ang="0">
                <a:pos x="167" y="182"/>
              </a:cxn>
              <a:cxn ang="0">
                <a:pos x="169" y="115"/>
              </a:cxn>
              <a:cxn ang="0">
                <a:pos x="183" y="115"/>
              </a:cxn>
              <a:cxn ang="0">
                <a:pos x="186" y="182"/>
              </a:cxn>
              <a:cxn ang="0">
                <a:pos x="271" y="47"/>
              </a:cxn>
              <a:cxn ang="0">
                <a:pos x="289" y="59"/>
              </a:cxn>
              <a:cxn ang="0">
                <a:pos x="291" y="67"/>
              </a:cxn>
              <a:cxn ang="0">
                <a:pos x="279" y="84"/>
              </a:cxn>
              <a:cxn ang="0">
                <a:pos x="271" y="85"/>
              </a:cxn>
              <a:cxn ang="0">
                <a:pos x="253" y="73"/>
              </a:cxn>
              <a:cxn ang="0">
                <a:pos x="252" y="66"/>
              </a:cxn>
              <a:cxn ang="0">
                <a:pos x="264" y="48"/>
              </a:cxn>
              <a:cxn ang="0">
                <a:pos x="271" y="47"/>
              </a:cxn>
              <a:cxn ang="0">
                <a:pos x="195" y="42"/>
              </a:cxn>
              <a:cxn ang="0">
                <a:pos x="195" y="52"/>
              </a:cxn>
              <a:cxn ang="0">
                <a:pos x="156" y="52"/>
              </a:cxn>
              <a:cxn ang="0">
                <a:pos x="156" y="42"/>
              </a:cxn>
              <a:cxn ang="0">
                <a:pos x="142" y="42"/>
              </a:cxn>
              <a:cxn ang="0">
                <a:pos x="137" y="36"/>
              </a:cxn>
              <a:cxn ang="0">
                <a:pos x="137" y="6"/>
              </a:cxn>
              <a:cxn ang="0">
                <a:pos x="142" y="0"/>
              </a:cxn>
              <a:cxn ang="0">
                <a:pos x="209" y="0"/>
              </a:cxn>
              <a:cxn ang="0">
                <a:pos x="214" y="6"/>
              </a:cxn>
              <a:cxn ang="0">
                <a:pos x="214" y="36"/>
              </a:cxn>
              <a:cxn ang="0">
                <a:pos x="209" y="42"/>
              </a:cxn>
              <a:cxn ang="0">
                <a:pos x="195" y="42"/>
              </a:cxn>
            </a:cxnLst>
            <a:rect l="0" t="0" r="r" b="b"/>
            <a:pathLst>
              <a:path w="319" h="345">
                <a:moveTo>
                  <a:pt x="175" y="58"/>
                </a:moveTo>
                <a:cubicBezTo>
                  <a:pt x="254" y="58"/>
                  <a:pt x="319" y="123"/>
                  <a:pt x="319" y="202"/>
                </a:cubicBezTo>
                <a:cubicBezTo>
                  <a:pt x="319" y="281"/>
                  <a:pt x="254" y="345"/>
                  <a:pt x="175" y="345"/>
                </a:cubicBezTo>
                <a:cubicBezTo>
                  <a:pt x="96" y="345"/>
                  <a:pt x="32" y="282"/>
                  <a:pt x="32" y="203"/>
                </a:cubicBezTo>
                <a:cubicBezTo>
                  <a:pt x="0" y="203"/>
                  <a:pt x="0" y="203"/>
                  <a:pt x="0" y="203"/>
                </a:cubicBezTo>
                <a:cubicBezTo>
                  <a:pt x="48" y="145"/>
                  <a:pt x="48" y="145"/>
                  <a:pt x="48" y="145"/>
                </a:cubicBezTo>
                <a:cubicBezTo>
                  <a:pt x="97" y="203"/>
                  <a:pt x="97" y="203"/>
                  <a:pt x="97" y="203"/>
                </a:cubicBezTo>
                <a:cubicBezTo>
                  <a:pt x="65" y="203"/>
                  <a:pt x="65" y="203"/>
                  <a:pt x="65" y="203"/>
                </a:cubicBezTo>
                <a:cubicBezTo>
                  <a:pt x="66" y="263"/>
                  <a:pt x="115" y="312"/>
                  <a:pt x="175" y="312"/>
                </a:cubicBezTo>
                <a:cubicBezTo>
                  <a:pt x="236" y="312"/>
                  <a:pt x="285" y="263"/>
                  <a:pt x="285" y="202"/>
                </a:cubicBezTo>
                <a:cubicBezTo>
                  <a:pt x="285" y="141"/>
                  <a:pt x="236" y="92"/>
                  <a:pt x="175" y="92"/>
                </a:cubicBezTo>
                <a:cubicBezTo>
                  <a:pt x="132" y="92"/>
                  <a:pt x="95" y="116"/>
                  <a:pt x="77" y="152"/>
                </a:cubicBezTo>
                <a:cubicBezTo>
                  <a:pt x="54" y="125"/>
                  <a:pt x="54" y="125"/>
                  <a:pt x="54" y="125"/>
                </a:cubicBezTo>
                <a:cubicBezTo>
                  <a:pt x="80" y="85"/>
                  <a:pt x="124" y="58"/>
                  <a:pt x="175" y="58"/>
                </a:cubicBezTo>
                <a:close/>
                <a:moveTo>
                  <a:pt x="186" y="182"/>
                </a:moveTo>
                <a:cubicBezTo>
                  <a:pt x="192" y="186"/>
                  <a:pt x="197" y="193"/>
                  <a:pt x="197" y="201"/>
                </a:cubicBezTo>
                <a:cubicBezTo>
                  <a:pt x="197" y="212"/>
                  <a:pt x="188" y="221"/>
                  <a:pt x="176" y="221"/>
                </a:cubicBezTo>
                <a:cubicBezTo>
                  <a:pt x="165" y="221"/>
                  <a:pt x="155" y="212"/>
                  <a:pt x="155" y="201"/>
                </a:cubicBezTo>
                <a:cubicBezTo>
                  <a:pt x="155" y="193"/>
                  <a:pt x="160" y="186"/>
                  <a:pt x="167" y="182"/>
                </a:cubicBezTo>
                <a:cubicBezTo>
                  <a:pt x="169" y="115"/>
                  <a:pt x="169" y="115"/>
                  <a:pt x="169" y="115"/>
                </a:cubicBezTo>
                <a:cubicBezTo>
                  <a:pt x="170" y="106"/>
                  <a:pt x="183" y="106"/>
                  <a:pt x="183" y="115"/>
                </a:cubicBezTo>
                <a:cubicBezTo>
                  <a:pt x="186" y="182"/>
                  <a:pt x="186" y="182"/>
                  <a:pt x="186" y="182"/>
                </a:cubicBezTo>
                <a:close/>
                <a:moveTo>
                  <a:pt x="271" y="47"/>
                </a:moveTo>
                <a:cubicBezTo>
                  <a:pt x="289" y="59"/>
                  <a:pt x="289" y="59"/>
                  <a:pt x="289" y="59"/>
                </a:cubicBezTo>
                <a:cubicBezTo>
                  <a:pt x="292" y="61"/>
                  <a:pt x="292" y="64"/>
                  <a:pt x="291" y="67"/>
                </a:cubicBezTo>
                <a:cubicBezTo>
                  <a:pt x="279" y="84"/>
                  <a:pt x="279" y="84"/>
                  <a:pt x="279" y="84"/>
                </a:cubicBezTo>
                <a:cubicBezTo>
                  <a:pt x="277" y="87"/>
                  <a:pt x="274" y="87"/>
                  <a:pt x="271" y="85"/>
                </a:cubicBezTo>
                <a:cubicBezTo>
                  <a:pt x="253" y="73"/>
                  <a:pt x="253" y="73"/>
                  <a:pt x="253" y="73"/>
                </a:cubicBezTo>
                <a:cubicBezTo>
                  <a:pt x="251" y="71"/>
                  <a:pt x="250" y="68"/>
                  <a:pt x="252" y="66"/>
                </a:cubicBezTo>
                <a:cubicBezTo>
                  <a:pt x="264" y="48"/>
                  <a:pt x="264" y="48"/>
                  <a:pt x="264" y="48"/>
                </a:cubicBezTo>
                <a:cubicBezTo>
                  <a:pt x="265" y="46"/>
                  <a:pt x="269" y="45"/>
                  <a:pt x="271" y="47"/>
                </a:cubicBezTo>
                <a:close/>
                <a:moveTo>
                  <a:pt x="195" y="42"/>
                </a:moveTo>
                <a:cubicBezTo>
                  <a:pt x="195" y="52"/>
                  <a:pt x="195" y="52"/>
                  <a:pt x="195" y="52"/>
                </a:cubicBezTo>
                <a:cubicBezTo>
                  <a:pt x="182" y="50"/>
                  <a:pt x="169" y="50"/>
                  <a:pt x="156" y="52"/>
                </a:cubicBezTo>
                <a:cubicBezTo>
                  <a:pt x="156" y="42"/>
                  <a:pt x="156" y="42"/>
                  <a:pt x="156" y="42"/>
                </a:cubicBezTo>
                <a:cubicBezTo>
                  <a:pt x="142" y="42"/>
                  <a:pt x="142" y="42"/>
                  <a:pt x="142" y="42"/>
                </a:cubicBezTo>
                <a:cubicBezTo>
                  <a:pt x="139" y="42"/>
                  <a:pt x="137" y="39"/>
                  <a:pt x="137" y="36"/>
                </a:cubicBezTo>
                <a:cubicBezTo>
                  <a:pt x="137" y="6"/>
                  <a:pt x="137" y="6"/>
                  <a:pt x="137" y="6"/>
                </a:cubicBezTo>
                <a:cubicBezTo>
                  <a:pt x="137" y="3"/>
                  <a:pt x="139" y="0"/>
                  <a:pt x="142" y="0"/>
                </a:cubicBezTo>
                <a:cubicBezTo>
                  <a:pt x="209" y="0"/>
                  <a:pt x="209" y="0"/>
                  <a:pt x="209" y="0"/>
                </a:cubicBezTo>
                <a:cubicBezTo>
                  <a:pt x="212" y="0"/>
                  <a:pt x="214" y="3"/>
                  <a:pt x="214" y="6"/>
                </a:cubicBezTo>
                <a:cubicBezTo>
                  <a:pt x="214" y="36"/>
                  <a:pt x="214" y="36"/>
                  <a:pt x="214" y="36"/>
                </a:cubicBezTo>
                <a:cubicBezTo>
                  <a:pt x="214" y="39"/>
                  <a:pt x="212" y="42"/>
                  <a:pt x="209" y="42"/>
                </a:cubicBezTo>
                <a:cubicBezTo>
                  <a:pt x="195" y="42"/>
                  <a:pt x="195" y="42"/>
                  <a:pt x="195" y="42"/>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9">
            <a:extLst>
              <a:ext uri="{FF2B5EF4-FFF2-40B4-BE49-F238E27FC236}">
                <a16:creationId xmlns="" xmlns:a16="http://schemas.microsoft.com/office/drawing/2014/main" id="{A7C60B0D-EEE1-4BEB-A46A-0C87575BDDBB}"/>
              </a:ext>
            </a:extLst>
          </p:cNvPr>
          <p:cNvSpPr>
            <a:spLocks noEditPoints="1"/>
          </p:cNvSpPr>
          <p:nvPr/>
        </p:nvSpPr>
        <p:spPr bwMode="auto">
          <a:xfrm>
            <a:off x="3637035" y="1389420"/>
            <a:ext cx="613200" cy="542470"/>
          </a:xfrm>
          <a:custGeom>
            <a:avLst/>
            <a:gdLst/>
            <a:ahLst/>
            <a:cxnLst>
              <a:cxn ang="0">
                <a:pos x="111" y="115"/>
              </a:cxn>
              <a:cxn ang="0">
                <a:pos x="111" y="136"/>
              </a:cxn>
              <a:cxn ang="0">
                <a:pos x="0" y="136"/>
              </a:cxn>
              <a:cxn ang="0">
                <a:pos x="0" y="108"/>
              </a:cxn>
              <a:cxn ang="0">
                <a:pos x="14" y="95"/>
              </a:cxn>
              <a:cxn ang="0">
                <a:pos x="35" y="72"/>
              </a:cxn>
              <a:cxn ang="0">
                <a:pos x="28" y="54"/>
              </a:cxn>
              <a:cxn ang="0">
                <a:pos x="22" y="43"/>
              </a:cxn>
              <a:cxn ang="0">
                <a:pos x="24" y="37"/>
              </a:cxn>
              <a:cxn ang="0">
                <a:pos x="23" y="24"/>
              </a:cxn>
              <a:cxn ang="0">
                <a:pos x="48" y="0"/>
              </a:cxn>
              <a:cxn ang="0">
                <a:pos x="73" y="24"/>
              </a:cxn>
              <a:cxn ang="0">
                <a:pos x="72" y="37"/>
              </a:cxn>
              <a:cxn ang="0">
                <a:pos x="74" y="43"/>
              </a:cxn>
              <a:cxn ang="0">
                <a:pos x="68" y="54"/>
              </a:cxn>
              <a:cxn ang="0">
                <a:pos x="61" y="72"/>
              </a:cxn>
              <a:cxn ang="0">
                <a:pos x="82" y="95"/>
              </a:cxn>
              <a:cxn ang="0">
                <a:pos x="111" y="115"/>
              </a:cxn>
              <a:cxn ang="0">
                <a:pos x="124" y="136"/>
              </a:cxn>
              <a:cxn ang="0">
                <a:pos x="124" y="113"/>
              </a:cxn>
              <a:cxn ang="0">
                <a:pos x="95" y="86"/>
              </a:cxn>
              <a:cxn ang="0">
                <a:pos x="102" y="73"/>
              </a:cxn>
              <a:cxn ang="0">
                <a:pos x="96" y="60"/>
              </a:cxn>
              <a:cxn ang="0">
                <a:pos x="92" y="51"/>
              </a:cxn>
              <a:cxn ang="0">
                <a:pos x="94" y="47"/>
              </a:cxn>
              <a:cxn ang="0">
                <a:pos x="92" y="38"/>
              </a:cxn>
              <a:cxn ang="0">
                <a:pos x="111" y="19"/>
              </a:cxn>
              <a:cxn ang="0">
                <a:pos x="131" y="38"/>
              </a:cxn>
              <a:cxn ang="0">
                <a:pos x="129" y="47"/>
              </a:cxn>
              <a:cxn ang="0">
                <a:pos x="131" y="51"/>
              </a:cxn>
              <a:cxn ang="0">
                <a:pos x="127" y="60"/>
              </a:cxn>
              <a:cxn ang="0">
                <a:pos x="121" y="73"/>
              </a:cxn>
              <a:cxn ang="0">
                <a:pos x="137" y="91"/>
              </a:cxn>
              <a:cxn ang="0">
                <a:pos x="158" y="103"/>
              </a:cxn>
              <a:cxn ang="0">
                <a:pos x="160" y="136"/>
              </a:cxn>
              <a:cxn ang="0">
                <a:pos x="124" y="136"/>
              </a:cxn>
            </a:cxnLst>
            <a:rect l="0" t="0" r="r" b="b"/>
            <a:pathLst>
              <a:path w="160" h="136">
                <a:moveTo>
                  <a:pt x="111" y="115"/>
                </a:moveTo>
                <a:cubicBezTo>
                  <a:pt x="111" y="119"/>
                  <a:pt x="111" y="136"/>
                  <a:pt x="111" y="136"/>
                </a:cubicBezTo>
                <a:cubicBezTo>
                  <a:pt x="0" y="136"/>
                  <a:pt x="0" y="136"/>
                  <a:pt x="0" y="136"/>
                </a:cubicBezTo>
                <a:cubicBezTo>
                  <a:pt x="0" y="108"/>
                  <a:pt x="0" y="108"/>
                  <a:pt x="0" y="108"/>
                </a:cubicBezTo>
                <a:cubicBezTo>
                  <a:pt x="0" y="100"/>
                  <a:pt x="9" y="97"/>
                  <a:pt x="14" y="95"/>
                </a:cubicBezTo>
                <a:cubicBezTo>
                  <a:pt x="30" y="89"/>
                  <a:pt x="35" y="84"/>
                  <a:pt x="35" y="72"/>
                </a:cubicBezTo>
                <a:cubicBezTo>
                  <a:pt x="35" y="65"/>
                  <a:pt x="30" y="67"/>
                  <a:pt x="28" y="54"/>
                </a:cubicBezTo>
                <a:cubicBezTo>
                  <a:pt x="27" y="49"/>
                  <a:pt x="23" y="54"/>
                  <a:pt x="22" y="43"/>
                </a:cubicBezTo>
                <a:cubicBezTo>
                  <a:pt x="22" y="38"/>
                  <a:pt x="24" y="37"/>
                  <a:pt x="24" y="37"/>
                </a:cubicBezTo>
                <a:cubicBezTo>
                  <a:pt x="24" y="37"/>
                  <a:pt x="23" y="30"/>
                  <a:pt x="23" y="24"/>
                </a:cubicBezTo>
                <a:cubicBezTo>
                  <a:pt x="22" y="17"/>
                  <a:pt x="26" y="0"/>
                  <a:pt x="48" y="0"/>
                </a:cubicBezTo>
                <a:cubicBezTo>
                  <a:pt x="70" y="0"/>
                  <a:pt x="74" y="17"/>
                  <a:pt x="73" y="24"/>
                </a:cubicBezTo>
                <a:cubicBezTo>
                  <a:pt x="73" y="30"/>
                  <a:pt x="72" y="37"/>
                  <a:pt x="72" y="37"/>
                </a:cubicBezTo>
                <a:cubicBezTo>
                  <a:pt x="72" y="37"/>
                  <a:pt x="74" y="38"/>
                  <a:pt x="74" y="43"/>
                </a:cubicBezTo>
                <a:cubicBezTo>
                  <a:pt x="73" y="54"/>
                  <a:pt x="69" y="49"/>
                  <a:pt x="68" y="54"/>
                </a:cubicBezTo>
                <a:cubicBezTo>
                  <a:pt x="66" y="67"/>
                  <a:pt x="61" y="65"/>
                  <a:pt x="61" y="72"/>
                </a:cubicBezTo>
                <a:cubicBezTo>
                  <a:pt x="61" y="84"/>
                  <a:pt x="66" y="89"/>
                  <a:pt x="82" y="95"/>
                </a:cubicBezTo>
                <a:cubicBezTo>
                  <a:pt x="98" y="102"/>
                  <a:pt x="111" y="108"/>
                  <a:pt x="111" y="115"/>
                </a:cubicBezTo>
                <a:close/>
                <a:moveTo>
                  <a:pt x="124" y="136"/>
                </a:moveTo>
                <a:cubicBezTo>
                  <a:pt x="124" y="113"/>
                  <a:pt x="124" y="113"/>
                  <a:pt x="124" y="113"/>
                </a:cubicBezTo>
                <a:cubicBezTo>
                  <a:pt x="124" y="102"/>
                  <a:pt x="121" y="99"/>
                  <a:pt x="95" y="86"/>
                </a:cubicBezTo>
                <a:cubicBezTo>
                  <a:pt x="100" y="83"/>
                  <a:pt x="102" y="79"/>
                  <a:pt x="102" y="73"/>
                </a:cubicBezTo>
                <a:cubicBezTo>
                  <a:pt x="102" y="68"/>
                  <a:pt x="98" y="70"/>
                  <a:pt x="96" y="60"/>
                </a:cubicBezTo>
                <a:cubicBezTo>
                  <a:pt x="95" y="56"/>
                  <a:pt x="92" y="60"/>
                  <a:pt x="92" y="51"/>
                </a:cubicBezTo>
                <a:cubicBezTo>
                  <a:pt x="92" y="48"/>
                  <a:pt x="94" y="47"/>
                  <a:pt x="94" y="47"/>
                </a:cubicBezTo>
                <a:cubicBezTo>
                  <a:pt x="94" y="47"/>
                  <a:pt x="93" y="42"/>
                  <a:pt x="92" y="38"/>
                </a:cubicBezTo>
                <a:cubicBezTo>
                  <a:pt x="92" y="32"/>
                  <a:pt x="95" y="19"/>
                  <a:pt x="111" y="19"/>
                </a:cubicBezTo>
                <a:cubicBezTo>
                  <a:pt x="128" y="19"/>
                  <a:pt x="131" y="32"/>
                  <a:pt x="131" y="38"/>
                </a:cubicBezTo>
                <a:cubicBezTo>
                  <a:pt x="130" y="42"/>
                  <a:pt x="129" y="47"/>
                  <a:pt x="129" y="47"/>
                </a:cubicBezTo>
                <a:cubicBezTo>
                  <a:pt x="129" y="47"/>
                  <a:pt x="131" y="48"/>
                  <a:pt x="131" y="51"/>
                </a:cubicBezTo>
                <a:cubicBezTo>
                  <a:pt x="130" y="60"/>
                  <a:pt x="127" y="56"/>
                  <a:pt x="127" y="60"/>
                </a:cubicBezTo>
                <a:cubicBezTo>
                  <a:pt x="125" y="70"/>
                  <a:pt x="121" y="68"/>
                  <a:pt x="121" y="73"/>
                </a:cubicBezTo>
                <a:cubicBezTo>
                  <a:pt x="121" y="82"/>
                  <a:pt x="125" y="86"/>
                  <a:pt x="137" y="91"/>
                </a:cubicBezTo>
                <a:cubicBezTo>
                  <a:pt x="149" y="96"/>
                  <a:pt x="155" y="99"/>
                  <a:pt x="158" y="103"/>
                </a:cubicBezTo>
                <a:cubicBezTo>
                  <a:pt x="160" y="106"/>
                  <a:pt x="160" y="136"/>
                  <a:pt x="160" y="136"/>
                </a:cubicBezTo>
                <a:lnTo>
                  <a:pt x="124" y="136"/>
                </a:ln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8" name="Group 17">
            <a:extLst>
              <a:ext uri="{FF2B5EF4-FFF2-40B4-BE49-F238E27FC236}">
                <a16:creationId xmlns="" xmlns:a16="http://schemas.microsoft.com/office/drawing/2014/main" id="{C4792004-394C-4332-9BBA-C1A13DC10B15}"/>
              </a:ext>
            </a:extLst>
          </p:cNvPr>
          <p:cNvGrpSpPr>
            <a:grpSpLocks noChangeAspect="1"/>
          </p:cNvGrpSpPr>
          <p:nvPr/>
        </p:nvGrpSpPr>
        <p:grpSpPr>
          <a:xfrm>
            <a:off x="3614897" y="3686261"/>
            <a:ext cx="635338" cy="550957"/>
            <a:chOff x="5308600" y="2025650"/>
            <a:chExt cx="812800" cy="704850"/>
          </a:xfrm>
          <a:solidFill>
            <a:srgbClr val="660066"/>
          </a:solidFill>
        </p:grpSpPr>
        <p:sp>
          <p:nvSpPr>
            <p:cNvPr id="19" name="Freeform 5">
              <a:extLst>
                <a:ext uri="{FF2B5EF4-FFF2-40B4-BE49-F238E27FC236}">
                  <a16:creationId xmlns="" xmlns:a16="http://schemas.microsoft.com/office/drawing/2014/main" id="{27B89179-C3BC-45F7-84D0-A70304BAE302}"/>
                </a:ext>
              </a:extLst>
            </p:cNvPr>
            <p:cNvSpPr>
              <a:spLocks noEditPoints="1"/>
            </p:cNvSpPr>
            <p:nvPr/>
          </p:nvSpPr>
          <p:spPr bwMode="auto">
            <a:xfrm>
              <a:off x="5575300" y="2184400"/>
              <a:ext cx="546100" cy="546100"/>
            </a:xfrm>
            <a:custGeom>
              <a:avLst/>
              <a:gdLst/>
              <a:ahLst/>
              <a:cxnLst>
                <a:cxn ang="0">
                  <a:pos x="44" y="106"/>
                </a:cxn>
                <a:cxn ang="0">
                  <a:pos x="28" y="118"/>
                </a:cxn>
                <a:cxn ang="0">
                  <a:pos x="4" y="126"/>
                </a:cxn>
                <a:cxn ang="0">
                  <a:pos x="6" y="158"/>
                </a:cxn>
                <a:cxn ang="0">
                  <a:pos x="28" y="178"/>
                </a:cxn>
                <a:cxn ang="0">
                  <a:pos x="20" y="196"/>
                </a:cxn>
                <a:cxn ang="0">
                  <a:pos x="4" y="218"/>
                </a:cxn>
                <a:cxn ang="0">
                  <a:pos x="22" y="244"/>
                </a:cxn>
                <a:cxn ang="0">
                  <a:pos x="46" y="244"/>
                </a:cxn>
                <a:cxn ang="0">
                  <a:pos x="52" y="268"/>
                </a:cxn>
                <a:cxn ang="0">
                  <a:pos x="48" y="296"/>
                </a:cxn>
                <a:cxn ang="0">
                  <a:pos x="76" y="310"/>
                </a:cxn>
                <a:cxn ang="0">
                  <a:pos x="106" y="302"/>
                </a:cxn>
                <a:cxn ang="0">
                  <a:pos x="116" y="316"/>
                </a:cxn>
                <a:cxn ang="0">
                  <a:pos x="126" y="342"/>
                </a:cxn>
                <a:cxn ang="0">
                  <a:pos x="158" y="338"/>
                </a:cxn>
                <a:cxn ang="0">
                  <a:pos x="178" y="318"/>
                </a:cxn>
                <a:cxn ang="0">
                  <a:pos x="196" y="324"/>
                </a:cxn>
                <a:cxn ang="0">
                  <a:pos x="216" y="342"/>
                </a:cxn>
                <a:cxn ang="0">
                  <a:pos x="242" y="324"/>
                </a:cxn>
                <a:cxn ang="0">
                  <a:pos x="250" y="294"/>
                </a:cxn>
                <a:cxn ang="0">
                  <a:pos x="268" y="292"/>
                </a:cxn>
                <a:cxn ang="0">
                  <a:pos x="296" y="296"/>
                </a:cxn>
                <a:cxn ang="0">
                  <a:pos x="308" y="268"/>
                </a:cxn>
                <a:cxn ang="0">
                  <a:pos x="300" y="240"/>
                </a:cxn>
                <a:cxn ang="0">
                  <a:pos x="316" y="228"/>
                </a:cxn>
                <a:cxn ang="0">
                  <a:pos x="340" y="218"/>
                </a:cxn>
                <a:cxn ang="0">
                  <a:pos x="338" y="186"/>
                </a:cxn>
                <a:cxn ang="0">
                  <a:pos x="316" y="166"/>
                </a:cxn>
                <a:cxn ang="0">
                  <a:pos x="324" y="148"/>
                </a:cxn>
                <a:cxn ang="0">
                  <a:pos x="340" y="128"/>
                </a:cxn>
                <a:cxn ang="0">
                  <a:pos x="322" y="102"/>
                </a:cxn>
                <a:cxn ang="0">
                  <a:pos x="294" y="94"/>
                </a:cxn>
                <a:cxn ang="0">
                  <a:pos x="292" y="76"/>
                </a:cxn>
                <a:cxn ang="0">
                  <a:pos x="296" y="50"/>
                </a:cxn>
                <a:cxn ang="0">
                  <a:pos x="268" y="36"/>
                </a:cxn>
                <a:cxn ang="0">
                  <a:pos x="238" y="44"/>
                </a:cxn>
                <a:cxn ang="0">
                  <a:pos x="228" y="28"/>
                </a:cxn>
                <a:cxn ang="0">
                  <a:pos x="218" y="4"/>
                </a:cxn>
                <a:cxn ang="0">
                  <a:pos x="186" y="6"/>
                </a:cxn>
                <a:cxn ang="0">
                  <a:pos x="166" y="28"/>
                </a:cxn>
                <a:cxn ang="0">
                  <a:pos x="148" y="20"/>
                </a:cxn>
                <a:cxn ang="0">
                  <a:pos x="128" y="4"/>
                </a:cxn>
                <a:cxn ang="0">
                  <a:pos x="102" y="22"/>
                </a:cxn>
                <a:cxn ang="0">
                  <a:pos x="94" y="50"/>
                </a:cxn>
                <a:cxn ang="0">
                  <a:pos x="76" y="52"/>
                </a:cxn>
                <a:cxn ang="0">
                  <a:pos x="48" y="48"/>
                </a:cxn>
                <a:cxn ang="0">
                  <a:pos x="36" y="78"/>
                </a:cxn>
                <a:cxn ang="0">
                  <a:pos x="162" y="72"/>
                </a:cxn>
                <a:cxn ang="0">
                  <a:pos x="248" y="106"/>
                </a:cxn>
                <a:cxn ang="0">
                  <a:pos x="272" y="182"/>
                </a:cxn>
                <a:cxn ang="0">
                  <a:pos x="222" y="260"/>
                </a:cxn>
                <a:cxn ang="0">
                  <a:pos x="144" y="270"/>
                </a:cxn>
                <a:cxn ang="0">
                  <a:pos x="76" y="204"/>
                </a:cxn>
                <a:cxn ang="0">
                  <a:pos x="82" y="126"/>
                </a:cxn>
                <a:cxn ang="0">
                  <a:pos x="142" y="76"/>
                </a:cxn>
              </a:cxnLst>
              <a:rect l="0" t="0" r="r" b="b"/>
              <a:pathLst>
                <a:path w="344" h="344">
                  <a:moveTo>
                    <a:pt x="38" y="82"/>
                  </a:moveTo>
                  <a:lnTo>
                    <a:pt x="38" y="82"/>
                  </a:lnTo>
                  <a:lnTo>
                    <a:pt x="42" y="90"/>
                  </a:lnTo>
                  <a:lnTo>
                    <a:pt x="44" y="98"/>
                  </a:lnTo>
                  <a:lnTo>
                    <a:pt x="44" y="106"/>
                  </a:lnTo>
                  <a:lnTo>
                    <a:pt x="42" y="112"/>
                  </a:lnTo>
                  <a:lnTo>
                    <a:pt x="42" y="112"/>
                  </a:lnTo>
                  <a:lnTo>
                    <a:pt x="40" y="114"/>
                  </a:lnTo>
                  <a:lnTo>
                    <a:pt x="34" y="116"/>
                  </a:lnTo>
                  <a:lnTo>
                    <a:pt x="28" y="118"/>
                  </a:lnTo>
                  <a:lnTo>
                    <a:pt x="22" y="116"/>
                  </a:lnTo>
                  <a:lnTo>
                    <a:pt x="22" y="116"/>
                  </a:lnTo>
                  <a:lnTo>
                    <a:pt x="14" y="116"/>
                  </a:lnTo>
                  <a:lnTo>
                    <a:pt x="8" y="120"/>
                  </a:lnTo>
                  <a:lnTo>
                    <a:pt x="4" y="126"/>
                  </a:lnTo>
                  <a:lnTo>
                    <a:pt x="0" y="136"/>
                  </a:lnTo>
                  <a:lnTo>
                    <a:pt x="0" y="136"/>
                  </a:lnTo>
                  <a:lnTo>
                    <a:pt x="0" y="144"/>
                  </a:lnTo>
                  <a:lnTo>
                    <a:pt x="2" y="152"/>
                  </a:lnTo>
                  <a:lnTo>
                    <a:pt x="6" y="158"/>
                  </a:lnTo>
                  <a:lnTo>
                    <a:pt x="12" y="162"/>
                  </a:lnTo>
                  <a:lnTo>
                    <a:pt x="12" y="162"/>
                  </a:lnTo>
                  <a:lnTo>
                    <a:pt x="18" y="166"/>
                  </a:lnTo>
                  <a:lnTo>
                    <a:pt x="24" y="172"/>
                  </a:lnTo>
                  <a:lnTo>
                    <a:pt x="28" y="178"/>
                  </a:lnTo>
                  <a:lnTo>
                    <a:pt x="28" y="184"/>
                  </a:lnTo>
                  <a:lnTo>
                    <a:pt x="28" y="184"/>
                  </a:lnTo>
                  <a:lnTo>
                    <a:pt x="28" y="188"/>
                  </a:lnTo>
                  <a:lnTo>
                    <a:pt x="24" y="192"/>
                  </a:lnTo>
                  <a:lnTo>
                    <a:pt x="20" y="196"/>
                  </a:lnTo>
                  <a:lnTo>
                    <a:pt x="14" y="200"/>
                  </a:lnTo>
                  <a:lnTo>
                    <a:pt x="14" y="200"/>
                  </a:lnTo>
                  <a:lnTo>
                    <a:pt x="8" y="202"/>
                  </a:lnTo>
                  <a:lnTo>
                    <a:pt x="4" y="210"/>
                  </a:lnTo>
                  <a:lnTo>
                    <a:pt x="4" y="218"/>
                  </a:lnTo>
                  <a:lnTo>
                    <a:pt x="4" y="226"/>
                  </a:lnTo>
                  <a:lnTo>
                    <a:pt x="4" y="226"/>
                  </a:lnTo>
                  <a:lnTo>
                    <a:pt x="8" y="234"/>
                  </a:lnTo>
                  <a:lnTo>
                    <a:pt x="14" y="240"/>
                  </a:lnTo>
                  <a:lnTo>
                    <a:pt x="22" y="244"/>
                  </a:lnTo>
                  <a:lnTo>
                    <a:pt x="28" y="244"/>
                  </a:lnTo>
                  <a:lnTo>
                    <a:pt x="28" y="244"/>
                  </a:lnTo>
                  <a:lnTo>
                    <a:pt x="34" y="242"/>
                  </a:lnTo>
                  <a:lnTo>
                    <a:pt x="40" y="242"/>
                  </a:lnTo>
                  <a:lnTo>
                    <a:pt x="46" y="244"/>
                  </a:lnTo>
                  <a:lnTo>
                    <a:pt x="48" y="246"/>
                  </a:lnTo>
                  <a:lnTo>
                    <a:pt x="48" y="246"/>
                  </a:lnTo>
                  <a:lnTo>
                    <a:pt x="50" y="252"/>
                  </a:lnTo>
                  <a:lnTo>
                    <a:pt x="52" y="260"/>
                  </a:lnTo>
                  <a:lnTo>
                    <a:pt x="52" y="268"/>
                  </a:lnTo>
                  <a:lnTo>
                    <a:pt x="48" y="274"/>
                  </a:lnTo>
                  <a:lnTo>
                    <a:pt x="48" y="274"/>
                  </a:lnTo>
                  <a:lnTo>
                    <a:pt x="46" y="280"/>
                  </a:lnTo>
                  <a:lnTo>
                    <a:pt x="46" y="288"/>
                  </a:lnTo>
                  <a:lnTo>
                    <a:pt x="48" y="296"/>
                  </a:lnTo>
                  <a:lnTo>
                    <a:pt x="54" y="302"/>
                  </a:lnTo>
                  <a:lnTo>
                    <a:pt x="54" y="302"/>
                  </a:lnTo>
                  <a:lnTo>
                    <a:pt x="62" y="308"/>
                  </a:lnTo>
                  <a:lnTo>
                    <a:pt x="70" y="310"/>
                  </a:lnTo>
                  <a:lnTo>
                    <a:pt x="76" y="310"/>
                  </a:lnTo>
                  <a:lnTo>
                    <a:pt x="82" y="306"/>
                  </a:lnTo>
                  <a:lnTo>
                    <a:pt x="82" y="306"/>
                  </a:lnTo>
                  <a:lnTo>
                    <a:pt x="88" y="302"/>
                  </a:lnTo>
                  <a:lnTo>
                    <a:pt x="98" y="300"/>
                  </a:lnTo>
                  <a:lnTo>
                    <a:pt x="106" y="302"/>
                  </a:lnTo>
                  <a:lnTo>
                    <a:pt x="110" y="302"/>
                  </a:lnTo>
                  <a:lnTo>
                    <a:pt x="110" y="302"/>
                  </a:lnTo>
                  <a:lnTo>
                    <a:pt x="114" y="306"/>
                  </a:lnTo>
                  <a:lnTo>
                    <a:pt x="116" y="310"/>
                  </a:lnTo>
                  <a:lnTo>
                    <a:pt x="116" y="316"/>
                  </a:lnTo>
                  <a:lnTo>
                    <a:pt x="116" y="322"/>
                  </a:lnTo>
                  <a:lnTo>
                    <a:pt x="116" y="322"/>
                  </a:lnTo>
                  <a:lnTo>
                    <a:pt x="116" y="330"/>
                  </a:lnTo>
                  <a:lnTo>
                    <a:pt x="120" y="336"/>
                  </a:lnTo>
                  <a:lnTo>
                    <a:pt x="126" y="342"/>
                  </a:lnTo>
                  <a:lnTo>
                    <a:pt x="134" y="344"/>
                  </a:lnTo>
                  <a:lnTo>
                    <a:pt x="134" y="344"/>
                  </a:lnTo>
                  <a:lnTo>
                    <a:pt x="144" y="344"/>
                  </a:lnTo>
                  <a:lnTo>
                    <a:pt x="152" y="342"/>
                  </a:lnTo>
                  <a:lnTo>
                    <a:pt x="158" y="338"/>
                  </a:lnTo>
                  <a:lnTo>
                    <a:pt x="162" y="332"/>
                  </a:lnTo>
                  <a:lnTo>
                    <a:pt x="162" y="332"/>
                  </a:lnTo>
                  <a:lnTo>
                    <a:pt x="164" y="326"/>
                  </a:lnTo>
                  <a:lnTo>
                    <a:pt x="172" y="322"/>
                  </a:lnTo>
                  <a:lnTo>
                    <a:pt x="178" y="318"/>
                  </a:lnTo>
                  <a:lnTo>
                    <a:pt x="184" y="316"/>
                  </a:lnTo>
                  <a:lnTo>
                    <a:pt x="184" y="316"/>
                  </a:lnTo>
                  <a:lnTo>
                    <a:pt x="188" y="316"/>
                  </a:lnTo>
                  <a:lnTo>
                    <a:pt x="192" y="320"/>
                  </a:lnTo>
                  <a:lnTo>
                    <a:pt x="196" y="324"/>
                  </a:lnTo>
                  <a:lnTo>
                    <a:pt x="198" y="330"/>
                  </a:lnTo>
                  <a:lnTo>
                    <a:pt x="198" y="330"/>
                  </a:lnTo>
                  <a:lnTo>
                    <a:pt x="202" y="336"/>
                  </a:lnTo>
                  <a:lnTo>
                    <a:pt x="208" y="340"/>
                  </a:lnTo>
                  <a:lnTo>
                    <a:pt x="216" y="342"/>
                  </a:lnTo>
                  <a:lnTo>
                    <a:pt x="226" y="340"/>
                  </a:lnTo>
                  <a:lnTo>
                    <a:pt x="226" y="340"/>
                  </a:lnTo>
                  <a:lnTo>
                    <a:pt x="234" y="336"/>
                  </a:lnTo>
                  <a:lnTo>
                    <a:pt x="240" y="330"/>
                  </a:lnTo>
                  <a:lnTo>
                    <a:pt x="242" y="324"/>
                  </a:lnTo>
                  <a:lnTo>
                    <a:pt x="242" y="316"/>
                  </a:lnTo>
                  <a:lnTo>
                    <a:pt x="242" y="316"/>
                  </a:lnTo>
                  <a:lnTo>
                    <a:pt x="242" y="310"/>
                  </a:lnTo>
                  <a:lnTo>
                    <a:pt x="246" y="302"/>
                  </a:lnTo>
                  <a:lnTo>
                    <a:pt x="250" y="294"/>
                  </a:lnTo>
                  <a:lnTo>
                    <a:pt x="254" y="290"/>
                  </a:lnTo>
                  <a:lnTo>
                    <a:pt x="254" y="290"/>
                  </a:lnTo>
                  <a:lnTo>
                    <a:pt x="258" y="290"/>
                  </a:lnTo>
                  <a:lnTo>
                    <a:pt x="264" y="290"/>
                  </a:lnTo>
                  <a:lnTo>
                    <a:pt x="268" y="292"/>
                  </a:lnTo>
                  <a:lnTo>
                    <a:pt x="274" y="296"/>
                  </a:lnTo>
                  <a:lnTo>
                    <a:pt x="274" y="296"/>
                  </a:lnTo>
                  <a:lnTo>
                    <a:pt x="280" y="300"/>
                  </a:lnTo>
                  <a:lnTo>
                    <a:pt x="288" y="300"/>
                  </a:lnTo>
                  <a:lnTo>
                    <a:pt x="296" y="296"/>
                  </a:lnTo>
                  <a:lnTo>
                    <a:pt x="302" y="290"/>
                  </a:lnTo>
                  <a:lnTo>
                    <a:pt x="302" y="290"/>
                  </a:lnTo>
                  <a:lnTo>
                    <a:pt x="308" y="282"/>
                  </a:lnTo>
                  <a:lnTo>
                    <a:pt x="310" y="274"/>
                  </a:lnTo>
                  <a:lnTo>
                    <a:pt x="308" y="268"/>
                  </a:lnTo>
                  <a:lnTo>
                    <a:pt x="306" y="262"/>
                  </a:lnTo>
                  <a:lnTo>
                    <a:pt x="306" y="262"/>
                  </a:lnTo>
                  <a:lnTo>
                    <a:pt x="302" y="256"/>
                  </a:lnTo>
                  <a:lnTo>
                    <a:pt x="300" y="248"/>
                  </a:lnTo>
                  <a:lnTo>
                    <a:pt x="300" y="240"/>
                  </a:lnTo>
                  <a:lnTo>
                    <a:pt x="302" y="234"/>
                  </a:lnTo>
                  <a:lnTo>
                    <a:pt x="302" y="234"/>
                  </a:lnTo>
                  <a:lnTo>
                    <a:pt x="304" y="230"/>
                  </a:lnTo>
                  <a:lnTo>
                    <a:pt x="310" y="228"/>
                  </a:lnTo>
                  <a:lnTo>
                    <a:pt x="316" y="228"/>
                  </a:lnTo>
                  <a:lnTo>
                    <a:pt x="322" y="228"/>
                  </a:lnTo>
                  <a:lnTo>
                    <a:pt x="322" y="228"/>
                  </a:lnTo>
                  <a:lnTo>
                    <a:pt x="330" y="228"/>
                  </a:lnTo>
                  <a:lnTo>
                    <a:pt x="336" y="224"/>
                  </a:lnTo>
                  <a:lnTo>
                    <a:pt x="340" y="218"/>
                  </a:lnTo>
                  <a:lnTo>
                    <a:pt x="344" y="210"/>
                  </a:lnTo>
                  <a:lnTo>
                    <a:pt x="344" y="210"/>
                  </a:lnTo>
                  <a:lnTo>
                    <a:pt x="344" y="200"/>
                  </a:lnTo>
                  <a:lnTo>
                    <a:pt x="342" y="192"/>
                  </a:lnTo>
                  <a:lnTo>
                    <a:pt x="338" y="186"/>
                  </a:lnTo>
                  <a:lnTo>
                    <a:pt x="332" y="184"/>
                  </a:lnTo>
                  <a:lnTo>
                    <a:pt x="332" y="184"/>
                  </a:lnTo>
                  <a:lnTo>
                    <a:pt x="326" y="180"/>
                  </a:lnTo>
                  <a:lnTo>
                    <a:pt x="320" y="174"/>
                  </a:lnTo>
                  <a:lnTo>
                    <a:pt x="316" y="166"/>
                  </a:lnTo>
                  <a:lnTo>
                    <a:pt x="316" y="160"/>
                  </a:lnTo>
                  <a:lnTo>
                    <a:pt x="316" y="160"/>
                  </a:lnTo>
                  <a:lnTo>
                    <a:pt x="316" y="156"/>
                  </a:lnTo>
                  <a:lnTo>
                    <a:pt x="320" y="152"/>
                  </a:lnTo>
                  <a:lnTo>
                    <a:pt x="324" y="148"/>
                  </a:lnTo>
                  <a:lnTo>
                    <a:pt x="330" y="146"/>
                  </a:lnTo>
                  <a:lnTo>
                    <a:pt x="330" y="146"/>
                  </a:lnTo>
                  <a:lnTo>
                    <a:pt x="336" y="142"/>
                  </a:lnTo>
                  <a:lnTo>
                    <a:pt x="340" y="136"/>
                  </a:lnTo>
                  <a:lnTo>
                    <a:pt x="340" y="128"/>
                  </a:lnTo>
                  <a:lnTo>
                    <a:pt x="340" y="118"/>
                  </a:lnTo>
                  <a:lnTo>
                    <a:pt x="340" y="118"/>
                  </a:lnTo>
                  <a:lnTo>
                    <a:pt x="336" y="110"/>
                  </a:lnTo>
                  <a:lnTo>
                    <a:pt x="330" y="104"/>
                  </a:lnTo>
                  <a:lnTo>
                    <a:pt x="322" y="102"/>
                  </a:lnTo>
                  <a:lnTo>
                    <a:pt x="316" y="102"/>
                  </a:lnTo>
                  <a:lnTo>
                    <a:pt x="316" y="102"/>
                  </a:lnTo>
                  <a:lnTo>
                    <a:pt x="308" y="102"/>
                  </a:lnTo>
                  <a:lnTo>
                    <a:pt x="302" y="98"/>
                  </a:lnTo>
                  <a:lnTo>
                    <a:pt x="294" y="94"/>
                  </a:lnTo>
                  <a:lnTo>
                    <a:pt x="290" y="90"/>
                  </a:lnTo>
                  <a:lnTo>
                    <a:pt x="290" y="90"/>
                  </a:lnTo>
                  <a:lnTo>
                    <a:pt x="288" y="86"/>
                  </a:lnTo>
                  <a:lnTo>
                    <a:pt x="290" y="82"/>
                  </a:lnTo>
                  <a:lnTo>
                    <a:pt x="292" y="76"/>
                  </a:lnTo>
                  <a:lnTo>
                    <a:pt x="296" y="70"/>
                  </a:lnTo>
                  <a:lnTo>
                    <a:pt x="296" y="70"/>
                  </a:lnTo>
                  <a:lnTo>
                    <a:pt x="298" y="64"/>
                  </a:lnTo>
                  <a:lnTo>
                    <a:pt x="298" y="56"/>
                  </a:lnTo>
                  <a:lnTo>
                    <a:pt x="296" y="50"/>
                  </a:lnTo>
                  <a:lnTo>
                    <a:pt x="290" y="42"/>
                  </a:lnTo>
                  <a:lnTo>
                    <a:pt x="290" y="42"/>
                  </a:lnTo>
                  <a:lnTo>
                    <a:pt x="282" y="38"/>
                  </a:lnTo>
                  <a:lnTo>
                    <a:pt x="274" y="34"/>
                  </a:lnTo>
                  <a:lnTo>
                    <a:pt x="268" y="36"/>
                  </a:lnTo>
                  <a:lnTo>
                    <a:pt x="262" y="40"/>
                  </a:lnTo>
                  <a:lnTo>
                    <a:pt x="262" y="40"/>
                  </a:lnTo>
                  <a:lnTo>
                    <a:pt x="256" y="42"/>
                  </a:lnTo>
                  <a:lnTo>
                    <a:pt x="246" y="44"/>
                  </a:lnTo>
                  <a:lnTo>
                    <a:pt x="238" y="44"/>
                  </a:lnTo>
                  <a:lnTo>
                    <a:pt x="234" y="42"/>
                  </a:lnTo>
                  <a:lnTo>
                    <a:pt x="234" y="42"/>
                  </a:lnTo>
                  <a:lnTo>
                    <a:pt x="230" y="40"/>
                  </a:lnTo>
                  <a:lnTo>
                    <a:pt x="228" y="34"/>
                  </a:lnTo>
                  <a:lnTo>
                    <a:pt x="228" y="28"/>
                  </a:lnTo>
                  <a:lnTo>
                    <a:pt x="228" y="22"/>
                  </a:lnTo>
                  <a:lnTo>
                    <a:pt x="228" y="22"/>
                  </a:lnTo>
                  <a:lnTo>
                    <a:pt x="228" y="16"/>
                  </a:lnTo>
                  <a:lnTo>
                    <a:pt x="224" y="8"/>
                  </a:lnTo>
                  <a:lnTo>
                    <a:pt x="218" y="4"/>
                  </a:lnTo>
                  <a:lnTo>
                    <a:pt x="210" y="0"/>
                  </a:lnTo>
                  <a:lnTo>
                    <a:pt x="210" y="0"/>
                  </a:lnTo>
                  <a:lnTo>
                    <a:pt x="200" y="0"/>
                  </a:lnTo>
                  <a:lnTo>
                    <a:pt x="192" y="2"/>
                  </a:lnTo>
                  <a:lnTo>
                    <a:pt x="186" y="6"/>
                  </a:lnTo>
                  <a:lnTo>
                    <a:pt x="182" y="12"/>
                  </a:lnTo>
                  <a:lnTo>
                    <a:pt x="182" y="12"/>
                  </a:lnTo>
                  <a:lnTo>
                    <a:pt x="180" y="18"/>
                  </a:lnTo>
                  <a:lnTo>
                    <a:pt x="172" y="24"/>
                  </a:lnTo>
                  <a:lnTo>
                    <a:pt x="166" y="28"/>
                  </a:lnTo>
                  <a:lnTo>
                    <a:pt x="160" y="30"/>
                  </a:lnTo>
                  <a:lnTo>
                    <a:pt x="160" y="30"/>
                  </a:lnTo>
                  <a:lnTo>
                    <a:pt x="156" y="28"/>
                  </a:lnTo>
                  <a:lnTo>
                    <a:pt x="152" y="26"/>
                  </a:lnTo>
                  <a:lnTo>
                    <a:pt x="148" y="20"/>
                  </a:lnTo>
                  <a:lnTo>
                    <a:pt x="146" y="14"/>
                  </a:lnTo>
                  <a:lnTo>
                    <a:pt x="146" y="14"/>
                  </a:lnTo>
                  <a:lnTo>
                    <a:pt x="142" y="8"/>
                  </a:lnTo>
                  <a:lnTo>
                    <a:pt x="136" y="4"/>
                  </a:lnTo>
                  <a:lnTo>
                    <a:pt x="128" y="4"/>
                  </a:lnTo>
                  <a:lnTo>
                    <a:pt x="118" y="6"/>
                  </a:lnTo>
                  <a:lnTo>
                    <a:pt x="118" y="6"/>
                  </a:lnTo>
                  <a:lnTo>
                    <a:pt x="110" y="10"/>
                  </a:lnTo>
                  <a:lnTo>
                    <a:pt x="104" y="14"/>
                  </a:lnTo>
                  <a:lnTo>
                    <a:pt x="102" y="22"/>
                  </a:lnTo>
                  <a:lnTo>
                    <a:pt x="102" y="28"/>
                  </a:lnTo>
                  <a:lnTo>
                    <a:pt x="102" y="28"/>
                  </a:lnTo>
                  <a:lnTo>
                    <a:pt x="102" y="36"/>
                  </a:lnTo>
                  <a:lnTo>
                    <a:pt x="98" y="44"/>
                  </a:lnTo>
                  <a:lnTo>
                    <a:pt x="94" y="50"/>
                  </a:lnTo>
                  <a:lnTo>
                    <a:pt x="90" y="54"/>
                  </a:lnTo>
                  <a:lnTo>
                    <a:pt x="90" y="54"/>
                  </a:lnTo>
                  <a:lnTo>
                    <a:pt x="86" y="56"/>
                  </a:lnTo>
                  <a:lnTo>
                    <a:pt x="80" y="54"/>
                  </a:lnTo>
                  <a:lnTo>
                    <a:pt x="76" y="52"/>
                  </a:lnTo>
                  <a:lnTo>
                    <a:pt x="70" y="48"/>
                  </a:lnTo>
                  <a:lnTo>
                    <a:pt x="70" y="48"/>
                  </a:lnTo>
                  <a:lnTo>
                    <a:pt x="64" y="46"/>
                  </a:lnTo>
                  <a:lnTo>
                    <a:pt x="56" y="46"/>
                  </a:lnTo>
                  <a:lnTo>
                    <a:pt x="48" y="48"/>
                  </a:lnTo>
                  <a:lnTo>
                    <a:pt x="42" y="54"/>
                  </a:lnTo>
                  <a:lnTo>
                    <a:pt x="42" y="54"/>
                  </a:lnTo>
                  <a:lnTo>
                    <a:pt x="36" y="62"/>
                  </a:lnTo>
                  <a:lnTo>
                    <a:pt x="34" y="70"/>
                  </a:lnTo>
                  <a:lnTo>
                    <a:pt x="36" y="78"/>
                  </a:lnTo>
                  <a:lnTo>
                    <a:pt x="38" y="82"/>
                  </a:lnTo>
                  <a:lnTo>
                    <a:pt x="38" y="82"/>
                  </a:lnTo>
                  <a:close/>
                  <a:moveTo>
                    <a:pt x="142" y="76"/>
                  </a:moveTo>
                  <a:lnTo>
                    <a:pt x="142" y="76"/>
                  </a:lnTo>
                  <a:lnTo>
                    <a:pt x="162" y="72"/>
                  </a:lnTo>
                  <a:lnTo>
                    <a:pt x="180" y="72"/>
                  </a:lnTo>
                  <a:lnTo>
                    <a:pt x="200" y="76"/>
                  </a:lnTo>
                  <a:lnTo>
                    <a:pt x="218" y="82"/>
                  </a:lnTo>
                  <a:lnTo>
                    <a:pt x="234" y="94"/>
                  </a:lnTo>
                  <a:lnTo>
                    <a:pt x="248" y="106"/>
                  </a:lnTo>
                  <a:lnTo>
                    <a:pt x="260" y="122"/>
                  </a:lnTo>
                  <a:lnTo>
                    <a:pt x="268" y="142"/>
                  </a:lnTo>
                  <a:lnTo>
                    <a:pt x="268" y="142"/>
                  </a:lnTo>
                  <a:lnTo>
                    <a:pt x="272" y="162"/>
                  </a:lnTo>
                  <a:lnTo>
                    <a:pt x="272" y="182"/>
                  </a:lnTo>
                  <a:lnTo>
                    <a:pt x="268" y="200"/>
                  </a:lnTo>
                  <a:lnTo>
                    <a:pt x="262" y="218"/>
                  </a:lnTo>
                  <a:lnTo>
                    <a:pt x="252" y="234"/>
                  </a:lnTo>
                  <a:lnTo>
                    <a:pt x="238" y="248"/>
                  </a:lnTo>
                  <a:lnTo>
                    <a:pt x="222" y="260"/>
                  </a:lnTo>
                  <a:lnTo>
                    <a:pt x="202" y="268"/>
                  </a:lnTo>
                  <a:lnTo>
                    <a:pt x="202" y="268"/>
                  </a:lnTo>
                  <a:lnTo>
                    <a:pt x="182" y="272"/>
                  </a:lnTo>
                  <a:lnTo>
                    <a:pt x="164" y="272"/>
                  </a:lnTo>
                  <a:lnTo>
                    <a:pt x="144" y="270"/>
                  </a:lnTo>
                  <a:lnTo>
                    <a:pt x="126" y="262"/>
                  </a:lnTo>
                  <a:lnTo>
                    <a:pt x="110" y="252"/>
                  </a:lnTo>
                  <a:lnTo>
                    <a:pt x="96" y="238"/>
                  </a:lnTo>
                  <a:lnTo>
                    <a:pt x="84" y="222"/>
                  </a:lnTo>
                  <a:lnTo>
                    <a:pt x="76" y="204"/>
                  </a:lnTo>
                  <a:lnTo>
                    <a:pt x="76" y="204"/>
                  </a:lnTo>
                  <a:lnTo>
                    <a:pt x="72" y="184"/>
                  </a:lnTo>
                  <a:lnTo>
                    <a:pt x="72" y="164"/>
                  </a:lnTo>
                  <a:lnTo>
                    <a:pt x="76" y="144"/>
                  </a:lnTo>
                  <a:lnTo>
                    <a:pt x="82" y="126"/>
                  </a:lnTo>
                  <a:lnTo>
                    <a:pt x="92" y="110"/>
                  </a:lnTo>
                  <a:lnTo>
                    <a:pt x="106" y="96"/>
                  </a:lnTo>
                  <a:lnTo>
                    <a:pt x="122" y="84"/>
                  </a:lnTo>
                  <a:lnTo>
                    <a:pt x="142" y="76"/>
                  </a:lnTo>
                  <a:lnTo>
                    <a:pt x="14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6">
              <a:extLst>
                <a:ext uri="{FF2B5EF4-FFF2-40B4-BE49-F238E27FC236}">
                  <a16:creationId xmlns="" xmlns:a16="http://schemas.microsoft.com/office/drawing/2014/main" id="{6DE5FD6B-9E14-44BB-9FB2-7CE0D5689481}"/>
                </a:ext>
              </a:extLst>
            </p:cNvPr>
            <p:cNvSpPr>
              <a:spLocks noEditPoints="1"/>
            </p:cNvSpPr>
            <p:nvPr/>
          </p:nvSpPr>
          <p:spPr bwMode="auto">
            <a:xfrm>
              <a:off x="5308600" y="2025650"/>
              <a:ext cx="352425" cy="349250"/>
            </a:xfrm>
            <a:custGeom>
              <a:avLst/>
              <a:gdLst/>
              <a:ahLst/>
              <a:cxnLst>
                <a:cxn ang="0">
                  <a:pos x="28" y="70"/>
                </a:cxn>
                <a:cxn ang="0">
                  <a:pos x="14" y="74"/>
                </a:cxn>
                <a:cxn ang="0">
                  <a:pos x="0" y="86"/>
                </a:cxn>
                <a:cxn ang="0">
                  <a:pos x="8" y="102"/>
                </a:cxn>
                <a:cxn ang="0">
                  <a:pos x="18" y="120"/>
                </a:cxn>
                <a:cxn ang="0">
                  <a:pos x="4" y="134"/>
                </a:cxn>
                <a:cxn ang="0">
                  <a:pos x="10" y="154"/>
                </a:cxn>
                <a:cxn ang="0">
                  <a:pos x="30" y="156"/>
                </a:cxn>
                <a:cxn ang="0">
                  <a:pos x="32" y="176"/>
                </a:cxn>
                <a:cxn ang="0">
                  <a:pos x="36" y="194"/>
                </a:cxn>
                <a:cxn ang="0">
                  <a:pos x="54" y="196"/>
                </a:cxn>
                <a:cxn ang="0">
                  <a:pos x="72" y="194"/>
                </a:cxn>
                <a:cxn ang="0">
                  <a:pos x="76" y="212"/>
                </a:cxn>
                <a:cxn ang="0">
                  <a:pos x="94" y="220"/>
                </a:cxn>
                <a:cxn ang="0">
                  <a:pos x="106" y="208"/>
                </a:cxn>
                <a:cxn ang="0">
                  <a:pos x="124" y="204"/>
                </a:cxn>
                <a:cxn ang="0">
                  <a:pos x="140" y="218"/>
                </a:cxn>
                <a:cxn ang="0">
                  <a:pos x="156" y="208"/>
                </a:cxn>
                <a:cxn ang="0">
                  <a:pos x="164" y="186"/>
                </a:cxn>
                <a:cxn ang="0">
                  <a:pos x="176" y="190"/>
                </a:cxn>
                <a:cxn ang="0">
                  <a:pos x="194" y="186"/>
                </a:cxn>
                <a:cxn ang="0">
                  <a:pos x="196" y="168"/>
                </a:cxn>
                <a:cxn ang="0">
                  <a:pos x="196" y="148"/>
                </a:cxn>
                <a:cxn ang="0">
                  <a:pos x="216" y="144"/>
                </a:cxn>
                <a:cxn ang="0">
                  <a:pos x="220" y="122"/>
                </a:cxn>
                <a:cxn ang="0">
                  <a:pos x="206" y="110"/>
                </a:cxn>
                <a:cxn ang="0">
                  <a:pos x="212" y="92"/>
                </a:cxn>
                <a:cxn ang="0">
                  <a:pos x="218" y="76"/>
                </a:cxn>
                <a:cxn ang="0">
                  <a:pos x="204" y="64"/>
                </a:cxn>
                <a:cxn ang="0">
                  <a:pos x="188" y="58"/>
                </a:cxn>
                <a:cxn ang="0">
                  <a:pos x="192" y="40"/>
                </a:cxn>
                <a:cxn ang="0">
                  <a:pos x="182" y="22"/>
                </a:cxn>
                <a:cxn ang="0">
                  <a:pos x="164" y="26"/>
                </a:cxn>
                <a:cxn ang="0">
                  <a:pos x="148" y="22"/>
                </a:cxn>
                <a:cxn ang="0">
                  <a:pos x="140" y="2"/>
                </a:cxn>
                <a:cxn ang="0">
                  <a:pos x="120" y="4"/>
                </a:cxn>
                <a:cxn ang="0">
                  <a:pos x="104" y="18"/>
                </a:cxn>
                <a:cxn ang="0">
                  <a:pos x="94" y="8"/>
                </a:cxn>
                <a:cxn ang="0">
                  <a:pos x="76" y="2"/>
                </a:cxn>
                <a:cxn ang="0">
                  <a:pos x="66" y="18"/>
                </a:cxn>
                <a:cxn ang="0">
                  <a:pos x="56" y="34"/>
                </a:cxn>
                <a:cxn ang="0">
                  <a:pos x="36" y="28"/>
                </a:cxn>
                <a:cxn ang="0">
                  <a:pos x="22" y="44"/>
                </a:cxn>
                <a:cxn ang="0">
                  <a:pos x="92" y="48"/>
                </a:cxn>
                <a:cxn ang="0">
                  <a:pos x="152" y="58"/>
                </a:cxn>
                <a:cxn ang="0">
                  <a:pos x="176" y="102"/>
                </a:cxn>
                <a:cxn ang="0">
                  <a:pos x="154" y="160"/>
                </a:cxn>
                <a:cxn ang="0">
                  <a:pos x="106" y="174"/>
                </a:cxn>
                <a:cxn ang="0">
                  <a:pos x="54" y="142"/>
                </a:cxn>
                <a:cxn ang="0">
                  <a:pos x="48" y="92"/>
                </a:cxn>
                <a:cxn ang="0">
                  <a:pos x="92" y="48"/>
                </a:cxn>
              </a:cxnLst>
              <a:rect l="0" t="0" r="r" b="b"/>
              <a:pathLst>
                <a:path w="222" h="220">
                  <a:moveTo>
                    <a:pt x="26" y="52"/>
                  </a:moveTo>
                  <a:lnTo>
                    <a:pt x="26" y="52"/>
                  </a:lnTo>
                  <a:lnTo>
                    <a:pt x="28" y="56"/>
                  </a:lnTo>
                  <a:lnTo>
                    <a:pt x="28" y="62"/>
                  </a:lnTo>
                  <a:lnTo>
                    <a:pt x="28" y="70"/>
                  </a:lnTo>
                  <a:lnTo>
                    <a:pt x="28" y="70"/>
                  </a:lnTo>
                  <a:lnTo>
                    <a:pt x="26" y="72"/>
                  </a:lnTo>
                  <a:lnTo>
                    <a:pt x="22" y="74"/>
                  </a:lnTo>
                  <a:lnTo>
                    <a:pt x="14" y="74"/>
                  </a:lnTo>
                  <a:lnTo>
                    <a:pt x="14" y="74"/>
                  </a:lnTo>
                  <a:lnTo>
                    <a:pt x="10" y="74"/>
                  </a:lnTo>
                  <a:lnTo>
                    <a:pt x="6" y="76"/>
                  </a:lnTo>
                  <a:lnTo>
                    <a:pt x="2" y="80"/>
                  </a:lnTo>
                  <a:lnTo>
                    <a:pt x="0" y="86"/>
                  </a:lnTo>
                  <a:lnTo>
                    <a:pt x="0" y="86"/>
                  </a:lnTo>
                  <a:lnTo>
                    <a:pt x="0" y="92"/>
                  </a:lnTo>
                  <a:lnTo>
                    <a:pt x="2" y="98"/>
                  </a:lnTo>
                  <a:lnTo>
                    <a:pt x="4" y="100"/>
                  </a:lnTo>
                  <a:lnTo>
                    <a:pt x="8" y="102"/>
                  </a:lnTo>
                  <a:lnTo>
                    <a:pt x="8" y="102"/>
                  </a:lnTo>
                  <a:lnTo>
                    <a:pt x="12" y="106"/>
                  </a:lnTo>
                  <a:lnTo>
                    <a:pt x="16" y="110"/>
                  </a:lnTo>
                  <a:lnTo>
                    <a:pt x="18" y="118"/>
                  </a:lnTo>
                  <a:lnTo>
                    <a:pt x="18" y="118"/>
                  </a:lnTo>
                  <a:lnTo>
                    <a:pt x="18" y="120"/>
                  </a:lnTo>
                  <a:lnTo>
                    <a:pt x="16" y="122"/>
                  </a:lnTo>
                  <a:lnTo>
                    <a:pt x="10" y="128"/>
                  </a:lnTo>
                  <a:lnTo>
                    <a:pt x="10" y="128"/>
                  </a:lnTo>
                  <a:lnTo>
                    <a:pt x="6" y="130"/>
                  </a:lnTo>
                  <a:lnTo>
                    <a:pt x="4" y="134"/>
                  </a:lnTo>
                  <a:lnTo>
                    <a:pt x="2" y="138"/>
                  </a:lnTo>
                  <a:lnTo>
                    <a:pt x="4" y="144"/>
                  </a:lnTo>
                  <a:lnTo>
                    <a:pt x="4" y="144"/>
                  </a:lnTo>
                  <a:lnTo>
                    <a:pt x="6" y="150"/>
                  </a:lnTo>
                  <a:lnTo>
                    <a:pt x="10" y="154"/>
                  </a:lnTo>
                  <a:lnTo>
                    <a:pt x="14" y="156"/>
                  </a:lnTo>
                  <a:lnTo>
                    <a:pt x="18" y="156"/>
                  </a:lnTo>
                  <a:lnTo>
                    <a:pt x="18" y="156"/>
                  </a:lnTo>
                  <a:lnTo>
                    <a:pt x="26" y="154"/>
                  </a:lnTo>
                  <a:lnTo>
                    <a:pt x="30" y="156"/>
                  </a:lnTo>
                  <a:lnTo>
                    <a:pt x="32" y="158"/>
                  </a:lnTo>
                  <a:lnTo>
                    <a:pt x="32" y="158"/>
                  </a:lnTo>
                  <a:lnTo>
                    <a:pt x="34" y="166"/>
                  </a:lnTo>
                  <a:lnTo>
                    <a:pt x="34" y="172"/>
                  </a:lnTo>
                  <a:lnTo>
                    <a:pt x="32" y="176"/>
                  </a:lnTo>
                  <a:lnTo>
                    <a:pt x="32" y="176"/>
                  </a:lnTo>
                  <a:lnTo>
                    <a:pt x="30" y="180"/>
                  </a:lnTo>
                  <a:lnTo>
                    <a:pt x="30" y="184"/>
                  </a:lnTo>
                  <a:lnTo>
                    <a:pt x="32" y="190"/>
                  </a:lnTo>
                  <a:lnTo>
                    <a:pt x="36" y="194"/>
                  </a:lnTo>
                  <a:lnTo>
                    <a:pt x="36" y="194"/>
                  </a:lnTo>
                  <a:lnTo>
                    <a:pt x="40" y="196"/>
                  </a:lnTo>
                  <a:lnTo>
                    <a:pt x="46" y="198"/>
                  </a:lnTo>
                  <a:lnTo>
                    <a:pt x="50" y="198"/>
                  </a:lnTo>
                  <a:lnTo>
                    <a:pt x="54" y="196"/>
                  </a:lnTo>
                  <a:lnTo>
                    <a:pt x="54" y="196"/>
                  </a:lnTo>
                  <a:lnTo>
                    <a:pt x="58" y="194"/>
                  </a:lnTo>
                  <a:lnTo>
                    <a:pt x="62" y="192"/>
                  </a:lnTo>
                  <a:lnTo>
                    <a:pt x="72" y="194"/>
                  </a:lnTo>
                  <a:lnTo>
                    <a:pt x="72" y="194"/>
                  </a:lnTo>
                  <a:lnTo>
                    <a:pt x="74" y="196"/>
                  </a:lnTo>
                  <a:lnTo>
                    <a:pt x="74" y="198"/>
                  </a:lnTo>
                  <a:lnTo>
                    <a:pt x="76" y="206"/>
                  </a:lnTo>
                  <a:lnTo>
                    <a:pt x="76" y="206"/>
                  </a:lnTo>
                  <a:lnTo>
                    <a:pt x="76" y="212"/>
                  </a:lnTo>
                  <a:lnTo>
                    <a:pt x="78" y="216"/>
                  </a:lnTo>
                  <a:lnTo>
                    <a:pt x="82" y="218"/>
                  </a:lnTo>
                  <a:lnTo>
                    <a:pt x="88" y="220"/>
                  </a:lnTo>
                  <a:lnTo>
                    <a:pt x="88" y="220"/>
                  </a:lnTo>
                  <a:lnTo>
                    <a:pt x="94" y="220"/>
                  </a:lnTo>
                  <a:lnTo>
                    <a:pt x="98" y="220"/>
                  </a:lnTo>
                  <a:lnTo>
                    <a:pt x="102" y="216"/>
                  </a:lnTo>
                  <a:lnTo>
                    <a:pt x="104" y="212"/>
                  </a:lnTo>
                  <a:lnTo>
                    <a:pt x="104" y="212"/>
                  </a:lnTo>
                  <a:lnTo>
                    <a:pt x="106" y="208"/>
                  </a:lnTo>
                  <a:lnTo>
                    <a:pt x="110" y="206"/>
                  </a:lnTo>
                  <a:lnTo>
                    <a:pt x="118" y="202"/>
                  </a:lnTo>
                  <a:lnTo>
                    <a:pt x="118" y="202"/>
                  </a:lnTo>
                  <a:lnTo>
                    <a:pt x="122" y="202"/>
                  </a:lnTo>
                  <a:lnTo>
                    <a:pt x="124" y="204"/>
                  </a:lnTo>
                  <a:lnTo>
                    <a:pt x="128" y="212"/>
                  </a:lnTo>
                  <a:lnTo>
                    <a:pt x="128" y="212"/>
                  </a:lnTo>
                  <a:lnTo>
                    <a:pt x="130" y="216"/>
                  </a:lnTo>
                  <a:lnTo>
                    <a:pt x="134" y="218"/>
                  </a:lnTo>
                  <a:lnTo>
                    <a:pt x="140" y="218"/>
                  </a:lnTo>
                  <a:lnTo>
                    <a:pt x="146" y="218"/>
                  </a:lnTo>
                  <a:lnTo>
                    <a:pt x="146" y="218"/>
                  </a:lnTo>
                  <a:lnTo>
                    <a:pt x="150" y="214"/>
                  </a:lnTo>
                  <a:lnTo>
                    <a:pt x="154" y="212"/>
                  </a:lnTo>
                  <a:lnTo>
                    <a:pt x="156" y="208"/>
                  </a:lnTo>
                  <a:lnTo>
                    <a:pt x="156" y="202"/>
                  </a:lnTo>
                  <a:lnTo>
                    <a:pt x="156" y="202"/>
                  </a:lnTo>
                  <a:lnTo>
                    <a:pt x="156" y="198"/>
                  </a:lnTo>
                  <a:lnTo>
                    <a:pt x="158" y="192"/>
                  </a:lnTo>
                  <a:lnTo>
                    <a:pt x="164" y="186"/>
                  </a:lnTo>
                  <a:lnTo>
                    <a:pt x="164" y="186"/>
                  </a:lnTo>
                  <a:lnTo>
                    <a:pt x="166" y="186"/>
                  </a:lnTo>
                  <a:lnTo>
                    <a:pt x="170" y="186"/>
                  </a:lnTo>
                  <a:lnTo>
                    <a:pt x="176" y="190"/>
                  </a:lnTo>
                  <a:lnTo>
                    <a:pt x="176" y="190"/>
                  </a:lnTo>
                  <a:lnTo>
                    <a:pt x="180" y="192"/>
                  </a:lnTo>
                  <a:lnTo>
                    <a:pt x="186" y="192"/>
                  </a:lnTo>
                  <a:lnTo>
                    <a:pt x="190" y="190"/>
                  </a:lnTo>
                  <a:lnTo>
                    <a:pt x="194" y="186"/>
                  </a:lnTo>
                  <a:lnTo>
                    <a:pt x="194" y="186"/>
                  </a:lnTo>
                  <a:lnTo>
                    <a:pt x="198" y="180"/>
                  </a:lnTo>
                  <a:lnTo>
                    <a:pt x="200" y="176"/>
                  </a:lnTo>
                  <a:lnTo>
                    <a:pt x="200" y="172"/>
                  </a:lnTo>
                  <a:lnTo>
                    <a:pt x="196" y="168"/>
                  </a:lnTo>
                  <a:lnTo>
                    <a:pt x="196" y="168"/>
                  </a:lnTo>
                  <a:lnTo>
                    <a:pt x="194" y="164"/>
                  </a:lnTo>
                  <a:lnTo>
                    <a:pt x="194" y="158"/>
                  </a:lnTo>
                  <a:lnTo>
                    <a:pt x="194" y="150"/>
                  </a:lnTo>
                  <a:lnTo>
                    <a:pt x="194" y="150"/>
                  </a:lnTo>
                  <a:lnTo>
                    <a:pt x="196" y="148"/>
                  </a:lnTo>
                  <a:lnTo>
                    <a:pt x="200" y="146"/>
                  </a:lnTo>
                  <a:lnTo>
                    <a:pt x="208" y="146"/>
                  </a:lnTo>
                  <a:lnTo>
                    <a:pt x="208" y="146"/>
                  </a:lnTo>
                  <a:lnTo>
                    <a:pt x="212" y="146"/>
                  </a:lnTo>
                  <a:lnTo>
                    <a:pt x="216" y="144"/>
                  </a:lnTo>
                  <a:lnTo>
                    <a:pt x="220" y="140"/>
                  </a:lnTo>
                  <a:lnTo>
                    <a:pt x="222" y="134"/>
                  </a:lnTo>
                  <a:lnTo>
                    <a:pt x="222" y="134"/>
                  </a:lnTo>
                  <a:lnTo>
                    <a:pt x="222" y="128"/>
                  </a:lnTo>
                  <a:lnTo>
                    <a:pt x="220" y="122"/>
                  </a:lnTo>
                  <a:lnTo>
                    <a:pt x="218" y="118"/>
                  </a:lnTo>
                  <a:lnTo>
                    <a:pt x="214" y="116"/>
                  </a:lnTo>
                  <a:lnTo>
                    <a:pt x="214" y="116"/>
                  </a:lnTo>
                  <a:lnTo>
                    <a:pt x="210" y="114"/>
                  </a:lnTo>
                  <a:lnTo>
                    <a:pt x="206" y="110"/>
                  </a:lnTo>
                  <a:lnTo>
                    <a:pt x="204" y="102"/>
                  </a:lnTo>
                  <a:lnTo>
                    <a:pt x="204" y="102"/>
                  </a:lnTo>
                  <a:lnTo>
                    <a:pt x="204" y="100"/>
                  </a:lnTo>
                  <a:lnTo>
                    <a:pt x="206" y="96"/>
                  </a:lnTo>
                  <a:lnTo>
                    <a:pt x="212" y="92"/>
                  </a:lnTo>
                  <a:lnTo>
                    <a:pt x="212" y="92"/>
                  </a:lnTo>
                  <a:lnTo>
                    <a:pt x="216" y="90"/>
                  </a:lnTo>
                  <a:lnTo>
                    <a:pt x="218" y="86"/>
                  </a:lnTo>
                  <a:lnTo>
                    <a:pt x="220" y="82"/>
                  </a:lnTo>
                  <a:lnTo>
                    <a:pt x="218" y="76"/>
                  </a:lnTo>
                  <a:lnTo>
                    <a:pt x="218" y="76"/>
                  </a:lnTo>
                  <a:lnTo>
                    <a:pt x="216" y="70"/>
                  </a:lnTo>
                  <a:lnTo>
                    <a:pt x="212" y="66"/>
                  </a:lnTo>
                  <a:lnTo>
                    <a:pt x="208" y="64"/>
                  </a:lnTo>
                  <a:lnTo>
                    <a:pt x="204" y="64"/>
                  </a:lnTo>
                  <a:lnTo>
                    <a:pt x="204" y="64"/>
                  </a:lnTo>
                  <a:lnTo>
                    <a:pt x="200" y="64"/>
                  </a:lnTo>
                  <a:lnTo>
                    <a:pt x="194" y="62"/>
                  </a:lnTo>
                  <a:lnTo>
                    <a:pt x="188" y="58"/>
                  </a:lnTo>
                  <a:lnTo>
                    <a:pt x="188" y="58"/>
                  </a:lnTo>
                  <a:lnTo>
                    <a:pt x="186" y="54"/>
                  </a:lnTo>
                  <a:lnTo>
                    <a:pt x="186" y="52"/>
                  </a:lnTo>
                  <a:lnTo>
                    <a:pt x="190" y="44"/>
                  </a:lnTo>
                  <a:lnTo>
                    <a:pt x="190" y="44"/>
                  </a:lnTo>
                  <a:lnTo>
                    <a:pt x="192" y="40"/>
                  </a:lnTo>
                  <a:lnTo>
                    <a:pt x="192" y="36"/>
                  </a:lnTo>
                  <a:lnTo>
                    <a:pt x="190" y="30"/>
                  </a:lnTo>
                  <a:lnTo>
                    <a:pt x="188" y="26"/>
                  </a:lnTo>
                  <a:lnTo>
                    <a:pt x="188" y="26"/>
                  </a:lnTo>
                  <a:lnTo>
                    <a:pt x="182" y="22"/>
                  </a:lnTo>
                  <a:lnTo>
                    <a:pt x="178" y="22"/>
                  </a:lnTo>
                  <a:lnTo>
                    <a:pt x="172" y="22"/>
                  </a:lnTo>
                  <a:lnTo>
                    <a:pt x="168" y="24"/>
                  </a:lnTo>
                  <a:lnTo>
                    <a:pt x="168" y="24"/>
                  </a:lnTo>
                  <a:lnTo>
                    <a:pt x="164" y="26"/>
                  </a:lnTo>
                  <a:lnTo>
                    <a:pt x="160" y="28"/>
                  </a:lnTo>
                  <a:lnTo>
                    <a:pt x="150" y="26"/>
                  </a:lnTo>
                  <a:lnTo>
                    <a:pt x="150" y="26"/>
                  </a:lnTo>
                  <a:lnTo>
                    <a:pt x="148" y="24"/>
                  </a:lnTo>
                  <a:lnTo>
                    <a:pt x="148" y="22"/>
                  </a:lnTo>
                  <a:lnTo>
                    <a:pt x="148" y="14"/>
                  </a:lnTo>
                  <a:lnTo>
                    <a:pt x="148" y="14"/>
                  </a:lnTo>
                  <a:lnTo>
                    <a:pt x="146" y="8"/>
                  </a:lnTo>
                  <a:lnTo>
                    <a:pt x="144" y="4"/>
                  </a:lnTo>
                  <a:lnTo>
                    <a:pt x="140" y="2"/>
                  </a:lnTo>
                  <a:lnTo>
                    <a:pt x="134" y="0"/>
                  </a:lnTo>
                  <a:lnTo>
                    <a:pt x="134" y="0"/>
                  </a:lnTo>
                  <a:lnTo>
                    <a:pt x="130" y="0"/>
                  </a:lnTo>
                  <a:lnTo>
                    <a:pt x="124" y="0"/>
                  </a:lnTo>
                  <a:lnTo>
                    <a:pt x="120" y="4"/>
                  </a:lnTo>
                  <a:lnTo>
                    <a:pt x="118" y="6"/>
                  </a:lnTo>
                  <a:lnTo>
                    <a:pt x="118" y="6"/>
                  </a:lnTo>
                  <a:lnTo>
                    <a:pt x="116" y="10"/>
                  </a:lnTo>
                  <a:lnTo>
                    <a:pt x="112" y="14"/>
                  </a:lnTo>
                  <a:lnTo>
                    <a:pt x="104" y="18"/>
                  </a:lnTo>
                  <a:lnTo>
                    <a:pt x="104" y="18"/>
                  </a:lnTo>
                  <a:lnTo>
                    <a:pt x="100" y="18"/>
                  </a:lnTo>
                  <a:lnTo>
                    <a:pt x="98" y="16"/>
                  </a:lnTo>
                  <a:lnTo>
                    <a:pt x="94" y="8"/>
                  </a:lnTo>
                  <a:lnTo>
                    <a:pt x="94" y="8"/>
                  </a:lnTo>
                  <a:lnTo>
                    <a:pt x="92" y="4"/>
                  </a:lnTo>
                  <a:lnTo>
                    <a:pt x="88" y="2"/>
                  </a:lnTo>
                  <a:lnTo>
                    <a:pt x="82" y="2"/>
                  </a:lnTo>
                  <a:lnTo>
                    <a:pt x="76" y="2"/>
                  </a:lnTo>
                  <a:lnTo>
                    <a:pt x="76" y="2"/>
                  </a:lnTo>
                  <a:lnTo>
                    <a:pt x="72" y="4"/>
                  </a:lnTo>
                  <a:lnTo>
                    <a:pt x="68" y="8"/>
                  </a:lnTo>
                  <a:lnTo>
                    <a:pt x="66" y="12"/>
                  </a:lnTo>
                  <a:lnTo>
                    <a:pt x="66" y="18"/>
                  </a:lnTo>
                  <a:lnTo>
                    <a:pt x="66" y="18"/>
                  </a:lnTo>
                  <a:lnTo>
                    <a:pt x="66" y="22"/>
                  </a:lnTo>
                  <a:lnTo>
                    <a:pt x="64" y="26"/>
                  </a:lnTo>
                  <a:lnTo>
                    <a:pt x="58" y="34"/>
                  </a:lnTo>
                  <a:lnTo>
                    <a:pt x="58" y="34"/>
                  </a:lnTo>
                  <a:lnTo>
                    <a:pt x="56" y="34"/>
                  </a:lnTo>
                  <a:lnTo>
                    <a:pt x="52" y="34"/>
                  </a:lnTo>
                  <a:lnTo>
                    <a:pt x="46" y="30"/>
                  </a:lnTo>
                  <a:lnTo>
                    <a:pt x="46" y="30"/>
                  </a:lnTo>
                  <a:lnTo>
                    <a:pt x="42" y="28"/>
                  </a:lnTo>
                  <a:lnTo>
                    <a:pt x="36" y="28"/>
                  </a:lnTo>
                  <a:lnTo>
                    <a:pt x="32" y="30"/>
                  </a:lnTo>
                  <a:lnTo>
                    <a:pt x="28" y="34"/>
                  </a:lnTo>
                  <a:lnTo>
                    <a:pt x="28" y="34"/>
                  </a:lnTo>
                  <a:lnTo>
                    <a:pt x="24" y="38"/>
                  </a:lnTo>
                  <a:lnTo>
                    <a:pt x="22" y="44"/>
                  </a:lnTo>
                  <a:lnTo>
                    <a:pt x="24" y="48"/>
                  </a:lnTo>
                  <a:lnTo>
                    <a:pt x="26" y="52"/>
                  </a:lnTo>
                  <a:lnTo>
                    <a:pt x="26" y="52"/>
                  </a:lnTo>
                  <a:close/>
                  <a:moveTo>
                    <a:pt x="92" y="48"/>
                  </a:moveTo>
                  <a:lnTo>
                    <a:pt x="92" y="48"/>
                  </a:lnTo>
                  <a:lnTo>
                    <a:pt x="104" y="46"/>
                  </a:lnTo>
                  <a:lnTo>
                    <a:pt x="116" y="46"/>
                  </a:lnTo>
                  <a:lnTo>
                    <a:pt x="130" y="48"/>
                  </a:lnTo>
                  <a:lnTo>
                    <a:pt x="140" y="52"/>
                  </a:lnTo>
                  <a:lnTo>
                    <a:pt x="152" y="58"/>
                  </a:lnTo>
                  <a:lnTo>
                    <a:pt x="160" y="68"/>
                  </a:lnTo>
                  <a:lnTo>
                    <a:pt x="168" y="78"/>
                  </a:lnTo>
                  <a:lnTo>
                    <a:pt x="172" y="90"/>
                  </a:lnTo>
                  <a:lnTo>
                    <a:pt x="172" y="90"/>
                  </a:lnTo>
                  <a:lnTo>
                    <a:pt x="176" y="102"/>
                  </a:lnTo>
                  <a:lnTo>
                    <a:pt x="176" y="116"/>
                  </a:lnTo>
                  <a:lnTo>
                    <a:pt x="174" y="128"/>
                  </a:lnTo>
                  <a:lnTo>
                    <a:pt x="168" y="140"/>
                  </a:lnTo>
                  <a:lnTo>
                    <a:pt x="162" y="150"/>
                  </a:lnTo>
                  <a:lnTo>
                    <a:pt x="154" y="160"/>
                  </a:lnTo>
                  <a:lnTo>
                    <a:pt x="144" y="166"/>
                  </a:lnTo>
                  <a:lnTo>
                    <a:pt x="130" y="172"/>
                  </a:lnTo>
                  <a:lnTo>
                    <a:pt x="130" y="172"/>
                  </a:lnTo>
                  <a:lnTo>
                    <a:pt x="118" y="174"/>
                  </a:lnTo>
                  <a:lnTo>
                    <a:pt x="106" y="174"/>
                  </a:lnTo>
                  <a:lnTo>
                    <a:pt x="94" y="172"/>
                  </a:lnTo>
                  <a:lnTo>
                    <a:pt x="82" y="168"/>
                  </a:lnTo>
                  <a:lnTo>
                    <a:pt x="70" y="160"/>
                  </a:lnTo>
                  <a:lnTo>
                    <a:pt x="62" y="152"/>
                  </a:lnTo>
                  <a:lnTo>
                    <a:pt x="54" y="142"/>
                  </a:lnTo>
                  <a:lnTo>
                    <a:pt x="50" y="130"/>
                  </a:lnTo>
                  <a:lnTo>
                    <a:pt x="50" y="130"/>
                  </a:lnTo>
                  <a:lnTo>
                    <a:pt x="46" y="116"/>
                  </a:lnTo>
                  <a:lnTo>
                    <a:pt x="46" y="104"/>
                  </a:lnTo>
                  <a:lnTo>
                    <a:pt x="48" y="92"/>
                  </a:lnTo>
                  <a:lnTo>
                    <a:pt x="54" y="80"/>
                  </a:lnTo>
                  <a:lnTo>
                    <a:pt x="60" y="70"/>
                  </a:lnTo>
                  <a:lnTo>
                    <a:pt x="68" y="60"/>
                  </a:lnTo>
                  <a:lnTo>
                    <a:pt x="80" y="54"/>
                  </a:lnTo>
                  <a:lnTo>
                    <a:pt x="92" y="48"/>
                  </a:lnTo>
                  <a:lnTo>
                    <a:pt x="92"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7">
              <a:extLst>
                <a:ext uri="{FF2B5EF4-FFF2-40B4-BE49-F238E27FC236}">
                  <a16:creationId xmlns="" xmlns:a16="http://schemas.microsoft.com/office/drawing/2014/main" id="{BCA2A1E1-6594-4501-B318-DD241DB2592C}"/>
                </a:ext>
              </a:extLst>
            </p:cNvPr>
            <p:cNvSpPr>
              <a:spLocks noEditPoints="1"/>
            </p:cNvSpPr>
            <p:nvPr/>
          </p:nvSpPr>
          <p:spPr bwMode="auto">
            <a:xfrm>
              <a:off x="5311775" y="2378075"/>
              <a:ext cx="269875" cy="269875"/>
            </a:xfrm>
            <a:custGeom>
              <a:avLst/>
              <a:gdLst/>
              <a:ahLst/>
              <a:cxnLst>
                <a:cxn ang="0">
                  <a:pos x="20" y="48"/>
                </a:cxn>
                <a:cxn ang="0">
                  <a:pos x="10" y="58"/>
                </a:cxn>
                <a:cxn ang="0">
                  <a:pos x="2" y="62"/>
                </a:cxn>
                <a:cxn ang="0">
                  <a:pos x="0" y="76"/>
                </a:cxn>
                <a:cxn ang="0">
                  <a:pos x="8" y="82"/>
                </a:cxn>
                <a:cxn ang="0">
                  <a:pos x="12" y="96"/>
                </a:cxn>
                <a:cxn ang="0">
                  <a:pos x="2" y="104"/>
                </a:cxn>
                <a:cxn ang="0">
                  <a:pos x="4" y="116"/>
                </a:cxn>
                <a:cxn ang="0">
                  <a:pos x="14" y="120"/>
                </a:cxn>
                <a:cxn ang="0">
                  <a:pos x="24" y="128"/>
                </a:cxn>
                <a:cxn ang="0">
                  <a:pos x="22" y="138"/>
                </a:cxn>
                <a:cxn ang="0">
                  <a:pos x="26" y="150"/>
                </a:cxn>
                <a:cxn ang="0">
                  <a:pos x="40" y="152"/>
                </a:cxn>
                <a:cxn ang="0">
                  <a:pos x="54" y="150"/>
                </a:cxn>
                <a:cxn ang="0">
                  <a:pos x="56" y="160"/>
                </a:cxn>
                <a:cxn ang="0">
                  <a:pos x="66" y="170"/>
                </a:cxn>
                <a:cxn ang="0">
                  <a:pos x="78" y="168"/>
                </a:cxn>
                <a:cxn ang="0">
                  <a:pos x="84" y="158"/>
                </a:cxn>
                <a:cxn ang="0">
                  <a:pos x="98" y="164"/>
                </a:cxn>
                <a:cxn ang="0">
                  <a:pos x="106" y="168"/>
                </a:cxn>
                <a:cxn ang="0">
                  <a:pos x="118" y="164"/>
                </a:cxn>
                <a:cxn ang="0">
                  <a:pos x="120" y="154"/>
                </a:cxn>
                <a:cxn ang="0">
                  <a:pos x="130" y="144"/>
                </a:cxn>
                <a:cxn ang="0">
                  <a:pos x="142" y="148"/>
                </a:cxn>
                <a:cxn ang="0">
                  <a:pos x="152" y="140"/>
                </a:cxn>
                <a:cxn ang="0">
                  <a:pos x="150" y="130"/>
                </a:cxn>
                <a:cxn ang="0">
                  <a:pos x="148" y="116"/>
                </a:cxn>
                <a:cxn ang="0">
                  <a:pos x="162" y="112"/>
                </a:cxn>
                <a:cxn ang="0">
                  <a:pos x="170" y="104"/>
                </a:cxn>
                <a:cxn ang="0">
                  <a:pos x="164" y="90"/>
                </a:cxn>
                <a:cxn ang="0">
                  <a:pos x="156" y="80"/>
                </a:cxn>
                <a:cxn ang="0">
                  <a:pos x="162" y="72"/>
                </a:cxn>
                <a:cxn ang="0">
                  <a:pos x="168" y="58"/>
                </a:cxn>
                <a:cxn ang="0">
                  <a:pos x="160" y="50"/>
                </a:cxn>
                <a:cxn ang="0">
                  <a:pos x="148" y="48"/>
                </a:cxn>
                <a:cxn ang="0">
                  <a:pos x="146" y="34"/>
                </a:cxn>
                <a:cxn ang="0">
                  <a:pos x="146" y="24"/>
                </a:cxn>
                <a:cxn ang="0">
                  <a:pos x="136" y="18"/>
                </a:cxn>
                <a:cxn ang="0">
                  <a:pos x="126" y="22"/>
                </a:cxn>
                <a:cxn ang="0">
                  <a:pos x="112" y="18"/>
                </a:cxn>
                <a:cxn ang="0">
                  <a:pos x="110" y="4"/>
                </a:cxn>
                <a:cxn ang="0">
                  <a:pos x="98" y="0"/>
                </a:cxn>
                <a:cxn ang="0">
                  <a:pos x="90" y="6"/>
                </a:cxn>
                <a:cxn ang="0">
                  <a:pos x="78" y="14"/>
                </a:cxn>
                <a:cxn ang="0">
                  <a:pos x="70" y="4"/>
                </a:cxn>
                <a:cxn ang="0">
                  <a:pos x="58" y="2"/>
                </a:cxn>
                <a:cxn ang="0">
                  <a:pos x="50" y="14"/>
                </a:cxn>
                <a:cxn ang="0">
                  <a:pos x="44" y="26"/>
                </a:cxn>
                <a:cxn ang="0">
                  <a:pos x="34" y="24"/>
                </a:cxn>
                <a:cxn ang="0">
                  <a:pos x="20" y="28"/>
                </a:cxn>
                <a:cxn ang="0">
                  <a:pos x="16" y="38"/>
                </a:cxn>
                <a:cxn ang="0">
                  <a:pos x="70" y="38"/>
                </a:cxn>
                <a:cxn ang="0">
                  <a:pos x="108" y="40"/>
                </a:cxn>
                <a:cxn ang="0">
                  <a:pos x="132" y="70"/>
                </a:cxn>
                <a:cxn ang="0">
                  <a:pos x="132" y="100"/>
                </a:cxn>
                <a:cxn ang="0">
                  <a:pos x="108" y="128"/>
                </a:cxn>
                <a:cxn ang="0">
                  <a:pos x="80" y="136"/>
                </a:cxn>
                <a:cxn ang="0">
                  <a:pos x="46" y="118"/>
                </a:cxn>
                <a:cxn ang="0">
                  <a:pos x="34" y="90"/>
                </a:cxn>
                <a:cxn ang="0">
                  <a:pos x="46" y="54"/>
                </a:cxn>
                <a:cxn ang="0">
                  <a:pos x="70" y="38"/>
                </a:cxn>
              </a:cxnLst>
              <a:rect l="0" t="0" r="r" b="b"/>
              <a:pathLst>
                <a:path w="170" h="170">
                  <a:moveTo>
                    <a:pt x="18" y="42"/>
                  </a:moveTo>
                  <a:lnTo>
                    <a:pt x="18" y="42"/>
                  </a:lnTo>
                  <a:lnTo>
                    <a:pt x="20" y="44"/>
                  </a:lnTo>
                  <a:lnTo>
                    <a:pt x="20" y="48"/>
                  </a:lnTo>
                  <a:lnTo>
                    <a:pt x="20" y="56"/>
                  </a:lnTo>
                  <a:lnTo>
                    <a:pt x="20" y="56"/>
                  </a:lnTo>
                  <a:lnTo>
                    <a:pt x="16" y="58"/>
                  </a:lnTo>
                  <a:lnTo>
                    <a:pt x="10" y="58"/>
                  </a:lnTo>
                  <a:lnTo>
                    <a:pt x="10" y="58"/>
                  </a:lnTo>
                  <a:lnTo>
                    <a:pt x="6" y="58"/>
                  </a:lnTo>
                  <a:lnTo>
                    <a:pt x="4" y="60"/>
                  </a:lnTo>
                  <a:lnTo>
                    <a:pt x="2" y="62"/>
                  </a:lnTo>
                  <a:lnTo>
                    <a:pt x="0" y="68"/>
                  </a:lnTo>
                  <a:lnTo>
                    <a:pt x="0" y="68"/>
                  </a:lnTo>
                  <a:lnTo>
                    <a:pt x="0" y="72"/>
                  </a:lnTo>
                  <a:lnTo>
                    <a:pt x="0" y="76"/>
                  </a:lnTo>
                  <a:lnTo>
                    <a:pt x="2" y="78"/>
                  </a:lnTo>
                  <a:lnTo>
                    <a:pt x="6" y="80"/>
                  </a:lnTo>
                  <a:lnTo>
                    <a:pt x="6" y="80"/>
                  </a:lnTo>
                  <a:lnTo>
                    <a:pt x="8" y="82"/>
                  </a:lnTo>
                  <a:lnTo>
                    <a:pt x="10" y="86"/>
                  </a:lnTo>
                  <a:lnTo>
                    <a:pt x="14" y="92"/>
                  </a:lnTo>
                  <a:lnTo>
                    <a:pt x="14" y="92"/>
                  </a:lnTo>
                  <a:lnTo>
                    <a:pt x="12" y="96"/>
                  </a:lnTo>
                  <a:lnTo>
                    <a:pt x="6" y="98"/>
                  </a:lnTo>
                  <a:lnTo>
                    <a:pt x="6" y="98"/>
                  </a:lnTo>
                  <a:lnTo>
                    <a:pt x="4" y="100"/>
                  </a:lnTo>
                  <a:lnTo>
                    <a:pt x="2" y="104"/>
                  </a:lnTo>
                  <a:lnTo>
                    <a:pt x="0" y="108"/>
                  </a:lnTo>
                  <a:lnTo>
                    <a:pt x="2" y="112"/>
                  </a:lnTo>
                  <a:lnTo>
                    <a:pt x="2" y="112"/>
                  </a:lnTo>
                  <a:lnTo>
                    <a:pt x="4" y="116"/>
                  </a:lnTo>
                  <a:lnTo>
                    <a:pt x="6" y="118"/>
                  </a:lnTo>
                  <a:lnTo>
                    <a:pt x="10" y="120"/>
                  </a:lnTo>
                  <a:lnTo>
                    <a:pt x="14" y="120"/>
                  </a:lnTo>
                  <a:lnTo>
                    <a:pt x="14" y="120"/>
                  </a:lnTo>
                  <a:lnTo>
                    <a:pt x="20" y="120"/>
                  </a:lnTo>
                  <a:lnTo>
                    <a:pt x="24" y="122"/>
                  </a:lnTo>
                  <a:lnTo>
                    <a:pt x="24" y="122"/>
                  </a:lnTo>
                  <a:lnTo>
                    <a:pt x="24" y="128"/>
                  </a:lnTo>
                  <a:lnTo>
                    <a:pt x="24" y="132"/>
                  </a:lnTo>
                  <a:lnTo>
                    <a:pt x="24" y="136"/>
                  </a:lnTo>
                  <a:lnTo>
                    <a:pt x="24" y="136"/>
                  </a:lnTo>
                  <a:lnTo>
                    <a:pt x="22" y="138"/>
                  </a:lnTo>
                  <a:lnTo>
                    <a:pt x="22" y="142"/>
                  </a:lnTo>
                  <a:lnTo>
                    <a:pt x="24" y="146"/>
                  </a:lnTo>
                  <a:lnTo>
                    <a:pt x="26" y="150"/>
                  </a:lnTo>
                  <a:lnTo>
                    <a:pt x="26" y="150"/>
                  </a:lnTo>
                  <a:lnTo>
                    <a:pt x="30" y="152"/>
                  </a:lnTo>
                  <a:lnTo>
                    <a:pt x="34" y="154"/>
                  </a:lnTo>
                  <a:lnTo>
                    <a:pt x="38" y="154"/>
                  </a:lnTo>
                  <a:lnTo>
                    <a:pt x="40" y="152"/>
                  </a:lnTo>
                  <a:lnTo>
                    <a:pt x="40" y="152"/>
                  </a:lnTo>
                  <a:lnTo>
                    <a:pt x="44" y="150"/>
                  </a:lnTo>
                  <a:lnTo>
                    <a:pt x="48" y="148"/>
                  </a:lnTo>
                  <a:lnTo>
                    <a:pt x="54" y="150"/>
                  </a:lnTo>
                  <a:lnTo>
                    <a:pt x="54" y="150"/>
                  </a:lnTo>
                  <a:lnTo>
                    <a:pt x="56" y="154"/>
                  </a:lnTo>
                  <a:lnTo>
                    <a:pt x="56" y="160"/>
                  </a:lnTo>
                  <a:lnTo>
                    <a:pt x="56" y="160"/>
                  </a:lnTo>
                  <a:lnTo>
                    <a:pt x="56" y="164"/>
                  </a:lnTo>
                  <a:lnTo>
                    <a:pt x="58" y="166"/>
                  </a:lnTo>
                  <a:lnTo>
                    <a:pt x="62" y="168"/>
                  </a:lnTo>
                  <a:lnTo>
                    <a:pt x="66" y="170"/>
                  </a:lnTo>
                  <a:lnTo>
                    <a:pt x="66" y="170"/>
                  </a:lnTo>
                  <a:lnTo>
                    <a:pt x="70" y="170"/>
                  </a:lnTo>
                  <a:lnTo>
                    <a:pt x="74" y="170"/>
                  </a:lnTo>
                  <a:lnTo>
                    <a:pt x="78" y="168"/>
                  </a:lnTo>
                  <a:lnTo>
                    <a:pt x="80" y="164"/>
                  </a:lnTo>
                  <a:lnTo>
                    <a:pt x="80" y="164"/>
                  </a:lnTo>
                  <a:lnTo>
                    <a:pt x="80" y="162"/>
                  </a:lnTo>
                  <a:lnTo>
                    <a:pt x="84" y="158"/>
                  </a:lnTo>
                  <a:lnTo>
                    <a:pt x="90" y="156"/>
                  </a:lnTo>
                  <a:lnTo>
                    <a:pt x="90" y="156"/>
                  </a:lnTo>
                  <a:lnTo>
                    <a:pt x="94" y="158"/>
                  </a:lnTo>
                  <a:lnTo>
                    <a:pt x="98" y="164"/>
                  </a:lnTo>
                  <a:lnTo>
                    <a:pt x="98" y="164"/>
                  </a:lnTo>
                  <a:lnTo>
                    <a:pt x="100" y="166"/>
                  </a:lnTo>
                  <a:lnTo>
                    <a:pt x="102" y="168"/>
                  </a:lnTo>
                  <a:lnTo>
                    <a:pt x="106" y="168"/>
                  </a:lnTo>
                  <a:lnTo>
                    <a:pt x="112" y="168"/>
                  </a:lnTo>
                  <a:lnTo>
                    <a:pt x="112" y="168"/>
                  </a:lnTo>
                  <a:lnTo>
                    <a:pt x="116" y="166"/>
                  </a:lnTo>
                  <a:lnTo>
                    <a:pt x="118" y="164"/>
                  </a:lnTo>
                  <a:lnTo>
                    <a:pt x="120" y="160"/>
                  </a:lnTo>
                  <a:lnTo>
                    <a:pt x="120" y="156"/>
                  </a:lnTo>
                  <a:lnTo>
                    <a:pt x="120" y="156"/>
                  </a:lnTo>
                  <a:lnTo>
                    <a:pt x="120" y="154"/>
                  </a:lnTo>
                  <a:lnTo>
                    <a:pt x="120" y="150"/>
                  </a:lnTo>
                  <a:lnTo>
                    <a:pt x="124" y="144"/>
                  </a:lnTo>
                  <a:lnTo>
                    <a:pt x="124" y="144"/>
                  </a:lnTo>
                  <a:lnTo>
                    <a:pt x="130" y="144"/>
                  </a:lnTo>
                  <a:lnTo>
                    <a:pt x="134" y="146"/>
                  </a:lnTo>
                  <a:lnTo>
                    <a:pt x="134" y="146"/>
                  </a:lnTo>
                  <a:lnTo>
                    <a:pt x="138" y="148"/>
                  </a:lnTo>
                  <a:lnTo>
                    <a:pt x="142" y="148"/>
                  </a:lnTo>
                  <a:lnTo>
                    <a:pt x="146" y="146"/>
                  </a:lnTo>
                  <a:lnTo>
                    <a:pt x="148" y="144"/>
                  </a:lnTo>
                  <a:lnTo>
                    <a:pt x="148" y="144"/>
                  </a:lnTo>
                  <a:lnTo>
                    <a:pt x="152" y="140"/>
                  </a:lnTo>
                  <a:lnTo>
                    <a:pt x="152" y="136"/>
                  </a:lnTo>
                  <a:lnTo>
                    <a:pt x="152" y="132"/>
                  </a:lnTo>
                  <a:lnTo>
                    <a:pt x="150" y="130"/>
                  </a:lnTo>
                  <a:lnTo>
                    <a:pt x="150" y="130"/>
                  </a:lnTo>
                  <a:lnTo>
                    <a:pt x="148" y="126"/>
                  </a:lnTo>
                  <a:lnTo>
                    <a:pt x="148" y="122"/>
                  </a:lnTo>
                  <a:lnTo>
                    <a:pt x="148" y="116"/>
                  </a:lnTo>
                  <a:lnTo>
                    <a:pt x="148" y="116"/>
                  </a:lnTo>
                  <a:lnTo>
                    <a:pt x="152" y="114"/>
                  </a:lnTo>
                  <a:lnTo>
                    <a:pt x="158" y="114"/>
                  </a:lnTo>
                  <a:lnTo>
                    <a:pt x="158" y="114"/>
                  </a:lnTo>
                  <a:lnTo>
                    <a:pt x="162" y="112"/>
                  </a:lnTo>
                  <a:lnTo>
                    <a:pt x="166" y="112"/>
                  </a:lnTo>
                  <a:lnTo>
                    <a:pt x="168" y="108"/>
                  </a:lnTo>
                  <a:lnTo>
                    <a:pt x="170" y="104"/>
                  </a:lnTo>
                  <a:lnTo>
                    <a:pt x="170" y="104"/>
                  </a:lnTo>
                  <a:lnTo>
                    <a:pt x="170" y="100"/>
                  </a:lnTo>
                  <a:lnTo>
                    <a:pt x="168" y="96"/>
                  </a:lnTo>
                  <a:lnTo>
                    <a:pt x="166" y="92"/>
                  </a:lnTo>
                  <a:lnTo>
                    <a:pt x="164" y="90"/>
                  </a:lnTo>
                  <a:lnTo>
                    <a:pt x="164" y="90"/>
                  </a:lnTo>
                  <a:lnTo>
                    <a:pt x="160" y="90"/>
                  </a:lnTo>
                  <a:lnTo>
                    <a:pt x="158" y="86"/>
                  </a:lnTo>
                  <a:lnTo>
                    <a:pt x="156" y="80"/>
                  </a:lnTo>
                  <a:lnTo>
                    <a:pt x="156" y="80"/>
                  </a:lnTo>
                  <a:lnTo>
                    <a:pt x="158" y="76"/>
                  </a:lnTo>
                  <a:lnTo>
                    <a:pt x="162" y="72"/>
                  </a:lnTo>
                  <a:lnTo>
                    <a:pt x="162" y="72"/>
                  </a:lnTo>
                  <a:lnTo>
                    <a:pt x="166" y="70"/>
                  </a:lnTo>
                  <a:lnTo>
                    <a:pt x="168" y="68"/>
                  </a:lnTo>
                  <a:lnTo>
                    <a:pt x="168" y="64"/>
                  </a:lnTo>
                  <a:lnTo>
                    <a:pt x="168" y="58"/>
                  </a:lnTo>
                  <a:lnTo>
                    <a:pt x="168" y="58"/>
                  </a:lnTo>
                  <a:lnTo>
                    <a:pt x="166" y="54"/>
                  </a:lnTo>
                  <a:lnTo>
                    <a:pt x="162" y="52"/>
                  </a:lnTo>
                  <a:lnTo>
                    <a:pt x="160" y="50"/>
                  </a:lnTo>
                  <a:lnTo>
                    <a:pt x="156" y="50"/>
                  </a:lnTo>
                  <a:lnTo>
                    <a:pt x="156" y="50"/>
                  </a:lnTo>
                  <a:lnTo>
                    <a:pt x="152" y="50"/>
                  </a:lnTo>
                  <a:lnTo>
                    <a:pt x="148" y="48"/>
                  </a:lnTo>
                  <a:lnTo>
                    <a:pt x="142" y="44"/>
                  </a:lnTo>
                  <a:lnTo>
                    <a:pt x="142" y="44"/>
                  </a:lnTo>
                  <a:lnTo>
                    <a:pt x="142" y="40"/>
                  </a:lnTo>
                  <a:lnTo>
                    <a:pt x="146" y="34"/>
                  </a:lnTo>
                  <a:lnTo>
                    <a:pt x="146" y="34"/>
                  </a:lnTo>
                  <a:lnTo>
                    <a:pt x="148" y="32"/>
                  </a:lnTo>
                  <a:lnTo>
                    <a:pt x="148" y="28"/>
                  </a:lnTo>
                  <a:lnTo>
                    <a:pt x="146" y="24"/>
                  </a:lnTo>
                  <a:lnTo>
                    <a:pt x="142" y="20"/>
                  </a:lnTo>
                  <a:lnTo>
                    <a:pt x="142" y="20"/>
                  </a:lnTo>
                  <a:lnTo>
                    <a:pt x="138" y="18"/>
                  </a:lnTo>
                  <a:lnTo>
                    <a:pt x="136" y="18"/>
                  </a:lnTo>
                  <a:lnTo>
                    <a:pt x="132" y="18"/>
                  </a:lnTo>
                  <a:lnTo>
                    <a:pt x="128" y="20"/>
                  </a:lnTo>
                  <a:lnTo>
                    <a:pt x="128" y="20"/>
                  </a:lnTo>
                  <a:lnTo>
                    <a:pt x="126" y="22"/>
                  </a:lnTo>
                  <a:lnTo>
                    <a:pt x="122" y="22"/>
                  </a:lnTo>
                  <a:lnTo>
                    <a:pt x="114" y="22"/>
                  </a:lnTo>
                  <a:lnTo>
                    <a:pt x="114" y="22"/>
                  </a:lnTo>
                  <a:lnTo>
                    <a:pt x="112" y="18"/>
                  </a:lnTo>
                  <a:lnTo>
                    <a:pt x="112" y="10"/>
                  </a:lnTo>
                  <a:lnTo>
                    <a:pt x="112" y="10"/>
                  </a:lnTo>
                  <a:lnTo>
                    <a:pt x="112" y="8"/>
                  </a:lnTo>
                  <a:lnTo>
                    <a:pt x="110" y="4"/>
                  </a:lnTo>
                  <a:lnTo>
                    <a:pt x="106" y="2"/>
                  </a:lnTo>
                  <a:lnTo>
                    <a:pt x="102" y="0"/>
                  </a:lnTo>
                  <a:lnTo>
                    <a:pt x="102" y="0"/>
                  </a:lnTo>
                  <a:lnTo>
                    <a:pt x="98" y="0"/>
                  </a:lnTo>
                  <a:lnTo>
                    <a:pt x="94" y="2"/>
                  </a:lnTo>
                  <a:lnTo>
                    <a:pt x="92" y="4"/>
                  </a:lnTo>
                  <a:lnTo>
                    <a:pt x="90" y="6"/>
                  </a:lnTo>
                  <a:lnTo>
                    <a:pt x="90" y="6"/>
                  </a:lnTo>
                  <a:lnTo>
                    <a:pt x="88" y="10"/>
                  </a:lnTo>
                  <a:lnTo>
                    <a:pt x="84" y="12"/>
                  </a:lnTo>
                  <a:lnTo>
                    <a:pt x="78" y="14"/>
                  </a:lnTo>
                  <a:lnTo>
                    <a:pt x="78" y="14"/>
                  </a:lnTo>
                  <a:lnTo>
                    <a:pt x="74" y="12"/>
                  </a:lnTo>
                  <a:lnTo>
                    <a:pt x="72" y="8"/>
                  </a:lnTo>
                  <a:lnTo>
                    <a:pt x="72" y="8"/>
                  </a:lnTo>
                  <a:lnTo>
                    <a:pt x="70" y="4"/>
                  </a:lnTo>
                  <a:lnTo>
                    <a:pt x="66" y="2"/>
                  </a:lnTo>
                  <a:lnTo>
                    <a:pt x="62" y="2"/>
                  </a:lnTo>
                  <a:lnTo>
                    <a:pt x="58" y="2"/>
                  </a:lnTo>
                  <a:lnTo>
                    <a:pt x="58" y="2"/>
                  </a:lnTo>
                  <a:lnTo>
                    <a:pt x="54" y="4"/>
                  </a:lnTo>
                  <a:lnTo>
                    <a:pt x="50" y="8"/>
                  </a:lnTo>
                  <a:lnTo>
                    <a:pt x="50" y="10"/>
                  </a:lnTo>
                  <a:lnTo>
                    <a:pt x="50" y="14"/>
                  </a:lnTo>
                  <a:lnTo>
                    <a:pt x="50" y="14"/>
                  </a:lnTo>
                  <a:lnTo>
                    <a:pt x="50" y="18"/>
                  </a:lnTo>
                  <a:lnTo>
                    <a:pt x="48" y="22"/>
                  </a:lnTo>
                  <a:lnTo>
                    <a:pt x="44" y="26"/>
                  </a:lnTo>
                  <a:lnTo>
                    <a:pt x="44" y="26"/>
                  </a:lnTo>
                  <a:lnTo>
                    <a:pt x="40" y="28"/>
                  </a:lnTo>
                  <a:lnTo>
                    <a:pt x="34" y="24"/>
                  </a:lnTo>
                  <a:lnTo>
                    <a:pt x="34" y="24"/>
                  </a:lnTo>
                  <a:lnTo>
                    <a:pt x="30" y="22"/>
                  </a:lnTo>
                  <a:lnTo>
                    <a:pt x="28" y="22"/>
                  </a:lnTo>
                  <a:lnTo>
                    <a:pt x="24" y="24"/>
                  </a:lnTo>
                  <a:lnTo>
                    <a:pt x="20" y="28"/>
                  </a:lnTo>
                  <a:lnTo>
                    <a:pt x="20" y="28"/>
                  </a:lnTo>
                  <a:lnTo>
                    <a:pt x="18" y="30"/>
                  </a:lnTo>
                  <a:lnTo>
                    <a:pt x="16" y="34"/>
                  </a:lnTo>
                  <a:lnTo>
                    <a:pt x="16" y="38"/>
                  </a:lnTo>
                  <a:lnTo>
                    <a:pt x="18" y="42"/>
                  </a:lnTo>
                  <a:lnTo>
                    <a:pt x="18" y="42"/>
                  </a:lnTo>
                  <a:close/>
                  <a:moveTo>
                    <a:pt x="70" y="38"/>
                  </a:moveTo>
                  <a:lnTo>
                    <a:pt x="70" y="38"/>
                  </a:lnTo>
                  <a:lnTo>
                    <a:pt x="78" y="36"/>
                  </a:lnTo>
                  <a:lnTo>
                    <a:pt x="88" y="36"/>
                  </a:lnTo>
                  <a:lnTo>
                    <a:pt x="98" y="38"/>
                  </a:lnTo>
                  <a:lnTo>
                    <a:pt x="108" y="40"/>
                  </a:lnTo>
                  <a:lnTo>
                    <a:pt x="116" y="46"/>
                  </a:lnTo>
                  <a:lnTo>
                    <a:pt x="122" y="52"/>
                  </a:lnTo>
                  <a:lnTo>
                    <a:pt x="128" y="60"/>
                  </a:lnTo>
                  <a:lnTo>
                    <a:pt x="132" y="70"/>
                  </a:lnTo>
                  <a:lnTo>
                    <a:pt x="132" y="70"/>
                  </a:lnTo>
                  <a:lnTo>
                    <a:pt x="134" y="80"/>
                  </a:lnTo>
                  <a:lnTo>
                    <a:pt x="134" y="90"/>
                  </a:lnTo>
                  <a:lnTo>
                    <a:pt x="132" y="100"/>
                  </a:lnTo>
                  <a:lnTo>
                    <a:pt x="128" y="108"/>
                  </a:lnTo>
                  <a:lnTo>
                    <a:pt x="124" y="116"/>
                  </a:lnTo>
                  <a:lnTo>
                    <a:pt x="116" y="124"/>
                  </a:lnTo>
                  <a:lnTo>
                    <a:pt x="108" y="128"/>
                  </a:lnTo>
                  <a:lnTo>
                    <a:pt x="100" y="132"/>
                  </a:lnTo>
                  <a:lnTo>
                    <a:pt x="100" y="132"/>
                  </a:lnTo>
                  <a:lnTo>
                    <a:pt x="90" y="134"/>
                  </a:lnTo>
                  <a:lnTo>
                    <a:pt x="80" y="136"/>
                  </a:lnTo>
                  <a:lnTo>
                    <a:pt x="70" y="134"/>
                  </a:lnTo>
                  <a:lnTo>
                    <a:pt x="62" y="130"/>
                  </a:lnTo>
                  <a:lnTo>
                    <a:pt x="54" y="124"/>
                  </a:lnTo>
                  <a:lnTo>
                    <a:pt x="46" y="118"/>
                  </a:lnTo>
                  <a:lnTo>
                    <a:pt x="40" y="110"/>
                  </a:lnTo>
                  <a:lnTo>
                    <a:pt x="36" y="100"/>
                  </a:lnTo>
                  <a:lnTo>
                    <a:pt x="36" y="100"/>
                  </a:lnTo>
                  <a:lnTo>
                    <a:pt x="34" y="90"/>
                  </a:lnTo>
                  <a:lnTo>
                    <a:pt x="34" y="80"/>
                  </a:lnTo>
                  <a:lnTo>
                    <a:pt x="36" y="72"/>
                  </a:lnTo>
                  <a:lnTo>
                    <a:pt x="40" y="62"/>
                  </a:lnTo>
                  <a:lnTo>
                    <a:pt x="46" y="54"/>
                  </a:lnTo>
                  <a:lnTo>
                    <a:pt x="52" y="48"/>
                  </a:lnTo>
                  <a:lnTo>
                    <a:pt x="60" y="42"/>
                  </a:lnTo>
                  <a:lnTo>
                    <a:pt x="70" y="38"/>
                  </a:lnTo>
                  <a:lnTo>
                    <a:pt x="7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2" name="Freeform 115">
            <a:extLst>
              <a:ext uri="{FF2B5EF4-FFF2-40B4-BE49-F238E27FC236}">
                <a16:creationId xmlns="" xmlns:a16="http://schemas.microsoft.com/office/drawing/2014/main" id="{C271EBB1-816A-44B7-B2EE-B35220291417}"/>
              </a:ext>
            </a:extLst>
          </p:cNvPr>
          <p:cNvSpPr>
            <a:spLocks noEditPoints="1"/>
          </p:cNvSpPr>
          <p:nvPr/>
        </p:nvSpPr>
        <p:spPr bwMode="auto">
          <a:xfrm>
            <a:off x="6343219" y="3686261"/>
            <a:ext cx="559785" cy="559785"/>
          </a:xfrm>
          <a:custGeom>
            <a:avLst/>
            <a:gdLst/>
            <a:ahLst/>
            <a:cxnLst>
              <a:cxn ang="0">
                <a:pos x="144" y="32"/>
              </a:cxn>
              <a:cxn ang="0">
                <a:pos x="144" y="128"/>
              </a:cxn>
              <a:cxn ang="0">
                <a:pos x="128" y="144"/>
              </a:cxn>
              <a:cxn ang="0">
                <a:pos x="16" y="144"/>
              </a:cxn>
              <a:cxn ang="0">
                <a:pos x="0" y="128"/>
              </a:cxn>
              <a:cxn ang="0">
                <a:pos x="0" y="32"/>
              </a:cxn>
              <a:cxn ang="0">
                <a:pos x="16" y="16"/>
              </a:cxn>
              <a:cxn ang="0">
                <a:pos x="23" y="16"/>
              </a:cxn>
              <a:cxn ang="0">
                <a:pos x="23" y="32"/>
              </a:cxn>
              <a:cxn ang="0">
                <a:pos x="49" y="32"/>
              </a:cxn>
              <a:cxn ang="0">
                <a:pos x="49" y="16"/>
              </a:cxn>
              <a:cxn ang="0">
                <a:pos x="95" y="16"/>
              </a:cxn>
              <a:cxn ang="0">
                <a:pos x="95" y="32"/>
              </a:cxn>
              <a:cxn ang="0">
                <a:pos x="121" y="32"/>
              </a:cxn>
              <a:cxn ang="0">
                <a:pos x="121" y="16"/>
              </a:cxn>
              <a:cxn ang="0">
                <a:pos x="128" y="16"/>
              </a:cxn>
              <a:cxn ang="0">
                <a:pos x="144" y="32"/>
              </a:cxn>
              <a:cxn ang="0">
                <a:pos x="128" y="64"/>
              </a:cxn>
              <a:cxn ang="0">
                <a:pos x="16" y="64"/>
              </a:cxn>
              <a:cxn ang="0">
                <a:pos x="16" y="128"/>
              </a:cxn>
              <a:cxn ang="0">
                <a:pos x="128" y="128"/>
              </a:cxn>
              <a:cxn ang="0">
                <a:pos x="128" y="64"/>
              </a:cxn>
              <a:cxn ang="0">
                <a:pos x="42" y="27"/>
              </a:cxn>
              <a:cxn ang="0">
                <a:pos x="31" y="27"/>
              </a:cxn>
              <a:cxn ang="0">
                <a:pos x="31" y="0"/>
              </a:cxn>
              <a:cxn ang="0">
                <a:pos x="42" y="0"/>
              </a:cxn>
              <a:cxn ang="0">
                <a:pos x="42" y="27"/>
              </a:cxn>
              <a:cxn ang="0">
                <a:pos x="114" y="27"/>
              </a:cxn>
              <a:cxn ang="0">
                <a:pos x="103" y="27"/>
              </a:cxn>
              <a:cxn ang="0">
                <a:pos x="103" y="0"/>
              </a:cxn>
              <a:cxn ang="0">
                <a:pos x="114" y="0"/>
              </a:cxn>
              <a:cxn ang="0">
                <a:pos x="114" y="27"/>
              </a:cxn>
            </a:cxnLst>
            <a:rect l="0" t="0" r="r" b="b"/>
            <a:pathLst>
              <a:path w="144" h="144">
                <a:moveTo>
                  <a:pt x="144" y="32"/>
                </a:moveTo>
                <a:cubicBezTo>
                  <a:pt x="144" y="128"/>
                  <a:pt x="144" y="128"/>
                  <a:pt x="144" y="128"/>
                </a:cubicBezTo>
                <a:cubicBezTo>
                  <a:pt x="144" y="137"/>
                  <a:pt x="137" y="144"/>
                  <a:pt x="128" y="144"/>
                </a:cubicBezTo>
                <a:cubicBezTo>
                  <a:pt x="16" y="144"/>
                  <a:pt x="16" y="144"/>
                  <a:pt x="16" y="144"/>
                </a:cubicBezTo>
                <a:cubicBezTo>
                  <a:pt x="7" y="144"/>
                  <a:pt x="0" y="137"/>
                  <a:pt x="0" y="128"/>
                </a:cubicBezTo>
                <a:cubicBezTo>
                  <a:pt x="0" y="32"/>
                  <a:pt x="0" y="32"/>
                  <a:pt x="0" y="32"/>
                </a:cubicBezTo>
                <a:cubicBezTo>
                  <a:pt x="0" y="23"/>
                  <a:pt x="7" y="16"/>
                  <a:pt x="16" y="16"/>
                </a:cubicBezTo>
                <a:cubicBezTo>
                  <a:pt x="23" y="16"/>
                  <a:pt x="23" y="16"/>
                  <a:pt x="23" y="16"/>
                </a:cubicBezTo>
                <a:cubicBezTo>
                  <a:pt x="23" y="32"/>
                  <a:pt x="23" y="32"/>
                  <a:pt x="23" y="32"/>
                </a:cubicBezTo>
                <a:cubicBezTo>
                  <a:pt x="49" y="32"/>
                  <a:pt x="49" y="32"/>
                  <a:pt x="49" y="32"/>
                </a:cubicBezTo>
                <a:cubicBezTo>
                  <a:pt x="49" y="16"/>
                  <a:pt x="49" y="16"/>
                  <a:pt x="49" y="16"/>
                </a:cubicBezTo>
                <a:cubicBezTo>
                  <a:pt x="95" y="16"/>
                  <a:pt x="95" y="16"/>
                  <a:pt x="95" y="16"/>
                </a:cubicBezTo>
                <a:cubicBezTo>
                  <a:pt x="95" y="32"/>
                  <a:pt x="95" y="32"/>
                  <a:pt x="95" y="32"/>
                </a:cubicBezTo>
                <a:cubicBezTo>
                  <a:pt x="121" y="32"/>
                  <a:pt x="121" y="32"/>
                  <a:pt x="121" y="32"/>
                </a:cubicBezTo>
                <a:cubicBezTo>
                  <a:pt x="121" y="16"/>
                  <a:pt x="121" y="16"/>
                  <a:pt x="121" y="16"/>
                </a:cubicBezTo>
                <a:cubicBezTo>
                  <a:pt x="128" y="16"/>
                  <a:pt x="128" y="16"/>
                  <a:pt x="128" y="16"/>
                </a:cubicBezTo>
                <a:cubicBezTo>
                  <a:pt x="137" y="16"/>
                  <a:pt x="144" y="23"/>
                  <a:pt x="144" y="32"/>
                </a:cubicBezTo>
                <a:close/>
                <a:moveTo>
                  <a:pt x="128" y="64"/>
                </a:moveTo>
                <a:cubicBezTo>
                  <a:pt x="16" y="64"/>
                  <a:pt x="16" y="64"/>
                  <a:pt x="16" y="64"/>
                </a:cubicBezTo>
                <a:cubicBezTo>
                  <a:pt x="16" y="128"/>
                  <a:pt x="16" y="128"/>
                  <a:pt x="16" y="128"/>
                </a:cubicBezTo>
                <a:cubicBezTo>
                  <a:pt x="128" y="128"/>
                  <a:pt x="128" y="128"/>
                  <a:pt x="128" y="128"/>
                </a:cubicBezTo>
                <a:lnTo>
                  <a:pt x="128" y="64"/>
                </a:lnTo>
                <a:close/>
                <a:moveTo>
                  <a:pt x="42" y="27"/>
                </a:moveTo>
                <a:cubicBezTo>
                  <a:pt x="31" y="27"/>
                  <a:pt x="31" y="27"/>
                  <a:pt x="31" y="27"/>
                </a:cubicBezTo>
                <a:cubicBezTo>
                  <a:pt x="31" y="0"/>
                  <a:pt x="31" y="0"/>
                  <a:pt x="31" y="0"/>
                </a:cubicBezTo>
                <a:cubicBezTo>
                  <a:pt x="42" y="0"/>
                  <a:pt x="42" y="0"/>
                  <a:pt x="42" y="0"/>
                </a:cubicBezTo>
                <a:lnTo>
                  <a:pt x="42" y="27"/>
                </a:lnTo>
                <a:close/>
                <a:moveTo>
                  <a:pt x="114" y="27"/>
                </a:moveTo>
                <a:cubicBezTo>
                  <a:pt x="103" y="27"/>
                  <a:pt x="103" y="27"/>
                  <a:pt x="103" y="27"/>
                </a:cubicBezTo>
                <a:cubicBezTo>
                  <a:pt x="103" y="0"/>
                  <a:pt x="103" y="0"/>
                  <a:pt x="103" y="0"/>
                </a:cubicBezTo>
                <a:cubicBezTo>
                  <a:pt x="114" y="0"/>
                  <a:pt x="114" y="0"/>
                  <a:pt x="114" y="0"/>
                </a:cubicBezTo>
                <a:lnTo>
                  <a:pt x="114" y="27"/>
                </a:ln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4">
            <a:extLst>
              <a:ext uri="{FF2B5EF4-FFF2-40B4-BE49-F238E27FC236}">
                <a16:creationId xmlns="" xmlns:a16="http://schemas.microsoft.com/office/drawing/2014/main" id="{DDA86A65-79B6-4F5E-A8DD-C0AAAC0CAAB3}"/>
              </a:ext>
            </a:extLst>
          </p:cNvPr>
          <p:cNvSpPr>
            <a:spLocks noChangeAspect="1" noEditPoints="1"/>
          </p:cNvSpPr>
          <p:nvPr/>
        </p:nvSpPr>
        <p:spPr bwMode="auto">
          <a:xfrm>
            <a:off x="6433450" y="1305810"/>
            <a:ext cx="413203" cy="679107"/>
          </a:xfrm>
          <a:custGeom>
            <a:avLst/>
            <a:gdLst/>
            <a:ahLst/>
            <a:cxnLst>
              <a:cxn ang="0">
                <a:pos x="43" y="33"/>
              </a:cxn>
              <a:cxn ang="0">
                <a:pos x="142" y="58"/>
              </a:cxn>
              <a:cxn ang="0">
                <a:pos x="185" y="33"/>
              </a:cxn>
              <a:cxn ang="0">
                <a:pos x="185" y="330"/>
              </a:cxn>
              <a:cxn ang="0">
                <a:pos x="0" y="48"/>
              </a:cxn>
              <a:cxn ang="0">
                <a:pos x="20" y="300"/>
              </a:cxn>
              <a:cxn ang="0">
                <a:pos x="40" y="152"/>
              </a:cxn>
              <a:cxn ang="0">
                <a:pos x="54" y="120"/>
              </a:cxn>
              <a:cxn ang="0">
                <a:pos x="60" y="145"/>
              </a:cxn>
              <a:cxn ang="0">
                <a:pos x="79" y="142"/>
              </a:cxn>
              <a:cxn ang="0">
                <a:pos x="79" y="142"/>
              </a:cxn>
              <a:cxn ang="0">
                <a:pos x="160" y="129"/>
              </a:cxn>
              <a:cxn ang="0">
                <a:pos x="93" y="136"/>
              </a:cxn>
              <a:cxn ang="0">
                <a:pos x="93" y="143"/>
              </a:cxn>
              <a:cxn ang="0">
                <a:pos x="88" y="99"/>
              </a:cxn>
              <a:cxn ang="0">
                <a:pos x="56" y="128"/>
              </a:cxn>
              <a:cxn ang="0">
                <a:pos x="69" y="128"/>
              </a:cxn>
              <a:cxn ang="0">
                <a:pos x="58" y="178"/>
              </a:cxn>
              <a:cxn ang="0">
                <a:pos x="47" y="210"/>
              </a:cxn>
              <a:cxn ang="0">
                <a:pos x="40" y="216"/>
              </a:cxn>
              <a:cxn ang="0">
                <a:pos x="73" y="216"/>
              </a:cxn>
              <a:cxn ang="0">
                <a:pos x="160" y="187"/>
              </a:cxn>
              <a:cxn ang="0">
                <a:pos x="93" y="187"/>
              </a:cxn>
              <a:cxn ang="0">
                <a:pos x="160" y="207"/>
              </a:cxn>
              <a:cxn ang="0">
                <a:pos x="69" y="193"/>
              </a:cxn>
              <a:cxn ang="0">
                <a:pos x="68" y="213"/>
              </a:cxn>
              <a:cxn ang="0">
                <a:pos x="69" y="193"/>
              </a:cxn>
              <a:cxn ang="0">
                <a:pos x="88" y="228"/>
              </a:cxn>
              <a:cxn ang="0">
                <a:pos x="56" y="257"/>
              </a:cxn>
              <a:cxn ang="0">
                <a:pos x="69" y="258"/>
              </a:cxn>
              <a:cxn ang="0">
                <a:pos x="160" y="272"/>
              </a:cxn>
              <a:cxn ang="0">
                <a:pos x="93" y="251"/>
              </a:cxn>
              <a:cxn ang="0">
                <a:pos x="93" y="258"/>
              </a:cxn>
              <a:cxn ang="0">
                <a:pos x="79" y="281"/>
              </a:cxn>
              <a:cxn ang="0">
                <a:pos x="40" y="281"/>
              </a:cxn>
              <a:cxn ang="0">
                <a:pos x="54" y="249"/>
              </a:cxn>
              <a:cxn ang="0">
                <a:pos x="60" y="274"/>
              </a:cxn>
              <a:cxn ang="0">
                <a:pos x="88" y="23"/>
              </a:cxn>
              <a:cxn ang="0">
                <a:pos x="100" y="12"/>
              </a:cxn>
              <a:cxn ang="0">
                <a:pos x="58" y="18"/>
              </a:cxn>
              <a:cxn ang="0">
                <a:pos x="122" y="18"/>
              </a:cxn>
              <a:cxn ang="0">
                <a:pos x="151" y="43"/>
              </a:cxn>
              <a:cxn ang="0">
                <a:pos x="49" y="43"/>
              </a:cxn>
            </a:cxnLst>
            <a:rect l="0" t="0" r="r" b="b"/>
            <a:pathLst>
              <a:path w="200" h="330">
                <a:moveTo>
                  <a:pt x="0" y="48"/>
                </a:moveTo>
                <a:cubicBezTo>
                  <a:pt x="0" y="40"/>
                  <a:pt x="7" y="33"/>
                  <a:pt x="15" y="33"/>
                </a:cubicBezTo>
                <a:cubicBezTo>
                  <a:pt x="43" y="33"/>
                  <a:pt x="43" y="33"/>
                  <a:pt x="43" y="33"/>
                </a:cubicBezTo>
                <a:cubicBezTo>
                  <a:pt x="43" y="43"/>
                  <a:pt x="43" y="43"/>
                  <a:pt x="43" y="43"/>
                </a:cubicBezTo>
                <a:cubicBezTo>
                  <a:pt x="43" y="52"/>
                  <a:pt x="50" y="58"/>
                  <a:pt x="58" y="58"/>
                </a:cubicBezTo>
                <a:cubicBezTo>
                  <a:pt x="142" y="58"/>
                  <a:pt x="142" y="58"/>
                  <a:pt x="142" y="58"/>
                </a:cubicBezTo>
                <a:cubicBezTo>
                  <a:pt x="150" y="58"/>
                  <a:pt x="157" y="52"/>
                  <a:pt x="157" y="43"/>
                </a:cubicBezTo>
                <a:cubicBezTo>
                  <a:pt x="157" y="33"/>
                  <a:pt x="157" y="33"/>
                  <a:pt x="157" y="33"/>
                </a:cubicBezTo>
                <a:cubicBezTo>
                  <a:pt x="185" y="33"/>
                  <a:pt x="185" y="33"/>
                  <a:pt x="185" y="33"/>
                </a:cubicBezTo>
                <a:cubicBezTo>
                  <a:pt x="193" y="33"/>
                  <a:pt x="200" y="40"/>
                  <a:pt x="200" y="48"/>
                </a:cubicBezTo>
                <a:cubicBezTo>
                  <a:pt x="200" y="314"/>
                  <a:pt x="200" y="314"/>
                  <a:pt x="200" y="314"/>
                </a:cubicBezTo>
                <a:cubicBezTo>
                  <a:pt x="200" y="323"/>
                  <a:pt x="193" y="330"/>
                  <a:pt x="185" y="330"/>
                </a:cubicBezTo>
                <a:cubicBezTo>
                  <a:pt x="15" y="330"/>
                  <a:pt x="15" y="330"/>
                  <a:pt x="15" y="330"/>
                </a:cubicBezTo>
                <a:cubicBezTo>
                  <a:pt x="7" y="330"/>
                  <a:pt x="0" y="323"/>
                  <a:pt x="0" y="314"/>
                </a:cubicBezTo>
                <a:cubicBezTo>
                  <a:pt x="0" y="48"/>
                  <a:pt x="0" y="48"/>
                  <a:pt x="0" y="48"/>
                </a:cubicBezTo>
                <a:close/>
                <a:moveTo>
                  <a:pt x="180" y="88"/>
                </a:moveTo>
                <a:cubicBezTo>
                  <a:pt x="20" y="88"/>
                  <a:pt x="20" y="88"/>
                  <a:pt x="20" y="88"/>
                </a:cubicBezTo>
                <a:cubicBezTo>
                  <a:pt x="20" y="300"/>
                  <a:pt x="20" y="300"/>
                  <a:pt x="20" y="300"/>
                </a:cubicBezTo>
                <a:cubicBezTo>
                  <a:pt x="180" y="300"/>
                  <a:pt x="180" y="300"/>
                  <a:pt x="180" y="300"/>
                </a:cubicBezTo>
                <a:cubicBezTo>
                  <a:pt x="180" y="88"/>
                  <a:pt x="180" y="88"/>
                  <a:pt x="180" y="88"/>
                </a:cubicBezTo>
                <a:close/>
                <a:moveTo>
                  <a:pt x="40" y="152"/>
                </a:moveTo>
                <a:cubicBezTo>
                  <a:pt x="40" y="113"/>
                  <a:pt x="40" y="113"/>
                  <a:pt x="40" y="113"/>
                </a:cubicBezTo>
                <a:cubicBezTo>
                  <a:pt x="58" y="113"/>
                  <a:pt x="58" y="113"/>
                  <a:pt x="58" y="113"/>
                </a:cubicBezTo>
                <a:cubicBezTo>
                  <a:pt x="54" y="120"/>
                  <a:pt x="54" y="120"/>
                  <a:pt x="54" y="120"/>
                </a:cubicBezTo>
                <a:cubicBezTo>
                  <a:pt x="47" y="120"/>
                  <a:pt x="47" y="120"/>
                  <a:pt x="47" y="120"/>
                </a:cubicBezTo>
                <a:cubicBezTo>
                  <a:pt x="47" y="145"/>
                  <a:pt x="47" y="145"/>
                  <a:pt x="47" y="145"/>
                </a:cubicBezTo>
                <a:cubicBezTo>
                  <a:pt x="60" y="145"/>
                  <a:pt x="60" y="145"/>
                  <a:pt x="60" y="145"/>
                </a:cubicBezTo>
                <a:cubicBezTo>
                  <a:pt x="64" y="152"/>
                  <a:pt x="64" y="152"/>
                  <a:pt x="64" y="152"/>
                </a:cubicBezTo>
                <a:cubicBezTo>
                  <a:pt x="40" y="152"/>
                  <a:pt x="40" y="152"/>
                  <a:pt x="40" y="152"/>
                </a:cubicBezTo>
                <a:close/>
                <a:moveTo>
                  <a:pt x="79" y="142"/>
                </a:moveTo>
                <a:cubicBezTo>
                  <a:pt x="79" y="152"/>
                  <a:pt x="79" y="152"/>
                  <a:pt x="79" y="152"/>
                </a:cubicBezTo>
                <a:cubicBezTo>
                  <a:pt x="73" y="152"/>
                  <a:pt x="73" y="152"/>
                  <a:pt x="73" y="152"/>
                </a:cubicBezTo>
                <a:cubicBezTo>
                  <a:pt x="75" y="149"/>
                  <a:pt x="77" y="145"/>
                  <a:pt x="79" y="142"/>
                </a:cubicBezTo>
                <a:close/>
                <a:moveTo>
                  <a:pt x="93" y="122"/>
                </a:moveTo>
                <a:cubicBezTo>
                  <a:pt x="160" y="122"/>
                  <a:pt x="160" y="122"/>
                  <a:pt x="160" y="122"/>
                </a:cubicBezTo>
                <a:cubicBezTo>
                  <a:pt x="160" y="129"/>
                  <a:pt x="160" y="129"/>
                  <a:pt x="160" y="129"/>
                </a:cubicBezTo>
                <a:cubicBezTo>
                  <a:pt x="93" y="129"/>
                  <a:pt x="93" y="129"/>
                  <a:pt x="93" y="129"/>
                </a:cubicBezTo>
                <a:cubicBezTo>
                  <a:pt x="93" y="122"/>
                  <a:pt x="93" y="122"/>
                  <a:pt x="93" y="122"/>
                </a:cubicBezTo>
                <a:close/>
                <a:moveTo>
                  <a:pt x="93" y="136"/>
                </a:moveTo>
                <a:cubicBezTo>
                  <a:pt x="160" y="136"/>
                  <a:pt x="160" y="136"/>
                  <a:pt x="160" y="136"/>
                </a:cubicBezTo>
                <a:cubicBezTo>
                  <a:pt x="160" y="143"/>
                  <a:pt x="160" y="143"/>
                  <a:pt x="160" y="143"/>
                </a:cubicBezTo>
                <a:cubicBezTo>
                  <a:pt x="93" y="143"/>
                  <a:pt x="93" y="143"/>
                  <a:pt x="93" y="143"/>
                </a:cubicBezTo>
                <a:cubicBezTo>
                  <a:pt x="93" y="136"/>
                  <a:pt x="93" y="136"/>
                  <a:pt x="93" y="136"/>
                </a:cubicBezTo>
                <a:close/>
                <a:moveTo>
                  <a:pt x="69" y="128"/>
                </a:moveTo>
                <a:cubicBezTo>
                  <a:pt x="69" y="128"/>
                  <a:pt x="82" y="107"/>
                  <a:pt x="88" y="99"/>
                </a:cubicBezTo>
                <a:cubicBezTo>
                  <a:pt x="102" y="99"/>
                  <a:pt x="102" y="99"/>
                  <a:pt x="102" y="99"/>
                </a:cubicBezTo>
                <a:cubicBezTo>
                  <a:pt x="87" y="116"/>
                  <a:pt x="70" y="145"/>
                  <a:pt x="68" y="149"/>
                </a:cubicBezTo>
                <a:cubicBezTo>
                  <a:pt x="68" y="149"/>
                  <a:pt x="58" y="130"/>
                  <a:pt x="56" y="128"/>
                </a:cubicBezTo>
                <a:cubicBezTo>
                  <a:pt x="62" y="117"/>
                  <a:pt x="62" y="117"/>
                  <a:pt x="62" y="117"/>
                </a:cubicBezTo>
                <a:cubicBezTo>
                  <a:pt x="66" y="123"/>
                  <a:pt x="69" y="128"/>
                  <a:pt x="69" y="128"/>
                </a:cubicBezTo>
                <a:cubicBezTo>
                  <a:pt x="69" y="128"/>
                  <a:pt x="69" y="128"/>
                  <a:pt x="69" y="128"/>
                </a:cubicBezTo>
                <a:close/>
                <a:moveTo>
                  <a:pt x="40" y="216"/>
                </a:moveTo>
                <a:cubicBezTo>
                  <a:pt x="40" y="178"/>
                  <a:pt x="40" y="178"/>
                  <a:pt x="40" y="178"/>
                </a:cubicBezTo>
                <a:cubicBezTo>
                  <a:pt x="58" y="178"/>
                  <a:pt x="58" y="178"/>
                  <a:pt x="58" y="178"/>
                </a:cubicBezTo>
                <a:cubicBezTo>
                  <a:pt x="54" y="184"/>
                  <a:pt x="54" y="184"/>
                  <a:pt x="54" y="184"/>
                </a:cubicBezTo>
                <a:cubicBezTo>
                  <a:pt x="47" y="184"/>
                  <a:pt x="47" y="184"/>
                  <a:pt x="47" y="184"/>
                </a:cubicBezTo>
                <a:cubicBezTo>
                  <a:pt x="47" y="210"/>
                  <a:pt x="47" y="210"/>
                  <a:pt x="47" y="210"/>
                </a:cubicBezTo>
                <a:cubicBezTo>
                  <a:pt x="60" y="210"/>
                  <a:pt x="60" y="210"/>
                  <a:pt x="60" y="210"/>
                </a:cubicBezTo>
                <a:cubicBezTo>
                  <a:pt x="64" y="216"/>
                  <a:pt x="64" y="216"/>
                  <a:pt x="64" y="216"/>
                </a:cubicBezTo>
                <a:cubicBezTo>
                  <a:pt x="40" y="216"/>
                  <a:pt x="40" y="216"/>
                  <a:pt x="40" y="216"/>
                </a:cubicBezTo>
                <a:close/>
                <a:moveTo>
                  <a:pt x="79" y="206"/>
                </a:moveTo>
                <a:cubicBezTo>
                  <a:pt x="79" y="216"/>
                  <a:pt x="79" y="216"/>
                  <a:pt x="79" y="216"/>
                </a:cubicBezTo>
                <a:cubicBezTo>
                  <a:pt x="73" y="216"/>
                  <a:pt x="73" y="216"/>
                  <a:pt x="73" y="216"/>
                </a:cubicBezTo>
                <a:cubicBezTo>
                  <a:pt x="75" y="213"/>
                  <a:pt x="77" y="210"/>
                  <a:pt x="79" y="206"/>
                </a:cubicBezTo>
                <a:close/>
                <a:moveTo>
                  <a:pt x="93" y="187"/>
                </a:moveTo>
                <a:cubicBezTo>
                  <a:pt x="160" y="187"/>
                  <a:pt x="160" y="187"/>
                  <a:pt x="160" y="187"/>
                </a:cubicBezTo>
                <a:cubicBezTo>
                  <a:pt x="160" y="194"/>
                  <a:pt x="160" y="194"/>
                  <a:pt x="160" y="194"/>
                </a:cubicBezTo>
                <a:cubicBezTo>
                  <a:pt x="93" y="194"/>
                  <a:pt x="93" y="194"/>
                  <a:pt x="93" y="194"/>
                </a:cubicBezTo>
                <a:cubicBezTo>
                  <a:pt x="93" y="187"/>
                  <a:pt x="93" y="187"/>
                  <a:pt x="93" y="187"/>
                </a:cubicBezTo>
                <a:close/>
                <a:moveTo>
                  <a:pt x="93" y="201"/>
                </a:moveTo>
                <a:cubicBezTo>
                  <a:pt x="160" y="201"/>
                  <a:pt x="160" y="201"/>
                  <a:pt x="160" y="201"/>
                </a:cubicBezTo>
                <a:cubicBezTo>
                  <a:pt x="160" y="207"/>
                  <a:pt x="160" y="207"/>
                  <a:pt x="160" y="207"/>
                </a:cubicBezTo>
                <a:cubicBezTo>
                  <a:pt x="93" y="207"/>
                  <a:pt x="93" y="207"/>
                  <a:pt x="93" y="207"/>
                </a:cubicBezTo>
                <a:cubicBezTo>
                  <a:pt x="93" y="201"/>
                  <a:pt x="93" y="201"/>
                  <a:pt x="93" y="201"/>
                </a:cubicBezTo>
                <a:close/>
                <a:moveTo>
                  <a:pt x="69" y="193"/>
                </a:moveTo>
                <a:cubicBezTo>
                  <a:pt x="69" y="193"/>
                  <a:pt x="82" y="172"/>
                  <a:pt x="88" y="163"/>
                </a:cubicBezTo>
                <a:cubicBezTo>
                  <a:pt x="102" y="163"/>
                  <a:pt x="102" y="163"/>
                  <a:pt x="102" y="163"/>
                </a:cubicBezTo>
                <a:cubicBezTo>
                  <a:pt x="87" y="181"/>
                  <a:pt x="70" y="210"/>
                  <a:pt x="68" y="213"/>
                </a:cubicBezTo>
                <a:cubicBezTo>
                  <a:pt x="68" y="213"/>
                  <a:pt x="58" y="195"/>
                  <a:pt x="56" y="192"/>
                </a:cubicBezTo>
                <a:cubicBezTo>
                  <a:pt x="62" y="181"/>
                  <a:pt x="62" y="181"/>
                  <a:pt x="62" y="181"/>
                </a:cubicBezTo>
                <a:cubicBezTo>
                  <a:pt x="66" y="187"/>
                  <a:pt x="69" y="192"/>
                  <a:pt x="69" y="193"/>
                </a:cubicBezTo>
                <a:cubicBezTo>
                  <a:pt x="69" y="193"/>
                  <a:pt x="69" y="193"/>
                  <a:pt x="69" y="193"/>
                </a:cubicBezTo>
                <a:close/>
                <a:moveTo>
                  <a:pt x="69" y="258"/>
                </a:moveTo>
                <a:cubicBezTo>
                  <a:pt x="69" y="258"/>
                  <a:pt x="82" y="236"/>
                  <a:pt x="88" y="228"/>
                </a:cubicBezTo>
                <a:cubicBezTo>
                  <a:pt x="102" y="228"/>
                  <a:pt x="102" y="228"/>
                  <a:pt x="102" y="228"/>
                </a:cubicBezTo>
                <a:cubicBezTo>
                  <a:pt x="87" y="245"/>
                  <a:pt x="70" y="274"/>
                  <a:pt x="68" y="278"/>
                </a:cubicBezTo>
                <a:cubicBezTo>
                  <a:pt x="68" y="278"/>
                  <a:pt x="58" y="259"/>
                  <a:pt x="56" y="257"/>
                </a:cubicBezTo>
                <a:cubicBezTo>
                  <a:pt x="62" y="246"/>
                  <a:pt x="62" y="246"/>
                  <a:pt x="62" y="246"/>
                </a:cubicBezTo>
                <a:cubicBezTo>
                  <a:pt x="66" y="252"/>
                  <a:pt x="69" y="257"/>
                  <a:pt x="69" y="257"/>
                </a:cubicBezTo>
                <a:cubicBezTo>
                  <a:pt x="69" y="258"/>
                  <a:pt x="69" y="258"/>
                  <a:pt x="69" y="258"/>
                </a:cubicBezTo>
                <a:close/>
                <a:moveTo>
                  <a:pt x="93" y="265"/>
                </a:moveTo>
                <a:cubicBezTo>
                  <a:pt x="160" y="265"/>
                  <a:pt x="160" y="265"/>
                  <a:pt x="160" y="265"/>
                </a:cubicBezTo>
                <a:cubicBezTo>
                  <a:pt x="160" y="272"/>
                  <a:pt x="160" y="272"/>
                  <a:pt x="160" y="272"/>
                </a:cubicBezTo>
                <a:cubicBezTo>
                  <a:pt x="93" y="272"/>
                  <a:pt x="93" y="272"/>
                  <a:pt x="93" y="272"/>
                </a:cubicBezTo>
                <a:cubicBezTo>
                  <a:pt x="93" y="265"/>
                  <a:pt x="93" y="265"/>
                  <a:pt x="93" y="265"/>
                </a:cubicBezTo>
                <a:close/>
                <a:moveTo>
                  <a:pt x="93" y="251"/>
                </a:moveTo>
                <a:cubicBezTo>
                  <a:pt x="160" y="251"/>
                  <a:pt x="160" y="251"/>
                  <a:pt x="160" y="251"/>
                </a:cubicBezTo>
                <a:cubicBezTo>
                  <a:pt x="160" y="258"/>
                  <a:pt x="160" y="258"/>
                  <a:pt x="160" y="258"/>
                </a:cubicBezTo>
                <a:cubicBezTo>
                  <a:pt x="93" y="258"/>
                  <a:pt x="93" y="258"/>
                  <a:pt x="93" y="258"/>
                </a:cubicBezTo>
                <a:cubicBezTo>
                  <a:pt x="93" y="251"/>
                  <a:pt x="93" y="251"/>
                  <a:pt x="93" y="251"/>
                </a:cubicBezTo>
                <a:close/>
                <a:moveTo>
                  <a:pt x="79" y="271"/>
                </a:moveTo>
                <a:cubicBezTo>
                  <a:pt x="79" y="281"/>
                  <a:pt x="79" y="281"/>
                  <a:pt x="79" y="281"/>
                </a:cubicBezTo>
                <a:cubicBezTo>
                  <a:pt x="73" y="281"/>
                  <a:pt x="73" y="281"/>
                  <a:pt x="73" y="281"/>
                </a:cubicBezTo>
                <a:cubicBezTo>
                  <a:pt x="75" y="278"/>
                  <a:pt x="77" y="274"/>
                  <a:pt x="79" y="271"/>
                </a:cubicBezTo>
                <a:close/>
                <a:moveTo>
                  <a:pt x="40" y="281"/>
                </a:moveTo>
                <a:cubicBezTo>
                  <a:pt x="40" y="242"/>
                  <a:pt x="40" y="242"/>
                  <a:pt x="40" y="242"/>
                </a:cubicBezTo>
                <a:cubicBezTo>
                  <a:pt x="58" y="242"/>
                  <a:pt x="58" y="242"/>
                  <a:pt x="58" y="242"/>
                </a:cubicBezTo>
                <a:cubicBezTo>
                  <a:pt x="54" y="249"/>
                  <a:pt x="54" y="249"/>
                  <a:pt x="54" y="249"/>
                </a:cubicBezTo>
                <a:cubicBezTo>
                  <a:pt x="47" y="249"/>
                  <a:pt x="47" y="249"/>
                  <a:pt x="47" y="249"/>
                </a:cubicBezTo>
                <a:cubicBezTo>
                  <a:pt x="47" y="274"/>
                  <a:pt x="47" y="274"/>
                  <a:pt x="47" y="274"/>
                </a:cubicBezTo>
                <a:cubicBezTo>
                  <a:pt x="60" y="274"/>
                  <a:pt x="60" y="274"/>
                  <a:pt x="60" y="274"/>
                </a:cubicBezTo>
                <a:cubicBezTo>
                  <a:pt x="64" y="281"/>
                  <a:pt x="64" y="281"/>
                  <a:pt x="64" y="281"/>
                </a:cubicBezTo>
                <a:cubicBezTo>
                  <a:pt x="40" y="281"/>
                  <a:pt x="40" y="281"/>
                  <a:pt x="40" y="281"/>
                </a:cubicBezTo>
                <a:close/>
                <a:moveTo>
                  <a:pt x="88" y="23"/>
                </a:moveTo>
                <a:cubicBezTo>
                  <a:pt x="88" y="30"/>
                  <a:pt x="94" y="35"/>
                  <a:pt x="100" y="35"/>
                </a:cubicBezTo>
                <a:cubicBezTo>
                  <a:pt x="106" y="35"/>
                  <a:pt x="112" y="30"/>
                  <a:pt x="112" y="23"/>
                </a:cubicBezTo>
                <a:cubicBezTo>
                  <a:pt x="112" y="17"/>
                  <a:pt x="106" y="12"/>
                  <a:pt x="100" y="12"/>
                </a:cubicBezTo>
                <a:cubicBezTo>
                  <a:pt x="94" y="12"/>
                  <a:pt x="88" y="17"/>
                  <a:pt x="88" y="23"/>
                </a:cubicBezTo>
                <a:close/>
                <a:moveTo>
                  <a:pt x="49" y="27"/>
                </a:moveTo>
                <a:cubicBezTo>
                  <a:pt x="49" y="22"/>
                  <a:pt x="53" y="18"/>
                  <a:pt x="58" y="18"/>
                </a:cubicBezTo>
                <a:cubicBezTo>
                  <a:pt x="78" y="18"/>
                  <a:pt x="78" y="18"/>
                  <a:pt x="78" y="18"/>
                </a:cubicBezTo>
                <a:cubicBezTo>
                  <a:pt x="80" y="8"/>
                  <a:pt x="89" y="0"/>
                  <a:pt x="100" y="0"/>
                </a:cubicBezTo>
                <a:cubicBezTo>
                  <a:pt x="111" y="0"/>
                  <a:pt x="120" y="8"/>
                  <a:pt x="122" y="18"/>
                </a:cubicBezTo>
                <a:cubicBezTo>
                  <a:pt x="142" y="18"/>
                  <a:pt x="142" y="18"/>
                  <a:pt x="142" y="18"/>
                </a:cubicBezTo>
                <a:cubicBezTo>
                  <a:pt x="147" y="18"/>
                  <a:pt x="151" y="22"/>
                  <a:pt x="151" y="27"/>
                </a:cubicBezTo>
                <a:cubicBezTo>
                  <a:pt x="151" y="43"/>
                  <a:pt x="151" y="43"/>
                  <a:pt x="151" y="43"/>
                </a:cubicBezTo>
                <a:cubicBezTo>
                  <a:pt x="151" y="48"/>
                  <a:pt x="147" y="52"/>
                  <a:pt x="142" y="52"/>
                </a:cubicBezTo>
                <a:cubicBezTo>
                  <a:pt x="58" y="52"/>
                  <a:pt x="58" y="52"/>
                  <a:pt x="58" y="52"/>
                </a:cubicBezTo>
                <a:cubicBezTo>
                  <a:pt x="53" y="52"/>
                  <a:pt x="49" y="48"/>
                  <a:pt x="49" y="43"/>
                </a:cubicBezTo>
                <a:cubicBezTo>
                  <a:pt x="49" y="27"/>
                  <a:pt x="49" y="27"/>
                  <a:pt x="49" y="27"/>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25" name="Picture 24" descr="IPSOS_GAMECHANGERS_blue.png">
            <a:extLst>
              <a:ext uri="{FF2B5EF4-FFF2-40B4-BE49-F238E27FC236}">
                <a16:creationId xmlns="" xmlns:a16="http://schemas.microsoft.com/office/drawing/2014/main" id="{B54DAA05-5A79-40FE-8CAD-7F23486887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27" name="Picture 2" descr="C:\Users\Graphics Dude Ltd\Graphics Dude Ltd\Work\PC - IM - 150415A (template pt2)\Graphics\Tags\MarketingElectronic-Col.png">
            <a:extLst>
              <a:ext uri="{FF2B5EF4-FFF2-40B4-BE49-F238E27FC236}">
                <a16:creationId xmlns="" xmlns:a16="http://schemas.microsoft.com/office/drawing/2014/main" id="{5645C146-29C8-4A41-B0DE-A7EA51EAE528}"/>
              </a:ext>
            </a:extLst>
          </p:cNvPr>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 xmlns:a16="http://schemas.microsoft.com/office/drawing/2014/main" id="{704AF8BB-9EFD-4FDD-8336-3907C8D6DC83}"/>
              </a:ext>
            </a:extLst>
          </p:cNvPr>
          <p:cNvSpPr/>
          <p:nvPr/>
        </p:nvSpPr>
        <p:spPr>
          <a:xfrm>
            <a:off x="6903144" y="1286605"/>
            <a:ext cx="1381778" cy="738664"/>
          </a:xfrm>
          <a:prstGeom prst="rect">
            <a:avLst/>
          </a:prstGeom>
        </p:spPr>
        <p:txBody>
          <a:bodyPr wrap="square">
            <a:spAutoFit/>
          </a:bodyPr>
          <a:lstStyle/>
          <a:p>
            <a:r>
              <a:rPr lang="nl-BE" sz="1400" dirty="0">
                <a:solidFill>
                  <a:srgbClr val="660066"/>
                </a:solidFill>
                <a:latin typeface="+mj-lt"/>
              </a:rPr>
              <a:t>Leeftijd</a:t>
            </a:r>
          </a:p>
          <a:p>
            <a:r>
              <a:rPr lang="nl-BE" sz="1400" dirty="0">
                <a:solidFill>
                  <a:srgbClr val="660066"/>
                </a:solidFill>
                <a:latin typeface="+mj-lt"/>
              </a:rPr>
              <a:t>Geslacht</a:t>
            </a:r>
          </a:p>
          <a:p>
            <a:r>
              <a:rPr lang="nl-BE" sz="1400" dirty="0">
                <a:solidFill>
                  <a:srgbClr val="660066"/>
                </a:solidFill>
                <a:latin typeface="+mj-lt"/>
              </a:rPr>
              <a:t>Regio</a:t>
            </a:r>
          </a:p>
        </p:txBody>
      </p:sp>
      <p:sp>
        <p:nvSpPr>
          <p:cNvPr id="30" name="Rectangle 29">
            <a:extLst>
              <a:ext uri="{FF2B5EF4-FFF2-40B4-BE49-F238E27FC236}">
                <a16:creationId xmlns="" xmlns:a16="http://schemas.microsoft.com/office/drawing/2014/main" id="{1B3E316B-D13B-4613-BACF-FB3405DC33CB}"/>
              </a:ext>
            </a:extLst>
          </p:cNvPr>
          <p:cNvSpPr/>
          <p:nvPr/>
        </p:nvSpPr>
        <p:spPr>
          <a:xfrm>
            <a:off x="3243639" y="3791059"/>
            <a:ext cx="2236823" cy="461665"/>
          </a:xfrm>
          <a:prstGeom prst="rect">
            <a:avLst/>
          </a:prstGeom>
        </p:spPr>
        <p:txBody>
          <a:bodyPr wrap="square">
            <a:spAutoFit/>
          </a:bodyPr>
          <a:lstStyle/>
          <a:p>
            <a:pPr marL="989013" defTabSz="685800">
              <a:defRPr/>
            </a:pPr>
            <a:r>
              <a:rPr lang="en-GB" sz="2400" b="1" kern="0" dirty="0">
                <a:solidFill>
                  <a:srgbClr val="660066"/>
                </a:solidFill>
                <a:ea typeface="Segoe UI" panose="020B0502040204020203" pitchFamily="34" charset="0"/>
                <a:cs typeface="Arial" panose="020B0604020202020204" pitchFamily="34" charset="0"/>
              </a:rPr>
              <a:t>ONLINE</a:t>
            </a:r>
          </a:p>
        </p:txBody>
      </p:sp>
    </p:spTree>
    <p:extLst>
      <p:ext uri="{BB962C8B-B14F-4D97-AF65-F5344CB8AC3E}">
        <p14:creationId xmlns:p14="http://schemas.microsoft.com/office/powerpoint/2010/main" val="56474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a:extLst>
              <a:ext uri="{FF2B5EF4-FFF2-40B4-BE49-F238E27FC236}">
                <a16:creationId xmlns="" xmlns:a16="http://schemas.microsoft.com/office/drawing/2014/main" id="{7EB53301-D931-475D-BE46-FB2FA2185757}"/>
              </a:ext>
            </a:extLst>
          </p:cNvPr>
          <p:cNvSpPr/>
          <p:nvPr/>
        </p:nvSpPr>
        <p:spPr>
          <a:xfrm>
            <a:off x="254000" y="2814394"/>
            <a:ext cx="1963927"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TAAL</a:t>
            </a:r>
          </a:p>
        </p:txBody>
      </p:sp>
      <p:sp>
        <p:nvSpPr>
          <p:cNvPr id="113" name="Rectangle 112"/>
          <p:cNvSpPr/>
          <p:nvPr/>
        </p:nvSpPr>
        <p:spPr>
          <a:xfrm>
            <a:off x="5323281" y="2819405"/>
            <a:ext cx="3541005" cy="1663869"/>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GEZINSTYPE</a:t>
            </a:r>
          </a:p>
        </p:txBody>
      </p:sp>
      <p:graphicFrame>
        <p:nvGraphicFramePr>
          <p:cNvPr id="114" name="Chart 113"/>
          <p:cNvGraphicFramePr/>
          <p:nvPr>
            <p:extLst>
              <p:ext uri="{D42A27DB-BD31-4B8C-83A1-F6EECF244321}">
                <p14:modId xmlns:p14="http://schemas.microsoft.com/office/powerpoint/2010/main" val="147309864"/>
              </p:ext>
            </p:extLst>
          </p:nvPr>
        </p:nvGraphicFramePr>
        <p:xfrm>
          <a:off x="6958951" y="3028679"/>
          <a:ext cx="1905335" cy="14245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5" name="Table 114"/>
          <p:cNvGraphicFramePr>
            <a:graphicFrameLocks noGrp="1"/>
          </p:cNvGraphicFramePr>
          <p:nvPr>
            <p:extLst>
              <p:ext uri="{D42A27DB-BD31-4B8C-83A1-F6EECF244321}">
                <p14:modId xmlns:p14="http://schemas.microsoft.com/office/powerpoint/2010/main" val="52530311"/>
              </p:ext>
            </p:extLst>
          </p:nvPr>
        </p:nvGraphicFramePr>
        <p:xfrm>
          <a:off x="5388565" y="3056402"/>
          <a:ext cx="1570386" cy="1396848"/>
        </p:xfrm>
        <a:graphic>
          <a:graphicData uri="http://schemas.openxmlformats.org/drawingml/2006/table">
            <a:tbl>
              <a:tblPr>
                <a:tableStyleId>{5C22544A-7EE6-4342-B048-85BDC9FD1C3A}</a:tableStyleId>
              </a:tblPr>
              <a:tblGrid>
                <a:gridCol w="1570386">
                  <a:extLst>
                    <a:ext uri="{9D8B030D-6E8A-4147-A177-3AD203B41FA5}">
                      <a16:colId xmlns="" xmlns:a16="http://schemas.microsoft.com/office/drawing/2014/main" val="941888965"/>
                    </a:ext>
                  </a:extLst>
                </a:gridCol>
              </a:tblGrid>
              <a:tr h="232808">
                <a:tc>
                  <a:txBody>
                    <a:bodyPr/>
                    <a:lstStyle/>
                    <a:p>
                      <a:pPr algn="r" fontAlgn="b">
                        <a:lnSpc>
                          <a:spcPts val="700"/>
                        </a:lnSpc>
                      </a:pPr>
                      <a:r>
                        <a:rPr lang="nl-BE" sz="800" b="0" kern="1200" dirty="0">
                          <a:solidFill>
                            <a:schemeClr val="tx1">
                              <a:lumMod val="75000"/>
                              <a:lumOff val="25000"/>
                            </a:schemeClr>
                          </a:solidFill>
                          <a:latin typeface="+mn-lt"/>
                          <a:ea typeface="+mn-ea"/>
                          <a:cs typeface="+mn-cs"/>
                        </a:rPr>
                        <a:t>Gehuwd / samenwonend </a:t>
                      </a:r>
                      <a:r>
                        <a:rPr lang="nl-BE" sz="800" b="1" kern="1200" dirty="0">
                          <a:solidFill>
                            <a:schemeClr val="tx1">
                              <a:lumMod val="75000"/>
                              <a:lumOff val="25000"/>
                            </a:schemeClr>
                          </a:solidFill>
                          <a:latin typeface="+mn-lt"/>
                          <a:ea typeface="+mn-ea"/>
                          <a:cs typeface="+mn-cs"/>
                        </a:rPr>
                        <a:t>MET</a:t>
                      </a:r>
                      <a:r>
                        <a:rPr lang="nl-BE" sz="800" b="0" kern="1200" dirty="0">
                          <a:solidFill>
                            <a:schemeClr val="tx1">
                              <a:lumMod val="75000"/>
                              <a:lumOff val="25000"/>
                            </a:schemeClr>
                          </a:solidFill>
                          <a:latin typeface="+mn-lt"/>
                          <a:ea typeface="+mn-ea"/>
                          <a:cs typeface="+mn-cs"/>
                        </a:rPr>
                        <a:t> kinderen die nog thuis wonen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45842687"/>
                  </a:ext>
                </a:extLst>
              </a:tr>
              <a:tr h="232808">
                <a:tc>
                  <a:txBody>
                    <a:bodyPr/>
                    <a:lstStyle/>
                    <a:p>
                      <a:pPr marL="0" marR="0" lvl="0" indent="0" algn="r" defTabSz="924282" rtl="0" eaLnBrk="1" fontAlgn="b" latinLnBrk="0" hangingPunct="1">
                        <a:lnSpc>
                          <a:spcPts val="700"/>
                        </a:lnSpc>
                        <a:spcBef>
                          <a:spcPts val="0"/>
                        </a:spcBef>
                        <a:spcAft>
                          <a:spcPts val="0"/>
                        </a:spcAft>
                        <a:buClrTx/>
                        <a:buSzTx/>
                        <a:buFontTx/>
                        <a:buNone/>
                        <a:tabLst/>
                        <a:defRPr/>
                      </a:pPr>
                      <a:r>
                        <a:rPr lang="nl-BE" sz="800" b="0" kern="1200" dirty="0">
                          <a:solidFill>
                            <a:schemeClr val="tx1">
                              <a:lumMod val="75000"/>
                              <a:lumOff val="25000"/>
                            </a:schemeClr>
                          </a:solidFill>
                          <a:latin typeface="+mn-lt"/>
                          <a:ea typeface="+mn-ea"/>
                          <a:cs typeface="+mn-cs"/>
                        </a:rPr>
                        <a:t>Alleenstaande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102301215"/>
                  </a:ext>
                </a:extLst>
              </a:tr>
              <a:tr h="232808">
                <a:tc>
                  <a:txBody>
                    <a:bodyPr/>
                    <a:lstStyle/>
                    <a:p>
                      <a:pPr marL="0" marR="0" lvl="0" indent="0" algn="r" defTabSz="924282" rtl="0" eaLnBrk="1" fontAlgn="b" latinLnBrk="0" hangingPunct="1">
                        <a:lnSpc>
                          <a:spcPts val="700"/>
                        </a:lnSpc>
                        <a:spcBef>
                          <a:spcPts val="0"/>
                        </a:spcBef>
                        <a:spcAft>
                          <a:spcPts val="0"/>
                        </a:spcAft>
                        <a:buClrTx/>
                        <a:buSzTx/>
                        <a:buFontTx/>
                        <a:buNone/>
                        <a:tabLst/>
                        <a:defRPr/>
                      </a:pPr>
                      <a:r>
                        <a:rPr lang="nl-BE" sz="800" b="0" kern="1200" dirty="0">
                          <a:solidFill>
                            <a:schemeClr val="tx1">
                              <a:lumMod val="75000"/>
                              <a:lumOff val="25000"/>
                            </a:schemeClr>
                          </a:solidFill>
                          <a:latin typeface="+mn-lt"/>
                          <a:ea typeface="+mn-ea"/>
                          <a:cs typeface="+mn-cs"/>
                        </a:rPr>
                        <a:t>Gehuwd / samenwonend </a:t>
                      </a:r>
                      <a:r>
                        <a:rPr lang="nl-BE" sz="800" b="1" kern="1200" dirty="0">
                          <a:solidFill>
                            <a:schemeClr val="tx1">
                              <a:lumMod val="75000"/>
                              <a:lumOff val="25000"/>
                            </a:schemeClr>
                          </a:solidFill>
                          <a:latin typeface="+mn-lt"/>
                          <a:ea typeface="+mn-ea"/>
                          <a:cs typeface="+mn-cs"/>
                        </a:rPr>
                        <a:t>ZONDER</a:t>
                      </a:r>
                      <a:r>
                        <a:rPr lang="nl-BE" sz="800" b="0" kern="1200" dirty="0">
                          <a:solidFill>
                            <a:schemeClr val="tx1">
                              <a:lumMod val="75000"/>
                              <a:lumOff val="25000"/>
                            </a:schemeClr>
                          </a:solidFill>
                          <a:latin typeface="+mn-lt"/>
                          <a:ea typeface="+mn-ea"/>
                          <a:cs typeface="+mn-cs"/>
                        </a:rPr>
                        <a:t> kinderen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374155531"/>
                  </a:ext>
                </a:extLst>
              </a:tr>
              <a:tr h="232808">
                <a:tc>
                  <a:txBody>
                    <a:bodyPr/>
                    <a:lstStyle/>
                    <a:p>
                      <a:pPr algn="r" fontAlgn="b">
                        <a:lnSpc>
                          <a:spcPts val="700"/>
                        </a:lnSpc>
                      </a:pPr>
                      <a:r>
                        <a:rPr lang="nl-BE" sz="800" b="0" kern="1200" dirty="0">
                          <a:solidFill>
                            <a:schemeClr val="tx1">
                              <a:lumMod val="75000"/>
                              <a:lumOff val="25000"/>
                            </a:schemeClr>
                          </a:solidFill>
                          <a:latin typeface="+mn-lt"/>
                          <a:ea typeface="+mn-ea"/>
                          <a:cs typeface="+mn-cs"/>
                        </a:rPr>
                        <a:t>Ik woon in bij mijn ouders / familie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207352188"/>
                  </a:ext>
                </a:extLst>
              </a:tr>
              <a:tr h="232808">
                <a:tc>
                  <a:txBody>
                    <a:bodyPr/>
                    <a:lstStyle/>
                    <a:p>
                      <a:pPr algn="r" fontAlgn="b">
                        <a:lnSpc>
                          <a:spcPts val="700"/>
                        </a:lnSpc>
                      </a:pPr>
                      <a:r>
                        <a:rPr lang="nl-BE" sz="800" b="0" kern="1200" dirty="0">
                          <a:solidFill>
                            <a:schemeClr val="tx1">
                              <a:lumMod val="75000"/>
                              <a:lumOff val="25000"/>
                            </a:schemeClr>
                          </a:solidFill>
                          <a:latin typeface="+mn-lt"/>
                          <a:ea typeface="+mn-ea"/>
                          <a:cs typeface="+mn-cs"/>
                        </a:rPr>
                        <a:t>Alleenstaande </a:t>
                      </a:r>
                      <a:r>
                        <a:rPr lang="nl-BE" sz="800" b="1" kern="1200" dirty="0">
                          <a:solidFill>
                            <a:schemeClr val="tx1">
                              <a:lumMod val="75000"/>
                              <a:lumOff val="25000"/>
                            </a:schemeClr>
                          </a:solidFill>
                          <a:latin typeface="+mn-lt"/>
                          <a:ea typeface="+mn-ea"/>
                          <a:cs typeface="+mn-cs"/>
                        </a:rPr>
                        <a:t>MET</a:t>
                      </a:r>
                      <a:r>
                        <a:rPr lang="nl-BE" sz="800" b="0" kern="1200" dirty="0">
                          <a:solidFill>
                            <a:schemeClr val="tx1">
                              <a:lumMod val="75000"/>
                              <a:lumOff val="25000"/>
                            </a:schemeClr>
                          </a:solidFill>
                          <a:latin typeface="+mn-lt"/>
                          <a:ea typeface="+mn-ea"/>
                          <a:cs typeface="+mn-cs"/>
                        </a:rPr>
                        <a:t> thuiswonende kinderen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493564441"/>
                  </a:ext>
                </a:extLst>
              </a:tr>
              <a:tr h="232808">
                <a:tc>
                  <a:txBody>
                    <a:bodyPr/>
                    <a:lstStyle/>
                    <a:p>
                      <a:pPr algn="r" fontAlgn="b">
                        <a:lnSpc>
                          <a:spcPts val="700"/>
                        </a:lnSpc>
                      </a:pPr>
                      <a:r>
                        <a:rPr lang="nl-BE" sz="800" b="0" kern="1200" dirty="0">
                          <a:solidFill>
                            <a:schemeClr val="tx1">
                              <a:lumMod val="75000"/>
                              <a:lumOff val="25000"/>
                            </a:schemeClr>
                          </a:solidFill>
                          <a:latin typeface="+mn-lt"/>
                          <a:ea typeface="+mn-ea"/>
                          <a:cs typeface="+mn-cs"/>
                        </a:rPr>
                        <a:t>Ander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904898946"/>
                  </a:ext>
                </a:extLst>
              </a:tr>
            </a:tbl>
          </a:graphicData>
        </a:graphic>
      </p:graphicFrame>
      <p:sp>
        <p:nvSpPr>
          <p:cNvPr id="6" name="Rectangle 5"/>
          <p:cNvSpPr/>
          <p:nvPr/>
        </p:nvSpPr>
        <p:spPr>
          <a:xfrm>
            <a:off x="250825" y="1071489"/>
            <a:ext cx="1967101"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GESLACHT</a:t>
            </a:r>
          </a:p>
        </p:txBody>
      </p:sp>
      <p:sp>
        <p:nvSpPr>
          <p:cNvPr id="9" name="Rectangle 8"/>
          <p:cNvSpPr/>
          <p:nvPr/>
        </p:nvSpPr>
        <p:spPr>
          <a:xfrm>
            <a:off x="2291466" y="1074821"/>
            <a:ext cx="2973151" cy="166763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LEEFTIJD</a:t>
            </a:r>
          </a:p>
        </p:txBody>
      </p:sp>
      <p:graphicFrame>
        <p:nvGraphicFramePr>
          <p:cNvPr id="49" name="Chart 48"/>
          <p:cNvGraphicFramePr/>
          <p:nvPr>
            <p:extLst>
              <p:ext uri="{D42A27DB-BD31-4B8C-83A1-F6EECF244321}">
                <p14:modId xmlns:p14="http://schemas.microsoft.com/office/powerpoint/2010/main" val="1279993760"/>
              </p:ext>
            </p:extLst>
          </p:nvPr>
        </p:nvGraphicFramePr>
        <p:xfrm>
          <a:off x="2291466" y="1147119"/>
          <a:ext cx="2973152" cy="1648222"/>
        </p:xfrm>
        <a:graphic>
          <a:graphicData uri="http://schemas.openxmlformats.org/drawingml/2006/chart">
            <c:chart xmlns:c="http://schemas.openxmlformats.org/drawingml/2006/chart" xmlns:r="http://schemas.openxmlformats.org/officeDocument/2006/relationships" r:id="rId4"/>
          </a:graphicData>
        </a:graphic>
      </p:graphicFrame>
      <p:sp>
        <p:nvSpPr>
          <p:cNvPr id="40" name="Title 1"/>
          <p:cNvSpPr>
            <a:spLocks noGrp="1"/>
          </p:cNvSpPr>
          <p:nvPr>
            <p:ph type="title"/>
          </p:nvPr>
        </p:nvSpPr>
        <p:spPr>
          <a:prstGeom prst="rect">
            <a:avLst/>
          </a:prstGeom>
        </p:spPr>
        <p:txBody>
          <a:bodyPr/>
          <a:lstStyle/>
          <a:p>
            <a:r>
              <a:rPr lang="nl-BE" dirty="0"/>
              <a:t>Socio-demografisch profiel van de steekproef - Brussel </a:t>
            </a:r>
          </a:p>
        </p:txBody>
      </p:sp>
      <p:sp>
        <p:nvSpPr>
          <p:cNvPr id="10" name="Text Placeholder 9">
            <a:extLst>
              <a:ext uri="{FF2B5EF4-FFF2-40B4-BE49-F238E27FC236}">
                <a16:creationId xmlns="" xmlns:a16="http://schemas.microsoft.com/office/drawing/2014/main" id="{5569DE34-691E-47B0-8C56-FF524FBAAF16}"/>
              </a:ext>
            </a:extLst>
          </p:cNvPr>
          <p:cNvSpPr>
            <a:spLocks noGrp="1"/>
          </p:cNvSpPr>
          <p:nvPr>
            <p:ph type="body" sz="quarter" idx="13"/>
          </p:nvPr>
        </p:nvSpPr>
        <p:spPr/>
        <p:txBody>
          <a:bodyPr/>
          <a:lstStyle/>
          <a:p>
            <a:r>
              <a:rPr lang="nl-BE" sz="1400" dirty="0"/>
              <a:t>Representatieve steekproef voor Brussel.</a:t>
            </a:r>
          </a:p>
        </p:txBody>
      </p:sp>
      <p:sp>
        <p:nvSpPr>
          <p:cNvPr id="3" name="Text Placeholder 2">
            <a:extLst>
              <a:ext uri="{FF2B5EF4-FFF2-40B4-BE49-F238E27FC236}">
                <a16:creationId xmlns="" xmlns:a16="http://schemas.microsoft.com/office/drawing/2014/main" id="{6BE411D2-2317-4DFD-BB14-BB61ED37F8F3}"/>
              </a:ext>
            </a:extLst>
          </p:cNvPr>
          <p:cNvSpPr>
            <a:spLocks noGrp="1"/>
          </p:cNvSpPr>
          <p:nvPr>
            <p:ph type="body" sz="quarter" idx="16"/>
          </p:nvPr>
        </p:nvSpPr>
        <p:spPr>
          <a:prstGeom prst="rect">
            <a:avLst/>
          </a:prstGeom>
        </p:spPr>
        <p:txBody>
          <a:bodyPr/>
          <a:lstStyle/>
          <a:p>
            <a:r>
              <a:rPr lang="nl-BE" dirty="0"/>
              <a:t>Basis:	Brussel (n=1000) </a:t>
            </a:r>
          </a:p>
          <a:p>
            <a:r>
              <a:rPr lang="nl-BE" dirty="0"/>
              <a:t>Vraag:	SD1 Taal | SD2 Geslacht | SD3 Leeftijd | Provincie | Sociale klasse | SD5 Uit hoeveel personen bestaat uw gezin, uzelf inbegrepen? Kinderen op ‘kot’ die in 	het weekend naar huis komen tellen ook mee als thuiswonende kinderen. | SD6 Bent u …?</a:t>
            </a:r>
          </a:p>
          <a:p>
            <a:r>
              <a:rPr lang="nl-BE" dirty="0"/>
              <a:t>	Relevante significante verschillen</a:t>
            </a:r>
          </a:p>
        </p:txBody>
      </p:sp>
      <p:sp>
        <p:nvSpPr>
          <p:cNvPr id="45" name="Freeform 43"/>
          <p:cNvSpPr>
            <a:spLocks noEditPoints="1"/>
          </p:cNvSpPr>
          <p:nvPr/>
        </p:nvSpPr>
        <p:spPr bwMode="auto">
          <a:xfrm>
            <a:off x="1353793" y="1431892"/>
            <a:ext cx="749578" cy="785966"/>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rgbClr val="A3C6E5"/>
          </a:solidFill>
          <a:ln w="9525">
            <a:noFill/>
            <a:round/>
            <a:headEnd/>
            <a:tailEnd/>
          </a:ln>
        </p:spPr>
        <p:txBody>
          <a:bodyPr vert="horz" wrap="square" lIns="91440" tIns="45720" rIns="91440" bIns="45720" numCol="1" anchor="t" anchorCtr="0" compatLnSpc="1">
            <a:prstTxWarp prst="textNoShape">
              <a:avLst/>
            </a:prstTxWarp>
          </a:bodyPr>
          <a:lstStyle/>
          <a:p>
            <a:endParaRPr lang="nl-BE" sz="1400"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Freeform 45"/>
          <p:cNvSpPr>
            <a:spLocks noEditPoints="1"/>
          </p:cNvSpPr>
          <p:nvPr/>
        </p:nvSpPr>
        <p:spPr bwMode="auto">
          <a:xfrm>
            <a:off x="700985" y="1340075"/>
            <a:ext cx="549701" cy="913213"/>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rgbClr val="FCC75C"/>
          </a:solidFill>
          <a:ln w="12700">
            <a:noFill/>
            <a:round/>
            <a:headEnd/>
            <a:tailEnd/>
          </a:ln>
        </p:spPr>
        <p:txBody>
          <a:bodyPr vert="horz" wrap="square" lIns="91440" tIns="45720" rIns="91440" bIns="45720" numCol="1" anchor="t" anchorCtr="0" compatLnSpc="1">
            <a:prstTxWarp prst="textNoShape">
              <a:avLst/>
            </a:prstTxWarp>
          </a:bodyPr>
          <a:lstStyle/>
          <a:p>
            <a:pPr algn="r"/>
            <a:endParaRPr lang="nl-BE" sz="1400"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TextBox 46"/>
          <p:cNvSpPr txBox="1"/>
          <p:nvPr/>
        </p:nvSpPr>
        <p:spPr>
          <a:xfrm>
            <a:off x="1322862" y="2206702"/>
            <a:ext cx="811441" cy="523220"/>
          </a:xfrm>
          <a:prstGeom prst="rect">
            <a:avLst/>
          </a:prstGeom>
          <a:noFill/>
        </p:spPr>
        <p:txBody>
          <a:bodyPr wrap="none" rtlCol="0">
            <a:spAutoFit/>
          </a:bodyPr>
          <a:lstStyle/>
          <a:p>
            <a:r>
              <a:rPr lang="nl-BE" sz="2800" b="1" dirty="0">
                <a:solidFill>
                  <a:srgbClr val="A3C6E5"/>
                </a:solidFill>
                <a:latin typeface="+mj-lt"/>
                <a:ea typeface="Verdana" panose="020B0604030504040204" pitchFamily="34" charset="0"/>
                <a:cs typeface="Verdana" panose="020B0604030504040204" pitchFamily="34" charset="0"/>
              </a:rPr>
              <a:t>50%</a:t>
            </a:r>
          </a:p>
        </p:txBody>
      </p:sp>
      <p:sp>
        <p:nvSpPr>
          <p:cNvPr id="48" name="TextBox 47"/>
          <p:cNvSpPr txBox="1"/>
          <p:nvPr/>
        </p:nvSpPr>
        <p:spPr>
          <a:xfrm>
            <a:off x="570115" y="2207355"/>
            <a:ext cx="811441" cy="523220"/>
          </a:xfrm>
          <a:prstGeom prst="rect">
            <a:avLst/>
          </a:prstGeom>
          <a:noFill/>
        </p:spPr>
        <p:txBody>
          <a:bodyPr wrap="none" rtlCol="0">
            <a:spAutoFit/>
          </a:bodyPr>
          <a:lstStyle/>
          <a:p>
            <a:pPr algn="r"/>
            <a:r>
              <a:rPr lang="nl-BE" sz="2800" b="1" dirty="0">
                <a:solidFill>
                  <a:srgbClr val="FCC75C"/>
                </a:solidFill>
                <a:latin typeface="+mj-lt"/>
                <a:ea typeface="Verdana" panose="020B0604030504040204" pitchFamily="34" charset="0"/>
                <a:cs typeface="Verdana" panose="020B0604030504040204" pitchFamily="34" charset="0"/>
              </a:rPr>
              <a:t>50%</a:t>
            </a:r>
          </a:p>
        </p:txBody>
      </p:sp>
      <p:sp>
        <p:nvSpPr>
          <p:cNvPr id="59" name="Rounded Rectangle 37"/>
          <p:cNvSpPr/>
          <p:nvPr/>
        </p:nvSpPr>
        <p:spPr>
          <a:xfrm>
            <a:off x="4394599" y="1381200"/>
            <a:ext cx="613862" cy="180000"/>
          </a:xfrm>
          <a:prstGeom prst="rect">
            <a:avLst/>
          </a:prstGeom>
          <a:solidFill>
            <a:srgbClr val="859F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BE" sz="1050" b="1" dirty="0">
                <a:solidFill>
                  <a:srgbClr val="FFFFFF"/>
                </a:solidFill>
              </a:rPr>
              <a:t>41,8 jaar</a:t>
            </a:r>
          </a:p>
        </p:txBody>
      </p:sp>
      <p:sp>
        <p:nvSpPr>
          <p:cNvPr id="60" name="Rectangle 59"/>
          <p:cNvSpPr/>
          <p:nvPr/>
        </p:nvSpPr>
        <p:spPr>
          <a:xfrm>
            <a:off x="4255735" y="1158714"/>
            <a:ext cx="891591" cy="246221"/>
          </a:xfrm>
          <a:prstGeom prst="rect">
            <a:avLst/>
          </a:prstGeom>
        </p:spPr>
        <p:txBody>
          <a:bodyPr wrap="none">
            <a:spAutoFit/>
          </a:bodyPr>
          <a:lstStyle/>
          <a:p>
            <a:r>
              <a:rPr lang="nl-BE" sz="1000" noProof="1">
                <a:solidFill>
                  <a:schemeClr val="tx1">
                    <a:lumMod val="75000"/>
                    <a:lumOff val="25000"/>
                  </a:schemeClr>
                </a:solidFill>
              </a:rPr>
              <a:t>Gem. leeftijd:</a:t>
            </a:r>
            <a:endParaRPr lang="nl-BE" sz="1000" dirty="0">
              <a:solidFill>
                <a:schemeClr val="tx1">
                  <a:lumMod val="75000"/>
                  <a:lumOff val="25000"/>
                </a:schemeClr>
              </a:solidFill>
            </a:endParaRPr>
          </a:p>
        </p:txBody>
      </p:sp>
      <p:sp>
        <p:nvSpPr>
          <p:cNvPr id="127" name="Rounded Rectangle 37"/>
          <p:cNvSpPr/>
          <p:nvPr/>
        </p:nvSpPr>
        <p:spPr>
          <a:xfrm>
            <a:off x="8334045" y="4164316"/>
            <a:ext cx="455270" cy="224385"/>
          </a:xfrm>
          <a:prstGeom prst="rect">
            <a:avLst/>
          </a:prstGeom>
          <a:solidFill>
            <a:srgbClr val="8A14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BE" sz="1200" b="1" dirty="0">
                <a:solidFill>
                  <a:srgbClr val="FFFFFF"/>
                </a:solidFill>
              </a:rPr>
              <a:t>37%</a:t>
            </a:r>
          </a:p>
        </p:txBody>
      </p:sp>
      <p:sp>
        <p:nvSpPr>
          <p:cNvPr id="128" name="Rectangle 127"/>
          <p:cNvSpPr/>
          <p:nvPr/>
        </p:nvSpPr>
        <p:spPr>
          <a:xfrm>
            <a:off x="8228095" y="3941830"/>
            <a:ext cx="667170" cy="246221"/>
          </a:xfrm>
          <a:prstGeom prst="rect">
            <a:avLst/>
          </a:prstGeom>
        </p:spPr>
        <p:txBody>
          <a:bodyPr wrap="none">
            <a:spAutoFit/>
          </a:bodyPr>
          <a:lstStyle/>
          <a:p>
            <a:pPr algn="r"/>
            <a:r>
              <a:rPr lang="nl-BE" sz="1000" b="1" noProof="1">
                <a:solidFill>
                  <a:schemeClr val="tx1">
                    <a:lumMod val="75000"/>
                    <a:lumOff val="25000"/>
                  </a:schemeClr>
                </a:solidFill>
              </a:rPr>
              <a:t>Kinderen</a:t>
            </a:r>
            <a:endParaRPr lang="nl-BE" sz="900" b="1" dirty="0">
              <a:solidFill>
                <a:schemeClr val="tx1">
                  <a:lumMod val="75000"/>
                  <a:lumOff val="25000"/>
                </a:schemeClr>
              </a:solidFill>
            </a:endParaRPr>
          </a:p>
        </p:txBody>
      </p:sp>
      <p:sp>
        <p:nvSpPr>
          <p:cNvPr id="8" name="Rectangle 7"/>
          <p:cNvSpPr/>
          <p:nvPr/>
        </p:nvSpPr>
        <p:spPr>
          <a:xfrm>
            <a:off x="2291466" y="2808728"/>
            <a:ext cx="2970408" cy="1663868"/>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PROVINCIE</a:t>
            </a:r>
          </a:p>
        </p:txBody>
      </p:sp>
      <p:sp>
        <p:nvSpPr>
          <p:cNvPr id="97" name="TextBox 96">
            <a:extLst>
              <a:ext uri="{FF2B5EF4-FFF2-40B4-BE49-F238E27FC236}">
                <a16:creationId xmlns="" xmlns:a16="http://schemas.microsoft.com/office/drawing/2014/main" id="{AEA4D22C-2621-4B93-BFF2-17A2BB00311A}"/>
              </a:ext>
            </a:extLst>
          </p:cNvPr>
          <p:cNvSpPr txBox="1"/>
          <p:nvPr/>
        </p:nvSpPr>
        <p:spPr>
          <a:xfrm>
            <a:off x="1319226" y="3952396"/>
            <a:ext cx="882110" cy="523220"/>
          </a:xfrm>
          <a:prstGeom prst="rect">
            <a:avLst/>
          </a:prstGeom>
          <a:noFill/>
        </p:spPr>
        <p:txBody>
          <a:bodyPr wrap="square" rtlCol="0">
            <a:spAutoFit/>
          </a:bodyPr>
          <a:lstStyle/>
          <a:p>
            <a:r>
              <a:rPr lang="nl-BE" sz="2800" b="1" dirty="0">
                <a:solidFill>
                  <a:srgbClr val="4FB5B3"/>
                </a:solidFill>
              </a:rPr>
              <a:t>90%</a:t>
            </a:r>
          </a:p>
        </p:txBody>
      </p:sp>
      <p:sp>
        <p:nvSpPr>
          <p:cNvPr id="98" name="TextBox 97">
            <a:extLst>
              <a:ext uri="{FF2B5EF4-FFF2-40B4-BE49-F238E27FC236}">
                <a16:creationId xmlns="" xmlns:a16="http://schemas.microsoft.com/office/drawing/2014/main" id="{1BD85310-BE3C-4393-8991-E064F1A25AF2}"/>
              </a:ext>
            </a:extLst>
          </p:cNvPr>
          <p:cNvSpPr txBox="1"/>
          <p:nvPr/>
        </p:nvSpPr>
        <p:spPr>
          <a:xfrm>
            <a:off x="620730" y="3917269"/>
            <a:ext cx="811441" cy="523220"/>
          </a:xfrm>
          <a:prstGeom prst="rect">
            <a:avLst/>
          </a:prstGeom>
          <a:noFill/>
        </p:spPr>
        <p:txBody>
          <a:bodyPr wrap="none" rtlCol="0">
            <a:spAutoFit/>
          </a:bodyPr>
          <a:lstStyle/>
          <a:p>
            <a:r>
              <a:rPr lang="nl-BE" sz="2800" b="1" dirty="0">
                <a:solidFill>
                  <a:schemeClr val="accent6"/>
                </a:solidFill>
              </a:rPr>
              <a:t>10%</a:t>
            </a:r>
          </a:p>
        </p:txBody>
      </p:sp>
      <p:sp>
        <p:nvSpPr>
          <p:cNvPr id="99" name="Freeform 65">
            <a:extLst>
              <a:ext uri="{FF2B5EF4-FFF2-40B4-BE49-F238E27FC236}">
                <a16:creationId xmlns="" xmlns:a16="http://schemas.microsoft.com/office/drawing/2014/main" id="{9194CC7A-7A20-4786-90D1-4DBDD333BFFD}"/>
              </a:ext>
            </a:extLst>
          </p:cNvPr>
          <p:cNvSpPr>
            <a:spLocks/>
          </p:cNvSpPr>
          <p:nvPr/>
        </p:nvSpPr>
        <p:spPr bwMode="auto">
          <a:xfrm>
            <a:off x="782976" y="3139665"/>
            <a:ext cx="750280" cy="634098"/>
          </a:xfrm>
          <a:custGeom>
            <a:avLst/>
            <a:gdLst/>
            <a:ahLst/>
            <a:cxnLst>
              <a:cxn ang="0">
                <a:pos x="113" y="178"/>
              </a:cxn>
              <a:cxn ang="0">
                <a:pos x="68" y="171"/>
              </a:cxn>
              <a:cxn ang="0">
                <a:pos x="69" y="171"/>
              </a:cxn>
              <a:cxn ang="0">
                <a:pos x="0" y="192"/>
              </a:cxn>
              <a:cxn ang="0">
                <a:pos x="20" y="140"/>
              </a:cxn>
              <a:cxn ang="0">
                <a:pos x="0" y="89"/>
              </a:cxn>
              <a:cxn ang="0">
                <a:pos x="113" y="0"/>
              </a:cxn>
              <a:cxn ang="0">
                <a:pos x="227" y="89"/>
              </a:cxn>
              <a:cxn ang="0">
                <a:pos x="113" y="178"/>
              </a:cxn>
            </a:cxnLst>
            <a:rect l="0" t="0" r="r" b="b"/>
            <a:pathLst>
              <a:path w="227" h="192">
                <a:moveTo>
                  <a:pt x="113" y="178"/>
                </a:moveTo>
                <a:cubicBezTo>
                  <a:pt x="97" y="178"/>
                  <a:pt x="82" y="176"/>
                  <a:pt x="68" y="171"/>
                </a:cubicBezTo>
                <a:cubicBezTo>
                  <a:pt x="69" y="171"/>
                  <a:pt x="69" y="171"/>
                  <a:pt x="69" y="171"/>
                </a:cubicBezTo>
                <a:cubicBezTo>
                  <a:pt x="0" y="192"/>
                  <a:pt x="0" y="192"/>
                  <a:pt x="0" y="192"/>
                </a:cubicBezTo>
                <a:cubicBezTo>
                  <a:pt x="19" y="166"/>
                  <a:pt x="20" y="140"/>
                  <a:pt x="20" y="140"/>
                </a:cubicBezTo>
                <a:cubicBezTo>
                  <a:pt x="8" y="126"/>
                  <a:pt x="0" y="108"/>
                  <a:pt x="0" y="89"/>
                </a:cubicBezTo>
                <a:cubicBezTo>
                  <a:pt x="0" y="40"/>
                  <a:pt x="51" y="0"/>
                  <a:pt x="113" y="0"/>
                </a:cubicBezTo>
                <a:cubicBezTo>
                  <a:pt x="176" y="0"/>
                  <a:pt x="227" y="40"/>
                  <a:pt x="227" y="89"/>
                </a:cubicBezTo>
                <a:cubicBezTo>
                  <a:pt x="227" y="138"/>
                  <a:pt x="176" y="178"/>
                  <a:pt x="113" y="178"/>
                </a:cubicBezTo>
                <a:close/>
              </a:path>
            </a:pathLst>
          </a:custGeom>
          <a:solidFill>
            <a:schemeClr val="accent6"/>
          </a:solidFill>
          <a:ln w="28575">
            <a:solidFill>
              <a:schemeClr val="bg1"/>
            </a:solidFill>
            <a:round/>
            <a:headEnd/>
            <a:tailEnd/>
          </a:ln>
        </p:spPr>
        <p:txBody>
          <a:bodyPr vert="horz" wrap="square" lIns="108000" tIns="45720" rIns="91440" bIns="108000" numCol="1" anchor="ctr" anchorCtr="0" compatLnSpc="1">
            <a:prstTxWarp prst="textNoShape">
              <a:avLst/>
            </a:prstTxWarp>
          </a:bodyPr>
          <a:lstStyle/>
          <a:p>
            <a:pPr algn="ctr"/>
            <a:r>
              <a:rPr lang="nl-BE" sz="2400" b="1" dirty="0">
                <a:solidFill>
                  <a:schemeClr val="bg1"/>
                </a:solidFill>
              </a:rPr>
              <a:t>NL</a:t>
            </a:r>
          </a:p>
        </p:txBody>
      </p:sp>
      <p:sp>
        <p:nvSpPr>
          <p:cNvPr id="100" name="Freeform 65">
            <a:extLst>
              <a:ext uri="{FF2B5EF4-FFF2-40B4-BE49-F238E27FC236}">
                <a16:creationId xmlns="" xmlns:a16="http://schemas.microsoft.com/office/drawing/2014/main" id="{A58F2612-5C80-475A-9A14-B00E1ADCF32D}"/>
              </a:ext>
            </a:extLst>
          </p:cNvPr>
          <p:cNvSpPr>
            <a:spLocks/>
          </p:cNvSpPr>
          <p:nvPr/>
        </p:nvSpPr>
        <p:spPr bwMode="auto">
          <a:xfrm flipH="1">
            <a:off x="1322862" y="3419065"/>
            <a:ext cx="750280" cy="634098"/>
          </a:xfrm>
          <a:custGeom>
            <a:avLst/>
            <a:gdLst/>
            <a:ahLst/>
            <a:cxnLst>
              <a:cxn ang="0">
                <a:pos x="113" y="178"/>
              </a:cxn>
              <a:cxn ang="0">
                <a:pos x="68" y="171"/>
              </a:cxn>
              <a:cxn ang="0">
                <a:pos x="69" y="171"/>
              </a:cxn>
              <a:cxn ang="0">
                <a:pos x="0" y="192"/>
              </a:cxn>
              <a:cxn ang="0">
                <a:pos x="20" y="140"/>
              </a:cxn>
              <a:cxn ang="0">
                <a:pos x="0" y="89"/>
              </a:cxn>
              <a:cxn ang="0">
                <a:pos x="113" y="0"/>
              </a:cxn>
              <a:cxn ang="0">
                <a:pos x="227" y="89"/>
              </a:cxn>
              <a:cxn ang="0">
                <a:pos x="113" y="178"/>
              </a:cxn>
            </a:cxnLst>
            <a:rect l="0" t="0" r="r" b="b"/>
            <a:pathLst>
              <a:path w="227" h="192">
                <a:moveTo>
                  <a:pt x="113" y="178"/>
                </a:moveTo>
                <a:cubicBezTo>
                  <a:pt x="97" y="178"/>
                  <a:pt x="82" y="176"/>
                  <a:pt x="68" y="171"/>
                </a:cubicBezTo>
                <a:cubicBezTo>
                  <a:pt x="69" y="171"/>
                  <a:pt x="69" y="171"/>
                  <a:pt x="69" y="171"/>
                </a:cubicBezTo>
                <a:cubicBezTo>
                  <a:pt x="0" y="192"/>
                  <a:pt x="0" y="192"/>
                  <a:pt x="0" y="192"/>
                </a:cubicBezTo>
                <a:cubicBezTo>
                  <a:pt x="19" y="166"/>
                  <a:pt x="20" y="140"/>
                  <a:pt x="20" y="140"/>
                </a:cubicBezTo>
                <a:cubicBezTo>
                  <a:pt x="8" y="126"/>
                  <a:pt x="0" y="108"/>
                  <a:pt x="0" y="89"/>
                </a:cubicBezTo>
                <a:cubicBezTo>
                  <a:pt x="0" y="40"/>
                  <a:pt x="51" y="0"/>
                  <a:pt x="113" y="0"/>
                </a:cubicBezTo>
                <a:cubicBezTo>
                  <a:pt x="176" y="0"/>
                  <a:pt x="227" y="40"/>
                  <a:pt x="227" y="89"/>
                </a:cubicBezTo>
                <a:cubicBezTo>
                  <a:pt x="227" y="138"/>
                  <a:pt x="176" y="178"/>
                  <a:pt x="113" y="178"/>
                </a:cubicBezTo>
                <a:close/>
              </a:path>
            </a:pathLst>
          </a:custGeom>
          <a:solidFill>
            <a:srgbClr val="4FB5B3"/>
          </a:solidFill>
          <a:ln w="28575">
            <a:solidFill>
              <a:schemeClr val="bg1"/>
            </a:solidFill>
            <a:round/>
            <a:headEnd/>
            <a:tailEnd/>
          </a:ln>
        </p:spPr>
        <p:txBody>
          <a:bodyPr vert="horz" wrap="square" lIns="108000" tIns="45720" rIns="91440" bIns="108000" numCol="1" anchor="ctr" anchorCtr="0" compatLnSpc="1">
            <a:prstTxWarp prst="textNoShape">
              <a:avLst/>
            </a:prstTxWarp>
          </a:bodyPr>
          <a:lstStyle/>
          <a:p>
            <a:pPr algn="ctr"/>
            <a:r>
              <a:rPr lang="nl-BE" sz="2400" b="1" dirty="0">
                <a:solidFill>
                  <a:schemeClr val="bg1"/>
                </a:solidFill>
              </a:rPr>
              <a:t>FR</a:t>
            </a:r>
          </a:p>
        </p:txBody>
      </p:sp>
      <p:sp>
        <p:nvSpPr>
          <p:cNvPr id="101" name="Rectangle 100">
            <a:extLst>
              <a:ext uri="{FF2B5EF4-FFF2-40B4-BE49-F238E27FC236}">
                <a16:creationId xmlns="" xmlns:a16="http://schemas.microsoft.com/office/drawing/2014/main" id="{4F4599C7-E19D-43C9-A01E-E1C18F3A57F8}"/>
              </a:ext>
            </a:extLst>
          </p:cNvPr>
          <p:cNvSpPr/>
          <p:nvPr/>
        </p:nvSpPr>
        <p:spPr>
          <a:xfrm>
            <a:off x="5338157" y="1073579"/>
            <a:ext cx="1728000"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SOCIALE KLASSE</a:t>
            </a:r>
          </a:p>
        </p:txBody>
      </p:sp>
      <p:sp>
        <p:nvSpPr>
          <p:cNvPr id="102" name="Rectangle 101">
            <a:extLst>
              <a:ext uri="{FF2B5EF4-FFF2-40B4-BE49-F238E27FC236}">
                <a16:creationId xmlns="" xmlns:a16="http://schemas.microsoft.com/office/drawing/2014/main" id="{7FF85949-A842-43CA-8EF3-624DB1207CD5}"/>
              </a:ext>
            </a:extLst>
          </p:cNvPr>
          <p:cNvSpPr/>
          <p:nvPr/>
        </p:nvSpPr>
        <p:spPr>
          <a:xfrm>
            <a:off x="7136286" y="1073579"/>
            <a:ext cx="1728000"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GEZINSLEDEN</a:t>
            </a:r>
          </a:p>
        </p:txBody>
      </p:sp>
      <p:graphicFrame>
        <p:nvGraphicFramePr>
          <p:cNvPr id="103" name="Chart 102">
            <a:extLst>
              <a:ext uri="{FF2B5EF4-FFF2-40B4-BE49-F238E27FC236}">
                <a16:creationId xmlns="" xmlns:a16="http://schemas.microsoft.com/office/drawing/2014/main" id="{E0B54020-A409-4822-B055-970660382909}"/>
              </a:ext>
            </a:extLst>
          </p:cNvPr>
          <p:cNvGraphicFramePr/>
          <p:nvPr>
            <p:extLst>
              <p:ext uri="{D42A27DB-BD31-4B8C-83A1-F6EECF244321}">
                <p14:modId xmlns:p14="http://schemas.microsoft.com/office/powerpoint/2010/main" val="1171459302"/>
              </p:ext>
            </p:extLst>
          </p:nvPr>
        </p:nvGraphicFramePr>
        <p:xfrm>
          <a:off x="5334746" y="1213555"/>
          <a:ext cx="1743387" cy="15817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4" name="Chart 103">
            <a:extLst>
              <a:ext uri="{FF2B5EF4-FFF2-40B4-BE49-F238E27FC236}">
                <a16:creationId xmlns="" xmlns:a16="http://schemas.microsoft.com/office/drawing/2014/main" id="{DA41E24F-8695-4BCA-BEBC-177A33AE11F6}"/>
              </a:ext>
            </a:extLst>
          </p:cNvPr>
          <p:cNvGraphicFramePr/>
          <p:nvPr>
            <p:extLst>
              <p:ext uri="{D42A27DB-BD31-4B8C-83A1-F6EECF244321}">
                <p14:modId xmlns:p14="http://schemas.microsoft.com/office/powerpoint/2010/main" val="2900929013"/>
              </p:ext>
            </p:extLst>
          </p:nvPr>
        </p:nvGraphicFramePr>
        <p:xfrm>
          <a:off x="7136287" y="1275624"/>
          <a:ext cx="1727999" cy="1221640"/>
        </p:xfrm>
        <a:graphic>
          <a:graphicData uri="http://schemas.openxmlformats.org/drawingml/2006/chart">
            <c:chart xmlns:c="http://schemas.openxmlformats.org/drawingml/2006/chart" xmlns:r="http://schemas.openxmlformats.org/officeDocument/2006/relationships" r:id="rId6"/>
          </a:graphicData>
        </a:graphic>
      </p:graphicFrame>
      <p:sp>
        <p:nvSpPr>
          <p:cNvPr id="140" name="Rounded Rectangle 37"/>
          <p:cNvSpPr/>
          <p:nvPr/>
        </p:nvSpPr>
        <p:spPr>
          <a:xfrm>
            <a:off x="8384848" y="2470186"/>
            <a:ext cx="455270" cy="224385"/>
          </a:xfrm>
          <a:prstGeom prst="rect">
            <a:avLst/>
          </a:prstGeom>
          <a:solidFill>
            <a:srgbClr val="F09D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BE" sz="1200" b="1" dirty="0">
                <a:solidFill>
                  <a:srgbClr val="FFFFFF"/>
                </a:solidFill>
              </a:rPr>
              <a:t>2,5</a:t>
            </a:r>
          </a:p>
        </p:txBody>
      </p:sp>
      <p:sp>
        <p:nvSpPr>
          <p:cNvPr id="142" name="Rectangle 141"/>
          <p:cNvSpPr/>
          <p:nvPr/>
        </p:nvSpPr>
        <p:spPr>
          <a:xfrm>
            <a:off x="7399871" y="2452578"/>
            <a:ext cx="1031051" cy="297517"/>
          </a:xfrm>
          <a:prstGeom prst="rect">
            <a:avLst/>
          </a:prstGeom>
        </p:spPr>
        <p:txBody>
          <a:bodyPr wrap="none">
            <a:spAutoFit/>
          </a:bodyPr>
          <a:lstStyle/>
          <a:p>
            <a:pPr algn="r">
              <a:lnSpc>
                <a:spcPts val="800"/>
              </a:lnSpc>
            </a:pPr>
            <a:r>
              <a:rPr lang="nl-BE" sz="900" b="1" noProof="1">
                <a:solidFill>
                  <a:schemeClr val="tx1">
                    <a:lumMod val="75000"/>
                    <a:lumOff val="25000"/>
                  </a:schemeClr>
                </a:solidFill>
              </a:rPr>
              <a:t>Gem. aantal </a:t>
            </a:r>
            <a:br>
              <a:rPr lang="nl-BE" sz="900" b="1" noProof="1">
                <a:solidFill>
                  <a:schemeClr val="tx1">
                    <a:lumMod val="75000"/>
                    <a:lumOff val="25000"/>
                  </a:schemeClr>
                </a:solidFill>
              </a:rPr>
            </a:br>
            <a:r>
              <a:rPr lang="nl-BE" sz="900" b="1" noProof="1">
                <a:solidFill>
                  <a:schemeClr val="tx1">
                    <a:lumMod val="75000"/>
                    <a:lumOff val="25000"/>
                  </a:schemeClr>
                </a:solidFill>
              </a:rPr>
              <a:t>personen in gezin</a:t>
            </a:r>
            <a:endParaRPr lang="nl-BE" sz="900" b="1" dirty="0">
              <a:solidFill>
                <a:schemeClr val="tx1">
                  <a:lumMod val="75000"/>
                  <a:lumOff val="25000"/>
                </a:schemeClr>
              </a:solidFill>
            </a:endParaRPr>
          </a:p>
        </p:txBody>
      </p:sp>
      <p:grpSp>
        <p:nvGrpSpPr>
          <p:cNvPr id="51" name="Group 50">
            <a:extLst>
              <a:ext uri="{FF2B5EF4-FFF2-40B4-BE49-F238E27FC236}">
                <a16:creationId xmlns="" xmlns:a16="http://schemas.microsoft.com/office/drawing/2014/main" id="{26E0DDFF-5A9B-4E46-94E7-92C7FCEB5F16}"/>
              </a:ext>
            </a:extLst>
          </p:cNvPr>
          <p:cNvGrpSpPr/>
          <p:nvPr/>
        </p:nvGrpSpPr>
        <p:grpSpPr>
          <a:xfrm>
            <a:off x="2842296" y="2854951"/>
            <a:ext cx="1836769" cy="1596272"/>
            <a:chOff x="6486132" y="672275"/>
            <a:chExt cx="1568936" cy="1363508"/>
          </a:xfrm>
        </p:grpSpPr>
        <p:sp>
          <p:nvSpPr>
            <p:cNvPr id="52" name="Freeform 147">
              <a:extLst>
                <a:ext uri="{FF2B5EF4-FFF2-40B4-BE49-F238E27FC236}">
                  <a16:creationId xmlns="" xmlns:a16="http://schemas.microsoft.com/office/drawing/2014/main" id="{624734A2-3DCB-4A3F-BA10-8B515F2AD633}"/>
                </a:ext>
              </a:extLst>
            </p:cNvPr>
            <p:cNvSpPr>
              <a:spLocks/>
            </p:cNvSpPr>
            <p:nvPr/>
          </p:nvSpPr>
          <p:spPr bwMode="auto">
            <a:xfrm rot="21156626">
              <a:off x="6486132" y="754431"/>
              <a:ext cx="388665" cy="435804"/>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bg2"/>
            </a:solidFill>
            <a:ln w="3175">
              <a:solidFill>
                <a:schemeClr val="bg1"/>
              </a:solidFill>
              <a:round/>
              <a:headEnd/>
              <a:tailEnd/>
            </a:ln>
          </p:spPr>
          <p:txBody>
            <a:bodyPr wrap="none" anchor="ctr" anchorCtr="1"/>
            <a:lstStyle/>
            <a:p>
              <a:pPr>
                <a:defRPr/>
              </a:pPr>
              <a:endParaRPr lang="en-GB" sz="700" dirty="0">
                <a:solidFill>
                  <a:schemeClr val="accent1">
                    <a:lumMod val="75000"/>
                  </a:schemeClr>
                </a:solidFill>
                <a:latin typeface="+mj-lt"/>
              </a:endParaRPr>
            </a:p>
          </p:txBody>
        </p:sp>
        <p:sp>
          <p:nvSpPr>
            <p:cNvPr id="53" name="Freeform 148">
              <a:extLst>
                <a:ext uri="{FF2B5EF4-FFF2-40B4-BE49-F238E27FC236}">
                  <a16:creationId xmlns="" xmlns:a16="http://schemas.microsoft.com/office/drawing/2014/main" id="{25530145-F419-405D-8B6B-DA31766C1D08}"/>
                </a:ext>
              </a:extLst>
            </p:cNvPr>
            <p:cNvSpPr>
              <a:spLocks/>
            </p:cNvSpPr>
            <p:nvPr/>
          </p:nvSpPr>
          <p:spPr bwMode="auto">
            <a:xfrm rot="21156626">
              <a:off x="6822380" y="779775"/>
              <a:ext cx="429796" cy="400681"/>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bg2"/>
            </a:solidFill>
            <a:ln w="3175">
              <a:solidFill>
                <a:schemeClr val="bg1"/>
              </a:solidFill>
              <a:round/>
              <a:headEnd/>
              <a:tailEnd/>
            </a:ln>
          </p:spPr>
          <p:txBody>
            <a:bodyPr wrap="none" anchor="ctr" anchorCtr="1"/>
            <a:lstStyle/>
            <a:p>
              <a:pPr>
                <a:defRPr/>
              </a:pPr>
              <a:endParaRPr lang="en-GB" sz="700" dirty="0">
                <a:solidFill>
                  <a:schemeClr val="accent1">
                    <a:lumMod val="75000"/>
                  </a:schemeClr>
                </a:solidFill>
                <a:latin typeface="+mj-lt"/>
              </a:endParaRPr>
            </a:p>
          </p:txBody>
        </p:sp>
        <p:sp>
          <p:nvSpPr>
            <p:cNvPr id="54" name="Freeform 149">
              <a:extLst>
                <a:ext uri="{FF2B5EF4-FFF2-40B4-BE49-F238E27FC236}">
                  <a16:creationId xmlns="" xmlns:a16="http://schemas.microsoft.com/office/drawing/2014/main" id="{184C05E3-A071-432A-9911-104BB0B6564B}"/>
                </a:ext>
              </a:extLst>
            </p:cNvPr>
            <p:cNvSpPr>
              <a:spLocks/>
            </p:cNvSpPr>
            <p:nvPr/>
          </p:nvSpPr>
          <p:spPr bwMode="auto">
            <a:xfrm rot="21156626">
              <a:off x="7144299" y="672275"/>
              <a:ext cx="455676" cy="34661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bg2"/>
            </a:solidFill>
            <a:ln w="3175">
              <a:solidFill>
                <a:schemeClr val="bg1"/>
              </a:solidFill>
              <a:round/>
              <a:headEnd/>
              <a:tailEnd/>
            </a:ln>
          </p:spPr>
          <p:txBody>
            <a:bodyPr wrap="none" anchor="ctr" anchorCtr="1"/>
            <a:lstStyle/>
            <a:p>
              <a:pPr>
                <a:defRPr/>
              </a:pPr>
              <a:endParaRPr lang="en-GB" sz="700" dirty="0">
                <a:solidFill>
                  <a:schemeClr val="accent1">
                    <a:lumMod val="75000"/>
                  </a:schemeClr>
                </a:solidFill>
                <a:latin typeface="+mj-lt"/>
              </a:endParaRPr>
            </a:p>
          </p:txBody>
        </p:sp>
        <p:sp>
          <p:nvSpPr>
            <p:cNvPr id="55" name="Freeform 150">
              <a:extLst>
                <a:ext uri="{FF2B5EF4-FFF2-40B4-BE49-F238E27FC236}">
                  <a16:creationId xmlns="" xmlns:a16="http://schemas.microsoft.com/office/drawing/2014/main" id="{12CCFC78-749D-4C26-AF65-96613D213FD6}"/>
                </a:ext>
              </a:extLst>
            </p:cNvPr>
            <p:cNvSpPr>
              <a:spLocks noEditPoints="1"/>
            </p:cNvSpPr>
            <p:nvPr/>
          </p:nvSpPr>
          <p:spPr bwMode="auto">
            <a:xfrm rot="21156626">
              <a:off x="7003990" y="962787"/>
              <a:ext cx="571674" cy="28930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bg2"/>
            </a:solidFill>
            <a:ln w="3175">
              <a:solidFill>
                <a:schemeClr val="bg1"/>
              </a:solidFill>
              <a:round/>
              <a:headEnd/>
              <a:tailEnd/>
            </a:ln>
          </p:spPr>
          <p:txBody>
            <a:bodyPr wrap="none" anchor="ctr" anchorCtr="1"/>
            <a:lstStyle/>
            <a:p>
              <a:pPr>
                <a:defRPr/>
              </a:pPr>
              <a:endParaRPr lang="en-GB" sz="700" dirty="0">
                <a:solidFill>
                  <a:schemeClr val="accent1">
                    <a:lumMod val="75000"/>
                  </a:schemeClr>
                </a:solidFill>
                <a:latin typeface="+mj-lt"/>
              </a:endParaRPr>
            </a:p>
          </p:txBody>
        </p:sp>
        <p:sp>
          <p:nvSpPr>
            <p:cNvPr id="56" name="Freeform 151">
              <a:extLst>
                <a:ext uri="{FF2B5EF4-FFF2-40B4-BE49-F238E27FC236}">
                  <a16:creationId xmlns="" xmlns:a16="http://schemas.microsoft.com/office/drawing/2014/main" id="{60DA4F3D-DB00-43F1-8F8A-072917EA0971}"/>
                </a:ext>
              </a:extLst>
            </p:cNvPr>
            <p:cNvSpPr>
              <a:spLocks/>
            </p:cNvSpPr>
            <p:nvPr/>
          </p:nvSpPr>
          <p:spPr bwMode="auto">
            <a:xfrm rot="21156626">
              <a:off x="7500867" y="834571"/>
              <a:ext cx="360936" cy="381271"/>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solidFill>
              <a:schemeClr val="bg2"/>
            </a:solidFill>
            <a:ln w="3175">
              <a:solidFill>
                <a:schemeClr val="bg1"/>
              </a:solidFill>
              <a:round/>
              <a:headEnd/>
              <a:tailEnd/>
            </a:ln>
          </p:spPr>
          <p:txBody>
            <a:bodyPr wrap="none" anchor="ctr" anchorCtr="1"/>
            <a:lstStyle/>
            <a:p>
              <a:pPr>
                <a:defRPr/>
              </a:pPr>
              <a:endParaRPr lang="en-GB" sz="700" dirty="0">
                <a:solidFill>
                  <a:schemeClr val="accent1">
                    <a:lumMod val="75000"/>
                  </a:schemeClr>
                </a:solidFill>
                <a:latin typeface="+mj-lt"/>
              </a:endParaRPr>
            </a:p>
          </p:txBody>
        </p:sp>
        <p:sp>
          <p:nvSpPr>
            <p:cNvPr id="57" name="Freeform 152">
              <a:extLst>
                <a:ext uri="{FF2B5EF4-FFF2-40B4-BE49-F238E27FC236}">
                  <a16:creationId xmlns="" xmlns:a16="http://schemas.microsoft.com/office/drawing/2014/main" id="{D77BE2C4-FF44-42C7-963C-643A3B280B0B}"/>
                </a:ext>
              </a:extLst>
            </p:cNvPr>
            <p:cNvSpPr>
              <a:spLocks/>
            </p:cNvSpPr>
            <p:nvPr/>
          </p:nvSpPr>
          <p:spPr bwMode="auto">
            <a:xfrm rot="21156626">
              <a:off x="6763857" y="1098633"/>
              <a:ext cx="553651" cy="64192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solidFill>
              <a:schemeClr val="bg2"/>
            </a:solidFill>
            <a:ln w="3175">
              <a:solidFill>
                <a:schemeClr val="bg1"/>
              </a:solidFill>
              <a:round/>
              <a:headEnd/>
              <a:tailEnd/>
            </a:ln>
          </p:spPr>
          <p:txBody>
            <a:bodyPr wrap="none" anchor="ctr" anchorCtr="1"/>
            <a:lstStyle/>
            <a:p>
              <a:pPr>
                <a:defRPr/>
              </a:pPr>
              <a:endParaRPr lang="en-GB" sz="700" dirty="0">
                <a:latin typeface="+mj-lt"/>
              </a:endParaRPr>
            </a:p>
          </p:txBody>
        </p:sp>
        <p:sp>
          <p:nvSpPr>
            <p:cNvPr id="58" name="Freeform 153">
              <a:extLst>
                <a:ext uri="{FF2B5EF4-FFF2-40B4-BE49-F238E27FC236}">
                  <a16:creationId xmlns="" xmlns:a16="http://schemas.microsoft.com/office/drawing/2014/main" id="{620A6B83-1E1A-4900-AAA5-A43EB9516CCF}"/>
                </a:ext>
              </a:extLst>
            </p:cNvPr>
            <p:cNvSpPr>
              <a:spLocks/>
            </p:cNvSpPr>
            <p:nvPr/>
          </p:nvSpPr>
          <p:spPr bwMode="auto">
            <a:xfrm rot="21156626">
              <a:off x="7108071" y="1154913"/>
              <a:ext cx="397445" cy="177464"/>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solidFill>
              <a:schemeClr val="bg2"/>
            </a:solidFill>
            <a:ln w="3175">
              <a:solidFill>
                <a:schemeClr val="bg1"/>
              </a:solidFill>
              <a:round/>
              <a:headEnd/>
              <a:tailEnd/>
            </a:ln>
          </p:spPr>
          <p:txBody>
            <a:bodyPr wrap="none" anchor="ctr" anchorCtr="1"/>
            <a:lstStyle/>
            <a:p>
              <a:pPr>
                <a:defRPr/>
              </a:pPr>
              <a:endParaRPr lang="en-GB" sz="700" dirty="0">
                <a:latin typeface="+mj-lt"/>
              </a:endParaRPr>
            </a:p>
          </p:txBody>
        </p:sp>
        <p:sp>
          <p:nvSpPr>
            <p:cNvPr id="61" name="Freeform 154">
              <a:extLst>
                <a:ext uri="{FF2B5EF4-FFF2-40B4-BE49-F238E27FC236}">
                  <a16:creationId xmlns="" xmlns:a16="http://schemas.microsoft.com/office/drawing/2014/main" id="{E588E7D1-1BC6-4D82-84F9-9DD33213016A}"/>
                </a:ext>
              </a:extLst>
            </p:cNvPr>
            <p:cNvSpPr>
              <a:spLocks/>
            </p:cNvSpPr>
            <p:nvPr/>
          </p:nvSpPr>
          <p:spPr bwMode="auto">
            <a:xfrm rot="21156626">
              <a:off x="7179098" y="1269046"/>
              <a:ext cx="474161" cy="550878"/>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solidFill>
              <a:schemeClr val="bg2"/>
            </a:solidFill>
            <a:ln w="3175">
              <a:solidFill>
                <a:schemeClr val="bg1"/>
              </a:solidFill>
              <a:round/>
              <a:headEnd/>
              <a:tailEnd/>
            </a:ln>
          </p:spPr>
          <p:txBody>
            <a:bodyPr wrap="none" anchor="ctr" anchorCtr="1"/>
            <a:lstStyle/>
            <a:p>
              <a:pPr>
                <a:defRPr/>
              </a:pPr>
              <a:endParaRPr lang="en-GB" sz="700" dirty="0">
                <a:latin typeface="+mj-lt"/>
              </a:endParaRPr>
            </a:p>
          </p:txBody>
        </p:sp>
        <p:sp>
          <p:nvSpPr>
            <p:cNvPr id="62" name="Freeform 155">
              <a:extLst>
                <a:ext uri="{FF2B5EF4-FFF2-40B4-BE49-F238E27FC236}">
                  <a16:creationId xmlns="" xmlns:a16="http://schemas.microsoft.com/office/drawing/2014/main" id="{C4ABB0BB-14ED-420E-820E-398F19C69B18}"/>
                </a:ext>
              </a:extLst>
            </p:cNvPr>
            <p:cNvSpPr>
              <a:spLocks/>
            </p:cNvSpPr>
            <p:nvPr/>
          </p:nvSpPr>
          <p:spPr bwMode="auto">
            <a:xfrm rot="21156626">
              <a:off x="7491250" y="1154378"/>
              <a:ext cx="563818" cy="471389"/>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solidFill>
              <a:schemeClr val="bg2"/>
            </a:solidFill>
            <a:ln w="3175">
              <a:solidFill>
                <a:schemeClr val="bg1"/>
              </a:solidFill>
              <a:round/>
              <a:headEnd/>
              <a:tailEnd/>
            </a:ln>
          </p:spPr>
          <p:txBody>
            <a:bodyPr wrap="none" anchor="ctr" anchorCtr="1"/>
            <a:lstStyle/>
            <a:p>
              <a:pPr>
                <a:defRPr/>
              </a:pPr>
              <a:endParaRPr lang="en-GB" sz="700" dirty="0">
                <a:latin typeface="+mj-lt"/>
              </a:endParaRPr>
            </a:p>
          </p:txBody>
        </p:sp>
        <p:sp>
          <p:nvSpPr>
            <p:cNvPr id="63" name="Freeform 156">
              <a:extLst>
                <a:ext uri="{FF2B5EF4-FFF2-40B4-BE49-F238E27FC236}">
                  <a16:creationId xmlns="" xmlns:a16="http://schemas.microsoft.com/office/drawing/2014/main" id="{1FD9D12F-A527-472B-94F4-CCEAAF0E7225}"/>
                </a:ext>
              </a:extLst>
            </p:cNvPr>
            <p:cNvSpPr>
              <a:spLocks/>
            </p:cNvSpPr>
            <p:nvPr/>
          </p:nvSpPr>
          <p:spPr bwMode="auto">
            <a:xfrm rot="21156626">
              <a:off x="7439416" y="1416045"/>
              <a:ext cx="486639" cy="619738"/>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solidFill>
              <a:schemeClr val="bg2"/>
            </a:solidFill>
            <a:ln w="3175">
              <a:solidFill>
                <a:schemeClr val="bg1"/>
              </a:solidFill>
              <a:round/>
              <a:headEnd/>
              <a:tailEnd/>
            </a:ln>
          </p:spPr>
          <p:txBody>
            <a:bodyPr wrap="none" anchor="ctr" anchorCtr="1"/>
            <a:lstStyle/>
            <a:p>
              <a:pPr>
                <a:defRPr/>
              </a:pPr>
              <a:endParaRPr lang="en-GB" sz="700" dirty="0">
                <a:latin typeface="+mj-lt"/>
              </a:endParaRPr>
            </a:p>
          </p:txBody>
        </p:sp>
        <p:sp>
          <p:nvSpPr>
            <p:cNvPr id="64" name="Freeform 157">
              <a:extLst>
                <a:ext uri="{FF2B5EF4-FFF2-40B4-BE49-F238E27FC236}">
                  <a16:creationId xmlns="" xmlns:a16="http://schemas.microsoft.com/office/drawing/2014/main" id="{26E318D0-83FA-4DB8-87B6-31D58CD8621D}"/>
                </a:ext>
              </a:extLst>
            </p:cNvPr>
            <p:cNvSpPr>
              <a:spLocks/>
            </p:cNvSpPr>
            <p:nvPr/>
          </p:nvSpPr>
          <p:spPr bwMode="auto">
            <a:xfrm rot="21156626">
              <a:off x="7170984" y="1079156"/>
              <a:ext cx="97513" cy="89656"/>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rgbClr val="7030A0"/>
            </a:solidFill>
            <a:ln w="3175">
              <a:solidFill>
                <a:schemeClr val="bg1"/>
              </a:solidFill>
              <a:round/>
              <a:headEnd/>
              <a:tailEnd/>
            </a:ln>
          </p:spPr>
          <p:txBody>
            <a:bodyPr wrap="none" anchor="ctr" anchorCtr="1"/>
            <a:lstStyle/>
            <a:p>
              <a:endParaRPr lang="en-GB" sz="700" dirty="0">
                <a:solidFill>
                  <a:schemeClr val="bg2"/>
                </a:solidFill>
                <a:latin typeface="+mj-lt"/>
              </a:endParaRPr>
            </a:p>
          </p:txBody>
        </p:sp>
      </p:grpSp>
      <p:pic>
        <p:nvPicPr>
          <p:cNvPr id="44" name="Picture 4" descr="Gerelateerde afbeelding">
            <a:extLst>
              <a:ext uri="{FF2B5EF4-FFF2-40B4-BE49-F238E27FC236}">
                <a16:creationId xmlns="" xmlns:a16="http://schemas.microsoft.com/office/drawing/2014/main" id="{1862DC1E-24AB-4598-8E5D-AEAAD1D8998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a:extLst>
              <a:ext uri="{FF2B5EF4-FFF2-40B4-BE49-F238E27FC236}">
                <a16:creationId xmlns="" xmlns:a16="http://schemas.microsoft.com/office/drawing/2014/main" id="{4BB776B7-00FE-415D-8EC6-343DF798FEF3}"/>
              </a:ext>
            </a:extLst>
          </p:cNvPr>
          <p:cNvCxnSpPr>
            <a:cxnSpLocks/>
          </p:cNvCxnSpPr>
          <p:nvPr/>
        </p:nvCxnSpPr>
        <p:spPr>
          <a:xfrm flipH="1" flipV="1">
            <a:off x="254653" y="4846952"/>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3847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beeldingsresultaat voor gezelschapsdieren">
            <a:extLst>
              <a:ext uri="{FF2B5EF4-FFF2-40B4-BE49-F238E27FC236}">
                <a16:creationId xmlns="" xmlns:a16="http://schemas.microsoft.com/office/drawing/2014/main" id="{6A10306F-3347-4AF7-B1D7-43D60A11F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4" y="857487"/>
            <a:ext cx="4876800" cy="3857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3396343" y="3901043"/>
            <a:ext cx="5747657" cy="695003"/>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r>
              <a:rPr lang="en-AU" sz="4400" dirty="0" err="1">
                <a:solidFill>
                  <a:schemeClr val="bg1"/>
                </a:solidFill>
                <a:cs typeface="Arial" panose="020B0604020202020204" pitchFamily="34" charset="0"/>
              </a:rPr>
              <a:t>Belangrijkste</a:t>
            </a:r>
            <a:r>
              <a:rPr lang="en-AU" sz="4400" dirty="0">
                <a:solidFill>
                  <a:schemeClr val="bg1"/>
                </a:solidFill>
                <a:cs typeface="Arial" panose="020B0604020202020204" pitchFamily="34" charset="0"/>
              </a:rPr>
              <a:t> </a:t>
            </a:r>
            <a:r>
              <a:rPr lang="en-AU" sz="4400" dirty="0" err="1">
                <a:solidFill>
                  <a:schemeClr val="bg1"/>
                </a:solidFill>
                <a:cs typeface="Arial" panose="020B0604020202020204" pitchFamily="34" charset="0"/>
              </a:rPr>
              <a:t>resultaten</a:t>
            </a:r>
            <a:endParaRPr lang="en-GB" sz="4400" dirty="0">
              <a:solidFill>
                <a:schemeClr val="bg1"/>
              </a:solidFill>
              <a:cs typeface="Arial" panose="020B0604020202020204" pitchFamily="34" charset="0"/>
            </a:endParaRPr>
          </a:p>
        </p:txBody>
      </p:sp>
      <p:pic>
        <p:nvPicPr>
          <p:cNvPr id="50" name="Picture 49" descr="IPSOS_GAMECHANGERS_blue.png">
            <a:extLst>
              <a:ext uri="{FF2B5EF4-FFF2-40B4-BE49-F238E27FC236}">
                <a16:creationId xmlns="" xmlns:a16="http://schemas.microsoft.com/office/drawing/2014/main" id="{DF8C6B4B-1FE9-4A19-9D1C-C8E61DEE3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spTree>
    <p:extLst>
      <p:ext uri="{BB962C8B-B14F-4D97-AF65-F5344CB8AC3E}">
        <p14:creationId xmlns:p14="http://schemas.microsoft.com/office/powerpoint/2010/main" val="159095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en-GB" dirty="0" err="1">
                <a:solidFill>
                  <a:srgbClr val="660066"/>
                </a:solidFill>
              </a:rPr>
              <a:t>Overzicht</a:t>
            </a:r>
            <a:r>
              <a:rPr lang="en-GB" dirty="0">
                <a:solidFill>
                  <a:srgbClr val="660066"/>
                </a:solidFill>
              </a:rPr>
              <a:t> </a:t>
            </a:r>
            <a:r>
              <a:rPr lang="en-GB" dirty="0" err="1">
                <a:solidFill>
                  <a:srgbClr val="660066"/>
                </a:solidFill>
              </a:rPr>
              <a:t>speerpunten</a:t>
            </a:r>
            <a:endParaRPr lang="nl-BE" dirty="0">
              <a:solidFill>
                <a:srgbClr val="660066"/>
              </a:solidFill>
            </a:endParaRPr>
          </a:p>
        </p:txBody>
      </p:sp>
      <p:sp>
        <p:nvSpPr>
          <p:cNvPr id="2" name="Rectangle 1">
            <a:extLst>
              <a:ext uri="{FF2B5EF4-FFF2-40B4-BE49-F238E27FC236}">
                <a16:creationId xmlns="" xmlns:a16="http://schemas.microsoft.com/office/drawing/2014/main" id="{7EA08B0A-9A9C-469C-AA28-1380247D6C03}"/>
              </a:ext>
            </a:extLst>
          </p:cNvPr>
          <p:cNvSpPr/>
          <p:nvPr/>
        </p:nvSpPr>
        <p:spPr>
          <a:xfrm>
            <a:off x="253342"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 xmlns:a16="http://schemas.microsoft.com/office/drawing/2014/main" id="{0838EE53-13BE-4DCD-8898-82E01E6DF206}"/>
              </a:ext>
            </a:extLst>
          </p:cNvPr>
          <p:cNvSpPr/>
          <p:nvPr/>
        </p:nvSpPr>
        <p:spPr>
          <a:xfrm>
            <a:off x="1991469"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17">
            <a:extLst>
              <a:ext uri="{FF2B5EF4-FFF2-40B4-BE49-F238E27FC236}">
                <a16:creationId xmlns="" xmlns:a16="http://schemas.microsoft.com/office/drawing/2014/main" id="{F6872536-FEEF-4983-9F52-27E401D8AF8D}"/>
              </a:ext>
            </a:extLst>
          </p:cNvPr>
          <p:cNvSpPr/>
          <p:nvPr/>
        </p:nvSpPr>
        <p:spPr>
          <a:xfrm>
            <a:off x="3729596"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19">
            <a:extLst>
              <a:ext uri="{FF2B5EF4-FFF2-40B4-BE49-F238E27FC236}">
                <a16:creationId xmlns="" xmlns:a16="http://schemas.microsoft.com/office/drawing/2014/main" id="{CE07FD90-FC33-41AA-BA38-0598A759017B}"/>
              </a:ext>
            </a:extLst>
          </p:cNvPr>
          <p:cNvSpPr/>
          <p:nvPr/>
        </p:nvSpPr>
        <p:spPr>
          <a:xfrm>
            <a:off x="5467723"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tangle 20">
            <a:extLst>
              <a:ext uri="{FF2B5EF4-FFF2-40B4-BE49-F238E27FC236}">
                <a16:creationId xmlns="" xmlns:a16="http://schemas.microsoft.com/office/drawing/2014/main" id="{9DEDC880-EA11-4447-95A1-7D47076F3AFF}"/>
              </a:ext>
            </a:extLst>
          </p:cNvPr>
          <p:cNvSpPr/>
          <p:nvPr/>
        </p:nvSpPr>
        <p:spPr>
          <a:xfrm>
            <a:off x="7205851"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tangle 22">
            <a:extLst>
              <a:ext uri="{FF2B5EF4-FFF2-40B4-BE49-F238E27FC236}">
                <a16:creationId xmlns="" xmlns:a16="http://schemas.microsoft.com/office/drawing/2014/main" id="{BE806B58-1B75-4E2C-994F-48CA7C3F62FA}"/>
              </a:ext>
            </a:extLst>
          </p:cNvPr>
          <p:cNvSpPr/>
          <p:nvPr/>
        </p:nvSpPr>
        <p:spPr>
          <a:xfrm>
            <a:off x="253342"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4" name="Rectangle 23">
            <a:extLst>
              <a:ext uri="{FF2B5EF4-FFF2-40B4-BE49-F238E27FC236}">
                <a16:creationId xmlns="" xmlns:a16="http://schemas.microsoft.com/office/drawing/2014/main" id="{AA5C08D0-0078-4097-83A6-AA98235C34DD}"/>
              </a:ext>
            </a:extLst>
          </p:cNvPr>
          <p:cNvSpPr/>
          <p:nvPr/>
        </p:nvSpPr>
        <p:spPr>
          <a:xfrm>
            <a:off x="1991469"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6" name="Rectangle 25">
            <a:extLst>
              <a:ext uri="{FF2B5EF4-FFF2-40B4-BE49-F238E27FC236}">
                <a16:creationId xmlns="" xmlns:a16="http://schemas.microsoft.com/office/drawing/2014/main" id="{5BCA9E3D-4413-4297-96B6-6229BB38EA6F}"/>
              </a:ext>
            </a:extLst>
          </p:cNvPr>
          <p:cNvSpPr/>
          <p:nvPr/>
        </p:nvSpPr>
        <p:spPr>
          <a:xfrm>
            <a:off x="3729596"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7" name="Rectangle 26">
            <a:extLst>
              <a:ext uri="{FF2B5EF4-FFF2-40B4-BE49-F238E27FC236}">
                <a16:creationId xmlns="" xmlns:a16="http://schemas.microsoft.com/office/drawing/2014/main" id="{EAE669F8-B9EB-419F-A2B4-FB2BA6602BE3}"/>
              </a:ext>
            </a:extLst>
          </p:cNvPr>
          <p:cNvSpPr/>
          <p:nvPr/>
        </p:nvSpPr>
        <p:spPr>
          <a:xfrm>
            <a:off x="5467723"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9" name="Rectangle 28">
            <a:extLst>
              <a:ext uri="{FF2B5EF4-FFF2-40B4-BE49-F238E27FC236}">
                <a16:creationId xmlns="" xmlns:a16="http://schemas.microsoft.com/office/drawing/2014/main" id="{921029C1-CD80-4416-BC95-9CE2B6F4956D}"/>
              </a:ext>
            </a:extLst>
          </p:cNvPr>
          <p:cNvSpPr/>
          <p:nvPr/>
        </p:nvSpPr>
        <p:spPr>
          <a:xfrm>
            <a:off x="7205851"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61" name="Rectangle 60">
            <a:extLst>
              <a:ext uri="{FF2B5EF4-FFF2-40B4-BE49-F238E27FC236}">
                <a16:creationId xmlns="" xmlns:a16="http://schemas.microsoft.com/office/drawing/2014/main" id="{C3CAC257-8386-4042-9F05-7DD37BC8895D}"/>
              </a:ext>
            </a:extLst>
          </p:cNvPr>
          <p:cNvSpPr/>
          <p:nvPr/>
        </p:nvSpPr>
        <p:spPr>
          <a:xfrm>
            <a:off x="260571" y="1470978"/>
            <a:ext cx="155908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600" dirty="0">
                <a:solidFill>
                  <a:srgbClr val="660066"/>
                </a:solidFill>
                <a:cs typeface="Arial" panose="020B0604020202020204" pitchFamily="34" charset="0"/>
              </a:rPr>
              <a:t>Schepen </a:t>
            </a:r>
          </a:p>
          <a:p>
            <a:pPr algn="ctr"/>
            <a:r>
              <a:rPr lang="nl-BE" sz="1600" dirty="0">
                <a:solidFill>
                  <a:srgbClr val="660066"/>
                </a:solidFill>
                <a:cs typeface="Arial" panose="020B0604020202020204" pitchFamily="34" charset="0"/>
              </a:rPr>
              <a:t>van dierenwelzijn</a:t>
            </a:r>
          </a:p>
        </p:txBody>
      </p:sp>
      <p:pic>
        <p:nvPicPr>
          <p:cNvPr id="66" name="Graphic 65" descr="Cat">
            <a:extLst>
              <a:ext uri="{FF2B5EF4-FFF2-40B4-BE49-F238E27FC236}">
                <a16:creationId xmlns="" xmlns:a16="http://schemas.microsoft.com/office/drawing/2014/main" id="{00A2BC5F-9F56-40E3-B8D0-F2BFB23CD1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30434" y="947285"/>
            <a:ext cx="418321" cy="418321"/>
          </a:xfrm>
          <a:prstGeom prst="rect">
            <a:avLst/>
          </a:prstGeom>
        </p:spPr>
      </p:pic>
      <p:pic>
        <p:nvPicPr>
          <p:cNvPr id="67" name="Graphic 66" descr="Lecturer">
            <a:extLst>
              <a:ext uri="{FF2B5EF4-FFF2-40B4-BE49-F238E27FC236}">
                <a16:creationId xmlns="" xmlns:a16="http://schemas.microsoft.com/office/drawing/2014/main" id="{D3E2FBCC-248E-419E-B6BE-4A26A7A73C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45511" y="946398"/>
            <a:ext cx="433388" cy="433388"/>
          </a:xfrm>
          <a:prstGeom prst="rect">
            <a:avLst/>
          </a:prstGeom>
        </p:spPr>
      </p:pic>
      <p:grpSp>
        <p:nvGrpSpPr>
          <p:cNvPr id="68" name="Group 67">
            <a:extLst>
              <a:ext uri="{FF2B5EF4-FFF2-40B4-BE49-F238E27FC236}">
                <a16:creationId xmlns="" xmlns:a16="http://schemas.microsoft.com/office/drawing/2014/main" id="{44D9D828-E955-4379-AA96-F226084B4E90}"/>
              </a:ext>
            </a:extLst>
          </p:cNvPr>
          <p:cNvGrpSpPr/>
          <p:nvPr/>
        </p:nvGrpSpPr>
        <p:grpSpPr>
          <a:xfrm>
            <a:off x="7836364" y="1023577"/>
            <a:ext cx="358974" cy="265736"/>
            <a:chOff x="5495442" y="2335689"/>
            <a:chExt cx="624280" cy="516417"/>
          </a:xfrm>
          <a:solidFill>
            <a:srgbClr val="660066"/>
          </a:solidFill>
        </p:grpSpPr>
        <p:pic>
          <p:nvPicPr>
            <p:cNvPr id="69" name="Graphic 68">
              <a:extLst>
                <a:ext uri="{FF2B5EF4-FFF2-40B4-BE49-F238E27FC236}">
                  <a16:creationId xmlns="" xmlns:a16="http://schemas.microsoft.com/office/drawing/2014/main" id="{C683C8BD-01B4-4B12-A3A0-936A6CA7D5D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495442" y="2346167"/>
              <a:ext cx="346177" cy="346177"/>
            </a:xfrm>
            <a:prstGeom prst="rect">
              <a:avLst/>
            </a:prstGeom>
          </p:spPr>
        </p:pic>
        <p:pic>
          <p:nvPicPr>
            <p:cNvPr id="70" name="Graphic 69">
              <a:extLst>
                <a:ext uri="{FF2B5EF4-FFF2-40B4-BE49-F238E27FC236}">
                  <a16:creationId xmlns="" xmlns:a16="http://schemas.microsoft.com/office/drawing/2014/main" id="{EF9120CB-5B52-4117-B3B3-8A5B08ED38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773545" y="2335689"/>
              <a:ext cx="346177" cy="346177"/>
            </a:xfrm>
            <a:prstGeom prst="rect">
              <a:avLst/>
            </a:prstGeom>
          </p:spPr>
        </p:pic>
        <p:pic>
          <p:nvPicPr>
            <p:cNvPr id="71" name="Graphic 70">
              <a:extLst>
                <a:ext uri="{FF2B5EF4-FFF2-40B4-BE49-F238E27FC236}">
                  <a16:creationId xmlns="" xmlns:a16="http://schemas.microsoft.com/office/drawing/2014/main" id="{71209BB9-E754-40F2-9A75-887A57D4CC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691684" y="2505929"/>
              <a:ext cx="346177" cy="346177"/>
            </a:xfrm>
            <a:prstGeom prst="rect">
              <a:avLst/>
            </a:prstGeom>
          </p:spPr>
        </p:pic>
      </p:grpSp>
      <p:pic>
        <p:nvPicPr>
          <p:cNvPr id="74" name="Graphic 73">
            <a:extLst>
              <a:ext uri="{FF2B5EF4-FFF2-40B4-BE49-F238E27FC236}">
                <a16:creationId xmlns="" xmlns:a16="http://schemas.microsoft.com/office/drawing/2014/main" id="{00FE5EC8-53B7-4049-9797-75667DBA0F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110631" y="970322"/>
            <a:ext cx="372246" cy="372246"/>
          </a:xfrm>
          <a:prstGeom prst="rect">
            <a:avLst/>
          </a:prstGeom>
        </p:spPr>
      </p:pic>
      <p:pic>
        <p:nvPicPr>
          <p:cNvPr id="75" name="Graphic 74">
            <a:extLst>
              <a:ext uri="{FF2B5EF4-FFF2-40B4-BE49-F238E27FC236}">
                <a16:creationId xmlns="" xmlns:a16="http://schemas.microsoft.com/office/drawing/2014/main" id="{EAEA187B-3B54-4035-9B74-79DF63C4D02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639308" y="988589"/>
            <a:ext cx="324321" cy="324321"/>
          </a:xfrm>
          <a:prstGeom prst="rect">
            <a:avLst/>
          </a:prstGeom>
        </p:spPr>
      </p:pic>
      <p:sp>
        <p:nvSpPr>
          <p:cNvPr id="76" name="Rectangle 75">
            <a:extLst>
              <a:ext uri="{FF2B5EF4-FFF2-40B4-BE49-F238E27FC236}">
                <a16:creationId xmlns="" xmlns:a16="http://schemas.microsoft.com/office/drawing/2014/main" id="{957C4575-FD03-4DA3-AA1D-063BBC555E05}"/>
              </a:ext>
            </a:extLst>
          </p:cNvPr>
          <p:cNvSpPr/>
          <p:nvPr/>
        </p:nvSpPr>
        <p:spPr>
          <a:xfrm>
            <a:off x="2014416" y="1384774"/>
            <a:ext cx="155908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200" dirty="0">
                <a:solidFill>
                  <a:srgbClr val="660066"/>
                </a:solidFill>
                <a:cs typeface="Arial" panose="020B0604020202020204" pitchFamily="34" charset="0"/>
              </a:rPr>
              <a:t>Dierenpolitie in stad/gemeente </a:t>
            </a:r>
            <a:br>
              <a:rPr lang="nl-BE" sz="1200" dirty="0">
                <a:solidFill>
                  <a:srgbClr val="660066"/>
                </a:solidFill>
                <a:cs typeface="Arial" panose="020B0604020202020204" pitchFamily="34" charset="0"/>
              </a:rPr>
            </a:br>
            <a:r>
              <a:rPr lang="nl-BE" sz="1200" dirty="0">
                <a:solidFill>
                  <a:srgbClr val="660066"/>
                </a:solidFill>
                <a:cs typeface="Arial" panose="020B0604020202020204" pitchFamily="34" charset="0"/>
              </a:rPr>
              <a:t>als aanspreekpunt omtrent i.v.m. </a:t>
            </a:r>
            <a:br>
              <a:rPr lang="nl-BE" sz="1200" dirty="0">
                <a:solidFill>
                  <a:srgbClr val="660066"/>
                </a:solidFill>
                <a:cs typeface="Arial" panose="020B0604020202020204" pitchFamily="34" charset="0"/>
              </a:rPr>
            </a:br>
            <a:r>
              <a:rPr lang="nl-BE" sz="1200" dirty="0">
                <a:solidFill>
                  <a:srgbClr val="660066"/>
                </a:solidFill>
                <a:cs typeface="Arial" panose="020B0604020202020204" pitchFamily="34" charset="0"/>
              </a:rPr>
              <a:t>dierenwelzijn</a:t>
            </a:r>
          </a:p>
        </p:txBody>
      </p:sp>
      <p:sp>
        <p:nvSpPr>
          <p:cNvPr id="77" name="Rectangle 76">
            <a:extLst>
              <a:ext uri="{FF2B5EF4-FFF2-40B4-BE49-F238E27FC236}">
                <a16:creationId xmlns="" xmlns:a16="http://schemas.microsoft.com/office/drawing/2014/main" id="{050342CC-1CFF-41A9-9A56-C358379AAA5C}"/>
              </a:ext>
            </a:extLst>
          </p:cNvPr>
          <p:cNvSpPr/>
          <p:nvPr/>
        </p:nvSpPr>
        <p:spPr>
          <a:xfrm>
            <a:off x="3716248" y="1723328"/>
            <a:ext cx="1559084"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600" dirty="0">
                <a:solidFill>
                  <a:srgbClr val="660066"/>
                </a:solidFill>
                <a:cs typeface="Arial" panose="020B0604020202020204" pitchFamily="34" charset="0"/>
              </a:rPr>
              <a:t>(Zwerf)katten</a:t>
            </a:r>
          </a:p>
        </p:txBody>
      </p:sp>
      <p:sp>
        <p:nvSpPr>
          <p:cNvPr id="78" name="Rectangle 77">
            <a:extLst>
              <a:ext uri="{FF2B5EF4-FFF2-40B4-BE49-F238E27FC236}">
                <a16:creationId xmlns="" xmlns:a16="http://schemas.microsoft.com/office/drawing/2014/main" id="{94B68C28-88BA-4BE2-8233-2C7A272CB3E6}"/>
              </a:ext>
            </a:extLst>
          </p:cNvPr>
          <p:cNvSpPr/>
          <p:nvPr/>
        </p:nvSpPr>
        <p:spPr>
          <a:xfrm>
            <a:off x="5498181" y="1517144"/>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400" dirty="0">
                <a:solidFill>
                  <a:srgbClr val="660066"/>
                </a:solidFill>
                <a:cs typeface="Arial" panose="020B0604020202020204" pitchFamily="34" charset="0"/>
              </a:rPr>
              <a:t>Aanwezigheid van dieren </a:t>
            </a:r>
            <a:br>
              <a:rPr lang="nl-BE" sz="1400" dirty="0">
                <a:solidFill>
                  <a:srgbClr val="660066"/>
                </a:solidFill>
                <a:cs typeface="Arial" panose="020B0604020202020204" pitchFamily="34" charset="0"/>
              </a:rPr>
            </a:br>
            <a:r>
              <a:rPr lang="nl-BE" sz="1400" dirty="0">
                <a:solidFill>
                  <a:srgbClr val="660066"/>
                </a:solidFill>
                <a:cs typeface="Arial" panose="020B0604020202020204" pitchFamily="34" charset="0"/>
              </a:rPr>
              <a:t>op kermissen</a:t>
            </a:r>
          </a:p>
        </p:txBody>
      </p:sp>
      <p:sp>
        <p:nvSpPr>
          <p:cNvPr id="79" name="Rectangle 78">
            <a:extLst>
              <a:ext uri="{FF2B5EF4-FFF2-40B4-BE49-F238E27FC236}">
                <a16:creationId xmlns="" xmlns:a16="http://schemas.microsoft.com/office/drawing/2014/main" id="{6C7D4336-570A-4F8E-98C7-1F3987FE69F3}"/>
              </a:ext>
            </a:extLst>
          </p:cNvPr>
          <p:cNvSpPr/>
          <p:nvPr/>
        </p:nvSpPr>
        <p:spPr>
          <a:xfrm>
            <a:off x="7236309" y="1624866"/>
            <a:ext cx="155908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400" dirty="0">
                <a:solidFill>
                  <a:srgbClr val="660066"/>
                </a:solidFill>
                <a:cs typeface="Arial" panose="020B0604020202020204" pitchFamily="34" charset="0"/>
              </a:rPr>
              <a:t>Overpopulatie van duiven</a:t>
            </a:r>
          </a:p>
        </p:txBody>
      </p:sp>
      <p:grpSp>
        <p:nvGrpSpPr>
          <p:cNvPr id="85" name="Group 84">
            <a:extLst>
              <a:ext uri="{FF2B5EF4-FFF2-40B4-BE49-F238E27FC236}">
                <a16:creationId xmlns="" xmlns:a16="http://schemas.microsoft.com/office/drawing/2014/main" id="{87920EE9-0D2C-4E0F-B936-D1296EA6818C}"/>
              </a:ext>
            </a:extLst>
          </p:cNvPr>
          <p:cNvGrpSpPr/>
          <p:nvPr/>
        </p:nvGrpSpPr>
        <p:grpSpPr>
          <a:xfrm>
            <a:off x="5927420" y="2834343"/>
            <a:ext cx="675927" cy="465837"/>
            <a:chOff x="5565600" y="3771421"/>
            <a:chExt cx="747029" cy="514839"/>
          </a:xfrm>
          <a:solidFill>
            <a:srgbClr val="660066"/>
          </a:solidFill>
        </p:grpSpPr>
        <p:pic>
          <p:nvPicPr>
            <p:cNvPr id="86" name="Graphic 85" descr="Dog">
              <a:extLst>
                <a:ext uri="{FF2B5EF4-FFF2-40B4-BE49-F238E27FC236}">
                  <a16:creationId xmlns="" xmlns:a16="http://schemas.microsoft.com/office/drawing/2014/main" id="{6E8247EA-A217-4D50-AFAD-C39E384E44A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926815" y="3900446"/>
              <a:ext cx="385814" cy="385814"/>
            </a:xfrm>
            <a:prstGeom prst="rect">
              <a:avLst/>
            </a:prstGeom>
          </p:spPr>
        </p:pic>
        <p:pic>
          <p:nvPicPr>
            <p:cNvPr id="87" name="Graphic 86" descr="Person with Cane">
              <a:extLst>
                <a:ext uri="{FF2B5EF4-FFF2-40B4-BE49-F238E27FC236}">
                  <a16:creationId xmlns="" xmlns:a16="http://schemas.microsoft.com/office/drawing/2014/main" id="{4C14D3B2-A417-4DF3-A039-DBFA40D46AD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5565600" y="3771421"/>
              <a:ext cx="442042" cy="442042"/>
            </a:xfrm>
            <a:prstGeom prst="rect">
              <a:avLst/>
            </a:prstGeom>
          </p:spPr>
        </p:pic>
      </p:grpSp>
      <p:grpSp>
        <p:nvGrpSpPr>
          <p:cNvPr id="88" name="Group 87">
            <a:extLst>
              <a:ext uri="{FF2B5EF4-FFF2-40B4-BE49-F238E27FC236}">
                <a16:creationId xmlns="" xmlns:a16="http://schemas.microsoft.com/office/drawing/2014/main" id="{E03FF064-8EF8-4719-914F-EF9C5A64D406}"/>
              </a:ext>
            </a:extLst>
          </p:cNvPr>
          <p:cNvGrpSpPr/>
          <p:nvPr/>
        </p:nvGrpSpPr>
        <p:grpSpPr>
          <a:xfrm>
            <a:off x="2493255" y="2791471"/>
            <a:ext cx="538529" cy="538529"/>
            <a:chOff x="5329421" y="2932653"/>
            <a:chExt cx="678221" cy="678221"/>
          </a:xfrm>
          <a:solidFill>
            <a:srgbClr val="660066"/>
          </a:solidFill>
        </p:grpSpPr>
        <p:pic>
          <p:nvPicPr>
            <p:cNvPr id="89" name="Graphic 88" descr="Teacher">
              <a:extLst>
                <a:ext uri="{FF2B5EF4-FFF2-40B4-BE49-F238E27FC236}">
                  <a16:creationId xmlns="" xmlns:a16="http://schemas.microsoft.com/office/drawing/2014/main" id="{8851EB9D-4C92-429D-9DA5-114B61C1739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5329421" y="2932653"/>
              <a:ext cx="678221" cy="678221"/>
            </a:xfrm>
            <a:prstGeom prst="rect">
              <a:avLst/>
            </a:prstGeom>
          </p:spPr>
        </p:pic>
        <p:sp>
          <p:nvSpPr>
            <p:cNvPr id="90" name="Rectangle 89">
              <a:extLst>
                <a:ext uri="{FF2B5EF4-FFF2-40B4-BE49-F238E27FC236}">
                  <a16:creationId xmlns="" xmlns:a16="http://schemas.microsoft.com/office/drawing/2014/main" id="{063F66C4-983E-4964-97F0-CDD228AB6F3D}"/>
                </a:ext>
              </a:extLst>
            </p:cNvPr>
            <p:cNvSpPr/>
            <p:nvPr/>
          </p:nvSpPr>
          <p:spPr>
            <a:xfrm>
              <a:off x="5630808" y="3128815"/>
              <a:ext cx="273600" cy="168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pic>
          <p:nvPicPr>
            <p:cNvPr id="91" name="Graphic 90" descr="Pig">
              <a:extLst>
                <a:ext uri="{FF2B5EF4-FFF2-40B4-BE49-F238E27FC236}">
                  <a16:creationId xmlns="" xmlns:a16="http://schemas.microsoft.com/office/drawing/2014/main" id="{071F9166-17E4-444C-A557-F7E01FB3325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5607710" y="3050769"/>
              <a:ext cx="319796" cy="319796"/>
            </a:xfrm>
            <a:prstGeom prst="rect">
              <a:avLst/>
            </a:prstGeom>
          </p:spPr>
        </p:pic>
      </p:grpSp>
      <p:pic>
        <p:nvPicPr>
          <p:cNvPr id="92" name="Graphic 91">
            <a:extLst>
              <a:ext uri="{FF2B5EF4-FFF2-40B4-BE49-F238E27FC236}">
                <a16:creationId xmlns="" xmlns:a16="http://schemas.microsoft.com/office/drawing/2014/main" id="{4E3A92B7-EE1A-4693-8B07-512EA3D740A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826932" y="2845593"/>
            <a:ext cx="368118" cy="368118"/>
          </a:xfrm>
          <a:prstGeom prst="rect">
            <a:avLst/>
          </a:prstGeom>
        </p:spPr>
      </p:pic>
      <p:pic>
        <p:nvPicPr>
          <p:cNvPr id="93" name="Graphic 92">
            <a:extLst>
              <a:ext uri="{FF2B5EF4-FFF2-40B4-BE49-F238E27FC236}">
                <a16:creationId xmlns="" xmlns:a16="http://schemas.microsoft.com/office/drawing/2014/main" id="{FF9048A4-15EE-4B5B-AE9A-979763CFEE1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tretch>
            <a:fillRect/>
          </a:stretch>
        </p:blipFill>
        <p:spPr>
          <a:xfrm>
            <a:off x="4361985" y="2819637"/>
            <a:ext cx="420030" cy="420030"/>
          </a:xfrm>
          <a:prstGeom prst="rect">
            <a:avLst/>
          </a:prstGeom>
        </p:spPr>
      </p:pic>
      <p:sp>
        <p:nvSpPr>
          <p:cNvPr id="96" name="Rectangle 95">
            <a:extLst>
              <a:ext uri="{FF2B5EF4-FFF2-40B4-BE49-F238E27FC236}">
                <a16:creationId xmlns="" xmlns:a16="http://schemas.microsoft.com/office/drawing/2014/main" id="{19832937-4E19-4774-AD0C-52DDD1A8FDD9}"/>
              </a:ext>
            </a:extLst>
          </p:cNvPr>
          <p:cNvSpPr/>
          <p:nvPr/>
        </p:nvSpPr>
        <p:spPr>
          <a:xfrm>
            <a:off x="260571" y="3637178"/>
            <a:ext cx="1559084"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600" dirty="0">
                <a:solidFill>
                  <a:srgbClr val="660066"/>
                </a:solidFill>
                <a:cs typeface="Arial" panose="020B0604020202020204" pitchFamily="34" charset="0"/>
              </a:rPr>
              <a:t>Vuurwerk</a:t>
            </a:r>
          </a:p>
        </p:txBody>
      </p:sp>
      <p:sp>
        <p:nvSpPr>
          <p:cNvPr id="97" name="Rectangle 96">
            <a:extLst>
              <a:ext uri="{FF2B5EF4-FFF2-40B4-BE49-F238E27FC236}">
                <a16:creationId xmlns="" xmlns:a16="http://schemas.microsoft.com/office/drawing/2014/main" id="{68D6D627-10BB-489F-9E90-8A3D120A57B7}"/>
              </a:ext>
            </a:extLst>
          </p:cNvPr>
          <p:cNvSpPr/>
          <p:nvPr/>
        </p:nvSpPr>
        <p:spPr>
          <a:xfrm>
            <a:off x="2006360" y="3437124"/>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400" dirty="0">
                <a:solidFill>
                  <a:srgbClr val="660066"/>
                </a:solidFill>
                <a:cs typeface="Arial" panose="020B0604020202020204" pitchFamily="34" charset="0"/>
              </a:rPr>
              <a:t>Voorlichting in school omtrent dierenwelzijn</a:t>
            </a:r>
          </a:p>
        </p:txBody>
      </p:sp>
      <p:sp>
        <p:nvSpPr>
          <p:cNvPr id="98" name="Rectangle 97">
            <a:extLst>
              <a:ext uri="{FF2B5EF4-FFF2-40B4-BE49-F238E27FC236}">
                <a16:creationId xmlns="" xmlns:a16="http://schemas.microsoft.com/office/drawing/2014/main" id="{B52D4061-A51D-49B3-AD25-A8A2B1ED2271}"/>
              </a:ext>
            </a:extLst>
          </p:cNvPr>
          <p:cNvSpPr/>
          <p:nvPr/>
        </p:nvSpPr>
        <p:spPr>
          <a:xfrm>
            <a:off x="3760053" y="3390957"/>
            <a:ext cx="155908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600" dirty="0">
                <a:solidFill>
                  <a:srgbClr val="660066"/>
                </a:solidFill>
                <a:cs typeface="Arial" panose="020B0604020202020204" pitchFamily="34" charset="0"/>
              </a:rPr>
              <a:t>Losloopzones voor </a:t>
            </a:r>
          </a:p>
          <a:p>
            <a:pPr algn="ctr"/>
            <a:r>
              <a:rPr lang="nl-BE" sz="1600" dirty="0">
                <a:solidFill>
                  <a:srgbClr val="660066"/>
                </a:solidFill>
                <a:cs typeface="Arial" panose="020B0604020202020204" pitchFamily="34" charset="0"/>
              </a:rPr>
              <a:t>honden</a:t>
            </a:r>
          </a:p>
        </p:txBody>
      </p:sp>
      <p:sp>
        <p:nvSpPr>
          <p:cNvPr id="99" name="Rectangle 98">
            <a:extLst>
              <a:ext uri="{FF2B5EF4-FFF2-40B4-BE49-F238E27FC236}">
                <a16:creationId xmlns="" xmlns:a16="http://schemas.microsoft.com/office/drawing/2014/main" id="{6AB0A849-9926-4B45-ACDD-1B95305B0BAF}"/>
              </a:ext>
            </a:extLst>
          </p:cNvPr>
          <p:cNvSpPr/>
          <p:nvPr/>
        </p:nvSpPr>
        <p:spPr>
          <a:xfrm>
            <a:off x="5485842" y="3437124"/>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400" dirty="0">
                <a:solidFill>
                  <a:srgbClr val="660066"/>
                </a:solidFill>
                <a:cs typeface="Arial" panose="020B0604020202020204" pitchFamily="34" charset="0"/>
              </a:rPr>
              <a:t>Dieren toelaten in serviceflats, rusthuizen, …</a:t>
            </a:r>
          </a:p>
        </p:txBody>
      </p:sp>
      <p:sp>
        <p:nvSpPr>
          <p:cNvPr id="100" name="Rectangle 99">
            <a:extLst>
              <a:ext uri="{FF2B5EF4-FFF2-40B4-BE49-F238E27FC236}">
                <a16:creationId xmlns="" xmlns:a16="http://schemas.microsoft.com/office/drawing/2014/main" id="{3C082B4C-BA37-41F0-B82A-CF26E0FA37DD}"/>
              </a:ext>
            </a:extLst>
          </p:cNvPr>
          <p:cNvSpPr/>
          <p:nvPr/>
        </p:nvSpPr>
        <p:spPr>
          <a:xfrm>
            <a:off x="7219615" y="3390957"/>
            <a:ext cx="155908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600" dirty="0" err="1">
                <a:solidFill>
                  <a:srgbClr val="660066"/>
                </a:solidFill>
                <a:cs typeface="Arial" panose="020B0604020202020204" pitchFamily="34" charset="0"/>
              </a:rPr>
              <a:t>Gezelschaps-dieren</a:t>
            </a:r>
            <a:r>
              <a:rPr lang="nl-BE" sz="1600" dirty="0">
                <a:solidFill>
                  <a:srgbClr val="660066"/>
                </a:solidFill>
                <a:cs typeface="Arial" panose="020B0604020202020204" pitchFamily="34" charset="0"/>
              </a:rPr>
              <a:t> op markten</a:t>
            </a:r>
          </a:p>
        </p:txBody>
      </p:sp>
      <p:grpSp>
        <p:nvGrpSpPr>
          <p:cNvPr id="3" name="Group 2">
            <a:extLst>
              <a:ext uri="{FF2B5EF4-FFF2-40B4-BE49-F238E27FC236}">
                <a16:creationId xmlns="" xmlns:a16="http://schemas.microsoft.com/office/drawing/2014/main" id="{3740B8D1-A578-4DFF-9990-0FDFB2408E71}"/>
              </a:ext>
            </a:extLst>
          </p:cNvPr>
          <p:cNvGrpSpPr/>
          <p:nvPr/>
        </p:nvGrpSpPr>
        <p:grpSpPr>
          <a:xfrm>
            <a:off x="7804596" y="2803659"/>
            <a:ext cx="503463" cy="456412"/>
            <a:chOff x="9144000" y="2777900"/>
            <a:chExt cx="503463" cy="456412"/>
          </a:xfrm>
        </p:grpSpPr>
        <p:sp>
          <p:nvSpPr>
            <p:cNvPr id="81" name="Freeform 5">
              <a:extLst>
                <a:ext uri="{FF2B5EF4-FFF2-40B4-BE49-F238E27FC236}">
                  <a16:creationId xmlns="" xmlns:a16="http://schemas.microsoft.com/office/drawing/2014/main" id="{6CFC1E56-0C20-4BB4-AB98-7052775C218C}"/>
                </a:ext>
              </a:extLst>
            </p:cNvPr>
            <p:cNvSpPr>
              <a:spLocks noEditPoints="1"/>
            </p:cNvSpPr>
            <p:nvPr/>
          </p:nvSpPr>
          <p:spPr bwMode="auto">
            <a:xfrm>
              <a:off x="9225563" y="2911020"/>
              <a:ext cx="235250" cy="279060"/>
            </a:xfrm>
            <a:custGeom>
              <a:avLst/>
              <a:gdLst>
                <a:gd name="T0" fmla="*/ 634 w 755"/>
                <a:gd name="T1" fmla="*/ 237 h 895"/>
                <a:gd name="T2" fmla="*/ 634 w 755"/>
                <a:gd name="T3" fmla="*/ 161 h 895"/>
                <a:gd name="T4" fmla="*/ 617 w 755"/>
                <a:gd name="T5" fmla="*/ 70 h 895"/>
                <a:gd name="T6" fmla="*/ 560 w 755"/>
                <a:gd name="T7" fmla="*/ 5 h 895"/>
                <a:gd name="T8" fmla="*/ 536 w 755"/>
                <a:gd name="T9" fmla="*/ 111 h 895"/>
                <a:gd name="T10" fmla="*/ 436 w 755"/>
                <a:gd name="T11" fmla="*/ 47 h 895"/>
                <a:gd name="T12" fmla="*/ 377 w 755"/>
                <a:gd name="T13" fmla="*/ 76 h 895"/>
                <a:gd name="T14" fmla="*/ 459 w 755"/>
                <a:gd name="T15" fmla="*/ 189 h 895"/>
                <a:gd name="T16" fmla="*/ 487 w 755"/>
                <a:gd name="T17" fmla="*/ 301 h 895"/>
                <a:gd name="T18" fmla="*/ 469 w 755"/>
                <a:gd name="T19" fmla="*/ 361 h 895"/>
                <a:gd name="T20" fmla="*/ 446 w 755"/>
                <a:gd name="T21" fmla="*/ 408 h 895"/>
                <a:gd name="T22" fmla="*/ 440 w 755"/>
                <a:gd name="T23" fmla="*/ 414 h 895"/>
                <a:gd name="T24" fmla="*/ 423 w 755"/>
                <a:gd name="T25" fmla="*/ 426 h 895"/>
                <a:gd name="T26" fmla="*/ 389 w 755"/>
                <a:gd name="T27" fmla="*/ 434 h 895"/>
                <a:gd name="T28" fmla="*/ 281 w 755"/>
                <a:gd name="T29" fmla="*/ 445 h 895"/>
                <a:gd name="T30" fmla="*/ 222 w 755"/>
                <a:gd name="T31" fmla="*/ 468 h 895"/>
                <a:gd name="T32" fmla="*/ 141 w 755"/>
                <a:gd name="T33" fmla="*/ 511 h 895"/>
                <a:gd name="T34" fmla="*/ 118 w 755"/>
                <a:gd name="T35" fmla="*/ 533 h 895"/>
                <a:gd name="T36" fmla="*/ 100 w 755"/>
                <a:gd name="T37" fmla="*/ 549 h 895"/>
                <a:gd name="T38" fmla="*/ 69 w 755"/>
                <a:gd name="T39" fmla="*/ 586 h 895"/>
                <a:gd name="T40" fmla="*/ 43 w 755"/>
                <a:gd name="T41" fmla="*/ 630 h 895"/>
                <a:gd name="T42" fmla="*/ 34 w 755"/>
                <a:gd name="T43" fmla="*/ 649 h 895"/>
                <a:gd name="T44" fmla="*/ 20 w 755"/>
                <a:gd name="T45" fmla="*/ 706 h 895"/>
                <a:gd name="T46" fmla="*/ 14 w 755"/>
                <a:gd name="T47" fmla="*/ 767 h 895"/>
                <a:gd name="T48" fmla="*/ 14 w 755"/>
                <a:gd name="T49" fmla="*/ 790 h 895"/>
                <a:gd name="T50" fmla="*/ 2 w 755"/>
                <a:gd name="T51" fmla="*/ 827 h 895"/>
                <a:gd name="T52" fmla="*/ 4 w 755"/>
                <a:gd name="T53" fmla="*/ 834 h 895"/>
                <a:gd name="T54" fmla="*/ 67 w 755"/>
                <a:gd name="T55" fmla="*/ 887 h 895"/>
                <a:gd name="T56" fmla="*/ 85 w 755"/>
                <a:gd name="T57" fmla="*/ 885 h 895"/>
                <a:gd name="T58" fmla="*/ 186 w 755"/>
                <a:gd name="T59" fmla="*/ 889 h 895"/>
                <a:gd name="T60" fmla="*/ 293 w 755"/>
                <a:gd name="T61" fmla="*/ 880 h 895"/>
                <a:gd name="T62" fmla="*/ 350 w 755"/>
                <a:gd name="T63" fmla="*/ 839 h 895"/>
                <a:gd name="T64" fmla="*/ 333 w 755"/>
                <a:gd name="T65" fmla="*/ 815 h 895"/>
                <a:gd name="T66" fmla="*/ 338 w 755"/>
                <a:gd name="T67" fmla="*/ 805 h 895"/>
                <a:gd name="T68" fmla="*/ 348 w 755"/>
                <a:gd name="T69" fmla="*/ 799 h 895"/>
                <a:gd name="T70" fmla="*/ 358 w 755"/>
                <a:gd name="T71" fmla="*/ 793 h 895"/>
                <a:gd name="T72" fmla="*/ 420 w 755"/>
                <a:gd name="T73" fmla="*/ 785 h 895"/>
                <a:gd name="T74" fmla="*/ 458 w 755"/>
                <a:gd name="T75" fmla="*/ 826 h 895"/>
                <a:gd name="T76" fmla="*/ 470 w 755"/>
                <a:gd name="T77" fmla="*/ 837 h 895"/>
                <a:gd name="T78" fmla="*/ 501 w 755"/>
                <a:gd name="T79" fmla="*/ 874 h 895"/>
                <a:gd name="T80" fmla="*/ 512 w 755"/>
                <a:gd name="T81" fmla="*/ 878 h 895"/>
                <a:gd name="T82" fmla="*/ 518 w 755"/>
                <a:gd name="T83" fmla="*/ 878 h 895"/>
                <a:gd name="T84" fmla="*/ 539 w 755"/>
                <a:gd name="T85" fmla="*/ 886 h 895"/>
                <a:gd name="T86" fmla="*/ 618 w 755"/>
                <a:gd name="T87" fmla="*/ 875 h 895"/>
                <a:gd name="T88" fmla="*/ 624 w 755"/>
                <a:gd name="T89" fmla="*/ 834 h 895"/>
                <a:gd name="T90" fmla="*/ 609 w 755"/>
                <a:gd name="T91" fmla="*/ 828 h 895"/>
                <a:gd name="T92" fmla="*/ 603 w 755"/>
                <a:gd name="T93" fmla="*/ 819 h 895"/>
                <a:gd name="T94" fmla="*/ 578 w 755"/>
                <a:gd name="T95" fmla="*/ 802 h 895"/>
                <a:gd name="T96" fmla="*/ 569 w 755"/>
                <a:gd name="T97" fmla="*/ 790 h 895"/>
                <a:gd name="T98" fmla="*/ 564 w 755"/>
                <a:gd name="T99" fmla="*/ 771 h 895"/>
                <a:gd name="T100" fmla="*/ 561 w 755"/>
                <a:gd name="T101" fmla="*/ 724 h 895"/>
                <a:gd name="T102" fmla="*/ 578 w 755"/>
                <a:gd name="T103" fmla="*/ 713 h 895"/>
                <a:gd name="T104" fmla="*/ 616 w 755"/>
                <a:gd name="T105" fmla="*/ 655 h 895"/>
                <a:gd name="T106" fmla="*/ 638 w 755"/>
                <a:gd name="T107" fmla="*/ 597 h 895"/>
                <a:gd name="T108" fmla="*/ 648 w 755"/>
                <a:gd name="T109" fmla="*/ 529 h 895"/>
                <a:gd name="T110" fmla="*/ 676 w 755"/>
                <a:gd name="T111" fmla="*/ 470 h 895"/>
                <a:gd name="T112" fmla="*/ 712 w 755"/>
                <a:gd name="T113" fmla="*/ 442 h 895"/>
                <a:gd name="T114" fmla="*/ 736 w 755"/>
                <a:gd name="T115" fmla="*/ 362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895">
                  <a:moveTo>
                    <a:pt x="736" y="362"/>
                  </a:moveTo>
                  <a:cubicBezTo>
                    <a:pt x="727" y="339"/>
                    <a:pt x="718" y="315"/>
                    <a:pt x="708" y="292"/>
                  </a:cubicBezTo>
                  <a:cubicBezTo>
                    <a:pt x="698" y="272"/>
                    <a:pt x="683" y="260"/>
                    <a:pt x="666" y="250"/>
                  </a:cubicBezTo>
                  <a:cubicBezTo>
                    <a:pt x="656" y="245"/>
                    <a:pt x="645" y="241"/>
                    <a:pt x="634" y="237"/>
                  </a:cubicBezTo>
                  <a:cubicBezTo>
                    <a:pt x="631" y="236"/>
                    <a:pt x="629" y="232"/>
                    <a:pt x="630" y="228"/>
                  </a:cubicBezTo>
                  <a:cubicBezTo>
                    <a:pt x="632" y="220"/>
                    <a:pt x="634" y="211"/>
                    <a:pt x="635" y="202"/>
                  </a:cubicBezTo>
                  <a:cubicBezTo>
                    <a:pt x="635" y="196"/>
                    <a:pt x="634" y="190"/>
                    <a:pt x="634" y="184"/>
                  </a:cubicBezTo>
                  <a:cubicBezTo>
                    <a:pt x="634" y="177"/>
                    <a:pt x="634" y="169"/>
                    <a:pt x="634" y="161"/>
                  </a:cubicBezTo>
                  <a:cubicBezTo>
                    <a:pt x="635" y="147"/>
                    <a:pt x="631" y="135"/>
                    <a:pt x="628" y="122"/>
                  </a:cubicBezTo>
                  <a:cubicBezTo>
                    <a:pt x="626" y="114"/>
                    <a:pt x="628" y="104"/>
                    <a:pt x="625" y="96"/>
                  </a:cubicBezTo>
                  <a:cubicBezTo>
                    <a:pt x="623" y="88"/>
                    <a:pt x="626" y="77"/>
                    <a:pt x="618" y="71"/>
                  </a:cubicBezTo>
                  <a:cubicBezTo>
                    <a:pt x="617" y="71"/>
                    <a:pt x="617" y="70"/>
                    <a:pt x="617" y="70"/>
                  </a:cubicBezTo>
                  <a:cubicBezTo>
                    <a:pt x="619" y="57"/>
                    <a:pt x="609" y="48"/>
                    <a:pt x="605" y="37"/>
                  </a:cubicBezTo>
                  <a:cubicBezTo>
                    <a:pt x="600" y="26"/>
                    <a:pt x="593" y="15"/>
                    <a:pt x="580" y="10"/>
                  </a:cubicBezTo>
                  <a:cubicBezTo>
                    <a:pt x="576" y="8"/>
                    <a:pt x="572" y="5"/>
                    <a:pt x="567" y="2"/>
                  </a:cubicBezTo>
                  <a:cubicBezTo>
                    <a:pt x="564" y="0"/>
                    <a:pt x="561" y="2"/>
                    <a:pt x="560" y="5"/>
                  </a:cubicBezTo>
                  <a:cubicBezTo>
                    <a:pt x="556" y="16"/>
                    <a:pt x="552" y="26"/>
                    <a:pt x="550" y="37"/>
                  </a:cubicBezTo>
                  <a:cubicBezTo>
                    <a:pt x="548" y="47"/>
                    <a:pt x="542" y="57"/>
                    <a:pt x="544" y="69"/>
                  </a:cubicBezTo>
                  <a:cubicBezTo>
                    <a:pt x="545" y="77"/>
                    <a:pt x="540" y="87"/>
                    <a:pt x="538" y="96"/>
                  </a:cubicBezTo>
                  <a:cubicBezTo>
                    <a:pt x="537" y="101"/>
                    <a:pt x="536" y="106"/>
                    <a:pt x="536" y="111"/>
                  </a:cubicBezTo>
                  <a:cubicBezTo>
                    <a:pt x="536" y="114"/>
                    <a:pt x="533" y="115"/>
                    <a:pt x="531" y="112"/>
                  </a:cubicBezTo>
                  <a:cubicBezTo>
                    <a:pt x="526" y="106"/>
                    <a:pt x="522" y="99"/>
                    <a:pt x="515" y="95"/>
                  </a:cubicBezTo>
                  <a:cubicBezTo>
                    <a:pt x="505" y="89"/>
                    <a:pt x="497" y="79"/>
                    <a:pt x="486" y="73"/>
                  </a:cubicBezTo>
                  <a:cubicBezTo>
                    <a:pt x="470" y="63"/>
                    <a:pt x="453" y="53"/>
                    <a:pt x="436" y="47"/>
                  </a:cubicBezTo>
                  <a:cubicBezTo>
                    <a:pt x="418" y="41"/>
                    <a:pt x="399" y="38"/>
                    <a:pt x="380" y="36"/>
                  </a:cubicBezTo>
                  <a:cubicBezTo>
                    <a:pt x="375" y="35"/>
                    <a:pt x="370" y="37"/>
                    <a:pt x="364" y="39"/>
                  </a:cubicBezTo>
                  <a:cubicBezTo>
                    <a:pt x="361" y="40"/>
                    <a:pt x="360" y="43"/>
                    <a:pt x="361" y="46"/>
                  </a:cubicBezTo>
                  <a:cubicBezTo>
                    <a:pt x="367" y="57"/>
                    <a:pt x="372" y="67"/>
                    <a:pt x="377" y="76"/>
                  </a:cubicBezTo>
                  <a:cubicBezTo>
                    <a:pt x="386" y="92"/>
                    <a:pt x="396" y="107"/>
                    <a:pt x="406" y="123"/>
                  </a:cubicBezTo>
                  <a:cubicBezTo>
                    <a:pt x="412" y="131"/>
                    <a:pt x="418" y="139"/>
                    <a:pt x="425" y="147"/>
                  </a:cubicBezTo>
                  <a:cubicBezTo>
                    <a:pt x="431" y="156"/>
                    <a:pt x="437" y="165"/>
                    <a:pt x="443" y="173"/>
                  </a:cubicBezTo>
                  <a:cubicBezTo>
                    <a:pt x="448" y="179"/>
                    <a:pt x="454" y="184"/>
                    <a:pt x="459" y="189"/>
                  </a:cubicBezTo>
                  <a:cubicBezTo>
                    <a:pt x="464" y="195"/>
                    <a:pt x="470" y="201"/>
                    <a:pt x="475" y="208"/>
                  </a:cubicBezTo>
                  <a:cubicBezTo>
                    <a:pt x="488" y="225"/>
                    <a:pt x="494" y="246"/>
                    <a:pt x="496" y="268"/>
                  </a:cubicBezTo>
                  <a:cubicBezTo>
                    <a:pt x="497" y="269"/>
                    <a:pt x="497" y="269"/>
                    <a:pt x="497" y="270"/>
                  </a:cubicBezTo>
                  <a:cubicBezTo>
                    <a:pt x="504" y="284"/>
                    <a:pt x="497" y="292"/>
                    <a:pt x="487" y="301"/>
                  </a:cubicBezTo>
                  <a:cubicBezTo>
                    <a:pt x="486" y="302"/>
                    <a:pt x="486" y="304"/>
                    <a:pt x="485" y="306"/>
                  </a:cubicBezTo>
                  <a:cubicBezTo>
                    <a:pt x="484" y="309"/>
                    <a:pt x="483" y="313"/>
                    <a:pt x="481" y="316"/>
                  </a:cubicBezTo>
                  <a:cubicBezTo>
                    <a:pt x="474" y="324"/>
                    <a:pt x="473" y="333"/>
                    <a:pt x="472" y="343"/>
                  </a:cubicBezTo>
                  <a:cubicBezTo>
                    <a:pt x="472" y="349"/>
                    <a:pt x="470" y="355"/>
                    <a:pt x="469" y="361"/>
                  </a:cubicBezTo>
                  <a:cubicBezTo>
                    <a:pt x="469" y="362"/>
                    <a:pt x="469" y="363"/>
                    <a:pt x="469" y="364"/>
                  </a:cubicBezTo>
                  <a:cubicBezTo>
                    <a:pt x="470" y="366"/>
                    <a:pt x="469" y="369"/>
                    <a:pt x="467" y="373"/>
                  </a:cubicBezTo>
                  <a:cubicBezTo>
                    <a:pt x="462" y="384"/>
                    <a:pt x="458" y="397"/>
                    <a:pt x="447" y="405"/>
                  </a:cubicBezTo>
                  <a:cubicBezTo>
                    <a:pt x="444" y="407"/>
                    <a:pt x="444" y="408"/>
                    <a:pt x="446" y="408"/>
                  </a:cubicBezTo>
                  <a:cubicBezTo>
                    <a:pt x="448" y="407"/>
                    <a:pt x="450" y="407"/>
                    <a:pt x="450" y="408"/>
                  </a:cubicBezTo>
                  <a:cubicBezTo>
                    <a:pt x="450" y="408"/>
                    <a:pt x="447" y="409"/>
                    <a:pt x="444" y="410"/>
                  </a:cubicBezTo>
                  <a:cubicBezTo>
                    <a:pt x="444" y="410"/>
                    <a:pt x="443" y="411"/>
                    <a:pt x="443" y="411"/>
                  </a:cubicBezTo>
                  <a:cubicBezTo>
                    <a:pt x="439" y="412"/>
                    <a:pt x="438" y="413"/>
                    <a:pt x="440" y="414"/>
                  </a:cubicBezTo>
                  <a:cubicBezTo>
                    <a:pt x="442" y="414"/>
                    <a:pt x="441" y="416"/>
                    <a:pt x="438" y="417"/>
                  </a:cubicBezTo>
                  <a:cubicBezTo>
                    <a:pt x="435" y="418"/>
                    <a:pt x="432" y="419"/>
                    <a:pt x="429" y="420"/>
                  </a:cubicBezTo>
                  <a:cubicBezTo>
                    <a:pt x="426" y="421"/>
                    <a:pt x="424" y="423"/>
                    <a:pt x="426" y="423"/>
                  </a:cubicBezTo>
                  <a:cubicBezTo>
                    <a:pt x="428" y="424"/>
                    <a:pt x="426" y="425"/>
                    <a:pt x="423" y="426"/>
                  </a:cubicBezTo>
                  <a:cubicBezTo>
                    <a:pt x="420" y="427"/>
                    <a:pt x="418" y="428"/>
                    <a:pt x="419" y="429"/>
                  </a:cubicBezTo>
                  <a:cubicBezTo>
                    <a:pt x="419" y="430"/>
                    <a:pt x="417" y="431"/>
                    <a:pt x="413" y="432"/>
                  </a:cubicBezTo>
                  <a:cubicBezTo>
                    <a:pt x="407" y="433"/>
                    <a:pt x="401" y="435"/>
                    <a:pt x="395" y="435"/>
                  </a:cubicBezTo>
                  <a:cubicBezTo>
                    <a:pt x="393" y="435"/>
                    <a:pt x="391" y="435"/>
                    <a:pt x="389" y="434"/>
                  </a:cubicBezTo>
                  <a:cubicBezTo>
                    <a:pt x="386" y="433"/>
                    <a:pt x="380" y="432"/>
                    <a:pt x="377" y="432"/>
                  </a:cubicBezTo>
                  <a:cubicBezTo>
                    <a:pt x="357" y="432"/>
                    <a:pt x="322" y="439"/>
                    <a:pt x="309" y="441"/>
                  </a:cubicBezTo>
                  <a:cubicBezTo>
                    <a:pt x="305" y="442"/>
                    <a:pt x="300" y="443"/>
                    <a:pt x="296" y="443"/>
                  </a:cubicBezTo>
                  <a:cubicBezTo>
                    <a:pt x="292" y="444"/>
                    <a:pt x="287" y="444"/>
                    <a:pt x="281" y="445"/>
                  </a:cubicBezTo>
                  <a:cubicBezTo>
                    <a:pt x="278" y="445"/>
                    <a:pt x="276" y="446"/>
                    <a:pt x="276" y="446"/>
                  </a:cubicBezTo>
                  <a:cubicBezTo>
                    <a:pt x="277" y="447"/>
                    <a:pt x="275" y="448"/>
                    <a:pt x="271" y="449"/>
                  </a:cubicBezTo>
                  <a:cubicBezTo>
                    <a:pt x="256" y="454"/>
                    <a:pt x="241" y="459"/>
                    <a:pt x="226" y="464"/>
                  </a:cubicBezTo>
                  <a:cubicBezTo>
                    <a:pt x="222" y="466"/>
                    <a:pt x="221" y="467"/>
                    <a:pt x="222" y="468"/>
                  </a:cubicBezTo>
                  <a:cubicBezTo>
                    <a:pt x="223" y="468"/>
                    <a:pt x="221" y="470"/>
                    <a:pt x="218" y="471"/>
                  </a:cubicBezTo>
                  <a:cubicBezTo>
                    <a:pt x="209" y="474"/>
                    <a:pt x="201" y="477"/>
                    <a:pt x="194" y="482"/>
                  </a:cubicBezTo>
                  <a:cubicBezTo>
                    <a:pt x="186" y="487"/>
                    <a:pt x="178" y="492"/>
                    <a:pt x="171" y="497"/>
                  </a:cubicBezTo>
                  <a:cubicBezTo>
                    <a:pt x="163" y="504"/>
                    <a:pt x="151" y="506"/>
                    <a:pt x="141" y="511"/>
                  </a:cubicBezTo>
                  <a:cubicBezTo>
                    <a:pt x="140" y="511"/>
                    <a:pt x="139" y="512"/>
                    <a:pt x="138" y="512"/>
                  </a:cubicBezTo>
                  <a:cubicBezTo>
                    <a:pt x="137" y="513"/>
                    <a:pt x="136" y="514"/>
                    <a:pt x="138" y="515"/>
                  </a:cubicBezTo>
                  <a:cubicBezTo>
                    <a:pt x="140" y="516"/>
                    <a:pt x="139" y="518"/>
                    <a:pt x="136" y="520"/>
                  </a:cubicBezTo>
                  <a:cubicBezTo>
                    <a:pt x="130" y="524"/>
                    <a:pt x="124" y="529"/>
                    <a:pt x="118" y="533"/>
                  </a:cubicBezTo>
                  <a:cubicBezTo>
                    <a:pt x="116" y="535"/>
                    <a:pt x="114" y="537"/>
                    <a:pt x="115" y="538"/>
                  </a:cubicBezTo>
                  <a:cubicBezTo>
                    <a:pt x="116" y="539"/>
                    <a:pt x="115" y="540"/>
                    <a:pt x="112" y="542"/>
                  </a:cubicBezTo>
                  <a:cubicBezTo>
                    <a:pt x="110" y="543"/>
                    <a:pt x="108" y="544"/>
                    <a:pt x="106" y="545"/>
                  </a:cubicBezTo>
                  <a:cubicBezTo>
                    <a:pt x="103" y="547"/>
                    <a:pt x="100" y="549"/>
                    <a:pt x="100" y="549"/>
                  </a:cubicBezTo>
                  <a:cubicBezTo>
                    <a:pt x="101" y="549"/>
                    <a:pt x="103" y="549"/>
                    <a:pt x="105" y="549"/>
                  </a:cubicBezTo>
                  <a:cubicBezTo>
                    <a:pt x="107" y="548"/>
                    <a:pt x="107" y="550"/>
                    <a:pt x="105" y="552"/>
                  </a:cubicBezTo>
                  <a:cubicBezTo>
                    <a:pt x="94" y="563"/>
                    <a:pt x="83" y="573"/>
                    <a:pt x="72" y="583"/>
                  </a:cubicBezTo>
                  <a:cubicBezTo>
                    <a:pt x="71" y="584"/>
                    <a:pt x="70" y="585"/>
                    <a:pt x="69" y="586"/>
                  </a:cubicBezTo>
                  <a:cubicBezTo>
                    <a:pt x="67" y="588"/>
                    <a:pt x="67" y="589"/>
                    <a:pt x="70" y="588"/>
                  </a:cubicBezTo>
                  <a:cubicBezTo>
                    <a:pt x="73" y="587"/>
                    <a:pt x="73" y="589"/>
                    <a:pt x="71" y="592"/>
                  </a:cubicBezTo>
                  <a:cubicBezTo>
                    <a:pt x="66" y="600"/>
                    <a:pt x="61" y="608"/>
                    <a:pt x="55" y="616"/>
                  </a:cubicBezTo>
                  <a:cubicBezTo>
                    <a:pt x="52" y="621"/>
                    <a:pt x="47" y="625"/>
                    <a:pt x="43" y="630"/>
                  </a:cubicBezTo>
                  <a:cubicBezTo>
                    <a:pt x="43" y="630"/>
                    <a:pt x="43" y="630"/>
                    <a:pt x="43" y="631"/>
                  </a:cubicBezTo>
                  <a:cubicBezTo>
                    <a:pt x="43" y="631"/>
                    <a:pt x="45" y="631"/>
                    <a:pt x="46" y="631"/>
                  </a:cubicBezTo>
                  <a:cubicBezTo>
                    <a:pt x="47" y="631"/>
                    <a:pt x="47" y="633"/>
                    <a:pt x="45" y="635"/>
                  </a:cubicBezTo>
                  <a:cubicBezTo>
                    <a:pt x="41" y="640"/>
                    <a:pt x="38" y="645"/>
                    <a:pt x="34" y="649"/>
                  </a:cubicBezTo>
                  <a:cubicBezTo>
                    <a:pt x="32" y="652"/>
                    <a:pt x="33" y="653"/>
                    <a:pt x="36" y="652"/>
                  </a:cubicBezTo>
                  <a:cubicBezTo>
                    <a:pt x="39" y="650"/>
                    <a:pt x="40" y="652"/>
                    <a:pt x="38" y="655"/>
                  </a:cubicBezTo>
                  <a:cubicBezTo>
                    <a:pt x="33" y="666"/>
                    <a:pt x="27" y="676"/>
                    <a:pt x="26" y="688"/>
                  </a:cubicBezTo>
                  <a:cubicBezTo>
                    <a:pt x="26" y="694"/>
                    <a:pt x="23" y="700"/>
                    <a:pt x="20" y="706"/>
                  </a:cubicBezTo>
                  <a:cubicBezTo>
                    <a:pt x="18" y="710"/>
                    <a:pt x="18" y="711"/>
                    <a:pt x="20" y="710"/>
                  </a:cubicBezTo>
                  <a:cubicBezTo>
                    <a:pt x="21" y="709"/>
                    <a:pt x="22" y="711"/>
                    <a:pt x="22" y="714"/>
                  </a:cubicBezTo>
                  <a:cubicBezTo>
                    <a:pt x="19" y="730"/>
                    <a:pt x="16" y="746"/>
                    <a:pt x="13" y="761"/>
                  </a:cubicBezTo>
                  <a:cubicBezTo>
                    <a:pt x="13" y="765"/>
                    <a:pt x="13" y="767"/>
                    <a:pt x="14" y="767"/>
                  </a:cubicBezTo>
                  <a:cubicBezTo>
                    <a:pt x="15" y="766"/>
                    <a:pt x="16" y="768"/>
                    <a:pt x="15" y="772"/>
                  </a:cubicBezTo>
                  <a:cubicBezTo>
                    <a:pt x="14" y="774"/>
                    <a:pt x="13" y="777"/>
                    <a:pt x="12" y="779"/>
                  </a:cubicBezTo>
                  <a:cubicBezTo>
                    <a:pt x="11" y="783"/>
                    <a:pt x="12" y="785"/>
                    <a:pt x="13" y="785"/>
                  </a:cubicBezTo>
                  <a:cubicBezTo>
                    <a:pt x="14" y="785"/>
                    <a:pt x="14" y="787"/>
                    <a:pt x="14" y="790"/>
                  </a:cubicBezTo>
                  <a:cubicBezTo>
                    <a:pt x="12" y="799"/>
                    <a:pt x="13" y="809"/>
                    <a:pt x="6" y="816"/>
                  </a:cubicBezTo>
                  <a:cubicBezTo>
                    <a:pt x="4" y="818"/>
                    <a:pt x="3" y="820"/>
                    <a:pt x="5" y="820"/>
                  </a:cubicBezTo>
                  <a:cubicBezTo>
                    <a:pt x="6" y="820"/>
                    <a:pt x="6" y="822"/>
                    <a:pt x="4" y="825"/>
                  </a:cubicBezTo>
                  <a:cubicBezTo>
                    <a:pt x="4" y="826"/>
                    <a:pt x="3" y="826"/>
                    <a:pt x="2" y="827"/>
                  </a:cubicBezTo>
                  <a:cubicBezTo>
                    <a:pt x="0" y="830"/>
                    <a:pt x="0" y="832"/>
                    <a:pt x="1" y="831"/>
                  </a:cubicBezTo>
                  <a:cubicBezTo>
                    <a:pt x="3" y="831"/>
                    <a:pt x="4" y="831"/>
                    <a:pt x="4" y="831"/>
                  </a:cubicBezTo>
                  <a:cubicBezTo>
                    <a:pt x="4" y="831"/>
                    <a:pt x="4" y="831"/>
                    <a:pt x="4" y="831"/>
                  </a:cubicBezTo>
                  <a:cubicBezTo>
                    <a:pt x="4" y="832"/>
                    <a:pt x="4" y="833"/>
                    <a:pt x="4" y="834"/>
                  </a:cubicBezTo>
                  <a:cubicBezTo>
                    <a:pt x="2" y="849"/>
                    <a:pt x="7" y="860"/>
                    <a:pt x="21" y="867"/>
                  </a:cubicBezTo>
                  <a:cubicBezTo>
                    <a:pt x="32" y="871"/>
                    <a:pt x="39" y="882"/>
                    <a:pt x="53" y="881"/>
                  </a:cubicBezTo>
                  <a:cubicBezTo>
                    <a:pt x="57" y="880"/>
                    <a:pt x="61" y="885"/>
                    <a:pt x="66" y="887"/>
                  </a:cubicBezTo>
                  <a:cubicBezTo>
                    <a:pt x="66" y="887"/>
                    <a:pt x="66" y="887"/>
                    <a:pt x="67" y="887"/>
                  </a:cubicBezTo>
                  <a:cubicBezTo>
                    <a:pt x="67" y="887"/>
                    <a:pt x="67" y="886"/>
                    <a:pt x="67" y="885"/>
                  </a:cubicBezTo>
                  <a:cubicBezTo>
                    <a:pt x="66" y="884"/>
                    <a:pt x="69" y="884"/>
                    <a:pt x="72" y="885"/>
                  </a:cubicBezTo>
                  <a:cubicBezTo>
                    <a:pt x="75" y="885"/>
                    <a:pt x="77" y="886"/>
                    <a:pt x="80" y="886"/>
                  </a:cubicBezTo>
                  <a:cubicBezTo>
                    <a:pt x="83" y="887"/>
                    <a:pt x="85" y="887"/>
                    <a:pt x="85" y="885"/>
                  </a:cubicBezTo>
                  <a:cubicBezTo>
                    <a:pt x="84" y="884"/>
                    <a:pt x="86" y="884"/>
                    <a:pt x="90" y="886"/>
                  </a:cubicBezTo>
                  <a:cubicBezTo>
                    <a:pt x="118" y="895"/>
                    <a:pt x="146" y="891"/>
                    <a:pt x="175" y="892"/>
                  </a:cubicBezTo>
                  <a:cubicBezTo>
                    <a:pt x="178" y="892"/>
                    <a:pt x="181" y="891"/>
                    <a:pt x="180" y="891"/>
                  </a:cubicBezTo>
                  <a:cubicBezTo>
                    <a:pt x="180" y="890"/>
                    <a:pt x="182" y="889"/>
                    <a:pt x="186" y="889"/>
                  </a:cubicBezTo>
                  <a:cubicBezTo>
                    <a:pt x="196" y="889"/>
                    <a:pt x="205" y="889"/>
                    <a:pt x="215" y="889"/>
                  </a:cubicBezTo>
                  <a:cubicBezTo>
                    <a:pt x="220" y="889"/>
                    <a:pt x="225" y="889"/>
                    <a:pt x="229" y="888"/>
                  </a:cubicBezTo>
                  <a:cubicBezTo>
                    <a:pt x="239" y="887"/>
                    <a:pt x="249" y="885"/>
                    <a:pt x="259" y="884"/>
                  </a:cubicBezTo>
                  <a:cubicBezTo>
                    <a:pt x="270" y="882"/>
                    <a:pt x="282" y="886"/>
                    <a:pt x="293" y="880"/>
                  </a:cubicBezTo>
                  <a:cubicBezTo>
                    <a:pt x="300" y="876"/>
                    <a:pt x="306" y="873"/>
                    <a:pt x="308" y="868"/>
                  </a:cubicBezTo>
                  <a:cubicBezTo>
                    <a:pt x="309" y="864"/>
                    <a:pt x="312" y="861"/>
                    <a:pt x="315" y="860"/>
                  </a:cubicBezTo>
                  <a:cubicBezTo>
                    <a:pt x="321" y="859"/>
                    <a:pt x="327" y="857"/>
                    <a:pt x="333" y="855"/>
                  </a:cubicBezTo>
                  <a:cubicBezTo>
                    <a:pt x="341" y="853"/>
                    <a:pt x="348" y="850"/>
                    <a:pt x="350" y="839"/>
                  </a:cubicBezTo>
                  <a:cubicBezTo>
                    <a:pt x="351" y="832"/>
                    <a:pt x="350" y="825"/>
                    <a:pt x="343" y="821"/>
                  </a:cubicBezTo>
                  <a:cubicBezTo>
                    <a:pt x="343" y="820"/>
                    <a:pt x="342" y="820"/>
                    <a:pt x="342" y="819"/>
                  </a:cubicBezTo>
                  <a:cubicBezTo>
                    <a:pt x="342" y="817"/>
                    <a:pt x="339" y="816"/>
                    <a:pt x="335" y="815"/>
                  </a:cubicBezTo>
                  <a:cubicBezTo>
                    <a:pt x="335" y="815"/>
                    <a:pt x="334" y="815"/>
                    <a:pt x="333" y="815"/>
                  </a:cubicBezTo>
                  <a:cubicBezTo>
                    <a:pt x="330" y="815"/>
                    <a:pt x="328" y="812"/>
                    <a:pt x="330" y="809"/>
                  </a:cubicBezTo>
                  <a:cubicBezTo>
                    <a:pt x="331" y="808"/>
                    <a:pt x="332" y="806"/>
                    <a:pt x="333" y="805"/>
                  </a:cubicBezTo>
                  <a:cubicBezTo>
                    <a:pt x="335" y="802"/>
                    <a:pt x="336" y="799"/>
                    <a:pt x="337" y="800"/>
                  </a:cubicBezTo>
                  <a:cubicBezTo>
                    <a:pt x="338" y="800"/>
                    <a:pt x="338" y="802"/>
                    <a:pt x="338" y="805"/>
                  </a:cubicBezTo>
                  <a:cubicBezTo>
                    <a:pt x="338" y="807"/>
                    <a:pt x="340" y="807"/>
                    <a:pt x="341" y="804"/>
                  </a:cubicBezTo>
                  <a:cubicBezTo>
                    <a:pt x="342" y="802"/>
                    <a:pt x="343" y="801"/>
                    <a:pt x="343" y="799"/>
                  </a:cubicBezTo>
                  <a:cubicBezTo>
                    <a:pt x="345" y="796"/>
                    <a:pt x="347" y="794"/>
                    <a:pt x="347" y="794"/>
                  </a:cubicBezTo>
                  <a:cubicBezTo>
                    <a:pt x="348" y="794"/>
                    <a:pt x="348" y="796"/>
                    <a:pt x="348" y="799"/>
                  </a:cubicBezTo>
                  <a:cubicBezTo>
                    <a:pt x="349" y="801"/>
                    <a:pt x="350" y="801"/>
                    <a:pt x="351" y="798"/>
                  </a:cubicBezTo>
                  <a:cubicBezTo>
                    <a:pt x="352" y="796"/>
                    <a:pt x="352" y="795"/>
                    <a:pt x="352" y="794"/>
                  </a:cubicBezTo>
                  <a:cubicBezTo>
                    <a:pt x="354" y="791"/>
                    <a:pt x="355" y="791"/>
                    <a:pt x="355" y="794"/>
                  </a:cubicBezTo>
                  <a:cubicBezTo>
                    <a:pt x="355" y="797"/>
                    <a:pt x="356" y="796"/>
                    <a:pt x="358" y="793"/>
                  </a:cubicBezTo>
                  <a:cubicBezTo>
                    <a:pt x="360" y="787"/>
                    <a:pt x="365" y="782"/>
                    <a:pt x="372" y="779"/>
                  </a:cubicBezTo>
                  <a:cubicBezTo>
                    <a:pt x="381" y="775"/>
                    <a:pt x="391" y="770"/>
                    <a:pt x="400" y="766"/>
                  </a:cubicBezTo>
                  <a:cubicBezTo>
                    <a:pt x="402" y="765"/>
                    <a:pt x="405" y="766"/>
                    <a:pt x="407" y="768"/>
                  </a:cubicBezTo>
                  <a:cubicBezTo>
                    <a:pt x="411" y="773"/>
                    <a:pt x="415" y="780"/>
                    <a:pt x="420" y="785"/>
                  </a:cubicBezTo>
                  <a:cubicBezTo>
                    <a:pt x="425" y="792"/>
                    <a:pt x="430" y="798"/>
                    <a:pt x="435" y="803"/>
                  </a:cubicBezTo>
                  <a:cubicBezTo>
                    <a:pt x="441" y="811"/>
                    <a:pt x="448" y="818"/>
                    <a:pt x="454" y="825"/>
                  </a:cubicBezTo>
                  <a:cubicBezTo>
                    <a:pt x="455" y="826"/>
                    <a:pt x="455" y="826"/>
                    <a:pt x="455" y="827"/>
                  </a:cubicBezTo>
                  <a:cubicBezTo>
                    <a:pt x="456" y="827"/>
                    <a:pt x="457" y="827"/>
                    <a:pt x="458" y="826"/>
                  </a:cubicBezTo>
                  <a:cubicBezTo>
                    <a:pt x="458" y="825"/>
                    <a:pt x="460" y="827"/>
                    <a:pt x="461" y="830"/>
                  </a:cubicBezTo>
                  <a:cubicBezTo>
                    <a:pt x="462" y="831"/>
                    <a:pt x="462" y="833"/>
                    <a:pt x="463" y="834"/>
                  </a:cubicBezTo>
                  <a:cubicBezTo>
                    <a:pt x="464" y="837"/>
                    <a:pt x="465" y="838"/>
                    <a:pt x="466" y="836"/>
                  </a:cubicBezTo>
                  <a:cubicBezTo>
                    <a:pt x="466" y="833"/>
                    <a:pt x="468" y="834"/>
                    <a:pt x="470" y="837"/>
                  </a:cubicBezTo>
                  <a:cubicBezTo>
                    <a:pt x="475" y="844"/>
                    <a:pt x="480" y="852"/>
                    <a:pt x="485" y="859"/>
                  </a:cubicBezTo>
                  <a:cubicBezTo>
                    <a:pt x="487" y="862"/>
                    <a:pt x="489" y="862"/>
                    <a:pt x="489" y="860"/>
                  </a:cubicBezTo>
                  <a:cubicBezTo>
                    <a:pt x="489" y="858"/>
                    <a:pt x="490" y="858"/>
                    <a:pt x="492" y="861"/>
                  </a:cubicBezTo>
                  <a:cubicBezTo>
                    <a:pt x="495" y="865"/>
                    <a:pt x="498" y="869"/>
                    <a:pt x="501" y="874"/>
                  </a:cubicBezTo>
                  <a:cubicBezTo>
                    <a:pt x="502" y="877"/>
                    <a:pt x="504" y="877"/>
                    <a:pt x="503" y="874"/>
                  </a:cubicBezTo>
                  <a:cubicBezTo>
                    <a:pt x="503" y="871"/>
                    <a:pt x="503" y="869"/>
                    <a:pt x="504" y="869"/>
                  </a:cubicBezTo>
                  <a:cubicBezTo>
                    <a:pt x="504" y="868"/>
                    <a:pt x="506" y="870"/>
                    <a:pt x="508" y="873"/>
                  </a:cubicBezTo>
                  <a:cubicBezTo>
                    <a:pt x="510" y="874"/>
                    <a:pt x="511" y="876"/>
                    <a:pt x="512" y="878"/>
                  </a:cubicBezTo>
                  <a:cubicBezTo>
                    <a:pt x="514" y="880"/>
                    <a:pt x="516" y="882"/>
                    <a:pt x="517" y="881"/>
                  </a:cubicBezTo>
                  <a:cubicBezTo>
                    <a:pt x="518" y="880"/>
                    <a:pt x="518" y="879"/>
                    <a:pt x="518" y="879"/>
                  </a:cubicBezTo>
                  <a:cubicBezTo>
                    <a:pt x="518" y="879"/>
                    <a:pt x="517" y="878"/>
                    <a:pt x="517" y="878"/>
                  </a:cubicBezTo>
                  <a:cubicBezTo>
                    <a:pt x="517" y="878"/>
                    <a:pt x="518" y="878"/>
                    <a:pt x="518" y="878"/>
                  </a:cubicBezTo>
                  <a:cubicBezTo>
                    <a:pt x="518" y="878"/>
                    <a:pt x="520" y="879"/>
                    <a:pt x="523" y="881"/>
                  </a:cubicBezTo>
                  <a:cubicBezTo>
                    <a:pt x="525" y="883"/>
                    <a:pt x="527" y="884"/>
                    <a:pt x="529" y="885"/>
                  </a:cubicBezTo>
                  <a:cubicBezTo>
                    <a:pt x="532" y="887"/>
                    <a:pt x="534" y="888"/>
                    <a:pt x="534" y="886"/>
                  </a:cubicBezTo>
                  <a:cubicBezTo>
                    <a:pt x="534" y="885"/>
                    <a:pt x="536" y="885"/>
                    <a:pt x="539" y="886"/>
                  </a:cubicBezTo>
                  <a:cubicBezTo>
                    <a:pt x="542" y="887"/>
                    <a:pt x="545" y="888"/>
                    <a:pt x="547" y="889"/>
                  </a:cubicBezTo>
                  <a:cubicBezTo>
                    <a:pt x="554" y="890"/>
                    <a:pt x="562" y="888"/>
                    <a:pt x="568" y="890"/>
                  </a:cubicBezTo>
                  <a:cubicBezTo>
                    <a:pt x="581" y="894"/>
                    <a:pt x="593" y="888"/>
                    <a:pt x="601" y="881"/>
                  </a:cubicBezTo>
                  <a:cubicBezTo>
                    <a:pt x="607" y="877"/>
                    <a:pt x="612" y="876"/>
                    <a:pt x="618" y="875"/>
                  </a:cubicBezTo>
                  <a:cubicBezTo>
                    <a:pt x="621" y="875"/>
                    <a:pt x="626" y="873"/>
                    <a:pt x="629" y="870"/>
                  </a:cubicBezTo>
                  <a:cubicBezTo>
                    <a:pt x="632" y="867"/>
                    <a:pt x="636" y="864"/>
                    <a:pt x="639" y="861"/>
                  </a:cubicBezTo>
                  <a:cubicBezTo>
                    <a:pt x="641" y="858"/>
                    <a:pt x="642" y="854"/>
                    <a:pt x="641" y="851"/>
                  </a:cubicBezTo>
                  <a:cubicBezTo>
                    <a:pt x="637" y="843"/>
                    <a:pt x="633" y="836"/>
                    <a:pt x="624" y="834"/>
                  </a:cubicBezTo>
                  <a:cubicBezTo>
                    <a:pt x="621" y="833"/>
                    <a:pt x="620" y="832"/>
                    <a:pt x="621" y="831"/>
                  </a:cubicBezTo>
                  <a:cubicBezTo>
                    <a:pt x="623" y="829"/>
                    <a:pt x="621" y="828"/>
                    <a:pt x="618" y="828"/>
                  </a:cubicBezTo>
                  <a:cubicBezTo>
                    <a:pt x="615" y="828"/>
                    <a:pt x="615" y="828"/>
                    <a:pt x="615" y="828"/>
                  </a:cubicBezTo>
                  <a:cubicBezTo>
                    <a:pt x="612" y="828"/>
                    <a:pt x="609" y="828"/>
                    <a:pt x="609" y="828"/>
                  </a:cubicBezTo>
                  <a:cubicBezTo>
                    <a:pt x="609" y="828"/>
                    <a:pt x="610" y="827"/>
                    <a:pt x="612" y="827"/>
                  </a:cubicBezTo>
                  <a:cubicBezTo>
                    <a:pt x="613" y="826"/>
                    <a:pt x="612" y="825"/>
                    <a:pt x="609" y="823"/>
                  </a:cubicBezTo>
                  <a:cubicBezTo>
                    <a:pt x="608" y="823"/>
                    <a:pt x="607" y="822"/>
                    <a:pt x="606" y="822"/>
                  </a:cubicBezTo>
                  <a:cubicBezTo>
                    <a:pt x="603" y="820"/>
                    <a:pt x="602" y="819"/>
                    <a:pt x="603" y="819"/>
                  </a:cubicBezTo>
                  <a:cubicBezTo>
                    <a:pt x="605" y="818"/>
                    <a:pt x="604" y="817"/>
                    <a:pt x="601" y="815"/>
                  </a:cubicBezTo>
                  <a:cubicBezTo>
                    <a:pt x="595" y="812"/>
                    <a:pt x="589" y="809"/>
                    <a:pt x="583" y="806"/>
                  </a:cubicBezTo>
                  <a:cubicBezTo>
                    <a:pt x="582" y="805"/>
                    <a:pt x="581" y="805"/>
                    <a:pt x="579" y="804"/>
                  </a:cubicBezTo>
                  <a:cubicBezTo>
                    <a:pt x="577" y="803"/>
                    <a:pt x="577" y="802"/>
                    <a:pt x="578" y="802"/>
                  </a:cubicBezTo>
                  <a:cubicBezTo>
                    <a:pt x="580" y="801"/>
                    <a:pt x="580" y="800"/>
                    <a:pt x="578" y="799"/>
                  </a:cubicBezTo>
                  <a:cubicBezTo>
                    <a:pt x="576" y="798"/>
                    <a:pt x="576" y="797"/>
                    <a:pt x="579" y="797"/>
                  </a:cubicBezTo>
                  <a:cubicBezTo>
                    <a:pt x="581" y="796"/>
                    <a:pt x="580" y="795"/>
                    <a:pt x="577" y="794"/>
                  </a:cubicBezTo>
                  <a:cubicBezTo>
                    <a:pt x="575" y="793"/>
                    <a:pt x="572" y="792"/>
                    <a:pt x="569" y="790"/>
                  </a:cubicBezTo>
                  <a:cubicBezTo>
                    <a:pt x="566" y="789"/>
                    <a:pt x="565" y="787"/>
                    <a:pt x="566" y="785"/>
                  </a:cubicBezTo>
                  <a:cubicBezTo>
                    <a:pt x="567" y="783"/>
                    <a:pt x="568" y="782"/>
                    <a:pt x="568" y="781"/>
                  </a:cubicBezTo>
                  <a:cubicBezTo>
                    <a:pt x="567" y="779"/>
                    <a:pt x="566" y="778"/>
                    <a:pt x="565" y="776"/>
                  </a:cubicBezTo>
                  <a:cubicBezTo>
                    <a:pt x="563" y="773"/>
                    <a:pt x="563" y="771"/>
                    <a:pt x="564" y="771"/>
                  </a:cubicBezTo>
                  <a:cubicBezTo>
                    <a:pt x="565" y="771"/>
                    <a:pt x="566" y="769"/>
                    <a:pt x="565" y="768"/>
                  </a:cubicBezTo>
                  <a:cubicBezTo>
                    <a:pt x="565" y="767"/>
                    <a:pt x="564" y="765"/>
                    <a:pt x="564" y="764"/>
                  </a:cubicBezTo>
                  <a:cubicBezTo>
                    <a:pt x="563" y="758"/>
                    <a:pt x="563" y="750"/>
                    <a:pt x="560" y="744"/>
                  </a:cubicBezTo>
                  <a:cubicBezTo>
                    <a:pt x="556" y="736"/>
                    <a:pt x="557" y="730"/>
                    <a:pt x="561" y="724"/>
                  </a:cubicBezTo>
                  <a:cubicBezTo>
                    <a:pt x="563" y="722"/>
                    <a:pt x="566" y="721"/>
                    <a:pt x="567" y="722"/>
                  </a:cubicBezTo>
                  <a:cubicBezTo>
                    <a:pt x="567" y="722"/>
                    <a:pt x="569" y="721"/>
                    <a:pt x="570" y="719"/>
                  </a:cubicBezTo>
                  <a:cubicBezTo>
                    <a:pt x="572" y="716"/>
                    <a:pt x="573" y="715"/>
                    <a:pt x="573" y="716"/>
                  </a:cubicBezTo>
                  <a:cubicBezTo>
                    <a:pt x="574" y="717"/>
                    <a:pt x="576" y="715"/>
                    <a:pt x="578" y="713"/>
                  </a:cubicBezTo>
                  <a:cubicBezTo>
                    <a:pt x="580" y="710"/>
                    <a:pt x="582" y="708"/>
                    <a:pt x="584" y="706"/>
                  </a:cubicBezTo>
                  <a:cubicBezTo>
                    <a:pt x="586" y="703"/>
                    <a:pt x="588" y="702"/>
                    <a:pt x="589" y="704"/>
                  </a:cubicBezTo>
                  <a:cubicBezTo>
                    <a:pt x="589" y="705"/>
                    <a:pt x="590" y="703"/>
                    <a:pt x="592" y="700"/>
                  </a:cubicBezTo>
                  <a:cubicBezTo>
                    <a:pt x="600" y="685"/>
                    <a:pt x="613" y="673"/>
                    <a:pt x="616" y="655"/>
                  </a:cubicBezTo>
                  <a:cubicBezTo>
                    <a:pt x="616" y="655"/>
                    <a:pt x="616" y="655"/>
                    <a:pt x="616" y="655"/>
                  </a:cubicBezTo>
                  <a:cubicBezTo>
                    <a:pt x="616" y="655"/>
                    <a:pt x="617" y="655"/>
                    <a:pt x="618" y="656"/>
                  </a:cubicBezTo>
                  <a:cubicBezTo>
                    <a:pt x="619" y="657"/>
                    <a:pt x="621" y="655"/>
                    <a:pt x="622" y="652"/>
                  </a:cubicBezTo>
                  <a:cubicBezTo>
                    <a:pt x="627" y="633"/>
                    <a:pt x="632" y="615"/>
                    <a:pt x="638" y="597"/>
                  </a:cubicBezTo>
                  <a:cubicBezTo>
                    <a:pt x="639" y="594"/>
                    <a:pt x="641" y="589"/>
                    <a:pt x="643" y="586"/>
                  </a:cubicBezTo>
                  <a:cubicBezTo>
                    <a:pt x="653" y="572"/>
                    <a:pt x="656" y="563"/>
                    <a:pt x="656" y="558"/>
                  </a:cubicBezTo>
                  <a:cubicBezTo>
                    <a:pt x="656" y="554"/>
                    <a:pt x="653" y="550"/>
                    <a:pt x="651" y="547"/>
                  </a:cubicBezTo>
                  <a:cubicBezTo>
                    <a:pt x="648" y="541"/>
                    <a:pt x="648" y="535"/>
                    <a:pt x="648" y="529"/>
                  </a:cubicBezTo>
                  <a:cubicBezTo>
                    <a:pt x="647" y="521"/>
                    <a:pt x="648" y="513"/>
                    <a:pt x="649" y="505"/>
                  </a:cubicBezTo>
                  <a:cubicBezTo>
                    <a:pt x="649" y="501"/>
                    <a:pt x="650" y="499"/>
                    <a:pt x="650" y="499"/>
                  </a:cubicBezTo>
                  <a:cubicBezTo>
                    <a:pt x="651" y="499"/>
                    <a:pt x="651" y="497"/>
                    <a:pt x="651" y="493"/>
                  </a:cubicBezTo>
                  <a:cubicBezTo>
                    <a:pt x="651" y="479"/>
                    <a:pt x="664" y="475"/>
                    <a:pt x="676" y="470"/>
                  </a:cubicBezTo>
                  <a:cubicBezTo>
                    <a:pt x="679" y="469"/>
                    <a:pt x="684" y="467"/>
                    <a:pt x="687" y="466"/>
                  </a:cubicBezTo>
                  <a:cubicBezTo>
                    <a:pt x="689" y="465"/>
                    <a:pt x="690" y="465"/>
                    <a:pt x="692" y="463"/>
                  </a:cubicBezTo>
                  <a:cubicBezTo>
                    <a:pt x="696" y="460"/>
                    <a:pt x="699" y="455"/>
                    <a:pt x="702" y="451"/>
                  </a:cubicBezTo>
                  <a:cubicBezTo>
                    <a:pt x="705" y="447"/>
                    <a:pt x="708" y="445"/>
                    <a:pt x="712" y="442"/>
                  </a:cubicBezTo>
                  <a:cubicBezTo>
                    <a:pt x="719" y="437"/>
                    <a:pt x="724" y="429"/>
                    <a:pt x="730" y="423"/>
                  </a:cubicBezTo>
                  <a:cubicBezTo>
                    <a:pt x="735" y="418"/>
                    <a:pt x="740" y="413"/>
                    <a:pt x="746" y="409"/>
                  </a:cubicBezTo>
                  <a:cubicBezTo>
                    <a:pt x="753" y="404"/>
                    <a:pt x="755" y="394"/>
                    <a:pt x="750" y="386"/>
                  </a:cubicBezTo>
                  <a:cubicBezTo>
                    <a:pt x="745" y="378"/>
                    <a:pt x="740" y="370"/>
                    <a:pt x="736" y="362"/>
                  </a:cubicBezTo>
                  <a:close/>
                  <a:moveTo>
                    <a:pt x="736" y="362"/>
                  </a:moveTo>
                  <a:cubicBezTo>
                    <a:pt x="736" y="362"/>
                    <a:pt x="736" y="362"/>
                    <a:pt x="736" y="362"/>
                  </a:cubicBezTo>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 xmlns:a16="http://schemas.microsoft.com/office/drawing/2014/main" id="{1D5A84C3-FC3A-47E4-8FFD-D547A96971BA}"/>
                </a:ext>
              </a:extLst>
            </p:cNvPr>
            <p:cNvSpPr>
              <a:spLocks noChangeArrowheads="1"/>
            </p:cNvSpPr>
            <p:nvPr/>
          </p:nvSpPr>
          <p:spPr bwMode="auto">
            <a:xfrm>
              <a:off x="9144000" y="3141058"/>
              <a:ext cx="503463" cy="7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
              <a:extLst>
                <a:ext uri="{FF2B5EF4-FFF2-40B4-BE49-F238E27FC236}">
                  <a16:creationId xmlns="" xmlns:a16="http://schemas.microsoft.com/office/drawing/2014/main" id="{198B76B6-186E-4B95-93E4-87C40BD2DC39}"/>
                </a:ext>
              </a:extLst>
            </p:cNvPr>
            <p:cNvSpPr>
              <a:spLocks/>
            </p:cNvSpPr>
            <p:nvPr/>
          </p:nvSpPr>
          <p:spPr bwMode="auto">
            <a:xfrm>
              <a:off x="9154565" y="3148664"/>
              <a:ext cx="482896" cy="85648"/>
            </a:xfrm>
            <a:custGeom>
              <a:avLst/>
              <a:gdLst>
                <a:gd name="T0" fmla="*/ 0 w 1550"/>
                <a:gd name="T1" fmla="*/ 0 h 275"/>
                <a:gd name="T2" fmla="*/ 1550 w 1550"/>
                <a:gd name="T3" fmla="*/ 0 h 275"/>
                <a:gd name="T4" fmla="*/ 1504 w 1550"/>
                <a:gd name="T5" fmla="*/ 210 h 275"/>
                <a:gd name="T6" fmla="*/ 1416 w 1550"/>
                <a:gd name="T7" fmla="*/ 270 h 275"/>
                <a:gd name="T8" fmla="*/ 108 w 1550"/>
                <a:gd name="T9" fmla="*/ 271 h 275"/>
                <a:gd name="T10" fmla="*/ 46 w 1550"/>
                <a:gd name="T11" fmla="*/ 224 h 275"/>
                <a:gd name="T12" fmla="*/ 0 w 1550"/>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1550" h="275">
                  <a:moveTo>
                    <a:pt x="0" y="0"/>
                  </a:moveTo>
                  <a:cubicBezTo>
                    <a:pt x="1550" y="0"/>
                    <a:pt x="1550" y="0"/>
                    <a:pt x="1550" y="0"/>
                  </a:cubicBezTo>
                  <a:cubicBezTo>
                    <a:pt x="1504" y="210"/>
                    <a:pt x="1504" y="210"/>
                    <a:pt x="1504" y="210"/>
                  </a:cubicBezTo>
                  <a:cubicBezTo>
                    <a:pt x="1496" y="252"/>
                    <a:pt x="1470" y="275"/>
                    <a:pt x="1416" y="270"/>
                  </a:cubicBezTo>
                  <a:cubicBezTo>
                    <a:pt x="108" y="271"/>
                    <a:pt x="108" y="271"/>
                    <a:pt x="108" y="271"/>
                  </a:cubicBezTo>
                  <a:cubicBezTo>
                    <a:pt x="85" y="271"/>
                    <a:pt x="63" y="261"/>
                    <a:pt x="46" y="224"/>
                  </a:cubicBezTo>
                  <a:lnTo>
                    <a:pt x="0"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3">
              <a:extLst>
                <a:ext uri="{FF2B5EF4-FFF2-40B4-BE49-F238E27FC236}">
                  <a16:creationId xmlns="" xmlns:a16="http://schemas.microsoft.com/office/drawing/2014/main" id="{0C080894-9C1E-47FB-B35C-E6FD47843EEA}"/>
                </a:ext>
              </a:extLst>
            </p:cNvPr>
            <p:cNvSpPr>
              <a:spLocks noChangeArrowheads="1"/>
            </p:cNvSpPr>
            <p:nvPr/>
          </p:nvSpPr>
          <p:spPr bwMode="auto">
            <a:xfrm>
              <a:off x="9144000" y="3107390"/>
              <a:ext cx="503463" cy="33667"/>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
              <a:extLst>
                <a:ext uri="{FF2B5EF4-FFF2-40B4-BE49-F238E27FC236}">
                  <a16:creationId xmlns="" xmlns:a16="http://schemas.microsoft.com/office/drawing/2014/main" id="{A83D9BA3-2B4D-4EA3-B239-56DBBBE58B40}"/>
                </a:ext>
              </a:extLst>
            </p:cNvPr>
            <p:cNvSpPr>
              <a:spLocks/>
            </p:cNvSpPr>
            <p:nvPr/>
          </p:nvSpPr>
          <p:spPr bwMode="auto">
            <a:xfrm>
              <a:off x="9165835" y="2829316"/>
              <a:ext cx="458526" cy="273143"/>
            </a:xfrm>
            <a:custGeom>
              <a:avLst/>
              <a:gdLst>
                <a:gd name="T0" fmla="*/ 0 w 1472"/>
                <a:gd name="T1" fmla="*/ 876 h 876"/>
                <a:gd name="T2" fmla="*/ 0 w 1472"/>
                <a:gd name="T3" fmla="*/ 70 h 876"/>
                <a:gd name="T4" fmla="*/ 70 w 1472"/>
                <a:gd name="T5" fmla="*/ 0 h 876"/>
                <a:gd name="T6" fmla="*/ 1402 w 1472"/>
                <a:gd name="T7" fmla="*/ 0 h 876"/>
                <a:gd name="T8" fmla="*/ 1472 w 1472"/>
                <a:gd name="T9" fmla="*/ 70 h 876"/>
                <a:gd name="T10" fmla="*/ 1472 w 1472"/>
                <a:gd name="T11" fmla="*/ 876 h 876"/>
              </a:gdLst>
              <a:ahLst/>
              <a:cxnLst>
                <a:cxn ang="0">
                  <a:pos x="T0" y="T1"/>
                </a:cxn>
                <a:cxn ang="0">
                  <a:pos x="T2" y="T3"/>
                </a:cxn>
                <a:cxn ang="0">
                  <a:pos x="T4" y="T5"/>
                </a:cxn>
                <a:cxn ang="0">
                  <a:pos x="T6" y="T7"/>
                </a:cxn>
                <a:cxn ang="0">
                  <a:pos x="T8" y="T9"/>
                </a:cxn>
                <a:cxn ang="0">
                  <a:pos x="T10" y="T11"/>
                </a:cxn>
              </a:cxnLst>
              <a:rect l="0" t="0" r="r" b="b"/>
              <a:pathLst>
                <a:path w="1472" h="876">
                  <a:moveTo>
                    <a:pt x="0" y="876"/>
                  </a:moveTo>
                  <a:cubicBezTo>
                    <a:pt x="0" y="70"/>
                    <a:pt x="0" y="70"/>
                    <a:pt x="0" y="70"/>
                  </a:cubicBezTo>
                  <a:cubicBezTo>
                    <a:pt x="0" y="31"/>
                    <a:pt x="32" y="0"/>
                    <a:pt x="70" y="0"/>
                  </a:cubicBezTo>
                  <a:cubicBezTo>
                    <a:pt x="1402" y="0"/>
                    <a:pt x="1402" y="0"/>
                    <a:pt x="1402" y="0"/>
                  </a:cubicBezTo>
                  <a:cubicBezTo>
                    <a:pt x="1441" y="0"/>
                    <a:pt x="1472" y="31"/>
                    <a:pt x="1472" y="70"/>
                  </a:cubicBezTo>
                  <a:cubicBezTo>
                    <a:pt x="1472" y="876"/>
                    <a:pt x="1472" y="876"/>
                    <a:pt x="1472" y="876"/>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30">
              <a:extLst>
                <a:ext uri="{FF2B5EF4-FFF2-40B4-BE49-F238E27FC236}">
                  <a16:creationId xmlns="" xmlns:a16="http://schemas.microsoft.com/office/drawing/2014/main" id="{80664872-B8F6-4539-96C4-C4BBEF52FD74}"/>
                </a:ext>
              </a:extLst>
            </p:cNvPr>
            <p:cNvSpPr>
              <a:spLocks/>
            </p:cNvSpPr>
            <p:nvPr/>
          </p:nvSpPr>
          <p:spPr bwMode="auto">
            <a:xfrm>
              <a:off x="9335863" y="2777900"/>
              <a:ext cx="119315" cy="44232"/>
            </a:xfrm>
            <a:custGeom>
              <a:avLst/>
              <a:gdLst>
                <a:gd name="T0" fmla="*/ 0 w 383"/>
                <a:gd name="T1" fmla="*/ 142 h 142"/>
                <a:gd name="T2" fmla="*/ 0 w 383"/>
                <a:gd name="T3" fmla="*/ 26 h 142"/>
                <a:gd name="T4" fmla="*/ 24 w 383"/>
                <a:gd name="T5" fmla="*/ 0 h 142"/>
                <a:gd name="T6" fmla="*/ 362 w 383"/>
                <a:gd name="T7" fmla="*/ 0 h 142"/>
                <a:gd name="T8" fmla="*/ 383 w 383"/>
                <a:gd name="T9" fmla="*/ 22 h 142"/>
                <a:gd name="T10" fmla="*/ 383 w 383"/>
                <a:gd name="T11" fmla="*/ 142 h 142"/>
              </a:gdLst>
              <a:ahLst/>
              <a:cxnLst>
                <a:cxn ang="0">
                  <a:pos x="T0" y="T1"/>
                </a:cxn>
                <a:cxn ang="0">
                  <a:pos x="T2" y="T3"/>
                </a:cxn>
                <a:cxn ang="0">
                  <a:pos x="T4" y="T5"/>
                </a:cxn>
                <a:cxn ang="0">
                  <a:pos x="T6" y="T7"/>
                </a:cxn>
                <a:cxn ang="0">
                  <a:pos x="T8" y="T9"/>
                </a:cxn>
                <a:cxn ang="0">
                  <a:pos x="T10" y="T11"/>
                </a:cxn>
              </a:cxnLst>
              <a:rect l="0" t="0" r="r" b="b"/>
              <a:pathLst>
                <a:path w="383" h="142">
                  <a:moveTo>
                    <a:pt x="0" y="142"/>
                  </a:moveTo>
                  <a:cubicBezTo>
                    <a:pt x="0" y="26"/>
                    <a:pt x="0" y="26"/>
                    <a:pt x="0" y="26"/>
                  </a:cubicBezTo>
                  <a:cubicBezTo>
                    <a:pt x="2" y="12"/>
                    <a:pt x="8" y="1"/>
                    <a:pt x="24" y="0"/>
                  </a:cubicBezTo>
                  <a:cubicBezTo>
                    <a:pt x="362" y="0"/>
                    <a:pt x="362" y="0"/>
                    <a:pt x="362" y="0"/>
                  </a:cubicBezTo>
                  <a:cubicBezTo>
                    <a:pt x="378" y="0"/>
                    <a:pt x="383" y="8"/>
                    <a:pt x="383" y="22"/>
                  </a:cubicBezTo>
                  <a:cubicBezTo>
                    <a:pt x="383" y="142"/>
                    <a:pt x="383" y="142"/>
                    <a:pt x="383" y="142"/>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31">
              <a:extLst>
                <a:ext uri="{FF2B5EF4-FFF2-40B4-BE49-F238E27FC236}">
                  <a16:creationId xmlns="" xmlns:a16="http://schemas.microsoft.com/office/drawing/2014/main" id="{2197283E-1CDA-4373-A826-391DDDD97E6A}"/>
                </a:ext>
              </a:extLst>
            </p:cNvPr>
            <p:cNvSpPr>
              <a:spLocks/>
            </p:cNvSpPr>
            <p:nvPr/>
          </p:nvSpPr>
          <p:spPr bwMode="auto">
            <a:xfrm>
              <a:off x="9594215" y="2929474"/>
              <a:ext cx="25497" cy="107200"/>
            </a:xfrm>
            <a:custGeom>
              <a:avLst/>
              <a:gdLst>
                <a:gd name="T0" fmla="*/ 41 w 82"/>
                <a:gd name="T1" fmla="*/ 344 h 344"/>
                <a:gd name="T2" fmla="*/ 41 w 82"/>
                <a:gd name="T3" fmla="*/ 344 h 344"/>
                <a:gd name="T4" fmla="*/ 0 w 82"/>
                <a:gd name="T5" fmla="*/ 303 h 344"/>
                <a:gd name="T6" fmla="*/ 0 w 82"/>
                <a:gd name="T7" fmla="*/ 41 h 344"/>
                <a:gd name="T8" fmla="*/ 41 w 82"/>
                <a:gd name="T9" fmla="*/ 0 h 344"/>
                <a:gd name="T10" fmla="*/ 41 w 82"/>
                <a:gd name="T11" fmla="*/ 0 h 344"/>
                <a:gd name="T12" fmla="*/ 82 w 82"/>
                <a:gd name="T13" fmla="*/ 41 h 344"/>
                <a:gd name="T14" fmla="*/ 82 w 82"/>
                <a:gd name="T15" fmla="*/ 303 h 344"/>
                <a:gd name="T16" fmla="*/ 41 w 82"/>
                <a:gd name="T1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4">
                  <a:moveTo>
                    <a:pt x="41" y="344"/>
                  </a:moveTo>
                  <a:cubicBezTo>
                    <a:pt x="41" y="344"/>
                    <a:pt x="41" y="344"/>
                    <a:pt x="41" y="344"/>
                  </a:cubicBezTo>
                  <a:cubicBezTo>
                    <a:pt x="19" y="344"/>
                    <a:pt x="0" y="325"/>
                    <a:pt x="0" y="303"/>
                  </a:cubicBezTo>
                  <a:cubicBezTo>
                    <a:pt x="0" y="41"/>
                    <a:pt x="0" y="41"/>
                    <a:pt x="0" y="41"/>
                  </a:cubicBezTo>
                  <a:cubicBezTo>
                    <a:pt x="0" y="19"/>
                    <a:pt x="19" y="0"/>
                    <a:pt x="41" y="0"/>
                  </a:cubicBezTo>
                  <a:cubicBezTo>
                    <a:pt x="41" y="0"/>
                    <a:pt x="41" y="0"/>
                    <a:pt x="41" y="0"/>
                  </a:cubicBezTo>
                  <a:cubicBezTo>
                    <a:pt x="64" y="0"/>
                    <a:pt x="82" y="19"/>
                    <a:pt x="82" y="41"/>
                  </a:cubicBezTo>
                  <a:cubicBezTo>
                    <a:pt x="82" y="303"/>
                    <a:pt x="82" y="303"/>
                    <a:pt x="82" y="303"/>
                  </a:cubicBezTo>
                  <a:cubicBezTo>
                    <a:pt x="82" y="325"/>
                    <a:pt x="64" y="344"/>
                    <a:pt x="41" y="344"/>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Line 32">
              <a:extLst>
                <a:ext uri="{FF2B5EF4-FFF2-40B4-BE49-F238E27FC236}">
                  <a16:creationId xmlns="" xmlns:a16="http://schemas.microsoft.com/office/drawing/2014/main" id="{0921B2BA-C238-432B-976C-05B1C7D3C3AD}"/>
                </a:ext>
              </a:extLst>
            </p:cNvPr>
            <p:cNvSpPr>
              <a:spLocks noChangeShapeType="1"/>
            </p:cNvSpPr>
            <p:nvPr/>
          </p:nvSpPr>
          <p:spPr bwMode="auto">
            <a:xfrm flipV="1">
              <a:off x="9573648" y="3028504"/>
              <a:ext cx="36767" cy="37753"/>
            </a:xfrm>
            <a:prstGeom prst="line">
              <a:avLst/>
            </a:prstGeom>
            <a:noFill/>
            <a:ln w="6350" cap="flat">
              <a:solidFill>
                <a:srgbClr val="66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2597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en-GB" dirty="0" err="1">
                <a:solidFill>
                  <a:srgbClr val="660066"/>
                </a:solidFill>
              </a:rPr>
              <a:t>Overzicht</a:t>
            </a:r>
            <a:r>
              <a:rPr lang="en-GB" dirty="0">
                <a:solidFill>
                  <a:srgbClr val="660066"/>
                </a:solidFill>
              </a:rPr>
              <a:t> </a:t>
            </a:r>
            <a:r>
              <a:rPr lang="en-GB" dirty="0" err="1">
                <a:solidFill>
                  <a:srgbClr val="660066"/>
                </a:solidFill>
              </a:rPr>
              <a:t>speerpunten</a:t>
            </a:r>
            <a:endParaRPr lang="nl-BE" dirty="0">
              <a:solidFill>
                <a:srgbClr val="660066"/>
              </a:solidFill>
            </a:endParaRPr>
          </a:p>
        </p:txBody>
      </p:sp>
      <p:sp>
        <p:nvSpPr>
          <p:cNvPr id="2" name="Rectangle 1">
            <a:extLst>
              <a:ext uri="{FF2B5EF4-FFF2-40B4-BE49-F238E27FC236}">
                <a16:creationId xmlns="" xmlns:a16="http://schemas.microsoft.com/office/drawing/2014/main" id="{7EA08B0A-9A9C-469C-AA28-1380247D6C03}"/>
              </a:ext>
            </a:extLst>
          </p:cNvPr>
          <p:cNvSpPr/>
          <p:nvPr/>
        </p:nvSpPr>
        <p:spPr>
          <a:xfrm>
            <a:off x="253342"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 xmlns:a16="http://schemas.microsoft.com/office/drawing/2014/main" id="{0838EE53-13BE-4DCD-8898-82E01E6DF206}"/>
              </a:ext>
            </a:extLst>
          </p:cNvPr>
          <p:cNvSpPr/>
          <p:nvPr/>
        </p:nvSpPr>
        <p:spPr>
          <a:xfrm>
            <a:off x="1991469"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17">
            <a:extLst>
              <a:ext uri="{FF2B5EF4-FFF2-40B4-BE49-F238E27FC236}">
                <a16:creationId xmlns="" xmlns:a16="http://schemas.microsoft.com/office/drawing/2014/main" id="{F6872536-FEEF-4983-9F52-27E401D8AF8D}"/>
              </a:ext>
            </a:extLst>
          </p:cNvPr>
          <p:cNvSpPr/>
          <p:nvPr/>
        </p:nvSpPr>
        <p:spPr>
          <a:xfrm>
            <a:off x="3729596"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19">
            <a:extLst>
              <a:ext uri="{FF2B5EF4-FFF2-40B4-BE49-F238E27FC236}">
                <a16:creationId xmlns="" xmlns:a16="http://schemas.microsoft.com/office/drawing/2014/main" id="{CE07FD90-FC33-41AA-BA38-0598A759017B}"/>
              </a:ext>
            </a:extLst>
          </p:cNvPr>
          <p:cNvSpPr/>
          <p:nvPr/>
        </p:nvSpPr>
        <p:spPr>
          <a:xfrm>
            <a:off x="5467723"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tangle 20">
            <a:extLst>
              <a:ext uri="{FF2B5EF4-FFF2-40B4-BE49-F238E27FC236}">
                <a16:creationId xmlns="" xmlns:a16="http://schemas.microsoft.com/office/drawing/2014/main" id="{9DEDC880-EA11-4447-95A1-7D47076F3AFF}"/>
              </a:ext>
            </a:extLst>
          </p:cNvPr>
          <p:cNvSpPr/>
          <p:nvPr/>
        </p:nvSpPr>
        <p:spPr>
          <a:xfrm>
            <a:off x="7205851"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tangle 22">
            <a:extLst>
              <a:ext uri="{FF2B5EF4-FFF2-40B4-BE49-F238E27FC236}">
                <a16:creationId xmlns="" xmlns:a16="http://schemas.microsoft.com/office/drawing/2014/main" id="{BE806B58-1B75-4E2C-994F-48CA7C3F62FA}"/>
              </a:ext>
            </a:extLst>
          </p:cNvPr>
          <p:cNvSpPr/>
          <p:nvPr/>
        </p:nvSpPr>
        <p:spPr>
          <a:xfrm>
            <a:off x="253342"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4" name="Rectangle 23">
            <a:extLst>
              <a:ext uri="{FF2B5EF4-FFF2-40B4-BE49-F238E27FC236}">
                <a16:creationId xmlns="" xmlns:a16="http://schemas.microsoft.com/office/drawing/2014/main" id="{AA5C08D0-0078-4097-83A6-AA98235C34DD}"/>
              </a:ext>
            </a:extLst>
          </p:cNvPr>
          <p:cNvSpPr/>
          <p:nvPr/>
        </p:nvSpPr>
        <p:spPr>
          <a:xfrm>
            <a:off x="1991469"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6" name="Rectangle 25">
            <a:extLst>
              <a:ext uri="{FF2B5EF4-FFF2-40B4-BE49-F238E27FC236}">
                <a16:creationId xmlns="" xmlns:a16="http://schemas.microsoft.com/office/drawing/2014/main" id="{5BCA9E3D-4413-4297-96B6-6229BB38EA6F}"/>
              </a:ext>
            </a:extLst>
          </p:cNvPr>
          <p:cNvSpPr/>
          <p:nvPr/>
        </p:nvSpPr>
        <p:spPr>
          <a:xfrm>
            <a:off x="3729596"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7" name="Rectangle 26">
            <a:extLst>
              <a:ext uri="{FF2B5EF4-FFF2-40B4-BE49-F238E27FC236}">
                <a16:creationId xmlns="" xmlns:a16="http://schemas.microsoft.com/office/drawing/2014/main" id="{EAE669F8-B9EB-419F-A2B4-FB2BA6602BE3}"/>
              </a:ext>
            </a:extLst>
          </p:cNvPr>
          <p:cNvSpPr/>
          <p:nvPr/>
        </p:nvSpPr>
        <p:spPr>
          <a:xfrm>
            <a:off x="5467723"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9" name="Rectangle 28">
            <a:extLst>
              <a:ext uri="{FF2B5EF4-FFF2-40B4-BE49-F238E27FC236}">
                <a16:creationId xmlns="" xmlns:a16="http://schemas.microsoft.com/office/drawing/2014/main" id="{921029C1-CD80-4416-BC95-9CE2B6F4956D}"/>
              </a:ext>
            </a:extLst>
          </p:cNvPr>
          <p:cNvSpPr/>
          <p:nvPr/>
        </p:nvSpPr>
        <p:spPr>
          <a:xfrm>
            <a:off x="7205851"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61" name="Rectangle 60">
            <a:extLst>
              <a:ext uri="{FF2B5EF4-FFF2-40B4-BE49-F238E27FC236}">
                <a16:creationId xmlns="" xmlns:a16="http://schemas.microsoft.com/office/drawing/2014/main" id="{C3CAC257-8386-4042-9F05-7DD37BC8895D}"/>
              </a:ext>
            </a:extLst>
          </p:cNvPr>
          <p:cNvSpPr/>
          <p:nvPr/>
        </p:nvSpPr>
        <p:spPr>
          <a:xfrm>
            <a:off x="260571" y="1470979"/>
            <a:ext cx="155908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800" dirty="0">
                <a:solidFill>
                  <a:srgbClr val="660066"/>
                </a:solidFill>
                <a:cs typeface="Arial" panose="020B0604020202020204" pitchFamily="34" charset="0"/>
              </a:rPr>
              <a:t>Schepen </a:t>
            </a:r>
          </a:p>
          <a:p>
            <a:pPr algn="just"/>
            <a:r>
              <a:rPr lang="nl-BE" sz="800" dirty="0">
                <a:solidFill>
                  <a:srgbClr val="660066"/>
                </a:solidFill>
                <a:cs typeface="Arial" panose="020B0604020202020204" pitchFamily="34" charset="0"/>
              </a:rPr>
              <a:t>van dierenwelzijn houdt in dat het dierenwelzijn moet worden opgenomen in de bevoegdheden van een schepen.</a:t>
            </a:r>
          </a:p>
        </p:txBody>
      </p:sp>
      <p:pic>
        <p:nvPicPr>
          <p:cNvPr id="66" name="Graphic 65" descr="Cat">
            <a:extLst>
              <a:ext uri="{FF2B5EF4-FFF2-40B4-BE49-F238E27FC236}">
                <a16:creationId xmlns="" xmlns:a16="http://schemas.microsoft.com/office/drawing/2014/main" id="{00A2BC5F-9F56-40E3-B8D0-F2BFB23CD1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7331" y="864153"/>
            <a:ext cx="418321" cy="418321"/>
          </a:xfrm>
          <a:prstGeom prst="rect">
            <a:avLst/>
          </a:prstGeom>
        </p:spPr>
      </p:pic>
      <p:pic>
        <p:nvPicPr>
          <p:cNvPr id="67" name="Graphic 66" descr="Lecturer">
            <a:extLst>
              <a:ext uri="{FF2B5EF4-FFF2-40B4-BE49-F238E27FC236}">
                <a16:creationId xmlns="" xmlns:a16="http://schemas.microsoft.com/office/drawing/2014/main" id="{D3E2FBCC-248E-419E-B6BE-4A26A7A73C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45511" y="863266"/>
            <a:ext cx="433388" cy="433388"/>
          </a:xfrm>
          <a:prstGeom prst="rect">
            <a:avLst/>
          </a:prstGeom>
        </p:spPr>
      </p:pic>
      <p:grpSp>
        <p:nvGrpSpPr>
          <p:cNvPr id="68" name="Group 67">
            <a:extLst>
              <a:ext uri="{FF2B5EF4-FFF2-40B4-BE49-F238E27FC236}">
                <a16:creationId xmlns="" xmlns:a16="http://schemas.microsoft.com/office/drawing/2014/main" id="{44D9D828-E955-4379-AA96-F226084B4E90}"/>
              </a:ext>
            </a:extLst>
          </p:cNvPr>
          <p:cNvGrpSpPr/>
          <p:nvPr/>
        </p:nvGrpSpPr>
        <p:grpSpPr>
          <a:xfrm>
            <a:off x="7836364" y="940445"/>
            <a:ext cx="358974" cy="265736"/>
            <a:chOff x="5495442" y="2335689"/>
            <a:chExt cx="624280" cy="516417"/>
          </a:xfrm>
          <a:solidFill>
            <a:srgbClr val="660066"/>
          </a:solidFill>
        </p:grpSpPr>
        <p:pic>
          <p:nvPicPr>
            <p:cNvPr id="69" name="Graphic 68">
              <a:extLst>
                <a:ext uri="{FF2B5EF4-FFF2-40B4-BE49-F238E27FC236}">
                  <a16:creationId xmlns="" xmlns:a16="http://schemas.microsoft.com/office/drawing/2014/main" id="{C683C8BD-01B4-4B12-A3A0-936A6CA7D5D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495442" y="2346167"/>
              <a:ext cx="346177" cy="346177"/>
            </a:xfrm>
            <a:prstGeom prst="rect">
              <a:avLst/>
            </a:prstGeom>
          </p:spPr>
        </p:pic>
        <p:pic>
          <p:nvPicPr>
            <p:cNvPr id="70" name="Graphic 69">
              <a:extLst>
                <a:ext uri="{FF2B5EF4-FFF2-40B4-BE49-F238E27FC236}">
                  <a16:creationId xmlns="" xmlns:a16="http://schemas.microsoft.com/office/drawing/2014/main" id="{EF9120CB-5B52-4117-B3B3-8A5B08ED38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773545" y="2335689"/>
              <a:ext cx="346177" cy="346177"/>
            </a:xfrm>
            <a:prstGeom prst="rect">
              <a:avLst/>
            </a:prstGeom>
          </p:spPr>
        </p:pic>
        <p:pic>
          <p:nvPicPr>
            <p:cNvPr id="71" name="Graphic 70">
              <a:extLst>
                <a:ext uri="{FF2B5EF4-FFF2-40B4-BE49-F238E27FC236}">
                  <a16:creationId xmlns="" xmlns:a16="http://schemas.microsoft.com/office/drawing/2014/main" id="{71209BB9-E754-40F2-9A75-887A57D4CC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691684" y="2505929"/>
              <a:ext cx="346177" cy="346177"/>
            </a:xfrm>
            <a:prstGeom prst="rect">
              <a:avLst/>
            </a:prstGeom>
          </p:spPr>
        </p:pic>
      </p:grpSp>
      <p:pic>
        <p:nvPicPr>
          <p:cNvPr id="74" name="Graphic 73">
            <a:extLst>
              <a:ext uri="{FF2B5EF4-FFF2-40B4-BE49-F238E27FC236}">
                <a16:creationId xmlns="" xmlns:a16="http://schemas.microsoft.com/office/drawing/2014/main" id="{00FE5EC8-53B7-4049-9797-75667DBA0F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110631" y="887190"/>
            <a:ext cx="372246" cy="372246"/>
          </a:xfrm>
          <a:prstGeom prst="rect">
            <a:avLst/>
          </a:prstGeom>
        </p:spPr>
      </p:pic>
      <p:sp>
        <p:nvSpPr>
          <p:cNvPr id="76" name="Rectangle 75">
            <a:extLst>
              <a:ext uri="{FF2B5EF4-FFF2-40B4-BE49-F238E27FC236}">
                <a16:creationId xmlns="" xmlns:a16="http://schemas.microsoft.com/office/drawing/2014/main" id="{957C4575-FD03-4DA3-AA1D-063BBC555E05}"/>
              </a:ext>
            </a:extLst>
          </p:cNvPr>
          <p:cNvSpPr/>
          <p:nvPr/>
        </p:nvSpPr>
        <p:spPr>
          <a:xfrm>
            <a:off x="2014416" y="1307829"/>
            <a:ext cx="155908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In elke stad/gemeente moet op zijn minst één agent worden aangesteld die zich specialiseert in de wetgeving inzake dierenwelzijn. Deze persoon coördineert het politiebeleid </a:t>
            </a:r>
            <a:r>
              <a:rPr lang="nl-BE" sz="700" dirty="0" err="1">
                <a:solidFill>
                  <a:srgbClr val="660066"/>
                </a:solidFill>
              </a:rPr>
              <a:t>terzake</a:t>
            </a:r>
            <a:r>
              <a:rPr lang="nl-BE" sz="700" dirty="0">
                <a:solidFill>
                  <a:srgbClr val="660066"/>
                </a:solidFill>
              </a:rPr>
              <a:t> en wordt zo het aanspreekpunt voor inwoners die vragen of klachten hebben omtrent het dierenwelzijn.</a:t>
            </a:r>
          </a:p>
        </p:txBody>
      </p:sp>
      <p:sp>
        <p:nvSpPr>
          <p:cNvPr id="77" name="Rectangle 76">
            <a:extLst>
              <a:ext uri="{FF2B5EF4-FFF2-40B4-BE49-F238E27FC236}">
                <a16:creationId xmlns="" xmlns:a16="http://schemas.microsoft.com/office/drawing/2014/main" id="{050342CC-1CFF-41A9-9A56-C358379AAA5C}"/>
              </a:ext>
            </a:extLst>
          </p:cNvPr>
          <p:cNvSpPr/>
          <p:nvPr/>
        </p:nvSpPr>
        <p:spPr>
          <a:xfrm>
            <a:off x="3760053" y="1253966"/>
            <a:ext cx="1559084" cy="1277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Een overbevolking van zwerfkatten geeft aanleiding tot overlast, hygiëneproblemen en leed voor de dieren zelf. Een gemeente die dierenwelzijn hoog in het vaandel draagt, voert een diervriendelijk sterilisatiebeleid voor zwerfkatten en stimuleert de bevolking om hun huiskat te laten steriliseren, wat overigens wettelijk verplicht is. </a:t>
            </a:r>
          </a:p>
        </p:txBody>
      </p:sp>
      <p:sp>
        <p:nvSpPr>
          <p:cNvPr id="78" name="Rectangle 77">
            <a:extLst>
              <a:ext uri="{FF2B5EF4-FFF2-40B4-BE49-F238E27FC236}">
                <a16:creationId xmlns="" xmlns:a16="http://schemas.microsoft.com/office/drawing/2014/main" id="{94B68C28-88BA-4BE2-8233-2C7A272CB3E6}"/>
              </a:ext>
            </a:extLst>
          </p:cNvPr>
          <p:cNvSpPr/>
          <p:nvPr/>
        </p:nvSpPr>
        <p:spPr>
          <a:xfrm>
            <a:off x="5498181" y="1301697"/>
            <a:ext cx="155908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Gemeenten zouden geen vergunningen mogen verlenen aan kermiskramen met pony’s, opdat deze dieren bespaard zouden blijven van een leven waarin ze continu rondjes moeten lopen. Het is goed dat er reeds een verbod bestaat op het weggeven van dieren bij wijze van beloning of prijs.</a:t>
            </a:r>
          </a:p>
        </p:txBody>
      </p:sp>
      <p:sp>
        <p:nvSpPr>
          <p:cNvPr id="79" name="Rectangle 78">
            <a:extLst>
              <a:ext uri="{FF2B5EF4-FFF2-40B4-BE49-F238E27FC236}">
                <a16:creationId xmlns="" xmlns:a16="http://schemas.microsoft.com/office/drawing/2014/main" id="{6C7D4336-570A-4F8E-98C7-1F3987FE69F3}"/>
              </a:ext>
            </a:extLst>
          </p:cNvPr>
          <p:cNvSpPr/>
          <p:nvPr/>
        </p:nvSpPr>
        <p:spPr>
          <a:xfrm>
            <a:off x="7236309" y="1301699"/>
            <a:ext cx="155908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Een gemeente met oog voor dierenwelzijn moet een diervriendelijk beheer van de duivenpopulatie uitwerken en kiezen voor het plaatsen van een goed beheerde, contraceptieve duiventil en/of opteren voor contraceptieve granen. Hierbij worden de eieren weggenomen om </a:t>
            </a:r>
            <a:r>
              <a:rPr lang="nl-BE" sz="700" dirty="0" err="1">
                <a:solidFill>
                  <a:srgbClr val="660066"/>
                </a:solidFill>
              </a:rPr>
              <a:t>overpopulatie</a:t>
            </a:r>
            <a:r>
              <a:rPr lang="nl-BE" sz="700" dirty="0">
                <a:solidFill>
                  <a:srgbClr val="660066"/>
                </a:solidFill>
              </a:rPr>
              <a:t> tegen te gaan.</a:t>
            </a:r>
          </a:p>
        </p:txBody>
      </p:sp>
      <p:grpSp>
        <p:nvGrpSpPr>
          <p:cNvPr id="85" name="Group 84">
            <a:extLst>
              <a:ext uri="{FF2B5EF4-FFF2-40B4-BE49-F238E27FC236}">
                <a16:creationId xmlns="" xmlns:a16="http://schemas.microsoft.com/office/drawing/2014/main" id="{87920EE9-0D2C-4E0F-B936-D1296EA6818C}"/>
              </a:ext>
            </a:extLst>
          </p:cNvPr>
          <p:cNvGrpSpPr/>
          <p:nvPr/>
        </p:nvGrpSpPr>
        <p:grpSpPr>
          <a:xfrm>
            <a:off x="5927420" y="2834343"/>
            <a:ext cx="675927" cy="465837"/>
            <a:chOff x="5565600" y="3771421"/>
            <a:chExt cx="747029" cy="514839"/>
          </a:xfrm>
          <a:solidFill>
            <a:srgbClr val="660066"/>
          </a:solidFill>
        </p:grpSpPr>
        <p:pic>
          <p:nvPicPr>
            <p:cNvPr id="86" name="Graphic 85" descr="Dog">
              <a:extLst>
                <a:ext uri="{FF2B5EF4-FFF2-40B4-BE49-F238E27FC236}">
                  <a16:creationId xmlns="" xmlns:a16="http://schemas.microsoft.com/office/drawing/2014/main" id="{6E8247EA-A217-4D50-AFAD-C39E384E44A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926815" y="3900446"/>
              <a:ext cx="385814" cy="385814"/>
            </a:xfrm>
            <a:prstGeom prst="rect">
              <a:avLst/>
            </a:prstGeom>
          </p:spPr>
        </p:pic>
        <p:pic>
          <p:nvPicPr>
            <p:cNvPr id="87" name="Graphic 86" descr="Person with Cane">
              <a:extLst>
                <a:ext uri="{FF2B5EF4-FFF2-40B4-BE49-F238E27FC236}">
                  <a16:creationId xmlns="" xmlns:a16="http://schemas.microsoft.com/office/drawing/2014/main" id="{4C14D3B2-A417-4DF3-A039-DBFA40D46A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565600" y="3771421"/>
              <a:ext cx="442042" cy="442042"/>
            </a:xfrm>
            <a:prstGeom prst="rect">
              <a:avLst/>
            </a:prstGeom>
          </p:spPr>
        </p:pic>
      </p:grpSp>
      <p:grpSp>
        <p:nvGrpSpPr>
          <p:cNvPr id="88" name="Group 87">
            <a:extLst>
              <a:ext uri="{FF2B5EF4-FFF2-40B4-BE49-F238E27FC236}">
                <a16:creationId xmlns="" xmlns:a16="http://schemas.microsoft.com/office/drawing/2014/main" id="{E03FF064-8EF8-4719-914F-EF9C5A64D406}"/>
              </a:ext>
            </a:extLst>
          </p:cNvPr>
          <p:cNvGrpSpPr/>
          <p:nvPr/>
        </p:nvGrpSpPr>
        <p:grpSpPr>
          <a:xfrm>
            <a:off x="2493255" y="2791471"/>
            <a:ext cx="538529" cy="538529"/>
            <a:chOff x="5329421" y="2932653"/>
            <a:chExt cx="678221" cy="678221"/>
          </a:xfrm>
          <a:solidFill>
            <a:srgbClr val="660066"/>
          </a:solidFill>
        </p:grpSpPr>
        <p:pic>
          <p:nvPicPr>
            <p:cNvPr id="89" name="Graphic 88" descr="Teacher">
              <a:extLst>
                <a:ext uri="{FF2B5EF4-FFF2-40B4-BE49-F238E27FC236}">
                  <a16:creationId xmlns="" xmlns:a16="http://schemas.microsoft.com/office/drawing/2014/main" id="{8851EB9D-4C92-429D-9DA5-114B61C173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5329421" y="2932653"/>
              <a:ext cx="678221" cy="678221"/>
            </a:xfrm>
            <a:prstGeom prst="rect">
              <a:avLst/>
            </a:prstGeom>
          </p:spPr>
        </p:pic>
        <p:sp>
          <p:nvSpPr>
            <p:cNvPr id="90" name="Rectangle 89">
              <a:extLst>
                <a:ext uri="{FF2B5EF4-FFF2-40B4-BE49-F238E27FC236}">
                  <a16:creationId xmlns="" xmlns:a16="http://schemas.microsoft.com/office/drawing/2014/main" id="{063F66C4-983E-4964-97F0-CDD228AB6F3D}"/>
                </a:ext>
              </a:extLst>
            </p:cNvPr>
            <p:cNvSpPr/>
            <p:nvPr/>
          </p:nvSpPr>
          <p:spPr>
            <a:xfrm>
              <a:off x="5630808" y="3128815"/>
              <a:ext cx="273600" cy="168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pic>
          <p:nvPicPr>
            <p:cNvPr id="91" name="Graphic 90" descr="Pig">
              <a:extLst>
                <a:ext uri="{FF2B5EF4-FFF2-40B4-BE49-F238E27FC236}">
                  <a16:creationId xmlns="" xmlns:a16="http://schemas.microsoft.com/office/drawing/2014/main" id="{071F9166-17E4-444C-A557-F7E01FB3325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5607710" y="3050769"/>
              <a:ext cx="319796" cy="319796"/>
            </a:xfrm>
            <a:prstGeom prst="rect">
              <a:avLst/>
            </a:prstGeom>
          </p:spPr>
        </p:pic>
      </p:grpSp>
      <p:pic>
        <p:nvPicPr>
          <p:cNvPr id="92" name="Graphic 91">
            <a:extLst>
              <a:ext uri="{FF2B5EF4-FFF2-40B4-BE49-F238E27FC236}">
                <a16:creationId xmlns="" xmlns:a16="http://schemas.microsoft.com/office/drawing/2014/main" id="{4E3A92B7-EE1A-4693-8B07-512EA3D740A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826932" y="2845593"/>
            <a:ext cx="368118" cy="368118"/>
          </a:xfrm>
          <a:prstGeom prst="rect">
            <a:avLst/>
          </a:prstGeom>
        </p:spPr>
      </p:pic>
      <p:pic>
        <p:nvPicPr>
          <p:cNvPr id="93" name="Graphic 92">
            <a:extLst>
              <a:ext uri="{FF2B5EF4-FFF2-40B4-BE49-F238E27FC236}">
                <a16:creationId xmlns="" xmlns:a16="http://schemas.microsoft.com/office/drawing/2014/main" id="{FF9048A4-15EE-4B5B-AE9A-979763CFEE1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4361985" y="2819637"/>
            <a:ext cx="420030" cy="420030"/>
          </a:xfrm>
          <a:prstGeom prst="rect">
            <a:avLst/>
          </a:prstGeom>
        </p:spPr>
      </p:pic>
      <p:sp>
        <p:nvSpPr>
          <p:cNvPr id="96" name="Rectangle 95">
            <a:extLst>
              <a:ext uri="{FF2B5EF4-FFF2-40B4-BE49-F238E27FC236}">
                <a16:creationId xmlns="" xmlns:a16="http://schemas.microsoft.com/office/drawing/2014/main" id="{19832937-4E19-4774-AD0C-52DDD1A8FDD9}"/>
              </a:ext>
            </a:extLst>
          </p:cNvPr>
          <p:cNvSpPr/>
          <p:nvPr/>
        </p:nvSpPr>
        <p:spPr>
          <a:xfrm>
            <a:off x="260571" y="3329402"/>
            <a:ext cx="155908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Het afsteken van vuurwerk zorgt voor luide knallen, wat voor stress en angst zorgt bij dieren. Gemeenten zouden daarom moeten opteren voor geluidsarm vuurwerk of particulieren verplichten enkel nog geluidsarm vuurwerk te gebruiken</a:t>
            </a:r>
            <a:r>
              <a:rPr lang="nl-BE" sz="700" b="1" dirty="0">
                <a:solidFill>
                  <a:srgbClr val="660066"/>
                </a:solidFill>
              </a:rPr>
              <a:t>.</a:t>
            </a:r>
            <a:endParaRPr lang="nl-BE" sz="700" dirty="0">
              <a:solidFill>
                <a:srgbClr val="660066"/>
              </a:solidFill>
            </a:endParaRPr>
          </a:p>
        </p:txBody>
      </p:sp>
      <p:sp>
        <p:nvSpPr>
          <p:cNvPr id="97" name="Rectangle 96">
            <a:extLst>
              <a:ext uri="{FF2B5EF4-FFF2-40B4-BE49-F238E27FC236}">
                <a16:creationId xmlns="" xmlns:a16="http://schemas.microsoft.com/office/drawing/2014/main" id="{68D6D627-10BB-489F-9E90-8A3D120A57B7}"/>
              </a:ext>
            </a:extLst>
          </p:cNvPr>
          <p:cNvSpPr/>
          <p:nvPr/>
        </p:nvSpPr>
        <p:spPr>
          <a:xfrm>
            <a:off x="2006360" y="3437123"/>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Educatieve projecten in scholen zouden ervoor moeten zorgen dat jongeren kennis over dieren als levende wezens met gevoelens verwerven om hun empathie en respect voor dieren te stimuleren.</a:t>
            </a:r>
            <a:endParaRPr lang="nl-BE" sz="1600" dirty="0"/>
          </a:p>
        </p:txBody>
      </p:sp>
      <p:sp>
        <p:nvSpPr>
          <p:cNvPr id="98" name="Rectangle 97">
            <a:extLst>
              <a:ext uri="{FF2B5EF4-FFF2-40B4-BE49-F238E27FC236}">
                <a16:creationId xmlns="" xmlns:a16="http://schemas.microsoft.com/office/drawing/2014/main" id="{B52D4061-A51D-49B3-AD25-A8A2B1ED2271}"/>
              </a:ext>
            </a:extLst>
          </p:cNvPr>
          <p:cNvSpPr/>
          <p:nvPr/>
        </p:nvSpPr>
        <p:spPr>
          <a:xfrm>
            <a:off x="3760053" y="3490982"/>
            <a:ext cx="1559084" cy="6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Steden zouden ruimtes moeten voorzien waar honden vrij en veilig kunnen rondlopen zodat dit zorgt voor een meerwaarde voor de dieren en de baasjes.</a:t>
            </a:r>
          </a:p>
        </p:txBody>
      </p:sp>
      <p:sp>
        <p:nvSpPr>
          <p:cNvPr id="99" name="Rectangle 98">
            <a:extLst>
              <a:ext uri="{FF2B5EF4-FFF2-40B4-BE49-F238E27FC236}">
                <a16:creationId xmlns="" xmlns:a16="http://schemas.microsoft.com/office/drawing/2014/main" id="{6AB0A849-9926-4B45-ACDD-1B95305B0BAF}"/>
              </a:ext>
            </a:extLst>
          </p:cNvPr>
          <p:cNvSpPr/>
          <p:nvPr/>
        </p:nvSpPr>
        <p:spPr>
          <a:xfrm>
            <a:off x="5485842" y="3375567"/>
            <a:ext cx="1559084" cy="861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Gemeenten zouden het houden van gezelschapsdieren moeten toelaten in woningen van het OCMW, serviceflats, rusthuizen, … zodat een ouder persoon zich niet zou moeten ontdoen van zijn of haar hond of kat</a:t>
            </a:r>
            <a:r>
              <a:rPr lang="nl-BE" sz="800" dirty="0">
                <a:solidFill>
                  <a:srgbClr val="660066"/>
                </a:solidFill>
              </a:rPr>
              <a:t>.</a:t>
            </a:r>
          </a:p>
        </p:txBody>
      </p:sp>
      <p:sp>
        <p:nvSpPr>
          <p:cNvPr id="100" name="Rectangle 99">
            <a:extLst>
              <a:ext uri="{FF2B5EF4-FFF2-40B4-BE49-F238E27FC236}">
                <a16:creationId xmlns="" xmlns:a16="http://schemas.microsoft.com/office/drawing/2014/main" id="{3C082B4C-BA37-41F0-B82A-CF26E0FA37DD}"/>
              </a:ext>
            </a:extLst>
          </p:cNvPr>
          <p:cNvSpPr/>
          <p:nvPr/>
        </p:nvSpPr>
        <p:spPr>
          <a:xfrm>
            <a:off x="7219615" y="3383261"/>
            <a:ext cx="1559084" cy="84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Om impulsaankopen te vermijden zouden lokale autoriteiten het verkopen van gezelschapsdieren (o.a. konijnen, hamsters, …) moeten verbieden op markten, net zoals dat al verboden is voor honden en katten.</a:t>
            </a:r>
          </a:p>
        </p:txBody>
      </p:sp>
      <p:pic>
        <p:nvPicPr>
          <p:cNvPr id="42" name="Graphic 41">
            <a:extLst>
              <a:ext uri="{FF2B5EF4-FFF2-40B4-BE49-F238E27FC236}">
                <a16:creationId xmlns="" xmlns:a16="http://schemas.microsoft.com/office/drawing/2014/main" id="{894974C9-D90F-45D9-BE02-DC3A280AE48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tretch>
            <a:fillRect/>
          </a:stretch>
        </p:blipFill>
        <p:spPr>
          <a:xfrm>
            <a:off x="2639308" y="917799"/>
            <a:ext cx="324321" cy="324321"/>
          </a:xfrm>
          <a:prstGeom prst="rect">
            <a:avLst/>
          </a:prstGeom>
        </p:spPr>
      </p:pic>
      <p:grpSp>
        <p:nvGrpSpPr>
          <p:cNvPr id="43" name="Group 42">
            <a:extLst>
              <a:ext uri="{FF2B5EF4-FFF2-40B4-BE49-F238E27FC236}">
                <a16:creationId xmlns="" xmlns:a16="http://schemas.microsoft.com/office/drawing/2014/main" id="{3A0A30A1-D803-47C2-A33D-063937463FC9}"/>
              </a:ext>
            </a:extLst>
          </p:cNvPr>
          <p:cNvGrpSpPr/>
          <p:nvPr/>
        </p:nvGrpSpPr>
        <p:grpSpPr>
          <a:xfrm>
            <a:off x="7804596" y="2803659"/>
            <a:ext cx="503463" cy="456412"/>
            <a:chOff x="9144000" y="2777900"/>
            <a:chExt cx="503463" cy="456412"/>
          </a:xfrm>
        </p:grpSpPr>
        <p:sp>
          <p:nvSpPr>
            <p:cNvPr id="44" name="Freeform 5">
              <a:extLst>
                <a:ext uri="{FF2B5EF4-FFF2-40B4-BE49-F238E27FC236}">
                  <a16:creationId xmlns="" xmlns:a16="http://schemas.microsoft.com/office/drawing/2014/main" id="{2D2D2541-B6C5-4A1E-AE1F-CABC4258E831}"/>
                </a:ext>
              </a:extLst>
            </p:cNvPr>
            <p:cNvSpPr>
              <a:spLocks noEditPoints="1"/>
            </p:cNvSpPr>
            <p:nvPr/>
          </p:nvSpPr>
          <p:spPr bwMode="auto">
            <a:xfrm>
              <a:off x="9225563" y="2911020"/>
              <a:ext cx="235250" cy="279060"/>
            </a:xfrm>
            <a:custGeom>
              <a:avLst/>
              <a:gdLst>
                <a:gd name="T0" fmla="*/ 634 w 755"/>
                <a:gd name="T1" fmla="*/ 237 h 895"/>
                <a:gd name="T2" fmla="*/ 634 w 755"/>
                <a:gd name="T3" fmla="*/ 161 h 895"/>
                <a:gd name="T4" fmla="*/ 617 w 755"/>
                <a:gd name="T5" fmla="*/ 70 h 895"/>
                <a:gd name="T6" fmla="*/ 560 w 755"/>
                <a:gd name="T7" fmla="*/ 5 h 895"/>
                <a:gd name="T8" fmla="*/ 536 w 755"/>
                <a:gd name="T9" fmla="*/ 111 h 895"/>
                <a:gd name="T10" fmla="*/ 436 w 755"/>
                <a:gd name="T11" fmla="*/ 47 h 895"/>
                <a:gd name="T12" fmla="*/ 377 w 755"/>
                <a:gd name="T13" fmla="*/ 76 h 895"/>
                <a:gd name="T14" fmla="*/ 459 w 755"/>
                <a:gd name="T15" fmla="*/ 189 h 895"/>
                <a:gd name="T16" fmla="*/ 487 w 755"/>
                <a:gd name="T17" fmla="*/ 301 h 895"/>
                <a:gd name="T18" fmla="*/ 469 w 755"/>
                <a:gd name="T19" fmla="*/ 361 h 895"/>
                <a:gd name="T20" fmla="*/ 446 w 755"/>
                <a:gd name="T21" fmla="*/ 408 h 895"/>
                <a:gd name="T22" fmla="*/ 440 w 755"/>
                <a:gd name="T23" fmla="*/ 414 h 895"/>
                <a:gd name="T24" fmla="*/ 423 w 755"/>
                <a:gd name="T25" fmla="*/ 426 h 895"/>
                <a:gd name="T26" fmla="*/ 389 w 755"/>
                <a:gd name="T27" fmla="*/ 434 h 895"/>
                <a:gd name="T28" fmla="*/ 281 w 755"/>
                <a:gd name="T29" fmla="*/ 445 h 895"/>
                <a:gd name="T30" fmla="*/ 222 w 755"/>
                <a:gd name="T31" fmla="*/ 468 h 895"/>
                <a:gd name="T32" fmla="*/ 141 w 755"/>
                <a:gd name="T33" fmla="*/ 511 h 895"/>
                <a:gd name="T34" fmla="*/ 118 w 755"/>
                <a:gd name="T35" fmla="*/ 533 h 895"/>
                <a:gd name="T36" fmla="*/ 100 w 755"/>
                <a:gd name="T37" fmla="*/ 549 h 895"/>
                <a:gd name="T38" fmla="*/ 69 w 755"/>
                <a:gd name="T39" fmla="*/ 586 h 895"/>
                <a:gd name="T40" fmla="*/ 43 w 755"/>
                <a:gd name="T41" fmla="*/ 630 h 895"/>
                <a:gd name="T42" fmla="*/ 34 w 755"/>
                <a:gd name="T43" fmla="*/ 649 h 895"/>
                <a:gd name="T44" fmla="*/ 20 w 755"/>
                <a:gd name="T45" fmla="*/ 706 h 895"/>
                <a:gd name="T46" fmla="*/ 14 w 755"/>
                <a:gd name="T47" fmla="*/ 767 h 895"/>
                <a:gd name="T48" fmla="*/ 14 w 755"/>
                <a:gd name="T49" fmla="*/ 790 h 895"/>
                <a:gd name="T50" fmla="*/ 2 w 755"/>
                <a:gd name="T51" fmla="*/ 827 h 895"/>
                <a:gd name="T52" fmla="*/ 4 w 755"/>
                <a:gd name="T53" fmla="*/ 834 h 895"/>
                <a:gd name="T54" fmla="*/ 67 w 755"/>
                <a:gd name="T55" fmla="*/ 887 h 895"/>
                <a:gd name="T56" fmla="*/ 85 w 755"/>
                <a:gd name="T57" fmla="*/ 885 h 895"/>
                <a:gd name="T58" fmla="*/ 186 w 755"/>
                <a:gd name="T59" fmla="*/ 889 h 895"/>
                <a:gd name="T60" fmla="*/ 293 w 755"/>
                <a:gd name="T61" fmla="*/ 880 h 895"/>
                <a:gd name="T62" fmla="*/ 350 w 755"/>
                <a:gd name="T63" fmla="*/ 839 h 895"/>
                <a:gd name="T64" fmla="*/ 333 w 755"/>
                <a:gd name="T65" fmla="*/ 815 h 895"/>
                <a:gd name="T66" fmla="*/ 338 w 755"/>
                <a:gd name="T67" fmla="*/ 805 h 895"/>
                <a:gd name="T68" fmla="*/ 348 w 755"/>
                <a:gd name="T69" fmla="*/ 799 h 895"/>
                <a:gd name="T70" fmla="*/ 358 w 755"/>
                <a:gd name="T71" fmla="*/ 793 h 895"/>
                <a:gd name="T72" fmla="*/ 420 w 755"/>
                <a:gd name="T73" fmla="*/ 785 h 895"/>
                <a:gd name="T74" fmla="*/ 458 w 755"/>
                <a:gd name="T75" fmla="*/ 826 h 895"/>
                <a:gd name="T76" fmla="*/ 470 w 755"/>
                <a:gd name="T77" fmla="*/ 837 h 895"/>
                <a:gd name="T78" fmla="*/ 501 w 755"/>
                <a:gd name="T79" fmla="*/ 874 h 895"/>
                <a:gd name="T80" fmla="*/ 512 w 755"/>
                <a:gd name="T81" fmla="*/ 878 h 895"/>
                <a:gd name="T82" fmla="*/ 518 w 755"/>
                <a:gd name="T83" fmla="*/ 878 h 895"/>
                <a:gd name="T84" fmla="*/ 539 w 755"/>
                <a:gd name="T85" fmla="*/ 886 h 895"/>
                <a:gd name="T86" fmla="*/ 618 w 755"/>
                <a:gd name="T87" fmla="*/ 875 h 895"/>
                <a:gd name="T88" fmla="*/ 624 w 755"/>
                <a:gd name="T89" fmla="*/ 834 h 895"/>
                <a:gd name="T90" fmla="*/ 609 w 755"/>
                <a:gd name="T91" fmla="*/ 828 h 895"/>
                <a:gd name="T92" fmla="*/ 603 w 755"/>
                <a:gd name="T93" fmla="*/ 819 h 895"/>
                <a:gd name="T94" fmla="*/ 578 w 755"/>
                <a:gd name="T95" fmla="*/ 802 h 895"/>
                <a:gd name="T96" fmla="*/ 569 w 755"/>
                <a:gd name="T97" fmla="*/ 790 h 895"/>
                <a:gd name="T98" fmla="*/ 564 w 755"/>
                <a:gd name="T99" fmla="*/ 771 h 895"/>
                <a:gd name="T100" fmla="*/ 561 w 755"/>
                <a:gd name="T101" fmla="*/ 724 h 895"/>
                <a:gd name="T102" fmla="*/ 578 w 755"/>
                <a:gd name="T103" fmla="*/ 713 h 895"/>
                <a:gd name="T104" fmla="*/ 616 w 755"/>
                <a:gd name="T105" fmla="*/ 655 h 895"/>
                <a:gd name="T106" fmla="*/ 638 w 755"/>
                <a:gd name="T107" fmla="*/ 597 h 895"/>
                <a:gd name="T108" fmla="*/ 648 w 755"/>
                <a:gd name="T109" fmla="*/ 529 h 895"/>
                <a:gd name="T110" fmla="*/ 676 w 755"/>
                <a:gd name="T111" fmla="*/ 470 h 895"/>
                <a:gd name="T112" fmla="*/ 712 w 755"/>
                <a:gd name="T113" fmla="*/ 442 h 895"/>
                <a:gd name="T114" fmla="*/ 736 w 755"/>
                <a:gd name="T115" fmla="*/ 362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895">
                  <a:moveTo>
                    <a:pt x="736" y="362"/>
                  </a:moveTo>
                  <a:cubicBezTo>
                    <a:pt x="727" y="339"/>
                    <a:pt x="718" y="315"/>
                    <a:pt x="708" y="292"/>
                  </a:cubicBezTo>
                  <a:cubicBezTo>
                    <a:pt x="698" y="272"/>
                    <a:pt x="683" y="260"/>
                    <a:pt x="666" y="250"/>
                  </a:cubicBezTo>
                  <a:cubicBezTo>
                    <a:pt x="656" y="245"/>
                    <a:pt x="645" y="241"/>
                    <a:pt x="634" y="237"/>
                  </a:cubicBezTo>
                  <a:cubicBezTo>
                    <a:pt x="631" y="236"/>
                    <a:pt x="629" y="232"/>
                    <a:pt x="630" y="228"/>
                  </a:cubicBezTo>
                  <a:cubicBezTo>
                    <a:pt x="632" y="220"/>
                    <a:pt x="634" y="211"/>
                    <a:pt x="635" y="202"/>
                  </a:cubicBezTo>
                  <a:cubicBezTo>
                    <a:pt x="635" y="196"/>
                    <a:pt x="634" y="190"/>
                    <a:pt x="634" y="184"/>
                  </a:cubicBezTo>
                  <a:cubicBezTo>
                    <a:pt x="634" y="177"/>
                    <a:pt x="634" y="169"/>
                    <a:pt x="634" y="161"/>
                  </a:cubicBezTo>
                  <a:cubicBezTo>
                    <a:pt x="635" y="147"/>
                    <a:pt x="631" y="135"/>
                    <a:pt x="628" y="122"/>
                  </a:cubicBezTo>
                  <a:cubicBezTo>
                    <a:pt x="626" y="114"/>
                    <a:pt x="628" y="104"/>
                    <a:pt x="625" y="96"/>
                  </a:cubicBezTo>
                  <a:cubicBezTo>
                    <a:pt x="623" y="88"/>
                    <a:pt x="626" y="77"/>
                    <a:pt x="618" y="71"/>
                  </a:cubicBezTo>
                  <a:cubicBezTo>
                    <a:pt x="617" y="71"/>
                    <a:pt x="617" y="70"/>
                    <a:pt x="617" y="70"/>
                  </a:cubicBezTo>
                  <a:cubicBezTo>
                    <a:pt x="619" y="57"/>
                    <a:pt x="609" y="48"/>
                    <a:pt x="605" y="37"/>
                  </a:cubicBezTo>
                  <a:cubicBezTo>
                    <a:pt x="600" y="26"/>
                    <a:pt x="593" y="15"/>
                    <a:pt x="580" y="10"/>
                  </a:cubicBezTo>
                  <a:cubicBezTo>
                    <a:pt x="576" y="8"/>
                    <a:pt x="572" y="5"/>
                    <a:pt x="567" y="2"/>
                  </a:cubicBezTo>
                  <a:cubicBezTo>
                    <a:pt x="564" y="0"/>
                    <a:pt x="561" y="2"/>
                    <a:pt x="560" y="5"/>
                  </a:cubicBezTo>
                  <a:cubicBezTo>
                    <a:pt x="556" y="16"/>
                    <a:pt x="552" y="26"/>
                    <a:pt x="550" y="37"/>
                  </a:cubicBezTo>
                  <a:cubicBezTo>
                    <a:pt x="548" y="47"/>
                    <a:pt x="542" y="57"/>
                    <a:pt x="544" y="69"/>
                  </a:cubicBezTo>
                  <a:cubicBezTo>
                    <a:pt x="545" y="77"/>
                    <a:pt x="540" y="87"/>
                    <a:pt x="538" y="96"/>
                  </a:cubicBezTo>
                  <a:cubicBezTo>
                    <a:pt x="537" y="101"/>
                    <a:pt x="536" y="106"/>
                    <a:pt x="536" y="111"/>
                  </a:cubicBezTo>
                  <a:cubicBezTo>
                    <a:pt x="536" y="114"/>
                    <a:pt x="533" y="115"/>
                    <a:pt x="531" y="112"/>
                  </a:cubicBezTo>
                  <a:cubicBezTo>
                    <a:pt x="526" y="106"/>
                    <a:pt x="522" y="99"/>
                    <a:pt x="515" y="95"/>
                  </a:cubicBezTo>
                  <a:cubicBezTo>
                    <a:pt x="505" y="89"/>
                    <a:pt x="497" y="79"/>
                    <a:pt x="486" y="73"/>
                  </a:cubicBezTo>
                  <a:cubicBezTo>
                    <a:pt x="470" y="63"/>
                    <a:pt x="453" y="53"/>
                    <a:pt x="436" y="47"/>
                  </a:cubicBezTo>
                  <a:cubicBezTo>
                    <a:pt x="418" y="41"/>
                    <a:pt x="399" y="38"/>
                    <a:pt x="380" y="36"/>
                  </a:cubicBezTo>
                  <a:cubicBezTo>
                    <a:pt x="375" y="35"/>
                    <a:pt x="370" y="37"/>
                    <a:pt x="364" y="39"/>
                  </a:cubicBezTo>
                  <a:cubicBezTo>
                    <a:pt x="361" y="40"/>
                    <a:pt x="360" y="43"/>
                    <a:pt x="361" y="46"/>
                  </a:cubicBezTo>
                  <a:cubicBezTo>
                    <a:pt x="367" y="57"/>
                    <a:pt x="372" y="67"/>
                    <a:pt x="377" y="76"/>
                  </a:cubicBezTo>
                  <a:cubicBezTo>
                    <a:pt x="386" y="92"/>
                    <a:pt x="396" y="107"/>
                    <a:pt x="406" y="123"/>
                  </a:cubicBezTo>
                  <a:cubicBezTo>
                    <a:pt x="412" y="131"/>
                    <a:pt x="418" y="139"/>
                    <a:pt x="425" y="147"/>
                  </a:cubicBezTo>
                  <a:cubicBezTo>
                    <a:pt x="431" y="156"/>
                    <a:pt x="437" y="165"/>
                    <a:pt x="443" y="173"/>
                  </a:cubicBezTo>
                  <a:cubicBezTo>
                    <a:pt x="448" y="179"/>
                    <a:pt x="454" y="184"/>
                    <a:pt x="459" y="189"/>
                  </a:cubicBezTo>
                  <a:cubicBezTo>
                    <a:pt x="464" y="195"/>
                    <a:pt x="470" y="201"/>
                    <a:pt x="475" y="208"/>
                  </a:cubicBezTo>
                  <a:cubicBezTo>
                    <a:pt x="488" y="225"/>
                    <a:pt x="494" y="246"/>
                    <a:pt x="496" y="268"/>
                  </a:cubicBezTo>
                  <a:cubicBezTo>
                    <a:pt x="497" y="269"/>
                    <a:pt x="497" y="269"/>
                    <a:pt x="497" y="270"/>
                  </a:cubicBezTo>
                  <a:cubicBezTo>
                    <a:pt x="504" y="284"/>
                    <a:pt x="497" y="292"/>
                    <a:pt x="487" y="301"/>
                  </a:cubicBezTo>
                  <a:cubicBezTo>
                    <a:pt x="486" y="302"/>
                    <a:pt x="486" y="304"/>
                    <a:pt x="485" y="306"/>
                  </a:cubicBezTo>
                  <a:cubicBezTo>
                    <a:pt x="484" y="309"/>
                    <a:pt x="483" y="313"/>
                    <a:pt x="481" y="316"/>
                  </a:cubicBezTo>
                  <a:cubicBezTo>
                    <a:pt x="474" y="324"/>
                    <a:pt x="473" y="333"/>
                    <a:pt x="472" y="343"/>
                  </a:cubicBezTo>
                  <a:cubicBezTo>
                    <a:pt x="472" y="349"/>
                    <a:pt x="470" y="355"/>
                    <a:pt x="469" y="361"/>
                  </a:cubicBezTo>
                  <a:cubicBezTo>
                    <a:pt x="469" y="362"/>
                    <a:pt x="469" y="363"/>
                    <a:pt x="469" y="364"/>
                  </a:cubicBezTo>
                  <a:cubicBezTo>
                    <a:pt x="470" y="366"/>
                    <a:pt x="469" y="369"/>
                    <a:pt x="467" y="373"/>
                  </a:cubicBezTo>
                  <a:cubicBezTo>
                    <a:pt x="462" y="384"/>
                    <a:pt x="458" y="397"/>
                    <a:pt x="447" y="405"/>
                  </a:cubicBezTo>
                  <a:cubicBezTo>
                    <a:pt x="444" y="407"/>
                    <a:pt x="444" y="408"/>
                    <a:pt x="446" y="408"/>
                  </a:cubicBezTo>
                  <a:cubicBezTo>
                    <a:pt x="448" y="407"/>
                    <a:pt x="450" y="407"/>
                    <a:pt x="450" y="408"/>
                  </a:cubicBezTo>
                  <a:cubicBezTo>
                    <a:pt x="450" y="408"/>
                    <a:pt x="447" y="409"/>
                    <a:pt x="444" y="410"/>
                  </a:cubicBezTo>
                  <a:cubicBezTo>
                    <a:pt x="444" y="410"/>
                    <a:pt x="443" y="411"/>
                    <a:pt x="443" y="411"/>
                  </a:cubicBezTo>
                  <a:cubicBezTo>
                    <a:pt x="439" y="412"/>
                    <a:pt x="438" y="413"/>
                    <a:pt x="440" y="414"/>
                  </a:cubicBezTo>
                  <a:cubicBezTo>
                    <a:pt x="442" y="414"/>
                    <a:pt x="441" y="416"/>
                    <a:pt x="438" y="417"/>
                  </a:cubicBezTo>
                  <a:cubicBezTo>
                    <a:pt x="435" y="418"/>
                    <a:pt x="432" y="419"/>
                    <a:pt x="429" y="420"/>
                  </a:cubicBezTo>
                  <a:cubicBezTo>
                    <a:pt x="426" y="421"/>
                    <a:pt x="424" y="423"/>
                    <a:pt x="426" y="423"/>
                  </a:cubicBezTo>
                  <a:cubicBezTo>
                    <a:pt x="428" y="424"/>
                    <a:pt x="426" y="425"/>
                    <a:pt x="423" y="426"/>
                  </a:cubicBezTo>
                  <a:cubicBezTo>
                    <a:pt x="420" y="427"/>
                    <a:pt x="418" y="428"/>
                    <a:pt x="419" y="429"/>
                  </a:cubicBezTo>
                  <a:cubicBezTo>
                    <a:pt x="419" y="430"/>
                    <a:pt x="417" y="431"/>
                    <a:pt x="413" y="432"/>
                  </a:cubicBezTo>
                  <a:cubicBezTo>
                    <a:pt x="407" y="433"/>
                    <a:pt x="401" y="435"/>
                    <a:pt x="395" y="435"/>
                  </a:cubicBezTo>
                  <a:cubicBezTo>
                    <a:pt x="393" y="435"/>
                    <a:pt x="391" y="435"/>
                    <a:pt x="389" y="434"/>
                  </a:cubicBezTo>
                  <a:cubicBezTo>
                    <a:pt x="386" y="433"/>
                    <a:pt x="380" y="432"/>
                    <a:pt x="377" y="432"/>
                  </a:cubicBezTo>
                  <a:cubicBezTo>
                    <a:pt x="357" y="432"/>
                    <a:pt x="322" y="439"/>
                    <a:pt x="309" y="441"/>
                  </a:cubicBezTo>
                  <a:cubicBezTo>
                    <a:pt x="305" y="442"/>
                    <a:pt x="300" y="443"/>
                    <a:pt x="296" y="443"/>
                  </a:cubicBezTo>
                  <a:cubicBezTo>
                    <a:pt x="292" y="444"/>
                    <a:pt x="287" y="444"/>
                    <a:pt x="281" y="445"/>
                  </a:cubicBezTo>
                  <a:cubicBezTo>
                    <a:pt x="278" y="445"/>
                    <a:pt x="276" y="446"/>
                    <a:pt x="276" y="446"/>
                  </a:cubicBezTo>
                  <a:cubicBezTo>
                    <a:pt x="277" y="447"/>
                    <a:pt x="275" y="448"/>
                    <a:pt x="271" y="449"/>
                  </a:cubicBezTo>
                  <a:cubicBezTo>
                    <a:pt x="256" y="454"/>
                    <a:pt x="241" y="459"/>
                    <a:pt x="226" y="464"/>
                  </a:cubicBezTo>
                  <a:cubicBezTo>
                    <a:pt x="222" y="466"/>
                    <a:pt x="221" y="467"/>
                    <a:pt x="222" y="468"/>
                  </a:cubicBezTo>
                  <a:cubicBezTo>
                    <a:pt x="223" y="468"/>
                    <a:pt x="221" y="470"/>
                    <a:pt x="218" y="471"/>
                  </a:cubicBezTo>
                  <a:cubicBezTo>
                    <a:pt x="209" y="474"/>
                    <a:pt x="201" y="477"/>
                    <a:pt x="194" y="482"/>
                  </a:cubicBezTo>
                  <a:cubicBezTo>
                    <a:pt x="186" y="487"/>
                    <a:pt x="178" y="492"/>
                    <a:pt x="171" y="497"/>
                  </a:cubicBezTo>
                  <a:cubicBezTo>
                    <a:pt x="163" y="504"/>
                    <a:pt x="151" y="506"/>
                    <a:pt x="141" y="511"/>
                  </a:cubicBezTo>
                  <a:cubicBezTo>
                    <a:pt x="140" y="511"/>
                    <a:pt x="139" y="512"/>
                    <a:pt x="138" y="512"/>
                  </a:cubicBezTo>
                  <a:cubicBezTo>
                    <a:pt x="137" y="513"/>
                    <a:pt x="136" y="514"/>
                    <a:pt x="138" y="515"/>
                  </a:cubicBezTo>
                  <a:cubicBezTo>
                    <a:pt x="140" y="516"/>
                    <a:pt x="139" y="518"/>
                    <a:pt x="136" y="520"/>
                  </a:cubicBezTo>
                  <a:cubicBezTo>
                    <a:pt x="130" y="524"/>
                    <a:pt x="124" y="529"/>
                    <a:pt x="118" y="533"/>
                  </a:cubicBezTo>
                  <a:cubicBezTo>
                    <a:pt x="116" y="535"/>
                    <a:pt x="114" y="537"/>
                    <a:pt x="115" y="538"/>
                  </a:cubicBezTo>
                  <a:cubicBezTo>
                    <a:pt x="116" y="539"/>
                    <a:pt x="115" y="540"/>
                    <a:pt x="112" y="542"/>
                  </a:cubicBezTo>
                  <a:cubicBezTo>
                    <a:pt x="110" y="543"/>
                    <a:pt x="108" y="544"/>
                    <a:pt x="106" y="545"/>
                  </a:cubicBezTo>
                  <a:cubicBezTo>
                    <a:pt x="103" y="547"/>
                    <a:pt x="100" y="549"/>
                    <a:pt x="100" y="549"/>
                  </a:cubicBezTo>
                  <a:cubicBezTo>
                    <a:pt x="101" y="549"/>
                    <a:pt x="103" y="549"/>
                    <a:pt x="105" y="549"/>
                  </a:cubicBezTo>
                  <a:cubicBezTo>
                    <a:pt x="107" y="548"/>
                    <a:pt x="107" y="550"/>
                    <a:pt x="105" y="552"/>
                  </a:cubicBezTo>
                  <a:cubicBezTo>
                    <a:pt x="94" y="563"/>
                    <a:pt x="83" y="573"/>
                    <a:pt x="72" y="583"/>
                  </a:cubicBezTo>
                  <a:cubicBezTo>
                    <a:pt x="71" y="584"/>
                    <a:pt x="70" y="585"/>
                    <a:pt x="69" y="586"/>
                  </a:cubicBezTo>
                  <a:cubicBezTo>
                    <a:pt x="67" y="588"/>
                    <a:pt x="67" y="589"/>
                    <a:pt x="70" y="588"/>
                  </a:cubicBezTo>
                  <a:cubicBezTo>
                    <a:pt x="73" y="587"/>
                    <a:pt x="73" y="589"/>
                    <a:pt x="71" y="592"/>
                  </a:cubicBezTo>
                  <a:cubicBezTo>
                    <a:pt x="66" y="600"/>
                    <a:pt x="61" y="608"/>
                    <a:pt x="55" y="616"/>
                  </a:cubicBezTo>
                  <a:cubicBezTo>
                    <a:pt x="52" y="621"/>
                    <a:pt x="47" y="625"/>
                    <a:pt x="43" y="630"/>
                  </a:cubicBezTo>
                  <a:cubicBezTo>
                    <a:pt x="43" y="630"/>
                    <a:pt x="43" y="630"/>
                    <a:pt x="43" y="631"/>
                  </a:cubicBezTo>
                  <a:cubicBezTo>
                    <a:pt x="43" y="631"/>
                    <a:pt x="45" y="631"/>
                    <a:pt x="46" y="631"/>
                  </a:cubicBezTo>
                  <a:cubicBezTo>
                    <a:pt x="47" y="631"/>
                    <a:pt x="47" y="633"/>
                    <a:pt x="45" y="635"/>
                  </a:cubicBezTo>
                  <a:cubicBezTo>
                    <a:pt x="41" y="640"/>
                    <a:pt x="38" y="645"/>
                    <a:pt x="34" y="649"/>
                  </a:cubicBezTo>
                  <a:cubicBezTo>
                    <a:pt x="32" y="652"/>
                    <a:pt x="33" y="653"/>
                    <a:pt x="36" y="652"/>
                  </a:cubicBezTo>
                  <a:cubicBezTo>
                    <a:pt x="39" y="650"/>
                    <a:pt x="40" y="652"/>
                    <a:pt x="38" y="655"/>
                  </a:cubicBezTo>
                  <a:cubicBezTo>
                    <a:pt x="33" y="666"/>
                    <a:pt x="27" y="676"/>
                    <a:pt x="26" y="688"/>
                  </a:cubicBezTo>
                  <a:cubicBezTo>
                    <a:pt x="26" y="694"/>
                    <a:pt x="23" y="700"/>
                    <a:pt x="20" y="706"/>
                  </a:cubicBezTo>
                  <a:cubicBezTo>
                    <a:pt x="18" y="710"/>
                    <a:pt x="18" y="711"/>
                    <a:pt x="20" y="710"/>
                  </a:cubicBezTo>
                  <a:cubicBezTo>
                    <a:pt x="21" y="709"/>
                    <a:pt x="22" y="711"/>
                    <a:pt x="22" y="714"/>
                  </a:cubicBezTo>
                  <a:cubicBezTo>
                    <a:pt x="19" y="730"/>
                    <a:pt x="16" y="746"/>
                    <a:pt x="13" y="761"/>
                  </a:cubicBezTo>
                  <a:cubicBezTo>
                    <a:pt x="13" y="765"/>
                    <a:pt x="13" y="767"/>
                    <a:pt x="14" y="767"/>
                  </a:cubicBezTo>
                  <a:cubicBezTo>
                    <a:pt x="15" y="766"/>
                    <a:pt x="16" y="768"/>
                    <a:pt x="15" y="772"/>
                  </a:cubicBezTo>
                  <a:cubicBezTo>
                    <a:pt x="14" y="774"/>
                    <a:pt x="13" y="777"/>
                    <a:pt x="12" y="779"/>
                  </a:cubicBezTo>
                  <a:cubicBezTo>
                    <a:pt x="11" y="783"/>
                    <a:pt x="12" y="785"/>
                    <a:pt x="13" y="785"/>
                  </a:cubicBezTo>
                  <a:cubicBezTo>
                    <a:pt x="14" y="785"/>
                    <a:pt x="14" y="787"/>
                    <a:pt x="14" y="790"/>
                  </a:cubicBezTo>
                  <a:cubicBezTo>
                    <a:pt x="12" y="799"/>
                    <a:pt x="13" y="809"/>
                    <a:pt x="6" y="816"/>
                  </a:cubicBezTo>
                  <a:cubicBezTo>
                    <a:pt x="4" y="818"/>
                    <a:pt x="3" y="820"/>
                    <a:pt x="5" y="820"/>
                  </a:cubicBezTo>
                  <a:cubicBezTo>
                    <a:pt x="6" y="820"/>
                    <a:pt x="6" y="822"/>
                    <a:pt x="4" y="825"/>
                  </a:cubicBezTo>
                  <a:cubicBezTo>
                    <a:pt x="4" y="826"/>
                    <a:pt x="3" y="826"/>
                    <a:pt x="2" y="827"/>
                  </a:cubicBezTo>
                  <a:cubicBezTo>
                    <a:pt x="0" y="830"/>
                    <a:pt x="0" y="832"/>
                    <a:pt x="1" y="831"/>
                  </a:cubicBezTo>
                  <a:cubicBezTo>
                    <a:pt x="3" y="831"/>
                    <a:pt x="4" y="831"/>
                    <a:pt x="4" y="831"/>
                  </a:cubicBezTo>
                  <a:cubicBezTo>
                    <a:pt x="4" y="831"/>
                    <a:pt x="4" y="831"/>
                    <a:pt x="4" y="831"/>
                  </a:cubicBezTo>
                  <a:cubicBezTo>
                    <a:pt x="4" y="832"/>
                    <a:pt x="4" y="833"/>
                    <a:pt x="4" y="834"/>
                  </a:cubicBezTo>
                  <a:cubicBezTo>
                    <a:pt x="2" y="849"/>
                    <a:pt x="7" y="860"/>
                    <a:pt x="21" y="867"/>
                  </a:cubicBezTo>
                  <a:cubicBezTo>
                    <a:pt x="32" y="871"/>
                    <a:pt x="39" y="882"/>
                    <a:pt x="53" y="881"/>
                  </a:cubicBezTo>
                  <a:cubicBezTo>
                    <a:pt x="57" y="880"/>
                    <a:pt x="61" y="885"/>
                    <a:pt x="66" y="887"/>
                  </a:cubicBezTo>
                  <a:cubicBezTo>
                    <a:pt x="66" y="887"/>
                    <a:pt x="66" y="887"/>
                    <a:pt x="67" y="887"/>
                  </a:cubicBezTo>
                  <a:cubicBezTo>
                    <a:pt x="67" y="887"/>
                    <a:pt x="67" y="886"/>
                    <a:pt x="67" y="885"/>
                  </a:cubicBezTo>
                  <a:cubicBezTo>
                    <a:pt x="66" y="884"/>
                    <a:pt x="69" y="884"/>
                    <a:pt x="72" y="885"/>
                  </a:cubicBezTo>
                  <a:cubicBezTo>
                    <a:pt x="75" y="885"/>
                    <a:pt x="77" y="886"/>
                    <a:pt x="80" y="886"/>
                  </a:cubicBezTo>
                  <a:cubicBezTo>
                    <a:pt x="83" y="887"/>
                    <a:pt x="85" y="887"/>
                    <a:pt x="85" y="885"/>
                  </a:cubicBezTo>
                  <a:cubicBezTo>
                    <a:pt x="84" y="884"/>
                    <a:pt x="86" y="884"/>
                    <a:pt x="90" y="886"/>
                  </a:cubicBezTo>
                  <a:cubicBezTo>
                    <a:pt x="118" y="895"/>
                    <a:pt x="146" y="891"/>
                    <a:pt x="175" y="892"/>
                  </a:cubicBezTo>
                  <a:cubicBezTo>
                    <a:pt x="178" y="892"/>
                    <a:pt x="181" y="891"/>
                    <a:pt x="180" y="891"/>
                  </a:cubicBezTo>
                  <a:cubicBezTo>
                    <a:pt x="180" y="890"/>
                    <a:pt x="182" y="889"/>
                    <a:pt x="186" y="889"/>
                  </a:cubicBezTo>
                  <a:cubicBezTo>
                    <a:pt x="196" y="889"/>
                    <a:pt x="205" y="889"/>
                    <a:pt x="215" y="889"/>
                  </a:cubicBezTo>
                  <a:cubicBezTo>
                    <a:pt x="220" y="889"/>
                    <a:pt x="225" y="889"/>
                    <a:pt x="229" y="888"/>
                  </a:cubicBezTo>
                  <a:cubicBezTo>
                    <a:pt x="239" y="887"/>
                    <a:pt x="249" y="885"/>
                    <a:pt x="259" y="884"/>
                  </a:cubicBezTo>
                  <a:cubicBezTo>
                    <a:pt x="270" y="882"/>
                    <a:pt x="282" y="886"/>
                    <a:pt x="293" y="880"/>
                  </a:cubicBezTo>
                  <a:cubicBezTo>
                    <a:pt x="300" y="876"/>
                    <a:pt x="306" y="873"/>
                    <a:pt x="308" y="868"/>
                  </a:cubicBezTo>
                  <a:cubicBezTo>
                    <a:pt x="309" y="864"/>
                    <a:pt x="312" y="861"/>
                    <a:pt x="315" y="860"/>
                  </a:cubicBezTo>
                  <a:cubicBezTo>
                    <a:pt x="321" y="859"/>
                    <a:pt x="327" y="857"/>
                    <a:pt x="333" y="855"/>
                  </a:cubicBezTo>
                  <a:cubicBezTo>
                    <a:pt x="341" y="853"/>
                    <a:pt x="348" y="850"/>
                    <a:pt x="350" y="839"/>
                  </a:cubicBezTo>
                  <a:cubicBezTo>
                    <a:pt x="351" y="832"/>
                    <a:pt x="350" y="825"/>
                    <a:pt x="343" y="821"/>
                  </a:cubicBezTo>
                  <a:cubicBezTo>
                    <a:pt x="343" y="820"/>
                    <a:pt x="342" y="820"/>
                    <a:pt x="342" y="819"/>
                  </a:cubicBezTo>
                  <a:cubicBezTo>
                    <a:pt x="342" y="817"/>
                    <a:pt x="339" y="816"/>
                    <a:pt x="335" y="815"/>
                  </a:cubicBezTo>
                  <a:cubicBezTo>
                    <a:pt x="335" y="815"/>
                    <a:pt x="334" y="815"/>
                    <a:pt x="333" y="815"/>
                  </a:cubicBezTo>
                  <a:cubicBezTo>
                    <a:pt x="330" y="815"/>
                    <a:pt x="328" y="812"/>
                    <a:pt x="330" y="809"/>
                  </a:cubicBezTo>
                  <a:cubicBezTo>
                    <a:pt x="331" y="808"/>
                    <a:pt x="332" y="806"/>
                    <a:pt x="333" y="805"/>
                  </a:cubicBezTo>
                  <a:cubicBezTo>
                    <a:pt x="335" y="802"/>
                    <a:pt x="336" y="799"/>
                    <a:pt x="337" y="800"/>
                  </a:cubicBezTo>
                  <a:cubicBezTo>
                    <a:pt x="338" y="800"/>
                    <a:pt x="338" y="802"/>
                    <a:pt x="338" y="805"/>
                  </a:cubicBezTo>
                  <a:cubicBezTo>
                    <a:pt x="338" y="807"/>
                    <a:pt x="340" y="807"/>
                    <a:pt x="341" y="804"/>
                  </a:cubicBezTo>
                  <a:cubicBezTo>
                    <a:pt x="342" y="802"/>
                    <a:pt x="343" y="801"/>
                    <a:pt x="343" y="799"/>
                  </a:cubicBezTo>
                  <a:cubicBezTo>
                    <a:pt x="345" y="796"/>
                    <a:pt x="347" y="794"/>
                    <a:pt x="347" y="794"/>
                  </a:cubicBezTo>
                  <a:cubicBezTo>
                    <a:pt x="348" y="794"/>
                    <a:pt x="348" y="796"/>
                    <a:pt x="348" y="799"/>
                  </a:cubicBezTo>
                  <a:cubicBezTo>
                    <a:pt x="349" y="801"/>
                    <a:pt x="350" y="801"/>
                    <a:pt x="351" y="798"/>
                  </a:cubicBezTo>
                  <a:cubicBezTo>
                    <a:pt x="352" y="796"/>
                    <a:pt x="352" y="795"/>
                    <a:pt x="352" y="794"/>
                  </a:cubicBezTo>
                  <a:cubicBezTo>
                    <a:pt x="354" y="791"/>
                    <a:pt x="355" y="791"/>
                    <a:pt x="355" y="794"/>
                  </a:cubicBezTo>
                  <a:cubicBezTo>
                    <a:pt x="355" y="797"/>
                    <a:pt x="356" y="796"/>
                    <a:pt x="358" y="793"/>
                  </a:cubicBezTo>
                  <a:cubicBezTo>
                    <a:pt x="360" y="787"/>
                    <a:pt x="365" y="782"/>
                    <a:pt x="372" y="779"/>
                  </a:cubicBezTo>
                  <a:cubicBezTo>
                    <a:pt x="381" y="775"/>
                    <a:pt x="391" y="770"/>
                    <a:pt x="400" y="766"/>
                  </a:cubicBezTo>
                  <a:cubicBezTo>
                    <a:pt x="402" y="765"/>
                    <a:pt x="405" y="766"/>
                    <a:pt x="407" y="768"/>
                  </a:cubicBezTo>
                  <a:cubicBezTo>
                    <a:pt x="411" y="773"/>
                    <a:pt x="415" y="780"/>
                    <a:pt x="420" y="785"/>
                  </a:cubicBezTo>
                  <a:cubicBezTo>
                    <a:pt x="425" y="792"/>
                    <a:pt x="430" y="798"/>
                    <a:pt x="435" y="803"/>
                  </a:cubicBezTo>
                  <a:cubicBezTo>
                    <a:pt x="441" y="811"/>
                    <a:pt x="448" y="818"/>
                    <a:pt x="454" y="825"/>
                  </a:cubicBezTo>
                  <a:cubicBezTo>
                    <a:pt x="455" y="826"/>
                    <a:pt x="455" y="826"/>
                    <a:pt x="455" y="827"/>
                  </a:cubicBezTo>
                  <a:cubicBezTo>
                    <a:pt x="456" y="827"/>
                    <a:pt x="457" y="827"/>
                    <a:pt x="458" y="826"/>
                  </a:cubicBezTo>
                  <a:cubicBezTo>
                    <a:pt x="458" y="825"/>
                    <a:pt x="460" y="827"/>
                    <a:pt x="461" y="830"/>
                  </a:cubicBezTo>
                  <a:cubicBezTo>
                    <a:pt x="462" y="831"/>
                    <a:pt x="462" y="833"/>
                    <a:pt x="463" y="834"/>
                  </a:cubicBezTo>
                  <a:cubicBezTo>
                    <a:pt x="464" y="837"/>
                    <a:pt x="465" y="838"/>
                    <a:pt x="466" y="836"/>
                  </a:cubicBezTo>
                  <a:cubicBezTo>
                    <a:pt x="466" y="833"/>
                    <a:pt x="468" y="834"/>
                    <a:pt x="470" y="837"/>
                  </a:cubicBezTo>
                  <a:cubicBezTo>
                    <a:pt x="475" y="844"/>
                    <a:pt x="480" y="852"/>
                    <a:pt x="485" y="859"/>
                  </a:cubicBezTo>
                  <a:cubicBezTo>
                    <a:pt x="487" y="862"/>
                    <a:pt x="489" y="862"/>
                    <a:pt x="489" y="860"/>
                  </a:cubicBezTo>
                  <a:cubicBezTo>
                    <a:pt x="489" y="858"/>
                    <a:pt x="490" y="858"/>
                    <a:pt x="492" y="861"/>
                  </a:cubicBezTo>
                  <a:cubicBezTo>
                    <a:pt x="495" y="865"/>
                    <a:pt x="498" y="869"/>
                    <a:pt x="501" y="874"/>
                  </a:cubicBezTo>
                  <a:cubicBezTo>
                    <a:pt x="502" y="877"/>
                    <a:pt x="504" y="877"/>
                    <a:pt x="503" y="874"/>
                  </a:cubicBezTo>
                  <a:cubicBezTo>
                    <a:pt x="503" y="871"/>
                    <a:pt x="503" y="869"/>
                    <a:pt x="504" y="869"/>
                  </a:cubicBezTo>
                  <a:cubicBezTo>
                    <a:pt x="504" y="868"/>
                    <a:pt x="506" y="870"/>
                    <a:pt x="508" y="873"/>
                  </a:cubicBezTo>
                  <a:cubicBezTo>
                    <a:pt x="510" y="874"/>
                    <a:pt x="511" y="876"/>
                    <a:pt x="512" y="878"/>
                  </a:cubicBezTo>
                  <a:cubicBezTo>
                    <a:pt x="514" y="880"/>
                    <a:pt x="516" y="882"/>
                    <a:pt x="517" y="881"/>
                  </a:cubicBezTo>
                  <a:cubicBezTo>
                    <a:pt x="518" y="880"/>
                    <a:pt x="518" y="879"/>
                    <a:pt x="518" y="879"/>
                  </a:cubicBezTo>
                  <a:cubicBezTo>
                    <a:pt x="518" y="879"/>
                    <a:pt x="517" y="878"/>
                    <a:pt x="517" y="878"/>
                  </a:cubicBezTo>
                  <a:cubicBezTo>
                    <a:pt x="517" y="878"/>
                    <a:pt x="518" y="878"/>
                    <a:pt x="518" y="878"/>
                  </a:cubicBezTo>
                  <a:cubicBezTo>
                    <a:pt x="518" y="878"/>
                    <a:pt x="520" y="879"/>
                    <a:pt x="523" y="881"/>
                  </a:cubicBezTo>
                  <a:cubicBezTo>
                    <a:pt x="525" y="883"/>
                    <a:pt x="527" y="884"/>
                    <a:pt x="529" y="885"/>
                  </a:cubicBezTo>
                  <a:cubicBezTo>
                    <a:pt x="532" y="887"/>
                    <a:pt x="534" y="888"/>
                    <a:pt x="534" y="886"/>
                  </a:cubicBezTo>
                  <a:cubicBezTo>
                    <a:pt x="534" y="885"/>
                    <a:pt x="536" y="885"/>
                    <a:pt x="539" y="886"/>
                  </a:cubicBezTo>
                  <a:cubicBezTo>
                    <a:pt x="542" y="887"/>
                    <a:pt x="545" y="888"/>
                    <a:pt x="547" y="889"/>
                  </a:cubicBezTo>
                  <a:cubicBezTo>
                    <a:pt x="554" y="890"/>
                    <a:pt x="562" y="888"/>
                    <a:pt x="568" y="890"/>
                  </a:cubicBezTo>
                  <a:cubicBezTo>
                    <a:pt x="581" y="894"/>
                    <a:pt x="593" y="888"/>
                    <a:pt x="601" y="881"/>
                  </a:cubicBezTo>
                  <a:cubicBezTo>
                    <a:pt x="607" y="877"/>
                    <a:pt x="612" y="876"/>
                    <a:pt x="618" y="875"/>
                  </a:cubicBezTo>
                  <a:cubicBezTo>
                    <a:pt x="621" y="875"/>
                    <a:pt x="626" y="873"/>
                    <a:pt x="629" y="870"/>
                  </a:cubicBezTo>
                  <a:cubicBezTo>
                    <a:pt x="632" y="867"/>
                    <a:pt x="636" y="864"/>
                    <a:pt x="639" y="861"/>
                  </a:cubicBezTo>
                  <a:cubicBezTo>
                    <a:pt x="641" y="858"/>
                    <a:pt x="642" y="854"/>
                    <a:pt x="641" y="851"/>
                  </a:cubicBezTo>
                  <a:cubicBezTo>
                    <a:pt x="637" y="843"/>
                    <a:pt x="633" y="836"/>
                    <a:pt x="624" y="834"/>
                  </a:cubicBezTo>
                  <a:cubicBezTo>
                    <a:pt x="621" y="833"/>
                    <a:pt x="620" y="832"/>
                    <a:pt x="621" y="831"/>
                  </a:cubicBezTo>
                  <a:cubicBezTo>
                    <a:pt x="623" y="829"/>
                    <a:pt x="621" y="828"/>
                    <a:pt x="618" y="828"/>
                  </a:cubicBezTo>
                  <a:cubicBezTo>
                    <a:pt x="615" y="828"/>
                    <a:pt x="615" y="828"/>
                    <a:pt x="615" y="828"/>
                  </a:cubicBezTo>
                  <a:cubicBezTo>
                    <a:pt x="612" y="828"/>
                    <a:pt x="609" y="828"/>
                    <a:pt x="609" y="828"/>
                  </a:cubicBezTo>
                  <a:cubicBezTo>
                    <a:pt x="609" y="828"/>
                    <a:pt x="610" y="827"/>
                    <a:pt x="612" y="827"/>
                  </a:cubicBezTo>
                  <a:cubicBezTo>
                    <a:pt x="613" y="826"/>
                    <a:pt x="612" y="825"/>
                    <a:pt x="609" y="823"/>
                  </a:cubicBezTo>
                  <a:cubicBezTo>
                    <a:pt x="608" y="823"/>
                    <a:pt x="607" y="822"/>
                    <a:pt x="606" y="822"/>
                  </a:cubicBezTo>
                  <a:cubicBezTo>
                    <a:pt x="603" y="820"/>
                    <a:pt x="602" y="819"/>
                    <a:pt x="603" y="819"/>
                  </a:cubicBezTo>
                  <a:cubicBezTo>
                    <a:pt x="605" y="818"/>
                    <a:pt x="604" y="817"/>
                    <a:pt x="601" y="815"/>
                  </a:cubicBezTo>
                  <a:cubicBezTo>
                    <a:pt x="595" y="812"/>
                    <a:pt x="589" y="809"/>
                    <a:pt x="583" y="806"/>
                  </a:cubicBezTo>
                  <a:cubicBezTo>
                    <a:pt x="582" y="805"/>
                    <a:pt x="581" y="805"/>
                    <a:pt x="579" y="804"/>
                  </a:cubicBezTo>
                  <a:cubicBezTo>
                    <a:pt x="577" y="803"/>
                    <a:pt x="577" y="802"/>
                    <a:pt x="578" y="802"/>
                  </a:cubicBezTo>
                  <a:cubicBezTo>
                    <a:pt x="580" y="801"/>
                    <a:pt x="580" y="800"/>
                    <a:pt x="578" y="799"/>
                  </a:cubicBezTo>
                  <a:cubicBezTo>
                    <a:pt x="576" y="798"/>
                    <a:pt x="576" y="797"/>
                    <a:pt x="579" y="797"/>
                  </a:cubicBezTo>
                  <a:cubicBezTo>
                    <a:pt x="581" y="796"/>
                    <a:pt x="580" y="795"/>
                    <a:pt x="577" y="794"/>
                  </a:cubicBezTo>
                  <a:cubicBezTo>
                    <a:pt x="575" y="793"/>
                    <a:pt x="572" y="792"/>
                    <a:pt x="569" y="790"/>
                  </a:cubicBezTo>
                  <a:cubicBezTo>
                    <a:pt x="566" y="789"/>
                    <a:pt x="565" y="787"/>
                    <a:pt x="566" y="785"/>
                  </a:cubicBezTo>
                  <a:cubicBezTo>
                    <a:pt x="567" y="783"/>
                    <a:pt x="568" y="782"/>
                    <a:pt x="568" y="781"/>
                  </a:cubicBezTo>
                  <a:cubicBezTo>
                    <a:pt x="567" y="779"/>
                    <a:pt x="566" y="778"/>
                    <a:pt x="565" y="776"/>
                  </a:cubicBezTo>
                  <a:cubicBezTo>
                    <a:pt x="563" y="773"/>
                    <a:pt x="563" y="771"/>
                    <a:pt x="564" y="771"/>
                  </a:cubicBezTo>
                  <a:cubicBezTo>
                    <a:pt x="565" y="771"/>
                    <a:pt x="566" y="769"/>
                    <a:pt x="565" y="768"/>
                  </a:cubicBezTo>
                  <a:cubicBezTo>
                    <a:pt x="565" y="767"/>
                    <a:pt x="564" y="765"/>
                    <a:pt x="564" y="764"/>
                  </a:cubicBezTo>
                  <a:cubicBezTo>
                    <a:pt x="563" y="758"/>
                    <a:pt x="563" y="750"/>
                    <a:pt x="560" y="744"/>
                  </a:cubicBezTo>
                  <a:cubicBezTo>
                    <a:pt x="556" y="736"/>
                    <a:pt x="557" y="730"/>
                    <a:pt x="561" y="724"/>
                  </a:cubicBezTo>
                  <a:cubicBezTo>
                    <a:pt x="563" y="722"/>
                    <a:pt x="566" y="721"/>
                    <a:pt x="567" y="722"/>
                  </a:cubicBezTo>
                  <a:cubicBezTo>
                    <a:pt x="567" y="722"/>
                    <a:pt x="569" y="721"/>
                    <a:pt x="570" y="719"/>
                  </a:cubicBezTo>
                  <a:cubicBezTo>
                    <a:pt x="572" y="716"/>
                    <a:pt x="573" y="715"/>
                    <a:pt x="573" y="716"/>
                  </a:cubicBezTo>
                  <a:cubicBezTo>
                    <a:pt x="574" y="717"/>
                    <a:pt x="576" y="715"/>
                    <a:pt x="578" y="713"/>
                  </a:cubicBezTo>
                  <a:cubicBezTo>
                    <a:pt x="580" y="710"/>
                    <a:pt x="582" y="708"/>
                    <a:pt x="584" y="706"/>
                  </a:cubicBezTo>
                  <a:cubicBezTo>
                    <a:pt x="586" y="703"/>
                    <a:pt x="588" y="702"/>
                    <a:pt x="589" y="704"/>
                  </a:cubicBezTo>
                  <a:cubicBezTo>
                    <a:pt x="589" y="705"/>
                    <a:pt x="590" y="703"/>
                    <a:pt x="592" y="700"/>
                  </a:cubicBezTo>
                  <a:cubicBezTo>
                    <a:pt x="600" y="685"/>
                    <a:pt x="613" y="673"/>
                    <a:pt x="616" y="655"/>
                  </a:cubicBezTo>
                  <a:cubicBezTo>
                    <a:pt x="616" y="655"/>
                    <a:pt x="616" y="655"/>
                    <a:pt x="616" y="655"/>
                  </a:cubicBezTo>
                  <a:cubicBezTo>
                    <a:pt x="616" y="655"/>
                    <a:pt x="617" y="655"/>
                    <a:pt x="618" y="656"/>
                  </a:cubicBezTo>
                  <a:cubicBezTo>
                    <a:pt x="619" y="657"/>
                    <a:pt x="621" y="655"/>
                    <a:pt x="622" y="652"/>
                  </a:cubicBezTo>
                  <a:cubicBezTo>
                    <a:pt x="627" y="633"/>
                    <a:pt x="632" y="615"/>
                    <a:pt x="638" y="597"/>
                  </a:cubicBezTo>
                  <a:cubicBezTo>
                    <a:pt x="639" y="594"/>
                    <a:pt x="641" y="589"/>
                    <a:pt x="643" y="586"/>
                  </a:cubicBezTo>
                  <a:cubicBezTo>
                    <a:pt x="653" y="572"/>
                    <a:pt x="656" y="563"/>
                    <a:pt x="656" y="558"/>
                  </a:cubicBezTo>
                  <a:cubicBezTo>
                    <a:pt x="656" y="554"/>
                    <a:pt x="653" y="550"/>
                    <a:pt x="651" y="547"/>
                  </a:cubicBezTo>
                  <a:cubicBezTo>
                    <a:pt x="648" y="541"/>
                    <a:pt x="648" y="535"/>
                    <a:pt x="648" y="529"/>
                  </a:cubicBezTo>
                  <a:cubicBezTo>
                    <a:pt x="647" y="521"/>
                    <a:pt x="648" y="513"/>
                    <a:pt x="649" y="505"/>
                  </a:cubicBezTo>
                  <a:cubicBezTo>
                    <a:pt x="649" y="501"/>
                    <a:pt x="650" y="499"/>
                    <a:pt x="650" y="499"/>
                  </a:cubicBezTo>
                  <a:cubicBezTo>
                    <a:pt x="651" y="499"/>
                    <a:pt x="651" y="497"/>
                    <a:pt x="651" y="493"/>
                  </a:cubicBezTo>
                  <a:cubicBezTo>
                    <a:pt x="651" y="479"/>
                    <a:pt x="664" y="475"/>
                    <a:pt x="676" y="470"/>
                  </a:cubicBezTo>
                  <a:cubicBezTo>
                    <a:pt x="679" y="469"/>
                    <a:pt x="684" y="467"/>
                    <a:pt x="687" y="466"/>
                  </a:cubicBezTo>
                  <a:cubicBezTo>
                    <a:pt x="689" y="465"/>
                    <a:pt x="690" y="465"/>
                    <a:pt x="692" y="463"/>
                  </a:cubicBezTo>
                  <a:cubicBezTo>
                    <a:pt x="696" y="460"/>
                    <a:pt x="699" y="455"/>
                    <a:pt x="702" y="451"/>
                  </a:cubicBezTo>
                  <a:cubicBezTo>
                    <a:pt x="705" y="447"/>
                    <a:pt x="708" y="445"/>
                    <a:pt x="712" y="442"/>
                  </a:cubicBezTo>
                  <a:cubicBezTo>
                    <a:pt x="719" y="437"/>
                    <a:pt x="724" y="429"/>
                    <a:pt x="730" y="423"/>
                  </a:cubicBezTo>
                  <a:cubicBezTo>
                    <a:pt x="735" y="418"/>
                    <a:pt x="740" y="413"/>
                    <a:pt x="746" y="409"/>
                  </a:cubicBezTo>
                  <a:cubicBezTo>
                    <a:pt x="753" y="404"/>
                    <a:pt x="755" y="394"/>
                    <a:pt x="750" y="386"/>
                  </a:cubicBezTo>
                  <a:cubicBezTo>
                    <a:pt x="745" y="378"/>
                    <a:pt x="740" y="370"/>
                    <a:pt x="736" y="362"/>
                  </a:cubicBezTo>
                  <a:close/>
                  <a:moveTo>
                    <a:pt x="736" y="362"/>
                  </a:moveTo>
                  <a:cubicBezTo>
                    <a:pt x="736" y="362"/>
                    <a:pt x="736" y="362"/>
                    <a:pt x="736" y="362"/>
                  </a:cubicBezTo>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 xmlns:a16="http://schemas.microsoft.com/office/drawing/2014/main" id="{03FE596A-3913-4D4A-ACC7-5B532B42289A}"/>
                </a:ext>
              </a:extLst>
            </p:cNvPr>
            <p:cNvSpPr>
              <a:spLocks noChangeArrowheads="1"/>
            </p:cNvSpPr>
            <p:nvPr/>
          </p:nvSpPr>
          <p:spPr bwMode="auto">
            <a:xfrm>
              <a:off x="9144000" y="3141058"/>
              <a:ext cx="503463" cy="7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 xmlns:a16="http://schemas.microsoft.com/office/drawing/2014/main" id="{38A9A1AE-2406-430F-9033-7187E05C6E81}"/>
                </a:ext>
              </a:extLst>
            </p:cNvPr>
            <p:cNvSpPr>
              <a:spLocks/>
            </p:cNvSpPr>
            <p:nvPr/>
          </p:nvSpPr>
          <p:spPr bwMode="auto">
            <a:xfrm>
              <a:off x="9154565" y="3148664"/>
              <a:ext cx="482896" cy="85648"/>
            </a:xfrm>
            <a:custGeom>
              <a:avLst/>
              <a:gdLst>
                <a:gd name="T0" fmla="*/ 0 w 1550"/>
                <a:gd name="T1" fmla="*/ 0 h 275"/>
                <a:gd name="T2" fmla="*/ 1550 w 1550"/>
                <a:gd name="T3" fmla="*/ 0 h 275"/>
                <a:gd name="T4" fmla="*/ 1504 w 1550"/>
                <a:gd name="T5" fmla="*/ 210 h 275"/>
                <a:gd name="T6" fmla="*/ 1416 w 1550"/>
                <a:gd name="T7" fmla="*/ 270 h 275"/>
                <a:gd name="T8" fmla="*/ 108 w 1550"/>
                <a:gd name="T9" fmla="*/ 271 h 275"/>
                <a:gd name="T10" fmla="*/ 46 w 1550"/>
                <a:gd name="T11" fmla="*/ 224 h 275"/>
                <a:gd name="T12" fmla="*/ 0 w 1550"/>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1550" h="275">
                  <a:moveTo>
                    <a:pt x="0" y="0"/>
                  </a:moveTo>
                  <a:cubicBezTo>
                    <a:pt x="1550" y="0"/>
                    <a:pt x="1550" y="0"/>
                    <a:pt x="1550" y="0"/>
                  </a:cubicBezTo>
                  <a:cubicBezTo>
                    <a:pt x="1504" y="210"/>
                    <a:pt x="1504" y="210"/>
                    <a:pt x="1504" y="210"/>
                  </a:cubicBezTo>
                  <a:cubicBezTo>
                    <a:pt x="1496" y="252"/>
                    <a:pt x="1470" y="275"/>
                    <a:pt x="1416" y="270"/>
                  </a:cubicBezTo>
                  <a:cubicBezTo>
                    <a:pt x="108" y="271"/>
                    <a:pt x="108" y="271"/>
                    <a:pt x="108" y="271"/>
                  </a:cubicBezTo>
                  <a:cubicBezTo>
                    <a:pt x="85" y="271"/>
                    <a:pt x="63" y="261"/>
                    <a:pt x="46" y="224"/>
                  </a:cubicBezTo>
                  <a:lnTo>
                    <a:pt x="0"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a:extLst>
                <a:ext uri="{FF2B5EF4-FFF2-40B4-BE49-F238E27FC236}">
                  <a16:creationId xmlns="" xmlns:a16="http://schemas.microsoft.com/office/drawing/2014/main" id="{2186865D-848C-4A02-92CD-B45CE1BECBBA}"/>
                </a:ext>
              </a:extLst>
            </p:cNvPr>
            <p:cNvSpPr>
              <a:spLocks noChangeArrowheads="1"/>
            </p:cNvSpPr>
            <p:nvPr/>
          </p:nvSpPr>
          <p:spPr bwMode="auto">
            <a:xfrm>
              <a:off x="9144000" y="3107390"/>
              <a:ext cx="503463" cy="33667"/>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 xmlns:a16="http://schemas.microsoft.com/office/drawing/2014/main" id="{AC03C07D-9EB4-4A80-A56C-95032E168CDA}"/>
                </a:ext>
              </a:extLst>
            </p:cNvPr>
            <p:cNvSpPr>
              <a:spLocks/>
            </p:cNvSpPr>
            <p:nvPr/>
          </p:nvSpPr>
          <p:spPr bwMode="auto">
            <a:xfrm>
              <a:off x="9165835" y="2829316"/>
              <a:ext cx="458526" cy="273143"/>
            </a:xfrm>
            <a:custGeom>
              <a:avLst/>
              <a:gdLst>
                <a:gd name="T0" fmla="*/ 0 w 1472"/>
                <a:gd name="T1" fmla="*/ 876 h 876"/>
                <a:gd name="T2" fmla="*/ 0 w 1472"/>
                <a:gd name="T3" fmla="*/ 70 h 876"/>
                <a:gd name="T4" fmla="*/ 70 w 1472"/>
                <a:gd name="T5" fmla="*/ 0 h 876"/>
                <a:gd name="T6" fmla="*/ 1402 w 1472"/>
                <a:gd name="T7" fmla="*/ 0 h 876"/>
                <a:gd name="T8" fmla="*/ 1472 w 1472"/>
                <a:gd name="T9" fmla="*/ 70 h 876"/>
                <a:gd name="T10" fmla="*/ 1472 w 1472"/>
                <a:gd name="T11" fmla="*/ 876 h 876"/>
              </a:gdLst>
              <a:ahLst/>
              <a:cxnLst>
                <a:cxn ang="0">
                  <a:pos x="T0" y="T1"/>
                </a:cxn>
                <a:cxn ang="0">
                  <a:pos x="T2" y="T3"/>
                </a:cxn>
                <a:cxn ang="0">
                  <a:pos x="T4" y="T5"/>
                </a:cxn>
                <a:cxn ang="0">
                  <a:pos x="T6" y="T7"/>
                </a:cxn>
                <a:cxn ang="0">
                  <a:pos x="T8" y="T9"/>
                </a:cxn>
                <a:cxn ang="0">
                  <a:pos x="T10" y="T11"/>
                </a:cxn>
              </a:cxnLst>
              <a:rect l="0" t="0" r="r" b="b"/>
              <a:pathLst>
                <a:path w="1472" h="876">
                  <a:moveTo>
                    <a:pt x="0" y="876"/>
                  </a:moveTo>
                  <a:cubicBezTo>
                    <a:pt x="0" y="70"/>
                    <a:pt x="0" y="70"/>
                    <a:pt x="0" y="70"/>
                  </a:cubicBezTo>
                  <a:cubicBezTo>
                    <a:pt x="0" y="31"/>
                    <a:pt x="32" y="0"/>
                    <a:pt x="70" y="0"/>
                  </a:cubicBezTo>
                  <a:cubicBezTo>
                    <a:pt x="1402" y="0"/>
                    <a:pt x="1402" y="0"/>
                    <a:pt x="1402" y="0"/>
                  </a:cubicBezTo>
                  <a:cubicBezTo>
                    <a:pt x="1441" y="0"/>
                    <a:pt x="1472" y="31"/>
                    <a:pt x="1472" y="70"/>
                  </a:cubicBezTo>
                  <a:cubicBezTo>
                    <a:pt x="1472" y="876"/>
                    <a:pt x="1472" y="876"/>
                    <a:pt x="1472" y="876"/>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0">
              <a:extLst>
                <a:ext uri="{FF2B5EF4-FFF2-40B4-BE49-F238E27FC236}">
                  <a16:creationId xmlns="" xmlns:a16="http://schemas.microsoft.com/office/drawing/2014/main" id="{006C021A-0935-45EA-B51B-580323A917DE}"/>
                </a:ext>
              </a:extLst>
            </p:cNvPr>
            <p:cNvSpPr>
              <a:spLocks/>
            </p:cNvSpPr>
            <p:nvPr/>
          </p:nvSpPr>
          <p:spPr bwMode="auto">
            <a:xfrm>
              <a:off x="9335863" y="2777900"/>
              <a:ext cx="119315" cy="44232"/>
            </a:xfrm>
            <a:custGeom>
              <a:avLst/>
              <a:gdLst>
                <a:gd name="T0" fmla="*/ 0 w 383"/>
                <a:gd name="T1" fmla="*/ 142 h 142"/>
                <a:gd name="T2" fmla="*/ 0 w 383"/>
                <a:gd name="T3" fmla="*/ 26 h 142"/>
                <a:gd name="T4" fmla="*/ 24 w 383"/>
                <a:gd name="T5" fmla="*/ 0 h 142"/>
                <a:gd name="T6" fmla="*/ 362 w 383"/>
                <a:gd name="T7" fmla="*/ 0 h 142"/>
                <a:gd name="T8" fmla="*/ 383 w 383"/>
                <a:gd name="T9" fmla="*/ 22 h 142"/>
                <a:gd name="T10" fmla="*/ 383 w 383"/>
                <a:gd name="T11" fmla="*/ 142 h 142"/>
              </a:gdLst>
              <a:ahLst/>
              <a:cxnLst>
                <a:cxn ang="0">
                  <a:pos x="T0" y="T1"/>
                </a:cxn>
                <a:cxn ang="0">
                  <a:pos x="T2" y="T3"/>
                </a:cxn>
                <a:cxn ang="0">
                  <a:pos x="T4" y="T5"/>
                </a:cxn>
                <a:cxn ang="0">
                  <a:pos x="T6" y="T7"/>
                </a:cxn>
                <a:cxn ang="0">
                  <a:pos x="T8" y="T9"/>
                </a:cxn>
                <a:cxn ang="0">
                  <a:pos x="T10" y="T11"/>
                </a:cxn>
              </a:cxnLst>
              <a:rect l="0" t="0" r="r" b="b"/>
              <a:pathLst>
                <a:path w="383" h="142">
                  <a:moveTo>
                    <a:pt x="0" y="142"/>
                  </a:moveTo>
                  <a:cubicBezTo>
                    <a:pt x="0" y="26"/>
                    <a:pt x="0" y="26"/>
                    <a:pt x="0" y="26"/>
                  </a:cubicBezTo>
                  <a:cubicBezTo>
                    <a:pt x="2" y="12"/>
                    <a:pt x="8" y="1"/>
                    <a:pt x="24" y="0"/>
                  </a:cubicBezTo>
                  <a:cubicBezTo>
                    <a:pt x="362" y="0"/>
                    <a:pt x="362" y="0"/>
                    <a:pt x="362" y="0"/>
                  </a:cubicBezTo>
                  <a:cubicBezTo>
                    <a:pt x="378" y="0"/>
                    <a:pt x="383" y="8"/>
                    <a:pt x="383" y="22"/>
                  </a:cubicBezTo>
                  <a:cubicBezTo>
                    <a:pt x="383" y="142"/>
                    <a:pt x="383" y="142"/>
                    <a:pt x="383" y="142"/>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31">
              <a:extLst>
                <a:ext uri="{FF2B5EF4-FFF2-40B4-BE49-F238E27FC236}">
                  <a16:creationId xmlns="" xmlns:a16="http://schemas.microsoft.com/office/drawing/2014/main" id="{3C0D87EF-733B-4041-89DA-81DFD03F060D}"/>
                </a:ext>
              </a:extLst>
            </p:cNvPr>
            <p:cNvSpPr>
              <a:spLocks/>
            </p:cNvSpPr>
            <p:nvPr/>
          </p:nvSpPr>
          <p:spPr bwMode="auto">
            <a:xfrm>
              <a:off x="9594215" y="2929474"/>
              <a:ext cx="25497" cy="107200"/>
            </a:xfrm>
            <a:custGeom>
              <a:avLst/>
              <a:gdLst>
                <a:gd name="T0" fmla="*/ 41 w 82"/>
                <a:gd name="T1" fmla="*/ 344 h 344"/>
                <a:gd name="T2" fmla="*/ 41 w 82"/>
                <a:gd name="T3" fmla="*/ 344 h 344"/>
                <a:gd name="T4" fmla="*/ 0 w 82"/>
                <a:gd name="T5" fmla="*/ 303 h 344"/>
                <a:gd name="T6" fmla="*/ 0 w 82"/>
                <a:gd name="T7" fmla="*/ 41 h 344"/>
                <a:gd name="T8" fmla="*/ 41 w 82"/>
                <a:gd name="T9" fmla="*/ 0 h 344"/>
                <a:gd name="T10" fmla="*/ 41 w 82"/>
                <a:gd name="T11" fmla="*/ 0 h 344"/>
                <a:gd name="T12" fmla="*/ 82 w 82"/>
                <a:gd name="T13" fmla="*/ 41 h 344"/>
                <a:gd name="T14" fmla="*/ 82 w 82"/>
                <a:gd name="T15" fmla="*/ 303 h 344"/>
                <a:gd name="T16" fmla="*/ 41 w 82"/>
                <a:gd name="T1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4">
                  <a:moveTo>
                    <a:pt x="41" y="344"/>
                  </a:moveTo>
                  <a:cubicBezTo>
                    <a:pt x="41" y="344"/>
                    <a:pt x="41" y="344"/>
                    <a:pt x="41" y="344"/>
                  </a:cubicBezTo>
                  <a:cubicBezTo>
                    <a:pt x="19" y="344"/>
                    <a:pt x="0" y="325"/>
                    <a:pt x="0" y="303"/>
                  </a:cubicBezTo>
                  <a:cubicBezTo>
                    <a:pt x="0" y="41"/>
                    <a:pt x="0" y="41"/>
                    <a:pt x="0" y="41"/>
                  </a:cubicBezTo>
                  <a:cubicBezTo>
                    <a:pt x="0" y="19"/>
                    <a:pt x="19" y="0"/>
                    <a:pt x="41" y="0"/>
                  </a:cubicBezTo>
                  <a:cubicBezTo>
                    <a:pt x="41" y="0"/>
                    <a:pt x="41" y="0"/>
                    <a:pt x="41" y="0"/>
                  </a:cubicBezTo>
                  <a:cubicBezTo>
                    <a:pt x="64" y="0"/>
                    <a:pt x="82" y="19"/>
                    <a:pt x="82" y="41"/>
                  </a:cubicBezTo>
                  <a:cubicBezTo>
                    <a:pt x="82" y="303"/>
                    <a:pt x="82" y="303"/>
                    <a:pt x="82" y="303"/>
                  </a:cubicBezTo>
                  <a:cubicBezTo>
                    <a:pt x="82" y="325"/>
                    <a:pt x="64" y="344"/>
                    <a:pt x="41" y="344"/>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32">
              <a:extLst>
                <a:ext uri="{FF2B5EF4-FFF2-40B4-BE49-F238E27FC236}">
                  <a16:creationId xmlns="" xmlns:a16="http://schemas.microsoft.com/office/drawing/2014/main" id="{53BF08B7-FB12-4CD6-8AB0-2BC2F1D0970D}"/>
                </a:ext>
              </a:extLst>
            </p:cNvPr>
            <p:cNvSpPr>
              <a:spLocks noChangeShapeType="1"/>
            </p:cNvSpPr>
            <p:nvPr/>
          </p:nvSpPr>
          <p:spPr bwMode="auto">
            <a:xfrm flipV="1">
              <a:off x="9573648" y="3028504"/>
              <a:ext cx="36767" cy="37753"/>
            </a:xfrm>
            <a:prstGeom prst="line">
              <a:avLst/>
            </a:prstGeom>
            <a:noFill/>
            <a:ln w="6350" cap="flat">
              <a:solidFill>
                <a:srgbClr val="66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8289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5DBD11F-F871-4D13-8195-9BECAE6A0EA8}"/>
              </a:ext>
            </a:extLst>
          </p:cNvPr>
          <p:cNvPicPr>
            <a:picLocks noChangeAspect="1"/>
          </p:cNvPicPr>
          <p:nvPr/>
        </p:nvPicPr>
        <p:blipFill rotWithShape="1">
          <a:blip r:embed="rId2">
            <a:extLst>
              <a:ext uri="{28A0092B-C50C-407E-A947-70E740481C1C}">
                <a14:useLocalDpi xmlns:a14="http://schemas.microsoft.com/office/drawing/2010/main" val="0"/>
              </a:ext>
            </a:extLst>
          </a:blip>
          <a:srcRect t="5714" b="4287"/>
          <a:stretch/>
        </p:blipFill>
        <p:spPr>
          <a:xfrm>
            <a:off x="0" y="0"/>
            <a:ext cx="9144000" cy="5143500"/>
          </a:xfrm>
          <a:prstGeom prst="rect">
            <a:avLst/>
          </a:prstGeom>
        </p:spPr>
      </p:pic>
      <p:sp>
        <p:nvSpPr>
          <p:cNvPr id="7" name="Rectangle 6">
            <a:extLst>
              <a:ext uri="{FF2B5EF4-FFF2-40B4-BE49-F238E27FC236}">
                <a16:creationId xmlns="" xmlns:a16="http://schemas.microsoft.com/office/drawing/2014/main" id="{47B9A6FB-F308-40BB-813C-FD6B64B2B065}"/>
              </a:ext>
            </a:extLst>
          </p:cNvPr>
          <p:cNvSpPr/>
          <p:nvPr/>
        </p:nvSpPr>
        <p:spPr bwMode="gray">
          <a:xfrm>
            <a:off x="1662793" y="3733800"/>
            <a:ext cx="5747657" cy="1206500"/>
          </a:xfrm>
          <a:prstGeom prst="rect">
            <a:avLst/>
          </a:prstGeom>
          <a:solidFill>
            <a:srgbClr val="660066">
              <a:alpha val="69804"/>
            </a:srgbClr>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pPr marL="4763" algn="ctr"/>
            <a:r>
              <a:rPr lang="nl-BE" sz="2400" dirty="0">
                <a:solidFill>
                  <a:schemeClr val="bg1"/>
                </a:solidFill>
              </a:rPr>
              <a:t>I. Geef aan in welke mate dierenwelzijn in uw gemeente of stad belangrijk is voor u.</a:t>
            </a:r>
          </a:p>
        </p:txBody>
      </p:sp>
    </p:spTree>
    <p:extLst>
      <p:ext uri="{BB962C8B-B14F-4D97-AF65-F5344CB8AC3E}">
        <p14:creationId xmlns:p14="http://schemas.microsoft.com/office/powerpoint/2010/main" val="2198720252"/>
      </p:ext>
    </p:extLst>
  </p:cSld>
  <p:clrMapOvr>
    <a:masterClrMapping/>
  </p:clrMapOvr>
</p:sld>
</file>

<file path=ppt/theme/theme1.xml><?xml version="1.0" encoding="utf-8"?>
<a:theme xmlns:a="http://schemas.openxmlformats.org/drawingml/2006/main" name="Ipsos Marketing">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FC554E-8D47-4D17-AFD7-8E3F8AD70FBB}">
  <ds:schemaRefs>
    <ds:schemaRef ds:uri="http://schemas.microsoft.com/sharepoint/v3/contenttype/forms"/>
  </ds:schemaRefs>
</ds:datastoreItem>
</file>

<file path=customXml/itemProps2.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48CCA-4F85-4630-9AB1-27DCFFEA2689}">
  <ds:schemaRef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elements/1.1/"/>
    <ds:schemaRef ds:uri="http://purl.org/dc/dcmitype/"/>
    <ds:schemaRef ds:uri="85c76272-7e4d-4f8f-89d1-3b227e52ef4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Ipsos Marketing</Template>
  <TotalTime>7302</TotalTime>
  <Words>1584</Words>
  <Application>Microsoft Macintosh PowerPoint</Application>
  <PresentationFormat>On-screen Show (16:9)</PresentationFormat>
  <Paragraphs>325</Paragraphs>
  <Slides>23</Slides>
  <Notes>10</Notes>
  <HiddenSlides>4</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Ipsos Marketing</vt:lpstr>
      <vt:lpstr>PowerPoint Presentation</vt:lpstr>
      <vt:lpstr>PowerPoint Presentation</vt:lpstr>
      <vt:lpstr>PowerPoint Presentation</vt:lpstr>
      <vt:lpstr>PowerPoint Presentation</vt:lpstr>
      <vt:lpstr>Socio-demografisch profiel van de steekproef - Brussel </vt:lpstr>
      <vt:lpstr>PowerPoint Presentation</vt:lpstr>
      <vt:lpstr>PowerPoint Presentation</vt:lpstr>
      <vt:lpstr>PowerPoint Presentation</vt:lpstr>
      <vt:lpstr>PowerPoint Presentation</vt:lpstr>
      <vt:lpstr>Belang van dierenwelzijn – Volgens geslacht &amp; leeftijd</vt:lpstr>
      <vt:lpstr>Belang van dierenwelzijn – Volgens partijvoorkeur</vt:lpstr>
      <vt:lpstr>PowerPoint Presentation</vt:lpstr>
      <vt:lpstr>Belang invoeren van speerpunten</vt:lpstr>
      <vt:lpstr>Belang invoeren van speerpunten (1/2) – Volgens geslacht &amp; leeftijd</vt:lpstr>
      <vt:lpstr>Belang invoeren van speerpunten (2/2) – Volgens geslacht &amp; leeftijd</vt:lpstr>
      <vt:lpstr>Belang van speerpunten (1/2) – Volgens partijvoorkeur</vt:lpstr>
      <vt:lpstr>Belang van speerpunten (2/2) – Volgens partijvoorkeur</vt:lpstr>
      <vt:lpstr>PowerPoint Presentation</vt:lpstr>
      <vt:lpstr>Rangschikking speerpunten volgens belangrijkheid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Word(s)</dc:title>
  <dc:creator>Liesbet Bultereys</dc:creator>
  <cp:lastModifiedBy>GAIA GAIA</cp:lastModifiedBy>
  <cp:revision>651</cp:revision>
  <cp:lastPrinted>2018-07-05T14:38:39Z</cp:lastPrinted>
  <dcterms:created xsi:type="dcterms:W3CDTF">2015-05-27T07:40:24Z</dcterms:created>
  <dcterms:modified xsi:type="dcterms:W3CDTF">2018-07-05T14:38:40Z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