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ppt/charts/chart60.xml" ContentType="application/vnd.openxmlformats-officedocument.drawingml.chart+xml"/>
  <Override PartName="/ppt/charts/chart61.xml" ContentType="application/vnd.openxmlformats-officedocument.drawingml.chart+xml"/>
  <Override PartName="/ppt/charts/chart62.xml" ContentType="application/vnd.openxmlformats-officedocument.drawingml.chart+xml"/>
  <Override PartName="/ppt/charts/chart63.xml" ContentType="application/vnd.openxmlformats-officedocument.drawingml.chart+xml"/>
  <Override PartName="/ppt/charts/chart64.xml" ContentType="application/vnd.openxmlformats-officedocument.drawingml.chart+xml"/>
  <Override PartName="/ppt/charts/chart65.xml" ContentType="application/vnd.openxmlformats-officedocument.drawingml.chart+xml"/>
  <Override PartName="/ppt/charts/chart6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20"/>
  </p:notesMasterIdLst>
  <p:handoutMasterIdLst>
    <p:handoutMasterId r:id="rId21"/>
  </p:handoutMasterIdLst>
  <p:sldIdLst>
    <p:sldId id="1410" r:id="rId2"/>
    <p:sldId id="1411" r:id="rId3"/>
    <p:sldId id="1412" r:id="rId4"/>
    <p:sldId id="1413" r:id="rId5"/>
    <p:sldId id="1404" r:id="rId6"/>
    <p:sldId id="1379" r:id="rId7"/>
    <p:sldId id="1366" r:id="rId8"/>
    <p:sldId id="1380" r:id="rId9"/>
    <p:sldId id="1368" r:id="rId10"/>
    <p:sldId id="1406" r:id="rId11"/>
    <p:sldId id="1385" r:id="rId12"/>
    <p:sldId id="1367" r:id="rId13"/>
    <p:sldId id="1384" r:id="rId14"/>
    <p:sldId id="1370" r:id="rId15"/>
    <p:sldId id="1388" r:id="rId16"/>
    <p:sldId id="1391" r:id="rId17"/>
    <p:sldId id="1395" r:id="rId18"/>
    <p:sldId id="1396" r:id="rId19"/>
  </p:sldIdLst>
  <p:sldSz cx="9144000" cy="6858000" type="screen4x3"/>
  <p:notesSz cx="6797675" cy="9872663"/>
  <p:custDataLst>
    <p:tags r:id="rId23"/>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lien Mertens" initials="J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71C3C1"/>
    <a:srgbClr val="ACDCDB"/>
    <a:srgbClr val="CCECFF"/>
    <a:srgbClr val="98D4D3"/>
    <a:srgbClr val="FF33CC"/>
    <a:srgbClr val="FFFFFF"/>
    <a:srgbClr val="A1C46B"/>
    <a:srgbClr val="37718C"/>
    <a:srgbClr val="62A3C2"/>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9" autoAdjust="0"/>
    <p:restoredTop sz="99712" autoAdjust="0"/>
  </p:normalViewPr>
  <p:slideViewPr>
    <p:cSldViewPr snapToGrid="0">
      <p:cViewPr>
        <p:scale>
          <a:sx n="103" d="100"/>
          <a:sy n="103" d="100"/>
        </p:scale>
        <p:origin x="-1256" y="-432"/>
      </p:cViewPr>
      <p:guideLst>
        <p:guide orient="horz" pos="686"/>
        <p:guide orient="horz" pos="3850"/>
        <p:guide orient="horz" pos="76"/>
        <p:guide orient="horz" pos="468"/>
        <p:guide orient="horz" pos="4067"/>
        <p:guide orient="horz" pos="1213"/>
        <p:guide pos="222"/>
        <p:guide pos="5136"/>
        <p:guide pos="2681"/>
        <p:guide pos="528"/>
        <p:guide pos="5532"/>
        <p:guide pos="90"/>
        <p:guide pos="1965"/>
        <p:guide pos="3782"/>
        <p:guide pos="132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12"/>
    </p:cViewPr>
  </p:sorterViewPr>
  <p:notesViewPr>
    <p:cSldViewPr snapToGrid="0" showGuides="1">
      <p:cViewPr varScale="1">
        <p:scale>
          <a:sx n="85" d="100"/>
          <a:sy n="85" d="100"/>
        </p:scale>
        <p:origin x="-2520" y="-72"/>
      </p:cViewPr>
      <p:guideLst>
        <p:guide orient="horz" pos="3110"/>
        <p:guide pos="2141"/>
      </p:guideLst>
    </p:cSldViewPr>
  </p:notes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Sheet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Sheet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Sheet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Sheet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Sheet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Sheet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Sheet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Sheet58.xlsx"/></Relationships>
</file>

<file path=ppt/charts/_rels/chart59.xml.rels><?xml version="1.0" encoding="UTF-8" standalone="yes"?>
<Relationships xmlns="http://schemas.openxmlformats.org/package/2006/relationships"><Relationship Id="rId1" Type="http://schemas.openxmlformats.org/officeDocument/2006/relationships/package" Target="../embeddings/Microsoft_Excel_Sheet59.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60.xml.rels><?xml version="1.0" encoding="UTF-8" standalone="yes"?>
<Relationships xmlns="http://schemas.openxmlformats.org/package/2006/relationships"><Relationship Id="rId1" Type="http://schemas.openxmlformats.org/officeDocument/2006/relationships/package" Target="../embeddings/Microsoft_Excel_Sheet60.xlsx"/></Relationships>
</file>

<file path=ppt/charts/_rels/chart61.xml.rels><?xml version="1.0" encoding="UTF-8" standalone="yes"?>
<Relationships xmlns="http://schemas.openxmlformats.org/package/2006/relationships"><Relationship Id="rId1" Type="http://schemas.openxmlformats.org/officeDocument/2006/relationships/package" Target="../embeddings/Microsoft_Excel_Sheet61.xlsx"/></Relationships>
</file>

<file path=ppt/charts/_rels/chart62.xml.rels><?xml version="1.0" encoding="UTF-8" standalone="yes"?>
<Relationships xmlns="http://schemas.openxmlformats.org/package/2006/relationships"><Relationship Id="rId1" Type="http://schemas.openxmlformats.org/officeDocument/2006/relationships/package" Target="../embeddings/Microsoft_Excel_Sheet62.xlsx"/></Relationships>
</file>

<file path=ppt/charts/_rels/chart63.xml.rels><?xml version="1.0" encoding="UTF-8" standalone="yes"?>
<Relationships xmlns="http://schemas.openxmlformats.org/package/2006/relationships"><Relationship Id="rId1" Type="http://schemas.openxmlformats.org/officeDocument/2006/relationships/package" Target="../embeddings/Microsoft_Excel_Sheet63.xlsx"/></Relationships>
</file>

<file path=ppt/charts/_rels/chart64.xml.rels><?xml version="1.0" encoding="UTF-8" standalone="yes"?>
<Relationships xmlns="http://schemas.openxmlformats.org/package/2006/relationships"><Relationship Id="rId1" Type="http://schemas.openxmlformats.org/officeDocument/2006/relationships/package" Target="../embeddings/Microsoft_Excel_Sheet64.xlsx"/></Relationships>
</file>

<file path=ppt/charts/_rels/chart65.xml.rels><?xml version="1.0" encoding="UTF-8" standalone="yes"?>
<Relationships xmlns="http://schemas.openxmlformats.org/package/2006/relationships"><Relationship Id="rId1" Type="http://schemas.openxmlformats.org/officeDocument/2006/relationships/package" Target="../embeddings/Microsoft_Excel_Sheet65.xlsx"/></Relationships>
</file>

<file path=ppt/charts/_rels/chart66.xml.rels><?xml version="1.0" encoding="UTF-8" standalone="yes"?>
<Relationships xmlns="http://schemas.openxmlformats.org/package/2006/relationships"><Relationship Id="rId1" Type="http://schemas.openxmlformats.org/officeDocument/2006/relationships/package" Target="../embeddings/Microsoft_Excel_Sheet6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rgbClr val="ACDCDB"/>
            </a:solidFill>
            <a:ln>
              <a:solidFill>
                <a:schemeClr val="accent1"/>
              </a:solidFill>
            </a:ln>
          </c:spPr>
          <c:invertIfNegative val="0"/>
          <c:dPt>
            <c:idx val="0"/>
            <c:invertIfNegative val="0"/>
            <c:bubble3D val="0"/>
            <c:spPr>
              <a:solidFill>
                <a:schemeClr val="accent1"/>
              </a:solidFill>
              <a:ln>
                <a:solidFill>
                  <a:schemeClr val="accent1"/>
                </a:solidFill>
              </a:ln>
            </c:spPr>
          </c:dPt>
          <c:dPt>
            <c:idx val="6"/>
            <c:invertIfNegative val="0"/>
            <c:bubble3D val="0"/>
            <c:spPr>
              <a:solidFill>
                <a:srgbClr val="C00000"/>
              </a:solidFill>
              <a:ln>
                <a:solidFill>
                  <a:srgbClr val="C00000"/>
                </a:solidFill>
              </a:ln>
            </c:spPr>
          </c:dPt>
          <c:dLbls>
            <c:dLbl>
              <c:idx val="0"/>
              <c:layout>
                <c:manualLayout>
                  <c:x val="0.00736315973476391"/>
                  <c:y val="-0.00631004255061177"/>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Blad1!$A$2:$A$8</c:f>
              <c:strCache>
                <c:ptCount val="7"/>
                <c:pt idx="0">
                  <c:v>Oui, j'épargne</c:v>
                </c:pt>
                <c:pt idx="1">
                  <c:v>Oui, via un compte d’épargne classique</c:v>
                </c:pt>
                <c:pt idx="2">
                  <c:v>Oui, via un ou plusieurs produit(s) d’épargne (épargne-pension, compte à terme,…)</c:v>
                </c:pt>
                <c:pt idx="3">
                  <c:v>Oui, via un compte d’épargne internet</c:v>
                </c:pt>
                <c:pt idx="4">
                  <c:v>Oui, via un ou plusieurs fonds de placement </c:v>
                </c:pt>
                <c:pt idx="5">
                  <c:v>Oui, via une autre manière (à la maison)</c:v>
                </c:pt>
                <c:pt idx="6">
                  <c:v>Non, je n’épargne pas </c:v>
                </c:pt>
              </c:strCache>
            </c:strRef>
          </c:cat>
          <c:val>
            <c:numRef>
              <c:f>Blad1!$B$2:$B$8</c:f>
              <c:numCache>
                <c:formatCode>General</c:formatCode>
                <c:ptCount val="7"/>
                <c:pt idx="0">
                  <c:v>81.77</c:v>
                </c:pt>
                <c:pt idx="1">
                  <c:v>44.67</c:v>
                </c:pt>
                <c:pt idx="2">
                  <c:v>35.54</c:v>
                </c:pt>
                <c:pt idx="3">
                  <c:v>29.53</c:v>
                </c:pt>
                <c:pt idx="4">
                  <c:v>15.67</c:v>
                </c:pt>
                <c:pt idx="5">
                  <c:v>5.619999999999996</c:v>
                </c:pt>
                <c:pt idx="6">
                  <c:v>18.23</c:v>
                </c:pt>
              </c:numCache>
            </c:numRef>
          </c:val>
        </c:ser>
        <c:dLbls>
          <c:showLegendKey val="0"/>
          <c:showVal val="0"/>
          <c:showCatName val="0"/>
          <c:showSerName val="0"/>
          <c:showPercent val="0"/>
          <c:showBubbleSize val="0"/>
        </c:dLbls>
        <c:gapWidth val="92"/>
        <c:axId val="-2122272936"/>
        <c:axId val="-2122317416"/>
      </c:barChart>
      <c:catAx>
        <c:axId val="-2122272936"/>
        <c:scaling>
          <c:orientation val="maxMin"/>
        </c:scaling>
        <c:delete val="1"/>
        <c:axPos val="l"/>
        <c:majorTickMark val="out"/>
        <c:minorTickMark val="none"/>
        <c:tickLblPos val="nextTo"/>
        <c:crossAx val="-2122317416"/>
        <c:crosses val="autoZero"/>
        <c:auto val="1"/>
        <c:lblAlgn val="ctr"/>
        <c:lblOffset val="100"/>
        <c:noMultiLvlLbl val="0"/>
      </c:catAx>
      <c:valAx>
        <c:axId val="-2122317416"/>
        <c:scaling>
          <c:orientation val="minMax"/>
          <c:max val="100.0"/>
          <c:min val="0.0"/>
        </c:scaling>
        <c:delete val="1"/>
        <c:axPos val="t"/>
        <c:numFmt formatCode="General" sourceLinked="1"/>
        <c:majorTickMark val="out"/>
        <c:minorTickMark val="none"/>
        <c:tickLblPos val="nextTo"/>
        <c:crossAx val="-21222729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43.75</c:v>
                </c:pt>
                <c:pt idx="1">
                  <c:v>41.48</c:v>
                </c:pt>
                <c:pt idx="2">
                  <c:v>32.31</c:v>
                </c:pt>
                <c:pt idx="3">
                  <c:v>25.39</c:v>
                </c:pt>
                <c:pt idx="4">
                  <c:v>22.21</c:v>
                </c:pt>
                <c:pt idx="5">
                  <c:v>17.82999999999999</c:v>
                </c:pt>
                <c:pt idx="6">
                  <c:v>3.13</c:v>
                </c:pt>
                <c:pt idx="7">
                  <c:v>3.11</c:v>
                </c:pt>
                <c:pt idx="8">
                  <c:v>7.2</c:v>
                </c:pt>
              </c:numCache>
            </c:numRef>
          </c:val>
        </c:ser>
        <c:dLbls>
          <c:showLegendKey val="0"/>
          <c:showVal val="0"/>
          <c:showCatName val="0"/>
          <c:showSerName val="0"/>
          <c:showPercent val="0"/>
          <c:showBubbleSize val="0"/>
        </c:dLbls>
        <c:gapWidth val="72"/>
        <c:axId val="-2100962520"/>
        <c:axId val="-2100959704"/>
      </c:barChart>
      <c:catAx>
        <c:axId val="-2100962520"/>
        <c:scaling>
          <c:orientation val="maxMin"/>
        </c:scaling>
        <c:delete val="1"/>
        <c:axPos val="l"/>
        <c:majorTickMark val="out"/>
        <c:minorTickMark val="none"/>
        <c:tickLblPos val="nextTo"/>
        <c:crossAx val="-2100959704"/>
        <c:crosses val="autoZero"/>
        <c:auto val="1"/>
        <c:lblAlgn val="ctr"/>
        <c:lblOffset val="100"/>
        <c:noMultiLvlLbl val="0"/>
      </c:catAx>
      <c:valAx>
        <c:axId val="-2100959704"/>
        <c:scaling>
          <c:orientation val="minMax"/>
          <c:max val="100.0"/>
          <c:min val="0.0"/>
        </c:scaling>
        <c:delete val="1"/>
        <c:axPos val="t"/>
        <c:numFmt formatCode="0.00" sourceLinked="1"/>
        <c:majorTickMark val="out"/>
        <c:minorTickMark val="none"/>
        <c:tickLblPos val="nextTo"/>
        <c:crossAx val="-21009625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34.76</c:v>
                </c:pt>
                <c:pt idx="1">
                  <c:v>16.61</c:v>
                </c:pt>
                <c:pt idx="2">
                  <c:v>59.38</c:v>
                </c:pt>
                <c:pt idx="3">
                  <c:v>11.34</c:v>
                </c:pt>
                <c:pt idx="4">
                  <c:v>2.62</c:v>
                </c:pt>
                <c:pt idx="5">
                  <c:v>28.17</c:v>
                </c:pt>
                <c:pt idx="6">
                  <c:v>7.4</c:v>
                </c:pt>
                <c:pt idx="7">
                  <c:v>2.62</c:v>
                </c:pt>
                <c:pt idx="8">
                  <c:v>12.62</c:v>
                </c:pt>
              </c:numCache>
            </c:numRef>
          </c:val>
        </c:ser>
        <c:dLbls>
          <c:showLegendKey val="0"/>
          <c:showVal val="0"/>
          <c:showCatName val="0"/>
          <c:showSerName val="0"/>
          <c:showPercent val="0"/>
          <c:showBubbleSize val="0"/>
        </c:dLbls>
        <c:gapWidth val="72"/>
        <c:axId val="-2100929528"/>
        <c:axId val="-2100926648"/>
      </c:barChart>
      <c:catAx>
        <c:axId val="-2100929528"/>
        <c:scaling>
          <c:orientation val="maxMin"/>
        </c:scaling>
        <c:delete val="1"/>
        <c:axPos val="l"/>
        <c:majorTickMark val="out"/>
        <c:minorTickMark val="none"/>
        <c:tickLblPos val="nextTo"/>
        <c:crossAx val="-2100926648"/>
        <c:crosses val="autoZero"/>
        <c:auto val="1"/>
        <c:lblAlgn val="ctr"/>
        <c:lblOffset val="100"/>
        <c:noMultiLvlLbl val="0"/>
      </c:catAx>
      <c:valAx>
        <c:axId val="-2100926648"/>
        <c:scaling>
          <c:orientation val="minMax"/>
          <c:max val="100.0"/>
          <c:min val="0.0"/>
        </c:scaling>
        <c:delete val="1"/>
        <c:axPos val="t"/>
        <c:numFmt formatCode="0.00" sourceLinked="1"/>
        <c:majorTickMark val="out"/>
        <c:minorTickMark val="none"/>
        <c:tickLblPos val="nextTo"/>
        <c:crossAx val="-2100929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47.33</c:v>
                </c:pt>
                <c:pt idx="1">
                  <c:v>34.07</c:v>
                </c:pt>
                <c:pt idx="2">
                  <c:v>46.75</c:v>
                </c:pt>
                <c:pt idx="3">
                  <c:v>24.13</c:v>
                </c:pt>
                <c:pt idx="4">
                  <c:v>18.11</c:v>
                </c:pt>
                <c:pt idx="5">
                  <c:v>18.87</c:v>
                </c:pt>
                <c:pt idx="6">
                  <c:v>6.07</c:v>
                </c:pt>
                <c:pt idx="7">
                  <c:v>0.96</c:v>
                </c:pt>
                <c:pt idx="8">
                  <c:v>7.64</c:v>
                </c:pt>
              </c:numCache>
            </c:numRef>
          </c:val>
        </c:ser>
        <c:dLbls>
          <c:showLegendKey val="0"/>
          <c:showVal val="0"/>
          <c:showCatName val="0"/>
          <c:showSerName val="0"/>
          <c:showPercent val="0"/>
          <c:showBubbleSize val="0"/>
        </c:dLbls>
        <c:gapWidth val="72"/>
        <c:axId val="-2100898344"/>
        <c:axId val="-2100968344"/>
      </c:barChart>
      <c:catAx>
        <c:axId val="-2100898344"/>
        <c:scaling>
          <c:orientation val="maxMin"/>
        </c:scaling>
        <c:delete val="1"/>
        <c:axPos val="l"/>
        <c:majorTickMark val="out"/>
        <c:minorTickMark val="none"/>
        <c:tickLblPos val="nextTo"/>
        <c:crossAx val="-2100968344"/>
        <c:crosses val="autoZero"/>
        <c:auto val="1"/>
        <c:lblAlgn val="ctr"/>
        <c:lblOffset val="100"/>
        <c:noMultiLvlLbl val="0"/>
      </c:catAx>
      <c:valAx>
        <c:axId val="-2100968344"/>
        <c:scaling>
          <c:orientation val="minMax"/>
          <c:max val="100.0"/>
          <c:min val="0.0"/>
        </c:scaling>
        <c:delete val="1"/>
        <c:axPos val="t"/>
        <c:numFmt formatCode="0.00" sourceLinked="1"/>
        <c:majorTickMark val="out"/>
        <c:minorTickMark val="none"/>
        <c:tickLblPos val="nextTo"/>
        <c:crossAx val="-21008983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47.06</c:v>
                </c:pt>
                <c:pt idx="1">
                  <c:v>40.87</c:v>
                </c:pt>
                <c:pt idx="2">
                  <c:v>16.57</c:v>
                </c:pt>
                <c:pt idx="3">
                  <c:v>34.64</c:v>
                </c:pt>
                <c:pt idx="4">
                  <c:v>25.76</c:v>
                </c:pt>
                <c:pt idx="5">
                  <c:v>15.42</c:v>
                </c:pt>
                <c:pt idx="6">
                  <c:v>0.0</c:v>
                </c:pt>
                <c:pt idx="7">
                  <c:v>6.81</c:v>
                </c:pt>
                <c:pt idx="8">
                  <c:v>4.3</c:v>
                </c:pt>
              </c:numCache>
            </c:numRef>
          </c:val>
        </c:ser>
        <c:dLbls>
          <c:showLegendKey val="0"/>
          <c:showVal val="0"/>
          <c:showCatName val="0"/>
          <c:showSerName val="0"/>
          <c:showPercent val="0"/>
          <c:showBubbleSize val="0"/>
        </c:dLbls>
        <c:gapWidth val="72"/>
        <c:axId val="-2100997496"/>
        <c:axId val="-2100994616"/>
      </c:barChart>
      <c:catAx>
        <c:axId val="-2100997496"/>
        <c:scaling>
          <c:orientation val="maxMin"/>
        </c:scaling>
        <c:delete val="1"/>
        <c:axPos val="l"/>
        <c:majorTickMark val="out"/>
        <c:minorTickMark val="none"/>
        <c:tickLblPos val="nextTo"/>
        <c:crossAx val="-2100994616"/>
        <c:crosses val="autoZero"/>
        <c:auto val="1"/>
        <c:lblAlgn val="ctr"/>
        <c:lblOffset val="100"/>
        <c:noMultiLvlLbl val="0"/>
      </c:catAx>
      <c:valAx>
        <c:axId val="-2100994616"/>
        <c:scaling>
          <c:orientation val="minMax"/>
          <c:max val="100.0"/>
          <c:min val="0.0"/>
        </c:scaling>
        <c:delete val="1"/>
        <c:axPos val="t"/>
        <c:numFmt formatCode="0.00" sourceLinked="1"/>
        <c:majorTickMark val="out"/>
        <c:minorTickMark val="none"/>
        <c:tickLblPos val="nextTo"/>
        <c:crossAx val="-21009974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49.57</c:v>
                </c:pt>
                <c:pt idx="1">
                  <c:v>57.19</c:v>
                </c:pt>
                <c:pt idx="2">
                  <c:v>18.05</c:v>
                </c:pt>
                <c:pt idx="3">
                  <c:v>26.13</c:v>
                </c:pt>
                <c:pt idx="4">
                  <c:v>31.24</c:v>
                </c:pt>
                <c:pt idx="5">
                  <c:v>9.44</c:v>
                </c:pt>
                <c:pt idx="6">
                  <c:v>0.0</c:v>
                </c:pt>
                <c:pt idx="7">
                  <c:v>2.9</c:v>
                </c:pt>
                <c:pt idx="8">
                  <c:v>6.9</c:v>
                </c:pt>
              </c:numCache>
            </c:numRef>
          </c:val>
        </c:ser>
        <c:dLbls>
          <c:showLegendKey val="0"/>
          <c:showVal val="0"/>
          <c:showCatName val="0"/>
          <c:showSerName val="0"/>
          <c:showPercent val="0"/>
          <c:showBubbleSize val="0"/>
        </c:dLbls>
        <c:gapWidth val="72"/>
        <c:axId val="-2101028696"/>
        <c:axId val="-2101026120"/>
      </c:barChart>
      <c:catAx>
        <c:axId val="-2101028696"/>
        <c:scaling>
          <c:orientation val="maxMin"/>
        </c:scaling>
        <c:delete val="1"/>
        <c:axPos val="l"/>
        <c:majorTickMark val="out"/>
        <c:minorTickMark val="none"/>
        <c:tickLblPos val="nextTo"/>
        <c:crossAx val="-2101026120"/>
        <c:crosses val="autoZero"/>
        <c:auto val="1"/>
        <c:lblAlgn val="ctr"/>
        <c:lblOffset val="100"/>
        <c:noMultiLvlLbl val="0"/>
      </c:catAx>
      <c:valAx>
        <c:axId val="-2101026120"/>
        <c:scaling>
          <c:orientation val="minMax"/>
          <c:max val="100.0"/>
          <c:min val="0.0"/>
        </c:scaling>
        <c:delete val="1"/>
        <c:axPos val="t"/>
        <c:numFmt formatCode="0.00" sourceLinked="1"/>
        <c:majorTickMark val="out"/>
        <c:minorTickMark val="none"/>
        <c:tickLblPos val="nextTo"/>
        <c:crossAx val="-2101028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92477640229817"/>
          <c:h val="0.93125"/>
        </c:manualLayout>
      </c:layout>
      <c:barChart>
        <c:barDir val="bar"/>
        <c:grouping val="clustered"/>
        <c:varyColors val="0"/>
        <c:ser>
          <c:idx val="0"/>
          <c:order val="0"/>
          <c:tx>
            <c:strRef>
              <c:f>Blad1!$B$1</c:f>
              <c:strCache>
                <c:ptCount val="1"/>
                <c:pt idx="0">
                  <c:v>Reeks 1</c:v>
                </c:pt>
              </c:strCache>
            </c:strRef>
          </c:tx>
          <c:spPr>
            <a:solidFill>
              <a:schemeClr val="tx1"/>
            </a:solidFill>
            <a:ln>
              <a:noFill/>
            </a:ln>
          </c:spPr>
          <c:invertIfNegative val="0"/>
          <c:dPt>
            <c:idx val="0"/>
            <c:invertIfNegative val="0"/>
            <c:bubble3D val="0"/>
          </c:dPt>
          <c:dPt>
            <c:idx val="6"/>
            <c:invertIfNegative val="0"/>
            <c:bubble3D val="0"/>
          </c:dPt>
          <c:dPt>
            <c:idx val="8"/>
            <c:invertIfNegative val="0"/>
            <c:bubble3D val="0"/>
            <c:spPr>
              <a:solidFill>
                <a:schemeClr val="bg2">
                  <a:lumMod val="75000"/>
                </a:schemeClr>
              </a:solidFill>
              <a:ln>
                <a:no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Blad1!$A$2:$A$10</c:f>
              <c:strCache>
                <c:ptCount val="9"/>
                <c:pt idx="0">
                  <c:v>Bâtir une sécurité financière</c:v>
                </c:pt>
                <c:pt idx="1">
                  <c:v>Assurer sa retraite</c:v>
                </c:pt>
                <c:pt idx="2">
                  <c:v>Acheter/construire un bien immobilier </c:v>
                </c:pt>
                <c:pt idx="3">
                  <c:v>Rénover une habitation/transformations</c:v>
                </c:pt>
                <c:pt idx="4">
                  <c:v>Aider les enfants</c:v>
                </c:pt>
                <c:pt idx="5">
                  <c:v>Planifier un grand voyage</c:v>
                </c:pt>
                <c:pt idx="6">
                  <c:v>Lancer un nouveau business</c:v>
                </c:pt>
                <c:pt idx="7">
                  <c:v>Acheter une seconde résidence</c:v>
                </c:pt>
                <c:pt idx="8">
                  <c:v>Autre</c:v>
                </c:pt>
              </c:strCache>
            </c:strRef>
          </c:cat>
          <c:val>
            <c:numRef>
              <c:f>Blad1!$B$2:$B$10</c:f>
              <c:numCache>
                <c:formatCode>0.00</c:formatCode>
                <c:ptCount val="9"/>
                <c:pt idx="0">
                  <c:v>37.38</c:v>
                </c:pt>
                <c:pt idx="1">
                  <c:v>67.99</c:v>
                </c:pt>
                <c:pt idx="2">
                  <c:v>8.33</c:v>
                </c:pt>
                <c:pt idx="3">
                  <c:v>33.45</c:v>
                </c:pt>
                <c:pt idx="4">
                  <c:v>39.19</c:v>
                </c:pt>
                <c:pt idx="5">
                  <c:v>16.17000000000001</c:v>
                </c:pt>
                <c:pt idx="6">
                  <c:v>0.0</c:v>
                </c:pt>
                <c:pt idx="7">
                  <c:v>3.38</c:v>
                </c:pt>
                <c:pt idx="8">
                  <c:v>3.38</c:v>
                </c:pt>
              </c:numCache>
            </c:numRef>
          </c:val>
        </c:ser>
        <c:dLbls>
          <c:showLegendKey val="0"/>
          <c:showVal val="0"/>
          <c:showCatName val="0"/>
          <c:showSerName val="0"/>
          <c:showPercent val="0"/>
          <c:showBubbleSize val="0"/>
        </c:dLbls>
        <c:gapWidth val="72"/>
        <c:axId val="-2101046456"/>
        <c:axId val="-2101043576"/>
      </c:barChart>
      <c:catAx>
        <c:axId val="-2101046456"/>
        <c:scaling>
          <c:orientation val="maxMin"/>
        </c:scaling>
        <c:delete val="1"/>
        <c:axPos val="l"/>
        <c:majorTickMark val="out"/>
        <c:minorTickMark val="none"/>
        <c:tickLblPos val="nextTo"/>
        <c:crossAx val="-2101043576"/>
        <c:crosses val="autoZero"/>
        <c:auto val="1"/>
        <c:lblAlgn val="ctr"/>
        <c:lblOffset val="100"/>
        <c:noMultiLvlLbl val="0"/>
      </c:catAx>
      <c:valAx>
        <c:axId val="-2101043576"/>
        <c:scaling>
          <c:orientation val="minMax"/>
          <c:max val="100.0"/>
          <c:min val="0.0"/>
        </c:scaling>
        <c:delete val="1"/>
        <c:axPos val="t"/>
        <c:numFmt formatCode="0.00" sourceLinked="1"/>
        <c:majorTickMark val="out"/>
        <c:minorTickMark val="none"/>
        <c:tickLblPos val="nextTo"/>
        <c:crossAx val="-2101046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79.0</c:v>
                </c:pt>
                <c:pt idx="1">
                  <c:v>26.94</c:v>
                </c:pt>
                <c:pt idx="2">
                  <c:v>8.67</c:v>
                </c:pt>
                <c:pt idx="3">
                  <c:v>7.88</c:v>
                </c:pt>
                <c:pt idx="4">
                  <c:v>2.57</c:v>
                </c:pt>
              </c:numCache>
            </c:numRef>
          </c:val>
        </c:ser>
        <c:dLbls>
          <c:showLegendKey val="0"/>
          <c:showVal val="0"/>
          <c:showCatName val="0"/>
          <c:showSerName val="0"/>
          <c:showPercent val="0"/>
          <c:showBubbleSize val="0"/>
        </c:dLbls>
        <c:gapWidth val="92"/>
        <c:axId val="-2101264664"/>
        <c:axId val="-2101261784"/>
      </c:barChart>
      <c:catAx>
        <c:axId val="-2101264664"/>
        <c:scaling>
          <c:orientation val="maxMin"/>
        </c:scaling>
        <c:delete val="1"/>
        <c:axPos val="l"/>
        <c:majorTickMark val="out"/>
        <c:minorTickMark val="none"/>
        <c:tickLblPos val="nextTo"/>
        <c:crossAx val="-2101261784"/>
        <c:crosses val="autoZero"/>
        <c:auto val="1"/>
        <c:lblAlgn val="ctr"/>
        <c:lblOffset val="100"/>
        <c:noMultiLvlLbl val="0"/>
      </c:catAx>
      <c:valAx>
        <c:axId val="-2101261784"/>
        <c:scaling>
          <c:orientation val="minMax"/>
          <c:max val="100.0"/>
          <c:min val="0.0"/>
        </c:scaling>
        <c:delete val="1"/>
        <c:axPos val="t"/>
        <c:numFmt formatCode="0.00" sourceLinked="1"/>
        <c:majorTickMark val="out"/>
        <c:minorTickMark val="none"/>
        <c:tickLblPos val="nextTo"/>
        <c:crossAx val="-21012646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77.22</c:v>
                </c:pt>
                <c:pt idx="1">
                  <c:v>29.98</c:v>
                </c:pt>
                <c:pt idx="2">
                  <c:v>7.57</c:v>
                </c:pt>
                <c:pt idx="3">
                  <c:v>9.290000000000001</c:v>
                </c:pt>
                <c:pt idx="4">
                  <c:v>2.69</c:v>
                </c:pt>
              </c:numCache>
            </c:numRef>
          </c:val>
        </c:ser>
        <c:dLbls>
          <c:showLegendKey val="0"/>
          <c:showVal val="0"/>
          <c:showCatName val="0"/>
          <c:showSerName val="0"/>
          <c:showPercent val="0"/>
          <c:showBubbleSize val="0"/>
        </c:dLbls>
        <c:gapWidth val="92"/>
        <c:axId val="-2101323032"/>
        <c:axId val="-2101320152"/>
      </c:barChart>
      <c:catAx>
        <c:axId val="-2101323032"/>
        <c:scaling>
          <c:orientation val="maxMin"/>
        </c:scaling>
        <c:delete val="1"/>
        <c:axPos val="l"/>
        <c:majorTickMark val="out"/>
        <c:minorTickMark val="none"/>
        <c:tickLblPos val="nextTo"/>
        <c:crossAx val="-2101320152"/>
        <c:crosses val="autoZero"/>
        <c:auto val="1"/>
        <c:lblAlgn val="ctr"/>
        <c:lblOffset val="100"/>
        <c:noMultiLvlLbl val="0"/>
      </c:catAx>
      <c:valAx>
        <c:axId val="-2101320152"/>
        <c:scaling>
          <c:orientation val="minMax"/>
          <c:max val="100.0"/>
          <c:min val="0.0"/>
        </c:scaling>
        <c:delete val="1"/>
        <c:axPos val="t"/>
        <c:numFmt formatCode="0.00" sourceLinked="1"/>
        <c:majorTickMark val="out"/>
        <c:minorTickMark val="none"/>
        <c:tickLblPos val="nextTo"/>
        <c:crossAx val="-21013230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81.69</c:v>
                </c:pt>
                <c:pt idx="1">
                  <c:v>22.36</c:v>
                </c:pt>
                <c:pt idx="2">
                  <c:v>10.32</c:v>
                </c:pt>
                <c:pt idx="3">
                  <c:v>5.75</c:v>
                </c:pt>
                <c:pt idx="4">
                  <c:v>2.39</c:v>
                </c:pt>
              </c:numCache>
            </c:numRef>
          </c:val>
        </c:ser>
        <c:dLbls>
          <c:showLegendKey val="0"/>
          <c:showVal val="0"/>
          <c:showCatName val="0"/>
          <c:showSerName val="0"/>
          <c:showPercent val="0"/>
          <c:showBubbleSize val="0"/>
        </c:dLbls>
        <c:gapWidth val="92"/>
        <c:axId val="-2103470136"/>
        <c:axId val="-2103467256"/>
      </c:barChart>
      <c:catAx>
        <c:axId val="-2103470136"/>
        <c:scaling>
          <c:orientation val="maxMin"/>
        </c:scaling>
        <c:delete val="1"/>
        <c:axPos val="l"/>
        <c:majorTickMark val="out"/>
        <c:minorTickMark val="none"/>
        <c:tickLblPos val="nextTo"/>
        <c:crossAx val="-2103467256"/>
        <c:crosses val="autoZero"/>
        <c:auto val="1"/>
        <c:lblAlgn val="ctr"/>
        <c:lblOffset val="100"/>
        <c:noMultiLvlLbl val="0"/>
      </c:catAx>
      <c:valAx>
        <c:axId val="-2103467256"/>
        <c:scaling>
          <c:orientation val="minMax"/>
          <c:max val="100.0"/>
          <c:min val="0.0"/>
        </c:scaling>
        <c:delete val="1"/>
        <c:axPos val="t"/>
        <c:numFmt formatCode="0.00" sourceLinked="1"/>
        <c:majorTickMark val="out"/>
        <c:minorTickMark val="none"/>
        <c:tickLblPos val="nextTo"/>
        <c:crossAx val="-21034701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78.04</c:v>
                </c:pt>
                <c:pt idx="1">
                  <c:v>25.03</c:v>
                </c:pt>
                <c:pt idx="2">
                  <c:v>10.07</c:v>
                </c:pt>
                <c:pt idx="3">
                  <c:v>8.630000000000001</c:v>
                </c:pt>
                <c:pt idx="4">
                  <c:v>1.8</c:v>
                </c:pt>
              </c:numCache>
            </c:numRef>
          </c:val>
        </c:ser>
        <c:dLbls>
          <c:showLegendKey val="0"/>
          <c:showVal val="0"/>
          <c:showCatName val="0"/>
          <c:showSerName val="0"/>
          <c:showPercent val="0"/>
          <c:showBubbleSize val="0"/>
        </c:dLbls>
        <c:gapWidth val="92"/>
        <c:axId val="-2103502920"/>
        <c:axId val="-2103500040"/>
      </c:barChart>
      <c:catAx>
        <c:axId val="-2103502920"/>
        <c:scaling>
          <c:orientation val="maxMin"/>
        </c:scaling>
        <c:delete val="1"/>
        <c:axPos val="l"/>
        <c:majorTickMark val="out"/>
        <c:minorTickMark val="none"/>
        <c:tickLblPos val="nextTo"/>
        <c:crossAx val="-2103500040"/>
        <c:crosses val="autoZero"/>
        <c:auto val="1"/>
        <c:lblAlgn val="ctr"/>
        <c:lblOffset val="100"/>
        <c:noMultiLvlLbl val="0"/>
      </c:catAx>
      <c:valAx>
        <c:axId val="-2103500040"/>
        <c:scaling>
          <c:orientation val="minMax"/>
          <c:max val="100.0"/>
          <c:min val="0.0"/>
        </c:scaling>
        <c:delete val="1"/>
        <c:axPos val="t"/>
        <c:numFmt formatCode="0.00" sourceLinked="1"/>
        <c:majorTickMark val="out"/>
        <c:minorTickMark val="none"/>
        <c:tickLblPos val="nextTo"/>
        <c:crossAx val="-21035029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rgbClr val="ACDCDB"/>
            </a:solidFill>
            <a:ln>
              <a:solidFill>
                <a:schemeClr val="accent1"/>
              </a:solidFill>
            </a:ln>
          </c:spPr>
          <c:invertIfNegative val="0"/>
          <c:dPt>
            <c:idx val="0"/>
            <c:invertIfNegative val="0"/>
            <c:bubble3D val="0"/>
            <c:spPr>
              <a:solidFill>
                <a:schemeClr val="accent1"/>
              </a:solidFill>
              <a:ln>
                <a:solidFill>
                  <a:schemeClr val="accent1"/>
                </a:solidFill>
              </a:ln>
            </c:spPr>
          </c:dPt>
          <c:dPt>
            <c:idx val="6"/>
            <c:invertIfNegative val="0"/>
            <c:bubble3D val="0"/>
            <c:spPr>
              <a:solidFill>
                <a:srgbClr val="C00000"/>
              </a:solidFill>
              <a:ln>
                <a:solidFill>
                  <a:srgbClr val="C00000"/>
                </a:solid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Blad1!$A$2:$A$8</c:f>
              <c:strCache>
                <c:ptCount val="7"/>
                <c:pt idx="0">
                  <c:v>Oui, j'épargne</c:v>
                </c:pt>
                <c:pt idx="1">
                  <c:v>Oui, via un compte d’épargne classique</c:v>
                </c:pt>
                <c:pt idx="2">
                  <c:v>Oui, via un ou plusieurs produit(s) d’épargne (épargne-pension, compte à terme,…)</c:v>
                </c:pt>
                <c:pt idx="3">
                  <c:v>Oui, via un compte d’épargne internet</c:v>
                </c:pt>
                <c:pt idx="4">
                  <c:v>Oui, via un ou plusieurs fonds de placement </c:v>
                </c:pt>
                <c:pt idx="5">
                  <c:v>Oui, via une autre manière (à la maison)</c:v>
                </c:pt>
                <c:pt idx="6">
                  <c:v>Non, je n’épargne pas </c:v>
                </c:pt>
              </c:strCache>
            </c:strRef>
          </c:cat>
          <c:val>
            <c:numRef>
              <c:f>Blad1!$B$2:$B$8</c:f>
              <c:numCache>
                <c:formatCode>0</c:formatCode>
                <c:ptCount val="7"/>
                <c:pt idx="0">
                  <c:v>73.0</c:v>
                </c:pt>
                <c:pt idx="1">
                  <c:v>41.76</c:v>
                </c:pt>
                <c:pt idx="2">
                  <c:v>32.14</c:v>
                </c:pt>
                <c:pt idx="3">
                  <c:v>19.31</c:v>
                </c:pt>
                <c:pt idx="4">
                  <c:v>9.61</c:v>
                </c:pt>
                <c:pt idx="5">
                  <c:v>5.74</c:v>
                </c:pt>
                <c:pt idx="6">
                  <c:v>27.0</c:v>
                </c:pt>
              </c:numCache>
            </c:numRef>
          </c:val>
        </c:ser>
        <c:dLbls>
          <c:showLegendKey val="0"/>
          <c:showVal val="0"/>
          <c:showCatName val="0"/>
          <c:showSerName val="0"/>
          <c:showPercent val="0"/>
          <c:showBubbleSize val="0"/>
        </c:dLbls>
        <c:gapWidth val="92"/>
        <c:axId val="-2126472888"/>
        <c:axId val="-2126470008"/>
      </c:barChart>
      <c:catAx>
        <c:axId val="-2126472888"/>
        <c:scaling>
          <c:orientation val="maxMin"/>
        </c:scaling>
        <c:delete val="1"/>
        <c:axPos val="l"/>
        <c:majorTickMark val="out"/>
        <c:minorTickMark val="none"/>
        <c:tickLblPos val="nextTo"/>
        <c:crossAx val="-2126470008"/>
        <c:crosses val="autoZero"/>
        <c:auto val="1"/>
        <c:lblAlgn val="ctr"/>
        <c:lblOffset val="100"/>
        <c:noMultiLvlLbl val="0"/>
      </c:catAx>
      <c:valAx>
        <c:axId val="-2126470008"/>
        <c:scaling>
          <c:orientation val="minMax"/>
          <c:max val="100.0"/>
          <c:min val="0.0"/>
        </c:scaling>
        <c:delete val="1"/>
        <c:axPos val="t"/>
        <c:numFmt formatCode="0" sourceLinked="1"/>
        <c:majorTickMark val="out"/>
        <c:minorTickMark val="none"/>
        <c:tickLblPos val="nextTo"/>
        <c:crossAx val="-21264728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79.93</c:v>
                </c:pt>
                <c:pt idx="1">
                  <c:v>28.78</c:v>
                </c:pt>
                <c:pt idx="2">
                  <c:v>7.31</c:v>
                </c:pt>
                <c:pt idx="3">
                  <c:v>7.149999999999999</c:v>
                </c:pt>
                <c:pt idx="4">
                  <c:v>3.33</c:v>
                </c:pt>
              </c:numCache>
            </c:numRef>
          </c:val>
        </c:ser>
        <c:dLbls>
          <c:showLegendKey val="0"/>
          <c:showVal val="0"/>
          <c:showCatName val="0"/>
          <c:showSerName val="0"/>
          <c:showPercent val="0"/>
          <c:showBubbleSize val="0"/>
        </c:dLbls>
        <c:gapWidth val="92"/>
        <c:axId val="-2103543992"/>
        <c:axId val="-2103541112"/>
      </c:barChart>
      <c:catAx>
        <c:axId val="-2103543992"/>
        <c:scaling>
          <c:orientation val="maxMin"/>
        </c:scaling>
        <c:delete val="1"/>
        <c:axPos val="l"/>
        <c:majorTickMark val="out"/>
        <c:minorTickMark val="none"/>
        <c:tickLblPos val="nextTo"/>
        <c:crossAx val="-2103541112"/>
        <c:crosses val="autoZero"/>
        <c:auto val="1"/>
        <c:lblAlgn val="ctr"/>
        <c:lblOffset val="100"/>
        <c:noMultiLvlLbl val="0"/>
      </c:catAx>
      <c:valAx>
        <c:axId val="-2103541112"/>
        <c:scaling>
          <c:orientation val="minMax"/>
          <c:max val="100.0"/>
          <c:min val="0.0"/>
        </c:scaling>
        <c:delete val="1"/>
        <c:axPos val="t"/>
        <c:numFmt formatCode="0.00" sourceLinked="1"/>
        <c:majorTickMark val="out"/>
        <c:minorTickMark val="none"/>
        <c:tickLblPos val="nextTo"/>
        <c:crossAx val="-21035439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71.75</c:v>
                </c:pt>
                <c:pt idx="1">
                  <c:v>24.31</c:v>
                </c:pt>
                <c:pt idx="2">
                  <c:v>14.47</c:v>
                </c:pt>
                <c:pt idx="3">
                  <c:v>14.69</c:v>
                </c:pt>
                <c:pt idx="4">
                  <c:v>0.84</c:v>
                </c:pt>
              </c:numCache>
            </c:numRef>
          </c:val>
        </c:ser>
        <c:dLbls>
          <c:showLegendKey val="0"/>
          <c:showVal val="0"/>
          <c:showCatName val="0"/>
          <c:showSerName val="0"/>
          <c:showPercent val="0"/>
          <c:showBubbleSize val="0"/>
        </c:dLbls>
        <c:gapWidth val="92"/>
        <c:axId val="-2103564104"/>
        <c:axId val="-2103561224"/>
      </c:barChart>
      <c:catAx>
        <c:axId val="-2103564104"/>
        <c:scaling>
          <c:orientation val="maxMin"/>
        </c:scaling>
        <c:delete val="1"/>
        <c:axPos val="l"/>
        <c:majorTickMark val="out"/>
        <c:minorTickMark val="none"/>
        <c:tickLblPos val="nextTo"/>
        <c:crossAx val="-2103561224"/>
        <c:crosses val="autoZero"/>
        <c:auto val="1"/>
        <c:lblAlgn val="ctr"/>
        <c:lblOffset val="100"/>
        <c:noMultiLvlLbl val="0"/>
      </c:catAx>
      <c:valAx>
        <c:axId val="-2103561224"/>
        <c:scaling>
          <c:orientation val="minMax"/>
          <c:max val="100.0"/>
          <c:min val="0.0"/>
        </c:scaling>
        <c:delete val="1"/>
        <c:axPos val="t"/>
        <c:numFmt formatCode="0.00" sourceLinked="1"/>
        <c:majorTickMark val="out"/>
        <c:minorTickMark val="none"/>
        <c:tickLblPos val="nextTo"/>
        <c:crossAx val="-21035641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80.2</c:v>
                </c:pt>
                <c:pt idx="1">
                  <c:v>29.1</c:v>
                </c:pt>
                <c:pt idx="2">
                  <c:v>12.87</c:v>
                </c:pt>
                <c:pt idx="3">
                  <c:v>4.68</c:v>
                </c:pt>
                <c:pt idx="4">
                  <c:v>2.44</c:v>
                </c:pt>
              </c:numCache>
            </c:numRef>
          </c:val>
        </c:ser>
        <c:dLbls>
          <c:showLegendKey val="0"/>
          <c:showVal val="0"/>
          <c:showCatName val="0"/>
          <c:showSerName val="0"/>
          <c:showPercent val="0"/>
          <c:showBubbleSize val="0"/>
        </c:dLbls>
        <c:gapWidth val="92"/>
        <c:axId val="-2118766456"/>
        <c:axId val="-2118763544"/>
      </c:barChart>
      <c:catAx>
        <c:axId val="-2118766456"/>
        <c:scaling>
          <c:orientation val="maxMin"/>
        </c:scaling>
        <c:delete val="1"/>
        <c:axPos val="l"/>
        <c:majorTickMark val="out"/>
        <c:minorTickMark val="none"/>
        <c:tickLblPos val="nextTo"/>
        <c:crossAx val="-2118763544"/>
        <c:crosses val="autoZero"/>
        <c:auto val="1"/>
        <c:lblAlgn val="ctr"/>
        <c:lblOffset val="100"/>
        <c:noMultiLvlLbl val="0"/>
      </c:catAx>
      <c:valAx>
        <c:axId val="-2118763544"/>
        <c:scaling>
          <c:orientation val="minMax"/>
          <c:max val="100.0"/>
          <c:min val="0.0"/>
        </c:scaling>
        <c:delete val="1"/>
        <c:axPos val="t"/>
        <c:numFmt formatCode="0.00" sourceLinked="1"/>
        <c:majorTickMark val="out"/>
        <c:minorTickMark val="none"/>
        <c:tickLblPos val="nextTo"/>
        <c:crossAx val="-2118766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dLbl>
              <c:idx val="0"/>
              <c:layout>
                <c:manualLayout>
                  <c:x val="0.0"/>
                  <c:y val="2.48456217293845E-7"/>
                </c:manualLayout>
              </c:layout>
              <c:dLblPos val="outEnd"/>
              <c:showLegendKey val="0"/>
              <c:showVal val="1"/>
              <c:showCatName val="0"/>
              <c:showSerName val="0"/>
              <c:showPercent val="0"/>
              <c:showBubbleSize val="0"/>
            </c:dLbl>
            <c:dLbl>
              <c:idx val="1"/>
              <c:layout>
                <c:manualLayout>
                  <c:x val="-7.62471169036729E-7"/>
                  <c:y val="-0.0189318668453564"/>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84.45</c:v>
                </c:pt>
                <c:pt idx="1">
                  <c:v>33.82</c:v>
                </c:pt>
                <c:pt idx="2">
                  <c:v>6.649999999999998</c:v>
                </c:pt>
                <c:pt idx="3">
                  <c:v>4.74</c:v>
                </c:pt>
                <c:pt idx="4">
                  <c:v>1.84</c:v>
                </c:pt>
              </c:numCache>
            </c:numRef>
          </c:val>
        </c:ser>
        <c:dLbls>
          <c:showLegendKey val="0"/>
          <c:showVal val="0"/>
          <c:showCatName val="0"/>
          <c:showSerName val="0"/>
          <c:showPercent val="0"/>
          <c:showBubbleSize val="0"/>
        </c:dLbls>
        <c:gapWidth val="92"/>
        <c:axId val="-2096995304"/>
        <c:axId val="-2096992328"/>
      </c:barChart>
      <c:catAx>
        <c:axId val="-2096995304"/>
        <c:scaling>
          <c:orientation val="maxMin"/>
        </c:scaling>
        <c:delete val="1"/>
        <c:axPos val="l"/>
        <c:majorTickMark val="out"/>
        <c:minorTickMark val="none"/>
        <c:tickLblPos val="nextTo"/>
        <c:crossAx val="-2096992328"/>
        <c:crosses val="autoZero"/>
        <c:auto val="1"/>
        <c:lblAlgn val="ctr"/>
        <c:lblOffset val="100"/>
        <c:noMultiLvlLbl val="0"/>
      </c:catAx>
      <c:valAx>
        <c:axId val="-2096992328"/>
        <c:scaling>
          <c:orientation val="minMax"/>
          <c:max val="100.0"/>
          <c:min val="0.0"/>
        </c:scaling>
        <c:delete val="1"/>
        <c:axPos val="t"/>
        <c:numFmt formatCode="0.00" sourceLinked="1"/>
        <c:majorTickMark val="out"/>
        <c:minorTickMark val="none"/>
        <c:tickLblPos val="nextTo"/>
        <c:crossAx val="-20969953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dLbl>
              <c:idx val="1"/>
              <c:layout>
                <c:manualLayout>
                  <c:x val="0.00968338384704828"/>
                  <c:y val="-0.0157764728857245"/>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77.95</c:v>
                </c:pt>
                <c:pt idx="1">
                  <c:v>31.16</c:v>
                </c:pt>
                <c:pt idx="2">
                  <c:v>6.45</c:v>
                </c:pt>
                <c:pt idx="3">
                  <c:v>6.1</c:v>
                </c:pt>
                <c:pt idx="4">
                  <c:v>2.2</c:v>
                </c:pt>
              </c:numCache>
            </c:numRef>
          </c:val>
        </c:ser>
        <c:dLbls>
          <c:showLegendKey val="0"/>
          <c:showVal val="0"/>
          <c:showCatName val="0"/>
          <c:showSerName val="0"/>
          <c:showPercent val="0"/>
          <c:showBubbleSize val="0"/>
        </c:dLbls>
        <c:gapWidth val="92"/>
        <c:axId val="-2103578520"/>
        <c:axId val="-2103614344"/>
      </c:barChart>
      <c:catAx>
        <c:axId val="-2103578520"/>
        <c:scaling>
          <c:orientation val="maxMin"/>
        </c:scaling>
        <c:delete val="1"/>
        <c:axPos val="l"/>
        <c:majorTickMark val="out"/>
        <c:minorTickMark val="none"/>
        <c:tickLblPos val="nextTo"/>
        <c:crossAx val="-2103614344"/>
        <c:crosses val="autoZero"/>
        <c:auto val="1"/>
        <c:lblAlgn val="ctr"/>
        <c:lblOffset val="100"/>
        <c:noMultiLvlLbl val="0"/>
      </c:catAx>
      <c:valAx>
        <c:axId val="-2103614344"/>
        <c:scaling>
          <c:orientation val="minMax"/>
          <c:max val="100.0"/>
          <c:min val="0.0"/>
        </c:scaling>
        <c:delete val="1"/>
        <c:axPos val="t"/>
        <c:numFmt formatCode="0.00" sourceLinked="1"/>
        <c:majorTickMark val="out"/>
        <c:minorTickMark val="none"/>
        <c:tickLblPos val="nextTo"/>
        <c:crossAx val="-21035785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2"/>
            </a:solidFill>
            <a:ln>
              <a:noFill/>
            </a:ln>
          </c:spPr>
          <c:invertIfNegative val="0"/>
          <c:dPt>
            <c:idx val="0"/>
            <c:invertIfNegative val="0"/>
            <c:bubble3D val="0"/>
          </c:dPt>
          <c:dPt>
            <c:idx val="3"/>
            <c:invertIfNegative val="0"/>
            <c:bubble3D val="0"/>
            <c:spPr>
              <a:solidFill>
                <a:schemeClr val="bg2">
                  <a:lumMod val="75000"/>
                </a:schemeClr>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La prévoyance</c:v>
                </c:pt>
                <c:pt idx="1">
                  <c:v>L’inquiétude</c:v>
                </c:pt>
                <c:pt idx="2">
                  <c:v>Le plaisir</c:v>
                </c:pt>
                <c:pt idx="3">
                  <c:v>Je n’ai pas de motivation précise</c:v>
                </c:pt>
                <c:pt idx="4">
                  <c:v>Autre</c:v>
                </c:pt>
              </c:strCache>
            </c:strRef>
          </c:cat>
          <c:val>
            <c:numRef>
              <c:f>Blad1!$B$2:$B$6</c:f>
              <c:numCache>
                <c:formatCode>0.00</c:formatCode>
                <c:ptCount val="5"/>
                <c:pt idx="0">
                  <c:v>79.26</c:v>
                </c:pt>
                <c:pt idx="1">
                  <c:v>17.62</c:v>
                </c:pt>
                <c:pt idx="2">
                  <c:v>4.88</c:v>
                </c:pt>
                <c:pt idx="3">
                  <c:v>10.18</c:v>
                </c:pt>
                <c:pt idx="4">
                  <c:v>4.72</c:v>
                </c:pt>
              </c:numCache>
            </c:numRef>
          </c:val>
        </c:ser>
        <c:dLbls>
          <c:showLegendKey val="0"/>
          <c:showVal val="0"/>
          <c:showCatName val="0"/>
          <c:showSerName val="0"/>
          <c:showPercent val="0"/>
          <c:showBubbleSize val="0"/>
        </c:dLbls>
        <c:gapWidth val="92"/>
        <c:axId val="-2103617992"/>
        <c:axId val="-2103629880"/>
      </c:barChart>
      <c:catAx>
        <c:axId val="-2103617992"/>
        <c:scaling>
          <c:orientation val="maxMin"/>
        </c:scaling>
        <c:delete val="1"/>
        <c:axPos val="l"/>
        <c:majorTickMark val="out"/>
        <c:minorTickMark val="none"/>
        <c:tickLblPos val="nextTo"/>
        <c:crossAx val="-2103629880"/>
        <c:crosses val="autoZero"/>
        <c:auto val="1"/>
        <c:lblAlgn val="ctr"/>
        <c:lblOffset val="100"/>
        <c:noMultiLvlLbl val="0"/>
      </c:catAx>
      <c:valAx>
        <c:axId val="-2103629880"/>
        <c:scaling>
          <c:orientation val="minMax"/>
          <c:max val="100.0"/>
          <c:min val="0.0"/>
        </c:scaling>
        <c:delete val="1"/>
        <c:axPos val="t"/>
        <c:numFmt formatCode="0.00" sourceLinked="1"/>
        <c:majorTickMark val="out"/>
        <c:minorTickMark val="none"/>
        <c:tickLblPos val="nextTo"/>
        <c:crossAx val="-21036179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1.0"/>
          <c:h val="0.93125"/>
        </c:manualLayout>
      </c:layout>
      <c:barChart>
        <c:barDir val="col"/>
        <c:grouping val="percentStacked"/>
        <c:varyColors val="0"/>
        <c:ser>
          <c:idx val="0"/>
          <c:order val="0"/>
          <c:tx>
            <c:strRef>
              <c:f>Blad1!$A$2</c:f>
              <c:strCache>
                <c:ptCount val="1"/>
                <c:pt idx="0">
                  <c:v>Entre 5.000€ et 10.000 €</c:v>
                </c:pt>
              </c:strCache>
            </c:strRef>
          </c:tx>
          <c:spPr>
            <a:solidFill>
              <a:schemeClr val="accent4">
                <a:lumMod val="75000"/>
              </a:schemeClr>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Flandre2</c:v>
                </c:pt>
                <c:pt idx="2">
                  <c:v>Wallonie</c:v>
                </c:pt>
                <c:pt idx="3">
                  <c:v>Homme </c:v>
                </c:pt>
                <c:pt idx="4">
                  <c:v>Femme</c:v>
                </c:pt>
                <c:pt idx="5">
                  <c:v>16-24</c:v>
                </c:pt>
                <c:pt idx="6">
                  <c:v>25-34</c:v>
                </c:pt>
                <c:pt idx="7">
                  <c:v>35-44</c:v>
                </c:pt>
                <c:pt idx="8">
                  <c:v>45-54</c:v>
                </c:pt>
                <c:pt idx="9">
                  <c:v>55-75</c:v>
                </c:pt>
              </c:strCache>
            </c:strRef>
          </c:cat>
          <c:val>
            <c:numRef>
              <c:f>Blad1!$B$2:$K$2</c:f>
              <c:numCache>
                <c:formatCode>0.00</c:formatCode>
                <c:ptCount val="10"/>
                <c:pt idx="0">
                  <c:v>48.78</c:v>
                </c:pt>
                <c:pt idx="1">
                  <c:v>41.31</c:v>
                </c:pt>
                <c:pt idx="2">
                  <c:v>58.84</c:v>
                </c:pt>
                <c:pt idx="3">
                  <c:v>43.65</c:v>
                </c:pt>
                <c:pt idx="4">
                  <c:v>53.95</c:v>
                </c:pt>
                <c:pt idx="5">
                  <c:v>62.68</c:v>
                </c:pt>
                <c:pt idx="6">
                  <c:v>49.86</c:v>
                </c:pt>
                <c:pt idx="7">
                  <c:v>48.27</c:v>
                </c:pt>
                <c:pt idx="8">
                  <c:v>50.93</c:v>
                </c:pt>
                <c:pt idx="9">
                  <c:v>38.3</c:v>
                </c:pt>
              </c:numCache>
            </c:numRef>
          </c:val>
        </c:ser>
        <c:ser>
          <c:idx val="1"/>
          <c:order val="1"/>
          <c:tx>
            <c:strRef>
              <c:f>Blad1!$A$3</c:f>
              <c:strCache>
                <c:ptCount val="1"/>
                <c:pt idx="0">
                  <c:v>Entre 10.001€ et 20.000€</c:v>
                </c:pt>
              </c:strCache>
            </c:strRef>
          </c:tx>
          <c:spPr>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Flandre2</c:v>
                </c:pt>
                <c:pt idx="2">
                  <c:v>Wallonie</c:v>
                </c:pt>
                <c:pt idx="3">
                  <c:v>Homme </c:v>
                </c:pt>
                <c:pt idx="4">
                  <c:v>Femme</c:v>
                </c:pt>
                <c:pt idx="5">
                  <c:v>16-24</c:v>
                </c:pt>
                <c:pt idx="6">
                  <c:v>25-34</c:v>
                </c:pt>
                <c:pt idx="7">
                  <c:v>35-44</c:v>
                </c:pt>
                <c:pt idx="8">
                  <c:v>45-54</c:v>
                </c:pt>
                <c:pt idx="9">
                  <c:v>55-75</c:v>
                </c:pt>
              </c:strCache>
            </c:strRef>
          </c:cat>
          <c:val>
            <c:numRef>
              <c:f>Blad1!$B$3:$K$3</c:f>
              <c:numCache>
                <c:formatCode>0.00</c:formatCode>
                <c:ptCount val="10"/>
                <c:pt idx="0">
                  <c:v>26.99</c:v>
                </c:pt>
                <c:pt idx="1">
                  <c:v>29.34</c:v>
                </c:pt>
                <c:pt idx="2">
                  <c:v>23.83</c:v>
                </c:pt>
                <c:pt idx="3">
                  <c:v>27.86</c:v>
                </c:pt>
                <c:pt idx="4">
                  <c:v>26.11</c:v>
                </c:pt>
                <c:pt idx="5">
                  <c:v>24.23</c:v>
                </c:pt>
                <c:pt idx="6">
                  <c:v>31.13</c:v>
                </c:pt>
                <c:pt idx="7">
                  <c:v>27.05</c:v>
                </c:pt>
                <c:pt idx="8">
                  <c:v>26.52</c:v>
                </c:pt>
                <c:pt idx="9">
                  <c:v>26.0</c:v>
                </c:pt>
              </c:numCache>
            </c:numRef>
          </c:val>
        </c:ser>
        <c:ser>
          <c:idx val="2"/>
          <c:order val="2"/>
          <c:tx>
            <c:strRef>
              <c:f>Blad1!$A$4</c:f>
              <c:strCache>
                <c:ptCount val="1"/>
                <c:pt idx="0">
                  <c:v>Entre 20.001€ et 50.000€</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Flandre2</c:v>
                </c:pt>
                <c:pt idx="2">
                  <c:v>Wallonie</c:v>
                </c:pt>
                <c:pt idx="3">
                  <c:v>Homme </c:v>
                </c:pt>
                <c:pt idx="4">
                  <c:v>Femme</c:v>
                </c:pt>
                <c:pt idx="5">
                  <c:v>16-24</c:v>
                </c:pt>
                <c:pt idx="6">
                  <c:v>25-34</c:v>
                </c:pt>
                <c:pt idx="7">
                  <c:v>35-44</c:v>
                </c:pt>
                <c:pt idx="8">
                  <c:v>45-54</c:v>
                </c:pt>
                <c:pt idx="9">
                  <c:v>55-75</c:v>
                </c:pt>
              </c:strCache>
            </c:strRef>
          </c:cat>
          <c:val>
            <c:numRef>
              <c:f>Blad1!$B$4:$K$4</c:f>
              <c:numCache>
                <c:formatCode>0.00</c:formatCode>
                <c:ptCount val="10"/>
                <c:pt idx="0">
                  <c:v>15.06</c:v>
                </c:pt>
                <c:pt idx="1">
                  <c:v>17.65</c:v>
                </c:pt>
                <c:pt idx="2">
                  <c:v>11.57</c:v>
                </c:pt>
                <c:pt idx="3">
                  <c:v>17.07</c:v>
                </c:pt>
                <c:pt idx="4">
                  <c:v>13.03</c:v>
                </c:pt>
                <c:pt idx="5">
                  <c:v>7.58</c:v>
                </c:pt>
                <c:pt idx="6">
                  <c:v>13.83</c:v>
                </c:pt>
                <c:pt idx="7">
                  <c:v>16.64</c:v>
                </c:pt>
                <c:pt idx="8">
                  <c:v>16.19</c:v>
                </c:pt>
                <c:pt idx="9">
                  <c:v>18.34</c:v>
                </c:pt>
              </c:numCache>
            </c:numRef>
          </c:val>
        </c:ser>
        <c:ser>
          <c:idx val="3"/>
          <c:order val="3"/>
          <c:tx>
            <c:strRef>
              <c:f>Blad1!$A$5</c:f>
              <c:strCache>
                <c:ptCount val="1"/>
                <c:pt idx="0">
                  <c:v>Au-delà de 50.000€</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Flandre2</c:v>
                </c:pt>
                <c:pt idx="2">
                  <c:v>Wallonie</c:v>
                </c:pt>
                <c:pt idx="3">
                  <c:v>Homme </c:v>
                </c:pt>
                <c:pt idx="4">
                  <c:v>Femme</c:v>
                </c:pt>
                <c:pt idx="5">
                  <c:v>16-24</c:v>
                </c:pt>
                <c:pt idx="6">
                  <c:v>25-34</c:v>
                </c:pt>
                <c:pt idx="7">
                  <c:v>35-44</c:v>
                </c:pt>
                <c:pt idx="8">
                  <c:v>45-54</c:v>
                </c:pt>
                <c:pt idx="9">
                  <c:v>55-75</c:v>
                </c:pt>
              </c:strCache>
            </c:strRef>
          </c:cat>
          <c:val>
            <c:numRef>
              <c:f>Blad1!$B$5:$K$5</c:f>
              <c:numCache>
                <c:formatCode>0.00</c:formatCode>
                <c:ptCount val="10"/>
                <c:pt idx="0">
                  <c:v>9.17</c:v>
                </c:pt>
                <c:pt idx="1">
                  <c:v>11.71</c:v>
                </c:pt>
                <c:pt idx="2">
                  <c:v>5.76</c:v>
                </c:pt>
                <c:pt idx="3">
                  <c:v>11.42</c:v>
                </c:pt>
                <c:pt idx="4">
                  <c:v>6.91</c:v>
                </c:pt>
                <c:pt idx="5">
                  <c:v>5.51</c:v>
                </c:pt>
                <c:pt idx="6">
                  <c:v>5.18</c:v>
                </c:pt>
                <c:pt idx="7">
                  <c:v>8.040000000000001</c:v>
                </c:pt>
                <c:pt idx="8">
                  <c:v>6.359999999999998</c:v>
                </c:pt>
                <c:pt idx="9">
                  <c:v>17.35</c:v>
                </c:pt>
              </c:numCache>
            </c:numRef>
          </c:val>
        </c:ser>
        <c:dLbls>
          <c:showLegendKey val="0"/>
          <c:showVal val="0"/>
          <c:showCatName val="0"/>
          <c:showSerName val="0"/>
          <c:showPercent val="0"/>
          <c:showBubbleSize val="0"/>
        </c:dLbls>
        <c:gapWidth val="110"/>
        <c:overlap val="100"/>
        <c:axId val="-2103836696"/>
        <c:axId val="-2103844840"/>
      </c:barChart>
      <c:catAx>
        <c:axId val="-2103836696"/>
        <c:scaling>
          <c:orientation val="minMax"/>
        </c:scaling>
        <c:delete val="1"/>
        <c:axPos val="t"/>
        <c:majorTickMark val="out"/>
        <c:minorTickMark val="none"/>
        <c:tickLblPos val="nextTo"/>
        <c:crossAx val="-2103844840"/>
        <c:crosses val="autoZero"/>
        <c:auto val="1"/>
        <c:lblAlgn val="ctr"/>
        <c:lblOffset val="100"/>
        <c:noMultiLvlLbl val="0"/>
      </c:catAx>
      <c:valAx>
        <c:axId val="-2103844840"/>
        <c:scaling>
          <c:orientation val="maxMin"/>
          <c:max val="1.0"/>
          <c:min val="0.0"/>
        </c:scaling>
        <c:delete val="1"/>
        <c:axPos val="l"/>
        <c:numFmt formatCode="0%" sourceLinked="1"/>
        <c:majorTickMark val="out"/>
        <c:minorTickMark val="none"/>
        <c:tickLblPos val="nextTo"/>
        <c:crossAx val="-2103836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0.986028928185941"/>
          <c:h val="0.93125"/>
        </c:manualLayout>
      </c:layout>
      <c:barChart>
        <c:barDir val="col"/>
        <c:grouping val="percentStacked"/>
        <c:varyColors val="0"/>
        <c:ser>
          <c:idx val="0"/>
          <c:order val="0"/>
          <c:tx>
            <c:strRef>
              <c:f>Blad1!$A$2</c:f>
              <c:strCache>
                <c:ptCount val="1"/>
                <c:pt idx="0">
                  <c:v>Entre 5.000€ et 10.000 €</c:v>
                </c:pt>
              </c:strCache>
            </c:strRef>
          </c:tx>
          <c:spPr>
            <a:solidFill>
              <a:schemeClr val="accent4">
                <a:lumMod val="75000"/>
              </a:schemeClr>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Blad1!$B$1:$D$1</c:f>
              <c:strCache>
                <c:ptCount val="3"/>
                <c:pt idx="0">
                  <c:v>TOTAL</c:v>
                </c:pt>
                <c:pt idx="1">
                  <c:v>OUI</c:v>
                </c:pt>
                <c:pt idx="2">
                  <c:v>NON</c:v>
                </c:pt>
              </c:strCache>
            </c:strRef>
          </c:cat>
          <c:val>
            <c:numRef>
              <c:f>Blad1!$B$2:$D$2</c:f>
              <c:numCache>
                <c:formatCode>0.00</c:formatCode>
                <c:ptCount val="3"/>
                <c:pt idx="0">
                  <c:v>48.78</c:v>
                </c:pt>
                <c:pt idx="1">
                  <c:v>42.59</c:v>
                </c:pt>
                <c:pt idx="2">
                  <c:v>70.76</c:v>
                </c:pt>
              </c:numCache>
            </c:numRef>
          </c:val>
        </c:ser>
        <c:ser>
          <c:idx val="1"/>
          <c:order val="1"/>
          <c:tx>
            <c:strRef>
              <c:f>Blad1!$A$3</c:f>
              <c:strCache>
                <c:ptCount val="1"/>
                <c:pt idx="0">
                  <c:v>Entre 10.001€ et 20.000€</c:v>
                </c:pt>
              </c:strCache>
            </c:strRef>
          </c:tx>
          <c:spPr>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Blad1!$B$1:$D$1</c:f>
              <c:strCache>
                <c:ptCount val="3"/>
                <c:pt idx="0">
                  <c:v>TOTAL</c:v>
                </c:pt>
                <c:pt idx="1">
                  <c:v>OUI</c:v>
                </c:pt>
                <c:pt idx="2">
                  <c:v>NON</c:v>
                </c:pt>
              </c:strCache>
            </c:strRef>
          </c:cat>
          <c:val>
            <c:numRef>
              <c:f>Blad1!$B$3:$D$3</c:f>
              <c:numCache>
                <c:formatCode>0.00</c:formatCode>
                <c:ptCount val="3"/>
                <c:pt idx="0">
                  <c:v>26.99</c:v>
                </c:pt>
                <c:pt idx="1">
                  <c:v>29.04</c:v>
                </c:pt>
                <c:pt idx="2">
                  <c:v>19.69</c:v>
                </c:pt>
              </c:numCache>
            </c:numRef>
          </c:val>
        </c:ser>
        <c:ser>
          <c:idx val="2"/>
          <c:order val="2"/>
          <c:tx>
            <c:strRef>
              <c:f>Blad1!$A$4</c:f>
              <c:strCache>
                <c:ptCount val="1"/>
                <c:pt idx="0">
                  <c:v>Entre 20.001€ et 50.000€</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Blad1!$B$1:$D$1</c:f>
              <c:strCache>
                <c:ptCount val="3"/>
                <c:pt idx="0">
                  <c:v>TOTAL</c:v>
                </c:pt>
                <c:pt idx="1">
                  <c:v>OUI</c:v>
                </c:pt>
                <c:pt idx="2">
                  <c:v>NON</c:v>
                </c:pt>
              </c:strCache>
            </c:strRef>
          </c:cat>
          <c:val>
            <c:numRef>
              <c:f>Blad1!$B$4:$D$4</c:f>
              <c:numCache>
                <c:formatCode>0.00</c:formatCode>
                <c:ptCount val="3"/>
                <c:pt idx="0">
                  <c:v>15.06</c:v>
                </c:pt>
                <c:pt idx="1">
                  <c:v>18.12</c:v>
                </c:pt>
                <c:pt idx="2">
                  <c:v>4.159999999999997</c:v>
                </c:pt>
              </c:numCache>
            </c:numRef>
          </c:val>
        </c:ser>
        <c:ser>
          <c:idx val="3"/>
          <c:order val="3"/>
          <c:tx>
            <c:strRef>
              <c:f>Blad1!$A$5</c:f>
              <c:strCache>
                <c:ptCount val="1"/>
                <c:pt idx="0">
                  <c:v>Au-delà de 50.000€</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Blad1!$B$1:$D$1</c:f>
              <c:strCache>
                <c:ptCount val="3"/>
                <c:pt idx="0">
                  <c:v>TOTAL</c:v>
                </c:pt>
                <c:pt idx="1">
                  <c:v>OUI</c:v>
                </c:pt>
                <c:pt idx="2">
                  <c:v>NON</c:v>
                </c:pt>
              </c:strCache>
            </c:strRef>
          </c:cat>
          <c:val>
            <c:numRef>
              <c:f>Blad1!$B$5:$D$5</c:f>
              <c:numCache>
                <c:formatCode>0.00</c:formatCode>
                <c:ptCount val="3"/>
                <c:pt idx="0">
                  <c:v>9.17</c:v>
                </c:pt>
                <c:pt idx="1">
                  <c:v>10.24</c:v>
                </c:pt>
                <c:pt idx="2">
                  <c:v>5.38</c:v>
                </c:pt>
              </c:numCache>
            </c:numRef>
          </c:val>
        </c:ser>
        <c:dLbls>
          <c:showLegendKey val="0"/>
          <c:showVal val="0"/>
          <c:showCatName val="0"/>
          <c:showSerName val="0"/>
          <c:showPercent val="0"/>
          <c:showBubbleSize val="0"/>
        </c:dLbls>
        <c:gapWidth val="160"/>
        <c:overlap val="100"/>
        <c:axId val="-2103956984"/>
        <c:axId val="-2103970616"/>
      </c:barChart>
      <c:catAx>
        <c:axId val="-2103956984"/>
        <c:scaling>
          <c:orientation val="minMax"/>
        </c:scaling>
        <c:delete val="1"/>
        <c:axPos val="t"/>
        <c:majorTickMark val="out"/>
        <c:minorTickMark val="none"/>
        <c:tickLblPos val="nextTo"/>
        <c:crossAx val="-2103970616"/>
        <c:crosses val="autoZero"/>
        <c:auto val="1"/>
        <c:lblAlgn val="ctr"/>
        <c:lblOffset val="100"/>
        <c:noMultiLvlLbl val="0"/>
      </c:catAx>
      <c:valAx>
        <c:axId val="-2103970616"/>
        <c:scaling>
          <c:orientation val="maxMin"/>
          <c:max val="1.0"/>
          <c:min val="0.0"/>
        </c:scaling>
        <c:delete val="1"/>
        <c:axPos val="l"/>
        <c:numFmt formatCode="0%" sourceLinked="1"/>
        <c:majorTickMark val="out"/>
        <c:minorTickMark val="none"/>
        <c:tickLblPos val="nextTo"/>
        <c:crossAx val="-2103956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1.0"/>
          <c:h val="0.93125"/>
        </c:manualLayout>
      </c:layout>
      <c:barChart>
        <c:barDir val="col"/>
        <c:grouping val="percentStacked"/>
        <c:varyColors val="0"/>
        <c:ser>
          <c:idx val="0"/>
          <c:order val="0"/>
          <c:tx>
            <c:strRef>
              <c:f>Blad1!$A$2</c:f>
              <c:strCache>
                <c:ptCount val="1"/>
                <c:pt idx="0">
                  <c:v>Oui </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Blad1!$C$1:$K$1</c:f>
              <c:strCache>
                <c:ptCount val="9"/>
                <c:pt idx="0">
                  <c:v>Flandre</c:v>
                </c:pt>
                <c:pt idx="1">
                  <c:v>Wallonie</c:v>
                </c:pt>
                <c:pt idx="2">
                  <c:v>Homme</c:v>
                </c:pt>
                <c:pt idx="3">
                  <c:v>Femme</c:v>
                </c:pt>
                <c:pt idx="4">
                  <c:v>16-24 ans</c:v>
                </c:pt>
                <c:pt idx="5">
                  <c:v>25-34 ans</c:v>
                </c:pt>
                <c:pt idx="6">
                  <c:v>35-44 ans</c:v>
                </c:pt>
                <c:pt idx="7">
                  <c:v>45-54 ans</c:v>
                </c:pt>
                <c:pt idx="8">
                  <c:v>55-70 ans</c:v>
                </c:pt>
              </c:strCache>
            </c:strRef>
          </c:cat>
          <c:val>
            <c:numRef>
              <c:f>Blad1!$B$2:$K$2</c:f>
              <c:numCache>
                <c:formatCode>0.00</c:formatCode>
                <c:ptCount val="10"/>
                <c:pt idx="0">
                  <c:v>43.03</c:v>
                </c:pt>
                <c:pt idx="1">
                  <c:v>43.74</c:v>
                </c:pt>
                <c:pt idx="2">
                  <c:v>41.95</c:v>
                </c:pt>
                <c:pt idx="3">
                  <c:v>47.43</c:v>
                </c:pt>
                <c:pt idx="4">
                  <c:v>38.76</c:v>
                </c:pt>
                <c:pt idx="5">
                  <c:v>28.34</c:v>
                </c:pt>
                <c:pt idx="6">
                  <c:v>38.18</c:v>
                </c:pt>
                <c:pt idx="7">
                  <c:v>38.15</c:v>
                </c:pt>
                <c:pt idx="8">
                  <c:v>48.74</c:v>
                </c:pt>
                <c:pt idx="9">
                  <c:v>55.65</c:v>
                </c:pt>
              </c:numCache>
            </c:numRef>
          </c:val>
        </c:ser>
        <c:ser>
          <c:idx val="1"/>
          <c:order val="1"/>
          <c:tx>
            <c:strRef>
              <c:f>Blad1!$A$3</c:f>
              <c:strCache>
                <c:ptCount val="1"/>
                <c:pt idx="0">
                  <c:v>Non</c:v>
                </c:pt>
              </c:strCache>
            </c:strRef>
          </c:tx>
          <c:spPr>
            <a:solidFill>
              <a:srgbClr val="C00000"/>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Blad1!$C$1:$K$1</c:f>
              <c:strCache>
                <c:ptCount val="9"/>
                <c:pt idx="0">
                  <c:v>Flandre</c:v>
                </c:pt>
                <c:pt idx="1">
                  <c:v>Wallonie</c:v>
                </c:pt>
                <c:pt idx="2">
                  <c:v>Homme</c:v>
                </c:pt>
                <c:pt idx="3">
                  <c:v>Femme</c:v>
                </c:pt>
                <c:pt idx="4">
                  <c:v>16-24 ans</c:v>
                </c:pt>
                <c:pt idx="5">
                  <c:v>25-34 ans</c:v>
                </c:pt>
                <c:pt idx="6">
                  <c:v>35-44 ans</c:v>
                </c:pt>
                <c:pt idx="7">
                  <c:v>45-54 ans</c:v>
                </c:pt>
                <c:pt idx="8">
                  <c:v>55-70 ans</c:v>
                </c:pt>
              </c:strCache>
            </c:strRef>
          </c:cat>
          <c:val>
            <c:numRef>
              <c:f>Blad1!$B$3:$K$3</c:f>
              <c:numCache>
                <c:formatCode>0.00</c:formatCode>
                <c:ptCount val="10"/>
                <c:pt idx="0">
                  <c:v>56.97</c:v>
                </c:pt>
                <c:pt idx="1">
                  <c:v>56.26</c:v>
                </c:pt>
                <c:pt idx="2">
                  <c:v>58.05</c:v>
                </c:pt>
                <c:pt idx="3">
                  <c:v>52.57</c:v>
                </c:pt>
                <c:pt idx="4">
                  <c:v>61.24</c:v>
                </c:pt>
                <c:pt idx="5">
                  <c:v>71.66</c:v>
                </c:pt>
                <c:pt idx="6">
                  <c:v>61.82</c:v>
                </c:pt>
                <c:pt idx="7">
                  <c:v>61.85</c:v>
                </c:pt>
                <c:pt idx="8">
                  <c:v>51.26</c:v>
                </c:pt>
                <c:pt idx="9">
                  <c:v>44.35</c:v>
                </c:pt>
              </c:numCache>
            </c:numRef>
          </c:val>
        </c:ser>
        <c:dLbls>
          <c:showLegendKey val="0"/>
          <c:showVal val="0"/>
          <c:showCatName val="0"/>
          <c:showSerName val="0"/>
          <c:showPercent val="0"/>
          <c:showBubbleSize val="0"/>
        </c:dLbls>
        <c:gapWidth val="110"/>
        <c:overlap val="100"/>
        <c:axId val="-2104309560"/>
        <c:axId val="-2104306680"/>
      </c:barChart>
      <c:catAx>
        <c:axId val="-2104309560"/>
        <c:scaling>
          <c:orientation val="minMax"/>
        </c:scaling>
        <c:delete val="1"/>
        <c:axPos val="t"/>
        <c:majorTickMark val="out"/>
        <c:minorTickMark val="none"/>
        <c:tickLblPos val="nextTo"/>
        <c:crossAx val="-2104306680"/>
        <c:crosses val="autoZero"/>
        <c:auto val="1"/>
        <c:lblAlgn val="ctr"/>
        <c:lblOffset val="100"/>
        <c:noMultiLvlLbl val="0"/>
      </c:catAx>
      <c:valAx>
        <c:axId val="-2104306680"/>
        <c:scaling>
          <c:orientation val="maxMin"/>
          <c:max val="1.0"/>
          <c:min val="0.0"/>
        </c:scaling>
        <c:delete val="1"/>
        <c:axPos val="l"/>
        <c:numFmt formatCode="0%" sourceLinked="1"/>
        <c:majorTickMark val="out"/>
        <c:minorTickMark val="none"/>
        <c:tickLblPos val="nextTo"/>
        <c:crossAx val="-21043095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34.44</c:v>
                </c:pt>
                <c:pt idx="1">
                  <c:v>31.53</c:v>
                </c:pt>
                <c:pt idx="2">
                  <c:v>45.92</c:v>
                </c:pt>
              </c:numCache>
            </c:numRef>
          </c:val>
        </c:ser>
        <c:dLbls>
          <c:showLegendKey val="0"/>
          <c:showVal val="0"/>
          <c:showCatName val="0"/>
          <c:showSerName val="0"/>
          <c:showPercent val="0"/>
          <c:showBubbleSize val="0"/>
        </c:dLbls>
        <c:gapWidth val="92"/>
        <c:axId val="-2104456056"/>
        <c:axId val="-2104453176"/>
      </c:barChart>
      <c:catAx>
        <c:axId val="-2104456056"/>
        <c:scaling>
          <c:orientation val="maxMin"/>
        </c:scaling>
        <c:delete val="1"/>
        <c:axPos val="l"/>
        <c:majorTickMark val="out"/>
        <c:minorTickMark val="none"/>
        <c:tickLblPos val="nextTo"/>
        <c:crossAx val="-2104453176"/>
        <c:crosses val="autoZero"/>
        <c:auto val="1"/>
        <c:lblAlgn val="ctr"/>
        <c:lblOffset val="100"/>
        <c:noMultiLvlLbl val="0"/>
      </c:catAx>
      <c:valAx>
        <c:axId val="-2104453176"/>
        <c:scaling>
          <c:orientation val="minMax"/>
          <c:max val="100.0"/>
          <c:min val="0.0"/>
        </c:scaling>
        <c:delete val="1"/>
        <c:axPos val="t"/>
        <c:numFmt formatCode="0.00" sourceLinked="1"/>
        <c:majorTickMark val="out"/>
        <c:minorTickMark val="none"/>
        <c:tickLblPos val="nextTo"/>
        <c:crossAx val="-2104456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rgbClr val="ACDCDB"/>
            </a:solidFill>
            <a:ln>
              <a:solidFill>
                <a:schemeClr val="accent1"/>
              </a:solidFill>
            </a:ln>
          </c:spPr>
          <c:invertIfNegative val="0"/>
          <c:dPt>
            <c:idx val="0"/>
            <c:invertIfNegative val="0"/>
            <c:bubble3D val="0"/>
            <c:spPr>
              <a:solidFill>
                <a:schemeClr val="accent1"/>
              </a:solidFill>
              <a:ln>
                <a:solidFill>
                  <a:schemeClr val="accent1"/>
                </a:solidFill>
              </a:ln>
            </c:spPr>
          </c:dPt>
          <c:dPt>
            <c:idx val="6"/>
            <c:invertIfNegative val="0"/>
            <c:bubble3D val="0"/>
            <c:spPr>
              <a:solidFill>
                <a:srgbClr val="C00000"/>
              </a:solidFill>
              <a:ln>
                <a:solidFill>
                  <a:srgbClr val="C00000"/>
                </a:solidFill>
              </a:ln>
            </c:spPr>
          </c:dPt>
          <c:dLbls>
            <c:dLbl>
              <c:idx val="4"/>
              <c:layout>
                <c:manualLayout>
                  <c:x val="0.0"/>
                  <c:y val="0.0126225696633965"/>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Blad1!$A$2:$A$8</c:f>
              <c:strCache>
                <c:ptCount val="7"/>
                <c:pt idx="0">
                  <c:v>Oui, j'épargne</c:v>
                </c:pt>
                <c:pt idx="1">
                  <c:v>Oui, via un compte d’épargne classique</c:v>
                </c:pt>
                <c:pt idx="2">
                  <c:v>Oui, via un ou plusieurs produit(s) d’épargne (épargne-pension, compte à terme,…)</c:v>
                </c:pt>
                <c:pt idx="3">
                  <c:v>Oui, via un compte d’épargne internet</c:v>
                </c:pt>
                <c:pt idx="4">
                  <c:v>Oui, via un ou plusieurs fonds de placement </c:v>
                </c:pt>
                <c:pt idx="5">
                  <c:v>Oui, via une autre manière (à la maison)</c:v>
                </c:pt>
                <c:pt idx="6">
                  <c:v>Non, je n’épargne pas </c:v>
                </c:pt>
              </c:strCache>
            </c:strRef>
          </c:cat>
          <c:val>
            <c:numRef>
              <c:f>Blad1!$B$2:$B$8</c:f>
              <c:numCache>
                <c:formatCode>0.00</c:formatCode>
                <c:ptCount val="7"/>
                <c:pt idx="0" formatCode="General">
                  <c:v>76.56</c:v>
                </c:pt>
                <c:pt idx="1">
                  <c:v>41.96</c:v>
                </c:pt>
                <c:pt idx="2">
                  <c:v>36.32</c:v>
                </c:pt>
                <c:pt idx="3">
                  <c:v>27.13</c:v>
                </c:pt>
                <c:pt idx="4">
                  <c:v>17.02</c:v>
                </c:pt>
                <c:pt idx="5">
                  <c:v>4.56</c:v>
                </c:pt>
                <c:pt idx="6">
                  <c:v>23.44</c:v>
                </c:pt>
              </c:numCache>
            </c:numRef>
          </c:val>
        </c:ser>
        <c:dLbls>
          <c:showLegendKey val="0"/>
          <c:showVal val="0"/>
          <c:showCatName val="0"/>
          <c:showSerName val="0"/>
          <c:showPercent val="0"/>
          <c:showBubbleSize val="0"/>
        </c:dLbls>
        <c:gapWidth val="92"/>
        <c:axId val="-2117132360"/>
        <c:axId val="-2117215560"/>
      </c:barChart>
      <c:catAx>
        <c:axId val="-2117132360"/>
        <c:scaling>
          <c:orientation val="maxMin"/>
        </c:scaling>
        <c:delete val="1"/>
        <c:axPos val="l"/>
        <c:majorTickMark val="out"/>
        <c:minorTickMark val="none"/>
        <c:tickLblPos val="nextTo"/>
        <c:crossAx val="-2117215560"/>
        <c:crosses val="autoZero"/>
        <c:auto val="1"/>
        <c:lblAlgn val="ctr"/>
        <c:lblOffset val="100"/>
        <c:noMultiLvlLbl val="0"/>
      </c:catAx>
      <c:valAx>
        <c:axId val="-2117215560"/>
        <c:scaling>
          <c:orientation val="minMax"/>
          <c:max val="100.0"/>
          <c:min val="0.0"/>
        </c:scaling>
        <c:delete val="1"/>
        <c:axPos val="t"/>
        <c:numFmt formatCode="General" sourceLinked="1"/>
        <c:majorTickMark val="out"/>
        <c:minorTickMark val="none"/>
        <c:tickLblPos val="nextTo"/>
        <c:crossAx val="-21171323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39.45</c:v>
                </c:pt>
                <c:pt idx="1">
                  <c:v>32.23000000000001</c:v>
                </c:pt>
                <c:pt idx="2">
                  <c:v>42.48</c:v>
                </c:pt>
              </c:numCache>
            </c:numRef>
          </c:val>
        </c:ser>
        <c:dLbls>
          <c:showLegendKey val="0"/>
          <c:showVal val="0"/>
          <c:showCatName val="0"/>
          <c:showSerName val="0"/>
          <c:showPercent val="0"/>
          <c:showBubbleSize val="0"/>
        </c:dLbls>
        <c:gapWidth val="92"/>
        <c:axId val="-2122378200"/>
        <c:axId val="-2122375320"/>
      </c:barChart>
      <c:catAx>
        <c:axId val="-2122378200"/>
        <c:scaling>
          <c:orientation val="maxMin"/>
        </c:scaling>
        <c:delete val="1"/>
        <c:axPos val="l"/>
        <c:majorTickMark val="out"/>
        <c:minorTickMark val="none"/>
        <c:tickLblPos val="nextTo"/>
        <c:crossAx val="-2122375320"/>
        <c:crosses val="autoZero"/>
        <c:auto val="1"/>
        <c:lblAlgn val="ctr"/>
        <c:lblOffset val="100"/>
        <c:noMultiLvlLbl val="0"/>
      </c:catAx>
      <c:valAx>
        <c:axId val="-2122375320"/>
        <c:scaling>
          <c:orientation val="minMax"/>
          <c:max val="100.0"/>
          <c:min val="0.0"/>
        </c:scaling>
        <c:delete val="1"/>
        <c:axPos val="t"/>
        <c:numFmt formatCode="0.00" sourceLinked="1"/>
        <c:majorTickMark val="out"/>
        <c:minorTickMark val="none"/>
        <c:tickLblPos val="nextTo"/>
        <c:crossAx val="-21223782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dLbl>
              <c:idx val="2"/>
              <c:layout>
                <c:manualLayout>
                  <c:x val="0.0"/>
                  <c:y val="0.0189326122140083"/>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26.89</c:v>
                </c:pt>
                <c:pt idx="1">
                  <c:v>30.48</c:v>
                </c:pt>
                <c:pt idx="2">
                  <c:v>51.09</c:v>
                </c:pt>
              </c:numCache>
            </c:numRef>
          </c:val>
        </c:ser>
        <c:dLbls>
          <c:showLegendKey val="0"/>
          <c:showVal val="0"/>
          <c:showCatName val="0"/>
          <c:showSerName val="0"/>
          <c:showPercent val="0"/>
          <c:showBubbleSize val="0"/>
        </c:dLbls>
        <c:gapWidth val="92"/>
        <c:axId val="-2104419512"/>
        <c:axId val="-2104416536"/>
      </c:barChart>
      <c:catAx>
        <c:axId val="-2104419512"/>
        <c:scaling>
          <c:orientation val="maxMin"/>
        </c:scaling>
        <c:delete val="1"/>
        <c:axPos val="l"/>
        <c:majorTickMark val="out"/>
        <c:minorTickMark val="none"/>
        <c:tickLblPos val="nextTo"/>
        <c:crossAx val="-2104416536"/>
        <c:crosses val="autoZero"/>
        <c:auto val="1"/>
        <c:lblAlgn val="ctr"/>
        <c:lblOffset val="100"/>
        <c:noMultiLvlLbl val="0"/>
      </c:catAx>
      <c:valAx>
        <c:axId val="-2104416536"/>
        <c:scaling>
          <c:orientation val="minMax"/>
          <c:max val="100.0"/>
          <c:min val="0.0"/>
        </c:scaling>
        <c:delete val="1"/>
        <c:axPos val="t"/>
        <c:numFmt formatCode="0.00" sourceLinked="1"/>
        <c:majorTickMark val="out"/>
        <c:minorTickMark val="none"/>
        <c:tickLblPos val="nextTo"/>
        <c:crossAx val="-21044195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36.57</c:v>
                </c:pt>
                <c:pt idx="1">
                  <c:v>37.32</c:v>
                </c:pt>
                <c:pt idx="2">
                  <c:v>41.51</c:v>
                </c:pt>
              </c:numCache>
            </c:numRef>
          </c:val>
        </c:ser>
        <c:dLbls>
          <c:showLegendKey val="0"/>
          <c:showVal val="0"/>
          <c:showCatName val="0"/>
          <c:showSerName val="0"/>
          <c:showPercent val="0"/>
          <c:showBubbleSize val="0"/>
        </c:dLbls>
        <c:gapWidth val="92"/>
        <c:axId val="-2104388984"/>
        <c:axId val="-2104386104"/>
      </c:barChart>
      <c:catAx>
        <c:axId val="-2104388984"/>
        <c:scaling>
          <c:orientation val="maxMin"/>
        </c:scaling>
        <c:delete val="1"/>
        <c:axPos val="l"/>
        <c:majorTickMark val="out"/>
        <c:minorTickMark val="none"/>
        <c:tickLblPos val="nextTo"/>
        <c:crossAx val="-2104386104"/>
        <c:crosses val="autoZero"/>
        <c:auto val="1"/>
        <c:lblAlgn val="ctr"/>
        <c:lblOffset val="100"/>
        <c:noMultiLvlLbl val="0"/>
      </c:catAx>
      <c:valAx>
        <c:axId val="-2104386104"/>
        <c:scaling>
          <c:orientation val="minMax"/>
          <c:max val="100.0"/>
          <c:min val="0.0"/>
        </c:scaling>
        <c:delete val="1"/>
        <c:axPos val="t"/>
        <c:numFmt formatCode="0.00" sourceLinked="1"/>
        <c:majorTickMark val="out"/>
        <c:minorTickMark val="none"/>
        <c:tickLblPos val="nextTo"/>
        <c:crossAx val="-2104388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32.38</c:v>
                </c:pt>
                <c:pt idx="1">
                  <c:v>25.92</c:v>
                </c:pt>
                <c:pt idx="2">
                  <c:v>50.19</c:v>
                </c:pt>
              </c:numCache>
            </c:numRef>
          </c:val>
        </c:ser>
        <c:dLbls>
          <c:showLegendKey val="0"/>
          <c:showVal val="0"/>
          <c:showCatName val="0"/>
          <c:showSerName val="0"/>
          <c:showPercent val="0"/>
          <c:showBubbleSize val="0"/>
        </c:dLbls>
        <c:gapWidth val="92"/>
        <c:axId val="-2104358248"/>
        <c:axId val="-2104355368"/>
      </c:barChart>
      <c:catAx>
        <c:axId val="-2104358248"/>
        <c:scaling>
          <c:orientation val="maxMin"/>
        </c:scaling>
        <c:delete val="1"/>
        <c:axPos val="l"/>
        <c:majorTickMark val="out"/>
        <c:minorTickMark val="none"/>
        <c:tickLblPos val="nextTo"/>
        <c:crossAx val="-2104355368"/>
        <c:crosses val="autoZero"/>
        <c:auto val="1"/>
        <c:lblAlgn val="ctr"/>
        <c:lblOffset val="100"/>
        <c:noMultiLvlLbl val="0"/>
      </c:catAx>
      <c:valAx>
        <c:axId val="-2104355368"/>
        <c:scaling>
          <c:orientation val="minMax"/>
          <c:max val="100.0"/>
          <c:min val="0.0"/>
        </c:scaling>
        <c:delete val="1"/>
        <c:axPos val="t"/>
        <c:numFmt formatCode="0.00" sourceLinked="1"/>
        <c:majorTickMark val="out"/>
        <c:minorTickMark val="none"/>
        <c:tickLblPos val="nextTo"/>
        <c:crossAx val="-2104358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26.0</c:v>
                </c:pt>
                <c:pt idx="1">
                  <c:v>11.6</c:v>
                </c:pt>
                <c:pt idx="2">
                  <c:v>66.21</c:v>
                </c:pt>
              </c:numCache>
            </c:numRef>
          </c:val>
        </c:ser>
        <c:dLbls>
          <c:showLegendKey val="0"/>
          <c:showVal val="0"/>
          <c:showCatName val="0"/>
          <c:showSerName val="0"/>
          <c:showPercent val="0"/>
          <c:showBubbleSize val="0"/>
        </c:dLbls>
        <c:gapWidth val="92"/>
        <c:axId val="-2104327512"/>
        <c:axId val="-2104324632"/>
      </c:barChart>
      <c:catAx>
        <c:axId val="-2104327512"/>
        <c:scaling>
          <c:orientation val="maxMin"/>
        </c:scaling>
        <c:delete val="1"/>
        <c:axPos val="l"/>
        <c:majorTickMark val="out"/>
        <c:minorTickMark val="none"/>
        <c:tickLblPos val="nextTo"/>
        <c:crossAx val="-2104324632"/>
        <c:crosses val="autoZero"/>
        <c:auto val="1"/>
        <c:lblAlgn val="ctr"/>
        <c:lblOffset val="100"/>
        <c:noMultiLvlLbl val="0"/>
      </c:catAx>
      <c:valAx>
        <c:axId val="-2104324632"/>
        <c:scaling>
          <c:orientation val="minMax"/>
          <c:max val="100.0"/>
          <c:min val="0.0"/>
        </c:scaling>
        <c:delete val="1"/>
        <c:axPos val="t"/>
        <c:numFmt formatCode="0.00" sourceLinked="1"/>
        <c:majorTickMark val="out"/>
        <c:minorTickMark val="none"/>
        <c:tickLblPos val="nextTo"/>
        <c:crossAx val="-21043275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dLbl>
              <c:idx val="0"/>
              <c:layout>
                <c:manualLayout>
                  <c:x val="0.0"/>
                  <c:y val="2.48456217322769E-7"/>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31.68</c:v>
                </c:pt>
                <c:pt idx="1">
                  <c:v>23.21</c:v>
                </c:pt>
                <c:pt idx="2">
                  <c:v>53.58</c:v>
                </c:pt>
              </c:numCache>
            </c:numRef>
          </c:val>
        </c:ser>
        <c:dLbls>
          <c:showLegendKey val="0"/>
          <c:showVal val="0"/>
          <c:showCatName val="0"/>
          <c:showSerName val="0"/>
          <c:showPercent val="0"/>
          <c:showBubbleSize val="0"/>
        </c:dLbls>
        <c:gapWidth val="92"/>
        <c:axId val="-2097220008"/>
        <c:axId val="-2097217032"/>
      </c:barChart>
      <c:catAx>
        <c:axId val="-2097220008"/>
        <c:scaling>
          <c:orientation val="maxMin"/>
        </c:scaling>
        <c:delete val="1"/>
        <c:axPos val="l"/>
        <c:majorTickMark val="out"/>
        <c:minorTickMark val="none"/>
        <c:tickLblPos val="nextTo"/>
        <c:crossAx val="-2097217032"/>
        <c:crosses val="autoZero"/>
        <c:auto val="1"/>
        <c:lblAlgn val="ctr"/>
        <c:lblOffset val="100"/>
        <c:noMultiLvlLbl val="0"/>
      </c:catAx>
      <c:valAx>
        <c:axId val="-2097217032"/>
        <c:scaling>
          <c:orientation val="minMax"/>
          <c:max val="100.0"/>
          <c:min val="0.0"/>
        </c:scaling>
        <c:delete val="1"/>
        <c:axPos val="t"/>
        <c:numFmt formatCode="0.00" sourceLinked="1"/>
        <c:majorTickMark val="out"/>
        <c:minorTickMark val="none"/>
        <c:tickLblPos val="nextTo"/>
        <c:crossAx val="-20972200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0.00</c:formatCode>
                <c:ptCount val="3"/>
                <c:pt idx="0">
                  <c:v>30.89</c:v>
                </c:pt>
                <c:pt idx="1">
                  <c:v>35.69</c:v>
                </c:pt>
                <c:pt idx="2">
                  <c:v>47.37</c:v>
                </c:pt>
              </c:numCache>
            </c:numRef>
          </c:val>
        </c:ser>
        <c:dLbls>
          <c:showLegendKey val="0"/>
          <c:showVal val="0"/>
          <c:showCatName val="0"/>
          <c:showSerName val="0"/>
          <c:showPercent val="0"/>
          <c:showBubbleSize val="0"/>
        </c:dLbls>
        <c:gapWidth val="92"/>
        <c:axId val="-2096957208"/>
        <c:axId val="-2096954296"/>
      </c:barChart>
      <c:catAx>
        <c:axId val="-2096957208"/>
        <c:scaling>
          <c:orientation val="maxMin"/>
        </c:scaling>
        <c:delete val="1"/>
        <c:axPos val="l"/>
        <c:majorTickMark val="out"/>
        <c:minorTickMark val="none"/>
        <c:tickLblPos val="nextTo"/>
        <c:crossAx val="-2096954296"/>
        <c:crosses val="autoZero"/>
        <c:auto val="1"/>
        <c:lblAlgn val="ctr"/>
        <c:lblOffset val="100"/>
        <c:noMultiLvlLbl val="0"/>
      </c:catAx>
      <c:valAx>
        <c:axId val="-2096954296"/>
        <c:scaling>
          <c:orientation val="minMax"/>
          <c:max val="100.0"/>
          <c:min val="0.0"/>
        </c:scaling>
        <c:delete val="1"/>
        <c:axPos val="t"/>
        <c:numFmt formatCode="0.00" sourceLinked="1"/>
        <c:majorTickMark val="out"/>
        <c:minorTickMark val="none"/>
        <c:tickLblPos val="nextTo"/>
        <c:crossAx val="-20969572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dLbl>
              <c:idx val="2"/>
              <c:layout>
                <c:manualLayout>
                  <c:x val="-0.00736315973476391"/>
                  <c:y val="0.00631103637548095"/>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c:formatCode>
                <c:ptCount val="3"/>
                <c:pt idx="0">
                  <c:v>35.35</c:v>
                </c:pt>
                <c:pt idx="1">
                  <c:v>36.92</c:v>
                </c:pt>
                <c:pt idx="2">
                  <c:v>41.03</c:v>
                </c:pt>
              </c:numCache>
            </c:numRef>
          </c:val>
        </c:ser>
        <c:dLbls>
          <c:showLegendKey val="0"/>
          <c:showVal val="0"/>
          <c:showCatName val="0"/>
          <c:showSerName val="0"/>
          <c:showPercent val="0"/>
          <c:showBubbleSize val="0"/>
        </c:dLbls>
        <c:gapWidth val="92"/>
        <c:axId val="-2097185064"/>
        <c:axId val="-2097182024"/>
      </c:barChart>
      <c:catAx>
        <c:axId val="-2097185064"/>
        <c:scaling>
          <c:orientation val="maxMin"/>
        </c:scaling>
        <c:delete val="1"/>
        <c:axPos val="l"/>
        <c:numFmt formatCode="0" sourceLinked="1"/>
        <c:majorTickMark val="out"/>
        <c:minorTickMark val="none"/>
        <c:tickLblPos val="nextTo"/>
        <c:crossAx val="-2097182024"/>
        <c:crosses val="autoZero"/>
        <c:auto val="1"/>
        <c:lblAlgn val="ctr"/>
        <c:lblOffset val="100"/>
        <c:noMultiLvlLbl val="0"/>
      </c:catAx>
      <c:valAx>
        <c:axId val="-2097182024"/>
        <c:scaling>
          <c:orientation val="minMax"/>
          <c:max val="100.0"/>
          <c:min val="0.0"/>
        </c:scaling>
        <c:delete val="1"/>
        <c:axPos val="t"/>
        <c:numFmt formatCode="0" sourceLinked="1"/>
        <c:majorTickMark val="out"/>
        <c:minorTickMark val="none"/>
        <c:tickLblPos val="nextTo"/>
        <c:crossAx val="-20971850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2"/>
            <c:invertIfNegative val="0"/>
            <c:bubble3D val="0"/>
            <c:spPr>
              <a:solidFill>
                <a:srgbClr val="C00000"/>
              </a:solidFill>
              <a:ln>
                <a:noFill/>
              </a:ln>
            </c:spPr>
          </c:dPt>
          <c:dPt>
            <c:idx val="3"/>
            <c:invertIfNegative val="0"/>
            <c:bubble3D val="0"/>
          </c:dPt>
          <c:dPt>
            <c:idx val="4"/>
            <c:invertIfNegative val="0"/>
            <c:bubble3D val="0"/>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Blad1!$A$2:$A$4</c:f>
              <c:strCache>
                <c:ptCount val="3"/>
                <c:pt idx="0">
                  <c:v>Oui, dans plusieurs banques</c:v>
                </c:pt>
                <c:pt idx="1">
                  <c:v>Oui, via des investissements différents (fonds, comptes d’épargne, actions, obligations, assurances placements, …)</c:v>
                </c:pt>
                <c:pt idx="2">
                  <c:v>Non</c:v>
                </c:pt>
              </c:strCache>
            </c:strRef>
          </c:cat>
          <c:val>
            <c:numRef>
              <c:f>Blad1!$B$2:$B$4</c:f>
              <c:numCache>
                <c:formatCode>0</c:formatCode>
                <c:ptCount val="3"/>
                <c:pt idx="0">
                  <c:v>44.34</c:v>
                </c:pt>
                <c:pt idx="1">
                  <c:v>43.53</c:v>
                </c:pt>
                <c:pt idx="2">
                  <c:v>29.3</c:v>
                </c:pt>
              </c:numCache>
            </c:numRef>
          </c:val>
        </c:ser>
        <c:dLbls>
          <c:showLegendKey val="0"/>
          <c:showVal val="0"/>
          <c:showCatName val="0"/>
          <c:showSerName val="0"/>
          <c:showPercent val="0"/>
          <c:showBubbleSize val="0"/>
        </c:dLbls>
        <c:gapWidth val="92"/>
        <c:axId val="-2097422248"/>
        <c:axId val="-2097419368"/>
      </c:barChart>
      <c:catAx>
        <c:axId val="-2097422248"/>
        <c:scaling>
          <c:orientation val="maxMin"/>
        </c:scaling>
        <c:delete val="1"/>
        <c:axPos val="l"/>
        <c:majorTickMark val="out"/>
        <c:minorTickMark val="none"/>
        <c:tickLblPos val="nextTo"/>
        <c:crossAx val="-2097419368"/>
        <c:crosses val="autoZero"/>
        <c:auto val="1"/>
        <c:lblAlgn val="ctr"/>
        <c:lblOffset val="100"/>
        <c:noMultiLvlLbl val="0"/>
      </c:catAx>
      <c:valAx>
        <c:axId val="-2097419368"/>
        <c:scaling>
          <c:orientation val="minMax"/>
          <c:max val="100.0"/>
          <c:min val="0.0"/>
        </c:scaling>
        <c:delete val="1"/>
        <c:axPos val="t"/>
        <c:numFmt formatCode="0" sourceLinked="1"/>
        <c:majorTickMark val="out"/>
        <c:minorTickMark val="none"/>
        <c:tickLblPos val="nextTo"/>
        <c:crossAx val="-2097422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47.77</c:v>
                </c:pt>
                <c:pt idx="1">
                  <c:v>29.6</c:v>
                </c:pt>
                <c:pt idx="2">
                  <c:v>19.26</c:v>
                </c:pt>
                <c:pt idx="3">
                  <c:v>16.86</c:v>
                </c:pt>
                <c:pt idx="4">
                  <c:v>18.46</c:v>
                </c:pt>
              </c:numCache>
            </c:numRef>
          </c:val>
        </c:ser>
        <c:dLbls>
          <c:showLegendKey val="0"/>
          <c:showVal val="0"/>
          <c:showCatName val="0"/>
          <c:showSerName val="0"/>
          <c:showPercent val="0"/>
          <c:showBubbleSize val="0"/>
        </c:dLbls>
        <c:gapWidth val="92"/>
        <c:axId val="-2097364984"/>
        <c:axId val="-2097362104"/>
      </c:barChart>
      <c:catAx>
        <c:axId val="-2097364984"/>
        <c:scaling>
          <c:orientation val="maxMin"/>
        </c:scaling>
        <c:delete val="1"/>
        <c:axPos val="l"/>
        <c:majorTickMark val="out"/>
        <c:minorTickMark val="none"/>
        <c:tickLblPos val="nextTo"/>
        <c:crossAx val="-2097362104"/>
        <c:crosses val="autoZero"/>
        <c:auto val="1"/>
        <c:lblAlgn val="ctr"/>
        <c:lblOffset val="100"/>
        <c:noMultiLvlLbl val="0"/>
      </c:catAx>
      <c:valAx>
        <c:axId val="-2097362104"/>
        <c:scaling>
          <c:orientation val="minMax"/>
          <c:max val="100.0"/>
          <c:min val="0.0"/>
        </c:scaling>
        <c:delete val="1"/>
        <c:axPos val="t"/>
        <c:numFmt formatCode="0.00" sourceLinked="1"/>
        <c:majorTickMark val="out"/>
        <c:minorTickMark val="none"/>
        <c:tickLblPos val="nextTo"/>
        <c:crossAx val="-2097364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rgbClr val="ACDCDB"/>
            </a:solidFill>
            <a:ln>
              <a:solidFill>
                <a:schemeClr val="accent1"/>
              </a:solidFill>
            </a:ln>
          </c:spPr>
          <c:invertIfNegative val="0"/>
          <c:dPt>
            <c:idx val="0"/>
            <c:invertIfNegative val="0"/>
            <c:bubble3D val="0"/>
            <c:spPr>
              <a:solidFill>
                <a:schemeClr val="accent1"/>
              </a:solidFill>
              <a:ln>
                <a:solidFill>
                  <a:schemeClr val="accent1"/>
                </a:solidFill>
              </a:ln>
            </c:spPr>
          </c:dPt>
          <c:dPt>
            <c:idx val="6"/>
            <c:invertIfNegative val="0"/>
            <c:bubble3D val="0"/>
            <c:spPr>
              <a:solidFill>
                <a:srgbClr val="C00000"/>
              </a:solidFill>
              <a:ln>
                <a:solidFill>
                  <a:srgbClr val="C00000"/>
                </a:solid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Blad1!$A$2:$A$8</c:f>
              <c:strCache>
                <c:ptCount val="7"/>
                <c:pt idx="0">
                  <c:v>Oui, j'épargne</c:v>
                </c:pt>
                <c:pt idx="1">
                  <c:v>Oui, via un compte d’épargne classique</c:v>
                </c:pt>
                <c:pt idx="2">
                  <c:v>Oui, via un ou plusieurs produit(s) d’épargne (épargne-pension, compte à terme,…)</c:v>
                </c:pt>
                <c:pt idx="3">
                  <c:v>Oui, via un compte d’épargne internet</c:v>
                </c:pt>
                <c:pt idx="4">
                  <c:v>Oui, via un ou plusieurs fonds de placement </c:v>
                </c:pt>
                <c:pt idx="5">
                  <c:v>Oui, via une autre manière (à la maison)</c:v>
                </c:pt>
                <c:pt idx="6">
                  <c:v>Non, je n’épargne pas </c:v>
                </c:pt>
              </c:strCache>
            </c:strRef>
          </c:cat>
          <c:val>
            <c:numRef>
              <c:f>Blad1!$B$2:$B$8</c:f>
              <c:numCache>
                <c:formatCode>0.00</c:formatCode>
                <c:ptCount val="7"/>
                <c:pt idx="0" formatCode="General">
                  <c:v>79.51</c:v>
                </c:pt>
                <c:pt idx="1">
                  <c:v>44.9</c:v>
                </c:pt>
                <c:pt idx="2">
                  <c:v>31.84</c:v>
                </c:pt>
                <c:pt idx="3">
                  <c:v>23.19</c:v>
                </c:pt>
                <c:pt idx="4">
                  <c:v>9.130000000000001</c:v>
                </c:pt>
                <c:pt idx="5">
                  <c:v>6.79</c:v>
                </c:pt>
                <c:pt idx="6">
                  <c:v>20.49</c:v>
                </c:pt>
              </c:numCache>
            </c:numRef>
          </c:val>
        </c:ser>
        <c:dLbls>
          <c:showLegendKey val="0"/>
          <c:showVal val="0"/>
          <c:showCatName val="0"/>
          <c:showSerName val="0"/>
          <c:showPercent val="0"/>
          <c:showBubbleSize val="0"/>
        </c:dLbls>
        <c:gapWidth val="92"/>
        <c:axId val="-2115798664"/>
        <c:axId val="-2115795784"/>
      </c:barChart>
      <c:catAx>
        <c:axId val="-2115798664"/>
        <c:scaling>
          <c:orientation val="maxMin"/>
        </c:scaling>
        <c:delete val="1"/>
        <c:axPos val="l"/>
        <c:majorTickMark val="out"/>
        <c:minorTickMark val="none"/>
        <c:tickLblPos val="nextTo"/>
        <c:crossAx val="-2115795784"/>
        <c:crosses val="autoZero"/>
        <c:auto val="1"/>
        <c:lblAlgn val="ctr"/>
        <c:lblOffset val="100"/>
        <c:noMultiLvlLbl val="0"/>
      </c:catAx>
      <c:valAx>
        <c:axId val="-2115795784"/>
        <c:scaling>
          <c:orientation val="minMax"/>
          <c:max val="100.0"/>
          <c:min val="0.0"/>
        </c:scaling>
        <c:delete val="1"/>
        <c:axPos val="t"/>
        <c:numFmt formatCode="General" sourceLinked="1"/>
        <c:majorTickMark val="out"/>
        <c:minorTickMark val="none"/>
        <c:tickLblPos val="nextTo"/>
        <c:crossAx val="-21157986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46.37</c:v>
                </c:pt>
                <c:pt idx="1">
                  <c:v>21.76</c:v>
                </c:pt>
                <c:pt idx="2">
                  <c:v>23.1</c:v>
                </c:pt>
                <c:pt idx="3">
                  <c:v>9.73</c:v>
                </c:pt>
                <c:pt idx="4">
                  <c:v>26.04</c:v>
                </c:pt>
              </c:numCache>
            </c:numRef>
          </c:val>
        </c:ser>
        <c:dLbls>
          <c:showLegendKey val="0"/>
          <c:showVal val="0"/>
          <c:showCatName val="0"/>
          <c:showSerName val="0"/>
          <c:showPercent val="0"/>
          <c:showBubbleSize val="0"/>
        </c:dLbls>
        <c:gapWidth val="92"/>
        <c:axId val="-2097332856"/>
        <c:axId val="-2097329976"/>
      </c:barChart>
      <c:catAx>
        <c:axId val="-2097332856"/>
        <c:scaling>
          <c:orientation val="maxMin"/>
        </c:scaling>
        <c:delete val="1"/>
        <c:axPos val="l"/>
        <c:majorTickMark val="out"/>
        <c:minorTickMark val="none"/>
        <c:tickLblPos val="nextTo"/>
        <c:crossAx val="-2097329976"/>
        <c:crosses val="autoZero"/>
        <c:auto val="1"/>
        <c:lblAlgn val="ctr"/>
        <c:lblOffset val="100"/>
        <c:noMultiLvlLbl val="0"/>
      </c:catAx>
      <c:valAx>
        <c:axId val="-2097329976"/>
        <c:scaling>
          <c:orientation val="minMax"/>
          <c:max val="100.0"/>
          <c:min val="0.0"/>
        </c:scaling>
        <c:delete val="1"/>
        <c:axPos val="t"/>
        <c:numFmt formatCode="0.00" sourceLinked="1"/>
        <c:majorTickMark val="out"/>
        <c:minorTickMark val="none"/>
        <c:tickLblPos val="nextTo"/>
        <c:crossAx val="-20973328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50.2</c:v>
                </c:pt>
                <c:pt idx="1">
                  <c:v>29.49</c:v>
                </c:pt>
                <c:pt idx="2">
                  <c:v>23.64</c:v>
                </c:pt>
                <c:pt idx="3">
                  <c:v>11.92</c:v>
                </c:pt>
                <c:pt idx="4">
                  <c:v>19.43</c:v>
                </c:pt>
              </c:numCache>
            </c:numRef>
          </c:val>
        </c:ser>
        <c:dLbls>
          <c:showLegendKey val="0"/>
          <c:showVal val="0"/>
          <c:showCatName val="0"/>
          <c:showSerName val="0"/>
          <c:showPercent val="0"/>
          <c:showBubbleSize val="0"/>
        </c:dLbls>
        <c:gapWidth val="92"/>
        <c:axId val="-2096786104"/>
        <c:axId val="-2096783192"/>
      </c:barChart>
      <c:catAx>
        <c:axId val="-2096786104"/>
        <c:scaling>
          <c:orientation val="maxMin"/>
        </c:scaling>
        <c:delete val="1"/>
        <c:axPos val="l"/>
        <c:majorTickMark val="out"/>
        <c:minorTickMark val="none"/>
        <c:tickLblPos val="nextTo"/>
        <c:crossAx val="-2096783192"/>
        <c:crosses val="autoZero"/>
        <c:auto val="1"/>
        <c:lblAlgn val="ctr"/>
        <c:lblOffset val="100"/>
        <c:noMultiLvlLbl val="0"/>
      </c:catAx>
      <c:valAx>
        <c:axId val="-2096783192"/>
        <c:scaling>
          <c:orientation val="minMax"/>
          <c:max val="100.0"/>
          <c:min val="0.0"/>
        </c:scaling>
        <c:delete val="1"/>
        <c:axPos val="t"/>
        <c:numFmt formatCode="0.00" sourceLinked="1"/>
        <c:majorTickMark val="out"/>
        <c:minorTickMark val="none"/>
        <c:tickLblPos val="nextTo"/>
        <c:crossAx val="-20967861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44.13</c:v>
                </c:pt>
                <c:pt idx="1">
                  <c:v>23.0</c:v>
                </c:pt>
                <c:pt idx="2">
                  <c:v>18.14</c:v>
                </c:pt>
                <c:pt idx="3">
                  <c:v>15.74</c:v>
                </c:pt>
                <c:pt idx="4">
                  <c:v>23.96</c:v>
                </c:pt>
              </c:numCache>
            </c:numRef>
          </c:val>
        </c:ser>
        <c:dLbls>
          <c:showLegendKey val="0"/>
          <c:showVal val="0"/>
          <c:showCatName val="0"/>
          <c:showSerName val="0"/>
          <c:showPercent val="0"/>
          <c:showBubbleSize val="0"/>
        </c:dLbls>
        <c:gapWidth val="92"/>
        <c:axId val="-2097298936"/>
        <c:axId val="-2097296056"/>
      </c:barChart>
      <c:catAx>
        <c:axId val="-2097298936"/>
        <c:scaling>
          <c:orientation val="maxMin"/>
        </c:scaling>
        <c:delete val="1"/>
        <c:axPos val="l"/>
        <c:majorTickMark val="out"/>
        <c:minorTickMark val="none"/>
        <c:tickLblPos val="nextTo"/>
        <c:crossAx val="-2097296056"/>
        <c:crosses val="autoZero"/>
        <c:auto val="1"/>
        <c:lblAlgn val="ctr"/>
        <c:lblOffset val="100"/>
        <c:noMultiLvlLbl val="0"/>
      </c:catAx>
      <c:valAx>
        <c:axId val="-2097296056"/>
        <c:scaling>
          <c:orientation val="minMax"/>
          <c:max val="100.0"/>
          <c:min val="0.0"/>
        </c:scaling>
        <c:delete val="1"/>
        <c:axPos val="t"/>
        <c:numFmt formatCode="0.00" sourceLinked="1"/>
        <c:majorTickMark val="out"/>
        <c:minorTickMark val="none"/>
        <c:tickLblPos val="nextTo"/>
        <c:crossAx val="-20972989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General</c:formatCode>
                <c:ptCount val="5"/>
                <c:pt idx="0">
                  <c:v>47.18</c:v>
                </c:pt>
                <c:pt idx="1">
                  <c:v>26.26</c:v>
                </c:pt>
                <c:pt idx="2">
                  <c:v>20.9</c:v>
                </c:pt>
                <c:pt idx="3">
                  <c:v>13.82</c:v>
                </c:pt>
                <c:pt idx="4">
                  <c:v>21.69</c:v>
                </c:pt>
              </c:numCache>
            </c:numRef>
          </c:val>
        </c:ser>
        <c:dLbls>
          <c:showLegendKey val="0"/>
          <c:showVal val="0"/>
          <c:showCatName val="0"/>
          <c:showSerName val="0"/>
          <c:showPercent val="0"/>
          <c:showBubbleSize val="0"/>
        </c:dLbls>
        <c:gapWidth val="92"/>
        <c:axId val="-2096767032"/>
        <c:axId val="-2096764120"/>
      </c:barChart>
      <c:catAx>
        <c:axId val="-2096767032"/>
        <c:scaling>
          <c:orientation val="maxMin"/>
        </c:scaling>
        <c:delete val="1"/>
        <c:axPos val="l"/>
        <c:majorTickMark val="out"/>
        <c:minorTickMark val="none"/>
        <c:tickLblPos val="nextTo"/>
        <c:crossAx val="-2096764120"/>
        <c:crosses val="autoZero"/>
        <c:auto val="1"/>
        <c:lblAlgn val="ctr"/>
        <c:lblOffset val="100"/>
        <c:noMultiLvlLbl val="0"/>
      </c:catAx>
      <c:valAx>
        <c:axId val="-2096764120"/>
        <c:scaling>
          <c:orientation val="minMax"/>
          <c:max val="100.0"/>
          <c:min val="0.0"/>
        </c:scaling>
        <c:delete val="1"/>
        <c:axPos val="t"/>
        <c:numFmt formatCode="General" sourceLinked="1"/>
        <c:majorTickMark val="out"/>
        <c:minorTickMark val="none"/>
        <c:tickLblPos val="nextTo"/>
        <c:crossAx val="-20967670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dLbl>
              <c:idx val="2"/>
              <c:layout>
                <c:manualLayout>
                  <c:x val="0.0"/>
                  <c:y val="-0.01262132738231"/>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42.88</c:v>
                </c:pt>
                <c:pt idx="1">
                  <c:v>24.24</c:v>
                </c:pt>
                <c:pt idx="2">
                  <c:v>17.57</c:v>
                </c:pt>
                <c:pt idx="3">
                  <c:v>14.03</c:v>
                </c:pt>
                <c:pt idx="4">
                  <c:v>26.07</c:v>
                </c:pt>
              </c:numCache>
            </c:numRef>
          </c:val>
        </c:ser>
        <c:dLbls>
          <c:showLegendKey val="0"/>
          <c:showVal val="0"/>
          <c:showCatName val="0"/>
          <c:showSerName val="0"/>
          <c:showPercent val="0"/>
          <c:showBubbleSize val="0"/>
        </c:dLbls>
        <c:gapWidth val="92"/>
        <c:axId val="-2097253720"/>
        <c:axId val="-2097250744"/>
      </c:barChart>
      <c:catAx>
        <c:axId val="-2097253720"/>
        <c:scaling>
          <c:orientation val="maxMin"/>
        </c:scaling>
        <c:delete val="1"/>
        <c:axPos val="l"/>
        <c:majorTickMark val="out"/>
        <c:minorTickMark val="none"/>
        <c:tickLblPos val="nextTo"/>
        <c:crossAx val="-2097250744"/>
        <c:crosses val="autoZero"/>
        <c:auto val="1"/>
        <c:lblAlgn val="ctr"/>
        <c:lblOffset val="100"/>
        <c:noMultiLvlLbl val="0"/>
      </c:catAx>
      <c:valAx>
        <c:axId val="-2097250744"/>
        <c:scaling>
          <c:orientation val="minMax"/>
          <c:max val="100.0"/>
          <c:min val="0.0"/>
        </c:scaling>
        <c:delete val="1"/>
        <c:axPos val="t"/>
        <c:numFmt formatCode="0.00" sourceLinked="1"/>
        <c:majorTickMark val="out"/>
        <c:minorTickMark val="none"/>
        <c:tickLblPos val="nextTo"/>
        <c:crossAx val="-20972537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dLbl>
              <c:idx val="2"/>
              <c:layout>
                <c:manualLayout>
                  <c:x val="1.68737127989305E-17"/>
                  <c:y val="-0.0220875092612055"/>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41.14</c:v>
                </c:pt>
                <c:pt idx="1">
                  <c:v>29.35</c:v>
                </c:pt>
                <c:pt idx="2">
                  <c:v>20.72</c:v>
                </c:pt>
                <c:pt idx="3">
                  <c:v>13.4</c:v>
                </c:pt>
                <c:pt idx="4">
                  <c:v>25.68</c:v>
                </c:pt>
              </c:numCache>
            </c:numRef>
          </c:val>
        </c:ser>
        <c:dLbls>
          <c:showLegendKey val="0"/>
          <c:showVal val="0"/>
          <c:showCatName val="0"/>
          <c:showSerName val="0"/>
          <c:showPercent val="0"/>
          <c:showBubbleSize val="0"/>
        </c:dLbls>
        <c:gapWidth val="92"/>
        <c:axId val="-2097439352"/>
        <c:axId val="-2097449560"/>
      </c:barChart>
      <c:catAx>
        <c:axId val="-2097439352"/>
        <c:scaling>
          <c:orientation val="maxMin"/>
        </c:scaling>
        <c:delete val="1"/>
        <c:axPos val="l"/>
        <c:majorTickMark val="out"/>
        <c:minorTickMark val="none"/>
        <c:tickLblPos val="nextTo"/>
        <c:crossAx val="-2097449560"/>
        <c:crosses val="autoZero"/>
        <c:auto val="1"/>
        <c:lblAlgn val="ctr"/>
        <c:lblOffset val="100"/>
        <c:noMultiLvlLbl val="0"/>
      </c:catAx>
      <c:valAx>
        <c:axId val="-2097449560"/>
        <c:scaling>
          <c:orientation val="minMax"/>
          <c:max val="100.0"/>
          <c:min val="0.0"/>
        </c:scaling>
        <c:delete val="1"/>
        <c:axPos val="t"/>
        <c:numFmt formatCode="0.00" sourceLinked="1"/>
        <c:majorTickMark val="out"/>
        <c:minorTickMark val="none"/>
        <c:tickLblPos val="nextTo"/>
        <c:crossAx val="-2097439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47.4</c:v>
                </c:pt>
                <c:pt idx="1">
                  <c:v>26.81</c:v>
                </c:pt>
                <c:pt idx="2">
                  <c:v>21.39</c:v>
                </c:pt>
                <c:pt idx="3">
                  <c:v>11.71</c:v>
                </c:pt>
                <c:pt idx="4">
                  <c:v>23.68</c:v>
                </c:pt>
              </c:numCache>
            </c:numRef>
          </c:val>
        </c:ser>
        <c:dLbls>
          <c:showLegendKey val="0"/>
          <c:showVal val="0"/>
          <c:showCatName val="0"/>
          <c:showSerName val="0"/>
          <c:showPercent val="0"/>
          <c:showBubbleSize val="0"/>
        </c:dLbls>
        <c:gapWidth val="92"/>
        <c:axId val="-2096731784"/>
        <c:axId val="-2096728872"/>
      </c:barChart>
      <c:catAx>
        <c:axId val="-2096731784"/>
        <c:scaling>
          <c:orientation val="maxMin"/>
        </c:scaling>
        <c:delete val="1"/>
        <c:axPos val="l"/>
        <c:majorTickMark val="out"/>
        <c:minorTickMark val="none"/>
        <c:tickLblPos val="nextTo"/>
        <c:crossAx val="-2096728872"/>
        <c:crosses val="autoZero"/>
        <c:auto val="1"/>
        <c:lblAlgn val="ctr"/>
        <c:lblOffset val="100"/>
        <c:noMultiLvlLbl val="0"/>
      </c:catAx>
      <c:valAx>
        <c:axId val="-2096728872"/>
        <c:scaling>
          <c:orientation val="minMax"/>
          <c:max val="100.0"/>
          <c:min val="0.0"/>
        </c:scaling>
        <c:delete val="1"/>
        <c:axPos val="t"/>
        <c:numFmt formatCode="0.00" sourceLinked="1"/>
        <c:majorTickMark val="out"/>
        <c:minorTickMark val="none"/>
        <c:tickLblPos val="nextTo"/>
        <c:crossAx val="-20967317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dLbl>
              <c:idx val="2"/>
              <c:layout>
                <c:manualLayout>
                  <c:x val="0.0147257396931708"/>
                  <c:y val="-0.00631029100682907"/>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45.46</c:v>
                </c:pt>
                <c:pt idx="1">
                  <c:v>25.31</c:v>
                </c:pt>
                <c:pt idx="2">
                  <c:v>21.54</c:v>
                </c:pt>
                <c:pt idx="3">
                  <c:v>14.21</c:v>
                </c:pt>
                <c:pt idx="4">
                  <c:v>21.73</c:v>
                </c:pt>
              </c:numCache>
            </c:numRef>
          </c:val>
        </c:ser>
        <c:dLbls>
          <c:showLegendKey val="0"/>
          <c:showVal val="0"/>
          <c:showCatName val="0"/>
          <c:showSerName val="0"/>
          <c:showPercent val="0"/>
          <c:showBubbleSize val="0"/>
        </c:dLbls>
        <c:gapWidth val="92"/>
        <c:axId val="-2096698360"/>
        <c:axId val="-2096695384"/>
      </c:barChart>
      <c:catAx>
        <c:axId val="-2096698360"/>
        <c:scaling>
          <c:orientation val="maxMin"/>
        </c:scaling>
        <c:delete val="1"/>
        <c:axPos val="l"/>
        <c:majorTickMark val="out"/>
        <c:minorTickMark val="none"/>
        <c:tickLblPos val="nextTo"/>
        <c:crossAx val="-2096695384"/>
        <c:crosses val="autoZero"/>
        <c:auto val="1"/>
        <c:lblAlgn val="ctr"/>
        <c:lblOffset val="100"/>
        <c:noMultiLvlLbl val="0"/>
      </c:catAx>
      <c:valAx>
        <c:axId val="-2096695384"/>
        <c:scaling>
          <c:orientation val="minMax"/>
          <c:max val="100.0"/>
          <c:min val="0.0"/>
        </c:scaling>
        <c:delete val="1"/>
        <c:axPos val="t"/>
        <c:numFmt formatCode="0.00" sourceLinked="1"/>
        <c:majorTickMark val="out"/>
        <c:minorTickMark val="none"/>
        <c:tickLblPos val="nextTo"/>
        <c:crossAx val="-20966983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dPt>
          <c:dPt>
            <c:idx val="3"/>
            <c:invertIfNegative val="0"/>
            <c:bubble3D val="0"/>
            <c:spPr>
              <a:solidFill>
                <a:srgbClr val="C00000"/>
              </a:solidFill>
              <a:ln>
                <a:noFill/>
              </a:ln>
            </c:spPr>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Limiter les risques</c:v>
                </c:pt>
                <c:pt idx="1">
                  <c:v>Obtenir un rendement plus intéressant </c:v>
                </c:pt>
                <c:pt idx="2">
                  <c:v>La flexibilité - avoir des types d’épargne adaptés à vos projets – court terme et/ou long terme</c:v>
                </c:pt>
                <c:pt idx="3">
                  <c:v>Je ne vois pas d’avantage</c:v>
                </c:pt>
                <c:pt idx="4">
                  <c:v>Je n’ai pas d’opinion</c:v>
                </c:pt>
              </c:strCache>
            </c:strRef>
          </c:cat>
          <c:val>
            <c:numRef>
              <c:f>Blad1!$B$2:$B$6</c:f>
              <c:numCache>
                <c:formatCode>0.00</c:formatCode>
                <c:ptCount val="5"/>
                <c:pt idx="0">
                  <c:v>55.31</c:v>
                </c:pt>
                <c:pt idx="1">
                  <c:v>25.6</c:v>
                </c:pt>
                <c:pt idx="2">
                  <c:v>22.15</c:v>
                </c:pt>
                <c:pt idx="3">
                  <c:v>15.26</c:v>
                </c:pt>
                <c:pt idx="4">
                  <c:v>14.66</c:v>
                </c:pt>
              </c:numCache>
            </c:numRef>
          </c:val>
        </c:ser>
        <c:dLbls>
          <c:showLegendKey val="0"/>
          <c:showVal val="0"/>
          <c:showCatName val="0"/>
          <c:showSerName val="0"/>
          <c:showPercent val="0"/>
          <c:showBubbleSize val="0"/>
        </c:dLbls>
        <c:gapWidth val="92"/>
        <c:axId val="-2096677720"/>
        <c:axId val="-2096674808"/>
      </c:barChart>
      <c:catAx>
        <c:axId val="-2096677720"/>
        <c:scaling>
          <c:orientation val="maxMin"/>
        </c:scaling>
        <c:delete val="1"/>
        <c:axPos val="l"/>
        <c:majorTickMark val="out"/>
        <c:minorTickMark val="none"/>
        <c:tickLblPos val="nextTo"/>
        <c:crossAx val="-2096674808"/>
        <c:crosses val="autoZero"/>
        <c:auto val="1"/>
        <c:lblAlgn val="ctr"/>
        <c:lblOffset val="100"/>
        <c:noMultiLvlLbl val="0"/>
      </c:catAx>
      <c:valAx>
        <c:axId val="-2096674808"/>
        <c:scaling>
          <c:orientation val="minMax"/>
          <c:max val="100.0"/>
          <c:min val="0.0"/>
        </c:scaling>
        <c:delete val="1"/>
        <c:axPos val="t"/>
        <c:numFmt formatCode="0.00" sourceLinked="1"/>
        <c:majorTickMark val="out"/>
        <c:minorTickMark val="none"/>
        <c:tickLblPos val="nextTo"/>
        <c:crossAx val="-20966777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35.75</c:v>
                </c:pt>
                <c:pt idx="1">
                  <c:v>22.08</c:v>
                </c:pt>
                <c:pt idx="2">
                  <c:v>4.64</c:v>
                </c:pt>
                <c:pt idx="3">
                  <c:v>24.84</c:v>
                </c:pt>
                <c:pt idx="4">
                  <c:v>24.43</c:v>
                </c:pt>
              </c:numCache>
            </c:numRef>
          </c:val>
        </c:ser>
        <c:dLbls>
          <c:showLegendKey val="0"/>
          <c:showVal val="0"/>
          <c:showCatName val="0"/>
          <c:showSerName val="0"/>
          <c:showPercent val="0"/>
          <c:showBubbleSize val="0"/>
        </c:dLbls>
        <c:gapWidth val="92"/>
        <c:axId val="-2098048200"/>
        <c:axId val="-2098045320"/>
      </c:barChart>
      <c:catAx>
        <c:axId val="-2098048200"/>
        <c:scaling>
          <c:orientation val="maxMin"/>
        </c:scaling>
        <c:delete val="1"/>
        <c:axPos val="l"/>
        <c:majorTickMark val="out"/>
        <c:minorTickMark val="none"/>
        <c:tickLblPos val="nextTo"/>
        <c:crossAx val="-2098045320"/>
        <c:crosses val="autoZero"/>
        <c:auto val="1"/>
        <c:lblAlgn val="ctr"/>
        <c:lblOffset val="100"/>
        <c:noMultiLvlLbl val="0"/>
      </c:catAx>
      <c:valAx>
        <c:axId val="-2098045320"/>
        <c:scaling>
          <c:orientation val="minMax"/>
          <c:max val="100.0"/>
          <c:min val="0.0"/>
        </c:scaling>
        <c:delete val="1"/>
        <c:axPos val="t"/>
        <c:numFmt formatCode="0.00" sourceLinked="1"/>
        <c:majorTickMark val="out"/>
        <c:minorTickMark val="none"/>
        <c:tickLblPos val="nextTo"/>
        <c:crossAx val="-20980482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392352532043851"/>
          <c:h val="0.93125"/>
        </c:manualLayout>
      </c:layout>
      <c:barChart>
        <c:barDir val="bar"/>
        <c:grouping val="clustered"/>
        <c:varyColors val="0"/>
        <c:ser>
          <c:idx val="0"/>
          <c:order val="0"/>
          <c:tx>
            <c:strRef>
              <c:f>Blad1!$B$1</c:f>
              <c:strCache>
                <c:ptCount val="1"/>
                <c:pt idx="0">
                  <c:v>Reeks 1</c:v>
                </c:pt>
              </c:strCache>
            </c:strRef>
          </c:tx>
          <c:spPr>
            <a:solidFill>
              <a:srgbClr val="ACDCDB"/>
            </a:solidFill>
            <a:ln>
              <a:solidFill>
                <a:schemeClr val="accent1"/>
              </a:solidFill>
            </a:ln>
          </c:spPr>
          <c:invertIfNegative val="0"/>
          <c:dPt>
            <c:idx val="0"/>
            <c:invertIfNegative val="0"/>
            <c:bubble3D val="0"/>
            <c:spPr>
              <a:solidFill>
                <a:schemeClr val="accent1"/>
              </a:solidFill>
              <a:ln>
                <a:solidFill>
                  <a:schemeClr val="accent1"/>
                </a:solidFill>
              </a:ln>
            </c:spPr>
          </c:dPt>
          <c:dPt>
            <c:idx val="6"/>
            <c:invertIfNegative val="0"/>
            <c:bubble3D val="0"/>
            <c:spPr>
              <a:solidFill>
                <a:srgbClr val="C00000"/>
              </a:solidFill>
              <a:ln>
                <a:solidFill>
                  <a:srgbClr val="C00000"/>
                </a:solidFill>
              </a:ln>
            </c:spPr>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Blad1!$A$2:$A$8</c:f>
              <c:strCache>
                <c:ptCount val="7"/>
                <c:pt idx="0">
                  <c:v>Oui, j'épargne</c:v>
                </c:pt>
                <c:pt idx="1">
                  <c:v>Oui, via un compte d’épargne classique</c:v>
                </c:pt>
                <c:pt idx="2">
                  <c:v>Oui, via un ou plusieurs produit(s) d’épargne (épargne-pension, compte à terme,…)</c:v>
                </c:pt>
                <c:pt idx="3">
                  <c:v>Oui, via un compte d’épargne internet</c:v>
                </c:pt>
                <c:pt idx="4">
                  <c:v>Oui, via un ou plusieurs fonds de placement </c:v>
                </c:pt>
                <c:pt idx="5">
                  <c:v>Oui, via une autre manière (à la maison)</c:v>
                </c:pt>
                <c:pt idx="6">
                  <c:v>Non, je n’épargne pas </c:v>
                </c:pt>
              </c:strCache>
            </c:strRef>
          </c:cat>
          <c:val>
            <c:numRef>
              <c:f>Blad1!$B$2:$B$8</c:f>
              <c:numCache>
                <c:formatCode>General</c:formatCode>
                <c:ptCount val="7"/>
                <c:pt idx="0">
                  <c:v>78.03</c:v>
                </c:pt>
                <c:pt idx="1">
                  <c:v>43.43</c:v>
                </c:pt>
                <c:pt idx="2">
                  <c:v>34.09</c:v>
                </c:pt>
                <c:pt idx="3">
                  <c:v>25.17</c:v>
                </c:pt>
                <c:pt idx="4">
                  <c:v>13.08</c:v>
                </c:pt>
                <c:pt idx="5">
                  <c:v>5.67</c:v>
                </c:pt>
                <c:pt idx="6">
                  <c:v>21.97</c:v>
                </c:pt>
              </c:numCache>
            </c:numRef>
          </c:val>
        </c:ser>
        <c:dLbls>
          <c:showLegendKey val="0"/>
          <c:showVal val="0"/>
          <c:showCatName val="0"/>
          <c:showSerName val="0"/>
          <c:showPercent val="0"/>
          <c:showBubbleSize val="0"/>
        </c:dLbls>
        <c:gapWidth val="92"/>
        <c:axId val="-2115766776"/>
        <c:axId val="-2115763896"/>
      </c:barChart>
      <c:catAx>
        <c:axId val="-2115766776"/>
        <c:scaling>
          <c:orientation val="maxMin"/>
        </c:scaling>
        <c:delete val="1"/>
        <c:axPos val="l"/>
        <c:majorTickMark val="out"/>
        <c:minorTickMark val="none"/>
        <c:tickLblPos val="nextTo"/>
        <c:crossAx val="-2115763896"/>
        <c:crosses val="autoZero"/>
        <c:auto val="1"/>
        <c:lblAlgn val="ctr"/>
        <c:lblOffset val="100"/>
        <c:noMultiLvlLbl val="0"/>
      </c:catAx>
      <c:valAx>
        <c:axId val="-2115763896"/>
        <c:scaling>
          <c:orientation val="minMax"/>
          <c:max val="100.0"/>
          <c:min val="0.0"/>
        </c:scaling>
        <c:delete val="1"/>
        <c:axPos val="t"/>
        <c:numFmt formatCode="General" sourceLinked="1"/>
        <c:majorTickMark val="out"/>
        <c:minorTickMark val="none"/>
        <c:tickLblPos val="nextTo"/>
        <c:crossAx val="-2115766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294526389390556"/>
                  <c:y val="0.0"/>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35.87</c:v>
                </c:pt>
                <c:pt idx="1">
                  <c:v>17.4</c:v>
                </c:pt>
                <c:pt idx="2">
                  <c:v>4.42</c:v>
                </c:pt>
                <c:pt idx="3">
                  <c:v>29.47</c:v>
                </c:pt>
                <c:pt idx="4">
                  <c:v>22.29</c:v>
                </c:pt>
              </c:numCache>
            </c:numRef>
          </c:val>
        </c:ser>
        <c:dLbls>
          <c:showLegendKey val="0"/>
          <c:showVal val="0"/>
          <c:showCatName val="0"/>
          <c:showSerName val="0"/>
          <c:showPercent val="0"/>
          <c:showBubbleSize val="0"/>
        </c:dLbls>
        <c:gapWidth val="92"/>
        <c:axId val="-2096607512"/>
        <c:axId val="-2096604536"/>
      </c:barChart>
      <c:catAx>
        <c:axId val="-2096607512"/>
        <c:scaling>
          <c:orientation val="maxMin"/>
        </c:scaling>
        <c:delete val="1"/>
        <c:axPos val="l"/>
        <c:majorTickMark val="out"/>
        <c:minorTickMark val="none"/>
        <c:tickLblPos val="nextTo"/>
        <c:crossAx val="-2096604536"/>
        <c:crosses val="autoZero"/>
        <c:auto val="1"/>
        <c:lblAlgn val="ctr"/>
        <c:lblOffset val="100"/>
        <c:noMultiLvlLbl val="0"/>
      </c:catAx>
      <c:valAx>
        <c:axId val="-2096604536"/>
        <c:scaling>
          <c:orientation val="minMax"/>
          <c:max val="100.0"/>
          <c:min val="0.0"/>
        </c:scaling>
        <c:delete val="1"/>
        <c:axPos val="t"/>
        <c:numFmt formatCode="0.00" sourceLinked="1"/>
        <c:majorTickMark val="out"/>
        <c:minorTickMark val="none"/>
        <c:tickLblPos val="nextTo"/>
        <c:crossAx val="-20966075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147263194695278"/>
                  <c:y val="0.0"/>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35.6</c:v>
                </c:pt>
                <c:pt idx="1">
                  <c:v>28.38</c:v>
                </c:pt>
                <c:pt idx="2">
                  <c:v>4.94</c:v>
                </c:pt>
                <c:pt idx="3">
                  <c:v>18.61</c:v>
                </c:pt>
                <c:pt idx="4">
                  <c:v>27.3</c:v>
                </c:pt>
              </c:numCache>
            </c:numRef>
          </c:val>
        </c:ser>
        <c:dLbls>
          <c:showLegendKey val="0"/>
          <c:showVal val="0"/>
          <c:showCatName val="0"/>
          <c:showSerName val="0"/>
          <c:showPercent val="0"/>
          <c:showBubbleSize val="0"/>
        </c:dLbls>
        <c:gapWidth val="92"/>
        <c:axId val="-2096568888"/>
        <c:axId val="-2096565912"/>
      </c:barChart>
      <c:catAx>
        <c:axId val="-2096568888"/>
        <c:scaling>
          <c:orientation val="maxMin"/>
        </c:scaling>
        <c:delete val="1"/>
        <c:axPos val="l"/>
        <c:majorTickMark val="out"/>
        <c:minorTickMark val="none"/>
        <c:tickLblPos val="nextTo"/>
        <c:crossAx val="-2096565912"/>
        <c:crosses val="autoZero"/>
        <c:auto val="1"/>
        <c:lblAlgn val="ctr"/>
        <c:lblOffset val="100"/>
        <c:noMultiLvlLbl val="0"/>
      </c:catAx>
      <c:valAx>
        <c:axId val="-2096565912"/>
        <c:scaling>
          <c:orientation val="minMax"/>
          <c:max val="100.0"/>
          <c:min val="0.0"/>
        </c:scaling>
        <c:delete val="1"/>
        <c:axPos val="t"/>
        <c:numFmt formatCode="0.00" sourceLinked="1"/>
        <c:majorTickMark val="out"/>
        <c:minorTickMark val="none"/>
        <c:tickLblPos val="nextTo"/>
        <c:crossAx val="-20965688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220894792042917"/>
                  <c:y val="0.0"/>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35.39</c:v>
                </c:pt>
                <c:pt idx="1">
                  <c:v>22.91</c:v>
                </c:pt>
                <c:pt idx="2">
                  <c:v>4.769999999999999</c:v>
                </c:pt>
                <c:pt idx="3">
                  <c:v>26.88</c:v>
                </c:pt>
                <c:pt idx="4">
                  <c:v>21.96</c:v>
                </c:pt>
              </c:numCache>
            </c:numRef>
          </c:val>
        </c:ser>
        <c:dLbls>
          <c:showLegendKey val="0"/>
          <c:showVal val="0"/>
          <c:showCatName val="0"/>
          <c:showSerName val="0"/>
          <c:showPercent val="0"/>
          <c:showBubbleSize val="0"/>
        </c:dLbls>
        <c:gapWidth val="92"/>
        <c:axId val="-2098000200"/>
        <c:axId val="-2097997224"/>
      </c:barChart>
      <c:catAx>
        <c:axId val="-2098000200"/>
        <c:scaling>
          <c:orientation val="maxMin"/>
        </c:scaling>
        <c:delete val="1"/>
        <c:axPos val="l"/>
        <c:majorTickMark val="out"/>
        <c:minorTickMark val="none"/>
        <c:tickLblPos val="nextTo"/>
        <c:crossAx val="-2097997224"/>
        <c:crosses val="autoZero"/>
        <c:auto val="1"/>
        <c:lblAlgn val="ctr"/>
        <c:lblOffset val="100"/>
        <c:noMultiLvlLbl val="0"/>
      </c:catAx>
      <c:valAx>
        <c:axId val="-2097997224"/>
        <c:scaling>
          <c:orientation val="minMax"/>
          <c:max val="100.0"/>
          <c:min val="0.0"/>
        </c:scaling>
        <c:delete val="1"/>
        <c:axPos val="t"/>
        <c:numFmt formatCode="0.00" sourceLinked="1"/>
        <c:majorTickMark val="out"/>
        <c:minorTickMark val="none"/>
        <c:tickLblPos val="nextTo"/>
        <c:crossAx val="-20980002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368157986738195"/>
                  <c:y val="-0.00315489704719724"/>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36.12</c:v>
                </c:pt>
                <c:pt idx="1">
                  <c:v>21.25</c:v>
                </c:pt>
                <c:pt idx="2">
                  <c:v>4.51</c:v>
                </c:pt>
                <c:pt idx="3">
                  <c:v>22.79</c:v>
                </c:pt>
                <c:pt idx="4">
                  <c:v>26.91</c:v>
                </c:pt>
              </c:numCache>
            </c:numRef>
          </c:val>
        </c:ser>
        <c:dLbls>
          <c:showLegendKey val="0"/>
          <c:showVal val="0"/>
          <c:showCatName val="0"/>
          <c:showSerName val="0"/>
          <c:showPercent val="0"/>
          <c:showBubbleSize val="0"/>
        </c:dLbls>
        <c:gapWidth val="92"/>
        <c:axId val="-2096544648"/>
        <c:axId val="-2096541672"/>
      </c:barChart>
      <c:catAx>
        <c:axId val="-2096544648"/>
        <c:scaling>
          <c:orientation val="maxMin"/>
        </c:scaling>
        <c:delete val="1"/>
        <c:axPos val="l"/>
        <c:majorTickMark val="out"/>
        <c:minorTickMark val="none"/>
        <c:tickLblPos val="nextTo"/>
        <c:crossAx val="-2096541672"/>
        <c:crosses val="autoZero"/>
        <c:auto val="1"/>
        <c:lblAlgn val="ctr"/>
        <c:lblOffset val="100"/>
        <c:noMultiLvlLbl val="0"/>
      </c:catAx>
      <c:valAx>
        <c:axId val="-2096541672"/>
        <c:scaling>
          <c:orientation val="minMax"/>
          <c:max val="100.0"/>
          <c:min val="0.0"/>
        </c:scaling>
        <c:delete val="1"/>
        <c:axPos val="t"/>
        <c:numFmt formatCode="0.00" sourceLinked="1"/>
        <c:majorTickMark val="out"/>
        <c:minorTickMark val="none"/>
        <c:tickLblPos val="nextTo"/>
        <c:crossAx val="-20965446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220894792042917"/>
                  <c:y val="-0.00315489704719724"/>
                </c:manualLayout>
              </c:layout>
              <c:dLblPos val="outEnd"/>
              <c:showLegendKey val="0"/>
              <c:showVal val="1"/>
              <c:showCatName val="0"/>
              <c:showSerName val="0"/>
              <c:showPercent val="0"/>
              <c:showBubbleSize val="0"/>
            </c:dLbl>
            <c:dLbl>
              <c:idx val="2"/>
              <c:layout>
                <c:manualLayout>
                  <c:x val="8.43685639946526E-18"/>
                  <c:y val="2.48456217351693E-7"/>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34.43</c:v>
                </c:pt>
                <c:pt idx="1">
                  <c:v>26.65</c:v>
                </c:pt>
                <c:pt idx="2">
                  <c:v>8.700000000000001</c:v>
                </c:pt>
                <c:pt idx="3">
                  <c:v>15.27</c:v>
                </c:pt>
                <c:pt idx="4">
                  <c:v>29.34</c:v>
                </c:pt>
              </c:numCache>
            </c:numRef>
          </c:val>
        </c:ser>
        <c:dLbls>
          <c:showLegendKey val="0"/>
          <c:showVal val="0"/>
          <c:showCatName val="0"/>
          <c:showSerName val="0"/>
          <c:showPercent val="0"/>
          <c:showBubbleSize val="0"/>
        </c:dLbls>
        <c:gapWidth val="92"/>
        <c:axId val="-2096504232"/>
        <c:axId val="-2096501256"/>
      </c:barChart>
      <c:catAx>
        <c:axId val="-2096504232"/>
        <c:scaling>
          <c:orientation val="maxMin"/>
        </c:scaling>
        <c:delete val="1"/>
        <c:axPos val="l"/>
        <c:majorTickMark val="out"/>
        <c:minorTickMark val="none"/>
        <c:tickLblPos val="nextTo"/>
        <c:crossAx val="-2096501256"/>
        <c:crosses val="autoZero"/>
        <c:auto val="1"/>
        <c:lblAlgn val="ctr"/>
        <c:lblOffset val="100"/>
        <c:noMultiLvlLbl val="0"/>
      </c:catAx>
      <c:valAx>
        <c:axId val="-2096501256"/>
        <c:scaling>
          <c:orientation val="minMax"/>
          <c:max val="100.0"/>
          <c:min val="0.0"/>
        </c:scaling>
        <c:delete val="1"/>
        <c:axPos val="t"/>
        <c:numFmt formatCode="0.00" sourceLinked="1"/>
        <c:majorTickMark val="out"/>
        <c:minorTickMark val="none"/>
        <c:tickLblPos val="nextTo"/>
        <c:crossAx val="-20965042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147263194695278"/>
                  <c:y val="-0.00315539395963183"/>
                </c:manualLayout>
              </c:layout>
              <c:dLblPos val="outEnd"/>
              <c:showLegendKey val="0"/>
              <c:showVal val="1"/>
              <c:showCatName val="0"/>
              <c:showSerName val="0"/>
              <c:showPercent val="0"/>
              <c:showBubbleSize val="0"/>
            </c:dLbl>
            <c:dLbl>
              <c:idx val="2"/>
              <c:layout>
                <c:manualLayout>
                  <c:x val="-0.00736315973476391"/>
                  <c:y val="2.48456217351693E-7"/>
                </c:manualLayout>
              </c:layout>
              <c:dLblPos val="outEnd"/>
              <c:showLegendKey val="0"/>
              <c:showVal val="1"/>
              <c:showCatName val="0"/>
              <c:showSerName val="0"/>
              <c:showPercent val="0"/>
              <c:showBubbleSize val="0"/>
            </c:dLbl>
            <c:dLbl>
              <c:idx val="3"/>
              <c:layout>
                <c:manualLayout>
                  <c:x val="-1.68737127989305E-17"/>
                  <c:y val="-0.01262132738231"/>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40.73000000000001</c:v>
                </c:pt>
                <c:pt idx="1">
                  <c:v>26.68</c:v>
                </c:pt>
                <c:pt idx="2">
                  <c:v>3.67</c:v>
                </c:pt>
                <c:pt idx="3">
                  <c:v>15.29</c:v>
                </c:pt>
                <c:pt idx="4">
                  <c:v>27.35</c:v>
                </c:pt>
              </c:numCache>
            </c:numRef>
          </c:val>
        </c:ser>
        <c:dLbls>
          <c:showLegendKey val="0"/>
          <c:showVal val="0"/>
          <c:showCatName val="0"/>
          <c:showSerName val="0"/>
          <c:showPercent val="0"/>
          <c:showBubbleSize val="0"/>
        </c:dLbls>
        <c:gapWidth val="92"/>
        <c:axId val="-2096466360"/>
        <c:axId val="-2096463384"/>
      </c:barChart>
      <c:catAx>
        <c:axId val="-2096466360"/>
        <c:scaling>
          <c:orientation val="maxMin"/>
        </c:scaling>
        <c:delete val="1"/>
        <c:axPos val="l"/>
        <c:majorTickMark val="out"/>
        <c:minorTickMark val="none"/>
        <c:tickLblPos val="nextTo"/>
        <c:crossAx val="-2096463384"/>
        <c:crosses val="autoZero"/>
        <c:auto val="1"/>
        <c:lblAlgn val="ctr"/>
        <c:lblOffset val="100"/>
        <c:noMultiLvlLbl val="0"/>
      </c:catAx>
      <c:valAx>
        <c:axId val="-2096463384"/>
        <c:scaling>
          <c:orientation val="minMax"/>
          <c:max val="100.0"/>
          <c:min val="0.0"/>
        </c:scaling>
        <c:delete val="1"/>
        <c:axPos val="t"/>
        <c:numFmt formatCode="0.00" sourceLinked="1"/>
        <c:majorTickMark val="out"/>
        <c:minorTickMark val="none"/>
        <c:tickLblPos val="nextTo"/>
        <c:crossAx val="-20964663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147263194695278"/>
                  <c:y val="0.0"/>
                </c:manualLayout>
              </c:layout>
              <c:dLblPos val="outEnd"/>
              <c:showLegendKey val="0"/>
              <c:showVal val="1"/>
              <c:showCatName val="0"/>
              <c:showSerName val="0"/>
              <c:showPercent val="0"/>
              <c:showBubbleSize val="0"/>
            </c:dLbl>
            <c:dLbl>
              <c:idx val="2"/>
              <c:layout>
                <c:manualLayout>
                  <c:x val="0.00736315973476391"/>
                  <c:y val="0.00631103637548083"/>
                </c:manualLayout>
              </c:layout>
              <c:dLblPos val="outEnd"/>
              <c:showLegendKey val="0"/>
              <c:showVal val="1"/>
              <c:showCatName val="0"/>
              <c:showSerName val="0"/>
              <c:showPercent val="0"/>
              <c:showBubbleSize val="0"/>
            </c:dLbl>
            <c:dLbl>
              <c:idx val="3"/>
              <c:layout>
                <c:manualLayout>
                  <c:x val="-0.00736431928747803"/>
                  <c:y val="0.00315589087206641"/>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33.48</c:v>
                </c:pt>
                <c:pt idx="1">
                  <c:v>23.57</c:v>
                </c:pt>
                <c:pt idx="2">
                  <c:v>3.39</c:v>
                </c:pt>
                <c:pt idx="3">
                  <c:v>24.01</c:v>
                </c:pt>
                <c:pt idx="4">
                  <c:v>24.47</c:v>
                </c:pt>
              </c:numCache>
            </c:numRef>
          </c:val>
        </c:ser>
        <c:dLbls>
          <c:showLegendKey val="0"/>
          <c:showVal val="0"/>
          <c:showCatName val="0"/>
          <c:showSerName val="0"/>
          <c:showPercent val="0"/>
          <c:showBubbleSize val="0"/>
        </c:dLbls>
        <c:gapWidth val="92"/>
        <c:axId val="-2096428904"/>
        <c:axId val="-2096425928"/>
      </c:barChart>
      <c:catAx>
        <c:axId val="-2096428904"/>
        <c:scaling>
          <c:orientation val="maxMin"/>
        </c:scaling>
        <c:delete val="1"/>
        <c:axPos val="l"/>
        <c:majorTickMark val="out"/>
        <c:minorTickMark val="none"/>
        <c:tickLblPos val="nextTo"/>
        <c:crossAx val="-2096425928"/>
        <c:crosses val="autoZero"/>
        <c:auto val="1"/>
        <c:lblAlgn val="ctr"/>
        <c:lblOffset val="100"/>
        <c:noMultiLvlLbl val="0"/>
      </c:catAx>
      <c:valAx>
        <c:axId val="-2096425928"/>
        <c:scaling>
          <c:orientation val="minMax"/>
          <c:max val="100.0"/>
          <c:min val="0.0"/>
        </c:scaling>
        <c:delete val="1"/>
        <c:axPos val="t"/>
        <c:numFmt formatCode="0.00" sourceLinked="1"/>
        <c:majorTickMark val="out"/>
        <c:minorTickMark val="none"/>
        <c:tickLblPos val="nextTo"/>
        <c:crossAx val="-20964289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147263194695278"/>
                  <c:y val="0.0"/>
                </c:manualLayout>
              </c:layout>
              <c:dLblPos val="outEnd"/>
              <c:showLegendKey val="0"/>
              <c:showVal val="1"/>
              <c:showCatName val="0"/>
              <c:showSerName val="0"/>
              <c:showPercent val="0"/>
              <c:showBubbleSize val="0"/>
            </c:dLbl>
            <c:dLbl>
              <c:idx val="2"/>
              <c:layout>
                <c:manualLayout>
                  <c:x val="0.0147263194695278"/>
                  <c:y val="-0.00315514550341448"/>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36.25</c:v>
                </c:pt>
                <c:pt idx="1">
                  <c:v>20.78</c:v>
                </c:pt>
                <c:pt idx="2">
                  <c:v>2.99</c:v>
                </c:pt>
                <c:pt idx="3">
                  <c:v>25.81</c:v>
                </c:pt>
                <c:pt idx="4">
                  <c:v>25.66</c:v>
                </c:pt>
              </c:numCache>
            </c:numRef>
          </c:val>
        </c:ser>
        <c:dLbls>
          <c:showLegendKey val="0"/>
          <c:showVal val="0"/>
          <c:showCatName val="0"/>
          <c:showSerName val="0"/>
          <c:showPercent val="0"/>
          <c:showBubbleSize val="0"/>
        </c:dLbls>
        <c:gapWidth val="92"/>
        <c:axId val="-2096392680"/>
        <c:axId val="-2096389704"/>
      </c:barChart>
      <c:catAx>
        <c:axId val="-2096392680"/>
        <c:scaling>
          <c:orientation val="maxMin"/>
        </c:scaling>
        <c:delete val="1"/>
        <c:axPos val="l"/>
        <c:majorTickMark val="out"/>
        <c:minorTickMark val="none"/>
        <c:tickLblPos val="nextTo"/>
        <c:crossAx val="-2096389704"/>
        <c:crosses val="autoZero"/>
        <c:auto val="1"/>
        <c:lblAlgn val="ctr"/>
        <c:lblOffset val="100"/>
        <c:noMultiLvlLbl val="0"/>
      </c:catAx>
      <c:valAx>
        <c:axId val="-2096389704"/>
        <c:scaling>
          <c:orientation val="minMax"/>
          <c:max val="100.0"/>
          <c:min val="0.0"/>
        </c:scaling>
        <c:delete val="1"/>
        <c:axPos val="t"/>
        <c:numFmt formatCode="0.00" sourceLinked="1"/>
        <c:majorTickMark val="out"/>
        <c:minorTickMark val="none"/>
        <c:tickLblPos val="nextTo"/>
        <c:crossAx val="-20963926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465984231242641"/>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220894792042917"/>
                  <c:y val="0.0"/>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34.27</c:v>
                </c:pt>
                <c:pt idx="1">
                  <c:v>15.95</c:v>
                </c:pt>
                <c:pt idx="2">
                  <c:v>5.159999999999997</c:v>
                </c:pt>
                <c:pt idx="3">
                  <c:v>37.29</c:v>
                </c:pt>
                <c:pt idx="4">
                  <c:v>18.35</c:v>
                </c:pt>
              </c:numCache>
            </c:numRef>
          </c:val>
        </c:ser>
        <c:dLbls>
          <c:showLegendKey val="0"/>
          <c:showVal val="0"/>
          <c:showCatName val="0"/>
          <c:showSerName val="0"/>
          <c:showPercent val="0"/>
          <c:showBubbleSize val="0"/>
        </c:dLbls>
        <c:gapWidth val="92"/>
        <c:axId val="-2096357432"/>
        <c:axId val="-2096354456"/>
      </c:barChart>
      <c:catAx>
        <c:axId val="-2096357432"/>
        <c:scaling>
          <c:orientation val="maxMin"/>
        </c:scaling>
        <c:delete val="1"/>
        <c:axPos val="l"/>
        <c:majorTickMark val="out"/>
        <c:minorTickMark val="none"/>
        <c:tickLblPos val="nextTo"/>
        <c:crossAx val="-2096354456"/>
        <c:crosses val="autoZero"/>
        <c:auto val="1"/>
        <c:lblAlgn val="ctr"/>
        <c:lblOffset val="100"/>
        <c:noMultiLvlLbl val="0"/>
      </c:catAx>
      <c:valAx>
        <c:axId val="-2096354456"/>
        <c:scaling>
          <c:orientation val="minMax"/>
          <c:max val="100.0"/>
          <c:min val="0.0"/>
        </c:scaling>
        <c:delete val="1"/>
        <c:axPos val="t"/>
        <c:numFmt formatCode="0.00" sourceLinked="1"/>
        <c:majorTickMark val="out"/>
        <c:minorTickMark val="none"/>
        <c:tickLblPos val="nextTo"/>
        <c:crossAx val="-2096357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35.75</c:v>
                </c:pt>
                <c:pt idx="1">
                  <c:v>22.08</c:v>
                </c:pt>
                <c:pt idx="2">
                  <c:v>4.64</c:v>
                </c:pt>
                <c:pt idx="3">
                  <c:v>24.84</c:v>
                </c:pt>
                <c:pt idx="4">
                  <c:v>24.43</c:v>
                </c:pt>
              </c:numCache>
            </c:numRef>
          </c:val>
        </c:ser>
        <c:dLbls>
          <c:showLegendKey val="0"/>
          <c:showVal val="0"/>
          <c:showCatName val="0"/>
          <c:showSerName val="0"/>
          <c:showPercent val="0"/>
          <c:showBubbleSize val="0"/>
        </c:dLbls>
        <c:gapWidth val="92"/>
        <c:axId val="-2096161144"/>
        <c:axId val="-2096158232"/>
      </c:barChart>
      <c:catAx>
        <c:axId val="-2096161144"/>
        <c:scaling>
          <c:orientation val="maxMin"/>
        </c:scaling>
        <c:delete val="1"/>
        <c:axPos val="l"/>
        <c:majorTickMark val="out"/>
        <c:minorTickMark val="none"/>
        <c:tickLblPos val="nextTo"/>
        <c:crossAx val="-2096158232"/>
        <c:crosses val="autoZero"/>
        <c:auto val="1"/>
        <c:lblAlgn val="ctr"/>
        <c:lblOffset val="100"/>
        <c:noMultiLvlLbl val="0"/>
      </c:catAx>
      <c:valAx>
        <c:axId val="-2096158232"/>
        <c:scaling>
          <c:orientation val="minMax"/>
          <c:max val="100.0"/>
          <c:min val="0.0"/>
        </c:scaling>
        <c:delete val="1"/>
        <c:axPos val="t"/>
        <c:numFmt formatCode="0.00" sourceLinked="1"/>
        <c:majorTickMark val="out"/>
        <c:minorTickMark val="none"/>
        <c:tickLblPos val="nextTo"/>
        <c:crossAx val="-20961611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1.0"/>
          <c:h val="0.93125"/>
        </c:manualLayout>
      </c:layout>
      <c:barChart>
        <c:barDir val="col"/>
        <c:grouping val="percentStacked"/>
        <c:varyColors val="0"/>
        <c:ser>
          <c:idx val="0"/>
          <c:order val="0"/>
          <c:tx>
            <c:strRef>
              <c:f>Blad1!$A$2</c:f>
              <c:strCache>
                <c:ptCount val="1"/>
                <c:pt idx="0">
                  <c:v>Avant 30 ans</c:v>
                </c:pt>
              </c:strCache>
            </c:strRef>
          </c:tx>
          <c:spPr>
            <a:solidFill>
              <a:schemeClr val="accent4">
                <a:lumMod val="75000"/>
              </a:schemeClr>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Blad1!$B$1:$F$1</c:f>
              <c:strCache>
                <c:ptCount val="5"/>
                <c:pt idx="0">
                  <c:v>Total</c:v>
                </c:pt>
                <c:pt idx="1">
                  <c:v>Flandre</c:v>
                </c:pt>
                <c:pt idx="2">
                  <c:v>Wallonie</c:v>
                </c:pt>
                <c:pt idx="3">
                  <c:v>Homme</c:v>
                </c:pt>
                <c:pt idx="4">
                  <c:v>Femme</c:v>
                </c:pt>
              </c:strCache>
            </c:strRef>
          </c:cat>
          <c:val>
            <c:numRef>
              <c:f>Blad1!$B$2:$F$2</c:f>
              <c:numCache>
                <c:formatCode>0</c:formatCode>
                <c:ptCount val="5"/>
                <c:pt idx="0">
                  <c:v>71.58</c:v>
                </c:pt>
                <c:pt idx="1">
                  <c:v>75.91</c:v>
                </c:pt>
                <c:pt idx="2">
                  <c:v>65.06</c:v>
                </c:pt>
                <c:pt idx="3">
                  <c:v>68.71</c:v>
                </c:pt>
                <c:pt idx="4">
                  <c:v>74.36</c:v>
                </c:pt>
              </c:numCache>
            </c:numRef>
          </c:val>
        </c:ser>
        <c:ser>
          <c:idx val="1"/>
          <c:order val="1"/>
          <c:tx>
            <c:strRef>
              <c:f>Blad1!$A$3</c:f>
              <c:strCache>
                <c:ptCount val="1"/>
                <c:pt idx="0">
                  <c:v>Entre 30 ans et 34 ans</c:v>
                </c:pt>
              </c:strCache>
            </c:strRef>
          </c:tx>
          <c:spPr>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Blad1!$B$1:$F$1</c:f>
              <c:strCache>
                <c:ptCount val="5"/>
                <c:pt idx="0">
                  <c:v>Total</c:v>
                </c:pt>
                <c:pt idx="1">
                  <c:v>Flandre</c:v>
                </c:pt>
                <c:pt idx="2">
                  <c:v>Wallonie</c:v>
                </c:pt>
                <c:pt idx="3">
                  <c:v>Homme</c:v>
                </c:pt>
                <c:pt idx="4">
                  <c:v>Femme</c:v>
                </c:pt>
              </c:strCache>
            </c:strRef>
          </c:cat>
          <c:val>
            <c:numRef>
              <c:f>Blad1!$B$3:$F$3</c:f>
              <c:numCache>
                <c:formatCode>0</c:formatCode>
                <c:ptCount val="5"/>
                <c:pt idx="0">
                  <c:v>10.74</c:v>
                </c:pt>
                <c:pt idx="1">
                  <c:v>8.02</c:v>
                </c:pt>
                <c:pt idx="2">
                  <c:v>14.83</c:v>
                </c:pt>
                <c:pt idx="3">
                  <c:v>9.95</c:v>
                </c:pt>
                <c:pt idx="4">
                  <c:v>11.5</c:v>
                </c:pt>
              </c:numCache>
            </c:numRef>
          </c:val>
        </c:ser>
        <c:ser>
          <c:idx val="2"/>
          <c:order val="2"/>
          <c:tx>
            <c:strRef>
              <c:f>Blad1!$A$4</c:f>
              <c:strCache>
                <c:ptCount val="1"/>
                <c:pt idx="0">
                  <c:v>Entre 35 ans et 40 ans</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Blad1!$B$1:$F$1</c:f>
              <c:strCache>
                <c:ptCount val="5"/>
                <c:pt idx="0">
                  <c:v>Total</c:v>
                </c:pt>
                <c:pt idx="1">
                  <c:v>Flandre</c:v>
                </c:pt>
                <c:pt idx="2">
                  <c:v>Wallonie</c:v>
                </c:pt>
                <c:pt idx="3">
                  <c:v>Homme</c:v>
                </c:pt>
                <c:pt idx="4">
                  <c:v>Femme</c:v>
                </c:pt>
              </c:strCache>
            </c:strRef>
          </c:cat>
          <c:val>
            <c:numRef>
              <c:f>Blad1!$B$4:$F$4</c:f>
              <c:numCache>
                <c:formatCode>0</c:formatCode>
                <c:ptCount val="5"/>
                <c:pt idx="0">
                  <c:v>7.159999999999997</c:v>
                </c:pt>
                <c:pt idx="1">
                  <c:v>6.84</c:v>
                </c:pt>
                <c:pt idx="2">
                  <c:v>7.64</c:v>
                </c:pt>
                <c:pt idx="3">
                  <c:v>7.99</c:v>
                </c:pt>
                <c:pt idx="4">
                  <c:v>6.35</c:v>
                </c:pt>
              </c:numCache>
            </c:numRef>
          </c:val>
        </c:ser>
        <c:ser>
          <c:idx val="3"/>
          <c:order val="3"/>
          <c:tx>
            <c:strRef>
              <c:f>Blad1!$A$5</c:f>
              <c:strCache>
                <c:ptCount val="1"/>
                <c:pt idx="0">
                  <c:v>Au-delà de 40 ans</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Blad1!$B$1:$F$1</c:f>
              <c:strCache>
                <c:ptCount val="5"/>
                <c:pt idx="0">
                  <c:v>Total</c:v>
                </c:pt>
                <c:pt idx="1">
                  <c:v>Flandre</c:v>
                </c:pt>
                <c:pt idx="2">
                  <c:v>Wallonie</c:v>
                </c:pt>
                <c:pt idx="3">
                  <c:v>Homme</c:v>
                </c:pt>
                <c:pt idx="4">
                  <c:v>Femme</c:v>
                </c:pt>
              </c:strCache>
            </c:strRef>
          </c:cat>
          <c:val>
            <c:numRef>
              <c:f>Blad1!$B$5:$F$5</c:f>
              <c:numCache>
                <c:formatCode>0</c:formatCode>
                <c:ptCount val="5"/>
                <c:pt idx="0">
                  <c:v>10.52</c:v>
                </c:pt>
                <c:pt idx="1">
                  <c:v>9.23</c:v>
                </c:pt>
                <c:pt idx="2">
                  <c:v>12.47</c:v>
                </c:pt>
                <c:pt idx="3">
                  <c:v>13.35</c:v>
                </c:pt>
                <c:pt idx="4">
                  <c:v>7.78</c:v>
                </c:pt>
              </c:numCache>
            </c:numRef>
          </c:val>
        </c:ser>
        <c:dLbls>
          <c:showLegendKey val="0"/>
          <c:showVal val="0"/>
          <c:showCatName val="0"/>
          <c:showSerName val="0"/>
          <c:showPercent val="0"/>
          <c:showBubbleSize val="0"/>
        </c:dLbls>
        <c:gapWidth val="110"/>
        <c:overlap val="100"/>
        <c:axId val="-2115982744"/>
        <c:axId val="-2115979688"/>
      </c:barChart>
      <c:catAx>
        <c:axId val="-2115982744"/>
        <c:scaling>
          <c:orientation val="minMax"/>
        </c:scaling>
        <c:delete val="1"/>
        <c:axPos val="t"/>
        <c:majorTickMark val="out"/>
        <c:minorTickMark val="none"/>
        <c:tickLblPos val="nextTo"/>
        <c:crossAx val="-2115979688"/>
        <c:crosses val="autoZero"/>
        <c:auto val="1"/>
        <c:lblAlgn val="ctr"/>
        <c:lblOffset val="100"/>
        <c:noMultiLvlLbl val="0"/>
      </c:catAx>
      <c:valAx>
        <c:axId val="-2115979688"/>
        <c:scaling>
          <c:orientation val="maxMin"/>
          <c:max val="1.0"/>
          <c:min val="0.0"/>
        </c:scaling>
        <c:delete val="1"/>
        <c:axPos val="l"/>
        <c:numFmt formatCode="0%" sourceLinked="1"/>
        <c:majorTickMark val="out"/>
        <c:minorTickMark val="none"/>
        <c:tickLblPos val="nextTo"/>
        <c:crossAx val="-21159827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37.65</c:v>
                </c:pt>
                <c:pt idx="1">
                  <c:v>20.02</c:v>
                </c:pt>
                <c:pt idx="2">
                  <c:v>5.79</c:v>
                </c:pt>
                <c:pt idx="3">
                  <c:v>19.73</c:v>
                </c:pt>
                <c:pt idx="4">
                  <c:v>27.47</c:v>
                </c:pt>
              </c:numCache>
            </c:numRef>
          </c:val>
        </c:ser>
        <c:dLbls>
          <c:showLegendKey val="0"/>
          <c:showVal val="0"/>
          <c:showCatName val="0"/>
          <c:showSerName val="0"/>
          <c:showPercent val="0"/>
          <c:showBubbleSize val="0"/>
        </c:dLbls>
        <c:gapWidth val="92"/>
        <c:axId val="-2097981928"/>
        <c:axId val="-2097979016"/>
      </c:barChart>
      <c:catAx>
        <c:axId val="-2097981928"/>
        <c:scaling>
          <c:orientation val="maxMin"/>
        </c:scaling>
        <c:delete val="1"/>
        <c:axPos val="l"/>
        <c:majorTickMark val="out"/>
        <c:minorTickMark val="none"/>
        <c:tickLblPos val="nextTo"/>
        <c:crossAx val="-2097979016"/>
        <c:crosses val="autoZero"/>
        <c:auto val="1"/>
        <c:lblAlgn val="ctr"/>
        <c:lblOffset val="100"/>
        <c:noMultiLvlLbl val="0"/>
      </c:catAx>
      <c:valAx>
        <c:axId val="-2097979016"/>
        <c:scaling>
          <c:orientation val="minMax"/>
          <c:max val="100.0"/>
          <c:min val="0.0"/>
        </c:scaling>
        <c:delete val="1"/>
        <c:axPos val="t"/>
        <c:numFmt formatCode="0.00" sourceLinked="1"/>
        <c:majorTickMark val="out"/>
        <c:minorTickMark val="none"/>
        <c:tickLblPos val="nextTo"/>
        <c:crossAx val="-2097981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36.41</c:v>
                </c:pt>
                <c:pt idx="1">
                  <c:v>22.62</c:v>
                </c:pt>
                <c:pt idx="2">
                  <c:v>3.72</c:v>
                </c:pt>
                <c:pt idx="3">
                  <c:v>28.31</c:v>
                </c:pt>
                <c:pt idx="4">
                  <c:v>21.07</c:v>
                </c:pt>
              </c:numCache>
            </c:numRef>
          </c:val>
        </c:ser>
        <c:dLbls>
          <c:showLegendKey val="0"/>
          <c:showVal val="0"/>
          <c:showCatName val="0"/>
          <c:showSerName val="0"/>
          <c:showPercent val="0"/>
          <c:showBubbleSize val="0"/>
        </c:dLbls>
        <c:gapWidth val="92"/>
        <c:axId val="-2097077272"/>
        <c:axId val="-2097080200"/>
      </c:barChart>
      <c:catAx>
        <c:axId val="-2097077272"/>
        <c:scaling>
          <c:orientation val="maxMin"/>
        </c:scaling>
        <c:delete val="1"/>
        <c:axPos val="l"/>
        <c:majorTickMark val="out"/>
        <c:minorTickMark val="none"/>
        <c:tickLblPos val="nextTo"/>
        <c:crossAx val="-2097080200"/>
        <c:crosses val="autoZero"/>
        <c:auto val="1"/>
        <c:lblAlgn val="ctr"/>
        <c:lblOffset val="100"/>
        <c:noMultiLvlLbl val="0"/>
      </c:catAx>
      <c:valAx>
        <c:axId val="-2097080200"/>
        <c:scaling>
          <c:orientation val="minMax"/>
          <c:max val="100.0"/>
          <c:min val="0.0"/>
        </c:scaling>
        <c:delete val="1"/>
        <c:axPos val="t"/>
        <c:numFmt formatCode="0.00" sourceLinked="1"/>
        <c:majorTickMark val="out"/>
        <c:minorTickMark val="none"/>
        <c:tickLblPos val="nextTo"/>
        <c:crossAx val="-20970772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30.75</c:v>
                </c:pt>
                <c:pt idx="1">
                  <c:v>23.39</c:v>
                </c:pt>
                <c:pt idx="2">
                  <c:v>5.95</c:v>
                </c:pt>
                <c:pt idx="3">
                  <c:v>21.14</c:v>
                </c:pt>
                <c:pt idx="4">
                  <c:v>30.83</c:v>
                </c:pt>
              </c:numCache>
            </c:numRef>
          </c:val>
        </c:ser>
        <c:dLbls>
          <c:showLegendKey val="0"/>
          <c:showVal val="0"/>
          <c:showCatName val="0"/>
          <c:showSerName val="0"/>
          <c:showPercent val="0"/>
          <c:showBubbleSize val="0"/>
        </c:dLbls>
        <c:gapWidth val="92"/>
        <c:axId val="-2097951912"/>
        <c:axId val="-2097949032"/>
      </c:barChart>
      <c:catAx>
        <c:axId val="-2097951912"/>
        <c:scaling>
          <c:orientation val="maxMin"/>
        </c:scaling>
        <c:delete val="1"/>
        <c:axPos val="l"/>
        <c:majorTickMark val="out"/>
        <c:minorTickMark val="none"/>
        <c:tickLblPos val="nextTo"/>
        <c:crossAx val="-2097949032"/>
        <c:crosses val="autoZero"/>
        <c:auto val="1"/>
        <c:lblAlgn val="ctr"/>
        <c:lblOffset val="100"/>
        <c:noMultiLvlLbl val="0"/>
      </c:catAx>
      <c:valAx>
        <c:axId val="-2097949032"/>
        <c:scaling>
          <c:orientation val="minMax"/>
          <c:max val="100.0"/>
          <c:min val="0.0"/>
        </c:scaling>
        <c:delete val="1"/>
        <c:axPos val="t"/>
        <c:numFmt formatCode="0.00" sourceLinked="1"/>
        <c:majorTickMark val="out"/>
        <c:minorTickMark val="none"/>
        <c:tickLblPos val="nextTo"/>
        <c:crossAx val="-2097951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216486190482278"/>
                  <c:y val="-0.00315539395963183"/>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45.66</c:v>
                </c:pt>
                <c:pt idx="1">
                  <c:v>30.29</c:v>
                </c:pt>
                <c:pt idx="2">
                  <c:v>4.79</c:v>
                </c:pt>
                <c:pt idx="3">
                  <c:v>22.31</c:v>
                </c:pt>
                <c:pt idx="4">
                  <c:v>14.64</c:v>
                </c:pt>
              </c:numCache>
            </c:numRef>
          </c:val>
        </c:ser>
        <c:dLbls>
          <c:showLegendKey val="0"/>
          <c:showVal val="0"/>
          <c:showCatName val="0"/>
          <c:showSerName val="0"/>
          <c:showPercent val="0"/>
          <c:showBubbleSize val="0"/>
        </c:dLbls>
        <c:gapWidth val="92"/>
        <c:axId val="-2097912520"/>
        <c:axId val="-2097909544"/>
      </c:barChart>
      <c:catAx>
        <c:axId val="-2097912520"/>
        <c:scaling>
          <c:orientation val="maxMin"/>
        </c:scaling>
        <c:delete val="1"/>
        <c:axPos val="l"/>
        <c:majorTickMark val="out"/>
        <c:minorTickMark val="none"/>
        <c:tickLblPos val="nextTo"/>
        <c:crossAx val="-2097909544"/>
        <c:crosses val="autoZero"/>
        <c:auto val="1"/>
        <c:lblAlgn val="ctr"/>
        <c:lblOffset val="100"/>
        <c:noMultiLvlLbl val="0"/>
      </c:catAx>
      <c:valAx>
        <c:axId val="-2097909544"/>
        <c:scaling>
          <c:orientation val="minMax"/>
          <c:max val="100.0"/>
          <c:min val="0.0"/>
        </c:scaling>
        <c:delete val="1"/>
        <c:axPos val="t"/>
        <c:numFmt formatCode="0.00" sourceLinked="1"/>
        <c:majorTickMark val="out"/>
        <c:minorTickMark val="none"/>
        <c:tickLblPos val="nextTo"/>
        <c:crossAx val="-20979125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0"/>
              <c:layout>
                <c:manualLayout>
                  <c:x val="0.0"/>
                  <c:y val="2.48456217279383E-7"/>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34.14</c:v>
                </c:pt>
                <c:pt idx="1">
                  <c:v>18.72</c:v>
                </c:pt>
                <c:pt idx="2">
                  <c:v>4.7</c:v>
                </c:pt>
                <c:pt idx="3">
                  <c:v>26.53</c:v>
                </c:pt>
                <c:pt idx="4">
                  <c:v>25.84</c:v>
                </c:pt>
              </c:numCache>
            </c:numRef>
          </c:val>
        </c:ser>
        <c:dLbls>
          <c:showLegendKey val="0"/>
          <c:showVal val="0"/>
          <c:showCatName val="0"/>
          <c:showSerName val="0"/>
          <c:showPercent val="0"/>
          <c:showBubbleSize val="0"/>
        </c:dLbls>
        <c:gapWidth val="92"/>
        <c:axId val="-2097123016"/>
        <c:axId val="-2097126008"/>
      </c:barChart>
      <c:catAx>
        <c:axId val="-2097123016"/>
        <c:scaling>
          <c:orientation val="maxMin"/>
        </c:scaling>
        <c:delete val="1"/>
        <c:axPos val="l"/>
        <c:majorTickMark val="out"/>
        <c:minorTickMark val="none"/>
        <c:tickLblPos val="nextTo"/>
        <c:crossAx val="-2097126008"/>
        <c:crosses val="autoZero"/>
        <c:auto val="1"/>
        <c:lblAlgn val="ctr"/>
        <c:lblOffset val="100"/>
        <c:noMultiLvlLbl val="0"/>
      </c:catAx>
      <c:valAx>
        <c:axId val="-2097126008"/>
        <c:scaling>
          <c:orientation val="minMax"/>
          <c:max val="100.0"/>
          <c:min val="0.0"/>
        </c:scaling>
        <c:delete val="1"/>
        <c:axPos val="t"/>
        <c:numFmt formatCode="0.00" sourceLinked="1"/>
        <c:majorTickMark val="out"/>
        <c:minorTickMark val="none"/>
        <c:tickLblPos val="nextTo"/>
        <c:crossAx val="-2097123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406856994067362"/>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1"/>
              <c:layout>
                <c:manualLayout>
                  <c:x val="-0.0541223999284061"/>
                  <c:y val="-0.0220857700676844"/>
                </c:manualLayout>
              </c:layout>
              <c:dLblPos val="outEnd"/>
              <c:showLegendKey val="0"/>
              <c:showVal val="1"/>
              <c:showCatName val="0"/>
              <c:showSerName val="0"/>
              <c:showPercent val="0"/>
              <c:showBubbleSize val="0"/>
            </c:dLbl>
            <c:dLbl>
              <c:idx val="2"/>
              <c:layout>
                <c:manualLayout>
                  <c:x val="0.108241390625466"/>
                  <c:y val="0.00983366372269925"/>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23.7</c:v>
                </c:pt>
                <c:pt idx="1">
                  <c:v>14.98</c:v>
                </c:pt>
                <c:pt idx="2">
                  <c:v>2.88</c:v>
                </c:pt>
                <c:pt idx="3">
                  <c:v>30.62</c:v>
                </c:pt>
                <c:pt idx="4">
                  <c:v>33.22</c:v>
                </c:pt>
              </c:numCache>
            </c:numRef>
          </c:val>
        </c:ser>
        <c:dLbls>
          <c:showLegendKey val="0"/>
          <c:showVal val="0"/>
          <c:showCatName val="0"/>
          <c:showSerName val="0"/>
          <c:showPercent val="0"/>
          <c:showBubbleSize val="0"/>
        </c:dLbls>
        <c:gapWidth val="92"/>
        <c:axId val="-2097877576"/>
        <c:axId val="-2097874600"/>
      </c:barChart>
      <c:catAx>
        <c:axId val="-2097877576"/>
        <c:scaling>
          <c:orientation val="maxMin"/>
        </c:scaling>
        <c:delete val="1"/>
        <c:axPos val="l"/>
        <c:majorTickMark val="out"/>
        <c:minorTickMark val="none"/>
        <c:tickLblPos val="nextTo"/>
        <c:crossAx val="-2097874600"/>
        <c:crosses val="autoZero"/>
        <c:auto val="1"/>
        <c:lblAlgn val="ctr"/>
        <c:lblOffset val="100"/>
        <c:noMultiLvlLbl val="0"/>
      </c:catAx>
      <c:valAx>
        <c:axId val="-2097874600"/>
        <c:scaling>
          <c:orientation val="minMax"/>
          <c:max val="100.0"/>
          <c:min val="0.0"/>
        </c:scaling>
        <c:delete val="1"/>
        <c:axPos val="t"/>
        <c:numFmt formatCode="0.00" sourceLinked="1"/>
        <c:majorTickMark val="out"/>
        <c:minorTickMark val="none"/>
        <c:tickLblPos val="nextTo"/>
        <c:crossAx val="-2097877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
          <c:y val="0.034375"/>
          <c:w val="0.87832117638942"/>
          <c:h val="0.93125"/>
        </c:manualLayout>
      </c:layout>
      <c:barChart>
        <c:barDir val="bar"/>
        <c:grouping val="clustered"/>
        <c:varyColors val="0"/>
        <c:ser>
          <c:idx val="0"/>
          <c:order val="0"/>
          <c:tx>
            <c:strRef>
              <c:f>Blad1!$B$1</c:f>
              <c:strCache>
                <c:ptCount val="1"/>
                <c:pt idx="0">
                  <c:v>Reeks 1</c:v>
                </c:pt>
              </c:strCache>
            </c:strRef>
          </c:tx>
          <c:spPr>
            <a:solidFill>
              <a:schemeClr val="accent1"/>
            </a:solidFill>
            <a:ln>
              <a:noFill/>
            </a:ln>
          </c:spPr>
          <c:invertIfNegative val="0"/>
          <c:dPt>
            <c:idx val="0"/>
            <c:invertIfNegative val="0"/>
            <c:bubble3D val="0"/>
            <c:spPr>
              <a:solidFill>
                <a:srgbClr val="C00000"/>
              </a:solidFill>
              <a:ln>
                <a:noFill/>
              </a:ln>
            </c:spPr>
          </c:dPt>
          <c:dPt>
            <c:idx val="1"/>
            <c:invertIfNegative val="0"/>
            <c:bubble3D val="0"/>
            <c:spPr>
              <a:solidFill>
                <a:srgbClr val="C00000"/>
              </a:solidFill>
              <a:ln>
                <a:noFill/>
              </a:ln>
            </c:spPr>
          </c:dPt>
          <c:dPt>
            <c:idx val="2"/>
            <c:invertIfNegative val="0"/>
            <c:bubble3D val="0"/>
            <c:spPr>
              <a:solidFill>
                <a:srgbClr val="C00000"/>
              </a:solidFill>
              <a:ln>
                <a:noFill/>
              </a:ln>
            </c:spPr>
          </c:dPt>
          <c:dPt>
            <c:idx val="3"/>
            <c:invertIfNegative val="0"/>
            <c:bubble3D val="0"/>
          </c:dPt>
          <c:dPt>
            <c:idx val="4"/>
            <c:invertIfNegative val="0"/>
            <c:bubble3D val="0"/>
            <c:spPr>
              <a:solidFill>
                <a:schemeClr val="bg2">
                  <a:lumMod val="75000"/>
                </a:schemeClr>
              </a:solidFill>
              <a:ln>
                <a:noFill/>
              </a:ln>
            </c:spPr>
          </c:dPt>
          <c:dPt>
            <c:idx val="6"/>
            <c:invertIfNegative val="0"/>
            <c:bubble3D val="0"/>
          </c:dPt>
          <c:dLbls>
            <c:dLbl>
              <c:idx val="2"/>
              <c:layout>
                <c:manualLayout>
                  <c:x val="0.0649458571446835"/>
                  <c:y val="0.00315887234667388"/>
                </c:manualLayout>
              </c:layout>
              <c:dLblPos val="outEnd"/>
              <c:showLegendKey val="0"/>
              <c:showVal val="1"/>
              <c:showCatName val="0"/>
              <c:showSerName val="0"/>
              <c:showPercent val="0"/>
              <c:showBubbleSize val="0"/>
            </c:dLbl>
            <c:numFmt formatCode="#,##0" sourceLinked="0"/>
            <c:txPr>
              <a:bodyPr/>
              <a:lstStyle/>
              <a:p>
                <a:pPr>
                  <a:defRPr sz="1200" b="0">
                    <a:solidFill>
                      <a:schemeClr val="tx2"/>
                    </a:solidFill>
                  </a:defRPr>
                </a:pPr>
                <a:endParaRPr lang="en-US"/>
              </a:p>
            </c:txPr>
            <c:dLblPos val="outEnd"/>
            <c:showLegendKey val="0"/>
            <c:showVal val="1"/>
            <c:showCatName val="0"/>
            <c:showSerName val="0"/>
            <c:showPercent val="0"/>
            <c:showBubbleSize val="0"/>
            <c:showLeaderLines val="0"/>
          </c:dLbls>
          <c:cat>
            <c:strRef>
              <c:f>Blad1!$A$2:$A$6</c:f>
              <c:strCache>
                <c:ptCount val="5"/>
                <c:pt idx="0">
                  <c:v>Cela demande du suivi et donc du temps</c:v>
                </c:pt>
                <c:pt idx="1">
                  <c:v>Cela demande une certaine connaissance</c:v>
                </c:pt>
                <c:pt idx="2">
                  <c:v>Cela n’est pas adapté à des objectifs à long terme</c:v>
                </c:pt>
                <c:pt idx="3">
                  <c:v>Je ne vois pas d’inconvénient</c:v>
                </c:pt>
                <c:pt idx="4">
                  <c:v>Je n’ai pas d’opinion</c:v>
                </c:pt>
              </c:strCache>
            </c:strRef>
          </c:cat>
          <c:val>
            <c:numRef>
              <c:f>Blad1!$B$2:$B$6</c:f>
              <c:numCache>
                <c:formatCode>0.00</c:formatCode>
                <c:ptCount val="5"/>
                <c:pt idx="0">
                  <c:v>25.83</c:v>
                </c:pt>
                <c:pt idx="1">
                  <c:v>13.8</c:v>
                </c:pt>
                <c:pt idx="2">
                  <c:v>5.94</c:v>
                </c:pt>
                <c:pt idx="3">
                  <c:v>23.0</c:v>
                </c:pt>
                <c:pt idx="4">
                  <c:v>37.1</c:v>
                </c:pt>
              </c:numCache>
            </c:numRef>
          </c:val>
        </c:ser>
        <c:dLbls>
          <c:showLegendKey val="0"/>
          <c:showVal val="0"/>
          <c:showCatName val="0"/>
          <c:showSerName val="0"/>
          <c:showPercent val="0"/>
          <c:showBubbleSize val="0"/>
        </c:dLbls>
        <c:gapWidth val="92"/>
        <c:axId val="-2123317368"/>
        <c:axId val="-2123314392"/>
      </c:barChart>
      <c:catAx>
        <c:axId val="-2123317368"/>
        <c:scaling>
          <c:orientation val="maxMin"/>
        </c:scaling>
        <c:delete val="1"/>
        <c:axPos val="l"/>
        <c:majorTickMark val="out"/>
        <c:minorTickMark val="none"/>
        <c:tickLblPos val="nextTo"/>
        <c:crossAx val="-2123314392"/>
        <c:crosses val="autoZero"/>
        <c:auto val="1"/>
        <c:lblAlgn val="ctr"/>
        <c:lblOffset val="100"/>
        <c:noMultiLvlLbl val="0"/>
      </c:catAx>
      <c:valAx>
        <c:axId val="-2123314392"/>
        <c:scaling>
          <c:orientation val="minMax"/>
          <c:max val="100.0"/>
          <c:min val="0.0"/>
        </c:scaling>
        <c:delete val="1"/>
        <c:axPos val="t"/>
        <c:numFmt formatCode="0.00" sourceLinked="1"/>
        <c:majorTickMark val="out"/>
        <c:minorTickMark val="none"/>
        <c:tickLblPos val="nextTo"/>
        <c:crossAx val="-21233173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1.0"/>
          <c:h val="0.93125"/>
        </c:manualLayout>
      </c:layout>
      <c:barChart>
        <c:barDir val="col"/>
        <c:grouping val="percentStacked"/>
        <c:varyColors val="0"/>
        <c:ser>
          <c:idx val="0"/>
          <c:order val="0"/>
          <c:tx>
            <c:strRef>
              <c:f>Blad1!$A$2</c:f>
              <c:strCache>
                <c:ptCount val="1"/>
                <c:pt idx="0">
                  <c:v>Moins de 50€</c:v>
                </c:pt>
              </c:strCache>
            </c:strRef>
          </c:tx>
          <c:spPr>
            <a:solidFill>
              <a:schemeClr val="accent3"/>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Kolom3</c:v>
                </c:pt>
                <c:pt idx="2">
                  <c:v>Kolom4</c:v>
                </c:pt>
                <c:pt idx="3">
                  <c:v>Kolom5</c:v>
                </c:pt>
                <c:pt idx="4">
                  <c:v>Kolom6</c:v>
                </c:pt>
                <c:pt idx="5">
                  <c:v>Kolom7</c:v>
                </c:pt>
                <c:pt idx="6">
                  <c:v>Kolom8</c:v>
                </c:pt>
                <c:pt idx="7">
                  <c:v>Kolom9</c:v>
                </c:pt>
                <c:pt idx="8">
                  <c:v>Kolom10</c:v>
                </c:pt>
                <c:pt idx="9">
                  <c:v>Kolom11</c:v>
                </c:pt>
              </c:strCache>
            </c:strRef>
          </c:cat>
          <c:val>
            <c:numRef>
              <c:f>Blad1!$B$2:$K$2</c:f>
              <c:numCache>
                <c:formatCode>0</c:formatCode>
                <c:ptCount val="10"/>
                <c:pt idx="0">
                  <c:v>25.25</c:v>
                </c:pt>
                <c:pt idx="1">
                  <c:v>23.78</c:v>
                </c:pt>
                <c:pt idx="2">
                  <c:v>27.47</c:v>
                </c:pt>
                <c:pt idx="3">
                  <c:v>20.42</c:v>
                </c:pt>
                <c:pt idx="4">
                  <c:v>29.93</c:v>
                </c:pt>
                <c:pt idx="5">
                  <c:v>55.92</c:v>
                </c:pt>
                <c:pt idx="6">
                  <c:v>23.16</c:v>
                </c:pt>
                <c:pt idx="7">
                  <c:v>23.35</c:v>
                </c:pt>
                <c:pt idx="8">
                  <c:v>18.96</c:v>
                </c:pt>
                <c:pt idx="9">
                  <c:v>14.0</c:v>
                </c:pt>
              </c:numCache>
            </c:numRef>
          </c:val>
        </c:ser>
        <c:ser>
          <c:idx val="1"/>
          <c:order val="1"/>
          <c:tx>
            <c:strRef>
              <c:f>Blad1!$A$3</c:f>
              <c:strCache>
                <c:ptCount val="1"/>
                <c:pt idx="0">
                  <c:v>Entre 50€ et 99€</c:v>
                </c:pt>
              </c:strCache>
            </c:strRef>
          </c:tx>
          <c:spPr>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Kolom3</c:v>
                </c:pt>
                <c:pt idx="2">
                  <c:v>Kolom4</c:v>
                </c:pt>
                <c:pt idx="3">
                  <c:v>Kolom5</c:v>
                </c:pt>
                <c:pt idx="4">
                  <c:v>Kolom6</c:v>
                </c:pt>
                <c:pt idx="5">
                  <c:v>Kolom7</c:v>
                </c:pt>
                <c:pt idx="6">
                  <c:v>Kolom8</c:v>
                </c:pt>
                <c:pt idx="7">
                  <c:v>Kolom9</c:v>
                </c:pt>
                <c:pt idx="8">
                  <c:v>Kolom10</c:v>
                </c:pt>
                <c:pt idx="9">
                  <c:v>Kolom11</c:v>
                </c:pt>
              </c:strCache>
            </c:strRef>
          </c:cat>
          <c:val>
            <c:numRef>
              <c:f>Blad1!$B$3:$K$3</c:f>
              <c:numCache>
                <c:formatCode>0</c:formatCode>
                <c:ptCount val="10"/>
                <c:pt idx="0">
                  <c:v>25.97</c:v>
                </c:pt>
                <c:pt idx="1">
                  <c:v>22.69</c:v>
                </c:pt>
                <c:pt idx="2">
                  <c:v>30.92</c:v>
                </c:pt>
                <c:pt idx="3">
                  <c:v>24.23</c:v>
                </c:pt>
                <c:pt idx="4">
                  <c:v>27.67</c:v>
                </c:pt>
                <c:pt idx="5">
                  <c:v>18.64</c:v>
                </c:pt>
                <c:pt idx="6">
                  <c:v>24.85</c:v>
                </c:pt>
                <c:pt idx="7">
                  <c:v>29.64</c:v>
                </c:pt>
                <c:pt idx="8">
                  <c:v>31.14</c:v>
                </c:pt>
                <c:pt idx="9">
                  <c:v>24.27</c:v>
                </c:pt>
              </c:numCache>
            </c:numRef>
          </c:val>
        </c:ser>
        <c:ser>
          <c:idx val="2"/>
          <c:order val="2"/>
          <c:tx>
            <c:strRef>
              <c:f>Blad1!$A$4</c:f>
              <c:strCache>
                <c:ptCount val="1"/>
                <c:pt idx="0">
                  <c:v>Entre 100€ et 200€</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Kolom3</c:v>
                </c:pt>
                <c:pt idx="2">
                  <c:v>Kolom4</c:v>
                </c:pt>
                <c:pt idx="3">
                  <c:v>Kolom5</c:v>
                </c:pt>
                <c:pt idx="4">
                  <c:v>Kolom6</c:v>
                </c:pt>
                <c:pt idx="5">
                  <c:v>Kolom7</c:v>
                </c:pt>
                <c:pt idx="6">
                  <c:v>Kolom8</c:v>
                </c:pt>
                <c:pt idx="7">
                  <c:v>Kolom9</c:v>
                </c:pt>
                <c:pt idx="8">
                  <c:v>Kolom10</c:v>
                </c:pt>
                <c:pt idx="9">
                  <c:v>Kolom11</c:v>
                </c:pt>
              </c:strCache>
            </c:strRef>
          </c:cat>
          <c:val>
            <c:numRef>
              <c:f>Blad1!$B$4:$K$4</c:f>
              <c:numCache>
                <c:formatCode>0</c:formatCode>
                <c:ptCount val="10"/>
                <c:pt idx="0">
                  <c:v>21.12</c:v>
                </c:pt>
                <c:pt idx="1">
                  <c:v>21.76</c:v>
                </c:pt>
                <c:pt idx="2">
                  <c:v>20.17000000000001</c:v>
                </c:pt>
                <c:pt idx="3">
                  <c:v>23.31</c:v>
                </c:pt>
                <c:pt idx="4">
                  <c:v>19.01000000000001</c:v>
                </c:pt>
                <c:pt idx="5">
                  <c:v>8.91</c:v>
                </c:pt>
                <c:pt idx="6">
                  <c:v>19.65</c:v>
                </c:pt>
                <c:pt idx="7">
                  <c:v>23.38</c:v>
                </c:pt>
                <c:pt idx="8">
                  <c:v>23.35</c:v>
                </c:pt>
                <c:pt idx="9">
                  <c:v>26.59</c:v>
                </c:pt>
              </c:numCache>
            </c:numRef>
          </c:val>
        </c:ser>
        <c:ser>
          <c:idx val="3"/>
          <c:order val="3"/>
          <c:tx>
            <c:strRef>
              <c:f>Blad1!$A$5</c:f>
              <c:strCache>
                <c:ptCount val="1"/>
                <c:pt idx="0">
                  <c:v>Au-delà de 200€</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Kolom3</c:v>
                </c:pt>
                <c:pt idx="2">
                  <c:v>Kolom4</c:v>
                </c:pt>
                <c:pt idx="3">
                  <c:v>Kolom5</c:v>
                </c:pt>
                <c:pt idx="4">
                  <c:v>Kolom6</c:v>
                </c:pt>
                <c:pt idx="5">
                  <c:v>Kolom7</c:v>
                </c:pt>
                <c:pt idx="6">
                  <c:v>Kolom8</c:v>
                </c:pt>
                <c:pt idx="7">
                  <c:v>Kolom9</c:v>
                </c:pt>
                <c:pt idx="8">
                  <c:v>Kolom10</c:v>
                </c:pt>
                <c:pt idx="9">
                  <c:v>Kolom11</c:v>
                </c:pt>
              </c:strCache>
            </c:strRef>
          </c:cat>
          <c:val>
            <c:numRef>
              <c:f>Blad1!$B$5:$K$5</c:f>
              <c:numCache>
                <c:formatCode>0</c:formatCode>
                <c:ptCount val="10"/>
                <c:pt idx="0">
                  <c:v>27.65</c:v>
                </c:pt>
                <c:pt idx="1">
                  <c:v>31.78</c:v>
                </c:pt>
                <c:pt idx="2">
                  <c:v>21.43</c:v>
                </c:pt>
                <c:pt idx="3">
                  <c:v>32.04</c:v>
                </c:pt>
                <c:pt idx="4">
                  <c:v>23.39</c:v>
                </c:pt>
                <c:pt idx="5">
                  <c:v>16.52</c:v>
                </c:pt>
                <c:pt idx="6">
                  <c:v>32.35</c:v>
                </c:pt>
                <c:pt idx="7">
                  <c:v>23.64</c:v>
                </c:pt>
                <c:pt idx="8">
                  <c:v>26.55</c:v>
                </c:pt>
                <c:pt idx="9">
                  <c:v>35.14</c:v>
                </c:pt>
              </c:numCache>
            </c:numRef>
          </c:val>
        </c:ser>
        <c:dLbls>
          <c:showLegendKey val="0"/>
          <c:showVal val="0"/>
          <c:showCatName val="0"/>
          <c:showSerName val="0"/>
          <c:showPercent val="0"/>
          <c:showBubbleSize val="0"/>
        </c:dLbls>
        <c:gapWidth val="110"/>
        <c:overlap val="100"/>
        <c:axId val="-2100472280"/>
        <c:axId val="-2100469224"/>
      </c:barChart>
      <c:catAx>
        <c:axId val="-2100472280"/>
        <c:scaling>
          <c:orientation val="minMax"/>
        </c:scaling>
        <c:delete val="1"/>
        <c:axPos val="t"/>
        <c:majorTickMark val="out"/>
        <c:minorTickMark val="none"/>
        <c:tickLblPos val="nextTo"/>
        <c:crossAx val="-2100469224"/>
        <c:crosses val="autoZero"/>
        <c:auto val="1"/>
        <c:lblAlgn val="ctr"/>
        <c:lblOffset val="100"/>
        <c:noMultiLvlLbl val="0"/>
      </c:catAx>
      <c:valAx>
        <c:axId val="-2100469224"/>
        <c:scaling>
          <c:orientation val="maxMin"/>
          <c:max val="1.0"/>
          <c:min val="0.0"/>
        </c:scaling>
        <c:delete val="1"/>
        <c:axPos val="l"/>
        <c:numFmt formatCode="0%" sourceLinked="1"/>
        <c:majorTickMark val="out"/>
        <c:minorTickMark val="none"/>
        <c:tickLblPos val="nextTo"/>
        <c:crossAx val="-21004722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034375"/>
          <c:w val="1.0"/>
          <c:h val="0.93125"/>
        </c:manualLayout>
      </c:layout>
      <c:barChart>
        <c:barDir val="col"/>
        <c:grouping val="percentStacked"/>
        <c:varyColors val="0"/>
        <c:ser>
          <c:idx val="0"/>
          <c:order val="0"/>
          <c:tx>
            <c:strRef>
              <c:f>Blad1!$A$2</c:f>
              <c:strCache>
                <c:ptCount val="1"/>
                <c:pt idx="0">
                  <c:v>Moins de 50€</c:v>
                </c:pt>
              </c:strCache>
            </c:strRef>
          </c:tx>
          <c:spPr>
            <a:solidFill>
              <a:schemeClr val="accent3"/>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Blad1!$B$1:$I$1</c:f>
              <c:strCache>
                <c:ptCount val="8"/>
                <c:pt idx="0">
                  <c:v>Total</c:v>
                </c:pt>
                <c:pt idx="1">
                  <c:v>Célibataire</c:v>
                </c:pt>
                <c:pt idx="2">
                  <c:v>Marié</c:v>
                </c:pt>
                <c:pt idx="3">
                  <c:v>Autre</c:v>
                </c:pt>
                <c:pt idx="4">
                  <c:v>Groupe 1-2</c:v>
                </c:pt>
                <c:pt idx="5">
                  <c:v>Groupe 3-4</c:v>
                </c:pt>
                <c:pt idx="6">
                  <c:v>Groupe 5-6</c:v>
                </c:pt>
                <c:pt idx="7">
                  <c:v>Groupe 7-8</c:v>
                </c:pt>
              </c:strCache>
            </c:strRef>
          </c:cat>
          <c:val>
            <c:numRef>
              <c:f>Blad1!$B$2:$I$2</c:f>
              <c:numCache>
                <c:formatCode>0.00</c:formatCode>
                <c:ptCount val="8"/>
                <c:pt idx="0">
                  <c:v>25.25</c:v>
                </c:pt>
                <c:pt idx="1">
                  <c:v>31.84</c:v>
                </c:pt>
                <c:pt idx="2">
                  <c:v>17.23</c:v>
                </c:pt>
                <c:pt idx="3">
                  <c:v>43.92</c:v>
                </c:pt>
                <c:pt idx="4">
                  <c:v>19.02</c:v>
                </c:pt>
                <c:pt idx="5">
                  <c:v>20.73</c:v>
                </c:pt>
                <c:pt idx="6">
                  <c:v>38.14</c:v>
                </c:pt>
                <c:pt idx="7">
                  <c:v>38.42</c:v>
                </c:pt>
              </c:numCache>
            </c:numRef>
          </c:val>
        </c:ser>
        <c:ser>
          <c:idx val="1"/>
          <c:order val="1"/>
          <c:tx>
            <c:strRef>
              <c:f>Blad1!$A$3</c:f>
              <c:strCache>
                <c:ptCount val="1"/>
                <c:pt idx="0">
                  <c:v>Entre 50€ et 99€</c:v>
                </c:pt>
              </c:strCache>
            </c:strRef>
          </c:tx>
          <c:spPr>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Blad1!$B$1:$I$1</c:f>
              <c:strCache>
                <c:ptCount val="8"/>
                <c:pt idx="0">
                  <c:v>Total</c:v>
                </c:pt>
                <c:pt idx="1">
                  <c:v>Célibataire</c:v>
                </c:pt>
                <c:pt idx="2">
                  <c:v>Marié</c:v>
                </c:pt>
                <c:pt idx="3">
                  <c:v>Autre</c:v>
                </c:pt>
                <c:pt idx="4">
                  <c:v>Groupe 1-2</c:v>
                </c:pt>
                <c:pt idx="5">
                  <c:v>Groupe 3-4</c:v>
                </c:pt>
                <c:pt idx="6">
                  <c:v>Groupe 5-6</c:v>
                </c:pt>
                <c:pt idx="7">
                  <c:v>Groupe 7-8</c:v>
                </c:pt>
              </c:strCache>
            </c:strRef>
          </c:cat>
          <c:val>
            <c:numRef>
              <c:f>Blad1!$B$3:$I$3</c:f>
              <c:numCache>
                <c:formatCode>0.00</c:formatCode>
                <c:ptCount val="8"/>
                <c:pt idx="0">
                  <c:v>25.97</c:v>
                </c:pt>
                <c:pt idx="1">
                  <c:v>29.74</c:v>
                </c:pt>
                <c:pt idx="2">
                  <c:v>25.9</c:v>
                </c:pt>
                <c:pt idx="3">
                  <c:v>20.48</c:v>
                </c:pt>
                <c:pt idx="4">
                  <c:v>22.82</c:v>
                </c:pt>
                <c:pt idx="5">
                  <c:v>27.57</c:v>
                </c:pt>
                <c:pt idx="6">
                  <c:v>25.88</c:v>
                </c:pt>
                <c:pt idx="7">
                  <c:v>34.05</c:v>
                </c:pt>
              </c:numCache>
            </c:numRef>
          </c:val>
        </c:ser>
        <c:ser>
          <c:idx val="2"/>
          <c:order val="2"/>
          <c:tx>
            <c:strRef>
              <c:f>Blad1!$A$4</c:f>
              <c:strCache>
                <c:ptCount val="1"/>
                <c:pt idx="0">
                  <c:v>Entre 100€ et 200€</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Blad1!$B$1:$I$1</c:f>
              <c:strCache>
                <c:ptCount val="8"/>
                <c:pt idx="0">
                  <c:v>Total</c:v>
                </c:pt>
                <c:pt idx="1">
                  <c:v>Célibataire</c:v>
                </c:pt>
                <c:pt idx="2">
                  <c:v>Marié</c:v>
                </c:pt>
                <c:pt idx="3">
                  <c:v>Autre</c:v>
                </c:pt>
                <c:pt idx="4">
                  <c:v>Groupe 1-2</c:v>
                </c:pt>
                <c:pt idx="5">
                  <c:v>Groupe 3-4</c:v>
                </c:pt>
                <c:pt idx="6">
                  <c:v>Groupe 5-6</c:v>
                </c:pt>
                <c:pt idx="7">
                  <c:v>Groupe 7-8</c:v>
                </c:pt>
              </c:strCache>
            </c:strRef>
          </c:cat>
          <c:val>
            <c:numRef>
              <c:f>Blad1!$B$4:$I$4</c:f>
              <c:numCache>
                <c:formatCode>0.00</c:formatCode>
                <c:ptCount val="8"/>
                <c:pt idx="0">
                  <c:v>21.12</c:v>
                </c:pt>
                <c:pt idx="1">
                  <c:v>19.48999999999998</c:v>
                </c:pt>
                <c:pt idx="2">
                  <c:v>22.89</c:v>
                </c:pt>
                <c:pt idx="3">
                  <c:v>17.29</c:v>
                </c:pt>
                <c:pt idx="4">
                  <c:v>21.63</c:v>
                </c:pt>
                <c:pt idx="5">
                  <c:v>24.45</c:v>
                </c:pt>
                <c:pt idx="6">
                  <c:v>19.73</c:v>
                </c:pt>
                <c:pt idx="7">
                  <c:v>15.27</c:v>
                </c:pt>
              </c:numCache>
            </c:numRef>
          </c:val>
        </c:ser>
        <c:ser>
          <c:idx val="3"/>
          <c:order val="3"/>
          <c:tx>
            <c:strRef>
              <c:f>Blad1!$A$5</c:f>
              <c:strCache>
                <c:ptCount val="1"/>
                <c:pt idx="0">
                  <c:v>Au-delà de 200€</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Blad1!$B$1:$I$1</c:f>
              <c:strCache>
                <c:ptCount val="8"/>
                <c:pt idx="0">
                  <c:v>Total</c:v>
                </c:pt>
                <c:pt idx="1">
                  <c:v>Célibataire</c:v>
                </c:pt>
                <c:pt idx="2">
                  <c:v>Marié</c:v>
                </c:pt>
                <c:pt idx="3">
                  <c:v>Autre</c:v>
                </c:pt>
                <c:pt idx="4">
                  <c:v>Groupe 1-2</c:v>
                </c:pt>
                <c:pt idx="5">
                  <c:v>Groupe 3-4</c:v>
                </c:pt>
                <c:pt idx="6">
                  <c:v>Groupe 5-6</c:v>
                </c:pt>
                <c:pt idx="7">
                  <c:v>Groupe 7-8</c:v>
                </c:pt>
              </c:strCache>
            </c:strRef>
          </c:cat>
          <c:val>
            <c:numRef>
              <c:f>Blad1!$B$5:$I$5</c:f>
              <c:numCache>
                <c:formatCode>0.00</c:formatCode>
                <c:ptCount val="8"/>
                <c:pt idx="0">
                  <c:v>27.65</c:v>
                </c:pt>
                <c:pt idx="1">
                  <c:v>18.93</c:v>
                </c:pt>
                <c:pt idx="2">
                  <c:v>33.98</c:v>
                </c:pt>
                <c:pt idx="3">
                  <c:v>18.3</c:v>
                </c:pt>
                <c:pt idx="4">
                  <c:v>36.52</c:v>
                </c:pt>
                <c:pt idx="5">
                  <c:v>27.25</c:v>
                </c:pt>
                <c:pt idx="6">
                  <c:v>16.25</c:v>
                </c:pt>
                <c:pt idx="7">
                  <c:v>12.26</c:v>
                </c:pt>
              </c:numCache>
            </c:numRef>
          </c:val>
        </c:ser>
        <c:dLbls>
          <c:showLegendKey val="0"/>
          <c:showVal val="0"/>
          <c:showCatName val="0"/>
          <c:showSerName val="0"/>
          <c:showPercent val="0"/>
          <c:showBubbleSize val="0"/>
        </c:dLbls>
        <c:gapWidth val="110"/>
        <c:overlap val="100"/>
        <c:axId val="-2118786808"/>
        <c:axId val="-2118783752"/>
      </c:barChart>
      <c:catAx>
        <c:axId val="-2118786808"/>
        <c:scaling>
          <c:orientation val="minMax"/>
        </c:scaling>
        <c:delete val="1"/>
        <c:axPos val="t"/>
        <c:majorTickMark val="out"/>
        <c:minorTickMark val="none"/>
        <c:tickLblPos val="nextTo"/>
        <c:crossAx val="-2118783752"/>
        <c:crosses val="autoZero"/>
        <c:auto val="1"/>
        <c:lblAlgn val="ctr"/>
        <c:lblOffset val="100"/>
        <c:noMultiLvlLbl val="0"/>
      </c:catAx>
      <c:valAx>
        <c:axId val="-2118783752"/>
        <c:scaling>
          <c:orientation val="maxMin"/>
          <c:max val="1.0"/>
          <c:min val="0.0"/>
        </c:scaling>
        <c:delete val="1"/>
        <c:axPos val="l"/>
        <c:numFmt formatCode="0%" sourceLinked="1"/>
        <c:majorTickMark val="out"/>
        <c:minorTickMark val="none"/>
        <c:tickLblPos val="nextTo"/>
        <c:crossAx val="-21187868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
          <c:y val="0.10625"/>
          <c:w val="1.0"/>
          <c:h val="0.859375"/>
        </c:manualLayout>
      </c:layout>
      <c:barChart>
        <c:barDir val="col"/>
        <c:grouping val="percentStacked"/>
        <c:varyColors val="0"/>
        <c:ser>
          <c:idx val="0"/>
          <c:order val="0"/>
          <c:tx>
            <c:strRef>
              <c:f>Blad1!$A$2</c:f>
              <c:strCache>
                <c:ptCount val="1"/>
                <c:pt idx="0">
                  <c:v>Oui, plutôt des objectifs à court terme (moins de 5 ans)</c:v>
                </c:pt>
              </c:strCache>
            </c:strRef>
          </c:tx>
          <c:spPr>
            <a:solidFill>
              <a:schemeClr val="accent1">
                <a:lumMod val="75000"/>
              </a:schemeClr>
            </a:solidFill>
            <a:ln w="12700">
              <a:solidFill>
                <a:schemeClr val="bg1"/>
              </a:solidFill>
            </a:ln>
          </c:spPr>
          <c:invertIfNegative val="0"/>
          <c:dLbls>
            <c:dLbl>
              <c:idx val="7"/>
              <c:layout>
                <c:manualLayout>
                  <c:x val="0.00543200477332073"/>
                  <c:y val="-0.00624950787401575"/>
                </c:manualLayout>
              </c:layout>
              <c:dLblPos val="ctr"/>
              <c:showLegendKey val="0"/>
              <c:showVal val="1"/>
              <c:showCatName val="0"/>
              <c:showSerName val="0"/>
              <c:showPercent val="0"/>
              <c:showBubbleSize val="0"/>
            </c:dLbl>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c:v>
                </c:pt>
                <c:pt idx="2">
                  <c:v>Wallonie</c:v>
                </c:pt>
                <c:pt idx="3">
                  <c:v>Homme</c:v>
                </c:pt>
                <c:pt idx="4">
                  <c:v>Femme</c:v>
                </c:pt>
                <c:pt idx="5">
                  <c:v>16-24 ans</c:v>
                </c:pt>
                <c:pt idx="6">
                  <c:v>25-34 ans</c:v>
                </c:pt>
                <c:pt idx="7">
                  <c:v>35-44 ans</c:v>
                </c:pt>
                <c:pt idx="8">
                  <c:v>45-54 ans</c:v>
                </c:pt>
                <c:pt idx="9">
                  <c:v>55-70 ans</c:v>
                </c:pt>
              </c:strCache>
            </c:strRef>
          </c:cat>
          <c:val>
            <c:numRef>
              <c:f>Blad1!$B$2:$K$2</c:f>
              <c:numCache>
                <c:formatCode>0.00</c:formatCode>
                <c:ptCount val="10"/>
                <c:pt idx="0">
                  <c:v>22.32</c:v>
                </c:pt>
                <c:pt idx="1">
                  <c:v>21.08</c:v>
                </c:pt>
                <c:pt idx="2">
                  <c:v>24.19</c:v>
                </c:pt>
                <c:pt idx="3">
                  <c:v>21.28</c:v>
                </c:pt>
                <c:pt idx="4">
                  <c:v>23.33</c:v>
                </c:pt>
                <c:pt idx="5">
                  <c:v>27.9</c:v>
                </c:pt>
                <c:pt idx="6">
                  <c:v>33.76</c:v>
                </c:pt>
                <c:pt idx="7">
                  <c:v>22.29</c:v>
                </c:pt>
                <c:pt idx="8">
                  <c:v>16.29</c:v>
                </c:pt>
                <c:pt idx="9">
                  <c:v>14.32</c:v>
                </c:pt>
              </c:numCache>
            </c:numRef>
          </c:val>
        </c:ser>
        <c:ser>
          <c:idx val="1"/>
          <c:order val="1"/>
          <c:tx>
            <c:strRef>
              <c:f>Blad1!$A$3</c:f>
              <c:strCache>
                <c:ptCount val="1"/>
                <c:pt idx="0">
                  <c:v>Oui, plutôt des objectifs à moyen terme (entre 5 et 10 ans)</c:v>
                </c:pt>
              </c:strCache>
            </c:strRef>
          </c:tx>
          <c:spPr>
            <a:solidFill>
              <a:schemeClr val="accent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c:v>
                </c:pt>
                <c:pt idx="2">
                  <c:v>Wallonie</c:v>
                </c:pt>
                <c:pt idx="3">
                  <c:v>Homme</c:v>
                </c:pt>
                <c:pt idx="4">
                  <c:v>Femme</c:v>
                </c:pt>
                <c:pt idx="5">
                  <c:v>16-24 ans</c:v>
                </c:pt>
                <c:pt idx="6">
                  <c:v>25-34 ans</c:v>
                </c:pt>
                <c:pt idx="7">
                  <c:v>35-44 ans</c:v>
                </c:pt>
                <c:pt idx="8">
                  <c:v>45-54 ans</c:v>
                </c:pt>
                <c:pt idx="9">
                  <c:v>55-70 ans</c:v>
                </c:pt>
              </c:strCache>
            </c:strRef>
          </c:cat>
          <c:val>
            <c:numRef>
              <c:f>Blad1!$B$3:$K$3</c:f>
              <c:numCache>
                <c:formatCode>0.00</c:formatCode>
                <c:ptCount val="10"/>
                <c:pt idx="0">
                  <c:v>12.84</c:v>
                </c:pt>
                <c:pt idx="1">
                  <c:v>11.65</c:v>
                </c:pt>
                <c:pt idx="2">
                  <c:v>14.63</c:v>
                </c:pt>
                <c:pt idx="3">
                  <c:v>12.39</c:v>
                </c:pt>
                <c:pt idx="4">
                  <c:v>13.28</c:v>
                </c:pt>
                <c:pt idx="5">
                  <c:v>16.48</c:v>
                </c:pt>
                <c:pt idx="6">
                  <c:v>17.94</c:v>
                </c:pt>
                <c:pt idx="7">
                  <c:v>6.8</c:v>
                </c:pt>
                <c:pt idx="8">
                  <c:v>15.15</c:v>
                </c:pt>
                <c:pt idx="9">
                  <c:v>9.01</c:v>
                </c:pt>
              </c:numCache>
            </c:numRef>
          </c:val>
        </c:ser>
        <c:ser>
          <c:idx val="2"/>
          <c:order val="2"/>
          <c:tx>
            <c:strRef>
              <c:f>Blad1!$A$4</c:f>
              <c:strCache>
                <c:ptCount val="1"/>
                <c:pt idx="0">
                  <c:v>Oui, plutôt des objectifs à long terme (plus de 10 ans)</c:v>
                </c:pt>
              </c:strCache>
            </c:strRef>
          </c:tx>
          <c:spPr>
            <a:solidFill>
              <a:srgbClr val="71C3C1"/>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c:v>
                </c:pt>
                <c:pt idx="2">
                  <c:v>Wallonie</c:v>
                </c:pt>
                <c:pt idx="3">
                  <c:v>Homme</c:v>
                </c:pt>
                <c:pt idx="4">
                  <c:v>Femme</c:v>
                </c:pt>
                <c:pt idx="5">
                  <c:v>16-24 ans</c:v>
                </c:pt>
                <c:pt idx="6">
                  <c:v>25-34 ans</c:v>
                </c:pt>
                <c:pt idx="7">
                  <c:v>35-44 ans</c:v>
                </c:pt>
                <c:pt idx="8">
                  <c:v>45-54 ans</c:v>
                </c:pt>
                <c:pt idx="9">
                  <c:v>55-70 ans</c:v>
                </c:pt>
              </c:strCache>
            </c:strRef>
          </c:cat>
          <c:val>
            <c:numRef>
              <c:f>Blad1!$B$4:$K$4</c:f>
              <c:numCache>
                <c:formatCode>0.00</c:formatCode>
                <c:ptCount val="10"/>
                <c:pt idx="0">
                  <c:v>9.32</c:v>
                </c:pt>
                <c:pt idx="1">
                  <c:v>7.78</c:v>
                </c:pt>
                <c:pt idx="2">
                  <c:v>11.64</c:v>
                </c:pt>
                <c:pt idx="3">
                  <c:v>10.79</c:v>
                </c:pt>
                <c:pt idx="4">
                  <c:v>7.9</c:v>
                </c:pt>
                <c:pt idx="5">
                  <c:v>10.91</c:v>
                </c:pt>
                <c:pt idx="6">
                  <c:v>9.38</c:v>
                </c:pt>
                <c:pt idx="7">
                  <c:v>13.79</c:v>
                </c:pt>
                <c:pt idx="8">
                  <c:v>9.130000000000001</c:v>
                </c:pt>
                <c:pt idx="9">
                  <c:v>4.8</c:v>
                </c:pt>
              </c:numCache>
            </c:numRef>
          </c:val>
        </c:ser>
        <c:ser>
          <c:idx val="3"/>
          <c:order val="3"/>
          <c:tx>
            <c:strRef>
              <c:f>Blad1!$A$5</c:f>
              <c:strCache>
                <c:ptCount val="1"/>
                <c:pt idx="0">
                  <c:v>Non, c’est juste pour plus tard, sans objectifs précis</c:v>
                </c:pt>
              </c:strCache>
            </c:strRef>
          </c:tx>
          <c:spPr>
            <a:solidFill>
              <a:srgbClr val="C00000"/>
            </a:solidFill>
            <a:ln w="12700">
              <a:solidFill>
                <a:schemeClr val="bg1"/>
              </a:solidFill>
            </a:ln>
          </c:spPr>
          <c:invertIfNegative val="0"/>
          <c:dLbls>
            <c:numFmt formatCode="0;;" sourceLinked="0"/>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dLbls>
          <c:cat>
            <c:strRef>
              <c:f>Blad1!$B$1:$K$1</c:f>
              <c:strCache>
                <c:ptCount val="10"/>
                <c:pt idx="0">
                  <c:v>Total</c:v>
                </c:pt>
                <c:pt idx="1">
                  <c:v>Flandre</c:v>
                </c:pt>
                <c:pt idx="2">
                  <c:v>Wallonie</c:v>
                </c:pt>
                <c:pt idx="3">
                  <c:v>Homme</c:v>
                </c:pt>
                <c:pt idx="4">
                  <c:v>Femme</c:v>
                </c:pt>
                <c:pt idx="5">
                  <c:v>16-24 ans</c:v>
                </c:pt>
                <c:pt idx="6">
                  <c:v>25-34 ans</c:v>
                </c:pt>
                <c:pt idx="7">
                  <c:v>35-44 ans</c:v>
                </c:pt>
                <c:pt idx="8">
                  <c:v>45-54 ans</c:v>
                </c:pt>
                <c:pt idx="9">
                  <c:v>55-70 ans</c:v>
                </c:pt>
              </c:strCache>
            </c:strRef>
          </c:cat>
          <c:val>
            <c:numRef>
              <c:f>Blad1!$B$5:$K$5</c:f>
              <c:numCache>
                <c:formatCode>0.00</c:formatCode>
                <c:ptCount val="10"/>
                <c:pt idx="0">
                  <c:v>55.51</c:v>
                </c:pt>
                <c:pt idx="1">
                  <c:v>59.48</c:v>
                </c:pt>
                <c:pt idx="2">
                  <c:v>49.54</c:v>
                </c:pt>
                <c:pt idx="3">
                  <c:v>55.54</c:v>
                </c:pt>
                <c:pt idx="4">
                  <c:v>55.49</c:v>
                </c:pt>
                <c:pt idx="5">
                  <c:v>44.71</c:v>
                </c:pt>
                <c:pt idx="6">
                  <c:v>38.92</c:v>
                </c:pt>
                <c:pt idx="7">
                  <c:v>57.13</c:v>
                </c:pt>
                <c:pt idx="8">
                  <c:v>59.42</c:v>
                </c:pt>
                <c:pt idx="9">
                  <c:v>71.87</c:v>
                </c:pt>
              </c:numCache>
            </c:numRef>
          </c:val>
        </c:ser>
        <c:dLbls>
          <c:showLegendKey val="0"/>
          <c:showVal val="0"/>
          <c:showCatName val="0"/>
          <c:showSerName val="0"/>
          <c:showPercent val="0"/>
          <c:showBubbleSize val="0"/>
        </c:dLbls>
        <c:gapWidth val="110"/>
        <c:overlap val="100"/>
        <c:axId val="-2100759208"/>
        <c:axId val="-2100756152"/>
      </c:barChart>
      <c:catAx>
        <c:axId val="-2100759208"/>
        <c:scaling>
          <c:orientation val="minMax"/>
        </c:scaling>
        <c:delete val="1"/>
        <c:axPos val="t"/>
        <c:majorTickMark val="out"/>
        <c:minorTickMark val="none"/>
        <c:tickLblPos val="nextTo"/>
        <c:crossAx val="-2100756152"/>
        <c:crosses val="autoZero"/>
        <c:auto val="1"/>
        <c:lblAlgn val="ctr"/>
        <c:lblOffset val="100"/>
        <c:noMultiLvlLbl val="0"/>
      </c:catAx>
      <c:valAx>
        <c:axId val="-2100756152"/>
        <c:scaling>
          <c:orientation val="maxMin"/>
          <c:max val="1.0"/>
          <c:min val="0.0"/>
        </c:scaling>
        <c:delete val="1"/>
        <c:axPos val="l"/>
        <c:numFmt formatCode="0%" sourceLinked="1"/>
        <c:majorTickMark val="out"/>
        <c:minorTickMark val="none"/>
        <c:tickLblPos val="nextTo"/>
        <c:crossAx val="-21007592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C4FCCC7A-0D3D-4122-A6DA-4918ECBDE049}" type="datetimeFigureOut">
              <a:rPr lang="en-US" smtClean="0"/>
              <a:pPr/>
              <a:t>28/09/15</a:t>
            </a:fld>
            <a:endParaRPr lang="en-US" dirty="0"/>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77281A5B-5C3A-44A1-A2FB-634336CE441A}" type="slidenum">
              <a:rPr lang="en-US" smtClean="0"/>
              <a:pPr/>
              <a:t>‹#›</a:t>
            </a:fld>
            <a:endParaRPr lang="en-US" dirty="0"/>
          </a:p>
        </p:txBody>
      </p:sp>
    </p:spTree>
    <p:extLst>
      <p:ext uri="{BB962C8B-B14F-4D97-AF65-F5344CB8AC3E}">
        <p14:creationId xmlns:p14="http://schemas.microsoft.com/office/powerpoint/2010/main" val="3753322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US" dirty="0"/>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F4BDEAD5-F711-413A-836C-4C3BEAF86453}" type="datetimeFigureOut">
              <a:rPr lang="en-US" smtClean="0"/>
              <a:pPr/>
              <a:t>28/09/15</a:t>
            </a:fld>
            <a:endParaRPr lang="en-US" dirty="0"/>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izenplatzhalt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dirty="0"/>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10F7E6FF-F7CA-467F-B4E3-E206D9268C02}" type="slidenum">
              <a:rPr lang="en-US" smtClean="0"/>
              <a:pPr/>
              <a:t>‹#›</a:t>
            </a:fld>
            <a:endParaRPr lang="en-US" dirty="0"/>
          </a:p>
        </p:txBody>
      </p:sp>
    </p:spTree>
    <p:extLst>
      <p:ext uri="{BB962C8B-B14F-4D97-AF65-F5344CB8AC3E}">
        <p14:creationId xmlns:p14="http://schemas.microsoft.com/office/powerpoint/2010/main" val="3527071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7963" y="3219367"/>
            <a:ext cx="4392000" cy="312649"/>
          </a:xfrm>
          <a:prstGeom prst="rect">
            <a:avLst/>
          </a:prstGeom>
        </p:spPr>
        <p:txBody>
          <a:bodyPr wrap="square" lIns="0" tIns="0" rIns="0" bIns="0" anchor="b"/>
          <a:lstStyle>
            <a:lvl1pPr>
              <a:lnSpc>
                <a:spcPts val="4200"/>
              </a:lnSpc>
              <a:defRPr sz="4400" b="1">
                <a:solidFill>
                  <a:schemeClr val="bg1"/>
                </a:solidFill>
              </a:defRPr>
            </a:lvl1pPr>
          </a:lstStyle>
          <a:p>
            <a:r>
              <a:rPr lang="en-US" dirty="0" smtClean="0"/>
              <a:t>Divider slide title</a:t>
            </a:r>
            <a:endParaRPr lang="en-GB" dirty="0"/>
          </a:p>
        </p:txBody>
      </p:sp>
      <p:cxnSp>
        <p:nvCxnSpPr>
          <p:cNvPr id="26" name="Straight Connector 25"/>
          <p:cNvCxnSpPr/>
          <p:nvPr userDrawn="1"/>
        </p:nvCxnSpPr>
        <p:spPr>
          <a:xfrm>
            <a:off x="160338" y="6426858"/>
            <a:ext cx="8850312" cy="0"/>
          </a:xfrm>
          <a:prstGeom prst="line">
            <a:avLst/>
          </a:prstGeom>
          <a:ln w="9525">
            <a:solidFill>
              <a:schemeClr val="bg1"/>
            </a:solidFill>
            <a:tailEnd type="none" w="lg" len="lg"/>
          </a:ln>
        </p:spPr>
        <p:style>
          <a:lnRef idx="1">
            <a:schemeClr val="accent1"/>
          </a:lnRef>
          <a:fillRef idx="0">
            <a:schemeClr val="accent1"/>
          </a:fillRef>
          <a:effectRef idx="0">
            <a:schemeClr val="accent1"/>
          </a:effectRef>
          <a:fontRef idx="minor">
            <a:schemeClr val="tx1"/>
          </a:fontRef>
        </p:style>
      </p:cxnSp>
      <p:grpSp>
        <p:nvGrpSpPr>
          <p:cNvPr id="44" name="Group 18"/>
          <p:cNvGrpSpPr>
            <a:grpSpLocks noChangeAspect="1"/>
          </p:cNvGrpSpPr>
          <p:nvPr userDrawn="1"/>
        </p:nvGrpSpPr>
        <p:grpSpPr bwMode="auto">
          <a:xfrm>
            <a:off x="151200" y="151200"/>
            <a:ext cx="522287" cy="468312"/>
            <a:chOff x="1352" y="681"/>
            <a:chExt cx="3519" cy="3153"/>
          </a:xfrm>
        </p:grpSpPr>
        <p:sp>
          <p:nvSpPr>
            <p:cNvPr id="45"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1" name="Foliennummernplatzhalter 5"/>
          <p:cNvSpPr>
            <a:spLocks noGrp="1"/>
          </p:cNvSpPr>
          <p:nvPr>
            <p:ph type="sldNum" sz="quarter" idx="12"/>
          </p:nvPr>
        </p:nvSpPr>
        <p:spPr>
          <a:xfrm>
            <a:off x="8797096" y="6566400"/>
            <a:ext cx="182742" cy="184666"/>
          </a:xfrm>
          <a:prstGeom prst="rect">
            <a:avLst/>
          </a:prstGeom>
        </p:spPr>
        <p:txBody>
          <a:bodyPr wrap="none" lIns="0" tIns="0" rIns="0" bIns="0" anchor="b" anchorCtr="0">
            <a:spAutoFit/>
          </a:bodyPr>
          <a:lstStyle>
            <a:lvl1pPr algn="r">
              <a:defRPr sz="1200" b="1">
                <a:solidFill>
                  <a:schemeClr val="bg1"/>
                </a:solidFill>
              </a:defRPr>
            </a:lvl1pPr>
          </a:lstStyle>
          <a:p>
            <a:fld id="{99DB18A3-D21F-4BB0-9E84-DFB029941648}" type="slidenum">
              <a:rPr lang="de-DE" smtClean="0"/>
              <a:pPr/>
              <a:t>‹#›</a:t>
            </a:fld>
            <a:endParaRPr lang="de-DE" dirty="0"/>
          </a:p>
        </p:txBody>
      </p:sp>
    </p:spTree>
    <p:extLst>
      <p:ext uri="{BB962C8B-B14F-4D97-AF65-F5344CB8AC3E}">
        <p14:creationId xmlns:p14="http://schemas.microsoft.com/office/powerpoint/2010/main" val="135257976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chemeClr val="bg2"/>
        </a:solidFill>
        <a:effectLst/>
      </p:bgPr>
    </p:bg>
    <p:spTree>
      <p:nvGrpSpPr>
        <p:cNvPr id="1" name=""/>
        <p:cNvGrpSpPr/>
        <p:nvPr/>
      </p:nvGrpSpPr>
      <p:grpSpPr>
        <a:xfrm>
          <a:off x="0" y="0"/>
          <a:ext cx="0" cy="0"/>
          <a:chOff x="0" y="0"/>
          <a:chExt cx="0" cy="0"/>
        </a:xfrm>
      </p:grpSpPr>
      <p:cxnSp>
        <p:nvCxnSpPr>
          <p:cNvPr id="26" name="Straight Connector 25"/>
          <p:cNvCxnSpPr/>
          <p:nvPr userDrawn="1"/>
        </p:nvCxnSpPr>
        <p:spPr>
          <a:xfrm>
            <a:off x="160338" y="6426858"/>
            <a:ext cx="8850312" cy="0"/>
          </a:xfrm>
          <a:prstGeom prst="line">
            <a:avLst/>
          </a:prstGeom>
          <a:ln w="9525">
            <a:solidFill>
              <a:schemeClr val="bg1"/>
            </a:solidFill>
            <a:tailEnd type="none" w="lg" len="lg"/>
          </a:ln>
        </p:spPr>
        <p:style>
          <a:lnRef idx="1">
            <a:schemeClr val="accent1"/>
          </a:lnRef>
          <a:fillRef idx="0">
            <a:schemeClr val="accent1"/>
          </a:fillRef>
          <a:effectRef idx="0">
            <a:schemeClr val="accent1"/>
          </a:effectRef>
          <a:fontRef idx="minor">
            <a:schemeClr val="tx1"/>
          </a:fontRef>
        </p:style>
      </p:cxnSp>
      <p:grpSp>
        <p:nvGrpSpPr>
          <p:cNvPr id="44" name="Group 18"/>
          <p:cNvGrpSpPr>
            <a:grpSpLocks noChangeAspect="1"/>
          </p:cNvGrpSpPr>
          <p:nvPr userDrawn="1"/>
        </p:nvGrpSpPr>
        <p:grpSpPr bwMode="auto">
          <a:xfrm>
            <a:off x="151200" y="151200"/>
            <a:ext cx="522287" cy="468312"/>
            <a:chOff x="1352" y="681"/>
            <a:chExt cx="3519" cy="3153"/>
          </a:xfrm>
        </p:grpSpPr>
        <p:sp>
          <p:nvSpPr>
            <p:cNvPr id="45"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1" name="Foliennummernplatzhalter 5"/>
          <p:cNvSpPr>
            <a:spLocks noGrp="1"/>
          </p:cNvSpPr>
          <p:nvPr>
            <p:ph type="sldNum" sz="quarter" idx="12"/>
          </p:nvPr>
        </p:nvSpPr>
        <p:spPr>
          <a:xfrm>
            <a:off x="8797096" y="6566400"/>
            <a:ext cx="182742" cy="184666"/>
          </a:xfrm>
          <a:prstGeom prst="rect">
            <a:avLst/>
          </a:prstGeom>
        </p:spPr>
        <p:txBody>
          <a:bodyPr wrap="none" lIns="0" tIns="0" rIns="0" bIns="0" anchor="b" anchorCtr="0">
            <a:spAutoFit/>
          </a:bodyPr>
          <a:lstStyle>
            <a:lvl1pPr algn="r">
              <a:defRPr sz="1200" b="1">
                <a:solidFill>
                  <a:schemeClr val="bg1"/>
                </a:solidFill>
              </a:defRPr>
            </a:lvl1pPr>
          </a:lstStyle>
          <a:p>
            <a:fld id="{99DB18A3-D21F-4BB0-9E84-DFB029941648}" type="slidenum">
              <a:rPr lang="de-DE" smtClean="0"/>
              <a:pPr/>
              <a:t>‹#›</a:t>
            </a:fld>
            <a:endParaRPr lang="de-DE" dirty="0"/>
          </a:p>
        </p:txBody>
      </p:sp>
      <p:sp>
        <p:nvSpPr>
          <p:cNvPr id="34" name="Titel 1"/>
          <p:cNvSpPr>
            <a:spLocks noGrp="1"/>
          </p:cNvSpPr>
          <p:nvPr>
            <p:ph type="title" hasCustomPrompt="1"/>
          </p:nvPr>
        </p:nvSpPr>
        <p:spPr>
          <a:xfrm>
            <a:off x="838800" y="118800"/>
            <a:ext cx="8162325" cy="553998"/>
          </a:xfrm>
          <a:prstGeom prst="rect">
            <a:avLst/>
          </a:prstGeom>
        </p:spPr>
        <p:txBody>
          <a:bodyPr wrap="square" lIns="0" tIns="0" rIns="0" bIns="0" anchor="ctr" anchorCtr="0">
            <a:spAutoFit/>
          </a:bodyPr>
          <a:lstStyle>
            <a:lvl1pPr algn="l">
              <a:lnSpc>
                <a:spcPct val="90000"/>
              </a:lnSpc>
              <a:defRPr sz="2000" b="1">
                <a:solidFill>
                  <a:schemeClr val="bg1"/>
                </a:solidFill>
              </a:defRPr>
            </a:lvl1pPr>
          </a:lstStyle>
          <a:p>
            <a:r>
              <a:rPr lang="en-US" noProof="0" dirty="0" smtClean="0"/>
              <a:t>Click to add text</a:t>
            </a:r>
            <a:br>
              <a:rPr lang="en-US" noProof="0" dirty="0" smtClean="0"/>
            </a:br>
            <a:endParaRPr lang="en-US" noProof="0" dirty="0"/>
          </a:p>
        </p:txBody>
      </p:sp>
    </p:spTree>
    <p:extLst>
      <p:ext uri="{BB962C8B-B14F-4D97-AF65-F5344CB8AC3E}">
        <p14:creationId xmlns:p14="http://schemas.microsoft.com/office/powerpoint/2010/main" val="78242946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bg2"/>
        </a:solidFill>
        <a:effectLst/>
      </p:bgPr>
    </p:bg>
    <p:spTree>
      <p:nvGrpSpPr>
        <p:cNvPr id="1" name=""/>
        <p:cNvGrpSpPr/>
        <p:nvPr/>
      </p:nvGrpSpPr>
      <p:grpSpPr>
        <a:xfrm>
          <a:off x="0" y="0"/>
          <a:ext cx="0" cy="0"/>
          <a:chOff x="0" y="0"/>
          <a:chExt cx="0" cy="0"/>
        </a:xfrm>
      </p:grpSpPr>
      <p:cxnSp>
        <p:nvCxnSpPr>
          <p:cNvPr id="26" name="Straight Connector 25"/>
          <p:cNvCxnSpPr/>
          <p:nvPr userDrawn="1"/>
        </p:nvCxnSpPr>
        <p:spPr>
          <a:xfrm>
            <a:off x="160338" y="6426858"/>
            <a:ext cx="8850312" cy="0"/>
          </a:xfrm>
          <a:prstGeom prst="line">
            <a:avLst/>
          </a:prstGeom>
          <a:ln w="9525">
            <a:solidFill>
              <a:schemeClr val="bg1"/>
            </a:solidFill>
            <a:tailEnd type="none" w="lg" len="lg"/>
          </a:ln>
        </p:spPr>
        <p:style>
          <a:lnRef idx="1">
            <a:schemeClr val="accent1"/>
          </a:lnRef>
          <a:fillRef idx="0">
            <a:schemeClr val="accent1"/>
          </a:fillRef>
          <a:effectRef idx="0">
            <a:schemeClr val="accent1"/>
          </a:effectRef>
          <a:fontRef idx="minor">
            <a:schemeClr val="tx1"/>
          </a:fontRef>
        </p:style>
      </p:cxnSp>
      <p:grpSp>
        <p:nvGrpSpPr>
          <p:cNvPr id="44" name="Group 18"/>
          <p:cNvGrpSpPr>
            <a:grpSpLocks noChangeAspect="1"/>
          </p:cNvGrpSpPr>
          <p:nvPr userDrawn="1"/>
        </p:nvGrpSpPr>
        <p:grpSpPr bwMode="auto">
          <a:xfrm>
            <a:off x="151200" y="151200"/>
            <a:ext cx="522287" cy="468312"/>
            <a:chOff x="1352" y="681"/>
            <a:chExt cx="3519" cy="3153"/>
          </a:xfrm>
        </p:grpSpPr>
        <p:sp>
          <p:nvSpPr>
            <p:cNvPr id="45"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1" name="Foliennummernplatzhalter 5"/>
          <p:cNvSpPr>
            <a:spLocks noGrp="1"/>
          </p:cNvSpPr>
          <p:nvPr>
            <p:ph type="sldNum" sz="quarter" idx="12"/>
          </p:nvPr>
        </p:nvSpPr>
        <p:spPr>
          <a:xfrm>
            <a:off x="8797096" y="6566400"/>
            <a:ext cx="182742" cy="184666"/>
          </a:xfrm>
          <a:prstGeom prst="rect">
            <a:avLst/>
          </a:prstGeom>
        </p:spPr>
        <p:txBody>
          <a:bodyPr wrap="none" lIns="0" tIns="0" rIns="0" bIns="0" anchor="b" anchorCtr="0">
            <a:spAutoFit/>
          </a:bodyPr>
          <a:lstStyle>
            <a:lvl1pPr algn="r">
              <a:defRPr sz="1200" b="1">
                <a:solidFill>
                  <a:schemeClr val="bg1"/>
                </a:solidFill>
              </a:defRPr>
            </a:lvl1pPr>
          </a:lstStyle>
          <a:p>
            <a:fld id="{99DB18A3-D21F-4BB0-9E84-DFB029941648}" type="slidenum">
              <a:rPr lang="de-DE" smtClean="0"/>
              <a:pPr/>
              <a:t>‹#›</a:t>
            </a:fld>
            <a:endParaRPr lang="de-DE" dirty="0"/>
          </a:p>
        </p:txBody>
      </p:sp>
      <p:sp>
        <p:nvSpPr>
          <p:cNvPr id="34" name="Titel 1"/>
          <p:cNvSpPr>
            <a:spLocks noGrp="1"/>
          </p:cNvSpPr>
          <p:nvPr>
            <p:ph type="title" hasCustomPrompt="1"/>
          </p:nvPr>
        </p:nvSpPr>
        <p:spPr>
          <a:xfrm>
            <a:off x="838800" y="118800"/>
            <a:ext cx="8162325" cy="553998"/>
          </a:xfrm>
          <a:prstGeom prst="rect">
            <a:avLst/>
          </a:prstGeom>
        </p:spPr>
        <p:txBody>
          <a:bodyPr wrap="square" lIns="0" tIns="0" rIns="0" bIns="0" anchor="ctr" anchorCtr="0">
            <a:spAutoFit/>
          </a:bodyPr>
          <a:lstStyle>
            <a:lvl1pPr algn="l">
              <a:lnSpc>
                <a:spcPct val="90000"/>
              </a:lnSpc>
              <a:defRPr sz="2000" b="1">
                <a:solidFill>
                  <a:schemeClr val="bg1"/>
                </a:solidFill>
              </a:defRPr>
            </a:lvl1pPr>
          </a:lstStyle>
          <a:p>
            <a:r>
              <a:rPr lang="en-US" noProof="0" dirty="0" smtClean="0"/>
              <a:t>Click to add text</a:t>
            </a:r>
            <a:br>
              <a:rPr lang="en-US" noProof="0" dirty="0" smtClean="0"/>
            </a:br>
            <a:endParaRPr lang="en-US" noProof="0" dirty="0"/>
          </a:p>
        </p:txBody>
      </p:sp>
    </p:spTree>
    <p:extLst>
      <p:ext uri="{BB962C8B-B14F-4D97-AF65-F5344CB8AC3E}">
        <p14:creationId xmlns:p14="http://schemas.microsoft.com/office/powerpoint/2010/main" val="907243730"/>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content - foo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800" y="118800"/>
            <a:ext cx="8162325" cy="553998"/>
          </a:xfrm>
          <a:prstGeom prst="rect">
            <a:avLst/>
          </a:prstGeom>
        </p:spPr>
        <p:txBody>
          <a:bodyPr wrap="square" lIns="0" tIns="0" rIns="0" bIns="0" anchor="ctr" anchorCtr="0">
            <a:spAutoFit/>
          </a:bodyPr>
          <a:lstStyle>
            <a:lvl1pPr algn="l">
              <a:lnSpc>
                <a:spcPct val="90000"/>
              </a:lnSpc>
              <a:defRPr sz="2000" b="1"/>
            </a:lvl1pPr>
          </a:lstStyle>
          <a:p>
            <a:r>
              <a:rPr lang="en-US" noProof="0" dirty="0" smtClean="0"/>
              <a:t>Click to add text</a:t>
            </a:r>
            <a:br>
              <a:rPr lang="en-US" noProof="0" dirty="0" smtClean="0"/>
            </a:br>
            <a:endParaRPr lang="en-US" noProof="0" dirty="0"/>
          </a:p>
        </p:txBody>
      </p:sp>
      <p:grpSp>
        <p:nvGrpSpPr>
          <p:cNvPr id="4" name="Group 18"/>
          <p:cNvGrpSpPr>
            <a:grpSpLocks noChangeAspect="1"/>
          </p:cNvGrpSpPr>
          <p:nvPr/>
        </p:nvGrpSpPr>
        <p:grpSpPr bwMode="auto">
          <a:xfrm>
            <a:off x="151200" y="151200"/>
            <a:ext cx="522287" cy="468312"/>
            <a:chOff x="1352" y="681"/>
            <a:chExt cx="3519" cy="3153"/>
          </a:xfrm>
        </p:grpSpPr>
        <p:sp>
          <p:nvSpPr>
            <p:cNvPr id="24"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44" name="Foliennummernplatzhalter 5"/>
          <p:cNvSpPr>
            <a:spLocks noGrp="1"/>
          </p:cNvSpPr>
          <p:nvPr>
            <p:ph type="sldNum" sz="quarter" idx="12"/>
          </p:nvPr>
        </p:nvSpPr>
        <p:spPr>
          <a:xfrm>
            <a:off x="8690400" y="6566400"/>
            <a:ext cx="289438" cy="184666"/>
          </a:xfrm>
          <a:prstGeom prst="rect">
            <a:avLst/>
          </a:prstGeom>
        </p:spPr>
        <p:txBody>
          <a:bodyPr wrap="none" lIns="0" tIns="0" rIns="0" bIns="0" anchor="b" anchorCtr="0">
            <a:spAutoFit/>
          </a:bodyPr>
          <a:lstStyle>
            <a:lvl1pPr algn="r">
              <a:defRPr sz="1200" b="1"/>
            </a:lvl1pPr>
          </a:lstStyle>
          <a:p>
            <a:fld id="{99DB18A3-D21F-4BB0-9E84-DFB029941648}" type="slidenum">
              <a:rPr lang="de-DE" smtClean="0"/>
              <a:pPr/>
              <a:t>‹#›</a:t>
            </a:fld>
            <a:endParaRPr lang="de-DE" dirty="0"/>
          </a:p>
        </p:txBody>
      </p:sp>
      <p:grpSp>
        <p:nvGrpSpPr>
          <p:cNvPr id="6" name="Group 18"/>
          <p:cNvGrpSpPr>
            <a:grpSpLocks noChangeAspect="1"/>
          </p:cNvGrpSpPr>
          <p:nvPr userDrawn="1"/>
        </p:nvGrpSpPr>
        <p:grpSpPr bwMode="auto">
          <a:xfrm>
            <a:off x="151200" y="151200"/>
            <a:ext cx="522287" cy="468312"/>
            <a:chOff x="1352" y="681"/>
            <a:chExt cx="3519" cy="3153"/>
          </a:xfrm>
        </p:grpSpPr>
        <p:sp>
          <p:nvSpPr>
            <p:cNvPr id="46"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8" name="Text Placeholder 75"/>
          <p:cNvSpPr>
            <a:spLocks noGrp="1"/>
          </p:cNvSpPr>
          <p:nvPr>
            <p:ph type="body" sz="quarter" idx="13" hasCustomPrompt="1"/>
          </p:nvPr>
        </p:nvSpPr>
        <p:spPr>
          <a:xfrm>
            <a:off x="346724" y="749300"/>
            <a:ext cx="8521051" cy="288000"/>
          </a:xfrm>
          <a:prstGeom prst="rect">
            <a:avLst/>
          </a:prstGeom>
        </p:spPr>
        <p:txBody>
          <a:bodyPr lIns="0" tIns="0" rIns="0" bIns="0" anchor="ctr" anchorCtr="0"/>
          <a:lstStyle>
            <a:lvl1pPr marL="0" indent="0">
              <a:buNone/>
              <a:defRPr sz="1600" b="1"/>
            </a:lvl1pPr>
            <a:lvl2pPr>
              <a:defRPr sz="1800"/>
            </a:lvl2pPr>
            <a:lvl3pPr>
              <a:defRPr sz="1800"/>
            </a:lvl3pPr>
            <a:lvl4pPr>
              <a:defRPr sz="1800"/>
            </a:lvl4pPr>
            <a:lvl5pPr>
              <a:defRPr sz="1800"/>
            </a:lvl5pPr>
          </a:lstStyle>
          <a:p>
            <a:pPr lvl="0"/>
            <a:r>
              <a:rPr lang="en-US" dirty="0" smtClean="0"/>
              <a:t>Click to add text</a:t>
            </a:r>
            <a:endParaRPr lang="en-US" dirty="0"/>
          </a:p>
        </p:txBody>
      </p:sp>
      <p:sp>
        <p:nvSpPr>
          <p:cNvPr id="70" name="Text Placeholder 69"/>
          <p:cNvSpPr>
            <a:spLocks noGrp="1"/>
          </p:cNvSpPr>
          <p:nvPr>
            <p:ph type="body" sz="quarter" idx="14" hasCustomPrompt="1"/>
          </p:nvPr>
        </p:nvSpPr>
        <p:spPr>
          <a:xfrm>
            <a:off x="352424" y="6103938"/>
            <a:ext cx="8658225" cy="339725"/>
          </a:xfrm>
          <a:prstGeom prst="rect">
            <a:avLst/>
          </a:prstGeom>
        </p:spPr>
        <p:txBody>
          <a:bodyPr lIns="0" tIns="36000" rIns="0" bIns="0"/>
          <a:lstStyle>
            <a:lvl1pPr marL="0" indent="0" algn="l">
              <a:lnSpc>
                <a:spcPts val="700"/>
              </a:lnSpc>
              <a:buNone/>
              <a:defRPr sz="800"/>
            </a:lvl1pPr>
            <a:lvl2pPr algn="l">
              <a:lnSpc>
                <a:spcPts val="900"/>
              </a:lnSpc>
              <a:buNone/>
              <a:defRPr sz="800"/>
            </a:lvl2pPr>
            <a:lvl3pPr algn="l">
              <a:lnSpc>
                <a:spcPts val="900"/>
              </a:lnSpc>
              <a:buNone/>
              <a:defRPr sz="800"/>
            </a:lvl3pPr>
            <a:lvl4pPr algn="l">
              <a:lnSpc>
                <a:spcPts val="900"/>
              </a:lnSpc>
              <a:buNone/>
              <a:defRPr sz="800"/>
            </a:lvl4pPr>
            <a:lvl5pPr algn="l">
              <a:lnSpc>
                <a:spcPts val="900"/>
              </a:lnSpc>
              <a:buNone/>
              <a:defRPr sz="800"/>
            </a:lvl5pPr>
          </a:lstStyle>
          <a:p>
            <a:pPr lvl="0"/>
            <a:r>
              <a:rPr lang="en-US" dirty="0" smtClean="0"/>
              <a:t>Click to add text</a:t>
            </a:r>
          </a:p>
        </p:txBody>
      </p:sp>
    </p:spTree>
    <p:extLst>
      <p:ext uri="{BB962C8B-B14F-4D97-AF65-F5344CB8AC3E}">
        <p14:creationId xmlns:p14="http://schemas.microsoft.com/office/powerpoint/2010/main" val="1407901940"/>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 content - foo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800" y="118800"/>
            <a:ext cx="8162325" cy="553998"/>
          </a:xfrm>
          <a:prstGeom prst="rect">
            <a:avLst/>
          </a:prstGeom>
        </p:spPr>
        <p:txBody>
          <a:bodyPr wrap="square" lIns="0" tIns="0" rIns="0" bIns="0" anchor="ctr" anchorCtr="0">
            <a:spAutoFit/>
          </a:bodyPr>
          <a:lstStyle>
            <a:lvl1pPr algn="l">
              <a:lnSpc>
                <a:spcPct val="90000"/>
              </a:lnSpc>
              <a:defRPr sz="2000" b="1">
                <a:solidFill>
                  <a:schemeClr val="tx2"/>
                </a:solidFill>
              </a:defRPr>
            </a:lvl1pPr>
          </a:lstStyle>
          <a:p>
            <a:r>
              <a:rPr lang="en-US" noProof="0" dirty="0" smtClean="0"/>
              <a:t>Click to add text</a:t>
            </a:r>
            <a:br>
              <a:rPr lang="en-US" noProof="0" dirty="0" smtClean="0"/>
            </a:br>
            <a:endParaRPr lang="en-US" noProof="0" dirty="0"/>
          </a:p>
        </p:txBody>
      </p:sp>
      <p:grpSp>
        <p:nvGrpSpPr>
          <p:cNvPr id="4" name="Group 18"/>
          <p:cNvGrpSpPr>
            <a:grpSpLocks noChangeAspect="1"/>
          </p:cNvGrpSpPr>
          <p:nvPr/>
        </p:nvGrpSpPr>
        <p:grpSpPr bwMode="auto">
          <a:xfrm>
            <a:off x="151200" y="151200"/>
            <a:ext cx="522287" cy="468312"/>
            <a:chOff x="1352" y="681"/>
            <a:chExt cx="3519" cy="3153"/>
          </a:xfrm>
        </p:grpSpPr>
        <p:sp>
          <p:nvSpPr>
            <p:cNvPr id="24"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44" name="Foliennummernplatzhalter 5"/>
          <p:cNvSpPr>
            <a:spLocks noGrp="1"/>
          </p:cNvSpPr>
          <p:nvPr>
            <p:ph type="sldNum" sz="quarter" idx="12"/>
          </p:nvPr>
        </p:nvSpPr>
        <p:spPr>
          <a:xfrm>
            <a:off x="8690400" y="6566400"/>
            <a:ext cx="289438" cy="184666"/>
          </a:xfrm>
          <a:prstGeom prst="rect">
            <a:avLst/>
          </a:prstGeom>
        </p:spPr>
        <p:txBody>
          <a:bodyPr wrap="none" lIns="0" tIns="0" rIns="0" bIns="0" anchor="b" anchorCtr="0">
            <a:spAutoFit/>
          </a:bodyPr>
          <a:lstStyle>
            <a:lvl1pPr algn="r">
              <a:defRPr sz="1200" b="1"/>
            </a:lvl1pPr>
          </a:lstStyle>
          <a:p>
            <a:fld id="{99DB18A3-D21F-4BB0-9E84-DFB029941648}" type="slidenum">
              <a:rPr lang="de-DE" smtClean="0"/>
              <a:pPr/>
              <a:t>‹#›</a:t>
            </a:fld>
            <a:endParaRPr lang="de-DE" dirty="0"/>
          </a:p>
        </p:txBody>
      </p:sp>
      <p:grpSp>
        <p:nvGrpSpPr>
          <p:cNvPr id="6" name="Group 18"/>
          <p:cNvGrpSpPr>
            <a:grpSpLocks noChangeAspect="1"/>
          </p:cNvGrpSpPr>
          <p:nvPr userDrawn="1"/>
        </p:nvGrpSpPr>
        <p:grpSpPr bwMode="auto">
          <a:xfrm>
            <a:off x="151200" y="151200"/>
            <a:ext cx="522287" cy="468312"/>
            <a:chOff x="1352" y="681"/>
            <a:chExt cx="3519" cy="3153"/>
          </a:xfrm>
        </p:grpSpPr>
        <p:sp>
          <p:nvSpPr>
            <p:cNvPr id="46" name="Freeform 19"/>
            <p:cNvSpPr>
              <a:spLocks noChangeAspect="1"/>
            </p:cNvSpPr>
            <p:nvPr/>
          </p:nvSpPr>
          <p:spPr bwMode="auto">
            <a:xfrm>
              <a:off x="1352" y="681"/>
              <a:ext cx="3519" cy="3153"/>
            </a:xfrm>
            <a:custGeom>
              <a:avLst/>
              <a:gdLst>
                <a:gd name="T0" fmla="*/ 0 w 3862"/>
                <a:gd name="T1" fmla="*/ 3449 h 3449"/>
                <a:gd name="T2" fmla="*/ 0 w 3862"/>
                <a:gd name="T3" fmla="*/ 3449 h 3449"/>
                <a:gd name="T4" fmla="*/ 0 w 3862"/>
                <a:gd name="T5" fmla="*/ 0 h 3449"/>
                <a:gd name="T6" fmla="*/ 3696 w 3862"/>
                <a:gd name="T7" fmla="*/ 0 h 3449"/>
                <a:gd name="T8" fmla="*/ 3327 w 3862"/>
                <a:gd name="T9" fmla="*/ 3449 h 3449"/>
                <a:gd name="T10" fmla="*/ 0 w 3862"/>
                <a:gd name="T11" fmla="*/ 3449 h 3449"/>
              </a:gdLst>
              <a:ahLst/>
              <a:cxnLst>
                <a:cxn ang="0">
                  <a:pos x="T0" y="T1"/>
                </a:cxn>
                <a:cxn ang="0">
                  <a:pos x="T2" y="T3"/>
                </a:cxn>
                <a:cxn ang="0">
                  <a:pos x="T4" y="T5"/>
                </a:cxn>
                <a:cxn ang="0">
                  <a:pos x="T6" y="T7"/>
                </a:cxn>
                <a:cxn ang="0">
                  <a:pos x="T8" y="T9"/>
                </a:cxn>
                <a:cxn ang="0">
                  <a:pos x="T10" y="T11"/>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20"/>
            <p:cNvSpPr>
              <a:spLocks noChangeAspect="1"/>
            </p:cNvSpPr>
            <p:nvPr/>
          </p:nvSpPr>
          <p:spPr bwMode="auto">
            <a:xfrm>
              <a:off x="2708" y="1843"/>
              <a:ext cx="75" cy="54"/>
            </a:xfrm>
            <a:custGeom>
              <a:avLst/>
              <a:gdLst>
                <a:gd name="T0" fmla="*/ 16 w 81"/>
                <a:gd name="T1" fmla="*/ 40 h 66"/>
                <a:gd name="T2" fmla="*/ 16 w 81"/>
                <a:gd name="T3" fmla="*/ 40 h 66"/>
                <a:gd name="T4" fmla="*/ 0 w 81"/>
                <a:gd name="T5" fmla="*/ 54 h 66"/>
                <a:gd name="T6" fmla="*/ 79 w 81"/>
                <a:gd name="T7" fmla="*/ 22 h 66"/>
                <a:gd name="T8" fmla="*/ 81 w 81"/>
                <a:gd name="T9" fmla="*/ 0 h 66"/>
                <a:gd name="T10" fmla="*/ 16 w 81"/>
                <a:gd name="T11" fmla="*/ 40 h 66"/>
              </a:gdLst>
              <a:ahLst/>
              <a:cxnLst>
                <a:cxn ang="0">
                  <a:pos x="T0" y="T1"/>
                </a:cxn>
                <a:cxn ang="0">
                  <a:pos x="T2" y="T3"/>
                </a:cxn>
                <a:cxn ang="0">
                  <a:pos x="T4" y="T5"/>
                </a:cxn>
                <a:cxn ang="0">
                  <a:pos x="T6" y="T7"/>
                </a:cxn>
                <a:cxn ang="0">
                  <a:pos x="T8" y="T9"/>
                </a:cxn>
                <a:cxn ang="0">
                  <a:pos x="T10" y="T11"/>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1"/>
            <p:cNvSpPr>
              <a:spLocks noChangeAspect="1"/>
            </p:cNvSpPr>
            <p:nvPr/>
          </p:nvSpPr>
          <p:spPr bwMode="auto">
            <a:xfrm>
              <a:off x="2869" y="1972"/>
              <a:ext cx="65" cy="54"/>
            </a:xfrm>
            <a:custGeom>
              <a:avLst/>
              <a:gdLst>
                <a:gd name="T0" fmla="*/ 27 w 81"/>
                <a:gd name="T1" fmla="*/ 1 h 63"/>
                <a:gd name="T2" fmla="*/ 27 w 81"/>
                <a:gd name="T3" fmla="*/ 1 h 63"/>
                <a:gd name="T4" fmla="*/ 0 w 81"/>
                <a:gd name="T5" fmla="*/ 0 h 63"/>
                <a:gd name="T6" fmla="*/ 33 w 81"/>
                <a:gd name="T7" fmla="*/ 58 h 63"/>
                <a:gd name="T8" fmla="*/ 53 w 81"/>
                <a:gd name="T9" fmla="*/ 63 h 63"/>
                <a:gd name="T10" fmla="*/ 27 w 81"/>
                <a:gd name="T11" fmla="*/ 1 h 63"/>
              </a:gdLst>
              <a:ahLst/>
              <a:cxnLst>
                <a:cxn ang="0">
                  <a:pos x="T0" y="T1"/>
                </a:cxn>
                <a:cxn ang="0">
                  <a:pos x="T2" y="T3"/>
                </a:cxn>
                <a:cxn ang="0">
                  <a:pos x="T4" y="T5"/>
                </a:cxn>
                <a:cxn ang="0">
                  <a:pos x="T6" y="T7"/>
                </a:cxn>
                <a:cxn ang="0">
                  <a:pos x="T8" y="T9"/>
                </a:cxn>
                <a:cxn ang="0">
                  <a:pos x="T10" y="T1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2"/>
            <p:cNvSpPr>
              <a:spLocks noChangeAspect="1"/>
            </p:cNvSpPr>
            <p:nvPr/>
          </p:nvSpPr>
          <p:spPr bwMode="auto">
            <a:xfrm>
              <a:off x="2622" y="1413"/>
              <a:ext cx="86" cy="75"/>
            </a:xfrm>
            <a:custGeom>
              <a:avLst/>
              <a:gdLst>
                <a:gd name="T0" fmla="*/ 20 w 96"/>
                <a:gd name="T1" fmla="*/ 50 h 79"/>
                <a:gd name="T2" fmla="*/ 20 w 96"/>
                <a:gd name="T3" fmla="*/ 50 h 79"/>
                <a:gd name="T4" fmla="*/ 0 w 96"/>
                <a:gd name="T5" fmla="*/ 64 h 79"/>
                <a:gd name="T6" fmla="*/ 89 w 96"/>
                <a:gd name="T7" fmla="*/ 27 h 79"/>
                <a:gd name="T8" fmla="*/ 96 w 96"/>
                <a:gd name="T9" fmla="*/ 0 h 79"/>
                <a:gd name="T10" fmla="*/ 20 w 96"/>
                <a:gd name="T11" fmla="*/ 50 h 79"/>
              </a:gdLst>
              <a:ahLst/>
              <a:cxnLst>
                <a:cxn ang="0">
                  <a:pos x="T0" y="T1"/>
                </a:cxn>
                <a:cxn ang="0">
                  <a:pos x="T2" y="T3"/>
                </a:cxn>
                <a:cxn ang="0">
                  <a:pos x="T4" y="T5"/>
                </a:cxn>
                <a:cxn ang="0">
                  <a:pos x="T6" y="T7"/>
                </a:cxn>
                <a:cxn ang="0">
                  <a:pos x="T8" y="T9"/>
                </a:cxn>
                <a:cxn ang="0">
                  <a:pos x="T10" y="T11"/>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p:cNvSpPr>
              <a:spLocks noChangeAspect="1"/>
            </p:cNvSpPr>
            <p:nvPr/>
          </p:nvSpPr>
          <p:spPr bwMode="auto">
            <a:xfrm>
              <a:off x="2568" y="1563"/>
              <a:ext cx="75" cy="76"/>
            </a:xfrm>
            <a:custGeom>
              <a:avLst/>
              <a:gdLst>
                <a:gd name="T0" fmla="*/ 77 w 77"/>
                <a:gd name="T1" fmla="*/ 22 h 77"/>
                <a:gd name="T2" fmla="*/ 77 w 77"/>
                <a:gd name="T3" fmla="*/ 22 h 77"/>
                <a:gd name="T4" fmla="*/ 71 w 77"/>
                <a:gd name="T5" fmla="*/ 0 h 77"/>
                <a:gd name="T6" fmla="*/ 0 w 77"/>
                <a:gd name="T7" fmla="*/ 44 h 77"/>
                <a:gd name="T8" fmla="*/ 0 w 77"/>
                <a:gd name="T9" fmla="*/ 62 h 77"/>
                <a:gd name="T10" fmla="*/ 77 w 77"/>
                <a:gd name="T11" fmla="*/ 22 h 77"/>
              </a:gdLst>
              <a:ahLst/>
              <a:cxnLst>
                <a:cxn ang="0">
                  <a:pos x="T0" y="T1"/>
                </a:cxn>
                <a:cxn ang="0">
                  <a:pos x="T2" y="T3"/>
                </a:cxn>
                <a:cxn ang="0">
                  <a:pos x="T4" y="T5"/>
                </a:cxn>
                <a:cxn ang="0">
                  <a:pos x="T6" y="T7"/>
                </a:cxn>
                <a:cxn ang="0">
                  <a:pos x="T8" y="T9"/>
                </a:cxn>
                <a:cxn ang="0">
                  <a:pos x="T10" y="T11"/>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4"/>
            <p:cNvSpPr>
              <a:spLocks noChangeAspect="1"/>
            </p:cNvSpPr>
            <p:nvPr/>
          </p:nvSpPr>
          <p:spPr bwMode="auto">
            <a:xfrm>
              <a:off x="2547" y="1725"/>
              <a:ext cx="86" cy="64"/>
            </a:xfrm>
            <a:custGeom>
              <a:avLst/>
              <a:gdLst>
                <a:gd name="T0" fmla="*/ 0 w 90"/>
                <a:gd name="T1" fmla="*/ 52 h 74"/>
                <a:gd name="T2" fmla="*/ 0 w 90"/>
                <a:gd name="T3" fmla="*/ 52 h 74"/>
                <a:gd name="T4" fmla="*/ 14 w 90"/>
                <a:gd name="T5" fmla="*/ 60 h 74"/>
                <a:gd name="T6" fmla="*/ 73 w 90"/>
                <a:gd name="T7" fmla="*/ 23 h 74"/>
                <a:gd name="T8" fmla="*/ 90 w 90"/>
                <a:gd name="T9" fmla="*/ 8 h 74"/>
                <a:gd name="T10" fmla="*/ 0 w 90"/>
                <a:gd name="T11" fmla="*/ 52 h 74"/>
              </a:gdLst>
              <a:ahLst/>
              <a:cxnLst>
                <a:cxn ang="0">
                  <a:pos x="T0" y="T1"/>
                </a:cxn>
                <a:cxn ang="0">
                  <a:pos x="T2" y="T3"/>
                </a:cxn>
                <a:cxn ang="0">
                  <a:pos x="T4" y="T5"/>
                </a:cxn>
                <a:cxn ang="0">
                  <a:pos x="T6" y="T7"/>
                </a:cxn>
                <a:cxn ang="0">
                  <a:pos x="T8" y="T9"/>
                </a:cxn>
                <a:cxn ang="0">
                  <a:pos x="T10" y="T11"/>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5"/>
            <p:cNvSpPr>
              <a:spLocks noChangeAspect="1"/>
            </p:cNvSpPr>
            <p:nvPr/>
          </p:nvSpPr>
          <p:spPr bwMode="auto">
            <a:xfrm>
              <a:off x="2773" y="1176"/>
              <a:ext cx="86" cy="75"/>
            </a:xfrm>
            <a:custGeom>
              <a:avLst/>
              <a:gdLst>
                <a:gd name="T0" fmla="*/ 16 w 88"/>
                <a:gd name="T1" fmla="*/ 4 h 72"/>
                <a:gd name="T2" fmla="*/ 16 w 88"/>
                <a:gd name="T3" fmla="*/ 4 h 72"/>
                <a:gd name="T4" fmla="*/ 0 w 88"/>
                <a:gd name="T5" fmla="*/ 12 h 72"/>
                <a:gd name="T6" fmla="*/ 86 w 88"/>
                <a:gd name="T7" fmla="*/ 49 h 72"/>
                <a:gd name="T8" fmla="*/ 88 w 88"/>
                <a:gd name="T9" fmla="*/ 22 h 72"/>
                <a:gd name="T10" fmla="*/ 16 w 88"/>
                <a:gd name="T11" fmla="*/ 4 h 72"/>
              </a:gdLst>
              <a:ahLst/>
              <a:cxnLst>
                <a:cxn ang="0">
                  <a:pos x="T0" y="T1"/>
                </a:cxn>
                <a:cxn ang="0">
                  <a:pos x="T2" y="T3"/>
                </a:cxn>
                <a:cxn ang="0">
                  <a:pos x="T4" y="T5"/>
                </a:cxn>
                <a:cxn ang="0">
                  <a:pos x="T6" y="T7"/>
                </a:cxn>
                <a:cxn ang="0">
                  <a:pos x="T8" y="T9"/>
                </a:cxn>
                <a:cxn ang="0">
                  <a:pos x="T10" y="T11"/>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6"/>
            <p:cNvSpPr>
              <a:spLocks noChangeAspect="1"/>
            </p:cNvSpPr>
            <p:nvPr/>
          </p:nvSpPr>
          <p:spPr bwMode="auto">
            <a:xfrm>
              <a:off x="2955" y="1111"/>
              <a:ext cx="76" cy="87"/>
            </a:xfrm>
            <a:custGeom>
              <a:avLst/>
              <a:gdLst>
                <a:gd name="T0" fmla="*/ 46 w 86"/>
                <a:gd name="T1" fmla="*/ 7 h 92"/>
                <a:gd name="T2" fmla="*/ 46 w 86"/>
                <a:gd name="T3" fmla="*/ 7 h 92"/>
                <a:gd name="T4" fmla="*/ 21 w 86"/>
                <a:gd name="T5" fmla="*/ 0 h 92"/>
                <a:gd name="T6" fmla="*/ 14 w 86"/>
                <a:gd name="T7" fmla="*/ 66 h 92"/>
                <a:gd name="T8" fmla="*/ 27 w 86"/>
                <a:gd name="T9" fmla="*/ 92 h 92"/>
                <a:gd name="T10" fmla="*/ 46 w 86"/>
                <a:gd name="T11" fmla="*/ 7 h 92"/>
              </a:gdLst>
              <a:ahLst/>
              <a:cxnLst>
                <a:cxn ang="0">
                  <a:pos x="T0" y="T1"/>
                </a:cxn>
                <a:cxn ang="0">
                  <a:pos x="T2" y="T3"/>
                </a:cxn>
                <a:cxn ang="0">
                  <a:pos x="T4" y="T5"/>
                </a:cxn>
                <a:cxn ang="0">
                  <a:pos x="T6" y="T7"/>
                </a:cxn>
                <a:cxn ang="0">
                  <a:pos x="T8" y="T9"/>
                </a:cxn>
                <a:cxn ang="0">
                  <a:pos x="T10" y="T11"/>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7"/>
            <p:cNvSpPr>
              <a:spLocks noChangeAspect="1" noEditPoints="1"/>
            </p:cNvSpPr>
            <p:nvPr/>
          </p:nvSpPr>
          <p:spPr bwMode="auto">
            <a:xfrm>
              <a:off x="3149" y="929"/>
              <a:ext cx="667" cy="1678"/>
            </a:xfrm>
            <a:custGeom>
              <a:avLst/>
              <a:gdLst>
                <a:gd name="T0" fmla="*/ 451 w 724"/>
                <a:gd name="T1" fmla="*/ 808 h 1845"/>
                <a:gd name="T2" fmla="*/ 451 w 724"/>
                <a:gd name="T3" fmla="*/ 808 h 1845"/>
                <a:gd name="T4" fmla="*/ 326 w 724"/>
                <a:gd name="T5" fmla="*/ 776 h 1845"/>
                <a:gd name="T6" fmla="*/ 477 w 724"/>
                <a:gd name="T7" fmla="*/ 746 h 1845"/>
                <a:gd name="T8" fmla="*/ 493 w 724"/>
                <a:gd name="T9" fmla="*/ 773 h 1845"/>
                <a:gd name="T10" fmla="*/ 451 w 724"/>
                <a:gd name="T11" fmla="*/ 808 h 1845"/>
                <a:gd name="T12" fmla="*/ 451 w 724"/>
                <a:gd name="T13" fmla="*/ 808 h 1845"/>
                <a:gd name="T14" fmla="*/ 639 w 724"/>
                <a:gd name="T15" fmla="*/ 841 h 1845"/>
                <a:gd name="T16" fmla="*/ 639 w 724"/>
                <a:gd name="T17" fmla="*/ 841 h 1845"/>
                <a:gd name="T18" fmla="*/ 601 w 724"/>
                <a:gd name="T19" fmla="*/ 701 h 1845"/>
                <a:gd name="T20" fmla="*/ 634 w 724"/>
                <a:gd name="T21" fmla="*/ 646 h 1845"/>
                <a:gd name="T22" fmla="*/ 627 w 724"/>
                <a:gd name="T23" fmla="*/ 477 h 1845"/>
                <a:gd name="T24" fmla="*/ 641 w 724"/>
                <a:gd name="T25" fmla="*/ 463 h 1845"/>
                <a:gd name="T26" fmla="*/ 627 w 724"/>
                <a:gd name="T27" fmla="*/ 414 h 1845"/>
                <a:gd name="T28" fmla="*/ 615 w 724"/>
                <a:gd name="T29" fmla="*/ 342 h 1845"/>
                <a:gd name="T30" fmla="*/ 590 w 724"/>
                <a:gd name="T31" fmla="*/ 286 h 1845"/>
                <a:gd name="T32" fmla="*/ 602 w 724"/>
                <a:gd name="T33" fmla="*/ 260 h 1845"/>
                <a:gd name="T34" fmla="*/ 560 w 724"/>
                <a:gd name="T35" fmla="*/ 236 h 1845"/>
                <a:gd name="T36" fmla="*/ 523 w 724"/>
                <a:gd name="T37" fmla="*/ 213 h 1845"/>
                <a:gd name="T38" fmla="*/ 514 w 724"/>
                <a:gd name="T39" fmla="*/ 180 h 1845"/>
                <a:gd name="T40" fmla="*/ 483 w 724"/>
                <a:gd name="T41" fmla="*/ 195 h 1845"/>
                <a:gd name="T42" fmla="*/ 476 w 724"/>
                <a:gd name="T43" fmla="*/ 154 h 1845"/>
                <a:gd name="T44" fmla="*/ 434 w 724"/>
                <a:gd name="T45" fmla="*/ 171 h 1845"/>
                <a:gd name="T46" fmla="*/ 411 w 724"/>
                <a:gd name="T47" fmla="*/ 119 h 1845"/>
                <a:gd name="T48" fmla="*/ 389 w 724"/>
                <a:gd name="T49" fmla="*/ 124 h 1845"/>
                <a:gd name="T50" fmla="*/ 356 w 724"/>
                <a:gd name="T51" fmla="*/ 150 h 1845"/>
                <a:gd name="T52" fmla="*/ 356 w 724"/>
                <a:gd name="T53" fmla="*/ 101 h 1845"/>
                <a:gd name="T54" fmla="*/ 341 w 724"/>
                <a:gd name="T55" fmla="*/ 93 h 1845"/>
                <a:gd name="T56" fmla="*/ 314 w 724"/>
                <a:gd name="T57" fmla="*/ 81 h 1845"/>
                <a:gd name="T58" fmla="*/ 276 w 724"/>
                <a:gd name="T59" fmla="*/ 97 h 1845"/>
                <a:gd name="T60" fmla="*/ 292 w 724"/>
                <a:gd name="T61" fmla="*/ 51 h 1845"/>
                <a:gd name="T62" fmla="*/ 244 w 724"/>
                <a:gd name="T63" fmla="*/ 106 h 1845"/>
                <a:gd name="T64" fmla="*/ 216 w 724"/>
                <a:gd name="T65" fmla="*/ 112 h 1845"/>
                <a:gd name="T66" fmla="*/ 266 w 724"/>
                <a:gd name="T67" fmla="*/ 43 h 1845"/>
                <a:gd name="T68" fmla="*/ 214 w 724"/>
                <a:gd name="T69" fmla="*/ 91 h 1845"/>
                <a:gd name="T70" fmla="*/ 173 w 724"/>
                <a:gd name="T71" fmla="*/ 98 h 1845"/>
                <a:gd name="T72" fmla="*/ 186 w 724"/>
                <a:gd name="T73" fmla="*/ 38 h 1845"/>
                <a:gd name="T74" fmla="*/ 173 w 724"/>
                <a:gd name="T75" fmla="*/ 69 h 1845"/>
                <a:gd name="T76" fmla="*/ 166 w 724"/>
                <a:gd name="T77" fmla="*/ 36 h 1845"/>
                <a:gd name="T78" fmla="*/ 142 w 724"/>
                <a:gd name="T79" fmla="*/ 114 h 1845"/>
                <a:gd name="T80" fmla="*/ 126 w 724"/>
                <a:gd name="T81" fmla="*/ 39 h 1845"/>
                <a:gd name="T82" fmla="*/ 80 w 724"/>
                <a:gd name="T83" fmla="*/ 112 h 1845"/>
                <a:gd name="T84" fmla="*/ 56 w 724"/>
                <a:gd name="T85" fmla="*/ 117 h 1845"/>
                <a:gd name="T86" fmla="*/ 37 w 724"/>
                <a:gd name="T87" fmla="*/ 43 h 1845"/>
                <a:gd name="T88" fmla="*/ 5 w 724"/>
                <a:gd name="T89" fmla="*/ 1808 h 1845"/>
                <a:gd name="T90" fmla="*/ 0 w 724"/>
                <a:gd name="T91" fmla="*/ 1840 h 1845"/>
                <a:gd name="T92" fmla="*/ 162 w 724"/>
                <a:gd name="T93" fmla="*/ 1823 h 1845"/>
                <a:gd name="T94" fmla="*/ 529 w 724"/>
                <a:gd name="T95" fmla="*/ 1842 h 1845"/>
                <a:gd name="T96" fmla="*/ 614 w 724"/>
                <a:gd name="T97" fmla="*/ 1829 h 1845"/>
                <a:gd name="T98" fmla="*/ 421 w 724"/>
                <a:gd name="T99" fmla="*/ 1778 h 1845"/>
                <a:gd name="T100" fmla="*/ 272 w 724"/>
                <a:gd name="T101" fmla="*/ 1664 h 1845"/>
                <a:gd name="T102" fmla="*/ 237 w 724"/>
                <a:gd name="T103" fmla="*/ 1566 h 1845"/>
                <a:gd name="T104" fmla="*/ 239 w 724"/>
                <a:gd name="T105" fmla="*/ 1432 h 1845"/>
                <a:gd name="T106" fmla="*/ 315 w 724"/>
                <a:gd name="T107" fmla="*/ 1404 h 1845"/>
                <a:gd name="T108" fmla="*/ 586 w 724"/>
                <a:gd name="T109" fmla="*/ 1387 h 1845"/>
                <a:gd name="T110" fmla="*/ 605 w 724"/>
                <a:gd name="T111" fmla="*/ 1286 h 1845"/>
                <a:gd name="T112" fmla="*/ 609 w 724"/>
                <a:gd name="T113" fmla="*/ 1223 h 1845"/>
                <a:gd name="T114" fmla="*/ 630 w 724"/>
                <a:gd name="T115" fmla="*/ 1174 h 1845"/>
                <a:gd name="T116" fmla="*/ 590 w 724"/>
                <a:gd name="T117" fmla="*/ 1133 h 1845"/>
                <a:gd name="T118" fmla="*/ 650 w 724"/>
                <a:gd name="T119" fmla="*/ 1082 h 1845"/>
                <a:gd name="T120" fmla="*/ 621 w 724"/>
                <a:gd name="T121" fmla="*/ 1018 h 1845"/>
                <a:gd name="T122" fmla="*/ 704 w 724"/>
                <a:gd name="T123" fmla="*/ 959 h 1845"/>
                <a:gd name="T124" fmla="*/ 639 w 724"/>
                <a:gd name="T125" fmla="*/ 841 h 1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
            <p:cNvSpPr>
              <a:spLocks noChangeAspect="1"/>
            </p:cNvSpPr>
            <p:nvPr/>
          </p:nvSpPr>
          <p:spPr bwMode="auto">
            <a:xfrm>
              <a:off x="1352" y="681"/>
              <a:ext cx="1829" cy="3153"/>
            </a:xfrm>
            <a:custGeom>
              <a:avLst/>
              <a:gdLst>
                <a:gd name="T0" fmla="*/ 1974 w 2011"/>
                <a:gd name="T1" fmla="*/ 2106 h 3449"/>
                <a:gd name="T2" fmla="*/ 0 w 2011"/>
                <a:gd name="T3" fmla="*/ 3449 h 3449"/>
                <a:gd name="T4" fmla="*/ 1972 w 2011"/>
                <a:gd name="T5" fmla="*/ 0 h 3449"/>
                <a:gd name="T6" fmla="*/ 1980 w 2011"/>
                <a:gd name="T7" fmla="*/ 347 h 3449"/>
                <a:gd name="T8" fmla="*/ 1982 w 2011"/>
                <a:gd name="T9" fmla="*/ 392 h 3449"/>
                <a:gd name="T10" fmla="*/ 1923 w 2011"/>
                <a:gd name="T11" fmla="*/ 324 h 3449"/>
                <a:gd name="T12" fmla="*/ 1878 w 2011"/>
                <a:gd name="T13" fmla="*/ 384 h 3449"/>
                <a:gd name="T14" fmla="*/ 1858 w 2011"/>
                <a:gd name="T15" fmla="*/ 411 h 3449"/>
                <a:gd name="T16" fmla="*/ 1823 w 2011"/>
                <a:gd name="T17" fmla="*/ 348 h 3449"/>
                <a:gd name="T18" fmla="*/ 1766 w 2011"/>
                <a:gd name="T19" fmla="*/ 359 h 3449"/>
                <a:gd name="T20" fmla="*/ 1702 w 2011"/>
                <a:gd name="T21" fmla="*/ 494 h 3449"/>
                <a:gd name="T22" fmla="*/ 1680 w 2011"/>
                <a:gd name="T23" fmla="*/ 420 h 3449"/>
                <a:gd name="T24" fmla="*/ 1605 w 2011"/>
                <a:gd name="T25" fmla="*/ 427 h 3449"/>
                <a:gd name="T26" fmla="*/ 1609 w 2011"/>
                <a:gd name="T27" fmla="*/ 499 h 3449"/>
                <a:gd name="T28" fmla="*/ 1520 w 2011"/>
                <a:gd name="T29" fmla="*/ 498 h 3449"/>
                <a:gd name="T30" fmla="*/ 1513 w 2011"/>
                <a:gd name="T31" fmla="*/ 560 h 3449"/>
                <a:gd name="T32" fmla="*/ 1407 w 2011"/>
                <a:gd name="T33" fmla="*/ 521 h 3449"/>
                <a:gd name="T34" fmla="*/ 1521 w 2011"/>
                <a:gd name="T35" fmla="*/ 578 h 3449"/>
                <a:gd name="T36" fmla="*/ 1453 w 2011"/>
                <a:gd name="T37" fmla="*/ 612 h 3449"/>
                <a:gd name="T38" fmla="*/ 1441 w 2011"/>
                <a:gd name="T39" fmla="*/ 603 h 3449"/>
                <a:gd name="T40" fmla="*/ 1404 w 2011"/>
                <a:gd name="T41" fmla="*/ 640 h 3449"/>
                <a:gd name="T42" fmla="*/ 1448 w 2011"/>
                <a:gd name="T43" fmla="*/ 632 h 3449"/>
                <a:gd name="T44" fmla="*/ 1433 w 2011"/>
                <a:gd name="T45" fmla="*/ 703 h 3449"/>
                <a:gd name="T46" fmla="*/ 1392 w 2011"/>
                <a:gd name="T47" fmla="*/ 719 h 3449"/>
                <a:gd name="T48" fmla="*/ 1410 w 2011"/>
                <a:gd name="T49" fmla="*/ 785 h 3449"/>
                <a:gd name="T50" fmla="*/ 1321 w 2011"/>
                <a:gd name="T51" fmla="*/ 761 h 3449"/>
                <a:gd name="T52" fmla="*/ 1255 w 2011"/>
                <a:gd name="T53" fmla="*/ 760 h 3449"/>
                <a:gd name="T54" fmla="*/ 1205 w 2011"/>
                <a:gd name="T55" fmla="*/ 829 h 3449"/>
                <a:gd name="T56" fmla="*/ 1350 w 2011"/>
                <a:gd name="T57" fmla="*/ 845 h 3449"/>
                <a:gd name="T58" fmla="*/ 1308 w 2011"/>
                <a:gd name="T59" fmla="*/ 881 h 3449"/>
                <a:gd name="T60" fmla="*/ 1308 w 2011"/>
                <a:gd name="T61" fmla="*/ 953 h 3449"/>
                <a:gd name="T62" fmla="*/ 1358 w 2011"/>
                <a:gd name="T63" fmla="*/ 951 h 3449"/>
                <a:gd name="T64" fmla="*/ 1319 w 2011"/>
                <a:gd name="T65" fmla="*/ 1061 h 3449"/>
                <a:gd name="T66" fmla="*/ 1324 w 2011"/>
                <a:gd name="T67" fmla="*/ 1115 h 3449"/>
                <a:gd name="T68" fmla="*/ 1283 w 2011"/>
                <a:gd name="T69" fmla="*/ 1185 h 3449"/>
                <a:gd name="T70" fmla="*/ 1257 w 2011"/>
                <a:gd name="T71" fmla="*/ 1226 h 3449"/>
                <a:gd name="T72" fmla="*/ 1285 w 2011"/>
                <a:gd name="T73" fmla="*/ 1267 h 3449"/>
                <a:gd name="T74" fmla="*/ 1314 w 2011"/>
                <a:gd name="T75" fmla="*/ 1311 h 3449"/>
                <a:gd name="T76" fmla="*/ 1363 w 2011"/>
                <a:gd name="T77" fmla="*/ 1376 h 3449"/>
                <a:gd name="T78" fmla="*/ 1438 w 2011"/>
                <a:gd name="T79" fmla="*/ 1413 h 3449"/>
                <a:gd name="T80" fmla="*/ 1494 w 2011"/>
                <a:gd name="T81" fmla="*/ 1379 h 3449"/>
                <a:gd name="T82" fmla="*/ 1513 w 2011"/>
                <a:gd name="T83" fmla="*/ 1471 h 3449"/>
                <a:gd name="T84" fmla="*/ 1605 w 2011"/>
                <a:gd name="T85" fmla="*/ 1474 h 3449"/>
                <a:gd name="T86" fmla="*/ 1584 w 2011"/>
                <a:gd name="T87" fmla="*/ 1525 h 3449"/>
                <a:gd name="T88" fmla="*/ 1618 w 2011"/>
                <a:gd name="T89" fmla="*/ 1559 h 3449"/>
                <a:gd name="T90" fmla="*/ 1644 w 2011"/>
                <a:gd name="T91" fmla="*/ 1602 h 3449"/>
                <a:gd name="T92" fmla="*/ 1700 w 2011"/>
                <a:gd name="T93" fmla="*/ 1594 h 3449"/>
                <a:gd name="T94" fmla="*/ 1729 w 2011"/>
                <a:gd name="T95" fmla="*/ 1535 h 3449"/>
                <a:gd name="T96" fmla="*/ 1794 w 2011"/>
                <a:gd name="T97" fmla="*/ 1574 h 3449"/>
                <a:gd name="T98" fmla="*/ 1808 w 2011"/>
                <a:gd name="T99" fmla="*/ 1711 h 3449"/>
                <a:gd name="T100" fmla="*/ 1870 w 2011"/>
                <a:gd name="T101" fmla="*/ 1688 h 3449"/>
                <a:gd name="T102" fmla="*/ 1839 w 2011"/>
                <a:gd name="T103" fmla="*/ 1844 h 3449"/>
                <a:gd name="T104" fmla="*/ 1446 w 2011"/>
                <a:gd name="T105" fmla="*/ 2092 h 3449"/>
                <a:gd name="T106" fmla="*/ 1654 w 2011"/>
                <a:gd name="T107" fmla="*/ 2103 h 3449"/>
                <a:gd name="T108" fmla="*/ 1974 w 2011"/>
                <a:gd name="T109" fmla="*/ 2105 h 3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9"/>
            <p:cNvSpPr>
              <a:spLocks noChangeAspect="1" noEditPoints="1"/>
            </p:cNvSpPr>
            <p:nvPr/>
          </p:nvSpPr>
          <p:spPr bwMode="auto">
            <a:xfrm>
              <a:off x="3235" y="2758"/>
              <a:ext cx="581" cy="570"/>
            </a:xfrm>
            <a:custGeom>
              <a:avLst/>
              <a:gdLst>
                <a:gd name="T0" fmla="*/ 321 w 639"/>
                <a:gd name="T1" fmla="*/ 621 h 621"/>
                <a:gd name="T2" fmla="*/ 321 w 639"/>
                <a:gd name="T3" fmla="*/ 621 h 621"/>
                <a:gd name="T4" fmla="*/ 639 w 639"/>
                <a:gd name="T5" fmla="*/ 307 h 621"/>
                <a:gd name="T6" fmla="*/ 321 w 639"/>
                <a:gd name="T7" fmla="*/ 0 h 621"/>
                <a:gd name="T8" fmla="*/ 0 w 639"/>
                <a:gd name="T9" fmla="*/ 307 h 621"/>
                <a:gd name="T10" fmla="*/ 321 w 639"/>
                <a:gd name="T11" fmla="*/ 621 h 621"/>
                <a:gd name="T12" fmla="*/ 321 w 639"/>
                <a:gd name="T13" fmla="*/ 621 h 621"/>
                <a:gd name="T14" fmla="*/ 162 w 639"/>
                <a:gd name="T15" fmla="*/ 307 h 621"/>
                <a:gd name="T16" fmla="*/ 162 w 639"/>
                <a:gd name="T17" fmla="*/ 307 h 621"/>
                <a:gd name="T18" fmla="*/ 321 w 639"/>
                <a:gd name="T19" fmla="*/ 125 h 621"/>
                <a:gd name="T20" fmla="*/ 477 w 639"/>
                <a:gd name="T21" fmla="*/ 307 h 621"/>
                <a:gd name="T22" fmla="*/ 321 w 639"/>
                <a:gd name="T23" fmla="*/ 495 h 621"/>
                <a:gd name="T24" fmla="*/ 162 w 639"/>
                <a:gd name="T25" fmla="*/ 30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0"/>
            <p:cNvSpPr>
              <a:spLocks noChangeAspect="1"/>
            </p:cNvSpPr>
            <p:nvPr/>
          </p:nvSpPr>
          <p:spPr bwMode="auto">
            <a:xfrm>
              <a:off x="3892" y="2758"/>
              <a:ext cx="409" cy="570"/>
            </a:xfrm>
            <a:custGeom>
              <a:avLst/>
              <a:gdLst>
                <a:gd name="T0" fmla="*/ 377 w 441"/>
                <a:gd name="T1" fmla="*/ 128 h 621"/>
                <a:gd name="T2" fmla="*/ 377 w 441"/>
                <a:gd name="T3" fmla="*/ 128 h 621"/>
                <a:gd name="T4" fmla="*/ 270 w 441"/>
                <a:gd name="T5" fmla="*/ 114 h 621"/>
                <a:gd name="T6" fmla="*/ 163 w 441"/>
                <a:gd name="T7" fmla="*/ 160 h 621"/>
                <a:gd name="T8" fmla="*/ 290 w 441"/>
                <a:gd name="T9" fmla="*/ 260 h 621"/>
                <a:gd name="T10" fmla="*/ 441 w 441"/>
                <a:gd name="T11" fmla="*/ 443 h 621"/>
                <a:gd name="T12" fmla="*/ 187 w 441"/>
                <a:gd name="T13" fmla="*/ 621 h 621"/>
                <a:gd name="T14" fmla="*/ 11 w 441"/>
                <a:gd name="T15" fmla="*/ 594 h 621"/>
                <a:gd name="T16" fmla="*/ 11 w 441"/>
                <a:gd name="T17" fmla="*/ 469 h 621"/>
                <a:gd name="T18" fmla="*/ 193 w 441"/>
                <a:gd name="T19" fmla="*/ 506 h 621"/>
                <a:gd name="T20" fmla="*/ 279 w 441"/>
                <a:gd name="T21" fmla="*/ 448 h 621"/>
                <a:gd name="T22" fmla="*/ 153 w 441"/>
                <a:gd name="T23" fmla="*/ 349 h 621"/>
                <a:gd name="T24" fmla="*/ 0 w 441"/>
                <a:gd name="T25" fmla="*/ 160 h 621"/>
                <a:gd name="T26" fmla="*/ 243 w 441"/>
                <a:gd name="T27" fmla="*/ 0 h 621"/>
                <a:gd name="T28" fmla="*/ 377 w 441"/>
                <a:gd name="T29" fmla="*/ 10 h 621"/>
                <a:gd name="T30" fmla="*/ 377 w 441"/>
                <a:gd name="T31" fmla="*/ 12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1"/>
            <p:cNvSpPr>
              <a:spLocks noChangeAspect="1"/>
            </p:cNvSpPr>
            <p:nvPr/>
          </p:nvSpPr>
          <p:spPr bwMode="auto">
            <a:xfrm>
              <a:off x="1772" y="2564"/>
              <a:ext cx="215" cy="743"/>
            </a:xfrm>
            <a:custGeom>
              <a:avLst/>
              <a:gdLst>
                <a:gd name="T0" fmla="*/ 18 w 229"/>
                <a:gd name="T1" fmla="*/ 817 h 817"/>
                <a:gd name="T2" fmla="*/ 18 w 229"/>
                <a:gd name="T3" fmla="*/ 817 h 817"/>
                <a:gd name="T4" fmla="*/ 24 w 229"/>
                <a:gd name="T5" fmla="*/ 606 h 817"/>
                <a:gd name="T6" fmla="*/ 24 w 229"/>
                <a:gd name="T7" fmla="*/ 287 h 817"/>
                <a:gd name="T8" fmla="*/ 0 w 229"/>
                <a:gd name="T9" fmla="*/ 0 h 817"/>
                <a:gd name="T10" fmla="*/ 211 w 229"/>
                <a:gd name="T11" fmla="*/ 0 h 817"/>
                <a:gd name="T12" fmla="*/ 205 w 229"/>
                <a:gd name="T13" fmla="*/ 232 h 817"/>
                <a:gd name="T14" fmla="*/ 205 w 229"/>
                <a:gd name="T15" fmla="*/ 530 h 817"/>
                <a:gd name="T16" fmla="*/ 229 w 229"/>
                <a:gd name="T17" fmla="*/ 817 h 817"/>
                <a:gd name="T18" fmla="*/ 18 w 229"/>
                <a:gd name="T19" fmla="*/ 817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2"/>
            <p:cNvSpPr>
              <a:spLocks noChangeAspect="1" noEditPoints="1"/>
            </p:cNvSpPr>
            <p:nvPr/>
          </p:nvSpPr>
          <p:spPr bwMode="auto">
            <a:xfrm>
              <a:off x="2095" y="2758"/>
              <a:ext cx="602" cy="785"/>
            </a:xfrm>
            <a:custGeom>
              <a:avLst/>
              <a:gdLst>
                <a:gd name="T0" fmla="*/ 210 w 662"/>
                <a:gd name="T1" fmla="*/ 851 h 863"/>
                <a:gd name="T2" fmla="*/ 210 w 662"/>
                <a:gd name="T3" fmla="*/ 851 h 863"/>
                <a:gd name="T4" fmla="*/ 198 w 662"/>
                <a:gd name="T5" fmla="*/ 632 h 863"/>
                <a:gd name="T6" fmla="*/ 198 w 662"/>
                <a:gd name="T7" fmla="*/ 564 h 863"/>
                <a:gd name="T8" fmla="*/ 385 w 662"/>
                <a:gd name="T9" fmla="*/ 621 h 863"/>
                <a:gd name="T10" fmla="*/ 662 w 662"/>
                <a:gd name="T11" fmla="*/ 322 h 863"/>
                <a:gd name="T12" fmla="*/ 378 w 662"/>
                <a:gd name="T13" fmla="*/ 0 h 863"/>
                <a:gd name="T14" fmla="*/ 174 w 662"/>
                <a:gd name="T15" fmla="*/ 98 h 863"/>
                <a:gd name="T16" fmla="*/ 153 w 662"/>
                <a:gd name="T17" fmla="*/ 15 h 863"/>
                <a:gd name="T18" fmla="*/ 0 w 662"/>
                <a:gd name="T19" fmla="*/ 26 h 863"/>
                <a:gd name="T20" fmla="*/ 36 w 662"/>
                <a:gd name="T21" fmla="*/ 323 h 863"/>
                <a:gd name="T22" fmla="*/ 36 w 662"/>
                <a:gd name="T23" fmla="*/ 564 h 863"/>
                <a:gd name="T24" fmla="*/ 12 w 662"/>
                <a:gd name="T25" fmla="*/ 863 h 863"/>
                <a:gd name="T26" fmla="*/ 210 w 662"/>
                <a:gd name="T27" fmla="*/ 851 h 863"/>
                <a:gd name="T28" fmla="*/ 210 w 662"/>
                <a:gd name="T29" fmla="*/ 851 h 863"/>
                <a:gd name="T30" fmla="*/ 186 w 662"/>
                <a:gd name="T31" fmla="*/ 323 h 863"/>
                <a:gd name="T32" fmla="*/ 186 w 662"/>
                <a:gd name="T33" fmla="*/ 323 h 863"/>
                <a:gd name="T34" fmla="*/ 338 w 662"/>
                <a:gd name="T35" fmla="*/ 125 h 863"/>
                <a:gd name="T36" fmla="*/ 500 w 662"/>
                <a:gd name="T37" fmla="*/ 323 h 863"/>
                <a:gd name="T38" fmla="*/ 345 w 662"/>
                <a:gd name="T39" fmla="*/ 495 h 863"/>
                <a:gd name="T40" fmla="*/ 186 w 662"/>
                <a:gd name="T41" fmla="*/ 323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3"/>
            <p:cNvSpPr>
              <a:spLocks noChangeAspect="1"/>
            </p:cNvSpPr>
            <p:nvPr/>
          </p:nvSpPr>
          <p:spPr bwMode="auto">
            <a:xfrm>
              <a:off x="2773" y="2758"/>
              <a:ext cx="398" cy="570"/>
            </a:xfrm>
            <a:custGeom>
              <a:avLst/>
              <a:gdLst>
                <a:gd name="T0" fmla="*/ 364 w 440"/>
                <a:gd name="T1" fmla="*/ 126 h 621"/>
                <a:gd name="T2" fmla="*/ 364 w 440"/>
                <a:gd name="T3" fmla="*/ 126 h 621"/>
                <a:gd name="T4" fmla="*/ 270 w 440"/>
                <a:gd name="T5" fmla="*/ 114 h 621"/>
                <a:gd name="T6" fmla="*/ 162 w 440"/>
                <a:gd name="T7" fmla="*/ 160 h 621"/>
                <a:gd name="T8" fmla="*/ 289 w 440"/>
                <a:gd name="T9" fmla="*/ 260 h 621"/>
                <a:gd name="T10" fmla="*/ 440 w 440"/>
                <a:gd name="T11" fmla="*/ 443 h 621"/>
                <a:gd name="T12" fmla="*/ 186 w 440"/>
                <a:gd name="T13" fmla="*/ 621 h 621"/>
                <a:gd name="T14" fmla="*/ 11 w 440"/>
                <a:gd name="T15" fmla="*/ 594 h 621"/>
                <a:gd name="T16" fmla="*/ 11 w 440"/>
                <a:gd name="T17" fmla="*/ 469 h 621"/>
                <a:gd name="T18" fmla="*/ 192 w 440"/>
                <a:gd name="T19" fmla="*/ 506 h 621"/>
                <a:gd name="T20" fmla="*/ 278 w 440"/>
                <a:gd name="T21" fmla="*/ 448 h 621"/>
                <a:gd name="T22" fmla="*/ 152 w 440"/>
                <a:gd name="T23" fmla="*/ 349 h 621"/>
                <a:gd name="T24" fmla="*/ 0 w 440"/>
                <a:gd name="T25" fmla="*/ 160 h 621"/>
                <a:gd name="T26" fmla="*/ 242 w 440"/>
                <a:gd name="T27" fmla="*/ 0 h 621"/>
                <a:gd name="T28" fmla="*/ 387 w 440"/>
                <a:gd name="T29" fmla="*/ 12 h 621"/>
                <a:gd name="T30" fmla="*/ 364 w 440"/>
                <a:gd name="T31" fmla="*/ 1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410379534"/>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ver page_2">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5970303" y="378928"/>
            <a:ext cx="3057095" cy="540000"/>
          </a:xfrm>
          <a:prstGeom prst="rect">
            <a:avLst/>
          </a:prstGeom>
        </p:spPr>
      </p:pic>
      <p:grpSp>
        <p:nvGrpSpPr>
          <p:cNvPr id="70" name="Group 4"/>
          <p:cNvGrpSpPr>
            <a:grpSpLocks noChangeAspect="1"/>
          </p:cNvGrpSpPr>
          <p:nvPr userDrawn="1"/>
        </p:nvGrpSpPr>
        <p:grpSpPr bwMode="gray">
          <a:xfrm>
            <a:off x="381000" y="381000"/>
            <a:ext cx="1079500" cy="968375"/>
            <a:chOff x="1352" y="681"/>
            <a:chExt cx="3519" cy="3153"/>
          </a:xfrm>
        </p:grpSpPr>
        <p:sp>
          <p:nvSpPr>
            <p:cNvPr id="71" name="Freeform 5"/>
            <p:cNvSpPr>
              <a:spLocks noChangeAspect="1"/>
            </p:cNvSpPr>
            <p:nvPr/>
          </p:nvSpPr>
          <p:spPr bwMode="gray">
            <a:xfrm>
              <a:off x="1352" y="681"/>
              <a:ext cx="3519" cy="3153"/>
            </a:xfrm>
            <a:custGeom>
              <a:avLst/>
              <a:gdLst/>
              <a:ahLst/>
              <a:cxnLst>
                <a:cxn ang="0">
                  <a:pos x="0" y="3449"/>
                </a:cxn>
                <a:cxn ang="0">
                  <a:pos x="0" y="3449"/>
                </a:cxn>
                <a:cxn ang="0">
                  <a:pos x="0" y="0"/>
                </a:cxn>
                <a:cxn ang="0">
                  <a:pos x="3696" y="0"/>
                </a:cxn>
                <a:cxn ang="0">
                  <a:pos x="3327" y="3449"/>
                </a:cxn>
                <a:cxn ang="0">
                  <a:pos x="0" y="3449"/>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w="0">
              <a:noFill/>
              <a:prstDash val="solid"/>
              <a:round/>
              <a:headEnd/>
              <a:tailEnd/>
            </a:ln>
          </p:spPr>
          <p:txBody>
            <a:bodyPr/>
            <a:lstStyle/>
            <a:p>
              <a:endParaRPr lang="en-US">
                <a:solidFill>
                  <a:srgbClr val="1F497D"/>
                </a:solidFill>
              </a:endParaRPr>
            </a:p>
          </p:txBody>
        </p:sp>
        <p:sp>
          <p:nvSpPr>
            <p:cNvPr id="72" name="Freeform 6"/>
            <p:cNvSpPr>
              <a:spLocks noChangeAspect="1"/>
            </p:cNvSpPr>
            <p:nvPr/>
          </p:nvSpPr>
          <p:spPr bwMode="gray">
            <a:xfrm>
              <a:off x="2708" y="1843"/>
              <a:ext cx="75" cy="54"/>
            </a:xfrm>
            <a:custGeom>
              <a:avLst/>
              <a:gdLst/>
              <a:ahLst/>
              <a:cxnLst>
                <a:cxn ang="0">
                  <a:pos x="16" y="40"/>
                </a:cxn>
                <a:cxn ang="0">
                  <a:pos x="16" y="40"/>
                </a:cxn>
                <a:cxn ang="0">
                  <a:pos x="0" y="54"/>
                </a:cxn>
                <a:cxn ang="0">
                  <a:pos x="79" y="22"/>
                </a:cxn>
                <a:cxn ang="0">
                  <a:pos x="81" y="0"/>
                </a:cxn>
                <a:cxn ang="0">
                  <a:pos x="16" y="40"/>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3" name="Freeform 7"/>
            <p:cNvSpPr>
              <a:spLocks noChangeAspect="1"/>
            </p:cNvSpPr>
            <p:nvPr/>
          </p:nvSpPr>
          <p:spPr bwMode="gray">
            <a:xfrm>
              <a:off x="2869" y="1972"/>
              <a:ext cx="65" cy="54"/>
            </a:xfrm>
            <a:custGeom>
              <a:avLst/>
              <a:gdLst/>
              <a:ahLst/>
              <a:cxnLst>
                <a:cxn ang="0">
                  <a:pos x="27" y="1"/>
                </a:cxn>
                <a:cxn ang="0">
                  <a:pos x="27" y="1"/>
                </a:cxn>
                <a:cxn ang="0">
                  <a:pos x="0" y="0"/>
                </a:cxn>
                <a:cxn ang="0">
                  <a:pos x="33" y="58"/>
                </a:cxn>
                <a:cxn ang="0">
                  <a:pos x="53" y="63"/>
                </a:cxn>
                <a:cxn ang="0">
                  <a:pos x="27" y="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4" name="Freeform 8"/>
            <p:cNvSpPr>
              <a:spLocks noChangeAspect="1"/>
            </p:cNvSpPr>
            <p:nvPr/>
          </p:nvSpPr>
          <p:spPr bwMode="gray">
            <a:xfrm>
              <a:off x="2622" y="1413"/>
              <a:ext cx="86" cy="75"/>
            </a:xfrm>
            <a:custGeom>
              <a:avLst/>
              <a:gdLst/>
              <a:ahLst/>
              <a:cxnLst>
                <a:cxn ang="0">
                  <a:pos x="20" y="50"/>
                </a:cxn>
                <a:cxn ang="0">
                  <a:pos x="20" y="50"/>
                </a:cxn>
                <a:cxn ang="0">
                  <a:pos x="0" y="64"/>
                </a:cxn>
                <a:cxn ang="0">
                  <a:pos x="89" y="27"/>
                </a:cxn>
                <a:cxn ang="0">
                  <a:pos x="96" y="0"/>
                </a:cxn>
                <a:cxn ang="0">
                  <a:pos x="20" y="50"/>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5" name="Freeform 9"/>
            <p:cNvSpPr>
              <a:spLocks noChangeAspect="1"/>
            </p:cNvSpPr>
            <p:nvPr/>
          </p:nvSpPr>
          <p:spPr bwMode="gray">
            <a:xfrm>
              <a:off x="2568" y="1563"/>
              <a:ext cx="75" cy="76"/>
            </a:xfrm>
            <a:custGeom>
              <a:avLst/>
              <a:gdLst/>
              <a:ahLst/>
              <a:cxnLst>
                <a:cxn ang="0">
                  <a:pos x="77" y="22"/>
                </a:cxn>
                <a:cxn ang="0">
                  <a:pos x="77" y="22"/>
                </a:cxn>
                <a:cxn ang="0">
                  <a:pos x="71" y="0"/>
                </a:cxn>
                <a:cxn ang="0">
                  <a:pos x="0" y="44"/>
                </a:cxn>
                <a:cxn ang="0">
                  <a:pos x="0" y="62"/>
                </a:cxn>
                <a:cxn ang="0">
                  <a:pos x="77" y="22"/>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6" name="Freeform 10"/>
            <p:cNvSpPr>
              <a:spLocks noChangeAspect="1"/>
            </p:cNvSpPr>
            <p:nvPr/>
          </p:nvSpPr>
          <p:spPr bwMode="gray">
            <a:xfrm>
              <a:off x="2547" y="1725"/>
              <a:ext cx="86" cy="64"/>
            </a:xfrm>
            <a:custGeom>
              <a:avLst/>
              <a:gdLst/>
              <a:ahLst/>
              <a:cxnLst>
                <a:cxn ang="0">
                  <a:pos x="0" y="52"/>
                </a:cxn>
                <a:cxn ang="0">
                  <a:pos x="0" y="52"/>
                </a:cxn>
                <a:cxn ang="0">
                  <a:pos x="14" y="60"/>
                </a:cxn>
                <a:cxn ang="0">
                  <a:pos x="73" y="23"/>
                </a:cxn>
                <a:cxn ang="0">
                  <a:pos x="90" y="8"/>
                </a:cxn>
                <a:cxn ang="0">
                  <a:pos x="0" y="52"/>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7" name="Freeform 11"/>
            <p:cNvSpPr>
              <a:spLocks noChangeAspect="1"/>
            </p:cNvSpPr>
            <p:nvPr/>
          </p:nvSpPr>
          <p:spPr bwMode="gray">
            <a:xfrm>
              <a:off x="2773" y="1176"/>
              <a:ext cx="86" cy="75"/>
            </a:xfrm>
            <a:custGeom>
              <a:avLst/>
              <a:gdLst/>
              <a:ahLst/>
              <a:cxnLst>
                <a:cxn ang="0">
                  <a:pos x="16" y="4"/>
                </a:cxn>
                <a:cxn ang="0">
                  <a:pos x="16" y="4"/>
                </a:cxn>
                <a:cxn ang="0">
                  <a:pos x="0" y="12"/>
                </a:cxn>
                <a:cxn ang="0">
                  <a:pos x="86" y="49"/>
                </a:cxn>
                <a:cxn ang="0">
                  <a:pos x="88" y="22"/>
                </a:cxn>
                <a:cxn ang="0">
                  <a:pos x="16" y="4"/>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8" name="Freeform 12"/>
            <p:cNvSpPr>
              <a:spLocks noChangeAspect="1"/>
            </p:cNvSpPr>
            <p:nvPr/>
          </p:nvSpPr>
          <p:spPr bwMode="gray">
            <a:xfrm>
              <a:off x="2955" y="1111"/>
              <a:ext cx="76" cy="87"/>
            </a:xfrm>
            <a:custGeom>
              <a:avLst/>
              <a:gdLst/>
              <a:ahLst/>
              <a:cxnLst>
                <a:cxn ang="0">
                  <a:pos x="46" y="7"/>
                </a:cxn>
                <a:cxn ang="0">
                  <a:pos x="46" y="7"/>
                </a:cxn>
                <a:cxn ang="0">
                  <a:pos x="21" y="0"/>
                </a:cxn>
                <a:cxn ang="0">
                  <a:pos x="14" y="66"/>
                </a:cxn>
                <a:cxn ang="0">
                  <a:pos x="27" y="92"/>
                </a:cxn>
                <a:cxn ang="0">
                  <a:pos x="46" y="7"/>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79" name="Freeform 13"/>
            <p:cNvSpPr>
              <a:spLocks noChangeAspect="1" noEditPoints="1"/>
            </p:cNvSpPr>
            <p:nvPr/>
          </p:nvSpPr>
          <p:spPr bwMode="gray">
            <a:xfrm>
              <a:off x="3149" y="929"/>
              <a:ext cx="667" cy="1678"/>
            </a:xfrm>
            <a:custGeom>
              <a:avLst/>
              <a:gdLst/>
              <a:ahLst/>
              <a:cxnLst>
                <a:cxn ang="0">
                  <a:pos x="451" y="808"/>
                </a:cxn>
                <a:cxn ang="0">
                  <a:pos x="451" y="808"/>
                </a:cxn>
                <a:cxn ang="0">
                  <a:pos x="326" y="776"/>
                </a:cxn>
                <a:cxn ang="0">
                  <a:pos x="477" y="746"/>
                </a:cxn>
                <a:cxn ang="0">
                  <a:pos x="493" y="773"/>
                </a:cxn>
                <a:cxn ang="0">
                  <a:pos x="451" y="808"/>
                </a:cxn>
                <a:cxn ang="0">
                  <a:pos x="451" y="808"/>
                </a:cxn>
                <a:cxn ang="0">
                  <a:pos x="639" y="841"/>
                </a:cxn>
                <a:cxn ang="0">
                  <a:pos x="639" y="841"/>
                </a:cxn>
                <a:cxn ang="0">
                  <a:pos x="601" y="701"/>
                </a:cxn>
                <a:cxn ang="0">
                  <a:pos x="634" y="646"/>
                </a:cxn>
                <a:cxn ang="0">
                  <a:pos x="627" y="477"/>
                </a:cxn>
                <a:cxn ang="0">
                  <a:pos x="641" y="463"/>
                </a:cxn>
                <a:cxn ang="0">
                  <a:pos x="627" y="414"/>
                </a:cxn>
                <a:cxn ang="0">
                  <a:pos x="615" y="342"/>
                </a:cxn>
                <a:cxn ang="0">
                  <a:pos x="590" y="286"/>
                </a:cxn>
                <a:cxn ang="0">
                  <a:pos x="602" y="260"/>
                </a:cxn>
                <a:cxn ang="0">
                  <a:pos x="560" y="236"/>
                </a:cxn>
                <a:cxn ang="0">
                  <a:pos x="523" y="213"/>
                </a:cxn>
                <a:cxn ang="0">
                  <a:pos x="514" y="180"/>
                </a:cxn>
                <a:cxn ang="0">
                  <a:pos x="483" y="195"/>
                </a:cxn>
                <a:cxn ang="0">
                  <a:pos x="476" y="154"/>
                </a:cxn>
                <a:cxn ang="0">
                  <a:pos x="434" y="171"/>
                </a:cxn>
                <a:cxn ang="0">
                  <a:pos x="411" y="119"/>
                </a:cxn>
                <a:cxn ang="0">
                  <a:pos x="389" y="124"/>
                </a:cxn>
                <a:cxn ang="0">
                  <a:pos x="356" y="150"/>
                </a:cxn>
                <a:cxn ang="0">
                  <a:pos x="356" y="101"/>
                </a:cxn>
                <a:cxn ang="0">
                  <a:pos x="341" y="93"/>
                </a:cxn>
                <a:cxn ang="0">
                  <a:pos x="314" y="81"/>
                </a:cxn>
                <a:cxn ang="0">
                  <a:pos x="276" y="97"/>
                </a:cxn>
                <a:cxn ang="0">
                  <a:pos x="292" y="51"/>
                </a:cxn>
                <a:cxn ang="0">
                  <a:pos x="244" y="106"/>
                </a:cxn>
                <a:cxn ang="0">
                  <a:pos x="216" y="112"/>
                </a:cxn>
                <a:cxn ang="0">
                  <a:pos x="266" y="43"/>
                </a:cxn>
                <a:cxn ang="0">
                  <a:pos x="214" y="91"/>
                </a:cxn>
                <a:cxn ang="0">
                  <a:pos x="173" y="98"/>
                </a:cxn>
                <a:cxn ang="0">
                  <a:pos x="186" y="38"/>
                </a:cxn>
                <a:cxn ang="0">
                  <a:pos x="173" y="69"/>
                </a:cxn>
                <a:cxn ang="0">
                  <a:pos x="166" y="36"/>
                </a:cxn>
                <a:cxn ang="0">
                  <a:pos x="142" y="114"/>
                </a:cxn>
                <a:cxn ang="0">
                  <a:pos x="126" y="39"/>
                </a:cxn>
                <a:cxn ang="0">
                  <a:pos x="80" y="112"/>
                </a:cxn>
                <a:cxn ang="0">
                  <a:pos x="56" y="117"/>
                </a:cxn>
                <a:cxn ang="0">
                  <a:pos x="37" y="43"/>
                </a:cxn>
                <a:cxn ang="0">
                  <a:pos x="5" y="1808"/>
                </a:cxn>
                <a:cxn ang="0">
                  <a:pos x="0" y="1840"/>
                </a:cxn>
                <a:cxn ang="0">
                  <a:pos x="162" y="1823"/>
                </a:cxn>
                <a:cxn ang="0">
                  <a:pos x="529" y="1842"/>
                </a:cxn>
                <a:cxn ang="0">
                  <a:pos x="614" y="1829"/>
                </a:cxn>
                <a:cxn ang="0">
                  <a:pos x="421" y="1778"/>
                </a:cxn>
                <a:cxn ang="0">
                  <a:pos x="272" y="1664"/>
                </a:cxn>
                <a:cxn ang="0">
                  <a:pos x="237" y="1566"/>
                </a:cxn>
                <a:cxn ang="0">
                  <a:pos x="239" y="1432"/>
                </a:cxn>
                <a:cxn ang="0">
                  <a:pos x="315" y="1404"/>
                </a:cxn>
                <a:cxn ang="0">
                  <a:pos x="586" y="1387"/>
                </a:cxn>
                <a:cxn ang="0">
                  <a:pos x="605" y="1286"/>
                </a:cxn>
                <a:cxn ang="0">
                  <a:pos x="609" y="1223"/>
                </a:cxn>
                <a:cxn ang="0">
                  <a:pos x="630" y="1174"/>
                </a:cxn>
                <a:cxn ang="0">
                  <a:pos x="590" y="1133"/>
                </a:cxn>
                <a:cxn ang="0">
                  <a:pos x="650" y="1082"/>
                </a:cxn>
                <a:cxn ang="0">
                  <a:pos x="621" y="1018"/>
                </a:cxn>
                <a:cxn ang="0">
                  <a:pos x="704" y="959"/>
                </a:cxn>
                <a:cxn ang="0">
                  <a:pos x="639" y="841"/>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80" name="Freeform 14"/>
            <p:cNvSpPr>
              <a:spLocks noChangeAspect="1"/>
            </p:cNvSpPr>
            <p:nvPr/>
          </p:nvSpPr>
          <p:spPr bwMode="gray">
            <a:xfrm>
              <a:off x="1352" y="681"/>
              <a:ext cx="1829" cy="3153"/>
            </a:xfrm>
            <a:custGeom>
              <a:avLst/>
              <a:gdLst/>
              <a:ahLst/>
              <a:cxnLst>
                <a:cxn ang="0">
                  <a:pos x="1974" y="2106"/>
                </a:cxn>
                <a:cxn ang="0">
                  <a:pos x="0" y="3449"/>
                </a:cxn>
                <a:cxn ang="0">
                  <a:pos x="1972" y="0"/>
                </a:cxn>
                <a:cxn ang="0">
                  <a:pos x="1980" y="347"/>
                </a:cxn>
                <a:cxn ang="0">
                  <a:pos x="1982" y="392"/>
                </a:cxn>
                <a:cxn ang="0">
                  <a:pos x="1923" y="324"/>
                </a:cxn>
                <a:cxn ang="0">
                  <a:pos x="1878" y="384"/>
                </a:cxn>
                <a:cxn ang="0">
                  <a:pos x="1858" y="411"/>
                </a:cxn>
                <a:cxn ang="0">
                  <a:pos x="1823" y="348"/>
                </a:cxn>
                <a:cxn ang="0">
                  <a:pos x="1766" y="359"/>
                </a:cxn>
                <a:cxn ang="0">
                  <a:pos x="1702" y="494"/>
                </a:cxn>
                <a:cxn ang="0">
                  <a:pos x="1680" y="420"/>
                </a:cxn>
                <a:cxn ang="0">
                  <a:pos x="1605" y="427"/>
                </a:cxn>
                <a:cxn ang="0">
                  <a:pos x="1609" y="499"/>
                </a:cxn>
                <a:cxn ang="0">
                  <a:pos x="1520" y="498"/>
                </a:cxn>
                <a:cxn ang="0">
                  <a:pos x="1513" y="560"/>
                </a:cxn>
                <a:cxn ang="0">
                  <a:pos x="1407" y="521"/>
                </a:cxn>
                <a:cxn ang="0">
                  <a:pos x="1521" y="578"/>
                </a:cxn>
                <a:cxn ang="0">
                  <a:pos x="1453" y="612"/>
                </a:cxn>
                <a:cxn ang="0">
                  <a:pos x="1441" y="603"/>
                </a:cxn>
                <a:cxn ang="0">
                  <a:pos x="1404" y="640"/>
                </a:cxn>
                <a:cxn ang="0">
                  <a:pos x="1448" y="632"/>
                </a:cxn>
                <a:cxn ang="0">
                  <a:pos x="1433" y="703"/>
                </a:cxn>
                <a:cxn ang="0">
                  <a:pos x="1392" y="719"/>
                </a:cxn>
                <a:cxn ang="0">
                  <a:pos x="1410" y="785"/>
                </a:cxn>
                <a:cxn ang="0">
                  <a:pos x="1321" y="761"/>
                </a:cxn>
                <a:cxn ang="0">
                  <a:pos x="1255" y="760"/>
                </a:cxn>
                <a:cxn ang="0">
                  <a:pos x="1205" y="829"/>
                </a:cxn>
                <a:cxn ang="0">
                  <a:pos x="1350" y="845"/>
                </a:cxn>
                <a:cxn ang="0">
                  <a:pos x="1308" y="881"/>
                </a:cxn>
                <a:cxn ang="0">
                  <a:pos x="1308" y="953"/>
                </a:cxn>
                <a:cxn ang="0">
                  <a:pos x="1358" y="951"/>
                </a:cxn>
                <a:cxn ang="0">
                  <a:pos x="1319" y="1061"/>
                </a:cxn>
                <a:cxn ang="0">
                  <a:pos x="1324" y="1115"/>
                </a:cxn>
                <a:cxn ang="0">
                  <a:pos x="1283" y="1185"/>
                </a:cxn>
                <a:cxn ang="0">
                  <a:pos x="1257" y="1226"/>
                </a:cxn>
                <a:cxn ang="0">
                  <a:pos x="1285" y="1267"/>
                </a:cxn>
                <a:cxn ang="0">
                  <a:pos x="1314" y="1311"/>
                </a:cxn>
                <a:cxn ang="0">
                  <a:pos x="1363" y="1376"/>
                </a:cxn>
                <a:cxn ang="0">
                  <a:pos x="1438" y="1413"/>
                </a:cxn>
                <a:cxn ang="0">
                  <a:pos x="1494" y="1379"/>
                </a:cxn>
                <a:cxn ang="0">
                  <a:pos x="1513" y="1471"/>
                </a:cxn>
                <a:cxn ang="0">
                  <a:pos x="1605" y="1474"/>
                </a:cxn>
                <a:cxn ang="0">
                  <a:pos x="1584" y="1525"/>
                </a:cxn>
                <a:cxn ang="0">
                  <a:pos x="1618" y="1559"/>
                </a:cxn>
                <a:cxn ang="0">
                  <a:pos x="1644" y="1602"/>
                </a:cxn>
                <a:cxn ang="0">
                  <a:pos x="1700" y="1594"/>
                </a:cxn>
                <a:cxn ang="0">
                  <a:pos x="1729" y="1535"/>
                </a:cxn>
                <a:cxn ang="0">
                  <a:pos x="1794" y="1574"/>
                </a:cxn>
                <a:cxn ang="0">
                  <a:pos x="1808" y="1711"/>
                </a:cxn>
                <a:cxn ang="0">
                  <a:pos x="1870" y="1688"/>
                </a:cxn>
                <a:cxn ang="0">
                  <a:pos x="1839" y="1844"/>
                </a:cxn>
                <a:cxn ang="0">
                  <a:pos x="1446" y="2092"/>
                </a:cxn>
                <a:cxn ang="0">
                  <a:pos x="1654" y="2103"/>
                </a:cxn>
                <a:cxn ang="0">
                  <a:pos x="1974" y="2105"/>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81" name="Freeform 15"/>
            <p:cNvSpPr>
              <a:spLocks noChangeAspect="1" noEditPoints="1"/>
            </p:cNvSpPr>
            <p:nvPr/>
          </p:nvSpPr>
          <p:spPr bwMode="gray">
            <a:xfrm>
              <a:off x="3235" y="2758"/>
              <a:ext cx="581" cy="570"/>
            </a:xfrm>
            <a:custGeom>
              <a:avLst/>
              <a:gdLst/>
              <a:ahLst/>
              <a:cxnLst>
                <a:cxn ang="0">
                  <a:pos x="321" y="621"/>
                </a:cxn>
                <a:cxn ang="0">
                  <a:pos x="321" y="621"/>
                </a:cxn>
                <a:cxn ang="0">
                  <a:pos x="639" y="307"/>
                </a:cxn>
                <a:cxn ang="0">
                  <a:pos x="321" y="0"/>
                </a:cxn>
                <a:cxn ang="0">
                  <a:pos x="0" y="307"/>
                </a:cxn>
                <a:cxn ang="0">
                  <a:pos x="321" y="621"/>
                </a:cxn>
                <a:cxn ang="0">
                  <a:pos x="321" y="621"/>
                </a:cxn>
                <a:cxn ang="0">
                  <a:pos x="162" y="307"/>
                </a:cxn>
                <a:cxn ang="0">
                  <a:pos x="162" y="307"/>
                </a:cxn>
                <a:cxn ang="0">
                  <a:pos x="321" y="125"/>
                </a:cxn>
                <a:cxn ang="0">
                  <a:pos x="477" y="307"/>
                </a:cxn>
                <a:cxn ang="0">
                  <a:pos x="321" y="495"/>
                </a:cxn>
                <a:cxn ang="0">
                  <a:pos x="162" y="307"/>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82" name="Freeform 16"/>
            <p:cNvSpPr>
              <a:spLocks noChangeAspect="1"/>
            </p:cNvSpPr>
            <p:nvPr/>
          </p:nvSpPr>
          <p:spPr bwMode="gray">
            <a:xfrm>
              <a:off x="3892" y="2758"/>
              <a:ext cx="409" cy="570"/>
            </a:xfrm>
            <a:custGeom>
              <a:avLst/>
              <a:gdLst/>
              <a:ahLst/>
              <a:cxnLst>
                <a:cxn ang="0">
                  <a:pos x="377" y="128"/>
                </a:cxn>
                <a:cxn ang="0">
                  <a:pos x="377" y="128"/>
                </a:cxn>
                <a:cxn ang="0">
                  <a:pos x="270" y="114"/>
                </a:cxn>
                <a:cxn ang="0">
                  <a:pos x="163" y="160"/>
                </a:cxn>
                <a:cxn ang="0">
                  <a:pos x="290" y="260"/>
                </a:cxn>
                <a:cxn ang="0">
                  <a:pos x="441" y="443"/>
                </a:cxn>
                <a:cxn ang="0">
                  <a:pos x="187" y="621"/>
                </a:cxn>
                <a:cxn ang="0">
                  <a:pos x="11" y="594"/>
                </a:cxn>
                <a:cxn ang="0">
                  <a:pos x="11" y="469"/>
                </a:cxn>
                <a:cxn ang="0">
                  <a:pos x="193" y="506"/>
                </a:cxn>
                <a:cxn ang="0">
                  <a:pos x="279" y="448"/>
                </a:cxn>
                <a:cxn ang="0">
                  <a:pos x="153" y="349"/>
                </a:cxn>
                <a:cxn ang="0">
                  <a:pos x="0" y="160"/>
                </a:cxn>
                <a:cxn ang="0">
                  <a:pos x="243" y="0"/>
                </a:cxn>
                <a:cxn ang="0">
                  <a:pos x="377" y="10"/>
                </a:cxn>
                <a:cxn ang="0">
                  <a:pos x="377" y="128"/>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83" name="Freeform 17"/>
            <p:cNvSpPr>
              <a:spLocks noChangeAspect="1"/>
            </p:cNvSpPr>
            <p:nvPr/>
          </p:nvSpPr>
          <p:spPr bwMode="gray">
            <a:xfrm>
              <a:off x="1772" y="2564"/>
              <a:ext cx="215" cy="743"/>
            </a:xfrm>
            <a:custGeom>
              <a:avLst/>
              <a:gdLst/>
              <a:ahLst/>
              <a:cxnLst>
                <a:cxn ang="0">
                  <a:pos x="18" y="817"/>
                </a:cxn>
                <a:cxn ang="0">
                  <a:pos x="18" y="817"/>
                </a:cxn>
                <a:cxn ang="0">
                  <a:pos x="24" y="606"/>
                </a:cxn>
                <a:cxn ang="0">
                  <a:pos x="24" y="287"/>
                </a:cxn>
                <a:cxn ang="0">
                  <a:pos x="0" y="0"/>
                </a:cxn>
                <a:cxn ang="0">
                  <a:pos x="211" y="0"/>
                </a:cxn>
                <a:cxn ang="0">
                  <a:pos x="205" y="232"/>
                </a:cxn>
                <a:cxn ang="0">
                  <a:pos x="205" y="530"/>
                </a:cxn>
                <a:cxn ang="0">
                  <a:pos x="229" y="817"/>
                </a:cxn>
                <a:cxn ang="0">
                  <a:pos x="18" y="817"/>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84" name="Freeform 18"/>
            <p:cNvSpPr>
              <a:spLocks noChangeAspect="1" noEditPoints="1"/>
            </p:cNvSpPr>
            <p:nvPr/>
          </p:nvSpPr>
          <p:spPr bwMode="gray">
            <a:xfrm>
              <a:off x="2095" y="2758"/>
              <a:ext cx="602" cy="785"/>
            </a:xfrm>
            <a:custGeom>
              <a:avLst/>
              <a:gdLst/>
              <a:ahLst/>
              <a:cxnLst>
                <a:cxn ang="0">
                  <a:pos x="210" y="851"/>
                </a:cxn>
                <a:cxn ang="0">
                  <a:pos x="210" y="851"/>
                </a:cxn>
                <a:cxn ang="0">
                  <a:pos x="198" y="632"/>
                </a:cxn>
                <a:cxn ang="0">
                  <a:pos x="198" y="564"/>
                </a:cxn>
                <a:cxn ang="0">
                  <a:pos x="385" y="621"/>
                </a:cxn>
                <a:cxn ang="0">
                  <a:pos x="662" y="322"/>
                </a:cxn>
                <a:cxn ang="0">
                  <a:pos x="378" y="0"/>
                </a:cxn>
                <a:cxn ang="0">
                  <a:pos x="174" y="98"/>
                </a:cxn>
                <a:cxn ang="0">
                  <a:pos x="153" y="15"/>
                </a:cxn>
                <a:cxn ang="0">
                  <a:pos x="0" y="26"/>
                </a:cxn>
                <a:cxn ang="0">
                  <a:pos x="36" y="323"/>
                </a:cxn>
                <a:cxn ang="0">
                  <a:pos x="36" y="564"/>
                </a:cxn>
                <a:cxn ang="0">
                  <a:pos x="12" y="863"/>
                </a:cxn>
                <a:cxn ang="0">
                  <a:pos x="210" y="851"/>
                </a:cxn>
                <a:cxn ang="0">
                  <a:pos x="210" y="851"/>
                </a:cxn>
                <a:cxn ang="0">
                  <a:pos x="186" y="323"/>
                </a:cxn>
                <a:cxn ang="0">
                  <a:pos x="186" y="323"/>
                </a:cxn>
                <a:cxn ang="0">
                  <a:pos x="338" y="125"/>
                </a:cxn>
                <a:cxn ang="0">
                  <a:pos x="500" y="323"/>
                </a:cxn>
                <a:cxn ang="0">
                  <a:pos x="345" y="495"/>
                </a:cxn>
                <a:cxn ang="0">
                  <a:pos x="186" y="323"/>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85" name="Freeform 19"/>
            <p:cNvSpPr>
              <a:spLocks noChangeAspect="1"/>
            </p:cNvSpPr>
            <p:nvPr/>
          </p:nvSpPr>
          <p:spPr bwMode="gray">
            <a:xfrm>
              <a:off x="2773" y="2758"/>
              <a:ext cx="398" cy="570"/>
            </a:xfrm>
            <a:custGeom>
              <a:avLst/>
              <a:gdLst/>
              <a:ahLst/>
              <a:cxnLst>
                <a:cxn ang="0">
                  <a:pos x="364" y="126"/>
                </a:cxn>
                <a:cxn ang="0">
                  <a:pos x="364" y="126"/>
                </a:cxn>
                <a:cxn ang="0">
                  <a:pos x="270" y="114"/>
                </a:cxn>
                <a:cxn ang="0">
                  <a:pos x="162" y="160"/>
                </a:cxn>
                <a:cxn ang="0">
                  <a:pos x="289" y="260"/>
                </a:cxn>
                <a:cxn ang="0">
                  <a:pos x="440" y="443"/>
                </a:cxn>
                <a:cxn ang="0">
                  <a:pos x="186" y="621"/>
                </a:cxn>
                <a:cxn ang="0">
                  <a:pos x="11" y="594"/>
                </a:cxn>
                <a:cxn ang="0">
                  <a:pos x="11" y="469"/>
                </a:cxn>
                <a:cxn ang="0">
                  <a:pos x="192" y="506"/>
                </a:cxn>
                <a:cxn ang="0">
                  <a:pos x="278" y="448"/>
                </a:cxn>
                <a:cxn ang="0">
                  <a:pos x="152" y="349"/>
                </a:cxn>
                <a:cxn ang="0">
                  <a:pos x="0" y="160"/>
                </a:cxn>
                <a:cxn ang="0">
                  <a:pos x="242" y="0"/>
                </a:cxn>
                <a:cxn ang="0">
                  <a:pos x="387" y="12"/>
                </a:cxn>
                <a:cxn ang="0">
                  <a:pos x="364" y="126"/>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w="0">
              <a:noFill/>
              <a:prstDash val="solid"/>
              <a:round/>
              <a:headEnd/>
              <a:tailEnd/>
            </a:ln>
          </p:spPr>
          <p:txBody>
            <a:bodyPr/>
            <a:lstStyle/>
            <a:p>
              <a:endParaRPr lang="en-US">
                <a:solidFill>
                  <a:srgbClr val="1F497D"/>
                </a:solidFill>
              </a:endParaRPr>
            </a:p>
          </p:txBody>
        </p:sp>
      </p:grpSp>
      <p:grpSp>
        <p:nvGrpSpPr>
          <p:cNvPr id="54" name="Group 4"/>
          <p:cNvGrpSpPr>
            <a:grpSpLocks noChangeAspect="1"/>
          </p:cNvGrpSpPr>
          <p:nvPr userDrawn="1"/>
        </p:nvGrpSpPr>
        <p:grpSpPr bwMode="gray">
          <a:xfrm>
            <a:off x="381000" y="381000"/>
            <a:ext cx="1079500" cy="968375"/>
            <a:chOff x="1352" y="681"/>
            <a:chExt cx="3519" cy="3153"/>
          </a:xfrm>
        </p:grpSpPr>
        <p:sp>
          <p:nvSpPr>
            <p:cNvPr id="55" name="Freeform 5"/>
            <p:cNvSpPr>
              <a:spLocks noChangeAspect="1"/>
            </p:cNvSpPr>
            <p:nvPr/>
          </p:nvSpPr>
          <p:spPr bwMode="gray">
            <a:xfrm>
              <a:off x="1352" y="681"/>
              <a:ext cx="3519" cy="3153"/>
            </a:xfrm>
            <a:custGeom>
              <a:avLst/>
              <a:gdLst/>
              <a:ahLst/>
              <a:cxnLst>
                <a:cxn ang="0">
                  <a:pos x="0" y="3449"/>
                </a:cxn>
                <a:cxn ang="0">
                  <a:pos x="0" y="3449"/>
                </a:cxn>
                <a:cxn ang="0">
                  <a:pos x="0" y="0"/>
                </a:cxn>
                <a:cxn ang="0">
                  <a:pos x="3696" y="0"/>
                </a:cxn>
                <a:cxn ang="0">
                  <a:pos x="3327" y="3449"/>
                </a:cxn>
                <a:cxn ang="0">
                  <a:pos x="0" y="3449"/>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w="0">
              <a:noFill/>
              <a:prstDash val="solid"/>
              <a:round/>
              <a:headEnd/>
              <a:tailEnd/>
            </a:ln>
          </p:spPr>
          <p:txBody>
            <a:bodyPr/>
            <a:lstStyle/>
            <a:p>
              <a:endParaRPr lang="en-US">
                <a:solidFill>
                  <a:srgbClr val="1F497D"/>
                </a:solidFill>
              </a:endParaRPr>
            </a:p>
          </p:txBody>
        </p:sp>
        <p:sp>
          <p:nvSpPr>
            <p:cNvPr id="56" name="Freeform 6"/>
            <p:cNvSpPr>
              <a:spLocks noChangeAspect="1"/>
            </p:cNvSpPr>
            <p:nvPr/>
          </p:nvSpPr>
          <p:spPr bwMode="gray">
            <a:xfrm>
              <a:off x="2708" y="1843"/>
              <a:ext cx="75" cy="54"/>
            </a:xfrm>
            <a:custGeom>
              <a:avLst/>
              <a:gdLst/>
              <a:ahLst/>
              <a:cxnLst>
                <a:cxn ang="0">
                  <a:pos x="16" y="40"/>
                </a:cxn>
                <a:cxn ang="0">
                  <a:pos x="16" y="40"/>
                </a:cxn>
                <a:cxn ang="0">
                  <a:pos x="0" y="54"/>
                </a:cxn>
                <a:cxn ang="0">
                  <a:pos x="79" y="22"/>
                </a:cxn>
                <a:cxn ang="0">
                  <a:pos x="81" y="0"/>
                </a:cxn>
                <a:cxn ang="0">
                  <a:pos x="16" y="40"/>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57" name="Freeform 7"/>
            <p:cNvSpPr>
              <a:spLocks noChangeAspect="1"/>
            </p:cNvSpPr>
            <p:nvPr/>
          </p:nvSpPr>
          <p:spPr bwMode="gray">
            <a:xfrm>
              <a:off x="2869" y="1972"/>
              <a:ext cx="65" cy="54"/>
            </a:xfrm>
            <a:custGeom>
              <a:avLst/>
              <a:gdLst/>
              <a:ahLst/>
              <a:cxnLst>
                <a:cxn ang="0">
                  <a:pos x="27" y="1"/>
                </a:cxn>
                <a:cxn ang="0">
                  <a:pos x="27" y="1"/>
                </a:cxn>
                <a:cxn ang="0">
                  <a:pos x="0" y="0"/>
                </a:cxn>
                <a:cxn ang="0">
                  <a:pos x="33" y="58"/>
                </a:cxn>
                <a:cxn ang="0">
                  <a:pos x="53" y="63"/>
                </a:cxn>
                <a:cxn ang="0">
                  <a:pos x="27" y="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58" name="Freeform 8"/>
            <p:cNvSpPr>
              <a:spLocks noChangeAspect="1"/>
            </p:cNvSpPr>
            <p:nvPr/>
          </p:nvSpPr>
          <p:spPr bwMode="gray">
            <a:xfrm>
              <a:off x="2622" y="1413"/>
              <a:ext cx="86" cy="75"/>
            </a:xfrm>
            <a:custGeom>
              <a:avLst/>
              <a:gdLst/>
              <a:ahLst/>
              <a:cxnLst>
                <a:cxn ang="0">
                  <a:pos x="20" y="50"/>
                </a:cxn>
                <a:cxn ang="0">
                  <a:pos x="20" y="50"/>
                </a:cxn>
                <a:cxn ang="0">
                  <a:pos x="0" y="64"/>
                </a:cxn>
                <a:cxn ang="0">
                  <a:pos x="89" y="27"/>
                </a:cxn>
                <a:cxn ang="0">
                  <a:pos x="96" y="0"/>
                </a:cxn>
                <a:cxn ang="0">
                  <a:pos x="20" y="50"/>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59" name="Freeform 9"/>
            <p:cNvSpPr>
              <a:spLocks noChangeAspect="1"/>
            </p:cNvSpPr>
            <p:nvPr/>
          </p:nvSpPr>
          <p:spPr bwMode="gray">
            <a:xfrm>
              <a:off x="2568" y="1563"/>
              <a:ext cx="75" cy="76"/>
            </a:xfrm>
            <a:custGeom>
              <a:avLst/>
              <a:gdLst/>
              <a:ahLst/>
              <a:cxnLst>
                <a:cxn ang="0">
                  <a:pos x="77" y="22"/>
                </a:cxn>
                <a:cxn ang="0">
                  <a:pos x="77" y="22"/>
                </a:cxn>
                <a:cxn ang="0">
                  <a:pos x="71" y="0"/>
                </a:cxn>
                <a:cxn ang="0">
                  <a:pos x="0" y="44"/>
                </a:cxn>
                <a:cxn ang="0">
                  <a:pos x="0" y="62"/>
                </a:cxn>
                <a:cxn ang="0">
                  <a:pos x="77" y="22"/>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0" name="Freeform 10"/>
            <p:cNvSpPr>
              <a:spLocks noChangeAspect="1"/>
            </p:cNvSpPr>
            <p:nvPr/>
          </p:nvSpPr>
          <p:spPr bwMode="gray">
            <a:xfrm>
              <a:off x="2547" y="1725"/>
              <a:ext cx="86" cy="64"/>
            </a:xfrm>
            <a:custGeom>
              <a:avLst/>
              <a:gdLst/>
              <a:ahLst/>
              <a:cxnLst>
                <a:cxn ang="0">
                  <a:pos x="0" y="52"/>
                </a:cxn>
                <a:cxn ang="0">
                  <a:pos x="0" y="52"/>
                </a:cxn>
                <a:cxn ang="0">
                  <a:pos x="14" y="60"/>
                </a:cxn>
                <a:cxn ang="0">
                  <a:pos x="73" y="23"/>
                </a:cxn>
                <a:cxn ang="0">
                  <a:pos x="90" y="8"/>
                </a:cxn>
                <a:cxn ang="0">
                  <a:pos x="0" y="52"/>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1" name="Freeform 11"/>
            <p:cNvSpPr>
              <a:spLocks noChangeAspect="1"/>
            </p:cNvSpPr>
            <p:nvPr/>
          </p:nvSpPr>
          <p:spPr bwMode="gray">
            <a:xfrm>
              <a:off x="2773" y="1176"/>
              <a:ext cx="86" cy="75"/>
            </a:xfrm>
            <a:custGeom>
              <a:avLst/>
              <a:gdLst/>
              <a:ahLst/>
              <a:cxnLst>
                <a:cxn ang="0">
                  <a:pos x="16" y="4"/>
                </a:cxn>
                <a:cxn ang="0">
                  <a:pos x="16" y="4"/>
                </a:cxn>
                <a:cxn ang="0">
                  <a:pos x="0" y="12"/>
                </a:cxn>
                <a:cxn ang="0">
                  <a:pos x="86" y="49"/>
                </a:cxn>
                <a:cxn ang="0">
                  <a:pos x="88" y="22"/>
                </a:cxn>
                <a:cxn ang="0">
                  <a:pos x="16" y="4"/>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2" name="Freeform 12"/>
            <p:cNvSpPr>
              <a:spLocks noChangeAspect="1"/>
            </p:cNvSpPr>
            <p:nvPr/>
          </p:nvSpPr>
          <p:spPr bwMode="gray">
            <a:xfrm>
              <a:off x="2955" y="1111"/>
              <a:ext cx="76" cy="87"/>
            </a:xfrm>
            <a:custGeom>
              <a:avLst/>
              <a:gdLst/>
              <a:ahLst/>
              <a:cxnLst>
                <a:cxn ang="0">
                  <a:pos x="46" y="7"/>
                </a:cxn>
                <a:cxn ang="0">
                  <a:pos x="46" y="7"/>
                </a:cxn>
                <a:cxn ang="0">
                  <a:pos x="21" y="0"/>
                </a:cxn>
                <a:cxn ang="0">
                  <a:pos x="14" y="66"/>
                </a:cxn>
                <a:cxn ang="0">
                  <a:pos x="27" y="92"/>
                </a:cxn>
                <a:cxn ang="0">
                  <a:pos x="46" y="7"/>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3" name="Freeform 13"/>
            <p:cNvSpPr>
              <a:spLocks noChangeAspect="1" noEditPoints="1"/>
            </p:cNvSpPr>
            <p:nvPr/>
          </p:nvSpPr>
          <p:spPr bwMode="gray">
            <a:xfrm>
              <a:off x="3149" y="929"/>
              <a:ext cx="667" cy="1678"/>
            </a:xfrm>
            <a:custGeom>
              <a:avLst/>
              <a:gdLst/>
              <a:ahLst/>
              <a:cxnLst>
                <a:cxn ang="0">
                  <a:pos x="451" y="808"/>
                </a:cxn>
                <a:cxn ang="0">
                  <a:pos x="451" y="808"/>
                </a:cxn>
                <a:cxn ang="0">
                  <a:pos x="326" y="776"/>
                </a:cxn>
                <a:cxn ang="0">
                  <a:pos x="477" y="746"/>
                </a:cxn>
                <a:cxn ang="0">
                  <a:pos x="493" y="773"/>
                </a:cxn>
                <a:cxn ang="0">
                  <a:pos x="451" y="808"/>
                </a:cxn>
                <a:cxn ang="0">
                  <a:pos x="451" y="808"/>
                </a:cxn>
                <a:cxn ang="0">
                  <a:pos x="639" y="841"/>
                </a:cxn>
                <a:cxn ang="0">
                  <a:pos x="639" y="841"/>
                </a:cxn>
                <a:cxn ang="0">
                  <a:pos x="601" y="701"/>
                </a:cxn>
                <a:cxn ang="0">
                  <a:pos x="634" y="646"/>
                </a:cxn>
                <a:cxn ang="0">
                  <a:pos x="627" y="477"/>
                </a:cxn>
                <a:cxn ang="0">
                  <a:pos x="641" y="463"/>
                </a:cxn>
                <a:cxn ang="0">
                  <a:pos x="627" y="414"/>
                </a:cxn>
                <a:cxn ang="0">
                  <a:pos x="615" y="342"/>
                </a:cxn>
                <a:cxn ang="0">
                  <a:pos x="590" y="286"/>
                </a:cxn>
                <a:cxn ang="0">
                  <a:pos x="602" y="260"/>
                </a:cxn>
                <a:cxn ang="0">
                  <a:pos x="560" y="236"/>
                </a:cxn>
                <a:cxn ang="0">
                  <a:pos x="523" y="213"/>
                </a:cxn>
                <a:cxn ang="0">
                  <a:pos x="514" y="180"/>
                </a:cxn>
                <a:cxn ang="0">
                  <a:pos x="483" y="195"/>
                </a:cxn>
                <a:cxn ang="0">
                  <a:pos x="476" y="154"/>
                </a:cxn>
                <a:cxn ang="0">
                  <a:pos x="434" y="171"/>
                </a:cxn>
                <a:cxn ang="0">
                  <a:pos x="411" y="119"/>
                </a:cxn>
                <a:cxn ang="0">
                  <a:pos x="389" y="124"/>
                </a:cxn>
                <a:cxn ang="0">
                  <a:pos x="356" y="150"/>
                </a:cxn>
                <a:cxn ang="0">
                  <a:pos x="356" y="101"/>
                </a:cxn>
                <a:cxn ang="0">
                  <a:pos x="341" y="93"/>
                </a:cxn>
                <a:cxn ang="0">
                  <a:pos x="314" y="81"/>
                </a:cxn>
                <a:cxn ang="0">
                  <a:pos x="276" y="97"/>
                </a:cxn>
                <a:cxn ang="0">
                  <a:pos x="292" y="51"/>
                </a:cxn>
                <a:cxn ang="0">
                  <a:pos x="244" y="106"/>
                </a:cxn>
                <a:cxn ang="0">
                  <a:pos x="216" y="112"/>
                </a:cxn>
                <a:cxn ang="0">
                  <a:pos x="266" y="43"/>
                </a:cxn>
                <a:cxn ang="0">
                  <a:pos x="214" y="91"/>
                </a:cxn>
                <a:cxn ang="0">
                  <a:pos x="173" y="98"/>
                </a:cxn>
                <a:cxn ang="0">
                  <a:pos x="186" y="38"/>
                </a:cxn>
                <a:cxn ang="0">
                  <a:pos x="173" y="69"/>
                </a:cxn>
                <a:cxn ang="0">
                  <a:pos x="166" y="36"/>
                </a:cxn>
                <a:cxn ang="0">
                  <a:pos x="142" y="114"/>
                </a:cxn>
                <a:cxn ang="0">
                  <a:pos x="126" y="39"/>
                </a:cxn>
                <a:cxn ang="0">
                  <a:pos x="80" y="112"/>
                </a:cxn>
                <a:cxn ang="0">
                  <a:pos x="56" y="117"/>
                </a:cxn>
                <a:cxn ang="0">
                  <a:pos x="37" y="43"/>
                </a:cxn>
                <a:cxn ang="0">
                  <a:pos x="5" y="1808"/>
                </a:cxn>
                <a:cxn ang="0">
                  <a:pos x="0" y="1840"/>
                </a:cxn>
                <a:cxn ang="0">
                  <a:pos x="162" y="1823"/>
                </a:cxn>
                <a:cxn ang="0">
                  <a:pos x="529" y="1842"/>
                </a:cxn>
                <a:cxn ang="0">
                  <a:pos x="614" y="1829"/>
                </a:cxn>
                <a:cxn ang="0">
                  <a:pos x="421" y="1778"/>
                </a:cxn>
                <a:cxn ang="0">
                  <a:pos x="272" y="1664"/>
                </a:cxn>
                <a:cxn ang="0">
                  <a:pos x="237" y="1566"/>
                </a:cxn>
                <a:cxn ang="0">
                  <a:pos x="239" y="1432"/>
                </a:cxn>
                <a:cxn ang="0">
                  <a:pos x="315" y="1404"/>
                </a:cxn>
                <a:cxn ang="0">
                  <a:pos x="586" y="1387"/>
                </a:cxn>
                <a:cxn ang="0">
                  <a:pos x="605" y="1286"/>
                </a:cxn>
                <a:cxn ang="0">
                  <a:pos x="609" y="1223"/>
                </a:cxn>
                <a:cxn ang="0">
                  <a:pos x="630" y="1174"/>
                </a:cxn>
                <a:cxn ang="0">
                  <a:pos x="590" y="1133"/>
                </a:cxn>
                <a:cxn ang="0">
                  <a:pos x="650" y="1082"/>
                </a:cxn>
                <a:cxn ang="0">
                  <a:pos x="621" y="1018"/>
                </a:cxn>
                <a:cxn ang="0">
                  <a:pos x="704" y="959"/>
                </a:cxn>
                <a:cxn ang="0">
                  <a:pos x="639" y="841"/>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4" name="Freeform 14"/>
            <p:cNvSpPr>
              <a:spLocks noChangeAspect="1"/>
            </p:cNvSpPr>
            <p:nvPr/>
          </p:nvSpPr>
          <p:spPr bwMode="gray">
            <a:xfrm>
              <a:off x="1352" y="681"/>
              <a:ext cx="1829" cy="3153"/>
            </a:xfrm>
            <a:custGeom>
              <a:avLst/>
              <a:gdLst/>
              <a:ahLst/>
              <a:cxnLst>
                <a:cxn ang="0">
                  <a:pos x="1974" y="2106"/>
                </a:cxn>
                <a:cxn ang="0">
                  <a:pos x="0" y="3449"/>
                </a:cxn>
                <a:cxn ang="0">
                  <a:pos x="1972" y="0"/>
                </a:cxn>
                <a:cxn ang="0">
                  <a:pos x="1980" y="347"/>
                </a:cxn>
                <a:cxn ang="0">
                  <a:pos x="1982" y="392"/>
                </a:cxn>
                <a:cxn ang="0">
                  <a:pos x="1923" y="324"/>
                </a:cxn>
                <a:cxn ang="0">
                  <a:pos x="1878" y="384"/>
                </a:cxn>
                <a:cxn ang="0">
                  <a:pos x="1858" y="411"/>
                </a:cxn>
                <a:cxn ang="0">
                  <a:pos x="1823" y="348"/>
                </a:cxn>
                <a:cxn ang="0">
                  <a:pos x="1766" y="359"/>
                </a:cxn>
                <a:cxn ang="0">
                  <a:pos x="1702" y="494"/>
                </a:cxn>
                <a:cxn ang="0">
                  <a:pos x="1680" y="420"/>
                </a:cxn>
                <a:cxn ang="0">
                  <a:pos x="1605" y="427"/>
                </a:cxn>
                <a:cxn ang="0">
                  <a:pos x="1609" y="499"/>
                </a:cxn>
                <a:cxn ang="0">
                  <a:pos x="1520" y="498"/>
                </a:cxn>
                <a:cxn ang="0">
                  <a:pos x="1513" y="560"/>
                </a:cxn>
                <a:cxn ang="0">
                  <a:pos x="1407" y="521"/>
                </a:cxn>
                <a:cxn ang="0">
                  <a:pos x="1521" y="578"/>
                </a:cxn>
                <a:cxn ang="0">
                  <a:pos x="1453" y="612"/>
                </a:cxn>
                <a:cxn ang="0">
                  <a:pos x="1441" y="603"/>
                </a:cxn>
                <a:cxn ang="0">
                  <a:pos x="1404" y="640"/>
                </a:cxn>
                <a:cxn ang="0">
                  <a:pos x="1448" y="632"/>
                </a:cxn>
                <a:cxn ang="0">
                  <a:pos x="1433" y="703"/>
                </a:cxn>
                <a:cxn ang="0">
                  <a:pos x="1392" y="719"/>
                </a:cxn>
                <a:cxn ang="0">
                  <a:pos x="1410" y="785"/>
                </a:cxn>
                <a:cxn ang="0">
                  <a:pos x="1321" y="761"/>
                </a:cxn>
                <a:cxn ang="0">
                  <a:pos x="1255" y="760"/>
                </a:cxn>
                <a:cxn ang="0">
                  <a:pos x="1205" y="829"/>
                </a:cxn>
                <a:cxn ang="0">
                  <a:pos x="1350" y="845"/>
                </a:cxn>
                <a:cxn ang="0">
                  <a:pos x="1308" y="881"/>
                </a:cxn>
                <a:cxn ang="0">
                  <a:pos x="1308" y="953"/>
                </a:cxn>
                <a:cxn ang="0">
                  <a:pos x="1358" y="951"/>
                </a:cxn>
                <a:cxn ang="0">
                  <a:pos x="1319" y="1061"/>
                </a:cxn>
                <a:cxn ang="0">
                  <a:pos x="1324" y="1115"/>
                </a:cxn>
                <a:cxn ang="0">
                  <a:pos x="1283" y="1185"/>
                </a:cxn>
                <a:cxn ang="0">
                  <a:pos x="1257" y="1226"/>
                </a:cxn>
                <a:cxn ang="0">
                  <a:pos x="1285" y="1267"/>
                </a:cxn>
                <a:cxn ang="0">
                  <a:pos x="1314" y="1311"/>
                </a:cxn>
                <a:cxn ang="0">
                  <a:pos x="1363" y="1376"/>
                </a:cxn>
                <a:cxn ang="0">
                  <a:pos x="1438" y="1413"/>
                </a:cxn>
                <a:cxn ang="0">
                  <a:pos x="1494" y="1379"/>
                </a:cxn>
                <a:cxn ang="0">
                  <a:pos x="1513" y="1471"/>
                </a:cxn>
                <a:cxn ang="0">
                  <a:pos x="1605" y="1474"/>
                </a:cxn>
                <a:cxn ang="0">
                  <a:pos x="1584" y="1525"/>
                </a:cxn>
                <a:cxn ang="0">
                  <a:pos x="1618" y="1559"/>
                </a:cxn>
                <a:cxn ang="0">
                  <a:pos x="1644" y="1602"/>
                </a:cxn>
                <a:cxn ang="0">
                  <a:pos x="1700" y="1594"/>
                </a:cxn>
                <a:cxn ang="0">
                  <a:pos x="1729" y="1535"/>
                </a:cxn>
                <a:cxn ang="0">
                  <a:pos x="1794" y="1574"/>
                </a:cxn>
                <a:cxn ang="0">
                  <a:pos x="1808" y="1711"/>
                </a:cxn>
                <a:cxn ang="0">
                  <a:pos x="1870" y="1688"/>
                </a:cxn>
                <a:cxn ang="0">
                  <a:pos x="1839" y="1844"/>
                </a:cxn>
                <a:cxn ang="0">
                  <a:pos x="1446" y="2092"/>
                </a:cxn>
                <a:cxn ang="0">
                  <a:pos x="1654" y="2103"/>
                </a:cxn>
                <a:cxn ang="0">
                  <a:pos x="1974" y="2105"/>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w="0">
              <a:noFill/>
              <a:prstDash val="solid"/>
              <a:round/>
              <a:headEnd/>
              <a:tailEnd/>
            </a:ln>
          </p:spPr>
          <p:txBody>
            <a:bodyPr/>
            <a:lstStyle/>
            <a:p>
              <a:endParaRPr lang="en-US">
                <a:solidFill>
                  <a:srgbClr val="1F497D"/>
                </a:solidFill>
              </a:endParaRPr>
            </a:p>
          </p:txBody>
        </p:sp>
        <p:sp>
          <p:nvSpPr>
            <p:cNvPr id="65" name="Freeform 15"/>
            <p:cNvSpPr>
              <a:spLocks noChangeAspect="1" noEditPoints="1"/>
            </p:cNvSpPr>
            <p:nvPr/>
          </p:nvSpPr>
          <p:spPr bwMode="gray">
            <a:xfrm>
              <a:off x="3235" y="2758"/>
              <a:ext cx="581" cy="570"/>
            </a:xfrm>
            <a:custGeom>
              <a:avLst/>
              <a:gdLst/>
              <a:ahLst/>
              <a:cxnLst>
                <a:cxn ang="0">
                  <a:pos x="321" y="621"/>
                </a:cxn>
                <a:cxn ang="0">
                  <a:pos x="321" y="621"/>
                </a:cxn>
                <a:cxn ang="0">
                  <a:pos x="639" y="307"/>
                </a:cxn>
                <a:cxn ang="0">
                  <a:pos x="321" y="0"/>
                </a:cxn>
                <a:cxn ang="0">
                  <a:pos x="0" y="307"/>
                </a:cxn>
                <a:cxn ang="0">
                  <a:pos x="321" y="621"/>
                </a:cxn>
                <a:cxn ang="0">
                  <a:pos x="321" y="621"/>
                </a:cxn>
                <a:cxn ang="0">
                  <a:pos x="162" y="307"/>
                </a:cxn>
                <a:cxn ang="0">
                  <a:pos x="162" y="307"/>
                </a:cxn>
                <a:cxn ang="0">
                  <a:pos x="321" y="125"/>
                </a:cxn>
                <a:cxn ang="0">
                  <a:pos x="477" y="307"/>
                </a:cxn>
                <a:cxn ang="0">
                  <a:pos x="321" y="495"/>
                </a:cxn>
                <a:cxn ang="0">
                  <a:pos x="162" y="307"/>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66" name="Freeform 16"/>
            <p:cNvSpPr>
              <a:spLocks noChangeAspect="1"/>
            </p:cNvSpPr>
            <p:nvPr/>
          </p:nvSpPr>
          <p:spPr bwMode="gray">
            <a:xfrm>
              <a:off x="3892" y="2758"/>
              <a:ext cx="409" cy="570"/>
            </a:xfrm>
            <a:custGeom>
              <a:avLst/>
              <a:gdLst/>
              <a:ahLst/>
              <a:cxnLst>
                <a:cxn ang="0">
                  <a:pos x="377" y="128"/>
                </a:cxn>
                <a:cxn ang="0">
                  <a:pos x="377" y="128"/>
                </a:cxn>
                <a:cxn ang="0">
                  <a:pos x="270" y="114"/>
                </a:cxn>
                <a:cxn ang="0">
                  <a:pos x="163" y="160"/>
                </a:cxn>
                <a:cxn ang="0">
                  <a:pos x="290" y="260"/>
                </a:cxn>
                <a:cxn ang="0">
                  <a:pos x="441" y="443"/>
                </a:cxn>
                <a:cxn ang="0">
                  <a:pos x="187" y="621"/>
                </a:cxn>
                <a:cxn ang="0">
                  <a:pos x="11" y="594"/>
                </a:cxn>
                <a:cxn ang="0">
                  <a:pos x="11" y="469"/>
                </a:cxn>
                <a:cxn ang="0">
                  <a:pos x="193" y="506"/>
                </a:cxn>
                <a:cxn ang="0">
                  <a:pos x="279" y="448"/>
                </a:cxn>
                <a:cxn ang="0">
                  <a:pos x="153" y="349"/>
                </a:cxn>
                <a:cxn ang="0">
                  <a:pos x="0" y="160"/>
                </a:cxn>
                <a:cxn ang="0">
                  <a:pos x="243" y="0"/>
                </a:cxn>
                <a:cxn ang="0">
                  <a:pos x="377" y="10"/>
                </a:cxn>
                <a:cxn ang="0">
                  <a:pos x="377" y="128"/>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67" name="Freeform 17"/>
            <p:cNvSpPr>
              <a:spLocks noChangeAspect="1"/>
            </p:cNvSpPr>
            <p:nvPr/>
          </p:nvSpPr>
          <p:spPr bwMode="gray">
            <a:xfrm>
              <a:off x="1772" y="2564"/>
              <a:ext cx="215" cy="743"/>
            </a:xfrm>
            <a:custGeom>
              <a:avLst/>
              <a:gdLst/>
              <a:ahLst/>
              <a:cxnLst>
                <a:cxn ang="0">
                  <a:pos x="18" y="817"/>
                </a:cxn>
                <a:cxn ang="0">
                  <a:pos x="18" y="817"/>
                </a:cxn>
                <a:cxn ang="0">
                  <a:pos x="24" y="606"/>
                </a:cxn>
                <a:cxn ang="0">
                  <a:pos x="24" y="287"/>
                </a:cxn>
                <a:cxn ang="0">
                  <a:pos x="0" y="0"/>
                </a:cxn>
                <a:cxn ang="0">
                  <a:pos x="211" y="0"/>
                </a:cxn>
                <a:cxn ang="0">
                  <a:pos x="205" y="232"/>
                </a:cxn>
                <a:cxn ang="0">
                  <a:pos x="205" y="530"/>
                </a:cxn>
                <a:cxn ang="0">
                  <a:pos x="229" y="817"/>
                </a:cxn>
                <a:cxn ang="0">
                  <a:pos x="18" y="817"/>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68" name="Freeform 18"/>
            <p:cNvSpPr>
              <a:spLocks noChangeAspect="1" noEditPoints="1"/>
            </p:cNvSpPr>
            <p:nvPr/>
          </p:nvSpPr>
          <p:spPr bwMode="gray">
            <a:xfrm>
              <a:off x="2095" y="2758"/>
              <a:ext cx="602" cy="785"/>
            </a:xfrm>
            <a:custGeom>
              <a:avLst/>
              <a:gdLst/>
              <a:ahLst/>
              <a:cxnLst>
                <a:cxn ang="0">
                  <a:pos x="210" y="851"/>
                </a:cxn>
                <a:cxn ang="0">
                  <a:pos x="210" y="851"/>
                </a:cxn>
                <a:cxn ang="0">
                  <a:pos x="198" y="632"/>
                </a:cxn>
                <a:cxn ang="0">
                  <a:pos x="198" y="564"/>
                </a:cxn>
                <a:cxn ang="0">
                  <a:pos x="385" y="621"/>
                </a:cxn>
                <a:cxn ang="0">
                  <a:pos x="662" y="322"/>
                </a:cxn>
                <a:cxn ang="0">
                  <a:pos x="378" y="0"/>
                </a:cxn>
                <a:cxn ang="0">
                  <a:pos x="174" y="98"/>
                </a:cxn>
                <a:cxn ang="0">
                  <a:pos x="153" y="15"/>
                </a:cxn>
                <a:cxn ang="0">
                  <a:pos x="0" y="26"/>
                </a:cxn>
                <a:cxn ang="0">
                  <a:pos x="36" y="323"/>
                </a:cxn>
                <a:cxn ang="0">
                  <a:pos x="36" y="564"/>
                </a:cxn>
                <a:cxn ang="0">
                  <a:pos x="12" y="863"/>
                </a:cxn>
                <a:cxn ang="0">
                  <a:pos x="210" y="851"/>
                </a:cxn>
                <a:cxn ang="0">
                  <a:pos x="210" y="851"/>
                </a:cxn>
                <a:cxn ang="0">
                  <a:pos x="186" y="323"/>
                </a:cxn>
                <a:cxn ang="0">
                  <a:pos x="186" y="323"/>
                </a:cxn>
                <a:cxn ang="0">
                  <a:pos x="338" y="125"/>
                </a:cxn>
                <a:cxn ang="0">
                  <a:pos x="500" y="323"/>
                </a:cxn>
                <a:cxn ang="0">
                  <a:pos x="345" y="495"/>
                </a:cxn>
                <a:cxn ang="0">
                  <a:pos x="186" y="323"/>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w="0">
              <a:noFill/>
              <a:prstDash val="solid"/>
              <a:round/>
              <a:headEnd/>
              <a:tailEnd/>
            </a:ln>
          </p:spPr>
          <p:txBody>
            <a:bodyPr/>
            <a:lstStyle/>
            <a:p>
              <a:endParaRPr lang="en-US">
                <a:solidFill>
                  <a:srgbClr val="1F497D"/>
                </a:solidFill>
              </a:endParaRPr>
            </a:p>
          </p:txBody>
        </p:sp>
        <p:sp>
          <p:nvSpPr>
            <p:cNvPr id="69" name="Freeform 19"/>
            <p:cNvSpPr>
              <a:spLocks noChangeAspect="1"/>
            </p:cNvSpPr>
            <p:nvPr/>
          </p:nvSpPr>
          <p:spPr bwMode="gray">
            <a:xfrm>
              <a:off x="2773" y="2758"/>
              <a:ext cx="398" cy="570"/>
            </a:xfrm>
            <a:custGeom>
              <a:avLst/>
              <a:gdLst/>
              <a:ahLst/>
              <a:cxnLst>
                <a:cxn ang="0">
                  <a:pos x="364" y="126"/>
                </a:cxn>
                <a:cxn ang="0">
                  <a:pos x="364" y="126"/>
                </a:cxn>
                <a:cxn ang="0">
                  <a:pos x="270" y="114"/>
                </a:cxn>
                <a:cxn ang="0">
                  <a:pos x="162" y="160"/>
                </a:cxn>
                <a:cxn ang="0">
                  <a:pos x="289" y="260"/>
                </a:cxn>
                <a:cxn ang="0">
                  <a:pos x="440" y="443"/>
                </a:cxn>
                <a:cxn ang="0">
                  <a:pos x="186" y="621"/>
                </a:cxn>
                <a:cxn ang="0">
                  <a:pos x="11" y="594"/>
                </a:cxn>
                <a:cxn ang="0">
                  <a:pos x="11" y="469"/>
                </a:cxn>
                <a:cxn ang="0">
                  <a:pos x="192" y="506"/>
                </a:cxn>
                <a:cxn ang="0">
                  <a:pos x="278" y="448"/>
                </a:cxn>
                <a:cxn ang="0">
                  <a:pos x="152" y="349"/>
                </a:cxn>
                <a:cxn ang="0">
                  <a:pos x="0" y="160"/>
                </a:cxn>
                <a:cxn ang="0">
                  <a:pos x="242" y="0"/>
                </a:cxn>
                <a:cxn ang="0">
                  <a:pos x="387" y="12"/>
                </a:cxn>
                <a:cxn ang="0">
                  <a:pos x="364" y="126"/>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w="0">
              <a:noFill/>
              <a:prstDash val="solid"/>
              <a:round/>
              <a:headEnd/>
              <a:tailEnd/>
            </a:ln>
          </p:spPr>
          <p:txBody>
            <a:bodyPr/>
            <a:lstStyle/>
            <a:p>
              <a:endParaRPr lang="en-US">
                <a:solidFill>
                  <a:srgbClr val="1F497D"/>
                </a:solidFill>
              </a:endParaRPr>
            </a:p>
          </p:txBody>
        </p:sp>
      </p:grpSp>
      <p:sp>
        <p:nvSpPr>
          <p:cNvPr id="37" name="Text Box 22"/>
          <p:cNvSpPr txBox="1">
            <a:spLocks noChangeArrowheads="1"/>
          </p:cNvSpPr>
          <p:nvPr userDrawn="1"/>
        </p:nvSpPr>
        <p:spPr bwMode="gray">
          <a:xfrm>
            <a:off x="824400" y="6553200"/>
            <a:ext cx="43164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fontAlgn="base">
              <a:spcBef>
                <a:spcPct val="0"/>
              </a:spcBef>
              <a:spcAft>
                <a:spcPct val="0"/>
              </a:spcAft>
            </a:pPr>
            <a:r>
              <a:rPr lang="en-GB" sz="800" dirty="0">
                <a:solidFill>
                  <a:srgbClr val="FFFFFF"/>
                </a:solidFill>
                <a:cs typeface="Arial" pitchFamily="34" charset="0"/>
              </a:rPr>
              <a:t>© 2012 Ipsos.  All rights reserved. Contains Ipsos' Confidential and Proprietary information </a:t>
            </a:r>
            <a:br>
              <a:rPr lang="en-GB" sz="800" dirty="0">
                <a:solidFill>
                  <a:srgbClr val="FFFFFF"/>
                </a:solidFill>
                <a:cs typeface="Arial" pitchFamily="34" charset="0"/>
              </a:rPr>
            </a:br>
            <a:r>
              <a:rPr lang="en-GB" sz="800" dirty="0">
                <a:solidFill>
                  <a:srgbClr val="FFFFFF"/>
                </a:solidFill>
                <a:cs typeface="Arial" pitchFamily="34" charset="0"/>
              </a:rPr>
              <a:t>and may not be disclosed or reproduced without the prior written consent of Ipsos.</a:t>
            </a:r>
            <a:endParaRPr lang="de-DE" dirty="0">
              <a:solidFill>
                <a:srgbClr val="FFFFFF"/>
              </a:solidFill>
              <a:latin typeface="Arial" pitchFamily="34" charset="0"/>
              <a:cs typeface="Arial" pitchFamily="34" charset="0"/>
            </a:endParaRPr>
          </a:p>
        </p:txBody>
      </p:sp>
      <p:sp>
        <p:nvSpPr>
          <p:cNvPr id="39" name="Titel 1"/>
          <p:cNvSpPr>
            <a:spLocks noGrp="1"/>
          </p:cNvSpPr>
          <p:nvPr>
            <p:ph type="ctrTitle"/>
          </p:nvPr>
        </p:nvSpPr>
        <p:spPr bwMode="white">
          <a:xfrm>
            <a:off x="824400" y="2113200"/>
            <a:ext cx="3960000" cy="997196"/>
          </a:xfrm>
          <a:prstGeom prst="rect">
            <a:avLst/>
          </a:prstGeom>
        </p:spPr>
        <p:txBody>
          <a:bodyPr wrap="square" lIns="0" tIns="0" rIns="0" bIns="0" anchor="b" anchorCtr="0">
            <a:noAutofit/>
          </a:bodyPr>
          <a:lstStyle>
            <a:lvl1pPr algn="l">
              <a:lnSpc>
                <a:spcPct val="90000"/>
              </a:lnSpc>
              <a:defRPr sz="3600" b="1">
                <a:solidFill>
                  <a:schemeClr val="bg1"/>
                </a:solidFill>
              </a:defRPr>
            </a:lvl1pPr>
          </a:lstStyle>
          <a:p>
            <a:r>
              <a:rPr lang="en-US" noProof="0" dirty="0" smtClean="0"/>
              <a:t>Click to edit Master title style</a:t>
            </a:r>
            <a:endParaRPr lang="en-US" noProof="0" dirty="0"/>
          </a:p>
        </p:txBody>
      </p:sp>
      <p:sp>
        <p:nvSpPr>
          <p:cNvPr id="40" name="Untertitel 2"/>
          <p:cNvSpPr>
            <a:spLocks noGrp="1"/>
          </p:cNvSpPr>
          <p:nvPr>
            <p:ph type="subTitle" idx="1"/>
          </p:nvPr>
        </p:nvSpPr>
        <p:spPr bwMode="white">
          <a:xfrm>
            <a:off x="824400" y="3171599"/>
            <a:ext cx="3780000" cy="1080000"/>
          </a:xfrm>
          <a:prstGeom prst="rect">
            <a:avLst/>
          </a:prstGeom>
        </p:spPr>
        <p:txBody>
          <a:bodyPr wrap="square" lIns="0" tIns="0" rIns="0" bIns="0">
            <a:noAutofit/>
          </a:bodyPr>
          <a:lstStyle>
            <a:lvl1pPr marL="0" indent="0" algn="l">
              <a:lnSpc>
                <a:spcPct val="90000"/>
              </a:lnSpc>
              <a:spcBef>
                <a:spcPts val="1000"/>
              </a:spcBef>
              <a:buNone/>
              <a:defRPr sz="28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p>
        </p:txBody>
      </p:sp>
    </p:spTree>
    <p:extLst>
      <p:ext uri="{BB962C8B-B14F-4D97-AF65-F5344CB8AC3E}">
        <p14:creationId xmlns:p14="http://schemas.microsoft.com/office/powerpoint/2010/main" val="1347673236"/>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1001583"/>
      </p:ext>
    </p:extLst>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3804" r:id="rId4"/>
    <p:sldLayoutId id="2147484197" r:id="rId5"/>
    <p:sldLayoutId id="2147484198" r:id="rId6"/>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4" Type="http://schemas.openxmlformats.org/officeDocument/2006/relationships/chart" Target="../charts/chart12.xml"/><Relationship Id="rId5" Type="http://schemas.openxmlformats.org/officeDocument/2006/relationships/chart" Target="../charts/chart13.xml"/><Relationship Id="rId6" Type="http://schemas.openxmlformats.org/officeDocument/2006/relationships/chart" Target="../charts/chart14.xml"/><Relationship Id="rId7" Type="http://schemas.openxmlformats.org/officeDocument/2006/relationships/chart" Target="../charts/chart15.xml"/><Relationship Id="rId1" Type="http://schemas.openxmlformats.org/officeDocument/2006/relationships/slideLayout" Target="../slideLayouts/slideLayout4.xml"/><Relationship Id="rId2"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7.xml"/><Relationship Id="rId4" Type="http://schemas.openxmlformats.org/officeDocument/2006/relationships/chart" Target="../charts/chart18.xml"/><Relationship Id="rId5" Type="http://schemas.openxmlformats.org/officeDocument/2006/relationships/chart" Target="../charts/chart19.xml"/><Relationship Id="rId6" Type="http://schemas.openxmlformats.org/officeDocument/2006/relationships/chart" Target="../charts/chart20.xml"/><Relationship Id="rId7" Type="http://schemas.openxmlformats.org/officeDocument/2006/relationships/chart" Target="../charts/chart21.xml"/><Relationship Id="rId8" Type="http://schemas.openxmlformats.org/officeDocument/2006/relationships/chart" Target="../charts/chart22.xml"/><Relationship Id="rId9" Type="http://schemas.openxmlformats.org/officeDocument/2006/relationships/chart" Target="../charts/chart23.xml"/><Relationship Id="rId10" Type="http://schemas.openxmlformats.org/officeDocument/2006/relationships/chart" Target="../charts/chart24.xml"/><Relationship Id="rId11" Type="http://schemas.openxmlformats.org/officeDocument/2006/relationships/chart" Target="../charts/chart25.xml"/><Relationship Id="rId1" Type="http://schemas.openxmlformats.org/officeDocument/2006/relationships/slideLayout" Target="../slideLayouts/slideLayout4.xml"/><Relationship Id="rId2" Type="http://schemas.openxmlformats.org/officeDocument/2006/relationships/chart" Target="../charts/char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8.xml"/></Relationships>
</file>

<file path=ppt/slides/_rels/slide15.xml.rels><?xml version="1.0" encoding="UTF-8" standalone="yes"?>
<Relationships xmlns="http://schemas.openxmlformats.org/package/2006/relationships"><Relationship Id="rId3" Type="http://schemas.openxmlformats.org/officeDocument/2006/relationships/chart" Target="../charts/chart30.xml"/><Relationship Id="rId4" Type="http://schemas.openxmlformats.org/officeDocument/2006/relationships/chart" Target="../charts/chart31.xml"/><Relationship Id="rId5" Type="http://schemas.openxmlformats.org/officeDocument/2006/relationships/chart" Target="../charts/chart32.xml"/><Relationship Id="rId6" Type="http://schemas.openxmlformats.org/officeDocument/2006/relationships/chart" Target="../charts/chart33.xml"/><Relationship Id="rId7" Type="http://schemas.openxmlformats.org/officeDocument/2006/relationships/chart" Target="../charts/chart34.xml"/><Relationship Id="rId8" Type="http://schemas.openxmlformats.org/officeDocument/2006/relationships/chart" Target="../charts/chart35.xml"/><Relationship Id="rId9" Type="http://schemas.openxmlformats.org/officeDocument/2006/relationships/chart" Target="../charts/chart36.xml"/><Relationship Id="rId10" Type="http://schemas.openxmlformats.org/officeDocument/2006/relationships/chart" Target="../charts/chart37.xml"/><Relationship Id="rId11" Type="http://schemas.openxmlformats.org/officeDocument/2006/relationships/chart" Target="../charts/chart38.xml"/><Relationship Id="rId1" Type="http://schemas.openxmlformats.org/officeDocument/2006/relationships/slideLayout" Target="../slideLayouts/slideLayout4.xml"/><Relationship Id="rId2" Type="http://schemas.openxmlformats.org/officeDocument/2006/relationships/chart" Target="../charts/chart29.xml"/></Relationships>
</file>

<file path=ppt/slides/_rels/slide16.xml.rels><?xml version="1.0" encoding="UTF-8" standalone="yes"?>
<Relationships xmlns="http://schemas.openxmlformats.org/package/2006/relationships"><Relationship Id="rId3" Type="http://schemas.openxmlformats.org/officeDocument/2006/relationships/chart" Target="../charts/chart40.xml"/><Relationship Id="rId4" Type="http://schemas.openxmlformats.org/officeDocument/2006/relationships/chart" Target="../charts/chart41.xml"/><Relationship Id="rId5" Type="http://schemas.openxmlformats.org/officeDocument/2006/relationships/chart" Target="../charts/chart42.xml"/><Relationship Id="rId6" Type="http://schemas.openxmlformats.org/officeDocument/2006/relationships/chart" Target="../charts/chart43.xml"/><Relationship Id="rId7" Type="http://schemas.openxmlformats.org/officeDocument/2006/relationships/chart" Target="../charts/chart44.xml"/><Relationship Id="rId8" Type="http://schemas.openxmlformats.org/officeDocument/2006/relationships/chart" Target="../charts/chart45.xml"/><Relationship Id="rId9" Type="http://schemas.openxmlformats.org/officeDocument/2006/relationships/chart" Target="../charts/chart46.xml"/><Relationship Id="rId10" Type="http://schemas.openxmlformats.org/officeDocument/2006/relationships/chart" Target="../charts/chart47.xml"/><Relationship Id="rId11" Type="http://schemas.openxmlformats.org/officeDocument/2006/relationships/chart" Target="../charts/chart48.xml"/><Relationship Id="rId1" Type="http://schemas.openxmlformats.org/officeDocument/2006/relationships/slideLayout" Target="../slideLayouts/slideLayout4.xml"/><Relationship Id="rId2" Type="http://schemas.openxmlformats.org/officeDocument/2006/relationships/chart" Target="../charts/chart39.xml"/></Relationships>
</file>

<file path=ppt/slides/_rels/slide17.xml.rels><?xml version="1.0" encoding="UTF-8" standalone="yes"?>
<Relationships xmlns="http://schemas.openxmlformats.org/package/2006/relationships"><Relationship Id="rId3" Type="http://schemas.openxmlformats.org/officeDocument/2006/relationships/chart" Target="../charts/chart50.xml"/><Relationship Id="rId4" Type="http://schemas.openxmlformats.org/officeDocument/2006/relationships/chart" Target="../charts/chart51.xml"/><Relationship Id="rId5" Type="http://schemas.openxmlformats.org/officeDocument/2006/relationships/chart" Target="../charts/chart52.xml"/><Relationship Id="rId6" Type="http://schemas.openxmlformats.org/officeDocument/2006/relationships/chart" Target="../charts/chart53.xml"/><Relationship Id="rId7" Type="http://schemas.openxmlformats.org/officeDocument/2006/relationships/chart" Target="../charts/chart54.xml"/><Relationship Id="rId8" Type="http://schemas.openxmlformats.org/officeDocument/2006/relationships/chart" Target="../charts/chart55.xml"/><Relationship Id="rId9" Type="http://schemas.openxmlformats.org/officeDocument/2006/relationships/chart" Target="../charts/chart56.xml"/><Relationship Id="rId10" Type="http://schemas.openxmlformats.org/officeDocument/2006/relationships/chart" Target="../charts/chart57.xml"/><Relationship Id="rId11" Type="http://schemas.openxmlformats.org/officeDocument/2006/relationships/chart" Target="../charts/chart58.xml"/><Relationship Id="rId1" Type="http://schemas.openxmlformats.org/officeDocument/2006/relationships/slideLayout" Target="../slideLayouts/slideLayout4.xml"/><Relationship Id="rId2" Type="http://schemas.openxmlformats.org/officeDocument/2006/relationships/chart" Target="../charts/chart49.xml"/></Relationships>
</file>

<file path=ppt/slides/_rels/slide18.xml.rels><?xml version="1.0" encoding="UTF-8" standalone="yes"?>
<Relationships xmlns="http://schemas.openxmlformats.org/package/2006/relationships"><Relationship Id="rId3" Type="http://schemas.openxmlformats.org/officeDocument/2006/relationships/chart" Target="../charts/chart60.xml"/><Relationship Id="rId4" Type="http://schemas.openxmlformats.org/officeDocument/2006/relationships/chart" Target="../charts/chart61.xml"/><Relationship Id="rId5" Type="http://schemas.openxmlformats.org/officeDocument/2006/relationships/chart" Target="../charts/chart62.xml"/><Relationship Id="rId6" Type="http://schemas.openxmlformats.org/officeDocument/2006/relationships/chart" Target="../charts/chart63.xml"/><Relationship Id="rId7" Type="http://schemas.openxmlformats.org/officeDocument/2006/relationships/chart" Target="../charts/chart64.xml"/><Relationship Id="rId8" Type="http://schemas.openxmlformats.org/officeDocument/2006/relationships/chart" Target="../charts/chart65.xml"/><Relationship Id="rId9" Type="http://schemas.openxmlformats.org/officeDocument/2006/relationships/chart" Target="../charts/chart66.xml"/><Relationship Id="rId1" Type="http://schemas.openxmlformats.org/officeDocument/2006/relationships/slideLayout" Target="../slideLayouts/slideLayout4.xml"/><Relationship Id="rId2" Type="http://schemas.openxmlformats.org/officeDocument/2006/relationships/chart" Target="../charts/chart5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6" Type="http://schemas.openxmlformats.org/officeDocument/2006/relationships/chart" Target="../charts/chart5.xml"/><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2"/>
          <p:cNvSpPr>
            <a:spLocks/>
          </p:cNvSpPr>
          <p:nvPr/>
        </p:nvSpPr>
        <p:spPr bwMode="auto">
          <a:xfrm>
            <a:off x="-38100" y="-52388"/>
            <a:ext cx="9182100" cy="6910388"/>
          </a:xfrm>
          <a:custGeom>
            <a:avLst/>
            <a:gdLst>
              <a:gd name="T0" fmla="*/ 5953 w 15424"/>
              <a:gd name="T1" fmla="*/ 6910388 h 11552"/>
              <a:gd name="T2" fmla="*/ 5953 w 15424"/>
              <a:gd name="T3" fmla="*/ 0 h 11552"/>
              <a:gd name="T4" fmla="*/ 9171384 w 15424"/>
              <a:gd name="T5" fmla="*/ 0 h 11552"/>
              <a:gd name="T6" fmla="*/ 9168408 w 15424"/>
              <a:gd name="T7" fmla="*/ 3010733 h 11552"/>
              <a:gd name="T8" fmla="*/ 7297341 w 15424"/>
              <a:gd name="T9" fmla="*/ 2253413 h 11552"/>
              <a:gd name="T10" fmla="*/ 4599980 w 15424"/>
              <a:gd name="T11" fmla="*/ 4963851 h 11552"/>
              <a:gd name="T12" fmla="*/ 5423893 w 15424"/>
              <a:gd name="T13" fmla="*/ 6910388 h 11552"/>
              <a:gd name="T14" fmla="*/ 5953 w 15424"/>
              <a:gd name="T15" fmla="*/ 6910388 h 11552"/>
              <a:gd name="T16" fmla="*/ 0 60000 65536"/>
              <a:gd name="T17" fmla="*/ 0 60000 65536"/>
              <a:gd name="T18" fmla="*/ 0 60000 65536"/>
              <a:gd name="T19" fmla="*/ 0 60000 65536"/>
              <a:gd name="T20" fmla="*/ 0 60000 65536"/>
              <a:gd name="T21" fmla="*/ 0 60000 65536"/>
              <a:gd name="T22" fmla="*/ 0 60000 65536"/>
              <a:gd name="T23" fmla="*/ 0 60000 65536"/>
              <a:gd name="T24" fmla="*/ 0 w 15424"/>
              <a:gd name="T25" fmla="*/ 0 h 11552"/>
              <a:gd name="T26" fmla="*/ 15424 w 15424"/>
              <a:gd name="T27" fmla="*/ 11552 h 115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424" h="11552">
                <a:moveTo>
                  <a:pt x="10" y="11552"/>
                </a:moveTo>
                <a:cubicBezTo>
                  <a:pt x="31" y="7669"/>
                  <a:pt x="0" y="4697"/>
                  <a:pt x="10" y="0"/>
                </a:cubicBezTo>
                <a:lnTo>
                  <a:pt x="15406" y="0"/>
                </a:lnTo>
                <a:cubicBezTo>
                  <a:pt x="15411" y="2708"/>
                  <a:pt x="15424" y="2949"/>
                  <a:pt x="15401" y="5033"/>
                </a:cubicBezTo>
                <a:cubicBezTo>
                  <a:pt x="14589" y="4253"/>
                  <a:pt x="13477" y="3767"/>
                  <a:pt x="12258" y="3767"/>
                </a:cubicBezTo>
                <a:cubicBezTo>
                  <a:pt x="9757" y="3767"/>
                  <a:pt x="7727" y="5798"/>
                  <a:pt x="7727" y="8298"/>
                </a:cubicBezTo>
                <a:cubicBezTo>
                  <a:pt x="7727" y="9575"/>
                  <a:pt x="8257" y="10730"/>
                  <a:pt x="9111" y="11552"/>
                </a:cubicBezTo>
                <a:lnTo>
                  <a:pt x="10" y="11552"/>
                </a:lnTo>
                <a:close/>
              </a:path>
            </a:pathLst>
          </a:custGeom>
          <a:solidFill>
            <a:schemeClr val="bg1"/>
          </a:solidFill>
          <a:ln w="9525">
            <a:solidFill>
              <a:schemeClr val="bg2"/>
            </a:solidFill>
            <a:round/>
            <a:headEnd/>
            <a:tailEnd/>
          </a:ln>
        </p:spPr>
        <p:txBody>
          <a:bodyPr/>
          <a:lstStyle/>
          <a:p>
            <a:endParaRPr lang="en-US" dirty="0">
              <a:solidFill>
                <a:srgbClr val="1F497D"/>
              </a:solidFill>
            </a:endParaRPr>
          </a:p>
        </p:txBody>
      </p:sp>
      <p:grpSp>
        <p:nvGrpSpPr>
          <p:cNvPr id="2" name="Group 4"/>
          <p:cNvGrpSpPr>
            <a:grpSpLocks noChangeAspect="1"/>
          </p:cNvGrpSpPr>
          <p:nvPr/>
        </p:nvGrpSpPr>
        <p:grpSpPr bwMode="gray">
          <a:xfrm>
            <a:off x="381000" y="381000"/>
            <a:ext cx="1079500" cy="968375"/>
            <a:chOff x="1352" y="681"/>
            <a:chExt cx="3519" cy="3153"/>
          </a:xfrm>
        </p:grpSpPr>
        <p:sp>
          <p:nvSpPr>
            <p:cNvPr id="31" name="Freeform 5"/>
            <p:cNvSpPr>
              <a:spLocks noChangeAspect="1"/>
            </p:cNvSpPr>
            <p:nvPr/>
          </p:nvSpPr>
          <p:spPr bwMode="gray">
            <a:xfrm>
              <a:off x="1352" y="681"/>
              <a:ext cx="3519" cy="3153"/>
            </a:xfrm>
            <a:custGeom>
              <a:avLst/>
              <a:gdLst/>
              <a:ahLst/>
              <a:cxnLst>
                <a:cxn ang="0">
                  <a:pos x="0" y="3449"/>
                </a:cxn>
                <a:cxn ang="0">
                  <a:pos x="0" y="3449"/>
                </a:cxn>
                <a:cxn ang="0">
                  <a:pos x="0" y="0"/>
                </a:cxn>
                <a:cxn ang="0">
                  <a:pos x="3696" y="0"/>
                </a:cxn>
                <a:cxn ang="0">
                  <a:pos x="3327" y="3449"/>
                </a:cxn>
                <a:cxn ang="0">
                  <a:pos x="0" y="3449"/>
                </a:cxn>
              </a:cxnLst>
              <a:rect l="0" t="0" r="r" b="b"/>
              <a:pathLst>
                <a:path w="3862" h="3449">
                  <a:moveTo>
                    <a:pt x="0" y="3449"/>
                  </a:moveTo>
                  <a:lnTo>
                    <a:pt x="0" y="3449"/>
                  </a:lnTo>
                  <a:lnTo>
                    <a:pt x="0" y="0"/>
                  </a:lnTo>
                  <a:lnTo>
                    <a:pt x="3696" y="0"/>
                  </a:lnTo>
                  <a:cubicBezTo>
                    <a:pt x="3862" y="1150"/>
                    <a:pt x="3797" y="2241"/>
                    <a:pt x="3327" y="3449"/>
                  </a:cubicBezTo>
                  <a:lnTo>
                    <a:pt x="0" y="3449"/>
                  </a:lnTo>
                  <a:close/>
                </a:path>
              </a:pathLst>
            </a:custGeom>
            <a:solidFill>
              <a:srgbClr val="009D9C"/>
            </a:solidFill>
            <a:ln w="0">
              <a:noFill/>
              <a:prstDash val="solid"/>
              <a:round/>
              <a:headEnd/>
              <a:tailEnd/>
            </a:ln>
          </p:spPr>
          <p:txBody>
            <a:bodyPr/>
            <a:lstStyle/>
            <a:p>
              <a:endParaRPr lang="en-US" dirty="0">
                <a:solidFill>
                  <a:srgbClr val="1F497D"/>
                </a:solidFill>
              </a:endParaRPr>
            </a:p>
          </p:txBody>
        </p:sp>
        <p:sp>
          <p:nvSpPr>
            <p:cNvPr id="32" name="Freeform 6"/>
            <p:cNvSpPr>
              <a:spLocks noChangeAspect="1"/>
            </p:cNvSpPr>
            <p:nvPr/>
          </p:nvSpPr>
          <p:spPr bwMode="gray">
            <a:xfrm>
              <a:off x="2708" y="1843"/>
              <a:ext cx="75" cy="54"/>
            </a:xfrm>
            <a:custGeom>
              <a:avLst/>
              <a:gdLst/>
              <a:ahLst/>
              <a:cxnLst>
                <a:cxn ang="0">
                  <a:pos x="16" y="40"/>
                </a:cxn>
                <a:cxn ang="0">
                  <a:pos x="16" y="40"/>
                </a:cxn>
                <a:cxn ang="0">
                  <a:pos x="0" y="54"/>
                </a:cxn>
                <a:cxn ang="0">
                  <a:pos x="79" y="22"/>
                </a:cxn>
                <a:cxn ang="0">
                  <a:pos x="81" y="0"/>
                </a:cxn>
                <a:cxn ang="0">
                  <a:pos x="16" y="40"/>
                </a:cxn>
              </a:cxnLst>
              <a:rect l="0" t="0" r="r" b="b"/>
              <a:pathLst>
                <a:path w="81" h="66">
                  <a:moveTo>
                    <a:pt x="16" y="40"/>
                  </a:moveTo>
                  <a:lnTo>
                    <a:pt x="16" y="40"/>
                  </a:lnTo>
                  <a:lnTo>
                    <a:pt x="0" y="54"/>
                  </a:lnTo>
                  <a:cubicBezTo>
                    <a:pt x="35" y="66"/>
                    <a:pt x="72" y="42"/>
                    <a:pt x="79" y="22"/>
                  </a:cubicBezTo>
                  <a:lnTo>
                    <a:pt x="81" y="0"/>
                  </a:lnTo>
                  <a:cubicBezTo>
                    <a:pt x="54" y="6"/>
                    <a:pt x="27" y="19"/>
                    <a:pt x="16" y="40"/>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3" name="Freeform 7"/>
            <p:cNvSpPr>
              <a:spLocks noChangeAspect="1"/>
            </p:cNvSpPr>
            <p:nvPr/>
          </p:nvSpPr>
          <p:spPr bwMode="gray">
            <a:xfrm>
              <a:off x="2869" y="1972"/>
              <a:ext cx="65" cy="54"/>
            </a:xfrm>
            <a:custGeom>
              <a:avLst/>
              <a:gdLst/>
              <a:ahLst/>
              <a:cxnLst>
                <a:cxn ang="0">
                  <a:pos x="27" y="1"/>
                </a:cxn>
                <a:cxn ang="0">
                  <a:pos x="27" y="1"/>
                </a:cxn>
                <a:cxn ang="0">
                  <a:pos x="0" y="0"/>
                </a:cxn>
                <a:cxn ang="0">
                  <a:pos x="33" y="58"/>
                </a:cxn>
                <a:cxn ang="0">
                  <a:pos x="53" y="63"/>
                </a:cxn>
                <a:cxn ang="0">
                  <a:pos x="27" y="1"/>
                </a:cxn>
              </a:cxnLst>
              <a:rect l="0" t="0" r="r" b="b"/>
              <a:pathLst>
                <a:path w="81" h="63">
                  <a:moveTo>
                    <a:pt x="27" y="1"/>
                  </a:moveTo>
                  <a:lnTo>
                    <a:pt x="27" y="1"/>
                  </a:lnTo>
                  <a:lnTo>
                    <a:pt x="0" y="0"/>
                  </a:lnTo>
                  <a:cubicBezTo>
                    <a:pt x="0" y="24"/>
                    <a:pt x="8" y="43"/>
                    <a:pt x="33" y="58"/>
                  </a:cubicBezTo>
                  <a:lnTo>
                    <a:pt x="53" y="63"/>
                  </a:lnTo>
                  <a:cubicBezTo>
                    <a:pt x="81" y="39"/>
                    <a:pt x="44" y="15"/>
                    <a:pt x="27" y="1"/>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4" name="Freeform 8"/>
            <p:cNvSpPr>
              <a:spLocks noChangeAspect="1"/>
            </p:cNvSpPr>
            <p:nvPr/>
          </p:nvSpPr>
          <p:spPr bwMode="gray">
            <a:xfrm>
              <a:off x="2622" y="1413"/>
              <a:ext cx="86" cy="75"/>
            </a:xfrm>
            <a:custGeom>
              <a:avLst/>
              <a:gdLst/>
              <a:ahLst/>
              <a:cxnLst>
                <a:cxn ang="0">
                  <a:pos x="20" y="50"/>
                </a:cxn>
                <a:cxn ang="0">
                  <a:pos x="20" y="50"/>
                </a:cxn>
                <a:cxn ang="0">
                  <a:pos x="0" y="64"/>
                </a:cxn>
                <a:cxn ang="0">
                  <a:pos x="89" y="27"/>
                </a:cxn>
                <a:cxn ang="0">
                  <a:pos x="96" y="0"/>
                </a:cxn>
                <a:cxn ang="0">
                  <a:pos x="20" y="50"/>
                </a:cxn>
              </a:cxnLst>
              <a:rect l="0" t="0" r="r" b="b"/>
              <a:pathLst>
                <a:path w="96" h="79">
                  <a:moveTo>
                    <a:pt x="20" y="50"/>
                  </a:moveTo>
                  <a:lnTo>
                    <a:pt x="20" y="50"/>
                  </a:lnTo>
                  <a:lnTo>
                    <a:pt x="0" y="64"/>
                  </a:lnTo>
                  <a:cubicBezTo>
                    <a:pt x="41" y="79"/>
                    <a:pt x="75" y="57"/>
                    <a:pt x="89" y="27"/>
                  </a:cubicBezTo>
                  <a:lnTo>
                    <a:pt x="96" y="0"/>
                  </a:lnTo>
                  <a:cubicBezTo>
                    <a:pt x="63" y="8"/>
                    <a:pt x="38" y="8"/>
                    <a:pt x="20" y="50"/>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5" name="Freeform 9"/>
            <p:cNvSpPr>
              <a:spLocks noChangeAspect="1"/>
            </p:cNvSpPr>
            <p:nvPr/>
          </p:nvSpPr>
          <p:spPr bwMode="gray">
            <a:xfrm>
              <a:off x="2568" y="1563"/>
              <a:ext cx="75" cy="76"/>
            </a:xfrm>
            <a:custGeom>
              <a:avLst/>
              <a:gdLst/>
              <a:ahLst/>
              <a:cxnLst>
                <a:cxn ang="0">
                  <a:pos x="77" y="22"/>
                </a:cxn>
                <a:cxn ang="0">
                  <a:pos x="77" y="22"/>
                </a:cxn>
                <a:cxn ang="0">
                  <a:pos x="71" y="0"/>
                </a:cxn>
                <a:cxn ang="0">
                  <a:pos x="0" y="44"/>
                </a:cxn>
                <a:cxn ang="0">
                  <a:pos x="0" y="62"/>
                </a:cxn>
                <a:cxn ang="0">
                  <a:pos x="77" y="22"/>
                </a:cxn>
              </a:cxnLst>
              <a:rect l="0" t="0" r="r" b="b"/>
              <a:pathLst>
                <a:path w="77" h="77">
                  <a:moveTo>
                    <a:pt x="77" y="22"/>
                  </a:moveTo>
                  <a:lnTo>
                    <a:pt x="77" y="22"/>
                  </a:lnTo>
                  <a:lnTo>
                    <a:pt x="71" y="0"/>
                  </a:lnTo>
                  <a:cubicBezTo>
                    <a:pt x="38" y="7"/>
                    <a:pt x="14" y="19"/>
                    <a:pt x="0" y="44"/>
                  </a:cubicBezTo>
                  <a:lnTo>
                    <a:pt x="0" y="62"/>
                  </a:lnTo>
                  <a:cubicBezTo>
                    <a:pt x="42" y="77"/>
                    <a:pt x="64" y="40"/>
                    <a:pt x="77" y="22"/>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6" name="Freeform 10"/>
            <p:cNvSpPr>
              <a:spLocks noChangeAspect="1"/>
            </p:cNvSpPr>
            <p:nvPr/>
          </p:nvSpPr>
          <p:spPr bwMode="gray">
            <a:xfrm>
              <a:off x="2547" y="1725"/>
              <a:ext cx="86" cy="64"/>
            </a:xfrm>
            <a:custGeom>
              <a:avLst/>
              <a:gdLst/>
              <a:ahLst/>
              <a:cxnLst>
                <a:cxn ang="0">
                  <a:pos x="0" y="52"/>
                </a:cxn>
                <a:cxn ang="0">
                  <a:pos x="0" y="52"/>
                </a:cxn>
                <a:cxn ang="0">
                  <a:pos x="14" y="60"/>
                </a:cxn>
                <a:cxn ang="0">
                  <a:pos x="73" y="23"/>
                </a:cxn>
                <a:cxn ang="0">
                  <a:pos x="90" y="8"/>
                </a:cxn>
                <a:cxn ang="0">
                  <a:pos x="0" y="52"/>
                </a:cxn>
              </a:cxnLst>
              <a:rect l="0" t="0" r="r" b="b"/>
              <a:pathLst>
                <a:path w="90" h="74">
                  <a:moveTo>
                    <a:pt x="0" y="52"/>
                  </a:moveTo>
                  <a:lnTo>
                    <a:pt x="0" y="52"/>
                  </a:lnTo>
                  <a:lnTo>
                    <a:pt x="14" y="60"/>
                  </a:lnTo>
                  <a:cubicBezTo>
                    <a:pt x="59" y="74"/>
                    <a:pt x="62" y="38"/>
                    <a:pt x="73" y="23"/>
                  </a:cubicBezTo>
                  <a:lnTo>
                    <a:pt x="90" y="8"/>
                  </a:lnTo>
                  <a:cubicBezTo>
                    <a:pt x="48" y="0"/>
                    <a:pt x="11" y="31"/>
                    <a:pt x="0" y="52"/>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7" name="Freeform 11"/>
            <p:cNvSpPr>
              <a:spLocks noChangeAspect="1"/>
            </p:cNvSpPr>
            <p:nvPr/>
          </p:nvSpPr>
          <p:spPr bwMode="gray">
            <a:xfrm>
              <a:off x="2773" y="1176"/>
              <a:ext cx="86" cy="75"/>
            </a:xfrm>
            <a:custGeom>
              <a:avLst/>
              <a:gdLst/>
              <a:ahLst/>
              <a:cxnLst>
                <a:cxn ang="0">
                  <a:pos x="16" y="4"/>
                </a:cxn>
                <a:cxn ang="0">
                  <a:pos x="16" y="4"/>
                </a:cxn>
                <a:cxn ang="0">
                  <a:pos x="0" y="12"/>
                </a:cxn>
                <a:cxn ang="0">
                  <a:pos x="86" y="49"/>
                </a:cxn>
                <a:cxn ang="0">
                  <a:pos x="88" y="22"/>
                </a:cxn>
                <a:cxn ang="0">
                  <a:pos x="16" y="4"/>
                </a:cxn>
              </a:cxnLst>
              <a:rect l="0" t="0" r="r" b="b"/>
              <a:pathLst>
                <a:path w="88" h="72">
                  <a:moveTo>
                    <a:pt x="16" y="4"/>
                  </a:moveTo>
                  <a:lnTo>
                    <a:pt x="16" y="4"/>
                  </a:lnTo>
                  <a:lnTo>
                    <a:pt x="0" y="12"/>
                  </a:lnTo>
                  <a:cubicBezTo>
                    <a:pt x="4" y="40"/>
                    <a:pt x="70" y="72"/>
                    <a:pt x="86" y="49"/>
                  </a:cubicBezTo>
                  <a:lnTo>
                    <a:pt x="88" y="22"/>
                  </a:lnTo>
                  <a:cubicBezTo>
                    <a:pt x="67" y="8"/>
                    <a:pt x="45" y="0"/>
                    <a:pt x="16" y="4"/>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39" name="Freeform 12"/>
            <p:cNvSpPr>
              <a:spLocks noChangeAspect="1"/>
            </p:cNvSpPr>
            <p:nvPr/>
          </p:nvSpPr>
          <p:spPr bwMode="gray">
            <a:xfrm>
              <a:off x="2955" y="1111"/>
              <a:ext cx="76" cy="87"/>
            </a:xfrm>
            <a:custGeom>
              <a:avLst/>
              <a:gdLst/>
              <a:ahLst/>
              <a:cxnLst>
                <a:cxn ang="0">
                  <a:pos x="46" y="7"/>
                </a:cxn>
                <a:cxn ang="0">
                  <a:pos x="46" y="7"/>
                </a:cxn>
                <a:cxn ang="0">
                  <a:pos x="21" y="0"/>
                </a:cxn>
                <a:cxn ang="0">
                  <a:pos x="14" y="66"/>
                </a:cxn>
                <a:cxn ang="0">
                  <a:pos x="27" y="92"/>
                </a:cxn>
                <a:cxn ang="0">
                  <a:pos x="46" y="7"/>
                </a:cxn>
              </a:cxnLst>
              <a:rect l="0" t="0" r="r" b="b"/>
              <a:pathLst>
                <a:path w="86" h="92">
                  <a:moveTo>
                    <a:pt x="46" y="7"/>
                  </a:moveTo>
                  <a:lnTo>
                    <a:pt x="46" y="7"/>
                  </a:lnTo>
                  <a:lnTo>
                    <a:pt x="21" y="0"/>
                  </a:lnTo>
                  <a:cubicBezTo>
                    <a:pt x="7" y="19"/>
                    <a:pt x="0" y="33"/>
                    <a:pt x="14" y="66"/>
                  </a:cubicBezTo>
                  <a:lnTo>
                    <a:pt x="27" y="92"/>
                  </a:lnTo>
                  <a:cubicBezTo>
                    <a:pt x="57" y="63"/>
                    <a:pt x="86" y="36"/>
                    <a:pt x="46" y="7"/>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40" name="Freeform 13"/>
            <p:cNvSpPr>
              <a:spLocks noChangeAspect="1" noEditPoints="1"/>
            </p:cNvSpPr>
            <p:nvPr/>
          </p:nvSpPr>
          <p:spPr bwMode="gray">
            <a:xfrm>
              <a:off x="3149" y="929"/>
              <a:ext cx="667" cy="1678"/>
            </a:xfrm>
            <a:custGeom>
              <a:avLst/>
              <a:gdLst/>
              <a:ahLst/>
              <a:cxnLst>
                <a:cxn ang="0">
                  <a:pos x="451" y="808"/>
                </a:cxn>
                <a:cxn ang="0">
                  <a:pos x="451" y="808"/>
                </a:cxn>
                <a:cxn ang="0">
                  <a:pos x="326" y="776"/>
                </a:cxn>
                <a:cxn ang="0">
                  <a:pos x="477" y="746"/>
                </a:cxn>
                <a:cxn ang="0">
                  <a:pos x="493" y="773"/>
                </a:cxn>
                <a:cxn ang="0">
                  <a:pos x="451" y="808"/>
                </a:cxn>
                <a:cxn ang="0">
                  <a:pos x="451" y="808"/>
                </a:cxn>
                <a:cxn ang="0">
                  <a:pos x="639" y="841"/>
                </a:cxn>
                <a:cxn ang="0">
                  <a:pos x="639" y="841"/>
                </a:cxn>
                <a:cxn ang="0">
                  <a:pos x="601" y="701"/>
                </a:cxn>
                <a:cxn ang="0">
                  <a:pos x="634" y="646"/>
                </a:cxn>
                <a:cxn ang="0">
                  <a:pos x="627" y="477"/>
                </a:cxn>
                <a:cxn ang="0">
                  <a:pos x="641" y="463"/>
                </a:cxn>
                <a:cxn ang="0">
                  <a:pos x="627" y="414"/>
                </a:cxn>
                <a:cxn ang="0">
                  <a:pos x="615" y="342"/>
                </a:cxn>
                <a:cxn ang="0">
                  <a:pos x="590" y="286"/>
                </a:cxn>
                <a:cxn ang="0">
                  <a:pos x="602" y="260"/>
                </a:cxn>
                <a:cxn ang="0">
                  <a:pos x="560" y="236"/>
                </a:cxn>
                <a:cxn ang="0">
                  <a:pos x="523" y="213"/>
                </a:cxn>
                <a:cxn ang="0">
                  <a:pos x="514" y="180"/>
                </a:cxn>
                <a:cxn ang="0">
                  <a:pos x="483" y="195"/>
                </a:cxn>
                <a:cxn ang="0">
                  <a:pos x="476" y="154"/>
                </a:cxn>
                <a:cxn ang="0">
                  <a:pos x="434" y="171"/>
                </a:cxn>
                <a:cxn ang="0">
                  <a:pos x="411" y="119"/>
                </a:cxn>
                <a:cxn ang="0">
                  <a:pos x="389" y="124"/>
                </a:cxn>
                <a:cxn ang="0">
                  <a:pos x="356" y="150"/>
                </a:cxn>
                <a:cxn ang="0">
                  <a:pos x="356" y="101"/>
                </a:cxn>
                <a:cxn ang="0">
                  <a:pos x="341" y="93"/>
                </a:cxn>
                <a:cxn ang="0">
                  <a:pos x="314" y="81"/>
                </a:cxn>
                <a:cxn ang="0">
                  <a:pos x="276" y="97"/>
                </a:cxn>
                <a:cxn ang="0">
                  <a:pos x="292" y="51"/>
                </a:cxn>
                <a:cxn ang="0">
                  <a:pos x="244" y="106"/>
                </a:cxn>
                <a:cxn ang="0">
                  <a:pos x="216" y="112"/>
                </a:cxn>
                <a:cxn ang="0">
                  <a:pos x="266" y="43"/>
                </a:cxn>
                <a:cxn ang="0">
                  <a:pos x="214" y="91"/>
                </a:cxn>
                <a:cxn ang="0">
                  <a:pos x="173" y="98"/>
                </a:cxn>
                <a:cxn ang="0">
                  <a:pos x="186" y="38"/>
                </a:cxn>
                <a:cxn ang="0">
                  <a:pos x="173" y="69"/>
                </a:cxn>
                <a:cxn ang="0">
                  <a:pos x="166" y="36"/>
                </a:cxn>
                <a:cxn ang="0">
                  <a:pos x="142" y="114"/>
                </a:cxn>
                <a:cxn ang="0">
                  <a:pos x="126" y="39"/>
                </a:cxn>
                <a:cxn ang="0">
                  <a:pos x="80" y="112"/>
                </a:cxn>
                <a:cxn ang="0">
                  <a:pos x="56" y="117"/>
                </a:cxn>
                <a:cxn ang="0">
                  <a:pos x="37" y="43"/>
                </a:cxn>
                <a:cxn ang="0">
                  <a:pos x="5" y="1808"/>
                </a:cxn>
                <a:cxn ang="0">
                  <a:pos x="0" y="1840"/>
                </a:cxn>
                <a:cxn ang="0">
                  <a:pos x="162" y="1823"/>
                </a:cxn>
                <a:cxn ang="0">
                  <a:pos x="529" y="1842"/>
                </a:cxn>
                <a:cxn ang="0">
                  <a:pos x="614" y="1829"/>
                </a:cxn>
                <a:cxn ang="0">
                  <a:pos x="421" y="1778"/>
                </a:cxn>
                <a:cxn ang="0">
                  <a:pos x="272" y="1664"/>
                </a:cxn>
                <a:cxn ang="0">
                  <a:pos x="237" y="1566"/>
                </a:cxn>
                <a:cxn ang="0">
                  <a:pos x="239" y="1432"/>
                </a:cxn>
                <a:cxn ang="0">
                  <a:pos x="315" y="1404"/>
                </a:cxn>
                <a:cxn ang="0">
                  <a:pos x="586" y="1387"/>
                </a:cxn>
                <a:cxn ang="0">
                  <a:pos x="605" y="1286"/>
                </a:cxn>
                <a:cxn ang="0">
                  <a:pos x="609" y="1223"/>
                </a:cxn>
                <a:cxn ang="0">
                  <a:pos x="630" y="1174"/>
                </a:cxn>
                <a:cxn ang="0">
                  <a:pos x="590" y="1133"/>
                </a:cxn>
                <a:cxn ang="0">
                  <a:pos x="650" y="1082"/>
                </a:cxn>
                <a:cxn ang="0">
                  <a:pos x="621" y="1018"/>
                </a:cxn>
                <a:cxn ang="0">
                  <a:pos x="704" y="959"/>
                </a:cxn>
                <a:cxn ang="0">
                  <a:pos x="639" y="841"/>
                </a:cxn>
              </a:cxnLst>
              <a:rect l="0" t="0" r="r" b="b"/>
              <a:pathLst>
                <a:path w="724" h="1845">
                  <a:moveTo>
                    <a:pt x="451" y="808"/>
                  </a:moveTo>
                  <a:lnTo>
                    <a:pt x="451" y="808"/>
                  </a:lnTo>
                  <a:cubicBezTo>
                    <a:pt x="397" y="820"/>
                    <a:pt x="315" y="783"/>
                    <a:pt x="326" y="776"/>
                  </a:cubicBezTo>
                  <a:cubicBezTo>
                    <a:pt x="353" y="757"/>
                    <a:pt x="416" y="725"/>
                    <a:pt x="477" y="746"/>
                  </a:cubicBezTo>
                  <a:cubicBezTo>
                    <a:pt x="488" y="750"/>
                    <a:pt x="492" y="760"/>
                    <a:pt x="493" y="773"/>
                  </a:cubicBezTo>
                  <a:cubicBezTo>
                    <a:pt x="496" y="804"/>
                    <a:pt x="471" y="805"/>
                    <a:pt x="451" y="808"/>
                  </a:cubicBezTo>
                  <a:lnTo>
                    <a:pt x="451" y="808"/>
                  </a:lnTo>
                  <a:close/>
                  <a:moveTo>
                    <a:pt x="639" y="841"/>
                  </a:moveTo>
                  <a:lnTo>
                    <a:pt x="639" y="841"/>
                  </a:lnTo>
                  <a:cubicBezTo>
                    <a:pt x="610" y="803"/>
                    <a:pt x="557" y="751"/>
                    <a:pt x="601" y="701"/>
                  </a:cubicBezTo>
                  <a:cubicBezTo>
                    <a:pt x="624" y="684"/>
                    <a:pt x="631" y="670"/>
                    <a:pt x="634" y="646"/>
                  </a:cubicBezTo>
                  <a:cubicBezTo>
                    <a:pt x="644" y="560"/>
                    <a:pt x="639" y="524"/>
                    <a:pt x="627" y="477"/>
                  </a:cubicBezTo>
                  <a:cubicBezTo>
                    <a:pt x="629" y="473"/>
                    <a:pt x="638" y="478"/>
                    <a:pt x="641" y="463"/>
                  </a:cubicBezTo>
                  <a:cubicBezTo>
                    <a:pt x="650" y="422"/>
                    <a:pt x="627" y="414"/>
                    <a:pt x="627" y="414"/>
                  </a:cubicBezTo>
                  <a:cubicBezTo>
                    <a:pt x="645" y="399"/>
                    <a:pt x="643" y="342"/>
                    <a:pt x="615" y="342"/>
                  </a:cubicBezTo>
                  <a:cubicBezTo>
                    <a:pt x="631" y="317"/>
                    <a:pt x="617" y="277"/>
                    <a:pt x="590" y="286"/>
                  </a:cubicBezTo>
                  <a:cubicBezTo>
                    <a:pt x="590" y="286"/>
                    <a:pt x="604" y="278"/>
                    <a:pt x="602" y="260"/>
                  </a:cubicBezTo>
                  <a:cubicBezTo>
                    <a:pt x="599" y="224"/>
                    <a:pt x="547" y="259"/>
                    <a:pt x="560" y="236"/>
                  </a:cubicBezTo>
                  <a:cubicBezTo>
                    <a:pt x="567" y="223"/>
                    <a:pt x="538" y="180"/>
                    <a:pt x="523" y="213"/>
                  </a:cubicBezTo>
                  <a:cubicBezTo>
                    <a:pt x="515" y="207"/>
                    <a:pt x="529" y="187"/>
                    <a:pt x="514" y="180"/>
                  </a:cubicBezTo>
                  <a:cubicBezTo>
                    <a:pt x="504" y="181"/>
                    <a:pt x="495" y="188"/>
                    <a:pt x="483" y="195"/>
                  </a:cubicBezTo>
                  <a:cubicBezTo>
                    <a:pt x="479" y="181"/>
                    <a:pt x="494" y="174"/>
                    <a:pt x="476" y="154"/>
                  </a:cubicBezTo>
                  <a:cubicBezTo>
                    <a:pt x="452" y="138"/>
                    <a:pt x="451" y="162"/>
                    <a:pt x="434" y="171"/>
                  </a:cubicBezTo>
                  <a:cubicBezTo>
                    <a:pt x="404" y="164"/>
                    <a:pt x="476" y="146"/>
                    <a:pt x="411" y="119"/>
                  </a:cubicBezTo>
                  <a:cubicBezTo>
                    <a:pt x="395" y="159"/>
                    <a:pt x="396" y="130"/>
                    <a:pt x="389" y="124"/>
                  </a:cubicBezTo>
                  <a:cubicBezTo>
                    <a:pt x="384" y="121"/>
                    <a:pt x="375" y="131"/>
                    <a:pt x="356" y="150"/>
                  </a:cubicBezTo>
                  <a:cubicBezTo>
                    <a:pt x="366" y="124"/>
                    <a:pt x="388" y="92"/>
                    <a:pt x="356" y="101"/>
                  </a:cubicBezTo>
                  <a:cubicBezTo>
                    <a:pt x="320" y="117"/>
                    <a:pt x="341" y="96"/>
                    <a:pt x="341" y="93"/>
                  </a:cubicBezTo>
                  <a:cubicBezTo>
                    <a:pt x="372" y="79"/>
                    <a:pt x="312" y="45"/>
                    <a:pt x="314" y="81"/>
                  </a:cubicBezTo>
                  <a:cubicBezTo>
                    <a:pt x="313" y="105"/>
                    <a:pt x="261" y="126"/>
                    <a:pt x="276" y="97"/>
                  </a:cubicBezTo>
                  <a:cubicBezTo>
                    <a:pt x="286" y="60"/>
                    <a:pt x="331" y="116"/>
                    <a:pt x="292" y="51"/>
                  </a:cubicBezTo>
                  <a:cubicBezTo>
                    <a:pt x="268" y="78"/>
                    <a:pt x="248" y="96"/>
                    <a:pt x="244" y="106"/>
                  </a:cubicBezTo>
                  <a:cubicBezTo>
                    <a:pt x="225" y="181"/>
                    <a:pt x="236" y="113"/>
                    <a:pt x="216" y="112"/>
                  </a:cubicBezTo>
                  <a:cubicBezTo>
                    <a:pt x="242" y="94"/>
                    <a:pt x="276" y="63"/>
                    <a:pt x="266" y="43"/>
                  </a:cubicBezTo>
                  <a:cubicBezTo>
                    <a:pt x="237" y="41"/>
                    <a:pt x="172" y="87"/>
                    <a:pt x="214" y="91"/>
                  </a:cubicBezTo>
                  <a:cubicBezTo>
                    <a:pt x="211" y="106"/>
                    <a:pt x="187" y="123"/>
                    <a:pt x="173" y="98"/>
                  </a:cubicBezTo>
                  <a:cubicBezTo>
                    <a:pt x="196" y="92"/>
                    <a:pt x="235" y="15"/>
                    <a:pt x="186" y="38"/>
                  </a:cubicBezTo>
                  <a:cubicBezTo>
                    <a:pt x="181" y="42"/>
                    <a:pt x="181" y="56"/>
                    <a:pt x="173" y="69"/>
                  </a:cubicBezTo>
                  <a:cubicBezTo>
                    <a:pt x="161" y="58"/>
                    <a:pt x="170" y="42"/>
                    <a:pt x="166" y="36"/>
                  </a:cubicBezTo>
                  <a:cubicBezTo>
                    <a:pt x="127" y="0"/>
                    <a:pt x="141" y="93"/>
                    <a:pt x="142" y="114"/>
                  </a:cubicBezTo>
                  <a:cubicBezTo>
                    <a:pt x="92" y="82"/>
                    <a:pt x="139" y="91"/>
                    <a:pt x="126" y="39"/>
                  </a:cubicBezTo>
                  <a:cubicBezTo>
                    <a:pt x="84" y="47"/>
                    <a:pt x="73" y="64"/>
                    <a:pt x="80" y="112"/>
                  </a:cubicBezTo>
                  <a:cubicBezTo>
                    <a:pt x="74" y="123"/>
                    <a:pt x="63" y="149"/>
                    <a:pt x="56" y="117"/>
                  </a:cubicBezTo>
                  <a:cubicBezTo>
                    <a:pt x="79" y="87"/>
                    <a:pt x="77" y="44"/>
                    <a:pt x="37" y="43"/>
                  </a:cubicBezTo>
                  <a:cubicBezTo>
                    <a:pt x="101" y="631"/>
                    <a:pt x="97" y="1225"/>
                    <a:pt x="5" y="1808"/>
                  </a:cubicBezTo>
                  <a:lnTo>
                    <a:pt x="0" y="1840"/>
                  </a:lnTo>
                  <a:cubicBezTo>
                    <a:pt x="46" y="1839"/>
                    <a:pt x="113" y="1825"/>
                    <a:pt x="162" y="1823"/>
                  </a:cubicBezTo>
                  <a:cubicBezTo>
                    <a:pt x="301" y="1827"/>
                    <a:pt x="298" y="1845"/>
                    <a:pt x="529" y="1842"/>
                  </a:cubicBezTo>
                  <a:cubicBezTo>
                    <a:pt x="582" y="1837"/>
                    <a:pt x="597" y="1829"/>
                    <a:pt x="614" y="1829"/>
                  </a:cubicBezTo>
                  <a:cubicBezTo>
                    <a:pt x="597" y="1758"/>
                    <a:pt x="481" y="1798"/>
                    <a:pt x="421" y="1778"/>
                  </a:cubicBezTo>
                  <a:cubicBezTo>
                    <a:pt x="321" y="1768"/>
                    <a:pt x="304" y="1708"/>
                    <a:pt x="272" y="1664"/>
                  </a:cubicBezTo>
                  <a:cubicBezTo>
                    <a:pt x="258" y="1639"/>
                    <a:pt x="237" y="1608"/>
                    <a:pt x="237" y="1566"/>
                  </a:cubicBezTo>
                  <a:cubicBezTo>
                    <a:pt x="230" y="1513"/>
                    <a:pt x="240" y="1484"/>
                    <a:pt x="239" y="1432"/>
                  </a:cubicBezTo>
                  <a:cubicBezTo>
                    <a:pt x="243" y="1393"/>
                    <a:pt x="287" y="1401"/>
                    <a:pt x="315" y="1404"/>
                  </a:cubicBezTo>
                  <a:cubicBezTo>
                    <a:pt x="402" y="1413"/>
                    <a:pt x="547" y="1399"/>
                    <a:pt x="586" y="1387"/>
                  </a:cubicBezTo>
                  <a:cubicBezTo>
                    <a:pt x="641" y="1371"/>
                    <a:pt x="642" y="1337"/>
                    <a:pt x="605" y="1286"/>
                  </a:cubicBezTo>
                  <a:cubicBezTo>
                    <a:pt x="597" y="1261"/>
                    <a:pt x="598" y="1245"/>
                    <a:pt x="609" y="1223"/>
                  </a:cubicBezTo>
                  <a:cubicBezTo>
                    <a:pt x="625" y="1206"/>
                    <a:pt x="644" y="1195"/>
                    <a:pt x="630" y="1174"/>
                  </a:cubicBezTo>
                  <a:cubicBezTo>
                    <a:pt x="630" y="1174"/>
                    <a:pt x="504" y="1147"/>
                    <a:pt x="590" y="1133"/>
                  </a:cubicBezTo>
                  <a:cubicBezTo>
                    <a:pt x="679" y="1118"/>
                    <a:pt x="650" y="1082"/>
                    <a:pt x="650" y="1082"/>
                  </a:cubicBezTo>
                  <a:cubicBezTo>
                    <a:pt x="650" y="1082"/>
                    <a:pt x="635" y="1045"/>
                    <a:pt x="621" y="1018"/>
                  </a:cubicBezTo>
                  <a:cubicBezTo>
                    <a:pt x="611" y="998"/>
                    <a:pt x="695" y="991"/>
                    <a:pt x="704" y="959"/>
                  </a:cubicBezTo>
                  <a:cubicBezTo>
                    <a:pt x="724" y="932"/>
                    <a:pt x="661" y="871"/>
                    <a:pt x="639" y="841"/>
                  </a:cubicBez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41" name="Freeform 14"/>
            <p:cNvSpPr>
              <a:spLocks noChangeAspect="1"/>
            </p:cNvSpPr>
            <p:nvPr/>
          </p:nvSpPr>
          <p:spPr bwMode="gray">
            <a:xfrm>
              <a:off x="1352" y="681"/>
              <a:ext cx="1829" cy="3153"/>
            </a:xfrm>
            <a:custGeom>
              <a:avLst/>
              <a:gdLst/>
              <a:ahLst/>
              <a:cxnLst>
                <a:cxn ang="0">
                  <a:pos x="1974" y="2106"/>
                </a:cxn>
                <a:cxn ang="0">
                  <a:pos x="0" y="3449"/>
                </a:cxn>
                <a:cxn ang="0">
                  <a:pos x="1972" y="0"/>
                </a:cxn>
                <a:cxn ang="0">
                  <a:pos x="1980" y="347"/>
                </a:cxn>
                <a:cxn ang="0">
                  <a:pos x="1982" y="392"/>
                </a:cxn>
                <a:cxn ang="0">
                  <a:pos x="1923" y="324"/>
                </a:cxn>
                <a:cxn ang="0">
                  <a:pos x="1878" y="384"/>
                </a:cxn>
                <a:cxn ang="0">
                  <a:pos x="1858" y="411"/>
                </a:cxn>
                <a:cxn ang="0">
                  <a:pos x="1823" y="348"/>
                </a:cxn>
                <a:cxn ang="0">
                  <a:pos x="1766" y="359"/>
                </a:cxn>
                <a:cxn ang="0">
                  <a:pos x="1702" y="494"/>
                </a:cxn>
                <a:cxn ang="0">
                  <a:pos x="1680" y="420"/>
                </a:cxn>
                <a:cxn ang="0">
                  <a:pos x="1605" y="427"/>
                </a:cxn>
                <a:cxn ang="0">
                  <a:pos x="1609" y="499"/>
                </a:cxn>
                <a:cxn ang="0">
                  <a:pos x="1520" y="498"/>
                </a:cxn>
                <a:cxn ang="0">
                  <a:pos x="1513" y="560"/>
                </a:cxn>
                <a:cxn ang="0">
                  <a:pos x="1407" y="521"/>
                </a:cxn>
                <a:cxn ang="0">
                  <a:pos x="1521" y="578"/>
                </a:cxn>
                <a:cxn ang="0">
                  <a:pos x="1453" y="612"/>
                </a:cxn>
                <a:cxn ang="0">
                  <a:pos x="1441" y="603"/>
                </a:cxn>
                <a:cxn ang="0">
                  <a:pos x="1404" y="640"/>
                </a:cxn>
                <a:cxn ang="0">
                  <a:pos x="1448" y="632"/>
                </a:cxn>
                <a:cxn ang="0">
                  <a:pos x="1433" y="703"/>
                </a:cxn>
                <a:cxn ang="0">
                  <a:pos x="1392" y="719"/>
                </a:cxn>
                <a:cxn ang="0">
                  <a:pos x="1410" y="785"/>
                </a:cxn>
                <a:cxn ang="0">
                  <a:pos x="1321" y="761"/>
                </a:cxn>
                <a:cxn ang="0">
                  <a:pos x="1255" y="760"/>
                </a:cxn>
                <a:cxn ang="0">
                  <a:pos x="1205" y="829"/>
                </a:cxn>
                <a:cxn ang="0">
                  <a:pos x="1350" y="845"/>
                </a:cxn>
                <a:cxn ang="0">
                  <a:pos x="1308" y="881"/>
                </a:cxn>
                <a:cxn ang="0">
                  <a:pos x="1308" y="953"/>
                </a:cxn>
                <a:cxn ang="0">
                  <a:pos x="1358" y="951"/>
                </a:cxn>
                <a:cxn ang="0">
                  <a:pos x="1319" y="1061"/>
                </a:cxn>
                <a:cxn ang="0">
                  <a:pos x="1324" y="1115"/>
                </a:cxn>
                <a:cxn ang="0">
                  <a:pos x="1283" y="1185"/>
                </a:cxn>
                <a:cxn ang="0">
                  <a:pos x="1257" y="1226"/>
                </a:cxn>
                <a:cxn ang="0">
                  <a:pos x="1285" y="1267"/>
                </a:cxn>
                <a:cxn ang="0">
                  <a:pos x="1314" y="1311"/>
                </a:cxn>
                <a:cxn ang="0">
                  <a:pos x="1363" y="1376"/>
                </a:cxn>
                <a:cxn ang="0">
                  <a:pos x="1438" y="1413"/>
                </a:cxn>
                <a:cxn ang="0">
                  <a:pos x="1494" y="1379"/>
                </a:cxn>
                <a:cxn ang="0">
                  <a:pos x="1513" y="1471"/>
                </a:cxn>
                <a:cxn ang="0">
                  <a:pos x="1605" y="1474"/>
                </a:cxn>
                <a:cxn ang="0">
                  <a:pos x="1584" y="1525"/>
                </a:cxn>
                <a:cxn ang="0">
                  <a:pos x="1618" y="1559"/>
                </a:cxn>
                <a:cxn ang="0">
                  <a:pos x="1644" y="1602"/>
                </a:cxn>
                <a:cxn ang="0">
                  <a:pos x="1700" y="1594"/>
                </a:cxn>
                <a:cxn ang="0">
                  <a:pos x="1729" y="1535"/>
                </a:cxn>
                <a:cxn ang="0">
                  <a:pos x="1794" y="1574"/>
                </a:cxn>
                <a:cxn ang="0">
                  <a:pos x="1808" y="1711"/>
                </a:cxn>
                <a:cxn ang="0">
                  <a:pos x="1870" y="1688"/>
                </a:cxn>
                <a:cxn ang="0">
                  <a:pos x="1839" y="1844"/>
                </a:cxn>
                <a:cxn ang="0">
                  <a:pos x="1446" y="2092"/>
                </a:cxn>
                <a:cxn ang="0">
                  <a:pos x="1654" y="2103"/>
                </a:cxn>
                <a:cxn ang="0">
                  <a:pos x="1974" y="2105"/>
                </a:cxn>
              </a:cxnLst>
              <a:rect l="0" t="0" r="r" b="b"/>
              <a:pathLst>
                <a:path w="2011" h="3449">
                  <a:moveTo>
                    <a:pt x="1974" y="2106"/>
                  </a:moveTo>
                  <a:lnTo>
                    <a:pt x="1974" y="2106"/>
                  </a:lnTo>
                  <a:cubicBezTo>
                    <a:pt x="1903" y="2543"/>
                    <a:pt x="1782" y="2987"/>
                    <a:pt x="1602" y="3449"/>
                  </a:cubicBezTo>
                  <a:lnTo>
                    <a:pt x="0" y="3449"/>
                  </a:lnTo>
                  <a:lnTo>
                    <a:pt x="0" y="0"/>
                  </a:lnTo>
                  <a:lnTo>
                    <a:pt x="1972" y="0"/>
                  </a:lnTo>
                  <a:cubicBezTo>
                    <a:pt x="1988" y="113"/>
                    <a:pt x="1999" y="197"/>
                    <a:pt x="2011" y="309"/>
                  </a:cubicBezTo>
                  <a:cubicBezTo>
                    <a:pt x="2011" y="309"/>
                    <a:pt x="1977" y="320"/>
                    <a:pt x="1980" y="347"/>
                  </a:cubicBezTo>
                  <a:cubicBezTo>
                    <a:pt x="1984" y="378"/>
                    <a:pt x="1997" y="385"/>
                    <a:pt x="1997" y="385"/>
                  </a:cubicBezTo>
                  <a:lnTo>
                    <a:pt x="1982" y="392"/>
                  </a:lnTo>
                  <a:cubicBezTo>
                    <a:pt x="1982" y="392"/>
                    <a:pt x="1966" y="368"/>
                    <a:pt x="1966" y="369"/>
                  </a:cubicBezTo>
                  <a:cubicBezTo>
                    <a:pt x="1966" y="346"/>
                    <a:pt x="1976" y="311"/>
                    <a:pt x="1923" y="324"/>
                  </a:cubicBezTo>
                  <a:cubicBezTo>
                    <a:pt x="1904" y="365"/>
                    <a:pt x="1952" y="373"/>
                    <a:pt x="1939" y="401"/>
                  </a:cubicBezTo>
                  <a:cubicBezTo>
                    <a:pt x="1883" y="404"/>
                    <a:pt x="1923" y="359"/>
                    <a:pt x="1878" y="384"/>
                  </a:cubicBezTo>
                  <a:cubicBezTo>
                    <a:pt x="1881" y="371"/>
                    <a:pt x="1871" y="336"/>
                    <a:pt x="1857" y="339"/>
                  </a:cubicBezTo>
                  <a:cubicBezTo>
                    <a:pt x="1851" y="358"/>
                    <a:pt x="1836" y="391"/>
                    <a:pt x="1858" y="411"/>
                  </a:cubicBezTo>
                  <a:cubicBezTo>
                    <a:pt x="1851" y="416"/>
                    <a:pt x="1830" y="413"/>
                    <a:pt x="1825" y="406"/>
                  </a:cubicBezTo>
                  <a:cubicBezTo>
                    <a:pt x="1819" y="396"/>
                    <a:pt x="1840" y="379"/>
                    <a:pt x="1823" y="348"/>
                  </a:cubicBezTo>
                  <a:cubicBezTo>
                    <a:pt x="1771" y="371"/>
                    <a:pt x="1819" y="421"/>
                    <a:pt x="1776" y="440"/>
                  </a:cubicBezTo>
                  <a:cubicBezTo>
                    <a:pt x="1729" y="434"/>
                    <a:pt x="1803" y="394"/>
                    <a:pt x="1766" y="359"/>
                  </a:cubicBezTo>
                  <a:cubicBezTo>
                    <a:pt x="1723" y="369"/>
                    <a:pt x="1707" y="413"/>
                    <a:pt x="1724" y="439"/>
                  </a:cubicBezTo>
                  <a:cubicBezTo>
                    <a:pt x="1723" y="462"/>
                    <a:pt x="1705" y="474"/>
                    <a:pt x="1702" y="494"/>
                  </a:cubicBezTo>
                  <a:cubicBezTo>
                    <a:pt x="1681" y="491"/>
                    <a:pt x="1672" y="483"/>
                    <a:pt x="1670" y="475"/>
                  </a:cubicBezTo>
                  <a:cubicBezTo>
                    <a:pt x="1667" y="460"/>
                    <a:pt x="1708" y="453"/>
                    <a:pt x="1680" y="420"/>
                  </a:cubicBezTo>
                  <a:cubicBezTo>
                    <a:pt x="1635" y="427"/>
                    <a:pt x="1665" y="500"/>
                    <a:pt x="1629" y="461"/>
                  </a:cubicBezTo>
                  <a:cubicBezTo>
                    <a:pt x="1626" y="444"/>
                    <a:pt x="1614" y="429"/>
                    <a:pt x="1605" y="427"/>
                  </a:cubicBezTo>
                  <a:cubicBezTo>
                    <a:pt x="1588" y="439"/>
                    <a:pt x="1580" y="459"/>
                    <a:pt x="1591" y="476"/>
                  </a:cubicBezTo>
                  <a:lnTo>
                    <a:pt x="1609" y="499"/>
                  </a:lnTo>
                  <a:cubicBezTo>
                    <a:pt x="1607" y="499"/>
                    <a:pt x="1617" y="513"/>
                    <a:pt x="1615" y="512"/>
                  </a:cubicBezTo>
                  <a:cubicBezTo>
                    <a:pt x="1585" y="488"/>
                    <a:pt x="1545" y="471"/>
                    <a:pt x="1520" y="498"/>
                  </a:cubicBezTo>
                  <a:cubicBezTo>
                    <a:pt x="1523" y="523"/>
                    <a:pt x="1545" y="525"/>
                    <a:pt x="1579" y="533"/>
                  </a:cubicBezTo>
                  <a:cubicBezTo>
                    <a:pt x="1536" y="537"/>
                    <a:pt x="1527" y="552"/>
                    <a:pt x="1513" y="560"/>
                  </a:cubicBezTo>
                  <a:cubicBezTo>
                    <a:pt x="1508" y="532"/>
                    <a:pt x="1475" y="527"/>
                    <a:pt x="1444" y="523"/>
                  </a:cubicBezTo>
                  <a:cubicBezTo>
                    <a:pt x="1426" y="527"/>
                    <a:pt x="1415" y="515"/>
                    <a:pt x="1407" y="521"/>
                  </a:cubicBezTo>
                  <a:cubicBezTo>
                    <a:pt x="1420" y="553"/>
                    <a:pt x="1451" y="578"/>
                    <a:pt x="1490" y="586"/>
                  </a:cubicBezTo>
                  <a:cubicBezTo>
                    <a:pt x="1507" y="584"/>
                    <a:pt x="1509" y="584"/>
                    <a:pt x="1521" y="578"/>
                  </a:cubicBezTo>
                  <a:cubicBezTo>
                    <a:pt x="1544" y="588"/>
                    <a:pt x="1542" y="592"/>
                    <a:pt x="1548" y="608"/>
                  </a:cubicBezTo>
                  <a:cubicBezTo>
                    <a:pt x="1514" y="623"/>
                    <a:pt x="1487" y="604"/>
                    <a:pt x="1453" y="612"/>
                  </a:cubicBezTo>
                  <a:cubicBezTo>
                    <a:pt x="1453" y="614"/>
                    <a:pt x="1445" y="614"/>
                    <a:pt x="1444" y="611"/>
                  </a:cubicBezTo>
                  <a:cubicBezTo>
                    <a:pt x="1445" y="611"/>
                    <a:pt x="1440" y="603"/>
                    <a:pt x="1441" y="603"/>
                  </a:cubicBezTo>
                  <a:cubicBezTo>
                    <a:pt x="1426" y="575"/>
                    <a:pt x="1387" y="586"/>
                    <a:pt x="1366" y="592"/>
                  </a:cubicBezTo>
                  <a:cubicBezTo>
                    <a:pt x="1363" y="614"/>
                    <a:pt x="1386" y="632"/>
                    <a:pt x="1404" y="640"/>
                  </a:cubicBezTo>
                  <a:cubicBezTo>
                    <a:pt x="1429" y="649"/>
                    <a:pt x="1438" y="641"/>
                    <a:pt x="1438" y="641"/>
                  </a:cubicBezTo>
                  <a:lnTo>
                    <a:pt x="1448" y="632"/>
                  </a:lnTo>
                  <a:cubicBezTo>
                    <a:pt x="1459" y="672"/>
                    <a:pt x="1473" y="674"/>
                    <a:pt x="1494" y="690"/>
                  </a:cubicBezTo>
                  <a:cubicBezTo>
                    <a:pt x="1471" y="698"/>
                    <a:pt x="1462" y="705"/>
                    <a:pt x="1433" y="703"/>
                  </a:cubicBezTo>
                  <a:cubicBezTo>
                    <a:pt x="1400" y="652"/>
                    <a:pt x="1301" y="630"/>
                    <a:pt x="1305" y="654"/>
                  </a:cubicBezTo>
                  <a:cubicBezTo>
                    <a:pt x="1319" y="706"/>
                    <a:pt x="1392" y="719"/>
                    <a:pt x="1392" y="719"/>
                  </a:cubicBezTo>
                  <a:cubicBezTo>
                    <a:pt x="1392" y="719"/>
                    <a:pt x="1354" y="733"/>
                    <a:pt x="1360" y="746"/>
                  </a:cubicBezTo>
                  <a:cubicBezTo>
                    <a:pt x="1367" y="758"/>
                    <a:pt x="1417" y="766"/>
                    <a:pt x="1410" y="785"/>
                  </a:cubicBezTo>
                  <a:cubicBezTo>
                    <a:pt x="1358" y="762"/>
                    <a:pt x="1348" y="771"/>
                    <a:pt x="1383" y="817"/>
                  </a:cubicBezTo>
                  <a:cubicBezTo>
                    <a:pt x="1339" y="819"/>
                    <a:pt x="1349" y="772"/>
                    <a:pt x="1321" y="761"/>
                  </a:cubicBezTo>
                  <a:cubicBezTo>
                    <a:pt x="1301" y="775"/>
                    <a:pt x="1313" y="806"/>
                    <a:pt x="1313" y="806"/>
                  </a:cubicBezTo>
                  <a:cubicBezTo>
                    <a:pt x="1303" y="798"/>
                    <a:pt x="1277" y="754"/>
                    <a:pt x="1255" y="760"/>
                  </a:cubicBezTo>
                  <a:cubicBezTo>
                    <a:pt x="1248" y="765"/>
                    <a:pt x="1248" y="789"/>
                    <a:pt x="1265" y="805"/>
                  </a:cubicBezTo>
                  <a:cubicBezTo>
                    <a:pt x="1244" y="809"/>
                    <a:pt x="1210" y="806"/>
                    <a:pt x="1205" y="829"/>
                  </a:cubicBezTo>
                  <a:cubicBezTo>
                    <a:pt x="1239" y="855"/>
                    <a:pt x="1276" y="855"/>
                    <a:pt x="1329" y="849"/>
                  </a:cubicBezTo>
                  <a:cubicBezTo>
                    <a:pt x="1329" y="849"/>
                    <a:pt x="1339" y="848"/>
                    <a:pt x="1350" y="845"/>
                  </a:cubicBezTo>
                  <a:cubicBezTo>
                    <a:pt x="1360" y="842"/>
                    <a:pt x="1375" y="856"/>
                    <a:pt x="1375" y="856"/>
                  </a:cubicBezTo>
                  <a:cubicBezTo>
                    <a:pt x="1349" y="862"/>
                    <a:pt x="1360" y="870"/>
                    <a:pt x="1308" y="881"/>
                  </a:cubicBezTo>
                  <a:cubicBezTo>
                    <a:pt x="1274" y="897"/>
                    <a:pt x="1247" y="918"/>
                    <a:pt x="1247" y="953"/>
                  </a:cubicBezTo>
                  <a:cubicBezTo>
                    <a:pt x="1268" y="963"/>
                    <a:pt x="1294" y="973"/>
                    <a:pt x="1308" y="953"/>
                  </a:cubicBezTo>
                  <a:cubicBezTo>
                    <a:pt x="1331" y="920"/>
                    <a:pt x="1324" y="946"/>
                    <a:pt x="1340" y="945"/>
                  </a:cubicBezTo>
                  <a:lnTo>
                    <a:pt x="1358" y="951"/>
                  </a:lnTo>
                  <a:cubicBezTo>
                    <a:pt x="1344" y="986"/>
                    <a:pt x="1264" y="985"/>
                    <a:pt x="1279" y="1011"/>
                  </a:cubicBezTo>
                  <a:cubicBezTo>
                    <a:pt x="1295" y="1035"/>
                    <a:pt x="1319" y="1061"/>
                    <a:pt x="1319" y="1061"/>
                  </a:cubicBezTo>
                  <a:cubicBezTo>
                    <a:pt x="1319" y="1061"/>
                    <a:pt x="1263" y="1032"/>
                    <a:pt x="1247" y="1053"/>
                  </a:cubicBezTo>
                  <a:cubicBezTo>
                    <a:pt x="1232" y="1071"/>
                    <a:pt x="1265" y="1102"/>
                    <a:pt x="1324" y="1115"/>
                  </a:cubicBezTo>
                  <a:cubicBezTo>
                    <a:pt x="1304" y="1128"/>
                    <a:pt x="1233" y="1115"/>
                    <a:pt x="1276" y="1160"/>
                  </a:cubicBezTo>
                  <a:cubicBezTo>
                    <a:pt x="1225" y="1181"/>
                    <a:pt x="1242" y="1196"/>
                    <a:pt x="1283" y="1185"/>
                  </a:cubicBezTo>
                  <a:lnTo>
                    <a:pt x="1303" y="1188"/>
                  </a:lnTo>
                  <a:cubicBezTo>
                    <a:pt x="1291" y="1196"/>
                    <a:pt x="1254" y="1213"/>
                    <a:pt x="1257" y="1226"/>
                  </a:cubicBezTo>
                  <a:cubicBezTo>
                    <a:pt x="1259" y="1243"/>
                    <a:pt x="1300" y="1222"/>
                    <a:pt x="1307" y="1235"/>
                  </a:cubicBezTo>
                  <a:cubicBezTo>
                    <a:pt x="1310" y="1254"/>
                    <a:pt x="1287" y="1262"/>
                    <a:pt x="1285" y="1267"/>
                  </a:cubicBezTo>
                  <a:cubicBezTo>
                    <a:pt x="1314" y="1286"/>
                    <a:pt x="1331" y="1241"/>
                    <a:pt x="1358" y="1267"/>
                  </a:cubicBezTo>
                  <a:cubicBezTo>
                    <a:pt x="1348" y="1286"/>
                    <a:pt x="1305" y="1282"/>
                    <a:pt x="1314" y="1311"/>
                  </a:cubicBezTo>
                  <a:cubicBezTo>
                    <a:pt x="1330" y="1323"/>
                    <a:pt x="1357" y="1318"/>
                    <a:pt x="1373" y="1329"/>
                  </a:cubicBezTo>
                  <a:cubicBezTo>
                    <a:pt x="1373" y="1329"/>
                    <a:pt x="1351" y="1371"/>
                    <a:pt x="1363" y="1376"/>
                  </a:cubicBezTo>
                  <a:cubicBezTo>
                    <a:pt x="1386" y="1388"/>
                    <a:pt x="1408" y="1351"/>
                    <a:pt x="1416" y="1349"/>
                  </a:cubicBezTo>
                  <a:cubicBezTo>
                    <a:pt x="1410" y="1396"/>
                    <a:pt x="1450" y="1380"/>
                    <a:pt x="1438" y="1413"/>
                  </a:cubicBezTo>
                  <a:cubicBezTo>
                    <a:pt x="1438" y="1430"/>
                    <a:pt x="1436" y="1454"/>
                    <a:pt x="1454" y="1463"/>
                  </a:cubicBezTo>
                  <a:cubicBezTo>
                    <a:pt x="1491" y="1452"/>
                    <a:pt x="1495" y="1423"/>
                    <a:pt x="1494" y="1379"/>
                  </a:cubicBezTo>
                  <a:cubicBezTo>
                    <a:pt x="1494" y="1364"/>
                    <a:pt x="1537" y="1389"/>
                    <a:pt x="1537" y="1389"/>
                  </a:cubicBezTo>
                  <a:cubicBezTo>
                    <a:pt x="1563" y="1410"/>
                    <a:pt x="1492" y="1426"/>
                    <a:pt x="1513" y="1471"/>
                  </a:cubicBezTo>
                  <a:cubicBezTo>
                    <a:pt x="1573" y="1479"/>
                    <a:pt x="1573" y="1428"/>
                    <a:pt x="1621" y="1419"/>
                  </a:cubicBezTo>
                  <a:cubicBezTo>
                    <a:pt x="1643" y="1433"/>
                    <a:pt x="1612" y="1457"/>
                    <a:pt x="1605" y="1474"/>
                  </a:cubicBezTo>
                  <a:cubicBezTo>
                    <a:pt x="1575" y="1491"/>
                    <a:pt x="1538" y="1471"/>
                    <a:pt x="1509" y="1530"/>
                  </a:cubicBezTo>
                  <a:cubicBezTo>
                    <a:pt x="1551" y="1546"/>
                    <a:pt x="1570" y="1533"/>
                    <a:pt x="1584" y="1525"/>
                  </a:cubicBezTo>
                  <a:cubicBezTo>
                    <a:pt x="1597" y="1516"/>
                    <a:pt x="1596" y="1511"/>
                    <a:pt x="1606" y="1507"/>
                  </a:cubicBezTo>
                  <a:cubicBezTo>
                    <a:pt x="1607" y="1523"/>
                    <a:pt x="1603" y="1553"/>
                    <a:pt x="1618" y="1559"/>
                  </a:cubicBezTo>
                  <a:cubicBezTo>
                    <a:pt x="1632" y="1558"/>
                    <a:pt x="1633" y="1553"/>
                    <a:pt x="1645" y="1546"/>
                  </a:cubicBezTo>
                  <a:cubicBezTo>
                    <a:pt x="1657" y="1558"/>
                    <a:pt x="1626" y="1589"/>
                    <a:pt x="1644" y="1602"/>
                  </a:cubicBezTo>
                  <a:cubicBezTo>
                    <a:pt x="1661" y="1599"/>
                    <a:pt x="1667" y="1583"/>
                    <a:pt x="1667" y="1583"/>
                  </a:cubicBezTo>
                  <a:cubicBezTo>
                    <a:pt x="1677" y="1597"/>
                    <a:pt x="1689" y="1597"/>
                    <a:pt x="1700" y="1594"/>
                  </a:cubicBezTo>
                  <a:cubicBezTo>
                    <a:pt x="1706" y="1579"/>
                    <a:pt x="1707" y="1545"/>
                    <a:pt x="1688" y="1533"/>
                  </a:cubicBezTo>
                  <a:cubicBezTo>
                    <a:pt x="1697" y="1522"/>
                    <a:pt x="1720" y="1543"/>
                    <a:pt x="1729" y="1535"/>
                  </a:cubicBezTo>
                  <a:cubicBezTo>
                    <a:pt x="1748" y="1557"/>
                    <a:pt x="1707" y="1600"/>
                    <a:pt x="1737" y="1618"/>
                  </a:cubicBezTo>
                  <a:cubicBezTo>
                    <a:pt x="1766" y="1615"/>
                    <a:pt x="1765" y="1586"/>
                    <a:pt x="1794" y="1574"/>
                  </a:cubicBezTo>
                  <a:cubicBezTo>
                    <a:pt x="1789" y="1604"/>
                    <a:pt x="1824" y="1626"/>
                    <a:pt x="1779" y="1648"/>
                  </a:cubicBezTo>
                  <a:cubicBezTo>
                    <a:pt x="1779" y="1677"/>
                    <a:pt x="1834" y="1669"/>
                    <a:pt x="1808" y="1711"/>
                  </a:cubicBezTo>
                  <a:cubicBezTo>
                    <a:pt x="1818" y="1728"/>
                    <a:pt x="1831" y="1721"/>
                    <a:pt x="1843" y="1718"/>
                  </a:cubicBezTo>
                  <a:lnTo>
                    <a:pt x="1870" y="1688"/>
                  </a:lnTo>
                  <a:cubicBezTo>
                    <a:pt x="1862" y="1712"/>
                    <a:pt x="1860" y="1750"/>
                    <a:pt x="1867" y="1777"/>
                  </a:cubicBezTo>
                  <a:cubicBezTo>
                    <a:pt x="1858" y="1800"/>
                    <a:pt x="1879" y="1825"/>
                    <a:pt x="1839" y="1844"/>
                  </a:cubicBezTo>
                  <a:cubicBezTo>
                    <a:pt x="1828" y="1900"/>
                    <a:pt x="1827" y="1956"/>
                    <a:pt x="1763" y="1992"/>
                  </a:cubicBezTo>
                  <a:cubicBezTo>
                    <a:pt x="1726" y="2060"/>
                    <a:pt x="1497" y="2024"/>
                    <a:pt x="1446" y="2092"/>
                  </a:cubicBezTo>
                  <a:cubicBezTo>
                    <a:pt x="1459" y="2104"/>
                    <a:pt x="1576" y="2100"/>
                    <a:pt x="1591" y="2096"/>
                  </a:cubicBezTo>
                  <a:cubicBezTo>
                    <a:pt x="1613" y="2085"/>
                    <a:pt x="1631" y="2104"/>
                    <a:pt x="1654" y="2103"/>
                  </a:cubicBezTo>
                  <a:cubicBezTo>
                    <a:pt x="1705" y="2103"/>
                    <a:pt x="1767" y="2086"/>
                    <a:pt x="1809" y="2103"/>
                  </a:cubicBezTo>
                  <a:cubicBezTo>
                    <a:pt x="1869" y="2103"/>
                    <a:pt x="1920" y="2105"/>
                    <a:pt x="1974" y="2105"/>
                  </a:cubicBezTo>
                  <a:lnTo>
                    <a:pt x="1974" y="2106"/>
                  </a:lnTo>
                  <a:close/>
                </a:path>
              </a:pathLst>
            </a:custGeom>
            <a:solidFill>
              <a:srgbClr val="2F469C"/>
            </a:solidFill>
            <a:ln w="0">
              <a:noFill/>
              <a:prstDash val="solid"/>
              <a:round/>
              <a:headEnd/>
              <a:tailEnd/>
            </a:ln>
          </p:spPr>
          <p:txBody>
            <a:bodyPr/>
            <a:lstStyle/>
            <a:p>
              <a:endParaRPr lang="en-US" dirty="0">
                <a:solidFill>
                  <a:srgbClr val="1F497D"/>
                </a:solidFill>
              </a:endParaRPr>
            </a:p>
          </p:txBody>
        </p:sp>
        <p:sp>
          <p:nvSpPr>
            <p:cNvPr id="42" name="Freeform 15"/>
            <p:cNvSpPr>
              <a:spLocks noChangeAspect="1" noEditPoints="1"/>
            </p:cNvSpPr>
            <p:nvPr/>
          </p:nvSpPr>
          <p:spPr bwMode="gray">
            <a:xfrm>
              <a:off x="3235" y="2758"/>
              <a:ext cx="581" cy="570"/>
            </a:xfrm>
            <a:custGeom>
              <a:avLst/>
              <a:gdLst/>
              <a:ahLst/>
              <a:cxnLst>
                <a:cxn ang="0">
                  <a:pos x="321" y="621"/>
                </a:cxn>
                <a:cxn ang="0">
                  <a:pos x="321" y="621"/>
                </a:cxn>
                <a:cxn ang="0">
                  <a:pos x="639" y="307"/>
                </a:cxn>
                <a:cxn ang="0">
                  <a:pos x="321" y="0"/>
                </a:cxn>
                <a:cxn ang="0">
                  <a:pos x="0" y="307"/>
                </a:cxn>
                <a:cxn ang="0">
                  <a:pos x="321" y="621"/>
                </a:cxn>
                <a:cxn ang="0">
                  <a:pos x="321" y="621"/>
                </a:cxn>
                <a:cxn ang="0">
                  <a:pos x="162" y="307"/>
                </a:cxn>
                <a:cxn ang="0">
                  <a:pos x="162" y="307"/>
                </a:cxn>
                <a:cxn ang="0">
                  <a:pos x="321" y="125"/>
                </a:cxn>
                <a:cxn ang="0">
                  <a:pos x="477" y="307"/>
                </a:cxn>
                <a:cxn ang="0">
                  <a:pos x="321" y="495"/>
                </a:cxn>
                <a:cxn ang="0">
                  <a:pos x="162" y="307"/>
                </a:cxn>
              </a:cxnLst>
              <a:rect l="0" t="0" r="r" b="b"/>
              <a:pathLst>
                <a:path w="639" h="621">
                  <a:moveTo>
                    <a:pt x="321" y="621"/>
                  </a:moveTo>
                  <a:lnTo>
                    <a:pt x="321" y="621"/>
                  </a:lnTo>
                  <a:cubicBezTo>
                    <a:pt x="512" y="621"/>
                    <a:pt x="639" y="480"/>
                    <a:pt x="639" y="307"/>
                  </a:cubicBezTo>
                  <a:cubicBezTo>
                    <a:pt x="639" y="124"/>
                    <a:pt x="511" y="0"/>
                    <a:pt x="321" y="0"/>
                  </a:cubicBezTo>
                  <a:cubicBezTo>
                    <a:pt x="130" y="0"/>
                    <a:pt x="0" y="121"/>
                    <a:pt x="0" y="307"/>
                  </a:cubicBezTo>
                  <a:cubicBezTo>
                    <a:pt x="0" y="489"/>
                    <a:pt x="132" y="621"/>
                    <a:pt x="321" y="621"/>
                  </a:cubicBezTo>
                  <a:lnTo>
                    <a:pt x="321" y="621"/>
                  </a:lnTo>
                  <a:close/>
                  <a:moveTo>
                    <a:pt x="162" y="307"/>
                  </a:moveTo>
                  <a:lnTo>
                    <a:pt x="162" y="307"/>
                  </a:lnTo>
                  <a:cubicBezTo>
                    <a:pt x="162" y="198"/>
                    <a:pt x="214" y="125"/>
                    <a:pt x="321" y="125"/>
                  </a:cubicBezTo>
                  <a:cubicBezTo>
                    <a:pt x="425" y="125"/>
                    <a:pt x="477" y="192"/>
                    <a:pt x="477" y="307"/>
                  </a:cubicBezTo>
                  <a:cubicBezTo>
                    <a:pt x="477" y="413"/>
                    <a:pt x="426" y="495"/>
                    <a:pt x="321" y="495"/>
                  </a:cubicBezTo>
                  <a:cubicBezTo>
                    <a:pt x="220" y="495"/>
                    <a:pt x="162" y="415"/>
                    <a:pt x="162" y="307"/>
                  </a:cubicBezTo>
                  <a:close/>
                </a:path>
              </a:pathLst>
            </a:custGeom>
            <a:solidFill>
              <a:schemeClr val="bg1"/>
            </a:solidFill>
            <a:ln w="0">
              <a:noFill/>
              <a:prstDash val="solid"/>
              <a:round/>
              <a:headEnd/>
              <a:tailEnd/>
            </a:ln>
          </p:spPr>
          <p:txBody>
            <a:bodyPr/>
            <a:lstStyle/>
            <a:p>
              <a:endParaRPr lang="en-US" dirty="0">
                <a:solidFill>
                  <a:srgbClr val="1F497D"/>
                </a:solidFill>
              </a:endParaRPr>
            </a:p>
          </p:txBody>
        </p:sp>
        <p:sp>
          <p:nvSpPr>
            <p:cNvPr id="43" name="Freeform 16"/>
            <p:cNvSpPr>
              <a:spLocks noChangeAspect="1"/>
            </p:cNvSpPr>
            <p:nvPr/>
          </p:nvSpPr>
          <p:spPr bwMode="gray">
            <a:xfrm>
              <a:off x="3892" y="2758"/>
              <a:ext cx="409" cy="570"/>
            </a:xfrm>
            <a:custGeom>
              <a:avLst/>
              <a:gdLst/>
              <a:ahLst/>
              <a:cxnLst>
                <a:cxn ang="0">
                  <a:pos x="377" y="128"/>
                </a:cxn>
                <a:cxn ang="0">
                  <a:pos x="377" y="128"/>
                </a:cxn>
                <a:cxn ang="0">
                  <a:pos x="270" y="114"/>
                </a:cxn>
                <a:cxn ang="0">
                  <a:pos x="163" y="160"/>
                </a:cxn>
                <a:cxn ang="0">
                  <a:pos x="290" y="260"/>
                </a:cxn>
                <a:cxn ang="0">
                  <a:pos x="441" y="443"/>
                </a:cxn>
                <a:cxn ang="0">
                  <a:pos x="187" y="621"/>
                </a:cxn>
                <a:cxn ang="0">
                  <a:pos x="11" y="594"/>
                </a:cxn>
                <a:cxn ang="0">
                  <a:pos x="11" y="469"/>
                </a:cxn>
                <a:cxn ang="0">
                  <a:pos x="193" y="506"/>
                </a:cxn>
                <a:cxn ang="0">
                  <a:pos x="279" y="448"/>
                </a:cxn>
                <a:cxn ang="0">
                  <a:pos x="153" y="349"/>
                </a:cxn>
                <a:cxn ang="0">
                  <a:pos x="0" y="160"/>
                </a:cxn>
                <a:cxn ang="0">
                  <a:pos x="243" y="0"/>
                </a:cxn>
                <a:cxn ang="0">
                  <a:pos x="377" y="10"/>
                </a:cxn>
                <a:cxn ang="0">
                  <a:pos x="377" y="128"/>
                </a:cxn>
              </a:cxnLst>
              <a:rect l="0" t="0" r="r" b="b"/>
              <a:pathLst>
                <a:path w="441" h="621">
                  <a:moveTo>
                    <a:pt x="377" y="128"/>
                  </a:moveTo>
                  <a:lnTo>
                    <a:pt x="377" y="128"/>
                  </a:lnTo>
                  <a:cubicBezTo>
                    <a:pt x="341" y="122"/>
                    <a:pt x="306" y="114"/>
                    <a:pt x="270" y="114"/>
                  </a:cubicBezTo>
                  <a:cubicBezTo>
                    <a:pt x="207" y="114"/>
                    <a:pt x="163" y="129"/>
                    <a:pt x="163" y="160"/>
                  </a:cubicBezTo>
                  <a:cubicBezTo>
                    <a:pt x="163" y="195"/>
                    <a:pt x="223" y="224"/>
                    <a:pt x="290" y="260"/>
                  </a:cubicBezTo>
                  <a:cubicBezTo>
                    <a:pt x="353" y="294"/>
                    <a:pt x="441" y="340"/>
                    <a:pt x="441" y="443"/>
                  </a:cubicBezTo>
                  <a:cubicBezTo>
                    <a:pt x="441" y="557"/>
                    <a:pt x="340" y="621"/>
                    <a:pt x="187" y="621"/>
                  </a:cubicBezTo>
                  <a:cubicBezTo>
                    <a:pt x="117" y="621"/>
                    <a:pt x="69" y="607"/>
                    <a:pt x="11" y="594"/>
                  </a:cubicBezTo>
                  <a:lnTo>
                    <a:pt x="11" y="469"/>
                  </a:lnTo>
                  <a:cubicBezTo>
                    <a:pt x="56" y="482"/>
                    <a:pt x="128" y="506"/>
                    <a:pt x="193" y="506"/>
                  </a:cubicBezTo>
                  <a:cubicBezTo>
                    <a:pt x="236" y="506"/>
                    <a:pt x="279" y="487"/>
                    <a:pt x="279" y="448"/>
                  </a:cubicBezTo>
                  <a:cubicBezTo>
                    <a:pt x="279" y="412"/>
                    <a:pt x="227" y="391"/>
                    <a:pt x="153" y="349"/>
                  </a:cubicBezTo>
                  <a:cubicBezTo>
                    <a:pt x="86" y="316"/>
                    <a:pt x="0" y="247"/>
                    <a:pt x="0" y="160"/>
                  </a:cubicBezTo>
                  <a:cubicBezTo>
                    <a:pt x="0" y="57"/>
                    <a:pt x="104" y="0"/>
                    <a:pt x="243" y="0"/>
                  </a:cubicBezTo>
                  <a:cubicBezTo>
                    <a:pt x="288" y="0"/>
                    <a:pt x="333" y="4"/>
                    <a:pt x="377" y="10"/>
                  </a:cubicBezTo>
                  <a:lnTo>
                    <a:pt x="377" y="128"/>
                  </a:lnTo>
                  <a:close/>
                </a:path>
              </a:pathLst>
            </a:custGeom>
            <a:solidFill>
              <a:schemeClr val="bg1"/>
            </a:solidFill>
            <a:ln w="0">
              <a:noFill/>
              <a:prstDash val="solid"/>
              <a:round/>
              <a:headEnd/>
              <a:tailEnd/>
            </a:ln>
          </p:spPr>
          <p:txBody>
            <a:bodyPr/>
            <a:lstStyle/>
            <a:p>
              <a:endParaRPr lang="en-US" dirty="0">
                <a:solidFill>
                  <a:srgbClr val="1F497D"/>
                </a:solidFill>
              </a:endParaRPr>
            </a:p>
          </p:txBody>
        </p:sp>
        <p:sp>
          <p:nvSpPr>
            <p:cNvPr id="44" name="Freeform 17"/>
            <p:cNvSpPr>
              <a:spLocks noChangeAspect="1"/>
            </p:cNvSpPr>
            <p:nvPr/>
          </p:nvSpPr>
          <p:spPr bwMode="gray">
            <a:xfrm>
              <a:off x="1772" y="2564"/>
              <a:ext cx="215" cy="743"/>
            </a:xfrm>
            <a:custGeom>
              <a:avLst/>
              <a:gdLst/>
              <a:ahLst/>
              <a:cxnLst>
                <a:cxn ang="0">
                  <a:pos x="18" y="817"/>
                </a:cxn>
                <a:cxn ang="0">
                  <a:pos x="18" y="817"/>
                </a:cxn>
                <a:cxn ang="0">
                  <a:pos x="24" y="606"/>
                </a:cxn>
                <a:cxn ang="0">
                  <a:pos x="24" y="287"/>
                </a:cxn>
                <a:cxn ang="0">
                  <a:pos x="0" y="0"/>
                </a:cxn>
                <a:cxn ang="0">
                  <a:pos x="211" y="0"/>
                </a:cxn>
                <a:cxn ang="0">
                  <a:pos x="205" y="232"/>
                </a:cxn>
                <a:cxn ang="0">
                  <a:pos x="205" y="530"/>
                </a:cxn>
                <a:cxn ang="0">
                  <a:pos x="229" y="817"/>
                </a:cxn>
                <a:cxn ang="0">
                  <a:pos x="18" y="817"/>
                </a:cxn>
              </a:cxnLst>
              <a:rect l="0" t="0" r="r" b="b"/>
              <a:pathLst>
                <a:path w="229" h="817">
                  <a:moveTo>
                    <a:pt x="18" y="817"/>
                  </a:moveTo>
                  <a:lnTo>
                    <a:pt x="18" y="817"/>
                  </a:lnTo>
                  <a:cubicBezTo>
                    <a:pt x="22" y="750"/>
                    <a:pt x="24" y="699"/>
                    <a:pt x="24" y="606"/>
                  </a:cubicBezTo>
                  <a:lnTo>
                    <a:pt x="24" y="287"/>
                  </a:lnTo>
                  <a:cubicBezTo>
                    <a:pt x="24" y="172"/>
                    <a:pt x="17" y="85"/>
                    <a:pt x="0" y="0"/>
                  </a:cubicBezTo>
                  <a:lnTo>
                    <a:pt x="211" y="0"/>
                  </a:lnTo>
                  <a:cubicBezTo>
                    <a:pt x="211" y="59"/>
                    <a:pt x="205" y="140"/>
                    <a:pt x="205" y="232"/>
                  </a:cubicBezTo>
                  <a:lnTo>
                    <a:pt x="205" y="530"/>
                  </a:lnTo>
                  <a:cubicBezTo>
                    <a:pt x="205" y="614"/>
                    <a:pt x="218" y="739"/>
                    <a:pt x="229" y="817"/>
                  </a:cubicBezTo>
                  <a:lnTo>
                    <a:pt x="18" y="817"/>
                  </a:lnTo>
                  <a:close/>
                </a:path>
              </a:pathLst>
            </a:custGeom>
            <a:solidFill>
              <a:schemeClr val="bg1"/>
            </a:solidFill>
            <a:ln w="0">
              <a:noFill/>
              <a:prstDash val="solid"/>
              <a:round/>
              <a:headEnd/>
              <a:tailEnd/>
            </a:ln>
          </p:spPr>
          <p:txBody>
            <a:bodyPr/>
            <a:lstStyle/>
            <a:p>
              <a:endParaRPr lang="en-US" dirty="0">
                <a:solidFill>
                  <a:srgbClr val="1F497D"/>
                </a:solidFill>
              </a:endParaRPr>
            </a:p>
          </p:txBody>
        </p:sp>
        <p:sp>
          <p:nvSpPr>
            <p:cNvPr id="45" name="Freeform 18"/>
            <p:cNvSpPr>
              <a:spLocks noChangeAspect="1" noEditPoints="1"/>
            </p:cNvSpPr>
            <p:nvPr/>
          </p:nvSpPr>
          <p:spPr bwMode="gray">
            <a:xfrm>
              <a:off x="2095" y="2758"/>
              <a:ext cx="602" cy="785"/>
            </a:xfrm>
            <a:custGeom>
              <a:avLst/>
              <a:gdLst/>
              <a:ahLst/>
              <a:cxnLst>
                <a:cxn ang="0">
                  <a:pos x="210" y="851"/>
                </a:cxn>
                <a:cxn ang="0">
                  <a:pos x="210" y="851"/>
                </a:cxn>
                <a:cxn ang="0">
                  <a:pos x="198" y="632"/>
                </a:cxn>
                <a:cxn ang="0">
                  <a:pos x="198" y="564"/>
                </a:cxn>
                <a:cxn ang="0">
                  <a:pos x="385" y="621"/>
                </a:cxn>
                <a:cxn ang="0">
                  <a:pos x="662" y="322"/>
                </a:cxn>
                <a:cxn ang="0">
                  <a:pos x="378" y="0"/>
                </a:cxn>
                <a:cxn ang="0">
                  <a:pos x="174" y="98"/>
                </a:cxn>
                <a:cxn ang="0">
                  <a:pos x="153" y="15"/>
                </a:cxn>
                <a:cxn ang="0">
                  <a:pos x="0" y="26"/>
                </a:cxn>
                <a:cxn ang="0">
                  <a:pos x="36" y="323"/>
                </a:cxn>
                <a:cxn ang="0">
                  <a:pos x="36" y="564"/>
                </a:cxn>
                <a:cxn ang="0">
                  <a:pos x="12" y="863"/>
                </a:cxn>
                <a:cxn ang="0">
                  <a:pos x="210" y="851"/>
                </a:cxn>
                <a:cxn ang="0">
                  <a:pos x="210" y="851"/>
                </a:cxn>
                <a:cxn ang="0">
                  <a:pos x="186" y="323"/>
                </a:cxn>
                <a:cxn ang="0">
                  <a:pos x="186" y="323"/>
                </a:cxn>
                <a:cxn ang="0">
                  <a:pos x="338" y="125"/>
                </a:cxn>
                <a:cxn ang="0">
                  <a:pos x="500" y="323"/>
                </a:cxn>
                <a:cxn ang="0">
                  <a:pos x="345" y="495"/>
                </a:cxn>
                <a:cxn ang="0">
                  <a:pos x="186" y="323"/>
                </a:cxn>
              </a:cxnLst>
              <a:rect l="0" t="0" r="r" b="b"/>
              <a:pathLst>
                <a:path w="662" h="863">
                  <a:moveTo>
                    <a:pt x="210" y="851"/>
                  </a:moveTo>
                  <a:lnTo>
                    <a:pt x="210" y="851"/>
                  </a:lnTo>
                  <a:cubicBezTo>
                    <a:pt x="198" y="763"/>
                    <a:pt x="198" y="664"/>
                    <a:pt x="198" y="632"/>
                  </a:cubicBezTo>
                  <a:lnTo>
                    <a:pt x="198" y="564"/>
                  </a:lnTo>
                  <a:cubicBezTo>
                    <a:pt x="242" y="589"/>
                    <a:pt x="288" y="621"/>
                    <a:pt x="385" y="621"/>
                  </a:cubicBezTo>
                  <a:cubicBezTo>
                    <a:pt x="550" y="621"/>
                    <a:pt x="662" y="495"/>
                    <a:pt x="662" y="322"/>
                  </a:cubicBezTo>
                  <a:cubicBezTo>
                    <a:pt x="662" y="134"/>
                    <a:pt x="546" y="0"/>
                    <a:pt x="378" y="0"/>
                  </a:cubicBezTo>
                  <a:cubicBezTo>
                    <a:pt x="261" y="0"/>
                    <a:pt x="213" y="56"/>
                    <a:pt x="174" y="98"/>
                  </a:cubicBezTo>
                  <a:cubicBezTo>
                    <a:pt x="166" y="67"/>
                    <a:pt x="162" y="41"/>
                    <a:pt x="153" y="15"/>
                  </a:cubicBezTo>
                  <a:lnTo>
                    <a:pt x="0" y="26"/>
                  </a:lnTo>
                  <a:cubicBezTo>
                    <a:pt x="19" y="127"/>
                    <a:pt x="36" y="220"/>
                    <a:pt x="36" y="323"/>
                  </a:cubicBezTo>
                  <a:lnTo>
                    <a:pt x="36" y="564"/>
                  </a:lnTo>
                  <a:cubicBezTo>
                    <a:pt x="36" y="648"/>
                    <a:pt x="18" y="808"/>
                    <a:pt x="12" y="863"/>
                  </a:cubicBezTo>
                  <a:lnTo>
                    <a:pt x="210" y="851"/>
                  </a:lnTo>
                  <a:lnTo>
                    <a:pt x="210" y="851"/>
                  </a:lnTo>
                  <a:close/>
                  <a:moveTo>
                    <a:pt x="186" y="323"/>
                  </a:moveTo>
                  <a:lnTo>
                    <a:pt x="186" y="323"/>
                  </a:lnTo>
                  <a:cubicBezTo>
                    <a:pt x="186" y="206"/>
                    <a:pt x="236" y="125"/>
                    <a:pt x="338" y="125"/>
                  </a:cubicBezTo>
                  <a:cubicBezTo>
                    <a:pt x="433" y="125"/>
                    <a:pt x="500" y="207"/>
                    <a:pt x="500" y="323"/>
                  </a:cubicBezTo>
                  <a:cubicBezTo>
                    <a:pt x="500" y="426"/>
                    <a:pt x="448" y="495"/>
                    <a:pt x="345" y="495"/>
                  </a:cubicBezTo>
                  <a:cubicBezTo>
                    <a:pt x="244" y="495"/>
                    <a:pt x="186" y="437"/>
                    <a:pt x="186" y="323"/>
                  </a:cubicBezTo>
                  <a:close/>
                </a:path>
              </a:pathLst>
            </a:custGeom>
            <a:solidFill>
              <a:schemeClr val="bg1"/>
            </a:solidFill>
            <a:ln w="0">
              <a:noFill/>
              <a:prstDash val="solid"/>
              <a:round/>
              <a:headEnd/>
              <a:tailEnd/>
            </a:ln>
          </p:spPr>
          <p:txBody>
            <a:bodyPr/>
            <a:lstStyle/>
            <a:p>
              <a:endParaRPr lang="en-US" dirty="0">
                <a:solidFill>
                  <a:srgbClr val="1F497D"/>
                </a:solidFill>
              </a:endParaRPr>
            </a:p>
          </p:txBody>
        </p:sp>
        <p:sp>
          <p:nvSpPr>
            <p:cNvPr id="46" name="Freeform 19"/>
            <p:cNvSpPr>
              <a:spLocks noChangeAspect="1"/>
            </p:cNvSpPr>
            <p:nvPr/>
          </p:nvSpPr>
          <p:spPr bwMode="gray">
            <a:xfrm>
              <a:off x="2773" y="2758"/>
              <a:ext cx="398" cy="570"/>
            </a:xfrm>
            <a:custGeom>
              <a:avLst/>
              <a:gdLst/>
              <a:ahLst/>
              <a:cxnLst>
                <a:cxn ang="0">
                  <a:pos x="364" y="126"/>
                </a:cxn>
                <a:cxn ang="0">
                  <a:pos x="364" y="126"/>
                </a:cxn>
                <a:cxn ang="0">
                  <a:pos x="270" y="114"/>
                </a:cxn>
                <a:cxn ang="0">
                  <a:pos x="162" y="160"/>
                </a:cxn>
                <a:cxn ang="0">
                  <a:pos x="289" y="260"/>
                </a:cxn>
                <a:cxn ang="0">
                  <a:pos x="440" y="443"/>
                </a:cxn>
                <a:cxn ang="0">
                  <a:pos x="186" y="621"/>
                </a:cxn>
                <a:cxn ang="0">
                  <a:pos x="11" y="594"/>
                </a:cxn>
                <a:cxn ang="0">
                  <a:pos x="11" y="469"/>
                </a:cxn>
                <a:cxn ang="0">
                  <a:pos x="192" y="506"/>
                </a:cxn>
                <a:cxn ang="0">
                  <a:pos x="278" y="448"/>
                </a:cxn>
                <a:cxn ang="0">
                  <a:pos x="152" y="349"/>
                </a:cxn>
                <a:cxn ang="0">
                  <a:pos x="0" y="160"/>
                </a:cxn>
                <a:cxn ang="0">
                  <a:pos x="242" y="0"/>
                </a:cxn>
                <a:cxn ang="0">
                  <a:pos x="387" y="12"/>
                </a:cxn>
                <a:cxn ang="0">
                  <a:pos x="364" y="126"/>
                </a:cxn>
              </a:cxnLst>
              <a:rect l="0" t="0" r="r" b="b"/>
              <a:pathLst>
                <a:path w="440" h="621">
                  <a:moveTo>
                    <a:pt x="364" y="126"/>
                  </a:moveTo>
                  <a:lnTo>
                    <a:pt x="364" y="126"/>
                  </a:lnTo>
                  <a:cubicBezTo>
                    <a:pt x="328" y="120"/>
                    <a:pt x="306" y="114"/>
                    <a:pt x="270" y="114"/>
                  </a:cubicBezTo>
                  <a:cubicBezTo>
                    <a:pt x="206" y="114"/>
                    <a:pt x="162" y="129"/>
                    <a:pt x="162" y="160"/>
                  </a:cubicBezTo>
                  <a:cubicBezTo>
                    <a:pt x="162" y="195"/>
                    <a:pt x="222" y="224"/>
                    <a:pt x="289" y="260"/>
                  </a:cubicBezTo>
                  <a:cubicBezTo>
                    <a:pt x="353" y="294"/>
                    <a:pt x="440" y="340"/>
                    <a:pt x="440" y="443"/>
                  </a:cubicBezTo>
                  <a:cubicBezTo>
                    <a:pt x="440" y="557"/>
                    <a:pt x="339" y="621"/>
                    <a:pt x="186" y="621"/>
                  </a:cubicBezTo>
                  <a:cubicBezTo>
                    <a:pt x="116" y="621"/>
                    <a:pt x="68" y="607"/>
                    <a:pt x="11" y="594"/>
                  </a:cubicBezTo>
                  <a:lnTo>
                    <a:pt x="11" y="469"/>
                  </a:lnTo>
                  <a:cubicBezTo>
                    <a:pt x="55" y="482"/>
                    <a:pt x="127" y="506"/>
                    <a:pt x="192" y="506"/>
                  </a:cubicBezTo>
                  <a:cubicBezTo>
                    <a:pt x="235" y="506"/>
                    <a:pt x="278" y="487"/>
                    <a:pt x="278" y="448"/>
                  </a:cubicBezTo>
                  <a:cubicBezTo>
                    <a:pt x="278" y="412"/>
                    <a:pt x="227" y="391"/>
                    <a:pt x="152" y="349"/>
                  </a:cubicBezTo>
                  <a:cubicBezTo>
                    <a:pt x="85" y="316"/>
                    <a:pt x="0" y="247"/>
                    <a:pt x="0" y="160"/>
                  </a:cubicBezTo>
                  <a:cubicBezTo>
                    <a:pt x="0" y="57"/>
                    <a:pt x="103" y="0"/>
                    <a:pt x="242" y="0"/>
                  </a:cubicBezTo>
                  <a:cubicBezTo>
                    <a:pt x="288" y="0"/>
                    <a:pt x="342" y="6"/>
                    <a:pt x="387" y="12"/>
                  </a:cubicBezTo>
                  <a:lnTo>
                    <a:pt x="364" y="126"/>
                  </a:lnTo>
                  <a:close/>
                </a:path>
              </a:pathLst>
            </a:custGeom>
            <a:solidFill>
              <a:schemeClr val="bg1"/>
            </a:solidFill>
            <a:ln w="0">
              <a:noFill/>
              <a:prstDash val="solid"/>
              <a:round/>
              <a:headEnd/>
              <a:tailEnd/>
            </a:ln>
          </p:spPr>
          <p:txBody>
            <a:bodyPr/>
            <a:lstStyle/>
            <a:p>
              <a:endParaRPr lang="en-US" dirty="0">
                <a:solidFill>
                  <a:srgbClr val="1F497D"/>
                </a:solidFill>
              </a:endParaRPr>
            </a:p>
          </p:txBody>
        </p:sp>
      </p:grpSp>
      <p:sp>
        <p:nvSpPr>
          <p:cNvPr id="24" name="Title 23"/>
          <p:cNvSpPr>
            <a:spLocks noGrp="1"/>
          </p:cNvSpPr>
          <p:nvPr>
            <p:ph type="ctrTitle"/>
          </p:nvPr>
        </p:nvSpPr>
        <p:spPr>
          <a:xfrm>
            <a:off x="1244991" y="1958492"/>
            <a:ext cx="6492286" cy="2636349"/>
          </a:xfrm>
        </p:spPr>
        <p:txBody>
          <a:bodyPr/>
          <a:lstStyle/>
          <a:p>
            <a:r>
              <a:rPr lang="fr-BE" dirty="0" smtClean="0">
                <a:solidFill>
                  <a:schemeClr val="tx2"/>
                </a:solidFill>
              </a:rPr>
              <a:t>Observatoire de l’Epargne CBC</a:t>
            </a:r>
            <a:br>
              <a:rPr lang="fr-BE" dirty="0" smtClean="0">
                <a:solidFill>
                  <a:schemeClr val="tx2"/>
                </a:solidFill>
              </a:rPr>
            </a:br>
            <a:r>
              <a:rPr lang="fr-BE" sz="3200" dirty="0" smtClean="0">
                <a:solidFill>
                  <a:schemeClr val="tx2"/>
                </a:solidFill>
              </a:rPr>
              <a:t>Juillet 2015</a:t>
            </a:r>
            <a:r>
              <a:rPr lang="fr-BE" dirty="0" smtClean="0">
                <a:solidFill>
                  <a:schemeClr val="tx2"/>
                </a:solidFill>
              </a:rPr>
              <a:t/>
            </a:r>
            <a:br>
              <a:rPr lang="fr-BE" dirty="0" smtClean="0">
                <a:solidFill>
                  <a:schemeClr val="tx2"/>
                </a:solidFill>
              </a:rPr>
            </a:br>
            <a:endParaRPr lang="en-US" dirty="0">
              <a:solidFill>
                <a:schemeClr val="tx2"/>
              </a:solidFill>
            </a:endParaRPr>
          </a:p>
        </p:txBody>
      </p:sp>
    </p:spTree>
    <p:extLst>
      <p:ext uri="{BB962C8B-B14F-4D97-AF65-F5344CB8AC3E}">
        <p14:creationId xmlns:p14="http://schemas.microsoft.com/office/powerpoint/2010/main" val="39180684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el 15"/>
          <p:cNvGraphicFramePr>
            <a:graphicFrameLocks noGrp="1"/>
          </p:cNvGraphicFramePr>
          <p:nvPr>
            <p:extLst>
              <p:ext uri="{D42A27DB-BD31-4B8C-83A1-F6EECF244321}">
                <p14:modId xmlns:p14="http://schemas.microsoft.com/office/powerpoint/2010/main" val="1429917421"/>
              </p:ext>
            </p:extLst>
          </p:nvPr>
        </p:nvGraphicFramePr>
        <p:xfrm>
          <a:off x="2105245" y="1123447"/>
          <a:ext cx="6103092" cy="4896000"/>
        </p:xfrm>
        <a:graphic>
          <a:graphicData uri="http://schemas.openxmlformats.org/drawingml/2006/table">
            <a:tbl>
              <a:tblPr>
                <a:tableStyleId>{5C22544A-7EE6-4342-B048-85BDC9FD1C3A}</a:tableStyleId>
              </a:tblPr>
              <a:tblGrid>
                <a:gridCol w="1017182"/>
                <a:gridCol w="1017182"/>
                <a:gridCol w="1017182"/>
                <a:gridCol w="1017182"/>
                <a:gridCol w="1017182"/>
                <a:gridCol w="1017182"/>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nl-BE"/>
                    </a:p>
                  </a:txBody>
                  <a:tcPr/>
                </a:tc>
                <a:tc hMerge="1">
                  <a:txBody>
                    <a:bodyPr/>
                    <a:lstStyle/>
                    <a:p>
                      <a:endParaRPr lang="nl-BE"/>
                    </a:p>
                  </a:txBody>
                  <a:tcPr/>
                </a:tc>
                <a:tc hMerge="1">
                  <a:txBody>
                    <a:bodyPr/>
                    <a:lstStyle/>
                    <a:p>
                      <a:endParaRPr lang="nl-BE"/>
                    </a:p>
                  </a:txBody>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16-24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25-34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35-44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45-54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55-70</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(n=372)</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(n=69)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(n=101) (B)</a:t>
                      </a:r>
                    </a:p>
                    <a:p>
                      <a:pPr algn="ctr" fontAlgn="b"/>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(n=71) (C)</a:t>
                      </a:r>
                    </a:p>
                    <a:p>
                      <a:pPr algn="ctr" fontAlgn="b"/>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(n=74) (D)</a:t>
                      </a: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(n=57) (E)</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Grafiek 16"/>
          <p:cNvGraphicFramePr/>
          <p:nvPr>
            <p:extLst>
              <p:ext uri="{D42A27DB-BD31-4B8C-83A1-F6EECF244321}">
                <p14:modId xmlns:p14="http://schemas.microsoft.com/office/powerpoint/2010/main" val="2514558948"/>
              </p:ext>
            </p:extLst>
          </p:nvPr>
        </p:nvGraphicFramePr>
        <p:xfrm>
          <a:off x="2206563" y="1708972"/>
          <a:ext cx="1244860" cy="3788186"/>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10</a:t>
            </a:fld>
            <a:endParaRPr lang="fr-BE" dirty="0"/>
          </a:p>
        </p:txBody>
      </p:sp>
      <p:graphicFrame>
        <p:nvGraphicFramePr>
          <p:cNvPr id="31" name="Grafiek 16"/>
          <p:cNvGraphicFramePr/>
          <p:nvPr>
            <p:extLst>
              <p:ext uri="{D42A27DB-BD31-4B8C-83A1-F6EECF244321}">
                <p14:modId xmlns:p14="http://schemas.microsoft.com/office/powerpoint/2010/main" val="962611099"/>
              </p:ext>
            </p:extLst>
          </p:nvPr>
        </p:nvGraphicFramePr>
        <p:xfrm>
          <a:off x="3116992" y="1698428"/>
          <a:ext cx="1244860" cy="37881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Grafiek 16"/>
          <p:cNvGraphicFramePr/>
          <p:nvPr>
            <p:extLst>
              <p:ext uri="{D42A27DB-BD31-4B8C-83A1-F6EECF244321}">
                <p14:modId xmlns:p14="http://schemas.microsoft.com/office/powerpoint/2010/main" val="2506659781"/>
              </p:ext>
            </p:extLst>
          </p:nvPr>
        </p:nvGraphicFramePr>
        <p:xfrm>
          <a:off x="4141691" y="1708972"/>
          <a:ext cx="1244860" cy="37881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Grafiek 16"/>
          <p:cNvGraphicFramePr/>
          <p:nvPr>
            <p:extLst>
              <p:ext uri="{D42A27DB-BD31-4B8C-83A1-F6EECF244321}">
                <p14:modId xmlns:p14="http://schemas.microsoft.com/office/powerpoint/2010/main" val="3364249769"/>
              </p:ext>
            </p:extLst>
          </p:nvPr>
        </p:nvGraphicFramePr>
        <p:xfrm>
          <a:off x="5154592" y="1700808"/>
          <a:ext cx="1244860" cy="37881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4" name="Grafiek 16"/>
          <p:cNvGraphicFramePr/>
          <p:nvPr>
            <p:extLst>
              <p:ext uri="{D42A27DB-BD31-4B8C-83A1-F6EECF244321}">
                <p14:modId xmlns:p14="http://schemas.microsoft.com/office/powerpoint/2010/main" val="956286162"/>
              </p:ext>
            </p:extLst>
          </p:nvPr>
        </p:nvGraphicFramePr>
        <p:xfrm>
          <a:off x="6177197" y="1708972"/>
          <a:ext cx="1244860" cy="378818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5" name="Grafiek 16"/>
          <p:cNvGraphicFramePr/>
          <p:nvPr>
            <p:extLst>
              <p:ext uri="{D42A27DB-BD31-4B8C-83A1-F6EECF244321}">
                <p14:modId xmlns:p14="http://schemas.microsoft.com/office/powerpoint/2010/main" val="1034337453"/>
              </p:ext>
            </p:extLst>
          </p:nvPr>
        </p:nvGraphicFramePr>
        <p:xfrm>
          <a:off x="7200731" y="1700808"/>
          <a:ext cx="1244860" cy="3788186"/>
        </p:xfrm>
        <a:graphic>
          <a:graphicData uri="http://schemas.openxmlformats.org/drawingml/2006/chart">
            <c:chart xmlns:c="http://schemas.openxmlformats.org/drawingml/2006/chart" xmlns:r="http://schemas.openxmlformats.org/officeDocument/2006/relationships" r:id="rId7"/>
          </a:graphicData>
        </a:graphic>
      </p:graphicFrame>
      <p:sp>
        <p:nvSpPr>
          <p:cNvPr id="2" name="Title 1"/>
          <p:cNvSpPr>
            <a:spLocks noGrp="1"/>
          </p:cNvSpPr>
          <p:nvPr>
            <p:ph type="title"/>
          </p:nvPr>
        </p:nvSpPr>
        <p:spPr>
          <a:xfrm>
            <a:off x="845279" y="187487"/>
            <a:ext cx="8388327" cy="559127"/>
          </a:xfrm>
        </p:spPr>
        <p:txBody>
          <a:bodyPr/>
          <a:lstStyle/>
          <a:p>
            <a:r>
              <a:rPr lang="fr-BE" dirty="0" smtClean="0"/>
              <a:t>Les principaux objectifs sont de bâtir une sécurité financière (44%) et d’assurer sa retraite (41%). Des objectifs tout de même de long terme mais imprécis.</a:t>
            </a:r>
            <a:endParaRPr lang="fr-BE" dirty="0"/>
          </a:p>
        </p:txBody>
      </p:sp>
      <p:sp>
        <p:nvSpPr>
          <p:cNvPr id="48" name="Rechthoek 29"/>
          <p:cNvSpPr/>
          <p:nvPr/>
        </p:nvSpPr>
        <p:spPr>
          <a:xfrm>
            <a:off x="3528524" y="660627"/>
            <a:ext cx="358402" cy="184666"/>
          </a:xfrm>
          <a:prstGeom prst="rect">
            <a:avLst/>
          </a:prstGeom>
        </p:spPr>
        <p:txBody>
          <a:bodyPr wrap="square" lIns="0" tIns="0" rIns="0" bIns="0">
            <a:spAutoFit/>
          </a:bodyPr>
          <a:lstStyle/>
          <a:p>
            <a:endParaRPr lang="fr-BE" sz="1200" dirty="0">
              <a:solidFill>
                <a:schemeClr val="tx2"/>
              </a:solidFill>
            </a:endParaRPr>
          </a:p>
        </p:txBody>
      </p:sp>
      <p:graphicFrame>
        <p:nvGraphicFramePr>
          <p:cNvPr id="69" name="Tabel 14"/>
          <p:cNvGraphicFramePr>
            <a:graphicFrameLocks noGrp="1"/>
          </p:cNvGraphicFramePr>
          <p:nvPr>
            <p:extLst>
              <p:ext uri="{D42A27DB-BD31-4B8C-83A1-F6EECF244321}">
                <p14:modId xmlns:p14="http://schemas.microsoft.com/office/powerpoint/2010/main" val="2503038020"/>
              </p:ext>
            </p:extLst>
          </p:nvPr>
        </p:nvGraphicFramePr>
        <p:xfrm>
          <a:off x="161362" y="1826334"/>
          <a:ext cx="1944000" cy="3528000"/>
        </p:xfrm>
        <a:graphic>
          <a:graphicData uri="http://schemas.openxmlformats.org/drawingml/2006/table">
            <a:tbl>
              <a:tblPr>
                <a:tableStyleId>{5C22544A-7EE6-4342-B048-85BDC9FD1C3A}</a:tableStyleId>
              </a:tblPr>
              <a:tblGrid>
                <a:gridCol w="1944000"/>
              </a:tblGrid>
              <a:tr h="392000">
                <a:tc>
                  <a:txBody>
                    <a:bodyPr/>
                    <a:lstStyle/>
                    <a:p>
                      <a:pPr algn="r" fontAlgn="b"/>
                      <a:r>
                        <a:rPr lang="fr-BE" sz="1050" b="0" i="0" u="none" strike="noStrike" dirty="0" smtClean="0">
                          <a:solidFill>
                            <a:schemeClr val="tx2">
                              <a:lumMod val="75000"/>
                            </a:schemeClr>
                          </a:solidFill>
                          <a:effectLst/>
                          <a:latin typeface="Calibri"/>
                        </a:rPr>
                        <a:t>Bâtir une sécurité financière</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Assurer sa retraite</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Acheter/construire un bien immobilier (1) </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fr-BE" sz="1050" b="0" i="0" u="none" strike="noStrike" dirty="0" smtClean="0">
                          <a:solidFill>
                            <a:schemeClr val="tx2">
                              <a:lumMod val="75000"/>
                            </a:schemeClr>
                          </a:solidFill>
                          <a:effectLst/>
                          <a:latin typeface="Calibri"/>
                        </a:rPr>
                        <a:t>Rénover une habitation/transformations</a:t>
                      </a:r>
                      <a:r>
                        <a:rPr lang="fr-BE" sz="1050" b="0" i="0" u="none" strike="noStrike" dirty="0" smtClean="0">
                          <a:solidFill>
                            <a:schemeClr val="tx2">
                              <a:lumMod val="75000"/>
                            </a:schemeClr>
                          </a:solidFill>
                          <a:effectLst/>
                          <a:latin typeface="+mn-lt"/>
                        </a:rPr>
                        <a:t> (1)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Aider les enfants</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Planifier un grand voyage</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Lancer un nouveau business</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fr-BE" sz="1050" b="0" i="0" u="none" strike="noStrike" dirty="0" smtClean="0">
                          <a:solidFill>
                            <a:schemeClr val="tx2">
                              <a:lumMod val="75000"/>
                            </a:schemeClr>
                          </a:solidFill>
                          <a:effectLst/>
                          <a:latin typeface="Calibri"/>
                        </a:rPr>
                        <a:t>Acheter une seconde </a:t>
                      </a:r>
                      <a:r>
                        <a:rPr lang="fr-BE" sz="1050" b="0" i="0" u="none" strike="noStrike" dirty="0" smtClean="0">
                          <a:solidFill>
                            <a:schemeClr val="tx2">
                              <a:lumMod val="75000"/>
                            </a:schemeClr>
                          </a:solidFill>
                          <a:effectLst/>
                          <a:latin typeface="+mn-lt"/>
                        </a:rPr>
                        <a:t>résidence (1)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2000">
                <a:tc>
                  <a:txBody>
                    <a:bodyPr/>
                    <a:lstStyle/>
                    <a:p>
                      <a:pPr algn="r" fontAlgn="b"/>
                      <a:r>
                        <a:rPr lang="fr-BE" sz="1050" b="0" i="0" u="none" strike="noStrike" dirty="0" smtClean="0">
                          <a:solidFill>
                            <a:schemeClr val="tx2">
                              <a:lumMod val="75000"/>
                            </a:schemeClr>
                          </a:solidFill>
                          <a:effectLst/>
                          <a:latin typeface="Calibri"/>
                        </a:rPr>
                        <a:t>Autre</a:t>
                      </a:r>
                      <a:endParaRPr lang="fr-BE" sz="1050" b="0" i="0" u="none" strike="noStrike" dirty="0">
                        <a:solidFill>
                          <a:schemeClr val="tx2">
                            <a:lumMod val="75000"/>
                          </a:schemeClr>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5" name="Text Placeholder 4"/>
          <p:cNvSpPr>
            <a:spLocks noGrp="1"/>
          </p:cNvSpPr>
          <p:nvPr>
            <p:ph type="body" sz="quarter" idx="14"/>
          </p:nvPr>
        </p:nvSpPr>
        <p:spPr/>
        <p:txBody>
          <a:bodyPr/>
          <a:lstStyle/>
          <a:p>
            <a:endParaRPr lang="fr-FR" dirty="0"/>
          </a:p>
        </p:txBody>
      </p:sp>
    </p:spTree>
    <p:extLst>
      <p:ext uri="{BB962C8B-B14F-4D97-AF65-F5344CB8AC3E}">
        <p14:creationId xmlns:p14="http://schemas.microsoft.com/office/powerpoint/2010/main" val="20736491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0"/>
            <a:ext cx="8162325" cy="1113125"/>
          </a:xfrm>
        </p:spPr>
        <p:txBody>
          <a:bodyPr/>
          <a:lstStyle/>
          <a:p>
            <a:r>
              <a:rPr lang="fr-BE" dirty="0" smtClean="0"/>
              <a:t>Motivations de l’épargne: la prévoyance est plébiscitée par 8 Belges sur 10. Ni l’inquiétude (27%), ni le plaisir (9%) ne sont cités fréquemment par les Belges interrogés. Seuls </a:t>
            </a:r>
            <a:r>
              <a:rPr lang="fr-BE" dirty="0"/>
              <a:t>l</a:t>
            </a:r>
            <a:r>
              <a:rPr lang="fr-BE" dirty="0" smtClean="0"/>
              <a:t>es jeunes (entre 16</a:t>
            </a:r>
            <a:r>
              <a:rPr lang="fr-BE" dirty="0"/>
              <a:t> </a:t>
            </a:r>
            <a:r>
              <a:rPr lang="fr-BE" dirty="0" smtClean="0"/>
              <a:t>et 34 ans) épargnent un peu plus pour le plaisir</a:t>
            </a:r>
            <a:r>
              <a:rPr lang="fr-BE" dirty="0"/>
              <a:t> </a:t>
            </a:r>
            <a:r>
              <a:rPr lang="fr-BE" dirty="0" smtClean="0"/>
              <a:t>(27%).</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11</a:t>
            </a:fld>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863229055"/>
              </p:ext>
            </p:extLst>
          </p:nvPr>
        </p:nvGraphicFramePr>
        <p:xfrm>
          <a:off x="61522" y="1826334"/>
          <a:ext cx="1246284" cy="3780000"/>
        </p:xfrm>
        <a:graphic>
          <a:graphicData uri="http://schemas.openxmlformats.org/drawingml/2006/table">
            <a:tbl>
              <a:tblPr>
                <a:tableStyleId>{5C22544A-7EE6-4342-B048-85BDC9FD1C3A}</a:tableStyleId>
              </a:tblPr>
              <a:tblGrid>
                <a:gridCol w="1246284"/>
              </a:tblGrid>
              <a:tr h="756000">
                <a:tc>
                  <a:txBody>
                    <a:bodyPr/>
                    <a:lstStyle/>
                    <a:p>
                      <a:pPr algn="r" fontAlgn="b"/>
                      <a:r>
                        <a:rPr lang="fr-BE" sz="1200" b="0" i="0" u="none" strike="noStrike" kern="1200" dirty="0" smtClean="0">
                          <a:solidFill>
                            <a:schemeClr val="tx2"/>
                          </a:solidFill>
                          <a:effectLst/>
                          <a:latin typeface="Calibri"/>
                          <a:ea typeface="+mn-ea"/>
                          <a:cs typeface="+mn-cs"/>
                        </a:rPr>
                        <a:t>La prévoyance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6000">
                <a:tc>
                  <a:txBody>
                    <a:bodyPr/>
                    <a:lstStyle/>
                    <a:p>
                      <a:pPr algn="r" fontAlgn="b"/>
                      <a:r>
                        <a:rPr lang="fr-BE" sz="1200" b="0" i="0" u="none" strike="noStrike" kern="1200" dirty="0" smtClean="0">
                          <a:solidFill>
                            <a:schemeClr val="tx2"/>
                          </a:solidFill>
                          <a:effectLst/>
                          <a:latin typeface="Calibri"/>
                          <a:ea typeface="+mn-ea"/>
                          <a:cs typeface="+mn-cs"/>
                        </a:rPr>
                        <a:t>L’inquiétude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6000">
                <a:tc>
                  <a:txBody>
                    <a:bodyPr/>
                    <a:lstStyle/>
                    <a:p>
                      <a:pPr algn="r" fontAlgn="b"/>
                      <a:r>
                        <a:rPr lang="fr-BE" sz="1200" b="0" i="0" u="none" strike="noStrike" kern="1200" dirty="0" smtClean="0">
                          <a:solidFill>
                            <a:schemeClr val="tx2"/>
                          </a:solidFill>
                          <a:effectLst/>
                          <a:latin typeface="Calibri"/>
                          <a:ea typeface="+mn-ea"/>
                          <a:cs typeface="+mn-cs"/>
                        </a:rPr>
                        <a:t>Le plaisir</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6000">
                <a:tc>
                  <a:txBody>
                    <a:bodyPr/>
                    <a:lstStyle/>
                    <a:p>
                      <a:pPr algn="r" fontAlgn="b"/>
                      <a:r>
                        <a:rPr lang="fr-BE" sz="1200" b="0" i="0" u="none" strike="noStrike" kern="1200" dirty="0" smtClean="0">
                          <a:solidFill>
                            <a:schemeClr val="tx2"/>
                          </a:solidFill>
                          <a:effectLst/>
                          <a:latin typeface="Calibri"/>
                          <a:ea typeface="+mn-ea"/>
                          <a:cs typeface="+mn-cs"/>
                        </a:rPr>
                        <a:t>Je n’ai pas de motivation précise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6000">
                <a:tc>
                  <a:txBody>
                    <a:bodyPr/>
                    <a:lstStyle/>
                    <a:p>
                      <a:pPr algn="r" fontAlgn="b"/>
                      <a:r>
                        <a:rPr lang="fr-BE" sz="1200" b="0" i="0" u="none" strike="noStrike" kern="1200" dirty="0" smtClean="0">
                          <a:solidFill>
                            <a:schemeClr val="tx2"/>
                          </a:solidFill>
                          <a:effectLst/>
                          <a:latin typeface="Calibri"/>
                          <a:ea typeface="+mn-ea"/>
                          <a:cs typeface="+mn-cs"/>
                        </a:rPr>
                        <a:t>Autre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16" name="Tabel 15"/>
          <p:cNvGraphicFramePr>
            <a:graphicFrameLocks noGrp="1"/>
          </p:cNvGraphicFramePr>
          <p:nvPr>
            <p:extLst>
              <p:ext uri="{D42A27DB-BD31-4B8C-83A1-F6EECF244321}">
                <p14:modId xmlns:p14="http://schemas.microsoft.com/office/powerpoint/2010/main" val="3524895890"/>
              </p:ext>
            </p:extLst>
          </p:nvPr>
        </p:nvGraphicFramePr>
        <p:xfrm>
          <a:off x="1403489" y="1123447"/>
          <a:ext cx="6889910" cy="4896000"/>
        </p:xfrm>
        <a:graphic>
          <a:graphicData uri="http://schemas.openxmlformats.org/drawingml/2006/table">
            <a:tbl>
              <a:tblPr>
                <a:tableStyleId>{5C22544A-7EE6-4342-B048-85BDC9FD1C3A}</a:tableStyleId>
              </a:tblPr>
              <a:tblGrid>
                <a:gridCol w="688991"/>
                <a:gridCol w="688991"/>
                <a:gridCol w="688991"/>
                <a:gridCol w="688991"/>
                <a:gridCol w="688991"/>
                <a:gridCol w="688991"/>
                <a:gridCol w="688991"/>
                <a:gridCol w="688991"/>
                <a:gridCol w="688991"/>
                <a:gridCol w="688991"/>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BE" sz="1000" b="0" i="0" u="none" strike="noStrike" kern="1200" dirty="0" smtClean="0">
                          <a:solidFill>
                            <a:schemeClr val="tx2"/>
                          </a:solidFill>
                          <a:effectLst/>
                          <a:latin typeface="+mj-lt"/>
                          <a:ea typeface="+mn-ea"/>
                          <a:cs typeface="+mn-cs"/>
                        </a:rPr>
                        <a:t>(n=325) (B)</a:t>
                      </a:r>
                      <a:endParaRPr lang="fr-BE" sz="1000" b="0" i="0" u="none" strike="noStrike" kern="1200" dirty="0">
                        <a:solidFill>
                          <a:schemeClr val="tx2"/>
                        </a:solidFill>
                        <a:effectLst/>
                        <a:latin typeface="+mj-lt"/>
                        <a:ea typeface="+mn-ea"/>
                        <a:cs typeface="+mn-cs"/>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(n=123)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(F)</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(G)</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(n=182) (H)</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(n=208) (I)</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2" name="Grafiek 21"/>
          <p:cNvGraphicFramePr/>
          <p:nvPr>
            <p:extLst>
              <p:ext uri="{D42A27DB-BD31-4B8C-83A1-F6EECF244321}">
                <p14:modId xmlns:p14="http://schemas.microsoft.com/office/powerpoint/2010/main" val="2115965063"/>
              </p:ext>
            </p:extLst>
          </p:nvPr>
        </p:nvGraphicFramePr>
        <p:xfrm>
          <a:off x="1399776" y="1708972"/>
          <a:ext cx="1311525"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Grafiek 21"/>
          <p:cNvGraphicFramePr/>
          <p:nvPr>
            <p:extLst>
              <p:ext uri="{D42A27DB-BD31-4B8C-83A1-F6EECF244321}">
                <p14:modId xmlns:p14="http://schemas.microsoft.com/office/powerpoint/2010/main" val="3608604779"/>
              </p:ext>
            </p:extLst>
          </p:nvPr>
        </p:nvGraphicFramePr>
        <p:xfrm>
          <a:off x="2084776" y="1700808"/>
          <a:ext cx="1311525" cy="4024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Grafiek 21"/>
          <p:cNvGraphicFramePr/>
          <p:nvPr>
            <p:extLst>
              <p:ext uri="{D42A27DB-BD31-4B8C-83A1-F6EECF244321}">
                <p14:modId xmlns:p14="http://schemas.microsoft.com/office/powerpoint/2010/main" val="26389160"/>
              </p:ext>
            </p:extLst>
          </p:nvPr>
        </p:nvGraphicFramePr>
        <p:xfrm>
          <a:off x="2787102" y="1708972"/>
          <a:ext cx="1311525" cy="40248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Grafiek 21"/>
          <p:cNvGraphicFramePr/>
          <p:nvPr>
            <p:extLst>
              <p:ext uri="{D42A27DB-BD31-4B8C-83A1-F6EECF244321}">
                <p14:modId xmlns:p14="http://schemas.microsoft.com/office/powerpoint/2010/main" val="4233528462"/>
              </p:ext>
            </p:extLst>
          </p:nvPr>
        </p:nvGraphicFramePr>
        <p:xfrm>
          <a:off x="3472102" y="1700808"/>
          <a:ext cx="1311525" cy="402485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Grafiek 21"/>
          <p:cNvGraphicFramePr/>
          <p:nvPr>
            <p:extLst>
              <p:ext uri="{D42A27DB-BD31-4B8C-83A1-F6EECF244321}">
                <p14:modId xmlns:p14="http://schemas.microsoft.com/office/powerpoint/2010/main" val="4034011570"/>
              </p:ext>
            </p:extLst>
          </p:nvPr>
        </p:nvGraphicFramePr>
        <p:xfrm>
          <a:off x="4161251" y="1708972"/>
          <a:ext cx="1311525" cy="40248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4" name="Grafiek 21"/>
          <p:cNvGraphicFramePr/>
          <p:nvPr>
            <p:extLst>
              <p:ext uri="{D42A27DB-BD31-4B8C-83A1-F6EECF244321}">
                <p14:modId xmlns:p14="http://schemas.microsoft.com/office/powerpoint/2010/main" val="3516248347"/>
              </p:ext>
            </p:extLst>
          </p:nvPr>
        </p:nvGraphicFramePr>
        <p:xfrm>
          <a:off x="4846251" y="1700808"/>
          <a:ext cx="1311525" cy="40248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4" name="Grafiek 21"/>
          <p:cNvGraphicFramePr/>
          <p:nvPr>
            <p:extLst>
              <p:ext uri="{D42A27DB-BD31-4B8C-83A1-F6EECF244321}">
                <p14:modId xmlns:p14="http://schemas.microsoft.com/office/powerpoint/2010/main" val="1356772824"/>
              </p:ext>
            </p:extLst>
          </p:nvPr>
        </p:nvGraphicFramePr>
        <p:xfrm>
          <a:off x="5537944" y="1708972"/>
          <a:ext cx="1311525" cy="402485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5" name="Grafiek 21"/>
          <p:cNvGraphicFramePr/>
          <p:nvPr>
            <p:extLst>
              <p:ext uri="{D42A27DB-BD31-4B8C-83A1-F6EECF244321}">
                <p14:modId xmlns:p14="http://schemas.microsoft.com/office/powerpoint/2010/main" val="2192482292"/>
              </p:ext>
            </p:extLst>
          </p:nvPr>
        </p:nvGraphicFramePr>
        <p:xfrm>
          <a:off x="6222944" y="1700808"/>
          <a:ext cx="1311525" cy="402485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8" name="Grafiek 21"/>
          <p:cNvGraphicFramePr/>
          <p:nvPr>
            <p:extLst>
              <p:ext uri="{D42A27DB-BD31-4B8C-83A1-F6EECF244321}">
                <p14:modId xmlns:p14="http://schemas.microsoft.com/office/powerpoint/2010/main" val="35164868"/>
              </p:ext>
            </p:extLst>
          </p:nvPr>
        </p:nvGraphicFramePr>
        <p:xfrm>
          <a:off x="6920180" y="1708972"/>
          <a:ext cx="1311525" cy="402485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9" name="Grafiek 21"/>
          <p:cNvGraphicFramePr/>
          <p:nvPr>
            <p:extLst>
              <p:ext uri="{D42A27DB-BD31-4B8C-83A1-F6EECF244321}">
                <p14:modId xmlns:p14="http://schemas.microsoft.com/office/powerpoint/2010/main" val="699963090"/>
              </p:ext>
            </p:extLst>
          </p:nvPr>
        </p:nvGraphicFramePr>
        <p:xfrm>
          <a:off x="7615813" y="1700808"/>
          <a:ext cx="1311525" cy="4024854"/>
        </p:xfrm>
        <a:graphic>
          <a:graphicData uri="http://schemas.openxmlformats.org/drawingml/2006/chart">
            <c:chart xmlns:c="http://schemas.openxmlformats.org/drawingml/2006/chart" xmlns:r="http://schemas.openxmlformats.org/officeDocument/2006/relationships" r:id="rId11"/>
          </a:graphicData>
        </a:graphic>
      </p:graphicFrame>
      <p:sp>
        <p:nvSpPr>
          <p:cNvPr id="57" name="Rechthoek 45"/>
          <p:cNvSpPr/>
          <p:nvPr/>
        </p:nvSpPr>
        <p:spPr>
          <a:xfrm>
            <a:off x="5951486" y="2889389"/>
            <a:ext cx="358402" cy="184666"/>
          </a:xfrm>
          <a:prstGeom prst="rect">
            <a:avLst/>
          </a:prstGeom>
        </p:spPr>
        <p:txBody>
          <a:bodyPr wrap="square" lIns="0" tIns="0" rIns="0" bIns="0">
            <a:spAutoFit/>
          </a:bodyPr>
          <a:lstStyle/>
          <a:p>
            <a:r>
              <a:rPr lang="fr-BE" sz="1200" dirty="0" smtClean="0">
                <a:solidFill>
                  <a:schemeClr val="tx2"/>
                </a:solidFill>
              </a:rPr>
              <a:t>I</a:t>
            </a:r>
            <a:endParaRPr lang="fr-BE" sz="1200" dirty="0">
              <a:solidFill>
                <a:schemeClr val="tx2"/>
              </a:solidFill>
            </a:endParaRPr>
          </a:p>
        </p:txBody>
      </p:sp>
      <p:sp>
        <p:nvSpPr>
          <p:cNvPr id="59" name="Rechthoek 45"/>
          <p:cNvSpPr/>
          <p:nvPr/>
        </p:nvSpPr>
        <p:spPr>
          <a:xfrm>
            <a:off x="6652954" y="2878756"/>
            <a:ext cx="358402" cy="184666"/>
          </a:xfrm>
          <a:prstGeom prst="rect">
            <a:avLst/>
          </a:prstGeom>
        </p:spPr>
        <p:txBody>
          <a:bodyPr wrap="square" lIns="0" tIns="0" rIns="0" bIns="0">
            <a:spAutoFit/>
          </a:bodyPr>
          <a:lstStyle/>
          <a:p>
            <a:endParaRPr lang="fr-BE" sz="1200" dirty="0">
              <a:solidFill>
                <a:schemeClr val="tx2"/>
              </a:solidFill>
            </a:endParaRPr>
          </a:p>
        </p:txBody>
      </p:sp>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15123273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116239"/>
            <a:ext cx="8162325" cy="559127"/>
          </a:xfrm>
        </p:spPr>
        <p:txBody>
          <a:bodyPr/>
          <a:lstStyle/>
          <a:p>
            <a:r>
              <a:rPr lang="fr-BE" dirty="0" smtClean="0"/>
              <a:t>La moitié estime qu’une réserve entre 5.000€ et 10.000€ est suffisante. </a:t>
            </a:r>
            <a:br>
              <a:rPr lang="fr-BE" dirty="0" smtClean="0"/>
            </a:br>
            <a:r>
              <a:rPr lang="fr-BE" dirty="0" smtClean="0"/>
              <a:t>Les plus de 55 ans estiment la </a:t>
            </a:r>
            <a:r>
              <a:rPr lang="fr-BE" dirty="0"/>
              <a:t>réserve nécessaire la </a:t>
            </a:r>
            <a:r>
              <a:rPr lang="fr-BE" dirty="0" smtClean="0"/>
              <a:t>plus élevée.</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12</a:t>
            </a:fld>
            <a:endParaRPr lang="fr-BE" dirty="0"/>
          </a:p>
        </p:txBody>
      </p:sp>
      <p:sp>
        <p:nvSpPr>
          <p:cNvPr id="4" name="Text Placeholder 3"/>
          <p:cNvSpPr>
            <a:spLocks noGrp="1"/>
          </p:cNvSpPr>
          <p:nvPr>
            <p:ph type="body" sz="quarter" idx="13"/>
          </p:nvPr>
        </p:nvSpPr>
        <p:spPr/>
        <p:txBody>
          <a:bodyPr/>
          <a:lstStyle/>
          <a:p>
            <a:r>
              <a:rPr lang="fr-BE" dirty="0" smtClean="0"/>
              <a:t>Estimation réserve nécessaire  </a:t>
            </a:r>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4200657436"/>
              </p:ext>
            </p:extLst>
          </p:nvPr>
        </p:nvGraphicFramePr>
        <p:xfrm>
          <a:off x="346724" y="1123447"/>
          <a:ext cx="7034400" cy="4968000"/>
        </p:xfrm>
        <a:graphic>
          <a:graphicData uri="http://schemas.openxmlformats.org/drawingml/2006/table">
            <a:tbl>
              <a:tblPr>
                <a:tableStyleId>{5C22544A-7EE6-4342-B048-85BDC9FD1C3A}</a:tableStyleId>
              </a:tblPr>
              <a:tblGrid>
                <a:gridCol w="703440"/>
                <a:gridCol w="703440"/>
                <a:gridCol w="703440"/>
                <a:gridCol w="703440"/>
                <a:gridCol w="703440"/>
                <a:gridCol w="703440"/>
                <a:gridCol w="703440"/>
                <a:gridCol w="703440"/>
                <a:gridCol w="703440"/>
                <a:gridCol w="703440"/>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(n=631)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(n=442) (B)</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(n=552)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(n=521) (D)</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(n=156)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(n=192) (F)</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(n=210) (G)</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(n=230) (H)</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(n=285) (I)</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Grafiek 15"/>
          <p:cNvGraphicFramePr/>
          <p:nvPr>
            <p:extLst>
              <p:ext uri="{D42A27DB-BD31-4B8C-83A1-F6EECF244321}">
                <p14:modId xmlns:p14="http://schemas.microsoft.com/office/powerpoint/2010/main" val="2082750969"/>
              </p:ext>
            </p:extLst>
          </p:nvPr>
        </p:nvGraphicFramePr>
        <p:xfrm>
          <a:off x="344245" y="1816548"/>
          <a:ext cx="7013985"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1470777001"/>
              </p:ext>
            </p:extLst>
          </p:nvPr>
        </p:nvGraphicFramePr>
        <p:xfrm>
          <a:off x="7504241" y="3636166"/>
          <a:ext cx="1584000" cy="1728000"/>
        </p:xfrm>
        <a:graphic>
          <a:graphicData uri="http://schemas.openxmlformats.org/drawingml/2006/table">
            <a:tbl>
              <a:tblPr firstRow="1" bandRow="1">
                <a:tableStyleId>{2D5ABB26-0587-4C30-8999-92F81FD0307C}</a:tableStyleId>
              </a:tblPr>
              <a:tblGrid>
                <a:gridCol w="180000"/>
                <a:gridCol w="1404000"/>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4">
                              <a:lumMod val="75000"/>
                            </a:schemeClr>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5.000€ et 10.000 €</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2"/>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10.001€ et 20.000€</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a:t>
                      </a:r>
                      <a:r>
                        <a:rPr lang="fr-BE" sz="1200" b="1" dirty="0" smtClean="0">
                          <a:solidFill>
                            <a:schemeClr val="accent4">
                              <a:lumMod val="75000"/>
                            </a:schemeClr>
                          </a:solidFill>
                          <a:sym typeface="Wingdings"/>
                        </a:rPr>
                        <a:t> </a:t>
                      </a:r>
                      <a:endParaRPr lang="fr-BE" sz="1200" b="1" kern="1200" dirty="0" smtClean="0">
                        <a:solidFill>
                          <a:schemeClr val="accent4">
                            <a:lumMod val="75000"/>
                          </a:schemeClr>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20.001€ et 50.000€</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tc>
                <a:tc>
                  <a:txBody>
                    <a:bodyPr/>
                    <a:lstStyle/>
                    <a:p>
                      <a:pPr algn="l" fontAlgn="b"/>
                      <a:r>
                        <a:rPr lang="fr-BE" sz="1200" b="0" i="0" u="none" strike="noStrike" dirty="0" smtClean="0">
                          <a:solidFill>
                            <a:schemeClr val="tx2"/>
                          </a:solidFill>
                          <a:effectLst/>
                          <a:latin typeface="Calibri"/>
                        </a:rPr>
                        <a:t>Au-delà de 50.000€</a:t>
                      </a:r>
                      <a:endParaRPr lang="fr-BE" sz="1200" b="0" i="0" u="none" strike="noStrike" dirty="0">
                        <a:solidFill>
                          <a:schemeClr val="tx2"/>
                        </a:solidFill>
                        <a:effectLst/>
                        <a:latin typeface="Calibri"/>
                      </a:endParaRPr>
                    </a:p>
                  </a:txBody>
                  <a:tcPr marL="9525" marR="9525" marT="9525" marB="0"/>
                </a:tc>
              </a:tr>
            </a:tbl>
          </a:graphicData>
        </a:graphic>
      </p:graphicFrame>
      <p:sp>
        <p:nvSpPr>
          <p:cNvPr id="18" name="Rechthoek 17"/>
          <p:cNvSpPr/>
          <p:nvPr/>
        </p:nvSpPr>
        <p:spPr>
          <a:xfrm>
            <a:off x="2363284" y="3212060"/>
            <a:ext cx="358402" cy="184666"/>
          </a:xfrm>
          <a:prstGeom prst="rect">
            <a:avLst/>
          </a:prstGeom>
        </p:spPr>
        <p:txBody>
          <a:bodyPr wrap="square" lIns="0" tIns="0" rIns="0" bIns="0">
            <a:spAutoFit/>
          </a:bodyPr>
          <a:lstStyle/>
          <a:p>
            <a:pPr algn="ctr"/>
            <a:r>
              <a:rPr lang="fr-BE" sz="1200" b="1" dirty="0" smtClean="0">
                <a:solidFill>
                  <a:schemeClr val="bg1"/>
                </a:solidFill>
              </a:rPr>
              <a:t>A</a:t>
            </a:r>
            <a:endParaRPr lang="fr-BE" sz="1200" b="1" dirty="0">
              <a:solidFill>
                <a:schemeClr val="bg1"/>
              </a:solidFill>
            </a:endParaRPr>
          </a:p>
        </p:txBody>
      </p:sp>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13049803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el 8"/>
          <p:cNvGraphicFramePr>
            <a:graphicFrameLocks noGrp="1"/>
          </p:cNvGraphicFramePr>
          <p:nvPr>
            <p:extLst>
              <p:ext uri="{D42A27DB-BD31-4B8C-83A1-F6EECF244321}">
                <p14:modId xmlns:p14="http://schemas.microsoft.com/office/powerpoint/2010/main" val="3753940622"/>
              </p:ext>
            </p:extLst>
          </p:nvPr>
        </p:nvGraphicFramePr>
        <p:xfrm>
          <a:off x="346724" y="1123447"/>
          <a:ext cx="5397861" cy="4968000"/>
        </p:xfrm>
        <a:graphic>
          <a:graphicData uri="http://schemas.openxmlformats.org/drawingml/2006/table">
            <a:tbl>
              <a:tblPr>
                <a:tableStyleId>{5C22544A-7EE6-4342-B048-85BDC9FD1C3A}</a:tableStyleId>
              </a:tblPr>
              <a:tblGrid>
                <a:gridCol w="1799287"/>
                <a:gridCol w="1799287"/>
                <a:gridCol w="1799287"/>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ÉPARGNER ACTUELLEMENT</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Oui</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ts val="1000"/>
                        </a:lnSpc>
                      </a:pPr>
                      <a:r>
                        <a:rPr lang="fr-BE" sz="1100" b="1" i="0" u="none" strike="noStrike" dirty="0" smtClean="0">
                          <a:solidFill>
                            <a:schemeClr val="tx2"/>
                          </a:solidFill>
                          <a:effectLst/>
                          <a:latin typeface="+mj-lt"/>
                        </a:rPr>
                        <a:t>Non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(n=843)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(n=230) (B)</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itle 1"/>
          <p:cNvSpPr>
            <a:spLocks noGrp="1"/>
          </p:cNvSpPr>
          <p:nvPr>
            <p:ph type="title"/>
          </p:nvPr>
        </p:nvSpPr>
        <p:spPr>
          <a:xfrm>
            <a:off x="838800" y="116235"/>
            <a:ext cx="8162325" cy="559127"/>
          </a:xfrm>
        </p:spPr>
        <p:txBody>
          <a:bodyPr/>
          <a:lstStyle/>
          <a:p>
            <a:r>
              <a:rPr lang="fr-BE" dirty="0" smtClean="0"/>
              <a:t>L’estimation de la réserve nécessaire est généralement plus petite pour les gens qui n’épargnent actuellement pas que pour ceux qui épargnent.</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13</a:t>
            </a:fld>
            <a:endParaRPr lang="fr-BE" dirty="0"/>
          </a:p>
        </p:txBody>
      </p:sp>
      <p:sp>
        <p:nvSpPr>
          <p:cNvPr id="4" name="Text Placeholder 3"/>
          <p:cNvSpPr>
            <a:spLocks noGrp="1"/>
          </p:cNvSpPr>
          <p:nvPr>
            <p:ph type="body" sz="quarter" idx="13"/>
          </p:nvPr>
        </p:nvSpPr>
        <p:spPr/>
        <p:txBody>
          <a:bodyPr/>
          <a:lstStyle/>
          <a:p>
            <a:r>
              <a:rPr lang="fr-BE" dirty="0" smtClean="0"/>
              <a:t>Estimation réserve nécessaire </a:t>
            </a:r>
            <a:endParaRPr lang="fr-BE" dirty="0"/>
          </a:p>
        </p:txBody>
      </p:sp>
      <p:graphicFrame>
        <p:nvGraphicFramePr>
          <p:cNvPr id="16" name="Grafiek 15"/>
          <p:cNvGraphicFramePr/>
          <p:nvPr>
            <p:extLst>
              <p:ext uri="{D42A27DB-BD31-4B8C-83A1-F6EECF244321}">
                <p14:modId xmlns:p14="http://schemas.microsoft.com/office/powerpoint/2010/main" val="2123198719"/>
              </p:ext>
            </p:extLst>
          </p:nvPr>
        </p:nvGraphicFramePr>
        <p:xfrm>
          <a:off x="344245" y="1816548"/>
          <a:ext cx="5454127"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894124955"/>
              </p:ext>
            </p:extLst>
          </p:nvPr>
        </p:nvGraphicFramePr>
        <p:xfrm>
          <a:off x="7504241" y="3636166"/>
          <a:ext cx="1584000" cy="1728000"/>
        </p:xfrm>
        <a:graphic>
          <a:graphicData uri="http://schemas.openxmlformats.org/drawingml/2006/table">
            <a:tbl>
              <a:tblPr firstRow="1" bandRow="1">
                <a:tableStyleId>{2D5ABB26-0587-4C30-8999-92F81FD0307C}</a:tableStyleId>
              </a:tblPr>
              <a:tblGrid>
                <a:gridCol w="180000"/>
                <a:gridCol w="1404000"/>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4">
                              <a:lumMod val="75000"/>
                            </a:schemeClr>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5.000€ et 10.000 €</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2"/>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10.001€ et 20.000€</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a:t>
                      </a:r>
                      <a:r>
                        <a:rPr lang="fr-BE" sz="1200" b="1" dirty="0" smtClean="0">
                          <a:solidFill>
                            <a:schemeClr val="accent4">
                              <a:lumMod val="75000"/>
                            </a:schemeClr>
                          </a:solidFill>
                          <a:sym typeface="Wingdings"/>
                        </a:rPr>
                        <a:t> </a:t>
                      </a:r>
                      <a:endParaRPr lang="fr-BE" sz="1200" b="1" kern="1200" dirty="0" smtClean="0">
                        <a:solidFill>
                          <a:schemeClr val="accent4">
                            <a:lumMod val="75000"/>
                          </a:schemeClr>
                        </a:solidFill>
                        <a:latin typeface="+mn-lt"/>
                        <a:ea typeface="+mn-ea"/>
                        <a:cs typeface="+mn-cs"/>
                      </a:endParaRPr>
                    </a:p>
                  </a:txBody>
                  <a:tcPr marL="0" marR="0" marT="0" marB="0"/>
                </a:tc>
                <a:tc>
                  <a:txBody>
                    <a:bodyPr/>
                    <a:lstStyle/>
                    <a:p>
                      <a:pPr algn="l" fontAlgn="b"/>
                      <a:r>
                        <a:rPr lang="fr-BE" sz="1200" b="0" i="0" u="none" strike="noStrike" dirty="0" smtClean="0">
                          <a:solidFill>
                            <a:schemeClr val="tx2"/>
                          </a:solidFill>
                          <a:effectLst/>
                          <a:latin typeface="Calibri"/>
                        </a:rPr>
                        <a:t>Entre 20.001€ et 50.000€</a:t>
                      </a:r>
                      <a:endParaRPr lang="fr-BE" sz="1200" b="0" i="0" u="none" strike="noStrike" dirty="0">
                        <a:solidFill>
                          <a:schemeClr val="tx2"/>
                        </a:solidFill>
                        <a:effectLst/>
                        <a:latin typeface="Calibri"/>
                      </a:endParaRPr>
                    </a:p>
                  </a:txBody>
                  <a:tcPr marL="9525" marR="9525" marT="9525"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tc>
                <a:tc>
                  <a:txBody>
                    <a:bodyPr/>
                    <a:lstStyle/>
                    <a:p>
                      <a:pPr algn="l" fontAlgn="b"/>
                      <a:r>
                        <a:rPr lang="fr-BE" sz="1200" b="0" i="0" u="none" strike="noStrike" dirty="0" smtClean="0">
                          <a:solidFill>
                            <a:schemeClr val="tx2"/>
                          </a:solidFill>
                          <a:effectLst/>
                          <a:latin typeface="Calibri"/>
                        </a:rPr>
                        <a:t>Au-delà de 50.000€</a:t>
                      </a:r>
                      <a:endParaRPr lang="fr-BE" sz="1200" b="0" i="0" u="none" strike="noStrike" dirty="0">
                        <a:solidFill>
                          <a:schemeClr val="tx2"/>
                        </a:solidFill>
                        <a:effectLst/>
                        <a:latin typeface="Calibri"/>
                      </a:endParaRPr>
                    </a:p>
                  </a:txBody>
                  <a:tcPr marL="9525" marR="9525" marT="9525" marB="0"/>
                </a:tc>
              </a:tr>
            </a:tbl>
          </a:graphicData>
        </a:graphic>
      </p:graphicFrame>
      <p:sp>
        <p:nvSpPr>
          <p:cNvPr id="11" name="Rechthoek 22"/>
          <p:cNvSpPr/>
          <p:nvPr/>
        </p:nvSpPr>
        <p:spPr>
          <a:xfrm>
            <a:off x="2856699" y="5064879"/>
            <a:ext cx="358402" cy="184666"/>
          </a:xfrm>
          <a:prstGeom prst="rect">
            <a:avLst/>
          </a:prstGeom>
        </p:spPr>
        <p:txBody>
          <a:bodyPr wrap="square" lIns="0" tIns="0" rIns="0" bIns="0">
            <a:spAutoFit/>
          </a:bodyPr>
          <a:lstStyle/>
          <a:p>
            <a:pPr algn="ctr"/>
            <a:r>
              <a:rPr lang="fr-BE" sz="1200" b="1" dirty="0" smtClean="0">
                <a:solidFill>
                  <a:schemeClr val="bg1"/>
                </a:solidFill>
              </a:rPr>
              <a:t>B</a:t>
            </a:r>
            <a:endParaRPr lang="fr-BE" sz="1200" b="1" dirty="0">
              <a:solidFill>
                <a:schemeClr val="bg1"/>
              </a:solidFill>
            </a:endParaRPr>
          </a:p>
        </p:txBody>
      </p:sp>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5282974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116237"/>
            <a:ext cx="8162325" cy="559127"/>
          </a:xfrm>
        </p:spPr>
        <p:txBody>
          <a:bodyPr/>
          <a:lstStyle/>
          <a:p>
            <a:r>
              <a:rPr lang="fr-BE" dirty="0" smtClean="0"/>
              <a:t>Un peu plus que la moitié (57%) ne tient pas compte de la durée et des objectifs en choisissant le type d’épargne. </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14</a:t>
            </a:fld>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3279396778"/>
              </p:ext>
            </p:extLst>
          </p:nvPr>
        </p:nvGraphicFramePr>
        <p:xfrm>
          <a:off x="346724" y="1123447"/>
          <a:ext cx="7609530" cy="4968000"/>
        </p:xfrm>
        <a:graphic>
          <a:graphicData uri="http://schemas.openxmlformats.org/drawingml/2006/table">
            <a:tbl>
              <a:tblPr>
                <a:tableStyleId>{5C22544A-7EE6-4342-B048-85BDC9FD1C3A}</a:tableStyleId>
              </a:tblPr>
              <a:tblGrid>
                <a:gridCol w="760953"/>
                <a:gridCol w="760953"/>
                <a:gridCol w="760953"/>
                <a:gridCol w="760953"/>
                <a:gridCol w="760953"/>
                <a:gridCol w="760953"/>
                <a:gridCol w="760953"/>
                <a:gridCol w="760953"/>
                <a:gridCol w="760953"/>
                <a:gridCol w="760953"/>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BE" sz="1000" b="0" i="0" u="none" strike="noStrike" kern="1200" dirty="0" smtClean="0">
                          <a:solidFill>
                            <a:schemeClr val="tx2"/>
                          </a:solidFill>
                          <a:effectLst/>
                          <a:latin typeface="+mj-lt"/>
                          <a:ea typeface="+mn-ea"/>
                          <a:cs typeface="+mn-cs"/>
                        </a:rPr>
                        <a:t>(n=325) (B)</a:t>
                      </a:r>
                      <a:endParaRPr lang="fr-BE" sz="1000" b="0" i="0" u="none" strike="noStrike" kern="1200" dirty="0">
                        <a:solidFill>
                          <a:schemeClr val="tx2"/>
                        </a:solidFill>
                        <a:effectLst/>
                        <a:latin typeface="+mj-lt"/>
                        <a:ea typeface="+mn-ea"/>
                        <a:cs typeface="+mn-cs"/>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(n=123)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(F)</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(G)</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(n=182) (H)</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(n=208) (I)</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Grafiek 15"/>
          <p:cNvGraphicFramePr/>
          <p:nvPr>
            <p:extLst>
              <p:ext uri="{D42A27DB-BD31-4B8C-83A1-F6EECF244321}">
                <p14:modId xmlns:p14="http://schemas.microsoft.com/office/powerpoint/2010/main" val="4203853991"/>
              </p:ext>
            </p:extLst>
          </p:nvPr>
        </p:nvGraphicFramePr>
        <p:xfrm>
          <a:off x="344245" y="1816548"/>
          <a:ext cx="7587446"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888394958"/>
              </p:ext>
            </p:extLst>
          </p:nvPr>
        </p:nvGraphicFramePr>
        <p:xfrm>
          <a:off x="8025245" y="3722227"/>
          <a:ext cx="895481" cy="573326"/>
        </p:xfrm>
        <a:graphic>
          <a:graphicData uri="http://schemas.openxmlformats.org/drawingml/2006/table">
            <a:tbl>
              <a:tblPr firstRow="1" bandRow="1">
                <a:tableStyleId>{2D5ABB26-0587-4C30-8999-92F81FD0307C}</a:tableStyleId>
              </a:tblPr>
              <a:tblGrid>
                <a:gridCol w="127926"/>
                <a:gridCol w="767555"/>
              </a:tblGrid>
              <a:tr h="286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Oui</a:t>
                      </a:r>
                      <a:endParaRPr lang="fr-BE" sz="1200" b="0" i="0" u="none" strike="noStrike" dirty="0">
                        <a:solidFill>
                          <a:schemeClr val="tx2"/>
                        </a:solidFill>
                        <a:effectLst/>
                        <a:latin typeface="Calibri"/>
                      </a:endParaRPr>
                    </a:p>
                  </a:txBody>
                  <a:tcPr marL="9525" marR="9525" marT="9525" marB="0" anchor="ctr"/>
                </a:tc>
              </a:tr>
              <a:tr h="286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C00000"/>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Non</a:t>
                      </a:r>
                      <a:endParaRPr lang="fr-BE" sz="1200" b="0" i="0" u="none" strike="noStrike" dirty="0">
                        <a:solidFill>
                          <a:schemeClr val="tx2"/>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58321373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el 15"/>
          <p:cNvGraphicFramePr>
            <a:graphicFrameLocks noGrp="1"/>
          </p:cNvGraphicFramePr>
          <p:nvPr>
            <p:extLst>
              <p:ext uri="{D42A27DB-BD31-4B8C-83A1-F6EECF244321}">
                <p14:modId xmlns:p14="http://schemas.microsoft.com/office/powerpoint/2010/main" val="3796685698"/>
              </p:ext>
            </p:extLst>
          </p:nvPr>
        </p:nvGraphicFramePr>
        <p:xfrm>
          <a:off x="1160647" y="1456330"/>
          <a:ext cx="7155710" cy="4896000"/>
        </p:xfrm>
        <a:graphic>
          <a:graphicData uri="http://schemas.openxmlformats.org/drawingml/2006/table">
            <a:tbl>
              <a:tblPr>
                <a:tableStyleId>{5C22544A-7EE6-4342-B048-85BDC9FD1C3A}</a:tableStyleId>
              </a:tblPr>
              <a:tblGrid>
                <a:gridCol w="715571"/>
                <a:gridCol w="715571"/>
                <a:gridCol w="715571"/>
                <a:gridCol w="715571"/>
                <a:gridCol w="715571"/>
                <a:gridCol w="715571"/>
                <a:gridCol w="715571"/>
                <a:gridCol w="715571"/>
                <a:gridCol w="715571"/>
                <a:gridCol w="715571"/>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BE" sz="1000" b="0" i="0" u="none" strike="noStrike" kern="1200" dirty="0" smtClean="0">
                          <a:solidFill>
                            <a:schemeClr val="tx2"/>
                          </a:solidFill>
                          <a:effectLst/>
                          <a:latin typeface="+mj-lt"/>
                          <a:ea typeface="+mn-ea"/>
                          <a:cs typeface="+mn-cs"/>
                        </a:rPr>
                        <a:t>(n=325) (B)</a:t>
                      </a:r>
                      <a:endParaRPr lang="fr-BE" sz="1000" b="0" i="0" u="none" strike="noStrike" kern="1200" dirty="0">
                        <a:solidFill>
                          <a:schemeClr val="tx2"/>
                        </a:solidFill>
                        <a:effectLst/>
                        <a:latin typeface="+mj-lt"/>
                        <a:ea typeface="+mn-ea"/>
                        <a:cs typeface="+mn-cs"/>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(n=123)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(F)</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(G)</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(n=182) (H)</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(n=208) (I)</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Grafiek 16"/>
          <p:cNvGraphicFramePr/>
          <p:nvPr>
            <p:extLst>
              <p:ext uri="{D42A27DB-BD31-4B8C-83A1-F6EECF244321}">
                <p14:modId xmlns:p14="http://schemas.microsoft.com/office/powerpoint/2010/main" val="1763703011"/>
              </p:ext>
            </p:extLst>
          </p:nvPr>
        </p:nvGraphicFramePr>
        <p:xfrm>
          <a:off x="1228942" y="1747531"/>
          <a:ext cx="1724803"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8" name="Grafiek 16"/>
          <p:cNvGraphicFramePr/>
          <p:nvPr>
            <p:extLst>
              <p:ext uri="{D42A27DB-BD31-4B8C-83A1-F6EECF244321}">
                <p14:modId xmlns:p14="http://schemas.microsoft.com/office/powerpoint/2010/main" val="260418578"/>
              </p:ext>
            </p:extLst>
          </p:nvPr>
        </p:nvGraphicFramePr>
        <p:xfrm>
          <a:off x="1871700" y="1747531"/>
          <a:ext cx="1724803" cy="40248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734298" y="128978"/>
            <a:ext cx="8298736" cy="1113125"/>
          </a:xfrm>
        </p:spPr>
        <p:txBody>
          <a:bodyPr/>
          <a:lstStyle/>
          <a:p>
            <a:r>
              <a:rPr lang="fr-BE" dirty="0" smtClean="0"/>
              <a:t>Près de 5 Belges sur 10 n’épargnent pas de façon diversifiée. Si on rajoute ceux qui sont dans plusieurs banques, ce sont plus de 8 Belges sur 10 qui ne diversifient pas leur épargne en termes de produits. Seuls 3 Belges sur 10 déclarent avoir une épargne diversifiée via des investissements différents.</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15</a:t>
            </a:fld>
            <a:endParaRPr lang="fr-BE" dirty="0"/>
          </a:p>
        </p:txBody>
      </p:sp>
      <p:graphicFrame>
        <p:nvGraphicFramePr>
          <p:cNvPr id="29" name="Grafiek 16"/>
          <p:cNvGraphicFramePr/>
          <p:nvPr>
            <p:extLst>
              <p:ext uri="{D42A27DB-BD31-4B8C-83A1-F6EECF244321}">
                <p14:modId xmlns:p14="http://schemas.microsoft.com/office/powerpoint/2010/main" val="2537777965"/>
              </p:ext>
            </p:extLst>
          </p:nvPr>
        </p:nvGraphicFramePr>
        <p:xfrm>
          <a:off x="2577597" y="1747531"/>
          <a:ext cx="1724803" cy="40248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Grafiek 16"/>
          <p:cNvGraphicFramePr/>
          <p:nvPr>
            <p:extLst>
              <p:ext uri="{D42A27DB-BD31-4B8C-83A1-F6EECF244321}">
                <p14:modId xmlns:p14="http://schemas.microsoft.com/office/powerpoint/2010/main" val="3343735991"/>
              </p:ext>
            </p:extLst>
          </p:nvPr>
        </p:nvGraphicFramePr>
        <p:xfrm>
          <a:off x="3294786" y="1747531"/>
          <a:ext cx="1724803" cy="402485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1" name="Grafiek 16"/>
          <p:cNvGraphicFramePr/>
          <p:nvPr>
            <p:extLst>
              <p:ext uri="{D42A27DB-BD31-4B8C-83A1-F6EECF244321}">
                <p14:modId xmlns:p14="http://schemas.microsoft.com/office/powerpoint/2010/main" val="2510948576"/>
              </p:ext>
            </p:extLst>
          </p:nvPr>
        </p:nvGraphicFramePr>
        <p:xfrm>
          <a:off x="4017251" y="1747531"/>
          <a:ext cx="1724803" cy="40248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2" name="Grafiek 16"/>
          <p:cNvGraphicFramePr/>
          <p:nvPr>
            <p:extLst>
              <p:ext uri="{D42A27DB-BD31-4B8C-83A1-F6EECF244321}">
                <p14:modId xmlns:p14="http://schemas.microsoft.com/office/powerpoint/2010/main" val="3853183596"/>
              </p:ext>
            </p:extLst>
          </p:nvPr>
        </p:nvGraphicFramePr>
        <p:xfrm>
          <a:off x="4734440" y="1747531"/>
          <a:ext cx="1724803" cy="40248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4" name="Grafiek 16"/>
          <p:cNvGraphicFramePr/>
          <p:nvPr>
            <p:extLst>
              <p:ext uri="{D42A27DB-BD31-4B8C-83A1-F6EECF244321}">
                <p14:modId xmlns:p14="http://schemas.microsoft.com/office/powerpoint/2010/main" val="1786643551"/>
              </p:ext>
            </p:extLst>
          </p:nvPr>
        </p:nvGraphicFramePr>
        <p:xfrm>
          <a:off x="5445817" y="1747531"/>
          <a:ext cx="1724803" cy="402485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7" name="Grafiek 16"/>
          <p:cNvGraphicFramePr/>
          <p:nvPr>
            <p:extLst>
              <p:ext uri="{D42A27DB-BD31-4B8C-83A1-F6EECF244321}">
                <p14:modId xmlns:p14="http://schemas.microsoft.com/office/powerpoint/2010/main" val="3963519179"/>
              </p:ext>
            </p:extLst>
          </p:nvPr>
        </p:nvGraphicFramePr>
        <p:xfrm>
          <a:off x="6168282" y="1747531"/>
          <a:ext cx="1724803" cy="402485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8" name="Grafiek 16"/>
          <p:cNvGraphicFramePr/>
          <p:nvPr>
            <p:extLst>
              <p:ext uri="{D42A27DB-BD31-4B8C-83A1-F6EECF244321}">
                <p14:modId xmlns:p14="http://schemas.microsoft.com/office/powerpoint/2010/main" val="1287878568"/>
              </p:ext>
            </p:extLst>
          </p:nvPr>
        </p:nvGraphicFramePr>
        <p:xfrm>
          <a:off x="6865624" y="1747531"/>
          <a:ext cx="1724803" cy="402485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9" name="Grafiek 16"/>
          <p:cNvGraphicFramePr/>
          <p:nvPr>
            <p:extLst>
              <p:ext uri="{D42A27DB-BD31-4B8C-83A1-F6EECF244321}">
                <p14:modId xmlns:p14="http://schemas.microsoft.com/office/powerpoint/2010/main" val="205120655"/>
              </p:ext>
            </p:extLst>
          </p:nvPr>
        </p:nvGraphicFramePr>
        <p:xfrm>
          <a:off x="7582412" y="1747531"/>
          <a:ext cx="1724803" cy="4024854"/>
        </p:xfrm>
        <a:graphic>
          <a:graphicData uri="http://schemas.openxmlformats.org/drawingml/2006/chart">
            <c:chart xmlns:c="http://schemas.openxmlformats.org/drawingml/2006/chart" xmlns:r="http://schemas.openxmlformats.org/officeDocument/2006/relationships" r:id="rId11"/>
          </a:graphicData>
        </a:graphic>
      </p:graphicFrame>
      <p:sp>
        <p:nvSpPr>
          <p:cNvPr id="58" name="Rechthoek 39"/>
          <p:cNvSpPr/>
          <p:nvPr/>
        </p:nvSpPr>
        <p:spPr>
          <a:xfrm>
            <a:off x="5245456" y="5101601"/>
            <a:ext cx="358402" cy="299184"/>
          </a:xfrm>
          <a:prstGeom prst="rect">
            <a:avLst/>
          </a:prstGeom>
        </p:spPr>
        <p:txBody>
          <a:bodyPr wrap="square" lIns="0" tIns="0" rIns="0" bIns="0">
            <a:spAutoFit/>
          </a:bodyPr>
          <a:lstStyle/>
          <a:p>
            <a:pPr>
              <a:lnSpc>
                <a:spcPct val="80000"/>
              </a:lnSpc>
            </a:pPr>
            <a:endParaRPr lang="fr-BE" sz="1200" dirty="0" smtClean="0">
              <a:solidFill>
                <a:schemeClr val="tx2"/>
              </a:solidFill>
            </a:endParaRPr>
          </a:p>
          <a:p>
            <a:pPr>
              <a:lnSpc>
                <a:spcPct val="80000"/>
              </a:lnSpc>
            </a:pPr>
            <a:endParaRPr lang="fr-BE" sz="1200" dirty="0">
              <a:solidFill>
                <a:schemeClr val="tx2"/>
              </a:solidFill>
            </a:endParaRPr>
          </a:p>
        </p:txBody>
      </p:sp>
      <p:sp>
        <p:nvSpPr>
          <p:cNvPr id="61" name="Rechthoek 39"/>
          <p:cNvSpPr/>
          <p:nvPr/>
        </p:nvSpPr>
        <p:spPr>
          <a:xfrm>
            <a:off x="6740574" y="4953170"/>
            <a:ext cx="358402" cy="151452"/>
          </a:xfrm>
          <a:prstGeom prst="rect">
            <a:avLst/>
          </a:prstGeom>
        </p:spPr>
        <p:txBody>
          <a:bodyPr wrap="square" lIns="0" tIns="0" rIns="0" bIns="0">
            <a:spAutoFit/>
          </a:bodyPr>
          <a:lstStyle/>
          <a:p>
            <a:pPr>
              <a:lnSpc>
                <a:spcPct val="80000"/>
              </a:lnSpc>
            </a:pPr>
            <a:r>
              <a:rPr lang="fr-BE" sz="1200" dirty="0" smtClean="0">
                <a:solidFill>
                  <a:schemeClr val="tx2"/>
                </a:solidFill>
              </a:rPr>
              <a:t>I</a:t>
            </a:r>
            <a:endParaRPr lang="fr-BE" sz="1200" dirty="0">
              <a:solidFill>
                <a:schemeClr val="tx2"/>
              </a:solidFill>
            </a:endParaRPr>
          </a:p>
        </p:txBody>
      </p:sp>
      <p:graphicFrame>
        <p:nvGraphicFramePr>
          <p:cNvPr id="43" name="Tabel 14"/>
          <p:cNvGraphicFramePr>
            <a:graphicFrameLocks noGrp="1"/>
          </p:cNvGraphicFramePr>
          <p:nvPr>
            <p:extLst>
              <p:ext uri="{D42A27DB-BD31-4B8C-83A1-F6EECF244321}">
                <p14:modId xmlns:p14="http://schemas.microsoft.com/office/powerpoint/2010/main" val="3192169953"/>
              </p:ext>
            </p:extLst>
          </p:nvPr>
        </p:nvGraphicFramePr>
        <p:xfrm>
          <a:off x="161363" y="1879500"/>
          <a:ext cx="1050749" cy="3773157"/>
        </p:xfrm>
        <a:graphic>
          <a:graphicData uri="http://schemas.openxmlformats.org/drawingml/2006/table">
            <a:tbl>
              <a:tblPr>
                <a:tableStyleId>{5C22544A-7EE6-4342-B048-85BDC9FD1C3A}</a:tableStyleId>
              </a:tblPr>
              <a:tblGrid>
                <a:gridCol w="1050749"/>
              </a:tblGrid>
              <a:tr h="1257719">
                <a:tc>
                  <a:txBody>
                    <a:bodyPr/>
                    <a:lstStyle/>
                    <a:p>
                      <a:pPr algn="r" fontAlgn="b"/>
                      <a:r>
                        <a:rPr lang="fr-BE" sz="1200" b="0" i="0" u="none" strike="noStrike" dirty="0" smtClean="0">
                          <a:solidFill>
                            <a:schemeClr val="tx2"/>
                          </a:solidFill>
                          <a:effectLst/>
                          <a:latin typeface="+mn-lt"/>
                        </a:rPr>
                        <a:t>Oui, dans plusieurs banques</a:t>
                      </a:r>
                    </a:p>
                    <a:p>
                      <a:pPr algn="r" fontAlgn="b"/>
                      <a:endParaRPr lang="fr-BE" sz="12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57719">
                <a:tc>
                  <a:txBody>
                    <a:bodyPr/>
                    <a:lstStyle/>
                    <a:p>
                      <a:pPr algn="r" fontAlgn="b"/>
                      <a:r>
                        <a:rPr lang="fr-BE" sz="1200" b="0" i="0" u="none" strike="noStrike" dirty="0" smtClean="0">
                          <a:solidFill>
                            <a:schemeClr val="tx2"/>
                          </a:solidFill>
                          <a:effectLst/>
                          <a:latin typeface="+mn-lt"/>
                        </a:rPr>
                        <a:t>Oui, via des investissements différents </a:t>
                      </a:r>
                      <a:endParaRPr lang="fr-BE" sz="1200" b="0" i="0" u="none" strike="noStrike" dirty="0">
                        <a:solidFill>
                          <a:schemeClr val="tx2"/>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57719">
                <a:tc>
                  <a:txBody>
                    <a:bodyPr/>
                    <a:lstStyle/>
                    <a:p>
                      <a:pPr algn="r" fontAlgn="b"/>
                      <a:r>
                        <a:rPr lang="fr-BE" sz="1200" b="0" i="0" u="none" strike="noStrike" dirty="0" smtClean="0">
                          <a:solidFill>
                            <a:schemeClr val="tx2"/>
                          </a:solidFill>
                          <a:effectLst/>
                          <a:latin typeface="Calibri"/>
                        </a:rPr>
                        <a:t>Non</a:t>
                      </a:r>
                      <a:endParaRPr lang="fr-BE" sz="12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76970259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0" y="4143375"/>
            <a:ext cx="2349500" cy="1524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35" name="Grafiek 34"/>
          <p:cNvGraphicFramePr/>
          <p:nvPr>
            <p:extLst>
              <p:ext uri="{D42A27DB-BD31-4B8C-83A1-F6EECF244321}">
                <p14:modId xmlns:p14="http://schemas.microsoft.com/office/powerpoint/2010/main" val="2253619905"/>
              </p:ext>
            </p:extLst>
          </p:nvPr>
        </p:nvGraphicFramePr>
        <p:xfrm>
          <a:off x="2271256" y="1708972"/>
          <a:ext cx="1724803"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Grafiek 35"/>
          <p:cNvGraphicFramePr/>
          <p:nvPr>
            <p:extLst>
              <p:ext uri="{D42A27DB-BD31-4B8C-83A1-F6EECF244321}">
                <p14:modId xmlns:p14="http://schemas.microsoft.com/office/powerpoint/2010/main" val="1805511618"/>
              </p:ext>
            </p:extLst>
          </p:nvPr>
        </p:nvGraphicFramePr>
        <p:xfrm>
          <a:off x="2953226" y="1708972"/>
          <a:ext cx="1724803" cy="4024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el 14"/>
          <p:cNvGraphicFramePr>
            <a:graphicFrameLocks noGrp="1"/>
          </p:cNvGraphicFramePr>
          <p:nvPr>
            <p:extLst>
              <p:ext uri="{D42A27DB-BD31-4B8C-83A1-F6EECF244321}">
                <p14:modId xmlns:p14="http://schemas.microsoft.com/office/powerpoint/2010/main" val="4174503062"/>
              </p:ext>
            </p:extLst>
          </p:nvPr>
        </p:nvGraphicFramePr>
        <p:xfrm>
          <a:off x="1545558" y="1357698"/>
          <a:ext cx="6751680" cy="4896000"/>
        </p:xfrm>
        <a:graphic>
          <a:graphicData uri="http://schemas.openxmlformats.org/drawingml/2006/table">
            <a:tbl>
              <a:tblPr>
                <a:tableStyleId>{5C22544A-7EE6-4342-B048-85BDC9FD1C3A}</a:tableStyleId>
              </a:tblPr>
              <a:tblGrid>
                <a:gridCol w="675168"/>
                <a:gridCol w="675168"/>
                <a:gridCol w="675168"/>
                <a:gridCol w="675168"/>
                <a:gridCol w="675168"/>
                <a:gridCol w="675168"/>
                <a:gridCol w="675168"/>
                <a:gridCol w="675168"/>
                <a:gridCol w="675168"/>
                <a:gridCol w="675168"/>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(n=631)</a:t>
                      </a:r>
                    </a:p>
                    <a:p>
                      <a:pPr algn="ctr" fontAlgn="b"/>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(n=442)</a:t>
                      </a:r>
                    </a:p>
                    <a:p>
                      <a:pPr algn="ctr" fontAlgn="b"/>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(n=552)</a:t>
                      </a:r>
                    </a:p>
                    <a:p>
                      <a:pPr algn="ctr" fontAlgn="b"/>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(n=521)</a:t>
                      </a:r>
                    </a:p>
                    <a:p>
                      <a:pPr algn="ctr" fontAlgn="b"/>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(n=156)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(n=192) (B)</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(n=210) (C)</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(n=230) (D)</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(n=285) (E)</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7" name="Grafiek 36"/>
          <p:cNvGraphicFramePr/>
          <p:nvPr>
            <p:extLst>
              <p:ext uri="{D42A27DB-BD31-4B8C-83A1-F6EECF244321}">
                <p14:modId xmlns:p14="http://schemas.microsoft.com/office/powerpoint/2010/main" val="632171888"/>
              </p:ext>
            </p:extLst>
          </p:nvPr>
        </p:nvGraphicFramePr>
        <p:xfrm>
          <a:off x="3616062" y="1708972"/>
          <a:ext cx="1724803" cy="40248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8" name="Grafiek 37"/>
          <p:cNvGraphicFramePr/>
          <p:nvPr>
            <p:extLst>
              <p:ext uri="{D42A27DB-BD31-4B8C-83A1-F6EECF244321}">
                <p14:modId xmlns:p14="http://schemas.microsoft.com/office/powerpoint/2010/main" val="3236840305"/>
              </p:ext>
            </p:extLst>
          </p:nvPr>
        </p:nvGraphicFramePr>
        <p:xfrm>
          <a:off x="4298032" y="1708972"/>
          <a:ext cx="1724803" cy="4024854"/>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a:xfrm>
            <a:off x="791175" y="0"/>
            <a:ext cx="8162325" cy="1113125"/>
          </a:xfrm>
        </p:spPr>
        <p:txBody>
          <a:bodyPr/>
          <a:lstStyle/>
          <a:p>
            <a:r>
              <a:rPr lang="fr-BE" dirty="0" smtClean="0"/>
              <a:t>Près de la moitié des Belges considèrent que diversifier son épargne permet de limiter les risques</a:t>
            </a:r>
            <a:r>
              <a:rPr lang="fr-BE" dirty="0"/>
              <a:t>. </a:t>
            </a:r>
            <a:r>
              <a:rPr lang="fr-BE" dirty="0" smtClean="0"/>
              <a:t>Il est aussi </a:t>
            </a:r>
            <a:r>
              <a:rPr lang="fr-BE" dirty="0"/>
              <a:t>l’avantage le plus mentionné dans tous les groupes </a:t>
            </a:r>
            <a:r>
              <a:rPr lang="fr-BE" dirty="0" smtClean="0"/>
              <a:t>d’âges. Par contre, la flexibilité et l’obtention d’un rendement plus intéressant ne sont mentionnés que par 2 Belges sur 10.</a:t>
            </a:r>
            <a:endParaRPr lang="fr-BE" dirty="0"/>
          </a:p>
        </p:txBody>
      </p:sp>
      <p:graphicFrame>
        <p:nvGraphicFramePr>
          <p:cNvPr id="24" name="Grafiek 23"/>
          <p:cNvGraphicFramePr/>
          <p:nvPr>
            <p:extLst>
              <p:ext uri="{D42A27DB-BD31-4B8C-83A1-F6EECF244321}">
                <p14:modId xmlns:p14="http://schemas.microsoft.com/office/powerpoint/2010/main" val="3266495457"/>
              </p:ext>
            </p:extLst>
          </p:nvPr>
        </p:nvGraphicFramePr>
        <p:xfrm>
          <a:off x="1633702" y="1708972"/>
          <a:ext cx="1724803" cy="40248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5" name="Grafiek 34"/>
          <p:cNvGraphicFramePr/>
          <p:nvPr>
            <p:extLst>
              <p:ext uri="{D42A27DB-BD31-4B8C-83A1-F6EECF244321}">
                <p14:modId xmlns:p14="http://schemas.microsoft.com/office/powerpoint/2010/main" val="3709966374"/>
              </p:ext>
            </p:extLst>
          </p:nvPr>
        </p:nvGraphicFramePr>
        <p:xfrm>
          <a:off x="4979252" y="1708972"/>
          <a:ext cx="1724803" cy="40248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6" name="Grafiek 35"/>
          <p:cNvGraphicFramePr/>
          <p:nvPr>
            <p:extLst>
              <p:ext uri="{D42A27DB-BD31-4B8C-83A1-F6EECF244321}">
                <p14:modId xmlns:p14="http://schemas.microsoft.com/office/powerpoint/2010/main" val="504062928"/>
              </p:ext>
            </p:extLst>
          </p:nvPr>
        </p:nvGraphicFramePr>
        <p:xfrm>
          <a:off x="5639956" y="1708972"/>
          <a:ext cx="1724803" cy="402485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7" name="Grafiek 36"/>
          <p:cNvGraphicFramePr/>
          <p:nvPr>
            <p:extLst>
              <p:ext uri="{D42A27DB-BD31-4B8C-83A1-F6EECF244321}">
                <p14:modId xmlns:p14="http://schemas.microsoft.com/office/powerpoint/2010/main" val="2377648629"/>
              </p:ext>
            </p:extLst>
          </p:nvPr>
        </p:nvGraphicFramePr>
        <p:xfrm>
          <a:off x="6311418" y="1708972"/>
          <a:ext cx="1724803" cy="402485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8" name="Grafiek 37"/>
          <p:cNvGraphicFramePr/>
          <p:nvPr>
            <p:extLst>
              <p:ext uri="{D42A27DB-BD31-4B8C-83A1-F6EECF244321}">
                <p14:modId xmlns:p14="http://schemas.microsoft.com/office/powerpoint/2010/main" val="3698334437"/>
              </p:ext>
            </p:extLst>
          </p:nvPr>
        </p:nvGraphicFramePr>
        <p:xfrm>
          <a:off x="6993388" y="1708972"/>
          <a:ext cx="1724803" cy="402485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9" name="Grafiek 37"/>
          <p:cNvGraphicFramePr/>
          <p:nvPr>
            <p:extLst>
              <p:ext uri="{D42A27DB-BD31-4B8C-83A1-F6EECF244321}">
                <p14:modId xmlns:p14="http://schemas.microsoft.com/office/powerpoint/2010/main" val="1752903344"/>
              </p:ext>
            </p:extLst>
          </p:nvPr>
        </p:nvGraphicFramePr>
        <p:xfrm>
          <a:off x="7678757" y="1708972"/>
          <a:ext cx="1724803" cy="4024854"/>
        </p:xfrm>
        <a:graphic>
          <a:graphicData uri="http://schemas.openxmlformats.org/drawingml/2006/chart">
            <c:chart xmlns:c="http://schemas.openxmlformats.org/drawingml/2006/chart" xmlns:r="http://schemas.openxmlformats.org/officeDocument/2006/relationships" r:id="rId11"/>
          </a:graphicData>
        </a:graphic>
      </p:graphicFrame>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16</a:t>
            </a:fld>
            <a:endParaRPr lang="fr-BE" dirty="0"/>
          </a:p>
        </p:txBody>
      </p:sp>
      <p:graphicFrame>
        <p:nvGraphicFramePr>
          <p:cNvPr id="23" name="Tabel 22"/>
          <p:cNvGraphicFramePr>
            <a:graphicFrameLocks noGrp="1"/>
          </p:cNvGraphicFramePr>
          <p:nvPr>
            <p:extLst>
              <p:ext uri="{D42A27DB-BD31-4B8C-83A1-F6EECF244321}">
                <p14:modId xmlns:p14="http://schemas.microsoft.com/office/powerpoint/2010/main" val="3912457382"/>
              </p:ext>
            </p:extLst>
          </p:nvPr>
        </p:nvGraphicFramePr>
        <p:xfrm>
          <a:off x="65666" y="1845737"/>
          <a:ext cx="1506071" cy="3743999"/>
        </p:xfrm>
        <a:graphic>
          <a:graphicData uri="http://schemas.openxmlformats.org/drawingml/2006/table">
            <a:tbl>
              <a:tblPr>
                <a:tableStyleId>{5C22544A-7EE6-4342-B048-85BDC9FD1C3A}</a:tableStyleId>
              </a:tblPr>
              <a:tblGrid>
                <a:gridCol w="1506071"/>
              </a:tblGrid>
              <a:tr h="731174">
                <a:tc>
                  <a:txBody>
                    <a:bodyPr/>
                    <a:lstStyle/>
                    <a:p>
                      <a:pPr algn="r" fontAlgn="b"/>
                      <a:r>
                        <a:rPr lang="fr-BE" sz="1200" b="0" i="0" u="none" strike="noStrike" kern="1200" dirty="0" smtClean="0">
                          <a:solidFill>
                            <a:schemeClr val="tx2"/>
                          </a:solidFill>
                          <a:effectLst/>
                          <a:latin typeface="Calibri"/>
                          <a:ea typeface="+mn-ea"/>
                          <a:cs typeface="+mn-cs"/>
                        </a:rPr>
                        <a:t>Limiter les risques</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31174">
                <a:tc>
                  <a:txBody>
                    <a:bodyPr/>
                    <a:lstStyle/>
                    <a:p>
                      <a:pPr algn="r" fontAlgn="b"/>
                      <a:r>
                        <a:rPr lang="fr-BE" sz="1200" b="0" i="0" u="none" strike="noStrike" kern="1200" dirty="0" smtClean="0">
                          <a:solidFill>
                            <a:schemeClr val="tx2"/>
                          </a:solidFill>
                          <a:effectLst/>
                          <a:latin typeface="Calibri"/>
                          <a:ea typeface="+mn-ea"/>
                          <a:cs typeface="+mn-cs"/>
                        </a:rPr>
                        <a:t>Obtenir un rendement plus intéressant </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31174">
                <a:tc>
                  <a:txBody>
                    <a:bodyPr/>
                    <a:lstStyle/>
                    <a:p>
                      <a:pPr algn="r" fontAlgn="b"/>
                      <a:r>
                        <a:rPr lang="fr-BE" sz="1200" b="0" i="0" u="none" strike="noStrike" kern="1200" dirty="0" smtClean="0">
                          <a:solidFill>
                            <a:schemeClr val="tx2"/>
                          </a:solidFill>
                          <a:effectLst/>
                          <a:latin typeface="Calibri"/>
                          <a:ea typeface="+mn-ea"/>
                          <a:cs typeface="+mn-cs"/>
                        </a:rPr>
                        <a:t>La flexibilité - avoir des types d’épargne adaptés à vos projets</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819303">
                <a:tc>
                  <a:txBody>
                    <a:bodyPr/>
                    <a:lstStyle/>
                    <a:p>
                      <a:pPr algn="r" fontAlgn="b"/>
                      <a:r>
                        <a:rPr lang="fr-BE" sz="1200" b="0" i="0" u="none" strike="noStrike" kern="1200" dirty="0" smtClean="0">
                          <a:solidFill>
                            <a:schemeClr val="tx2"/>
                          </a:solidFill>
                          <a:effectLst/>
                          <a:latin typeface="Calibri"/>
                          <a:ea typeface="+mn-ea"/>
                          <a:cs typeface="+mn-cs"/>
                        </a:rPr>
                        <a:t>Je ne vois pas d’avantage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31174">
                <a:tc>
                  <a:txBody>
                    <a:bodyPr/>
                    <a:lstStyle/>
                    <a:p>
                      <a:pPr algn="r" fontAlgn="b"/>
                      <a:r>
                        <a:rPr lang="fr-BE" sz="1200" b="0" i="0" u="none" strike="noStrike" kern="1200" dirty="0" smtClean="0">
                          <a:solidFill>
                            <a:schemeClr val="tx2"/>
                          </a:solidFill>
                          <a:effectLst/>
                          <a:latin typeface="Calibri"/>
                          <a:ea typeface="+mn-ea"/>
                          <a:cs typeface="+mn-cs"/>
                        </a:rPr>
                        <a:t>Je n’ai pas d’opinion</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8" name="Rechthoek 40"/>
          <p:cNvSpPr/>
          <p:nvPr/>
        </p:nvSpPr>
        <p:spPr>
          <a:xfrm>
            <a:off x="4102315" y="2880929"/>
            <a:ext cx="358402" cy="184666"/>
          </a:xfrm>
          <a:prstGeom prst="rect">
            <a:avLst/>
          </a:prstGeom>
        </p:spPr>
        <p:txBody>
          <a:bodyPr wrap="square" lIns="0" tIns="0" rIns="0" bIns="0">
            <a:spAutoFit/>
          </a:bodyPr>
          <a:lstStyle/>
          <a:p>
            <a:r>
              <a:rPr lang="fr-BE" sz="1200" dirty="0" smtClean="0">
                <a:solidFill>
                  <a:schemeClr val="tx2"/>
                </a:solidFill>
              </a:rPr>
              <a:t>D</a:t>
            </a:r>
            <a:endParaRPr lang="fr-BE" sz="1200" dirty="0">
              <a:solidFill>
                <a:schemeClr val="tx2"/>
              </a:solidFill>
            </a:endParaRPr>
          </a:p>
        </p:txBody>
      </p:sp>
    </p:spTree>
    <p:extLst>
      <p:ext uri="{BB962C8B-B14F-4D97-AF65-F5344CB8AC3E}">
        <p14:creationId xmlns:p14="http://schemas.microsoft.com/office/powerpoint/2010/main" val="252259735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el 14"/>
          <p:cNvGraphicFramePr>
            <a:graphicFrameLocks noGrp="1"/>
          </p:cNvGraphicFramePr>
          <p:nvPr>
            <p:extLst>
              <p:ext uri="{D42A27DB-BD31-4B8C-83A1-F6EECF244321}">
                <p14:modId xmlns:p14="http://schemas.microsoft.com/office/powerpoint/2010/main" val="288810040"/>
              </p:ext>
            </p:extLst>
          </p:nvPr>
        </p:nvGraphicFramePr>
        <p:xfrm>
          <a:off x="1753493" y="1123447"/>
          <a:ext cx="6293220" cy="4896000"/>
        </p:xfrm>
        <a:graphic>
          <a:graphicData uri="http://schemas.openxmlformats.org/drawingml/2006/table">
            <a:tbl>
              <a:tblPr>
                <a:tableStyleId>{5C22544A-7EE6-4342-B048-85BDC9FD1C3A}</a:tableStyleId>
              </a:tblPr>
              <a:tblGrid>
                <a:gridCol w="629322"/>
                <a:gridCol w="629322"/>
                <a:gridCol w="629322"/>
                <a:gridCol w="629322"/>
                <a:gridCol w="629322"/>
                <a:gridCol w="629322"/>
                <a:gridCol w="629322"/>
                <a:gridCol w="629322"/>
                <a:gridCol w="629322"/>
                <a:gridCol w="629322"/>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(n=631) (A)</a:t>
                      </a: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(n=442) (B)</a:t>
                      </a: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(n=552) (C)</a:t>
                      </a: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BE" sz="1000" b="0" i="0" u="none" strike="noStrike" kern="1200" dirty="0" smtClean="0">
                          <a:solidFill>
                            <a:schemeClr val="tx2"/>
                          </a:solidFill>
                          <a:effectLst/>
                          <a:latin typeface="+mn-lt"/>
                          <a:ea typeface="+mn-ea"/>
                          <a:cs typeface="+mn-cs"/>
                        </a:rPr>
                        <a:t>(n=521) (D)</a:t>
                      </a: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(n=156)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(n=192) (F)</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(n=210) (G)</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(n=230) (H)</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(n=285) (I)</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0" name="Grafiek 23"/>
          <p:cNvGraphicFramePr/>
          <p:nvPr>
            <p:extLst>
              <p:ext uri="{D42A27DB-BD31-4B8C-83A1-F6EECF244321}">
                <p14:modId xmlns:p14="http://schemas.microsoft.com/office/powerpoint/2010/main" val="1067221478"/>
              </p:ext>
            </p:extLst>
          </p:nvPr>
        </p:nvGraphicFramePr>
        <p:xfrm>
          <a:off x="1708133" y="1708972"/>
          <a:ext cx="1724803"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Grafiek 34"/>
          <p:cNvGraphicFramePr/>
          <p:nvPr>
            <p:extLst>
              <p:ext uri="{D42A27DB-BD31-4B8C-83A1-F6EECF244321}">
                <p14:modId xmlns:p14="http://schemas.microsoft.com/office/powerpoint/2010/main" val="999593061"/>
              </p:ext>
            </p:extLst>
          </p:nvPr>
        </p:nvGraphicFramePr>
        <p:xfrm>
          <a:off x="2379593" y="1708972"/>
          <a:ext cx="1724803" cy="4024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Grafiek 35"/>
          <p:cNvGraphicFramePr/>
          <p:nvPr>
            <p:extLst>
              <p:ext uri="{D42A27DB-BD31-4B8C-83A1-F6EECF244321}">
                <p14:modId xmlns:p14="http://schemas.microsoft.com/office/powerpoint/2010/main" val="4228050010"/>
              </p:ext>
            </p:extLst>
          </p:nvPr>
        </p:nvGraphicFramePr>
        <p:xfrm>
          <a:off x="3019031" y="1708972"/>
          <a:ext cx="1724803" cy="402485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981675" y="63500"/>
            <a:ext cx="8162325" cy="836126"/>
          </a:xfrm>
        </p:spPr>
        <p:txBody>
          <a:bodyPr/>
          <a:lstStyle/>
          <a:p>
            <a:r>
              <a:rPr lang="fr-BE" dirty="0" smtClean="0"/>
              <a:t>Pour plus de la moitié des Belges interrogés (58%), il existe 2 types d’inconvénients à une épargne diversifiée: le temps pour 36% et la connaissance pour 22%.  A noter que 24 % n’ont pas d’opinion.</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17</a:t>
            </a:fld>
            <a:endParaRPr lang="fr-BE" dirty="0"/>
          </a:p>
        </p:txBody>
      </p:sp>
      <p:graphicFrame>
        <p:nvGraphicFramePr>
          <p:cNvPr id="33" name="Grafiek 36"/>
          <p:cNvGraphicFramePr/>
          <p:nvPr>
            <p:extLst>
              <p:ext uri="{D42A27DB-BD31-4B8C-83A1-F6EECF244321}">
                <p14:modId xmlns:p14="http://schemas.microsoft.com/office/powerpoint/2010/main" val="1935224513"/>
              </p:ext>
            </p:extLst>
          </p:nvPr>
        </p:nvGraphicFramePr>
        <p:xfrm>
          <a:off x="3637328" y="1708972"/>
          <a:ext cx="1724803" cy="402485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4" name="Grafiek 36"/>
          <p:cNvGraphicFramePr/>
          <p:nvPr>
            <p:extLst>
              <p:ext uri="{D42A27DB-BD31-4B8C-83A1-F6EECF244321}">
                <p14:modId xmlns:p14="http://schemas.microsoft.com/office/powerpoint/2010/main" val="601398936"/>
              </p:ext>
            </p:extLst>
          </p:nvPr>
        </p:nvGraphicFramePr>
        <p:xfrm>
          <a:off x="4267580" y="1708972"/>
          <a:ext cx="1724803" cy="40248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4" name="Grafiek 34"/>
          <p:cNvGraphicFramePr/>
          <p:nvPr>
            <p:extLst>
              <p:ext uri="{D42A27DB-BD31-4B8C-83A1-F6EECF244321}">
                <p14:modId xmlns:p14="http://schemas.microsoft.com/office/powerpoint/2010/main" val="2313653879"/>
              </p:ext>
            </p:extLst>
          </p:nvPr>
        </p:nvGraphicFramePr>
        <p:xfrm>
          <a:off x="4904821" y="1708972"/>
          <a:ext cx="1724803" cy="40248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0" name="Grafiek 35"/>
          <p:cNvGraphicFramePr/>
          <p:nvPr>
            <p:extLst>
              <p:ext uri="{D42A27DB-BD31-4B8C-83A1-F6EECF244321}">
                <p14:modId xmlns:p14="http://schemas.microsoft.com/office/powerpoint/2010/main" val="1228774197"/>
              </p:ext>
            </p:extLst>
          </p:nvPr>
        </p:nvGraphicFramePr>
        <p:xfrm>
          <a:off x="5533626" y="1708972"/>
          <a:ext cx="1724803" cy="402485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1" name="Grafiek 36"/>
          <p:cNvGraphicFramePr/>
          <p:nvPr>
            <p:extLst>
              <p:ext uri="{D42A27DB-BD31-4B8C-83A1-F6EECF244321}">
                <p14:modId xmlns:p14="http://schemas.microsoft.com/office/powerpoint/2010/main" val="856897541"/>
              </p:ext>
            </p:extLst>
          </p:nvPr>
        </p:nvGraphicFramePr>
        <p:xfrm>
          <a:off x="6162556" y="1708972"/>
          <a:ext cx="1724803" cy="402485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2" name="Grafiek 37"/>
          <p:cNvGraphicFramePr/>
          <p:nvPr>
            <p:extLst>
              <p:ext uri="{D42A27DB-BD31-4B8C-83A1-F6EECF244321}">
                <p14:modId xmlns:p14="http://schemas.microsoft.com/office/powerpoint/2010/main" val="2548873652"/>
              </p:ext>
            </p:extLst>
          </p:nvPr>
        </p:nvGraphicFramePr>
        <p:xfrm>
          <a:off x="6791361" y="1708972"/>
          <a:ext cx="1724803" cy="402485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3" name="Grafiek 37"/>
          <p:cNvGraphicFramePr/>
          <p:nvPr>
            <p:extLst>
              <p:ext uri="{D42A27DB-BD31-4B8C-83A1-F6EECF244321}">
                <p14:modId xmlns:p14="http://schemas.microsoft.com/office/powerpoint/2010/main" val="1834079108"/>
              </p:ext>
            </p:extLst>
          </p:nvPr>
        </p:nvGraphicFramePr>
        <p:xfrm>
          <a:off x="7419197" y="1708972"/>
          <a:ext cx="1724803" cy="4024854"/>
        </p:xfrm>
        <a:graphic>
          <a:graphicData uri="http://schemas.openxmlformats.org/drawingml/2006/chart">
            <c:chart xmlns:c="http://schemas.openxmlformats.org/drawingml/2006/chart" xmlns:r="http://schemas.openxmlformats.org/officeDocument/2006/relationships" r:id="rId11"/>
          </a:graphicData>
        </a:graphic>
      </p:graphicFrame>
      <p:sp>
        <p:nvSpPr>
          <p:cNvPr id="51" name="Rechthoek 33"/>
          <p:cNvSpPr/>
          <p:nvPr/>
        </p:nvSpPr>
        <p:spPr>
          <a:xfrm>
            <a:off x="2778396" y="2881096"/>
            <a:ext cx="358402" cy="184666"/>
          </a:xfrm>
          <a:prstGeom prst="rect">
            <a:avLst/>
          </a:prstGeom>
        </p:spPr>
        <p:txBody>
          <a:bodyPr wrap="square" lIns="0" tIns="0" rIns="0" bIns="0">
            <a:spAutoFit/>
          </a:bodyPr>
          <a:lstStyle/>
          <a:p>
            <a:r>
              <a:rPr lang="fr-BE" sz="1200" dirty="0" smtClean="0">
                <a:solidFill>
                  <a:schemeClr val="tx2"/>
                </a:solidFill>
              </a:rPr>
              <a:t>B</a:t>
            </a:r>
            <a:endParaRPr lang="fr-BE" sz="1200" dirty="0">
              <a:solidFill>
                <a:schemeClr val="tx2"/>
              </a:solidFill>
            </a:endParaRPr>
          </a:p>
        </p:txBody>
      </p:sp>
      <p:graphicFrame>
        <p:nvGraphicFramePr>
          <p:cNvPr id="49" name="Tabel 22"/>
          <p:cNvGraphicFramePr>
            <a:graphicFrameLocks noGrp="1"/>
          </p:cNvGraphicFramePr>
          <p:nvPr>
            <p:extLst>
              <p:ext uri="{D42A27DB-BD31-4B8C-83A1-F6EECF244321}">
                <p14:modId xmlns:p14="http://schemas.microsoft.com/office/powerpoint/2010/main" val="2364949992"/>
              </p:ext>
            </p:extLst>
          </p:nvPr>
        </p:nvGraphicFramePr>
        <p:xfrm>
          <a:off x="161363" y="1815702"/>
          <a:ext cx="1506071" cy="3748335"/>
        </p:xfrm>
        <a:graphic>
          <a:graphicData uri="http://schemas.openxmlformats.org/drawingml/2006/table">
            <a:tbl>
              <a:tblPr>
                <a:tableStyleId>{5C22544A-7EE6-4342-B048-85BDC9FD1C3A}</a:tableStyleId>
              </a:tblPr>
              <a:tblGrid>
                <a:gridCol w="1506071"/>
              </a:tblGrid>
              <a:tr h="749667">
                <a:tc>
                  <a:txBody>
                    <a:bodyPr/>
                    <a:lstStyle/>
                    <a:p>
                      <a:pPr algn="r" fontAlgn="b"/>
                      <a:r>
                        <a:rPr lang="fr-BE" sz="1200" b="0" i="0" u="none" strike="noStrike" kern="1200" dirty="0" smtClean="0">
                          <a:solidFill>
                            <a:schemeClr val="tx2"/>
                          </a:solidFill>
                          <a:effectLst/>
                          <a:latin typeface="Calibri"/>
                          <a:ea typeface="+mn-ea"/>
                          <a:cs typeface="+mn-cs"/>
                        </a:rPr>
                        <a:t>Cela demande du suivi et donc du temps</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Cela demande une certaine connaissance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Cela n’est pas adapté à des objectifs à long terme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Je ne vois pas d’inconvénient</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Je n’ai pas d’opinion</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581020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 24"/>
          <p:cNvGraphicFramePr>
            <a:graphicFrameLocks noGrp="1"/>
          </p:cNvGraphicFramePr>
          <p:nvPr>
            <p:extLst>
              <p:ext uri="{D42A27DB-BD31-4B8C-83A1-F6EECF244321}">
                <p14:modId xmlns:p14="http://schemas.microsoft.com/office/powerpoint/2010/main" val="1390541321"/>
              </p:ext>
            </p:extLst>
          </p:nvPr>
        </p:nvGraphicFramePr>
        <p:xfrm>
          <a:off x="1753491" y="1123447"/>
          <a:ext cx="6561168" cy="5024805"/>
        </p:xfrm>
        <a:graphic>
          <a:graphicData uri="http://schemas.openxmlformats.org/drawingml/2006/table">
            <a:tbl>
              <a:tblPr>
                <a:tableStyleId>{5C22544A-7EE6-4342-B048-85BDC9FD1C3A}</a:tableStyleId>
              </a:tblPr>
              <a:tblGrid>
                <a:gridCol w="820146"/>
                <a:gridCol w="820146"/>
                <a:gridCol w="820146"/>
                <a:gridCol w="820146"/>
                <a:gridCol w="820146"/>
                <a:gridCol w="820146"/>
                <a:gridCol w="820146"/>
                <a:gridCol w="820146"/>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3">
                  <a:txBody>
                    <a:bodyPr/>
                    <a:lstStyle/>
                    <a:p>
                      <a:pPr algn="ctr" fontAlgn="b"/>
                      <a:r>
                        <a:rPr lang="fr-BE" sz="1100" b="1" i="0" u="none" strike="noStrike" dirty="0" smtClean="0">
                          <a:solidFill>
                            <a:schemeClr val="tx2"/>
                          </a:solidFill>
                          <a:effectLst/>
                          <a:latin typeface="+mj-lt"/>
                        </a:rPr>
                        <a:t>ÉTAT</a:t>
                      </a:r>
                      <a:r>
                        <a:rPr lang="fr-BE" sz="1100" b="1" i="0" u="none" strike="noStrike" baseline="0" dirty="0" smtClean="0">
                          <a:solidFill>
                            <a:schemeClr val="tx2"/>
                          </a:solidFill>
                          <a:effectLst/>
                          <a:latin typeface="+mj-lt"/>
                        </a:rPr>
                        <a:t> CIVIL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4">
                  <a:txBody>
                    <a:bodyPr/>
                    <a:lstStyle/>
                    <a:p>
                      <a:pPr algn="ctr" fontAlgn="b"/>
                      <a:r>
                        <a:rPr lang="fr-BE" sz="1100" b="1" i="0" u="none" strike="noStrike" dirty="0" smtClean="0">
                          <a:solidFill>
                            <a:schemeClr val="tx2"/>
                          </a:solidFill>
                          <a:effectLst/>
                          <a:latin typeface="+mj-lt"/>
                        </a:rPr>
                        <a:t>CLASSE SOCIALE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Célibataire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Marié / cohabitant</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Autre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1&amp;2</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3&amp;4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5&amp;6</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7&amp;8</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(n=281)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(n=616) (B)</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(n=176) (C)</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(n=448) (D)</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(n=271) (E)</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(n=171) (F)</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(n=179) (G)</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itle 1"/>
          <p:cNvSpPr>
            <a:spLocks noGrp="1"/>
          </p:cNvSpPr>
          <p:nvPr>
            <p:ph type="title"/>
          </p:nvPr>
        </p:nvSpPr>
        <p:spPr>
          <a:xfrm>
            <a:off x="838800" y="254734"/>
            <a:ext cx="8162325" cy="282129"/>
          </a:xfrm>
        </p:spPr>
        <p:txBody>
          <a:bodyPr/>
          <a:lstStyle/>
          <a:p>
            <a:r>
              <a:rPr lang="fr-BE" dirty="0" smtClean="0"/>
              <a:t>Les classes sociales supérieures mentionnent plus souvent le temps (46%).</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18</a:t>
            </a:fld>
            <a:endParaRPr lang="fr-BE" dirty="0"/>
          </a:p>
        </p:txBody>
      </p:sp>
      <p:graphicFrame>
        <p:nvGraphicFramePr>
          <p:cNvPr id="23" name="Tabel 22"/>
          <p:cNvGraphicFramePr>
            <a:graphicFrameLocks noGrp="1"/>
          </p:cNvGraphicFramePr>
          <p:nvPr>
            <p:extLst>
              <p:ext uri="{D42A27DB-BD31-4B8C-83A1-F6EECF244321}">
                <p14:modId xmlns:p14="http://schemas.microsoft.com/office/powerpoint/2010/main" val="1519050295"/>
              </p:ext>
            </p:extLst>
          </p:nvPr>
        </p:nvGraphicFramePr>
        <p:xfrm>
          <a:off x="161363" y="1815702"/>
          <a:ext cx="1506071" cy="3748335"/>
        </p:xfrm>
        <a:graphic>
          <a:graphicData uri="http://schemas.openxmlformats.org/drawingml/2006/table">
            <a:tbl>
              <a:tblPr>
                <a:tableStyleId>{5C22544A-7EE6-4342-B048-85BDC9FD1C3A}</a:tableStyleId>
              </a:tblPr>
              <a:tblGrid>
                <a:gridCol w="1506071"/>
              </a:tblGrid>
              <a:tr h="749667">
                <a:tc>
                  <a:txBody>
                    <a:bodyPr/>
                    <a:lstStyle/>
                    <a:p>
                      <a:pPr algn="r" fontAlgn="b"/>
                      <a:r>
                        <a:rPr lang="fr-BE" sz="1200" b="0" i="0" u="none" strike="noStrike" kern="1200" dirty="0" smtClean="0">
                          <a:solidFill>
                            <a:schemeClr val="tx2"/>
                          </a:solidFill>
                          <a:effectLst/>
                          <a:latin typeface="Calibri"/>
                          <a:ea typeface="+mn-ea"/>
                          <a:cs typeface="+mn-cs"/>
                        </a:rPr>
                        <a:t>Cela demande du suivi et donc du temps</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Cela demande une certaine connaissance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Cela n’est pas adapté à des objectifs à long terme</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Je ne vois pas d’inconvénient</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49667">
                <a:tc>
                  <a:txBody>
                    <a:bodyPr/>
                    <a:lstStyle/>
                    <a:p>
                      <a:pPr algn="r" fontAlgn="b"/>
                      <a:r>
                        <a:rPr lang="fr-BE" sz="1200" b="0" i="0" u="none" strike="noStrike" kern="1200" dirty="0" smtClean="0">
                          <a:solidFill>
                            <a:schemeClr val="tx2"/>
                          </a:solidFill>
                          <a:effectLst/>
                          <a:latin typeface="Calibri"/>
                          <a:ea typeface="+mn-ea"/>
                          <a:cs typeface="+mn-cs"/>
                        </a:rPr>
                        <a:t>Je n’ai pas d’opinion</a:t>
                      </a:r>
                      <a:endParaRPr lang="fr-BE" sz="1200" b="0" i="0" u="none" strike="noStrike" kern="1200" dirty="0">
                        <a:solidFill>
                          <a:schemeClr val="tx2"/>
                        </a:solidFill>
                        <a:effectLst/>
                        <a:latin typeface="Calibri"/>
                        <a:ea typeface="+mn-ea"/>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20" name="Grafiek 23"/>
          <p:cNvGraphicFramePr/>
          <p:nvPr>
            <p:extLst>
              <p:ext uri="{D42A27DB-BD31-4B8C-83A1-F6EECF244321}">
                <p14:modId xmlns:p14="http://schemas.microsoft.com/office/powerpoint/2010/main" val="3321859037"/>
              </p:ext>
            </p:extLst>
          </p:nvPr>
        </p:nvGraphicFramePr>
        <p:xfrm>
          <a:off x="1814464" y="1708972"/>
          <a:ext cx="1173285"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Grafiek 23"/>
          <p:cNvGraphicFramePr/>
          <p:nvPr>
            <p:extLst>
              <p:ext uri="{D42A27DB-BD31-4B8C-83A1-F6EECF244321}">
                <p14:modId xmlns:p14="http://schemas.microsoft.com/office/powerpoint/2010/main" val="2826332152"/>
              </p:ext>
            </p:extLst>
          </p:nvPr>
        </p:nvGraphicFramePr>
        <p:xfrm>
          <a:off x="2574675" y="1700808"/>
          <a:ext cx="1173285" cy="4024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Grafiek 23"/>
          <p:cNvGraphicFramePr/>
          <p:nvPr>
            <p:extLst>
              <p:ext uri="{D42A27DB-BD31-4B8C-83A1-F6EECF244321}">
                <p14:modId xmlns:p14="http://schemas.microsoft.com/office/powerpoint/2010/main" val="1146259488"/>
              </p:ext>
            </p:extLst>
          </p:nvPr>
        </p:nvGraphicFramePr>
        <p:xfrm>
          <a:off x="3388659" y="1700808"/>
          <a:ext cx="1173285" cy="40248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Grafiek 23"/>
          <p:cNvGraphicFramePr/>
          <p:nvPr>
            <p:extLst>
              <p:ext uri="{D42A27DB-BD31-4B8C-83A1-F6EECF244321}">
                <p14:modId xmlns:p14="http://schemas.microsoft.com/office/powerpoint/2010/main" val="1817604821"/>
              </p:ext>
            </p:extLst>
          </p:nvPr>
        </p:nvGraphicFramePr>
        <p:xfrm>
          <a:off x="4226068" y="1700808"/>
          <a:ext cx="1173285" cy="402485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Grafiek 23"/>
          <p:cNvGraphicFramePr/>
          <p:nvPr>
            <p:extLst>
              <p:ext uri="{D42A27DB-BD31-4B8C-83A1-F6EECF244321}">
                <p14:modId xmlns:p14="http://schemas.microsoft.com/office/powerpoint/2010/main" val="2433740568"/>
              </p:ext>
            </p:extLst>
          </p:nvPr>
        </p:nvGraphicFramePr>
        <p:xfrm>
          <a:off x="5040052" y="1700808"/>
          <a:ext cx="1173285" cy="40248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4" name="Grafiek 23"/>
          <p:cNvGraphicFramePr/>
          <p:nvPr>
            <p:extLst>
              <p:ext uri="{D42A27DB-BD31-4B8C-83A1-F6EECF244321}">
                <p14:modId xmlns:p14="http://schemas.microsoft.com/office/powerpoint/2010/main" val="1858715931"/>
              </p:ext>
            </p:extLst>
          </p:nvPr>
        </p:nvGraphicFramePr>
        <p:xfrm>
          <a:off x="5846248" y="1700808"/>
          <a:ext cx="1173285" cy="40248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5" name="Grafiek 23"/>
          <p:cNvGraphicFramePr/>
          <p:nvPr>
            <p:extLst>
              <p:ext uri="{D42A27DB-BD31-4B8C-83A1-F6EECF244321}">
                <p14:modId xmlns:p14="http://schemas.microsoft.com/office/powerpoint/2010/main" val="1567700206"/>
              </p:ext>
            </p:extLst>
          </p:nvPr>
        </p:nvGraphicFramePr>
        <p:xfrm>
          <a:off x="6756666" y="1676741"/>
          <a:ext cx="1173285" cy="401193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6" name="Grafiek 23"/>
          <p:cNvGraphicFramePr/>
          <p:nvPr>
            <p:extLst>
              <p:ext uri="{D42A27DB-BD31-4B8C-83A1-F6EECF244321}">
                <p14:modId xmlns:p14="http://schemas.microsoft.com/office/powerpoint/2010/main" val="3078448075"/>
              </p:ext>
            </p:extLst>
          </p:nvPr>
        </p:nvGraphicFramePr>
        <p:xfrm>
          <a:off x="7574002" y="1688480"/>
          <a:ext cx="1173285" cy="4024854"/>
        </p:xfrm>
        <a:graphic>
          <a:graphicData uri="http://schemas.openxmlformats.org/drawingml/2006/chart">
            <c:chart xmlns:c="http://schemas.openxmlformats.org/drawingml/2006/chart" xmlns:r="http://schemas.openxmlformats.org/officeDocument/2006/relationships" r:id="rId9"/>
          </a:graphicData>
        </a:graphic>
      </p:graphicFrame>
      <p:sp>
        <p:nvSpPr>
          <p:cNvPr id="6" name="Text Placeholder 5"/>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3903047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5430" y="3016639"/>
            <a:ext cx="5907732" cy="416596"/>
          </a:xfrm>
        </p:spPr>
        <p:txBody>
          <a:bodyPr/>
          <a:lstStyle/>
          <a:p>
            <a:pPr lvl="0"/>
            <a:r>
              <a:rPr lang="fr-BE" dirty="0" smtClean="0"/>
              <a:t>Méthodologie de  l’Observatoire</a:t>
            </a:r>
            <a:endParaRPr lang="fr-BE" dirty="0"/>
          </a:p>
        </p:txBody>
      </p:sp>
      <p:sp>
        <p:nvSpPr>
          <p:cNvPr id="3" name="Slide Number Placeholder 2"/>
          <p:cNvSpPr>
            <a:spLocks noGrp="1"/>
          </p:cNvSpPr>
          <p:nvPr>
            <p:ph type="sldNum" sz="quarter" idx="12"/>
          </p:nvPr>
        </p:nvSpPr>
        <p:spPr>
          <a:xfrm>
            <a:off x="8901291" y="6566400"/>
            <a:ext cx="78547" cy="184666"/>
          </a:xfrm>
        </p:spPr>
        <p:txBody>
          <a:bodyPr/>
          <a:lstStyle/>
          <a:p>
            <a:fld id="{99DB18A3-D21F-4BB0-9E84-DFB029941648}" type="slidenum">
              <a:rPr lang="en-GB" smtClean="0"/>
              <a:pPr/>
              <a:t>2</a:t>
            </a:fld>
            <a:endParaRPr lang="en-GB" dirty="0"/>
          </a:p>
        </p:txBody>
      </p:sp>
    </p:spTree>
    <p:extLst>
      <p:ext uri="{BB962C8B-B14F-4D97-AF65-F5344CB8AC3E}">
        <p14:creationId xmlns:p14="http://schemas.microsoft.com/office/powerpoint/2010/main" val="15650047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901291" y="6566400"/>
            <a:ext cx="78547" cy="184666"/>
          </a:xfrm>
        </p:spPr>
        <p:txBody>
          <a:bodyPr/>
          <a:lstStyle/>
          <a:p>
            <a:fld id="{99DB18A3-D21F-4BB0-9E84-DFB029941648}" type="slidenum">
              <a:rPr lang="en-GB" smtClean="0">
                <a:solidFill>
                  <a:srgbClr val="FFFFFF"/>
                </a:solidFill>
              </a:rPr>
              <a:pPr/>
              <a:t>3</a:t>
            </a:fld>
            <a:endParaRPr lang="en-GB" dirty="0">
              <a:solidFill>
                <a:srgbClr val="FFFFFF"/>
              </a:solidFill>
            </a:endParaRPr>
          </a:p>
        </p:txBody>
      </p:sp>
      <p:sp>
        <p:nvSpPr>
          <p:cNvPr id="6" name="Oval 5"/>
          <p:cNvSpPr/>
          <p:nvPr/>
        </p:nvSpPr>
        <p:spPr>
          <a:xfrm>
            <a:off x="318990" y="1010517"/>
            <a:ext cx="2524881" cy="2524881"/>
          </a:xfrm>
          <a:prstGeom prst="ellipse">
            <a:avLst/>
          </a:prstGeom>
          <a:solidFill>
            <a:schemeClr val="accent1"/>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0" tIns="0" rIns="0" bIns="1980000" rtlCol="0" anchor="t" anchorCtr="0"/>
          <a:lstStyle/>
          <a:p>
            <a:pPr algn="ctr">
              <a:lnSpc>
                <a:spcPts val="1700"/>
              </a:lnSpc>
            </a:pPr>
            <a:r>
              <a:rPr lang="fr-BE" b="1" dirty="0">
                <a:solidFill>
                  <a:srgbClr val="FFFFFF"/>
                </a:solidFill>
              </a:rPr>
              <a:t>Description de </a:t>
            </a:r>
            <a:br>
              <a:rPr lang="fr-BE" b="1" dirty="0">
                <a:solidFill>
                  <a:srgbClr val="FFFFFF"/>
                </a:solidFill>
              </a:rPr>
            </a:br>
            <a:r>
              <a:rPr lang="fr-BE" b="1" dirty="0">
                <a:solidFill>
                  <a:srgbClr val="FFFFFF"/>
                </a:solidFill>
              </a:rPr>
              <a:t>l’échantillon</a:t>
            </a:r>
          </a:p>
        </p:txBody>
      </p:sp>
      <p:sp>
        <p:nvSpPr>
          <p:cNvPr id="15" name="TextBox 14"/>
          <p:cNvSpPr txBox="1"/>
          <p:nvPr/>
        </p:nvSpPr>
        <p:spPr>
          <a:xfrm>
            <a:off x="485741" y="1808314"/>
            <a:ext cx="2182857" cy="738664"/>
          </a:xfrm>
          <a:prstGeom prst="rect">
            <a:avLst/>
          </a:prstGeom>
          <a:noFill/>
        </p:spPr>
        <p:txBody>
          <a:bodyPr wrap="square" rtlCol="0">
            <a:spAutoFit/>
          </a:bodyPr>
          <a:lstStyle/>
          <a:p>
            <a:pPr algn="ctr"/>
            <a:r>
              <a:rPr lang="fr-BE" sz="1400" b="1" dirty="0">
                <a:solidFill>
                  <a:schemeClr val="bg1"/>
                </a:solidFill>
              </a:rPr>
              <a:t>Echantillon représentatif de la population belge âgée de 16-70 ans</a:t>
            </a:r>
          </a:p>
        </p:txBody>
      </p:sp>
      <p:sp>
        <p:nvSpPr>
          <p:cNvPr id="22" name="Oval 21"/>
          <p:cNvSpPr/>
          <p:nvPr/>
        </p:nvSpPr>
        <p:spPr>
          <a:xfrm>
            <a:off x="3186681" y="1010516"/>
            <a:ext cx="2524881" cy="2524881"/>
          </a:xfrm>
          <a:prstGeom prst="ellipse">
            <a:avLst/>
          </a:prstGeom>
          <a:solidFill>
            <a:schemeClr val="accent3"/>
          </a:solidFill>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wrap="none" lIns="0" tIns="0" rIns="0" bIns="1980000" rtlCol="0" anchor="t" anchorCtr="0"/>
          <a:lstStyle/>
          <a:p>
            <a:pPr algn="ctr">
              <a:lnSpc>
                <a:spcPts val="1700"/>
              </a:lnSpc>
            </a:pPr>
            <a:r>
              <a:rPr lang="en-GB" b="1" dirty="0" smtClean="0">
                <a:solidFill>
                  <a:srgbClr val="FFFFFF"/>
                </a:solidFill>
              </a:rPr>
              <a:t>Quota</a:t>
            </a:r>
            <a:endParaRPr lang="en-GB" b="1" dirty="0">
              <a:solidFill>
                <a:srgbClr val="FFFFFF"/>
              </a:solidFill>
            </a:endParaRPr>
          </a:p>
        </p:txBody>
      </p:sp>
      <p:sp>
        <p:nvSpPr>
          <p:cNvPr id="35" name="Oval 34"/>
          <p:cNvSpPr/>
          <p:nvPr/>
        </p:nvSpPr>
        <p:spPr>
          <a:xfrm>
            <a:off x="318990" y="3750058"/>
            <a:ext cx="2524881" cy="2524881"/>
          </a:xfrm>
          <a:prstGeom prst="ellipse">
            <a:avLst/>
          </a:prstGeom>
          <a:solidFill>
            <a:schemeClr val="accent5">
              <a:lumMod val="75000"/>
            </a:schemeClr>
          </a:solidFill>
          <a:effectLst/>
          <a:scene3d>
            <a:camera prst="orthographicFront">
              <a:rot lat="0" lon="0" rev="0"/>
            </a:camera>
            <a:lightRig rig="threePt" dir="t">
              <a:rot lat="0" lon="0" rev="1200000"/>
            </a:lightRig>
          </a:scene3d>
          <a:sp3d/>
        </p:spPr>
        <p:style>
          <a:lnRef idx="0">
            <a:schemeClr val="accent4"/>
          </a:lnRef>
          <a:fillRef idx="1001">
            <a:schemeClr val="dk2"/>
          </a:fillRef>
          <a:effectRef idx="3">
            <a:schemeClr val="accent4"/>
          </a:effectRef>
          <a:fontRef idx="minor">
            <a:schemeClr val="lt1"/>
          </a:fontRef>
        </p:style>
        <p:txBody>
          <a:bodyPr wrap="none" lIns="0" tIns="0" rIns="0" bIns="1980000" rtlCol="0" anchor="t" anchorCtr="0"/>
          <a:lstStyle/>
          <a:p>
            <a:pPr algn="ctr">
              <a:lnSpc>
                <a:spcPts val="1700"/>
              </a:lnSpc>
            </a:pPr>
            <a:r>
              <a:rPr lang="en-GB" b="1" dirty="0" smtClean="0">
                <a:solidFill>
                  <a:srgbClr val="FFFFFF"/>
                </a:solidFill>
              </a:rPr>
              <a:t> </a:t>
            </a:r>
            <a:r>
              <a:rPr lang="fr-BE" b="1" dirty="0" smtClean="0">
                <a:solidFill>
                  <a:srgbClr val="FFFFFF"/>
                </a:solidFill>
              </a:rPr>
              <a:t>Méthode de </a:t>
            </a:r>
            <a:r>
              <a:rPr lang="fr-BE" b="1" dirty="0">
                <a:solidFill>
                  <a:srgbClr val="FFFFFF"/>
                </a:solidFill>
              </a:rPr>
              <a:t/>
            </a:r>
            <a:br>
              <a:rPr lang="fr-BE" b="1" dirty="0">
                <a:solidFill>
                  <a:srgbClr val="FFFFFF"/>
                </a:solidFill>
              </a:rPr>
            </a:br>
            <a:r>
              <a:rPr lang="fr-BE" b="1" dirty="0">
                <a:solidFill>
                  <a:srgbClr val="FFFFFF"/>
                </a:solidFill>
              </a:rPr>
              <a:t>collection </a:t>
            </a:r>
            <a:r>
              <a:rPr lang="fr-BE" b="1" dirty="0" smtClean="0">
                <a:solidFill>
                  <a:srgbClr val="FFFFFF"/>
                </a:solidFill>
              </a:rPr>
              <a:t>de </a:t>
            </a:r>
            <a:r>
              <a:rPr lang="fr-BE" b="1" dirty="0">
                <a:solidFill>
                  <a:srgbClr val="FFFFFF"/>
                </a:solidFill>
              </a:rPr>
              <a:t>données </a:t>
            </a:r>
          </a:p>
        </p:txBody>
      </p:sp>
      <p:sp>
        <p:nvSpPr>
          <p:cNvPr id="42" name="Oval 41"/>
          <p:cNvSpPr/>
          <p:nvPr/>
        </p:nvSpPr>
        <p:spPr>
          <a:xfrm>
            <a:off x="3186681" y="3750058"/>
            <a:ext cx="2524881" cy="2524881"/>
          </a:xfrm>
          <a:prstGeom prst="ellipse">
            <a:avLst/>
          </a:prstGeom>
          <a:solidFill>
            <a:schemeClr val="accent6"/>
          </a:solidFill>
          <a:effectLst/>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wrap="none" lIns="0" tIns="0" rIns="0" bIns="1980000" rtlCol="0" anchor="t" anchorCtr="0"/>
          <a:lstStyle/>
          <a:p>
            <a:pPr algn="ctr">
              <a:lnSpc>
                <a:spcPts val="1700"/>
              </a:lnSpc>
            </a:pPr>
            <a:r>
              <a:rPr lang="fr-BE" b="1" dirty="0">
                <a:solidFill>
                  <a:srgbClr val="FFFFFF"/>
                </a:solidFill>
              </a:rPr>
              <a:t>Période </a:t>
            </a:r>
            <a:br>
              <a:rPr lang="fr-BE" b="1" dirty="0">
                <a:solidFill>
                  <a:srgbClr val="FFFFFF"/>
                </a:solidFill>
              </a:rPr>
            </a:br>
            <a:r>
              <a:rPr lang="en-GB" b="1" dirty="0" smtClean="0">
                <a:solidFill>
                  <a:srgbClr val="FFFFFF"/>
                </a:solidFill>
              </a:rPr>
              <a:t>de </a:t>
            </a:r>
            <a:r>
              <a:rPr lang="en-GB" b="1" dirty="0" err="1" smtClean="0">
                <a:solidFill>
                  <a:srgbClr val="FFFFFF"/>
                </a:solidFill>
              </a:rPr>
              <a:t>recherche</a:t>
            </a:r>
            <a:endParaRPr lang="en-GB" b="1" dirty="0">
              <a:solidFill>
                <a:srgbClr val="FFFFFF"/>
              </a:solidFill>
            </a:endParaRPr>
          </a:p>
        </p:txBody>
      </p:sp>
      <p:sp>
        <p:nvSpPr>
          <p:cNvPr id="41" name="TextBox 40"/>
          <p:cNvSpPr txBox="1"/>
          <p:nvPr/>
        </p:nvSpPr>
        <p:spPr>
          <a:xfrm>
            <a:off x="3307012" y="4537546"/>
            <a:ext cx="2284220" cy="1169551"/>
          </a:xfrm>
          <a:prstGeom prst="rect">
            <a:avLst/>
          </a:prstGeom>
          <a:noFill/>
        </p:spPr>
        <p:txBody>
          <a:bodyPr wrap="square" rtlCol="0">
            <a:spAutoFit/>
          </a:bodyPr>
          <a:lstStyle/>
          <a:p>
            <a:pPr algn="ctr"/>
            <a:r>
              <a:rPr lang="en-GB" sz="1400" b="1" dirty="0" smtClean="0">
                <a:solidFill>
                  <a:srgbClr val="FFFFFF"/>
                </a:solidFill>
              </a:rPr>
              <a:t>Du :  </a:t>
            </a:r>
          </a:p>
          <a:p>
            <a:pPr algn="ctr"/>
            <a:r>
              <a:rPr lang="en-GB" sz="1400" b="1" dirty="0" smtClean="0">
                <a:solidFill>
                  <a:srgbClr val="FFFFFF"/>
                </a:solidFill>
              </a:rPr>
              <a:t>01/07/2015</a:t>
            </a:r>
          </a:p>
          <a:p>
            <a:pPr algn="ctr"/>
            <a:endParaRPr lang="en-GB" sz="1400" b="1" dirty="0" smtClean="0">
              <a:solidFill>
                <a:srgbClr val="FFFFFF"/>
              </a:solidFill>
            </a:endParaRPr>
          </a:p>
          <a:p>
            <a:pPr algn="ctr"/>
            <a:r>
              <a:rPr lang="en-GB" sz="1400" b="1" dirty="0" smtClean="0">
                <a:solidFill>
                  <a:srgbClr val="FFFFFF"/>
                </a:solidFill>
              </a:rPr>
              <a:t>Au : </a:t>
            </a:r>
          </a:p>
          <a:p>
            <a:pPr algn="ctr"/>
            <a:r>
              <a:rPr lang="en-GB" sz="1400" b="1" dirty="0" smtClean="0">
                <a:solidFill>
                  <a:srgbClr val="FFFFFF"/>
                </a:solidFill>
              </a:rPr>
              <a:t>03/07/2015</a:t>
            </a:r>
          </a:p>
        </p:txBody>
      </p:sp>
      <p:sp>
        <p:nvSpPr>
          <p:cNvPr id="25" name="TextBox 24"/>
          <p:cNvSpPr txBox="1"/>
          <p:nvPr/>
        </p:nvSpPr>
        <p:spPr>
          <a:xfrm>
            <a:off x="464886" y="4537546"/>
            <a:ext cx="2182857" cy="1200329"/>
          </a:xfrm>
          <a:prstGeom prst="rect">
            <a:avLst/>
          </a:prstGeom>
          <a:noFill/>
        </p:spPr>
        <p:txBody>
          <a:bodyPr wrap="square" rtlCol="0">
            <a:spAutoFit/>
          </a:bodyPr>
          <a:lstStyle/>
          <a:p>
            <a:pPr lvl="0" algn="ctr"/>
            <a:r>
              <a:rPr lang="en-GB" sz="3600" b="1" dirty="0" err="1">
                <a:solidFill>
                  <a:schemeClr val="bg1"/>
                </a:solidFill>
              </a:rPr>
              <a:t>Smartbus</a:t>
            </a:r>
            <a:endParaRPr lang="en-GB" sz="3600" b="1" dirty="0">
              <a:solidFill>
                <a:schemeClr val="bg1"/>
              </a:solidFill>
            </a:endParaRPr>
          </a:p>
          <a:p>
            <a:pPr lvl="0" algn="ctr"/>
            <a:r>
              <a:rPr lang="en-GB" sz="3600" b="1" dirty="0">
                <a:solidFill>
                  <a:schemeClr val="bg1"/>
                </a:solidFill>
              </a:rPr>
              <a:t>EN LIGNE</a:t>
            </a:r>
            <a:endParaRPr lang="en-GB" sz="2400" b="1" dirty="0">
              <a:solidFill>
                <a:schemeClr val="bg1"/>
              </a:solidFill>
            </a:endParaRPr>
          </a:p>
        </p:txBody>
      </p:sp>
      <p:sp>
        <p:nvSpPr>
          <p:cNvPr id="20" name="TextBox 19"/>
          <p:cNvSpPr txBox="1"/>
          <p:nvPr/>
        </p:nvSpPr>
        <p:spPr>
          <a:xfrm>
            <a:off x="3358131" y="1808313"/>
            <a:ext cx="2182857" cy="738664"/>
          </a:xfrm>
          <a:prstGeom prst="rect">
            <a:avLst/>
          </a:prstGeom>
          <a:noFill/>
        </p:spPr>
        <p:txBody>
          <a:bodyPr wrap="square" rtlCol="0">
            <a:spAutoFit/>
          </a:bodyPr>
          <a:lstStyle/>
          <a:p>
            <a:pPr marL="285750" indent="-285750">
              <a:buFont typeface="Arial" panose="020B0604020202020204" pitchFamily="34" charset="0"/>
              <a:buChar char="•"/>
            </a:pPr>
            <a:r>
              <a:rPr lang="fr-BE" sz="1400" b="1" dirty="0">
                <a:solidFill>
                  <a:schemeClr val="bg1"/>
                </a:solidFill>
              </a:rPr>
              <a:t>Age</a:t>
            </a:r>
          </a:p>
          <a:p>
            <a:pPr marL="285750" indent="-285750">
              <a:buFont typeface="Arial" panose="020B0604020202020204" pitchFamily="34" charset="0"/>
              <a:buChar char="•"/>
            </a:pPr>
            <a:r>
              <a:rPr lang="fr-BE" sz="1400" b="1" dirty="0">
                <a:solidFill>
                  <a:schemeClr val="bg1"/>
                </a:solidFill>
              </a:rPr>
              <a:t>Sexe</a:t>
            </a:r>
          </a:p>
          <a:p>
            <a:pPr marL="285750" indent="-285750">
              <a:buFont typeface="Arial" panose="020B0604020202020204" pitchFamily="34" charset="0"/>
              <a:buChar char="•"/>
            </a:pPr>
            <a:r>
              <a:rPr lang="fr-BE" sz="1400" b="1" dirty="0">
                <a:solidFill>
                  <a:schemeClr val="bg1"/>
                </a:solidFill>
              </a:rPr>
              <a:t>Région</a:t>
            </a:r>
          </a:p>
        </p:txBody>
      </p:sp>
      <p:sp>
        <p:nvSpPr>
          <p:cNvPr id="14" name="Isosceles Triangle 13"/>
          <p:cNvSpPr/>
          <p:nvPr/>
        </p:nvSpPr>
        <p:spPr>
          <a:xfrm rot="10800000">
            <a:off x="6099462" y="1288116"/>
            <a:ext cx="2682575" cy="4798316"/>
          </a:xfrm>
          <a:prstGeom prst="triangle">
            <a:avLst/>
          </a:prstGeom>
          <a:solidFill>
            <a:schemeClr val="accent2"/>
          </a:solidFill>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wrap="none" lIns="108000" tIns="144000" rIns="108000" bIns="2016000" rtlCol="0" anchor="t" anchorCtr="0"/>
          <a:lstStyle/>
          <a:p>
            <a:pPr algn="ctr">
              <a:lnSpc>
                <a:spcPts val="1700"/>
              </a:lnSpc>
            </a:pPr>
            <a:endParaRPr lang="nl-BE" sz="1050" b="1">
              <a:solidFill>
                <a:srgbClr val="FFFFFF"/>
              </a:solidFill>
            </a:endParaRPr>
          </a:p>
        </p:txBody>
      </p:sp>
      <p:sp>
        <p:nvSpPr>
          <p:cNvPr id="16" name="TextBox 15"/>
          <p:cNvSpPr txBox="1"/>
          <p:nvPr/>
        </p:nvSpPr>
        <p:spPr>
          <a:xfrm>
            <a:off x="6858955" y="3441910"/>
            <a:ext cx="1202133" cy="461665"/>
          </a:xfrm>
          <a:prstGeom prst="rect">
            <a:avLst/>
          </a:prstGeom>
          <a:noFill/>
        </p:spPr>
        <p:txBody>
          <a:bodyPr wrap="square" rtlCol="0">
            <a:spAutoFit/>
          </a:bodyPr>
          <a:lstStyle/>
          <a:p>
            <a:pPr algn="ctr"/>
            <a:r>
              <a:rPr lang="en-GB" sz="2400" b="1" dirty="0" smtClean="0">
                <a:solidFill>
                  <a:srgbClr val="FFFFFF"/>
                </a:solidFill>
              </a:rPr>
              <a:t>N=1073</a:t>
            </a:r>
            <a:endParaRPr lang="en-GB" sz="2400" dirty="0" smtClean="0">
              <a:solidFill>
                <a:srgbClr val="FFFFFF"/>
              </a:solidFill>
            </a:endParaRPr>
          </a:p>
        </p:txBody>
      </p:sp>
      <p:sp>
        <p:nvSpPr>
          <p:cNvPr id="27" name="TextBox 26"/>
          <p:cNvSpPr txBox="1"/>
          <p:nvPr/>
        </p:nvSpPr>
        <p:spPr>
          <a:xfrm>
            <a:off x="6561221" y="1478004"/>
            <a:ext cx="1797600" cy="1323439"/>
          </a:xfrm>
          <a:prstGeom prst="rect">
            <a:avLst/>
          </a:prstGeom>
          <a:noFill/>
        </p:spPr>
        <p:txBody>
          <a:bodyPr wrap="square" rtlCol="0">
            <a:spAutoFit/>
          </a:bodyPr>
          <a:lstStyle/>
          <a:p>
            <a:pPr algn="ctr"/>
            <a:r>
              <a:rPr lang="fr-BE" sz="1600" b="1" dirty="0" smtClean="0">
                <a:solidFill>
                  <a:srgbClr val="FFFFFF"/>
                </a:solidFill>
              </a:rPr>
              <a:t>Recrutement </a:t>
            </a:r>
            <a:r>
              <a:rPr lang="fr-BE" sz="1600" b="1" dirty="0">
                <a:solidFill>
                  <a:srgbClr val="FFFFFF"/>
                </a:solidFill>
              </a:rPr>
              <a:t>parmi la population nationale </a:t>
            </a:r>
            <a:r>
              <a:rPr lang="fr-BE" sz="1600" b="1" dirty="0" smtClean="0">
                <a:solidFill>
                  <a:srgbClr val="FFFFFF"/>
                </a:solidFill>
              </a:rPr>
              <a:t>représentative</a:t>
            </a:r>
            <a:endParaRPr lang="fr-BE" sz="1600" b="1" dirty="0">
              <a:solidFill>
                <a:srgbClr val="FFFFFF"/>
              </a:solidFill>
            </a:endParaRPr>
          </a:p>
        </p:txBody>
      </p:sp>
      <p:sp>
        <p:nvSpPr>
          <p:cNvPr id="3" name="Title 2"/>
          <p:cNvSpPr>
            <a:spLocks noGrp="1"/>
          </p:cNvSpPr>
          <p:nvPr>
            <p:ph type="title"/>
          </p:nvPr>
        </p:nvSpPr>
        <p:spPr>
          <a:xfrm>
            <a:off x="838800" y="170096"/>
            <a:ext cx="8162325" cy="451406"/>
          </a:xfrm>
        </p:spPr>
        <p:txBody>
          <a:bodyPr/>
          <a:lstStyle/>
          <a:p>
            <a:r>
              <a:rPr lang="fr-FR" sz="3200" dirty="0" smtClean="0"/>
              <a:t>Critères de la recherche</a:t>
            </a:r>
            <a:endParaRPr lang="fr-FR" sz="3200" dirty="0"/>
          </a:p>
        </p:txBody>
      </p:sp>
    </p:spTree>
    <p:extLst>
      <p:ext uri="{BB962C8B-B14F-4D97-AF65-F5344CB8AC3E}">
        <p14:creationId xmlns:p14="http://schemas.microsoft.com/office/powerpoint/2010/main" val="16938007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250" y="2612585"/>
            <a:ext cx="6419285" cy="284159"/>
          </a:xfrm>
        </p:spPr>
        <p:txBody>
          <a:bodyPr/>
          <a:lstStyle/>
          <a:p>
            <a:pPr lvl="0"/>
            <a:r>
              <a:rPr lang="en-GB" dirty="0" err="1" smtClean="0"/>
              <a:t>Résultats</a:t>
            </a:r>
            <a:r>
              <a:rPr lang="en-GB" dirty="0" smtClean="0"/>
              <a:t> de </a:t>
            </a:r>
            <a:r>
              <a:rPr lang="en-GB" dirty="0" err="1" smtClean="0"/>
              <a:t>l’Observatoire</a:t>
            </a:r>
            <a:endParaRPr lang="en-GB" dirty="0"/>
          </a:p>
        </p:txBody>
      </p:sp>
      <p:sp>
        <p:nvSpPr>
          <p:cNvPr id="3" name="Slide Number Placeholder 2"/>
          <p:cNvSpPr>
            <a:spLocks noGrp="1"/>
          </p:cNvSpPr>
          <p:nvPr>
            <p:ph type="sldNum" sz="quarter" idx="12"/>
          </p:nvPr>
        </p:nvSpPr>
        <p:spPr>
          <a:xfrm>
            <a:off x="8901291" y="6566400"/>
            <a:ext cx="78547" cy="184666"/>
          </a:xfrm>
        </p:spPr>
        <p:txBody>
          <a:bodyPr/>
          <a:lstStyle/>
          <a:p>
            <a:fld id="{99DB18A3-D21F-4BB0-9E84-DFB029941648}" type="slidenum">
              <a:rPr lang="en-GB" smtClean="0"/>
              <a:pPr/>
              <a:t>4</a:t>
            </a:fld>
            <a:endParaRPr lang="en-GB" dirty="0"/>
          </a:p>
        </p:txBody>
      </p:sp>
    </p:spTree>
    <p:extLst>
      <p:ext uri="{BB962C8B-B14F-4D97-AF65-F5344CB8AC3E}">
        <p14:creationId xmlns:p14="http://schemas.microsoft.com/office/powerpoint/2010/main" val="265899079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254735"/>
            <a:ext cx="8162325" cy="282129"/>
          </a:xfrm>
        </p:spPr>
        <p:txBody>
          <a:bodyPr/>
          <a:lstStyle/>
          <a:p>
            <a:r>
              <a:rPr lang="fr-BE" dirty="0"/>
              <a:t>8</a:t>
            </a:r>
            <a:r>
              <a:rPr lang="fr-BE" smtClean="0"/>
              <a:t> </a:t>
            </a:r>
            <a:r>
              <a:rPr lang="fr-BE" dirty="0" smtClean="0"/>
              <a:t>Belges sur 10 épargnent, majoritairement via le compte épargne</a:t>
            </a:r>
            <a:endParaRPr lang="fr-BE" dirty="0"/>
          </a:p>
        </p:txBody>
      </p:sp>
      <p:sp>
        <p:nvSpPr>
          <p:cNvPr id="3" name="Slide Number Placeholder 2"/>
          <p:cNvSpPr>
            <a:spLocks noGrp="1"/>
          </p:cNvSpPr>
          <p:nvPr>
            <p:ph type="sldNum" sz="quarter" idx="12"/>
          </p:nvPr>
        </p:nvSpPr>
        <p:spPr>
          <a:xfrm>
            <a:off x="8901291" y="6566400"/>
            <a:ext cx="78547" cy="184666"/>
          </a:xfrm>
        </p:spPr>
        <p:txBody>
          <a:bodyPr/>
          <a:lstStyle/>
          <a:p>
            <a:fld id="{99DB18A3-D21F-4BB0-9E84-DFB029941648}" type="slidenum">
              <a:rPr lang="fr-BE" smtClean="0"/>
              <a:pPr/>
              <a:t>5</a:t>
            </a:fld>
            <a:endParaRPr lang="fr-BE" dirty="0"/>
          </a:p>
        </p:txBody>
      </p:sp>
      <p:sp>
        <p:nvSpPr>
          <p:cNvPr id="4" name="Text Placeholder 3"/>
          <p:cNvSpPr>
            <a:spLocks noGrp="1"/>
          </p:cNvSpPr>
          <p:nvPr>
            <p:ph type="body" sz="quarter" idx="13"/>
          </p:nvPr>
        </p:nvSpPr>
        <p:spPr>
          <a:xfrm>
            <a:off x="346724" y="770816"/>
            <a:ext cx="8521051" cy="288000"/>
          </a:xfrm>
        </p:spPr>
        <p:txBody>
          <a:bodyPr/>
          <a:lstStyle/>
          <a:p>
            <a:r>
              <a:rPr lang="fr-BE" dirty="0" smtClean="0"/>
              <a:t>Epargnent actuellement ou pas (1/4)</a:t>
            </a:r>
            <a:endParaRPr lang="fr-BE" dirty="0"/>
          </a:p>
        </p:txBody>
      </p:sp>
      <p:graphicFrame>
        <p:nvGraphicFramePr>
          <p:cNvPr id="27" name="Tabel 26"/>
          <p:cNvGraphicFramePr>
            <a:graphicFrameLocks noGrp="1"/>
          </p:cNvGraphicFramePr>
          <p:nvPr>
            <p:extLst>
              <p:ext uri="{D42A27DB-BD31-4B8C-83A1-F6EECF244321}">
                <p14:modId xmlns:p14="http://schemas.microsoft.com/office/powerpoint/2010/main" val="1826941566"/>
              </p:ext>
            </p:extLst>
          </p:nvPr>
        </p:nvGraphicFramePr>
        <p:xfrm>
          <a:off x="161363" y="1826334"/>
          <a:ext cx="1506071" cy="3780000"/>
        </p:xfrm>
        <a:graphic>
          <a:graphicData uri="http://schemas.openxmlformats.org/drawingml/2006/table">
            <a:tbl>
              <a:tblPr>
                <a:tableStyleId>{5C22544A-7EE6-4342-B048-85BDC9FD1C3A}</a:tableStyleId>
              </a:tblPr>
              <a:tblGrid>
                <a:gridCol w="1506071"/>
              </a:tblGrid>
              <a:tr h="540000">
                <a:tc>
                  <a:txBody>
                    <a:bodyPr/>
                    <a:lstStyle/>
                    <a:p>
                      <a:pPr algn="r" fontAlgn="b"/>
                      <a:r>
                        <a:rPr lang="fr-BE" sz="1200" b="1" i="0" u="none" strike="noStrike" dirty="0" smtClean="0">
                          <a:solidFill>
                            <a:schemeClr val="accent1"/>
                          </a:solidFill>
                          <a:effectLst/>
                          <a:latin typeface="+mn-lt"/>
                        </a:rPr>
                        <a:t>Oui, j'épargne</a:t>
                      </a:r>
                      <a:endParaRPr lang="fr-BE" sz="1200" b="1" i="0" u="none" strike="noStrike" dirty="0">
                        <a:solidFill>
                          <a:schemeClr val="accent1"/>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100" u="none" strike="noStrike" dirty="0" smtClean="0">
                          <a:solidFill>
                            <a:schemeClr val="tx2"/>
                          </a:solidFill>
                          <a:effectLst/>
                        </a:rPr>
                        <a:t>Oui, via un compte d’épargne classique</a:t>
                      </a:r>
                      <a:endParaRPr lang="fr-BE" sz="11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100" u="none" strike="noStrike" dirty="0" smtClean="0">
                          <a:solidFill>
                            <a:schemeClr val="tx2"/>
                          </a:solidFill>
                          <a:effectLst/>
                        </a:rPr>
                        <a:t>Oui, via un ou plusieurs produit(s) d’épargne </a:t>
                      </a:r>
                      <a:endParaRPr lang="fr-BE" sz="11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100" u="none" strike="noStrike" dirty="0" smtClean="0">
                          <a:solidFill>
                            <a:schemeClr val="tx2"/>
                          </a:solidFill>
                          <a:effectLst/>
                        </a:rPr>
                        <a:t>Oui, via un compte d’épargne internet</a:t>
                      </a:r>
                      <a:endParaRPr lang="fr-BE" sz="11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100" u="none" strike="noStrike" dirty="0" smtClean="0">
                          <a:solidFill>
                            <a:schemeClr val="tx2"/>
                          </a:solidFill>
                          <a:effectLst/>
                        </a:rPr>
                        <a:t>Oui, via un ou plusieurs fonds de placement </a:t>
                      </a:r>
                      <a:endParaRPr lang="fr-BE" sz="11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100" u="none" strike="noStrike" dirty="0" smtClean="0">
                          <a:solidFill>
                            <a:schemeClr val="tx2"/>
                          </a:solidFill>
                          <a:effectLst/>
                        </a:rPr>
                        <a:t>Oui, via une autre manière (à la maison)</a:t>
                      </a:r>
                      <a:endParaRPr lang="fr-BE" sz="1100" b="0" i="0" u="none" strike="noStrike" dirty="0">
                        <a:solidFill>
                          <a:schemeClr val="tx2"/>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0000">
                <a:tc>
                  <a:txBody>
                    <a:bodyPr/>
                    <a:lstStyle/>
                    <a:p>
                      <a:pPr algn="r" fontAlgn="b"/>
                      <a:r>
                        <a:rPr lang="fr-BE" sz="1200" b="1" u="none" strike="noStrike" dirty="0" smtClean="0">
                          <a:solidFill>
                            <a:srgbClr val="C00000"/>
                          </a:solidFill>
                          <a:effectLst/>
                        </a:rPr>
                        <a:t>Non, je n’épargne pas </a:t>
                      </a:r>
                      <a:endParaRPr lang="fr-BE" sz="1200" b="1" i="0" u="none" strike="noStrike" dirty="0">
                        <a:solidFill>
                          <a:srgbClr val="C00000"/>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28" name="Tabel 27"/>
          <p:cNvGraphicFramePr>
            <a:graphicFrameLocks noGrp="1"/>
          </p:cNvGraphicFramePr>
          <p:nvPr>
            <p:extLst>
              <p:ext uri="{D42A27DB-BD31-4B8C-83A1-F6EECF244321}">
                <p14:modId xmlns:p14="http://schemas.microsoft.com/office/powerpoint/2010/main" val="2729684854"/>
              </p:ext>
            </p:extLst>
          </p:nvPr>
        </p:nvGraphicFramePr>
        <p:xfrm>
          <a:off x="1753493" y="1123447"/>
          <a:ext cx="6253370" cy="4896000"/>
        </p:xfrm>
        <a:graphic>
          <a:graphicData uri="http://schemas.openxmlformats.org/drawingml/2006/table">
            <a:tbl>
              <a:tblPr>
                <a:tableStyleId>{5C22544A-7EE6-4342-B048-85BDC9FD1C3A}</a:tableStyleId>
              </a:tblPr>
              <a:tblGrid>
                <a:gridCol w="1250674"/>
                <a:gridCol w="1250674"/>
                <a:gridCol w="1250674"/>
                <a:gridCol w="1250674"/>
                <a:gridCol w="1250674"/>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Région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16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(n=1073)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(n=631)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(n=442) (B)</a:t>
                      </a:r>
                      <a:endParaRPr lang="fr-BE" sz="1000" b="0" i="0" u="none" strike="noStrike" dirty="0">
                        <a:solidFill>
                          <a:schemeClr val="tx2"/>
                        </a:solidFill>
                        <a:effectLst/>
                        <a:latin typeface="+mj-lt"/>
                      </a:endParaRPr>
                    </a:p>
                  </a:txBody>
                  <a:tcPr marL="9525" marR="9525" marT="9525" marB="0">
                    <a:lnL w="1270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(n=552)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(n=521) (D)</a:t>
                      </a:r>
                      <a:endParaRPr lang="fr-BE" sz="1000" b="0" i="0" u="none" strike="noStrike" dirty="0">
                        <a:solidFill>
                          <a:schemeClr val="tx2"/>
                        </a:solidFill>
                        <a:effectLst/>
                        <a:latin typeface="+mj-lt"/>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9" name="Grafiek 28"/>
          <p:cNvGraphicFramePr/>
          <p:nvPr>
            <p:extLst>
              <p:ext uri="{D42A27DB-BD31-4B8C-83A1-F6EECF244321}">
                <p14:modId xmlns:p14="http://schemas.microsoft.com/office/powerpoint/2010/main" val="3433227219"/>
              </p:ext>
            </p:extLst>
          </p:nvPr>
        </p:nvGraphicFramePr>
        <p:xfrm>
          <a:off x="3197515" y="1708972"/>
          <a:ext cx="1724803" cy="40248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3" name="Grafiek 32"/>
          <p:cNvGraphicFramePr/>
          <p:nvPr>
            <p:extLst>
              <p:ext uri="{D42A27DB-BD31-4B8C-83A1-F6EECF244321}">
                <p14:modId xmlns:p14="http://schemas.microsoft.com/office/powerpoint/2010/main" val="1859246878"/>
              </p:ext>
            </p:extLst>
          </p:nvPr>
        </p:nvGraphicFramePr>
        <p:xfrm>
          <a:off x="4428168" y="1708972"/>
          <a:ext cx="1724803" cy="4024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Grafiek 33"/>
          <p:cNvGraphicFramePr/>
          <p:nvPr>
            <p:extLst>
              <p:ext uri="{D42A27DB-BD31-4B8C-83A1-F6EECF244321}">
                <p14:modId xmlns:p14="http://schemas.microsoft.com/office/powerpoint/2010/main" val="489265943"/>
              </p:ext>
            </p:extLst>
          </p:nvPr>
        </p:nvGraphicFramePr>
        <p:xfrm>
          <a:off x="5670544" y="1708972"/>
          <a:ext cx="1724803" cy="40248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Grafiek 34"/>
          <p:cNvGraphicFramePr/>
          <p:nvPr>
            <p:extLst>
              <p:ext uri="{D42A27DB-BD31-4B8C-83A1-F6EECF244321}">
                <p14:modId xmlns:p14="http://schemas.microsoft.com/office/powerpoint/2010/main" val="892850666"/>
              </p:ext>
            </p:extLst>
          </p:nvPr>
        </p:nvGraphicFramePr>
        <p:xfrm>
          <a:off x="6924644" y="1721470"/>
          <a:ext cx="1724803" cy="402485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7" name="Grafiek 36"/>
          <p:cNvGraphicFramePr/>
          <p:nvPr>
            <p:extLst>
              <p:ext uri="{D42A27DB-BD31-4B8C-83A1-F6EECF244321}">
                <p14:modId xmlns:p14="http://schemas.microsoft.com/office/powerpoint/2010/main" val="3845394249"/>
              </p:ext>
            </p:extLst>
          </p:nvPr>
        </p:nvGraphicFramePr>
        <p:xfrm>
          <a:off x="1837909" y="1708972"/>
          <a:ext cx="1724803" cy="402485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1196109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46724" y="749300"/>
            <a:ext cx="8521051" cy="288000"/>
          </a:xfrm>
        </p:spPr>
        <p:txBody>
          <a:bodyPr/>
          <a:lstStyle/>
          <a:p>
            <a:r>
              <a:rPr lang="fr-BE" dirty="0" smtClean="0"/>
              <a:t>Agé démarré l’épargne (1/2)</a:t>
            </a:r>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585822386"/>
              </p:ext>
            </p:extLst>
          </p:nvPr>
        </p:nvGraphicFramePr>
        <p:xfrm>
          <a:off x="346724" y="1123447"/>
          <a:ext cx="7034400" cy="4968000"/>
        </p:xfrm>
        <a:graphic>
          <a:graphicData uri="http://schemas.openxmlformats.org/drawingml/2006/table">
            <a:tbl>
              <a:tblPr>
                <a:tableStyleId>{5C22544A-7EE6-4342-B048-85BDC9FD1C3A}</a:tableStyleId>
              </a:tblPr>
              <a:tblGrid>
                <a:gridCol w="1406880"/>
                <a:gridCol w="1406880"/>
                <a:gridCol w="1406880"/>
                <a:gridCol w="1406880"/>
                <a:gridCol w="1406880"/>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kern="1200" dirty="0" smtClean="0">
                          <a:solidFill>
                            <a:schemeClr val="tx2"/>
                          </a:solidFill>
                          <a:effectLst/>
                          <a:latin typeface="+mj-lt"/>
                          <a:ea typeface="+mn-ea"/>
                          <a:cs typeface="+mn-cs"/>
                        </a:rPr>
                        <a:t>Wallonie</a:t>
                      </a:r>
                      <a:endParaRPr lang="fr-BE" sz="1100" b="1" i="0" u="none" strike="noStrike" kern="1200" dirty="0">
                        <a:solidFill>
                          <a:schemeClr val="tx2"/>
                        </a:solidFill>
                        <a:effectLst/>
                        <a:latin typeface="+mj-lt"/>
                        <a:ea typeface="+mn-ea"/>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(n=325) (B)</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12700" cap="flat" cmpd="sng" algn="ctr">
                      <a:noFill/>
                      <a:prstDash val="solid"/>
                      <a:round/>
                      <a:headEnd type="none" w="med" len="med"/>
                      <a:tailEnd type="none" w="med" len="med"/>
                    </a:lnL>
                    <a:lnR w="31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itle 1"/>
          <p:cNvSpPr>
            <a:spLocks noGrp="1"/>
          </p:cNvSpPr>
          <p:nvPr>
            <p:ph type="title"/>
          </p:nvPr>
        </p:nvSpPr>
        <p:spPr>
          <a:xfrm>
            <a:off x="838800" y="254734"/>
            <a:ext cx="8162325" cy="282129"/>
          </a:xfrm>
        </p:spPr>
        <p:txBody>
          <a:bodyPr/>
          <a:lstStyle/>
          <a:p>
            <a:r>
              <a:rPr lang="fr-BE" dirty="0" smtClean="0"/>
              <a:t>72% des Belges ont commencé à épargner avant l’âge de 30 ans. </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6</a:t>
            </a:fld>
            <a:endParaRPr lang="fr-BE" dirty="0"/>
          </a:p>
        </p:txBody>
      </p:sp>
      <p:graphicFrame>
        <p:nvGraphicFramePr>
          <p:cNvPr id="16" name="Grafiek 15"/>
          <p:cNvGraphicFramePr/>
          <p:nvPr>
            <p:extLst>
              <p:ext uri="{D42A27DB-BD31-4B8C-83A1-F6EECF244321}">
                <p14:modId xmlns:p14="http://schemas.microsoft.com/office/powerpoint/2010/main" val="2378856660"/>
              </p:ext>
            </p:extLst>
          </p:nvPr>
        </p:nvGraphicFramePr>
        <p:xfrm>
          <a:off x="344245" y="1816548"/>
          <a:ext cx="7013985"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Table 30"/>
          <p:cNvGraphicFramePr>
            <a:graphicFrameLocks noGrp="1"/>
          </p:cNvGraphicFramePr>
          <p:nvPr>
            <p:extLst>
              <p:ext uri="{D42A27DB-BD31-4B8C-83A1-F6EECF244321}">
                <p14:modId xmlns:p14="http://schemas.microsoft.com/office/powerpoint/2010/main" val="1592920042"/>
              </p:ext>
            </p:extLst>
          </p:nvPr>
        </p:nvGraphicFramePr>
        <p:xfrm>
          <a:off x="7504241" y="3636166"/>
          <a:ext cx="1584000" cy="1152000"/>
        </p:xfrm>
        <a:graphic>
          <a:graphicData uri="http://schemas.openxmlformats.org/drawingml/2006/table">
            <a:tbl>
              <a:tblPr firstRow="1" bandRow="1">
                <a:tableStyleId>{2D5ABB26-0587-4C30-8999-92F81FD0307C}</a:tableStyleId>
              </a:tblPr>
              <a:tblGrid>
                <a:gridCol w="180000"/>
                <a:gridCol w="1404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4">
                              <a:lumMod val="75000"/>
                            </a:schemeClr>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Avant 30 ans</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2"/>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30 ans et 34 ans</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a:t>
                      </a:r>
                      <a:r>
                        <a:rPr lang="fr-BE" sz="1200" b="1" dirty="0" smtClean="0">
                          <a:solidFill>
                            <a:schemeClr val="accent4">
                              <a:lumMod val="75000"/>
                            </a:schemeClr>
                          </a:solidFill>
                          <a:sym typeface="Wingdings"/>
                        </a:rPr>
                        <a:t> </a:t>
                      </a:r>
                      <a:endParaRPr lang="fr-BE" sz="1200" b="1" kern="1200" dirty="0" smtClean="0">
                        <a:solidFill>
                          <a:schemeClr val="accent4">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35 ans et 40 ans</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nchor="ctr"/>
                </a:tc>
                <a:tc>
                  <a:txBody>
                    <a:bodyPr/>
                    <a:lstStyle/>
                    <a:p>
                      <a:pPr algn="l" fontAlgn="b"/>
                      <a:r>
                        <a:rPr lang="fr-BE" sz="1200" b="0" i="0" u="none" strike="noStrike" dirty="0" smtClean="0">
                          <a:solidFill>
                            <a:schemeClr val="tx2"/>
                          </a:solidFill>
                          <a:effectLst/>
                          <a:latin typeface="Calibri"/>
                        </a:rPr>
                        <a:t>Au-delà de 40 ans</a:t>
                      </a:r>
                      <a:endParaRPr lang="fr-BE" sz="1200" b="0" i="0" u="none" strike="noStrike" dirty="0">
                        <a:solidFill>
                          <a:schemeClr val="tx2"/>
                        </a:solidFill>
                        <a:effectLst/>
                        <a:latin typeface="Calibri"/>
                      </a:endParaRPr>
                    </a:p>
                  </a:txBody>
                  <a:tcPr marL="9525" marR="9525" marT="9525" marB="0" anchor="ctr"/>
                </a:tc>
              </a:tr>
            </a:tbl>
          </a:graphicData>
        </a:graphic>
      </p:graphicFrame>
      <p:sp>
        <p:nvSpPr>
          <p:cNvPr id="5" name="Text Placeholder 4"/>
          <p:cNvSpPr>
            <a:spLocks noGrp="1"/>
          </p:cNvSpPr>
          <p:nvPr>
            <p:ph type="body" sz="quarter" idx="14"/>
          </p:nvPr>
        </p:nvSpPr>
        <p:spPr/>
        <p:txBody>
          <a:bodyPr/>
          <a:lstStyle/>
          <a:p>
            <a:endParaRPr lang="fr-FR" dirty="0"/>
          </a:p>
        </p:txBody>
      </p:sp>
    </p:spTree>
    <p:extLst>
      <p:ext uri="{BB962C8B-B14F-4D97-AF65-F5344CB8AC3E}">
        <p14:creationId xmlns:p14="http://schemas.microsoft.com/office/powerpoint/2010/main" val="173588786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116235"/>
            <a:ext cx="8162325" cy="559127"/>
          </a:xfrm>
        </p:spPr>
        <p:txBody>
          <a:bodyPr/>
          <a:lstStyle/>
          <a:p>
            <a:r>
              <a:rPr lang="fr-BE" dirty="0" smtClean="0"/>
              <a:t>4 Belges sur 10 indiquent épargner plus de 100 euros par mois. La majorité des jeunes (56%) épargnent moins de 50 euros par mois.</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7</a:t>
            </a:fld>
            <a:endParaRPr lang="fr-BE" dirty="0"/>
          </a:p>
        </p:txBody>
      </p:sp>
      <p:sp>
        <p:nvSpPr>
          <p:cNvPr id="4" name="Text Placeholder 3"/>
          <p:cNvSpPr>
            <a:spLocks noGrp="1"/>
          </p:cNvSpPr>
          <p:nvPr>
            <p:ph type="body" sz="quarter" idx="13"/>
          </p:nvPr>
        </p:nvSpPr>
        <p:spPr/>
        <p:txBody>
          <a:bodyPr/>
          <a:lstStyle/>
          <a:p>
            <a:r>
              <a:rPr lang="fr-BE" dirty="0" smtClean="0"/>
              <a:t>Montant épargné mensuellement (1/2)</a:t>
            </a:r>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3613358550"/>
              </p:ext>
            </p:extLst>
          </p:nvPr>
        </p:nvGraphicFramePr>
        <p:xfrm>
          <a:off x="346724" y="1123447"/>
          <a:ext cx="7034400" cy="4968000"/>
        </p:xfrm>
        <a:graphic>
          <a:graphicData uri="http://schemas.openxmlformats.org/drawingml/2006/table">
            <a:tbl>
              <a:tblPr>
                <a:tableStyleId>{5C22544A-7EE6-4342-B048-85BDC9FD1C3A}</a:tableStyleId>
              </a:tblPr>
              <a:tblGrid>
                <a:gridCol w="703440"/>
                <a:gridCol w="703440"/>
                <a:gridCol w="703440"/>
                <a:gridCol w="703440"/>
                <a:gridCol w="703440"/>
                <a:gridCol w="703440"/>
                <a:gridCol w="703440"/>
                <a:gridCol w="703440"/>
                <a:gridCol w="703440"/>
                <a:gridCol w="703440"/>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dirty="0" smtClean="0">
                          <a:solidFill>
                            <a:schemeClr val="tx2"/>
                          </a:solidFill>
                          <a:effectLst/>
                          <a:latin typeface="+mj-lt"/>
                        </a:rPr>
                        <a:t>Flandre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Wallonie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(n=325) (B)</a:t>
                      </a:r>
                      <a:endParaRPr lang="fr-BE" sz="1000" b="0" i="0" u="none" strike="noStrike" dirty="0">
                        <a:solidFill>
                          <a:schemeClr val="tx2"/>
                        </a:solidFill>
                        <a:effectLst/>
                        <a:latin typeface="+mj-lt"/>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(n=123)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(F)</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(G)</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(n=182) (H)</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(n=208) (I)</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Grafiek 15"/>
          <p:cNvGraphicFramePr/>
          <p:nvPr>
            <p:extLst>
              <p:ext uri="{D42A27DB-BD31-4B8C-83A1-F6EECF244321}">
                <p14:modId xmlns:p14="http://schemas.microsoft.com/office/powerpoint/2010/main" val="1251049298"/>
              </p:ext>
            </p:extLst>
          </p:nvPr>
        </p:nvGraphicFramePr>
        <p:xfrm>
          <a:off x="344245" y="1816548"/>
          <a:ext cx="7013985"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967459657"/>
              </p:ext>
            </p:extLst>
          </p:nvPr>
        </p:nvGraphicFramePr>
        <p:xfrm>
          <a:off x="7504241" y="3636166"/>
          <a:ext cx="1584000" cy="1152000"/>
        </p:xfrm>
        <a:graphic>
          <a:graphicData uri="http://schemas.openxmlformats.org/drawingml/2006/table">
            <a:tbl>
              <a:tblPr firstRow="1" bandRow="1">
                <a:tableStyleId>{2D5ABB26-0587-4C30-8999-92F81FD0307C}</a:tableStyleId>
              </a:tblPr>
              <a:tblGrid>
                <a:gridCol w="180000"/>
                <a:gridCol w="1404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3"/>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Moins de 50€</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2"/>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50€ et 99€</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a:t>
                      </a:r>
                      <a:r>
                        <a:rPr lang="fr-BE" sz="1200" b="1" dirty="0" smtClean="0">
                          <a:solidFill>
                            <a:schemeClr val="accent4">
                              <a:lumMod val="75000"/>
                            </a:schemeClr>
                          </a:solidFill>
                          <a:sym typeface="Wingdings"/>
                        </a:rPr>
                        <a:t> </a:t>
                      </a:r>
                      <a:endParaRPr lang="fr-BE" sz="1200" b="1" kern="1200" dirty="0" smtClean="0">
                        <a:solidFill>
                          <a:schemeClr val="accent4">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100€ et 200€</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nchor="ctr"/>
                </a:tc>
                <a:tc>
                  <a:txBody>
                    <a:bodyPr/>
                    <a:lstStyle/>
                    <a:p>
                      <a:pPr algn="l" fontAlgn="b"/>
                      <a:r>
                        <a:rPr lang="fr-BE" sz="1200" b="0" i="0" u="none" strike="noStrike" dirty="0" smtClean="0">
                          <a:solidFill>
                            <a:schemeClr val="tx2"/>
                          </a:solidFill>
                          <a:effectLst/>
                          <a:latin typeface="Calibri"/>
                        </a:rPr>
                        <a:t>Au-delà de 200€</a:t>
                      </a:r>
                      <a:endParaRPr lang="fr-BE" sz="1200" b="0" i="0" u="none" strike="noStrike" dirty="0">
                        <a:solidFill>
                          <a:schemeClr val="tx2"/>
                        </a:solidFill>
                        <a:effectLst/>
                        <a:latin typeface="Calibri"/>
                      </a:endParaRPr>
                    </a:p>
                  </a:txBody>
                  <a:tcPr marL="9525" marR="9525" marT="9525" marB="0" anchor="ctr"/>
                </a:tc>
              </a:tr>
            </a:tbl>
          </a:graphicData>
        </a:graphic>
      </p:graphicFrame>
      <p:sp>
        <p:nvSpPr>
          <p:cNvPr id="18" name="Rechthoek 17"/>
          <p:cNvSpPr/>
          <p:nvPr/>
        </p:nvSpPr>
        <p:spPr>
          <a:xfrm>
            <a:off x="2363284" y="2641906"/>
            <a:ext cx="358402" cy="184666"/>
          </a:xfrm>
          <a:prstGeom prst="rect">
            <a:avLst/>
          </a:prstGeom>
        </p:spPr>
        <p:txBody>
          <a:bodyPr wrap="square" lIns="0" tIns="0" rIns="0" bIns="0">
            <a:spAutoFit/>
          </a:bodyPr>
          <a:lstStyle/>
          <a:p>
            <a:pPr algn="ctr"/>
            <a:r>
              <a:rPr lang="fr-BE" sz="1200" b="1" dirty="0" smtClean="0">
                <a:solidFill>
                  <a:schemeClr val="bg1"/>
                </a:solidFill>
              </a:rPr>
              <a:t>A</a:t>
            </a:r>
            <a:endParaRPr lang="fr-BE" sz="1200" b="1" dirty="0">
              <a:solidFill>
                <a:schemeClr val="bg1"/>
              </a:solidFill>
            </a:endParaRPr>
          </a:p>
        </p:txBody>
      </p:sp>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0971372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116236"/>
            <a:ext cx="8162325" cy="559127"/>
          </a:xfrm>
        </p:spPr>
        <p:txBody>
          <a:bodyPr/>
          <a:lstStyle/>
          <a:p>
            <a:r>
              <a:rPr lang="fr-BE" dirty="0" smtClean="0"/>
              <a:t>Plus la classe sociale est élevée, plus on épargne mensuellement. </a:t>
            </a:r>
            <a:br>
              <a:rPr lang="fr-BE" dirty="0" smtClean="0"/>
            </a:br>
            <a:r>
              <a:rPr lang="fr-BE" dirty="0" smtClean="0"/>
              <a:t>37% du groupe 1&amp;2 déclarent épargner plus de 200 euros par mois</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8</a:t>
            </a:fld>
            <a:endParaRPr lang="fr-BE" dirty="0"/>
          </a:p>
        </p:txBody>
      </p:sp>
      <p:sp>
        <p:nvSpPr>
          <p:cNvPr id="4" name="Text Placeholder 3"/>
          <p:cNvSpPr>
            <a:spLocks noGrp="1"/>
          </p:cNvSpPr>
          <p:nvPr>
            <p:ph type="body" sz="quarter" idx="13"/>
          </p:nvPr>
        </p:nvSpPr>
        <p:spPr/>
        <p:txBody>
          <a:bodyPr/>
          <a:lstStyle/>
          <a:p>
            <a:r>
              <a:rPr lang="fr-BE" dirty="0" smtClean="0"/>
              <a:t>Montant épargné mensuellement (2/2)</a:t>
            </a:r>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649260922"/>
              </p:ext>
            </p:extLst>
          </p:nvPr>
        </p:nvGraphicFramePr>
        <p:xfrm>
          <a:off x="346724" y="1123447"/>
          <a:ext cx="7034400" cy="4968000"/>
        </p:xfrm>
        <a:graphic>
          <a:graphicData uri="http://schemas.openxmlformats.org/drawingml/2006/table">
            <a:tbl>
              <a:tblPr>
                <a:tableStyleId>{5C22544A-7EE6-4342-B048-85BDC9FD1C3A}</a:tableStyleId>
              </a:tblPr>
              <a:tblGrid>
                <a:gridCol w="879300"/>
                <a:gridCol w="879300"/>
                <a:gridCol w="879300"/>
                <a:gridCol w="879300"/>
                <a:gridCol w="879300"/>
                <a:gridCol w="879300"/>
                <a:gridCol w="879300"/>
                <a:gridCol w="879300"/>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3">
                  <a:txBody>
                    <a:bodyPr/>
                    <a:lstStyle/>
                    <a:p>
                      <a:pPr algn="ctr" fontAlgn="b"/>
                      <a:r>
                        <a:rPr lang="fr-BE" sz="1100" b="1" i="0" u="none" strike="noStrike" dirty="0" smtClean="0">
                          <a:solidFill>
                            <a:schemeClr val="tx2"/>
                          </a:solidFill>
                          <a:effectLst/>
                          <a:latin typeface="+mj-lt"/>
                        </a:rPr>
                        <a:t>ÉTAT</a:t>
                      </a:r>
                      <a:r>
                        <a:rPr lang="fr-BE" sz="1100" b="1" i="0" u="none" strike="noStrike" baseline="0" dirty="0" smtClean="0">
                          <a:solidFill>
                            <a:schemeClr val="tx2"/>
                          </a:solidFill>
                          <a:effectLst/>
                          <a:latin typeface="+mj-lt"/>
                        </a:rPr>
                        <a:t> CIVIL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4">
                  <a:txBody>
                    <a:bodyPr/>
                    <a:lstStyle/>
                    <a:p>
                      <a:pPr algn="ctr" fontAlgn="b"/>
                      <a:r>
                        <a:rPr lang="fr-BE" sz="1100" b="1" i="0" u="none" strike="noStrike" dirty="0" smtClean="0">
                          <a:solidFill>
                            <a:schemeClr val="tx2"/>
                          </a:solidFill>
                          <a:effectLst/>
                          <a:latin typeface="+mj-lt"/>
                        </a:rPr>
                        <a:t>CLASSE</a:t>
                      </a:r>
                      <a:r>
                        <a:rPr lang="fr-BE" sz="1100" b="1" i="0" u="none" strike="noStrike" baseline="0" dirty="0" smtClean="0">
                          <a:solidFill>
                            <a:schemeClr val="tx2"/>
                          </a:solidFill>
                          <a:effectLst/>
                          <a:latin typeface="+mj-lt"/>
                        </a:rPr>
                        <a:t> SOCIALE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BE" sz="1100" b="1" i="0" u="none" strike="noStrike" dirty="0" smtClean="0">
                          <a:solidFill>
                            <a:schemeClr val="tx2"/>
                          </a:solidFill>
                          <a:effectLst/>
                          <a:latin typeface="+mj-lt"/>
                        </a:rPr>
                        <a:t>Célibataire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ts val="1000"/>
                        </a:lnSpc>
                      </a:pPr>
                      <a:r>
                        <a:rPr lang="fr-BE" sz="1100" b="1" i="0" u="none" strike="noStrike" dirty="0" smtClean="0">
                          <a:solidFill>
                            <a:schemeClr val="tx2"/>
                          </a:solidFill>
                          <a:effectLst/>
                          <a:latin typeface="+mj-lt"/>
                        </a:rPr>
                        <a:t>Marié / cohabitant</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i="0" u="none" strike="noStrike" dirty="0" smtClean="0">
                          <a:solidFill>
                            <a:schemeClr val="tx2"/>
                          </a:solidFill>
                          <a:effectLst/>
                          <a:latin typeface="+mj-lt"/>
                        </a:rPr>
                        <a:t>Autre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1&amp;2</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3&amp;4</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5&amp;6</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fr-BE" sz="1100" b="1" u="none" strike="noStrike" dirty="0" smtClean="0">
                          <a:solidFill>
                            <a:schemeClr val="tx2"/>
                          </a:solidFill>
                          <a:effectLst/>
                          <a:latin typeface="+mj-lt"/>
                        </a:rPr>
                        <a:t>Groupe 7&amp;8</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(n=213)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(n=499) (B)</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(n=131) (C)</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(n=385) (D)</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(n=216) (E)</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(n=127) (F)</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(n=113) (G)</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Grafiek 15"/>
          <p:cNvGraphicFramePr/>
          <p:nvPr>
            <p:extLst>
              <p:ext uri="{D42A27DB-BD31-4B8C-83A1-F6EECF244321}">
                <p14:modId xmlns:p14="http://schemas.microsoft.com/office/powerpoint/2010/main" val="446244818"/>
              </p:ext>
            </p:extLst>
          </p:nvPr>
        </p:nvGraphicFramePr>
        <p:xfrm>
          <a:off x="344245" y="1816548"/>
          <a:ext cx="7013985"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1608600785"/>
              </p:ext>
            </p:extLst>
          </p:nvPr>
        </p:nvGraphicFramePr>
        <p:xfrm>
          <a:off x="7504241" y="3636166"/>
          <a:ext cx="1584000" cy="1152000"/>
        </p:xfrm>
        <a:graphic>
          <a:graphicData uri="http://schemas.openxmlformats.org/drawingml/2006/table">
            <a:tbl>
              <a:tblPr firstRow="1" bandRow="1">
                <a:tableStyleId>{2D5ABB26-0587-4C30-8999-92F81FD0307C}</a:tableStyleId>
              </a:tblPr>
              <a:tblGrid>
                <a:gridCol w="180000"/>
                <a:gridCol w="1404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3"/>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Moins de 50€</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2"/>
                          </a:solidFill>
                          <a:sym typeface="Wingdings"/>
                        </a:rPr>
                        <a:t></a:t>
                      </a: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50€ et 99€</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a:t>
                      </a:r>
                      <a:r>
                        <a:rPr lang="fr-BE" sz="1200" b="1" dirty="0" smtClean="0">
                          <a:solidFill>
                            <a:schemeClr val="accent4">
                              <a:lumMod val="75000"/>
                            </a:schemeClr>
                          </a:solidFill>
                          <a:sym typeface="Wingdings"/>
                        </a:rPr>
                        <a:t> </a:t>
                      </a:r>
                      <a:endParaRPr lang="fr-BE" sz="1200" b="1" kern="1200" dirty="0" smtClean="0">
                        <a:solidFill>
                          <a:schemeClr val="accent4">
                            <a:lumMod val="75000"/>
                          </a:schemeClr>
                        </a:solidFill>
                        <a:latin typeface="+mn-lt"/>
                        <a:ea typeface="+mn-ea"/>
                        <a:cs typeface="+mn-cs"/>
                      </a:endParaRPr>
                    </a:p>
                  </a:txBody>
                  <a:tcPr marL="0" marR="0" marT="0" marB="0" anchor="ctr"/>
                </a:tc>
                <a:tc>
                  <a:txBody>
                    <a:bodyPr/>
                    <a:lstStyle/>
                    <a:p>
                      <a:pPr algn="l" fontAlgn="b"/>
                      <a:r>
                        <a:rPr lang="fr-BE" sz="1200" b="0" i="0" u="none" strike="noStrike" dirty="0" smtClean="0">
                          <a:solidFill>
                            <a:schemeClr val="tx2"/>
                          </a:solidFill>
                          <a:effectLst/>
                          <a:latin typeface="Calibri"/>
                        </a:rPr>
                        <a:t>Entre 100€ et 200€</a:t>
                      </a:r>
                      <a:endParaRPr lang="fr-BE" sz="1200" b="0" i="0" u="none" strike="noStrike" dirty="0">
                        <a:solidFill>
                          <a:schemeClr val="tx2"/>
                        </a:solidFill>
                        <a:effectLst/>
                        <a:latin typeface="Calibri"/>
                      </a:endParaRPr>
                    </a:p>
                  </a:txBody>
                  <a:tcPr marL="9525" marR="9525" marT="9525"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nchor="ctr"/>
                </a:tc>
                <a:tc>
                  <a:txBody>
                    <a:bodyPr/>
                    <a:lstStyle/>
                    <a:p>
                      <a:pPr algn="l" fontAlgn="b"/>
                      <a:r>
                        <a:rPr lang="fr-BE" sz="1200" b="0" i="0" u="none" strike="noStrike" dirty="0" smtClean="0">
                          <a:solidFill>
                            <a:schemeClr val="tx2"/>
                          </a:solidFill>
                          <a:effectLst/>
                          <a:latin typeface="Calibri"/>
                        </a:rPr>
                        <a:t>Au-delà de 200€</a:t>
                      </a:r>
                      <a:endParaRPr lang="fr-BE" sz="1200" b="0" i="0" u="none" strike="noStrike" dirty="0">
                        <a:solidFill>
                          <a:schemeClr val="tx2"/>
                        </a:solidFill>
                        <a:effectLst/>
                        <a:latin typeface="Calibri"/>
                      </a:endParaRPr>
                    </a:p>
                  </a:txBody>
                  <a:tcPr marL="9525" marR="9525" marT="9525" marB="0" anchor="ctr"/>
                </a:tc>
              </a:tr>
            </a:tbl>
          </a:graphicData>
        </a:graphic>
      </p:graphicFrame>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8860149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0" y="116237"/>
            <a:ext cx="8162325" cy="559127"/>
          </a:xfrm>
        </p:spPr>
        <p:txBody>
          <a:bodyPr/>
          <a:lstStyle/>
          <a:p>
            <a:r>
              <a:rPr lang="fr-BE" dirty="0" smtClean="0"/>
              <a:t>La moitié n’épargne pas pour des objectifs précis. Seulement 9% des Belges mentionnent épargner pour des obectifs à long terme.</a:t>
            </a:r>
            <a:endParaRPr lang="fr-BE" dirty="0"/>
          </a:p>
        </p:txBody>
      </p:sp>
      <p:sp>
        <p:nvSpPr>
          <p:cNvPr id="3" name="Slide Number Placeholder 2"/>
          <p:cNvSpPr>
            <a:spLocks noGrp="1"/>
          </p:cNvSpPr>
          <p:nvPr>
            <p:ph type="sldNum" sz="quarter" idx="12"/>
          </p:nvPr>
        </p:nvSpPr>
        <p:spPr>
          <a:xfrm>
            <a:off x="8822744" y="6566400"/>
            <a:ext cx="157094" cy="184666"/>
          </a:xfrm>
        </p:spPr>
        <p:txBody>
          <a:bodyPr/>
          <a:lstStyle/>
          <a:p>
            <a:fld id="{99DB18A3-D21F-4BB0-9E84-DFB029941648}" type="slidenum">
              <a:rPr lang="fr-BE" smtClean="0"/>
              <a:pPr/>
              <a:t>9</a:t>
            </a:fld>
            <a:endParaRPr lang="fr-BE" dirty="0"/>
          </a:p>
        </p:txBody>
      </p:sp>
      <p:sp>
        <p:nvSpPr>
          <p:cNvPr id="4" name="Text Placeholder 3"/>
          <p:cNvSpPr>
            <a:spLocks noGrp="1"/>
          </p:cNvSpPr>
          <p:nvPr>
            <p:ph type="body" sz="quarter" idx="13"/>
          </p:nvPr>
        </p:nvSpPr>
        <p:spPr/>
        <p:txBody>
          <a:bodyPr/>
          <a:lstStyle/>
          <a:p>
            <a:r>
              <a:rPr lang="fr-BE" dirty="0" smtClean="0"/>
              <a:t>Epargner pour des objectifs précis (1/2)</a:t>
            </a:r>
            <a:endParaRPr lang="fr-BE" dirty="0"/>
          </a:p>
        </p:txBody>
      </p:sp>
      <p:graphicFrame>
        <p:nvGraphicFramePr>
          <p:cNvPr id="15" name="Tabel 14"/>
          <p:cNvGraphicFramePr>
            <a:graphicFrameLocks noGrp="1"/>
          </p:cNvGraphicFramePr>
          <p:nvPr>
            <p:extLst>
              <p:ext uri="{D42A27DB-BD31-4B8C-83A1-F6EECF244321}">
                <p14:modId xmlns:p14="http://schemas.microsoft.com/office/powerpoint/2010/main" val="2478854851"/>
              </p:ext>
            </p:extLst>
          </p:nvPr>
        </p:nvGraphicFramePr>
        <p:xfrm>
          <a:off x="346724" y="1123447"/>
          <a:ext cx="7034400" cy="4968000"/>
        </p:xfrm>
        <a:graphic>
          <a:graphicData uri="http://schemas.openxmlformats.org/drawingml/2006/table">
            <a:tbl>
              <a:tblPr>
                <a:tableStyleId>{5C22544A-7EE6-4342-B048-85BDC9FD1C3A}</a:tableStyleId>
              </a:tblPr>
              <a:tblGrid>
                <a:gridCol w="703440"/>
                <a:gridCol w="703440"/>
                <a:gridCol w="703440"/>
                <a:gridCol w="703440"/>
                <a:gridCol w="703440"/>
                <a:gridCol w="703440"/>
                <a:gridCol w="703440"/>
                <a:gridCol w="703440"/>
                <a:gridCol w="703440"/>
                <a:gridCol w="703440"/>
              </a:tblGrid>
              <a:tr h="216000">
                <a:tc rowSpan="2">
                  <a:txBody>
                    <a:bodyPr/>
                    <a:lstStyle/>
                    <a:p>
                      <a:pPr algn="ctr" fontAlgn="b"/>
                      <a:r>
                        <a:rPr lang="fr-BE" sz="1100" b="1" i="0" u="none" strike="noStrike" dirty="0" smtClean="0">
                          <a:solidFill>
                            <a:schemeClr val="tx2"/>
                          </a:solidFill>
                          <a:effectLst/>
                          <a:latin typeface="+mj-lt"/>
                        </a:rPr>
                        <a:t>TOTAL</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REGION</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nl-BE" dirty="0"/>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
                  <a:txBody>
                    <a:bodyPr/>
                    <a:lstStyle/>
                    <a:p>
                      <a:pPr algn="ctr" fontAlgn="b"/>
                      <a:r>
                        <a:rPr lang="fr-BE" sz="1100" b="1" i="0" u="none" strike="noStrike" dirty="0" smtClean="0">
                          <a:solidFill>
                            <a:schemeClr val="tx2"/>
                          </a:solidFill>
                          <a:effectLst/>
                          <a:latin typeface="+mj-lt"/>
                        </a:rPr>
                        <a:t>SEXE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5">
                  <a:txBody>
                    <a:bodyPr/>
                    <a:lstStyle/>
                    <a:p>
                      <a:pPr algn="ctr" fontAlgn="b"/>
                      <a:r>
                        <a:rPr lang="fr-BE" sz="1100" b="1" i="0" u="none" strike="noStrike" dirty="0" smtClean="0">
                          <a:solidFill>
                            <a:schemeClr val="tx2"/>
                          </a:solidFill>
                          <a:effectLst/>
                          <a:latin typeface="+mj-lt"/>
                        </a:rPr>
                        <a:t>ÂGE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r>
              <a:tr h="288000">
                <a:tc vMerge="1">
                  <a:txBody>
                    <a:bodyPr/>
                    <a:lstStyle/>
                    <a:p>
                      <a:pPr algn="ctr" fontAlgn="b"/>
                      <a:endParaRPr lang="nl-BE" sz="12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lnSpc>
                          <a:spcPct val="100000"/>
                        </a:lnSpc>
                      </a:pPr>
                      <a:r>
                        <a:rPr lang="fr-BE" sz="1100" b="1" i="0" u="none" strike="noStrike" kern="1200" dirty="0" smtClean="0">
                          <a:solidFill>
                            <a:schemeClr val="tx2"/>
                          </a:solidFill>
                          <a:effectLst/>
                          <a:latin typeface="+mj-lt"/>
                          <a:ea typeface="+mn-ea"/>
                          <a:cs typeface="+mn-cs"/>
                        </a:rPr>
                        <a:t>Flandre</a:t>
                      </a:r>
                      <a:endParaRPr lang="fr-BE" sz="1100" b="1" i="0" u="none" strike="noStrike" kern="1200" dirty="0">
                        <a:solidFill>
                          <a:schemeClr val="tx2"/>
                        </a:solidFill>
                        <a:effectLst/>
                        <a:latin typeface="+mj-lt"/>
                        <a:ea typeface="+mn-ea"/>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a:r>
                        <a:rPr lang="fr-BE" sz="1100" b="1" i="0" u="none" strike="noStrike" kern="1200" dirty="0" smtClean="0">
                          <a:solidFill>
                            <a:schemeClr val="tx2"/>
                          </a:solidFill>
                          <a:effectLst/>
                          <a:latin typeface="+mj-lt"/>
                          <a:ea typeface="+mn-ea"/>
                          <a:cs typeface="+mn-cs"/>
                        </a:rPr>
                        <a:t>Wallonie </a:t>
                      </a:r>
                      <a:endParaRPr lang="fr-BE" sz="1100" b="1" i="0" u="none" strike="noStrike" kern="1200" dirty="0">
                        <a:solidFill>
                          <a:schemeClr val="tx2"/>
                        </a:solidFill>
                        <a:effectLst/>
                        <a:latin typeface="+mj-lt"/>
                        <a:ea typeface="+mn-ea"/>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Homme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Femme</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16-24 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25-34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35-44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45-54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lnSpc>
                          <a:spcPct val="100000"/>
                        </a:lnSpc>
                      </a:pPr>
                      <a:r>
                        <a:rPr lang="fr-BE" sz="1100" b="1" i="0" u="none" strike="noStrike" dirty="0" smtClean="0">
                          <a:solidFill>
                            <a:schemeClr val="tx2"/>
                          </a:solidFill>
                          <a:effectLst/>
                          <a:latin typeface="+mj-lt"/>
                        </a:rPr>
                        <a:t>55-70 </a:t>
                      </a:r>
                      <a:r>
                        <a:rPr lang="fr-BE" sz="1100" b="1" i="0" u="none" strike="noStrike" kern="1200" dirty="0" smtClean="0">
                          <a:solidFill>
                            <a:schemeClr val="tx2"/>
                          </a:solidFill>
                          <a:effectLst/>
                          <a:latin typeface="+mn-lt"/>
                          <a:ea typeface="+mn-ea"/>
                          <a:cs typeface="+mn-cs"/>
                        </a:rPr>
                        <a:t>ans</a:t>
                      </a:r>
                      <a:endParaRPr lang="fr-BE" sz="1100" b="1" i="0" u="none" strike="noStrike" dirty="0">
                        <a:solidFill>
                          <a:schemeClr val="tx2"/>
                        </a:solidFill>
                        <a:effectLst/>
                        <a:latin typeface="+mj-lt"/>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4464000">
                <a:tc>
                  <a:txBody>
                    <a:bodyPr/>
                    <a:lstStyle/>
                    <a:p>
                      <a:pPr algn="ctr" fontAlgn="b"/>
                      <a:r>
                        <a:rPr lang="fr-BE" sz="1000" b="0" i="0" u="none" strike="noStrike" dirty="0" smtClean="0">
                          <a:solidFill>
                            <a:schemeClr val="tx2"/>
                          </a:solidFill>
                          <a:effectLst/>
                          <a:latin typeface="+mj-lt"/>
                        </a:rPr>
                        <a:t>(n=843)</a:t>
                      </a:r>
                      <a:endParaRPr lang="fr-BE" sz="1000" b="0" i="0" u="none" strike="noStrike" dirty="0">
                        <a:solidFill>
                          <a:schemeClr val="tx2"/>
                        </a:solidFill>
                        <a:effectLst/>
                        <a:latin typeface="+mj-lt"/>
                      </a:endParaRPr>
                    </a:p>
                  </a:txBody>
                  <a:tcPr marL="9525" marR="9525" marT="9525" marB="0">
                    <a:lnL w="28575" cap="flat" cmpd="sng" algn="ctr">
                      <a:solidFill>
                        <a:schemeClr val="bg1"/>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(n=518) (A)</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31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BE" sz="1000" b="0" i="0" u="none" strike="noStrike" kern="1200" dirty="0" smtClean="0">
                          <a:solidFill>
                            <a:schemeClr val="tx2"/>
                          </a:solidFill>
                          <a:effectLst/>
                          <a:latin typeface="+mj-lt"/>
                          <a:ea typeface="+mn-ea"/>
                          <a:cs typeface="+mn-cs"/>
                        </a:rPr>
                        <a:t>(n=325) (B)</a:t>
                      </a:r>
                      <a:endParaRPr lang="fr-BE" sz="1000" b="0" i="0" u="none" strike="noStrike" kern="1200" dirty="0">
                        <a:solidFill>
                          <a:schemeClr val="tx2"/>
                        </a:solidFill>
                        <a:effectLst/>
                        <a:latin typeface="+mj-lt"/>
                        <a:ea typeface="+mn-ea"/>
                        <a:cs typeface="+mn-cs"/>
                      </a:endParaRPr>
                    </a:p>
                  </a:txBody>
                  <a:tcPr marL="9525" marR="9525" marT="9525" marB="0">
                    <a:lnL w="3175"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(n=426) (C)</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(n=417) (D)</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(n=123) (E)</a:t>
                      </a:r>
                      <a:endParaRPr lang="fr-BE" sz="1000" b="0" i="0" u="none" strike="noStrike" dirty="0">
                        <a:solidFill>
                          <a:schemeClr val="tx2"/>
                        </a:solidFill>
                        <a:effectLst/>
                        <a:latin typeface="+mj-lt"/>
                      </a:endParaRPr>
                    </a:p>
                  </a:txBody>
                  <a:tcPr marL="9525" marR="9525" marT="9525" marB="0">
                    <a:lnL w="3175"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(F)</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(n=165) (G)</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(n=182) (H)</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fr-BE" sz="1000" b="0" i="0" u="none" strike="noStrike" dirty="0" smtClean="0">
                          <a:solidFill>
                            <a:schemeClr val="tx2"/>
                          </a:solidFill>
                          <a:effectLst/>
                          <a:latin typeface="+mj-lt"/>
                        </a:rPr>
                        <a:t>(n=208) (I)</a:t>
                      </a:r>
                      <a:endParaRPr lang="fr-BE" sz="1000" b="0" i="0" u="none" strike="noStrike" dirty="0">
                        <a:solidFill>
                          <a:schemeClr val="tx2"/>
                        </a:solidFill>
                        <a:effectLst/>
                        <a:latin typeface="+mj-lt"/>
                      </a:endParaRPr>
                    </a:p>
                  </a:txBody>
                  <a:tcPr marL="9525" marR="9525" marT="9525" marB="0">
                    <a:lnL w="63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Grafiek 15"/>
          <p:cNvGraphicFramePr/>
          <p:nvPr>
            <p:extLst>
              <p:ext uri="{D42A27DB-BD31-4B8C-83A1-F6EECF244321}">
                <p14:modId xmlns:p14="http://schemas.microsoft.com/office/powerpoint/2010/main" val="1061891449"/>
              </p:ext>
            </p:extLst>
          </p:nvPr>
        </p:nvGraphicFramePr>
        <p:xfrm>
          <a:off x="344245" y="1816548"/>
          <a:ext cx="7013985"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Table 30"/>
          <p:cNvGraphicFramePr>
            <a:graphicFrameLocks noGrp="1"/>
          </p:cNvGraphicFramePr>
          <p:nvPr>
            <p:extLst>
              <p:ext uri="{D42A27DB-BD31-4B8C-83A1-F6EECF244321}">
                <p14:modId xmlns:p14="http://schemas.microsoft.com/office/powerpoint/2010/main" val="902964932"/>
              </p:ext>
            </p:extLst>
          </p:nvPr>
        </p:nvGraphicFramePr>
        <p:xfrm>
          <a:off x="7504241" y="3636166"/>
          <a:ext cx="1584000" cy="2304000"/>
        </p:xfrm>
        <a:graphic>
          <a:graphicData uri="http://schemas.openxmlformats.org/drawingml/2006/table">
            <a:tbl>
              <a:tblPr firstRow="1" bandRow="1">
                <a:tableStyleId>{2D5ABB26-0587-4C30-8999-92F81FD0307C}</a:tableStyleId>
              </a:tblPr>
              <a:tblGrid>
                <a:gridCol w="180000"/>
                <a:gridCol w="1404000"/>
              </a:tblGrid>
              <a:tr h="57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lumMod val="75000"/>
                            </a:schemeClr>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tc>
                <a:tc>
                  <a:txBody>
                    <a:bodyPr/>
                    <a:lstStyle/>
                    <a:p>
                      <a:pPr algn="l" fontAlgn="b"/>
                      <a:r>
                        <a:rPr lang="fr-BE" sz="1050" b="0" i="0" u="none" strike="noStrike" dirty="0" smtClean="0">
                          <a:solidFill>
                            <a:schemeClr val="tx2"/>
                          </a:solidFill>
                          <a:effectLst/>
                          <a:latin typeface="Calibri"/>
                        </a:rPr>
                        <a:t>Oui, plutôt des objectifs à court terme (moins de 5 ans)</a:t>
                      </a:r>
                      <a:endParaRPr lang="fr-BE" sz="1050" b="0" i="0" u="none" strike="noStrike" dirty="0">
                        <a:solidFill>
                          <a:schemeClr val="tx2"/>
                        </a:solidFill>
                        <a:effectLst/>
                        <a:latin typeface="Calibri"/>
                      </a:endParaRPr>
                    </a:p>
                  </a:txBody>
                  <a:tcPr marL="9525" marR="9525" marT="9525" marB="0"/>
                </a:tc>
              </a:tr>
              <a:tr h="57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chemeClr val="accent1"/>
                          </a:solidFill>
                          <a:sym typeface="Wingdings"/>
                        </a:rPr>
                        <a:t></a:t>
                      </a:r>
                      <a:r>
                        <a:rPr lang="fr-BE" sz="1200" b="1" dirty="0" smtClean="0">
                          <a:solidFill>
                            <a:schemeClr val="accent5">
                              <a:lumMod val="75000"/>
                            </a:schemeClr>
                          </a:solidFill>
                          <a:sym typeface="Wingdings"/>
                        </a:rPr>
                        <a:t> </a:t>
                      </a:r>
                      <a:endParaRPr lang="fr-BE" sz="1200" b="1" kern="1200" dirty="0" smtClean="0">
                        <a:solidFill>
                          <a:schemeClr val="accent5">
                            <a:lumMod val="75000"/>
                          </a:schemeClr>
                        </a:solidFill>
                        <a:latin typeface="+mn-lt"/>
                        <a:ea typeface="+mn-ea"/>
                        <a:cs typeface="+mn-cs"/>
                      </a:endParaRPr>
                    </a:p>
                  </a:txBody>
                  <a:tcPr marL="0" marR="0" marT="0" marB="0"/>
                </a:tc>
                <a:tc>
                  <a:txBody>
                    <a:bodyPr/>
                    <a:lstStyle/>
                    <a:p>
                      <a:pPr algn="l" fontAlgn="b"/>
                      <a:r>
                        <a:rPr lang="fr-BE" sz="1050" b="0" i="0" u="none" strike="noStrike" dirty="0" smtClean="0">
                          <a:solidFill>
                            <a:schemeClr val="tx2"/>
                          </a:solidFill>
                          <a:effectLst/>
                          <a:latin typeface="Calibri"/>
                        </a:rPr>
                        <a:t>Oui, plutôt des objectifs à moyen terme (entre 5 et 10 ans)</a:t>
                      </a:r>
                      <a:endParaRPr lang="fr-BE" sz="1050" b="0" i="0" u="none" strike="noStrike" dirty="0">
                        <a:solidFill>
                          <a:schemeClr val="tx2"/>
                        </a:solidFill>
                        <a:effectLst/>
                        <a:latin typeface="Calibri"/>
                      </a:endParaRPr>
                    </a:p>
                  </a:txBody>
                  <a:tcPr marL="9525" marR="9525" marT="9525" marB="0"/>
                </a:tc>
              </a:tr>
              <a:tr h="57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71C3C1"/>
                          </a:solidFill>
                          <a:sym typeface="Wingdings"/>
                        </a:rPr>
                        <a:t> </a:t>
                      </a:r>
                      <a:endParaRPr lang="fr-BE" sz="1200" b="1" kern="1200" dirty="0" smtClean="0">
                        <a:solidFill>
                          <a:srgbClr val="71C3C1"/>
                        </a:solidFill>
                        <a:latin typeface="+mn-lt"/>
                        <a:ea typeface="+mn-ea"/>
                        <a:cs typeface="+mn-cs"/>
                      </a:endParaRPr>
                    </a:p>
                  </a:txBody>
                  <a:tcPr marL="0" marR="0" marT="0" marB="0"/>
                </a:tc>
                <a:tc>
                  <a:txBody>
                    <a:bodyPr/>
                    <a:lstStyle/>
                    <a:p>
                      <a:pPr algn="l" fontAlgn="b"/>
                      <a:r>
                        <a:rPr lang="fr-BE" sz="1050" b="0" i="0" u="none" strike="noStrike" dirty="0" smtClean="0">
                          <a:solidFill>
                            <a:schemeClr val="tx2"/>
                          </a:solidFill>
                          <a:effectLst/>
                          <a:latin typeface="Calibri"/>
                        </a:rPr>
                        <a:t>Oui, plutôt des objectifs à long terme (plus de 10 ans)</a:t>
                      </a:r>
                      <a:endParaRPr lang="fr-BE" sz="1050" b="0" i="0" u="none" strike="noStrike" dirty="0">
                        <a:solidFill>
                          <a:schemeClr val="tx2"/>
                        </a:solidFill>
                        <a:effectLst/>
                        <a:latin typeface="Calibri"/>
                      </a:endParaRPr>
                    </a:p>
                  </a:txBody>
                  <a:tcPr marL="9525" marR="9525" marT="9525" marB="0"/>
                </a:tc>
              </a:tr>
              <a:tr h="57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200" b="1" dirty="0" smtClean="0">
                          <a:solidFill>
                            <a:srgbClr val="C00000"/>
                          </a:solidFill>
                          <a:sym typeface="Wingdings"/>
                        </a:rPr>
                        <a:t></a:t>
                      </a:r>
                      <a:r>
                        <a:rPr lang="fr-BE" sz="1200" b="1" dirty="0" smtClean="0">
                          <a:solidFill>
                            <a:schemeClr val="accent3"/>
                          </a:solidFill>
                          <a:sym typeface="Wingdings"/>
                        </a:rPr>
                        <a:t> </a:t>
                      </a:r>
                      <a:endParaRPr lang="fr-BE" sz="1200" b="1" dirty="0">
                        <a:solidFill>
                          <a:schemeClr val="accent3"/>
                        </a:solidFill>
                      </a:endParaRPr>
                    </a:p>
                  </a:txBody>
                  <a:tcPr marL="0" marR="0" marT="0" marB="0"/>
                </a:tc>
                <a:tc>
                  <a:txBody>
                    <a:bodyPr/>
                    <a:lstStyle/>
                    <a:p>
                      <a:pPr algn="l" fontAlgn="b"/>
                      <a:r>
                        <a:rPr lang="fr-BE" sz="1050" b="0" i="0" u="none" strike="noStrike" dirty="0" smtClean="0">
                          <a:solidFill>
                            <a:schemeClr val="tx2"/>
                          </a:solidFill>
                          <a:effectLst/>
                          <a:latin typeface="Calibri"/>
                        </a:rPr>
                        <a:t>Non, c’est juste pour plus tard, sans objectifs précis</a:t>
                      </a:r>
                      <a:endParaRPr lang="fr-BE" sz="1050" b="0" i="0" u="none" strike="noStrike" dirty="0">
                        <a:solidFill>
                          <a:schemeClr val="tx2"/>
                        </a:solidFill>
                        <a:effectLst/>
                        <a:latin typeface="Calibri"/>
                      </a:endParaRPr>
                    </a:p>
                  </a:txBody>
                  <a:tcPr marL="9525" marR="9525" marT="9525" marB="0"/>
                </a:tc>
              </a:tr>
            </a:tbl>
          </a:graphicData>
        </a:graphic>
      </p:graphicFrame>
      <p:sp>
        <p:nvSpPr>
          <p:cNvPr id="26" name="Rechthoek 25"/>
          <p:cNvSpPr/>
          <p:nvPr/>
        </p:nvSpPr>
        <p:spPr>
          <a:xfrm>
            <a:off x="528121"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44</a:t>
            </a:r>
            <a:endParaRPr lang="fr-BE" sz="1200" b="1" dirty="0">
              <a:solidFill>
                <a:schemeClr val="accent1">
                  <a:lumMod val="75000"/>
                </a:schemeClr>
              </a:solidFill>
            </a:endParaRPr>
          </a:p>
        </p:txBody>
      </p:sp>
      <p:sp>
        <p:nvSpPr>
          <p:cNvPr id="27" name="Rechthoek 26"/>
          <p:cNvSpPr/>
          <p:nvPr/>
        </p:nvSpPr>
        <p:spPr>
          <a:xfrm>
            <a:off x="1239996"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41</a:t>
            </a:r>
            <a:endParaRPr lang="fr-BE" sz="1200" b="1" dirty="0">
              <a:solidFill>
                <a:schemeClr val="accent1">
                  <a:lumMod val="75000"/>
                </a:schemeClr>
              </a:solidFill>
            </a:endParaRPr>
          </a:p>
        </p:txBody>
      </p:sp>
      <p:sp>
        <p:nvSpPr>
          <p:cNvPr id="28" name="Rechthoek 27"/>
          <p:cNvSpPr/>
          <p:nvPr/>
        </p:nvSpPr>
        <p:spPr>
          <a:xfrm>
            <a:off x="1930603"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50</a:t>
            </a:r>
            <a:endParaRPr lang="fr-BE" sz="1200" b="1" dirty="0">
              <a:solidFill>
                <a:schemeClr val="accent1">
                  <a:lumMod val="75000"/>
                </a:schemeClr>
              </a:solidFill>
            </a:endParaRPr>
          </a:p>
        </p:txBody>
      </p:sp>
      <p:sp>
        <p:nvSpPr>
          <p:cNvPr id="29" name="Rechthoek 28"/>
          <p:cNvSpPr/>
          <p:nvPr/>
        </p:nvSpPr>
        <p:spPr>
          <a:xfrm>
            <a:off x="2621212"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44</a:t>
            </a:r>
            <a:endParaRPr lang="fr-BE" sz="1200" b="1" dirty="0">
              <a:solidFill>
                <a:schemeClr val="accent1">
                  <a:lumMod val="75000"/>
                </a:schemeClr>
              </a:solidFill>
            </a:endParaRPr>
          </a:p>
        </p:txBody>
      </p:sp>
      <p:sp>
        <p:nvSpPr>
          <p:cNvPr id="30" name="Rechthoek 29"/>
          <p:cNvSpPr/>
          <p:nvPr/>
        </p:nvSpPr>
        <p:spPr>
          <a:xfrm>
            <a:off x="3339927"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45</a:t>
            </a:r>
            <a:endParaRPr lang="fr-BE" sz="1200" b="1" dirty="0">
              <a:solidFill>
                <a:schemeClr val="accent1">
                  <a:lumMod val="75000"/>
                </a:schemeClr>
              </a:solidFill>
            </a:endParaRPr>
          </a:p>
        </p:txBody>
      </p:sp>
      <p:sp>
        <p:nvSpPr>
          <p:cNvPr id="31" name="Rechthoek 30"/>
          <p:cNvSpPr/>
          <p:nvPr/>
        </p:nvSpPr>
        <p:spPr>
          <a:xfrm>
            <a:off x="4041169"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55</a:t>
            </a:r>
            <a:endParaRPr lang="fr-BE" sz="1200" b="1" dirty="0">
              <a:solidFill>
                <a:schemeClr val="accent1">
                  <a:lumMod val="75000"/>
                </a:schemeClr>
              </a:solidFill>
            </a:endParaRPr>
          </a:p>
        </p:txBody>
      </p:sp>
      <p:sp>
        <p:nvSpPr>
          <p:cNvPr id="32" name="Rechthoek 31"/>
          <p:cNvSpPr/>
          <p:nvPr/>
        </p:nvSpPr>
        <p:spPr>
          <a:xfrm>
            <a:off x="4742409"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61</a:t>
            </a:r>
            <a:endParaRPr lang="fr-BE" sz="1200" b="1" dirty="0">
              <a:solidFill>
                <a:schemeClr val="accent1">
                  <a:lumMod val="75000"/>
                </a:schemeClr>
              </a:solidFill>
            </a:endParaRPr>
          </a:p>
        </p:txBody>
      </p:sp>
      <p:sp>
        <p:nvSpPr>
          <p:cNvPr id="33" name="Rechthoek 32"/>
          <p:cNvSpPr/>
          <p:nvPr/>
        </p:nvSpPr>
        <p:spPr>
          <a:xfrm>
            <a:off x="5443651"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43</a:t>
            </a:r>
            <a:endParaRPr lang="fr-BE" sz="1200" b="1" dirty="0">
              <a:solidFill>
                <a:schemeClr val="accent1">
                  <a:lumMod val="75000"/>
                </a:schemeClr>
              </a:solidFill>
            </a:endParaRPr>
          </a:p>
        </p:txBody>
      </p:sp>
      <p:sp>
        <p:nvSpPr>
          <p:cNvPr id="36" name="Rechthoek 35"/>
          <p:cNvSpPr/>
          <p:nvPr/>
        </p:nvSpPr>
        <p:spPr>
          <a:xfrm>
            <a:off x="2341769" y="4782674"/>
            <a:ext cx="358402" cy="184666"/>
          </a:xfrm>
          <a:prstGeom prst="rect">
            <a:avLst/>
          </a:prstGeom>
        </p:spPr>
        <p:txBody>
          <a:bodyPr wrap="square" lIns="0" tIns="0" rIns="0" bIns="0">
            <a:spAutoFit/>
          </a:bodyPr>
          <a:lstStyle/>
          <a:p>
            <a:pPr algn="ctr"/>
            <a:r>
              <a:rPr lang="fr-BE" sz="1200" b="1" dirty="0" smtClean="0">
                <a:solidFill>
                  <a:schemeClr val="bg1"/>
                </a:solidFill>
              </a:rPr>
              <a:t>A</a:t>
            </a:r>
            <a:endParaRPr lang="fr-BE" sz="1200" b="1" dirty="0">
              <a:solidFill>
                <a:schemeClr val="bg1"/>
              </a:solidFill>
            </a:endParaRPr>
          </a:p>
        </p:txBody>
      </p:sp>
      <p:sp>
        <p:nvSpPr>
          <p:cNvPr id="39" name="Rechthoek 38"/>
          <p:cNvSpPr/>
          <p:nvPr/>
        </p:nvSpPr>
        <p:spPr>
          <a:xfrm>
            <a:off x="4127288" y="3900921"/>
            <a:ext cx="358402" cy="184666"/>
          </a:xfrm>
          <a:prstGeom prst="rect">
            <a:avLst/>
          </a:prstGeom>
        </p:spPr>
        <p:txBody>
          <a:bodyPr wrap="square" lIns="0" tIns="0" rIns="0" bIns="0">
            <a:spAutoFit/>
          </a:bodyPr>
          <a:lstStyle/>
          <a:p>
            <a:pPr algn="ctr"/>
            <a:r>
              <a:rPr lang="fr-BE" sz="1200" b="1" dirty="0" smtClean="0">
                <a:solidFill>
                  <a:schemeClr val="bg1"/>
                </a:solidFill>
              </a:rPr>
              <a:t>I</a:t>
            </a:r>
            <a:endParaRPr lang="fr-BE" sz="1200" b="1" dirty="0">
              <a:solidFill>
                <a:schemeClr val="bg1"/>
              </a:solidFill>
            </a:endParaRPr>
          </a:p>
        </p:txBody>
      </p:sp>
      <p:sp>
        <p:nvSpPr>
          <p:cNvPr id="41" name="Rechthoek 40"/>
          <p:cNvSpPr/>
          <p:nvPr/>
        </p:nvSpPr>
        <p:spPr>
          <a:xfrm>
            <a:off x="4977391" y="2803268"/>
            <a:ext cx="358402" cy="184666"/>
          </a:xfrm>
          <a:prstGeom prst="rect">
            <a:avLst/>
          </a:prstGeom>
        </p:spPr>
        <p:txBody>
          <a:bodyPr wrap="square" lIns="0" tIns="0" rIns="0" bIns="0">
            <a:spAutoFit/>
          </a:bodyPr>
          <a:lstStyle/>
          <a:p>
            <a:pPr algn="ctr"/>
            <a:r>
              <a:rPr lang="fr-BE" sz="1200" b="1" dirty="0" smtClean="0">
                <a:solidFill>
                  <a:schemeClr val="bg1"/>
                </a:solidFill>
              </a:rPr>
              <a:t>F</a:t>
            </a:r>
            <a:endParaRPr lang="fr-BE" sz="1200" b="1" dirty="0">
              <a:solidFill>
                <a:schemeClr val="bg1"/>
              </a:solidFill>
            </a:endParaRPr>
          </a:p>
        </p:txBody>
      </p:sp>
      <p:sp>
        <p:nvSpPr>
          <p:cNvPr id="42" name="Rechthoek 41"/>
          <p:cNvSpPr/>
          <p:nvPr/>
        </p:nvSpPr>
        <p:spPr>
          <a:xfrm>
            <a:off x="4977391" y="3771456"/>
            <a:ext cx="358402" cy="184666"/>
          </a:xfrm>
          <a:prstGeom prst="rect">
            <a:avLst/>
          </a:prstGeom>
        </p:spPr>
        <p:txBody>
          <a:bodyPr wrap="square" lIns="0" tIns="0" rIns="0" bIns="0">
            <a:spAutoFit/>
          </a:bodyPr>
          <a:lstStyle/>
          <a:p>
            <a:pPr algn="ctr"/>
            <a:r>
              <a:rPr lang="fr-BE" sz="1200" b="1" dirty="0" smtClean="0">
                <a:solidFill>
                  <a:schemeClr val="bg1"/>
                </a:solidFill>
              </a:rPr>
              <a:t>G</a:t>
            </a:r>
            <a:endParaRPr lang="fr-BE" sz="1200" b="1" dirty="0">
              <a:solidFill>
                <a:schemeClr val="bg1"/>
              </a:solidFill>
            </a:endParaRPr>
          </a:p>
        </p:txBody>
      </p:sp>
      <p:sp>
        <p:nvSpPr>
          <p:cNvPr id="43" name="Rechthoek 42"/>
          <p:cNvSpPr/>
          <p:nvPr/>
        </p:nvSpPr>
        <p:spPr>
          <a:xfrm>
            <a:off x="5870276" y="2943118"/>
            <a:ext cx="358402" cy="184666"/>
          </a:xfrm>
          <a:prstGeom prst="rect">
            <a:avLst/>
          </a:prstGeom>
        </p:spPr>
        <p:txBody>
          <a:bodyPr wrap="square" lIns="0" tIns="0" rIns="0" bIns="0">
            <a:spAutoFit/>
          </a:bodyPr>
          <a:lstStyle/>
          <a:p>
            <a:pPr algn="ctr"/>
            <a:r>
              <a:rPr lang="fr-BE" sz="1200" b="1" dirty="0" smtClean="0">
                <a:solidFill>
                  <a:schemeClr val="bg1"/>
                </a:solidFill>
              </a:rPr>
              <a:t>E</a:t>
            </a:r>
            <a:endParaRPr lang="fr-BE" sz="1200" b="1" dirty="0">
              <a:solidFill>
                <a:schemeClr val="bg1"/>
              </a:solidFill>
            </a:endParaRPr>
          </a:p>
        </p:txBody>
      </p:sp>
      <p:sp>
        <p:nvSpPr>
          <p:cNvPr id="44" name="Rechthoek 43"/>
          <p:cNvSpPr/>
          <p:nvPr/>
        </p:nvSpPr>
        <p:spPr>
          <a:xfrm>
            <a:off x="5870276" y="4761159"/>
            <a:ext cx="358402" cy="184666"/>
          </a:xfrm>
          <a:prstGeom prst="rect">
            <a:avLst/>
          </a:prstGeom>
        </p:spPr>
        <p:txBody>
          <a:bodyPr wrap="square" lIns="0" tIns="0" rIns="0" bIns="0">
            <a:spAutoFit/>
          </a:bodyPr>
          <a:lstStyle/>
          <a:p>
            <a:pPr algn="ctr"/>
            <a:r>
              <a:rPr lang="fr-BE" sz="1200" b="1" dirty="0" smtClean="0">
                <a:solidFill>
                  <a:schemeClr val="bg1"/>
                </a:solidFill>
              </a:rPr>
              <a:t>D</a:t>
            </a:r>
            <a:endParaRPr lang="fr-BE" sz="1200" b="1" dirty="0">
              <a:solidFill>
                <a:schemeClr val="bg1"/>
              </a:solidFill>
            </a:endParaRPr>
          </a:p>
        </p:txBody>
      </p:sp>
      <p:sp>
        <p:nvSpPr>
          <p:cNvPr id="47" name="Rechthoek 46"/>
          <p:cNvSpPr/>
          <p:nvPr/>
        </p:nvSpPr>
        <p:spPr>
          <a:xfrm>
            <a:off x="7551867" y="1947133"/>
            <a:ext cx="468000"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Oui</a:t>
            </a:r>
            <a:endParaRPr lang="fr-BE" sz="1200" b="1" dirty="0">
              <a:solidFill>
                <a:schemeClr val="accent1">
                  <a:lumMod val="75000"/>
                </a:schemeClr>
              </a:solidFill>
            </a:endParaRPr>
          </a:p>
        </p:txBody>
      </p:sp>
      <p:sp>
        <p:nvSpPr>
          <p:cNvPr id="59" name="Rechthoek 32"/>
          <p:cNvSpPr/>
          <p:nvPr/>
        </p:nvSpPr>
        <p:spPr>
          <a:xfrm>
            <a:off x="6120779"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41</a:t>
            </a:r>
            <a:endParaRPr lang="fr-BE" sz="1200" b="1" dirty="0">
              <a:solidFill>
                <a:schemeClr val="accent1">
                  <a:lumMod val="75000"/>
                </a:schemeClr>
              </a:solidFill>
            </a:endParaRPr>
          </a:p>
        </p:txBody>
      </p:sp>
      <p:sp>
        <p:nvSpPr>
          <p:cNvPr id="60" name="Rechthoek 32"/>
          <p:cNvSpPr/>
          <p:nvPr/>
        </p:nvSpPr>
        <p:spPr>
          <a:xfrm>
            <a:off x="6824899" y="1947133"/>
            <a:ext cx="333487" cy="21515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fr-BE" sz="1200" b="1" dirty="0" smtClean="0">
                <a:solidFill>
                  <a:schemeClr val="accent1">
                    <a:lumMod val="75000"/>
                  </a:schemeClr>
                </a:solidFill>
              </a:rPr>
              <a:t>28</a:t>
            </a:r>
            <a:endParaRPr lang="fr-BE" sz="1200" b="1" dirty="0">
              <a:solidFill>
                <a:schemeClr val="accent1">
                  <a:lumMod val="75000"/>
                </a:schemeClr>
              </a:solidFill>
            </a:endParaRPr>
          </a:p>
        </p:txBody>
      </p:sp>
      <p:sp>
        <p:nvSpPr>
          <p:cNvPr id="5" name="Text Placeholder 4"/>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1531004072"/>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SKA_CLIENTLIBRARY" val=""/>
</p:tagLst>
</file>

<file path=ppt/theme/theme1.xml><?xml version="1.0" encoding="utf-8"?>
<a:theme xmlns:a="http://schemas.openxmlformats.org/drawingml/2006/main" name="2_Ipsos Template 2012">
  <a:themeElements>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9709</TotalTime>
  <Words>2177</Words>
  <Application>Microsoft Macintosh PowerPoint</Application>
  <PresentationFormat>On-screen Show (4:3)</PresentationFormat>
  <Paragraphs>470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2_Ipsos Template 2012</vt:lpstr>
      <vt:lpstr>Observatoire de l’Epargne CBC Juillet 2015 </vt:lpstr>
      <vt:lpstr>Méthodologie de  l’Observatoire</vt:lpstr>
      <vt:lpstr>Critères de la recherche</vt:lpstr>
      <vt:lpstr>Résultats de l’Observatoire</vt:lpstr>
      <vt:lpstr>8 Belges sur 10 épargnent, majoritairement via le compte épargne</vt:lpstr>
      <vt:lpstr>72% des Belges ont commencé à épargner avant l’âge de 30 ans. </vt:lpstr>
      <vt:lpstr>4 Belges sur 10 indiquent épargner plus de 100 euros par mois. La majorité des jeunes (56%) épargnent moins de 50 euros par mois.</vt:lpstr>
      <vt:lpstr>Plus la classe sociale est élevée, plus on épargne mensuellement.  37% du groupe 1&amp;2 déclarent épargner plus de 200 euros par mois</vt:lpstr>
      <vt:lpstr>La moitié n’épargne pas pour des objectifs précis. Seulement 9% des Belges mentionnent épargner pour des obectifs à long terme.</vt:lpstr>
      <vt:lpstr>Les principaux objectifs sont de bâtir une sécurité financière (44%) et d’assurer sa retraite (41%). Des objectifs tout de même de long terme mais imprécis.</vt:lpstr>
      <vt:lpstr>Motivations de l’épargne: la prévoyance est plébiscitée par 8 Belges sur 10. Ni l’inquiétude (27%), ni le plaisir (9%) ne sont cités fréquemment par les Belges interrogés. Seuls les jeunes (entre 16 et 34 ans) épargnent un peu plus pour le plaisir (27%).</vt:lpstr>
      <vt:lpstr>La moitié estime qu’une réserve entre 5.000€ et 10.000€ est suffisante.  Les plus de 55 ans estiment la réserve nécessaire la plus élevée.</vt:lpstr>
      <vt:lpstr>L’estimation de la réserve nécessaire est généralement plus petite pour les gens qui n’épargnent actuellement pas que pour ceux qui épargnent.</vt:lpstr>
      <vt:lpstr>Un peu plus que la moitié (57%) ne tient pas compte de la durée et des objectifs en choisissant le type d’épargne. </vt:lpstr>
      <vt:lpstr>Près de 5 Belges sur 10 n’épargnent pas de façon diversifiée. Si on rajoute ceux qui sont dans plusieurs banques, ce sont plus de 8 Belges sur 10 qui ne diversifient pas leur épargne en termes de produits. Seuls 3 Belges sur 10 déclarent avoir une épargne diversifiée via des investissements différents.</vt:lpstr>
      <vt:lpstr>Près de la moitié des Belges considèrent que diversifier son épargne permet de limiter les risques. Il est aussi l’avantage le plus mentionné dans tous les groupes d’âges. Par contre, la flexibilité et l’obtention d’un rendement plus intéressant ne sont mentionnés que par 2 Belges sur 10.</vt:lpstr>
      <vt:lpstr>Pour plus de la moitié des Belges interrogés (58%), il existe 2 types d’inconvénients à une épargne diversifiée: le temps pour 36% et la connaissance pour 22%.  A noter que 24 % n’ont pas d’opinion.</vt:lpstr>
      <vt:lpstr>Les classes sociales supérieures mentionnent plus souvent le temps (46%).</vt:lpstr>
    </vt:vector>
  </TitlesOfParts>
  <Company>Ipsos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Ramona Bansemir</dc:creator>
  <cp:lastModifiedBy>Guest User</cp:lastModifiedBy>
  <cp:revision>1098</cp:revision>
  <cp:lastPrinted>2015-08-19T08:02:49Z</cp:lastPrinted>
  <dcterms:created xsi:type="dcterms:W3CDTF">2012-01-13T06:54:50Z</dcterms:created>
  <dcterms:modified xsi:type="dcterms:W3CDTF">2015-09-28T08:44:46Z</dcterms:modified>
</cp:coreProperties>
</file>