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5" r:id="rId2"/>
    <p:sldId id="266" r:id="rId3"/>
    <p:sldId id="267" r:id="rId4"/>
    <p:sldId id="268" r:id="rId5"/>
    <p:sldId id="273" r:id="rId6"/>
    <p:sldId id="274" r:id="rId7"/>
    <p:sldId id="275" r:id="rId8"/>
    <p:sldId id="276" r:id="rId9"/>
    <p:sldId id="277" r:id="rId10"/>
    <p:sldId id="278" r:id="rId11"/>
    <p:sldId id="279" r:id="rId12"/>
    <p:sldId id="280" r:id="rId13"/>
    <p:sldId id="281" r:id="rId14"/>
    <p:sldId id="282" r:id="rId15"/>
    <p:sldId id="283" r:id="rId16"/>
    <p:sldId id="270" r:id="rId17"/>
    <p:sldId id="271" r:id="rId18"/>
    <p:sldId id="257" r:id="rId19"/>
    <p:sldId id="258" r:id="rId20"/>
    <p:sldId id="259" r:id="rId21"/>
    <p:sldId id="260" r:id="rId22"/>
    <p:sldId id="261" r:id="rId23"/>
    <p:sldId id="262" r:id="rId24"/>
    <p:sldId id="26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5" d="100"/>
          <a:sy n="75" d="100"/>
        </p:scale>
        <p:origin x="-99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E50E96-77D3-3946-ACF5-71035EC58F4C}" type="datetimeFigureOut">
              <a:rPr lang="en-US" smtClean="0"/>
              <a:t>28/10/14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647783-C0D4-1343-BC16-EFE60D956455}" type="slidenum">
              <a:rPr lang="en-US" smtClean="0"/>
              <a:t>‹#›</a:t>
            </a:fld>
            <a:endParaRPr lang="en-US"/>
          </a:p>
        </p:txBody>
      </p:sp>
    </p:spTree>
    <p:extLst>
      <p:ext uri="{BB962C8B-B14F-4D97-AF65-F5344CB8AC3E}">
        <p14:creationId xmlns:p14="http://schemas.microsoft.com/office/powerpoint/2010/main" val="1642040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FADD59-84DC-43DE-AD5F-0099E45FEC76}" type="slidenum">
              <a:rPr lang="en-US">
                <a:solidFill>
                  <a:prstClr val="black"/>
                </a:solidFill>
              </a:rPr>
              <a:pPr/>
              <a:t>10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ln/>
        </p:spPr>
      </p:sp>
      <p:sp>
        <p:nvSpPr>
          <p:cNvPr id="14339" name="Espace réservé des commentaires 2"/>
          <p:cNvSpPr>
            <a:spLocks noGrp="1"/>
          </p:cNvSpPr>
          <p:nvPr>
            <p:ph type="body" idx="1"/>
          </p:nvPr>
        </p:nvSpPr>
        <p:spPr>
          <a:noFill/>
          <a:ln/>
        </p:spPr>
        <p:txBody>
          <a:bodyPr/>
          <a:lstStyle/>
          <a:p>
            <a:pPr eaLnBrk="1" hangingPunct="1"/>
            <a:endParaRPr lang="fr-FR"/>
          </a:p>
        </p:txBody>
      </p:sp>
      <p:sp>
        <p:nvSpPr>
          <p:cNvPr id="14340" name="Espace réservé du numéro de diapositive 3"/>
          <p:cNvSpPr>
            <a:spLocks noGrp="1"/>
          </p:cNvSpPr>
          <p:nvPr>
            <p:ph type="sldNum" sz="quarter" idx="5"/>
          </p:nvPr>
        </p:nvSpPr>
        <p:spPr>
          <a:noFill/>
        </p:spPr>
        <p:txBody>
          <a:bodyPr/>
          <a:lstStyle/>
          <a:p>
            <a:fld id="{C5A0DA9A-0605-7C40-A45B-3566A797D3B9}" type="slidenum">
              <a:rPr lang="en-US"/>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5608" y="8686579"/>
            <a:ext cx="2972393" cy="457421"/>
          </a:xfrm>
          <a:prstGeom prst="rect">
            <a:avLst/>
          </a:prstGeom>
          <a:noFill/>
          <a:ln w="9525">
            <a:noFill/>
            <a:miter lim="800000"/>
            <a:headEnd/>
            <a:tailEnd/>
          </a:ln>
        </p:spPr>
        <p:txBody>
          <a:bodyPr lIns="94870" tIns="47435" rIns="94870" bIns="47435" anchor="b">
            <a:prstTxWarp prst="textNoShape">
              <a:avLst/>
            </a:prstTxWarp>
          </a:bodyPr>
          <a:lstStyle/>
          <a:p>
            <a:pPr defTabSz="898525" eaLnBrk="0" hangingPunct="0"/>
            <a:fld id="{F0B9C917-DD8E-0648-8135-71A48A42BA8D}" type="slidenum">
              <a:rPr lang="fr-FR" sz="1300"/>
              <a:pPr defTabSz="898525" eaLnBrk="0" hangingPunct="0"/>
              <a:t>14</a:t>
            </a:fld>
            <a:endParaRPr lang="fr-FR" sz="1300"/>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xfrm>
            <a:off x="916449" y="4344760"/>
            <a:ext cx="5025104" cy="4113844"/>
          </a:xfrm>
          <a:noFill/>
          <a:ln>
            <a:solidFill>
              <a:srgbClr val="000000"/>
            </a:solidFill>
          </a:ln>
        </p:spPr>
        <p:txBody>
          <a:bodyPr lIns="94870" tIns="47435" rIns="94870" bIns="47435"/>
          <a:lstStyle/>
          <a:p>
            <a:pPr eaLnBrk="1" hangingPunct="1">
              <a:spcBef>
                <a:spcPct val="0"/>
              </a:spcBef>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421635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37258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17458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277352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285398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p:txBody>
          <a:bodyPr/>
          <a:lstStyle/>
          <a:p>
            <a:fld id="{6B2B86C8-669B-774C-B6EB-00347D4CDDCF}" type="datetimeFigureOut">
              <a:rPr lang="en-US" smtClean="0"/>
              <a:t>28/10/14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41922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p:txBody>
          <a:bodyPr/>
          <a:lstStyle/>
          <a:p>
            <a:fld id="{6B2B86C8-669B-774C-B6EB-00347D4CDDCF}" type="datetimeFigureOut">
              <a:rPr lang="en-US" smtClean="0"/>
              <a:t>28/10/14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710449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p:txBody>
          <a:bodyPr/>
          <a:lstStyle/>
          <a:p>
            <a:fld id="{6B2B86C8-669B-774C-B6EB-00347D4CDDCF}" type="datetimeFigureOut">
              <a:rPr lang="en-US" smtClean="0"/>
              <a:t>28/10/14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4066246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B86C8-669B-774C-B6EB-00347D4CDDCF}" type="datetimeFigureOut">
              <a:rPr lang="en-US" smtClean="0"/>
              <a:t>28/10/14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187336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6B2B86C8-669B-774C-B6EB-00347D4CDDCF}" type="datetimeFigureOut">
              <a:rPr lang="en-US" smtClean="0"/>
              <a:t>28/10/14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300022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6B2B86C8-669B-774C-B6EB-00347D4CDDCF}" type="datetimeFigureOut">
              <a:rPr lang="en-US" smtClean="0"/>
              <a:t>28/10/14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11492187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2B86C8-669B-774C-B6EB-00347D4CDDCF}" type="datetimeFigureOut">
              <a:rPr lang="en-US" smtClean="0"/>
              <a:t>28/10/14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16858-ABB8-D645-A4CD-68DAD3B7E715}" type="slidenum">
              <a:rPr lang="en-US" smtClean="0"/>
              <a:t>‹#›</a:t>
            </a:fld>
            <a:endParaRPr lang="en-US"/>
          </a:p>
        </p:txBody>
      </p:sp>
    </p:spTree>
    <p:extLst>
      <p:ext uri="{BB962C8B-B14F-4D97-AF65-F5344CB8AC3E}">
        <p14:creationId xmlns:p14="http://schemas.microsoft.com/office/powerpoint/2010/main" val="349369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oleObject" Target="../embeddings/oleObject1.bin"/><Relationship Id="rId8" Type="http://schemas.openxmlformats.org/officeDocument/2006/relationships/image" Target="../media/image8.wmf"/><Relationship Id="rId9"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jpeg"/><Relationship Id="rId1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jpeg"/><Relationship Id="rId10"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3510410"/>
            <a:ext cx="7772400" cy="1470025"/>
          </a:xfrm>
        </p:spPr>
        <p:txBody>
          <a:bodyPr/>
          <a:lstStyle/>
          <a:p>
            <a:r>
              <a:rPr lang="en-US" dirty="0"/>
              <a:t>Swimming For Psoriasis </a:t>
            </a:r>
          </a:p>
        </p:txBody>
      </p:sp>
      <p:sp>
        <p:nvSpPr>
          <p:cNvPr id="3" name="Subtitle 2"/>
          <p:cNvSpPr>
            <a:spLocks noGrp="1"/>
          </p:cNvSpPr>
          <p:nvPr>
            <p:ph type="subTitle" idx="1"/>
          </p:nvPr>
        </p:nvSpPr>
        <p:spPr>
          <a:xfrm>
            <a:off x="1206500" y="4902200"/>
            <a:ext cx="6400800" cy="1752600"/>
          </a:xfrm>
        </p:spPr>
        <p:txBody>
          <a:bodyPr>
            <a:normAutofit/>
          </a:bodyPr>
          <a:lstStyle/>
          <a:p>
            <a:r>
              <a:rPr lang="en-US" sz="2800" dirty="0" err="1" smtClean="0"/>
              <a:t>Conférence</a:t>
            </a:r>
            <a:r>
              <a:rPr lang="en-US" sz="2800" dirty="0" smtClean="0"/>
              <a:t> de </a:t>
            </a:r>
            <a:r>
              <a:rPr lang="en-US" sz="2800" dirty="0" err="1" smtClean="0"/>
              <a:t>presse</a:t>
            </a:r>
            <a:endParaRPr lang="en-US" sz="2800" dirty="0" smtClean="0"/>
          </a:p>
          <a:p>
            <a:r>
              <a:rPr lang="en-US" sz="2800" dirty="0" smtClean="0"/>
              <a:t>28 </a:t>
            </a:r>
            <a:r>
              <a:rPr lang="en-US" sz="2800" dirty="0" err="1" smtClean="0"/>
              <a:t>octobre</a:t>
            </a:r>
            <a:r>
              <a:rPr lang="en-US" sz="2800" dirty="0" smtClean="0"/>
              <a:t> 2014</a:t>
            </a:r>
            <a:endParaRPr lang="en-US" sz="2800"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pic>
        <p:nvPicPr>
          <p:cNvPr id="6" name="Picture 5" descr="Screen Shot 2014-10-27 at 15.56.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031" y="118533"/>
            <a:ext cx="6526148" cy="3632200"/>
          </a:xfrm>
          <a:prstGeom prst="rect">
            <a:avLst/>
          </a:prstGeom>
        </p:spPr>
      </p:pic>
    </p:spTree>
    <p:extLst>
      <p:ext uri="{BB962C8B-B14F-4D97-AF65-F5344CB8AC3E}">
        <p14:creationId xmlns:p14="http://schemas.microsoft.com/office/powerpoint/2010/main" val="4194377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ubtitle 2"/>
          <p:cNvSpPr>
            <a:spLocks noGrp="1"/>
          </p:cNvSpPr>
          <p:nvPr>
            <p:ph type="subTitle" sz="quarter" idx="1"/>
          </p:nvPr>
        </p:nvSpPr>
        <p:spPr>
          <a:xfrm>
            <a:off x="604837" y="4090246"/>
            <a:ext cx="8018239" cy="1421720"/>
          </a:xfrm>
        </p:spPr>
        <p:txBody>
          <a:bodyPr>
            <a:normAutofit fontScale="92500" lnSpcReduction="20000"/>
          </a:bodyPr>
          <a:lstStyle/>
          <a:p>
            <a:r>
              <a:rPr lang="en-US" sz="3000" b="1" dirty="0">
                <a:solidFill>
                  <a:srgbClr val="475961"/>
                </a:solidFill>
                <a:ea typeface="ＭＳ Ｐゴシック" charset="0"/>
                <a:cs typeface="ＭＳ Ｐゴシック"/>
              </a:rPr>
              <a:t>Carle Paul, MD, PhD</a:t>
            </a:r>
          </a:p>
          <a:p>
            <a:r>
              <a:rPr lang="en-US" dirty="0" smtClean="0"/>
              <a:t>Dermatology department</a:t>
            </a:r>
          </a:p>
          <a:p>
            <a:r>
              <a:rPr lang="en-US" dirty="0" smtClean="0"/>
              <a:t> Paul Sabatier </a:t>
            </a:r>
            <a:r>
              <a:rPr lang="en-US" dirty="0" err="1" smtClean="0"/>
              <a:t>University,Larrey</a:t>
            </a:r>
            <a:r>
              <a:rPr lang="en-US" dirty="0" smtClean="0"/>
              <a:t> </a:t>
            </a:r>
            <a:r>
              <a:rPr lang="en-US" dirty="0" err="1" smtClean="0"/>
              <a:t>Hospital,Toulouse</a:t>
            </a:r>
            <a:endParaRPr lang="en-US" dirty="0" smtClean="0"/>
          </a:p>
        </p:txBody>
      </p:sp>
      <p:sp>
        <p:nvSpPr>
          <p:cNvPr id="26625" name="Title 1"/>
          <p:cNvSpPr>
            <a:spLocks noGrp="1"/>
          </p:cNvSpPr>
          <p:nvPr>
            <p:ph type="ctrTitle" sz="quarter"/>
          </p:nvPr>
        </p:nvSpPr>
        <p:spPr>
          <a:xfrm>
            <a:off x="1347092" y="1857221"/>
            <a:ext cx="6968783" cy="535531"/>
          </a:xfrm>
        </p:spPr>
        <p:txBody>
          <a:bodyPr>
            <a:noAutofit/>
          </a:bodyPr>
          <a:lstStyle/>
          <a:p>
            <a:r>
              <a:rPr lang="en-US" sz="3200" b="1" dirty="0" smtClean="0">
                <a:solidFill>
                  <a:srgbClr val="7D1544"/>
                </a:solidFill>
                <a:ea typeface="ＭＳ Ｐゴシック" charset="0"/>
                <a:cs typeface="ＭＳ Ｐゴシック"/>
              </a:rPr>
              <a:t>Les </a:t>
            </a:r>
            <a:r>
              <a:rPr lang="en-US" sz="3200" b="1" dirty="0" err="1" smtClean="0">
                <a:solidFill>
                  <a:srgbClr val="7D1544"/>
                </a:solidFill>
                <a:ea typeface="ＭＳ Ｐゴシック" charset="0"/>
                <a:cs typeface="ＭＳ Ｐゴシック"/>
              </a:rPr>
              <a:t>traitements</a:t>
            </a:r>
            <a:r>
              <a:rPr lang="en-US" sz="3200" b="1" dirty="0" smtClean="0">
                <a:solidFill>
                  <a:srgbClr val="7D1544"/>
                </a:solidFill>
                <a:ea typeface="ＭＳ Ｐゴシック" charset="0"/>
                <a:cs typeface="ＭＳ Ｐゴシック"/>
              </a:rPr>
              <a:t> du psoriasis</a:t>
            </a:r>
            <a:r>
              <a:rPr lang="en-US" sz="3200" b="1" dirty="0">
                <a:solidFill>
                  <a:srgbClr val="7D1544"/>
                </a:solidFill>
                <a:ea typeface="ＭＳ Ｐゴシック" charset="0"/>
                <a:cs typeface="ＭＳ Ｐゴシック"/>
              </a:rPr>
              <a:t/>
            </a:r>
            <a:br>
              <a:rPr lang="en-US" sz="3200" b="1" dirty="0">
                <a:solidFill>
                  <a:srgbClr val="7D1544"/>
                </a:solidFill>
                <a:ea typeface="ＭＳ Ｐゴシック" charset="0"/>
                <a:cs typeface="ＭＳ Ｐゴシック"/>
              </a:rPr>
            </a:br>
            <a:r>
              <a:rPr lang="en-US" sz="3200" b="1" dirty="0">
                <a:solidFill>
                  <a:srgbClr val="7D1544"/>
                </a:solidFill>
                <a:ea typeface="ＭＳ Ｐゴシック" charset="0"/>
                <a:cs typeface="ＭＳ Ｐゴシック"/>
              </a:rPr>
              <a:t>in 2014</a:t>
            </a:r>
            <a:br>
              <a:rPr lang="en-US" sz="3200" b="1" dirty="0">
                <a:solidFill>
                  <a:srgbClr val="7D1544"/>
                </a:solidFill>
                <a:ea typeface="ＭＳ Ｐゴシック" charset="0"/>
                <a:cs typeface="ＭＳ Ｐゴシック"/>
              </a:rPr>
            </a:br>
            <a:r>
              <a:rPr lang="en-US" sz="3200" b="1" dirty="0">
                <a:solidFill>
                  <a:srgbClr val="7D1544"/>
                </a:solidFill>
                <a:ea typeface="ＭＳ Ｐゴシック" charset="0"/>
                <a:cs typeface="ＭＳ Ｐゴシック"/>
              </a:rPr>
              <a:t/>
            </a:r>
            <a:br>
              <a:rPr lang="en-US" sz="3200" b="1" dirty="0">
                <a:solidFill>
                  <a:srgbClr val="7D1544"/>
                </a:solidFill>
                <a:ea typeface="ＭＳ Ｐゴシック" charset="0"/>
                <a:cs typeface="ＭＳ Ｐゴシック"/>
              </a:rPr>
            </a:br>
            <a:r>
              <a:rPr lang="en-US" sz="3200" b="1" dirty="0">
                <a:solidFill>
                  <a:srgbClr val="7D1544"/>
                </a:solidFill>
                <a:ea typeface="ＭＳ Ｐゴシック" charset="0"/>
                <a:cs typeface="ＭＳ Ｐゴシック"/>
              </a:rPr>
              <a:t>EADV 2014</a:t>
            </a:r>
            <a:br>
              <a:rPr lang="en-US" sz="3200" b="1" dirty="0">
                <a:solidFill>
                  <a:srgbClr val="7D1544"/>
                </a:solidFill>
                <a:ea typeface="ＭＳ Ｐゴシック" charset="0"/>
                <a:cs typeface="ＭＳ Ｐゴシック"/>
              </a:rPr>
            </a:br>
            <a:endParaRPr lang="en-US" sz="3200" b="1" dirty="0">
              <a:solidFill>
                <a:srgbClr val="7D1544"/>
              </a:solidFill>
              <a:ea typeface="ＭＳ Ｐゴシック" charset="0"/>
              <a:cs typeface="ＭＳ Ｐゴシック"/>
            </a:endParaRPr>
          </a:p>
        </p:txBody>
      </p:sp>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5918" y="5425381"/>
            <a:ext cx="1738082" cy="1432619"/>
          </a:xfrm>
          <a:prstGeom prst="rect">
            <a:avLst/>
          </a:prstGeom>
        </p:spPr>
      </p:pic>
      <p:pic>
        <p:nvPicPr>
          <p:cNvPr id="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31484" y="5516563"/>
            <a:ext cx="2016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7" descr="logo_exposant_UNR-MIDI-PY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5381625"/>
            <a:ext cx="12096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8"/>
          <p:cNvGraphicFramePr>
            <a:graphicFrameLocks noChangeAspect="1"/>
          </p:cNvGraphicFramePr>
          <p:nvPr/>
        </p:nvGraphicFramePr>
        <p:xfrm>
          <a:off x="1934615" y="5734050"/>
          <a:ext cx="2152650" cy="649288"/>
        </p:xfrm>
        <a:graphic>
          <a:graphicData uri="http://schemas.openxmlformats.org/presentationml/2006/ole">
            <mc:AlternateContent xmlns:mc="http://schemas.openxmlformats.org/markup-compatibility/2006">
              <mc:Choice xmlns:v="urn:schemas-microsoft-com:vml" Requires="v">
                <p:oleObj spid="_x0000_s1043" r:id="rId7" imgW="2151583" imgH="742493" progId="">
                  <p:embed/>
                </p:oleObj>
              </mc:Choice>
              <mc:Fallback>
                <p:oleObj r:id="rId7" imgW="2151583" imgH="74249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4615" y="5734050"/>
                        <a:ext cx="2152650" cy="64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Image 6"/>
          <p:cNvPicPr>
            <a:picLocks noChangeAspect="1"/>
          </p:cNvPicPr>
          <p:nvPr/>
        </p:nvPicPr>
        <p:blipFill>
          <a:blip r:embed="rId9"/>
          <a:srcRect/>
          <a:stretch>
            <a:fillRect/>
          </a:stretch>
        </p:blipFill>
        <p:spPr bwMode="auto">
          <a:xfrm>
            <a:off x="3683278" y="3040512"/>
            <a:ext cx="2131519" cy="804642"/>
          </a:xfrm>
          <a:prstGeom prst="rect">
            <a:avLst/>
          </a:prstGeom>
          <a:noFill/>
          <a:ln w="9525">
            <a:noFill/>
            <a:miter lim="800000"/>
            <a:headEnd/>
            <a:tailEnd/>
          </a:ln>
        </p:spPr>
      </p:pic>
    </p:spTree>
    <p:extLst>
      <p:ext uri="{BB962C8B-B14F-4D97-AF65-F5344CB8AC3E}">
        <p14:creationId xmlns:p14="http://schemas.microsoft.com/office/powerpoint/2010/main" val="224521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399328" y="181451"/>
            <a:ext cx="8686800" cy="792088"/>
          </a:xfrm>
        </p:spPr>
        <p:txBody>
          <a:bodyPr>
            <a:normAutofit/>
          </a:bodyPr>
          <a:lstStyle/>
          <a:p>
            <a:r>
              <a:rPr lang="fr-FR" sz="3200" b="1" dirty="0" smtClean="0">
                <a:solidFill>
                  <a:srgbClr val="7D1544"/>
                </a:solidFill>
                <a:ea typeface="ＭＳ Ｐゴシック" charset="0"/>
                <a:cs typeface="ＭＳ Ｐゴシック"/>
              </a:rPr>
              <a:t>Le psoriasis affecte </a:t>
            </a:r>
            <a:r>
              <a:rPr lang="fr-FR" sz="3200" b="1" dirty="0">
                <a:solidFill>
                  <a:srgbClr val="7D1544"/>
                </a:solidFill>
                <a:ea typeface="ＭＳ Ｐゴシック" charset="0"/>
                <a:cs typeface="ＭＳ Ｐゴシック"/>
              </a:rPr>
              <a:t>2 </a:t>
            </a:r>
            <a:r>
              <a:rPr lang="fr-FR" sz="3200" b="1" dirty="0" smtClean="0">
                <a:solidFill>
                  <a:srgbClr val="7D1544"/>
                </a:solidFill>
                <a:ea typeface="ＭＳ Ｐゴシック" charset="0"/>
                <a:cs typeface="ＭＳ Ｐゴシック"/>
              </a:rPr>
              <a:t>à </a:t>
            </a:r>
            <a:r>
              <a:rPr lang="fr-FR" sz="3200" b="1" dirty="0">
                <a:solidFill>
                  <a:srgbClr val="7D1544"/>
                </a:solidFill>
                <a:ea typeface="ＭＳ Ｐゴシック" charset="0"/>
                <a:cs typeface="ＭＳ Ｐゴシック"/>
              </a:rPr>
              <a:t>3 % </a:t>
            </a:r>
            <a:r>
              <a:rPr lang="fr-FR" sz="3200" b="1" dirty="0" smtClean="0">
                <a:solidFill>
                  <a:srgbClr val="7D1544"/>
                </a:solidFill>
                <a:ea typeface="ＭＳ Ｐゴシック" charset="0"/>
                <a:cs typeface="ＭＳ Ｐゴシック"/>
              </a:rPr>
              <a:t>de la population</a:t>
            </a:r>
            <a:endParaRPr lang="fr-FR" sz="3200" b="1" dirty="0">
              <a:solidFill>
                <a:srgbClr val="7D1544"/>
              </a:solidFill>
              <a:ea typeface="ＭＳ Ｐゴシック" charset="0"/>
              <a:cs typeface="ＭＳ Ｐゴシック"/>
            </a:endParaRPr>
          </a:p>
        </p:txBody>
      </p:sp>
      <p:pic>
        <p:nvPicPr>
          <p:cNvPr id="462852" name="Picture 4"/>
          <p:cNvPicPr>
            <a:picLocks noGrp="1" noChangeAspect="1" noChangeArrowheads="1"/>
          </p:cNvPicPr>
          <p:nvPr>
            <p:ph type="body" idx="1"/>
          </p:nvPr>
        </p:nvPicPr>
        <p:blipFill>
          <a:blip r:embed="rId2"/>
          <a:srcRect/>
          <a:stretch>
            <a:fillRect/>
          </a:stretch>
        </p:blipFill>
        <p:spPr>
          <a:xfrm>
            <a:off x="0" y="1211263"/>
            <a:ext cx="2466975" cy="1800225"/>
          </a:xfrm>
          <a:noFill/>
          <a:ln/>
        </p:spPr>
      </p:pic>
      <p:pic>
        <p:nvPicPr>
          <p:cNvPr id="462853" name="Picture 5"/>
          <p:cNvPicPr>
            <a:picLocks noChangeAspect="1" noChangeArrowheads="1"/>
          </p:cNvPicPr>
          <p:nvPr/>
        </p:nvPicPr>
        <p:blipFill>
          <a:blip r:embed="rId3"/>
          <a:srcRect/>
          <a:stretch>
            <a:fillRect/>
          </a:stretch>
        </p:blipFill>
        <p:spPr bwMode="auto">
          <a:xfrm>
            <a:off x="2684463" y="1195388"/>
            <a:ext cx="2192337" cy="1822450"/>
          </a:xfrm>
          <a:prstGeom prst="rect">
            <a:avLst/>
          </a:prstGeom>
          <a:noFill/>
        </p:spPr>
      </p:pic>
      <p:pic>
        <p:nvPicPr>
          <p:cNvPr id="462854" name="Picture 6"/>
          <p:cNvPicPr>
            <a:picLocks noChangeAspect="1" noChangeArrowheads="1"/>
          </p:cNvPicPr>
          <p:nvPr/>
        </p:nvPicPr>
        <p:blipFill>
          <a:blip r:embed="rId4"/>
          <a:srcRect/>
          <a:stretch>
            <a:fillRect/>
          </a:stretch>
        </p:blipFill>
        <p:spPr bwMode="auto">
          <a:xfrm>
            <a:off x="4992688" y="1187450"/>
            <a:ext cx="2033587" cy="1843088"/>
          </a:xfrm>
          <a:prstGeom prst="rect">
            <a:avLst/>
          </a:prstGeom>
          <a:noFill/>
        </p:spPr>
      </p:pic>
      <p:pic>
        <p:nvPicPr>
          <p:cNvPr id="462855" name="Picture 7"/>
          <p:cNvPicPr>
            <a:picLocks noChangeAspect="1" noChangeArrowheads="1"/>
          </p:cNvPicPr>
          <p:nvPr/>
        </p:nvPicPr>
        <p:blipFill>
          <a:blip r:embed="rId5"/>
          <a:srcRect/>
          <a:stretch>
            <a:fillRect/>
          </a:stretch>
        </p:blipFill>
        <p:spPr bwMode="auto">
          <a:xfrm>
            <a:off x="7092950" y="1193800"/>
            <a:ext cx="2051050" cy="1852613"/>
          </a:xfrm>
          <a:prstGeom prst="rect">
            <a:avLst/>
          </a:prstGeom>
          <a:noFill/>
        </p:spPr>
      </p:pic>
      <p:pic>
        <p:nvPicPr>
          <p:cNvPr id="462856" name="Picture 8" descr="DSC01034"/>
          <p:cNvPicPr>
            <a:picLocks noChangeAspect="1" noChangeArrowheads="1"/>
          </p:cNvPicPr>
          <p:nvPr/>
        </p:nvPicPr>
        <p:blipFill>
          <a:blip r:embed="rId6"/>
          <a:srcRect/>
          <a:stretch>
            <a:fillRect/>
          </a:stretch>
        </p:blipFill>
        <p:spPr bwMode="auto">
          <a:xfrm>
            <a:off x="28575" y="3097213"/>
            <a:ext cx="2438400" cy="1838325"/>
          </a:xfrm>
          <a:prstGeom prst="rect">
            <a:avLst/>
          </a:prstGeom>
          <a:noFill/>
        </p:spPr>
      </p:pic>
      <p:pic>
        <p:nvPicPr>
          <p:cNvPr id="462857" name="Picture 9"/>
          <p:cNvPicPr>
            <a:picLocks noChangeAspect="1" noChangeArrowheads="1"/>
          </p:cNvPicPr>
          <p:nvPr/>
        </p:nvPicPr>
        <p:blipFill>
          <a:blip r:embed="rId7"/>
          <a:srcRect/>
          <a:stretch>
            <a:fillRect/>
          </a:stretch>
        </p:blipFill>
        <p:spPr bwMode="auto">
          <a:xfrm>
            <a:off x="2646363" y="3070225"/>
            <a:ext cx="2214562" cy="1863725"/>
          </a:xfrm>
          <a:prstGeom prst="rect">
            <a:avLst/>
          </a:prstGeom>
          <a:noFill/>
        </p:spPr>
      </p:pic>
      <p:pic>
        <p:nvPicPr>
          <p:cNvPr id="462858" name="Picture 10"/>
          <p:cNvPicPr>
            <a:picLocks noChangeAspect="1" noChangeArrowheads="1"/>
          </p:cNvPicPr>
          <p:nvPr/>
        </p:nvPicPr>
        <p:blipFill>
          <a:blip r:embed="rId8"/>
          <a:srcRect/>
          <a:stretch>
            <a:fillRect/>
          </a:stretch>
        </p:blipFill>
        <p:spPr bwMode="auto">
          <a:xfrm>
            <a:off x="4983163" y="3108325"/>
            <a:ext cx="2054225" cy="1830388"/>
          </a:xfrm>
          <a:prstGeom prst="rect">
            <a:avLst/>
          </a:prstGeom>
          <a:noFill/>
        </p:spPr>
      </p:pic>
      <p:pic>
        <p:nvPicPr>
          <p:cNvPr id="462859" name="Picture 11"/>
          <p:cNvPicPr>
            <a:picLocks noChangeAspect="1" noChangeArrowheads="1"/>
          </p:cNvPicPr>
          <p:nvPr/>
        </p:nvPicPr>
        <p:blipFill>
          <a:blip r:embed="rId9"/>
          <a:srcRect/>
          <a:stretch>
            <a:fillRect/>
          </a:stretch>
        </p:blipFill>
        <p:spPr bwMode="auto">
          <a:xfrm>
            <a:off x="7097713" y="3081338"/>
            <a:ext cx="2003425" cy="1858962"/>
          </a:xfrm>
          <a:prstGeom prst="rect">
            <a:avLst/>
          </a:prstGeom>
          <a:noFill/>
          <a:ln w="12700">
            <a:noFill/>
            <a:miter lim="800000"/>
            <a:headEnd/>
            <a:tailEnd/>
          </a:ln>
          <a:effectLst/>
        </p:spPr>
      </p:pic>
      <p:pic>
        <p:nvPicPr>
          <p:cNvPr id="462860" name="Picture 12" descr="psoriasismains"/>
          <p:cNvPicPr>
            <a:picLocks noChangeAspect="1" noChangeArrowheads="1"/>
          </p:cNvPicPr>
          <p:nvPr/>
        </p:nvPicPr>
        <p:blipFill>
          <a:blip r:embed="rId10"/>
          <a:srcRect/>
          <a:stretch>
            <a:fillRect/>
          </a:stretch>
        </p:blipFill>
        <p:spPr bwMode="auto">
          <a:xfrm>
            <a:off x="0" y="4999038"/>
            <a:ext cx="2447925" cy="1858962"/>
          </a:xfrm>
          <a:prstGeom prst="rect">
            <a:avLst/>
          </a:prstGeom>
          <a:noFill/>
        </p:spPr>
      </p:pic>
      <p:pic>
        <p:nvPicPr>
          <p:cNvPr id="462861" name="Picture 13"/>
          <p:cNvPicPr>
            <a:picLocks noChangeAspect="1" noChangeArrowheads="1"/>
          </p:cNvPicPr>
          <p:nvPr/>
        </p:nvPicPr>
        <p:blipFill>
          <a:blip r:embed="rId11"/>
          <a:srcRect/>
          <a:stretch>
            <a:fillRect/>
          </a:stretch>
        </p:blipFill>
        <p:spPr bwMode="auto">
          <a:xfrm>
            <a:off x="2643188" y="5032375"/>
            <a:ext cx="2160587" cy="1825625"/>
          </a:xfrm>
          <a:prstGeom prst="rect">
            <a:avLst/>
          </a:prstGeom>
          <a:noFill/>
          <a:ln w="12700">
            <a:noFill/>
            <a:miter lim="800000"/>
            <a:headEnd/>
            <a:tailEnd/>
          </a:ln>
          <a:effectLst/>
        </p:spPr>
      </p:pic>
      <p:pic>
        <p:nvPicPr>
          <p:cNvPr id="462862" name="Picture 14"/>
          <p:cNvPicPr>
            <a:picLocks noChangeAspect="1" noChangeArrowheads="1"/>
          </p:cNvPicPr>
          <p:nvPr/>
        </p:nvPicPr>
        <p:blipFill>
          <a:blip r:embed="rId12"/>
          <a:srcRect/>
          <a:stretch>
            <a:fillRect/>
          </a:stretch>
        </p:blipFill>
        <p:spPr bwMode="auto">
          <a:xfrm>
            <a:off x="4962525" y="4999038"/>
            <a:ext cx="2019300" cy="1858962"/>
          </a:xfrm>
          <a:prstGeom prst="rect">
            <a:avLst/>
          </a:prstGeom>
          <a:noFill/>
          <a:ln w="12700">
            <a:noFill/>
            <a:miter lim="800000"/>
            <a:headEnd/>
            <a:tailEnd/>
          </a:ln>
          <a:effectLst/>
        </p:spPr>
      </p:pic>
      <p:pic>
        <p:nvPicPr>
          <p:cNvPr id="462863" name="Picture 15"/>
          <p:cNvPicPr>
            <a:picLocks noChangeAspect="1" noChangeArrowheads="1"/>
          </p:cNvPicPr>
          <p:nvPr/>
        </p:nvPicPr>
        <p:blipFill>
          <a:blip r:embed="rId13"/>
          <a:srcRect/>
          <a:stretch>
            <a:fillRect/>
          </a:stretch>
        </p:blipFill>
        <p:spPr bwMode="auto">
          <a:xfrm>
            <a:off x="7083425" y="4997450"/>
            <a:ext cx="2060575" cy="1860550"/>
          </a:xfrm>
          <a:prstGeom prst="rect">
            <a:avLst/>
          </a:prstGeom>
          <a:noFill/>
          <a:ln w="12700">
            <a:noFill/>
            <a:miter lim="800000"/>
            <a:headEnd/>
            <a:tailEnd/>
          </a:ln>
          <a:effectLst/>
        </p:spPr>
      </p:pic>
      <p:pic>
        <p:nvPicPr>
          <p:cNvPr id="2" name="Picture 1" descr="Screen Shot 2014-10-28 at 12.14.1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43188" y="772819"/>
            <a:ext cx="6438900" cy="266700"/>
          </a:xfrm>
          <a:prstGeom prst="rect">
            <a:avLst/>
          </a:prstGeom>
        </p:spPr>
      </p:pic>
    </p:spTree>
    <p:extLst>
      <p:ext uri="{BB962C8B-B14F-4D97-AF65-F5344CB8AC3E}">
        <p14:creationId xmlns:p14="http://schemas.microsoft.com/office/powerpoint/2010/main" val="35559557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896" y="362906"/>
            <a:ext cx="9144000" cy="792088"/>
          </a:xfrm>
        </p:spPr>
        <p:txBody>
          <a:bodyPr>
            <a:normAutofit/>
          </a:bodyPr>
          <a:lstStyle/>
          <a:p>
            <a:pPr algn="l"/>
            <a:r>
              <a:rPr lang="fr-FR" sz="3600" b="1" dirty="0">
                <a:solidFill>
                  <a:srgbClr val="7D1544"/>
                </a:solidFill>
                <a:ea typeface="ＭＳ Ｐゴシック" charset="0"/>
                <a:cs typeface="ＭＳ Ｐゴシック"/>
              </a:rPr>
              <a:t>Psoriasis</a:t>
            </a:r>
          </a:p>
        </p:txBody>
      </p:sp>
      <p:sp>
        <p:nvSpPr>
          <p:cNvPr id="3" name="Espace réservé du contenu 2"/>
          <p:cNvSpPr>
            <a:spLocks noGrp="1"/>
          </p:cNvSpPr>
          <p:nvPr>
            <p:ph idx="1"/>
          </p:nvPr>
        </p:nvSpPr>
        <p:spPr/>
        <p:txBody>
          <a:bodyPr>
            <a:normAutofit fontScale="92500" lnSpcReduction="10000"/>
          </a:bodyPr>
          <a:lstStyle/>
          <a:p>
            <a:r>
              <a:rPr lang="fr-FR" dirty="0"/>
              <a:t>M</a:t>
            </a:r>
            <a:r>
              <a:rPr lang="fr-FR" dirty="0" smtClean="0"/>
              <a:t>aladie inflammatoire chronique de la peau</a:t>
            </a:r>
            <a:endParaRPr lang="fr-FR" dirty="0" smtClean="0"/>
          </a:p>
          <a:p>
            <a:r>
              <a:rPr lang="fr-FR" dirty="0" smtClean="0">
                <a:solidFill>
                  <a:srgbClr val="800000"/>
                </a:solidFill>
              </a:rPr>
              <a:t>Non</a:t>
            </a:r>
            <a:r>
              <a:rPr lang="fr-FR" dirty="0" smtClean="0">
                <a:solidFill>
                  <a:srgbClr val="800000"/>
                </a:solidFill>
              </a:rPr>
              <a:t>-infectieuse, </a:t>
            </a:r>
            <a:r>
              <a:rPr lang="fr-FR" dirty="0" smtClean="0">
                <a:solidFill>
                  <a:srgbClr val="800000"/>
                </a:solidFill>
              </a:rPr>
              <a:t>non-transmissible</a:t>
            </a:r>
          </a:p>
          <a:p>
            <a:r>
              <a:rPr lang="fr-FR" dirty="0" smtClean="0"/>
              <a:t>Facteurs génétiques</a:t>
            </a:r>
            <a:endParaRPr lang="fr-FR" dirty="0" smtClean="0"/>
          </a:p>
          <a:p>
            <a:r>
              <a:rPr lang="fr-FR" dirty="0" smtClean="0"/>
              <a:t>Les facteurs environnementaux </a:t>
            </a:r>
            <a:r>
              <a:rPr lang="fr-FR" dirty="0" smtClean="0"/>
              <a:t>: </a:t>
            </a:r>
            <a:r>
              <a:rPr lang="fr-FR" dirty="0" smtClean="0"/>
              <a:t>agressions, bactéries,…</a:t>
            </a:r>
            <a:endParaRPr lang="fr-FR" dirty="0" smtClean="0"/>
          </a:p>
          <a:p>
            <a:r>
              <a:rPr lang="fr-FR" dirty="0"/>
              <a:t>A</a:t>
            </a:r>
            <a:r>
              <a:rPr lang="fr-FR" dirty="0" smtClean="0"/>
              <a:t>ctivation du système immunitaire de la peau et augmentation de la prolifération de la peau et de son renouvellement </a:t>
            </a:r>
            <a:endParaRPr lang="fr-FR" dirty="0" smtClean="0"/>
          </a:p>
          <a:p>
            <a:r>
              <a:rPr lang="fr-FR" dirty="0"/>
              <a:t>A</a:t>
            </a:r>
            <a:r>
              <a:rPr lang="fr-FR" dirty="0" smtClean="0"/>
              <a:t>rthrite </a:t>
            </a:r>
            <a:r>
              <a:rPr lang="fr-FR" dirty="0"/>
              <a:t>psoriasique(</a:t>
            </a:r>
            <a:r>
              <a:rPr lang="fr-FR" dirty="0" smtClean="0"/>
              <a:t>15 </a:t>
            </a:r>
            <a:r>
              <a:rPr lang="fr-FR" dirty="0" smtClean="0"/>
              <a:t>à </a:t>
            </a:r>
            <a:r>
              <a:rPr lang="fr-FR" dirty="0" smtClean="0"/>
              <a:t>30%)</a:t>
            </a:r>
          </a:p>
          <a:p>
            <a:endParaRPr lang="fr-FR" dirty="0"/>
          </a:p>
        </p:txBody>
      </p:sp>
      <p:pic>
        <p:nvPicPr>
          <p:cNvPr id="4" name="Picture 3" descr="Screen Shot 2014-10-28 at 12.14.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452" y="1036749"/>
            <a:ext cx="6438900" cy="266700"/>
          </a:xfrm>
          <a:prstGeom prst="rect">
            <a:avLst/>
          </a:prstGeom>
        </p:spPr>
      </p:pic>
    </p:spTree>
    <p:extLst>
      <p:ext uri="{BB962C8B-B14F-4D97-AF65-F5344CB8AC3E}">
        <p14:creationId xmlns:p14="http://schemas.microsoft.com/office/powerpoint/2010/main" val="25721624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62533"/>
            <a:ext cx="8723568" cy="792088"/>
          </a:xfrm>
        </p:spPr>
        <p:txBody>
          <a:bodyPr>
            <a:normAutofit/>
          </a:bodyPr>
          <a:lstStyle/>
          <a:p>
            <a:pPr eaLnBrk="1" hangingPunct="1"/>
            <a:r>
              <a:rPr lang="fr-FR" sz="3200" b="1" dirty="0" smtClean="0">
                <a:solidFill>
                  <a:srgbClr val="7D1544"/>
                </a:solidFill>
                <a:ea typeface="ＭＳ Ｐゴシック" charset="0"/>
                <a:cs typeface="ＭＳ Ｐゴシック"/>
              </a:rPr>
              <a:t>I</a:t>
            </a:r>
            <a:r>
              <a:rPr lang="fr-FR" sz="3200" b="1" dirty="0" smtClean="0">
                <a:solidFill>
                  <a:srgbClr val="7D1544"/>
                </a:solidFill>
                <a:ea typeface="ＭＳ Ｐゴシック" charset="0"/>
                <a:cs typeface="ＭＳ Ｐゴシック"/>
              </a:rPr>
              <a:t>mpacts signifiants sur la qualité de vie </a:t>
            </a:r>
            <a:endParaRPr lang="fr-FR" sz="3200" b="1" dirty="0">
              <a:solidFill>
                <a:srgbClr val="7D1544"/>
              </a:solidFill>
              <a:ea typeface="ＭＳ Ｐゴシック" charset="0"/>
              <a:cs typeface="ＭＳ Ｐゴシック"/>
            </a:endParaRPr>
          </a:p>
        </p:txBody>
      </p:sp>
      <p:sp>
        <p:nvSpPr>
          <p:cNvPr id="6147" name="Rectangle 3"/>
          <p:cNvSpPr>
            <a:spLocks noGrp="1" noChangeArrowheads="1"/>
          </p:cNvSpPr>
          <p:nvPr>
            <p:ph type="body" idx="1"/>
          </p:nvPr>
        </p:nvSpPr>
        <p:spPr>
          <a:xfrm>
            <a:off x="855528" y="2035039"/>
            <a:ext cx="7988597" cy="3598863"/>
          </a:xfrm>
        </p:spPr>
        <p:txBody>
          <a:bodyPr>
            <a:normAutofit fontScale="92500" lnSpcReduction="20000"/>
          </a:bodyPr>
          <a:lstStyle/>
          <a:p>
            <a:pPr eaLnBrk="1" hangingPunct="1">
              <a:buFontTx/>
              <a:buNone/>
            </a:pPr>
            <a:r>
              <a:rPr lang="fr-FR" dirty="0" smtClean="0"/>
              <a:t>Prurit, douleur, perte </a:t>
            </a:r>
            <a:r>
              <a:rPr lang="fr-FR" dirty="0" smtClean="0"/>
              <a:t>de la productivité</a:t>
            </a:r>
            <a:endParaRPr lang="fr-FR" dirty="0" smtClean="0"/>
          </a:p>
          <a:p>
            <a:pPr eaLnBrk="1" hangingPunct="1">
              <a:buFontTx/>
              <a:buNone/>
            </a:pPr>
            <a:endParaRPr lang="fr-FR" dirty="0" smtClean="0"/>
          </a:p>
          <a:p>
            <a:pPr eaLnBrk="1" hangingPunct="1">
              <a:buFontTx/>
              <a:buNone/>
            </a:pPr>
            <a:r>
              <a:rPr lang="fr-FR" dirty="0" smtClean="0"/>
              <a:t>Anxiété et dépression</a:t>
            </a:r>
            <a:endParaRPr lang="fr-FR" dirty="0" smtClean="0"/>
          </a:p>
          <a:p>
            <a:pPr eaLnBrk="1" hangingPunct="1">
              <a:buFontTx/>
              <a:buNone/>
            </a:pPr>
            <a:endParaRPr lang="fr-FR" dirty="0" smtClean="0"/>
          </a:p>
          <a:p>
            <a:pPr eaLnBrk="1" hangingPunct="1">
              <a:buFontTx/>
              <a:buNone/>
            </a:pPr>
            <a:r>
              <a:rPr lang="fr-FR" dirty="0" smtClean="0"/>
              <a:t>Réduction de l’estimation de soi, perte de confiance</a:t>
            </a:r>
            <a:endParaRPr lang="fr-FR" dirty="0" smtClean="0"/>
          </a:p>
          <a:p>
            <a:pPr eaLnBrk="1" hangingPunct="1">
              <a:buFontTx/>
              <a:buNone/>
            </a:pPr>
            <a:endParaRPr lang="fr-FR" dirty="0" smtClean="0"/>
          </a:p>
          <a:p>
            <a:pPr eaLnBrk="1" hangingPunct="1">
              <a:buFontTx/>
              <a:buNone/>
            </a:pPr>
            <a:r>
              <a:rPr lang="fr-FR" dirty="0" smtClean="0"/>
              <a:t>Stigmatisation</a:t>
            </a:r>
          </a:p>
          <a:p>
            <a:pPr eaLnBrk="1" hangingPunct="1">
              <a:buFontTx/>
              <a:buNone/>
            </a:pPr>
            <a:endParaRPr lang="fr-FR" sz="2000" dirty="0" smtClean="0"/>
          </a:p>
          <a:p>
            <a:pPr eaLnBrk="1" hangingPunct="1">
              <a:buFontTx/>
              <a:buNone/>
            </a:pPr>
            <a:endParaRPr lang="fr-FR" sz="2000" dirty="0"/>
          </a:p>
        </p:txBody>
      </p:sp>
      <p:pic>
        <p:nvPicPr>
          <p:cNvPr id="2" name="Picture 1" descr="Screen Shot 2014-10-28 at 12.1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225" y="859542"/>
            <a:ext cx="6438900" cy="266700"/>
          </a:xfrm>
          <a:prstGeom prst="rect">
            <a:avLst/>
          </a:prstGeom>
        </p:spPr>
      </p:pic>
    </p:spTree>
    <p:extLst>
      <p:ext uri="{BB962C8B-B14F-4D97-AF65-F5344CB8AC3E}">
        <p14:creationId xmlns:p14="http://schemas.microsoft.com/office/powerpoint/2010/main" val="571128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36538" y="188592"/>
            <a:ext cx="8686800" cy="792162"/>
          </a:xfrm>
        </p:spPr>
        <p:txBody>
          <a:bodyPr>
            <a:normAutofit/>
          </a:bodyPr>
          <a:lstStyle/>
          <a:p>
            <a:r>
              <a:rPr lang="fr-FR" sz="3200" b="1" dirty="0" smtClean="0">
                <a:solidFill>
                  <a:srgbClr val="7D1544"/>
                </a:solidFill>
                <a:ea typeface="ＭＳ Ｐゴシック" charset="0"/>
                <a:cs typeface="ＭＳ Ｐゴシック"/>
              </a:rPr>
              <a:t>Le psoriasis n’est pas le seul à affecter la peau </a:t>
            </a:r>
            <a:r>
              <a:rPr lang="fr-FR" sz="3200" b="1" dirty="0">
                <a:solidFill>
                  <a:srgbClr val="7D1544"/>
                </a:solidFill>
                <a:ea typeface="ＭＳ Ｐゴシック" charset="0"/>
                <a:cs typeface="ＭＳ Ｐゴシック"/>
              </a:rPr>
              <a:t>!</a:t>
            </a:r>
          </a:p>
        </p:txBody>
      </p:sp>
      <p:sp>
        <p:nvSpPr>
          <p:cNvPr id="41987" name="Content Placeholder 4"/>
          <p:cNvSpPr>
            <a:spLocks noGrp="1"/>
          </p:cNvSpPr>
          <p:nvPr>
            <p:ph idx="1"/>
          </p:nvPr>
        </p:nvSpPr>
        <p:spPr>
          <a:xfrm>
            <a:off x="228600" y="1412875"/>
            <a:ext cx="8686800" cy="4511675"/>
          </a:xfrm>
        </p:spPr>
        <p:txBody>
          <a:bodyPr>
            <a:normAutofit/>
          </a:bodyPr>
          <a:lstStyle/>
          <a:p>
            <a:pPr eaLnBrk="1" hangingPunct="1">
              <a:spcBef>
                <a:spcPct val="0"/>
              </a:spcBef>
              <a:buClrTx/>
              <a:buSzTx/>
              <a:buNone/>
            </a:pPr>
            <a:r>
              <a:rPr lang="fr-FR" dirty="0" smtClean="0"/>
              <a:t>Risques plus élevés : </a:t>
            </a:r>
            <a:endParaRPr lang="fr-FR" dirty="0" smtClean="0">
              <a:solidFill>
                <a:schemeClr val="tx1"/>
              </a:solidFill>
            </a:endParaRPr>
          </a:p>
          <a:p>
            <a:pPr eaLnBrk="1" hangingPunct="1">
              <a:spcBef>
                <a:spcPct val="0"/>
              </a:spcBef>
              <a:buClrTx/>
              <a:buSzTx/>
            </a:pPr>
            <a:endParaRPr lang="fr-FR" dirty="0" smtClean="0">
              <a:solidFill>
                <a:schemeClr val="accent1"/>
              </a:solidFill>
            </a:endParaRPr>
          </a:p>
          <a:p>
            <a:pPr eaLnBrk="1" hangingPunct="1">
              <a:spcBef>
                <a:spcPct val="0"/>
              </a:spcBef>
              <a:buClrTx/>
              <a:buSzTx/>
            </a:pPr>
            <a:r>
              <a:rPr lang="fr-FR" dirty="0" smtClean="0">
                <a:solidFill>
                  <a:srgbClr val="800000"/>
                </a:solidFill>
              </a:rPr>
              <a:t>Le taux élevé de lipides dans le sang</a:t>
            </a:r>
            <a:endParaRPr lang="fr-FR" b="0" dirty="0" smtClean="0">
              <a:solidFill>
                <a:srgbClr val="800000"/>
              </a:solidFill>
            </a:endParaRPr>
          </a:p>
          <a:p>
            <a:pPr eaLnBrk="1" hangingPunct="1">
              <a:spcBef>
                <a:spcPct val="0"/>
              </a:spcBef>
              <a:buClrTx/>
              <a:buSzTx/>
            </a:pPr>
            <a:endParaRPr lang="fr-FR" b="0" dirty="0">
              <a:solidFill>
                <a:srgbClr val="800000"/>
              </a:solidFill>
            </a:endParaRPr>
          </a:p>
          <a:p>
            <a:pPr eaLnBrk="1" hangingPunct="1">
              <a:spcBef>
                <a:spcPct val="0"/>
              </a:spcBef>
              <a:buClrTx/>
              <a:buSzTx/>
            </a:pPr>
            <a:r>
              <a:rPr lang="fr-FR" dirty="0" smtClean="0">
                <a:solidFill>
                  <a:srgbClr val="800000"/>
                </a:solidFill>
              </a:rPr>
              <a:t>Diabète</a:t>
            </a:r>
            <a:endParaRPr lang="fr-FR" b="0" dirty="0" smtClean="0">
              <a:solidFill>
                <a:srgbClr val="800000"/>
              </a:solidFill>
            </a:endParaRPr>
          </a:p>
          <a:p>
            <a:pPr eaLnBrk="1" hangingPunct="1">
              <a:spcBef>
                <a:spcPct val="0"/>
              </a:spcBef>
              <a:buClrTx/>
              <a:buSzTx/>
            </a:pPr>
            <a:endParaRPr lang="fr-FR" b="0" dirty="0">
              <a:solidFill>
                <a:srgbClr val="800000"/>
              </a:solidFill>
            </a:endParaRPr>
          </a:p>
          <a:p>
            <a:pPr eaLnBrk="1" hangingPunct="1">
              <a:spcBef>
                <a:spcPct val="0"/>
              </a:spcBef>
              <a:buClrTx/>
              <a:buSzTx/>
            </a:pPr>
            <a:r>
              <a:rPr lang="fr-FR" dirty="0" smtClean="0">
                <a:solidFill>
                  <a:srgbClr val="800000"/>
                </a:solidFill>
              </a:rPr>
              <a:t>Hypertension</a:t>
            </a:r>
            <a:endParaRPr lang="fr-FR" b="0" dirty="0" smtClean="0">
              <a:solidFill>
                <a:srgbClr val="800000"/>
              </a:solidFill>
            </a:endParaRPr>
          </a:p>
          <a:p>
            <a:pPr eaLnBrk="1" hangingPunct="1">
              <a:spcBef>
                <a:spcPct val="0"/>
              </a:spcBef>
              <a:buClrTx/>
              <a:buSzTx/>
            </a:pPr>
            <a:endParaRPr lang="fr-FR" b="0" dirty="0" smtClean="0">
              <a:solidFill>
                <a:srgbClr val="800000"/>
              </a:solidFill>
            </a:endParaRPr>
          </a:p>
          <a:p>
            <a:pPr eaLnBrk="1" hangingPunct="1">
              <a:spcBef>
                <a:spcPct val="0"/>
              </a:spcBef>
              <a:buClrTx/>
              <a:buSzTx/>
            </a:pPr>
            <a:r>
              <a:rPr lang="fr-FR" dirty="0" smtClean="0">
                <a:solidFill>
                  <a:srgbClr val="800000"/>
                </a:solidFill>
              </a:rPr>
              <a:t>Maladies cardiovasculaires  </a:t>
            </a:r>
            <a:endParaRPr lang="fr-FR" b="0" dirty="0" smtClean="0">
              <a:solidFill>
                <a:srgbClr val="800000"/>
              </a:solidFill>
            </a:endParaRPr>
          </a:p>
          <a:p>
            <a:endParaRPr lang="en-GB" dirty="0"/>
          </a:p>
        </p:txBody>
      </p:sp>
      <p:sp>
        <p:nvSpPr>
          <p:cNvPr id="41988" name="Text Box 4"/>
          <p:cNvSpPr txBox="1">
            <a:spLocks noChangeArrowheads="1"/>
          </p:cNvSpPr>
          <p:nvPr/>
        </p:nvSpPr>
        <p:spPr bwMode="auto">
          <a:xfrm rot="10800000" flipV="1">
            <a:off x="4056063" y="6319838"/>
            <a:ext cx="5087937" cy="538162"/>
          </a:xfrm>
          <a:prstGeom prst="rect">
            <a:avLst/>
          </a:prstGeom>
          <a:noFill/>
          <a:ln w="12700">
            <a:noFill/>
            <a:miter lim="800000"/>
            <a:headEnd/>
            <a:tailEnd/>
          </a:ln>
        </p:spPr>
        <p:txBody>
          <a:bodyPr lIns="89990" tIns="46795" rIns="89990" bIns="46795">
            <a:prstTxWarp prst="textNoShape">
              <a:avLst/>
            </a:prstTxWarp>
            <a:spAutoFit/>
          </a:bodyPr>
          <a:lstStyle/>
          <a:p>
            <a:pPr>
              <a:spcAft>
                <a:spcPct val="40000"/>
              </a:spcAft>
            </a:pPr>
            <a:r>
              <a:rPr lang="en-US" sz="1200" dirty="0">
                <a:solidFill>
                  <a:srgbClr val="000000"/>
                </a:solidFill>
              </a:rPr>
              <a:t>1. Prey S et al. </a:t>
            </a:r>
            <a:r>
              <a:rPr lang="fr-FR" sz="1200" dirty="0">
                <a:solidFill>
                  <a:srgbClr val="000000"/>
                </a:solidFill>
              </a:rPr>
              <a:t>JEADV 2010;24(Suppl. 2):23–30.</a:t>
            </a:r>
          </a:p>
          <a:p>
            <a:pPr>
              <a:spcAft>
                <a:spcPct val="40000"/>
              </a:spcAft>
            </a:pPr>
            <a:r>
              <a:rPr lang="fr-FR" sz="1200" dirty="0">
                <a:solidFill>
                  <a:srgbClr val="000000"/>
                </a:solidFill>
              </a:rPr>
              <a:t>2. Armstrong AW et al. </a:t>
            </a:r>
            <a:r>
              <a:rPr lang="fr-FR" sz="1200" dirty="0" err="1">
                <a:solidFill>
                  <a:srgbClr val="000000"/>
                </a:solidFill>
              </a:rPr>
              <a:t>Br</a:t>
            </a:r>
            <a:r>
              <a:rPr lang="fr-FR" sz="1200" dirty="0">
                <a:solidFill>
                  <a:srgbClr val="000000"/>
                </a:solidFill>
              </a:rPr>
              <a:t> J </a:t>
            </a:r>
            <a:r>
              <a:rPr lang="fr-FR" sz="1200" dirty="0" err="1">
                <a:solidFill>
                  <a:srgbClr val="000000"/>
                </a:solidFill>
              </a:rPr>
              <a:t>Dermatol</a:t>
            </a:r>
            <a:r>
              <a:rPr lang="fr-FR" sz="1200" dirty="0">
                <a:solidFill>
                  <a:srgbClr val="000000"/>
                </a:solidFill>
              </a:rPr>
              <a:t> </a:t>
            </a:r>
            <a:r>
              <a:rPr lang="fr-FR" sz="1200" dirty="0" smtClean="0">
                <a:solidFill>
                  <a:srgbClr val="000000"/>
                </a:solidFill>
              </a:rPr>
              <a:t>2013</a:t>
            </a:r>
            <a:endParaRPr lang="fr-FR" sz="1200" dirty="0">
              <a:solidFill>
                <a:srgbClr val="000000"/>
              </a:solidFill>
            </a:endParaRPr>
          </a:p>
        </p:txBody>
      </p:sp>
      <p:pic>
        <p:nvPicPr>
          <p:cNvPr id="2" name="Picture 1" descr="Screen Shot 2014-10-28 at 12.1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994" y="852712"/>
            <a:ext cx="6438900" cy="266700"/>
          </a:xfrm>
          <a:prstGeom prst="rect">
            <a:avLst/>
          </a:prstGeom>
        </p:spPr>
      </p:pic>
    </p:spTree>
    <p:extLst>
      <p:ext uri="{BB962C8B-B14F-4D97-AF65-F5344CB8AC3E}">
        <p14:creationId xmlns:p14="http://schemas.microsoft.com/office/powerpoint/2010/main" val="25298554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494773" y="179072"/>
            <a:ext cx="8207375" cy="584200"/>
          </a:xfrm>
        </p:spPr>
        <p:txBody>
          <a:bodyPr>
            <a:normAutofit/>
          </a:bodyPr>
          <a:lstStyle/>
          <a:p>
            <a:pPr algn="l" eaLnBrk="1" hangingPunct="1"/>
            <a:r>
              <a:rPr lang="en-GB" sz="3200" b="1" dirty="0" smtClean="0">
                <a:solidFill>
                  <a:srgbClr val="7D1544"/>
                </a:solidFill>
                <a:ea typeface="ＭＳ Ｐゴシック" pitchFamily="34" charset="-128"/>
                <a:cs typeface="ＭＳ Ｐゴシック"/>
              </a:rPr>
              <a:t>Les </a:t>
            </a:r>
            <a:r>
              <a:rPr lang="en-GB" sz="3200" b="1" dirty="0" err="1" smtClean="0">
                <a:solidFill>
                  <a:srgbClr val="7D1544"/>
                </a:solidFill>
                <a:ea typeface="ＭＳ Ｐゴシック" pitchFamily="34" charset="-128"/>
                <a:cs typeface="ＭＳ Ｐゴシック"/>
              </a:rPr>
              <a:t>traitements</a:t>
            </a:r>
            <a:r>
              <a:rPr lang="en-GB" sz="3200" b="1" dirty="0" smtClean="0">
                <a:solidFill>
                  <a:srgbClr val="7D1544"/>
                </a:solidFill>
                <a:ea typeface="ＭＳ Ｐゴシック" pitchFamily="34" charset="-128"/>
                <a:cs typeface="ＭＳ Ｐゴシック"/>
              </a:rPr>
              <a:t> du psoriasis</a:t>
            </a:r>
            <a:endParaRPr lang="en-GB" sz="3200" b="1" dirty="0">
              <a:solidFill>
                <a:srgbClr val="7D1544"/>
              </a:solidFill>
              <a:ea typeface="ＭＳ Ｐゴシック" pitchFamily="34" charset="-128"/>
              <a:cs typeface="ＭＳ Ｐゴシック"/>
            </a:endParaRPr>
          </a:p>
        </p:txBody>
      </p:sp>
      <p:sp>
        <p:nvSpPr>
          <p:cNvPr id="7172" name="Oval 8"/>
          <p:cNvSpPr>
            <a:spLocks noChangeArrowheads="1"/>
          </p:cNvSpPr>
          <p:nvPr/>
        </p:nvSpPr>
        <p:spPr bwMode="auto">
          <a:xfrm>
            <a:off x="6486525" y="3470275"/>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endParaRPr lang="en-US"/>
          </a:p>
        </p:txBody>
      </p:sp>
      <p:sp>
        <p:nvSpPr>
          <p:cNvPr id="7173" name="Oval 9"/>
          <p:cNvSpPr>
            <a:spLocks noChangeArrowheads="1"/>
          </p:cNvSpPr>
          <p:nvPr/>
        </p:nvSpPr>
        <p:spPr bwMode="auto">
          <a:xfrm>
            <a:off x="4562475" y="3867150"/>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endParaRPr lang="en-US"/>
          </a:p>
        </p:txBody>
      </p:sp>
      <p:sp>
        <p:nvSpPr>
          <p:cNvPr id="7174" name="Oval 10"/>
          <p:cNvSpPr>
            <a:spLocks noChangeArrowheads="1"/>
          </p:cNvSpPr>
          <p:nvPr/>
        </p:nvSpPr>
        <p:spPr bwMode="auto">
          <a:xfrm>
            <a:off x="2649538" y="4211638"/>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r>
              <a:rPr lang="en-US" dirty="0" err="1" smtClean="0"/>
              <a:t>s</a:t>
            </a:r>
            <a:endParaRPr lang="en-US" dirty="0"/>
          </a:p>
        </p:txBody>
      </p:sp>
      <p:sp>
        <p:nvSpPr>
          <p:cNvPr id="7175" name="Oval 11"/>
          <p:cNvSpPr>
            <a:spLocks noChangeArrowheads="1"/>
          </p:cNvSpPr>
          <p:nvPr/>
        </p:nvSpPr>
        <p:spPr bwMode="auto">
          <a:xfrm>
            <a:off x="725488" y="4662488"/>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endParaRPr lang="en-US"/>
          </a:p>
        </p:txBody>
      </p:sp>
      <p:sp>
        <p:nvSpPr>
          <p:cNvPr id="7176" name="Rectangle 5"/>
          <p:cNvSpPr>
            <a:spLocks noChangeArrowheads="1"/>
          </p:cNvSpPr>
          <p:nvPr/>
        </p:nvSpPr>
        <p:spPr bwMode="auto">
          <a:xfrm>
            <a:off x="6508750" y="5445125"/>
            <a:ext cx="1885950" cy="644525"/>
          </a:xfrm>
          <a:prstGeom prst="rect">
            <a:avLst/>
          </a:prstGeom>
          <a:gradFill rotWithShape="1">
            <a:gsLst>
              <a:gs pos="0">
                <a:srgbClr val="82ADD8">
                  <a:alpha val="39998"/>
                </a:srgbClr>
              </a:gs>
              <a:gs pos="100000">
                <a:schemeClr val="bg1">
                  <a:alpha val="0"/>
                </a:schemeClr>
              </a:gs>
            </a:gsLst>
            <a:lin ang="5400000" scaled="1"/>
          </a:gradFill>
          <a:ln w="57150" algn="ctr">
            <a:noFill/>
            <a:miter lim="800000"/>
            <a:headEnd/>
            <a:tailEnd/>
          </a:ln>
        </p:spPr>
        <p:txBody>
          <a:bodyPr wrap="none" anchor="ctr"/>
          <a:lstStyle/>
          <a:p>
            <a:pPr eaLnBrk="0" hangingPunct="0"/>
            <a:endParaRPr lang="en-GB"/>
          </a:p>
        </p:txBody>
      </p:sp>
      <p:sp>
        <p:nvSpPr>
          <p:cNvPr id="7177" name="Rectangle 5"/>
          <p:cNvSpPr>
            <a:spLocks noChangeArrowheads="1"/>
          </p:cNvSpPr>
          <p:nvPr/>
        </p:nvSpPr>
        <p:spPr bwMode="auto">
          <a:xfrm>
            <a:off x="749300" y="5445125"/>
            <a:ext cx="5710238" cy="644525"/>
          </a:xfrm>
          <a:prstGeom prst="rect">
            <a:avLst/>
          </a:prstGeom>
          <a:gradFill rotWithShape="1">
            <a:gsLst>
              <a:gs pos="0">
                <a:srgbClr val="D54F82">
                  <a:alpha val="20000"/>
                </a:srgbClr>
              </a:gs>
              <a:gs pos="100000">
                <a:schemeClr val="bg1">
                  <a:alpha val="0"/>
                </a:schemeClr>
              </a:gs>
            </a:gsLst>
            <a:lin ang="5400000" scaled="1"/>
          </a:gradFill>
          <a:ln w="57150" algn="ctr">
            <a:noFill/>
            <a:miter lim="800000"/>
            <a:headEnd/>
            <a:tailEnd/>
          </a:ln>
        </p:spPr>
        <p:txBody>
          <a:bodyPr wrap="none" anchor="ctr"/>
          <a:lstStyle/>
          <a:p>
            <a:pPr eaLnBrk="0" hangingPunct="0"/>
            <a:endParaRPr lang="en-GB">
              <a:solidFill>
                <a:schemeClr val="tx1"/>
              </a:solidFill>
            </a:endParaRPr>
          </a:p>
        </p:txBody>
      </p:sp>
      <p:sp>
        <p:nvSpPr>
          <p:cNvPr id="7178" name="Line 23"/>
          <p:cNvSpPr>
            <a:spLocks noChangeShapeType="1"/>
          </p:cNvSpPr>
          <p:nvPr/>
        </p:nvSpPr>
        <p:spPr bwMode="auto">
          <a:xfrm>
            <a:off x="738188" y="5468938"/>
            <a:ext cx="5738812" cy="0"/>
          </a:xfrm>
          <a:prstGeom prst="line">
            <a:avLst/>
          </a:prstGeom>
          <a:noFill/>
          <a:ln w="76200">
            <a:solidFill>
              <a:srgbClr val="D54F82"/>
            </a:solidFill>
            <a:prstDash val="sysDot"/>
            <a:round/>
            <a:headEnd/>
            <a:tailEnd type="stealth" w="med" len="med"/>
          </a:ln>
        </p:spPr>
        <p:txBody>
          <a:bodyPr wrap="none"/>
          <a:lstStyle/>
          <a:p>
            <a:endParaRPr lang="en-US"/>
          </a:p>
        </p:txBody>
      </p:sp>
      <p:sp>
        <p:nvSpPr>
          <p:cNvPr id="7179" name="Line 23"/>
          <p:cNvSpPr>
            <a:spLocks noChangeShapeType="1"/>
          </p:cNvSpPr>
          <p:nvPr/>
        </p:nvSpPr>
        <p:spPr bwMode="auto">
          <a:xfrm>
            <a:off x="738188" y="5468938"/>
            <a:ext cx="3798887" cy="1587"/>
          </a:xfrm>
          <a:prstGeom prst="line">
            <a:avLst/>
          </a:prstGeom>
          <a:noFill/>
          <a:ln w="76200">
            <a:solidFill>
              <a:srgbClr val="D54F82"/>
            </a:solidFill>
            <a:round/>
            <a:headEnd/>
            <a:tailEnd type="stealth" w="med" len="med"/>
          </a:ln>
        </p:spPr>
        <p:txBody>
          <a:bodyPr wrap="none"/>
          <a:lstStyle/>
          <a:p>
            <a:endParaRPr lang="en-US"/>
          </a:p>
        </p:txBody>
      </p:sp>
      <p:sp>
        <p:nvSpPr>
          <p:cNvPr id="7180" name="Text Box 22"/>
          <p:cNvSpPr txBox="1">
            <a:spLocks noChangeArrowheads="1"/>
          </p:cNvSpPr>
          <p:nvPr/>
        </p:nvSpPr>
        <p:spPr bwMode="auto">
          <a:xfrm>
            <a:off x="2305050" y="5578475"/>
            <a:ext cx="665163" cy="336550"/>
          </a:xfrm>
          <a:prstGeom prst="rect">
            <a:avLst/>
          </a:prstGeom>
          <a:noFill/>
          <a:ln w="9525" algn="ctr">
            <a:noFill/>
            <a:miter lim="800000"/>
            <a:headEnd/>
            <a:tailEnd/>
          </a:ln>
        </p:spPr>
        <p:txBody>
          <a:bodyPr wrap="none"/>
          <a:lstStyle/>
          <a:p>
            <a:pPr eaLnBrk="0" hangingPunct="0"/>
            <a:r>
              <a:rPr lang="en-US" sz="1400" dirty="0" err="1" smtClean="0"/>
              <a:t>Sévérité</a:t>
            </a:r>
            <a:r>
              <a:rPr lang="en-US" sz="1400" dirty="0" smtClean="0"/>
              <a:t> accrue de la </a:t>
            </a:r>
            <a:r>
              <a:rPr lang="en-US" sz="1400" dirty="0" err="1" smtClean="0"/>
              <a:t>maladie</a:t>
            </a:r>
            <a:endParaRPr lang="en-US" sz="1400" dirty="0"/>
          </a:p>
        </p:txBody>
      </p:sp>
      <p:sp>
        <p:nvSpPr>
          <p:cNvPr id="7182" name="Text Box 39"/>
          <p:cNvSpPr txBox="1">
            <a:spLocks noChangeArrowheads="1"/>
          </p:cNvSpPr>
          <p:nvPr/>
        </p:nvSpPr>
        <p:spPr bwMode="auto">
          <a:xfrm>
            <a:off x="4589463" y="3449638"/>
            <a:ext cx="1838325" cy="977581"/>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it-IT" sz="1600" dirty="0" err="1" smtClean="0"/>
              <a:t>Médicaments</a:t>
            </a:r>
            <a:r>
              <a:rPr lang="it-IT" sz="1600" dirty="0" smtClean="0"/>
              <a:t> </a:t>
            </a:r>
            <a:r>
              <a:rPr lang="it-IT" sz="1600" dirty="0" err="1" smtClean="0"/>
              <a:t>oraux</a:t>
            </a:r>
            <a:endParaRPr lang="it-IT" sz="1600" dirty="0" smtClean="0"/>
          </a:p>
          <a:p>
            <a:pPr eaLnBrk="0" hangingPunct="0">
              <a:lnSpc>
                <a:spcPct val="90000"/>
              </a:lnSpc>
            </a:pPr>
            <a:r>
              <a:rPr lang="it-IT" sz="1600" dirty="0" err="1" smtClean="0"/>
              <a:t>Methotrexate</a:t>
            </a:r>
            <a:r>
              <a:rPr lang="it-IT" sz="1600" dirty="0"/>
              <a:t/>
            </a:r>
            <a:br>
              <a:rPr lang="it-IT" sz="1600" dirty="0"/>
            </a:br>
            <a:r>
              <a:rPr lang="it-IT" sz="1600" dirty="0" err="1" smtClean="0"/>
              <a:t>Ciclosporin</a:t>
            </a:r>
            <a:endParaRPr lang="it-IT" sz="1600" dirty="0" smtClean="0"/>
          </a:p>
          <a:p>
            <a:pPr eaLnBrk="0" hangingPunct="0">
              <a:lnSpc>
                <a:spcPct val="90000"/>
              </a:lnSpc>
            </a:pPr>
            <a:r>
              <a:rPr lang="it-IT" sz="1600" dirty="0" err="1" smtClean="0"/>
              <a:t>Acitretin</a:t>
            </a:r>
            <a:endParaRPr lang="en-US" sz="1600" dirty="0"/>
          </a:p>
        </p:txBody>
      </p:sp>
      <p:sp>
        <p:nvSpPr>
          <p:cNvPr id="7183" name="Text Box 39"/>
          <p:cNvSpPr txBox="1">
            <a:spLocks noChangeArrowheads="1"/>
          </p:cNvSpPr>
          <p:nvPr/>
        </p:nvSpPr>
        <p:spPr bwMode="auto">
          <a:xfrm>
            <a:off x="6510338" y="3038475"/>
            <a:ext cx="1838325" cy="1097711"/>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en-US" sz="1600" dirty="0"/>
              <a:t>I</a:t>
            </a:r>
            <a:r>
              <a:rPr lang="en-US" sz="1600" dirty="0" smtClean="0"/>
              <a:t>njection</a:t>
            </a:r>
            <a:endParaRPr lang="en-US" sz="1600" dirty="0" smtClean="0"/>
          </a:p>
          <a:p>
            <a:pPr eaLnBrk="0" hangingPunct="0">
              <a:lnSpc>
                <a:spcPct val="90000"/>
              </a:lnSpc>
            </a:pPr>
            <a:r>
              <a:rPr lang="en-US" sz="1600" dirty="0" err="1" smtClean="0"/>
              <a:t>Biologicals</a:t>
            </a:r>
            <a:endParaRPr lang="en-US" sz="1600" dirty="0" smtClean="0"/>
          </a:p>
          <a:p>
            <a:pPr eaLnBrk="0" hangingPunct="0">
              <a:lnSpc>
                <a:spcPct val="90000"/>
              </a:lnSpc>
            </a:pPr>
            <a:r>
              <a:rPr lang="en-US" sz="1600" dirty="0" smtClean="0"/>
              <a:t>Anti-TNF</a:t>
            </a:r>
          </a:p>
          <a:p>
            <a:pPr eaLnBrk="0" hangingPunct="0">
              <a:lnSpc>
                <a:spcPct val="90000"/>
              </a:lnSpc>
            </a:pPr>
            <a:r>
              <a:rPr lang="en-US" sz="1600" dirty="0" smtClean="0"/>
              <a:t>Anti-IL-12/23</a:t>
            </a:r>
            <a:endParaRPr lang="en-US" sz="1600" dirty="0"/>
          </a:p>
        </p:txBody>
      </p:sp>
      <p:sp>
        <p:nvSpPr>
          <p:cNvPr id="7184" name="Text Box 39"/>
          <p:cNvSpPr txBox="1">
            <a:spLocks noChangeArrowheads="1"/>
          </p:cNvSpPr>
          <p:nvPr/>
        </p:nvSpPr>
        <p:spPr bwMode="auto">
          <a:xfrm>
            <a:off x="750888" y="4254500"/>
            <a:ext cx="1838325" cy="803275"/>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it-IT" sz="1600" dirty="0" err="1" smtClean="0"/>
              <a:t>Topicals</a:t>
            </a:r>
            <a:r>
              <a:rPr lang="it-IT" sz="1600" dirty="0" smtClean="0"/>
              <a:t> : </a:t>
            </a:r>
            <a:r>
              <a:rPr lang="it-IT" sz="1600" dirty="0" err="1" smtClean="0"/>
              <a:t>crémes</a:t>
            </a:r>
            <a:endParaRPr lang="it-IT" sz="1600" dirty="0" smtClean="0"/>
          </a:p>
          <a:p>
            <a:pPr eaLnBrk="0" hangingPunct="0">
              <a:lnSpc>
                <a:spcPct val="90000"/>
              </a:lnSpc>
            </a:pPr>
            <a:r>
              <a:rPr lang="it-IT" sz="1600" dirty="0" err="1" smtClean="0"/>
              <a:t>pommades</a:t>
            </a:r>
            <a:r>
              <a:rPr lang="it-IT" sz="1600" dirty="0" smtClean="0"/>
              <a:t>, </a:t>
            </a:r>
            <a:r>
              <a:rPr lang="it-IT" sz="1600" dirty="0" err="1" smtClean="0"/>
              <a:t>gels</a:t>
            </a:r>
            <a:endParaRPr lang="en-US" sz="1600" dirty="0"/>
          </a:p>
        </p:txBody>
      </p:sp>
      <p:sp>
        <p:nvSpPr>
          <p:cNvPr id="7185" name="Text Box 39"/>
          <p:cNvSpPr txBox="1">
            <a:spLocks noChangeArrowheads="1"/>
          </p:cNvSpPr>
          <p:nvPr/>
        </p:nvSpPr>
        <p:spPr bwMode="auto">
          <a:xfrm>
            <a:off x="2670175" y="3843338"/>
            <a:ext cx="1838325" cy="803275"/>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it-IT" sz="1600" dirty="0" err="1" smtClean="0"/>
              <a:t>Photothérapie</a:t>
            </a:r>
            <a:endParaRPr lang="en-US" sz="1600" dirty="0"/>
          </a:p>
        </p:txBody>
      </p:sp>
      <p:sp>
        <p:nvSpPr>
          <p:cNvPr id="7187" name="Rectangle 23"/>
          <p:cNvSpPr>
            <a:spLocks noChangeArrowheads="1"/>
          </p:cNvSpPr>
          <p:nvPr/>
        </p:nvSpPr>
        <p:spPr bwMode="auto">
          <a:xfrm>
            <a:off x="529192" y="972238"/>
            <a:ext cx="7937882" cy="1749710"/>
          </a:xfrm>
          <a:prstGeom prst="rect">
            <a:avLst/>
          </a:prstGeom>
          <a:noFill/>
          <a:ln w="9525" algn="ctr">
            <a:noFill/>
            <a:miter lim="800000"/>
            <a:headEnd/>
            <a:tailEnd/>
          </a:ln>
        </p:spPr>
        <p:txBody>
          <a:bodyPr wrap="square" lIns="0" tIns="0" rIns="0" bIns="0" anchor="b">
            <a:spAutoFit/>
          </a:bodyPr>
          <a:lstStyle/>
          <a:p>
            <a:pPr>
              <a:lnSpc>
                <a:spcPct val="90000"/>
              </a:lnSpc>
            </a:pPr>
            <a:r>
              <a:rPr lang="en-GB" dirty="0" smtClean="0">
                <a:solidFill>
                  <a:schemeClr val="tx1"/>
                </a:solidFill>
              </a:rPr>
              <a:t>Le </a:t>
            </a:r>
            <a:r>
              <a:rPr lang="en-GB" dirty="0" err="1" smtClean="0">
                <a:solidFill>
                  <a:schemeClr val="tx1"/>
                </a:solidFill>
              </a:rPr>
              <a:t>paradigme</a:t>
            </a:r>
            <a:r>
              <a:rPr lang="en-GB" dirty="0" smtClean="0">
                <a:solidFill>
                  <a:schemeClr val="tx1"/>
                </a:solidFill>
              </a:rPr>
              <a:t> du </a:t>
            </a:r>
            <a:r>
              <a:rPr lang="en-GB" dirty="0" err="1" smtClean="0">
                <a:solidFill>
                  <a:schemeClr val="tx1"/>
                </a:solidFill>
              </a:rPr>
              <a:t>traitement</a:t>
            </a:r>
            <a:r>
              <a:rPr lang="en-GB" dirty="0" smtClean="0">
                <a:solidFill>
                  <a:schemeClr val="tx1"/>
                </a:solidFill>
              </a:rPr>
              <a:t> </a:t>
            </a:r>
            <a:r>
              <a:rPr lang="en-GB" dirty="0" err="1" smtClean="0">
                <a:solidFill>
                  <a:schemeClr val="tx1"/>
                </a:solidFill>
              </a:rPr>
              <a:t>est</a:t>
            </a:r>
            <a:r>
              <a:rPr lang="en-GB" dirty="0" smtClean="0">
                <a:solidFill>
                  <a:schemeClr val="tx1"/>
                </a:solidFill>
              </a:rPr>
              <a:t> </a:t>
            </a:r>
            <a:r>
              <a:rPr lang="en-GB" dirty="0" err="1" smtClean="0">
                <a:solidFill>
                  <a:schemeClr val="tx1"/>
                </a:solidFill>
              </a:rPr>
              <a:t>entrainé</a:t>
            </a:r>
            <a:r>
              <a:rPr lang="en-GB" dirty="0" smtClean="0">
                <a:solidFill>
                  <a:schemeClr val="tx1"/>
                </a:solidFill>
              </a:rPr>
              <a:t> par la </a:t>
            </a:r>
            <a:r>
              <a:rPr lang="en-GB" dirty="0" err="1" smtClean="0">
                <a:solidFill>
                  <a:schemeClr val="tx1"/>
                </a:solidFill>
              </a:rPr>
              <a:t>gravité</a:t>
            </a:r>
            <a:r>
              <a:rPr lang="en-GB" dirty="0" smtClean="0">
                <a:solidFill>
                  <a:schemeClr val="tx1"/>
                </a:solidFill>
              </a:rPr>
              <a:t> de la </a:t>
            </a:r>
            <a:r>
              <a:rPr lang="en-GB" dirty="0" err="1" smtClean="0">
                <a:solidFill>
                  <a:schemeClr val="tx1"/>
                </a:solidFill>
              </a:rPr>
              <a:t>maladie</a:t>
            </a:r>
            <a:r>
              <a:rPr lang="en-GB" dirty="0" smtClean="0">
                <a:solidFill>
                  <a:schemeClr val="tx1"/>
                </a:solidFill>
              </a:rPr>
              <a:t> et le </a:t>
            </a:r>
            <a:r>
              <a:rPr lang="en-GB" dirty="0" err="1" smtClean="0">
                <a:solidFill>
                  <a:schemeClr val="tx1"/>
                </a:solidFill>
              </a:rPr>
              <a:t>fardeau</a:t>
            </a:r>
            <a:r>
              <a:rPr lang="en-GB" dirty="0" smtClean="0">
                <a:solidFill>
                  <a:schemeClr val="tx1"/>
                </a:solidFill>
              </a:rPr>
              <a:t> des </a:t>
            </a:r>
            <a:r>
              <a:rPr lang="en-GB" dirty="0" smtClean="0"/>
              <a:t>patients</a:t>
            </a:r>
            <a:endParaRPr lang="en-GB" dirty="0" smtClean="0"/>
          </a:p>
          <a:p>
            <a:pPr>
              <a:lnSpc>
                <a:spcPct val="90000"/>
              </a:lnSpc>
            </a:pPr>
            <a:r>
              <a:rPr lang="en-GB" dirty="0" smtClean="0"/>
              <a:t> </a:t>
            </a:r>
          </a:p>
          <a:p>
            <a:pPr>
              <a:lnSpc>
                <a:spcPct val="90000"/>
              </a:lnSpc>
            </a:pPr>
            <a:r>
              <a:rPr lang="en-GB" dirty="0" smtClean="0"/>
              <a:t>Les </a:t>
            </a:r>
            <a:r>
              <a:rPr lang="en-GB" dirty="0" err="1" smtClean="0"/>
              <a:t>différentes</a:t>
            </a:r>
            <a:r>
              <a:rPr lang="en-GB" dirty="0" smtClean="0"/>
              <a:t> </a:t>
            </a:r>
            <a:r>
              <a:rPr lang="en-GB" dirty="0" err="1" smtClean="0"/>
              <a:t>sévérités</a:t>
            </a:r>
            <a:r>
              <a:rPr lang="en-GB" dirty="0" smtClean="0"/>
              <a:t> de la </a:t>
            </a:r>
            <a:r>
              <a:rPr lang="en-GB" dirty="0" err="1" smtClean="0"/>
              <a:t>maladie</a:t>
            </a:r>
            <a:r>
              <a:rPr lang="en-GB" dirty="0" smtClean="0"/>
              <a:t> </a:t>
            </a:r>
            <a:r>
              <a:rPr lang="en-GB" dirty="0" err="1" smtClean="0"/>
              <a:t>peuvent</a:t>
            </a:r>
            <a:r>
              <a:rPr lang="en-GB" dirty="0" smtClean="0"/>
              <a:t> </a:t>
            </a:r>
            <a:r>
              <a:rPr lang="en-GB" dirty="0" err="1" smtClean="0"/>
              <a:t>être</a:t>
            </a:r>
            <a:r>
              <a:rPr lang="en-GB" dirty="0" smtClean="0"/>
              <a:t> </a:t>
            </a:r>
            <a:r>
              <a:rPr lang="en-GB" dirty="0" err="1" smtClean="0"/>
              <a:t>traitées</a:t>
            </a:r>
            <a:r>
              <a:rPr lang="en-GB" dirty="0" smtClean="0"/>
              <a:t> avec </a:t>
            </a:r>
            <a:r>
              <a:rPr lang="en-GB" dirty="0" err="1" smtClean="0"/>
              <a:t>succès</a:t>
            </a:r>
            <a:r>
              <a:rPr lang="en-GB" dirty="0" smtClean="0"/>
              <a:t>.</a:t>
            </a:r>
          </a:p>
          <a:p>
            <a:pPr>
              <a:lnSpc>
                <a:spcPct val="90000"/>
              </a:lnSpc>
            </a:pPr>
            <a:endParaRPr lang="en-GB" dirty="0" smtClean="0"/>
          </a:p>
          <a:p>
            <a:pPr>
              <a:lnSpc>
                <a:spcPct val="90000"/>
              </a:lnSpc>
            </a:pPr>
            <a:r>
              <a:rPr lang="en-GB" dirty="0" err="1"/>
              <a:t>C</a:t>
            </a:r>
            <a:r>
              <a:rPr lang="en-GB" dirty="0" err="1" smtClean="0"/>
              <a:t>hoix</a:t>
            </a:r>
            <a:r>
              <a:rPr lang="en-GB" dirty="0" smtClean="0"/>
              <a:t> du </a:t>
            </a:r>
            <a:r>
              <a:rPr lang="en-GB" dirty="0" err="1" smtClean="0"/>
              <a:t>traitement</a:t>
            </a:r>
            <a:r>
              <a:rPr lang="en-GB" dirty="0" smtClean="0"/>
              <a:t> </a:t>
            </a:r>
            <a:r>
              <a:rPr lang="en-GB" dirty="0" err="1" smtClean="0"/>
              <a:t>sur</a:t>
            </a:r>
            <a:r>
              <a:rPr lang="en-GB" dirty="0" smtClean="0"/>
              <a:t> </a:t>
            </a:r>
            <a:r>
              <a:rPr lang="en-GB" dirty="0" err="1" smtClean="0"/>
              <a:t>décision</a:t>
            </a:r>
            <a:r>
              <a:rPr lang="en-GB" dirty="0" smtClean="0"/>
              <a:t> du patient et du </a:t>
            </a:r>
            <a:r>
              <a:rPr lang="en-GB" dirty="0" err="1" smtClean="0"/>
              <a:t>médecin</a:t>
            </a:r>
            <a:r>
              <a:rPr lang="en-GB" dirty="0" smtClean="0"/>
              <a:t>. </a:t>
            </a:r>
          </a:p>
          <a:p>
            <a:pPr>
              <a:lnSpc>
                <a:spcPct val="90000"/>
              </a:lnSpc>
            </a:pPr>
            <a:r>
              <a:rPr lang="en-GB" dirty="0" smtClean="0"/>
              <a:t> </a:t>
            </a:r>
            <a:endParaRPr lang="en-GB" dirty="0">
              <a:solidFill>
                <a:schemeClr val="tx1"/>
              </a:solidFill>
            </a:endParaRPr>
          </a:p>
        </p:txBody>
      </p:sp>
      <p:pic>
        <p:nvPicPr>
          <p:cNvPr id="2" name="Picture 1" descr="Screen Shot 2014-10-28 at 12.1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13" y="696880"/>
            <a:ext cx="6438900" cy="266700"/>
          </a:xfrm>
          <a:prstGeom prst="rect">
            <a:avLst/>
          </a:prstGeom>
        </p:spPr>
      </p:pic>
    </p:spTree>
    <p:extLst>
      <p:ext uri="{BB962C8B-B14F-4D97-AF65-F5344CB8AC3E}">
        <p14:creationId xmlns:p14="http://schemas.microsoft.com/office/powerpoint/2010/main" val="28623918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4245422"/>
            <a:ext cx="7772400" cy="1470025"/>
          </a:xfrm>
        </p:spPr>
        <p:txBody>
          <a:bodyPr/>
          <a:lstStyle/>
          <a:p>
            <a:r>
              <a:rPr lang="en-US" dirty="0" smtClean="0"/>
              <a:t>Conclusion – Q&amp;A</a:t>
            </a:r>
            <a:br>
              <a:rPr lang="en-US" dirty="0" smtClean="0"/>
            </a:br>
            <a:r>
              <a:rPr lang="en-US" dirty="0" err="1" smtClean="0"/>
              <a:t>Départ</a:t>
            </a:r>
            <a:r>
              <a:rPr lang="en-US" dirty="0" smtClean="0"/>
              <a:t> de la </a:t>
            </a:r>
            <a:r>
              <a:rPr lang="en-US" dirty="0" err="1" smtClean="0"/>
              <a:t>nage</a:t>
            </a:r>
            <a:r>
              <a:rPr lang="en-US" dirty="0" smtClean="0"/>
              <a:t> </a:t>
            </a:r>
            <a:r>
              <a:rPr lang="en-US" dirty="0" err="1" smtClean="0"/>
              <a:t>relais</a:t>
            </a:r>
            <a:endParaRPr lang="en-US"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pic>
        <p:nvPicPr>
          <p:cNvPr id="3" name="Picture 2" descr="Screen Shot 2014-10-27 at 15.56.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863" y="0"/>
            <a:ext cx="6913033" cy="3847525"/>
          </a:xfrm>
          <a:prstGeom prst="rect">
            <a:avLst/>
          </a:prstGeom>
        </p:spPr>
      </p:pic>
    </p:spTree>
    <p:extLst>
      <p:ext uri="{BB962C8B-B14F-4D97-AF65-F5344CB8AC3E}">
        <p14:creationId xmlns:p14="http://schemas.microsoft.com/office/powerpoint/2010/main" val="454241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66" y="1823673"/>
            <a:ext cx="8229600" cy="1143000"/>
          </a:xfrm>
        </p:spPr>
        <p:txBody>
          <a:bodyPr/>
          <a:lstStyle/>
          <a:p>
            <a:r>
              <a:rPr lang="nl-BE" dirty="0" smtClean="0"/>
              <a:t>Quelques citations</a:t>
            </a:r>
            <a:endParaRPr lang="en-US" dirty="0"/>
          </a:p>
        </p:txBody>
      </p:sp>
      <p:sp>
        <p:nvSpPr>
          <p:cNvPr id="4" name="Subtitle 2"/>
          <p:cNvSpPr txBox="1">
            <a:spLocks/>
          </p:cNvSpPr>
          <p:nvPr/>
        </p:nvSpPr>
        <p:spPr>
          <a:xfrm>
            <a:off x="1384300" y="3652838"/>
            <a:ext cx="64008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err="1" smtClean="0"/>
              <a:t>Politiques</a:t>
            </a:r>
            <a:r>
              <a:rPr lang="en-US" dirty="0" smtClean="0"/>
              <a:t>, VIP’s, </a:t>
            </a:r>
          </a:p>
          <a:p>
            <a:pPr marL="0" indent="0" algn="ctr">
              <a:buNone/>
            </a:pPr>
            <a:r>
              <a:rPr lang="en-US" dirty="0" smtClean="0"/>
              <a:t>Associations de patients</a:t>
            </a:r>
            <a:endParaRPr lang="en-US"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1531689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Politique</a:t>
            </a:r>
            <a:r>
              <a:rPr lang="en-US" dirty="0" smtClean="0"/>
              <a:t> - Madame De </a:t>
            </a:r>
            <a:r>
              <a:rPr lang="en-US" dirty="0" err="1" smtClean="0"/>
              <a:t>Cloedt</a:t>
            </a:r>
            <a:endParaRPr lang="en-US" dirty="0"/>
          </a:p>
        </p:txBody>
      </p:sp>
      <p:sp>
        <p:nvSpPr>
          <p:cNvPr id="3" name="Content Placeholder 2"/>
          <p:cNvSpPr>
            <a:spLocks noGrp="1"/>
          </p:cNvSpPr>
          <p:nvPr>
            <p:ph idx="1"/>
          </p:nvPr>
        </p:nvSpPr>
        <p:spPr/>
        <p:txBody>
          <a:bodyPr/>
          <a:lstStyle/>
          <a:p>
            <a:endParaRPr lang="en-US" i="1" dirty="0" smtClean="0"/>
          </a:p>
          <a:p>
            <a:r>
              <a:rPr lang="en-US" i="1" dirty="0" smtClean="0"/>
              <a:t>De </a:t>
            </a:r>
            <a:r>
              <a:rPr lang="en-US" i="1" dirty="0" err="1" smtClean="0"/>
              <a:t>toutes</a:t>
            </a:r>
            <a:r>
              <a:rPr lang="en-US" i="1" dirty="0" smtClean="0"/>
              <a:t> les maladies, </a:t>
            </a:r>
            <a:r>
              <a:rPr lang="en-US" i="1" dirty="0" err="1" smtClean="0"/>
              <a:t>l'ignorance</a:t>
            </a:r>
            <a:r>
              <a:rPr lang="en-US" i="1" dirty="0" smtClean="0"/>
              <a:t> </a:t>
            </a:r>
            <a:r>
              <a:rPr lang="en-US" i="1" dirty="0" err="1" smtClean="0"/>
              <a:t>est</a:t>
            </a:r>
            <a:r>
              <a:rPr lang="en-US" i="1" dirty="0" smtClean="0"/>
              <a:t> la plus </a:t>
            </a:r>
            <a:r>
              <a:rPr lang="en-US" i="1" dirty="0" err="1" smtClean="0"/>
              <a:t>contagieuse</a:t>
            </a:r>
            <a:r>
              <a:rPr lang="en-US" i="1" dirty="0" smtClean="0"/>
              <a:t>. </a:t>
            </a:r>
            <a:r>
              <a:rPr lang="en-US" i="1" dirty="0" err="1" smtClean="0"/>
              <a:t>C'est</a:t>
            </a:r>
            <a:r>
              <a:rPr lang="en-US" i="1" dirty="0" smtClean="0"/>
              <a:t> </a:t>
            </a:r>
            <a:r>
              <a:rPr lang="en-US" i="1" dirty="0" err="1" smtClean="0"/>
              <a:t>donc</a:t>
            </a:r>
            <a:r>
              <a:rPr lang="en-US" i="1" dirty="0" smtClean="0"/>
              <a:t> </a:t>
            </a:r>
            <a:r>
              <a:rPr lang="en-US" i="1" dirty="0" err="1" smtClean="0"/>
              <a:t>elle</a:t>
            </a:r>
            <a:r>
              <a:rPr lang="en-US" i="1" dirty="0" smtClean="0"/>
              <a:t> </a:t>
            </a:r>
            <a:r>
              <a:rPr lang="en-US" i="1" dirty="0" err="1" smtClean="0"/>
              <a:t>qu'il</a:t>
            </a:r>
            <a:r>
              <a:rPr lang="en-US" i="1" dirty="0" smtClean="0"/>
              <a:t> </a:t>
            </a:r>
            <a:r>
              <a:rPr lang="en-US" i="1" dirty="0" err="1" smtClean="0"/>
              <a:t>faut</a:t>
            </a:r>
            <a:r>
              <a:rPr lang="en-US" i="1" dirty="0" smtClean="0"/>
              <a:t> </a:t>
            </a:r>
            <a:r>
              <a:rPr lang="en-US" i="1" dirty="0" err="1" smtClean="0"/>
              <a:t>combattre</a:t>
            </a:r>
            <a:r>
              <a:rPr lang="en-US" i="1" dirty="0" smtClean="0"/>
              <a:t>.</a:t>
            </a:r>
            <a:endParaRPr lang="en-US" i="1" dirty="0"/>
          </a:p>
        </p:txBody>
      </p:sp>
    </p:spTree>
    <p:extLst>
      <p:ext uri="{BB962C8B-B14F-4D97-AF65-F5344CB8AC3E}">
        <p14:creationId xmlns:p14="http://schemas.microsoft.com/office/powerpoint/2010/main" val="4209562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 - Thomas </a:t>
            </a:r>
            <a:r>
              <a:rPr lang="en-US" dirty="0" err="1" smtClean="0"/>
              <a:t>Gunzig</a:t>
            </a:r>
            <a:endParaRPr lang="en-US" dirty="0"/>
          </a:p>
        </p:txBody>
      </p:sp>
      <p:sp>
        <p:nvSpPr>
          <p:cNvPr id="3" name="Content Placeholder 2"/>
          <p:cNvSpPr>
            <a:spLocks noGrp="1"/>
          </p:cNvSpPr>
          <p:nvPr>
            <p:ph idx="1"/>
          </p:nvPr>
        </p:nvSpPr>
        <p:spPr/>
        <p:txBody>
          <a:bodyPr/>
          <a:lstStyle/>
          <a:p>
            <a:endParaRPr lang="fr-FR" i="1" dirty="0" smtClean="0"/>
          </a:p>
          <a:p>
            <a:r>
              <a:rPr lang="fr-FR" i="1" dirty="0" smtClean="0"/>
              <a:t>Quand </a:t>
            </a:r>
            <a:r>
              <a:rPr lang="fr-FR" i="1" dirty="0"/>
              <a:t>j'étais ado, j'avais des boutons partout. Des gros, des rouges, des blancs. Je crois que si quelqu'un avait pris la peine de nager pour me soutenir, ça m'aurait peut être </a:t>
            </a:r>
            <a:r>
              <a:rPr lang="fr-FR" i="1" dirty="0" smtClean="0"/>
              <a:t>aidé.</a:t>
            </a:r>
            <a:endParaRPr lang="en-US" i="1" dirty="0"/>
          </a:p>
          <a:p>
            <a:endParaRPr lang="en-US" dirty="0"/>
          </a:p>
        </p:txBody>
      </p:sp>
    </p:spTree>
    <p:extLst>
      <p:ext uri="{BB962C8B-B14F-4D97-AF65-F5344CB8AC3E}">
        <p14:creationId xmlns:p14="http://schemas.microsoft.com/office/powerpoint/2010/main" val="423202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Bienvenue</a:t>
            </a:r>
            <a:endParaRPr lang="en-US" dirty="0"/>
          </a:p>
        </p:txBody>
      </p:sp>
      <p:sp>
        <p:nvSpPr>
          <p:cNvPr id="3" name="Content Placeholder 2"/>
          <p:cNvSpPr>
            <a:spLocks noGrp="1"/>
          </p:cNvSpPr>
          <p:nvPr>
            <p:ph idx="1"/>
          </p:nvPr>
        </p:nvSpPr>
        <p:spPr>
          <a:xfrm>
            <a:off x="457200" y="2451101"/>
            <a:ext cx="8229600" cy="2641600"/>
          </a:xfrm>
        </p:spPr>
        <p:txBody>
          <a:bodyPr/>
          <a:lstStyle/>
          <a:p>
            <a:r>
              <a:rPr lang="en-US" dirty="0" smtClean="0"/>
              <a:t>Prof. </a:t>
            </a:r>
            <a:r>
              <a:rPr lang="en-US" dirty="0" err="1" smtClean="0"/>
              <a:t>Myrto</a:t>
            </a:r>
            <a:r>
              <a:rPr lang="en-US" dirty="0" smtClean="0"/>
              <a:t> </a:t>
            </a:r>
            <a:r>
              <a:rPr lang="en-US" dirty="0" err="1" smtClean="0"/>
              <a:t>Trakatelli</a:t>
            </a:r>
            <a:endParaRPr lang="en-US" dirty="0" smtClean="0"/>
          </a:p>
          <a:p>
            <a:pPr lvl="1"/>
            <a:r>
              <a:rPr lang="en-US" dirty="0" err="1" smtClean="0"/>
              <a:t>Dermatologue</a:t>
            </a:r>
            <a:endParaRPr lang="en-US" dirty="0" smtClean="0"/>
          </a:p>
          <a:p>
            <a:r>
              <a:rPr lang="en-US" dirty="0" smtClean="0"/>
              <a:t>Madame </a:t>
            </a:r>
            <a:r>
              <a:rPr lang="en-US" dirty="0" err="1" smtClean="0"/>
              <a:t>Dufourny</a:t>
            </a:r>
            <a:r>
              <a:rPr lang="en-US" dirty="0" smtClean="0"/>
              <a:t> Dominique </a:t>
            </a:r>
          </a:p>
          <a:p>
            <a:pPr lvl="1"/>
            <a:r>
              <a:rPr lang="en-US" dirty="0" err="1" smtClean="0"/>
              <a:t>Echevine</a:t>
            </a:r>
            <a:r>
              <a:rPr lang="en-US" dirty="0" smtClean="0"/>
              <a:t> des sports </a:t>
            </a:r>
            <a:r>
              <a:rPr lang="en-US" dirty="0" err="1" smtClean="0"/>
              <a:t>à</a:t>
            </a:r>
            <a:r>
              <a:rPr lang="en-US" dirty="0" smtClean="0"/>
              <a:t> la commune </a:t>
            </a:r>
            <a:r>
              <a:rPr lang="en-US" dirty="0" err="1" smtClean="0"/>
              <a:t>d’Ixelles</a:t>
            </a:r>
            <a:endParaRPr lang="en-US" dirty="0"/>
          </a:p>
        </p:txBody>
      </p:sp>
      <p:pic>
        <p:nvPicPr>
          <p:cNvPr id="4" name="Picture 3"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2364376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 - Ben Heine</a:t>
            </a:r>
            <a:endParaRPr lang="en-US" dirty="0"/>
          </a:p>
        </p:txBody>
      </p:sp>
      <p:sp>
        <p:nvSpPr>
          <p:cNvPr id="3" name="Content Placeholder 2"/>
          <p:cNvSpPr>
            <a:spLocks noGrp="1"/>
          </p:cNvSpPr>
          <p:nvPr>
            <p:ph idx="1"/>
          </p:nvPr>
        </p:nvSpPr>
        <p:spPr/>
        <p:txBody>
          <a:bodyPr>
            <a:normAutofit/>
          </a:bodyPr>
          <a:lstStyle/>
          <a:p>
            <a:r>
              <a:rPr lang="nl-NL" i="1" dirty="0"/>
              <a:t>Vaak wordt gedacht dat psoriasis besmettelijk is maar dat is niet waar. Ik denk dat dit evenement zal het grote publiek tonen dat we kunnen zonder probleem zwemmen met mensen die psoriasis hebben.</a:t>
            </a:r>
            <a:endParaRPr lang="en-US" i="1" dirty="0"/>
          </a:p>
          <a:p>
            <a:r>
              <a:rPr lang="nl-NL" i="1" dirty="0" smtClean="0"/>
              <a:t>Het </a:t>
            </a:r>
            <a:r>
              <a:rPr lang="nl-NL" i="1" dirty="0"/>
              <a:t>is een heel belangrijk doel en ik ben gelukkig om deel te nemen aan deze nationale sensibiliseringactie</a:t>
            </a:r>
            <a:endParaRPr lang="en-US" i="1" dirty="0"/>
          </a:p>
          <a:p>
            <a:endParaRPr lang="en-US" dirty="0"/>
          </a:p>
        </p:txBody>
      </p:sp>
    </p:spTree>
    <p:extLst>
      <p:ext uri="{BB962C8B-B14F-4D97-AF65-F5344CB8AC3E}">
        <p14:creationId xmlns:p14="http://schemas.microsoft.com/office/powerpoint/2010/main" val="3109103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
            </a:r>
            <a:br>
              <a:rPr lang="nl-NL" dirty="0" smtClean="0"/>
            </a:br>
            <a:r>
              <a:rPr lang="nl-NL" dirty="0" smtClean="0"/>
              <a:t>VIP - </a:t>
            </a:r>
            <a:r>
              <a:rPr lang="nl-NL" dirty="0" err="1"/>
              <a:t>Gella</a:t>
            </a:r>
            <a:r>
              <a:rPr lang="en-US" dirty="0"/>
              <a:t/>
            </a:r>
            <a:br>
              <a:rPr lang="en-US" dirty="0"/>
            </a:br>
            <a:r>
              <a:rPr lang="nl-NL" dirty="0" err="1" smtClean="0"/>
              <a:t>Vandecaveyen</a:t>
            </a:r>
            <a:r>
              <a:rPr lang="en-US" dirty="0"/>
              <a:t/>
            </a:r>
            <a:br>
              <a:rPr lang="en-US" dirty="0"/>
            </a:br>
            <a:endParaRPr lang="en-US" dirty="0"/>
          </a:p>
        </p:txBody>
      </p:sp>
      <p:sp>
        <p:nvSpPr>
          <p:cNvPr id="3" name="Content Placeholder 2"/>
          <p:cNvSpPr>
            <a:spLocks noGrp="1"/>
          </p:cNvSpPr>
          <p:nvPr>
            <p:ph idx="1"/>
          </p:nvPr>
        </p:nvSpPr>
        <p:spPr/>
        <p:txBody>
          <a:bodyPr/>
          <a:lstStyle/>
          <a:p>
            <a:endParaRPr lang="nl-NL" i="1" dirty="0" smtClean="0"/>
          </a:p>
          <a:p>
            <a:r>
              <a:rPr lang="nl-NL" i="1" dirty="0" smtClean="0"/>
              <a:t>Psoriasis </a:t>
            </a:r>
            <a:r>
              <a:rPr lang="nl-NL" i="1" dirty="0"/>
              <a:t>mag geen belemmering zijn om te sporten ondanks de ongemakken en het nakijken. Ik wil heel graag meehelpen om het taboe rond deze huidziekte te doorbreken door samen met “psoriasis patiënten” te zwemmen</a:t>
            </a:r>
            <a:r>
              <a:rPr lang="nl-NL" i="1" dirty="0" smtClean="0"/>
              <a:t>.</a:t>
            </a:r>
            <a:endParaRPr lang="en-US" i="1" dirty="0"/>
          </a:p>
          <a:p>
            <a:endParaRPr lang="en-US" dirty="0"/>
          </a:p>
        </p:txBody>
      </p:sp>
    </p:spTree>
    <p:extLst>
      <p:ext uri="{BB962C8B-B14F-4D97-AF65-F5344CB8AC3E}">
        <p14:creationId xmlns:p14="http://schemas.microsoft.com/office/powerpoint/2010/main" val="242522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VIP - </a:t>
            </a:r>
            <a:r>
              <a:rPr lang="en-US" dirty="0" err="1" smtClean="0"/>
              <a:t>Virginie</a:t>
            </a:r>
            <a:r>
              <a:rPr lang="en-US" dirty="0" smtClean="0"/>
              <a:t> </a:t>
            </a:r>
            <a:r>
              <a:rPr lang="en-US" dirty="0" err="1" smtClean="0"/>
              <a:t>Claes</a:t>
            </a:r>
            <a:endParaRPr lang="en-US" dirty="0"/>
          </a:p>
        </p:txBody>
      </p:sp>
      <p:sp>
        <p:nvSpPr>
          <p:cNvPr id="3" name="Content Placeholder 2"/>
          <p:cNvSpPr>
            <a:spLocks noGrp="1"/>
          </p:cNvSpPr>
          <p:nvPr>
            <p:ph idx="1"/>
          </p:nvPr>
        </p:nvSpPr>
        <p:spPr/>
        <p:txBody>
          <a:bodyPr/>
          <a:lstStyle/>
          <a:p>
            <a:r>
              <a:rPr lang="fr-FR" i="1" dirty="0"/>
              <a:t>N</a:t>
            </a:r>
            <a:r>
              <a:rPr lang="fr-FR" i="1" dirty="0" smtClean="0"/>
              <a:t>ever </a:t>
            </a:r>
            <a:r>
              <a:rPr lang="fr-FR" i="1" dirty="0" err="1"/>
              <a:t>judge</a:t>
            </a:r>
            <a:r>
              <a:rPr lang="fr-FR" i="1" dirty="0"/>
              <a:t> a book by </a:t>
            </a:r>
            <a:r>
              <a:rPr lang="fr-FR" i="1" dirty="0" err="1"/>
              <a:t>its</a:t>
            </a:r>
            <a:r>
              <a:rPr lang="fr-FR" i="1" dirty="0"/>
              <a:t> </a:t>
            </a:r>
            <a:r>
              <a:rPr lang="fr-FR" i="1" dirty="0" err="1" smtClean="0"/>
              <a:t>cover</a:t>
            </a:r>
            <a:r>
              <a:rPr lang="fr-FR" i="1" dirty="0" smtClean="0"/>
              <a:t>.</a:t>
            </a:r>
          </a:p>
          <a:p>
            <a:pPr marL="0" indent="0">
              <a:buNone/>
            </a:pPr>
            <a:endParaRPr lang="en-US" i="1" dirty="0"/>
          </a:p>
          <a:p>
            <a:r>
              <a:rPr lang="fr-FR" i="1" dirty="0"/>
              <a:t>B</a:t>
            </a:r>
            <a:r>
              <a:rPr lang="fr-FR" i="1" dirty="0" smtClean="0"/>
              <a:t>eauty </a:t>
            </a:r>
            <a:r>
              <a:rPr lang="fr-FR" i="1" dirty="0" err="1"/>
              <a:t>starts</a:t>
            </a:r>
            <a:r>
              <a:rPr lang="fr-FR" i="1" dirty="0"/>
              <a:t> in </a:t>
            </a:r>
            <a:r>
              <a:rPr lang="fr-FR" i="1" dirty="0" err="1"/>
              <a:t>your</a:t>
            </a:r>
            <a:r>
              <a:rPr lang="fr-FR" i="1" dirty="0"/>
              <a:t> </a:t>
            </a:r>
            <a:r>
              <a:rPr lang="fr-FR" i="1" dirty="0" err="1"/>
              <a:t>head</a:t>
            </a:r>
            <a:r>
              <a:rPr lang="fr-FR" i="1" dirty="0"/>
              <a:t>. Not in </a:t>
            </a:r>
            <a:r>
              <a:rPr lang="fr-FR" i="1" dirty="0" err="1"/>
              <a:t>your</a:t>
            </a:r>
            <a:r>
              <a:rPr lang="fr-FR" i="1" dirty="0"/>
              <a:t> </a:t>
            </a:r>
            <a:r>
              <a:rPr lang="fr-FR" i="1" dirty="0" smtClean="0"/>
              <a:t>Mirror.</a:t>
            </a:r>
          </a:p>
          <a:p>
            <a:pPr marL="0" indent="0">
              <a:buNone/>
            </a:pPr>
            <a:endParaRPr lang="en-US" i="1" dirty="0"/>
          </a:p>
          <a:p>
            <a:r>
              <a:rPr lang="fr-FR" i="1" dirty="0"/>
              <a:t>L</a:t>
            </a:r>
            <a:r>
              <a:rPr lang="fr-FR" i="1" dirty="0" smtClean="0"/>
              <a:t>a </a:t>
            </a:r>
            <a:r>
              <a:rPr lang="fr-FR" i="1" dirty="0"/>
              <a:t>vie, ce n’est pas d’attendre que les orages passent, c’est d’apprendre comment danser sous la pluie  - S</a:t>
            </a:r>
            <a:r>
              <a:rPr lang="fr-FR" i="1" dirty="0" smtClean="0"/>
              <a:t>énèque</a:t>
            </a:r>
            <a:endParaRPr lang="en-US" i="1" dirty="0"/>
          </a:p>
          <a:p>
            <a:pPr marL="0" indent="0">
              <a:buNone/>
            </a:pPr>
            <a:endParaRPr lang="en-US" dirty="0"/>
          </a:p>
          <a:p>
            <a:endParaRPr lang="en-US" dirty="0"/>
          </a:p>
        </p:txBody>
      </p:sp>
    </p:spTree>
    <p:extLst>
      <p:ext uri="{BB962C8B-B14F-4D97-AF65-F5344CB8AC3E}">
        <p14:creationId xmlns:p14="http://schemas.microsoft.com/office/powerpoint/2010/main" val="2058793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 - Sophie </a:t>
            </a:r>
            <a:r>
              <a:rPr lang="en-US" dirty="0" err="1" smtClean="0"/>
              <a:t>Nollevaux</a:t>
            </a:r>
            <a:endParaRPr lang="en-US" dirty="0"/>
          </a:p>
        </p:txBody>
      </p:sp>
      <p:sp>
        <p:nvSpPr>
          <p:cNvPr id="3" name="Content Placeholder 2"/>
          <p:cNvSpPr>
            <a:spLocks noGrp="1"/>
          </p:cNvSpPr>
          <p:nvPr>
            <p:ph idx="1"/>
          </p:nvPr>
        </p:nvSpPr>
        <p:spPr/>
        <p:txBody>
          <a:bodyPr/>
          <a:lstStyle/>
          <a:p>
            <a:r>
              <a:rPr lang="fr-FR" i="1" dirty="0"/>
              <a:t>Les personnes atteintes de psoriasis doivent savoir qu’elles ne sont pas seules</a:t>
            </a:r>
            <a:r>
              <a:rPr lang="fr-FR" i="1" dirty="0" smtClean="0"/>
              <a:t>. </a:t>
            </a:r>
            <a:r>
              <a:rPr lang="fr-FR" i="1" dirty="0"/>
              <a:t>La solidarité est une valeur très importante pour moi !  Si participer à cette action peut, un tant soit peu, faire changer le fameux « regard des autres », j’aurai bien fait de mouiller le maillot ! </a:t>
            </a:r>
            <a:r>
              <a:rPr lang="fr-FR" i="1" dirty="0">
                <a:sym typeface="Wingdings"/>
              </a:rPr>
              <a:t></a:t>
            </a:r>
            <a:endParaRPr lang="en-US" i="1" dirty="0"/>
          </a:p>
          <a:p>
            <a:endParaRPr lang="en-US" dirty="0"/>
          </a:p>
        </p:txBody>
      </p:sp>
    </p:spTree>
    <p:extLst>
      <p:ext uri="{BB962C8B-B14F-4D97-AF65-F5344CB8AC3E}">
        <p14:creationId xmlns:p14="http://schemas.microsoft.com/office/powerpoint/2010/main" val="3830827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Association </a:t>
            </a:r>
            <a:r>
              <a:rPr lang="en-US" smtClean="0"/>
              <a:t>de patients </a:t>
            </a:r>
            <a:r>
              <a:rPr lang="en-US" dirty="0" smtClean="0"/>
              <a:t>– </a:t>
            </a:r>
            <a:br>
              <a:rPr lang="en-US" dirty="0" smtClean="0"/>
            </a:br>
            <a:r>
              <a:rPr lang="en-US" dirty="0" smtClean="0"/>
              <a:t>France Psoriasis</a:t>
            </a:r>
            <a:endParaRPr lang="en-US" dirty="0"/>
          </a:p>
        </p:txBody>
      </p:sp>
      <p:sp>
        <p:nvSpPr>
          <p:cNvPr id="3" name="Content Placeholder 2"/>
          <p:cNvSpPr>
            <a:spLocks noGrp="1"/>
          </p:cNvSpPr>
          <p:nvPr>
            <p:ph idx="1"/>
          </p:nvPr>
        </p:nvSpPr>
        <p:spPr>
          <a:xfrm>
            <a:off x="457200" y="1500253"/>
            <a:ext cx="8229600" cy="5196916"/>
          </a:xfrm>
        </p:spPr>
        <p:txBody>
          <a:bodyPr>
            <a:normAutofit/>
          </a:bodyPr>
          <a:lstStyle/>
          <a:p>
            <a:r>
              <a:rPr lang="en-US" sz="1600" dirty="0"/>
              <a:t>Today patients wish to be well-informed about treatments options, especially with a condition such as psoriasis.</a:t>
            </a:r>
          </a:p>
          <a:p>
            <a:r>
              <a:rPr lang="en-US" sz="1600" dirty="0"/>
              <a:t>An informed patient is an empowered patient and clearly we still need help and must continue to focus on  information and develop even further in our future strategic work.</a:t>
            </a:r>
          </a:p>
          <a:p>
            <a:r>
              <a:rPr lang="en-US" sz="1600" dirty="0"/>
              <a:t>The WHO  psoriasis resolution , points out the need for multilateral efforts to promote and improve human health, providing access to treatment and health care education, so this should be definitely a priority.</a:t>
            </a:r>
          </a:p>
          <a:p>
            <a:pPr marL="0" indent="0">
              <a:buNone/>
            </a:pPr>
            <a:endParaRPr lang="en-US" sz="1600" dirty="0"/>
          </a:p>
          <a:p>
            <a:pPr marL="0" indent="0">
              <a:buNone/>
            </a:pPr>
            <a:r>
              <a:rPr lang="en-US" sz="1600" dirty="0" smtClean="0"/>
              <a:t>It </a:t>
            </a:r>
            <a:r>
              <a:rPr lang="en-US" sz="1600" dirty="0"/>
              <a:t>is a quite common disease which also carries with it an extensive physical, psychological and socioeconomic burden, there are still many gaps in the understanding of the disease itself and its management.</a:t>
            </a:r>
          </a:p>
          <a:p>
            <a:pPr marL="0" indent="0">
              <a:buNone/>
            </a:pPr>
            <a:r>
              <a:rPr lang="en-US" sz="1600" dirty="0"/>
              <a:t> </a:t>
            </a:r>
            <a:endParaRPr lang="en-US" sz="1600" dirty="0" smtClean="0"/>
          </a:p>
          <a:p>
            <a:pPr marL="0" indent="0">
              <a:buNone/>
            </a:pPr>
            <a:r>
              <a:rPr lang="en-US" sz="1600" dirty="0" smtClean="0"/>
              <a:t>Patient’s </a:t>
            </a:r>
            <a:r>
              <a:rPr lang="en-US" sz="1600" dirty="0" err="1"/>
              <a:t>organisations</a:t>
            </a:r>
            <a:r>
              <a:rPr lang="en-US" sz="1600" dirty="0"/>
              <a:t> need support for </a:t>
            </a:r>
            <a:r>
              <a:rPr lang="en-US" sz="1600" dirty="0" smtClean="0"/>
              <a:t>:</a:t>
            </a:r>
            <a:endParaRPr lang="en-US" sz="1600" dirty="0"/>
          </a:p>
          <a:p>
            <a:r>
              <a:rPr lang="en-US" sz="1600" dirty="0"/>
              <a:t>Educating the patient about treatment options</a:t>
            </a:r>
          </a:p>
          <a:p>
            <a:r>
              <a:rPr lang="en-US" sz="1600" dirty="0"/>
              <a:t>Educating and supporting patient to better manage their psoriasis in daily life</a:t>
            </a:r>
          </a:p>
          <a:p>
            <a:r>
              <a:rPr lang="en-US" sz="1600" dirty="0"/>
              <a:t>Educating patients about psoriasis as a serious , inflammatory, </a:t>
            </a:r>
            <a:r>
              <a:rPr lang="en-US" sz="1600" dirty="0" err="1"/>
              <a:t>noncommunicable</a:t>
            </a:r>
            <a:r>
              <a:rPr lang="en-US" sz="1600" dirty="0"/>
              <a:t> disease</a:t>
            </a:r>
          </a:p>
          <a:p>
            <a:r>
              <a:rPr lang="en-US" sz="1600" dirty="0"/>
              <a:t>Educating policy makers about psoriasis and its socioeconomic and psychosocial impact </a:t>
            </a:r>
          </a:p>
          <a:p>
            <a:r>
              <a:rPr lang="en-US" sz="1600" dirty="0"/>
              <a:t>Educating the General Public (non communicable disease, non psychological disease)</a:t>
            </a:r>
          </a:p>
          <a:p>
            <a:endParaRPr lang="en-US" sz="1600" dirty="0"/>
          </a:p>
        </p:txBody>
      </p:sp>
    </p:spTree>
    <p:extLst>
      <p:ext uri="{BB962C8B-B14F-4D97-AF65-F5344CB8AC3E}">
        <p14:creationId xmlns:p14="http://schemas.microsoft.com/office/powerpoint/2010/main" val="17155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509838"/>
            <a:ext cx="8229600" cy="1143000"/>
          </a:xfrm>
        </p:spPr>
        <p:txBody>
          <a:bodyPr/>
          <a:lstStyle/>
          <a:p>
            <a:r>
              <a:rPr lang="fr-FR" dirty="0" smtClean="0"/>
              <a:t>Prof. </a:t>
            </a:r>
            <a:r>
              <a:rPr lang="fr-FR" dirty="0"/>
              <a:t>Erwin </a:t>
            </a:r>
            <a:r>
              <a:rPr lang="fr-FR" dirty="0" err="1"/>
              <a:t>Tschachler</a:t>
            </a:r>
            <a:endParaRPr lang="en-US" dirty="0"/>
          </a:p>
        </p:txBody>
      </p:sp>
      <p:sp>
        <p:nvSpPr>
          <p:cNvPr id="4" name="Subtitle 2"/>
          <p:cNvSpPr txBox="1">
            <a:spLocks/>
          </p:cNvSpPr>
          <p:nvPr/>
        </p:nvSpPr>
        <p:spPr>
          <a:xfrm>
            <a:off x="1384300" y="3652838"/>
            <a:ext cx="64008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err="1" smtClean="0"/>
              <a:t>Présentation</a:t>
            </a:r>
            <a:r>
              <a:rPr lang="en-US" dirty="0" smtClean="0"/>
              <a:t> de la </a:t>
            </a:r>
            <a:r>
              <a:rPr lang="en-US" dirty="0" err="1" smtClean="0"/>
              <a:t>campagne</a:t>
            </a:r>
            <a:endParaRPr lang="en-US"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2112616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pic>
        <p:nvPicPr>
          <p:cNvPr id="5" name="Picture 4" descr="Screen Shot 2014-10-28 at 08.4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3600"/>
            <a:ext cx="9144000" cy="5106112"/>
          </a:xfrm>
          <a:prstGeom prst="rect">
            <a:avLst/>
          </a:prstGeom>
        </p:spPr>
      </p:pic>
      <p:sp>
        <p:nvSpPr>
          <p:cNvPr id="7" name="TextBox 6"/>
          <p:cNvSpPr txBox="1"/>
          <p:nvPr/>
        </p:nvSpPr>
        <p:spPr>
          <a:xfrm>
            <a:off x="1862667" y="1557867"/>
            <a:ext cx="5300133" cy="769441"/>
          </a:xfrm>
          <a:prstGeom prst="rect">
            <a:avLst/>
          </a:prstGeom>
          <a:solidFill>
            <a:schemeClr val="bg1"/>
          </a:solidFill>
        </p:spPr>
        <p:txBody>
          <a:bodyPr wrap="square" rtlCol="0">
            <a:spAutoFit/>
          </a:bodyPr>
          <a:lstStyle/>
          <a:p>
            <a:pPr algn="ctr"/>
            <a:r>
              <a:rPr lang="en-US" sz="4400" b="1" dirty="0" smtClean="0"/>
              <a:t>Le psoriasis?</a:t>
            </a:r>
            <a:endParaRPr lang="en-US" sz="4400" b="1" dirty="0"/>
          </a:p>
        </p:txBody>
      </p:sp>
    </p:spTree>
    <p:extLst>
      <p:ext uri="{BB962C8B-B14F-4D97-AF65-F5344CB8AC3E}">
        <p14:creationId xmlns:p14="http://schemas.microsoft.com/office/powerpoint/2010/main" val="2172091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Psoriasis</a:t>
            </a:r>
            <a:endParaRPr lang="en-US" dirty="0"/>
          </a:p>
        </p:txBody>
      </p:sp>
      <p:sp>
        <p:nvSpPr>
          <p:cNvPr id="3" name="Content Placeholder 2"/>
          <p:cNvSpPr>
            <a:spLocks noGrp="1"/>
          </p:cNvSpPr>
          <p:nvPr>
            <p:ph idx="1"/>
          </p:nvPr>
        </p:nvSpPr>
        <p:spPr/>
        <p:txBody>
          <a:bodyPr>
            <a:normAutofit/>
          </a:bodyPr>
          <a:lstStyle/>
          <a:p>
            <a:r>
              <a:rPr lang="fr-FR" dirty="0" smtClean="0"/>
              <a:t>Le psoriasis est une maladie fréquente, chronique, récurrente, auto-immune. C’est une maladie inflammatoire de la peau qui affecte 2 à 4% de la population.</a:t>
            </a:r>
          </a:p>
          <a:p>
            <a:r>
              <a:rPr lang="fr-FR" dirty="0" smtClean="0"/>
              <a:t>L’arthrite psoriasique ( +- 42%)</a:t>
            </a:r>
          </a:p>
          <a:p>
            <a:r>
              <a:rPr lang="fr-FR" dirty="0" smtClean="0"/>
              <a:t>Risques fréquents : maladie cardiovasculaire, syndrome métabolique, dépression, risque accru de mortalité et durée de vie plus courte. </a:t>
            </a:r>
            <a:endParaRPr lang="fr-FR" dirty="0"/>
          </a:p>
        </p:txBody>
      </p:sp>
    </p:spTree>
    <p:extLst>
      <p:ext uri="{BB962C8B-B14F-4D97-AF65-F5344CB8AC3E}">
        <p14:creationId xmlns:p14="http://schemas.microsoft.com/office/powerpoint/2010/main" val="184221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Caractéristiques cliniques : symptômes de la peau</a:t>
            </a:r>
            <a:endParaRPr lang="fr-FR" dirty="0"/>
          </a:p>
        </p:txBody>
      </p:sp>
      <p:pic>
        <p:nvPicPr>
          <p:cNvPr id="4" name="Picture 3" descr="Screen Shot 2014-10-28 at 09.04.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89099"/>
            <a:ext cx="7765062" cy="3932767"/>
          </a:xfrm>
          <a:prstGeom prst="rect">
            <a:avLst/>
          </a:prstGeom>
        </p:spPr>
      </p:pic>
      <p:sp>
        <p:nvSpPr>
          <p:cNvPr id="6" name="TextBox 5"/>
          <p:cNvSpPr txBox="1"/>
          <p:nvPr/>
        </p:nvSpPr>
        <p:spPr>
          <a:xfrm>
            <a:off x="694267" y="5825067"/>
            <a:ext cx="1862666" cy="369332"/>
          </a:xfrm>
          <a:prstGeom prst="rect">
            <a:avLst/>
          </a:prstGeom>
          <a:noFill/>
        </p:spPr>
        <p:txBody>
          <a:bodyPr wrap="square" rtlCol="0">
            <a:spAutoFit/>
          </a:bodyPr>
          <a:lstStyle/>
          <a:p>
            <a:pPr algn="ctr"/>
            <a:r>
              <a:rPr lang="en-US" dirty="0" err="1" smtClean="0"/>
              <a:t>Coude</a:t>
            </a:r>
            <a:endParaRPr lang="en-US" dirty="0"/>
          </a:p>
        </p:txBody>
      </p:sp>
      <p:sp>
        <p:nvSpPr>
          <p:cNvPr id="7" name="TextBox 6"/>
          <p:cNvSpPr txBox="1"/>
          <p:nvPr/>
        </p:nvSpPr>
        <p:spPr>
          <a:xfrm>
            <a:off x="2980267" y="5842003"/>
            <a:ext cx="1862666" cy="369332"/>
          </a:xfrm>
          <a:prstGeom prst="rect">
            <a:avLst/>
          </a:prstGeom>
          <a:noFill/>
        </p:spPr>
        <p:txBody>
          <a:bodyPr wrap="square" rtlCol="0">
            <a:spAutoFit/>
          </a:bodyPr>
          <a:lstStyle/>
          <a:p>
            <a:pPr algn="ctr"/>
            <a:r>
              <a:rPr lang="en-US" dirty="0" err="1" smtClean="0"/>
              <a:t>Genou</a:t>
            </a:r>
            <a:endParaRPr lang="en-US" dirty="0"/>
          </a:p>
        </p:txBody>
      </p:sp>
      <p:sp>
        <p:nvSpPr>
          <p:cNvPr id="8" name="TextBox 7"/>
          <p:cNvSpPr txBox="1"/>
          <p:nvPr/>
        </p:nvSpPr>
        <p:spPr>
          <a:xfrm>
            <a:off x="5621867" y="5857336"/>
            <a:ext cx="1862666" cy="369332"/>
          </a:xfrm>
          <a:prstGeom prst="rect">
            <a:avLst/>
          </a:prstGeom>
          <a:noFill/>
        </p:spPr>
        <p:txBody>
          <a:bodyPr wrap="square" rtlCol="0">
            <a:spAutoFit/>
          </a:bodyPr>
          <a:lstStyle/>
          <a:p>
            <a:pPr algn="ctr"/>
            <a:r>
              <a:rPr lang="en-US" dirty="0" err="1" smtClean="0"/>
              <a:t>Cuir</a:t>
            </a:r>
            <a:r>
              <a:rPr lang="en-US" dirty="0" smtClean="0"/>
              <a:t> </a:t>
            </a:r>
            <a:r>
              <a:rPr lang="en-US" dirty="0" err="1"/>
              <a:t>c</a:t>
            </a:r>
            <a:r>
              <a:rPr lang="en-US" dirty="0" err="1" smtClean="0"/>
              <a:t>hevelu</a:t>
            </a:r>
            <a:endParaRPr lang="en-US" dirty="0"/>
          </a:p>
        </p:txBody>
      </p:sp>
    </p:spTree>
    <p:extLst>
      <p:ext uri="{BB962C8B-B14F-4D97-AF65-F5344CB8AC3E}">
        <p14:creationId xmlns:p14="http://schemas.microsoft.com/office/powerpoint/2010/main" val="344754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fr-FR" dirty="0" smtClean="0"/>
              <a:t>Caractéristiques cliniques : symptômes de la peau</a:t>
            </a:r>
            <a:endParaRPr lang="fr-FR" dirty="0"/>
          </a:p>
        </p:txBody>
      </p:sp>
      <p:pic>
        <p:nvPicPr>
          <p:cNvPr id="5" name="Picture 4" descr="Screen Shot 2014-10-28 at 09.10.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2" y="2285999"/>
            <a:ext cx="8857650" cy="2997201"/>
          </a:xfrm>
          <a:prstGeom prst="rect">
            <a:avLst/>
          </a:prstGeom>
        </p:spPr>
      </p:pic>
      <p:sp>
        <p:nvSpPr>
          <p:cNvPr id="6" name="TextBox 5"/>
          <p:cNvSpPr txBox="1"/>
          <p:nvPr/>
        </p:nvSpPr>
        <p:spPr>
          <a:xfrm>
            <a:off x="457200" y="5467866"/>
            <a:ext cx="3860800" cy="369332"/>
          </a:xfrm>
          <a:prstGeom prst="rect">
            <a:avLst/>
          </a:prstGeom>
          <a:noFill/>
        </p:spPr>
        <p:txBody>
          <a:bodyPr wrap="square" rtlCol="0">
            <a:spAutoFit/>
          </a:bodyPr>
          <a:lstStyle/>
          <a:p>
            <a:pPr algn="ctr"/>
            <a:r>
              <a:rPr lang="en-US" dirty="0" err="1" smtClean="0"/>
              <a:t>Ongles</a:t>
            </a:r>
            <a:r>
              <a:rPr lang="en-US" dirty="0" smtClean="0"/>
              <a:t> et </a:t>
            </a:r>
            <a:r>
              <a:rPr lang="en-US" dirty="0" err="1" smtClean="0"/>
              <a:t>cuir</a:t>
            </a:r>
            <a:r>
              <a:rPr lang="en-US" dirty="0" smtClean="0"/>
              <a:t> </a:t>
            </a:r>
            <a:r>
              <a:rPr lang="en-US" dirty="0" err="1" smtClean="0"/>
              <a:t>chevelu</a:t>
            </a:r>
            <a:r>
              <a:rPr lang="en-US" dirty="0" smtClean="0"/>
              <a:t> </a:t>
            </a:r>
            <a:endParaRPr lang="en-US" dirty="0"/>
          </a:p>
        </p:txBody>
      </p:sp>
      <p:sp>
        <p:nvSpPr>
          <p:cNvPr id="8" name="TextBox 7"/>
          <p:cNvSpPr txBox="1"/>
          <p:nvPr/>
        </p:nvSpPr>
        <p:spPr>
          <a:xfrm>
            <a:off x="6028267" y="5467866"/>
            <a:ext cx="2053079" cy="369332"/>
          </a:xfrm>
          <a:prstGeom prst="rect">
            <a:avLst/>
          </a:prstGeom>
          <a:noFill/>
        </p:spPr>
        <p:txBody>
          <a:bodyPr wrap="none" rtlCol="0">
            <a:spAutoFit/>
          </a:bodyPr>
          <a:lstStyle/>
          <a:p>
            <a:r>
              <a:rPr lang="en-US" dirty="0" err="1" smtClean="0"/>
              <a:t>Arthrite</a:t>
            </a:r>
            <a:r>
              <a:rPr lang="en-US" dirty="0" smtClean="0"/>
              <a:t> </a:t>
            </a:r>
            <a:r>
              <a:rPr lang="en-US" dirty="0" err="1" smtClean="0"/>
              <a:t>psoriasique</a:t>
            </a:r>
            <a:endParaRPr lang="en-US" dirty="0"/>
          </a:p>
        </p:txBody>
      </p:sp>
    </p:spTree>
    <p:extLst>
      <p:ext uri="{BB962C8B-B14F-4D97-AF65-F5344CB8AC3E}">
        <p14:creationId xmlns:p14="http://schemas.microsoft.com/office/powerpoint/2010/main" val="2271951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Les différentes sévérités du psoriasis</a:t>
            </a:r>
            <a:endParaRPr lang="fr-FR" dirty="0"/>
          </a:p>
        </p:txBody>
      </p:sp>
      <p:pic>
        <p:nvPicPr>
          <p:cNvPr id="4" name="Picture 3" descr="Screen Shot 2014-10-28 at 09.25.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4567"/>
            <a:ext cx="9144000" cy="4589836"/>
          </a:xfrm>
          <a:prstGeom prst="rect">
            <a:avLst/>
          </a:prstGeom>
        </p:spPr>
      </p:pic>
    </p:spTree>
    <p:extLst>
      <p:ext uri="{BB962C8B-B14F-4D97-AF65-F5344CB8AC3E}">
        <p14:creationId xmlns:p14="http://schemas.microsoft.com/office/powerpoint/2010/main" val="229360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8 at 08.42.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47" y="372533"/>
            <a:ext cx="8405587" cy="6248401"/>
          </a:xfrm>
          <a:prstGeom prst="rect">
            <a:avLst/>
          </a:prstGeom>
        </p:spPr>
      </p:pic>
      <p:sp>
        <p:nvSpPr>
          <p:cNvPr id="6" name="Title 1"/>
          <p:cNvSpPr>
            <a:spLocks noGrp="1"/>
          </p:cNvSpPr>
          <p:nvPr>
            <p:ph type="title"/>
          </p:nvPr>
        </p:nvSpPr>
        <p:spPr>
          <a:xfrm>
            <a:off x="457200" y="274638"/>
            <a:ext cx="8229600" cy="1143000"/>
          </a:xfrm>
          <a:solidFill>
            <a:srgbClr val="FFFFFF"/>
          </a:solidFill>
        </p:spPr>
        <p:txBody>
          <a:bodyPr/>
          <a:lstStyle/>
          <a:p>
            <a:r>
              <a:rPr lang="en-US" dirty="0" err="1" smtClean="0"/>
              <a:t>Risques</a:t>
            </a:r>
            <a:r>
              <a:rPr lang="en-US" dirty="0" smtClean="0"/>
              <a:t> </a:t>
            </a:r>
            <a:r>
              <a:rPr lang="en-US" dirty="0" err="1" smtClean="0"/>
              <a:t>fréquents</a:t>
            </a:r>
            <a:endParaRPr lang="en-US" dirty="0"/>
          </a:p>
        </p:txBody>
      </p:sp>
    </p:spTree>
    <p:extLst>
      <p:ext uri="{BB962C8B-B14F-4D97-AF65-F5344CB8AC3E}">
        <p14:creationId xmlns:p14="http://schemas.microsoft.com/office/powerpoint/2010/main" val="4199188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TotalTime>
  <Words>663</Words>
  <Application>Microsoft Macintosh PowerPoint</Application>
  <PresentationFormat>On-screen Show (4:3)</PresentationFormat>
  <Paragraphs>115</Paragraphs>
  <Slides>24</Slides>
  <Notes>4</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24</vt:i4>
      </vt:variant>
    </vt:vector>
  </HeadingPairs>
  <TitlesOfParts>
    <vt:vector size="25" baseType="lpstr">
      <vt:lpstr>Office Theme</vt:lpstr>
      <vt:lpstr>Swimming For Psoriasis </vt:lpstr>
      <vt:lpstr>Bienvenue</vt:lpstr>
      <vt:lpstr>Prof. Erwin Tschachler</vt:lpstr>
      <vt:lpstr>PowerPoint Presentation</vt:lpstr>
      <vt:lpstr>Psoriasis</vt:lpstr>
      <vt:lpstr>Caractéristiques cliniques : symptômes de la peau</vt:lpstr>
      <vt:lpstr>Caractéristiques cliniques : symptômes de la peau</vt:lpstr>
      <vt:lpstr>Les différentes sévérités du psoriasis</vt:lpstr>
      <vt:lpstr>Risques fréquents</vt:lpstr>
      <vt:lpstr>Les traitements du psoriasis in 2014  EADV 2014 </vt:lpstr>
      <vt:lpstr>Le psoriasis affecte 2 à 3 % de la population</vt:lpstr>
      <vt:lpstr>Psoriasis</vt:lpstr>
      <vt:lpstr>Impacts signifiants sur la qualité de vie </vt:lpstr>
      <vt:lpstr>Le psoriasis n’est pas le seul à affecter la peau !</vt:lpstr>
      <vt:lpstr>Les traitements du psoriasis</vt:lpstr>
      <vt:lpstr>Conclusion – Q&amp;A Départ de la nage relais</vt:lpstr>
      <vt:lpstr>Quelques citations</vt:lpstr>
      <vt:lpstr>Politique - Madame De Cloedt</vt:lpstr>
      <vt:lpstr>VIP - Thomas Gunzig</vt:lpstr>
      <vt:lpstr>VIP - Ben Heine</vt:lpstr>
      <vt:lpstr> VIP - Gella Vandecaveyen </vt:lpstr>
      <vt:lpstr>VIP - Virginie Claes</vt:lpstr>
      <vt:lpstr>VIP - Sophie Nollevaux</vt:lpstr>
      <vt:lpstr>Association de patients –  France Psoriasis</vt:lpstr>
    </vt:vector>
  </TitlesOfParts>
  <Company>TBWA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Heloise Richard</dc:creator>
  <cp:lastModifiedBy>Heloise Richard</cp:lastModifiedBy>
  <cp:revision>41</cp:revision>
  <dcterms:created xsi:type="dcterms:W3CDTF">2014-10-20T12:09:06Z</dcterms:created>
  <dcterms:modified xsi:type="dcterms:W3CDTF">2014-10-28T11:51:42Z</dcterms:modified>
</cp:coreProperties>
</file>