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</p:sldMasterIdLst>
  <p:notesMasterIdLst>
    <p:notesMasterId r:id="rId26"/>
  </p:notesMasterIdLst>
  <p:handoutMasterIdLst>
    <p:handoutMasterId r:id="rId27"/>
  </p:handoutMasterIdLst>
  <p:sldIdLst>
    <p:sldId id="256" r:id="rId2"/>
    <p:sldId id="523" r:id="rId3"/>
    <p:sldId id="573" r:id="rId4"/>
    <p:sldId id="579" r:id="rId5"/>
    <p:sldId id="580" r:id="rId6"/>
    <p:sldId id="602" r:id="rId7"/>
    <p:sldId id="582" r:id="rId8"/>
    <p:sldId id="548" r:id="rId9"/>
    <p:sldId id="540" r:id="rId10"/>
    <p:sldId id="543" r:id="rId11"/>
    <p:sldId id="550" r:id="rId12"/>
    <p:sldId id="553" r:id="rId13"/>
    <p:sldId id="554" r:id="rId14"/>
    <p:sldId id="607" r:id="rId15"/>
    <p:sldId id="586" r:id="rId16"/>
    <p:sldId id="605" r:id="rId17"/>
    <p:sldId id="603" r:id="rId18"/>
    <p:sldId id="610" r:id="rId19"/>
    <p:sldId id="604" r:id="rId20"/>
    <p:sldId id="601" r:id="rId21"/>
    <p:sldId id="569" r:id="rId22"/>
    <p:sldId id="483" r:id="rId23"/>
    <p:sldId id="575" r:id="rId24"/>
    <p:sldId id="578" r:id="rId2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00"/>
    <a:srgbClr val="FF6600"/>
    <a:srgbClr val="CC0099"/>
    <a:srgbClr val="FF6699"/>
    <a:srgbClr val="004C83"/>
    <a:srgbClr val="C5BF00"/>
    <a:srgbClr val="808080"/>
    <a:srgbClr val="005693"/>
    <a:srgbClr val="FAB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88889" autoAdjust="0"/>
  </p:normalViewPr>
  <p:slideViewPr>
    <p:cSldViewPr>
      <p:cViewPr>
        <p:scale>
          <a:sx n="80" d="100"/>
          <a:sy n="80" d="100"/>
        </p:scale>
        <p:origin x="-90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90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bcr.local\bcrdata\users\kris\My%20Documents\KIB\KIB11\aanvragen%20cijfers\oncogeriatrie\agespecific%20graph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bcr.local\bcrdata\users\kris\My%20Documents\KIB\KIB11\aanvragen%20cijfers\oncogeriatrie\agespecific%20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800" b="1">
                <a:latin typeface="+mn-lt"/>
              </a:defRPr>
            </a:pPr>
            <a:r>
              <a:rPr lang="fr-BE" sz="1400" b="1" i="0" baseline="0" dirty="0" smtClean="0">
                <a:effectLst/>
              </a:rPr>
              <a:t>Skin </a:t>
            </a:r>
            <a:r>
              <a:rPr lang="fr-BE" sz="1400" b="1" i="0" baseline="0" dirty="0" err="1" smtClean="0">
                <a:effectLst/>
              </a:rPr>
              <a:t>Melanoma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23388359899009"/>
          <c:y val="0.00037282182321622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7339543972238"/>
          <c:y val="0.142189748803922"/>
          <c:w val="0.813846936397045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Feuil1!$A$216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Feuil1!$B$215:$J$215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Feuil1!$B$216:$J$216</c:f>
              <c:numCache>
                <c:formatCode>#,##0.0</c:formatCode>
                <c:ptCount val="9"/>
                <c:pt idx="0">
                  <c:v>8.268725941999998</c:v>
                </c:pt>
                <c:pt idx="1">
                  <c:v>7.985244371</c:v>
                </c:pt>
                <c:pt idx="2">
                  <c:v>8.025769981</c:v>
                </c:pt>
                <c:pt idx="3">
                  <c:v>9.256220477</c:v>
                </c:pt>
                <c:pt idx="4">
                  <c:v>9.083106898</c:v>
                </c:pt>
                <c:pt idx="5">
                  <c:v>8.692546363000003</c:v>
                </c:pt>
                <c:pt idx="6">
                  <c:v>10.58260186</c:v>
                </c:pt>
                <c:pt idx="7">
                  <c:v>11.03631818</c:v>
                </c:pt>
                <c:pt idx="8">
                  <c:v>12.73207236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Feuil1!$A$217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Feuil1!$B$215:$J$215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Feuil1!$B$217:$J$217</c:f>
              <c:numCache>
                <c:formatCode>#,##0.0</c:formatCode>
                <c:ptCount val="9"/>
                <c:pt idx="0">
                  <c:v>11.57578385</c:v>
                </c:pt>
                <c:pt idx="1">
                  <c:v>12.64529726</c:v>
                </c:pt>
                <c:pt idx="2">
                  <c:v>12.16675149</c:v>
                </c:pt>
                <c:pt idx="3">
                  <c:v>12.06961814</c:v>
                </c:pt>
                <c:pt idx="4">
                  <c:v>14.51387126</c:v>
                </c:pt>
                <c:pt idx="5">
                  <c:v>14.29671652</c:v>
                </c:pt>
                <c:pt idx="6">
                  <c:v>15.74252297</c:v>
                </c:pt>
                <c:pt idx="7">
                  <c:v>15.42330965</c:v>
                </c:pt>
                <c:pt idx="8">
                  <c:v>16.82841749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1583368"/>
        <c:axId val="2091593352"/>
      </c:lineChart>
      <c:catAx>
        <c:axId val="2091583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61706088876094"/>
              <c:y val="0.8931763992035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091593352"/>
        <c:crosses val="autoZero"/>
        <c:auto val="1"/>
        <c:lblAlgn val="ctr"/>
        <c:lblOffset val="100"/>
        <c:noMultiLvlLbl val="0"/>
      </c:catAx>
      <c:valAx>
        <c:axId val="2091593352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"/>
              <c:y val="0.353046598810958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91583368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All malignant </a:t>
            </a:r>
            <a:r>
              <a:rPr lang="en-US" dirty="0" err="1" smtClean="0"/>
              <a:t>tumours</a:t>
            </a:r>
            <a:r>
              <a:rPr lang="en-US" dirty="0" smtClean="0"/>
              <a:t>: Incidence and 5-year relative survival, Belgium </a:t>
            </a:r>
            <a:r>
              <a:rPr lang="en-US" dirty="0"/>
              <a:t>2004-2011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45513998250219"/>
          <c:y val="0.0996574803149606"/>
          <c:w val="0.850522528433946"/>
          <c:h val="0.76101968503937"/>
        </c:manualLayout>
      </c:layout>
      <c:lineChart>
        <c:grouping val="standard"/>
        <c:varyColors val="0"/>
        <c:ser>
          <c:idx val="0"/>
          <c:order val="0"/>
          <c:tx>
            <c:v>Males - Incidence</c:v>
          </c:tx>
          <c:spPr>
            <a:ln w="38100">
              <a:solidFill>
                <a:srgbClr val="000080"/>
              </a:solidFill>
              <a:prstDash val="solid"/>
            </a:ln>
            <a:effectLst/>
          </c:spPr>
          <c:marker>
            <c:symbol val="squar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Lit>
              <c:ptCount val="18"/>
              <c:pt idx="0">
                <c:v>0-</c:v>
              </c:pt>
              <c:pt idx="1">
                <c:v>5-</c:v>
              </c:pt>
              <c:pt idx="2">
                <c:v>10-</c:v>
              </c:pt>
              <c:pt idx="3">
                <c:v>15-</c:v>
              </c:pt>
              <c:pt idx="4">
                <c:v>20-</c:v>
              </c:pt>
              <c:pt idx="5">
                <c:v>25-</c:v>
              </c:pt>
              <c:pt idx="6">
                <c:v>30-</c:v>
              </c:pt>
              <c:pt idx="7">
                <c:v>35-</c:v>
              </c:pt>
              <c:pt idx="8">
                <c:v>40-</c:v>
              </c:pt>
              <c:pt idx="9">
                <c:v>45-</c:v>
              </c:pt>
              <c:pt idx="10">
                <c:v>50-</c:v>
              </c:pt>
              <c:pt idx="11">
                <c:v>55-</c:v>
              </c:pt>
              <c:pt idx="12">
                <c:v>60-</c:v>
              </c:pt>
              <c:pt idx="13">
                <c:v>65-</c:v>
              </c:pt>
              <c:pt idx="14">
                <c:v>70-</c:v>
              </c:pt>
              <c:pt idx="15">
                <c:v>75-</c:v>
              </c:pt>
              <c:pt idx="16">
                <c:v>80-</c:v>
              </c:pt>
              <c:pt idx="17">
                <c:v>85+</c:v>
              </c:pt>
            </c:strLit>
          </c:cat>
          <c:val>
            <c:numRef>
              <c:f>Sheet1!$A$6:$R$6</c:f>
              <c:numCache>
                <c:formatCode>General</c:formatCode>
                <c:ptCount val="18"/>
                <c:pt idx="0">
                  <c:v>23.76341727706229</c:v>
                </c:pt>
                <c:pt idx="1">
                  <c:v>12.7088816101658</c:v>
                </c:pt>
                <c:pt idx="2">
                  <c:v>15.8810874861783</c:v>
                </c:pt>
                <c:pt idx="3">
                  <c:v>26.004739919999</c:v>
                </c:pt>
                <c:pt idx="4">
                  <c:v>36.7610699119651</c:v>
                </c:pt>
                <c:pt idx="5">
                  <c:v>51.602019882063</c:v>
                </c:pt>
                <c:pt idx="6">
                  <c:v>62.2459930681398</c:v>
                </c:pt>
                <c:pt idx="7">
                  <c:v>82.21235155518089</c:v>
                </c:pt>
                <c:pt idx="8">
                  <c:v>132.664367722481</c:v>
                </c:pt>
                <c:pt idx="9">
                  <c:v>262.744822963673</c:v>
                </c:pt>
                <c:pt idx="10">
                  <c:v>555.901321579927</c:v>
                </c:pt>
                <c:pt idx="11">
                  <c:v>983.9814295124498</c:v>
                </c:pt>
                <c:pt idx="12">
                  <c:v>1532.91350788602</c:v>
                </c:pt>
                <c:pt idx="13">
                  <c:v>2171.23229043276</c:v>
                </c:pt>
                <c:pt idx="14">
                  <c:v>2651.29916012124</c:v>
                </c:pt>
                <c:pt idx="15">
                  <c:v>3090.42396298763</c:v>
                </c:pt>
                <c:pt idx="16">
                  <c:v>3147.76491768641</c:v>
                </c:pt>
                <c:pt idx="17">
                  <c:v>2938.93104723071</c:v>
                </c:pt>
              </c:numCache>
            </c:numRef>
          </c:val>
          <c:smooth val="0"/>
        </c:ser>
        <c:ser>
          <c:idx val="1"/>
          <c:order val="1"/>
          <c:tx>
            <c:v>Females - Incidence</c:v>
          </c:tx>
          <c:spPr>
            <a:ln w="38100">
              <a:solidFill>
                <a:srgbClr val="FF0000"/>
              </a:solidFill>
              <a:prstDash val="solid"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Lit>
              <c:ptCount val="18"/>
              <c:pt idx="0">
                <c:v>0-</c:v>
              </c:pt>
              <c:pt idx="1">
                <c:v>5-</c:v>
              </c:pt>
              <c:pt idx="2">
                <c:v>10-</c:v>
              </c:pt>
              <c:pt idx="3">
                <c:v>15-</c:v>
              </c:pt>
              <c:pt idx="4">
                <c:v>20-</c:v>
              </c:pt>
              <c:pt idx="5">
                <c:v>25-</c:v>
              </c:pt>
              <c:pt idx="6">
                <c:v>30-</c:v>
              </c:pt>
              <c:pt idx="7">
                <c:v>35-</c:v>
              </c:pt>
              <c:pt idx="8">
                <c:v>40-</c:v>
              </c:pt>
              <c:pt idx="9">
                <c:v>45-</c:v>
              </c:pt>
              <c:pt idx="10">
                <c:v>50-</c:v>
              </c:pt>
              <c:pt idx="11">
                <c:v>55-</c:v>
              </c:pt>
              <c:pt idx="12">
                <c:v>60-</c:v>
              </c:pt>
              <c:pt idx="13">
                <c:v>65-</c:v>
              </c:pt>
              <c:pt idx="14">
                <c:v>70-</c:v>
              </c:pt>
              <c:pt idx="15">
                <c:v>75-</c:v>
              </c:pt>
              <c:pt idx="16">
                <c:v>80-</c:v>
              </c:pt>
              <c:pt idx="17">
                <c:v>85+</c:v>
              </c:pt>
            </c:strLit>
          </c:cat>
          <c:val>
            <c:numRef>
              <c:f>Sheet1!$A$7:$R$7</c:f>
              <c:numCache>
                <c:formatCode>General</c:formatCode>
                <c:ptCount val="18"/>
                <c:pt idx="0">
                  <c:v>21.1718017160661</c:v>
                </c:pt>
                <c:pt idx="1">
                  <c:v>9.99605328241091</c:v>
                </c:pt>
                <c:pt idx="2">
                  <c:v>14.0742050040422</c:v>
                </c:pt>
                <c:pt idx="3">
                  <c:v>23.0731518885195</c:v>
                </c:pt>
                <c:pt idx="4">
                  <c:v>39.3843951823242</c:v>
                </c:pt>
                <c:pt idx="5">
                  <c:v>66.2476781836657</c:v>
                </c:pt>
                <c:pt idx="6">
                  <c:v>110.413910792718</c:v>
                </c:pt>
                <c:pt idx="7">
                  <c:v>191.902473394886</c:v>
                </c:pt>
                <c:pt idx="8">
                  <c:v>309.4767959960629</c:v>
                </c:pt>
                <c:pt idx="9">
                  <c:v>487.818621375826</c:v>
                </c:pt>
                <c:pt idx="10">
                  <c:v>656.802689419092</c:v>
                </c:pt>
                <c:pt idx="11">
                  <c:v>811.08621393939</c:v>
                </c:pt>
                <c:pt idx="12">
                  <c:v>1045.88410147806</c:v>
                </c:pt>
                <c:pt idx="13">
                  <c:v>1185.7930283909</c:v>
                </c:pt>
                <c:pt idx="14">
                  <c:v>1282.08381156502</c:v>
                </c:pt>
                <c:pt idx="15">
                  <c:v>1448.48516133473</c:v>
                </c:pt>
                <c:pt idx="16">
                  <c:v>1543.55664939067</c:v>
                </c:pt>
                <c:pt idx="17">
                  <c:v>1431.68756970194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6591496"/>
        <c:axId val="2046598888"/>
      </c:lineChart>
      <c:lineChart>
        <c:grouping val="standard"/>
        <c:varyColors val="0"/>
        <c:ser>
          <c:idx val="2"/>
          <c:order val="2"/>
          <c:tx>
            <c:v>Males - Survival</c:v>
          </c:tx>
          <c:spPr>
            <a:ln w="38100">
              <a:solidFill>
                <a:srgbClr val="00B0F0"/>
              </a:solidFill>
            </a:ln>
          </c:spPr>
          <c:marker>
            <c:symbol val="square"/>
            <c:size val="5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val>
            <c:numRef>
              <c:f>Sheet1!$A$2:$R$2</c:f>
              <c:numCache>
                <c:formatCode>0%</c:formatCode>
                <c:ptCount val="18"/>
                <c:pt idx="0">
                  <c:v>0.824288367033498</c:v>
                </c:pt>
                <c:pt idx="1">
                  <c:v>0.80692040331919</c:v>
                </c:pt>
                <c:pt idx="2">
                  <c:v>0.81567268791383</c:v>
                </c:pt>
                <c:pt idx="3">
                  <c:v>0.837527169845238</c:v>
                </c:pt>
                <c:pt idx="4">
                  <c:v>0.870706691885355</c:v>
                </c:pt>
                <c:pt idx="5">
                  <c:v>0.865422242599977</c:v>
                </c:pt>
                <c:pt idx="6">
                  <c:v>0.807499169776678</c:v>
                </c:pt>
                <c:pt idx="7">
                  <c:v>0.758112022117257</c:v>
                </c:pt>
                <c:pt idx="8">
                  <c:v>0.667118707332588</c:v>
                </c:pt>
                <c:pt idx="9">
                  <c:v>0.602685291945653</c:v>
                </c:pt>
                <c:pt idx="10">
                  <c:v>0.593845901339011</c:v>
                </c:pt>
                <c:pt idx="11">
                  <c:v>0.605246232136109</c:v>
                </c:pt>
                <c:pt idx="12">
                  <c:v>0.610894112599655</c:v>
                </c:pt>
                <c:pt idx="13">
                  <c:v>0.621764464705407</c:v>
                </c:pt>
                <c:pt idx="14">
                  <c:v>0.587725073829128</c:v>
                </c:pt>
                <c:pt idx="15">
                  <c:v>0.533697510328513</c:v>
                </c:pt>
                <c:pt idx="16">
                  <c:v>0.458893919400927</c:v>
                </c:pt>
                <c:pt idx="17">
                  <c:v>0.417737353992239</c:v>
                </c:pt>
              </c:numCache>
            </c:numRef>
          </c:val>
          <c:smooth val="0"/>
        </c:ser>
        <c:ser>
          <c:idx val="3"/>
          <c:order val="3"/>
          <c:tx>
            <c:v>Females - Survival</c:v>
          </c:tx>
          <c:spPr>
            <a:ln w="38100">
              <a:solidFill>
                <a:srgbClr val="FF6600"/>
              </a:solidFill>
            </a:ln>
          </c:spPr>
          <c:marker>
            <c:symbol val="x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val>
            <c:numRef>
              <c:f>Sheet1!$A$3:$R$3</c:f>
              <c:numCache>
                <c:formatCode>0%</c:formatCode>
                <c:ptCount val="18"/>
                <c:pt idx="0">
                  <c:v>0.847509451117017</c:v>
                </c:pt>
                <c:pt idx="1">
                  <c:v>0.822566378018521</c:v>
                </c:pt>
                <c:pt idx="2">
                  <c:v>0.85693397829602</c:v>
                </c:pt>
                <c:pt idx="3">
                  <c:v>0.874163223268709</c:v>
                </c:pt>
                <c:pt idx="4">
                  <c:v>0.89336809499602</c:v>
                </c:pt>
                <c:pt idx="5">
                  <c:v>0.875809782735477</c:v>
                </c:pt>
                <c:pt idx="6">
                  <c:v>0.865856444814415</c:v>
                </c:pt>
                <c:pt idx="7">
                  <c:v>0.860257071204439</c:v>
                </c:pt>
                <c:pt idx="8">
                  <c:v>0.853970696372185</c:v>
                </c:pt>
                <c:pt idx="9">
                  <c:v>0.824353049562464</c:v>
                </c:pt>
                <c:pt idx="10">
                  <c:v>0.774026996931246</c:v>
                </c:pt>
                <c:pt idx="11">
                  <c:v>0.732793388055835</c:v>
                </c:pt>
                <c:pt idx="12">
                  <c:v>0.713142703659689</c:v>
                </c:pt>
                <c:pt idx="13">
                  <c:v>0.666531201882458</c:v>
                </c:pt>
                <c:pt idx="14">
                  <c:v>0.604955220826056</c:v>
                </c:pt>
                <c:pt idx="15">
                  <c:v>0.558533300122127</c:v>
                </c:pt>
                <c:pt idx="16">
                  <c:v>0.507304874454657</c:v>
                </c:pt>
                <c:pt idx="17">
                  <c:v>0.433213451403454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6610264"/>
        <c:axId val="2046604312"/>
      </c:lineChart>
      <c:catAx>
        <c:axId val="2046591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Age category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2046598888"/>
        <c:crosses val="autoZero"/>
        <c:auto val="1"/>
        <c:lblAlgn val="ctr"/>
        <c:lblOffset val="100"/>
        <c:noMultiLvlLbl val="0"/>
      </c:catAx>
      <c:valAx>
        <c:axId val="2046598888"/>
        <c:scaling>
          <c:orientation val="minMax"/>
          <c:max val="3400.0"/>
          <c:min val="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N/100,000</a:t>
                </a:r>
              </a:p>
            </c:rich>
          </c:tx>
          <c:layout>
            <c:manualLayout>
              <c:xMode val="edge"/>
              <c:yMode val="edge"/>
              <c:x val="0.00138888888888889"/>
              <c:y val="0.08497739865850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2046591496"/>
        <c:crosses val="autoZero"/>
        <c:crossBetween val="between"/>
        <c:majorUnit val="250.0"/>
      </c:valAx>
      <c:valAx>
        <c:axId val="2046604312"/>
        <c:scaling>
          <c:orientation val="minMax"/>
          <c:max val="1.09"/>
          <c:min val="0.0"/>
        </c:scaling>
        <c:delete val="0"/>
        <c:axPos val="r"/>
        <c:title>
          <c:tx>
            <c:rich>
              <a:bodyPr rot="0" vert="horz"/>
              <a:lstStyle/>
              <a:p>
                <a:pPr algn="r">
                  <a:defRPr/>
                </a:pPr>
                <a:r>
                  <a:rPr lang="en-US" dirty="0"/>
                  <a:t>5 </a:t>
                </a:r>
                <a:r>
                  <a:rPr lang="en-US" dirty="0" err="1"/>
                  <a:t>yr</a:t>
                </a:r>
                <a:r>
                  <a:rPr lang="en-US" dirty="0"/>
                  <a:t>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Relative</a:t>
                </a:r>
                <a:br>
                  <a:rPr lang="en-US" dirty="0" smtClean="0"/>
                </a:br>
                <a:r>
                  <a:rPr lang="en-US" dirty="0" smtClean="0"/>
                  <a:t>Survival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925798665791776"/>
              <c:y val="0.0571996208807233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2046610264"/>
        <c:crosses val="max"/>
        <c:crossBetween val="between"/>
        <c:majorUnit val="0.1"/>
      </c:valAx>
      <c:catAx>
        <c:axId val="2046610264"/>
        <c:scaling>
          <c:orientation val="minMax"/>
        </c:scaling>
        <c:delete val="1"/>
        <c:axPos val="b"/>
        <c:majorTickMark val="out"/>
        <c:minorTickMark val="none"/>
        <c:tickLblPos val="nextTo"/>
        <c:crossAx val="2046604312"/>
        <c:crosses val="autoZero"/>
        <c:auto val="1"/>
        <c:lblAlgn val="ctr"/>
        <c:lblOffset val="100"/>
        <c:noMultiLvlLbl val="0"/>
      </c:catAx>
      <c:spPr>
        <a:solidFill>
          <a:schemeClr val="accent1">
            <a:lumMod val="20000"/>
            <a:lumOff val="80000"/>
          </a:schemeClr>
        </a:solidFill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400" b="1">
                <a:latin typeface="+mn-lt"/>
              </a:defRPr>
            </a:pPr>
            <a:r>
              <a:rPr lang="fr-BE" sz="1400" b="1" i="0" baseline="0" dirty="0" err="1" smtClean="0">
                <a:effectLst/>
              </a:rPr>
              <a:t>Liver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127759389225071"/>
          <c:y val="0.0048951454738681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590215466255"/>
          <c:y val="0.142189748803922"/>
          <c:w val="0.834596264903028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Feuil1!$A$274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Feuil1!$B$273:$J$273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Feuil1!$B$274:$J$274</c:f>
              <c:numCache>
                <c:formatCode>#,##0.0</c:formatCode>
                <c:ptCount val="9"/>
                <c:pt idx="0">
                  <c:v>2.903775822</c:v>
                </c:pt>
                <c:pt idx="1">
                  <c:v>3.438614905</c:v>
                </c:pt>
                <c:pt idx="2">
                  <c:v>3.9452793</c:v>
                </c:pt>
                <c:pt idx="3">
                  <c:v>4.290200441</c:v>
                </c:pt>
                <c:pt idx="4">
                  <c:v>4.85906807</c:v>
                </c:pt>
                <c:pt idx="5">
                  <c:v>4.482917729999999</c:v>
                </c:pt>
                <c:pt idx="6">
                  <c:v>5.323552226999999</c:v>
                </c:pt>
                <c:pt idx="7">
                  <c:v>5.557670218999999</c:v>
                </c:pt>
                <c:pt idx="8">
                  <c:v>6.046045492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Feuil1!$A$275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Feuil1!$B$273:$J$273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Feuil1!$B$275:$J$275</c:f>
              <c:numCache>
                <c:formatCode>#,##0.0</c:formatCode>
                <c:ptCount val="9"/>
                <c:pt idx="0">
                  <c:v>1.08840195</c:v>
                </c:pt>
                <c:pt idx="1">
                  <c:v>1.616328451</c:v>
                </c:pt>
                <c:pt idx="2">
                  <c:v>1.397083216</c:v>
                </c:pt>
                <c:pt idx="3">
                  <c:v>1.248113848</c:v>
                </c:pt>
                <c:pt idx="4">
                  <c:v>1.771589634</c:v>
                </c:pt>
                <c:pt idx="5">
                  <c:v>1.769488656</c:v>
                </c:pt>
                <c:pt idx="6">
                  <c:v>1.796418301</c:v>
                </c:pt>
                <c:pt idx="7">
                  <c:v>1.94842098</c:v>
                </c:pt>
                <c:pt idx="8">
                  <c:v>2.155014079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555064"/>
        <c:axId val="2064562776"/>
      </c:lineChart>
      <c:catAx>
        <c:axId val="2064555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61701099537037"/>
              <c:y val="0.8705694444444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064562776"/>
        <c:crosses val="autoZero"/>
        <c:auto val="1"/>
        <c:lblAlgn val="ctr"/>
        <c:lblOffset val="100"/>
        <c:noMultiLvlLbl val="0"/>
      </c:catAx>
      <c:valAx>
        <c:axId val="2064562776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0783792650918635"/>
              <c:y val="0.41183629017327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64555064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400" b="1">
                <a:latin typeface="+mn-lt"/>
              </a:defRPr>
            </a:pPr>
            <a:r>
              <a:rPr lang="fr-BE" sz="1400" b="1" i="0" baseline="0" dirty="0" err="1" smtClean="0">
                <a:effectLst/>
              </a:rPr>
              <a:t>Thyroid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127759259259259"/>
          <c:y val="0.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590215466255"/>
          <c:y val="0.142189748803922"/>
          <c:w val="0.834596264903028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Feuil1!$A$303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Feuil1!$B$302:$J$302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Feuil1!$B$303:$J$303</c:f>
              <c:numCache>
                <c:formatCode>#,##0.0</c:formatCode>
                <c:ptCount val="9"/>
                <c:pt idx="0">
                  <c:v>2.078739</c:v>
                </c:pt>
                <c:pt idx="1">
                  <c:v>2.303148342</c:v>
                </c:pt>
                <c:pt idx="2">
                  <c:v>2.375872691999999</c:v>
                </c:pt>
                <c:pt idx="3">
                  <c:v>2.536881179</c:v>
                </c:pt>
                <c:pt idx="4">
                  <c:v>2.776255553999999</c:v>
                </c:pt>
                <c:pt idx="5">
                  <c:v>3.331415608999999</c:v>
                </c:pt>
                <c:pt idx="6">
                  <c:v>2.720229118</c:v>
                </c:pt>
                <c:pt idx="7">
                  <c:v>2.919271836</c:v>
                </c:pt>
                <c:pt idx="8">
                  <c:v>3.269801821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Feuil1!$A$304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Feuil1!$B$302:$J$302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Feuil1!$B$304:$J$304</c:f>
              <c:numCache>
                <c:formatCode>#,##0.0</c:formatCode>
                <c:ptCount val="9"/>
                <c:pt idx="0">
                  <c:v>6.596544935999999</c:v>
                </c:pt>
                <c:pt idx="1">
                  <c:v>6.894908724999999</c:v>
                </c:pt>
                <c:pt idx="2">
                  <c:v>7.162073028999999</c:v>
                </c:pt>
                <c:pt idx="3">
                  <c:v>7.200232622</c:v>
                </c:pt>
                <c:pt idx="4">
                  <c:v>7.475257098</c:v>
                </c:pt>
                <c:pt idx="5">
                  <c:v>8.746070511</c:v>
                </c:pt>
                <c:pt idx="6">
                  <c:v>8.775173627</c:v>
                </c:pt>
                <c:pt idx="7">
                  <c:v>9.073382312</c:v>
                </c:pt>
                <c:pt idx="8">
                  <c:v>9.585483547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922152"/>
        <c:axId val="2124307336"/>
      </c:lineChart>
      <c:catAx>
        <c:axId val="2129922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53925054078959"/>
              <c:y val="0.8705694444444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24307336"/>
        <c:crosses val="autoZero"/>
        <c:auto val="1"/>
        <c:lblAlgn val="ctr"/>
        <c:lblOffset val="100"/>
        <c:noMultiLvlLbl val="0"/>
      </c:catAx>
      <c:valAx>
        <c:axId val="2124307336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0783792650918635"/>
              <c:y val="0.41183629017327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29922152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800" b="1">
                <a:latin typeface="+mn-lt"/>
              </a:defRPr>
            </a:pPr>
            <a:r>
              <a:rPr lang="fr-BE" sz="1800" b="1" i="0" baseline="0" dirty="0">
                <a:effectLst/>
              </a:rPr>
              <a:t>Testis </a:t>
            </a:r>
            <a:endParaRPr lang="fr-BE" sz="1800" dirty="0">
              <a:effectLst/>
            </a:endParaRPr>
          </a:p>
        </c:rich>
      </c:tx>
      <c:layout>
        <c:manualLayout>
          <c:xMode val="edge"/>
          <c:yMode val="edge"/>
          <c:x val="0.0972038495188101"/>
          <c:y val="0.0295366041949755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5840978593272"/>
          <c:y val="0.142189748803922"/>
          <c:w val="0.85534552125621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Feuil1!$A$411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Feuil1!$B$410:$J$410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Feuil1!$B$411:$J$411</c:f>
              <c:numCache>
                <c:formatCode>#,##0.0</c:formatCode>
                <c:ptCount val="9"/>
                <c:pt idx="0">
                  <c:v>4.499896347</c:v>
                </c:pt>
                <c:pt idx="1">
                  <c:v>5.043728006</c:v>
                </c:pt>
                <c:pt idx="2">
                  <c:v>5.170933072999999</c:v>
                </c:pt>
                <c:pt idx="3">
                  <c:v>5.581964525999999</c:v>
                </c:pt>
                <c:pt idx="4">
                  <c:v>5.895445525999999</c:v>
                </c:pt>
                <c:pt idx="5">
                  <c:v>5.715314264999998</c:v>
                </c:pt>
                <c:pt idx="6">
                  <c:v>5.723806776999999</c:v>
                </c:pt>
                <c:pt idx="7">
                  <c:v>6.343314048999999</c:v>
                </c:pt>
                <c:pt idx="8">
                  <c:v>6.293799714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0466296"/>
        <c:axId val="2045177304"/>
      </c:lineChart>
      <c:catAx>
        <c:axId val="2090466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fr-BE" sz="1400" b="1"/>
                  <a:t>Year</a:t>
                </a:r>
              </a:p>
            </c:rich>
          </c:tx>
          <c:layout>
            <c:manualLayout>
              <c:xMode val="edge"/>
              <c:yMode val="edge"/>
              <c:x val="0.461199234567807"/>
              <c:y val="0.8806827489977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045177304"/>
        <c:crosses val="autoZero"/>
        <c:auto val="1"/>
        <c:lblAlgn val="ctr"/>
        <c:lblOffset val="100"/>
        <c:noMultiLvlLbl val="0"/>
      </c:catAx>
      <c:valAx>
        <c:axId val="2045177304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nl-BE" sz="1200" b="1" dirty="0"/>
                  <a:t>WSR</a:t>
                </a:r>
                <a:r>
                  <a:rPr lang="nl-BE" sz="1400" b="1" dirty="0"/>
                  <a:t>( </a:t>
                </a:r>
                <a:r>
                  <a:rPr lang="nl-BE" sz="1200" b="1" dirty="0"/>
                  <a:t>n/100,000</a:t>
                </a:r>
                <a:r>
                  <a:rPr lang="nl-BE" sz="14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416358652457419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090466296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400" b="1">
                <a:latin typeface="+mn-lt"/>
              </a:defRPr>
            </a:pPr>
            <a:r>
              <a:rPr lang="fr-BE" sz="1400" b="1" i="0" baseline="0" dirty="0" err="1">
                <a:effectLst/>
              </a:rPr>
              <a:t>Myeloproliferative</a:t>
            </a:r>
            <a:r>
              <a:rPr lang="fr-BE" sz="1400" b="1" i="0" baseline="0" dirty="0">
                <a:effectLst/>
              </a:rPr>
              <a:t> </a:t>
            </a:r>
            <a:r>
              <a:rPr lang="fr-BE" sz="1400" b="1" i="0" baseline="0" dirty="0" err="1" smtClean="0">
                <a:effectLst/>
              </a:rPr>
              <a:t>Disorders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127759366022823"/>
          <c:y val="0.00037250712250712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933370498516"/>
          <c:y val="0.142189748803922"/>
          <c:w val="0.811253114733284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Feuil1!$A$331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Feuil1!$B$330:$J$330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Feuil1!$B$331:$J$331</c:f>
              <c:numCache>
                <c:formatCode>#,##0.0</c:formatCode>
                <c:ptCount val="9"/>
                <c:pt idx="0">
                  <c:v>2.238857331</c:v>
                </c:pt>
                <c:pt idx="1">
                  <c:v>1.926602142</c:v>
                </c:pt>
                <c:pt idx="2">
                  <c:v>1.947895882</c:v>
                </c:pt>
                <c:pt idx="3">
                  <c:v>2.07702463</c:v>
                </c:pt>
                <c:pt idx="4">
                  <c:v>2.444243911</c:v>
                </c:pt>
                <c:pt idx="5">
                  <c:v>2.403809307</c:v>
                </c:pt>
                <c:pt idx="6">
                  <c:v>2.872064266</c:v>
                </c:pt>
                <c:pt idx="7">
                  <c:v>2.970322383</c:v>
                </c:pt>
                <c:pt idx="8">
                  <c:v>3.282032752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Feuil1!$A$332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Feuil1!$B$330:$J$330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Feuil1!$B$332:$J$332</c:f>
              <c:numCache>
                <c:formatCode>#,##0.0</c:formatCode>
                <c:ptCount val="9"/>
                <c:pt idx="0">
                  <c:v>1.34447745</c:v>
                </c:pt>
                <c:pt idx="1">
                  <c:v>1.726577787</c:v>
                </c:pt>
                <c:pt idx="2">
                  <c:v>1.870506831</c:v>
                </c:pt>
                <c:pt idx="3">
                  <c:v>1.998549869</c:v>
                </c:pt>
                <c:pt idx="4">
                  <c:v>1.910902322</c:v>
                </c:pt>
                <c:pt idx="5">
                  <c:v>2.241271673</c:v>
                </c:pt>
                <c:pt idx="6">
                  <c:v>2.191087795</c:v>
                </c:pt>
                <c:pt idx="7">
                  <c:v>2.24841818</c:v>
                </c:pt>
                <c:pt idx="8">
                  <c:v>2.574027798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5146792"/>
        <c:axId val="2124319240"/>
      </c:lineChart>
      <c:catAx>
        <c:axId val="2045146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8007494212963"/>
              <c:y val="0.8705694444444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24319240"/>
        <c:crossesAt val="0.0"/>
        <c:auto val="1"/>
        <c:lblAlgn val="ctr"/>
        <c:lblOffset val="100"/>
        <c:noMultiLvlLbl val="0"/>
      </c:catAx>
      <c:valAx>
        <c:axId val="2124319240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0783792650918635"/>
              <c:y val="0.41183629017327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45146792"/>
        <c:crosses val="autoZero"/>
        <c:crossBetween val="between"/>
        <c:majorUnit val="0.5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400" b="1">
                <a:latin typeface="+mn-lt"/>
              </a:defRPr>
            </a:pPr>
            <a:r>
              <a:rPr lang="fr-BE" sz="1400" b="1" i="0" baseline="0" dirty="0" err="1">
                <a:effectLst/>
              </a:rPr>
              <a:t>Myelodysplastic</a:t>
            </a:r>
            <a:r>
              <a:rPr lang="fr-BE" sz="1400" b="1" i="0" baseline="0" dirty="0">
                <a:effectLst/>
              </a:rPr>
              <a:t> </a:t>
            </a:r>
            <a:r>
              <a:rPr lang="fr-BE" sz="1400" b="1" i="0" baseline="0" dirty="0" smtClean="0">
                <a:effectLst/>
              </a:rPr>
              <a:t>syndromes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127759259259259"/>
          <c:y val="0.00037250712250712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63941632747877"/>
          <c:y val="0.142189748803922"/>
          <c:w val="0.807244902081587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Feuil1!$A$357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Feuil1!$B$356:$J$356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Feuil1!$B$357:$J$357</c:f>
              <c:numCache>
                <c:formatCode>#,##0.0</c:formatCode>
                <c:ptCount val="9"/>
                <c:pt idx="0">
                  <c:v>2.669212861</c:v>
                </c:pt>
                <c:pt idx="1">
                  <c:v>2.482218933999999</c:v>
                </c:pt>
                <c:pt idx="2">
                  <c:v>2.395345272999999</c:v>
                </c:pt>
                <c:pt idx="3">
                  <c:v>2.21204736</c:v>
                </c:pt>
                <c:pt idx="4">
                  <c:v>2.767152495</c:v>
                </c:pt>
                <c:pt idx="5">
                  <c:v>2.983743969</c:v>
                </c:pt>
                <c:pt idx="6">
                  <c:v>3.256671829</c:v>
                </c:pt>
                <c:pt idx="7">
                  <c:v>3.377053722</c:v>
                </c:pt>
                <c:pt idx="8">
                  <c:v>3.328495379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Feuil1!$A$358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Feuil1!$B$356:$J$356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Feuil1!$B$358:$J$358</c:f>
              <c:numCache>
                <c:formatCode>#,##0.0</c:formatCode>
                <c:ptCount val="9"/>
                <c:pt idx="0">
                  <c:v>1.434960164</c:v>
                </c:pt>
                <c:pt idx="1">
                  <c:v>1.595354358</c:v>
                </c:pt>
                <c:pt idx="2">
                  <c:v>1.434223321</c:v>
                </c:pt>
                <c:pt idx="3">
                  <c:v>1.383920893</c:v>
                </c:pt>
                <c:pt idx="4">
                  <c:v>1.697586499</c:v>
                </c:pt>
                <c:pt idx="5">
                  <c:v>1.586318282</c:v>
                </c:pt>
                <c:pt idx="6">
                  <c:v>1.554083537</c:v>
                </c:pt>
                <c:pt idx="7">
                  <c:v>1.936123034</c:v>
                </c:pt>
                <c:pt idx="8">
                  <c:v>2.124211656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249224"/>
        <c:axId val="2116254488"/>
      </c:lineChart>
      <c:catAx>
        <c:axId val="2116249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57697629556312"/>
              <c:y val="0.8931834045584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16254488"/>
        <c:crosses val="autoZero"/>
        <c:auto val="1"/>
        <c:lblAlgn val="ctr"/>
        <c:lblOffset val="100"/>
        <c:noMultiLvlLbl val="0"/>
      </c:catAx>
      <c:valAx>
        <c:axId val="2116254488"/>
        <c:scaling>
          <c:orientation val="minMax"/>
          <c:max val="3.5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0783792650918635"/>
              <c:y val="0.41183629017327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16249224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800" b="1">
                <a:latin typeface="+mn-lt"/>
              </a:defRPr>
            </a:pPr>
            <a:r>
              <a:rPr lang="fr-BE" sz="1800" b="1" i="0" baseline="0" dirty="0" smtClean="0">
                <a:effectLst/>
              </a:rPr>
              <a:t>Lung</a:t>
            </a:r>
            <a:endParaRPr lang="fr-BE" sz="1800" dirty="0">
              <a:effectLst/>
            </a:endParaRPr>
          </a:p>
        </c:rich>
      </c:tx>
      <c:layout>
        <c:manualLayout>
          <c:xMode val="edge"/>
          <c:yMode val="edge"/>
          <c:x val="0.127759456493292"/>
          <c:y val="0.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5840978593272"/>
          <c:y val="0.142189748803922"/>
          <c:w val="0.85534552125621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Feuil1!$A$6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Feuil1!$B$5:$J$5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Feuil1!$B$6:$J$6</c:f>
              <c:numCache>
                <c:formatCode>#,##0.0</c:formatCode>
                <c:ptCount val="9"/>
                <c:pt idx="0">
                  <c:v>60.64026705999999</c:v>
                </c:pt>
                <c:pt idx="1">
                  <c:v>59.13225788</c:v>
                </c:pt>
                <c:pt idx="2">
                  <c:v>57.5870961</c:v>
                </c:pt>
                <c:pt idx="3">
                  <c:v>58.12404108</c:v>
                </c:pt>
                <c:pt idx="4">
                  <c:v>56.88044284</c:v>
                </c:pt>
                <c:pt idx="5">
                  <c:v>56.06020091</c:v>
                </c:pt>
                <c:pt idx="6">
                  <c:v>55.60759381</c:v>
                </c:pt>
                <c:pt idx="7">
                  <c:v>54.72655254</c:v>
                </c:pt>
                <c:pt idx="8">
                  <c:v>55.02374217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Feuil1!$A$10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Feuil1!$B$5:$J$5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Feuil1!$B$10:$J$10</c:f>
              <c:numCache>
                <c:formatCode>#,##0.0</c:formatCode>
                <c:ptCount val="9"/>
                <c:pt idx="0">
                  <c:v>16.49775116</c:v>
                </c:pt>
                <c:pt idx="1">
                  <c:v>16.69659376</c:v>
                </c:pt>
                <c:pt idx="2">
                  <c:v>17.65736890000001</c:v>
                </c:pt>
                <c:pt idx="3">
                  <c:v>19.1922205</c:v>
                </c:pt>
                <c:pt idx="4">
                  <c:v>18.34445445</c:v>
                </c:pt>
                <c:pt idx="5">
                  <c:v>20.89381838</c:v>
                </c:pt>
                <c:pt idx="6">
                  <c:v>21.84965413</c:v>
                </c:pt>
                <c:pt idx="7">
                  <c:v>22.54855226</c:v>
                </c:pt>
                <c:pt idx="8">
                  <c:v>22.22093346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961288"/>
        <c:axId val="2126968488"/>
      </c:lineChart>
      <c:catAx>
        <c:axId val="2126961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8015189194487"/>
              <c:y val="0.8674501640481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26968488"/>
        <c:crosses val="autoZero"/>
        <c:auto val="1"/>
        <c:lblAlgn val="ctr"/>
        <c:lblOffset val="100"/>
        <c:noMultiLvlLbl val="0"/>
      </c:catAx>
      <c:valAx>
        <c:axId val="2126968488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nl-BE" sz="14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198062389538271"/>
              <c:y val="0.36557679121215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26961288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6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Sheet3!$B$1</c:f>
              <c:strCache>
                <c:ptCount val="1"/>
                <c:pt idx="0">
                  <c:v>Total (N)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Sheet3!$A$2:$A$38</c:f>
              <c:strCache>
                <c:ptCount val="37"/>
                <c:pt idx="0">
                  <c:v>'04</c:v>
                </c:pt>
                <c:pt idx="1">
                  <c:v>'05</c:v>
                </c:pt>
                <c:pt idx="2">
                  <c:v>'06</c:v>
                </c:pt>
                <c:pt idx="3">
                  <c:v>'07</c:v>
                </c:pt>
                <c:pt idx="4">
                  <c:v>'08</c:v>
                </c:pt>
                <c:pt idx="5">
                  <c:v>'09</c:v>
                </c:pt>
                <c:pt idx="6">
                  <c:v>'10</c:v>
                </c:pt>
                <c:pt idx="7">
                  <c:v>'11</c:v>
                </c:pt>
                <c:pt idx="11">
                  <c:v>2015</c:v>
                </c:pt>
                <c:pt idx="16">
                  <c:v>2020</c:v>
                </c:pt>
                <c:pt idx="21">
                  <c:v>2025</c:v>
                </c:pt>
                <c:pt idx="26">
                  <c:v>2030</c:v>
                </c:pt>
                <c:pt idx="31">
                  <c:v>2035</c:v>
                </c:pt>
                <c:pt idx="36">
                  <c:v>2040</c:v>
                </c:pt>
              </c:strCache>
            </c:strRef>
          </c:cat>
          <c:val>
            <c:numRef>
              <c:f>Sheet3!$B$2:$B$38</c:f>
              <c:numCache>
                <c:formatCode>General</c:formatCode>
                <c:ptCount val="37"/>
                <c:pt idx="0">
                  <c:v>34603.0</c:v>
                </c:pt>
                <c:pt idx="1">
                  <c:v>34212.0</c:v>
                </c:pt>
                <c:pt idx="2">
                  <c:v>33759.0</c:v>
                </c:pt>
                <c:pt idx="3">
                  <c:v>33980.0</c:v>
                </c:pt>
                <c:pt idx="4">
                  <c:v>34832.0</c:v>
                </c:pt>
                <c:pt idx="5">
                  <c:v>35154.0</c:v>
                </c:pt>
                <c:pt idx="6">
                  <c:v>36213.0</c:v>
                </c:pt>
                <c:pt idx="7">
                  <c:v>37344.0</c:v>
                </c:pt>
              </c:numCache>
            </c:numRef>
          </c:val>
        </c:ser>
        <c:ser>
          <c:idx val="3"/>
          <c:order val="3"/>
          <c:spPr>
            <a:noFill/>
            <a:ln>
              <a:noFill/>
            </a:ln>
          </c:spPr>
          <c:invertIfNegative val="0"/>
          <c:val>
            <c:numRef>
              <c:f>Sheet3!$C$2:$C$38</c:f>
              <c:numCache>
                <c:formatCode>General</c:formatCode>
                <c:ptCount val="37"/>
                <c:pt idx="8">
                  <c:v>38030.97</c:v>
                </c:pt>
                <c:pt idx="9">
                  <c:v>38718.62</c:v>
                </c:pt>
                <c:pt idx="10">
                  <c:v>39426.99</c:v>
                </c:pt>
                <c:pt idx="11">
                  <c:v>40086.74</c:v>
                </c:pt>
                <c:pt idx="12">
                  <c:v>40712.1</c:v>
                </c:pt>
                <c:pt idx="13">
                  <c:v>41313.0</c:v>
                </c:pt>
                <c:pt idx="14">
                  <c:v>42006.13</c:v>
                </c:pt>
                <c:pt idx="15">
                  <c:v>42740.36</c:v>
                </c:pt>
                <c:pt idx="16">
                  <c:v>43527.49</c:v>
                </c:pt>
                <c:pt idx="17">
                  <c:v>44355.56</c:v>
                </c:pt>
                <c:pt idx="18">
                  <c:v>45247.48</c:v>
                </c:pt>
                <c:pt idx="19">
                  <c:v>46176.62</c:v>
                </c:pt>
                <c:pt idx="20">
                  <c:v>47141.25</c:v>
                </c:pt>
                <c:pt idx="21">
                  <c:v>48155.5</c:v>
                </c:pt>
                <c:pt idx="22">
                  <c:v>49164.99</c:v>
                </c:pt>
                <c:pt idx="23">
                  <c:v>50206.19</c:v>
                </c:pt>
                <c:pt idx="24">
                  <c:v>51236.7</c:v>
                </c:pt>
                <c:pt idx="25">
                  <c:v>52291.63</c:v>
                </c:pt>
                <c:pt idx="26">
                  <c:v>53375.52</c:v>
                </c:pt>
                <c:pt idx="27">
                  <c:v>54368.46</c:v>
                </c:pt>
                <c:pt idx="28">
                  <c:v>55265.64</c:v>
                </c:pt>
                <c:pt idx="29">
                  <c:v>56085.8</c:v>
                </c:pt>
                <c:pt idx="30">
                  <c:v>56868.33</c:v>
                </c:pt>
                <c:pt idx="31">
                  <c:v>57647.3</c:v>
                </c:pt>
                <c:pt idx="32">
                  <c:v>58406.52</c:v>
                </c:pt>
                <c:pt idx="33">
                  <c:v>59124.98</c:v>
                </c:pt>
                <c:pt idx="34">
                  <c:v>59752.87</c:v>
                </c:pt>
                <c:pt idx="35">
                  <c:v>60284.74</c:v>
                </c:pt>
                <c:pt idx="36">
                  <c:v>60740.11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100"/>
        <c:axId val="2046501016"/>
        <c:axId val="2046504296"/>
      </c:barChart>
      <c:lineChart>
        <c:grouping val="standard"/>
        <c:varyColors val="0"/>
        <c:ser>
          <c:idx val="2"/>
          <c:order val="1"/>
          <c:tx>
            <c:strRef>
              <c:f>Sheet3!$D$1</c:f>
              <c:strCache>
                <c:ptCount val="1"/>
                <c:pt idx="0">
                  <c:v>WSR (N/100,000)</c:v>
                </c:pt>
              </c:strCache>
            </c:strRef>
          </c:tx>
          <c:spPr>
            <a:ln w="41275"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Sheet3!$A$2:$A$38</c:f>
              <c:strCache>
                <c:ptCount val="37"/>
                <c:pt idx="0">
                  <c:v>'04</c:v>
                </c:pt>
                <c:pt idx="1">
                  <c:v>'05</c:v>
                </c:pt>
                <c:pt idx="2">
                  <c:v>'06</c:v>
                </c:pt>
                <c:pt idx="3">
                  <c:v>'07</c:v>
                </c:pt>
                <c:pt idx="4">
                  <c:v>'08</c:v>
                </c:pt>
                <c:pt idx="5">
                  <c:v>'09</c:v>
                </c:pt>
                <c:pt idx="6">
                  <c:v>'10</c:v>
                </c:pt>
                <c:pt idx="7">
                  <c:v>'11</c:v>
                </c:pt>
                <c:pt idx="11">
                  <c:v>2015</c:v>
                </c:pt>
                <c:pt idx="16">
                  <c:v>2020</c:v>
                </c:pt>
                <c:pt idx="21">
                  <c:v>2025</c:v>
                </c:pt>
                <c:pt idx="26">
                  <c:v>2030</c:v>
                </c:pt>
                <c:pt idx="31">
                  <c:v>2035</c:v>
                </c:pt>
                <c:pt idx="36">
                  <c:v>2040</c:v>
                </c:pt>
              </c:strCache>
            </c:strRef>
          </c:cat>
          <c:val>
            <c:numRef>
              <c:f>Sheet3!$D$2:$D$38</c:f>
              <c:numCache>
                <c:formatCode>General</c:formatCode>
                <c:ptCount val="37"/>
                <c:pt idx="0">
                  <c:v>1866.66</c:v>
                </c:pt>
                <c:pt idx="1">
                  <c:v>1824.2</c:v>
                </c:pt>
                <c:pt idx="2">
                  <c:v>1795.11</c:v>
                </c:pt>
                <c:pt idx="3">
                  <c:v>1798.06</c:v>
                </c:pt>
                <c:pt idx="4">
                  <c:v>1834.04</c:v>
                </c:pt>
                <c:pt idx="5">
                  <c:v>1839.18</c:v>
                </c:pt>
                <c:pt idx="6">
                  <c:v>1861.17</c:v>
                </c:pt>
                <c:pt idx="7">
                  <c:v>1909.24</c:v>
                </c:pt>
              </c:numCache>
            </c:numRef>
          </c:val>
          <c:smooth val="0"/>
        </c:ser>
        <c:ser>
          <c:idx val="0"/>
          <c:order val="2"/>
          <c:spPr>
            <a:ln w="41275" cap="sq">
              <a:solidFill>
                <a:srgbClr val="FF0000"/>
              </a:solidFill>
              <a:prstDash val="sysDash"/>
            </a:ln>
          </c:spPr>
          <c:marker>
            <c:symbol val="none"/>
          </c:marker>
          <c:val>
            <c:numRef>
              <c:f>Sheet3!$E$2:$E$38</c:f>
              <c:numCache>
                <c:formatCode>General</c:formatCode>
                <c:ptCount val="37"/>
                <c:pt idx="7">
                  <c:v>1909.24</c:v>
                </c:pt>
                <c:pt idx="8">
                  <c:v>1909.24</c:v>
                </c:pt>
                <c:pt idx="9">
                  <c:v>1909.24</c:v>
                </c:pt>
                <c:pt idx="10">
                  <c:v>1909.24</c:v>
                </c:pt>
                <c:pt idx="11">
                  <c:v>1909.24</c:v>
                </c:pt>
                <c:pt idx="12">
                  <c:v>1909.24</c:v>
                </c:pt>
                <c:pt idx="13">
                  <c:v>1909.24</c:v>
                </c:pt>
                <c:pt idx="14">
                  <c:v>1909.24</c:v>
                </c:pt>
                <c:pt idx="15">
                  <c:v>1909.24</c:v>
                </c:pt>
                <c:pt idx="16">
                  <c:v>1909.24</c:v>
                </c:pt>
                <c:pt idx="17">
                  <c:v>1909.24</c:v>
                </c:pt>
                <c:pt idx="18">
                  <c:v>1909.24</c:v>
                </c:pt>
                <c:pt idx="19">
                  <c:v>1909.24</c:v>
                </c:pt>
                <c:pt idx="20">
                  <c:v>1909.24</c:v>
                </c:pt>
                <c:pt idx="21">
                  <c:v>1909.24</c:v>
                </c:pt>
                <c:pt idx="22">
                  <c:v>1909.24</c:v>
                </c:pt>
                <c:pt idx="23">
                  <c:v>1909.24</c:v>
                </c:pt>
                <c:pt idx="24">
                  <c:v>1909.24</c:v>
                </c:pt>
                <c:pt idx="25">
                  <c:v>1909.24</c:v>
                </c:pt>
                <c:pt idx="26">
                  <c:v>1909.24</c:v>
                </c:pt>
                <c:pt idx="27">
                  <c:v>1909.24</c:v>
                </c:pt>
                <c:pt idx="28">
                  <c:v>1909.24</c:v>
                </c:pt>
                <c:pt idx="29">
                  <c:v>1909.24</c:v>
                </c:pt>
                <c:pt idx="30">
                  <c:v>1909.24</c:v>
                </c:pt>
                <c:pt idx="31">
                  <c:v>1909.24</c:v>
                </c:pt>
                <c:pt idx="32">
                  <c:v>1909.24</c:v>
                </c:pt>
                <c:pt idx="33">
                  <c:v>1909.24</c:v>
                </c:pt>
                <c:pt idx="34">
                  <c:v>1909.24</c:v>
                </c:pt>
                <c:pt idx="35">
                  <c:v>1909.24</c:v>
                </c:pt>
                <c:pt idx="36">
                  <c:v>1909.24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595112"/>
        <c:axId val="2046509880"/>
      </c:lineChart>
      <c:catAx>
        <c:axId val="2046501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046504296"/>
        <c:crosses val="autoZero"/>
        <c:auto val="1"/>
        <c:lblAlgn val="ctr"/>
        <c:lblOffset val="100"/>
        <c:noMultiLvlLbl val="0"/>
      </c:catAx>
      <c:valAx>
        <c:axId val="2046504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r>
                  <a:rPr lang="en-US">
                    <a:solidFill>
                      <a:srgbClr val="0070C0"/>
                    </a:solidFill>
                  </a:rPr>
                  <a:t>Number of new diagnoses (N)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n-US"/>
          </a:p>
        </c:txPr>
        <c:crossAx val="2046501016"/>
        <c:crosses val="autoZero"/>
        <c:crossBetween val="between"/>
      </c:valAx>
      <c:valAx>
        <c:axId val="2046509880"/>
        <c:scaling>
          <c:orientation val="minMax"/>
          <c:max val="3500.0"/>
          <c:min val="0.0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en-US">
                    <a:solidFill>
                      <a:srgbClr val="FF0000"/>
                    </a:solidFill>
                  </a:rPr>
                  <a:t>WSR (N/100,000)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en-US"/>
          </a:p>
        </c:txPr>
        <c:crossAx val="2064595112"/>
        <c:crosses val="max"/>
        <c:crossBetween val="between"/>
      </c:valAx>
      <c:catAx>
        <c:axId val="2064595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46509880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459835854638676"/>
          <c:y val="0.932750436936191"/>
          <c:w val="0.192649142514607"/>
          <c:h val="0.0601941407773409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75000660242"/>
          <c:y val="0.0408547838540828"/>
          <c:w val="0.754040393533069"/>
          <c:h val="0.8099216122741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Sheet3!$B$1</c:f>
              <c:strCache>
                <c:ptCount val="1"/>
                <c:pt idx="0">
                  <c:v>Total (N)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Sheet3!$A$2:$A$38</c:f>
              <c:strCache>
                <c:ptCount val="37"/>
                <c:pt idx="0">
                  <c:v>'04</c:v>
                </c:pt>
                <c:pt idx="1">
                  <c:v>'05</c:v>
                </c:pt>
                <c:pt idx="2">
                  <c:v>'06</c:v>
                </c:pt>
                <c:pt idx="3">
                  <c:v>'07</c:v>
                </c:pt>
                <c:pt idx="4">
                  <c:v>'08</c:v>
                </c:pt>
                <c:pt idx="5">
                  <c:v>'09</c:v>
                </c:pt>
                <c:pt idx="6">
                  <c:v>'10</c:v>
                </c:pt>
                <c:pt idx="7">
                  <c:v>'11</c:v>
                </c:pt>
                <c:pt idx="11">
                  <c:v>2015</c:v>
                </c:pt>
                <c:pt idx="16">
                  <c:v>2020</c:v>
                </c:pt>
                <c:pt idx="21">
                  <c:v>2025</c:v>
                </c:pt>
                <c:pt idx="26">
                  <c:v>2030</c:v>
                </c:pt>
                <c:pt idx="31">
                  <c:v>2035</c:v>
                </c:pt>
                <c:pt idx="36">
                  <c:v>2040</c:v>
                </c:pt>
              </c:strCache>
            </c:strRef>
          </c:cat>
          <c:val>
            <c:numRef>
              <c:f>Sheet3!$B$2:$B$38</c:f>
              <c:numCache>
                <c:formatCode>General</c:formatCode>
                <c:ptCount val="37"/>
                <c:pt idx="0">
                  <c:v>34603.0</c:v>
                </c:pt>
                <c:pt idx="1">
                  <c:v>34212.0</c:v>
                </c:pt>
                <c:pt idx="2">
                  <c:v>33759.0</c:v>
                </c:pt>
                <c:pt idx="3">
                  <c:v>33980.0</c:v>
                </c:pt>
                <c:pt idx="4">
                  <c:v>34832.0</c:v>
                </c:pt>
                <c:pt idx="5">
                  <c:v>35154.0</c:v>
                </c:pt>
                <c:pt idx="6">
                  <c:v>36213.0</c:v>
                </c:pt>
                <c:pt idx="7">
                  <c:v>37344.0</c:v>
                </c:pt>
              </c:numCache>
            </c:numRef>
          </c:val>
        </c:ser>
        <c:ser>
          <c:idx val="3"/>
          <c:order val="1"/>
          <c:spPr>
            <a:solidFill>
              <a:schemeClr val="accent1">
                <a:alpha val="53000"/>
              </a:schemeClr>
            </a:solidFill>
          </c:spPr>
          <c:invertIfNegative val="0"/>
          <c:val>
            <c:numRef>
              <c:f>Sheet3!$C$2:$C$38</c:f>
              <c:numCache>
                <c:formatCode>General</c:formatCode>
                <c:ptCount val="37"/>
                <c:pt idx="8">
                  <c:v>38030.97</c:v>
                </c:pt>
                <c:pt idx="9">
                  <c:v>38718.62</c:v>
                </c:pt>
                <c:pt idx="10">
                  <c:v>39426.99</c:v>
                </c:pt>
                <c:pt idx="11">
                  <c:v>40086.74</c:v>
                </c:pt>
                <c:pt idx="12">
                  <c:v>40712.1</c:v>
                </c:pt>
                <c:pt idx="13">
                  <c:v>41313.0</c:v>
                </c:pt>
                <c:pt idx="14">
                  <c:v>42006.13</c:v>
                </c:pt>
                <c:pt idx="15">
                  <c:v>42740.36</c:v>
                </c:pt>
                <c:pt idx="16">
                  <c:v>43527.49</c:v>
                </c:pt>
                <c:pt idx="17">
                  <c:v>44355.56</c:v>
                </c:pt>
                <c:pt idx="18">
                  <c:v>45247.48</c:v>
                </c:pt>
                <c:pt idx="19">
                  <c:v>46176.62</c:v>
                </c:pt>
                <c:pt idx="20">
                  <c:v>47141.25</c:v>
                </c:pt>
                <c:pt idx="21">
                  <c:v>48155.5</c:v>
                </c:pt>
                <c:pt idx="22">
                  <c:v>49164.99</c:v>
                </c:pt>
                <c:pt idx="23">
                  <c:v>50206.19</c:v>
                </c:pt>
                <c:pt idx="24">
                  <c:v>51236.7</c:v>
                </c:pt>
                <c:pt idx="25">
                  <c:v>52291.63</c:v>
                </c:pt>
                <c:pt idx="26">
                  <c:v>53375.52</c:v>
                </c:pt>
                <c:pt idx="27">
                  <c:v>54368.46</c:v>
                </c:pt>
                <c:pt idx="28">
                  <c:v>55265.64</c:v>
                </c:pt>
                <c:pt idx="29">
                  <c:v>56085.8</c:v>
                </c:pt>
                <c:pt idx="30">
                  <c:v>56868.33</c:v>
                </c:pt>
                <c:pt idx="31">
                  <c:v>57647.3</c:v>
                </c:pt>
                <c:pt idx="32">
                  <c:v>58406.52</c:v>
                </c:pt>
                <c:pt idx="33">
                  <c:v>59124.98</c:v>
                </c:pt>
                <c:pt idx="34">
                  <c:v>59752.87</c:v>
                </c:pt>
                <c:pt idx="35">
                  <c:v>60284.74</c:v>
                </c:pt>
                <c:pt idx="36">
                  <c:v>60740.11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100"/>
        <c:axId val="2129990568"/>
        <c:axId val="2129993816"/>
      </c:barChart>
      <c:catAx>
        <c:axId val="212999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2129993816"/>
        <c:crosses val="autoZero"/>
        <c:auto val="1"/>
        <c:lblAlgn val="ctr"/>
        <c:lblOffset val="100"/>
        <c:noMultiLvlLbl val="0"/>
      </c:catAx>
      <c:valAx>
        <c:axId val="212999381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one"/>
        <c:spPr>
          <a:ln>
            <a:noFill/>
          </a:ln>
        </c:spPr>
        <c:crossAx val="2129990568"/>
        <c:crosses val="autoZero"/>
        <c:crossBetween val="between"/>
      </c:valAx>
      <c:spPr>
        <a:noFill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319552069740306"/>
          <c:y val="0.939580021781504"/>
          <c:w val="0.115552090102181"/>
          <c:h val="0.060419978218496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200C611-0828-4E61-AFC1-5D1BFF412831}" type="datetime1">
              <a:rPr lang="en-US"/>
              <a:pPr>
                <a:defRPr/>
              </a:pPr>
              <a:t>29/06/15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636E17F-F715-49DF-A352-07E5B024D83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095355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E30380C-0E17-4B5D-84B0-AE0D543CB301}" type="datetime1">
              <a:rPr lang="en-US"/>
              <a:pPr>
                <a:defRPr/>
              </a:pPr>
              <a:t>29/06/15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noProof="0" smtClean="0"/>
              <a:t>Klik om de tekststijl van het model te bewerken</a:t>
            </a:r>
          </a:p>
          <a:p>
            <a:pPr lvl="1"/>
            <a:r>
              <a:rPr lang="nl-BE" noProof="0" smtClean="0"/>
              <a:t>Tweede niveau</a:t>
            </a:r>
          </a:p>
          <a:p>
            <a:pPr lvl="2"/>
            <a:r>
              <a:rPr lang="nl-BE" noProof="0" smtClean="0"/>
              <a:t>Derde niveau</a:t>
            </a:r>
          </a:p>
          <a:p>
            <a:pPr lvl="3"/>
            <a:r>
              <a:rPr lang="nl-BE" noProof="0" smtClean="0"/>
              <a:t>Vierde niveau</a:t>
            </a:r>
          </a:p>
          <a:p>
            <a:pPr lvl="4"/>
            <a:r>
              <a:rPr lang="nl-BE" noProof="0" smtClean="0"/>
              <a:t>Vijfde niveau</a:t>
            </a:r>
            <a:endParaRPr lang="nl-NL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0B2B469-632B-48C3-A505-CD24C61B1C7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777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B53636-32A5-4BC7-B92D-C45A2E676A34}" type="slidenum">
              <a:rPr lang="nl-NL" smtClean="0"/>
              <a:pPr eaLnBrk="1" hangingPunct="1"/>
              <a:t>3</a:t>
            </a:fld>
            <a:endParaRPr lang="nl-NL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4988"/>
            <a:ext cx="50292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C957-1A7E-4AF6-A095-D9A130947796}" type="slidenum">
              <a:rPr lang="nl-BE" smtClean="0">
                <a:solidFill>
                  <a:prstClr val="black"/>
                </a:solidFill>
              </a:rPr>
              <a:pPr/>
              <a:t>5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9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BC712-377D-4A7D-AB2A-4C016986913E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919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BC712-377D-4A7D-AB2A-4C016986913E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919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0B335-551D-4F75-BD51-826677300709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534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E30380C-0E17-4B5D-84B0-AE0D543CB301}" type="datetime1">
              <a:rPr lang="en-US" smtClean="0"/>
              <a:pPr>
                <a:defRPr/>
              </a:pPr>
              <a:t>29/06/15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B2B469-632B-48C3-A505-CD24C61B1C7D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79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E30380C-0E17-4B5D-84B0-AE0D543CB301}" type="datetime1">
              <a:rPr lang="en-US" smtClean="0"/>
              <a:pPr>
                <a:defRPr/>
              </a:pPr>
              <a:t>29/06/15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B2B469-632B-48C3-A505-CD24C61B1C7D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366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E30380C-0E17-4B5D-84B0-AE0D543CB301}" type="datetime1">
              <a:rPr lang="en-US" smtClean="0"/>
              <a:pPr>
                <a:defRPr/>
              </a:pPr>
              <a:t>29/06/15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B2B469-632B-48C3-A505-CD24C61B1C7D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79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E30380C-0E17-4B5D-84B0-AE0D543CB301}" type="datetime1">
              <a:rPr lang="en-US" smtClean="0"/>
              <a:pPr>
                <a:defRPr/>
              </a:pPr>
              <a:t>29/06/15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B2B469-632B-48C3-A505-CD24C61B1C7D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84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323528" y="1052736"/>
            <a:ext cx="8568952" cy="1584176"/>
          </a:xfrm>
        </p:spPr>
        <p:txBody>
          <a:bodyPr anchor="b"/>
          <a:lstStyle>
            <a:lvl1pPr algn="r">
              <a:defRPr sz="3200" baseline="0">
                <a:solidFill>
                  <a:srgbClr val="004C83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dirty="0" smtClean="0"/>
          </a:p>
        </p:txBody>
      </p:sp>
      <p:sp>
        <p:nvSpPr>
          <p:cNvPr id="2459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3528" y="2780928"/>
            <a:ext cx="8568952" cy="648072"/>
          </a:xfrm>
        </p:spPr>
        <p:txBody>
          <a:bodyPr/>
          <a:lstStyle>
            <a:lvl1pPr marL="0" indent="0" algn="r">
              <a:buFont typeface="Wingdings" charset="0"/>
              <a:buNone/>
              <a:defRPr sz="2000" b="1">
                <a:solidFill>
                  <a:srgbClr val="C5BF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9072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1116013" y="6181725"/>
            <a:ext cx="576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9pPr>
          </a:lstStyle>
          <a:p>
            <a:pPr eaLnBrk="1" hangingPunct="1">
              <a:defRPr/>
            </a:pPr>
            <a:fld id="{2A28C9EE-962C-44DE-A605-F2AE0D181EDF}" type="slidenum">
              <a:rPr lang="nl-NL" sz="1000" smtClean="0">
                <a:solidFill>
                  <a:schemeClr val="bg1"/>
                </a:solidFill>
                <a:latin typeface="Verdana" pitchFamily="34" charset="0"/>
              </a:rPr>
              <a:pPr eaLnBrk="1" hangingPunct="1">
                <a:defRPr/>
              </a:pPr>
              <a:t>‹#›</a:t>
            </a:fld>
            <a:endParaRPr lang="nl-NL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Clr>
                <a:schemeClr val="accent6"/>
              </a:buClr>
              <a:defRPr/>
            </a:lvl3pPr>
            <a:lvl4pPr marL="1600200" indent="-228600">
              <a:buSzPct val="100000"/>
              <a:buFont typeface="Lucida Grande"/>
              <a:buChar char="-"/>
              <a:defRPr/>
            </a:lvl4pPr>
            <a:lvl5pPr marL="2171700" indent="-342900">
              <a:buClr>
                <a:srgbClr val="808080"/>
              </a:buClr>
              <a:buFont typeface="Lucida Grande"/>
              <a:buChar char="-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77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116013" y="6184900"/>
            <a:ext cx="576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9pPr>
          </a:lstStyle>
          <a:p>
            <a:pPr eaLnBrk="1" hangingPunct="1">
              <a:defRPr/>
            </a:pPr>
            <a:fld id="{2ACCD83B-2F78-40EA-A0D7-3CAE28810CD6}" type="slidenum">
              <a:rPr lang="nl-NL" sz="1000" smtClean="0">
                <a:solidFill>
                  <a:schemeClr val="bg1"/>
                </a:solidFill>
                <a:latin typeface="Verdana" pitchFamily="34" charset="0"/>
              </a:rPr>
              <a:pPr eaLnBrk="1" hangingPunct="1">
                <a:defRPr/>
              </a:pPr>
              <a:t>‹#›</a:t>
            </a:fld>
            <a:endParaRPr lang="nl-NL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7427168" cy="792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rgbClr val="C5BF00"/>
              </a:buClr>
              <a:defRPr sz="2000"/>
            </a:lvl3pPr>
            <a:lvl4pPr marL="1600200" indent="-228600">
              <a:buClr>
                <a:srgbClr val="C5BF00"/>
              </a:buClr>
              <a:buSzPct val="100000"/>
              <a:buFont typeface="Lucida Grande"/>
              <a:buChar char="-"/>
              <a:defRPr sz="1800"/>
            </a:lvl4pPr>
            <a:lvl5pPr marL="2057400" indent="-228600">
              <a:buClr>
                <a:srgbClr val="808080"/>
              </a:buClr>
              <a:buFont typeface="Lucida Grande"/>
              <a:buChar char="-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rgbClr val="C5BF00"/>
              </a:buClr>
              <a:defRPr sz="2000"/>
            </a:lvl3pPr>
            <a:lvl4pPr>
              <a:buClr>
                <a:srgbClr val="808080"/>
              </a:buClr>
              <a:defRPr sz="1800"/>
            </a:lvl4pPr>
            <a:lvl5pPr marL="2057400" indent="-228600">
              <a:buClr>
                <a:srgbClr val="808080"/>
              </a:buClr>
              <a:buFont typeface="Lucida Grande"/>
              <a:buChar char="-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171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9925" y="6165850"/>
            <a:ext cx="765175" cy="2873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</a:t>
            </a:r>
            <a:fld id="{9DAF82A9-D77E-4331-8B3F-11CBF2A2CE41}" type="slidenum">
              <a:rPr lang="nl-NL" sz="1000"/>
              <a:pPr>
                <a:defRPr/>
              </a:pPr>
              <a:t>‹#›</a:t>
            </a:fld>
            <a:endParaRPr lang="nl-NL" sz="100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1"/>
          </p:nvPr>
        </p:nvSpPr>
        <p:spPr>
          <a:xfrm>
            <a:off x="5580063" y="6165850"/>
            <a:ext cx="1557337" cy="2873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2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96975"/>
            <a:ext cx="8229600" cy="4670425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nl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9925" y="6165850"/>
            <a:ext cx="765175" cy="28733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|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09700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836613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</a:t>
            </a:r>
          </a:p>
        </p:txBody>
      </p:sp>
      <p:sp>
        <p:nvSpPr>
          <p:cNvPr id="235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773238"/>
            <a:ext cx="7427912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</a:t>
            </a:r>
            <a:r>
              <a:rPr lang="nl-NL" dirty="0" smtClean="0"/>
              <a:t>niveau</a:t>
            </a:r>
          </a:p>
          <a:p>
            <a:pPr lvl="3"/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61" r:id="rId5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+mj-lt"/>
          <a:ea typeface="+mj-ea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5BF00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5BF00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5BF00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2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2.emf"/><Relationship Id="rId5" Type="http://schemas.openxmlformats.org/officeDocument/2006/relationships/image" Target="../media/image5.png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323528" y="1556792"/>
            <a:ext cx="8820472" cy="1584325"/>
          </a:xfrm>
        </p:spPr>
        <p:txBody>
          <a:bodyPr/>
          <a:lstStyle/>
          <a:p>
            <a:pPr>
              <a:defRPr/>
            </a:pPr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en-US" sz="2800" dirty="0" smtClean="0"/>
              <a:t>Facts and figures about cancer in Belgium</a:t>
            </a:r>
            <a:r>
              <a:rPr lang="nl-BE" dirty="0" smtClean="0"/>
              <a:t/>
            </a:r>
            <a:br>
              <a:rPr lang="nl-BE" dirty="0" smtClean="0"/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23528" y="2780928"/>
            <a:ext cx="8569325" cy="647700"/>
          </a:xfrm>
        </p:spPr>
        <p:txBody>
          <a:bodyPr/>
          <a:lstStyle/>
          <a:p>
            <a:pPr>
              <a:defRPr/>
            </a:pPr>
            <a:r>
              <a:rPr lang="nl-BE" dirty="0" smtClean="0"/>
              <a:t>Brussels, Federal </a:t>
            </a:r>
            <a:r>
              <a:rPr lang="nl-BE" dirty="0" err="1" smtClean="0"/>
              <a:t>Parliament</a:t>
            </a:r>
            <a:r>
              <a:rPr lang="nl-BE" dirty="0" smtClean="0"/>
              <a:t>, 2nd of </a:t>
            </a:r>
            <a:r>
              <a:rPr lang="nl-BE" dirty="0" err="1" smtClean="0"/>
              <a:t>July</a:t>
            </a:r>
            <a:r>
              <a:rPr lang="nl-BE" dirty="0" smtClean="0"/>
              <a:t> 2015</a:t>
            </a:r>
            <a:endParaRPr lang="nl-BE" dirty="0"/>
          </a:p>
          <a:p>
            <a:pPr>
              <a:defRPr/>
            </a:pP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393537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bg1"/>
                </a:solidFill>
              </a:rPr>
              <a:t>	               Dr. Liesbet Van Eycken</a:t>
            </a:r>
            <a:endParaRPr lang="nl-B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188640"/>
            <a:ext cx="8064896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r>
              <a:rPr lang="en-GB" sz="2400" kern="0" dirty="0" smtClean="0"/>
              <a:t>Trends 2004-2012: lung cancer</a:t>
            </a:r>
            <a:endParaRPr lang="en-GB" sz="2400" kern="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487757"/>
              </p:ext>
            </p:extLst>
          </p:nvPr>
        </p:nvGraphicFramePr>
        <p:xfrm>
          <a:off x="786036" y="980728"/>
          <a:ext cx="745837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5004048" y="2384884"/>
            <a:ext cx="648072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004048" y="3284984"/>
            <a:ext cx="684076" cy="164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020272" y="292494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5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51" y="168284"/>
            <a:ext cx="7427912" cy="720725"/>
          </a:xfrm>
        </p:spPr>
        <p:txBody>
          <a:bodyPr/>
          <a:lstStyle/>
          <a:p>
            <a:r>
              <a:rPr lang="nl-BE" dirty="0" err="1" smtClean="0"/>
              <a:t>Lung</a:t>
            </a:r>
            <a:r>
              <a:rPr lang="nl-BE" dirty="0" smtClean="0"/>
              <a:t> </a:t>
            </a:r>
            <a:r>
              <a:rPr lang="nl-BE" dirty="0" err="1" smtClean="0"/>
              <a:t>cancer</a:t>
            </a:r>
            <a:r>
              <a:rPr lang="nl-BE" dirty="0" smtClean="0"/>
              <a:t>               </a:t>
            </a:r>
            <a:r>
              <a:rPr lang="nl-BE" dirty="0" err="1" smtClean="0"/>
              <a:t>by</a:t>
            </a:r>
            <a:r>
              <a:rPr lang="nl-BE" dirty="0" smtClean="0"/>
              <a:t> </a:t>
            </a:r>
            <a:r>
              <a:rPr lang="nl-BE" dirty="0" err="1" smtClean="0"/>
              <a:t>histology</a:t>
            </a:r>
            <a:endParaRPr lang="nl-B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317388" cy="35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320480" cy="355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09" y="188640"/>
            <a:ext cx="120235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7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\\bcrdc2\users$\Kris\My Documents\KIB\KIB12\ENCR ispra november 2014\maps\pharynx males 0412 versie2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1800000"/>
            <a:ext cx="462857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11476" y="945462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Oral</a:t>
            </a:r>
            <a:r>
              <a:rPr lang="nl-BE" dirty="0" smtClean="0"/>
              <a:t> </a:t>
            </a:r>
            <a:r>
              <a:rPr lang="nl-BE" dirty="0" err="1" smtClean="0"/>
              <a:t>Cavity</a:t>
            </a:r>
            <a:endParaRPr lang="nl-BE" sz="1800" dirty="0"/>
          </a:p>
        </p:txBody>
      </p:sp>
      <p:sp>
        <p:nvSpPr>
          <p:cNvPr id="35" name="Rounded Rectangle 34"/>
          <p:cNvSpPr/>
          <p:nvPr/>
        </p:nvSpPr>
        <p:spPr>
          <a:xfrm>
            <a:off x="411476" y="1449518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Pharynx</a:t>
            </a:r>
            <a:endParaRPr lang="nl-BE" sz="1800" dirty="0"/>
          </a:p>
        </p:txBody>
      </p:sp>
      <p:sp>
        <p:nvSpPr>
          <p:cNvPr id="36" name="Rounded Rectangle 35"/>
          <p:cNvSpPr/>
          <p:nvPr/>
        </p:nvSpPr>
        <p:spPr>
          <a:xfrm>
            <a:off x="411476" y="1953574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Liver</a:t>
            </a:r>
            <a:endParaRPr lang="nl-BE" sz="1800" dirty="0"/>
          </a:p>
        </p:txBody>
      </p:sp>
      <p:pic>
        <p:nvPicPr>
          <p:cNvPr id="17" name="Picture 2" descr="\\bcr.local\bcrdata\users\kris\My Documents\KIB\KIB12\ENCR ispra november 2014\maps\Oropharynx_males_0412 versie2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98" y="606847"/>
            <a:ext cx="4183973" cy="32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bcr.local\bcrdata\users\kris\My Documents\KIB\KIB12\ENCR ispra november 2014\maps\Hypopharynx_males_0412 versie2.ti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99" y="3639606"/>
            <a:ext cx="4178290" cy="324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5078478" y="3103268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Orofarynx</a:t>
            </a:r>
            <a:endParaRPr lang="nl-BE" sz="1800" dirty="0"/>
          </a:p>
        </p:txBody>
      </p:sp>
      <p:sp>
        <p:nvSpPr>
          <p:cNvPr id="19" name="Rounded Rectangle 18"/>
          <p:cNvSpPr/>
          <p:nvPr/>
        </p:nvSpPr>
        <p:spPr>
          <a:xfrm>
            <a:off x="5078478" y="6165801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smtClean="0"/>
              <a:t>Hypofarynx</a:t>
            </a:r>
            <a:endParaRPr lang="nl-BE" sz="1800" dirty="0"/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142468" y="43979"/>
            <a:ext cx="89949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r>
              <a:rPr lang="en-US" kern="0" dirty="0" smtClean="0"/>
              <a:t>Mapping </a:t>
            </a:r>
            <a:r>
              <a:rPr lang="en-US" kern="0" dirty="0" err="1" smtClean="0"/>
              <a:t>tumours</a:t>
            </a:r>
            <a:r>
              <a:rPr lang="en-US" kern="0" dirty="0" smtClean="0"/>
              <a:t> related to alcohol and smoking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2596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\\bcr.local\bcrdata\users\kris\My Documents\KIB\KIB12\ENCR ispra november 2014\maps\liver_males_0412 versie2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00000"/>
            <a:ext cx="462857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bcr.local\bcrdata\users\kris\My Documents\KIB\KIB12\ENCR ispra november 2014\maps\liverCholangio_males_0412 versie2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36690"/>
            <a:ext cx="3960440" cy="30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11476" y="945462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Oral</a:t>
            </a:r>
            <a:r>
              <a:rPr lang="nl-BE" sz="1800" dirty="0" smtClean="0"/>
              <a:t> </a:t>
            </a:r>
            <a:r>
              <a:rPr lang="nl-BE" sz="1800" dirty="0" err="1" smtClean="0"/>
              <a:t>cavity</a:t>
            </a:r>
            <a:endParaRPr lang="nl-BE" sz="1800" dirty="0"/>
          </a:p>
        </p:txBody>
      </p:sp>
      <p:sp>
        <p:nvSpPr>
          <p:cNvPr id="35" name="Rounded Rectangle 34"/>
          <p:cNvSpPr/>
          <p:nvPr/>
        </p:nvSpPr>
        <p:spPr>
          <a:xfrm>
            <a:off x="411476" y="1449518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Pharynx</a:t>
            </a:r>
            <a:endParaRPr lang="nl-BE" sz="1800" dirty="0"/>
          </a:p>
        </p:txBody>
      </p:sp>
      <p:sp>
        <p:nvSpPr>
          <p:cNvPr id="37" name="Rounded Rectangle 36"/>
          <p:cNvSpPr/>
          <p:nvPr/>
        </p:nvSpPr>
        <p:spPr>
          <a:xfrm>
            <a:off x="411476" y="1953574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Liver</a:t>
            </a:r>
            <a:endParaRPr lang="nl-BE" sz="1800" dirty="0"/>
          </a:p>
        </p:txBody>
      </p:sp>
      <p:pic>
        <p:nvPicPr>
          <p:cNvPr id="6146" name="Picture 2" descr="\\bcr.local\bcrdata\users\kris\My Documents\KIB\KIB12\ENCR ispra november 2014\maps\liverHCC_males_0412 versie2.ti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74" y="3769931"/>
            <a:ext cx="3967558" cy="30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5078478" y="3031260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err="1" smtClean="0"/>
              <a:t>Cholangio</a:t>
            </a:r>
            <a:r>
              <a:rPr lang="nl-BE" sz="1400" dirty="0" smtClean="0"/>
              <a:t> CA</a:t>
            </a:r>
            <a:endParaRPr lang="nl-BE" sz="1400" dirty="0"/>
          </a:p>
        </p:txBody>
      </p:sp>
      <p:sp>
        <p:nvSpPr>
          <p:cNvPr id="21" name="Rounded Rectangle 20"/>
          <p:cNvSpPr/>
          <p:nvPr/>
        </p:nvSpPr>
        <p:spPr>
          <a:xfrm>
            <a:off x="5078478" y="6166874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/>
              <a:t>Hepatocellulair CA</a:t>
            </a:r>
            <a:endParaRPr lang="nl-BE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468" y="43979"/>
            <a:ext cx="8994925" cy="720725"/>
          </a:xfrm>
        </p:spPr>
        <p:txBody>
          <a:bodyPr/>
          <a:lstStyle/>
          <a:p>
            <a:r>
              <a:rPr lang="en-US" dirty="0" smtClean="0"/>
              <a:t>Mapping </a:t>
            </a:r>
            <a:r>
              <a:rPr lang="en-US" dirty="0" err="1" smtClean="0"/>
              <a:t>tumours</a:t>
            </a:r>
            <a:r>
              <a:rPr lang="en-US" dirty="0" smtClean="0"/>
              <a:t> related to alcohol and smoking</a:t>
            </a:r>
            <a:endParaRPr lang="en-US" dirty="0"/>
          </a:p>
        </p:txBody>
      </p:sp>
      <p:pic>
        <p:nvPicPr>
          <p:cNvPr id="14" name="Picture 3" descr="\\bcrdc2\users$\Kris\My Documents\KIB\KIB12\ENCR ispra november 2014\maps\CLD males 0411black versie2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74" y="723043"/>
            <a:ext cx="3945854" cy="30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078478" y="3043829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/>
              <a:t>Mortaliteit CLD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349041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278071"/>
              </p:ext>
            </p:extLst>
          </p:nvPr>
        </p:nvGraphicFramePr>
        <p:xfrm>
          <a:off x="1" y="2359769"/>
          <a:ext cx="9036496" cy="4515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7427912" cy="576064"/>
          </a:xfrm>
        </p:spPr>
        <p:txBody>
          <a:bodyPr/>
          <a:lstStyle/>
          <a:p>
            <a:r>
              <a:rPr lang="nl-BE" dirty="0" smtClean="0"/>
              <a:t>Cancer in the </a:t>
            </a:r>
            <a:r>
              <a:rPr lang="nl-BE" dirty="0" err="1" smtClean="0"/>
              <a:t>elderly</a:t>
            </a:r>
            <a:endParaRPr lang="nl-B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1484" y="908720"/>
            <a:ext cx="850099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BE" sz="1800" kern="0" dirty="0" smtClean="0"/>
              <a:t>=&gt; 2025 </a:t>
            </a:r>
            <a:r>
              <a:rPr lang="nl-BE" sz="1800" kern="0" dirty="0" err="1" smtClean="0"/>
              <a:t>increase</a:t>
            </a:r>
            <a:r>
              <a:rPr lang="nl-BE" sz="1800" kern="0" dirty="0" smtClean="0"/>
              <a:t> of new diagnoses 65+ =&gt; 48,000 </a:t>
            </a:r>
            <a:r>
              <a:rPr lang="nl-BE" sz="1600" i="1" kern="0" dirty="0" smtClean="0"/>
              <a:t>(</a:t>
            </a:r>
            <a:r>
              <a:rPr lang="nl-BE" sz="1600" i="1" kern="0" dirty="0" err="1" smtClean="0"/>
              <a:t>due</a:t>
            </a:r>
            <a:r>
              <a:rPr lang="nl-BE" sz="1600" i="1" kern="0" dirty="0" smtClean="0"/>
              <a:t> </a:t>
            </a:r>
            <a:r>
              <a:rPr lang="nl-BE" sz="1600" i="1" kern="0" dirty="0" err="1" smtClean="0"/>
              <a:t>to</a:t>
            </a:r>
            <a:r>
              <a:rPr lang="nl-BE" sz="1600" i="1" kern="0" dirty="0" smtClean="0"/>
              <a:t> </a:t>
            </a:r>
            <a:r>
              <a:rPr lang="nl-BE" sz="1600" i="1" kern="0" dirty="0" err="1" smtClean="0"/>
              <a:t>ageing</a:t>
            </a:r>
            <a:r>
              <a:rPr lang="nl-BE" sz="1600" i="1" kern="0" dirty="0" smtClean="0"/>
              <a:t>)</a:t>
            </a:r>
          </a:p>
          <a:p>
            <a:pPr marL="355600" indent="-285750"/>
            <a:r>
              <a:rPr lang="nl-BE" sz="1800" kern="0" dirty="0" smtClean="0"/>
              <a:t>=&gt; 2040 more </a:t>
            </a:r>
            <a:r>
              <a:rPr lang="nl-BE" sz="1800" kern="0" dirty="0" err="1" smtClean="0"/>
              <a:t>than</a:t>
            </a:r>
            <a:r>
              <a:rPr lang="nl-BE" sz="1800" kern="0" dirty="0" smtClean="0"/>
              <a:t> 60,000 65+ new diagnoses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6150805"/>
              </p:ext>
            </p:extLst>
          </p:nvPr>
        </p:nvGraphicFramePr>
        <p:xfrm>
          <a:off x="107504" y="2328708"/>
          <a:ext cx="9036496" cy="4515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981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3"/>
    </mc:Choice>
    <mc:Fallback xmlns="">
      <p:transition spd="slow" advTm="399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Graphic spid="8" grpId="0">
        <p:bldSub>
          <a:bldChart bld="seriesEl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395536" y="188640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sz="3200" dirty="0" err="1" smtClean="0"/>
              <a:t>Burden</a:t>
            </a:r>
            <a:r>
              <a:rPr lang="nl-NL" sz="3200" dirty="0" smtClean="0"/>
              <a:t> of </a:t>
            </a:r>
            <a:r>
              <a:rPr lang="nl-NL" sz="3200" dirty="0" err="1" smtClean="0"/>
              <a:t>cancer</a:t>
            </a:r>
            <a:endParaRPr lang="nl-NL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718236" y="1196751"/>
            <a:ext cx="8750308" cy="1979225"/>
            <a:chOff x="718236" y="1196751"/>
            <a:chExt cx="8750308" cy="1979225"/>
          </a:xfrm>
        </p:grpSpPr>
        <p:grpSp>
          <p:nvGrpSpPr>
            <p:cNvPr id="30" name="Group 29"/>
            <p:cNvGrpSpPr/>
            <p:nvPr/>
          </p:nvGrpSpPr>
          <p:grpSpPr>
            <a:xfrm>
              <a:off x="718236" y="1196751"/>
              <a:ext cx="5023328" cy="1979225"/>
              <a:chOff x="718236" y="1196751"/>
              <a:chExt cx="5023328" cy="1979225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431" y="1556792"/>
                <a:ext cx="1962648" cy="16191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ijdelijke aanduiding voor inhoud 2"/>
              <p:cNvSpPr txBox="1">
                <a:spLocks/>
              </p:cNvSpPr>
              <p:nvPr/>
            </p:nvSpPr>
            <p:spPr bwMode="auto">
              <a:xfrm>
                <a:off x="718236" y="1196751"/>
                <a:ext cx="5023328" cy="926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Geneva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nl-NL" sz="1600" dirty="0" smtClean="0"/>
                  <a:t>			</a:t>
                </a:r>
                <a:r>
                  <a:rPr lang="nl-NL" sz="1600" b="1" dirty="0" err="1" smtClean="0"/>
                  <a:t>Incidence</a:t>
                </a:r>
                <a:endParaRPr lang="nl-NL" b="1" dirty="0"/>
              </a:p>
            </p:txBody>
          </p:sp>
          <p:cxnSp>
            <p:nvCxnSpPr>
              <p:cNvPr id="6" name="Elbow Connector 5"/>
              <p:cNvCxnSpPr/>
              <p:nvPr/>
            </p:nvCxnSpPr>
            <p:spPr>
              <a:xfrm rot="5400000" flipH="1" flipV="1">
                <a:off x="1622865" y="1250070"/>
                <a:ext cx="702408" cy="1746725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60" name="Group 15359"/>
            <p:cNvGrpSpPr/>
            <p:nvPr/>
          </p:nvGrpSpPr>
          <p:grpSpPr>
            <a:xfrm>
              <a:off x="4810079" y="1196752"/>
              <a:ext cx="4658465" cy="1964016"/>
              <a:chOff x="4810079" y="1196752"/>
              <a:chExt cx="4658465" cy="1964016"/>
            </a:xfrm>
          </p:grpSpPr>
          <p:pic>
            <p:nvPicPr>
              <p:cNvPr id="1536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1556791"/>
                <a:ext cx="1944215" cy="16039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ijdelijke aanduiding voor inhoud 2"/>
              <p:cNvSpPr txBox="1">
                <a:spLocks/>
              </p:cNvSpPr>
              <p:nvPr/>
            </p:nvSpPr>
            <p:spPr bwMode="auto">
              <a:xfrm>
                <a:off x="5580112" y="1196752"/>
                <a:ext cx="3888432" cy="926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Geneva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nl-NL" sz="1600" dirty="0" smtClean="0"/>
                  <a:t>		</a:t>
                </a:r>
                <a:r>
                  <a:rPr lang="nl-NL" sz="1600" b="1" dirty="0" err="1" smtClean="0"/>
                  <a:t>Mortality</a:t>
                </a:r>
                <a:endParaRPr lang="nl-NL" sz="1600" b="1" dirty="0" smtClean="0"/>
              </a:p>
              <a:p>
                <a:pPr lvl="1">
                  <a:buFont typeface="Wingdings" charset="0"/>
                  <a:buChar char="§"/>
                  <a:defRPr/>
                </a:pPr>
                <a:endParaRPr lang="nl-NL" dirty="0" smtClean="0"/>
              </a:p>
              <a:p>
                <a:pPr>
                  <a:buFont typeface="Wingdings" charset="0"/>
                  <a:buChar char="§"/>
                  <a:defRPr/>
                </a:pPr>
                <a:endParaRPr lang="nl-NL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810079" y="2123432"/>
                <a:ext cx="2138185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22552" y="2437219"/>
            <a:ext cx="2677240" cy="2803401"/>
            <a:chOff x="22552" y="2437219"/>
            <a:chExt cx="2677240" cy="2803401"/>
          </a:xfrm>
        </p:grpSpPr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691251"/>
              <a:ext cx="2592288" cy="2549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jdelijke aanduiding voor inhoud 2"/>
            <p:cNvSpPr txBox="1">
              <a:spLocks/>
            </p:cNvSpPr>
            <p:nvPr/>
          </p:nvSpPr>
          <p:spPr bwMode="auto">
            <a:xfrm>
              <a:off x="22552" y="2437219"/>
              <a:ext cx="2511664" cy="463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/>
                <a:t> </a:t>
              </a:r>
              <a:r>
                <a:rPr lang="nl-NL" sz="1600" dirty="0" smtClean="0"/>
                <a:t>   </a:t>
              </a:r>
              <a:r>
                <a:rPr lang="nl-NL" sz="1600" dirty="0" err="1" smtClean="0"/>
                <a:t>Population</a:t>
              </a:r>
              <a:endParaRPr lang="nl-NL" sz="1600" dirty="0" smtClean="0"/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3928" y="2474637"/>
            <a:ext cx="3471322" cy="1362026"/>
            <a:chOff x="3923928" y="2474637"/>
            <a:chExt cx="3471322" cy="1362026"/>
          </a:xfrm>
        </p:grpSpPr>
        <p:sp>
          <p:nvSpPr>
            <p:cNvPr id="25" name="Block Arc 24"/>
            <p:cNvSpPr/>
            <p:nvPr/>
          </p:nvSpPr>
          <p:spPr>
            <a:xfrm rot="10800000">
              <a:off x="3923928" y="2474637"/>
              <a:ext cx="3471322" cy="1362026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27468" y="3410117"/>
              <a:ext cx="1726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b="1" dirty="0" smtClean="0">
                  <a:solidFill>
                    <a:schemeClr val="bg1"/>
                  </a:solidFill>
                </a:rPr>
                <a:t>Survival</a:t>
              </a:r>
              <a:endParaRPr lang="nl-BE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571" y="60212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182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|</a:t>
            </a:r>
            <a:endParaRPr lang="nl-NL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41456" cy="550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43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64422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05294" y="4150725"/>
            <a:ext cx="3572971" cy="111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Incidence  young adults</a:t>
            </a:r>
          </a:p>
          <a:p>
            <a:pPr marL="625475" lvl="1"/>
            <a:r>
              <a:rPr lang="en-US" kern="0" dirty="0" smtClean="0"/>
              <a:t>Females &gt;&gt; Males</a:t>
            </a:r>
            <a:endParaRPr lang="en-US" kern="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226647" y="3600250"/>
            <a:ext cx="3929529" cy="119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06438"/>
            <a:r>
              <a:rPr lang="en-US" kern="0" dirty="0" smtClean="0"/>
              <a:t>Increasing incidence Males &gt;&gt; Females</a:t>
            </a:r>
            <a:endParaRPr lang="en-US" kern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15"/>
          <a:stretch/>
        </p:blipFill>
        <p:spPr bwMode="auto">
          <a:xfrm>
            <a:off x="5442017" y="3011459"/>
            <a:ext cx="2941315" cy="1363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Right Arrow 1"/>
          <p:cNvSpPr/>
          <p:nvPr/>
        </p:nvSpPr>
        <p:spPr>
          <a:xfrm rot="1926378">
            <a:off x="3432772" y="1838255"/>
            <a:ext cx="1890985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0" t="49024" b="6985"/>
          <a:stretch/>
        </p:blipFill>
        <p:spPr bwMode="auto">
          <a:xfrm>
            <a:off x="805294" y="2472709"/>
            <a:ext cx="2991318" cy="1398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173818" y="980381"/>
            <a:ext cx="4209514" cy="12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Survival decreases in young adults</a:t>
            </a:r>
          </a:p>
          <a:p>
            <a:pPr lvl="1"/>
            <a:r>
              <a:rPr lang="nl-BE" kern="0" dirty="0" err="1" smtClean="0"/>
              <a:t>Males</a:t>
            </a:r>
            <a:r>
              <a:rPr lang="nl-BE" kern="0" dirty="0" smtClean="0"/>
              <a:t> &gt;&gt; </a:t>
            </a:r>
            <a:r>
              <a:rPr lang="nl-BE" kern="0" dirty="0" err="1" smtClean="0"/>
              <a:t>Females</a:t>
            </a:r>
            <a:endParaRPr lang="en-US" kern="0" dirty="0"/>
          </a:p>
        </p:txBody>
      </p:sp>
      <p:sp>
        <p:nvSpPr>
          <p:cNvPr id="4" name="Oval 3"/>
          <p:cNvSpPr/>
          <p:nvPr/>
        </p:nvSpPr>
        <p:spPr>
          <a:xfrm>
            <a:off x="5442016" y="3429000"/>
            <a:ext cx="1321135" cy="442650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19923" y="3985589"/>
            <a:ext cx="908261" cy="379515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9293386">
            <a:off x="3323706" y="4914879"/>
            <a:ext cx="1890985" cy="444992"/>
          </a:xfrm>
          <a:prstGeom prst="rightArrow">
            <a:avLst/>
          </a:prstGeom>
          <a:gradFill>
            <a:gsLst>
              <a:gs pos="0">
                <a:srgbClr val="C00000"/>
              </a:gs>
              <a:gs pos="100000">
                <a:srgbClr val="E4AAAA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9552" y="2673285"/>
            <a:ext cx="1393143" cy="1198365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247964" y="818954"/>
            <a:ext cx="3960440" cy="161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Survival</a:t>
            </a:r>
          </a:p>
          <a:p>
            <a:pPr marL="623888" lvl="2" indent="-246063"/>
            <a:r>
              <a:rPr lang="en-US" kern="0" dirty="0" smtClean="0"/>
              <a:t>Decreases in females</a:t>
            </a:r>
          </a:p>
          <a:p>
            <a:pPr marL="620713" lvl="2"/>
            <a:r>
              <a:rPr lang="en-US" kern="0" dirty="0" smtClean="0"/>
              <a:t>Stable in males </a:t>
            </a:r>
            <a:endParaRPr lang="en-US" kern="0" dirty="0"/>
          </a:p>
          <a:p>
            <a:pPr marL="914400" lvl="2" indent="0">
              <a:buNone/>
            </a:pPr>
            <a:r>
              <a:rPr lang="en-US" kern="0" dirty="0" smtClean="0">
                <a:sym typeface="Wingdings" panose="05000000000000000000" pitchFamily="2" charset="2"/>
              </a:rPr>
              <a:t> prostate cancer</a:t>
            </a:r>
            <a:endParaRPr lang="en-US" kern="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796976" y="4175346"/>
            <a:ext cx="3960440" cy="119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65+:</a:t>
            </a:r>
          </a:p>
          <a:p>
            <a:r>
              <a:rPr lang="en-US" kern="0" dirty="0" smtClean="0"/>
              <a:t>Highest incidence</a:t>
            </a:r>
          </a:p>
          <a:p>
            <a:pPr lvl="1"/>
            <a:r>
              <a:rPr lang="nl-BE" kern="0" dirty="0" smtClean="0"/>
              <a:t> Worst </a:t>
            </a:r>
            <a:r>
              <a:rPr lang="nl-BE" kern="0" dirty="0" err="1" smtClean="0"/>
              <a:t>prognosis</a:t>
            </a:r>
            <a:endParaRPr lang="en-US" kern="0" dirty="0" smtClean="0"/>
          </a:p>
          <a:p>
            <a:pPr lvl="1"/>
            <a:endParaRPr lang="en-US" kern="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11560" y="3044244"/>
            <a:ext cx="3960440" cy="127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Children &amp; adolescents</a:t>
            </a:r>
          </a:p>
          <a:p>
            <a:pPr lvl="1"/>
            <a:r>
              <a:rPr lang="en-US" kern="0" dirty="0" smtClean="0"/>
              <a:t>Very low incidence</a:t>
            </a:r>
          </a:p>
          <a:p>
            <a:pPr lvl="1"/>
            <a:r>
              <a:rPr lang="en-US" kern="0" dirty="0" smtClean="0"/>
              <a:t>Very good prognosis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9500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0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0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50"/>
                                        <p:tgtEl>
                                          <p:spTgt spid="10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10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50"/>
                                        <p:tgtEl>
                                          <p:spTgt spid="10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10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400"/>
                                        <p:tgtEl>
                                          <p:spTgt spid="10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400"/>
                                        <p:tgtEl>
                                          <p:spTgt spid="10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400"/>
                                        <p:tgtEl>
                                          <p:spTgt spid="10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400"/>
                                        <p:tgtEl>
                                          <p:spTgt spid="10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category"/>
        </p:bldSub>
      </p:bldGraphic>
      <p:bldP spid="15" grpId="0"/>
      <p:bldP spid="15" grpId="1"/>
      <p:bldP spid="17" grpId="0" build="p"/>
      <p:bldP spid="17" grpId="1" build="allAtOnce"/>
      <p:bldP spid="2" grpId="0" animBg="1"/>
      <p:bldP spid="2" grpId="1" animBg="1"/>
      <p:bldP spid="12" grpId="0"/>
      <p:bldP spid="12" grpId="1"/>
      <p:bldP spid="4" grpId="0" animBg="1"/>
      <p:bldP spid="4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19" grpId="0" build="p"/>
      <p:bldP spid="19" grpId="1" build="allAtOnce"/>
      <p:bldP spid="20" grpId="0" build="p"/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611560" y="421333"/>
            <a:ext cx="835292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r>
              <a:rPr lang="en-GB" kern="0" dirty="0" smtClean="0"/>
              <a:t>Breast cancer: 5-year relative survival, adjusted for age and stage, Flemish hospitals, 2009-2011</a:t>
            </a:r>
            <a:endParaRPr lang="en-GB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5645249" cy="45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56691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Min. 100 pts</a:t>
            </a:r>
            <a:endParaRPr lang="en-US" sz="18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77" y="4797152"/>
            <a:ext cx="1259811" cy="74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89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27912" cy="720725"/>
          </a:xfrm>
        </p:spPr>
        <p:txBody>
          <a:bodyPr/>
          <a:lstStyle/>
          <a:p>
            <a:r>
              <a:rPr lang="nl-BE" sz="2400" dirty="0" smtClean="0"/>
              <a:t>Survival </a:t>
            </a:r>
            <a:r>
              <a:rPr lang="nl-BE" sz="2400" dirty="0" err="1" smtClean="0"/>
              <a:t>improvement</a:t>
            </a:r>
            <a:r>
              <a:rPr lang="nl-BE" sz="2400" dirty="0" smtClean="0"/>
              <a:t> </a:t>
            </a:r>
            <a:r>
              <a:rPr lang="nl-BE" sz="2400" dirty="0" err="1" smtClean="0"/>
              <a:t>between</a:t>
            </a:r>
            <a:r>
              <a:rPr lang="nl-BE" sz="2400" dirty="0" smtClean="0"/>
              <a:t> </a:t>
            </a:r>
            <a:br>
              <a:rPr lang="nl-BE" sz="2400" dirty="0" smtClean="0"/>
            </a:br>
            <a:r>
              <a:rPr lang="nl-BE" sz="2400" dirty="0" smtClean="0"/>
              <a:t>1999-2003 </a:t>
            </a:r>
            <a:r>
              <a:rPr lang="nl-BE" sz="2400" dirty="0" err="1" smtClean="0"/>
              <a:t>and</a:t>
            </a:r>
            <a:r>
              <a:rPr lang="nl-BE" sz="2400" dirty="0" smtClean="0"/>
              <a:t> 2004-2008, </a:t>
            </a:r>
            <a:r>
              <a:rPr lang="nl-BE" sz="2400" dirty="0" err="1" smtClean="0"/>
              <a:t>Flanders</a:t>
            </a:r>
            <a:endParaRPr lang="nl-BE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27602" r="21411" b="12007"/>
          <a:stretch>
            <a:fillRect/>
          </a:stretch>
        </p:blipFill>
        <p:spPr bwMode="auto">
          <a:xfrm>
            <a:off x="1115616" y="1268760"/>
            <a:ext cx="74485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92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Résumé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888" y="1773238"/>
            <a:ext cx="7427912" cy="1871786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Flux de </a:t>
            </a:r>
            <a:r>
              <a:rPr lang="en-US" dirty="0" err="1" smtClean="0"/>
              <a:t>données</a:t>
            </a:r>
            <a:r>
              <a:rPr lang="en-US" dirty="0" smtClean="0"/>
              <a:t> et sources</a:t>
            </a:r>
          </a:p>
          <a:p>
            <a:r>
              <a:rPr lang="en-US" dirty="0" smtClean="0"/>
              <a:t>Incidence/</a:t>
            </a:r>
            <a:r>
              <a:rPr lang="en-US" dirty="0" err="1" smtClean="0"/>
              <a:t>Mortalité</a:t>
            </a:r>
            <a:r>
              <a:rPr lang="en-US" dirty="0" smtClean="0"/>
              <a:t>/</a:t>
            </a:r>
            <a:r>
              <a:rPr lang="en-US" dirty="0" err="1" smtClean="0"/>
              <a:t>Survie</a:t>
            </a:r>
            <a:r>
              <a:rPr lang="en-US" dirty="0" smtClean="0"/>
              <a:t>/</a:t>
            </a:r>
            <a:r>
              <a:rPr lang="en-US" dirty="0" err="1" smtClean="0"/>
              <a:t>Prévalence</a:t>
            </a:r>
            <a:endParaRPr lang="en-US" dirty="0" smtClean="0"/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371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395536" y="188640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sz="3200" dirty="0" err="1" smtClean="0"/>
              <a:t>Burden</a:t>
            </a:r>
            <a:r>
              <a:rPr lang="nl-NL" sz="3200" dirty="0" smtClean="0"/>
              <a:t> of </a:t>
            </a:r>
            <a:r>
              <a:rPr lang="nl-NL" sz="3200" dirty="0" err="1" smtClean="0"/>
              <a:t>cancer</a:t>
            </a:r>
            <a:endParaRPr lang="nl-NL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718236" y="1196751"/>
            <a:ext cx="8750308" cy="1979225"/>
            <a:chOff x="718236" y="1196751"/>
            <a:chExt cx="8750308" cy="1979225"/>
          </a:xfrm>
        </p:grpSpPr>
        <p:grpSp>
          <p:nvGrpSpPr>
            <p:cNvPr id="30" name="Group 29"/>
            <p:cNvGrpSpPr/>
            <p:nvPr/>
          </p:nvGrpSpPr>
          <p:grpSpPr>
            <a:xfrm>
              <a:off x="718236" y="1196751"/>
              <a:ext cx="5023328" cy="1979225"/>
              <a:chOff x="718236" y="1196751"/>
              <a:chExt cx="5023328" cy="1979225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431" y="1556792"/>
                <a:ext cx="1962648" cy="16191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ijdelijke aanduiding voor inhoud 2"/>
              <p:cNvSpPr txBox="1">
                <a:spLocks/>
              </p:cNvSpPr>
              <p:nvPr/>
            </p:nvSpPr>
            <p:spPr bwMode="auto">
              <a:xfrm>
                <a:off x="718236" y="1196751"/>
                <a:ext cx="5023328" cy="926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Geneva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nl-NL" sz="1600" dirty="0" smtClean="0"/>
                  <a:t>			</a:t>
                </a:r>
                <a:r>
                  <a:rPr lang="nl-NL" sz="1600" b="1" dirty="0" err="1" smtClean="0"/>
                  <a:t>Incidence</a:t>
                </a:r>
                <a:endParaRPr lang="nl-NL" b="1" dirty="0"/>
              </a:p>
            </p:txBody>
          </p:sp>
          <p:cxnSp>
            <p:nvCxnSpPr>
              <p:cNvPr id="6" name="Elbow Connector 5"/>
              <p:cNvCxnSpPr/>
              <p:nvPr/>
            </p:nvCxnSpPr>
            <p:spPr>
              <a:xfrm rot="5400000" flipH="1" flipV="1">
                <a:off x="1622865" y="1250070"/>
                <a:ext cx="702408" cy="1746725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60" name="Group 15359"/>
            <p:cNvGrpSpPr/>
            <p:nvPr/>
          </p:nvGrpSpPr>
          <p:grpSpPr>
            <a:xfrm>
              <a:off x="4810079" y="1196752"/>
              <a:ext cx="4658465" cy="1964016"/>
              <a:chOff x="4810079" y="1196752"/>
              <a:chExt cx="4658465" cy="1964016"/>
            </a:xfrm>
          </p:grpSpPr>
          <p:pic>
            <p:nvPicPr>
              <p:cNvPr id="1536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1556791"/>
                <a:ext cx="1944215" cy="16039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ijdelijke aanduiding voor inhoud 2"/>
              <p:cNvSpPr txBox="1">
                <a:spLocks/>
              </p:cNvSpPr>
              <p:nvPr/>
            </p:nvSpPr>
            <p:spPr bwMode="auto">
              <a:xfrm>
                <a:off x="5580112" y="1196752"/>
                <a:ext cx="3888432" cy="926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Geneva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nl-NL" sz="1600" dirty="0" smtClean="0"/>
                  <a:t>		</a:t>
                </a:r>
                <a:r>
                  <a:rPr lang="nl-NL" sz="1600" b="1" dirty="0" err="1" smtClean="0"/>
                  <a:t>Mortality</a:t>
                </a:r>
                <a:endParaRPr lang="nl-NL" sz="1600" b="1" dirty="0" smtClean="0"/>
              </a:p>
              <a:p>
                <a:pPr lvl="1">
                  <a:buFont typeface="Wingdings" charset="0"/>
                  <a:buChar char="§"/>
                  <a:defRPr/>
                </a:pPr>
                <a:endParaRPr lang="nl-NL" dirty="0" smtClean="0"/>
              </a:p>
              <a:p>
                <a:pPr>
                  <a:buFont typeface="Wingdings" charset="0"/>
                  <a:buChar char="§"/>
                  <a:defRPr/>
                </a:pPr>
                <a:endParaRPr lang="nl-NL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810079" y="2123432"/>
                <a:ext cx="2138185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370" name="Group 15369"/>
          <p:cNvGrpSpPr/>
          <p:nvPr/>
        </p:nvGrpSpPr>
        <p:grpSpPr>
          <a:xfrm>
            <a:off x="1100706" y="3929502"/>
            <a:ext cx="8180158" cy="1587730"/>
            <a:chOff x="1100706" y="3929502"/>
            <a:chExt cx="8180158" cy="1587730"/>
          </a:xfrm>
        </p:grpSpPr>
        <p:sp>
          <p:nvSpPr>
            <p:cNvPr id="15" name="Tijdelijke aanduiding voor inhoud 2"/>
            <p:cNvSpPr txBox="1">
              <a:spLocks/>
            </p:cNvSpPr>
            <p:nvPr/>
          </p:nvSpPr>
          <p:spPr bwMode="auto">
            <a:xfrm>
              <a:off x="3828755" y="3929502"/>
              <a:ext cx="5452109" cy="926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endParaRPr lang="nl-NL" sz="1600" dirty="0" smtClean="0"/>
            </a:p>
            <a:p>
              <a:pPr marL="0" indent="0">
                <a:buNone/>
                <a:defRPr/>
              </a:pPr>
              <a:r>
                <a:rPr lang="nl-NL" sz="1600" dirty="0" smtClean="0"/>
                <a:t>20-y </a:t>
              </a:r>
              <a:r>
                <a:rPr lang="nl-NL" sz="1600" b="1" dirty="0" err="1" smtClean="0"/>
                <a:t>Prevalence</a:t>
              </a:r>
              <a:r>
                <a:rPr lang="nl-NL" sz="1600" dirty="0" smtClean="0"/>
                <a:t>: Follow-up/</a:t>
              </a:r>
              <a:r>
                <a:rPr lang="nl-NL" sz="1600" dirty="0" err="1" smtClean="0"/>
                <a:t>Chronic</a:t>
              </a:r>
              <a:r>
                <a:rPr lang="nl-NL" sz="1600" dirty="0" smtClean="0"/>
                <a:t> care</a:t>
              </a:r>
            </a:p>
            <a:p>
              <a:pPr marL="0" indent="0">
                <a:buNone/>
                <a:defRPr/>
              </a:pPr>
              <a:r>
                <a:rPr lang="nl-NL" sz="1600" dirty="0" smtClean="0"/>
                <a:t>         4% (Be)</a:t>
              </a:r>
              <a:endParaRPr lang="nl-NL" dirty="0" smtClean="0"/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  <p:cxnSp>
          <p:nvCxnSpPr>
            <p:cNvPr id="19" name="Elbow Connector 18"/>
            <p:cNvCxnSpPr/>
            <p:nvPr/>
          </p:nvCxnSpPr>
          <p:spPr>
            <a:xfrm rot="16200000" flipH="1">
              <a:off x="2962702" y="3120840"/>
              <a:ext cx="534396" cy="4258388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2552" y="2437219"/>
            <a:ext cx="2677240" cy="2803401"/>
            <a:chOff x="22552" y="2437219"/>
            <a:chExt cx="2677240" cy="2803401"/>
          </a:xfrm>
        </p:grpSpPr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691251"/>
              <a:ext cx="2592288" cy="2549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jdelijke aanduiding voor inhoud 2"/>
            <p:cNvSpPr txBox="1">
              <a:spLocks/>
            </p:cNvSpPr>
            <p:nvPr/>
          </p:nvSpPr>
          <p:spPr bwMode="auto">
            <a:xfrm>
              <a:off x="22552" y="2437219"/>
              <a:ext cx="2511664" cy="463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/>
                <a:t> </a:t>
              </a:r>
              <a:r>
                <a:rPr lang="nl-NL" sz="1600" dirty="0" smtClean="0"/>
                <a:t>   </a:t>
              </a:r>
              <a:r>
                <a:rPr lang="nl-NL" sz="1600" dirty="0" err="1" smtClean="0"/>
                <a:t>Population</a:t>
              </a:r>
              <a:endParaRPr lang="nl-NL" sz="1600" dirty="0" smtClean="0"/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3928" y="2474637"/>
            <a:ext cx="3471322" cy="1362026"/>
            <a:chOff x="3923928" y="2474637"/>
            <a:chExt cx="3471322" cy="1362026"/>
          </a:xfrm>
        </p:grpSpPr>
        <p:sp>
          <p:nvSpPr>
            <p:cNvPr id="25" name="Block Arc 24"/>
            <p:cNvSpPr/>
            <p:nvPr/>
          </p:nvSpPr>
          <p:spPr>
            <a:xfrm rot="10800000">
              <a:off x="3923928" y="2474637"/>
              <a:ext cx="3471322" cy="1362026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27468" y="3410117"/>
              <a:ext cx="1726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b="1" dirty="0" smtClean="0">
                  <a:solidFill>
                    <a:schemeClr val="bg1"/>
                  </a:solidFill>
                </a:rPr>
                <a:t>Survival</a:t>
              </a:r>
              <a:endParaRPr lang="nl-BE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571" y="60212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20" y="4506747"/>
            <a:ext cx="1719264" cy="1678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94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8888" y="1773238"/>
            <a:ext cx="7885112" cy="4392612"/>
          </a:xfrm>
        </p:spPr>
        <p:txBody>
          <a:bodyPr/>
          <a:lstStyle/>
          <a:p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année</a:t>
            </a:r>
            <a:r>
              <a:rPr lang="en-US" dirty="0" smtClean="0"/>
              <a:t>: &gt;65.000 nouveaux diagnostics</a:t>
            </a:r>
          </a:p>
          <a:p>
            <a:pPr lvl="1"/>
            <a:r>
              <a:rPr lang="en-US" dirty="0" err="1" smtClean="0"/>
              <a:t>Nombres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Cancers: &gt; 50%</a:t>
            </a:r>
          </a:p>
          <a:p>
            <a:pPr lvl="2"/>
            <a:r>
              <a:rPr lang="en-US" dirty="0" smtClean="0"/>
              <a:t>Sein</a:t>
            </a:r>
          </a:p>
          <a:p>
            <a:pPr lvl="2"/>
            <a:r>
              <a:rPr lang="en-US" dirty="0" smtClean="0"/>
              <a:t>Prostate</a:t>
            </a:r>
          </a:p>
          <a:p>
            <a:pPr lvl="2"/>
            <a:r>
              <a:rPr lang="en-US" dirty="0" smtClean="0"/>
              <a:t>Colorectal</a:t>
            </a:r>
          </a:p>
          <a:p>
            <a:r>
              <a:rPr lang="en-US" dirty="0" err="1" smtClean="0"/>
              <a:t>Mortalité</a:t>
            </a:r>
            <a:r>
              <a:rPr lang="en-US" dirty="0" smtClean="0"/>
              <a:t>: </a:t>
            </a:r>
            <a:r>
              <a:rPr lang="en-US" dirty="0" err="1" smtClean="0"/>
              <a:t>Risque</a:t>
            </a:r>
            <a:r>
              <a:rPr lang="en-US" dirty="0" smtClean="0"/>
              <a:t>    </a:t>
            </a:r>
            <a:r>
              <a:rPr lang="en-US" dirty="0" err="1" smtClean="0"/>
              <a:t>nombres</a:t>
            </a:r>
            <a:endParaRPr lang="en-US" dirty="0" smtClean="0"/>
          </a:p>
          <a:p>
            <a:r>
              <a:rPr lang="en-US" dirty="0" err="1" smtClean="0"/>
              <a:t>Survie</a:t>
            </a:r>
            <a:endParaRPr lang="en-US" dirty="0"/>
          </a:p>
        </p:txBody>
      </p:sp>
      <p:sp>
        <p:nvSpPr>
          <p:cNvPr id="3" name="Up Arrow 2"/>
          <p:cNvSpPr/>
          <p:nvPr/>
        </p:nvSpPr>
        <p:spPr>
          <a:xfrm>
            <a:off x="3275856" y="2204864"/>
            <a:ext cx="144016" cy="2880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5508104" y="4015816"/>
            <a:ext cx="144016" cy="2880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968405" y="4015816"/>
            <a:ext cx="144016" cy="2880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9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5287"/>
            <a:ext cx="2696525" cy="38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09"/>
            <a:ext cx="2964193" cy="417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02" y="5294146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www.kankerregister.org/Statistieken_publicaties</a:t>
            </a:r>
            <a:endParaRPr lang="nl-BE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4"/>
          <a:stretch/>
        </p:blipFill>
        <p:spPr bwMode="auto">
          <a:xfrm>
            <a:off x="6344932" y="2160441"/>
            <a:ext cx="2686484" cy="38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2646784" cy="370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04686" y="1412776"/>
            <a:ext cx="5328592" cy="61206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9pPr>
          </a:lstStyle>
          <a:p>
            <a:pPr algn="ctr"/>
            <a:r>
              <a:rPr lang="nl-BE" sz="2200" dirty="0" err="1" smtClean="0"/>
              <a:t>Thank</a:t>
            </a:r>
            <a:r>
              <a:rPr lang="nl-BE" sz="2200" dirty="0" smtClean="0"/>
              <a:t> </a:t>
            </a:r>
            <a:r>
              <a:rPr lang="nl-BE" sz="2200" dirty="0" err="1" smtClean="0"/>
              <a:t>you</a:t>
            </a:r>
            <a:r>
              <a:rPr lang="nl-BE" sz="2200" dirty="0" smtClean="0"/>
              <a:t> </a:t>
            </a:r>
            <a:r>
              <a:rPr lang="nl-BE" sz="2200" dirty="0" err="1" smtClean="0"/>
              <a:t>for</a:t>
            </a:r>
            <a:r>
              <a:rPr lang="nl-BE" sz="2200" dirty="0" smtClean="0"/>
              <a:t> </a:t>
            </a:r>
            <a:r>
              <a:rPr lang="nl-BE" sz="2200" dirty="0" err="1" smtClean="0"/>
              <a:t>your</a:t>
            </a:r>
            <a:r>
              <a:rPr lang="nl-BE" sz="2200" dirty="0" smtClean="0"/>
              <a:t> attention!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387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881" y="1323181"/>
            <a:ext cx="7427912" cy="4392612"/>
          </a:xfrm>
        </p:spPr>
        <p:txBody>
          <a:bodyPr/>
          <a:lstStyle/>
          <a:p>
            <a:r>
              <a:rPr lang="en-US" dirty="0" err="1" smtClean="0"/>
              <a:t>Protocolakkoord</a:t>
            </a:r>
            <a:r>
              <a:rPr lang="en-US" dirty="0" smtClean="0"/>
              <a:t> -  </a:t>
            </a:r>
            <a:r>
              <a:rPr lang="en-US" dirty="0" err="1" smtClean="0"/>
              <a:t>Protocole</a:t>
            </a:r>
            <a:r>
              <a:rPr lang="en-US" dirty="0" smtClean="0"/>
              <a:t> </a:t>
            </a:r>
            <a:r>
              <a:rPr lang="en-US" dirty="0" err="1" smtClean="0"/>
              <a:t>d’accord</a:t>
            </a:r>
            <a:r>
              <a:rPr lang="en-US" dirty="0" smtClean="0"/>
              <a:t>, as from 2014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Project funding</a:t>
            </a:r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01" y="3378476"/>
            <a:ext cx="4357174" cy="10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51" y="4663019"/>
            <a:ext cx="707178" cy="98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95" y="3140968"/>
            <a:ext cx="770681" cy="104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06" y="2058669"/>
            <a:ext cx="7525526" cy="121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93"/>
          <a:stretch/>
        </p:blipFill>
        <p:spPr bwMode="auto">
          <a:xfrm>
            <a:off x="4716016" y="4681437"/>
            <a:ext cx="1396760" cy="104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8015" y="476672"/>
            <a:ext cx="7427912" cy="720725"/>
          </a:xfrm>
        </p:spPr>
        <p:txBody>
          <a:bodyPr/>
          <a:lstStyle/>
          <a:p>
            <a:r>
              <a:rPr lang="nl-BE" dirty="0" err="1" smtClean="0"/>
              <a:t>Finances</a:t>
            </a:r>
            <a:r>
              <a:rPr lang="nl-BE" dirty="0" smtClean="0"/>
              <a:t> BCR</a:t>
            </a:r>
            <a:endParaRPr lang="nl-BE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9"/>
          <a:stretch/>
        </p:blipFill>
        <p:spPr bwMode="auto">
          <a:xfrm>
            <a:off x="1187624" y="4994179"/>
            <a:ext cx="1353695" cy="6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07" y="5202928"/>
            <a:ext cx="1359082" cy="51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61749"/>
            <a:ext cx="1450880" cy="81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68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427912" cy="720725"/>
          </a:xfrm>
        </p:spPr>
        <p:txBody>
          <a:bodyPr/>
          <a:lstStyle/>
          <a:p>
            <a:r>
              <a:rPr lang="nl-BE" dirty="0" smtClean="0"/>
              <a:t>Cancer </a:t>
            </a:r>
            <a:r>
              <a:rPr lang="nl-BE" dirty="0" err="1" smtClean="0"/>
              <a:t>registration</a:t>
            </a:r>
            <a:r>
              <a:rPr lang="nl-BE" dirty="0" smtClean="0"/>
              <a:t>: data set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24744"/>
            <a:ext cx="8460432" cy="4752528"/>
          </a:xfrm>
        </p:spPr>
        <p:txBody>
          <a:bodyPr/>
          <a:lstStyle/>
          <a:p>
            <a:r>
              <a:rPr lang="nl-BE" sz="1800" dirty="0" smtClean="0"/>
              <a:t>Date of </a:t>
            </a:r>
            <a:r>
              <a:rPr lang="nl-BE" sz="1800" dirty="0" err="1" smtClean="0"/>
              <a:t>incidence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basis of diagnosis</a:t>
            </a:r>
          </a:p>
          <a:p>
            <a:r>
              <a:rPr lang="nl-BE" sz="1800" dirty="0" err="1" smtClean="0"/>
              <a:t>Topography</a:t>
            </a:r>
            <a:r>
              <a:rPr lang="nl-BE" sz="1800" dirty="0" smtClean="0"/>
              <a:t> ICD-O3</a:t>
            </a:r>
          </a:p>
          <a:p>
            <a:r>
              <a:rPr lang="nl-BE" sz="1800" dirty="0" smtClean="0"/>
              <a:t>"</a:t>
            </a:r>
            <a:r>
              <a:rPr lang="nl-BE" sz="1800" dirty="0" err="1" smtClean="0"/>
              <a:t>Morphology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behaviour</a:t>
            </a:r>
            <a:r>
              <a:rPr lang="nl-BE" sz="1800" dirty="0" smtClean="0"/>
              <a:t> ICD-O3		    “Annexe 55”</a:t>
            </a:r>
          </a:p>
          <a:p>
            <a:r>
              <a:rPr lang="nl-BE" sz="1800" dirty="0" err="1" smtClean="0"/>
              <a:t>Differentiation</a:t>
            </a:r>
            <a:r>
              <a:rPr lang="nl-BE" sz="1800" dirty="0" smtClean="0"/>
              <a:t> </a:t>
            </a:r>
            <a:r>
              <a:rPr lang="nl-BE" sz="1800" dirty="0" err="1" smtClean="0"/>
              <a:t>grade</a:t>
            </a:r>
            <a:endParaRPr lang="nl-BE" sz="1800" dirty="0" smtClean="0"/>
          </a:p>
          <a:p>
            <a:r>
              <a:rPr lang="nl-BE" sz="1800" dirty="0" err="1" smtClean="0"/>
              <a:t>clinical</a:t>
            </a:r>
            <a:r>
              <a:rPr lang="nl-BE" sz="1800" dirty="0" smtClean="0"/>
              <a:t> TNM </a:t>
            </a:r>
            <a:r>
              <a:rPr lang="nl-BE" sz="1800" dirty="0" err="1" smtClean="0"/>
              <a:t>and</a:t>
            </a:r>
            <a:r>
              <a:rPr lang="nl-BE" sz="1800" dirty="0" smtClean="0"/>
              <a:t> (y)</a:t>
            </a:r>
            <a:r>
              <a:rPr lang="nl-BE" sz="1800" dirty="0" err="1" smtClean="0"/>
              <a:t>pathological</a:t>
            </a:r>
            <a:r>
              <a:rPr lang="nl-BE" sz="1800" dirty="0" smtClean="0"/>
              <a:t> TNM</a:t>
            </a:r>
          </a:p>
          <a:p>
            <a:r>
              <a:rPr lang="nl-BE" sz="1800" dirty="0" err="1" smtClean="0"/>
              <a:t>Overview</a:t>
            </a:r>
            <a:r>
              <a:rPr lang="nl-BE" sz="1800" dirty="0" smtClean="0"/>
              <a:t> treatment (</a:t>
            </a:r>
            <a:r>
              <a:rPr lang="nl-BE" sz="1800" dirty="0" err="1" smtClean="0"/>
              <a:t>given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planned</a:t>
            </a:r>
            <a:r>
              <a:rPr lang="nl-BE" sz="1800" dirty="0" smtClean="0"/>
              <a:t>)</a:t>
            </a:r>
          </a:p>
          <a:p>
            <a:r>
              <a:rPr lang="nl-BE" sz="1800" dirty="0" smtClean="0"/>
              <a:t>WHO performance score</a:t>
            </a:r>
          </a:p>
          <a:p>
            <a:endParaRPr lang="nl-BE" sz="1800" dirty="0" smtClean="0"/>
          </a:p>
          <a:p>
            <a:r>
              <a:rPr lang="nl-BE" sz="1800" dirty="0" err="1" smtClean="0"/>
              <a:t>Pathology</a:t>
            </a:r>
            <a:r>
              <a:rPr lang="nl-BE" sz="1800" dirty="0" smtClean="0"/>
              <a:t>: </a:t>
            </a:r>
            <a:r>
              <a:rPr lang="nl-BE" sz="1800" dirty="0" err="1" smtClean="0"/>
              <a:t>All</a:t>
            </a:r>
            <a:r>
              <a:rPr lang="nl-BE" sz="1800" dirty="0" smtClean="0"/>
              <a:t> </a:t>
            </a:r>
            <a:r>
              <a:rPr lang="nl-BE" sz="1800" dirty="0" err="1" smtClean="0"/>
              <a:t>cancers</a:t>
            </a:r>
            <a:r>
              <a:rPr lang="nl-BE" sz="1800" dirty="0" smtClean="0"/>
              <a:t> + </a:t>
            </a:r>
            <a:r>
              <a:rPr lang="nl-BE" sz="1800" dirty="0" err="1" smtClean="0"/>
              <a:t>All</a:t>
            </a:r>
            <a:r>
              <a:rPr lang="nl-BE" sz="1800" dirty="0" smtClean="0"/>
              <a:t> </a:t>
            </a:r>
            <a:r>
              <a:rPr lang="nl-BE" sz="1800" dirty="0" err="1" smtClean="0"/>
              <a:t>specimens</a:t>
            </a:r>
            <a:r>
              <a:rPr lang="nl-BE" sz="1800" dirty="0" smtClean="0"/>
              <a:t> of </a:t>
            </a:r>
            <a:r>
              <a:rPr lang="nl-BE" sz="1800" dirty="0" err="1" smtClean="0"/>
              <a:t>breast</a:t>
            </a:r>
            <a:r>
              <a:rPr lang="nl-BE" sz="1800" dirty="0" smtClean="0"/>
              <a:t>, </a:t>
            </a:r>
            <a:r>
              <a:rPr lang="nl-BE" sz="1800" dirty="0" err="1" smtClean="0"/>
              <a:t>colorectal</a:t>
            </a:r>
            <a:r>
              <a:rPr lang="nl-BE" sz="1800" dirty="0" smtClean="0"/>
              <a:t>, cervix</a:t>
            </a:r>
          </a:p>
          <a:p>
            <a:endParaRPr lang="nl-BE" sz="1800" dirty="0" smtClean="0"/>
          </a:p>
          <a:p>
            <a:r>
              <a:rPr lang="nl-BE" sz="1800" dirty="0" err="1" smtClean="0"/>
              <a:t>Mortality</a:t>
            </a:r>
            <a:r>
              <a:rPr lang="nl-BE" sz="1800" dirty="0" smtClean="0"/>
              <a:t>: </a:t>
            </a:r>
            <a:r>
              <a:rPr lang="nl-BE" sz="1800" dirty="0" err="1" smtClean="0"/>
              <a:t>causes</a:t>
            </a:r>
            <a:r>
              <a:rPr lang="nl-BE" sz="1800" dirty="0" smtClean="0"/>
              <a:t> of </a:t>
            </a:r>
            <a:r>
              <a:rPr lang="nl-BE" sz="1800" dirty="0" err="1" smtClean="0"/>
              <a:t>death</a:t>
            </a:r>
            <a:endParaRPr lang="nl-BE" sz="1800" dirty="0"/>
          </a:p>
          <a:p>
            <a:r>
              <a:rPr lang="nl-BE" sz="1800" dirty="0" err="1"/>
              <a:t>Nomenclature</a:t>
            </a:r>
            <a:r>
              <a:rPr lang="nl-BE" sz="1800" dirty="0"/>
              <a:t>: </a:t>
            </a:r>
            <a:r>
              <a:rPr lang="nl-BE" sz="1800" dirty="0" err="1"/>
              <a:t>diagnostic</a:t>
            </a:r>
            <a:r>
              <a:rPr lang="nl-BE" sz="1800" dirty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therapeutic</a:t>
            </a:r>
            <a:r>
              <a:rPr lang="nl-BE" sz="1800" dirty="0" smtClean="0"/>
              <a:t> procedures, drugs</a:t>
            </a:r>
          </a:p>
          <a:p>
            <a:r>
              <a:rPr lang="nl-BE" sz="1800" dirty="0" smtClean="0"/>
              <a:t>No </a:t>
            </a:r>
            <a:r>
              <a:rPr lang="nl-BE" sz="1800" dirty="0" err="1" smtClean="0"/>
              <a:t>specific</a:t>
            </a:r>
            <a:r>
              <a:rPr lang="nl-BE" sz="1800" dirty="0" smtClean="0"/>
              <a:t> data on </a:t>
            </a:r>
            <a:r>
              <a:rPr lang="nl-BE" sz="1800" dirty="0" err="1" smtClean="0"/>
              <a:t>recurrence</a:t>
            </a:r>
            <a:r>
              <a:rPr lang="nl-BE" sz="1800" dirty="0" smtClean="0"/>
              <a:t>/</a:t>
            </a:r>
            <a:r>
              <a:rPr lang="nl-BE" sz="1800" dirty="0" err="1" smtClean="0"/>
              <a:t>progression</a:t>
            </a:r>
            <a:endParaRPr lang="nl-BE" sz="1800" dirty="0" smtClean="0"/>
          </a:p>
          <a:p>
            <a:r>
              <a:rPr lang="nl-BE" sz="1800" dirty="0" smtClean="0"/>
              <a:t>Under </a:t>
            </a:r>
            <a:r>
              <a:rPr lang="nl-BE" sz="1800" dirty="0" err="1" smtClean="0"/>
              <a:t>construction</a:t>
            </a:r>
            <a:r>
              <a:rPr lang="nl-BE" sz="1800" dirty="0" smtClean="0"/>
              <a:t>: </a:t>
            </a:r>
            <a:r>
              <a:rPr lang="nl-BE" sz="1800" dirty="0" err="1" smtClean="0"/>
              <a:t>comorbidity</a:t>
            </a:r>
            <a:r>
              <a:rPr lang="nl-BE" sz="1800" dirty="0" smtClean="0"/>
              <a:t>, </a:t>
            </a:r>
            <a:r>
              <a:rPr lang="nl-BE" sz="1800" dirty="0" err="1" smtClean="0"/>
              <a:t>geocode</a:t>
            </a:r>
            <a:r>
              <a:rPr lang="nl-BE" sz="1800" dirty="0" smtClean="0"/>
              <a:t>, SES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9925" y="6165850"/>
            <a:ext cx="765175" cy="287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| </a:t>
            </a:r>
            <a:fld id="{1E36FF40-F7A9-48D3-AD61-790D3FD1CF96}" type="slidenum">
              <a:rPr lang="nl-NL" sz="1000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012160" y="1196752"/>
            <a:ext cx="288032" cy="24482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0656" y="2629361"/>
            <a:ext cx="2555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+ clinically relevant data sets for selected subjects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6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69" y="5165019"/>
            <a:ext cx="1422401" cy="55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449638" y="4473575"/>
            <a:ext cx="3258150" cy="107721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endParaRPr lang="nl-BE" sz="2400" dirty="0">
              <a:solidFill>
                <a:schemeClr val="accent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nl-BE" sz="2800" dirty="0" err="1" smtClean="0">
                <a:solidFill>
                  <a:schemeClr val="accent1"/>
                </a:solidFill>
                <a:latin typeface="Microsoft Sans Serif" pitchFamily="34" charset="0"/>
              </a:rPr>
              <a:t>Registre</a:t>
            </a:r>
            <a:r>
              <a:rPr lang="nl-BE" sz="2800" dirty="0" smtClean="0">
                <a:solidFill>
                  <a:schemeClr val="accent1"/>
                </a:solidFill>
                <a:latin typeface="Microsoft Sans Serif" pitchFamily="34" charset="0"/>
              </a:rPr>
              <a:t> du Cancer</a:t>
            </a:r>
            <a:endParaRPr lang="nl-BE" sz="2800" dirty="0">
              <a:solidFill>
                <a:schemeClr val="accent1"/>
              </a:solidFill>
              <a:latin typeface="Microsoft Sans Serif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endParaRPr lang="en-GB" sz="24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4343" name="Rectangle 12"/>
          <p:cNvSpPr>
            <a:spLocks noChangeArrowheads="1"/>
          </p:cNvSpPr>
          <p:nvPr/>
        </p:nvSpPr>
        <p:spPr bwMode="auto">
          <a:xfrm>
            <a:off x="595313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F9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12000" tIns="108000" rIns="0" bIns="0"/>
          <a:lstStyle/>
          <a:p>
            <a:r>
              <a:rPr lang="nl-BE" sz="4000">
                <a:solidFill>
                  <a:schemeClr val="bg1"/>
                </a:solidFill>
                <a:latin typeface="Verdana" pitchFamily="34" charset="0"/>
              </a:rPr>
              <a:t>Data flow</a:t>
            </a:r>
            <a:endParaRPr lang="en-GB" sz="4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2529" y="457200"/>
            <a:ext cx="889248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l-BE" b="1" dirty="0" err="1" smtClean="0">
                <a:solidFill>
                  <a:srgbClr val="005693"/>
                </a:solidFill>
                <a:latin typeface="Verdana" pitchFamily="34" charset="0"/>
              </a:rPr>
              <a:t>Registre</a:t>
            </a:r>
            <a:r>
              <a:rPr lang="nl-BE" b="1" dirty="0" smtClean="0">
                <a:solidFill>
                  <a:srgbClr val="005693"/>
                </a:solidFill>
                <a:latin typeface="Verdana" pitchFamily="34" charset="0"/>
              </a:rPr>
              <a:t> du Cancer: flux de </a:t>
            </a:r>
            <a:r>
              <a:rPr lang="nl-BE" b="1" dirty="0" err="1" smtClean="0">
                <a:solidFill>
                  <a:srgbClr val="005693"/>
                </a:solidFill>
                <a:latin typeface="Verdana" pitchFamily="34" charset="0"/>
              </a:rPr>
              <a:t>données</a:t>
            </a:r>
            <a:r>
              <a:rPr lang="nl-BE" b="1" dirty="0" smtClean="0">
                <a:solidFill>
                  <a:srgbClr val="005693"/>
                </a:solidFill>
                <a:latin typeface="Verdana" pitchFamily="34" charset="0"/>
              </a:rPr>
              <a:t> et sources</a:t>
            </a:r>
            <a:endParaRPr lang="nl-NL" b="1" dirty="0">
              <a:solidFill>
                <a:srgbClr val="005693"/>
              </a:solidFill>
              <a:latin typeface="Verdana" pitchFamily="34" charset="0"/>
            </a:endParaRPr>
          </a:p>
        </p:txBody>
      </p:sp>
      <p:sp>
        <p:nvSpPr>
          <p:cNvPr id="14353" name="Text Box 4"/>
          <p:cNvSpPr txBox="1">
            <a:spLocks noChangeArrowheads="1"/>
          </p:cNvSpPr>
          <p:nvPr/>
        </p:nvSpPr>
        <p:spPr bwMode="auto">
          <a:xfrm>
            <a:off x="940628" y="1150298"/>
            <a:ext cx="4078142" cy="938719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sz="2200" dirty="0" err="1" smtClean="0">
                <a:solidFill>
                  <a:schemeClr val="accent1"/>
                </a:solidFill>
                <a:latin typeface="Microsoft Sans Serif" pitchFamily="34" charset="0"/>
              </a:rPr>
              <a:t>Programmes</a:t>
            </a: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> de </a:t>
            </a:r>
            <a:r>
              <a:rPr lang="nl-BE" sz="2200" dirty="0" err="1" smtClean="0">
                <a:solidFill>
                  <a:schemeClr val="accent1"/>
                </a:solidFill>
                <a:latin typeface="Microsoft Sans Serif" pitchFamily="34" charset="0"/>
              </a:rPr>
              <a:t>soins</a:t>
            </a: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> de base</a:t>
            </a:r>
            <a:endParaRPr lang="en-GB" sz="2200" dirty="0">
              <a:solidFill>
                <a:schemeClr val="accent1"/>
              </a:solidFill>
              <a:latin typeface="Microsoft Sans Serif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>et </a:t>
            </a:r>
            <a:r>
              <a:rPr lang="nl-BE" sz="2200" dirty="0" err="1" smtClean="0">
                <a:solidFill>
                  <a:schemeClr val="accent1"/>
                </a:solidFill>
                <a:latin typeface="Microsoft Sans Serif" pitchFamily="34" charset="0"/>
              </a:rPr>
              <a:t>d’oncologie</a:t>
            </a:r>
            <a:endParaRPr lang="en-GB" sz="2200" dirty="0">
              <a:solidFill>
                <a:schemeClr val="accent1"/>
              </a:solidFill>
              <a:latin typeface="Microsoft Sans Serif" pitchFamily="34" charset="0"/>
            </a:endParaRPr>
          </a:p>
        </p:txBody>
      </p:sp>
      <p:sp>
        <p:nvSpPr>
          <p:cNvPr id="14354" name="Text Box 5"/>
          <p:cNvSpPr txBox="1">
            <a:spLocks noChangeArrowheads="1"/>
          </p:cNvSpPr>
          <p:nvPr/>
        </p:nvSpPr>
        <p:spPr bwMode="auto">
          <a:xfrm>
            <a:off x="380758" y="3251744"/>
            <a:ext cx="3035729" cy="769441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>Organismes </a:t>
            </a:r>
            <a:r>
              <a:rPr lang="nl-BE" sz="2200" dirty="0" err="1" smtClean="0">
                <a:solidFill>
                  <a:schemeClr val="accent1"/>
                </a:solidFill>
                <a:latin typeface="Microsoft Sans Serif" pitchFamily="34" charset="0"/>
              </a:rPr>
              <a:t>Assureurs</a:t>
            </a: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/>
            </a:r>
            <a:b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</a:b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>IMA-AIM</a:t>
            </a:r>
            <a:endParaRPr lang="en-GB" sz="2200" dirty="0">
              <a:solidFill>
                <a:schemeClr val="accent1"/>
              </a:solidFill>
              <a:latin typeface="Microsoft Sans Serif" pitchFamily="34" charset="0"/>
            </a:endParaRPr>
          </a:p>
        </p:txBody>
      </p:sp>
      <p:sp>
        <p:nvSpPr>
          <p:cNvPr id="14355" name="Line 6"/>
          <p:cNvSpPr>
            <a:spLocks noChangeShapeType="1"/>
          </p:cNvSpPr>
          <p:nvPr/>
        </p:nvSpPr>
        <p:spPr bwMode="auto">
          <a:xfrm flipH="1">
            <a:off x="1530641" y="2158505"/>
            <a:ext cx="2465293" cy="1093239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3708979" y="2832944"/>
            <a:ext cx="2952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sz="1800" dirty="0" smtClean="0">
                <a:solidFill>
                  <a:srgbClr val="C00000"/>
                </a:solidFill>
              </a:rPr>
              <a:t>COM + </a:t>
            </a:r>
            <a:r>
              <a:rPr lang="nl-BE" sz="1800" dirty="0" err="1" smtClean="0">
                <a:solidFill>
                  <a:srgbClr val="C00000"/>
                </a:solidFill>
              </a:rPr>
              <a:t>données</a:t>
            </a:r>
            <a:r>
              <a:rPr lang="nl-BE" sz="1800" dirty="0" smtClean="0">
                <a:solidFill>
                  <a:srgbClr val="C00000"/>
                </a:solidFill>
              </a:rPr>
              <a:t> </a:t>
            </a:r>
            <a:r>
              <a:rPr lang="nl-BE" sz="1800" dirty="0" err="1" smtClean="0">
                <a:solidFill>
                  <a:srgbClr val="C00000"/>
                </a:solidFill>
              </a:rPr>
              <a:t>suppl</a:t>
            </a:r>
            <a:r>
              <a:rPr lang="nl-BE" sz="1800" dirty="0" smtClean="0">
                <a:solidFill>
                  <a:srgbClr val="C00000"/>
                </a:solidFill>
              </a:rPr>
              <a:t> (e.g. rectum, </a:t>
            </a:r>
            <a:r>
              <a:rPr lang="nl-BE" sz="1800" dirty="0" err="1" smtClean="0">
                <a:solidFill>
                  <a:srgbClr val="C00000"/>
                </a:solidFill>
              </a:rPr>
              <a:t>oropharynx</a:t>
            </a:r>
            <a:r>
              <a:rPr lang="nl-BE" sz="1800" dirty="0" smtClean="0">
                <a:solidFill>
                  <a:srgbClr val="C00000"/>
                </a:solidFill>
              </a:rPr>
              <a:t>, </a:t>
            </a:r>
            <a:r>
              <a:rPr lang="nl-BE" sz="1800" dirty="0" err="1" smtClean="0">
                <a:solidFill>
                  <a:srgbClr val="C00000"/>
                </a:solidFill>
              </a:rPr>
              <a:t>prostate</a:t>
            </a:r>
            <a:r>
              <a:rPr lang="nl-BE" sz="1800" dirty="0" smtClean="0">
                <a:solidFill>
                  <a:srgbClr val="C00000"/>
                </a:solidFill>
              </a:rPr>
              <a:t>, </a:t>
            </a:r>
            <a:r>
              <a:rPr lang="nl-BE" sz="1800" dirty="0" err="1" smtClean="0">
                <a:solidFill>
                  <a:srgbClr val="C00000"/>
                </a:solidFill>
              </a:rPr>
              <a:t>endomètre</a:t>
            </a:r>
            <a:r>
              <a:rPr lang="nl-BE" sz="1800" dirty="0" smtClean="0">
                <a:solidFill>
                  <a:srgbClr val="C00000"/>
                </a:solidFill>
              </a:rPr>
              <a:t>,… )</a:t>
            </a:r>
            <a:endParaRPr lang="nl-NL" sz="1800" dirty="0">
              <a:solidFill>
                <a:srgbClr val="C00000"/>
              </a:solidFill>
            </a:endParaRP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4788024" y="2158505"/>
            <a:ext cx="0" cy="2272208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6291" y="4082741"/>
            <a:ext cx="3052688" cy="1116981"/>
            <a:chOff x="690924" y="3798888"/>
            <a:chExt cx="3052688" cy="1360487"/>
          </a:xfrm>
        </p:grpSpPr>
        <p:sp>
          <p:nvSpPr>
            <p:cNvPr id="14356" name="Line 8"/>
            <p:cNvSpPr>
              <a:spLocks noChangeShapeType="1"/>
            </p:cNvSpPr>
            <p:nvPr/>
          </p:nvSpPr>
          <p:spPr bwMode="auto">
            <a:xfrm>
              <a:off x="1565275" y="5159375"/>
              <a:ext cx="182880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690924" y="3798888"/>
              <a:ext cx="3052688" cy="1124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BE" sz="1800" dirty="0">
                  <a:solidFill>
                    <a:srgbClr val="C00000"/>
                  </a:solidFill>
                </a:rPr>
                <a:t>+ </a:t>
              </a:r>
              <a:r>
                <a:rPr lang="nl-BE" sz="1800" dirty="0" err="1" smtClean="0">
                  <a:solidFill>
                    <a:srgbClr val="C00000"/>
                  </a:solidFill>
                </a:rPr>
                <a:t>procédures</a:t>
              </a:r>
              <a:r>
                <a:rPr lang="nl-BE" sz="1800" dirty="0" smtClean="0">
                  <a:solidFill>
                    <a:srgbClr val="C00000"/>
                  </a:solidFill>
                </a:rPr>
                <a:t> </a:t>
              </a:r>
              <a:r>
                <a:rPr lang="nl-BE" sz="1800" dirty="0" err="1" smtClean="0">
                  <a:solidFill>
                    <a:srgbClr val="C00000"/>
                  </a:solidFill>
                </a:rPr>
                <a:t>diagnostiques</a:t>
              </a:r>
              <a:r>
                <a:rPr lang="nl-BE" sz="1800" dirty="0" smtClean="0">
                  <a:solidFill>
                    <a:srgbClr val="C00000"/>
                  </a:solidFill>
                </a:rPr>
                <a:t> et </a:t>
              </a:r>
              <a:r>
                <a:rPr lang="nl-BE" sz="1800" dirty="0" err="1" smtClean="0">
                  <a:solidFill>
                    <a:srgbClr val="C00000"/>
                  </a:solidFill>
                </a:rPr>
                <a:t>thérapeutiques</a:t>
              </a:r>
              <a:r>
                <a:rPr lang="nl-BE" sz="1800" dirty="0" smtClean="0">
                  <a:solidFill>
                    <a:srgbClr val="C00000"/>
                  </a:solidFill>
                </a:rPr>
                <a:t> + </a:t>
              </a:r>
              <a:r>
                <a:rPr lang="nl-BE" sz="1800" dirty="0" err="1" smtClean="0">
                  <a:solidFill>
                    <a:srgbClr val="C00000"/>
                  </a:solidFill>
                </a:rPr>
                <a:t>médicaments</a:t>
              </a:r>
              <a:r>
                <a:rPr lang="nl-BE" sz="1800" dirty="0" smtClean="0">
                  <a:solidFill>
                    <a:srgbClr val="C00000"/>
                  </a:solidFill>
                </a:rPr>
                <a:t> (5 </a:t>
              </a:r>
              <a:r>
                <a:rPr lang="nl-BE" sz="1800" dirty="0" err="1" smtClean="0">
                  <a:solidFill>
                    <a:srgbClr val="C00000"/>
                  </a:solidFill>
                </a:rPr>
                <a:t>ans</a:t>
              </a:r>
              <a:r>
                <a:rPr lang="nl-BE" sz="1800" dirty="0" smtClean="0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10" name="Straight Connector 9"/>
            <p:cNvCxnSpPr>
              <a:stCxn id="14356" idx="0"/>
            </p:cNvCxnSpPr>
            <p:nvPr/>
          </p:nvCxnSpPr>
          <p:spPr>
            <a:xfrm flipV="1">
              <a:off x="1565275" y="3798888"/>
              <a:ext cx="0" cy="136048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508466" y="4320268"/>
            <a:ext cx="2602482" cy="1599857"/>
            <a:chOff x="6508466" y="4320268"/>
            <a:chExt cx="2602482" cy="1599857"/>
          </a:xfrm>
        </p:grpSpPr>
        <p:sp>
          <p:nvSpPr>
            <p:cNvPr id="14352" name="TextBox 2"/>
            <p:cNvSpPr txBox="1">
              <a:spLocks noChangeArrowheads="1"/>
            </p:cNvSpPr>
            <p:nvPr/>
          </p:nvSpPr>
          <p:spPr bwMode="auto">
            <a:xfrm>
              <a:off x="7811240" y="4815002"/>
              <a:ext cx="1266846" cy="769441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BE" sz="2200" dirty="0" err="1" smtClean="0">
                  <a:solidFill>
                    <a:schemeClr val="accent1"/>
                  </a:solidFill>
                  <a:latin typeface="Microsoft Sans Serif" pitchFamily="34" charset="0"/>
                </a:rPr>
                <a:t>RegistreNational</a:t>
              </a:r>
              <a:endParaRPr lang="nl-BE" sz="2200" dirty="0">
                <a:solidFill>
                  <a:schemeClr val="accent1"/>
                </a:solidFill>
                <a:latin typeface="Microsoft Sans Serif" pitchFamily="34" charset="0"/>
              </a:endParaRPr>
            </a:p>
          </p:txBody>
        </p:sp>
        <p:sp>
          <p:nvSpPr>
            <p:cNvPr id="14351" name="Line 11"/>
            <p:cNvSpPr>
              <a:spLocks noChangeShapeType="1"/>
            </p:cNvSpPr>
            <p:nvPr/>
          </p:nvSpPr>
          <p:spPr bwMode="auto">
            <a:xfrm>
              <a:off x="6691628" y="5150898"/>
              <a:ext cx="1030712" cy="2759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nl-BE"/>
            </a:p>
          </p:txBody>
        </p:sp>
        <p:sp>
          <p:nvSpPr>
            <p:cNvPr id="14350" name="Text Box 13"/>
            <p:cNvSpPr txBox="1">
              <a:spLocks noChangeArrowheads="1"/>
            </p:cNvSpPr>
            <p:nvPr/>
          </p:nvSpPr>
          <p:spPr bwMode="auto">
            <a:xfrm>
              <a:off x="6707787" y="5550793"/>
              <a:ext cx="212372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NL" sz="1800" dirty="0" err="1" smtClean="0">
                  <a:solidFill>
                    <a:srgbClr val="C00000"/>
                  </a:solidFill>
                </a:rPr>
                <a:t>Statut</a:t>
              </a:r>
              <a:r>
                <a:rPr lang="nl-NL" sz="1800" dirty="0" smtClean="0">
                  <a:solidFill>
                    <a:srgbClr val="C00000"/>
                  </a:solidFill>
                </a:rPr>
                <a:t> </a:t>
              </a:r>
              <a:r>
                <a:rPr lang="nl-NL" sz="1800" dirty="0" err="1" smtClean="0">
                  <a:solidFill>
                    <a:srgbClr val="C00000"/>
                  </a:solidFill>
                </a:rPr>
                <a:t>vital</a:t>
              </a:r>
              <a:r>
                <a:rPr lang="nl-NL" sz="1800" dirty="0" smtClean="0">
                  <a:solidFill>
                    <a:srgbClr val="C00000"/>
                  </a:solidFill>
                </a:rPr>
                <a:t>/ </a:t>
              </a:r>
              <a:r>
                <a:rPr lang="nl-NL" sz="1800" dirty="0" err="1" smtClean="0">
                  <a:solidFill>
                    <a:srgbClr val="C00000"/>
                  </a:solidFill>
                </a:rPr>
                <a:t>décès</a:t>
              </a:r>
              <a:r>
                <a:rPr lang="nl-NL" sz="1800" dirty="0" smtClean="0">
                  <a:solidFill>
                    <a:srgbClr val="C00000"/>
                  </a:solidFill>
                </a:rPr>
                <a:t>/</a:t>
              </a:r>
              <a:endParaRPr lang="nl-NL" sz="1800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7433913" y="4320268"/>
              <a:ext cx="1677035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BE" sz="2200" dirty="0" err="1" smtClean="0">
                  <a:solidFill>
                    <a:schemeClr val="accent1"/>
                  </a:solidFill>
                  <a:latin typeface="Microsoft Sans Serif" pitchFamily="34" charset="0"/>
                </a:rPr>
                <a:t>Cert</a:t>
              </a:r>
              <a:r>
                <a:rPr lang="nl-BE" sz="2200" dirty="0" smtClean="0">
                  <a:solidFill>
                    <a:schemeClr val="accent1"/>
                  </a:solidFill>
                  <a:latin typeface="Microsoft Sans Serif" pitchFamily="34" charset="0"/>
                </a:rPr>
                <a:t>. </a:t>
              </a:r>
              <a:r>
                <a:rPr lang="nl-BE" sz="2200" dirty="0" err="1" smtClean="0">
                  <a:solidFill>
                    <a:schemeClr val="accent1"/>
                  </a:solidFill>
                  <a:latin typeface="Microsoft Sans Serif" pitchFamily="34" charset="0"/>
                </a:rPr>
                <a:t>Décès</a:t>
              </a:r>
              <a:endParaRPr lang="en-GB" sz="2200" dirty="0">
                <a:solidFill>
                  <a:schemeClr val="accent1"/>
                </a:solidFill>
                <a:latin typeface="Microsoft Sans Serif" pitchFamily="34" charset="0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>
              <a:off x="6508466" y="4535711"/>
              <a:ext cx="925447" cy="2759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nl-BE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36311" y="1835150"/>
            <a:ext cx="2795204" cy="2592388"/>
            <a:chOff x="6036311" y="1835150"/>
            <a:chExt cx="2795204" cy="2592388"/>
          </a:xfrm>
        </p:grpSpPr>
        <p:sp>
          <p:nvSpPr>
            <p:cNvPr id="14344" name="Text Box 9"/>
            <p:cNvSpPr txBox="1">
              <a:spLocks noChangeArrowheads="1"/>
            </p:cNvSpPr>
            <p:nvPr/>
          </p:nvSpPr>
          <p:spPr bwMode="auto">
            <a:xfrm>
              <a:off x="6137275" y="1835150"/>
              <a:ext cx="2185988" cy="430213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BE" sz="2200" dirty="0" smtClean="0">
                  <a:solidFill>
                    <a:schemeClr val="accent1"/>
                  </a:solidFill>
                  <a:latin typeface="Microsoft Sans Serif" pitchFamily="34" charset="0"/>
                </a:rPr>
                <a:t>Lab. pathologie</a:t>
              </a:r>
              <a:endParaRPr lang="en-GB" sz="2200" dirty="0">
                <a:solidFill>
                  <a:schemeClr val="accent1"/>
                </a:solidFill>
                <a:latin typeface="Microsoft Sans Serif" pitchFamily="34" charset="0"/>
              </a:endParaRPr>
            </a:p>
          </p:txBody>
        </p:sp>
        <p:sp>
          <p:nvSpPr>
            <p:cNvPr id="14345" name="Line 10"/>
            <p:cNvSpPr>
              <a:spLocks noChangeShapeType="1"/>
            </p:cNvSpPr>
            <p:nvPr/>
          </p:nvSpPr>
          <p:spPr bwMode="auto">
            <a:xfrm>
              <a:off x="6553200" y="2265363"/>
              <a:ext cx="0" cy="216217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6036311" y="2358560"/>
              <a:ext cx="279520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BE" sz="1800" dirty="0" smtClean="0">
                  <a:solidFill>
                    <a:srgbClr val="C00000"/>
                  </a:solidFill>
                </a:rPr>
                <a:t>Fichier + </a:t>
              </a:r>
              <a:r>
                <a:rPr lang="nl-BE" sz="1800" dirty="0" err="1" smtClean="0">
                  <a:solidFill>
                    <a:srgbClr val="C00000"/>
                  </a:solidFill>
                </a:rPr>
                <a:t>protocoles</a:t>
              </a:r>
              <a:endParaRPr lang="nl-NL" sz="1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03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611560" y="260648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dirty="0" smtClean="0"/>
              <a:t>Cancer </a:t>
            </a:r>
            <a:r>
              <a:rPr lang="nl-NL" dirty="0" err="1" smtClean="0"/>
              <a:t>Burden</a:t>
            </a:r>
            <a:endParaRPr lang="nl-NL" dirty="0"/>
          </a:p>
        </p:txBody>
      </p:sp>
      <p:grpSp>
        <p:nvGrpSpPr>
          <p:cNvPr id="30" name="Group 29"/>
          <p:cNvGrpSpPr/>
          <p:nvPr/>
        </p:nvGrpSpPr>
        <p:grpSpPr>
          <a:xfrm>
            <a:off x="718235" y="908721"/>
            <a:ext cx="6590069" cy="2267255"/>
            <a:chOff x="718235" y="908721"/>
            <a:chExt cx="6590069" cy="2267255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431" y="1556792"/>
              <a:ext cx="1962648" cy="16191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ijdelijke aanduiding voor inhoud 2"/>
            <p:cNvSpPr txBox="1">
              <a:spLocks/>
            </p:cNvSpPr>
            <p:nvPr/>
          </p:nvSpPr>
          <p:spPr bwMode="auto">
            <a:xfrm>
              <a:off x="718235" y="908721"/>
              <a:ext cx="6590069" cy="1214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 smtClean="0"/>
                <a:t>		   Cancer </a:t>
              </a:r>
              <a:r>
                <a:rPr lang="nl-NL" sz="1600" dirty="0" err="1" smtClean="0"/>
                <a:t>Incidence</a:t>
              </a:r>
              <a:r>
                <a:rPr lang="nl-NL" sz="1600" dirty="0" smtClean="0"/>
                <a:t>: </a:t>
              </a:r>
            </a:p>
            <a:p>
              <a:pPr marL="0" indent="0">
                <a:buNone/>
                <a:defRPr/>
              </a:pPr>
              <a:r>
                <a:rPr lang="nl-NL" sz="1600" dirty="0"/>
                <a:t>	</a:t>
              </a:r>
              <a:r>
                <a:rPr lang="nl-NL" sz="1600" dirty="0" smtClean="0"/>
                <a:t>	first diagnosis /treatment</a:t>
              </a:r>
              <a:endParaRPr lang="nl-NL" dirty="0"/>
            </a:p>
          </p:txBody>
        </p:sp>
        <p:cxnSp>
          <p:nvCxnSpPr>
            <p:cNvPr id="6" name="Elbow Connector 5"/>
            <p:cNvCxnSpPr/>
            <p:nvPr/>
          </p:nvCxnSpPr>
          <p:spPr>
            <a:xfrm rot="5400000" flipH="1" flipV="1">
              <a:off x="1622865" y="1250070"/>
              <a:ext cx="702408" cy="1746725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2551" y="2437219"/>
            <a:ext cx="2965273" cy="2803401"/>
            <a:chOff x="22551" y="2437219"/>
            <a:chExt cx="2965273" cy="2803401"/>
          </a:xfrm>
        </p:grpSpPr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691251"/>
              <a:ext cx="2592288" cy="2549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jdelijke aanduiding voor inhoud 2"/>
            <p:cNvSpPr txBox="1">
              <a:spLocks/>
            </p:cNvSpPr>
            <p:nvPr/>
          </p:nvSpPr>
          <p:spPr bwMode="auto">
            <a:xfrm>
              <a:off x="22551" y="2437219"/>
              <a:ext cx="2965273" cy="463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 smtClean="0"/>
                <a:t>Belgian </a:t>
              </a:r>
              <a:r>
                <a:rPr lang="nl-NL" sz="1600" dirty="0" err="1" smtClean="0"/>
                <a:t>population</a:t>
              </a:r>
              <a:r>
                <a:rPr lang="nl-NL" sz="1600" dirty="0" smtClean="0"/>
                <a:t> (11Mio)</a:t>
              </a:r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99365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18" y="1052513"/>
            <a:ext cx="5040562" cy="4956412"/>
          </a:xfrm>
          <a:prstGeom prst="rect">
            <a:avLst/>
          </a:prstGeom>
        </p:spPr>
      </p:pic>
      <p:pic>
        <p:nvPicPr>
          <p:cNvPr id="5" name="Picture 4" descr="BE-ma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1269" y="3420715"/>
            <a:ext cx="832458" cy="6561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48" y="4198370"/>
            <a:ext cx="467079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914013"/>
            <a:ext cx="8208912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65,269 nouveaux </a:t>
            </a:r>
            <a:r>
              <a:rPr lang="nl-BE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diagnostics</a:t>
            </a:r>
            <a:r>
              <a:rPr lang="nl-BE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en 2012 </a:t>
            </a:r>
            <a:r>
              <a:rPr lang="nl-BE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(excl. non </a:t>
            </a:r>
            <a:r>
              <a:rPr lang="nl-BE" sz="18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melanoma</a:t>
            </a:r>
            <a:r>
              <a:rPr lang="nl-BE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skin </a:t>
            </a:r>
            <a:r>
              <a:rPr lang="nl-BE" sz="18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cancer</a:t>
            </a:r>
            <a:r>
              <a:rPr lang="nl-BE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5536" y="159306"/>
            <a:ext cx="8229600" cy="523875"/>
          </a:xfrm>
        </p:spPr>
        <p:txBody>
          <a:bodyPr/>
          <a:lstStyle/>
          <a:p>
            <a:r>
              <a:rPr lang="nl-BE" dirty="0" err="1" smtClean="0"/>
              <a:t>Incidence</a:t>
            </a:r>
            <a:r>
              <a:rPr lang="nl-BE" dirty="0" smtClean="0"/>
              <a:t> de </a:t>
            </a:r>
            <a:r>
              <a:rPr lang="nl-BE" dirty="0" err="1" smtClean="0"/>
              <a:t>cancer</a:t>
            </a:r>
            <a:r>
              <a:rPr lang="nl-BE" dirty="0" smtClean="0"/>
              <a:t> en </a:t>
            </a:r>
            <a:r>
              <a:rPr lang="nl-BE" dirty="0" err="1" smtClean="0"/>
              <a:t>Belgique</a:t>
            </a:r>
            <a:endParaRPr lang="nl-BE" dirty="0"/>
          </a:p>
        </p:txBody>
      </p:sp>
      <p:sp>
        <p:nvSpPr>
          <p:cNvPr id="11" name="Rectangle 10"/>
          <p:cNvSpPr/>
          <p:nvPr/>
        </p:nvSpPr>
        <p:spPr>
          <a:xfrm>
            <a:off x="6303680" y="1698843"/>
            <a:ext cx="2444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nl-BE" sz="18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r>
              <a:rPr lang="nl-BE" sz="1800" dirty="0" smtClean="0"/>
              <a:t>34.774</a:t>
            </a:r>
          </a:p>
          <a:p>
            <a:pPr lvl="1"/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endParaRPr lang="nl-BE" sz="18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/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r>
              <a:rPr lang="nl-BE" sz="1800" dirty="0" smtClean="0">
                <a:solidFill>
                  <a:srgbClr val="000000"/>
                </a:solidFill>
                <a:ea typeface="ＭＳ Ｐゴシック" pitchFamily="34" charset="-128"/>
              </a:rPr>
              <a:t> 30.495</a:t>
            </a:r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endParaRPr lang="nl-BE" sz="18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r>
              <a:rPr lang="nl-BE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48419"/>
            <a:ext cx="369460" cy="82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27" y="3076510"/>
            <a:ext cx="476939" cy="90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80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http://www.kankerregister.org/media/images/cijfersoverkanker/dixtumeursplusfréquentesparsexe201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036564" cy="52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20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611560" y="260648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dirty="0" smtClean="0"/>
              <a:t>Cancer </a:t>
            </a:r>
            <a:r>
              <a:rPr lang="nl-NL" dirty="0" err="1" smtClean="0"/>
              <a:t>Burden</a:t>
            </a:r>
            <a:endParaRPr lang="nl-NL" dirty="0"/>
          </a:p>
        </p:txBody>
      </p:sp>
      <p:grpSp>
        <p:nvGrpSpPr>
          <p:cNvPr id="30" name="Group 29"/>
          <p:cNvGrpSpPr/>
          <p:nvPr/>
        </p:nvGrpSpPr>
        <p:grpSpPr>
          <a:xfrm>
            <a:off x="718235" y="1196751"/>
            <a:ext cx="5293925" cy="1979225"/>
            <a:chOff x="718235" y="1196751"/>
            <a:chExt cx="5293925" cy="1979225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431" y="1556792"/>
              <a:ext cx="1962648" cy="16191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ijdelijke aanduiding voor inhoud 2"/>
            <p:cNvSpPr txBox="1">
              <a:spLocks/>
            </p:cNvSpPr>
            <p:nvPr/>
          </p:nvSpPr>
          <p:spPr bwMode="auto">
            <a:xfrm>
              <a:off x="718235" y="1196751"/>
              <a:ext cx="5293925" cy="926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 smtClean="0"/>
                <a:t>		   Cancer </a:t>
              </a:r>
              <a:r>
                <a:rPr lang="nl-NL" sz="1600" dirty="0" err="1" smtClean="0"/>
                <a:t>Incidence</a:t>
              </a:r>
              <a:r>
                <a:rPr lang="nl-NL" sz="1600" dirty="0" smtClean="0"/>
                <a:t>: first D/ R/</a:t>
              </a:r>
              <a:endParaRPr lang="nl-NL" dirty="0"/>
            </a:p>
          </p:txBody>
        </p:sp>
        <p:cxnSp>
          <p:nvCxnSpPr>
            <p:cNvPr id="6" name="Elbow Connector 5"/>
            <p:cNvCxnSpPr/>
            <p:nvPr/>
          </p:nvCxnSpPr>
          <p:spPr>
            <a:xfrm rot="5400000" flipH="1" flipV="1">
              <a:off x="1622865" y="1250070"/>
              <a:ext cx="702408" cy="1746725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2551" y="2437219"/>
            <a:ext cx="2965273" cy="2803401"/>
            <a:chOff x="22551" y="2437219"/>
            <a:chExt cx="2965273" cy="2803401"/>
          </a:xfrm>
        </p:grpSpPr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691251"/>
              <a:ext cx="2592288" cy="2549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jdelijke aanduiding voor inhoud 2"/>
            <p:cNvSpPr txBox="1">
              <a:spLocks/>
            </p:cNvSpPr>
            <p:nvPr/>
          </p:nvSpPr>
          <p:spPr bwMode="auto">
            <a:xfrm>
              <a:off x="22551" y="2437219"/>
              <a:ext cx="2965273" cy="463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 smtClean="0"/>
                <a:t>Belgian </a:t>
              </a:r>
              <a:r>
                <a:rPr lang="nl-NL" sz="1600" dirty="0" err="1" smtClean="0"/>
                <a:t>population</a:t>
              </a:r>
              <a:r>
                <a:rPr lang="nl-NL" sz="1600" dirty="0" smtClean="0"/>
                <a:t> (11Mio)</a:t>
              </a:r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80192" y="1660089"/>
            <a:ext cx="4361656" cy="2967565"/>
            <a:chOff x="4880192" y="1660089"/>
            <a:chExt cx="4361656" cy="2967565"/>
          </a:xfrm>
        </p:grpSpPr>
        <p:sp>
          <p:nvSpPr>
            <p:cNvPr id="2" name="TextBox 1"/>
            <p:cNvSpPr txBox="1"/>
            <p:nvPr/>
          </p:nvSpPr>
          <p:spPr>
            <a:xfrm>
              <a:off x="5741563" y="3304215"/>
              <a:ext cx="35002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AutoNum type="arabicParenR"/>
              </a:pPr>
              <a:r>
                <a:rPr lang="nl-BE" sz="1600" dirty="0" err="1"/>
                <a:t>Population</a:t>
              </a:r>
              <a:r>
                <a:rPr lang="nl-BE" sz="1600" dirty="0"/>
                <a:t> </a:t>
              </a:r>
              <a:r>
                <a:rPr lang="nl-BE" sz="1600" dirty="0" err="1" smtClean="0"/>
                <a:t>growth</a:t>
              </a:r>
              <a:r>
                <a:rPr lang="nl-BE" sz="1600" dirty="0" smtClean="0"/>
                <a:t> </a:t>
              </a:r>
              <a:r>
                <a:rPr lang="nl-BE" sz="1600" dirty="0" err="1" smtClean="0"/>
                <a:t>and</a:t>
              </a:r>
              <a:r>
                <a:rPr lang="nl-BE" sz="1600" dirty="0" smtClean="0"/>
                <a:t> </a:t>
              </a:r>
              <a:r>
                <a:rPr lang="nl-BE" sz="1600" dirty="0" err="1" smtClean="0"/>
                <a:t>ageing</a:t>
              </a:r>
              <a:endParaRPr lang="nl-BE" sz="1600" dirty="0"/>
            </a:p>
            <a:p>
              <a:pPr marL="342900" indent="-342900">
                <a:buAutoNum type="arabicParenR"/>
              </a:pPr>
              <a:r>
                <a:rPr lang="nl-BE" sz="1600" dirty="0" err="1" smtClean="0"/>
                <a:t>Early</a:t>
              </a:r>
              <a:r>
                <a:rPr lang="nl-BE" sz="1600" dirty="0" smtClean="0"/>
                <a:t> diagnosis</a:t>
              </a:r>
            </a:p>
            <a:p>
              <a:pPr marL="342900" indent="-342900">
                <a:buAutoNum type="arabicParenR"/>
              </a:pPr>
              <a:r>
                <a:rPr lang="nl-BE" sz="1600" dirty="0" smtClean="0"/>
                <a:t>Screening </a:t>
              </a:r>
              <a:r>
                <a:rPr lang="nl-BE" sz="1600" dirty="0" err="1" smtClean="0"/>
                <a:t>activities</a:t>
              </a:r>
              <a:endParaRPr lang="nl-BE" sz="1600" dirty="0" smtClean="0"/>
            </a:p>
            <a:p>
              <a:pPr marL="342900" indent="-342900">
                <a:buAutoNum type="arabicParenR"/>
              </a:pPr>
              <a:r>
                <a:rPr lang="nl-BE" sz="1600" dirty="0" err="1" smtClean="0"/>
                <a:t>Changing</a:t>
              </a:r>
              <a:r>
                <a:rPr lang="nl-BE" sz="1600" dirty="0" smtClean="0"/>
                <a:t> risk factors</a:t>
              </a:r>
            </a:p>
            <a:p>
              <a:pPr marL="342900" indent="-342900">
                <a:buAutoNum type="arabicParenR"/>
              </a:pPr>
              <a:r>
                <a:rPr lang="nl-BE" sz="1600" dirty="0"/>
                <a:t>?</a:t>
              </a:r>
            </a:p>
          </p:txBody>
        </p:sp>
        <p:sp>
          <p:nvSpPr>
            <p:cNvPr id="4" name="Bent-Up Arrow 3"/>
            <p:cNvSpPr/>
            <p:nvPr/>
          </p:nvSpPr>
          <p:spPr>
            <a:xfrm rot="16200000">
              <a:off x="4633729" y="1906552"/>
              <a:ext cx="1624895" cy="1131969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1465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52928" cy="720725"/>
          </a:xfrm>
        </p:spPr>
        <p:txBody>
          <a:bodyPr/>
          <a:lstStyle/>
          <a:p>
            <a:r>
              <a:rPr lang="en-GB" sz="2400" dirty="0" smtClean="0"/>
              <a:t>Trends 2004-2012: Incidence is increasing…</a:t>
            </a:r>
            <a:endParaRPr lang="en-GB" sz="24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858262"/>
              </p:ext>
            </p:extLst>
          </p:nvPr>
        </p:nvGraphicFramePr>
        <p:xfrm>
          <a:off x="683568" y="764704"/>
          <a:ext cx="374441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783007"/>
              </p:ext>
            </p:extLst>
          </p:nvPr>
        </p:nvGraphicFramePr>
        <p:xfrm>
          <a:off x="4644008" y="3789040"/>
          <a:ext cx="381642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52611"/>
              </p:ext>
            </p:extLst>
          </p:nvPr>
        </p:nvGraphicFramePr>
        <p:xfrm>
          <a:off x="683568" y="3789040"/>
          <a:ext cx="374441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525847"/>
              </p:ext>
            </p:extLst>
          </p:nvPr>
        </p:nvGraphicFramePr>
        <p:xfrm>
          <a:off x="4644008" y="764704"/>
          <a:ext cx="381642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6170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9" grpId="0">
        <p:bldAsOne/>
      </p:bldGraphic>
      <p:bldGraphic spid="10" grpId="0">
        <p:bldAsOne/>
      </p:bldGraphic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64896" cy="720725"/>
          </a:xfrm>
        </p:spPr>
        <p:txBody>
          <a:bodyPr/>
          <a:lstStyle/>
          <a:p>
            <a:r>
              <a:rPr lang="en-GB" sz="2400" dirty="0"/>
              <a:t>Trends </a:t>
            </a:r>
            <a:r>
              <a:rPr lang="en-GB" sz="2400" dirty="0" smtClean="0"/>
              <a:t>2004-2012</a:t>
            </a:r>
            <a:endParaRPr lang="en-GB" sz="24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822080"/>
              </p:ext>
            </p:extLst>
          </p:nvPr>
        </p:nvGraphicFramePr>
        <p:xfrm>
          <a:off x="467544" y="1628800"/>
          <a:ext cx="403244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089324"/>
              </p:ext>
            </p:extLst>
          </p:nvPr>
        </p:nvGraphicFramePr>
        <p:xfrm>
          <a:off x="4644008" y="1628800"/>
          <a:ext cx="417646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090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2|17.7"/>
</p:tagLst>
</file>

<file path=ppt/theme/theme1.xml><?xml version="1.0" encoding="utf-8"?>
<a:theme xmlns:a="http://schemas.openxmlformats.org/drawingml/2006/main" name="Kennismaking met de Belgische Kankerregistratie KATHO">
  <a:themeElements>
    <a:clrScheme name="StichtingKankerregister_sjabloon 13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005693"/>
      </a:accent1>
      <a:accent2>
        <a:srgbClr val="C5BF00"/>
      </a:accent2>
      <a:accent3>
        <a:srgbClr val="FFFFFF"/>
      </a:accent3>
      <a:accent4>
        <a:srgbClr val="000000"/>
      </a:accent4>
      <a:accent5>
        <a:srgbClr val="AAB4C8"/>
      </a:accent5>
      <a:accent6>
        <a:srgbClr val="B2AD00"/>
      </a:accent6>
      <a:hlink>
        <a:srgbClr val="005693"/>
      </a:hlink>
      <a:folHlink>
        <a:srgbClr val="C5BF00"/>
      </a:folHlink>
    </a:clrScheme>
    <a:fontScheme name="StichtingKankerregister_sjabloon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ichtingKankerregister_sjabloon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005693"/>
        </a:accent1>
        <a:accent2>
          <a:srgbClr val="C5BF00"/>
        </a:accent2>
        <a:accent3>
          <a:srgbClr val="FFFFFF"/>
        </a:accent3>
        <a:accent4>
          <a:srgbClr val="000000"/>
        </a:accent4>
        <a:accent5>
          <a:srgbClr val="AAB4C8"/>
        </a:accent5>
        <a:accent6>
          <a:srgbClr val="B2AD00"/>
        </a:accent6>
        <a:hlink>
          <a:srgbClr val="005693"/>
        </a:hlink>
        <a:folHlink>
          <a:srgbClr val="C5B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Kennismaking met de Belgische Kankerregistratie KATHO</Template>
  <TotalTime>7</TotalTime>
  <Words>514</Words>
  <Application>Microsoft Macintosh PowerPoint</Application>
  <PresentationFormat>On-screen Show (4:3)</PresentationFormat>
  <Paragraphs>177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Kennismaking met de Belgische Kankerregistratie KATHO</vt:lpstr>
      <vt:lpstr> Facts and figures about cancer in Belgium </vt:lpstr>
      <vt:lpstr>Résumé</vt:lpstr>
      <vt:lpstr>PowerPoint Presentation</vt:lpstr>
      <vt:lpstr>PowerPoint Presentation</vt:lpstr>
      <vt:lpstr>Incidence de cancer en Belgique</vt:lpstr>
      <vt:lpstr>PowerPoint Presentation</vt:lpstr>
      <vt:lpstr>PowerPoint Presentation</vt:lpstr>
      <vt:lpstr>Trends 2004-2012: Incidence is increasing…</vt:lpstr>
      <vt:lpstr>Trends 2004-2012</vt:lpstr>
      <vt:lpstr>PowerPoint Presentation</vt:lpstr>
      <vt:lpstr>Lung cancer               by histology</vt:lpstr>
      <vt:lpstr>PowerPoint Presentation</vt:lpstr>
      <vt:lpstr>Mapping tumours related to alcohol and smoking</vt:lpstr>
      <vt:lpstr>Cancer in the elderly</vt:lpstr>
      <vt:lpstr>PowerPoint Presentation</vt:lpstr>
      <vt:lpstr>PowerPoint Presentation</vt:lpstr>
      <vt:lpstr>PowerPoint Presentation</vt:lpstr>
      <vt:lpstr>PowerPoint Presentation</vt:lpstr>
      <vt:lpstr>Survival improvement between  1999-2003 and 2004-2008, Flanders</vt:lpstr>
      <vt:lpstr>PowerPoint Presentation</vt:lpstr>
      <vt:lpstr>Conclusion</vt:lpstr>
      <vt:lpstr>PowerPoint Presentation</vt:lpstr>
      <vt:lpstr>Finances BCR</vt:lpstr>
      <vt:lpstr>Cancer registration: data set</vt:lpstr>
    </vt:vector>
  </TitlesOfParts>
  <Company>BCR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Kennismaking met de Belgische Kankerregistratie</dc:title>
  <dc:creator>Mia Slabbaert</dc:creator>
  <cp:lastModifiedBy>Margot Chapelle</cp:lastModifiedBy>
  <cp:revision>244</cp:revision>
  <dcterms:created xsi:type="dcterms:W3CDTF">2013-02-01T17:54:10Z</dcterms:created>
  <dcterms:modified xsi:type="dcterms:W3CDTF">2015-06-29T12:46:02Z</dcterms:modified>
</cp:coreProperties>
</file>