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8" r:id="rId2"/>
  </p:sldMasterIdLst>
  <p:notesMasterIdLst>
    <p:notesMasterId r:id="rId13"/>
  </p:notesMasterIdLst>
  <p:handoutMasterIdLst>
    <p:handoutMasterId r:id="rId14"/>
  </p:handoutMasterIdLst>
  <p:sldIdLst>
    <p:sldId id="256" r:id="rId3"/>
    <p:sldId id="261" r:id="rId4"/>
    <p:sldId id="276" r:id="rId5"/>
    <p:sldId id="277" r:id="rId6"/>
    <p:sldId id="271" r:id="rId7"/>
    <p:sldId id="265" r:id="rId8"/>
    <p:sldId id="715" r:id="rId9"/>
    <p:sldId id="714" r:id="rId10"/>
    <p:sldId id="719" r:id="rId11"/>
    <p:sldId id="713" r:id="rId12"/>
  </p:sldIdLst>
  <p:sldSz cx="9144000" cy="6858000" type="screen4x3"/>
  <p:notesSz cx="6797675" cy="987266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5" autoAdjust="0"/>
    <p:restoredTop sz="94660"/>
  </p:normalViewPr>
  <p:slideViewPr>
    <p:cSldViewPr>
      <p:cViewPr varScale="1">
        <p:scale>
          <a:sx n="114" d="100"/>
          <a:sy n="114" d="100"/>
        </p:scale>
        <p:origin x="133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21" d="100"/>
          <a:sy n="121" d="100"/>
        </p:scale>
        <p:origin x="493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6DB7B-6B3D-4CF4-9B28-799288785BC8}" type="datetimeFigureOut">
              <a:rPr lang="nl-BE" smtClean="0"/>
              <a:t>9/12/2019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894F1-A8B7-4A82-90BF-EDE56DE4C0FE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81742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1AD0E-D04F-425D-B724-2D4348DE4E53}" type="datetimeFigureOut">
              <a:rPr lang="nl-BE" smtClean="0"/>
              <a:t>9/12/2019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C8928-3ADA-4A43-871D-E7E9AB09D607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5626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C8928-3ADA-4A43-871D-E7E9AB09D607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49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9C8928-3ADA-4A43-871D-E7E9AB09D607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779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5.jpg"/><Relationship Id="rId7" Type="http://schemas.openxmlformats.org/officeDocument/2006/relationships/image" Target="../media/image11.jp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18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6.png"/><Relationship Id="rId7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6.png"/><Relationship Id="rId7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jpg"/><Relationship Id="rId9" Type="http://schemas.openxmlformats.org/officeDocument/2006/relationships/image" Target="../media/image10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1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1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 err="1"/>
              <a:t>Cliquez</a:t>
            </a:r>
            <a:r>
              <a:rPr lang="nl-NL" dirty="0"/>
              <a:t> pour </a:t>
            </a:r>
            <a:r>
              <a:rPr lang="nl-NL" dirty="0" err="1"/>
              <a:t>ajouter</a:t>
            </a:r>
            <a:r>
              <a:rPr lang="nl-NL" dirty="0"/>
              <a:t> </a:t>
            </a:r>
            <a:r>
              <a:rPr lang="nl-NL" dirty="0" err="1"/>
              <a:t>un</a:t>
            </a:r>
            <a:r>
              <a:rPr lang="nl-NL" dirty="0"/>
              <a:t> </a:t>
            </a:r>
            <a:r>
              <a:rPr lang="nl-NL" dirty="0" err="1"/>
              <a:t>titre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3016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/>
              <a:t>Cliquez</a:t>
            </a:r>
            <a:r>
              <a:rPr lang="nl-NL" dirty="0"/>
              <a:t> pour </a:t>
            </a:r>
            <a:r>
              <a:rPr lang="nl-NL" dirty="0" err="1"/>
              <a:t>ajouter</a:t>
            </a:r>
            <a:r>
              <a:rPr lang="nl-NL" dirty="0"/>
              <a:t> </a:t>
            </a:r>
            <a:r>
              <a:rPr lang="nl-NL" dirty="0" err="1"/>
              <a:t>un</a:t>
            </a:r>
            <a:r>
              <a:rPr lang="nl-NL" dirty="0"/>
              <a:t> </a:t>
            </a:r>
            <a:r>
              <a:rPr lang="nl-NL" dirty="0" err="1"/>
              <a:t>titre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33926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gelijking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0768"/>
            <a:ext cx="8219256" cy="2458800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8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400"/>
            </a:lvl3pPr>
            <a:lvl4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  <a:defRPr sz="20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  <a:defRPr sz="1800"/>
            </a:lvl5pPr>
            <a:lvl6pPr marL="1255713" marR="0" indent="307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sz="20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6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  <a:p>
            <a:pPr lvl="0"/>
            <a:endParaRPr lang="nl-BE" dirty="0"/>
          </a:p>
        </p:txBody>
      </p:sp>
      <p:sp>
        <p:nvSpPr>
          <p:cNvPr id="11" name="Tijdelijke aanduiding voor inhoud 3"/>
          <p:cNvSpPr>
            <a:spLocks noGrp="1"/>
          </p:cNvSpPr>
          <p:nvPr>
            <p:ph sz="half" idx="11" hasCustomPrompt="1"/>
          </p:nvPr>
        </p:nvSpPr>
        <p:spPr>
          <a:xfrm>
            <a:off x="467544" y="3869024"/>
            <a:ext cx="8219256" cy="2458800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8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400"/>
            </a:lvl3pPr>
            <a:lvl4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  <a:defRPr sz="20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  <a:defRPr sz="1800"/>
            </a:lvl5pPr>
            <a:lvl6pPr marL="1255713" marR="0" indent="307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sz="20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6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  <a:p>
            <a:pPr lvl="0"/>
            <a:endParaRPr lang="nl-BE" dirty="0"/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Type de </a:t>
            </a:r>
            <a:r>
              <a:rPr lang="nl-NL" dirty="0" err="1"/>
              <a:t>présentation</a:t>
            </a:r>
            <a:endParaRPr lang="nl-BE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>
          <a:xfrm>
            <a:off x="2710135" y="6356349"/>
            <a:ext cx="1008000" cy="365125"/>
          </a:xfrm>
        </p:spPr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3"/>
          </p:nvPr>
        </p:nvSpPr>
        <p:spPr>
          <a:xfrm>
            <a:off x="3635896" y="6356348"/>
            <a:ext cx="3024336" cy="365125"/>
          </a:xfrm>
        </p:spPr>
        <p:txBody>
          <a:bodyPr/>
          <a:lstStyle/>
          <a:p>
            <a:r>
              <a:rPr lang="nl-BE" dirty="0"/>
              <a:t>Déjeuner de </a:t>
            </a:r>
            <a:r>
              <a:rPr lang="nl-BE" dirty="0" err="1"/>
              <a:t>presse</a:t>
            </a:r>
            <a:r>
              <a:rPr lang="nl-BE" dirty="0"/>
              <a:t> Batibouw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4"/>
          </p:nvPr>
        </p:nvSpPr>
        <p:spPr>
          <a:xfrm>
            <a:off x="2339752" y="6356350"/>
            <a:ext cx="486966" cy="365125"/>
          </a:xfrm>
        </p:spPr>
        <p:txBody>
          <a:bodyPr/>
          <a:lstStyle/>
          <a:p>
            <a:fld id="{87B8C222-8528-420E-B275-04632D7AEE87}" type="slidenum">
              <a:rPr lang="nl-BE" smtClean="0"/>
              <a:pPr/>
              <a:t>‹N°›</a:t>
            </a:fld>
            <a:endParaRPr lang="nl-BE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619" y="6381328"/>
            <a:ext cx="1760837" cy="288032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381328"/>
            <a:ext cx="1760837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02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Merci.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4652" y="6309320"/>
            <a:ext cx="1843813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77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Merci.</a:t>
            </a:r>
            <a:endParaRPr lang="nl-BE" dirty="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4652" y="6309320"/>
            <a:ext cx="1843813" cy="28803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41" y="6315015"/>
            <a:ext cx="1973711" cy="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94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817" y="6309320"/>
            <a:ext cx="139764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40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41" y="6322976"/>
            <a:ext cx="1397647" cy="288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817" y="6309320"/>
            <a:ext cx="139764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38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56" y="6381328"/>
            <a:ext cx="1396800" cy="300603"/>
          </a:xfrm>
          <a:prstGeom prst="rect">
            <a:avLst/>
          </a:prstGeom>
        </p:spPr>
      </p:pic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6399" y="6486480"/>
            <a:ext cx="5781825" cy="18288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 b="0" i="0">
                <a:solidFill>
                  <a:srgbClr val="141313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fld id="{FEA71D5C-3840-45D5-8CFB-E0E2280CF184}" type="slidenum">
              <a:rPr lang="en-GB" smtClean="0"/>
              <a:pPr/>
              <a:t>‹N°›</a:t>
            </a:fld>
            <a:r>
              <a:rPr lang="en-GB" dirty="0"/>
              <a:t>   •   </a:t>
            </a:r>
            <a:fld id="{A4BADBDA-9348-4259-B319-D8F23DB8C908}" type="datetime1">
              <a:rPr lang="nl-BE" smtClean="0"/>
              <a:pPr/>
              <a:t>9/12/2019</a:t>
            </a:fld>
            <a:r>
              <a:rPr lang="en-GB" dirty="0"/>
              <a:t> •    </a:t>
            </a:r>
            <a:r>
              <a:rPr lang="en-GB" dirty="0" err="1"/>
              <a:t>Onderwerp</a:t>
            </a:r>
            <a:endParaRPr lang="en-GB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7"/>
              </a:buBlip>
              <a:tabLst>
                <a:tab pos="1076325" algn="l"/>
              </a:tabLst>
              <a:defRPr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8"/>
              </a:buBlip>
              <a:tabLst/>
              <a:defRPr/>
            </a:lvl5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7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8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Soort presentatie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44788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56" y="6381328"/>
            <a:ext cx="1396800" cy="30060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383426"/>
            <a:ext cx="1396800" cy="300603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442645"/>
            <a:ext cx="4752528" cy="1547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 b="0" i="0">
                <a:solidFill>
                  <a:srgbClr val="141313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fld id="{FEA71D5C-3840-45D5-8CFB-E0E2280CF184}" type="slidenum">
              <a:rPr lang="en-GB" smtClean="0"/>
              <a:pPr/>
              <a:t>‹N°›</a:t>
            </a:fld>
            <a:r>
              <a:rPr lang="en-GB" dirty="0"/>
              <a:t>   •   </a:t>
            </a:r>
            <a:fld id="{D8C63BBC-B241-44DA-9C77-A56E22BF9FE8}" type="datetime1">
              <a:rPr lang="nl-BE" smtClean="0"/>
              <a:pPr/>
              <a:t>9/12/2019</a:t>
            </a:fld>
            <a:r>
              <a:rPr lang="en-GB" dirty="0"/>
              <a:t> •    </a:t>
            </a:r>
            <a:r>
              <a:rPr lang="en-GB" dirty="0" err="1"/>
              <a:t>Onderwerp</a:t>
            </a:r>
            <a:endParaRPr lang="en-GB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>
                <a:tab pos="1076325" algn="l"/>
              </a:tabLst>
              <a:defRPr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/>
            </a:lvl5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Soort presentatie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43387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4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0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8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800"/>
            </a:lvl5pPr>
            <a:lvl6pPr marL="514800" marR="0" indent="-514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4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0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8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800"/>
            </a:lvl5pPr>
            <a:lvl6pPr marL="514800" marR="0" indent="-514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  <a:p>
            <a:pPr lvl="0"/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56" y="6381328"/>
            <a:ext cx="1396800" cy="300603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6399" y="6486480"/>
            <a:ext cx="5781825" cy="18288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 b="0" i="0">
                <a:solidFill>
                  <a:srgbClr val="141313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fld id="{FEA71D5C-3840-45D5-8CFB-E0E2280CF184}" type="slidenum">
              <a:rPr lang="en-GB" smtClean="0"/>
              <a:pPr/>
              <a:t>‹N°›</a:t>
            </a:fld>
            <a:r>
              <a:rPr lang="en-GB" dirty="0"/>
              <a:t>   •   </a:t>
            </a:r>
            <a:fld id="{3817A4A7-3785-426E-8C26-11AF93A37A72}" type="datetime1">
              <a:rPr lang="nl-BE" smtClean="0"/>
              <a:pPr/>
              <a:t>9/12/2019</a:t>
            </a:fld>
            <a:r>
              <a:rPr lang="en-GB" dirty="0"/>
              <a:t> •    </a:t>
            </a:r>
            <a:r>
              <a:rPr lang="en-GB" dirty="0" err="1"/>
              <a:t>Onderwerp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Soort presentatie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388777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" y="1636776"/>
            <a:ext cx="4040188" cy="4489387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0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18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6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600"/>
            </a:lvl5pPr>
            <a:lvl6pPr marL="514800" marR="0" indent="-514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  <a:p>
            <a:pPr lvl="0"/>
            <a:endParaRPr lang="nl-BE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5" y="1628800"/>
            <a:ext cx="4041775" cy="4497363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0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18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6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600"/>
            </a:lvl5pPr>
            <a:lvl6pPr marL="514800" marR="0" indent="-514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  <a:p>
            <a:pPr lvl="0"/>
            <a:endParaRPr lang="nl-BE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383426"/>
            <a:ext cx="1396800" cy="300603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56" y="6381328"/>
            <a:ext cx="1396800" cy="300603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442645"/>
            <a:ext cx="4752528" cy="1547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 b="0" i="0">
                <a:solidFill>
                  <a:srgbClr val="141313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fld id="{FEA71D5C-3840-45D5-8CFB-E0E2280CF184}" type="slidenum">
              <a:rPr lang="en-GB" smtClean="0"/>
              <a:pPr/>
              <a:t>‹N°›</a:t>
            </a:fld>
            <a:r>
              <a:rPr lang="en-GB" dirty="0"/>
              <a:t>   •   </a:t>
            </a:r>
            <a:fld id="{52244DEE-6D17-431A-A345-F21F5CFA36FB}" type="datetime1">
              <a:rPr lang="nl-BE" smtClean="0"/>
              <a:pPr/>
              <a:t>9/12/2019</a:t>
            </a:fld>
            <a:r>
              <a:rPr lang="nl-BE" dirty="0"/>
              <a:t> </a:t>
            </a:r>
            <a:r>
              <a:rPr lang="en-GB" dirty="0"/>
              <a:t>•    </a:t>
            </a:r>
            <a:r>
              <a:rPr lang="en-GB" dirty="0" err="1"/>
              <a:t>Onderwerp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Soort presentatie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45833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4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0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8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800"/>
            </a:lvl5pPr>
            <a:lvl6pPr marL="514800" marR="0" indent="-514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56" y="6381328"/>
            <a:ext cx="1396800" cy="300603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747" y="2280083"/>
            <a:ext cx="2378677" cy="2373053"/>
          </a:xfrm>
          <a:prstGeom prst="rect">
            <a:avLst/>
          </a:prstGeom>
        </p:spPr>
      </p:pic>
      <p:sp>
        <p:nvSpPr>
          <p:cNvPr id="10" name="Tijdelijke aanduiding voor inhoud 1"/>
          <p:cNvSpPr>
            <a:spLocks noGrp="1"/>
          </p:cNvSpPr>
          <p:nvPr>
            <p:ph sz="quarter" idx="15" hasCustomPrompt="1"/>
          </p:nvPr>
        </p:nvSpPr>
        <p:spPr>
          <a:xfrm>
            <a:off x="6335085" y="2800609"/>
            <a:ext cx="1728000" cy="133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Tx/>
              <a:buFont typeface="+mj-lt"/>
              <a:buNone/>
              <a:defRPr sz="2000">
                <a:solidFill>
                  <a:schemeClr val="bg1"/>
                </a:solidFill>
                <a:latin typeface="Calibri"/>
              </a:defRPr>
            </a:lvl1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6399" y="6486480"/>
            <a:ext cx="5781825" cy="18288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 b="0" i="0">
                <a:solidFill>
                  <a:srgbClr val="141313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fld id="{FEA71D5C-3840-45D5-8CFB-E0E2280CF184}" type="slidenum">
              <a:rPr lang="en-GB" smtClean="0"/>
              <a:pPr/>
              <a:t>‹N°›</a:t>
            </a:fld>
            <a:r>
              <a:rPr lang="en-GB" dirty="0"/>
              <a:t>   •   </a:t>
            </a:r>
            <a:fld id="{940B4BC3-4D13-49B3-A345-2BA596FA4918}" type="datetime1">
              <a:rPr lang="nl-BE" smtClean="0"/>
              <a:pPr/>
              <a:t>9/12/2019</a:t>
            </a:fld>
            <a:r>
              <a:rPr lang="en-GB" dirty="0"/>
              <a:t> •    </a:t>
            </a:r>
            <a:r>
              <a:rPr lang="en-GB" dirty="0" err="1"/>
              <a:t>Onderwerp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Soort presentatie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2233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 err="1"/>
              <a:t>Cliquez</a:t>
            </a:r>
            <a:r>
              <a:rPr lang="nl-NL" dirty="0"/>
              <a:t> pour </a:t>
            </a:r>
            <a:r>
              <a:rPr lang="nl-NL" dirty="0" err="1"/>
              <a:t>ajouter</a:t>
            </a:r>
            <a:r>
              <a:rPr lang="nl-NL" dirty="0"/>
              <a:t> </a:t>
            </a:r>
            <a:r>
              <a:rPr lang="nl-NL" dirty="0" err="1"/>
              <a:t>un</a:t>
            </a:r>
            <a:r>
              <a:rPr lang="nl-NL" dirty="0"/>
              <a:t> </a:t>
            </a:r>
            <a:r>
              <a:rPr lang="nl-NL" dirty="0" err="1"/>
              <a:t>titre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73016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/>
              <a:t>Cliquez</a:t>
            </a:r>
            <a:r>
              <a:rPr lang="nl-NL" dirty="0"/>
              <a:t> pour </a:t>
            </a:r>
            <a:r>
              <a:rPr lang="nl-NL" dirty="0" err="1"/>
              <a:t>ajouter</a:t>
            </a:r>
            <a:r>
              <a:rPr lang="nl-NL" dirty="0"/>
              <a:t> </a:t>
            </a:r>
            <a:r>
              <a:rPr lang="nl-NL" dirty="0" err="1"/>
              <a:t>un</a:t>
            </a:r>
            <a:r>
              <a:rPr lang="nl-NL" dirty="0"/>
              <a:t> </a:t>
            </a:r>
            <a:r>
              <a:rPr lang="nl-NL" dirty="0" err="1"/>
              <a:t>titre</a:t>
            </a:r>
            <a:endParaRPr lang="nl-BE" dirty="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4652" y="6309320"/>
            <a:ext cx="1843813" cy="28803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41" y="6315015"/>
            <a:ext cx="1973711" cy="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24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" y="1636776"/>
            <a:ext cx="4040188" cy="4489387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0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18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6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600"/>
            </a:lvl5pPr>
            <a:lvl6pPr marL="514800" marR="0" indent="-514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  <a:p>
            <a:pPr lvl="0"/>
            <a:endParaRPr lang="nl-BE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383426"/>
            <a:ext cx="1396800" cy="300603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56" y="6381328"/>
            <a:ext cx="1396800" cy="30060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747" y="2280083"/>
            <a:ext cx="2378677" cy="2373053"/>
          </a:xfrm>
          <a:prstGeom prst="rect">
            <a:avLst/>
          </a:prstGeom>
        </p:spPr>
      </p:pic>
      <p:sp>
        <p:nvSpPr>
          <p:cNvPr id="9" name="Tijdelijke aanduiding voor inhoud 1"/>
          <p:cNvSpPr>
            <a:spLocks noGrp="1"/>
          </p:cNvSpPr>
          <p:nvPr>
            <p:ph sz="quarter" idx="15"/>
          </p:nvPr>
        </p:nvSpPr>
        <p:spPr>
          <a:xfrm>
            <a:off x="6335085" y="2800609"/>
            <a:ext cx="1728000" cy="133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Tx/>
              <a:buFont typeface="+mj-lt"/>
              <a:buNone/>
              <a:defRPr sz="2000">
                <a:solidFill>
                  <a:schemeClr val="bg1"/>
                </a:solidFill>
                <a:latin typeface="Calibri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442645"/>
            <a:ext cx="4752528" cy="1547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 b="0" i="0">
                <a:solidFill>
                  <a:srgbClr val="141313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fld id="{FEA71D5C-3840-45D5-8CFB-E0E2280CF184}" type="slidenum">
              <a:rPr lang="en-GB" smtClean="0"/>
              <a:pPr/>
              <a:t>‹N°›</a:t>
            </a:fld>
            <a:r>
              <a:rPr lang="en-GB" dirty="0"/>
              <a:t>   •   </a:t>
            </a:r>
            <a:fld id="{9084F4FD-C633-4D91-AE66-5CD36024C101}" type="datetime1">
              <a:rPr lang="nl-BE" smtClean="0"/>
              <a:pPr/>
              <a:t>9/12/2019</a:t>
            </a:fld>
            <a:r>
              <a:rPr lang="nl-BE" dirty="0"/>
              <a:t> </a:t>
            </a:r>
            <a:r>
              <a:rPr lang="en-GB" dirty="0"/>
              <a:t>•    </a:t>
            </a:r>
            <a:r>
              <a:rPr lang="en-GB" dirty="0" err="1"/>
              <a:t>Onderwerp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Soort presentatie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9301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" y="1924808"/>
            <a:ext cx="8219256" cy="1864232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0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18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6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600"/>
            </a:lvl5pPr>
            <a:lvl6pPr marL="514800" marR="0" indent="-514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  <a:p>
            <a:pPr lvl="0"/>
            <a:endParaRPr lang="nl-BE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56" y="6381328"/>
            <a:ext cx="1396800" cy="300603"/>
          </a:xfrm>
          <a:prstGeom prst="rect">
            <a:avLst/>
          </a:prstGeom>
        </p:spPr>
      </p:pic>
      <p:sp>
        <p:nvSpPr>
          <p:cNvPr id="11" name="Tijdelijke aanduiding voor inhoud 3"/>
          <p:cNvSpPr>
            <a:spLocks noGrp="1"/>
          </p:cNvSpPr>
          <p:nvPr>
            <p:ph sz="half" idx="11" hasCustomPrompt="1"/>
          </p:nvPr>
        </p:nvSpPr>
        <p:spPr>
          <a:xfrm>
            <a:off x="467544" y="3869024"/>
            <a:ext cx="8219256" cy="1864232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0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18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6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600"/>
            </a:lvl5pPr>
            <a:lvl6pPr marL="514800" marR="0" indent="-514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  <a:p>
            <a:pPr lvl="0"/>
            <a:endParaRPr lang="nl-BE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6399" y="6486480"/>
            <a:ext cx="5781825" cy="18288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 b="0" i="0">
                <a:solidFill>
                  <a:srgbClr val="141313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fld id="{FEA71D5C-3840-45D5-8CFB-E0E2280CF184}" type="slidenum">
              <a:rPr lang="en-GB" smtClean="0"/>
              <a:pPr/>
              <a:t>‹N°›</a:t>
            </a:fld>
            <a:r>
              <a:rPr lang="en-GB" dirty="0"/>
              <a:t>   •   </a:t>
            </a:r>
            <a:fld id="{413E43E4-ABB3-4F58-A8F5-6151C96D8B07}" type="datetime1">
              <a:rPr lang="nl-BE" smtClean="0"/>
              <a:pPr/>
              <a:t>9/12/2019</a:t>
            </a:fld>
            <a:r>
              <a:rPr lang="en-GB" dirty="0"/>
              <a:t> •    </a:t>
            </a:r>
            <a:r>
              <a:rPr lang="en-GB" dirty="0" err="1"/>
              <a:t>Onderwerp</a:t>
            </a:r>
            <a:endParaRPr lang="en-GB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Soort presentatie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69338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" y="1916832"/>
            <a:ext cx="8219256" cy="1864232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0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18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6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600"/>
            </a:lvl5pPr>
            <a:lvl6pPr marL="514800" marR="0" indent="-514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  <a:p>
            <a:pPr lvl="0"/>
            <a:endParaRPr lang="nl-BE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383426"/>
            <a:ext cx="1396800" cy="300603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56" y="6381328"/>
            <a:ext cx="1396800" cy="300603"/>
          </a:xfrm>
          <a:prstGeom prst="rect">
            <a:avLst/>
          </a:prstGeom>
        </p:spPr>
      </p:pic>
      <p:sp>
        <p:nvSpPr>
          <p:cNvPr id="11" name="Tijdelijke aanduiding voor inhoud 3"/>
          <p:cNvSpPr>
            <a:spLocks noGrp="1"/>
          </p:cNvSpPr>
          <p:nvPr>
            <p:ph sz="half" idx="11" hasCustomPrompt="1"/>
          </p:nvPr>
        </p:nvSpPr>
        <p:spPr>
          <a:xfrm>
            <a:off x="467544" y="3869024"/>
            <a:ext cx="8219256" cy="1864232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0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0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18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6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600"/>
            </a:lvl5pPr>
            <a:lvl6pPr marL="514800" marR="0" indent="-5148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6"/>
              </a:buBlip>
              <a:tabLst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514800" marR="0" lvl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14800" marR="0" lvl="1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level</a:t>
            </a:r>
          </a:p>
          <a:p>
            <a:pPr marL="534988" marR="0" lvl="2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896938" marR="0" lvl="3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nl-NL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</a:t>
            </a:r>
            <a:r>
              <a:rPr kumimoji="0" lang="nl-NL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level</a:t>
            </a:r>
          </a:p>
          <a:p>
            <a:pPr lvl="0"/>
            <a:endParaRPr lang="nl-BE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736" y="6442645"/>
            <a:ext cx="4752528" cy="15470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 b="0" i="0">
                <a:solidFill>
                  <a:srgbClr val="141313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fld id="{FEA71D5C-3840-45D5-8CFB-E0E2280CF184}" type="slidenum">
              <a:rPr lang="en-GB" smtClean="0"/>
              <a:pPr/>
              <a:t>‹N°›</a:t>
            </a:fld>
            <a:r>
              <a:rPr lang="en-GB" dirty="0"/>
              <a:t>   •   </a:t>
            </a:r>
            <a:fld id="{33842B56-307F-4176-AC0F-2BB0569C02BE}" type="datetime1">
              <a:rPr lang="nl-BE" smtClean="0"/>
              <a:pPr/>
              <a:t>9/12/2019</a:t>
            </a:fld>
            <a:r>
              <a:rPr lang="nl-BE" dirty="0"/>
              <a:t> </a:t>
            </a:r>
            <a:r>
              <a:rPr lang="en-GB" dirty="0"/>
              <a:t>•    </a:t>
            </a:r>
            <a:r>
              <a:rPr lang="en-GB" dirty="0" err="1"/>
              <a:t>Onderwerp</a:t>
            </a:r>
            <a:endParaRPr lang="en-GB" dirty="0"/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Soort presentatie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88910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Dank u.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817" y="6309320"/>
            <a:ext cx="139764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16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Dank u.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817" y="6309320"/>
            <a:ext cx="1397647" cy="288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41" y="6322976"/>
            <a:ext cx="139764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8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2"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/>
              <a:def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>
                <a:tab pos="1076325" algn="l"/>
              </a:tabLst>
              <a:defRPr lang="nl-NL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7"/>
              </a:buBlip>
              <a:tabLst>
                <a:tab pos="1076325" algn="l"/>
              </a:tabLst>
              <a:def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 marL="1255713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8"/>
              </a:buBlip>
              <a:tabLst/>
              <a:defRPr sz="1600"/>
            </a:lvl6pPr>
            <a:lvl7pPr>
              <a:defRPr sz="2000"/>
            </a:lvl7pPr>
            <a:lvl8pPr marL="3429000" indent="0">
              <a:buFontTx/>
              <a:buNone/>
              <a:defRPr sz="1600"/>
            </a:lvl8pPr>
            <a:lvl9pPr marL="3886200" indent="0">
              <a:buFontTx/>
              <a:buNone/>
              <a:defRPr sz="12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7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8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  <a:p>
            <a:pPr marL="536575" lvl="6" indent="307975" algn="l" defTabSz="914400" rtl="0" eaLnBrk="1" latinLnBrk="0" hangingPunct="1">
              <a:spcBef>
                <a:spcPct val="20000"/>
              </a:spcBef>
              <a:buSzPct val="100000"/>
              <a:tabLst/>
            </a:pPr>
            <a:endParaRPr lang="nl-NL" sz="1600" dirty="0"/>
          </a:p>
          <a:p>
            <a:pPr lvl="5"/>
            <a:endParaRPr lang="nl-NL" sz="1600" dirty="0"/>
          </a:p>
          <a:p>
            <a:pPr lvl="0"/>
            <a:endParaRPr lang="nl-NL" dirty="0"/>
          </a:p>
          <a:p>
            <a:pPr lvl="0"/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Type de </a:t>
            </a:r>
            <a:r>
              <a:rPr lang="nl-NL" dirty="0" err="1"/>
              <a:t>présentation</a:t>
            </a:r>
            <a:endParaRPr lang="nl-BE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>
          <a:xfrm>
            <a:off x="1763688" y="6356348"/>
            <a:ext cx="3024336" cy="365125"/>
          </a:xfrm>
        </p:spPr>
        <p:txBody>
          <a:bodyPr/>
          <a:lstStyle/>
          <a:p>
            <a:r>
              <a:rPr lang="nl-BE" dirty="0"/>
              <a:t>Déjeuner de </a:t>
            </a:r>
            <a:r>
              <a:rPr lang="nl-BE" dirty="0" err="1"/>
              <a:t>presse</a:t>
            </a:r>
            <a:r>
              <a:rPr lang="nl-BE" dirty="0"/>
              <a:t> Batibouw</a:t>
            </a:r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C222-8528-420E-B275-04632D7AEE87}" type="slidenum">
              <a:rPr lang="nl-BE" smtClean="0"/>
              <a:pPr/>
              <a:t>‹N°›</a:t>
            </a:fld>
            <a:endParaRPr lang="nl-BE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619" y="6381328"/>
            <a:ext cx="1760837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81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/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/>
            </a:lvl3pPr>
            <a:lvl4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  <a:defRPr lang="nl-NL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  <a:def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  <a:lvl6pPr marL="1255713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6"/>
              </a:buBlip>
              <a:tabLst/>
              <a:defRPr lang="nl-NL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6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  <a:p>
            <a:pPr lvl="5"/>
            <a:endParaRPr lang="nl-NL" sz="1600" dirty="0"/>
          </a:p>
          <a:p>
            <a:pPr lvl="5"/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>
          <a:xfrm>
            <a:off x="851544" y="6293388"/>
            <a:ext cx="1008000" cy="365125"/>
          </a:xfrm>
        </p:spPr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1849313" y="6293387"/>
            <a:ext cx="3024336" cy="365125"/>
          </a:xfrm>
        </p:spPr>
        <p:txBody>
          <a:bodyPr/>
          <a:lstStyle/>
          <a:p>
            <a:r>
              <a:rPr lang="nl-BE" dirty="0"/>
              <a:t>Déjeuner de </a:t>
            </a:r>
            <a:r>
              <a:rPr lang="nl-BE" dirty="0" err="1"/>
              <a:t>presse</a:t>
            </a:r>
            <a:r>
              <a:rPr lang="nl-BE" dirty="0"/>
              <a:t> Batibouw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481161" y="6293389"/>
            <a:ext cx="486966" cy="365125"/>
          </a:xfrm>
        </p:spPr>
        <p:txBody>
          <a:bodyPr/>
          <a:lstStyle/>
          <a:p>
            <a:fld id="{87B8C222-8528-420E-B275-04632D7AEE87}" type="slidenum">
              <a:rPr lang="nl-BE" smtClean="0"/>
              <a:pPr/>
              <a:t>‹N°›</a:t>
            </a:fld>
            <a:endParaRPr lang="nl-B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Type de </a:t>
            </a:r>
            <a:r>
              <a:rPr lang="nl-NL" dirty="0" err="1"/>
              <a:t>présentation</a:t>
            </a:r>
            <a:endParaRPr lang="nl-BE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619" y="6381328"/>
            <a:ext cx="1760837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909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8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400"/>
            </a:lvl3pPr>
            <a:lvl4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  <a:defRPr sz="20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  <a:defRPr sz="1800"/>
            </a:lvl5pPr>
            <a:lvl6pPr marL="1255713" marR="0" indent="307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lang="nl-NL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08075" indent="-285750">
              <a:buFont typeface="Arial" charset="0"/>
              <a:buChar char="•"/>
              <a:defRPr sz="1800"/>
            </a:lvl7pPr>
            <a:lvl8pPr marL="3143250" indent="-285750">
              <a:buFont typeface="Arial" charset="0"/>
              <a:buChar char="•"/>
              <a:defRPr sz="1600"/>
            </a:lvl8pPr>
            <a:lvl9pPr marL="3886200" indent="-285750">
              <a:buFont typeface="Arial" charset="0"/>
              <a:buChar char="•"/>
              <a:defRPr sz="14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6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800" baseline="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400"/>
            </a:lvl3pPr>
            <a:lvl4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  <a:defRPr sz="20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  <a:defRPr sz="1800"/>
            </a:lvl5pPr>
            <a:lvl6pPr marL="1255713" marR="0" indent="307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lang="nl-NL" sz="16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6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Type de </a:t>
            </a:r>
            <a:r>
              <a:rPr lang="nl-NL" dirty="0" err="1"/>
              <a:t>présentation</a:t>
            </a:r>
            <a:endParaRPr lang="nl-BE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BE" dirty="0"/>
              <a:t>Déjeuner de </a:t>
            </a:r>
            <a:r>
              <a:rPr lang="nl-BE" dirty="0" err="1"/>
              <a:t>presse</a:t>
            </a:r>
            <a:r>
              <a:rPr lang="nl-BE" dirty="0"/>
              <a:t> Batibouw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C222-8528-420E-B275-04632D7AEE87}" type="slidenum">
              <a:rPr lang="nl-BE" smtClean="0"/>
              <a:pPr/>
              <a:t>‹N°›</a:t>
            </a:fld>
            <a:endParaRPr lang="nl-BE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619" y="6381328"/>
            <a:ext cx="1760837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0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" y="1636776"/>
            <a:ext cx="4040188" cy="4489387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8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4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8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600"/>
            </a:lvl5pPr>
            <a:lvl6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19000"/>
              <a:buFontTx/>
              <a:buBlip>
                <a:blip r:embed="rId6"/>
              </a:buBlip>
              <a:tabLst/>
              <a:defRPr sz="20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lvl="5" indent="354013" algn="l" defTabSz="914400" rtl="0" eaLnBrk="1" latinLnBrk="0" hangingPunct="1">
              <a:spcBef>
                <a:spcPct val="20000"/>
              </a:spcBef>
              <a:buSzPct val="119000"/>
              <a:buFontTx/>
              <a:buBlip>
                <a:blip r:embed="rId6"/>
              </a:buBlip>
              <a:tabLst/>
            </a:pPr>
            <a:r>
              <a:rPr lang="nl-NL" dirty="0"/>
              <a:t>Troisième niveau</a:t>
            </a:r>
          </a:p>
          <a:p>
            <a:pPr lvl="3"/>
            <a:r>
              <a:rPr lang="nl-NL" dirty="0" err="1"/>
              <a:t>Quatieme</a:t>
            </a:r>
            <a:r>
              <a:rPr lang="nl-NL" dirty="0"/>
              <a:t> niveau</a:t>
            </a:r>
          </a:p>
          <a:p>
            <a:pPr lvl="4"/>
            <a:r>
              <a:rPr lang="nl-NL" dirty="0" err="1"/>
              <a:t>Cinquième</a:t>
            </a:r>
            <a:r>
              <a:rPr lang="nl-NL" dirty="0"/>
              <a:t> niveau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645025" y="1628800"/>
            <a:ext cx="4041775" cy="4497363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8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400"/>
            </a:lvl3pPr>
            <a:lvl4pPr marL="896938" marR="0" indent="-358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>
                <a:tab pos="1076325" algn="l"/>
              </a:tabLst>
              <a:defRPr sz="18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 sz="1600"/>
            </a:lvl5pPr>
            <a:lvl6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19000"/>
              <a:buFontTx/>
              <a:buBlip>
                <a:blip r:embed="rId6"/>
              </a:buBlip>
              <a:tabLst/>
              <a:defRPr sz="20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lvl="5" indent="354013" algn="l" defTabSz="914400" rtl="0" eaLnBrk="1" latinLnBrk="0" hangingPunct="1">
              <a:spcBef>
                <a:spcPct val="20000"/>
              </a:spcBef>
              <a:buSzPct val="119000"/>
              <a:buFontTx/>
              <a:buBlip>
                <a:blip r:embed="rId6"/>
              </a:buBlip>
              <a:tabLst/>
            </a:pPr>
            <a:r>
              <a:rPr lang="nl-NL" dirty="0"/>
              <a:t>Troisième niveau</a:t>
            </a:r>
          </a:p>
          <a:p>
            <a:pPr lvl="3"/>
            <a:r>
              <a:rPr lang="nl-NL" dirty="0" err="1"/>
              <a:t>Quatieme</a:t>
            </a:r>
            <a:r>
              <a:rPr lang="nl-NL" dirty="0"/>
              <a:t> niveau</a:t>
            </a:r>
          </a:p>
          <a:p>
            <a:pPr lvl="4"/>
            <a:r>
              <a:rPr lang="nl-NL" dirty="0" err="1"/>
              <a:t>Cinquième</a:t>
            </a:r>
            <a:r>
              <a:rPr lang="nl-NL" dirty="0"/>
              <a:t>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Type de </a:t>
            </a:r>
            <a:r>
              <a:rPr lang="nl-NL" dirty="0" err="1"/>
              <a:t>présentation</a:t>
            </a:r>
            <a:endParaRPr lang="nl-BE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>
          <a:xfrm>
            <a:off x="2710135" y="6356349"/>
            <a:ext cx="1008000" cy="365125"/>
          </a:xfrm>
        </p:spPr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>
          <a:xfrm>
            <a:off x="3635896" y="6356348"/>
            <a:ext cx="3024336" cy="365125"/>
          </a:xfrm>
        </p:spPr>
        <p:txBody>
          <a:bodyPr/>
          <a:lstStyle/>
          <a:p>
            <a:r>
              <a:rPr lang="nl-BE" dirty="0"/>
              <a:t>Déjeuner de </a:t>
            </a:r>
            <a:r>
              <a:rPr lang="nl-BE" dirty="0" err="1"/>
              <a:t>presse</a:t>
            </a:r>
            <a:r>
              <a:rPr lang="nl-BE" dirty="0"/>
              <a:t> Batibouw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2339752" y="6356350"/>
            <a:ext cx="486966" cy="365125"/>
          </a:xfrm>
        </p:spPr>
        <p:txBody>
          <a:bodyPr/>
          <a:lstStyle/>
          <a:p>
            <a:fld id="{87B8C222-8528-420E-B275-04632D7AEE87}" type="slidenum">
              <a:rPr lang="nl-BE" smtClean="0"/>
              <a:pPr/>
              <a:t>‹N°›</a:t>
            </a:fld>
            <a:endParaRPr lang="nl-BE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619" y="6381328"/>
            <a:ext cx="1760837" cy="288032"/>
          </a:xfrm>
          <a:prstGeom prst="rect">
            <a:avLst/>
          </a:prstGeom>
        </p:spPr>
      </p:pic>
      <p:pic>
        <p:nvPicPr>
          <p:cNvPr id="23" name="Afbeelding 2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381328"/>
            <a:ext cx="1760837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24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van twe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8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400"/>
            </a:lvl3pPr>
            <a:lvl4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  <a:defRPr sz="20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  <a:defRPr sz="1800"/>
            </a:lvl5pPr>
            <a:lvl6pPr marL="1255713" marR="0" indent="307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sz="16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6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9747" y="2280083"/>
            <a:ext cx="2378677" cy="2373053"/>
          </a:xfrm>
          <a:prstGeom prst="rect">
            <a:avLst/>
          </a:prstGeom>
        </p:spPr>
      </p:pic>
      <p:sp>
        <p:nvSpPr>
          <p:cNvPr id="10" name="Tijdelijke aanduiding voor inhoud 1"/>
          <p:cNvSpPr>
            <a:spLocks noGrp="1"/>
          </p:cNvSpPr>
          <p:nvPr>
            <p:ph sz="quarter" idx="15" hasCustomPrompt="1"/>
          </p:nvPr>
        </p:nvSpPr>
        <p:spPr>
          <a:xfrm>
            <a:off x="6335085" y="2800609"/>
            <a:ext cx="1728000" cy="133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Tx/>
              <a:buFont typeface="+mj-lt"/>
              <a:buNone/>
              <a:defRPr sz="2000">
                <a:solidFill>
                  <a:schemeClr val="bg1"/>
                </a:solidFill>
                <a:latin typeface="Calibri"/>
              </a:defRPr>
            </a:lvl1pPr>
          </a:lstStyle>
          <a:p>
            <a:pPr lvl="0"/>
            <a:r>
              <a:rPr lang="nl-NL" dirty="0"/>
              <a:t>Adapter </a:t>
            </a:r>
            <a:r>
              <a:rPr lang="nl-NL" dirty="0" err="1"/>
              <a:t>le</a:t>
            </a:r>
            <a:r>
              <a:rPr lang="nl-NL" dirty="0"/>
              <a:t> </a:t>
            </a:r>
            <a:r>
              <a:rPr lang="nl-NL" dirty="0" err="1"/>
              <a:t>texte</a:t>
            </a:r>
            <a:r>
              <a:rPr lang="nl-NL" dirty="0"/>
              <a:t> du </a:t>
            </a:r>
            <a:r>
              <a:rPr lang="nl-NL" dirty="0" err="1"/>
              <a:t>modèle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6"/>
          </p:nvPr>
        </p:nvSpPr>
        <p:spPr>
          <a:xfrm>
            <a:off x="755576" y="6356349"/>
            <a:ext cx="1008000" cy="365125"/>
          </a:xfrm>
        </p:spPr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7"/>
          </p:nvPr>
        </p:nvSpPr>
        <p:spPr>
          <a:xfrm>
            <a:off x="1691680" y="6356348"/>
            <a:ext cx="3024336" cy="365125"/>
          </a:xfrm>
        </p:spPr>
        <p:txBody>
          <a:bodyPr/>
          <a:lstStyle/>
          <a:p>
            <a:r>
              <a:rPr lang="nl-BE" dirty="0"/>
              <a:t>Déjeuner de </a:t>
            </a:r>
            <a:r>
              <a:rPr lang="nl-BE" dirty="0" err="1"/>
              <a:t>presse</a:t>
            </a:r>
            <a:r>
              <a:rPr lang="nl-BE" dirty="0"/>
              <a:t> Batibouw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8"/>
          </p:nvPr>
        </p:nvSpPr>
        <p:spPr>
          <a:xfrm>
            <a:off x="467544" y="6356350"/>
            <a:ext cx="486966" cy="365125"/>
          </a:xfrm>
        </p:spPr>
        <p:txBody>
          <a:bodyPr/>
          <a:lstStyle/>
          <a:p>
            <a:fld id="{87B8C222-8528-420E-B275-04632D7AEE87}" type="slidenum">
              <a:rPr lang="nl-BE" smtClean="0"/>
              <a:pPr/>
              <a:t>‹N°›</a:t>
            </a:fld>
            <a:endParaRPr lang="nl-BE" dirty="0"/>
          </a:p>
        </p:txBody>
      </p:sp>
      <p:sp>
        <p:nvSpPr>
          <p:cNvPr id="13" name="Titel 1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Type de </a:t>
            </a:r>
            <a:r>
              <a:rPr lang="nl-NL" dirty="0" err="1"/>
              <a:t>présentation</a:t>
            </a:r>
            <a:endParaRPr lang="nl-BE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619" y="6381328"/>
            <a:ext cx="1760837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3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elijking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" y="1636776"/>
            <a:ext cx="4040188" cy="4489387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8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400"/>
            </a:lvl3pPr>
            <a:lvl4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  <a:defRPr sz="20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  <a:defRPr sz="1800"/>
            </a:lvl5pPr>
            <a:lvl6pPr marL="1255713" marR="0" indent="307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6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  <a:p>
            <a:pPr lvl="0"/>
            <a:endParaRPr lang="nl-BE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9747" y="2280083"/>
            <a:ext cx="2378677" cy="2373053"/>
          </a:xfrm>
          <a:prstGeom prst="rect">
            <a:avLst/>
          </a:prstGeom>
        </p:spPr>
      </p:pic>
      <p:sp>
        <p:nvSpPr>
          <p:cNvPr id="9" name="Tijdelijke aanduiding voor inhoud 1"/>
          <p:cNvSpPr>
            <a:spLocks noGrp="1"/>
          </p:cNvSpPr>
          <p:nvPr>
            <p:ph sz="quarter" idx="15" hasCustomPrompt="1"/>
          </p:nvPr>
        </p:nvSpPr>
        <p:spPr>
          <a:xfrm>
            <a:off x="6335085" y="2800609"/>
            <a:ext cx="1728000" cy="1332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Tx/>
              <a:buFont typeface="+mj-lt"/>
              <a:buNone/>
              <a:defRPr sz="2000">
                <a:solidFill>
                  <a:schemeClr val="bg1"/>
                </a:solidFill>
                <a:latin typeface="Calibri"/>
              </a:defRPr>
            </a:lvl1pPr>
            <a:lvl2pPr marL="10800" indent="0">
              <a:buNone/>
              <a:defRPr/>
            </a:lvl2pPr>
          </a:lstStyle>
          <a:p>
            <a:pPr lvl="0"/>
            <a:r>
              <a:rPr lang="nl-NL" dirty="0"/>
              <a:t>Adapter </a:t>
            </a:r>
            <a:r>
              <a:rPr lang="nl-NL" dirty="0" err="1"/>
              <a:t>le</a:t>
            </a:r>
            <a:r>
              <a:rPr lang="nl-NL" dirty="0"/>
              <a:t> </a:t>
            </a:r>
            <a:r>
              <a:rPr lang="nl-NL" dirty="0" err="1"/>
              <a:t>texte</a:t>
            </a:r>
            <a:r>
              <a:rPr lang="nl-NL" dirty="0"/>
              <a:t> du </a:t>
            </a:r>
            <a:r>
              <a:rPr lang="nl-NL" dirty="0" err="1"/>
              <a:t>modèle</a:t>
            </a:r>
            <a:endParaRPr lang="nl-NL" dirty="0"/>
          </a:p>
          <a:p>
            <a:pPr lvl="1"/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Type de </a:t>
            </a:r>
            <a:r>
              <a:rPr lang="nl-NL" dirty="0" err="1"/>
              <a:t>présentation</a:t>
            </a:r>
            <a:endParaRPr lang="nl-BE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6"/>
          </p:nvPr>
        </p:nvSpPr>
        <p:spPr>
          <a:xfrm>
            <a:off x="2710135" y="6356349"/>
            <a:ext cx="1008000" cy="365125"/>
          </a:xfrm>
        </p:spPr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7"/>
          </p:nvPr>
        </p:nvSpPr>
        <p:spPr>
          <a:xfrm>
            <a:off x="3635896" y="6356348"/>
            <a:ext cx="3024336" cy="365125"/>
          </a:xfrm>
        </p:spPr>
        <p:txBody>
          <a:bodyPr/>
          <a:lstStyle/>
          <a:p>
            <a:r>
              <a:rPr lang="nl-BE" dirty="0"/>
              <a:t>Déjeuner de </a:t>
            </a:r>
            <a:r>
              <a:rPr lang="nl-BE" dirty="0" err="1"/>
              <a:t>presse</a:t>
            </a:r>
            <a:r>
              <a:rPr lang="nl-BE" dirty="0"/>
              <a:t> Batibouw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8"/>
          </p:nvPr>
        </p:nvSpPr>
        <p:spPr>
          <a:xfrm>
            <a:off x="2339752" y="6356350"/>
            <a:ext cx="486966" cy="365125"/>
          </a:xfrm>
        </p:spPr>
        <p:txBody>
          <a:bodyPr/>
          <a:lstStyle/>
          <a:p>
            <a:fld id="{87B8C222-8528-420E-B275-04632D7AEE87}" type="slidenum">
              <a:rPr lang="nl-BE" smtClean="0"/>
              <a:pPr/>
              <a:t>‹N°›</a:t>
            </a:fld>
            <a:endParaRPr lang="nl-BE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619" y="6381328"/>
            <a:ext cx="1760837" cy="288032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074" y="6381328"/>
            <a:ext cx="1760837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63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gelijking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0768"/>
            <a:ext cx="8219256" cy="2456247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8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400"/>
            </a:lvl3pPr>
            <a:lvl4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  <a:defRPr sz="20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  <a:defRPr sz="1800"/>
            </a:lvl5pPr>
            <a:lvl6pPr marL="1255713" marR="0" indent="307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6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  <a:p>
            <a:pPr lvl="0"/>
            <a:endParaRPr lang="nl-BE" dirty="0"/>
          </a:p>
        </p:txBody>
      </p:sp>
      <p:sp>
        <p:nvSpPr>
          <p:cNvPr id="11" name="Tijdelijke aanduiding voor inhoud 3"/>
          <p:cNvSpPr>
            <a:spLocks noGrp="1"/>
          </p:cNvSpPr>
          <p:nvPr>
            <p:ph sz="half" idx="11" hasCustomPrompt="1"/>
          </p:nvPr>
        </p:nvSpPr>
        <p:spPr>
          <a:xfrm>
            <a:off x="467544" y="3869023"/>
            <a:ext cx="8219256" cy="2458800"/>
          </a:xfrm>
        </p:spPr>
        <p:txBody>
          <a:bodyPr/>
          <a:lstStyle>
            <a:lvl1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00"/>
              </a:buClr>
              <a:buSzTx/>
              <a:buFont typeface="+mj-lt"/>
              <a:buAutoNum type="arabicPeriod"/>
              <a:tabLst/>
              <a:defRPr kumimoji="0" lang="nl-NL" sz="2800" b="0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514800" marR="0" indent="-504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2800"/>
            </a:lvl2pPr>
            <a:lvl3pPr marL="534988" marR="0" indent="-5349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3"/>
              </a:buBlip>
              <a:tabLst/>
              <a:defRPr sz="2400"/>
            </a:lvl3pPr>
            <a:lvl4pPr marL="536575" marR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  <a:defRPr sz="2000"/>
            </a:lvl4pPr>
            <a:lvl5pPr marL="1254125" marR="0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  <a:defRPr sz="1800"/>
            </a:lvl5pPr>
            <a:lvl6pPr marL="1255713" marR="0" indent="307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6"/>
              </a:buBlip>
              <a:tabLst/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4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6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  <a:p>
            <a:pPr lvl="0"/>
            <a:endParaRPr lang="nl-BE" dirty="0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Type de </a:t>
            </a:r>
            <a:r>
              <a:rPr lang="nl-NL" dirty="0" err="1"/>
              <a:t>présentation</a:t>
            </a:r>
            <a:endParaRPr lang="nl-BE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BE" dirty="0"/>
              <a:t>Déjeuner de </a:t>
            </a:r>
            <a:r>
              <a:rPr lang="nl-BE" dirty="0" err="1"/>
              <a:t>presse</a:t>
            </a:r>
            <a:r>
              <a:rPr lang="nl-BE" dirty="0"/>
              <a:t> Batibouw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7B8C222-8528-420E-B275-04632D7AEE87}" type="slidenum">
              <a:rPr lang="nl-BE" smtClean="0"/>
              <a:pPr/>
              <a:t>‹N°›</a:t>
            </a:fld>
            <a:endParaRPr lang="nl-BE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5619" y="6381328"/>
            <a:ext cx="1760837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0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1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1.jp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5.jp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Premier niveau</a:t>
            </a:r>
          </a:p>
          <a:p>
            <a:pPr lvl="1"/>
            <a:r>
              <a:rPr lang="nl-NL" dirty="0"/>
              <a:t>Premier niveau bis</a:t>
            </a:r>
          </a:p>
          <a:p>
            <a:pPr lvl="2"/>
            <a:r>
              <a:rPr lang="nl-NL" dirty="0" err="1"/>
              <a:t>Deuxième</a:t>
            </a:r>
            <a:r>
              <a:rPr lang="nl-NL" dirty="0"/>
              <a:t> niveau</a:t>
            </a:r>
          </a:p>
          <a:p>
            <a:pPr marL="536575" marR="0" lvl="3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15"/>
              </a:buBlip>
              <a:tabLst>
                <a:tab pos="1076325" algn="l"/>
              </a:tabLst>
            </a:pPr>
            <a:r>
              <a:rPr lang="nl-NL" dirty="0" err="1"/>
              <a:t>Troisième</a:t>
            </a:r>
            <a:r>
              <a:rPr lang="nl-NL" dirty="0"/>
              <a:t> niveau</a:t>
            </a:r>
          </a:p>
          <a:p>
            <a:pPr marL="1254125" marR="0" lvl="4" indent="-357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16"/>
              </a:buBlip>
              <a:tabLst>
                <a:tab pos="1076325" algn="l"/>
              </a:tabLst>
            </a:pPr>
            <a:r>
              <a:rPr lang="nl-NL" sz="1800" dirty="0" err="1"/>
              <a:t>Quatième</a:t>
            </a:r>
            <a:r>
              <a:rPr lang="nl-NL" sz="18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17"/>
              </a:buBlip>
              <a:tabLst/>
            </a:pPr>
            <a:r>
              <a:rPr lang="nl-NL" sz="1600" dirty="0" err="1"/>
              <a:t>Cinquième</a:t>
            </a:r>
            <a:r>
              <a:rPr lang="nl-NL" sz="1600" dirty="0"/>
              <a:t> niveau</a:t>
            </a:r>
          </a:p>
          <a:p>
            <a:pPr marL="1255713" lvl="5" indent="307975" algn="l" defTabSz="914400" rtl="0" eaLnBrk="1" latinLnBrk="0" hangingPunct="1">
              <a:spcBef>
                <a:spcPct val="20000"/>
              </a:spcBef>
              <a:buSzPct val="100000"/>
              <a:tabLst/>
            </a:pPr>
            <a:endParaRPr lang="nl-NL" sz="1600" dirty="0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5435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dirty="0"/>
              <a:t>Type de </a:t>
            </a:r>
            <a:r>
              <a:rPr lang="nl-NL" dirty="0" err="1"/>
              <a:t>présentation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27584" y="6356349"/>
            <a:ext cx="1008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l-BE" sz="900" b="0" i="0" kern="1200" smtClean="0">
                <a:solidFill>
                  <a:srgbClr val="141313"/>
                </a:solidFill>
                <a:latin typeface="+mn-lt"/>
                <a:ea typeface="+mn-ea"/>
                <a:cs typeface="Myriad Pro" pitchFamily="34" charset="0"/>
              </a:defRPr>
            </a:lvl1pPr>
          </a:lstStyle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3"/>
          </p:nvPr>
        </p:nvSpPr>
        <p:spPr>
          <a:xfrm>
            <a:off x="1763688" y="6356348"/>
            <a:ext cx="3024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nl-BE" sz="900" b="0" i="0" kern="1200" smtClean="0">
                <a:solidFill>
                  <a:srgbClr val="141313"/>
                </a:solidFill>
                <a:latin typeface="+mn-lt"/>
                <a:ea typeface="+mn-ea"/>
                <a:cs typeface="Myriad Pro" pitchFamily="34" charset="0"/>
              </a:defRPr>
            </a:lvl1pPr>
          </a:lstStyle>
          <a:p>
            <a:r>
              <a:rPr lang="nl-BE" dirty="0"/>
              <a:t>Déjeuner de </a:t>
            </a:r>
            <a:r>
              <a:rPr lang="nl-BE" dirty="0" err="1"/>
              <a:t>presse</a:t>
            </a:r>
            <a:r>
              <a:rPr lang="nl-BE" dirty="0"/>
              <a:t> Batibouw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4869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l-BE" sz="900" b="0" i="0" kern="1200" smtClean="0">
                <a:solidFill>
                  <a:srgbClr val="141313"/>
                </a:solidFill>
                <a:latin typeface="+mn-lt"/>
                <a:ea typeface="+mn-ea"/>
                <a:cs typeface="Myriad Pro" pitchFamily="34" charset="0"/>
              </a:defRPr>
            </a:lvl1pPr>
          </a:lstStyle>
          <a:p>
            <a:fld id="{87B8C222-8528-420E-B275-04632D7AEE87}" type="slidenum">
              <a:rPr lang="nl-BE" smtClean="0"/>
              <a:pPr/>
              <a:t>‹N°›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56193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2" r:id="rId8"/>
    <p:sldLayoutId id="2147483664" r:id="rId9"/>
    <p:sldLayoutId id="2147483665" r:id="rId10"/>
    <p:sldLayoutId id="2147483666" r:id="rId11"/>
    <p:sldLayoutId id="2147483667" r:id="rId12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514800" indent="-504000" algn="l" defTabSz="914400" rtl="0" eaLnBrk="1" latinLnBrk="0" hangingPunct="1">
        <a:spcBef>
          <a:spcPct val="20000"/>
        </a:spcBef>
        <a:buClr>
          <a:srgbClr val="006600"/>
        </a:buClr>
        <a:buFont typeface="+mj-lt"/>
        <a:buAutoNum type="arabicPeriod"/>
        <a:defRPr kumimoji="0" lang="nl-NL" sz="2800" b="0" i="0" u="none" strike="noStrike" kern="1200" cap="none" spc="0" normalizeH="0" baseline="0" dirty="0" smtClean="0">
          <a:ln>
            <a:noFill/>
          </a:ln>
          <a:solidFill>
            <a:srgbClr val="006600"/>
          </a:solidFill>
          <a:effectLst/>
          <a:uLnTx/>
          <a:uFillTx/>
          <a:latin typeface="+mn-lt"/>
          <a:ea typeface="+mn-ea"/>
          <a:cs typeface="+mn-cs"/>
        </a:defRPr>
      </a:lvl1pPr>
      <a:lvl2pPr marL="514800" indent="-504000" algn="l" defTabSz="914400" rtl="0" eaLnBrk="1" latinLnBrk="0" hangingPunct="1">
        <a:spcBef>
          <a:spcPct val="20000"/>
        </a:spcBef>
        <a:buFontTx/>
        <a:buBlip>
          <a:blip r:embed="rId18"/>
        </a:buBlip>
        <a:defRPr sz="2800" kern="1200" baseline="0">
          <a:solidFill>
            <a:srgbClr val="006600"/>
          </a:solidFill>
          <a:latin typeface="+mn-lt"/>
          <a:ea typeface="+mn-ea"/>
          <a:cs typeface="+mn-cs"/>
        </a:defRPr>
      </a:lvl2pPr>
      <a:lvl3pPr marL="534988" indent="-534988" algn="l" defTabSz="9144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36575" marR="0" indent="354013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100000"/>
        <a:buFontTx/>
        <a:buBlip>
          <a:blip r:embed="rId15"/>
        </a:buBlip>
        <a:tabLst>
          <a:tab pos="1076325" algn="l"/>
        </a:tabLst>
        <a:defRPr lang="nl-NL" sz="18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254125" marR="0" indent="-357188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100000"/>
        <a:buFontTx/>
        <a:buBlip>
          <a:blip r:embed="rId16"/>
        </a:buBlip>
        <a:tabLst>
          <a:tab pos="1076325" algn="l"/>
        </a:tabLst>
        <a:defRPr lang="nl-NL" sz="16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255713" indent="307975" algn="l" defTabSz="914400" rtl="0" eaLnBrk="1" latinLnBrk="0" hangingPunct="1">
        <a:spcBef>
          <a:spcPct val="20000"/>
        </a:spcBef>
        <a:buSzPct val="100000"/>
        <a:buFontTx/>
        <a:buBlip>
          <a:blip r:embed="rId17"/>
        </a:buBlip>
        <a:tabLst/>
        <a:defRPr lang="nl-NL" sz="2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822325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250" indent="0" algn="l" defTabSz="914400" rtl="0" eaLnBrk="1" latinLnBrk="0" hangingPunct="1">
        <a:spcBef>
          <a:spcPct val="200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0" algn="l" defTabSz="914400" rtl="0" eaLnBrk="1" latinLnBrk="0" hangingPunct="1">
        <a:spcBef>
          <a:spcPct val="20000"/>
        </a:spcBef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First level</a:t>
            </a:r>
          </a:p>
          <a:p>
            <a:pPr lvl="1"/>
            <a:r>
              <a:rPr lang="nl-NL" dirty="0"/>
              <a:t>First level</a:t>
            </a:r>
          </a:p>
          <a:p>
            <a:pPr lvl="2"/>
            <a:r>
              <a:rPr lang="nl-NL" dirty="0"/>
              <a:t>Second level</a:t>
            </a:r>
          </a:p>
          <a:p>
            <a:pPr lvl="3"/>
            <a:r>
              <a:rPr lang="nl-NL" dirty="0"/>
              <a:t>Third level</a:t>
            </a:r>
          </a:p>
          <a:p>
            <a:pPr lvl="4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5576" y="6381328"/>
            <a:ext cx="5781825" cy="18288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 b="0" i="0">
                <a:solidFill>
                  <a:srgbClr val="141313"/>
                </a:solidFill>
                <a:latin typeface="Myriad Pro" pitchFamily="34" charset="0"/>
                <a:cs typeface="Myriad Pro" pitchFamily="34" charset="0"/>
              </a:defRPr>
            </a:lvl1pPr>
          </a:lstStyle>
          <a:p>
            <a:fld id="{FEA71D5C-3840-45D5-8CFB-E0E2280CF184}" type="slidenum">
              <a:rPr lang="en-GB" smtClean="0"/>
              <a:pPr/>
              <a:t>‹N°›</a:t>
            </a:fld>
            <a:r>
              <a:rPr lang="en-GB" dirty="0"/>
              <a:t>   •   </a:t>
            </a:r>
            <a:fld id="{B690EB58-F88D-4252-89B9-C286BCBCC084}" type="datetime1">
              <a:rPr lang="nl-BE" smtClean="0"/>
              <a:pPr/>
              <a:t>9/12/2019</a:t>
            </a:fld>
            <a:r>
              <a:rPr lang="en-GB" dirty="0"/>
              <a:t>    •    </a:t>
            </a:r>
            <a:r>
              <a:rPr lang="en-GB" dirty="0" err="1"/>
              <a:t>Onderwerp</a:t>
            </a:r>
            <a:endParaRPr lang="en-GB" dirty="0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5435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dirty="0"/>
              <a:t>Soort presentatie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9737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514800" indent="-504000" algn="l" defTabSz="914400" rtl="0" eaLnBrk="1" latinLnBrk="0" hangingPunct="1">
        <a:spcBef>
          <a:spcPct val="20000"/>
        </a:spcBef>
        <a:buClr>
          <a:srgbClr val="006600"/>
        </a:buClr>
        <a:buFont typeface="+mj-lt"/>
        <a:buAutoNum type="arabicPeriod"/>
        <a:defRPr kumimoji="0" lang="nl-NL" sz="2800" b="0" i="0" u="none" strike="noStrike" kern="1200" cap="none" spc="0" normalizeH="0" baseline="0" dirty="0" smtClean="0">
          <a:ln>
            <a:noFill/>
          </a:ln>
          <a:solidFill>
            <a:srgbClr val="006600"/>
          </a:solidFill>
          <a:effectLst/>
          <a:uLnTx/>
          <a:uFillTx/>
          <a:latin typeface="+mn-lt"/>
          <a:ea typeface="+mn-ea"/>
          <a:cs typeface="+mn-cs"/>
        </a:defRPr>
      </a:lvl1pPr>
      <a:lvl2pPr marL="514800" indent="-50400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 baseline="0">
          <a:solidFill>
            <a:srgbClr val="006600"/>
          </a:solidFill>
          <a:latin typeface="+mn-lt"/>
          <a:ea typeface="+mn-ea"/>
          <a:cs typeface="+mn-cs"/>
        </a:defRPr>
      </a:lvl2pPr>
      <a:lvl3pPr marL="534988" indent="-534988" algn="l" defTabSz="914400" rtl="0" eaLnBrk="1" latinLnBrk="0" hangingPunct="1">
        <a:spcBef>
          <a:spcPct val="20000"/>
        </a:spcBef>
        <a:buSzPct val="100000"/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896938" indent="-358775" algn="l" defTabSz="914400" rtl="0" eaLnBrk="1" latinLnBrk="0" hangingPunct="1">
        <a:spcBef>
          <a:spcPct val="20000"/>
        </a:spcBef>
        <a:buFontTx/>
        <a:buBlip>
          <a:blip r:embed="rId17"/>
        </a:buBlip>
        <a:tabLst>
          <a:tab pos="1076325" algn="l"/>
        </a:tabLst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357188" algn="l" defTabSz="914400" rtl="0" eaLnBrk="1" latinLnBrk="0" hangingPunct="1">
        <a:spcBef>
          <a:spcPct val="20000"/>
        </a:spcBef>
        <a:buFontTx/>
        <a:buBlip>
          <a:blip r:embed="rId18"/>
        </a:buBlip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ct val="20000"/>
        </a:spcBef>
        <a:buFontTx/>
        <a:buNone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8DB2185-9537-4E3C-B5EC-A2C29855832B}"/>
              </a:ext>
            </a:extLst>
          </p:cNvPr>
          <p:cNvSpPr/>
          <p:nvPr/>
        </p:nvSpPr>
        <p:spPr>
          <a:xfrm>
            <a:off x="827584" y="1532384"/>
            <a:ext cx="547260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2000" b="1" dirty="0">
                <a:solidFill>
                  <a:prstClr val="white"/>
                </a:solidFill>
                <a:ea typeface="+mj-ea"/>
                <a:cs typeface="+mj-cs"/>
              </a:rPr>
              <a:t>Perslunch</a:t>
            </a:r>
            <a:r>
              <a:rPr lang="fr-BE" sz="2000" b="1" dirty="0">
                <a:solidFill>
                  <a:prstClr val="white"/>
                </a:solidFill>
                <a:ea typeface="+mj-ea"/>
                <a:cs typeface="+mj-cs"/>
              </a:rPr>
              <a:t> BATIBOUW 10 </a:t>
            </a:r>
            <a:r>
              <a:rPr lang="nl-BE" sz="2000" b="1" dirty="0">
                <a:solidFill>
                  <a:prstClr val="white"/>
                </a:solidFill>
                <a:ea typeface="+mj-ea"/>
                <a:cs typeface="+mj-cs"/>
              </a:rPr>
              <a:t>december</a:t>
            </a:r>
            <a:r>
              <a:rPr lang="fr-BE" sz="2000" b="1" dirty="0">
                <a:solidFill>
                  <a:prstClr val="white"/>
                </a:solidFill>
                <a:ea typeface="+mj-ea"/>
                <a:cs typeface="+mj-cs"/>
              </a:rPr>
              <a:t> 2019</a:t>
            </a:r>
            <a:br>
              <a:rPr lang="fr-BE" sz="2000" b="1" dirty="0">
                <a:solidFill>
                  <a:prstClr val="white"/>
                </a:solidFill>
                <a:ea typeface="+mj-ea"/>
                <a:cs typeface="+mj-cs"/>
              </a:rPr>
            </a:br>
            <a:endParaRPr lang="nl-BE" sz="4000" b="1" dirty="0">
              <a:solidFill>
                <a:prstClr val="white"/>
              </a:solidFill>
              <a:ea typeface="+mj-ea"/>
              <a:cs typeface="+mj-cs"/>
            </a:endParaRPr>
          </a:p>
          <a:p>
            <a:r>
              <a:rPr lang="nl-BE" sz="2800" b="1" dirty="0">
                <a:solidFill>
                  <a:prstClr val="white"/>
                </a:solidFill>
                <a:ea typeface="+mj-ea"/>
                <a:cs typeface="+mj-cs"/>
              </a:rPr>
              <a:t>De bouw aan de vooravond van BATIBOUW 2020: cijfers en trends</a:t>
            </a:r>
            <a:endParaRPr lang="nl-BE" dirty="0"/>
          </a:p>
        </p:txBody>
      </p:sp>
      <p:sp>
        <p:nvSpPr>
          <p:cNvPr id="7" name="Ondertitel 4">
            <a:extLst>
              <a:ext uri="{FF2B5EF4-FFF2-40B4-BE49-F238E27FC236}">
                <a16:creationId xmlns:a16="http://schemas.microsoft.com/office/drawing/2014/main" id="{93ED36F6-8F47-4FE3-A79B-A184A7D69FBE}"/>
              </a:ext>
            </a:extLst>
          </p:cNvPr>
          <p:cNvSpPr txBox="1">
            <a:spLocks/>
          </p:cNvSpPr>
          <p:nvPr/>
        </p:nvSpPr>
        <p:spPr>
          <a:xfrm>
            <a:off x="1115616" y="4653136"/>
            <a:ext cx="6656784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rgbClr val="006600"/>
              </a:buClr>
              <a:buFont typeface="+mj-lt"/>
              <a:buNone/>
              <a:defRPr kumimoji="0" lang="nl-NL" sz="2500" b="0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Tx/>
              <a:buNone/>
              <a:defRPr sz="2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100000"/>
              <a:buFontTx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1076325" algn="l"/>
              </a:tabLst>
              <a:defRPr lang="nl-NL"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None/>
              <a:tabLst>
                <a:tab pos="1076325" algn="l"/>
              </a:tabLst>
              <a:defRPr lang="nl-NL"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SzPct val="100000"/>
              <a:buFontTx/>
              <a:buNone/>
              <a:tabLst/>
              <a:defRPr lang="nl-NL"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Tx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l-BE" dirty="0"/>
          </a:p>
          <a:p>
            <a:pPr algn="l"/>
            <a:endParaRPr lang="nl-BE" sz="1500" dirty="0"/>
          </a:p>
          <a:p>
            <a:pPr algn="l">
              <a:lnSpc>
                <a:spcPct val="120000"/>
              </a:lnSpc>
            </a:pPr>
            <a:r>
              <a:rPr lang="nl-BE" sz="7200" dirty="0"/>
              <a:t>Robert de Mûelenaere</a:t>
            </a:r>
            <a:br>
              <a:rPr lang="nl-BE" sz="7200" dirty="0"/>
            </a:br>
            <a:r>
              <a:rPr lang="nl-BE" sz="7200" dirty="0"/>
              <a:t>Gedelegeerd bestuurder</a:t>
            </a:r>
          </a:p>
          <a:p>
            <a:pPr algn="l">
              <a:lnSpc>
                <a:spcPct val="120000"/>
              </a:lnSpc>
            </a:pPr>
            <a:r>
              <a:rPr lang="nl-BE" sz="7200" dirty="0"/>
              <a:t>Confederatie Bouw</a:t>
            </a:r>
          </a:p>
        </p:txBody>
      </p:sp>
    </p:spTree>
    <p:extLst>
      <p:ext uri="{BB962C8B-B14F-4D97-AF65-F5344CB8AC3E}">
        <p14:creationId xmlns:p14="http://schemas.microsoft.com/office/powerpoint/2010/main" val="3652270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277FC72-A284-47E1-8CC6-9E6B174A8E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79C39309-997E-1D49-85AA-711BB33D7B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3" b="-44"/>
          <a:stretch/>
        </p:blipFill>
        <p:spPr>
          <a:xfrm>
            <a:off x="1846155" y="196355"/>
            <a:ext cx="5451690" cy="64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11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A71D5C-3840-45D5-8CFB-E0E2280CF184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   • </a:t>
            </a:r>
            <a:r>
              <a:rPr kumimoji="0" lang="nl-BE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10/12/2019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 • </a:t>
            </a:r>
            <a:r>
              <a:rPr kumimoji="0" lang="nl-BE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Perslunch Batibouw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141313"/>
              </a:solidFill>
              <a:effectLst/>
              <a:uLnTx/>
              <a:uFillTx/>
              <a:latin typeface="Myriad Pro" pitchFamily="34" charset="0"/>
              <a:ea typeface="+mn-ea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BE" dirty="0"/>
            </a:br>
            <a:r>
              <a:rPr lang="nl-BE" dirty="0"/>
              <a:t>Woningbouw België</a:t>
            </a:r>
            <a:br>
              <a:rPr lang="nl-BE" dirty="0"/>
            </a:br>
            <a:endParaRPr lang="nl-BE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A3EB89E-E70D-4A6D-9DA3-0613699A0C24}"/>
              </a:ext>
            </a:extLst>
          </p:cNvPr>
          <p:cNvGraphicFramePr>
            <a:graphicFrameLocks noGrp="1"/>
          </p:cNvGraphicFramePr>
          <p:nvPr/>
        </p:nvGraphicFramePr>
        <p:xfrm>
          <a:off x="1475656" y="2773281"/>
          <a:ext cx="6444716" cy="1848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2138">
                  <a:extLst>
                    <a:ext uri="{9D8B030D-6E8A-4147-A177-3AD203B41FA5}">
                      <a16:colId xmlns:a16="http://schemas.microsoft.com/office/drawing/2014/main" val="1499834440"/>
                    </a:ext>
                  </a:extLst>
                </a:gridCol>
                <a:gridCol w="1324186">
                  <a:extLst>
                    <a:ext uri="{9D8B030D-6E8A-4147-A177-3AD203B41FA5}">
                      <a16:colId xmlns:a16="http://schemas.microsoft.com/office/drawing/2014/main" val="3496437980"/>
                    </a:ext>
                  </a:extLst>
                </a:gridCol>
                <a:gridCol w="1324186">
                  <a:extLst>
                    <a:ext uri="{9D8B030D-6E8A-4147-A177-3AD203B41FA5}">
                      <a16:colId xmlns:a16="http://schemas.microsoft.com/office/drawing/2014/main" val="628828503"/>
                    </a:ext>
                  </a:extLst>
                </a:gridCol>
                <a:gridCol w="1504206">
                  <a:extLst>
                    <a:ext uri="{9D8B030D-6E8A-4147-A177-3AD203B41FA5}">
                      <a16:colId xmlns:a16="http://schemas.microsoft.com/office/drawing/2014/main" val="2182473532"/>
                    </a:ext>
                  </a:extLst>
                </a:gridCol>
              </a:tblGrid>
              <a:tr h="8317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Jaartotaal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 België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Totaal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Eengezins- woningen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Appartementen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0220686"/>
                  </a:ext>
                </a:extLst>
              </a:tr>
              <a:tr h="50842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08/2018-07/2019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600" dirty="0">
                          <a:effectLst/>
                        </a:rPr>
                        <a:t>53.191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600" dirty="0">
                          <a:effectLst/>
                        </a:rPr>
                        <a:t>22.708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600" dirty="0">
                          <a:effectLst/>
                        </a:rPr>
                        <a:t>30.483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30521248"/>
                  </a:ext>
                </a:extLst>
              </a:tr>
              <a:tr h="50842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08/2017-07/2018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600" dirty="0">
                          <a:effectLst/>
                        </a:rPr>
                        <a:t>62.376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600" dirty="0">
                          <a:effectLst/>
                        </a:rPr>
                        <a:t>23.372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1600" dirty="0">
                          <a:effectLst/>
                        </a:rPr>
                        <a:t>39.004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63855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358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CBCBE7-8D8D-411B-8F81-69B60C705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36B352-B1BF-4EB2-B477-EB9FC6CE3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>
                <a:solidFill>
                  <a:schemeClr val="tx1"/>
                </a:solidFill>
              </a:rPr>
              <a:t>Déjeuner de presse Batibouw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E30E7D-0A10-4069-A307-6127A12A6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C222-8528-420E-B275-04632D7AEE87}" type="slidenum">
              <a:rPr lang="nl-BE" smtClean="0"/>
              <a:pPr/>
              <a:t>3</a:t>
            </a:fld>
            <a:endParaRPr lang="nl-BE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660E1AF-7CD2-42B6-9DE1-D02E642F2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7886700" cy="543595"/>
          </a:xfrm>
        </p:spPr>
        <p:txBody>
          <a:bodyPr/>
          <a:lstStyle/>
          <a:p>
            <a:r>
              <a:rPr lang="fr-BE" dirty="0"/>
              <a:t>Construction résidentielle en Flandre</a:t>
            </a:r>
            <a:endParaRPr lang="nl-B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5E4CD35-16DA-4401-87AA-E14D7D371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237466"/>
              </p:ext>
            </p:extLst>
          </p:nvPr>
        </p:nvGraphicFramePr>
        <p:xfrm>
          <a:off x="1619672" y="2582405"/>
          <a:ext cx="5904656" cy="2230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3179">
                  <a:extLst>
                    <a:ext uri="{9D8B030D-6E8A-4147-A177-3AD203B41FA5}">
                      <a16:colId xmlns:a16="http://schemas.microsoft.com/office/drawing/2014/main" val="2780270923"/>
                    </a:ext>
                  </a:extLst>
                </a:gridCol>
                <a:gridCol w="1344482">
                  <a:extLst>
                    <a:ext uri="{9D8B030D-6E8A-4147-A177-3AD203B41FA5}">
                      <a16:colId xmlns:a16="http://schemas.microsoft.com/office/drawing/2014/main" val="1826893853"/>
                    </a:ext>
                  </a:extLst>
                </a:gridCol>
                <a:gridCol w="1344482">
                  <a:extLst>
                    <a:ext uri="{9D8B030D-6E8A-4147-A177-3AD203B41FA5}">
                      <a16:colId xmlns:a16="http://schemas.microsoft.com/office/drawing/2014/main" val="2610560853"/>
                    </a:ext>
                  </a:extLst>
                </a:gridCol>
                <a:gridCol w="1632513">
                  <a:extLst>
                    <a:ext uri="{9D8B030D-6E8A-4147-A177-3AD203B41FA5}">
                      <a16:colId xmlns:a16="http://schemas.microsoft.com/office/drawing/2014/main" val="1445714620"/>
                    </a:ext>
                  </a:extLst>
                </a:gridCol>
              </a:tblGrid>
              <a:tr h="743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b="1" i="0" u="none" baseline="0" dirty="0">
                          <a:effectLst/>
                        </a:rPr>
                        <a:t>Total annuel </a:t>
                      </a:r>
                      <a:r>
                        <a:rPr lang="nl-NL" sz="1600" dirty="0">
                          <a:effectLst/>
                        </a:rPr>
                        <a:t>  Flandre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Total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Maisons unifamiliales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Appartements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6208556"/>
                  </a:ext>
                </a:extLst>
              </a:tr>
              <a:tr h="743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08/2018-07/2019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40.957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16.897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24.060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22902670"/>
                  </a:ext>
                </a:extLst>
              </a:tr>
              <a:tr h="743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08/2017-07/2018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49.308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17.589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31.719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02425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1695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664D3-FB1D-4547-AB4C-3A69FCBB1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5E453D-22FE-4257-B8D2-0C331E5C3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>
                <a:solidFill>
                  <a:schemeClr val="tx1"/>
                </a:solidFill>
              </a:rPr>
              <a:t>Déjeuner de presse Batibouw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99275E-7CCC-480F-AAFF-B7ECE971B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C222-8528-420E-B275-04632D7AEE87}" type="slidenum">
              <a:rPr lang="nl-BE" smtClean="0"/>
              <a:pPr/>
              <a:t>4</a:t>
            </a:fld>
            <a:endParaRPr lang="nl-BE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805ED53-1036-455B-9147-219377B2D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0648"/>
            <a:ext cx="7886700" cy="543595"/>
          </a:xfrm>
        </p:spPr>
        <p:txBody>
          <a:bodyPr/>
          <a:lstStyle/>
          <a:p>
            <a:r>
              <a:rPr lang="fr-BE" dirty="0"/>
              <a:t>Construction résidentielle à Bruxelles</a:t>
            </a:r>
            <a:endParaRPr lang="nl-B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C0095A3-3C22-4266-BF42-B2163FDCF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141446"/>
              </p:ext>
            </p:extLst>
          </p:nvPr>
        </p:nvGraphicFramePr>
        <p:xfrm>
          <a:off x="1583668" y="2618410"/>
          <a:ext cx="5976663" cy="2158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9174">
                  <a:extLst>
                    <a:ext uri="{9D8B030D-6E8A-4147-A177-3AD203B41FA5}">
                      <a16:colId xmlns:a16="http://schemas.microsoft.com/office/drawing/2014/main" val="3502843125"/>
                    </a:ext>
                  </a:extLst>
                </a:gridCol>
                <a:gridCol w="1439163">
                  <a:extLst>
                    <a:ext uri="{9D8B030D-6E8A-4147-A177-3AD203B41FA5}">
                      <a16:colId xmlns:a16="http://schemas.microsoft.com/office/drawing/2014/main" val="1341503915"/>
                    </a:ext>
                  </a:extLst>
                </a:gridCol>
                <a:gridCol w="1439163">
                  <a:extLst>
                    <a:ext uri="{9D8B030D-6E8A-4147-A177-3AD203B41FA5}">
                      <a16:colId xmlns:a16="http://schemas.microsoft.com/office/drawing/2014/main" val="1877534982"/>
                    </a:ext>
                  </a:extLst>
                </a:gridCol>
                <a:gridCol w="1439163">
                  <a:extLst>
                    <a:ext uri="{9D8B030D-6E8A-4147-A177-3AD203B41FA5}">
                      <a16:colId xmlns:a16="http://schemas.microsoft.com/office/drawing/2014/main" val="3174434724"/>
                    </a:ext>
                  </a:extLst>
                </a:gridCol>
              </a:tblGrid>
              <a:tr h="719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b="1" i="0" u="none" baseline="0" dirty="0">
                          <a:effectLst/>
                        </a:rPr>
                        <a:t>Total annuel  Bruxelles</a:t>
                      </a:r>
                      <a:endParaRPr lang="nl-BE" sz="1600" b="1" i="0" u="non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Total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Maisons unifamiliales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Appartements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71747863"/>
                  </a:ext>
                </a:extLst>
              </a:tr>
              <a:tr h="719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08/2018-07/2019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930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66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864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0322654"/>
                  </a:ext>
                </a:extLst>
              </a:tr>
              <a:tr h="719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08/2017-07/2018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1.687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80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1.607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78000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385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7 • </a:t>
            </a:r>
            <a:r>
              <a:rPr kumimoji="0" lang="nl-BE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10/12/2019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 • </a:t>
            </a:r>
            <a:r>
              <a:rPr kumimoji="0" lang="nl-BE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Perslunch Batibouw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141313"/>
              </a:solidFill>
              <a:effectLst/>
              <a:uLnTx/>
              <a:uFillTx/>
              <a:latin typeface="Myriad Pro" pitchFamily="34" charset="0"/>
              <a:ea typeface="+mn-ea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BE" dirty="0"/>
            </a:br>
            <a:r>
              <a:rPr lang="nl-BE" dirty="0"/>
              <a:t>Woningbouw Wallonië</a:t>
            </a:r>
            <a:br>
              <a:rPr lang="nl-BE" dirty="0"/>
            </a:br>
            <a:endParaRPr lang="nl-BE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1A5EE6B-B13C-468B-8233-8C93DC91A01F}"/>
              </a:ext>
            </a:extLst>
          </p:cNvPr>
          <p:cNvGraphicFramePr>
            <a:graphicFrameLocks noGrp="1"/>
          </p:cNvGraphicFramePr>
          <p:nvPr/>
        </p:nvGraphicFramePr>
        <p:xfrm>
          <a:off x="1681087" y="2582405"/>
          <a:ext cx="5987257" cy="2230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7943">
                  <a:extLst>
                    <a:ext uri="{9D8B030D-6E8A-4147-A177-3AD203B41FA5}">
                      <a16:colId xmlns:a16="http://schemas.microsoft.com/office/drawing/2014/main" val="1859663660"/>
                    </a:ext>
                  </a:extLst>
                </a:gridCol>
                <a:gridCol w="1408994">
                  <a:extLst>
                    <a:ext uri="{9D8B030D-6E8A-4147-A177-3AD203B41FA5}">
                      <a16:colId xmlns:a16="http://schemas.microsoft.com/office/drawing/2014/main" val="3629696137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157301699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585016647"/>
                    </a:ext>
                  </a:extLst>
                </a:gridCol>
              </a:tblGrid>
              <a:tr h="743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Jaartotaal </a:t>
                      </a:r>
                      <a:r>
                        <a:rPr lang="nl-NL" sz="1600" b="1" i="0" u="none" baseline="0" dirty="0">
                          <a:effectLst/>
                        </a:rPr>
                        <a:t> Wallonië</a:t>
                      </a:r>
                      <a:endParaRPr lang="nl-BE" sz="1600" b="1" i="0" u="non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Totaal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Eengezins- woningen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Appartementen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63081276"/>
                  </a:ext>
                </a:extLst>
              </a:tr>
              <a:tr h="743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08/2018-07/2019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11.305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5.745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5.560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76452043"/>
                  </a:ext>
                </a:extLst>
              </a:tr>
              <a:tr h="7434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08/2017-07/2019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11.381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5.703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5.678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8543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412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A71D5C-3840-45D5-8CFB-E0E2280CF184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 • </a:t>
            </a:r>
            <a:r>
              <a:rPr kumimoji="0" lang="nl-BE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10/12/2019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 • </a:t>
            </a:r>
            <a:r>
              <a:rPr kumimoji="0" lang="nl-BE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Perslunch Batibouw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141313"/>
              </a:solidFill>
              <a:effectLst/>
              <a:uLnTx/>
              <a:uFillTx/>
              <a:latin typeface="Myriad Pro" pitchFamily="34" charset="0"/>
              <a:ea typeface="+mn-ea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BE" dirty="0"/>
            </a:br>
            <a:r>
              <a:rPr lang="nl-BE" dirty="0"/>
              <a:t>Niet-woningbouw België</a:t>
            </a:r>
            <a:br>
              <a:rPr lang="nl-BE" dirty="0"/>
            </a:br>
            <a:endParaRPr lang="nl-BE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554F8F5-6CFE-46CF-849F-8C342BBE4613}"/>
              </a:ext>
            </a:extLst>
          </p:cNvPr>
          <p:cNvGraphicFramePr>
            <a:graphicFrameLocks noGrp="1"/>
          </p:cNvGraphicFramePr>
          <p:nvPr/>
        </p:nvGraphicFramePr>
        <p:xfrm>
          <a:off x="1619672" y="2117626"/>
          <a:ext cx="5904656" cy="1209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838553502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325776277"/>
                    </a:ext>
                  </a:extLst>
                </a:gridCol>
              </a:tblGrid>
              <a:tr h="447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Jaartotaal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België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673641198"/>
                  </a:ext>
                </a:extLst>
              </a:tr>
              <a:tr h="38133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08/2018-07/2019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35,9 miljoen m³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423307154"/>
                  </a:ext>
                </a:extLst>
              </a:tr>
              <a:tr h="38133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08/2017-07/2018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39,5 miljoen m³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311688832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CC985D5-7632-4FCA-934C-F94C58766984}"/>
              </a:ext>
            </a:extLst>
          </p:cNvPr>
          <p:cNvGraphicFramePr>
            <a:graphicFrameLocks noGrp="1"/>
          </p:cNvGraphicFramePr>
          <p:nvPr/>
        </p:nvGraphicFramePr>
        <p:xfrm>
          <a:off x="1619672" y="4135231"/>
          <a:ext cx="5904656" cy="10801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714235157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375939774"/>
                    </a:ext>
                  </a:extLst>
                </a:gridCol>
              </a:tblGrid>
              <a:tr h="4458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  <a:latin typeface="+mn-lt"/>
                        </a:rPr>
                        <a:t>Jaartotaal</a:t>
                      </a:r>
                      <a:endParaRPr lang="nl-BE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  <a:latin typeface="+mn-lt"/>
                        </a:rPr>
                        <a:t>België</a:t>
                      </a:r>
                      <a:endParaRPr lang="nl-BE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4151222933"/>
                  </a:ext>
                </a:extLst>
              </a:tr>
              <a:tr h="31711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08/2018-07/2019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6.264 vergunde gebouwen</a:t>
                      </a: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1099462307"/>
                  </a:ext>
                </a:extLst>
              </a:tr>
              <a:tr h="31711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</a:rPr>
                        <a:t>08/2017-07/2018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4.760 vergunde gebouwen</a:t>
                      </a: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1063658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20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C46BE66A-DB52-4586-82C5-B76D1A5BB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1"/>
          </a:solidFill>
        </p:spPr>
        <p:txBody>
          <a:bodyPr/>
          <a:lstStyle/>
          <a:p>
            <a:pPr marL="10800" indent="0" algn="ctr">
              <a:buNone/>
            </a:pPr>
            <a:r>
              <a:rPr lang="fr-FR" b="1" dirty="0">
                <a:solidFill>
                  <a:schemeClr val="bg1"/>
                </a:solidFill>
              </a:rPr>
              <a:t>Perspectives pour 2020</a:t>
            </a:r>
          </a:p>
          <a:p>
            <a:pPr marL="10800" indent="0" algn="ctr">
              <a:buNone/>
            </a:pPr>
            <a:endParaRPr lang="fr-FR" sz="2400" dirty="0">
              <a:solidFill>
                <a:schemeClr val="bg1"/>
              </a:solidFill>
            </a:endParaRPr>
          </a:p>
          <a:p>
            <a:pPr marL="10800" indent="0" algn="ctr">
              <a:buNone/>
            </a:pPr>
            <a:endParaRPr lang="fr-FR" sz="2400" dirty="0">
              <a:solidFill>
                <a:schemeClr val="bg1"/>
              </a:solidFill>
            </a:endParaRPr>
          </a:p>
          <a:p>
            <a:pPr marL="10800" indent="0" algn="ctr">
              <a:buNone/>
            </a:pPr>
            <a:r>
              <a:rPr lang="fr-FR" sz="2400" dirty="0">
                <a:solidFill>
                  <a:schemeClr val="bg1"/>
                </a:solidFill>
              </a:rPr>
              <a:t>Nombre de nouveaux logements autorisés:</a:t>
            </a:r>
          </a:p>
          <a:p>
            <a:pPr marL="10800" indent="0" algn="ctr">
              <a:buNone/>
            </a:pPr>
            <a:r>
              <a:rPr lang="fr-FR" sz="2400" dirty="0">
                <a:solidFill>
                  <a:schemeClr val="bg1"/>
                </a:solidFill>
              </a:rPr>
              <a:t>+10 à 15%</a:t>
            </a:r>
          </a:p>
          <a:p>
            <a:pPr marL="10800" indent="0" algn="ctr">
              <a:buNone/>
            </a:pPr>
            <a:r>
              <a:rPr lang="fr-FR" sz="2000" dirty="0">
                <a:solidFill>
                  <a:schemeClr val="bg1"/>
                </a:solidFill>
              </a:rPr>
              <a:t>Si pas trop d’effet du woonbonus</a:t>
            </a:r>
            <a:endParaRPr lang="fr-BE" sz="2000" dirty="0">
              <a:solidFill>
                <a:schemeClr val="bg1"/>
              </a:solidFill>
            </a:endParaRP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D20084BF-FC3C-492E-9AC6-6F146FC38F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4190999" cy="4525963"/>
          </a:xfrm>
          <a:solidFill>
            <a:schemeClr val="accent1">
              <a:tint val="40000"/>
            </a:schemeClr>
          </a:solidFill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Climat économique</a:t>
            </a:r>
          </a:p>
          <a:p>
            <a:pPr marL="882650" lvl="1" indent="-342900" defTabSz="714375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fr-FR" sz="2200" dirty="0"/>
              <a:t>Revenu disponible </a:t>
            </a:r>
          </a:p>
          <a:p>
            <a:pPr marL="882650" lvl="1" indent="-342900" defTabSz="714375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fr-FR" sz="2200" dirty="0"/>
              <a:t>Chômage</a:t>
            </a:r>
          </a:p>
          <a:p>
            <a:pPr marL="882650" lvl="1" indent="-342900" defTabSz="714375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fr-FR" sz="2200" dirty="0"/>
              <a:t>Taux hypothécaires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PEB 2020 </a:t>
            </a:r>
          </a:p>
          <a:p>
            <a:pPr>
              <a:buFont typeface="Arial" panose="020B0604020202020204" pitchFamily="34" charset="0"/>
              <a:buChar char="•"/>
            </a:pPr>
            <a:endParaRPr lang="fr-FR" dirty="0"/>
          </a:p>
          <a:p>
            <a:pPr marL="468000" indent="-4572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C000"/>
                </a:solidFill>
              </a:rPr>
              <a:t>Woonbonus</a:t>
            </a:r>
            <a:endParaRPr lang="fr-BE" dirty="0">
              <a:solidFill>
                <a:srgbClr val="FFC000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35D2A61-7937-42F7-A639-F3E96E340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Construction résidentielle prévisions 2020</a:t>
            </a:r>
            <a:br>
              <a:rPr lang="nl-BE" dirty="0"/>
            </a:br>
            <a:endParaRPr lang="nl-B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DAE18-99F1-4F3A-AED9-94706E875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D2CF66-95BB-46D1-9CC4-0C041A0F6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>
                <a:solidFill>
                  <a:schemeClr val="tx1"/>
                </a:solidFill>
              </a:rPr>
              <a:t>Déjeuner de presse Batibouw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BD345F-7EB6-44B9-9ACA-17A85ECE4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C222-8528-420E-B275-04632D7AEE87}" type="slidenum">
              <a:rPr lang="nl-BE" smtClean="0"/>
              <a:pPr/>
              <a:t>7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06556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C46BE66A-DB52-4586-82C5-B76D1A5BB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98776" cy="4525963"/>
          </a:xfrm>
          <a:solidFill>
            <a:schemeClr val="accent1"/>
          </a:solidFill>
        </p:spPr>
        <p:txBody>
          <a:bodyPr/>
          <a:lstStyle/>
          <a:p>
            <a:pPr marL="10800" indent="0" algn="ctr">
              <a:buNone/>
            </a:pPr>
            <a:r>
              <a:rPr lang="fr-FR" b="1" dirty="0">
                <a:solidFill>
                  <a:schemeClr val="bg1"/>
                </a:solidFill>
              </a:rPr>
              <a:t>Perspective pour 2020</a:t>
            </a:r>
          </a:p>
          <a:p>
            <a:pPr marL="10800" indent="0" algn="ctr">
              <a:buNone/>
            </a:pPr>
            <a:endParaRPr lang="fr-FR" sz="2400" dirty="0">
              <a:solidFill>
                <a:schemeClr val="bg1"/>
              </a:solidFill>
            </a:endParaRPr>
          </a:p>
          <a:p>
            <a:pPr marL="10800" indent="0" algn="ctr">
              <a:buNone/>
            </a:pPr>
            <a:endParaRPr lang="fr-FR" sz="2400" dirty="0">
              <a:solidFill>
                <a:schemeClr val="bg1"/>
              </a:solidFill>
            </a:endParaRPr>
          </a:p>
          <a:p>
            <a:pPr marL="10800" indent="0" algn="ctr">
              <a:buNone/>
            </a:pPr>
            <a:endParaRPr lang="fr-FR" sz="2400" dirty="0">
              <a:solidFill>
                <a:schemeClr val="bg1"/>
              </a:solidFill>
            </a:endParaRPr>
          </a:p>
          <a:p>
            <a:pPr marL="10800" indent="0" algn="ctr">
              <a:buNone/>
            </a:pPr>
            <a:r>
              <a:rPr lang="fr-FR" sz="2400" dirty="0">
                <a:solidFill>
                  <a:schemeClr val="bg1"/>
                </a:solidFill>
              </a:rPr>
              <a:t>Volume des nouveaux bâtiments autorisés (m3):</a:t>
            </a:r>
          </a:p>
          <a:p>
            <a:pPr marL="10800" indent="0" algn="ctr">
              <a:buNone/>
            </a:pPr>
            <a:r>
              <a:rPr lang="fr-FR" sz="2400" dirty="0">
                <a:solidFill>
                  <a:schemeClr val="bg1"/>
                </a:solidFill>
              </a:rPr>
              <a:t>2 à 3%</a:t>
            </a:r>
          </a:p>
          <a:p>
            <a:pPr marL="10800" indent="0" algn="ctr">
              <a:buNone/>
            </a:pP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D20084BF-FC3C-492E-9AC6-6F146FC38F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55976" y="1600200"/>
            <a:ext cx="4330823" cy="4525963"/>
          </a:xfrm>
          <a:solidFill>
            <a:schemeClr val="accent1">
              <a:tint val="40000"/>
            </a:schemeClr>
          </a:solidFill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Climat économique</a:t>
            </a:r>
          </a:p>
          <a:p>
            <a:pPr marL="882650" lvl="1" indent="-342900" defTabSz="714375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fr-FR" sz="2200" dirty="0"/>
              <a:t>Croissance économique</a:t>
            </a:r>
          </a:p>
          <a:p>
            <a:pPr marL="882650" lvl="1" indent="-342900" defTabSz="714375">
              <a:buFont typeface="Arial" panose="020B0604020202020204" pitchFamily="34" charset="0"/>
              <a:buChar char="•"/>
              <a:tabLst>
                <a:tab pos="714375" algn="l"/>
              </a:tabLst>
            </a:pPr>
            <a:r>
              <a:rPr lang="fr-FR" sz="2200" dirty="0"/>
              <a:t>Hausse des investissements</a:t>
            </a:r>
          </a:p>
          <a:p>
            <a:pPr marL="10800" indent="0">
              <a:buNone/>
            </a:pPr>
            <a:r>
              <a:rPr lang="fr-F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fr-FR" dirty="0"/>
          </a:p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0000"/>
                </a:solidFill>
              </a:rPr>
              <a:t>Réajustements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35D2A61-7937-42F7-A639-F3E96E340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Construction non-résidentielle prévisions 2020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DAE18-99F1-4F3A-AED9-94706E875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BE"/>
              <a:t>•  10/12/2019 •</a:t>
            </a:r>
            <a:endParaRPr lang="nl-B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D2CF66-95BB-46D1-9CC4-0C041A0F6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>
                <a:solidFill>
                  <a:schemeClr val="tx1"/>
                </a:solidFill>
              </a:rPr>
              <a:t>Déjeuner de presse Batibouw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BD345F-7EB6-44B9-9ACA-17A85ECE4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C222-8528-420E-B275-04632D7AEE87}" type="slidenum">
              <a:rPr lang="nl-BE" smtClean="0"/>
              <a:pPr/>
              <a:t>8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06090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7 • </a:t>
            </a:r>
            <a:r>
              <a:rPr kumimoji="0" lang="nl-BE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10/12/2019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 • </a:t>
            </a:r>
            <a:r>
              <a:rPr kumimoji="0" lang="nl-BE" sz="900" b="0" i="0" u="none" strike="noStrike" kern="1200" cap="none" spc="0" normalizeH="0" baseline="0" noProof="0" dirty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  <a:latin typeface="Myriad Pro" pitchFamily="34" charset="0"/>
                <a:ea typeface="+mn-ea"/>
              </a:rPr>
              <a:t>Perslunch Batibouw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141313"/>
              </a:solidFill>
              <a:effectLst/>
              <a:uLnTx/>
              <a:uFillTx/>
              <a:latin typeface="Myriad Pro" pitchFamily="34" charset="0"/>
              <a:ea typeface="+mn-ea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Woontrends</a:t>
            </a:r>
            <a:endParaRPr lang="nl-BE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A501949-1202-4317-8BE7-E2AB76FB6F7C}"/>
              </a:ext>
            </a:extLst>
          </p:cNvPr>
          <p:cNvSpPr/>
          <p:nvPr/>
        </p:nvSpPr>
        <p:spPr>
          <a:xfrm>
            <a:off x="899592" y="1628800"/>
            <a:ext cx="7344816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800" lvl="0" indent="-504000">
              <a:spcBef>
                <a:spcPct val="20000"/>
              </a:spcBef>
              <a:buClr>
                <a:srgbClr val="006600"/>
              </a:buClr>
              <a:buFont typeface="+mj-lt"/>
              <a:buAutoNum type="arabicPeriod"/>
            </a:pPr>
            <a:r>
              <a:rPr lang="nl-BE" sz="2800" dirty="0">
                <a:solidFill>
                  <a:srgbClr val="006600"/>
                </a:solidFill>
              </a:rPr>
              <a:t>Kleinere wooneenheden</a:t>
            </a:r>
          </a:p>
          <a:p>
            <a:pPr marL="514800" lvl="0" indent="-504000">
              <a:spcBef>
                <a:spcPct val="20000"/>
              </a:spcBef>
              <a:buClr>
                <a:srgbClr val="006600"/>
              </a:buClr>
              <a:buFont typeface="+mj-lt"/>
              <a:buAutoNum type="arabicPeriod"/>
            </a:pPr>
            <a:r>
              <a:rPr lang="nl-BE" sz="2800" dirty="0">
                <a:solidFill>
                  <a:srgbClr val="006600"/>
                </a:solidFill>
              </a:rPr>
              <a:t>Naar meer gegroepeerde habitats</a:t>
            </a:r>
          </a:p>
          <a:p>
            <a:pPr marL="514800" lvl="0" indent="-504000">
              <a:spcBef>
                <a:spcPct val="20000"/>
              </a:spcBef>
              <a:buClr>
                <a:srgbClr val="006600"/>
              </a:buClr>
              <a:buFont typeface="+mj-lt"/>
              <a:buAutoNum type="arabicPeriod"/>
            </a:pPr>
            <a:r>
              <a:rPr lang="nl-BE" sz="2800" dirty="0">
                <a:solidFill>
                  <a:srgbClr val="006600"/>
                </a:solidFill>
              </a:rPr>
              <a:t>Aangepaste en/of aanpasbare behuizing</a:t>
            </a:r>
          </a:p>
          <a:p>
            <a:pPr marL="514800" lvl="0" indent="-504000">
              <a:spcBef>
                <a:spcPct val="20000"/>
              </a:spcBef>
              <a:buClr>
                <a:srgbClr val="006600"/>
              </a:buClr>
              <a:buFont typeface="+mj-lt"/>
              <a:buAutoNum type="arabicPeriod"/>
            </a:pPr>
            <a:r>
              <a:rPr lang="nl-BE" sz="2800" dirty="0">
                <a:solidFill>
                  <a:srgbClr val="006600"/>
                </a:solidFill>
              </a:rPr>
              <a:t>Intelligente of “smart" behuizing</a:t>
            </a:r>
          </a:p>
          <a:p>
            <a:pPr marL="514800" lvl="0" indent="-504000">
              <a:spcBef>
                <a:spcPct val="20000"/>
              </a:spcBef>
              <a:buClr>
                <a:srgbClr val="006600"/>
              </a:buClr>
              <a:buFont typeface="+mj-lt"/>
              <a:buAutoNum type="arabicPeriod"/>
            </a:pPr>
            <a:r>
              <a:rPr lang="nl-BE" sz="2800" dirty="0">
                <a:solidFill>
                  <a:srgbClr val="006600"/>
                </a:solidFill>
              </a:rPr>
              <a:t>De energie- en milieuvoetafdruk verminderen</a:t>
            </a:r>
          </a:p>
        </p:txBody>
      </p:sp>
    </p:spTree>
    <p:extLst>
      <p:ext uri="{BB962C8B-B14F-4D97-AF65-F5344CB8AC3E}">
        <p14:creationId xmlns:p14="http://schemas.microsoft.com/office/powerpoint/2010/main" val="379757226"/>
      </p:ext>
    </p:extLst>
  </p:cSld>
  <p:clrMapOvr>
    <a:masterClrMapping/>
  </p:clrMapOvr>
</p:sld>
</file>

<file path=ppt/theme/theme1.xml><?xml version="1.0" encoding="utf-8"?>
<a:theme xmlns:a="http://schemas.openxmlformats.org/drawingml/2006/main" name="Confediratie 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2C0621A6-3947-4A37-B51D-DF45441FB0DD}" vid="{9DAE571B-7426-40E0-80C3-350235750265}"/>
    </a:ext>
  </a:extLst>
</a:theme>
</file>

<file path=ppt/theme/theme2.xml><?xml version="1.0" encoding="utf-8"?>
<a:theme xmlns:a="http://schemas.openxmlformats.org/drawingml/2006/main" name="1_Confediratie 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2C0621A6-3947-4A37-B51D-DF45441FB0DD}" vid="{9DAE571B-7426-40E0-80C3-350235750265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to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Kanto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Presentation blanco  PPT NL - kopie</Template>
  <TotalTime>6</TotalTime>
  <Words>270</Words>
  <Application>Microsoft Office PowerPoint</Application>
  <PresentationFormat>Affichage à l'écran (4:3)</PresentationFormat>
  <Paragraphs>123</Paragraphs>
  <Slides>10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Myriad Pro</vt:lpstr>
      <vt:lpstr>Confediratie </vt:lpstr>
      <vt:lpstr>1_Confediratie </vt:lpstr>
      <vt:lpstr>Présentation PowerPoint</vt:lpstr>
      <vt:lpstr> Woningbouw België </vt:lpstr>
      <vt:lpstr>Construction résidentielle en Flandre</vt:lpstr>
      <vt:lpstr>Construction résidentielle à Bruxelles</vt:lpstr>
      <vt:lpstr> Woningbouw Wallonië </vt:lpstr>
      <vt:lpstr> Niet-woningbouw België </vt:lpstr>
      <vt:lpstr>Construction résidentielle prévisions 2020 </vt:lpstr>
      <vt:lpstr>Construction non-résidentielle prévisions 2020</vt:lpstr>
      <vt:lpstr>Woontrends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Maris Muriel</dc:creator>
  <cp:lastModifiedBy>Caroline Mouzon</cp:lastModifiedBy>
  <cp:revision>90</cp:revision>
  <cp:lastPrinted>2019-12-09T11:31:43Z</cp:lastPrinted>
  <dcterms:created xsi:type="dcterms:W3CDTF">2016-11-30T14:06:36Z</dcterms:created>
  <dcterms:modified xsi:type="dcterms:W3CDTF">2019-12-09T16:05:04Z</dcterms:modified>
</cp:coreProperties>
</file>