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9" r:id="rId2"/>
    <p:sldMasterId id="2147483723" r:id="rId3"/>
    <p:sldMasterId id="2147483741" r:id="rId4"/>
    <p:sldMasterId id="2147483754" r:id="rId5"/>
    <p:sldMasterId id="2147483778" r:id="rId6"/>
  </p:sldMasterIdLst>
  <p:notesMasterIdLst>
    <p:notesMasterId r:id="rId25"/>
  </p:notesMasterIdLst>
  <p:handoutMasterIdLst>
    <p:handoutMasterId r:id="rId26"/>
  </p:handoutMasterIdLst>
  <p:sldIdLst>
    <p:sldId id="256" r:id="rId7"/>
    <p:sldId id="272" r:id="rId8"/>
    <p:sldId id="273" r:id="rId9"/>
    <p:sldId id="270" r:id="rId10"/>
    <p:sldId id="275" r:id="rId11"/>
    <p:sldId id="276" r:id="rId12"/>
    <p:sldId id="277" r:id="rId13"/>
    <p:sldId id="278" r:id="rId14"/>
    <p:sldId id="279" r:id="rId15"/>
    <p:sldId id="271" r:id="rId16"/>
    <p:sldId id="280" r:id="rId17"/>
    <p:sldId id="287" r:id="rId18"/>
    <p:sldId id="288" r:id="rId19"/>
    <p:sldId id="286" r:id="rId20"/>
    <p:sldId id="283" r:id="rId21"/>
    <p:sldId id="282" r:id="rId22"/>
    <p:sldId id="284" r:id="rId23"/>
    <p:sldId id="274" r:id="rId24"/>
  </p:sldIdLst>
  <p:sldSz cx="11522075" cy="6483350"/>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B03CFE0-7A2D-9A4A-8ECD-068141C501DA}">
          <p14:sldIdLst>
            <p14:sldId id="256"/>
            <p14:sldId id="272"/>
            <p14:sldId id="273"/>
            <p14:sldId id="270"/>
            <p14:sldId id="275"/>
            <p14:sldId id="276"/>
            <p14:sldId id="277"/>
            <p14:sldId id="278"/>
            <p14:sldId id="279"/>
            <p14:sldId id="271"/>
            <p14:sldId id="280"/>
            <p14:sldId id="287"/>
            <p14:sldId id="288"/>
            <p14:sldId id="286"/>
            <p14:sldId id="283"/>
            <p14:sldId id="282"/>
            <p14:sldId id="284"/>
            <p14:sldId id="274"/>
          </p14:sldIdLst>
        </p14:section>
      </p14:sectionLst>
    </p:ext>
    <p:ext uri="{EFAFB233-063F-42B5-8137-9DF3F51BA10A}">
      <p15:sldGuideLst xmlns:p15="http://schemas.microsoft.com/office/powerpoint/2012/main">
        <p15:guide id="1" orient="horz" pos="2042">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8BB55"/>
    <a:srgbClr val="A1988B"/>
    <a:srgbClr val="3D6B7C"/>
    <a:srgbClr val="118BEA"/>
    <a:srgbClr val="0092D2"/>
    <a:srgbClr val="0021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405" autoAdjust="0"/>
  </p:normalViewPr>
  <p:slideViewPr>
    <p:cSldViewPr snapToGrid="0" snapToObjects="1">
      <p:cViewPr varScale="1">
        <p:scale>
          <a:sx n="99" d="100"/>
          <a:sy n="99" d="100"/>
        </p:scale>
        <p:origin x="728" y="184"/>
      </p:cViewPr>
      <p:guideLst>
        <p:guide orient="horz" pos="2042"/>
        <p:guide pos="36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664871685027"/>
          <c:y val="0.0339549825473334"/>
          <c:w val="0.517848552793288"/>
          <c:h val="0.932090034905333"/>
        </c:manualLayout>
      </c:layout>
      <c:barChart>
        <c:barDir val="bar"/>
        <c:grouping val="clustered"/>
        <c:varyColors val="0"/>
        <c:ser>
          <c:idx val="0"/>
          <c:order val="0"/>
          <c:tx>
            <c:strRef>
              <c:f>Sheet1!$B$1</c:f>
              <c:strCache>
                <c:ptCount val="1"/>
                <c:pt idx="0">
                  <c:v>Series 1</c:v>
                </c:pt>
              </c:strCache>
            </c:strRef>
          </c:tx>
          <c:spPr>
            <a:solidFill>
              <a:srgbClr val="C8BB55"/>
            </a:soli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250.000 €</c:v>
                </c:pt>
                <c:pt idx="1">
                  <c:v>500.000 €</c:v>
                </c:pt>
                <c:pt idx="2">
                  <c:v>1.000.000 €</c:v>
                </c:pt>
                <c:pt idx="3">
                  <c:v>5.000.000 €</c:v>
                </c:pt>
                <c:pt idx="4">
                  <c:v>Plus de 5000000</c:v>
                </c:pt>
              </c:strCache>
            </c:strRef>
          </c:cat>
          <c:val>
            <c:numRef>
              <c:f>Sheet1!$B$2:$B$6</c:f>
              <c:numCache>
                <c:formatCode>General</c:formatCode>
                <c:ptCount val="5"/>
                <c:pt idx="0">
                  <c:v>67.0</c:v>
                </c:pt>
                <c:pt idx="1">
                  <c:v>18.0</c:v>
                </c:pt>
                <c:pt idx="2">
                  <c:v>12.0</c:v>
                </c:pt>
                <c:pt idx="3">
                  <c:v>2.0</c:v>
                </c:pt>
                <c:pt idx="4">
                  <c:v>1.0</c:v>
                </c:pt>
              </c:numCache>
            </c:numRef>
          </c:val>
        </c:ser>
        <c:dLbls>
          <c:showLegendKey val="0"/>
          <c:showVal val="0"/>
          <c:showCatName val="0"/>
          <c:showSerName val="0"/>
          <c:showPercent val="0"/>
          <c:showBubbleSize val="0"/>
        </c:dLbls>
        <c:gapWidth val="57"/>
        <c:overlap val="-10"/>
        <c:axId val="-143126992"/>
        <c:axId val="-143129792"/>
      </c:barChart>
      <c:catAx>
        <c:axId val="-143126992"/>
        <c:scaling>
          <c:orientation val="maxMin"/>
        </c:scaling>
        <c:delete val="0"/>
        <c:axPos val="l"/>
        <c:numFmt formatCode="#,##0.0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mn-lt"/>
                <a:ea typeface="+mn-ea"/>
                <a:cs typeface="Arial" panose="020B0604020202020204" pitchFamily="34" charset="0"/>
              </a:defRPr>
            </a:pPr>
            <a:endParaRPr lang="en-US"/>
          </a:p>
        </c:txPr>
        <c:crossAx val="-143129792"/>
        <c:crosses val="autoZero"/>
        <c:auto val="1"/>
        <c:lblAlgn val="ctr"/>
        <c:lblOffset val="100"/>
        <c:noMultiLvlLbl val="0"/>
      </c:catAx>
      <c:valAx>
        <c:axId val="-143129792"/>
        <c:scaling>
          <c:orientation val="minMax"/>
        </c:scaling>
        <c:delete val="1"/>
        <c:axPos val="t"/>
        <c:numFmt formatCode="General" sourceLinked="1"/>
        <c:majorTickMark val="none"/>
        <c:minorTickMark val="none"/>
        <c:tickLblPos val="nextTo"/>
        <c:crossAx val="-14312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spPr>
            <a:solidFill>
              <a:srgbClr val="AFA251"/>
            </a:solidFill>
          </c:spPr>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rgbClr val="D4C02C"/>
                        </a:solidFill>
                        <a:latin typeface="+mn-lt"/>
                        <a:ea typeface="+mn-ea"/>
                        <a:cs typeface="+mn-cs"/>
                      </a:defRPr>
                    </a:pPr>
                    <a:fld id="{5FE0FA8E-8F91-41CD-BC51-76CAE5323174}" type="CATEGORYNAME">
                      <a:rPr lang="en-US" sz="2400" smtClean="0">
                        <a:solidFill>
                          <a:srgbClr val="D4C02C"/>
                        </a:solidFill>
                      </a:rPr>
                      <a:pPr>
                        <a:defRPr sz="24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784026964091226"/>
                  <c:y val="0.0315476335625097"/>
                </c:manualLayout>
              </c:layout>
              <c:tx>
                <c:rich>
                  <a:bodyPr rot="0" spcFirstLastPara="1" vertOverflow="ellipsis" vert="horz" wrap="square" lIns="38100" tIns="19050" rIns="38100" bIns="19050" anchor="ctr" anchorCtr="1">
                    <a:noAutofit/>
                  </a:bodyPr>
                  <a:lstStyle/>
                  <a:p>
                    <a:pPr>
                      <a:defRPr sz="2400" b="1" i="0" u="none" strike="noStrike" kern="1200" spc="0" baseline="0">
                        <a:solidFill>
                          <a:srgbClr val="AFA251"/>
                        </a:solidFill>
                        <a:latin typeface="+mn-lt"/>
                        <a:ea typeface="+mn-ea"/>
                        <a:cs typeface="+mn-cs"/>
                      </a:defRPr>
                    </a:pPr>
                    <a:fld id="{67256100-DDD9-45AF-A309-BC786AAE5FCC}" type="CATEGORYNAME">
                      <a:rPr lang="en-US" sz="2400" smtClean="0">
                        <a:solidFill>
                          <a:srgbClr val="AFA251"/>
                        </a:solidFill>
                      </a:rPr>
                      <a:pPr>
                        <a:defRPr sz="24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23.0</c:v>
                </c:pt>
                <c:pt idx="1">
                  <c:v>90.0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spPr>
            <a:solidFill>
              <a:srgbClr val="AFA251"/>
            </a:solidFill>
          </c:spPr>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rgbClr val="D4C02C"/>
                        </a:solidFill>
                        <a:latin typeface="+mn-lt"/>
                        <a:ea typeface="+mn-ea"/>
                        <a:cs typeface="+mn-cs"/>
                      </a:defRPr>
                    </a:pPr>
                    <a:fld id="{5FE0FA8E-8F91-41CD-BC51-76CAE5323174}" type="CATEGORYNAME">
                      <a:rPr lang="en-US" sz="2400" smtClean="0">
                        <a:solidFill>
                          <a:srgbClr val="D4C02C"/>
                        </a:solidFill>
                      </a:rPr>
                      <a:pPr>
                        <a:defRPr sz="24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0322032151027722"/>
                  <c:y val="-0.00942241020508565"/>
                </c:manualLayout>
              </c:layout>
              <c:tx>
                <c:rich>
                  <a:bodyPr rot="0" spcFirstLastPara="1" vertOverflow="ellipsis" vert="horz" wrap="square" lIns="38100" tIns="19050" rIns="38100" bIns="19050" anchor="ctr" anchorCtr="1">
                    <a:noAutofit/>
                  </a:bodyPr>
                  <a:lstStyle/>
                  <a:p>
                    <a:pPr>
                      <a:defRPr sz="2400" b="1" i="0" u="none" strike="noStrike" kern="1200" spc="0" baseline="0">
                        <a:solidFill>
                          <a:srgbClr val="AFA251"/>
                        </a:solidFill>
                        <a:latin typeface="+mn-lt"/>
                        <a:ea typeface="+mn-ea"/>
                        <a:cs typeface="+mn-cs"/>
                      </a:defRPr>
                    </a:pPr>
                    <a:fld id="{67256100-DDD9-45AF-A309-BC786AAE5FCC}" type="CATEGORYNAME">
                      <a:rPr lang="en-US" sz="2400" smtClean="0">
                        <a:solidFill>
                          <a:srgbClr val="AFA251"/>
                        </a:solidFill>
                      </a:rPr>
                      <a:pPr>
                        <a:defRPr sz="24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10.0</c:v>
                </c:pt>
                <c:pt idx="1">
                  <c:v>90.0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fld id="{5FE0FA8E-8F91-41CD-BC51-76CAE5323174}" type="CATEGORYNAME">
                      <a:rPr lang="en-US" sz="1800" smtClean="0">
                        <a:solidFill>
                          <a:srgbClr val="D4C02C"/>
                        </a:solidFill>
                      </a:rPr>
                      <a:pPr>
                        <a:defRPr sz="18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784026964091226"/>
                  <c:y val="0.0315476335625097"/>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fld id="{67256100-DDD9-45AF-A309-BC786AAE5FCC}" type="CATEGORYNAME">
                      <a:rPr lang="en-US" sz="1800" smtClean="0">
                        <a:solidFill>
                          <a:srgbClr val="AFA251"/>
                        </a:solidFill>
                      </a:rPr>
                      <a:pPr>
                        <a:defRPr sz="18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10.0</c:v>
                </c:pt>
                <c:pt idx="1">
                  <c:v>77.0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fld id="{5FE0FA8E-8F91-41CD-BC51-76CAE5323174}" type="CATEGORYNAME">
                      <a:rPr lang="en-US" sz="1800" smtClean="0">
                        <a:solidFill>
                          <a:srgbClr val="D4C02C"/>
                        </a:solidFill>
                      </a:rPr>
                      <a:pPr>
                        <a:defRPr sz="18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784026964091226"/>
                  <c:y val="0.0315476335625097"/>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fld id="{67256100-DDD9-45AF-A309-BC786AAE5FCC}" type="CATEGORYNAME">
                      <a:rPr lang="en-US" sz="1800" smtClean="0">
                        <a:solidFill>
                          <a:srgbClr val="AFA251"/>
                        </a:solidFill>
                      </a:rPr>
                      <a:pPr>
                        <a:defRPr sz="18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11.0</c:v>
                </c:pt>
                <c:pt idx="1">
                  <c:v>77.0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fld id="{5FE0FA8E-8F91-41CD-BC51-76CAE5323174}" type="CATEGORYNAME">
                      <a:rPr lang="en-US" sz="1800" smtClean="0">
                        <a:solidFill>
                          <a:srgbClr val="D4C02C"/>
                        </a:solidFill>
                      </a:rPr>
                      <a:pPr>
                        <a:defRPr sz="18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784026964091226"/>
                  <c:y val="0.0315476335625097"/>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fld id="{67256100-DDD9-45AF-A309-BC786AAE5FCC}" type="CATEGORYNAME">
                      <a:rPr lang="en-US" sz="1800" smtClean="0">
                        <a:solidFill>
                          <a:srgbClr val="AFA251"/>
                        </a:solidFill>
                      </a:rPr>
                      <a:pPr>
                        <a:defRPr sz="18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20.0</c:v>
                </c:pt>
                <c:pt idx="1">
                  <c:v>77.0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fld id="{5FE0FA8E-8F91-41CD-BC51-76CAE5323174}" type="CATEGORYNAME">
                      <a:rPr lang="en-US" sz="1800" smtClean="0">
                        <a:solidFill>
                          <a:srgbClr val="D4C02C"/>
                        </a:solidFill>
                      </a:rPr>
                      <a:pPr>
                        <a:defRPr sz="18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784026964091226"/>
                  <c:y val="0.0315476335625097"/>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fld id="{67256100-DDD9-45AF-A309-BC786AAE5FCC}" type="CATEGORYNAME">
                      <a:rPr lang="en-US" sz="1800" smtClean="0">
                        <a:solidFill>
                          <a:srgbClr val="AFA251"/>
                        </a:solidFill>
                      </a:rPr>
                      <a:pPr>
                        <a:defRPr sz="18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18.0</c:v>
                </c:pt>
                <c:pt idx="1">
                  <c:v>82.0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spPr>
            <a:solidFill>
              <a:srgbClr val="AFA251"/>
            </a:solidFill>
          </c:spPr>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fld id="{5FE0FA8E-8F91-41CD-BC51-76CAE5323174}" type="CATEGORYNAME">
                      <a:rPr lang="en-US" sz="1800" smtClean="0">
                        <a:solidFill>
                          <a:srgbClr val="D4C02C"/>
                        </a:solidFill>
                      </a:rPr>
                      <a:pPr>
                        <a:defRPr sz="18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784026964091226"/>
                  <c:y val="0.0315476335625097"/>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fld id="{67256100-DDD9-45AF-A309-BC786AAE5FCC}" type="CATEGORYNAME">
                      <a:rPr lang="en-US" sz="1800" smtClean="0">
                        <a:solidFill>
                          <a:srgbClr val="AFA251"/>
                        </a:solidFill>
                      </a:rPr>
                      <a:pPr>
                        <a:defRPr sz="18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27.0</c:v>
                </c:pt>
                <c:pt idx="1">
                  <c:v>73.0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spPr>
            <a:solidFill>
              <a:srgbClr val="AFA251"/>
            </a:solidFill>
          </c:spPr>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1900" b="1" i="0" u="none" strike="noStrike" kern="1200" spc="0" baseline="0">
                        <a:solidFill>
                          <a:srgbClr val="D4C02C"/>
                        </a:solidFill>
                        <a:latin typeface="+mn-lt"/>
                        <a:ea typeface="+mn-ea"/>
                        <a:cs typeface="+mn-cs"/>
                      </a:defRPr>
                    </a:pPr>
                    <a:fld id="{5FE0FA8E-8F91-41CD-BC51-76CAE5323174}" type="CATEGORYNAME">
                      <a:rPr lang="en-US" sz="1900" smtClean="0">
                        <a:solidFill>
                          <a:srgbClr val="D4C02C"/>
                        </a:solidFill>
                      </a:rPr>
                      <a:pPr>
                        <a:defRPr sz="19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9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228990785970283"/>
                  <c:y val="0.158747608275829"/>
                </c:manualLayout>
              </c:layout>
              <c:tx>
                <c:rich>
                  <a:bodyPr rot="0" spcFirstLastPara="1" vertOverflow="ellipsis" vert="horz" wrap="square" lIns="38100" tIns="19050" rIns="38100" bIns="19050" anchor="ctr" anchorCtr="1">
                    <a:noAutofit/>
                  </a:bodyPr>
                  <a:lstStyle/>
                  <a:p>
                    <a:pPr>
                      <a:defRPr sz="1900" b="1" i="0" u="none" strike="noStrike" kern="1200" spc="0" baseline="0">
                        <a:solidFill>
                          <a:srgbClr val="AFA251"/>
                        </a:solidFill>
                        <a:latin typeface="+mn-lt"/>
                        <a:ea typeface="+mn-ea"/>
                        <a:cs typeface="+mn-cs"/>
                      </a:defRPr>
                    </a:pPr>
                    <a:fld id="{67256100-DDD9-45AF-A309-BC786AAE5FCC}" type="CATEGORYNAME">
                      <a:rPr lang="en-US" sz="1900" smtClean="0">
                        <a:solidFill>
                          <a:srgbClr val="AFA251"/>
                        </a:solidFill>
                      </a:rPr>
                      <a:pPr>
                        <a:defRPr sz="19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9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9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39.0</c:v>
                </c:pt>
                <c:pt idx="1">
                  <c:v>61.0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spPr>
            <a:solidFill>
              <a:srgbClr val="AFA251"/>
            </a:solidFill>
          </c:spPr>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112843515069415"/>
                  <c:y val="-0.00882563849189117"/>
                </c:manualLayout>
              </c:layout>
              <c:tx>
                <c:rich>
                  <a:bodyPr rot="0" spcFirstLastPara="1" vertOverflow="ellipsis" vert="horz" wrap="square" lIns="38100" tIns="19050" rIns="38100" bIns="19050" anchor="ctr" anchorCtr="1">
                    <a:spAutoFit/>
                  </a:bodyPr>
                  <a:lstStyle/>
                  <a:p>
                    <a:pPr>
                      <a:defRPr sz="1900" b="1" i="0" u="none" strike="noStrike" kern="1200" spc="0" baseline="0">
                        <a:solidFill>
                          <a:srgbClr val="D4C02C"/>
                        </a:solidFill>
                        <a:latin typeface="+mn-lt"/>
                        <a:ea typeface="+mn-ea"/>
                        <a:cs typeface="+mn-cs"/>
                      </a:defRPr>
                    </a:pPr>
                    <a:fld id="{5FE0FA8E-8F91-41CD-BC51-76CAE5323174}" type="CATEGORYNAME">
                      <a:rPr lang="en-US" sz="1900" smtClean="0">
                        <a:solidFill>
                          <a:srgbClr val="D4C02C"/>
                        </a:solidFill>
                      </a:rPr>
                      <a:pPr>
                        <a:defRPr sz="19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9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784026964091226"/>
                  <c:y val="0.0315476335625097"/>
                </c:manualLayout>
              </c:layout>
              <c:tx>
                <c:rich>
                  <a:bodyPr rot="0" spcFirstLastPara="1" vertOverflow="ellipsis" vert="horz" wrap="square" lIns="38100" tIns="19050" rIns="38100" bIns="19050" anchor="ctr" anchorCtr="1">
                    <a:noAutofit/>
                  </a:bodyPr>
                  <a:lstStyle/>
                  <a:p>
                    <a:pPr>
                      <a:defRPr sz="1900" b="1" i="0" u="none" strike="noStrike" kern="1200" spc="0" baseline="0">
                        <a:solidFill>
                          <a:srgbClr val="AFA251"/>
                        </a:solidFill>
                        <a:latin typeface="+mn-lt"/>
                        <a:ea typeface="+mn-ea"/>
                        <a:cs typeface="+mn-cs"/>
                      </a:defRPr>
                    </a:pPr>
                    <a:fld id="{67256100-DDD9-45AF-A309-BC786AAE5FCC}" type="CATEGORYNAME">
                      <a:rPr lang="en-US" sz="1900" smtClean="0">
                        <a:solidFill>
                          <a:srgbClr val="AFA251"/>
                        </a:solidFill>
                      </a:rPr>
                      <a:pPr>
                        <a:defRPr sz="19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9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9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26.0</c:v>
                </c:pt>
                <c:pt idx="1">
                  <c:v>77.0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spPr>
            <a:solidFill>
              <a:srgbClr val="AFA251"/>
            </a:solidFill>
          </c:spPr>
          <c:dPt>
            <c:idx val="0"/>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278947994886151"/>
                  <c:y val="0.0100187183251884"/>
                </c:manualLayout>
              </c:layout>
              <c:tx>
                <c:rich>
                  <a:bodyPr rot="0" spcFirstLastPara="1" vertOverflow="ellipsis" vert="horz" wrap="square" lIns="38100" tIns="19050" rIns="38100" bIns="19050" anchor="ctr" anchorCtr="1">
                    <a:spAutoFit/>
                  </a:bodyPr>
                  <a:lstStyle/>
                  <a:p>
                    <a:pPr>
                      <a:defRPr sz="1900" b="1" i="0" u="none" strike="noStrike" kern="1200" spc="0" baseline="0">
                        <a:solidFill>
                          <a:srgbClr val="D4C02C"/>
                        </a:solidFill>
                        <a:latin typeface="+mn-lt"/>
                        <a:ea typeface="+mn-ea"/>
                        <a:cs typeface="+mn-cs"/>
                      </a:defRPr>
                    </a:pPr>
                    <a:fld id="{5FE0FA8E-8F91-41CD-BC51-76CAE5323174}" type="CATEGORYNAME">
                      <a:rPr lang="en-US" sz="1900" smtClean="0">
                        <a:solidFill>
                          <a:srgbClr val="D4C02C"/>
                        </a:solidFill>
                      </a:rPr>
                      <a:pPr>
                        <a:defRPr sz="19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9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0784026964091226"/>
                  <c:y val="0.0315476335625097"/>
                </c:manualLayout>
              </c:layout>
              <c:tx>
                <c:rich>
                  <a:bodyPr rot="0" spcFirstLastPara="1" vertOverflow="ellipsis" vert="horz" wrap="square" lIns="38100" tIns="19050" rIns="38100" bIns="19050" anchor="ctr" anchorCtr="1">
                    <a:noAutofit/>
                  </a:bodyPr>
                  <a:lstStyle/>
                  <a:p>
                    <a:pPr>
                      <a:defRPr sz="1900" b="1" i="0" u="none" strike="noStrike" kern="1200" spc="0" baseline="0">
                        <a:solidFill>
                          <a:srgbClr val="AFA251"/>
                        </a:solidFill>
                        <a:latin typeface="+mn-lt"/>
                        <a:ea typeface="+mn-ea"/>
                        <a:cs typeface="+mn-cs"/>
                      </a:defRPr>
                    </a:pPr>
                    <a:fld id="{67256100-DDD9-45AF-A309-BC786AAE5FCC}" type="CATEGORYNAME">
                      <a:rPr lang="en-US" sz="1900" smtClean="0">
                        <a:solidFill>
                          <a:srgbClr val="AFA251"/>
                        </a:solidFill>
                      </a:rPr>
                      <a:pPr>
                        <a:defRPr sz="19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9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434269176821"/>
                      <c:h val="0.13225534448969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9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17.0</c:v>
                </c:pt>
                <c:pt idx="1">
                  <c:v>83.0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ser>
          <c:idx val="0"/>
          <c:order val="0"/>
          <c:tx>
            <c:strRef>
              <c:f>Sheet1!$B$1</c:f>
              <c:strCache>
                <c:ptCount val="1"/>
                <c:pt idx="0">
                  <c:v>Column1</c:v>
                </c:pt>
              </c:strCache>
            </c:strRef>
          </c:tx>
          <c:spPr>
            <a:solidFill>
              <a:srgbClr val="D4C02C"/>
            </a:solidFill>
          </c:spPr>
          <c:dPt>
            <c:idx val="0"/>
            <c:bubble3D val="0"/>
            <c:spPr>
              <a:solidFill>
                <a:srgbClr val="DEDA2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4">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21731647435277"/>
                  <c:y val="0.0357755637651229"/>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DEDA26"/>
                        </a:solidFill>
                        <a:latin typeface="+mn-lt"/>
                        <a:ea typeface="+mn-ea"/>
                        <a:cs typeface="+mn-cs"/>
                      </a:defRPr>
                    </a:pPr>
                    <a:fld id="{5FE0FA8E-8F91-41CD-BC51-76CAE5323174}" type="CATEGORYNAME">
                      <a:rPr lang="en-US" sz="1800">
                        <a:solidFill>
                          <a:srgbClr val="DEDA26"/>
                        </a:solidFill>
                      </a:rPr>
                      <a:pPr>
                        <a:defRPr sz="1800">
                          <a:solidFill>
                            <a:srgbClr val="DEDA26"/>
                          </a:solidFill>
                        </a:defRPr>
                      </a:pPr>
                      <a:t>[CATEGORY NAME]</a:t>
                    </a:fld>
                    <a:r>
                      <a:rPr lang="en-US" sz="1800" baseline="0" dirty="0">
                        <a:solidFill>
                          <a:srgbClr val="DEDA26"/>
                        </a:solidFill>
                      </a:rPr>
                      <a:t>
</a:t>
                    </a:r>
                    <a:fld id="{3CD22968-CC34-4863-8E26-3CCE9B4F9748}" type="PERCENTAGE">
                      <a:rPr lang="en-US" sz="1800" baseline="0">
                        <a:solidFill>
                          <a:srgbClr val="DEDA26"/>
                        </a:solidFill>
                      </a:rPr>
                      <a:pPr>
                        <a:defRPr sz="1800">
                          <a:solidFill>
                            <a:srgbClr val="DEDA26"/>
                          </a:solidFill>
                        </a:defRPr>
                      </a:pPr>
                      <a:t>[PERCENTAGE]</a:t>
                    </a:fld>
                    <a:endParaRPr lang="en-US" sz="1800" baseline="0" dirty="0">
                      <a:solidFill>
                        <a:srgbClr val="DEDA26"/>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DEDA2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402410133761"/>
                      <c:h val="0.253390580322661"/>
                    </c:manualLayout>
                  </c15:layout>
                  <c15:dlblFieldTable/>
                  <c15:showDataLabelsRange val="0"/>
                </c:ext>
              </c:extLst>
            </c:dLbl>
            <c:dLbl>
              <c:idx val="1"/>
              <c:layout>
                <c:manualLayout>
                  <c:x val="-0.0177252335203257"/>
                  <c:y val="-0.0146648930808396"/>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A1988B"/>
                        </a:solidFill>
                        <a:latin typeface="+mn-lt"/>
                        <a:ea typeface="+mn-ea"/>
                        <a:cs typeface="+mn-cs"/>
                      </a:defRPr>
                    </a:pPr>
                    <a:fld id="{67256100-DDD9-45AF-A309-BC786AAE5FCC}" type="CATEGORYNAME">
                      <a:rPr lang="en-US" sz="1800">
                        <a:solidFill>
                          <a:srgbClr val="A1988B"/>
                        </a:solidFill>
                      </a:rPr>
                      <a:pPr>
                        <a:defRPr sz="1800">
                          <a:solidFill>
                            <a:srgbClr val="A1988B"/>
                          </a:solidFill>
                        </a:defRPr>
                      </a:pPr>
                      <a:t>[CATEGORY NAME]</a:t>
                    </a:fld>
                    <a:r>
                      <a:rPr lang="en-US" sz="1800" baseline="0" dirty="0">
                        <a:solidFill>
                          <a:srgbClr val="A1988B"/>
                        </a:solidFill>
                      </a:rPr>
                      <a:t>
</a:t>
                    </a:r>
                    <a:fld id="{7BFF2F6F-94CB-49A0-AF4A-EA562A7F54FA}" type="PERCENTAGE">
                      <a:rPr lang="en-US" sz="1800" baseline="0">
                        <a:solidFill>
                          <a:srgbClr val="A1988B"/>
                        </a:solidFill>
                      </a:rPr>
                      <a:pPr>
                        <a:defRPr sz="1800">
                          <a:solidFill>
                            <a:srgbClr val="A1988B"/>
                          </a:solidFill>
                        </a:defRPr>
                      </a:pPr>
                      <a:t>[PERCENTAGE]</a:t>
                    </a:fld>
                    <a:endParaRPr lang="en-US" sz="1800" baseline="0" dirty="0">
                      <a:solidFill>
                        <a:srgbClr val="A1988B"/>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A1988B"/>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0336935803977"/>
                      <c:h val="0.25339047452708"/>
                    </c:manualLayout>
                  </c15:layout>
                  <c15:dlblFieldTable/>
                  <c15:showDataLabelsRange val="0"/>
                </c:ext>
              </c:extLst>
            </c:dLbl>
            <c:dLbl>
              <c:idx val="2"/>
              <c:layout>
                <c:manualLayout>
                  <c:x val="-0.192902415531273"/>
                  <c:y val="-0.211107220977659"/>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bg1"/>
                        </a:solidFill>
                        <a:latin typeface="+mn-lt"/>
                        <a:ea typeface="+mn-ea"/>
                        <a:cs typeface="+mn-cs"/>
                      </a:defRPr>
                    </a:pPr>
                    <a:fld id="{F1EDC435-71C9-41D2-829E-760C7BC6AED9}" type="CATEGORYNAME">
                      <a:rPr lang="en-US" sz="1800"/>
                      <a:pPr>
                        <a:defRPr sz="1800">
                          <a:solidFill>
                            <a:schemeClr val="bg1"/>
                          </a:solidFill>
                        </a:defRPr>
                      </a:pPr>
                      <a:t>[CATEGORY NAME]</a:t>
                    </a:fld>
                    <a:r>
                      <a:rPr lang="en-US" sz="1800" baseline="0" dirty="0"/>
                      <a:t>
</a:t>
                    </a:r>
                    <a:fld id="{4445692F-CB8A-4D5D-873F-3BF7A25889FA}" type="PERCENTAGE">
                      <a:rPr lang="en-US" sz="1800" baseline="0"/>
                      <a:pPr>
                        <a:defRPr sz="1800">
                          <a:solidFill>
                            <a:schemeClr val="bg1"/>
                          </a:solidFill>
                        </a:defRPr>
                      </a:pPr>
                      <a:t>[PERCENTAGE]</a:t>
                    </a:fld>
                    <a:endParaRPr lang="en-US" sz="1800" baseline="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921043871306"/>
                      <c:h val="0.300361251135732"/>
                    </c:manualLayout>
                  </c15:layout>
                  <c15:dlblFieldTable/>
                  <c15:showDataLabelsRange val="0"/>
                </c:ext>
              </c:extLst>
            </c:dLbl>
            <c:dLbl>
              <c:idx val="3"/>
              <c:layout>
                <c:manualLayout>
                  <c:x val="0.188143188246379"/>
                  <c:y val="-0.052665928401948"/>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bg1"/>
                        </a:solidFill>
                        <a:latin typeface="+mn-lt"/>
                        <a:ea typeface="+mn-ea"/>
                        <a:cs typeface="+mn-cs"/>
                      </a:defRPr>
                    </a:pPr>
                    <a:fld id="{40C18CC8-3051-4853-8E95-D9E95B9A8B3E}" type="CATEGORYNAME">
                      <a:rPr lang="en-US" sz="1800"/>
                      <a:pPr>
                        <a:defRPr sz="1800">
                          <a:solidFill>
                            <a:schemeClr val="bg1"/>
                          </a:solidFill>
                        </a:defRPr>
                      </a:pPr>
                      <a:t>[CATEGORY NAME]</a:t>
                    </a:fld>
                    <a:r>
                      <a:rPr lang="en-US" sz="1800" baseline="0" dirty="0"/>
                      <a:t>
</a:t>
                    </a:r>
                    <a:fld id="{7EA5B203-1BA3-45E7-9FEA-C1390EAD6044}" type="PERCENTAGE">
                      <a:rPr lang="en-US" sz="1800" baseline="0"/>
                      <a:pPr>
                        <a:defRPr sz="1800">
                          <a:solidFill>
                            <a:schemeClr val="bg1"/>
                          </a:solidFill>
                        </a:defRPr>
                      </a:pPr>
                      <a:t>[PERCENTAGE]</a:t>
                    </a:fld>
                    <a:endParaRPr lang="en-US" sz="1800" baseline="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6343032182798"/>
                      <c:h val="0.297635261306691"/>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Oui, certainement</c:v>
                </c:pt>
                <c:pt idx="1">
                  <c:v>Oui, probablement</c:v>
                </c:pt>
                <c:pt idx="2">
                  <c:v>non, probablement pas</c:v>
                </c:pt>
                <c:pt idx="3">
                  <c:v>non, certainement pas</c:v>
                </c:pt>
              </c:strCache>
            </c:strRef>
          </c:cat>
          <c:val>
            <c:numRef>
              <c:f>Sheet1!$B$2:$B$5</c:f>
              <c:numCache>
                <c:formatCode>General</c:formatCode>
                <c:ptCount val="4"/>
                <c:pt idx="0">
                  <c:v>7.0</c:v>
                </c:pt>
                <c:pt idx="1">
                  <c:v>14.0</c:v>
                </c:pt>
                <c:pt idx="2">
                  <c:v>28.0</c:v>
                </c:pt>
                <c:pt idx="3">
                  <c:v>51.0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925576417976"/>
          <c:y val="0.0339549825473334"/>
          <c:w val="0.381587917028935"/>
          <c:h val="0.932090034905333"/>
        </c:manualLayout>
      </c:layout>
      <c:barChart>
        <c:barDir val="bar"/>
        <c:grouping val="clustered"/>
        <c:varyColors val="0"/>
        <c:ser>
          <c:idx val="0"/>
          <c:order val="0"/>
          <c:tx>
            <c:strRef>
              <c:f>Sheet1!$B$1</c:f>
              <c:strCache>
                <c:ptCount val="1"/>
                <c:pt idx="0">
                  <c:v>Series 1</c:v>
                </c:pt>
              </c:strCache>
            </c:strRef>
          </c:tx>
          <c:spPr>
            <a:solidFill>
              <a:srgbClr val="C8BB55"/>
            </a:soli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Il faut prioritairement le protéger</c:v>
                </c:pt>
                <c:pt idx="1">
                  <c:v>Il faut prioritairement le développer</c:v>
                </c:pt>
                <c:pt idx="2">
                  <c:v>Il faut prioritairement veiller à sa transmission</c:v>
                </c:pt>
                <c:pt idx="3">
                  <c:v>Il faut veiller tant à le développer, qu'à le protéger et le transmettre</c:v>
                </c:pt>
                <c:pt idx="4">
                  <c:v>Autre</c:v>
                </c:pt>
                <c:pt idx="5">
                  <c:v>Sans avis</c:v>
                </c:pt>
              </c:strCache>
            </c:strRef>
          </c:cat>
          <c:val>
            <c:numRef>
              <c:f>Sheet1!$B$2:$B$7</c:f>
              <c:numCache>
                <c:formatCode>General</c:formatCode>
                <c:ptCount val="6"/>
                <c:pt idx="0">
                  <c:v>27.0</c:v>
                </c:pt>
                <c:pt idx="1">
                  <c:v>7.0</c:v>
                </c:pt>
                <c:pt idx="2">
                  <c:v>3.0</c:v>
                </c:pt>
                <c:pt idx="3">
                  <c:v>43.0</c:v>
                </c:pt>
                <c:pt idx="4">
                  <c:v>1.0</c:v>
                </c:pt>
                <c:pt idx="5">
                  <c:v>19.0</c:v>
                </c:pt>
              </c:numCache>
            </c:numRef>
          </c:val>
        </c:ser>
        <c:dLbls>
          <c:showLegendKey val="0"/>
          <c:showVal val="0"/>
          <c:showCatName val="0"/>
          <c:showSerName val="0"/>
          <c:showPercent val="0"/>
          <c:showBubbleSize val="0"/>
        </c:dLbls>
        <c:gapWidth val="57"/>
        <c:overlap val="-10"/>
        <c:axId val="-606450800"/>
        <c:axId val="-606469392"/>
      </c:barChart>
      <c:catAx>
        <c:axId val="-606450800"/>
        <c:scaling>
          <c:orientation val="maxMin"/>
        </c:scaling>
        <c:delete val="0"/>
        <c:axPos val="l"/>
        <c:numFmt formatCode="#,##0.0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mn-lt"/>
                <a:ea typeface="+mn-ea"/>
                <a:cs typeface="Arial" panose="020B0604020202020204" pitchFamily="34" charset="0"/>
              </a:defRPr>
            </a:pPr>
            <a:endParaRPr lang="en-US"/>
          </a:p>
        </c:txPr>
        <c:crossAx val="-606469392"/>
        <c:crosses val="autoZero"/>
        <c:auto val="1"/>
        <c:lblAlgn val="ctr"/>
        <c:lblOffset val="100"/>
        <c:noMultiLvlLbl val="0"/>
      </c:catAx>
      <c:valAx>
        <c:axId val="-606469392"/>
        <c:scaling>
          <c:orientation val="minMax"/>
        </c:scaling>
        <c:delete val="1"/>
        <c:axPos val="t"/>
        <c:numFmt formatCode="General" sourceLinked="1"/>
        <c:majorTickMark val="none"/>
        <c:minorTickMark val="none"/>
        <c:tickLblPos val="nextTo"/>
        <c:crossAx val="-60645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857862194461"/>
          <c:y val="0.0339549825473334"/>
          <c:w val="0.425655632615688"/>
          <c:h val="0.932090034905333"/>
        </c:manualLayout>
      </c:layout>
      <c:barChart>
        <c:barDir val="bar"/>
        <c:grouping val="clustered"/>
        <c:varyColors val="0"/>
        <c:ser>
          <c:idx val="0"/>
          <c:order val="0"/>
          <c:tx>
            <c:strRef>
              <c:f>Sheet1!$B$1</c:f>
              <c:strCache>
                <c:ptCount val="1"/>
                <c:pt idx="0">
                  <c:v>Series 1</c:v>
                </c:pt>
              </c:strCache>
            </c:strRef>
          </c:tx>
          <c:spPr>
            <a:solidFill>
              <a:srgbClr val="C8BB55"/>
            </a:soli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Gestion du patrimoine de façon classique et sûre (épargne)</c:v>
                </c:pt>
                <c:pt idx="1">
                  <c:v>Le financement du 4ème âge avec l'allongement de la durée de vie</c:v>
                </c:pt>
                <c:pt idx="2">
                  <c:v>Les nouvelles structures familiales (familles recomposées, parents toujours en vie)</c:v>
                </c:pt>
                <c:pt idx="3">
                  <c:v>La volatilité et la complexité des marchés (difficulté de développer son patrimoine de façon sûre)</c:v>
                </c:pt>
              </c:strCache>
            </c:strRef>
          </c:cat>
          <c:val>
            <c:numRef>
              <c:f>Sheet1!$B$2:$B$5</c:f>
              <c:numCache>
                <c:formatCode>General</c:formatCode>
                <c:ptCount val="4"/>
                <c:pt idx="0">
                  <c:v>45.0</c:v>
                </c:pt>
                <c:pt idx="1">
                  <c:v>32.0</c:v>
                </c:pt>
                <c:pt idx="2">
                  <c:v>12.0</c:v>
                </c:pt>
                <c:pt idx="3">
                  <c:v>11.0</c:v>
                </c:pt>
              </c:numCache>
            </c:numRef>
          </c:val>
        </c:ser>
        <c:dLbls>
          <c:showLegendKey val="0"/>
          <c:showVal val="0"/>
          <c:showCatName val="0"/>
          <c:showSerName val="0"/>
          <c:showPercent val="0"/>
          <c:showBubbleSize val="0"/>
        </c:dLbls>
        <c:gapWidth val="115"/>
        <c:overlap val="-20"/>
        <c:axId val="-460405392"/>
        <c:axId val="-460426720"/>
      </c:barChart>
      <c:catAx>
        <c:axId val="-460405392"/>
        <c:scaling>
          <c:orientation val="maxMin"/>
        </c:scaling>
        <c:delete val="0"/>
        <c:axPos val="l"/>
        <c:numFmt formatCode="#,##0.0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600" b="0" i="0" u="none" strike="noStrike" kern="1200" baseline="0">
                <a:solidFill>
                  <a:schemeClr val="accent4">
                    <a:lumMod val="50000"/>
                  </a:schemeClr>
                </a:solidFill>
                <a:latin typeface="+mn-lt"/>
                <a:ea typeface="+mn-ea"/>
                <a:cs typeface="Arial" panose="020B0604020202020204" pitchFamily="34" charset="0"/>
              </a:defRPr>
            </a:pPr>
            <a:endParaRPr lang="en-US"/>
          </a:p>
        </c:txPr>
        <c:crossAx val="-460426720"/>
        <c:crosses val="autoZero"/>
        <c:auto val="1"/>
        <c:lblAlgn val="ctr"/>
        <c:lblOffset val="100"/>
        <c:noMultiLvlLbl val="0"/>
      </c:catAx>
      <c:valAx>
        <c:axId val="-460426720"/>
        <c:scaling>
          <c:orientation val="minMax"/>
        </c:scaling>
        <c:delete val="1"/>
        <c:axPos val="t"/>
        <c:numFmt formatCode="General" sourceLinked="1"/>
        <c:majorTickMark val="none"/>
        <c:minorTickMark val="none"/>
        <c:tickLblPos val="nextTo"/>
        <c:crossAx val="-460405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732580255188"/>
          <c:y val="0.216398123345663"/>
          <c:w val="0.692667108917348"/>
          <c:h val="0.632220039371068"/>
        </c:manualLayout>
      </c:layout>
      <c:pie3DChart>
        <c:varyColors val="1"/>
        <c:ser>
          <c:idx val="0"/>
          <c:order val="0"/>
          <c:tx>
            <c:strRef>
              <c:f>Sheet1!$B$1</c:f>
              <c:strCache>
                <c:ptCount val="1"/>
                <c:pt idx="0">
                  <c:v>Column1</c:v>
                </c:pt>
              </c:strCache>
            </c:strRef>
          </c:tx>
          <c:spPr>
            <a:solidFill>
              <a:srgbClr val="DEDA26"/>
            </a:solidFill>
          </c:spPr>
          <c:dPt>
            <c:idx val="0"/>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00951963330672334"/>
                  <c:y val="0.120148046219736"/>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fld id="{5FE0FA8E-8F91-41CD-BC51-76CAE5323174}" type="CATEGORYNAME">
                      <a:rPr lang="en-US" sz="1800" b="1" smtClean="0">
                        <a:solidFill>
                          <a:srgbClr val="AFA251"/>
                        </a:solidFill>
                      </a:rPr>
                      <a:pPr>
                        <a:defRPr sz="18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9476832435714"/>
                      <c:h val="0.26654021459106"/>
                    </c:manualLayout>
                  </c15:layout>
                  <c15:dlblFieldTable/>
                  <c15:showDataLabelsRange val="0"/>
                </c:ext>
              </c:extLst>
            </c:dLbl>
            <c:dLbl>
              <c:idx val="1"/>
              <c:layout>
                <c:manualLayout>
                  <c:x val="0.0016896806712926"/>
                  <c:y val="-0.132605622586937"/>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D4C02C"/>
                        </a:solidFill>
                        <a:latin typeface="+mn-lt"/>
                        <a:ea typeface="+mn-ea"/>
                        <a:cs typeface="+mn-cs"/>
                      </a:defRPr>
                    </a:pPr>
                    <a:fld id="{67256100-DDD9-45AF-A309-BC786AAE5FCC}" type="CATEGORYNAME">
                      <a:rPr lang="en-US" sz="1800" b="1" smtClean="0">
                        <a:solidFill>
                          <a:srgbClr val="D4C02C"/>
                        </a:solidFill>
                      </a:rPr>
                      <a:pPr>
                        <a:defRPr sz="18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8575338801576"/>
                      <c:h val="0.19157969733787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Envisagent de céder une partie de leur patrimoine</c:v>
                </c:pt>
                <c:pt idx="1">
                  <c:v>N'envisagent pas de céder une partie de leur patrimoine</c:v>
                </c:pt>
              </c:strCache>
            </c:strRef>
          </c:cat>
          <c:val>
            <c:numRef>
              <c:f>Sheet1!$B$2:$B$3</c:f>
              <c:numCache>
                <c:formatCode>General</c:formatCode>
                <c:ptCount val="2"/>
                <c:pt idx="0">
                  <c:v>65.0</c:v>
                </c:pt>
                <c:pt idx="1">
                  <c:v>35.0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732580255188"/>
          <c:y val="0.216398123345663"/>
          <c:w val="0.61601263234656"/>
          <c:h val="0.561325003498897"/>
        </c:manualLayout>
      </c:layout>
      <c:pie3DChart>
        <c:varyColors val="1"/>
        <c:ser>
          <c:idx val="0"/>
          <c:order val="0"/>
          <c:tx>
            <c:strRef>
              <c:f>Sheet1!$B$1</c:f>
              <c:strCache>
                <c:ptCount val="1"/>
                <c:pt idx="0">
                  <c:v>Column1</c:v>
                </c:pt>
              </c:strCache>
            </c:strRef>
          </c:tx>
          <c:spPr>
            <a:solidFill>
              <a:srgbClr val="DEDA26"/>
            </a:solidFill>
          </c:spPr>
          <c:dPt>
            <c:idx val="0"/>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1.45152733470017E-7"/>
                  <c:y val="0.136237818429599"/>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fld id="{5FE0FA8E-8F91-41CD-BC51-76CAE5323174}" type="CATEGORYNAME">
                      <a:rPr lang="en-US" sz="1800" b="1" smtClean="0">
                        <a:solidFill>
                          <a:srgbClr val="AFA251"/>
                        </a:solidFill>
                      </a:rPr>
                      <a:pPr>
                        <a:defRPr sz="18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5271700515074"/>
                      <c:h val="0.358545057175194"/>
                    </c:manualLayout>
                  </c15:layout>
                  <c15:dlblFieldTable/>
                  <c15:showDataLabelsRange val="0"/>
                </c:ext>
              </c:extLst>
            </c:dLbl>
            <c:dLbl>
              <c:idx val="1"/>
              <c:layout>
                <c:manualLayout>
                  <c:x val="0.0016896806712926"/>
                  <c:y val="-0.132605622586937"/>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D4C02C"/>
                        </a:solidFill>
                        <a:latin typeface="+mn-lt"/>
                        <a:ea typeface="+mn-ea"/>
                        <a:cs typeface="+mn-cs"/>
                      </a:defRPr>
                    </a:pPr>
                    <a:fld id="{67256100-DDD9-45AF-A309-BC786AAE5FCC}" type="CATEGORYNAME">
                      <a:rPr lang="en-US" sz="1800" b="1" smtClean="0">
                        <a:solidFill>
                          <a:srgbClr val="D4C02C"/>
                        </a:solidFill>
                      </a:rPr>
                      <a:pPr>
                        <a:defRPr sz="18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8575338801576"/>
                      <c:h val="0.19157969733787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Part du patrimoine qu'il souhaiterait garder pour ses propres besoins</c:v>
                </c:pt>
                <c:pt idx="1">
                  <c:v>Part du patrimoine qu'il souhaiterait céder </c:v>
                </c:pt>
              </c:strCache>
            </c:strRef>
          </c:cat>
          <c:val>
            <c:numRef>
              <c:f>Sheet1!$B$2:$B$3</c:f>
              <c:numCache>
                <c:formatCode>General</c:formatCode>
                <c:ptCount val="2"/>
                <c:pt idx="0">
                  <c:v>60.0</c:v>
                </c:pt>
                <c:pt idx="1">
                  <c:v>40.0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925576417976"/>
          <c:y val="0.0339549825473334"/>
          <c:w val="0.381587917028935"/>
          <c:h val="0.932090034905333"/>
        </c:manualLayout>
      </c:layout>
      <c:barChart>
        <c:barDir val="bar"/>
        <c:grouping val="clustered"/>
        <c:varyColors val="0"/>
        <c:ser>
          <c:idx val="0"/>
          <c:order val="0"/>
          <c:tx>
            <c:strRef>
              <c:f>Sheet1!$B$1</c:f>
              <c:strCache>
                <c:ptCount val="1"/>
                <c:pt idx="0">
                  <c:v>Series 1</c:v>
                </c:pt>
              </c:strCache>
            </c:strRef>
          </c:tx>
          <c:spPr>
            <a:solidFill>
              <a:srgbClr val="C8BB55"/>
            </a:solidFill>
            <a:ln>
              <a:solidFill>
                <a:srgbClr val="D4C02C"/>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5"/>
            <c:invertIfNegative val="0"/>
            <c:bubble3D val="0"/>
            <c:spPr>
              <a:solidFill>
                <a:srgbClr val="C8BB55"/>
              </a:solidFill>
              <a:ln>
                <a:solidFill>
                  <a:srgbClr val="D4C02C"/>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Lorsque je perdrai/qd j'ai perdu mon autonomie physique ou intellectuelle</c:v>
                </c:pt>
                <c:pt idx="1">
                  <c:v>Lorsqu’un membre de ma famille aura/au eu besoin de financer un projet (immobilier, professionnel, personnel, etc.)</c:v>
                </c:pt>
                <c:pt idx="2">
                  <c:v>Lorsque je recevrai/qd j'ai reçu un héritage</c:v>
                </c:pt>
                <c:pt idx="3">
                  <c:v>Lorsque je prendrai/qd j'ai pris ma pension</c:v>
                </c:pt>
                <c:pt idx="4">
                  <c:v>Lorsque je vendrai/qd j'ai vendu mon/mes bien(s) immobilier(s)</c:v>
                </c:pt>
                <c:pt idx="5">
                  <c:v>Lorsque mes enfants auront/ont atteint leur majorité</c:v>
                </c:pt>
                <c:pt idx="6">
                  <c:v>Lorsque j’aurai/qd j'ai vendu mon entreprise</c:v>
                </c:pt>
                <c:pt idx="7">
                  <c:v>Autre </c:v>
                </c:pt>
              </c:strCache>
            </c:strRef>
          </c:cat>
          <c:val>
            <c:numRef>
              <c:f>Sheet1!$B$2:$B$9</c:f>
              <c:numCache>
                <c:formatCode>General</c:formatCode>
                <c:ptCount val="8"/>
                <c:pt idx="0">
                  <c:v>31.0</c:v>
                </c:pt>
                <c:pt idx="1">
                  <c:v>24.0</c:v>
                </c:pt>
                <c:pt idx="2">
                  <c:v>22.0</c:v>
                </c:pt>
                <c:pt idx="3">
                  <c:v>18.0</c:v>
                </c:pt>
                <c:pt idx="4">
                  <c:v>15.0</c:v>
                </c:pt>
                <c:pt idx="5">
                  <c:v>12.0</c:v>
                </c:pt>
                <c:pt idx="6">
                  <c:v>2.0</c:v>
                </c:pt>
                <c:pt idx="7">
                  <c:v>6.0</c:v>
                </c:pt>
              </c:numCache>
            </c:numRef>
          </c:val>
        </c:ser>
        <c:dLbls>
          <c:showLegendKey val="0"/>
          <c:showVal val="0"/>
          <c:showCatName val="0"/>
          <c:showSerName val="0"/>
          <c:showPercent val="0"/>
          <c:showBubbleSize val="0"/>
        </c:dLbls>
        <c:gapWidth val="57"/>
        <c:overlap val="-10"/>
        <c:axId val="-607194528"/>
        <c:axId val="-355343184"/>
      </c:barChart>
      <c:catAx>
        <c:axId val="-607194528"/>
        <c:scaling>
          <c:orientation val="maxMin"/>
        </c:scaling>
        <c:delete val="0"/>
        <c:axPos val="l"/>
        <c:numFmt formatCode="#,##0.0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500" b="0" i="0" u="none" strike="noStrike" kern="1200" baseline="0">
                <a:solidFill>
                  <a:schemeClr val="accent4">
                    <a:lumMod val="50000"/>
                  </a:schemeClr>
                </a:solidFill>
                <a:latin typeface="+mn-lt"/>
                <a:ea typeface="+mn-ea"/>
                <a:cs typeface="Arial" panose="020B0604020202020204" pitchFamily="34" charset="0"/>
              </a:defRPr>
            </a:pPr>
            <a:endParaRPr lang="en-US"/>
          </a:p>
        </c:txPr>
        <c:crossAx val="-355343184"/>
        <c:crosses val="autoZero"/>
        <c:auto val="1"/>
        <c:lblAlgn val="ctr"/>
        <c:lblOffset val="100"/>
        <c:noMultiLvlLbl val="0"/>
      </c:catAx>
      <c:valAx>
        <c:axId val="-355343184"/>
        <c:scaling>
          <c:orientation val="minMax"/>
        </c:scaling>
        <c:delete val="1"/>
        <c:axPos val="t"/>
        <c:numFmt formatCode="General" sourceLinked="1"/>
        <c:majorTickMark val="none"/>
        <c:minorTickMark val="none"/>
        <c:tickLblPos val="nextTo"/>
        <c:crossAx val="-60719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732580255188"/>
          <c:y val="0.216398123345663"/>
          <c:w val="0.692667108917348"/>
          <c:h val="0.632220039371068"/>
        </c:manualLayout>
      </c:layout>
      <c:pie3DChart>
        <c:varyColors val="1"/>
        <c:ser>
          <c:idx val="0"/>
          <c:order val="0"/>
          <c:tx>
            <c:strRef>
              <c:f>Sheet1!$B$1</c:f>
              <c:strCache>
                <c:ptCount val="1"/>
                <c:pt idx="0">
                  <c:v>Column1</c:v>
                </c:pt>
              </c:strCache>
            </c:strRef>
          </c:tx>
          <c:spPr>
            <a:solidFill>
              <a:srgbClr val="DEDA26"/>
            </a:solidFill>
          </c:spPr>
          <c:dPt>
            <c:idx val="0"/>
            <c:bubble3D val="0"/>
            <c:spPr>
              <a:solidFill>
                <a:srgbClr val="AFA25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D4C02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00951963330672334"/>
                  <c:y val="0.120148046219736"/>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fld id="{5FE0FA8E-8F91-41CD-BC51-76CAE5323174}" type="CATEGORYNAME">
                      <a:rPr lang="en-US" sz="1800" b="1" smtClean="0">
                        <a:solidFill>
                          <a:srgbClr val="AFA251"/>
                        </a:solidFill>
                      </a:rPr>
                      <a:pPr>
                        <a:defRPr sz="1800">
                          <a:solidFill>
                            <a:srgbClr val="AFA251"/>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AFA25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9476832435714"/>
                      <c:h val="0.26654021459106"/>
                    </c:manualLayout>
                  </c15:layout>
                  <c15:dlblFieldTable/>
                  <c15:showDataLabelsRange val="0"/>
                </c:ext>
              </c:extLst>
            </c:dLbl>
            <c:dLbl>
              <c:idx val="1"/>
              <c:layout>
                <c:manualLayout>
                  <c:x val="0.0016896806712926"/>
                  <c:y val="-0.132605622586937"/>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D4C02C"/>
                        </a:solidFill>
                        <a:latin typeface="+mn-lt"/>
                        <a:ea typeface="+mn-ea"/>
                        <a:cs typeface="+mn-cs"/>
                      </a:defRPr>
                    </a:pPr>
                    <a:fld id="{67256100-DDD9-45AF-A309-BC786AAE5FCC}" type="CATEGORYNAME">
                      <a:rPr lang="en-US" sz="1800" b="1" smtClean="0">
                        <a:solidFill>
                          <a:srgbClr val="D4C02C"/>
                        </a:solidFill>
                      </a:rPr>
                      <a:pPr>
                        <a:defRPr sz="1800">
                          <a:solidFill>
                            <a:srgbClr val="D4C02C"/>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D4C02C"/>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8575338801576"/>
                      <c:h val="0.19157969733787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N'ont pas planifié leur succession</c:v>
                </c:pt>
                <c:pt idx="1">
                  <c:v>Ont planifié leur succession</c:v>
                </c:pt>
              </c:strCache>
            </c:strRef>
          </c:cat>
          <c:val>
            <c:numRef>
              <c:f>Sheet1!$B$2:$B$3</c:f>
              <c:numCache>
                <c:formatCode>General</c:formatCode>
                <c:ptCount val="2"/>
                <c:pt idx="0">
                  <c:v>81.0</c:v>
                </c:pt>
                <c:pt idx="1">
                  <c:v>19.0</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928159188656072"/>
          <c:y val="0.237331294086763"/>
          <c:w val="0.796025083322554"/>
          <c:h val="0.72497980503921"/>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Reversed" id="21">
  <a:schemeClr val="accent1"/>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87250AF2-80E2-4F45-8922-10D69127211A}" type="datetimeFigureOut">
              <a:rPr lang="fr-FR" smtClean="0"/>
              <a:t>08/03/2017</a:t>
            </a:fld>
            <a:endParaRPr lang="fr-FR"/>
          </a:p>
        </p:txBody>
      </p:sp>
      <p:sp>
        <p:nvSpPr>
          <p:cNvPr id="4" name="Espace réservé du pied de page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AC16B1D-803F-0940-A1AF-CFD6C4CC030C}" type="slidenum">
              <a:rPr lang="fr-FR" smtClean="0"/>
              <a:t>‹#›</a:t>
            </a:fld>
            <a:endParaRPr lang="fr-FR"/>
          </a:p>
        </p:txBody>
      </p:sp>
    </p:spTree>
    <p:extLst>
      <p:ext uri="{BB962C8B-B14F-4D97-AF65-F5344CB8AC3E}">
        <p14:creationId xmlns:p14="http://schemas.microsoft.com/office/powerpoint/2010/main" val="1745639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75172FB-BEEB-C843-B58B-64D3B2D10BA3}" type="datetimeFigureOut">
              <a:rPr lang="fr-FR" smtClean="0"/>
              <a:t>08/03/2017</a:t>
            </a:fld>
            <a:endParaRPr lang="fr-FR"/>
          </a:p>
        </p:txBody>
      </p:sp>
      <p:sp>
        <p:nvSpPr>
          <p:cNvPr id="4" name="Espace réservé de l'image des diapositives 3"/>
          <p:cNvSpPr>
            <a:spLocks noGrp="1" noRot="1" noChangeAspect="1"/>
          </p:cNvSpPr>
          <p:nvPr>
            <p:ph type="sldImg" idx="2"/>
          </p:nvPr>
        </p:nvSpPr>
        <p:spPr>
          <a:xfrm>
            <a:off x="90488" y="746125"/>
            <a:ext cx="6624637"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EDDBDD0-9C30-0C47-BA71-7DC2C767C3A5}" type="slidenum">
              <a:rPr lang="fr-FR" smtClean="0"/>
              <a:t>‹#›</a:t>
            </a:fld>
            <a:endParaRPr lang="fr-FR"/>
          </a:p>
        </p:txBody>
      </p:sp>
    </p:spTree>
    <p:extLst>
      <p:ext uri="{BB962C8B-B14F-4D97-AF65-F5344CB8AC3E}">
        <p14:creationId xmlns:p14="http://schemas.microsoft.com/office/powerpoint/2010/main" val="39173488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DDBDD0-9C30-0C47-BA71-7DC2C767C3A5}"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31773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b="1" baseline="0" noProof="0" dirty="0" smtClean="0"/>
              <a:t>Ou en sont les Belges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solidFill>
                  <a:schemeClr val="tx1"/>
                </a:solidFill>
              </a:rPr>
              <a:t>Les</a:t>
            </a:r>
            <a:r>
              <a:rPr lang="fr-BE" sz="1200" dirty="0" smtClean="0">
                <a:solidFill>
                  <a:srgbClr val="FF0000"/>
                </a:solidFill>
              </a:rPr>
              <a:t> </a:t>
            </a:r>
            <a:r>
              <a:rPr lang="fr-BE" sz="1200" dirty="0" smtClean="0"/>
              <a:t>Belges préfèrent effectuer leurs opérations bancaires</a:t>
            </a:r>
            <a:r>
              <a:rPr lang="fr-FR" sz="1200" dirty="0" smtClean="0"/>
              <a:t> du quotidien et leurs opérations d’épargne en ligne. Ils auront tendance à se tourner vers les agences pour des opérations </a:t>
            </a:r>
            <a:r>
              <a:rPr lang="fr-BE" sz="1200" dirty="0" smtClean="0"/>
              <a:t>plus complexes (p.ex. investissements et crédits).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i="1" dirty="0" smtClean="0"/>
              <a:t>Question</a:t>
            </a:r>
            <a:r>
              <a:rPr lang="fr-BE" sz="1200" i="1" baseline="0" dirty="0" smtClean="0"/>
              <a:t> : </a:t>
            </a:r>
            <a:r>
              <a:rPr lang="fr-FR" sz="1200" i="1" baseline="0" dirty="0" smtClean="0"/>
              <a:t>A quelle fréquence utilisez-vous le canal suivant (online) pour effectuer ces types d’opérations bancaires ?</a:t>
            </a:r>
            <a:endParaRPr lang="fr-BE" sz="1200" i="1" dirty="0" smtClean="0"/>
          </a:p>
          <a:p>
            <a:pPr lvl="0"/>
            <a:endParaRPr lang="fr-FR"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13</a:t>
            </a:fld>
            <a:endParaRPr lang="nl-BE" dirty="0"/>
          </a:p>
        </p:txBody>
      </p:sp>
    </p:spTree>
    <p:extLst>
      <p:ext uri="{BB962C8B-B14F-4D97-AF65-F5344CB8AC3E}">
        <p14:creationId xmlns:p14="http://schemas.microsoft.com/office/powerpoint/2010/main" val="163404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noProof="0" dirty="0" smtClean="0"/>
              <a:t>Ou en sont les Belges aujourd’hui?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smtClean="0"/>
              <a:t>La plupart des opérations bancaires en ligne sont planifiées. Les générations plus âgées planifient davantage leurs opérations bancaires contrairement aux générations plus jeunes, surtout en ce qui concerne les opérations quotidiennes et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Parmi les jeunes (16-34 ans), plus de 4 sur 10 ne planifient plus leurs opérations bancaires du quotidien et plus de 3 sur 10 leurs opérations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effectLst/>
                <a:latin typeface="+mn-lt"/>
                <a:ea typeface="+mn-ea"/>
                <a:cs typeface="+mn-cs"/>
              </a:rPr>
              <a:t>Question : De quelle manière effectuez-vous le plus souvent les opérations bancaires en ligne suivantes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Planifiée (dans un moment que vous avez choisi et prévu pour effectuer ce type d’opération (à la maison, au bureau,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Instantanée (quand cela vous vient en tête, où que vous soyez (dans le bus, au restaurant,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14</a:t>
            </a:fld>
            <a:endParaRPr lang="nl-BE" dirty="0">
              <a:solidFill>
                <a:prstClr val="black"/>
              </a:solidFill>
            </a:endParaRPr>
          </a:p>
        </p:txBody>
      </p:sp>
    </p:spTree>
    <p:extLst>
      <p:ext uri="{BB962C8B-B14F-4D97-AF65-F5344CB8AC3E}">
        <p14:creationId xmlns:p14="http://schemas.microsoft.com/office/powerpoint/2010/main" val="392905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noProof="0" dirty="0" smtClean="0"/>
              <a:t>Ou en sont les Belges aujourd’hui?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smtClean="0"/>
              <a:t>La plupart des opérations bancaires en ligne sont planifiées. Les générations plus âgées planifient davantage leurs opérations bancaires contrairement aux générations plus jeunes, surtout en ce qui concerne les opérations quotidiennes et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Parmi les jeunes (16-34 ans), plus de 4 sur 10 ne planifient plus leurs opérations bancaires du quotidien et plus de 3 sur 10 leurs opérations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effectLst/>
                <a:latin typeface="+mn-lt"/>
                <a:ea typeface="+mn-ea"/>
                <a:cs typeface="+mn-cs"/>
              </a:rPr>
              <a:t>Question : De quelle manière effectuez-vous le plus souvent les opérations bancaires en ligne suivantes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Planifiée (dans un moment que vous avez choisi et prévu pour effectuer ce type d’opération (à la maison, au bureau,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Instantanée (quand cela vous vient en tête, où que vous soyez (dans le bus, au restaurant,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15</a:t>
            </a:fld>
            <a:endParaRPr lang="nl-BE" dirty="0">
              <a:solidFill>
                <a:prstClr val="black"/>
              </a:solidFill>
            </a:endParaRPr>
          </a:p>
        </p:txBody>
      </p:sp>
    </p:spTree>
    <p:extLst>
      <p:ext uri="{BB962C8B-B14F-4D97-AF65-F5344CB8AC3E}">
        <p14:creationId xmlns:p14="http://schemas.microsoft.com/office/powerpoint/2010/main" val="160730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noProof="0" dirty="0" smtClean="0"/>
              <a:t>Ou en sont les Belges aujourd’hui?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smtClean="0"/>
              <a:t>La plupart des opérations bancaires en ligne sont planifiées. Les générations plus âgées planifient davantage leurs opérations bancaires contrairement aux générations plus jeunes, surtout en ce qui concerne les opérations quotidiennes et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Parmi les jeunes (16-34 ans), plus de 4 sur 10 ne planifient plus leurs opérations bancaires du quotidien et plus de 3 sur 10 leurs opérations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effectLst/>
                <a:latin typeface="+mn-lt"/>
                <a:ea typeface="+mn-ea"/>
                <a:cs typeface="+mn-cs"/>
              </a:rPr>
              <a:t>Question : De quelle manière effectuez-vous le plus souvent les opérations bancaires en ligne suivantes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Planifiée (dans un moment que vous avez choisi et prévu pour effectuer ce type d’opération (à la maison, au bureau,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Instantanée (quand cela vous vient en tête, où que vous soyez (dans le bus, au restaurant,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16</a:t>
            </a:fld>
            <a:endParaRPr lang="nl-BE" dirty="0">
              <a:solidFill>
                <a:prstClr val="black"/>
              </a:solidFill>
            </a:endParaRPr>
          </a:p>
        </p:txBody>
      </p:sp>
    </p:spTree>
    <p:extLst>
      <p:ext uri="{BB962C8B-B14F-4D97-AF65-F5344CB8AC3E}">
        <p14:creationId xmlns:p14="http://schemas.microsoft.com/office/powerpoint/2010/main" val="80347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noProof="0" dirty="0" smtClean="0"/>
              <a:t>Ou en sont les Belges aujourd’hui?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smtClean="0"/>
              <a:t>La plupart des opérations bancaires en ligne sont planifiées. Les générations plus âgées planifient davantage leurs opérations bancaires contrairement aux générations plus jeunes, surtout en ce qui concerne les opérations quotidiennes et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Parmi les jeunes (16-34 ans), plus de 4 sur 10 ne planifient plus leurs opérations bancaires du quotidien et plus de 3 sur 10 leurs opérations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effectLst/>
                <a:latin typeface="+mn-lt"/>
                <a:ea typeface="+mn-ea"/>
                <a:cs typeface="+mn-cs"/>
              </a:rPr>
              <a:t>Question : De quelle manière effectuez-vous le plus souvent les opérations bancaires en ligne suivantes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Planifiée (dans un moment que vous avez choisi et prévu pour effectuer ce type d’opération (à la maison, au bureau,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Instantanée (quand cela vous vient en tête, où que vous soyez (dans le bus, au restaurant,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17</a:t>
            </a:fld>
            <a:endParaRPr lang="nl-BE" dirty="0">
              <a:solidFill>
                <a:prstClr val="black"/>
              </a:solidFill>
            </a:endParaRPr>
          </a:p>
        </p:txBody>
      </p:sp>
    </p:spTree>
    <p:extLst>
      <p:ext uri="{BB962C8B-B14F-4D97-AF65-F5344CB8AC3E}">
        <p14:creationId xmlns:p14="http://schemas.microsoft.com/office/powerpoint/2010/main" val="120343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DDBDD0-9C30-0C47-BA71-7DC2C767C3A5}"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48359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noProof="0"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5</a:t>
            </a:fld>
            <a:endParaRPr lang="nl-BE" dirty="0">
              <a:solidFill>
                <a:prstClr val="black"/>
              </a:solidFill>
            </a:endParaRPr>
          </a:p>
        </p:txBody>
      </p:sp>
    </p:spTree>
    <p:extLst>
      <p:ext uri="{BB962C8B-B14F-4D97-AF65-F5344CB8AC3E}">
        <p14:creationId xmlns:p14="http://schemas.microsoft.com/office/powerpoint/2010/main" val="351138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b="1" baseline="0" noProof="0" dirty="0" smtClean="0"/>
              <a:t>Ou en sont les Belges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solidFill>
                  <a:schemeClr val="tx1"/>
                </a:solidFill>
              </a:rPr>
              <a:t>Les</a:t>
            </a:r>
            <a:r>
              <a:rPr lang="fr-BE" sz="1200" dirty="0" smtClean="0">
                <a:solidFill>
                  <a:srgbClr val="FF0000"/>
                </a:solidFill>
              </a:rPr>
              <a:t> </a:t>
            </a:r>
            <a:r>
              <a:rPr lang="fr-BE" sz="1200" dirty="0" smtClean="0"/>
              <a:t>Belges préfèrent effectuer leurs opérations bancaires</a:t>
            </a:r>
            <a:r>
              <a:rPr lang="fr-FR" sz="1200" dirty="0" smtClean="0"/>
              <a:t> du quotidien et leurs opérations d’épargne en ligne. Ils auront tendance à se tourner vers les agences pour des opérations </a:t>
            </a:r>
            <a:r>
              <a:rPr lang="fr-BE" sz="1200" dirty="0" smtClean="0"/>
              <a:t>plus complexes (p.ex. investissements et crédits).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i="1" dirty="0" smtClean="0"/>
              <a:t>Question</a:t>
            </a:r>
            <a:r>
              <a:rPr lang="fr-BE" sz="1200" i="1" baseline="0" dirty="0" smtClean="0"/>
              <a:t> : </a:t>
            </a:r>
            <a:r>
              <a:rPr lang="fr-FR" sz="1200" i="1" baseline="0" dirty="0" smtClean="0"/>
              <a:t>A quelle fréquence utilisez-vous le canal suivant (online) pour effectuer ces types d’opérations bancaires ?</a:t>
            </a:r>
            <a:endParaRPr lang="fr-BE" sz="1200" i="1" dirty="0" smtClean="0"/>
          </a:p>
          <a:p>
            <a:pPr lvl="0"/>
            <a:endParaRPr lang="fr-FR"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6</a:t>
            </a:fld>
            <a:endParaRPr lang="nl-BE" dirty="0">
              <a:solidFill>
                <a:prstClr val="black"/>
              </a:solidFill>
            </a:endParaRPr>
          </a:p>
        </p:txBody>
      </p:sp>
    </p:spTree>
    <p:extLst>
      <p:ext uri="{BB962C8B-B14F-4D97-AF65-F5344CB8AC3E}">
        <p14:creationId xmlns:p14="http://schemas.microsoft.com/office/powerpoint/2010/main" val="213566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b="1" baseline="0" noProof="0" dirty="0" smtClean="0">
                <a:solidFill>
                  <a:srgbClr val="FF0000"/>
                </a:solidFill>
              </a:rPr>
              <a:t>Ou en sont les Belges aujourd’hui?</a:t>
            </a:r>
          </a:p>
          <a:p>
            <a:pPr marL="0" indent="0">
              <a:buFontTx/>
              <a:buNone/>
            </a:pPr>
            <a:endParaRPr lang="fr-FR" baseline="0" noProof="0" dirty="0" smtClean="0"/>
          </a:p>
          <a:p>
            <a:pPr marL="0" indent="0">
              <a:buFontTx/>
              <a:buNone/>
            </a:pPr>
            <a:r>
              <a:rPr lang="fr-FR" baseline="0" noProof="0" dirty="0" smtClean="0"/>
              <a:t>- La majorité des Belges ne sont clients qu’auprès d’une banque traditionnelle. </a:t>
            </a:r>
          </a:p>
          <a:p>
            <a:pPr marL="0" indent="0">
              <a:buFontTx/>
              <a:buNone/>
            </a:pPr>
            <a:r>
              <a:rPr lang="fr-FR" baseline="0" noProof="0" dirty="0" smtClean="0"/>
              <a:t>- Les jeunes sont davantage clients auprès de banques 100% en ligne, mais cette proportion reste marginale. </a:t>
            </a:r>
          </a:p>
          <a:p>
            <a:pPr marL="0" indent="0">
              <a:buFontTx/>
              <a:buNone/>
            </a:pPr>
            <a:endParaRPr lang="fr-BE" baseline="0" noProof="0" dirty="0" smtClean="0"/>
          </a:p>
          <a:p>
            <a:pPr marL="0" indent="0">
              <a:buFontTx/>
              <a:buNone/>
            </a:pPr>
            <a:r>
              <a:rPr lang="fr-BE" baseline="0" noProof="0" dirty="0" smtClean="0"/>
              <a:t>7% pour les jeunes. </a:t>
            </a:r>
          </a:p>
          <a:p>
            <a:pPr marL="0" indent="0">
              <a:buFontTx/>
              <a:buNone/>
            </a:pPr>
            <a:endParaRPr lang="fr-BE" baseline="0" noProof="0" dirty="0" smtClean="0"/>
          </a:p>
          <a:p>
            <a:pPr marL="0" indent="0">
              <a:buFontTx/>
              <a:buNone/>
            </a:pPr>
            <a:r>
              <a:rPr lang="fr-FR" i="1" baseline="0" noProof="0" dirty="0" smtClean="0"/>
              <a:t>Question: Dans quel type de banque êtes-vous client(e) ?</a:t>
            </a:r>
            <a:endParaRPr lang="fr-BE" i="1" baseline="0"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7</a:t>
            </a:fld>
            <a:endParaRPr lang="nl-BE" dirty="0">
              <a:solidFill>
                <a:prstClr val="black"/>
              </a:solidFill>
            </a:endParaRPr>
          </a:p>
        </p:txBody>
      </p:sp>
    </p:spTree>
    <p:extLst>
      <p:ext uri="{BB962C8B-B14F-4D97-AF65-F5344CB8AC3E}">
        <p14:creationId xmlns:p14="http://schemas.microsoft.com/office/powerpoint/2010/main" val="252769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b="1" baseline="0" noProof="0" dirty="0" smtClean="0"/>
              <a:t>Ou en sont les Belges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solidFill>
                  <a:schemeClr val="tx1"/>
                </a:solidFill>
              </a:rPr>
              <a:t>Les</a:t>
            </a:r>
            <a:r>
              <a:rPr lang="fr-BE" sz="1200" dirty="0" smtClean="0">
                <a:solidFill>
                  <a:srgbClr val="FF0000"/>
                </a:solidFill>
              </a:rPr>
              <a:t> </a:t>
            </a:r>
            <a:r>
              <a:rPr lang="fr-BE" sz="1200" dirty="0" smtClean="0"/>
              <a:t>Belges préfèrent effectuer leurs opérations bancaires</a:t>
            </a:r>
            <a:r>
              <a:rPr lang="fr-FR" sz="1200" dirty="0" smtClean="0"/>
              <a:t> du quotidien et leurs opérations d’épargne en ligne. Ils auront tendance à se tourner vers les agences pour des opérations </a:t>
            </a:r>
            <a:r>
              <a:rPr lang="fr-BE" sz="1200" dirty="0" smtClean="0"/>
              <a:t>plus complexes (p.ex. investissements et crédits).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i="1" dirty="0" smtClean="0"/>
              <a:t>Question</a:t>
            </a:r>
            <a:r>
              <a:rPr lang="fr-BE" sz="1200" i="1" baseline="0" dirty="0" smtClean="0"/>
              <a:t> : </a:t>
            </a:r>
            <a:r>
              <a:rPr lang="fr-FR" sz="1200" i="1" baseline="0" dirty="0" smtClean="0"/>
              <a:t>A quelle fréquence utilisez-vous le canal suivant (online) pour effectuer ces types d’opérations bancaires ?</a:t>
            </a:r>
            <a:endParaRPr lang="fr-BE" sz="1200" i="1" dirty="0" smtClean="0"/>
          </a:p>
          <a:p>
            <a:pPr lvl="0"/>
            <a:endParaRPr lang="fr-FR"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8</a:t>
            </a:fld>
            <a:endParaRPr lang="nl-BE" dirty="0">
              <a:solidFill>
                <a:prstClr val="black"/>
              </a:solidFill>
            </a:endParaRPr>
          </a:p>
        </p:txBody>
      </p:sp>
    </p:spTree>
    <p:extLst>
      <p:ext uri="{BB962C8B-B14F-4D97-AF65-F5344CB8AC3E}">
        <p14:creationId xmlns:p14="http://schemas.microsoft.com/office/powerpoint/2010/main" val="172264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b="1" baseline="0" noProof="0" dirty="0" smtClean="0"/>
              <a:t>Ou en sont les Belges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solidFill>
                  <a:schemeClr val="tx1"/>
                </a:solidFill>
              </a:rPr>
              <a:t>Les</a:t>
            </a:r>
            <a:r>
              <a:rPr lang="fr-BE" sz="1200" dirty="0" smtClean="0">
                <a:solidFill>
                  <a:srgbClr val="FF0000"/>
                </a:solidFill>
              </a:rPr>
              <a:t> </a:t>
            </a:r>
            <a:r>
              <a:rPr lang="fr-BE" sz="1200" dirty="0" smtClean="0"/>
              <a:t>Belges préfèrent effectuer leurs opérations bancaires</a:t>
            </a:r>
            <a:r>
              <a:rPr lang="fr-FR" sz="1200" dirty="0" smtClean="0"/>
              <a:t> du quotidien et leurs opérations d’épargne en ligne. Ils auront tendance à se tourner vers les agences pour des opérations </a:t>
            </a:r>
            <a:r>
              <a:rPr lang="fr-BE" sz="1200" dirty="0" smtClean="0"/>
              <a:t>plus complexes (p.ex. investissements et crédits).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i="1" dirty="0" smtClean="0"/>
              <a:t>Question</a:t>
            </a:r>
            <a:r>
              <a:rPr lang="fr-BE" sz="1200" i="1" baseline="0" dirty="0" smtClean="0"/>
              <a:t> : </a:t>
            </a:r>
            <a:r>
              <a:rPr lang="fr-FR" sz="1200" i="1" baseline="0" dirty="0" smtClean="0"/>
              <a:t>A quelle fréquence utilisez-vous le canal suivant (online) pour effectuer ces types d’opérations bancaires ?</a:t>
            </a:r>
            <a:endParaRPr lang="fr-BE" sz="1200" i="1" dirty="0" smtClean="0"/>
          </a:p>
          <a:p>
            <a:pPr lvl="0"/>
            <a:endParaRPr lang="fr-FR"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9</a:t>
            </a:fld>
            <a:endParaRPr lang="nl-BE" dirty="0">
              <a:solidFill>
                <a:prstClr val="black"/>
              </a:solidFill>
            </a:endParaRPr>
          </a:p>
        </p:txBody>
      </p:sp>
    </p:spTree>
    <p:extLst>
      <p:ext uri="{BB962C8B-B14F-4D97-AF65-F5344CB8AC3E}">
        <p14:creationId xmlns:p14="http://schemas.microsoft.com/office/powerpoint/2010/main" val="110299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noProof="0" dirty="0" smtClean="0"/>
              <a:t>Ou en sont les Belges aujourd’hui?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smtClean="0"/>
              <a:t>La plupart des opérations bancaires en ligne sont planifiées. Les générations plus âgées planifient davantage leurs opérations bancaires contrairement aux générations plus jeunes, surtout en ce qui concerne les opérations quotidiennes et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Parmi les jeunes (16-34 ans), plus de 4 sur 10 ne planifient plus leurs opérations bancaires du quotidien et plus de 3 sur 10 leurs opérations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effectLst/>
                <a:latin typeface="+mn-lt"/>
                <a:ea typeface="+mn-ea"/>
                <a:cs typeface="+mn-cs"/>
              </a:rPr>
              <a:t>Question : De quelle manière effectuez-vous le plus souvent les opérations bancaires en ligne suivantes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Planifiée (dans un moment que vous avez choisi et prévu pour effectuer ce type d’opération (à la maison, au bureau,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Instantanée (quand cela vous vient en tête, où que vous soyez (dans le bus, au restaurant,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solidFill>
                  <a:prstClr val="black"/>
                </a:solidFill>
              </a:rPr>
              <a:pPr>
                <a:defRPr/>
              </a:pPr>
              <a:t>11</a:t>
            </a:fld>
            <a:endParaRPr lang="nl-BE" dirty="0">
              <a:solidFill>
                <a:prstClr val="black"/>
              </a:solidFill>
            </a:endParaRPr>
          </a:p>
        </p:txBody>
      </p:sp>
    </p:spTree>
    <p:extLst>
      <p:ext uri="{BB962C8B-B14F-4D97-AF65-F5344CB8AC3E}">
        <p14:creationId xmlns:p14="http://schemas.microsoft.com/office/powerpoint/2010/main" val="3955949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noProof="0" dirty="0" smtClean="0"/>
              <a:t>Ou en sont les Belges aujourd’hui?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smtClean="0"/>
              <a:t>La plupart des opérations bancaires en ligne sont planifiées. Les générations plus âgées planifient davantage leurs opérations bancaires contrairement aux générations plus jeunes, surtout en ce qui concerne les opérations quotidiennes et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Parmi les jeunes (16-34 ans), plus de 4 sur 10 ne planifient plus leurs opérations bancaires du quotidien et plus de 3 sur 10 leurs opérations d’épargne.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i="1" kern="1200" dirty="0" smtClean="0">
                <a:solidFill>
                  <a:schemeClr val="tx1"/>
                </a:solidFill>
                <a:effectLst/>
                <a:latin typeface="+mn-lt"/>
                <a:ea typeface="+mn-ea"/>
                <a:cs typeface="+mn-cs"/>
              </a:rPr>
              <a:t>Question : De quelle manière effectuez-vous le plus souvent les opérations bancaires en ligne suivantes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Planifiée (dans un moment que vous avez choisi et prévu pour effectuer ce type d’opération (à la maison, au bureau,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smtClean="0"/>
              <a:t>-</a:t>
            </a:r>
            <a:r>
              <a:rPr lang="fr-FR" i="1" baseline="0" noProof="0" dirty="0" smtClean="0"/>
              <a:t> </a:t>
            </a:r>
            <a:r>
              <a:rPr lang="fr-FR" i="1" noProof="0" dirty="0" smtClean="0"/>
              <a:t>Instantanée (quand cela vous vient en tête, où que vous soyez (dans le bus, au restaurant,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noProof="0" dirty="0" smtClean="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12</a:t>
            </a:fld>
            <a:endParaRPr lang="nl-BE" dirty="0"/>
          </a:p>
        </p:txBody>
      </p:sp>
    </p:spTree>
    <p:extLst>
      <p:ext uri="{BB962C8B-B14F-4D97-AF65-F5344CB8AC3E}">
        <p14:creationId xmlns:p14="http://schemas.microsoft.com/office/powerpoint/2010/main" val="34325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Master" Target="../slideMasters/slideMaster5.xml"/><Relationship Id="rId2" Type="http://schemas.openxmlformats.org/officeDocument/2006/relationships/image" Target="../media/image5.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Master" Target="../slideMasters/slideMaster6.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1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58407" y="4538345"/>
            <a:ext cx="6913245" cy="535777"/>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258407" y="579299"/>
            <a:ext cx="6913245" cy="38900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258407" y="5074122"/>
            <a:ext cx="6913245" cy="76089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576104" y="6009106"/>
            <a:ext cx="2688484" cy="345178"/>
          </a:xfrm>
          <a:prstGeom prst="rect">
            <a:avLst/>
          </a:prstGeom>
        </p:spPr>
        <p:txBody>
          <a:bodyPr/>
          <a:lstStyle/>
          <a:p>
            <a:endParaRPr lang="fr-FR"/>
          </a:p>
        </p:txBody>
      </p:sp>
      <p:sp>
        <p:nvSpPr>
          <p:cNvPr id="6" name="Espace réservé du pied de page 5"/>
          <p:cNvSpPr>
            <a:spLocks noGrp="1"/>
          </p:cNvSpPr>
          <p:nvPr>
            <p:ph type="ftr" sz="quarter" idx="11"/>
          </p:nvPr>
        </p:nvSpPr>
        <p:spPr>
          <a:xfrm>
            <a:off x="3936709" y="6009106"/>
            <a:ext cx="3648657" cy="345178"/>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127385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76104" y="259635"/>
            <a:ext cx="10369868" cy="1080558"/>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576104" y="1512782"/>
            <a:ext cx="10369868" cy="4278711"/>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104" y="6009106"/>
            <a:ext cx="2688484" cy="345178"/>
          </a:xfrm>
          <a:prstGeom prst="rect">
            <a:avLst/>
          </a:prstGeom>
        </p:spPr>
        <p:txBody>
          <a:bodyPr/>
          <a:lstStyle/>
          <a:p>
            <a:endParaRPr lang="fr-FR"/>
          </a:p>
        </p:txBody>
      </p:sp>
      <p:sp>
        <p:nvSpPr>
          <p:cNvPr id="5" name="Espace réservé du pied de page 4"/>
          <p:cNvSpPr>
            <a:spLocks noGrp="1"/>
          </p:cNvSpPr>
          <p:nvPr>
            <p:ph type="ftr" sz="quarter" idx="11"/>
          </p:nvPr>
        </p:nvSpPr>
        <p:spPr>
          <a:xfrm>
            <a:off x="3936709" y="6009106"/>
            <a:ext cx="3648657" cy="345178"/>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121655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525896" y="246127"/>
            <a:ext cx="3266589" cy="5228702"/>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26131" y="246127"/>
            <a:ext cx="9607730" cy="5228702"/>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104" y="6009106"/>
            <a:ext cx="2688484" cy="345178"/>
          </a:xfrm>
          <a:prstGeom prst="rect">
            <a:avLst/>
          </a:prstGeom>
        </p:spPr>
        <p:txBody>
          <a:bodyPr/>
          <a:lstStyle/>
          <a:p>
            <a:endParaRPr lang="fr-FR"/>
          </a:p>
        </p:txBody>
      </p:sp>
      <p:sp>
        <p:nvSpPr>
          <p:cNvPr id="5" name="Espace réservé du pied de page 4"/>
          <p:cNvSpPr>
            <a:spLocks noGrp="1"/>
          </p:cNvSpPr>
          <p:nvPr>
            <p:ph type="ftr" sz="quarter" idx="11"/>
          </p:nvPr>
        </p:nvSpPr>
        <p:spPr>
          <a:xfrm>
            <a:off x="3936709" y="6009106"/>
            <a:ext cx="3648657" cy="345178"/>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375470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9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889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263" y="1512888"/>
            <a:ext cx="10369550" cy="427831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263" y="6008688"/>
            <a:ext cx="2687637" cy="346075"/>
          </a:xfrm>
          <a:prstGeom prst="rect">
            <a:avLst/>
          </a:prstGeom>
        </p:spPr>
        <p:txBody>
          <a:bodyPr/>
          <a:lstStyle/>
          <a:p>
            <a:endParaRPr lang="fr-FR"/>
          </a:p>
        </p:txBody>
      </p:sp>
      <p:sp>
        <p:nvSpPr>
          <p:cNvPr id="5" name="Espace réservé du pied de page 4"/>
          <p:cNvSpPr>
            <a:spLocks noGrp="1"/>
          </p:cNvSpPr>
          <p:nvPr>
            <p:ph type="ftr" sz="quarter" idx="11"/>
          </p:nvPr>
        </p:nvSpPr>
        <p:spPr>
          <a:xfrm>
            <a:off x="3937000" y="6008688"/>
            <a:ext cx="3648075" cy="346075"/>
          </a:xfrm>
          <a:prstGeom prst="rect">
            <a:avLst/>
          </a:prstGeom>
        </p:spPr>
        <p:txBody>
          <a:bodyPr/>
          <a:lstStyle/>
          <a:p>
            <a:endParaRPr lang="fr-FR"/>
          </a:p>
        </p:txBody>
      </p:sp>
      <p:sp>
        <p:nvSpPr>
          <p:cNvPr id="7" name="Titre 8"/>
          <p:cNvSpPr>
            <a:spLocks noGrp="1"/>
          </p:cNvSpPr>
          <p:nvPr>
            <p:ph type="title"/>
          </p:nvPr>
        </p:nvSpPr>
        <p:spPr>
          <a:xfrm>
            <a:off x="1359825" y="408960"/>
            <a:ext cx="9585988" cy="834000"/>
          </a:xfrm>
          <a:prstGeom prst="rect">
            <a:avLst/>
          </a:prstGeom>
        </p:spPr>
        <p:txBody>
          <a:bodyPr vert="horz" lIns="0" tIns="0" bIns="0"/>
          <a:lstStyle>
            <a:lvl1pPr algn="l">
              <a:defRPr sz="3600" b="1" i="0">
                <a:solidFill>
                  <a:srgbClr val="0092D2"/>
                </a:solidFill>
                <a:latin typeface="Verdana"/>
                <a:cs typeface="Verdana"/>
              </a:defRPr>
            </a:lvl1pPr>
          </a:lstStyle>
          <a:p>
            <a:r>
              <a:rPr lang="fr-FR" dirty="0" smtClean="0"/>
              <a:t>Cliquez et modifiez le titre</a:t>
            </a:r>
            <a:endParaRPr lang="fr-FR" dirty="0"/>
          </a:p>
        </p:txBody>
      </p:sp>
      <p:sp>
        <p:nvSpPr>
          <p:cNvPr id="8" name="Espace réservé du numéro de diapositive 6"/>
          <p:cNvSpPr>
            <a:spLocks noGrp="1"/>
          </p:cNvSpPr>
          <p:nvPr>
            <p:ph type="sldNum" sz="quarter" idx="12"/>
          </p:nvPr>
        </p:nvSpPr>
        <p:spPr>
          <a:xfrm>
            <a:off x="351131" y="398656"/>
            <a:ext cx="635076" cy="476351"/>
          </a:xfrm>
          <a:prstGeom prst="rect">
            <a:avLst/>
          </a:prstGeom>
        </p:spPr>
        <p:txBody>
          <a:bodyPr/>
          <a:lstStyle>
            <a:lvl1pPr algn="ctr">
              <a:defRPr b="1" i="0">
                <a:solidFill>
                  <a:srgbClr val="FFFFFF"/>
                </a:solidFill>
                <a:latin typeface="Verdana"/>
                <a:cs typeface="Verdana"/>
              </a:defRPr>
            </a:lvl1pPr>
          </a:lstStyle>
          <a:p>
            <a:fld id="{2697DDDE-6D98-4F42-9B44-5CABCF586A89}" type="slidenum">
              <a:rPr lang="fr-FR" smtClean="0"/>
              <a:pPr/>
              <a:t>‹#›</a:t>
            </a:fld>
            <a:endParaRPr lang="fr-FR" dirty="0"/>
          </a:p>
        </p:txBody>
      </p:sp>
    </p:spTree>
    <p:extLst>
      <p:ext uri="{BB962C8B-B14F-4D97-AF65-F5344CB8AC3E}">
        <p14:creationId xmlns:p14="http://schemas.microsoft.com/office/powerpoint/2010/main" val="49032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09638" y="4165600"/>
            <a:ext cx="9794875" cy="1287463"/>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09638" y="2747963"/>
            <a:ext cx="9794875" cy="14176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576263" y="6008688"/>
            <a:ext cx="2687637" cy="346075"/>
          </a:xfrm>
          <a:prstGeom prst="rect">
            <a:avLst/>
          </a:prstGeom>
        </p:spPr>
        <p:txBody>
          <a:bodyPr/>
          <a:lstStyle/>
          <a:p>
            <a:endParaRPr lang="fr-FR"/>
          </a:p>
        </p:txBody>
      </p:sp>
      <p:sp>
        <p:nvSpPr>
          <p:cNvPr id="5" name="Espace réservé du pied de page 4"/>
          <p:cNvSpPr>
            <a:spLocks noGrp="1"/>
          </p:cNvSpPr>
          <p:nvPr>
            <p:ph type="ftr" sz="quarter" idx="11"/>
          </p:nvPr>
        </p:nvSpPr>
        <p:spPr>
          <a:xfrm>
            <a:off x="3937000" y="6008688"/>
            <a:ext cx="3648075" cy="346075"/>
          </a:xfrm>
          <a:prstGeom prst="rect">
            <a:avLst/>
          </a:prstGeom>
        </p:spPr>
        <p:txBody>
          <a:bodyPr/>
          <a:lstStyle/>
          <a:p>
            <a:endParaRPr lang="fr-FR"/>
          </a:p>
        </p:txBody>
      </p:sp>
      <p:sp>
        <p:nvSpPr>
          <p:cNvPr id="7" name="Titre 8"/>
          <p:cNvSpPr txBox="1">
            <a:spLocks/>
          </p:cNvSpPr>
          <p:nvPr userDrawn="1"/>
        </p:nvSpPr>
        <p:spPr>
          <a:xfrm>
            <a:off x="1359825" y="408960"/>
            <a:ext cx="9585988" cy="834000"/>
          </a:xfrm>
          <a:prstGeom prst="rect">
            <a:avLst/>
          </a:prstGeom>
        </p:spPr>
        <p:txBody>
          <a:bodyPr vert="horz" lIns="0" tIns="0" bIns="0"/>
          <a:lstStyle>
            <a:lvl1pPr algn="l" defTabSz="457200" rtl="0" eaLnBrk="1" latinLnBrk="0" hangingPunct="1">
              <a:spcBef>
                <a:spcPct val="0"/>
              </a:spcBef>
              <a:buNone/>
              <a:defRPr sz="3600" b="1" i="0" kern="1200">
                <a:solidFill>
                  <a:srgbClr val="0092D2"/>
                </a:solidFill>
                <a:latin typeface="Verdana"/>
                <a:ea typeface="+mj-ea"/>
                <a:cs typeface="Verdana"/>
              </a:defRPr>
            </a:lvl1pPr>
          </a:lstStyle>
          <a:p>
            <a:r>
              <a:rPr lang="fr-FR" smtClean="0"/>
              <a:t>Cliquez et modifiez le titre</a:t>
            </a:r>
            <a:endParaRPr lang="fr-FR" dirty="0"/>
          </a:p>
        </p:txBody>
      </p:sp>
      <p:sp>
        <p:nvSpPr>
          <p:cNvPr id="8" name="Espace réservé du numéro de diapositive 6"/>
          <p:cNvSpPr>
            <a:spLocks noGrp="1"/>
          </p:cNvSpPr>
          <p:nvPr>
            <p:ph type="sldNum" sz="quarter" idx="12"/>
          </p:nvPr>
        </p:nvSpPr>
        <p:spPr>
          <a:xfrm>
            <a:off x="351131" y="398656"/>
            <a:ext cx="635076" cy="476351"/>
          </a:xfrm>
          <a:prstGeom prst="rect">
            <a:avLst/>
          </a:prstGeom>
        </p:spPr>
        <p:txBody>
          <a:bodyPr/>
          <a:lstStyle>
            <a:lvl1pPr algn="ctr">
              <a:defRPr b="1" i="0">
                <a:solidFill>
                  <a:srgbClr val="FFFFFF"/>
                </a:solidFill>
                <a:latin typeface="Verdana"/>
                <a:cs typeface="Verdana"/>
              </a:defRPr>
            </a:lvl1pPr>
          </a:lstStyle>
          <a:p>
            <a:fld id="{2697DDDE-6D98-4F42-9B44-5CABCF586A89}" type="slidenum">
              <a:rPr lang="fr-FR" smtClean="0"/>
              <a:pPr/>
              <a:t>‹#›</a:t>
            </a:fld>
            <a:endParaRPr lang="fr-FR" dirty="0"/>
          </a:p>
        </p:txBody>
      </p:sp>
    </p:spTree>
    <p:extLst>
      <p:ext uri="{BB962C8B-B14F-4D97-AF65-F5344CB8AC3E}">
        <p14:creationId xmlns:p14="http://schemas.microsoft.com/office/powerpoint/2010/main" val="1479836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76263" y="1450975"/>
            <a:ext cx="5091112" cy="6048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76263" y="2055813"/>
            <a:ext cx="5091112" cy="37353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853113" y="1450975"/>
            <a:ext cx="5092700" cy="6048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853113" y="2055813"/>
            <a:ext cx="5092700" cy="37353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576263" y="6008688"/>
            <a:ext cx="2687637" cy="346075"/>
          </a:xfrm>
          <a:prstGeom prst="rect">
            <a:avLst/>
          </a:prstGeom>
        </p:spPr>
        <p:txBody>
          <a:bodyPr/>
          <a:lstStyle/>
          <a:p>
            <a:endParaRPr lang="fr-FR"/>
          </a:p>
        </p:txBody>
      </p:sp>
      <p:sp>
        <p:nvSpPr>
          <p:cNvPr id="8" name="Espace réservé du pied de page 7"/>
          <p:cNvSpPr>
            <a:spLocks noGrp="1"/>
          </p:cNvSpPr>
          <p:nvPr>
            <p:ph type="ftr" sz="quarter" idx="11"/>
          </p:nvPr>
        </p:nvSpPr>
        <p:spPr>
          <a:xfrm>
            <a:off x="3937000" y="6008688"/>
            <a:ext cx="3648075" cy="346075"/>
          </a:xfrm>
          <a:prstGeom prst="rect">
            <a:avLst/>
          </a:prstGeom>
        </p:spPr>
        <p:txBody>
          <a:bodyPr/>
          <a:lstStyle/>
          <a:p>
            <a:endParaRPr lang="fr-FR"/>
          </a:p>
        </p:txBody>
      </p:sp>
      <p:sp>
        <p:nvSpPr>
          <p:cNvPr id="10" name="Titre 8"/>
          <p:cNvSpPr>
            <a:spLocks noGrp="1"/>
          </p:cNvSpPr>
          <p:nvPr>
            <p:ph type="title"/>
          </p:nvPr>
        </p:nvSpPr>
        <p:spPr>
          <a:xfrm>
            <a:off x="1359825" y="408960"/>
            <a:ext cx="9585988" cy="834000"/>
          </a:xfrm>
          <a:prstGeom prst="rect">
            <a:avLst/>
          </a:prstGeom>
        </p:spPr>
        <p:txBody>
          <a:bodyPr vert="horz" lIns="0" tIns="0" bIns="0"/>
          <a:lstStyle>
            <a:lvl1pPr algn="l">
              <a:defRPr sz="3600" b="1" i="0">
                <a:solidFill>
                  <a:srgbClr val="0092D2"/>
                </a:solidFill>
                <a:latin typeface="Verdana"/>
                <a:cs typeface="Verdana"/>
              </a:defRPr>
            </a:lvl1pPr>
          </a:lstStyle>
          <a:p>
            <a:r>
              <a:rPr lang="fr-FR" dirty="0" smtClean="0"/>
              <a:t>Cliquez et modifiez le titre</a:t>
            </a:r>
            <a:endParaRPr lang="fr-FR" dirty="0"/>
          </a:p>
        </p:txBody>
      </p:sp>
      <p:sp>
        <p:nvSpPr>
          <p:cNvPr id="11" name="Espace réservé du numéro de diapositive 6"/>
          <p:cNvSpPr>
            <a:spLocks noGrp="1"/>
          </p:cNvSpPr>
          <p:nvPr>
            <p:ph type="sldNum" sz="quarter" idx="12"/>
          </p:nvPr>
        </p:nvSpPr>
        <p:spPr>
          <a:xfrm>
            <a:off x="351131" y="398656"/>
            <a:ext cx="635076" cy="476351"/>
          </a:xfrm>
          <a:prstGeom prst="rect">
            <a:avLst/>
          </a:prstGeom>
        </p:spPr>
        <p:txBody>
          <a:bodyPr/>
          <a:lstStyle>
            <a:lvl1pPr algn="ctr">
              <a:defRPr b="1" i="0">
                <a:solidFill>
                  <a:srgbClr val="FFFFFF"/>
                </a:solidFill>
                <a:latin typeface="Verdana"/>
                <a:cs typeface="Verdana"/>
              </a:defRPr>
            </a:lvl1pPr>
          </a:lstStyle>
          <a:p>
            <a:fld id="{2697DDDE-6D98-4F42-9B44-5CABCF586A89}" type="slidenum">
              <a:rPr lang="fr-FR" smtClean="0"/>
              <a:pPr/>
              <a:t>‹#›</a:t>
            </a:fld>
            <a:endParaRPr lang="fr-FR" dirty="0"/>
          </a:p>
        </p:txBody>
      </p:sp>
    </p:spTree>
    <p:extLst>
      <p:ext uri="{BB962C8B-B14F-4D97-AF65-F5344CB8AC3E}">
        <p14:creationId xmlns:p14="http://schemas.microsoft.com/office/powerpoint/2010/main" val="4185914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576263" y="6008688"/>
            <a:ext cx="2687637" cy="346075"/>
          </a:xfrm>
          <a:prstGeom prst="rect">
            <a:avLst/>
          </a:prstGeom>
        </p:spPr>
        <p:txBody>
          <a:bodyPr/>
          <a:lstStyle/>
          <a:p>
            <a:endParaRPr lang="fr-FR"/>
          </a:p>
        </p:txBody>
      </p:sp>
      <p:sp>
        <p:nvSpPr>
          <p:cNvPr id="4" name="Espace réservé du pied de page 3"/>
          <p:cNvSpPr>
            <a:spLocks noGrp="1"/>
          </p:cNvSpPr>
          <p:nvPr>
            <p:ph type="ftr" sz="quarter" idx="11"/>
          </p:nvPr>
        </p:nvSpPr>
        <p:spPr>
          <a:xfrm>
            <a:off x="3937000" y="6008688"/>
            <a:ext cx="3648075" cy="346075"/>
          </a:xfrm>
          <a:prstGeom prst="rect">
            <a:avLst/>
          </a:prstGeom>
        </p:spPr>
        <p:txBody>
          <a:bodyPr/>
          <a:lstStyle/>
          <a:p>
            <a:endParaRPr lang="fr-FR"/>
          </a:p>
        </p:txBody>
      </p:sp>
      <p:sp>
        <p:nvSpPr>
          <p:cNvPr id="6" name="Titre 8"/>
          <p:cNvSpPr>
            <a:spLocks noGrp="1"/>
          </p:cNvSpPr>
          <p:nvPr>
            <p:ph type="title"/>
          </p:nvPr>
        </p:nvSpPr>
        <p:spPr>
          <a:xfrm>
            <a:off x="1359825" y="408960"/>
            <a:ext cx="9585988" cy="834000"/>
          </a:xfrm>
          <a:prstGeom prst="rect">
            <a:avLst/>
          </a:prstGeom>
        </p:spPr>
        <p:txBody>
          <a:bodyPr vert="horz" lIns="0" tIns="0" bIns="0"/>
          <a:lstStyle>
            <a:lvl1pPr algn="l">
              <a:defRPr sz="3600" b="1" i="0">
                <a:solidFill>
                  <a:srgbClr val="0092D2"/>
                </a:solidFill>
                <a:latin typeface="Verdana"/>
                <a:cs typeface="Verdana"/>
              </a:defRPr>
            </a:lvl1pPr>
          </a:lstStyle>
          <a:p>
            <a:r>
              <a:rPr lang="fr-FR" dirty="0" smtClean="0"/>
              <a:t>Cliquez et modifiez le titre</a:t>
            </a:r>
            <a:endParaRPr lang="fr-FR" dirty="0"/>
          </a:p>
        </p:txBody>
      </p:sp>
      <p:sp>
        <p:nvSpPr>
          <p:cNvPr id="7" name="Espace réservé du numéro de diapositive 6"/>
          <p:cNvSpPr>
            <a:spLocks noGrp="1"/>
          </p:cNvSpPr>
          <p:nvPr>
            <p:ph type="sldNum" sz="quarter" idx="12"/>
          </p:nvPr>
        </p:nvSpPr>
        <p:spPr>
          <a:xfrm>
            <a:off x="351131" y="398656"/>
            <a:ext cx="635076" cy="476351"/>
          </a:xfrm>
          <a:prstGeom prst="rect">
            <a:avLst/>
          </a:prstGeom>
        </p:spPr>
        <p:txBody>
          <a:bodyPr/>
          <a:lstStyle>
            <a:lvl1pPr algn="ctr">
              <a:defRPr b="1" i="0">
                <a:solidFill>
                  <a:srgbClr val="FFFFFF"/>
                </a:solidFill>
                <a:latin typeface="Verdana"/>
                <a:cs typeface="Verdana"/>
              </a:defRPr>
            </a:lvl1pPr>
          </a:lstStyle>
          <a:p>
            <a:fld id="{2697DDDE-6D98-4F42-9B44-5CABCF586A89}" type="slidenum">
              <a:rPr lang="fr-FR" smtClean="0"/>
              <a:pPr/>
              <a:t>‹#›</a:t>
            </a:fld>
            <a:endParaRPr lang="fr-FR" dirty="0"/>
          </a:p>
        </p:txBody>
      </p:sp>
    </p:spTree>
    <p:extLst>
      <p:ext uri="{BB962C8B-B14F-4D97-AF65-F5344CB8AC3E}">
        <p14:creationId xmlns:p14="http://schemas.microsoft.com/office/powerpoint/2010/main" val="191466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8" name="Titre 8"/>
          <p:cNvSpPr>
            <a:spLocks noGrp="1"/>
          </p:cNvSpPr>
          <p:nvPr>
            <p:ph type="title"/>
          </p:nvPr>
        </p:nvSpPr>
        <p:spPr>
          <a:xfrm>
            <a:off x="1359825" y="408960"/>
            <a:ext cx="9585988" cy="834000"/>
          </a:xfrm>
          <a:prstGeom prst="rect">
            <a:avLst/>
          </a:prstGeom>
        </p:spPr>
        <p:txBody>
          <a:bodyPr vert="horz" lIns="0" tIns="0" bIns="0"/>
          <a:lstStyle>
            <a:lvl1pPr algn="l">
              <a:defRPr sz="3600" b="1" i="0">
                <a:solidFill>
                  <a:srgbClr val="0092D2"/>
                </a:solidFill>
                <a:latin typeface="Verdana"/>
                <a:cs typeface="Verdana"/>
              </a:defRPr>
            </a:lvl1pPr>
          </a:lstStyle>
          <a:p>
            <a:r>
              <a:rPr lang="fr-FR" dirty="0" smtClean="0"/>
              <a:t>Cliquez et modifiez le titre</a:t>
            </a:r>
            <a:endParaRPr lang="fr-FR" dirty="0"/>
          </a:p>
        </p:txBody>
      </p:sp>
      <p:sp>
        <p:nvSpPr>
          <p:cNvPr id="9" name="Espace réservé du numéro de diapositive 6"/>
          <p:cNvSpPr>
            <a:spLocks noGrp="1"/>
          </p:cNvSpPr>
          <p:nvPr>
            <p:ph type="sldNum" sz="quarter" idx="10"/>
          </p:nvPr>
        </p:nvSpPr>
        <p:spPr>
          <a:xfrm>
            <a:off x="351131" y="398656"/>
            <a:ext cx="635076" cy="476351"/>
          </a:xfrm>
          <a:prstGeom prst="rect">
            <a:avLst/>
          </a:prstGeom>
        </p:spPr>
        <p:txBody>
          <a:bodyPr/>
          <a:lstStyle>
            <a:lvl1pPr algn="ctr">
              <a:defRPr b="1" i="0">
                <a:solidFill>
                  <a:srgbClr val="FFFFFF"/>
                </a:solidFill>
                <a:latin typeface="Verdana"/>
                <a:cs typeface="Verdana"/>
              </a:defRPr>
            </a:lvl1pPr>
          </a:lstStyle>
          <a:p>
            <a:fld id="{2697DDDE-6D98-4F42-9B44-5CABCF586A89}" type="slidenum">
              <a:rPr lang="fr-FR" smtClean="0"/>
              <a:pPr/>
              <a:t>‹#›</a:t>
            </a:fld>
            <a:endParaRPr lang="fr-FR" dirty="0"/>
          </a:p>
        </p:txBody>
      </p:sp>
    </p:spTree>
    <p:extLst>
      <p:ext uri="{BB962C8B-B14F-4D97-AF65-F5344CB8AC3E}">
        <p14:creationId xmlns:p14="http://schemas.microsoft.com/office/powerpoint/2010/main" val="278133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76263" y="260350"/>
            <a:ext cx="10369550" cy="1079500"/>
          </a:xfrm>
          <a:prstGeom prst="rect">
            <a:avLst/>
          </a:prstGeom>
        </p:spPr>
        <p:txBody>
          <a:bodyPr vert="horz"/>
          <a:lstStyle/>
          <a:p>
            <a:r>
              <a:rPr lang="fr-FR" smtClean="0"/>
              <a:t>Cliquez et modifiez le titre</a:t>
            </a:r>
            <a:endParaRPr lang="fr-FR"/>
          </a:p>
        </p:txBody>
      </p:sp>
    </p:spTree>
    <p:extLst>
      <p:ext uri="{BB962C8B-B14F-4D97-AF65-F5344CB8AC3E}">
        <p14:creationId xmlns:p14="http://schemas.microsoft.com/office/powerpoint/2010/main" val="1839304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706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576263" y="6008688"/>
            <a:ext cx="2687637" cy="346075"/>
          </a:xfrm>
          <a:prstGeom prst="rect">
            <a:avLst/>
          </a:prstGeom>
        </p:spPr>
        <p:txBody>
          <a:bodyPr/>
          <a:lstStyle/>
          <a:p>
            <a:endParaRPr lang="fr-FR"/>
          </a:p>
        </p:txBody>
      </p:sp>
      <p:sp>
        <p:nvSpPr>
          <p:cNvPr id="6" name="Espace réservé du pied de page 5"/>
          <p:cNvSpPr>
            <a:spLocks noGrp="1"/>
          </p:cNvSpPr>
          <p:nvPr>
            <p:ph type="ftr" sz="quarter" idx="11"/>
          </p:nvPr>
        </p:nvSpPr>
        <p:spPr>
          <a:xfrm>
            <a:off x="3937000" y="6008688"/>
            <a:ext cx="3648075" cy="34607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297213" y="425676"/>
            <a:ext cx="756542" cy="476351"/>
          </a:xfrm>
          <a:prstGeom prst="rect">
            <a:avLst/>
          </a:prstGeom>
        </p:spPr>
        <p:txBody>
          <a:bodyPr/>
          <a:lstStyle>
            <a:lvl1pPr algn="ctr">
              <a:defRPr sz="1600" b="1">
                <a:solidFill>
                  <a:srgbClr val="FFFFFF"/>
                </a:solidFill>
                <a:latin typeface="Verdana"/>
                <a:cs typeface="Verdana"/>
              </a:defRPr>
            </a:lvl1pPr>
          </a:lstStyle>
          <a:p>
            <a:fld id="{2697DDDE-6D98-4F42-9B44-5CABCF586A89}" type="slidenum">
              <a:rPr lang="fr-FR" smtClean="0"/>
              <a:pPr/>
              <a:t>‹#›</a:t>
            </a:fld>
            <a:endParaRPr lang="fr-FR" dirty="0"/>
          </a:p>
        </p:txBody>
      </p:sp>
    </p:spTree>
    <p:extLst>
      <p:ext uri="{BB962C8B-B14F-4D97-AF65-F5344CB8AC3E}">
        <p14:creationId xmlns:p14="http://schemas.microsoft.com/office/powerpoint/2010/main" val="1689445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7" name="Titre 8"/>
          <p:cNvSpPr>
            <a:spLocks noGrp="1"/>
          </p:cNvSpPr>
          <p:nvPr>
            <p:ph type="title"/>
          </p:nvPr>
        </p:nvSpPr>
        <p:spPr>
          <a:xfrm>
            <a:off x="1359825" y="408960"/>
            <a:ext cx="9585988" cy="834000"/>
          </a:xfrm>
          <a:prstGeom prst="rect">
            <a:avLst/>
          </a:prstGeom>
        </p:spPr>
        <p:txBody>
          <a:bodyPr vert="horz" lIns="0" tIns="0" bIns="0"/>
          <a:lstStyle>
            <a:lvl1pPr algn="l">
              <a:defRPr sz="3600" b="1" i="0">
                <a:solidFill>
                  <a:srgbClr val="0092D2"/>
                </a:solidFill>
                <a:latin typeface="Verdana"/>
                <a:cs typeface="Verdana"/>
              </a:defRPr>
            </a:lvl1pPr>
          </a:lstStyle>
          <a:p>
            <a:r>
              <a:rPr lang="fr-FR" dirty="0" smtClean="0"/>
              <a:t>Cliquez et modifiez le titre</a:t>
            </a:r>
            <a:endParaRPr lang="fr-FR" dirty="0"/>
          </a:p>
        </p:txBody>
      </p:sp>
      <p:sp>
        <p:nvSpPr>
          <p:cNvPr id="9" name="Espace réservé du numéro de diapositive 8"/>
          <p:cNvSpPr>
            <a:spLocks noGrp="1"/>
          </p:cNvSpPr>
          <p:nvPr>
            <p:ph type="sldNum" sz="quarter" idx="10"/>
          </p:nvPr>
        </p:nvSpPr>
        <p:spPr>
          <a:xfrm>
            <a:off x="364641" y="436194"/>
            <a:ext cx="593758" cy="346075"/>
          </a:xfrm>
          <a:prstGeom prst="rect">
            <a:avLst/>
          </a:prstGeom>
        </p:spPr>
        <p:txBody>
          <a:bodyPr/>
          <a:lstStyle/>
          <a:p>
            <a:fld id="{2718CA07-1327-F041-B79B-F6DAA824D254}" type="slidenum">
              <a:rPr lang="fr-FR" smtClean="0"/>
              <a:pPr/>
              <a:t>‹#›</a:t>
            </a:fld>
            <a:endParaRPr lang="fr-FR" dirty="0"/>
          </a:p>
        </p:txBody>
      </p:sp>
    </p:spTree>
    <p:extLst>
      <p:ext uri="{BB962C8B-B14F-4D97-AF65-F5344CB8AC3E}">
        <p14:creationId xmlns:p14="http://schemas.microsoft.com/office/powerpoint/2010/main" val="2383169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53425" y="260350"/>
            <a:ext cx="2592388" cy="5530850"/>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576263" y="260350"/>
            <a:ext cx="7624762" cy="55308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263" y="6008688"/>
            <a:ext cx="2687637" cy="346075"/>
          </a:xfrm>
          <a:prstGeom prst="rect">
            <a:avLst/>
          </a:prstGeom>
        </p:spPr>
        <p:txBody>
          <a:bodyPr/>
          <a:lstStyle/>
          <a:p>
            <a:endParaRPr lang="fr-FR"/>
          </a:p>
        </p:txBody>
      </p:sp>
      <p:sp>
        <p:nvSpPr>
          <p:cNvPr id="5" name="Espace réservé du pied de page 4"/>
          <p:cNvSpPr>
            <a:spLocks noGrp="1"/>
          </p:cNvSpPr>
          <p:nvPr>
            <p:ph type="ftr" sz="quarter" idx="11"/>
          </p:nvPr>
        </p:nvSpPr>
        <p:spPr>
          <a:xfrm>
            <a:off x="3937000" y="6008688"/>
            <a:ext cx="3648075" cy="34607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378151" y="385146"/>
            <a:ext cx="469084" cy="476351"/>
          </a:xfrm>
          <a:prstGeom prst="rect">
            <a:avLst/>
          </a:prstGeom>
        </p:spPr>
        <p:txBody>
          <a:bodyPr/>
          <a:lstStyle/>
          <a:p>
            <a:fld id="{2697DDDE-6D98-4F42-9B44-5CABCF586A89}" type="slidenum">
              <a:rPr lang="fr-FR" smtClean="0"/>
              <a:t>‹#›</a:t>
            </a:fld>
            <a:endParaRPr lang="fr-FR"/>
          </a:p>
        </p:txBody>
      </p:sp>
    </p:spTree>
    <p:extLst>
      <p:ext uri="{BB962C8B-B14F-4D97-AF65-F5344CB8AC3E}">
        <p14:creationId xmlns:p14="http://schemas.microsoft.com/office/powerpoint/2010/main" val="1511410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63600" y="2014538"/>
            <a:ext cx="9794875" cy="1389062"/>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728788" y="3673475"/>
            <a:ext cx="8064500" cy="16573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5" name="Espace réservé du pied de page 4"/>
          <p:cNvSpPr>
            <a:spLocks noGrp="1"/>
          </p:cNvSpPr>
          <p:nvPr>
            <p:ph type="ftr" sz="quarter" idx="11"/>
          </p:nvPr>
        </p:nvSpPr>
        <p:spPr>
          <a:xfrm>
            <a:off x="3937000" y="6008688"/>
            <a:ext cx="3648075" cy="34607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2497821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76263" y="260350"/>
            <a:ext cx="10369550" cy="10795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576263" y="1512888"/>
            <a:ext cx="10369550" cy="427831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5" name="Espace réservé du pied de page 4"/>
          <p:cNvSpPr>
            <a:spLocks noGrp="1"/>
          </p:cNvSpPr>
          <p:nvPr>
            <p:ph type="ftr" sz="quarter" idx="11"/>
          </p:nvPr>
        </p:nvSpPr>
        <p:spPr>
          <a:xfrm>
            <a:off x="3937000" y="6008688"/>
            <a:ext cx="3648075" cy="34607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3658235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09638" y="4165600"/>
            <a:ext cx="9794875" cy="1287463"/>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09638" y="2747963"/>
            <a:ext cx="9794875" cy="14176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5" name="Espace réservé du pied de page 4"/>
          <p:cNvSpPr>
            <a:spLocks noGrp="1"/>
          </p:cNvSpPr>
          <p:nvPr>
            <p:ph type="ftr" sz="quarter" idx="11"/>
          </p:nvPr>
        </p:nvSpPr>
        <p:spPr>
          <a:xfrm>
            <a:off x="3937000" y="6008688"/>
            <a:ext cx="3648075" cy="34607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2119236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76263" y="260350"/>
            <a:ext cx="10369550" cy="10795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576263" y="1512888"/>
            <a:ext cx="5108575" cy="42783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837238" y="1512888"/>
            <a:ext cx="5108575" cy="42783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6" name="Espace réservé du pied de page 5"/>
          <p:cNvSpPr>
            <a:spLocks noGrp="1"/>
          </p:cNvSpPr>
          <p:nvPr>
            <p:ph type="ftr" sz="quarter" idx="11"/>
          </p:nvPr>
        </p:nvSpPr>
        <p:spPr>
          <a:xfrm>
            <a:off x="3937000" y="6008688"/>
            <a:ext cx="3648075" cy="34607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180782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76263" y="260350"/>
            <a:ext cx="10369550" cy="10795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576263" y="1450975"/>
            <a:ext cx="5091112" cy="6048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76263" y="2055813"/>
            <a:ext cx="5091112" cy="37353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853113" y="1450975"/>
            <a:ext cx="5092700" cy="6048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853113" y="2055813"/>
            <a:ext cx="5092700" cy="37353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8" name="Espace réservé du pied de page 7"/>
          <p:cNvSpPr>
            <a:spLocks noGrp="1"/>
          </p:cNvSpPr>
          <p:nvPr>
            <p:ph type="ftr" sz="quarter" idx="11"/>
          </p:nvPr>
        </p:nvSpPr>
        <p:spPr>
          <a:xfrm>
            <a:off x="3937000" y="6008688"/>
            <a:ext cx="3648075" cy="34607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1910205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76263" y="260350"/>
            <a:ext cx="10369550" cy="10795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4" name="Espace réservé du pied de page 3"/>
          <p:cNvSpPr>
            <a:spLocks noGrp="1"/>
          </p:cNvSpPr>
          <p:nvPr>
            <p:ph type="ftr" sz="quarter" idx="11"/>
          </p:nvPr>
        </p:nvSpPr>
        <p:spPr>
          <a:xfrm>
            <a:off x="3937000" y="6008688"/>
            <a:ext cx="3648075" cy="34607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144013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188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3" name="Espace réservé du pied de page 2"/>
          <p:cNvSpPr>
            <a:spLocks noGrp="1"/>
          </p:cNvSpPr>
          <p:nvPr>
            <p:ph type="ftr" sz="quarter" idx="11"/>
          </p:nvPr>
        </p:nvSpPr>
        <p:spPr>
          <a:xfrm>
            <a:off x="3937000" y="6008688"/>
            <a:ext cx="3648075" cy="34607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3179204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76263" y="258763"/>
            <a:ext cx="3790950" cy="10985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505325" y="258763"/>
            <a:ext cx="6440488" cy="5532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76263" y="1357313"/>
            <a:ext cx="3790950" cy="44338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6" name="Espace réservé du pied de page 5"/>
          <p:cNvSpPr>
            <a:spLocks noGrp="1"/>
          </p:cNvSpPr>
          <p:nvPr>
            <p:ph type="ftr" sz="quarter" idx="11"/>
          </p:nvPr>
        </p:nvSpPr>
        <p:spPr>
          <a:xfrm>
            <a:off x="3937000" y="6008688"/>
            <a:ext cx="3648075" cy="34607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170703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59013" y="4538663"/>
            <a:ext cx="6911975" cy="534987"/>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259013" y="579438"/>
            <a:ext cx="6911975"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259013" y="5073650"/>
            <a:ext cx="6911975" cy="762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6" name="Espace réservé du pied de page 5"/>
          <p:cNvSpPr>
            <a:spLocks noGrp="1"/>
          </p:cNvSpPr>
          <p:nvPr>
            <p:ph type="ftr" sz="quarter" idx="11"/>
          </p:nvPr>
        </p:nvSpPr>
        <p:spPr>
          <a:xfrm>
            <a:off x="3937000" y="6008688"/>
            <a:ext cx="3648075" cy="34607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1373538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76263" y="260350"/>
            <a:ext cx="10369550" cy="10795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576263" y="1512888"/>
            <a:ext cx="10369550" cy="4278312"/>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5" name="Espace réservé du pied de page 4"/>
          <p:cNvSpPr>
            <a:spLocks noGrp="1"/>
          </p:cNvSpPr>
          <p:nvPr>
            <p:ph type="ftr" sz="quarter" idx="11"/>
          </p:nvPr>
        </p:nvSpPr>
        <p:spPr>
          <a:xfrm>
            <a:off x="3937000" y="6008688"/>
            <a:ext cx="3648075" cy="34607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428633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53425" y="260350"/>
            <a:ext cx="2592388" cy="5530850"/>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576263" y="260350"/>
            <a:ext cx="7624762" cy="55308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263" y="6008688"/>
            <a:ext cx="2687637" cy="346075"/>
          </a:xfrm>
          <a:prstGeom prst="rect">
            <a:avLst/>
          </a:prstGeom>
        </p:spPr>
        <p:txBody>
          <a:bodyPr/>
          <a:lstStyle/>
          <a:p>
            <a:fld id="{29CED4D4-B5B1-484F-A79D-7AB42FDB4247}" type="datetimeFigureOut">
              <a:rPr lang="fr-FR" smtClean="0"/>
              <a:t>08/03/2017</a:t>
            </a:fld>
            <a:endParaRPr lang="fr-FR"/>
          </a:p>
        </p:txBody>
      </p:sp>
      <p:sp>
        <p:nvSpPr>
          <p:cNvPr id="5" name="Espace réservé du pied de page 4"/>
          <p:cNvSpPr>
            <a:spLocks noGrp="1"/>
          </p:cNvSpPr>
          <p:nvPr>
            <p:ph type="ftr" sz="quarter" idx="11"/>
          </p:nvPr>
        </p:nvSpPr>
        <p:spPr>
          <a:xfrm>
            <a:off x="3937000" y="6008688"/>
            <a:ext cx="3648075" cy="34607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258175" y="6008688"/>
            <a:ext cx="2687638" cy="346075"/>
          </a:xfrm>
          <a:prstGeom prst="rect">
            <a:avLst/>
          </a:prstGeom>
        </p:spPr>
        <p:txBody>
          <a:bodyPr/>
          <a:lstStyle/>
          <a:p>
            <a:fld id="{0B14BEEA-35D5-3C43-9771-AC75AECBAC76}" type="slidenum">
              <a:rPr lang="fr-FR" smtClean="0"/>
              <a:t>‹#›</a:t>
            </a:fld>
            <a:endParaRPr lang="fr-FR"/>
          </a:p>
        </p:txBody>
      </p:sp>
    </p:spTree>
    <p:extLst>
      <p:ext uri="{BB962C8B-B14F-4D97-AF65-F5344CB8AC3E}">
        <p14:creationId xmlns:p14="http://schemas.microsoft.com/office/powerpoint/2010/main" val="1033978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486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773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264" y="1512888"/>
            <a:ext cx="10369550" cy="427831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263" y="6008689"/>
            <a:ext cx="2687637" cy="346075"/>
          </a:xfrm>
          <a:prstGeom prst="rect">
            <a:avLst/>
          </a:prstGeom>
        </p:spPr>
        <p:txBody>
          <a:bodyPr/>
          <a:lstStyle/>
          <a:p>
            <a:pPr defTabSz="371594"/>
            <a:endParaRPr lang="fr-FR">
              <a:solidFill>
                <a:prstClr val="black"/>
              </a:solidFill>
            </a:endParaRPr>
          </a:p>
        </p:txBody>
      </p:sp>
      <p:sp>
        <p:nvSpPr>
          <p:cNvPr id="5" name="Espace réservé du pied de page 4"/>
          <p:cNvSpPr>
            <a:spLocks noGrp="1"/>
          </p:cNvSpPr>
          <p:nvPr>
            <p:ph type="ftr" sz="quarter" idx="11"/>
          </p:nvPr>
        </p:nvSpPr>
        <p:spPr>
          <a:xfrm>
            <a:off x="3937000" y="6008689"/>
            <a:ext cx="3648076" cy="346075"/>
          </a:xfrm>
          <a:prstGeom prst="rect">
            <a:avLst/>
          </a:prstGeom>
        </p:spPr>
        <p:txBody>
          <a:bodyPr/>
          <a:lstStyle/>
          <a:p>
            <a:pPr defTabSz="371594"/>
            <a:endParaRPr lang="fr-FR">
              <a:solidFill>
                <a:prstClr val="black"/>
              </a:solidFill>
            </a:endParaRPr>
          </a:p>
        </p:txBody>
      </p:sp>
      <p:sp>
        <p:nvSpPr>
          <p:cNvPr id="7" name="Titre 8"/>
          <p:cNvSpPr>
            <a:spLocks noGrp="1"/>
          </p:cNvSpPr>
          <p:nvPr>
            <p:ph type="title"/>
          </p:nvPr>
        </p:nvSpPr>
        <p:spPr>
          <a:xfrm>
            <a:off x="1359825" y="408960"/>
            <a:ext cx="9585988" cy="834000"/>
          </a:xfrm>
          <a:prstGeom prst="rect">
            <a:avLst/>
          </a:prstGeom>
        </p:spPr>
        <p:txBody>
          <a:bodyPr vert="horz" lIns="0" tIns="0" bIns="0"/>
          <a:lstStyle>
            <a:lvl1pPr algn="l">
              <a:defRPr sz="2926" b="1" i="0">
                <a:solidFill>
                  <a:srgbClr val="0092D2"/>
                </a:solidFill>
                <a:latin typeface="Verdana"/>
                <a:cs typeface="Verdana"/>
              </a:defRPr>
            </a:lvl1pPr>
          </a:lstStyle>
          <a:p>
            <a:r>
              <a:rPr lang="fr-FR" dirty="0" smtClean="0"/>
              <a:t>Cliquez et modifiez le titre</a:t>
            </a:r>
            <a:endParaRPr lang="fr-FR" dirty="0"/>
          </a:p>
        </p:txBody>
      </p:sp>
      <p:sp>
        <p:nvSpPr>
          <p:cNvPr id="8" name="Espace réservé du numéro de diapositive 6"/>
          <p:cNvSpPr>
            <a:spLocks noGrp="1"/>
          </p:cNvSpPr>
          <p:nvPr>
            <p:ph type="sldNum" sz="quarter" idx="12"/>
          </p:nvPr>
        </p:nvSpPr>
        <p:spPr>
          <a:xfrm>
            <a:off x="351132" y="398656"/>
            <a:ext cx="635076" cy="476351"/>
          </a:xfrm>
          <a:prstGeom prst="rect">
            <a:avLst/>
          </a:prstGeom>
        </p:spPr>
        <p:txBody>
          <a:bodyPr/>
          <a:lstStyle>
            <a:lvl1pPr algn="ctr">
              <a:defRPr b="1" i="0">
                <a:solidFill>
                  <a:srgbClr val="FFFFFF"/>
                </a:solidFill>
                <a:latin typeface="Verdana"/>
                <a:cs typeface="Verdana"/>
              </a:defRPr>
            </a:lvl1pPr>
          </a:lstStyle>
          <a:p>
            <a:pPr defTabSz="371594"/>
            <a:fld id="{2697DDDE-6D98-4F42-9B44-5CABCF586A89}" type="slidenum">
              <a:rPr lang="fr-FR" smtClean="0"/>
              <a:pPr defTabSz="371594"/>
              <a:t>‹#›</a:t>
            </a:fld>
            <a:endParaRPr lang="fr-FR" dirty="0"/>
          </a:p>
        </p:txBody>
      </p:sp>
    </p:spTree>
    <p:extLst>
      <p:ext uri="{BB962C8B-B14F-4D97-AF65-F5344CB8AC3E}">
        <p14:creationId xmlns:p14="http://schemas.microsoft.com/office/powerpoint/2010/main" val="2840567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09639" y="4165601"/>
            <a:ext cx="9794875" cy="1287463"/>
          </a:xfrm>
          <a:prstGeom prst="rect">
            <a:avLst/>
          </a:prstGeom>
        </p:spPr>
        <p:txBody>
          <a:bodyPr anchor="t"/>
          <a:lstStyle>
            <a:lvl1pPr algn="l">
              <a:defRPr sz="3251" b="1" cap="all"/>
            </a:lvl1pPr>
          </a:lstStyle>
          <a:p>
            <a:r>
              <a:rPr lang="fr-FR" smtClean="0"/>
              <a:t>Cliquez et modifiez le titre</a:t>
            </a:r>
            <a:endParaRPr lang="fr-FR"/>
          </a:p>
        </p:txBody>
      </p:sp>
      <p:sp>
        <p:nvSpPr>
          <p:cNvPr id="3" name="Espace réservé du texte 2"/>
          <p:cNvSpPr>
            <a:spLocks noGrp="1"/>
          </p:cNvSpPr>
          <p:nvPr>
            <p:ph type="body" idx="1"/>
          </p:nvPr>
        </p:nvSpPr>
        <p:spPr>
          <a:xfrm>
            <a:off x="909639" y="2747964"/>
            <a:ext cx="9794875" cy="1417637"/>
          </a:xfrm>
          <a:prstGeom prst="rect">
            <a:avLst/>
          </a:prstGeom>
        </p:spPr>
        <p:txBody>
          <a:bodyPr anchor="b"/>
          <a:lstStyle>
            <a:lvl1pPr marL="0" indent="0">
              <a:buNone/>
              <a:defRPr sz="1625">
                <a:solidFill>
                  <a:schemeClr val="tx1">
                    <a:tint val="75000"/>
                  </a:schemeClr>
                </a:solidFill>
              </a:defRPr>
            </a:lvl1pPr>
            <a:lvl2pPr marL="371594" indent="0">
              <a:buNone/>
              <a:defRPr sz="1463">
                <a:solidFill>
                  <a:schemeClr val="tx1">
                    <a:tint val="75000"/>
                  </a:schemeClr>
                </a:solidFill>
              </a:defRPr>
            </a:lvl2pPr>
            <a:lvl3pPr marL="743188" indent="0">
              <a:buNone/>
              <a:defRPr sz="1301">
                <a:solidFill>
                  <a:schemeClr val="tx1">
                    <a:tint val="75000"/>
                  </a:schemeClr>
                </a:solidFill>
              </a:defRPr>
            </a:lvl3pPr>
            <a:lvl4pPr marL="1114783" indent="0">
              <a:buNone/>
              <a:defRPr sz="1138">
                <a:solidFill>
                  <a:schemeClr val="tx1">
                    <a:tint val="75000"/>
                  </a:schemeClr>
                </a:solidFill>
              </a:defRPr>
            </a:lvl4pPr>
            <a:lvl5pPr marL="1486376" indent="0">
              <a:buNone/>
              <a:defRPr sz="1138">
                <a:solidFill>
                  <a:schemeClr val="tx1">
                    <a:tint val="75000"/>
                  </a:schemeClr>
                </a:solidFill>
              </a:defRPr>
            </a:lvl5pPr>
            <a:lvl6pPr marL="1857970" indent="0">
              <a:buNone/>
              <a:defRPr sz="1138">
                <a:solidFill>
                  <a:schemeClr val="tx1">
                    <a:tint val="75000"/>
                  </a:schemeClr>
                </a:solidFill>
              </a:defRPr>
            </a:lvl6pPr>
            <a:lvl7pPr marL="2229564" indent="0">
              <a:buNone/>
              <a:defRPr sz="1138">
                <a:solidFill>
                  <a:schemeClr val="tx1">
                    <a:tint val="75000"/>
                  </a:schemeClr>
                </a:solidFill>
              </a:defRPr>
            </a:lvl7pPr>
            <a:lvl8pPr marL="2601158" indent="0">
              <a:buNone/>
              <a:defRPr sz="1138">
                <a:solidFill>
                  <a:schemeClr val="tx1">
                    <a:tint val="75000"/>
                  </a:schemeClr>
                </a:solidFill>
              </a:defRPr>
            </a:lvl8pPr>
            <a:lvl9pPr marL="2972753" indent="0">
              <a:buNone/>
              <a:defRPr sz="1138">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576263" y="6008689"/>
            <a:ext cx="2687637" cy="346075"/>
          </a:xfrm>
          <a:prstGeom prst="rect">
            <a:avLst/>
          </a:prstGeom>
        </p:spPr>
        <p:txBody>
          <a:bodyPr/>
          <a:lstStyle/>
          <a:p>
            <a:pPr defTabSz="371594"/>
            <a:endParaRPr lang="fr-FR">
              <a:solidFill>
                <a:prstClr val="black"/>
              </a:solidFill>
            </a:endParaRPr>
          </a:p>
        </p:txBody>
      </p:sp>
      <p:sp>
        <p:nvSpPr>
          <p:cNvPr id="5" name="Espace réservé du pied de page 4"/>
          <p:cNvSpPr>
            <a:spLocks noGrp="1"/>
          </p:cNvSpPr>
          <p:nvPr>
            <p:ph type="ftr" sz="quarter" idx="11"/>
          </p:nvPr>
        </p:nvSpPr>
        <p:spPr>
          <a:xfrm>
            <a:off x="3937000" y="6008689"/>
            <a:ext cx="3648076" cy="346075"/>
          </a:xfrm>
          <a:prstGeom prst="rect">
            <a:avLst/>
          </a:prstGeom>
        </p:spPr>
        <p:txBody>
          <a:bodyPr/>
          <a:lstStyle/>
          <a:p>
            <a:pPr defTabSz="371594"/>
            <a:endParaRPr lang="fr-FR">
              <a:solidFill>
                <a:prstClr val="black"/>
              </a:solidFill>
            </a:endParaRPr>
          </a:p>
        </p:txBody>
      </p:sp>
      <p:sp>
        <p:nvSpPr>
          <p:cNvPr id="7" name="Titre 8"/>
          <p:cNvSpPr txBox="1">
            <a:spLocks/>
          </p:cNvSpPr>
          <p:nvPr userDrawn="1"/>
        </p:nvSpPr>
        <p:spPr>
          <a:xfrm>
            <a:off x="1359825" y="408960"/>
            <a:ext cx="9585988" cy="834000"/>
          </a:xfrm>
          <a:prstGeom prst="rect">
            <a:avLst/>
          </a:prstGeom>
        </p:spPr>
        <p:txBody>
          <a:bodyPr vert="horz" lIns="0" tIns="0" bIns="0"/>
          <a:lstStyle>
            <a:lvl1pPr algn="l" defTabSz="457200" rtl="0" eaLnBrk="1" latinLnBrk="0" hangingPunct="1">
              <a:spcBef>
                <a:spcPct val="0"/>
              </a:spcBef>
              <a:buNone/>
              <a:defRPr sz="3600" b="1" i="0" kern="1200">
                <a:solidFill>
                  <a:srgbClr val="0092D2"/>
                </a:solidFill>
                <a:latin typeface="Verdana"/>
                <a:ea typeface="+mj-ea"/>
                <a:cs typeface="Verdana"/>
              </a:defRPr>
            </a:lvl1pPr>
          </a:lstStyle>
          <a:p>
            <a:r>
              <a:rPr lang="fr-FR" sz="2926" smtClean="0"/>
              <a:t>Cliquez et modifiez le titre</a:t>
            </a:r>
            <a:endParaRPr lang="fr-FR" sz="2926" dirty="0"/>
          </a:p>
        </p:txBody>
      </p:sp>
      <p:sp>
        <p:nvSpPr>
          <p:cNvPr id="8" name="Espace réservé du numéro de diapositive 6"/>
          <p:cNvSpPr>
            <a:spLocks noGrp="1"/>
          </p:cNvSpPr>
          <p:nvPr>
            <p:ph type="sldNum" sz="quarter" idx="12"/>
          </p:nvPr>
        </p:nvSpPr>
        <p:spPr>
          <a:xfrm>
            <a:off x="351132" y="398656"/>
            <a:ext cx="635076" cy="476351"/>
          </a:xfrm>
          <a:prstGeom prst="rect">
            <a:avLst/>
          </a:prstGeom>
        </p:spPr>
        <p:txBody>
          <a:bodyPr/>
          <a:lstStyle>
            <a:lvl1pPr algn="ctr">
              <a:defRPr b="1" i="0">
                <a:solidFill>
                  <a:srgbClr val="FFFFFF"/>
                </a:solidFill>
                <a:latin typeface="Verdana"/>
                <a:cs typeface="Verdana"/>
              </a:defRPr>
            </a:lvl1pPr>
          </a:lstStyle>
          <a:p>
            <a:pPr defTabSz="371594"/>
            <a:fld id="{2697DDDE-6D98-4F42-9B44-5CABCF586A89}" type="slidenum">
              <a:rPr lang="fr-FR" smtClean="0"/>
              <a:pPr defTabSz="371594"/>
              <a:t>‹#›</a:t>
            </a:fld>
            <a:endParaRPr lang="fr-FR" dirty="0"/>
          </a:p>
        </p:txBody>
      </p:sp>
    </p:spTree>
    <p:extLst>
      <p:ext uri="{BB962C8B-B14F-4D97-AF65-F5344CB8AC3E}">
        <p14:creationId xmlns:p14="http://schemas.microsoft.com/office/powerpoint/2010/main" val="1287567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76263" y="1450975"/>
            <a:ext cx="5091112" cy="604838"/>
          </a:xfrm>
          <a:prstGeom prst="rect">
            <a:avLst/>
          </a:prstGeom>
        </p:spPr>
        <p:txBody>
          <a:bodyPr anchor="b"/>
          <a:lstStyle>
            <a:lvl1pPr marL="0" indent="0">
              <a:buNone/>
              <a:defRPr sz="1950" b="1"/>
            </a:lvl1pPr>
            <a:lvl2pPr marL="371594" indent="0">
              <a:buNone/>
              <a:defRPr sz="1625" b="1"/>
            </a:lvl2pPr>
            <a:lvl3pPr marL="743188" indent="0">
              <a:buNone/>
              <a:defRPr sz="1463" b="1"/>
            </a:lvl3pPr>
            <a:lvl4pPr marL="1114783" indent="0">
              <a:buNone/>
              <a:defRPr sz="1301" b="1"/>
            </a:lvl4pPr>
            <a:lvl5pPr marL="1486376" indent="0">
              <a:buNone/>
              <a:defRPr sz="1301" b="1"/>
            </a:lvl5pPr>
            <a:lvl6pPr marL="1857970" indent="0">
              <a:buNone/>
              <a:defRPr sz="1301" b="1"/>
            </a:lvl6pPr>
            <a:lvl7pPr marL="2229564" indent="0">
              <a:buNone/>
              <a:defRPr sz="1301" b="1"/>
            </a:lvl7pPr>
            <a:lvl8pPr marL="2601158" indent="0">
              <a:buNone/>
              <a:defRPr sz="1301" b="1"/>
            </a:lvl8pPr>
            <a:lvl9pPr marL="2972753" indent="0">
              <a:buNone/>
              <a:defRPr sz="1301"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76263" y="2055814"/>
            <a:ext cx="5091112" cy="3735387"/>
          </a:xfrm>
          <a:prstGeom prst="rect">
            <a:avLst/>
          </a:prstGeom>
        </p:spPr>
        <p:txBody>
          <a:bodyPr/>
          <a:lstStyle>
            <a:lvl1pPr>
              <a:defRPr sz="1950"/>
            </a:lvl1pPr>
            <a:lvl2pPr>
              <a:defRPr sz="1625"/>
            </a:lvl2pPr>
            <a:lvl3pPr>
              <a:defRPr sz="1463"/>
            </a:lvl3pPr>
            <a:lvl4pPr>
              <a:defRPr sz="1301"/>
            </a:lvl4pPr>
            <a:lvl5pPr>
              <a:defRPr sz="1301"/>
            </a:lvl5pPr>
            <a:lvl6pPr>
              <a:defRPr sz="1301"/>
            </a:lvl6pPr>
            <a:lvl7pPr>
              <a:defRPr sz="1301"/>
            </a:lvl7pPr>
            <a:lvl8pPr>
              <a:defRPr sz="1301"/>
            </a:lvl8pPr>
            <a:lvl9pPr>
              <a:defRPr sz="130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853114" y="1450975"/>
            <a:ext cx="5092700" cy="604838"/>
          </a:xfrm>
          <a:prstGeom prst="rect">
            <a:avLst/>
          </a:prstGeom>
        </p:spPr>
        <p:txBody>
          <a:bodyPr anchor="b"/>
          <a:lstStyle>
            <a:lvl1pPr marL="0" indent="0">
              <a:buNone/>
              <a:defRPr sz="1950" b="1"/>
            </a:lvl1pPr>
            <a:lvl2pPr marL="371594" indent="0">
              <a:buNone/>
              <a:defRPr sz="1625" b="1"/>
            </a:lvl2pPr>
            <a:lvl3pPr marL="743188" indent="0">
              <a:buNone/>
              <a:defRPr sz="1463" b="1"/>
            </a:lvl3pPr>
            <a:lvl4pPr marL="1114783" indent="0">
              <a:buNone/>
              <a:defRPr sz="1301" b="1"/>
            </a:lvl4pPr>
            <a:lvl5pPr marL="1486376" indent="0">
              <a:buNone/>
              <a:defRPr sz="1301" b="1"/>
            </a:lvl5pPr>
            <a:lvl6pPr marL="1857970" indent="0">
              <a:buNone/>
              <a:defRPr sz="1301" b="1"/>
            </a:lvl6pPr>
            <a:lvl7pPr marL="2229564" indent="0">
              <a:buNone/>
              <a:defRPr sz="1301" b="1"/>
            </a:lvl7pPr>
            <a:lvl8pPr marL="2601158" indent="0">
              <a:buNone/>
              <a:defRPr sz="1301" b="1"/>
            </a:lvl8pPr>
            <a:lvl9pPr marL="2972753" indent="0">
              <a:buNone/>
              <a:defRPr sz="1301"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853114" y="2055814"/>
            <a:ext cx="5092700" cy="3735387"/>
          </a:xfrm>
          <a:prstGeom prst="rect">
            <a:avLst/>
          </a:prstGeom>
        </p:spPr>
        <p:txBody>
          <a:bodyPr/>
          <a:lstStyle>
            <a:lvl1pPr>
              <a:defRPr sz="1950"/>
            </a:lvl1pPr>
            <a:lvl2pPr>
              <a:defRPr sz="1625"/>
            </a:lvl2pPr>
            <a:lvl3pPr>
              <a:defRPr sz="1463"/>
            </a:lvl3pPr>
            <a:lvl4pPr>
              <a:defRPr sz="1301"/>
            </a:lvl4pPr>
            <a:lvl5pPr>
              <a:defRPr sz="1301"/>
            </a:lvl5pPr>
            <a:lvl6pPr>
              <a:defRPr sz="1301"/>
            </a:lvl6pPr>
            <a:lvl7pPr>
              <a:defRPr sz="1301"/>
            </a:lvl7pPr>
            <a:lvl8pPr>
              <a:defRPr sz="1301"/>
            </a:lvl8pPr>
            <a:lvl9pPr>
              <a:defRPr sz="130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576263" y="6008689"/>
            <a:ext cx="2687637" cy="346075"/>
          </a:xfrm>
          <a:prstGeom prst="rect">
            <a:avLst/>
          </a:prstGeom>
        </p:spPr>
        <p:txBody>
          <a:bodyPr/>
          <a:lstStyle/>
          <a:p>
            <a:pPr defTabSz="371594"/>
            <a:endParaRPr lang="fr-FR">
              <a:solidFill>
                <a:prstClr val="black"/>
              </a:solidFill>
            </a:endParaRPr>
          </a:p>
        </p:txBody>
      </p:sp>
      <p:sp>
        <p:nvSpPr>
          <p:cNvPr id="8" name="Espace réservé du pied de page 7"/>
          <p:cNvSpPr>
            <a:spLocks noGrp="1"/>
          </p:cNvSpPr>
          <p:nvPr>
            <p:ph type="ftr" sz="quarter" idx="11"/>
          </p:nvPr>
        </p:nvSpPr>
        <p:spPr>
          <a:xfrm>
            <a:off x="3937000" y="6008689"/>
            <a:ext cx="3648076" cy="346075"/>
          </a:xfrm>
          <a:prstGeom prst="rect">
            <a:avLst/>
          </a:prstGeom>
        </p:spPr>
        <p:txBody>
          <a:bodyPr/>
          <a:lstStyle/>
          <a:p>
            <a:pPr defTabSz="371594"/>
            <a:endParaRPr lang="fr-FR">
              <a:solidFill>
                <a:prstClr val="black"/>
              </a:solidFill>
            </a:endParaRPr>
          </a:p>
        </p:txBody>
      </p:sp>
      <p:sp>
        <p:nvSpPr>
          <p:cNvPr id="10" name="Titre 8"/>
          <p:cNvSpPr>
            <a:spLocks noGrp="1"/>
          </p:cNvSpPr>
          <p:nvPr>
            <p:ph type="title"/>
          </p:nvPr>
        </p:nvSpPr>
        <p:spPr>
          <a:xfrm>
            <a:off x="1359825" y="408960"/>
            <a:ext cx="9585988" cy="834000"/>
          </a:xfrm>
          <a:prstGeom prst="rect">
            <a:avLst/>
          </a:prstGeom>
        </p:spPr>
        <p:txBody>
          <a:bodyPr vert="horz" lIns="0" tIns="0" bIns="0"/>
          <a:lstStyle>
            <a:lvl1pPr algn="l">
              <a:defRPr sz="2926" b="1" i="0">
                <a:solidFill>
                  <a:srgbClr val="0092D2"/>
                </a:solidFill>
                <a:latin typeface="Verdana"/>
                <a:cs typeface="Verdana"/>
              </a:defRPr>
            </a:lvl1pPr>
          </a:lstStyle>
          <a:p>
            <a:r>
              <a:rPr lang="fr-FR" dirty="0" smtClean="0"/>
              <a:t>Cliquez et modifiez le titre</a:t>
            </a:r>
            <a:endParaRPr lang="fr-FR" dirty="0"/>
          </a:p>
        </p:txBody>
      </p:sp>
      <p:sp>
        <p:nvSpPr>
          <p:cNvPr id="11" name="Espace réservé du numéro de diapositive 6"/>
          <p:cNvSpPr>
            <a:spLocks noGrp="1"/>
          </p:cNvSpPr>
          <p:nvPr>
            <p:ph type="sldNum" sz="quarter" idx="12"/>
          </p:nvPr>
        </p:nvSpPr>
        <p:spPr>
          <a:xfrm>
            <a:off x="351132" y="398656"/>
            <a:ext cx="635076" cy="476351"/>
          </a:xfrm>
          <a:prstGeom prst="rect">
            <a:avLst/>
          </a:prstGeom>
        </p:spPr>
        <p:txBody>
          <a:bodyPr/>
          <a:lstStyle>
            <a:lvl1pPr algn="ctr">
              <a:defRPr b="1" i="0">
                <a:solidFill>
                  <a:srgbClr val="FFFFFF"/>
                </a:solidFill>
                <a:latin typeface="Verdana"/>
                <a:cs typeface="Verdana"/>
              </a:defRPr>
            </a:lvl1pPr>
          </a:lstStyle>
          <a:p>
            <a:pPr defTabSz="371594"/>
            <a:fld id="{2697DDDE-6D98-4F42-9B44-5CABCF586A89}" type="slidenum">
              <a:rPr lang="fr-FR" smtClean="0"/>
              <a:pPr defTabSz="371594"/>
              <a:t>‹#›</a:t>
            </a:fld>
            <a:endParaRPr lang="fr-FR" dirty="0"/>
          </a:p>
        </p:txBody>
      </p:sp>
    </p:spTree>
    <p:extLst>
      <p:ext uri="{BB962C8B-B14F-4D97-AF65-F5344CB8AC3E}">
        <p14:creationId xmlns:p14="http://schemas.microsoft.com/office/powerpoint/2010/main" val="166576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10164" y="4166153"/>
            <a:ext cx="9793764" cy="128766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10164" y="2747921"/>
            <a:ext cx="9793764" cy="1418232"/>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576104" y="6009106"/>
            <a:ext cx="2688484" cy="345178"/>
          </a:xfrm>
          <a:prstGeom prst="rect">
            <a:avLst/>
          </a:prstGeom>
        </p:spPr>
        <p:txBody>
          <a:bodyPr/>
          <a:lstStyle/>
          <a:p>
            <a:endParaRPr lang="fr-FR"/>
          </a:p>
        </p:txBody>
      </p:sp>
      <p:sp>
        <p:nvSpPr>
          <p:cNvPr id="5" name="Espace réservé du pied de page 4"/>
          <p:cNvSpPr>
            <a:spLocks noGrp="1"/>
          </p:cNvSpPr>
          <p:nvPr>
            <p:ph type="ftr" sz="quarter" idx="11"/>
          </p:nvPr>
        </p:nvSpPr>
        <p:spPr>
          <a:xfrm>
            <a:off x="3936709" y="6009106"/>
            <a:ext cx="3648657" cy="345178"/>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677298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576263" y="6008689"/>
            <a:ext cx="2687637" cy="346075"/>
          </a:xfrm>
          <a:prstGeom prst="rect">
            <a:avLst/>
          </a:prstGeom>
        </p:spPr>
        <p:txBody>
          <a:bodyPr/>
          <a:lstStyle/>
          <a:p>
            <a:pPr defTabSz="371594"/>
            <a:endParaRPr lang="fr-FR">
              <a:solidFill>
                <a:prstClr val="black"/>
              </a:solidFill>
            </a:endParaRPr>
          </a:p>
        </p:txBody>
      </p:sp>
      <p:sp>
        <p:nvSpPr>
          <p:cNvPr id="4" name="Espace réservé du pied de page 3"/>
          <p:cNvSpPr>
            <a:spLocks noGrp="1"/>
          </p:cNvSpPr>
          <p:nvPr>
            <p:ph type="ftr" sz="quarter" idx="11"/>
          </p:nvPr>
        </p:nvSpPr>
        <p:spPr>
          <a:xfrm>
            <a:off x="3937000" y="6008689"/>
            <a:ext cx="3648076" cy="346075"/>
          </a:xfrm>
          <a:prstGeom prst="rect">
            <a:avLst/>
          </a:prstGeom>
        </p:spPr>
        <p:txBody>
          <a:bodyPr/>
          <a:lstStyle/>
          <a:p>
            <a:pPr defTabSz="371594"/>
            <a:endParaRPr lang="fr-FR">
              <a:solidFill>
                <a:prstClr val="black"/>
              </a:solidFill>
            </a:endParaRPr>
          </a:p>
        </p:txBody>
      </p:sp>
      <p:sp>
        <p:nvSpPr>
          <p:cNvPr id="6" name="Titre 8"/>
          <p:cNvSpPr>
            <a:spLocks noGrp="1"/>
          </p:cNvSpPr>
          <p:nvPr>
            <p:ph type="title"/>
          </p:nvPr>
        </p:nvSpPr>
        <p:spPr>
          <a:xfrm>
            <a:off x="1359825" y="408960"/>
            <a:ext cx="9585988" cy="834000"/>
          </a:xfrm>
          <a:prstGeom prst="rect">
            <a:avLst/>
          </a:prstGeom>
        </p:spPr>
        <p:txBody>
          <a:bodyPr vert="horz" lIns="0" tIns="0" bIns="0"/>
          <a:lstStyle>
            <a:lvl1pPr algn="l">
              <a:defRPr sz="2926" b="1" i="0">
                <a:solidFill>
                  <a:srgbClr val="0092D2"/>
                </a:solidFill>
                <a:latin typeface="Verdana"/>
                <a:cs typeface="Verdana"/>
              </a:defRPr>
            </a:lvl1pPr>
          </a:lstStyle>
          <a:p>
            <a:r>
              <a:rPr lang="fr-FR" dirty="0" smtClean="0"/>
              <a:t>Cliquez et modifiez le titre</a:t>
            </a:r>
            <a:endParaRPr lang="fr-FR" dirty="0"/>
          </a:p>
        </p:txBody>
      </p:sp>
      <p:sp>
        <p:nvSpPr>
          <p:cNvPr id="7" name="Espace réservé du numéro de diapositive 6"/>
          <p:cNvSpPr>
            <a:spLocks noGrp="1"/>
          </p:cNvSpPr>
          <p:nvPr>
            <p:ph type="sldNum" sz="quarter" idx="12"/>
          </p:nvPr>
        </p:nvSpPr>
        <p:spPr>
          <a:xfrm>
            <a:off x="351132" y="398656"/>
            <a:ext cx="635076" cy="476351"/>
          </a:xfrm>
          <a:prstGeom prst="rect">
            <a:avLst/>
          </a:prstGeom>
        </p:spPr>
        <p:txBody>
          <a:bodyPr/>
          <a:lstStyle>
            <a:lvl1pPr algn="ctr">
              <a:defRPr b="1" i="0">
                <a:solidFill>
                  <a:srgbClr val="FFFFFF"/>
                </a:solidFill>
                <a:latin typeface="Verdana"/>
                <a:cs typeface="Verdana"/>
              </a:defRPr>
            </a:lvl1pPr>
          </a:lstStyle>
          <a:p>
            <a:pPr defTabSz="371594"/>
            <a:fld id="{2697DDDE-6D98-4F42-9B44-5CABCF586A89}" type="slidenum">
              <a:rPr lang="fr-FR" smtClean="0"/>
              <a:pPr defTabSz="371594"/>
              <a:t>‹#›</a:t>
            </a:fld>
            <a:endParaRPr lang="fr-FR" dirty="0"/>
          </a:p>
        </p:txBody>
      </p:sp>
    </p:spTree>
    <p:extLst>
      <p:ext uri="{BB962C8B-B14F-4D97-AF65-F5344CB8AC3E}">
        <p14:creationId xmlns:p14="http://schemas.microsoft.com/office/powerpoint/2010/main" val="679597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8" name="Titre 8"/>
          <p:cNvSpPr>
            <a:spLocks noGrp="1"/>
          </p:cNvSpPr>
          <p:nvPr>
            <p:ph type="title"/>
          </p:nvPr>
        </p:nvSpPr>
        <p:spPr>
          <a:xfrm>
            <a:off x="1359825" y="408960"/>
            <a:ext cx="9585988" cy="834000"/>
          </a:xfrm>
          <a:prstGeom prst="rect">
            <a:avLst/>
          </a:prstGeom>
        </p:spPr>
        <p:txBody>
          <a:bodyPr vert="horz" lIns="0" tIns="0" bIns="0"/>
          <a:lstStyle>
            <a:lvl1pPr algn="l">
              <a:defRPr sz="2926" b="1" i="0">
                <a:solidFill>
                  <a:srgbClr val="0092D2"/>
                </a:solidFill>
                <a:latin typeface="Verdana"/>
                <a:cs typeface="Verdana"/>
              </a:defRPr>
            </a:lvl1pPr>
          </a:lstStyle>
          <a:p>
            <a:r>
              <a:rPr lang="fr-FR" dirty="0" smtClean="0"/>
              <a:t>Cliquez et modifiez le titre</a:t>
            </a:r>
            <a:endParaRPr lang="fr-FR" dirty="0"/>
          </a:p>
        </p:txBody>
      </p:sp>
      <p:sp>
        <p:nvSpPr>
          <p:cNvPr id="9" name="Espace réservé du numéro de diapositive 6"/>
          <p:cNvSpPr>
            <a:spLocks noGrp="1"/>
          </p:cNvSpPr>
          <p:nvPr>
            <p:ph type="sldNum" sz="quarter" idx="10"/>
          </p:nvPr>
        </p:nvSpPr>
        <p:spPr>
          <a:xfrm>
            <a:off x="351132" y="398656"/>
            <a:ext cx="635076" cy="476351"/>
          </a:xfrm>
          <a:prstGeom prst="rect">
            <a:avLst/>
          </a:prstGeom>
        </p:spPr>
        <p:txBody>
          <a:bodyPr/>
          <a:lstStyle>
            <a:lvl1pPr algn="ctr">
              <a:defRPr b="1" i="0">
                <a:solidFill>
                  <a:srgbClr val="FFFFFF"/>
                </a:solidFill>
                <a:latin typeface="Verdana"/>
                <a:cs typeface="Verdana"/>
              </a:defRPr>
            </a:lvl1pPr>
          </a:lstStyle>
          <a:p>
            <a:pPr defTabSz="371594"/>
            <a:fld id="{2697DDDE-6D98-4F42-9B44-5CABCF586A89}" type="slidenum">
              <a:rPr lang="fr-FR" smtClean="0"/>
              <a:pPr defTabSz="371594"/>
              <a:t>‹#›</a:t>
            </a:fld>
            <a:endParaRPr lang="fr-FR" dirty="0"/>
          </a:p>
        </p:txBody>
      </p:sp>
    </p:spTree>
    <p:extLst>
      <p:ext uri="{BB962C8B-B14F-4D97-AF65-F5344CB8AC3E}">
        <p14:creationId xmlns:p14="http://schemas.microsoft.com/office/powerpoint/2010/main" val="1401541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459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576263" y="6008689"/>
            <a:ext cx="2687637" cy="346075"/>
          </a:xfrm>
          <a:prstGeom prst="rect">
            <a:avLst/>
          </a:prstGeom>
        </p:spPr>
        <p:txBody>
          <a:bodyPr/>
          <a:lstStyle/>
          <a:p>
            <a:pPr defTabSz="371594"/>
            <a:endParaRPr lang="fr-FR">
              <a:solidFill>
                <a:prstClr val="black"/>
              </a:solidFill>
            </a:endParaRPr>
          </a:p>
        </p:txBody>
      </p:sp>
      <p:sp>
        <p:nvSpPr>
          <p:cNvPr id="6" name="Espace réservé du pied de page 5"/>
          <p:cNvSpPr>
            <a:spLocks noGrp="1"/>
          </p:cNvSpPr>
          <p:nvPr>
            <p:ph type="ftr" sz="quarter" idx="11"/>
          </p:nvPr>
        </p:nvSpPr>
        <p:spPr>
          <a:xfrm>
            <a:off x="3937000" y="6008689"/>
            <a:ext cx="3648076" cy="346075"/>
          </a:xfrm>
          <a:prstGeom prst="rect">
            <a:avLst/>
          </a:prstGeom>
        </p:spPr>
        <p:txBody>
          <a:bodyPr/>
          <a:lstStyle/>
          <a:p>
            <a:pPr defTabSz="371594"/>
            <a:endParaRPr lang="fr-FR">
              <a:solidFill>
                <a:prstClr val="black"/>
              </a:solidFill>
            </a:endParaRPr>
          </a:p>
        </p:txBody>
      </p:sp>
      <p:sp>
        <p:nvSpPr>
          <p:cNvPr id="7" name="Espace réservé du numéro de diapositive 6"/>
          <p:cNvSpPr>
            <a:spLocks noGrp="1"/>
          </p:cNvSpPr>
          <p:nvPr>
            <p:ph type="sldNum" sz="quarter" idx="12"/>
          </p:nvPr>
        </p:nvSpPr>
        <p:spPr>
          <a:xfrm>
            <a:off x="297213" y="425677"/>
            <a:ext cx="756542" cy="476351"/>
          </a:xfrm>
          <a:prstGeom prst="rect">
            <a:avLst/>
          </a:prstGeom>
        </p:spPr>
        <p:txBody>
          <a:bodyPr/>
          <a:lstStyle>
            <a:lvl1pPr algn="ctr">
              <a:defRPr sz="1301" b="1">
                <a:solidFill>
                  <a:srgbClr val="FFFFFF"/>
                </a:solidFill>
                <a:latin typeface="Verdana"/>
                <a:cs typeface="Verdana"/>
              </a:defRPr>
            </a:lvl1pPr>
          </a:lstStyle>
          <a:p>
            <a:pPr defTabSz="371594"/>
            <a:fld id="{2697DDDE-6D98-4F42-9B44-5CABCF586A89}" type="slidenum">
              <a:rPr lang="fr-FR" smtClean="0"/>
              <a:pPr defTabSz="371594"/>
              <a:t>‹#›</a:t>
            </a:fld>
            <a:endParaRPr lang="fr-FR" dirty="0"/>
          </a:p>
        </p:txBody>
      </p:sp>
    </p:spTree>
    <p:extLst>
      <p:ext uri="{BB962C8B-B14F-4D97-AF65-F5344CB8AC3E}">
        <p14:creationId xmlns:p14="http://schemas.microsoft.com/office/powerpoint/2010/main" val="3099656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7" name="Titre 8"/>
          <p:cNvSpPr>
            <a:spLocks noGrp="1"/>
          </p:cNvSpPr>
          <p:nvPr>
            <p:ph type="title"/>
          </p:nvPr>
        </p:nvSpPr>
        <p:spPr>
          <a:xfrm>
            <a:off x="1359825" y="408960"/>
            <a:ext cx="9585988" cy="834000"/>
          </a:xfrm>
          <a:prstGeom prst="rect">
            <a:avLst/>
          </a:prstGeom>
        </p:spPr>
        <p:txBody>
          <a:bodyPr vert="horz" lIns="0" tIns="0" bIns="0"/>
          <a:lstStyle>
            <a:lvl1pPr algn="l">
              <a:defRPr sz="2926" b="1" i="0">
                <a:solidFill>
                  <a:srgbClr val="0092D2"/>
                </a:solidFill>
                <a:latin typeface="Verdana"/>
                <a:cs typeface="Verdana"/>
              </a:defRPr>
            </a:lvl1pPr>
          </a:lstStyle>
          <a:p>
            <a:r>
              <a:rPr lang="fr-FR" dirty="0" smtClean="0"/>
              <a:t>Cliquez et modifiez le titre</a:t>
            </a:r>
            <a:endParaRPr lang="fr-FR" dirty="0"/>
          </a:p>
        </p:txBody>
      </p:sp>
      <p:sp>
        <p:nvSpPr>
          <p:cNvPr id="9" name="Espace réservé du numéro de diapositive 8"/>
          <p:cNvSpPr>
            <a:spLocks noGrp="1"/>
          </p:cNvSpPr>
          <p:nvPr>
            <p:ph type="sldNum" sz="quarter" idx="10"/>
          </p:nvPr>
        </p:nvSpPr>
        <p:spPr>
          <a:xfrm>
            <a:off x="364641" y="436195"/>
            <a:ext cx="593758" cy="346075"/>
          </a:xfrm>
          <a:prstGeom prst="rect">
            <a:avLst/>
          </a:prstGeom>
        </p:spPr>
        <p:txBody>
          <a:bodyPr/>
          <a:lstStyle/>
          <a:p>
            <a:pPr defTabSz="371594"/>
            <a:fld id="{2718CA07-1327-F041-B79B-F6DAA824D254}" type="slidenum">
              <a:rPr lang="fr-FR" smtClean="0">
                <a:solidFill>
                  <a:prstClr val="black"/>
                </a:solidFill>
              </a:rPr>
              <a:pPr defTabSz="371594"/>
              <a:t>‹#›</a:t>
            </a:fld>
            <a:endParaRPr lang="fr-FR" dirty="0">
              <a:solidFill>
                <a:prstClr val="black"/>
              </a:solidFill>
            </a:endParaRPr>
          </a:p>
        </p:txBody>
      </p:sp>
    </p:spTree>
    <p:extLst>
      <p:ext uri="{BB962C8B-B14F-4D97-AF65-F5344CB8AC3E}">
        <p14:creationId xmlns:p14="http://schemas.microsoft.com/office/powerpoint/2010/main" val="829990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53425" y="260350"/>
            <a:ext cx="2592388" cy="5530850"/>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576263" y="260350"/>
            <a:ext cx="7624762" cy="55308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76263" y="6008689"/>
            <a:ext cx="2687637" cy="346075"/>
          </a:xfrm>
          <a:prstGeom prst="rect">
            <a:avLst/>
          </a:prstGeom>
        </p:spPr>
        <p:txBody>
          <a:bodyPr/>
          <a:lstStyle/>
          <a:p>
            <a:pPr defTabSz="371594"/>
            <a:endParaRPr lang="fr-FR">
              <a:solidFill>
                <a:prstClr val="black"/>
              </a:solidFill>
            </a:endParaRPr>
          </a:p>
        </p:txBody>
      </p:sp>
      <p:sp>
        <p:nvSpPr>
          <p:cNvPr id="5" name="Espace réservé du pied de page 4"/>
          <p:cNvSpPr>
            <a:spLocks noGrp="1"/>
          </p:cNvSpPr>
          <p:nvPr>
            <p:ph type="ftr" sz="quarter" idx="11"/>
          </p:nvPr>
        </p:nvSpPr>
        <p:spPr>
          <a:xfrm>
            <a:off x="3937000" y="6008689"/>
            <a:ext cx="3648076" cy="346075"/>
          </a:xfrm>
          <a:prstGeom prst="rect">
            <a:avLst/>
          </a:prstGeom>
        </p:spPr>
        <p:txBody>
          <a:bodyPr/>
          <a:lstStyle/>
          <a:p>
            <a:pPr defTabSz="371594"/>
            <a:endParaRPr lang="fr-FR">
              <a:solidFill>
                <a:prstClr val="black"/>
              </a:solidFill>
            </a:endParaRPr>
          </a:p>
        </p:txBody>
      </p:sp>
      <p:sp>
        <p:nvSpPr>
          <p:cNvPr id="6" name="Espace réservé du numéro de diapositive 5"/>
          <p:cNvSpPr>
            <a:spLocks noGrp="1"/>
          </p:cNvSpPr>
          <p:nvPr>
            <p:ph type="sldNum" sz="quarter" idx="12"/>
          </p:nvPr>
        </p:nvSpPr>
        <p:spPr>
          <a:xfrm>
            <a:off x="378152" y="385147"/>
            <a:ext cx="469084" cy="476351"/>
          </a:xfrm>
          <a:prstGeom prst="rect">
            <a:avLst/>
          </a:prstGeom>
        </p:spPr>
        <p:txBody>
          <a:bodyPr/>
          <a:lstStyle/>
          <a:p>
            <a:pPr defTabSz="371594"/>
            <a:fld id="{2697DDDE-6D98-4F42-9B44-5CABCF586A89}" type="slidenum">
              <a:rPr lang="fr-FR" smtClean="0">
                <a:solidFill>
                  <a:prstClr val="black"/>
                </a:solidFill>
              </a:rPr>
              <a:pPr defTabSz="371594"/>
              <a:t>‹#›</a:t>
            </a:fld>
            <a:endParaRPr lang="fr-FR">
              <a:solidFill>
                <a:prstClr val="black"/>
              </a:solidFill>
            </a:endParaRPr>
          </a:p>
        </p:txBody>
      </p:sp>
    </p:spTree>
    <p:extLst>
      <p:ext uri="{BB962C8B-B14F-4D97-AF65-F5344CB8AC3E}">
        <p14:creationId xmlns:p14="http://schemas.microsoft.com/office/powerpoint/2010/main" val="1761907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visuel 1">
    <p:spTree>
      <p:nvGrpSpPr>
        <p:cNvPr id="1" name=""/>
        <p:cNvGrpSpPr/>
        <p:nvPr/>
      </p:nvGrpSpPr>
      <p:grpSpPr>
        <a:xfrm>
          <a:off x="0" y="0"/>
          <a:ext cx="0" cy="0"/>
          <a:chOff x="0" y="0"/>
          <a:chExt cx="0" cy="0"/>
        </a:xfrm>
      </p:grpSpPr>
      <p:pic>
        <p:nvPicPr>
          <p:cNvPr id="10" name="Image 9" descr="Diapositiv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22075" cy="6483350"/>
          </a:xfrm>
          <a:prstGeom prst="rect">
            <a:avLst/>
          </a:prstGeom>
        </p:spPr>
      </p:pic>
      <p:pic>
        <p:nvPicPr>
          <p:cNvPr id="4" name="Image 3" descr="CBC-BP-bul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8725" y="604047"/>
            <a:ext cx="4249301" cy="4250732"/>
          </a:xfrm>
          <a:prstGeom prst="rect">
            <a:avLst/>
          </a:prstGeom>
        </p:spPr>
      </p:pic>
      <p:sp>
        <p:nvSpPr>
          <p:cNvPr id="7" name="Title Placeholder 1"/>
          <p:cNvSpPr>
            <a:spLocks noGrp="1"/>
          </p:cNvSpPr>
          <p:nvPr>
            <p:ph type="title"/>
          </p:nvPr>
        </p:nvSpPr>
        <p:spPr bwMode="auto">
          <a:xfrm>
            <a:off x="5974220" y="1604358"/>
            <a:ext cx="3022676" cy="255966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67">
                <a:solidFill>
                  <a:srgbClr val="FFFFFF"/>
                </a:solidFill>
                <a:latin typeface="ITC Lubalin Graph Std Book" pitchFamily="18" charset="0"/>
              </a:defRPr>
            </a:lvl1pPr>
          </a:lstStyle>
          <a:p>
            <a:pPr lvl="0"/>
            <a:r>
              <a:rPr lang="en-US" dirty="0" smtClean="0"/>
              <a:t>Click to edit Master title style</a:t>
            </a:r>
            <a:endParaRPr lang="en-US" dirty="0"/>
          </a:p>
        </p:txBody>
      </p:sp>
      <p:pic>
        <p:nvPicPr>
          <p:cNvPr id="8" name="Image 7" descr="CBC-BP-logos-Blanc-CMJ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87257" y="5171698"/>
            <a:ext cx="1898440" cy="1020401"/>
          </a:xfrm>
          <a:prstGeom prst="rect">
            <a:avLst/>
          </a:prstGeom>
        </p:spPr>
      </p:pic>
    </p:spTree>
    <p:extLst>
      <p:ext uri="{BB962C8B-B14F-4D97-AF65-F5344CB8AC3E}">
        <p14:creationId xmlns:p14="http://schemas.microsoft.com/office/powerpoint/2010/main" val="177328856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653805" y="473323"/>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23279477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40260" y="1061049"/>
            <a:ext cx="8641556" cy="2257166"/>
          </a:xfrm>
        </p:spPr>
        <p:txBody>
          <a:bodyPr anchor="b"/>
          <a:lstStyle>
            <a:lvl1pPr algn="ctr">
              <a:defRPr sz="5671"/>
            </a:lvl1pPr>
          </a:lstStyle>
          <a:p>
            <a:r>
              <a:rPr lang="fr-FR" smtClean="0"/>
              <a:t>Modifiez le style du titre</a:t>
            </a:r>
            <a:endParaRPr lang="fr-FR"/>
          </a:p>
        </p:txBody>
      </p:sp>
      <p:sp>
        <p:nvSpPr>
          <p:cNvPr id="3" name="Sous-titre 2"/>
          <p:cNvSpPr>
            <a:spLocks noGrp="1"/>
          </p:cNvSpPr>
          <p:nvPr>
            <p:ph type="subTitle" idx="1"/>
          </p:nvPr>
        </p:nvSpPr>
        <p:spPr>
          <a:xfrm>
            <a:off x="1440260" y="3405260"/>
            <a:ext cx="8641556" cy="1565308"/>
          </a:xfrm>
        </p:spPr>
        <p:txBody>
          <a:bodyPr/>
          <a:lstStyle>
            <a:lvl1pPr marL="0" indent="0" algn="ctr">
              <a:buNone/>
              <a:defRPr sz="2268"/>
            </a:lvl1pPr>
            <a:lvl2pPr marL="432100" indent="0" algn="ctr">
              <a:buNone/>
              <a:defRPr sz="1890"/>
            </a:lvl2pPr>
            <a:lvl3pPr marL="864199" indent="0" algn="ctr">
              <a:buNone/>
              <a:defRPr sz="1701"/>
            </a:lvl3pPr>
            <a:lvl4pPr marL="1296299" indent="0" algn="ctr">
              <a:buNone/>
              <a:defRPr sz="1512"/>
            </a:lvl4pPr>
            <a:lvl5pPr marL="1728399" indent="0" algn="ctr">
              <a:buNone/>
              <a:defRPr sz="1512"/>
            </a:lvl5pPr>
            <a:lvl6pPr marL="2160499" indent="0" algn="ctr">
              <a:buNone/>
              <a:defRPr sz="1512"/>
            </a:lvl6pPr>
            <a:lvl7pPr marL="2592598" indent="0" algn="ctr">
              <a:buNone/>
              <a:defRPr sz="1512"/>
            </a:lvl7pPr>
            <a:lvl8pPr marL="3024698" indent="0" algn="ctr">
              <a:buNone/>
              <a:defRPr sz="1512"/>
            </a:lvl8pPr>
            <a:lvl9pPr marL="3456798" indent="0" algn="ctr">
              <a:buNone/>
              <a:defRPr sz="1512"/>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147967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66848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76104" y="259635"/>
            <a:ext cx="10369868" cy="1080558"/>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26132" y="1430240"/>
            <a:ext cx="6437159" cy="40445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355326" y="1430240"/>
            <a:ext cx="6437159" cy="404458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576104" y="6009106"/>
            <a:ext cx="2688484" cy="345178"/>
          </a:xfrm>
          <a:prstGeom prst="rect">
            <a:avLst/>
          </a:prstGeom>
        </p:spPr>
        <p:txBody>
          <a:bodyPr/>
          <a:lstStyle/>
          <a:p>
            <a:endParaRPr lang="fr-FR"/>
          </a:p>
        </p:txBody>
      </p:sp>
      <p:sp>
        <p:nvSpPr>
          <p:cNvPr id="6" name="Espace réservé du pied de page 5"/>
          <p:cNvSpPr>
            <a:spLocks noGrp="1"/>
          </p:cNvSpPr>
          <p:nvPr>
            <p:ph type="ftr" sz="quarter" idx="11"/>
          </p:nvPr>
        </p:nvSpPr>
        <p:spPr>
          <a:xfrm>
            <a:off x="3936709" y="6009106"/>
            <a:ext cx="3648657" cy="345178"/>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3588423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6141" y="1616336"/>
            <a:ext cx="9937790" cy="2696893"/>
          </a:xfrm>
        </p:spPr>
        <p:txBody>
          <a:bodyPr anchor="b"/>
          <a:lstStyle>
            <a:lvl1pPr>
              <a:defRPr sz="5671"/>
            </a:lvl1pPr>
          </a:lstStyle>
          <a:p>
            <a:r>
              <a:rPr lang="fr-FR" smtClean="0"/>
              <a:t>Modifiez le style du titre</a:t>
            </a:r>
            <a:endParaRPr lang="fr-FR"/>
          </a:p>
        </p:txBody>
      </p:sp>
      <p:sp>
        <p:nvSpPr>
          <p:cNvPr id="3" name="Espace réservé du texte 2"/>
          <p:cNvSpPr>
            <a:spLocks noGrp="1"/>
          </p:cNvSpPr>
          <p:nvPr>
            <p:ph type="body" idx="1"/>
          </p:nvPr>
        </p:nvSpPr>
        <p:spPr>
          <a:xfrm>
            <a:off x="786141" y="4338743"/>
            <a:ext cx="9937790" cy="1418232"/>
          </a:xfrm>
        </p:spPr>
        <p:txBody>
          <a:bodyPr/>
          <a:lstStyle>
            <a:lvl1pPr marL="0" indent="0">
              <a:buNone/>
              <a:defRPr sz="2268">
                <a:solidFill>
                  <a:schemeClr val="tx1">
                    <a:tint val="75000"/>
                  </a:schemeClr>
                </a:solidFill>
              </a:defRPr>
            </a:lvl1pPr>
            <a:lvl2pPr marL="432100" indent="0">
              <a:buNone/>
              <a:defRPr sz="1890">
                <a:solidFill>
                  <a:schemeClr val="tx1">
                    <a:tint val="75000"/>
                  </a:schemeClr>
                </a:solidFill>
              </a:defRPr>
            </a:lvl2pPr>
            <a:lvl3pPr marL="864199" indent="0">
              <a:buNone/>
              <a:defRPr sz="1701">
                <a:solidFill>
                  <a:schemeClr val="tx1">
                    <a:tint val="75000"/>
                  </a:schemeClr>
                </a:solidFill>
              </a:defRPr>
            </a:lvl3pPr>
            <a:lvl4pPr marL="1296299" indent="0">
              <a:buNone/>
              <a:defRPr sz="1512">
                <a:solidFill>
                  <a:schemeClr val="tx1">
                    <a:tint val="75000"/>
                  </a:schemeClr>
                </a:solidFill>
              </a:defRPr>
            </a:lvl4pPr>
            <a:lvl5pPr marL="1728399" indent="0">
              <a:buNone/>
              <a:defRPr sz="1512">
                <a:solidFill>
                  <a:schemeClr val="tx1">
                    <a:tint val="75000"/>
                  </a:schemeClr>
                </a:solidFill>
              </a:defRPr>
            </a:lvl5pPr>
            <a:lvl6pPr marL="2160499" indent="0">
              <a:buNone/>
              <a:defRPr sz="1512">
                <a:solidFill>
                  <a:schemeClr val="tx1">
                    <a:tint val="75000"/>
                  </a:schemeClr>
                </a:solidFill>
              </a:defRPr>
            </a:lvl6pPr>
            <a:lvl7pPr marL="2592598" indent="0">
              <a:buNone/>
              <a:defRPr sz="1512">
                <a:solidFill>
                  <a:schemeClr val="tx1">
                    <a:tint val="75000"/>
                  </a:schemeClr>
                </a:solidFill>
              </a:defRPr>
            </a:lvl7pPr>
            <a:lvl8pPr marL="3024698" indent="0">
              <a:buNone/>
              <a:defRPr sz="1512">
                <a:solidFill>
                  <a:schemeClr val="tx1">
                    <a:tint val="75000"/>
                  </a:schemeClr>
                </a:solidFill>
              </a:defRPr>
            </a:lvl8pPr>
            <a:lvl9pPr marL="3456798" indent="0">
              <a:buNone/>
              <a:defRPr sz="1512">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745902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792143" y="1725892"/>
            <a:ext cx="4896882" cy="411362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833050" y="1725892"/>
            <a:ext cx="4896882" cy="411362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462725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93643" y="345179"/>
            <a:ext cx="9937790" cy="1253148"/>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793644" y="1589322"/>
            <a:ext cx="4874377" cy="778902"/>
          </a:xfrm>
        </p:spPr>
        <p:txBody>
          <a:bodyPr anchor="b"/>
          <a:lstStyle>
            <a:lvl1pPr marL="0" indent="0">
              <a:buNone/>
              <a:defRPr sz="2268" b="1"/>
            </a:lvl1pPr>
            <a:lvl2pPr marL="432100" indent="0">
              <a:buNone/>
              <a:defRPr sz="1890" b="1"/>
            </a:lvl2pPr>
            <a:lvl3pPr marL="864199" indent="0">
              <a:buNone/>
              <a:defRPr sz="1701" b="1"/>
            </a:lvl3pPr>
            <a:lvl4pPr marL="1296299" indent="0">
              <a:buNone/>
              <a:defRPr sz="1512" b="1"/>
            </a:lvl4pPr>
            <a:lvl5pPr marL="1728399" indent="0">
              <a:buNone/>
              <a:defRPr sz="1512" b="1"/>
            </a:lvl5pPr>
            <a:lvl6pPr marL="2160499" indent="0">
              <a:buNone/>
              <a:defRPr sz="1512" b="1"/>
            </a:lvl6pPr>
            <a:lvl7pPr marL="2592598" indent="0">
              <a:buNone/>
              <a:defRPr sz="1512" b="1"/>
            </a:lvl7pPr>
            <a:lvl8pPr marL="3024698" indent="0">
              <a:buNone/>
              <a:defRPr sz="1512" b="1"/>
            </a:lvl8pPr>
            <a:lvl9pPr marL="3456798" indent="0">
              <a:buNone/>
              <a:defRPr sz="1512" b="1"/>
            </a:lvl9pPr>
          </a:lstStyle>
          <a:p>
            <a:pPr lvl="0"/>
            <a:r>
              <a:rPr lang="fr-FR" smtClean="0"/>
              <a:t>Modifiez les styles du texte du masque</a:t>
            </a:r>
          </a:p>
        </p:txBody>
      </p:sp>
      <p:sp>
        <p:nvSpPr>
          <p:cNvPr id="4" name="Espace réservé du contenu 3"/>
          <p:cNvSpPr>
            <a:spLocks noGrp="1"/>
          </p:cNvSpPr>
          <p:nvPr>
            <p:ph sz="half" idx="2"/>
          </p:nvPr>
        </p:nvSpPr>
        <p:spPr>
          <a:xfrm>
            <a:off x="793644" y="2368224"/>
            <a:ext cx="4874377" cy="3483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833050" y="1589322"/>
            <a:ext cx="4898383" cy="778902"/>
          </a:xfrm>
        </p:spPr>
        <p:txBody>
          <a:bodyPr anchor="b"/>
          <a:lstStyle>
            <a:lvl1pPr marL="0" indent="0">
              <a:buNone/>
              <a:defRPr sz="2268" b="1"/>
            </a:lvl1pPr>
            <a:lvl2pPr marL="432100" indent="0">
              <a:buNone/>
              <a:defRPr sz="1890" b="1"/>
            </a:lvl2pPr>
            <a:lvl3pPr marL="864199" indent="0">
              <a:buNone/>
              <a:defRPr sz="1701" b="1"/>
            </a:lvl3pPr>
            <a:lvl4pPr marL="1296299" indent="0">
              <a:buNone/>
              <a:defRPr sz="1512" b="1"/>
            </a:lvl4pPr>
            <a:lvl5pPr marL="1728399" indent="0">
              <a:buNone/>
              <a:defRPr sz="1512" b="1"/>
            </a:lvl5pPr>
            <a:lvl6pPr marL="2160499" indent="0">
              <a:buNone/>
              <a:defRPr sz="1512" b="1"/>
            </a:lvl6pPr>
            <a:lvl7pPr marL="2592598" indent="0">
              <a:buNone/>
              <a:defRPr sz="1512" b="1"/>
            </a:lvl7pPr>
            <a:lvl8pPr marL="3024698" indent="0">
              <a:buNone/>
              <a:defRPr sz="1512" b="1"/>
            </a:lvl8pPr>
            <a:lvl9pPr marL="3456798" indent="0">
              <a:buNone/>
              <a:defRPr sz="1512" b="1"/>
            </a:lvl9pPr>
          </a:lstStyle>
          <a:p>
            <a:pPr lvl="0"/>
            <a:r>
              <a:rPr lang="fr-FR" smtClean="0"/>
              <a:t>Modifiez les styles du texte du masque</a:t>
            </a:r>
          </a:p>
        </p:txBody>
      </p:sp>
      <p:sp>
        <p:nvSpPr>
          <p:cNvPr id="6" name="Espace réservé du contenu 5"/>
          <p:cNvSpPr>
            <a:spLocks noGrp="1"/>
          </p:cNvSpPr>
          <p:nvPr>
            <p:ph sz="quarter" idx="4"/>
          </p:nvPr>
        </p:nvSpPr>
        <p:spPr>
          <a:xfrm>
            <a:off x="5833050" y="2368224"/>
            <a:ext cx="4898383" cy="3483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558670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368664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022225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93644" y="432223"/>
            <a:ext cx="3716169" cy="1512782"/>
          </a:xfrm>
        </p:spPr>
        <p:txBody>
          <a:bodyPr anchor="b"/>
          <a:lstStyle>
            <a:lvl1pPr>
              <a:defRPr sz="3024"/>
            </a:lvl1pPr>
          </a:lstStyle>
          <a:p>
            <a:r>
              <a:rPr lang="fr-FR" smtClean="0"/>
              <a:t>Modifiez le style du titre</a:t>
            </a:r>
            <a:endParaRPr lang="fr-FR"/>
          </a:p>
        </p:txBody>
      </p:sp>
      <p:sp>
        <p:nvSpPr>
          <p:cNvPr id="3" name="Espace réservé du contenu 2"/>
          <p:cNvSpPr>
            <a:spLocks noGrp="1"/>
          </p:cNvSpPr>
          <p:nvPr>
            <p:ph idx="1"/>
          </p:nvPr>
        </p:nvSpPr>
        <p:spPr>
          <a:xfrm>
            <a:off x="4898383" y="933483"/>
            <a:ext cx="5833050" cy="4607381"/>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93644" y="1945005"/>
            <a:ext cx="3716169" cy="3603362"/>
          </a:xfrm>
        </p:spPr>
        <p:txBody>
          <a:bodyPr/>
          <a:lstStyle>
            <a:lvl1pPr marL="0" indent="0">
              <a:buNone/>
              <a:defRPr sz="1512"/>
            </a:lvl1pPr>
            <a:lvl2pPr marL="432100" indent="0">
              <a:buNone/>
              <a:defRPr sz="1323"/>
            </a:lvl2pPr>
            <a:lvl3pPr marL="864199" indent="0">
              <a:buNone/>
              <a:defRPr sz="1134"/>
            </a:lvl3pPr>
            <a:lvl4pPr marL="1296299" indent="0">
              <a:buNone/>
              <a:defRPr sz="945"/>
            </a:lvl4pPr>
            <a:lvl5pPr marL="1728399" indent="0">
              <a:buNone/>
              <a:defRPr sz="945"/>
            </a:lvl5pPr>
            <a:lvl6pPr marL="2160499" indent="0">
              <a:buNone/>
              <a:defRPr sz="945"/>
            </a:lvl6pPr>
            <a:lvl7pPr marL="2592598" indent="0">
              <a:buNone/>
              <a:defRPr sz="945"/>
            </a:lvl7pPr>
            <a:lvl8pPr marL="3024698" indent="0">
              <a:buNone/>
              <a:defRPr sz="945"/>
            </a:lvl8pPr>
            <a:lvl9pPr marL="3456798" indent="0">
              <a:buNone/>
              <a:defRPr sz="945"/>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467530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93644" y="432223"/>
            <a:ext cx="3716169" cy="1512782"/>
          </a:xfrm>
        </p:spPr>
        <p:txBody>
          <a:bodyPr anchor="b"/>
          <a:lstStyle>
            <a:lvl1pPr>
              <a:defRPr sz="3024"/>
            </a:lvl1pPr>
          </a:lstStyle>
          <a:p>
            <a:r>
              <a:rPr lang="fr-FR" smtClean="0"/>
              <a:t>Modifiez le style du titre</a:t>
            </a:r>
            <a:endParaRPr lang="fr-FR"/>
          </a:p>
        </p:txBody>
      </p:sp>
      <p:sp>
        <p:nvSpPr>
          <p:cNvPr id="3" name="Espace réservé pour une image  2"/>
          <p:cNvSpPr>
            <a:spLocks noGrp="1"/>
          </p:cNvSpPr>
          <p:nvPr>
            <p:ph type="pic" idx="1"/>
          </p:nvPr>
        </p:nvSpPr>
        <p:spPr>
          <a:xfrm>
            <a:off x="4898383" y="933483"/>
            <a:ext cx="5833050" cy="4607381"/>
          </a:xfrm>
        </p:spPr>
        <p:txBody>
          <a:bodyPr/>
          <a:lstStyle>
            <a:lvl1pPr marL="0" indent="0">
              <a:buNone/>
              <a:defRPr sz="3024"/>
            </a:lvl1pPr>
            <a:lvl2pPr marL="432100" indent="0">
              <a:buNone/>
              <a:defRPr sz="2646"/>
            </a:lvl2pPr>
            <a:lvl3pPr marL="864199" indent="0">
              <a:buNone/>
              <a:defRPr sz="2268"/>
            </a:lvl3pPr>
            <a:lvl4pPr marL="1296299" indent="0">
              <a:buNone/>
              <a:defRPr sz="1890"/>
            </a:lvl4pPr>
            <a:lvl5pPr marL="1728399" indent="0">
              <a:buNone/>
              <a:defRPr sz="1890"/>
            </a:lvl5pPr>
            <a:lvl6pPr marL="2160499" indent="0">
              <a:buNone/>
              <a:defRPr sz="1890"/>
            </a:lvl6pPr>
            <a:lvl7pPr marL="2592598" indent="0">
              <a:buNone/>
              <a:defRPr sz="1890"/>
            </a:lvl7pPr>
            <a:lvl8pPr marL="3024698" indent="0">
              <a:buNone/>
              <a:defRPr sz="1890"/>
            </a:lvl8pPr>
            <a:lvl9pPr marL="3456798" indent="0">
              <a:buNone/>
              <a:defRPr sz="1890"/>
            </a:lvl9pPr>
          </a:lstStyle>
          <a:p>
            <a:endParaRPr lang="fr-FR" dirty="0"/>
          </a:p>
        </p:txBody>
      </p:sp>
      <p:sp>
        <p:nvSpPr>
          <p:cNvPr id="4" name="Espace réservé du texte 3"/>
          <p:cNvSpPr>
            <a:spLocks noGrp="1"/>
          </p:cNvSpPr>
          <p:nvPr>
            <p:ph type="body" sz="half" idx="2"/>
          </p:nvPr>
        </p:nvSpPr>
        <p:spPr>
          <a:xfrm>
            <a:off x="793644" y="1945005"/>
            <a:ext cx="3716169" cy="3603362"/>
          </a:xfrm>
        </p:spPr>
        <p:txBody>
          <a:bodyPr/>
          <a:lstStyle>
            <a:lvl1pPr marL="0" indent="0">
              <a:buNone/>
              <a:defRPr sz="1512"/>
            </a:lvl1pPr>
            <a:lvl2pPr marL="432100" indent="0">
              <a:buNone/>
              <a:defRPr sz="1323"/>
            </a:lvl2pPr>
            <a:lvl3pPr marL="864199" indent="0">
              <a:buNone/>
              <a:defRPr sz="1134"/>
            </a:lvl3pPr>
            <a:lvl4pPr marL="1296299" indent="0">
              <a:buNone/>
              <a:defRPr sz="945"/>
            </a:lvl4pPr>
            <a:lvl5pPr marL="1728399" indent="0">
              <a:buNone/>
              <a:defRPr sz="945"/>
            </a:lvl5pPr>
            <a:lvl6pPr marL="2160499" indent="0">
              <a:buNone/>
              <a:defRPr sz="945"/>
            </a:lvl6pPr>
            <a:lvl7pPr marL="2592598" indent="0">
              <a:buNone/>
              <a:defRPr sz="945"/>
            </a:lvl7pPr>
            <a:lvl8pPr marL="3024698" indent="0">
              <a:buNone/>
              <a:defRPr sz="945"/>
            </a:lvl8pPr>
            <a:lvl9pPr marL="3456798" indent="0">
              <a:buNone/>
              <a:defRPr sz="945"/>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947417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4751401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45485" y="345179"/>
            <a:ext cx="2484447" cy="549433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792143" y="345179"/>
            <a:ext cx="7309316" cy="549433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755041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lvl1pPr>
              <a:defRPr sz="1765">
                <a:solidFill>
                  <a:srgbClr val="003766"/>
                </a:solidFill>
              </a:defRPr>
            </a:lvl1pPr>
          </a:lstStyle>
          <a:p>
            <a:pPr>
              <a:defRPr/>
            </a:pPr>
            <a:fld id="{08D1B679-EFAA-C845-BD0D-46BF814A8732}" type="slidenum">
              <a:rPr lang="nl-BE" smtClean="0"/>
              <a:pPr>
                <a:defRPr/>
              </a:pPr>
              <a:t>‹#›</a:t>
            </a:fld>
            <a:endParaRPr lang="nl-BE" dirty="0"/>
          </a:p>
        </p:txBody>
      </p:sp>
    </p:spTree>
    <p:extLst>
      <p:ext uri="{BB962C8B-B14F-4D97-AF65-F5344CB8AC3E}">
        <p14:creationId xmlns:p14="http://schemas.microsoft.com/office/powerpoint/2010/main" val="6209571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76104" y="259635"/>
            <a:ext cx="10369868" cy="1080558"/>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576104" y="1451250"/>
            <a:ext cx="5090917" cy="6048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76104" y="2056062"/>
            <a:ext cx="5090917" cy="373543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853055" y="1451250"/>
            <a:ext cx="5092917" cy="6048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853055" y="2056062"/>
            <a:ext cx="5092917" cy="373543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576104" y="6009106"/>
            <a:ext cx="2688484" cy="345178"/>
          </a:xfrm>
          <a:prstGeom prst="rect">
            <a:avLst/>
          </a:prstGeom>
        </p:spPr>
        <p:txBody>
          <a:bodyPr/>
          <a:lstStyle/>
          <a:p>
            <a:endParaRPr lang="fr-FR"/>
          </a:p>
        </p:txBody>
      </p:sp>
      <p:sp>
        <p:nvSpPr>
          <p:cNvPr id="8" name="Espace réservé du pied de page 7"/>
          <p:cNvSpPr>
            <a:spLocks noGrp="1"/>
          </p:cNvSpPr>
          <p:nvPr>
            <p:ph type="ftr" sz="quarter" idx="11"/>
          </p:nvPr>
        </p:nvSpPr>
        <p:spPr>
          <a:xfrm>
            <a:off x="3936709" y="6009106"/>
            <a:ext cx="3648657" cy="345178"/>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23634051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653805" y="473323"/>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308229115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91877450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92657800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17246859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156457410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4825443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47030003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327163595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0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90588081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41861823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76104" y="259635"/>
            <a:ext cx="10369868" cy="1080558"/>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576104" y="6009106"/>
            <a:ext cx="2688484" cy="345178"/>
          </a:xfrm>
          <a:prstGeom prst="rect">
            <a:avLst/>
          </a:prstGeom>
        </p:spPr>
        <p:txBody>
          <a:bodyPr/>
          <a:lstStyle/>
          <a:p>
            <a:endParaRPr lang="fr-FR"/>
          </a:p>
        </p:txBody>
      </p:sp>
      <p:sp>
        <p:nvSpPr>
          <p:cNvPr id="4" name="Espace réservé du pied de page 3"/>
          <p:cNvSpPr>
            <a:spLocks noGrp="1"/>
          </p:cNvSpPr>
          <p:nvPr>
            <p:ph type="ftr" sz="quarter" idx="11"/>
          </p:nvPr>
        </p:nvSpPr>
        <p:spPr>
          <a:xfrm>
            <a:off x="3936709" y="6009106"/>
            <a:ext cx="3648657" cy="345178"/>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25790566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visuel 1">
    <p:spTree>
      <p:nvGrpSpPr>
        <p:cNvPr id="1" name=""/>
        <p:cNvGrpSpPr/>
        <p:nvPr/>
      </p:nvGrpSpPr>
      <p:grpSpPr>
        <a:xfrm>
          <a:off x="0" y="0"/>
          <a:ext cx="0" cy="0"/>
          <a:chOff x="0" y="0"/>
          <a:chExt cx="0" cy="0"/>
        </a:xfrm>
      </p:grpSpPr>
      <p:pic>
        <p:nvPicPr>
          <p:cNvPr id="10" name="Image 9" descr="Diapositiv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22075" cy="6483350"/>
          </a:xfrm>
          <a:prstGeom prst="rect">
            <a:avLst/>
          </a:prstGeom>
        </p:spPr>
      </p:pic>
      <p:pic>
        <p:nvPicPr>
          <p:cNvPr id="4" name="Image 3" descr="CBC-BP-bul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8726" y="604048"/>
            <a:ext cx="4249301" cy="4250732"/>
          </a:xfrm>
          <a:prstGeom prst="rect">
            <a:avLst/>
          </a:prstGeom>
        </p:spPr>
      </p:pic>
      <p:sp>
        <p:nvSpPr>
          <p:cNvPr id="7" name="Title Placeholder 1"/>
          <p:cNvSpPr>
            <a:spLocks noGrp="1"/>
          </p:cNvSpPr>
          <p:nvPr>
            <p:ph type="title"/>
          </p:nvPr>
        </p:nvSpPr>
        <p:spPr bwMode="auto">
          <a:xfrm>
            <a:off x="5974221" y="1604358"/>
            <a:ext cx="3022675" cy="255966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66">
                <a:solidFill>
                  <a:srgbClr val="FFFFFF"/>
                </a:solidFill>
                <a:latin typeface="ITC Lubalin Graph Std Book" pitchFamily="18" charset="0"/>
              </a:defRPr>
            </a:lvl1pPr>
          </a:lstStyle>
          <a:p>
            <a:pPr lvl="0"/>
            <a:r>
              <a:rPr lang="en-US" dirty="0" smtClean="0"/>
              <a:t>Click to edit Master title style</a:t>
            </a:r>
            <a:endParaRPr lang="en-US" dirty="0"/>
          </a:p>
        </p:txBody>
      </p:sp>
      <p:pic>
        <p:nvPicPr>
          <p:cNvPr id="8" name="Image 7" descr="CBC-BP-logos-Blanc-CMJ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87258" y="5171698"/>
            <a:ext cx="1898440" cy="1020401"/>
          </a:xfrm>
          <a:prstGeom prst="rect">
            <a:avLst/>
          </a:prstGeom>
        </p:spPr>
      </p:pic>
    </p:spTree>
    <p:extLst>
      <p:ext uri="{BB962C8B-B14F-4D97-AF65-F5344CB8AC3E}">
        <p14:creationId xmlns:p14="http://schemas.microsoft.com/office/powerpoint/2010/main" val="150776967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40260" y="1061049"/>
            <a:ext cx="8641556" cy="2257166"/>
          </a:xfrm>
        </p:spPr>
        <p:txBody>
          <a:bodyPr anchor="b"/>
          <a:lstStyle>
            <a:lvl1pPr algn="ctr">
              <a:defRPr sz="5671"/>
            </a:lvl1pPr>
          </a:lstStyle>
          <a:p>
            <a:r>
              <a:rPr lang="fr-FR" smtClean="0"/>
              <a:t>Modifiez le style du titre</a:t>
            </a:r>
            <a:endParaRPr lang="fr-FR"/>
          </a:p>
        </p:txBody>
      </p:sp>
      <p:sp>
        <p:nvSpPr>
          <p:cNvPr id="3" name="Sous-titre 2"/>
          <p:cNvSpPr>
            <a:spLocks noGrp="1"/>
          </p:cNvSpPr>
          <p:nvPr>
            <p:ph type="subTitle" idx="1"/>
          </p:nvPr>
        </p:nvSpPr>
        <p:spPr>
          <a:xfrm>
            <a:off x="1440260" y="3405260"/>
            <a:ext cx="8641556" cy="1565308"/>
          </a:xfrm>
        </p:spPr>
        <p:txBody>
          <a:bodyPr/>
          <a:lstStyle>
            <a:lvl1pPr marL="0" indent="0" algn="ctr">
              <a:buNone/>
              <a:defRPr sz="2268"/>
            </a:lvl1pPr>
            <a:lvl2pPr marL="432100" indent="0" algn="ctr">
              <a:buNone/>
              <a:defRPr sz="1890"/>
            </a:lvl2pPr>
            <a:lvl3pPr marL="864199" indent="0" algn="ctr">
              <a:buNone/>
              <a:defRPr sz="1701"/>
            </a:lvl3pPr>
            <a:lvl4pPr marL="1296299" indent="0" algn="ctr">
              <a:buNone/>
              <a:defRPr sz="1512"/>
            </a:lvl4pPr>
            <a:lvl5pPr marL="1728399" indent="0" algn="ctr">
              <a:buNone/>
              <a:defRPr sz="1512"/>
            </a:lvl5pPr>
            <a:lvl6pPr marL="2160499" indent="0" algn="ctr">
              <a:buNone/>
              <a:defRPr sz="1512"/>
            </a:lvl6pPr>
            <a:lvl7pPr marL="2592598" indent="0" algn="ctr">
              <a:buNone/>
              <a:defRPr sz="1512"/>
            </a:lvl7pPr>
            <a:lvl8pPr marL="3024698" indent="0" algn="ctr">
              <a:buNone/>
              <a:defRPr sz="1512"/>
            </a:lvl8pPr>
            <a:lvl9pPr marL="3456798" indent="0" algn="ctr">
              <a:buNone/>
              <a:defRPr sz="1512"/>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42118499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668911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6141" y="1616336"/>
            <a:ext cx="9937790" cy="2696893"/>
          </a:xfrm>
        </p:spPr>
        <p:txBody>
          <a:bodyPr anchor="b"/>
          <a:lstStyle>
            <a:lvl1pPr>
              <a:defRPr sz="5671"/>
            </a:lvl1pPr>
          </a:lstStyle>
          <a:p>
            <a:r>
              <a:rPr lang="fr-FR" smtClean="0"/>
              <a:t>Modifiez le style du titre</a:t>
            </a:r>
            <a:endParaRPr lang="fr-FR"/>
          </a:p>
        </p:txBody>
      </p:sp>
      <p:sp>
        <p:nvSpPr>
          <p:cNvPr id="3" name="Espace réservé du texte 2"/>
          <p:cNvSpPr>
            <a:spLocks noGrp="1"/>
          </p:cNvSpPr>
          <p:nvPr>
            <p:ph type="body" idx="1"/>
          </p:nvPr>
        </p:nvSpPr>
        <p:spPr>
          <a:xfrm>
            <a:off x="786141" y="4338743"/>
            <a:ext cx="9937790" cy="1418232"/>
          </a:xfrm>
        </p:spPr>
        <p:txBody>
          <a:bodyPr/>
          <a:lstStyle>
            <a:lvl1pPr marL="0" indent="0">
              <a:buNone/>
              <a:defRPr sz="2268">
                <a:solidFill>
                  <a:schemeClr val="tx1">
                    <a:tint val="75000"/>
                  </a:schemeClr>
                </a:solidFill>
              </a:defRPr>
            </a:lvl1pPr>
            <a:lvl2pPr marL="432100" indent="0">
              <a:buNone/>
              <a:defRPr sz="1890">
                <a:solidFill>
                  <a:schemeClr val="tx1">
                    <a:tint val="75000"/>
                  </a:schemeClr>
                </a:solidFill>
              </a:defRPr>
            </a:lvl2pPr>
            <a:lvl3pPr marL="864199" indent="0">
              <a:buNone/>
              <a:defRPr sz="1701">
                <a:solidFill>
                  <a:schemeClr val="tx1">
                    <a:tint val="75000"/>
                  </a:schemeClr>
                </a:solidFill>
              </a:defRPr>
            </a:lvl3pPr>
            <a:lvl4pPr marL="1296299" indent="0">
              <a:buNone/>
              <a:defRPr sz="1512">
                <a:solidFill>
                  <a:schemeClr val="tx1">
                    <a:tint val="75000"/>
                  </a:schemeClr>
                </a:solidFill>
              </a:defRPr>
            </a:lvl4pPr>
            <a:lvl5pPr marL="1728399" indent="0">
              <a:buNone/>
              <a:defRPr sz="1512">
                <a:solidFill>
                  <a:schemeClr val="tx1">
                    <a:tint val="75000"/>
                  </a:schemeClr>
                </a:solidFill>
              </a:defRPr>
            </a:lvl5pPr>
            <a:lvl6pPr marL="2160499" indent="0">
              <a:buNone/>
              <a:defRPr sz="1512">
                <a:solidFill>
                  <a:schemeClr val="tx1">
                    <a:tint val="75000"/>
                  </a:schemeClr>
                </a:solidFill>
              </a:defRPr>
            </a:lvl6pPr>
            <a:lvl7pPr marL="2592598" indent="0">
              <a:buNone/>
              <a:defRPr sz="1512">
                <a:solidFill>
                  <a:schemeClr val="tx1">
                    <a:tint val="75000"/>
                  </a:schemeClr>
                </a:solidFill>
              </a:defRPr>
            </a:lvl7pPr>
            <a:lvl8pPr marL="3024698" indent="0">
              <a:buNone/>
              <a:defRPr sz="1512">
                <a:solidFill>
                  <a:schemeClr val="tx1">
                    <a:tint val="75000"/>
                  </a:schemeClr>
                </a:solidFill>
              </a:defRPr>
            </a:lvl8pPr>
            <a:lvl9pPr marL="3456798" indent="0">
              <a:buNone/>
              <a:defRPr sz="1512">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7571000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792143" y="1725892"/>
            <a:ext cx="4896882" cy="411362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833050" y="1725892"/>
            <a:ext cx="4896882" cy="411362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980825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93643" y="345179"/>
            <a:ext cx="9937790" cy="1253148"/>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793644" y="1589322"/>
            <a:ext cx="4874377" cy="778902"/>
          </a:xfrm>
        </p:spPr>
        <p:txBody>
          <a:bodyPr anchor="b"/>
          <a:lstStyle>
            <a:lvl1pPr marL="0" indent="0">
              <a:buNone/>
              <a:defRPr sz="2268" b="1"/>
            </a:lvl1pPr>
            <a:lvl2pPr marL="432100" indent="0">
              <a:buNone/>
              <a:defRPr sz="1890" b="1"/>
            </a:lvl2pPr>
            <a:lvl3pPr marL="864199" indent="0">
              <a:buNone/>
              <a:defRPr sz="1701" b="1"/>
            </a:lvl3pPr>
            <a:lvl4pPr marL="1296299" indent="0">
              <a:buNone/>
              <a:defRPr sz="1512" b="1"/>
            </a:lvl4pPr>
            <a:lvl5pPr marL="1728399" indent="0">
              <a:buNone/>
              <a:defRPr sz="1512" b="1"/>
            </a:lvl5pPr>
            <a:lvl6pPr marL="2160499" indent="0">
              <a:buNone/>
              <a:defRPr sz="1512" b="1"/>
            </a:lvl6pPr>
            <a:lvl7pPr marL="2592598" indent="0">
              <a:buNone/>
              <a:defRPr sz="1512" b="1"/>
            </a:lvl7pPr>
            <a:lvl8pPr marL="3024698" indent="0">
              <a:buNone/>
              <a:defRPr sz="1512" b="1"/>
            </a:lvl8pPr>
            <a:lvl9pPr marL="3456798" indent="0">
              <a:buNone/>
              <a:defRPr sz="1512" b="1"/>
            </a:lvl9pPr>
          </a:lstStyle>
          <a:p>
            <a:pPr lvl="0"/>
            <a:r>
              <a:rPr lang="fr-FR" smtClean="0"/>
              <a:t>Modifiez les styles du texte du masque</a:t>
            </a:r>
          </a:p>
        </p:txBody>
      </p:sp>
      <p:sp>
        <p:nvSpPr>
          <p:cNvPr id="4" name="Espace réservé du contenu 3"/>
          <p:cNvSpPr>
            <a:spLocks noGrp="1"/>
          </p:cNvSpPr>
          <p:nvPr>
            <p:ph sz="half" idx="2"/>
          </p:nvPr>
        </p:nvSpPr>
        <p:spPr>
          <a:xfrm>
            <a:off x="793644" y="2368224"/>
            <a:ext cx="4874377" cy="3483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833050" y="1589322"/>
            <a:ext cx="4898383" cy="778902"/>
          </a:xfrm>
        </p:spPr>
        <p:txBody>
          <a:bodyPr anchor="b"/>
          <a:lstStyle>
            <a:lvl1pPr marL="0" indent="0">
              <a:buNone/>
              <a:defRPr sz="2268" b="1"/>
            </a:lvl1pPr>
            <a:lvl2pPr marL="432100" indent="0">
              <a:buNone/>
              <a:defRPr sz="1890" b="1"/>
            </a:lvl2pPr>
            <a:lvl3pPr marL="864199" indent="0">
              <a:buNone/>
              <a:defRPr sz="1701" b="1"/>
            </a:lvl3pPr>
            <a:lvl4pPr marL="1296299" indent="0">
              <a:buNone/>
              <a:defRPr sz="1512" b="1"/>
            </a:lvl4pPr>
            <a:lvl5pPr marL="1728399" indent="0">
              <a:buNone/>
              <a:defRPr sz="1512" b="1"/>
            </a:lvl5pPr>
            <a:lvl6pPr marL="2160499" indent="0">
              <a:buNone/>
              <a:defRPr sz="1512" b="1"/>
            </a:lvl6pPr>
            <a:lvl7pPr marL="2592598" indent="0">
              <a:buNone/>
              <a:defRPr sz="1512" b="1"/>
            </a:lvl7pPr>
            <a:lvl8pPr marL="3024698" indent="0">
              <a:buNone/>
              <a:defRPr sz="1512" b="1"/>
            </a:lvl8pPr>
            <a:lvl9pPr marL="3456798" indent="0">
              <a:buNone/>
              <a:defRPr sz="1512" b="1"/>
            </a:lvl9pPr>
          </a:lstStyle>
          <a:p>
            <a:pPr lvl="0"/>
            <a:r>
              <a:rPr lang="fr-FR" smtClean="0"/>
              <a:t>Modifiez les styles du texte du masque</a:t>
            </a:r>
          </a:p>
        </p:txBody>
      </p:sp>
      <p:sp>
        <p:nvSpPr>
          <p:cNvPr id="6" name="Espace réservé du contenu 5"/>
          <p:cNvSpPr>
            <a:spLocks noGrp="1"/>
          </p:cNvSpPr>
          <p:nvPr>
            <p:ph sz="quarter" idx="4"/>
          </p:nvPr>
        </p:nvSpPr>
        <p:spPr>
          <a:xfrm>
            <a:off x="5833050" y="2368224"/>
            <a:ext cx="4898383" cy="3483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088338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739884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6169689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93644" y="432223"/>
            <a:ext cx="3716169" cy="1512782"/>
          </a:xfrm>
        </p:spPr>
        <p:txBody>
          <a:bodyPr anchor="b"/>
          <a:lstStyle>
            <a:lvl1pPr>
              <a:defRPr sz="3024"/>
            </a:lvl1pPr>
          </a:lstStyle>
          <a:p>
            <a:r>
              <a:rPr lang="fr-FR" smtClean="0"/>
              <a:t>Modifiez le style du titre</a:t>
            </a:r>
            <a:endParaRPr lang="fr-FR"/>
          </a:p>
        </p:txBody>
      </p:sp>
      <p:sp>
        <p:nvSpPr>
          <p:cNvPr id="3" name="Espace réservé du contenu 2"/>
          <p:cNvSpPr>
            <a:spLocks noGrp="1"/>
          </p:cNvSpPr>
          <p:nvPr>
            <p:ph idx="1"/>
          </p:nvPr>
        </p:nvSpPr>
        <p:spPr>
          <a:xfrm>
            <a:off x="4898383" y="933483"/>
            <a:ext cx="5833050" cy="4607381"/>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93644" y="1945005"/>
            <a:ext cx="3716169" cy="3603362"/>
          </a:xfrm>
        </p:spPr>
        <p:txBody>
          <a:bodyPr/>
          <a:lstStyle>
            <a:lvl1pPr marL="0" indent="0">
              <a:buNone/>
              <a:defRPr sz="1512"/>
            </a:lvl1pPr>
            <a:lvl2pPr marL="432100" indent="0">
              <a:buNone/>
              <a:defRPr sz="1323"/>
            </a:lvl2pPr>
            <a:lvl3pPr marL="864199" indent="0">
              <a:buNone/>
              <a:defRPr sz="1134"/>
            </a:lvl3pPr>
            <a:lvl4pPr marL="1296299" indent="0">
              <a:buNone/>
              <a:defRPr sz="945"/>
            </a:lvl4pPr>
            <a:lvl5pPr marL="1728399" indent="0">
              <a:buNone/>
              <a:defRPr sz="945"/>
            </a:lvl5pPr>
            <a:lvl6pPr marL="2160499" indent="0">
              <a:buNone/>
              <a:defRPr sz="945"/>
            </a:lvl6pPr>
            <a:lvl7pPr marL="2592598" indent="0">
              <a:buNone/>
              <a:defRPr sz="945"/>
            </a:lvl7pPr>
            <a:lvl8pPr marL="3024698" indent="0">
              <a:buNone/>
              <a:defRPr sz="945"/>
            </a:lvl8pPr>
            <a:lvl9pPr marL="3456798" indent="0">
              <a:buNone/>
              <a:defRPr sz="945"/>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508802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93644" y="432223"/>
            <a:ext cx="3716169" cy="1512782"/>
          </a:xfrm>
        </p:spPr>
        <p:txBody>
          <a:bodyPr anchor="b"/>
          <a:lstStyle>
            <a:lvl1pPr>
              <a:defRPr sz="3024"/>
            </a:lvl1pPr>
          </a:lstStyle>
          <a:p>
            <a:r>
              <a:rPr lang="fr-FR" smtClean="0"/>
              <a:t>Modifiez le style du titre</a:t>
            </a:r>
            <a:endParaRPr lang="fr-FR"/>
          </a:p>
        </p:txBody>
      </p:sp>
      <p:sp>
        <p:nvSpPr>
          <p:cNvPr id="3" name="Espace réservé pour une image  2"/>
          <p:cNvSpPr>
            <a:spLocks noGrp="1"/>
          </p:cNvSpPr>
          <p:nvPr>
            <p:ph type="pic" idx="1"/>
          </p:nvPr>
        </p:nvSpPr>
        <p:spPr>
          <a:xfrm>
            <a:off x="4898383" y="933483"/>
            <a:ext cx="5833050" cy="4607381"/>
          </a:xfrm>
        </p:spPr>
        <p:txBody>
          <a:bodyPr/>
          <a:lstStyle>
            <a:lvl1pPr marL="0" indent="0">
              <a:buNone/>
              <a:defRPr sz="3024"/>
            </a:lvl1pPr>
            <a:lvl2pPr marL="432100" indent="0">
              <a:buNone/>
              <a:defRPr sz="2646"/>
            </a:lvl2pPr>
            <a:lvl3pPr marL="864199" indent="0">
              <a:buNone/>
              <a:defRPr sz="2268"/>
            </a:lvl3pPr>
            <a:lvl4pPr marL="1296299" indent="0">
              <a:buNone/>
              <a:defRPr sz="1890"/>
            </a:lvl4pPr>
            <a:lvl5pPr marL="1728399" indent="0">
              <a:buNone/>
              <a:defRPr sz="1890"/>
            </a:lvl5pPr>
            <a:lvl6pPr marL="2160499" indent="0">
              <a:buNone/>
              <a:defRPr sz="1890"/>
            </a:lvl6pPr>
            <a:lvl7pPr marL="2592598" indent="0">
              <a:buNone/>
              <a:defRPr sz="1890"/>
            </a:lvl7pPr>
            <a:lvl8pPr marL="3024698" indent="0">
              <a:buNone/>
              <a:defRPr sz="1890"/>
            </a:lvl8pPr>
            <a:lvl9pPr marL="3456798" indent="0">
              <a:buNone/>
              <a:defRPr sz="1890"/>
            </a:lvl9pPr>
          </a:lstStyle>
          <a:p>
            <a:endParaRPr lang="fr-FR" dirty="0"/>
          </a:p>
        </p:txBody>
      </p:sp>
      <p:sp>
        <p:nvSpPr>
          <p:cNvPr id="4" name="Espace réservé du texte 3"/>
          <p:cNvSpPr>
            <a:spLocks noGrp="1"/>
          </p:cNvSpPr>
          <p:nvPr>
            <p:ph type="body" sz="half" idx="2"/>
          </p:nvPr>
        </p:nvSpPr>
        <p:spPr>
          <a:xfrm>
            <a:off x="793644" y="1945005"/>
            <a:ext cx="3716169" cy="3603362"/>
          </a:xfrm>
        </p:spPr>
        <p:txBody>
          <a:bodyPr/>
          <a:lstStyle>
            <a:lvl1pPr marL="0" indent="0">
              <a:buNone/>
              <a:defRPr sz="1512"/>
            </a:lvl1pPr>
            <a:lvl2pPr marL="432100" indent="0">
              <a:buNone/>
              <a:defRPr sz="1323"/>
            </a:lvl2pPr>
            <a:lvl3pPr marL="864199" indent="0">
              <a:buNone/>
              <a:defRPr sz="1134"/>
            </a:lvl3pPr>
            <a:lvl4pPr marL="1296299" indent="0">
              <a:buNone/>
              <a:defRPr sz="945"/>
            </a:lvl4pPr>
            <a:lvl5pPr marL="1728399" indent="0">
              <a:buNone/>
              <a:defRPr sz="945"/>
            </a:lvl5pPr>
            <a:lvl6pPr marL="2160499" indent="0">
              <a:buNone/>
              <a:defRPr sz="945"/>
            </a:lvl6pPr>
            <a:lvl7pPr marL="2592598" indent="0">
              <a:buNone/>
              <a:defRPr sz="945"/>
            </a:lvl7pPr>
            <a:lvl8pPr marL="3024698" indent="0">
              <a:buNone/>
              <a:defRPr sz="945"/>
            </a:lvl8pPr>
            <a:lvl9pPr marL="3456798" indent="0">
              <a:buNone/>
              <a:defRPr sz="945"/>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98111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76104" y="6009106"/>
            <a:ext cx="2688484" cy="345178"/>
          </a:xfrm>
          <a:prstGeom prst="rect">
            <a:avLst/>
          </a:prstGeom>
        </p:spPr>
        <p:txBody>
          <a:bodyPr/>
          <a:lstStyle/>
          <a:p>
            <a:endParaRPr lang="fr-FR"/>
          </a:p>
        </p:txBody>
      </p:sp>
      <p:sp>
        <p:nvSpPr>
          <p:cNvPr id="3" name="Espace réservé du pied de page 2"/>
          <p:cNvSpPr>
            <a:spLocks noGrp="1"/>
          </p:cNvSpPr>
          <p:nvPr>
            <p:ph type="ftr" sz="quarter" idx="11"/>
          </p:nvPr>
        </p:nvSpPr>
        <p:spPr>
          <a:xfrm>
            <a:off x="3936709" y="6009106"/>
            <a:ext cx="3648657" cy="345178"/>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39425024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341700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45485" y="345179"/>
            <a:ext cx="2484447" cy="549433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792143" y="345179"/>
            <a:ext cx="7309316" cy="549433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68BEEE-3FFD-4E3F-8F91-8D734D6C8CC6}" type="datetimeFigureOut">
              <a:rPr lang="fr-FR" smtClean="0">
                <a:solidFill>
                  <a:prstClr val="black">
                    <a:tint val="75000"/>
                  </a:prstClr>
                </a:solidFill>
              </a:rPr>
              <a:pPr/>
              <a:t>08/03/2017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1A57370-D7F8-4B38-A470-537CC881A56F}"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508619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lvl1pPr>
              <a:defRPr sz="1765">
                <a:solidFill>
                  <a:srgbClr val="003766"/>
                </a:solidFill>
              </a:defRPr>
            </a:lvl1pPr>
          </a:lstStyle>
          <a:p>
            <a:pPr>
              <a:defRPr/>
            </a:pPr>
            <a:fld id="{08D1B679-EFAA-C845-BD0D-46BF814A8732}" type="slidenum">
              <a:rPr lang="nl-BE" smtClean="0"/>
              <a:pPr>
                <a:defRPr/>
              </a:pPr>
              <a:t>‹#›</a:t>
            </a:fld>
            <a:endParaRPr lang="nl-BE" dirty="0"/>
          </a:p>
        </p:txBody>
      </p:sp>
    </p:spTree>
    <p:extLst>
      <p:ext uri="{BB962C8B-B14F-4D97-AF65-F5344CB8AC3E}">
        <p14:creationId xmlns:p14="http://schemas.microsoft.com/office/powerpoint/2010/main" val="365264695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sp>
        <p:nvSpPr>
          <p:cNvPr id="17" name="Titre 1"/>
          <p:cNvSpPr>
            <a:spLocks noGrp="1"/>
          </p:cNvSpPr>
          <p:nvPr>
            <p:ph type="title" hasCustomPrompt="1"/>
          </p:nvPr>
        </p:nvSpPr>
        <p:spPr>
          <a:xfrm>
            <a:off x="653805" y="473323"/>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116847442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36918497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31944122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7073505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67281792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69785385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42066246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76105" y="258133"/>
            <a:ext cx="3790683" cy="109856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4504811" y="258134"/>
            <a:ext cx="6441160" cy="553336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76105" y="1356701"/>
            <a:ext cx="3790683" cy="44347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576104" y="6009106"/>
            <a:ext cx="2688484" cy="345178"/>
          </a:xfrm>
          <a:prstGeom prst="rect">
            <a:avLst/>
          </a:prstGeom>
        </p:spPr>
        <p:txBody>
          <a:bodyPr/>
          <a:lstStyle/>
          <a:p>
            <a:endParaRPr lang="fr-FR"/>
          </a:p>
        </p:txBody>
      </p:sp>
      <p:sp>
        <p:nvSpPr>
          <p:cNvPr id="6" name="Espace réservé du pied de page 5"/>
          <p:cNvSpPr>
            <a:spLocks noGrp="1"/>
          </p:cNvSpPr>
          <p:nvPr>
            <p:ph type="ftr" sz="quarter" idx="11"/>
          </p:nvPr>
        </p:nvSpPr>
        <p:spPr>
          <a:xfrm>
            <a:off x="3936709" y="6009106"/>
            <a:ext cx="3648657" cy="345178"/>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257487" y="6009106"/>
            <a:ext cx="2688484" cy="345178"/>
          </a:xfrm>
          <a:prstGeom prst="rect">
            <a:avLst/>
          </a:prstGeom>
        </p:spPr>
        <p:txBody>
          <a:bodyPr/>
          <a:lstStyle/>
          <a:p>
            <a:fld id="{CCE73130-E9FF-F847-9041-DFAAE44CBF7A}" type="slidenum">
              <a:rPr lang="fr-FR" smtClean="0"/>
              <a:t>‹#›</a:t>
            </a:fld>
            <a:endParaRPr lang="fr-FR"/>
          </a:p>
        </p:txBody>
      </p:sp>
    </p:spTree>
    <p:extLst>
      <p:ext uri="{BB962C8B-B14F-4D97-AF65-F5344CB8AC3E}">
        <p14:creationId xmlns:p14="http://schemas.microsoft.com/office/powerpoint/2010/main" val="7742382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75899854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0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58238045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1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653805" y="1599514"/>
            <a:ext cx="10369868" cy="4274365"/>
          </a:xfrm>
          <a:prstGeom prst="rect">
            <a:avLst/>
          </a:prstGeom>
        </p:spPr>
        <p:txBody>
          <a:bodyPr>
            <a:normAutofit/>
          </a:bodyPr>
          <a:lstStyle>
            <a:lvl1pPr>
              <a:buNone/>
              <a:defRPr sz="2016">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smtClean="0"/>
              <a:t>Texte : </a:t>
            </a:r>
            <a:r>
              <a:rPr lang="fr-FR" dirty="0" err="1" smtClean="0"/>
              <a:t>Verdana</a:t>
            </a:r>
            <a:r>
              <a:rPr lang="fr-FR" dirty="0" smtClean="0"/>
              <a:t> 16 (si beaucoup de texte : 14)</a:t>
            </a:r>
          </a:p>
        </p:txBody>
      </p:sp>
      <p:pic>
        <p:nvPicPr>
          <p:cNvPr id="3" name="Image 2"/>
          <p:cNvPicPr>
            <a:picLocks noChangeAspect="1"/>
          </p:cNvPicPr>
          <p:nvPr userDrawn="1"/>
        </p:nvPicPr>
        <p:blipFill>
          <a:blip r:embed="rId2"/>
          <a:stretch>
            <a:fillRect/>
          </a:stretch>
        </p:blipFill>
        <p:spPr>
          <a:xfrm>
            <a:off x="589138" y="424220"/>
            <a:ext cx="594544" cy="536277"/>
          </a:xfrm>
          <a:prstGeom prst="rect">
            <a:avLst/>
          </a:prstGeom>
        </p:spPr>
      </p:pic>
      <p:sp>
        <p:nvSpPr>
          <p:cNvPr id="15" name="Espace réservé du contenu 2"/>
          <p:cNvSpPr>
            <a:spLocks noGrp="1"/>
          </p:cNvSpPr>
          <p:nvPr>
            <p:ph idx="10" hasCustomPrompt="1"/>
          </p:nvPr>
        </p:nvSpPr>
        <p:spPr>
          <a:xfrm>
            <a:off x="538606" y="474394"/>
            <a:ext cx="649841" cy="388561"/>
          </a:xfrm>
          <a:prstGeom prst="rect">
            <a:avLst/>
          </a:prstGeom>
        </p:spPr>
        <p:txBody>
          <a:bodyPr>
            <a:noAutofit/>
          </a:bodyPr>
          <a:lstStyle>
            <a:lvl1pPr algn="ctr">
              <a:buNone/>
              <a:defRPr sz="2268"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smtClean="0"/>
              <a:t>n°</a:t>
            </a:r>
            <a:endParaRPr lang="nl-BE" dirty="0"/>
          </a:p>
        </p:txBody>
      </p:sp>
      <p:sp>
        <p:nvSpPr>
          <p:cNvPr id="17" name="Titre 1"/>
          <p:cNvSpPr>
            <a:spLocks noGrp="1"/>
          </p:cNvSpPr>
          <p:nvPr>
            <p:ph type="title" hasCustomPrompt="1"/>
          </p:nvPr>
        </p:nvSpPr>
        <p:spPr>
          <a:xfrm>
            <a:off x="1111446" y="700237"/>
            <a:ext cx="10369868" cy="680742"/>
          </a:xfrm>
          <a:prstGeom prst="rect">
            <a:avLst/>
          </a:prstGeom>
        </p:spPr>
        <p:txBody>
          <a:bodyPr>
            <a:noAutofit/>
          </a:bodyPr>
          <a:lstStyle>
            <a:lvl1pPr algn="l">
              <a:defRPr sz="2521"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Titre = </a:t>
            </a:r>
            <a:r>
              <a:rPr lang="fr-FR" dirty="0" err="1" smtClean="0"/>
              <a:t>Verdana</a:t>
            </a:r>
            <a:r>
              <a:rPr lang="fr-FR" dirty="0" smtClean="0"/>
              <a:t> 20 GRAS</a:t>
            </a:r>
            <a:endParaRPr lang="nl-BE" dirty="0"/>
          </a:p>
        </p:txBody>
      </p:sp>
      <p:sp>
        <p:nvSpPr>
          <p:cNvPr id="18" name="Slide Number Placeholder 5"/>
          <p:cNvSpPr>
            <a:spLocks noGrp="1"/>
          </p:cNvSpPr>
          <p:nvPr>
            <p:ph type="sldNum" sz="quarter" idx="4"/>
          </p:nvPr>
        </p:nvSpPr>
        <p:spPr>
          <a:xfrm>
            <a:off x="226198" y="6009107"/>
            <a:ext cx="783047" cy="345178"/>
          </a:xfrm>
          <a:prstGeom prst="rect">
            <a:avLst/>
          </a:prstGeom>
        </p:spPr>
        <p:txBody>
          <a:bodyPr/>
          <a:lstStyle>
            <a:lvl1pPr>
              <a:defRPr sz="1765">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solidFill>
                  <a:prstClr val="black">
                    <a:lumMod val="50000"/>
                    <a:lumOff val="50000"/>
                  </a:prstClr>
                </a:solidFill>
              </a:rPr>
              <a:pPr>
                <a:defRPr/>
              </a:pPr>
              <a:t>‹#›</a:t>
            </a:fld>
            <a:endParaRPr lang="nl-BE" dirty="0">
              <a:solidFill>
                <a:prstClr val="black">
                  <a:lumMod val="50000"/>
                  <a:lumOff val="50000"/>
                </a:prstClr>
              </a:solidFill>
            </a:endParaRPr>
          </a:p>
        </p:txBody>
      </p:sp>
    </p:spTree>
    <p:extLst>
      <p:ext uri="{BB962C8B-B14F-4D97-AF65-F5344CB8AC3E}">
        <p14:creationId xmlns:p14="http://schemas.microsoft.com/office/powerpoint/2010/main" val="222633269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visuel 1">
    <p:spTree>
      <p:nvGrpSpPr>
        <p:cNvPr id="1" name=""/>
        <p:cNvGrpSpPr/>
        <p:nvPr/>
      </p:nvGrpSpPr>
      <p:grpSpPr>
        <a:xfrm>
          <a:off x="0" y="0"/>
          <a:ext cx="0" cy="0"/>
          <a:chOff x="0" y="0"/>
          <a:chExt cx="0" cy="0"/>
        </a:xfrm>
      </p:grpSpPr>
      <p:pic>
        <p:nvPicPr>
          <p:cNvPr id="10" name="Image 9" descr="Diapositiv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22075" cy="6483350"/>
          </a:xfrm>
          <a:prstGeom prst="rect">
            <a:avLst/>
          </a:prstGeom>
        </p:spPr>
      </p:pic>
      <p:pic>
        <p:nvPicPr>
          <p:cNvPr id="4" name="Image 3" descr="CBC-BP-bul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08726" y="604048"/>
            <a:ext cx="4249301" cy="4250732"/>
          </a:xfrm>
          <a:prstGeom prst="rect">
            <a:avLst/>
          </a:prstGeom>
        </p:spPr>
      </p:pic>
      <p:sp>
        <p:nvSpPr>
          <p:cNvPr id="7" name="Title Placeholder 1"/>
          <p:cNvSpPr>
            <a:spLocks noGrp="1"/>
          </p:cNvSpPr>
          <p:nvPr>
            <p:ph type="title"/>
          </p:nvPr>
        </p:nvSpPr>
        <p:spPr bwMode="auto">
          <a:xfrm>
            <a:off x="5974221" y="1604358"/>
            <a:ext cx="3022675" cy="255966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66">
                <a:solidFill>
                  <a:srgbClr val="FFFFFF"/>
                </a:solidFill>
                <a:latin typeface="ITC Lubalin Graph Std Book" pitchFamily="18" charset="0"/>
              </a:defRPr>
            </a:lvl1pPr>
          </a:lstStyle>
          <a:p>
            <a:pPr lvl="0"/>
            <a:r>
              <a:rPr lang="en-US" dirty="0" smtClean="0"/>
              <a:t>Click to edit Master title style</a:t>
            </a:r>
            <a:endParaRPr lang="en-US" dirty="0"/>
          </a:p>
        </p:txBody>
      </p:sp>
      <p:pic>
        <p:nvPicPr>
          <p:cNvPr id="8" name="Image 7" descr="CBC-BP-logos-Blanc-CMJ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87258" y="5171698"/>
            <a:ext cx="1898440" cy="1020401"/>
          </a:xfrm>
          <a:prstGeom prst="rect">
            <a:avLst/>
          </a:prstGeom>
        </p:spPr>
      </p:pic>
    </p:spTree>
    <p:extLst>
      <p:ext uri="{BB962C8B-B14F-4D97-AF65-F5344CB8AC3E}">
        <p14:creationId xmlns:p14="http://schemas.microsoft.com/office/powerpoint/2010/main" val="38164352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4.e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3.emf"/><Relationship Id="rId14" Type="http://schemas.openxmlformats.org/officeDocument/2006/relationships/image" Target="../media/image4.emf"/><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4.xml"/><Relationship Id="rId15" Type="http://schemas.openxmlformats.org/officeDocument/2006/relationships/image" Target="../media/image4.emf"/><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20" Type="http://schemas.openxmlformats.org/officeDocument/2006/relationships/slideLayout" Target="../slideLayouts/slideLayout67.xml"/><Relationship Id="rId21" Type="http://schemas.openxmlformats.org/officeDocument/2006/relationships/slideLayout" Target="../slideLayouts/slideLayout68.xml"/><Relationship Id="rId22" Type="http://schemas.openxmlformats.org/officeDocument/2006/relationships/slideLayout" Target="../slideLayouts/slideLayout69.xml"/><Relationship Id="rId23" Type="http://schemas.openxmlformats.org/officeDocument/2006/relationships/slideLayout" Target="../slideLayouts/slideLayout70.xml"/><Relationship Id="rId24" Type="http://schemas.openxmlformats.org/officeDocument/2006/relationships/theme" Target="../theme/theme5.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slideLayout" Target="../slideLayouts/slideLayout62.xml"/><Relationship Id="rId16" Type="http://schemas.openxmlformats.org/officeDocument/2006/relationships/slideLayout" Target="../slideLayouts/slideLayout63.xml"/><Relationship Id="rId17" Type="http://schemas.openxmlformats.org/officeDocument/2006/relationships/slideLayout" Target="../slideLayouts/slideLayout64.xml"/><Relationship Id="rId18" Type="http://schemas.openxmlformats.org/officeDocument/2006/relationships/slideLayout" Target="../slideLayouts/slideLayout65.xml"/><Relationship Id="rId19" Type="http://schemas.openxmlformats.org/officeDocument/2006/relationships/slideLayout" Target="../slideLayouts/slideLayout66.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9.xml"/><Relationship Id="rId20" Type="http://schemas.openxmlformats.org/officeDocument/2006/relationships/slideLayout" Target="../slideLayouts/slideLayout90.xml"/><Relationship Id="rId21" Type="http://schemas.openxmlformats.org/officeDocument/2006/relationships/slideLayout" Target="../slideLayouts/slideLayout91.xml"/><Relationship Id="rId22" Type="http://schemas.openxmlformats.org/officeDocument/2006/relationships/slideLayout" Target="../slideLayouts/slideLayout92.xml"/><Relationship Id="rId23" Type="http://schemas.openxmlformats.org/officeDocument/2006/relationships/slideLayout" Target="../slideLayouts/slideLayout93.xml"/><Relationship Id="rId24" Type="http://schemas.openxmlformats.org/officeDocument/2006/relationships/theme" Target="../theme/theme6.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slideLayout" Target="../slideLayouts/slideLayout86.xml"/><Relationship Id="rId17" Type="http://schemas.openxmlformats.org/officeDocument/2006/relationships/slideLayout" Target="../slideLayouts/slideLayout87.xml"/><Relationship Id="rId18" Type="http://schemas.openxmlformats.org/officeDocument/2006/relationships/slideLayout" Target="../slideLayouts/slideLayout88.xml"/><Relationship Id="rId19" Type="http://schemas.openxmlformats.org/officeDocument/2006/relationships/slideLayout" Target="../slideLayouts/slideLayout8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descr="visuel-cover-ppt.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544"/>
            <a:ext cx="11522075" cy="4789974"/>
          </a:xfrm>
          <a:prstGeom prst="rect">
            <a:avLst/>
          </a:prstGeom>
        </p:spPr>
      </p:pic>
      <p:pic>
        <p:nvPicPr>
          <p:cNvPr id="9" name="Image 8" descr="LOGO+DECIDERDAVANCER-BLANC.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646375" y="5080421"/>
            <a:ext cx="1548178" cy="1068690"/>
          </a:xfrm>
          <a:prstGeom prst="rect">
            <a:avLst/>
          </a:prstGeom>
        </p:spPr>
      </p:pic>
      <p:pic>
        <p:nvPicPr>
          <p:cNvPr id="3" name="Image 2"/>
          <p:cNvPicPr>
            <a:picLocks noChangeAspect="1"/>
          </p:cNvPicPr>
          <p:nvPr userDrawn="1"/>
        </p:nvPicPr>
        <p:blipFill>
          <a:blip r:embed="rId16"/>
          <a:stretch>
            <a:fillRect/>
          </a:stretch>
        </p:blipFill>
        <p:spPr>
          <a:xfrm>
            <a:off x="2251527" y="2535666"/>
            <a:ext cx="3746500" cy="3378200"/>
          </a:xfrm>
          <a:prstGeom prst="rect">
            <a:avLst/>
          </a:prstGeom>
        </p:spPr>
      </p:pic>
    </p:spTree>
    <p:extLst>
      <p:ext uri="{BB962C8B-B14F-4D97-AF65-F5344CB8AC3E}">
        <p14:creationId xmlns:p14="http://schemas.microsoft.com/office/powerpoint/2010/main" val="3552751823"/>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157801"/>
            <a:ext cx="447218" cy="215444"/>
          </a:xfrm>
          <a:prstGeom prst="rect">
            <a:avLst/>
          </a:prstGeom>
        </p:spPr>
        <p:txBody>
          <a:bodyPr wrap="square">
            <a:spAutoFit/>
          </a:bodyPr>
          <a:lstStyle/>
          <a:p>
            <a:pPr algn="ctr"/>
            <a:fld id="{2718CA07-1327-F041-B79B-F6DAA824D254}" type="slidenum">
              <a:rPr kumimoji="0" lang="fr-FR" sz="800" b="1" i="0" u="none" strike="noStrike" kern="1200" cap="none" spc="0" normalizeH="0" baseline="0" noProof="0" smtClean="0">
                <a:ln>
                  <a:noFill/>
                </a:ln>
                <a:solidFill>
                  <a:srgbClr val="A1988B"/>
                </a:solidFill>
                <a:effectLst/>
                <a:uLnTx/>
                <a:uFillTx/>
                <a:latin typeface="Verdana"/>
                <a:ea typeface="+mn-ea"/>
                <a:cs typeface="Verdana"/>
              </a:rPr>
              <a:pPr algn="ctr"/>
              <a:t>‹#›</a:t>
            </a:fld>
            <a:endParaRPr lang="fr-FR" sz="800" b="1" i="0" dirty="0">
              <a:solidFill>
                <a:srgbClr val="A1988B"/>
              </a:solidFill>
              <a:latin typeface="Verdana"/>
              <a:cs typeface="Verdana"/>
            </a:endParaRPr>
          </a:p>
        </p:txBody>
      </p:sp>
      <p:pic>
        <p:nvPicPr>
          <p:cNvPr id="9" name="Image 8"/>
          <p:cNvPicPr>
            <a:picLocks noChangeAspect="1"/>
          </p:cNvPicPr>
          <p:nvPr userDrawn="1"/>
        </p:nvPicPr>
        <p:blipFill rotWithShape="1">
          <a:blip r:embed="rId13"/>
          <a:srcRect b="23481"/>
          <a:stretch/>
        </p:blipFill>
        <p:spPr>
          <a:xfrm>
            <a:off x="9844673" y="5632975"/>
            <a:ext cx="1397000" cy="583076"/>
          </a:xfrm>
          <a:prstGeom prst="rect">
            <a:avLst/>
          </a:prstGeom>
        </p:spPr>
      </p:pic>
    </p:spTree>
    <p:extLst>
      <p:ext uri="{BB962C8B-B14F-4D97-AF65-F5344CB8AC3E}">
        <p14:creationId xmlns:p14="http://schemas.microsoft.com/office/powerpoint/2010/main" val="2445648452"/>
      </p:ext>
    </p:extLst>
  </p:cSld>
  <p:clrMap bg1="lt1" tx1="dk1" bg2="lt2" tx2="dk2" accent1="accent1" accent2="accent2" accent3="accent3" accent4="accent4" accent5="accent5" accent6="accent6" hlink="hlink" folHlink="folHlink"/>
  <p:sldLayoutIdLst>
    <p:sldLayoutId id="2147483713" r:id="rId1"/>
    <p:sldLayoutId id="2147483710" r:id="rId2"/>
    <p:sldLayoutId id="2147483711" r:id="rId3"/>
    <p:sldLayoutId id="2147483712" r:id="rId4"/>
    <p:sldLayoutId id="2147483714" r:id="rId5"/>
    <p:sldLayoutId id="2147483715" r:id="rId6"/>
    <p:sldLayoutId id="2147483718" r:id="rId7"/>
    <p:sldLayoutId id="2147483716" r:id="rId8"/>
    <p:sldLayoutId id="2147483717" r:id="rId9"/>
    <p:sldLayoutId id="2147483719" r:id="rId10"/>
    <p:sldLayoutId id="2147483720"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a:stretch>
            <a:fillRect/>
          </a:stretch>
        </p:blipFill>
        <p:spPr>
          <a:xfrm>
            <a:off x="3952674" y="1440546"/>
            <a:ext cx="3746500" cy="3378200"/>
          </a:xfrm>
          <a:prstGeom prst="rect">
            <a:avLst/>
          </a:prstGeom>
        </p:spPr>
      </p:pic>
      <p:sp>
        <p:nvSpPr>
          <p:cNvPr id="10" name="Rectangle 9"/>
          <p:cNvSpPr/>
          <p:nvPr userDrawn="1"/>
        </p:nvSpPr>
        <p:spPr>
          <a:xfrm>
            <a:off x="0" y="6157801"/>
            <a:ext cx="447218" cy="215444"/>
          </a:xfrm>
          <a:prstGeom prst="rect">
            <a:avLst/>
          </a:prstGeom>
        </p:spPr>
        <p:txBody>
          <a:bodyPr wrap="square">
            <a:spAutoFit/>
          </a:bodyPr>
          <a:lstStyle/>
          <a:p>
            <a:pPr algn="ctr"/>
            <a:fld id="{2718CA07-1327-F041-B79B-F6DAA824D254}" type="slidenum">
              <a:rPr kumimoji="0" lang="fr-FR" sz="800" b="1" i="0" u="none" strike="noStrike" kern="1200" cap="none" spc="0" normalizeH="0" baseline="0" noProof="0" smtClean="0">
                <a:ln>
                  <a:noFill/>
                </a:ln>
                <a:solidFill>
                  <a:srgbClr val="A1988B"/>
                </a:solidFill>
                <a:effectLst/>
                <a:uLnTx/>
                <a:uFillTx/>
                <a:latin typeface="Verdana"/>
                <a:ea typeface="+mn-ea"/>
                <a:cs typeface="Verdana"/>
              </a:rPr>
              <a:pPr algn="ctr"/>
              <a:t>‹#›</a:t>
            </a:fld>
            <a:endParaRPr lang="fr-FR" sz="800" b="1" i="0" dirty="0">
              <a:solidFill>
                <a:srgbClr val="A1988B"/>
              </a:solidFill>
              <a:latin typeface="Verdana"/>
              <a:cs typeface="Verdana"/>
            </a:endParaRPr>
          </a:p>
        </p:txBody>
      </p:sp>
      <p:pic>
        <p:nvPicPr>
          <p:cNvPr id="12" name="Image 11"/>
          <p:cNvPicPr>
            <a:picLocks noChangeAspect="1"/>
          </p:cNvPicPr>
          <p:nvPr userDrawn="1"/>
        </p:nvPicPr>
        <p:blipFill rotWithShape="1">
          <a:blip r:embed="rId14"/>
          <a:srcRect b="23481"/>
          <a:stretch/>
        </p:blipFill>
        <p:spPr>
          <a:xfrm>
            <a:off x="9844673" y="5632975"/>
            <a:ext cx="1397000" cy="583076"/>
          </a:xfrm>
          <a:prstGeom prst="rect">
            <a:avLst/>
          </a:prstGeom>
        </p:spPr>
      </p:pic>
    </p:spTree>
    <p:extLst>
      <p:ext uri="{BB962C8B-B14F-4D97-AF65-F5344CB8AC3E}">
        <p14:creationId xmlns:p14="http://schemas.microsoft.com/office/powerpoint/2010/main" val="86034873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157801"/>
            <a:ext cx="447218" cy="192360"/>
          </a:xfrm>
          <a:prstGeom prst="rect">
            <a:avLst/>
          </a:prstGeom>
        </p:spPr>
        <p:txBody>
          <a:bodyPr wrap="square">
            <a:spAutoFit/>
          </a:bodyPr>
          <a:lstStyle/>
          <a:p>
            <a:pPr algn="ctr" defTabSz="371594"/>
            <a:fld id="{2718CA07-1327-F041-B79B-F6DAA824D254}" type="slidenum">
              <a:rPr lang="fr-FR" sz="650" b="1" smtClean="0">
                <a:solidFill>
                  <a:srgbClr val="A1988B"/>
                </a:solidFill>
                <a:latin typeface="Verdana"/>
                <a:cs typeface="Verdana"/>
              </a:rPr>
              <a:pPr algn="ctr" defTabSz="371594"/>
              <a:t>‹#›</a:t>
            </a:fld>
            <a:endParaRPr lang="fr-FR" sz="650" b="1" dirty="0">
              <a:solidFill>
                <a:srgbClr val="A1988B"/>
              </a:solidFill>
              <a:latin typeface="Verdana"/>
              <a:cs typeface="Verdana"/>
            </a:endParaRPr>
          </a:p>
        </p:txBody>
      </p:sp>
      <p:pic>
        <p:nvPicPr>
          <p:cNvPr id="9" name="Image 8"/>
          <p:cNvPicPr>
            <a:picLocks noChangeAspect="1"/>
          </p:cNvPicPr>
          <p:nvPr userDrawn="1"/>
        </p:nvPicPr>
        <p:blipFill rotWithShape="1">
          <a:blip r:embed="rId15"/>
          <a:srcRect b="23481"/>
          <a:stretch/>
        </p:blipFill>
        <p:spPr>
          <a:xfrm>
            <a:off x="9844673" y="5632975"/>
            <a:ext cx="1397000" cy="583076"/>
          </a:xfrm>
          <a:prstGeom prst="rect">
            <a:avLst/>
          </a:prstGeom>
        </p:spPr>
      </p:pic>
    </p:spTree>
    <p:extLst>
      <p:ext uri="{BB962C8B-B14F-4D97-AF65-F5344CB8AC3E}">
        <p14:creationId xmlns:p14="http://schemas.microsoft.com/office/powerpoint/2010/main" val="20276387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802" r:id="rId13"/>
  </p:sldLayoutIdLst>
  <p:hf hdr="0" dt="0"/>
  <p:txStyles>
    <p:titleStyle>
      <a:lvl1pPr algn="ctr" defTabSz="371594" rtl="0" eaLnBrk="1" latinLnBrk="0" hangingPunct="1">
        <a:spcBef>
          <a:spcPct val="0"/>
        </a:spcBef>
        <a:buNone/>
        <a:defRPr sz="3576" kern="1200">
          <a:solidFill>
            <a:schemeClr val="tx1"/>
          </a:solidFill>
          <a:latin typeface="+mj-lt"/>
          <a:ea typeface="+mj-ea"/>
          <a:cs typeface="+mj-cs"/>
        </a:defRPr>
      </a:lvl1pPr>
    </p:titleStyle>
    <p:bodyStyle>
      <a:lvl1pPr marL="278695" indent="-278695" algn="l" defTabSz="371594" rtl="0" eaLnBrk="1" latinLnBrk="0" hangingPunct="1">
        <a:spcBef>
          <a:spcPct val="20000"/>
        </a:spcBef>
        <a:buFont typeface="Arial"/>
        <a:buChar char="•"/>
        <a:defRPr sz="2601" kern="1200">
          <a:solidFill>
            <a:schemeClr val="tx1"/>
          </a:solidFill>
          <a:latin typeface="+mn-lt"/>
          <a:ea typeface="+mn-ea"/>
          <a:cs typeface="+mn-cs"/>
        </a:defRPr>
      </a:lvl1pPr>
      <a:lvl2pPr marL="603840" indent="-232246" algn="l" defTabSz="371594" rtl="0" eaLnBrk="1" latinLnBrk="0" hangingPunct="1">
        <a:spcBef>
          <a:spcPct val="20000"/>
        </a:spcBef>
        <a:buFont typeface="Arial"/>
        <a:buChar char="–"/>
        <a:defRPr sz="2276" kern="1200">
          <a:solidFill>
            <a:schemeClr val="tx1"/>
          </a:solidFill>
          <a:latin typeface="+mn-lt"/>
          <a:ea typeface="+mn-ea"/>
          <a:cs typeface="+mn-cs"/>
        </a:defRPr>
      </a:lvl2pPr>
      <a:lvl3pPr marL="928985" indent="-185797" algn="l" defTabSz="371594" rtl="0" eaLnBrk="1" latinLnBrk="0" hangingPunct="1">
        <a:spcBef>
          <a:spcPct val="20000"/>
        </a:spcBef>
        <a:buFont typeface="Arial"/>
        <a:buChar char="•"/>
        <a:defRPr sz="1950" kern="1200">
          <a:solidFill>
            <a:schemeClr val="tx1"/>
          </a:solidFill>
          <a:latin typeface="+mn-lt"/>
          <a:ea typeface="+mn-ea"/>
          <a:cs typeface="+mn-cs"/>
        </a:defRPr>
      </a:lvl3pPr>
      <a:lvl4pPr marL="1300579" indent="-185797" algn="l" defTabSz="371594" rtl="0" eaLnBrk="1" latinLnBrk="0" hangingPunct="1">
        <a:spcBef>
          <a:spcPct val="20000"/>
        </a:spcBef>
        <a:buFont typeface="Arial"/>
        <a:buChar char="–"/>
        <a:defRPr sz="1625" kern="1200">
          <a:solidFill>
            <a:schemeClr val="tx1"/>
          </a:solidFill>
          <a:latin typeface="+mn-lt"/>
          <a:ea typeface="+mn-ea"/>
          <a:cs typeface="+mn-cs"/>
        </a:defRPr>
      </a:lvl4pPr>
      <a:lvl5pPr marL="1672173" indent="-185797" algn="l" defTabSz="371594" rtl="0" eaLnBrk="1" latinLnBrk="0" hangingPunct="1">
        <a:spcBef>
          <a:spcPct val="20000"/>
        </a:spcBef>
        <a:buFont typeface="Arial"/>
        <a:buChar char="»"/>
        <a:defRPr sz="1625" kern="1200">
          <a:solidFill>
            <a:schemeClr val="tx1"/>
          </a:solidFill>
          <a:latin typeface="+mn-lt"/>
          <a:ea typeface="+mn-ea"/>
          <a:cs typeface="+mn-cs"/>
        </a:defRPr>
      </a:lvl5pPr>
      <a:lvl6pPr marL="2043768" indent="-185797" algn="l" defTabSz="371594" rtl="0" eaLnBrk="1" latinLnBrk="0" hangingPunct="1">
        <a:spcBef>
          <a:spcPct val="20000"/>
        </a:spcBef>
        <a:buFont typeface="Arial"/>
        <a:buChar char="•"/>
        <a:defRPr sz="1625" kern="1200">
          <a:solidFill>
            <a:schemeClr val="tx1"/>
          </a:solidFill>
          <a:latin typeface="+mn-lt"/>
          <a:ea typeface="+mn-ea"/>
          <a:cs typeface="+mn-cs"/>
        </a:defRPr>
      </a:lvl6pPr>
      <a:lvl7pPr marL="2415361" indent="-185797" algn="l" defTabSz="371594" rtl="0" eaLnBrk="1" latinLnBrk="0" hangingPunct="1">
        <a:spcBef>
          <a:spcPct val="20000"/>
        </a:spcBef>
        <a:buFont typeface="Arial"/>
        <a:buChar char="•"/>
        <a:defRPr sz="1625" kern="1200">
          <a:solidFill>
            <a:schemeClr val="tx1"/>
          </a:solidFill>
          <a:latin typeface="+mn-lt"/>
          <a:ea typeface="+mn-ea"/>
          <a:cs typeface="+mn-cs"/>
        </a:defRPr>
      </a:lvl7pPr>
      <a:lvl8pPr marL="2786955" indent="-185797" algn="l" defTabSz="371594" rtl="0" eaLnBrk="1" latinLnBrk="0" hangingPunct="1">
        <a:spcBef>
          <a:spcPct val="20000"/>
        </a:spcBef>
        <a:buFont typeface="Arial"/>
        <a:buChar char="•"/>
        <a:defRPr sz="1625" kern="1200">
          <a:solidFill>
            <a:schemeClr val="tx1"/>
          </a:solidFill>
          <a:latin typeface="+mn-lt"/>
          <a:ea typeface="+mn-ea"/>
          <a:cs typeface="+mn-cs"/>
        </a:defRPr>
      </a:lvl8pPr>
      <a:lvl9pPr marL="3158549" indent="-185797" algn="l" defTabSz="371594"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fr-FR"/>
      </a:defPPr>
      <a:lvl1pPr marL="0" algn="l" defTabSz="371594" rtl="0" eaLnBrk="1" latinLnBrk="0" hangingPunct="1">
        <a:defRPr sz="1463" kern="1200">
          <a:solidFill>
            <a:schemeClr val="tx1"/>
          </a:solidFill>
          <a:latin typeface="+mn-lt"/>
          <a:ea typeface="+mn-ea"/>
          <a:cs typeface="+mn-cs"/>
        </a:defRPr>
      </a:lvl1pPr>
      <a:lvl2pPr marL="371594" algn="l" defTabSz="371594" rtl="0" eaLnBrk="1" latinLnBrk="0" hangingPunct="1">
        <a:defRPr sz="1463" kern="1200">
          <a:solidFill>
            <a:schemeClr val="tx1"/>
          </a:solidFill>
          <a:latin typeface="+mn-lt"/>
          <a:ea typeface="+mn-ea"/>
          <a:cs typeface="+mn-cs"/>
        </a:defRPr>
      </a:lvl2pPr>
      <a:lvl3pPr marL="743188" algn="l" defTabSz="371594" rtl="0" eaLnBrk="1" latinLnBrk="0" hangingPunct="1">
        <a:defRPr sz="1463" kern="1200">
          <a:solidFill>
            <a:schemeClr val="tx1"/>
          </a:solidFill>
          <a:latin typeface="+mn-lt"/>
          <a:ea typeface="+mn-ea"/>
          <a:cs typeface="+mn-cs"/>
        </a:defRPr>
      </a:lvl3pPr>
      <a:lvl4pPr marL="1114783" algn="l" defTabSz="371594" rtl="0" eaLnBrk="1" latinLnBrk="0" hangingPunct="1">
        <a:defRPr sz="1463" kern="1200">
          <a:solidFill>
            <a:schemeClr val="tx1"/>
          </a:solidFill>
          <a:latin typeface="+mn-lt"/>
          <a:ea typeface="+mn-ea"/>
          <a:cs typeface="+mn-cs"/>
        </a:defRPr>
      </a:lvl4pPr>
      <a:lvl5pPr marL="1486376" algn="l" defTabSz="371594" rtl="0" eaLnBrk="1" latinLnBrk="0" hangingPunct="1">
        <a:defRPr sz="1463" kern="1200">
          <a:solidFill>
            <a:schemeClr val="tx1"/>
          </a:solidFill>
          <a:latin typeface="+mn-lt"/>
          <a:ea typeface="+mn-ea"/>
          <a:cs typeface="+mn-cs"/>
        </a:defRPr>
      </a:lvl5pPr>
      <a:lvl6pPr marL="1857970" algn="l" defTabSz="371594" rtl="0" eaLnBrk="1" latinLnBrk="0" hangingPunct="1">
        <a:defRPr sz="1463" kern="1200">
          <a:solidFill>
            <a:schemeClr val="tx1"/>
          </a:solidFill>
          <a:latin typeface="+mn-lt"/>
          <a:ea typeface="+mn-ea"/>
          <a:cs typeface="+mn-cs"/>
        </a:defRPr>
      </a:lvl6pPr>
      <a:lvl7pPr marL="2229564" algn="l" defTabSz="371594" rtl="0" eaLnBrk="1" latinLnBrk="0" hangingPunct="1">
        <a:defRPr sz="1463" kern="1200">
          <a:solidFill>
            <a:schemeClr val="tx1"/>
          </a:solidFill>
          <a:latin typeface="+mn-lt"/>
          <a:ea typeface="+mn-ea"/>
          <a:cs typeface="+mn-cs"/>
        </a:defRPr>
      </a:lvl7pPr>
      <a:lvl8pPr marL="2601158" algn="l" defTabSz="371594" rtl="0" eaLnBrk="1" latinLnBrk="0" hangingPunct="1">
        <a:defRPr sz="1463" kern="1200">
          <a:solidFill>
            <a:schemeClr val="tx1"/>
          </a:solidFill>
          <a:latin typeface="+mn-lt"/>
          <a:ea typeface="+mn-ea"/>
          <a:cs typeface="+mn-cs"/>
        </a:defRPr>
      </a:lvl8pPr>
      <a:lvl9pPr marL="2972753" algn="l" defTabSz="371594"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2143" y="345179"/>
            <a:ext cx="9937790" cy="1253148"/>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792143" y="1725892"/>
            <a:ext cx="9937790" cy="411362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92143" y="6009106"/>
            <a:ext cx="2592467" cy="345178"/>
          </a:xfrm>
          <a:prstGeom prst="rect">
            <a:avLst/>
          </a:prstGeom>
        </p:spPr>
        <p:txBody>
          <a:bodyPr vert="horz" lIns="91440" tIns="45720" rIns="91440" bIns="45720" rtlCol="0" anchor="ctr"/>
          <a:lstStyle>
            <a:lvl1pPr algn="l">
              <a:defRPr sz="1134">
                <a:solidFill>
                  <a:schemeClr val="tx1">
                    <a:tint val="75000"/>
                  </a:schemeClr>
                </a:solidFill>
              </a:defRPr>
            </a:lvl1pPr>
          </a:lstStyle>
          <a:p>
            <a:pPr defTabSz="864199"/>
            <a:fld id="{BE68BEEE-3FFD-4E3F-8F91-8D734D6C8CC6}" type="datetimeFigureOut">
              <a:rPr lang="fr-FR" smtClean="0">
                <a:solidFill>
                  <a:prstClr val="black">
                    <a:tint val="75000"/>
                  </a:prstClr>
                </a:solidFill>
              </a:rPr>
              <a:pPr defTabSz="864199"/>
              <a:t>08/03/2017</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816688" y="6009106"/>
            <a:ext cx="3888700" cy="345178"/>
          </a:xfrm>
          <a:prstGeom prst="rect">
            <a:avLst/>
          </a:prstGeom>
        </p:spPr>
        <p:txBody>
          <a:bodyPr vert="horz" lIns="91440" tIns="45720" rIns="91440" bIns="45720" rtlCol="0" anchor="ctr"/>
          <a:lstStyle>
            <a:lvl1pPr algn="ctr">
              <a:defRPr sz="1134">
                <a:solidFill>
                  <a:schemeClr val="tx1">
                    <a:tint val="75000"/>
                  </a:schemeClr>
                </a:solidFill>
              </a:defRPr>
            </a:lvl1pPr>
          </a:lstStyle>
          <a:p>
            <a:pPr defTabSz="864199"/>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137465" y="6009106"/>
            <a:ext cx="2592467" cy="345178"/>
          </a:xfrm>
          <a:prstGeom prst="rect">
            <a:avLst/>
          </a:prstGeom>
        </p:spPr>
        <p:txBody>
          <a:bodyPr vert="horz" lIns="91440" tIns="45720" rIns="91440" bIns="45720" rtlCol="0" anchor="ctr"/>
          <a:lstStyle>
            <a:lvl1pPr algn="r">
              <a:defRPr sz="1134">
                <a:solidFill>
                  <a:schemeClr val="tx1">
                    <a:tint val="75000"/>
                  </a:schemeClr>
                </a:solidFill>
              </a:defRPr>
            </a:lvl1pPr>
          </a:lstStyle>
          <a:p>
            <a:pPr defTabSz="864199"/>
            <a:fld id="{C1A57370-D7F8-4B38-A470-537CC881A56F}" type="slidenum">
              <a:rPr lang="fr-FR" smtClean="0">
                <a:solidFill>
                  <a:prstClr val="black">
                    <a:tint val="75000"/>
                  </a:prstClr>
                </a:solidFill>
              </a:rPr>
              <a:pPr defTabSz="864199"/>
              <a:t>‹#›</a:t>
            </a:fld>
            <a:endParaRPr lang="fr-FR" dirty="0">
              <a:solidFill>
                <a:prstClr val="black">
                  <a:tint val="75000"/>
                </a:prstClr>
              </a:solidFill>
            </a:endParaRPr>
          </a:p>
        </p:txBody>
      </p:sp>
    </p:spTree>
    <p:extLst>
      <p:ext uri="{BB962C8B-B14F-4D97-AF65-F5344CB8AC3E}">
        <p14:creationId xmlns:p14="http://schemas.microsoft.com/office/powerpoint/2010/main" val="113650917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Lst>
  <p:txStyles>
    <p:titleStyle>
      <a:lvl1pPr algn="l" defTabSz="864199"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50" indent="-216050" algn="l" defTabSz="864199"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150" indent="-216050" algn="l" defTabSz="864199" rtl="0" eaLnBrk="1" latinLnBrk="0" hangingPunct="1">
        <a:lnSpc>
          <a:spcPct val="90000"/>
        </a:lnSpc>
        <a:spcBef>
          <a:spcPts val="473"/>
        </a:spcBef>
        <a:buFont typeface="Arial" panose="020B0604020202020204" pitchFamily="34" charset="0"/>
        <a:buChar char="•"/>
        <a:defRPr sz="2268" kern="1200">
          <a:solidFill>
            <a:schemeClr val="tx1"/>
          </a:solidFill>
          <a:latin typeface="+mn-lt"/>
          <a:ea typeface="+mn-ea"/>
          <a:cs typeface="+mn-cs"/>
        </a:defRPr>
      </a:lvl2pPr>
      <a:lvl3pPr marL="1080249" indent="-216050" algn="l" defTabSz="864199" rtl="0" eaLnBrk="1" latinLnBrk="0" hangingPunct="1">
        <a:lnSpc>
          <a:spcPct val="90000"/>
        </a:lnSpc>
        <a:spcBef>
          <a:spcPts val="473"/>
        </a:spcBef>
        <a:buFont typeface="Arial" panose="020B0604020202020204" pitchFamily="34" charset="0"/>
        <a:buChar char="•"/>
        <a:defRPr sz="1890" kern="1200">
          <a:solidFill>
            <a:schemeClr val="tx1"/>
          </a:solidFill>
          <a:latin typeface="+mn-lt"/>
          <a:ea typeface="+mn-ea"/>
          <a:cs typeface="+mn-cs"/>
        </a:defRPr>
      </a:lvl3pPr>
      <a:lvl4pPr marL="1512349"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4pPr>
      <a:lvl5pPr marL="1944449"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5pPr>
      <a:lvl6pPr marL="2376548"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6pPr>
      <a:lvl7pPr marL="2808648"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7pPr>
      <a:lvl8pPr marL="3240748"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8pPr>
      <a:lvl9pPr marL="3672848"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9pPr>
    </p:bodyStyle>
    <p:otherStyle>
      <a:defPPr>
        <a:defRPr lang="fr-FR"/>
      </a:defPPr>
      <a:lvl1pPr marL="0" algn="l" defTabSz="864199" rtl="0" eaLnBrk="1" latinLnBrk="0" hangingPunct="1">
        <a:defRPr sz="1701" kern="1200">
          <a:solidFill>
            <a:schemeClr val="tx1"/>
          </a:solidFill>
          <a:latin typeface="+mn-lt"/>
          <a:ea typeface="+mn-ea"/>
          <a:cs typeface="+mn-cs"/>
        </a:defRPr>
      </a:lvl1pPr>
      <a:lvl2pPr marL="432100" algn="l" defTabSz="864199" rtl="0" eaLnBrk="1" latinLnBrk="0" hangingPunct="1">
        <a:defRPr sz="1701" kern="1200">
          <a:solidFill>
            <a:schemeClr val="tx1"/>
          </a:solidFill>
          <a:latin typeface="+mn-lt"/>
          <a:ea typeface="+mn-ea"/>
          <a:cs typeface="+mn-cs"/>
        </a:defRPr>
      </a:lvl2pPr>
      <a:lvl3pPr marL="864199" algn="l" defTabSz="864199" rtl="0" eaLnBrk="1" latinLnBrk="0" hangingPunct="1">
        <a:defRPr sz="1701" kern="1200">
          <a:solidFill>
            <a:schemeClr val="tx1"/>
          </a:solidFill>
          <a:latin typeface="+mn-lt"/>
          <a:ea typeface="+mn-ea"/>
          <a:cs typeface="+mn-cs"/>
        </a:defRPr>
      </a:lvl3pPr>
      <a:lvl4pPr marL="1296299" algn="l" defTabSz="864199" rtl="0" eaLnBrk="1" latinLnBrk="0" hangingPunct="1">
        <a:defRPr sz="1701" kern="1200">
          <a:solidFill>
            <a:schemeClr val="tx1"/>
          </a:solidFill>
          <a:latin typeface="+mn-lt"/>
          <a:ea typeface="+mn-ea"/>
          <a:cs typeface="+mn-cs"/>
        </a:defRPr>
      </a:lvl4pPr>
      <a:lvl5pPr marL="1728399" algn="l" defTabSz="864199" rtl="0" eaLnBrk="1" latinLnBrk="0" hangingPunct="1">
        <a:defRPr sz="1701" kern="1200">
          <a:solidFill>
            <a:schemeClr val="tx1"/>
          </a:solidFill>
          <a:latin typeface="+mn-lt"/>
          <a:ea typeface="+mn-ea"/>
          <a:cs typeface="+mn-cs"/>
        </a:defRPr>
      </a:lvl5pPr>
      <a:lvl6pPr marL="2160499" algn="l" defTabSz="864199" rtl="0" eaLnBrk="1" latinLnBrk="0" hangingPunct="1">
        <a:defRPr sz="1701" kern="1200">
          <a:solidFill>
            <a:schemeClr val="tx1"/>
          </a:solidFill>
          <a:latin typeface="+mn-lt"/>
          <a:ea typeface="+mn-ea"/>
          <a:cs typeface="+mn-cs"/>
        </a:defRPr>
      </a:lvl6pPr>
      <a:lvl7pPr marL="2592598" algn="l" defTabSz="864199" rtl="0" eaLnBrk="1" latinLnBrk="0" hangingPunct="1">
        <a:defRPr sz="1701" kern="1200">
          <a:solidFill>
            <a:schemeClr val="tx1"/>
          </a:solidFill>
          <a:latin typeface="+mn-lt"/>
          <a:ea typeface="+mn-ea"/>
          <a:cs typeface="+mn-cs"/>
        </a:defRPr>
      </a:lvl7pPr>
      <a:lvl8pPr marL="3024698" algn="l" defTabSz="864199" rtl="0" eaLnBrk="1" latinLnBrk="0" hangingPunct="1">
        <a:defRPr sz="1701" kern="1200">
          <a:solidFill>
            <a:schemeClr val="tx1"/>
          </a:solidFill>
          <a:latin typeface="+mn-lt"/>
          <a:ea typeface="+mn-ea"/>
          <a:cs typeface="+mn-cs"/>
        </a:defRPr>
      </a:lvl8pPr>
      <a:lvl9pPr marL="3456798" algn="l" defTabSz="864199" rtl="0" eaLnBrk="1" latinLnBrk="0" hangingPunct="1">
        <a:defRPr sz="17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2143" y="345179"/>
            <a:ext cx="9937790" cy="1253148"/>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792143" y="1725892"/>
            <a:ext cx="9937790" cy="411362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92143" y="6009106"/>
            <a:ext cx="2592467" cy="345178"/>
          </a:xfrm>
          <a:prstGeom prst="rect">
            <a:avLst/>
          </a:prstGeom>
        </p:spPr>
        <p:txBody>
          <a:bodyPr vert="horz" lIns="91440" tIns="45720" rIns="91440" bIns="45720" rtlCol="0" anchor="ctr"/>
          <a:lstStyle>
            <a:lvl1pPr algn="l">
              <a:defRPr sz="1134">
                <a:solidFill>
                  <a:schemeClr val="tx1">
                    <a:tint val="75000"/>
                  </a:schemeClr>
                </a:solidFill>
              </a:defRPr>
            </a:lvl1pPr>
          </a:lstStyle>
          <a:p>
            <a:pPr defTabSz="864199"/>
            <a:fld id="{BE68BEEE-3FFD-4E3F-8F91-8D734D6C8CC6}" type="datetimeFigureOut">
              <a:rPr lang="fr-FR" smtClean="0">
                <a:solidFill>
                  <a:prstClr val="black">
                    <a:tint val="75000"/>
                  </a:prstClr>
                </a:solidFill>
              </a:rPr>
              <a:pPr defTabSz="864199"/>
              <a:t>08/03/2017</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816688" y="6009106"/>
            <a:ext cx="3888700" cy="345178"/>
          </a:xfrm>
          <a:prstGeom prst="rect">
            <a:avLst/>
          </a:prstGeom>
        </p:spPr>
        <p:txBody>
          <a:bodyPr vert="horz" lIns="91440" tIns="45720" rIns="91440" bIns="45720" rtlCol="0" anchor="ctr"/>
          <a:lstStyle>
            <a:lvl1pPr algn="ctr">
              <a:defRPr sz="1134">
                <a:solidFill>
                  <a:schemeClr val="tx1">
                    <a:tint val="75000"/>
                  </a:schemeClr>
                </a:solidFill>
              </a:defRPr>
            </a:lvl1pPr>
          </a:lstStyle>
          <a:p>
            <a:pPr defTabSz="864199"/>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137465" y="6009106"/>
            <a:ext cx="2592467" cy="345178"/>
          </a:xfrm>
          <a:prstGeom prst="rect">
            <a:avLst/>
          </a:prstGeom>
        </p:spPr>
        <p:txBody>
          <a:bodyPr vert="horz" lIns="91440" tIns="45720" rIns="91440" bIns="45720" rtlCol="0" anchor="ctr"/>
          <a:lstStyle>
            <a:lvl1pPr algn="r">
              <a:defRPr sz="1134">
                <a:solidFill>
                  <a:schemeClr val="tx1">
                    <a:tint val="75000"/>
                  </a:schemeClr>
                </a:solidFill>
              </a:defRPr>
            </a:lvl1pPr>
          </a:lstStyle>
          <a:p>
            <a:pPr defTabSz="864199"/>
            <a:fld id="{C1A57370-D7F8-4B38-A470-537CC881A56F}" type="slidenum">
              <a:rPr lang="fr-FR" smtClean="0">
                <a:solidFill>
                  <a:prstClr val="black">
                    <a:tint val="75000"/>
                  </a:prstClr>
                </a:solidFill>
              </a:rPr>
              <a:pPr defTabSz="864199"/>
              <a:t>‹#›</a:t>
            </a:fld>
            <a:endParaRPr lang="fr-FR" dirty="0">
              <a:solidFill>
                <a:prstClr val="black">
                  <a:tint val="75000"/>
                </a:prstClr>
              </a:solidFill>
            </a:endParaRPr>
          </a:p>
        </p:txBody>
      </p:sp>
    </p:spTree>
    <p:extLst>
      <p:ext uri="{BB962C8B-B14F-4D97-AF65-F5344CB8AC3E}">
        <p14:creationId xmlns:p14="http://schemas.microsoft.com/office/powerpoint/2010/main" val="15196832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Lst>
  <p:txStyles>
    <p:titleStyle>
      <a:lvl1pPr algn="l" defTabSz="864199"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50" indent="-216050" algn="l" defTabSz="864199"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150" indent="-216050" algn="l" defTabSz="864199" rtl="0" eaLnBrk="1" latinLnBrk="0" hangingPunct="1">
        <a:lnSpc>
          <a:spcPct val="90000"/>
        </a:lnSpc>
        <a:spcBef>
          <a:spcPts val="473"/>
        </a:spcBef>
        <a:buFont typeface="Arial" panose="020B0604020202020204" pitchFamily="34" charset="0"/>
        <a:buChar char="•"/>
        <a:defRPr sz="2268" kern="1200">
          <a:solidFill>
            <a:schemeClr val="tx1"/>
          </a:solidFill>
          <a:latin typeface="+mn-lt"/>
          <a:ea typeface="+mn-ea"/>
          <a:cs typeface="+mn-cs"/>
        </a:defRPr>
      </a:lvl2pPr>
      <a:lvl3pPr marL="1080249" indent="-216050" algn="l" defTabSz="864199" rtl="0" eaLnBrk="1" latinLnBrk="0" hangingPunct="1">
        <a:lnSpc>
          <a:spcPct val="90000"/>
        </a:lnSpc>
        <a:spcBef>
          <a:spcPts val="473"/>
        </a:spcBef>
        <a:buFont typeface="Arial" panose="020B0604020202020204" pitchFamily="34" charset="0"/>
        <a:buChar char="•"/>
        <a:defRPr sz="1890" kern="1200">
          <a:solidFill>
            <a:schemeClr val="tx1"/>
          </a:solidFill>
          <a:latin typeface="+mn-lt"/>
          <a:ea typeface="+mn-ea"/>
          <a:cs typeface="+mn-cs"/>
        </a:defRPr>
      </a:lvl3pPr>
      <a:lvl4pPr marL="1512349"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4pPr>
      <a:lvl5pPr marL="1944449"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5pPr>
      <a:lvl6pPr marL="2376548"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6pPr>
      <a:lvl7pPr marL="2808648"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7pPr>
      <a:lvl8pPr marL="3240748"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8pPr>
      <a:lvl9pPr marL="3672848" indent="-216050" algn="l" defTabSz="864199" rtl="0" eaLnBrk="1" latinLnBrk="0" hangingPunct="1">
        <a:lnSpc>
          <a:spcPct val="90000"/>
        </a:lnSpc>
        <a:spcBef>
          <a:spcPts val="473"/>
        </a:spcBef>
        <a:buFont typeface="Arial" panose="020B0604020202020204" pitchFamily="34" charset="0"/>
        <a:buChar char="•"/>
        <a:defRPr sz="1701" kern="1200">
          <a:solidFill>
            <a:schemeClr val="tx1"/>
          </a:solidFill>
          <a:latin typeface="+mn-lt"/>
          <a:ea typeface="+mn-ea"/>
          <a:cs typeface="+mn-cs"/>
        </a:defRPr>
      </a:lvl9pPr>
    </p:bodyStyle>
    <p:otherStyle>
      <a:defPPr>
        <a:defRPr lang="fr-FR"/>
      </a:defPPr>
      <a:lvl1pPr marL="0" algn="l" defTabSz="864199" rtl="0" eaLnBrk="1" latinLnBrk="0" hangingPunct="1">
        <a:defRPr sz="1701" kern="1200">
          <a:solidFill>
            <a:schemeClr val="tx1"/>
          </a:solidFill>
          <a:latin typeface="+mn-lt"/>
          <a:ea typeface="+mn-ea"/>
          <a:cs typeface="+mn-cs"/>
        </a:defRPr>
      </a:lvl1pPr>
      <a:lvl2pPr marL="432100" algn="l" defTabSz="864199" rtl="0" eaLnBrk="1" latinLnBrk="0" hangingPunct="1">
        <a:defRPr sz="1701" kern="1200">
          <a:solidFill>
            <a:schemeClr val="tx1"/>
          </a:solidFill>
          <a:latin typeface="+mn-lt"/>
          <a:ea typeface="+mn-ea"/>
          <a:cs typeface="+mn-cs"/>
        </a:defRPr>
      </a:lvl2pPr>
      <a:lvl3pPr marL="864199" algn="l" defTabSz="864199" rtl="0" eaLnBrk="1" latinLnBrk="0" hangingPunct="1">
        <a:defRPr sz="1701" kern="1200">
          <a:solidFill>
            <a:schemeClr val="tx1"/>
          </a:solidFill>
          <a:latin typeface="+mn-lt"/>
          <a:ea typeface="+mn-ea"/>
          <a:cs typeface="+mn-cs"/>
        </a:defRPr>
      </a:lvl3pPr>
      <a:lvl4pPr marL="1296299" algn="l" defTabSz="864199" rtl="0" eaLnBrk="1" latinLnBrk="0" hangingPunct="1">
        <a:defRPr sz="1701" kern="1200">
          <a:solidFill>
            <a:schemeClr val="tx1"/>
          </a:solidFill>
          <a:latin typeface="+mn-lt"/>
          <a:ea typeface="+mn-ea"/>
          <a:cs typeface="+mn-cs"/>
        </a:defRPr>
      </a:lvl4pPr>
      <a:lvl5pPr marL="1728399" algn="l" defTabSz="864199" rtl="0" eaLnBrk="1" latinLnBrk="0" hangingPunct="1">
        <a:defRPr sz="1701" kern="1200">
          <a:solidFill>
            <a:schemeClr val="tx1"/>
          </a:solidFill>
          <a:latin typeface="+mn-lt"/>
          <a:ea typeface="+mn-ea"/>
          <a:cs typeface="+mn-cs"/>
        </a:defRPr>
      </a:lvl5pPr>
      <a:lvl6pPr marL="2160499" algn="l" defTabSz="864199" rtl="0" eaLnBrk="1" latinLnBrk="0" hangingPunct="1">
        <a:defRPr sz="1701" kern="1200">
          <a:solidFill>
            <a:schemeClr val="tx1"/>
          </a:solidFill>
          <a:latin typeface="+mn-lt"/>
          <a:ea typeface="+mn-ea"/>
          <a:cs typeface="+mn-cs"/>
        </a:defRPr>
      </a:lvl6pPr>
      <a:lvl7pPr marL="2592598" algn="l" defTabSz="864199" rtl="0" eaLnBrk="1" latinLnBrk="0" hangingPunct="1">
        <a:defRPr sz="1701" kern="1200">
          <a:solidFill>
            <a:schemeClr val="tx1"/>
          </a:solidFill>
          <a:latin typeface="+mn-lt"/>
          <a:ea typeface="+mn-ea"/>
          <a:cs typeface="+mn-cs"/>
        </a:defRPr>
      </a:lvl7pPr>
      <a:lvl8pPr marL="3024698" algn="l" defTabSz="864199" rtl="0" eaLnBrk="1" latinLnBrk="0" hangingPunct="1">
        <a:defRPr sz="1701" kern="1200">
          <a:solidFill>
            <a:schemeClr val="tx1"/>
          </a:solidFill>
          <a:latin typeface="+mn-lt"/>
          <a:ea typeface="+mn-ea"/>
          <a:cs typeface="+mn-cs"/>
        </a:defRPr>
      </a:lvl8pPr>
      <a:lvl9pPr marL="3456798" algn="l" defTabSz="864199"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7.png"/><Relationship Id="rId1" Type="http://schemas.openxmlformats.org/officeDocument/2006/relationships/slideLayout" Target="../slideLayouts/slideLayout8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7.png"/><Relationship Id="rId1" Type="http://schemas.openxmlformats.org/officeDocument/2006/relationships/slideLayout" Target="../slideLayouts/slideLayout8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17.png"/><Relationship Id="rId1" Type="http://schemas.openxmlformats.org/officeDocument/2006/relationships/slideLayout" Target="../slideLayouts/slideLayout8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image" Target="../media/image17.png"/><Relationship Id="rId1" Type="http://schemas.openxmlformats.org/officeDocument/2006/relationships/slideLayout" Target="../slideLayouts/slideLayout8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5" Type="http://schemas.openxmlformats.org/officeDocument/2006/relationships/chart" Target="../charts/chart14.xml"/><Relationship Id="rId6" Type="http://schemas.openxmlformats.org/officeDocument/2006/relationships/chart" Target="../charts/chart15.xml"/><Relationship Id="rId7" Type="http://schemas.openxmlformats.org/officeDocument/2006/relationships/chart" Target="../charts/chart16.xml"/><Relationship Id="rId8" Type="http://schemas.openxmlformats.org/officeDocument/2006/relationships/image" Target="../media/image17.png"/><Relationship Id="rId1" Type="http://schemas.openxmlformats.org/officeDocument/2006/relationships/slideLayout" Target="../slideLayouts/slideLayout8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5" Type="http://schemas.openxmlformats.org/officeDocument/2006/relationships/chart" Target="../charts/chart19.xml"/><Relationship Id="rId6" Type="http://schemas.openxmlformats.org/officeDocument/2006/relationships/image" Target="../media/image17.png"/><Relationship Id="rId1" Type="http://schemas.openxmlformats.org/officeDocument/2006/relationships/slideLayout" Target="../slideLayouts/slideLayout8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png"/><Relationship Id="rId13" Type="http://schemas.openxmlformats.org/officeDocument/2006/relationships/image" Target="../media/image17.png"/><Relationship Id="rId1" Type="http://schemas.openxmlformats.org/officeDocument/2006/relationships/slideLayout" Target="../slideLayouts/slideLayout60.xml"/><Relationship Id="rId2" Type="http://schemas.openxmlformats.org/officeDocument/2006/relationships/notesSlide" Target="../notesSlides/notesSlide3.xml"/><Relationship Id="rId3" Type="http://schemas.openxmlformats.org/officeDocument/2006/relationships/image" Target="../media/image9.jpeg"/><Relationship Id="rId4" Type="http://schemas.microsoft.com/office/2007/relationships/hdphoto" Target="../media/hdphoto1.wdp"/><Relationship Id="rId5" Type="http://schemas.openxmlformats.org/officeDocument/2006/relationships/image" Target="../media/image10.jpeg"/><Relationship Id="rId6" Type="http://schemas.openxmlformats.org/officeDocument/2006/relationships/image" Target="../media/image11.png"/><Relationship Id="rId7" Type="http://schemas.microsoft.com/office/2007/relationships/hdphoto" Target="../media/hdphoto2.wdp"/><Relationship Id="rId8" Type="http://schemas.openxmlformats.org/officeDocument/2006/relationships/image" Target="../media/image12.jpeg"/><Relationship Id="rId9" Type="http://schemas.openxmlformats.org/officeDocument/2006/relationships/image" Target="../media/image13.png"/><Relationship Id="rId10"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7.png"/><Relationship Id="rId1" Type="http://schemas.openxmlformats.org/officeDocument/2006/relationships/slideLayout" Target="../slideLayouts/slideLayout6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7.png"/><Relationship Id="rId1" Type="http://schemas.openxmlformats.org/officeDocument/2006/relationships/slideLayout" Target="../slideLayouts/slideLayout60.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7.png"/><Relationship Id="rId1" Type="http://schemas.openxmlformats.org/officeDocument/2006/relationships/slideLayout" Target="../slideLayouts/slideLayout60.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7.png"/><Relationship Id="rId1" Type="http://schemas.openxmlformats.org/officeDocument/2006/relationships/slideLayout" Target="../slideLayouts/slideLayout6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43106" y="3167247"/>
            <a:ext cx="3303680" cy="1569660"/>
          </a:xfrm>
          <a:prstGeom prst="rect">
            <a:avLst/>
          </a:prstGeom>
          <a:noFill/>
        </p:spPr>
        <p:txBody>
          <a:bodyPr wrap="square" rtlCol="0">
            <a:spAutoFit/>
          </a:bodyPr>
          <a:lstStyle/>
          <a:p>
            <a:pPr algn="ctr"/>
            <a:r>
              <a:rPr lang="fr-FR" sz="2400" b="1" dirty="0" smtClean="0">
                <a:solidFill>
                  <a:schemeClr val="bg1"/>
                </a:solidFill>
                <a:latin typeface="Verdana"/>
                <a:cs typeface="Verdana"/>
              </a:rPr>
              <a:t>  Observatoire </a:t>
            </a:r>
          </a:p>
          <a:p>
            <a:pPr algn="ctr"/>
            <a:r>
              <a:rPr lang="fr-FR" sz="2400" b="1" i="1" dirty="0" smtClean="0">
                <a:solidFill>
                  <a:schemeClr val="bg1"/>
                </a:solidFill>
                <a:latin typeface="Verdana"/>
                <a:cs typeface="Verdana"/>
              </a:rPr>
              <a:t>Les Belges </a:t>
            </a:r>
          </a:p>
          <a:p>
            <a:pPr algn="ctr"/>
            <a:r>
              <a:rPr lang="fr-FR" sz="2400" b="1" i="1" dirty="0" smtClean="0">
                <a:solidFill>
                  <a:schemeClr val="bg1"/>
                </a:solidFill>
                <a:latin typeface="Verdana"/>
                <a:cs typeface="Verdana"/>
              </a:rPr>
              <a:t>et la gestion de leur patrimoine</a:t>
            </a:r>
            <a:endParaRPr lang="fr-FR" sz="2400" b="1" i="1" dirty="0">
              <a:solidFill>
                <a:schemeClr val="bg1"/>
              </a:solidFill>
              <a:latin typeface="Verdana"/>
              <a:cs typeface="Verdana"/>
            </a:endParaRPr>
          </a:p>
        </p:txBody>
      </p:sp>
      <p:sp>
        <p:nvSpPr>
          <p:cNvPr id="3" name="ZoneTexte 2"/>
          <p:cNvSpPr txBox="1"/>
          <p:nvPr/>
        </p:nvSpPr>
        <p:spPr>
          <a:xfrm>
            <a:off x="2588160" y="4950109"/>
            <a:ext cx="3053189" cy="369332"/>
          </a:xfrm>
          <a:prstGeom prst="rect">
            <a:avLst/>
          </a:prstGeom>
          <a:noFill/>
        </p:spPr>
        <p:txBody>
          <a:bodyPr wrap="square" rtlCol="0">
            <a:spAutoFit/>
          </a:bodyPr>
          <a:lstStyle/>
          <a:p>
            <a:pPr algn="ctr" rtl="0"/>
            <a:r>
              <a:rPr lang="fr-FR" dirty="0" smtClean="0">
                <a:solidFill>
                  <a:schemeClr val="bg1"/>
                </a:solidFill>
                <a:latin typeface="Verdana"/>
                <a:cs typeface="Verdana"/>
              </a:rPr>
              <a:t>08 mars 2017</a:t>
            </a:r>
            <a:endParaRPr lang="fr-FR" sz="2400" b="0" i="0" u="none" strike="noStrike" kern="1200" baseline="30000" dirty="0" smtClean="0">
              <a:solidFill>
                <a:schemeClr val="tx1"/>
              </a:solidFill>
              <a:latin typeface="Verdana"/>
              <a:ea typeface="+mn-ea"/>
              <a:cs typeface="Verdana"/>
            </a:endParaRPr>
          </a:p>
        </p:txBody>
      </p:sp>
    </p:spTree>
    <p:extLst>
      <p:ext uri="{BB962C8B-B14F-4D97-AF65-F5344CB8AC3E}">
        <p14:creationId xmlns:p14="http://schemas.microsoft.com/office/powerpoint/2010/main" val="3720410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59911" y="2261739"/>
            <a:ext cx="3053189" cy="1477328"/>
          </a:xfrm>
          <a:prstGeom prst="rect">
            <a:avLst/>
          </a:prstGeom>
          <a:noFill/>
        </p:spPr>
        <p:txBody>
          <a:bodyPr wrap="square" rtlCol="0">
            <a:spAutoFit/>
          </a:bodyPr>
          <a:lstStyle/>
          <a:p>
            <a:pPr algn="ctr"/>
            <a:r>
              <a:rPr lang="fr-FR" sz="3000" b="1" dirty="0" smtClean="0">
                <a:solidFill>
                  <a:schemeClr val="bg1"/>
                </a:solidFill>
                <a:latin typeface="Verdana"/>
                <a:cs typeface="Verdana"/>
              </a:rPr>
              <a:t>Les enjeux de la planification</a:t>
            </a:r>
            <a:endParaRPr lang="fr-FR" sz="3000" b="1" i="0" dirty="0">
              <a:solidFill>
                <a:schemeClr val="bg1"/>
              </a:solidFill>
              <a:latin typeface="Verdana"/>
              <a:cs typeface="Verdana"/>
            </a:endParaRPr>
          </a:p>
        </p:txBody>
      </p:sp>
    </p:spTree>
    <p:extLst>
      <p:ext uri="{BB962C8B-B14F-4D97-AF65-F5344CB8AC3E}">
        <p14:creationId xmlns:p14="http://schemas.microsoft.com/office/powerpoint/2010/main" val="563277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p:nvPr>
        </p:nvSpPr>
        <p:spPr>
          <a:xfrm>
            <a:off x="653804" y="390630"/>
            <a:ext cx="9785753" cy="680513"/>
          </a:xfrm>
        </p:spPr>
        <p:txBody>
          <a:bodyPr/>
          <a:lstStyle/>
          <a:p>
            <a:r>
              <a:rPr lang="fr-FR" sz="2268" dirty="0">
                <a:solidFill>
                  <a:srgbClr val="A1988B"/>
                </a:solidFill>
              </a:rPr>
              <a:t>Plus de 6 Belges sur 10 envisagent de céder une partie de leur patrimoine de leur </a:t>
            </a:r>
            <a:r>
              <a:rPr lang="fr-FR" sz="2268" dirty="0" smtClean="0">
                <a:solidFill>
                  <a:srgbClr val="A1988B"/>
                </a:solidFill>
              </a:rPr>
              <a:t>vivant</a:t>
            </a:r>
            <a:endParaRPr lang="en-US" sz="2268" dirty="0">
              <a:solidFill>
                <a:srgbClr val="A1988B"/>
              </a:solidFill>
            </a:endParaRPr>
          </a:p>
        </p:txBody>
      </p:sp>
      <p:graphicFrame>
        <p:nvGraphicFramePr>
          <p:cNvPr id="10" name="Chart 9"/>
          <p:cNvGraphicFramePr/>
          <p:nvPr>
            <p:extLst>
              <p:ext uri="{D42A27DB-BD31-4B8C-83A1-F6EECF244321}">
                <p14:modId xmlns:p14="http://schemas.microsoft.com/office/powerpoint/2010/main" val="3658423794"/>
              </p:ext>
            </p:extLst>
          </p:nvPr>
        </p:nvGraphicFramePr>
        <p:xfrm>
          <a:off x="2072836" y="1053678"/>
          <a:ext cx="6303899" cy="474025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835758" y="3165456"/>
            <a:ext cx="692638" cy="383182"/>
          </a:xfrm>
          <a:prstGeom prst="rect">
            <a:avLst/>
          </a:prstGeom>
          <a:noFill/>
        </p:spPr>
        <p:txBody>
          <a:bodyPr wrap="square" rtlCol="0">
            <a:spAutoFit/>
          </a:bodyPr>
          <a:lstStyle/>
          <a:p>
            <a:pPr defTabSz="864199"/>
            <a:r>
              <a:rPr lang="nl-BE" sz="1890" b="1" dirty="0">
                <a:solidFill>
                  <a:prstClr val="white"/>
                </a:solidFill>
              </a:rPr>
              <a:t>65%</a:t>
            </a:r>
            <a:endParaRPr lang="en-US" sz="1890" b="1" dirty="0">
              <a:solidFill>
                <a:prstClr val="white"/>
              </a:solidFill>
            </a:endParaRPr>
          </a:p>
        </p:txBody>
      </p:sp>
      <p:sp>
        <p:nvSpPr>
          <p:cNvPr id="12" name="TextBox 11"/>
          <p:cNvSpPr txBox="1"/>
          <p:nvPr/>
        </p:nvSpPr>
        <p:spPr>
          <a:xfrm>
            <a:off x="3851147" y="2645428"/>
            <a:ext cx="692638" cy="383182"/>
          </a:xfrm>
          <a:prstGeom prst="rect">
            <a:avLst/>
          </a:prstGeom>
          <a:noFill/>
        </p:spPr>
        <p:txBody>
          <a:bodyPr wrap="square" rtlCol="0">
            <a:spAutoFit/>
          </a:bodyPr>
          <a:lstStyle/>
          <a:p>
            <a:pPr defTabSz="864199"/>
            <a:r>
              <a:rPr lang="nl-BE" sz="1890" b="1" dirty="0">
                <a:solidFill>
                  <a:prstClr val="white"/>
                </a:solidFill>
              </a:rPr>
              <a:t>35%</a:t>
            </a:r>
            <a:endParaRPr lang="en-US" sz="1890" b="1" dirty="0">
              <a:solidFill>
                <a:prstClr val="white"/>
              </a:solidFill>
            </a:endParaRPr>
          </a:p>
        </p:txBody>
      </p:sp>
      <p:sp>
        <p:nvSpPr>
          <p:cNvPr id="13" name="Rectangle 12"/>
          <p:cNvSpPr/>
          <p:nvPr/>
        </p:nvSpPr>
        <p:spPr>
          <a:xfrm>
            <a:off x="653804" y="5539427"/>
            <a:ext cx="6835544" cy="518347"/>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Pourriez-vous envisager de céder une partie de votre patrimoine de votre vivant ?</a:t>
            </a:r>
          </a:p>
          <a:p>
            <a:pPr algn="just" defTabSz="864199" fontAlgn="base">
              <a:spcAft>
                <a:spcPts val="567"/>
              </a:spcAft>
            </a:pP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Echantillon total: n=1002</a:t>
            </a:r>
          </a:p>
        </p:txBody>
      </p:sp>
      <p:pic>
        <p:nvPicPr>
          <p:cNvPr id="14" name="Image 13" descr="O:\Bvh_h000\Dbe_h001\Cbc_0099\Sed_0858\Sed_h607\Mki_0850\1_Data\Restreint\01_Marketing\10-Logos et Charte graphique\Logos\Logo Banque Privée\2015\CBC-BP-logos-PNG\CBC-BP-logos-quadri-2couleu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497" y="5615840"/>
            <a:ext cx="1220865" cy="693961"/>
          </a:xfrm>
          <a:prstGeom prst="rect">
            <a:avLst/>
          </a:prstGeom>
          <a:noFill/>
          <a:ln>
            <a:noFill/>
          </a:ln>
        </p:spPr>
      </p:pic>
    </p:spTree>
    <p:extLst>
      <p:ext uri="{BB962C8B-B14F-4D97-AF65-F5344CB8AC3E}">
        <p14:creationId xmlns:p14="http://schemas.microsoft.com/office/powerpoint/2010/main" val="413357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25486" y="6186516"/>
            <a:ext cx="6020544" cy="266868"/>
          </a:xfrm>
          <a:prstGeom prst="rect">
            <a:avLst/>
          </a:prstGeom>
          <a:noFill/>
        </p:spPr>
        <p:txBody>
          <a:bodyPr wrap="square" rtlCol="0">
            <a:spAutoFit/>
          </a:bodyPr>
          <a:lstStyle/>
          <a:p>
            <a:pPr algn="ctr"/>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p:nvPr>
        </p:nvSpPr>
        <p:spPr>
          <a:xfrm>
            <a:off x="653804" y="390630"/>
            <a:ext cx="9785753" cy="680513"/>
          </a:xfrm>
        </p:spPr>
        <p:txBody>
          <a:bodyPr/>
          <a:lstStyle/>
          <a:p>
            <a:r>
              <a:rPr lang="fr-FR" sz="2268" dirty="0">
                <a:solidFill>
                  <a:srgbClr val="A1988B"/>
                </a:solidFill>
              </a:rPr>
              <a:t>Les Belges qui envisagent de céder leur patrimoine de leur vivant seraient prêts à céder en moyenne 40</a:t>
            </a:r>
            <a:r>
              <a:rPr lang="fr-FR" sz="2268" dirty="0" smtClean="0">
                <a:solidFill>
                  <a:srgbClr val="A1988B"/>
                </a:solidFill>
              </a:rPr>
              <a:t>%</a:t>
            </a:r>
            <a:endParaRPr lang="en-US" sz="2268" dirty="0">
              <a:solidFill>
                <a:srgbClr val="A1988B"/>
              </a:solidFill>
            </a:endParaRPr>
          </a:p>
        </p:txBody>
      </p:sp>
      <p:graphicFrame>
        <p:nvGraphicFramePr>
          <p:cNvPr id="10" name="Chart 9"/>
          <p:cNvGraphicFramePr/>
          <p:nvPr>
            <p:extLst>
              <p:ext uri="{D42A27DB-BD31-4B8C-83A1-F6EECF244321}">
                <p14:modId xmlns:p14="http://schemas.microsoft.com/office/powerpoint/2010/main" val="2763888557"/>
              </p:ext>
            </p:extLst>
          </p:nvPr>
        </p:nvGraphicFramePr>
        <p:xfrm>
          <a:off x="2254029" y="1220926"/>
          <a:ext cx="6889295" cy="474025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56332" y="3401991"/>
            <a:ext cx="692638" cy="383182"/>
          </a:xfrm>
          <a:prstGeom prst="rect">
            <a:avLst/>
          </a:prstGeom>
          <a:noFill/>
        </p:spPr>
        <p:txBody>
          <a:bodyPr wrap="square" rtlCol="0">
            <a:spAutoFit/>
          </a:bodyPr>
          <a:lstStyle/>
          <a:p>
            <a:r>
              <a:rPr lang="nl-BE" sz="1890" b="1" dirty="0">
                <a:solidFill>
                  <a:schemeClr val="bg1"/>
                </a:solidFill>
              </a:rPr>
              <a:t>60%</a:t>
            </a:r>
            <a:endParaRPr lang="en-US" sz="1890" b="1" dirty="0">
              <a:solidFill>
                <a:schemeClr val="bg1"/>
              </a:solidFill>
            </a:endParaRPr>
          </a:p>
        </p:txBody>
      </p:sp>
      <p:sp>
        <p:nvSpPr>
          <p:cNvPr id="12" name="TextBox 11"/>
          <p:cNvSpPr txBox="1"/>
          <p:nvPr/>
        </p:nvSpPr>
        <p:spPr>
          <a:xfrm>
            <a:off x="4422605" y="2603615"/>
            <a:ext cx="692638" cy="383182"/>
          </a:xfrm>
          <a:prstGeom prst="rect">
            <a:avLst/>
          </a:prstGeom>
          <a:noFill/>
        </p:spPr>
        <p:txBody>
          <a:bodyPr wrap="square" rtlCol="0">
            <a:spAutoFit/>
          </a:bodyPr>
          <a:lstStyle/>
          <a:p>
            <a:r>
              <a:rPr lang="nl-BE" sz="1890" b="1" dirty="0">
                <a:solidFill>
                  <a:schemeClr val="bg1"/>
                </a:solidFill>
              </a:rPr>
              <a:t>40%</a:t>
            </a:r>
            <a:endParaRPr lang="en-US" sz="1890" b="1" dirty="0">
              <a:solidFill>
                <a:schemeClr val="bg1"/>
              </a:solidFill>
            </a:endParaRPr>
          </a:p>
        </p:txBody>
      </p:sp>
      <p:sp>
        <p:nvSpPr>
          <p:cNvPr id="13" name="Rectangle 12"/>
          <p:cNvSpPr/>
          <p:nvPr/>
        </p:nvSpPr>
        <p:spPr>
          <a:xfrm>
            <a:off x="653804" y="5498277"/>
            <a:ext cx="9785753" cy="692882"/>
          </a:xfrm>
          <a:prstGeom prst="rect">
            <a:avLst/>
          </a:prstGeom>
        </p:spPr>
        <p:txBody>
          <a:bodyPr wrap="square">
            <a:spAutoFit/>
          </a:bodyPr>
          <a:lstStyle/>
          <a:p>
            <a:pPr algn="just" fontAlgn="base">
              <a:spcAft>
                <a:spcPts val="567"/>
              </a:spcAft>
            </a:pPr>
            <a:r>
              <a:rPr lang="fr-FR" sz="1134" i="1" kern="0" dirty="0">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Quel pourcentage de votre patrimoine souhaiteriez-vous céder de votre vivant et quel pourcentage souhaiteriez-vous garder pour vos propres besoins (dépenses quotidiennes, sécurité financière, loisirs, soins de santé, etc.) ?</a:t>
            </a:r>
          </a:p>
          <a:p>
            <a:pPr algn="just" fontAlgn="base">
              <a:spcAft>
                <a:spcPts val="567"/>
              </a:spcAft>
            </a:pPr>
            <a:r>
              <a:rPr lang="fr-FR" sz="1134" kern="0" dirty="0">
                <a:effectLst>
                  <a:glow>
                    <a:srgbClr val="000000"/>
                  </a:glow>
                  <a:reflection stA="0" endPos="0" fadeDir="0" sx="0" sy="0"/>
                </a:effectLst>
                <a:latin typeface="Arial" panose="020B0604020202020204" pitchFamily="34" charset="0"/>
                <a:ea typeface="Times New Roman" panose="02020603050405020304" pitchFamily="18" charset="0"/>
              </a:rPr>
              <a:t>Les Belges qui envisagent de céder une partie de leur patrimoine de leur vivant: n=642</a:t>
            </a:r>
          </a:p>
        </p:txBody>
      </p:sp>
      <p:pic>
        <p:nvPicPr>
          <p:cNvPr id="14" name="Image 13" descr="O:\Bvh_h000\Dbe_h001\Cbc_0099\Sed_0858\Sed_h607\Mki_0850\1_Data\Restreint\01_Marketing\10-Logos et Charte graphique\Logos\Logo Banque Privée\2015\CBC-BP-logos-PNG\CBC-BP-logos-quadri-2couleu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497" y="5615840"/>
            <a:ext cx="1220865" cy="693961"/>
          </a:xfrm>
          <a:prstGeom prst="rect">
            <a:avLst/>
          </a:prstGeom>
          <a:noFill/>
          <a:ln>
            <a:noFill/>
          </a:ln>
        </p:spPr>
      </p:pic>
    </p:spTree>
    <p:extLst>
      <p:ext uri="{BB962C8B-B14F-4D97-AF65-F5344CB8AC3E}">
        <p14:creationId xmlns:p14="http://schemas.microsoft.com/office/powerpoint/2010/main" val="273581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25486" y="6186516"/>
            <a:ext cx="6020544" cy="266868"/>
          </a:xfrm>
          <a:prstGeom prst="rect">
            <a:avLst/>
          </a:prstGeom>
          <a:noFill/>
        </p:spPr>
        <p:txBody>
          <a:bodyPr wrap="square" rtlCol="0">
            <a:spAutoFit/>
          </a:bodyPr>
          <a:lstStyle/>
          <a:p>
            <a:pPr algn="ctr"/>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p:nvPr>
        </p:nvSpPr>
        <p:spPr>
          <a:xfrm>
            <a:off x="653804" y="364521"/>
            <a:ext cx="10369868" cy="680513"/>
          </a:xfrm>
        </p:spPr>
        <p:txBody>
          <a:bodyPr/>
          <a:lstStyle/>
          <a:p>
            <a:r>
              <a:rPr lang="fr-FR" sz="2268" dirty="0">
                <a:solidFill>
                  <a:srgbClr val="A1988B"/>
                </a:solidFill>
              </a:rPr>
              <a:t>1 Belge sur 3 envisagerait de céder une partie de son patrimoine pour des raisons de </a:t>
            </a:r>
            <a:r>
              <a:rPr lang="fr-FR" sz="2268" dirty="0" smtClean="0">
                <a:solidFill>
                  <a:srgbClr val="A1988B"/>
                </a:solidFill>
              </a:rPr>
              <a:t>santé</a:t>
            </a:r>
            <a:endParaRPr lang="fr-FR" sz="2268" dirty="0">
              <a:solidFill>
                <a:srgbClr val="A1988B"/>
              </a:solidFill>
            </a:endParaRPr>
          </a:p>
        </p:txBody>
      </p:sp>
      <p:sp>
        <p:nvSpPr>
          <p:cNvPr id="15" name="Rectangle 14"/>
          <p:cNvSpPr/>
          <p:nvPr/>
        </p:nvSpPr>
        <p:spPr>
          <a:xfrm>
            <a:off x="544907" y="5527055"/>
            <a:ext cx="10305047" cy="518347"/>
          </a:xfrm>
          <a:prstGeom prst="rect">
            <a:avLst/>
          </a:prstGeom>
        </p:spPr>
        <p:txBody>
          <a:bodyPr wrap="square">
            <a:spAutoFit/>
          </a:bodyPr>
          <a:lstStyle/>
          <a:p>
            <a:pPr algn="just" fontAlgn="base">
              <a:spcAft>
                <a:spcPts val="567"/>
              </a:spcAft>
            </a:pPr>
            <a:r>
              <a:rPr lang="fr-FR" sz="1134" i="1" kern="0" dirty="0">
                <a:effectLst>
                  <a:glow>
                    <a:srgbClr val="000000"/>
                  </a:glow>
                  <a:reflection stA="0" endPos="0" fadeDir="0" sx="0" sy="0"/>
                </a:effectLst>
                <a:latin typeface="Arial" panose="020B0604020202020204" pitchFamily="34" charset="0"/>
                <a:ea typeface="Times New Roman" panose="02020603050405020304" pitchFamily="18" charset="0"/>
              </a:rPr>
              <a:t>A quel(s) moment(s) de votre vie pourriez-vous envisager de céder une partie de votre patrimoine ?</a:t>
            </a:r>
          </a:p>
          <a:p>
            <a:pPr algn="just" fontAlgn="base">
              <a:spcAft>
                <a:spcPts val="567"/>
              </a:spcAft>
            </a:pPr>
            <a:r>
              <a:rPr lang="fr-FR" sz="1134" kern="0" dirty="0">
                <a:effectLst>
                  <a:glow>
                    <a:srgbClr val="000000"/>
                  </a:glow>
                  <a:reflection stA="0" endPos="0" fadeDir="0" sx="0" sy="0"/>
                </a:effectLst>
                <a:latin typeface="Arial" panose="020B0604020202020204" pitchFamily="34" charset="0"/>
                <a:ea typeface="Times New Roman" panose="02020603050405020304" pitchFamily="18" charset="0"/>
              </a:rPr>
              <a:t>Les Belges qui envisagent de céder une partie de leur patrimoine: n=642</a:t>
            </a:r>
          </a:p>
        </p:txBody>
      </p:sp>
      <p:graphicFrame>
        <p:nvGraphicFramePr>
          <p:cNvPr id="28" name="Chart 27"/>
          <p:cNvGraphicFramePr/>
          <p:nvPr>
            <p:extLst/>
          </p:nvPr>
        </p:nvGraphicFramePr>
        <p:xfrm>
          <a:off x="97566" y="1442963"/>
          <a:ext cx="10077222" cy="388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653805" y="1551085"/>
            <a:ext cx="9186418" cy="498227"/>
          </a:xfrm>
          <a:prstGeom prst="roundRect">
            <a:avLst/>
          </a:prstGeom>
          <a:noFill/>
          <a:ln w="28575">
            <a:solidFill>
              <a:srgbClr val="DEDA2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701" dirty="0"/>
          </a:p>
        </p:txBody>
      </p:sp>
    </p:spTree>
    <p:extLst>
      <p:ext uri="{BB962C8B-B14F-4D97-AF65-F5344CB8AC3E}">
        <p14:creationId xmlns:p14="http://schemas.microsoft.com/office/powerpoint/2010/main" val="2202778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p:nvPr>
        </p:nvSpPr>
        <p:spPr>
          <a:xfrm>
            <a:off x="653804" y="390630"/>
            <a:ext cx="9785753" cy="680513"/>
          </a:xfrm>
        </p:spPr>
        <p:txBody>
          <a:bodyPr/>
          <a:lstStyle/>
          <a:p>
            <a:r>
              <a:rPr lang="fr-FR" sz="2268" dirty="0" smtClean="0">
                <a:solidFill>
                  <a:srgbClr val="A1988B"/>
                </a:solidFill>
              </a:rPr>
              <a:t>8 Belges sur 10 n’ont pas encore planifié </a:t>
            </a:r>
            <a:r>
              <a:rPr lang="fr-FR" sz="2268" dirty="0">
                <a:solidFill>
                  <a:srgbClr val="A1988B"/>
                </a:solidFill>
              </a:rPr>
              <a:t>leur succession via un organisme officiel</a:t>
            </a:r>
            <a:endParaRPr lang="en-US" sz="2268" dirty="0">
              <a:solidFill>
                <a:srgbClr val="A1988B"/>
              </a:solidFill>
            </a:endParaRPr>
          </a:p>
        </p:txBody>
      </p:sp>
      <p:graphicFrame>
        <p:nvGraphicFramePr>
          <p:cNvPr id="10" name="Chart 9"/>
          <p:cNvGraphicFramePr/>
          <p:nvPr>
            <p:extLst>
              <p:ext uri="{D42A27DB-BD31-4B8C-83A1-F6EECF244321}">
                <p14:modId xmlns:p14="http://schemas.microsoft.com/office/powerpoint/2010/main" val="2110874746"/>
              </p:ext>
            </p:extLst>
          </p:nvPr>
        </p:nvGraphicFramePr>
        <p:xfrm>
          <a:off x="2072836" y="1053678"/>
          <a:ext cx="6303899" cy="474025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835758" y="3165456"/>
            <a:ext cx="692638" cy="383182"/>
          </a:xfrm>
          <a:prstGeom prst="rect">
            <a:avLst/>
          </a:prstGeom>
          <a:noFill/>
        </p:spPr>
        <p:txBody>
          <a:bodyPr wrap="square" rtlCol="0">
            <a:spAutoFit/>
          </a:bodyPr>
          <a:lstStyle/>
          <a:p>
            <a:pPr defTabSz="864199"/>
            <a:r>
              <a:rPr lang="nl-BE" sz="1890" b="1" dirty="0" smtClean="0">
                <a:solidFill>
                  <a:prstClr val="white"/>
                </a:solidFill>
              </a:rPr>
              <a:t>81%</a:t>
            </a:r>
            <a:endParaRPr lang="en-US" sz="1890" b="1" dirty="0">
              <a:solidFill>
                <a:prstClr val="white"/>
              </a:solidFill>
            </a:endParaRPr>
          </a:p>
        </p:txBody>
      </p:sp>
      <p:sp>
        <p:nvSpPr>
          <p:cNvPr id="12" name="TextBox 11"/>
          <p:cNvSpPr txBox="1"/>
          <p:nvPr/>
        </p:nvSpPr>
        <p:spPr>
          <a:xfrm>
            <a:off x="4197466" y="2453837"/>
            <a:ext cx="692638" cy="383182"/>
          </a:xfrm>
          <a:prstGeom prst="rect">
            <a:avLst/>
          </a:prstGeom>
          <a:noFill/>
        </p:spPr>
        <p:txBody>
          <a:bodyPr wrap="square" rtlCol="0">
            <a:spAutoFit/>
          </a:bodyPr>
          <a:lstStyle/>
          <a:p>
            <a:pPr defTabSz="864199"/>
            <a:r>
              <a:rPr lang="nl-BE" sz="1890" b="1" dirty="0" smtClean="0">
                <a:solidFill>
                  <a:prstClr val="white"/>
                </a:solidFill>
              </a:rPr>
              <a:t>19%</a:t>
            </a:r>
            <a:endParaRPr lang="en-US" sz="1890" b="1" dirty="0">
              <a:solidFill>
                <a:prstClr val="white"/>
              </a:solidFill>
            </a:endParaRPr>
          </a:p>
        </p:txBody>
      </p:sp>
      <p:sp>
        <p:nvSpPr>
          <p:cNvPr id="13" name="Rectangle 12"/>
          <p:cNvSpPr/>
          <p:nvPr/>
        </p:nvSpPr>
        <p:spPr>
          <a:xfrm>
            <a:off x="653804" y="5539427"/>
            <a:ext cx="6835544" cy="518347"/>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Avez-vous déjà planifié votre succession via un organisme officiel (banque, notaire, etc.) ?</a:t>
            </a:r>
          </a:p>
          <a:p>
            <a:pPr algn="just" defTabSz="864199" fontAlgn="base">
              <a:spcAft>
                <a:spcPts val="567"/>
              </a:spcAft>
            </a:pPr>
            <a:r>
              <a:rPr lang="fr-FR" sz="1134" kern="0" dirty="0" smtClean="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Echantillon </a:t>
            </a: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total: n=1002</a:t>
            </a:r>
          </a:p>
        </p:txBody>
      </p:sp>
      <p:pic>
        <p:nvPicPr>
          <p:cNvPr id="14" name="Image 13" descr="O:\Bvh_h000\Dbe_h001\Cbc_0099\Sed_0858\Sed_h607\Mki_0850\1_Data\Restreint\01_Marketing\10-Logos et Charte graphique\Logos\Logo Banque Privée\2015\CBC-BP-logos-PNG\CBC-BP-logos-quadri-2couleu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497" y="5615840"/>
            <a:ext cx="1220865" cy="693961"/>
          </a:xfrm>
          <a:prstGeom prst="rect">
            <a:avLst/>
          </a:prstGeom>
          <a:noFill/>
          <a:ln>
            <a:noFill/>
          </a:ln>
        </p:spPr>
      </p:pic>
    </p:spTree>
    <p:extLst>
      <p:ext uri="{BB962C8B-B14F-4D97-AF65-F5344CB8AC3E}">
        <p14:creationId xmlns:p14="http://schemas.microsoft.com/office/powerpoint/2010/main" val="3916383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653804" y="5539427"/>
            <a:ext cx="6835544" cy="518347"/>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Avez-vous déjà planifié votre succession via un organisme officiel (banque, notaire, etc.) ?</a:t>
            </a:r>
          </a:p>
          <a:p>
            <a:pPr algn="just" defTabSz="864199" fontAlgn="base">
              <a:spcAft>
                <a:spcPts val="567"/>
              </a:spcAft>
            </a:pP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Echantillon total: n=1002 (avec enfants: n=734; sans enfant: n=268)</a:t>
            </a:r>
          </a:p>
        </p:txBody>
      </p:sp>
      <p:graphicFrame>
        <p:nvGraphicFramePr>
          <p:cNvPr id="15" name="Chart 14"/>
          <p:cNvGraphicFramePr/>
          <p:nvPr>
            <p:extLst/>
          </p:nvPr>
        </p:nvGraphicFramePr>
        <p:xfrm>
          <a:off x="3749915" y="2991798"/>
          <a:ext cx="3676091" cy="2547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nvPr>
        </p:nvGraphicFramePr>
        <p:xfrm>
          <a:off x="1328673" y="1828414"/>
          <a:ext cx="3676091" cy="254762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2271564" y="3161668"/>
            <a:ext cx="692638" cy="383182"/>
          </a:xfrm>
          <a:prstGeom prst="rect">
            <a:avLst/>
          </a:prstGeom>
          <a:noFill/>
        </p:spPr>
        <p:txBody>
          <a:bodyPr wrap="square" rtlCol="0">
            <a:spAutoFit/>
          </a:bodyPr>
          <a:lstStyle/>
          <a:p>
            <a:pPr defTabSz="864199"/>
            <a:r>
              <a:rPr lang="nl-BE" sz="1890" b="1" dirty="0">
                <a:solidFill>
                  <a:prstClr val="white"/>
                </a:solidFill>
              </a:rPr>
              <a:t>77%</a:t>
            </a:r>
            <a:endParaRPr lang="en-US" sz="1890" b="1" dirty="0">
              <a:solidFill>
                <a:prstClr val="white"/>
              </a:solidFill>
            </a:endParaRPr>
          </a:p>
        </p:txBody>
      </p:sp>
      <p:sp>
        <p:nvSpPr>
          <p:cNvPr id="27" name="TextBox 26"/>
          <p:cNvSpPr txBox="1"/>
          <p:nvPr/>
        </p:nvSpPr>
        <p:spPr>
          <a:xfrm>
            <a:off x="3171334" y="2566849"/>
            <a:ext cx="692638" cy="383182"/>
          </a:xfrm>
          <a:prstGeom prst="rect">
            <a:avLst/>
          </a:prstGeom>
          <a:noFill/>
        </p:spPr>
        <p:txBody>
          <a:bodyPr wrap="square" rtlCol="0">
            <a:spAutoFit/>
          </a:bodyPr>
          <a:lstStyle/>
          <a:p>
            <a:pPr defTabSz="864199"/>
            <a:r>
              <a:rPr lang="nl-BE" sz="1890" b="1" dirty="0">
                <a:solidFill>
                  <a:prstClr val="white"/>
                </a:solidFill>
              </a:rPr>
              <a:t>23%</a:t>
            </a:r>
            <a:endParaRPr lang="en-US" sz="1890" b="1" dirty="0">
              <a:solidFill>
                <a:prstClr val="white"/>
              </a:solidFill>
            </a:endParaRPr>
          </a:p>
        </p:txBody>
      </p:sp>
      <p:graphicFrame>
        <p:nvGraphicFramePr>
          <p:cNvPr id="28" name="Chart 27"/>
          <p:cNvGraphicFramePr/>
          <p:nvPr>
            <p:extLst/>
          </p:nvPr>
        </p:nvGraphicFramePr>
        <p:xfrm>
          <a:off x="6278567" y="1865785"/>
          <a:ext cx="3676091" cy="2547628"/>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p:cNvSpPr txBox="1"/>
          <p:nvPr/>
        </p:nvSpPr>
        <p:spPr>
          <a:xfrm>
            <a:off x="7221457" y="3199039"/>
            <a:ext cx="692638" cy="383182"/>
          </a:xfrm>
          <a:prstGeom prst="rect">
            <a:avLst/>
          </a:prstGeom>
          <a:noFill/>
        </p:spPr>
        <p:txBody>
          <a:bodyPr wrap="square" rtlCol="0">
            <a:spAutoFit/>
          </a:bodyPr>
          <a:lstStyle/>
          <a:p>
            <a:pPr defTabSz="864199"/>
            <a:r>
              <a:rPr lang="nl-BE" sz="1890" b="1" dirty="0">
                <a:solidFill>
                  <a:prstClr val="white"/>
                </a:solidFill>
              </a:rPr>
              <a:t>90%</a:t>
            </a:r>
            <a:endParaRPr lang="en-US" sz="1890" b="1" dirty="0">
              <a:solidFill>
                <a:prstClr val="white"/>
              </a:solidFill>
            </a:endParaRPr>
          </a:p>
        </p:txBody>
      </p:sp>
      <p:sp>
        <p:nvSpPr>
          <p:cNvPr id="30" name="TextBox 29"/>
          <p:cNvSpPr txBox="1"/>
          <p:nvPr/>
        </p:nvSpPr>
        <p:spPr>
          <a:xfrm>
            <a:off x="7914095" y="2566849"/>
            <a:ext cx="692638" cy="383182"/>
          </a:xfrm>
          <a:prstGeom prst="rect">
            <a:avLst/>
          </a:prstGeom>
          <a:noFill/>
        </p:spPr>
        <p:txBody>
          <a:bodyPr wrap="square" rtlCol="0">
            <a:spAutoFit/>
          </a:bodyPr>
          <a:lstStyle/>
          <a:p>
            <a:pPr defTabSz="864199"/>
            <a:r>
              <a:rPr lang="nl-BE" sz="1890" b="1" dirty="0">
                <a:solidFill>
                  <a:prstClr val="white"/>
                </a:solidFill>
              </a:rPr>
              <a:t>10%</a:t>
            </a:r>
            <a:endParaRPr lang="en-US" sz="1890" b="1" dirty="0">
              <a:solidFill>
                <a:prstClr val="white"/>
              </a:solidFill>
            </a:endParaRPr>
          </a:p>
        </p:txBody>
      </p:sp>
      <p:sp>
        <p:nvSpPr>
          <p:cNvPr id="22" name="TextBox 21"/>
          <p:cNvSpPr txBox="1"/>
          <p:nvPr/>
        </p:nvSpPr>
        <p:spPr>
          <a:xfrm>
            <a:off x="2335435" y="1678443"/>
            <a:ext cx="1528537" cy="354071"/>
          </a:xfrm>
          <a:prstGeom prst="rect">
            <a:avLst/>
          </a:prstGeom>
          <a:noFill/>
          <a:ln>
            <a:solidFill>
              <a:srgbClr val="AFA251"/>
            </a:solidFill>
          </a:ln>
        </p:spPr>
        <p:txBody>
          <a:bodyPr wrap="square" rtlCol="0">
            <a:spAutoFit/>
          </a:bodyPr>
          <a:lstStyle/>
          <a:p>
            <a:pPr algn="ctr" defTabSz="864199"/>
            <a:r>
              <a:rPr lang="nl-BE" sz="1701" b="1" dirty="0">
                <a:solidFill>
                  <a:srgbClr val="AFA251"/>
                </a:solidFill>
              </a:rPr>
              <a:t>Avec enfant(s) </a:t>
            </a:r>
            <a:endParaRPr lang="en-US" sz="1701" b="1" dirty="0">
              <a:solidFill>
                <a:srgbClr val="AFA251"/>
              </a:solidFill>
            </a:endParaRPr>
          </a:p>
        </p:txBody>
      </p:sp>
      <p:sp>
        <p:nvSpPr>
          <p:cNvPr id="23" name="TextBox 22"/>
          <p:cNvSpPr txBox="1"/>
          <p:nvPr/>
        </p:nvSpPr>
        <p:spPr>
          <a:xfrm>
            <a:off x="7426005" y="1681629"/>
            <a:ext cx="1257533" cy="354071"/>
          </a:xfrm>
          <a:prstGeom prst="rect">
            <a:avLst/>
          </a:prstGeom>
          <a:noFill/>
          <a:ln>
            <a:solidFill>
              <a:srgbClr val="AFA251"/>
            </a:solidFill>
          </a:ln>
        </p:spPr>
        <p:txBody>
          <a:bodyPr wrap="square" rtlCol="0">
            <a:spAutoFit/>
          </a:bodyPr>
          <a:lstStyle/>
          <a:p>
            <a:pPr algn="ctr" defTabSz="864199"/>
            <a:r>
              <a:rPr lang="nl-BE" sz="1701" b="1" dirty="0">
                <a:solidFill>
                  <a:srgbClr val="AFA251"/>
                </a:solidFill>
              </a:rPr>
              <a:t>Sans enfant </a:t>
            </a:r>
            <a:endParaRPr lang="en-US" sz="1701" b="1" dirty="0">
              <a:solidFill>
                <a:srgbClr val="AFA251"/>
              </a:solidFill>
            </a:endParaRPr>
          </a:p>
        </p:txBody>
      </p:sp>
      <p:sp>
        <p:nvSpPr>
          <p:cNvPr id="24" name="Title 5"/>
          <p:cNvSpPr>
            <a:spLocks noGrp="1"/>
          </p:cNvSpPr>
          <p:nvPr>
            <p:ph type="title"/>
          </p:nvPr>
        </p:nvSpPr>
        <p:spPr>
          <a:xfrm>
            <a:off x="653804" y="446380"/>
            <a:ext cx="9785753" cy="680513"/>
          </a:xfrm>
        </p:spPr>
        <p:txBody>
          <a:bodyPr/>
          <a:lstStyle/>
          <a:p>
            <a:r>
              <a:rPr lang="fr-FR" sz="2268" dirty="0">
                <a:solidFill>
                  <a:srgbClr val="A1988B"/>
                </a:solidFill>
              </a:rPr>
              <a:t>La majorité des Belges, qu’ils aient des enfants ou non, n’a pas encore planifié sa succession avec une tendance plus marquée auprès de ceux qui n’ont pas </a:t>
            </a:r>
            <a:r>
              <a:rPr lang="fr-FR" sz="2268" dirty="0" smtClean="0">
                <a:solidFill>
                  <a:srgbClr val="A1988B"/>
                </a:solidFill>
              </a:rPr>
              <a:t>d’enfant</a:t>
            </a:r>
            <a:endParaRPr lang="en-US" sz="2268" dirty="0">
              <a:solidFill>
                <a:srgbClr val="A1988B"/>
              </a:solidFill>
            </a:endParaRPr>
          </a:p>
        </p:txBody>
      </p:sp>
      <p:sp>
        <p:nvSpPr>
          <p:cNvPr id="31" name="Oval 30"/>
          <p:cNvSpPr/>
          <p:nvPr/>
        </p:nvSpPr>
        <p:spPr>
          <a:xfrm>
            <a:off x="7221457" y="3213582"/>
            <a:ext cx="583830" cy="34903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99"/>
            <a:endParaRPr lang="en-US" sz="1701">
              <a:solidFill>
                <a:prstClr val="white"/>
              </a:solidFill>
            </a:endParaRPr>
          </a:p>
        </p:txBody>
      </p:sp>
      <p:pic>
        <p:nvPicPr>
          <p:cNvPr id="16" name="Image 15" descr="O:\Bvh_h000\Dbe_h001\Cbc_0099\Sed_0858\Sed_h607\Mki_0850\1_Data\Restreint\01_Marketing\10-Logos et Charte graphique\Logos\Logo Banque Privée\2015\CBC-BP-logos-PNG\CBC-BP-logos-quadri-2couleurs.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5618" y="5643286"/>
            <a:ext cx="1220865" cy="693961"/>
          </a:xfrm>
          <a:prstGeom prst="rect">
            <a:avLst/>
          </a:prstGeom>
          <a:noFill/>
          <a:ln>
            <a:noFill/>
          </a:ln>
        </p:spPr>
      </p:pic>
    </p:spTree>
    <p:extLst>
      <p:ext uri="{BB962C8B-B14F-4D97-AF65-F5344CB8AC3E}">
        <p14:creationId xmlns:p14="http://schemas.microsoft.com/office/powerpoint/2010/main" val="1102463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653804" y="5539427"/>
            <a:ext cx="6835544" cy="518347"/>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Avez-vous déjà planifié votre succession via un organisme officiel (banque, notaire, etc.) ?</a:t>
            </a:r>
          </a:p>
          <a:p>
            <a:pPr algn="just" defTabSz="864199" fontAlgn="base">
              <a:spcAft>
                <a:spcPts val="567"/>
              </a:spcAft>
            </a:pP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Echantillon total: n=1002 (18-34 : n=161; 35-44: n=100; 45-54: n=220; 55-64: n=220; 65+: n=301)</a:t>
            </a:r>
          </a:p>
        </p:txBody>
      </p:sp>
      <p:graphicFrame>
        <p:nvGraphicFramePr>
          <p:cNvPr id="25" name="Chart 24"/>
          <p:cNvGraphicFramePr/>
          <p:nvPr>
            <p:extLst/>
          </p:nvPr>
        </p:nvGraphicFramePr>
        <p:xfrm>
          <a:off x="3182287" y="1413917"/>
          <a:ext cx="2988401" cy="1947099"/>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3983849" y="2387465"/>
            <a:ext cx="692638" cy="354071"/>
          </a:xfrm>
          <a:prstGeom prst="rect">
            <a:avLst/>
          </a:prstGeom>
          <a:noFill/>
        </p:spPr>
        <p:txBody>
          <a:bodyPr wrap="square" rtlCol="0">
            <a:spAutoFit/>
          </a:bodyPr>
          <a:lstStyle/>
          <a:p>
            <a:pPr defTabSz="864199"/>
            <a:r>
              <a:rPr lang="nl-BE" sz="1701" b="1" dirty="0">
                <a:solidFill>
                  <a:prstClr val="white"/>
                </a:solidFill>
              </a:rPr>
              <a:t>90%</a:t>
            </a:r>
            <a:endParaRPr lang="en-US" sz="1701" b="1" dirty="0">
              <a:solidFill>
                <a:prstClr val="white"/>
              </a:solidFill>
            </a:endParaRPr>
          </a:p>
        </p:txBody>
      </p:sp>
      <p:sp>
        <p:nvSpPr>
          <p:cNvPr id="27" name="TextBox 26"/>
          <p:cNvSpPr txBox="1"/>
          <p:nvPr/>
        </p:nvSpPr>
        <p:spPr>
          <a:xfrm>
            <a:off x="4567678" y="1900352"/>
            <a:ext cx="692638" cy="354071"/>
          </a:xfrm>
          <a:prstGeom prst="rect">
            <a:avLst/>
          </a:prstGeom>
          <a:noFill/>
        </p:spPr>
        <p:txBody>
          <a:bodyPr wrap="square" rtlCol="0">
            <a:spAutoFit/>
          </a:bodyPr>
          <a:lstStyle/>
          <a:p>
            <a:pPr defTabSz="864199"/>
            <a:r>
              <a:rPr lang="nl-BE" sz="1701" b="1" dirty="0">
                <a:solidFill>
                  <a:prstClr val="white"/>
                </a:solidFill>
              </a:rPr>
              <a:t>10%</a:t>
            </a:r>
            <a:endParaRPr lang="en-US" sz="1701" b="1" dirty="0">
              <a:solidFill>
                <a:prstClr val="white"/>
              </a:solidFill>
            </a:endParaRPr>
          </a:p>
        </p:txBody>
      </p:sp>
      <p:graphicFrame>
        <p:nvGraphicFramePr>
          <p:cNvPr id="31" name="Chart 30"/>
          <p:cNvGraphicFramePr/>
          <p:nvPr>
            <p:extLst/>
          </p:nvPr>
        </p:nvGraphicFramePr>
        <p:xfrm>
          <a:off x="6426300" y="1413917"/>
          <a:ext cx="2988401" cy="1947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p:cNvSpPr txBox="1"/>
          <p:nvPr/>
        </p:nvSpPr>
        <p:spPr>
          <a:xfrm>
            <a:off x="7227862" y="2387465"/>
            <a:ext cx="692638" cy="354071"/>
          </a:xfrm>
          <a:prstGeom prst="rect">
            <a:avLst/>
          </a:prstGeom>
          <a:noFill/>
        </p:spPr>
        <p:txBody>
          <a:bodyPr wrap="square" rtlCol="0">
            <a:spAutoFit/>
          </a:bodyPr>
          <a:lstStyle/>
          <a:p>
            <a:pPr defTabSz="864199"/>
            <a:r>
              <a:rPr lang="nl-BE" sz="1701" b="1" dirty="0">
                <a:solidFill>
                  <a:prstClr val="white"/>
                </a:solidFill>
              </a:rPr>
              <a:t>89%</a:t>
            </a:r>
            <a:endParaRPr lang="en-US" sz="1701" b="1" dirty="0">
              <a:solidFill>
                <a:prstClr val="white"/>
              </a:solidFill>
            </a:endParaRPr>
          </a:p>
        </p:txBody>
      </p:sp>
      <p:sp>
        <p:nvSpPr>
          <p:cNvPr id="33" name="TextBox 32"/>
          <p:cNvSpPr txBox="1"/>
          <p:nvPr/>
        </p:nvSpPr>
        <p:spPr>
          <a:xfrm>
            <a:off x="7861767" y="1912727"/>
            <a:ext cx="692638" cy="354071"/>
          </a:xfrm>
          <a:prstGeom prst="rect">
            <a:avLst/>
          </a:prstGeom>
          <a:noFill/>
        </p:spPr>
        <p:txBody>
          <a:bodyPr wrap="square" rtlCol="0">
            <a:spAutoFit/>
          </a:bodyPr>
          <a:lstStyle/>
          <a:p>
            <a:pPr defTabSz="864199"/>
            <a:r>
              <a:rPr lang="nl-BE" sz="1701" b="1" dirty="0">
                <a:solidFill>
                  <a:prstClr val="white"/>
                </a:solidFill>
              </a:rPr>
              <a:t>11%</a:t>
            </a:r>
            <a:endParaRPr lang="en-US" sz="1701" b="1" dirty="0">
              <a:solidFill>
                <a:prstClr val="white"/>
              </a:solidFill>
            </a:endParaRPr>
          </a:p>
        </p:txBody>
      </p:sp>
      <p:graphicFrame>
        <p:nvGraphicFramePr>
          <p:cNvPr id="37" name="Chart 36"/>
          <p:cNvGraphicFramePr/>
          <p:nvPr>
            <p:extLst/>
          </p:nvPr>
        </p:nvGraphicFramePr>
        <p:xfrm>
          <a:off x="653804" y="3361016"/>
          <a:ext cx="2988401" cy="1947099"/>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p:cNvSpPr txBox="1"/>
          <p:nvPr/>
        </p:nvSpPr>
        <p:spPr>
          <a:xfrm>
            <a:off x="1455366" y="4334565"/>
            <a:ext cx="692638" cy="354071"/>
          </a:xfrm>
          <a:prstGeom prst="rect">
            <a:avLst/>
          </a:prstGeom>
          <a:noFill/>
        </p:spPr>
        <p:txBody>
          <a:bodyPr wrap="square" rtlCol="0">
            <a:spAutoFit/>
          </a:bodyPr>
          <a:lstStyle/>
          <a:p>
            <a:pPr defTabSz="864199"/>
            <a:r>
              <a:rPr lang="nl-BE" sz="1701" b="1" dirty="0">
                <a:solidFill>
                  <a:prstClr val="white"/>
                </a:solidFill>
              </a:rPr>
              <a:t>80%</a:t>
            </a:r>
            <a:endParaRPr lang="en-US" sz="1701" b="1" dirty="0">
              <a:solidFill>
                <a:prstClr val="white"/>
              </a:solidFill>
            </a:endParaRPr>
          </a:p>
        </p:txBody>
      </p:sp>
      <p:sp>
        <p:nvSpPr>
          <p:cNvPr id="39" name="TextBox 38"/>
          <p:cNvSpPr txBox="1"/>
          <p:nvPr/>
        </p:nvSpPr>
        <p:spPr>
          <a:xfrm>
            <a:off x="2117283" y="3881786"/>
            <a:ext cx="692638" cy="354071"/>
          </a:xfrm>
          <a:prstGeom prst="rect">
            <a:avLst/>
          </a:prstGeom>
          <a:noFill/>
        </p:spPr>
        <p:txBody>
          <a:bodyPr wrap="square" rtlCol="0">
            <a:spAutoFit/>
          </a:bodyPr>
          <a:lstStyle/>
          <a:p>
            <a:pPr defTabSz="864199"/>
            <a:r>
              <a:rPr lang="nl-BE" sz="1701" b="1" dirty="0">
                <a:solidFill>
                  <a:prstClr val="white"/>
                </a:solidFill>
              </a:rPr>
              <a:t>20%</a:t>
            </a:r>
            <a:endParaRPr lang="en-US" sz="1701" b="1" dirty="0">
              <a:solidFill>
                <a:prstClr val="white"/>
              </a:solidFill>
            </a:endParaRPr>
          </a:p>
        </p:txBody>
      </p:sp>
      <p:graphicFrame>
        <p:nvGraphicFramePr>
          <p:cNvPr id="40" name="Chart 39"/>
          <p:cNvGraphicFramePr/>
          <p:nvPr>
            <p:extLst/>
          </p:nvPr>
        </p:nvGraphicFramePr>
        <p:xfrm>
          <a:off x="4567679" y="3361015"/>
          <a:ext cx="2988401" cy="1947099"/>
        </p:xfrm>
        <a:graphic>
          <a:graphicData uri="http://schemas.openxmlformats.org/drawingml/2006/chart">
            <c:chart xmlns:c="http://schemas.openxmlformats.org/drawingml/2006/chart" xmlns:r="http://schemas.openxmlformats.org/officeDocument/2006/relationships" r:id="rId6"/>
          </a:graphicData>
        </a:graphic>
      </p:graphicFrame>
      <p:sp>
        <p:nvSpPr>
          <p:cNvPr id="41" name="TextBox 40"/>
          <p:cNvSpPr txBox="1"/>
          <p:nvPr/>
        </p:nvSpPr>
        <p:spPr>
          <a:xfrm>
            <a:off x="5369240" y="4334564"/>
            <a:ext cx="692638" cy="354071"/>
          </a:xfrm>
          <a:prstGeom prst="rect">
            <a:avLst/>
          </a:prstGeom>
          <a:noFill/>
        </p:spPr>
        <p:txBody>
          <a:bodyPr wrap="square" rtlCol="0">
            <a:spAutoFit/>
          </a:bodyPr>
          <a:lstStyle/>
          <a:p>
            <a:pPr defTabSz="864199"/>
            <a:r>
              <a:rPr lang="nl-BE" sz="1701" b="1" dirty="0">
                <a:solidFill>
                  <a:prstClr val="white"/>
                </a:solidFill>
              </a:rPr>
              <a:t>82%</a:t>
            </a:r>
            <a:endParaRPr lang="en-US" sz="1701" b="1" dirty="0">
              <a:solidFill>
                <a:prstClr val="white"/>
              </a:solidFill>
            </a:endParaRPr>
          </a:p>
        </p:txBody>
      </p:sp>
      <p:sp>
        <p:nvSpPr>
          <p:cNvPr id="42" name="TextBox 41"/>
          <p:cNvSpPr txBox="1"/>
          <p:nvPr/>
        </p:nvSpPr>
        <p:spPr>
          <a:xfrm>
            <a:off x="6061878" y="3887402"/>
            <a:ext cx="692638" cy="354071"/>
          </a:xfrm>
          <a:prstGeom prst="rect">
            <a:avLst/>
          </a:prstGeom>
          <a:noFill/>
        </p:spPr>
        <p:txBody>
          <a:bodyPr wrap="square" rtlCol="0">
            <a:spAutoFit/>
          </a:bodyPr>
          <a:lstStyle/>
          <a:p>
            <a:pPr defTabSz="864199"/>
            <a:r>
              <a:rPr lang="nl-BE" sz="1701" b="1" dirty="0">
                <a:solidFill>
                  <a:prstClr val="white"/>
                </a:solidFill>
              </a:rPr>
              <a:t>18%</a:t>
            </a:r>
            <a:endParaRPr lang="en-US" sz="1701" b="1" dirty="0">
              <a:solidFill>
                <a:prstClr val="white"/>
              </a:solidFill>
            </a:endParaRPr>
          </a:p>
        </p:txBody>
      </p:sp>
      <p:graphicFrame>
        <p:nvGraphicFramePr>
          <p:cNvPr id="43" name="Chart 42"/>
          <p:cNvGraphicFramePr/>
          <p:nvPr>
            <p:extLst/>
          </p:nvPr>
        </p:nvGraphicFramePr>
        <p:xfrm>
          <a:off x="8357642" y="3355399"/>
          <a:ext cx="2988401" cy="1947099"/>
        </p:xfrm>
        <a:graphic>
          <a:graphicData uri="http://schemas.openxmlformats.org/drawingml/2006/chart">
            <c:chart xmlns:c="http://schemas.openxmlformats.org/drawingml/2006/chart" xmlns:r="http://schemas.openxmlformats.org/officeDocument/2006/relationships" r:id="rId7"/>
          </a:graphicData>
        </a:graphic>
      </p:graphicFrame>
      <p:sp>
        <p:nvSpPr>
          <p:cNvPr id="44" name="TextBox 43"/>
          <p:cNvSpPr txBox="1"/>
          <p:nvPr/>
        </p:nvSpPr>
        <p:spPr>
          <a:xfrm>
            <a:off x="9159203" y="4328948"/>
            <a:ext cx="692638" cy="354071"/>
          </a:xfrm>
          <a:prstGeom prst="rect">
            <a:avLst/>
          </a:prstGeom>
          <a:noFill/>
        </p:spPr>
        <p:txBody>
          <a:bodyPr wrap="square" rtlCol="0">
            <a:spAutoFit/>
          </a:bodyPr>
          <a:lstStyle/>
          <a:p>
            <a:pPr defTabSz="864199"/>
            <a:r>
              <a:rPr lang="nl-BE" sz="1701" b="1" dirty="0">
                <a:solidFill>
                  <a:prstClr val="white"/>
                </a:solidFill>
              </a:rPr>
              <a:t>73%</a:t>
            </a:r>
            <a:endParaRPr lang="en-US" sz="1701" b="1" dirty="0">
              <a:solidFill>
                <a:prstClr val="white"/>
              </a:solidFill>
            </a:endParaRPr>
          </a:p>
        </p:txBody>
      </p:sp>
      <p:sp>
        <p:nvSpPr>
          <p:cNvPr id="45" name="TextBox 44"/>
          <p:cNvSpPr txBox="1"/>
          <p:nvPr/>
        </p:nvSpPr>
        <p:spPr>
          <a:xfrm>
            <a:off x="9851841" y="3881786"/>
            <a:ext cx="692638" cy="354071"/>
          </a:xfrm>
          <a:prstGeom prst="rect">
            <a:avLst/>
          </a:prstGeom>
          <a:noFill/>
        </p:spPr>
        <p:txBody>
          <a:bodyPr wrap="square" rtlCol="0">
            <a:spAutoFit/>
          </a:bodyPr>
          <a:lstStyle/>
          <a:p>
            <a:pPr defTabSz="864199"/>
            <a:r>
              <a:rPr lang="nl-BE" sz="1701" b="1" dirty="0">
                <a:solidFill>
                  <a:prstClr val="white"/>
                </a:solidFill>
              </a:rPr>
              <a:t>27%</a:t>
            </a:r>
            <a:endParaRPr lang="en-US" sz="1701" b="1" dirty="0">
              <a:solidFill>
                <a:prstClr val="white"/>
              </a:solidFill>
            </a:endParaRPr>
          </a:p>
        </p:txBody>
      </p:sp>
      <p:sp>
        <p:nvSpPr>
          <p:cNvPr id="46" name="TextBox 45"/>
          <p:cNvSpPr txBox="1"/>
          <p:nvPr/>
        </p:nvSpPr>
        <p:spPr>
          <a:xfrm>
            <a:off x="4111708" y="1280511"/>
            <a:ext cx="1257533" cy="354071"/>
          </a:xfrm>
          <a:prstGeom prst="rect">
            <a:avLst/>
          </a:prstGeom>
          <a:noFill/>
          <a:ln>
            <a:solidFill>
              <a:srgbClr val="AFA251"/>
            </a:solidFill>
          </a:ln>
        </p:spPr>
        <p:txBody>
          <a:bodyPr wrap="square" rtlCol="0">
            <a:spAutoFit/>
          </a:bodyPr>
          <a:lstStyle/>
          <a:p>
            <a:pPr algn="ctr" defTabSz="864199"/>
            <a:r>
              <a:rPr lang="nl-BE" sz="1701" b="1" dirty="0" smtClean="0">
                <a:solidFill>
                  <a:srgbClr val="AFA251"/>
                </a:solidFill>
              </a:rPr>
              <a:t>18-34 </a:t>
            </a:r>
            <a:r>
              <a:rPr lang="nl-BE" sz="1701" b="1" dirty="0" err="1" smtClean="0">
                <a:solidFill>
                  <a:srgbClr val="AFA251"/>
                </a:solidFill>
              </a:rPr>
              <a:t>ans</a:t>
            </a:r>
            <a:r>
              <a:rPr lang="nl-BE" sz="1701" b="1" dirty="0" smtClean="0">
                <a:solidFill>
                  <a:srgbClr val="AFA251"/>
                </a:solidFill>
              </a:rPr>
              <a:t> </a:t>
            </a:r>
            <a:endParaRPr lang="en-US" sz="1701" b="1" dirty="0">
              <a:solidFill>
                <a:srgbClr val="AFA251"/>
              </a:solidFill>
            </a:endParaRPr>
          </a:p>
        </p:txBody>
      </p:sp>
      <p:sp>
        <p:nvSpPr>
          <p:cNvPr id="47" name="TextBox 46"/>
          <p:cNvSpPr txBox="1"/>
          <p:nvPr/>
        </p:nvSpPr>
        <p:spPr>
          <a:xfrm>
            <a:off x="7291733" y="1243195"/>
            <a:ext cx="1257533" cy="354071"/>
          </a:xfrm>
          <a:prstGeom prst="rect">
            <a:avLst/>
          </a:prstGeom>
          <a:noFill/>
          <a:ln>
            <a:solidFill>
              <a:srgbClr val="AFA251"/>
            </a:solidFill>
          </a:ln>
        </p:spPr>
        <p:txBody>
          <a:bodyPr wrap="square" rtlCol="0">
            <a:spAutoFit/>
          </a:bodyPr>
          <a:lstStyle/>
          <a:p>
            <a:pPr algn="ctr" defTabSz="864199"/>
            <a:r>
              <a:rPr lang="nl-BE" sz="1701" b="1" dirty="0" smtClean="0">
                <a:solidFill>
                  <a:srgbClr val="AFA251"/>
                </a:solidFill>
              </a:rPr>
              <a:t>35-44 </a:t>
            </a:r>
            <a:r>
              <a:rPr lang="nl-BE" sz="1701" b="1" dirty="0" err="1" smtClean="0">
                <a:solidFill>
                  <a:srgbClr val="AFA251"/>
                </a:solidFill>
              </a:rPr>
              <a:t>ans</a:t>
            </a:r>
            <a:r>
              <a:rPr lang="nl-BE" sz="1701" b="1" dirty="0" smtClean="0">
                <a:solidFill>
                  <a:srgbClr val="AFA251"/>
                </a:solidFill>
              </a:rPr>
              <a:t> </a:t>
            </a:r>
            <a:endParaRPr lang="en-US" sz="1701" b="1" dirty="0">
              <a:solidFill>
                <a:srgbClr val="AFA251"/>
              </a:solidFill>
            </a:endParaRPr>
          </a:p>
        </p:txBody>
      </p:sp>
      <p:sp>
        <p:nvSpPr>
          <p:cNvPr id="48" name="TextBox 47"/>
          <p:cNvSpPr txBox="1"/>
          <p:nvPr/>
        </p:nvSpPr>
        <p:spPr>
          <a:xfrm>
            <a:off x="1488517" y="3222941"/>
            <a:ext cx="1257533" cy="354071"/>
          </a:xfrm>
          <a:prstGeom prst="rect">
            <a:avLst/>
          </a:prstGeom>
          <a:noFill/>
          <a:ln>
            <a:solidFill>
              <a:srgbClr val="AFA251"/>
            </a:solidFill>
          </a:ln>
        </p:spPr>
        <p:txBody>
          <a:bodyPr wrap="square" rtlCol="0">
            <a:spAutoFit/>
          </a:bodyPr>
          <a:lstStyle/>
          <a:p>
            <a:pPr algn="ctr" defTabSz="864199"/>
            <a:r>
              <a:rPr lang="nl-BE" sz="1701" b="1" dirty="0" smtClean="0">
                <a:solidFill>
                  <a:srgbClr val="AFA251"/>
                </a:solidFill>
              </a:rPr>
              <a:t>45-54 </a:t>
            </a:r>
            <a:r>
              <a:rPr lang="nl-BE" sz="1701" b="1" dirty="0" err="1" smtClean="0">
                <a:solidFill>
                  <a:srgbClr val="AFA251"/>
                </a:solidFill>
              </a:rPr>
              <a:t>ans</a:t>
            </a:r>
            <a:r>
              <a:rPr lang="nl-BE" sz="1701" b="1" dirty="0" smtClean="0">
                <a:solidFill>
                  <a:srgbClr val="AFA251"/>
                </a:solidFill>
              </a:rPr>
              <a:t> </a:t>
            </a:r>
            <a:endParaRPr lang="en-US" sz="1701" b="1" dirty="0">
              <a:solidFill>
                <a:srgbClr val="AFA251"/>
              </a:solidFill>
            </a:endParaRPr>
          </a:p>
        </p:txBody>
      </p:sp>
      <p:sp>
        <p:nvSpPr>
          <p:cNvPr id="49" name="TextBox 48"/>
          <p:cNvSpPr txBox="1"/>
          <p:nvPr/>
        </p:nvSpPr>
        <p:spPr>
          <a:xfrm>
            <a:off x="5507728" y="3218191"/>
            <a:ext cx="1257533" cy="354071"/>
          </a:xfrm>
          <a:prstGeom prst="rect">
            <a:avLst/>
          </a:prstGeom>
          <a:noFill/>
          <a:ln>
            <a:solidFill>
              <a:srgbClr val="AFA251"/>
            </a:solidFill>
          </a:ln>
        </p:spPr>
        <p:txBody>
          <a:bodyPr wrap="square" rtlCol="0">
            <a:spAutoFit/>
          </a:bodyPr>
          <a:lstStyle/>
          <a:p>
            <a:pPr algn="ctr" defTabSz="864199"/>
            <a:r>
              <a:rPr lang="nl-BE" sz="1701" b="1" dirty="0" smtClean="0">
                <a:solidFill>
                  <a:srgbClr val="AFA251"/>
                </a:solidFill>
              </a:rPr>
              <a:t>55-64 </a:t>
            </a:r>
            <a:r>
              <a:rPr lang="nl-BE" sz="1701" b="1" dirty="0" err="1" smtClean="0">
                <a:solidFill>
                  <a:srgbClr val="AFA251"/>
                </a:solidFill>
              </a:rPr>
              <a:t>ans</a:t>
            </a:r>
            <a:r>
              <a:rPr lang="nl-BE" sz="1701" b="1" dirty="0" smtClean="0">
                <a:solidFill>
                  <a:srgbClr val="AFA251"/>
                </a:solidFill>
              </a:rPr>
              <a:t> </a:t>
            </a:r>
            <a:endParaRPr lang="en-US" sz="1701" b="1" dirty="0">
              <a:solidFill>
                <a:srgbClr val="AFA251"/>
              </a:solidFill>
            </a:endParaRPr>
          </a:p>
        </p:txBody>
      </p:sp>
      <p:sp>
        <p:nvSpPr>
          <p:cNvPr id="50" name="TextBox 49"/>
          <p:cNvSpPr txBox="1"/>
          <p:nvPr/>
        </p:nvSpPr>
        <p:spPr>
          <a:xfrm>
            <a:off x="9223075" y="3218191"/>
            <a:ext cx="1257533" cy="354071"/>
          </a:xfrm>
          <a:prstGeom prst="rect">
            <a:avLst/>
          </a:prstGeom>
          <a:noFill/>
          <a:ln>
            <a:solidFill>
              <a:srgbClr val="AFA251"/>
            </a:solidFill>
          </a:ln>
        </p:spPr>
        <p:txBody>
          <a:bodyPr wrap="square" rtlCol="0">
            <a:spAutoFit/>
          </a:bodyPr>
          <a:lstStyle/>
          <a:p>
            <a:pPr algn="ctr" defTabSz="864199"/>
            <a:r>
              <a:rPr lang="nl-BE" sz="1701" b="1" dirty="0">
                <a:solidFill>
                  <a:srgbClr val="AFA251"/>
                </a:solidFill>
              </a:rPr>
              <a:t>65</a:t>
            </a:r>
            <a:r>
              <a:rPr lang="nl-BE" sz="1701" b="1" dirty="0" smtClean="0">
                <a:solidFill>
                  <a:srgbClr val="AFA251"/>
                </a:solidFill>
              </a:rPr>
              <a:t>+  </a:t>
            </a:r>
            <a:endParaRPr lang="en-US" sz="1701" b="1" dirty="0">
              <a:solidFill>
                <a:srgbClr val="AFA251"/>
              </a:solidFill>
            </a:endParaRPr>
          </a:p>
        </p:txBody>
      </p:sp>
      <p:sp>
        <p:nvSpPr>
          <p:cNvPr id="51" name="Oval 50"/>
          <p:cNvSpPr/>
          <p:nvPr/>
        </p:nvSpPr>
        <p:spPr>
          <a:xfrm>
            <a:off x="6041975" y="3881786"/>
            <a:ext cx="583830" cy="34903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99"/>
            <a:endParaRPr lang="en-US" sz="1701">
              <a:solidFill>
                <a:prstClr val="white"/>
              </a:solidFill>
            </a:endParaRPr>
          </a:p>
        </p:txBody>
      </p:sp>
      <p:sp>
        <p:nvSpPr>
          <p:cNvPr id="52" name="Oval 51"/>
          <p:cNvSpPr/>
          <p:nvPr/>
        </p:nvSpPr>
        <p:spPr>
          <a:xfrm>
            <a:off x="7197432" y="2394133"/>
            <a:ext cx="583830" cy="34903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99"/>
            <a:endParaRPr lang="en-US" sz="1701">
              <a:solidFill>
                <a:prstClr val="white"/>
              </a:solidFill>
            </a:endParaRPr>
          </a:p>
        </p:txBody>
      </p:sp>
      <p:sp>
        <p:nvSpPr>
          <p:cNvPr id="53" name="Oval 52"/>
          <p:cNvSpPr/>
          <p:nvPr/>
        </p:nvSpPr>
        <p:spPr>
          <a:xfrm>
            <a:off x="3983849" y="2376611"/>
            <a:ext cx="583830" cy="34903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99"/>
            <a:endParaRPr lang="en-US" sz="1701">
              <a:solidFill>
                <a:prstClr val="white"/>
              </a:solidFill>
            </a:endParaRPr>
          </a:p>
        </p:txBody>
      </p:sp>
      <p:sp>
        <p:nvSpPr>
          <p:cNvPr id="54" name="Oval 53"/>
          <p:cNvSpPr/>
          <p:nvPr/>
        </p:nvSpPr>
        <p:spPr>
          <a:xfrm>
            <a:off x="9810028" y="3910315"/>
            <a:ext cx="583830" cy="34903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99"/>
            <a:endParaRPr lang="en-US" sz="1701">
              <a:solidFill>
                <a:prstClr val="white"/>
              </a:solidFill>
            </a:endParaRPr>
          </a:p>
        </p:txBody>
      </p:sp>
      <p:sp>
        <p:nvSpPr>
          <p:cNvPr id="55" name="Title 5"/>
          <p:cNvSpPr>
            <a:spLocks noGrp="1"/>
          </p:cNvSpPr>
          <p:nvPr>
            <p:ph type="title"/>
          </p:nvPr>
        </p:nvSpPr>
        <p:spPr>
          <a:xfrm>
            <a:off x="653804" y="349480"/>
            <a:ext cx="9785753" cy="680513"/>
          </a:xfrm>
        </p:spPr>
        <p:txBody>
          <a:bodyPr/>
          <a:lstStyle/>
          <a:p>
            <a:r>
              <a:rPr lang="fr-FR" sz="2268" dirty="0" smtClean="0">
                <a:solidFill>
                  <a:srgbClr val="A1988B"/>
                </a:solidFill>
              </a:rPr>
              <a:t>Seuls </a:t>
            </a:r>
            <a:r>
              <a:rPr lang="fr-FR" sz="2268" dirty="0">
                <a:solidFill>
                  <a:srgbClr val="A1988B"/>
                </a:solidFill>
              </a:rPr>
              <a:t>27% des plus de 65 ans ont déjà planifié leur </a:t>
            </a:r>
            <a:r>
              <a:rPr lang="fr-FR" sz="2268" dirty="0" smtClean="0">
                <a:solidFill>
                  <a:srgbClr val="A1988B"/>
                </a:solidFill>
              </a:rPr>
              <a:t>succession</a:t>
            </a:r>
            <a:endParaRPr lang="en-US" sz="2268" dirty="0">
              <a:solidFill>
                <a:srgbClr val="A1988B"/>
              </a:solidFill>
            </a:endParaRPr>
          </a:p>
        </p:txBody>
      </p:sp>
      <p:pic>
        <p:nvPicPr>
          <p:cNvPr id="30" name="Image 29" descr="O:\Bvh_h000\Dbe_h001\Cbc_0099\Sed_0858\Sed_h607\Mki_0850\1_Data\Restreint\01_Marketing\10-Logos et Charte graphique\Logos\Logo Banque Privée\2015\CBC-BP-logos-PNG\CBC-BP-logos-quadri-2couleur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98160" y="5697138"/>
            <a:ext cx="1220865" cy="693961"/>
          </a:xfrm>
          <a:prstGeom prst="rect">
            <a:avLst/>
          </a:prstGeom>
          <a:noFill/>
          <a:ln>
            <a:noFill/>
          </a:ln>
        </p:spPr>
      </p:pic>
    </p:spTree>
    <p:extLst>
      <p:ext uri="{BB962C8B-B14F-4D97-AF65-F5344CB8AC3E}">
        <p14:creationId xmlns:p14="http://schemas.microsoft.com/office/powerpoint/2010/main" val="1008484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Chart 9"/>
          <p:cNvGraphicFramePr/>
          <p:nvPr>
            <p:extLst/>
          </p:nvPr>
        </p:nvGraphicFramePr>
        <p:xfrm>
          <a:off x="425221" y="1963973"/>
          <a:ext cx="3676091" cy="25476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68112" y="3297227"/>
            <a:ext cx="692638" cy="383182"/>
          </a:xfrm>
          <a:prstGeom prst="rect">
            <a:avLst/>
          </a:prstGeom>
          <a:noFill/>
        </p:spPr>
        <p:txBody>
          <a:bodyPr wrap="square" rtlCol="0">
            <a:spAutoFit/>
          </a:bodyPr>
          <a:lstStyle/>
          <a:p>
            <a:pPr defTabSz="864199"/>
            <a:r>
              <a:rPr lang="nl-BE" sz="1890" b="1" dirty="0">
                <a:solidFill>
                  <a:prstClr val="white"/>
                </a:solidFill>
              </a:rPr>
              <a:t>61%</a:t>
            </a:r>
            <a:endParaRPr lang="en-US" sz="1890" b="1" dirty="0">
              <a:solidFill>
                <a:prstClr val="white"/>
              </a:solidFill>
            </a:endParaRPr>
          </a:p>
        </p:txBody>
      </p:sp>
      <p:sp>
        <p:nvSpPr>
          <p:cNvPr id="12" name="TextBox 11"/>
          <p:cNvSpPr txBox="1"/>
          <p:nvPr/>
        </p:nvSpPr>
        <p:spPr>
          <a:xfrm>
            <a:off x="2545296" y="2859662"/>
            <a:ext cx="692638" cy="383182"/>
          </a:xfrm>
          <a:prstGeom prst="rect">
            <a:avLst/>
          </a:prstGeom>
          <a:noFill/>
        </p:spPr>
        <p:txBody>
          <a:bodyPr wrap="square" rtlCol="0">
            <a:spAutoFit/>
          </a:bodyPr>
          <a:lstStyle/>
          <a:p>
            <a:pPr defTabSz="864199"/>
            <a:r>
              <a:rPr lang="nl-BE" sz="1890" b="1" dirty="0">
                <a:solidFill>
                  <a:prstClr val="white"/>
                </a:solidFill>
              </a:rPr>
              <a:t>39%</a:t>
            </a:r>
            <a:endParaRPr lang="en-US" sz="1890" b="1" dirty="0">
              <a:solidFill>
                <a:prstClr val="white"/>
              </a:solidFill>
            </a:endParaRPr>
          </a:p>
        </p:txBody>
      </p:sp>
      <p:sp>
        <p:nvSpPr>
          <p:cNvPr id="13" name="Rectangle 12"/>
          <p:cNvSpPr/>
          <p:nvPr/>
        </p:nvSpPr>
        <p:spPr>
          <a:xfrm>
            <a:off x="653804" y="5539427"/>
            <a:ext cx="6835544" cy="518347"/>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Avez-vous déjà planifié votre succession via un organisme officiel (banque, notaire, etc.) ?</a:t>
            </a:r>
          </a:p>
          <a:p>
            <a:pPr algn="just" defTabSz="864199" fontAlgn="base">
              <a:spcAft>
                <a:spcPts val="567"/>
              </a:spcAft>
            </a:pP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Echantillon total: n=1002 (patrimoine élevé: n=41; assez élevé: n=73; moins élevé: n=611)</a:t>
            </a:r>
          </a:p>
        </p:txBody>
      </p:sp>
      <p:graphicFrame>
        <p:nvGraphicFramePr>
          <p:cNvPr id="15" name="Chart 14"/>
          <p:cNvGraphicFramePr/>
          <p:nvPr>
            <p:extLst/>
          </p:nvPr>
        </p:nvGraphicFramePr>
        <p:xfrm>
          <a:off x="3903670" y="2033011"/>
          <a:ext cx="3676091" cy="254762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846560" y="3366265"/>
            <a:ext cx="692638" cy="383182"/>
          </a:xfrm>
          <a:prstGeom prst="rect">
            <a:avLst/>
          </a:prstGeom>
          <a:noFill/>
        </p:spPr>
        <p:txBody>
          <a:bodyPr wrap="square" rtlCol="0">
            <a:spAutoFit/>
          </a:bodyPr>
          <a:lstStyle/>
          <a:p>
            <a:pPr defTabSz="864199"/>
            <a:r>
              <a:rPr lang="nl-BE" sz="1890" b="1" dirty="0">
                <a:solidFill>
                  <a:prstClr val="white"/>
                </a:solidFill>
              </a:rPr>
              <a:t>74%</a:t>
            </a:r>
            <a:endParaRPr lang="en-US" sz="1890" b="1" dirty="0">
              <a:solidFill>
                <a:prstClr val="white"/>
              </a:solidFill>
            </a:endParaRPr>
          </a:p>
        </p:txBody>
      </p:sp>
      <p:sp>
        <p:nvSpPr>
          <p:cNvPr id="17" name="TextBox 16"/>
          <p:cNvSpPr txBox="1"/>
          <p:nvPr/>
        </p:nvSpPr>
        <p:spPr>
          <a:xfrm>
            <a:off x="5865252" y="2855528"/>
            <a:ext cx="692638" cy="383182"/>
          </a:xfrm>
          <a:prstGeom prst="rect">
            <a:avLst/>
          </a:prstGeom>
          <a:noFill/>
        </p:spPr>
        <p:txBody>
          <a:bodyPr wrap="square" rtlCol="0">
            <a:spAutoFit/>
          </a:bodyPr>
          <a:lstStyle/>
          <a:p>
            <a:pPr defTabSz="864199"/>
            <a:r>
              <a:rPr lang="nl-BE" sz="1890" b="1" dirty="0">
                <a:solidFill>
                  <a:prstClr val="white"/>
                </a:solidFill>
              </a:rPr>
              <a:t>26%</a:t>
            </a:r>
            <a:endParaRPr lang="en-US" sz="1890" b="1" dirty="0">
              <a:solidFill>
                <a:prstClr val="white"/>
              </a:solidFill>
            </a:endParaRPr>
          </a:p>
        </p:txBody>
      </p:sp>
      <p:graphicFrame>
        <p:nvGraphicFramePr>
          <p:cNvPr id="19" name="Chart 18"/>
          <p:cNvGraphicFramePr/>
          <p:nvPr>
            <p:extLst/>
          </p:nvPr>
        </p:nvGraphicFramePr>
        <p:xfrm>
          <a:off x="7378680" y="1998492"/>
          <a:ext cx="3676091" cy="2547628"/>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p:cNvSpPr txBox="1"/>
          <p:nvPr/>
        </p:nvSpPr>
        <p:spPr>
          <a:xfrm>
            <a:off x="8321571" y="3331746"/>
            <a:ext cx="692638" cy="383182"/>
          </a:xfrm>
          <a:prstGeom prst="rect">
            <a:avLst/>
          </a:prstGeom>
          <a:noFill/>
        </p:spPr>
        <p:txBody>
          <a:bodyPr wrap="square" rtlCol="0">
            <a:spAutoFit/>
          </a:bodyPr>
          <a:lstStyle/>
          <a:p>
            <a:pPr defTabSz="864199"/>
            <a:r>
              <a:rPr lang="nl-BE" sz="1890" b="1" dirty="0">
                <a:solidFill>
                  <a:prstClr val="white"/>
                </a:solidFill>
              </a:rPr>
              <a:t>83%</a:t>
            </a:r>
            <a:endParaRPr lang="en-US" sz="1890" b="1" dirty="0">
              <a:solidFill>
                <a:prstClr val="white"/>
              </a:solidFill>
            </a:endParaRPr>
          </a:p>
        </p:txBody>
      </p:sp>
      <p:sp>
        <p:nvSpPr>
          <p:cNvPr id="21" name="TextBox 20"/>
          <p:cNvSpPr txBox="1"/>
          <p:nvPr/>
        </p:nvSpPr>
        <p:spPr>
          <a:xfrm>
            <a:off x="9221341" y="2736927"/>
            <a:ext cx="692638" cy="383182"/>
          </a:xfrm>
          <a:prstGeom prst="rect">
            <a:avLst/>
          </a:prstGeom>
          <a:noFill/>
        </p:spPr>
        <p:txBody>
          <a:bodyPr wrap="square" rtlCol="0">
            <a:spAutoFit/>
          </a:bodyPr>
          <a:lstStyle/>
          <a:p>
            <a:pPr defTabSz="864199"/>
            <a:r>
              <a:rPr lang="nl-BE" sz="1890" b="1" dirty="0">
                <a:solidFill>
                  <a:prstClr val="white"/>
                </a:solidFill>
              </a:rPr>
              <a:t>17%</a:t>
            </a:r>
            <a:endParaRPr lang="en-US" sz="1890" b="1" dirty="0">
              <a:solidFill>
                <a:prstClr val="white"/>
              </a:solidFill>
            </a:endParaRPr>
          </a:p>
        </p:txBody>
      </p:sp>
      <p:sp>
        <p:nvSpPr>
          <p:cNvPr id="22" name="TextBox 21"/>
          <p:cNvSpPr txBox="1"/>
          <p:nvPr/>
        </p:nvSpPr>
        <p:spPr>
          <a:xfrm>
            <a:off x="1253185" y="1716380"/>
            <a:ext cx="1790310" cy="615810"/>
          </a:xfrm>
          <a:prstGeom prst="rect">
            <a:avLst/>
          </a:prstGeom>
          <a:noFill/>
          <a:ln>
            <a:solidFill>
              <a:srgbClr val="AFA251"/>
            </a:solidFill>
          </a:ln>
        </p:spPr>
        <p:txBody>
          <a:bodyPr wrap="square" rtlCol="0">
            <a:spAutoFit/>
          </a:bodyPr>
          <a:lstStyle/>
          <a:p>
            <a:pPr algn="ctr" defTabSz="864199"/>
            <a:r>
              <a:rPr lang="fr-BE" sz="1701" b="1" dirty="0">
                <a:solidFill>
                  <a:srgbClr val="AFA251"/>
                </a:solidFill>
              </a:rPr>
              <a:t>Patrimoine élevé &gt; 500.000 €</a:t>
            </a:r>
          </a:p>
        </p:txBody>
      </p:sp>
      <p:sp>
        <p:nvSpPr>
          <p:cNvPr id="23" name="TextBox 22"/>
          <p:cNvSpPr txBox="1"/>
          <p:nvPr/>
        </p:nvSpPr>
        <p:spPr>
          <a:xfrm>
            <a:off x="4553963" y="1720111"/>
            <a:ext cx="2222114" cy="615810"/>
          </a:xfrm>
          <a:prstGeom prst="rect">
            <a:avLst/>
          </a:prstGeom>
          <a:noFill/>
          <a:ln>
            <a:solidFill>
              <a:srgbClr val="AFA251"/>
            </a:solidFill>
          </a:ln>
        </p:spPr>
        <p:txBody>
          <a:bodyPr wrap="square" rtlCol="0">
            <a:spAutoFit/>
          </a:bodyPr>
          <a:lstStyle/>
          <a:p>
            <a:pPr algn="ctr" defTabSz="864199"/>
            <a:r>
              <a:rPr lang="fr-BE" sz="1701" b="1" dirty="0">
                <a:solidFill>
                  <a:srgbClr val="AFA251"/>
                </a:solidFill>
              </a:rPr>
              <a:t>Patrimoine assez élevé</a:t>
            </a:r>
          </a:p>
          <a:p>
            <a:pPr algn="ctr" defTabSz="864199"/>
            <a:r>
              <a:rPr lang="fr-BE" sz="1701" b="1" dirty="0">
                <a:solidFill>
                  <a:srgbClr val="AFA251"/>
                </a:solidFill>
              </a:rPr>
              <a:t>(250.000 et 499.000 €)</a:t>
            </a:r>
          </a:p>
        </p:txBody>
      </p:sp>
      <p:sp>
        <p:nvSpPr>
          <p:cNvPr id="24" name="TextBox 23"/>
          <p:cNvSpPr txBox="1"/>
          <p:nvPr/>
        </p:nvSpPr>
        <p:spPr>
          <a:xfrm>
            <a:off x="8439935" y="1716380"/>
            <a:ext cx="2417193" cy="615810"/>
          </a:xfrm>
          <a:prstGeom prst="rect">
            <a:avLst/>
          </a:prstGeom>
          <a:noFill/>
          <a:ln>
            <a:solidFill>
              <a:srgbClr val="AFA251"/>
            </a:solidFill>
          </a:ln>
        </p:spPr>
        <p:txBody>
          <a:bodyPr wrap="square" rtlCol="0">
            <a:spAutoFit/>
          </a:bodyPr>
          <a:lstStyle/>
          <a:p>
            <a:pPr algn="ctr" defTabSz="864199"/>
            <a:r>
              <a:rPr lang="fr-BE" sz="1701" b="1" dirty="0">
                <a:solidFill>
                  <a:srgbClr val="AFA251"/>
                </a:solidFill>
              </a:rPr>
              <a:t>Patrimoine moins élevé</a:t>
            </a:r>
          </a:p>
          <a:p>
            <a:pPr algn="ctr" defTabSz="864199"/>
            <a:r>
              <a:rPr lang="fr-BE" sz="1701" b="1" dirty="0">
                <a:solidFill>
                  <a:srgbClr val="AFA251"/>
                </a:solidFill>
              </a:rPr>
              <a:t>&lt; 250.000 €</a:t>
            </a:r>
          </a:p>
        </p:txBody>
      </p:sp>
      <p:sp>
        <p:nvSpPr>
          <p:cNvPr id="31" name="Title 5"/>
          <p:cNvSpPr>
            <a:spLocks noGrp="1"/>
          </p:cNvSpPr>
          <p:nvPr>
            <p:ph type="title"/>
          </p:nvPr>
        </p:nvSpPr>
        <p:spPr>
          <a:xfrm>
            <a:off x="653804" y="446380"/>
            <a:ext cx="9785753" cy="680513"/>
          </a:xfrm>
        </p:spPr>
        <p:txBody>
          <a:bodyPr/>
          <a:lstStyle/>
          <a:p>
            <a:r>
              <a:rPr lang="fr-FR" sz="2268" dirty="0">
                <a:solidFill>
                  <a:srgbClr val="A1988B"/>
                </a:solidFill>
              </a:rPr>
              <a:t>P</a:t>
            </a:r>
            <a:r>
              <a:rPr lang="fr-FR" sz="2268" dirty="0" smtClean="0">
                <a:solidFill>
                  <a:srgbClr val="A1988B"/>
                </a:solidFill>
              </a:rPr>
              <a:t>lus </a:t>
            </a:r>
            <a:r>
              <a:rPr lang="fr-FR" sz="2268" dirty="0">
                <a:solidFill>
                  <a:srgbClr val="A1988B"/>
                </a:solidFill>
              </a:rPr>
              <a:t>le Belge dispose d’un patrimoine </a:t>
            </a:r>
            <a:r>
              <a:rPr lang="fr-FR" sz="2268" dirty="0" smtClean="0">
                <a:solidFill>
                  <a:srgbClr val="A1988B"/>
                </a:solidFill>
              </a:rPr>
              <a:t>élevé, </a:t>
            </a:r>
            <a:r>
              <a:rPr lang="fr-FR" sz="2268" dirty="0">
                <a:solidFill>
                  <a:srgbClr val="A1988B"/>
                </a:solidFill>
              </a:rPr>
              <a:t>plus il planifie sa </a:t>
            </a:r>
            <a:r>
              <a:rPr lang="fr-FR" sz="2268" dirty="0" smtClean="0">
                <a:solidFill>
                  <a:srgbClr val="A1988B"/>
                </a:solidFill>
              </a:rPr>
              <a:t>succession</a:t>
            </a:r>
            <a:endParaRPr lang="en-US" sz="2268" dirty="0">
              <a:solidFill>
                <a:srgbClr val="A1988B"/>
              </a:solidFill>
            </a:endParaRPr>
          </a:p>
        </p:txBody>
      </p:sp>
      <p:sp>
        <p:nvSpPr>
          <p:cNvPr id="32" name="Oval 31"/>
          <p:cNvSpPr/>
          <p:nvPr/>
        </p:nvSpPr>
        <p:spPr>
          <a:xfrm>
            <a:off x="2499050" y="2870071"/>
            <a:ext cx="583830" cy="34903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99"/>
            <a:endParaRPr lang="en-US" sz="1701">
              <a:solidFill>
                <a:prstClr val="white"/>
              </a:solidFill>
            </a:endParaRPr>
          </a:p>
        </p:txBody>
      </p:sp>
      <p:sp>
        <p:nvSpPr>
          <p:cNvPr id="33" name="Oval 32"/>
          <p:cNvSpPr/>
          <p:nvPr/>
        </p:nvSpPr>
        <p:spPr>
          <a:xfrm>
            <a:off x="5873391" y="2870071"/>
            <a:ext cx="583830" cy="34903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99"/>
            <a:endParaRPr lang="en-US" sz="1701">
              <a:solidFill>
                <a:prstClr val="white"/>
              </a:solidFill>
            </a:endParaRPr>
          </a:p>
        </p:txBody>
      </p:sp>
      <p:pic>
        <p:nvPicPr>
          <p:cNvPr id="25" name="Image 24" descr="O:\Bvh_h000\Dbe_h001\Cbc_0099\Sed_0858\Sed_h607\Mki_0850\1_Data\Restreint\01_Marketing\10-Logos et Charte graphique\Logos\Logo Banque Privée\2015\CBC-BP-logos-PNG\CBC-BP-logos-quadri-2couleurs.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2871" y="5625989"/>
            <a:ext cx="1220865" cy="693961"/>
          </a:xfrm>
          <a:prstGeom prst="rect">
            <a:avLst/>
          </a:prstGeom>
          <a:noFill/>
          <a:ln>
            <a:noFill/>
          </a:ln>
        </p:spPr>
      </p:pic>
    </p:spTree>
    <p:extLst>
      <p:ext uri="{BB962C8B-B14F-4D97-AF65-F5344CB8AC3E}">
        <p14:creationId xmlns:p14="http://schemas.microsoft.com/office/powerpoint/2010/main" val="1947336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227604" y="1638620"/>
            <a:ext cx="2456751" cy="2079723"/>
          </a:xfrm>
        </p:spPr>
        <p:txBody>
          <a:bodyPr/>
          <a:lstStyle/>
          <a:p>
            <a:r>
              <a:rPr lang="fr-FR" sz="2438" b="1" dirty="0" smtClean="0">
                <a:solidFill>
                  <a:schemeClr val="bg1"/>
                </a:solidFill>
                <a:latin typeface="Verdana"/>
                <a:ea typeface="+mn-ea"/>
                <a:cs typeface="Verdana"/>
              </a:rPr>
              <a:t>Avez-vous des questions?</a:t>
            </a:r>
            <a:endParaRPr lang="fr-FR" sz="2438" b="1" dirty="0">
              <a:solidFill>
                <a:schemeClr val="bg1"/>
              </a:solidFill>
              <a:latin typeface="Verdana"/>
              <a:ea typeface="+mn-ea"/>
              <a:cs typeface="Verdana"/>
            </a:endParaRPr>
          </a:p>
        </p:txBody>
      </p:sp>
    </p:spTree>
    <p:extLst>
      <p:ext uri="{BB962C8B-B14F-4D97-AF65-F5344CB8AC3E}">
        <p14:creationId xmlns:p14="http://schemas.microsoft.com/office/powerpoint/2010/main" val="718855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335920" y="3213671"/>
            <a:ext cx="2560275" cy="492443"/>
          </a:xfrm>
          <a:prstGeom prst="rect">
            <a:avLst/>
          </a:prstGeom>
          <a:noFill/>
        </p:spPr>
        <p:txBody>
          <a:bodyPr wrap="square" rtlCol="0">
            <a:spAutoFit/>
          </a:bodyPr>
          <a:lstStyle/>
          <a:p>
            <a:pPr algn="ctr" defTabSz="371481"/>
            <a:r>
              <a:rPr lang="fr-FR" sz="2600" dirty="0">
                <a:solidFill>
                  <a:prstClr val="white"/>
                </a:solidFill>
                <a:latin typeface="ITC Lubalin Graph Medium"/>
              </a:rPr>
              <a:t>Sous-titre</a:t>
            </a:r>
          </a:p>
        </p:txBody>
      </p:sp>
      <p:sp>
        <p:nvSpPr>
          <p:cNvPr id="10" name="ZoneTexte 9"/>
          <p:cNvSpPr txBox="1"/>
          <p:nvPr/>
        </p:nvSpPr>
        <p:spPr>
          <a:xfrm>
            <a:off x="1548811" y="410928"/>
            <a:ext cx="6610703" cy="542456"/>
          </a:xfrm>
          <a:prstGeom prst="rect">
            <a:avLst/>
          </a:prstGeom>
          <a:noFill/>
        </p:spPr>
        <p:txBody>
          <a:bodyPr wrap="square" rIns="0" rtlCol="0">
            <a:spAutoFit/>
          </a:bodyPr>
          <a:lstStyle/>
          <a:p>
            <a:pPr defTabSz="371481">
              <a:defRPr/>
            </a:pPr>
            <a:r>
              <a:rPr lang="en-US" sz="2925" b="1" dirty="0">
                <a:solidFill>
                  <a:srgbClr val="C8BB55"/>
                </a:solidFill>
                <a:latin typeface="Verdana"/>
                <a:cs typeface="Verdana"/>
              </a:rPr>
              <a:t>Agenda</a:t>
            </a:r>
            <a:endParaRPr lang="fr-FR" sz="2925" b="1" dirty="0">
              <a:solidFill>
                <a:srgbClr val="C8BB55"/>
              </a:solidFill>
              <a:latin typeface="Verdana"/>
              <a:cs typeface="Verdana"/>
            </a:endParaRPr>
          </a:p>
        </p:txBody>
      </p:sp>
      <p:sp>
        <p:nvSpPr>
          <p:cNvPr id="2" name="ZoneTexte 1"/>
          <p:cNvSpPr txBox="1"/>
          <p:nvPr/>
        </p:nvSpPr>
        <p:spPr>
          <a:xfrm>
            <a:off x="1643909" y="1358412"/>
            <a:ext cx="8373087" cy="3660554"/>
          </a:xfrm>
          <a:prstGeom prst="rect">
            <a:avLst/>
          </a:prstGeom>
          <a:noFill/>
        </p:spPr>
        <p:txBody>
          <a:bodyPr wrap="square" lIns="0" rIns="0" rtlCol="0">
            <a:spAutoFit/>
          </a:bodyPr>
          <a:lstStyle/>
          <a:p>
            <a:pPr marL="461488" indent="-432237" defTabSz="371481">
              <a:lnSpc>
                <a:spcPct val="150000"/>
              </a:lnSpc>
              <a:spcBef>
                <a:spcPts val="163"/>
              </a:spcBef>
              <a:buFont typeface="+mj-lt"/>
              <a:buAutoNum type="arabicPeriod"/>
              <a:tabLst>
                <a:tab pos="2773201" algn="r"/>
              </a:tabLst>
            </a:pPr>
            <a:r>
              <a:rPr lang="fr-FR" sz="1891" dirty="0">
                <a:solidFill>
                  <a:srgbClr val="3D6B7C"/>
                </a:solidFill>
                <a:latin typeface="Verdana"/>
              </a:rPr>
              <a:t>Introduction par Xavier Falla, Directeur Général du Marché des particuliers de </a:t>
            </a:r>
            <a:r>
              <a:rPr lang="fr-FR" sz="1891" dirty="0" smtClean="0">
                <a:solidFill>
                  <a:srgbClr val="3D6B7C"/>
                </a:solidFill>
                <a:latin typeface="Verdana"/>
              </a:rPr>
              <a:t>CBC</a:t>
            </a:r>
            <a:endParaRPr lang="fr-FR" sz="1891" dirty="0">
              <a:solidFill>
                <a:srgbClr val="3D6B7C"/>
              </a:solidFill>
              <a:latin typeface="Verdana"/>
            </a:endParaRPr>
          </a:p>
          <a:p>
            <a:pPr marL="461488" indent="-432237" defTabSz="371481">
              <a:lnSpc>
                <a:spcPct val="150000"/>
              </a:lnSpc>
              <a:spcBef>
                <a:spcPts val="163"/>
              </a:spcBef>
              <a:buFont typeface="+mj-lt"/>
              <a:buAutoNum type="arabicPeriod"/>
              <a:tabLst>
                <a:tab pos="2773201" algn="r"/>
              </a:tabLst>
            </a:pPr>
            <a:r>
              <a:rPr lang="fr-FR" sz="1891" dirty="0">
                <a:solidFill>
                  <a:srgbClr val="3D6B7C"/>
                </a:solidFill>
                <a:latin typeface="Verdana"/>
              </a:rPr>
              <a:t>Les Belges et les défis liés à leur patrimoine </a:t>
            </a:r>
            <a:r>
              <a:rPr lang="fr-FR" sz="1891" dirty="0" smtClean="0">
                <a:solidFill>
                  <a:srgbClr val="3D6B7C"/>
                </a:solidFill>
                <a:latin typeface="Verdana"/>
              </a:rPr>
              <a:t/>
            </a:r>
            <a:br>
              <a:rPr lang="fr-FR" sz="1891" dirty="0" smtClean="0">
                <a:solidFill>
                  <a:srgbClr val="3D6B7C"/>
                </a:solidFill>
                <a:latin typeface="Verdana"/>
              </a:rPr>
            </a:br>
            <a:r>
              <a:rPr lang="fr-FR" sz="1891" dirty="0" smtClean="0">
                <a:solidFill>
                  <a:srgbClr val="3D6B7C"/>
                </a:solidFill>
                <a:latin typeface="Verdana"/>
              </a:rPr>
              <a:t>par </a:t>
            </a:r>
            <a:r>
              <a:rPr lang="fr-FR" sz="1891" dirty="0">
                <a:solidFill>
                  <a:srgbClr val="3D6B7C"/>
                </a:solidFill>
                <a:latin typeface="Verdana"/>
              </a:rPr>
              <a:t>Patrick Dallemagne, Directeur de la Banque Privée de CBC</a:t>
            </a:r>
          </a:p>
          <a:p>
            <a:pPr marL="461488" indent="-432237" defTabSz="371481">
              <a:lnSpc>
                <a:spcPct val="150000"/>
              </a:lnSpc>
              <a:spcBef>
                <a:spcPts val="163"/>
              </a:spcBef>
              <a:buFont typeface="+mj-lt"/>
              <a:buAutoNum type="arabicPeriod"/>
              <a:tabLst>
                <a:tab pos="2773201" algn="r"/>
              </a:tabLst>
            </a:pPr>
            <a:r>
              <a:rPr lang="fr-FR" sz="1891" dirty="0">
                <a:solidFill>
                  <a:srgbClr val="3D6B7C"/>
                </a:solidFill>
                <a:latin typeface="Verdana"/>
              </a:rPr>
              <a:t>Les Belges et les enjeux liés à la planification de leur succession par François Descheemaeker, Directeur du Département patrimonial de CBC</a:t>
            </a:r>
          </a:p>
          <a:p>
            <a:pPr marL="245369" indent="-216118" defTabSz="371481">
              <a:lnSpc>
                <a:spcPts val="1625"/>
              </a:lnSpc>
              <a:spcBef>
                <a:spcPts val="163"/>
              </a:spcBef>
              <a:buFontTx/>
              <a:buAutoNum type="arabicPeriod"/>
              <a:tabLst>
                <a:tab pos="2773201" algn="r"/>
              </a:tabLst>
            </a:pPr>
            <a:endParaRPr lang="nl-BE" sz="1056" b="1" dirty="0">
              <a:solidFill>
                <a:srgbClr val="3D6B7C"/>
              </a:solidFill>
              <a:latin typeface="Verdana"/>
            </a:endParaRPr>
          </a:p>
          <a:p>
            <a:pPr marL="29251" defTabSz="371481">
              <a:lnSpc>
                <a:spcPts val="1625"/>
              </a:lnSpc>
              <a:spcBef>
                <a:spcPts val="163"/>
              </a:spcBef>
              <a:tabLst>
                <a:tab pos="2773201" algn="r"/>
              </a:tabLst>
            </a:pPr>
            <a:r>
              <a:rPr lang="en-US" sz="1056" dirty="0">
                <a:solidFill>
                  <a:srgbClr val="A1988B"/>
                </a:solidFill>
                <a:latin typeface="Verdana"/>
              </a:rPr>
              <a:t>	</a:t>
            </a:r>
            <a:endParaRPr lang="fr-FR" sz="1056" dirty="0">
              <a:solidFill>
                <a:srgbClr val="A1988B"/>
              </a:solidFill>
              <a:latin typeface="Verdana"/>
            </a:endParaRPr>
          </a:p>
        </p:txBody>
      </p:sp>
    </p:spTree>
    <p:extLst>
      <p:ext uri="{BB962C8B-B14F-4D97-AF65-F5344CB8AC3E}">
        <p14:creationId xmlns:p14="http://schemas.microsoft.com/office/powerpoint/2010/main" val="1414688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335920" y="3213671"/>
            <a:ext cx="2560275" cy="492443"/>
          </a:xfrm>
          <a:prstGeom prst="rect">
            <a:avLst/>
          </a:prstGeom>
          <a:noFill/>
        </p:spPr>
        <p:txBody>
          <a:bodyPr wrap="square" rtlCol="0">
            <a:spAutoFit/>
          </a:bodyPr>
          <a:lstStyle/>
          <a:p>
            <a:pPr algn="ctr" defTabSz="371481"/>
            <a:r>
              <a:rPr lang="fr-FR" sz="2600" dirty="0">
                <a:solidFill>
                  <a:prstClr val="white"/>
                </a:solidFill>
                <a:latin typeface="ITC Lubalin Graph Medium"/>
              </a:rPr>
              <a:t>Sous-titre</a:t>
            </a:r>
          </a:p>
        </p:txBody>
      </p:sp>
      <p:sp>
        <p:nvSpPr>
          <p:cNvPr id="10" name="ZoneTexte 9"/>
          <p:cNvSpPr txBox="1"/>
          <p:nvPr/>
        </p:nvSpPr>
        <p:spPr>
          <a:xfrm>
            <a:off x="1548811" y="410928"/>
            <a:ext cx="6610703" cy="542456"/>
          </a:xfrm>
          <a:prstGeom prst="rect">
            <a:avLst/>
          </a:prstGeom>
          <a:noFill/>
        </p:spPr>
        <p:txBody>
          <a:bodyPr wrap="square" rIns="0" rtlCol="0">
            <a:spAutoFit/>
          </a:bodyPr>
          <a:lstStyle/>
          <a:p>
            <a:pPr defTabSz="371481">
              <a:defRPr/>
            </a:pPr>
            <a:r>
              <a:rPr lang="en-US" sz="2925" b="1" dirty="0" smtClean="0">
                <a:solidFill>
                  <a:srgbClr val="C8BB55"/>
                </a:solidFill>
                <a:latin typeface="Verdana"/>
                <a:cs typeface="Verdana"/>
              </a:rPr>
              <a:t>En </a:t>
            </a:r>
            <a:r>
              <a:rPr lang="en-US" sz="2925" b="1" dirty="0" err="1" smtClean="0">
                <a:solidFill>
                  <a:srgbClr val="C8BB55"/>
                </a:solidFill>
                <a:latin typeface="Verdana"/>
                <a:cs typeface="Verdana"/>
              </a:rPr>
              <a:t>quelques</a:t>
            </a:r>
            <a:r>
              <a:rPr lang="en-US" sz="2925" b="1" dirty="0" smtClean="0">
                <a:solidFill>
                  <a:srgbClr val="C8BB55"/>
                </a:solidFill>
                <a:latin typeface="Verdana"/>
                <a:cs typeface="Verdana"/>
              </a:rPr>
              <a:t> mots…</a:t>
            </a:r>
            <a:endParaRPr lang="fr-FR" sz="2925" b="1" dirty="0">
              <a:solidFill>
                <a:srgbClr val="C8BB55"/>
              </a:solidFill>
              <a:latin typeface="Verdana"/>
              <a:cs typeface="Verdana"/>
            </a:endParaRPr>
          </a:p>
        </p:txBody>
      </p:sp>
      <p:sp>
        <p:nvSpPr>
          <p:cNvPr id="2" name="ZoneTexte 1"/>
          <p:cNvSpPr txBox="1"/>
          <p:nvPr/>
        </p:nvSpPr>
        <p:spPr>
          <a:xfrm>
            <a:off x="1643909" y="1358412"/>
            <a:ext cx="8373087" cy="6287747"/>
          </a:xfrm>
          <a:prstGeom prst="rect">
            <a:avLst/>
          </a:prstGeom>
          <a:noFill/>
        </p:spPr>
        <p:txBody>
          <a:bodyPr wrap="square" lIns="0" rIns="0" rtlCol="0">
            <a:spAutoFit/>
          </a:bodyPr>
          <a:lstStyle/>
          <a:p>
            <a:pPr marL="29251" defTabSz="371481">
              <a:lnSpc>
                <a:spcPct val="150000"/>
              </a:lnSpc>
              <a:spcBef>
                <a:spcPts val="163"/>
              </a:spcBef>
              <a:tabLst>
                <a:tab pos="2773201" algn="r"/>
              </a:tabLst>
            </a:pPr>
            <a:r>
              <a:rPr lang="fr-FR" sz="1891" dirty="0" smtClean="0">
                <a:solidFill>
                  <a:srgbClr val="3D6B7C"/>
                </a:solidFill>
                <a:latin typeface="Verdana"/>
              </a:rPr>
              <a:t>Être une banque privée en 2017: </a:t>
            </a:r>
          </a:p>
          <a:p>
            <a:pPr marL="372151" indent="-342900" defTabSz="371481">
              <a:lnSpc>
                <a:spcPct val="200000"/>
              </a:lnSpc>
              <a:spcBef>
                <a:spcPts val="163"/>
              </a:spcBef>
              <a:buFont typeface="Arial" panose="020B0604020202020204" pitchFamily="34" charset="0"/>
              <a:buChar char="•"/>
              <a:tabLst>
                <a:tab pos="2773201" algn="r"/>
              </a:tabLst>
            </a:pPr>
            <a:r>
              <a:rPr lang="fr-FR" sz="1891" dirty="0" smtClean="0">
                <a:solidFill>
                  <a:srgbClr val="3D6B7C"/>
                </a:solidFill>
                <a:latin typeface="Verdana"/>
              </a:rPr>
              <a:t>Maîtrise de la gestion d’actifs</a:t>
            </a:r>
            <a:endParaRPr lang="fr-FR" sz="1891" dirty="0">
              <a:solidFill>
                <a:srgbClr val="3D6B7C"/>
              </a:solidFill>
              <a:latin typeface="Verdana"/>
            </a:endParaRPr>
          </a:p>
          <a:p>
            <a:pPr marL="372151" indent="-342900" defTabSz="371481">
              <a:lnSpc>
                <a:spcPct val="200000"/>
              </a:lnSpc>
              <a:spcBef>
                <a:spcPts val="163"/>
              </a:spcBef>
              <a:buFont typeface="Arial" panose="020B0604020202020204" pitchFamily="34" charset="0"/>
              <a:buChar char="•"/>
              <a:tabLst>
                <a:tab pos="2773201" algn="r"/>
              </a:tabLst>
            </a:pPr>
            <a:r>
              <a:rPr lang="fr-FR" sz="1891" dirty="0" smtClean="0">
                <a:solidFill>
                  <a:srgbClr val="3D6B7C"/>
                </a:solidFill>
                <a:latin typeface="Verdana"/>
              </a:rPr>
              <a:t>Apport </a:t>
            </a:r>
            <a:r>
              <a:rPr lang="fr-FR" sz="1891" dirty="0">
                <a:solidFill>
                  <a:srgbClr val="3D6B7C"/>
                </a:solidFill>
                <a:latin typeface="Verdana"/>
              </a:rPr>
              <a:t>du groupe (KBC </a:t>
            </a:r>
            <a:r>
              <a:rPr lang="fr-FR" sz="1891" dirty="0" err="1">
                <a:solidFill>
                  <a:srgbClr val="3D6B7C"/>
                </a:solidFill>
                <a:latin typeface="Verdana"/>
              </a:rPr>
              <a:t>Asset</a:t>
            </a:r>
            <a:r>
              <a:rPr lang="fr-FR" sz="1891" dirty="0">
                <a:solidFill>
                  <a:srgbClr val="3D6B7C"/>
                </a:solidFill>
                <a:latin typeface="Verdana"/>
              </a:rPr>
              <a:t> Management)</a:t>
            </a:r>
          </a:p>
          <a:p>
            <a:pPr marL="372151" indent="-342900" defTabSz="371481">
              <a:lnSpc>
                <a:spcPct val="200000"/>
              </a:lnSpc>
              <a:spcBef>
                <a:spcPts val="163"/>
              </a:spcBef>
              <a:buFont typeface="Arial" panose="020B0604020202020204" pitchFamily="34" charset="0"/>
              <a:buChar char="•"/>
              <a:tabLst>
                <a:tab pos="2773201" algn="r"/>
              </a:tabLst>
            </a:pPr>
            <a:r>
              <a:rPr lang="fr-FR" sz="1891" dirty="0" smtClean="0">
                <a:solidFill>
                  <a:srgbClr val="3D6B7C"/>
                </a:solidFill>
                <a:latin typeface="Verdana"/>
              </a:rPr>
              <a:t>Accompagnement </a:t>
            </a:r>
            <a:r>
              <a:rPr lang="fr-FR" sz="1891" dirty="0">
                <a:solidFill>
                  <a:srgbClr val="3D6B7C"/>
                </a:solidFill>
                <a:latin typeface="Verdana"/>
              </a:rPr>
              <a:t>par des services </a:t>
            </a:r>
            <a:r>
              <a:rPr lang="fr-FR" sz="1891" dirty="0" smtClean="0">
                <a:solidFill>
                  <a:srgbClr val="3D6B7C"/>
                </a:solidFill>
                <a:latin typeface="Verdana"/>
              </a:rPr>
              <a:t>satellites (Structurations Patrimoniales, French Desk, Conseillers Actions)</a:t>
            </a:r>
            <a:endParaRPr lang="fr-FR" sz="1891" dirty="0">
              <a:solidFill>
                <a:srgbClr val="3D6B7C"/>
              </a:solidFill>
              <a:latin typeface="Verdana"/>
            </a:endParaRPr>
          </a:p>
          <a:p>
            <a:pPr marL="372151" indent="-342900" defTabSz="371481">
              <a:lnSpc>
                <a:spcPct val="200000"/>
              </a:lnSpc>
              <a:spcBef>
                <a:spcPts val="163"/>
              </a:spcBef>
              <a:buFont typeface="Arial" panose="020B0604020202020204" pitchFamily="34" charset="0"/>
              <a:buChar char="•"/>
              <a:tabLst>
                <a:tab pos="2773201" algn="r"/>
              </a:tabLst>
            </a:pPr>
            <a:r>
              <a:rPr lang="fr-FR" sz="1891" dirty="0">
                <a:solidFill>
                  <a:srgbClr val="3D6B7C"/>
                </a:solidFill>
                <a:latin typeface="Verdana"/>
              </a:rPr>
              <a:t>N</a:t>
            </a:r>
            <a:r>
              <a:rPr lang="fr-FR" sz="1891" dirty="0" smtClean="0">
                <a:solidFill>
                  <a:srgbClr val="3D6B7C"/>
                </a:solidFill>
                <a:latin typeface="Verdana"/>
              </a:rPr>
              <a:t>ouveaux défis (MIFID2, </a:t>
            </a:r>
            <a:r>
              <a:rPr lang="fr-FR" sz="1891" dirty="0" err="1" smtClean="0">
                <a:solidFill>
                  <a:srgbClr val="3D6B7C"/>
                </a:solidFill>
                <a:latin typeface="Verdana"/>
              </a:rPr>
              <a:t>digitalisation,etc</a:t>
            </a:r>
            <a:r>
              <a:rPr lang="fr-FR" sz="1891" dirty="0" smtClean="0">
                <a:solidFill>
                  <a:srgbClr val="3D6B7C"/>
                </a:solidFill>
                <a:latin typeface="Verdana"/>
              </a:rPr>
              <a:t>.) </a:t>
            </a:r>
          </a:p>
          <a:p>
            <a:pPr marL="372151" indent="-342900" defTabSz="371481">
              <a:lnSpc>
                <a:spcPct val="200000"/>
              </a:lnSpc>
              <a:spcBef>
                <a:spcPts val="163"/>
              </a:spcBef>
              <a:buFont typeface="Arial" panose="020B0604020202020204" pitchFamily="34" charset="0"/>
              <a:buChar char="•"/>
              <a:tabLst>
                <a:tab pos="2773201" algn="r"/>
              </a:tabLst>
            </a:pPr>
            <a:r>
              <a:rPr lang="fr-FR" sz="1891" dirty="0" smtClean="0">
                <a:solidFill>
                  <a:srgbClr val="3D6B7C"/>
                </a:solidFill>
                <a:latin typeface="Verdana"/>
              </a:rPr>
              <a:t>Transparence et exigences des clients</a:t>
            </a:r>
          </a:p>
          <a:p>
            <a:pPr marL="372151" indent="-342900" defTabSz="371481">
              <a:lnSpc>
                <a:spcPct val="200000"/>
              </a:lnSpc>
              <a:spcBef>
                <a:spcPts val="163"/>
              </a:spcBef>
              <a:buFont typeface="Arial" panose="020B0604020202020204" pitchFamily="34" charset="0"/>
              <a:buChar char="•"/>
              <a:tabLst>
                <a:tab pos="2773201" algn="r"/>
              </a:tabLst>
            </a:pPr>
            <a:r>
              <a:rPr lang="fr-FR" sz="1891" dirty="0" smtClean="0">
                <a:solidFill>
                  <a:srgbClr val="3D6B7C"/>
                </a:solidFill>
                <a:latin typeface="Verdana"/>
              </a:rPr>
              <a:t>Taille humaine et accessibilité</a:t>
            </a:r>
            <a:endParaRPr lang="fr-FR" sz="1891" dirty="0">
              <a:solidFill>
                <a:srgbClr val="3D6B7C"/>
              </a:solidFill>
              <a:latin typeface="Verdana"/>
            </a:endParaRPr>
          </a:p>
          <a:p>
            <a:pPr marL="29251" defTabSz="371481">
              <a:lnSpc>
                <a:spcPct val="200000"/>
              </a:lnSpc>
              <a:spcBef>
                <a:spcPts val="163"/>
              </a:spcBef>
              <a:tabLst>
                <a:tab pos="2773201" algn="r"/>
              </a:tabLst>
            </a:pPr>
            <a:endParaRPr lang="fr-FR" sz="1891" dirty="0">
              <a:solidFill>
                <a:srgbClr val="3D6B7C"/>
              </a:solidFill>
              <a:latin typeface="Verdana"/>
            </a:endParaRPr>
          </a:p>
          <a:p>
            <a:pPr marL="372151" indent="-342900" defTabSz="371481">
              <a:lnSpc>
                <a:spcPct val="150000"/>
              </a:lnSpc>
              <a:spcBef>
                <a:spcPts val="163"/>
              </a:spcBef>
              <a:buFont typeface="Arial" panose="020B0604020202020204" pitchFamily="34" charset="0"/>
              <a:buChar char="•"/>
              <a:tabLst>
                <a:tab pos="2773201" algn="r"/>
              </a:tabLst>
            </a:pPr>
            <a:endParaRPr lang="fr-FR" sz="1891" dirty="0" smtClean="0">
              <a:solidFill>
                <a:srgbClr val="3D6B7C"/>
              </a:solidFill>
              <a:latin typeface="Verdana"/>
            </a:endParaRPr>
          </a:p>
          <a:p>
            <a:pPr marL="245369" indent="-216118" defTabSz="371481">
              <a:lnSpc>
                <a:spcPts val="1625"/>
              </a:lnSpc>
              <a:spcBef>
                <a:spcPts val="163"/>
              </a:spcBef>
              <a:buFontTx/>
              <a:buAutoNum type="arabicPeriod"/>
              <a:tabLst>
                <a:tab pos="2773201" algn="r"/>
              </a:tabLst>
            </a:pPr>
            <a:endParaRPr lang="nl-BE" sz="1056" b="1" dirty="0">
              <a:solidFill>
                <a:srgbClr val="3D6B7C"/>
              </a:solidFill>
              <a:latin typeface="Verdana"/>
            </a:endParaRPr>
          </a:p>
          <a:p>
            <a:pPr marL="29251" defTabSz="371481">
              <a:lnSpc>
                <a:spcPts val="1625"/>
              </a:lnSpc>
              <a:spcBef>
                <a:spcPts val="163"/>
              </a:spcBef>
              <a:tabLst>
                <a:tab pos="2773201" algn="r"/>
              </a:tabLst>
            </a:pPr>
            <a:r>
              <a:rPr lang="en-US" sz="1056" dirty="0">
                <a:solidFill>
                  <a:srgbClr val="A1988B"/>
                </a:solidFill>
                <a:latin typeface="Verdana"/>
              </a:rPr>
              <a:t>	</a:t>
            </a:r>
            <a:endParaRPr lang="fr-FR" sz="1056" dirty="0">
              <a:solidFill>
                <a:srgbClr val="A1988B"/>
              </a:solidFill>
              <a:latin typeface="Verdana"/>
            </a:endParaRPr>
          </a:p>
        </p:txBody>
      </p:sp>
    </p:spTree>
    <p:extLst>
      <p:ext uri="{BB962C8B-B14F-4D97-AF65-F5344CB8AC3E}">
        <p14:creationId xmlns:p14="http://schemas.microsoft.com/office/powerpoint/2010/main" val="1269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15523" y="2295072"/>
            <a:ext cx="3053189" cy="1384995"/>
          </a:xfrm>
          <a:prstGeom prst="rect">
            <a:avLst/>
          </a:prstGeom>
          <a:noFill/>
        </p:spPr>
        <p:txBody>
          <a:bodyPr wrap="square" rtlCol="0">
            <a:spAutoFit/>
          </a:bodyPr>
          <a:lstStyle/>
          <a:p>
            <a:pPr algn="ctr"/>
            <a:r>
              <a:rPr lang="fr-FR" sz="2800" b="1" dirty="0" smtClean="0">
                <a:solidFill>
                  <a:schemeClr val="bg1"/>
                </a:solidFill>
                <a:latin typeface="Verdana"/>
                <a:cs typeface="Verdana"/>
              </a:rPr>
              <a:t>Les défis liés à la gestion du patrimoine</a:t>
            </a:r>
            <a:endParaRPr lang="fr-FR" sz="2800" b="1" i="0" dirty="0">
              <a:solidFill>
                <a:schemeClr val="bg1"/>
              </a:solidFill>
              <a:latin typeface="Verdana"/>
              <a:cs typeface="Verdana"/>
            </a:endParaRPr>
          </a:p>
        </p:txBody>
      </p:sp>
    </p:spTree>
    <p:extLst>
      <p:ext uri="{BB962C8B-B14F-4D97-AF65-F5344CB8AC3E}">
        <p14:creationId xmlns:p14="http://schemas.microsoft.com/office/powerpoint/2010/main" val="126812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68" dirty="0">
                <a:solidFill>
                  <a:srgbClr val="A1988B"/>
                </a:solidFill>
              </a:rPr>
              <a:t>Enquête DEDICATED Research</a:t>
            </a:r>
            <a:r>
              <a:rPr lang="fr-FR" dirty="0">
                <a:solidFill>
                  <a:srgbClr val="14B2EC"/>
                </a:solidFill>
                <a:latin typeface="Verdana"/>
                <a:cs typeface="Verdana"/>
              </a:rPr>
              <a:t/>
            </a:r>
            <a:br>
              <a:rPr lang="fr-FR" dirty="0">
                <a:solidFill>
                  <a:srgbClr val="14B2EC"/>
                </a:solidFill>
                <a:latin typeface="Verdana"/>
                <a:cs typeface="Verdana"/>
              </a:rPr>
            </a:br>
            <a:endParaRPr lang="fr-BE" sz="2016" dirty="0">
              <a:solidFill>
                <a:schemeClr val="tx2"/>
              </a:solidFill>
            </a:endParaRPr>
          </a:p>
        </p:txBody>
      </p:sp>
      <p:sp>
        <p:nvSpPr>
          <p:cNvPr id="7" name="TextBox 6"/>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1" name="Group 40"/>
          <p:cNvGrpSpPr/>
          <p:nvPr/>
        </p:nvGrpSpPr>
        <p:grpSpPr>
          <a:xfrm>
            <a:off x="2848588" y="1629579"/>
            <a:ext cx="5537965" cy="3205947"/>
            <a:chOff x="3014213" y="1723172"/>
            <a:chExt cx="5859957" cy="3392350"/>
          </a:xfrm>
        </p:grpSpPr>
        <p:grpSp>
          <p:nvGrpSpPr>
            <p:cNvPr id="8" name="Group 7"/>
            <p:cNvGrpSpPr/>
            <p:nvPr/>
          </p:nvGrpSpPr>
          <p:grpSpPr>
            <a:xfrm>
              <a:off x="6017689" y="1723172"/>
              <a:ext cx="1347596" cy="3392350"/>
              <a:chOff x="6072898" y="922866"/>
              <a:chExt cx="1347596" cy="3392350"/>
            </a:xfrm>
          </p:grpSpPr>
          <p:sp>
            <p:nvSpPr>
              <p:cNvPr id="9" name="Text Placeholder 11"/>
              <p:cNvSpPr txBox="1">
                <a:spLocks/>
              </p:cNvSpPr>
              <p:nvPr/>
            </p:nvSpPr>
            <p:spPr>
              <a:xfrm>
                <a:off x="6072898" y="922866"/>
                <a:ext cx="1347596" cy="3392350"/>
              </a:xfrm>
              <a:prstGeom prst="rect">
                <a:avLst/>
              </a:prstGeom>
              <a:noFill/>
              <a:ln>
                <a:solidFill>
                  <a:schemeClr val="accent5">
                    <a:lumMod val="50000"/>
                  </a:schemeClr>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defTabSz="864199"/>
                <a:endParaRPr lang="en-GB" sz="1134" dirty="0"/>
              </a:p>
            </p:txBody>
          </p:sp>
          <p:pic>
            <p:nvPicPr>
              <p:cNvPr id="10" name="Picture 6"/>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0922" r="10922"/>
              <a:stretch/>
            </p:blipFill>
            <p:spPr bwMode="ltGray">
              <a:xfrm>
                <a:off x="6072898" y="1293543"/>
                <a:ext cx="1347596" cy="114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11"/>
              <p:cNvSpPr txBox="1">
                <a:spLocks/>
              </p:cNvSpPr>
              <p:nvPr/>
            </p:nvSpPr>
            <p:spPr>
              <a:xfrm>
                <a:off x="6072898" y="922866"/>
                <a:ext cx="1347596" cy="383539"/>
              </a:xfrm>
              <a:prstGeom prst="rect">
                <a:avLst/>
              </a:prstGeom>
              <a:solidFill>
                <a:schemeClr val="accent5">
                  <a:lumMod val="50000"/>
                </a:schemeClr>
              </a:solidFill>
              <a:ln>
                <a:solidFill>
                  <a:schemeClr val="accent5">
                    <a:lumMod val="50000"/>
                  </a:schemeClr>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defTabSz="864199"/>
                <a:r>
                  <a:rPr lang="fr-BE" sz="851" dirty="0"/>
                  <a:t>Méthode de collecte de données</a:t>
                </a:r>
              </a:p>
            </p:txBody>
          </p:sp>
          <p:sp>
            <p:nvSpPr>
              <p:cNvPr id="14" name="TextBox 13"/>
              <p:cNvSpPr txBox="1"/>
              <p:nvPr/>
            </p:nvSpPr>
            <p:spPr>
              <a:xfrm>
                <a:off x="6072898" y="3034779"/>
                <a:ext cx="1347596" cy="709183"/>
              </a:xfrm>
              <a:prstGeom prst="rect">
                <a:avLst/>
              </a:prstGeom>
            </p:spPr>
            <p:txBody>
              <a:bodyPr vert="horz" wrap="square" lIns="0" tIns="0" rIns="0" bIns="0" rtlCol="0" anchor="t" anchorCtr="0">
                <a:noAutofit/>
              </a:bodyPr>
              <a:lstStyle/>
              <a:p>
                <a:pPr marL="4502" algn="ctr" defTabSz="864199">
                  <a:spcBef>
                    <a:spcPts val="1134"/>
                  </a:spcBef>
                </a:pPr>
                <a:r>
                  <a:rPr lang="en-GB" sz="3024" b="1" dirty="0">
                    <a:solidFill>
                      <a:srgbClr val="4472C4">
                        <a:lumMod val="50000"/>
                      </a:srgbClr>
                    </a:solidFill>
                    <a:latin typeface="Arial" panose="020B0604020202020204" pitchFamily="34" charset="0"/>
                    <a:cs typeface="Arial" panose="020B0604020202020204" pitchFamily="34" charset="0"/>
                  </a:rPr>
                  <a:t>Online</a:t>
                </a:r>
              </a:p>
            </p:txBody>
          </p:sp>
        </p:grpSp>
        <p:grpSp>
          <p:nvGrpSpPr>
            <p:cNvPr id="15" name="Group 14"/>
            <p:cNvGrpSpPr/>
            <p:nvPr/>
          </p:nvGrpSpPr>
          <p:grpSpPr>
            <a:xfrm>
              <a:off x="7526573" y="1723172"/>
              <a:ext cx="1347596" cy="3392350"/>
              <a:chOff x="7548942" y="922866"/>
              <a:chExt cx="1347596" cy="3392350"/>
            </a:xfrm>
          </p:grpSpPr>
          <p:pic>
            <p:nvPicPr>
              <p:cNvPr id="16" name="Picture 11" descr="http://www.aiche.org/sites/default/files/styles/aiche_content/public/images/page/lead/edit_calendar_ssk_47433454.jpg?itok=GOEK7rfr"/>
              <p:cNvPicPr>
                <a:picLocks noChangeAspect="1" noChangeArrowheads="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16985" r="5385"/>
              <a:stretch/>
            </p:blipFill>
            <p:spPr bwMode="auto">
              <a:xfrm>
                <a:off x="7548942" y="1293544"/>
                <a:ext cx="1347596" cy="1149204"/>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1"/>
              <p:cNvSpPr txBox="1">
                <a:spLocks/>
              </p:cNvSpPr>
              <p:nvPr/>
            </p:nvSpPr>
            <p:spPr>
              <a:xfrm>
                <a:off x="7548942" y="922866"/>
                <a:ext cx="1347596" cy="3392350"/>
              </a:xfrm>
              <a:prstGeom prst="rect">
                <a:avLst/>
              </a:prstGeom>
              <a:noFill/>
              <a:ln>
                <a:solidFill>
                  <a:schemeClr val="accent3"/>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defTabSz="864199"/>
                <a:endParaRPr lang="en-GB" sz="1134" dirty="0"/>
              </a:p>
            </p:txBody>
          </p:sp>
          <p:sp>
            <p:nvSpPr>
              <p:cNvPr id="18" name="Text Placeholder 11"/>
              <p:cNvSpPr txBox="1">
                <a:spLocks/>
              </p:cNvSpPr>
              <p:nvPr/>
            </p:nvSpPr>
            <p:spPr>
              <a:xfrm>
                <a:off x="7548942" y="922866"/>
                <a:ext cx="1347596" cy="383539"/>
              </a:xfrm>
              <a:prstGeom prst="rect">
                <a:avLst/>
              </a:prstGeom>
              <a:solidFill>
                <a:srgbClr val="AFA251"/>
              </a:solidFill>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defTabSz="864199"/>
                <a:r>
                  <a:rPr lang="fr-BE" sz="1134" dirty="0"/>
                  <a:t>Période du terrain</a:t>
                </a:r>
              </a:p>
            </p:txBody>
          </p:sp>
          <p:sp>
            <p:nvSpPr>
              <p:cNvPr id="19" name="TextBox 18"/>
              <p:cNvSpPr txBox="1"/>
              <p:nvPr/>
            </p:nvSpPr>
            <p:spPr>
              <a:xfrm>
                <a:off x="7548942" y="2972563"/>
                <a:ext cx="1347596" cy="1121667"/>
              </a:xfrm>
              <a:prstGeom prst="rect">
                <a:avLst/>
              </a:prstGeom>
            </p:spPr>
            <p:txBody>
              <a:bodyPr vert="horz" wrap="square" lIns="0" tIns="0" rIns="0" bIns="0" rtlCol="0" anchor="t" anchorCtr="0">
                <a:noAutofit/>
              </a:bodyPr>
              <a:lstStyle/>
              <a:p>
                <a:pPr algn="ctr" defTabSz="864199"/>
                <a:r>
                  <a:rPr lang="en-GB" sz="1323" dirty="0">
                    <a:solidFill>
                      <a:srgbClr val="AFA251"/>
                    </a:solidFill>
                    <a:latin typeface="Arial" panose="020B0604020202020204" pitchFamily="34" charset="0"/>
                    <a:cs typeface="Arial" panose="020B0604020202020204" pitchFamily="34" charset="0"/>
                  </a:rPr>
                  <a:t>DU:  </a:t>
                </a:r>
              </a:p>
              <a:p>
                <a:pPr algn="ctr" defTabSz="864199"/>
                <a:r>
                  <a:rPr lang="en-GB" sz="1323" b="1" dirty="0">
                    <a:solidFill>
                      <a:srgbClr val="AFA251"/>
                    </a:solidFill>
                    <a:latin typeface="Arial" panose="020B0604020202020204" pitchFamily="34" charset="0"/>
                    <a:cs typeface="Arial" panose="020B0604020202020204" pitchFamily="34" charset="0"/>
                  </a:rPr>
                  <a:t>13/02/2017 </a:t>
                </a:r>
              </a:p>
              <a:p>
                <a:pPr algn="ctr" defTabSz="864199"/>
                <a:endParaRPr lang="en-GB" sz="1040" b="1" dirty="0">
                  <a:solidFill>
                    <a:srgbClr val="AFA251"/>
                  </a:solidFill>
                  <a:latin typeface="Arial" panose="020B0604020202020204" pitchFamily="34" charset="0"/>
                  <a:cs typeface="Arial" panose="020B0604020202020204" pitchFamily="34" charset="0"/>
                </a:endParaRPr>
              </a:p>
              <a:p>
                <a:pPr algn="ctr" defTabSz="864199"/>
                <a:r>
                  <a:rPr lang="en-GB" sz="1323" dirty="0">
                    <a:solidFill>
                      <a:srgbClr val="AFA251"/>
                    </a:solidFill>
                    <a:latin typeface="Arial" panose="020B0604020202020204" pitchFamily="34" charset="0"/>
                    <a:cs typeface="Arial" panose="020B0604020202020204" pitchFamily="34" charset="0"/>
                  </a:rPr>
                  <a:t>AU: </a:t>
                </a:r>
              </a:p>
              <a:p>
                <a:pPr algn="ctr" defTabSz="864199"/>
                <a:r>
                  <a:rPr lang="en-GB" sz="1323" b="1" dirty="0">
                    <a:solidFill>
                      <a:srgbClr val="AFA251"/>
                    </a:solidFill>
                    <a:latin typeface="Arial" panose="020B0604020202020204" pitchFamily="34" charset="0"/>
                    <a:cs typeface="Arial" panose="020B0604020202020204" pitchFamily="34" charset="0"/>
                  </a:rPr>
                  <a:t>20/02/2017</a:t>
                </a:r>
              </a:p>
            </p:txBody>
          </p:sp>
        </p:grpSp>
        <p:grpSp>
          <p:nvGrpSpPr>
            <p:cNvPr id="25" name="Group 24"/>
            <p:cNvGrpSpPr/>
            <p:nvPr/>
          </p:nvGrpSpPr>
          <p:grpSpPr>
            <a:xfrm>
              <a:off x="3014213" y="1723172"/>
              <a:ext cx="1348413" cy="3392350"/>
              <a:chOff x="247463" y="922866"/>
              <a:chExt cx="1348413" cy="3392350"/>
            </a:xfrm>
          </p:grpSpPr>
          <p:pic>
            <p:nvPicPr>
              <p:cNvPr id="26" name="Picture 18"/>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47463" y="1226054"/>
                <a:ext cx="1348413" cy="121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Placeholder 11"/>
              <p:cNvSpPr txBox="1">
                <a:spLocks/>
              </p:cNvSpPr>
              <p:nvPr/>
            </p:nvSpPr>
            <p:spPr>
              <a:xfrm>
                <a:off x="247463" y="922866"/>
                <a:ext cx="1347596" cy="3392350"/>
              </a:xfrm>
              <a:prstGeom prst="rect">
                <a:avLst/>
              </a:prstGeom>
              <a:noFill/>
              <a:ln>
                <a:solidFill>
                  <a:schemeClr val="accent6"/>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defTabSz="864199"/>
                <a:endParaRPr lang="en-GB" sz="1134" dirty="0"/>
              </a:p>
            </p:txBody>
          </p:sp>
          <p:sp>
            <p:nvSpPr>
              <p:cNvPr id="28" name="Text Placeholder 11"/>
              <p:cNvSpPr txBox="1">
                <a:spLocks/>
              </p:cNvSpPr>
              <p:nvPr/>
            </p:nvSpPr>
            <p:spPr>
              <a:xfrm>
                <a:off x="247463" y="922866"/>
                <a:ext cx="1347596" cy="383539"/>
              </a:xfrm>
              <a:prstGeom prst="rect">
                <a:avLst/>
              </a:prstGeom>
              <a:solidFill>
                <a:schemeClr val="accent6"/>
              </a:solidFill>
              <a:ln>
                <a:solidFill>
                  <a:schemeClr val="accent6"/>
                </a:solid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lgn="ctr">
                  <a:lnSpc>
                    <a:spcPct val="100000"/>
                  </a:lnSpc>
                  <a:spcBef>
                    <a:spcPts val="0"/>
                  </a:spcBef>
                </a:pPr>
                <a:r>
                  <a:rPr lang="fr-BE" sz="1134" dirty="0">
                    <a:solidFill>
                      <a:srgbClr val="FFFFFF"/>
                    </a:solidFill>
                  </a:rPr>
                  <a:t>Description de l’ECHANTILLON</a:t>
                </a:r>
              </a:p>
            </p:txBody>
          </p:sp>
          <p:sp>
            <p:nvSpPr>
              <p:cNvPr id="29" name="TextBox 28"/>
              <p:cNvSpPr txBox="1"/>
              <p:nvPr/>
            </p:nvSpPr>
            <p:spPr>
              <a:xfrm>
                <a:off x="247463" y="2892921"/>
                <a:ext cx="1347596" cy="916762"/>
              </a:xfrm>
              <a:prstGeom prst="rect">
                <a:avLst/>
              </a:prstGeom>
            </p:spPr>
            <p:txBody>
              <a:bodyPr vert="horz" wrap="square" lIns="0" tIns="0" rIns="0" bIns="0" rtlCol="0" anchor="t" anchorCtr="0">
                <a:noAutofit/>
              </a:bodyPr>
              <a:lstStyle/>
              <a:p>
                <a:pPr algn="ctr" defTabSz="864199"/>
                <a:r>
                  <a:rPr lang="fr-BE" sz="1323" dirty="0">
                    <a:solidFill>
                      <a:srgbClr val="70AD47"/>
                    </a:solidFill>
                    <a:latin typeface="Arial" panose="020B0604020202020204" pitchFamily="34" charset="0"/>
                    <a:cs typeface="Arial" panose="020B0604020202020204" pitchFamily="34" charset="0"/>
                  </a:rPr>
                  <a:t>Échantillon représentatif de la population belge de 18-80 ans.</a:t>
                </a:r>
              </a:p>
            </p:txBody>
          </p:sp>
        </p:grpSp>
        <p:grpSp>
          <p:nvGrpSpPr>
            <p:cNvPr id="30" name="Group 29"/>
            <p:cNvGrpSpPr/>
            <p:nvPr/>
          </p:nvGrpSpPr>
          <p:grpSpPr>
            <a:xfrm>
              <a:off x="4523914" y="1723172"/>
              <a:ext cx="1347596" cy="3392350"/>
              <a:chOff x="1683920" y="922866"/>
              <a:chExt cx="1347596" cy="3392350"/>
            </a:xfrm>
          </p:grpSpPr>
          <p:pic>
            <p:nvPicPr>
              <p:cNvPr id="31" name="Picture 17" descr="http://blog.outlawsalesgroup.com/wp-content/uploads/2013/03/friends.jpg"/>
              <p:cNvPicPr>
                <a:picLocks noChangeAspect="1" noChangeArrowheads="1"/>
              </p:cNvPicPr>
              <p:nvPr/>
            </p:nvPicPr>
            <p:blipFill rotWithShape="1">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l="10281" r="27388"/>
              <a:stretch/>
            </p:blipFill>
            <p:spPr bwMode="auto">
              <a:xfrm>
                <a:off x="1683920" y="1404889"/>
                <a:ext cx="1347596" cy="1034487"/>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11"/>
              <p:cNvSpPr txBox="1">
                <a:spLocks/>
              </p:cNvSpPr>
              <p:nvPr/>
            </p:nvSpPr>
            <p:spPr>
              <a:xfrm>
                <a:off x="1683920" y="922866"/>
                <a:ext cx="1347596" cy="3392350"/>
              </a:xfrm>
              <a:prstGeom prst="rect">
                <a:avLst/>
              </a:prstGeom>
              <a:noFill/>
              <a:ln>
                <a:solidFill>
                  <a:srgbClr val="439F9D"/>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defTabSz="864199"/>
                <a:endParaRPr lang="en-GB" sz="1134" dirty="0"/>
              </a:p>
            </p:txBody>
          </p:sp>
          <p:sp>
            <p:nvSpPr>
              <p:cNvPr id="33" name="Text Placeholder 11"/>
              <p:cNvSpPr txBox="1">
                <a:spLocks/>
              </p:cNvSpPr>
              <p:nvPr/>
            </p:nvSpPr>
            <p:spPr>
              <a:xfrm>
                <a:off x="1683920" y="922866"/>
                <a:ext cx="1347596" cy="383539"/>
              </a:xfrm>
              <a:prstGeom prst="rect">
                <a:avLst/>
              </a:prstGeom>
              <a:solidFill>
                <a:schemeClr val="accent5">
                  <a:lumMod val="60000"/>
                  <a:lumOff val="40000"/>
                </a:schemeClr>
              </a:solidFill>
              <a:ln>
                <a:solidFill>
                  <a:srgbClr val="439F9D"/>
                </a:solid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lgn="ctr">
                  <a:lnSpc>
                    <a:spcPct val="100000"/>
                  </a:lnSpc>
                  <a:spcBef>
                    <a:spcPts val="0"/>
                  </a:spcBef>
                </a:pPr>
                <a:r>
                  <a:rPr lang="fr-BE" sz="1134" dirty="0">
                    <a:solidFill>
                      <a:srgbClr val="FFFFFF"/>
                    </a:solidFill>
                  </a:rPr>
                  <a:t>TAILLE DE L’ECHANTILLON</a:t>
                </a:r>
              </a:p>
            </p:txBody>
          </p:sp>
          <p:sp>
            <p:nvSpPr>
              <p:cNvPr id="34" name="TextBox 33"/>
              <p:cNvSpPr txBox="1"/>
              <p:nvPr/>
            </p:nvSpPr>
            <p:spPr>
              <a:xfrm>
                <a:off x="1683920" y="3429328"/>
                <a:ext cx="1347596" cy="412484"/>
              </a:xfrm>
              <a:prstGeom prst="rect">
                <a:avLst/>
              </a:prstGeom>
            </p:spPr>
            <p:txBody>
              <a:bodyPr vert="horz" wrap="square" lIns="0" tIns="0" rIns="0" bIns="0" rtlCol="0" anchor="ctr" anchorCtr="0">
                <a:noAutofit/>
              </a:bodyPr>
              <a:lstStyle/>
              <a:p>
                <a:pPr marL="4502" algn="ctr" defTabSz="864199">
                  <a:spcBef>
                    <a:spcPts val="1134"/>
                  </a:spcBef>
                </a:pPr>
                <a:r>
                  <a:rPr lang="fr-BE" sz="1701" dirty="0">
                    <a:solidFill>
                      <a:srgbClr val="5B9BD5">
                        <a:lumMod val="60000"/>
                        <a:lumOff val="40000"/>
                      </a:srgbClr>
                    </a:solidFill>
                    <a:latin typeface="Arial" panose="020B0604020202020204" pitchFamily="34" charset="0"/>
                    <a:cs typeface="Arial" panose="020B0604020202020204" pitchFamily="34" charset="0"/>
                  </a:rPr>
                  <a:t>répondants</a:t>
                </a:r>
              </a:p>
            </p:txBody>
          </p:sp>
          <p:sp>
            <p:nvSpPr>
              <p:cNvPr id="35" name="TextBox 34"/>
              <p:cNvSpPr txBox="1"/>
              <p:nvPr/>
            </p:nvSpPr>
            <p:spPr>
              <a:xfrm>
                <a:off x="1683920" y="3029991"/>
                <a:ext cx="1347596" cy="709183"/>
              </a:xfrm>
              <a:prstGeom prst="rect">
                <a:avLst/>
              </a:prstGeom>
            </p:spPr>
            <p:txBody>
              <a:bodyPr vert="horz" wrap="square" lIns="0" tIns="0" rIns="0" bIns="0" rtlCol="0" anchor="t" anchorCtr="0">
                <a:noAutofit/>
              </a:bodyPr>
              <a:lstStyle/>
              <a:p>
                <a:pPr marL="4502" algn="ctr" defTabSz="864199">
                  <a:spcBef>
                    <a:spcPts val="1134"/>
                  </a:spcBef>
                </a:pPr>
                <a:r>
                  <a:rPr lang="fr-BE" sz="2646" b="1" dirty="0">
                    <a:solidFill>
                      <a:srgbClr val="5B9BD5">
                        <a:lumMod val="60000"/>
                        <a:lumOff val="40000"/>
                      </a:srgbClr>
                    </a:solidFill>
                    <a:latin typeface="Arial" panose="020B0604020202020204" pitchFamily="34" charset="0"/>
                    <a:cs typeface="Arial" panose="020B0604020202020204" pitchFamily="34" charset="0"/>
                  </a:rPr>
                  <a:t>n=1002</a:t>
                </a:r>
              </a:p>
            </p:txBody>
          </p:sp>
        </p:grpSp>
        <p:pic>
          <p:nvPicPr>
            <p:cNvPr id="3" name="Picture 2"/>
            <p:cNvPicPr>
              <a:picLocks noChangeAspect="1"/>
            </p:cNvPicPr>
            <p:nvPr/>
          </p:nvPicPr>
          <p:blipFill>
            <a:blip r:embed="rId9"/>
            <a:stretch>
              <a:fillRect/>
            </a:stretch>
          </p:blipFill>
          <p:spPr>
            <a:xfrm>
              <a:off x="3028961" y="2130494"/>
              <a:ext cx="1332848" cy="114325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41322" y="2125395"/>
              <a:ext cx="1332848" cy="1192600"/>
            </a:xfrm>
            <a:prstGeom prst="rect">
              <a:avLst/>
            </a:prstGeom>
          </p:spPr>
        </p:pic>
        <p:pic>
          <p:nvPicPr>
            <p:cNvPr id="37" name="Picture 30" descr="Afficher les informations sur l'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7545" y="2125394"/>
              <a:ext cx="1312863" cy="111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rotWithShape="1">
            <a:blip r:embed="rId12">
              <a:extLst>
                <a:ext uri="{28A0092B-C50C-407E-A947-70E740481C1C}">
                  <a14:useLocalDpi xmlns:a14="http://schemas.microsoft.com/office/drawing/2010/main" val="0"/>
                </a:ext>
              </a:extLst>
            </a:blip>
            <a:srcRect l="21862"/>
            <a:stretch/>
          </p:blipFill>
          <p:spPr>
            <a:xfrm>
              <a:off x="4557251" y="2125394"/>
              <a:ext cx="1314259" cy="1148356"/>
            </a:xfrm>
            <a:prstGeom prst="rect">
              <a:avLst/>
            </a:prstGeom>
          </p:spPr>
        </p:pic>
      </p:grpSp>
      <p:pic>
        <p:nvPicPr>
          <p:cNvPr id="36" name="Image 35" descr="O:\Bvh_h000\Dbe_h001\Cbc_0099\Sed_0858\Sed_h607\Mki_0850\1_Data\Restreint\01_Marketing\10-Logos et Charte graphique\Logos\Logo Banque Privée\2015\CBC-BP-logos-PNG\CBC-BP-logos-quadri-2couleurs.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19354" y="5615840"/>
            <a:ext cx="1220865" cy="693961"/>
          </a:xfrm>
          <a:prstGeom prst="rect">
            <a:avLst/>
          </a:prstGeom>
          <a:noFill/>
          <a:ln>
            <a:noFill/>
          </a:ln>
        </p:spPr>
      </p:pic>
    </p:spTree>
    <p:extLst>
      <p:ext uri="{BB962C8B-B14F-4D97-AF65-F5344CB8AC3E}">
        <p14:creationId xmlns:p14="http://schemas.microsoft.com/office/powerpoint/2010/main" val="911123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p:nvPr>
        </p:nvSpPr>
        <p:spPr>
          <a:xfrm>
            <a:off x="653804" y="364521"/>
            <a:ext cx="10369868" cy="680513"/>
          </a:xfrm>
        </p:spPr>
        <p:txBody>
          <a:bodyPr/>
          <a:lstStyle/>
          <a:p>
            <a:r>
              <a:rPr lang="fr-BE" sz="2268" dirty="0">
                <a:solidFill>
                  <a:srgbClr val="A1988B"/>
                </a:solidFill>
              </a:rPr>
              <a:t>Estimation du patrimoine financier nécessaire </a:t>
            </a:r>
            <a:r>
              <a:rPr lang="nl-BE" sz="2268" dirty="0">
                <a:solidFill>
                  <a:srgbClr val="A1988B"/>
                </a:solidFill>
              </a:rPr>
              <a:t>pour </a:t>
            </a:r>
            <a:r>
              <a:rPr lang="fr-BE" sz="2268" dirty="0">
                <a:solidFill>
                  <a:srgbClr val="A1988B"/>
                </a:solidFill>
              </a:rPr>
              <a:t>accéder</a:t>
            </a:r>
            <a:r>
              <a:rPr lang="nl-BE" sz="2268" dirty="0">
                <a:solidFill>
                  <a:srgbClr val="A1988B"/>
                </a:solidFill>
              </a:rPr>
              <a:t> </a:t>
            </a:r>
            <a:r>
              <a:rPr lang="fr-FR" sz="2268" dirty="0">
                <a:solidFill>
                  <a:srgbClr val="A1988B"/>
                </a:solidFill>
              </a:rPr>
              <a:t>aux services </a:t>
            </a:r>
            <a:r>
              <a:rPr lang="fr-FR" sz="2268" dirty="0" smtClean="0">
                <a:solidFill>
                  <a:srgbClr val="A1988B"/>
                </a:solidFill>
              </a:rPr>
              <a:t>d’une banque privée</a:t>
            </a:r>
            <a:endParaRPr lang="fr-FR" sz="2268" dirty="0">
              <a:solidFill>
                <a:srgbClr val="A1988B"/>
              </a:solidFill>
            </a:endParaRPr>
          </a:p>
        </p:txBody>
      </p:sp>
      <p:sp>
        <p:nvSpPr>
          <p:cNvPr id="15" name="Rectangle 14"/>
          <p:cNvSpPr/>
          <p:nvPr/>
        </p:nvSpPr>
        <p:spPr>
          <a:xfrm>
            <a:off x="544907" y="5527055"/>
            <a:ext cx="10305047" cy="692882"/>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Selon vous, quel est le montant minimum de patrimoine financier (p. ex. argent sur vos comptes, actions, obligations, fonds, épargne-pension, etc.) dont il faut disposer pour devenir client(e) d’une banque privée ? </a:t>
            </a:r>
          </a:p>
          <a:p>
            <a:pPr algn="just" defTabSz="864199" fontAlgn="base">
              <a:spcAft>
                <a:spcPts val="567"/>
              </a:spcAft>
            </a:pP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Echantillon total: n=1002</a:t>
            </a:r>
          </a:p>
        </p:txBody>
      </p:sp>
      <p:graphicFrame>
        <p:nvGraphicFramePr>
          <p:cNvPr id="28" name="Chart 27"/>
          <p:cNvGraphicFramePr/>
          <p:nvPr>
            <p:extLst>
              <p:ext uri="{D42A27DB-BD31-4B8C-83A1-F6EECF244321}">
                <p14:modId xmlns:p14="http://schemas.microsoft.com/office/powerpoint/2010/main" val="2418940349"/>
              </p:ext>
            </p:extLst>
          </p:nvPr>
        </p:nvGraphicFramePr>
        <p:xfrm>
          <a:off x="905970" y="1309124"/>
          <a:ext cx="8543990" cy="3888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descr="O:\Bvh_h000\Dbe_h001\Cbc_0099\Sed_0858\Sed_h607\Mki_0850\1_Data\Restreint\01_Marketing\10-Logos et Charte graphique\Logos\Logo Banque Privée\2015\CBC-BP-logos-PNG\CBC-BP-logos-quadri-2couleu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9354" y="5615840"/>
            <a:ext cx="1220865" cy="693961"/>
          </a:xfrm>
          <a:prstGeom prst="rect">
            <a:avLst/>
          </a:prstGeom>
          <a:noFill/>
          <a:ln>
            <a:noFill/>
          </a:ln>
        </p:spPr>
      </p:pic>
    </p:spTree>
    <p:extLst>
      <p:ext uri="{BB962C8B-B14F-4D97-AF65-F5344CB8AC3E}">
        <p14:creationId xmlns:p14="http://schemas.microsoft.com/office/powerpoint/2010/main" val="3859561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749141" y="5526235"/>
            <a:ext cx="10173234" cy="692882"/>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Si l’on vous dit que l’on peut devenir client(e) d’une banque privée à partir de 500.000 € de patrimoine financier, pensez-vous pouvoir devenir un jour client(e) d’une banque privée ?</a:t>
            </a:r>
          </a:p>
          <a:p>
            <a:pPr algn="just" defTabSz="864199" fontAlgn="base">
              <a:spcAft>
                <a:spcPts val="567"/>
              </a:spcAft>
            </a:pP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Ont répondu à la question: n=831</a:t>
            </a:r>
          </a:p>
        </p:txBody>
      </p:sp>
      <p:graphicFrame>
        <p:nvGraphicFramePr>
          <p:cNvPr id="8" name="Chart 7"/>
          <p:cNvGraphicFramePr/>
          <p:nvPr>
            <p:extLst>
              <p:ext uri="{D42A27DB-BD31-4B8C-83A1-F6EECF244321}">
                <p14:modId xmlns:p14="http://schemas.microsoft.com/office/powerpoint/2010/main" val="995414753"/>
              </p:ext>
            </p:extLst>
          </p:nvPr>
        </p:nvGraphicFramePr>
        <p:xfrm>
          <a:off x="2574602" y="1154769"/>
          <a:ext cx="5596437" cy="430559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fr-FR" sz="2268" dirty="0">
                <a:solidFill>
                  <a:srgbClr val="A1988B"/>
                </a:solidFill>
              </a:rPr>
              <a:t>21% des Belges estiment pouvoir disposer un jour d’un patrimoine financier de minimum 500.000 € et devenir client d’une banque </a:t>
            </a:r>
            <a:r>
              <a:rPr lang="fr-FR" sz="2268" dirty="0" smtClean="0">
                <a:solidFill>
                  <a:srgbClr val="A1988B"/>
                </a:solidFill>
              </a:rPr>
              <a:t>privée</a:t>
            </a:r>
            <a:endParaRPr lang="en-US" sz="2268" dirty="0">
              <a:solidFill>
                <a:srgbClr val="A1988B"/>
              </a:solidFill>
            </a:endParaRPr>
          </a:p>
        </p:txBody>
      </p:sp>
      <p:sp>
        <p:nvSpPr>
          <p:cNvPr id="13" name="Oval 12"/>
          <p:cNvSpPr/>
          <p:nvPr/>
        </p:nvSpPr>
        <p:spPr>
          <a:xfrm>
            <a:off x="4780732" y="1492456"/>
            <a:ext cx="3390307" cy="1700436"/>
          </a:xfrm>
          <a:prstGeom prst="ellipse">
            <a:avLst/>
          </a:prstGeom>
          <a:noFill/>
          <a:ln w="28575">
            <a:solidFill>
              <a:srgbClr val="DED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199"/>
            <a:endParaRPr lang="en-US" sz="1701">
              <a:solidFill>
                <a:prstClr val="white"/>
              </a:solidFill>
            </a:endParaRPr>
          </a:p>
        </p:txBody>
      </p:sp>
      <p:pic>
        <p:nvPicPr>
          <p:cNvPr id="10" name="Image 9" descr="O:\Bvh_h000\Dbe_h001\Cbc_0099\Sed_0858\Sed_h607\Mki_0850\1_Data\Restreint\01_Marketing\10-Logos et Charte graphique\Logos\Logo Banque Privée\2015\CBC-BP-logos-PNG\CBC-BP-logos-quadri-2couleu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9135" y="5642289"/>
            <a:ext cx="1220865" cy="693961"/>
          </a:xfrm>
          <a:prstGeom prst="rect">
            <a:avLst/>
          </a:prstGeom>
          <a:noFill/>
          <a:ln>
            <a:noFill/>
          </a:ln>
        </p:spPr>
      </p:pic>
    </p:spTree>
    <p:extLst>
      <p:ext uri="{BB962C8B-B14F-4D97-AF65-F5344CB8AC3E}">
        <p14:creationId xmlns:p14="http://schemas.microsoft.com/office/powerpoint/2010/main" val="1724163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p:nvPr>
        </p:nvSpPr>
        <p:spPr>
          <a:xfrm>
            <a:off x="653804" y="364521"/>
            <a:ext cx="10369868" cy="680513"/>
          </a:xfrm>
        </p:spPr>
        <p:txBody>
          <a:bodyPr/>
          <a:lstStyle/>
          <a:p>
            <a:r>
              <a:rPr lang="fr-FR" sz="2268" dirty="0">
                <a:solidFill>
                  <a:srgbClr val="A1988B"/>
                </a:solidFill>
              </a:rPr>
              <a:t>Développer, protéger et transmettre est la meilleure façon de gérer son patrimoine selon 43% des </a:t>
            </a:r>
            <a:r>
              <a:rPr lang="fr-FR" sz="2268" dirty="0" smtClean="0">
                <a:solidFill>
                  <a:srgbClr val="A1988B"/>
                </a:solidFill>
              </a:rPr>
              <a:t>Belges</a:t>
            </a:r>
            <a:endParaRPr lang="fr-FR" sz="2268" dirty="0">
              <a:solidFill>
                <a:srgbClr val="A1988B"/>
              </a:solidFill>
            </a:endParaRPr>
          </a:p>
        </p:txBody>
      </p:sp>
      <p:sp>
        <p:nvSpPr>
          <p:cNvPr id="15" name="Rectangle 14"/>
          <p:cNvSpPr/>
          <p:nvPr/>
        </p:nvSpPr>
        <p:spPr>
          <a:xfrm>
            <a:off x="544907" y="5527055"/>
            <a:ext cx="10305047" cy="518347"/>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Selon vous, quelle est la meilleure façon de gérer votre patrimoine ?</a:t>
            </a:r>
          </a:p>
          <a:p>
            <a:pPr algn="just" defTabSz="864199" fontAlgn="base">
              <a:spcAft>
                <a:spcPts val="567"/>
              </a:spcAft>
            </a:pP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Echantillon total: n=1002</a:t>
            </a:r>
          </a:p>
        </p:txBody>
      </p:sp>
      <p:graphicFrame>
        <p:nvGraphicFramePr>
          <p:cNvPr id="28" name="Chart 27"/>
          <p:cNvGraphicFramePr/>
          <p:nvPr>
            <p:extLst/>
          </p:nvPr>
        </p:nvGraphicFramePr>
        <p:xfrm>
          <a:off x="97566" y="1442963"/>
          <a:ext cx="10077222" cy="388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741872" y="3387063"/>
            <a:ext cx="8818707" cy="633039"/>
          </a:xfrm>
          <a:prstGeom prst="roundRect">
            <a:avLst/>
          </a:prstGeom>
          <a:noFill/>
          <a:ln w="28575">
            <a:solidFill>
              <a:srgbClr val="DEDA26"/>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864199"/>
            <a:endParaRPr lang="en-US" sz="1701" dirty="0">
              <a:solidFill>
                <a:prstClr val="black"/>
              </a:solidFill>
            </a:endParaRPr>
          </a:p>
        </p:txBody>
      </p:sp>
      <p:pic>
        <p:nvPicPr>
          <p:cNvPr id="8" name="Image 7" descr="O:\Bvh_h000\Dbe_h001\Cbc_0099\Sed_0858\Sed_h607\Mki_0850\1_Data\Restreint\01_Marketing\10-Logos et Charte graphique\Logos\Logo Banque Privée\2015\CBC-BP-logos-PNG\CBC-BP-logos-quadri-2couleu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4788" y="5698421"/>
            <a:ext cx="1220865" cy="693961"/>
          </a:xfrm>
          <a:prstGeom prst="rect">
            <a:avLst/>
          </a:prstGeom>
          <a:noFill/>
          <a:ln>
            <a:noFill/>
          </a:ln>
        </p:spPr>
      </p:pic>
    </p:spTree>
    <p:extLst>
      <p:ext uri="{BB962C8B-B14F-4D97-AF65-F5344CB8AC3E}">
        <p14:creationId xmlns:p14="http://schemas.microsoft.com/office/powerpoint/2010/main" val="3695711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03036" y="959823"/>
            <a:ext cx="5534840" cy="5860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4199"/>
            <a:endParaRPr lang="en-GB" sz="2268" dirty="0">
              <a:solidFill>
                <a:prstClr val="white"/>
              </a:solidFill>
            </a:endParaRPr>
          </a:p>
        </p:txBody>
      </p:sp>
      <p:sp>
        <p:nvSpPr>
          <p:cNvPr id="14" name="TextBox 13"/>
          <p:cNvSpPr txBox="1"/>
          <p:nvPr/>
        </p:nvSpPr>
        <p:spPr>
          <a:xfrm>
            <a:off x="2825486" y="6186516"/>
            <a:ext cx="6020544" cy="266868"/>
          </a:xfrm>
          <a:prstGeom prst="rect">
            <a:avLst/>
          </a:prstGeom>
          <a:noFill/>
        </p:spPr>
        <p:txBody>
          <a:bodyPr wrap="square" rtlCol="0">
            <a:spAutoFit/>
          </a:bodyPr>
          <a:lstStyle/>
          <a:p>
            <a:pPr algn="ctr" defTabSz="864199"/>
            <a:r>
              <a:rPr lang="nl-BE" sz="1134" dirty="0">
                <a:solidFill>
                  <a:srgbClr val="003366"/>
                </a:solidFill>
                <a:latin typeface="Verdana" panose="020B0604030504040204" pitchFamily="34" charset="0"/>
                <a:ea typeface="Verdana" panose="020B0604030504040204" pitchFamily="34" charset="0"/>
                <a:cs typeface="Verdana" panose="020B0604030504040204" pitchFamily="34" charset="0"/>
              </a:rPr>
              <a:t>Source: </a:t>
            </a:r>
            <a:r>
              <a:rPr lang="nl-BE" sz="1134" i="1" dirty="0">
                <a:solidFill>
                  <a:srgbClr val="003366"/>
                </a:solidFill>
                <a:latin typeface="Verdana" panose="020B0604030504040204" pitchFamily="34" charset="0"/>
                <a:ea typeface="Verdana" panose="020B0604030504040204" pitchFamily="34" charset="0"/>
                <a:cs typeface="Verdana" panose="020B0604030504040204" pitchFamily="34" charset="0"/>
              </a:rPr>
              <a:t>DEDICATED/CBC Banque</a:t>
            </a:r>
            <a:endParaRPr lang="en-GB" sz="1134" i="1" dirty="0">
              <a:solidFill>
                <a:srgbClr val="003366"/>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p:nvPr>
        </p:nvSpPr>
        <p:spPr>
          <a:xfrm>
            <a:off x="653804" y="364521"/>
            <a:ext cx="10369868" cy="680513"/>
          </a:xfrm>
        </p:spPr>
        <p:txBody>
          <a:bodyPr/>
          <a:lstStyle/>
          <a:p>
            <a:r>
              <a:rPr lang="fr-FR" sz="2268" dirty="0" smtClean="0">
                <a:solidFill>
                  <a:srgbClr val="A1988B"/>
                </a:solidFill>
              </a:rPr>
              <a:t>Pour 45</a:t>
            </a:r>
            <a:r>
              <a:rPr lang="fr-FR" sz="2268" dirty="0">
                <a:solidFill>
                  <a:srgbClr val="A1988B"/>
                </a:solidFill>
              </a:rPr>
              <a:t>% des Belges </a:t>
            </a:r>
            <a:r>
              <a:rPr lang="fr-FR" sz="2268" dirty="0" smtClean="0">
                <a:solidFill>
                  <a:srgbClr val="A1988B"/>
                </a:solidFill>
              </a:rPr>
              <a:t>gérer son patrimoine de façon sûre et classique est le principal défi</a:t>
            </a:r>
            <a:endParaRPr lang="en-US" sz="2268" dirty="0">
              <a:solidFill>
                <a:srgbClr val="A1988B"/>
              </a:solidFill>
            </a:endParaRPr>
          </a:p>
        </p:txBody>
      </p:sp>
      <p:sp>
        <p:nvSpPr>
          <p:cNvPr id="15" name="Rectangle 14"/>
          <p:cNvSpPr/>
          <p:nvPr/>
        </p:nvSpPr>
        <p:spPr>
          <a:xfrm>
            <a:off x="544907" y="5527055"/>
            <a:ext cx="10305047" cy="692882"/>
          </a:xfrm>
          <a:prstGeom prst="rect">
            <a:avLst/>
          </a:prstGeom>
        </p:spPr>
        <p:txBody>
          <a:bodyPr wrap="square">
            <a:spAutoFit/>
          </a:bodyPr>
          <a:lstStyle/>
          <a:p>
            <a:pPr algn="just" defTabSz="864199" fontAlgn="base">
              <a:spcAft>
                <a:spcPts val="567"/>
              </a:spcAft>
            </a:pPr>
            <a:r>
              <a:rPr lang="fr-FR" sz="1134" i="1"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Pourriez-vous svp classer par ordre d’importance les défis auxquels vous devez personnellement faire face lorsque vous gérez votre patrimoine (1 pour le défi qui vous semble le plus important et 4 pour le moins important) ?</a:t>
            </a:r>
          </a:p>
          <a:p>
            <a:pPr algn="just" defTabSz="864199" fontAlgn="base">
              <a:spcAft>
                <a:spcPts val="567"/>
              </a:spcAft>
            </a:pPr>
            <a:r>
              <a:rPr lang="fr-FR" sz="1134" kern="0" dirty="0">
                <a:solidFill>
                  <a:prstClr val="black"/>
                </a:solidFill>
                <a:effectLst>
                  <a:glow>
                    <a:srgbClr val="000000"/>
                  </a:glow>
                  <a:reflection stA="0" endPos="0" fadeDir="0" sx="0" sy="0"/>
                </a:effectLst>
                <a:latin typeface="Arial" panose="020B0604020202020204" pitchFamily="34" charset="0"/>
                <a:ea typeface="Times New Roman" panose="02020603050405020304" pitchFamily="18" charset="0"/>
              </a:rPr>
              <a:t>Echantillon total: n=1002</a:t>
            </a:r>
          </a:p>
        </p:txBody>
      </p:sp>
      <p:graphicFrame>
        <p:nvGraphicFramePr>
          <p:cNvPr id="28" name="Chart 27"/>
          <p:cNvGraphicFramePr/>
          <p:nvPr>
            <p:extLst>
              <p:ext uri="{D42A27DB-BD31-4B8C-83A1-F6EECF244321}">
                <p14:modId xmlns:p14="http://schemas.microsoft.com/office/powerpoint/2010/main" val="2125254943"/>
              </p:ext>
            </p:extLst>
          </p:nvPr>
        </p:nvGraphicFramePr>
        <p:xfrm>
          <a:off x="1429141" y="1475858"/>
          <a:ext cx="8536577" cy="3888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Rounded Rectangle 28"/>
          <p:cNvSpPr/>
          <p:nvPr/>
        </p:nvSpPr>
        <p:spPr>
          <a:xfrm>
            <a:off x="1429141" y="1665970"/>
            <a:ext cx="8174136" cy="771456"/>
          </a:xfrm>
          <a:prstGeom prst="roundRect">
            <a:avLst/>
          </a:prstGeom>
          <a:noFill/>
          <a:ln w="28575">
            <a:solidFill>
              <a:srgbClr val="DEDA26"/>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864199"/>
            <a:endParaRPr lang="en-US" sz="1701" dirty="0">
              <a:solidFill>
                <a:prstClr val="black"/>
              </a:solidFill>
            </a:endParaRPr>
          </a:p>
        </p:txBody>
      </p:sp>
      <p:pic>
        <p:nvPicPr>
          <p:cNvPr id="9" name="Image 8" descr="O:\Bvh_h000\Dbe_h001\Cbc_0099\Sed_0858\Sed_h607\Mki_0850\1_Data\Restreint\01_Marketing\10-Logos et Charte graphique\Logos\Logo Banque Privée\2015\CBC-BP-logos-PNG\CBC-BP-logos-quadri-2couleu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7377" y="5688973"/>
            <a:ext cx="1220865" cy="693961"/>
          </a:xfrm>
          <a:prstGeom prst="rect">
            <a:avLst/>
          </a:prstGeom>
          <a:noFill/>
          <a:ln>
            <a:noFill/>
          </a:ln>
        </p:spPr>
      </p:pic>
    </p:spTree>
    <p:extLst>
      <p:ext uri="{BB962C8B-B14F-4D97-AF65-F5344CB8AC3E}">
        <p14:creationId xmlns:p14="http://schemas.microsoft.com/office/powerpoint/2010/main" val="249279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2031</Words>
  <Application>Microsoft Macintosh PowerPoint</Application>
  <PresentationFormat>Custom</PresentationFormat>
  <Paragraphs>250</Paragraphs>
  <Slides>18</Slides>
  <Notes>14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Calibri</vt:lpstr>
      <vt:lpstr>Calibri Light</vt:lpstr>
      <vt:lpstr>ITC Lubalin Graph Medium</vt:lpstr>
      <vt:lpstr>ITC Lubalin Graph Std Book</vt:lpstr>
      <vt:lpstr>Times New Roman</vt:lpstr>
      <vt:lpstr>Verdana</vt:lpstr>
      <vt:lpstr>Arial</vt:lpstr>
      <vt:lpstr>Thème Office</vt:lpstr>
      <vt:lpstr>4_Conception personnalisée</vt:lpstr>
      <vt:lpstr>Conception personnalisée</vt:lpstr>
      <vt:lpstr>5_Conception personnalisée</vt:lpstr>
      <vt:lpstr>2_Thème Office</vt:lpstr>
      <vt:lpstr>3_Thème Office</vt:lpstr>
      <vt:lpstr>PowerPoint Presentation</vt:lpstr>
      <vt:lpstr>PowerPoint Presentation</vt:lpstr>
      <vt:lpstr>PowerPoint Presentation</vt:lpstr>
      <vt:lpstr>PowerPoint Presentation</vt:lpstr>
      <vt:lpstr>Enquête DEDICATED Research </vt:lpstr>
      <vt:lpstr>Estimation du patrimoine financier nécessaire pour accéder aux services d’une banque privée</vt:lpstr>
      <vt:lpstr>21% des Belges estiment pouvoir disposer un jour d’un patrimoine financier de minimum 500.000 € et devenir client d’une banque privée</vt:lpstr>
      <vt:lpstr>Développer, protéger et transmettre est la meilleure façon de gérer son patrimoine selon 43% des Belges</vt:lpstr>
      <vt:lpstr>Pour 45% des Belges gérer son patrimoine de façon sûre et classique est le principal défi</vt:lpstr>
      <vt:lpstr>PowerPoint Presentation</vt:lpstr>
      <vt:lpstr>Plus de 6 Belges sur 10 envisagent de céder une partie de leur patrimoine de leur vivant</vt:lpstr>
      <vt:lpstr>Les Belges qui envisagent de céder leur patrimoine de leur vivant seraient prêts à céder en moyenne 40%</vt:lpstr>
      <vt:lpstr>1 Belge sur 3 envisagerait de céder une partie de son patrimoine pour des raisons de santé</vt:lpstr>
      <vt:lpstr>8 Belges sur 10 n’ont pas encore planifié leur succession via un organisme officiel</vt:lpstr>
      <vt:lpstr>La majorité des Belges, qu’ils aient des enfants ou non, n’a pas encore planifié sa succession avec une tendance plus marquée auprès de ceux qui n’ont pas d’enfant</vt:lpstr>
      <vt:lpstr>Seuls 27% des plus de 65 ans ont déjà planifié leur succession</vt:lpstr>
      <vt:lpstr>Plus le Belge dispose d’un patrimoine élevé, plus il planifie sa succession</vt:lpstr>
      <vt:lpstr>Avez-vous des questions?</vt:lpstr>
    </vt:vector>
  </TitlesOfParts>
  <Company>O</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 S</dc:creator>
  <cp:lastModifiedBy>Aurelie Coeckelbergh</cp:lastModifiedBy>
  <cp:revision>85</cp:revision>
  <cp:lastPrinted>2017-03-07T15:58:37Z</cp:lastPrinted>
  <dcterms:created xsi:type="dcterms:W3CDTF">2016-04-04T08:39:34Z</dcterms:created>
  <dcterms:modified xsi:type="dcterms:W3CDTF">2017-03-08T09:10:01Z</dcterms:modified>
</cp:coreProperties>
</file>