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359" r:id="rId4"/>
    <p:sldId id="347" r:id="rId5"/>
    <p:sldId id="348" r:id="rId6"/>
    <p:sldId id="349" r:id="rId7"/>
    <p:sldId id="259" r:id="rId8"/>
    <p:sldId id="351" r:id="rId9"/>
    <p:sldId id="352" r:id="rId10"/>
    <p:sldId id="353" r:id="rId11"/>
    <p:sldId id="354" r:id="rId12"/>
    <p:sldId id="355" r:id="rId13"/>
    <p:sldId id="360" r:id="rId14"/>
    <p:sldId id="301" r:id="rId15"/>
    <p:sldId id="358" r:id="rId16"/>
    <p:sldId id="356" r:id="rId17"/>
    <p:sldId id="357" r:id="rId18"/>
    <p:sldId id="303" r:id="rId19"/>
    <p:sldId id="312" r:id="rId20"/>
    <p:sldId id="300" r:id="rId21"/>
  </p:sldIdLst>
  <p:sldSz cx="12192000" cy="6858000"/>
  <p:notesSz cx="6718300" cy="985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03" autoAdjust="0"/>
  </p:normalViewPr>
  <p:slideViewPr>
    <p:cSldViewPr snapToGrid="0">
      <p:cViewPr varScale="1">
        <p:scale>
          <a:sx n="106" d="100"/>
          <a:sy n="106" d="100"/>
        </p:scale>
        <p:origin x="-112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30D9-5C63-2540-B290-2105C42AD4CD}" type="datetimeFigureOut">
              <a:rPr lang="en-US" smtClean="0"/>
              <a:pPr/>
              <a:t>03/02/16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AB3D-B1B3-B84F-80A9-9E8AEA5EE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9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ED687-F733-4B71-8CFA-B1FA42B67A72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44788-9A11-467A-8087-AD0B426A9AD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13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75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1552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0101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nl-BE" dirty="0" err="1" smtClean="0"/>
              <a:t>Complémentarité</a:t>
            </a:r>
            <a:r>
              <a:rPr lang="nl-BE" dirty="0" smtClean="0"/>
              <a:t> </a:t>
            </a:r>
            <a:r>
              <a:rPr lang="nl-BE" dirty="0" err="1" smtClean="0"/>
              <a:t>Brick</a:t>
            </a:r>
            <a:r>
              <a:rPr lang="nl-BE" dirty="0" smtClean="0"/>
              <a:t> - </a:t>
            </a:r>
            <a:r>
              <a:rPr lang="nl-BE" dirty="0" err="1" smtClean="0"/>
              <a:t>Clic</a:t>
            </a:r>
            <a:r>
              <a:rPr lang="nl-BE" dirty="0" smtClean="0"/>
              <a:t>… CBC </a:t>
            </a:r>
            <a:r>
              <a:rPr lang="nl-BE" dirty="0" err="1" smtClean="0"/>
              <a:t>croit</a:t>
            </a:r>
            <a:r>
              <a:rPr lang="nl-BE" dirty="0" smtClean="0"/>
              <a:t> à </a:t>
            </a:r>
            <a:r>
              <a:rPr lang="nl-BE" dirty="0" err="1" smtClean="0"/>
              <a:t>l’omnicanal</a:t>
            </a:r>
            <a:r>
              <a:rPr lang="nl-BE" dirty="0" smtClean="0"/>
              <a:t>. </a:t>
            </a:r>
          </a:p>
          <a:p>
            <a:pPr marL="0" indent="0"/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/>
              <a:t>Oui</a:t>
            </a:r>
            <a:r>
              <a:rPr lang="nl-BE" dirty="0" smtClean="0"/>
              <a:t> au digital</a:t>
            </a:r>
          </a:p>
          <a:p>
            <a:pPr marL="0" indent="0"/>
            <a:r>
              <a:rPr lang="nl-BE" dirty="0" smtClean="0">
                <a:sym typeface="Wingdings" panose="05000000000000000000" pitchFamily="2" charset="2"/>
              </a:rPr>
              <a:t> </a:t>
            </a:r>
            <a:r>
              <a:rPr lang="nl-BE" dirty="0" err="1" smtClean="0"/>
              <a:t>Oui</a:t>
            </a:r>
            <a:r>
              <a:rPr lang="nl-BE" dirty="0" smtClean="0"/>
              <a:t> à </a:t>
            </a:r>
            <a:r>
              <a:rPr lang="nl-BE" dirty="0" err="1" smtClean="0"/>
              <a:t>l’expertise</a:t>
            </a:r>
            <a:r>
              <a:rPr lang="nl-BE" dirty="0" smtClean="0"/>
              <a:t> du </a:t>
            </a:r>
            <a:r>
              <a:rPr lang="nl-BE" dirty="0" err="1" smtClean="0"/>
              <a:t>banquier</a:t>
            </a:r>
            <a:r>
              <a:rPr lang="nl-BE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361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454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75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987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04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9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1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67">
                <a:solidFill>
                  <a:srgbClr val="003766"/>
                </a:solidFill>
              </a:defRPr>
            </a:lvl1pPr>
          </a:lstStyle>
          <a:p>
            <a:pPr>
              <a:defRPr/>
            </a:pPr>
            <a:fld id="{08D1B679-EFAA-C845-BD0D-46BF814A8732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444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91819" y="1691944"/>
            <a:ext cx="10972800" cy="4521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133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691819" y="500675"/>
            <a:ext cx="109728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56351"/>
            <a:ext cx="828576" cy="365125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479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91819" y="1691944"/>
            <a:ext cx="10972800" cy="4521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133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76069" y="740701"/>
            <a:ext cx="109728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56351"/>
            <a:ext cx="828576" cy="365125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159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35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18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61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37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11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7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61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9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A670-6388-4718-BA65-8AF0B7787A74}" type="datetimeFigureOut">
              <a:rPr lang="fr-FR" smtClean="0"/>
              <a:pPr/>
              <a:t>03/02/16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9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175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62400" y="2390024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3200" dirty="0" smtClean="0">
                <a:solidFill>
                  <a:schemeClr val="bg1"/>
                </a:solidFill>
                <a:latin typeface="Rockwell" panose="02060603020205020403" pitchFamily="18" charset="0"/>
                <a:cs typeface="Verdana"/>
              </a:rPr>
              <a:t>Lancement du </a:t>
            </a:r>
            <a:r>
              <a:rPr lang="fr-FR" sz="3200" smtClean="0">
                <a:solidFill>
                  <a:schemeClr val="bg1"/>
                </a:solidFill>
                <a:latin typeface="Rockwell" panose="02060603020205020403" pitchFamily="18" charset="0"/>
                <a:cs typeface="Verdana"/>
              </a:rPr>
              <a:t>premier </a:t>
            </a:r>
            <a:r>
              <a:rPr lang="fr-FR" sz="3200">
                <a:solidFill>
                  <a:schemeClr val="bg1"/>
                </a:solidFill>
                <a:latin typeface="Rockwell" panose="02060603020205020403" pitchFamily="18" charset="0"/>
                <a:cs typeface="Verdana"/>
              </a:rPr>
              <a:t>g</a:t>
            </a:r>
            <a:r>
              <a:rPr lang="fr-FR" sz="3200" smtClean="0">
                <a:solidFill>
                  <a:schemeClr val="bg1"/>
                </a:solidFill>
                <a:latin typeface="Rockwell" panose="02060603020205020403" pitchFamily="18" charset="0"/>
                <a:cs typeface="Verdana"/>
              </a:rPr>
              <a:t>uide </a:t>
            </a:r>
            <a:r>
              <a:rPr lang="fr-FR" sz="3200" dirty="0" smtClean="0">
                <a:solidFill>
                  <a:schemeClr val="bg1"/>
                </a:solidFill>
                <a:latin typeface="Rockwell" panose="02060603020205020403" pitchFamily="18" charset="0"/>
                <a:cs typeface="Verdana"/>
              </a:rPr>
              <a:t>de la gestion stratégique des entreprises sociales</a:t>
            </a: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335360" y="5541235"/>
            <a:ext cx="761153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Conférence de presse</a:t>
            </a:r>
          </a:p>
          <a:p>
            <a:r>
              <a:rPr lang="fr-BE" sz="1467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 février 2016</a:t>
            </a:r>
            <a:r>
              <a:rPr lang="fr-BE" sz="1333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BE" sz="133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  <p:pic>
        <p:nvPicPr>
          <p:cNvPr id="102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196" y="6056753"/>
            <a:ext cx="16462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59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BE" sz="2200" dirty="0">
                <a:latin typeface="Calibri" charset="0"/>
              </a:rPr>
              <a:t>La « stratégie d’entreprise </a:t>
            </a:r>
            <a:r>
              <a:rPr lang="fr-BE" sz="2200" dirty="0" smtClean="0">
                <a:latin typeface="Calibri" charset="0"/>
              </a:rPr>
              <a:t>» ?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Calibri" charset="0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Calibri" charset="0"/>
              </a:rPr>
              <a:t>Une direction à long terme et un plan pour démarrer une activité, se développer, s’adapter </a:t>
            </a:r>
            <a:r>
              <a:rPr lang="fr-BE" sz="2200" dirty="0" smtClean="0">
                <a:latin typeface="Calibri" charset="0"/>
              </a:rPr>
              <a:t>…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Calibri" charset="0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Calibri" charset="0"/>
              </a:rPr>
              <a:t>Des outils performants qui viennent du monde ‘For profit ’ (Marketing, Balanced scorecard, Chaîne de valeur</a:t>
            </a:r>
            <a:r>
              <a:rPr lang="fr-BE" sz="2200" dirty="0" smtClean="0">
                <a:latin typeface="Calibri" charset="0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Calibri" charset="0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Calibri" charset="0"/>
              </a:rPr>
              <a:t>Des outils qui apportent de la performance économique (p.ex. réduire les coûts)… mais  qui négligent la dimension sociale (p.ex. créer de l’emploi pour des personnes fragiles)</a:t>
            </a:r>
            <a:r>
              <a:rPr lang="fr-BE" sz="2200" dirty="0" smtClean="0">
                <a:latin typeface="Calibri" charset="0"/>
              </a:rPr>
              <a:t>?</a:t>
            </a:r>
            <a:endParaRPr lang="fr-BE" sz="2200" dirty="0">
              <a:latin typeface="Calibri" charset="0"/>
            </a:endParaRPr>
          </a:p>
          <a:p>
            <a:pPr marL="0" indent="0"/>
            <a:endParaRPr lang="fr-BE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>
                <a:latin typeface="Calibri" charset="0"/>
              </a:rPr>
              <a:t>Le problème (2/2): </a:t>
            </a:r>
            <a:r>
              <a:rPr lang="fr-BE" sz="2800" dirty="0" smtClean="0">
                <a:latin typeface="Calibri" charset="0"/>
              </a:rPr>
              <a:t>Des </a:t>
            </a:r>
            <a:r>
              <a:rPr lang="fr-BE" sz="2800" dirty="0">
                <a:latin typeface="Calibri" charset="0"/>
              </a:rPr>
              <a:t>outils inadaptés</a:t>
            </a: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13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BE" dirty="0">
                <a:latin typeface="Calibri" charset="0"/>
              </a:rPr>
              <a:t>Ad</a:t>
            </a:r>
            <a:r>
              <a:rPr lang="fr-BE" sz="2200" dirty="0">
                <a:latin typeface="Calibri" charset="0"/>
              </a:rPr>
              <a:t>apter la terminologie </a:t>
            </a:r>
            <a:endParaRPr lang="fr-BE" sz="2200" dirty="0" smtClean="0">
              <a:latin typeface="Calibri" charset="0"/>
            </a:endParaRP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Calibri" charset="0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Calibri" charset="0"/>
              </a:rPr>
              <a:t>P.ex. « clients » devient « cibles » ce qui inclut des « clients » ET des « bénéficiaires », des « donateurs », …</a:t>
            </a:r>
            <a:r>
              <a:rPr lang="fr-BE" sz="2200" dirty="0" smtClean="0">
                <a:latin typeface="Calibri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Calibri" charset="0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Calibri" charset="0"/>
              </a:rPr>
              <a:t>Relier les termes aux résultats sociaux (p.ex. sans-abris) ou économiques (p.ex. donateurs) … ou aux deux (p.ex. patients</a:t>
            </a:r>
            <a:r>
              <a:rPr lang="fr-BE" sz="2200" dirty="0" smtClean="0">
                <a:latin typeface="Calibri" charset="0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Calibri" charset="0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Calibri" charset="0"/>
              </a:rPr>
              <a:t>Une pyramide à quatre étages ET deux volets pour clarifier la mission de son entreprise</a:t>
            </a:r>
          </a:p>
          <a:p>
            <a:pPr marL="0" indent="0"/>
            <a:endParaRPr lang="fr-BE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>
                <a:latin typeface="Calibri" charset="0"/>
              </a:rPr>
              <a:t>Notre solution (1/2): </a:t>
            </a:r>
            <a:r>
              <a:rPr lang="fr-BE" sz="2800" dirty="0" smtClean="0">
                <a:latin typeface="Calibri" charset="0"/>
              </a:rPr>
              <a:t>Un </a:t>
            </a:r>
            <a:r>
              <a:rPr lang="fr-BE" sz="2800" dirty="0">
                <a:latin typeface="Calibri" charset="0"/>
              </a:rPr>
              <a:t>volet social et un volet économique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77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691819" y="1318788"/>
            <a:ext cx="10972800" cy="5043140"/>
          </a:xfrm>
        </p:spPr>
        <p:txBody>
          <a:bodyPr>
            <a:normAutofit lnSpcReduction="10000"/>
          </a:bodyPr>
          <a:lstStyle/>
          <a:p>
            <a:pPr marL="0" indent="0"/>
            <a:endParaRPr lang="fr-BE" dirty="0" smtClean="0"/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fr-BE" sz="2200" dirty="0">
                <a:latin typeface="Calibri" charset="0"/>
              </a:rPr>
              <a:t>Une séquence logique : « pourquoi », « quoi », « comment </a:t>
            </a:r>
            <a:r>
              <a:rPr lang="fr-BE" sz="2200" dirty="0" smtClean="0">
                <a:latin typeface="Calibri" charset="0"/>
              </a:rPr>
              <a:t>»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fr-BE" sz="2200" dirty="0">
              <a:latin typeface="Calibri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fr-BE" sz="2200" dirty="0">
                <a:latin typeface="Calibri" charset="0"/>
              </a:rPr>
              <a:t>Des étapes claires : la mission, les objectifs stratégiques, les stratégies </a:t>
            </a:r>
            <a:r>
              <a:rPr lang="fr-BE" sz="2200" dirty="0" smtClean="0">
                <a:latin typeface="Calibri" charset="0"/>
              </a:rPr>
              <a:t>d’action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fr-BE" sz="2200" dirty="0">
              <a:latin typeface="Calibri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fr-BE" sz="2200" dirty="0">
                <a:latin typeface="Calibri" charset="0"/>
              </a:rPr>
              <a:t>Des outils hérités du monde ‘For profit’ mais adaptés : pyramide à 4 étages, strategy map, balanced </a:t>
            </a:r>
            <a:r>
              <a:rPr lang="fr-BE" sz="2200" dirty="0" smtClean="0">
                <a:latin typeface="Calibri" charset="0"/>
              </a:rPr>
              <a:t>scorecard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fr-BE" sz="2200" dirty="0">
              <a:latin typeface="Calibri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fr-BE" sz="2200" dirty="0">
                <a:latin typeface="Calibri" charset="0"/>
              </a:rPr>
              <a:t>Des exemples concrets, simples, inspirés de cas </a:t>
            </a:r>
            <a:r>
              <a:rPr lang="fr-BE" sz="2200" dirty="0" smtClean="0">
                <a:latin typeface="Calibri" charset="0"/>
              </a:rPr>
              <a:t>réels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fr-BE" sz="2200" dirty="0">
              <a:latin typeface="Calibri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fr-BE" sz="2200" dirty="0">
                <a:latin typeface="Calibri" charset="0"/>
              </a:rPr>
              <a:t>Un guide pas à pas pour construire une stratégie …. </a:t>
            </a:r>
            <a:endParaRPr lang="fr-BE" sz="2200" dirty="0" smtClean="0">
              <a:latin typeface="Calibri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fr-BE" sz="2200" dirty="0">
              <a:latin typeface="Calibri" charset="0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fr-BE" sz="2200" dirty="0">
                <a:latin typeface="Calibri" charset="0"/>
              </a:rPr>
              <a:t>… et surtout un cadre pour voir plus clair et des outils pour équilibrer le social et </a:t>
            </a:r>
            <a:r>
              <a:rPr lang="fr-BE" sz="2200" dirty="0" smtClean="0">
                <a:latin typeface="Calibri" charset="0"/>
              </a:rPr>
              <a:t>l’économique!</a:t>
            </a:r>
            <a:endParaRPr lang="fr-BE" sz="2200" dirty="0">
              <a:latin typeface="Calibri" charset="0"/>
            </a:endParaRPr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>
                <a:latin typeface="Calibri" charset="0"/>
              </a:rPr>
              <a:t>Notre solution (2/2): </a:t>
            </a:r>
            <a:r>
              <a:rPr lang="fr-BE" sz="2800" dirty="0" smtClean="0">
                <a:latin typeface="Calibri" charset="0"/>
              </a:rPr>
              <a:t>Un </a:t>
            </a:r>
            <a:r>
              <a:rPr lang="fr-BE" sz="2800" dirty="0">
                <a:latin typeface="Calibri" charset="0"/>
              </a:rPr>
              <a:t>processus stratégique en 3 étapes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98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10.55.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63" y="0"/>
            <a:ext cx="4804725" cy="68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3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0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83765" y="3079108"/>
            <a:ext cx="4267200" cy="748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4267" dirty="0" smtClean="0">
                <a:solidFill>
                  <a:schemeClr val="bg1"/>
                </a:solidFill>
                <a:latin typeface="Rockwell"/>
                <a:cs typeface="Rockwell"/>
              </a:rPr>
              <a:t>Témoignage</a:t>
            </a:r>
            <a:endParaRPr lang="fr-FR" sz="4267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0" y="5541235"/>
            <a:ext cx="794689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333" dirty="0" smtClean="0"/>
              <a:t>Sybille Mertens, Professeur Spécialisé en Entrepreneuriat Social (HEC-</a:t>
            </a:r>
            <a:r>
              <a:rPr lang="fr-BE" sz="1333" dirty="0" err="1" smtClean="0"/>
              <a:t>Ulg</a:t>
            </a:r>
            <a:r>
              <a:rPr lang="fr-BE" sz="1333" dirty="0" smtClean="0"/>
              <a:t>) et Benoît Ceysens, Directeur de la Ferme « Nos Pilifs »</a:t>
            </a:r>
            <a:endParaRPr lang="fr-BE" sz="1333" dirty="0"/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  <p:pic>
        <p:nvPicPr>
          <p:cNvPr id="10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69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10" name="Picture 9" descr="Screen Shot 2016-02-02 at 10.39.4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89" y="445686"/>
            <a:ext cx="8902700" cy="6134100"/>
          </a:xfrm>
          <a:prstGeom prst="rect">
            <a:avLst/>
          </a:prstGeom>
        </p:spPr>
      </p:pic>
      <p:pic>
        <p:nvPicPr>
          <p:cNvPr id="6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38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669540" y="1535954"/>
            <a:ext cx="10972800" cy="485964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>
                <a:latin typeface="Candara" charset="0"/>
              </a:rPr>
              <a:t>Que propose l’Académie ?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6" name="Picture 5" descr="Screen Shot 2016-02-02 at 10.41.4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01" y="1612333"/>
            <a:ext cx="7812084" cy="4278046"/>
          </a:xfrm>
          <a:prstGeom prst="rect">
            <a:avLst/>
          </a:prstGeom>
        </p:spPr>
      </p:pic>
      <p:pic>
        <p:nvPicPr>
          <p:cNvPr id="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669540" y="1535954"/>
            <a:ext cx="10972800" cy="4859646"/>
          </a:xfrm>
        </p:spPr>
        <p:txBody>
          <a:bodyPr>
            <a:normAutofit/>
          </a:bodyPr>
          <a:lstStyle/>
          <a:p>
            <a:pPr marL="0" indent="0"/>
            <a:endParaRPr lang="fr-BE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>
                <a:latin typeface="Candara" charset="0"/>
              </a:rPr>
              <a:t>Qui participe à l’Académie ?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6" name="Picture 5" descr="Screen Shot 2016-02-02 at 10.41.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2" y="1787255"/>
            <a:ext cx="7516110" cy="3974722"/>
          </a:xfrm>
          <a:prstGeom prst="rect">
            <a:avLst/>
          </a:prstGeom>
        </p:spPr>
      </p:pic>
      <p:pic>
        <p:nvPicPr>
          <p:cNvPr id="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5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0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98772" y="2989927"/>
            <a:ext cx="4267200" cy="748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BE" sz="4267" dirty="0" smtClean="0">
                <a:solidFill>
                  <a:schemeClr val="bg1"/>
                </a:solidFill>
                <a:latin typeface="Rockwell"/>
                <a:cs typeface="Rockwell"/>
              </a:rPr>
              <a:t>Conclusion</a:t>
            </a:r>
            <a:endParaRPr lang="fr-FR" sz="4267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0" y="5541235"/>
            <a:ext cx="794689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333" dirty="0" smtClean="0"/>
              <a:t>Bruno Menu – Directeur du Centre Public et Non-Marchand </a:t>
            </a:r>
            <a:r>
              <a:rPr lang="fr-BE" sz="1333" dirty="0"/>
              <a:t>de CBC</a:t>
            </a: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  <p:pic>
        <p:nvPicPr>
          <p:cNvPr id="10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33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3"/>
          </p:nvPr>
        </p:nvSpPr>
        <p:spPr>
          <a:xfrm>
            <a:off x="691819" y="1379842"/>
            <a:ext cx="10972800" cy="5238517"/>
          </a:xfrm>
        </p:spPr>
        <p:txBody>
          <a:bodyPr>
            <a:normAutofit/>
          </a:bodyPr>
          <a:lstStyle/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Events </a:t>
            </a:r>
            <a:r>
              <a:rPr lang="fr-BE" sz="2200" dirty="0" smtClean="0">
                <a:latin typeface="+mn-lt"/>
              </a:rPr>
              <a:t>locaux CBC sur </a:t>
            </a:r>
            <a:r>
              <a:rPr lang="fr-BE" sz="2200" dirty="0">
                <a:latin typeface="+mn-lt"/>
              </a:rPr>
              <a:t>des thématiques concrètes (gestion de trésorerie, marchés publics, </a:t>
            </a:r>
            <a:r>
              <a:rPr lang="fr-BE" sz="2200" dirty="0" smtClean="0">
                <a:latin typeface="+mn-lt"/>
              </a:rPr>
              <a:t>digitalisation,…)</a:t>
            </a:r>
          </a:p>
          <a:p>
            <a:pPr marL="342900" lvl="0" indent="-342900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Symposium annuel organisé par CBC avec le soutien de </a:t>
            </a:r>
            <a:r>
              <a:rPr lang="fr-BE" sz="2200" dirty="0" smtClean="0">
                <a:latin typeface="+mn-lt"/>
              </a:rPr>
              <a:t>HEC-</a:t>
            </a:r>
            <a:r>
              <a:rPr lang="fr-BE" sz="2200" dirty="0" err="1" smtClean="0">
                <a:latin typeface="+mn-lt"/>
              </a:rPr>
              <a:t>ULg</a:t>
            </a:r>
            <a:r>
              <a:rPr lang="fr-BE" sz="2200" dirty="0">
                <a:latin typeface="+mn-lt"/>
              </a:rPr>
              <a:t> : réflexion stratégique sur l’évolution du </a:t>
            </a:r>
            <a:r>
              <a:rPr lang="fr-BE" sz="2200" dirty="0" smtClean="0">
                <a:latin typeface="+mn-lt"/>
              </a:rPr>
              <a:t>secteur</a:t>
            </a:r>
          </a:p>
          <a:p>
            <a:pPr marL="342900" lvl="0" indent="-342900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 smtClean="0">
                <a:latin typeface="+mn-lt"/>
              </a:rPr>
              <a:t>Premier </a:t>
            </a:r>
            <a:r>
              <a:rPr lang="fr-BE" sz="2200" dirty="0">
                <a:latin typeface="+mn-lt"/>
              </a:rPr>
              <a:t>Baromètre </a:t>
            </a:r>
            <a:r>
              <a:rPr lang="fr-BE" sz="2200" dirty="0" smtClean="0">
                <a:latin typeface="+mn-lt"/>
              </a:rPr>
              <a:t>des Entreprises Sociales @HEC-</a:t>
            </a:r>
            <a:r>
              <a:rPr lang="fr-BE" sz="2200" dirty="0" err="1" smtClean="0">
                <a:latin typeface="+mn-lt"/>
              </a:rPr>
              <a:t>ULg</a:t>
            </a:r>
            <a:r>
              <a:rPr lang="fr-BE" sz="2200" dirty="0" smtClean="0">
                <a:latin typeface="+mn-lt"/>
              </a:rPr>
              <a:t> en 2014</a:t>
            </a:r>
          </a:p>
          <a:p>
            <a:pPr marL="342900" lvl="0" indent="-342900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Un Guide unique mis à disposition des entrepreneurs </a:t>
            </a:r>
            <a:r>
              <a:rPr lang="fr-BE" sz="2200" dirty="0" smtClean="0">
                <a:latin typeface="+mn-lt"/>
              </a:rPr>
              <a:t>sociaux</a:t>
            </a:r>
          </a:p>
          <a:p>
            <a:pPr marL="342900" lvl="0" indent="-342900">
              <a:buFont typeface="Arial"/>
              <a:buChar char="•"/>
            </a:pPr>
            <a:endParaRPr lang="fr-BE" sz="2200" dirty="0" smtClean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 smtClean="0">
                <a:latin typeface="+mn-lt"/>
              </a:rPr>
              <a:t>Téléchargeable gratuitement à partir d’aujourd’hui sur </a:t>
            </a:r>
          </a:p>
          <a:p>
            <a:pPr marL="457200" lvl="1" indent="0">
              <a:buNone/>
            </a:pPr>
            <a:r>
              <a:rPr lang="fr-BE" sz="2200" b="1" dirty="0">
                <a:solidFill>
                  <a:srgbClr val="083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http://entreprendre.cbc.be/guide-entreprise-sociale.html</a:t>
            </a:r>
            <a:endParaRPr lang="en-US" sz="2200" b="1" dirty="0">
              <a:solidFill>
                <a:srgbClr val="083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endParaRPr lang="nl-BE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1925" y="679646"/>
            <a:ext cx="10972800" cy="720080"/>
          </a:xfrm>
        </p:spPr>
        <p:txBody>
          <a:bodyPr/>
          <a:lstStyle/>
          <a:p>
            <a:r>
              <a:rPr lang="fr-BE" sz="2800" dirty="0" smtClean="0">
                <a:latin typeface="+mn-lt"/>
              </a:rPr>
              <a:t>CBC Banque accompagne la </a:t>
            </a:r>
            <a:r>
              <a:rPr lang="fr-BE" sz="2800" dirty="0">
                <a:latin typeface="+mn-lt"/>
              </a:rPr>
              <a:t>professionnalisation du secteur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pic>
        <p:nvPicPr>
          <p:cNvPr id="5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7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fr-FR" sz="2200" dirty="0" smtClean="0">
                <a:latin typeface="+mn-lt"/>
              </a:rPr>
              <a:t>Introduction par Bruno Menu </a:t>
            </a:r>
            <a:r>
              <a:rPr lang="fr-FR" sz="2200" dirty="0">
                <a:latin typeface="+mn-lt"/>
              </a:rPr>
              <a:t>– </a:t>
            </a:r>
            <a:r>
              <a:rPr lang="fr-FR" sz="2200" dirty="0" smtClean="0">
                <a:latin typeface="+mn-lt"/>
              </a:rPr>
              <a:t>Directeur du Secteur Public et Non-Marchand de </a:t>
            </a:r>
            <a:r>
              <a:rPr lang="fr-FR" sz="2200" dirty="0">
                <a:latin typeface="+mn-lt"/>
              </a:rPr>
              <a:t>CBC Banque</a:t>
            </a:r>
            <a:br>
              <a:rPr lang="fr-FR" sz="2200" dirty="0">
                <a:latin typeface="+mn-lt"/>
              </a:rPr>
            </a:br>
            <a:endParaRPr lang="fr-FR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fr-FR" sz="2200" dirty="0">
                <a:latin typeface="+mn-lt"/>
              </a:rPr>
              <a:t>Présentation </a:t>
            </a:r>
            <a:r>
              <a:rPr lang="fr-FR" sz="2200" dirty="0" smtClean="0">
                <a:latin typeface="+mn-lt"/>
              </a:rPr>
              <a:t>du Guide par Michel </a:t>
            </a:r>
            <a:r>
              <a:rPr lang="fr-FR" sz="2200" dirty="0" err="1" smtClean="0">
                <a:latin typeface="+mn-lt"/>
              </a:rPr>
              <a:t>Boving</a:t>
            </a:r>
            <a:r>
              <a:rPr lang="fr-FR" sz="2200" dirty="0" smtClean="0">
                <a:latin typeface="+mn-lt"/>
              </a:rPr>
              <a:t>, Conseiller en organisations et Chercheur associé au Centre d’Economie Sociale (HEC-</a:t>
            </a:r>
            <a:r>
              <a:rPr lang="fr-FR" sz="2200" dirty="0" err="1" smtClean="0">
                <a:latin typeface="+mn-lt"/>
              </a:rPr>
              <a:t>Ulg</a:t>
            </a:r>
            <a:r>
              <a:rPr lang="fr-FR" sz="2200" dirty="0" smtClean="0">
                <a:latin typeface="+mn-lt"/>
              </a:rPr>
              <a:t>)</a:t>
            </a:r>
          </a:p>
          <a:p>
            <a:pPr marL="457200" indent="-457200">
              <a:buAutoNum type="arabicPeriod"/>
            </a:pPr>
            <a:endParaRPr lang="fr-FR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fr-BE" sz="2200" dirty="0" smtClean="0">
                <a:latin typeface="+mn-lt"/>
              </a:rPr>
              <a:t>Témoignage de Benoît Ceysens, Directeur de la Ferme « Nos Pilifs », facilité par Sybille Mertens, Professeur spécialisé en entrepreneuriat social (HEC-</a:t>
            </a:r>
            <a:r>
              <a:rPr lang="fr-BE" sz="2200" dirty="0" err="1" smtClean="0">
                <a:latin typeface="+mn-lt"/>
              </a:rPr>
              <a:t>Ulg</a:t>
            </a:r>
            <a:r>
              <a:rPr lang="fr-BE" sz="2200" dirty="0" smtClean="0">
                <a:latin typeface="+mn-lt"/>
              </a:rPr>
              <a:t>)</a:t>
            </a:r>
          </a:p>
          <a:p>
            <a:pPr marL="457200" indent="-457200">
              <a:buAutoNum type="arabicPeriod"/>
            </a:pPr>
            <a:endParaRPr lang="fr-BE" sz="2200" dirty="0" smtClean="0">
              <a:latin typeface="+mn-lt"/>
            </a:endParaRPr>
          </a:p>
          <a:p>
            <a:pPr marL="457200" indent="-457200">
              <a:buAutoNum type="arabicPeriod"/>
            </a:pPr>
            <a:r>
              <a:rPr lang="fr-BE" sz="2200" dirty="0" smtClean="0">
                <a:latin typeface="+mn-lt"/>
              </a:rPr>
              <a:t>Conclusion par Bruno Menu </a:t>
            </a:r>
            <a:r>
              <a:rPr lang="fr-FR" sz="2200" dirty="0">
                <a:latin typeface="+mn-lt"/>
              </a:rPr>
              <a:t>– </a:t>
            </a:r>
            <a:r>
              <a:rPr lang="fr-FR" sz="2200" dirty="0" smtClean="0">
                <a:latin typeface="+mn-lt"/>
              </a:rPr>
              <a:t>Directeur du Secteur Public </a:t>
            </a:r>
            <a:r>
              <a:rPr lang="fr-FR" sz="2200" dirty="0">
                <a:latin typeface="+mn-lt"/>
              </a:rPr>
              <a:t>et Non-Marchand de CBC Banque</a:t>
            </a:r>
            <a:br>
              <a:rPr lang="fr-FR" sz="2200" dirty="0">
                <a:latin typeface="+mn-lt"/>
              </a:rPr>
            </a:br>
            <a:endParaRPr lang="fr-BE" sz="2200" dirty="0" smtClean="0">
              <a:latin typeface="+mn-lt"/>
            </a:endParaRPr>
          </a:p>
          <a:p>
            <a:pPr marL="457200" indent="-457200">
              <a:buAutoNum type="arabicPeriod"/>
            </a:pPr>
            <a:r>
              <a:rPr lang="fr-BE" sz="2200" dirty="0" smtClean="0">
                <a:latin typeface="+mn-lt"/>
              </a:rPr>
              <a:t>Questions/Réponses</a:t>
            </a:r>
            <a:endParaRPr lang="fr-BE" sz="2200" dirty="0">
              <a:latin typeface="+mn-lt"/>
            </a:endParaRPr>
          </a:p>
          <a:p>
            <a:pPr>
              <a:buAutoNum type="arabicPeriod"/>
            </a:pPr>
            <a:endParaRPr lang="fr-BE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>
                <a:latin typeface="+mn-lt"/>
              </a:rPr>
              <a:t>Agenda</a:t>
            </a: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79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0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83765" y="2630330"/>
            <a:ext cx="4267200" cy="150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4267" dirty="0">
                <a:solidFill>
                  <a:schemeClr val="bg1"/>
                </a:solidFill>
                <a:latin typeface="Rockwell" panose="02060603020205020403" pitchFamily="18" charset="0"/>
                <a:cs typeface="Verdana"/>
              </a:rPr>
              <a:t>Avez-vous </a:t>
            </a:r>
          </a:p>
          <a:p>
            <a:pPr algn="ctr">
              <a:spcAft>
                <a:spcPts val="800"/>
              </a:spcAft>
            </a:pPr>
            <a:r>
              <a:rPr lang="fr-FR" sz="4267" dirty="0">
                <a:solidFill>
                  <a:schemeClr val="bg1"/>
                </a:solidFill>
                <a:latin typeface="Rockwell" panose="02060603020205020403" pitchFamily="18" charset="0"/>
                <a:cs typeface="Verdana"/>
              </a:rPr>
              <a:t>des questions?</a:t>
            </a: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335360" y="5541235"/>
            <a:ext cx="761153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133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  <p:pic>
        <p:nvPicPr>
          <p:cNvPr id="10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21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0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19262" y="3053548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3200" dirty="0" smtClean="0">
                <a:solidFill>
                  <a:schemeClr val="bg1"/>
                </a:solidFill>
                <a:latin typeface="Rockwell" panose="02060603020205020403" pitchFamily="18" charset="0"/>
                <a:cs typeface="Verdana"/>
              </a:rPr>
              <a:t>Introduction</a:t>
            </a: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335360" y="5541235"/>
            <a:ext cx="761153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67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Bruno Menu, Directeur du Secteur Public et Non-Marchand de CBC Banque</a:t>
            </a:r>
            <a:endParaRPr lang="fr-BE" sz="133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  <p:pic>
        <p:nvPicPr>
          <p:cNvPr id="10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70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691819" y="1691944"/>
            <a:ext cx="11279602" cy="4521365"/>
          </a:xfrm>
        </p:spPr>
        <p:txBody>
          <a:bodyPr>
            <a:normAutofit/>
          </a:bodyPr>
          <a:lstStyle/>
          <a:p>
            <a:pPr marL="342900" lvl="0" indent="-342900">
              <a:buFont typeface="Arial"/>
              <a:buChar char="•"/>
            </a:pPr>
            <a:r>
              <a:rPr lang="fr-BE" sz="2200" dirty="0" smtClean="0">
                <a:latin typeface="+mn-lt"/>
              </a:rPr>
              <a:t>Approche spécifiquement dédiée </a:t>
            </a:r>
            <a:r>
              <a:rPr lang="fr-BE" sz="2200" dirty="0">
                <a:latin typeface="+mn-lt"/>
              </a:rPr>
              <a:t>au secteur </a:t>
            </a:r>
            <a:r>
              <a:rPr lang="fr-BE" sz="2200" dirty="0" smtClean="0">
                <a:latin typeface="+mn-lt"/>
              </a:rPr>
              <a:t>Non-Marchand depuis 20 ans</a:t>
            </a:r>
          </a:p>
          <a:p>
            <a:pPr marL="342900" lvl="0" indent="-342900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Ancrage historique </a:t>
            </a:r>
            <a:r>
              <a:rPr lang="fr-BE" sz="2200" dirty="0" smtClean="0">
                <a:latin typeface="+mn-lt"/>
              </a:rPr>
              <a:t>au travers de la Coopérative </a:t>
            </a:r>
            <a:r>
              <a:rPr lang="fr-BE" sz="2200" dirty="0" err="1" smtClean="0">
                <a:latin typeface="+mn-lt"/>
              </a:rPr>
              <a:t>Cera</a:t>
            </a:r>
            <a:endParaRPr lang="fr-BE" sz="2200" dirty="0" smtClean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Un </a:t>
            </a:r>
            <a:r>
              <a:rPr lang="fr-BE" sz="2200" dirty="0" smtClean="0">
                <a:latin typeface="+mn-lt"/>
              </a:rPr>
              <a:t>secteur </a:t>
            </a:r>
            <a:r>
              <a:rPr lang="fr-BE" sz="2200" dirty="0">
                <a:latin typeface="+mn-lt"/>
              </a:rPr>
              <a:t>qui fait avancer la </a:t>
            </a:r>
            <a:r>
              <a:rPr lang="fr-BE" sz="2200" dirty="0" smtClean="0">
                <a:latin typeface="+mn-lt"/>
              </a:rPr>
              <a:t>société</a:t>
            </a:r>
          </a:p>
          <a:p>
            <a:pPr marL="342900" lvl="0" indent="-342900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Fierté de soutenir l’Académie des </a:t>
            </a:r>
            <a:r>
              <a:rPr lang="fr-BE" sz="2200" dirty="0" smtClean="0">
                <a:latin typeface="+mn-lt"/>
              </a:rPr>
              <a:t>Entrepreneurs Sociaux</a:t>
            </a:r>
            <a:endParaRPr lang="en-US" sz="2200" dirty="0">
              <a:latin typeface="+mn-lt"/>
            </a:endParaRPr>
          </a:p>
          <a:p>
            <a:pPr marL="0" indent="0"/>
            <a:endParaRPr lang="fr-BE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>
                <a:latin typeface="+mn-lt"/>
              </a:rPr>
              <a:t>Un </a:t>
            </a:r>
            <a:r>
              <a:rPr lang="fr-BE" sz="2800" dirty="0">
                <a:latin typeface="+mn-lt"/>
              </a:rPr>
              <a:t>soutien à un secteur qui </a:t>
            </a:r>
            <a:r>
              <a:rPr lang="fr-BE" sz="2800" dirty="0" smtClean="0">
                <a:latin typeface="+mn-lt"/>
              </a:rPr>
              <a:t>avance 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3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BE" sz="2400" b="1" dirty="0">
                <a:latin typeface="+mn-lt"/>
              </a:rPr>
              <a:t>1 </a:t>
            </a:r>
            <a:r>
              <a:rPr lang="fr-BE" sz="2400" b="1" dirty="0" smtClean="0">
                <a:latin typeface="+mn-lt"/>
              </a:rPr>
              <a:t>entreprise sociale </a:t>
            </a:r>
            <a:r>
              <a:rPr lang="fr-BE" sz="2400" b="1" dirty="0">
                <a:latin typeface="+mn-lt"/>
              </a:rPr>
              <a:t>sur 3 nous fait </a:t>
            </a:r>
            <a:r>
              <a:rPr lang="fr-BE" sz="2400" b="1" dirty="0" smtClean="0">
                <a:latin typeface="+mn-lt"/>
              </a:rPr>
              <a:t>confiance</a:t>
            </a:r>
            <a:endParaRPr lang="en-US" sz="2400" b="1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endParaRPr lang="fr-BE" sz="2200" dirty="0" smtClean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 smtClean="0">
                <a:latin typeface="+mn-lt"/>
              </a:rPr>
              <a:t>Premier </a:t>
            </a:r>
            <a:r>
              <a:rPr lang="fr-BE" sz="2200" dirty="0">
                <a:latin typeface="+mn-lt"/>
              </a:rPr>
              <a:t>partenaire bancaire d’1 école sur </a:t>
            </a:r>
            <a:r>
              <a:rPr lang="fr-BE" sz="2200" dirty="0" smtClean="0">
                <a:latin typeface="+mn-lt"/>
              </a:rPr>
              <a:t>2</a:t>
            </a:r>
          </a:p>
          <a:p>
            <a:pPr marL="342900" lvl="0" indent="-342900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 Financement de 8 hôpitaux sur 10 </a:t>
            </a:r>
            <a:r>
              <a:rPr lang="fr-BE" sz="2200" dirty="0" smtClean="0">
                <a:latin typeface="+mn-lt"/>
              </a:rPr>
              <a:t>(plus </a:t>
            </a:r>
            <a:r>
              <a:rPr lang="fr-BE" sz="2200" dirty="0">
                <a:latin typeface="+mn-lt"/>
              </a:rPr>
              <a:t>de 18.000 lits</a:t>
            </a:r>
            <a:r>
              <a:rPr lang="fr-BE" sz="2200" dirty="0" smtClean="0">
                <a:latin typeface="+mn-lt"/>
              </a:rPr>
              <a:t>)</a:t>
            </a:r>
          </a:p>
          <a:p>
            <a:pPr marL="342900" lvl="0" indent="-342900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 8 des 10 plus grosses ONG actives en Belgique francophone sont clientes CBC</a:t>
            </a:r>
            <a:endParaRPr lang="en-US" sz="2200" dirty="0">
              <a:latin typeface="+mn-lt"/>
            </a:endParaRPr>
          </a:p>
          <a:p>
            <a:pPr marL="0" indent="0"/>
            <a:endParaRPr lang="fr-BE" dirty="0" smtClean="0">
              <a:latin typeface="+mn-lt"/>
            </a:endParaRPr>
          </a:p>
          <a:p>
            <a:pPr marL="0" indent="0"/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819" y="1175035"/>
            <a:ext cx="10972800" cy="45719"/>
          </a:xfrm>
        </p:spPr>
        <p:txBody>
          <a:bodyPr/>
          <a:lstStyle/>
          <a:p>
            <a:r>
              <a:rPr lang="fr-BE" sz="2800" dirty="0">
                <a:latin typeface="+mn-lt"/>
              </a:rPr>
              <a:t>CBC fait partie intégrante de l’écosystème de tout entrepreneur social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2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22 spécialistes du secteur et 100 agences locales à disposition des </a:t>
            </a:r>
            <a:r>
              <a:rPr lang="fr-BE" sz="2200" dirty="0" smtClean="0">
                <a:latin typeface="+mn-lt"/>
              </a:rPr>
              <a:t>entrepreneurs sociaux</a:t>
            </a:r>
          </a:p>
          <a:p>
            <a:pPr marL="342900" lvl="0" indent="-342900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Près de 100% de l’épargne de nos clients </a:t>
            </a:r>
            <a:r>
              <a:rPr lang="fr-BE" sz="2200" dirty="0" smtClean="0">
                <a:latin typeface="+mn-lt"/>
              </a:rPr>
              <a:t>investie dans </a:t>
            </a:r>
            <a:r>
              <a:rPr lang="fr-BE" sz="2200" dirty="0">
                <a:latin typeface="+mn-lt"/>
              </a:rPr>
              <a:t>l’économie </a:t>
            </a:r>
            <a:r>
              <a:rPr lang="fr-BE" sz="2200" dirty="0" smtClean="0">
                <a:latin typeface="+mn-lt"/>
              </a:rPr>
              <a:t>réelle dans notre Région</a:t>
            </a:r>
          </a:p>
          <a:p>
            <a:pPr marL="342900" lvl="0" indent="-342900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Secteur Non-Marchand chez CBC (fin 2015) :  1 milliard d’encours crédits et 1,5 </a:t>
            </a:r>
            <a:r>
              <a:rPr lang="fr-BE" sz="2200" dirty="0" smtClean="0">
                <a:latin typeface="+mn-lt"/>
              </a:rPr>
              <a:t>milliard </a:t>
            </a:r>
            <a:r>
              <a:rPr lang="fr-BE" sz="2200" dirty="0">
                <a:latin typeface="+mn-lt"/>
              </a:rPr>
              <a:t>de </a:t>
            </a:r>
            <a:r>
              <a:rPr lang="fr-BE" sz="2200" dirty="0" smtClean="0">
                <a:latin typeface="+mn-lt"/>
              </a:rPr>
              <a:t>placements</a:t>
            </a:r>
          </a:p>
          <a:p>
            <a:pPr marL="342900" lvl="0" indent="-342900">
              <a:buFont typeface="Arial"/>
              <a:buChar char="•"/>
            </a:pPr>
            <a:endParaRPr lang="en-US" sz="2200" dirty="0">
              <a:latin typeface="+mn-lt"/>
            </a:endParaRPr>
          </a:p>
          <a:p>
            <a:pPr marL="342900" lvl="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En 1992, lancement du premier </a:t>
            </a:r>
            <a:r>
              <a:rPr lang="fr-BE" sz="2200" dirty="0" smtClean="0">
                <a:latin typeface="+mn-lt"/>
              </a:rPr>
              <a:t>fonds </a:t>
            </a:r>
            <a:r>
              <a:rPr lang="fr-BE" sz="2200" dirty="0">
                <a:latin typeface="+mn-lt"/>
              </a:rPr>
              <a:t>d’investissement durable et en 2014 lancement du 1</a:t>
            </a:r>
            <a:r>
              <a:rPr lang="fr-BE" sz="2200" baseline="30000" dirty="0">
                <a:latin typeface="+mn-lt"/>
              </a:rPr>
              <a:t>er</a:t>
            </a:r>
            <a:r>
              <a:rPr lang="fr-BE" sz="2200" dirty="0">
                <a:latin typeface="+mn-lt"/>
              </a:rPr>
              <a:t> </a:t>
            </a:r>
            <a:r>
              <a:rPr lang="fr-BE" sz="2200" dirty="0" smtClean="0">
                <a:latin typeface="+mn-lt"/>
              </a:rPr>
              <a:t>fonds </a:t>
            </a:r>
            <a:r>
              <a:rPr lang="fr-BE" sz="2200" dirty="0">
                <a:latin typeface="+mn-lt"/>
              </a:rPr>
              <a:t>d’investissement à impact social (KBC </a:t>
            </a:r>
            <a:r>
              <a:rPr lang="fr-BE" sz="2200" dirty="0" err="1" smtClean="0">
                <a:latin typeface="+mn-lt"/>
              </a:rPr>
              <a:t>Asset</a:t>
            </a:r>
            <a:r>
              <a:rPr lang="fr-BE" sz="2200" dirty="0" smtClean="0">
                <a:latin typeface="+mn-lt"/>
              </a:rPr>
              <a:t> Management)</a:t>
            </a:r>
            <a:endParaRPr lang="en-US" sz="2200" dirty="0">
              <a:latin typeface="+mn-lt"/>
            </a:endParaRPr>
          </a:p>
          <a:p>
            <a:pPr marL="0" indent="0"/>
            <a:endParaRPr lang="fr-BE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819" y="1160045"/>
            <a:ext cx="10972800" cy="60710"/>
          </a:xfrm>
        </p:spPr>
        <p:txBody>
          <a:bodyPr/>
          <a:lstStyle/>
          <a:p>
            <a:r>
              <a:rPr lang="fr-BE" sz="2800" dirty="0">
                <a:latin typeface="+mn-lt"/>
              </a:rPr>
              <a:t>Relation proche et authentique d’une banque avec ses clients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90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0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83765" y="2684551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4000" dirty="0" smtClean="0">
                <a:solidFill>
                  <a:schemeClr val="bg1"/>
                </a:solidFill>
                <a:latin typeface="Rockwell"/>
                <a:cs typeface="Rockwell"/>
              </a:rPr>
              <a:t>Présentation du guide</a:t>
            </a:r>
            <a:endParaRPr lang="fr-FR" sz="4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0" y="5541235"/>
            <a:ext cx="794689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333" dirty="0" smtClean="0"/>
              <a:t>Michel Boving, Conseiller en organisations et Chercheur associé au Centre d’Economie Sociale (HEC-Ulg)</a:t>
            </a:r>
            <a:endParaRPr lang="fr-BE" sz="1333" dirty="0"/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  <p:pic>
        <p:nvPicPr>
          <p:cNvPr id="10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9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Des hôpitaux, des entreprises de travail adaptée, des cinémas en auto gestion, des épiceries sociales, une ASBL qui s’occupe des sans-abris, </a:t>
            </a:r>
            <a:r>
              <a:rPr lang="fr-BE" sz="2200" dirty="0" smtClean="0">
                <a:latin typeface="+mn-lt"/>
              </a:rPr>
              <a:t>…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Des secteurs différents ou une autre manière de faire, mais des entreprises comme les autres</a:t>
            </a:r>
            <a:r>
              <a:rPr lang="fr-BE" sz="2200" dirty="0" smtClean="0">
                <a:latin typeface="+mn-lt"/>
              </a:rPr>
              <a:t>!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Avec une finalité sociale en </a:t>
            </a:r>
            <a:r>
              <a:rPr lang="fr-BE" sz="2200" dirty="0" smtClean="0">
                <a:latin typeface="+mn-lt"/>
              </a:rPr>
              <a:t>plus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La viabilité économique à long terme plutôt que le </a:t>
            </a:r>
            <a:r>
              <a:rPr lang="fr-BE" sz="2200" dirty="0" smtClean="0">
                <a:latin typeface="+mn-lt"/>
              </a:rPr>
              <a:t>profit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Des résultats sociaux ET économiques à la fois</a:t>
            </a:r>
          </a:p>
          <a:p>
            <a:pPr marL="0" indent="0"/>
            <a:endParaRPr lang="fr-BE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Le </a:t>
            </a:r>
            <a:r>
              <a:rPr lang="fr-BE" sz="2800" dirty="0" smtClean="0">
                <a:latin typeface="+mn-lt"/>
              </a:rPr>
              <a:t>contexte : Les entreprises sociales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80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Un contexte économique moins </a:t>
            </a:r>
            <a:r>
              <a:rPr lang="fr-BE" sz="2200" dirty="0" smtClean="0">
                <a:latin typeface="+mn-lt"/>
              </a:rPr>
              <a:t>favorable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Des moyens publics en </a:t>
            </a:r>
            <a:r>
              <a:rPr lang="fr-BE" sz="2200" dirty="0" smtClean="0">
                <a:latin typeface="+mn-lt"/>
              </a:rPr>
              <a:t>baisse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Des donateurs de plus en plus </a:t>
            </a:r>
            <a:r>
              <a:rPr lang="fr-BE" sz="2200" dirty="0" smtClean="0">
                <a:latin typeface="+mn-lt"/>
              </a:rPr>
              <a:t>sollicités</a:t>
            </a: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Des bénévoles plus exigeants </a:t>
            </a:r>
            <a:endParaRPr lang="fr-BE" sz="22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fr-BE" sz="2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fr-BE" sz="2200" dirty="0">
                <a:latin typeface="+mn-lt"/>
              </a:rPr>
              <a:t>Mais une finalité sociale toujours plus prégnante… et de plus en plus difficile à protéger face à la pression économique</a:t>
            </a:r>
          </a:p>
          <a:p>
            <a:pPr marL="0" indent="0"/>
            <a:endParaRPr lang="fr-BE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>
                <a:latin typeface="+mn-lt"/>
              </a:rPr>
              <a:t>Le problème (1/2): </a:t>
            </a:r>
            <a:r>
              <a:rPr lang="fr-BE" sz="2800" dirty="0" smtClean="0">
                <a:latin typeface="+mn-lt"/>
              </a:rPr>
              <a:t>Concilier </a:t>
            </a:r>
            <a:r>
              <a:rPr lang="fr-BE" sz="2800" dirty="0">
                <a:latin typeface="+mn-lt"/>
              </a:rPr>
              <a:t>social et économique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8" name="Picture 1" descr="Description : User HD:Users:aurelie.coeckelbergh:Desktop:Logo Académ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7" y="6158104"/>
            <a:ext cx="1246877" cy="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04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Macintosh PowerPoint</Application>
  <PresentationFormat>Custom</PresentationFormat>
  <Paragraphs>129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Thème Office</vt:lpstr>
      <vt:lpstr>PowerPoint Presentation</vt:lpstr>
      <vt:lpstr>Agenda</vt:lpstr>
      <vt:lpstr>PowerPoint Presentation</vt:lpstr>
      <vt:lpstr>Un soutien à un secteur qui avance  </vt:lpstr>
      <vt:lpstr>CBC fait partie intégrante de l’écosystème de tout entrepreneur social  </vt:lpstr>
      <vt:lpstr>Relation proche et authentique d’une banque avec ses clients  </vt:lpstr>
      <vt:lpstr>PowerPoint Presentation</vt:lpstr>
      <vt:lpstr>Le contexte : Les entreprises sociales </vt:lpstr>
      <vt:lpstr>Le problème (1/2): Concilier social et économique </vt:lpstr>
      <vt:lpstr>Le problème (2/2): Des outils inadaptés </vt:lpstr>
      <vt:lpstr>Notre solution (1/2): Un volet social et un volet économique</vt:lpstr>
      <vt:lpstr>Notre solution (2/2): Un processus stratégique en 3 étapes</vt:lpstr>
      <vt:lpstr>PowerPoint Presentation</vt:lpstr>
      <vt:lpstr>PowerPoint Presentation</vt:lpstr>
      <vt:lpstr>PowerPoint Presentation</vt:lpstr>
      <vt:lpstr>Que propose l’Académie ?</vt:lpstr>
      <vt:lpstr>Qui participe à l’Académie ?</vt:lpstr>
      <vt:lpstr>PowerPoint Presentation</vt:lpstr>
      <vt:lpstr>CBC Banque accompagne la professionnalisation du secteur </vt:lpstr>
      <vt:lpstr>PowerPoint Presentation</vt:lpstr>
    </vt:vector>
  </TitlesOfParts>
  <Company>KBC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Tyteca</dc:creator>
  <cp:lastModifiedBy>Guest User</cp:lastModifiedBy>
  <cp:revision>99</cp:revision>
  <cp:lastPrinted>2016-02-03T08:30:09Z</cp:lastPrinted>
  <dcterms:created xsi:type="dcterms:W3CDTF">2015-10-28T09:22:37Z</dcterms:created>
  <dcterms:modified xsi:type="dcterms:W3CDTF">2016-02-03T08:34:25Z</dcterms:modified>
</cp:coreProperties>
</file>