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4" r:id="rId2"/>
  </p:sldMasterIdLst>
  <p:notesMasterIdLst>
    <p:notesMasterId r:id="rId17"/>
  </p:notesMasterIdLst>
  <p:handoutMasterIdLst>
    <p:handoutMasterId r:id="rId18"/>
  </p:handoutMasterIdLst>
  <p:sldIdLst>
    <p:sldId id="301" r:id="rId3"/>
    <p:sldId id="257" r:id="rId4"/>
    <p:sldId id="258" r:id="rId5"/>
    <p:sldId id="259" r:id="rId6"/>
    <p:sldId id="260" r:id="rId7"/>
    <p:sldId id="272" r:id="rId8"/>
    <p:sldId id="273" r:id="rId9"/>
    <p:sldId id="263" r:id="rId10"/>
    <p:sldId id="274" r:id="rId11"/>
    <p:sldId id="266" r:id="rId12"/>
    <p:sldId id="275" r:id="rId13"/>
    <p:sldId id="276" r:id="rId14"/>
    <p:sldId id="265" r:id="rId15"/>
    <p:sldId id="302" r:id="rId16"/>
  </p:sldIdLst>
  <p:sldSz cx="9144000" cy="6858000" type="screen4x3"/>
  <p:notesSz cx="6799263" cy="9875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23458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20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BF033-00E2-49C9-AD1C-087291F82A80}" type="datetimeFigureOut">
              <a:rPr lang="fr-BE" smtClean="0"/>
              <a:pPr/>
              <a:t>17/09/13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80332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342" y="9380332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64C4F-3D6F-4007-A572-798727049491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28993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3DA3C2-50AD-4EBB-88FB-AB6B81B9BDE0}" type="datetimeFigureOut">
              <a:rPr lang="nl-BE" smtClean="0"/>
              <a:pPr/>
              <a:t>17/09/13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691023"/>
            <a:ext cx="5439410" cy="444412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80332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380332"/>
            <a:ext cx="2946347" cy="4937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716F9-C43A-4CB0-9028-E84B127C36EE}" type="slidenum">
              <a:rPr lang="nl-BE" smtClean="0"/>
              <a:pPr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1262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">
    <p:bg>
      <p:bgPr>
        <a:solidFill>
          <a:srgbClr val="E7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 userDrawn="1"/>
        </p:nvSpPr>
        <p:spPr bwMode="auto">
          <a:xfrm>
            <a:off x="2409371" y="-1"/>
            <a:ext cx="5428343" cy="6858001"/>
          </a:xfrm>
          <a:prstGeom prst="roundRect">
            <a:avLst>
              <a:gd name="adj" fmla="val 13271"/>
            </a:avLst>
          </a:prstGeom>
          <a:gradFill flip="none" rotWithShape="1">
            <a:gsLst>
              <a:gs pos="0">
                <a:schemeClr val="bg1"/>
              </a:gs>
              <a:gs pos="6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8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 rot="20700000">
            <a:off x="2527579" y="2307313"/>
            <a:ext cx="5207274" cy="1470025"/>
          </a:xfrm>
        </p:spPr>
        <p:txBody>
          <a:bodyPr/>
          <a:lstStyle>
            <a:lvl1pPr algn="ctr">
              <a:defRPr sz="3200">
                <a:solidFill>
                  <a:srgbClr val="E40580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du titre</a:t>
            </a:r>
          </a:p>
        </p:txBody>
      </p:sp>
      <p:grpSp>
        <p:nvGrpSpPr>
          <p:cNvPr id="9" name="Groupe 8"/>
          <p:cNvGrpSpPr/>
          <p:nvPr userDrawn="1"/>
        </p:nvGrpSpPr>
        <p:grpSpPr>
          <a:xfrm>
            <a:off x="1" y="0"/>
            <a:ext cx="1146629" cy="6936229"/>
            <a:chOff x="-4260" y="961"/>
            <a:chExt cx="1511384" cy="6857039"/>
          </a:xfrm>
        </p:grpSpPr>
        <p:pic>
          <p:nvPicPr>
            <p:cNvPr id="11" name="Image 10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260" y="961"/>
              <a:ext cx="1511384" cy="6857039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71" y="3243289"/>
              <a:ext cx="1342857" cy="358095"/>
            </a:xfrm>
            <a:prstGeom prst="rect">
              <a:avLst/>
            </a:prstGeom>
          </p:spPr>
        </p:pic>
      </p:grp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255" y="6405260"/>
            <a:ext cx="857250" cy="382905"/>
          </a:xfrm>
          <a:prstGeom prst="rect">
            <a:avLst/>
          </a:prstGeom>
        </p:spPr>
      </p:pic>
      <p:sp>
        <p:nvSpPr>
          <p:cNvPr id="18" name="ZoneTexte 17"/>
          <p:cNvSpPr txBox="1"/>
          <p:nvPr userDrawn="1"/>
        </p:nvSpPr>
        <p:spPr>
          <a:xfrm>
            <a:off x="2" y="6231481"/>
            <a:ext cx="11030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500" cap="all" dirty="0">
                <a:solidFill>
                  <a:srgbClr val="FFFFFF"/>
                </a:solidFill>
                <a:cs typeface="Arial" pitchFamily="34" charset="0"/>
              </a:rPr>
              <a:t>Direction des </a:t>
            </a:r>
            <a:r>
              <a:rPr lang="fr-FR" sz="500" cap="all" dirty="0" smtClean="0">
                <a:solidFill>
                  <a:srgbClr val="FFFFFF"/>
                </a:solidFill>
                <a:cs typeface="Arial" pitchFamily="34" charset="0"/>
              </a:rPr>
              <a:t>marques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500" cap="all" dirty="0" err="1" smtClean="0">
                <a:solidFill>
                  <a:srgbClr val="FFFFFF"/>
                </a:solidFill>
                <a:cs typeface="Arial" pitchFamily="34" charset="0"/>
              </a:rPr>
              <a:t>Presentation</a:t>
            </a:r>
            <a:r>
              <a:rPr lang="fr-FR" sz="500" cap="all" dirty="0" smtClean="0">
                <a:solidFill>
                  <a:srgbClr val="FFFFFF"/>
                </a:solidFill>
                <a:cs typeface="Arial" pitchFamily="34" charset="0"/>
              </a:rPr>
              <a:t> 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500" cap="all" dirty="0" smtClean="0">
                <a:solidFill>
                  <a:srgbClr val="FF0000"/>
                </a:solidFill>
                <a:cs typeface="Arial" pitchFamily="34" charset="0"/>
              </a:rPr>
              <a:t>Confidentiel </a:t>
            </a:r>
            <a:r>
              <a:rPr lang="fr-FR" sz="500" cap="all" dirty="0" err="1" smtClean="0">
                <a:solidFill>
                  <a:srgbClr val="FF0000"/>
                </a:solidFill>
                <a:cs typeface="Arial" pitchFamily="34" charset="0"/>
              </a:rPr>
              <a:t>niv</a:t>
            </a:r>
            <a:r>
              <a:rPr lang="fr-FR" sz="500" cap="all" dirty="0" smtClean="0">
                <a:solidFill>
                  <a:srgbClr val="FF0000"/>
                </a:solidFill>
                <a:cs typeface="Arial" pitchFamily="34" charset="0"/>
              </a:rPr>
              <a:t>. 1</a:t>
            </a:r>
            <a:endParaRPr lang="fr-FR" sz="500" cap="all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9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625770" y="6385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1">
                <a:solidFill>
                  <a:srgbClr val="0178BC"/>
                </a:solidFill>
                <a:latin typeface="+mn-lt"/>
              </a:defRPr>
            </a:lvl1pPr>
          </a:lstStyle>
          <a:p>
            <a:fld id="{E9FDF613-504F-4181-82F4-0FF1948E2E8A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375025" y="4372942"/>
            <a:ext cx="3511550" cy="675217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lang="fr-FR" sz="1800" b="0" i="1" kern="1200" dirty="0" smtClean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Font typeface="Arial" pitchFamily="34" charset="0"/>
              <a:buNone/>
              <a:defRPr lang="fr-FR" sz="1800" b="0" i="1" kern="1200" dirty="0" smtClean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>
              <a:buNone/>
              <a:defRPr lang="fr-FR" sz="1800" b="0" i="1" kern="1200" dirty="0" smtClean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>
              <a:buNone/>
              <a:defRPr lang="fr-FR" sz="1800" b="0" i="1" kern="1200" dirty="0" smtClean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>
              <a:buNone/>
              <a:defRPr lang="fr-FR" sz="1800" b="0" i="1" kern="1200" dirty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618840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bg>
      <p:bgPr>
        <a:solidFill>
          <a:srgbClr val="E7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à coins arrondis 13"/>
          <p:cNvSpPr/>
          <p:nvPr userDrawn="1"/>
        </p:nvSpPr>
        <p:spPr bwMode="auto">
          <a:xfrm>
            <a:off x="2409371" y="-1"/>
            <a:ext cx="5428343" cy="6858001"/>
          </a:xfrm>
          <a:prstGeom prst="roundRect">
            <a:avLst>
              <a:gd name="adj" fmla="val 13271"/>
            </a:avLst>
          </a:prstGeom>
          <a:gradFill flip="none" rotWithShape="1">
            <a:gsLst>
              <a:gs pos="0">
                <a:schemeClr val="bg1"/>
              </a:gs>
              <a:gs pos="6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8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 rot="20700000">
            <a:off x="2527579" y="2307313"/>
            <a:ext cx="5207274" cy="1470025"/>
          </a:xfrm>
        </p:spPr>
        <p:txBody>
          <a:bodyPr/>
          <a:lstStyle>
            <a:lvl1pPr algn="ctr">
              <a:defRPr sz="2800">
                <a:solidFill>
                  <a:srgbClr val="233E98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du titre</a:t>
            </a:r>
          </a:p>
        </p:txBody>
      </p:sp>
      <p:grpSp>
        <p:nvGrpSpPr>
          <p:cNvPr id="9" name="Groupe 8"/>
          <p:cNvGrpSpPr/>
          <p:nvPr userDrawn="1"/>
        </p:nvGrpSpPr>
        <p:grpSpPr>
          <a:xfrm>
            <a:off x="1" y="0"/>
            <a:ext cx="1146629" cy="6936229"/>
            <a:chOff x="-4260" y="961"/>
            <a:chExt cx="1511384" cy="6857039"/>
          </a:xfrm>
        </p:grpSpPr>
        <p:pic>
          <p:nvPicPr>
            <p:cNvPr id="11" name="Image 10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260" y="961"/>
              <a:ext cx="1511384" cy="6857039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71" y="3243289"/>
              <a:ext cx="1342857" cy="358095"/>
            </a:xfrm>
            <a:prstGeom prst="rect">
              <a:avLst/>
            </a:prstGeom>
          </p:spPr>
        </p:pic>
      </p:grpSp>
      <p:pic>
        <p:nvPicPr>
          <p:cNvPr id="17" name="Image 16"/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255" y="6405260"/>
            <a:ext cx="857250" cy="382905"/>
          </a:xfrm>
          <a:prstGeom prst="rect">
            <a:avLst/>
          </a:prstGeom>
        </p:spPr>
      </p:pic>
      <p:sp>
        <p:nvSpPr>
          <p:cNvPr id="18" name="ZoneTexte 17"/>
          <p:cNvSpPr txBox="1"/>
          <p:nvPr userDrawn="1"/>
        </p:nvSpPr>
        <p:spPr>
          <a:xfrm>
            <a:off x="2" y="6231481"/>
            <a:ext cx="11030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500" cap="all" dirty="0">
                <a:solidFill>
                  <a:srgbClr val="FFFFFF"/>
                </a:solidFill>
                <a:cs typeface="Arial" pitchFamily="34" charset="0"/>
              </a:rPr>
              <a:t>Direction des </a:t>
            </a:r>
            <a:r>
              <a:rPr lang="fr-FR" sz="500" cap="all" dirty="0" smtClean="0">
                <a:solidFill>
                  <a:srgbClr val="FFFFFF"/>
                </a:solidFill>
                <a:cs typeface="Arial" pitchFamily="34" charset="0"/>
              </a:rPr>
              <a:t>marques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500" cap="all" dirty="0" err="1" smtClean="0">
                <a:solidFill>
                  <a:srgbClr val="FFFFFF"/>
                </a:solidFill>
                <a:cs typeface="Arial" pitchFamily="34" charset="0"/>
              </a:rPr>
              <a:t>Presentation</a:t>
            </a:r>
            <a:r>
              <a:rPr lang="fr-FR" sz="500" cap="all" dirty="0" smtClean="0">
                <a:solidFill>
                  <a:srgbClr val="FFFFFF"/>
                </a:solidFill>
                <a:cs typeface="Arial" pitchFamily="34" charset="0"/>
              </a:rPr>
              <a:t> X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500" cap="all" dirty="0" smtClean="0">
                <a:solidFill>
                  <a:srgbClr val="FF0000"/>
                </a:solidFill>
                <a:cs typeface="Arial" pitchFamily="34" charset="0"/>
              </a:rPr>
              <a:t>Confidentiel </a:t>
            </a:r>
            <a:r>
              <a:rPr lang="fr-FR" sz="500" cap="all" dirty="0" err="1" smtClean="0">
                <a:solidFill>
                  <a:srgbClr val="FF0000"/>
                </a:solidFill>
                <a:cs typeface="Arial" pitchFamily="34" charset="0"/>
              </a:rPr>
              <a:t>niv</a:t>
            </a:r>
            <a:r>
              <a:rPr lang="fr-FR" sz="500" cap="all" dirty="0" smtClean="0">
                <a:solidFill>
                  <a:srgbClr val="FF0000"/>
                </a:solidFill>
                <a:cs typeface="Arial" pitchFamily="34" charset="0"/>
              </a:rPr>
              <a:t>. 1</a:t>
            </a:r>
            <a:endParaRPr lang="fr-FR" sz="500" cap="all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9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625770" y="6385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1">
                <a:solidFill>
                  <a:srgbClr val="0178BC"/>
                </a:solidFill>
                <a:latin typeface="+mn-lt"/>
              </a:defRPr>
            </a:lvl1pPr>
          </a:lstStyle>
          <a:p>
            <a:fld id="{E9FDF613-504F-4181-82F4-0FF1948E2E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694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solidFill>
          <a:srgbClr val="E7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401832"/>
            <a:ext cx="7072064" cy="866581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1600200" indent="-228600">
              <a:buClr>
                <a:srgbClr val="E16C0C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E16C0C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625770" y="6385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1">
                <a:solidFill>
                  <a:srgbClr val="0178BC"/>
                </a:solidFill>
                <a:latin typeface="+mn-lt"/>
              </a:defRPr>
            </a:lvl1pPr>
          </a:lstStyle>
          <a:p>
            <a:fld id="{E9FDF613-504F-4181-82F4-0FF1948E2E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486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bg>
      <p:bgPr>
        <a:solidFill>
          <a:srgbClr val="E7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401832"/>
            <a:ext cx="8136904" cy="8636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625770" y="6385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1">
                <a:solidFill>
                  <a:srgbClr val="0178BC"/>
                </a:solidFill>
                <a:latin typeface="+mn-lt"/>
              </a:defRPr>
            </a:lvl1pPr>
          </a:lstStyle>
          <a:p>
            <a:fld id="{E9FDF613-504F-4181-82F4-0FF1948E2E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493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rgbClr val="E7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6327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solidFill>
          <a:srgbClr val="E7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08175" y="1628777"/>
            <a:ext cx="338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5125" y="1628777"/>
            <a:ext cx="338613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42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solidFill>
          <a:srgbClr val="E7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281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bg>
      <p:bgPr>
        <a:solidFill>
          <a:srgbClr val="E7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625770" y="6385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1">
                <a:solidFill>
                  <a:srgbClr val="0178BC"/>
                </a:solidFill>
                <a:latin typeface="+mn-lt"/>
              </a:defRPr>
            </a:lvl1pPr>
          </a:lstStyle>
          <a:p>
            <a:fld id="{E9FDF613-504F-4181-82F4-0FF1948E2E8A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359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bg>
      <p:bgPr>
        <a:solidFill>
          <a:srgbClr val="E7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60" y="964"/>
            <a:ext cx="1511384" cy="685703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72" y="3243303"/>
            <a:ext cx="1342857" cy="358095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1349" y="6226190"/>
            <a:ext cx="1619250" cy="54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131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7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17/09/13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17/09/13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 userDrawn="1"/>
        </p:nvSpPr>
        <p:spPr bwMode="auto">
          <a:xfrm>
            <a:off x="1670595" y="-1664305"/>
            <a:ext cx="7025096" cy="6076648"/>
          </a:xfrm>
          <a:prstGeom prst="roundRect">
            <a:avLst>
              <a:gd name="adj" fmla="val 13271"/>
            </a:avLst>
          </a:prstGeom>
          <a:gradFill flip="none" rotWithShape="1">
            <a:gsLst>
              <a:gs pos="0">
                <a:schemeClr val="bg1"/>
              </a:gs>
              <a:gs pos="6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80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Rectangle à coins arrondis 1"/>
          <p:cNvSpPr/>
          <p:nvPr userDrawn="1"/>
        </p:nvSpPr>
        <p:spPr>
          <a:xfrm>
            <a:off x="1670594" y="331993"/>
            <a:ext cx="838200" cy="828843"/>
          </a:xfrm>
          <a:custGeom>
            <a:avLst/>
            <a:gdLst>
              <a:gd name="connsiteX0" fmla="*/ 0 w 1981200"/>
              <a:gd name="connsiteY0" fmla="*/ 127003 h 762000"/>
              <a:gd name="connsiteX1" fmla="*/ 127003 w 1981200"/>
              <a:gd name="connsiteY1" fmla="*/ 0 h 762000"/>
              <a:gd name="connsiteX2" fmla="*/ 1854197 w 1981200"/>
              <a:gd name="connsiteY2" fmla="*/ 0 h 762000"/>
              <a:gd name="connsiteX3" fmla="*/ 1981200 w 1981200"/>
              <a:gd name="connsiteY3" fmla="*/ 127003 h 762000"/>
              <a:gd name="connsiteX4" fmla="*/ 1981200 w 1981200"/>
              <a:gd name="connsiteY4" fmla="*/ 634997 h 762000"/>
              <a:gd name="connsiteX5" fmla="*/ 1854197 w 1981200"/>
              <a:gd name="connsiteY5" fmla="*/ 762000 h 762000"/>
              <a:gd name="connsiteX6" fmla="*/ 127003 w 1981200"/>
              <a:gd name="connsiteY6" fmla="*/ 762000 h 762000"/>
              <a:gd name="connsiteX7" fmla="*/ 0 w 1981200"/>
              <a:gd name="connsiteY7" fmla="*/ 634997 h 762000"/>
              <a:gd name="connsiteX8" fmla="*/ 0 w 1981200"/>
              <a:gd name="connsiteY8" fmla="*/ 127003 h 762000"/>
              <a:gd name="connsiteX0" fmla="*/ 0 w 1981200"/>
              <a:gd name="connsiteY0" fmla="*/ 127003 h 763587"/>
              <a:gd name="connsiteX1" fmla="*/ 127003 w 1981200"/>
              <a:gd name="connsiteY1" fmla="*/ 0 h 763587"/>
              <a:gd name="connsiteX2" fmla="*/ 1854197 w 1981200"/>
              <a:gd name="connsiteY2" fmla="*/ 0 h 763587"/>
              <a:gd name="connsiteX3" fmla="*/ 1981200 w 1981200"/>
              <a:gd name="connsiteY3" fmla="*/ 127003 h 763587"/>
              <a:gd name="connsiteX4" fmla="*/ 1981200 w 1981200"/>
              <a:gd name="connsiteY4" fmla="*/ 634997 h 763587"/>
              <a:gd name="connsiteX5" fmla="*/ 1854197 w 1981200"/>
              <a:gd name="connsiteY5" fmla="*/ 762000 h 763587"/>
              <a:gd name="connsiteX6" fmla="*/ 1157287 w 1981200"/>
              <a:gd name="connsiteY6" fmla="*/ 763587 h 763587"/>
              <a:gd name="connsiteX7" fmla="*/ 127003 w 1981200"/>
              <a:gd name="connsiteY7" fmla="*/ 762000 h 763587"/>
              <a:gd name="connsiteX8" fmla="*/ 0 w 1981200"/>
              <a:gd name="connsiteY8" fmla="*/ 634997 h 763587"/>
              <a:gd name="connsiteX9" fmla="*/ 0 w 1981200"/>
              <a:gd name="connsiteY9" fmla="*/ 127003 h 763587"/>
              <a:gd name="connsiteX0" fmla="*/ 127003 w 1981200"/>
              <a:gd name="connsiteY0" fmla="*/ 762000 h 853440"/>
              <a:gd name="connsiteX1" fmla="*/ 0 w 1981200"/>
              <a:gd name="connsiteY1" fmla="*/ 634997 h 853440"/>
              <a:gd name="connsiteX2" fmla="*/ 0 w 1981200"/>
              <a:gd name="connsiteY2" fmla="*/ 127003 h 853440"/>
              <a:gd name="connsiteX3" fmla="*/ 127003 w 1981200"/>
              <a:gd name="connsiteY3" fmla="*/ 0 h 853440"/>
              <a:gd name="connsiteX4" fmla="*/ 1854197 w 1981200"/>
              <a:gd name="connsiteY4" fmla="*/ 0 h 853440"/>
              <a:gd name="connsiteX5" fmla="*/ 1981200 w 1981200"/>
              <a:gd name="connsiteY5" fmla="*/ 127003 h 853440"/>
              <a:gd name="connsiteX6" fmla="*/ 1981200 w 1981200"/>
              <a:gd name="connsiteY6" fmla="*/ 634997 h 853440"/>
              <a:gd name="connsiteX7" fmla="*/ 1854197 w 1981200"/>
              <a:gd name="connsiteY7" fmla="*/ 762000 h 853440"/>
              <a:gd name="connsiteX8" fmla="*/ 1157287 w 1981200"/>
              <a:gd name="connsiteY8" fmla="*/ 763587 h 853440"/>
              <a:gd name="connsiteX9" fmla="*/ 218443 w 1981200"/>
              <a:gd name="connsiteY9" fmla="*/ 853440 h 853440"/>
              <a:gd name="connsiteX0" fmla="*/ 127003 w 1981200"/>
              <a:gd name="connsiteY0" fmla="*/ 762000 h 763587"/>
              <a:gd name="connsiteX1" fmla="*/ 0 w 1981200"/>
              <a:gd name="connsiteY1" fmla="*/ 634997 h 763587"/>
              <a:gd name="connsiteX2" fmla="*/ 0 w 1981200"/>
              <a:gd name="connsiteY2" fmla="*/ 127003 h 763587"/>
              <a:gd name="connsiteX3" fmla="*/ 127003 w 1981200"/>
              <a:gd name="connsiteY3" fmla="*/ 0 h 763587"/>
              <a:gd name="connsiteX4" fmla="*/ 1854197 w 1981200"/>
              <a:gd name="connsiteY4" fmla="*/ 0 h 763587"/>
              <a:gd name="connsiteX5" fmla="*/ 1981200 w 1981200"/>
              <a:gd name="connsiteY5" fmla="*/ 127003 h 763587"/>
              <a:gd name="connsiteX6" fmla="*/ 1981200 w 1981200"/>
              <a:gd name="connsiteY6" fmla="*/ 634997 h 763587"/>
              <a:gd name="connsiteX7" fmla="*/ 1854197 w 1981200"/>
              <a:gd name="connsiteY7" fmla="*/ 762000 h 763587"/>
              <a:gd name="connsiteX8" fmla="*/ 1157287 w 1981200"/>
              <a:gd name="connsiteY8" fmla="*/ 763587 h 763587"/>
              <a:gd name="connsiteX0" fmla="*/ 0 w 1981200"/>
              <a:gd name="connsiteY0" fmla="*/ 634997 h 763587"/>
              <a:gd name="connsiteX1" fmla="*/ 0 w 1981200"/>
              <a:gd name="connsiteY1" fmla="*/ 127003 h 763587"/>
              <a:gd name="connsiteX2" fmla="*/ 127003 w 1981200"/>
              <a:gd name="connsiteY2" fmla="*/ 0 h 763587"/>
              <a:gd name="connsiteX3" fmla="*/ 1854197 w 1981200"/>
              <a:gd name="connsiteY3" fmla="*/ 0 h 763587"/>
              <a:gd name="connsiteX4" fmla="*/ 1981200 w 1981200"/>
              <a:gd name="connsiteY4" fmla="*/ 127003 h 763587"/>
              <a:gd name="connsiteX5" fmla="*/ 1981200 w 1981200"/>
              <a:gd name="connsiteY5" fmla="*/ 634997 h 763587"/>
              <a:gd name="connsiteX6" fmla="*/ 1854197 w 1981200"/>
              <a:gd name="connsiteY6" fmla="*/ 762000 h 763587"/>
              <a:gd name="connsiteX7" fmla="*/ 1157287 w 1981200"/>
              <a:gd name="connsiteY7" fmla="*/ 763587 h 763587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854197 w 1981200"/>
              <a:gd name="connsiteY4" fmla="*/ 11113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487487 w 1981200"/>
              <a:gd name="connsiteY4" fmla="*/ 63500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3113"/>
              <a:gd name="connsiteX1" fmla="*/ 0 w 1981200"/>
              <a:gd name="connsiteY1" fmla="*/ 138116 h 773113"/>
              <a:gd name="connsiteX2" fmla="*/ 127003 w 1981200"/>
              <a:gd name="connsiteY2" fmla="*/ 11113 h 773113"/>
              <a:gd name="connsiteX3" fmla="*/ 776287 w 1981200"/>
              <a:gd name="connsiteY3" fmla="*/ 0 h 773113"/>
              <a:gd name="connsiteX4" fmla="*/ 1981200 w 1981200"/>
              <a:gd name="connsiteY4" fmla="*/ 138116 h 773113"/>
              <a:gd name="connsiteX5" fmla="*/ 1981200 w 1981200"/>
              <a:gd name="connsiteY5" fmla="*/ 646110 h 773113"/>
              <a:gd name="connsiteX6" fmla="*/ 1854197 w 1981200"/>
              <a:gd name="connsiteY6" fmla="*/ 773113 h 773113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5" fmla="*/ 1981200 w 1981200"/>
              <a:gd name="connsiteY5" fmla="*/ 646110 h 646110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0" fmla="*/ 0 w 776287"/>
              <a:gd name="connsiteY0" fmla="*/ 646110 h 646110"/>
              <a:gd name="connsiteX1" fmla="*/ 0 w 776287"/>
              <a:gd name="connsiteY1" fmla="*/ 138116 h 646110"/>
              <a:gd name="connsiteX2" fmla="*/ 127003 w 776287"/>
              <a:gd name="connsiteY2" fmla="*/ 11113 h 646110"/>
              <a:gd name="connsiteX3" fmla="*/ 776287 w 776287"/>
              <a:gd name="connsiteY3" fmla="*/ 0 h 64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287" h="646110">
                <a:moveTo>
                  <a:pt x="0" y="646110"/>
                </a:moveTo>
                <a:lnTo>
                  <a:pt x="0" y="138116"/>
                </a:lnTo>
                <a:cubicBezTo>
                  <a:pt x="0" y="67974"/>
                  <a:pt x="56861" y="11113"/>
                  <a:pt x="127003" y="11113"/>
                </a:cubicBezTo>
                <a:lnTo>
                  <a:pt x="776287" y="0"/>
                </a:lnTo>
              </a:path>
            </a:pathLst>
          </a:custGeom>
          <a:noFill/>
          <a:ln w="28575">
            <a:solidFill>
              <a:srgbClr val="01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800">
              <a:solidFill>
                <a:srgbClr val="FFFFFF"/>
              </a:solidFill>
            </a:endParaRPr>
          </a:p>
        </p:txBody>
      </p:sp>
      <p:sp>
        <p:nvSpPr>
          <p:cNvPr id="15" name="Rectangle à coins arrondis 1"/>
          <p:cNvSpPr/>
          <p:nvPr userDrawn="1"/>
        </p:nvSpPr>
        <p:spPr>
          <a:xfrm rot="10800000">
            <a:off x="7857490" y="518301"/>
            <a:ext cx="838200" cy="828843"/>
          </a:xfrm>
          <a:custGeom>
            <a:avLst/>
            <a:gdLst>
              <a:gd name="connsiteX0" fmla="*/ 0 w 1981200"/>
              <a:gd name="connsiteY0" fmla="*/ 127003 h 762000"/>
              <a:gd name="connsiteX1" fmla="*/ 127003 w 1981200"/>
              <a:gd name="connsiteY1" fmla="*/ 0 h 762000"/>
              <a:gd name="connsiteX2" fmla="*/ 1854197 w 1981200"/>
              <a:gd name="connsiteY2" fmla="*/ 0 h 762000"/>
              <a:gd name="connsiteX3" fmla="*/ 1981200 w 1981200"/>
              <a:gd name="connsiteY3" fmla="*/ 127003 h 762000"/>
              <a:gd name="connsiteX4" fmla="*/ 1981200 w 1981200"/>
              <a:gd name="connsiteY4" fmla="*/ 634997 h 762000"/>
              <a:gd name="connsiteX5" fmla="*/ 1854197 w 1981200"/>
              <a:gd name="connsiteY5" fmla="*/ 762000 h 762000"/>
              <a:gd name="connsiteX6" fmla="*/ 127003 w 1981200"/>
              <a:gd name="connsiteY6" fmla="*/ 762000 h 762000"/>
              <a:gd name="connsiteX7" fmla="*/ 0 w 1981200"/>
              <a:gd name="connsiteY7" fmla="*/ 634997 h 762000"/>
              <a:gd name="connsiteX8" fmla="*/ 0 w 1981200"/>
              <a:gd name="connsiteY8" fmla="*/ 127003 h 762000"/>
              <a:gd name="connsiteX0" fmla="*/ 0 w 1981200"/>
              <a:gd name="connsiteY0" fmla="*/ 127003 h 763587"/>
              <a:gd name="connsiteX1" fmla="*/ 127003 w 1981200"/>
              <a:gd name="connsiteY1" fmla="*/ 0 h 763587"/>
              <a:gd name="connsiteX2" fmla="*/ 1854197 w 1981200"/>
              <a:gd name="connsiteY2" fmla="*/ 0 h 763587"/>
              <a:gd name="connsiteX3" fmla="*/ 1981200 w 1981200"/>
              <a:gd name="connsiteY3" fmla="*/ 127003 h 763587"/>
              <a:gd name="connsiteX4" fmla="*/ 1981200 w 1981200"/>
              <a:gd name="connsiteY4" fmla="*/ 634997 h 763587"/>
              <a:gd name="connsiteX5" fmla="*/ 1854197 w 1981200"/>
              <a:gd name="connsiteY5" fmla="*/ 762000 h 763587"/>
              <a:gd name="connsiteX6" fmla="*/ 1157287 w 1981200"/>
              <a:gd name="connsiteY6" fmla="*/ 763587 h 763587"/>
              <a:gd name="connsiteX7" fmla="*/ 127003 w 1981200"/>
              <a:gd name="connsiteY7" fmla="*/ 762000 h 763587"/>
              <a:gd name="connsiteX8" fmla="*/ 0 w 1981200"/>
              <a:gd name="connsiteY8" fmla="*/ 634997 h 763587"/>
              <a:gd name="connsiteX9" fmla="*/ 0 w 1981200"/>
              <a:gd name="connsiteY9" fmla="*/ 127003 h 763587"/>
              <a:gd name="connsiteX0" fmla="*/ 127003 w 1981200"/>
              <a:gd name="connsiteY0" fmla="*/ 762000 h 853440"/>
              <a:gd name="connsiteX1" fmla="*/ 0 w 1981200"/>
              <a:gd name="connsiteY1" fmla="*/ 634997 h 853440"/>
              <a:gd name="connsiteX2" fmla="*/ 0 w 1981200"/>
              <a:gd name="connsiteY2" fmla="*/ 127003 h 853440"/>
              <a:gd name="connsiteX3" fmla="*/ 127003 w 1981200"/>
              <a:gd name="connsiteY3" fmla="*/ 0 h 853440"/>
              <a:gd name="connsiteX4" fmla="*/ 1854197 w 1981200"/>
              <a:gd name="connsiteY4" fmla="*/ 0 h 853440"/>
              <a:gd name="connsiteX5" fmla="*/ 1981200 w 1981200"/>
              <a:gd name="connsiteY5" fmla="*/ 127003 h 853440"/>
              <a:gd name="connsiteX6" fmla="*/ 1981200 w 1981200"/>
              <a:gd name="connsiteY6" fmla="*/ 634997 h 853440"/>
              <a:gd name="connsiteX7" fmla="*/ 1854197 w 1981200"/>
              <a:gd name="connsiteY7" fmla="*/ 762000 h 853440"/>
              <a:gd name="connsiteX8" fmla="*/ 1157287 w 1981200"/>
              <a:gd name="connsiteY8" fmla="*/ 763587 h 853440"/>
              <a:gd name="connsiteX9" fmla="*/ 218443 w 1981200"/>
              <a:gd name="connsiteY9" fmla="*/ 853440 h 853440"/>
              <a:gd name="connsiteX0" fmla="*/ 127003 w 1981200"/>
              <a:gd name="connsiteY0" fmla="*/ 762000 h 763587"/>
              <a:gd name="connsiteX1" fmla="*/ 0 w 1981200"/>
              <a:gd name="connsiteY1" fmla="*/ 634997 h 763587"/>
              <a:gd name="connsiteX2" fmla="*/ 0 w 1981200"/>
              <a:gd name="connsiteY2" fmla="*/ 127003 h 763587"/>
              <a:gd name="connsiteX3" fmla="*/ 127003 w 1981200"/>
              <a:gd name="connsiteY3" fmla="*/ 0 h 763587"/>
              <a:gd name="connsiteX4" fmla="*/ 1854197 w 1981200"/>
              <a:gd name="connsiteY4" fmla="*/ 0 h 763587"/>
              <a:gd name="connsiteX5" fmla="*/ 1981200 w 1981200"/>
              <a:gd name="connsiteY5" fmla="*/ 127003 h 763587"/>
              <a:gd name="connsiteX6" fmla="*/ 1981200 w 1981200"/>
              <a:gd name="connsiteY6" fmla="*/ 634997 h 763587"/>
              <a:gd name="connsiteX7" fmla="*/ 1854197 w 1981200"/>
              <a:gd name="connsiteY7" fmla="*/ 762000 h 763587"/>
              <a:gd name="connsiteX8" fmla="*/ 1157287 w 1981200"/>
              <a:gd name="connsiteY8" fmla="*/ 763587 h 763587"/>
              <a:gd name="connsiteX0" fmla="*/ 0 w 1981200"/>
              <a:gd name="connsiteY0" fmla="*/ 634997 h 763587"/>
              <a:gd name="connsiteX1" fmla="*/ 0 w 1981200"/>
              <a:gd name="connsiteY1" fmla="*/ 127003 h 763587"/>
              <a:gd name="connsiteX2" fmla="*/ 127003 w 1981200"/>
              <a:gd name="connsiteY2" fmla="*/ 0 h 763587"/>
              <a:gd name="connsiteX3" fmla="*/ 1854197 w 1981200"/>
              <a:gd name="connsiteY3" fmla="*/ 0 h 763587"/>
              <a:gd name="connsiteX4" fmla="*/ 1981200 w 1981200"/>
              <a:gd name="connsiteY4" fmla="*/ 127003 h 763587"/>
              <a:gd name="connsiteX5" fmla="*/ 1981200 w 1981200"/>
              <a:gd name="connsiteY5" fmla="*/ 634997 h 763587"/>
              <a:gd name="connsiteX6" fmla="*/ 1854197 w 1981200"/>
              <a:gd name="connsiteY6" fmla="*/ 762000 h 763587"/>
              <a:gd name="connsiteX7" fmla="*/ 1157287 w 1981200"/>
              <a:gd name="connsiteY7" fmla="*/ 763587 h 763587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854197 w 1981200"/>
              <a:gd name="connsiteY4" fmla="*/ 11113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487487 w 1981200"/>
              <a:gd name="connsiteY4" fmla="*/ 63500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3113"/>
              <a:gd name="connsiteX1" fmla="*/ 0 w 1981200"/>
              <a:gd name="connsiteY1" fmla="*/ 138116 h 773113"/>
              <a:gd name="connsiteX2" fmla="*/ 127003 w 1981200"/>
              <a:gd name="connsiteY2" fmla="*/ 11113 h 773113"/>
              <a:gd name="connsiteX3" fmla="*/ 776287 w 1981200"/>
              <a:gd name="connsiteY3" fmla="*/ 0 h 773113"/>
              <a:gd name="connsiteX4" fmla="*/ 1981200 w 1981200"/>
              <a:gd name="connsiteY4" fmla="*/ 138116 h 773113"/>
              <a:gd name="connsiteX5" fmla="*/ 1981200 w 1981200"/>
              <a:gd name="connsiteY5" fmla="*/ 646110 h 773113"/>
              <a:gd name="connsiteX6" fmla="*/ 1854197 w 1981200"/>
              <a:gd name="connsiteY6" fmla="*/ 773113 h 773113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5" fmla="*/ 1981200 w 1981200"/>
              <a:gd name="connsiteY5" fmla="*/ 646110 h 646110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0" fmla="*/ 0 w 776287"/>
              <a:gd name="connsiteY0" fmla="*/ 646110 h 646110"/>
              <a:gd name="connsiteX1" fmla="*/ 0 w 776287"/>
              <a:gd name="connsiteY1" fmla="*/ 138116 h 646110"/>
              <a:gd name="connsiteX2" fmla="*/ 127003 w 776287"/>
              <a:gd name="connsiteY2" fmla="*/ 11113 h 646110"/>
              <a:gd name="connsiteX3" fmla="*/ 776287 w 776287"/>
              <a:gd name="connsiteY3" fmla="*/ 0 h 64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287" h="646110">
                <a:moveTo>
                  <a:pt x="0" y="646110"/>
                </a:moveTo>
                <a:lnTo>
                  <a:pt x="0" y="138116"/>
                </a:lnTo>
                <a:cubicBezTo>
                  <a:pt x="0" y="67974"/>
                  <a:pt x="56861" y="11113"/>
                  <a:pt x="127003" y="11113"/>
                </a:cubicBezTo>
                <a:lnTo>
                  <a:pt x="776287" y="0"/>
                </a:lnTo>
              </a:path>
            </a:pathLst>
          </a:custGeom>
          <a:noFill/>
          <a:ln w="28575">
            <a:solidFill>
              <a:srgbClr val="01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FR" sz="800">
              <a:solidFill>
                <a:srgbClr val="FFFFFF"/>
              </a:solidFill>
            </a:endParaRPr>
          </a:p>
        </p:txBody>
      </p:sp>
      <p:sp>
        <p:nvSpPr>
          <p:cNvPr id="1027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2260" y="1628779"/>
            <a:ext cx="7160963" cy="459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1028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17542" y="420034"/>
            <a:ext cx="7132329" cy="848393"/>
          </a:xfrm>
          <a:prstGeom prst="rect">
            <a:avLst/>
          </a:prstGeom>
          <a:noFill/>
          <a:ln>
            <a:noFill/>
          </a:ln>
          <a:effectLst>
            <a:outerShdw blurRad="25400" dist="25400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grpSp>
        <p:nvGrpSpPr>
          <p:cNvPr id="3" name="Groupe 2"/>
          <p:cNvGrpSpPr/>
          <p:nvPr userDrawn="1"/>
        </p:nvGrpSpPr>
        <p:grpSpPr>
          <a:xfrm>
            <a:off x="1" y="0"/>
            <a:ext cx="1146629" cy="6936229"/>
            <a:chOff x="-4260" y="961"/>
            <a:chExt cx="1511384" cy="6857039"/>
          </a:xfrm>
        </p:grpSpPr>
        <p:pic>
          <p:nvPicPr>
            <p:cNvPr id="11" name="Image 10"/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4260" y="961"/>
              <a:ext cx="1511384" cy="6857039"/>
            </a:xfrm>
            <a:prstGeom prst="rect">
              <a:avLst/>
            </a:prstGeom>
          </p:spPr>
        </p:pic>
        <p:pic>
          <p:nvPicPr>
            <p:cNvPr id="14" name="Image 13"/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71" y="3243289"/>
              <a:ext cx="1342857" cy="358095"/>
            </a:xfrm>
            <a:prstGeom prst="rect">
              <a:avLst/>
            </a:prstGeom>
          </p:spPr>
        </p:pic>
      </p:grp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13" cstate="email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255" y="6405260"/>
            <a:ext cx="857250" cy="382905"/>
          </a:xfrm>
          <a:prstGeom prst="rect">
            <a:avLst/>
          </a:prstGeom>
        </p:spPr>
      </p:pic>
      <p:sp>
        <p:nvSpPr>
          <p:cNvPr id="21" name="ZoneTexte 20"/>
          <p:cNvSpPr txBox="1"/>
          <p:nvPr userDrawn="1"/>
        </p:nvSpPr>
        <p:spPr>
          <a:xfrm>
            <a:off x="2" y="6390247"/>
            <a:ext cx="110308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500" cap="all" dirty="0" smtClean="0">
                <a:solidFill>
                  <a:srgbClr val="FFFFFF"/>
                </a:solidFill>
                <a:cs typeface="Arial" pitchFamily="34" charset="0"/>
              </a:rPr>
              <a:t>Réunion HARMONY</a:t>
            </a:r>
            <a:br>
              <a:rPr lang="fr-FR" sz="500" cap="all" dirty="0" smtClean="0">
                <a:solidFill>
                  <a:srgbClr val="FFFFFF"/>
                </a:solidFill>
                <a:cs typeface="Arial" pitchFamily="34" charset="0"/>
              </a:rPr>
            </a:br>
            <a:r>
              <a:rPr lang="fr-FR" sz="500" cap="all" dirty="0" smtClean="0">
                <a:solidFill>
                  <a:srgbClr val="FFFFFF"/>
                </a:solidFill>
                <a:cs typeface="Arial" pitchFamily="34" charset="0"/>
              </a:rPr>
              <a:t>15/11/12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500" cap="all" dirty="0" smtClean="0">
                <a:solidFill>
                  <a:srgbClr val="FF0000"/>
                </a:solidFill>
                <a:cs typeface="Arial" pitchFamily="34" charset="0"/>
              </a:rPr>
              <a:t>Confidentiel </a:t>
            </a:r>
            <a:r>
              <a:rPr lang="fr-FR" sz="500" cap="all" dirty="0" err="1" smtClean="0">
                <a:solidFill>
                  <a:srgbClr val="FF0000"/>
                </a:solidFill>
                <a:cs typeface="Arial" pitchFamily="34" charset="0"/>
              </a:rPr>
              <a:t>niv</a:t>
            </a:r>
            <a:r>
              <a:rPr lang="fr-FR" sz="500" cap="all" dirty="0" smtClean="0">
                <a:solidFill>
                  <a:srgbClr val="FF0000"/>
                </a:solidFill>
                <a:cs typeface="Arial" pitchFamily="34" charset="0"/>
              </a:rPr>
              <a:t>. 1</a:t>
            </a:r>
            <a:endParaRPr lang="fr-FR" sz="500" cap="all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625770" y="63853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1">
                <a:solidFill>
                  <a:srgbClr val="0178BC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9FDF613-504F-4181-82F4-0FF1948E2E8A}" type="slidenum">
              <a:rPr lang="fr-FR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fr-FR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16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0">
          <a:solidFill>
            <a:srgbClr val="E3178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9pPr>
    </p:titleStyle>
    <p:bodyStyle>
      <a:lvl1pPr marL="261938" indent="-261938" algn="l" rtl="0" eaLnBrk="0" fontAlgn="base" hangingPunct="0">
        <a:spcBef>
          <a:spcPct val="20000"/>
        </a:spcBef>
        <a:spcAft>
          <a:spcPct val="0"/>
        </a:spcAft>
        <a:buSzPct val="90000"/>
        <a:buFontTx/>
        <a:buBlip>
          <a:blip r:embed="rId14"/>
        </a:buBlip>
        <a:defRPr sz="1800" b="1">
          <a:solidFill>
            <a:srgbClr val="233E9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7AD1A"/>
        </a:buClr>
        <a:buSzPct val="100000"/>
        <a:buFontTx/>
        <a:buBlip>
          <a:blip r:embed="rId15"/>
        </a:buBlip>
        <a:defRPr sz="1600" b="0">
          <a:solidFill>
            <a:srgbClr val="233E9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33E98"/>
        </a:buClr>
        <a:buSzPct val="120000"/>
        <a:buFont typeface="Arial" pitchFamily="34" charset="0"/>
        <a:buChar char="•"/>
        <a:defRPr sz="1400" b="0" i="1">
          <a:solidFill>
            <a:srgbClr val="233E9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1400" b="0">
          <a:solidFill>
            <a:srgbClr val="233E9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pitchFamily="34" charset="0"/>
        <a:buChar char="–"/>
        <a:defRPr sz="1200" b="0">
          <a:solidFill>
            <a:srgbClr val="233E9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066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sz="4000" i="1" dirty="0" err="1" smtClean="0">
                <a:solidFill>
                  <a:prstClr val="black"/>
                </a:solidFill>
                <a:ea typeface="+mj-ea"/>
                <a:cs typeface="+mj-cs"/>
              </a:rPr>
              <a:t>Wereldprimeur</a:t>
            </a:r>
            <a:r>
              <a:rPr lang="fr-FR" sz="4000" i="1" dirty="0" smtClean="0">
                <a:solidFill>
                  <a:prstClr val="black"/>
                </a:solidFill>
                <a:ea typeface="+mj-ea"/>
                <a:cs typeface="+mj-cs"/>
              </a:rPr>
              <a:t>: </a:t>
            </a:r>
            <a:r>
              <a:rPr lang="fr-FR" sz="4000" i="1" dirty="0" err="1" smtClean="0">
                <a:solidFill>
                  <a:prstClr val="black"/>
                </a:solidFill>
                <a:ea typeface="+mj-ea"/>
                <a:cs typeface="+mj-cs"/>
              </a:rPr>
              <a:t>een</a:t>
            </a:r>
            <a:r>
              <a:rPr lang="fr-FR" sz="4000" i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fr-FR" sz="4000" i="1" dirty="0" err="1" smtClean="0">
                <a:solidFill>
                  <a:prstClr val="black"/>
                </a:solidFill>
                <a:ea typeface="+mj-ea"/>
                <a:cs typeface="+mj-cs"/>
              </a:rPr>
              <a:t>ongeëvenaard</a:t>
            </a:r>
            <a:r>
              <a:rPr lang="fr-FR" sz="4000" i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fr-FR" sz="4000" i="1" dirty="0" err="1" smtClean="0">
                <a:solidFill>
                  <a:prstClr val="black"/>
                </a:solidFill>
                <a:ea typeface="+mj-ea"/>
                <a:cs typeface="+mj-cs"/>
              </a:rPr>
              <a:t>fundamenteel</a:t>
            </a:r>
            <a:r>
              <a:rPr lang="fr-FR" sz="4000" i="1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fr-FR" sz="4000" i="1" dirty="0" err="1" smtClean="0">
                <a:solidFill>
                  <a:prstClr val="black"/>
                </a:solidFill>
                <a:ea typeface="+mj-ea"/>
                <a:cs typeface="+mj-cs"/>
              </a:rPr>
              <a:t>onderzoeksprogramma</a:t>
            </a:r>
            <a:r>
              <a:rPr lang="fr-FR" sz="4000" i="1" dirty="0" smtClean="0">
                <a:solidFill>
                  <a:prstClr val="black"/>
                </a:solidFill>
                <a:ea typeface="+mj-ea"/>
                <a:cs typeface="+mj-cs"/>
              </a:rPr>
              <a:t> op de </a:t>
            </a:r>
            <a:r>
              <a:rPr lang="fr-FR" sz="4000" i="1" dirty="0" err="1" smtClean="0">
                <a:solidFill>
                  <a:prstClr val="black"/>
                </a:solidFill>
                <a:ea typeface="+mj-ea"/>
                <a:cs typeface="+mj-cs"/>
              </a:rPr>
              <a:t>huid</a:t>
            </a:r>
            <a:r>
              <a:rPr lang="fr-FR" sz="4000" i="1" dirty="0" smtClean="0">
                <a:solidFill>
                  <a:prstClr val="black"/>
                </a:solidFill>
                <a:ea typeface="+mj-ea"/>
                <a:cs typeface="+mj-cs"/>
              </a:rPr>
              <a:t> van </a:t>
            </a:r>
            <a:r>
              <a:rPr lang="fr-FR" sz="4000" i="1" dirty="0" err="1" smtClean="0">
                <a:solidFill>
                  <a:prstClr val="black"/>
                </a:solidFill>
                <a:ea typeface="+mj-ea"/>
                <a:cs typeface="+mj-cs"/>
              </a:rPr>
              <a:t>pasgeborenen</a:t>
            </a:r>
            <a:r>
              <a:rPr lang="en-US" sz="4000" dirty="0" smtClean="0">
                <a:solidFill>
                  <a:prstClr val="black"/>
                </a:solidFill>
                <a:ea typeface="+mj-ea"/>
                <a:cs typeface="+mj-cs"/>
              </a:rPr>
              <a:t> </a:t>
            </a:r>
            <a:endParaRPr lang="nl-BE" dirty="0"/>
          </a:p>
        </p:txBody>
      </p:sp>
      <p:sp>
        <p:nvSpPr>
          <p:cNvPr id="5" name="Rectangle 4"/>
          <p:cNvSpPr/>
          <p:nvPr/>
        </p:nvSpPr>
        <p:spPr>
          <a:xfrm>
            <a:off x="2268415" y="4062046"/>
            <a:ext cx="4572000" cy="117570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fr-FR" sz="3200" dirty="0">
                <a:solidFill>
                  <a:srgbClr val="1F497D">
                    <a:lumMod val="40000"/>
                    <a:lumOff val="60000"/>
                  </a:srgbClr>
                </a:solidFill>
              </a:rPr>
              <a:t>Prof. Dr. Diane </a:t>
            </a:r>
            <a:r>
              <a:rPr lang="fr-FR" sz="3200" dirty="0" err="1">
                <a:solidFill>
                  <a:srgbClr val="1F497D">
                    <a:lumMod val="40000"/>
                    <a:lumOff val="60000"/>
                  </a:srgbClr>
                </a:solidFill>
              </a:rPr>
              <a:t>Roseeuw</a:t>
            </a:r>
            <a:r>
              <a:rPr lang="en-US" sz="3200" dirty="0">
                <a:solidFill>
                  <a:srgbClr val="1F497D">
                    <a:lumMod val="40000"/>
                    <a:lumOff val="60000"/>
                  </a:srgbClr>
                </a:solidFill>
              </a:rPr>
              <a:t> </a:t>
            </a:r>
          </a:p>
          <a:p>
            <a:pPr lvl="0" algn="ctr">
              <a:spcBef>
                <a:spcPct val="20000"/>
              </a:spcBef>
            </a:pPr>
            <a:r>
              <a:rPr lang="en-US" sz="3200" dirty="0" err="1" smtClean="0">
                <a:solidFill>
                  <a:srgbClr val="1F497D">
                    <a:lumMod val="40000"/>
                    <a:lumOff val="60000"/>
                  </a:srgbClr>
                </a:solidFill>
              </a:rPr>
              <a:t>Dermatoloog</a:t>
            </a:r>
            <a:endParaRPr lang="en-US" sz="3200" dirty="0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96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 txBox="1">
            <a:spLocks/>
          </p:cNvSpPr>
          <p:nvPr/>
        </p:nvSpPr>
        <p:spPr bwMode="auto">
          <a:xfrm>
            <a:off x="914400" y="677496"/>
            <a:ext cx="7072064" cy="649936"/>
          </a:xfrm>
          <a:prstGeom prst="rect">
            <a:avLst/>
          </a:prstGeom>
          <a:noFill/>
          <a:ln>
            <a:noFill/>
          </a:ln>
          <a:effectLst>
            <a:outerShdw blurRad="25400" dist="25400" dir="2700000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0">
                <a:solidFill>
                  <a:srgbClr val="E3178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3.1.  M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arkers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van de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Epidermische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Barrière 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E3178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02" r="11514"/>
          <a:stretch/>
        </p:blipFill>
        <p:spPr bwMode="auto">
          <a:xfrm>
            <a:off x="461110" y="1327467"/>
            <a:ext cx="6553200" cy="293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2"/>
          <p:cNvSpPr txBox="1"/>
          <p:nvPr/>
        </p:nvSpPr>
        <p:spPr>
          <a:xfrm>
            <a:off x="7145019" y="2051477"/>
            <a:ext cx="710451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</a:rPr>
              <a:t>1 </a:t>
            </a:r>
            <a:r>
              <a:rPr kumimoji="0" lang="fr-FR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</a:rPr>
              <a:t>maand</a:t>
            </a: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srgbClr val="234586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9" name="ZoneTexte 23"/>
          <p:cNvSpPr txBox="1"/>
          <p:nvPr/>
        </p:nvSpPr>
        <p:spPr>
          <a:xfrm>
            <a:off x="7178682" y="2748524"/>
            <a:ext cx="522900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</a:rPr>
              <a:t>6 </a:t>
            </a:r>
            <a:r>
              <a:rPr kumimoji="0" lang="fr-FR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</a:rPr>
              <a:t>jaar</a:t>
            </a: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srgbClr val="234586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ZoneTexte 21"/>
          <p:cNvSpPr txBox="1"/>
          <p:nvPr/>
        </p:nvSpPr>
        <p:spPr>
          <a:xfrm>
            <a:off x="7122946" y="2305393"/>
            <a:ext cx="86113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</a:rPr>
              <a:t>3 </a:t>
            </a:r>
            <a:r>
              <a:rPr kumimoji="0" lang="fr-FR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</a:rPr>
              <a:t>maanden</a:t>
            </a: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srgbClr val="234586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ZoneTexte 22"/>
          <p:cNvSpPr txBox="1"/>
          <p:nvPr/>
        </p:nvSpPr>
        <p:spPr>
          <a:xfrm>
            <a:off x="7172844" y="2543552"/>
            <a:ext cx="522900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</a:rPr>
              <a:t>3 </a:t>
            </a:r>
            <a:r>
              <a:rPr kumimoji="0" lang="fr-FR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</a:rPr>
              <a:t>jaar</a:t>
            </a: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srgbClr val="234586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ZoneTexte 24"/>
          <p:cNvSpPr txBox="1"/>
          <p:nvPr/>
        </p:nvSpPr>
        <p:spPr>
          <a:xfrm>
            <a:off x="7104043" y="2972199"/>
            <a:ext cx="598241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</a:rPr>
              <a:t>11 </a:t>
            </a:r>
            <a:r>
              <a:rPr kumimoji="0" lang="fr-FR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</a:rPr>
              <a:t>jaar</a:t>
            </a: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srgbClr val="234586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3" name="ZoneTexte 25"/>
          <p:cNvSpPr txBox="1"/>
          <p:nvPr/>
        </p:nvSpPr>
        <p:spPr>
          <a:xfrm>
            <a:off x="7088839" y="3201833"/>
            <a:ext cx="966931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5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</a:rPr>
              <a:t>volwassenen</a:t>
            </a:r>
            <a:endParaRPr kumimoji="0" lang="fr-FR" sz="1050" b="0" i="0" u="none" strike="noStrike" kern="0" cap="none" spc="0" normalizeH="0" baseline="0" noProof="0" dirty="0">
              <a:ln>
                <a:noFill/>
              </a:ln>
              <a:solidFill>
                <a:srgbClr val="234586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742565"/>
            <a:ext cx="463550" cy="713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Espace réservé du contenu 5"/>
          <p:cNvSpPr>
            <a:spLocks noGrp="1"/>
          </p:cNvSpPr>
          <p:nvPr>
            <p:ph idx="1"/>
          </p:nvPr>
        </p:nvSpPr>
        <p:spPr>
          <a:xfrm>
            <a:off x="323320" y="5228992"/>
            <a:ext cx="9139899" cy="965149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Markers van de </a:t>
            </a: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huidbarrière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is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minder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uitgesproken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bij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de </a:t>
            </a: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hele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jonge</a:t>
            </a:r>
            <a:r>
              <a:rPr kumimoji="0" lang="fr-FR" sz="1800" b="1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</a:t>
            </a:r>
            <a:r>
              <a:rPr kumimoji="0" lang="fr-FR" sz="1800" b="1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baby’s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/>
            </a:r>
            <a:b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</a:b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en </a:t>
            </a: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verhoogt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met de </a:t>
            </a: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leeftijd</a:t>
            </a:r>
            <a:endParaRPr kumimoji="0" lang="fr-FR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53442" y="6427797"/>
            <a:ext cx="5843482" cy="276999"/>
          </a:xfrm>
          <a:prstGeom prst="rect">
            <a:avLst/>
          </a:prstGeom>
          <a:solidFill>
            <a:srgbClr val="0178B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/>
              <a:defRPr/>
            </a:pP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De </a:t>
            </a:r>
            <a:r>
              <a:rPr kumimoji="0" lang="en-GB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huidbarrière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GB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ontwikkelt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GB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zich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en </a:t>
            </a:r>
            <a:r>
              <a:rPr kumimoji="0" lang="en-GB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organiseert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GB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zich</a:t>
            </a:r>
            <a:r>
              <a:rPr kumimoji="0" lang="en-GB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met de </a:t>
            </a:r>
            <a:r>
              <a:rPr kumimoji="0" lang="en-GB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leeftijd</a:t>
            </a:r>
            <a:endParaRPr kumimoji="0" lang="en-GB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187569" y="5950781"/>
            <a:ext cx="85787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A9D150"/>
              </a:buClr>
              <a:buSzPct val="90000"/>
              <a:buFont typeface="Arial" pitchFamily="34" charset="0"/>
              <a:buChar char="■"/>
            </a:pPr>
            <a:r>
              <a:rPr lang="fr-FR" sz="2000" b="1" dirty="0" err="1" smtClean="0">
                <a:solidFill>
                  <a:srgbClr val="234586"/>
                </a:solidFill>
                <a:latin typeface="Arial" pitchFamily="34" charset="0"/>
                <a:cs typeface="Arial" pitchFamily="34" charset="0"/>
              </a:rPr>
              <a:t>Correlatie</a:t>
            </a:r>
            <a:r>
              <a:rPr lang="fr-FR" sz="2000" b="1" dirty="0" smtClean="0">
                <a:solidFill>
                  <a:srgbClr val="234586"/>
                </a:solidFill>
                <a:latin typeface="Arial" pitchFamily="34" charset="0"/>
                <a:cs typeface="Arial" pitchFamily="34" charset="0"/>
              </a:rPr>
              <a:t> met </a:t>
            </a:r>
            <a:r>
              <a:rPr lang="fr-FR" sz="2000" b="1" dirty="0" err="1" smtClean="0">
                <a:solidFill>
                  <a:srgbClr val="234586"/>
                </a:solidFill>
                <a:latin typeface="Arial" pitchFamily="34" charset="0"/>
                <a:cs typeface="Arial" pitchFamily="34" charset="0"/>
              </a:rPr>
              <a:t>het</a:t>
            </a:r>
            <a:r>
              <a:rPr lang="fr-FR" sz="2000" b="1" dirty="0" smtClean="0">
                <a:solidFill>
                  <a:srgbClr val="23458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234586"/>
                </a:solidFill>
                <a:latin typeface="Arial" pitchFamily="34" charset="0"/>
                <a:cs typeface="Arial" pitchFamily="34" charset="0"/>
              </a:rPr>
              <a:t>klinische</a:t>
            </a:r>
            <a:r>
              <a:rPr lang="fr-FR" sz="2000" b="1" dirty="0" smtClean="0">
                <a:solidFill>
                  <a:srgbClr val="234586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fr-FR" sz="2000" b="1" dirty="0" err="1" smtClean="0">
                <a:solidFill>
                  <a:srgbClr val="234586"/>
                </a:solidFill>
                <a:latin typeface="Arial" pitchFamily="34" charset="0"/>
                <a:cs typeface="Arial" pitchFamily="34" charset="0"/>
              </a:rPr>
              <a:t>Huidbarrière</a:t>
            </a:r>
            <a:r>
              <a:rPr lang="fr-FR" sz="2000" b="1" dirty="0" smtClean="0">
                <a:solidFill>
                  <a:srgbClr val="23458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234586"/>
                </a:solidFill>
                <a:latin typeface="Arial" pitchFamily="34" charset="0"/>
                <a:cs typeface="Arial" pitchFamily="34" charset="0"/>
              </a:rPr>
              <a:t>structureert</a:t>
            </a:r>
            <a:r>
              <a:rPr lang="fr-FR" sz="2000" b="1" dirty="0" smtClean="0">
                <a:solidFill>
                  <a:srgbClr val="23458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 smtClean="0">
                <a:solidFill>
                  <a:srgbClr val="234586"/>
                </a:solidFill>
                <a:latin typeface="Arial" pitchFamily="34" charset="0"/>
                <a:cs typeface="Arial" pitchFamily="34" charset="0"/>
              </a:rPr>
              <a:t>zich</a:t>
            </a:r>
            <a:endParaRPr lang="fr-FR" sz="2000" b="1" dirty="0">
              <a:solidFill>
                <a:srgbClr val="23458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152400"/>
            <a:ext cx="8972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 smtClean="0">
                <a:solidFill>
                  <a:schemeClr val="accent1"/>
                </a:solidFill>
                <a:cs typeface="Arial" pitchFamily="34" charset="0"/>
              </a:rPr>
              <a:t>3. STUDIE VAN DE ANALYSE VAN DE GENEN</a:t>
            </a:r>
            <a:r>
              <a:rPr lang="fr-FR" sz="2800" b="1" dirty="0" smtClean="0">
                <a:solidFill>
                  <a:schemeClr val="accent1"/>
                </a:solidFill>
                <a:cs typeface="Arial" pitchFamily="34" charset="0"/>
              </a:rPr>
              <a:t>/</a:t>
            </a:r>
            <a:r>
              <a:rPr lang="fr-FR" sz="2400" b="1" dirty="0" smtClean="0">
                <a:solidFill>
                  <a:schemeClr val="accent1"/>
                </a:solidFill>
                <a:cs typeface="Arial" pitchFamily="34" charset="0"/>
              </a:rPr>
              <a:t>MARKERS</a:t>
            </a:r>
            <a:r>
              <a:rPr lang="fr-FR" sz="2800" b="1" dirty="0" smtClean="0">
                <a:solidFill>
                  <a:schemeClr val="accent1"/>
                </a:solidFill>
                <a:cs typeface="Arial" pitchFamily="34" charset="0"/>
              </a:rPr>
              <a:t> van de </a:t>
            </a:r>
            <a:r>
              <a:rPr lang="fr-FR" sz="2800" b="1" dirty="0" err="1" smtClean="0">
                <a:solidFill>
                  <a:schemeClr val="accent1"/>
                </a:solidFill>
                <a:cs typeface="Arial" pitchFamily="34" charset="0"/>
              </a:rPr>
              <a:t>huid</a:t>
            </a:r>
            <a:r>
              <a:rPr lang="fr-FR" sz="28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endParaRPr lang="fr-FR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340896" y="4255831"/>
            <a:ext cx="669285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8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CLDN 1 : </a:t>
            </a:r>
            <a:r>
              <a:rPr lang="fr-FR" sz="8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Claudin</a:t>
            </a:r>
            <a:r>
              <a:rPr lang="fr-FR" sz="8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1 =&gt; </a:t>
            </a:r>
            <a:r>
              <a:rPr lang="fr-FR" sz="8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strakke</a:t>
            </a:r>
            <a:r>
              <a:rPr lang="fr-FR" sz="8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</a:t>
            </a:r>
            <a:r>
              <a:rPr lang="fr-FR" sz="8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jonctie</a:t>
            </a:r>
            <a:r>
              <a:rPr lang="fr-FR" sz="8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/</a:t>
            </a:r>
          </a:p>
          <a:p>
            <a:pPr>
              <a:spcBef>
                <a:spcPct val="50000"/>
              </a:spcBef>
            </a:pPr>
            <a:r>
              <a:rPr lang="fr-FR" sz="8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IVL : </a:t>
            </a:r>
            <a:r>
              <a:rPr lang="fr-FR" sz="8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involucrin</a:t>
            </a:r>
            <a:r>
              <a:rPr lang="fr-FR" sz="8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=&gt; </a:t>
            </a:r>
            <a:r>
              <a:rPr lang="fr-FR" sz="8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hoorn</a:t>
            </a:r>
            <a:r>
              <a:rPr lang="fr-FR" sz="8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enveloppe/terminale </a:t>
            </a:r>
            <a:r>
              <a:rPr lang="fr-FR" sz="8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differentiatie</a:t>
            </a:r>
            <a:endParaRPr lang="fr-FR" sz="800" dirty="0" smtClean="0">
              <a:solidFill>
                <a:srgbClr val="234586"/>
              </a:solidFill>
              <a:latin typeface="Verdana" pitchFamily="34" charset="0"/>
              <a:cs typeface="+mn-cs"/>
            </a:endParaRPr>
          </a:p>
          <a:p>
            <a:pPr>
              <a:spcBef>
                <a:spcPct val="50000"/>
              </a:spcBef>
            </a:pPr>
            <a:r>
              <a:rPr lang="fr-FR" sz="8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KRT1 : </a:t>
            </a:r>
            <a:r>
              <a:rPr lang="fr-FR" sz="8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keratin</a:t>
            </a:r>
            <a:r>
              <a:rPr lang="fr-FR" sz="8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1 =&gt; intercellulaire </a:t>
            </a:r>
            <a:r>
              <a:rPr lang="fr-FR" sz="8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netwerk</a:t>
            </a:r>
            <a:r>
              <a:rPr lang="fr-FR" sz="8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/</a:t>
            </a:r>
            <a:r>
              <a:rPr lang="fr-FR" sz="8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celdifferentiatie</a:t>
            </a:r>
            <a:endParaRPr lang="fr-FR" sz="800" dirty="0" smtClean="0">
              <a:solidFill>
                <a:srgbClr val="234586"/>
              </a:solidFill>
              <a:latin typeface="Verdana" pitchFamily="34" charset="0"/>
              <a:cs typeface="+mn-cs"/>
            </a:endParaRPr>
          </a:p>
          <a:p>
            <a:pPr>
              <a:spcBef>
                <a:spcPct val="50000"/>
              </a:spcBef>
            </a:pPr>
            <a:r>
              <a:rPr lang="fr-FR" sz="8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BARX2 : BRAX </a:t>
            </a:r>
            <a:r>
              <a:rPr lang="fr-FR" sz="8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homeobox</a:t>
            </a:r>
            <a:r>
              <a:rPr lang="fr-FR" sz="8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=&gt; </a:t>
            </a:r>
            <a:r>
              <a:rPr lang="fr-FR" sz="8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transcriptiefactor</a:t>
            </a:r>
            <a:r>
              <a:rPr lang="fr-FR" sz="8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die de </a:t>
            </a:r>
            <a:r>
              <a:rPr lang="fr-FR" sz="8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samenhorigheid</a:t>
            </a:r>
            <a:r>
              <a:rPr lang="fr-FR" sz="8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</a:t>
            </a:r>
            <a:r>
              <a:rPr lang="fr-FR" sz="8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reguleert</a:t>
            </a:r>
            <a:r>
              <a:rPr lang="fr-FR" sz="8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</a:t>
            </a:r>
            <a:r>
              <a:rPr lang="fr-FR" sz="8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tijdens</a:t>
            </a:r>
            <a:r>
              <a:rPr lang="fr-FR" sz="8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de </a:t>
            </a:r>
            <a:r>
              <a:rPr lang="fr-FR" sz="8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epidermis</a:t>
            </a:r>
            <a:r>
              <a:rPr lang="fr-FR" sz="8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</a:t>
            </a:r>
            <a:r>
              <a:rPr lang="fr-FR" sz="8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vorming</a:t>
            </a:r>
            <a:r>
              <a:rPr lang="fr-FR" sz="8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/</a:t>
            </a:r>
            <a:r>
              <a:rPr lang="fr-FR" sz="8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differentiatie</a:t>
            </a:r>
            <a:endParaRPr lang="fr-FR" sz="800" dirty="0" smtClean="0">
              <a:solidFill>
                <a:srgbClr val="234586"/>
              </a:solidFill>
              <a:latin typeface="Verdana" pitchFamily="34" charset="0"/>
              <a:cs typeface="+mn-cs"/>
            </a:endParaRPr>
          </a:p>
          <a:p>
            <a:pPr>
              <a:spcBef>
                <a:spcPct val="50000"/>
              </a:spcBef>
            </a:pPr>
            <a:r>
              <a:rPr lang="fr-FR" sz="8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SCEL : </a:t>
            </a:r>
            <a:r>
              <a:rPr lang="fr-FR" sz="8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sciellin</a:t>
            </a:r>
            <a:r>
              <a:rPr lang="fr-FR" sz="8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=&gt; </a:t>
            </a:r>
            <a:r>
              <a:rPr lang="fr-FR" sz="8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regulatie</a:t>
            </a:r>
            <a:r>
              <a:rPr lang="fr-FR" sz="8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van de </a:t>
            </a:r>
            <a:r>
              <a:rPr lang="fr-FR" sz="8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proteïnes</a:t>
            </a:r>
            <a:r>
              <a:rPr lang="fr-FR" sz="8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 in de </a:t>
            </a:r>
            <a:r>
              <a:rPr lang="fr-FR" sz="8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hoorn</a:t>
            </a:r>
            <a:r>
              <a:rPr lang="fr-FR" sz="8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enveloppe/</a:t>
            </a:r>
            <a:r>
              <a:rPr lang="fr-FR" sz="8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differentiatie</a:t>
            </a:r>
            <a:endParaRPr lang="fr-FR" sz="800" dirty="0" smtClean="0">
              <a:solidFill>
                <a:srgbClr val="234586"/>
              </a:solidFill>
              <a:latin typeface="Verdana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054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2190051" y="1313866"/>
            <a:ext cx="4999037" cy="603251"/>
          </a:xfrm>
          <a:prstGeom prst="rect">
            <a:avLst/>
          </a:prstGeom>
          <a:ln>
            <a:noFill/>
          </a:ln>
        </p:spPr>
        <p:txBody>
          <a:bodyPr/>
          <a:lstStyle>
            <a:lvl1pPr marL="333375" indent="-333375" algn="l" defTabSz="449263" rtl="0" eaLnBrk="0" fontAlgn="base" hangingPunct="0">
              <a:lnSpc>
                <a:spcPct val="117000"/>
              </a:lnSpc>
              <a:spcBef>
                <a:spcPts val="1650"/>
              </a:spcBef>
              <a:spcAft>
                <a:spcPct val="0"/>
              </a:spcAft>
              <a:buClr>
                <a:srgbClr val="009DE0"/>
              </a:buClr>
              <a:buSzPct val="100000"/>
              <a:buFont typeface="Arial" pitchFamily="34" charset="0"/>
              <a:buChar char="●"/>
              <a:defRPr sz="2200" b="1">
                <a:solidFill>
                  <a:srgbClr val="234586"/>
                </a:solidFill>
                <a:latin typeface="+mn-lt"/>
                <a:ea typeface="+mn-ea"/>
                <a:cs typeface="+mn-cs"/>
              </a:defRPr>
            </a:lvl1pPr>
            <a:lvl2pPr marL="633413" indent="-292100" algn="l" defTabSz="449263" rtl="0" eaLnBrk="0" fontAlgn="base" hangingPunct="0">
              <a:lnSpc>
                <a:spcPct val="117000"/>
              </a:lnSpc>
              <a:spcBef>
                <a:spcPts val="550"/>
              </a:spcBef>
              <a:spcAft>
                <a:spcPct val="0"/>
              </a:spcAft>
              <a:buClr>
                <a:srgbClr val="A9D150"/>
              </a:buClr>
              <a:buSzPct val="90000"/>
              <a:buFont typeface="Arial" pitchFamily="34" charset="0"/>
              <a:buChar char="■"/>
              <a:defRPr sz="2200">
                <a:solidFill>
                  <a:srgbClr val="234586"/>
                </a:solidFill>
                <a:latin typeface="+mn-lt"/>
                <a:cs typeface="+mn-cs"/>
              </a:defRPr>
            </a:lvl2pPr>
            <a:lvl3pPr marL="882650" indent="-247650" algn="l" defTabSz="449263" rtl="0" eaLnBrk="0" fontAlgn="base" hangingPunct="0">
              <a:lnSpc>
                <a:spcPct val="117000"/>
              </a:lnSpc>
              <a:spcBef>
                <a:spcPts val="500"/>
              </a:spcBef>
              <a:spcAft>
                <a:spcPct val="0"/>
              </a:spcAft>
              <a:buClr>
                <a:srgbClr val="A0127C"/>
              </a:buClr>
              <a:buSzPct val="100000"/>
              <a:buFont typeface="Verdana" pitchFamily="34" charset="0"/>
              <a:buChar char="•"/>
              <a:defRPr sz="2000">
                <a:solidFill>
                  <a:srgbClr val="234586"/>
                </a:solidFill>
                <a:latin typeface="+mn-lt"/>
                <a:cs typeface="+mn-cs"/>
              </a:defRPr>
            </a:lvl3pPr>
            <a:lvl4pPr marL="1198563" indent="-309563" algn="l" defTabSz="449263" rtl="0" eaLnBrk="0" fontAlgn="base" hangingPunct="0">
              <a:lnSpc>
                <a:spcPct val="117000"/>
              </a:lnSpc>
              <a:spcBef>
                <a:spcPts val="425"/>
              </a:spcBef>
              <a:spcAft>
                <a:spcPct val="0"/>
              </a:spcAft>
              <a:buClr>
                <a:srgbClr val="A0127C"/>
              </a:buClr>
              <a:buSzPct val="100000"/>
              <a:buFont typeface="Webdings" pitchFamily="18" charset="2"/>
              <a:buChar char=""/>
              <a:defRPr sz="1700">
                <a:solidFill>
                  <a:srgbClr val="234586"/>
                </a:solidFill>
                <a:latin typeface="+mn-lt"/>
                <a:cs typeface="+mn-cs"/>
              </a:defRPr>
            </a:lvl4pPr>
            <a:lvl5pPr marL="1384300" indent="-177800" algn="l" defTabSz="449263" rtl="0" eaLnBrk="0" fontAlgn="base" hangingPunct="0">
              <a:lnSpc>
                <a:spcPct val="117000"/>
              </a:lnSpc>
              <a:spcBef>
                <a:spcPts val="375"/>
              </a:spcBef>
              <a:spcAft>
                <a:spcPct val="0"/>
              </a:spcAft>
              <a:buClr>
                <a:srgbClr val="A0127C"/>
              </a:buClr>
              <a:buSzPct val="100000"/>
              <a:buFont typeface="Wingdings" pitchFamily="2" charset="2"/>
              <a:buChar char=""/>
              <a:defRPr sz="1500">
                <a:solidFill>
                  <a:srgbClr val="234586"/>
                </a:solidFill>
                <a:latin typeface="+mn-lt"/>
                <a:cs typeface="+mn-cs"/>
              </a:defRPr>
            </a:lvl5pPr>
            <a:lvl6pPr marL="1841500" indent="-177800" algn="l" defTabSz="449263" rtl="0" eaLnBrk="0" fontAlgn="base" hangingPunct="0">
              <a:lnSpc>
                <a:spcPct val="117000"/>
              </a:lnSpc>
              <a:spcBef>
                <a:spcPts val="375"/>
              </a:spcBef>
              <a:spcAft>
                <a:spcPct val="0"/>
              </a:spcAft>
              <a:buClr>
                <a:srgbClr val="A0127C"/>
              </a:buClr>
              <a:buSzPct val="100000"/>
              <a:buFont typeface="Wingdings" pitchFamily="2" charset="2"/>
              <a:buChar char=""/>
              <a:defRPr sz="1500">
                <a:solidFill>
                  <a:srgbClr val="234586"/>
                </a:solidFill>
                <a:latin typeface="+mn-lt"/>
                <a:cs typeface="+mn-cs"/>
              </a:defRPr>
            </a:lvl6pPr>
            <a:lvl7pPr marL="2298700" indent="-177800" algn="l" defTabSz="449263" rtl="0" eaLnBrk="0" fontAlgn="base" hangingPunct="0">
              <a:lnSpc>
                <a:spcPct val="117000"/>
              </a:lnSpc>
              <a:spcBef>
                <a:spcPts val="375"/>
              </a:spcBef>
              <a:spcAft>
                <a:spcPct val="0"/>
              </a:spcAft>
              <a:buClr>
                <a:srgbClr val="A0127C"/>
              </a:buClr>
              <a:buSzPct val="100000"/>
              <a:buFont typeface="Wingdings" pitchFamily="2" charset="2"/>
              <a:buChar char=""/>
              <a:defRPr sz="1500">
                <a:solidFill>
                  <a:srgbClr val="234586"/>
                </a:solidFill>
                <a:latin typeface="+mn-lt"/>
                <a:cs typeface="+mn-cs"/>
              </a:defRPr>
            </a:lvl7pPr>
            <a:lvl8pPr marL="2755900" indent="-177800" algn="l" defTabSz="449263" rtl="0" eaLnBrk="0" fontAlgn="base" hangingPunct="0">
              <a:lnSpc>
                <a:spcPct val="117000"/>
              </a:lnSpc>
              <a:spcBef>
                <a:spcPts val="375"/>
              </a:spcBef>
              <a:spcAft>
                <a:spcPct val="0"/>
              </a:spcAft>
              <a:buClr>
                <a:srgbClr val="A0127C"/>
              </a:buClr>
              <a:buSzPct val="100000"/>
              <a:buFont typeface="Wingdings" pitchFamily="2" charset="2"/>
              <a:buChar char=""/>
              <a:defRPr sz="1500">
                <a:solidFill>
                  <a:srgbClr val="234586"/>
                </a:solidFill>
                <a:latin typeface="+mn-lt"/>
                <a:cs typeface="+mn-cs"/>
              </a:defRPr>
            </a:lvl8pPr>
            <a:lvl9pPr marL="3213100" indent="-177800" algn="l" defTabSz="449263" rtl="0" eaLnBrk="0" fontAlgn="base" hangingPunct="0">
              <a:lnSpc>
                <a:spcPct val="117000"/>
              </a:lnSpc>
              <a:spcBef>
                <a:spcPts val="375"/>
              </a:spcBef>
              <a:spcAft>
                <a:spcPct val="0"/>
              </a:spcAft>
              <a:buClr>
                <a:srgbClr val="A0127C"/>
              </a:buClr>
              <a:buSzPct val="100000"/>
              <a:buFont typeface="Wingdings" pitchFamily="2" charset="2"/>
              <a:buChar char=""/>
              <a:defRPr sz="1500">
                <a:solidFill>
                  <a:srgbClr val="234586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17000"/>
              </a:lnSpc>
              <a:spcBef>
                <a:spcPts val="1650"/>
              </a:spcBef>
              <a:spcAft>
                <a:spcPct val="0"/>
              </a:spcAft>
              <a:buClr>
                <a:srgbClr val="009DE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fr-FR" sz="1600" u="sng" kern="0" dirty="0" err="1" smtClean="0">
                <a:solidFill>
                  <a:srgbClr val="FF3399"/>
                </a:solidFill>
                <a:latin typeface="Arial"/>
              </a:rPr>
              <a:t>Stamcellen</a:t>
            </a:r>
            <a:r>
              <a:rPr lang="fr-FR" sz="1600" u="sng" kern="0" dirty="0" smtClean="0">
                <a:solidFill>
                  <a:srgbClr val="FF3399"/>
                </a:solidFill>
                <a:latin typeface="Arial"/>
              </a:rPr>
              <a:t> 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niet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gespecialiseerd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die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zich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karakteriseren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door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voorname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eigenschappen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23458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53949" y="2440123"/>
            <a:ext cx="4194629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449263" eaLnBrk="0" fontAlgn="auto" latinLnBrk="0" hangingPunct="0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rgbClr val="009DE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cs typeface="Arial" pitchFamily="34" charset="0"/>
              </a:rPr>
              <a:t>Vermogen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E40580"/>
                </a:solidFill>
                <a:effectLst/>
                <a:uLnTx/>
                <a:uFillTx/>
                <a:latin typeface="Arial"/>
                <a:cs typeface="Arial" pitchFamily="34" charset="0"/>
              </a:rPr>
              <a:t>om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4058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zichzelf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4058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te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40580"/>
                </a:solidFill>
                <a:effectLst/>
                <a:uLnTx/>
                <a:uFillTx/>
                <a:latin typeface="Arial"/>
                <a:cs typeface="Arial" pitchFamily="34" charset="0"/>
              </a:rPr>
              <a:t>vernieuwen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4058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E40580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0" marR="0" lvl="0" indent="0" algn="ctr" defTabSz="449263" eaLnBrk="0" fontAlgn="auto" latinLnBrk="0" hangingPunct="0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rgbClr val="009DE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EB5E3"/>
                </a:solidFill>
                <a:effectLst/>
                <a:uLnTx/>
                <a:uFillTx/>
                <a:latin typeface="Arial"/>
                <a:cs typeface="Arial" pitchFamily="34" charset="0"/>
                <a:sym typeface="Wingdings"/>
              </a:rPr>
              <a:t>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EB5E3"/>
                </a:solidFill>
                <a:effectLst/>
                <a:uLnTx/>
                <a:uFillTx/>
                <a:latin typeface="Arial"/>
                <a:cs typeface="Arial" pitchFamily="34" charset="0"/>
                <a:sym typeface="Wingdings"/>
              </a:rPr>
              <a:t>Behoud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EB5E3"/>
                </a:solidFill>
                <a:effectLst/>
                <a:uLnTx/>
                <a:uFillTx/>
                <a:latin typeface="Arial"/>
                <a:cs typeface="Arial" pitchFamily="34" charset="0"/>
                <a:sym typeface="Wingdings"/>
              </a:rPr>
              <a:t> van de cellulaire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EB5E3"/>
                </a:solidFill>
                <a:effectLst/>
                <a:uLnTx/>
                <a:uFillTx/>
                <a:latin typeface="Arial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1EB5E3"/>
                </a:solidFill>
                <a:effectLst/>
                <a:uLnTx/>
                <a:uFillTx/>
                <a:latin typeface="Arial"/>
                <a:cs typeface="Arial" pitchFamily="34" charset="0"/>
                <a:sym typeface="Wingdings" pitchFamily="2" charset="2"/>
              </a:rPr>
              <a:t>pool 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1EB5E3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999716" y="2511977"/>
            <a:ext cx="3882799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449263" eaLnBrk="0" fontAlgn="auto" latinLnBrk="0" hangingPunct="0"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rgbClr val="009DE0"/>
              </a:buClr>
              <a:buSzPct val="100000"/>
              <a:buFont typeface="Arial" pitchFamily="34" charset="0"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cs typeface="Arial" pitchFamily="34" charset="0"/>
              </a:rPr>
              <a:t>Vermogen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cs typeface="Arial" pitchFamily="34" charset="0"/>
              </a:rPr>
              <a:t> om 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4058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zich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E4058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te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40580"/>
                </a:solidFill>
                <a:effectLst/>
                <a:uLnTx/>
                <a:uFillTx/>
                <a:latin typeface="Arial"/>
                <a:cs typeface="Arial" pitchFamily="34" charset="0"/>
              </a:rPr>
              <a:t>transformeren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4058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cs typeface="Arial" pitchFamily="34" charset="0"/>
              </a:rPr>
              <a:t/>
            </a:r>
            <a:b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cs typeface="Arial" pitchFamily="34" charset="0"/>
              </a:rPr>
            </a:br>
            <a:r>
              <a:rPr lang="fr-FR" sz="1600" kern="0" dirty="0" smtClean="0">
                <a:solidFill>
                  <a:srgbClr val="234586"/>
                </a:solidFill>
                <a:latin typeface="Arial"/>
              </a:rPr>
              <a:t>i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cs typeface="Arial" pitchFamily="34" charset="0"/>
              </a:rPr>
              <a:t>n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cs typeface="Arial" pitchFamily="34" charset="0"/>
              </a:rPr>
              <a:t>verschillende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cs typeface="Arial" pitchFamily="34" charset="0"/>
              </a:rPr>
              <a:t>soorten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cs typeface="Arial" pitchFamily="34" charset="0"/>
              </a:rPr>
              <a:t>cellen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b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cs typeface="Arial" pitchFamily="34" charset="0"/>
              </a:rPr>
            </a:b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EB5E3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/>
              </a:rPr>
              <a:t> </a:t>
            </a:r>
            <a:r>
              <a:rPr lang="fr-FR" sz="1600" b="1" kern="0" dirty="0" err="1" smtClean="0">
                <a:solidFill>
                  <a:srgbClr val="1EB5E3"/>
                </a:solidFill>
                <a:latin typeface="Arial"/>
                <a:sym typeface="Wingdings" pitchFamily="2" charset="2"/>
              </a:rPr>
              <a:t>Re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EB5E3"/>
                </a:solidFill>
                <a:effectLst/>
                <a:uLnTx/>
                <a:uFillTx/>
                <a:latin typeface="Arial"/>
                <a:cs typeface="Arial" pitchFamily="34" charset="0"/>
                <a:sym typeface="Wingdings" pitchFamily="2" charset="2"/>
              </a:rPr>
              <a:t>generatie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EB5E3"/>
                </a:solidFill>
                <a:effectLst/>
                <a:uLnTx/>
                <a:uFillTx/>
                <a:latin typeface="Arial"/>
                <a:cs typeface="Arial" pitchFamily="34" charset="0"/>
                <a:sym typeface="Wingdings" pitchFamily="2" charset="2"/>
              </a:rPr>
              <a:t> van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EB5E3"/>
                </a:solidFill>
                <a:effectLst/>
                <a:uLnTx/>
                <a:uFillTx/>
                <a:latin typeface="Arial"/>
                <a:cs typeface="Arial" pitchFamily="34" charset="0"/>
                <a:sym typeface="Wingdings" pitchFamily="2" charset="2"/>
              </a:rPr>
              <a:t>het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1EB5E3"/>
                </a:solidFill>
                <a:effectLst/>
                <a:uLnTx/>
                <a:uFillTx/>
                <a:latin typeface="Arial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EB5E3"/>
                </a:solidFill>
                <a:effectLst/>
                <a:uLnTx/>
                <a:uFillTx/>
                <a:latin typeface="Arial"/>
                <a:cs typeface="Arial" pitchFamily="34" charset="0"/>
                <a:sym typeface="Wingdings" pitchFamily="2" charset="2"/>
              </a:rPr>
              <a:t>weefsel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1EB5E3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13" name="Flèche droite 17"/>
          <p:cNvSpPr/>
          <p:nvPr/>
        </p:nvSpPr>
        <p:spPr>
          <a:xfrm rot="2171136" flipV="1">
            <a:off x="6634784" y="2057600"/>
            <a:ext cx="508614" cy="379503"/>
          </a:xfrm>
          <a:prstGeom prst="rightArrow">
            <a:avLst>
              <a:gd name="adj1" fmla="val 34963"/>
              <a:gd name="adj2" fmla="val 50000"/>
            </a:avLst>
          </a:prstGeom>
          <a:solidFill>
            <a:srgbClr val="1EB5E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Flèche droite 21"/>
          <p:cNvSpPr/>
          <p:nvPr/>
        </p:nvSpPr>
        <p:spPr>
          <a:xfrm rot="19428864" flipH="1" flipV="1">
            <a:off x="2180228" y="2001531"/>
            <a:ext cx="542069" cy="308307"/>
          </a:xfrm>
          <a:prstGeom prst="rightArrow">
            <a:avLst>
              <a:gd name="adj1" fmla="val 34963"/>
              <a:gd name="adj2" fmla="val 50000"/>
            </a:avLst>
          </a:prstGeom>
          <a:solidFill>
            <a:srgbClr val="1EB5E3"/>
          </a:solidFill>
          <a:ln w="25400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651" y="3806721"/>
            <a:ext cx="2999615" cy="293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80403" y="4858555"/>
            <a:ext cx="29064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+mn-cs"/>
                <a:sym typeface="Wingdings"/>
              </a:rPr>
              <a:t>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+mn-cs"/>
                <a:sym typeface="Wingdings" pitchFamily="2" charset="2"/>
              </a:rPr>
              <a:t>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+mn-cs"/>
                <a:sym typeface="Wingdings" pitchFamily="2" charset="2"/>
              </a:rPr>
              <a:t>Verzekeren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+mn-cs"/>
                <a:sym typeface="Wingdings" pitchFamily="2" charset="2"/>
              </a:rPr>
              <a:t> de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+mn-cs"/>
                <a:sym typeface="Wingdings" pitchFamily="2" charset="2"/>
              </a:rPr>
              <a:t>bescherming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+mn-cs"/>
                <a:sym typeface="Wingdings" pitchFamily="2" charset="2"/>
              </a:rPr>
              <a:t> en het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+mn-cs"/>
                <a:sym typeface="Wingdings" pitchFamily="2" charset="2"/>
              </a:rPr>
              <a:t>behouden</a:t>
            </a: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+mn-cs"/>
                <a:sym typeface="Wingdings" pitchFamily="2" charset="2"/>
              </a:rPr>
              <a:t> van de </a:t>
            </a:r>
            <a:r>
              <a:rPr kumimoji="0" lang="en-GB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cs typeface="+mn-cs"/>
                <a:sym typeface="Wingdings" pitchFamily="2" charset="2"/>
              </a:rPr>
              <a:t>stamcellen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1947" y="4519990"/>
            <a:ext cx="7441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/>
                <a:cs typeface="Arial" pitchFamily="34" charset="0"/>
              </a:rPr>
              <a:t> </a:t>
            </a:r>
            <a:r>
              <a:rPr lang="en-GB" sz="1600" b="1" u="sng" kern="0" dirty="0" smtClean="0">
                <a:solidFill>
                  <a:srgbClr val="E40580"/>
                </a:solidFill>
                <a:latin typeface="Arial"/>
                <a:cs typeface="Arial" pitchFamily="34" charset="0"/>
              </a:rPr>
              <a:t>N</a:t>
            </a:r>
            <a:r>
              <a:rPr kumimoji="0" lang="en-GB" sz="16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E40580"/>
                </a:solidFill>
                <a:effectLst/>
                <a:uLnTx/>
                <a:uFillTx/>
                <a:latin typeface="Arial"/>
                <a:cs typeface="Arial" pitchFamily="34" charset="0"/>
              </a:rPr>
              <a:t>est</a:t>
            </a:r>
            <a:r>
              <a:rPr kumimoji="0" lang="en-GB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234586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endParaRPr kumimoji="0" lang="nl-BE" sz="1800" b="1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1864" y="152400"/>
            <a:ext cx="8972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 smtClean="0">
                <a:solidFill>
                  <a:schemeClr val="accent1"/>
                </a:solidFill>
                <a:cs typeface="Arial" pitchFamily="34" charset="0"/>
              </a:rPr>
              <a:t>3. STUDIE VAN DE ANALYSE VAN DE GENEN</a:t>
            </a:r>
            <a:r>
              <a:rPr lang="fr-FR" sz="2800" b="1" dirty="0" smtClean="0">
                <a:solidFill>
                  <a:schemeClr val="accent1"/>
                </a:solidFill>
                <a:cs typeface="Arial" pitchFamily="34" charset="0"/>
              </a:rPr>
              <a:t>/</a:t>
            </a:r>
            <a:r>
              <a:rPr lang="fr-FR" sz="2400" b="1" dirty="0" smtClean="0">
                <a:solidFill>
                  <a:schemeClr val="accent1"/>
                </a:solidFill>
                <a:cs typeface="Arial" pitchFamily="34" charset="0"/>
              </a:rPr>
              <a:t>MARKERS</a:t>
            </a:r>
            <a:r>
              <a:rPr lang="fr-FR" sz="2800" b="1" dirty="0" smtClean="0">
                <a:solidFill>
                  <a:schemeClr val="accent1"/>
                </a:solidFill>
                <a:cs typeface="Arial" pitchFamily="34" charset="0"/>
              </a:rPr>
              <a:t> van de </a:t>
            </a:r>
            <a:r>
              <a:rPr lang="fr-FR" sz="2800" b="1" dirty="0" err="1" smtClean="0">
                <a:solidFill>
                  <a:schemeClr val="accent1"/>
                </a:solidFill>
                <a:cs typeface="Arial" pitchFamily="34" charset="0"/>
              </a:rPr>
              <a:t>huid</a:t>
            </a:r>
            <a:r>
              <a:rPr lang="fr-FR" sz="28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endParaRPr lang="fr-FR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9689" y="829704"/>
            <a:ext cx="78880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3.2.  Markers van de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Stamcellen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en hun « 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nest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 »</a:t>
            </a:r>
            <a:endParaRPr kumimoji="0" lang="nl-BE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76635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 animBg="1"/>
      <p:bldP spid="16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4415" y="615810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3.2.  Markers </a:t>
            </a:r>
            <a:r>
              <a:rPr lang="fr-FR" sz="2400" kern="0" dirty="0" smtClean="0"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van de </a:t>
            </a:r>
            <a:r>
              <a:rPr lang="fr-FR" sz="2400" kern="0" dirty="0" err="1" smtClean="0"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Stamcellen</a:t>
            </a:r>
            <a:r>
              <a:rPr lang="fr-FR" sz="2400" kern="0" dirty="0" smtClean="0"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en hun « </a:t>
            </a:r>
            <a:r>
              <a:rPr lang="fr-FR" sz="2400" kern="0" dirty="0" err="1" smtClean="0"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nest</a:t>
            </a:r>
            <a:r>
              <a:rPr lang="fr-FR" sz="2400" kern="0" dirty="0" smtClean="0"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 »</a:t>
            </a:r>
            <a:endParaRPr kumimoji="0" lang="nl-BE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8" name="Espace réservé du contenu 2"/>
          <p:cNvSpPr txBox="1">
            <a:spLocks/>
          </p:cNvSpPr>
          <p:nvPr/>
        </p:nvSpPr>
        <p:spPr bwMode="auto">
          <a:xfrm>
            <a:off x="744467" y="4299125"/>
            <a:ext cx="7160963" cy="155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1938" indent="-261938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Blip>
                <a:blip r:embed="rId2"/>
              </a:buBlip>
              <a:defRPr sz="1800" b="1">
                <a:solidFill>
                  <a:srgbClr val="233E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AD1A"/>
              </a:buClr>
              <a:buSzPct val="100000"/>
              <a:buFontTx/>
              <a:buBlip>
                <a:blip r:embed="rId3"/>
              </a:buBlip>
              <a:defRPr sz="1600" b="0">
                <a:solidFill>
                  <a:srgbClr val="233E98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E98"/>
              </a:buClr>
              <a:buSzPct val="120000"/>
              <a:buFont typeface="Arial" pitchFamily="34" charset="0"/>
              <a:buChar char="•"/>
              <a:defRPr sz="1400" b="0" i="1">
                <a:solidFill>
                  <a:srgbClr val="233E98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6C0C"/>
              </a:buClr>
              <a:buFont typeface="Wingdings" pitchFamily="2" charset="2"/>
              <a:buChar char="§"/>
              <a:defRPr sz="1400" b="0">
                <a:solidFill>
                  <a:srgbClr val="233E98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6C0C"/>
              </a:buClr>
              <a:buFont typeface="Wingdings" pitchFamily="2" charset="2"/>
              <a:buChar char="§"/>
              <a:defRPr sz="1200" b="0">
                <a:solidFill>
                  <a:srgbClr val="233E98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261938" marR="0" lvl="0" indent="-2619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Markers van de </a:t>
            </a:r>
            <a:r>
              <a:rPr kumimoji="0" 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stamcellen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zeer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sterk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aanwezig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bij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de </a:t>
            </a:r>
            <a:r>
              <a:rPr kumimoji="0" 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allerkleinsten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, maar </a:t>
            </a:r>
            <a:r>
              <a:rPr kumimoji="0" 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vermindert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snel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 met de </a:t>
            </a:r>
            <a:r>
              <a:rPr kumimoji="0" 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leeftijd</a:t>
            </a:r>
            <a:endParaRPr kumimoji="0" lang="fr-FR" sz="1400" b="1" i="0" u="none" strike="noStrike" kern="0" cap="none" spc="0" normalizeH="0" baseline="0" noProof="0" dirty="0" smtClean="0">
              <a:ln>
                <a:noFill/>
              </a:ln>
              <a:solidFill>
                <a:srgbClr val="233E9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261938" marR="0" lvl="0" indent="-2619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kumimoji="0" 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Uitzonderlijke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fr-FR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context</a:t>
            </a:r>
            <a:r>
              <a:rPr kumimoji="0" 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: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AD1A"/>
              </a:buClr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Huidbarrière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 in </a:t>
            </a: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constructie</a:t>
            </a: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rgbClr val="233E98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AD1A"/>
              </a:buClr>
              <a:buSzPct val="100000"/>
              <a:buFontTx/>
              <a:buBlip>
                <a:blip r:embed="rId3"/>
              </a:buBlip>
              <a:tabLst/>
              <a:defRPr/>
            </a:pP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Fragiel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tegenover</a:t>
            </a: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agressies</a:t>
            </a:r>
            <a:endParaRPr kumimoji="0" lang="fr-FR" sz="1200" b="0" i="0" u="none" strike="noStrike" kern="0" cap="none" spc="0" normalizeH="0" baseline="0" noProof="0" dirty="0">
              <a:ln>
                <a:noFill/>
              </a:ln>
              <a:solidFill>
                <a:srgbClr val="233E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90954" y="5855022"/>
            <a:ext cx="7251699" cy="830997"/>
          </a:xfrm>
          <a:prstGeom prst="rect">
            <a:avLst/>
          </a:prstGeom>
          <a:solidFill>
            <a:srgbClr val="0178B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Wereldpremière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: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Ongeziene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ontdekking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van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het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celkapitaal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,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dat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op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zijn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hoogste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niveau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is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bij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de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geboorte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en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afneemt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vanaf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de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eerste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levensmaanden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9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69877"/>
            <a:ext cx="3410496" cy="1806608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655" y="1518049"/>
            <a:ext cx="401637" cy="55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16" y="1226941"/>
            <a:ext cx="3969713" cy="184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6" y="1517956"/>
            <a:ext cx="401637" cy="55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04800" y="76200"/>
            <a:ext cx="89721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 smtClean="0">
                <a:solidFill>
                  <a:schemeClr val="accent1"/>
                </a:solidFill>
                <a:cs typeface="Arial" pitchFamily="34" charset="0"/>
              </a:rPr>
              <a:t>3. STUDIE VAN DE ANALYSE VAN DE GENEN</a:t>
            </a:r>
            <a:r>
              <a:rPr lang="fr-FR" sz="2800" b="1" dirty="0" smtClean="0">
                <a:solidFill>
                  <a:schemeClr val="accent1"/>
                </a:solidFill>
                <a:cs typeface="Arial" pitchFamily="34" charset="0"/>
              </a:rPr>
              <a:t>/</a:t>
            </a:r>
            <a:r>
              <a:rPr lang="fr-FR" sz="2400" b="1" dirty="0" smtClean="0">
                <a:solidFill>
                  <a:schemeClr val="accent1"/>
                </a:solidFill>
                <a:cs typeface="Arial" pitchFamily="34" charset="0"/>
              </a:rPr>
              <a:t>MARKERS</a:t>
            </a:r>
            <a:r>
              <a:rPr lang="fr-FR" sz="2800" b="1" dirty="0" smtClean="0">
                <a:solidFill>
                  <a:schemeClr val="accent1"/>
                </a:solidFill>
                <a:cs typeface="Arial" pitchFamily="34" charset="0"/>
              </a:rPr>
              <a:t> van de </a:t>
            </a:r>
            <a:r>
              <a:rPr lang="fr-FR" sz="2800" b="1" dirty="0" err="1" smtClean="0">
                <a:solidFill>
                  <a:schemeClr val="accent1"/>
                </a:solidFill>
                <a:cs typeface="Arial" pitchFamily="34" charset="0"/>
              </a:rPr>
              <a:t>huid</a:t>
            </a:r>
            <a:r>
              <a:rPr lang="fr-FR" sz="2800" b="1" dirty="0" smtClean="0">
                <a:solidFill>
                  <a:schemeClr val="accent1"/>
                </a:solidFill>
                <a:cs typeface="Arial" pitchFamily="34" charset="0"/>
              </a:rPr>
              <a:t> </a:t>
            </a:r>
            <a:endParaRPr lang="fr-FR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3074779"/>
            <a:ext cx="4032250" cy="139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defTabSz="447675">
              <a:lnSpc>
                <a:spcPct val="8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GB" sz="900" dirty="0" smtClean="0">
                <a:solidFill>
                  <a:srgbClr val="FF0066"/>
                </a:solidFill>
                <a:latin typeface="Verdana" pitchFamily="34" charset="0"/>
                <a:cs typeface="+mn-cs"/>
              </a:rPr>
              <a:t>FN1 : 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fibronectine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1 =&gt; 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samenhorigheidsproces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van de 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stamcellen</a:t>
            </a:r>
            <a:endParaRPr lang="en-GB" sz="900" dirty="0" smtClean="0">
              <a:solidFill>
                <a:srgbClr val="234586"/>
              </a:solidFill>
              <a:latin typeface="Verdana" pitchFamily="34" charset="0"/>
              <a:cs typeface="+mn-cs"/>
            </a:endParaRPr>
          </a:p>
          <a:p>
            <a:pPr defTabSz="447675">
              <a:lnSpc>
                <a:spcPct val="80000"/>
              </a:lnSpc>
              <a:spcBef>
                <a:spcPts val="375"/>
              </a:spcBef>
              <a:buClr>
                <a:srgbClr val="000000"/>
              </a:buClr>
              <a:buSzPct val="100000"/>
            </a:pPr>
            <a:r>
              <a:rPr lang="en-GB" sz="900" dirty="0" smtClean="0">
                <a:solidFill>
                  <a:srgbClr val="FF0066"/>
                </a:solidFill>
                <a:latin typeface="Verdana" pitchFamily="34" charset="0"/>
                <a:cs typeface="+mn-cs"/>
              </a:rPr>
              <a:t>CADM1 :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molecule van de 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celsamenhorigheid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=&gt; 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samenhorigheid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van de 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stamcellen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/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controle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van het “nest”</a:t>
            </a:r>
          </a:p>
          <a:p>
            <a:pPr defTabSz="447675">
              <a:lnSpc>
                <a:spcPct val="80000"/>
              </a:lnSpc>
              <a:spcBef>
                <a:spcPts val="375"/>
              </a:spcBef>
              <a:buClr>
                <a:srgbClr val="000000"/>
              </a:buClr>
              <a:buSzPct val="100000"/>
            </a:pPr>
            <a:r>
              <a:rPr lang="en-GB" sz="900" dirty="0" smtClean="0">
                <a:solidFill>
                  <a:srgbClr val="FF0066"/>
                </a:solidFill>
                <a:latin typeface="Verdana" pitchFamily="34" charset="0"/>
              </a:rPr>
              <a:t>NID1</a:t>
            </a:r>
            <a:r>
              <a:rPr lang="en-GB" sz="900" dirty="0">
                <a:solidFill>
                  <a:srgbClr val="FF0066"/>
                </a:solidFill>
                <a:latin typeface="Verdana" pitchFamily="34" charset="0"/>
              </a:rPr>
              <a:t> : 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</a:rPr>
              <a:t>nidogeen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</a:rPr>
              <a:t> </a:t>
            </a:r>
            <a:r>
              <a:rPr lang="en-GB" sz="900" dirty="0">
                <a:solidFill>
                  <a:srgbClr val="234586"/>
                </a:solidFill>
                <a:latin typeface="Verdana" pitchFamily="34" charset="0"/>
              </a:rPr>
              <a:t>1 =&gt; 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</a:rPr>
              <a:t>communicatie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</a:rPr>
              <a:t> 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</a:rPr>
              <a:t>cel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</a:rPr>
              <a:t>/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</a:rPr>
              <a:t>matrice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</a:rPr>
              <a:t> </a:t>
            </a:r>
          </a:p>
          <a:p>
            <a:pPr defTabSz="447675">
              <a:lnSpc>
                <a:spcPct val="80000"/>
              </a:lnSpc>
              <a:spcBef>
                <a:spcPts val="375"/>
              </a:spcBef>
              <a:buClr>
                <a:srgbClr val="000000"/>
              </a:buClr>
              <a:buSzPct val="100000"/>
            </a:pPr>
            <a:r>
              <a:rPr lang="en-GB" sz="900" dirty="0" smtClean="0">
                <a:solidFill>
                  <a:srgbClr val="FF0066"/>
                </a:solidFill>
                <a:latin typeface="Verdana" pitchFamily="34" charset="0"/>
              </a:rPr>
              <a:t>KRT </a:t>
            </a:r>
            <a:r>
              <a:rPr lang="en-GB" sz="900" dirty="0">
                <a:solidFill>
                  <a:srgbClr val="FF0066"/>
                </a:solidFill>
                <a:latin typeface="Verdana" pitchFamily="34" charset="0"/>
              </a:rPr>
              <a:t>19 : 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</a:rPr>
              <a:t>keratine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</a:rPr>
              <a:t> </a:t>
            </a:r>
            <a:r>
              <a:rPr lang="en-GB" sz="900" dirty="0">
                <a:solidFill>
                  <a:srgbClr val="234586"/>
                </a:solidFill>
                <a:latin typeface="Verdana" pitchFamily="34" charset="0"/>
              </a:rPr>
              <a:t>19 =&gt; 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</a:rPr>
              <a:t>proliferatie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</a:rPr>
              <a:t> van de 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</a:rPr>
              <a:t>stamcellen</a:t>
            </a:r>
            <a:endParaRPr lang="en-GB" sz="900" dirty="0">
              <a:solidFill>
                <a:srgbClr val="234586"/>
              </a:solidFill>
              <a:latin typeface="Verdana" pitchFamily="34" charset="0"/>
            </a:endParaRPr>
          </a:p>
          <a:p>
            <a:pPr defTabSz="447675">
              <a:lnSpc>
                <a:spcPct val="80000"/>
              </a:lnSpc>
              <a:spcBef>
                <a:spcPts val="375"/>
              </a:spcBef>
              <a:buClr>
                <a:srgbClr val="000000"/>
              </a:buClr>
              <a:buSzPct val="100000"/>
            </a:pPr>
            <a:endParaRPr lang="en-GB" sz="900" dirty="0">
              <a:solidFill>
                <a:srgbClr val="234586"/>
              </a:solidFill>
              <a:latin typeface="Verdana" pitchFamily="34" charset="0"/>
            </a:endParaRPr>
          </a:p>
          <a:p>
            <a:pPr defTabSz="447675">
              <a:lnSpc>
                <a:spcPct val="8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GB" sz="900" dirty="0" smtClean="0">
              <a:solidFill>
                <a:srgbClr val="234586"/>
              </a:solidFill>
              <a:latin typeface="Verdana" pitchFamily="34" charset="0"/>
              <a:cs typeface="+mn-cs"/>
            </a:endParaRPr>
          </a:p>
          <a:p>
            <a:pPr defTabSz="447675">
              <a:lnSpc>
                <a:spcPct val="8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GB" sz="900" dirty="0" smtClean="0">
              <a:solidFill>
                <a:srgbClr val="234586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888705" y="3113763"/>
            <a:ext cx="3998912" cy="75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defTabSz="447675">
              <a:lnSpc>
                <a:spcPct val="80000"/>
              </a:lnSpc>
              <a:spcBef>
                <a:spcPts val="375"/>
              </a:spcBef>
              <a:buClr>
                <a:srgbClr val="000000"/>
              </a:buClr>
              <a:buSzPct val="100000"/>
            </a:pPr>
            <a:r>
              <a:rPr lang="en-GB" sz="900" dirty="0" smtClean="0">
                <a:solidFill>
                  <a:srgbClr val="FF0066"/>
                </a:solidFill>
                <a:latin typeface="Verdana" pitchFamily="34" charset="0"/>
                <a:cs typeface="+mn-cs"/>
              </a:rPr>
              <a:t>ITGB1BP1, ITGA6, ITGB4 : 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verbindingsproteïne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integrine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beta1, 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integrine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alpha6 en 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integrine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beta4 =&gt; 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adhesie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van de 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stamcellen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 met de 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matrice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  <a:cs typeface="+mn-cs"/>
              </a:rPr>
              <a:t>/”nest”</a:t>
            </a:r>
          </a:p>
          <a:p>
            <a:pPr defTabSz="447675">
              <a:lnSpc>
                <a:spcPct val="80000"/>
              </a:lnSpc>
              <a:spcBef>
                <a:spcPts val="375"/>
              </a:spcBef>
              <a:buClr>
                <a:srgbClr val="000000"/>
              </a:buClr>
              <a:buSzPct val="100000"/>
            </a:pPr>
            <a:r>
              <a:rPr lang="en-GB" sz="900" dirty="0" smtClean="0">
                <a:solidFill>
                  <a:srgbClr val="FF0066"/>
                </a:solidFill>
                <a:latin typeface="Verdana" pitchFamily="34" charset="0"/>
              </a:rPr>
              <a:t>NOTCH1</a:t>
            </a:r>
            <a:r>
              <a:rPr lang="en-GB" sz="900" dirty="0">
                <a:solidFill>
                  <a:srgbClr val="FF0066"/>
                </a:solidFill>
                <a:latin typeface="Verdana" pitchFamily="34" charset="0"/>
              </a:rPr>
              <a:t> : </a:t>
            </a:r>
            <a:r>
              <a:rPr lang="en-GB" sz="900" dirty="0">
                <a:solidFill>
                  <a:srgbClr val="234586"/>
                </a:solidFill>
                <a:latin typeface="Verdana" pitchFamily="34" charset="0"/>
              </a:rPr>
              <a:t>« 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</a:rPr>
              <a:t>behoudt</a:t>
            </a:r>
            <a:r>
              <a:rPr lang="en-GB" sz="900" dirty="0" smtClean="0">
                <a:solidFill>
                  <a:srgbClr val="234586"/>
                </a:solidFill>
                <a:latin typeface="Verdana" pitchFamily="34" charset="0"/>
              </a:rPr>
              <a:t>» de </a:t>
            </a:r>
            <a:r>
              <a:rPr lang="en-GB" sz="900" dirty="0" err="1" smtClean="0">
                <a:solidFill>
                  <a:srgbClr val="234586"/>
                </a:solidFill>
                <a:latin typeface="Verdana" pitchFamily="34" charset="0"/>
              </a:rPr>
              <a:t>stamcellen</a:t>
            </a:r>
            <a:endParaRPr lang="en-GB" sz="900" dirty="0">
              <a:solidFill>
                <a:srgbClr val="234586"/>
              </a:solidFill>
              <a:latin typeface="Verdana" pitchFamily="34" charset="0"/>
            </a:endParaRPr>
          </a:p>
          <a:p>
            <a:pPr defTabSz="447675">
              <a:lnSpc>
                <a:spcPct val="80000"/>
              </a:lnSpc>
              <a:spcBef>
                <a:spcPts val="375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GB" sz="900" dirty="0" smtClean="0">
              <a:solidFill>
                <a:srgbClr val="234586"/>
              </a:solidFill>
              <a:latin typeface="Verdana" pitchFamily="34" charset="0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81400" y="1424070"/>
            <a:ext cx="990600" cy="133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6532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3998" y="0"/>
            <a:ext cx="685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3178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De </a:t>
            </a:r>
            <a:r>
              <a:rPr lang="fr-FR" sz="2800" kern="0" dirty="0" err="1" smtClean="0">
                <a:solidFill>
                  <a:srgbClr val="E31781"/>
                </a:solidFill>
                <a:latin typeface="Arial"/>
                <a:ea typeface="+mj-ea"/>
                <a:cs typeface="+mj-cs"/>
              </a:rPr>
              <a:t>belangrijkste</a:t>
            </a:r>
            <a:r>
              <a:rPr lang="fr-FR" sz="2800" kern="0" dirty="0" smtClean="0">
                <a:solidFill>
                  <a:srgbClr val="E31781"/>
                </a:solidFill>
                <a:latin typeface="Arial"/>
                <a:ea typeface="+mj-ea"/>
                <a:cs typeface="+mj-cs"/>
              </a:rPr>
              <a:t> </a:t>
            </a:r>
            <a:r>
              <a:rPr lang="fr-FR" sz="2800" kern="0" dirty="0" err="1" smtClean="0">
                <a:solidFill>
                  <a:srgbClr val="E31781"/>
                </a:solidFill>
                <a:latin typeface="Arial"/>
                <a:ea typeface="+mj-ea"/>
                <a:cs typeface="+mj-cs"/>
              </a:rPr>
              <a:t>besluiten</a:t>
            </a:r>
            <a:r>
              <a:rPr lang="fr-FR" sz="2800" kern="0" dirty="0" smtClean="0">
                <a:solidFill>
                  <a:srgbClr val="E31781"/>
                </a:solidFill>
                <a:latin typeface="Arial"/>
                <a:ea typeface="+mj-ea"/>
                <a:cs typeface="+mj-cs"/>
              </a:rPr>
              <a:t> van </a:t>
            </a:r>
            <a:r>
              <a:rPr kumimoji="0" lang="fr-F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E31781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E.V.E.I.L.S </a:t>
            </a:r>
            <a:endParaRPr kumimoji="0" lang="nl-BE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-5443" y="751115"/>
            <a:ext cx="9459785" cy="2895600"/>
          </a:xfrm>
          <a:prstGeom prst="rect">
            <a:avLst/>
          </a:prstGeom>
        </p:spPr>
        <p:txBody>
          <a:bodyPr/>
          <a:lstStyle>
            <a:lvl1pPr marL="261938" indent="-261938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Blip>
                <a:blip r:embed="rId2"/>
              </a:buBlip>
              <a:defRPr sz="1800" b="1">
                <a:solidFill>
                  <a:srgbClr val="233E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AD1A"/>
              </a:buClr>
              <a:buSzPct val="100000"/>
              <a:buFontTx/>
              <a:buBlip>
                <a:blip r:embed="rId3"/>
              </a:buBlip>
              <a:defRPr sz="1600" b="0">
                <a:solidFill>
                  <a:srgbClr val="233E98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E98"/>
              </a:buClr>
              <a:buSzPct val="120000"/>
              <a:buFont typeface="Arial" pitchFamily="34" charset="0"/>
              <a:buChar char="•"/>
              <a:defRPr sz="1400" b="0" i="1">
                <a:solidFill>
                  <a:srgbClr val="233E98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–"/>
              <a:defRPr sz="1400" b="0">
                <a:solidFill>
                  <a:srgbClr val="233E98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Font typeface="Arial" pitchFamily="34" charset="0"/>
              <a:buChar char="–"/>
              <a:defRPr sz="1200" b="0">
                <a:solidFill>
                  <a:srgbClr val="233E98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fr-FR" sz="2400" dirty="0" smtClean="0"/>
              <a:t>     </a:t>
            </a:r>
            <a:r>
              <a:rPr lang="fr-FR" sz="2400" dirty="0" err="1" smtClean="0"/>
              <a:t>Nieuwe</a:t>
            </a:r>
            <a:r>
              <a:rPr lang="fr-FR" sz="2400" dirty="0" smtClean="0"/>
              <a:t> </a:t>
            </a:r>
            <a:r>
              <a:rPr lang="fr-FR" sz="2400" dirty="0" err="1" smtClean="0"/>
              <a:t>fundamentele</a:t>
            </a:r>
            <a:r>
              <a:rPr lang="fr-FR" sz="2400" dirty="0" smtClean="0"/>
              <a:t> </a:t>
            </a:r>
            <a:r>
              <a:rPr lang="fr-FR" sz="2400" dirty="0" err="1" smtClean="0"/>
              <a:t>kennis</a:t>
            </a:r>
            <a:r>
              <a:rPr lang="fr-FR" sz="2400" dirty="0" smtClean="0"/>
              <a:t> </a:t>
            </a:r>
            <a:r>
              <a:rPr lang="fr-FR" sz="2400" dirty="0" err="1" smtClean="0"/>
              <a:t>i.v.m</a:t>
            </a:r>
            <a:r>
              <a:rPr lang="fr-FR" sz="2400" dirty="0" smtClean="0"/>
              <a:t>. de </a:t>
            </a:r>
            <a:r>
              <a:rPr lang="fr-FR" sz="2400" dirty="0" err="1" smtClean="0"/>
              <a:t>huid</a:t>
            </a:r>
            <a:r>
              <a:rPr lang="fr-FR" sz="2400" dirty="0" smtClean="0"/>
              <a:t> van baby/</a:t>
            </a:r>
            <a:r>
              <a:rPr lang="fr-FR" sz="2400" dirty="0" err="1" smtClean="0"/>
              <a:t>kind</a:t>
            </a:r>
            <a:endParaRPr lang="fr-FR" sz="2400" dirty="0" smtClean="0"/>
          </a:p>
          <a:p>
            <a:pPr marL="0" indent="0">
              <a:buNone/>
            </a:pPr>
            <a:r>
              <a:rPr lang="fr-FR" sz="2400" b="1" dirty="0" smtClean="0"/>
              <a:t>              </a:t>
            </a:r>
          </a:p>
          <a:p>
            <a:pPr>
              <a:buFont typeface="Wingdings" pitchFamily="2" charset="2"/>
              <a:buChar char="Ø"/>
            </a:pPr>
            <a:r>
              <a:rPr lang="fr-FR" sz="2400" dirty="0" smtClean="0"/>
              <a:t>   </a:t>
            </a:r>
            <a:r>
              <a:rPr lang="fr-FR" sz="2400" b="1" dirty="0" smtClean="0"/>
              <a:t>Barrière </a:t>
            </a:r>
            <a:r>
              <a:rPr lang="fr-FR" sz="2400" dirty="0"/>
              <a:t>: </a:t>
            </a:r>
            <a:r>
              <a:rPr lang="fr-FR" sz="2400" dirty="0" smtClean="0"/>
              <a:t>   </a:t>
            </a:r>
          </a:p>
          <a:p>
            <a:pPr marL="0" indent="0">
              <a:buNone/>
            </a:pP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smtClean="0">
                <a:solidFill>
                  <a:schemeClr val="tx2"/>
                </a:solidFill>
              </a:rPr>
              <a:t>	</a:t>
            </a:r>
            <a:r>
              <a:rPr lang="fr-FR" sz="2400" smtClean="0">
                <a:solidFill>
                  <a:srgbClr val="FF3399"/>
                </a:solidFill>
              </a:rPr>
              <a:t>Immature </a:t>
            </a:r>
            <a:r>
              <a:rPr lang="fr-FR" sz="2400" smtClean="0">
                <a:solidFill>
                  <a:schemeClr val="tx2"/>
                </a:solidFill>
              </a:rPr>
              <a:t>organisatie</a:t>
            </a:r>
            <a:r>
              <a:rPr lang="fr-FR" sz="2400" dirty="0" smtClean="0"/>
              <a:t> en </a:t>
            </a:r>
            <a:r>
              <a:rPr lang="fr-FR" sz="2400" dirty="0" err="1" smtClean="0">
                <a:solidFill>
                  <a:schemeClr val="tx2"/>
                </a:solidFill>
              </a:rPr>
              <a:t>functie</a:t>
            </a:r>
            <a:endParaRPr lang="fr-FR" sz="2400" dirty="0">
              <a:solidFill>
                <a:srgbClr val="FF3399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prstClr val="black"/>
                </a:solidFill>
              </a:rPr>
              <a:t>                 </a:t>
            </a:r>
            <a:r>
              <a:rPr lang="fr-FR" sz="2400" dirty="0" smtClean="0">
                <a:solidFill>
                  <a:schemeClr val="tx2"/>
                </a:solidFill>
              </a:rPr>
              <a:t> In </a:t>
            </a:r>
            <a:r>
              <a:rPr lang="fr-FR" sz="2400" dirty="0" err="1" smtClean="0">
                <a:solidFill>
                  <a:srgbClr val="FF3399"/>
                </a:solidFill>
              </a:rPr>
              <a:t>constructie</a:t>
            </a:r>
            <a:r>
              <a:rPr lang="fr-FR" sz="2400" dirty="0" smtClean="0">
                <a:solidFill>
                  <a:schemeClr val="tx2"/>
                </a:solidFill>
              </a:rPr>
              <a:t>,  </a:t>
            </a:r>
            <a:r>
              <a:rPr lang="fr-FR" sz="2400" dirty="0" err="1" smtClean="0">
                <a:solidFill>
                  <a:schemeClr val="tx2"/>
                </a:solidFill>
              </a:rPr>
              <a:t>organiseert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sz="2400" dirty="0" err="1" smtClean="0">
                <a:solidFill>
                  <a:schemeClr val="tx2"/>
                </a:solidFill>
              </a:rPr>
              <a:t>zich</a:t>
            </a:r>
            <a:r>
              <a:rPr lang="fr-FR" sz="2400" dirty="0" smtClean="0">
                <a:solidFill>
                  <a:schemeClr val="tx2"/>
                </a:solidFill>
              </a:rPr>
              <a:t> met de </a:t>
            </a:r>
            <a:r>
              <a:rPr lang="fr-FR" sz="2400" dirty="0" err="1" smtClean="0">
                <a:solidFill>
                  <a:schemeClr val="tx2"/>
                </a:solidFill>
              </a:rPr>
              <a:t>leeftijd</a:t>
            </a:r>
            <a:r>
              <a:rPr lang="fr-FR" sz="2400" dirty="0" smtClean="0">
                <a:solidFill>
                  <a:schemeClr val="tx2"/>
                </a:solidFill>
              </a:rPr>
              <a:t> </a:t>
            </a:r>
            <a:r>
              <a:rPr lang="fr-FR" dirty="0" smtClean="0">
                <a:solidFill>
                  <a:prstClr val="white"/>
                </a:solidFill>
              </a:rPr>
              <a:t>La barrière cutanée est immature et en construction, s’</a:t>
            </a:r>
            <a:r>
              <a:rPr lang="fr-FR" dirty="0" err="1" smtClean="0">
                <a:solidFill>
                  <a:prstClr val="white"/>
                </a:solidFill>
              </a:rPr>
              <a:t>orgaise</a:t>
            </a:r>
            <a:r>
              <a:rPr lang="fr-FR" dirty="0" smtClean="0">
                <a:solidFill>
                  <a:prstClr val="white"/>
                </a:solidFill>
              </a:rPr>
              <a:t> avec l</a:t>
            </a:r>
            <a:endParaRPr lang="fr-FR" sz="2400" dirty="0" smtClean="0"/>
          </a:p>
          <a:p>
            <a:pPr>
              <a:buFont typeface="Wingdings" pitchFamily="2" charset="2"/>
              <a:buChar char="Ø"/>
            </a:pPr>
            <a:r>
              <a:rPr lang="fr-FR" sz="2400" dirty="0" smtClean="0"/>
              <a:t>   </a:t>
            </a:r>
            <a:r>
              <a:rPr lang="fr-FR" sz="2400" dirty="0" err="1" smtClean="0"/>
              <a:t>Wereldpremière</a:t>
            </a:r>
            <a:r>
              <a:rPr lang="fr-FR" sz="2400" dirty="0" smtClean="0"/>
              <a:t> : </a:t>
            </a:r>
          </a:p>
          <a:p>
            <a:pPr marL="0" indent="0">
              <a:buNone/>
            </a:pPr>
            <a:r>
              <a:rPr lang="fr-FR" sz="2400" dirty="0" smtClean="0">
                <a:solidFill>
                  <a:srgbClr val="FF3399"/>
                </a:solidFill>
              </a:rPr>
              <a:t>              </a:t>
            </a:r>
            <a:r>
              <a:rPr lang="fr-FR" sz="2400" dirty="0" err="1" smtClean="0">
                <a:solidFill>
                  <a:srgbClr val="FF3399"/>
                </a:solidFill>
              </a:rPr>
              <a:t>Maximaal</a:t>
            </a:r>
            <a:r>
              <a:rPr lang="fr-FR" sz="2400" dirty="0" smtClean="0">
                <a:solidFill>
                  <a:srgbClr val="FF3399"/>
                </a:solidFill>
              </a:rPr>
              <a:t> </a:t>
            </a:r>
            <a:r>
              <a:rPr lang="fr-FR" sz="2400" dirty="0" err="1" smtClean="0">
                <a:solidFill>
                  <a:srgbClr val="FF3399"/>
                </a:solidFill>
              </a:rPr>
              <a:t>celkapitaal</a:t>
            </a:r>
            <a:r>
              <a:rPr lang="fr-FR" sz="2400" dirty="0" smtClean="0">
                <a:solidFill>
                  <a:srgbClr val="FF3399"/>
                </a:solidFill>
              </a:rPr>
              <a:t> </a:t>
            </a:r>
            <a:r>
              <a:rPr lang="fr-FR" sz="2400" dirty="0" err="1" smtClean="0"/>
              <a:t>vanaf</a:t>
            </a:r>
            <a:r>
              <a:rPr lang="fr-FR" sz="2400" dirty="0" smtClean="0"/>
              <a:t> de </a:t>
            </a:r>
            <a:r>
              <a:rPr lang="fr-FR" sz="2400" dirty="0" err="1" smtClean="0"/>
              <a:t>geboorte</a:t>
            </a:r>
            <a:r>
              <a:rPr lang="fr-FR" sz="2400" dirty="0" smtClean="0"/>
              <a:t>,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        </a:t>
            </a:r>
            <a:r>
              <a:rPr lang="fr-FR" sz="2400" dirty="0" smtClean="0">
                <a:solidFill>
                  <a:srgbClr val="FF3399"/>
                </a:solidFill>
              </a:rPr>
              <a:t>« </a:t>
            </a:r>
            <a:r>
              <a:rPr lang="fr-FR" sz="2400" dirty="0" err="1" smtClean="0">
                <a:solidFill>
                  <a:srgbClr val="FF3399"/>
                </a:solidFill>
              </a:rPr>
              <a:t>gemobiliseerd</a:t>
            </a:r>
            <a:r>
              <a:rPr lang="fr-FR" sz="2400" dirty="0" smtClean="0">
                <a:solidFill>
                  <a:srgbClr val="FF3399"/>
                </a:solidFill>
              </a:rPr>
              <a:t> » </a:t>
            </a:r>
            <a:r>
              <a:rPr lang="fr-FR" sz="2400" dirty="0" err="1" smtClean="0"/>
              <a:t>voor</a:t>
            </a:r>
            <a:r>
              <a:rPr lang="fr-FR" sz="2400" dirty="0" smtClean="0"/>
              <a:t> de </a:t>
            </a:r>
            <a:r>
              <a:rPr lang="fr-FR" sz="2400" dirty="0" err="1" smtClean="0"/>
              <a:t>ontwikkeling</a:t>
            </a:r>
            <a:r>
              <a:rPr lang="fr-FR" sz="2400" dirty="0" smtClean="0"/>
              <a:t> van de </a:t>
            </a:r>
            <a:r>
              <a:rPr lang="fr-FR" sz="2400" dirty="0" err="1" smtClean="0"/>
              <a:t>huid</a:t>
            </a:r>
            <a:r>
              <a:rPr lang="fr-FR" sz="2400" dirty="0" smtClean="0"/>
              <a:t> en </a:t>
            </a:r>
            <a:endParaRPr lang="fr-FR" sz="2400" dirty="0"/>
          </a:p>
          <a:p>
            <a:pPr marL="0" indent="0">
              <a:buNone/>
            </a:pPr>
            <a:r>
              <a:rPr lang="fr-FR" sz="2400" dirty="0" smtClean="0"/>
              <a:t>              </a:t>
            </a:r>
            <a:r>
              <a:rPr lang="fr-FR" sz="2400" dirty="0" err="1" smtClean="0">
                <a:solidFill>
                  <a:srgbClr val="FF3399"/>
                </a:solidFill>
              </a:rPr>
              <a:t>neemt</a:t>
            </a:r>
            <a:r>
              <a:rPr lang="fr-FR" sz="2400" dirty="0" smtClean="0">
                <a:solidFill>
                  <a:srgbClr val="FF3399"/>
                </a:solidFill>
              </a:rPr>
              <a:t> </a:t>
            </a:r>
            <a:r>
              <a:rPr lang="fr-FR" sz="2400" dirty="0" err="1" smtClean="0">
                <a:solidFill>
                  <a:srgbClr val="FF3399"/>
                </a:solidFill>
              </a:rPr>
              <a:t>af</a:t>
            </a:r>
            <a:r>
              <a:rPr lang="fr-FR" sz="2400" dirty="0" smtClean="0">
                <a:solidFill>
                  <a:srgbClr val="FF3399"/>
                </a:solidFill>
              </a:rPr>
              <a:t> </a:t>
            </a:r>
            <a:r>
              <a:rPr lang="fr-FR" sz="2400" dirty="0" err="1" smtClean="0"/>
              <a:t>vanaf</a:t>
            </a:r>
            <a:r>
              <a:rPr lang="fr-FR" sz="2400" dirty="0" smtClean="0"/>
              <a:t> de </a:t>
            </a:r>
            <a:r>
              <a:rPr lang="fr-FR" sz="2400" dirty="0" err="1" smtClean="0"/>
              <a:t>eerste</a:t>
            </a:r>
            <a:r>
              <a:rPr lang="fr-FR" sz="2400" dirty="0" smtClean="0"/>
              <a:t> </a:t>
            </a:r>
            <a:r>
              <a:rPr lang="fr-FR" sz="2400" dirty="0" err="1" smtClean="0"/>
              <a:t>levensmaanden</a:t>
            </a:r>
            <a:r>
              <a:rPr lang="fr-FR" sz="2400" dirty="0" smtClean="0"/>
              <a:t>, dus  </a:t>
            </a:r>
          </a:p>
          <a:p>
            <a:pPr marL="0" indent="0">
              <a:buNone/>
            </a:pPr>
            <a:r>
              <a:rPr lang="fr-FR" sz="2400" dirty="0"/>
              <a:t> </a:t>
            </a:r>
            <a:r>
              <a:rPr lang="fr-FR" sz="2400" dirty="0" smtClean="0"/>
              <a:t>             </a:t>
            </a:r>
            <a:r>
              <a:rPr lang="fr-FR" sz="2400" dirty="0" err="1" smtClean="0">
                <a:solidFill>
                  <a:srgbClr val="FF3399"/>
                </a:solidFill>
              </a:rPr>
              <a:t>kwetsbaar</a:t>
            </a:r>
            <a:r>
              <a:rPr lang="fr-FR" sz="2400" dirty="0" smtClean="0"/>
              <a:t>  </a:t>
            </a:r>
            <a:r>
              <a:rPr lang="fr-FR" sz="2400" dirty="0" err="1" smtClean="0"/>
              <a:t>door</a:t>
            </a:r>
            <a:r>
              <a:rPr lang="fr-FR" sz="2400" dirty="0" smtClean="0"/>
              <a:t> </a:t>
            </a:r>
            <a:r>
              <a:rPr lang="fr-FR" sz="2400" dirty="0" err="1" smtClean="0"/>
              <a:t>aggressies</a:t>
            </a:r>
            <a:r>
              <a:rPr lang="fr-FR" sz="2400" dirty="0" smtClean="0"/>
              <a:t> de </a:t>
            </a:r>
            <a:r>
              <a:rPr lang="fr-FR" sz="2400" dirty="0" err="1" smtClean="0"/>
              <a:t>eerste</a:t>
            </a:r>
            <a:r>
              <a:rPr lang="fr-FR" sz="2400" dirty="0" smtClean="0"/>
              <a:t> </a:t>
            </a:r>
            <a:r>
              <a:rPr lang="fr-FR" sz="2400" dirty="0" err="1" smtClean="0"/>
              <a:t>maanden</a:t>
            </a:r>
            <a:r>
              <a:rPr lang="fr-FR" sz="2400" dirty="0" smtClean="0"/>
              <a:t> en </a:t>
            </a:r>
            <a:r>
              <a:rPr lang="fr-FR" sz="2400" dirty="0" err="1" smtClean="0"/>
              <a:t>jaren</a:t>
            </a:r>
            <a:endParaRPr lang="fr-FR" sz="2400" dirty="0"/>
          </a:p>
          <a:p>
            <a:pPr>
              <a:buFont typeface="Wingdings" pitchFamily="2" charset="2"/>
              <a:buChar char="Ø"/>
            </a:pPr>
            <a:endParaRPr lang="fr-FR" sz="1400" dirty="0"/>
          </a:p>
        </p:txBody>
      </p:sp>
      <p:sp>
        <p:nvSpPr>
          <p:cNvPr id="7" name="Rectangle 6"/>
          <p:cNvSpPr/>
          <p:nvPr/>
        </p:nvSpPr>
        <p:spPr>
          <a:xfrm>
            <a:off x="3461655" y="5943600"/>
            <a:ext cx="2182019" cy="338554"/>
          </a:xfrm>
          <a:prstGeom prst="rect">
            <a:avLst/>
          </a:prstGeom>
          <a:solidFill>
            <a:srgbClr val="0178B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Te </a:t>
            </a:r>
            <a:r>
              <a:rPr kumimoji="0" lang="fr-FR" sz="16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behouden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86600" y="2590800"/>
            <a:ext cx="1676398" cy="381001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r-F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Maar  </a:t>
            </a:r>
            <a:r>
              <a:rPr lang="fr-FR" sz="1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fragiel</a:t>
            </a:r>
            <a:endParaRPr lang="fr-FR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648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76400"/>
            <a:ext cx="8229600" cy="3200400"/>
          </a:xfrm>
        </p:spPr>
        <p:txBody>
          <a:bodyPr>
            <a:normAutofit/>
          </a:bodyPr>
          <a:lstStyle/>
          <a:p>
            <a:r>
              <a:rPr lang="en-US" dirty="0" err="1"/>
              <a:t>Vragen</a:t>
            </a:r>
            <a:r>
              <a:rPr lang="en-US" dirty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Bedankt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uw</a:t>
            </a:r>
            <a:r>
              <a:rPr lang="en-US" dirty="0" smtClean="0"/>
              <a:t> </a:t>
            </a:r>
            <a:r>
              <a:rPr lang="en-US" dirty="0" err="1" smtClean="0"/>
              <a:t>aandacht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71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E.V.E.I.L.S</a:t>
            </a:r>
            <a:r>
              <a:rPr lang="en-GB" smtClean="0">
                <a:solidFill>
                  <a:srgbClr val="E31781"/>
                </a:solidFill>
              </a:rPr>
              <a:t/>
            </a:r>
            <a:br>
              <a:rPr lang="en-GB" smtClean="0">
                <a:solidFill>
                  <a:srgbClr val="E31781"/>
                </a:solidFill>
              </a:rPr>
            </a:br>
            <a:r>
              <a:rPr lang="en-GB" smtClean="0">
                <a:solidFill>
                  <a:srgbClr val="99CCFF"/>
                </a:solidFill>
              </a:rPr>
              <a:t>EV</a:t>
            </a:r>
            <a:r>
              <a:rPr lang="en-GB" smtClean="0">
                <a:solidFill>
                  <a:srgbClr val="E31781"/>
                </a:solidFill>
              </a:rPr>
              <a:t>aluation of the </a:t>
            </a:r>
            <a:r>
              <a:rPr lang="en-GB" smtClean="0">
                <a:solidFill>
                  <a:srgbClr val="99CCFF"/>
                </a:solidFill>
              </a:rPr>
              <a:t>E</a:t>
            </a:r>
            <a:r>
              <a:rPr lang="en-GB" smtClean="0">
                <a:solidFill>
                  <a:srgbClr val="E31781"/>
                </a:solidFill>
              </a:rPr>
              <a:t>arly </a:t>
            </a:r>
            <a:r>
              <a:rPr lang="en-GB" smtClean="0">
                <a:solidFill>
                  <a:srgbClr val="99CCFF"/>
                </a:solidFill>
              </a:rPr>
              <a:t>I</a:t>
            </a:r>
            <a:r>
              <a:rPr lang="en-GB" smtClean="0">
                <a:solidFill>
                  <a:srgbClr val="E31781"/>
                </a:solidFill>
              </a:rPr>
              <a:t>nfant </a:t>
            </a:r>
            <a:r>
              <a:rPr lang="en-GB" smtClean="0">
                <a:solidFill>
                  <a:srgbClr val="99CCFF"/>
                </a:solidFill>
              </a:rPr>
              <a:t>L</a:t>
            </a:r>
            <a:r>
              <a:rPr lang="en-GB" smtClean="0">
                <a:solidFill>
                  <a:srgbClr val="E31781"/>
                </a:solidFill>
              </a:rPr>
              <a:t>ife: the </a:t>
            </a:r>
            <a:r>
              <a:rPr lang="en-GB" smtClean="0">
                <a:solidFill>
                  <a:srgbClr val="99CCFF"/>
                </a:solidFill>
              </a:rPr>
              <a:t>S</a:t>
            </a:r>
            <a:r>
              <a:rPr lang="en-GB" smtClean="0">
                <a:solidFill>
                  <a:srgbClr val="E31781"/>
                </a:solidFill>
              </a:rPr>
              <a:t>kin</a:t>
            </a:r>
            <a:endParaRPr lang="nl-BE" dirty="0"/>
          </a:p>
        </p:txBody>
      </p:sp>
      <p:pic>
        <p:nvPicPr>
          <p:cNvPr id="1026" name="Picture 2" descr="C:\Users\homeuser\Desktop\IMG_163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6" t="2300" r="1" b="5075"/>
          <a:stretch/>
        </p:blipFill>
        <p:spPr bwMode="auto">
          <a:xfrm>
            <a:off x="2151212" y="2398021"/>
            <a:ext cx="5428293" cy="444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567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903" y="-304800"/>
            <a:ext cx="8229600" cy="1143000"/>
          </a:xfrm>
        </p:spPr>
        <p:txBody>
          <a:bodyPr/>
          <a:lstStyle/>
          <a:p>
            <a:r>
              <a:rPr lang="nl-BE" dirty="0" smtClean="0">
                <a:solidFill>
                  <a:schemeClr val="accent1"/>
                </a:solidFill>
              </a:rPr>
              <a:t>DE  HUID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529538"/>
            <a:ext cx="9982200" cy="4525963"/>
          </a:xfrm>
        </p:spPr>
        <p:txBody>
          <a:bodyPr/>
          <a:lstStyle/>
          <a:p>
            <a:r>
              <a:rPr lang="nl-BE" dirty="0" smtClean="0">
                <a:solidFill>
                  <a:schemeClr val="accent1"/>
                </a:solidFill>
              </a:rPr>
              <a:t>HUIDLAAG =  BARRIERE           BESCHERMING  </a:t>
            </a:r>
            <a:endParaRPr lang="nl-BE" dirty="0">
              <a:solidFill>
                <a:schemeClr val="accent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267200" y="838200"/>
            <a:ext cx="64770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www.9moisavectoi.com/9mois/9mois%20photos/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10" y="1384234"/>
            <a:ext cx="2027799" cy="114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Ellipse 5"/>
          <p:cNvSpPr/>
          <p:nvPr/>
        </p:nvSpPr>
        <p:spPr bwMode="auto">
          <a:xfrm>
            <a:off x="1121571" y="2628341"/>
            <a:ext cx="1333162" cy="442319"/>
          </a:xfrm>
          <a:prstGeom prst="ellipse">
            <a:avLst/>
          </a:prstGeom>
          <a:solidFill>
            <a:srgbClr val="99CCFF">
              <a:alpha val="50000"/>
            </a:srgbClr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98287" y="2734084"/>
            <a:ext cx="84830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</a:rPr>
              <a:t>WATERmilieu</a:t>
            </a:r>
            <a:r>
              <a:rPr kumimoji="0" lang="fr-FR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</a:rPr>
              <a:t> </a:t>
            </a: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233E98"/>
              </a:solidFill>
              <a:effectLst/>
              <a:uLnTx/>
              <a:uFillTx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242" y="1384234"/>
            <a:ext cx="1869902" cy="1141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llipse 63"/>
          <p:cNvSpPr/>
          <p:nvPr/>
        </p:nvSpPr>
        <p:spPr bwMode="auto">
          <a:xfrm>
            <a:off x="6135242" y="2624891"/>
            <a:ext cx="1333162" cy="442319"/>
          </a:xfrm>
          <a:prstGeom prst="ellipse">
            <a:avLst/>
          </a:prstGeom>
          <a:solidFill>
            <a:srgbClr val="FFFFFF">
              <a:alpha val="50000"/>
            </a:srgbClr>
          </a:solidFill>
          <a:ln w="9525" cap="flat" cmpd="sng" algn="ctr">
            <a:solidFill>
              <a:srgbClr val="0033CC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6303930" y="2734084"/>
            <a:ext cx="84029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</a:rPr>
              <a:t>LUCHT milieu </a:t>
            </a: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233E98"/>
              </a:solidFill>
              <a:effectLst/>
              <a:uLnTx/>
              <a:uFillTx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3287126" y="1456189"/>
            <a:ext cx="19401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1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7AD1A"/>
              </a:buClr>
              <a:buSzPct val="100000"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GEBOORTE</a:t>
            </a:r>
            <a:endParaRPr kumimoji="0" lang="fr-FR" sz="2000" b="1" i="0" u="none" strike="noStrike" kern="0" cap="none" spc="0" normalizeH="0" baseline="0" noProof="0" dirty="0">
              <a:ln>
                <a:noFill/>
              </a:ln>
              <a:solidFill>
                <a:srgbClr val="233E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655135" y="2529655"/>
            <a:ext cx="1210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</a:rPr>
              <a:t>SCHOK</a:t>
            </a:r>
            <a:endParaRPr kumimoji="0" lang="fr-FR" sz="1000" b="1" i="0" u="none" strike="noStrike" kern="0" cap="none" spc="0" normalizeH="0" baseline="0" noProof="0" dirty="0">
              <a:ln>
                <a:noFill/>
              </a:ln>
              <a:solidFill>
                <a:srgbClr val="233E98"/>
              </a:solidFill>
              <a:effectLst/>
              <a:uLnTx/>
              <a:uFillTx/>
            </a:endParaRPr>
          </a:p>
        </p:txBody>
      </p:sp>
      <p:cxnSp>
        <p:nvCxnSpPr>
          <p:cNvPr id="17" name="Connecteur droit avec flèche 9"/>
          <p:cNvCxnSpPr>
            <a:cxnSpLocks noChangeShapeType="1"/>
          </p:cNvCxnSpPr>
          <p:nvPr/>
        </p:nvCxnSpPr>
        <p:spPr bwMode="auto">
          <a:xfrm>
            <a:off x="4267429" y="2057400"/>
            <a:ext cx="3175" cy="371475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ZoneTexte 16"/>
          <p:cNvSpPr txBox="1">
            <a:spLocks noChangeArrowheads="1"/>
          </p:cNvSpPr>
          <p:nvPr/>
        </p:nvSpPr>
        <p:spPr bwMode="auto">
          <a:xfrm>
            <a:off x="4227271" y="4785575"/>
            <a:ext cx="19847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0178B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178B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ORGANISATIE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0178B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>
            <a:spLocks noChangeArrowheads="1"/>
          </p:cNvSpPr>
          <p:nvPr/>
        </p:nvSpPr>
        <p:spPr bwMode="auto">
          <a:xfrm>
            <a:off x="4286556" y="5373052"/>
            <a:ext cx="198471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0178B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178B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FUNCTIE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0178B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>
            <a:spLocks noChangeArrowheads="1"/>
          </p:cNvSpPr>
          <p:nvPr/>
        </p:nvSpPr>
        <p:spPr bwMode="auto">
          <a:xfrm>
            <a:off x="4273434" y="5986520"/>
            <a:ext cx="31826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178B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GENEN/MARKERS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178B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van de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178B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huid</a:t>
            </a:r>
            <a:endParaRPr kumimoji="0" lang="fr-FR" sz="1600" b="1" i="0" u="none" strike="noStrike" kern="0" cap="none" spc="0" normalizeH="0" baseline="0" noProof="0" dirty="0">
              <a:ln>
                <a:noFill/>
              </a:ln>
              <a:solidFill>
                <a:srgbClr val="0178B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134" y="3124200"/>
            <a:ext cx="90078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800" b="1" dirty="0" smtClean="0"/>
              <a:t>Studies</a:t>
            </a:r>
            <a:r>
              <a:rPr lang="nl-BE" sz="2800" dirty="0" smtClean="0"/>
              <a:t> 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BE" sz="2400" dirty="0" smtClean="0"/>
              <a:t>Dankzij </a:t>
            </a:r>
            <a:r>
              <a:rPr lang="nl-BE" sz="2400" dirty="0" err="1" smtClean="0"/>
              <a:t>niet-invasieve</a:t>
            </a:r>
            <a:r>
              <a:rPr lang="nl-BE" sz="2400" dirty="0" smtClean="0"/>
              <a:t> technologieën in </a:t>
            </a:r>
            <a:r>
              <a:rPr lang="nl-BE" sz="2400" dirty="0" err="1" smtClean="0"/>
              <a:t>vivo</a:t>
            </a:r>
            <a:r>
              <a:rPr lang="nl-BE" sz="2400" dirty="0" smtClean="0"/>
              <a:t> en in </a:t>
            </a:r>
            <a:r>
              <a:rPr lang="nl-BE" sz="2400" dirty="0" err="1" smtClean="0"/>
              <a:t>vitro</a:t>
            </a:r>
            <a:r>
              <a:rPr lang="nl-BE" sz="2400" dirty="0" smtClean="0"/>
              <a:t> modellering van de babyhuid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nl-BE" sz="2400" dirty="0" smtClean="0"/>
              <a:t>Een samenwerking tussen Mustela en internationale onderzoekers </a:t>
            </a:r>
            <a:endParaRPr lang="nl-BE" sz="240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3383090" y="4954852"/>
            <a:ext cx="544090" cy="137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5400000">
            <a:off x="2703918" y="5745569"/>
            <a:ext cx="1297766" cy="1270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3346450" y="6203414"/>
            <a:ext cx="692150" cy="197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79776" y="5249941"/>
            <a:ext cx="25571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3 types van studies</a:t>
            </a:r>
            <a:endParaRPr lang="nl-BE" sz="2400" dirty="0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358618" y="5542329"/>
            <a:ext cx="568562" cy="1692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191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  <p:bldP spid="10" grpId="0"/>
      <p:bldP spid="12" grpId="0" animBg="1"/>
      <p:bldP spid="14" grpId="0"/>
      <p:bldP spid="15" grpId="0"/>
      <p:bldP spid="16" grpId="0"/>
      <p:bldP spid="19" grpId="0"/>
      <p:bldP spid="20" grpId="0"/>
      <p:bldP spid="21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0372"/>
            <a:ext cx="8229600" cy="1143000"/>
          </a:xfrm>
        </p:spPr>
        <p:txBody>
          <a:bodyPr/>
          <a:lstStyle/>
          <a:p>
            <a:r>
              <a:rPr lang="nl-BE" dirty="0" smtClean="0">
                <a:solidFill>
                  <a:schemeClr val="accent1"/>
                </a:solidFill>
              </a:rPr>
              <a:t>HUIDBARRIERE</a:t>
            </a:r>
            <a:endParaRPr lang="nl-BE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19986"/>
            <a:ext cx="2727269" cy="187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20" y="1796119"/>
            <a:ext cx="2273300" cy="25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-1143000" y="618320"/>
            <a:ext cx="98297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                                     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1. </a:t>
            </a:r>
            <a:r>
              <a:rPr kumimoji="0" lang="fr-FR" sz="24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STUDIE VAN DE </a:t>
            </a:r>
            <a:r>
              <a:rPr kumimoji="0" 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ORGANISATIE</a:t>
            </a:r>
            <a:r>
              <a:rPr kumimoji="0" lang="fr-FR" sz="24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en van de </a:t>
            </a:r>
            <a:r>
              <a:rPr kumimoji="0" lang="fr-FR" sz="2400" b="1" i="0" u="none" strike="noStrike" kern="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structuur</a:t>
            </a:r>
            <a:r>
              <a:rPr kumimoji="0" lang="fr-FR" sz="24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:</a:t>
            </a:r>
            <a:r>
              <a:rPr lang="fr-FR" sz="2400" b="1" kern="0" dirty="0" smtClean="0">
                <a:solidFill>
                  <a:srgbClr val="0070C0"/>
                </a:solidFill>
              </a:rPr>
              <a:t>      </a:t>
            </a:r>
            <a:endParaRPr kumimoji="0" lang="fr-FR" sz="2400" b="0" i="0" u="none" strike="noStrike" kern="0" cap="none" spc="0" normalizeH="0" baseline="0" noProof="0" dirty="0">
              <a:ln>
                <a:noFill/>
              </a:ln>
              <a:solidFill>
                <a:srgbClr val="0178BC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178BC"/>
                </a:solidFill>
                <a:effectLst/>
                <a:uLnTx/>
                <a:uFillTx/>
              </a:rPr>
              <a:t>                                                                                                                                            </a:t>
            </a:r>
            <a:endParaRPr kumimoji="0" lang="fr-FR" sz="2000" b="0" i="0" u="none" strike="noStrike" kern="0" cap="none" spc="0" normalizeH="0" baseline="0" noProof="0" dirty="0">
              <a:ln>
                <a:noFill/>
              </a:ln>
              <a:solidFill>
                <a:srgbClr val="0178BC"/>
              </a:solidFill>
              <a:effectLst/>
              <a:uLnTx/>
              <a:uFillTx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90500" y="4735496"/>
            <a:ext cx="4038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AD1A"/>
              </a:buClr>
              <a:buSzPct val="100000"/>
            </a:pPr>
            <a:r>
              <a:rPr lang="fr-FR" sz="1400" kern="0" dirty="0" err="1" smtClean="0">
                <a:solidFill>
                  <a:schemeClr val="tx2"/>
                </a:solidFill>
                <a:latin typeface="Arial"/>
              </a:rPr>
              <a:t>Klinische</a:t>
            </a:r>
            <a:r>
              <a:rPr lang="fr-FR" sz="1400" kern="0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fr-FR" sz="1400" kern="0" dirty="0" err="1" smtClean="0">
                <a:solidFill>
                  <a:schemeClr val="tx2"/>
                </a:solidFill>
                <a:latin typeface="Arial"/>
              </a:rPr>
              <a:t>studie</a:t>
            </a:r>
            <a:r>
              <a:rPr lang="fr-FR" sz="1400" kern="0" dirty="0" smtClean="0">
                <a:solidFill>
                  <a:schemeClr val="tx2"/>
                </a:solidFill>
                <a:latin typeface="Arial"/>
              </a:rPr>
              <a:t> </a:t>
            </a:r>
            <a:r>
              <a:rPr lang="fr-FR" sz="1400" kern="0" dirty="0" err="1" smtClean="0">
                <a:solidFill>
                  <a:schemeClr val="tx2"/>
                </a:solidFill>
                <a:latin typeface="Arial"/>
              </a:rPr>
              <a:t>bij</a:t>
            </a:r>
            <a:r>
              <a:rPr lang="fr-FR" sz="1400" kern="0" dirty="0" smtClean="0">
                <a:solidFill>
                  <a:schemeClr val="tx2"/>
                </a:solidFill>
                <a:latin typeface="Arial"/>
              </a:rPr>
              <a:t> 6 </a:t>
            </a:r>
            <a:r>
              <a:rPr lang="fr-FR" sz="1400" kern="0" dirty="0" err="1" smtClean="0">
                <a:solidFill>
                  <a:schemeClr val="tx2"/>
                </a:solidFill>
                <a:latin typeface="Arial"/>
              </a:rPr>
              <a:t>leeftijdsgroepen</a:t>
            </a:r>
            <a:r>
              <a:rPr lang="fr-FR" sz="1400" kern="0" dirty="0" smtClean="0">
                <a:solidFill>
                  <a:schemeClr val="tx2"/>
                </a:solidFill>
                <a:latin typeface="Arial"/>
              </a:rPr>
              <a:t> </a:t>
            </a:r>
            <a:endParaRPr lang="fr-FR" sz="1400" kern="0" dirty="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29" y="5127560"/>
            <a:ext cx="4015154" cy="102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ZoneTexte 2"/>
          <p:cNvSpPr txBox="1">
            <a:spLocks noChangeArrowheads="1"/>
          </p:cNvSpPr>
          <p:nvPr/>
        </p:nvSpPr>
        <p:spPr bwMode="auto">
          <a:xfrm>
            <a:off x="5175738" y="5937126"/>
            <a:ext cx="3676472" cy="706631"/>
          </a:xfrm>
          <a:prstGeom prst="rect">
            <a:avLst/>
          </a:prstGeom>
          <a:solidFill>
            <a:srgbClr val="E405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fr-FR" sz="1050" dirty="0" smtClean="0"/>
              <a:t>INNOVATIE</a:t>
            </a:r>
            <a:endParaRPr lang="fr-FR" sz="1050" dirty="0"/>
          </a:p>
          <a:p>
            <a:r>
              <a:rPr lang="fr-FR" sz="1050" dirty="0"/>
              <a:t>1- 2 </a:t>
            </a:r>
            <a:r>
              <a:rPr lang="fr-FR" sz="1050" dirty="0" err="1" smtClean="0"/>
              <a:t>jaar</a:t>
            </a:r>
            <a:r>
              <a:rPr lang="fr-FR" sz="1050" dirty="0" smtClean="0"/>
              <a:t> </a:t>
            </a:r>
            <a:r>
              <a:rPr lang="fr-FR" sz="1050" dirty="0"/>
              <a:t>= </a:t>
            </a:r>
            <a:r>
              <a:rPr lang="fr-FR" sz="1050" dirty="0" smtClean="0"/>
              <a:t>mature </a:t>
            </a:r>
            <a:r>
              <a:rPr lang="fr-FR" sz="1050" dirty="0" err="1" smtClean="0"/>
              <a:t>huidbarrière</a:t>
            </a:r>
            <a:r>
              <a:rPr lang="fr-FR" sz="1050" dirty="0" smtClean="0"/>
              <a:t> </a:t>
            </a:r>
            <a:endParaRPr lang="fr-FR" sz="105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0964" y="12039600"/>
            <a:ext cx="8229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homeuser\Desktop\IMG_18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367073"/>
            <a:ext cx="1825688" cy="136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4185783" y="2051706"/>
            <a:ext cx="114300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-457200" y="3810000"/>
            <a:ext cx="4572000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fr-FR" sz="1050" kern="0" dirty="0" smtClean="0">
                <a:solidFill>
                  <a:schemeClr val="tx2"/>
                </a:solidFill>
              </a:rPr>
              <a:t>VISUALISATIE DOOR RASTERELEKTRONEN-</a:t>
            </a:r>
          </a:p>
          <a:p>
            <a:pPr lvl="0" algn="ctr">
              <a:defRPr/>
            </a:pPr>
            <a:endParaRPr lang="fr-FR" sz="1050" kern="0" dirty="0" smtClean="0">
              <a:solidFill>
                <a:schemeClr val="tx2"/>
              </a:solidFill>
            </a:endParaRPr>
          </a:p>
          <a:p>
            <a:pPr lvl="0" algn="ctr">
              <a:defRPr/>
            </a:pPr>
            <a:r>
              <a:rPr lang="fr-FR" sz="1050" kern="0" dirty="0" smtClean="0">
                <a:solidFill>
                  <a:schemeClr val="tx2"/>
                </a:solidFill>
              </a:rPr>
              <a:t>MICROSCOPIE</a:t>
            </a:r>
            <a:endParaRPr lang="fr-FR" sz="1050" kern="0" dirty="0">
              <a:solidFill>
                <a:schemeClr val="tx2"/>
              </a:solidFill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7" cstate="print"/>
          <a:srcRect t="2215" b="26206"/>
          <a:stretch>
            <a:fillRect/>
          </a:stretch>
        </p:blipFill>
        <p:spPr bwMode="auto">
          <a:xfrm>
            <a:off x="4308707" y="2944198"/>
            <a:ext cx="4711462" cy="269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Groupe 21"/>
          <p:cNvGrpSpPr>
            <a:grpSpLocks/>
          </p:cNvGrpSpPr>
          <p:nvPr/>
        </p:nvGrpSpPr>
        <p:grpSpPr bwMode="auto">
          <a:xfrm>
            <a:off x="152400" y="5105400"/>
            <a:ext cx="4038600" cy="1295400"/>
            <a:chOff x="4641953" y="2662628"/>
            <a:chExt cx="3456087" cy="844311"/>
          </a:xfrm>
        </p:grpSpPr>
        <p:sp>
          <p:nvSpPr>
            <p:cNvPr id="16" name="ZoneTexte 15"/>
            <p:cNvSpPr txBox="1"/>
            <p:nvPr/>
          </p:nvSpPr>
          <p:spPr>
            <a:xfrm>
              <a:off x="4641953" y="2682472"/>
              <a:ext cx="1871716" cy="8244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>
              <a:spAutoFit/>
            </a:bodyPr>
            <a:lstStyle/>
            <a:p>
              <a:pPr marL="171450" indent="-171450">
                <a:lnSpc>
                  <a:spcPct val="117000"/>
                </a:lnSpc>
                <a:spcBef>
                  <a:spcPts val="550"/>
                </a:spcBef>
                <a:buClr>
                  <a:srgbClr val="A9D150"/>
                </a:buClr>
                <a:buSzPct val="90000"/>
                <a:buFont typeface="Arial" pitchFamily="34" charset="0"/>
                <a:buChar char="•"/>
                <a:defRPr/>
              </a:pPr>
              <a:r>
                <a:rPr lang="fr-FR" b="1" dirty="0" err="1" smtClean="0">
                  <a:solidFill>
                    <a:srgbClr val="FF0000"/>
                  </a:solidFill>
                  <a:latin typeface="+mj-lt"/>
                </a:rPr>
                <a:t>Pasgeborenen</a:t>
              </a:r>
              <a:endParaRPr lang="fr-FR" b="1" dirty="0">
                <a:solidFill>
                  <a:srgbClr val="FF0000"/>
                </a:solidFill>
                <a:latin typeface="+mj-lt"/>
              </a:endParaRPr>
            </a:p>
            <a:p>
              <a:pPr marL="171450" indent="-171450">
                <a:lnSpc>
                  <a:spcPct val="117000"/>
                </a:lnSpc>
                <a:spcBef>
                  <a:spcPts val="550"/>
                </a:spcBef>
                <a:buClr>
                  <a:srgbClr val="A9D150"/>
                </a:buClr>
                <a:buSzPct val="90000"/>
                <a:buFont typeface="Arial" pitchFamily="34" charset="0"/>
                <a:buChar char="•"/>
                <a:defRPr/>
              </a:pPr>
              <a:r>
                <a:rPr lang="fr-FR" b="1" dirty="0">
                  <a:solidFill>
                    <a:srgbClr val="FF0000"/>
                  </a:solidFill>
                  <a:latin typeface="+mj-lt"/>
                </a:rPr>
                <a:t>5-6 </a:t>
              </a:r>
              <a:r>
                <a:rPr lang="fr-FR" b="1" dirty="0" err="1" smtClean="0">
                  <a:solidFill>
                    <a:srgbClr val="FF0000"/>
                  </a:solidFill>
                  <a:latin typeface="+mj-lt"/>
                </a:rPr>
                <a:t>weken</a:t>
              </a:r>
              <a:endParaRPr lang="fr-FR" b="1" dirty="0">
                <a:solidFill>
                  <a:srgbClr val="FF0000"/>
                </a:solidFill>
                <a:latin typeface="+mj-lt"/>
              </a:endParaRPr>
            </a:p>
            <a:p>
              <a:pPr marL="171450" indent="-171450">
                <a:lnSpc>
                  <a:spcPct val="117000"/>
                </a:lnSpc>
                <a:spcBef>
                  <a:spcPts val="550"/>
                </a:spcBef>
                <a:buClr>
                  <a:srgbClr val="A9D150"/>
                </a:buClr>
                <a:buSzPct val="90000"/>
                <a:buFont typeface="Arial" pitchFamily="34" charset="0"/>
                <a:buChar char="•"/>
                <a:defRPr/>
              </a:pPr>
              <a:r>
                <a:rPr lang="fr-FR" b="1" dirty="0">
                  <a:solidFill>
                    <a:srgbClr val="234586"/>
                  </a:solidFill>
                  <a:latin typeface="+mj-lt"/>
                </a:rPr>
                <a:t>6 </a:t>
              </a:r>
              <a:r>
                <a:rPr lang="fr-FR" b="1" dirty="0" err="1" smtClean="0">
                  <a:solidFill>
                    <a:srgbClr val="234586"/>
                  </a:solidFill>
                  <a:latin typeface="+mj-lt"/>
                </a:rPr>
                <a:t>maanden</a:t>
              </a:r>
              <a:endParaRPr lang="fr-FR" b="1" dirty="0">
                <a:solidFill>
                  <a:srgbClr val="234586"/>
                </a:solidFill>
                <a:latin typeface="+mj-lt"/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513669" y="2662628"/>
              <a:ext cx="1584371" cy="8244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>
              <a:spAutoFit/>
            </a:bodyPr>
            <a:lstStyle/>
            <a:p>
              <a:pPr marL="171450" indent="-171450">
                <a:lnSpc>
                  <a:spcPct val="117000"/>
                </a:lnSpc>
                <a:spcBef>
                  <a:spcPts val="550"/>
                </a:spcBef>
                <a:buClr>
                  <a:srgbClr val="A9D150"/>
                </a:buClr>
                <a:buSzPct val="90000"/>
                <a:buFont typeface="Arial" pitchFamily="34" charset="0"/>
                <a:buChar char="•"/>
                <a:defRPr/>
              </a:pPr>
              <a:r>
                <a:rPr lang="fr-FR" b="1" dirty="0">
                  <a:solidFill>
                    <a:srgbClr val="234586"/>
                  </a:solidFill>
                  <a:latin typeface="+mj-lt"/>
                </a:rPr>
                <a:t>1-2 </a:t>
              </a:r>
              <a:r>
                <a:rPr lang="fr-FR" b="1" dirty="0" err="1" smtClean="0">
                  <a:solidFill>
                    <a:srgbClr val="234586"/>
                  </a:solidFill>
                  <a:latin typeface="+mj-lt"/>
                </a:rPr>
                <a:t>jaar</a:t>
              </a:r>
              <a:endParaRPr lang="fr-FR" b="1" dirty="0">
                <a:solidFill>
                  <a:srgbClr val="234586"/>
                </a:solidFill>
                <a:latin typeface="+mj-lt"/>
              </a:endParaRPr>
            </a:p>
            <a:p>
              <a:pPr marL="171450" indent="-171450">
                <a:lnSpc>
                  <a:spcPct val="117000"/>
                </a:lnSpc>
                <a:spcBef>
                  <a:spcPts val="550"/>
                </a:spcBef>
                <a:buClr>
                  <a:srgbClr val="A9D150"/>
                </a:buClr>
                <a:buSzPct val="90000"/>
                <a:buFont typeface="Arial" pitchFamily="34" charset="0"/>
                <a:buChar char="•"/>
                <a:defRPr/>
              </a:pPr>
              <a:r>
                <a:rPr lang="fr-FR" b="1" dirty="0">
                  <a:solidFill>
                    <a:srgbClr val="234586"/>
                  </a:solidFill>
                  <a:latin typeface="+mj-lt"/>
                </a:rPr>
                <a:t>4-5 </a:t>
              </a:r>
              <a:r>
                <a:rPr lang="fr-FR" b="1" dirty="0" err="1" smtClean="0">
                  <a:solidFill>
                    <a:srgbClr val="234586"/>
                  </a:solidFill>
                  <a:latin typeface="+mj-lt"/>
                </a:rPr>
                <a:t>jaar</a:t>
              </a:r>
              <a:endParaRPr lang="fr-FR" b="1" dirty="0">
                <a:solidFill>
                  <a:srgbClr val="234586"/>
                </a:solidFill>
                <a:latin typeface="+mj-lt"/>
              </a:endParaRPr>
            </a:p>
            <a:p>
              <a:pPr marL="171450" indent="-171450">
                <a:lnSpc>
                  <a:spcPct val="117000"/>
                </a:lnSpc>
                <a:spcBef>
                  <a:spcPts val="550"/>
                </a:spcBef>
                <a:buClr>
                  <a:srgbClr val="A9D150"/>
                </a:buClr>
                <a:buSzPct val="90000"/>
                <a:buFont typeface="Arial" pitchFamily="34" charset="0"/>
                <a:buChar char="•"/>
                <a:defRPr/>
              </a:pPr>
              <a:r>
                <a:rPr lang="fr-FR" b="1" dirty="0" err="1" smtClean="0">
                  <a:solidFill>
                    <a:srgbClr val="234586"/>
                  </a:solidFill>
                  <a:latin typeface="+mj-lt"/>
                </a:rPr>
                <a:t>Volwassenen</a:t>
              </a:r>
              <a:endParaRPr lang="fr-FR" b="1" dirty="0">
                <a:solidFill>
                  <a:srgbClr val="234586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2418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858" y="-128920"/>
            <a:ext cx="8229600" cy="1143000"/>
          </a:xfrm>
        </p:spPr>
        <p:txBody>
          <a:bodyPr/>
          <a:lstStyle/>
          <a:p>
            <a:r>
              <a:rPr lang="nl-BE" dirty="0" smtClean="0">
                <a:solidFill>
                  <a:schemeClr val="accent1"/>
                </a:solidFill>
              </a:rPr>
              <a:t>HUIDBARRIERE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3676"/>
            <a:ext cx="9372600" cy="55626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nl-BE" dirty="0" smtClean="0"/>
              <a:t>pH</a:t>
            </a:r>
          </a:p>
          <a:p>
            <a:pPr marL="514350" indent="-514350">
              <a:buFont typeface="+mj-lt"/>
              <a:buAutoNum type="arabicPeriod"/>
            </a:pPr>
            <a:r>
              <a:rPr lang="nl-BE" dirty="0" smtClean="0"/>
              <a:t>T.E.W.L. = Trans </a:t>
            </a:r>
            <a:r>
              <a:rPr lang="nl-BE" dirty="0" err="1" smtClean="0"/>
              <a:t>Epidermal</a:t>
            </a:r>
            <a:r>
              <a:rPr lang="nl-BE" dirty="0" smtClean="0"/>
              <a:t> Water </a:t>
            </a:r>
            <a:r>
              <a:rPr lang="nl-BE" dirty="0" err="1" smtClean="0"/>
              <a:t>Loss</a:t>
            </a:r>
            <a:r>
              <a:rPr lang="nl-BE" dirty="0" smtClean="0"/>
              <a:t> </a:t>
            </a:r>
          </a:p>
          <a:p>
            <a:pPr marL="0" indent="0">
              <a:buNone/>
            </a:pPr>
            <a:r>
              <a:rPr lang="nl-BE" dirty="0" smtClean="0"/>
              <a:t>       </a:t>
            </a:r>
          </a:p>
          <a:p>
            <a:pPr marL="0" indent="0">
              <a:buNone/>
            </a:pPr>
            <a:r>
              <a:rPr lang="nl-BE" dirty="0" smtClean="0"/>
              <a:t> 3.  Spectroscopie  </a:t>
            </a:r>
            <a:r>
              <a:rPr lang="nl-BE" b="1" dirty="0" smtClean="0"/>
              <a:t>RAMAN</a:t>
            </a:r>
            <a:r>
              <a:rPr lang="nl-BE" dirty="0" smtClean="0"/>
              <a:t> (</a:t>
            </a:r>
            <a:r>
              <a:rPr lang="nl-BE" sz="2200" dirty="0" smtClean="0"/>
              <a:t>laser/karakteriseert en kwantificeert </a:t>
            </a:r>
          </a:p>
          <a:p>
            <a:pPr marL="0" indent="0">
              <a:buNone/>
            </a:pPr>
            <a:r>
              <a:rPr lang="nl-BE" sz="2200" dirty="0" smtClean="0"/>
              <a:t>           de moleculen/in de diepte</a:t>
            </a:r>
            <a:r>
              <a:rPr lang="nl-BE" dirty="0" smtClean="0"/>
              <a:t>)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  1°  </a:t>
            </a:r>
            <a:r>
              <a:rPr lang="nl-BE" dirty="0" err="1" smtClean="0"/>
              <a:t>Hydratatie</a:t>
            </a: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      2°  </a:t>
            </a:r>
            <a:r>
              <a:rPr lang="nl-BE" dirty="0" err="1" smtClean="0"/>
              <a:t>WATERgehalte</a:t>
            </a:r>
            <a:endParaRPr lang="nl-BE" dirty="0" smtClean="0"/>
          </a:p>
          <a:p>
            <a:pPr marL="0" indent="0">
              <a:buNone/>
            </a:pPr>
            <a:r>
              <a:rPr lang="nl-BE" dirty="0" smtClean="0"/>
              <a:t>      3°  NMF  =  Natural </a:t>
            </a:r>
            <a:r>
              <a:rPr lang="nl-BE" dirty="0" err="1" smtClean="0"/>
              <a:t>Moisturizing</a:t>
            </a:r>
            <a:r>
              <a:rPr lang="nl-BE" dirty="0"/>
              <a:t> </a:t>
            </a:r>
            <a:r>
              <a:rPr lang="nl-BE" dirty="0" smtClean="0"/>
              <a:t>Factors </a:t>
            </a:r>
          </a:p>
          <a:p>
            <a:pPr marL="0" indent="0">
              <a:buNone/>
            </a:pPr>
            <a:r>
              <a:rPr lang="nl-BE" dirty="0" smtClean="0"/>
              <a:t>      (= natuurlijke </a:t>
            </a:r>
            <a:r>
              <a:rPr lang="nl-BE" dirty="0" err="1" smtClean="0"/>
              <a:t>hydratatiefactoren</a:t>
            </a:r>
            <a:r>
              <a:rPr lang="nl-BE" dirty="0" smtClean="0"/>
              <a:t>) : aminozuren die het water vasthouden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                                                         </a:t>
            </a:r>
            <a:endParaRPr lang="nl-BE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238500" y="6174651"/>
            <a:ext cx="228600" cy="3048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93945" y="6249599"/>
            <a:ext cx="636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NMF</a:t>
            </a:r>
            <a:endParaRPr lang="nl-BE" dirty="0"/>
          </a:p>
        </p:txBody>
      </p:sp>
      <p:sp>
        <p:nvSpPr>
          <p:cNvPr id="10" name="Right Arrow 9"/>
          <p:cNvSpPr/>
          <p:nvPr/>
        </p:nvSpPr>
        <p:spPr>
          <a:xfrm>
            <a:off x="5169207" y="6314359"/>
            <a:ext cx="489204" cy="180228"/>
          </a:xfrm>
          <a:prstGeom prst="rightArrow">
            <a:avLst>
              <a:gd name="adj1" fmla="val 50000"/>
              <a:gd name="adj2" fmla="val 572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TextBox 10"/>
          <p:cNvSpPr txBox="1"/>
          <p:nvPr/>
        </p:nvSpPr>
        <p:spPr>
          <a:xfrm>
            <a:off x="6840259" y="6240723"/>
            <a:ext cx="72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water</a:t>
            </a:r>
            <a:endParaRPr lang="nl-BE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160477" y="6249599"/>
            <a:ext cx="228600" cy="36045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1834662" y="6324600"/>
            <a:ext cx="489204" cy="219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" name="Rectangle 3"/>
          <p:cNvSpPr/>
          <p:nvPr/>
        </p:nvSpPr>
        <p:spPr>
          <a:xfrm>
            <a:off x="1779656" y="827942"/>
            <a:ext cx="5538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kern="0" dirty="0" smtClean="0">
                <a:solidFill>
                  <a:srgbClr val="0070C0"/>
                </a:solidFill>
              </a:rPr>
              <a:t>2.  STUDIE VAN DE FUNCTIE  (</a:t>
            </a:r>
            <a:r>
              <a:rPr lang="fr-FR" sz="2400" b="1" kern="0" dirty="0" err="1" smtClean="0">
                <a:solidFill>
                  <a:srgbClr val="0070C0"/>
                </a:solidFill>
              </a:rPr>
              <a:t>methoden</a:t>
            </a:r>
            <a:r>
              <a:rPr lang="fr-FR" sz="2400" b="1" kern="0" dirty="0" smtClean="0">
                <a:solidFill>
                  <a:srgbClr val="0070C0"/>
                </a:solidFill>
              </a:rPr>
              <a:t>) : </a:t>
            </a:r>
            <a:endParaRPr lang="nl-BE" sz="24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006" y="1524034"/>
            <a:ext cx="1600200" cy="120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796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99" y="1371600"/>
            <a:ext cx="4094423" cy="2271499"/>
          </a:xfrm>
          <a:prstGeom prst="rect">
            <a:avLst/>
          </a:prstGeom>
        </p:spPr>
      </p:pic>
      <p:grpSp>
        <p:nvGrpSpPr>
          <p:cNvPr id="5" name="Groupe 11"/>
          <p:cNvGrpSpPr/>
          <p:nvPr/>
        </p:nvGrpSpPr>
        <p:grpSpPr>
          <a:xfrm>
            <a:off x="1304665" y="1480458"/>
            <a:ext cx="1862506" cy="1958201"/>
            <a:chOff x="1767470" y="848007"/>
            <a:chExt cx="1862506" cy="1958200"/>
          </a:xfrm>
        </p:grpSpPr>
        <p:grpSp>
          <p:nvGrpSpPr>
            <p:cNvPr id="6" name="Groupe 26"/>
            <p:cNvGrpSpPr>
              <a:grpSpLocks/>
            </p:cNvGrpSpPr>
            <p:nvPr/>
          </p:nvGrpSpPr>
          <p:grpSpPr bwMode="auto">
            <a:xfrm>
              <a:off x="1767470" y="1976975"/>
              <a:ext cx="1189077" cy="829232"/>
              <a:chOff x="804885" y="2661743"/>
              <a:chExt cx="1508081" cy="1051697"/>
            </a:xfrm>
          </p:grpSpPr>
          <p:grpSp>
            <p:nvGrpSpPr>
              <p:cNvPr id="15" name="Groupe 2"/>
              <p:cNvGrpSpPr>
                <a:grpSpLocks/>
              </p:cNvGrpSpPr>
              <p:nvPr/>
            </p:nvGrpSpPr>
            <p:grpSpPr bwMode="auto">
              <a:xfrm>
                <a:off x="1300934" y="2661743"/>
                <a:ext cx="1008091" cy="322036"/>
                <a:chOff x="1300934" y="2661743"/>
                <a:chExt cx="1008091" cy="322036"/>
              </a:xfrm>
            </p:grpSpPr>
            <p:sp>
              <p:nvSpPr>
                <p:cNvPr id="19" name="Rectangle 9"/>
                <p:cNvSpPr>
                  <a:spLocks noChangeArrowheads="1"/>
                </p:cNvSpPr>
                <p:nvPr/>
              </p:nvSpPr>
              <p:spPr bwMode="auto">
                <a:xfrm>
                  <a:off x="1300934" y="2661743"/>
                  <a:ext cx="868363" cy="322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288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100000"/>
                    <a:buFont typeface="Calibri" pitchFamily="34" charset="0"/>
                    <a:buNone/>
                    <a:tabLst/>
                    <a:defRPr/>
                  </a:pPr>
                  <a:r>
                    <a:rPr kumimoji="0" lang="fr-F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EB5E3"/>
                      </a:solidFill>
                      <a:effectLst/>
                      <a:uLnTx/>
                      <a:uFillTx/>
                      <a:ea typeface="Geneva" charset="-128"/>
                    </a:rPr>
                    <a:t>pH </a:t>
                  </a:r>
                  <a:r>
                    <a:rPr kumimoji="0" lang="fr-F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1EB5E3"/>
                      </a:solidFill>
                      <a:effectLst/>
                      <a:uLnTx/>
                      <a:uFillTx/>
                      <a:ea typeface="Geneva" charset="-128"/>
                      <a:sym typeface="Wingdings" pitchFamily="2" charset="2"/>
                    </a:rPr>
                    <a:t></a:t>
                  </a:r>
                </a:p>
              </p:txBody>
            </p:sp>
            <p:sp>
              <p:nvSpPr>
                <p:cNvPr id="20" name="Line 10"/>
                <p:cNvSpPr>
                  <a:spLocks noChangeShapeType="1"/>
                </p:cNvSpPr>
                <p:nvPr/>
              </p:nvSpPr>
              <p:spPr bwMode="auto">
                <a:xfrm>
                  <a:off x="2021688" y="2913064"/>
                  <a:ext cx="287337" cy="0"/>
                </a:xfrm>
                <a:prstGeom prst="line">
                  <a:avLst/>
                </a:prstGeom>
                <a:noFill/>
                <a:ln w="28575">
                  <a:solidFill>
                    <a:srgbClr val="1EB5E3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6" name="Groupe 4"/>
              <p:cNvGrpSpPr>
                <a:grpSpLocks/>
              </p:cNvGrpSpPr>
              <p:nvPr/>
            </p:nvGrpSpPr>
            <p:grpSpPr bwMode="auto">
              <a:xfrm>
                <a:off x="804885" y="3391404"/>
                <a:ext cx="1508081" cy="322036"/>
                <a:chOff x="804885" y="3391404"/>
                <a:chExt cx="1508081" cy="322036"/>
              </a:xfrm>
            </p:grpSpPr>
            <p:sp>
              <p:nvSpPr>
                <p:cNvPr id="17" name="Rectangle 13"/>
                <p:cNvSpPr>
                  <a:spLocks noChangeArrowheads="1"/>
                </p:cNvSpPr>
                <p:nvPr/>
              </p:nvSpPr>
              <p:spPr bwMode="auto">
                <a:xfrm>
                  <a:off x="804885" y="3391404"/>
                  <a:ext cx="1360473" cy="322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288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100000"/>
                    <a:buFont typeface="Calibri" pitchFamily="34" charset="0"/>
                    <a:buNone/>
                    <a:tabLst/>
                    <a:defRPr/>
                  </a:pPr>
                  <a:r>
                    <a:rPr kumimoji="0" lang="fr-FR" sz="1050" b="0" i="0" u="none" strike="noStrike" kern="0" cap="none" spc="0" normalizeH="0" baseline="0" noProof="0" dirty="0" err="1" smtClean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ea typeface="Geneva" charset="-128"/>
                    </a:rPr>
                    <a:t>Hydratatie</a:t>
                  </a:r>
                  <a:r>
                    <a:rPr kumimoji="0" lang="fr-FR" sz="105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ea typeface="Geneva" charset="-128"/>
                    </a:rPr>
                    <a:t> </a:t>
                  </a:r>
                  <a:r>
                    <a:rPr kumimoji="0" lang="fr-F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66"/>
                      </a:solidFill>
                      <a:effectLst/>
                      <a:uLnTx/>
                      <a:uFillTx/>
                      <a:ea typeface="Geneva" charset="-128"/>
                      <a:sym typeface="Wingdings" pitchFamily="2" charset="2"/>
                    </a:rPr>
                    <a:t></a:t>
                  </a:r>
                </a:p>
              </p:txBody>
            </p:sp>
            <p:sp>
              <p:nvSpPr>
                <p:cNvPr id="18" name="Line 14"/>
                <p:cNvSpPr>
                  <a:spLocks noChangeShapeType="1"/>
                </p:cNvSpPr>
                <p:nvPr/>
              </p:nvSpPr>
              <p:spPr bwMode="auto">
                <a:xfrm>
                  <a:off x="2025629" y="3552422"/>
                  <a:ext cx="287337" cy="0"/>
                </a:xfrm>
                <a:prstGeom prst="line">
                  <a:avLst/>
                </a:prstGeom>
                <a:noFill/>
                <a:ln w="28575">
                  <a:solidFill>
                    <a:srgbClr val="000066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7" name="Groupe 27"/>
            <p:cNvGrpSpPr>
              <a:grpSpLocks/>
            </p:cNvGrpSpPr>
            <p:nvPr/>
          </p:nvGrpSpPr>
          <p:grpSpPr bwMode="auto">
            <a:xfrm>
              <a:off x="1961478" y="848007"/>
              <a:ext cx="995071" cy="1652258"/>
              <a:chOff x="1050941" y="1229896"/>
              <a:chExt cx="1262025" cy="2095523"/>
            </a:xfrm>
          </p:grpSpPr>
          <p:grpSp>
            <p:nvGrpSpPr>
              <p:cNvPr id="9" name="Groupe 3"/>
              <p:cNvGrpSpPr>
                <a:grpSpLocks/>
              </p:cNvGrpSpPr>
              <p:nvPr/>
            </p:nvGrpSpPr>
            <p:grpSpPr bwMode="auto">
              <a:xfrm>
                <a:off x="1083063" y="3003383"/>
                <a:ext cx="1229903" cy="322036"/>
                <a:chOff x="1083063" y="3003383"/>
                <a:chExt cx="1229903" cy="322036"/>
              </a:xfrm>
            </p:grpSpPr>
            <p:sp>
              <p:nvSpPr>
                <p:cNvPr id="13" name="Rectangle 11"/>
                <p:cNvSpPr>
                  <a:spLocks noChangeArrowheads="1"/>
                </p:cNvSpPr>
                <p:nvPr/>
              </p:nvSpPr>
              <p:spPr bwMode="auto">
                <a:xfrm>
                  <a:off x="1083063" y="3003383"/>
                  <a:ext cx="1082293" cy="322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288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100000"/>
                    <a:buFont typeface="Calibri" pitchFamily="34" charset="0"/>
                    <a:buNone/>
                    <a:tabLst/>
                    <a:defRPr/>
                  </a:pPr>
                  <a:r>
                    <a:rPr kumimoji="0" lang="fr-FR" sz="105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3399"/>
                      </a:solidFill>
                      <a:effectLst/>
                      <a:uLnTx/>
                      <a:uFillTx/>
                      <a:ea typeface="Geneva" charset="-128"/>
                    </a:rPr>
                    <a:t>[Water]</a:t>
                  </a:r>
                  <a:r>
                    <a:rPr kumimoji="0" lang="fr-F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3399"/>
                      </a:solidFill>
                      <a:effectLst/>
                      <a:uLnTx/>
                      <a:uFillTx/>
                      <a:ea typeface="Geneva" charset="-128"/>
                      <a:sym typeface="Wingdings" pitchFamily="2" charset="2"/>
                    </a:rPr>
                    <a:t></a:t>
                  </a:r>
                </a:p>
              </p:txBody>
            </p:sp>
            <p:sp>
              <p:nvSpPr>
                <p:cNvPr id="14" name="Line 12"/>
                <p:cNvSpPr>
                  <a:spLocks noChangeShapeType="1"/>
                </p:cNvSpPr>
                <p:nvPr/>
              </p:nvSpPr>
              <p:spPr bwMode="auto">
                <a:xfrm>
                  <a:off x="2025629" y="3164401"/>
                  <a:ext cx="287337" cy="0"/>
                </a:xfrm>
                <a:prstGeom prst="line">
                  <a:avLst/>
                </a:prstGeom>
                <a:noFill/>
                <a:ln w="28575">
                  <a:solidFill>
                    <a:srgbClr val="FF3399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" name="Groupe 1"/>
              <p:cNvGrpSpPr>
                <a:grpSpLocks/>
              </p:cNvGrpSpPr>
              <p:nvPr/>
            </p:nvGrpSpPr>
            <p:grpSpPr bwMode="auto">
              <a:xfrm>
                <a:off x="1050941" y="1229896"/>
                <a:ext cx="1237596" cy="322036"/>
                <a:chOff x="1050941" y="1229896"/>
                <a:chExt cx="1237596" cy="322036"/>
              </a:xfrm>
            </p:grpSpPr>
            <p:sp>
              <p:nvSpPr>
                <p:cNvPr id="11" name="Rectangle 15"/>
                <p:cNvSpPr>
                  <a:spLocks noChangeArrowheads="1"/>
                </p:cNvSpPr>
                <p:nvPr/>
              </p:nvSpPr>
              <p:spPr bwMode="auto">
                <a:xfrm>
                  <a:off x="1050941" y="1229896"/>
                  <a:ext cx="868362" cy="32203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288"/>
                    </a:spcBef>
                    <a:spcAft>
                      <a:spcPts val="0"/>
                    </a:spcAft>
                    <a:buClr>
                      <a:srgbClr val="000000"/>
                    </a:buClr>
                    <a:buSzPct val="100000"/>
                    <a:buFont typeface="Calibri" pitchFamily="34" charset="0"/>
                    <a:buNone/>
                    <a:tabLst/>
                    <a:defRPr/>
                  </a:pPr>
                  <a:r>
                    <a:rPr kumimoji="0" lang="fr-F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ea typeface="Geneva" charset="-128"/>
                    </a:rPr>
                    <a:t>NMF </a:t>
                  </a:r>
                  <a:r>
                    <a:rPr kumimoji="0" lang="fr-F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ea typeface="Geneva" charset="-128"/>
                      <a:sym typeface="Wingdings" pitchFamily="2" charset="2"/>
                    </a:rPr>
                    <a:t></a:t>
                  </a:r>
                </a:p>
              </p:txBody>
            </p:sp>
            <p:sp>
              <p:nvSpPr>
                <p:cNvPr id="12" name="Line 16"/>
                <p:cNvSpPr>
                  <a:spLocks noChangeShapeType="1"/>
                </p:cNvSpPr>
                <p:nvPr/>
              </p:nvSpPr>
              <p:spPr bwMode="auto">
                <a:xfrm>
                  <a:off x="1919303" y="1386234"/>
                  <a:ext cx="369234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fr-FR" sz="6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3374630" y="870867"/>
              <a:ext cx="255346" cy="1816210"/>
            </a:xfrm>
            <a:prstGeom prst="ellipse">
              <a:avLst/>
            </a:prstGeom>
            <a:noFill/>
            <a:ln w="28575" algn="ctr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de-DE" sz="2000" b="1" i="0" u="none" strike="noStrike" kern="0" cap="none" spc="0" normalizeH="0" baseline="0" noProof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Geneva" charset="-128"/>
              </a:endParaRPr>
            </a:p>
          </p:txBody>
        </p:sp>
      </p:grpSp>
      <p:sp>
        <p:nvSpPr>
          <p:cNvPr id="21" name="Rectangle 17"/>
          <p:cNvSpPr>
            <a:spLocks noChangeArrowheads="1"/>
          </p:cNvSpPr>
          <p:nvPr/>
        </p:nvSpPr>
        <p:spPr bwMode="auto">
          <a:xfrm>
            <a:off x="6902362" y="2354812"/>
            <a:ext cx="1962889" cy="65094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320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26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Geneva" charset="-128"/>
              </a:rPr>
              <a:t>Hydratatie</a:t>
            </a:r>
            <a:r>
              <a:rPr kumimoji="0" lang="fr-FR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Geneva" charset="-128"/>
              </a:rPr>
              <a:t> </a:t>
            </a: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Geneva" charset="-128"/>
              </a:rPr>
              <a:t>(</a:t>
            </a:r>
            <a:r>
              <a:rPr kumimoji="0" lang="fr-FR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Geneva" charset="-128"/>
              </a:rPr>
              <a:t>corneometrie</a:t>
            </a: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Geneva" charset="-128"/>
              </a:rPr>
              <a:t>)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26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Geneva" charset="-128"/>
              </a:rPr>
              <a:t>Watergehalte</a:t>
            </a:r>
            <a:r>
              <a:rPr kumimoji="0" lang="fr-FR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Geneva" charset="-128"/>
              </a:rPr>
              <a:t> </a:t>
            </a: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Geneva" charset="-128"/>
              </a:rPr>
              <a:t>(Raman)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26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Geneva" charset="-128"/>
              </a:rPr>
              <a:t>NMF (Raman)</a:t>
            </a:r>
          </a:p>
          <a:p>
            <a:pPr marL="0" marR="0" lvl="0" indent="0" defTabSz="914400" eaLnBrk="1" fontAlgn="auto" latinLnBrk="0" hangingPunct="1">
              <a:lnSpc>
                <a:spcPct val="80000"/>
              </a:lnSpc>
              <a:spcBef>
                <a:spcPts val="263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 pitchFamily="34" charset="0"/>
              <a:buNone/>
              <a:tabLst/>
              <a:defRPr/>
            </a:pPr>
            <a:r>
              <a:rPr kumimoji="0" lang="fr-FR" sz="900" b="0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Geneva" charset="-128"/>
              </a:rPr>
              <a:t>pH (</a:t>
            </a:r>
            <a:r>
              <a:rPr kumimoji="0" lang="fr-FR" sz="9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Geneva" charset="-128"/>
              </a:rPr>
              <a:t>pH-meter</a:t>
            </a:r>
            <a:r>
              <a:rPr kumimoji="0" lang="fr-FR" sz="9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ea typeface="Geneva" charset="-128"/>
              </a:rPr>
              <a:t>)</a:t>
            </a:r>
            <a:endParaRPr kumimoji="0" lang="fr-FR" sz="9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ea typeface="Geneva" charset="-128"/>
            </a:endParaRPr>
          </a:p>
        </p:txBody>
      </p:sp>
      <p:pic>
        <p:nvPicPr>
          <p:cNvPr id="22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880" y="2413393"/>
            <a:ext cx="379041" cy="542203"/>
          </a:xfrm>
          <a:prstGeom prst="rect">
            <a:avLst/>
          </a:prstGeom>
        </p:spPr>
      </p:pic>
      <p:sp>
        <p:nvSpPr>
          <p:cNvPr id="23" name="ZoneTexte 6"/>
          <p:cNvSpPr txBox="1"/>
          <p:nvPr/>
        </p:nvSpPr>
        <p:spPr>
          <a:xfrm>
            <a:off x="2679117" y="3563733"/>
            <a:ext cx="720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NN</a:t>
            </a:r>
            <a:br>
              <a:rPr kumimoji="0" lang="fr-FR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fr-FR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(1 à 15 J)</a:t>
            </a:r>
            <a:endParaRPr kumimoji="0" lang="fr-FR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4" name="ZoneTexte 65"/>
          <p:cNvSpPr txBox="1"/>
          <p:nvPr/>
        </p:nvSpPr>
        <p:spPr>
          <a:xfrm>
            <a:off x="3312386" y="3540327"/>
            <a:ext cx="720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  <a:br>
              <a:rPr kumimoji="0" lang="fr-FR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fr-FR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semaines</a:t>
            </a:r>
            <a:endParaRPr kumimoji="0" lang="fr-FR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" name="ZoneTexte 66"/>
          <p:cNvSpPr txBox="1"/>
          <p:nvPr/>
        </p:nvSpPr>
        <p:spPr>
          <a:xfrm>
            <a:off x="3904643" y="3607589"/>
            <a:ext cx="7207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 mois</a:t>
            </a:r>
            <a:endParaRPr kumimoji="0" lang="fr-FR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ZoneTexte 67"/>
          <p:cNvSpPr txBox="1"/>
          <p:nvPr/>
        </p:nvSpPr>
        <p:spPr>
          <a:xfrm>
            <a:off x="4553247" y="3605478"/>
            <a:ext cx="7207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1-2 ans</a:t>
            </a:r>
            <a:endParaRPr kumimoji="0" lang="fr-FR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ZoneTexte 68"/>
          <p:cNvSpPr txBox="1"/>
          <p:nvPr/>
        </p:nvSpPr>
        <p:spPr>
          <a:xfrm>
            <a:off x="5221255" y="3594187"/>
            <a:ext cx="72076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4-5 ans</a:t>
            </a:r>
            <a:endParaRPr kumimoji="0" lang="fr-FR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ZoneTexte 69"/>
          <p:cNvSpPr txBox="1"/>
          <p:nvPr/>
        </p:nvSpPr>
        <p:spPr>
          <a:xfrm>
            <a:off x="5798546" y="3523271"/>
            <a:ext cx="7207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Adultes</a:t>
            </a:r>
            <a:br>
              <a:rPr kumimoji="0" lang="fr-FR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</a:br>
            <a:r>
              <a:rPr kumimoji="0" lang="fr-FR" sz="7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(20-25 ans)</a:t>
            </a:r>
            <a:endParaRPr kumimoji="0" lang="fr-FR" sz="7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940215" y="329710"/>
            <a:ext cx="56316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kern="0" dirty="0" smtClean="0">
                <a:solidFill>
                  <a:srgbClr val="0070C0"/>
                </a:solidFill>
              </a:rPr>
              <a:t>2.  STUDIE VAN DE FUNCTIE  (</a:t>
            </a:r>
            <a:r>
              <a:rPr lang="fr-FR" sz="2400" b="1" kern="0" dirty="0" err="1" smtClean="0">
                <a:solidFill>
                  <a:srgbClr val="0070C0"/>
                </a:solidFill>
              </a:rPr>
              <a:t>Resultaten</a:t>
            </a:r>
            <a:r>
              <a:rPr lang="fr-FR" sz="2400" b="1" kern="0" dirty="0" smtClean="0">
                <a:solidFill>
                  <a:srgbClr val="0070C0"/>
                </a:solidFill>
              </a:rPr>
              <a:t>) : </a:t>
            </a:r>
            <a:endParaRPr lang="nl-BE" sz="2400" dirty="0">
              <a:solidFill>
                <a:prstClr val="black"/>
              </a:solidFill>
            </a:endParaRPr>
          </a:p>
        </p:txBody>
      </p:sp>
      <p:sp>
        <p:nvSpPr>
          <p:cNvPr id="30" name="Espace réservé du contenu 2"/>
          <p:cNvSpPr>
            <a:spLocks noGrp="1"/>
          </p:cNvSpPr>
          <p:nvPr>
            <p:ph idx="1"/>
          </p:nvPr>
        </p:nvSpPr>
        <p:spPr>
          <a:xfrm>
            <a:off x="1333162" y="3962435"/>
            <a:ext cx="7160963" cy="1562247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Pasgeborenen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Laag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watergehalte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gecorreleerd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met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hydratatie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[NMF] </a:t>
            </a:r>
            <a:r>
              <a:rPr kumimoji="0" lang="en-GB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hoog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?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Paradox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31" name="Connecteur droit avec flèche 8"/>
          <p:cNvCxnSpPr/>
          <p:nvPr/>
        </p:nvCxnSpPr>
        <p:spPr bwMode="auto">
          <a:xfrm>
            <a:off x="3399879" y="1592949"/>
            <a:ext cx="914400" cy="914400"/>
          </a:xfrm>
          <a:prstGeom prst="straightConnector1">
            <a:avLst/>
          </a:prstGeom>
          <a:noFill/>
          <a:ln w="28575" algn="ctr">
            <a:solidFill>
              <a:srgbClr val="000099"/>
            </a:solidFill>
            <a:round/>
            <a:headEnd/>
            <a:tailEnd type="triangle"/>
          </a:ln>
          <a:extLst/>
        </p:spPr>
      </p:cxnSp>
      <p:sp>
        <p:nvSpPr>
          <p:cNvPr id="32" name="Espace réservé du contenu 4"/>
          <p:cNvSpPr txBox="1">
            <a:spLocks/>
          </p:cNvSpPr>
          <p:nvPr/>
        </p:nvSpPr>
        <p:spPr bwMode="auto">
          <a:xfrm>
            <a:off x="1150002" y="5105400"/>
            <a:ext cx="7160963" cy="140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1938" indent="-261938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Blip>
                <a:blip r:embed="rId4"/>
              </a:buBlip>
              <a:defRPr sz="1800" b="1">
                <a:solidFill>
                  <a:srgbClr val="233E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AD1A"/>
              </a:buClr>
              <a:buSzPct val="100000"/>
              <a:buFontTx/>
              <a:buBlip>
                <a:blip r:embed="rId5"/>
              </a:buBlip>
              <a:defRPr sz="1600" b="0">
                <a:solidFill>
                  <a:srgbClr val="233E98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E98"/>
              </a:buClr>
              <a:buSzPct val="120000"/>
              <a:buFont typeface="Arial" pitchFamily="34" charset="0"/>
              <a:buChar char="•"/>
              <a:defRPr sz="1400" b="0" i="1">
                <a:solidFill>
                  <a:srgbClr val="233E98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6C0C"/>
              </a:buClr>
              <a:buFont typeface="Wingdings" pitchFamily="2" charset="2"/>
              <a:buChar char="§"/>
              <a:defRPr sz="1400" b="0">
                <a:solidFill>
                  <a:srgbClr val="233E98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6C0C"/>
              </a:buClr>
              <a:buFont typeface="Wingdings" pitchFamily="2" charset="2"/>
              <a:buChar char="§"/>
              <a:defRPr sz="1200" b="0">
                <a:solidFill>
                  <a:srgbClr val="233E98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pPr marL="261938" marR="0" lvl="0" indent="-261938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90000"/>
              <a:buFontTx/>
              <a:buBlip>
                <a:blip r:embed="rId4"/>
              </a:buBlip>
              <a:tabLst/>
              <a:defRPr/>
            </a:pP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Evolutie</a:t>
            </a:r>
            <a:r>
              <a:rPr kumimoji="0" lang="fr-FR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met de </a:t>
            </a:r>
            <a:r>
              <a:rPr kumimoji="0" lang="fr-FR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leeftijd</a:t>
            </a:r>
            <a:endParaRPr kumimoji="0" lang="fr-FR" sz="1800" b="1" i="0" u="none" strike="noStrike" kern="0" cap="none" spc="0" normalizeH="0" baseline="0" noProof="0" dirty="0" smtClean="0">
              <a:ln>
                <a:noFill/>
              </a:ln>
              <a:solidFill>
                <a:srgbClr val="233E9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AD1A"/>
              </a:buClr>
              <a:buSzPct val="100000"/>
              <a:buFontTx/>
              <a:buBlip>
                <a:blip r:embed="rId5"/>
              </a:buBlip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  <a:sym typeface="Wingdings" pitchFamily="2" charset="2"/>
              </a:rPr>
              <a:t> 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NMF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na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 de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geboorte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 =&gt;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noodzakelijk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om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 de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hydratatie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 en de pH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opnieuw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 in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evenwicht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te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brengen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77AD1A"/>
              </a:buClr>
              <a:buSzPct val="100000"/>
              <a:buFontTx/>
              <a:buBlip>
                <a:blip r:embed="rId5"/>
              </a:buBlip>
              <a:tabLst/>
              <a:defRPr/>
            </a:pP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[NMF]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laagst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 op 6 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maanden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, </a:t>
            </a:r>
            <a:r>
              <a:rPr lang="en-GB" kern="0" dirty="0" smtClean="0">
                <a:latin typeface="Arial"/>
              </a:rPr>
              <a:t>o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nder</a:t>
            </a:r>
            <a:r>
              <a:rPr kumimoji="0" lang="en-GB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 de </a:t>
            </a:r>
            <a:r>
              <a:rPr kumimoji="0" lang="en-GB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volwassene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rgbClr val="233E98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5579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870965" y="1377961"/>
            <a:ext cx="10663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1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7AD1A"/>
              </a:buClr>
              <a:buSzPct val="100000"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  <a:latin typeface="Arial"/>
              </a:rPr>
              <a:t>GEBOORTE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233E98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513533" y="2612304"/>
            <a:ext cx="17139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i="1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</a:rPr>
              <a:t>verandering</a:t>
            </a:r>
            <a:r>
              <a:rPr kumimoji="0" lang="fr-FR" sz="1000" i="1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</a:rPr>
              <a:t> van </a:t>
            </a:r>
            <a:r>
              <a:rPr kumimoji="0" lang="fr-FR" sz="1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</a:rPr>
              <a:t>temperatuur</a:t>
            </a:r>
            <a:endParaRPr kumimoji="0" lang="fr-FR" sz="1000" b="0" i="1" u="none" strike="noStrike" kern="0" cap="none" spc="0" normalizeH="0" baseline="0" noProof="0" dirty="0" smtClean="0">
              <a:ln>
                <a:noFill/>
              </a:ln>
              <a:solidFill>
                <a:srgbClr val="233E98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000" b="0" i="1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</a:rPr>
              <a:t> </a:t>
            </a:r>
            <a:r>
              <a:rPr kumimoji="0" lang="fr-FR" sz="10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</a:rPr>
              <a:t>psychologische</a:t>
            </a:r>
            <a:r>
              <a:rPr kumimoji="0" lang="fr-FR" sz="1000" b="0" i="1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</a:rPr>
              <a:t> stress</a:t>
            </a:r>
            <a:endParaRPr kumimoji="0" lang="fr-FR" sz="1000" b="0" i="1" u="none" strike="noStrike" kern="0" cap="none" spc="0" normalizeH="0" baseline="0" noProof="0" dirty="0">
              <a:ln>
                <a:noFill/>
              </a:ln>
              <a:solidFill>
                <a:srgbClr val="233E98"/>
              </a:solidFill>
              <a:effectLst/>
              <a:uLnTx/>
              <a:uFillTx/>
            </a:endParaRPr>
          </a:p>
        </p:txBody>
      </p:sp>
      <p:grpSp>
        <p:nvGrpSpPr>
          <p:cNvPr id="6" name="Groupe 9"/>
          <p:cNvGrpSpPr/>
          <p:nvPr/>
        </p:nvGrpSpPr>
        <p:grpSpPr>
          <a:xfrm>
            <a:off x="3549002" y="3005126"/>
            <a:ext cx="1943161" cy="650297"/>
            <a:chOff x="3548951" y="3005151"/>
            <a:chExt cx="1943161" cy="650294"/>
          </a:xfrm>
        </p:grpSpPr>
        <p:cxnSp>
          <p:nvCxnSpPr>
            <p:cNvPr id="7" name="Connecteur droit avec flèche 9"/>
            <p:cNvCxnSpPr>
              <a:cxnSpLocks noChangeShapeType="1"/>
            </p:cNvCxnSpPr>
            <p:nvPr/>
          </p:nvCxnSpPr>
          <p:spPr bwMode="auto">
            <a:xfrm>
              <a:off x="4393222" y="3005151"/>
              <a:ext cx="3175" cy="371475"/>
            </a:xfrm>
            <a:prstGeom prst="straightConnector1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3548951" y="3316893"/>
              <a:ext cx="1943161" cy="338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33E98"/>
                  </a:solidFill>
                  <a:effectLst/>
                  <a:uLnTx/>
                  <a:uFillTx/>
                </a:rPr>
                <a:t>Droge</a:t>
              </a: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33E98"/>
                  </a:solidFill>
                  <a:effectLst/>
                  <a:uLnTx/>
                  <a:uFillTx/>
                </a:rPr>
                <a:t> </a:t>
              </a:r>
              <a:r>
                <a:rPr kumimoji="0" lang="fr-FR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33E98"/>
                  </a:solidFill>
                  <a:effectLst/>
                  <a:uLnTx/>
                  <a:uFillTx/>
                </a:rPr>
                <a:t>huid</a:t>
              </a:r>
              <a:r>
                <a:rPr kumimoji="0" lang="fr-F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233E98"/>
                  </a:solidFill>
                  <a:effectLst/>
                  <a:uLnTx/>
                  <a:uFillTx/>
                </a:rPr>
                <a:t>, pH </a:t>
              </a:r>
              <a:r>
                <a:rPr kumimoji="0" lang="fr-FR" sz="1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33E98"/>
                  </a:solidFill>
                  <a:effectLst/>
                  <a:uLnTx/>
                  <a:uFillTx/>
                </a:rPr>
                <a:t>hoog</a:t>
              </a:r>
              <a:endParaRPr kumimoji="0" lang="fr-FR" sz="1600" b="1" i="0" u="none" strike="noStrike" kern="0" cap="none" spc="0" normalizeH="0" baseline="0" noProof="0" dirty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Groupe 16384"/>
          <p:cNvGrpSpPr/>
          <p:nvPr/>
        </p:nvGrpSpPr>
        <p:grpSpPr>
          <a:xfrm>
            <a:off x="4058780" y="3642320"/>
            <a:ext cx="1536937" cy="757857"/>
            <a:chOff x="4058779" y="3572212"/>
            <a:chExt cx="1536937" cy="757856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4539016" y="3657972"/>
              <a:ext cx="10567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233E98"/>
                  </a:solidFill>
                  <a:effectLst/>
                  <a:uLnTx/>
                  <a:uFillTx/>
                </a:rPr>
                <a:t>Regulatiesignaal</a:t>
              </a:r>
              <a:endPara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</a:endParaRPr>
            </a:p>
          </p:txBody>
        </p:sp>
        <p:grpSp>
          <p:nvGrpSpPr>
            <p:cNvPr id="11" name="Groupe 8"/>
            <p:cNvGrpSpPr/>
            <p:nvPr/>
          </p:nvGrpSpPr>
          <p:grpSpPr>
            <a:xfrm>
              <a:off x="4058779" y="3572212"/>
              <a:ext cx="650688" cy="757856"/>
              <a:chOff x="4058779" y="3572212"/>
              <a:chExt cx="650688" cy="757856"/>
            </a:xfrm>
          </p:grpSpPr>
          <p:cxnSp>
            <p:nvCxnSpPr>
              <p:cNvPr id="12" name="Connecteur droit avec flèche 11"/>
              <p:cNvCxnSpPr>
                <a:cxnSpLocks noChangeShapeType="1"/>
              </p:cNvCxnSpPr>
              <p:nvPr/>
            </p:nvCxnSpPr>
            <p:spPr bwMode="auto">
              <a:xfrm>
                <a:off x="4380111" y="3572212"/>
                <a:ext cx="3175" cy="371475"/>
              </a:xfrm>
              <a:prstGeom prst="straightConnector1">
                <a:avLst/>
              </a:prstGeom>
              <a:noFill/>
              <a:ln w="19050" algn="ctr">
                <a:solidFill>
                  <a:srgbClr val="00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13" name="Groupe 7"/>
              <p:cNvGrpSpPr/>
              <p:nvPr/>
            </p:nvGrpSpPr>
            <p:grpSpPr>
              <a:xfrm>
                <a:off x="4058779" y="4053069"/>
                <a:ext cx="650688" cy="276999"/>
                <a:chOff x="4035042" y="4076630"/>
                <a:chExt cx="650688" cy="276999"/>
              </a:xfrm>
            </p:grpSpPr>
            <p:sp>
              <p:nvSpPr>
                <p:cNvPr id="14" name="Rectangle 13"/>
                <p:cNvSpPr>
                  <a:spLocks noChangeArrowheads="1"/>
                </p:cNvSpPr>
                <p:nvPr/>
              </p:nvSpPr>
              <p:spPr bwMode="auto">
                <a:xfrm>
                  <a:off x="4194890" y="4076630"/>
                  <a:ext cx="490840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fr-FR" sz="12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233E98"/>
                      </a:solidFill>
                      <a:effectLst/>
                      <a:uLnTx/>
                      <a:uFillTx/>
                    </a:rPr>
                    <a:t>NMF</a:t>
                  </a:r>
                </a:p>
              </p:txBody>
            </p:sp>
            <p:cxnSp>
              <p:nvCxnSpPr>
                <p:cNvPr id="15" name="Connecteur droit avec flèche 14"/>
                <p:cNvCxnSpPr>
                  <a:cxnSpLocks noChangeShapeType="1"/>
                </p:cNvCxnSpPr>
                <p:nvPr/>
              </p:nvCxnSpPr>
              <p:spPr bwMode="auto">
                <a:xfrm flipV="1">
                  <a:off x="4035042" y="4165995"/>
                  <a:ext cx="0" cy="139303"/>
                </a:xfrm>
                <a:prstGeom prst="straightConnector1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6" name="Connecteur droit avec flèche 15"/>
                <p:cNvCxnSpPr>
                  <a:cxnSpLocks noChangeShapeType="1"/>
                </p:cNvCxnSpPr>
                <p:nvPr/>
              </p:nvCxnSpPr>
              <p:spPr bwMode="auto">
                <a:xfrm flipV="1">
                  <a:off x="4191480" y="4145132"/>
                  <a:ext cx="0" cy="138113"/>
                </a:xfrm>
                <a:prstGeom prst="straightConnector1">
                  <a:avLst/>
                </a:prstGeom>
                <a:noFill/>
                <a:ln w="19050" algn="ctr">
                  <a:solidFill>
                    <a:srgbClr val="000000"/>
                  </a:solidFill>
                  <a:round/>
                  <a:headEnd/>
                  <a:tailEnd type="arrow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grpSp>
        <p:nvGrpSpPr>
          <p:cNvPr id="17" name="Groupe 16387"/>
          <p:cNvGrpSpPr/>
          <p:nvPr/>
        </p:nvGrpSpPr>
        <p:grpSpPr>
          <a:xfrm>
            <a:off x="1324993" y="3286091"/>
            <a:ext cx="2027800" cy="743862"/>
            <a:chOff x="1831943" y="3314222"/>
            <a:chExt cx="2027800" cy="743859"/>
          </a:xfrm>
        </p:grpSpPr>
        <p:sp>
          <p:nvSpPr>
            <p:cNvPr id="18" name="Flèche courbée vers la droite 16"/>
            <p:cNvSpPr>
              <a:spLocks noChangeArrowheads="1"/>
            </p:cNvSpPr>
            <p:nvPr/>
          </p:nvSpPr>
          <p:spPr bwMode="auto">
            <a:xfrm flipV="1">
              <a:off x="2845843" y="3314222"/>
              <a:ext cx="1013900" cy="369331"/>
            </a:xfrm>
            <a:prstGeom prst="curvedRightArrow">
              <a:avLst>
                <a:gd name="adj1" fmla="val 25037"/>
                <a:gd name="adj2" fmla="val 50075"/>
                <a:gd name="adj3" fmla="val 25000"/>
              </a:avLst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831943" y="3657973"/>
              <a:ext cx="881973" cy="400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Compensatie</a:t>
              </a:r>
              <a:endParaRPr kumimoji="0" lang="fr-FR" sz="1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sz="1000" b="1" kern="0" dirty="0" err="1" smtClean="0">
                  <a:solidFill>
                    <a:srgbClr val="FF0000"/>
                  </a:solidFill>
                </a:rPr>
                <a:t>process</a:t>
              </a:r>
              <a:endParaRPr kumimoji="0" lang="fr-FR" sz="1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endParaRPr>
            </a:p>
          </p:txBody>
        </p:sp>
      </p:grpSp>
      <p:cxnSp>
        <p:nvCxnSpPr>
          <p:cNvPr id="20" name="Connecteur droit avec flèche 9"/>
          <p:cNvCxnSpPr>
            <a:cxnSpLocks noChangeShapeType="1"/>
          </p:cNvCxnSpPr>
          <p:nvPr/>
        </p:nvCxnSpPr>
        <p:spPr bwMode="auto">
          <a:xfrm>
            <a:off x="4364588" y="1807357"/>
            <a:ext cx="3175" cy="371475"/>
          </a:xfrm>
          <a:prstGeom prst="straightConnector1">
            <a:avLst/>
          </a:prstGeom>
          <a:noFill/>
          <a:ln w="19050" algn="ctr">
            <a:solidFill>
              <a:srgbClr val="00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040620" y="2320154"/>
            <a:ext cx="625492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233E98"/>
                </a:solidFill>
                <a:effectLst/>
                <a:uLnTx/>
                <a:uFillTx/>
              </a:rPr>
              <a:t>SCHOK</a:t>
            </a:r>
            <a:endParaRPr kumimoji="0" lang="fr-FR" sz="1200" b="1" i="0" u="none" strike="noStrike" kern="0" cap="none" spc="0" normalizeH="0" baseline="0" noProof="0" dirty="0">
              <a:ln>
                <a:noFill/>
              </a:ln>
              <a:solidFill>
                <a:srgbClr val="233E98"/>
              </a:solidFill>
              <a:effectLst/>
              <a:uLnTx/>
              <a:uFillTx/>
            </a:endParaRPr>
          </a:p>
        </p:txBody>
      </p:sp>
      <p:grpSp>
        <p:nvGrpSpPr>
          <p:cNvPr id="22" name="Groupe 16383"/>
          <p:cNvGrpSpPr/>
          <p:nvPr/>
        </p:nvGrpSpPr>
        <p:grpSpPr>
          <a:xfrm>
            <a:off x="5486400" y="3384781"/>
            <a:ext cx="2837055" cy="322741"/>
            <a:chOff x="5372032" y="3360736"/>
            <a:chExt cx="2619593" cy="322706"/>
          </a:xfrm>
        </p:grpSpPr>
        <p:grpSp>
          <p:nvGrpSpPr>
            <p:cNvPr id="23" name="Groupe 10"/>
            <p:cNvGrpSpPr/>
            <p:nvPr/>
          </p:nvGrpSpPr>
          <p:grpSpPr>
            <a:xfrm>
              <a:off x="5372032" y="3360736"/>
              <a:ext cx="2619593" cy="307744"/>
              <a:chOff x="5372032" y="3360736"/>
              <a:chExt cx="2619593" cy="307744"/>
            </a:xfrm>
          </p:grpSpPr>
          <p:cxnSp>
            <p:nvCxnSpPr>
              <p:cNvPr id="26" name="Connecteur droit avec flèche 17"/>
              <p:cNvCxnSpPr>
                <a:cxnSpLocks noChangeShapeType="1"/>
              </p:cNvCxnSpPr>
              <p:nvPr/>
            </p:nvCxnSpPr>
            <p:spPr bwMode="auto">
              <a:xfrm>
                <a:off x="5372032" y="3513566"/>
                <a:ext cx="625475" cy="0"/>
              </a:xfrm>
              <a:prstGeom prst="straightConnector1">
                <a:avLst/>
              </a:prstGeom>
              <a:noFill/>
              <a:ln w="19050" algn="ctr">
                <a:solidFill>
                  <a:srgbClr val="FF0000"/>
                </a:solidFill>
                <a:round/>
                <a:headEnd/>
                <a:tailEnd type="arrow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6139836" y="3360736"/>
                <a:ext cx="1851789" cy="307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10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fr-FR" sz="1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  </a:t>
                </a:r>
                <a:r>
                  <a:rPr kumimoji="0" lang="fr-FR" sz="14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Hydratatie</a:t>
                </a:r>
                <a:r>
                  <a:rPr kumimoji="0" lang="fr-FR" sz="1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</a:rPr>
                  <a:t>  en       pH</a:t>
                </a:r>
                <a:endPara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24" name="Connecteur droit avec flèche 24"/>
            <p:cNvCxnSpPr/>
            <p:nvPr/>
          </p:nvCxnSpPr>
          <p:spPr bwMode="auto">
            <a:xfrm flipV="1">
              <a:off x="6005265" y="3404950"/>
              <a:ext cx="292462" cy="212670"/>
            </a:xfrm>
            <a:prstGeom prst="straightConnector1">
              <a:avLst/>
            </a:prstGeom>
            <a:solidFill>
              <a:srgbClr val="99CCFF">
                <a:alpha val="50000"/>
              </a:srgbClr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Connecteur droit avec flèche 27"/>
            <p:cNvCxnSpPr/>
            <p:nvPr/>
          </p:nvCxnSpPr>
          <p:spPr bwMode="auto">
            <a:xfrm>
              <a:off x="7392035" y="3376464"/>
              <a:ext cx="82932" cy="306978"/>
            </a:xfrm>
            <a:prstGeom prst="straightConnector1">
              <a:avLst/>
            </a:prstGeom>
            <a:solidFill>
              <a:srgbClr val="99CCFF">
                <a:alpha val="50000"/>
              </a:srgbClr>
            </a:solidFill>
            <a:ln w="9525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8" name="Rectangle 27"/>
          <p:cNvSpPr/>
          <p:nvPr/>
        </p:nvSpPr>
        <p:spPr>
          <a:xfrm>
            <a:off x="1637075" y="6353774"/>
            <a:ext cx="6537367" cy="307777"/>
          </a:xfrm>
          <a:prstGeom prst="rect">
            <a:avLst/>
          </a:prstGeom>
          <a:gradFill>
            <a:gsLst>
              <a:gs pos="0">
                <a:srgbClr val="BBE0E3">
                  <a:shade val="30000"/>
                  <a:satMod val="115000"/>
                </a:srgbClr>
              </a:gs>
              <a:gs pos="50000">
                <a:srgbClr val="BBE0E3">
                  <a:shade val="67500"/>
                  <a:satMod val="115000"/>
                </a:srgbClr>
              </a:gs>
              <a:gs pos="100000">
                <a:srgbClr val="BBE0E3">
                  <a:shade val="100000"/>
                  <a:satMod val="115000"/>
                </a:srgbClr>
              </a:gs>
            </a:gsLst>
            <a:lin ang="5400000" scaled="0"/>
          </a:gradFill>
        </p:spPr>
        <p:txBody>
          <a:bodyPr wrap="none">
            <a:spAutoFit/>
          </a:bodyPr>
          <a:lstStyle/>
          <a:p>
            <a:pPr marL="0" marR="0" lvl="1" indent="0" algn="ctr" defTabSz="91440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7AD1A"/>
              </a:buClr>
              <a:buSzPct val="100000"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=&gt; </a:t>
            </a: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Capaciteit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om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het water </a:t>
            </a: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te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capteren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en </a:t>
            </a: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fragiele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</a:t>
            </a:r>
            <a:r>
              <a:rPr kumimoji="0" lang="en-GB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regulatiemechanismen</a:t>
            </a:r>
            <a:endParaRPr kumimoji="0" lang="fr-FR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857540" y="495322"/>
            <a:ext cx="5498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kern="0" dirty="0" smtClean="0">
                <a:solidFill>
                  <a:srgbClr val="0070C0"/>
                </a:solidFill>
              </a:rPr>
              <a:t>2.  STUDIE VAN DE FUNCTIE  (</a:t>
            </a:r>
            <a:r>
              <a:rPr lang="fr-FR" sz="2400" b="1" kern="0" dirty="0" err="1" smtClean="0">
                <a:solidFill>
                  <a:srgbClr val="0070C0"/>
                </a:solidFill>
              </a:rPr>
              <a:t>resultaten</a:t>
            </a:r>
            <a:r>
              <a:rPr lang="fr-FR" sz="2400" b="1" kern="0" dirty="0" smtClean="0">
                <a:solidFill>
                  <a:srgbClr val="0070C0"/>
                </a:solidFill>
              </a:rPr>
              <a:t>) :</a:t>
            </a:r>
            <a:endParaRPr lang="nl-BE" sz="2400" dirty="0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4804" y="5439560"/>
            <a:ext cx="8534400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0" lvl="2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E98"/>
              </a:buClr>
              <a:buSzPct val="120000"/>
              <a:buFont typeface="Arial" pitchFamily="34" charset="0"/>
              <a:buChar char="•"/>
            </a:pPr>
            <a:r>
              <a:rPr lang="fr-FR" i="1" kern="0" dirty="0" err="1" smtClean="0">
                <a:solidFill>
                  <a:srgbClr val="233E98"/>
                </a:solidFill>
                <a:latin typeface="Arial"/>
              </a:rPr>
              <a:t>Compensatiemechanismen</a:t>
            </a:r>
            <a:r>
              <a:rPr lang="fr-FR" i="1" kern="0" dirty="0" smtClean="0">
                <a:solidFill>
                  <a:srgbClr val="233E98"/>
                </a:solidFill>
                <a:latin typeface="Arial"/>
              </a:rPr>
              <a:t> </a:t>
            </a:r>
            <a:endParaRPr lang="fr-FR" i="1" kern="0" dirty="0">
              <a:solidFill>
                <a:srgbClr val="233E98"/>
              </a:solidFill>
              <a:latin typeface="Arial"/>
            </a:endParaRPr>
          </a:p>
          <a:p>
            <a:pPr lvl="2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E98"/>
              </a:buClr>
              <a:buSzPct val="120000"/>
            </a:pPr>
            <a:r>
              <a:rPr lang="fr-FR" i="1" kern="0" dirty="0">
                <a:solidFill>
                  <a:srgbClr val="233E98"/>
                </a:solidFill>
                <a:latin typeface="Arial"/>
                <a:sym typeface="Wingdings" pitchFamily="2" charset="2"/>
              </a:rPr>
              <a:t></a:t>
            </a:r>
            <a:r>
              <a:rPr lang="fr-FR" i="1" kern="0" dirty="0">
                <a:solidFill>
                  <a:srgbClr val="233E98"/>
                </a:solidFill>
                <a:latin typeface="Arial"/>
              </a:rPr>
              <a:t> </a:t>
            </a:r>
            <a:r>
              <a:rPr lang="fr-FR" i="1" kern="0" dirty="0" err="1" smtClean="0">
                <a:solidFill>
                  <a:srgbClr val="233E98"/>
                </a:solidFill>
                <a:latin typeface="Arial"/>
              </a:rPr>
              <a:t>Aanpassing</a:t>
            </a:r>
            <a:r>
              <a:rPr lang="fr-FR" i="1" kern="0" dirty="0" smtClean="0">
                <a:solidFill>
                  <a:srgbClr val="233E98"/>
                </a:solidFill>
                <a:latin typeface="Arial"/>
              </a:rPr>
              <a:t> </a:t>
            </a:r>
            <a:r>
              <a:rPr lang="fr-FR" i="1" kern="0" dirty="0" err="1" smtClean="0">
                <a:solidFill>
                  <a:srgbClr val="233E98"/>
                </a:solidFill>
                <a:latin typeface="Arial"/>
              </a:rPr>
              <a:t>aan</a:t>
            </a:r>
            <a:r>
              <a:rPr lang="fr-FR" i="1" kern="0" dirty="0" smtClean="0">
                <a:solidFill>
                  <a:srgbClr val="233E98"/>
                </a:solidFill>
                <a:latin typeface="Arial"/>
              </a:rPr>
              <a:t> </a:t>
            </a:r>
            <a:r>
              <a:rPr lang="fr-FR" i="1" kern="0" dirty="0" err="1" smtClean="0">
                <a:solidFill>
                  <a:srgbClr val="233E98"/>
                </a:solidFill>
                <a:latin typeface="Arial"/>
              </a:rPr>
              <a:t>nieuwe</a:t>
            </a:r>
            <a:r>
              <a:rPr lang="fr-FR" i="1" kern="0" dirty="0" smtClean="0">
                <a:solidFill>
                  <a:srgbClr val="233E98"/>
                </a:solidFill>
                <a:latin typeface="Arial"/>
              </a:rPr>
              <a:t> </a:t>
            </a:r>
            <a:r>
              <a:rPr lang="fr-FR" i="1" kern="0" dirty="0" err="1" smtClean="0">
                <a:solidFill>
                  <a:srgbClr val="233E98"/>
                </a:solidFill>
                <a:latin typeface="Arial"/>
              </a:rPr>
              <a:t>omgeving</a:t>
            </a:r>
            <a:r>
              <a:rPr lang="fr-FR" i="1" kern="0" dirty="0" smtClean="0">
                <a:solidFill>
                  <a:srgbClr val="233E98"/>
                </a:solidFill>
                <a:latin typeface="Arial"/>
              </a:rPr>
              <a:t> na de </a:t>
            </a:r>
            <a:r>
              <a:rPr lang="fr-FR" i="1" kern="0" dirty="0" err="1" smtClean="0">
                <a:solidFill>
                  <a:srgbClr val="233E98"/>
                </a:solidFill>
                <a:latin typeface="Arial"/>
              </a:rPr>
              <a:t>geboorte</a:t>
            </a:r>
            <a:endParaRPr lang="fr-FR" i="1" kern="0" dirty="0">
              <a:solidFill>
                <a:srgbClr val="233E98"/>
              </a:solidFill>
              <a:latin typeface="Arial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364588" y="4800600"/>
            <a:ext cx="15575" cy="4572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030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7" y="2352492"/>
            <a:ext cx="5614903" cy="3103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1011" y="6514804"/>
            <a:ext cx="2133600" cy="365125"/>
          </a:xfrm>
        </p:spPr>
        <p:txBody>
          <a:bodyPr/>
          <a:lstStyle/>
          <a:p>
            <a:fld id="{E839E67A-5F98-4BB9-A26C-972BC49EF5F5}" type="datetime5">
              <a:rPr lang="en-US" smtClean="0"/>
              <a:pPr/>
              <a:t>17-Sep-13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-24820" y="6492876"/>
            <a:ext cx="3352800" cy="365125"/>
          </a:xfrm>
        </p:spPr>
        <p:txBody>
          <a:bodyPr/>
          <a:lstStyle/>
          <a:p>
            <a:r>
              <a:rPr lang="en-US" dirty="0" smtClean="0"/>
              <a:t>EVEILS</a:t>
            </a:r>
            <a:endParaRPr lang="en-US" dirty="0"/>
          </a:p>
        </p:txBody>
      </p:sp>
      <p:sp>
        <p:nvSpPr>
          <p:cNvPr id="15" name="Rectangle à coins arrondis 3"/>
          <p:cNvSpPr/>
          <p:nvPr/>
        </p:nvSpPr>
        <p:spPr bwMode="auto">
          <a:xfrm>
            <a:off x="2914225" y="5850547"/>
            <a:ext cx="5862918" cy="759268"/>
          </a:xfrm>
          <a:prstGeom prst="roundRect">
            <a:avLst/>
          </a:prstGeom>
          <a:solidFill>
            <a:srgbClr val="0178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1800" b="1" dirty="0" err="1" smtClean="0">
                <a:solidFill>
                  <a:schemeClr val="bg1"/>
                </a:solidFill>
              </a:rPr>
              <a:t>Teken</a:t>
            </a:r>
            <a:r>
              <a:rPr lang="fr-FR" sz="1800" b="1" dirty="0" smtClean="0">
                <a:solidFill>
                  <a:schemeClr val="bg1"/>
                </a:solidFill>
              </a:rPr>
              <a:t> van </a:t>
            </a:r>
            <a:r>
              <a:rPr lang="fr-FR" sz="1800" b="1" dirty="0" err="1" smtClean="0">
                <a:solidFill>
                  <a:schemeClr val="bg1"/>
                </a:solidFill>
              </a:rPr>
              <a:t>constructie</a:t>
            </a:r>
            <a:r>
              <a:rPr lang="fr-FR" sz="1800" b="1" dirty="0" smtClean="0">
                <a:solidFill>
                  <a:schemeClr val="bg1"/>
                </a:solidFill>
              </a:rPr>
              <a:t/>
            </a:r>
            <a:br>
              <a:rPr lang="fr-FR" sz="1800" b="1" dirty="0" smtClean="0">
                <a:solidFill>
                  <a:schemeClr val="bg1"/>
                </a:solidFill>
              </a:rPr>
            </a:br>
            <a:r>
              <a:rPr lang="fr-FR" sz="1800" b="1" dirty="0" smtClean="0">
                <a:solidFill>
                  <a:schemeClr val="bg1"/>
                </a:solidFill>
              </a:rPr>
              <a:t>en </a:t>
            </a:r>
            <a:r>
              <a:rPr lang="fr-FR" sz="1800" b="1" dirty="0" err="1" smtClean="0">
                <a:solidFill>
                  <a:schemeClr val="bg1"/>
                </a:solidFill>
              </a:rPr>
              <a:t>maturatie</a:t>
            </a:r>
            <a:r>
              <a:rPr lang="fr-FR" sz="1800" b="1" dirty="0" smtClean="0">
                <a:solidFill>
                  <a:schemeClr val="bg1"/>
                </a:solidFill>
              </a:rPr>
              <a:t> van de </a:t>
            </a:r>
            <a:r>
              <a:rPr lang="fr-FR" sz="1800" b="1" dirty="0" err="1" smtClean="0">
                <a:solidFill>
                  <a:schemeClr val="bg1"/>
                </a:solidFill>
              </a:rPr>
              <a:t>huidbarrière</a:t>
            </a:r>
            <a:r>
              <a:rPr lang="fr-FR" sz="1800" b="1" dirty="0" smtClean="0">
                <a:solidFill>
                  <a:schemeClr val="bg1"/>
                </a:solidFill>
              </a:rPr>
              <a:t> </a:t>
            </a:r>
            <a:endParaRPr lang="fr-FR" sz="1800" b="1" dirty="0">
              <a:solidFill>
                <a:schemeClr val="bg1"/>
              </a:solidFill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304539" y="2307432"/>
            <a:ext cx="7160963" cy="664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 err="1" smtClean="0">
                <a:solidFill>
                  <a:srgbClr val="234586"/>
                </a:solidFill>
                <a:latin typeface="Verdana" pitchFamily="34" charset="0"/>
              </a:rPr>
              <a:t>Concentratie</a:t>
            </a:r>
            <a:r>
              <a:rPr lang="en-GB" sz="1200" dirty="0" smtClean="0">
                <a:solidFill>
                  <a:srgbClr val="234586"/>
                </a:solidFill>
                <a:latin typeface="Verdana" pitchFamily="34" charset="0"/>
              </a:rPr>
              <a:t> van </a:t>
            </a:r>
            <a:r>
              <a:rPr lang="en-GB" sz="1200" b="1" dirty="0" smtClean="0">
                <a:solidFill>
                  <a:srgbClr val="234586"/>
                </a:solidFill>
                <a:latin typeface="Verdana" pitchFamily="34" charset="0"/>
              </a:rPr>
              <a:t>IL1 alpha </a:t>
            </a:r>
            <a:r>
              <a:rPr lang="en-GB" sz="1200" dirty="0" smtClean="0">
                <a:solidFill>
                  <a:srgbClr val="234586"/>
                </a:solidFill>
                <a:latin typeface="Verdana" pitchFamily="34" charset="0"/>
              </a:rPr>
              <a:t>in de </a:t>
            </a:r>
            <a:r>
              <a:rPr lang="en-GB" sz="1200" dirty="0" err="1" smtClean="0">
                <a:solidFill>
                  <a:srgbClr val="234586"/>
                </a:solidFill>
                <a:latin typeface="Verdana" pitchFamily="34" charset="0"/>
              </a:rPr>
              <a:t>hoornlaag</a:t>
            </a:r>
            <a:endParaRPr lang="en-US" sz="1200" dirty="0">
              <a:solidFill>
                <a:srgbClr val="234586"/>
              </a:solidFill>
              <a:latin typeface="Verdana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845708" y="2971800"/>
            <a:ext cx="3239633" cy="94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/>
          <a:p>
            <a:pPr defTabSz="447675">
              <a:spcBef>
                <a:spcPts val="625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GB" sz="1000" dirty="0">
                <a:solidFill>
                  <a:srgbClr val="234586"/>
                </a:solidFill>
                <a:latin typeface="Verdana" pitchFamily="34" charset="0"/>
              </a:rPr>
              <a:t>-n=10 /</a:t>
            </a:r>
            <a:r>
              <a:rPr lang="en-GB" sz="1000" dirty="0" err="1" smtClean="0">
                <a:solidFill>
                  <a:srgbClr val="234586"/>
                </a:solidFill>
                <a:latin typeface="Verdana" pitchFamily="34" charset="0"/>
              </a:rPr>
              <a:t>groep</a:t>
            </a:r>
            <a:endParaRPr lang="en-GB" sz="1000" dirty="0">
              <a:solidFill>
                <a:srgbClr val="234586"/>
              </a:solidFill>
              <a:latin typeface="Verdana" pitchFamily="34" charset="0"/>
            </a:endParaRPr>
          </a:p>
          <a:p>
            <a:pPr defTabSz="447675">
              <a:spcBef>
                <a:spcPts val="625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GB" sz="1000" dirty="0">
                <a:solidFill>
                  <a:srgbClr val="234586"/>
                </a:solidFill>
                <a:latin typeface="Verdana" pitchFamily="34" charset="0"/>
              </a:rPr>
              <a:t>-2 </a:t>
            </a:r>
            <a:r>
              <a:rPr lang="en-GB" sz="1000" dirty="0" smtClean="0">
                <a:solidFill>
                  <a:srgbClr val="234586"/>
                </a:solidFill>
                <a:latin typeface="Verdana" pitchFamily="34" charset="0"/>
              </a:rPr>
              <a:t>D-</a:t>
            </a:r>
            <a:r>
              <a:rPr lang="en-GB" sz="1000" dirty="0" err="1" smtClean="0">
                <a:solidFill>
                  <a:srgbClr val="234586"/>
                </a:solidFill>
                <a:latin typeface="Verdana" pitchFamily="34" charset="0"/>
              </a:rPr>
              <a:t>squames</a:t>
            </a:r>
            <a:r>
              <a:rPr lang="en-GB" sz="1000" dirty="0" smtClean="0">
                <a:solidFill>
                  <a:srgbClr val="234586"/>
                </a:solidFill>
                <a:latin typeface="Verdana" pitchFamily="34" charset="0"/>
              </a:rPr>
              <a:t>/</a:t>
            </a:r>
            <a:r>
              <a:rPr lang="en-GB" sz="1000" dirty="0" err="1" smtClean="0">
                <a:solidFill>
                  <a:srgbClr val="234586"/>
                </a:solidFill>
                <a:latin typeface="Verdana" pitchFamily="34" charset="0"/>
              </a:rPr>
              <a:t>groep</a:t>
            </a:r>
            <a:r>
              <a:rPr lang="en-GB" sz="1000" dirty="0" smtClean="0">
                <a:solidFill>
                  <a:srgbClr val="234586"/>
                </a:solidFill>
                <a:latin typeface="Verdana" pitchFamily="34" charset="0"/>
              </a:rPr>
              <a:t> (</a:t>
            </a:r>
            <a:r>
              <a:rPr lang="en-GB" sz="1000" dirty="0" err="1" smtClean="0">
                <a:solidFill>
                  <a:srgbClr val="234586"/>
                </a:solidFill>
                <a:latin typeface="Verdana" pitchFamily="34" charset="0"/>
              </a:rPr>
              <a:t>hergroepering</a:t>
            </a:r>
            <a:r>
              <a:rPr lang="en-GB" sz="1000" dirty="0" smtClean="0">
                <a:solidFill>
                  <a:srgbClr val="234586"/>
                </a:solidFill>
                <a:latin typeface="Verdana" pitchFamily="34" charset="0"/>
              </a:rPr>
              <a:t>)</a:t>
            </a:r>
            <a:r>
              <a:rPr lang="x-none" sz="1000" dirty="0">
                <a:solidFill>
                  <a:srgbClr val="234586"/>
                </a:solidFill>
                <a:latin typeface="Verdana" pitchFamily="34" charset="0"/>
              </a:rPr>
              <a:t>‏</a:t>
            </a:r>
          </a:p>
          <a:p>
            <a:pPr defTabSz="447675">
              <a:spcBef>
                <a:spcPts val="625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r>
              <a:rPr lang="en-GB" sz="1000" dirty="0" smtClean="0">
                <a:solidFill>
                  <a:srgbClr val="234586"/>
                </a:solidFill>
                <a:latin typeface="Verdana" pitchFamily="34" charset="0"/>
              </a:rPr>
              <a:t>-</a:t>
            </a:r>
            <a:r>
              <a:rPr lang="en-GB" sz="1000" dirty="0" err="1" smtClean="0">
                <a:solidFill>
                  <a:srgbClr val="234586"/>
                </a:solidFill>
                <a:latin typeface="Verdana" pitchFamily="34" charset="0"/>
              </a:rPr>
              <a:t>enzymatisch</a:t>
            </a:r>
            <a:r>
              <a:rPr lang="en-GB" sz="1000" dirty="0" smtClean="0">
                <a:solidFill>
                  <a:srgbClr val="234586"/>
                </a:solidFill>
                <a:latin typeface="Verdana" pitchFamily="34" charset="0"/>
              </a:rPr>
              <a:t> </a:t>
            </a:r>
            <a:r>
              <a:rPr lang="en-GB" sz="1000" dirty="0" err="1" smtClean="0">
                <a:solidFill>
                  <a:srgbClr val="234586"/>
                </a:solidFill>
                <a:latin typeface="Verdana" pitchFamily="34" charset="0"/>
              </a:rPr>
              <a:t>immunoessai</a:t>
            </a:r>
            <a:r>
              <a:rPr lang="en-GB" sz="1000" dirty="0" smtClean="0">
                <a:solidFill>
                  <a:srgbClr val="234586"/>
                </a:solidFill>
                <a:latin typeface="Verdana" pitchFamily="34" charset="0"/>
              </a:rPr>
              <a:t>  </a:t>
            </a:r>
            <a:r>
              <a:rPr lang="en-GB" sz="1000" dirty="0" err="1" smtClean="0">
                <a:solidFill>
                  <a:srgbClr val="234586"/>
                </a:solidFill>
                <a:latin typeface="Verdana" pitchFamily="34" charset="0"/>
              </a:rPr>
              <a:t>voor</a:t>
            </a:r>
            <a:r>
              <a:rPr lang="en-GB" sz="1000" dirty="0" smtClean="0">
                <a:solidFill>
                  <a:srgbClr val="234586"/>
                </a:solidFill>
                <a:latin typeface="Verdana" pitchFamily="34" charset="0"/>
              </a:rPr>
              <a:t> de IL1alpha </a:t>
            </a:r>
            <a:endParaRPr lang="en-GB" sz="1000" dirty="0">
              <a:solidFill>
                <a:srgbClr val="234586"/>
              </a:solidFill>
              <a:latin typeface="Verdana" pitchFamily="34" charset="0"/>
            </a:endParaRPr>
          </a:p>
          <a:p>
            <a:pPr defTabSz="447675">
              <a:spcBef>
                <a:spcPts val="625"/>
              </a:spcBef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 sz="1000" b="1" dirty="0">
              <a:solidFill>
                <a:srgbClr val="234586"/>
              </a:solidFill>
              <a:latin typeface="Verdana" pitchFamily="34" charset="0"/>
            </a:endParaRPr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 bwMode="auto">
          <a:xfrm>
            <a:off x="457201" y="5506640"/>
            <a:ext cx="7160963" cy="66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61938" indent="-261938" algn="l" rt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buFontTx/>
              <a:buBlip>
                <a:blip r:embed="rId3"/>
              </a:buBlip>
              <a:defRPr sz="1800" b="1">
                <a:solidFill>
                  <a:srgbClr val="233E98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7AD1A"/>
              </a:buClr>
              <a:buSzPct val="100000"/>
              <a:buFontTx/>
              <a:buBlip>
                <a:blip r:embed="rId4"/>
              </a:buBlip>
              <a:defRPr sz="1600" b="0">
                <a:solidFill>
                  <a:srgbClr val="233E98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E98"/>
              </a:buClr>
              <a:buSzPct val="120000"/>
              <a:buFont typeface="Arial" pitchFamily="34" charset="0"/>
              <a:buChar char="•"/>
              <a:defRPr sz="1400" b="0" i="1">
                <a:solidFill>
                  <a:srgbClr val="233E98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6C0C"/>
              </a:buClr>
              <a:buFont typeface="Wingdings" pitchFamily="2" charset="2"/>
              <a:buChar char="§"/>
              <a:defRPr sz="1400" b="0">
                <a:solidFill>
                  <a:srgbClr val="233E98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16C0C"/>
              </a:buClr>
              <a:buFont typeface="Wingdings" pitchFamily="2" charset="2"/>
              <a:buChar char="§"/>
              <a:defRPr sz="1200" b="0">
                <a:solidFill>
                  <a:srgbClr val="233E98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0066"/>
                </a:solidFill>
                <a:latin typeface="+mn-lt"/>
              </a:defRPr>
            </a:lvl9pPr>
          </a:lstStyle>
          <a:p>
            <a:r>
              <a:rPr lang="fr-FR" sz="1400" dirty="0" smtClean="0">
                <a:solidFill>
                  <a:srgbClr val="234586"/>
                </a:solidFill>
                <a:latin typeface="Verdana" pitchFamily="34" charset="0"/>
              </a:rPr>
              <a:t>De </a:t>
            </a:r>
            <a:r>
              <a:rPr lang="fr-FR" sz="1400" dirty="0" err="1" smtClean="0">
                <a:solidFill>
                  <a:srgbClr val="234586"/>
                </a:solidFill>
                <a:latin typeface="Verdana" pitchFamily="34" charset="0"/>
              </a:rPr>
              <a:t>concentratie</a:t>
            </a:r>
            <a:r>
              <a:rPr lang="fr-FR" sz="1400" dirty="0" smtClean="0">
                <a:solidFill>
                  <a:srgbClr val="234586"/>
                </a:solidFill>
                <a:latin typeface="Verdana" pitchFamily="34" charset="0"/>
              </a:rPr>
              <a:t> van </a:t>
            </a:r>
            <a:r>
              <a:rPr lang="fr-FR" sz="1400" dirty="0">
                <a:solidFill>
                  <a:srgbClr val="234586"/>
                </a:solidFill>
                <a:latin typeface="Verdana" pitchFamily="34" charset="0"/>
              </a:rPr>
              <a:t>IL1 alpha </a:t>
            </a:r>
            <a:r>
              <a:rPr lang="fr-FR" sz="1400" dirty="0" err="1" smtClean="0">
                <a:solidFill>
                  <a:srgbClr val="234586"/>
                </a:solidFill>
                <a:latin typeface="Verdana" pitchFamily="34" charset="0"/>
              </a:rPr>
              <a:t>is</a:t>
            </a:r>
            <a:r>
              <a:rPr lang="fr-FR" sz="1400" dirty="0" smtClean="0">
                <a:solidFill>
                  <a:srgbClr val="234586"/>
                </a:solidFill>
                <a:latin typeface="Verdana" pitchFamily="34" charset="0"/>
              </a:rPr>
              <a:t> </a:t>
            </a:r>
            <a:r>
              <a:rPr lang="fr-FR" sz="1400" dirty="0" err="1" smtClean="0">
                <a:solidFill>
                  <a:srgbClr val="234586"/>
                </a:solidFill>
                <a:latin typeface="Verdana" pitchFamily="34" charset="0"/>
              </a:rPr>
              <a:t>meer</a:t>
            </a:r>
            <a:r>
              <a:rPr lang="fr-FR" sz="1400" dirty="0" smtClean="0">
                <a:solidFill>
                  <a:srgbClr val="234586"/>
                </a:solidFill>
                <a:latin typeface="Verdana" pitchFamily="34" charset="0"/>
              </a:rPr>
              <a:t> </a:t>
            </a:r>
            <a:r>
              <a:rPr lang="fr-FR" sz="1400" dirty="0" err="1" smtClean="0">
                <a:solidFill>
                  <a:srgbClr val="234586"/>
                </a:solidFill>
                <a:latin typeface="Verdana" pitchFamily="34" charset="0"/>
              </a:rPr>
              <a:t>uitgesproken</a:t>
            </a:r>
            <a:r>
              <a:rPr lang="fr-FR" sz="1400" dirty="0" smtClean="0">
                <a:solidFill>
                  <a:srgbClr val="234586"/>
                </a:solidFill>
                <a:latin typeface="Verdana" pitchFamily="34" charset="0"/>
              </a:rPr>
              <a:t> </a:t>
            </a:r>
            <a:r>
              <a:rPr lang="fr-FR" sz="1400" dirty="0" err="1" smtClean="0">
                <a:solidFill>
                  <a:srgbClr val="234586"/>
                </a:solidFill>
                <a:latin typeface="Verdana" pitchFamily="34" charset="0"/>
              </a:rPr>
              <a:t>bij</a:t>
            </a:r>
            <a:r>
              <a:rPr lang="fr-FR" sz="1400" dirty="0" smtClean="0">
                <a:solidFill>
                  <a:srgbClr val="234586"/>
                </a:solidFill>
                <a:latin typeface="Verdana" pitchFamily="34" charset="0"/>
              </a:rPr>
              <a:t> de </a:t>
            </a:r>
            <a:r>
              <a:rPr lang="fr-FR" sz="1400" dirty="0" err="1" smtClean="0">
                <a:solidFill>
                  <a:srgbClr val="234586"/>
                </a:solidFill>
                <a:latin typeface="Verdana" pitchFamily="34" charset="0"/>
              </a:rPr>
              <a:t>kleinste</a:t>
            </a:r>
            <a:r>
              <a:rPr lang="fr-FR" sz="1400" dirty="0" smtClean="0">
                <a:solidFill>
                  <a:srgbClr val="234586"/>
                </a:solidFill>
                <a:latin typeface="Verdana" pitchFamily="34" charset="0"/>
              </a:rPr>
              <a:t> </a:t>
            </a:r>
            <a:r>
              <a:rPr lang="fr-FR" sz="1400" dirty="0" err="1" smtClean="0">
                <a:solidFill>
                  <a:srgbClr val="234586"/>
                </a:solidFill>
                <a:latin typeface="Verdana" pitchFamily="34" charset="0"/>
              </a:rPr>
              <a:t>kinderen</a:t>
            </a:r>
            <a:endParaRPr lang="fr-FR" sz="1400" dirty="0" smtClean="0">
              <a:solidFill>
                <a:srgbClr val="234586"/>
              </a:solidFill>
              <a:latin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43200" y="380941"/>
            <a:ext cx="3852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400" b="1" kern="0" dirty="0" smtClean="0">
                <a:solidFill>
                  <a:srgbClr val="0070C0"/>
                </a:solidFill>
              </a:rPr>
              <a:t>2.  STUDIE VAN DE FUNCTIE </a:t>
            </a:r>
            <a:r>
              <a:rPr lang="fr-FR" sz="2400" b="1" kern="0" dirty="0">
                <a:solidFill>
                  <a:srgbClr val="0070C0"/>
                </a:solidFill>
              </a:rPr>
              <a:t>:</a:t>
            </a:r>
            <a:endParaRPr lang="nl-BE" sz="24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14467" y="1027847"/>
            <a:ext cx="79372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FR" sz="2800" b="1" dirty="0" smtClean="0">
                <a:solidFill>
                  <a:srgbClr val="FF3399"/>
                </a:solidFill>
              </a:rPr>
              <a:t>IL1 </a:t>
            </a:r>
            <a:r>
              <a:rPr lang="fr-FR" sz="2800" b="1" dirty="0" smtClean="0"/>
              <a:t>(</a:t>
            </a:r>
            <a:r>
              <a:rPr lang="fr-FR" sz="2800" dirty="0" err="1" smtClean="0"/>
              <a:t>inflammatoir</a:t>
            </a:r>
            <a:r>
              <a:rPr lang="fr-FR" sz="2800" dirty="0" smtClean="0"/>
              <a:t> </a:t>
            </a:r>
            <a:r>
              <a:rPr lang="fr-FR" sz="2800" dirty="0" err="1" smtClean="0"/>
              <a:t>signaal</a:t>
            </a:r>
            <a:r>
              <a:rPr lang="fr-FR" sz="2800" dirty="0" smtClean="0"/>
              <a:t>)</a:t>
            </a:r>
            <a:r>
              <a:rPr lang="fr-FR" sz="2800" b="1" dirty="0" smtClean="0"/>
              <a:t> </a:t>
            </a:r>
            <a:r>
              <a:rPr lang="fr-FR" sz="2800" b="1" dirty="0" err="1" smtClean="0">
                <a:solidFill>
                  <a:srgbClr val="FF3399"/>
                </a:solidFill>
              </a:rPr>
              <a:t>betrokken</a:t>
            </a:r>
            <a:r>
              <a:rPr lang="fr-FR" sz="2800" b="1" dirty="0" smtClean="0">
                <a:solidFill>
                  <a:srgbClr val="FF3399"/>
                </a:solidFill>
              </a:rPr>
              <a:t> </a:t>
            </a:r>
            <a:r>
              <a:rPr lang="fr-FR" sz="2800" b="1" dirty="0" err="1" smtClean="0">
                <a:solidFill>
                  <a:srgbClr val="FF3399"/>
                </a:solidFill>
              </a:rPr>
              <a:t>bij</a:t>
            </a:r>
            <a:r>
              <a:rPr lang="fr-FR" sz="2800" b="1" dirty="0" smtClean="0">
                <a:solidFill>
                  <a:srgbClr val="FF3399"/>
                </a:solidFill>
              </a:rPr>
              <a:t> de </a:t>
            </a:r>
            <a:r>
              <a:rPr lang="fr-FR" sz="2800" b="1" dirty="0" err="1" smtClean="0">
                <a:solidFill>
                  <a:srgbClr val="FF3399"/>
                </a:solidFill>
              </a:rPr>
              <a:t>reconstructie</a:t>
            </a:r>
            <a:r>
              <a:rPr lang="fr-FR" sz="2800" b="1" dirty="0" smtClean="0">
                <a:solidFill>
                  <a:srgbClr val="FF3399"/>
                </a:solidFill>
              </a:rPr>
              <a:t> van de </a:t>
            </a:r>
            <a:r>
              <a:rPr lang="fr-FR" sz="2800" b="1" dirty="0" err="1" smtClean="0">
                <a:solidFill>
                  <a:srgbClr val="FF3399"/>
                </a:solidFill>
              </a:rPr>
              <a:t>huidbarrière</a:t>
            </a:r>
            <a:r>
              <a:rPr lang="fr-FR" sz="2800" b="1" dirty="0" smtClean="0">
                <a:solidFill>
                  <a:srgbClr val="FF3399"/>
                </a:solidFill>
              </a:rPr>
              <a:t> </a:t>
            </a:r>
            <a:endParaRPr lang="fr-FR" sz="2800" b="1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03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  <p:bldP spid="19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4688" y="914400"/>
            <a:ext cx="89593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2400" b="1" dirty="0" smtClean="0">
                <a:solidFill>
                  <a:schemeClr val="accent1"/>
                </a:solidFill>
                <a:cs typeface="Arial" pitchFamily="34" charset="0"/>
              </a:rPr>
              <a:t>3.  STUDIE VAN DE ANALYSE VAN DE GENEN</a:t>
            </a:r>
            <a:r>
              <a:rPr lang="fr-FR" sz="2800" b="1" dirty="0" smtClean="0">
                <a:solidFill>
                  <a:schemeClr val="accent1"/>
                </a:solidFill>
                <a:cs typeface="Arial" pitchFamily="34" charset="0"/>
              </a:rPr>
              <a:t>/</a:t>
            </a:r>
            <a:r>
              <a:rPr lang="fr-FR" sz="2400" b="1" dirty="0" smtClean="0">
                <a:solidFill>
                  <a:schemeClr val="accent1"/>
                </a:solidFill>
                <a:cs typeface="Arial" pitchFamily="34" charset="0"/>
              </a:rPr>
              <a:t>MARKERS</a:t>
            </a:r>
            <a:r>
              <a:rPr lang="fr-FR" sz="2800" b="1" dirty="0" smtClean="0">
                <a:solidFill>
                  <a:schemeClr val="accent1"/>
                </a:solidFill>
                <a:cs typeface="Arial" pitchFamily="34" charset="0"/>
              </a:rPr>
              <a:t> van de </a:t>
            </a:r>
            <a:r>
              <a:rPr lang="fr-FR" sz="2800" b="1" dirty="0" err="1" smtClean="0">
                <a:solidFill>
                  <a:schemeClr val="accent1"/>
                </a:solidFill>
                <a:cs typeface="Arial" pitchFamily="34" charset="0"/>
              </a:rPr>
              <a:t>huid</a:t>
            </a:r>
            <a:endParaRPr lang="fr-FR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8748" y="3200400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buSzPct val="90000"/>
              <a:defRPr/>
            </a:pPr>
            <a:r>
              <a:rPr lang="fr-FR" sz="2400" b="1" kern="0" dirty="0" err="1" smtClean="0">
                <a:solidFill>
                  <a:srgbClr val="233E98"/>
                </a:solidFill>
                <a:latin typeface="Arial"/>
              </a:rPr>
              <a:t>Laat</a:t>
            </a:r>
            <a:r>
              <a:rPr lang="fr-FR" sz="2400" b="1" kern="0" dirty="0" smtClean="0">
                <a:solidFill>
                  <a:srgbClr val="233E98"/>
                </a:solidFill>
                <a:latin typeface="Arial"/>
              </a:rPr>
              <a:t> </a:t>
            </a:r>
            <a:r>
              <a:rPr lang="fr-FR" sz="2400" b="1" kern="0" dirty="0" err="1" smtClean="0">
                <a:solidFill>
                  <a:srgbClr val="233E98"/>
                </a:solidFill>
                <a:latin typeface="Arial"/>
              </a:rPr>
              <a:t>toe</a:t>
            </a:r>
            <a:r>
              <a:rPr lang="fr-FR" sz="2400" b="1" kern="0" dirty="0" smtClean="0">
                <a:solidFill>
                  <a:srgbClr val="233E98"/>
                </a:solidFill>
                <a:latin typeface="Arial"/>
              </a:rPr>
              <a:t> om </a:t>
            </a:r>
            <a:r>
              <a:rPr lang="fr-FR" sz="2400" b="1" kern="0" dirty="0" err="1" smtClean="0">
                <a:solidFill>
                  <a:srgbClr val="233E98"/>
                </a:solidFill>
                <a:latin typeface="Arial"/>
              </a:rPr>
              <a:t>naar</a:t>
            </a:r>
            <a:r>
              <a:rPr lang="fr-FR" sz="2400" b="1" kern="0" dirty="0" smtClean="0">
                <a:solidFill>
                  <a:srgbClr val="233E98"/>
                </a:solidFill>
                <a:latin typeface="Arial"/>
              </a:rPr>
              <a:t> </a:t>
            </a:r>
            <a:r>
              <a:rPr lang="fr-FR" sz="2400" b="1" kern="0" dirty="0" err="1" smtClean="0">
                <a:solidFill>
                  <a:srgbClr val="233E98"/>
                </a:solidFill>
                <a:latin typeface="Arial"/>
              </a:rPr>
              <a:t>het</a:t>
            </a:r>
            <a:r>
              <a:rPr lang="fr-FR" sz="2400" b="1" kern="0" dirty="0" smtClean="0">
                <a:solidFill>
                  <a:srgbClr val="233E98"/>
                </a:solidFill>
                <a:latin typeface="Arial"/>
              </a:rPr>
              <a:t> </a:t>
            </a:r>
            <a:r>
              <a:rPr lang="fr-FR" sz="2400" b="1" kern="0" dirty="0" err="1" smtClean="0">
                <a:solidFill>
                  <a:srgbClr val="233E98"/>
                </a:solidFill>
                <a:latin typeface="Arial"/>
              </a:rPr>
              <a:t>diepste</a:t>
            </a:r>
            <a:r>
              <a:rPr lang="fr-FR" sz="2400" b="1" kern="0" dirty="0" smtClean="0">
                <a:solidFill>
                  <a:srgbClr val="233E98"/>
                </a:solidFill>
                <a:latin typeface="Arial"/>
              </a:rPr>
              <a:t> </a:t>
            </a:r>
            <a:r>
              <a:rPr lang="fr-FR" sz="2400" b="1" kern="0" dirty="0" err="1" smtClean="0">
                <a:solidFill>
                  <a:srgbClr val="233E98"/>
                </a:solidFill>
                <a:latin typeface="Arial"/>
              </a:rPr>
              <a:t>deel</a:t>
            </a:r>
            <a:r>
              <a:rPr lang="fr-FR" sz="2400" b="1" kern="0" dirty="0" smtClean="0">
                <a:solidFill>
                  <a:srgbClr val="233E98"/>
                </a:solidFill>
                <a:latin typeface="Arial"/>
              </a:rPr>
              <a:t> van de </a:t>
            </a:r>
            <a:r>
              <a:rPr lang="fr-FR" sz="2400" b="1" kern="0" dirty="0" err="1" smtClean="0">
                <a:solidFill>
                  <a:srgbClr val="233E98"/>
                </a:solidFill>
                <a:latin typeface="Arial"/>
              </a:rPr>
              <a:t>huid</a:t>
            </a:r>
            <a:r>
              <a:rPr lang="fr-FR" sz="2400" b="1" kern="0" dirty="0" smtClean="0">
                <a:solidFill>
                  <a:srgbClr val="233E98"/>
                </a:solidFill>
                <a:latin typeface="Arial"/>
              </a:rPr>
              <a:t> te </a:t>
            </a:r>
            <a:r>
              <a:rPr lang="fr-FR" sz="2400" b="1" kern="0" dirty="0" err="1" smtClean="0">
                <a:solidFill>
                  <a:srgbClr val="233E98"/>
                </a:solidFill>
                <a:latin typeface="Arial"/>
              </a:rPr>
              <a:t>gaan</a:t>
            </a:r>
            <a:r>
              <a:rPr lang="fr-FR" sz="2400" b="1" kern="0" dirty="0" smtClean="0">
                <a:solidFill>
                  <a:srgbClr val="233E98"/>
                </a:solidFill>
                <a:latin typeface="Arial"/>
              </a:rPr>
              <a:t> en de </a:t>
            </a:r>
            <a:r>
              <a:rPr lang="fr-FR" sz="2400" b="1" kern="0" dirty="0" err="1" smtClean="0">
                <a:solidFill>
                  <a:srgbClr val="233E98"/>
                </a:solidFill>
                <a:latin typeface="Arial"/>
              </a:rPr>
              <a:t>doelgroepen</a:t>
            </a:r>
            <a:r>
              <a:rPr lang="fr-FR" sz="2400" b="1" kern="0" dirty="0" smtClean="0">
                <a:solidFill>
                  <a:srgbClr val="233E98"/>
                </a:solidFill>
                <a:latin typeface="Arial"/>
              </a:rPr>
              <a:t> te </a:t>
            </a:r>
            <a:r>
              <a:rPr lang="fr-FR" sz="2400" b="1" kern="0" dirty="0" err="1" smtClean="0">
                <a:solidFill>
                  <a:srgbClr val="233E98"/>
                </a:solidFill>
                <a:latin typeface="Arial"/>
              </a:rPr>
              <a:t>identificeren</a:t>
            </a:r>
            <a:endParaRPr lang="fr-FR" sz="2400" b="1" kern="0" dirty="0">
              <a:solidFill>
                <a:srgbClr val="233E98"/>
              </a:solidFill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8523" y="2006983"/>
            <a:ext cx="1640193" cy="16927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E40580"/>
                </a:solidFill>
                <a:effectLst/>
                <a:uLnTx/>
                <a:uFillTx/>
                <a:latin typeface="Arial"/>
              </a:rPr>
              <a:t> in vitro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fr-FR" sz="2000" b="1" i="1" u="none" strike="noStrike" kern="0" cap="none" spc="0" normalizeH="0" baseline="0" noProof="0" dirty="0" smtClean="0">
              <a:ln>
                <a:noFill/>
              </a:ln>
              <a:solidFill>
                <a:srgbClr val="E4058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FR" sz="2000" b="1" i="1" kern="0" dirty="0">
              <a:solidFill>
                <a:srgbClr val="E40580"/>
              </a:solidFill>
              <a:latin typeface="Arial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000" b="1" i="1" u="none" strike="noStrike" kern="0" cap="none" spc="0" normalizeH="0" baseline="0" noProof="0" dirty="0" smtClean="0">
              <a:ln>
                <a:noFill/>
              </a:ln>
              <a:solidFill>
                <a:srgbClr val="E40580"/>
              </a:solidFill>
              <a:effectLst/>
              <a:uLnTx/>
              <a:uFillTx/>
              <a:latin typeface="Arial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E40580"/>
                </a:solidFill>
                <a:effectLst/>
                <a:uLnTx/>
                <a:uFillTx/>
                <a:latin typeface="Arial"/>
              </a:rPr>
              <a:t> </a:t>
            </a:r>
            <a:endParaRPr kumimoji="0" lang="nl-BE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" name="Picture 2" descr="D:\GT120314 - images\SBC\TA1-SBC-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3" b="26901"/>
          <a:stretch>
            <a:fillRect/>
          </a:stretch>
        </p:blipFill>
        <p:spPr bwMode="auto">
          <a:xfrm>
            <a:off x="3239227" y="2006983"/>
            <a:ext cx="1822129" cy="102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28"/>
          <p:cNvSpPr txBox="1">
            <a:spLocks noChangeArrowheads="1"/>
          </p:cNvSpPr>
          <p:nvPr/>
        </p:nvSpPr>
        <p:spPr bwMode="auto">
          <a:xfrm>
            <a:off x="5606248" y="1941252"/>
            <a:ext cx="224235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b="1" dirty="0">
                <a:solidFill>
                  <a:srgbClr val="234586"/>
                </a:solidFill>
                <a:latin typeface="Arial"/>
                <a:cs typeface="Arial" pitchFamily="34" charset="0"/>
              </a:rPr>
              <a:t>1 </a:t>
            </a:r>
            <a:r>
              <a:rPr lang="en-GB" sz="1600" b="1" dirty="0" err="1" smtClean="0">
                <a:solidFill>
                  <a:srgbClr val="234586"/>
                </a:solidFill>
                <a:latin typeface="Arial"/>
                <a:cs typeface="Arial" pitchFamily="34" charset="0"/>
              </a:rPr>
              <a:t>maand</a:t>
            </a:r>
            <a:r>
              <a:rPr lang="en-GB" sz="1600" b="1" dirty="0" smtClean="0">
                <a:solidFill>
                  <a:srgbClr val="234586"/>
                </a:solidFill>
                <a:latin typeface="Arial"/>
                <a:cs typeface="Arial" pitchFamily="34" charset="0"/>
              </a:rPr>
              <a:t>, </a:t>
            </a:r>
            <a:r>
              <a:rPr lang="en-GB" sz="1600" b="1" dirty="0">
                <a:solidFill>
                  <a:srgbClr val="234586"/>
                </a:solidFill>
                <a:latin typeface="Arial"/>
                <a:cs typeface="Arial" pitchFamily="34" charset="0"/>
              </a:rPr>
              <a:t>3 </a:t>
            </a:r>
            <a:r>
              <a:rPr lang="en-GB" sz="1600" b="1" dirty="0" err="1" smtClean="0">
                <a:solidFill>
                  <a:srgbClr val="234586"/>
                </a:solidFill>
                <a:latin typeface="Arial"/>
                <a:cs typeface="Arial" pitchFamily="34" charset="0"/>
              </a:rPr>
              <a:t>maanden</a:t>
            </a:r>
            <a:r>
              <a:rPr lang="en-GB" sz="1600" b="1" dirty="0" smtClean="0">
                <a:solidFill>
                  <a:srgbClr val="234586"/>
                </a:solidFill>
                <a:latin typeface="Arial"/>
                <a:cs typeface="Arial" pitchFamily="34" charset="0"/>
              </a:rPr>
              <a:t>, </a:t>
            </a:r>
            <a:r>
              <a:rPr lang="en-GB" sz="1600" b="1" dirty="0">
                <a:solidFill>
                  <a:srgbClr val="234586"/>
                </a:solidFill>
                <a:latin typeface="Arial"/>
                <a:cs typeface="Arial" pitchFamily="34" charset="0"/>
              </a:rPr>
              <a:t>3 </a:t>
            </a:r>
            <a:r>
              <a:rPr lang="en-GB" sz="1600" b="1" dirty="0" err="1" smtClean="0">
                <a:solidFill>
                  <a:srgbClr val="234586"/>
                </a:solidFill>
                <a:latin typeface="Arial"/>
                <a:cs typeface="Arial" pitchFamily="34" charset="0"/>
              </a:rPr>
              <a:t>jaar</a:t>
            </a:r>
            <a:r>
              <a:rPr lang="en-GB" sz="1600" b="1" dirty="0" smtClean="0">
                <a:solidFill>
                  <a:srgbClr val="234586"/>
                </a:solidFill>
                <a:latin typeface="Arial"/>
                <a:cs typeface="Arial" pitchFamily="34" charset="0"/>
              </a:rPr>
              <a:t>, </a:t>
            </a:r>
            <a:r>
              <a:rPr lang="en-GB" sz="1600" b="1" dirty="0">
                <a:solidFill>
                  <a:srgbClr val="234586"/>
                </a:solidFill>
                <a:latin typeface="Arial"/>
                <a:cs typeface="Arial" pitchFamily="34" charset="0"/>
              </a:rPr>
              <a:t>6 </a:t>
            </a:r>
            <a:r>
              <a:rPr lang="en-GB" sz="1600" b="1" dirty="0" err="1" smtClean="0">
                <a:solidFill>
                  <a:srgbClr val="234586"/>
                </a:solidFill>
                <a:latin typeface="Arial"/>
                <a:cs typeface="Arial" pitchFamily="34" charset="0"/>
              </a:rPr>
              <a:t>jaar</a:t>
            </a:r>
            <a:r>
              <a:rPr lang="en-GB" sz="1600" b="1" dirty="0" smtClean="0">
                <a:solidFill>
                  <a:srgbClr val="234586"/>
                </a:solidFill>
                <a:latin typeface="Arial"/>
                <a:cs typeface="Arial" pitchFamily="34" charset="0"/>
              </a:rPr>
              <a:t>, </a:t>
            </a:r>
            <a:r>
              <a:rPr lang="en-GB" sz="1600" b="1" dirty="0">
                <a:solidFill>
                  <a:srgbClr val="234586"/>
                </a:solidFill>
                <a:latin typeface="Arial"/>
                <a:cs typeface="Arial" pitchFamily="34" charset="0"/>
              </a:rPr>
              <a:t>11 </a:t>
            </a:r>
            <a:r>
              <a:rPr lang="en-GB" sz="1600" b="1" dirty="0" err="1" smtClean="0">
                <a:solidFill>
                  <a:srgbClr val="234586"/>
                </a:solidFill>
                <a:latin typeface="Arial"/>
                <a:cs typeface="Arial" pitchFamily="34" charset="0"/>
              </a:rPr>
              <a:t>jaar</a:t>
            </a:r>
            <a:r>
              <a:rPr lang="en-GB" sz="1600" b="1" dirty="0" smtClean="0">
                <a:solidFill>
                  <a:srgbClr val="234586"/>
                </a:solidFill>
                <a:latin typeface="Arial"/>
                <a:cs typeface="Arial" pitchFamily="34" charset="0"/>
              </a:rPr>
              <a:t>, </a:t>
            </a:r>
            <a:r>
              <a:rPr lang="en-GB" sz="1600" b="1" dirty="0" err="1" smtClean="0">
                <a:solidFill>
                  <a:srgbClr val="234586"/>
                </a:solidFill>
                <a:latin typeface="Arial"/>
                <a:cs typeface="Arial" pitchFamily="34" charset="0"/>
              </a:rPr>
              <a:t>volwassenen</a:t>
            </a:r>
            <a:endParaRPr lang="fr-FR" sz="1000" kern="0" dirty="0" smtClean="0">
              <a:solidFill>
                <a:srgbClr val="1F497D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94467" y="4800600"/>
            <a:ext cx="78954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kern="0" dirty="0" smtClean="0"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1.   Markers van de </a:t>
            </a:r>
            <a:r>
              <a:rPr lang="fr-FR" sz="2400" kern="0" dirty="0" err="1" smtClean="0"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Epidermische</a:t>
            </a:r>
            <a:r>
              <a:rPr lang="fr-FR" sz="2400" kern="0" dirty="0" smtClean="0"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 barrière</a:t>
            </a:r>
            <a:endParaRPr lang="nl-B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94466" y="5417799"/>
            <a:ext cx="87067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2.   Markers van de 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Stamcellen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 en van hun « </a:t>
            </a:r>
            <a:r>
              <a:rPr kumimoji="0" lang="fr-FR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nest</a:t>
            </a:r>
            <a:r>
              <a:rPr kumimoji="0" 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317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j-ea"/>
                <a:cs typeface="+mj-cs"/>
              </a:rPr>
              <a:t> »</a:t>
            </a:r>
            <a:endParaRPr kumimoji="0" lang="nl-BE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66192" y="97474"/>
            <a:ext cx="73826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4400" dirty="0" smtClean="0">
                <a:solidFill>
                  <a:srgbClr val="4F81BD"/>
                </a:solidFill>
                <a:ea typeface="+mj-ea"/>
                <a:cs typeface="+mj-cs"/>
              </a:rPr>
              <a:t>HUIDBARRIERE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82524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fond uni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50000"/>
          </a:srgbClr>
        </a:solidFill>
        <a:ln w="9525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50000"/>
          </a:srgbClr>
        </a:solidFill>
        <a:ln w="9525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1863</TotalTime>
  <Words>739</Words>
  <Application>Microsoft Macintosh PowerPoint</Application>
  <PresentationFormat>On-screen Show (4:3)</PresentationFormat>
  <Paragraphs>155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1_fond uni</vt:lpstr>
      <vt:lpstr>PowerPoint Presentation</vt:lpstr>
      <vt:lpstr>E.V.E.I.L.S EValuation of the Early Infant Life: the Skin</vt:lpstr>
      <vt:lpstr>DE  HUID</vt:lpstr>
      <vt:lpstr>HUIDBARRIERE</vt:lpstr>
      <vt:lpstr>HUIDBARRIERE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Vragen? Bedankt voor uw aandacht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E.V.E.I.L.S EValuation of the Early Infant Life: the Skin</dc:title>
  <dc:creator>homeuser</dc:creator>
  <cp:lastModifiedBy>Heloise Richard</cp:lastModifiedBy>
  <cp:revision>133</cp:revision>
  <cp:lastPrinted>2013-09-17T12:14:14Z</cp:lastPrinted>
  <dcterms:created xsi:type="dcterms:W3CDTF">2006-08-16T00:00:00Z</dcterms:created>
  <dcterms:modified xsi:type="dcterms:W3CDTF">2013-09-17T12:14:18Z</dcterms:modified>
</cp:coreProperties>
</file>