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84" r:id="rId2"/>
    <p:sldMasterId id="2147483927" r:id="rId3"/>
    <p:sldMasterId id="2147483755" r:id="rId4"/>
    <p:sldMasterId id="2147483980" r:id="rId5"/>
    <p:sldMasterId id="2147484023" r:id="rId6"/>
    <p:sldMasterId id="2147484066" r:id="rId7"/>
    <p:sldMasterId id="2147484123" r:id="rId8"/>
  </p:sldMasterIdLst>
  <p:notesMasterIdLst>
    <p:notesMasterId r:id="rId25"/>
  </p:notesMasterIdLst>
  <p:handoutMasterIdLst>
    <p:handoutMasterId r:id="rId26"/>
  </p:handoutMasterIdLst>
  <p:sldIdLst>
    <p:sldId id="260" r:id="rId9"/>
    <p:sldId id="261" r:id="rId10"/>
    <p:sldId id="259" r:id="rId11"/>
    <p:sldId id="263" r:id="rId12"/>
    <p:sldId id="264" r:id="rId13"/>
    <p:sldId id="279" r:id="rId14"/>
    <p:sldId id="280" r:id="rId15"/>
    <p:sldId id="269" r:id="rId16"/>
    <p:sldId id="270" r:id="rId17"/>
    <p:sldId id="267" r:id="rId18"/>
    <p:sldId id="271" r:id="rId19"/>
    <p:sldId id="268" r:id="rId20"/>
    <p:sldId id="272" r:id="rId21"/>
    <p:sldId id="278" r:id="rId22"/>
    <p:sldId id="277" r:id="rId23"/>
    <p:sldId id="262" r:id="rId24"/>
  </p:sldIdLst>
  <p:sldSz cx="9144000" cy="6858000" type="screen4x3"/>
  <p:notesSz cx="6858000" cy="9144000"/>
  <p:custDataLst>
    <p:tags r:id="rId2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77777"/>
    <a:srgbClr val="000000"/>
    <a:srgbClr val="BEE2E2"/>
    <a:srgbClr val="FBB040"/>
    <a:srgbClr val="A6A6A6"/>
    <a:srgbClr val="71C3C1"/>
    <a:srgbClr val="008E94"/>
    <a:srgbClr val="281051"/>
    <a:srgbClr val="A1C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>
        <p:scale>
          <a:sx n="81" d="100"/>
          <a:sy n="81" d="100"/>
        </p:scale>
        <p:origin x="-1284" y="66"/>
      </p:cViewPr>
      <p:guideLst>
        <p:guide orient="horz" pos="2099"/>
        <p:guide orient="horz" pos="76"/>
        <p:guide orient="horz" pos="3922"/>
        <p:guide orient="horz" pos="1261"/>
        <p:guide orient="horz" pos="4067"/>
        <p:guide orient="horz" pos="2388"/>
        <p:guide pos="128"/>
        <p:guide pos="5094"/>
        <p:guide pos="2886"/>
        <p:guide pos="528"/>
        <p:guide pos="56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428"/>
    </p:cViewPr>
  </p:sorterViewPr>
  <p:notesViewPr>
    <p:cSldViewPr snapToGrid="0" showGuides="1">
      <p:cViewPr varScale="1">
        <p:scale>
          <a:sx n="85" d="100"/>
          <a:sy n="85" d="100"/>
        </p:scale>
        <p:origin x="-1440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02951322748596E-4"/>
          <c:y val="0.29999848576620203"/>
          <c:w val="0.99930697048677197"/>
          <c:h val="0.41431809004643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77777"/>
            </a:solidFill>
            <a:ln>
              <a:noFill/>
            </a:ln>
          </c:spPr>
          <c:invertIfNegative val="0"/>
          <c:dLbls>
            <c:numFmt formatCode="0\%" sourceLinked="0"/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Groep 1&amp;2</c:v>
                </c:pt>
                <c:pt idx="1">
                  <c:v>Groep 3&amp;4</c:v>
                </c:pt>
                <c:pt idx="2">
                  <c:v>Groep 5&amp;6</c:v>
                </c:pt>
                <c:pt idx="3">
                  <c:v>Groep 7&amp;8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32.22</c:v>
                </c:pt>
                <c:pt idx="1">
                  <c:v>28.06</c:v>
                </c:pt>
                <c:pt idx="2">
                  <c:v>18.18</c:v>
                </c:pt>
                <c:pt idx="3">
                  <c:v>21.08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211005824"/>
        <c:axId val="211008512"/>
      </c:barChart>
      <c:catAx>
        <c:axId val="21100582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100" b="1">
                <a:solidFill>
                  <a:schemeClr val="tx2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pPr>
            <a:endParaRPr lang="nl-BE"/>
          </a:p>
        </c:txPr>
        <c:crossAx val="211008512"/>
        <c:crosses val="autoZero"/>
        <c:auto val="1"/>
        <c:lblAlgn val="ctr"/>
        <c:lblOffset val="100"/>
        <c:noMultiLvlLbl val="0"/>
      </c:catAx>
      <c:valAx>
        <c:axId val="211008512"/>
        <c:scaling>
          <c:orientation val="minMax"/>
          <c:max val="60"/>
          <c:min val="0"/>
        </c:scaling>
        <c:delete val="1"/>
        <c:axPos val="l"/>
        <c:numFmt formatCode="0" sourceLinked="1"/>
        <c:majorTickMark val="out"/>
        <c:minorTickMark val="none"/>
        <c:tickLblPos val="none"/>
        <c:crossAx val="211005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1844444444444E-2"/>
          <c:y val="0.211077485380117"/>
          <c:w val="0.53686740740740801"/>
          <c:h val="0.7064044834307989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955074074074002"/>
          <c:y val="0.31699415204678399"/>
          <c:w val="0.345642592592593"/>
          <c:h val="0.43508235867446399"/>
        </c:manualLayout>
      </c:layout>
      <c:overlay val="0"/>
      <c:txPr>
        <a:bodyPr/>
        <a:lstStyle/>
        <a:p>
          <a:pPr>
            <a:defRPr sz="1000" b="1">
              <a:solidFill>
                <a:srgbClr val="0A3365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8461538461499E-2"/>
          <c:y val="2.7777777777777801E-2"/>
          <c:w val="0.59178767803569399"/>
          <c:h val="0.93888888888888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A3365"/>
            </a:solidFill>
            <a:ln w="12544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2544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5"/>
              <c:numFmt formatCode="0\%" sourceLinked="0"/>
              <c:spPr>
                <a:noFill/>
                <a:ln w="25087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26262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spPr>
              <a:noFill/>
              <a:ln w="2508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A3365"/>
                    </a:solidFill>
                    <a:latin typeface="Calibri"/>
                    <a:ea typeface="Calibri"/>
                    <a:cs typeface="Calibri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1198720"/>
        <c:axId val="211200256"/>
      </c:barChart>
      <c:catAx>
        <c:axId val="211198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1200256"/>
        <c:crossesAt val="0"/>
        <c:auto val="1"/>
        <c:lblAlgn val="ctr"/>
        <c:lblOffset val="100"/>
        <c:noMultiLvlLbl val="0"/>
      </c:catAx>
      <c:valAx>
        <c:axId val="211200256"/>
        <c:scaling>
          <c:orientation val="minMax"/>
          <c:max val="120"/>
          <c:min val="0"/>
        </c:scaling>
        <c:delete val="1"/>
        <c:axPos val="t"/>
        <c:numFmt formatCode="0.00" sourceLinked="1"/>
        <c:majorTickMark val="out"/>
        <c:minorTickMark val="none"/>
        <c:tickLblPos val="nextTo"/>
        <c:crossAx val="211198720"/>
        <c:crosses val="autoZero"/>
        <c:crossBetween val="between"/>
        <c:majorUnit val="10"/>
        <c:minorUnit val="5"/>
      </c:valAx>
      <c:spPr>
        <a:noFill/>
        <a:ln w="250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l-B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1844444444444E-2"/>
          <c:y val="0.211077485380117"/>
          <c:w val="0.53686740740740801"/>
          <c:h val="0.70640448343079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n-lt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33</c:v>
                </c:pt>
                <c:pt idx="1">
                  <c:v>32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955074074074002"/>
          <c:y val="0.31699415204678399"/>
          <c:w val="0.345642592592593"/>
          <c:h val="0.43508235867446399"/>
        </c:manualLayout>
      </c:layout>
      <c:overlay val="0"/>
      <c:txPr>
        <a:bodyPr/>
        <a:lstStyle/>
        <a:p>
          <a:pPr>
            <a:defRPr sz="1000" b="1">
              <a:solidFill>
                <a:srgbClr val="0A3365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13350787885599"/>
          <c:y val="0"/>
          <c:w val="0.4858660554626940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77777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numFmt formatCode="0\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>
                        <a:lumMod val="7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Laag</c:v>
                </c:pt>
                <c:pt idx="1">
                  <c:v>Midden</c:v>
                </c:pt>
                <c:pt idx="2">
                  <c:v>Hoog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22</c:v>
                </c:pt>
                <c:pt idx="1">
                  <c:v>37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1645184"/>
        <c:axId val="211646720"/>
      </c:barChart>
      <c:catAx>
        <c:axId val="211645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nl-BE"/>
          </a:p>
        </c:txPr>
        <c:crossAx val="211646720"/>
        <c:crossesAt val="0"/>
        <c:auto val="1"/>
        <c:lblAlgn val="ctr"/>
        <c:lblOffset val="1"/>
        <c:tickLblSkip val="1"/>
        <c:tickMarkSkip val="1"/>
        <c:noMultiLvlLbl val="0"/>
      </c:catAx>
      <c:valAx>
        <c:axId val="211646720"/>
        <c:scaling>
          <c:orientation val="minMax"/>
          <c:min val="0"/>
        </c:scaling>
        <c:delete val="1"/>
        <c:axPos val="t"/>
        <c:numFmt formatCode="0.00" sourceLinked="1"/>
        <c:majorTickMark val="out"/>
        <c:minorTickMark val="none"/>
        <c:tickLblPos val="nextTo"/>
        <c:crossAx val="211645184"/>
        <c:crosses val="autoZero"/>
        <c:crossBetween val="between"/>
        <c:majorUnit val="10"/>
        <c:min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l-B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1844444444444E-2"/>
          <c:y val="0.211077485380117"/>
          <c:w val="0.53686740740740801"/>
          <c:h val="0.70640448343079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777777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58595B">
                  <a:lumMod val="40000"/>
                  <a:lumOff val="60000"/>
                </a:srgbClr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n-lt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Actief</c:v>
                </c:pt>
                <c:pt idx="1">
                  <c:v>Inactief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955074074074002"/>
          <c:y val="0.31699415204678399"/>
          <c:w val="0.303309259259259"/>
          <c:h val="0.43508235867446399"/>
        </c:manualLayout>
      </c:layout>
      <c:overlay val="0"/>
      <c:txPr>
        <a:bodyPr/>
        <a:lstStyle/>
        <a:p>
          <a:pPr>
            <a:defRPr sz="1000" b="1">
              <a:solidFill>
                <a:srgbClr val="0A3365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1844444444444E-2"/>
          <c:y val="0.211077485380117"/>
          <c:w val="0.53686740740740801"/>
          <c:h val="0.7064044834307989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955074074074002"/>
          <c:y val="0.31699415204678399"/>
          <c:w val="0.345642592592593"/>
          <c:h val="0.43508235867446399"/>
        </c:manualLayout>
      </c:layout>
      <c:overlay val="0"/>
      <c:txPr>
        <a:bodyPr/>
        <a:lstStyle/>
        <a:p>
          <a:pPr>
            <a:defRPr sz="1000" b="1">
              <a:solidFill>
                <a:srgbClr val="0A3365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919632333620298E-3"/>
          <c:y val="2.7777708888751099E-2"/>
          <c:w val="0.55366000564746498"/>
          <c:h val="0.93888888888888899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2381696"/>
        <c:axId val="212383232"/>
      </c:barChart>
      <c:catAx>
        <c:axId val="212381696"/>
        <c:scaling>
          <c:orientation val="maxMin"/>
        </c:scaling>
        <c:delete val="1"/>
        <c:axPos val="l"/>
        <c:majorTickMark val="out"/>
        <c:minorTickMark val="none"/>
        <c:tickLblPos val="nextTo"/>
        <c:crossAx val="212383232"/>
        <c:crossesAt val="0"/>
        <c:auto val="1"/>
        <c:lblAlgn val="ctr"/>
        <c:lblOffset val="100"/>
        <c:noMultiLvlLbl val="0"/>
      </c:catAx>
      <c:valAx>
        <c:axId val="21238323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2381696"/>
        <c:crosses val="autoZero"/>
        <c:crossBetween val="between"/>
        <c:majorUnit val="10"/>
        <c:minorUnit val="5"/>
      </c:valAx>
      <c:spPr>
        <a:noFill/>
        <a:ln w="250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l-B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CCC7A-0D3D-4122-A6DA-4918ECBDE04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81A5B-5C3A-44A1-A2FB-634336CE4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8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EAD5-F711-413A-836C-4C3BEAF8645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7E6FF-F7CA-467F-B4E3-E206D9268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7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3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 noChangeAspect="1"/>
          </p:cNvGrpSpPr>
          <p:nvPr userDrawn="1"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2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2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8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-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8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31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237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7733925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309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3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 noChangeAspect="1"/>
          </p:cNvGrpSpPr>
          <p:nvPr userDrawn="1"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2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2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 userDrawn="1"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364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389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rgbClr val="008E94">
                <a:alpha val="2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rgbClr val="008E94">
                <a:alpha val="2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6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45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content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rgbClr val="008E94">
                <a:alpha val="2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rgbClr val="008E94">
                <a:alpha val="2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9" name="Inhaltsplatzhalter 2"/>
          <p:cNvSpPr>
            <a:spLocks noGrp="1"/>
          </p:cNvSpPr>
          <p:nvPr>
            <p:ph idx="1"/>
          </p:nvPr>
        </p:nvSpPr>
        <p:spPr>
          <a:xfrm>
            <a:off x="346725" y="1047750"/>
            <a:ext cx="7740000" cy="506571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46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None/>
              <a:defRPr sz="800"/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7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48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45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rgbClr val="008E94">
                <a:alpha val="2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rgbClr val="008E94">
                <a:alpha val="2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6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45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  <p:sp>
        <p:nvSpPr>
          <p:cNvPr id="67" name="Rectangle 66"/>
          <p:cNvSpPr/>
          <p:nvPr userDrawn="1"/>
        </p:nvSpPr>
        <p:spPr>
          <a:xfrm>
            <a:off x="838800" y="118800"/>
            <a:ext cx="8161200" cy="554400"/>
          </a:xfrm>
          <a:prstGeom prst="rect">
            <a:avLst/>
          </a:prstGeom>
          <a:solidFill>
            <a:srgbClr val="BEE2E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000" b="1" noProof="0" dirty="0" smtClean="0"/>
              <a:t>Conclusion space</a:t>
            </a:r>
            <a:endParaRPr lang="en-US" sz="2000" b="1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6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noProof="0"/>
          </a:p>
        </p:txBody>
      </p: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97096" y="6566400"/>
            <a:ext cx="182742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46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7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8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9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0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1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2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3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4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5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6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7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8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9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0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61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62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63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6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65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70" name="Rectangle 69"/>
          <p:cNvSpPr/>
          <p:nvPr userDrawn="1"/>
        </p:nvSpPr>
        <p:spPr>
          <a:xfrm>
            <a:off x="346725" y="1047749"/>
            <a:ext cx="7740000" cy="5008563"/>
          </a:xfrm>
          <a:prstGeom prst="rect">
            <a:avLst/>
          </a:prstGeom>
          <a:solidFill>
            <a:srgbClr val="BEE2E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noProof="0" smtClean="0"/>
              <a:t>Content</a:t>
            </a:r>
            <a:endParaRPr lang="en-US" sz="2000" b="1" noProof="0"/>
          </a:p>
        </p:txBody>
      </p:sp>
      <p:sp>
        <p:nvSpPr>
          <p:cNvPr id="69" name="Rectangle 68"/>
          <p:cNvSpPr/>
          <p:nvPr userDrawn="1"/>
        </p:nvSpPr>
        <p:spPr>
          <a:xfrm>
            <a:off x="346725" y="749300"/>
            <a:ext cx="7740000" cy="288000"/>
          </a:xfrm>
          <a:prstGeom prst="rect">
            <a:avLst/>
          </a:prstGeom>
          <a:solidFill>
            <a:srgbClr val="BEE2E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 b="1" noProof="0" smtClean="0"/>
              <a:t>Title placeholder</a:t>
            </a:r>
            <a:endParaRPr lang="en-US" sz="1600" b="1" noProof="0"/>
          </a:p>
        </p:txBody>
      </p:sp>
      <p:sp>
        <p:nvSpPr>
          <p:cNvPr id="71" name="Rectangle 70"/>
          <p:cNvSpPr/>
          <p:nvPr userDrawn="1"/>
        </p:nvSpPr>
        <p:spPr>
          <a:xfrm>
            <a:off x="346725" y="6103938"/>
            <a:ext cx="7740000" cy="360000"/>
          </a:xfrm>
          <a:prstGeom prst="rect">
            <a:avLst/>
          </a:prstGeom>
          <a:solidFill>
            <a:srgbClr val="BEE2E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400" b="1" noProof="0" dirty="0" smtClean="0"/>
              <a:t>Base description + Question</a:t>
            </a:r>
            <a:r>
              <a:rPr lang="en-US" sz="1400" b="1" baseline="0" noProof="0" dirty="0" smtClean="0"/>
              <a:t> + Significance explanation</a:t>
            </a:r>
            <a:endParaRPr lang="en-US" sz="1400" b="1" noProof="0" dirty="0"/>
          </a:p>
        </p:txBody>
      </p:sp>
    </p:spTree>
    <p:extLst>
      <p:ext uri="{BB962C8B-B14F-4D97-AF65-F5344CB8AC3E}">
        <p14:creationId xmlns:p14="http://schemas.microsoft.com/office/powerpoint/2010/main" val="140790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2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15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-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2" name="Inhaltsplatzhalter 2"/>
          <p:cNvSpPr>
            <a:spLocks noGrp="1"/>
          </p:cNvSpPr>
          <p:nvPr>
            <p:ph idx="1"/>
          </p:nvPr>
        </p:nvSpPr>
        <p:spPr>
          <a:xfrm>
            <a:off x="346725" y="1047750"/>
            <a:ext cx="7740000" cy="506571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23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9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bg1"/>
              </a:buClr>
              <a:buNone/>
              <a:defRPr sz="1600" b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40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15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3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 noChangeAspect="1"/>
          </p:cNvGrpSpPr>
          <p:nvPr userDrawn="1"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2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2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Contac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 userDrawn="1"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19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Chap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55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6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97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content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9" name="Inhaltsplatzhalter 2"/>
          <p:cNvSpPr>
            <a:spLocks noGrp="1"/>
          </p:cNvSpPr>
          <p:nvPr>
            <p:ph idx="1"/>
          </p:nvPr>
        </p:nvSpPr>
        <p:spPr>
          <a:xfrm>
            <a:off x="346725" y="1047750"/>
            <a:ext cx="7740000" cy="506571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46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None/>
              <a:defRPr sz="800"/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7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48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97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- content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6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97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3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3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85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-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3" name="Inhaltsplatzhalter 2"/>
          <p:cNvSpPr>
            <a:spLocks noGrp="1"/>
          </p:cNvSpPr>
          <p:nvPr>
            <p:ph idx="1"/>
          </p:nvPr>
        </p:nvSpPr>
        <p:spPr>
          <a:xfrm>
            <a:off x="346725" y="1047750"/>
            <a:ext cx="7740000" cy="506571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40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None/>
              <a:defRPr sz="800"/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1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pic>
        <p:nvPicPr>
          <p:cNvPr id="43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85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smtClean="0"/>
              <a:t>Titelmasterformat durch </a:t>
            </a:r>
            <a:br>
              <a:rPr lang="en-US" noProof="0" smtClean="0"/>
            </a:br>
            <a:r>
              <a:rPr lang="en-US" noProof="0" smtClean="0"/>
              <a:t>Klicken bearbeiten</a:t>
            </a:r>
            <a:endParaRPr lang="en-US" noProof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079387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31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237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3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 noChangeAspect="1"/>
          </p:cNvGrpSpPr>
          <p:nvPr userDrawn="1"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2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2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Conta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716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Chapt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71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ED6737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ED6737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6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7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- content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ED6737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ED6737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9" name="Inhaltsplatzhalter 2"/>
          <p:cNvSpPr>
            <a:spLocks noGrp="1"/>
          </p:cNvSpPr>
          <p:nvPr>
            <p:ph idx="1"/>
          </p:nvPr>
        </p:nvSpPr>
        <p:spPr>
          <a:xfrm>
            <a:off x="346725" y="1047750"/>
            <a:ext cx="7740000" cy="506571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46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None/>
              <a:defRPr sz="800"/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7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48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7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ED6737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ED6737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6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7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2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94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-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2" name="Inhaltsplatzhalter 2"/>
          <p:cNvSpPr>
            <a:spLocks noGrp="1"/>
          </p:cNvSpPr>
          <p:nvPr>
            <p:ph idx="1"/>
          </p:nvPr>
        </p:nvSpPr>
        <p:spPr>
          <a:xfrm>
            <a:off x="346725" y="1047750"/>
            <a:ext cx="7740000" cy="506571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23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9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bg1"/>
              </a:buClr>
              <a:buNone/>
              <a:defRPr sz="1600" b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40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94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3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 noChangeAspect="1"/>
          </p:cNvGrpSpPr>
          <p:nvPr userDrawn="1"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2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2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Contac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 userDrawn="1"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48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3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0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Chap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21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A8CCDD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A8CCDD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6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8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- content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A8CCDD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A8CCDD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9" name="Inhaltsplatzhalter 2"/>
          <p:cNvSpPr>
            <a:spLocks noGrp="1"/>
          </p:cNvSpPr>
          <p:nvPr>
            <p:ph idx="1"/>
          </p:nvPr>
        </p:nvSpPr>
        <p:spPr>
          <a:xfrm>
            <a:off x="346725" y="1047750"/>
            <a:ext cx="7740000" cy="506571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46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None/>
              <a:defRPr sz="800"/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7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48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8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A8CCDD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A8CCDD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6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8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3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3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849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-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3" name="Inhaltsplatzhalter 2"/>
          <p:cNvSpPr>
            <a:spLocks noGrp="1"/>
          </p:cNvSpPr>
          <p:nvPr>
            <p:ph idx="1"/>
          </p:nvPr>
        </p:nvSpPr>
        <p:spPr>
          <a:xfrm>
            <a:off x="346725" y="1047750"/>
            <a:ext cx="7740000" cy="506571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40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None/>
              <a:defRPr sz="800"/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1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42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849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3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 noChangeAspect="1"/>
          </p:cNvGrpSpPr>
          <p:nvPr userDrawn="1"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2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2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and Cont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9525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 userDrawn="1"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54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Chapt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05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A1C46B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A1C46B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6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9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6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46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790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- content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A1C46B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A1C46B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1" name="Inhaltsplatzhalter 2"/>
          <p:cNvSpPr>
            <a:spLocks noGrp="1"/>
          </p:cNvSpPr>
          <p:nvPr>
            <p:ph idx="1"/>
          </p:nvPr>
        </p:nvSpPr>
        <p:spPr>
          <a:xfrm>
            <a:off x="352800" y="1047750"/>
            <a:ext cx="7740000" cy="506571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46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None/>
              <a:defRPr sz="800"/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7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48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9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A1C46B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A1C46B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6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9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2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42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-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2" name="Inhaltsplatzhalter 2"/>
          <p:cNvSpPr>
            <a:spLocks noGrp="1"/>
          </p:cNvSpPr>
          <p:nvPr>
            <p:ph idx="1"/>
          </p:nvPr>
        </p:nvSpPr>
        <p:spPr>
          <a:xfrm>
            <a:off x="352800" y="1047750"/>
            <a:ext cx="7740000" cy="506571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23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None/>
              <a:defRPr sz="800"/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9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40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42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3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 noChangeAspect="1"/>
          </p:cNvGrpSpPr>
          <p:nvPr userDrawn="1"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2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2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and Contac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 userDrawn="1"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20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Chapt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83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281051">
                <a:alpha val="2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281051">
                <a:alpha val="2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pic>
        <p:nvPicPr>
          <p:cNvPr id="47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238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- content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281051">
                <a:alpha val="2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281051">
                <a:alpha val="2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1047751"/>
            <a:ext cx="7740000" cy="5064124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48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None/>
              <a:defRPr sz="800"/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9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47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238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281051">
                <a:alpha val="2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281051">
                <a:alpha val="2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6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238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6725" y="1047750"/>
            <a:ext cx="7740000" cy="506571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6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46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None/>
              <a:defRPr sz="800"/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67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790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2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4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-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2" name="Inhaltsplatzhalter 2"/>
          <p:cNvSpPr>
            <a:spLocks noGrp="1"/>
          </p:cNvSpPr>
          <p:nvPr>
            <p:ph idx="1"/>
          </p:nvPr>
        </p:nvSpPr>
        <p:spPr>
          <a:xfrm>
            <a:off x="352800" y="1047751"/>
            <a:ext cx="7740000" cy="5064124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23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9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bg1"/>
              </a:buClr>
              <a:buNone/>
              <a:defRPr sz="1600" b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40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4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FFFFFF"/>
                </a:solidFill>
              </a:rPr>
              <a:pPr/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grpSp>
        <p:nvGrpSpPr>
          <p:cNvPr id="1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1" name="Freeform 5"/>
          <p:cNvSpPr>
            <a:spLocks/>
          </p:cNvSpPr>
          <p:nvPr userDrawn="1"/>
        </p:nvSpPr>
        <p:spPr bwMode="ltGray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288" y="2935198"/>
            <a:ext cx="4419137" cy="9971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grpSp>
        <p:nvGrpSpPr>
          <p:cNvPr id="49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50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1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2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3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4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5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6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7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8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9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0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1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2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3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4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9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solidFill>
            <a:schemeClr val="bg1"/>
          </a:solidFill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42" name="Gruppieren 41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3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18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7" name="Text Box 22"/>
          <p:cNvSpPr txBox="1">
            <a:spLocks noChangeArrowheads="1"/>
          </p:cNvSpPr>
          <p:nvPr userDrawn="1"/>
        </p:nvSpPr>
        <p:spPr bwMode="gray">
          <a:xfrm>
            <a:off x="24130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1F497D"/>
                </a:solidFill>
                <a:cs typeface="Arial" pitchFamily="34" charset="0"/>
              </a:rPr>
              <a:t>© 2013 </a:t>
            </a:r>
            <a:r>
              <a:rPr lang="en-GB" sz="800" dirty="0" err="1" smtClean="0">
                <a:solidFill>
                  <a:srgbClr val="1F497D"/>
                </a:solidFill>
                <a:cs typeface="Arial" pitchFamily="34" charset="0"/>
              </a:rPr>
              <a:t>Ipsos</a:t>
            </a:r>
            <a:r>
              <a:rPr lang="en-GB" sz="800" dirty="0" smtClean="0">
                <a:solidFill>
                  <a:srgbClr val="1F497D"/>
                </a:solidFill>
                <a:cs typeface="Arial" pitchFamily="34" charset="0"/>
              </a:rPr>
              <a:t>.  All rights reserved. Contains Ipsos' Confidential and Proprietary information and </a:t>
            </a:r>
            <a:br>
              <a:rPr lang="en-GB" sz="800" dirty="0" smtClean="0">
                <a:solidFill>
                  <a:srgbClr val="1F497D"/>
                </a:solidFill>
                <a:cs typeface="Arial" pitchFamily="34" charset="0"/>
              </a:rPr>
            </a:br>
            <a:r>
              <a:rPr lang="en-GB" sz="800" dirty="0" smtClean="0">
                <a:solidFill>
                  <a:srgbClr val="1F497D"/>
                </a:solidFill>
                <a:cs typeface="Arial" pitchFamily="34" charset="0"/>
              </a:rPr>
              <a:t>may not be disclosed or reproduced without the prior written consent of Ipsos.</a:t>
            </a:r>
            <a:endParaRPr lang="de-DE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Inhaltsplatzhalter 2"/>
          <p:cNvSpPr>
            <a:spLocks noGrp="1"/>
          </p:cNvSpPr>
          <p:nvPr>
            <p:ph sz="quarter" idx="10"/>
          </p:nvPr>
        </p:nvSpPr>
        <p:spPr>
          <a:xfrm>
            <a:off x="0" y="3960000"/>
            <a:ext cx="9144000" cy="2520000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4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9" name="Titel 1"/>
          <p:cNvSpPr>
            <a:spLocks noGrp="1"/>
          </p:cNvSpPr>
          <p:nvPr>
            <p:ph type="ctrTitle"/>
          </p:nvPr>
        </p:nvSpPr>
        <p:spPr bwMode="white">
          <a:xfrm>
            <a:off x="824400" y="2113200"/>
            <a:ext cx="3960000" cy="9971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0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824400" y="3171599"/>
            <a:ext cx="3780000" cy="108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39" y="537600"/>
            <a:ext cx="4185604" cy="47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2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chemeClr val="tx1">
                <a:alpha val="3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chemeClr val="tx1">
                <a:alpha val="3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‹#›</a:t>
            </a:fld>
            <a:endParaRPr lang="de-DE" dirty="0">
              <a:solidFill>
                <a:srgbClr val="1F497D"/>
              </a:solidFill>
            </a:endParaRPr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79200"/>
            <a:ext cx="774000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5" name="Gruppieren 44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6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61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‹#›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1200" y="982800"/>
            <a:ext cx="7959600" cy="5184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1" name="Gruppieren 40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2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</p:grpSp>
      <p:grpSp>
        <p:nvGrpSpPr>
          <p:cNvPr id="27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2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5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6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716171" y="6528680"/>
            <a:ext cx="45683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000" dirty="0" smtClean="0">
                <a:solidFill>
                  <a:srgbClr val="1F497D"/>
                </a:solidFill>
              </a:rPr>
              <a:t>Consumptie van foie gras tijdens de eindejaarsfeesten – Resultaten 2015</a:t>
            </a:r>
            <a:endParaRPr lang="nl-BE" sz="1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8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‹#›</a:t>
            </a:fld>
            <a:endParaRPr lang="de-DE" dirty="0">
              <a:solidFill>
                <a:srgbClr val="1F497D"/>
              </a:solidFill>
            </a:endParaRPr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5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7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00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plain &amp;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67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FFFFFF"/>
                </a:solidFill>
              </a:rPr>
              <a:pPr/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47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FFFFFF"/>
                </a:solidFill>
              </a:rPr>
              <a:pPr/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5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7733925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5369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47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9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pic>
        <p:nvPicPr>
          <p:cNvPr id="70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8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4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6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46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73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ontent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6725" y="1047750"/>
            <a:ext cx="7740000" cy="506571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200" y="6566400"/>
            <a:ext cx="128253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rgbClr val="1F497D"/>
              </a:solidFill>
            </a:endParaRPr>
          </a:p>
        </p:txBody>
      </p:sp>
      <p:grpSp>
        <p:nvGrpSpPr>
          <p:cNvPr id="4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‹#›</a:t>
            </a:fld>
            <a:endParaRPr lang="de-DE" dirty="0">
              <a:solidFill>
                <a:srgbClr val="1F497D"/>
              </a:solidFill>
            </a:endParaRPr>
          </a:p>
        </p:txBody>
      </p:sp>
      <p:grpSp>
        <p:nvGrpSpPr>
          <p:cNvPr id="6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46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7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8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9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0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1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2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3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4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5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6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7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8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9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0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61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2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3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5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8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None/>
              <a:defRPr sz="800"/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67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543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grpSp>
        <p:nvGrpSpPr>
          <p:cNvPr id="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47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0" name="Inhaltsplatzhalter 2"/>
          <p:cNvSpPr>
            <a:spLocks noGrp="1"/>
          </p:cNvSpPr>
          <p:nvPr>
            <p:ph idx="1"/>
          </p:nvPr>
        </p:nvSpPr>
        <p:spPr>
          <a:xfrm>
            <a:off x="346725" y="1047750"/>
            <a:ext cx="7740000" cy="506571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71" name="Text Placeholder 75"/>
          <p:cNvSpPr>
            <a:spLocks noGrp="1"/>
          </p:cNvSpPr>
          <p:nvPr>
            <p:ph type="body" sz="quarter" idx="13" hasCustomPrompt="1"/>
          </p:nvPr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2" name="Text Placeholder 6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6103938"/>
            <a:ext cx="7734300" cy="33972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ts val="700"/>
              </a:lnSpc>
              <a:buNone/>
              <a:defRPr sz="800"/>
            </a:lvl1pPr>
            <a:lvl2pPr algn="l">
              <a:lnSpc>
                <a:spcPts val="900"/>
              </a:lnSpc>
              <a:buNone/>
              <a:defRPr sz="800"/>
            </a:lvl2pPr>
            <a:lvl3pPr algn="l">
              <a:lnSpc>
                <a:spcPts val="900"/>
              </a:lnSpc>
              <a:buNone/>
              <a:defRPr sz="800"/>
            </a:lvl3pPr>
            <a:lvl4pPr algn="l">
              <a:lnSpc>
                <a:spcPts val="900"/>
              </a:lnSpc>
              <a:buNone/>
              <a:defRPr sz="800"/>
            </a:lvl4pPr>
            <a:lvl5pPr algn="l">
              <a:lnSpc>
                <a:spcPts val="900"/>
              </a:lnSpc>
              <a:buNone/>
              <a:defRPr sz="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69" name="Picture 3" descr="J:\Templates\Ipsos Logo's\Brand logo\IPSOS-PUBLIC-AFFAIRS\PublicAffairs-WT-electroni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53" y="6521860"/>
            <a:ext cx="2196411" cy="36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8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smtClean="0"/>
              <a:t>Click to add text</a:t>
            </a:r>
            <a:br>
              <a:rPr lang="en-US" noProof="0" dirty="0" smtClean="0"/>
            </a:br>
            <a:endParaRPr lang="en-US" noProof="0" dirty="0"/>
          </a:p>
        </p:txBody>
      </p:sp>
      <p:grpSp>
        <p:nvGrpSpPr>
          <p:cNvPr id="4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6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46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" name="Picture 2" descr="J:\Templates\Ipsos Logo's\Brand logo\IPSOS-PUBLIC-AFFAIRS\PublicAffairs-WT-electronic-color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788" y="6467475"/>
            <a:ext cx="2328862" cy="4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790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970" r:id="rId8"/>
    <p:sldLayoutId id="2147484112" r:id="rId9"/>
    <p:sldLayoutId id="2147484113" r:id="rId10"/>
    <p:sldLayoutId id="2147484122" r:id="rId11"/>
    <p:sldLayoutId id="2147484114" r:id="rId12"/>
    <p:sldLayoutId id="214748413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97" r:id="rId2"/>
    <p:sldLayoutId id="2147483898" r:id="rId3"/>
    <p:sldLayoutId id="2147483899" r:id="rId4"/>
    <p:sldLayoutId id="2147483900" r:id="rId5"/>
    <p:sldLayoutId id="2147484116" r:id="rId6"/>
    <p:sldLayoutId id="2147483901" r:id="rId7"/>
    <p:sldLayoutId id="214748397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45" r:id="rId2"/>
    <p:sldLayoutId id="2147483946" r:id="rId3"/>
    <p:sldLayoutId id="2147483947" r:id="rId4"/>
    <p:sldLayoutId id="2147483948" r:id="rId5"/>
    <p:sldLayoutId id="2147484117" r:id="rId6"/>
    <p:sldLayoutId id="2147483949" r:id="rId7"/>
    <p:sldLayoutId id="214748397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78" r:id="rId2"/>
    <p:sldLayoutId id="2147483779" r:id="rId3"/>
    <p:sldLayoutId id="2147483780" r:id="rId4"/>
    <p:sldLayoutId id="2147483781" r:id="rId5"/>
    <p:sldLayoutId id="2147484118" r:id="rId6"/>
    <p:sldLayoutId id="2147483782" r:id="rId7"/>
    <p:sldLayoutId id="214748397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4008" r:id="rId2"/>
    <p:sldLayoutId id="2147484009" r:id="rId3"/>
    <p:sldLayoutId id="2147484010" r:id="rId4"/>
    <p:sldLayoutId id="2147484011" r:id="rId5"/>
    <p:sldLayoutId id="2147484119" r:id="rId6"/>
    <p:sldLayoutId id="2147484012" r:id="rId7"/>
    <p:sldLayoutId id="214748410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56" r:id="rId2"/>
    <p:sldLayoutId id="2147484057" r:id="rId3"/>
    <p:sldLayoutId id="2147484058" r:id="rId4"/>
    <p:sldLayoutId id="2147484059" r:id="rId5"/>
    <p:sldLayoutId id="2147484120" r:id="rId6"/>
    <p:sldLayoutId id="2147484060" r:id="rId7"/>
    <p:sldLayoutId id="214748411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104" r:id="rId2"/>
    <p:sldLayoutId id="2147484105" r:id="rId3"/>
    <p:sldLayoutId id="2147484106" r:id="rId4"/>
    <p:sldLayoutId id="2147484107" r:id="rId5"/>
    <p:sldLayoutId id="2147484121" r:id="rId6"/>
    <p:sldLayoutId id="2147484108" r:id="rId7"/>
    <p:sldLayoutId id="214748411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66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3" r:id="rId9"/>
    <p:sldLayoutId id="2147484134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google.be/url?sa=i&amp;rct=j&amp;q=&amp;esrc=s&amp;frm=1&amp;source=images&amp;cd=&amp;cad=rja&amp;uact=8&amp;docid=X58Ag3ghvBCaLM&amp;tbnid=f93FCcn3H9Rt9M:&amp;ved=0CAUQjRw&amp;url=http://www.immorp.com/certificat-de-performance-energetique-PEB-bruxelles.html&amp;ei=Lv83U4-ZDc7UsgbZmYHwDg&amp;bvm=bv.63808443,d.bGE&amp;psig=AFQjCNHKfL2oBgq06YUEHincD7QFewtvEQ&amp;ust=139626511248495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8.xml"/><Relationship Id="rId11" Type="http://schemas.openxmlformats.org/officeDocument/2006/relationships/oleObject" Target="../embeddings/oleObject5.bin"/><Relationship Id="rId5" Type="http://schemas.openxmlformats.org/officeDocument/2006/relationships/chart" Target="../charts/chart7.xml"/><Relationship Id="rId10" Type="http://schemas.openxmlformats.org/officeDocument/2006/relationships/image" Target="../media/image14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937759" y="2829002"/>
            <a:ext cx="4184725" cy="400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0" y="-9525"/>
            <a:ext cx="9144000" cy="6867525"/>
          </a:xfrm>
          <a:custGeom>
            <a:avLst/>
            <a:gdLst>
              <a:gd name="T0" fmla="*/ 1456 w 2880"/>
              <a:gd name="T1" fmla="*/ 1556 h 2160"/>
              <a:gd name="T2" fmla="*/ 2304 w 2880"/>
              <a:gd name="T3" fmla="*/ 708 h 2160"/>
              <a:gd name="T4" fmla="*/ 2880 w 2880"/>
              <a:gd name="T5" fmla="*/ 934 h 2160"/>
              <a:gd name="T6" fmla="*/ 2880 w 2880"/>
              <a:gd name="T7" fmla="*/ 0 h 2160"/>
              <a:gd name="T8" fmla="*/ 0 w 2880"/>
              <a:gd name="T9" fmla="*/ 0 h 2160"/>
              <a:gd name="T10" fmla="*/ 0 w 2880"/>
              <a:gd name="T11" fmla="*/ 2160 h 2160"/>
              <a:gd name="T12" fmla="*/ 1709 w 2880"/>
              <a:gd name="T13" fmla="*/ 2160 h 2160"/>
              <a:gd name="T14" fmla="*/ 1456 w 2880"/>
              <a:gd name="T15" fmla="*/ 155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0" h="2160">
                <a:moveTo>
                  <a:pt x="1456" y="1556"/>
                </a:moveTo>
                <a:cubicBezTo>
                  <a:pt x="1456" y="1088"/>
                  <a:pt x="1836" y="708"/>
                  <a:pt x="2304" y="708"/>
                </a:cubicBezTo>
                <a:cubicBezTo>
                  <a:pt x="2526" y="708"/>
                  <a:pt x="2729" y="794"/>
                  <a:pt x="2880" y="934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709" y="2160"/>
                  <a:pt x="1709" y="2160"/>
                  <a:pt x="1709" y="2160"/>
                </a:cubicBezTo>
                <a:cubicBezTo>
                  <a:pt x="1553" y="2006"/>
                  <a:pt x="1456" y="1792"/>
                  <a:pt x="1456" y="15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5" name="Freeform 2"/>
          <p:cNvSpPr>
            <a:spLocks/>
          </p:cNvSpPr>
          <p:nvPr/>
        </p:nvSpPr>
        <p:spPr bwMode="grayWhite">
          <a:xfrm>
            <a:off x="6646985" y="0"/>
            <a:ext cx="2497015" cy="1899138"/>
          </a:xfrm>
          <a:custGeom>
            <a:avLst/>
            <a:gdLst>
              <a:gd name="T0" fmla="*/ 4304 w 4304"/>
              <a:gd name="T1" fmla="*/ 0 h 3200"/>
              <a:gd name="T2" fmla="*/ 13 w 4304"/>
              <a:gd name="T3" fmla="*/ 0 h 3200"/>
              <a:gd name="T4" fmla="*/ 0 w 4304"/>
              <a:gd name="T5" fmla="*/ 252 h 3200"/>
              <a:gd name="T6" fmla="*/ 2945 w 4304"/>
              <a:gd name="T7" fmla="*/ 3200 h 3200"/>
              <a:gd name="T8" fmla="*/ 4304 w 4304"/>
              <a:gd name="T9" fmla="*/ 2867 h 3200"/>
              <a:gd name="T10" fmla="*/ 4304 w 4304"/>
              <a:gd name="T11" fmla="*/ 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4" h="3200">
                <a:moveTo>
                  <a:pt x="4304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82"/>
                  <a:pt x="0" y="164"/>
                  <a:pt x="0" y="252"/>
                </a:cubicBezTo>
                <a:cubicBezTo>
                  <a:pt x="0" y="1878"/>
                  <a:pt x="1322" y="3200"/>
                  <a:pt x="2945" y="3200"/>
                </a:cubicBezTo>
                <a:cubicBezTo>
                  <a:pt x="3436" y="3200"/>
                  <a:pt x="3895" y="3081"/>
                  <a:pt x="4304" y="2867"/>
                </a:cubicBezTo>
                <a:lnTo>
                  <a:pt x="4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grayWhite">
          <a:xfrm flipH="1" flipV="1">
            <a:off x="3792538" y="0"/>
            <a:ext cx="2847975" cy="46831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grayWhite">
          <a:xfrm flipH="1" flipV="1">
            <a:off x="1911350" y="0"/>
            <a:ext cx="4729163" cy="60166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1F497D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gray">
          <a:xfrm>
            <a:off x="263769" y="216877"/>
            <a:ext cx="1079500" cy="968375"/>
            <a:chOff x="1352" y="681"/>
            <a:chExt cx="3519" cy="3153"/>
          </a:xfrm>
        </p:grpSpPr>
        <p:sp>
          <p:nvSpPr>
            <p:cNvPr id="19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0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1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2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3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4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5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6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7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8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9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30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32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33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34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</p:grpSp>
      <p:pic>
        <p:nvPicPr>
          <p:cNvPr id="39" name="Grafik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27" y="434211"/>
            <a:ext cx="4715341" cy="538804"/>
          </a:xfrm>
          <a:prstGeom prst="rect">
            <a:avLst/>
          </a:prstGeom>
        </p:spPr>
      </p:pic>
      <p:sp>
        <p:nvSpPr>
          <p:cNvPr id="46" name="Freeform 7"/>
          <p:cNvSpPr>
            <a:spLocks/>
          </p:cNvSpPr>
          <p:nvPr/>
        </p:nvSpPr>
        <p:spPr bwMode="auto">
          <a:xfrm>
            <a:off x="2355203" y="1737461"/>
            <a:ext cx="6811109" cy="5111262"/>
          </a:xfrm>
          <a:custGeom>
            <a:avLst/>
            <a:gdLst>
              <a:gd name="T0" fmla="*/ 1456 w 2880"/>
              <a:gd name="T1" fmla="*/ 1556 h 2160"/>
              <a:gd name="T2" fmla="*/ 2304 w 2880"/>
              <a:gd name="T3" fmla="*/ 708 h 2160"/>
              <a:gd name="T4" fmla="*/ 2880 w 2880"/>
              <a:gd name="T5" fmla="*/ 934 h 2160"/>
              <a:gd name="T6" fmla="*/ 2880 w 2880"/>
              <a:gd name="T7" fmla="*/ 0 h 2160"/>
              <a:gd name="T8" fmla="*/ 0 w 2880"/>
              <a:gd name="T9" fmla="*/ 0 h 2160"/>
              <a:gd name="T10" fmla="*/ 0 w 2880"/>
              <a:gd name="T11" fmla="*/ 2160 h 2160"/>
              <a:gd name="T12" fmla="*/ 1709 w 2880"/>
              <a:gd name="T13" fmla="*/ 2160 h 2160"/>
              <a:gd name="T14" fmla="*/ 1456 w 2880"/>
              <a:gd name="T15" fmla="*/ 155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0" h="2160">
                <a:moveTo>
                  <a:pt x="1456" y="1556"/>
                </a:moveTo>
                <a:cubicBezTo>
                  <a:pt x="1456" y="1088"/>
                  <a:pt x="1836" y="708"/>
                  <a:pt x="2304" y="708"/>
                </a:cubicBezTo>
                <a:cubicBezTo>
                  <a:pt x="2526" y="708"/>
                  <a:pt x="2729" y="794"/>
                  <a:pt x="2880" y="934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709" y="2160"/>
                  <a:pt x="1709" y="2160"/>
                  <a:pt x="1709" y="2160"/>
                </a:cubicBezTo>
                <a:cubicBezTo>
                  <a:pt x="1553" y="2006"/>
                  <a:pt x="1456" y="1792"/>
                  <a:pt x="1456" y="15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white">
          <a:xfrm>
            <a:off x="698362" y="6424209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FFFFFF"/>
                </a:solidFill>
                <a:cs typeface="Arial" pitchFamily="34" charset="0"/>
              </a:rPr>
              <a:t>© 2015 Ipsos.  All rights reserved. Contains Ipsos' Confidential and Proprietary information </a:t>
            </a:r>
            <a:br>
              <a:rPr lang="en-GB" sz="8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800" dirty="0" smtClean="0">
                <a:solidFill>
                  <a:srgbClr val="FFFFFF"/>
                </a:solidFill>
                <a:cs typeface="Arial" pitchFamily="34" charset="0"/>
              </a:rPr>
              <a:t>and may not be disclosed or reproduced without the prior written consent of Ipsos.</a:t>
            </a:r>
            <a:endParaRPr lang="de-DE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eform 2"/>
          <p:cNvSpPr>
            <a:spLocks/>
          </p:cNvSpPr>
          <p:nvPr/>
        </p:nvSpPr>
        <p:spPr bwMode="grayWhite">
          <a:xfrm>
            <a:off x="6639117" y="0"/>
            <a:ext cx="2497015" cy="1899138"/>
          </a:xfrm>
          <a:custGeom>
            <a:avLst/>
            <a:gdLst>
              <a:gd name="T0" fmla="*/ 4304 w 4304"/>
              <a:gd name="T1" fmla="*/ 0 h 3200"/>
              <a:gd name="T2" fmla="*/ 13 w 4304"/>
              <a:gd name="T3" fmla="*/ 0 h 3200"/>
              <a:gd name="T4" fmla="*/ 0 w 4304"/>
              <a:gd name="T5" fmla="*/ 252 h 3200"/>
              <a:gd name="T6" fmla="*/ 2945 w 4304"/>
              <a:gd name="T7" fmla="*/ 3200 h 3200"/>
              <a:gd name="T8" fmla="*/ 4304 w 4304"/>
              <a:gd name="T9" fmla="*/ 2867 h 3200"/>
              <a:gd name="T10" fmla="*/ 4304 w 4304"/>
              <a:gd name="T11" fmla="*/ 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4" h="3200">
                <a:moveTo>
                  <a:pt x="4304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82"/>
                  <a:pt x="0" y="164"/>
                  <a:pt x="0" y="252"/>
                </a:cubicBezTo>
                <a:cubicBezTo>
                  <a:pt x="0" y="1878"/>
                  <a:pt x="1322" y="3200"/>
                  <a:pt x="2945" y="3200"/>
                </a:cubicBezTo>
                <a:cubicBezTo>
                  <a:pt x="3436" y="3200"/>
                  <a:pt x="3895" y="3081"/>
                  <a:pt x="4304" y="2867"/>
                </a:cubicBezTo>
                <a:lnTo>
                  <a:pt x="4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8" name="Titel 3"/>
          <p:cNvSpPr>
            <a:spLocks noGrp="1"/>
          </p:cNvSpPr>
          <p:nvPr>
            <p:ph type="ctrTitle"/>
          </p:nvPr>
        </p:nvSpPr>
        <p:spPr>
          <a:xfrm>
            <a:off x="204718" y="2137774"/>
            <a:ext cx="8251609" cy="181498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nl-BE" sz="4000" dirty="0"/>
              <a:t>PRIORITEITEN IN VERBAND MET DIERENWELZIJN TIJDENS DE LEGISLATUUR 2014-2019</a:t>
            </a:r>
          </a:p>
        </p:txBody>
      </p:sp>
      <p:sp>
        <p:nvSpPr>
          <p:cNvPr id="2" name="AutoShape 2" descr="data:image/jpeg;base64,/9j/4AAQSkZJRgABAQAAAQABAAD/2wCEAAkGBhMRERIREhEVExQVGBgYFRQXGRoVGRMWGRgVGhggGh0XHiceGCUjGhUXIDsgIzMpLCwuGR49NTwrNSYrLCkBCQoKDgwOGg8PGjQkHiU0NTUpNS4vLC8qLy01LC0wLDUsLiw0NC8sNS0yMDItNTQ0LDYwLy0wKSw1LC40KjQ0Kv/AABEIAGEAkAMBIgACEQEDEQH/xAAbAAEAAgMBAQAAAAAAAAAAAAAABQYCAwQBB//EADoQAAIBAgQEBAMFBwQDAAAAAAECAwARBBIhMQUGE1EiMkFxFGGBQlJyobFic4KRsrPBIzNE0QcVNP/EABoBAQADAQEBAAAAAAAAAAAAAAABAgMGBAX/xAAvEQACAQICBwcEAwAAAAAAAAAAAQIDERIxBBMhQVHR8AVScYGRocEUMkJhBiKx/9oADAMBAAIRAxEAPwD7jSlKAUpSgFKUoBUbxbi3Sska9SZgSq3yqqjd5G+yo77nYXqSqhzY0uHkvrO7Mf3SOyRL7WVm92NebS9JjotGVaSvbJcW8iju2orf/hq4kWmP+rippO6RH4eIfIAXdvcmtGF4fChupxEJ+/HO+YfRyVb2NZ0ripdvac5YlOy4JKxf6alvXMmsJzNNCTHLDJigLFJ4FDZ0P30vdWHqBU7wrjMWJUtE18psykFWQ9mU6qapKMQQQbEbEbipwS5lixg0lRljmI06kTMAc3e2YMO1j3NdN2b2vHTpauccMv1k+RnKEqSve69/UtFKUr7BoKUpQClKUApSlAKUpQClKUBAca46wkaCI5SihpZLZumGNkVQdC7WO+gAJN9qrbsLKALKoso30uTqTubkm9b3Q9TiCnzriEc/umiCofa4Nc1cf/ItIqKqtHyikn4vj8EUP7LG89vltFKUrlj0ipjDaYYRnzYiVVRfUgFS59gqsb+1Q4qR5Vnb4yRMQA0xiV4HGiDDkgFUX7Fm33Jt8q6b+N0VOvKo3tisuN+R5tIlZKPHYXSlKV2ZIpSlAKUpQClKUApSlAKUpQEPxjgRkcTwuI5wuUkrmSVN8ki+ov6jUVV+JRPhyPiYhEjaCaNmliVuzgqGjB9DqK+gV4RfQ1hpGjUdJjhrRvw4rwZm4NO8HZ+3ofPul4cweMr98SRlf55rVz4DGxyz9JGz2K5mXVdSBofX1200q8Ny3hS2c4WEt36a3/SqXFYYrFSgADqMBbQBYkIH5g1zmldkaJo8bpybbSV2rZpblt2Nk6yrdXtbf6HnCOHYrJHJJA08bqHVomQOAdQHEhHp6irPwXhEpxDYudVjbIIoYVObpRg3OY7Fie2g+dSPAVthcOO0Uf8AQtd9dNT0ejQlJ0oKLlnbrZ5GcKbcY4m3YUpStDcUpSgFKUoBSlKAUpSgFKVrngzjKSwH7JKn+Y1H0oD2WZVF2YKO5Nh+dQmN56wMWjYqMnsl5P6Aa3vynhWN3gWQ95C0v9wmumHgWHTy4eJfZFH+K0WDfcxlrXlZer5Fdf8A8o4X7CTyH9mP/s1U4MXiHRgmBxDFhJ4spAu+bXb9r8q+tJEBsAPYWrKsa1GhWw44Xwu62vPysZ6qq85+i53KlgONY8IiLwwgKqrd5kXYAbb+lSMOPx582DhX3nv+kZqcpWzmn+K9+ZeNKS/N+3I04VpCP9RVU9lYt+oFbqUrM2QpSlCRSlKApPBecJ5Y8SzZCYoGkUBdnBkFjZj6Kuhytr2rswvMswgkklyqY5okbMuQrG/TzFlDMBozENci1jVpCjtTKO1aucW/tPNGlNL7yqY7mmZcMJ4gkjGWVUQKx6sal8rLl10VQ5OxAO1xWzFcxus+FiEsWSWNHMlgA5LW8OZwbEbAZiLirKWUEC4BN7D1Nt7Vq+Liz9POmcfYuMw9dt6YlwDpy73DrzIOTmYiPHWKdbDmUomtyiKpUkXudTa4tWHG+aciYd4ZIysjMryHKVWyE7s6jcep/Op1eIQkMwljKr5mDKQL9zfT61lHiYmy5XRs1ytiDmA3I72+VLpbiXGTVsXV/HyIM8wSDHJhyyGN1XLkAZmJQsS/jzRjTQ2I+etZcycdkgmw8asiLIHzO4BtlMYHmdR9o6anTQVOpMhykMpzDwkEHMBvbvQzIQGzKQbZTcWJO1j63qMSunYlwlhaxbyu4vmOdMWYempiaWKJHsbglVdw2vqrXB/ZNbMPx6Zp5YMovCJWkbKQCvhMFtdyC1/wHa9Tfx0WYp1EzDUrmFxbckXuLVsjmVvKyk2BNiDodjp31qcStkQoSv8Adv6RUuK804iNMO6KvjgSVyUJVWZowcxzAovjOviIrq4hzDKmK6QaMASQosRUl5UktndTm0C3PofKb1YBi4y/Tzpn+5cZre29eJjYmLWkQlL5rMCUHrftU4l3SNXLvlfi5kn+M6DRr02mZEcA+VIyXB10bNkIOxBPaveF8xzvihBIihWacq4Bs0cbFV9dGDA37grarCcVGATnSygMTcWUHYntceta24lCEWQyxhG8rllCk/I3sdqjEu6MEk9s/wB+RV8HzVPJg55gY2mUoFSwspZ8ozBXJsb+uU6Gsl5tnaHGS9IR9KON4lZTm1Lq+fXXxIbbae9Wg4uIMIy6BzslwGP03NbUdWFwQwPqNQbafrU4490hUp5Y+tvMrEnMkwgw8qZJi8j9QKB/torswXI7LmAXub7VkeM4h4cDIjRr8QyqwMZa2ZXbMPGLeW1j3qzhflS1VxrgW1Uu91sPaUpWZ6CM4pw+R5YZYmQGPPo4JBDgDTLttXLhOAumKnmzKVmJNvFdfAq6C+W/h33sanaVdTaVjN0ot38/gq+C5SdcJ8K0i+aIh1zE2RlJ818vl0A0BNbeL8o9doCJmTpIyZrXc5ymbUWGqB1/iv6VY6wkmC2v6mw0J1+lTrJXuU1FO1rEPw3l4w/CjMtoFlWwB1DkWt2sBWjDcvSjDwQO8doZIWUqG8SxsCb3OhNqksVxMoJbLfIUA13zW+XzrV/7g5FIQZmZltc2GTMT6X2Xa16nFIjBTWzrcvg5IOW3WXFMXUpPn+9dM6gaC+X039a28u8Ckw5dpHRiY4YxkBAywqwBNzuc30tXSeKEtEqqDnUNe7WAuPl8/W1bcdxDIt1GY5wljcan2Fz9KOUnsCp008S3EOnKrjG/FdRcvUMmWxJ1iEdrE5RtfNv6VrwHJhjMt5Q3Vimj21j6kjv4e48QuDc3XQgG1TeH4jm6Xht1AxOt7Za5sDx3qNGuSxa+bXy6ErbvcAmpxzI1VK/W+xHQcpv0p0laN2kWFABnRQIRZSSDmud9NrDevcXyvM8ECdYdaMvaY5rqH7AaPYWHi3tVkjmDXt6Eg6Eaj3rOq6yRb6eFrdZ3INOAuMa2JDKVZUUqcwIyqwvYHKTr67V0cA4dJh4zE7IygsUKgg+J3Y5r6faG1SlKhzbVmXjSjF3XVxSlKoaClKUApSlAKUpQEFxbyYr3j/Ra4MR/8Kfj/wAtSlbxyXW48ss34fJ7j98H+FP6lqV5n/2P4lpSo3olZSMOHeXC/gf9BWOA/wCP9P7TV5Soe/riWW7rgTlKUrI3FKUoBSlKA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555625"/>
            <a:ext cx="1714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>
              <a:solidFill>
                <a:srgbClr val="1F497D"/>
              </a:solidFill>
            </a:endParaRPr>
          </a:p>
        </p:txBody>
      </p:sp>
      <p:pic>
        <p:nvPicPr>
          <p:cNvPr id="31" name="Picture 27" descr="logo Gaia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0121" y="154935"/>
            <a:ext cx="2092363" cy="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0995" name="Picture 3" descr="C:\Users\Kim.Delaere\Desktop\279911efd229aa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57" y="4490114"/>
            <a:ext cx="2158360" cy="1618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8425" y="78203"/>
            <a:ext cx="8107427" cy="1112099"/>
          </a:xfrm>
        </p:spPr>
        <p:txBody>
          <a:bodyPr/>
          <a:lstStyle/>
          <a:p>
            <a:r>
              <a:rPr lang="en-US" sz="1600"/>
              <a:t>Een zeer grote meerderheid van de Brusselaars gaat akkoord met de prioriteiten van GAIA voor de legislatuur 2014-2019. Top 3: de oprichting van een Centrum voor Alternatieve Methoden voor dierproeven (85 %), verbod op proeven op honden en katten (84 %), en rituele slachtingen zonder verdoving verbieden (83 %). 82 % stemt in met een verbod op proeven op apen en verplichte sterilisatie van huiskatten.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5" name="Rounded Rectangle 24"/>
          <p:cNvSpPr/>
          <p:nvPr/>
        </p:nvSpPr>
        <p:spPr>
          <a:xfrm>
            <a:off x="4379689" y="2018071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379689" y="2479622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4379689" y="2941173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4379689" y="3402724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4379689" y="3864275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379689" y="4325826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379689" y="4787377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7581916" y="2018071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7581916" y="2479622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7581916" y="2941173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7581916" y="3402724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7581916" y="3864275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7581916" y="4325826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7581916" y="4787377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97026"/>
              </p:ext>
            </p:extLst>
          </p:nvPr>
        </p:nvGraphicFramePr>
        <p:xfrm>
          <a:off x="479167" y="1887539"/>
          <a:ext cx="3721394" cy="3183376"/>
        </p:xfrm>
        <a:graphic>
          <a:graphicData uri="http://schemas.openxmlformats.org/drawingml/2006/table">
            <a:tbl>
              <a:tblPr/>
              <a:tblGrid>
                <a:gridCol w="3721394"/>
              </a:tblGrid>
              <a:tr h="447844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 moet  een Centrum voor alternatieven </a:t>
                      </a:r>
                    </a:p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 dierproeven opgericht worden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96312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 moet een verbod komen </a:t>
                      </a:r>
                    </a:p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 proeven op honden en katten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7844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 moet een verbod komen op het </a:t>
                      </a:r>
                    </a:p>
                    <a:p>
                      <a:pPr algn="r" fontAlgn="b"/>
                      <a:r>
                        <a:rPr lang="nl-BE" sz="11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onverdoofd</a:t>
                      </a:r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ritueel slachten van dieren 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7844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dieren moeten een status van voelende</a:t>
                      </a:r>
                    </a:p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wezens worden </a:t>
                      </a:r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toegekend*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7844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 moet een verbod komen op proeven op apen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7844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sterilisatie en castratie van huiskatten </a:t>
                      </a:r>
                    </a:p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dient wettelijk verplicht te worden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7844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 moet een verbod komen op het onder dwang voederen</a:t>
                      </a:r>
                    </a:p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van eenden en ganzen voor de productie van </a:t>
                      </a:r>
                      <a:r>
                        <a:rPr lang="nl-BE" sz="11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foie</a:t>
                      </a:r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gras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884677"/>
              </p:ext>
            </p:extLst>
          </p:nvPr>
        </p:nvGraphicFramePr>
        <p:xfrm>
          <a:off x="4707929" y="1850481"/>
          <a:ext cx="285115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301" name="Chart" r:id="rId3" imgW="2847876" imgH="4248215" progId="MSGraph.Chart.8">
                  <p:embed followColorScheme="full"/>
                </p:oleObj>
              </mc:Choice>
              <mc:Fallback>
                <p:oleObj name="Chart" r:id="rId3" imgW="2847876" imgH="424821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929" y="1850481"/>
                        <a:ext cx="2851150" cy="425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370689" y="1506766"/>
            <a:ext cx="2880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BE" sz="1600" b="1" dirty="0" smtClean="0">
                <a:solidFill>
                  <a:schemeClr val="accent3">
                    <a:lumMod val="75000"/>
                  </a:schemeClr>
                </a:solidFill>
              </a:rPr>
              <a:t>B2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72916" y="1506766"/>
            <a:ext cx="2880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BE" sz="1600" b="1" dirty="0" smtClean="0">
                <a:solidFill>
                  <a:schemeClr val="accent5">
                    <a:lumMod val="50000"/>
                  </a:schemeClr>
                </a:solidFill>
              </a:rPr>
              <a:t>T2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821874"/>
              </p:ext>
            </p:extLst>
          </p:nvPr>
        </p:nvGraphicFramePr>
        <p:xfrm>
          <a:off x="4300081" y="1912158"/>
          <a:ext cx="432391" cy="32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391"/>
              </a:tblGrid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78699"/>
              </p:ext>
            </p:extLst>
          </p:nvPr>
        </p:nvGraphicFramePr>
        <p:xfrm>
          <a:off x="7500073" y="1916084"/>
          <a:ext cx="432391" cy="32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391"/>
              </a:tblGrid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2" name="Text Placeholder 6"/>
          <p:cNvSpPr txBox="1">
            <a:spLocks/>
          </p:cNvSpPr>
          <p:nvPr/>
        </p:nvSpPr>
        <p:spPr>
          <a:xfrm>
            <a:off x="346725" y="1217295"/>
            <a:ext cx="7740000" cy="2880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b="1" dirty="0"/>
              <a:t>Mate waarin men het (on)eens is met de volgende stellingen: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592933" y="6221199"/>
            <a:ext cx="7734300" cy="2963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>
                <a:latin typeface="Calibri" pitchFamily="34" charset="0"/>
                <a:cs typeface="Arial" pitchFamily="34" charset="0"/>
              </a:rPr>
              <a:t>Base: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Totale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steekproef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Brussel (n=1000)	</a:t>
            </a:r>
            <a:endParaRPr lang="en-US" sz="1000" dirty="0" smtClean="0">
              <a:latin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BE" sz="1000" dirty="0" smtClean="0"/>
              <a:t>(*) De </a:t>
            </a:r>
            <a:r>
              <a:rPr lang="nl-BE" sz="1000" dirty="0"/>
              <a:t>dieren moeten een status van levende wezens toegekend worden zodat ze niet langer alleen als roerende goederen (zoals bv. meubels, auto’s, juwelen, …) beschouwd </a:t>
            </a:r>
            <a:r>
              <a:rPr lang="nl-BE" sz="1000" dirty="0" smtClean="0"/>
              <a:t>worden</a:t>
            </a:r>
            <a:endParaRPr lang="nl-BE" sz="1000" dirty="0"/>
          </a:p>
          <a:p>
            <a:pPr mar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52390" y="5198561"/>
            <a:ext cx="8479857" cy="586221"/>
          </a:xfrm>
          <a:prstGeom prst="roundRect">
            <a:avLst/>
          </a:prstGeom>
          <a:solidFill>
            <a:srgbClr val="C2D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200" b="1" dirty="0">
                <a:solidFill>
                  <a:schemeClr val="tx1"/>
                </a:solidFill>
              </a:rPr>
              <a:t>Meer dan een op twee Brusselaars is het zelfs helemaal eens met een verbod op onverdoofd ritueel slachten (59 %), een verbod op proeven op honden en katten (57 %), de oprichting van een Centrum voor Alternatieven (51 %), en proeven op apen (52 %). 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898694"/>
              </p:ext>
            </p:extLst>
          </p:nvPr>
        </p:nvGraphicFramePr>
        <p:xfrm>
          <a:off x="361322" y="5829479"/>
          <a:ext cx="8431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302" name="Chart" r:id="rId5" imgW="8391652" imgH="485880" progId="MSGraph.Chart.8">
                  <p:embed followColorScheme="full"/>
                </p:oleObj>
              </mc:Choice>
              <mc:Fallback>
                <p:oleObj name="Chart" r:id="rId5" imgW="8391652" imgH="4858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22" y="5829479"/>
                        <a:ext cx="84312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0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70271"/>
            <a:ext cx="8162325" cy="973087"/>
          </a:xfrm>
        </p:spPr>
        <p:txBody>
          <a:bodyPr/>
          <a:lstStyle/>
          <a:p>
            <a:r>
              <a:rPr lang="en-US" sz="1400"/>
              <a:t>Een grote meerderheid van Brusselaars die minder belang hechten aan het Dierenwelzijn zijn het evenwel eens met alle voorgestelde maatregelen, met een percentage instemming dat rond de 80% of meer schommelt voor elke maatregel. Een verbod op dwangvoedering voor foie gras scoort 85 % bij de Brusselaar die Dierenwelzijn belangrijk vindt, en 61 % bij wie minder belang hecht aan Dierenwelzijn, nog altijd een bijna 2/3 meerderheid.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5" name="Rounded Rectangle 24"/>
          <p:cNvSpPr/>
          <p:nvPr/>
        </p:nvSpPr>
        <p:spPr>
          <a:xfrm>
            <a:off x="3571442" y="2237375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3571442" y="2698926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3571442" y="3160477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3571442" y="3622028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3571442" y="4083579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3571442" y="4545130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3571442" y="5006681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5545349" y="2237375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5545349" y="2698926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5545349" y="3160477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5545349" y="3622028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5545349" y="4083579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5545349" y="4545130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5545349" y="5006681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711844"/>
              </p:ext>
            </p:extLst>
          </p:nvPr>
        </p:nvGraphicFramePr>
        <p:xfrm>
          <a:off x="3912337" y="2073452"/>
          <a:ext cx="1624012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63" name="Chart" r:id="rId3" imgW="1619375" imgH="4248215" progId="MSGraph.Chart.8">
                  <p:embed followColorScheme="full"/>
                </p:oleObj>
              </mc:Choice>
              <mc:Fallback>
                <p:oleObj name="Chart" r:id="rId3" imgW="1619375" imgH="424821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337" y="2073452"/>
                        <a:ext cx="1624012" cy="425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562442" y="1848902"/>
            <a:ext cx="2880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BE" sz="1600" b="1" dirty="0" smtClean="0">
                <a:solidFill>
                  <a:schemeClr val="accent3">
                    <a:lumMod val="75000"/>
                  </a:schemeClr>
                </a:solidFill>
              </a:rPr>
              <a:t>B2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36349" y="1848902"/>
            <a:ext cx="2880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BE" sz="1600" b="1" dirty="0" smtClean="0">
                <a:solidFill>
                  <a:schemeClr val="accent5">
                    <a:lumMod val="50000"/>
                  </a:schemeClr>
                </a:solidFill>
              </a:rPr>
              <a:t>T2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96881"/>
              </p:ext>
            </p:extLst>
          </p:nvPr>
        </p:nvGraphicFramePr>
        <p:xfrm>
          <a:off x="3491834" y="2117814"/>
          <a:ext cx="432391" cy="32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391"/>
              </a:tblGrid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876921"/>
              </p:ext>
            </p:extLst>
          </p:nvPr>
        </p:nvGraphicFramePr>
        <p:xfrm>
          <a:off x="5463506" y="2108092"/>
          <a:ext cx="432391" cy="32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391"/>
              </a:tblGrid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7" name="Rounded Rectangle 46"/>
          <p:cNvSpPr/>
          <p:nvPr/>
        </p:nvSpPr>
        <p:spPr>
          <a:xfrm>
            <a:off x="6207778" y="2253295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48" name="Rounded Rectangle 47"/>
          <p:cNvSpPr/>
          <p:nvPr/>
        </p:nvSpPr>
        <p:spPr>
          <a:xfrm>
            <a:off x="6207778" y="2714846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6207778" y="3176397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6207778" y="3637948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6207778" y="4099499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6207778" y="4561050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57" name="Rounded Rectangle 56"/>
          <p:cNvSpPr/>
          <p:nvPr/>
        </p:nvSpPr>
        <p:spPr>
          <a:xfrm>
            <a:off x="6207778" y="5022601"/>
            <a:ext cx="270000" cy="21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8181685" y="2253295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8181685" y="2714846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63" name="Rounded Rectangle 62"/>
          <p:cNvSpPr/>
          <p:nvPr/>
        </p:nvSpPr>
        <p:spPr>
          <a:xfrm>
            <a:off x="8181685" y="3176397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64" name="Rounded Rectangle 63"/>
          <p:cNvSpPr/>
          <p:nvPr/>
        </p:nvSpPr>
        <p:spPr>
          <a:xfrm>
            <a:off x="8181685" y="3637948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65" name="Rounded Rectangle 64"/>
          <p:cNvSpPr/>
          <p:nvPr/>
        </p:nvSpPr>
        <p:spPr>
          <a:xfrm>
            <a:off x="8181685" y="4099499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66" name="Rounded Rectangle 65"/>
          <p:cNvSpPr/>
          <p:nvPr/>
        </p:nvSpPr>
        <p:spPr>
          <a:xfrm>
            <a:off x="8181685" y="4561050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sp>
        <p:nvSpPr>
          <p:cNvPr id="67" name="Rounded Rectangle 66"/>
          <p:cNvSpPr/>
          <p:nvPr/>
        </p:nvSpPr>
        <p:spPr>
          <a:xfrm>
            <a:off x="8181685" y="5022601"/>
            <a:ext cx="270000" cy="216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22007"/>
              </p:ext>
            </p:extLst>
          </p:nvPr>
        </p:nvGraphicFramePr>
        <p:xfrm>
          <a:off x="6548673" y="2089372"/>
          <a:ext cx="1624012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64" name="Chart" r:id="rId5" imgW="1619164" imgH="4248093" progId="MSGraph.Chart.8">
                  <p:embed followColorScheme="full"/>
                </p:oleObj>
              </mc:Choice>
              <mc:Fallback>
                <p:oleObj name="Chart" r:id="rId5" imgW="1619164" imgH="42480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673" y="2089372"/>
                        <a:ext cx="1624012" cy="425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6198778" y="1864822"/>
            <a:ext cx="2880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BE" sz="1600" b="1" dirty="0" smtClean="0">
                <a:solidFill>
                  <a:schemeClr val="accent3">
                    <a:lumMod val="75000"/>
                  </a:schemeClr>
                </a:solidFill>
              </a:rPr>
              <a:t>B2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172685" y="1864822"/>
            <a:ext cx="2880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BE" sz="1600" b="1" dirty="0" smtClean="0">
                <a:solidFill>
                  <a:schemeClr val="accent5">
                    <a:lumMod val="50000"/>
                  </a:schemeClr>
                </a:solidFill>
              </a:rPr>
              <a:t>T2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002721"/>
              </p:ext>
            </p:extLst>
          </p:nvPr>
        </p:nvGraphicFramePr>
        <p:xfrm>
          <a:off x="6128170" y="2133734"/>
          <a:ext cx="432391" cy="32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391"/>
              </a:tblGrid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39339"/>
              </p:ext>
            </p:extLst>
          </p:nvPr>
        </p:nvGraphicFramePr>
        <p:xfrm>
          <a:off x="8099842" y="2124012"/>
          <a:ext cx="432391" cy="32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391"/>
              </a:tblGrid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4600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991366" y="1739227"/>
            <a:ext cx="13648" cy="366054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494202" y="1504339"/>
            <a:ext cx="2412000" cy="396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 dirty="0"/>
              <a:t>Belang = &lt; gemiddeld </a:t>
            </a:r>
            <a:r>
              <a:rPr lang="nl-BE" sz="1200" b="1" dirty="0" smtClean="0"/>
              <a:t>(52)</a:t>
            </a:r>
          </a:p>
          <a:p>
            <a:pPr algn="ctr"/>
            <a:r>
              <a:rPr lang="nl-BE" sz="1200" b="1" dirty="0" smtClean="0"/>
              <a:t>(n=758) (A)</a:t>
            </a:r>
            <a:endParaRPr lang="nl-BE" sz="1200" b="1" dirty="0"/>
          </a:p>
        </p:txBody>
      </p:sp>
      <p:sp>
        <p:nvSpPr>
          <p:cNvPr id="75" name="Rounded Rectangle 74"/>
          <p:cNvSpPr/>
          <p:nvPr/>
        </p:nvSpPr>
        <p:spPr>
          <a:xfrm>
            <a:off x="6127260" y="1504339"/>
            <a:ext cx="2412000" cy="396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 dirty="0"/>
              <a:t>Belang &gt; gemiddeld (52)</a:t>
            </a:r>
          </a:p>
          <a:p>
            <a:pPr algn="ctr"/>
            <a:r>
              <a:rPr lang="nl-BE" sz="1200" b="1" dirty="0" smtClean="0"/>
              <a:t>(n=242) (B)</a:t>
            </a:r>
            <a:endParaRPr lang="nl-BE" sz="1200" b="1" dirty="0"/>
          </a:p>
        </p:txBody>
      </p:sp>
      <p:sp>
        <p:nvSpPr>
          <p:cNvPr id="74" name="Text Placeholder 6"/>
          <p:cNvSpPr txBox="1">
            <a:spLocks/>
          </p:cNvSpPr>
          <p:nvPr/>
        </p:nvSpPr>
        <p:spPr>
          <a:xfrm>
            <a:off x="346725" y="1045935"/>
            <a:ext cx="7740000" cy="2880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b="1" dirty="0"/>
              <a:t>Mate waarin men het (on)eens is met de volgende stellingen:</a:t>
            </a:r>
          </a:p>
        </p:txBody>
      </p:sp>
      <p:sp>
        <p:nvSpPr>
          <p:cNvPr id="52" name="Text Placeholder 4"/>
          <p:cNvSpPr txBox="1">
            <a:spLocks/>
          </p:cNvSpPr>
          <p:nvPr/>
        </p:nvSpPr>
        <p:spPr>
          <a:xfrm>
            <a:off x="-4940" y="6455659"/>
            <a:ext cx="7734300" cy="2963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 err="1">
                <a:latin typeface="Calibri" pitchFamily="34" charset="0"/>
                <a:cs typeface="Arial" pitchFamily="34" charset="0"/>
              </a:rPr>
              <a:t>Significante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verschillen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tussen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groepen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aanduid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met A, </a:t>
            </a:r>
            <a:r>
              <a:rPr lang="en-US" sz="1000" dirty="0" smtClean="0">
                <a:latin typeface="Calibri" pitchFamily="34" charset="0"/>
                <a:cs typeface="Arial" pitchFamily="34" charset="0"/>
              </a:rPr>
              <a:t>B</a:t>
            </a:r>
          </a:p>
          <a:p>
            <a:pPr mar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i="1" dirty="0" smtClean="0">
                <a:latin typeface="Calibri" pitchFamily="34" charset="0"/>
                <a:cs typeface="Arial" pitchFamily="34" charset="0"/>
              </a:rPr>
              <a:t>(*) </a:t>
            </a:r>
            <a:r>
              <a:rPr lang="en-US" sz="1000" i="1" dirty="0" err="1" smtClean="0">
                <a:latin typeface="Calibri" pitchFamily="34" charset="0"/>
                <a:cs typeface="Arial" pitchFamily="34" charset="0"/>
              </a:rPr>
              <a:t>zie</a:t>
            </a:r>
            <a:r>
              <a:rPr lang="en-US" sz="1000" i="1" dirty="0" smtClean="0">
                <a:latin typeface="Calibri" pitchFamily="34" charset="0"/>
                <a:cs typeface="Arial" pitchFamily="34" charset="0"/>
              </a:rPr>
              <a:t> slide 10</a:t>
            </a:r>
            <a:endParaRPr lang="en-US" sz="1000" i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84917" y="3225227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B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82310" y="3000062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A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03992" y="3253802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B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46867" y="3253802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B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56442" y="3168077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B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99480" y="3189147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A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82452" y="5070692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B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279845" y="4845527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A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33846" y="5105002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B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336476" y="5023157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B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47295" y="5026287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A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83756" y="4188727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B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45681" y="4188727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B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50506" y="4093477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B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81172" y="4147526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B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35136" y="4099777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A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280725" y="3938777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A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84917" y="2762873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B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867171" y="2789424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B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08787" y="2788154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B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85131" y="2693955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B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485451" y="2705877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A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289080" y="2551822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A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81171" y="2301476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B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279844" y="2095028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A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35216" y="2261853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A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995560" y="2330051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B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531456" y="2234801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B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87389" y="4545686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B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725636" y="4566502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A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694065" y="3694080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B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894090" y="3722655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B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056015" y="3732180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B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607363" y="3614508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B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278585" y="3465814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A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04501" y="3638504"/>
            <a:ext cx="859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b="1" dirty="0" smtClean="0">
                <a:solidFill>
                  <a:schemeClr val="bg1"/>
                </a:solidFill>
              </a:rPr>
              <a:t>A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176789" y="5514116"/>
            <a:ext cx="7478069" cy="586221"/>
          </a:xfrm>
          <a:prstGeom prst="roundRect">
            <a:avLst/>
          </a:prstGeom>
          <a:solidFill>
            <a:srgbClr val="C2D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200" b="1" dirty="0">
                <a:solidFill>
                  <a:schemeClr val="tx1"/>
                </a:solidFill>
              </a:rPr>
              <a:t>De verplichte sterilisatie en castratie van huiskatten vindt evenveel instemming bij de Brusselaars die Dierenwelzijn belangrijk vinden als bij diegenen die Dierenwelzijn minder belangrijk achten (resp. 79 % en 78 %).</a:t>
            </a:r>
          </a:p>
        </p:txBody>
      </p:sp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34217"/>
              </p:ext>
            </p:extLst>
          </p:nvPr>
        </p:nvGraphicFramePr>
        <p:xfrm>
          <a:off x="361322" y="6059536"/>
          <a:ext cx="8431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65" name="Chart" r:id="rId7" imgW="8391652" imgH="485880" progId="MSGraph.Chart.8">
                  <p:embed followColorScheme="full"/>
                </p:oleObj>
              </mc:Choice>
              <mc:Fallback>
                <p:oleObj name="Chart" r:id="rId7" imgW="8391652" imgH="4858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22" y="6059536"/>
                        <a:ext cx="84312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879135"/>
              </p:ext>
            </p:extLst>
          </p:nvPr>
        </p:nvGraphicFramePr>
        <p:xfrm>
          <a:off x="368107" y="2053180"/>
          <a:ext cx="3064488" cy="3339359"/>
        </p:xfrm>
        <a:graphic>
          <a:graphicData uri="http://schemas.openxmlformats.org/drawingml/2006/table">
            <a:tbl>
              <a:tblPr/>
              <a:tblGrid>
                <a:gridCol w="3064488"/>
              </a:tblGrid>
              <a:tr h="460444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 moet  een Centrum voor alternatieven </a:t>
                      </a:r>
                    </a:p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 dierproeven opgericht worden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102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 moet een verbod komen </a:t>
                      </a:r>
                    </a:p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 proeven op honden en katten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0444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 moet een verbod komen op het </a:t>
                      </a:r>
                    </a:p>
                    <a:p>
                      <a:pPr algn="r" fontAlgn="b"/>
                      <a:r>
                        <a:rPr lang="nl-BE" sz="11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onverdoofd</a:t>
                      </a:r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ritueel slachten van dieren 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0444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dieren moeten een status van voelende</a:t>
                      </a:r>
                    </a:p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wezens worden </a:t>
                      </a:r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toegekend*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0444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 moet een verbod komen op proeven op apen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0444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sterilisatie en castratie van huiskatten </a:t>
                      </a:r>
                    </a:p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dient wettelijk verplicht te worden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26863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 moet een verbod komen op het onder dwang voederen van eenden en ganzen voor de productie van </a:t>
                      </a:r>
                      <a:r>
                        <a:rPr lang="nl-BE" sz="11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foie</a:t>
                      </a:r>
                      <a:r>
                        <a:rPr lang="nl-B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gras</a:t>
                      </a:r>
                      <a:endParaRPr lang="nl-BE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4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1" y="157351"/>
            <a:ext cx="7910564" cy="836126"/>
          </a:xfrm>
        </p:spPr>
        <p:txBody>
          <a:bodyPr/>
          <a:lstStyle/>
          <a:p>
            <a:r>
              <a:rPr lang="en-US"/>
              <a:t>De Brusselaars zijn meer verdeeld over de maximale straffen die dierenmishandelaars riskeren. Niet streng genoeg, oordeelt 56 %, voldoende streng, vindt 40 %.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7" name="Text Placeholder 6"/>
          <p:cNvSpPr txBox="1">
            <a:spLocks/>
          </p:cNvSpPr>
          <p:nvPr/>
        </p:nvSpPr>
        <p:spPr>
          <a:xfrm>
            <a:off x="346725" y="1307942"/>
            <a:ext cx="7740000" cy="2880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b="1" dirty="0"/>
              <a:t>Maximumstraffen voor niet-naleving van de wet betreffende de bescherming en het welzijn der dieren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606" y="1775483"/>
            <a:ext cx="7244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b="1" dirty="0"/>
              <a:t>“De wet betreffende de bescherming en het welzijn der dieren legt maximumstraffen op, van </a:t>
            </a:r>
          </a:p>
          <a:p>
            <a:pPr algn="ctr"/>
            <a:r>
              <a:rPr lang="nl-BE" sz="2000" b="1" dirty="0"/>
              <a:t>1 tot 6 maanden gevangenis en boetes tot 12.000 euro</a:t>
            </a:r>
            <a:r>
              <a:rPr lang="nl-BE" sz="1200" b="1" dirty="0"/>
              <a:t>, voor handelingen waardoor een dier zonder noodzaak omkomt of zonder noodzaak pijn, letsel of verminking ondergaat.”</a:t>
            </a:r>
          </a:p>
          <a:p>
            <a:pPr algn="ctr"/>
            <a:endParaRPr lang="nl-BE" sz="2000" b="1" dirty="0"/>
          </a:p>
          <a:p>
            <a:pPr algn="ctr"/>
            <a:r>
              <a:rPr lang="nl-BE" sz="2000" b="1" dirty="0"/>
              <a:t>Is dit streng genoeg?</a:t>
            </a:r>
          </a:p>
        </p:txBody>
      </p:sp>
      <p:sp>
        <p:nvSpPr>
          <p:cNvPr id="3" name="Oval 2"/>
          <p:cNvSpPr/>
          <p:nvPr/>
        </p:nvSpPr>
        <p:spPr>
          <a:xfrm>
            <a:off x="6095494" y="3106332"/>
            <a:ext cx="1332000" cy="13320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14491" y="3576158"/>
            <a:ext cx="1116000" cy="1116000"/>
          </a:xfrm>
          <a:prstGeom prst="ellipse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236583" y="5134811"/>
            <a:ext cx="936000" cy="936000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6286649" y="3435052"/>
            <a:ext cx="1127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chemeClr val="bg1"/>
                </a:solidFill>
              </a:rPr>
              <a:t>56%</a:t>
            </a:r>
            <a:endParaRPr lang="nl-BE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0831" y="3825280"/>
            <a:ext cx="10467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 smtClean="0">
                <a:solidFill>
                  <a:schemeClr val="bg1"/>
                </a:solidFill>
              </a:rPr>
              <a:t>40%</a:t>
            </a:r>
            <a:endParaRPr lang="nl-BE" sz="35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6381" y="5346535"/>
            <a:ext cx="1046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chemeClr val="bg1"/>
                </a:solidFill>
              </a:rPr>
              <a:t>4</a:t>
            </a:r>
            <a:r>
              <a:rPr lang="nl-BE" sz="3000" b="1" dirty="0" smtClean="0">
                <a:solidFill>
                  <a:schemeClr val="bg1"/>
                </a:solidFill>
              </a:rPr>
              <a:t>%</a:t>
            </a:r>
            <a:endParaRPr lang="nl-BE" sz="3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1185" y="6098107"/>
            <a:ext cx="10467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b="1" dirty="0"/>
              <a:t>TE STRENG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8489" y="4794611"/>
            <a:ext cx="12880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b="1" dirty="0"/>
              <a:t>VOLDOENDE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76877" y="4445949"/>
            <a:ext cx="1969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b="1" dirty="0"/>
              <a:t>NIET STRENG GENOEG</a:t>
            </a: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-4940" y="6572889"/>
            <a:ext cx="7734300" cy="2963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>
                <a:latin typeface="Calibri" pitchFamily="34" charset="0"/>
                <a:cs typeface="Arial" pitchFamily="34" charset="0"/>
              </a:rPr>
              <a:t>Base: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Totale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steekproef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Brussel 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(n=1000)	</a:t>
            </a:r>
          </a:p>
        </p:txBody>
      </p:sp>
    </p:spTree>
    <p:extLst>
      <p:ext uri="{BB962C8B-B14F-4D97-AF65-F5344CB8AC3E}">
        <p14:creationId xmlns:p14="http://schemas.microsoft.com/office/powerpoint/2010/main" val="40159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416" y="1744072"/>
            <a:ext cx="7244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b="1" dirty="0"/>
              <a:t>“De wet betreffende de bescherming en het welzijn der dieren legt maximumstraffen op, van </a:t>
            </a:r>
          </a:p>
          <a:p>
            <a:pPr algn="ctr"/>
            <a:r>
              <a:rPr lang="nl-BE" sz="2000" b="1" dirty="0"/>
              <a:t>1 tot 6 maanden gevangenis en boetes tot 12.000 euro</a:t>
            </a:r>
            <a:r>
              <a:rPr lang="nl-BE" sz="1200" b="1" dirty="0"/>
              <a:t>, voor handelingen waardoor een dier zonder noodzaak omkomt of zonder noodzaak pijn, letsel of verminking ondergaat.”</a:t>
            </a:r>
          </a:p>
          <a:p>
            <a:pPr algn="ctr"/>
            <a:endParaRPr lang="nl-BE" sz="2000" b="1" dirty="0"/>
          </a:p>
          <a:p>
            <a:pPr algn="ctr"/>
            <a:r>
              <a:rPr lang="nl-BE" sz="2000" b="1" dirty="0"/>
              <a:t>Is dit streng genoeg?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92176" y="4438332"/>
            <a:ext cx="10467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b="1" dirty="0"/>
              <a:t>TE STRENG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20968" y="4573296"/>
            <a:ext cx="12880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b="1" dirty="0"/>
              <a:t>VOLDOENDE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9309" y="4457880"/>
            <a:ext cx="1969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b="1" dirty="0"/>
              <a:t>NIET STRENG GENOEG</a:t>
            </a:r>
          </a:p>
        </p:txBody>
      </p:sp>
      <p:sp>
        <p:nvSpPr>
          <p:cNvPr id="19" name="Oval 18"/>
          <p:cNvSpPr/>
          <p:nvPr/>
        </p:nvSpPr>
        <p:spPr>
          <a:xfrm>
            <a:off x="5175219" y="3114911"/>
            <a:ext cx="1332000" cy="1332000"/>
          </a:xfrm>
          <a:prstGeom prst="ellipse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204051" y="3226207"/>
            <a:ext cx="1116000" cy="11160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/>
          <p:cNvSpPr txBox="1"/>
          <p:nvPr/>
        </p:nvSpPr>
        <p:spPr>
          <a:xfrm>
            <a:off x="3317770" y="3458802"/>
            <a:ext cx="11271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 smtClean="0">
                <a:solidFill>
                  <a:schemeClr val="bg1"/>
                </a:solidFill>
              </a:rPr>
              <a:t>47%</a:t>
            </a:r>
            <a:endParaRPr lang="nl-BE" sz="35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7298" y="3415954"/>
            <a:ext cx="1194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chemeClr val="bg1"/>
                </a:solidFill>
              </a:rPr>
              <a:t>48%</a:t>
            </a:r>
            <a:endParaRPr lang="nl-BE" sz="4000" b="1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247574" y="3312797"/>
            <a:ext cx="936000" cy="936000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extBox 28"/>
          <p:cNvSpPr txBox="1"/>
          <p:nvPr/>
        </p:nvSpPr>
        <p:spPr>
          <a:xfrm>
            <a:off x="7426747" y="3500771"/>
            <a:ext cx="1046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chemeClr val="bg1"/>
                </a:solidFill>
              </a:rPr>
              <a:t>5</a:t>
            </a:r>
            <a:r>
              <a:rPr lang="nl-BE" sz="3000" b="1" dirty="0" smtClean="0">
                <a:solidFill>
                  <a:schemeClr val="bg1"/>
                </a:solidFill>
              </a:rPr>
              <a:t>%</a:t>
            </a:r>
            <a:endParaRPr lang="nl-BE" sz="30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112765" y="4980607"/>
            <a:ext cx="1332000" cy="13320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293119" y="5105270"/>
            <a:ext cx="1116000" cy="1116000"/>
          </a:xfrm>
          <a:prstGeom prst="ellipse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TextBox 31"/>
          <p:cNvSpPr txBox="1"/>
          <p:nvPr/>
        </p:nvSpPr>
        <p:spPr>
          <a:xfrm>
            <a:off x="3268295" y="5309327"/>
            <a:ext cx="1127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chemeClr val="bg1"/>
                </a:solidFill>
              </a:rPr>
              <a:t>80%</a:t>
            </a:r>
            <a:endParaRPr lang="nl-BE" sz="4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0323" y="5337729"/>
            <a:ext cx="10467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 smtClean="0">
                <a:solidFill>
                  <a:schemeClr val="bg1"/>
                </a:solidFill>
              </a:rPr>
              <a:t>19%</a:t>
            </a:r>
            <a:endParaRPr lang="nl-BE" sz="3500" b="1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261360" y="5195270"/>
            <a:ext cx="936000" cy="936000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xtBox 34"/>
          <p:cNvSpPr txBox="1"/>
          <p:nvPr/>
        </p:nvSpPr>
        <p:spPr>
          <a:xfrm>
            <a:off x="7436647" y="5375046"/>
            <a:ext cx="1046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chemeClr val="bg1"/>
                </a:solidFill>
              </a:rPr>
              <a:t>1</a:t>
            </a:r>
            <a:r>
              <a:rPr lang="nl-BE" sz="3000" b="1" dirty="0" smtClean="0">
                <a:solidFill>
                  <a:schemeClr val="bg1"/>
                </a:solidFill>
              </a:rPr>
              <a:t>%</a:t>
            </a:r>
            <a:endParaRPr lang="nl-BE" sz="3000" b="1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87115" y="3609957"/>
            <a:ext cx="2412000" cy="396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 dirty="0"/>
              <a:t>Belang = &lt; gemiddeld (52)</a:t>
            </a:r>
          </a:p>
          <a:p>
            <a:pPr algn="ctr"/>
            <a:r>
              <a:rPr lang="nl-BE" sz="1200" b="1" dirty="0" smtClean="0"/>
              <a:t>(n=758) (A)</a:t>
            </a:r>
            <a:endParaRPr lang="nl-BE" sz="12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287115" y="5465270"/>
            <a:ext cx="2412000" cy="396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 dirty="0"/>
              <a:t>Belang &gt; gemiddeld (52)</a:t>
            </a:r>
          </a:p>
          <a:p>
            <a:pPr algn="ctr"/>
            <a:r>
              <a:rPr lang="nl-BE" sz="1200" b="1" dirty="0" smtClean="0"/>
              <a:t>(n=242) (B)</a:t>
            </a:r>
            <a:endParaRPr lang="nl-BE" sz="1200" b="1" dirty="0"/>
          </a:p>
        </p:txBody>
      </p:sp>
      <p:sp>
        <p:nvSpPr>
          <p:cNvPr id="38" name="Text Placeholder 4"/>
          <p:cNvSpPr txBox="1">
            <a:spLocks/>
          </p:cNvSpPr>
          <p:nvPr/>
        </p:nvSpPr>
        <p:spPr>
          <a:xfrm>
            <a:off x="-4940" y="6572889"/>
            <a:ext cx="7734300" cy="2963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 err="1">
                <a:latin typeface="Calibri" pitchFamily="34" charset="0"/>
                <a:cs typeface="Arial" pitchFamily="34" charset="0"/>
              </a:rPr>
              <a:t>Significante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verschillen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tussen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groepen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aanduid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met A, 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75708" y="5914338"/>
            <a:ext cx="859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chemeClr val="bg1"/>
                </a:solidFill>
              </a:rPr>
              <a:t>A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22255" y="4009090"/>
            <a:ext cx="859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chemeClr val="bg1"/>
                </a:solidFill>
              </a:rPr>
              <a:t>B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01389" y="3916269"/>
            <a:ext cx="859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chemeClr val="bg1"/>
                </a:solidFill>
              </a:rPr>
              <a:t>B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27" name="Foliennummernplatzhalter 4"/>
          <p:cNvSpPr txBox="1">
            <a:spLocks/>
          </p:cNvSpPr>
          <p:nvPr/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DB18A3-D21F-4BB0-9E84-DFB02994164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2" name="Titel 1"/>
          <p:cNvSpPr>
            <a:spLocks noGrp="1"/>
          </p:cNvSpPr>
          <p:nvPr>
            <p:ph type="title"/>
          </p:nvPr>
        </p:nvSpPr>
        <p:spPr>
          <a:xfrm>
            <a:off x="841810" y="320734"/>
            <a:ext cx="8138028" cy="559127"/>
          </a:xfrm>
        </p:spPr>
        <p:txBody>
          <a:bodyPr/>
          <a:lstStyle/>
          <a:p>
            <a:r>
              <a:rPr lang="en-US"/>
              <a:t>80 % van de Brusselaars die meer belang hechten aan Dierenwelzijn, vindt de straffen niet streng genoeg.    </a:t>
            </a:r>
          </a:p>
        </p:txBody>
      </p:sp>
      <p:sp>
        <p:nvSpPr>
          <p:cNvPr id="43" name="Text Placeholder 6"/>
          <p:cNvSpPr txBox="1">
            <a:spLocks/>
          </p:cNvSpPr>
          <p:nvPr/>
        </p:nvSpPr>
        <p:spPr>
          <a:xfrm>
            <a:off x="346725" y="1304561"/>
            <a:ext cx="7740000" cy="2880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b="1" dirty="0"/>
              <a:t>Maximumstraffen voor niet-naleving van de wet betreffende de bescherming en het welzijn der dieren </a:t>
            </a:r>
          </a:p>
        </p:txBody>
      </p:sp>
    </p:spTree>
    <p:extLst>
      <p:ext uri="{BB962C8B-B14F-4D97-AF65-F5344CB8AC3E}">
        <p14:creationId xmlns:p14="http://schemas.microsoft.com/office/powerpoint/2010/main" val="18993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ctrTitle"/>
          </p:nvPr>
        </p:nvSpPr>
        <p:spPr>
          <a:xfrm>
            <a:off x="34413" y="3225814"/>
            <a:ext cx="4419137" cy="507831"/>
          </a:xfrm>
        </p:spPr>
        <p:txBody>
          <a:bodyPr/>
          <a:lstStyle/>
          <a:p>
            <a:r>
              <a:rPr lang="nl-BE" dirty="0" smtClean="0"/>
              <a:t>Conclusies</a:t>
            </a:r>
            <a:endParaRPr lang="nl-BE" dirty="0"/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>
            <a:off x="3100449" y="963881"/>
            <a:ext cx="1079500" cy="10795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7200" b="1" dirty="0">
                <a:solidFill>
                  <a:srgbClr val="F0F0F5"/>
                </a:solidFill>
              </a:rPr>
              <a:t>3</a:t>
            </a:r>
            <a:endParaRPr lang="en-US" dirty="0" smtClean="0">
              <a:solidFill>
                <a:srgbClr val="1F497D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8565" y="363867"/>
            <a:ext cx="8162325" cy="282129"/>
          </a:xfrm>
        </p:spPr>
        <p:txBody>
          <a:bodyPr/>
          <a:lstStyle/>
          <a:p>
            <a:r>
              <a:rPr lang="de-DE" dirty="0"/>
              <a:t>Prioriteiten in verband met dierenwelzijn tijdens de legislatuur 2014-2019 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fr-BE" sz="1600" dirty="0"/>
              <a:t>Zoals verwacht, liggen de Brusselaars het meest wakker van Economie en Werkgelegenheid, gevolgd door Veiligheid, Preventie en Onderwijs. Opmerkelijk: de Brusselaars vinden Dierenwelzijn als beleidsdomein belangrijker dan Lokale besturen, Ruimtelijke Ordening en Toerisme.</a:t>
            </a:r>
          </a:p>
          <a:p>
            <a:r>
              <a:rPr lang="en-US" sz="1600"/>
              <a:t>Een zeer grote meerderheid van de Brusselaars gaat akkoord met de prioriteiten van GAIA voor de legislatuur 2015-2019. Top 3: de oprichting van een Centrum voor Alternatieve Methoden voor dierproeven (85 %), verbod op proeven op honden en katten (84 %), en rituele slachtingen zonder verdoving verbieden (83 %). 82 % stemt in met een verbod op proeven op apen en verplichte sterilisatie van huiskatten.</a:t>
            </a:r>
          </a:p>
          <a:p>
            <a:r>
              <a:rPr lang="en-US" sz="1600"/>
              <a:t>Meer dan een op twee Brusselaars is het zelfs helemaal eens met een verbod op onverdoofd ritueel slachten (59 %), een verbod op proeven op honden en katten (57 %), de oprichting van een Centrum voor Alternatieven (51 %), en proeven op apen (52 %). </a:t>
            </a:r>
          </a:p>
          <a:p>
            <a:r>
              <a:rPr lang="en-US" sz="1600"/>
              <a:t>De verplichte sterilisatie en castratie van huiskatten vindt evenveel instemming bij de Brusselaars die Dierenwelzijn belangrijk vinden als bij diegenen die Dierenwelzijn minder belangrijk achten (resp. 79 % en 78 %).</a:t>
            </a:r>
          </a:p>
          <a:p>
            <a:r>
              <a:rPr lang="en-US" sz="1600"/>
              <a:t>Een grote meerderheid van Brusselaars die minder belang hechten aan het Dierenwelzijn zijn het evenwel eens met alle voorgestelde maatregelen, met een percentage instemming dat rond de 80% of meer schommelt voor elke maatregel. Een verbod op dwangvoedering voor foie gras scoort 85 % bij de Brusselaar die Dierenwelzijn belangrijk vindt, en 61 % bij wie minder belang hecht aan Dierenwelzijn, nog altijd een bijna 2/3 meerderheid.</a:t>
            </a:r>
            <a:endParaRPr lang="nl-B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15</a:t>
            </a:fld>
            <a:endParaRPr lang="de-DE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579812" y="1347421"/>
            <a:ext cx="2016125" cy="20161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52425" y="5019675"/>
            <a:ext cx="4572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 dirty="0" err="1" smtClean="0">
                <a:solidFill>
                  <a:srgbClr val="FFFFFF"/>
                </a:solidFill>
              </a:rPr>
              <a:t>Ipsos</a:t>
            </a:r>
            <a:r>
              <a:rPr lang="en-US" sz="2400" b="1" dirty="0" smtClean="0">
                <a:solidFill>
                  <a:srgbClr val="FFFFFF"/>
                </a:solidFill>
              </a:rPr>
              <a:t> Public Affairs</a:t>
            </a:r>
            <a:endParaRPr lang="en-US" sz="1600" b="1" dirty="0">
              <a:solidFill>
                <a:srgbClr val="FFFFFF"/>
              </a:solidFill>
            </a:endParaRPr>
          </a:p>
          <a:p>
            <a:r>
              <a:rPr lang="en-US" sz="1400" dirty="0" err="1" smtClean="0">
                <a:solidFill>
                  <a:srgbClr val="FFFFFF"/>
                </a:solidFill>
              </a:rPr>
              <a:t>Drève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Richelle</a:t>
            </a:r>
            <a:r>
              <a:rPr lang="en-US" sz="1400" dirty="0" smtClean="0">
                <a:solidFill>
                  <a:srgbClr val="FFFFFF"/>
                </a:solidFill>
              </a:rPr>
              <a:t> 161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Building J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 smtClean="0">
                <a:solidFill>
                  <a:srgbClr val="FFFFFF"/>
                </a:solidFill>
              </a:rPr>
              <a:t>1410 Waterloo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FFFFFF"/>
                </a:solidFill>
              </a:rPr>
              <a:t>Belgium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FFFFFF"/>
                </a:solidFill>
              </a:rPr>
              <a:t>Tel.:  +32 (</a:t>
            </a:r>
            <a:r>
              <a:rPr lang="en-US" sz="1400" dirty="0" smtClean="0">
                <a:solidFill>
                  <a:srgbClr val="FFFFFF"/>
                </a:solidFill>
              </a:rPr>
              <a:t>0)2  642 47 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gray">
          <a:xfrm>
            <a:off x="3725863" y="6553200"/>
            <a:ext cx="4316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800" dirty="0"/>
              <a:t>© </a:t>
            </a:r>
            <a:r>
              <a:rPr lang="en-GB" sz="800" dirty="0" smtClean="0"/>
              <a:t>2015 Ipsos</a:t>
            </a:r>
            <a:r>
              <a:rPr lang="en-GB" sz="800" dirty="0"/>
              <a:t>.  All rights reserved. Contains </a:t>
            </a:r>
            <a:r>
              <a:rPr lang="en-GB" sz="800" dirty="0" err="1"/>
              <a:t>Ipsos</a:t>
            </a:r>
            <a:r>
              <a:rPr lang="en-GB" sz="800" dirty="0"/>
              <a:t>' Confidential and Proprietary information </a:t>
            </a:r>
            <a:br>
              <a:rPr lang="en-GB" sz="800" dirty="0"/>
            </a:br>
            <a:r>
              <a:rPr lang="en-GB" sz="800" dirty="0"/>
              <a:t>and may not be disclosed or reproduced without the prior written consent of </a:t>
            </a:r>
            <a:r>
              <a:rPr lang="en-GB" sz="800" dirty="0" err="1"/>
              <a:t>Ipsos</a:t>
            </a:r>
            <a:r>
              <a:rPr lang="en-GB" sz="800" dirty="0"/>
              <a:t>.</a:t>
            </a:r>
            <a:endParaRPr lang="de-DE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579812" y="1347421"/>
            <a:ext cx="2016125" cy="20161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18497" y="3440125"/>
            <a:ext cx="3137527" cy="91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cs typeface="Arial" pitchFamily="34" charset="0"/>
              </a:rPr>
              <a:t>Jean-Michel LEBRUN</a:t>
            </a:r>
            <a:endParaRPr lang="en-U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FFFFFF"/>
                </a:solidFill>
                <a:cs typeface="Arial" pitchFamily="34" charset="0"/>
              </a:rPr>
              <a:t>Client Service Director </a:t>
            </a: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rgbClr val="FFFFFF"/>
                </a:solidFill>
                <a:cs typeface="Arial" pitchFamily="34" charset="0"/>
              </a:rPr>
              <a:t>Email: </a:t>
            </a:r>
            <a:r>
              <a:rPr lang="en-US" sz="1600" u="sng" dirty="0" smtClean="0">
                <a:solidFill>
                  <a:srgbClr val="FFFFFF"/>
                </a:solidFill>
                <a:cs typeface="Arial" pitchFamily="34" charset="0"/>
              </a:rPr>
              <a:t>jean-michel.lebrun@ipsos.com</a:t>
            </a:r>
            <a:endParaRPr lang="de-DE" sz="1600" b="1" u="sng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1" name="Picture 2" descr="J:\Sales\Proposals\Proposals map Gent\Prop14\PUBLIC AFFAIRS\04_PHOTOS\jean-mich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33" y="1677342"/>
            <a:ext cx="1356282" cy="13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ctrTitle"/>
          </p:nvPr>
        </p:nvSpPr>
        <p:spPr>
          <a:xfrm>
            <a:off x="34413" y="3225814"/>
            <a:ext cx="4419137" cy="507831"/>
          </a:xfrm>
        </p:spPr>
        <p:txBody>
          <a:bodyPr/>
          <a:lstStyle/>
          <a:p>
            <a:r>
              <a:rPr lang="nl-BE" dirty="0"/>
              <a:t>Onderzoeksopzet</a:t>
            </a:r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>
            <a:off x="3100449" y="963881"/>
            <a:ext cx="1079500" cy="10795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200" b="1" i="0" u="none" strike="noStrike" cap="none" normalizeH="0" baseline="0" dirty="0" smtClean="0">
                <a:ln>
                  <a:noFill/>
                </a:ln>
                <a:solidFill>
                  <a:srgbClr val="F0F0F5"/>
                </a:solidFill>
                <a:effectLst/>
                <a:latin typeface="Calibri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254734"/>
            <a:ext cx="8162325" cy="282129"/>
          </a:xfrm>
        </p:spPr>
        <p:txBody>
          <a:bodyPr/>
          <a:lstStyle/>
          <a:p>
            <a:r>
              <a:rPr lang="en-US" dirty="0" err="1"/>
              <a:t>Onderzoeksopzet</a:t>
            </a:r>
            <a:endParaRPr lang="en-US" dirty="0">
              <a:effectLst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0" name="Text Box 67"/>
          <p:cNvSpPr txBox="1">
            <a:spLocks noChangeArrowheads="1"/>
          </p:cNvSpPr>
          <p:nvPr/>
        </p:nvSpPr>
        <p:spPr bwMode="gray">
          <a:xfrm>
            <a:off x="836052" y="5701902"/>
            <a:ext cx="7574437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900" dirty="0"/>
              <a:t>Net zoals voor elke kwantitatieve enquête, zijn de resultaten van deze studie onderworpen aan de foutenmarges eigen aan de statistische wetten.</a:t>
            </a:r>
            <a:r>
              <a:rPr lang="nl-BE" sz="1600" dirty="0"/>
              <a:t/>
            </a:r>
            <a:br>
              <a:rPr lang="nl-BE" sz="1600" dirty="0"/>
            </a:br>
            <a:endParaRPr lang="nl-BE" sz="900" dirty="0"/>
          </a:p>
        </p:txBody>
      </p:sp>
      <p:sp>
        <p:nvSpPr>
          <p:cNvPr id="21" name="Rectangle 1"/>
          <p:cNvSpPr/>
          <p:nvPr/>
        </p:nvSpPr>
        <p:spPr bwMode="auto">
          <a:xfrm>
            <a:off x="1167271" y="2323020"/>
            <a:ext cx="6912000" cy="79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72000" rIns="72000" bIns="72000" anchor="ctr"/>
          <a:lstStyle/>
          <a:p>
            <a:pPr eaLnBrk="0" hangingPunct="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nl-BE" sz="1600" b="1" dirty="0">
                <a:solidFill>
                  <a:schemeClr val="tx1"/>
                </a:solidFill>
              </a:rPr>
              <a:t>Steekproef: 1 000 </a:t>
            </a:r>
            <a:r>
              <a:rPr lang="nl-BE" sz="1600" kern="0" dirty="0">
                <a:solidFill>
                  <a:schemeClr val="tx1"/>
                </a:solidFill>
                <a:cs typeface="Times New Roman" pitchFamily="18" charset="0"/>
              </a:rPr>
              <a:t>personen, een representatieve steekproef van de Brusselse bevolking</a:t>
            </a:r>
            <a:r>
              <a:rPr lang="nl-BE" sz="1600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nl-BE" sz="1600" kern="0" dirty="0">
                <a:solidFill>
                  <a:schemeClr val="tx1"/>
                </a:solidFill>
                <a:cs typeface="Times New Roman" pitchFamily="18" charset="0"/>
              </a:rPr>
              <a:t>van 18 jaar en ouder</a:t>
            </a:r>
          </a:p>
        </p:txBody>
      </p:sp>
      <p:sp>
        <p:nvSpPr>
          <p:cNvPr id="22" name="Rectangle 1"/>
          <p:cNvSpPr/>
          <p:nvPr/>
        </p:nvSpPr>
        <p:spPr bwMode="auto">
          <a:xfrm>
            <a:off x="1167271" y="3238023"/>
            <a:ext cx="6912000" cy="79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72000" rIns="72000" bIns="72000" anchor="ctr"/>
          <a:lstStyle/>
          <a:p>
            <a:pPr eaLnBrk="0" hangingPunct="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nl-BE" sz="1600" b="1" dirty="0">
                <a:solidFill>
                  <a:schemeClr val="tx1"/>
                </a:solidFill>
              </a:rPr>
              <a:t>Datum veldwerk: </a:t>
            </a:r>
            <a:r>
              <a:rPr lang="nl-BE" sz="1600" dirty="0">
                <a:solidFill>
                  <a:schemeClr val="tx1"/>
                </a:solidFill>
              </a:rPr>
              <a:t>Van 26 maart tot 2 april </a:t>
            </a:r>
            <a:r>
              <a:rPr lang="nl-BE" sz="1600" dirty="0">
                <a:solidFill>
                  <a:schemeClr val="tx1"/>
                </a:solidFill>
                <a:latin typeface="Calibri" pitchFamily="34" charset="0"/>
              </a:rPr>
              <a:t>2015</a:t>
            </a:r>
          </a:p>
        </p:txBody>
      </p:sp>
      <p:sp>
        <p:nvSpPr>
          <p:cNvPr id="23" name="Rectangle 1"/>
          <p:cNvSpPr/>
          <p:nvPr/>
        </p:nvSpPr>
        <p:spPr bwMode="auto">
          <a:xfrm>
            <a:off x="1169110" y="1343486"/>
            <a:ext cx="6912000" cy="79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72000" rIns="72000" bIns="72000" anchor="ctr"/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nl-BE" sz="1600" b="1" dirty="0">
                <a:solidFill>
                  <a:schemeClr val="tx1"/>
                </a:solidFill>
              </a:rPr>
              <a:t>Peiling uitgevoerd voor: </a:t>
            </a:r>
            <a:r>
              <a:rPr lang="nl-BE" sz="1600" dirty="0">
                <a:solidFill>
                  <a:schemeClr val="tx1"/>
                </a:solidFill>
                <a:latin typeface="Calibri" pitchFamily="34" charset="0"/>
              </a:rPr>
              <a:t>GAIA</a:t>
            </a:r>
          </a:p>
        </p:txBody>
      </p:sp>
      <p:sp>
        <p:nvSpPr>
          <p:cNvPr id="24" name="Rectangle 1"/>
          <p:cNvSpPr/>
          <p:nvPr/>
        </p:nvSpPr>
        <p:spPr bwMode="auto">
          <a:xfrm>
            <a:off x="1167271" y="4158719"/>
            <a:ext cx="6912000" cy="115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72000" rIns="72000" bIns="7200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nl-BE" sz="1600" b="1" dirty="0">
                <a:solidFill>
                  <a:schemeClr val="tx1"/>
                </a:solidFill>
              </a:rPr>
              <a:t>Methode: </a:t>
            </a:r>
            <a:r>
              <a:rPr lang="nl-BE" sz="1600" dirty="0">
                <a:solidFill>
                  <a:schemeClr val="tx1"/>
                </a:solidFill>
              </a:rPr>
              <a:t>Steekproef online </a:t>
            </a:r>
            <a:r>
              <a:rPr lang="nl-BE" sz="1600" dirty="0">
                <a:solidFill>
                  <a:schemeClr val="tx1"/>
                </a:solidFill>
                <a:latin typeface="Calibri" pitchFamily="34" charset="0"/>
              </a:rPr>
              <a:t>bevraagd</a:t>
            </a:r>
            <a:r>
              <a:rPr lang="nl-BE" sz="1600" b="1" dirty="0">
                <a:solidFill>
                  <a:srgbClr val="FF0000"/>
                </a:solidFill>
              </a:rPr>
              <a:t> </a:t>
            </a:r>
            <a:r>
              <a:rPr lang="nl-BE" sz="1600" dirty="0">
                <a:solidFill>
                  <a:schemeClr val="tx1"/>
                </a:solidFill>
              </a:rPr>
              <a:t>via </a:t>
            </a:r>
            <a:r>
              <a:rPr lang="nl-BE" sz="1600" dirty="0">
                <a:solidFill>
                  <a:schemeClr val="tx1"/>
                </a:solidFill>
                <a:latin typeface="Calibri" pitchFamily="34" charset="0"/>
              </a:rPr>
              <a:t>Access Panel Ipsos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nl-BE" sz="1600" dirty="0">
                <a:solidFill>
                  <a:schemeClr val="tx1"/>
                </a:solidFill>
                <a:latin typeface="Calibri" pitchFamily="34" charset="0"/>
              </a:rPr>
              <a:t>Quotamethode: geslacht en leeftijd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nl-BE" sz="1600" dirty="0">
                <a:solidFill>
                  <a:schemeClr val="tx1"/>
                </a:solidFill>
                <a:latin typeface="Calibri" pitchFamily="34" charset="0"/>
              </a:rPr>
              <a:t>De gegevens werden gewogen (leeftijd, geslacht, regio, opleidingsniveau en beroep)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nl-BE" sz="1600" dirty="0">
                <a:solidFill>
                  <a:schemeClr val="tx1"/>
                </a:solidFill>
                <a:latin typeface="Calibri" pitchFamily="34" charset="0"/>
              </a:rPr>
              <a:t>Foutenmarge bedraagt 3,1%.</a:t>
            </a:r>
            <a:endParaRPr lang="nl-BE" sz="1600" dirty="0">
              <a:solidFill>
                <a:srgbClr val="003366"/>
              </a:solidFill>
            </a:endParaRPr>
          </a:p>
        </p:txBody>
      </p:sp>
      <p:grpSp>
        <p:nvGrpSpPr>
          <p:cNvPr id="25" name="Group 105"/>
          <p:cNvGrpSpPr>
            <a:grpSpLocks/>
          </p:cNvGrpSpPr>
          <p:nvPr/>
        </p:nvGrpSpPr>
        <p:grpSpPr bwMode="auto">
          <a:xfrm rot="20825035">
            <a:off x="840174" y="1443970"/>
            <a:ext cx="749956" cy="682084"/>
            <a:chOff x="6595362" y="727686"/>
            <a:chExt cx="1291321" cy="1174456"/>
          </a:xfrm>
        </p:grpSpPr>
        <p:grpSp>
          <p:nvGrpSpPr>
            <p:cNvPr id="26" name="Group 147"/>
            <p:cNvGrpSpPr/>
            <p:nvPr/>
          </p:nvGrpSpPr>
          <p:grpSpPr>
            <a:xfrm flipH="1">
              <a:off x="6595362" y="727686"/>
              <a:ext cx="932961" cy="942939"/>
              <a:chOff x="1985963" y="3006726"/>
              <a:chExt cx="296863" cy="300038"/>
            </a:xfrm>
            <a:solidFill>
              <a:schemeClr val="accent1"/>
            </a:solidFill>
          </p:grpSpPr>
          <p:sp>
            <p:nvSpPr>
              <p:cNvPr id="31" name="Freeform 181"/>
              <p:cNvSpPr>
                <a:spLocks/>
              </p:cNvSpPr>
              <p:nvPr/>
            </p:nvSpPr>
            <p:spPr bwMode="auto">
              <a:xfrm>
                <a:off x="2246313" y="3011488"/>
                <a:ext cx="36513" cy="34925"/>
              </a:xfrm>
              <a:custGeom>
                <a:avLst/>
                <a:gdLst>
                  <a:gd name="T0" fmla="*/ 64 w 81"/>
                  <a:gd name="T1" fmla="*/ 14 h 74"/>
                  <a:gd name="T2" fmla="*/ 75 w 81"/>
                  <a:gd name="T3" fmla="*/ 49 h 74"/>
                  <a:gd name="T4" fmla="*/ 64 w 81"/>
                  <a:gd name="T5" fmla="*/ 74 h 74"/>
                  <a:gd name="T6" fmla="*/ 0 w 81"/>
                  <a:gd name="T7" fmla="*/ 47 h 74"/>
                  <a:gd name="T8" fmla="*/ 11 w 81"/>
                  <a:gd name="T9" fmla="*/ 22 h 74"/>
                  <a:gd name="T10" fmla="*/ 44 w 81"/>
                  <a:gd name="T11" fmla="*/ 5 h 74"/>
                  <a:gd name="T12" fmla="*/ 64 w 81"/>
                  <a:gd name="T13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74">
                    <a:moveTo>
                      <a:pt x="64" y="14"/>
                    </a:moveTo>
                    <a:cubicBezTo>
                      <a:pt x="76" y="19"/>
                      <a:pt x="81" y="35"/>
                      <a:pt x="75" y="49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7" y="7"/>
                      <a:pt x="32" y="0"/>
                      <a:pt x="44" y="5"/>
                    </a:cubicBezTo>
                    <a:lnTo>
                      <a:pt x="64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nl-BE" sz="1800" i="0" dirty="0">
                  <a:ea typeface="+mn-ea"/>
                </a:endParaRPr>
              </a:p>
            </p:txBody>
          </p:sp>
          <p:sp>
            <p:nvSpPr>
              <p:cNvPr id="32" name="Freeform 182"/>
              <p:cNvSpPr>
                <a:spLocks/>
              </p:cNvSpPr>
              <p:nvPr/>
            </p:nvSpPr>
            <p:spPr bwMode="auto">
              <a:xfrm>
                <a:off x="2235200" y="3040063"/>
                <a:ext cx="38100" cy="98425"/>
              </a:xfrm>
              <a:custGeom>
                <a:avLst/>
                <a:gdLst>
                  <a:gd name="T0" fmla="*/ 80 w 80"/>
                  <a:gd name="T1" fmla="*/ 27 h 215"/>
                  <a:gd name="T2" fmla="*/ 1 w 80"/>
                  <a:gd name="T3" fmla="*/ 215 h 215"/>
                  <a:gd name="T4" fmla="*/ 1 w 80"/>
                  <a:gd name="T5" fmla="*/ 46 h 215"/>
                  <a:gd name="T6" fmla="*/ 0 w 80"/>
                  <a:gd name="T7" fmla="*/ 38 h 215"/>
                  <a:gd name="T8" fmla="*/ 16 w 80"/>
                  <a:gd name="T9" fmla="*/ 0 h 215"/>
                  <a:gd name="T10" fmla="*/ 80 w 80"/>
                  <a:gd name="T11" fmla="*/ 2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15">
                    <a:moveTo>
                      <a:pt x="80" y="27"/>
                    </a:moveTo>
                    <a:cubicBezTo>
                      <a:pt x="1" y="215"/>
                      <a:pt x="1" y="215"/>
                      <a:pt x="1" y="21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3"/>
                      <a:pt x="0" y="40"/>
                      <a:pt x="0" y="38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80" y="2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nl-BE" sz="1800" i="0" dirty="0">
                  <a:ea typeface="+mn-ea"/>
                </a:endParaRPr>
              </a:p>
            </p:txBody>
          </p:sp>
          <p:sp>
            <p:nvSpPr>
              <p:cNvPr id="33" name="Freeform 183"/>
              <p:cNvSpPr>
                <a:spLocks/>
              </p:cNvSpPr>
              <p:nvPr/>
            </p:nvSpPr>
            <p:spPr bwMode="auto">
              <a:xfrm>
                <a:off x="2224088" y="3057526"/>
                <a:ext cx="12700" cy="107950"/>
              </a:xfrm>
              <a:custGeom>
                <a:avLst/>
                <a:gdLst>
                  <a:gd name="T0" fmla="*/ 25 w 25"/>
                  <a:gd name="T1" fmla="*/ 8 h 235"/>
                  <a:gd name="T2" fmla="*/ 25 w 25"/>
                  <a:gd name="T3" fmla="*/ 177 h 235"/>
                  <a:gd name="T4" fmla="*/ 0 w 25"/>
                  <a:gd name="T5" fmla="*/ 235 h 235"/>
                  <a:gd name="T6" fmla="*/ 0 w 25"/>
                  <a:gd name="T7" fmla="*/ 57 h 235"/>
                  <a:gd name="T8" fmla="*/ 24 w 25"/>
                  <a:gd name="T9" fmla="*/ 0 h 235"/>
                  <a:gd name="T10" fmla="*/ 25 w 25"/>
                  <a:gd name="T11" fmla="*/ 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35">
                    <a:moveTo>
                      <a:pt x="25" y="8"/>
                    </a:moveTo>
                    <a:cubicBezTo>
                      <a:pt x="25" y="177"/>
                      <a:pt x="25" y="177"/>
                      <a:pt x="25" y="177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"/>
                      <a:pt x="25" y="5"/>
                      <a:pt x="25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nl-BE" sz="1800" i="0" dirty="0">
                  <a:ea typeface="+mn-ea"/>
                </a:endParaRPr>
              </a:p>
            </p:txBody>
          </p:sp>
          <p:sp>
            <p:nvSpPr>
              <p:cNvPr id="34" name="Freeform 184"/>
              <p:cNvSpPr>
                <a:spLocks/>
              </p:cNvSpPr>
              <p:nvPr/>
            </p:nvSpPr>
            <p:spPr bwMode="auto">
              <a:xfrm>
                <a:off x="2159000" y="3082926"/>
                <a:ext cx="65088" cy="166688"/>
              </a:xfrm>
              <a:custGeom>
                <a:avLst/>
                <a:gdLst>
                  <a:gd name="T0" fmla="*/ 41 w 41"/>
                  <a:gd name="T1" fmla="*/ 0 h 105"/>
                  <a:gd name="T2" fmla="*/ 41 w 41"/>
                  <a:gd name="T3" fmla="*/ 52 h 105"/>
                  <a:gd name="T4" fmla="*/ 19 w 41"/>
                  <a:gd name="T5" fmla="*/ 105 h 105"/>
                  <a:gd name="T6" fmla="*/ 0 w 41"/>
                  <a:gd name="T7" fmla="*/ 97 h 105"/>
                  <a:gd name="T8" fmla="*/ 41 w 41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05">
                    <a:moveTo>
                      <a:pt x="41" y="0"/>
                    </a:moveTo>
                    <a:lnTo>
                      <a:pt x="41" y="52"/>
                    </a:lnTo>
                    <a:lnTo>
                      <a:pt x="19" y="105"/>
                    </a:lnTo>
                    <a:lnTo>
                      <a:pt x="0" y="9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nl-BE" sz="1800" i="0" dirty="0">
                  <a:ea typeface="+mn-ea"/>
                </a:endParaRPr>
              </a:p>
            </p:txBody>
          </p:sp>
          <p:sp>
            <p:nvSpPr>
              <p:cNvPr id="35" name="Freeform 185"/>
              <p:cNvSpPr>
                <a:spLocks/>
              </p:cNvSpPr>
              <p:nvPr/>
            </p:nvSpPr>
            <p:spPr bwMode="auto">
              <a:xfrm>
                <a:off x="2159000" y="3243263"/>
                <a:ext cx="26988" cy="34925"/>
              </a:xfrm>
              <a:custGeom>
                <a:avLst/>
                <a:gdLst>
                  <a:gd name="T0" fmla="*/ 17 w 17"/>
                  <a:gd name="T1" fmla="*/ 7 h 22"/>
                  <a:gd name="T2" fmla="*/ 0 w 17"/>
                  <a:gd name="T3" fmla="*/ 22 h 22"/>
                  <a:gd name="T4" fmla="*/ 0 w 17"/>
                  <a:gd name="T5" fmla="*/ 0 h 22"/>
                  <a:gd name="T6" fmla="*/ 17 w 17"/>
                  <a:gd name="T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2">
                    <a:moveTo>
                      <a:pt x="17" y="7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nl-BE" sz="1800" i="0" dirty="0">
                  <a:ea typeface="+mn-ea"/>
                </a:endParaRPr>
              </a:p>
            </p:txBody>
          </p:sp>
          <p:sp>
            <p:nvSpPr>
              <p:cNvPr id="36" name="Rectangle 186"/>
              <p:cNvSpPr>
                <a:spLocks noChangeArrowheads="1"/>
              </p:cNvSpPr>
              <p:nvPr/>
            </p:nvSpPr>
            <p:spPr bwMode="auto">
              <a:xfrm>
                <a:off x="2020888" y="3095626"/>
                <a:ext cx="142875" cy="111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nl-BE" sz="1800" i="0" dirty="0">
                  <a:ea typeface="+mn-ea"/>
                </a:endParaRPr>
              </a:p>
            </p:txBody>
          </p:sp>
          <p:sp>
            <p:nvSpPr>
              <p:cNvPr id="37" name="Rectangle 187"/>
              <p:cNvSpPr>
                <a:spLocks noChangeArrowheads="1"/>
              </p:cNvSpPr>
              <p:nvPr/>
            </p:nvSpPr>
            <p:spPr bwMode="auto">
              <a:xfrm>
                <a:off x="2020888" y="3125788"/>
                <a:ext cx="123825" cy="111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nl-BE" sz="1800" i="0" dirty="0">
                  <a:ea typeface="+mn-ea"/>
                </a:endParaRPr>
              </a:p>
            </p:txBody>
          </p:sp>
          <p:sp>
            <p:nvSpPr>
              <p:cNvPr id="38" name="Rectangle 188"/>
              <p:cNvSpPr>
                <a:spLocks noChangeArrowheads="1"/>
              </p:cNvSpPr>
              <p:nvPr/>
            </p:nvSpPr>
            <p:spPr bwMode="auto">
              <a:xfrm>
                <a:off x="2020888" y="3155951"/>
                <a:ext cx="109538" cy="111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nl-BE" sz="1800" i="0" dirty="0">
                  <a:ea typeface="+mn-ea"/>
                </a:endParaRPr>
              </a:p>
            </p:txBody>
          </p:sp>
          <p:sp>
            <p:nvSpPr>
              <p:cNvPr id="39" name="Rectangle 189"/>
              <p:cNvSpPr>
                <a:spLocks noChangeArrowheads="1"/>
              </p:cNvSpPr>
              <p:nvPr/>
            </p:nvSpPr>
            <p:spPr bwMode="auto">
              <a:xfrm>
                <a:off x="2020889" y="3186113"/>
                <a:ext cx="104775" cy="111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nl-BE" sz="1800" i="0" dirty="0">
                  <a:ea typeface="+mn-ea"/>
                </a:endParaRPr>
              </a:p>
            </p:txBody>
          </p:sp>
          <p:sp>
            <p:nvSpPr>
              <p:cNvPr id="40" name="Freeform 190"/>
              <p:cNvSpPr>
                <a:spLocks/>
              </p:cNvSpPr>
              <p:nvPr/>
            </p:nvSpPr>
            <p:spPr bwMode="auto">
              <a:xfrm>
                <a:off x="1985963" y="3006726"/>
                <a:ext cx="250825" cy="300038"/>
              </a:xfrm>
              <a:custGeom>
                <a:avLst/>
                <a:gdLst>
                  <a:gd name="T0" fmla="*/ 474 w 543"/>
                  <a:gd name="T1" fmla="*/ 653 h 653"/>
                  <a:gd name="T2" fmla="*/ 0 w 543"/>
                  <a:gd name="T3" fmla="*/ 581 h 653"/>
                  <a:gd name="T4" fmla="*/ 72 w 543"/>
                  <a:gd name="T5" fmla="*/ 53 h 653"/>
                  <a:gd name="T6" fmla="*/ 86 w 543"/>
                  <a:gd name="T7" fmla="*/ 12 h 653"/>
                  <a:gd name="T8" fmla="*/ 108 w 543"/>
                  <a:gd name="T9" fmla="*/ 15 h 653"/>
                  <a:gd name="T10" fmla="*/ 107 w 543"/>
                  <a:gd name="T11" fmla="*/ 53 h 653"/>
                  <a:gd name="T12" fmla="*/ 158 w 543"/>
                  <a:gd name="T13" fmla="*/ 12 h 653"/>
                  <a:gd name="T14" fmla="*/ 180 w 543"/>
                  <a:gd name="T15" fmla="*/ 9 h 653"/>
                  <a:gd name="T16" fmla="*/ 181 w 543"/>
                  <a:gd name="T17" fmla="*/ 53 h 653"/>
                  <a:gd name="T18" fmla="*/ 230 w 543"/>
                  <a:gd name="T19" fmla="*/ 12 h 653"/>
                  <a:gd name="T20" fmla="*/ 250 w 543"/>
                  <a:gd name="T21" fmla="*/ 5 h 653"/>
                  <a:gd name="T22" fmla="*/ 255 w 543"/>
                  <a:gd name="T23" fmla="*/ 53 h 653"/>
                  <a:gd name="T24" fmla="*/ 296 w 543"/>
                  <a:gd name="T25" fmla="*/ 22 h 653"/>
                  <a:gd name="T26" fmla="*/ 315 w 543"/>
                  <a:gd name="T27" fmla="*/ 1 h 653"/>
                  <a:gd name="T28" fmla="*/ 323 w 543"/>
                  <a:gd name="T29" fmla="*/ 29 h 653"/>
                  <a:gd name="T30" fmla="*/ 363 w 543"/>
                  <a:gd name="T31" fmla="*/ 53 h 653"/>
                  <a:gd name="T32" fmla="*/ 387 w 543"/>
                  <a:gd name="T33" fmla="*/ 1 h 653"/>
                  <a:gd name="T34" fmla="*/ 397 w 543"/>
                  <a:gd name="T35" fmla="*/ 15 h 653"/>
                  <a:gd name="T36" fmla="*/ 435 w 543"/>
                  <a:gd name="T37" fmla="*/ 53 h 653"/>
                  <a:gd name="T38" fmla="*/ 444 w 543"/>
                  <a:gd name="T39" fmla="*/ 8 h 653"/>
                  <a:gd name="T40" fmla="*/ 463 w 543"/>
                  <a:gd name="T41" fmla="*/ 15 h 653"/>
                  <a:gd name="T42" fmla="*/ 463 w 543"/>
                  <a:gd name="T43" fmla="*/ 53 h 653"/>
                  <a:gd name="T44" fmla="*/ 542 w 543"/>
                  <a:gd name="T45" fmla="*/ 110 h 653"/>
                  <a:gd name="T46" fmla="*/ 518 w 543"/>
                  <a:gd name="T47" fmla="*/ 118 h 653"/>
                  <a:gd name="T48" fmla="*/ 452 w 543"/>
                  <a:gd name="T49" fmla="*/ 69 h 653"/>
                  <a:gd name="T50" fmla="*/ 433 w 543"/>
                  <a:gd name="T51" fmla="*/ 111 h 653"/>
                  <a:gd name="T52" fmla="*/ 423 w 543"/>
                  <a:gd name="T53" fmla="*/ 97 h 653"/>
                  <a:gd name="T54" fmla="*/ 381 w 543"/>
                  <a:gd name="T55" fmla="*/ 69 h 653"/>
                  <a:gd name="T56" fmla="*/ 362 w 543"/>
                  <a:gd name="T57" fmla="*/ 111 h 653"/>
                  <a:gd name="T58" fmla="*/ 351 w 543"/>
                  <a:gd name="T59" fmla="*/ 97 h 653"/>
                  <a:gd name="T60" fmla="*/ 309 w 543"/>
                  <a:gd name="T61" fmla="*/ 69 h 653"/>
                  <a:gd name="T62" fmla="*/ 290 w 543"/>
                  <a:gd name="T63" fmla="*/ 111 h 653"/>
                  <a:gd name="T64" fmla="*/ 279 w 543"/>
                  <a:gd name="T65" fmla="*/ 97 h 653"/>
                  <a:gd name="T66" fmla="*/ 238 w 543"/>
                  <a:gd name="T67" fmla="*/ 69 h 653"/>
                  <a:gd name="T68" fmla="*/ 219 w 543"/>
                  <a:gd name="T69" fmla="*/ 111 h 653"/>
                  <a:gd name="T70" fmla="*/ 208 w 543"/>
                  <a:gd name="T71" fmla="*/ 97 h 653"/>
                  <a:gd name="T72" fmla="*/ 166 w 543"/>
                  <a:gd name="T73" fmla="*/ 69 h 653"/>
                  <a:gd name="T74" fmla="*/ 147 w 543"/>
                  <a:gd name="T75" fmla="*/ 111 h 653"/>
                  <a:gd name="T76" fmla="*/ 136 w 543"/>
                  <a:gd name="T77" fmla="*/ 97 h 653"/>
                  <a:gd name="T78" fmla="*/ 95 w 543"/>
                  <a:gd name="T79" fmla="*/ 69 h 653"/>
                  <a:gd name="T80" fmla="*/ 76 w 543"/>
                  <a:gd name="T81" fmla="*/ 111 h 653"/>
                  <a:gd name="T82" fmla="*/ 65 w 543"/>
                  <a:gd name="T83" fmla="*/ 97 h 653"/>
                  <a:gd name="T84" fmla="*/ 72 w 543"/>
                  <a:gd name="T85" fmla="*/ 69 h 653"/>
                  <a:gd name="T86" fmla="*/ 25 w 543"/>
                  <a:gd name="T87" fmla="*/ 581 h 653"/>
                  <a:gd name="T88" fmla="*/ 474 w 543"/>
                  <a:gd name="T89" fmla="*/ 628 h 653"/>
                  <a:gd name="T90" fmla="*/ 518 w 543"/>
                  <a:gd name="T91" fmla="*/ 345 h 653"/>
                  <a:gd name="T92" fmla="*/ 543 w 543"/>
                  <a:gd name="T93" fmla="*/ 581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3" h="653">
                    <a:moveTo>
                      <a:pt x="543" y="581"/>
                    </a:moveTo>
                    <a:cubicBezTo>
                      <a:pt x="543" y="620"/>
                      <a:pt x="513" y="653"/>
                      <a:pt x="474" y="653"/>
                    </a:cubicBezTo>
                    <a:cubicBezTo>
                      <a:pt x="72" y="653"/>
                      <a:pt x="72" y="653"/>
                      <a:pt x="72" y="653"/>
                    </a:cubicBezTo>
                    <a:cubicBezTo>
                      <a:pt x="32" y="653"/>
                      <a:pt x="0" y="620"/>
                      <a:pt x="0" y="581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78"/>
                      <a:pt x="32" y="53"/>
                      <a:pt x="72" y="53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88" y="6"/>
                      <a:pt x="94" y="0"/>
                      <a:pt x="100" y="1"/>
                    </a:cubicBezTo>
                    <a:cubicBezTo>
                      <a:pt x="106" y="3"/>
                      <a:pt x="109" y="9"/>
                      <a:pt x="108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53"/>
                      <a:pt x="107" y="53"/>
                      <a:pt x="107" y="53"/>
                    </a:cubicBezTo>
                    <a:cubicBezTo>
                      <a:pt x="149" y="53"/>
                      <a:pt x="149" y="53"/>
                      <a:pt x="149" y="53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60" y="6"/>
                      <a:pt x="166" y="0"/>
                      <a:pt x="172" y="1"/>
                    </a:cubicBezTo>
                    <a:cubicBezTo>
                      <a:pt x="176" y="2"/>
                      <a:pt x="179" y="5"/>
                      <a:pt x="180" y="9"/>
                    </a:cubicBezTo>
                    <a:cubicBezTo>
                      <a:pt x="180" y="11"/>
                      <a:pt x="181" y="12"/>
                      <a:pt x="181" y="14"/>
                    </a:cubicBezTo>
                    <a:cubicBezTo>
                      <a:pt x="181" y="53"/>
                      <a:pt x="181" y="53"/>
                      <a:pt x="181" y="53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30" y="12"/>
                      <a:pt x="230" y="12"/>
                      <a:pt x="230" y="12"/>
                    </a:cubicBezTo>
                    <a:cubicBezTo>
                      <a:pt x="231" y="6"/>
                      <a:pt x="238" y="0"/>
                      <a:pt x="244" y="1"/>
                    </a:cubicBezTo>
                    <a:cubicBezTo>
                      <a:pt x="246" y="2"/>
                      <a:pt x="249" y="3"/>
                      <a:pt x="250" y="5"/>
                    </a:cubicBezTo>
                    <a:cubicBezTo>
                      <a:pt x="253" y="7"/>
                      <a:pt x="255" y="10"/>
                      <a:pt x="255" y="14"/>
                    </a:cubicBezTo>
                    <a:cubicBezTo>
                      <a:pt x="255" y="53"/>
                      <a:pt x="255" y="53"/>
                      <a:pt x="255" y="53"/>
                    </a:cubicBezTo>
                    <a:cubicBezTo>
                      <a:pt x="292" y="53"/>
                      <a:pt x="292" y="53"/>
                      <a:pt x="292" y="53"/>
                    </a:cubicBezTo>
                    <a:cubicBezTo>
                      <a:pt x="296" y="22"/>
                      <a:pt x="296" y="22"/>
                      <a:pt x="296" y="22"/>
                    </a:cubicBezTo>
                    <a:cubicBezTo>
                      <a:pt x="296" y="22"/>
                      <a:pt x="300" y="5"/>
                      <a:pt x="303" y="4"/>
                    </a:cubicBezTo>
                    <a:cubicBezTo>
                      <a:pt x="306" y="1"/>
                      <a:pt x="311" y="0"/>
                      <a:pt x="315" y="1"/>
                    </a:cubicBezTo>
                    <a:cubicBezTo>
                      <a:pt x="321" y="3"/>
                      <a:pt x="324" y="9"/>
                      <a:pt x="323" y="15"/>
                    </a:cubicBezTo>
                    <a:cubicBezTo>
                      <a:pt x="323" y="29"/>
                      <a:pt x="323" y="29"/>
                      <a:pt x="323" y="29"/>
                    </a:cubicBezTo>
                    <a:cubicBezTo>
                      <a:pt x="323" y="53"/>
                      <a:pt x="323" y="53"/>
                      <a:pt x="323" y="53"/>
                    </a:cubicBezTo>
                    <a:cubicBezTo>
                      <a:pt x="363" y="53"/>
                      <a:pt x="363" y="53"/>
                      <a:pt x="363" y="53"/>
                    </a:cubicBezTo>
                    <a:cubicBezTo>
                      <a:pt x="373" y="12"/>
                      <a:pt x="373" y="12"/>
                      <a:pt x="373" y="12"/>
                    </a:cubicBezTo>
                    <a:cubicBezTo>
                      <a:pt x="375" y="6"/>
                      <a:pt x="381" y="0"/>
                      <a:pt x="387" y="1"/>
                    </a:cubicBezTo>
                    <a:cubicBezTo>
                      <a:pt x="389" y="1"/>
                      <a:pt x="391" y="2"/>
                      <a:pt x="393" y="3"/>
                    </a:cubicBezTo>
                    <a:cubicBezTo>
                      <a:pt x="397" y="4"/>
                      <a:pt x="397" y="10"/>
                      <a:pt x="397" y="15"/>
                    </a:cubicBezTo>
                    <a:cubicBezTo>
                      <a:pt x="398" y="53"/>
                      <a:pt x="398" y="53"/>
                      <a:pt x="398" y="53"/>
                    </a:cubicBezTo>
                    <a:cubicBezTo>
                      <a:pt x="435" y="53"/>
                      <a:pt x="435" y="53"/>
                      <a:pt x="435" y="53"/>
                    </a:cubicBezTo>
                    <a:cubicBezTo>
                      <a:pt x="443" y="16"/>
                      <a:pt x="443" y="16"/>
                      <a:pt x="443" y="16"/>
                    </a:cubicBezTo>
                    <a:cubicBezTo>
                      <a:pt x="443" y="15"/>
                      <a:pt x="443" y="10"/>
                      <a:pt x="444" y="8"/>
                    </a:cubicBezTo>
                    <a:cubicBezTo>
                      <a:pt x="446" y="3"/>
                      <a:pt x="451" y="0"/>
                      <a:pt x="457" y="1"/>
                    </a:cubicBezTo>
                    <a:cubicBezTo>
                      <a:pt x="463" y="3"/>
                      <a:pt x="465" y="9"/>
                      <a:pt x="463" y="15"/>
                    </a:cubicBezTo>
                    <a:cubicBezTo>
                      <a:pt x="463" y="25"/>
                      <a:pt x="463" y="25"/>
                      <a:pt x="463" y="25"/>
                    </a:cubicBezTo>
                    <a:cubicBezTo>
                      <a:pt x="463" y="53"/>
                      <a:pt x="463" y="53"/>
                      <a:pt x="463" y="53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511" y="53"/>
                      <a:pt x="539" y="75"/>
                      <a:pt x="542" y="110"/>
                    </a:cubicBezTo>
                    <a:cubicBezTo>
                      <a:pt x="518" y="167"/>
                      <a:pt x="518" y="167"/>
                      <a:pt x="518" y="167"/>
                    </a:cubicBezTo>
                    <a:cubicBezTo>
                      <a:pt x="518" y="118"/>
                      <a:pt x="518" y="118"/>
                      <a:pt x="518" y="118"/>
                    </a:cubicBezTo>
                    <a:cubicBezTo>
                      <a:pt x="518" y="91"/>
                      <a:pt x="501" y="69"/>
                      <a:pt x="474" y="69"/>
                    </a:cubicBezTo>
                    <a:cubicBezTo>
                      <a:pt x="452" y="69"/>
                      <a:pt x="452" y="69"/>
                      <a:pt x="452" y="69"/>
                    </a:cubicBezTo>
                    <a:cubicBezTo>
                      <a:pt x="444" y="102"/>
                      <a:pt x="444" y="102"/>
                      <a:pt x="444" y="102"/>
                    </a:cubicBezTo>
                    <a:cubicBezTo>
                      <a:pt x="443" y="108"/>
                      <a:pt x="439" y="111"/>
                      <a:pt x="433" y="111"/>
                    </a:cubicBezTo>
                    <a:cubicBezTo>
                      <a:pt x="433" y="111"/>
                      <a:pt x="432" y="111"/>
                      <a:pt x="431" y="111"/>
                    </a:cubicBezTo>
                    <a:cubicBezTo>
                      <a:pt x="425" y="109"/>
                      <a:pt x="421" y="103"/>
                      <a:pt x="423" y="97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381" y="69"/>
                      <a:pt x="381" y="69"/>
                      <a:pt x="381" y="69"/>
                    </a:cubicBezTo>
                    <a:cubicBezTo>
                      <a:pt x="373" y="102"/>
                      <a:pt x="373" y="102"/>
                      <a:pt x="373" y="102"/>
                    </a:cubicBezTo>
                    <a:cubicBezTo>
                      <a:pt x="372" y="108"/>
                      <a:pt x="367" y="111"/>
                      <a:pt x="362" y="111"/>
                    </a:cubicBezTo>
                    <a:cubicBezTo>
                      <a:pt x="361" y="111"/>
                      <a:pt x="360" y="111"/>
                      <a:pt x="359" y="111"/>
                    </a:cubicBezTo>
                    <a:cubicBezTo>
                      <a:pt x="353" y="109"/>
                      <a:pt x="350" y="103"/>
                      <a:pt x="351" y="97"/>
                    </a:cubicBezTo>
                    <a:cubicBezTo>
                      <a:pt x="358" y="69"/>
                      <a:pt x="358" y="69"/>
                      <a:pt x="358" y="69"/>
                    </a:cubicBezTo>
                    <a:cubicBezTo>
                      <a:pt x="309" y="69"/>
                      <a:pt x="309" y="69"/>
                      <a:pt x="309" y="69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00" y="108"/>
                      <a:pt x="295" y="111"/>
                      <a:pt x="290" y="111"/>
                    </a:cubicBezTo>
                    <a:cubicBezTo>
                      <a:pt x="290" y="111"/>
                      <a:pt x="289" y="111"/>
                      <a:pt x="288" y="111"/>
                    </a:cubicBezTo>
                    <a:cubicBezTo>
                      <a:pt x="282" y="109"/>
                      <a:pt x="278" y="103"/>
                      <a:pt x="279" y="97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38" y="69"/>
                      <a:pt x="238" y="69"/>
                      <a:pt x="238" y="69"/>
                    </a:cubicBezTo>
                    <a:cubicBezTo>
                      <a:pt x="230" y="102"/>
                      <a:pt x="230" y="102"/>
                      <a:pt x="230" y="102"/>
                    </a:cubicBezTo>
                    <a:cubicBezTo>
                      <a:pt x="228" y="108"/>
                      <a:pt x="224" y="111"/>
                      <a:pt x="219" y="111"/>
                    </a:cubicBezTo>
                    <a:cubicBezTo>
                      <a:pt x="218" y="111"/>
                      <a:pt x="217" y="111"/>
                      <a:pt x="216" y="111"/>
                    </a:cubicBezTo>
                    <a:cubicBezTo>
                      <a:pt x="210" y="109"/>
                      <a:pt x="206" y="103"/>
                      <a:pt x="208" y="97"/>
                    </a:cubicBezTo>
                    <a:cubicBezTo>
                      <a:pt x="215" y="69"/>
                      <a:pt x="215" y="69"/>
                      <a:pt x="215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58" y="102"/>
                      <a:pt x="158" y="102"/>
                      <a:pt x="158" y="102"/>
                    </a:cubicBezTo>
                    <a:cubicBezTo>
                      <a:pt x="157" y="108"/>
                      <a:pt x="152" y="111"/>
                      <a:pt x="147" y="111"/>
                    </a:cubicBezTo>
                    <a:cubicBezTo>
                      <a:pt x="146" y="111"/>
                      <a:pt x="145" y="111"/>
                      <a:pt x="145" y="111"/>
                    </a:cubicBezTo>
                    <a:cubicBezTo>
                      <a:pt x="139" y="109"/>
                      <a:pt x="135" y="103"/>
                      <a:pt x="136" y="97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87" y="102"/>
                      <a:pt x="87" y="102"/>
                      <a:pt x="87" y="102"/>
                    </a:cubicBezTo>
                    <a:cubicBezTo>
                      <a:pt x="85" y="108"/>
                      <a:pt x="81" y="111"/>
                      <a:pt x="76" y="111"/>
                    </a:cubicBezTo>
                    <a:cubicBezTo>
                      <a:pt x="75" y="111"/>
                      <a:pt x="74" y="111"/>
                      <a:pt x="73" y="111"/>
                    </a:cubicBezTo>
                    <a:cubicBezTo>
                      <a:pt x="67" y="109"/>
                      <a:pt x="63" y="103"/>
                      <a:pt x="65" y="9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45" y="69"/>
                      <a:pt x="25" y="91"/>
                      <a:pt x="25" y="118"/>
                    </a:cubicBezTo>
                    <a:cubicBezTo>
                      <a:pt x="25" y="581"/>
                      <a:pt x="25" y="581"/>
                      <a:pt x="25" y="581"/>
                    </a:cubicBezTo>
                    <a:cubicBezTo>
                      <a:pt x="25" y="608"/>
                      <a:pt x="45" y="628"/>
                      <a:pt x="72" y="628"/>
                    </a:cubicBezTo>
                    <a:cubicBezTo>
                      <a:pt x="474" y="628"/>
                      <a:pt x="474" y="628"/>
                      <a:pt x="474" y="628"/>
                    </a:cubicBezTo>
                    <a:cubicBezTo>
                      <a:pt x="501" y="628"/>
                      <a:pt x="518" y="608"/>
                      <a:pt x="518" y="581"/>
                    </a:cubicBezTo>
                    <a:cubicBezTo>
                      <a:pt x="518" y="345"/>
                      <a:pt x="518" y="345"/>
                      <a:pt x="518" y="345"/>
                    </a:cubicBezTo>
                    <a:cubicBezTo>
                      <a:pt x="543" y="287"/>
                      <a:pt x="543" y="287"/>
                      <a:pt x="543" y="287"/>
                    </a:cubicBezTo>
                    <a:lnTo>
                      <a:pt x="543" y="58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nl-BE" sz="1800" i="0" dirty="0">
                  <a:ea typeface="+mn-ea"/>
                </a:endParaRPr>
              </a:p>
            </p:txBody>
          </p:sp>
        </p:grp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7208850" y="1226595"/>
              <a:ext cx="677833" cy="675547"/>
            </a:xfrm>
            <a:custGeom>
              <a:avLst/>
              <a:gdLst>
                <a:gd name="T0" fmla="*/ 2147483647 w 251"/>
                <a:gd name="T1" fmla="*/ 2147483647 h 250"/>
                <a:gd name="T2" fmla="*/ 2147483647 w 251"/>
                <a:gd name="T3" fmla="*/ 2147483647 h 250"/>
                <a:gd name="T4" fmla="*/ 2147483647 w 251"/>
                <a:gd name="T5" fmla="*/ 2147483647 h 250"/>
                <a:gd name="T6" fmla="*/ 2147483647 w 251"/>
                <a:gd name="T7" fmla="*/ 2147483647 h 250"/>
                <a:gd name="T8" fmla="*/ 2147483647 w 251"/>
                <a:gd name="T9" fmla="*/ 2147483647 h 250"/>
                <a:gd name="T10" fmla="*/ 2147483647 w 251"/>
                <a:gd name="T11" fmla="*/ 2147483647 h 250"/>
                <a:gd name="T12" fmla="*/ 2147483647 w 251"/>
                <a:gd name="T13" fmla="*/ 2147483647 h 250"/>
                <a:gd name="T14" fmla="*/ 2147483647 w 251"/>
                <a:gd name="T15" fmla="*/ 0 h 250"/>
                <a:gd name="T16" fmla="*/ 0 w 251"/>
                <a:gd name="T17" fmla="*/ 2147483647 h 250"/>
                <a:gd name="T18" fmla="*/ 2147483647 w 251"/>
                <a:gd name="T19" fmla="*/ 2147483647 h 250"/>
                <a:gd name="T20" fmla="*/ 2147483647 w 251"/>
                <a:gd name="T21" fmla="*/ 2147483647 h 250"/>
                <a:gd name="T22" fmla="*/ 2147483647 w 251"/>
                <a:gd name="T23" fmla="*/ 2147483647 h 250"/>
                <a:gd name="T24" fmla="*/ 2147483647 w 251"/>
                <a:gd name="T25" fmla="*/ 2147483647 h 250"/>
                <a:gd name="T26" fmla="*/ 2147483647 w 251"/>
                <a:gd name="T27" fmla="*/ 2147483647 h 250"/>
                <a:gd name="T28" fmla="*/ 2147483647 w 251"/>
                <a:gd name="T29" fmla="*/ 2147483647 h 250"/>
                <a:gd name="T30" fmla="*/ 2147483647 w 251"/>
                <a:gd name="T31" fmla="*/ 2147483647 h 250"/>
                <a:gd name="T32" fmla="*/ 2147483647 w 251"/>
                <a:gd name="T33" fmla="*/ 2147483647 h 250"/>
                <a:gd name="T34" fmla="*/ 2147483647 w 251"/>
                <a:gd name="T35" fmla="*/ 2147483647 h 250"/>
                <a:gd name="T36" fmla="*/ 2147483647 w 251"/>
                <a:gd name="T37" fmla="*/ 2147483647 h 250"/>
                <a:gd name="T38" fmla="*/ 2147483647 w 251"/>
                <a:gd name="T39" fmla="*/ 2147483647 h 250"/>
                <a:gd name="T40" fmla="*/ 2147483647 w 251"/>
                <a:gd name="T41" fmla="*/ 2147483647 h 250"/>
                <a:gd name="T42" fmla="*/ 2147483647 w 251"/>
                <a:gd name="T43" fmla="*/ 2147483647 h 250"/>
                <a:gd name="T44" fmla="*/ 2147483647 w 251"/>
                <a:gd name="T45" fmla="*/ 2147483647 h 250"/>
                <a:gd name="T46" fmla="*/ 2147483647 w 251"/>
                <a:gd name="T47" fmla="*/ 2147483647 h 250"/>
                <a:gd name="T48" fmla="*/ 2147483647 w 251"/>
                <a:gd name="T49" fmla="*/ 2147483647 h 2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1"/>
                <a:gd name="T76" fmla="*/ 0 h 250"/>
                <a:gd name="T77" fmla="*/ 251 w 251"/>
                <a:gd name="T78" fmla="*/ 250 h 2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1" h="250">
                  <a:moveTo>
                    <a:pt x="250" y="221"/>
                  </a:moveTo>
                  <a:cubicBezTo>
                    <a:pt x="178" y="148"/>
                    <a:pt x="178" y="148"/>
                    <a:pt x="178" y="148"/>
                  </a:cubicBezTo>
                  <a:cubicBezTo>
                    <a:pt x="174" y="151"/>
                    <a:pt x="174" y="151"/>
                    <a:pt x="174" y="151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9" y="119"/>
                    <a:pt x="173" y="104"/>
                    <a:pt x="173" y="86"/>
                  </a:cubicBezTo>
                  <a:cubicBezTo>
                    <a:pt x="173" y="39"/>
                    <a:pt x="135" y="0"/>
                    <a:pt x="87" y="0"/>
                  </a:cubicBezTo>
                  <a:cubicBezTo>
                    <a:pt x="39" y="0"/>
                    <a:pt x="0" y="39"/>
                    <a:pt x="0" y="86"/>
                  </a:cubicBezTo>
                  <a:cubicBezTo>
                    <a:pt x="0" y="135"/>
                    <a:pt x="39" y="174"/>
                    <a:pt x="87" y="174"/>
                  </a:cubicBezTo>
                  <a:cubicBezTo>
                    <a:pt x="105" y="174"/>
                    <a:pt x="121" y="168"/>
                    <a:pt x="135" y="159"/>
                  </a:cubicBezTo>
                  <a:cubicBezTo>
                    <a:pt x="144" y="168"/>
                    <a:pt x="144" y="168"/>
                    <a:pt x="144" y="168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53" y="172"/>
                    <a:pt x="153" y="172"/>
                    <a:pt x="153" y="172"/>
                  </a:cubicBezTo>
                  <a:cubicBezTo>
                    <a:pt x="150" y="175"/>
                    <a:pt x="150" y="175"/>
                    <a:pt x="150" y="175"/>
                  </a:cubicBezTo>
                  <a:cubicBezTo>
                    <a:pt x="221" y="248"/>
                    <a:pt x="221" y="248"/>
                    <a:pt x="221" y="248"/>
                  </a:cubicBezTo>
                  <a:cubicBezTo>
                    <a:pt x="223" y="246"/>
                    <a:pt x="223" y="246"/>
                    <a:pt x="223" y="246"/>
                  </a:cubicBezTo>
                  <a:cubicBezTo>
                    <a:pt x="229" y="250"/>
                    <a:pt x="238" y="249"/>
                    <a:pt x="243" y="244"/>
                  </a:cubicBezTo>
                  <a:cubicBezTo>
                    <a:pt x="250" y="238"/>
                    <a:pt x="251" y="229"/>
                    <a:pt x="247" y="223"/>
                  </a:cubicBezTo>
                  <a:lnTo>
                    <a:pt x="250" y="221"/>
                  </a:lnTo>
                  <a:close/>
                  <a:moveTo>
                    <a:pt x="87" y="154"/>
                  </a:moveTo>
                  <a:cubicBezTo>
                    <a:pt x="50" y="154"/>
                    <a:pt x="20" y="124"/>
                    <a:pt x="20" y="86"/>
                  </a:cubicBezTo>
                  <a:cubicBezTo>
                    <a:pt x="20" y="49"/>
                    <a:pt x="50" y="19"/>
                    <a:pt x="87" y="19"/>
                  </a:cubicBezTo>
                  <a:cubicBezTo>
                    <a:pt x="124" y="19"/>
                    <a:pt x="155" y="49"/>
                    <a:pt x="155" y="86"/>
                  </a:cubicBezTo>
                  <a:cubicBezTo>
                    <a:pt x="155" y="124"/>
                    <a:pt x="124" y="154"/>
                    <a:pt x="87" y="15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 dirty="0"/>
            </a:p>
          </p:txBody>
        </p:sp>
      </p:grpSp>
      <p:pic>
        <p:nvPicPr>
          <p:cNvPr id="41" name="Image 27" descr="Calendrie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68451" y="3295384"/>
            <a:ext cx="839724" cy="644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Oval 225"/>
          <p:cNvSpPr/>
          <p:nvPr/>
        </p:nvSpPr>
        <p:spPr bwMode="auto">
          <a:xfrm>
            <a:off x="845110" y="4192918"/>
            <a:ext cx="533400" cy="533400"/>
          </a:xfrm>
          <a:prstGeom prst="ellipse">
            <a:avLst/>
          </a:prstGeom>
          <a:solidFill>
            <a:schemeClr val="bg1"/>
          </a:solidFill>
          <a:ln w="6350">
            <a:solidFill>
              <a:srgbClr val="FFFFFF">
                <a:lumMod val="85000"/>
              </a:srgbClr>
            </a:solidFill>
          </a:ln>
          <a:effectLst/>
          <a:extLst/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nl-BE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43" name="Freeform 152"/>
          <p:cNvSpPr>
            <a:spLocks noEditPoints="1"/>
          </p:cNvSpPr>
          <p:nvPr/>
        </p:nvSpPr>
        <p:spPr bwMode="auto">
          <a:xfrm>
            <a:off x="1016780" y="4285158"/>
            <a:ext cx="190484" cy="348919"/>
          </a:xfrm>
          <a:custGeom>
            <a:avLst/>
            <a:gdLst>
              <a:gd name="T0" fmla="*/ 2147483647 w 74"/>
              <a:gd name="T1" fmla="*/ 2147483647 h 136"/>
              <a:gd name="T2" fmla="*/ 2147483647 w 74"/>
              <a:gd name="T3" fmla="*/ 2147483647 h 136"/>
              <a:gd name="T4" fmla="*/ 2147483647 w 74"/>
              <a:gd name="T5" fmla="*/ 2147483647 h 136"/>
              <a:gd name="T6" fmla="*/ 2147483647 w 74"/>
              <a:gd name="T7" fmla="*/ 2147483647 h 136"/>
              <a:gd name="T8" fmla="*/ 2147483647 w 74"/>
              <a:gd name="T9" fmla="*/ 2147483647 h 136"/>
              <a:gd name="T10" fmla="*/ 2147483647 w 74"/>
              <a:gd name="T11" fmla="*/ 2147483647 h 136"/>
              <a:gd name="T12" fmla="*/ 2147483647 w 74"/>
              <a:gd name="T13" fmla="*/ 2147483647 h 136"/>
              <a:gd name="T14" fmla="*/ 2147483647 w 74"/>
              <a:gd name="T15" fmla="*/ 2147483647 h 136"/>
              <a:gd name="T16" fmla="*/ 2147483647 w 74"/>
              <a:gd name="T17" fmla="*/ 2147483647 h 136"/>
              <a:gd name="T18" fmla="*/ 0 w 74"/>
              <a:gd name="T19" fmla="*/ 2147483647 h 136"/>
              <a:gd name="T20" fmla="*/ 0 w 74"/>
              <a:gd name="T21" fmla="*/ 2147483647 h 136"/>
              <a:gd name="T22" fmla="*/ 2147483647 w 74"/>
              <a:gd name="T23" fmla="*/ 2147483647 h 136"/>
              <a:gd name="T24" fmla="*/ 2147483647 w 74"/>
              <a:gd name="T25" fmla="*/ 2147483647 h 136"/>
              <a:gd name="T26" fmla="*/ 0 w 74"/>
              <a:gd name="T27" fmla="*/ 2147483647 h 136"/>
              <a:gd name="T28" fmla="*/ 2147483647 w 74"/>
              <a:gd name="T29" fmla="*/ 2147483647 h 136"/>
              <a:gd name="T30" fmla="*/ 2147483647 w 74"/>
              <a:gd name="T31" fmla="*/ 2147483647 h 136"/>
              <a:gd name="T32" fmla="*/ 2147483647 w 74"/>
              <a:gd name="T33" fmla="*/ 2147483647 h 136"/>
              <a:gd name="T34" fmla="*/ 2147483647 w 74"/>
              <a:gd name="T35" fmla="*/ 2147483647 h 136"/>
              <a:gd name="T36" fmla="*/ 0 w 74"/>
              <a:gd name="T37" fmla="*/ 2147483647 h 136"/>
              <a:gd name="T38" fmla="*/ 0 w 74"/>
              <a:gd name="T39" fmla="*/ 2147483647 h 136"/>
              <a:gd name="T40" fmla="*/ 2147483647 w 74"/>
              <a:gd name="T41" fmla="*/ 2147483647 h 136"/>
              <a:gd name="T42" fmla="*/ 2147483647 w 74"/>
              <a:gd name="T43" fmla="*/ 2147483647 h 136"/>
              <a:gd name="T44" fmla="*/ 2147483647 w 74"/>
              <a:gd name="T45" fmla="*/ 2147483647 h 136"/>
              <a:gd name="T46" fmla="*/ 2147483647 w 74"/>
              <a:gd name="T47" fmla="*/ 2147483647 h 136"/>
              <a:gd name="T48" fmla="*/ 2147483647 w 74"/>
              <a:gd name="T49" fmla="*/ 2147483647 h 136"/>
              <a:gd name="T50" fmla="*/ 2147483647 w 74"/>
              <a:gd name="T51" fmla="*/ 2147483647 h 136"/>
              <a:gd name="T52" fmla="*/ 2147483647 w 74"/>
              <a:gd name="T53" fmla="*/ 2147483647 h 136"/>
              <a:gd name="T54" fmla="*/ 2147483647 w 74"/>
              <a:gd name="T55" fmla="*/ 2147483647 h 136"/>
              <a:gd name="T56" fmla="*/ 2147483647 w 74"/>
              <a:gd name="T57" fmla="*/ 2147483647 h 136"/>
              <a:gd name="T58" fmla="*/ 2147483647 w 74"/>
              <a:gd name="T59" fmla="*/ 2147483647 h 136"/>
              <a:gd name="T60" fmla="*/ 2147483647 w 74"/>
              <a:gd name="T61" fmla="*/ 2147483647 h 136"/>
              <a:gd name="T62" fmla="*/ 2147483647 w 74"/>
              <a:gd name="T63" fmla="*/ 2147483647 h 136"/>
              <a:gd name="T64" fmla="*/ 2147483647 w 74"/>
              <a:gd name="T65" fmla="*/ 2147483647 h 136"/>
              <a:gd name="T66" fmla="*/ 2147483647 w 74"/>
              <a:gd name="T67" fmla="*/ 2147483647 h 136"/>
              <a:gd name="T68" fmla="*/ 2147483647 w 74"/>
              <a:gd name="T69" fmla="*/ 2147483647 h 136"/>
              <a:gd name="T70" fmla="*/ 2147483647 w 74"/>
              <a:gd name="T71" fmla="*/ 2147483647 h 136"/>
              <a:gd name="T72" fmla="*/ 2147483647 w 74"/>
              <a:gd name="T73" fmla="*/ 2147483647 h 136"/>
              <a:gd name="T74" fmla="*/ 2147483647 w 74"/>
              <a:gd name="T75" fmla="*/ 2147483647 h 136"/>
              <a:gd name="T76" fmla="*/ 2147483647 w 74"/>
              <a:gd name="T77" fmla="*/ 2147483647 h 136"/>
              <a:gd name="T78" fmla="*/ 2147483647 w 74"/>
              <a:gd name="T79" fmla="*/ 2147483647 h 136"/>
              <a:gd name="T80" fmla="*/ 2147483647 w 74"/>
              <a:gd name="T81" fmla="*/ 2147483647 h 136"/>
              <a:gd name="T82" fmla="*/ 2147483647 w 74"/>
              <a:gd name="T83" fmla="*/ 2147483647 h 136"/>
              <a:gd name="T84" fmla="*/ 2147483647 w 74"/>
              <a:gd name="T85" fmla="*/ 2147483647 h 136"/>
              <a:gd name="T86" fmla="*/ 2147483647 w 74"/>
              <a:gd name="T87" fmla="*/ 2147483647 h 136"/>
              <a:gd name="T88" fmla="*/ 2147483647 w 74"/>
              <a:gd name="T89" fmla="*/ 0 h 136"/>
              <a:gd name="T90" fmla="*/ 2147483647 w 74"/>
              <a:gd name="T91" fmla="*/ 0 h 136"/>
              <a:gd name="T92" fmla="*/ 2147483647 w 74"/>
              <a:gd name="T93" fmla="*/ 2147483647 h 1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4"/>
              <a:gd name="T142" fmla="*/ 0 h 136"/>
              <a:gd name="T143" fmla="*/ 74 w 74"/>
              <a:gd name="T144" fmla="*/ 136 h 1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4" h="136">
                <a:moveTo>
                  <a:pt x="35" y="61"/>
                </a:moveTo>
                <a:cubicBezTo>
                  <a:pt x="35" y="61"/>
                  <a:pt x="35" y="61"/>
                  <a:pt x="35" y="61"/>
                </a:cubicBezTo>
                <a:cubicBezTo>
                  <a:pt x="35" y="61"/>
                  <a:pt x="35" y="61"/>
                  <a:pt x="35" y="61"/>
                </a:cubicBezTo>
                <a:close/>
                <a:moveTo>
                  <a:pt x="35" y="61"/>
                </a:moveTo>
                <a:cubicBezTo>
                  <a:pt x="35" y="61"/>
                  <a:pt x="26" y="61"/>
                  <a:pt x="26" y="53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3"/>
                  <a:pt x="27" y="35"/>
                  <a:pt x="35" y="35"/>
                </a:cubicBezTo>
                <a:cubicBezTo>
                  <a:pt x="35" y="26"/>
                  <a:pt x="35" y="26"/>
                  <a:pt x="35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14" y="26"/>
                  <a:pt x="0" y="40"/>
                  <a:pt x="0" y="57"/>
                </a:cubicBezTo>
                <a:cubicBezTo>
                  <a:pt x="0" y="66"/>
                  <a:pt x="0" y="66"/>
                  <a:pt x="0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4" y="66"/>
                  <a:pt x="35" y="62"/>
                  <a:pt x="35" y="61"/>
                </a:cubicBezTo>
                <a:close/>
                <a:moveTo>
                  <a:pt x="0" y="105"/>
                </a:moveTo>
                <a:cubicBezTo>
                  <a:pt x="0" y="122"/>
                  <a:pt x="14" y="136"/>
                  <a:pt x="31" y="136"/>
                </a:cubicBezTo>
                <a:cubicBezTo>
                  <a:pt x="44" y="136"/>
                  <a:pt x="44" y="136"/>
                  <a:pt x="44" y="136"/>
                </a:cubicBezTo>
                <a:cubicBezTo>
                  <a:pt x="61" y="136"/>
                  <a:pt x="74" y="122"/>
                  <a:pt x="74" y="105"/>
                </a:cubicBezTo>
                <a:cubicBezTo>
                  <a:pt x="74" y="70"/>
                  <a:pt x="74" y="70"/>
                  <a:pt x="74" y="70"/>
                </a:cubicBezTo>
                <a:cubicBezTo>
                  <a:pt x="0" y="70"/>
                  <a:pt x="0" y="70"/>
                  <a:pt x="0" y="70"/>
                </a:cubicBezTo>
                <a:lnTo>
                  <a:pt x="0" y="105"/>
                </a:lnTo>
                <a:close/>
                <a:moveTo>
                  <a:pt x="44" y="26"/>
                </a:moveTo>
                <a:cubicBezTo>
                  <a:pt x="40" y="26"/>
                  <a:pt x="40" y="26"/>
                  <a:pt x="40" y="26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8" y="35"/>
                  <a:pt x="48" y="44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9" y="65"/>
                  <a:pt x="4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40"/>
                  <a:pt x="61" y="26"/>
                  <a:pt x="44" y="26"/>
                </a:cubicBezTo>
                <a:close/>
                <a:moveTo>
                  <a:pt x="31" y="44"/>
                </a:moveTo>
                <a:cubicBezTo>
                  <a:pt x="31" y="52"/>
                  <a:pt x="31" y="52"/>
                  <a:pt x="31" y="52"/>
                </a:cubicBezTo>
                <a:cubicBezTo>
                  <a:pt x="31" y="55"/>
                  <a:pt x="32" y="57"/>
                  <a:pt x="35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42" y="57"/>
                  <a:pt x="44" y="55"/>
                  <a:pt x="44" y="52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1"/>
                  <a:pt x="42" y="39"/>
                  <a:pt x="39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2" y="39"/>
                  <a:pt x="31" y="41"/>
                  <a:pt x="31" y="44"/>
                </a:cubicBezTo>
                <a:close/>
                <a:moveTo>
                  <a:pt x="29" y="13"/>
                </a:moveTo>
                <a:cubicBezTo>
                  <a:pt x="37" y="13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42" y="10"/>
                  <a:pt x="31" y="10"/>
                </a:cubicBezTo>
                <a:cubicBezTo>
                  <a:pt x="23" y="8"/>
                  <a:pt x="22" y="0"/>
                  <a:pt x="2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8" y="11"/>
                  <a:pt x="29" y="13"/>
                </a:cubicBezTo>
                <a:close/>
              </a:path>
            </a:pathLst>
          </a:custGeom>
          <a:solidFill>
            <a:srgbClr val="1F497D"/>
          </a:solidFill>
          <a:ln w="9525">
            <a:noFill/>
            <a:round/>
            <a:headEnd/>
            <a:tailEnd/>
          </a:ln>
        </p:spPr>
        <p:txBody>
          <a:bodyPr lIns="72000" tIns="72000" rIns="72000" bIns="72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4" name="Picture 43" descr="https://encrypted-tbn1.gstatic.com/images?q=tbn:ANd9GcTLv6Rv0zcLmpxCpG5ZKHxaBYllU6xeq71DV_vaoDQyHs_DL7tS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1" y="2257770"/>
            <a:ext cx="1033145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4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ounded Rectangle 1"/>
          <p:cNvSpPr/>
          <p:nvPr/>
        </p:nvSpPr>
        <p:spPr>
          <a:xfrm>
            <a:off x="3223622" y="3856349"/>
            <a:ext cx="2700000" cy="2052000"/>
          </a:xfrm>
          <a:custGeom>
            <a:avLst/>
            <a:gdLst/>
            <a:ahLst/>
            <a:cxnLst/>
            <a:rect l="l" t="t" r="r" b="b"/>
            <a:pathLst>
              <a:path w="2700000" h="2052000">
                <a:moveTo>
                  <a:pt x="464987" y="0"/>
                </a:moveTo>
                <a:lnTo>
                  <a:pt x="2495149" y="0"/>
                </a:lnTo>
                <a:cubicBezTo>
                  <a:pt x="2608285" y="0"/>
                  <a:pt x="2700000" y="91715"/>
                  <a:pt x="2700000" y="204851"/>
                </a:cubicBezTo>
                <a:lnTo>
                  <a:pt x="2700000" y="1847149"/>
                </a:lnTo>
                <a:cubicBezTo>
                  <a:pt x="2700000" y="1960285"/>
                  <a:pt x="2608285" y="2052000"/>
                  <a:pt x="2495149" y="2052000"/>
                </a:cubicBezTo>
                <a:lnTo>
                  <a:pt x="204851" y="2052000"/>
                </a:lnTo>
                <a:cubicBezTo>
                  <a:pt x="91715" y="2052000"/>
                  <a:pt x="0" y="1960285"/>
                  <a:pt x="0" y="1847149"/>
                </a:cubicBezTo>
                <a:lnTo>
                  <a:pt x="0" y="234839"/>
                </a:lnTo>
                <a:cubicBezTo>
                  <a:pt x="48669" y="291133"/>
                  <a:pt x="120751" y="326153"/>
                  <a:pt x="201012" y="326153"/>
                </a:cubicBezTo>
                <a:cubicBezTo>
                  <a:pt x="350129" y="326153"/>
                  <a:pt x="471012" y="205270"/>
                  <a:pt x="471012" y="56153"/>
                </a:cubicBezTo>
                <a:cubicBezTo>
                  <a:pt x="471012" y="36885"/>
                  <a:pt x="468994" y="18089"/>
                  <a:pt x="464987" y="0"/>
                </a:cubicBezTo>
                <a:close/>
              </a:path>
            </a:pathLst>
          </a:custGeom>
          <a:solidFill>
            <a:sysClr val="window" lastClr="FFFFFF">
              <a:lumMod val="95000"/>
              <a:alpha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1188000" rIns="36000" rtlCol="0" anchor="t"/>
          <a:lstStyle/>
          <a:p>
            <a:pPr marL="144000" marR="0" lvl="0" indent="-1440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100" b="1" i="0" u="none" strike="noStrike" kern="0" cap="none" spc="0" normalizeH="0" baseline="0" noProof="0" dirty="0" smtClean="0">
              <a:ln>
                <a:noFill/>
              </a:ln>
              <a:solidFill>
                <a:srgbClr val="0A5041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" name="Rounded Rectangle 1"/>
          <p:cNvSpPr/>
          <p:nvPr/>
        </p:nvSpPr>
        <p:spPr>
          <a:xfrm>
            <a:off x="6269375" y="3853808"/>
            <a:ext cx="2700000" cy="2052000"/>
          </a:xfrm>
          <a:custGeom>
            <a:avLst/>
            <a:gdLst/>
            <a:ahLst/>
            <a:cxnLst/>
            <a:rect l="l" t="t" r="r" b="b"/>
            <a:pathLst>
              <a:path w="2700000" h="2052000">
                <a:moveTo>
                  <a:pt x="464987" y="0"/>
                </a:moveTo>
                <a:lnTo>
                  <a:pt x="2495149" y="0"/>
                </a:lnTo>
                <a:cubicBezTo>
                  <a:pt x="2608285" y="0"/>
                  <a:pt x="2700000" y="91715"/>
                  <a:pt x="2700000" y="204851"/>
                </a:cubicBezTo>
                <a:lnTo>
                  <a:pt x="2700000" y="1847149"/>
                </a:lnTo>
                <a:cubicBezTo>
                  <a:pt x="2700000" y="1960285"/>
                  <a:pt x="2608285" y="2052000"/>
                  <a:pt x="2495149" y="2052000"/>
                </a:cubicBezTo>
                <a:lnTo>
                  <a:pt x="204851" y="2052000"/>
                </a:lnTo>
                <a:cubicBezTo>
                  <a:pt x="91715" y="2052000"/>
                  <a:pt x="0" y="1960285"/>
                  <a:pt x="0" y="1847149"/>
                </a:cubicBezTo>
                <a:lnTo>
                  <a:pt x="0" y="234839"/>
                </a:lnTo>
                <a:cubicBezTo>
                  <a:pt x="48669" y="291133"/>
                  <a:pt x="120751" y="326153"/>
                  <a:pt x="201012" y="326153"/>
                </a:cubicBezTo>
                <a:cubicBezTo>
                  <a:pt x="350129" y="326153"/>
                  <a:pt x="471012" y="205270"/>
                  <a:pt x="471012" y="56153"/>
                </a:cubicBezTo>
                <a:cubicBezTo>
                  <a:pt x="471012" y="36885"/>
                  <a:pt x="468994" y="18089"/>
                  <a:pt x="464987" y="0"/>
                </a:cubicBezTo>
                <a:close/>
              </a:path>
            </a:pathLst>
          </a:custGeom>
          <a:solidFill>
            <a:sysClr val="window" lastClr="FFFFFF">
              <a:lumMod val="95000"/>
              <a:alpha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1188000" rIns="36000" rtlCol="0" anchor="t"/>
          <a:lstStyle/>
          <a:p>
            <a:pPr marL="144000" marR="0" lvl="0" indent="-1440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100" b="1" i="0" u="none" strike="noStrike" kern="0" cap="none" spc="0" normalizeH="0" baseline="0" noProof="0" dirty="0" smtClean="0">
              <a:ln>
                <a:noFill/>
              </a:ln>
              <a:solidFill>
                <a:srgbClr val="0A5041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" name="Rounded Rectangle 1"/>
          <p:cNvSpPr/>
          <p:nvPr/>
        </p:nvSpPr>
        <p:spPr>
          <a:xfrm>
            <a:off x="183086" y="3862528"/>
            <a:ext cx="2700000" cy="2052000"/>
          </a:xfrm>
          <a:custGeom>
            <a:avLst/>
            <a:gdLst/>
            <a:ahLst/>
            <a:cxnLst/>
            <a:rect l="l" t="t" r="r" b="b"/>
            <a:pathLst>
              <a:path w="2700000" h="2052000">
                <a:moveTo>
                  <a:pt x="464987" y="0"/>
                </a:moveTo>
                <a:lnTo>
                  <a:pt x="2495149" y="0"/>
                </a:lnTo>
                <a:cubicBezTo>
                  <a:pt x="2608285" y="0"/>
                  <a:pt x="2700000" y="91715"/>
                  <a:pt x="2700000" y="204851"/>
                </a:cubicBezTo>
                <a:lnTo>
                  <a:pt x="2700000" y="1847149"/>
                </a:lnTo>
                <a:cubicBezTo>
                  <a:pt x="2700000" y="1960285"/>
                  <a:pt x="2608285" y="2052000"/>
                  <a:pt x="2495149" y="2052000"/>
                </a:cubicBezTo>
                <a:lnTo>
                  <a:pt x="204851" y="2052000"/>
                </a:lnTo>
                <a:cubicBezTo>
                  <a:pt x="91715" y="2052000"/>
                  <a:pt x="0" y="1960285"/>
                  <a:pt x="0" y="1847149"/>
                </a:cubicBezTo>
                <a:lnTo>
                  <a:pt x="0" y="234839"/>
                </a:lnTo>
                <a:cubicBezTo>
                  <a:pt x="48669" y="291133"/>
                  <a:pt x="120751" y="326153"/>
                  <a:pt x="201012" y="326153"/>
                </a:cubicBezTo>
                <a:cubicBezTo>
                  <a:pt x="350129" y="326153"/>
                  <a:pt x="471012" y="205270"/>
                  <a:pt x="471012" y="56153"/>
                </a:cubicBezTo>
                <a:cubicBezTo>
                  <a:pt x="471012" y="36885"/>
                  <a:pt x="468994" y="18089"/>
                  <a:pt x="464987" y="0"/>
                </a:cubicBezTo>
                <a:close/>
              </a:path>
            </a:pathLst>
          </a:custGeom>
          <a:solidFill>
            <a:sysClr val="window" lastClr="FFFFFF">
              <a:lumMod val="95000"/>
              <a:alpha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1188000" rIns="36000" rtlCol="0" anchor="t"/>
          <a:lstStyle/>
          <a:p>
            <a:pPr marL="144000" marR="0" lvl="0" indent="-1440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100" b="1" i="0" u="none" strike="noStrike" kern="0" cap="none" spc="0" normalizeH="0" baseline="0" noProof="0" dirty="0" smtClean="0">
              <a:ln>
                <a:noFill/>
              </a:ln>
              <a:solidFill>
                <a:srgbClr val="0A5041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1" name="Chart 220"/>
          <p:cNvGraphicFramePr/>
          <p:nvPr>
            <p:extLst>
              <p:ext uri="{D42A27DB-BD31-4B8C-83A1-F6EECF244321}">
                <p14:modId xmlns:p14="http://schemas.microsoft.com/office/powerpoint/2010/main" val="1481999469"/>
              </p:ext>
            </p:extLst>
          </p:nvPr>
        </p:nvGraphicFramePr>
        <p:xfrm>
          <a:off x="6413656" y="3637855"/>
          <a:ext cx="2425972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838800" y="257299"/>
            <a:ext cx="8162325" cy="276999"/>
          </a:xfrm>
        </p:spPr>
        <p:txBody>
          <a:bodyPr/>
          <a:lstStyle/>
          <a:p>
            <a:r>
              <a:rPr lang="en-US" dirty="0"/>
              <a:t>Description de </a:t>
            </a:r>
            <a:r>
              <a:rPr lang="en-US" dirty="0" err="1"/>
              <a:t>l’échantillon</a:t>
            </a:r>
            <a:endParaRPr lang="en-US" dirty="0">
              <a:effectLst/>
            </a:endParaRPr>
          </a:p>
        </p:txBody>
      </p:sp>
      <p:sp>
        <p:nvSpPr>
          <p:cNvPr id="141" name="Rounded Rectangle 1"/>
          <p:cNvSpPr/>
          <p:nvPr/>
        </p:nvSpPr>
        <p:spPr>
          <a:xfrm>
            <a:off x="185147" y="1529052"/>
            <a:ext cx="2700000" cy="2052000"/>
          </a:xfrm>
          <a:custGeom>
            <a:avLst/>
            <a:gdLst/>
            <a:ahLst/>
            <a:cxnLst/>
            <a:rect l="l" t="t" r="r" b="b"/>
            <a:pathLst>
              <a:path w="2700000" h="2052000">
                <a:moveTo>
                  <a:pt x="464987" y="0"/>
                </a:moveTo>
                <a:lnTo>
                  <a:pt x="2495149" y="0"/>
                </a:lnTo>
                <a:cubicBezTo>
                  <a:pt x="2608285" y="0"/>
                  <a:pt x="2700000" y="91715"/>
                  <a:pt x="2700000" y="204851"/>
                </a:cubicBezTo>
                <a:lnTo>
                  <a:pt x="2700000" y="1847149"/>
                </a:lnTo>
                <a:cubicBezTo>
                  <a:pt x="2700000" y="1960285"/>
                  <a:pt x="2608285" y="2052000"/>
                  <a:pt x="2495149" y="2052000"/>
                </a:cubicBezTo>
                <a:lnTo>
                  <a:pt x="204851" y="2052000"/>
                </a:lnTo>
                <a:cubicBezTo>
                  <a:pt x="91715" y="2052000"/>
                  <a:pt x="0" y="1960285"/>
                  <a:pt x="0" y="1847149"/>
                </a:cubicBezTo>
                <a:lnTo>
                  <a:pt x="0" y="234839"/>
                </a:lnTo>
                <a:cubicBezTo>
                  <a:pt x="48669" y="291133"/>
                  <a:pt x="120751" y="326153"/>
                  <a:pt x="201012" y="326153"/>
                </a:cubicBezTo>
                <a:cubicBezTo>
                  <a:pt x="350129" y="326153"/>
                  <a:pt x="471012" y="205270"/>
                  <a:pt x="471012" y="56153"/>
                </a:cubicBezTo>
                <a:cubicBezTo>
                  <a:pt x="471012" y="36885"/>
                  <a:pt x="468994" y="18089"/>
                  <a:pt x="464987" y="0"/>
                </a:cubicBezTo>
                <a:close/>
              </a:path>
            </a:pathLst>
          </a:custGeom>
          <a:solidFill>
            <a:srgbClr val="E8F6FC"/>
          </a:solidFill>
          <a:ln w="12700" cap="flat" cmpd="sng" algn="ctr">
            <a:solidFill>
              <a:srgbClr val="0A3365"/>
            </a:solidFill>
            <a:prstDash val="solid"/>
          </a:ln>
          <a:effectLst/>
        </p:spPr>
        <p:txBody>
          <a:bodyPr lIns="36000" tIns="1188000" rIns="36000" rtlCol="0" anchor="t"/>
          <a:lstStyle/>
          <a:p>
            <a:pPr marL="144000" marR="0" lvl="0" indent="-1440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100" b="1" i="0" u="none" strike="noStrike" kern="0" cap="none" spc="0" normalizeH="0" baseline="0" noProof="0" dirty="0" smtClean="0">
              <a:ln>
                <a:noFill/>
              </a:ln>
              <a:solidFill>
                <a:srgbClr val="0A5041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2" name="Chart 141"/>
          <p:cNvGraphicFramePr/>
          <p:nvPr>
            <p:extLst>
              <p:ext uri="{D42A27DB-BD31-4B8C-83A1-F6EECF244321}">
                <p14:modId xmlns:p14="http://schemas.microsoft.com/office/powerpoint/2010/main" val="635692433"/>
              </p:ext>
            </p:extLst>
          </p:nvPr>
        </p:nvGraphicFramePr>
        <p:xfrm>
          <a:off x="194530" y="1440673"/>
          <a:ext cx="2700000" cy="20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" name="TextBox 142"/>
          <p:cNvSpPr txBox="1"/>
          <p:nvPr/>
        </p:nvSpPr>
        <p:spPr>
          <a:xfrm>
            <a:off x="642246" y="1272497"/>
            <a:ext cx="74177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l-BE" sz="1400" b="1" dirty="0" err="1" smtClean="0">
                <a:solidFill>
                  <a:srgbClr val="0A3365"/>
                </a:solidFill>
                <a:cs typeface="Arial"/>
              </a:rPr>
              <a:t>Leeftijd</a:t>
            </a:r>
            <a:endParaRPr lang="nl-BE" sz="1400" b="1" dirty="0">
              <a:solidFill>
                <a:srgbClr val="0A3365"/>
              </a:solidFill>
              <a:cs typeface="Arial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154919" y="1347545"/>
            <a:ext cx="468000" cy="468000"/>
          </a:xfrm>
          <a:prstGeom prst="ellipse">
            <a:avLst/>
          </a:prstGeom>
          <a:solidFill>
            <a:srgbClr val="0A3365"/>
          </a:solidFill>
          <a:ln w="9525" cap="flat" cmpd="sng" algn="ctr">
            <a:noFill/>
            <a:prstDash val="solid"/>
          </a:ln>
          <a:effectLst/>
        </p:spPr>
        <p:txBody>
          <a:bodyPr vert="horz" wrap="square" lIns="0" tIns="7200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" name="Rounded Rectangle 1"/>
          <p:cNvSpPr/>
          <p:nvPr/>
        </p:nvSpPr>
        <p:spPr>
          <a:xfrm>
            <a:off x="6265417" y="1531099"/>
            <a:ext cx="2700000" cy="2052000"/>
          </a:xfrm>
          <a:custGeom>
            <a:avLst/>
            <a:gdLst/>
            <a:ahLst/>
            <a:cxnLst/>
            <a:rect l="l" t="t" r="r" b="b"/>
            <a:pathLst>
              <a:path w="2700000" h="2052000">
                <a:moveTo>
                  <a:pt x="464987" y="0"/>
                </a:moveTo>
                <a:lnTo>
                  <a:pt x="2495149" y="0"/>
                </a:lnTo>
                <a:cubicBezTo>
                  <a:pt x="2608285" y="0"/>
                  <a:pt x="2700000" y="91715"/>
                  <a:pt x="2700000" y="204851"/>
                </a:cubicBezTo>
                <a:lnTo>
                  <a:pt x="2700000" y="1847149"/>
                </a:lnTo>
                <a:cubicBezTo>
                  <a:pt x="2700000" y="1960285"/>
                  <a:pt x="2608285" y="2052000"/>
                  <a:pt x="2495149" y="2052000"/>
                </a:cubicBezTo>
                <a:lnTo>
                  <a:pt x="204851" y="2052000"/>
                </a:lnTo>
                <a:cubicBezTo>
                  <a:pt x="91715" y="2052000"/>
                  <a:pt x="0" y="1960285"/>
                  <a:pt x="0" y="1847149"/>
                </a:cubicBezTo>
                <a:lnTo>
                  <a:pt x="0" y="234839"/>
                </a:lnTo>
                <a:cubicBezTo>
                  <a:pt x="48669" y="291133"/>
                  <a:pt x="120751" y="326153"/>
                  <a:pt x="201012" y="326153"/>
                </a:cubicBezTo>
                <a:cubicBezTo>
                  <a:pt x="350129" y="326153"/>
                  <a:pt x="471012" y="205270"/>
                  <a:pt x="471012" y="56153"/>
                </a:cubicBezTo>
                <a:cubicBezTo>
                  <a:pt x="471012" y="36885"/>
                  <a:pt x="468994" y="18089"/>
                  <a:pt x="464987" y="0"/>
                </a:cubicBezTo>
                <a:close/>
              </a:path>
            </a:pathLst>
          </a:custGeom>
          <a:solidFill>
            <a:srgbClr val="E8F6FC"/>
          </a:solidFill>
          <a:ln w="12700" cap="flat" cmpd="sng" algn="ctr">
            <a:solidFill>
              <a:srgbClr val="0A3365"/>
            </a:solidFill>
            <a:prstDash val="solid"/>
          </a:ln>
          <a:effectLst/>
        </p:spPr>
        <p:txBody>
          <a:bodyPr lIns="36000" tIns="1188000" rIns="36000" rtlCol="0" anchor="t"/>
          <a:lstStyle/>
          <a:p>
            <a:pPr marL="144000" marR="0" lvl="0" indent="-1440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100" b="1" i="0" u="none" strike="noStrike" kern="0" cap="none" spc="0" normalizeH="0" baseline="0" noProof="0" dirty="0" smtClean="0">
              <a:ln>
                <a:noFill/>
              </a:ln>
              <a:solidFill>
                <a:srgbClr val="0A5041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679006" y="1253787"/>
            <a:ext cx="60785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l-BE" sz="1400" b="1" dirty="0" err="1" smtClean="0">
                <a:solidFill>
                  <a:srgbClr val="0A3365"/>
                </a:solidFill>
                <a:cs typeface="Arial"/>
              </a:rPr>
              <a:t>Regio</a:t>
            </a:r>
            <a:endParaRPr lang="nl-BE" sz="1400" b="1" dirty="0">
              <a:solidFill>
                <a:srgbClr val="0A3365"/>
              </a:solidFill>
              <a:cs typeface="Arial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235189" y="1351426"/>
            <a:ext cx="468000" cy="468000"/>
          </a:xfrm>
          <a:prstGeom prst="ellipse">
            <a:avLst/>
          </a:prstGeom>
          <a:solidFill>
            <a:srgbClr val="0A3365"/>
          </a:solidFill>
          <a:ln w="9525" cap="flat" cmpd="sng" algn="ctr">
            <a:noFill/>
            <a:prstDash val="solid"/>
          </a:ln>
          <a:effectLst/>
        </p:spPr>
        <p:txBody>
          <a:bodyPr vert="horz" wrap="square" lIns="0" tIns="7200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643814" y="3606149"/>
            <a:ext cx="21710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BE" sz="1400" b="1" dirty="0">
                <a:solidFill>
                  <a:srgbClr val="2E2E2E"/>
                </a:solidFill>
                <a:cs typeface="Arial"/>
              </a:rPr>
              <a:t>Sociale klasse</a:t>
            </a:r>
          </a:p>
        </p:txBody>
      </p:sp>
      <p:sp>
        <p:nvSpPr>
          <p:cNvPr id="150" name="Oval 149"/>
          <p:cNvSpPr/>
          <p:nvPr/>
        </p:nvSpPr>
        <p:spPr>
          <a:xfrm>
            <a:off x="6237523" y="3674135"/>
            <a:ext cx="468000" cy="468000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vert="horz" wrap="square" lIns="0" tIns="7200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1" name="Freeform 16"/>
          <p:cNvSpPr>
            <a:spLocks noChangeAspect="1" noEditPoints="1"/>
          </p:cNvSpPr>
          <p:nvPr/>
        </p:nvSpPr>
        <p:spPr bwMode="auto">
          <a:xfrm>
            <a:off x="234088" y="1427298"/>
            <a:ext cx="309663" cy="288000"/>
          </a:xfrm>
          <a:custGeom>
            <a:avLst/>
            <a:gdLst/>
            <a:ahLst/>
            <a:cxnLst>
              <a:cxn ang="0">
                <a:pos x="282" y="34"/>
              </a:cxn>
              <a:cxn ang="0">
                <a:pos x="263" y="34"/>
              </a:cxn>
              <a:cxn ang="0">
                <a:pos x="263" y="58"/>
              </a:cxn>
              <a:cxn ang="0">
                <a:pos x="234" y="86"/>
              </a:cxn>
              <a:cxn ang="0">
                <a:pos x="234" y="86"/>
              </a:cxn>
              <a:cxn ang="0">
                <a:pos x="206" y="58"/>
              </a:cxn>
              <a:cxn ang="0">
                <a:pos x="206" y="34"/>
              </a:cxn>
              <a:cxn ang="0">
                <a:pos x="110" y="34"/>
              </a:cxn>
              <a:cxn ang="0">
                <a:pos x="110" y="58"/>
              </a:cxn>
              <a:cxn ang="0">
                <a:pos x="81" y="86"/>
              </a:cxn>
              <a:cxn ang="0">
                <a:pos x="81" y="86"/>
              </a:cxn>
              <a:cxn ang="0">
                <a:pos x="52" y="58"/>
              </a:cxn>
              <a:cxn ang="0">
                <a:pos x="52" y="34"/>
              </a:cxn>
              <a:cxn ang="0">
                <a:pos x="33" y="34"/>
              </a:cxn>
              <a:cxn ang="0">
                <a:pos x="0" y="67"/>
              </a:cxn>
              <a:cxn ang="0">
                <a:pos x="0" y="260"/>
              </a:cxn>
              <a:cxn ang="0">
                <a:pos x="33" y="293"/>
              </a:cxn>
              <a:cxn ang="0">
                <a:pos x="282" y="293"/>
              </a:cxn>
              <a:cxn ang="0">
                <a:pos x="315" y="260"/>
              </a:cxn>
              <a:cxn ang="0">
                <a:pos x="315" y="67"/>
              </a:cxn>
              <a:cxn ang="0">
                <a:pos x="282" y="34"/>
              </a:cxn>
              <a:cxn ang="0">
                <a:pos x="298" y="260"/>
              </a:cxn>
              <a:cxn ang="0">
                <a:pos x="282" y="275"/>
              </a:cxn>
              <a:cxn ang="0">
                <a:pos x="33" y="275"/>
              </a:cxn>
              <a:cxn ang="0">
                <a:pos x="18" y="260"/>
              </a:cxn>
              <a:cxn ang="0">
                <a:pos x="18" y="116"/>
              </a:cxn>
              <a:cxn ang="0">
                <a:pos x="298" y="116"/>
              </a:cxn>
              <a:cxn ang="0">
                <a:pos x="298" y="260"/>
              </a:cxn>
              <a:cxn ang="0">
                <a:pos x="81" y="74"/>
              </a:cxn>
              <a:cxn ang="0">
                <a:pos x="81" y="74"/>
              </a:cxn>
              <a:cxn ang="0">
                <a:pos x="98" y="58"/>
              </a:cxn>
              <a:cxn ang="0">
                <a:pos x="98" y="16"/>
              </a:cxn>
              <a:cxn ang="0">
                <a:pos x="81" y="0"/>
              </a:cxn>
              <a:cxn ang="0">
                <a:pos x="81" y="0"/>
              </a:cxn>
              <a:cxn ang="0">
                <a:pos x="65" y="16"/>
              </a:cxn>
              <a:cxn ang="0">
                <a:pos x="65" y="58"/>
              </a:cxn>
              <a:cxn ang="0">
                <a:pos x="81" y="74"/>
              </a:cxn>
              <a:cxn ang="0">
                <a:pos x="234" y="74"/>
              </a:cxn>
              <a:cxn ang="0">
                <a:pos x="234" y="74"/>
              </a:cxn>
              <a:cxn ang="0">
                <a:pos x="251" y="58"/>
              </a:cxn>
              <a:cxn ang="0">
                <a:pos x="251" y="16"/>
              </a:cxn>
              <a:cxn ang="0">
                <a:pos x="234" y="0"/>
              </a:cxn>
              <a:cxn ang="0">
                <a:pos x="234" y="0"/>
              </a:cxn>
              <a:cxn ang="0">
                <a:pos x="218" y="16"/>
              </a:cxn>
              <a:cxn ang="0">
                <a:pos x="218" y="58"/>
              </a:cxn>
              <a:cxn ang="0">
                <a:pos x="234" y="74"/>
              </a:cxn>
            </a:cxnLst>
            <a:rect l="0" t="0" r="r" b="b"/>
            <a:pathLst>
              <a:path w="315" h="293">
                <a:moveTo>
                  <a:pt x="282" y="34"/>
                </a:moveTo>
                <a:cubicBezTo>
                  <a:pt x="263" y="34"/>
                  <a:pt x="263" y="34"/>
                  <a:pt x="263" y="3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73"/>
                  <a:pt x="250" y="86"/>
                  <a:pt x="234" y="86"/>
                </a:cubicBezTo>
                <a:cubicBezTo>
                  <a:pt x="234" y="86"/>
                  <a:pt x="234" y="86"/>
                  <a:pt x="234" y="86"/>
                </a:cubicBezTo>
                <a:cubicBezTo>
                  <a:pt x="219" y="86"/>
                  <a:pt x="206" y="73"/>
                  <a:pt x="206" y="58"/>
                </a:cubicBezTo>
                <a:cubicBezTo>
                  <a:pt x="206" y="34"/>
                  <a:pt x="206" y="34"/>
                  <a:pt x="206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73"/>
                  <a:pt x="97" y="86"/>
                  <a:pt x="81" y="86"/>
                </a:cubicBezTo>
                <a:cubicBezTo>
                  <a:pt x="81" y="86"/>
                  <a:pt x="81" y="86"/>
                  <a:pt x="81" y="86"/>
                </a:cubicBezTo>
                <a:cubicBezTo>
                  <a:pt x="65" y="86"/>
                  <a:pt x="52" y="73"/>
                  <a:pt x="52" y="58"/>
                </a:cubicBezTo>
                <a:cubicBezTo>
                  <a:pt x="52" y="34"/>
                  <a:pt x="52" y="34"/>
                  <a:pt x="52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15" y="34"/>
                  <a:pt x="0" y="49"/>
                  <a:pt x="0" y="67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78"/>
                  <a:pt x="15" y="293"/>
                  <a:pt x="33" y="293"/>
                </a:cubicBezTo>
                <a:cubicBezTo>
                  <a:pt x="282" y="293"/>
                  <a:pt x="282" y="293"/>
                  <a:pt x="282" y="293"/>
                </a:cubicBezTo>
                <a:cubicBezTo>
                  <a:pt x="300" y="293"/>
                  <a:pt x="315" y="278"/>
                  <a:pt x="315" y="260"/>
                </a:cubicBezTo>
                <a:cubicBezTo>
                  <a:pt x="315" y="67"/>
                  <a:pt x="315" y="67"/>
                  <a:pt x="315" y="67"/>
                </a:cubicBezTo>
                <a:cubicBezTo>
                  <a:pt x="315" y="49"/>
                  <a:pt x="300" y="34"/>
                  <a:pt x="282" y="34"/>
                </a:cubicBezTo>
                <a:close/>
                <a:moveTo>
                  <a:pt x="298" y="260"/>
                </a:moveTo>
                <a:cubicBezTo>
                  <a:pt x="298" y="268"/>
                  <a:pt x="291" y="275"/>
                  <a:pt x="282" y="275"/>
                </a:cubicBezTo>
                <a:cubicBezTo>
                  <a:pt x="33" y="275"/>
                  <a:pt x="33" y="275"/>
                  <a:pt x="33" y="275"/>
                </a:cubicBezTo>
                <a:cubicBezTo>
                  <a:pt x="25" y="275"/>
                  <a:pt x="18" y="268"/>
                  <a:pt x="18" y="260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298" y="116"/>
                  <a:pt x="298" y="116"/>
                  <a:pt x="298" y="116"/>
                </a:cubicBezTo>
                <a:lnTo>
                  <a:pt x="298" y="260"/>
                </a:lnTo>
                <a:close/>
                <a:moveTo>
                  <a:pt x="81" y="74"/>
                </a:moveTo>
                <a:cubicBezTo>
                  <a:pt x="81" y="74"/>
                  <a:pt x="81" y="74"/>
                  <a:pt x="81" y="74"/>
                </a:cubicBezTo>
                <a:cubicBezTo>
                  <a:pt x="90" y="74"/>
                  <a:pt x="98" y="67"/>
                  <a:pt x="98" y="58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7"/>
                  <a:pt x="90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2" y="0"/>
                  <a:pt x="65" y="7"/>
                  <a:pt x="65" y="16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67"/>
                  <a:pt x="72" y="74"/>
                  <a:pt x="81" y="74"/>
                </a:cubicBezTo>
                <a:close/>
                <a:moveTo>
                  <a:pt x="234" y="74"/>
                </a:moveTo>
                <a:cubicBezTo>
                  <a:pt x="234" y="74"/>
                  <a:pt x="234" y="74"/>
                  <a:pt x="234" y="74"/>
                </a:cubicBezTo>
                <a:cubicBezTo>
                  <a:pt x="244" y="74"/>
                  <a:pt x="251" y="67"/>
                  <a:pt x="251" y="58"/>
                </a:cubicBezTo>
                <a:cubicBezTo>
                  <a:pt x="251" y="16"/>
                  <a:pt x="251" y="16"/>
                  <a:pt x="251" y="16"/>
                </a:cubicBezTo>
                <a:cubicBezTo>
                  <a:pt x="251" y="7"/>
                  <a:pt x="244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25" y="0"/>
                  <a:pt x="218" y="7"/>
                  <a:pt x="218" y="16"/>
                </a:cubicBezTo>
                <a:cubicBezTo>
                  <a:pt x="218" y="58"/>
                  <a:pt x="218" y="58"/>
                  <a:pt x="218" y="58"/>
                </a:cubicBezTo>
                <a:cubicBezTo>
                  <a:pt x="218" y="67"/>
                  <a:pt x="225" y="74"/>
                  <a:pt x="234" y="74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264851"/>
              </p:ext>
            </p:extLst>
          </p:nvPr>
        </p:nvGraphicFramePr>
        <p:xfrm>
          <a:off x="7147530" y="2146456"/>
          <a:ext cx="2441575" cy="90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762711"/>
              </p:ext>
            </p:extLst>
          </p:nvPr>
        </p:nvGraphicFramePr>
        <p:xfrm>
          <a:off x="5610176" y="2416535"/>
          <a:ext cx="1440000" cy="281127"/>
        </p:xfrm>
        <a:graphic>
          <a:graphicData uri="http://schemas.openxmlformats.org/drawingml/2006/table">
            <a:tbl>
              <a:tblPr firstRow="1" bandRow="1"/>
              <a:tblGrid>
                <a:gridCol w="1440000"/>
              </a:tblGrid>
              <a:tr h="281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nl-BE" sz="1000" b="1" i="0" u="none" strike="noStrike" kern="1200" noProof="0" dirty="0" smtClean="0">
                          <a:solidFill>
                            <a:srgbClr val="0A3365"/>
                          </a:solidFill>
                          <a:latin typeface="Calibri"/>
                          <a:ea typeface="+mn-ea"/>
                          <a:cs typeface="+mn-cs"/>
                        </a:rPr>
                        <a:t>Brussel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0" name="Rounded Rectangle 1"/>
          <p:cNvSpPr/>
          <p:nvPr/>
        </p:nvSpPr>
        <p:spPr>
          <a:xfrm>
            <a:off x="3218359" y="1529145"/>
            <a:ext cx="2700000" cy="2052000"/>
          </a:xfrm>
          <a:custGeom>
            <a:avLst/>
            <a:gdLst/>
            <a:ahLst/>
            <a:cxnLst/>
            <a:rect l="l" t="t" r="r" b="b"/>
            <a:pathLst>
              <a:path w="2700000" h="2052000">
                <a:moveTo>
                  <a:pt x="464987" y="0"/>
                </a:moveTo>
                <a:lnTo>
                  <a:pt x="2495149" y="0"/>
                </a:lnTo>
                <a:cubicBezTo>
                  <a:pt x="2608285" y="0"/>
                  <a:pt x="2700000" y="91715"/>
                  <a:pt x="2700000" y="204851"/>
                </a:cubicBezTo>
                <a:lnTo>
                  <a:pt x="2700000" y="1847149"/>
                </a:lnTo>
                <a:cubicBezTo>
                  <a:pt x="2700000" y="1960285"/>
                  <a:pt x="2608285" y="2052000"/>
                  <a:pt x="2495149" y="2052000"/>
                </a:cubicBezTo>
                <a:lnTo>
                  <a:pt x="204851" y="2052000"/>
                </a:lnTo>
                <a:cubicBezTo>
                  <a:pt x="91715" y="2052000"/>
                  <a:pt x="0" y="1960285"/>
                  <a:pt x="0" y="1847149"/>
                </a:cubicBezTo>
                <a:lnTo>
                  <a:pt x="0" y="234839"/>
                </a:lnTo>
                <a:cubicBezTo>
                  <a:pt x="48669" y="291133"/>
                  <a:pt x="120751" y="326153"/>
                  <a:pt x="201012" y="326153"/>
                </a:cubicBezTo>
                <a:cubicBezTo>
                  <a:pt x="350129" y="326153"/>
                  <a:pt x="471012" y="205270"/>
                  <a:pt x="471012" y="56153"/>
                </a:cubicBezTo>
                <a:cubicBezTo>
                  <a:pt x="471012" y="36885"/>
                  <a:pt x="468994" y="18089"/>
                  <a:pt x="464987" y="0"/>
                </a:cubicBezTo>
                <a:close/>
              </a:path>
            </a:pathLst>
          </a:custGeom>
          <a:solidFill>
            <a:srgbClr val="E8F6FC"/>
          </a:solidFill>
          <a:ln w="12700" cap="flat" cmpd="sng" algn="ctr">
            <a:solidFill>
              <a:srgbClr val="0A3365"/>
            </a:solidFill>
            <a:prstDash val="solid"/>
          </a:ln>
          <a:effectLst/>
        </p:spPr>
        <p:txBody>
          <a:bodyPr lIns="36000" tIns="1188000" rIns="36000" rtlCol="0" anchor="t"/>
          <a:lstStyle/>
          <a:p>
            <a:pPr marL="144000" marR="0" lvl="0" indent="-1440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100" b="1" i="0" u="none" strike="noStrike" kern="0" cap="none" spc="0" normalizeH="0" baseline="0" noProof="0" dirty="0" smtClean="0">
              <a:ln>
                <a:noFill/>
              </a:ln>
              <a:solidFill>
                <a:srgbClr val="0A5041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664866" y="1270514"/>
            <a:ext cx="82750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l-BE" sz="1400" b="1" dirty="0" err="1" smtClean="0">
                <a:solidFill>
                  <a:srgbClr val="0A3365"/>
                </a:solidFill>
                <a:cs typeface="Arial"/>
              </a:rPr>
              <a:t>Geslacht</a:t>
            </a:r>
            <a:endParaRPr lang="nl-BE" sz="1400" b="1" dirty="0">
              <a:solidFill>
                <a:srgbClr val="0A3365"/>
              </a:solidFill>
              <a:cs typeface="Arial"/>
            </a:endParaRPr>
          </a:p>
        </p:txBody>
      </p:sp>
      <p:grpSp>
        <p:nvGrpSpPr>
          <p:cNvPr id="162" name="Group 149"/>
          <p:cNvGrpSpPr>
            <a:grpSpLocks noChangeAspect="1"/>
          </p:cNvGrpSpPr>
          <p:nvPr/>
        </p:nvGrpSpPr>
        <p:grpSpPr>
          <a:xfrm>
            <a:off x="6313430" y="1437019"/>
            <a:ext cx="325970" cy="288000"/>
            <a:chOff x="5167313" y="3487738"/>
            <a:chExt cx="714375" cy="582612"/>
          </a:xfrm>
          <a:solidFill>
            <a:sysClr val="window" lastClr="FFFFFF"/>
          </a:solidFill>
        </p:grpSpPr>
        <p:sp>
          <p:nvSpPr>
            <p:cNvPr id="163" name="Freeform 125"/>
            <p:cNvSpPr>
              <a:spLocks noEditPoints="1"/>
            </p:cNvSpPr>
            <p:nvPr/>
          </p:nvSpPr>
          <p:spPr bwMode="auto">
            <a:xfrm>
              <a:off x="5167313" y="3487738"/>
              <a:ext cx="712788" cy="579438"/>
            </a:xfrm>
            <a:custGeom>
              <a:avLst/>
              <a:gdLst/>
              <a:ahLst/>
              <a:cxnLst>
                <a:cxn ang="0">
                  <a:pos x="203" y="474"/>
                </a:cxn>
                <a:cxn ang="0">
                  <a:pos x="211" y="533"/>
                </a:cxn>
                <a:cxn ang="0">
                  <a:pos x="172" y="617"/>
                </a:cxn>
                <a:cxn ang="0">
                  <a:pos x="159" y="559"/>
                </a:cxn>
                <a:cxn ang="0">
                  <a:pos x="172" y="617"/>
                </a:cxn>
                <a:cxn ang="0">
                  <a:pos x="357" y="378"/>
                </a:cxn>
                <a:cxn ang="0">
                  <a:pos x="301" y="363"/>
                </a:cxn>
                <a:cxn ang="0">
                  <a:pos x="394" y="382"/>
                </a:cxn>
                <a:cxn ang="0">
                  <a:pos x="394" y="382"/>
                </a:cxn>
                <a:cxn ang="0">
                  <a:pos x="122" y="648"/>
                </a:cxn>
                <a:cxn ang="0">
                  <a:pos x="139" y="704"/>
                </a:cxn>
                <a:cxn ang="0">
                  <a:pos x="259" y="455"/>
                </a:cxn>
                <a:cxn ang="0">
                  <a:pos x="262" y="396"/>
                </a:cxn>
                <a:cxn ang="0">
                  <a:pos x="259" y="455"/>
                </a:cxn>
                <a:cxn ang="0">
                  <a:pos x="563" y="637"/>
                </a:cxn>
                <a:cxn ang="0">
                  <a:pos x="506" y="626"/>
                </a:cxn>
                <a:cxn ang="0">
                  <a:pos x="597" y="659"/>
                </a:cxn>
                <a:cxn ang="0">
                  <a:pos x="584" y="692"/>
                </a:cxn>
                <a:cxn ang="0">
                  <a:pos x="637" y="701"/>
                </a:cxn>
                <a:cxn ang="0">
                  <a:pos x="633" y="666"/>
                </a:cxn>
                <a:cxn ang="0">
                  <a:pos x="111" y="790"/>
                </a:cxn>
                <a:cxn ang="0">
                  <a:pos x="90" y="738"/>
                </a:cxn>
                <a:cxn ang="0">
                  <a:pos x="110" y="793"/>
                </a:cxn>
                <a:cxn ang="0">
                  <a:pos x="1202" y="786"/>
                </a:cxn>
                <a:cxn ang="0">
                  <a:pos x="1112" y="865"/>
                </a:cxn>
                <a:cxn ang="0">
                  <a:pos x="1237" y="668"/>
                </a:cxn>
                <a:cxn ang="0">
                  <a:pos x="1202" y="786"/>
                </a:cxn>
                <a:cxn ang="0">
                  <a:pos x="479" y="584"/>
                </a:cxn>
                <a:cxn ang="0">
                  <a:pos x="490" y="526"/>
                </a:cxn>
                <a:cxn ang="0">
                  <a:pos x="689" y="690"/>
                </a:cxn>
                <a:cxn ang="0">
                  <a:pos x="715" y="638"/>
                </a:cxn>
                <a:cxn ang="0">
                  <a:pos x="689" y="690"/>
                </a:cxn>
                <a:cxn ang="0">
                  <a:pos x="418" y="8"/>
                </a:cxn>
                <a:cxn ang="0">
                  <a:pos x="0" y="1007"/>
                </a:cxn>
                <a:cxn ang="0">
                  <a:pos x="819" y="999"/>
                </a:cxn>
                <a:cxn ang="0">
                  <a:pos x="920" y="914"/>
                </a:cxn>
                <a:cxn ang="0">
                  <a:pos x="823" y="751"/>
                </a:cxn>
                <a:cxn ang="0">
                  <a:pos x="806" y="725"/>
                </a:cxn>
                <a:cxn ang="0">
                  <a:pos x="427" y="782"/>
                </a:cxn>
                <a:cxn ang="0">
                  <a:pos x="440" y="496"/>
                </a:cxn>
                <a:cxn ang="0">
                  <a:pos x="457" y="440"/>
                </a:cxn>
                <a:cxn ang="0">
                  <a:pos x="427" y="400"/>
                </a:cxn>
                <a:cxn ang="0">
                  <a:pos x="435" y="369"/>
                </a:cxn>
                <a:cxn ang="0">
                  <a:pos x="427" y="360"/>
                </a:cxn>
                <a:cxn ang="0">
                  <a:pos x="427" y="51"/>
                </a:cxn>
                <a:cxn ang="0">
                  <a:pos x="806" y="346"/>
                </a:cxn>
                <a:cxn ang="0">
                  <a:pos x="823" y="227"/>
                </a:cxn>
                <a:cxn ang="0">
                  <a:pos x="1202" y="55"/>
                </a:cxn>
                <a:cxn ang="0">
                  <a:pos x="1237" y="394"/>
                </a:cxn>
                <a:cxn ang="0">
                  <a:pos x="819" y="191"/>
                </a:cxn>
                <a:cxn ang="0">
                  <a:pos x="406" y="349"/>
                </a:cxn>
                <a:cxn ang="0">
                  <a:pos x="403" y="387"/>
                </a:cxn>
                <a:cxn ang="0">
                  <a:pos x="409" y="406"/>
                </a:cxn>
                <a:cxn ang="0">
                  <a:pos x="35" y="953"/>
                </a:cxn>
                <a:cxn ang="0">
                  <a:pos x="409" y="51"/>
                </a:cxn>
              </a:cxnLst>
              <a:rect l="0" t="0" r="r" b="b"/>
              <a:pathLst>
                <a:path w="1237" h="1007">
                  <a:moveTo>
                    <a:pt x="234" y="493"/>
                  </a:moveTo>
                  <a:cubicBezTo>
                    <a:pt x="203" y="474"/>
                    <a:pt x="203" y="474"/>
                    <a:pt x="203" y="474"/>
                  </a:cubicBezTo>
                  <a:cubicBezTo>
                    <a:pt x="195" y="488"/>
                    <a:pt x="187" y="502"/>
                    <a:pt x="180" y="516"/>
                  </a:cubicBezTo>
                  <a:cubicBezTo>
                    <a:pt x="211" y="533"/>
                    <a:pt x="211" y="533"/>
                    <a:pt x="211" y="533"/>
                  </a:cubicBezTo>
                  <a:cubicBezTo>
                    <a:pt x="218" y="519"/>
                    <a:pt x="226" y="505"/>
                    <a:pt x="234" y="493"/>
                  </a:cubicBezTo>
                  <a:close/>
                  <a:moveTo>
                    <a:pt x="172" y="617"/>
                  </a:moveTo>
                  <a:cubicBezTo>
                    <a:pt x="178" y="603"/>
                    <a:pt x="184" y="588"/>
                    <a:pt x="191" y="574"/>
                  </a:cubicBezTo>
                  <a:cubicBezTo>
                    <a:pt x="159" y="559"/>
                    <a:pt x="159" y="559"/>
                    <a:pt x="159" y="559"/>
                  </a:cubicBezTo>
                  <a:cubicBezTo>
                    <a:pt x="152" y="574"/>
                    <a:pt x="145" y="589"/>
                    <a:pt x="139" y="603"/>
                  </a:cubicBezTo>
                  <a:cubicBezTo>
                    <a:pt x="172" y="617"/>
                    <a:pt x="172" y="617"/>
                    <a:pt x="172" y="617"/>
                  </a:cubicBezTo>
                  <a:close/>
                  <a:moveTo>
                    <a:pt x="320" y="393"/>
                  </a:moveTo>
                  <a:cubicBezTo>
                    <a:pt x="332" y="385"/>
                    <a:pt x="345" y="380"/>
                    <a:pt x="357" y="378"/>
                  </a:cubicBezTo>
                  <a:cubicBezTo>
                    <a:pt x="351" y="343"/>
                    <a:pt x="351" y="343"/>
                    <a:pt x="351" y="343"/>
                  </a:cubicBezTo>
                  <a:cubicBezTo>
                    <a:pt x="333" y="346"/>
                    <a:pt x="317" y="353"/>
                    <a:pt x="301" y="363"/>
                  </a:cubicBezTo>
                  <a:cubicBezTo>
                    <a:pt x="320" y="393"/>
                    <a:pt x="320" y="393"/>
                    <a:pt x="320" y="393"/>
                  </a:cubicBezTo>
                  <a:close/>
                  <a:moveTo>
                    <a:pt x="394" y="382"/>
                  </a:moveTo>
                  <a:cubicBezTo>
                    <a:pt x="394" y="382"/>
                    <a:pt x="394" y="382"/>
                    <a:pt x="394" y="382"/>
                  </a:cubicBezTo>
                  <a:cubicBezTo>
                    <a:pt x="394" y="382"/>
                    <a:pt x="394" y="382"/>
                    <a:pt x="394" y="382"/>
                  </a:cubicBezTo>
                  <a:close/>
                  <a:moveTo>
                    <a:pt x="155" y="660"/>
                  </a:moveTo>
                  <a:cubicBezTo>
                    <a:pt x="122" y="648"/>
                    <a:pt x="122" y="648"/>
                    <a:pt x="122" y="648"/>
                  </a:cubicBezTo>
                  <a:cubicBezTo>
                    <a:pt x="116" y="663"/>
                    <a:pt x="110" y="678"/>
                    <a:pt x="105" y="692"/>
                  </a:cubicBezTo>
                  <a:cubicBezTo>
                    <a:pt x="139" y="704"/>
                    <a:pt x="139" y="704"/>
                    <a:pt x="139" y="704"/>
                  </a:cubicBezTo>
                  <a:cubicBezTo>
                    <a:pt x="143" y="690"/>
                    <a:pt x="149" y="675"/>
                    <a:pt x="155" y="660"/>
                  </a:cubicBezTo>
                  <a:close/>
                  <a:moveTo>
                    <a:pt x="259" y="455"/>
                  </a:moveTo>
                  <a:cubicBezTo>
                    <a:pt x="268" y="442"/>
                    <a:pt x="278" y="430"/>
                    <a:pt x="287" y="420"/>
                  </a:cubicBezTo>
                  <a:cubicBezTo>
                    <a:pt x="262" y="396"/>
                    <a:pt x="262" y="396"/>
                    <a:pt x="262" y="396"/>
                  </a:cubicBezTo>
                  <a:cubicBezTo>
                    <a:pt x="251" y="407"/>
                    <a:pt x="240" y="420"/>
                    <a:pt x="230" y="434"/>
                  </a:cubicBezTo>
                  <a:cubicBezTo>
                    <a:pt x="259" y="455"/>
                    <a:pt x="259" y="455"/>
                    <a:pt x="259" y="455"/>
                  </a:cubicBezTo>
                  <a:close/>
                  <a:moveTo>
                    <a:pt x="540" y="663"/>
                  </a:moveTo>
                  <a:cubicBezTo>
                    <a:pt x="563" y="637"/>
                    <a:pt x="563" y="637"/>
                    <a:pt x="563" y="637"/>
                  </a:cubicBezTo>
                  <a:cubicBezTo>
                    <a:pt x="553" y="628"/>
                    <a:pt x="543" y="617"/>
                    <a:pt x="534" y="605"/>
                  </a:cubicBezTo>
                  <a:cubicBezTo>
                    <a:pt x="506" y="626"/>
                    <a:pt x="506" y="626"/>
                    <a:pt x="506" y="626"/>
                  </a:cubicBezTo>
                  <a:cubicBezTo>
                    <a:pt x="516" y="640"/>
                    <a:pt x="527" y="652"/>
                    <a:pt x="540" y="663"/>
                  </a:cubicBezTo>
                  <a:close/>
                  <a:moveTo>
                    <a:pt x="597" y="659"/>
                  </a:moveTo>
                  <a:cubicBezTo>
                    <a:pt x="584" y="692"/>
                    <a:pt x="584" y="692"/>
                    <a:pt x="584" y="692"/>
                  </a:cubicBezTo>
                  <a:cubicBezTo>
                    <a:pt x="584" y="692"/>
                    <a:pt x="584" y="692"/>
                    <a:pt x="584" y="692"/>
                  </a:cubicBezTo>
                  <a:cubicBezTo>
                    <a:pt x="599" y="698"/>
                    <a:pt x="616" y="701"/>
                    <a:pt x="633" y="701"/>
                  </a:cubicBezTo>
                  <a:cubicBezTo>
                    <a:pt x="635" y="701"/>
                    <a:pt x="636" y="701"/>
                    <a:pt x="637" y="701"/>
                  </a:cubicBezTo>
                  <a:cubicBezTo>
                    <a:pt x="636" y="666"/>
                    <a:pt x="636" y="666"/>
                    <a:pt x="636" y="666"/>
                  </a:cubicBezTo>
                  <a:cubicBezTo>
                    <a:pt x="635" y="666"/>
                    <a:pt x="634" y="666"/>
                    <a:pt x="633" y="666"/>
                  </a:cubicBezTo>
                  <a:cubicBezTo>
                    <a:pt x="620" y="666"/>
                    <a:pt x="609" y="663"/>
                    <a:pt x="597" y="659"/>
                  </a:cubicBezTo>
                  <a:close/>
                  <a:moveTo>
                    <a:pt x="111" y="790"/>
                  </a:moveTo>
                  <a:cubicBezTo>
                    <a:pt x="113" y="784"/>
                    <a:pt x="117" y="769"/>
                    <a:pt x="124" y="748"/>
                  </a:cubicBezTo>
                  <a:cubicBezTo>
                    <a:pt x="90" y="738"/>
                    <a:pt x="90" y="738"/>
                    <a:pt x="90" y="738"/>
                  </a:cubicBezTo>
                  <a:cubicBezTo>
                    <a:pt x="81" y="766"/>
                    <a:pt x="76" y="783"/>
                    <a:pt x="76" y="784"/>
                  </a:cubicBezTo>
                  <a:cubicBezTo>
                    <a:pt x="110" y="793"/>
                    <a:pt x="110" y="793"/>
                    <a:pt x="110" y="793"/>
                  </a:cubicBezTo>
                  <a:cubicBezTo>
                    <a:pt x="110" y="793"/>
                    <a:pt x="111" y="792"/>
                    <a:pt x="111" y="790"/>
                  </a:cubicBezTo>
                  <a:close/>
                  <a:moveTo>
                    <a:pt x="1202" y="786"/>
                  </a:moveTo>
                  <a:cubicBezTo>
                    <a:pt x="1141" y="813"/>
                    <a:pt x="1141" y="813"/>
                    <a:pt x="1141" y="813"/>
                  </a:cubicBezTo>
                  <a:cubicBezTo>
                    <a:pt x="1112" y="865"/>
                    <a:pt x="1112" y="865"/>
                    <a:pt x="1112" y="865"/>
                  </a:cubicBezTo>
                  <a:cubicBezTo>
                    <a:pt x="1237" y="809"/>
                    <a:pt x="1237" y="809"/>
                    <a:pt x="1237" y="809"/>
                  </a:cubicBezTo>
                  <a:cubicBezTo>
                    <a:pt x="1237" y="668"/>
                    <a:pt x="1237" y="668"/>
                    <a:pt x="1237" y="668"/>
                  </a:cubicBezTo>
                  <a:cubicBezTo>
                    <a:pt x="1227" y="685"/>
                    <a:pt x="1214" y="703"/>
                    <a:pt x="1202" y="722"/>
                  </a:cubicBezTo>
                  <a:lnTo>
                    <a:pt x="1202" y="786"/>
                  </a:lnTo>
                  <a:close/>
                  <a:moveTo>
                    <a:pt x="458" y="540"/>
                  </a:moveTo>
                  <a:cubicBezTo>
                    <a:pt x="465" y="555"/>
                    <a:pt x="472" y="570"/>
                    <a:pt x="479" y="584"/>
                  </a:cubicBezTo>
                  <a:cubicBezTo>
                    <a:pt x="510" y="567"/>
                    <a:pt x="510" y="567"/>
                    <a:pt x="510" y="567"/>
                  </a:cubicBezTo>
                  <a:cubicBezTo>
                    <a:pt x="503" y="554"/>
                    <a:pt x="497" y="540"/>
                    <a:pt x="490" y="526"/>
                  </a:cubicBezTo>
                  <a:lnTo>
                    <a:pt x="458" y="540"/>
                  </a:lnTo>
                  <a:close/>
                  <a:moveTo>
                    <a:pt x="689" y="690"/>
                  </a:moveTo>
                  <a:cubicBezTo>
                    <a:pt x="703" y="685"/>
                    <a:pt x="718" y="677"/>
                    <a:pt x="734" y="668"/>
                  </a:cubicBezTo>
                  <a:cubicBezTo>
                    <a:pt x="715" y="638"/>
                    <a:pt x="715" y="638"/>
                    <a:pt x="715" y="638"/>
                  </a:cubicBezTo>
                  <a:cubicBezTo>
                    <a:pt x="701" y="646"/>
                    <a:pt x="688" y="653"/>
                    <a:pt x="676" y="657"/>
                  </a:cubicBezTo>
                  <a:lnTo>
                    <a:pt x="689" y="690"/>
                  </a:lnTo>
                  <a:close/>
                  <a:moveTo>
                    <a:pt x="819" y="191"/>
                  </a:moveTo>
                  <a:cubicBezTo>
                    <a:pt x="418" y="8"/>
                    <a:pt x="418" y="8"/>
                    <a:pt x="418" y="8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007"/>
                    <a:pt x="0" y="1007"/>
                    <a:pt x="0" y="1007"/>
                  </a:cubicBezTo>
                  <a:cubicBezTo>
                    <a:pt x="418" y="817"/>
                    <a:pt x="418" y="817"/>
                    <a:pt x="418" y="817"/>
                  </a:cubicBezTo>
                  <a:cubicBezTo>
                    <a:pt x="819" y="999"/>
                    <a:pt x="819" y="999"/>
                    <a:pt x="819" y="999"/>
                  </a:cubicBezTo>
                  <a:cubicBezTo>
                    <a:pt x="937" y="945"/>
                    <a:pt x="937" y="945"/>
                    <a:pt x="937" y="945"/>
                  </a:cubicBezTo>
                  <a:cubicBezTo>
                    <a:pt x="920" y="914"/>
                    <a:pt x="920" y="914"/>
                    <a:pt x="920" y="914"/>
                  </a:cubicBezTo>
                  <a:cubicBezTo>
                    <a:pt x="823" y="959"/>
                    <a:pt x="823" y="959"/>
                    <a:pt x="823" y="959"/>
                  </a:cubicBezTo>
                  <a:cubicBezTo>
                    <a:pt x="823" y="751"/>
                    <a:pt x="823" y="751"/>
                    <a:pt x="823" y="751"/>
                  </a:cubicBezTo>
                  <a:cubicBezTo>
                    <a:pt x="821" y="747"/>
                    <a:pt x="818" y="744"/>
                    <a:pt x="815" y="740"/>
                  </a:cubicBezTo>
                  <a:cubicBezTo>
                    <a:pt x="812" y="735"/>
                    <a:pt x="809" y="730"/>
                    <a:pt x="806" y="725"/>
                  </a:cubicBezTo>
                  <a:cubicBezTo>
                    <a:pt x="806" y="955"/>
                    <a:pt x="806" y="955"/>
                    <a:pt x="806" y="955"/>
                  </a:cubicBezTo>
                  <a:cubicBezTo>
                    <a:pt x="427" y="782"/>
                    <a:pt x="427" y="782"/>
                    <a:pt x="427" y="782"/>
                  </a:cubicBezTo>
                  <a:cubicBezTo>
                    <a:pt x="427" y="460"/>
                    <a:pt x="427" y="460"/>
                    <a:pt x="427" y="460"/>
                  </a:cubicBezTo>
                  <a:cubicBezTo>
                    <a:pt x="431" y="472"/>
                    <a:pt x="435" y="484"/>
                    <a:pt x="440" y="496"/>
                  </a:cubicBezTo>
                  <a:cubicBezTo>
                    <a:pt x="473" y="483"/>
                    <a:pt x="473" y="483"/>
                    <a:pt x="473" y="483"/>
                  </a:cubicBezTo>
                  <a:cubicBezTo>
                    <a:pt x="467" y="469"/>
                    <a:pt x="462" y="454"/>
                    <a:pt x="457" y="440"/>
                  </a:cubicBezTo>
                  <a:cubicBezTo>
                    <a:pt x="427" y="450"/>
                    <a:pt x="427" y="450"/>
                    <a:pt x="427" y="450"/>
                  </a:cubicBezTo>
                  <a:cubicBezTo>
                    <a:pt x="427" y="400"/>
                    <a:pt x="427" y="400"/>
                    <a:pt x="427" y="400"/>
                  </a:cubicBezTo>
                  <a:cubicBezTo>
                    <a:pt x="443" y="395"/>
                    <a:pt x="443" y="395"/>
                    <a:pt x="443" y="395"/>
                  </a:cubicBezTo>
                  <a:cubicBezTo>
                    <a:pt x="440" y="386"/>
                    <a:pt x="438" y="378"/>
                    <a:pt x="435" y="369"/>
                  </a:cubicBezTo>
                  <a:cubicBezTo>
                    <a:pt x="433" y="363"/>
                    <a:pt x="433" y="363"/>
                    <a:pt x="433" y="363"/>
                  </a:cubicBezTo>
                  <a:cubicBezTo>
                    <a:pt x="427" y="360"/>
                    <a:pt x="427" y="360"/>
                    <a:pt x="427" y="360"/>
                  </a:cubicBezTo>
                  <a:cubicBezTo>
                    <a:pt x="427" y="359"/>
                    <a:pt x="427" y="359"/>
                    <a:pt x="427" y="359"/>
                  </a:cubicBezTo>
                  <a:cubicBezTo>
                    <a:pt x="427" y="51"/>
                    <a:pt x="427" y="51"/>
                    <a:pt x="427" y="51"/>
                  </a:cubicBezTo>
                  <a:cubicBezTo>
                    <a:pt x="806" y="223"/>
                    <a:pt x="806" y="223"/>
                    <a:pt x="806" y="223"/>
                  </a:cubicBezTo>
                  <a:cubicBezTo>
                    <a:pt x="806" y="346"/>
                    <a:pt x="806" y="346"/>
                    <a:pt x="806" y="346"/>
                  </a:cubicBezTo>
                  <a:cubicBezTo>
                    <a:pt x="811" y="340"/>
                    <a:pt x="817" y="335"/>
                    <a:pt x="823" y="329"/>
                  </a:cubicBezTo>
                  <a:cubicBezTo>
                    <a:pt x="823" y="227"/>
                    <a:pt x="823" y="227"/>
                    <a:pt x="823" y="227"/>
                  </a:cubicBezTo>
                  <a:cubicBezTo>
                    <a:pt x="826" y="226"/>
                    <a:pt x="826" y="226"/>
                    <a:pt x="826" y="226"/>
                  </a:cubicBezTo>
                  <a:cubicBezTo>
                    <a:pt x="1202" y="55"/>
                    <a:pt x="1202" y="55"/>
                    <a:pt x="1202" y="55"/>
                  </a:cubicBezTo>
                  <a:cubicBezTo>
                    <a:pt x="1202" y="348"/>
                    <a:pt x="1202" y="348"/>
                    <a:pt x="1202" y="348"/>
                  </a:cubicBezTo>
                  <a:cubicBezTo>
                    <a:pt x="1215" y="362"/>
                    <a:pt x="1227" y="377"/>
                    <a:pt x="1237" y="394"/>
                  </a:cubicBezTo>
                  <a:cubicBezTo>
                    <a:pt x="1237" y="0"/>
                    <a:pt x="1237" y="0"/>
                    <a:pt x="1237" y="0"/>
                  </a:cubicBezTo>
                  <a:lnTo>
                    <a:pt x="819" y="191"/>
                  </a:lnTo>
                  <a:close/>
                  <a:moveTo>
                    <a:pt x="409" y="351"/>
                  </a:moveTo>
                  <a:cubicBezTo>
                    <a:pt x="408" y="350"/>
                    <a:pt x="407" y="350"/>
                    <a:pt x="406" y="349"/>
                  </a:cubicBezTo>
                  <a:cubicBezTo>
                    <a:pt x="394" y="382"/>
                    <a:pt x="394" y="382"/>
                    <a:pt x="394" y="382"/>
                  </a:cubicBezTo>
                  <a:cubicBezTo>
                    <a:pt x="397" y="384"/>
                    <a:pt x="400" y="385"/>
                    <a:pt x="403" y="387"/>
                  </a:cubicBezTo>
                  <a:cubicBezTo>
                    <a:pt x="405" y="393"/>
                    <a:pt x="407" y="399"/>
                    <a:pt x="409" y="406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782"/>
                    <a:pt x="409" y="782"/>
                    <a:pt x="409" y="782"/>
                  </a:cubicBezTo>
                  <a:cubicBezTo>
                    <a:pt x="35" y="953"/>
                    <a:pt x="35" y="953"/>
                    <a:pt x="35" y="953"/>
                  </a:cubicBezTo>
                  <a:cubicBezTo>
                    <a:pt x="35" y="221"/>
                    <a:pt x="35" y="221"/>
                    <a:pt x="35" y="221"/>
                  </a:cubicBezTo>
                  <a:cubicBezTo>
                    <a:pt x="409" y="51"/>
                    <a:pt x="409" y="51"/>
                    <a:pt x="409" y="51"/>
                  </a:cubicBezTo>
                  <a:lnTo>
                    <a:pt x="409" y="3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126"/>
            <p:cNvSpPr>
              <a:spLocks noEditPoints="1"/>
            </p:cNvSpPr>
            <p:nvPr/>
          </p:nvSpPr>
          <p:spPr bwMode="auto">
            <a:xfrm>
              <a:off x="5595938" y="3651250"/>
              <a:ext cx="285750" cy="419100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0" y="247"/>
                </a:cxn>
                <a:cxn ang="0">
                  <a:pos x="20" y="344"/>
                </a:cxn>
                <a:cxn ang="0">
                  <a:pos x="127" y="517"/>
                </a:cxn>
                <a:cxn ang="0">
                  <a:pos x="232" y="711"/>
                </a:cxn>
                <a:cxn ang="0">
                  <a:pos x="262" y="711"/>
                </a:cxn>
                <a:cxn ang="0">
                  <a:pos x="368" y="517"/>
                </a:cxn>
                <a:cxn ang="0">
                  <a:pos x="474" y="344"/>
                </a:cxn>
                <a:cxn ang="0">
                  <a:pos x="494" y="247"/>
                </a:cxn>
                <a:cxn ang="0">
                  <a:pos x="247" y="0"/>
                </a:cxn>
                <a:cxn ang="0">
                  <a:pos x="247" y="365"/>
                </a:cxn>
                <a:cxn ang="0">
                  <a:pos x="129" y="247"/>
                </a:cxn>
                <a:cxn ang="0">
                  <a:pos x="247" y="128"/>
                </a:cxn>
                <a:cxn ang="0">
                  <a:pos x="366" y="247"/>
                </a:cxn>
                <a:cxn ang="0">
                  <a:pos x="247" y="365"/>
                </a:cxn>
              </a:cxnLst>
              <a:rect l="0" t="0" r="r" b="b"/>
              <a:pathLst>
                <a:path w="494" h="726">
                  <a:moveTo>
                    <a:pt x="247" y="0"/>
                  </a:moveTo>
                  <a:cubicBezTo>
                    <a:pt x="111" y="0"/>
                    <a:pt x="0" y="110"/>
                    <a:pt x="0" y="247"/>
                  </a:cubicBezTo>
                  <a:cubicBezTo>
                    <a:pt x="0" y="281"/>
                    <a:pt x="8" y="314"/>
                    <a:pt x="20" y="344"/>
                  </a:cubicBezTo>
                  <a:cubicBezTo>
                    <a:pt x="42" y="395"/>
                    <a:pt x="99" y="466"/>
                    <a:pt x="127" y="517"/>
                  </a:cubicBezTo>
                  <a:cubicBezTo>
                    <a:pt x="232" y="711"/>
                    <a:pt x="232" y="711"/>
                    <a:pt x="232" y="711"/>
                  </a:cubicBezTo>
                  <a:cubicBezTo>
                    <a:pt x="241" y="726"/>
                    <a:pt x="254" y="726"/>
                    <a:pt x="262" y="711"/>
                  </a:cubicBezTo>
                  <a:cubicBezTo>
                    <a:pt x="368" y="517"/>
                    <a:pt x="368" y="517"/>
                    <a:pt x="368" y="517"/>
                  </a:cubicBezTo>
                  <a:cubicBezTo>
                    <a:pt x="395" y="466"/>
                    <a:pt x="453" y="395"/>
                    <a:pt x="474" y="344"/>
                  </a:cubicBezTo>
                  <a:cubicBezTo>
                    <a:pt x="487" y="314"/>
                    <a:pt x="494" y="281"/>
                    <a:pt x="494" y="247"/>
                  </a:cubicBezTo>
                  <a:cubicBezTo>
                    <a:pt x="494" y="110"/>
                    <a:pt x="384" y="0"/>
                    <a:pt x="247" y="0"/>
                  </a:cubicBezTo>
                  <a:close/>
                  <a:moveTo>
                    <a:pt x="247" y="365"/>
                  </a:moveTo>
                  <a:cubicBezTo>
                    <a:pt x="182" y="365"/>
                    <a:pt x="129" y="312"/>
                    <a:pt x="129" y="247"/>
                  </a:cubicBezTo>
                  <a:cubicBezTo>
                    <a:pt x="129" y="181"/>
                    <a:pt x="182" y="128"/>
                    <a:pt x="247" y="128"/>
                  </a:cubicBezTo>
                  <a:cubicBezTo>
                    <a:pt x="313" y="128"/>
                    <a:pt x="366" y="181"/>
                    <a:pt x="366" y="247"/>
                  </a:cubicBezTo>
                  <a:cubicBezTo>
                    <a:pt x="366" y="312"/>
                    <a:pt x="313" y="365"/>
                    <a:pt x="247" y="3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5" name="Oval 164"/>
          <p:cNvSpPr/>
          <p:nvPr/>
        </p:nvSpPr>
        <p:spPr>
          <a:xfrm>
            <a:off x="3188131" y="1347638"/>
            <a:ext cx="468000" cy="468000"/>
          </a:xfrm>
          <a:prstGeom prst="ellipse">
            <a:avLst/>
          </a:prstGeom>
          <a:solidFill>
            <a:srgbClr val="0A3365"/>
          </a:solidFill>
          <a:ln w="9525" cap="flat" cmpd="sng" algn="ctr">
            <a:noFill/>
            <a:prstDash val="solid"/>
          </a:ln>
          <a:effectLst/>
        </p:spPr>
        <p:txBody>
          <a:bodyPr vert="horz" wrap="square" lIns="0" tIns="7200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6" name="Freeform 71"/>
          <p:cNvSpPr>
            <a:spLocks noEditPoints="1"/>
          </p:cNvSpPr>
          <p:nvPr/>
        </p:nvSpPr>
        <p:spPr bwMode="auto">
          <a:xfrm>
            <a:off x="3401599" y="1459096"/>
            <a:ext cx="180000" cy="252000"/>
          </a:xfrm>
          <a:custGeom>
            <a:avLst/>
            <a:gdLst/>
            <a:ahLst/>
            <a:cxnLst>
              <a:cxn ang="0">
                <a:pos x="84" y="77"/>
              </a:cxn>
              <a:cxn ang="0">
                <a:pos x="75" y="68"/>
              </a:cxn>
              <a:cxn ang="0">
                <a:pos x="44" y="89"/>
              </a:cxn>
              <a:cxn ang="0">
                <a:pos x="12" y="68"/>
              </a:cxn>
              <a:cxn ang="0">
                <a:pos x="3" y="77"/>
              </a:cxn>
              <a:cxn ang="0">
                <a:pos x="0" y="86"/>
              </a:cxn>
              <a:cxn ang="0">
                <a:pos x="0" y="97"/>
              </a:cxn>
              <a:cxn ang="0">
                <a:pos x="9" y="106"/>
              </a:cxn>
              <a:cxn ang="0">
                <a:pos x="78" y="106"/>
              </a:cxn>
              <a:cxn ang="0">
                <a:pos x="87" y="97"/>
              </a:cxn>
              <a:cxn ang="0">
                <a:pos x="87" y="86"/>
              </a:cxn>
              <a:cxn ang="0">
                <a:pos x="84" y="77"/>
              </a:cxn>
              <a:cxn ang="0">
                <a:pos x="32" y="62"/>
              </a:cxn>
              <a:cxn ang="0">
                <a:pos x="26" y="63"/>
              </a:cxn>
              <a:cxn ang="0">
                <a:pos x="23" y="67"/>
              </a:cxn>
              <a:cxn ang="0">
                <a:pos x="24" y="70"/>
              </a:cxn>
              <a:cxn ang="0">
                <a:pos x="44" y="80"/>
              </a:cxn>
              <a:cxn ang="0">
                <a:pos x="63" y="70"/>
              </a:cxn>
              <a:cxn ang="0">
                <a:pos x="64" y="67"/>
              </a:cxn>
              <a:cxn ang="0">
                <a:pos x="61" y="63"/>
              </a:cxn>
              <a:cxn ang="0">
                <a:pos x="55" y="62"/>
              </a:cxn>
              <a:cxn ang="0">
                <a:pos x="51" y="57"/>
              </a:cxn>
              <a:cxn ang="0">
                <a:pos x="55" y="53"/>
              </a:cxn>
              <a:cxn ang="0">
                <a:pos x="56" y="53"/>
              </a:cxn>
              <a:cxn ang="0">
                <a:pos x="81" y="45"/>
              </a:cxn>
              <a:cxn ang="0">
                <a:pos x="82" y="42"/>
              </a:cxn>
              <a:cxn ang="0">
                <a:pos x="78" y="38"/>
              </a:cxn>
              <a:cxn ang="0">
                <a:pos x="67" y="24"/>
              </a:cxn>
              <a:cxn ang="0">
                <a:pos x="67" y="23"/>
              </a:cxn>
              <a:cxn ang="0">
                <a:pos x="44" y="0"/>
              </a:cxn>
              <a:cxn ang="0">
                <a:pos x="20" y="23"/>
              </a:cxn>
              <a:cxn ang="0">
                <a:pos x="20" y="24"/>
              </a:cxn>
              <a:cxn ang="0">
                <a:pos x="9" y="38"/>
              </a:cxn>
              <a:cxn ang="0">
                <a:pos x="5" y="42"/>
              </a:cxn>
              <a:cxn ang="0">
                <a:pos x="6" y="45"/>
              </a:cxn>
              <a:cxn ang="0">
                <a:pos x="31" y="53"/>
              </a:cxn>
              <a:cxn ang="0">
                <a:pos x="32" y="53"/>
              </a:cxn>
              <a:cxn ang="0">
                <a:pos x="36" y="57"/>
              </a:cxn>
              <a:cxn ang="0">
                <a:pos x="32" y="62"/>
              </a:cxn>
            </a:cxnLst>
            <a:rect l="0" t="0" r="r" b="b"/>
            <a:pathLst>
              <a:path w="87" h="106">
                <a:moveTo>
                  <a:pt x="84" y="77"/>
                </a:moveTo>
                <a:cubicBezTo>
                  <a:pt x="81" y="73"/>
                  <a:pt x="78" y="70"/>
                  <a:pt x="75" y="68"/>
                </a:cubicBezTo>
                <a:cubicBezTo>
                  <a:pt x="70" y="80"/>
                  <a:pt x="58" y="89"/>
                  <a:pt x="44" y="89"/>
                </a:cubicBezTo>
                <a:cubicBezTo>
                  <a:pt x="30" y="89"/>
                  <a:pt x="18" y="80"/>
                  <a:pt x="12" y="68"/>
                </a:cubicBezTo>
                <a:cubicBezTo>
                  <a:pt x="9" y="70"/>
                  <a:pt x="6" y="73"/>
                  <a:pt x="3" y="77"/>
                </a:cubicBezTo>
                <a:cubicBezTo>
                  <a:pt x="1" y="79"/>
                  <a:pt x="0" y="84"/>
                  <a:pt x="0" y="86"/>
                </a:cubicBezTo>
                <a:cubicBezTo>
                  <a:pt x="0" y="87"/>
                  <a:pt x="0" y="97"/>
                  <a:pt x="0" y="97"/>
                </a:cubicBezTo>
                <a:cubicBezTo>
                  <a:pt x="0" y="102"/>
                  <a:pt x="4" y="106"/>
                  <a:pt x="9" y="106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83" y="106"/>
                  <a:pt x="87" y="102"/>
                  <a:pt x="87" y="97"/>
                </a:cubicBezTo>
                <a:cubicBezTo>
                  <a:pt x="87" y="97"/>
                  <a:pt x="87" y="87"/>
                  <a:pt x="87" y="86"/>
                </a:cubicBezTo>
                <a:cubicBezTo>
                  <a:pt x="87" y="84"/>
                  <a:pt x="86" y="79"/>
                  <a:pt x="84" y="77"/>
                </a:cubicBezTo>
                <a:close/>
                <a:moveTo>
                  <a:pt x="32" y="62"/>
                </a:moveTo>
                <a:cubicBezTo>
                  <a:pt x="30" y="63"/>
                  <a:pt x="28" y="63"/>
                  <a:pt x="26" y="63"/>
                </a:cubicBezTo>
                <a:cubicBezTo>
                  <a:pt x="24" y="64"/>
                  <a:pt x="23" y="65"/>
                  <a:pt x="23" y="67"/>
                </a:cubicBezTo>
                <a:cubicBezTo>
                  <a:pt x="23" y="68"/>
                  <a:pt x="23" y="69"/>
                  <a:pt x="24" y="70"/>
                </a:cubicBezTo>
                <a:cubicBezTo>
                  <a:pt x="28" y="76"/>
                  <a:pt x="35" y="80"/>
                  <a:pt x="44" y="80"/>
                </a:cubicBezTo>
                <a:cubicBezTo>
                  <a:pt x="52" y="80"/>
                  <a:pt x="59" y="76"/>
                  <a:pt x="63" y="70"/>
                </a:cubicBezTo>
                <a:cubicBezTo>
                  <a:pt x="64" y="70"/>
                  <a:pt x="64" y="69"/>
                  <a:pt x="64" y="67"/>
                </a:cubicBezTo>
                <a:cubicBezTo>
                  <a:pt x="64" y="65"/>
                  <a:pt x="63" y="64"/>
                  <a:pt x="61" y="63"/>
                </a:cubicBezTo>
                <a:cubicBezTo>
                  <a:pt x="59" y="63"/>
                  <a:pt x="57" y="63"/>
                  <a:pt x="55" y="62"/>
                </a:cubicBezTo>
                <a:cubicBezTo>
                  <a:pt x="53" y="62"/>
                  <a:pt x="51" y="60"/>
                  <a:pt x="51" y="57"/>
                </a:cubicBezTo>
                <a:cubicBezTo>
                  <a:pt x="51" y="55"/>
                  <a:pt x="53" y="53"/>
                  <a:pt x="55" y="53"/>
                </a:cubicBezTo>
                <a:cubicBezTo>
                  <a:pt x="55" y="53"/>
                  <a:pt x="56" y="53"/>
                  <a:pt x="56" y="53"/>
                </a:cubicBezTo>
                <a:cubicBezTo>
                  <a:pt x="68" y="52"/>
                  <a:pt x="76" y="50"/>
                  <a:pt x="81" y="45"/>
                </a:cubicBezTo>
                <a:cubicBezTo>
                  <a:pt x="82" y="44"/>
                  <a:pt x="82" y="43"/>
                  <a:pt x="82" y="42"/>
                </a:cubicBezTo>
                <a:cubicBezTo>
                  <a:pt x="82" y="40"/>
                  <a:pt x="81" y="38"/>
                  <a:pt x="78" y="38"/>
                </a:cubicBezTo>
                <a:cubicBezTo>
                  <a:pt x="72" y="36"/>
                  <a:pt x="67" y="31"/>
                  <a:pt x="67" y="24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0"/>
                  <a:pt x="56" y="0"/>
                  <a:pt x="44" y="0"/>
                </a:cubicBezTo>
                <a:cubicBezTo>
                  <a:pt x="31" y="0"/>
                  <a:pt x="20" y="10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1"/>
                  <a:pt x="15" y="36"/>
                  <a:pt x="9" y="38"/>
                </a:cubicBezTo>
                <a:cubicBezTo>
                  <a:pt x="7" y="38"/>
                  <a:pt x="5" y="40"/>
                  <a:pt x="5" y="42"/>
                </a:cubicBezTo>
                <a:cubicBezTo>
                  <a:pt x="5" y="43"/>
                  <a:pt x="5" y="44"/>
                  <a:pt x="6" y="45"/>
                </a:cubicBezTo>
                <a:cubicBezTo>
                  <a:pt x="11" y="50"/>
                  <a:pt x="19" y="52"/>
                  <a:pt x="31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5" y="53"/>
                  <a:pt x="36" y="55"/>
                  <a:pt x="36" y="57"/>
                </a:cubicBezTo>
                <a:cubicBezTo>
                  <a:pt x="36" y="60"/>
                  <a:pt x="34" y="62"/>
                  <a:pt x="32" y="6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7" name="Freeform 72"/>
          <p:cNvSpPr>
            <a:spLocks noEditPoints="1"/>
          </p:cNvSpPr>
          <p:nvPr/>
        </p:nvSpPr>
        <p:spPr bwMode="auto">
          <a:xfrm>
            <a:off x="3248422" y="1414471"/>
            <a:ext cx="180000" cy="252000"/>
          </a:xfrm>
          <a:custGeom>
            <a:avLst/>
            <a:gdLst/>
            <a:ahLst/>
            <a:cxnLst>
              <a:cxn ang="0">
                <a:pos x="84" y="77"/>
              </a:cxn>
              <a:cxn ang="0">
                <a:pos x="66" y="64"/>
              </a:cxn>
              <a:cxn ang="0">
                <a:pos x="58" y="91"/>
              </a:cxn>
              <a:cxn ang="0">
                <a:pos x="54" y="95"/>
              </a:cxn>
              <a:cxn ang="0">
                <a:pos x="49" y="91"/>
              </a:cxn>
              <a:cxn ang="0">
                <a:pos x="49" y="70"/>
              </a:cxn>
              <a:cxn ang="0">
                <a:pos x="44" y="64"/>
              </a:cxn>
              <a:cxn ang="0">
                <a:pos x="38" y="70"/>
              </a:cxn>
              <a:cxn ang="0">
                <a:pos x="38" y="91"/>
              </a:cxn>
              <a:cxn ang="0">
                <a:pos x="34" y="95"/>
              </a:cxn>
              <a:cxn ang="0">
                <a:pos x="29" y="91"/>
              </a:cxn>
              <a:cxn ang="0">
                <a:pos x="22" y="64"/>
              </a:cxn>
              <a:cxn ang="0">
                <a:pos x="3" y="77"/>
              </a:cxn>
              <a:cxn ang="0">
                <a:pos x="0" y="86"/>
              </a:cxn>
              <a:cxn ang="0">
                <a:pos x="0" y="89"/>
              </a:cxn>
              <a:cxn ang="0">
                <a:pos x="0" y="93"/>
              </a:cxn>
              <a:cxn ang="0">
                <a:pos x="0" y="97"/>
              </a:cxn>
              <a:cxn ang="0">
                <a:pos x="9" y="106"/>
              </a:cxn>
              <a:cxn ang="0">
                <a:pos x="78" y="106"/>
              </a:cxn>
              <a:cxn ang="0">
                <a:pos x="87" y="97"/>
              </a:cxn>
              <a:cxn ang="0">
                <a:pos x="87" y="93"/>
              </a:cxn>
              <a:cxn ang="0">
                <a:pos x="87" y="89"/>
              </a:cxn>
              <a:cxn ang="0">
                <a:pos x="87" y="86"/>
              </a:cxn>
              <a:cxn ang="0">
                <a:pos x="84" y="77"/>
              </a:cxn>
              <a:cxn ang="0">
                <a:pos x="20" y="23"/>
              </a:cxn>
              <a:cxn ang="0">
                <a:pos x="44" y="55"/>
              </a:cxn>
              <a:cxn ang="0">
                <a:pos x="67" y="23"/>
              </a:cxn>
              <a:cxn ang="0">
                <a:pos x="44" y="0"/>
              </a:cxn>
              <a:cxn ang="0">
                <a:pos x="20" y="23"/>
              </a:cxn>
            </a:cxnLst>
            <a:rect l="0" t="0" r="r" b="b"/>
            <a:pathLst>
              <a:path w="87" h="106">
                <a:moveTo>
                  <a:pt x="84" y="77"/>
                </a:moveTo>
                <a:cubicBezTo>
                  <a:pt x="79" y="70"/>
                  <a:pt x="74" y="66"/>
                  <a:pt x="66" y="64"/>
                </a:cubicBezTo>
                <a:cubicBezTo>
                  <a:pt x="58" y="91"/>
                  <a:pt x="58" y="91"/>
                  <a:pt x="58" y="91"/>
                </a:cubicBezTo>
                <a:cubicBezTo>
                  <a:pt x="58" y="93"/>
                  <a:pt x="56" y="95"/>
                  <a:pt x="54" y="95"/>
                </a:cubicBezTo>
                <a:cubicBezTo>
                  <a:pt x="51" y="95"/>
                  <a:pt x="49" y="93"/>
                  <a:pt x="49" y="91"/>
                </a:cubicBezTo>
                <a:cubicBezTo>
                  <a:pt x="49" y="70"/>
                  <a:pt x="49" y="70"/>
                  <a:pt x="49" y="70"/>
                </a:cubicBezTo>
                <a:cubicBezTo>
                  <a:pt x="49" y="67"/>
                  <a:pt x="47" y="64"/>
                  <a:pt x="44" y="64"/>
                </a:cubicBezTo>
                <a:cubicBezTo>
                  <a:pt x="41" y="64"/>
                  <a:pt x="38" y="67"/>
                  <a:pt x="38" y="70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3"/>
                  <a:pt x="36" y="95"/>
                  <a:pt x="34" y="95"/>
                </a:cubicBezTo>
                <a:cubicBezTo>
                  <a:pt x="31" y="95"/>
                  <a:pt x="29" y="93"/>
                  <a:pt x="29" y="91"/>
                </a:cubicBezTo>
                <a:cubicBezTo>
                  <a:pt x="22" y="64"/>
                  <a:pt x="22" y="64"/>
                  <a:pt x="22" y="64"/>
                </a:cubicBezTo>
                <a:cubicBezTo>
                  <a:pt x="14" y="67"/>
                  <a:pt x="8" y="70"/>
                  <a:pt x="3" y="77"/>
                </a:cubicBezTo>
                <a:cubicBezTo>
                  <a:pt x="1" y="79"/>
                  <a:pt x="0" y="84"/>
                  <a:pt x="0" y="86"/>
                </a:cubicBezTo>
                <a:cubicBezTo>
                  <a:pt x="0" y="87"/>
                  <a:pt x="0" y="88"/>
                  <a:pt x="0" y="8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2"/>
                  <a:pt x="4" y="106"/>
                  <a:pt x="9" y="106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83" y="106"/>
                  <a:pt x="87" y="102"/>
                  <a:pt x="87" y="97"/>
                </a:cubicBezTo>
                <a:cubicBezTo>
                  <a:pt x="87" y="93"/>
                  <a:pt x="87" y="93"/>
                  <a:pt x="87" y="93"/>
                </a:cubicBezTo>
                <a:cubicBezTo>
                  <a:pt x="87" y="89"/>
                  <a:pt x="87" y="89"/>
                  <a:pt x="87" y="89"/>
                </a:cubicBezTo>
                <a:cubicBezTo>
                  <a:pt x="87" y="88"/>
                  <a:pt x="87" y="87"/>
                  <a:pt x="87" y="86"/>
                </a:cubicBezTo>
                <a:cubicBezTo>
                  <a:pt x="87" y="84"/>
                  <a:pt x="86" y="79"/>
                  <a:pt x="84" y="77"/>
                </a:cubicBezTo>
                <a:close/>
                <a:moveTo>
                  <a:pt x="20" y="23"/>
                </a:moveTo>
                <a:cubicBezTo>
                  <a:pt x="20" y="36"/>
                  <a:pt x="28" y="55"/>
                  <a:pt x="44" y="55"/>
                </a:cubicBezTo>
                <a:cubicBezTo>
                  <a:pt x="59" y="55"/>
                  <a:pt x="67" y="36"/>
                  <a:pt x="67" y="23"/>
                </a:cubicBezTo>
                <a:cubicBezTo>
                  <a:pt x="67" y="10"/>
                  <a:pt x="57" y="0"/>
                  <a:pt x="44" y="0"/>
                </a:cubicBezTo>
                <a:cubicBezTo>
                  <a:pt x="31" y="0"/>
                  <a:pt x="20" y="10"/>
                  <a:pt x="20" y="23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735108" y="3614760"/>
            <a:ext cx="72274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l-BE" sz="14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Arial"/>
              </a:rPr>
              <a:t>Beroep</a:t>
            </a:r>
            <a:endParaRPr lang="nl-BE" sz="1400" b="1" dirty="0">
              <a:solidFill>
                <a:prstClr val="black">
                  <a:lumMod val="85000"/>
                  <a:lumOff val="15000"/>
                </a:prstClr>
              </a:solidFill>
              <a:cs typeface="Arial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184861" y="3670191"/>
            <a:ext cx="468000" cy="468000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vert="horz" wrap="square" lIns="0" tIns="7200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153832" y="3681021"/>
            <a:ext cx="468000" cy="468000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vert="horz" wrap="square" lIns="0" tIns="7200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29859" y="3611482"/>
            <a:ext cx="147525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nl-BE" kern="0" dirty="0">
                <a:solidFill>
                  <a:srgbClr val="2E2E2E"/>
                </a:solidFill>
              </a:rPr>
              <a:t>Opleidingsniveau</a:t>
            </a:r>
            <a:endParaRPr kumimoji="0" lang="nl-BE" sz="1400" b="1" i="0" u="none" strike="noStrike" kern="0" cap="none" spc="0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graphicFrame>
        <p:nvGraphicFramePr>
          <p:cNvPr id="179" name="Chart 178"/>
          <p:cNvGraphicFramePr/>
          <p:nvPr>
            <p:extLst>
              <p:ext uri="{D42A27DB-BD31-4B8C-83A1-F6EECF244321}">
                <p14:modId xmlns:p14="http://schemas.microsoft.com/office/powerpoint/2010/main" val="1931967163"/>
              </p:ext>
            </p:extLst>
          </p:nvPr>
        </p:nvGraphicFramePr>
        <p:xfrm>
          <a:off x="270869" y="1459096"/>
          <a:ext cx="2700000" cy="20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8" name="TextBox 217"/>
          <p:cNvSpPr txBox="1"/>
          <p:nvPr/>
        </p:nvSpPr>
        <p:spPr>
          <a:xfrm>
            <a:off x="3841381" y="3088610"/>
            <a:ext cx="66236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52%</a:t>
            </a:r>
            <a:endParaRPr lang="en-US" sz="16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761024" y="3088610"/>
            <a:ext cx="66236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0A3365"/>
                </a:solidFill>
                <a:latin typeface="Arial Black" panose="020B0A04020102020204" pitchFamily="34" charset="0"/>
              </a:rPr>
              <a:t>48%</a:t>
            </a:r>
            <a:endParaRPr lang="en-US" sz="1600" dirty="0">
              <a:solidFill>
                <a:srgbClr val="0A3365"/>
              </a:solidFill>
              <a:latin typeface="Arial Black" panose="020B0A04020102020204" pitchFamily="34" charset="0"/>
            </a:endParaRPr>
          </a:p>
        </p:txBody>
      </p:sp>
      <p:sp>
        <p:nvSpPr>
          <p:cNvPr id="231" name="Freeform 178"/>
          <p:cNvSpPr>
            <a:spLocks noChangeAspect="1" noEditPoints="1"/>
          </p:cNvSpPr>
          <p:nvPr/>
        </p:nvSpPr>
        <p:spPr bwMode="auto">
          <a:xfrm>
            <a:off x="3326249" y="3764218"/>
            <a:ext cx="180000" cy="260597"/>
          </a:xfrm>
          <a:custGeom>
            <a:avLst/>
            <a:gdLst/>
            <a:ahLst/>
            <a:cxnLst>
              <a:cxn ang="0">
                <a:pos x="286" y="109"/>
              </a:cxn>
              <a:cxn ang="0">
                <a:pos x="197" y="123"/>
              </a:cxn>
              <a:cxn ang="0">
                <a:pos x="185" y="100"/>
              </a:cxn>
              <a:cxn ang="0">
                <a:pos x="167" y="86"/>
              </a:cxn>
              <a:cxn ang="0">
                <a:pos x="167" y="156"/>
              </a:cxn>
              <a:cxn ang="0">
                <a:pos x="264" y="196"/>
              </a:cxn>
              <a:cxn ang="0">
                <a:pos x="296" y="270"/>
              </a:cxn>
              <a:cxn ang="0">
                <a:pos x="285" y="318"/>
              </a:cxn>
              <a:cxn ang="0">
                <a:pos x="255" y="354"/>
              </a:cxn>
              <a:cxn ang="0">
                <a:pos x="217" y="375"/>
              </a:cxn>
              <a:cxn ang="0">
                <a:pos x="167" y="383"/>
              </a:cxn>
              <a:cxn ang="0">
                <a:pos x="167" y="428"/>
              </a:cxn>
              <a:cxn ang="0">
                <a:pos x="132" y="428"/>
              </a:cxn>
              <a:cxn ang="0">
                <a:pos x="132" y="383"/>
              </a:cxn>
              <a:cxn ang="0">
                <a:pos x="75" y="372"/>
              </a:cxn>
              <a:cxn ang="0">
                <a:pos x="37" y="349"/>
              </a:cxn>
              <a:cxn ang="0">
                <a:pos x="13" y="317"/>
              </a:cxn>
              <a:cxn ang="0">
                <a:pos x="0" y="277"/>
              </a:cxn>
              <a:cxn ang="0">
                <a:pos x="96" y="265"/>
              </a:cxn>
              <a:cxn ang="0">
                <a:pos x="108" y="300"/>
              </a:cxn>
              <a:cxn ang="0">
                <a:pos x="132" y="318"/>
              </a:cxn>
              <a:cxn ang="0">
                <a:pos x="132" y="234"/>
              </a:cxn>
              <a:cxn ang="0">
                <a:pos x="64" y="211"/>
              </a:cxn>
              <a:cxn ang="0">
                <a:pos x="29" y="179"/>
              </a:cxn>
              <a:cxn ang="0">
                <a:pos x="14" y="126"/>
              </a:cxn>
              <a:cxn ang="0">
                <a:pos x="43" y="55"/>
              </a:cxn>
              <a:cxn ang="0">
                <a:pos x="132" y="24"/>
              </a:cxn>
              <a:cxn ang="0">
                <a:pos x="132" y="0"/>
              </a:cxn>
              <a:cxn ang="0">
                <a:pos x="167" y="0"/>
              </a:cxn>
              <a:cxn ang="0">
                <a:pos x="167" y="24"/>
              </a:cxn>
              <a:cxn ang="0">
                <a:pos x="249" y="49"/>
              </a:cxn>
              <a:cxn ang="0">
                <a:pos x="286" y="109"/>
              </a:cxn>
              <a:cxn ang="0">
                <a:pos x="132" y="85"/>
              </a:cxn>
              <a:cxn ang="0">
                <a:pos x="111" y="98"/>
              </a:cxn>
              <a:cxn ang="0">
                <a:pos x="105" y="115"/>
              </a:cxn>
              <a:cxn ang="0">
                <a:pos x="111" y="134"/>
              </a:cxn>
              <a:cxn ang="0">
                <a:pos x="132" y="147"/>
              </a:cxn>
              <a:cxn ang="0">
                <a:pos x="132" y="85"/>
              </a:cxn>
              <a:cxn ang="0">
                <a:pos x="167" y="321"/>
              </a:cxn>
              <a:cxn ang="0">
                <a:pos x="197" y="306"/>
              </a:cxn>
              <a:cxn ang="0">
                <a:pos x="206" y="282"/>
              </a:cxn>
              <a:cxn ang="0">
                <a:pos x="198" y="262"/>
              </a:cxn>
              <a:cxn ang="0">
                <a:pos x="167" y="244"/>
              </a:cxn>
              <a:cxn ang="0">
                <a:pos x="167" y="321"/>
              </a:cxn>
            </a:cxnLst>
            <a:rect l="0" t="0" r="r" b="b"/>
            <a:pathLst>
              <a:path w="296" h="428">
                <a:moveTo>
                  <a:pt x="286" y="109"/>
                </a:moveTo>
                <a:cubicBezTo>
                  <a:pt x="197" y="123"/>
                  <a:pt x="197" y="123"/>
                  <a:pt x="197" y="123"/>
                </a:cubicBezTo>
                <a:cubicBezTo>
                  <a:pt x="192" y="112"/>
                  <a:pt x="188" y="104"/>
                  <a:pt x="185" y="100"/>
                </a:cubicBezTo>
                <a:cubicBezTo>
                  <a:pt x="181" y="95"/>
                  <a:pt x="175" y="91"/>
                  <a:pt x="167" y="86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215" y="168"/>
                  <a:pt x="248" y="182"/>
                  <a:pt x="264" y="196"/>
                </a:cubicBezTo>
                <a:cubicBezTo>
                  <a:pt x="285" y="216"/>
                  <a:pt x="296" y="240"/>
                  <a:pt x="296" y="270"/>
                </a:cubicBezTo>
                <a:cubicBezTo>
                  <a:pt x="296" y="287"/>
                  <a:pt x="292" y="303"/>
                  <a:pt x="285" y="318"/>
                </a:cubicBezTo>
                <a:cubicBezTo>
                  <a:pt x="277" y="332"/>
                  <a:pt x="267" y="344"/>
                  <a:pt x="255" y="354"/>
                </a:cubicBezTo>
                <a:cubicBezTo>
                  <a:pt x="243" y="364"/>
                  <a:pt x="230" y="371"/>
                  <a:pt x="217" y="375"/>
                </a:cubicBezTo>
                <a:cubicBezTo>
                  <a:pt x="203" y="380"/>
                  <a:pt x="186" y="382"/>
                  <a:pt x="167" y="383"/>
                </a:cubicBezTo>
                <a:cubicBezTo>
                  <a:pt x="167" y="428"/>
                  <a:pt x="167" y="428"/>
                  <a:pt x="167" y="428"/>
                </a:cubicBezTo>
                <a:cubicBezTo>
                  <a:pt x="132" y="428"/>
                  <a:pt x="132" y="428"/>
                  <a:pt x="132" y="428"/>
                </a:cubicBezTo>
                <a:cubicBezTo>
                  <a:pt x="132" y="383"/>
                  <a:pt x="132" y="383"/>
                  <a:pt x="132" y="383"/>
                </a:cubicBezTo>
                <a:cubicBezTo>
                  <a:pt x="109" y="381"/>
                  <a:pt x="90" y="377"/>
                  <a:pt x="75" y="372"/>
                </a:cubicBezTo>
                <a:cubicBezTo>
                  <a:pt x="60" y="366"/>
                  <a:pt x="48" y="359"/>
                  <a:pt x="37" y="349"/>
                </a:cubicBezTo>
                <a:cubicBezTo>
                  <a:pt x="27" y="339"/>
                  <a:pt x="18" y="329"/>
                  <a:pt x="13" y="317"/>
                </a:cubicBezTo>
                <a:cubicBezTo>
                  <a:pt x="7" y="306"/>
                  <a:pt x="3" y="293"/>
                  <a:pt x="0" y="277"/>
                </a:cubicBezTo>
                <a:cubicBezTo>
                  <a:pt x="96" y="265"/>
                  <a:pt x="96" y="265"/>
                  <a:pt x="96" y="265"/>
                </a:cubicBezTo>
                <a:cubicBezTo>
                  <a:pt x="99" y="281"/>
                  <a:pt x="103" y="293"/>
                  <a:pt x="108" y="300"/>
                </a:cubicBezTo>
                <a:cubicBezTo>
                  <a:pt x="113" y="307"/>
                  <a:pt x="121" y="313"/>
                  <a:pt x="132" y="318"/>
                </a:cubicBezTo>
                <a:cubicBezTo>
                  <a:pt x="132" y="234"/>
                  <a:pt x="132" y="234"/>
                  <a:pt x="132" y="234"/>
                </a:cubicBezTo>
                <a:cubicBezTo>
                  <a:pt x="100" y="225"/>
                  <a:pt x="77" y="217"/>
                  <a:pt x="64" y="211"/>
                </a:cubicBezTo>
                <a:cubicBezTo>
                  <a:pt x="50" y="204"/>
                  <a:pt x="38" y="194"/>
                  <a:pt x="29" y="179"/>
                </a:cubicBezTo>
                <a:cubicBezTo>
                  <a:pt x="19" y="165"/>
                  <a:pt x="14" y="147"/>
                  <a:pt x="14" y="126"/>
                </a:cubicBezTo>
                <a:cubicBezTo>
                  <a:pt x="14" y="98"/>
                  <a:pt x="24" y="74"/>
                  <a:pt x="43" y="55"/>
                </a:cubicBezTo>
                <a:cubicBezTo>
                  <a:pt x="63" y="36"/>
                  <a:pt x="93" y="26"/>
                  <a:pt x="132" y="24"/>
                </a:cubicBezTo>
                <a:cubicBezTo>
                  <a:pt x="132" y="0"/>
                  <a:pt x="132" y="0"/>
                  <a:pt x="132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203" y="26"/>
                  <a:pt x="230" y="34"/>
                  <a:pt x="249" y="49"/>
                </a:cubicBezTo>
                <a:cubicBezTo>
                  <a:pt x="268" y="64"/>
                  <a:pt x="280" y="84"/>
                  <a:pt x="286" y="109"/>
                </a:cubicBezTo>
                <a:close/>
                <a:moveTo>
                  <a:pt x="132" y="85"/>
                </a:moveTo>
                <a:cubicBezTo>
                  <a:pt x="122" y="89"/>
                  <a:pt x="115" y="93"/>
                  <a:pt x="111" y="98"/>
                </a:cubicBezTo>
                <a:cubicBezTo>
                  <a:pt x="107" y="103"/>
                  <a:pt x="105" y="109"/>
                  <a:pt x="105" y="115"/>
                </a:cubicBezTo>
                <a:cubicBezTo>
                  <a:pt x="105" y="122"/>
                  <a:pt x="107" y="128"/>
                  <a:pt x="111" y="134"/>
                </a:cubicBezTo>
                <a:cubicBezTo>
                  <a:pt x="115" y="139"/>
                  <a:pt x="122" y="143"/>
                  <a:pt x="132" y="147"/>
                </a:cubicBezTo>
                <a:lnTo>
                  <a:pt x="132" y="85"/>
                </a:lnTo>
                <a:close/>
                <a:moveTo>
                  <a:pt x="167" y="321"/>
                </a:moveTo>
                <a:cubicBezTo>
                  <a:pt x="180" y="318"/>
                  <a:pt x="190" y="313"/>
                  <a:pt x="197" y="306"/>
                </a:cubicBezTo>
                <a:cubicBezTo>
                  <a:pt x="203" y="299"/>
                  <a:pt x="206" y="291"/>
                  <a:pt x="206" y="282"/>
                </a:cubicBezTo>
                <a:cubicBezTo>
                  <a:pt x="206" y="275"/>
                  <a:pt x="203" y="268"/>
                  <a:pt x="198" y="262"/>
                </a:cubicBezTo>
                <a:cubicBezTo>
                  <a:pt x="193" y="255"/>
                  <a:pt x="182" y="249"/>
                  <a:pt x="167" y="244"/>
                </a:cubicBezTo>
                <a:lnTo>
                  <a:pt x="167" y="3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1" name="Freeform 16"/>
          <p:cNvSpPr>
            <a:spLocks noChangeAspect="1" noEditPoints="1"/>
          </p:cNvSpPr>
          <p:nvPr/>
        </p:nvSpPr>
        <p:spPr bwMode="auto">
          <a:xfrm>
            <a:off x="217403" y="3804101"/>
            <a:ext cx="317700" cy="216000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265" y="40"/>
              </a:cxn>
              <a:cxn ang="0">
                <a:pos x="267" y="42"/>
              </a:cxn>
              <a:cxn ang="0">
                <a:pos x="265" y="45"/>
              </a:cxn>
              <a:cxn ang="0">
                <a:pos x="213" y="68"/>
              </a:cxn>
              <a:cxn ang="0">
                <a:pos x="227" y="79"/>
              </a:cxn>
              <a:cxn ang="0">
                <a:pos x="236" y="118"/>
              </a:cxn>
              <a:cxn ang="0">
                <a:pos x="243" y="127"/>
              </a:cxn>
              <a:cxn ang="0">
                <a:pos x="242" y="131"/>
              </a:cxn>
              <a:cxn ang="0">
                <a:pos x="260" y="176"/>
              </a:cxn>
              <a:cxn ang="0">
                <a:pos x="236" y="181"/>
              </a:cxn>
              <a:cxn ang="0">
                <a:pos x="232" y="135"/>
              </a:cxn>
              <a:cxn ang="0">
                <a:pos x="226" y="126"/>
              </a:cxn>
              <a:cxn ang="0">
                <a:pos x="229" y="120"/>
              </a:cxn>
              <a:cxn ang="0">
                <a:pos x="220" y="82"/>
              </a:cxn>
              <a:cxn ang="0">
                <a:pos x="202" y="71"/>
              </a:cxn>
              <a:cxn ang="0">
                <a:pos x="131" y="45"/>
              </a:cxn>
              <a:cxn ang="0">
                <a:pos x="130" y="44"/>
              </a:cxn>
              <a:cxn ang="0">
                <a:pos x="132" y="49"/>
              </a:cxn>
              <a:cxn ang="0">
                <a:pos x="195" y="76"/>
              </a:cxn>
              <a:cxn ang="0">
                <a:pos x="135" y="103"/>
              </a:cxn>
              <a:cxn ang="0">
                <a:pos x="132" y="103"/>
              </a:cxn>
              <a:cxn ang="0">
                <a:pos x="2" y="45"/>
              </a:cxn>
              <a:cxn ang="0">
                <a:pos x="0" y="42"/>
              </a:cxn>
              <a:cxn ang="0">
                <a:pos x="2" y="40"/>
              </a:cxn>
              <a:cxn ang="0">
                <a:pos x="133" y="0"/>
              </a:cxn>
              <a:cxn ang="0">
                <a:pos x="134" y="0"/>
              </a:cxn>
              <a:cxn ang="0">
                <a:pos x="57" y="79"/>
              </a:cxn>
              <a:cxn ang="0">
                <a:pos x="54" y="136"/>
              </a:cxn>
              <a:cxn ang="0">
                <a:pos x="54" y="137"/>
              </a:cxn>
              <a:cxn ang="0">
                <a:pos x="56" y="137"/>
              </a:cxn>
              <a:cxn ang="0">
                <a:pos x="132" y="173"/>
              </a:cxn>
              <a:cxn ang="0">
                <a:pos x="134" y="173"/>
              </a:cxn>
              <a:cxn ang="0">
                <a:pos x="211" y="137"/>
              </a:cxn>
              <a:cxn ang="0">
                <a:pos x="213" y="137"/>
              </a:cxn>
              <a:cxn ang="0">
                <a:pos x="213" y="136"/>
              </a:cxn>
              <a:cxn ang="0">
                <a:pos x="209" y="80"/>
              </a:cxn>
              <a:cxn ang="0">
                <a:pos x="139" y="111"/>
              </a:cxn>
              <a:cxn ang="0">
                <a:pos x="128" y="111"/>
              </a:cxn>
              <a:cxn ang="0">
                <a:pos x="57" y="79"/>
              </a:cxn>
            </a:cxnLst>
            <a:rect l="0" t="0" r="r" b="b"/>
            <a:pathLst>
              <a:path w="267" h="181">
                <a:moveTo>
                  <a:pt x="134" y="0"/>
                </a:moveTo>
                <a:cubicBezTo>
                  <a:pt x="265" y="40"/>
                  <a:pt x="265" y="40"/>
                  <a:pt x="265" y="40"/>
                </a:cubicBezTo>
                <a:cubicBezTo>
                  <a:pt x="266" y="40"/>
                  <a:pt x="267" y="41"/>
                  <a:pt x="267" y="42"/>
                </a:cubicBezTo>
                <a:cubicBezTo>
                  <a:pt x="267" y="44"/>
                  <a:pt x="267" y="45"/>
                  <a:pt x="265" y="45"/>
                </a:cubicBezTo>
                <a:cubicBezTo>
                  <a:pt x="213" y="68"/>
                  <a:pt x="213" y="68"/>
                  <a:pt x="213" y="68"/>
                </a:cubicBezTo>
                <a:cubicBezTo>
                  <a:pt x="220" y="72"/>
                  <a:pt x="223" y="71"/>
                  <a:pt x="227" y="79"/>
                </a:cubicBezTo>
                <a:cubicBezTo>
                  <a:pt x="230" y="86"/>
                  <a:pt x="233" y="101"/>
                  <a:pt x="236" y="118"/>
                </a:cubicBezTo>
                <a:cubicBezTo>
                  <a:pt x="241" y="119"/>
                  <a:pt x="243" y="125"/>
                  <a:pt x="243" y="127"/>
                </a:cubicBezTo>
                <a:cubicBezTo>
                  <a:pt x="243" y="130"/>
                  <a:pt x="243" y="130"/>
                  <a:pt x="242" y="131"/>
                </a:cubicBezTo>
                <a:cubicBezTo>
                  <a:pt x="260" y="176"/>
                  <a:pt x="260" y="176"/>
                  <a:pt x="260" y="176"/>
                </a:cubicBezTo>
                <a:cubicBezTo>
                  <a:pt x="236" y="181"/>
                  <a:pt x="236" y="181"/>
                  <a:pt x="236" y="181"/>
                </a:cubicBezTo>
                <a:cubicBezTo>
                  <a:pt x="232" y="135"/>
                  <a:pt x="232" y="135"/>
                  <a:pt x="232" y="135"/>
                </a:cubicBezTo>
                <a:cubicBezTo>
                  <a:pt x="228" y="134"/>
                  <a:pt x="225" y="129"/>
                  <a:pt x="226" y="126"/>
                </a:cubicBezTo>
                <a:cubicBezTo>
                  <a:pt x="226" y="123"/>
                  <a:pt x="227" y="121"/>
                  <a:pt x="229" y="120"/>
                </a:cubicBezTo>
                <a:cubicBezTo>
                  <a:pt x="226" y="103"/>
                  <a:pt x="223" y="88"/>
                  <a:pt x="220" y="82"/>
                </a:cubicBezTo>
                <a:cubicBezTo>
                  <a:pt x="218" y="76"/>
                  <a:pt x="209" y="73"/>
                  <a:pt x="202" y="71"/>
                </a:cubicBezTo>
                <a:cubicBezTo>
                  <a:pt x="178" y="61"/>
                  <a:pt x="155" y="53"/>
                  <a:pt x="131" y="45"/>
                </a:cubicBezTo>
                <a:cubicBezTo>
                  <a:pt x="130" y="45"/>
                  <a:pt x="130" y="45"/>
                  <a:pt x="130" y="44"/>
                </a:cubicBezTo>
                <a:cubicBezTo>
                  <a:pt x="129" y="46"/>
                  <a:pt x="130" y="48"/>
                  <a:pt x="132" y="49"/>
                </a:cubicBezTo>
                <a:cubicBezTo>
                  <a:pt x="150" y="56"/>
                  <a:pt x="170" y="64"/>
                  <a:pt x="195" y="76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34" y="103"/>
                  <a:pt x="133" y="103"/>
                  <a:pt x="132" y="103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2"/>
                </a:cubicBezTo>
                <a:cubicBezTo>
                  <a:pt x="0" y="41"/>
                  <a:pt x="1" y="40"/>
                  <a:pt x="2" y="4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4" y="0"/>
                  <a:pt x="134" y="0"/>
                </a:cubicBezTo>
                <a:close/>
                <a:moveTo>
                  <a:pt x="57" y="79"/>
                </a:moveTo>
                <a:cubicBezTo>
                  <a:pt x="54" y="136"/>
                  <a:pt x="54" y="136"/>
                  <a:pt x="54" y="136"/>
                </a:cubicBezTo>
                <a:cubicBezTo>
                  <a:pt x="54" y="136"/>
                  <a:pt x="54" y="137"/>
                  <a:pt x="54" y="137"/>
                </a:cubicBezTo>
                <a:cubicBezTo>
                  <a:pt x="55" y="137"/>
                  <a:pt x="55" y="137"/>
                  <a:pt x="56" y="137"/>
                </a:cubicBezTo>
                <a:cubicBezTo>
                  <a:pt x="82" y="131"/>
                  <a:pt x="111" y="144"/>
                  <a:pt x="132" y="173"/>
                </a:cubicBezTo>
                <a:cubicBezTo>
                  <a:pt x="133" y="174"/>
                  <a:pt x="134" y="174"/>
                  <a:pt x="134" y="173"/>
                </a:cubicBezTo>
                <a:cubicBezTo>
                  <a:pt x="155" y="144"/>
                  <a:pt x="185" y="131"/>
                  <a:pt x="211" y="137"/>
                </a:cubicBezTo>
                <a:cubicBezTo>
                  <a:pt x="212" y="137"/>
                  <a:pt x="212" y="137"/>
                  <a:pt x="213" y="137"/>
                </a:cubicBezTo>
                <a:cubicBezTo>
                  <a:pt x="213" y="137"/>
                  <a:pt x="213" y="136"/>
                  <a:pt x="213" y="136"/>
                </a:cubicBezTo>
                <a:cubicBezTo>
                  <a:pt x="209" y="80"/>
                  <a:pt x="209" y="80"/>
                  <a:pt x="209" y="80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5" y="112"/>
                  <a:pt x="131" y="112"/>
                  <a:pt x="128" y="111"/>
                </a:cubicBezTo>
                <a:cubicBezTo>
                  <a:pt x="57" y="79"/>
                  <a:pt x="57" y="79"/>
                  <a:pt x="57" y="7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50" name="Group 17"/>
          <p:cNvGrpSpPr>
            <a:grpSpLocks noChangeAspect="1"/>
          </p:cNvGrpSpPr>
          <p:nvPr/>
        </p:nvGrpSpPr>
        <p:grpSpPr>
          <a:xfrm>
            <a:off x="4827317" y="1873973"/>
            <a:ext cx="386599" cy="1116000"/>
            <a:chOff x="3543300" y="1363663"/>
            <a:chExt cx="1552575" cy="4137026"/>
          </a:xfrm>
          <a:solidFill>
            <a:srgbClr val="002060"/>
          </a:solidFill>
        </p:grpSpPr>
        <p:sp>
          <p:nvSpPr>
            <p:cNvPr id="251" name="Freeform 6"/>
            <p:cNvSpPr>
              <a:spLocks/>
            </p:cNvSpPr>
            <p:nvPr/>
          </p:nvSpPr>
          <p:spPr bwMode="auto">
            <a:xfrm>
              <a:off x="3978275" y="1363663"/>
              <a:ext cx="671513" cy="671513"/>
            </a:xfrm>
            <a:custGeom>
              <a:avLst/>
              <a:gdLst/>
              <a:ahLst/>
              <a:cxnLst>
                <a:cxn ang="0">
                  <a:pos x="152" y="153"/>
                </a:cxn>
                <a:cxn ang="0">
                  <a:pos x="179" y="89"/>
                </a:cxn>
                <a:cxn ang="0">
                  <a:pos x="152" y="26"/>
                </a:cxn>
                <a:cxn ang="0">
                  <a:pos x="89" y="0"/>
                </a:cxn>
                <a:cxn ang="0">
                  <a:pos x="26" y="26"/>
                </a:cxn>
                <a:cxn ang="0">
                  <a:pos x="0" y="89"/>
                </a:cxn>
                <a:cxn ang="0">
                  <a:pos x="26" y="153"/>
                </a:cxn>
                <a:cxn ang="0">
                  <a:pos x="89" y="179"/>
                </a:cxn>
                <a:cxn ang="0">
                  <a:pos x="152" y="153"/>
                </a:cxn>
              </a:cxnLst>
              <a:rect l="0" t="0" r="r" b="b"/>
              <a:pathLst>
                <a:path w="179" h="179">
                  <a:moveTo>
                    <a:pt x="152" y="153"/>
                  </a:moveTo>
                  <a:cubicBezTo>
                    <a:pt x="170" y="135"/>
                    <a:pt x="179" y="114"/>
                    <a:pt x="179" y="89"/>
                  </a:cubicBezTo>
                  <a:cubicBezTo>
                    <a:pt x="179" y="65"/>
                    <a:pt x="170" y="44"/>
                    <a:pt x="152" y="26"/>
                  </a:cubicBezTo>
                  <a:cubicBezTo>
                    <a:pt x="135" y="9"/>
                    <a:pt x="114" y="0"/>
                    <a:pt x="89" y="0"/>
                  </a:cubicBezTo>
                  <a:cubicBezTo>
                    <a:pt x="65" y="0"/>
                    <a:pt x="43" y="9"/>
                    <a:pt x="26" y="26"/>
                  </a:cubicBezTo>
                  <a:cubicBezTo>
                    <a:pt x="9" y="44"/>
                    <a:pt x="0" y="65"/>
                    <a:pt x="0" y="89"/>
                  </a:cubicBezTo>
                  <a:cubicBezTo>
                    <a:pt x="0" y="114"/>
                    <a:pt x="9" y="135"/>
                    <a:pt x="26" y="153"/>
                  </a:cubicBezTo>
                  <a:cubicBezTo>
                    <a:pt x="43" y="170"/>
                    <a:pt x="65" y="179"/>
                    <a:pt x="89" y="179"/>
                  </a:cubicBezTo>
                  <a:cubicBezTo>
                    <a:pt x="114" y="179"/>
                    <a:pt x="135" y="170"/>
                    <a:pt x="152" y="1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7"/>
            <p:cNvSpPr>
              <a:spLocks/>
            </p:cNvSpPr>
            <p:nvPr/>
          </p:nvSpPr>
          <p:spPr bwMode="auto">
            <a:xfrm>
              <a:off x="3543300" y="2136776"/>
              <a:ext cx="1552575" cy="3363913"/>
            </a:xfrm>
            <a:custGeom>
              <a:avLst/>
              <a:gdLst/>
              <a:ahLst/>
              <a:cxnLst>
                <a:cxn ang="0">
                  <a:pos x="412" y="103"/>
                </a:cxn>
                <a:cxn ang="0">
                  <a:pos x="396" y="53"/>
                </a:cxn>
                <a:cxn ang="0">
                  <a:pos x="315" y="0"/>
                </a:cxn>
                <a:cxn ang="0">
                  <a:pos x="307" y="0"/>
                </a:cxn>
                <a:cxn ang="0">
                  <a:pos x="112" y="1"/>
                </a:cxn>
                <a:cxn ang="0">
                  <a:pos x="99" y="0"/>
                </a:cxn>
                <a:cxn ang="0">
                  <a:pos x="18" y="53"/>
                </a:cxn>
                <a:cxn ang="0">
                  <a:pos x="2" y="103"/>
                </a:cxn>
                <a:cxn ang="0">
                  <a:pos x="0" y="398"/>
                </a:cxn>
                <a:cxn ang="0">
                  <a:pos x="10" y="418"/>
                </a:cxn>
                <a:cxn ang="0">
                  <a:pos x="35" y="431"/>
                </a:cxn>
                <a:cxn ang="0">
                  <a:pos x="64" y="422"/>
                </a:cxn>
                <a:cxn ang="0">
                  <a:pos x="76" y="403"/>
                </a:cxn>
                <a:cxn ang="0">
                  <a:pos x="76" y="136"/>
                </a:cxn>
                <a:cxn ang="0">
                  <a:pos x="95" y="136"/>
                </a:cxn>
                <a:cxn ang="0">
                  <a:pos x="95" y="176"/>
                </a:cxn>
                <a:cxn ang="0">
                  <a:pos x="97" y="846"/>
                </a:cxn>
                <a:cxn ang="0">
                  <a:pos x="115" y="884"/>
                </a:cxn>
                <a:cxn ang="0">
                  <a:pos x="145" y="896"/>
                </a:cxn>
                <a:cxn ang="0">
                  <a:pos x="170" y="892"/>
                </a:cxn>
                <a:cxn ang="0">
                  <a:pos x="196" y="841"/>
                </a:cxn>
                <a:cxn ang="0">
                  <a:pos x="197" y="612"/>
                </a:cxn>
                <a:cxn ang="0">
                  <a:pos x="198" y="429"/>
                </a:cxn>
                <a:cxn ang="0">
                  <a:pos x="220" y="428"/>
                </a:cxn>
                <a:cxn ang="0">
                  <a:pos x="220" y="843"/>
                </a:cxn>
                <a:cxn ang="0">
                  <a:pos x="238" y="885"/>
                </a:cxn>
                <a:cxn ang="0">
                  <a:pos x="272" y="897"/>
                </a:cxn>
                <a:cxn ang="0">
                  <a:pos x="301" y="888"/>
                </a:cxn>
                <a:cxn ang="0">
                  <a:pos x="319" y="849"/>
                </a:cxn>
                <a:cxn ang="0">
                  <a:pos x="319" y="136"/>
                </a:cxn>
                <a:cxn ang="0">
                  <a:pos x="336" y="137"/>
                </a:cxn>
                <a:cxn ang="0">
                  <a:pos x="339" y="403"/>
                </a:cxn>
                <a:cxn ang="0">
                  <a:pos x="351" y="422"/>
                </a:cxn>
                <a:cxn ang="0">
                  <a:pos x="379" y="431"/>
                </a:cxn>
                <a:cxn ang="0">
                  <a:pos x="405" y="418"/>
                </a:cxn>
                <a:cxn ang="0">
                  <a:pos x="414" y="398"/>
                </a:cxn>
                <a:cxn ang="0">
                  <a:pos x="412" y="103"/>
                </a:cxn>
              </a:cxnLst>
              <a:rect l="0" t="0" r="r" b="b"/>
              <a:pathLst>
                <a:path w="414" h="897">
                  <a:moveTo>
                    <a:pt x="412" y="103"/>
                  </a:moveTo>
                  <a:cubicBezTo>
                    <a:pt x="410" y="87"/>
                    <a:pt x="405" y="70"/>
                    <a:pt x="396" y="53"/>
                  </a:cubicBezTo>
                  <a:cubicBezTo>
                    <a:pt x="378" y="20"/>
                    <a:pt x="351" y="2"/>
                    <a:pt x="315" y="0"/>
                  </a:cubicBezTo>
                  <a:cubicBezTo>
                    <a:pt x="312" y="0"/>
                    <a:pt x="309" y="0"/>
                    <a:pt x="307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08" y="0"/>
                    <a:pt x="104" y="0"/>
                    <a:pt x="99" y="0"/>
                  </a:cubicBezTo>
                  <a:cubicBezTo>
                    <a:pt x="64" y="2"/>
                    <a:pt x="37" y="20"/>
                    <a:pt x="18" y="53"/>
                  </a:cubicBezTo>
                  <a:cubicBezTo>
                    <a:pt x="10" y="70"/>
                    <a:pt x="4" y="87"/>
                    <a:pt x="2" y="103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5"/>
                    <a:pt x="3" y="412"/>
                    <a:pt x="10" y="418"/>
                  </a:cubicBezTo>
                  <a:cubicBezTo>
                    <a:pt x="16" y="426"/>
                    <a:pt x="25" y="430"/>
                    <a:pt x="35" y="431"/>
                  </a:cubicBezTo>
                  <a:cubicBezTo>
                    <a:pt x="46" y="431"/>
                    <a:pt x="55" y="429"/>
                    <a:pt x="64" y="422"/>
                  </a:cubicBezTo>
                  <a:cubicBezTo>
                    <a:pt x="72" y="416"/>
                    <a:pt x="76" y="410"/>
                    <a:pt x="76" y="40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7" y="846"/>
                    <a:pt x="97" y="846"/>
                    <a:pt x="97" y="846"/>
                  </a:cubicBezTo>
                  <a:cubicBezTo>
                    <a:pt x="100" y="863"/>
                    <a:pt x="106" y="875"/>
                    <a:pt x="115" y="884"/>
                  </a:cubicBezTo>
                  <a:cubicBezTo>
                    <a:pt x="123" y="892"/>
                    <a:pt x="133" y="896"/>
                    <a:pt x="145" y="896"/>
                  </a:cubicBezTo>
                  <a:cubicBezTo>
                    <a:pt x="153" y="897"/>
                    <a:pt x="161" y="896"/>
                    <a:pt x="170" y="892"/>
                  </a:cubicBezTo>
                  <a:cubicBezTo>
                    <a:pt x="186" y="884"/>
                    <a:pt x="195" y="867"/>
                    <a:pt x="196" y="841"/>
                  </a:cubicBezTo>
                  <a:cubicBezTo>
                    <a:pt x="197" y="815"/>
                    <a:pt x="197" y="739"/>
                    <a:pt x="197" y="612"/>
                  </a:cubicBezTo>
                  <a:cubicBezTo>
                    <a:pt x="198" y="429"/>
                    <a:pt x="198" y="429"/>
                    <a:pt x="198" y="429"/>
                  </a:cubicBezTo>
                  <a:cubicBezTo>
                    <a:pt x="220" y="428"/>
                    <a:pt x="220" y="428"/>
                    <a:pt x="220" y="428"/>
                  </a:cubicBezTo>
                  <a:cubicBezTo>
                    <a:pt x="220" y="843"/>
                    <a:pt x="220" y="843"/>
                    <a:pt x="220" y="843"/>
                  </a:cubicBezTo>
                  <a:cubicBezTo>
                    <a:pt x="221" y="861"/>
                    <a:pt x="227" y="875"/>
                    <a:pt x="238" y="885"/>
                  </a:cubicBezTo>
                  <a:cubicBezTo>
                    <a:pt x="248" y="893"/>
                    <a:pt x="259" y="897"/>
                    <a:pt x="272" y="897"/>
                  </a:cubicBezTo>
                  <a:cubicBezTo>
                    <a:pt x="284" y="897"/>
                    <a:pt x="294" y="894"/>
                    <a:pt x="301" y="888"/>
                  </a:cubicBezTo>
                  <a:cubicBezTo>
                    <a:pt x="310" y="881"/>
                    <a:pt x="316" y="868"/>
                    <a:pt x="319" y="849"/>
                  </a:cubicBezTo>
                  <a:cubicBezTo>
                    <a:pt x="321" y="833"/>
                    <a:pt x="321" y="595"/>
                    <a:pt x="319" y="136"/>
                  </a:cubicBezTo>
                  <a:cubicBezTo>
                    <a:pt x="336" y="137"/>
                    <a:pt x="336" y="137"/>
                    <a:pt x="336" y="137"/>
                  </a:cubicBezTo>
                  <a:cubicBezTo>
                    <a:pt x="339" y="403"/>
                    <a:pt x="339" y="403"/>
                    <a:pt x="339" y="403"/>
                  </a:cubicBezTo>
                  <a:cubicBezTo>
                    <a:pt x="339" y="410"/>
                    <a:pt x="343" y="416"/>
                    <a:pt x="351" y="422"/>
                  </a:cubicBezTo>
                  <a:cubicBezTo>
                    <a:pt x="359" y="429"/>
                    <a:pt x="369" y="431"/>
                    <a:pt x="379" y="431"/>
                  </a:cubicBezTo>
                  <a:cubicBezTo>
                    <a:pt x="389" y="430"/>
                    <a:pt x="398" y="426"/>
                    <a:pt x="405" y="418"/>
                  </a:cubicBezTo>
                  <a:cubicBezTo>
                    <a:pt x="411" y="412"/>
                    <a:pt x="414" y="405"/>
                    <a:pt x="414" y="398"/>
                  </a:cubicBezTo>
                  <a:lnTo>
                    <a:pt x="412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3" name="Group 16"/>
          <p:cNvGrpSpPr>
            <a:grpSpLocks noChangeAspect="1"/>
          </p:cNvGrpSpPr>
          <p:nvPr/>
        </p:nvGrpSpPr>
        <p:grpSpPr>
          <a:xfrm>
            <a:off x="3898851" y="1873973"/>
            <a:ext cx="462546" cy="1116000"/>
            <a:chOff x="1312863" y="1484313"/>
            <a:chExt cx="1803400" cy="4016375"/>
          </a:xfrm>
          <a:solidFill>
            <a:srgbClr val="00B0F0"/>
          </a:solidFill>
        </p:grpSpPr>
        <p:sp>
          <p:nvSpPr>
            <p:cNvPr id="254" name="Freeform 8"/>
            <p:cNvSpPr>
              <a:spLocks/>
            </p:cNvSpPr>
            <p:nvPr/>
          </p:nvSpPr>
          <p:spPr bwMode="auto">
            <a:xfrm>
              <a:off x="1893888" y="1484313"/>
              <a:ext cx="641350" cy="644525"/>
            </a:xfrm>
            <a:custGeom>
              <a:avLst/>
              <a:gdLst/>
              <a:ahLst/>
              <a:cxnLst>
                <a:cxn ang="0">
                  <a:pos x="25" y="25"/>
                </a:cxn>
                <a:cxn ang="0">
                  <a:pos x="0" y="86"/>
                </a:cxn>
                <a:cxn ang="0">
                  <a:pos x="25" y="147"/>
                </a:cxn>
                <a:cxn ang="0">
                  <a:pos x="86" y="172"/>
                </a:cxn>
                <a:cxn ang="0">
                  <a:pos x="146" y="147"/>
                </a:cxn>
                <a:cxn ang="0">
                  <a:pos x="171" y="86"/>
                </a:cxn>
                <a:cxn ang="0">
                  <a:pos x="146" y="25"/>
                </a:cxn>
                <a:cxn ang="0">
                  <a:pos x="86" y="0"/>
                </a:cxn>
                <a:cxn ang="0">
                  <a:pos x="25" y="25"/>
                </a:cxn>
              </a:cxnLst>
              <a:rect l="0" t="0" r="r" b="b"/>
              <a:pathLst>
                <a:path w="171" h="172">
                  <a:moveTo>
                    <a:pt x="25" y="25"/>
                  </a:moveTo>
                  <a:cubicBezTo>
                    <a:pt x="8" y="42"/>
                    <a:pt x="0" y="62"/>
                    <a:pt x="0" y="86"/>
                  </a:cubicBezTo>
                  <a:cubicBezTo>
                    <a:pt x="0" y="110"/>
                    <a:pt x="8" y="130"/>
                    <a:pt x="25" y="147"/>
                  </a:cubicBezTo>
                  <a:cubicBezTo>
                    <a:pt x="42" y="163"/>
                    <a:pt x="62" y="172"/>
                    <a:pt x="86" y="172"/>
                  </a:cubicBezTo>
                  <a:cubicBezTo>
                    <a:pt x="109" y="172"/>
                    <a:pt x="130" y="163"/>
                    <a:pt x="146" y="147"/>
                  </a:cubicBezTo>
                  <a:cubicBezTo>
                    <a:pt x="163" y="130"/>
                    <a:pt x="171" y="110"/>
                    <a:pt x="171" y="86"/>
                  </a:cubicBezTo>
                  <a:cubicBezTo>
                    <a:pt x="171" y="62"/>
                    <a:pt x="163" y="42"/>
                    <a:pt x="146" y="25"/>
                  </a:cubicBezTo>
                  <a:cubicBezTo>
                    <a:pt x="130" y="8"/>
                    <a:pt x="109" y="0"/>
                    <a:pt x="86" y="0"/>
                  </a:cubicBezTo>
                  <a:cubicBezTo>
                    <a:pt x="62" y="0"/>
                    <a:pt x="42" y="8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10"/>
            <p:cNvSpPr>
              <a:spLocks/>
            </p:cNvSpPr>
            <p:nvPr/>
          </p:nvSpPr>
          <p:spPr bwMode="auto">
            <a:xfrm>
              <a:off x="1312863" y="2227263"/>
              <a:ext cx="1803400" cy="3273425"/>
            </a:xfrm>
            <a:custGeom>
              <a:avLst/>
              <a:gdLst/>
              <a:ahLst/>
              <a:cxnLst>
                <a:cxn ang="0">
                  <a:pos x="478" y="328"/>
                </a:cxn>
                <a:cxn ang="0">
                  <a:pos x="410" y="91"/>
                </a:cxn>
                <a:cxn ang="0">
                  <a:pos x="349" y="13"/>
                </a:cxn>
                <a:cxn ang="0">
                  <a:pos x="320" y="2"/>
                </a:cxn>
                <a:cxn ang="0">
                  <a:pos x="308" y="0"/>
                </a:cxn>
                <a:cxn ang="0">
                  <a:pos x="242" y="2"/>
                </a:cxn>
                <a:cxn ang="0">
                  <a:pos x="241" y="2"/>
                </a:cxn>
                <a:cxn ang="0">
                  <a:pos x="239" y="2"/>
                </a:cxn>
                <a:cxn ang="0">
                  <a:pos x="174" y="0"/>
                </a:cxn>
                <a:cxn ang="0">
                  <a:pos x="162" y="2"/>
                </a:cxn>
                <a:cxn ang="0">
                  <a:pos x="133" y="13"/>
                </a:cxn>
                <a:cxn ang="0">
                  <a:pos x="71" y="91"/>
                </a:cxn>
                <a:cxn ang="0">
                  <a:pos x="4" y="328"/>
                </a:cxn>
                <a:cxn ang="0">
                  <a:pos x="0" y="350"/>
                </a:cxn>
                <a:cxn ang="0">
                  <a:pos x="5" y="368"/>
                </a:cxn>
                <a:cxn ang="0">
                  <a:pos x="20" y="378"/>
                </a:cxn>
                <a:cxn ang="0">
                  <a:pos x="47" y="378"/>
                </a:cxn>
                <a:cxn ang="0">
                  <a:pos x="71" y="342"/>
                </a:cxn>
                <a:cxn ang="0">
                  <a:pos x="110" y="217"/>
                </a:cxn>
                <a:cxn ang="0">
                  <a:pos x="137" y="124"/>
                </a:cxn>
                <a:cxn ang="0">
                  <a:pos x="157" y="122"/>
                </a:cxn>
                <a:cxn ang="0">
                  <a:pos x="40" y="527"/>
                </a:cxn>
                <a:cxn ang="0">
                  <a:pos x="147" y="529"/>
                </a:cxn>
                <a:cxn ang="0">
                  <a:pos x="147" y="842"/>
                </a:cxn>
                <a:cxn ang="0">
                  <a:pos x="163" y="869"/>
                </a:cxn>
                <a:cxn ang="0">
                  <a:pos x="186" y="873"/>
                </a:cxn>
                <a:cxn ang="0">
                  <a:pos x="227" y="841"/>
                </a:cxn>
                <a:cxn ang="0">
                  <a:pos x="232" y="529"/>
                </a:cxn>
                <a:cxn ang="0">
                  <a:pos x="241" y="529"/>
                </a:cxn>
                <a:cxn ang="0">
                  <a:pos x="241" y="529"/>
                </a:cxn>
                <a:cxn ang="0">
                  <a:pos x="250" y="529"/>
                </a:cxn>
                <a:cxn ang="0">
                  <a:pos x="255" y="841"/>
                </a:cxn>
                <a:cxn ang="0">
                  <a:pos x="296" y="873"/>
                </a:cxn>
                <a:cxn ang="0">
                  <a:pos x="319" y="869"/>
                </a:cxn>
                <a:cxn ang="0">
                  <a:pos x="335" y="842"/>
                </a:cxn>
                <a:cxn ang="0">
                  <a:pos x="334" y="529"/>
                </a:cxn>
                <a:cxn ang="0">
                  <a:pos x="442" y="527"/>
                </a:cxn>
                <a:cxn ang="0">
                  <a:pos x="325" y="122"/>
                </a:cxn>
                <a:cxn ang="0">
                  <a:pos x="345" y="124"/>
                </a:cxn>
                <a:cxn ang="0">
                  <a:pos x="372" y="217"/>
                </a:cxn>
                <a:cxn ang="0">
                  <a:pos x="410" y="342"/>
                </a:cxn>
                <a:cxn ang="0">
                  <a:pos x="435" y="378"/>
                </a:cxn>
                <a:cxn ang="0">
                  <a:pos x="462" y="378"/>
                </a:cxn>
                <a:cxn ang="0">
                  <a:pos x="476" y="368"/>
                </a:cxn>
                <a:cxn ang="0">
                  <a:pos x="481" y="350"/>
                </a:cxn>
                <a:cxn ang="0">
                  <a:pos x="478" y="328"/>
                </a:cxn>
              </a:cxnLst>
              <a:rect l="0" t="0" r="r" b="b"/>
              <a:pathLst>
                <a:path w="481" h="873">
                  <a:moveTo>
                    <a:pt x="478" y="328"/>
                  </a:moveTo>
                  <a:cubicBezTo>
                    <a:pt x="450" y="228"/>
                    <a:pt x="428" y="149"/>
                    <a:pt x="410" y="91"/>
                  </a:cubicBezTo>
                  <a:cubicBezTo>
                    <a:pt x="399" y="54"/>
                    <a:pt x="379" y="28"/>
                    <a:pt x="349" y="13"/>
                  </a:cubicBezTo>
                  <a:cubicBezTo>
                    <a:pt x="340" y="8"/>
                    <a:pt x="330" y="4"/>
                    <a:pt x="320" y="2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1" y="2"/>
                    <a:pt x="241" y="2"/>
                    <a:pt x="241" y="2"/>
                  </a:cubicBezTo>
                  <a:cubicBezTo>
                    <a:pt x="239" y="2"/>
                    <a:pt x="239" y="2"/>
                    <a:pt x="239" y="2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2" y="4"/>
                    <a:pt x="142" y="8"/>
                    <a:pt x="133" y="13"/>
                  </a:cubicBezTo>
                  <a:cubicBezTo>
                    <a:pt x="103" y="28"/>
                    <a:pt x="82" y="54"/>
                    <a:pt x="71" y="91"/>
                  </a:cubicBezTo>
                  <a:cubicBezTo>
                    <a:pt x="54" y="149"/>
                    <a:pt x="31" y="228"/>
                    <a:pt x="4" y="328"/>
                  </a:cubicBezTo>
                  <a:cubicBezTo>
                    <a:pt x="2" y="336"/>
                    <a:pt x="0" y="344"/>
                    <a:pt x="0" y="350"/>
                  </a:cubicBezTo>
                  <a:cubicBezTo>
                    <a:pt x="0" y="357"/>
                    <a:pt x="2" y="363"/>
                    <a:pt x="5" y="368"/>
                  </a:cubicBezTo>
                  <a:cubicBezTo>
                    <a:pt x="8" y="372"/>
                    <a:pt x="13" y="375"/>
                    <a:pt x="20" y="378"/>
                  </a:cubicBezTo>
                  <a:cubicBezTo>
                    <a:pt x="31" y="382"/>
                    <a:pt x="40" y="382"/>
                    <a:pt x="47" y="378"/>
                  </a:cubicBezTo>
                  <a:cubicBezTo>
                    <a:pt x="56" y="373"/>
                    <a:pt x="64" y="361"/>
                    <a:pt x="71" y="342"/>
                  </a:cubicBezTo>
                  <a:cubicBezTo>
                    <a:pt x="77" y="324"/>
                    <a:pt x="90" y="283"/>
                    <a:pt x="110" y="217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40" y="527"/>
                    <a:pt x="40" y="527"/>
                    <a:pt x="40" y="527"/>
                  </a:cubicBezTo>
                  <a:cubicBezTo>
                    <a:pt x="147" y="529"/>
                    <a:pt x="147" y="529"/>
                    <a:pt x="147" y="529"/>
                  </a:cubicBezTo>
                  <a:cubicBezTo>
                    <a:pt x="147" y="842"/>
                    <a:pt x="147" y="842"/>
                    <a:pt x="147" y="842"/>
                  </a:cubicBezTo>
                  <a:cubicBezTo>
                    <a:pt x="148" y="855"/>
                    <a:pt x="154" y="865"/>
                    <a:pt x="163" y="869"/>
                  </a:cubicBezTo>
                  <a:cubicBezTo>
                    <a:pt x="169" y="872"/>
                    <a:pt x="176" y="873"/>
                    <a:pt x="186" y="873"/>
                  </a:cubicBezTo>
                  <a:cubicBezTo>
                    <a:pt x="212" y="873"/>
                    <a:pt x="226" y="862"/>
                    <a:pt x="227" y="841"/>
                  </a:cubicBezTo>
                  <a:cubicBezTo>
                    <a:pt x="228" y="826"/>
                    <a:pt x="229" y="722"/>
                    <a:pt x="232" y="529"/>
                  </a:cubicBezTo>
                  <a:cubicBezTo>
                    <a:pt x="241" y="529"/>
                    <a:pt x="241" y="529"/>
                    <a:pt x="241" y="529"/>
                  </a:cubicBezTo>
                  <a:cubicBezTo>
                    <a:pt x="241" y="529"/>
                    <a:pt x="241" y="529"/>
                    <a:pt x="241" y="529"/>
                  </a:cubicBezTo>
                  <a:cubicBezTo>
                    <a:pt x="250" y="529"/>
                    <a:pt x="250" y="529"/>
                    <a:pt x="250" y="529"/>
                  </a:cubicBezTo>
                  <a:cubicBezTo>
                    <a:pt x="252" y="722"/>
                    <a:pt x="254" y="826"/>
                    <a:pt x="255" y="841"/>
                  </a:cubicBezTo>
                  <a:cubicBezTo>
                    <a:pt x="256" y="862"/>
                    <a:pt x="269" y="873"/>
                    <a:pt x="296" y="873"/>
                  </a:cubicBezTo>
                  <a:cubicBezTo>
                    <a:pt x="306" y="873"/>
                    <a:pt x="313" y="872"/>
                    <a:pt x="319" y="869"/>
                  </a:cubicBezTo>
                  <a:cubicBezTo>
                    <a:pt x="328" y="865"/>
                    <a:pt x="333" y="855"/>
                    <a:pt x="335" y="842"/>
                  </a:cubicBezTo>
                  <a:cubicBezTo>
                    <a:pt x="334" y="529"/>
                    <a:pt x="334" y="529"/>
                    <a:pt x="334" y="529"/>
                  </a:cubicBezTo>
                  <a:cubicBezTo>
                    <a:pt x="442" y="527"/>
                    <a:pt x="442" y="527"/>
                    <a:pt x="442" y="527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45" y="124"/>
                    <a:pt x="345" y="124"/>
                    <a:pt x="345" y="124"/>
                  </a:cubicBezTo>
                  <a:cubicBezTo>
                    <a:pt x="372" y="217"/>
                    <a:pt x="372" y="217"/>
                    <a:pt x="372" y="217"/>
                  </a:cubicBezTo>
                  <a:cubicBezTo>
                    <a:pt x="391" y="283"/>
                    <a:pt x="404" y="324"/>
                    <a:pt x="410" y="342"/>
                  </a:cubicBezTo>
                  <a:cubicBezTo>
                    <a:pt x="418" y="361"/>
                    <a:pt x="426" y="373"/>
                    <a:pt x="435" y="378"/>
                  </a:cubicBezTo>
                  <a:cubicBezTo>
                    <a:pt x="442" y="382"/>
                    <a:pt x="451" y="382"/>
                    <a:pt x="462" y="378"/>
                  </a:cubicBezTo>
                  <a:cubicBezTo>
                    <a:pt x="468" y="375"/>
                    <a:pt x="473" y="372"/>
                    <a:pt x="476" y="368"/>
                  </a:cubicBezTo>
                  <a:cubicBezTo>
                    <a:pt x="480" y="363"/>
                    <a:pt x="481" y="357"/>
                    <a:pt x="481" y="350"/>
                  </a:cubicBezTo>
                  <a:cubicBezTo>
                    <a:pt x="481" y="344"/>
                    <a:pt x="480" y="336"/>
                    <a:pt x="478" y="3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Freeform 178"/>
          <p:cNvSpPr>
            <a:spLocks noChangeAspect="1" noEditPoints="1"/>
          </p:cNvSpPr>
          <p:nvPr/>
        </p:nvSpPr>
        <p:spPr bwMode="auto">
          <a:xfrm>
            <a:off x="6404708" y="3899407"/>
            <a:ext cx="142690" cy="206581"/>
          </a:xfrm>
          <a:custGeom>
            <a:avLst/>
            <a:gdLst/>
            <a:ahLst/>
            <a:cxnLst>
              <a:cxn ang="0">
                <a:pos x="286" y="109"/>
              </a:cxn>
              <a:cxn ang="0">
                <a:pos x="197" y="123"/>
              </a:cxn>
              <a:cxn ang="0">
                <a:pos x="185" y="100"/>
              </a:cxn>
              <a:cxn ang="0">
                <a:pos x="167" y="86"/>
              </a:cxn>
              <a:cxn ang="0">
                <a:pos x="167" y="156"/>
              </a:cxn>
              <a:cxn ang="0">
                <a:pos x="264" y="196"/>
              </a:cxn>
              <a:cxn ang="0">
                <a:pos x="296" y="270"/>
              </a:cxn>
              <a:cxn ang="0">
                <a:pos x="285" y="318"/>
              </a:cxn>
              <a:cxn ang="0">
                <a:pos x="255" y="354"/>
              </a:cxn>
              <a:cxn ang="0">
                <a:pos x="217" y="375"/>
              </a:cxn>
              <a:cxn ang="0">
                <a:pos x="167" y="383"/>
              </a:cxn>
              <a:cxn ang="0">
                <a:pos x="167" y="428"/>
              </a:cxn>
              <a:cxn ang="0">
                <a:pos x="132" y="428"/>
              </a:cxn>
              <a:cxn ang="0">
                <a:pos x="132" y="383"/>
              </a:cxn>
              <a:cxn ang="0">
                <a:pos x="75" y="372"/>
              </a:cxn>
              <a:cxn ang="0">
                <a:pos x="37" y="349"/>
              </a:cxn>
              <a:cxn ang="0">
                <a:pos x="13" y="317"/>
              </a:cxn>
              <a:cxn ang="0">
                <a:pos x="0" y="277"/>
              </a:cxn>
              <a:cxn ang="0">
                <a:pos x="96" y="265"/>
              </a:cxn>
              <a:cxn ang="0">
                <a:pos x="108" y="300"/>
              </a:cxn>
              <a:cxn ang="0">
                <a:pos x="132" y="318"/>
              </a:cxn>
              <a:cxn ang="0">
                <a:pos x="132" y="234"/>
              </a:cxn>
              <a:cxn ang="0">
                <a:pos x="64" y="211"/>
              </a:cxn>
              <a:cxn ang="0">
                <a:pos x="29" y="179"/>
              </a:cxn>
              <a:cxn ang="0">
                <a:pos x="14" y="126"/>
              </a:cxn>
              <a:cxn ang="0">
                <a:pos x="43" y="55"/>
              </a:cxn>
              <a:cxn ang="0">
                <a:pos x="132" y="24"/>
              </a:cxn>
              <a:cxn ang="0">
                <a:pos x="132" y="0"/>
              </a:cxn>
              <a:cxn ang="0">
                <a:pos x="167" y="0"/>
              </a:cxn>
              <a:cxn ang="0">
                <a:pos x="167" y="24"/>
              </a:cxn>
              <a:cxn ang="0">
                <a:pos x="249" y="49"/>
              </a:cxn>
              <a:cxn ang="0">
                <a:pos x="286" y="109"/>
              </a:cxn>
              <a:cxn ang="0">
                <a:pos x="132" y="85"/>
              </a:cxn>
              <a:cxn ang="0">
                <a:pos x="111" y="98"/>
              </a:cxn>
              <a:cxn ang="0">
                <a:pos x="105" y="115"/>
              </a:cxn>
              <a:cxn ang="0">
                <a:pos x="111" y="134"/>
              </a:cxn>
              <a:cxn ang="0">
                <a:pos x="132" y="147"/>
              </a:cxn>
              <a:cxn ang="0">
                <a:pos x="132" y="85"/>
              </a:cxn>
              <a:cxn ang="0">
                <a:pos x="167" y="321"/>
              </a:cxn>
              <a:cxn ang="0">
                <a:pos x="197" y="306"/>
              </a:cxn>
              <a:cxn ang="0">
                <a:pos x="206" y="282"/>
              </a:cxn>
              <a:cxn ang="0">
                <a:pos x="198" y="262"/>
              </a:cxn>
              <a:cxn ang="0">
                <a:pos x="167" y="244"/>
              </a:cxn>
              <a:cxn ang="0">
                <a:pos x="167" y="321"/>
              </a:cxn>
            </a:cxnLst>
            <a:rect l="0" t="0" r="r" b="b"/>
            <a:pathLst>
              <a:path w="296" h="428">
                <a:moveTo>
                  <a:pt x="286" y="109"/>
                </a:moveTo>
                <a:cubicBezTo>
                  <a:pt x="197" y="123"/>
                  <a:pt x="197" y="123"/>
                  <a:pt x="197" y="123"/>
                </a:cubicBezTo>
                <a:cubicBezTo>
                  <a:pt x="192" y="112"/>
                  <a:pt x="188" y="104"/>
                  <a:pt x="185" y="100"/>
                </a:cubicBezTo>
                <a:cubicBezTo>
                  <a:pt x="181" y="95"/>
                  <a:pt x="175" y="91"/>
                  <a:pt x="167" y="86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215" y="168"/>
                  <a:pt x="248" y="182"/>
                  <a:pt x="264" y="196"/>
                </a:cubicBezTo>
                <a:cubicBezTo>
                  <a:pt x="285" y="216"/>
                  <a:pt x="296" y="240"/>
                  <a:pt x="296" y="270"/>
                </a:cubicBezTo>
                <a:cubicBezTo>
                  <a:pt x="296" y="287"/>
                  <a:pt x="292" y="303"/>
                  <a:pt x="285" y="318"/>
                </a:cubicBezTo>
                <a:cubicBezTo>
                  <a:pt x="277" y="332"/>
                  <a:pt x="267" y="344"/>
                  <a:pt x="255" y="354"/>
                </a:cubicBezTo>
                <a:cubicBezTo>
                  <a:pt x="243" y="364"/>
                  <a:pt x="230" y="371"/>
                  <a:pt x="217" y="375"/>
                </a:cubicBezTo>
                <a:cubicBezTo>
                  <a:pt x="203" y="380"/>
                  <a:pt x="186" y="382"/>
                  <a:pt x="167" y="383"/>
                </a:cubicBezTo>
                <a:cubicBezTo>
                  <a:pt x="167" y="428"/>
                  <a:pt x="167" y="428"/>
                  <a:pt x="167" y="428"/>
                </a:cubicBezTo>
                <a:cubicBezTo>
                  <a:pt x="132" y="428"/>
                  <a:pt x="132" y="428"/>
                  <a:pt x="132" y="428"/>
                </a:cubicBezTo>
                <a:cubicBezTo>
                  <a:pt x="132" y="383"/>
                  <a:pt x="132" y="383"/>
                  <a:pt x="132" y="383"/>
                </a:cubicBezTo>
                <a:cubicBezTo>
                  <a:pt x="109" y="381"/>
                  <a:pt x="90" y="377"/>
                  <a:pt x="75" y="372"/>
                </a:cubicBezTo>
                <a:cubicBezTo>
                  <a:pt x="60" y="366"/>
                  <a:pt x="48" y="359"/>
                  <a:pt x="37" y="349"/>
                </a:cubicBezTo>
                <a:cubicBezTo>
                  <a:pt x="27" y="339"/>
                  <a:pt x="18" y="329"/>
                  <a:pt x="13" y="317"/>
                </a:cubicBezTo>
                <a:cubicBezTo>
                  <a:pt x="7" y="306"/>
                  <a:pt x="3" y="293"/>
                  <a:pt x="0" y="277"/>
                </a:cubicBezTo>
                <a:cubicBezTo>
                  <a:pt x="96" y="265"/>
                  <a:pt x="96" y="265"/>
                  <a:pt x="96" y="265"/>
                </a:cubicBezTo>
                <a:cubicBezTo>
                  <a:pt x="99" y="281"/>
                  <a:pt x="103" y="293"/>
                  <a:pt x="108" y="300"/>
                </a:cubicBezTo>
                <a:cubicBezTo>
                  <a:pt x="113" y="307"/>
                  <a:pt x="121" y="313"/>
                  <a:pt x="132" y="318"/>
                </a:cubicBezTo>
                <a:cubicBezTo>
                  <a:pt x="132" y="234"/>
                  <a:pt x="132" y="234"/>
                  <a:pt x="132" y="234"/>
                </a:cubicBezTo>
                <a:cubicBezTo>
                  <a:pt x="100" y="225"/>
                  <a:pt x="77" y="217"/>
                  <a:pt x="64" y="211"/>
                </a:cubicBezTo>
                <a:cubicBezTo>
                  <a:pt x="50" y="204"/>
                  <a:pt x="38" y="194"/>
                  <a:pt x="29" y="179"/>
                </a:cubicBezTo>
                <a:cubicBezTo>
                  <a:pt x="19" y="165"/>
                  <a:pt x="14" y="147"/>
                  <a:pt x="14" y="126"/>
                </a:cubicBezTo>
                <a:cubicBezTo>
                  <a:pt x="14" y="98"/>
                  <a:pt x="24" y="74"/>
                  <a:pt x="43" y="55"/>
                </a:cubicBezTo>
                <a:cubicBezTo>
                  <a:pt x="63" y="36"/>
                  <a:pt x="93" y="26"/>
                  <a:pt x="132" y="24"/>
                </a:cubicBezTo>
                <a:cubicBezTo>
                  <a:pt x="132" y="0"/>
                  <a:pt x="132" y="0"/>
                  <a:pt x="132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203" y="26"/>
                  <a:pt x="230" y="34"/>
                  <a:pt x="249" y="49"/>
                </a:cubicBezTo>
                <a:cubicBezTo>
                  <a:pt x="268" y="64"/>
                  <a:pt x="280" y="84"/>
                  <a:pt x="286" y="109"/>
                </a:cubicBezTo>
                <a:close/>
                <a:moveTo>
                  <a:pt x="132" y="85"/>
                </a:moveTo>
                <a:cubicBezTo>
                  <a:pt x="122" y="89"/>
                  <a:pt x="115" y="93"/>
                  <a:pt x="111" y="98"/>
                </a:cubicBezTo>
                <a:cubicBezTo>
                  <a:pt x="107" y="103"/>
                  <a:pt x="105" y="109"/>
                  <a:pt x="105" y="115"/>
                </a:cubicBezTo>
                <a:cubicBezTo>
                  <a:pt x="105" y="122"/>
                  <a:pt x="107" y="128"/>
                  <a:pt x="111" y="134"/>
                </a:cubicBezTo>
                <a:cubicBezTo>
                  <a:pt x="115" y="139"/>
                  <a:pt x="122" y="143"/>
                  <a:pt x="132" y="147"/>
                </a:cubicBezTo>
                <a:lnTo>
                  <a:pt x="132" y="85"/>
                </a:lnTo>
                <a:close/>
                <a:moveTo>
                  <a:pt x="167" y="321"/>
                </a:moveTo>
                <a:cubicBezTo>
                  <a:pt x="180" y="318"/>
                  <a:pt x="190" y="313"/>
                  <a:pt x="197" y="306"/>
                </a:cubicBezTo>
                <a:cubicBezTo>
                  <a:pt x="203" y="299"/>
                  <a:pt x="206" y="291"/>
                  <a:pt x="206" y="282"/>
                </a:cubicBezTo>
                <a:cubicBezTo>
                  <a:pt x="206" y="275"/>
                  <a:pt x="203" y="268"/>
                  <a:pt x="198" y="262"/>
                </a:cubicBezTo>
                <a:cubicBezTo>
                  <a:pt x="193" y="255"/>
                  <a:pt x="182" y="249"/>
                  <a:pt x="167" y="244"/>
                </a:cubicBezTo>
                <a:lnTo>
                  <a:pt x="167" y="3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5" name="Freeform 16"/>
          <p:cNvSpPr>
            <a:spLocks noChangeAspect="1" noEditPoints="1"/>
          </p:cNvSpPr>
          <p:nvPr/>
        </p:nvSpPr>
        <p:spPr bwMode="auto">
          <a:xfrm>
            <a:off x="6369424" y="3742220"/>
            <a:ext cx="213259" cy="144992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265" y="40"/>
              </a:cxn>
              <a:cxn ang="0">
                <a:pos x="267" y="42"/>
              </a:cxn>
              <a:cxn ang="0">
                <a:pos x="265" y="45"/>
              </a:cxn>
              <a:cxn ang="0">
                <a:pos x="213" y="68"/>
              </a:cxn>
              <a:cxn ang="0">
                <a:pos x="227" y="79"/>
              </a:cxn>
              <a:cxn ang="0">
                <a:pos x="236" y="118"/>
              </a:cxn>
              <a:cxn ang="0">
                <a:pos x="243" y="127"/>
              </a:cxn>
              <a:cxn ang="0">
                <a:pos x="242" y="131"/>
              </a:cxn>
              <a:cxn ang="0">
                <a:pos x="260" y="176"/>
              </a:cxn>
              <a:cxn ang="0">
                <a:pos x="236" y="181"/>
              </a:cxn>
              <a:cxn ang="0">
                <a:pos x="232" y="135"/>
              </a:cxn>
              <a:cxn ang="0">
                <a:pos x="226" y="126"/>
              </a:cxn>
              <a:cxn ang="0">
                <a:pos x="229" y="120"/>
              </a:cxn>
              <a:cxn ang="0">
                <a:pos x="220" y="82"/>
              </a:cxn>
              <a:cxn ang="0">
                <a:pos x="202" y="71"/>
              </a:cxn>
              <a:cxn ang="0">
                <a:pos x="131" y="45"/>
              </a:cxn>
              <a:cxn ang="0">
                <a:pos x="130" y="44"/>
              </a:cxn>
              <a:cxn ang="0">
                <a:pos x="132" y="49"/>
              </a:cxn>
              <a:cxn ang="0">
                <a:pos x="195" y="76"/>
              </a:cxn>
              <a:cxn ang="0">
                <a:pos x="135" y="103"/>
              </a:cxn>
              <a:cxn ang="0">
                <a:pos x="132" y="103"/>
              </a:cxn>
              <a:cxn ang="0">
                <a:pos x="2" y="45"/>
              </a:cxn>
              <a:cxn ang="0">
                <a:pos x="0" y="42"/>
              </a:cxn>
              <a:cxn ang="0">
                <a:pos x="2" y="40"/>
              </a:cxn>
              <a:cxn ang="0">
                <a:pos x="133" y="0"/>
              </a:cxn>
              <a:cxn ang="0">
                <a:pos x="134" y="0"/>
              </a:cxn>
              <a:cxn ang="0">
                <a:pos x="57" y="79"/>
              </a:cxn>
              <a:cxn ang="0">
                <a:pos x="54" y="136"/>
              </a:cxn>
              <a:cxn ang="0">
                <a:pos x="54" y="137"/>
              </a:cxn>
              <a:cxn ang="0">
                <a:pos x="56" y="137"/>
              </a:cxn>
              <a:cxn ang="0">
                <a:pos x="132" y="173"/>
              </a:cxn>
              <a:cxn ang="0">
                <a:pos x="134" y="173"/>
              </a:cxn>
              <a:cxn ang="0">
                <a:pos x="211" y="137"/>
              </a:cxn>
              <a:cxn ang="0">
                <a:pos x="213" y="137"/>
              </a:cxn>
              <a:cxn ang="0">
                <a:pos x="213" y="136"/>
              </a:cxn>
              <a:cxn ang="0">
                <a:pos x="209" y="80"/>
              </a:cxn>
              <a:cxn ang="0">
                <a:pos x="139" y="111"/>
              </a:cxn>
              <a:cxn ang="0">
                <a:pos x="128" y="111"/>
              </a:cxn>
              <a:cxn ang="0">
                <a:pos x="57" y="79"/>
              </a:cxn>
            </a:cxnLst>
            <a:rect l="0" t="0" r="r" b="b"/>
            <a:pathLst>
              <a:path w="267" h="181">
                <a:moveTo>
                  <a:pt x="134" y="0"/>
                </a:moveTo>
                <a:cubicBezTo>
                  <a:pt x="265" y="40"/>
                  <a:pt x="265" y="40"/>
                  <a:pt x="265" y="40"/>
                </a:cubicBezTo>
                <a:cubicBezTo>
                  <a:pt x="266" y="40"/>
                  <a:pt x="267" y="41"/>
                  <a:pt x="267" y="42"/>
                </a:cubicBezTo>
                <a:cubicBezTo>
                  <a:pt x="267" y="44"/>
                  <a:pt x="267" y="45"/>
                  <a:pt x="265" y="45"/>
                </a:cubicBezTo>
                <a:cubicBezTo>
                  <a:pt x="213" y="68"/>
                  <a:pt x="213" y="68"/>
                  <a:pt x="213" y="68"/>
                </a:cubicBezTo>
                <a:cubicBezTo>
                  <a:pt x="220" y="72"/>
                  <a:pt x="223" y="71"/>
                  <a:pt x="227" y="79"/>
                </a:cubicBezTo>
                <a:cubicBezTo>
                  <a:pt x="230" y="86"/>
                  <a:pt x="233" y="101"/>
                  <a:pt x="236" y="118"/>
                </a:cubicBezTo>
                <a:cubicBezTo>
                  <a:pt x="241" y="119"/>
                  <a:pt x="243" y="125"/>
                  <a:pt x="243" y="127"/>
                </a:cubicBezTo>
                <a:cubicBezTo>
                  <a:pt x="243" y="130"/>
                  <a:pt x="243" y="130"/>
                  <a:pt x="242" y="131"/>
                </a:cubicBezTo>
                <a:cubicBezTo>
                  <a:pt x="260" y="176"/>
                  <a:pt x="260" y="176"/>
                  <a:pt x="260" y="176"/>
                </a:cubicBezTo>
                <a:cubicBezTo>
                  <a:pt x="236" y="181"/>
                  <a:pt x="236" y="181"/>
                  <a:pt x="236" y="181"/>
                </a:cubicBezTo>
                <a:cubicBezTo>
                  <a:pt x="232" y="135"/>
                  <a:pt x="232" y="135"/>
                  <a:pt x="232" y="135"/>
                </a:cubicBezTo>
                <a:cubicBezTo>
                  <a:pt x="228" y="134"/>
                  <a:pt x="225" y="129"/>
                  <a:pt x="226" y="126"/>
                </a:cubicBezTo>
                <a:cubicBezTo>
                  <a:pt x="226" y="123"/>
                  <a:pt x="227" y="121"/>
                  <a:pt x="229" y="120"/>
                </a:cubicBezTo>
                <a:cubicBezTo>
                  <a:pt x="226" y="103"/>
                  <a:pt x="223" y="88"/>
                  <a:pt x="220" y="82"/>
                </a:cubicBezTo>
                <a:cubicBezTo>
                  <a:pt x="218" y="76"/>
                  <a:pt x="209" y="73"/>
                  <a:pt x="202" y="71"/>
                </a:cubicBezTo>
                <a:cubicBezTo>
                  <a:pt x="178" y="61"/>
                  <a:pt x="155" y="53"/>
                  <a:pt x="131" y="45"/>
                </a:cubicBezTo>
                <a:cubicBezTo>
                  <a:pt x="130" y="45"/>
                  <a:pt x="130" y="45"/>
                  <a:pt x="130" y="44"/>
                </a:cubicBezTo>
                <a:cubicBezTo>
                  <a:pt x="129" y="46"/>
                  <a:pt x="130" y="48"/>
                  <a:pt x="132" y="49"/>
                </a:cubicBezTo>
                <a:cubicBezTo>
                  <a:pt x="150" y="56"/>
                  <a:pt x="170" y="64"/>
                  <a:pt x="195" y="76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34" y="103"/>
                  <a:pt x="133" y="103"/>
                  <a:pt x="132" y="103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2"/>
                </a:cubicBezTo>
                <a:cubicBezTo>
                  <a:pt x="0" y="41"/>
                  <a:pt x="1" y="40"/>
                  <a:pt x="2" y="4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4" y="0"/>
                  <a:pt x="134" y="0"/>
                </a:cubicBezTo>
                <a:close/>
                <a:moveTo>
                  <a:pt x="57" y="79"/>
                </a:moveTo>
                <a:cubicBezTo>
                  <a:pt x="54" y="136"/>
                  <a:pt x="54" y="136"/>
                  <a:pt x="54" y="136"/>
                </a:cubicBezTo>
                <a:cubicBezTo>
                  <a:pt x="54" y="136"/>
                  <a:pt x="54" y="137"/>
                  <a:pt x="54" y="137"/>
                </a:cubicBezTo>
                <a:cubicBezTo>
                  <a:pt x="55" y="137"/>
                  <a:pt x="55" y="137"/>
                  <a:pt x="56" y="137"/>
                </a:cubicBezTo>
                <a:cubicBezTo>
                  <a:pt x="82" y="131"/>
                  <a:pt x="111" y="144"/>
                  <a:pt x="132" y="173"/>
                </a:cubicBezTo>
                <a:cubicBezTo>
                  <a:pt x="133" y="174"/>
                  <a:pt x="134" y="174"/>
                  <a:pt x="134" y="173"/>
                </a:cubicBezTo>
                <a:cubicBezTo>
                  <a:pt x="155" y="144"/>
                  <a:pt x="185" y="131"/>
                  <a:pt x="211" y="137"/>
                </a:cubicBezTo>
                <a:cubicBezTo>
                  <a:pt x="212" y="137"/>
                  <a:pt x="212" y="137"/>
                  <a:pt x="213" y="137"/>
                </a:cubicBezTo>
                <a:cubicBezTo>
                  <a:pt x="213" y="137"/>
                  <a:pt x="213" y="136"/>
                  <a:pt x="213" y="136"/>
                </a:cubicBezTo>
                <a:cubicBezTo>
                  <a:pt x="209" y="80"/>
                  <a:pt x="209" y="80"/>
                  <a:pt x="209" y="80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5" y="112"/>
                  <a:pt x="131" y="112"/>
                  <a:pt x="128" y="111"/>
                </a:cubicBezTo>
                <a:cubicBezTo>
                  <a:pt x="57" y="79"/>
                  <a:pt x="57" y="79"/>
                  <a:pt x="57" y="7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aphicFrame>
        <p:nvGraphicFramePr>
          <p:cNvPr id="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964042"/>
              </p:ext>
            </p:extLst>
          </p:nvPr>
        </p:nvGraphicFramePr>
        <p:xfrm>
          <a:off x="423579" y="4108730"/>
          <a:ext cx="2456472" cy="166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0" name="Chart 69"/>
          <p:cNvGraphicFramePr/>
          <p:nvPr>
            <p:extLst>
              <p:ext uri="{D42A27DB-BD31-4B8C-83A1-F6EECF244321}">
                <p14:modId xmlns:p14="http://schemas.microsoft.com/office/powerpoint/2010/main" val="3773482992"/>
              </p:ext>
            </p:extLst>
          </p:nvPr>
        </p:nvGraphicFramePr>
        <p:xfrm>
          <a:off x="3188131" y="3814716"/>
          <a:ext cx="2700000" cy="20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 Placeholder 4"/>
          <p:cNvSpPr txBox="1">
            <a:spLocks/>
          </p:cNvSpPr>
          <p:nvPr/>
        </p:nvSpPr>
        <p:spPr>
          <a:xfrm>
            <a:off x="-4940" y="6572889"/>
            <a:ext cx="7734300" cy="2963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>
                <a:latin typeface="Calibri" pitchFamily="34" charset="0"/>
                <a:cs typeface="Arial" pitchFamily="34" charset="0"/>
              </a:rPr>
              <a:t>Base: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Totale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steekproef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  <a:cs typeface="Arial" pitchFamily="34" charset="0"/>
              </a:rPr>
              <a:t>Brussel </a:t>
            </a:r>
            <a:r>
              <a:rPr lang="en-US" sz="1000" dirty="0" smtClean="0">
                <a:latin typeface="Calibri" pitchFamily="34" charset="0"/>
                <a:cs typeface="Arial" pitchFamily="34" charset="0"/>
              </a:rPr>
              <a:t>(n=1000)	</a:t>
            </a:r>
          </a:p>
        </p:txBody>
      </p:sp>
    </p:spTree>
    <p:extLst>
      <p:ext uri="{BB962C8B-B14F-4D97-AF65-F5344CB8AC3E}">
        <p14:creationId xmlns:p14="http://schemas.microsoft.com/office/powerpoint/2010/main" val="41238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ctrTitle"/>
          </p:nvPr>
        </p:nvSpPr>
        <p:spPr>
          <a:xfrm>
            <a:off x="34413" y="3225814"/>
            <a:ext cx="4419137" cy="507831"/>
          </a:xfrm>
        </p:spPr>
        <p:txBody>
          <a:bodyPr/>
          <a:lstStyle/>
          <a:p>
            <a:r>
              <a:rPr lang="nl-BE" dirty="0" err="1"/>
              <a:t>Resultaten</a:t>
            </a:r>
            <a:endParaRPr lang="nl-BE" dirty="0"/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>
            <a:off x="3100449" y="963881"/>
            <a:ext cx="1079500" cy="10795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7200" b="1" dirty="0" smtClean="0">
                <a:solidFill>
                  <a:srgbClr val="F0F0F5"/>
                </a:solidFill>
              </a:rPr>
              <a:t>2</a:t>
            </a:r>
            <a:endParaRPr lang="en-US" dirty="0" smtClean="0">
              <a:solidFill>
                <a:srgbClr val="1F497D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257299"/>
            <a:ext cx="8162325" cy="276999"/>
          </a:xfrm>
        </p:spPr>
        <p:txBody>
          <a:bodyPr/>
          <a:lstStyle/>
          <a:p>
            <a:r>
              <a:rPr lang="en-US" dirty="0" err="1" smtClean="0"/>
              <a:t>Methode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meting van </a:t>
            </a:r>
            <a:r>
              <a:rPr lang="en-US" dirty="0" err="1" smtClean="0"/>
              <a:t>belang</a:t>
            </a:r>
            <a:r>
              <a:rPr lang="en-US" dirty="0" smtClean="0"/>
              <a:t> </a:t>
            </a:r>
            <a:r>
              <a:rPr lang="en-US" dirty="0" err="1" smtClean="0"/>
              <a:t>beleidsdomeinen</a:t>
            </a:r>
            <a:r>
              <a:rPr lang="en-US" dirty="0" smtClean="0"/>
              <a:t> (1/2)</a:t>
            </a:r>
            <a:endParaRPr lang="en-US" dirty="0">
              <a:effectLst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1" name="Rectangle 1"/>
          <p:cNvSpPr/>
          <p:nvPr/>
        </p:nvSpPr>
        <p:spPr bwMode="auto">
          <a:xfrm>
            <a:off x="993324" y="1343485"/>
            <a:ext cx="7154388" cy="44837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72000" rIns="72000" bIns="72000" anchor="ctr"/>
          <a:lstStyle/>
          <a:p>
            <a:r>
              <a:rPr lang="nl-BE" sz="1600" dirty="0">
                <a:solidFill>
                  <a:srgbClr val="002060"/>
                </a:solidFill>
              </a:rPr>
              <a:t>Het belang van de verschillende beleidsdomeinen werd gemeten aan </a:t>
            </a:r>
            <a:endParaRPr lang="nl-BE" sz="1600" dirty="0" smtClean="0">
              <a:solidFill>
                <a:srgbClr val="002060"/>
              </a:solidFill>
            </a:endParaRPr>
          </a:p>
          <a:p>
            <a:r>
              <a:rPr lang="nl-BE" sz="1600" dirty="0" smtClean="0">
                <a:solidFill>
                  <a:srgbClr val="002060"/>
                </a:solidFill>
              </a:rPr>
              <a:t>de </a:t>
            </a:r>
            <a:r>
              <a:rPr lang="nl-BE" sz="1600" dirty="0">
                <a:solidFill>
                  <a:srgbClr val="002060"/>
                </a:solidFill>
              </a:rPr>
              <a:t>hand van de </a:t>
            </a:r>
            <a:r>
              <a:rPr lang="nl-BE" sz="2000" b="1" dirty="0" err="1">
                <a:solidFill>
                  <a:srgbClr val="002060"/>
                </a:solidFill>
              </a:rPr>
              <a:t>MaxDiff</a:t>
            </a:r>
            <a:r>
              <a:rPr lang="nl-BE" sz="2000" b="1" dirty="0">
                <a:solidFill>
                  <a:srgbClr val="002060"/>
                </a:solidFill>
              </a:rPr>
              <a:t> (</a:t>
            </a:r>
            <a:r>
              <a:rPr lang="nl-BE" sz="2000" b="1" dirty="0" err="1">
                <a:solidFill>
                  <a:srgbClr val="002060"/>
                </a:solidFill>
              </a:rPr>
              <a:t>NeedSeg</a:t>
            </a:r>
            <a:r>
              <a:rPr lang="nl-BE" sz="2000" b="1" dirty="0">
                <a:solidFill>
                  <a:srgbClr val="002060"/>
                </a:solidFill>
              </a:rPr>
              <a:t>) methode</a:t>
            </a:r>
            <a:r>
              <a:rPr lang="nl-BE" sz="1600" dirty="0">
                <a:solidFill>
                  <a:srgbClr val="002060"/>
                </a:solidFill>
              </a:rPr>
              <a:t>. </a:t>
            </a:r>
          </a:p>
          <a:p>
            <a:endParaRPr lang="nl-BE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>
                <a:solidFill>
                  <a:srgbClr val="002060"/>
                </a:solidFill>
              </a:rPr>
              <a:t>Deze techniek is een uitgebreidere </a:t>
            </a:r>
            <a:r>
              <a:rPr lang="nl-BE" sz="1600" b="1" dirty="0" err="1">
                <a:solidFill>
                  <a:srgbClr val="002060"/>
                </a:solidFill>
              </a:rPr>
              <a:t>Conjoint</a:t>
            </a:r>
            <a:r>
              <a:rPr lang="nl-BE" sz="1600" b="1" dirty="0">
                <a:solidFill>
                  <a:srgbClr val="002060"/>
                </a:solidFill>
              </a:rPr>
              <a:t> Analysis </a:t>
            </a:r>
            <a:r>
              <a:rPr lang="nl-BE" sz="1600" dirty="0">
                <a:solidFill>
                  <a:srgbClr val="002060"/>
                </a:solidFill>
              </a:rPr>
              <a:t>waarbij de te testen beleidsdomeinen per 5 aan de respondenten </a:t>
            </a:r>
            <a:r>
              <a:rPr lang="nl-BE" sz="1600" dirty="0" smtClean="0">
                <a:solidFill>
                  <a:srgbClr val="002060"/>
                </a:solidFill>
              </a:rPr>
              <a:t>worden voorgelegd </a:t>
            </a:r>
            <a:r>
              <a:rPr lang="nl-BE" sz="1600" dirty="0">
                <a:solidFill>
                  <a:srgbClr val="002060"/>
                </a:solidFill>
              </a:rPr>
              <a:t>(5 items = 1 taak)</a:t>
            </a:r>
          </a:p>
          <a:p>
            <a:endParaRPr lang="nl-BE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>
                <a:solidFill>
                  <a:srgbClr val="002060"/>
                </a:solidFill>
              </a:rPr>
              <a:t>Respondenten dienen aan te duiden welk beleidsdomein voor hen </a:t>
            </a:r>
            <a:r>
              <a:rPr lang="nl-BE" sz="1600" b="1" dirty="0">
                <a:solidFill>
                  <a:srgbClr val="002060"/>
                </a:solidFill>
              </a:rPr>
              <a:t>het belangrijkste en het minst belangrijke </a:t>
            </a:r>
            <a:r>
              <a:rPr lang="nl-BE" sz="1600" dirty="0">
                <a:solidFill>
                  <a:srgbClr val="002060"/>
                </a:solidFill>
              </a:rPr>
              <a:t>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BE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>
                <a:solidFill>
                  <a:srgbClr val="002060"/>
                </a:solidFill>
              </a:rPr>
              <a:t>De respondenten krijgen </a:t>
            </a:r>
            <a:r>
              <a:rPr lang="nl-BE" sz="1600" b="1" dirty="0">
                <a:solidFill>
                  <a:srgbClr val="002060"/>
                </a:solidFill>
              </a:rPr>
              <a:t>verschillende taken </a:t>
            </a:r>
            <a:r>
              <a:rPr lang="nl-BE" sz="1600" dirty="0">
                <a:solidFill>
                  <a:srgbClr val="002060"/>
                </a:solidFill>
              </a:rPr>
              <a:t>te zien (</a:t>
            </a:r>
            <a:r>
              <a:rPr lang="nl-BE" sz="1600" b="1" dirty="0">
                <a:solidFill>
                  <a:srgbClr val="002060"/>
                </a:solidFill>
              </a:rPr>
              <a:t>in functie van het aantal</a:t>
            </a:r>
            <a:r>
              <a:rPr lang="nl-BE" sz="1600" dirty="0">
                <a:solidFill>
                  <a:srgbClr val="002060"/>
                </a:solidFill>
              </a:rPr>
              <a:t> te testen beleidsdomeinen).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BE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>
                <a:solidFill>
                  <a:srgbClr val="002060"/>
                </a:solidFill>
              </a:rPr>
              <a:t>Door de </a:t>
            </a:r>
            <a:r>
              <a:rPr lang="nl-BE" sz="1600" b="1" dirty="0">
                <a:solidFill>
                  <a:srgbClr val="002060"/>
                </a:solidFill>
              </a:rPr>
              <a:t>combinatie aan keuzemogelijkheden </a:t>
            </a:r>
            <a:r>
              <a:rPr lang="nl-BE" sz="1600" dirty="0">
                <a:solidFill>
                  <a:srgbClr val="002060"/>
                </a:solidFill>
              </a:rPr>
              <a:t>die we aan de respondenten voorleggen, kunnen we afleiden wat belangrijk is of niet.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7707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257299"/>
            <a:ext cx="8162325" cy="276999"/>
          </a:xfrm>
        </p:spPr>
        <p:txBody>
          <a:bodyPr/>
          <a:lstStyle/>
          <a:p>
            <a:r>
              <a:rPr lang="en-US" dirty="0" err="1"/>
              <a:t>Methode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meting van </a:t>
            </a:r>
            <a:r>
              <a:rPr lang="en-US" dirty="0" err="1"/>
              <a:t>belang</a:t>
            </a:r>
            <a:r>
              <a:rPr lang="en-US" dirty="0"/>
              <a:t> </a:t>
            </a:r>
            <a:r>
              <a:rPr lang="en-US" dirty="0" err="1" smtClean="0"/>
              <a:t>beleidsdomeinen</a:t>
            </a:r>
            <a:r>
              <a:rPr lang="en-US" dirty="0" smtClean="0"/>
              <a:t> (2/2)</a:t>
            </a:r>
            <a:endParaRPr lang="en-US" dirty="0">
              <a:effectLst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Rectangle 1"/>
          <p:cNvSpPr/>
          <p:nvPr/>
        </p:nvSpPr>
        <p:spPr bwMode="auto">
          <a:xfrm>
            <a:off x="1047916" y="968991"/>
            <a:ext cx="7154388" cy="19652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72000" rIns="72000" bIns="72000" anchor="ctr"/>
          <a:lstStyle/>
          <a:p>
            <a:r>
              <a:rPr lang="nl-BE" sz="1600" dirty="0" smtClean="0">
                <a:solidFill>
                  <a:srgbClr val="002060"/>
                </a:solidFill>
              </a:rPr>
              <a:t>Interpretatie van de output</a:t>
            </a:r>
            <a:endParaRPr lang="nl-BE" sz="1600" dirty="0">
              <a:solidFill>
                <a:srgbClr val="002060"/>
              </a:solidFill>
            </a:endParaRPr>
          </a:p>
          <a:p>
            <a:endParaRPr lang="nl-BE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>
                <a:solidFill>
                  <a:srgbClr val="002060"/>
                </a:solidFill>
              </a:rPr>
              <a:t>Een index van </a:t>
            </a:r>
            <a:r>
              <a:rPr lang="nl-BE" sz="1600" b="1" dirty="0">
                <a:solidFill>
                  <a:srgbClr val="002060"/>
                </a:solidFill>
              </a:rPr>
              <a:t>100 = het gemiddelde belang</a:t>
            </a:r>
            <a:r>
              <a:rPr lang="nl-BE" sz="1600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BE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dirty="0">
                <a:solidFill>
                  <a:srgbClr val="002060"/>
                </a:solidFill>
              </a:rPr>
              <a:t>Items die </a:t>
            </a:r>
            <a:r>
              <a:rPr lang="nl-BE" sz="1600" b="1" dirty="0">
                <a:solidFill>
                  <a:srgbClr val="002060"/>
                </a:solidFill>
              </a:rPr>
              <a:t>hoger scoren </a:t>
            </a:r>
            <a:r>
              <a:rPr lang="nl-BE" sz="1600" dirty="0">
                <a:solidFill>
                  <a:srgbClr val="002060"/>
                </a:solidFill>
              </a:rPr>
              <a:t>dan 100 worden beschouwd als </a:t>
            </a:r>
            <a:r>
              <a:rPr lang="nl-BE" sz="1600" b="1" dirty="0">
                <a:solidFill>
                  <a:srgbClr val="002060"/>
                </a:solidFill>
              </a:rPr>
              <a:t>belangrijker dan gemiddeld</a:t>
            </a:r>
            <a:r>
              <a:rPr lang="nl-BE" sz="1600" dirty="0">
                <a:solidFill>
                  <a:srgbClr val="002060"/>
                </a:solidFill>
              </a:rPr>
              <a:t>.  Een score van 448 betekent dat dit item 4,48 keer meer belangrijk is dan een item met index </a:t>
            </a:r>
            <a:r>
              <a:rPr lang="nl-BE" sz="1600" dirty="0" smtClean="0">
                <a:solidFill>
                  <a:srgbClr val="002060"/>
                </a:solidFill>
              </a:rPr>
              <a:t>100</a:t>
            </a:r>
            <a:endParaRPr lang="nl-BE" sz="1600" dirty="0">
              <a:solidFill>
                <a:srgbClr val="002060"/>
              </a:solidFill>
            </a:endParaRPr>
          </a:p>
        </p:txBody>
      </p:sp>
      <p:pic>
        <p:nvPicPr>
          <p:cNvPr id="989186" name="Picture 2" descr="C:\Users\Kim.Delaere\Desktop\maxdif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3" y="3308206"/>
            <a:ext cx="4068931" cy="30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187" name="Picture 3" descr="C:\Users\Kim.Delaere\Desktop\Maxdif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91" y="3308207"/>
            <a:ext cx="4068931" cy="30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50315" y="4600661"/>
            <a:ext cx="5063875" cy="370800"/>
          </a:xfrm>
          <a:prstGeom prst="roundRect">
            <a:avLst/>
          </a:prstGeom>
          <a:solidFill>
            <a:schemeClr val="tx1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625411"/>
              </p:ext>
            </p:extLst>
          </p:nvPr>
        </p:nvGraphicFramePr>
        <p:xfrm>
          <a:off x="3853090" y="1176667"/>
          <a:ext cx="3765550" cy="4862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12" name="Chart" r:id="rId3" imgW="3638533" imgH="4457683" progId="MSGraph.Chart.8">
                  <p:embed followColorScheme="full"/>
                </p:oleObj>
              </mc:Choice>
              <mc:Fallback>
                <p:oleObj name="Chart" r:id="rId3" imgW="3638533" imgH="445768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090" y="1176667"/>
                        <a:ext cx="3765550" cy="4862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261735"/>
              </p:ext>
            </p:extLst>
          </p:nvPr>
        </p:nvGraphicFramePr>
        <p:xfrm>
          <a:off x="925087" y="1212094"/>
          <a:ext cx="2951960" cy="4737600"/>
        </p:xfrm>
        <a:graphic>
          <a:graphicData uri="http://schemas.openxmlformats.org/drawingml/2006/table">
            <a:tbl>
              <a:tblPr/>
              <a:tblGrid>
                <a:gridCol w="2951960"/>
              </a:tblGrid>
              <a:tr h="3384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Economie en tewerkstelling</a:t>
                      </a:r>
                      <a:endParaRPr lang="nl-BE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Veiligheid en preventie</a:t>
                      </a:r>
                      <a:endParaRPr lang="nl-BE" sz="1100" b="1" i="0" u="none" strike="noStrike" dirty="0" smtClean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Onderwijs</a:t>
                      </a:r>
                      <a:endParaRPr lang="nl-BE" sz="11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Huisvesting</a:t>
                      </a:r>
                      <a:endParaRPr lang="nl-BE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Leefmilieu</a:t>
                      </a:r>
                      <a:endParaRPr lang="nl-BE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Wetenschappelijk onderzoek</a:t>
                      </a:r>
                      <a:endParaRPr lang="nl-BE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Energiebeleid</a:t>
                      </a:r>
                      <a:endParaRPr lang="nl-BE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Gelijke kansen</a:t>
                      </a:r>
                      <a:endParaRPr lang="nl-BE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Mobiliteit</a:t>
                      </a:r>
                      <a:endParaRPr lang="fr-FR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Openbare netheid</a:t>
                      </a:r>
                      <a:endParaRPr lang="fr-FR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Dierenwelzijn</a:t>
                      </a:r>
                      <a:endParaRPr lang="nl-BE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Plaatselijk bestuur</a:t>
                      </a:r>
                      <a:endParaRPr lang="nl-BE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Ruimtelijke ordening</a:t>
                      </a:r>
                      <a:endParaRPr lang="nl-BE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Toerisme</a:t>
                      </a:r>
                      <a:endParaRPr lang="nl-BE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6122284" y="4692923"/>
            <a:ext cx="583811" cy="40821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ounded Rectangle 9"/>
          <p:cNvSpPr/>
          <p:nvPr/>
        </p:nvSpPr>
        <p:spPr>
          <a:xfrm>
            <a:off x="6116233" y="5198561"/>
            <a:ext cx="2539870" cy="1189009"/>
          </a:xfrm>
          <a:prstGeom prst="roundRect">
            <a:avLst/>
          </a:prstGeom>
          <a:solidFill>
            <a:srgbClr val="C2D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200" b="1" dirty="0">
                <a:solidFill>
                  <a:schemeClr val="tx1"/>
                </a:solidFill>
              </a:rPr>
              <a:t>Opmerkelijk: de Brusselaars vinden Dierenwelzijn als beleidsdomein belangrijker dan Lokale besturen, Ruimtelijke Ordening en Toerisme.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0458" y="140978"/>
            <a:ext cx="8211853" cy="585288"/>
          </a:xfrm>
        </p:spPr>
        <p:txBody>
          <a:bodyPr/>
          <a:lstStyle/>
          <a:p>
            <a:pPr algn="just"/>
            <a:r>
              <a:rPr lang="fr-BE" sz="1400" dirty="0"/>
              <a:t>Zoals verwacht, liggen de Brusselaars het meest wakker van Economie en Werkgelegenheid, gevolgd door Veiligheid, Preventie en Onderwijs. Opmerkelijk: de Brusselaars vinden Dierenwelzijn als beleidsdomein belangrijker dan Lokale besturen, Ruimtelijke Ordening en Toerisme.</a:t>
            </a:r>
            <a:endParaRPr lang="fr-BE" sz="1400" dirty="0">
              <a:effectLst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309095" y="824559"/>
            <a:ext cx="7740000" cy="2880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b="1" dirty="0"/>
              <a:t>Belang van de verschillende beleidsdomeinen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312109" y="1212067"/>
            <a:ext cx="0" cy="504000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63100" y="6062402"/>
            <a:ext cx="978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i="1" dirty="0" smtClean="0"/>
              <a:t>Gemiddelde</a:t>
            </a:r>
          </a:p>
          <a:p>
            <a:r>
              <a:rPr lang="nl-BE" sz="1100" i="1" dirty="0" smtClean="0"/>
              <a:t>= 100</a:t>
            </a:r>
            <a:endParaRPr lang="nl-BE" sz="1100" i="1" dirty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-4940" y="6572889"/>
            <a:ext cx="7734300" cy="2963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>
                <a:latin typeface="Calibri" pitchFamily="34" charset="0"/>
                <a:cs typeface="Arial" pitchFamily="34" charset="0"/>
              </a:rPr>
              <a:t>Base: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Totale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steekproef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Brussel 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(n=1000)	</a:t>
            </a:r>
          </a:p>
        </p:txBody>
      </p:sp>
    </p:spTree>
    <p:extLst>
      <p:ext uri="{BB962C8B-B14F-4D97-AF65-F5344CB8AC3E}">
        <p14:creationId xmlns:p14="http://schemas.microsoft.com/office/powerpoint/2010/main" val="10088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1"/>
          <p:cNvSpPr/>
          <p:nvPr/>
        </p:nvSpPr>
        <p:spPr>
          <a:xfrm>
            <a:off x="4760583" y="1778520"/>
            <a:ext cx="2700000" cy="2052000"/>
          </a:xfrm>
          <a:custGeom>
            <a:avLst/>
            <a:gdLst/>
            <a:ahLst/>
            <a:cxnLst/>
            <a:rect l="l" t="t" r="r" b="b"/>
            <a:pathLst>
              <a:path w="2700000" h="2052000">
                <a:moveTo>
                  <a:pt x="464987" y="0"/>
                </a:moveTo>
                <a:lnTo>
                  <a:pt x="2495149" y="0"/>
                </a:lnTo>
                <a:cubicBezTo>
                  <a:pt x="2608285" y="0"/>
                  <a:pt x="2700000" y="91715"/>
                  <a:pt x="2700000" y="204851"/>
                </a:cubicBezTo>
                <a:lnTo>
                  <a:pt x="2700000" y="1847149"/>
                </a:lnTo>
                <a:cubicBezTo>
                  <a:pt x="2700000" y="1960285"/>
                  <a:pt x="2608285" y="2052000"/>
                  <a:pt x="2495149" y="2052000"/>
                </a:cubicBezTo>
                <a:lnTo>
                  <a:pt x="204851" y="2052000"/>
                </a:lnTo>
                <a:cubicBezTo>
                  <a:pt x="91715" y="2052000"/>
                  <a:pt x="0" y="1960285"/>
                  <a:pt x="0" y="1847149"/>
                </a:cubicBezTo>
                <a:lnTo>
                  <a:pt x="0" y="234839"/>
                </a:lnTo>
                <a:cubicBezTo>
                  <a:pt x="48669" y="291133"/>
                  <a:pt x="120751" y="326153"/>
                  <a:pt x="201012" y="326153"/>
                </a:cubicBezTo>
                <a:cubicBezTo>
                  <a:pt x="350129" y="326153"/>
                  <a:pt x="471012" y="205270"/>
                  <a:pt x="471012" y="56153"/>
                </a:cubicBezTo>
                <a:cubicBezTo>
                  <a:pt x="471012" y="36885"/>
                  <a:pt x="468994" y="18089"/>
                  <a:pt x="464987" y="0"/>
                </a:cubicBezTo>
                <a:close/>
              </a:path>
            </a:pathLst>
          </a:custGeom>
          <a:solidFill>
            <a:srgbClr val="E8F6FC"/>
          </a:solidFill>
          <a:ln w="12700" cap="flat" cmpd="sng" algn="ctr">
            <a:solidFill>
              <a:srgbClr val="0A3365"/>
            </a:solidFill>
            <a:prstDash val="solid"/>
          </a:ln>
          <a:effectLst/>
        </p:spPr>
        <p:txBody>
          <a:bodyPr lIns="36000" tIns="1188000" rIns="36000" rtlCol="0" anchor="t"/>
          <a:lstStyle/>
          <a:p>
            <a:pPr marL="144000" marR="0" lvl="0" indent="-1440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100" b="1" i="0" u="none" strike="noStrike" kern="0" cap="none" spc="0" normalizeH="0" baseline="0" noProof="0" dirty="0" smtClean="0">
              <a:ln>
                <a:noFill/>
              </a:ln>
              <a:solidFill>
                <a:srgbClr val="0A5041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1" y="116235"/>
            <a:ext cx="7339568" cy="559127"/>
          </a:xfrm>
        </p:spPr>
        <p:txBody>
          <a:bodyPr/>
          <a:lstStyle/>
          <a:p>
            <a:pPr algn="just"/>
            <a:r>
              <a:rPr lang="en-US"/>
              <a:t>Meer vrouwen en Brusselaars met een laag opleidingsniveau hechten meer belang aan Dierenwelzijn.</a:t>
            </a:r>
            <a:endParaRPr lang="fr-BE" dirty="0">
              <a:effectLst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346725" y="749300"/>
            <a:ext cx="7740000" cy="2880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b="1" dirty="0"/>
              <a:t>Belang dierenwelzijn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816915"/>
              </p:ext>
            </p:extLst>
          </p:nvPr>
        </p:nvGraphicFramePr>
        <p:xfrm>
          <a:off x="4873473" y="1693819"/>
          <a:ext cx="2457450" cy="195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472" name="Chart" r:id="rId3" imgW="2390866" imgH="2009655" progId="MSGraph.Chart.8">
                  <p:embed followColorScheme="full"/>
                </p:oleObj>
              </mc:Choice>
              <mc:Fallback>
                <p:oleObj name="Chart" r:id="rId3" imgW="2390866" imgH="200965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473" y="1693819"/>
                        <a:ext cx="2457450" cy="1952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"/>
          <p:cNvSpPr/>
          <p:nvPr/>
        </p:nvSpPr>
        <p:spPr>
          <a:xfrm>
            <a:off x="183086" y="4111903"/>
            <a:ext cx="2700000" cy="2052000"/>
          </a:xfrm>
          <a:custGeom>
            <a:avLst/>
            <a:gdLst/>
            <a:ahLst/>
            <a:cxnLst/>
            <a:rect l="l" t="t" r="r" b="b"/>
            <a:pathLst>
              <a:path w="2700000" h="2052000">
                <a:moveTo>
                  <a:pt x="464987" y="0"/>
                </a:moveTo>
                <a:lnTo>
                  <a:pt x="2495149" y="0"/>
                </a:lnTo>
                <a:cubicBezTo>
                  <a:pt x="2608285" y="0"/>
                  <a:pt x="2700000" y="91715"/>
                  <a:pt x="2700000" y="204851"/>
                </a:cubicBezTo>
                <a:lnTo>
                  <a:pt x="2700000" y="1847149"/>
                </a:lnTo>
                <a:cubicBezTo>
                  <a:pt x="2700000" y="1960285"/>
                  <a:pt x="2608285" y="2052000"/>
                  <a:pt x="2495149" y="2052000"/>
                </a:cubicBezTo>
                <a:lnTo>
                  <a:pt x="204851" y="2052000"/>
                </a:lnTo>
                <a:cubicBezTo>
                  <a:pt x="91715" y="2052000"/>
                  <a:pt x="0" y="1960285"/>
                  <a:pt x="0" y="1847149"/>
                </a:cubicBezTo>
                <a:lnTo>
                  <a:pt x="0" y="234839"/>
                </a:lnTo>
                <a:cubicBezTo>
                  <a:pt x="48669" y="291133"/>
                  <a:pt x="120751" y="326153"/>
                  <a:pt x="201012" y="326153"/>
                </a:cubicBezTo>
                <a:cubicBezTo>
                  <a:pt x="350129" y="326153"/>
                  <a:pt x="471012" y="205270"/>
                  <a:pt x="471012" y="56153"/>
                </a:cubicBezTo>
                <a:cubicBezTo>
                  <a:pt x="471012" y="36885"/>
                  <a:pt x="468994" y="18089"/>
                  <a:pt x="464987" y="0"/>
                </a:cubicBezTo>
                <a:close/>
              </a:path>
            </a:pathLst>
          </a:custGeom>
          <a:solidFill>
            <a:sysClr val="window" lastClr="FFFFFF">
              <a:lumMod val="95000"/>
              <a:alpha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1188000" rIns="36000" rtlCol="0" anchor="t"/>
          <a:lstStyle/>
          <a:p>
            <a:pPr marL="144000" marR="0" lvl="0" indent="-1440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100" b="1" i="0" u="none" strike="noStrike" kern="0" cap="none" spc="0" normalizeH="0" baseline="0" noProof="0" dirty="0" smtClean="0">
              <a:ln>
                <a:noFill/>
              </a:ln>
              <a:solidFill>
                <a:srgbClr val="0A5041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"/>
          <p:cNvSpPr/>
          <p:nvPr/>
        </p:nvSpPr>
        <p:spPr>
          <a:xfrm>
            <a:off x="3223622" y="4105724"/>
            <a:ext cx="2700000" cy="2052000"/>
          </a:xfrm>
          <a:custGeom>
            <a:avLst/>
            <a:gdLst/>
            <a:ahLst/>
            <a:cxnLst/>
            <a:rect l="l" t="t" r="r" b="b"/>
            <a:pathLst>
              <a:path w="2700000" h="2052000">
                <a:moveTo>
                  <a:pt x="464987" y="0"/>
                </a:moveTo>
                <a:lnTo>
                  <a:pt x="2495149" y="0"/>
                </a:lnTo>
                <a:cubicBezTo>
                  <a:pt x="2608285" y="0"/>
                  <a:pt x="2700000" y="91715"/>
                  <a:pt x="2700000" y="204851"/>
                </a:cubicBezTo>
                <a:lnTo>
                  <a:pt x="2700000" y="1847149"/>
                </a:lnTo>
                <a:cubicBezTo>
                  <a:pt x="2700000" y="1960285"/>
                  <a:pt x="2608285" y="2052000"/>
                  <a:pt x="2495149" y="2052000"/>
                </a:cubicBezTo>
                <a:lnTo>
                  <a:pt x="204851" y="2052000"/>
                </a:lnTo>
                <a:cubicBezTo>
                  <a:pt x="91715" y="2052000"/>
                  <a:pt x="0" y="1960285"/>
                  <a:pt x="0" y="1847149"/>
                </a:cubicBezTo>
                <a:lnTo>
                  <a:pt x="0" y="234839"/>
                </a:lnTo>
                <a:cubicBezTo>
                  <a:pt x="48669" y="291133"/>
                  <a:pt x="120751" y="326153"/>
                  <a:pt x="201012" y="326153"/>
                </a:cubicBezTo>
                <a:cubicBezTo>
                  <a:pt x="350129" y="326153"/>
                  <a:pt x="471012" y="205270"/>
                  <a:pt x="471012" y="56153"/>
                </a:cubicBezTo>
                <a:cubicBezTo>
                  <a:pt x="471012" y="36885"/>
                  <a:pt x="468994" y="18089"/>
                  <a:pt x="464987" y="0"/>
                </a:cubicBezTo>
                <a:close/>
              </a:path>
            </a:pathLst>
          </a:custGeom>
          <a:solidFill>
            <a:sysClr val="window" lastClr="FFFFFF">
              <a:lumMod val="95000"/>
              <a:alpha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1188000" rIns="36000" rtlCol="0" anchor="t"/>
          <a:lstStyle/>
          <a:p>
            <a:pPr marL="144000" marR="0" lvl="0" indent="-1440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100" b="1" i="0" u="none" strike="noStrike" kern="0" cap="none" spc="0" normalizeH="0" baseline="0" noProof="0" dirty="0" smtClean="0">
              <a:ln>
                <a:noFill/>
              </a:ln>
              <a:solidFill>
                <a:srgbClr val="0A5041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ounded Rectangle 1"/>
          <p:cNvSpPr/>
          <p:nvPr/>
        </p:nvSpPr>
        <p:spPr>
          <a:xfrm>
            <a:off x="1727371" y="1778427"/>
            <a:ext cx="2700000" cy="2052000"/>
          </a:xfrm>
          <a:custGeom>
            <a:avLst/>
            <a:gdLst/>
            <a:ahLst/>
            <a:cxnLst/>
            <a:rect l="l" t="t" r="r" b="b"/>
            <a:pathLst>
              <a:path w="2700000" h="2052000">
                <a:moveTo>
                  <a:pt x="464987" y="0"/>
                </a:moveTo>
                <a:lnTo>
                  <a:pt x="2495149" y="0"/>
                </a:lnTo>
                <a:cubicBezTo>
                  <a:pt x="2608285" y="0"/>
                  <a:pt x="2700000" y="91715"/>
                  <a:pt x="2700000" y="204851"/>
                </a:cubicBezTo>
                <a:lnTo>
                  <a:pt x="2700000" y="1847149"/>
                </a:lnTo>
                <a:cubicBezTo>
                  <a:pt x="2700000" y="1960285"/>
                  <a:pt x="2608285" y="2052000"/>
                  <a:pt x="2495149" y="2052000"/>
                </a:cubicBezTo>
                <a:lnTo>
                  <a:pt x="204851" y="2052000"/>
                </a:lnTo>
                <a:cubicBezTo>
                  <a:pt x="91715" y="2052000"/>
                  <a:pt x="0" y="1960285"/>
                  <a:pt x="0" y="1847149"/>
                </a:cubicBezTo>
                <a:lnTo>
                  <a:pt x="0" y="234839"/>
                </a:lnTo>
                <a:cubicBezTo>
                  <a:pt x="48669" y="291133"/>
                  <a:pt x="120751" y="326153"/>
                  <a:pt x="201012" y="326153"/>
                </a:cubicBezTo>
                <a:cubicBezTo>
                  <a:pt x="350129" y="326153"/>
                  <a:pt x="471012" y="205270"/>
                  <a:pt x="471012" y="56153"/>
                </a:cubicBezTo>
                <a:cubicBezTo>
                  <a:pt x="471012" y="36885"/>
                  <a:pt x="468994" y="18089"/>
                  <a:pt x="464987" y="0"/>
                </a:cubicBezTo>
                <a:close/>
              </a:path>
            </a:pathLst>
          </a:custGeom>
          <a:solidFill>
            <a:srgbClr val="E8F6FC"/>
          </a:solidFill>
          <a:ln w="12700" cap="flat" cmpd="sng" algn="ctr">
            <a:solidFill>
              <a:srgbClr val="0A3365"/>
            </a:solidFill>
            <a:prstDash val="solid"/>
          </a:ln>
          <a:effectLst/>
        </p:spPr>
        <p:txBody>
          <a:bodyPr lIns="36000" tIns="1188000" rIns="36000" rtlCol="0" anchor="t"/>
          <a:lstStyle/>
          <a:p>
            <a:pPr marL="144000" marR="0" lvl="0" indent="-1440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100" b="1" i="0" u="none" strike="noStrike" kern="0" cap="none" spc="0" normalizeH="0" baseline="0" noProof="0" dirty="0" smtClean="0">
              <a:ln>
                <a:noFill/>
              </a:ln>
              <a:solidFill>
                <a:srgbClr val="0A5041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662443469"/>
              </p:ext>
            </p:extLst>
          </p:nvPr>
        </p:nvGraphicFramePr>
        <p:xfrm>
          <a:off x="1736754" y="1690048"/>
          <a:ext cx="2700000" cy="20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Oval 18"/>
          <p:cNvSpPr/>
          <p:nvPr/>
        </p:nvSpPr>
        <p:spPr>
          <a:xfrm>
            <a:off x="1697143" y="1596920"/>
            <a:ext cx="468000" cy="468000"/>
          </a:xfrm>
          <a:prstGeom prst="ellipse">
            <a:avLst/>
          </a:prstGeom>
          <a:solidFill>
            <a:srgbClr val="0A3365"/>
          </a:solidFill>
          <a:ln w="9525" cap="flat" cmpd="sng" algn="ctr">
            <a:noFill/>
            <a:prstDash val="solid"/>
          </a:ln>
          <a:effectLst/>
        </p:spPr>
        <p:txBody>
          <a:bodyPr vert="horz" wrap="square" lIns="0" tIns="7200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ounded Rectangle 1"/>
          <p:cNvSpPr/>
          <p:nvPr/>
        </p:nvSpPr>
        <p:spPr>
          <a:xfrm>
            <a:off x="6269375" y="4103183"/>
            <a:ext cx="2700000" cy="2052000"/>
          </a:xfrm>
          <a:custGeom>
            <a:avLst/>
            <a:gdLst/>
            <a:ahLst/>
            <a:cxnLst/>
            <a:rect l="l" t="t" r="r" b="b"/>
            <a:pathLst>
              <a:path w="2700000" h="2052000">
                <a:moveTo>
                  <a:pt x="464987" y="0"/>
                </a:moveTo>
                <a:lnTo>
                  <a:pt x="2495149" y="0"/>
                </a:lnTo>
                <a:cubicBezTo>
                  <a:pt x="2608285" y="0"/>
                  <a:pt x="2700000" y="91715"/>
                  <a:pt x="2700000" y="204851"/>
                </a:cubicBezTo>
                <a:lnTo>
                  <a:pt x="2700000" y="1847149"/>
                </a:lnTo>
                <a:cubicBezTo>
                  <a:pt x="2700000" y="1960285"/>
                  <a:pt x="2608285" y="2052000"/>
                  <a:pt x="2495149" y="2052000"/>
                </a:cubicBezTo>
                <a:lnTo>
                  <a:pt x="204851" y="2052000"/>
                </a:lnTo>
                <a:cubicBezTo>
                  <a:pt x="91715" y="2052000"/>
                  <a:pt x="0" y="1960285"/>
                  <a:pt x="0" y="1847149"/>
                </a:cubicBezTo>
                <a:lnTo>
                  <a:pt x="0" y="234839"/>
                </a:lnTo>
                <a:cubicBezTo>
                  <a:pt x="48669" y="291133"/>
                  <a:pt x="120751" y="326153"/>
                  <a:pt x="201012" y="326153"/>
                </a:cubicBezTo>
                <a:cubicBezTo>
                  <a:pt x="350129" y="326153"/>
                  <a:pt x="471012" y="205270"/>
                  <a:pt x="471012" y="56153"/>
                </a:cubicBezTo>
                <a:cubicBezTo>
                  <a:pt x="471012" y="36885"/>
                  <a:pt x="468994" y="18089"/>
                  <a:pt x="464987" y="0"/>
                </a:cubicBezTo>
                <a:close/>
              </a:path>
            </a:pathLst>
          </a:custGeom>
          <a:solidFill>
            <a:sysClr val="window" lastClr="FFFFFF">
              <a:lumMod val="95000"/>
              <a:alpha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1188000" rIns="36000" rtlCol="0" anchor="t"/>
          <a:lstStyle/>
          <a:p>
            <a:pPr marL="144000" marR="0" lvl="0" indent="-1440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100" b="1" i="0" u="none" strike="noStrike" kern="0" cap="none" spc="0" normalizeH="0" baseline="0" noProof="0" dirty="0" smtClean="0">
              <a:ln>
                <a:noFill/>
              </a:ln>
              <a:solidFill>
                <a:srgbClr val="0A5041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37523" y="3923510"/>
            <a:ext cx="468000" cy="468000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vert="horz" wrap="square" lIns="0" tIns="7200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Freeform 16"/>
          <p:cNvSpPr>
            <a:spLocks noChangeAspect="1" noEditPoints="1"/>
          </p:cNvSpPr>
          <p:nvPr/>
        </p:nvSpPr>
        <p:spPr bwMode="auto">
          <a:xfrm>
            <a:off x="1776312" y="1676673"/>
            <a:ext cx="309663" cy="288000"/>
          </a:xfrm>
          <a:custGeom>
            <a:avLst/>
            <a:gdLst/>
            <a:ahLst/>
            <a:cxnLst>
              <a:cxn ang="0">
                <a:pos x="282" y="34"/>
              </a:cxn>
              <a:cxn ang="0">
                <a:pos x="263" y="34"/>
              </a:cxn>
              <a:cxn ang="0">
                <a:pos x="263" y="58"/>
              </a:cxn>
              <a:cxn ang="0">
                <a:pos x="234" y="86"/>
              </a:cxn>
              <a:cxn ang="0">
                <a:pos x="234" y="86"/>
              </a:cxn>
              <a:cxn ang="0">
                <a:pos x="206" y="58"/>
              </a:cxn>
              <a:cxn ang="0">
                <a:pos x="206" y="34"/>
              </a:cxn>
              <a:cxn ang="0">
                <a:pos x="110" y="34"/>
              </a:cxn>
              <a:cxn ang="0">
                <a:pos x="110" y="58"/>
              </a:cxn>
              <a:cxn ang="0">
                <a:pos x="81" y="86"/>
              </a:cxn>
              <a:cxn ang="0">
                <a:pos x="81" y="86"/>
              </a:cxn>
              <a:cxn ang="0">
                <a:pos x="52" y="58"/>
              </a:cxn>
              <a:cxn ang="0">
                <a:pos x="52" y="34"/>
              </a:cxn>
              <a:cxn ang="0">
                <a:pos x="33" y="34"/>
              </a:cxn>
              <a:cxn ang="0">
                <a:pos x="0" y="67"/>
              </a:cxn>
              <a:cxn ang="0">
                <a:pos x="0" y="260"/>
              </a:cxn>
              <a:cxn ang="0">
                <a:pos x="33" y="293"/>
              </a:cxn>
              <a:cxn ang="0">
                <a:pos x="282" y="293"/>
              </a:cxn>
              <a:cxn ang="0">
                <a:pos x="315" y="260"/>
              </a:cxn>
              <a:cxn ang="0">
                <a:pos x="315" y="67"/>
              </a:cxn>
              <a:cxn ang="0">
                <a:pos x="282" y="34"/>
              </a:cxn>
              <a:cxn ang="0">
                <a:pos x="298" y="260"/>
              </a:cxn>
              <a:cxn ang="0">
                <a:pos x="282" y="275"/>
              </a:cxn>
              <a:cxn ang="0">
                <a:pos x="33" y="275"/>
              </a:cxn>
              <a:cxn ang="0">
                <a:pos x="18" y="260"/>
              </a:cxn>
              <a:cxn ang="0">
                <a:pos x="18" y="116"/>
              </a:cxn>
              <a:cxn ang="0">
                <a:pos x="298" y="116"/>
              </a:cxn>
              <a:cxn ang="0">
                <a:pos x="298" y="260"/>
              </a:cxn>
              <a:cxn ang="0">
                <a:pos x="81" y="74"/>
              </a:cxn>
              <a:cxn ang="0">
                <a:pos x="81" y="74"/>
              </a:cxn>
              <a:cxn ang="0">
                <a:pos x="98" y="58"/>
              </a:cxn>
              <a:cxn ang="0">
                <a:pos x="98" y="16"/>
              </a:cxn>
              <a:cxn ang="0">
                <a:pos x="81" y="0"/>
              </a:cxn>
              <a:cxn ang="0">
                <a:pos x="81" y="0"/>
              </a:cxn>
              <a:cxn ang="0">
                <a:pos x="65" y="16"/>
              </a:cxn>
              <a:cxn ang="0">
                <a:pos x="65" y="58"/>
              </a:cxn>
              <a:cxn ang="0">
                <a:pos x="81" y="74"/>
              </a:cxn>
              <a:cxn ang="0">
                <a:pos x="234" y="74"/>
              </a:cxn>
              <a:cxn ang="0">
                <a:pos x="234" y="74"/>
              </a:cxn>
              <a:cxn ang="0">
                <a:pos x="251" y="58"/>
              </a:cxn>
              <a:cxn ang="0">
                <a:pos x="251" y="16"/>
              </a:cxn>
              <a:cxn ang="0">
                <a:pos x="234" y="0"/>
              </a:cxn>
              <a:cxn ang="0">
                <a:pos x="234" y="0"/>
              </a:cxn>
              <a:cxn ang="0">
                <a:pos x="218" y="16"/>
              </a:cxn>
              <a:cxn ang="0">
                <a:pos x="218" y="58"/>
              </a:cxn>
              <a:cxn ang="0">
                <a:pos x="234" y="74"/>
              </a:cxn>
            </a:cxnLst>
            <a:rect l="0" t="0" r="r" b="b"/>
            <a:pathLst>
              <a:path w="315" h="293">
                <a:moveTo>
                  <a:pt x="282" y="34"/>
                </a:moveTo>
                <a:cubicBezTo>
                  <a:pt x="263" y="34"/>
                  <a:pt x="263" y="34"/>
                  <a:pt x="263" y="3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73"/>
                  <a:pt x="250" y="86"/>
                  <a:pt x="234" y="86"/>
                </a:cubicBezTo>
                <a:cubicBezTo>
                  <a:pt x="234" y="86"/>
                  <a:pt x="234" y="86"/>
                  <a:pt x="234" y="86"/>
                </a:cubicBezTo>
                <a:cubicBezTo>
                  <a:pt x="219" y="86"/>
                  <a:pt x="206" y="73"/>
                  <a:pt x="206" y="58"/>
                </a:cubicBezTo>
                <a:cubicBezTo>
                  <a:pt x="206" y="34"/>
                  <a:pt x="206" y="34"/>
                  <a:pt x="206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73"/>
                  <a:pt x="97" y="86"/>
                  <a:pt x="81" y="86"/>
                </a:cubicBezTo>
                <a:cubicBezTo>
                  <a:pt x="81" y="86"/>
                  <a:pt x="81" y="86"/>
                  <a:pt x="81" y="86"/>
                </a:cubicBezTo>
                <a:cubicBezTo>
                  <a:pt x="65" y="86"/>
                  <a:pt x="52" y="73"/>
                  <a:pt x="52" y="58"/>
                </a:cubicBezTo>
                <a:cubicBezTo>
                  <a:pt x="52" y="34"/>
                  <a:pt x="52" y="34"/>
                  <a:pt x="52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15" y="34"/>
                  <a:pt x="0" y="49"/>
                  <a:pt x="0" y="67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78"/>
                  <a:pt x="15" y="293"/>
                  <a:pt x="33" y="293"/>
                </a:cubicBezTo>
                <a:cubicBezTo>
                  <a:pt x="282" y="293"/>
                  <a:pt x="282" y="293"/>
                  <a:pt x="282" y="293"/>
                </a:cubicBezTo>
                <a:cubicBezTo>
                  <a:pt x="300" y="293"/>
                  <a:pt x="315" y="278"/>
                  <a:pt x="315" y="260"/>
                </a:cubicBezTo>
                <a:cubicBezTo>
                  <a:pt x="315" y="67"/>
                  <a:pt x="315" y="67"/>
                  <a:pt x="315" y="67"/>
                </a:cubicBezTo>
                <a:cubicBezTo>
                  <a:pt x="315" y="49"/>
                  <a:pt x="300" y="34"/>
                  <a:pt x="282" y="34"/>
                </a:cubicBezTo>
                <a:close/>
                <a:moveTo>
                  <a:pt x="298" y="260"/>
                </a:moveTo>
                <a:cubicBezTo>
                  <a:pt x="298" y="268"/>
                  <a:pt x="291" y="275"/>
                  <a:pt x="282" y="275"/>
                </a:cubicBezTo>
                <a:cubicBezTo>
                  <a:pt x="33" y="275"/>
                  <a:pt x="33" y="275"/>
                  <a:pt x="33" y="275"/>
                </a:cubicBezTo>
                <a:cubicBezTo>
                  <a:pt x="25" y="275"/>
                  <a:pt x="18" y="268"/>
                  <a:pt x="18" y="260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298" y="116"/>
                  <a:pt x="298" y="116"/>
                  <a:pt x="298" y="116"/>
                </a:cubicBezTo>
                <a:lnTo>
                  <a:pt x="298" y="260"/>
                </a:lnTo>
                <a:close/>
                <a:moveTo>
                  <a:pt x="81" y="74"/>
                </a:moveTo>
                <a:cubicBezTo>
                  <a:pt x="81" y="74"/>
                  <a:pt x="81" y="74"/>
                  <a:pt x="81" y="74"/>
                </a:cubicBezTo>
                <a:cubicBezTo>
                  <a:pt x="90" y="74"/>
                  <a:pt x="98" y="67"/>
                  <a:pt x="98" y="58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7"/>
                  <a:pt x="90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2" y="0"/>
                  <a:pt x="65" y="7"/>
                  <a:pt x="65" y="16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67"/>
                  <a:pt x="72" y="74"/>
                  <a:pt x="81" y="74"/>
                </a:cubicBezTo>
                <a:close/>
                <a:moveTo>
                  <a:pt x="234" y="74"/>
                </a:moveTo>
                <a:cubicBezTo>
                  <a:pt x="234" y="74"/>
                  <a:pt x="234" y="74"/>
                  <a:pt x="234" y="74"/>
                </a:cubicBezTo>
                <a:cubicBezTo>
                  <a:pt x="244" y="74"/>
                  <a:pt x="251" y="67"/>
                  <a:pt x="251" y="58"/>
                </a:cubicBezTo>
                <a:cubicBezTo>
                  <a:pt x="251" y="16"/>
                  <a:pt x="251" y="16"/>
                  <a:pt x="251" y="16"/>
                </a:cubicBezTo>
                <a:cubicBezTo>
                  <a:pt x="251" y="7"/>
                  <a:pt x="244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25" y="0"/>
                  <a:pt x="218" y="7"/>
                  <a:pt x="218" y="16"/>
                </a:cubicBezTo>
                <a:cubicBezTo>
                  <a:pt x="218" y="58"/>
                  <a:pt x="218" y="58"/>
                  <a:pt x="218" y="58"/>
                </a:cubicBezTo>
                <a:cubicBezTo>
                  <a:pt x="218" y="67"/>
                  <a:pt x="225" y="74"/>
                  <a:pt x="234" y="74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730355" y="1597013"/>
            <a:ext cx="468000" cy="468000"/>
          </a:xfrm>
          <a:prstGeom prst="ellipse">
            <a:avLst/>
          </a:prstGeom>
          <a:solidFill>
            <a:srgbClr val="0A3365"/>
          </a:solidFill>
          <a:ln w="9525" cap="flat" cmpd="sng" algn="ctr">
            <a:noFill/>
            <a:prstDash val="solid"/>
          </a:ln>
          <a:effectLst/>
        </p:spPr>
        <p:txBody>
          <a:bodyPr vert="horz" wrap="square" lIns="0" tIns="7200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Freeform 71"/>
          <p:cNvSpPr>
            <a:spLocks noEditPoints="1"/>
          </p:cNvSpPr>
          <p:nvPr/>
        </p:nvSpPr>
        <p:spPr bwMode="auto">
          <a:xfrm>
            <a:off x="4943823" y="1708471"/>
            <a:ext cx="180000" cy="252000"/>
          </a:xfrm>
          <a:custGeom>
            <a:avLst/>
            <a:gdLst/>
            <a:ahLst/>
            <a:cxnLst>
              <a:cxn ang="0">
                <a:pos x="84" y="77"/>
              </a:cxn>
              <a:cxn ang="0">
                <a:pos x="75" y="68"/>
              </a:cxn>
              <a:cxn ang="0">
                <a:pos x="44" y="89"/>
              </a:cxn>
              <a:cxn ang="0">
                <a:pos x="12" y="68"/>
              </a:cxn>
              <a:cxn ang="0">
                <a:pos x="3" y="77"/>
              </a:cxn>
              <a:cxn ang="0">
                <a:pos x="0" y="86"/>
              </a:cxn>
              <a:cxn ang="0">
                <a:pos x="0" y="97"/>
              </a:cxn>
              <a:cxn ang="0">
                <a:pos x="9" y="106"/>
              </a:cxn>
              <a:cxn ang="0">
                <a:pos x="78" y="106"/>
              </a:cxn>
              <a:cxn ang="0">
                <a:pos x="87" y="97"/>
              </a:cxn>
              <a:cxn ang="0">
                <a:pos x="87" y="86"/>
              </a:cxn>
              <a:cxn ang="0">
                <a:pos x="84" y="77"/>
              </a:cxn>
              <a:cxn ang="0">
                <a:pos x="32" y="62"/>
              </a:cxn>
              <a:cxn ang="0">
                <a:pos x="26" y="63"/>
              </a:cxn>
              <a:cxn ang="0">
                <a:pos x="23" y="67"/>
              </a:cxn>
              <a:cxn ang="0">
                <a:pos x="24" y="70"/>
              </a:cxn>
              <a:cxn ang="0">
                <a:pos x="44" y="80"/>
              </a:cxn>
              <a:cxn ang="0">
                <a:pos x="63" y="70"/>
              </a:cxn>
              <a:cxn ang="0">
                <a:pos x="64" y="67"/>
              </a:cxn>
              <a:cxn ang="0">
                <a:pos x="61" y="63"/>
              </a:cxn>
              <a:cxn ang="0">
                <a:pos x="55" y="62"/>
              </a:cxn>
              <a:cxn ang="0">
                <a:pos x="51" y="57"/>
              </a:cxn>
              <a:cxn ang="0">
                <a:pos x="55" y="53"/>
              </a:cxn>
              <a:cxn ang="0">
                <a:pos x="56" y="53"/>
              </a:cxn>
              <a:cxn ang="0">
                <a:pos x="81" y="45"/>
              </a:cxn>
              <a:cxn ang="0">
                <a:pos x="82" y="42"/>
              </a:cxn>
              <a:cxn ang="0">
                <a:pos x="78" y="38"/>
              </a:cxn>
              <a:cxn ang="0">
                <a:pos x="67" y="24"/>
              </a:cxn>
              <a:cxn ang="0">
                <a:pos x="67" y="23"/>
              </a:cxn>
              <a:cxn ang="0">
                <a:pos x="44" y="0"/>
              </a:cxn>
              <a:cxn ang="0">
                <a:pos x="20" y="23"/>
              </a:cxn>
              <a:cxn ang="0">
                <a:pos x="20" y="24"/>
              </a:cxn>
              <a:cxn ang="0">
                <a:pos x="9" y="38"/>
              </a:cxn>
              <a:cxn ang="0">
                <a:pos x="5" y="42"/>
              </a:cxn>
              <a:cxn ang="0">
                <a:pos x="6" y="45"/>
              </a:cxn>
              <a:cxn ang="0">
                <a:pos x="31" y="53"/>
              </a:cxn>
              <a:cxn ang="0">
                <a:pos x="32" y="53"/>
              </a:cxn>
              <a:cxn ang="0">
                <a:pos x="36" y="57"/>
              </a:cxn>
              <a:cxn ang="0">
                <a:pos x="32" y="62"/>
              </a:cxn>
            </a:cxnLst>
            <a:rect l="0" t="0" r="r" b="b"/>
            <a:pathLst>
              <a:path w="87" h="106">
                <a:moveTo>
                  <a:pt x="84" y="77"/>
                </a:moveTo>
                <a:cubicBezTo>
                  <a:pt x="81" y="73"/>
                  <a:pt x="78" y="70"/>
                  <a:pt x="75" y="68"/>
                </a:cubicBezTo>
                <a:cubicBezTo>
                  <a:pt x="70" y="80"/>
                  <a:pt x="58" y="89"/>
                  <a:pt x="44" y="89"/>
                </a:cubicBezTo>
                <a:cubicBezTo>
                  <a:pt x="30" y="89"/>
                  <a:pt x="18" y="80"/>
                  <a:pt x="12" y="68"/>
                </a:cubicBezTo>
                <a:cubicBezTo>
                  <a:pt x="9" y="70"/>
                  <a:pt x="6" y="73"/>
                  <a:pt x="3" y="77"/>
                </a:cubicBezTo>
                <a:cubicBezTo>
                  <a:pt x="1" y="79"/>
                  <a:pt x="0" y="84"/>
                  <a:pt x="0" y="86"/>
                </a:cubicBezTo>
                <a:cubicBezTo>
                  <a:pt x="0" y="87"/>
                  <a:pt x="0" y="97"/>
                  <a:pt x="0" y="97"/>
                </a:cubicBezTo>
                <a:cubicBezTo>
                  <a:pt x="0" y="102"/>
                  <a:pt x="4" y="106"/>
                  <a:pt x="9" y="106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83" y="106"/>
                  <a:pt x="87" y="102"/>
                  <a:pt x="87" y="97"/>
                </a:cubicBezTo>
                <a:cubicBezTo>
                  <a:pt x="87" y="97"/>
                  <a:pt x="87" y="87"/>
                  <a:pt x="87" y="86"/>
                </a:cubicBezTo>
                <a:cubicBezTo>
                  <a:pt x="87" y="84"/>
                  <a:pt x="86" y="79"/>
                  <a:pt x="84" y="77"/>
                </a:cubicBezTo>
                <a:close/>
                <a:moveTo>
                  <a:pt x="32" y="62"/>
                </a:moveTo>
                <a:cubicBezTo>
                  <a:pt x="30" y="63"/>
                  <a:pt x="28" y="63"/>
                  <a:pt x="26" y="63"/>
                </a:cubicBezTo>
                <a:cubicBezTo>
                  <a:pt x="24" y="64"/>
                  <a:pt x="23" y="65"/>
                  <a:pt x="23" y="67"/>
                </a:cubicBezTo>
                <a:cubicBezTo>
                  <a:pt x="23" y="68"/>
                  <a:pt x="23" y="69"/>
                  <a:pt x="24" y="70"/>
                </a:cubicBezTo>
                <a:cubicBezTo>
                  <a:pt x="28" y="76"/>
                  <a:pt x="35" y="80"/>
                  <a:pt x="44" y="80"/>
                </a:cubicBezTo>
                <a:cubicBezTo>
                  <a:pt x="52" y="80"/>
                  <a:pt x="59" y="76"/>
                  <a:pt x="63" y="70"/>
                </a:cubicBezTo>
                <a:cubicBezTo>
                  <a:pt x="64" y="70"/>
                  <a:pt x="64" y="69"/>
                  <a:pt x="64" y="67"/>
                </a:cubicBezTo>
                <a:cubicBezTo>
                  <a:pt x="64" y="65"/>
                  <a:pt x="63" y="64"/>
                  <a:pt x="61" y="63"/>
                </a:cubicBezTo>
                <a:cubicBezTo>
                  <a:pt x="59" y="63"/>
                  <a:pt x="57" y="63"/>
                  <a:pt x="55" y="62"/>
                </a:cubicBezTo>
                <a:cubicBezTo>
                  <a:pt x="53" y="62"/>
                  <a:pt x="51" y="60"/>
                  <a:pt x="51" y="57"/>
                </a:cubicBezTo>
                <a:cubicBezTo>
                  <a:pt x="51" y="55"/>
                  <a:pt x="53" y="53"/>
                  <a:pt x="55" y="53"/>
                </a:cubicBezTo>
                <a:cubicBezTo>
                  <a:pt x="55" y="53"/>
                  <a:pt x="56" y="53"/>
                  <a:pt x="56" y="53"/>
                </a:cubicBezTo>
                <a:cubicBezTo>
                  <a:pt x="68" y="52"/>
                  <a:pt x="76" y="50"/>
                  <a:pt x="81" y="45"/>
                </a:cubicBezTo>
                <a:cubicBezTo>
                  <a:pt x="82" y="44"/>
                  <a:pt x="82" y="43"/>
                  <a:pt x="82" y="42"/>
                </a:cubicBezTo>
                <a:cubicBezTo>
                  <a:pt x="82" y="40"/>
                  <a:pt x="81" y="38"/>
                  <a:pt x="78" y="38"/>
                </a:cubicBezTo>
                <a:cubicBezTo>
                  <a:pt x="72" y="36"/>
                  <a:pt x="67" y="31"/>
                  <a:pt x="67" y="24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0"/>
                  <a:pt x="56" y="0"/>
                  <a:pt x="44" y="0"/>
                </a:cubicBezTo>
                <a:cubicBezTo>
                  <a:pt x="31" y="0"/>
                  <a:pt x="20" y="10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1"/>
                  <a:pt x="15" y="36"/>
                  <a:pt x="9" y="38"/>
                </a:cubicBezTo>
                <a:cubicBezTo>
                  <a:pt x="7" y="38"/>
                  <a:pt x="5" y="40"/>
                  <a:pt x="5" y="42"/>
                </a:cubicBezTo>
                <a:cubicBezTo>
                  <a:pt x="5" y="43"/>
                  <a:pt x="5" y="44"/>
                  <a:pt x="6" y="45"/>
                </a:cubicBezTo>
                <a:cubicBezTo>
                  <a:pt x="11" y="50"/>
                  <a:pt x="19" y="52"/>
                  <a:pt x="31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5" y="53"/>
                  <a:pt x="36" y="55"/>
                  <a:pt x="36" y="57"/>
                </a:cubicBezTo>
                <a:cubicBezTo>
                  <a:pt x="36" y="60"/>
                  <a:pt x="34" y="62"/>
                  <a:pt x="32" y="6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Freeform 72"/>
          <p:cNvSpPr>
            <a:spLocks noEditPoints="1"/>
          </p:cNvSpPr>
          <p:nvPr/>
        </p:nvSpPr>
        <p:spPr bwMode="auto">
          <a:xfrm>
            <a:off x="4790646" y="1663846"/>
            <a:ext cx="180000" cy="252000"/>
          </a:xfrm>
          <a:custGeom>
            <a:avLst/>
            <a:gdLst/>
            <a:ahLst/>
            <a:cxnLst>
              <a:cxn ang="0">
                <a:pos x="84" y="77"/>
              </a:cxn>
              <a:cxn ang="0">
                <a:pos x="66" y="64"/>
              </a:cxn>
              <a:cxn ang="0">
                <a:pos x="58" y="91"/>
              </a:cxn>
              <a:cxn ang="0">
                <a:pos x="54" y="95"/>
              </a:cxn>
              <a:cxn ang="0">
                <a:pos x="49" y="91"/>
              </a:cxn>
              <a:cxn ang="0">
                <a:pos x="49" y="70"/>
              </a:cxn>
              <a:cxn ang="0">
                <a:pos x="44" y="64"/>
              </a:cxn>
              <a:cxn ang="0">
                <a:pos x="38" y="70"/>
              </a:cxn>
              <a:cxn ang="0">
                <a:pos x="38" y="91"/>
              </a:cxn>
              <a:cxn ang="0">
                <a:pos x="34" y="95"/>
              </a:cxn>
              <a:cxn ang="0">
                <a:pos x="29" y="91"/>
              </a:cxn>
              <a:cxn ang="0">
                <a:pos x="22" y="64"/>
              </a:cxn>
              <a:cxn ang="0">
                <a:pos x="3" y="77"/>
              </a:cxn>
              <a:cxn ang="0">
                <a:pos x="0" y="86"/>
              </a:cxn>
              <a:cxn ang="0">
                <a:pos x="0" y="89"/>
              </a:cxn>
              <a:cxn ang="0">
                <a:pos x="0" y="93"/>
              </a:cxn>
              <a:cxn ang="0">
                <a:pos x="0" y="97"/>
              </a:cxn>
              <a:cxn ang="0">
                <a:pos x="9" y="106"/>
              </a:cxn>
              <a:cxn ang="0">
                <a:pos x="78" y="106"/>
              </a:cxn>
              <a:cxn ang="0">
                <a:pos x="87" y="97"/>
              </a:cxn>
              <a:cxn ang="0">
                <a:pos x="87" y="93"/>
              </a:cxn>
              <a:cxn ang="0">
                <a:pos x="87" y="89"/>
              </a:cxn>
              <a:cxn ang="0">
                <a:pos x="87" y="86"/>
              </a:cxn>
              <a:cxn ang="0">
                <a:pos x="84" y="77"/>
              </a:cxn>
              <a:cxn ang="0">
                <a:pos x="20" y="23"/>
              </a:cxn>
              <a:cxn ang="0">
                <a:pos x="44" y="55"/>
              </a:cxn>
              <a:cxn ang="0">
                <a:pos x="67" y="23"/>
              </a:cxn>
              <a:cxn ang="0">
                <a:pos x="44" y="0"/>
              </a:cxn>
              <a:cxn ang="0">
                <a:pos x="20" y="23"/>
              </a:cxn>
            </a:cxnLst>
            <a:rect l="0" t="0" r="r" b="b"/>
            <a:pathLst>
              <a:path w="87" h="106">
                <a:moveTo>
                  <a:pt x="84" y="77"/>
                </a:moveTo>
                <a:cubicBezTo>
                  <a:pt x="79" y="70"/>
                  <a:pt x="74" y="66"/>
                  <a:pt x="66" y="64"/>
                </a:cubicBezTo>
                <a:cubicBezTo>
                  <a:pt x="58" y="91"/>
                  <a:pt x="58" y="91"/>
                  <a:pt x="58" y="91"/>
                </a:cubicBezTo>
                <a:cubicBezTo>
                  <a:pt x="58" y="93"/>
                  <a:pt x="56" y="95"/>
                  <a:pt x="54" y="95"/>
                </a:cubicBezTo>
                <a:cubicBezTo>
                  <a:pt x="51" y="95"/>
                  <a:pt x="49" y="93"/>
                  <a:pt x="49" y="91"/>
                </a:cubicBezTo>
                <a:cubicBezTo>
                  <a:pt x="49" y="70"/>
                  <a:pt x="49" y="70"/>
                  <a:pt x="49" y="70"/>
                </a:cubicBezTo>
                <a:cubicBezTo>
                  <a:pt x="49" y="67"/>
                  <a:pt x="47" y="64"/>
                  <a:pt x="44" y="64"/>
                </a:cubicBezTo>
                <a:cubicBezTo>
                  <a:pt x="41" y="64"/>
                  <a:pt x="38" y="67"/>
                  <a:pt x="38" y="70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3"/>
                  <a:pt x="36" y="95"/>
                  <a:pt x="34" y="95"/>
                </a:cubicBezTo>
                <a:cubicBezTo>
                  <a:pt x="31" y="95"/>
                  <a:pt x="29" y="93"/>
                  <a:pt x="29" y="91"/>
                </a:cubicBezTo>
                <a:cubicBezTo>
                  <a:pt x="22" y="64"/>
                  <a:pt x="22" y="64"/>
                  <a:pt x="22" y="64"/>
                </a:cubicBezTo>
                <a:cubicBezTo>
                  <a:pt x="14" y="67"/>
                  <a:pt x="8" y="70"/>
                  <a:pt x="3" y="77"/>
                </a:cubicBezTo>
                <a:cubicBezTo>
                  <a:pt x="1" y="79"/>
                  <a:pt x="0" y="84"/>
                  <a:pt x="0" y="86"/>
                </a:cubicBezTo>
                <a:cubicBezTo>
                  <a:pt x="0" y="87"/>
                  <a:pt x="0" y="88"/>
                  <a:pt x="0" y="8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2"/>
                  <a:pt x="4" y="106"/>
                  <a:pt x="9" y="106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83" y="106"/>
                  <a:pt x="87" y="102"/>
                  <a:pt x="87" y="97"/>
                </a:cubicBezTo>
                <a:cubicBezTo>
                  <a:pt x="87" y="93"/>
                  <a:pt x="87" y="93"/>
                  <a:pt x="87" y="93"/>
                </a:cubicBezTo>
                <a:cubicBezTo>
                  <a:pt x="87" y="89"/>
                  <a:pt x="87" y="89"/>
                  <a:pt x="87" y="89"/>
                </a:cubicBezTo>
                <a:cubicBezTo>
                  <a:pt x="87" y="88"/>
                  <a:pt x="87" y="87"/>
                  <a:pt x="87" y="86"/>
                </a:cubicBezTo>
                <a:cubicBezTo>
                  <a:pt x="87" y="84"/>
                  <a:pt x="86" y="79"/>
                  <a:pt x="84" y="77"/>
                </a:cubicBezTo>
                <a:close/>
                <a:moveTo>
                  <a:pt x="20" y="23"/>
                </a:moveTo>
                <a:cubicBezTo>
                  <a:pt x="20" y="36"/>
                  <a:pt x="28" y="55"/>
                  <a:pt x="44" y="55"/>
                </a:cubicBezTo>
                <a:cubicBezTo>
                  <a:pt x="59" y="55"/>
                  <a:pt x="67" y="36"/>
                  <a:pt x="67" y="23"/>
                </a:cubicBezTo>
                <a:cubicBezTo>
                  <a:pt x="67" y="10"/>
                  <a:pt x="57" y="0"/>
                  <a:pt x="44" y="0"/>
                </a:cubicBezTo>
                <a:cubicBezTo>
                  <a:pt x="31" y="0"/>
                  <a:pt x="20" y="10"/>
                  <a:pt x="20" y="23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184861" y="3919566"/>
            <a:ext cx="468000" cy="468000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vert="horz" wrap="square" lIns="0" tIns="7200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540889"/>
              </p:ext>
            </p:extLst>
          </p:nvPr>
        </p:nvGraphicFramePr>
        <p:xfrm>
          <a:off x="5017202" y="4734661"/>
          <a:ext cx="1650298" cy="120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Oval 38"/>
          <p:cNvSpPr/>
          <p:nvPr/>
        </p:nvSpPr>
        <p:spPr>
          <a:xfrm>
            <a:off x="153832" y="3930396"/>
            <a:ext cx="468000" cy="468000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vert="horz" wrap="square" lIns="0" tIns="7200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Freeform 178"/>
          <p:cNvSpPr>
            <a:spLocks noChangeAspect="1" noEditPoints="1"/>
          </p:cNvSpPr>
          <p:nvPr/>
        </p:nvSpPr>
        <p:spPr bwMode="auto">
          <a:xfrm>
            <a:off x="3326249" y="4013593"/>
            <a:ext cx="180000" cy="260597"/>
          </a:xfrm>
          <a:custGeom>
            <a:avLst/>
            <a:gdLst/>
            <a:ahLst/>
            <a:cxnLst>
              <a:cxn ang="0">
                <a:pos x="286" y="109"/>
              </a:cxn>
              <a:cxn ang="0">
                <a:pos x="197" y="123"/>
              </a:cxn>
              <a:cxn ang="0">
                <a:pos x="185" y="100"/>
              </a:cxn>
              <a:cxn ang="0">
                <a:pos x="167" y="86"/>
              </a:cxn>
              <a:cxn ang="0">
                <a:pos x="167" y="156"/>
              </a:cxn>
              <a:cxn ang="0">
                <a:pos x="264" y="196"/>
              </a:cxn>
              <a:cxn ang="0">
                <a:pos x="296" y="270"/>
              </a:cxn>
              <a:cxn ang="0">
                <a:pos x="285" y="318"/>
              </a:cxn>
              <a:cxn ang="0">
                <a:pos x="255" y="354"/>
              </a:cxn>
              <a:cxn ang="0">
                <a:pos x="217" y="375"/>
              </a:cxn>
              <a:cxn ang="0">
                <a:pos x="167" y="383"/>
              </a:cxn>
              <a:cxn ang="0">
                <a:pos x="167" y="428"/>
              </a:cxn>
              <a:cxn ang="0">
                <a:pos x="132" y="428"/>
              </a:cxn>
              <a:cxn ang="0">
                <a:pos x="132" y="383"/>
              </a:cxn>
              <a:cxn ang="0">
                <a:pos x="75" y="372"/>
              </a:cxn>
              <a:cxn ang="0">
                <a:pos x="37" y="349"/>
              </a:cxn>
              <a:cxn ang="0">
                <a:pos x="13" y="317"/>
              </a:cxn>
              <a:cxn ang="0">
                <a:pos x="0" y="277"/>
              </a:cxn>
              <a:cxn ang="0">
                <a:pos x="96" y="265"/>
              </a:cxn>
              <a:cxn ang="0">
                <a:pos x="108" y="300"/>
              </a:cxn>
              <a:cxn ang="0">
                <a:pos x="132" y="318"/>
              </a:cxn>
              <a:cxn ang="0">
                <a:pos x="132" y="234"/>
              </a:cxn>
              <a:cxn ang="0">
                <a:pos x="64" y="211"/>
              </a:cxn>
              <a:cxn ang="0">
                <a:pos x="29" y="179"/>
              </a:cxn>
              <a:cxn ang="0">
                <a:pos x="14" y="126"/>
              </a:cxn>
              <a:cxn ang="0">
                <a:pos x="43" y="55"/>
              </a:cxn>
              <a:cxn ang="0">
                <a:pos x="132" y="24"/>
              </a:cxn>
              <a:cxn ang="0">
                <a:pos x="132" y="0"/>
              </a:cxn>
              <a:cxn ang="0">
                <a:pos x="167" y="0"/>
              </a:cxn>
              <a:cxn ang="0">
                <a:pos x="167" y="24"/>
              </a:cxn>
              <a:cxn ang="0">
                <a:pos x="249" y="49"/>
              </a:cxn>
              <a:cxn ang="0">
                <a:pos x="286" y="109"/>
              </a:cxn>
              <a:cxn ang="0">
                <a:pos x="132" y="85"/>
              </a:cxn>
              <a:cxn ang="0">
                <a:pos x="111" y="98"/>
              </a:cxn>
              <a:cxn ang="0">
                <a:pos x="105" y="115"/>
              </a:cxn>
              <a:cxn ang="0">
                <a:pos x="111" y="134"/>
              </a:cxn>
              <a:cxn ang="0">
                <a:pos x="132" y="147"/>
              </a:cxn>
              <a:cxn ang="0">
                <a:pos x="132" y="85"/>
              </a:cxn>
              <a:cxn ang="0">
                <a:pos x="167" y="321"/>
              </a:cxn>
              <a:cxn ang="0">
                <a:pos x="197" y="306"/>
              </a:cxn>
              <a:cxn ang="0">
                <a:pos x="206" y="282"/>
              </a:cxn>
              <a:cxn ang="0">
                <a:pos x="198" y="262"/>
              </a:cxn>
              <a:cxn ang="0">
                <a:pos x="167" y="244"/>
              </a:cxn>
              <a:cxn ang="0">
                <a:pos x="167" y="321"/>
              </a:cxn>
            </a:cxnLst>
            <a:rect l="0" t="0" r="r" b="b"/>
            <a:pathLst>
              <a:path w="296" h="428">
                <a:moveTo>
                  <a:pt x="286" y="109"/>
                </a:moveTo>
                <a:cubicBezTo>
                  <a:pt x="197" y="123"/>
                  <a:pt x="197" y="123"/>
                  <a:pt x="197" y="123"/>
                </a:cubicBezTo>
                <a:cubicBezTo>
                  <a:pt x="192" y="112"/>
                  <a:pt x="188" y="104"/>
                  <a:pt x="185" y="100"/>
                </a:cubicBezTo>
                <a:cubicBezTo>
                  <a:pt x="181" y="95"/>
                  <a:pt x="175" y="91"/>
                  <a:pt x="167" y="86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215" y="168"/>
                  <a:pt x="248" y="182"/>
                  <a:pt x="264" y="196"/>
                </a:cubicBezTo>
                <a:cubicBezTo>
                  <a:pt x="285" y="216"/>
                  <a:pt x="296" y="240"/>
                  <a:pt x="296" y="270"/>
                </a:cubicBezTo>
                <a:cubicBezTo>
                  <a:pt x="296" y="287"/>
                  <a:pt x="292" y="303"/>
                  <a:pt x="285" y="318"/>
                </a:cubicBezTo>
                <a:cubicBezTo>
                  <a:pt x="277" y="332"/>
                  <a:pt x="267" y="344"/>
                  <a:pt x="255" y="354"/>
                </a:cubicBezTo>
                <a:cubicBezTo>
                  <a:pt x="243" y="364"/>
                  <a:pt x="230" y="371"/>
                  <a:pt x="217" y="375"/>
                </a:cubicBezTo>
                <a:cubicBezTo>
                  <a:pt x="203" y="380"/>
                  <a:pt x="186" y="382"/>
                  <a:pt x="167" y="383"/>
                </a:cubicBezTo>
                <a:cubicBezTo>
                  <a:pt x="167" y="428"/>
                  <a:pt x="167" y="428"/>
                  <a:pt x="167" y="428"/>
                </a:cubicBezTo>
                <a:cubicBezTo>
                  <a:pt x="132" y="428"/>
                  <a:pt x="132" y="428"/>
                  <a:pt x="132" y="428"/>
                </a:cubicBezTo>
                <a:cubicBezTo>
                  <a:pt x="132" y="383"/>
                  <a:pt x="132" y="383"/>
                  <a:pt x="132" y="383"/>
                </a:cubicBezTo>
                <a:cubicBezTo>
                  <a:pt x="109" y="381"/>
                  <a:pt x="90" y="377"/>
                  <a:pt x="75" y="372"/>
                </a:cubicBezTo>
                <a:cubicBezTo>
                  <a:pt x="60" y="366"/>
                  <a:pt x="48" y="359"/>
                  <a:pt x="37" y="349"/>
                </a:cubicBezTo>
                <a:cubicBezTo>
                  <a:pt x="27" y="339"/>
                  <a:pt x="18" y="329"/>
                  <a:pt x="13" y="317"/>
                </a:cubicBezTo>
                <a:cubicBezTo>
                  <a:pt x="7" y="306"/>
                  <a:pt x="3" y="293"/>
                  <a:pt x="0" y="277"/>
                </a:cubicBezTo>
                <a:cubicBezTo>
                  <a:pt x="96" y="265"/>
                  <a:pt x="96" y="265"/>
                  <a:pt x="96" y="265"/>
                </a:cubicBezTo>
                <a:cubicBezTo>
                  <a:pt x="99" y="281"/>
                  <a:pt x="103" y="293"/>
                  <a:pt x="108" y="300"/>
                </a:cubicBezTo>
                <a:cubicBezTo>
                  <a:pt x="113" y="307"/>
                  <a:pt x="121" y="313"/>
                  <a:pt x="132" y="318"/>
                </a:cubicBezTo>
                <a:cubicBezTo>
                  <a:pt x="132" y="234"/>
                  <a:pt x="132" y="234"/>
                  <a:pt x="132" y="234"/>
                </a:cubicBezTo>
                <a:cubicBezTo>
                  <a:pt x="100" y="225"/>
                  <a:pt x="77" y="217"/>
                  <a:pt x="64" y="211"/>
                </a:cubicBezTo>
                <a:cubicBezTo>
                  <a:pt x="50" y="204"/>
                  <a:pt x="38" y="194"/>
                  <a:pt x="29" y="179"/>
                </a:cubicBezTo>
                <a:cubicBezTo>
                  <a:pt x="19" y="165"/>
                  <a:pt x="14" y="147"/>
                  <a:pt x="14" y="126"/>
                </a:cubicBezTo>
                <a:cubicBezTo>
                  <a:pt x="14" y="98"/>
                  <a:pt x="24" y="74"/>
                  <a:pt x="43" y="55"/>
                </a:cubicBezTo>
                <a:cubicBezTo>
                  <a:pt x="63" y="36"/>
                  <a:pt x="93" y="26"/>
                  <a:pt x="132" y="24"/>
                </a:cubicBezTo>
                <a:cubicBezTo>
                  <a:pt x="132" y="0"/>
                  <a:pt x="132" y="0"/>
                  <a:pt x="132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203" y="26"/>
                  <a:pt x="230" y="34"/>
                  <a:pt x="249" y="49"/>
                </a:cubicBezTo>
                <a:cubicBezTo>
                  <a:pt x="268" y="64"/>
                  <a:pt x="280" y="84"/>
                  <a:pt x="286" y="109"/>
                </a:cubicBezTo>
                <a:close/>
                <a:moveTo>
                  <a:pt x="132" y="85"/>
                </a:moveTo>
                <a:cubicBezTo>
                  <a:pt x="122" y="89"/>
                  <a:pt x="115" y="93"/>
                  <a:pt x="111" y="98"/>
                </a:cubicBezTo>
                <a:cubicBezTo>
                  <a:pt x="107" y="103"/>
                  <a:pt x="105" y="109"/>
                  <a:pt x="105" y="115"/>
                </a:cubicBezTo>
                <a:cubicBezTo>
                  <a:pt x="105" y="122"/>
                  <a:pt x="107" y="128"/>
                  <a:pt x="111" y="134"/>
                </a:cubicBezTo>
                <a:cubicBezTo>
                  <a:pt x="115" y="139"/>
                  <a:pt x="122" y="143"/>
                  <a:pt x="132" y="147"/>
                </a:cubicBezTo>
                <a:lnTo>
                  <a:pt x="132" y="85"/>
                </a:lnTo>
                <a:close/>
                <a:moveTo>
                  <a:pt x="167" y="321"/>
                </a:moveTo>
                <a:cubicBezTo>
                  <a:pt x="180" y="318"/>
                  <a:pt x="190" y="313"/>
                  <a:pt x="197" y="306"/>
                </a:cubicBezTo>
                <a:cubicBezTo>
                  <a:pt x="203" y="299"/>
                  <a:pt x="206" y="291"/>
                  <a:pt x="206" y="282"/>
                </a:cubicBezTo>
                <a:cubicBezTo>
                  <a:pt x="206" y="275"/>
                  <a:pt x="203" y="268"/>
                  <a:pt x="198" y="262"/>
                </a:cubicBezTo>
                <a:cubicBezTo>
                  <a:pt x="193" y="255"/>
                  <a:pt x="182" y="249"/>
                  <a:pt x="167" y="244"/>
                </a:cubicBezTo>
                <a:lnTo>
                  <a:pt x="167" y="3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5" name="Freeform 16"/>
          <p:cNvSpPr>
            <a:spLocks noChangeAspect="1" noEditPoints="1"/>
          </p:cNvSpPr>
          <p:nvPr/>
        </p:nvSpPr>
        <p:spPr bwMode="auto">
          <a:xfrm>
            <a:off x="217403" y="4053476"/>
            <a:ext cx="317700" cy="216000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265" y="40"/>
              </a:cxn>
              <a:cxn ang="0">
                <a:pos x="267" y="42"/>
              </a:cxn>
              <a:cxn ang="0">
                <a:pos x="265" y="45"/>
              </a:cxn>
              <a:cxn ang="0">
                <a:pos x="213" y="68"/>
              </a:cxn>
              <a:cxn ang="0">
                <a:pos x="227" y="79"/>
              </a:cxn>
              <a:cxn ang="0">
                <a:pos x="236" y="118"/>
              </a:cxn>
              <a:cxn ang="0">
                <a:pos x="243" y="127"/>
              </a:cxn>
              <a:cxn ang="0">
                <a:pos x="242" y="131"/>
              </a:cxn>
              <a:cxn ang="0">
                <a:pos x="260" y="176"/>
              </a:cxn>
              <a:cxn ang="0">
                <a:pos x="236" y="181"/>
              </a:cxn>
              <a:cxn ang="0">
                <a:pos x="232" y="135"/>
              </a:cxn>
              <a:cxn ang="0">
                <a:pos x="226" y="126"/>
              </a:cxn>
              <a:cxn ang="0">
                <a:pos x="229" y="120"/>
              </a:cxn>
              <a:cxn ang="0">
                <a:pos x="220" y="82"/>
              </a:cxn>
              <a:cxn ang="0">
                <a:pos x="202" y="71"/>
              </a:cxn>
              <a:cxn ang="0">
                <a:pos x="131" y="45"/>
              </a:cxn>
              <a:cxn ang="0">
                <a:pos x="130" y="44"/>
              </a:cxn>
              <a:cxn ang="0">
                <a:pos x="132" y="49"/>
              </a:cxn>
              <a:cxn ang="0">
                <a:pos x="195" y="76"/>
              </a:cxn>
              <a:cxn ang="0">
                <a:pos x="135" y="103"/>
              </a:cxn>
              <a:cxn ang="0">
                <a:pos x="132" y="103"/>
              </a:cxn>
              <a:cxn ang="0">
                <a:pos x="2" y="45"/>
              </a:cxn>
              <a:cxn ang="0">
                <a:pos x="0" y="42"/>
              </a:cxn>
              <a:cxn ang="0">
                <a:pos x="2" y="40"/>
              </a:cxn>
              <a:cxn ang="0">
                <a:pos x="133" y="0"/>
              </a:cxn>
              <a:cxn ang="0">
                <a:pos x="134" y="0"/>
              </a:cxn>
              <a:cxn ang="0">
                <a:pos x="57" y="79"/>
              </a:cxn>
              <a:cxn ang="0">
                <a:pos x="54" y="136"/>
              </a:cxn>
              <a:cxn ang="0">
                <a:pos x="54" y="137"/>
              </a:cxn>
              <a:cxn ang="0">
                <a:pos x="56" y="137"/>
              </a:cxn>
              <a:cxn ang="0">
                <a:pos x="132" y="173"/>
              </a:cxn>
              <a:cxn ang="0">
                <a:pos x="134" y="173"/>
              </a:cxn>
              <a:cxn ang="0">
                <a:pos x="211" y="137"/>
              </a:cxn>
              <a:cxn ang="0">
                <a:pos x="213" y="137"/>
              </a:cxn>
              <a:cxn ang="0">
                <a:pos x="213" y="136"/>
              </a:cxn>
              <a:cxn ang="0">
                <a:pos x="209" y="80"/>
              </a:cxn>
              <a:cxn ang="0">
                <a:pos x="139" y="111"/>
              </a:cxn>
              <a:cxn ang="0">
                <a:pos x="128" y="111"/>
              </a:cxn>
              <a:cxn ang="0">
                <a:pos x="57" y="79"/>
              </a:cxn>
            </a:cxnLst>
            <a:rect l="0" t="0" r="r" b="b"/>
            <a:pathLst>
              <a:path w="267" h="181">
                <a:moveTo>
                  <a:pt x="134" y="0"/>
                </a:moveTo>
                <a:cubicBezTo>
                  <a:pt x="265" y="40"/>
                  <a:pt x="265" y="40"/>
                  <a:pt x="265" y="40"/>
                </a:cubicBezTo>
                <a:cubicBezTo>
                  <a:pt x="266" y="40"/>
                  <a:pt x="267" y="41"/>
                  <a:pt x="267" y="42"/>
                </a:cubicBezTo>
                <a:cubicBezTo>
                  <a:pt x="267" y="44"/>
                  <a:pt x="267" y="45"/>
                  <a:pt x="265" y="45"/>
                </a:cubicBezTo>
                <a:cubicBezTo>
                  <a:pt x="213" y="68"/>
                  <a:pt x="213" y="68"/>
                  <a:pt x="213" y="68"/>
                </a:cubicBezTo>
                <a:cubicBezTo>
                  <a:pt x="220" y="72"/>
                  <a:pt x="223" y="71"/>
                  <a:pt x="227" y="79"/>
                </a:cubicBezTo>
                <a:cubicBezTo>
                  <a:pt x="230" y="86"/>
                  <a:pt x="233" y="101"/>
                  <a:pt x="236" y="118"/>
                </a:cubicBezTo>
                <a:cubicBezTo>
                  <a:pt x="241" y="119"/>
                  <a:pt x="243" y="125"/>
                  <a:pt x="243" y="127"/>
                </a:cubicBezTo>
                <a:cubicBezTo>
                  <a:pt x="243" y="130"/>
                  <a:pt x="243" y="130"/>
                  <a:pt x="242" y="131"/>
                </a:cubicBezTo>
                <a:cubicBezTo>
                  <a:pt x="260" y="176"/>
                  <a:pt x="260" y="176"/>
                  <a:pt x="260" y="176"/>
                </a:cubicBezTo>
                <a:cubicBezTo>
                  <a:pt x="236" y="181"/>
                  <a:pt x="236" y="181"/>
                  <a:pt x="236" y="181"/>
                </a:cubicBezTo>
                <a:cubicBezTo>
                  <a:pt x="232" y="135"/>
                  <a:pt x="232" y="135"/>
                  <a:pt x="232" y="135"/>
                </a:cubicBezTo>
                <a:cubicBezTo>
                  <a:pt x="228" y="134"/>
                  <a:pt x="225" y="129"/>
                  <a:pt x="226" y="126"/>
                </a:cubicBezTo>
                <a:cubicBezTo>
                  <a:pt x="226" y="123"/>
                  <a:pt x="227" y="121"/>
                  <a:pt x="229" y="120"/>
                </a:cubicBezTo>
                <a:cubicBezTo>
                  <a:pt x="226" y="103"/>
                  <a:pt x="223" y="88"/>
                  <a:pt x="220" y="82"/>
                </a:cubicBezTo>
                <a:cubicBezTo>
                  <a:pt x="218" y="76"/>
                  <a:pt x="209" y="73"/>
                  <a:pt x="202" y="71"/>
                </a:cubicBezTo>
                <a:cubicBezTo>
                  <a:pt x="178" y="61"/>
                  <a:pt x="155" y="53"/>
                  <a:pt x="131" y="45"/>
                </a:cubicBezTo>
                <a:cubicBezTo>
                  <a:pt x="130" y="45"/>
                  <a:pt x="130" y="45"/>
                  <a:pt x="130" y="44"/>
                </a:cubicBezTo>
                <a:cubicBezTo>
                  <a:pt x="129" y="46"/>
                  <a:pt x="130" y="48"/>
                  <a:pt x="132" y="49"/>
                </a:cubicBezTo>
                <a:cubicBezTo>
                  <a:pt x="150" y="56"/>
                  <a:pt x="170" y="64"/>
                  <a:pt x="195" y="76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34" y="103"/>
                  <a:pt x="133" y="103"/>
                  <a:pt x="132" y="103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2"/>
                </a:cubicBezTo>
                <a:cubicBezTo>
                  <a:pt x="0" y="41"/>
                  <a:pt x="1" y="40"/>
                  <a:pt x="2" y="4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4" y="0"/>
                  <a:pt x="134" y="0"/>
                </a:cubicBezTo>
                <a:close/>
                <a:moveTo>
                  <a:pt x="57" y="79"/>
                </a:moveTo>
                <a:cubicBezTo>
                  <a:pt x="54" y="136"/>
                  <a:pt x="54" y="136"/>
                  <a:pt x="54" y="136"/>
                </a:cubicBezTo>
                <a:cubicBezTo>
                  <a:pt x="54" y="136"/>
                  <a:pt x="54" y="137"/>
                  <a:pt x="54" y="137"/>
                </a:cubicBezTo>
                <a:cubicBezTo>
                  <a:pt x="55" y="137"/>
                  <a:pt x="55" y="137"/>
                  <a:pt x="56" y="137"/>
                </a:cubicBezTo>
                <a:cubicBezTo>
                  <a:pt x="82" y="131"/>
                  <a:pt x="111" y="144"/>
                  <a:pt x="132" y="173"/>
                </a:cubicBezTo>
                <a:cubicBezTo>
                  <a:pt x="133" y="174"/>
                  <a:pt x="134" y="174"/>
                  <a:pt x="134" y="173"/>
                </a:cubicBezTo>
                <a:cubicBezTo>
                  <a:pt x="155" y="144"/>
                  <a:pt x="185" y="131"/>
                  <a:pt x="211" y="137"/>
                </a:cubicBezTo>
                <a:cubicBezTo>
                  <a:pt x="212" y="137"/>
                  <a:pt x="212" y="137"/>
                  <a:pt x="213" y="137"/>
                </a:cubicBezTo>
                <a:cubicBezTo>
                  <a:pt x="213" y="137"/>
                  <a:pt x="213" y="136"/>
                  <a:pt x="213" y="136"/>
                </a:cubicBezTo>
                <a:cubicBezTo>
                  <a:pt x="209" y="80"/>
                  <a:pt x="209" y="80"/>
                  <a:pt x="209" y="80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5" y="112"/>
                  <a:pt x="131" y="112"/>
                  <a:pt x="128" y="111"/>
                </a:cubicBezTo>
                <a:cubicBezTo>
                  <a:pt x="57" y="79"/>
                  <a:pt x="57" y="79"/>
                  <a:pt x="57" y="7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6" name="Freeform 178"/>
          <p:cNvSpPr>
            <a:spLocks noChangeAspect="1" noEditPoints="1"/>
          </p:cNvSpPr>
          <p:nvPr/>
        </p:nvSpPr>
        <p:spPr bwMode="auto">
          <a:xfrm>
            <a:off x="6404708" y="4148782"/>
            <a:ext cx="142690" cy="206581"/>
          </a:xfrm>
          <a:custGeom>
            <a:avLst/>
            <a:gdLst/>
            <a:ahLst/>
            <a:cxnLst>
              <a:cxn ang="0">
                <a:pos x="286" y="109"/>
              </a:cxn>
              <a:cxn ang="0">
                <a:pos x="197" y="123"/>
              </a:cxn>
              <a:cxn ang="0">
                <a:pos x="185" y="100"/>
              </a:cxn>
              <a:cxn ang="0">
                <a:pos x="167" y="86"/>
              </a:cxn>
              <a:cxn ang="0">
                <a:pos x="167" y="156"/>
              </a:cxn>
              <a:cxn ang="0">
                <a:pos x="264" y="196"/>
              </a:cxn>
              <a:cxn ang="0">
                <a:pos x="296" y="270"/>
              </a:cxn>
              <a:cxn ang="0">
                <a:pos x="285" y="318"/>
              </a:cxn>
              <a:cxn ang="0">
                <a:pos x="255" y="354"/>
              </a:cxn>
              <a:cxn ang="0">
                <a:pos x="217" y="375"/>
              </a:cxn>
              <a:cxn ang="0">
                <a:pos x="167" y="383"/>
              </a:cxn>
              <a:cxn ang="0">
                <a:pos x="167" y="428"/>
              </a:cxn>
              <a:cxn ang="0">
                <a:pos x="132" y="428"/>
              </a:cxn>
              <a:cxn ang="0">
                <a:pos x="132" y="383"/>
              </a:cxn>
              <a:cxn ang="0">
                <a:pos x="75" y="372"/>
              </a:cxn>
              <a:cxn ang="0">
                <a:pos x="37" y="349"/>
              </a:cxn>
              <a:cxn ang="0">
                <a:pos x="13" y="317"/>
              </a:cxn>
              <a:cxn ang="0">
                <a:pos x="0" y="277"/>
              </a:cxn>
              <a:cxn ang="0">
                <a:pos x="96" y="265"/>
              </a:cxn>
              <a:cxn ang="0">
                <a:pos x="108" y="300"/>
              </a:cxn>
              <a:cxn ang="0">
                <a:pos x="132" y="318"/>
              </a:cxn>
              <a:cxn ang="0">
                <a:pos x="132" y="234"/>
              </a:cxn>
              <a:cxn ang="0">
                <a:pos x="64" y="211"/>
              </a:cxn>
              <a:cxn ang="0">
                <a:pos x="29" y="179"/>
              </a:cxn>
              <a:cxn ang="0">
                <a:pos x="14" y="126"/>
              </a:cxn>
              <a:cxn ang="0">
                <a:pos x="43" y="55"/>
              </a:cxn>
              <a:cxn ang="0">
                <a:pos x="132" y="24"/>
              </a:cxn>
              <a:cxn ang="0">
                <a:pos x="132" y="0"/>
              </a:cxn>
              <a:cxn ang="0">
                <a:pos x="167" y="0"/>
              </a:cxn>
              <a:cxn ang="0">
                <a:pos x="167" y="24"/>
              </a:cxn>
              <a:cxn ang="0">
                <a:pos x="249" y="49"/>
              </a:cxn>
              <a:cxn ang="0">
                <a:pos x="286" y="109"/>
              </a:cxn>
              <a:cxn ang="0">
                <a:pos x="132" y="85"/>
              </a:cxn>
              <a:cxn ang="0">
                <a:pos x="111" y="98"/>
              </a:cxn>
              <a:cxn ang="0">
                <a:pos x="105" y="115"/>
              </a:cxn>
              <a:cxn ang="0">
                <a:pos x="111" y="134"/>
              </a:cxn>
              <a:cxn ang="0">
                <a:pos x="132" y="147"/>
              </a:cxn>
              <a:cxn ang="0">
                <a:pos x="132" y="85"/>
              </a:cxn>
              <a:cxn ang="0">
                <a:pos x="167" y="321"/>
              </a:cxn>
              <a:cxn ang="0">
                <a:pos x="197" y="306"/>
              </a:cxn>
              <a:cxn ang="0">
                <a:pos x="206" y="282"/>
              </a:cxn>
              <a:cxn ang="0">
                <a:pos x="198" y="262"/>
              </a:cxn>
              <a:cxn ang="0">
                <a:pos x="167" y="244"/>
              </a:cxn>
              <a:cxn ang="0">
                <a:pos x="167" y="321"/>
              </a:cxn>
            </a:cxnLst>
            <a:rect l="0" t="0" r="r" b="b"/>
            <a:pathLst>
              <a:path w="296" h="428">
                <a:moveTo>
                  <a:pt x="286" y="109"/>
                </a:moveTo>
                <a:cubicBezTo>
                  <a:pt x="197" y="123"/>
                  <a:pt x="197" y="123"/>
                  <a:pt x="197" y="123"/>
                </a:cubicBezTo>
                <a:cubicBezTo>
                  <a:pt x="192" y="112"/>
                  <a:pt x="188" y="104"/>
                  <a:pt x="185" y="100"/>
                </a:cubicBezTo>
                <a:cubicBezTo>
                  <a:pt x="181" y="95"/>
                  <a:pt x="175" y="91"/>
                  <a:pt x="167" y="86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215" y="168"/>
                  <a:pt x="248" y="182"/>
                  <a:pt x="264" y="196"/>
                </a:cubicBezTo>
                <a:cubicBezTo>
                  <a:pt x="285" y="216"/>
                  <a:pt x="296" y="240"/>
                  <a:pt x="296" y="270"/>
                </a:cubicBezTo>
                <a:cubicBezTo>
                  <a:pt x="296" y="287"/>
                  <a:pt x="292" y="303"/>
                  <a:pt x="285" y="318"/>
                </a:cubicBezTo>
                <a:cubicBezTo>
                  <a:pt x="277" y="332"/>
                  <a:pt x="267" y="344"/>
                  <a:pt x="255" y="354"/>
                </a:cubicBezTo>
                <a:cubicBezTo>
                  <a:pt x="243" y="364"/>
                  <a:pt x="230" y="371"/>
                  <a:pt x="217" y="375"/>
                </a:cubicBezTo>
                <a:cubicBezTo>
                  <a:pt x="203" y="380"/>
                  <a:pt x="186" y="382"/>
                  <a:pt x="167" y="383"/>
                </a:cubicBezTo>
                <a:cubicBezTo>
                  <a:pt x="167" y="428"/>
                  <a:pt x="167" y="428"/>
                  <a:pt x="167" y="428"/>
                </a:cubicBezTo>
                <a:cubicBezTo>
                  <a:pt x="132" y="428"/>
                  <a:pt x="132" y="428"/>
                  <a:pt x="132" y="428"/>
                </a:cubicBezTo>
                <a:cubicBezTo>
                  <a:pt x="132" y="383"/>
                  <a:pt x="132" y="383"/>
                  <a:pt x="132" y="383"/>
                </a:cubicBezTo>
                <a:cubicBezTo>
                  <a:pt x="109" y="381"/>
                  <a:pt x="90" y="377"/>
                  <a:pt x="75" y="372"/>
                </a:cubicBezTo>
                <a:cubicBezTo>
                  <a:pt x="60" y="366"/>
                  <a:pt x="48" y="359"/>
                  <a:pt x="37" y="349"/>
                </a:cubicBezTo>
                <a:cubicBezTo>
                  <a:pt x="27" y="339"/>
                  <a:pt x="18" y="329"/>
                  <a:pt x="13" y="317"/>
                </a:cubicBezTo>
                <a:cubicBezTo>
                  <a:pt x="7" y="306"/>
                  <a:pt x="3" y="293"/>
                  <a:pt x="0" y="277"/>
                </a:cubicBezTo>
                <a:cubicBezTo>
                  <a:pt x="96" y="265"/>
                  <a:pt x="96" y="265"/>
                  <a:pt x="96" y="265"/>
                </a:cubicBezTo>
                <a:cubicBezTo>
                  <a:pt x="99" y="281"/>
                  <a:pt x="103" y="293"/>
                  <a:pt x="108" y="300"/>
                </a:cubicBezTo>
                <a:cubicBezTo>
                  <a:pt x="113" y="307"/>
                  <a:pt x="121" y="313"/>
                  <a:pt x="132" y="318"/>
                </a:cubicBezTo>
                <a:cubicBezTo>
                  <a:pt x="132" y="234"/>
                  <a:pt x="132" y="234"/>
                  <a:pt x="132" y="234"/>
                </a:cubicBezTo>
                <a:cubicBezTo>
                  <a:pt x="100" y="225"/>
                  <a:pt x="77" y="217"/>
                  <a:pt x="64" y="211"/>
                </a:cubicBezTo>
                <a:cubicBezTo>
                  <a:pt x="50" y="204"/>
                  <a:pt x="38" y="194"/>
                  <a:pt x="29" y="179"/>
                </a:cubicBezTo>
                <a:cubicBezTo>
                  <a:pt x="19" y="165"/>
                  <a:pt x="14" y="147"/>
                  <a:pt x="14" y="126"/>
                </a:cubicBezTo>
                <a:cubicBezTo>
                  <a:pt x="14" y="98"/>
                  <a:pt x="24" y="74"/>
                  <a:pt x="43" y="55"/>
                </a:cubicBezTo>
                <a:cubicBezTo>
                  <a:pt x="63" y="36"/>
                  <a:pt x="93" y="26"/>
                  <a:pt x="132" y="24"/>
                </a:cubicBezTo>
                <a:cubicBezTo>
                  <a:pt x="132" y="0"/>
                  <a:pt x="132" y="0"/>
                  <a:pt x="132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203" y="26"/>
                  <a:pt x="230" y="34"/>
                  <a:pt x="249" y="49"/>
                </a:cubicBezTo>
                <a:cubicBezTo>
                  <a:pt x="268" y="64"/>
                  <a:pt x="280" y="84"/>
                  <a:pt x="286" y="109"/>
                </a:cubicBezTo>
                <a:close/>
                <a:moveTo>
                  <a:pt x="132" y="85"/>
                </a:moveTo>
                <a:cubicBezTo>
                  <a:pt x="122" y="89"/>
                  <a:pt x="115" y="93"/>
                  <a:pt x="111" y="98"/>
                </a:cubicBezTo>
                <a:cubicBezTo>
                  <a:pt x="107" y="103"/>
                  <a:pt x="105" y="109"/>
                  <a:pt x="105" y="115"/>
                </a:cubicBezTo>
                <a:cubicBezTo>
                  <a:pt x="105" y="122"/>
                  <a:pt x="107" y="128"/>
                  <a:pt x="111" y="134"/>
                </a:cubicBezTo>
                <a:cubicBezTo>
                  <a:pt x="115" y="139"/>
                  <a:pt x="122" y="143"/>
                  <a:pt x="132" y="147"/>
                </a:cubicBezTo>
                <a:lnTo>
                  <a:pt x="132" y="85"/>
                </a:lnTo>
                <a:close/>
                <a:moveTo>
                  <a:pt x="167" y="321"/>
                </a:moveTo>
                <a:cubicBezTo>
                  <a:pt x="180" y="318"/>
                  <a:pt x="190" y="313"/>
                  <a:pt x="197" y="306"/>
                </a:cubicBezTo>
                <a:cubicBezTo>
                  <a:pt x="203" y="299"/>
                  <a:pt x="206" y="291"/>
                  <a:pt x="206" y="282"/>
                </a:cubicBezTo>
                <a:cubicBezTo>
                  <a:pt x="206" y="275"/>
                  <a:pt x="203" y="268"/>
                  <a:pt x="198" y="262"/>
                </a:cubicBezTo>
                <a:cubicBezTo>
                  <a:pt x="193" y="255"/>
                  <a:pt x="182" y="249"/>
                  <a:pt x="167" y="244"/>
                </a:cubicBezTo>
                <a:lnTo>
                  <a:pt x="167" y="3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7" name="Freeform 16"/>
          <p:cNvSpPr>
            <a:spLocks noChangeAspect="1" noEditPoints="1"/>
          </p:cNvSpPr>
          <p:nvPr/>
        </p:nvSpPr>
        <p:spPr bwMode="auto">
          <a:xfrm>
            <a:off x="6369424" y="3991595"/>
            <a:ext cx="213259" cy="144992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265" y="40"/>
              </a:cxn>
              <a:cxn ang="0">
                <a:pos x="267" y="42"/>
              </a:cxn>
              <a:cxn ang="0">
                <a:pos x="265" y="45"/>
              </a:cxn>
              <a:cxn ang="0">
                <a:pos x="213" y="68"/>
              </a:cxn>
              <a:cxn ang="0">
                <a:pos x="227" y="79"/>
              </a:cxn>
              <a:cxn ang="0">
                <a:pos x="236" y="118"/>
              </a:cxn>
              <a:cxn ang="0">
                <a:pos x="243" y="127"/>
              </a:cxn>
              <a:cxn ang="0">
                <a:pos x="242" y="131"/>
              </a:cxn>
              <a:cxn ang="0">
                <a:pos x="260" y="176"/>
              </a:cxn>
              <a:cxn ang="0">
                <a:pos x="236" y="181"/>
              </a:cxn>
              <a:cxn ang="0">
                <a:pos x="232" y="135"/>
              </a:cxn>
              <a:cxn ang="0">
                <a:pos x="226" y="126"/>
              </a:cxn>
              <a:cxn ang="0">
                <a:pos x="229" y="120"/>
              </a:cxn>
              <a:cxn ang="0">
                <a:pos x="220" y="82"/>
              </a:cxn>
              <a:cxn ang="0">
                <a:pos x="202" y="71"/>
              </a:cxn>
              <a:cxn ang="0">
                <a:pos x="131" y="45"/>
              </a:cxn>
              <a:cxn ang="0">
                <a:pos x="130" y="44"/>
              </a:cxn>
              <a:cxn ang="0">
                <a:pos x="132" y="49"/>
              </a:cxn>
              <a:cxn ang="0">
                <a:pos x="195" y="76"/>
              </a:cxn>
              <a:cxn ang="0">
                <a:pos x="135" y="103"/>
              </a:cxn>
              <a:cxn ang="0">
                <a:pos x="132" y="103"/>
              </a:cxn>
              <a:cxn ang="0">
                <a:pos x="2" y="45"/>
              </a:cxn>
              <a:cxn ang="0">
                <a:pos x="0" y="42"/>
              </a:cxn>
              <a:cxn ang="0">
                <a:pos x="2" y="40"/>
              </a:cxn>
              <a:cxn ang="0">
                <a:pos x="133" y="0"/>
              </a:cxn>
              <a:cxn ang="0">
                <a:pos x="134" y="0"/>
              </a:cxn>
              <a:cxn ang="0">
                <a:pos x="57" y="79"/>
              </a:cxn>
              <a:cxn ang="0">
                <a:pos x="54" y="136"/>
              </a:cxn>
              <a:cxn ang="0">
                <a:pos x="54" y="137"/>
              </a:cxn>
              <a:cxn ang="0">
                <a:pos x="56" y="137"/>
              </a:cxn>
              <a:cxn ang="0">
                <a:pos x="132" y="173"/>
              </a:cxn>
              <a:cxn ang="0">
                <a:pos x="134" y="173"/>
              </a:cxn>
              <a:cxn ang="0">
                <a:pos x="211" y="137"/>
              </a:cxn>
              <a:cxn ang="0">
                <a:pos x="213" y="137"/>
              </a:cxn>
              <a:cxn ang="0">
                <a:pos x="213" y="136"/>
              </a:cxn>
              <a:cxn ang="0">
                <a:pos x="209" y="80"/>
              </a:cxn>
              <a:cxn ang="0">
                <a:pos x="139" y="111"/>
              </a:cxn>
              <a:cxn ang="0">
                <a:pos x="128" y="111"/>
              </a:cxn>
              <a:cxn ang="0">
                <a:pos x="57" y="79"/>
              </a:cxn>
            </a:cxnLst>
            <a:rect l="0" t="0" r="r" b="b"/>
            <a:pathLst>
              <a:path w="267" h="181">
                <a:moveTo>
                  <a:pt x="134" y="0"/>
                </a:moveTo>
                <a:cubicBezTo>
                  <a:pt x="265" y="40"/>
                  <a:pt x="265" y="40"/>
                  <a:pt x="265" y="40"/>
                </a:cubicBezTo>
                <a:cubicBezTo>
                  <a:pt x="266" y="40"/>
                  <a:pt x="267" y="41"/>
                  <a:pt x="267" y="42"/>
                </a:cubicBezTo>
                <a:cubicBezTo>
                  <a:pt x="267" y="44"/>
                  <a:pt x="267" y="45"/>
                  <a:pt x="265" y="45"/>
                </a:cubicBezTo>
                <a:cubicBezTo>
                  <a:pt x="213" y="68"/>
                  <a:pt x="213" y="68"/>
                  <a:pt x="213" y="68"/>
                </a:cubicBezTo>
                <a:cubicBezTo>
                  <a:pt x="220" y="72"/>
                  <a:pt x="223" y="71"/>
                  <a:pt x="227" y="79"/>
                </a:cubicBezTo>
                <a:cubicBezTo>
                  <a:pt x="230" y="86"/>
                  <a:pt x="233" y="101"/>
                  <a:pt x="236" y="118"/>
                </a:cubicBezTo>
                <a:cubicBezTo>
                  <a:pt x="241" y="119"/>
                  <a:pt x="243" y="125"/>
                  <a:pt x="243" y="127"/>
                </a:cubicBezTo>
                <a:cubicBezTo>
                  <a:pt x="243" y="130"/>
                  <a:pt x="243" y="130"/>
                  <a:pt x="242" y="131"/>
                </a:cubicBezTo>
                <a:cubicBezTo>
                  <a:pt x="260" y="176"/>
                  <a:pt x="260" y="176"/>
                  <a:pt x="260" y="176"/>
                </a:cubicBezTo>
                <a:cubicBezTo>
                  <a:pt x="236" y="181"/>
                  <a:pt x="236" y="181"/>
                  <a:pt x="236" y="181"/>
                </a:cubicBezTo>
                <a:cubicBezTo>
                  <a:pt x="232" y="135"/>
                  <a:pt x="232" y="135"/>
                  <a:pt x="232" y="135"/>
                </a:cubicBezTo>
                <a:cubicBezTo>
                  <a:pt x="228" y="134"/>
                  <a:pt x="225" y="129"/>
                  <a:pt x="226" y="126"/>
                </a:cubicBezTo>
                <a:cubicBezTo>
                  <a:pt x="226" y="123"/>
                  <a:pt x="227" y="121"/>
                  <a:pt x="229" y="120"/>
                </a:cubicBezTo>
                <a:cubicBezTo>
                  <a:pt x="226" y="103"/>
                  <a:pt x="223" y="88"/>
                  <a:pt x="220" y="82"/>
                </a:cubicBezTo>
                <a:cubicBezTo>
                  <a:pt x="218" y="76"/>
                  <a:pt x="209" y="73"/>
                  <a:pt x="202" y="71"/>
                </a:cubicBezTo>
                <a:cubicBezTo>
                  <a:pt x="178" y="61"/>
                  <a:pt x="155" y="53"/>
                  <a:pt x="131" y="45"/>
                </a:cubicBezTo>
                <a:cubicBezTo>
                  <a:pt x="130" y="45"/>
                  <a:pt x="130" y="45"/>
                  <a:pt x="130" y="44"/>
                </a:cubicBezTo>
                <a:cubicBezTo>
                  <a:pt x="129" y="46"/>
                  <a:pt x="130" y="48"/>
                  <a:pt x="132" y="49"/>
                </a:cubicBezTo>
                <a:cubicBezTo>
                  <a:pt x="150" y="56"/>
                  <a:pt x="170" y="64"/>
                  <a:pt x="195" y="76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34" y="103"/>
                  <a:pt x="133" y="103"/>
                  <a:pt x="132" y="103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2"/>
                </a:cubicBezTo>
                <a:cubicBezTo>
                  <a:pt x="0" y="41"/>
                  <a:pt x="1" y="40"/>
                  <a:pt x="2" y="4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4" y="0"/>
                  <a:pt x="134" y="0"/>
                </a:cubicBezTo>
                <a:close/>
                <a:moveTo>
                  <a:pt x="57" y="79"/>
                </a:moveTo>
                <a:cubicBezTo>
                  <a:pt x="54" y="136"/>
                  <a:pt x="54" y="136"/>
                  <a:pt x="54" y="136"/>
                </a:cubicBezTo>
                <a:cubicBezTo>
                  <a:pt x="54" y="136"/>
                  <a:pt x="54" y="137"/>
                  <a:pt x="54" y="137"/>
                </a:cubicBezTo>
                <a:cubicBezTo>
                  <a:pt x="55" y="137"/>
                  <a:pt x="55" y="137"/>
                  <a:pt x="56" y="137"/>
                </a:cubicBezTo>
                <a:cubicBezTo>
                  <a:pt x="82" y="131"/>
                  <a:pt x="111" y="144"/>
                  <a:pt x="132" y="173"/>
                </a:cubicBezTo>
                <a:cubicBezTo>
                  <a:pt x="133" y="174"/>
                  <a:pt x="134" y="174"/>
                  <a:pt x="134" y="173"/>
                </a:cubicBezTo>
                <a:cubicBezTo>
                  <a:pt x="155" y="144"/>
                  <a:pt x="185" y="131"/>
                  <a:pt x="211" y="137"/>
                </a:cubicBezTo>
                <a:cubicBezTo>
                  <a:pt x="212" y="137"/>
                  <a:pt x="212" y="137"/>
                  <a:pt x="213" y="137"/>
                </a:cubicBezTo>
                <a:cubicBezTo>
                  <a:pt x="213" y="137"/>
                  <a:pt x="213" y="136"/>
                  <a:pt x="213" y="136"/>
                </a:cubicBezTo>
                <a:cubicBezTo>
                  <a:pt x="209" y="80"/>
                  <a:pt x="209" y="80"/>
                  <a:pt x="209" y="80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5" y="112"/>
                  <a:pt x="131" y="112"/>
                  <a:pt x="128" y="111"/>
                </a:cubicBezTo>
                <a:cubicBezTo>
                  <a:pt x="57" y="79"/>
                  <a:pt x="57" y="79"/>
                  <a:pt x="57" y="7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2223"/>
              </p:ext>
            </p:extLst>
          </p:nvPr>
        </p:nvGraphicFramePr>
        <p:xfrm>
          <a:off x="1846585" y="1700042"/>
          <a:ext cx="2457450" cy="195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473" name="Chart" r:id="rId7" imgW="2390866" imgH="2009655" progId="MSGraph.Chart.8">
                  <p:embed followColorScheme="full"/>
                </p:oleObj>
              </mc:Choice>
              <mc:Fallback>
                <p:oleObj name="Chart" r:id="rId7" imgW="2390866" imgH="200965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585" y="1700042"/>
                        <a:ext cx="2457450" cy="1952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449397"/>
              </p:ext>
            </p:extLst>
          </p:nvPr>
        </p:nvGraphicFramePr>
        <p:xfrm>
          <a:off x="307975" y="4033838"/>
          <a:ext cx="2454275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474" name="Chart" r:id="rId9" imgW="2387600" imgH="2006600" progId="MSGraph.Chart.8">
                  <p:embed followColorScheme="full"/>
                </p:oleObj>
              </mc:Choice>
              <mc:Fallback>
                <p:oleObj name="Chart" r:id="rId9" imgW="2387600" imgH="2006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4033838"/>
                        <a:ext cx="2454275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568183"/>
              </p:ext>
            </p:extLst>
          </p:nvPr>
        </p:nvGraphicFramePr>
        <p:xfrm>
          <a:off x="3362325" y="4033838"/>
          <a:ext cx="2454275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475" name="Chart" r:id="rId11" imgW="2387600" imgH="2006600" progId="MSGraph.Chart.8">
                  <p:embed followColorScheme="full"/>
                </p:oleObj>
              </mc:Choice>
              <mc:Fallback>
                <p:oleObj name="Chart" r:id="rId11" imgW="2387600" imgH="2006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4033838"/>
                        <a:ext cx="2454275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778998"/>
              </p:ext>
            </p:extLst>
          </p:nvPr>
        </p:nvGraphicFramePr>
        <p:xfrm>
          <a:off x="6386692" y="4023916"/>
          <a:ext cx="2457450" cy="195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476" name="Chart" r:id="rId13" imgW="2390866" imgH="2009655" progId="MSGraph.Chart.8">
                  <p:embed followColorScheme="full"/>
                </p:oleObj>
              </mc:Choice>
              <mc:Fallback>
                <p:oleObj name="Chart" r:id="rId13" imgW="2390866" imgH="200965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692" y="4023916"/>
                        <a:ext cx="2457450" cy="1952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808469"/>
              </p:ext>
            </p:extLst>
          </p:nvPr>
        </p:nvGraphicFramePr>
        <p:xfrm>
          <a:off x="1869776" y="3528450"/>
          <a:ext cx="234000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1200"/>
                <a:gridCol w="811200"/>
                <a:gridCol w="717600"/>
              </a:tblGrid>
              <a:tr h="240732"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(A)</a:t>
                      </a:r>
                      <a:endParaRPr lang="nl-BE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(B)</a:t>
                      </a:r>
                      <a:endParaRPr lang="nl-BE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(C)</a:t>
                      </a:r>
                      <a:endParaRPr lang="nl-BE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46992"/>
              </p:ext>
            </p:extLst>
          </p:nvPr>
        </p:nvGraphicFramePr>
        <p:xfrm>
          <a:off x="4904484" y="3528450"/>
          <a:ext cx="241200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6000"/>
                <a:gridCol w="1206000"/>
              </a:tblGrid>
              <a:tr h="240732"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(A)</a:t>
                      </a:r>
                      <a:endParaRPr lang="nl-BE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(B)</a:t>
                      </a:r>
                      <a:endParaRPr lang="nl-BE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468036"/>
              </p:ext>
            </p:extLst>
          </p:nvPr>
        </p:nvGraphicFramePr>
        <p:xfrm>
          <a:off x="329824" y="5878178"/>
          <a:ext cx="234000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1200"/>
                <a:gridCol w="811200"/>
                <a:gridCol w="717600"/>
              </a:tblGrid>
              <a:tr h="240732"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(A)</a:t>
                      </a:r>
                      <a:endParaRPr lang="nl-BE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(B)</a:t>
                      </a:r>
                      <a:endParaRPr lang="nl-BE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(C)</a:t>
                      </a:r>
                      <a:endParaRPr lang="nl-BE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76216"/>
              </p:ext>
            </p:extLst>
          </p:nvPr>
        </p:nvGraphicFramePr>
        <p:xfrm>
          <a:off x="6402100" y="5878178"/>
          <a:ext cx="241200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9918"/>
                <a:gridCol w="639918"/>
                <a:gridCol w="566082"/>
                <a:gridCol w="566082"/>
              </a:tblGrid>
              <a:tr h="240732"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(A)</a:t>
                      </a:r>
                      <a:endParaRPr lang="nl-BE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(B)</a:t>
                      </a:r>
                      <a:endParaRPr lang="nl-BE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(C)</a:t>
                      </a:r>
                      <a:endParaRPr lang="nl-BE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(D)</a:t>
                      </a:r>
                      <a:endParaRPr lang="nl-BE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678936"/>
              </p:ext>
            </p:extLst>
          </p:nvPr>
        </p:nvGraphicFramePr>
        <p:xfrm>
          <a:off x="3364532" y="5878178"/>
          <a:ext cx="241200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6000"/>
                <a:gridCol w="1206000"/>
              </a:tblGrid>
              <a:tr h="240732"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(A)</a:t>
                      </a:r>
                      <a:endParaRPr lang="nl-BE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(B)</a:t>
                      </a:r>
                      <a:endParaRPr lang="nl-BE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2139212" y="1513114"/>
            <a:ext cx="74177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l-BE" sz="1400" b="1" dirty="0" err="1" smtClean="0">
                <a:solidFill>
                  <a:srgbClr val="0A3365"/>
                </a:solidFill>
                <a:cs typeface="Arial"/>
              </a:rPr>
              <a:t>Leeftijd</a:t>
            </a:r>
            <a:endParaRPr lang="nl-BE" sz="1400" b="1" dirty="0">
              <a:solidFill>
                <a:srgbClr val="0A3365"/>
              </a:solidFill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43814" y="3855524"/>
            <a:ext cx="21710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BE" sz="1400" b="1" dirty="0">
                <a:solidFill>
                  <a:srgbClr val="2E2E2E"/>
                </a:solidFill>
                <a:cs typeface="Arial"/>
              </a:rPr>
              <a:t>Sociale klasse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197728" y="1519889"/>
            <a:ext cx="82750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l-BE" sz="1400" b="1" dirty="0" err="1" smtClean="0">
                <a:solidFill>
                  <a:srgbClr val="0A3365"/>
                </a:solidFill>
                <a:cs typeface="Arial"/>
              </a:rPr>
              <a:t>Geslacht</a:t>
            </a:r>
            <a:endParaRPr lang="nl-BE" sz="1400" b="1" dirty="0">
              <a:solidFill>
                <a:srgbClr val="0A3365"/>
              </a:solidFill>
              <a:cs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35107" y="3864135"/>
            <a:ext cx="72274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l-BE" sz="1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/>
              </a:rPr>
              <a:t>Beroep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9859" y="3860857"/>
            <a:ext cx="147525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nl-BE" kern="0" dirty="0">
                <a:solidFill>
                  <a:srgbClr val="2E2E2E"/>
                </a:solidFill>
              </a:rPr>
              <a:t>Opleidingsniveau</a:t>
            </a:r>
            <a:endParaRPr kumimoji="0" lang="nl-BE" sz="1400" b="1" i="0" u="none" strike="noStrike" kern="0" cap="none" spc="0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89162" y="2366792"/>
            <a:ext cx="859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/>
              <a:t>B</a:t>
            </a:r>
            <a:endParaRPr lang="nl-BE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753391" y="4536885"/>
            <a:ext cx="859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endParaRPr lang="nl-BE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533086" y="4724663"/>
            <a:ext cx="859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endParaRPr lang="nl-BE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18559" y="4788114"/>
            <a:ext cx="859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endParaRPr lang="nl-BE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910780" y="4704098"/>
            <a:ext cx="859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endParaRPr lang="nl-BE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481456" y="4505328"/>
            <a:ext cx="859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chemeClr val="tx2">
                    <a:lumMod val="50000"/>
                  </a:schemeClr>
                </a:solidFill>
              </a:rPr>
              <a:t>AB</a:t>
            </a:r>
            <a:endParaRPr lang="nl-BE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Text Placeholder 4"/>
          <p:cNvSpPr txBox="1">
            <a:spLocks/>
          </p:cNvSpPr>
          <p:nvPr/>
        </p:nvSpPr>
        <p:spPr>
          <a:xfrm>
            <a:off x="-4940" y="6456363"/>
            <a:ext cx="7734300" cy="4016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>
                <a:latin typeface="Calibri" pitchFamily="34" charset="0"/>
                <a:cs typeface="Arial" pitchFamily="34" charset="0"/>
              </a:rPr>
              <a:t>Base: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Totale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steekproef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Brussel 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(n=1000)	</a:t>
            </a:r>
          </a:p>
          <a:p>
            <a:pPr mar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 err="1">
                <a:latin typeface="Calibri" pitchFamily="34" charset="0"/>
                <a:cs typeface="Arial" pitchFamily="34" charset="0"/>
              </a:rPr>
              <a:t>Significante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verschillen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tussen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groepen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aanduid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met A, B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576919" y="1187963"/>
            <a:ext cx="4056566" cy="2844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 dirty="0" smtClean="0">
                <a:solidFill>
                  <a:schemeClr val="bg1"/>
                </a:solidFill>
              </a:rPr>
              <a:t>Totaal Brussel: 52</a:t>
            </a: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_CLIENTLIBRARY" val=""/>
</p:tagLst>
</file>

<file path=ppt/theme/theme1.xml><?xml version="1.0" encoding="utf-8"?>
<a:theme xmlns:a="http://schemas.openxmlformats.org/drawingml/2006/main" name="2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BC2014">
    <a:dk1>
      <a:sysClr val="windowText" lastClr="000000"/>
    </a:dk1>
    <a:lt1>
      <a:sysClr val="window" lastClr="FFFFFF"/>
    </a:lt1>
    <a:dk2>
      <a:srgbClr val="3E3E3E"/>
    </a:dk2>
    <a:lt2>
      <a:srgbClr val="F6C5B5"/>
    </a:lt2>
    <a:accent1>
      <a:srgbClr val="0A3365"/>
    </a:accent1>
    <a:accent2>
      <a:srgbClr val="1F99CD"/>
    </a:accent2>
    <a:accent3>
      <a:srgbClr val="4B9C07"/>
    </a:accent3>
    <a:accent4>
      <a:srgbClr val="0D6B57"/>
    </a:accent4>
    <a:accent5>
      <a:srgbClr val="D97E76"/>
    </a:accent5>
    <a:accent6>
      <a:srgbClr val="9A0322"/>
    </a:accent6>
    <a:hlink>
      <a:srgbClr val="9A9A9A"/>
    </a:hlink>
    <a:folHlink>
      <a:srgbClr val="4ECBF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BC2014">
    <a:dk1>
      <a:sysClr val="windowText" lastClr="000000"/>
    </a:dk1>
    <a:lt1>
      <a:sysClr val="window" lastClr="FFFFFF"/>
    </a:lt1>
    <a:dk2>
      <a:srgbClr val="3E3E3E"/>
    </a:dk2>
    <a:lt2>
      <a:srgbClr val="F6C5B5"/>
    </a:lt2>
    <a:accent1>
      <a:srgbClr val="0A3365"/>
    </a:accent1>
    <a:accent2>
      <a:srgbClr val="1F99CD"/>
    </a:accent2>
    <a:accent3>
      <a:srgbClr val="4B9C07"/>
    </a:accent3>
    <a:accent4>
      <a:srgbClr val="0D6B57"/>
    </a:accent4>
    <a:accent5>
      <a:srgbClr val="D97E76"/>
    </a:accent5>
    <a:accent6>
      <a:srgbClr val="9A0322"/>
    </a:accent6>
    <a:hlink>
      <a:srgbClr val="9A9A9A"/>
    </a:hlink>
    <a:folHlink>
      <a:srgbClr val="4ECBF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BC2014">
    <a:dk1>
      <a:sysClr val="windowText" lastClr="000000"/>
    </a:dk1>
    <a:lt1>
      <a:sysClr val="window" lastClr="FFFFFF"/>
    </a:lt1>
    <a:dk2>
      <a:srgbClr val="3E3E3E"/>
    </a:dk2>
    <a:lt2>
      <a:srgbClr val="F6C5B5"/>
    </a:lt2>
    <a:accent1>
      <a:srgbClr val="0A3365"/>
    </a:accent1>
    <a:accent2>
      <a:srgbClr val="1F99CD"/>
    </a:accent2>
    <a:accent3>
      <a:srgbClr val="4B9C07"/>
    </a:accent3>
    <a:accent4>
      <a:srgbClr val="0D6B57"/>
    </a:accent4>
    <a:accent5>
      <a:srgbClr val="D97E76"/>
    </a:accent5>
    <a:accent6>
      <a:srgbClr val="9A0322"/>
    </a:accent6>
    <a:hlink>
      <a:srgbClr val="9A9A9A"/>
    </a:hlink>
    <a:folHlink>
      <a:srgbClr val="4ECBF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BC2014">
    <a:dk1>
      <a:sysClr val="windowText" lastClr="000000"/>
    </a:dk1>
    <a:lt1>
      <a:sysClr val="window" lastClr="FFFFFF"/>
    </a:lt1>
    <a:dk2>
      <a:srgbClr val="3E3E3E"/>
    </a:dk2>
    <a:lt2>
      <a:srgbClr val="F6C5B5"/>
    </a:lt2>
    <a:accent1>
      <a:srgbClr val="0A3365"/>
    </a:accent1>
    <a:accent2>
      <a:srgbClr val="1F99CD"/>
    </a:accent2>
    <a:accent3>
      <a:srgbClr val="4B9C07"/>
    </a:accent3>
    <a:accent4>
      <a:srgbClr val="0D6B57"/>
    </a:accent4>
    <a:accent5>
      <a:srgbClr val="D97E76"/>
    </a:accent5>
    <a:accent6>
      <a:srgbClr val="9A0322"/>
    </a:accent6>
    <a:hlink>
      <a:srgbClr val="9A9A9A"/>
    </a:hlink>
    <a:folHlink>
      <a:srgbClr val="4ECBF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BC2014">
    <a:dk1>
      <a:sysClr val="windowText" lastClr="000000"/>
    </a:dk1>
    <a:lt1>
      <a:sysClr val="window" lastClr="FFFFFF"/>
    </a:lt1>
    <a:dk2>
      <a:srgbClr val="3E3E3E"/>
    </a:dk2>
    <a:lt2>
      <a:srgbClr val="F6C5B5"/>
    </a:lt2>
    <a:accent1>
      <a:srgbClr val="0A3365"/>
    </a:accent1>
    <a:accent2>
      <a:srgbClr val="1F99CD"/>
    </a:accent2>
    <a:accent3>
      <a:srgbClr val="4B9C07"/>
    </a:accent3>
    <a:accent4>
      <a:srgbClr val="0D6B57"/>
    </a:accent4>
    <a:accent5>
      <a:srgbClr val="D97E76"/>
    </a:accent5>
    <a:accent6>
      <a:srgbClr val="9A0322"/>
    </a:accent6>
    <a:hlink>
      <a:srgbClr val="9A9A9A"/>
    </a:hlink>
    <a:folHlink>
      <a:srgbClr val="4ECBF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BC2014">
    <a:dk1>
      <a:sysClr val="windowText" lastClr="000000"/>
    </a:dk1>
    <a:lt1>
      <a:sysClr val="window" lastClr="FFFFFF"/>
    </a:lt1>
    <a:dk2>
      <a:srgbClr val="3E3E3E"/>
    </a:dk2>
    <a:lt2>
      <a:srgbClr val="F6C5B5"/>
    </a:lt2>
    <a:accent1>
      <a:srgbClr val="0A3365"/>
    </a:accent1>
    <a:accent2>
      <a:srgbClr val="1F99CD"/>
    </a:accent2>
    <a:accent3>
      <a:srgbClr val="4B9C07"/>
    </a:accent3>
    <a:accent4>
      <a:srgbClr val="0D6B57"/>
    </a:accent4>
    <a:accent5>
      <a:srgbClr val="D97E76"/>
    </a:accent5>
    <a:accent6>
      <a:srgbClr val="9A0322"/>
    </a:accent6>
    <a:hlink>
      <a:srgbClr val="9A9A9A"/>
    </a:hlink>
    <a:folHlink>
      <a:srgbClr val="4ECBF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</TotalTime>
  <Words>1450</Words>
  <Application>Microsoft Office PowerPoint</Application>
  <PresentationFormat>On-screen Show (4:3)</PresentationFormat>
  <Paragraphs>284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2_Ipsos Template 2012</vt:lpstr>
      <vt:lpstr>4_Ipsos Template 2012</vt:lpstr>
      <vt:lpstr>5_Ipsos Template 2012</vt:lpstr>
      <vt:lpstr>1_Ipsos Template 2012</vt:lpstr>
      <vt:lpstr>6_Ipsos Template 2012</vt:lpstr>
      <vt:lpstr>7_Ipsos Template 2012</vt:lpstr>
      <vt:lpstr>8_Ipsos Template 2012</vt:lpstr>
      <vt:lpstr>3_Ipsos Template 2012</vt:lpstr>
      <vt:lpstr>Chart</vt:lpstr>
      <vt:lpstr>PRIORITEITEN IN VERBAND MET DIERENWELZIJN TIJDENS DE LEGISLATUUR 2014-2019</vt:lpstr>
      <vt:lpstr>Onderzoeksopzet</vt:lpstr>
      <vt:lpstr>Onderzoeksopzet</vt:lpstr>
      <vt:lpstr>Description de l’échantillon</vt:lpstr>
      <vt:lpstr>Resultaten</vt:lpstr>
      <vt:lpstr>Methode voor meting van belang beleidsdomeinen (1/2)</vt:lpstr>
      <vt:lpstr>Methode voor meting van belang beleidsdomeinen (2/2)</vt:lpstr>
      <vt:lpstr>Zoals verwacht, liggen de Brusselaars het meest wakker van Economie en Werkgelegenheid, gevolgd door Veiligheid, Preventie en Onderwijs. Opmerkelijk: de Brusselaars vinden Dierenwelzijn als beleidsdomein belangrijker dan Lokale besturen, Ruimtelijke Ordening en Toerisme.</vt:lpstr>
      <vt:lpstr>Meer vrouwen en Brusselaars met een laag opleidingsniveau hechten meer belang aan Dierenwelzijn.</vt:lpstr>
      <vt:lpstr>Een zeer grote meerderheid van de Brusselaars gaat akkoord met de prioriteiten van GAIA voor de legislatuur 2014-2019. Top 3: de oprichting van een Centrum voor Alternatieve Methoden voor dierproeven (85 %), verbod op proeven op honden en katten (84 %), en rituele slachtingen zonder verdoving verbieden (83 %). 82 % stemt in met een verbod op proeven op apen en verplichte sterilisatie van huiskatten.</vt:lpstr>
      <vt:lpstr>Een grote meerderheid van Brusselaars die minder belang hechten aan het Dierenwelzijn zijn het evenwel eens met alle voorgestelde maatregelen, met een percentage instemming dat rond de 80% of meer schommelt voor elke maatregel. Een verbod op dwangvoedering voor foie gras scoort 85 % bij de Brusselaar die Dierenwelzijn belangrijk vindt, en 61 % bij wie minder belang hecht aan Dierenwelzijn, nog altijd een bijna 2/3 meerderheid.</vt:lpstr>
      <vt:lpstr>De Brusselaars zijn meer verdeeld over de maximale straffen die dierenmishandelaars riskeren. Niet streng genoeg, oordeelt 56 %, voldoende streng, vindt 40 %.</vt:lpstr>
      <vt:lpstr>80 % van de Brusselaars die meer belang hechten aan Dierenwelzijn, vindt de straffen niet streng genoeg.    </vt:lpstr>
      <vt:lpstr>Conclusies</vt:lpstr>
      <vt:lpstr>Prioriteiten in verband met dierenwelzijn tijdens de legislatuur 2014-2019 </vt:lpstr>
      <vt:lpstr>PowerPoint Presentation</vt:lpstr>
    </vt:vector>
  </TitlesOfParts>
  <Company>Ipsos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Ramona Bansemir</dc:creator>
  <cp:lastModifiedBy>sylvia.vandenbroucke</cp:lastModifiedBy>
  <cp:revision>420</cp:revision>
  <dcterms:created xsi:type="dcterms:W3CDTF">2012-01-13T06:54:50Z</dcterms:created>
  <dcterms:modified xsi:type="dcterms:W3CDTF">2015-05-22T13:39:36Z</dcterms:modified>
</cp:coreProperties>
</file>