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6.xml" ContentType="application/vnd.openxmlformats-officedocument.themeOverride+xml"/>
  <Override PartName="/ppt/charts/chart1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7.xml" ContentType="application/vnd.openxmlformats-officedocument.themeOverride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9.xml" ContentType="application/vnd.openxmlformats-officedocument.themeOverride+xml"/>
  <Override PartName="/ppt/notesSlides/notesSlide18.xml" ContentType="application/vnd.openxmlformats-officedocument.presentationml.notesSlide+xml"/>
  <Override PartName="/ppt/charts/chart1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notesSlides/notesSlide19.xml" ContentType="application/vnd.openxmlformats-officedocument.presentationml.notesSlide+xml"/>
  <Override PartName="/ppt/charts/chart2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1.xml" ContentType="application/vnd.openxmlformats-officedocument.themeOverride+xml"/>
  <Override PartName="/ppt/notesSlides/notesSlide20.xml" ContentType="application/vnd.openxmlformats-officedocument.presentationml.notesSlide+xml"/>
  <Override PartName="/ppt/charts/chart2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2.xml" ContentType="application/vnd.openxmlformats-officedocument.themeOverride+xml"/>
  <Override PartName="/ppt/notesSlides/notesSlide21.xml" ContentType="application/vnd.openxmlformats-officedocument.presentationml.notesSlide+xml"/>
  <Override PartName="/ppt/charts/chart22.xml" ContentType="application/vnd.openxmlformats-officedocument.drawingml.chart+xml"/>
  <Override PartName="/ppt/notesSlides/notesSlide22.xml" ContentType="application/vnd.openxmlformats-officedocument.presentationml.notesSlide+xml"/>
  <Override PartName="/ppt/charts/chart2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3.xml" ContentType="application/vnd.openxmlformats-officedocument.themeOverride+xml"/>
  <Override PartName="/ppt/charts/chart24.xml" ContentType="application/vnd.openxmlformats-officedocument.drawingml.chart+xml"/>
  <Override PartName="/ppt/notesSlides/notesSlide23.xml" ContentType="application/vnd.openxmlformats-officedocument.presentationml.notesSlide+xml"/>
  <Override PartName="/ppt/charts/chart2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4.xml" ContentType="application/vnd.openxmlformats-officedocument.themeOverride+xml"/>
  <Override PartName="/ppt/notesSlides/notesSlide24.xml" ContentType="application/vnd.openxmlformats-officedocument.presentationml.notesSlide+xml"/>
  <Override PartName="/ppt/charts/chart2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5.xml" ContentType="application/vnd.openxmlformats-officedocument.themeOverride+xml"/>
  <Override PartName="/ppt/charts/chart27.xml" ContentType="application/vnd.openxmlformats-officedocument.drawingml.chart+xml"/>
  <Override PartName="/ppt/notesSlides/notesSlide25.xml" ContentType="application/vnd.openxmlformats-officedocument.presentationml.notesSlide+xml"/>
  <Override PartName="/ppt/charts/chart2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6.xml" ContentType="application/vnd.openxmlformats-officedocument.themeOverride+xml"/>
  <Override PartName="/ppt/notesSlides/notesSlide26.xml" ContentType="application/vnd.openxmlformats-officedocument.presentationml.notesSlide+xml"/>
  <Override PartName="/ppt/charts/chart2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7.xml" ContentType="application/vnd.openxmlformats-officedocument.themeOverride+xml"/>
  <Override PartName="/ppt/charts/chart30.xml" ContentType="application/vnd.openxmlformats-officedocument.drawingml.chart+xml"/>
  <Override PartName="/ppt/notesSlides/notesSlide27.xml" ContentType="application/vnd.openxmlformats-officedocument.presentationml.notesSlide+xml"/>
  <Override PartName="/ppt/charts/chart3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550" r:id="rId2"/>
    <p:sldId id="1533" r:id="rId3"/>
    <p:sldId id="724" r:id="rId4"/>
    <p:sldId id="872" r:id="rId5"/>
    <p:sldId id="641" r:id="rId6"/>
    <p:sldId id="1478" r:id="rId7"/>
    <p:sldId id="1532" r:id="rId8"/>
    <p:sldId id="1530" r:id="rId9"/>
    <p:sldId id="1529" r:id="rId10"/>
    <p:sldId id="1486" r:id="rId11"/>
    <p:sldId id="1523" r:id="rId12"/>
    <p:sldId id="1524" r:id="rId13"/>
    <p:sldId id="1525" r:id="rId14"/>
    <p:sldId id="1526" r:id="rId15"/>
    <p:sldId id="1527" r:id="rId16"/>
    <p:sldId id="1528" r:id="rId17"/>
    <p:sldId id="1518" r:id="rId18"/>
    <p:sldId id="1520" r:id="rId19"/>
    <p:sldId id="1488" r:id="rId20"/>
    <p:sldId id="1491" r:id="rId21"/>
    <p:sldId id="1492" r:id="rId22"/>
    <p:sldId id="1507" r:id="rId23"/>
    <p:sldId id="1493" r:id="rId24"/>
    <p:sldId id="1494" r:id="rId25"/>
    <p:sldId id="1508" r:id="rId26"/>
    <p:sldId id="1495" r:id="rId27"/>
    <p:sldId id="1510" r:id="rId28"/>
    <p:sldId id="1496" r:id="rId29"/>
    <p:sldId id="1497" r:id="rId30"/>
    <p:sldId id="1511" r:id="rId31"/>
    <p:sldId id="1498" r:id="rId32"/>
    <p:sldId id="1499" r:id="rId33"/>
    <p:sldId id="1512" r:id="rId34"/>
    <p:sldId id="1505" r:id="rId35"/>
    <p:sldId id="300" r:id="rId36"/>
    <p:sldId id="299" r:id="rId37"/>
  </p:sldIdLst>
  <p:sldSz cx="9144000" cy="5143500" type="screen16x9"/>
  <p:notesSz cx="6797675" cy="9872663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Gilroy" panose="00000500000000000000" pitchFamily="50" charset="0"/>
      <p:regular r:id="rId44"/>
    </p:embeddedFont>
    <p:embeddedFont>
      <p:font typeface="Gilroy Bold" panose="00000800000000000000" pitchFamily="50" charset="0"/>
      <p:bold r:id="rId45"/>
    </p:embeddedFont>
    <p:embeddedFont>
      <p:font typeface="ITC Lubalin Graph Std" panose="020B0604020202020204" charset="0"/>
      <p:bold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93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365"/>
    <a:srgbClr val="00AEEF"/>
    <a:srgbClr val="0070C0"/>
    <a:srgbClr val="00B0F0"/>
    <a:srgbClr val="61BDE0"/>
    <a:srgbClr val="14B2EC"/>
    <a:srgbClr val="9FC95F"/>
    <a:srgbClr val="92D1EA"/>
    <a:srgbClr val="009985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83866" autoAdjust="0"/>
  </p:normalViewPr>
  <p:slideViewPr>
    <p:cSldViewPr>
      <p:cViewPr varScale="1">
        <p:scale>
          <a:sx n="69" d="100"/>
          <a:sy n="69" d="100"/>
        </p:scale>
        <p:origin x="1208" y="40"/>
      </p:cViewPr>
      <p:guideLst>
        <p:guide orient="horz" pos="293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7"/>
    </p:cViewPr>
  </p:sorterViewPr>
  <p:notesViewPr>
    <p:cSldViewPr>
      <p:cViewPr varScale="1">
        <p:scale>
          <a:sx n="52" d="100"/>
          <a:sy n="52" d="100"/>
        </p:scale>
        <p:origin x="-2646" y="-102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30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156594241791562E-2"/>
          <c:y val="4.7026080810200398E-2"/>
          <c:w val="0.92741971596724671"/>
          <c:h val="0.936004550198519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00B0F0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Elevage et culture</c:v>
                </c:pt>
                <c:pt idx="1">
                  <c:v>Elevage uniquement</c:v>
                </c:pt>
                <c:pt idx="2">
                  <c:v>Culture uniquement</c:v>
                </c:pt>
                <c:pt idx="3">
                  <c:v>Maraichage / horticulture</c:v>
                </c:pt>
                <c:pt idx="4">
                  <c:v>Autre activité agricole et support</c:v>
                </c:pt>
              </c:strCache>
            </c:strRef>
          </c:cat>
          <c:val>
            <c:numRef>
              <c:f>Sheet1!$B$2:$B$6</c:f>
              <c:numCache>
                <c:formatCode>0\%</c:formatCode>
                <c:ptCount val="5"/>
                <c:pt idx="0">
                  <c:v>38.75</c:v>
                </c:pt>
                <c:pt idx="1">
                  <c:v>32</c:v>
                </c:pt>
                <c:pt idx="2">
                  <c:v>15.25</c:v>
                </c:pt>
                <c:pt idx="3">
                  <c:v>6.25</c:v>
                </c:pt>
                <c:pt idx="4">
                  <c:v>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FF-432F-95B9-AC7714EC40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axId val="348804224"/>
        <c:axId val="350633344"/>
      </c:barChart>
      <c:catAx>
        <c:axId val="348804224"/>
        <c:scaling>
          <c:orientation val="maxMin"/>
        </c:scaling>
        <c:delete val="0"/>
        <c:axPos val="l"/>
        <c:numFmt formatCode="#,##0" sourceLinked="0"/>
        <c:majorTickMark val="out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1200">
                <a:solidFill>
                  <a:srgbClr val="51626F"/>
                </a:solidFill>
              </a:defRPr>
            </a:pPr>
            <a:endParaRPr lang="fr-FR"/>
          </a:p>
        </c:txPr>
        <c:crossAx val="350633344"/>
        <c:crosses val="autoZero"/>
        <c:auto val="1"/>
        <c:lblAlgn val="ctr"/>
        <c:lblOffset val="100"/>
        <c:noMultiLvlLbl val="0"/>
      </c:catAx>
      <c:valAx>
        <c:axId val="3506333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348804224"/>
        <c:crosses val="autoZero"/>
        <c:crossBetween val="between"/>
        <c:majorUnit val="20"/>
        <c:minorUnit val="4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42678951401254"/>
          <c:y val="9.7896747490980526E-2"/>
          <c:w val="0.39213417450481503"/>
          <c:h val="0.902103252509019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17B-46A8-8355-FE8CB792FE9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17B-46A8-8355-FE8CB792FE9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17B-46A8-8355-FE8CB792FE9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17B-46A8-8355-FE8CB792FE9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17B-46A8-8355-FE8CB792FE97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917B-46A8-8355-FE8CB792FE9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17B-46A8-8355-FE8CB792FE9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17B-46A8-8355-FE8CB792FE9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17B-46A8-8355-FE8CB792FE9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17B-46A8-8355-FE8CB792FE97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Diminuer vos doses d’utilisation d’intrants (engrais, produits phytos,…)</c:v>
                </c:pt>
                <c:pt idx="1">
                  <c:v>Optimiser vos équipements pour plus de bien-être animal</c:v>
                </c:pt>
                <c:pt idx="2">
                  <c:v>Diminuer votre dépendance énergétique</c:v>
                </c:pt>
                <c:pt idx="3">
                  <c:v>Mettre en place des mesures pour préserver la biodiversité</c:v>
                </c:pt>
                <c:pt idx="4">
                  <c:v>Diminuer votre consommation d’eau</c:v>
                </c:pt>
                <c:pt idx="5">
                  <c:v>Encourager à convertir tout ou une partie de votre ferme en BIO</c:v>
                </c:pt>
                <c:pt idx="6">
                  <c:v>Vous n’en avez aucune idée</c:v>
                </c:pt>
              </c:strCache>
            </c:strRef>
          </c:cat>
          <c:val>
            <c:numRef>
              <c:f>Sheet1!$B$2:$B$8</c:f>
              <c:numCache>
                <c:formatCode>0\%</c:formatCode>
                <c:ptCount val="7"/>
                <c:pt idx="0">
                  <c:v>61.52</c:v>
                </c:pt>
                <c:pt idx="1">
                  <c:v>54.59</c:v>
                </c:pt>
                <c:pt idx="2">
                  <c:v>54.23</c:v>
                </c:pt>
                <c:pt idx="3">
                  <c:v>52.2</c:v>
                </c:pt>
                <c:pt idx="4">
                  <c:v>51.59</c:v>
                </c:pt>
                <c:pt idx="5">
                  <c:v>17.600000000000001</c:v>
                </c:pt>
                <c:pt idx="6">
                  <c:v>7.63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17B-46A8-8355-FE8CB792FE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bg1"/>
              </a:solidFill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17B-46A8-8355-FE8CB792FE9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917B-46A8-8355-FE8CB792FE9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917B-46A8-8355-FE8CB792FE97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F56-4545-8BE9-4290E8513FD6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Diminuer vos doses d’utilisation d’intrants (engrais, produits phytos,…)</c:v>
                </c:pt>
                <c:pt idx="1">
                  <c:v>Optimiser vos équipements pour plus de bien-être animal</c:v>
                </c:pt>
                <c:pt idx="2">
                  <c:v>Diminuer votre dépendance énergétique</c:v>
                </c:pt>
                <c:pt idx="3">
                  <c:v>Mettre en place des mesures pour préserver la biodiversité</c:v>
                </c:pt>
                <c:pt idx="4">
                  <c:v>Diminuer votre consommation d’eau</c:v>
                </c:pt>
                <c:pt idx="5">
                  <c:v>Encourager à convertir tout ou une partie de votre ferme en BIO</c:v>
                </c:pt>
                <c:pt idx="6">
                  <c:v>Vous n’en avez aucune idée</c:v>
                </c:pt>
              </c:strCache>
            </c:strRef>
          </c:cat>
          <c:val>
            <c:numRef>
              <c:f>Sheet1!$C$2:$C$8</c:f>
              <c:numCache>
                <c:formatCode>0\%</c:formatCode>
                <c:ptCount val="7"/>
                <c:pt idx="0">
                  <c:v>69.959999999999994</c:v>
                </c:pt>
                <c:pt idx="1">
                  <c:v>57.71</c:v>
                </c:pt>
                <c:pt idx="2">
                  <c:v>64.03</c:v>
                </c:pt>
                <c:pt idx="3">
                  <c:v>66.8</c:v>
                </c:pt>
                <c:pt idx="4">
                  <c:v>55.34</c:v>
                </c:pt>
                <c:pt idx="5">
                  <c:v>28.85</c:v>
                </c:pt>
                <c:pt idx="6">
                  <c:v>13.04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17B-46A8-8355-FE8CB792FE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4980285652133884"/>
          <c:y val="4.7612323218942959E-2"/>
          <c:w val="0.15009960411089227"/>
          <c:h val="8.1096220631256932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rgbClr val="0A3365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EA-4A3C-924C-72E4F55B7F01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EA-4A3C-924C-72E4F55B7F0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EA-4A3C-924C-72E4F55B7F01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67.790000000000006</c:v>
                </c:pt>
                <c:pt idx="1">
                  <c:v>28.12</c:v>
                </c:pt>
                <c:pt idx="2">
                  <c:v>4.09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EA-4A3C-924C-72E4F55B7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002563222308878E-2"/>
          <c:y val="5.8428481501393459E-2"/>
          <c:w val="0.79011236691077735"/>
          <c:h val="0.9045265803799578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E3-4571-970C-CD9014B7151B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E3-4571-970C-CD9014B7151B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E3-4571-970C-CD9014B7151B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0.67</c:v>
                </c:pt>
                <c:pt idx="1">
                  <c:v>0.27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E3-4571-970C-CD9014B71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EA-4A3C-924C-72E4F55B7F01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EA-4A3C-924C-72E4F55B7F0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EA-4A3C-924C-72E4F55B7F01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22.82</c:v>
                </c:pt>
                <c:pt idx="1">
                  <c:v>77.180000000000007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EA-4A3C-924C-72E4F55B7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002563222308878E-2"/>
          <c:y val="5.8428481501393459E-2"/>
          <c:w val="0.79011236691077735"/>
          <c:h val="0.9045265803799578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E3-4571-970C-CD9014B7151B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E3-4571-970C-CD9014B7151B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E3-4571-970C-CD9014B7151B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15.42</c:v>
                </c:pt>
                <c:pt idx="1">
                  <c:v>84.58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E3-4571-970C-CD9014B71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48.61</c:v>
                </c:pt>
                <c:pt idx="1">
                  <c:v>51.39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35606665396966475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BA78-437E-BEB8-718DD28DFA46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Oui car la structure de mon exploitation est déjà (partiellement) adaptée à ces différents défis (autonomie énergétique partielle/totale, productions végétales résilientes, pratiques culturales innovantes,…)</c:v>
                </c:pt>
                <c:pt idx="1">
                  <c:v>Oui car mon exploitation dispose de différents atouts pouvant m’aider dans l’adaptation à ces défis (superficie en suffisance, structure financière saine, présence de soutien en terme de conseil, outils digitaux,…)</c:v>
                </c:pt>
                <c:pt idx="2">
                  <c:v>Oui car j’estime que mon exploitation est déjà « durable » et je ne vois pas pourquoi faire plus (prairies, extensification, agriculture bio,…)</c:v>
                </c:pt>
                <c:pt idx="3">
                  <c:v>Non car il m’est difficile d’adapter mes activités actuelles (spéculations peu résilientes, structure financière difficilement à l’équilibre,…)</c:v>
                </c:pt>
                <c:pt idx="4">
                  <c:v>Non car mon exploitation n’a pas d’avenir (pas de repreneur, spéculation « en disparition »,…)</c:v>
                </c:pt>
                <c:pt idx="5">
                  <c:v>Non car ces défis sont tellement énormes que je ne sais que faire</c:v>
                </c:pt>
                <c:pt idx="6">
                  <c:v>Non car je ne me sens pas concerné par cette problématique.</c:v>
                </c:pt>
                <c:pt idx="7">
                  <c:v>Autre</c:v>
                </c:pt>
                <c:pt idx="8">
                  <c:v>Vous n’en avez aucune idée</c:v>
                </c:pt>
              </c:strCache>
            </c:strRef>
          </c:cat>
          <c:val>
            <c:numRef>
              <c:f>Sheet1!$B$2:$B$10</c:f>
              <c:numCache>
                <c:formatCode>0\%</c:formatCode>
                <c:ptCount val="9"/>
                <c:pt idx="0">
                  <c:v>48.72</c:v>
                </c:pt>
                <c:pt idx="1">
                  <c:v>49.19</c:v>
                </c:pt>
                <c:pt idx="2">
                  <c:v>46.97</c:v>
                </c:pt>
                <c:pt idx="3">
                  <c:v>15.75</c:v>
                </c:pt>
                <c:pt idx="4">
                  <c:v>13.29</c:v>
                </c:pt>
                <c:pt idx="5">
                  <c:v>14.24</c:v>
                </c:pt>
                <c:pt idx="6">
                  <c:v>3.14</c:v>
                </c:pt>
                <c:pt idx="7">
                  <c:v>3.42</c:v>
                </c:pt>
                <c:pt idx="8">
                  <c:v>3.87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8</c:v>
                </c:pt>
                <c:pt idx="1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1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12.06</c:v>
                </c:pt>
                <c:pt idx="1">
                  <c:v>87.94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9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J’ai augmenté la vente à la ferme</c:v>
                </c:pt>
                <c:pt idx="1">
                  <c:v>J’ai augmenté les ventes via une/des coopératives</c:v>
                </c:pt>
                <c:pt idx="2">
                  <c:v>J’ai augmenté la vente sur les marchés</c:v>
                </c:pt>
                <c:pt idx="3">
                  <c:v>J’ai diminué la commercialisation de mes produits</c:v>
                </c:pt>
                <c:pt idx="4">
                  <c:v>J’ai augmenté la commercialisation en ligne</c:v>
                </c:pt>
                <c:pt idx="5">
                  <c:v>J’ai démarré la commercialisation en ligne</c:v>
                </c:pt>
                <c:pt idx="6">
                  <c:v>J’ai augmenté la vente en grandes surfaces</c:v>
                </c:pt>
                <c:pt idx="7">
                  <c:v>Autre</c:v>
                </c:pt>
              </c:strCache>
            </c:strRef>
          </c:cat>
          <c:val>
            <c:numRef>
              <c:f>Sheet1!$B$2:$B$9</c:f>
              <c:numCache>
                <c:formatCode>0\%</c:formatCode>
                <c:ptCount val="8"/>
                <c:pt idx="0">
                  <c:v>35.96</c:v>
                </c:pt>
                <c:pt idx="1">
                  <c:v>24.78</c:v>
                </c:pt>
                <c:pt idx="2">
                  <c:v>20.51</c:v>
                </c:pt>
                <c:pt idx="3">
                  <c:v>18.84</c:v>
                </c:pt>
                <c:pt idx="4">
                  <c:v>16.77</c:v>
                </c:pt>
                <c:pt idx="5">
                  <c:v>9.5299999999999994</c:v>
                </c:pt>
                <c:pt idx="6">
                  <c:v>5.83</c:v>
                </c:pt>
                <c:pt idx="7">
                  <c:v>27.42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156594241791562E-2"/>
          <c:y val="4.7026080810200398E-2"/>
          <c:w val="0.92741971596724671"/>
          <c:h val="0.936004550198519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00B0F0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Hainaut</c:v>
                </c:pt>
                <c:pt idx="1">
                  <c:v>Liège</c:v>
                </c:pt>
                <c:pt idx="2">
                  <c:v>Luxembourg</c:v>
                </c:pt>
                <c:pt idx="3">
                  <c:v>Namur</c:v>
                </c:pt>
                <c:pt idx="4">
                  <c:v>Brabant wallon</c:v>
                </c:pt>
              </c:strCache>
            </c:strRef>
          </c:cat>
          <c:val>
            <c:numRef>
              <c:f>Sheet1!$B$2:$B$6</c:f>
              <c:numCache>
                <c:formatCode>0\%</c:formatCode>
                <c:ptCount val="5"/>
                <c:pt idx="0">
                  <c:v>30.23</c:v>
                </c:pt>
                <c:pt idx="1">
                  <c:v>23.01</c:v>
                </c:pt>
                <c:pt idx="2">
                  <c:v>22.52</c:v>
                </c:pt>
                <c:pt idx="3">
                  <c:v>16.489999999999998</c:v>
                </c:pt>
                <c:pt idx="4">
                  <c:v>7.74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99-44E8-9D6A-E122AC476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axId val="348804224"/>
        <c:axId val="350633344"/>
      </c:barChart>
      <c:catAx>
        <c:axId val="348804224"/>
        <c:scaling>
          <c:orientation val="maxMin"/>
        </c:scaling>
        <c:delete val="0"/>
        <c:axPos val="l"/>
        <c:numFmt formatCode="#,##0" sourceLinked="0"/>
        <c:majorTickMark val="out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1200">
                <a:solidFill>
                  <a:srgbClr val="51626F"/>
                </a:solidFill>
              </a:defRPr>
            </a:pPr>
            <a:endParaRPr lang="fr-FR"/>
          </a:p>
        </c:txPr>
        <c:crossAx val="350633344"/>
        <c:crosses val="autoZero"/>
        <c:auto val="1"/>
        <c:lblAlgn val="ctr"/>
        <c:lblOffset val="100"/>
        <c:noMultiLvlLbl val="0"/>
      </c:catAx>
      <c:valAx>
        <c:axId val="3506333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348804224"/>
        <c:crosses val="autoZero"/>
        <c:crossBetween val="between"/>
        <c:majorUnit val="20"/>
        <c:minorUnit val="4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37.51</c:v>
                </c:pt>
                <c:pt idx="1">
                  <c:v>62.49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62.76</c:v>
                </c:pt>
                <c:pt idx="1">
                  <c:v>37.24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9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D1C9-42D9-B1E7-DD09B1DC0E4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0,2%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17B-40DD-8A93-43373CC726CF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Cela m’a permis de réfléchir à la viabilité de mon mode de production</c:v>
                </c:pt>
                <c:pt idx="1">
                  <c:v>Cela m’a encouragé à passer ou augmenter mes ventes en circuit court</c:v>
                </c:pt>
                <c:pt idx="2">
                  <c:v>Cela m’a poussé à faire marche arrière par rapport à mes projets d’avenir</c:v>
                </c:pt>
                <c:pt idx="3">
                  <c:v>Cela m’a permis de diversifier ma production</c:v>
                </c:pt>
                <c:pt idx="4">
                  <c:v>Cela a été un échec en matière d’investissement, de diversification ou de fidélisation des clients</c:v>
                </c:pt>
                <c:pt idx="5">
                  <c:v>Cela m’a permis de diversifier mes circuits de vente</c:v>
                </c:pt>
                <c:pt idx="6">
                  <c:v>Cela a été l’occasion de passer au bio</c:v>
                </c:pt>
                <c:pt idx="7">
                  <c:v>Cela m’a contraint à arrêter le bio</c:v>
                </c:pt>
                <c:pt idx="8">
                  <c:v>Autre</c:v>
                </c:pt>
                <c:pt idx="9">
                  <c:v>Je ne sais pas encore</c:v>
                </c:pt>
              </c:strCache>
            </c:strRef>
          </c:cat>
          <c:val>
            <c:numRef>
              <c:f>Sheet1!$B$2:$B$11</c:f>
              <c:numCache>
                <c:formatCode>0\%</c:formatCode>
                <c:ptCount val="10"/>
                <c:pt idx="0">
                  <c:v>17.79</c:v>
                </c:pt>
                <c:pt idx="1">
                  <c:v>16.7</c:v>
                </c:pt>
                <c:pt idx="2">
                  <c:v>9.75</c:v>
                </c:pt>
                <c:pt idx="3">
                  <c:v>7.14</c:v>
                </c:pt>
                <c:pt idx="4">
                  <c:v>5.6</c:v>
                </c:pt>
                <c:pt idx="5">
                  <c:v>5.53</c:v>
                </c:pt>
                <c:pt idx="6">
                  <c:v>1.73</c:v>
                </c:pt>
                <c:pt idx="7">
                  <c:v>0.18</c:v>
                </c:pt>
                <c:pt idx="8">
                  <c:v>31.5</c:v>
                </c:pt>
                <c:pt idx="9">
                  <c:v>31.25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53.6</c:v>
                </c:pt>
                <c:pt idx="1">
                  <c:v>46.4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Les consommateurs se sont dirigés vers les circuits courts</c:v>
                </c:pt>
                <c:pt idx="1">
                  <c:v>Les consommateurs ont accordé moins d’importance aux prix</c:v>
                </c:pt>
                <c:pt idx="2">
                  <c:v>Les consommateurs ont privilégie le bio</c:v>
                </c:pt>
                <c:pt idx="3">
                  <c:v>Les consommateurs ont plus cultivé eux-mêmes et cela a diminué la demande</c:v>
                </c:pt>
                <c:pt idx="4">
                  <c:v>Les consommateurs ont accordé plus d’importance aux prix</c:v>
                </c:pt>
                <c:pt idx="5">
                  <c:v>Les consommateurs se sont dirigés vers les grandes surfaces</c:v>
                </c:pt>
                <c:pt idx="6">
                  <c:v>Les consommateurs ont moins consommé</c:v>
                </c:pt>
                <c:pt idx="7">
                  <c:v>Les consommateurs ont délaissé le bio</c:v>
                </c:pt>
                <c:pt idx="8">
                  <c:v>Autre</c:v>
                </c:pt>
              </c:strCache>
            </c:strRef>
          </c:cat>
          <c:val>
            <c:numRef>
              <c:f>Sheet1!$B$2:$B$10</c:f>
              <c:numCache>
                <c:formatCode>0\%</c:formatCode>
                <c:ptCount val="9"/>
                <c:pt idx="0">
                  <c:v>85.9</c:v>
                </c:pt>
                <c:pt idx="1">
                  <c:v>39.36</c:v>
                </c:pt>
                <c:pt idx="2">
                  <c:v>37.18</c:v>
                </c:pt>
                <c:pt idx="3">
                  <c:v>26.41</c:v>
                </c:pt>
                <c:pt idx="4">
                  <c:v>20.9</c:v>
                </c:pt>
                <c:pt idx="5">
                  <c:v>15.5</c:v>
                </c:pt>
                <c:pt idx="6">
                  <c:v>12.67</c:v>
                </c:pt>
                <c:pt idx="7">
                  <c:v>8.9600000000000009</c:v>
                </c:pt>
                <c:pt idx="8">
                  <c:v>9.48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50"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26.14</c:v>
                </c:pt>
                <c:pt idx="1">
                  <c:v>73.86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1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58.22</c:v>
                </c:pt>
                <c:pt idx="1">
                  <c:v>41.78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Positive dans la mesure où les consommateurs se sont dirigés vers la vente en circuit court</c:v>
                </c:pt>
                <c:pt idx="1">
                  <c:v>Positive dans la mesure où les consommateurs ont perçu l’importance de notre métier</c:v>
                </c:pt>
                <c:pt idx="2">
                  <c:v>Positive dans la mesure où les consommateurs ont pris conscience de la qualité de nos produits</c:v>
                </c:pt>
                <c:pt idx="3">
                  <c:v>Positive dans la mesure où les consommateurs ont perçu la difficulté de notre métier (rentabilité, mode de production,…)</c:v>
                </c:pt>
                <c:pt idx="4">
                  <c:v>Négative dans la mesure où le consommateur a fait attention pour des raisons budgétaires à sa consommation de produits agricoles</c:v>
                </c:pt>
                <c:pt idx="5">
                  <c:v>Négative dans le sens où les consommateurs se sont dirigés vers les grandes surfaces</c:v>
                </c:pt>
                <c:pt idx="6">
                  <c:v>Négative dans la mesure où les consommateurs ont délaissé la qualité des produits</c:v>
                </c:pt>
                <c:pt idx="7">
                  <c:v>Négative dans la mesure où les consommateurs ont eu le sentiment que les agriculteurs ont profité de la crise en augmentant leur prix</c:v>
                </c:pt>
                <c:pt idx="8">
                  <c:v>Autre</c:v>
                </c:pt>
              </c:strCache>
            </c:strRef>
          </c:cat>
          <c:val>
            <c:numRef>
              <c:f>Sheet1!$B$2:$B$10</c:f>
              <c:numCache>
                <c:formatCode>0\%</c:formatCode>
                <c:ptCount val="9"/>
                <c:pt idx="0">
                  <c:v>74.38</c:v>
                </c:pt>
                <c:pt idx="1">
                  <c:v>73.06</c:v>
                </c:pt>
                <c:pt idx="2">
                  <c:v>72.13</c:v>
                </c:pt>
                <c:pt idx="3">
                  <c:v>48.91</c:v>
                </c:pt>
                <c:pt idx="4">
                  <c:v>21.28</c:v>
                </c:pt>
                <c:pt idx="5">
                  <c:v>12.54</c:v>
                </c:pt>
                <c:pt idx="6">
                  <c:v>8.7899999999999991</c:v>
                </c:pt>
                <c:pt idx="7">
                  <c:v>2.96</c:v>
                </c:pt>
                <c:pt idx="8">
                  <c:v>1.75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31.37</c:v>
                </c:pt>
                <c:pt idx="1">
                  <c:v>68.63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79.430000000000007</c:v>
                </c:pt>
                <c:pt idx="1">
                  <c:v>20.57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93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156594241791562E-2"/>
          <c:y val="4.7026080810200398E-2"/>
          <c:w val="0.92741971596724671"/>
          <c:h val="0.936004550198519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00B0F0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75+</c:v>
                </c:pt>
              </c:strCache>
            </c:strRef>
          </c:cat>
          <c:val>
            <c:numRef>
              <c:f>Sheet1!$B$2:$B$8</c:f>
              <c:numCache>
                <c:formatCode>0\%</c:formatCode>
                <c:ptCount val="7"/>
                <c:pt idx="0">
                  <c:v>0.95</c:v>
                </c:pt>
                <c:pt idx="1">
                  <c:v>7.65</c:v>
                </c:pt>
                <c:pt idx="2">
                  <c:v>15.33</c:v>
                </c:pt>
                <c:pt idx="3">
                  <c:v>17.82</c:v>
                </c:pt>
                <c:pt idx="4">
                  <c:v>34.82</c:v>
                </c:pt>
                <c:pt idx="5">
                  <c:v>19.809999999999999</c:v>
                </c:pt>
                <c:pt idx="6">
                  <c:v>3.63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D7-44B1-90D2-6AFB5059B6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axId val="348804224"/>
        <c:axId val="350633344"/>
      </c:barChart>
      <c:catAx>
        <c:axId val="348804224"/>
        <c:scaling>
          <c:orientation val="maxMin"/>
        </c:scaling>
        <c:delete val="0"/>
        <c:axPos val="l"/>
        <c:numFmt formatCode="#,##0" sourceLinked="0"/>
        <c:majorTickMark val="out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1200">
                <a:solidFill>
                  <a:srgbClr val="51626F"/>
                </a:solidFill>
              </a:defRPr>
            </a:pPr>
            <a:endParaRPr lang="fr-FR"/>
          </a:p>
        </c:txPr>
        <c:crossAx val="350633344"/>
        <c:crosses val="autoZero"/>
        <c:auto val="1"/>
        <c:lblAlgn val="ctr"/>
        <c:lblOffset val="100"/>
        <c:noMultiLvlLbl val="0"/>
      </c:catAx>
      <c:valAx>
        <c:axId val="3506333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348804224"/>
        <c:crosses val="autoZero"/>
        <c:crossBetween val="between"/>
        <c:majorUnit val="20"/>
        <c:minorUnit val="4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Ma rentabilité a diminué parce que je n’ai pas su répercuter la hausse des prix de production (chauffage, intrants,…)</c:v>
                </c:pt>
                <c:pt idx="1">
                  <c:v>J’ai profité de la hausse des prix en vendant plus cher ma production</c:v>
                </c:pt>
                <c:pt idx="2">
                  <c:v>J’ai augmenté mes prix pour répercuter la hausse des prix de production</c:v>
                </c:pt>
                <c:pt idx="3">
                  <c:v>J’ai diminué une partie de ma production</c:v>
                </c:pt>
                <c:pt idx="4">
                  <c:v>J’ai augmenté mes ventes à termes</c:v>
                </c:pt>
                <c:pt idx="5">
                  <c:v>J’ai augmenté ma production</c:v>
                </c:pt>
                <c:pt idx="6">
                  <c:v>J’ai diversifié ma production</c:v>
                </c:pt>
                <c:pt idx="7">
                  <c:v>Autre</c:v>
                </c:pt>
              </c:strCache>
            </c:strRef>
          </c:cat>
          <c:val>
            <c:numRef>
              <c:f>Sheet1!$B$2:$B$9</c:f>
              <c:numCache>
                <c:formatCode>0\%</c:formatCode>
                <c:ptCount val="8"/>
                <c:pt idx="0">
                  <c:v>57</c:v>
                </c:pt>
                <c:pt idx="1">
                  <c:v>37.01</c:v>
                </c:pt>
                <c:pt idx="2">
                  <c:v>31.57</c:v>
                </c:pt>
                <c:pt idx="3">
                  <c:v>13.52</c:v>
                </c:pt>
                <c:pt idx="4">
                  <c:v>9.24</c:v>
                </c:pt>
                <c:pt idx="5">
                  <c:v>8.84</c:v>
                </c:pt>
                <c:pt idx="6">
                  <c:v>7.18</c:v>
                </c:pt>
                <c:pt idx="7">
                  <c:v>16.61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42.83</c:v>
                </c:pt>
                <c:pt idx="1">
                  <c:v>57.17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38966080488411342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116-4615-9D81-8B75101CC4C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Oui, au bureau pour la partie administration</c:v>
                </c:pt>
                <c:pt idx="1">
                  <c:v>Oui, sur le terrain pour par exemple les applications GPS, robotiques, pluviomètre connecté, etc.</c:v>
                </c:pt>
                <c:pt idx="2">
                  <c:v>Non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59.67</c:v>
                </c:pt>
                <c:pt idx="1">
                  <c:v>28.84</c:v>
                </c:pt>
                <c:pt idx="2">
                  <c:v>35.880000000000003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42678951401254"/>
          <c:y val="9.7896747490980526E-2"/>
          <c:w val="0.39213417450481503"/>
          <c:h val="0.902103252509019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17B-46A8-8355-FE8CB792FE9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17B-46A8-8355-FE8CB792FE9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17B-46A8-8355-FE8CB792FE9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17B-46A8-8355-FE8CB792FE9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17B-46A8-8355-FE8CB792FE9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17B-46A8-8355-FE8CB792FE9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17B-46A8-8355-FE8CB792FE9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17B-46A8-8355-FE8CB792FE9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17B-46A8-8355-FE8CB792FE9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17B-46A8-8355-FE8CB792FE97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J’exécute des opérations financières et bancaires</c:v>
                </c:pt>
                <c:pt idx="1">
                  <c:v>Je règle des formalités administratives</c:v>
                </c:pt>
                <c:pt idx="2">
                  <c:v>Je recherche des informations</c:v>
                </c:pt>
                <c:pt idx="3">
                  <c:v>Je suis le cours des marchés</c:v>
                </c:pt>
                <c:pt idx="4">
                  <c:v>Je communique au sujet de mon business</c:v>
                </c:pt>
                <c:pt idx="5">
                  <c:v>J’utilise les nouvelles technologies (téléguidage GPS, capteurs, robot de traite,…)</c:v>
                </c:pt>
                <c:pt idx="6">
                  <c:v>J’utilise des logiciels de gestion</c:v>
                </c:pt>
                <c:pt idx="7">
                  <c:v>Je réalise des ventes/achats à terme</c:v>
                </c:pt>
                <c:pt idx="8">
                  <c:v>Autre</c:v>
                </c:pt>
              </c:strCache>
            </c:strRef>
          </c:cat>
          <c:val>
            <c:numRef>
              <c:f>Sheet1!$B$2:$B$10</c:f>
              <c:numCache>
                <c:formatCode>0\%</c:formatCode>
                <c:ptCount val="9"/>
                <c:pt idx="0">
                  <c:v>88.12</c:v>
                </c:pt>
                <c:pt idx="1">
                  <c:v>85.28</c:v>
                </c:pt>
                <c:pt idx="2">
                  <c:v>80.599999999999994</c:v>
                </c:pt>
                <c:pt idx="3">
                  <c:v>57.58</c:v>
                </c:pt>
                <c:pt idx="4">
                  <c:v>54.1</c:v>
                </c:pt>
                <c:pt idx="5">
                  <c:v>43.36</c:v>
                </c:pt>
                <c:pt idx="6">
                  <c:v>40.380000000000003</c:v>
                </c:pt>
                <c:pt idx="7">
                  <c:v>37.22</c:v>
                </c:pt>
                <c:pt idx="8">
                  <c:v>1.74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17B-46A8-8355-FE8CB792FE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bg1"/>
              </a:solidFill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17B-46A8-8355-FE8CB792FE9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917B-46A8-8355-FE8CB792FE9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917B-46A8-8355-FE8CB792FE97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J’exécute des opérations financières et bancaires</c:v>
                </c:pt>
                <c:pt idx="1">
                  <c:v>Je règle des formalités administratives</c:v>
                </c:pt>
                <c:pt idx="2">
                  <c:v>Je recherche des informations</c:v>
                </c:pt>
                <c:pt idx="3">
                  <c:v>Je suis le cours des marchés</c:v>
                </c:pt>
                <c:pt idx="4">
                  <c:v>Je communique au sujet de mon business</c:v>
                </c:pt>
                <c:pt idx="5">
                  <c:v>J’utilise les nouvelles technologies (téléguidage GPS, capteurs, robot de traite,…)</c:v>
                </c:pt>
                <c:pt idx="6">
                  <c:v>J’utilise des logiciels de gestion</c:v>
                </c:pt>
                <c:pt idx="7">
                  <c:v>Je réalise des ventes/achats à terme</c:v>
                </c:pt>
                <c:pt idx="8">
                  <c:v>Autre</c:v>
                </c:pt>
              </c:strCache>
            </c:strRef>
          </c:cat>
          <c:val>
            <c:numRef>
              <c:f>Sheet1!$C$2:$C$10</c:f>
              <c:numCache>
                <c:formatCode>0\%</c:formatCode>
                <c:ptCount val="9"/>
                <c:pt idx="0">
                  <c:v>90.12</c:v>
                </c:pt>
                <c:pt idx="1">
                  <c:v>83</c:v>
                </c:pt>
                <c:pt idx="2">
                  <c:v>85.77</c:v>
                </c:pt>
                <c:pt idx="3">
                  <c:v>55.73</c:v>
                </c:pt>
                <c:pt idx="4">
                  <c:v>49.8</c:v>
                </c:pt>
                <c:pt idx="6">
                  <c:v>37.549999999999997</c:v>
                </c:pt>
                <c:pt idx="7">
                  <c:v>32.020000000000003</c:v>
                </c:pt>
                <c:pt idx="8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17B-46A8-8355-FE8CB792FE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4980285652133884"/>
          <c:y val="2.380616160947148E-2"/>
          <c:w val="0.15009960411089227"/>
          <c:h val="8.1096220631256932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rgbClr val="0A3365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8A74-492F-80AE-6BC8BF6DA93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Le coût</c:v>
                </c:pt>
                <c:pt idx="1">
                  <c:v>La complexité</c:v>
                </c:pt>
                <c:pt idx="2">
                  <c:v>Le temps</c:v>
                </c:pt>
                <c:pt idx="3">
                  <c:v>La formation</c:v>
                </c:pt>
                <c:pt idx="4">
                  <c:v>La protection de vos données</c:v>
                </c:pt>
                <c:pt idx="5">
                  <c:v>La réticence à la nouveauté et au changement</c:v>
                </c:pt>
                <c:pt idx="6">
                  <c:v>La fiabilité</c:v>
                </c:pt>
                <c:pt idx="7">
                  <c:v>La disponibilité de ces technologies sur le marché</c:v>
                </c:pt>
                <c:pt idx="8">
                  <c:v>Autre</c:v>
                </c:pt>
                <c:pt idx="9">
                  <c:v>Rien de tout ceci</c:v>
                </c:pt>
              </c:strCache>
            </c:strRef>
          </c:cat>
          <c:val>
            <c:numRef>
              <c:f>Sheet1!$B$2:$B$11</c:f>
              <c:numCache>
                <c:formatCode>0\%</c:formatCode>
                <c:ptCount val="10"/>
                <c:pt idx="0">
                  <c:v>54.28</c:v>
                </c:pt>
                <c:pt idx="1">
                  <c:v>48.1</c:v>
                </c:pt>
                <c:pt idx="2">
                  <c:v>39.159999999999997</c:v>
                </c:pt>
                <c:pt idx="3">
                  <c:v>38.54</c:v>
                </c:pt>
                <c:pt idx="4">
                  <c:v>28.33</c:v>
                </c:pt>
                <c:pt idx="5">
                  <c:v>26.84</c:v>
                </c:pt>
                <c:pt idx="6">
                  <c:v>26.72</c:v>
                </c:pt>
                <c:pt idx="7">
                  <c:v>15.44</c:v>
                </c:pt>
                <c:pt idx="8">
                  <c:v>11.5</c:v>
                </c:pt>
                <c:pt idx="9">
                  <c:v>8.92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42678951401254"/>
          <c:y val="9.7896747490980526E-2"/>
          <c:w val="0.39213417450481503"/>
          <c:h val="0.902103252509019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17B-46A8-8355-FE8CB792FE9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17B-46A8-8355-FE8CB792FE9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917B-46A8-8355-FE8CB792FE97}"/>
              </c:ext>
            </c:extLst>
          </c:dPt>
          <c:dPt>
            <c:idx val="4"/>
            <c:invertIfNegative val="0"/>
            <c:bubble3D val="0"/>
            <c:spPr>
              <a:solidFill>
                <a:srgbClr val="92D1EA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917B-46A8-8355-FE8CB792FE97}"/>
              </c:ext>
            </c:extLst>
          </c:dPt>
          <c:dPt>
            <c:idx val="5"/>
            <c:invertIfNegative val="0"/>
            <c:bubble3D val="0"/>
            <c:spPr>
              <a:solidFill>
                <a:srgbClr val="14B2EC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917B-46A8-8355-FE8CB792FE9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17B-46A8-8355-FE8CB792FE9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17B-46A8-8355-FE8CB792FE9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17B-46A8-8355-FE8CB792FE9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17B-46A8-8355-FE8CB792FE9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17B-46A8-8355-FE8CB792FE97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La durabilité ENVIRONNEMENTALE, càd pérenniser/faire durer l’agriculture et le mode de vie en limitant le dérèglement climatique</c:v>
                </c:pt>
                <c:pt idx="1">
                  <c:v>La durabilité ÉCONOMIQUE, càd l’augmentation de la rentabilité et compétitivité de votre exploitation</c:v>
                </c:pt>
                <c:pt idx="2">
                  <c:v>La durabilité SOCIALE, càd investir dans l’image positive de l’agriculture dans la société</c:v>
                </c:pt>
                <c:pt idx="3">
                  <c:v>Vous n’en avez aucune idée</c:v>
                </c:pt>
              </c:strCache>
            </c:strRef>
          </c:cat>
          <c:val>
            <c:numRef>
              <c:f>Sheet1!$B$2:$B$5</c:f>
              <c:numCache>
                <c:formatCode>0\%</c:formatCode>
                <c:ptCount val="4"/>
                <c:pt idx="0">
                  <c:v>42.69</c:v>
                </c:pt>
                <c:pt idx="1">
                  <c:v>32.479999999999997</c:v>
                </c:pt>
                <c:pt idx="2">
                  <c:v>9.9499999999999993</c:v>
                </c:pt>
                <c:pt idx="3">
                  <c:v>14.88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17B-46A8-8355-FE8CB792FE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bg1"/>
              </a:solidFill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17B-46A8-8355-FE8CB792FE9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917B-46A8-8355-FE8CB792FE97}"/>
              </c:ext>
            </c:extLst>
          </c:dPt>
          <c:dPt>
            <c:idx val="4"/>
            <c:invertIfNegative val="0"/>
            <c:bubble3D val="0"/>
            <c:spPr>
              <a:solidFill>
                <a:srgbClr val="61BDE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917B-46A8-8355-FE8CB792FE97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La durabilité ENVIRONNEMENTALE, càd pérenniser/faire durer l’agriculture et le mode de vie en limitant le dérèglement climatique</c:v>
                </c:pt>
                <c:pt idx="1">
                  <c:v>La durabilité ÉCONOMIQUE, càd l’augmentation de la rentabilité et compétitivité de votre exploitation</c:v>
                </c:pt>
                <c:pt idx="2">
                  <c:v>La durabilité SOCIALE, càd investir dans l’image positive de l’agriculture dans la société</c:v>
                </c:pt>
                <c:pt idx="3">
                  <c:v>Vous n’en avez aucune idée</c:v>
                </c:pt>
              </c:strCache>
            </c:strRef>
          </c:cat>
          <c:val>
            <c:numRef>
              <c:f>Sheet1!$C$2:$C$5</c:f>
              <c:numCache>
                <c:formatCode>0\%</c:formatCode>
                <c:ptCount val="4"/>
                <c:pt idx="0">
                  <c:v>44.27</c:v>
                </c:pt>
                <c:pt idx="1">
                  <c:v>30.43</c:v>
                </c:pt>
                <c:pt idx="2">
                  <c:v>7.51</c:v>
                </c:pt>
                <c:pt idx="3">
                  <c:v>17.79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17B-46A8-8355-FE8CB792FE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4980285652133884"/>
          <c:y val="2.380616160947148E-2"/>
          <c:w val="0.15009960411089227"/>
          <c:h val="8.1096220631256932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rgbClr val="0A3365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42678951401254"/>
          <c:y val="9.7896747490980526E-2"/>
          <c:w val="0.39213417450481503"/>
          <c:h val="0.902103252509019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17B-46A8-8355-FE8CB792FE9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17B-46A8-8355-FE8CB792FE9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17B-46A8-8355-FE8CB792FE9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17B-46A8-8355-FE8CB792FE97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917B-46A8-8355-FE8CB792FE9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17B-46A8-8355-FE8CB792FE9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17B-46A8-8355-FE8CB792FE9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17B-46A8-8355-FE8CB792FE9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17B-46A8-8355-FE8CB792FE9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17B-46A8-8355-FE8CB792FE97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Réduire vos coûts (via la modulation des intrants et la réduction de l’utilisation de l’énergie,…)</c:v>
                </c:pt>
                <c:pt idx="1">
                  <c:v>Mesurer exactement votre prix de revient</c:v>
                </c:pt>
                <c:pt idx="2">
                  <c:v>Diversifier vos canaux de distribution</c:v>
                </c:pt>
                <c:pt idx="3">
                  <c:v>Négocier des prix avec vos fournisseurs</c:v>
                </c:pt>
                <c:pt idx="4">
                  <c:v>Partager du matériel et de la main d’œuvre avec d’autres exploitations</c:v>
                </c:pt>
                <c:pt idx="5">
                  <c:v>Vous n’en avez aucune idée</c:v>
                </c:pt>
              </c:strCache>
            </c:strRef>
          </c:cat>
          <c:val>
            <c:numRef>
              <c:f>Sheet1!$B$2:$B$7</c:f>
              <c:numCache>
                <c:formatCode>0\%</c:formatCode>
                <c:ptCount val="6"/>
                <c:pt idx="0">
                  <c:v>54.52</c:v>
                </c:pt>
                <c:pt idx="1">
                  <c:v>47.34</c:v>
                </c:pt>
                <c:pt idx="2">
                  <c:v>37.07</c:v>
                </c:pt>
                <c:pt idx="3">
                  <c:v>34.369999999999997</c:v>
                </c:pt>
                <c:pt idx="4">
                  <c:v>27.44</c:v>
                </c:pt>
                <c:pt idx="5">
                  <c:v>16.48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17B-46A8-8355-FE8CB792FE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bg1"/>
              </a:solidFill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17B-46A8-8355-FE8CB792FE9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917B-46A8-8355-FE8CB792FE9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917B-46A8-8355-FE8CB792FE97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957-42C6-A406-BDB9F6813FE7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Réduire vos coûts (via la modulation des intrants et la réduction de l’utilisation de l’énergie,…)</c:v>
                </c:pt>
                <c:pt idx="1">
                  <c:v>Mesurer exactement votre prix de revient</c:v>
                </c:pt>
                <c:pt idx="2">
                  <c:v>Diversifier vos canaux de distribution</c:v>
                </c:pt>
                <c:pt idx="3">
                  <c:v>Négocier des prix avec vos fournisseurs</c:v>
                </c:pt>
                <c:pt idx="4">
                  <c:v>Partager du matériel et de la main d’œuvre avec d’autres exploitations</c:v>
                </c:pt>
                <c:pt idx="5">
                  <c:v>Vous n’en avez aucune idée</c:v>
                </c:pt>
              </c:strCache>
            </c:strRef>
          </c:cat>
          <c:val>
            <c:numRef>
              <c:f>Sheet1!$C$2:$C$7</c:f>
              <c:numCache>
                <c:formatCode>0\%</c:formatCode>
                <c:ptCount val="6"/>
                <c:pt idx="0">
                  <c:v>64.430000000000007</c:v>
                </c:pt>
                <c:pt idx="1">
                  <c:v>50.99</c:v>
                </c:pt>
                <c:pt idx="2">
                  <c:v>35.97</c:v>
                </c:pt>
                <c:pt idx="3">
                  <c:v>37.94</c:v>
                </c:pt>
                <c:pt idx="4">
                  <c:v>34.39</c:v>
                </c:pt>
                <c:pt idx="5">
                  <c:v>19.37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17B-46A8-8355-FE8CB792FE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4980285652133884"/>
          <c:y val="2.380616160947148E-2"/>
          <c:w val="0.15009960411089227"/>
          <c:h val="8.1096220631256932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rgbClr val="0A3365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42678951401254"/>
          <c:y val="9.7896747490980526E-2"/>
          <c:w val="0.39213417450481503"/>
          <c:h val="0.902103252509019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17B-46A8-8355-FE8CB792FE9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17B-46A8-8355-FE8CB792FE9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17B-46A8-8355-FE8CB792FE9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17B-46A8-8355-FE8CB792FE9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17B-46A8-8355-FE8CB792FE9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17B-46A8-8355-FE8CB792FE97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277-49E8-B075-711D97D9806E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17B-46A8-8355-FE8CB792FE9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17B-46A8-8355-FE8CB792FE9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17B-46A8-8355-FE8CB792FE9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17B-46A8-8355-FE8CB792FE97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Optimiser vos équipements pour vous faciliter le travail et améliorer votre bien-être (pailleuse, barrières de contention, mécanisation, ergonomie)</c:v>
                </c:pt>
                <c:pt idx="1">
                  <c:v>Communiquer davantage et positivement sur votre métier d’agriculteur</c:v>
                </c:pt>
                <c:pt idx="2">
                  <c:v>Echange de bonnes pratiques avec vos collègues</c:v>
                </c:pt>
                <c:pt idx="3">
                  <c:v>Prendre plus de temps pour votre famille et/ou vos amis</c:v>
                </c:pt>
                <c:pt idx="4">
                  <c:v>Faciliter le travail en commun via des groupements de producteurs</c:v>
                </c:pt>
                <c:pt idx="5">
                  <c:v>Permettre des achats et des ventes groupées</c:v>
                </c:pt>
                <c:pt idx="6">
                  <c:v>Ouvrir votre ferme à des écoles, des visites de riverains, des stages de vacances,…</c:v>
                </c:pt>
                <c:pt idx="7">
                  <c:v>Vous n’en avez aucune idée</c:v>
                </c:pt>
              </c:strCache>
            </c:strRef>
          </c:cat>
          <c:val>
            <c:numRef>
              <c:f>Sheet1!$B$2:$B$9</c:f>
              <c:numCache>
                <c:formatCode>0\%</c:formatCode>
                <c:ptCount val="8"/>
                <c:pt idx="0">
                  <c:v>73.95</c:v>
                </c:pt>
                <c:pt idx="1">
                  <c:v>71.08</c:v>
                </c:pt>
                <c:pt idx="2">
                  <c:v>63.7</c:v>
                </c:pt>
                <c:pt idx="3">
                  <c:v>48.1</c:v>
                </c:pt>
                <c:pt idx="4">
                  <c:v>42.95</c:v>
                </c:pt>
                <c:pt idx="5">
                  <c:v>40.67</c:v>
                </c:pt>
                <c:pt idx="6">
                  <c:v>27.39</c:v>
                </c:pt>
                <c:pt idx="7">
                  <c:v>3.53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17B-46A8-8355-FE8CB792FE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bg1"/>
              </a:solidFill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17B-46A8-8355-FE8CB792FE9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917B-46A8-8355-FE8CB792FE9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917B-46A8-8355-FE8CB792FE97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C277-49E8-B075-711D97D9806E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Optimiser vos équipements pour vous faciliter le travail et améliorer votre bien-être (pailleuse, barrières de contention, mécanisation, ergonomie)</c:v>
                </c:pt>
                <c:pt idx="1">
                  <c:v>Communiquer davantage et positivement sur votre métier d’agriculteur</c:v>
                </c:pt>
                <c:pt idx="2">
                  <c:v>Echange de bonnes pratiques avec vos collègues</c:v>
                </c:pt>
                <c:pt idx="3">
                  <c:v>Prendre plus de temps pour votre famille et/ou vos amis</c:v>
                </c:pt>
                <c:pt idx="4">
                  <c:v>Faciliter le travail en commun via des groupements de producteurs</c:v>
                </c:pt>
                <c:pt idx="5">
                  <c:v>Permettre des achats et des ventes groupées</c:v>
                </c:pt>
                <c:pt idx="6">
                  <c:v>Ouvrir votre ferme à des écoles, des visites de riverains, des stages de vacances,…</c:v>
                </c:pt>
                <c:pt idx="7">
                  <c:v>Vous n’en avez aucune idée</c:v>
                </c:pt>
              </c:strCache>
            </c:strRef>
          </c:cat>
          <c:val>
            <c:numRef>
              <c:f>Sheet1!$C$2:$C$9</c:f>
              <c:numCache>
                <c:formatCode>0\%</c:formatCode>
                <c:ptCount val="8"/>
                <c:pt idx="0">
                  <c:v>69.17</c:v>
                </c:pt>
                <c:pt idx="1">
                  <c:v>73.52</c:v>
                </c:pt>
                <c:pt idx="2">
                  <c:v>72.73</c:v>
                </c:pt>
                <c:pt idx="3">
                  <c:v>50.99</c:v>
                </c:pt>
                <c:pt idx="4">
                  <c:v>58.89</c:v>
                </c:pt>
                <c:pt idx="5">
                  <c:v>60.08</c:v>
                </c:pt>
                <c:pt idx="6">
                  <c:v>38.340000000000003</c:v>
                </c:pt>
                <c:pt idx="7">
                  <c:v>7.11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17B-46A8-8355-FE8CB792FE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4980285652133884"/>
          <c:y val="5.5547710422100119E-2"/>
          <c:w val="0.15009960411089227"/>
          <c:h val="8.1096220631256932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rgbClr val="0A3365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0996" tIns="45497" rIns="90996" bIns="45497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3633"/>
          </a:xfrm>
          <a:prstGeom prst="rect">
            <a:avLst/>
          </a:prstGeom>
        </p:spPr>
        <p:txBody>
          <a:bodyPr vert="horz" lIns="90996" tIns="45497" rIns="90996" bIns="45497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43837AB-7398-475A-9D77-B996C1660177}" type="datetimeFigureOut">
              <a:rPr lang="nl-BE"/>
              <a:pPr>
                <a:defRPr/>
              </a:pPr>
              <a:t>22/07/2022</a:t>
            </a:fld>
            <a:endParaRPr lang="nl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77317"/>
            <a:ext cx="2945659" cy="493633"/>
          </a:xfrm>
          <a:prstGeom prst="rect">
            <a:avLst/>
          </a:prstGeom>
        </p:spPr>
        <p:txBody>
          <a:bodyPr vert="horz" lIns="90996" tIns="45497" rIns="90996" bIns="45497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377317"/>
            <a:ext cx="2945659" cy="493633"/>
          </a:xfrm>
          <a:prstGeom prst="rect">
            <a:avLst/>
          </a:prstGeom>
        </p:spPr>
        <p:txBody>
          <a:bodyPr vert="horz" lIns="90996" tIns="45497" rIns="90996" bIns="45497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21330E9-CAC9-4D8F-9179-57BFFC84F92B}" type="slidenum">
              <a:rPr lang="nl-BE"/>
              <a:pPr>
                <a:defRPr/>
              </a:pPr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8377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0996" tIns="45497" rIns="90996" bIns="45497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633"/>
          </a:xfrm>
          <a:prstGeom prst="rect">
            <a:avLst/>
          </a:prstGeom>
        </p:spPr>
        <p:txBody>
          <a:bodyPr vert="horz" lIns="90996" tIns="45497" rIns="90996" bIns="45497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6E513AD-3D73-4C25-9800-4785C51C7141}" type="datetimeFigureOut">
              <a:rPr lang="nl-BE"/>
              <a:pPr>
                <a:defRPr/>
              </a:pPr>
              <a:t>22/07/2022</a:t>
            </a:fld>
            <a:endParaRPr lang="nl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6" tIns="45497" rIns="90996" bIns="45497" rtlCol="0" anchor="ctr"/>
          <a:lstStyle/>
          <a:p>
            <a:pPr lvl="0"/>
            <a:endParaRPr lang="nl-BE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0996" tIns="45497" rIns="90996" bIns="45497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nl-BE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3633"/>
          </a:xfrm>
          <a:prstGeom prst="rect">
            <a:avLst/>
          </a:prstGeom>
        </p:spPr>
        <p:txBody>
          <a:bodyPr vert="horz" lIns="90996" tIns="45497" rIns="90996" bIns="45497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377317"/>
            <a:ext cx="2945659" cy="493633"/>
          </a:xfrm>
          <a:prstGeom prst="rect">
            <a:avLst/>
          </a:prstGeom>
        </p:spPr>
        <p:txBody>
          <a:bodyPr vert="horz" lIns="90996" tIns="45497" rIns="90996" bIns="45497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CBCAA2-E173-48ED-B2E6-EE03C7BC3177}" type="slidenum">
              <a:rPr lang="nl-BE"/>
              <a:pPr>
                <a:defRPr/>
              </a:pPr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9261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96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Impact COVID sur tout ce qui était de nature sociale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1148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Trop optimiste par rapport au soutien des nouvelles </a:t>
            </a:r>
            <a:r>
              <a:rPr lang="fr-BE" dirty="0" err="1"/>
              <a:t>technlogies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2970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Ca reste fort mais désillusion générale. </a:t>
            </a:r>
          </a:p>
          <a:p>
            <a:r>
              <a:rPr lang="fr-BE" dirty="0"/>
              <a:t>Forte attente et déception par le COVID et ça ne s’est pas produit. On peut </a:t>
            </a:r>
            <a:r>
              <a:rPr lang="fr-BE" dirty="0" err="1"/>
              <a:t>légitement</a:t>
            </a:r>
            <a:r>
              <a:rPr lang="fr-BE" dirty="0"/>
              <a:t> se poser la question de savoir si l’attente n’est pas trop forte. </a:t>
            </a:r>
          </a:p>
        </p:txBody>
      </p:sp>
    </p:spTree>
    <p:extLst>
      <p:ext uri="{BB962C8B-B14F-4D97-AF65-F5344CB8AC3E}">
        <p14:creationId xmlns:p14="http://schemas.microsoft.com/office/powerpoint/2010/main" val="3350950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Forte augmentation </a:t>
            </a:r>
          </a:p>
          <a:p>
            <a:r>
              <a:rPr lang="fr-BE" sz="1200" dirty="0">
                <a:solidFill>
                  <a:srgbClr val="002060"/>
                </a:solidFill>
              </a:rPr>
              <a:t>Contradiction chez </a:t>
            </a:r>
          </a:p>
          <a:p>
            <a:r>
              <a:rPr lang="fr-BE" sz="1200" dirty="0">
                <a:solidFill>
                  <a:srgbClr val="002060"/>
                </a:solidFill>
              </a:rPr>
              <a:t>Ils en attendent moins mais c’est devenu incontournable dans le monde actuel donc ils sont prêts à le faire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50129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Prise de conscience </a:t>
            </a:r>
          </a:p>
        </p:txBody>
      </p:sp>
    </p:spTree>
    <p:extLst>
      <p:ext uri="{BB962C8B-B14F-4D97-AF65-F5344CB8AC3E}">
        <p14:creationId xmlns:p14="http://schemas.microsoft.com/office/powerpoint/2010/main" val="3600027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1 sur 2 pense qu’il peut s’adapter aux défis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5642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1250950"/>
            <a:ext cx="6007100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0413" y="4816157"/>
            <a:ext cx="5527709" cy="3940704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98880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C’est très peu mais c’est normal étant donné l’échantillon avec une majorité d’élevage et de culture et qu’on ne modifie pas son activité du jour au lendemain.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4797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83045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1666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1250950"/>
            <a:ext cx="6007100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0413" y="4816157"/>
            <a:ext cx="5527709" cy="3940704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46878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Ceux qui l’ont fait ont tiré leur épingle du jeu</a:t>
            </a:r>
          </a:p>
          <a:p>
            <a:r>
              <a:rPr lang="fr-BE" dirty="0"/>
              <a:t>Il ne faut pas subir mais s’adapter</a:t>
            </a:r>
          </a:p>
        </p:txBody>
      </p:sp>
    </p:spTree>
    <p:extLst>
      <p:ext uri="{BB962C8B-B14F-4D97-AF65-F5344CB8AC3E}">
        <p14:creationId xmlns:p14="http://schemas.microsoft.com/office/powerpoint/2010/main" val="3852389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Deux visions </a:t>
            </a:r>
          </a:p>
          <a:p>
            <a:pPr marL="171450" indent="-171450">
              <a:buFontTx/>
              <a:buChar char="-"/>
            </a:pPr>
            <a:r>
              <a:rPr lang="fr-BE" dirty="0"/>
              <a:t>Ceux qui en ont profité et se sont posé les bonnes questions en faisant du circuit court</a:t>
            </a:r>
          </a:p>
          <a:p>
            <a:pPr marL="171450" indent="-171450">
              <a:buFontTx/>
              <a:buChar char="-"/>
            </a:pPr>
            <a:r>
              <a:rPr lang="fr-BE" dirty="0"/>
              <a:t>Ceux qui ont remis en question leur activité en remettant en question leurs projets d’avenir </a:t>
            </a:r>
          </a:p>
          <a:p>
            <a:pPr marL="171450" indent="-171450">
              <a:buFontTx/>
              <a:buChar char="-"/>
            </a:pP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>
                <a:sym typeface="Wingdings" panose="05000000000000000000" pitchFamily="2" charset="2"/>
              </a:rPr>
              <a:t> citation il a investi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5501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Ca confirme ce qu’on a vécu pendant la crise covid, changement de comportement des consommateurs </a:t>
            </a:r>
          </a:p>
        </p:txBody>
      </p:sp>
    </p:spTree>
    <p:extLst>
      <p:ext uri="{BB962C8B-B14F-4D97-AF65-F5344CB8AC3E}">
        <p14:creationId xmlns:p14="http://schemas.microsoft.com/office/powerpoint/2010/main" val="1848610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Grande désillusion et grande déception du monde agricole que l’on voit dans les chiffres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28142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Bonne nouvelle c’est que le regard est différent et importance du rôle des agriculteurs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67104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A nouveau désillusion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3894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Il subi la hausse des prix, tracteur, intrants, prix du blé… Augmentation des coûts. Un des secteurs les plus touchés. </a:t>
            </a:r>
          </a:p>
        </p:txBody>
      </p:sp>
    </p:spTree>
    <p:extLst>
      <p:ext uri="{BB962C8B-B14F-4D97-AF65-F5344CB8AC3E}">
        <p14:creationId xmlns:p14="http://schemas.microsoft.com/office/powerpoint/2010/main" val="6093250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25130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Vérifier 68 HA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2963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1250950"/>
            <a:ext cx="6007100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0413" y="4816157"/>
            <a:ext cx="5527709" cy="3940704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8348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>
                <a:sym typeface="Wingdings" panose="05000000000000000000" pitchFamily="2" charset="2"/>
              </a:rPr>
              <a:t> Moyenne d’âge relativement élevée c’est logique d’avoir 1/3 qui n’utilise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520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Logique top 3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Opérations bancaires </a:t>
            </a:r>
            <a:r>
              <a:rPr lang="fr-BE" dirty="0" err="1">
                <a:sym typeface="Wingdings" panose="05000000000000000000" pitchFamily="2" charset="2"/>
              </a:rPr>
              <a:t>dévenues</a:t>
            </a:r>
            <a:r>
              <a:rPr lang="fr-BE" dirty="0">
                <a:sym typeface="Wingdings" panose="05000000000000000000" pitchFamily="2" charset="2"/>
              </a:rPr>
              <a:t> une réalité même pour le secteur agricole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6921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Logique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Mouchoir de poche fiabilité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9827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1250950"/>
            <a:ext cx="6007100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0413" y="4816157"/>
            <a:ext cx="5527709" cy="3940704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6627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Constante :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- Désillusion par rapport aux nouvelles technologies? Beaucoup d’attentes en 2019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fr-BE" dirty="0">
                <a:sym typeface="Wingdings" panose="05000000000000000000" pitchFamily="2" charset="2"/>
              </a:rPr>
              <a:t>- Impact COVID qui a freiné beaucoup d’initiatives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180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A51DE6B-F949-9C9F-71B7-C726D77D6C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6FDB0E-3137-CB8C-6485-ECAF64900A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74871" cy="5143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03A5F2-8EA2-87BC-7AFC-6FA288F189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4871" cy="5143500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6B6BA597-17B2-580C-5ABA-6623FE8EC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324" y="1217036"/>
            <a:ext cx="2363896" cy="2263658"/>
          </a:xfrm>
        </p:spPr>
        <p:txBody>
          <a:bodyPr wrap="square" lIns="0" anchor="ctr">
            <a:spAutoFit/>
          </a:bodyPr>
          <a:lstStyle>
            <a:lvl1pPr>
              <a:defRPr sz="432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Vouz</a:t>
            </a:r>
            <a:r>
              <a:rPr lang="en-US" noProof="0" dirty="0"/>
              <a:t> </a:t>
            </a:r>
            <a:r>
              <a:rPr lang="en-US" noProof="0" dirty="0" err="1"/>
              <a:t>avez</a:t>
            </a:r>
            <a:r>
              <a:rPr lang="en-US" noProof="0" dirty="0"/>
              <a:t> </a:t>
            </a:r>
            <a:r>
              <a:rPr lang="en-US" noProof="0" dirty="0" err="1"/>
              <a:t>été</a:t>
            </a:r>
            <a:r>
              <a:rPr lang="en-US" noProof="0" dirty="0"/>
              <a:t> un bon public.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D4323F-CD68-98A5-0239-17394CA030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880" y="4375751"/>
            <a:ext cx="3963322" cy="4535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53124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creen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4DE06E-F28A-88A1-4CC4-FFC4416F75F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7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sz="1260" dirty="0" err="1"/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209297" y="2198333"/>
            <a:ext cx="6531352" cy="378969"/>
          </a:xfrm>
        </p:spPr>
        <p:txBody>
          <a:bodyPr wrap="square" anchor="b" anchorCtr="0">
            <a:spAutoFit/>
          </a:bodyPr>
          <a:lstStyle>
            <a:lvl1pPr>
              <a:defRPr sz="2880" b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22377" y="2683195"/>
            <a:ext cx="6518275" cy="313932"/>
          </a:xfrm>
        </p:spPr>
        <p:txBody>
          <a:bodyPr wrap="square" lIns="0">
            <a:spAutoFit/>
          </a:bodyPr>
          <a:lstStyle>
            <a:lvl1pPr marL="0" indent="0">
              <a:spcAft>
                <a:spcPts val="0"/>
              </a:spcAft>
              <a:buNone/>
              <a:defRPr sz="1440" b="1" i="0">
                <a:solidFill>
                  <a:srgbClr val="0D2A50"/>
                </a:solidFill>
                <a:latin typeface="Gilroy Bold" pitchFamily="2" charset="77"/>
                <a:cs typeface="Verdana"/>
              </a:defRPr>
            </a:lvl1pPr>
            <a:lvl2pPr marL="24288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484342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647217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8872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33103-2959-3C43-AB25-9C5620CA0C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880" y="4375751"/>
            <a:ext cx="3963322" cy="453598"/>
          </a:xfrm>
          <a:prstGeom prst="rect">
            <a:avLst/>
          </a:prstGeom>
          <a:effectLst>
            <a:outerShdw blurRad="83748" algn="tl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544B2-2511-F940-B3DF-313252248C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5050" y="145193"/>
            <a:ext cx="1083938" cy="1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1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9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s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0A705C0F-6DA8-A443-941E-53AC6E9AE994}"/>
              </a:ext>
            </a:extLst>
          </p:cNvPr>
          <p:cNvSpPr>
            <a:spLocks noGrp="1"/>
          </p:cNvSpPr>
          <p:nvPr>
            <p:ph sz="half" idx="14"/>
          </p:nvPr>
        </p:nvSpPr>
        <p:spPr bwMode="gray">
          <a:xfrm>
            <a:off x="857754" y="1874235"/>
            <a:ext cx="3311280" cy="255631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80"/>
            </a:lvl1pPr>
            <a:lvl2pPr>
              <a:lnSpc>
                <a:spcPct val="90000"/>
              </a:lnSpc>
              <a:defRPr sz="1440"/>
            </a:lvl2pPr>
            <a:lvl3pPr>
              <a:lnSpc>
                <a:spcPct val="90000"/>
              </a:lnSpc>
              <a:defRPr sz="1260"/>
            </a:lvl3pPr>
            <a:lvl4pPr>
              <a:lnSpc>
                <a:spcPct val="90000"/>
              </a:lnSpc>
              <a:defRPr sz="1080"/>
            </a:lvl4pPr>
            <a:lvl5pPr>
              <a:lnSpc>
                <a:spcPct val="90000"/>
              </a:lnSpc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7" name="Tijdelijke aanduiding voor inhoud 3">
            <a:extLst>
              <a:ext uri="{FF2B5EF4-FFF2-40B4-BE49-F238E27FC236}">
                <a16:creationId xmlns:a16="http://schemas.microsoft.com/office/drawing/2014/main" id="{61D08B5F-6446-AD42-806A-6BD31E007EB7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4425092" y="1874236"/>
            <a:ext cx="3311112" cy="2556318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80"/>
            </a:lvl1pPr>
            <a:lvl2pPr>
              <a:lnSpc>
                <a:spcPct val="90000"/>
              </a:lnSpc>
              <a:defRPr sz="1440"/>
            </a:lvl2pPr>
            <a:lvl3pPr marL="484342" indent="0">
              <a:lnSpc>
                <a:spcPct val="90000"/>
              </a:lnSpc>
              <a:buNone/>
              <a:defRPr sz="1260"/>
            </a:lvl3pPr>
            <a:lvl4pPr>
              <a:lnSpc>
                <a:spcPct val="90000"/>
              </a:lnSpc>
              <a:defRPr sz="1080"/>
            </a:lvl4pPr>
            <a:lvl5pPr>
              <a:lnSpc>
                <a:spcPct val="90000"/>
              </a:lnSpc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45A4B67-53E2-0C64-6531-AA53360F1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4617288"/>
            <a:ext cx="634495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4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BBADE96-6387-66E0-0321-E674106CA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453600"/>
            <a:ext cx="7282603" cy="368434"/>
          </a:xfrm>
        </p:spPr>
        <p:txBody>
          <a:bodyPr wrap="square" lIns="0">
            <a:sp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2BA44D7-0FA1-D854-5F3F-E0310DBCE692}"/>
              </a:ext>
            </a:extLst>
          </p:cNvPr>
          <p:cNvSpPr>
            <a:spLocks noGrp="1"/>
          </p:cNvSpPr>
          <p:nvPr>
            <p:ph sz="half" idx="10"/>
          </p:nvPr>
        </p:nvSpPr>
        <p:spPr bwMode="gray">
          <a:xfrm>
            <a:off x="857754" y="1262731"/>
            <a:ext cx="3311280" cy="542925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26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440"/>
            </a:lvl2pPr>
            <a:lvl3pPr>
              <a:lnSpc>
                <a:spcPct val="90000"/>
              </a:lnSpc>
              <a:defRPr sz="1260"/>
            </a:lvl3pPr>
            <a:lvl4pPr>
              <a:lnSpc>
                <a:spcPct val="90000"/>
              </a:lnSpc>
              <a:defRPr sz="1080"/>
            </a:lvl4pPr>
            <a:lvl5pPr>
              <a:lnSpc>
                <a:spcPct val="90000"/>
              </a:lnSpc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237DA61-F41A-85BB-C799-41BC52A79C23}"/>
              </a:ext>
            </a:extLst>
          </p:cNvPr>
          <p:cNvSpPr>
            <a:spLocks noGrp="1"/>
          </p:cNvSpPr>
          <p:nvPr>
            <p:ph sz="half" idx="15"/>
          </p:nvPr>
        </p:nvSpPr>
        <p:spPr bwMode="gray">
          <a:xfrm>
            <a:off x="4423309" y="1262731"/>
            <a:ext cx="3311280" cy="542925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26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440"/>
            </a:lvl2pPr>
            <a:lvl3pPr>
              <a:lnSpc>
                <a:spcPct val="90000"/>
              </a:lnSpc>
              <a:defRPr sz="1260"/>
            </a:lvl3pPr>
            <a:lvl4pPr>
              <a:lnSpc>
                <a:spcPct val="90000"/>
              </a:lnSpc>
              <a:defRPr sz="1080"/>
            </a:lvl4pPr>
            <a:lvl5pPr>
              <a:lnSpc>
                <a:spcPct val="90000"/>
              </a:lnSpc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072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2"/>
          <p:cNvSpPr>
            <a:spLocks noGrp="1"/>
          </p:cNvSpPr>
          <p:nvPr>
            <p:ph sz="half" idx="1"/>
          </p:nvPr>
        </p:nvSpPr>
        <p:spPr bwMode="gray">
          <a:xfrm>
            <a:off x="857754" y="1874235"/>
            <a:ext cx="3311280" cy="255631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80"/>
            </a:lvl1pPr>
            <a:lvl2pPr>
              <a:lnSpc>
                <a:spcPct val="90000"/>
              </a:lnSpc>
              <a:defRPr sz="1440"/>
            </a:lvl2pPr>
            <a:lvl3pPr>
              <a:lnSpc>
                <a:spcPct val="90000"/>
              </a:lnSpc>
              <a:defRPr sz="1260"/>
            </a:lvl3pPr>
            <a:lvl4pPr>
              <a:lnSpc>
                <a:spcPct val="90000"/>
              </a:lnSpc>
              <a:defRPr sz="1080"/>
            </a:lvl4pPr>
            <a:lvl5pPr>
              <a:lnSpc>
                <a:spcPct val="90000"/>
              </a:lnSpc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4425092" y="1874236"/>
            <a:ext cx="3311112" cy="2556318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80"/>
            </a:lvl1pPr>
            <a:lvl2pPr>
              <a:lnSpc>
                <a:spcPct val="90000"/>
              </a:lnSpc>
              <a:defRPr sz="1440"/>
            </a:lvl2pPr>
            <a:lvl3pPr marL="484342" indent="0">
              <a:lnSpc>
                <a:spcPct val="90000"/>
              </a:lnSpc>
              <a:buNone/>
              <a:defRPr sz="1260"/>
            </a:lvl3pPr>
            <a:lvl4pPr>
              <a:lnSpc>
                <a:spcPct val="90000"/>
              </a:lnSpc>
              <a:defRPr sz="1080"/>
            </a:lvl4pPr>
            <a:lvl5pPr>
              <a:lnSpc>
                <a:spcPct val="90000"/>
              </a:lnSpc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87DEC94-900C-8145-A161-CEDD7FFD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453600"/>
            <a:ext cx="7282603" cy="368434"/>
          </a:xfrm>
        </p:spPr>
        <p:txBody>
          <a:bodyPr wrap="square" lIns="0">
            <a:sp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163F958-E6E4-4894-B143-74252074C2FF}"/>
              </a:ext>
            </a:extLst>
          </p:cNvPr>
          <p:cNvSpPr>
            <a:spLocks noGrp="1"/>
          </p:cNvSpPr>
          <p:nvPr>
            <p:ph sz="half" idx="10"/>
          </p:nvPr>
        </p:nvSpPr>
        <p:spPr bwMode="gray">
          <a:xfrm>
            <a:off x="857754" y="1262731"/>
            <a:ext cx="6884636" cy="542925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26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440"/>
            </a:lvl2pPr>
            <a:lvl3pPr>
              <a:lnSpc>
                <a:spcPct val="90000"/>
              </a:lnSpc>
              <a:defRPr sz="1260"/>
            </a:lvl3pPr>
            <a:lvl4pPr>
              <a:lnSpc>
                <a:spcPct val="90000"/>
              </a:lnSpc>
              <a:defRPr sz="1080"/>
            </a:lvl4pPr>
            <a:lvl5pPr>
              <a:lnSpc>
                <a:spcPct val="90000"/>
              </a:lnSpc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9223F58-53CB-8AC1-79A7-318B98029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4617288"/>
            <a:ext cx="634495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4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37EBAF5B-D86B-6F42-9266-8625CC28AF74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857754" y="1874235"/>
            <a:ext cx="6884636" cy="255631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80"/>
            </a:lvl1pPr>
            <a:lvl2pPr>
              <a:lnSpc>
                <a:spcPct val="90000"/>
              </a:lnSpc>
              <a:defRPr sz="1440"/>
            </a:lvl2pPr>
            <a:lvl3pPr>
              <a:lnSpc>
                <a:spcPct val="90000"/>
              </a:lnSpc>
              <a:defRPr sz="1260"/>
            </a:lvl3pPr>
            <a:lvl4pPr>
              <a:lnSpc>
                <a:spcPct val="90000"/>
              </a:lnSpc>
              <a:defRPr sz="1080"/>
            </a:lvl4pPr>
            <a:lvl5pPr>
              <a:lnSpc>
                <a:spcPct val="90000"/>
              </a:lnSpc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32555AF-3A0F-3D44-9401-81E7533D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453600"/>
            <a:ext cx="7282603" cy="368434"/>
          </a:xfrm>
        </p:spPr>
        <p:txBody>
          <a:bodyPr wrap="square" lIns="0">
            <a:sp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1CCBC89D-3CC4-A94A-AA95-1EE292E03C56}"/>
              </a:ext>
            </a:extLst>
          </p:cNvPr>
          <p:cNvSpPr>
            <a:spLocks noGrp="1"/>
          </p:cNvSpPr>
          <p:nvPr>
            <p:ph sz="half" idx="10"/>
          </p:nvPr>
        </p:nvSpPr>
        <p:spPr bwMode="gray">
          <a:xfrm>
            <a:off x="857754" y="1262731"/>
            <a:ext cx="6884636" cy="542925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26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440"/>
            </a:lvl2pPr>
            <a:lvl3pPr>
              <a:lnSpc>
                <a:spcPct val="90000"/>
              </a:lnSpc>
              <a:defRPr sz="1260"/>
            </a:lvl3pPr>
            <a:lvl4pPr>
              <a:lnSpc>
                <a:spcPct val="90000"/>
              </a:lnSpc>
              <a:defRPr sz="1080"/>
            </a:lvl4pPr>
            <a:lvl5pPr>
              <a:lnSpc>
                <a:spcPct val="90000"/>
              </a:lnSpc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83DD39A-42E6-0F60-3B43-DA143BD5C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4617288"/>
            <a:ext cx="634495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4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9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9A825C6D-480A-DA40-9E17-203DDF53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453600"/>
            <a:ext cx="7282603" cy="368434"/>
          </a:xfrm>
        </p:spPr>
        <p:txBody>
          <a:bodyPr wrap="square" lIns="0">
            <a:sp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08EE45E-DC1E-BB4B-AD14-2263433398FF}"/>
              </a:ext>
            </a:extLst>
          </p:cNvPr>
          <p:cNvSpPr>
            <a:spLocks noGrp="1"/>
          </p:cNvSpPr>
          <p:nvPr>
            <p:ph idx="10"/>
          </p:nvPr>
        </p:nvSpPr>
        <p:spPr bwMode="gray">
          <a:xfrm>
            <a:off x="855725" y="1361013"/>
            <a:ext cx="3283376" cy="3069574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647218" indent="0">
              <a:buClr>
                <a:srgbClr val="003366"/>
              </a:buClr>
              <a:buNone/>
              <a:defRPr/>
            </a:lvl4pPr>
            <a:lvl5pPr marL="88724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FB997149-C787-924E-B314-9DBAA07FD9F0}"/>
              </a:ext>
            </a:extLst>
          </p:cNvPr>
          <p:cNvSpPr>
            <a:spLocks noGrp="1"/>
          </p:cNvSpPr>
          <p:nvPr>
            <p:ph idx="11"/>
          </p:nvPr>
        </p:nvSpPr>
        <p:spPr bwMode="gray">
          <a:xfrm>
            <a:off x="4452826" y="1361013"/>
            <a:ext cx="3283376" cy="3069574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647218" indent="0">
              <a:buClr>
                <a:srgbClr val="003366"/>
              </a:buClr>
              <a:buNone/>
              <a:defRPr/>
            </a:lvl4pPr>
            <a:lvl5pPr marL="88724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5BFB1EA-B6DB-134D-8E89-6BA32028A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4617288"/>
            <a:ext cx="634495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4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1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600" y="453600"/>
            <a:ext cx="7287051" cy="331591"/>
          </a:xfrm>
        </p:spPr>
        <p:txBody>
          <a:bodyPr lIns="0">
            <a:no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4" name="Tekstvak 3"/>
          <p:cNvSpPr txBox="1"/>
          <p:nvPr/>
        </p:nvSpPr>
        <p:spPr>
          <a:xfrm>
            <a:off x="7113606" y="5259398"/>
            <a:ext cx="166258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2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855725" y="1361013"/>
            <a:ext cx="6884926" cy="3069574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647218" indent="0">
              <a:buClr>
                <a:srgbClr val="003366"/>
              </a:buClr>
              <a:buNone/>
              <a:defRPr/>
            </a:lvl4pPr>
            <a:lvl5pPr marL="88724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9B9901E-1E6D-7D69-34EF-A45BF4F90BAF}"/>
              </a:ext>
            </a:extLst>
          </p:cNvPr>
          <p:cNvSpPr txBox="1">
            <a:spLocks/>
          </p:cNvSpPr>
          <p:nvPr userDrawn="1"/>
        </p:nvSpPr>
        <p:spPr>
          <a:xfrm>
            <a:off x="1" y="4617288"/>
            <a:ext cx="634495" cy="272891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600" b="1" i="0" kern="1200">
                <a:solidFill>
                  <a:srgbClr val="0096DC"/>
                </a:solidFill>
                <a:latin typeface="Gilroy Bold" pitchFamily="2" charset="77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7BFF24-2C35-3444-B615-6A3C0CF587B2}" type="slidenum">
              <a:rPr lang="en-US" sz="540" smtClean="0"/>
              <a:pPr/>
              <a:t>‹N°›</a:t>
            </a:fld>
            <a:endParaRPr lang="en-US" sz="540" dirty="0"/>
          </a:p>
        </p:txBody>
      </p:sp>
    </p:spTree>
    <p:extLst>
      <p:ext uri="{BB962C8B-B14F-4D97-AF65-F5344CB8AC3E}">
        <p14:creationId xmlns:p14="http://schemas.microsoft.com/office/powerpoint/2010/main" val="17004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1609485" y="2198726"/>
            <a:ext cx="6236087" cy="1407632"/>
          </a:xfrm>
        </p:spPr>
        <p:txBody>
          <a:bodyPr anchor="t" anchorCtr="0"/>
          <a:lstStyle>
            <a:lvl1pPr>
              <a:defRPr sz="2520" b="0">
                <a:solidFill>
                  <a:srgbClr val="003366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71092A-C51B-3E40-A8DB-8A7FEB60DAC1}"/>
              </a:ext>
            </a:extLst>
          </p:cNvPr>
          <p:cNvSpPr/>
          <p:nvPr userDrawn="1"/>
        </p:nvSpPr>
        <p:spPr>
          <a:xfrm>
            <a:off x="863857" y="2083515"/>
            <a:ext cx="502756" cy="502756"/>
          </a:xfrm>
          <a:prstGeom prst="ellipse">
            <a:avLst/>
          </a:prstGeom>
          <a:solidFill>
            <a:srgbClr val="0096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sz="1260" dirty="0" err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51C78A-799E-5E41-8F39-A4A0FABE0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63857" y="2045520"/>
            <a:ext cx="502756" cy="584358"/>
          </a:xfrm>
          <a:noFill/>
        </p:spPr>
        <p:txBody>
          <a:bodyPr anchor="ctr"/>
          <a:lstStyle>
            <a:lvl1pPr marL="0" indent="0" algn="ctr">
              <a:buNone/>
              <a:defRPr sz="2160" b="1" i="0">
                <a:solidFill>
                  <a:srgbClr val="FFFFFF"/>
                </a:solidFill>
                <a:latin typeface="Gilroy Bold" pitchFamily="2" charset="77"/>
                <a:cs typeface="Verdana"/>
              </a:defRPr>
            </a:lvl1pPr>
            <a:lvl2pPr marL="242885" indent="0">
              <a:buNone/>
              <a:defRPr sz="1260"/>
            </a:lvl2pPr>
            <a:lvl3pPr marL="484342" indent="0">
              <a:buNone/>
              <a:defRPr sz="1080"/>
            </a:lvl3pPr>
            <a:lvl4pPr marL="647218" indent="0">
              <a:buNone/>
              <a:defRPr sz="945"/>
            </a:lvl4pPr>
            <a:lvl5pPr marL="887246" indent="0">
              <a:buNone/>
              <a:defRPr sz="945"/>
            </a:lvl5pPr>
          </a:lstStyle>
          <a:p>
            <a:pPr lvl="0"/>
            <a:r>
              <a:rPr lang="nl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128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6AE3CF-54C6-D56B-1B78-B4AF138C2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C4CE3-4C06-7936-E676-ECEC8F62AC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48125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23C2A2-B914-09DD-53B4-346FD556FD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7" y="-164446"/>
            <a:ext cx="4897757" cy="55071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D13046-DE40-07A7-115B-328AF179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324" y="1499575"/>
            <a:ext cx="2363896" cy="1698581"/>
          </a:xfrm>
        </p:spPr>
        <p:txBody>
          <a:bodyPr anchor="ctr"/>
          <a:lstStyle>
            <a:lvl1pPr>
              <a:defRPr sz="432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Merci!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AD3B49-2424-E697-15DC-7EFEF14947D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880" y="4375751"/>
            <a:ext cx="3963322" cy="4535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125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0D097-E12C-E5B9-2CA0-E0E85F527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1" y="-570184"/>
            <a:ext cx="10325507" cy="5805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1DE2E2-4AF9-B045-8F0E-EAF5A244EA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48125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E532994-B87F-DBFD-6A02-6190B6447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323" y="1499575"/>
            <a:ext cx="2661197" cy="1698581"/>
          </a:xfrm>
        </p:spPr>
        <p:txBody>
          <a:bodyPr anchor="ctr"/>
          <a:lstStyle>
            <a:lvl1pPr>
              <a:defRPr sz="432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N’hésitez</a:t>
            </a:r>
            <a:br>
              <a:rPr lang="en-BE" dirty="0"/>
            </a:br>
            <a:r>
              <a:rPr lang="en-BE" dirty="0"/>
              <a:t>pas à poser des questions.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5E87AD-0516-51DD-FD5D-F2E1B77074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880" y="4375751"/>
            <a:ext cx="3963322" cy="4535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8651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D3E813-3E56-A5D3-50B8-F2E163BA42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-32400"/>
            <a:ext cx="9297800" cy="5227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B35975-9538-B5A7-8AAF-31FF8A26D3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48125" cy="51435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5045861-8327-1DC6-EB38-5C6FD3E8D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324" y="1499575"/>
            <a:ext cx="2363896" cy="1698581"/>
          </a:xfrm>
        </p:spPr>
        <p:txBody>
          <a:bodyPr anchor="ctr"/>
          <a:lstStyle>
            <a:lvl1pPr>
              <a:defRPr sz="432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Ordre</a:t>
            </a:r>
            <a:br>
              <a:rPr lang="en-BE" dirty="0"/>
            </a:br>
            <a:r>
              <a:rPr lang="en-BE" dirty="0"/>
              <a:t>du jour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35C02-CC8B-4B28-9D79-F404EA3CA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880" y="4375751"/>
            <a:ext cx="3963322" cy="4535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552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F72BD-71BC-47B2-C7B8-3BA5ABFDC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64E1A-68D5-36FA-F749-DCDD08B45E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48125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BE3B-3339-E60F-58A0-E9A7C18EFE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48125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D1211-3D2F-2BD3-9363-731FEAE04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324" y="1499575"/>
            <a:ext cx="3363009" cy="1698581"/>
          </a:xfrm>
        </p:spPr>
        <p:txBody>
          <a:bodyPr anchor="ctr"/>
          <a:lstStyle>
            <a:lvl1pPr>
              <a:defRPr sz="432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Bienvenue!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477BAF-A18F-FFD0-07C5-A0EEE13736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880" y="4375751"/>
            <a:ext cx="3963322" cy="4535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217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951AC7-105E-4C4F-B21F-244081E732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9999" y="0"/>
            <a:ext cx="3564000" cy="5143500"/>
          </a:xfrm>
        </p:spPr>
        <p:txBody>
          <a:bodyPr lIns="720000" rIns="720000" anchor="ctr"/>
          <a:lstStyle>
            <a:lvl1pPr marL="0" indent="0" algn="ctr">
              <a:buNone/>
              <a:defRPr sz="1080"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kstvak 3"/>
          <p:cNvSpPr txBox="1"/>
          <p:nvPr/>
        </p:nvSpPr>
        <p:spPr>
          <a:xfrm>
            <a:off x="7113606" y="5259398"/>
            <a:ext cx="166258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2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17C1A40D-19AD-6044-A31D-E779CE0B26D5}"/>
              </a:ext>
            </a:extLst>
          </p:cNvPr>
          <p:cNvSpPr>
            <a:spLocks noGrp="1"/>
          </p:cNvSpPr>
          <p:nvPr>
            <p:ph idx="11"/>
          </p:nvPr>
        </p:nvSpPr>
        <p:spPr bwMode="gray">
          <a:xfrm>
            <a:off x="855725" y="1361013"/>
            <a:ext cx="3599998" cy="3069574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647218" indent="0">
              <a:buClr>
                <a:srgbClr val="003366"/>
              </a:buClr>
              <a:buNone/>
              <a:defRPr/>
            </a:lvl4pPr>
            <a:lvl5pPr marL="88724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843E394-03BC-769C-07AB-6C2073F4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99" y="453600"/>
            <a:ext cx="4476315" cy="368434"/>
          </a:xfrm>
        </p:spPr>
        <p:txBody>
          <a:bodyPr wrap="square" lIns="0">
            <a:sp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B72D4DE-8BB3-4026-BA81-7BE00CD68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4617288"/>
            <a:ext cx="634495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4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0" y="-1"/>
            <a:ext cx="9144000" cy="3964532"/>
          </a:xfrm>
        </p:spPr>
        <p:txBody>
          <a:bodyPr lIns="1440000" rIns="1440000" anchor="ctr"/>
          <a:lstStyle>
            <a:lvl1pPr marL="0" indent="0" algn="ctr">
              <a:buNone/>
              <a:defRPr sz="1080">
                <a:solidFill>
                  <a:srgbClr val="003366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A26DAFEF-1DCB-958E-1985-9C490DDEC18D}"/>
              </a:ext>
            </a:extLst>
          </p:cNvPr>
          <p:cNvSpPr>
            <a:spLocks noGrp="1"/>
          </p:cNvSpPr>
          <p:nvPr>
            <p:ph sz="half" idx="20"/>
          </p:nvPr>
        </p:nvSpPr>
        <p:spPr bwMode="gray">
          <a:xfrm>
            <a:off x="1060072" y="4151477"/>
            <a:ext cx="6480000" cy="542925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buNone/>
              <a:defRPr sz="126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440"/>
            </a:lvl2pPr>
            <a:lvl3pPr>
              <a:lnSpc>
                <a:spcPct val="90000"/>
              </a:lnSpc>
              <a:defRPr sz="1260"/>
            </a:lvl3pPr>
            <a:lvl4pPr>
              <a:lnSpc>
                <a:spcPct val="90000"/>
              </a:lnSpc>
              <a:defRPr sz="1080"/>
            </a:lvl4pPr>
            <a:lvl5pPr>
              <a:lnSpc>
                <a:spcPct val="90000"/>
              </a:lnSpc>
              <a:defRPr sz="108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A76998D-BEA4-46EE-DC5F-44912F234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4617288"/>
            <a:ext cx="634495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4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4B67787-4A81-914B-959D-B9BB7A9B2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4667580"/>
            <a:ext cx="634495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4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0FB8FD5-DF1A-358D-84A4-B9D2FE03C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00" y="453600"/>
            <a:ext cx="7287051" cy="331591"/>
          </a:xfrm>
        </p:spPr>
        <p:txBody>
          <a:bodyPr lIns="0">
            <a:noAutofit/>
          </a:bodyPr>
          <a:lstStyle>
            <a:lvl1pPr>
              <a:defRPr baseline="0"/>
            </a:lvl1pPr>
          </a:lstStyle>
          <a:p>
            <a:r>
              <a:rPr lang="en-US" noProof="0" dirty="0"/>
              <a:t>Content</a:t>
            </a:r>
            <a:endParaRPr lang="en-GB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B47D3AA-2274-6A97-D7F5-9DBADA42BADC}"/>
              </a:ext>
            </a:extLst>
          </p:cNvPr>
          <p:cNvSpPr>
            <a:spLocks noGrp="1"/>
          </p:cNvSpPr>
          <p:nvPr>
            <p:ph idx="10"/>
          </p:nvPr>
        </p:nvSpPr>
        <p:spPr bwMode="gray">
          <a:xfrm>
            <a:off x="855725" y="1361013"/>
            <a:ext cx="6884926" cy="3069574"/>
          </a:xfrm>
        </p:spPr>
        <p:txBody>
          <a:bodyPr/>
          <a:lstStyle>
            <a:lvl1pPr marL="205740" indent="-205740">
              <a:lnSpc>
                <a:spcPct val="100000"/>
              </a:lnSpc>
              <a:spcAft>
                <a:spcPts val="1620"/>
              </a:spcAft>
              <a:buClr>
                <a:srgbClr val="0096DC"/>
              </a:buClr>
              <a:buFont typeface="+mj-lt"/>
              <a:buAutoNum type="arabicPeriod"/>
              <a:defRPr sz="108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647218" indent="0">
              <a:buClr>
                <a:srgbClr val="003366"/>
              </a:buClr>
              <a:buNone/>
              <a:defRPr/>
            </a:lvl4pPr>
            <a:lvl5pPr marL="887246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1711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7113606" y="5259398"/>
            <a:ext cx="166258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2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3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3600" y="453600"/>
            <a:ext cx="8236080" cy="6810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9082" y="1190302"/>
            <a:ext cx="6891571" cy="3185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  <a:p>
            <a:pPr lvl="3"/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" y="4617288"/>
            <a:ext cx="634495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4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BAAC96-5192-234B-9F10-D671CFB154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50" y="143022"/>
            <a:ext cx="1083938" cy="142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0F1-8AFB-164E-E35A-A25850335BF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6956" y="4375751"/>
            <a:ext cx="1956146" cy="453599"/>
          </a:xfrm>
          <a:prstGeom prst="rect">
            <a:avLst/>
          </a:prstGeom>
        </p:spPr>
      </p:pic>
      <p:sp>
        <p:nvSpPr>
          <p:cNvPr id="6" name="MSIPCMContentMarking" descr="{&quot;HashCode&quot;:-66734365,&quot;Placement&quot;:&quot;Header&quot;,&quot;Top&quot;:0.0,&quot;Left&quot;:337.121033,&quot;SlideWidth&quot;:720,&quot;SlideHeight&quot;:405}">
            <a:extLst>
              <a:ext uri="{FF2B5EF4-FFF2-40B4-BE49-F238E27FC236}">
                <a16:creationId xmlns:a16="http://schemas.microsoft.com/office/drawing/2014/main" id="{07356E9B-C267-44D5-A989-FF4D2C00772C}"/>
              </a:ext>
            </a:extLst>
          </p:cNvPr>
          <p:cNvSpPr txBox="1"/>
          <p:nvPr userDrawn="1"/>
        </p:nvSpPr>
        <p:spPr>
          <a:xfrm>
            <a:off x="4281437" y="0"/>
            <a:ext cx="581126" cy="262344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fr-BE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  <a:endParaRPr lang="fr-BE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46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04" r:id="rId6"/>
    <p:sldLayoutId id="2147483669" r:id="rId7"/>
    <p:sldLayoutId id="2147483795" r:id="rId8"/>
    <p:sldLayoutId id="2147483784" r:id="rId9"/>
    <p:sldLayoutId id="2147483777" r:id="rId10"/>
    <p:sldLayoutId id="2147483793" r:id="rId11"/>
    <p:sldLayoutId id="2147483677" r:id="rId12"/>
    <p:sldLayoutId id="2147483665" r:id="rId13"/>
    <p:sldLayoutId id="2147483676" r:id="rId14"/>
    <p:sldLayoutId id="2147483664" r:id="rId15"/>
    <p:sldLayoutId id="2147483780" r:id="rId16"/>
  </p:sldLayoutIdLst>
  <p:hf hdr="0" ftr="0" dt="0"/>
  <p:txStyles>
    <p:titleStyle>
      <a:lvl1pPr algn="l" defTabSz="457196" rtl="0" eaLnBrk="1" latinLnBrk="0" hangingPunct="1">
        <a:lnSpc>
          <a:spcPct val="85000"/>
        </a:lnSpc>
        <a:spcBef>
          <a:spcPct val="0"/>
        </a:spcBef>
        <a:buNone/>
        <a:defRPr sz="2800" b="1" i="0" kern="1200" baseline="0">
          <a:solidFill>
            <a:srgbClr val="0097DB"/>
          </a:solidFill>
          <a:latin typeface="Gilroy Bold" pitchFamily="2" charset="77"/>
          <a:ea typeface="+mj-ea"/>
          <a:cs typeface="Verdana"/>
        </a:defRPr>
      </a:lvl1pPr>
    </p:titleStyle>
    <p:bodyStyle>
      <a:lvl1pPr marL="269872" indent="-269872" algn="l" defTabSz="45719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96DC"/>
        </a:buClr>
        <a:buFont typeface="Arial" panose="020B0604020202020204" pitchFamily="34" charset="0"/>
        <a:buChar char="•"/>
        <a:defRPr sz="1200" b="0" i="0" kern="1200" baseline="0">
          <a:solidFill>
            <a:srgbClr val="0C294F"/>
          </a:solidFill>
          <a:latin typeface="+mn-lt"/>
          <a:ea typeface="+mn-ea"/>
          <a:cs typeface="Verdana"/>
        </a:defRPr>
      </a:lvl1pPr>
      <a:lvl2pPr marL="539744" indent="-269872" algn="l" defTabSz="45719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96DC"/>
        </a:buClr>
        <a:buFont typeface="Lucida Grande"/>
        <a:buChar char="-"/>
        <a:tabLst/>
        <a:defRPr sz="1200" b="0" i="0" kern="1200" baseline="0">
          <a:solidFill>
            <a:srgbClr val="0C294F"/>
          </a:solidFill>
          <a:latin typeface="+mn-lt"/>
          <a:ea typeface="+mn-ea"/>
          <a:cs typeface="Verdana"/>
        </a:defRPr>
      </a:lvl2pPr>
      <a:lvl3pPr marL="715955" indent="-177799" algn="l" defTabSz="45719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3366"/>
        </a:buClr>
        <a:buFont typeface="Arial" panose="020B0604020202020204" pitchFamily="34" charset="0"/>
        <a:buChar char="•"/>
        <a:defRPr sz="1200" b="0" i="0" kern="1200">
          <a:solidFill>
            <a:srgbClr val="0C294F"/>
          </a:solidFill>
          <a:latin typeface="+mn-lt"/>
          <a:ea typeface="+mn-ea"/>
          <a:cs typeface="Verdana"/>
        </a:defRPr>
      </a:lvl3pPr>
      <a:lvl4pPr marL="890578" indent="-171448" algn="l" defTabSz="45719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3366"/>
        </a:buClr>
        <a:buFont typeface="Lucida Grande"/>
        <a:buChar char="-"/>
        <a:defRPr sz="1200" b="0" i="0" kern="1200">
          <a:solidFill>
            <a:srgbClr val="0C294F"/>
          </a:solidFill>
          <a:latin typeface="+mn-lt"/>
          <a:ea typeface="+mn-ea"/>
          <a:cs typeface="+mn-cs"/>
        </a:defRPr>
      </a:lvl4pPr>
      <a:lvl5pPr marL="1163626" indent="-177799" algn="l" defTabSz="457196" rtl="0" eaLnBrk="1" latinLnBrk="0" hangingPunct="1">
        <a:spcBef>
          <a:spcPts val="0"/>
        </a:spcBef>
        <a:spcAft>
          <a:spcPts val="800"/>
        </a:spcAft>
        <a:buClr>
          <a:srgbClr val="003366"/>
        </a:buClr>
        <a:buFont typeface="Arial"/>
        <a:buChar char="•"/>
        <a:defRPr sz="1600" kern="1200">
          <a:solidFill>
            <a:srgbClr val="003366"/>
          </a:solidFill>
          <a:latin typeface="Calibri"/>
          <a:ea typeface="+mn-ea"/>
          <a:cs typeface="+mn-cs"/>
        </a:defRPr>
      </a:lvl5pPr>
      <a:lvl6pPr marL="2514575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D8341EA5-549E-40A6-AF76-296A43A7AC58}"/>
              </a:ext>
            </a:extLst>
          </p:cNvPr>
          <p:cNvSpPr>
            <a:spLocks noGrp="1"/>
          </p:cNvSpPr>
          <p:nvPr/>
        </p:nvSpPr>
        <p:spPr bwMode="auto">
          <a:xfrm>
            <a:off x="107504" y="4437407"/>
            <a:ext cx="5708650" cy="62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Conférence de presse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juillet 2022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DDE5211-0E14-42F6-B78E-B907C867A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9295" y="2198287"/>
            <a:ext cx="7102595" cy="379015"/>
          </a:xfrm>
        </p:spPr>
        <p:txBody>
          <a:bodyPr/>
          <a:lstStyle/>
          <a:p>
            <a:r>
              <a:rPr lang="fr-BE" dirty="0"/>
              <a:t>Le monde agricole wallon et ses enjeux </a:t>
            </a:r>
          </a:p>
        </p:txBody>
      </p:sp>
    </p:spTree>
    <p:extLst>
      <p:ext uri="{BB962C8B-B14F-4D97-AF65-F5344CB8AC3E}">
        <p14:creationId xmlns:p14="http://schemas.microsoft.com/office/powerpoint/2010/main" val="27728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E16F2A-B687-4DF4-B0E2-1ECBC9CA26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Le monde agricole wallon entre durabilité et nouvelles technologies</a:t>
            </a:r>
            <a:br>
              <a:rPr lang="fr-BE" dirty="0"/>
            </a:br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D3E4C18-852E-4F57-BCED-CC7BBB662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567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55311" y="276382"/>
            <a:ext cx="8323876" cy="33159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En termes de durabilité, sur quel pilier en priorité pensez-vous que les nouvelles technologies (GPS, drone, pluviomètre connecté, robots, etc.) auront un impact positif pour votre exploitation?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répondants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utilisent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 dans le cadre de leurs activités professionnelles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(n=199)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AEF0C31-A794-4D32-B847-0837273D8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380190"/>
              </p:ext>
            </p:extLst>
          </p:nvPr>
        </p:nvGraphicFramePr>
        <p:xfrm>
          <a:off x="424404" y="1671292"/>
          <a:ext cx="8863088" cy="320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940EFA8-1A2D-4B51-8E42-F2130F589F3E}"/>
              </a:ext>
            </a:extLst>
          </p:cNvPr>
          <p:cNvGrpSpPr/>
          <p:nvPr/>
        </p:nvGrpSpPr>
        <p:grpSpPr>
          <a:xfrm>
            <a:off x="5580112" y="4876006"/>
            <a:ext cx="2919950" cy="200055"/>
            <a:chOff x="5835891" y="4876006"/>
            <a:chExt cx="2919950" cy="200055"/>
          </a:xfrm>
        </p:grpSpPr>
        <p:sp>
          <p:nvSpPr>
            <p:cNvPr id="17" name="TextBox 54">
              <a:extLst>
                <a:ext uri="{FF2B5EF4-FFF2-40B4-BE49-F238E27FC236}">
                  <a16:creationId xmlns:a16="http://schemas.microsoft.com/office/drawing/2014/main" id="{ED38FD32-5D67-4DCA-AEF2-0ACAD9DDF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3591" y="4876006"/>
              <a:ext cx="143446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Augmentation significative (95%)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1D5A5C-9B96-40BB-99C6-3AF81009DD82}"/>
                </a:ext>
              </a:extLst>
            </p:cNvPr>
            <p:cNvGrpSpPr/>
            <p:nvPr/>
          </p:nvGrpSpPr>
          <p:grpSpPr>
            <a:xfrm>
              <a:off x="5835891" y="4922512"/>
              <a:ext cx="118976" cy="118976"/>
              <a:chOff x="3731385" y="5389270"/>
              <a:chExt cx="162000" cy="162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F7045AA-D20D-49C4-A389-6015521AB400}"/>
                  </a:ext>
                </a:extLst>
              </p:cNvPr>
              <p:cNvSpPr/>
              <p:nvPr/>
            </p:nvSpPr>
            <p:spPr>
              <a:xfrm>
                <a:off x="3731385" y="5389270"/>
                <a:ext cx="162000" cy="162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450F009E-CD3E-4518-9793-E5C2DE5FAEF7}"/>
                  </a:ext>
                </a:extLst>
              </p:cNvPr>
              <p:cNvSpPr/>
              <p:nvPr/>
            </p:nvSpPr>
            <p:spPr>
              <a:xfrm rot="18900000">
                <a:off x="3749974" y="5432985"/>
                <a:ext cx="124822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0E4106D-6C22-4348-B7F8-9A768DAA0C69}"/>
                </a:ext>
              </a:extLst>
            </p:cNvPr>
            <p:cNvGrpSpPr/>
            <p:nvPr/>
          </p:nvGrpSpPr>
          <p:grpSpPr>
            <a:xfrm>
              <a:off x="7235161" y="4922511"/>
              <a:ext cx="118976" cy="118976"/>
              <a:chOff x="4954811" y="5389269"/>
              <a:chExt cx="162000" cy="162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CB8001-2BB7-429B-A55B-51ABF763E486}"/>
                  </a:ext>
                </a:extLst>
              </p:cNvPr>
              <p:cNvSpPr/>
              <p:nvPr/>
            </p:nvSpPr>
            <p:spPr>
              <a:xfrm>
                <a:off x="4954811" y="5389269"/>
                <a:ext cx="162000" cy="162000"/>
              </a:xfrm>
              <a:prstGeom prst="ellipse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0679EF4F-289C-433A-9F61-F3797C6AE0DE}"/>
                  </a:ext>
                </a:extLst>
              </p:cNvPr>
              <p:cNvSpPr/>
              <p:nvPr/>
            </p:nvSpPr>
            <p:spPr>
              <a:xfrm rot="2700000">
                <a:off x="4973406" y="5432998"/>
                <a:ext cx="124823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66">
              <a:extLst>
                <a:ext uri="{FF2B5EF4-FFF2-40B4-BE49-F238E27FC236}">
                  <a16:creationId xmlns:a16="http://schemas.microsoft.com/office/drawing/2014/main" id="{F3FCA134-5897-4B2A-AE7B-E10B1BC29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1374" y="4876006"/>
              <a:ext cx="1434467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Diminution significative (95%)</a:t>
              </a:r>
            </a:p>
          </p:txBody>
        </p:sp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634496" y="1061333"/>
            <a:ext cx="8323876" cy="830997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Selon 4 agriculteurs wallons sur 10 qui utilisent des outils numériques, les nouvelles technologies auront un impact positif pour leur exploitation en terme de durabilité 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environnementale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82728C2-04E5-41FF-A6B1-AD6746280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5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3">
            <a:extLst>
              <a:ext uri="{FF2B5EF4-FFF2-40B4-BE49-F238E27FC236}">
                <a16:creationId xmlns:a16="http://schemas.microsoft.com/office/drawing/2014/main" id="{1A44DAB0-E7FA-43CD-A489-8932E282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Selon vous, les nouvelles technologies vont améliorer la durabilité économique de votre exploitation en vous permettant de …?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répondants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utilisent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 dans le cadre de leurs activités professionnelles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(n=199)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53600" y="997634"/>
            <a:ext cx="8136000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Pour plus d’1 agriculteur wallon sur 2 qui utilisent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les nouvelles technologies amélioreront leur durabilité 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économique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en réduisant leurs coûts.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AEF0C31-A794-4D32-B847-0837273D8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898199"/>
              </p:ext>
            </p:extLst>
          </p:nvPr>
        </p:nvGraphicFramePr>
        <p:xfrm>
          <a:off x="573080" y="1582409"/>
          <a:ext cx="8863088" cy="320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940EFA8-1A2D-4B51-8E42-F2130F589F3E}"/>
              </a:ext>
            </a:extLst>
          </p:cNvPr>
          <p:cNvGrpSpPr/>
          <p:nvPr/>
        </p:nvGrpSpPr>
        <p:grpSpPr>
          <a:xfrm>
            <a:off x="5580112" y="4876006"/>
            <a:ext cx="2919950" cy="200055"/>
            <a:chOff x="5835891" y="4876006"/>
            <a:chExt cx="2919950" cy="200055"/>
          </a:xfrm>
        </p:grpSpPr>
        <p:sp>
          <p:nvSpPr>
            <p:cNvPr id="17" name="TextBox 54">
              <a:extLst>
                <a:ext uri="{FF2B5EF4-FFF2-40B4-BE49-F238E27FC236}">
                  <a16:creationId xmlns:a16="http://schemas.microsoft.com/office/drawing/2014/main" id="{ED38FD32-5D67-4DCA-AEF2-0ACAD9DDF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3591" y="4876006"/>
              <a:ext cx="143446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Augmentation significative (95%)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1D5A5C-9B96-40BB-99C6-3AF81009DD82}"/>
                </a:ext>
              </a:extLst>
            </p:cNvPr>
            <p:cNvGrpSpPr/>
            <p:nvPr/>
          </p:nvGrpSpPr>
          <p:grpSpPr>
            <a:xfrm>
              <a:off x="5835891" y="4922512"/>
              <a:ext cx="118976" cy="118976"/>
              <a:chOff x="3731385" y="5389270"/>
              <a:chExt cx="162000" cy="162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F7045AA-D20D-49C4-A389-6015521AB400}"/>
                  </a:ext>
                </a:extLst>
              </p:cNvPr>
              <p:cNvSpPr/>
              <p:nvPr/>
            </p:nvSpPr>
            <p:spPr>
              <a:xfrm>
                <a:off x="3731385" y="5389270"/>
                <a:ext cx="162000" cy="162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450F009E-CD3E-4518-9793-E5C2DE5FAEF7}"/>
                  </a:ext>
                </a:extLst>
              </p:cNvPr>
              <p:cNvSpPr/>
              <p:nvPr/>
            </p:nvSpPr>
            <p:spPr>
              <a:xfrm rot="18900000">
                <a:off x="3749974" y="5432985"/>
                <a:ext cx="124822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0E4106D-6C22-4348-B7F8-9A768DAA0C69}"/>
                </a:ext>
              </a:extLst>
            </p:cNvPr>
            <p:cNvGrpSpPr/>
            <p:nvPr/>
          </p:nvGrpSpPr>
          <p:grpSpPr>
            <a:xfrm>
              <a:off x="7235161" y="4922511"/>
              <a:ext cx="118976" cy="118976"/>
              <a:chOff x="4954811" y="5389269"/>
              <a:chExt cx="162000" cy="162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CB8001-2BB7-429B-A55B-51ABF763E486}"/>
                  </a:ext>
                </a:extLst>
              </p:cNvPr>
              <p:cNvSpPr/>
              <p:nvPr/>
            </p:nvSpPr>
            <p:spPr>
              <a:xfrm>
                <a:off x="4954811" y="5389269"/>
                <a:ext cx="162000" cy="162000"/>
              </a:xfrm>
              <a:prstGeom prst="ellipse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0679EF4F-289C-433A-9F61-F3797C6AE0DE}"/>
                  </a:ext>
                </a:extLst>
              </p:cNvPr>
              <p:cNvSpPr/>
              <p:nvPr/>
            </p:nvSpPr>
            <p:spPr>
              <a:xfrm rot="2700000">
                <a:off x="4973406" y="5432998"/>
                <a:ext cx="124823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66">
              <a:extLst>
                <a:ext uri="{FF2B5EF4-FFF2-40B4-BE49-F238E27FC236}">
                  <a16:creationId xmlns:a16="http://schemas.microsoft.com/office/drawing/2014/main" id="{F3FCA134-5897-4B2A-AE7B-E10B1BC29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1374" y="4876006"/>
              <a:ext cx="1434467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Diminution significative (95%)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439D18-98C8-45FC-8879-8C7D2AD4C012}"/>
              </a:ext>
            </a:extLst>
          </p:cNvPr>
          <p:cNvGrpSpPr/>
          <p:nvPr/>
        </p:nvGrpSpPr>
        <p:grpSpPr>
          <a:xfrm>
            <a:off x="7380312" y="1995686"/>
            <a:ext cx="118976" cy="118976"/>
            <a:chOff x="4954811" y="5389269"/>
            <a:chExt cx="162000" cy="162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75B264C-1047-4984-A1EE-6EB5E6236AC1}"/>
                </a:ext>
              </a:extLst>
            </p:cNvPr>
            <p:cNvSpPr/>
            <p:nvPr/>
          </p:nvSpPr>
          <p:spPr>
            <a:xfrm>
              <a:off x="4954811" y="5389269"/>
              <a:ext cx="162000" cy="162000"/>
            </a:xfrm>
            <a:prstGeom prst="ellipse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44F13FC7-7953-46C9-8B4E-DAB14EF9F66D}"/>
                </a:ext>
              </a:extLst>
            </p:cNvPr>
            <p:cNvSpPr/>
            <p:nvPr/>
          </p:nvSpPr>
          <p:spPr>
            <a:xfrm rot="2700000">
              <a:off x="4973406" y="5432998"/>
              <a:ext cx="124823" cy="74569"/>
            </a:xfrm>
            <a:prstGeom prst="rightArrow">
              <a:avLst>
                <a:gd name="adj1" fmla="val 38166"/>
                <a:gd name="adj2" fmla="val 848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D0DC7D-927C-44E6-A3E0-48508348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4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3">
            <a:extLst>
              <a:ext uri="{FF2B5EF4-FFF2-40B4-BE49-F238E27FC236}">
                <a16:creationId xmlns:a16="http://schemas.microsoft.com/office/drawing/2014/main" id="{1A44DAB0-E7FA-43CD-A489-8932E282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En matière de durabilité sociale, sur quels éléments les nouvelles technologies auront-elles un impact positif?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répondants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utilisent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 dans le cadre de leurs activités professionnelles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(n=199)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53600" y="1006401"/>
            <a:ext cx="8385382" cy="830997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Pour 3 agriculteurs sur 4 qui utilisent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les nouvelles technologies amélioreront leur durabilité 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sociale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en optimisant leurs équipements, ce qui facilitera leur travail et améliorera leur bien-être.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AEF0C31-A794-4D32-B847-0837273D8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751217"/>
              </p:ext>
            </p:extLst>
          </p:nvPr>
        </p:nvGraphicFramePr>
        <p:xfrm>
          <a:off x="489102" y="1585320"/>
          <a:ext cx="8863088" cy="320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940EFA8-1A2D-4B51-8E42-F2130F589F3E}"/>
              </a:ext>
            </a:extLst>
          </p:cNvPr>
          <p:cNvGrpSpPr/>
          <p:nvPr/>
        </p:nvGrpSpPr>
        <p:grpSpPr>
          <a:xfrm>
            <a:off x="5580112" y="4876006"/>
            <a:ext cx="2919950" cy="200055"/>
            <a:chOff x="5835891" y="4876006"/>
            <a:chExt cx="2919950" cy="200055"/>
          </a:xfrm>
        </p:grpSpPr>
        <p:sp>
          <p:nvSpPr>
            <p:cNvPr id="17" name="TextBox 54">
              <a:extLst>
                <a:ext uri="{FF2B5EF4-FFF2-40B4-BE49-F238E27FC236}">
                  <a16:creationId xmlns:a16="http://schemas.microsoft.com/office/drawing/2014/main" id="{ED38FD32-5D67-4DCA-AEF2-0ACAD9DDF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3591" y="4876006"/>
              <a:ext cx="143446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Augmentation significative (95%)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1D5A5C-9B96-40BB-99C6-3AF81009DD82}"/>
                </a:ext>
              </a:extLst>
            </p:cNvPr>
            <p:cNvGrpSpPr/>
            <p:nvPr/>
          </p:nvGrpSpPr>
          <p:grpSpPr>
            <a:xfrm>
              <a:off x="5835891" y="4922512"/>
              <a:ext cx="118976" cy="118976"/>
              <a:chOff x="3731385" y="5389270"/>
              <a:chExt cx="162000" cy="162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F7045AA-D20D-49C4-A389-6015521AB400}"/>
                  </a:ext>
                </a:extLst>
              </p:cNvPr>
              <p:cNvSpPr/>
              <p:nvPr/>
            </p:nvSpPr>
            <p:spPr>
              <a:xfrm>
                <a:off x="3731385" y="5389270"/>
                <a:ext cx="162000" cy="162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450F009E-CD3E-4518-9793-E5C2DE5FAEF7}"/>
                  </a:ext>
                </a:extLst>
              </p:cNvPr>
              <p:cNvSpPr/>
              <p:nvPr/>
            </p:nvSpPr>
            <p:spPr>
              <a:xfrm rot="18900000">
                <a:off x="3749974" y="5432985"/>
                <a:ext cx="124822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0E4106D-6C22-4348-B7F8-9A768DAA0C69}"/>
                </a:ext>
              </a:extLst>
            </p:cNvPr>
            <p:cNvGrpSpPr/>
            <p:nvPr/>
          </p:nvGrpSpPr>
          <p:grpSpPr>
            <a:xfrm>
              <a:off x="7235161" y="4922511"/>
              <a:ext cx="118976" cy="118976"/>
              <a:chOff x="4954811" y="5389269"/>
              <a:chExt cx="162000" cy="162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CB8001-2BB7-429B-A55B-51ABF763E486}"/>
                  </a:ext>
                </a:extLst>
              </p:cNvPr>
              <p:cNvSpPr/>
              <p:nvPr/>
            </p:nvSpPr>
            <p:spPr>
              <a:xfrm>
                <a:off x="4954811" y="5389269"/>
                <a:ext cx="162000" cy="162000"/>
              </a:xfrm>
              <a:prstGeom prst="ellipse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0679EF4F-289C-433A-9F61-F3797C6AE0DE}"/>
                  </a:ext>
                </a:extLst>
              </p:cNvPr>
              <p:cNvSpPr/>
              <p:nvPr/>
            </p:nvSpPr>
            <p:spPr>
              <a:xfrm rot="2700000">
                <a:off x="4973406" y="5432998"/>
                <a:ext cx="124823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66">
              <a:extLst>
                <a:ext uri="{FF2B5EF4-FFF2-40B4-BE49-F238E27FC236}">
                  <a16:creationId xmlns:a16="http://schemas.microsoft.com/office/drawing/2014/main" id="{F3FCA134-5897-4B2A-AE7B-E10B1BC29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1374" y="4876006"/>
              <a:ext cx="1434467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Diminution significative (95%)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3986B8-5D17-45C1-93C7-9F21EF2EC284}"/>
              </a:ext>
            </a:extLst>
          </p:cNvPr>
          <p:cNvGrpSpPr/>
          <p:nvPr/>
        </p:nvGrpSpPr>
        <p:grpSpPr>
          <a:xfrm>
            <a:off x="7596336" y="2626266"/>
            <a:ext cx="118976" cy="118976"/>
            <a:chOff x="4954811" y="5389269"/>
            <a:chExt cx="162000" cy="162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8E0F1FC-5ADB-435F-8D4B-627D7A19F60E}"/>
                </a:ext>
              </a:extLst>
            </p:cNvPr>
            <p:cNvSpPr/>
            <p:nvPr/>
          </p:nvSpPr>
          <p:spPr>
            <a:xfrm>
              <a:off x="4954811" y="5389269"/>
              <a:ext cx="162000" cy="162000"/>
            </a:xfrm>
            <a:prstGeom prst="ellipse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8369E11B-EA73-43FA-9637-F5C9071B31D7}"/>
                </a:ext>
              </a:extLst>
            </p:cNvPr>
            <p:cNvSpPr/>
            <p:nvPr/>
          </p:nvSpPr>
          <p:spPr>
            <a:xfrm rot="2700000">
              <a:off x="4973406" y="5432998"/>
              <a:ext cx="124823" cy="74569"/>
            </a:xfrm>
            <a:prstGeom prst="rightArrow">
              <a:avLst>
                <a:gd name="adj1" fmla="val 38166"/>
                <a:gd name="adj2" fmla="val 848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120997-DB54-4E87-8058-09D314857F33}"/>
              </a:ext>
            </a:extLst>
          </p:cNvPr>
          <p:cNvGrpSpPr/>
          <p:nvPr/>
        </p:nvGrpSpPr>
        <p:grpSpPr>
          <a:xfrm>
            <a:off x="6889528" y="3365517"/>
            <a:ext cx="118976" cy="118976"/>
            <a:chOff x="4954811" y="5389269"/>
            <a:chExt cx="162000" cy="1620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A3B3F56-D750-4CD5-ABBF-D5F9115852E6}"/>
                </a:ext>
              </a:extLst>
            </p:cNvPr>
            <p:cNvSpPr/>
            <p:nvPr/>
          </p:nvSpPr>
          <p:spPr>
            <a:xfrm>
              <a:off x="4954811" y="5389269"/>
              <a:ext cx="162000" cy="162000"/>
            </a:xfrm>
            <a:prstGeom prst="ellipse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4910BDED-90F7-47DC-85C2-AFF4C88E4DF1}"/>
                </a:ext>
              </a:extLst>
            </p:cNvPr>
            <p:cNvSpPr/>
            <p:nvPr/>
          </p:nvSpPr>
          <p:spPr>
            <a:xfrm rot="2700000">
              <a:off x="4973406" y="5432998"/>
              <a:ext cx="124823" cy="74569"/>
            </a:xfrm>
            <a:prstGeom prst="rightArrow">
              <a:avLst>
                <a:gd name="adj1" fmla="val 38166"/>
                <a:gd name="adj2" fmla="val 848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B3D6A93-3804-480E-B6E7-DE7EED611707}"/>
              </a:ext>
            </a:extLst>
          </p:cNvPr>
          <p:cNvGrpSpPr/>
          <p:nvPr/>
        </p:nvGrpSpPr>
        <p:grpSpPr>
          <a:xfrm>
            <a:off x="6828507" y="3723878"/>
            <a:ext cx="118976" cy="118976"/>
            <a:chOff x="4954811" y="5389269"/>
            <a:chExt cx="162000" cy="1620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5B57447-8A94-497E-A689-0115F458CF2F}"/>
                </a:ext>
              </a:extLst>
            </p:cNvPr>
            <p:cNvSpPr/>
            <p:nvPr/>
          </p:nvSpPr>
          <p:spPr>
            <a:xfrm>
              <a:off x="4954811" y="5389269"/>
              <a:ext cx="162000" cy="162000"/>
            </a:xfrm>
            <a:prstGeom prst="ellipse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F806D58F-1042-4309-9CA2-00033B8CBFB7}"/>
                </a:ext>
              </a:extLst>
            </p:cNvPr>
            <p:cNvSpPr/>
            <p:nvPr/>
          </p:nvSpPr>
          <p:spPr>
            <a:xfrm rot="2700000">
              <a:off x="4973406" y="5432998"/>
              <a:ext cx="124823" cy="74569"/>
            </a:xfrm>
            <a:prstGeom prst="rightArrow">
              <a:avLst>
                <a:gd name="adj1" fmla="val 38166"/>
                <a:gd name="adj2" fmla="val 848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343AA4-E5DB-4721-A49C-353F6936A200}"/>
              </a:ext>
            </a:extLst>
          </p:cNvPr>
          <p:cNvGrpSpPr/>
          <p:nvPr/>
        </p:nvGrpSpPr>
        <p:grpSpPr>
          <a:xfrm>
            <a:off x="6353780" y="4068756"/>
            <a:ext cx="118976" cy="118976"/>
            <a:chOff x="4954811" y="5389269"/>
            <a:chExt cx="162000" cy="1620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97E62CD-0897-46B8-8E3A-4079E26ECBB3}"/>
                </a:ext>
              </a:extLst>
            </p:cNvPr>
            <p:cNvSpPr/>
            <p:nvPr/>
          </p:nvSpPr>
          <p:spPr>
            <a:xfrm>
              <a:off x="4954811" y="5389269"/>
              <a:ext cx="162000" cy="162000"/>
            </a:xfrm>
            <a:prstGeom prst="ellipse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C423A25C-B465-40E9-B7BB-977E8FAB031A}"/>
                </a:ext>
              </a:extLst>
            </p:cNvPr>
            <p:cNvSpPr/>
            <p:nvPr/>
          </p:nvSpPr>
          <p:spPr>
            <a:xfrm rot="2700000">
              <a:off x="4973406" y="5432998"/>
              <a:ext cx="124823" cy="74569"/>
            </a:xfrm>
            <a:prstGeom prst="rightArrow">
              <a:avLst>
                <a:gd name="adj1" fmla="val 38166"/>
                <a:gd name="adj2" fmla="val 848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080A5A-1F73-4716-9B80-6F59DA56A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7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3">
            <a:extLst>
              <a:ext uri="{FF2B5EF4-FFF2-40B4-BE49-F238E27FC236}">
                <a16:creationId xmlns:a16="http://schemas.microsoft.com/office/drawing/2014/main" id="{1A44DAB0-E7FA-43CD-A489-8932E282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En matière de durabilité environnementale, sur quels éléments les nouvelles technologies auront-elles un impact positif?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répondants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utilisent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 dans le cadre de leurs activités professionnelles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(n=199)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53600" y="1044419"/>
            <a:ext cx="8136000" cy="756000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Pour 6 agriculteurs sur 10 qui utilisent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les nouvelles technologies amélioreront leur durabilité 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environnementale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en leur permettant de diminuer les doses d’intrants utilisés.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AEF0C31-A794-4D32-B847-0837273D8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239491"/>
              </p:ext>
            </p:extLst>
          </p:nvPr>
        </p:nvGraphicFramePr>
        <p:xfrm>
          <a:off x="396440" y="1628298"/>
          <a:ext cx="8863088" cy="320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940EFA8-1A2D-4B51-8E42-F2130F589F3E}"/>
              </a:ext>
            </a:extLst>
          </p:cNvPr>
          <p:cNvGrpSpPr/>
          <p:nvPr/>
        </p:nvGrpSpPr>
        <p:grpSpPr>
          <a:xfrm>
            <a:off x="5580112" y="4876006"/>
            <a:ext cx="2919950" cy="200055"/>
            <a:chOff x="5835891" y="4876006"/>
            <a:chExt cx="2919950" cy="200055"/>
          </a:xfrm>
        </p:grpSpPr>
        <p:sp>
          <p:nvSpPr>
            <p:cNvPr id="17" name="TextBox 54">
              <a:extLst>
                <a:ext uri="{FF2B5EF4-FFF2-40B4-BE49-F238E27FC236}">
                  <a16:creationId xmlns:a16="http://schemas.microsoft.com/office/drawing/2014/main" id="{ED38FD32-5D67-4DCA-AEF2-0ACAD9DDF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3591" y="4876006"/>
              <a:ext cx="143446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Augmentation significative (95%)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1D5A5C-9B96-40BB-99C6-3AF81009DD82}"/>
                </a:ext>
              </a:extLst>
            </p:cNvPr>
            <p:cNvGrpSpPr/>
            <p:nvPr/>
          </p:nvGrpSpPr>
          <p:grpSpPr>
            <a:xfrm>
              <a:off x="5835891" y="4922512"/>
              <a:ext cx="118976" cy="118976"/>
              <a:chOff x="3731385" y="5389270"/>
              <a:chExt cx="162000" cy="162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F7045AA-D20D-49C4-A389-6015521AB400}"/>
                  </a:ext>
                </a:extLst>
              </p:cNvPr>
              <p:cNvSpPr/>
              <p:nvPr/>
            </p:nvSpPr>
            <p:spPr>
              <a:xfrm>
                <a:off x="3731385" y="5389270"/>
                <a:ext cx="162000" cy="162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450F009E-CD3E-4518-9793-E5C2DE5FAEF7}"/>
                  </a:ext>
                </a:extLst>
              </p:cNvPr>
              <p:cNvSpPr/>
              <p:nvPr/>
            </p:nvSpPr>
            <p:spPr>
              <a:xfrm rot="18900000">
                <a:off x="3749974" y="5432985"/>
                <a:ext cx="124822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0E4106D-6C22-4348-B7F8-9A768DAA0C69}"/>
                </a:ext>
              </a:extLst>
            </p:cNvPr>
            <p:cNvGrpSpPr/>
            <p:nvPr/>
          </p:nvGrpSpPr>
          <p:grpSpPr>
            <a:xfrm>
              <a:off x="7235161" y="4922511"/>
              <a:ext cx="118976" cy="118976"/>
              <a:chOff x="4954811" y="5389269"/>
              <a:chExt cx="162000" cy="162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CB8001-2BB7-429B-A55B-51ABF763E486}"/>
                  </a:ext>
                </a:extLst>
              </p:cNvPr>
              <p:cNvSpPr/>
              <p:nvPr/>
            </p:nvSpPr>
            <p:spPr>
              <a:xfrm>
                <a:off x="4954811" y="5389269"/>
                <a:ext cx="162000" cy="162000"/>
              </a:xfrm>
              <a:prstGeom prst="ellipse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0679EF4F-289C-433A-9F61-F3797C6AE0DE}"/>
                  </a:ext>
                </a:extLst>
              </p:cNvPr>
              <p:cNvSpPr/>
              <p:nvPr/>
            </p:nvSpPr>
            <p:spPr>
              <a:xfrm rot="2700000">
                <a:off x="4973406" y="5432998"/>
                <a:ext cx="124823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66">
              <a:extLst>
                <a:ext uri="{FF2B5EF4-FFF2-40B4-BE49-F238E27FC236}">
                  <a16:creationId xmlns:a16="http://schemas.microsoft.com/office/drawing/2014/main" id="{F3FCA134-5897-4B2A-AE7B-E10B1BC29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1374" y="4876006"/>
              <a:ext cx="1434467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Diminution significative (95%)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84214AA-4364-4EE4-BEB3-57995850C78A}"/>
              </a:ext>
            </a:extLst>
          </p:cNvPr>
          <p:cNvGrpSpPr/>
          <p:nvPr/>
        </p:nvGrpSpPr>
        <p:grpSpPr>
          <a:xfrm>
            <a:off x="7287038" y="2747665"/>
            <a:ext cx="118976" cy="118976"/>
            <a:chOff x="4954811" y="5389269"/>
            <a:chExt cx="162000" cy="162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78EC55B-AD6B-4D41-8493-4977A520D253}"/>
                </a:ext>
              </a:extLst>
            </p:cNvPr>
            <p:cNvSpPr/>
            <p:nvPr/>
          </p:nvSpPr>
          <p:spPr>
            <a:xfrm>
              <a:off x="4954811" y="5389269"/>
              <a:ext cx="162000" cy="162000"/>
            </a:xfrm>
            <a:prstGeom prst="ellipse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56B7A3DF-506E-4244-A9B3-C836F1023AC1}"/>
                </a:ext>
              </a:extLst>
            </p:cNvPr>
            <p:cNvSpPr/>
            <p:nvPr/>
          </p:nvSpPr>
          <p:spPr>
            <a:xfrm rot="2700000">
              <a:off x="4973406" y="5432998"/>
              <a:ext cx="124823" cy="74569"/>
            </a:xfrm>
            <a:prstGeom prst="rightArrow">
              <a:avLst>
                <a:gd name="adj1" fmla="val 38166"/>
                <a:gd name="adj2" fmla="val 848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772354E-646A-44E9-B648-8B2E59E6A05E}"/>
              </a:ext>
            </a:extLst>
          </p:cNvPr>
          <p:cNvGrpSpPr/>
          <p:nvPr/>
        </p:nvGrpSpPr>
        <p:grpSpPr>
          <a:xfrm>
            <a:off x="7213908" y="3153687"/>
            <a:ext cx="118976" cy="118976"/>
            <a:chOff x="4954811" y="5389269"/>
            <a:chExt cx="162000" cy="1620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CA9CCC4-26C8-48F2-9771-AE1394B64DFF}"/>
                </a:ext>
              </a:extLst>
            </p:cNvPr>
            <p:cNvSpPr/>
            <p:nvPr/>
          </p:nvSpPr>
          <p:spPr>
            <a:xfrm>
              <a:off x="4954811" y="5389269"/>
              <a:ext cx="162000" cy="162000"/>
            </a:xfrm>
            <a:prstGeom prst="ellipse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7CC9AC6C-325E-4FC9-A049-25F9BDA5903D}"/>
                </a:ext>
              </a:extLst>
            </p:cNvPr>
            <p:cNvSpPr/>
            <p:nvPr/>
          </p:nvSpPr>
          <p:spPr>
            <a:xfrm rot="2700000">
              <a:off x="4973406" y="5432998"/>
              <a:ext cx="124823" cy="74569"/>
            </a:xfrm>
            <a:prstGeom prst="rightArrow">
              <a:avLst>
                <a:gd name="adj1" fmla="val 38166"/>
                <a:gd name="adj2" fmla="val 848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9DCB66E-A72D-4837-98F1-6983B4239A2D}"/>
              </a:ext>
            </a:extLst>
          </p:cNvPr>
          <p:cNvGrpSpPr/>
          <p:nvPr/>
        </p:nvGrpSpPr>
        <p:grpSpPr>
          <a:xfrm>
            <a:off x="6012160" y="3983785"/>
            <a:ext cx="118976" cy="118976"/>
            <a:chOff x="4954811" y="5389269"/>
            <a:chExt cx="162000" cy="162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A182E81-CC7F-456A-AD11-310BB88CF7BE}"/>
                </a:ext>
              </a:extLst>
            </p:cNvPr>
            <p:cNvSpPr/>
            <p:nvPr/>
          </p:nvSpPr>
          <p:spPr>
            <a:xfrm>
              <a:off x="4954811" y="5389269"/>
              <a:ext cx="162000" cy="162000"/>
            </a:xfrm>
            <a:prstGeom prst="ellipse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248BA493-9D22-46E7-BCEE-B05D3F40EB2D}"/>
                </a:ext>
              </a:extLst>
            </p:cNvPr>
            <p:cNvSpPr/>
            <p:nvPr/>
          </p:nvSpPr>
          <p:spPr>
            <a:xfrm rot="2700000">
              <a:off x="4973406" y="5432998"/>
              <a:ext cx="124823" cy="74569"/>
            </a:xfrm>
            <a:prstGeom prst="rightArrow">
              <a:avLst>
                <a:gd name="adj1" fmla="val 38166"/>
                <a:gd name="adj2" fmla="val 848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772C87-3053-4F39-BDF6-9A08C6E8A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506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18">
            <a:extLst>
              <a:ext uri="{FF2B5EF4-FFF2-40B4-BE49-F238E27FC236}">
                <a16:creationId xmlns:a16="http://schemas.microsoft.com/office/drawing/2014/main" id="{2CF4803F-5B38-44AE-A5D0-6D2387FF76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447654"/>
              </p:ext>
            </p:extLst>
          </p:nvPr>
        </p:nvGraphicFramePr>
        <p:xfrm>
          <a:off x="1631014" y="1765403"/>
          <a:ext cx="5881972" cy="3275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16A954-3AE8-4F9E-AC6C-F4D8B0740AA9}"/>
              </a:ext>
            </a:extLst>
          </p:cNvPr>
          <p:cNvSpPr/>
          <p:nvPr/>
        </p:nvSpPr>
        <p:spPr>
          <a:xfrm>
            <a:off x="256540" y="1675833"/>
            <a:ext cx="1455617" cy="1316266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F05858-E92F-46CE-8EC6-6227EAAE58E4}"/>
              </a:ext>
            </a:extLst>
          </p:cNvPr>
          <p:cNvSpPr txBox="1"/>
          <p:nvPr/>
        </p:nvSpPr>
        <p:spPr>
          <a:xfrm>
            <a:off x="1193701" y="1668450"/>
            <a:ext cx="64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N=</a:t>
            </a:r>
            <a:r>
              <a:rPr lang="nl-BE" sz="800" dirty="0">
                <a:solidFill>
                  <a:prstClr val="black"/>
                </a:solidFill>
              </a:rPr>
              <a:t>253</a:t>
            </a:r>
            <a:endParaRPr kumimoji="0" lang="nl-B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77" y="361002"/>
            <a:ext cx="7287051" cy="331591"/>
          </a:xfrm>
        </p:spPr>
        <p:txBody>
          <a:bodyPr/>
          <a:lstStyle/>
          <a:p>
            <a:r>
              <a:rPr lang="fr-FR" sz="1800" dirty="0"/>
              <a:t>Selon vous, l’utilisation des nouvelles technologies vous aideront-elles à diminuer votre empreinte écologique et ainsi contribuer au défi climatique ?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8347EF-3F43-4D45-8CC6-6AC70DC199D5}"/>
              </a:ext>
            </a:extLst>
          </p:cNvPr>
          <p:cNvSpPr txBox="1"/>
          <p:nvPr/>
        </p:nvSpPr>
        <p:spPr>
          <a:xfrm>
            <a:off x="2798439" y="3329800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EACB0-1857-48F6-9B77-1CCF4F8D3C49}"/>
              </a:ext>
            </a:extLst>
          </p:cNvPr>
          <p:cNvSpPr txBox="1"/>
          <p:nvPr/>
        </p:nvSpPr>
        <p:spPr>
          <a:xfrm>
            <a:off x="5664864" y="261350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71020" y="1056104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7 agriculteurs sur 10 qui utilisent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numériques,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pensent que les nouvelles technologies vont les aider à diminuer leur empreinte écologique. 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ZoneTexte 28">
            <a:extLst>
              <a:ext uri="{FF2B5EF4-FFF2-40B4-BE49-F238E27FC236}">
                <a16:creationId xmlns:a16="http://schemas.microsoft.com/office/drawing/2014/main" id="{B4A081C1-2E67-4FE2-A8D0-5B193D6628C3}"/>
              </a:ext>
            </a:extLst>
          </p:cNvPr>
          <p:cNvSpPr txBox="1"/>
          <p:nvPr/>
        </p:nvSpPr>
        <p:spPr>
          <a:xfrm>
            <a:off x="1642413" y="1963844"/>
            <a:ext cx="2506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AUCUNE IDÉE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011F4-4B4F-4795-B534-7D41DA0CCB68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répondants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utilisent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 dans le cadre de leurs activités professionnelles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(n=199)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D18BF54-ADBA-4E95-957A-0B94BE8D27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7134436"/>
              </p:ext>
            </p:extLst>
          </p:nvPr>
        </p:nvGraphicFramePr>
        <p:xfrm>
          <a:off x="251520" y="1750772"/>
          <a:ext cx="1447621" cy="116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DC8692D7-898C-4378-A199-959163D12DBD}"/>
              </a:ext>
            </a:extLst>
          </p:cNvPr>
          <p:cNvGrpSpPr/>
          <p:nvPr/>
        </p:nvGrpSpPr>
        <p:grpSpPr>
          <a:xfrm>
            <a:off x="5580112" y="4876006"/>
            <a:ext cx="2919950" cy="200055"/>
            <a:chOff x="5835891" y="4876006"/>
            <a:chExt cx="2919950" cy="200055"/>
          </a:xfrm>
        </p:grpSpPr>
        <p:sp>
          <p:nvSpPr>
            <p:cNvPr id="24" name="TextBox 54">
              <a:extLst>
                <a:ext uri="{FF2B5EF4-FFF2-40B4-BE49-F238E27FC236}">
                  <a16:creationId xmlns:a16="http://schemas.microsoft.com/office/drawing/2014/main" id="{F42AC9DA-8E5C-47EE-8EA0-2C822D28E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3591" y="4876006"/>
              <a:ext cx="143446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Augmentation significative (95%)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75C1871-0311-4DEA-9B6D-C25F2960CAED}"/>
                </a:ext>
              </a:extLst>
            </p:cNvPr>
            <p:cNvGrpSpPr/>
            <p:nvPr/>
          </p:nvGrpSpPr>
          <p:grpSpPr>
            <a:xfrm>
              <a:off x="5835891" y="4922512"/>
              <a:ext cx="118976" cy="118976"/>
              <a:chOff x="3731385" y="5389270"/>
              <a:chExt cx="162000" cy="16200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0E031EE-54A7-4913-9E61-52F611EE6A3C}"/>
                  </a:ext>
                </a:extLst>
              </p:cNvPr>
              <p:cNvSpPr/>
              <p:nvPr/>
            </p:nvSpPr>
            <p:spPr>
              <a:xfrm>
                <a:off x="3731385" y="5389270"/>
                <a:ext cx="162000" cy="162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Arrow: Right 32">
                <a:extLst>
                  <a:ext uri="{FF2B5EF4-FFF2-40B4-BE49-F238E27FC236}">
                    <a16:creationId xmlns:a16="http://schemas.microsoft.com/office/drawing/2014/main" id="{D1ED5C44-A20B-4DBF-9412-4DA312983B0C}"/>
                  </a:ext>
                </a:extLst>
              </p:cNvPr>
              <p:cNvSpPr/>
              <p:nvPr/>
            </p:nvSpPr>
            <p:spPr>
              <a:xfrm rot="18900000">
                <a:off x="3749974" y="5432985"/>
                <a:ext cx="124822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977A17-5899-440A-81BF-D2C9145AFFA8}"/>
                </a:ext>
              </a:extLst>
            </p:cNvPr>
            <p:cNvGrpSpPr/>
            <p:nvPr/>
          </p:nvGrpSpPr>
          <p:grpSpPr>
            <a:xfrm>
              <a:off x="7235161" y="4922511"/>
              <a:ext cx="118976" cy="118976"/>
              <a:chOff x="4954811" y="5389269"/>
              <a:chExt cx="162000" cy="1620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A001605-4EB5-4F16-A1C1-64549196C138}"/>
                  </a:ext>
                </a:extLst>
              </p:cNvPr>
              <p:cNvSpPr/>
              <p:nvPr/>
            </p:nvSpPr>
            <p:spPr>
              <a:xfrm>
                <a:off x="4954811" y="5389269"/>
                <a:ext cx="162000" cy="162000"/>
              </a:xfrm>
              <a:prstGeom prst="ellipse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Arrow: Right 30">
                <a:extLst>
                  <a:ext uri="{FF2B5EF4-FFF2-40B4-BE49-F238E27FC236}">
                    <a16:creationId xmlns:a16="http://schemas.microsoft.com/office/drawing/2014/main" id="{EDC7B1FE-1A98-4CD9-A41F-A0B00321A66A}"/>
                  </a:ext>
                </a:extLst>
              </p:cNvPr>
              <p:cNvSpPr/>
              <p:nvPr/>
            </p:nvSpPr>
            <p:spPr>
              <a:xfrm rot="2700000">
                <a:off x="4973406" y="5432998"/>
                <a:ext cx="124823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66">
              <a:extLst>
                <a:ext uri="{FF2B5EF4-FFF2-40B4-BE49-F238E27FC236}">
                  <a16:creationId xmlns:a16="http://schemas.microsoft.com/office/drawing/2014/main" id="{4A34377A-8D73-448A-A646-735F033EB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1374" y="4876006"/>
              <a:ext cx="1434467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Diminution significative (95%)</a:t>
              </a: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D09A96C-2B14-4599-A5BA-8BBE36E17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76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18">
            <a:extLst>
              <a:ext uri="{FF2B5EF4-FFF2-40B4-BE49-F238E27FC236}">
                <a16:creationId xmlns:a16="http://schemas.microsoft.com/office/drawing/2014/main" id="{2CF4803F-5B38-44AE-A5D0-6D2387FF76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573220"/>
              </p:ext>
            </p:extLst>
          </p:nvPr>
        </p:nvGraphicFramePr>
        <p:xfrm>
          <a:off x="1631014" y="1765403"/>
          <a:ext cx="5881972" cy="3275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16A954-3AE8-4F9E-AC6C-F4D8B0740AA9}"/>
              </a:ext>
            </a:extLst>
          </p:cNvPr>
          <p:cNvSpPr/>
          <p:nvPr/>
        </p:nvSpPr>
        <p:spPr>
          <a:xfrm>
            <a:off x="256540" y="1675833"/>
            <a:ext cx="1455617" cy="1316266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F05858-E92F-46CE-8EC6-6227EAAE58E4}"/>
              </a:ext>
            </a:extLst>
          </p:cNvPr>
          <p:cNvSpPr txBox="1"/>
          <p:nvPr/>
        </p:nvSpPr>
        <p:spPr>
          <a:xfrm>
            <a:off x="1193701" y="1668450"/>
            <a:ext cx="64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N=253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8347EF-3F43-4D45-8CC6-6AC70DC199D5}"/>
              </a:ext>
            </a:extLst>
          </p:cNvPr>
          <p:cNvSpPr txBox="1"/>
          <p:nvPr/>
        </p:nvSpPr>
        <p:spPr>
          <a:xfrm>
            <a:off x="2646124" y="2757810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EACB0-1857-48F6-9B77-1CCF4F8D3C49}"/>
              </a:ext>
            </a:extLst>
          </p:cNvPr>
          <p:cNvSpPr txBox="1"/>
          <p:nvPr/>
        </p:nvSpPr>
        <p:spPr>
          <a:xfrm>
            <a:off x="5432712" y="1922894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576429" y="899818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agriculteur sur 4 qui utilise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numériques,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prévu des investissements technologiques dans les 2 prochaines années. 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011F4-4B4F-4795-B534-7D41DA0CCB68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répondants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utilisent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 dans le cadre de leurs activités professionnelles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(n=199)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D18BF54-ADBA-4E95-957A-0B94BE8D27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1006187"/>
              </p:ext>
            </p:extLst>
          </p:nvPr>
        </p:nvGraphicFramePr>
        <p:xfrm>
          <a:off x="251520" y="1750772"/>
          <a:ext cx="1447621" cy="116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DC8692D7-898C-4378-A199-959163D12DBD}"/>
              </a:ext>
            </a:extLst>
          </p:cNvPr>
          <p:cNvGrpSpPr/>
          <p:nvPr/>
        </p:nvGrpSpPr>
        <p:grpSpPr>
          <a:xfrm>
            <a:off x="5580112" y="4876006"/>
            <a:ext cx="2919950" cy="200055"/>
            <a:chOff x="5835891" y="4876006"/>
            <a:chExt cx="2919950" cy="200055"/>
          </a:xfrm>
        </p:grpSpPr>
        <p:sp>
          <p:nvSpPr>
            <p:cNvPr id="24" name="TextBox 54">
              <a:extLst>
                <a:ext uri="{FF2B5EF4-FFF2-40B4-BE49-F238E27FC236}">
                  <a16:creationId xmlns:a16="http://schemas.microsoft.com/office/drawing/2014/main" id="{F42AC9DA-8E5C-47EE-8EA0-2C822D28E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3591" y="4876006"/>
              <a:ext cx="143446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Augmentation significative (95%)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75C1871-0311-4DEA-9B6D-C25F2960CAED}"/>
                </a:ext>
              </a:extLst>
            </p:cNvPr>
            <p:cNvGrpSpPr/>
            <p:nvPr/>
          </p:nvGrpSpPr>
          <p:grpSpPr>
            <a:xfrm>
              <a:off x="5835891" y="4922512"/>
              <a:ext cx="118976" cy="118976"/>
              <a:chOff x="3731385" y="5389270"/>
              <a:chExt cx="162000" cy="16200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0E031EE-54A7-4913-9E61-52F611EE6A3C}"/>
                  </a:ext>
                </a:extLst>
              </p:cNvPr>
              <p:cNvSpPr/>
              <p:nvPr/>
            </p:nvSpPr>
            <p:spPr>
              <a:xfrm>
                <a:off x="3731385" y="5389270"/>
                <a:ext cx="162000" cy="162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Arrow: Right 32">
                <a:extLst>
                  <a:ext uri="{FF2B5EF4-FFF2-40B4-BE49-F238E27FC236}">
                    <a16:creationId xmlns:a16="http://schemas.microsoft.com/office/drawing/2014/main" id="{D1ED5C44-A20B-4DBF-9412-4DA312983B0C}"/>
                  </a:ext>
                </a:extLst>
              </p:cNvPr>
              <p:cNvSpPr/>
              <p:nvPr/>
            </p:nvSpPr>
            <p:spPr>
              <a:xfrm rot="18900000">
                <a:off x="3749974" y="5432985"/>
                <a:ext cx="124822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977A17-5899-440A-81BF-D2C9145AFFA8}"/>
                </a:ext>
              </a:extLst>
            </p:cNvPr>
            <p:cNvGrpSpPr/>
            <p:nvPr/>
          </p:nvGrpSpPr>
          <p:grpSpPr>
            <a:xfrm>
              <a:off x="7235161" y="4922511"/>
              <a:ext cx="118976" cy="118976"/>
              <a:chOff x="4954811" y="5389269"/>
              <a:chExt cx="162000" cy="1620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A001605-4EB5-4F16-A1C1-64549196C138}"/>
                  </a:ext>
                </a:extLst>
              </p:cNvPr>
              <p:cNvSpPr/>
              <p:nvPr/>
            </p:nvSpPr>
            <p:spPr>
              <a:xfrm>
                <a:off x="4954811" y="5389269"/>
                <a:ext cx="162000" cy="162000"/>
              </a:xfrm>
              <a:prstGeom prst="ellipse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Arrow: Right 30">
                <a:extLst>
                  <a:ext uri="{FF2B5EF4-FFF2-40B4-BE49-F238E27FC236}">
                    <a16:creationId xmlns:a16="http://schemas.microsoft.com/office/drawing/2014/main" id="{EDC7B1FE-1A98-4CD9-A41F-A0B00321A66A}"/>
                  </a:ext>
                </a:extLst>
              </p:cNvPr>
              <p:cNvSpPr/>
              <p:nvPr/>
            </p:nvSpPr>
            <p:spPr>
              <a:xfrm rot="2700000">
                <a:off x="4973406" y="5432998"/>
                <a:ext cx="124823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66">
              <a:extLst>
                <a:ext uri="{FF2B5EF4-FFF2-40B4-BE49-F238E27FC236}">
                  <a16:creationId xmlns:a16="http://schemas.microsoft.com/office/drawing/2014/main" id="{4A34377A-8D73-448A-A646-735F033EB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1374" y="4876006"/>
              <a:ext cx="1434467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Diminution significative (95%)</a:t>
              </a:r>
            </a:p>
          </p:txBody>
        </p:sp>
      </p:grpSp>
      <p:sp>
        <p:nvSpPr>
          <p:cNvPr id="34" name="Titre 3">
            <a:extLst>
              <a:ext uri="{FF2B5EF4-FFF2-40B4-BE49-F238E27FC236}">
                <a16:creationId xmlns:a16="http://schemas.microsoft.com/office/drawing/2014/main" id="{600DB0D4-D101-49E4-A23B-ECE9218AAE06}"/>
              </a:ext>
            </a:extLst>
          </p:cNvPr>
          <p:cNvSpPr txBox="1">
            <a:spLocks/>
          </p:cNvSpPr>
          <p:nvPr/>
        </p:nvSpPr>
        <p:spPr>
          <a:xfrm>
            <a:off x="518864" y="267494"/>
            <a:ext cx="8103442" cy="5400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>
                <a:solidFill>
                  <a:srgbClr val="0097DB"/>
                </a:solidFill>
                <a:latin typeface="Gilroy Bold" pitchFamily="2" charset="77"/>
                <a:ea typeface="+mj-ea"/>
              </a:rPr>
              <a:t>Avez-vous prévu des investissements technologiques dans les deux prochaines années 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FEB262-263A-43A8-8D2B-30A873DBAE54}"/>
              </a:ext>
            </a:extLst>
          </p:cNvPr>
          <p:cNvGrpSpPr/>
          <p:nvPr/>
        </p:nvGrpSpPr>
        <p:grpSpPr>
          <a:xfrm>
            <a:off x="4211960" y="3699757"/>
            <a:ext cx="118976" cy="118976"/>
            <a:chOff x="4954811" y="5389269"/>
            <a:chExt cx="162000" cy="1620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21B7D76-3FE5-4370-8BD7-28AB1FC8292D}"/>
                </a:ext>
              </a:extLst>
            </p:cNvPr>
            <p:cNvSpPr/>
            <p:nvPr/>
          </p:nvSpPr>
          <p:spPr>
            <a:xfrm>
              <a:off x="4954811" y="5389269"/>
              <a:ext cx="162000" cy="162000"/>
            </a:xfrm>
            <a:prstGeom prst="ellipse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60CD28DB-4A13-4AB5-A9D8-566F67D635CE}"/>
                </a:ext>
              </a:extLst>
            </p:cNvPr>
            <p:cNvSpPr/>
            <p:nvPr/>
          </p:nvSpPr>
          <p:spPr>
            <a:xfrm rot="2700000">
              <a:off x="4973406" y="5432998"/>
              <a:ext cx="124823" cy="74569"/>
            </a:xfrm>
            <a:prstGeom prst="rightArrow">
              <a:avLst>
                <a:gd name="adj1" fmla="val 38166"/>
                <a:gd name="adj2" fmla="val 848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C350ACF-A314-49DA-948F-CF7852FFAC9E}"/>
              </a:ext>
            </a:extLst>
          </p:cNvPr>
          <p:cNvGrpSpPr/>
          <p:nvPr/>
        </p:nvGrpSpPr>
        <p:grpSpPr>
          <a:xfrm>
            <a:off x="5176861" y="2565988"/>
            <a:ext cx="118976" cy="118976"/>
            <a:chOff x="3731385" y="5389270"/>
            <a:chExt cx="162000" cy="162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9D408B5-8BE4-4E14-90D7-E23E5D3B9D5B}"/>
                </a:ext>
              </a:extLst>
            </p:cNvPr>
            <p:cNvSpPr/>
            <p:nvPr/>
          </p:nvSpPr>
          <p:spPr>
            <a:xfrm>
              <a:off x="3731385" y="5389270"/>
              <a:ext cx="162000" cy="16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1E202DCC-D8ED-4D0D-818A-2BCEFB5B1F35}"/>
                </a:ext>
              </a:extLst>
            </p:cNvPr>
            <p:cNvSpPr/>
            <p:nvPr/>
          </p:nvSpPr>
          <p:spPr>
            <a:xfrm rot="18900000">
              <a:off x="3749974" y="5432985"/>
              <a:ext cx="124822" cy="74569"/>
            </a:xfrm>
            <a:prstGeom prst="rightArrow">
              <a:avLst>
                <a:gd name="adj1" fmla="val 38166"/>
                <a:gd name="adj2" fmla="val 848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25687CC-1033-446C-833C-B984169B0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99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Aimeriez-vous être capable d’estimer l’empreinte environnementale de votre exploitation ?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51438" y="1085893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agriculteur sur 2 </a:t>
            </a:r>
            <a:r>
              <a:rPr lang="fr-FR" sz="1600" dirty="0">
                <a:solidFill>
                  <a:srgbClr val="002060"/>
                </a:solidFill>
              </a:rPr>
              <a:t>a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imerait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pouvoir estimer l’empreinte environnementale de son exploitation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5021635"/>
              </p:ext>
            </p:extLst>
          </p:nvPr>
        </p:nvGraphicFramePr>
        <p:xfrm>
          <a:off x="1115616" y="1670008"/>
          <a:ext cx="6264696" cy="346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2535609" y="3795473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5292080" y="225346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968CB5-BA41-456A-BAD6-E505618C9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5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24073302-54A6-4ADF-8A73-7A486A429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735780"/>
              </p:ext>
            </p:extLst>
          </p:nvPr>
        </p:nvGraphicFramePr>
        <p:xfrm>
          <a:off x="611560" y="1594928"/>
          <a:ext cx="6480720" cy="3364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544">
                  <a:extLst>
                    <a:ext uri="{9D8B030D-6E8A-4147-A177-3AD203B41FA5}">
                      <a16:colId xmlns:a16="http://schemas.microsoft.com/office/drawing/2014/main" val="403245765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358116882"/>
                    </a:ext>
                  </a:extLst>
                </a:gridCol>
              </a:tblGrid>
              <a:tr h="35600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Oui car la structure de mon exploitation est déjà (partiellement) adaptée à ces différents défis </a:t>
                      </a:r>
                      <a:r>
                        <a:rPr lang="fr-FR" sz="80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(autonomie énergétique partielle/totale, productions végétales résilientes, pratiques culturales innovantes,…)</a:t>
                      </a:r>
                      <a:endParaRPr lang="fr-FR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8364552"/>
                  </a:ext>
                </a:extLst>
              </a:tr>
              <a:tr h="35600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Oui car mon exploitation dispose de différents atouts pouvant m’aider dans l’adaptation à ces défis </a:t>
                      </a:r>
                      <a:r>
                        <a:rPr lang="fr-FR" sz="80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(superficie en suffisance, structure financière saine, présence de soutien en terme de conseil, outils digitaux,…)</a:t>
                      </a:r>
                      <a:endParaRPr lang="fr-FR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638181"/>
                  </a:ext>
                </a:extLst>
              </a:tr>
              <a:tr h="35600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Oui car j’estime que mon exploitation est déjà « durable » et je ne vois pas pourquoi faire plus </a:t>
                      </a:r>
                      <a:r>
                        <a:rPr lang="fr-FR" sz="80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(prairies, extensification, agriculture bio,…)</a:t>
                      </a:r>
                      <a:endParaRPr lang="fr-FR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1696293"/>
                  </a:ext>
                </a:extLst>
              </a:tr>
              <a:tr h="35600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Non car il m’est difficile d’adapter mes activités actuelles </a:t>
                      </a:r>
                      <a:r>
                        <a:rPr lang="fr-FR" sz="80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(spéculations peu résilientes, structure financière difficilement à l’équilibre,…)</a:t>
                      </a:r>
                      <a:endParaRPr lang="fr-FR" sz="80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7275270"/>
                  </a:ext>
                </a:extLst>
              </a:tr>
              <a:tr h="35600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Non car mon exploitation n’a pas d’avenir </a:t>
                      </a:r>
                      <a:r>
                        <a:rPr lang="fr-FR" sz="80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(pas de repreneur, spéculation « en disparition »,…)</a:t>
                      </a:r>
                      <a:endParaRPr lang="fr-FR" sz="80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4638207"/>
                  </a:ext>
                </a:extLst>
              </a:tr>
              <a:tr h="35600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Non car ces défis sont tellement énormes que je ne sais que faire</a:t>
                      </a:r>
                      <a:endParaRPr lang="fr-FR" sz="100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888831"/>
                  </a:ext>
                </a:extLst>
              </a:tr>
              <a:tr h="35600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Non car je ne me sens pas concerné par cette problématique.</a:t>
                      </a:r>
                      <a:endParaRPr lang="fr-FR" sz="100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7569005"/>
                  </a:ext>
                </a:extLst>
              </a:tr>
              <a:tr h="356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Autre</a:t>
                      </a:r>
                      <a:endParaRPr lang="en-US" sz="105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6586729"/>
                  </a:ext>
                </a:extLst>
              </a:tr>
              <a:tr h="356000">
                <a:tc>
                  <a:txBody>
                    <a:bodyPr/>
                    <a:lstStyle/>
                    <a:p>
                      <a:pPr algn="r" fontAlgn="b"/>
                      <a:r>
                        <a:rPr lang="fr-FR" sz="105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Vous n’en avez aucune idée</a:t>
                      </a:r>
                      <a:endParaRPr lang="en-US" sz="105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9310247"/>
                  </a:ext>
                </a:extLst>
              </a:tr>
            </a:tbl>
          </a:graphicData>
        </a:graphic>
      </p:graphicFrame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3600" y="453600"/>
            <a:ext cx="8363475" cy="33159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Pensez-vous que votre exploitation est capable de s’adapter aux défis énergétiques, climatiques et environnementaux actuels et à venir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Total (n=300)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53600" y="1023506"/>
            <a:ext cx="8363475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 majorité des agriculteurs pense que leur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exploitation est capable de s’adapter aux défis énergétiques, climatiques et environnementaux actuels et à venir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0116636"/>
              </p:ext>
            </p:extLst>
          </p:nvPr>
        </p:nvGraphicFramePr>
        <p:xfrm>
          <a:off x="1979712" y="1481761"/>
          <a:ext cx="7560840" cy="3364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FF02442-306E-4652-9304-736B0AE3DC4F}"/>
              </a:ext>
            </a:extLst>
          </p:cNvPr>
          <p:cNvSpPr txBox="1"/>
          <p:nvPr/>
        </p:nvSpPr>
        <p:spPr>
          <a:xfrm>
            <a:off x="104545" y="2996624"/>
            <a:ext cx="828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sng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  <a:endParaRPr kumimoji="0" lang="fr-BE" sz="1050" b="0" i="0" u="sng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8C9B57-5D7F-463B-BFB8-DF92830D3B5D}"/>
              </a:ext>
            </a:extLst>
          </p:cNvPr>
          <p:cNvSpPr txBox="1"/>
          <p:nvPr/>
        </p:nvSpPr>
        <p:spPr>
          <a:xfrm>
            <a:off x="168965" y="1567334"/>
            <a:ext cx="828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  <a:r>
              <a:rPr kumimoji="0" lang="fr-FR" sz="1050" b="0" i="0" u="sng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</a:t>
            </a:r>
            <a:endParaRPr kumimoji="0" lang="fr-BE" sz="1050" b="0" i="0" u="sng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86F2D1-9597-4CED-942B-548D630C7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53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753B09E0-EE74-41A8-963B-463E0598E6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Le monde agricole wallon </a:t>
            </a:r>
            <a:br>
              <a:rPr lang="fr-BE" dirty="0"/>
            </a:br>
            <a:r>
              <a:rPr lang="fr-BE" dirty="0"/>
              <a:t>face aux crises Covid et ukrainienne</a:t>
            </a:r>
            <a:br>
              <a:rPr lang="fr-BE" dirty="0"/>
            </a:br>
            <a:endParaRPr lang="fr-BE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5D3E02E-528E-47AD-85CE-DB95644482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977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7E6B530-E82A-4F8B-B0D0-60F5973C6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Introduction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10D37E-DB47-4B9C-B5C3-1050A2FF9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BE" sz="12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Pourquoi s’intéresser au monde agricole aujourd’hui? </a:t>
            </a:r>
          </a:p>
          <a:p>
            <a:pPr algn="l"/>
            <a:endParaRPr lang="fr-BE" sz="1200" dirty="0">
              <a:solidFill>
                <a:srgbClr val="0A336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2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agriculteurs wallons sur 10 sont en relation avec CBC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2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4ème Observatoire CBC du monde agricole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2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Dernier Observatoire en 2019 pré-Covid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2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Paradoxes et désillusion du secteur agricole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2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Hausse des coûts et questionnement sur la rentabilité des exploitations</a:t>
            </a:r>
          </a:p>
          <a:p>
            <a:pPr marL="285750" indent="-285750" algn="l">
              <a:buFontTx/>
              <a:buChar char="-"/>
            </a:pPr>
            <a:endParaRPr lang="fr-BE" dirty="0"/>
          </a:p>
          <a:p>
            <a:pPr marL="285750" indent="-285750" algn="l">
              <a:buFontTx/>
              <a:buChar char="-"/>
            </a:pPr>
            <a:endParaRPr lang="fr-BE" dirty="0"/>
          </a:p>
          <a:p>
            <a:pPr algn="l"/>
            <a:endParaRPr lang="fr-BE" dirty="0"/>
          </a:p>
          <a:p>
            <a:pPr marL="285750" indent="-285750" algn="l">
              <a:buFontTx/>
              <a:buChar char="-"/>
            </a:pPr>
            <a:endParaRPr lang="fr-BE" dirty="0"/>
          </a:p>
          <a:p>
            <a:endParaRPr lang="fr-BE" dirty="0"/>
          </a:p>
          <a:p>
            <a:pPr algn="l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761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Dans le cadre de la crise Covid, avez-vous modifié la production de votre exploitation ? 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53600" y="1076258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</a:t>
            </a:r>
            <a:r>
              <a:rPr lang="fr-BE" sz="1600" dirty="0">
                <a:solidFill>
                  <a:srgbClr val="002060"/>
                </a:solidFill>
              </a:rPr>
              <a:t>agriculteur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sur 10 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modifié la production de son exploitation </a:t>
            </a:r>
            <a:r>
              <a:rPr lang="fr-FR" sz="1600" dirty="0">
                <a:solidFill>
                  <a:srgbClr val="002060"/>
                </a:solidFill>
              </a:rPr>
              <a:t>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ans le cadre de la crise Covid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373577"/>
              </p:ext>
            </p:extLst>
          </p:nvPr>
        </p:nvGraphicFramePr>
        <p:xfrm>
          <a:off x="1115616" y="1670008"/>
          <a:ext cx="6264696" cy="346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2339752" y="3063947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5292080" y="225346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B0BF86-5375-4B96-A24D-3A8ABDDFD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7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Dans le cadre de la crise Covid, avez-vous modifié la commercialisation de vos produits ?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53600" y="1000066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</a:t>
            </a:r>
            <a:r>
              <a:rPr lang="fr-BE" sz="1600" dirty="0">
                <a:solidFill>
                  <a:srgbClr val="002060"/>
                </a:solidFill>
              </a:rPr>
              <a:t>agriculteur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sur 10 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modifié la commercialisation de ses produits </a:t>
            </a:r>
            <a:r>
              <a:rPr lang="fr-FR" sz="1600" dirty="0">
                <a:solidFill>
                  <a:srgbClr val="002060"/>
                </a:solidFill>
              </a:rPr>
              <a:t>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ans le cadre de la crise Covid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441990"/>
              </p:ext>
            </p:extLst>
          </p:nvPr>
        </p:nvGraphicFramePr>
        <p:xfrm>
          <a:off x="1115616" y="1670008"/>
          <a:ext cx="6264696" cy="346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2392027" y="3592028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5292080" y="225346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69F7A2F-421D-4CE2-B805-1FC1BA890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959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De quelle manière avez-vous modifié la commercialisation de vos produits ?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répondants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ont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modifié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commercialisation de leurs produits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(n=31)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53600" y="1017433"/>
            <a:ext cx="8136000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Parmi les agriculteurs qui ont modifié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 commercialisation de leurs produits </a:t>
            </a:r>
            <a:r>
              <a:rPr lang="fr-FR" sz="1600" dirty="0">
                <a:solidFill>
                  <a:srgbClr val="002060"/>
                </a:solidFill>
              </a:rPr>
              <a:t>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ans le cadre de la crise Covid</a:t>
            </a:r>
            <a:r>
              <a:rPr lang="fr-BE" sz="1600" dirty="0">
                <a:solidFill>
                  <a:srgbClr val="002060"/>
                </a:solidFill>
              </a:rPr>
              <a:t>, 1 sur 3 a augmenté </a:t>
            </a:r>
            <a:r>
              <a:rPr lang="fr-FR" sz="1600" dirty="0">
                <a:solidFill>
                  <a:srgbClr val="002060"/>
                </a:solidFill>
              </a:rPr>
              <a:t>ses ventes à la ferme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873405"/>
              </p:ext>
            </p:extLst>
          </p:nvPr>
        </p:nvGraphicFramePr>
        <p:xfrm>
          <a:off x="317248" y="1602208"/>
          <a:ext cx="7560840" cy="3140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635D066-8FAE-46E5-876C-DA0091B75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55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" y="453600"/>
            <a:ext cx="7790808" cy="331591"/>
          </a:xfrm>
        </p:spPr>
        <p:txBody>
          <a:bodyPr/>
          <a:lstStyle/>
          <a:p>
            <a:r>
              <a:rPr lang="fr-FR" sz="1800" dirty="0"/>
              <a:t>La modification de vos modes de production ou de commercialisation a-t-elle nécessité des investissements financiers ? 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53600" y="943518"/>
            <a:ext cx="8103442" cy="830997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Parmi les agriculteurs qui ont modifié leur production et/ou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 commercialisation de leurs produits </a:t>
            </a:r>
            <a:r>
              <a:rPr lang="fr-FR" sz="1600" dirty="0">
                <a:solidFill>
                  <a:srgbClr val="002060"/>
                </a:solidFill>
              </a:rPr>
              <a:t>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ans le cadre de la crise Covid</a:t>
            </a:r>
            <a:r>
              <a:rPr lang="fr-BE" sz="1600" dirty="0">
                <a:solidFill>
                  <a:srgbClr val="002060"/>
                </a:solidFill>
              </a:rPr>
              <a:t>, 4 sur 10 ont eu besoin d’investissements financiers pour le faire.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18511"/>
              </p:ext>
            </p:extLst>
          </p:nvPr>
        </p:nvGraphicFramePr>
        <p:xfrm>
          <a:off x="1115616" y="1774515"/>
          <a:ext cx="6264696" cy="346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ont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modifié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leur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et/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commercialisation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leurs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produits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(n=44)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2339752" y="3063947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5292080" y="225346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C13C0B4-199C-4EC7-90CB-BE47E76F8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818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Selon vous, ces investissements financiers ont-ils été rentables ? 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84796" y="811175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Pour la plupart des agriculteurs qui ont eu besoin d’investissements financiers afin de modifier leur production ou la commercialisation de leurs produits, cela a été rentable.</a:t>
            </a: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9347666"/>
              </p:ext>
            </p:extLst>
          </p:nvPr>
        </p:nvGraphicFramePr>
        <p:xfrm>
          <a:off x="1115616" y="1670008"/>
          <a:ext cx="6264696" cy="346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lesquels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fr-FR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modification de la production ou de la commercialisation a nécessité des investissements 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financiers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(n=16)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2339752" y="3063947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5292080" y="225346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AA4E5E2-8DF8-4A2B-821D-144C88059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33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Selon vous, quel bilan tirez-vous de la crise Covid ?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Total (n=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53600" y="823684"/>
            <a:ext cx="8136000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1600" dirty="0">
                <a:solidFill>
                  <a:srgbClr val="002060"/>
                </a:solidFill>
              </a:rPr>
              <a:t>Au bilan de la crise Covid, 1 agriculteur sur 5 a réfléchi quant à la viabilité de son mode de production et s’est vu encouragé à augmenter ses ventes en circuit court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306597"/>
              </p:ext>
            </p:extLst>
          </p:nvPr>
        </p:nvGraphicFramePr>
        <p:xfrm>
          <a:off x="594643" y="1604448"/>
          <a:ext cx="7416824" cy="3140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49B79D0-034C-460B-A0E6-DACF719D7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44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Dans le cadre de la crise Covid, avez-vous senti un changement de comportement de la part des consommateurs ? 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53600" y="1010444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Plus d’1 agriculteur sur 2 </a:t>
            </a:r>
            <a:r>
              <a:rPr lang="fr-FR" sz="1600" dirty="0">
                <a:solidFill>
                  <a:srgbClr val="002060"/>
                </a:solidFill>
              </a:rPr>
              <a:t>a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senti un changement de comportement de la part des consommateurs dans le cadre de la crise Covid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2381081"/>
              </p:ext>
            </p:extLst>
          </p:nvPr>
        </p:nvGraphicFramePr>
        <p:xfrm>
          <a:off x="1115616" y="1670008"/>
          <a:ext cx="6264696" cy="346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2339752" y="3063947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5292080" y="225346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</p:spTree>
    <p:extLst>
      <p:ext uri="{BB962C8B-B14F-4D97-AF65-F5344CB8AC3E}">
        <p14:creationId xmlns:p14="http://schemas.microsoft.com/office/powerpoint/2010/main" val="823406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Quels changements de comportement avez-vous ressentis ? 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68028" y="785191"/>
            <a:ext cx="8136000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 principal changement de comportement observé par les agriculteurs est que 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es consommateurs se sont dirigés vers les circuits courts.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0128802"/>
              </p:ext>
            </p:extLst>
          </p:nvPr>
        </p:nvGraphicFramePr>
        <p:xfrm>
          <a:off x="179512" y="1524297"/>
          <a:ext cx="7560840" cy="3188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14A4408-141C-4CFB-BD0F-99A3045F58AC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 senti un changement de comportement de la part des consommateurs, dans le cadre de la crise Covid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(n=161)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048EC4D-CD21-4162-97AE-4E8E91F05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93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Estimez-vous que les changements de comportement des consommateurs se sont maintenus après la crise Covid ? 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53600" y="1010444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Néanmoins les ¾ considèrent que ces changements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 comportement des consommateurs ne se sont 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maintenus après la crise Covid.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331845"/>
              </p:ext>
            </p:extLst>
          </p:nvPr>
        </p:nvGraphicFramePr>
        <p:xfrm>
          <a:off x="1115616" y="1670008"/>
          <a:ext cx="6264696" cy="346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 senti un changement de comportement de la part des consommateurs, dans le cadre de la crise Covid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(n=161)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2339752" y="3063947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5292080" y="225346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F0D790-8B65-43EA-BCD8-785BB6360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781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02" y="483518"/>
            <a:ext cx="7287051" cy="331591"/>
          </a:xfrm>
        </p:spPr>
        <p:txBody>
          <a:bodyPr/>
          <a:lstStyle/>
          <a:p>
            <a:r>
              <a:rPr lang="fr-FR" sz="1800" dirty="0"/>
              <a:t>Selon vous, la crise Covid a-telle influencé le regard des consommateurs sur le monde agricole ? 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97002" y="1063296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Pour plus de la moitié des agriculteurs,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 crise Covid a influencé le regard des consommateurs sur le monde agricole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0665897"/>
              </p:ext>
            </p:extLst>
          </p:nvPr>
        </p:nvGraphicFramePr>
        <p:xfrm>
          <a:off x="1115616" y="1670008"/>
          <a:ext cx="6264696" cy="346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2339752" y="3063947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5292080" y="225346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9DD59F-2D50-49C6-BD88-38D6DE137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566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BE" dirty="0"/>
              <a:t>Enquête réalisée par le bureau </a:t>
            </a:r>
          </a:p>
        </p:txBody>
      </p:sp>
      <p:grpSp>
        <p:nvGrpSpPr>
          <p:cNvPr id="7" name="Group 40">
            <a:extLst>
              <a:ext uri="{FF2B5EF4-FFF2-40B4-BE49-F238E27FC236}">
                <a16:creationId xmlns:a16="http://schemas.microsoft.com/office/drawing/2014/main" id="{CAB52C0E-FFC0-46C7-9D2D-A5172B9006E9}"/>
              </a:ext>
            </a:extLst>
          </p:cNvPr>
          <p:cNvGrpSpPr/>
          <p:nvPr/>
        </p:nvGrpSpPr>
        <p:grpSpPr>
          <a:xfrm>
            <a:off x="1691680" y="1136428"/>
            <a:ext cx="5537965" cy="3205947"/>
            <a:chOff x="3014213" y="1723172"/>
            <a:chExt cx="5859957" cy="33923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901C9C7-30CF-4DBE-BA65-F041B8646347}"/>
                </a:ext>
              </a:extLst>
            </p:cNvPr>
            <p:cNvGrpSpPr/>
            <p:nvPr/>
          </p:nvGrpSpPr>
          <p:grpSpPr>
            <a:xfrm>
              <a:off x="6017689" y="1723172"/>
              <a:ext cx="1347596" cy="3392350"/>
              <a:chOff x="6072898" y="922866"/>
              <a:chExt cx="1347596" cy="3392350"/>
            </a:xfrm>
          </p:grpSpPr>
          <p:sp>
            <p:nvSpPr>
              <p:cNvPr id="30" name="Text Placeholder 11">
                <a:extLst>
                  <a:ext uri="{FF2B5EF4-FFF2-40B4-BE49-F238E27FC236}">
                    <a16:creationId xmlns:a16="http://schemas.microsoft.com/office/drawing/2014/main" id="{DB962837-7FDD-431A-B2AE-C8E5D36769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2898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rgbClr val="4472C4">
                    <a:lumMod val="50000"/>
                  </a:srgbClr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134" b="0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pic>
            <p:nvPicPr>
              <p:cNvPr id="31" name="Picture 6">
                <a:extLst>
                  <a:ext uri="{FF2B5EF4-FFF2-40B4-BE49-F238E27FC236}">
                    <a16:creationId xmlns:a16="http://schemas.microsoft.com/office/drawing/2014/main" id="{BF40C985-18BD-494C-AF18-156C4C7161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duotone>
                  <a:srgbClr val="4472C4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2" r="10922"/>
              <a:stretch/>
            </p:blipFill>
            <p:spPr bwMode="ltGray">
              <a:xfrm>
                <a:off x="6072898" y="1293543"/>
                <a:ext cx="1347596" cy="1149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 Placeholder 11">
                <a:extLst>
                  <a:ext uri="{FF2B5EF4-FFF2-40B4-BE49-F238E27FC236}">
                    <a16:creationId xmlns:a16="http://schemas.microsoft.com/office/drawing/2014/main" id="{083A7F9C-A376-4F26-9C12-7D9DFC90A8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2898" y="922866"/>
                <a:ext cx="1347596" cy="383539"/>
              </a:xfrm>
              <a:prstGeom prst="rect">
                <a:avLst/>
              </a:prstGeom>
              <a:solidFill>
                <a:srgbClr val="4472C4">
                  <a:lumMod val="50000"/>
                </a:srgbClr>
              </a:solidFill>
              <a:ln>
                <a:solidFill>
                  <a:srgbClr val="4472C4">
                    <a:lumMod val="50000"/>
                  </a:srgbClr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BE" sz="851" b="0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Méthode de collecte de données</a:t>
                </a:r>
              </a:p>
            </p:txBody>
          </p:sp>
          <p:sp>
            <p:nvSpPr>
              <p:cNvPr id="33" name="TextBox 13">
                <a:extLst>
                  <a:ext uri="{FF2B5EF4-FFF2-40B4-BE49-F238E27FC236}">
                    <a16:creationId xmlns:a16="http://schemas.microsoft.com/office/drawing/2014/main" id="{B49D3824-5258-4EA1-B14D-DF9BC1E78415}"/>
                  </a:ext>
                </a:extLst>
              </p:cNvPr>
              <p:cNvSpPr txBox="1"/>
              <p:nvPr/>
            </p:nvSpPr>
            <p:spPr>
              <a:xfrm>
                <a:off x="6072898" y="3034779"/>
                <a:ext cx="1347596" cy="709183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4502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113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02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CATI</a:t>
                </a:r>
              </a:p>
            </p:txBody>
          </p:sp>
        </p:grp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ADAD6E99-C21E-4CDE-9849-A1D4DAEC24C2}"/>
                </a:ext>
              </a:extLst>
            </p:cNvPr>
            <p:cNvGrpSpPr/>
            <p:nvPr/>
          </p:nvGrpSpPr>
          <p:grpSpPr>
            <a:xfrm>
              <a:off x="7526573" y="1723172"/>
              <a:ext cx="1347596" cy="3392350"/>
              <a:chOff x="7548942" y="922866"/>
              <a:chExt cx="1347596" cy="3392350"/>
            </a:xfrm>
          </p:grpSpPr>
          <p:pic>
            <p:nvPicPr>
              <p:cNvPr id="26" name="Picture 11" descr="http://www.aiche.org/sites/default/files/styles/aiche_content/public/images/page/lead/edit_calendar_ssk_47433454.jpg?itok=GOEK7rfr">
                <a:extLst>
                  <a:ext uri="{FF2B5EF4-FFF2-40B4-BE49-F238E27FC236}">
                    <a16:creationId xmlns:a16="http://schemas.microsoft.com/office/drawing/2014/main" id="{C67EADA6-AB32-4860-9947-B2161CC62F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rgbClr val="A5A5A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85" r="5385"/>
              <a:stretch/>
            </p:blipFill>
            <p:spPr bwMode="auto">
              <a:xfrm>
                <a:off x="7548942" y="1293544"/>
                <a:ext cx="1347596" cy="1149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Placeholder 11">
                <a:extLst>
                  <a:ext uri="{FF2B5EF4-FFF2-40B4-BE49-F238E27FC236}">
                    <a16:creationId xmlns:a16="http://schemas.microsoft.com/office/drawing/2014/main" id="{BCFC7CCC-10AD-44A0-B452-A3F4B118FA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48942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rgbClr val="A5A5A5"/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134" b="0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28" name="Text Placeholder 11">
                <a:extLst>
                  <a:ext uri="{FF2B5EF4-FFF2-40B4-BE49-F238E27FC236}">
                    <a16:creationId xmlns:a16="http://schemas.microsoft.com/office/drawing/2014/main" id="{2706F8AC-82EA-46C0-86A6-9EFAE8BE88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48942" y="922866"/>
                <a:ext cx="1347596" cy="383539"/>
              </a:xfrm>
              <a:prstGeom prst="rect">
                <a:avLst/>
              </a:prstGeom>
              <a:solidFill>
                <a:srgbClr val="14B2EC"/>
              </a:solidFill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BE" sz="1134" b="0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Période du terrain</a:t>
                </a:r>
              </a:p>
            </p:txBody>
          </p:sp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921ECF67-15AA-4AAE-9ECF-F024AADA0A97}"/>
                  </a:ext>
                </a:extLst>
              </p:cNvPr>
              <p:cNvSpPr txBox="1"/>
              <p:nvPr/>
            </p:nvSpPr>
            <p:spPr>
              <a:xfrm>
                <a:off x="7548942" y="2972563"/>
                <a:ext cx="1347596" cy="112166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4B2E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DU:  </a:t>
                </a:r>
              </a:p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323" b="1" kern="0" dirty="0">
                    <a:solidFill>
                      <a:srgbClr val="14B2E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r>
                  <a:rPr kumimoji="0" lang="en-GB" sz="132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4B2E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/06/2022 </a:t>
                </a:r>
              </a:p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40" b="1" i="0" u="none" strike="noStrike" kern="0" cap="none" spc="0" normalizeH="0" baseline="0" noProof="0" dirty="0">
                  <a:ln>
                    <a:noFill/>
                  </a:ln>
                  <a:solidFill>
                    <a:srgbClr val="14B2E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4B2E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AU: </a:t>
                </a:r>
              </a:p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4B2E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30/06/2022</a:t>
                </a:r>
              </a:p>
            </p:txBody>
          </p:sp>
        </p:grpSp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BC0B2C39-8638-429B-B206-9D959E9689A7}"/>
                </a:ext>
              </a:extLst>
            </p:cNvPr>
            <p:cNvGrpSpPr/>
            <p:nvPr/>
          </p:nvGrpSpPr>
          <p:grpSpPr>
            <a:xfrm>
              <a:off x="3014213" y="1723172"/>
              <a:ext cx="1348413" cy="3392350"/>
              <a:chOff x="247463" y="922866"/>
              <a:chExt cx="1348413" cy="3392350"/>
            </a:xfrm>
          </p:grpSpPr>
          <p:pic>
            <p:nvPicPr>
              <p:cNvPr id="22" name="Picture 18">
                <a:extLst>
                  <a:ext uri="{FF2B5EF4-FFF2-40B4-BE49-F238E27FC236}">
                    <a16:creationId xmlns:a16="http://schemas.microsoft.com/office/drawing/2014/main" id="{CF8A7D8E-B258-44D3-BEA1-76E7742A9A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463" y="1226054"/>
                <a:ext cx="1348413" cy="1215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 Placeholder 11">
                <a:extLst>
                  <a:ext uri="{FF2B5EF4-FFF2-40B4-BE49-F238E27FC236}">
                    <a16:creationId xmlns:a16="http://schemas.microsoft.com/office/drawing/2014/main" id="{8C8A8BF8-0AE5-423B-A145-203BFC678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7463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134" b="0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24" name="Text Placeholder 11">
                <a:extLst>
                  <a:ext uri="{FF2B5EF4-FFF2-40B4-BE49-F238E27FC236}">
                    <a16:creationId xmlns:a16="http://schemas.microsoft.com/office/drawing/2014/main" id="{BD784A86-53BA-47DE-B6A9-461AE79E65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7463" y="922866"/>
                <a:ext cx="1347596" cy="383539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rgbClr val="70AD47"/>
                </a:solidFill>
              </a:ln>
            </p:spPr>
            <p:txBody>
              <a:bodyPr anchor="ctr" anchorCtr="0"/>
              <a:lstStyle>
                <a:lvl1pPr marL="0" indent="0" algn="l" defTabSz="135889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defRPr sz="2400" kern="1200" cap="all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763" indent="0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363538" indent="-274638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25488" indent="-280988" algn="l" defTabSz="1358890" rtl="0" eaLnBrk="1" latinLnBrk="0" hangingPunct="1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350838" algn="l" defTabSz="1358890" rtl="0" eaLnBrk="1" latinLnBrk="0" hangingPunct="1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373694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1639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09583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77528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358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BE" sz="1134" b="0" i="0" u="none" strike="noStrike" kern="120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Description de l’ECHANTILLON</a:t>
                </a:r>
              </a:p>
            </p:txBody>
          </p:sp>
          <p:sp>
            <p:nvSpPr>
              <p:cNvPr id="25" name="TextBox 28">
                <a:extLst>
                  <a:ext uri="{FF2B5EF4-FFF2-40B4-BE49-F238E27FC236}">
                    <a16:creationId xmlns:a16="http://schemas.microsoft.com/office/drawing/2014/main" id="{6FE102CE-1681-40FC-AAD8-857AAEAE928F}"/>
                  </a:ext>
                </a:extLst>
              </p:cNvPr>
              <p:cNvSpPr txBox="1"/>
              <p:nvPr/>
            </p:nvSpPr>
            <p:spPr>
              <a:xfrm>
                <a:off x="262211" y="2749115"/>
                <a:ext cx="1332848" cy="916762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32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BACC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Agriculteurs wallons, représentatifs en termes de provinces</a:t>
                </a:r>
              </a:p>
            </p:txBody>
          </p:sp>
        </p:grpSp>
        <p:grpSp>
          <p:nvGrpSpPr>
            <p:cNvPr id="12" name="Group 29">
              <a:extLst>
                <a:ext uri="{FF2B5EF4-FFF2-40B4-BE49-F238E27FC236}">
                  <a16:creationId xmlns:a16="http://schemas.microsoft.com/office/drawing/2014/main" id="{FE593E0E-2371-49BF-BF4B-972594CDB2C3}"/>
                </a:ext>
              </a:extLst>
            </p:cNvPr>
            <p:cNvGrpSpPr/>
            <p:nvPr/>
          </p:nvGrpSpPr>
          <p:grpSpPr>
            <a:xfrm>
              <a:off x="4523914" y="1723172"/>
              <a:ext cx="1347596" cy="3392350"/>
              <a:chOff x="1683920" y="922866"/>
              <a:chExt cx="1347596" cy="3392350"/>
            </a:xfrm>
          </p:grpSpPr>
          <p:pic>
            <p:nvPicPr>
              <p:cNvPr id="17" name="Picture 17" descr="http://blog.outlawsalesgroup.com/wp-content/uploads/2013/03/friends.jpg">
                <a:extLst>
                  <a:ext uri="{FF2B5EF4-FFF2-40B4-BE49-F238E27FC236}">
                    <a16:creationId xmlns:a16="http://schemas.microsoft.com/office/drawing/2014/main" id="{8CCFCC60-D0B8-4218-ACAD-768EEBDD50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1" r="27388"/>
              <a:stretch/>
            </p:blipFill>
            <p:spPr bwMode="auto">
              <a:xfrm>
                <a:off x="1683920" y="1404889"/>
                <a:ext cx="1347596" cy="1034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Placeholder 11">
                <a:extLst>
                  <a:ext uri="{FF2B5EF4-FFF2-40B4-BE49-F238E27FC236}">
                    <a16:creationId xmlns:a16="http://schemas.microsoft.com/office/drawing/2014/main" id="{2C795F1C-803D-4794-B15B-FEF484DF58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3920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rgbClr val="439F9D"/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134" b="0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19" name="Text Placeholder 11">
                <a:extLst>
                  <a:ext uri="{FF2B5EF4-FFF2-40B4-BE49-F238E27FC236}">
                    <a16:creationId xmlns:a16="http://schemas.microsoft.com/office/drawing/2014/main" id="{BC8EB46A-8F8E-462E-868C-E797567EFB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3920" y="922866"/>
                <a:ext cx="1347596" cy="383539"/>
              </a:xfrm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>
                <a:solidFill>
                  <a:srgbClr val="439F9D"/>
                </a:solidFill>
              </a:ln>
            </p:spPr>
            <p:txBody>
              <a:bodyPr anchor="ctr" anchorCtr="0"/>
              <a:lstStyle>
                <a:lvl1pPr marL="0" indent="0" algn="l" defTabSz="135889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defRPr sz="2400" kern="1200" cap="all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763" indent="0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363538" indent="-274638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25488" indent="-280988" algn="l" defTabSz="1358890" rtl="0" eaLnBrk="1" latinLnBrk="0" hangingPunct="1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350838" algn="l" defTabSz="1358890" rtl="0" eaLnBrk="1" latinLnBrk="0" hangingPunct="1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373694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1639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09583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77528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358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BE" sz="1134" b="0" i="0" u="none" strike="noStrike" kern="120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TAILLE DE L’ECHANTILLON</a:t>
                </a:r>
              </a:p>
            </p:txBody>
          </p:sp>
          <p:sp>
            <p:nvSpPr>
              <p:cNvPr id="20" name="TextBox 33">
                <a:extLst>
                  <a:ext uri="{FF2B5EF4-FFF2-40B4-BE49-F238E27FC236}">
                    <a16:creationId xmlns:a16="http://schemas.microsoft.com/office/drawing/2014/main" id="{09F9ABAF-1DAB-455C-9EB9-DF54F99D102A}"/>
                  </a:ext>
                </a:extLst>
              </p:cNvPr>
              <p:cNvSpPr txBox="1"/>
              <p:nvPr/>
            </p:nvSpPr>
            <p:spPr>
              <a:xfrm>
                <a:off x="1683920" y="3429328"/>
                <a:ext cx="1347596" cy="412484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4502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113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70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répondants</a:t>
                </a:r>
              </a:p>
            </p:txBody>
          </p:sp>
          <p:sp>
            <p:nvSpPr>
              <p:cNvPr id="21" name="TextBox 34">
                <a:extLst>
                  <a:ext uri="{FF2B5EF4-FFF2-40B4-BE49-F238E27FC236}">
                    <a16:creationId xmlns:a16="http://schemas.microsoft.com/office/drawing/2014/main" id="{E9C37069-B148-45DB-AD1A-B2B5114AD4D4}"/>
                  </a:ext>
                </a:extLst>
              </p:cNvPr>
              <p:cNvSpPr txBox="1"/>
              <p:nvPr/>
            </p:nvSpPr>
            <p:spPr>
              <a:xfrm>
                <a:off x="1683920" y="3029991"/>
                <a:ext cx="1347596" cy="709183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4502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113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264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n=300</a:t>
                </a:r>
              </a:p>
              <a:p>
                <a:pPr marL="4502" marR="0" lvl="0" indent="0" algn="ctr" defTabSz="864199" rtl="0" eaLnBrk="1" fontAlgn="auto" latinLnBrk="0" hangingPunct="1">
                  <a:lnSpc>
                    <a:spcPct val="100000"/>
                  </a:lnSpc>
                  <a:spcBef>
                    <a:spcPts val="113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2646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60000"/>
                      <a:lumOff val="40000"/>
                    </a:srgbClr>
                  </a:solidFill>
                  <a:effectLst/>
                  <a:highlight>
                    <a:srgbClr val="FF00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5C14A0E-A709-4B25-A6CB-9EB4FACBC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28961" y="2104146"/>
              <a:ext cx="1332848" cy="1172139"/>
            </a:xfrm>
            <a:prstGeom prst="rect">
              <a:avLst/>
            </a:prstGeom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0F1ACFB1-429F-447A-AB77-5849026A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322" y="2125395"/>
              <a:ext cx="1332848" cy="1192600"/>
            </a:xfrm>
            <a:prstGeom prst="rect">
              <a:avLst/>
            </a:prstGeom>
          </p:spPr>
        </p:pic>
        <p:pic>
          <p:nvPicPr>
            <p:cNvPr id="15" name="Picture 30" descr="Afficher les informations sur l'image">
              <a:extLst>
                <a:ext uri="{FF2B5EF4-FFF2-40B4-BE49-F238E27FC236}">
                  <a16:creationId xmlns:a16="http://schemas.microsoft.com/office/drawing/2014/main" id="{BC037595-96A3-438A-8E74-0D25F1BD6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545" y="2125394"/>
              <a:ext cx="1312863" cy="1114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8">
              <a:extLst>
                <a:ext uri="{FF2B5EF4-FFF2-40B4-BE49-F238E27FC236}">
                  <a16:creationId xmlns:a16="http://schemas.microsoft.com/office/drawing/2014/main" id="{99CD256C-0E86-4F67-AF0B-C06F74288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2"/>
            <a:stretch/>
          </p:blipFill>
          <p:spPr>
            <a:xfrm>
              <a:off x="4557251" y="2125394"/>
              <a:ext cx="1314259" cy="1148356"/>
            </a:xfrm>
            <a:prstGeom prst="rect">
              <a:avLst/>
            </a:prstGeom>
          </p:spPr>
        </p:pic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B863C703-D538-4D1A-867D-4920F72BD13B}"/>
              </a:ext>
            </a:extLst>
          </p:cNvPr>
          <p:cNvSpPr txBox="1"/>
          <p:nvPr/>
        </p:nvSpPr>
        <p:spPr>
          <a:xfrm>
            <a:off x="1669994" y="4452733"/>
            <a:ext cx="3698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Marge d’erreur </a:t>
            </a:r>
            <a:r>
              <a:rPr lang="fr-BE" sz="1100" dirty="0">
                <a:solidFill>
                  <a:srgbClr val="003665"/>
                </a:solidFill>
              </a:rPr>
              <a:t>max. </a:t>
            </a:r>
            <a:r>
              <a:rPr kumimoji="0" lang="fr-BE" sz="11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 5,7% 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E4D45A1B-18B0-4305-B50C-6B8CC234B4B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" b="52844"/>
          <a:stretch/>
        </p:blipFill>
        <p:spPr>
          <a:xfrm>
            <a:off x="5603782" y="267292"/>
            <a:ext cx="704628" cy="54342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8C96E1A-A5A5-42EB-AC6E-FE85F3D0E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6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De quelle manière la crise Covid a-telle influencé le regard des consommateurs sur le monde agricole ? De manière…</a:t>
            </a:r>
            <a:br>
              <a:rPr lang="fr-FR" sz="1800" dirty="0"/>
            </a:b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estiment que la crise Covid a influencé le regard des consommateurs sur le monde agricole 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(n=176)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53600" y="988594"/>
            <a:ext cx="8136000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Selon les agriculteurs, la crise Covid a influencé de manière </a:t>
            </a:r>
            <a:r>
              <a:rPr kumimoji="0" lang="fr-BE" sz="1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positive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 regard des consommateurs sur le monde agricole. 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73167"/>
              </p:ext>
            </p:extLst>
          </p:nvPr>
        </p:nvGraphicFramePr>
        <p:xfrm>
          <a:off x="899592" y="1436750"/>
          <a:ext cx="7560840" cy="329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24073302-54A6-4ADF-8A73-7A486A429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82013"/>
              </p:ext>
            </p:extLst>
          </p:nvPr>
        </p:nvGraphicFramePr>
        <p:xfrm>
          <a:off x="971600" y="1545860"/>
          <a:ext cx="6096000" cy="3287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4032457655"/>
                    </a:ext>
                  </a:extLst>
                </a:gridCol>
                <a:gridCol w="2567608">
                  <a:extLst>
                    <a:ext uri="{9D8B030D-6E8A-4147-A177-3AD203B41FA5}">
                      <a16:colId xmlns:a16="http://schemas.microsoft.com/office/drawing/2014/main" val="3358116882"/>
                    </a:ext>
                  </a:extLst>
                </a:gridCol>
              </a:tblGrid>
              <a:tr h="349717"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Les consommateurs se sont dirigés vers la vente en circuit court</a:t>
                      </a:r>
                      <a:endParaRPr lang="fr-FR" sz="105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8364552"/>
                  </a:ext>
                </a:extLst>
              </a:tr>
              <a:tr h="349717">
                <a:tc>
                  <a:txBody>
                    <a:bodyPr/>
                    <a:lstStyle/>
                    <a:p>
                      <a:pPr algn="r" fontAlgn="b"/>
                      <a:r>
                        <a:rPr lang="fr-FR" sz="105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Les consommateurs ont perçu l’importance de notre métier</a:t>
                      </a:r>
                      <a:endParaRPr lang="fr-FR" sz="105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638181"/>
                  </a:ext>
                </a:extLst>
              </a:tr>
              <a:tr h="349717">
                <a:tc>
                  <a:txBody>
                    <a:bodyPr/>
                    <a:lstStyle/>
                    <a:p>
                      <a:pPr algn="r" fontAlgn="b"/>
                      <a:r>
                        <a:rPr lang="fr-FR" sz="105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Les consommateurs ont pris conscience de la qualité de nos produits</a:t>
                      </a:r>
                      <a:endParaRPr lang="fr-FR" sz="105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1696293"/>
                  </a:ext>
                </a:extLst>
              </a:tr>
              <a:tr h="349717">
                <a:tc>
                  <a:txBody>
                    <a:bodyPr/>
                    <a:lstStyle/>
                    <a:p>
                      <a:pPr algn="r" fontAlgn="b"/>
                      <a:r>
                        <a:rPr lang="fr-FR" sz="105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Les consommateurs ont perçu la difficulté de notre métier (rentabilité, mode de production,…)</a:t>
                      </a:r>
                      <a:endParaRPr lang="fr-FR" sz="105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7275270"/>
                  </a:ext>
                </a:extLst>
              </a:tr>
              <a:tr h="349717">
                <a:tc>
                  <a:txBody>
                    <a:bodyPr/>
                    <a:lstStyle/>
                    <a:p>
                      <a:pPr algn="r" fontAlgn="b"/>
                      <a:r>
                        <a:rPr lang="fr-FR" sz="105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Le consommateur a fait attention pour des raisons budgétaires à sa consommation de produits agricoles</a:t>
                      </a:r>
                      <a:endParaRPr lang="fr-FR" sz="105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4638207"/>
                  </a:ext>
                </a:extLst>
              </a:tr>
              <a:tr h="349717">
                <a:tc>
                  <a:txBody>
                    <a:bodyPr/>
                    <a:lstStyle/>
                    <a:p>
                      <a:pPr algn="r" fontAlgn="b"/>
                      <a:r>
                        <a:rPr lang="fr-FR" sz="105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Les consommateurs se sont dirigés vers les grandes surfaces</a:t>
                      </a:r>
                      <a:endParaRPr lang="fr-FR" sz="105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888831"/>
                  </a:ext>
                </a:extLst>
              </a:tr>
              <a:tr h="349717">
                <a:tc>
                  <a:txBody>
                    <a:bodyPr/>
                    <a:lstStyle/>
                    <a:p>
                      <a:pPr algn="r" fontAlgn="b"/>
                      <a:r>
                        <a:rPr lang="fr-FR" sz="105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Les consommateurs ont délaissé la qualité des produits</a:t>
                      </a:r>
                      <a:endParaRPr lang="fr-FR" sz="105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7569005"/>
                  </a:ext>
                </a:extLst>
              </a:tr>
              <a:tr h="349717">
                <a:tc>
                  <a:txBody>
                    <a:bodyPr/>
                    <a:lstStyle/>
                    <a:p>
                      <a:pPr algn="r" fontAlgn="b"/>
                      <a:r>
                        <a:rPr lang="fr-FR" sz="105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Les consommateurs ont eu le sentiment que les agriculteurs ont profité de la crise en augmentant leur prix</a:t>
                      </a:r>
                      <a:endParaRPr lang="fr-FR" sz="105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2249071"/>
                  </a:ext>
                </a:extLst>
              </a:tr>
              <a:tr h="349717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Autre</a:t>
                      </a:r>
                      <a:endParaRPr lang="en-US" sz="105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BE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658672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FF02442-306E-4652-9304-736B0AE3DC4F}"/>
              </a:ext>
            </a:extLst>
          </p:cNvPr>
          <p:cNvSpPr txBox="1"/>
          <p:nvPr/>
        </p:nvSpPr>
        <p:spPr>
          <a:xfrm>
            <a:off x="104545" y="2913983"/>
            <a:ext cx="828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u="sng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Négative</a:t>
            </a:r>
            <a:endParaRPr lang="fr-BE" sz="1050" u="sng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8C9B57-5D7F-463B-BFB8-DF92830D3B5D}"/>
              </a:ext>
            </a:extLst>
          </p:cNvPr>
          <p:cNvSpPr txBox="1"/>
          <p:nvPr/>
        </p:nvSpPr>
        <p:spPr>
          <a:xfrm>
            <a:off x="168965" y="1589544"/>
            <a:ext cx="828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u="sng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Positive</a:t>
            </a:r>
            <a:r>
              <a:rPr lang="fr-FR" sz="1050" u="sng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BE" sz="1050" u="sng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19CEA7A-A782-449D-B796-D04C2B156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03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/>
              <a:t>Ce changement du regard des consommateurs sur le monde agricole a-t-il été durable ? 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53600" y="1007844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Néanmoins la plupart des agriculteurs estiment que ce changement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du regard des consommateurs sur le monde agricole n’a pas été durable.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0352310"/>
              </p:ext>
            </p:extLst>
          </p:nvPr>
        </p:nvGraphicFramePr>
        <p:xfrm>
          <a:off x="1115616" y="1670008"/>
          <a:ext cx="6264696" cy="346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9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estiment que la crise Covid a influencé le regard des consommateurs sur le monde agricole 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(n=176)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2339752" y="3063947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5292080" y="225346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656798-8D73-46F9-A14A-4B60B5744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77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>
                <a:solidFill>
                  <a:srgbClr val="00AEEF"/>
                </a:solidFill>
              </a:rPr>
              <a:t>Selon vous, la hausse des prix accentuée par la crise ukrainienne a-t-elle un impact sur votre activité ? 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53600" y="998608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1600" dirty="0">
                <a:solidFill>
                  <a:srgbClr val="002060"/>
                </a:solidFill>
              </a:rPr>
              <a:t>Selon 8 agriculteurs sur 10, </a:t>
            </a:r>
            <a:r>
              <a:rPr lang="fr-FR" sz="1600" dirty="0">
                <a:solidFill>
                  <a:srgbClr val="002060"/>
                </a:solidFill>
              </a:rPr>
              <a:t>la hausse des prix, accentuée par la crise ukrainienne, a un impact sur leur activité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071186"/>
              </p:ext>
            </p:extLst>
          </p:nvPr>
        </p:nvGraphicFramePr>
        <p:xfrm>
          <a:off x="1115616" y="1670008"/>
          <a:ext cx="6264696" cy="346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2411760" y="3538070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5292080" y="225346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8DB95A4-577A-45F9-B496-DFACB42B8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00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solidFill>
                  <a:srgbClr val="00AEEF"/>
                </a:solidFill>
              </a:rPr>
              <a:t>De quelle manière la hausse des prix a-t-elle un impact sur votre activité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Les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répondants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lesquels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hausse des prix, accentuée par la crise ukrainienne, a un impact sur leur activité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(n=243)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53600" y="1009060"/>
            <a:ext cx="8136000" cy="338554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 hausse des prix a principalement affecté la rentabilité des agriculteurs.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4655001"/>
              </p:ext>
            </p:extLst>
          </p:nvPr>
        </p:nvGraphicFramePr>
        <p:xfrm>
          <a:off x="179512" y="1347614"/>
          <a:ext cx="7560840" cy="3364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59DBB19-A276-4A98-8004-6656EFC4C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41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>
                <a:solidFill>
                  <a:srgbClr val="00AEEF"/>
                </a:solidFill>
              </a:rPr>
              <a:t>Selon vous, la hausse des prix accentuée par la crise ukrainienne remet-elle en question la viabilité de votre activité à l’avenir ? 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453600" y="1010444"/>
            <a:ext cx="8103442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Pour 4 agriculteurs sur 10, la hausse des prix, accentuée par la crise ukrainienne, remet en question la viabilité de leur activité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001873"/>
              </p:ext>
            </p:extLst>
          </p:nvPr>
        </p:nvGraphicFramePr>
        <p:xfrm>
          <a:off x="1115616" y="1670008"/>
          <a:ext cx="6264696" cy="346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2339752" y="3063947"/>
            <a:ext cx="703042" cy="31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5292080" y="2253463"/>
            <a:ext cx="753698" cy="31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4B6EB1C-1B84-4A71-A1E2-717566A80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81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2F7B-5BCD-F49A-F800-04921D171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2343685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4A42-BBB0-B43A-56F6-B66BE06E5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N’hésitez</a:t>
            </a:r>
            <a:br>
              <a:rPr lang="en-BE" dirty="0"/>
            </a:br>
            <a:r>
              <a:rPr lang="en-BE" dirty="0"/>
              <a:t>pas à poser des questions.</a:t>
            </a:r>
          </a:p>
        </p:txBody>
      </p:sp>
    </p:spTree>
    <p:extLst>
      <p:ext uri="{BB962C8B-B14F-4D97-AF65-F5344CB8AC3E}">
        <p14:creationId xmlns:p14="http://schemas.microsoft.com/office/powerpoint/2010/main" val="1434769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105288F-EA8A-4003-9B09-FB96D698812A}"/>
              </a:ext>
            </a:extLst>
          </p:cNvPr>
          <p:cNvSpPr txBox="1"/>
          <p:nvPr/>
        </p:nvSpPr>
        <p:spPr>
          <a:xfrm>
            <a:off x="0" y="1685879"/>
            <a:ext cx="9144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prstClr val="white"/>
                </a:solidFill>
                <a:latin typeface="ITC Lubalin Graph Std" panose="02060703020205020404" pitchFamily="18" charset="0"/>
                <a:cs typeface="Verdana"/>
              </a:rPr>
              <a:t>Description de l’échantillon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Lubalin Graph Std" panose="02060703020205020404" pitchFamily="18" charset="0"/>
              <a:ea typeface="+mn-ea"/>
              <a:cs typeface="Verdana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BD0249F7-394E-479A-A481-8CF6A4A289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Description de l’échantillon</a:t>
            </a:r>
            <a:br>
              <a:rPr lang="fr-BE" dirty="0"/>
            </a:br>
            <a:endParaRPr lang="fr-BE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1F06995-B24F-4A22-B17E-FC17A4539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201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3E2C22-539B-427B-AC0F-FC41FAD7883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dirty="0"/>
              <a:t>Profil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4195133E-41AE-4708-B283-F8AEA5D4E00E}"/>
              </a:ext>
            </a:extLst>
          </p:cNvPr>
          <p:cNvSpPr txBox="1">
            <a:spLocks/>
          </p:cNvSpPr>
          <p:nvPr/>
        </p:nvSpPr>
        <p:spPr>
          <a:xfrm>
            <a:off x="358337" y="2714966"/>
            <a:ext cx="2736000" cy="1584000"/>
          </a:xfrm>
          <a:prstGeom prst="rect">
            <a:avLst/>
          </a:prstGeom>
          <a:noFill/>
          <a:ln>
            <a:solidFill>
              <a:srgbClr val="51626F"/>
            </a:solidFill>
          </a:ln>
        </p:spPr>
        <p:txBody>
          <a:bodyPr anchor="ctr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cap="all" baseline="0">
                <a:solidFill>
                  <a:srgbClr val="FFFFFF"/>
                </a:solidFill>
              </a:defRPr>
            </a:lvl1pPr>
            <a:lvl2pPr marL="476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63538" indent="-27463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5488" indent="-280988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4738" indent="-350838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373694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6pPr>
            <a:lvl7pPr marL="441639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7pPr>
            <a:lvl8pPr marL="509583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8pPr>
            <a:lvl9pPr marL="577528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20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DCAD2A9-51C2-47B6-A35D-6DAF4CCA1F3F}"/>
              </a:ext>
            </a:extLst>
          </p:cNvPr>
          <p:cNvSpPr txBox="1">
            <a:spLocks/>
          </p:cNvSpPr>
          <p:nvPr/>
        </p:nvSpPr>
        <p:spPr>
          <a:xfrm>
            <a:off x="358336" y="1030304"/>
            <a:ext cx="4140000" cy="1584000"/>
          </a:xfrm>
          <a:prstGeom prst="rect">
            <a:avLst/>
          </a:prstGeom>
          <a:noFill/>
          <a:ln>
            <a:solidFill>
              <a:srgbClr val="51626F"/>
            </a:solidFill>
          </a:ln>
        </p:spPr>
        <p:txBody>
          <a:bodyPr anchor="ctr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cap="all" baseline="0">
                <a:solidFill>
                  <a:srgbClr val="FFFFFF"/>
                </a:solidFill>
              </a:defRPr>
            </a:lvl1pPr>
            <a:lvl2pPr marL="476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63538" indent="-27463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5488" indent="-280988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4738" indent="-350838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373694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6pPr>
            <a:lvl7pPr marL="441639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7pPr>
            <a:lvl8pPr marL="509583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8pPr>
            <a:lvl9pPr marL="577528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20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969ACB-7FAB-4A9E-8EF8-82FECB9C90D9}"/>
              </a:ext>
            </a:extLst>
          </p:cNvPr>
          <p:cNvSpPr txBox="1">
            <a:spLocks/>
          </p:cNvSpPr>
          <p:nvPr/>
        </p:nvSpPr>
        <p:spPr>
          <a:xfrm>
            <a:off x="4590216" y="1030305"/>
            <a:ext cx="4140000" cy="1584000"/>
          </a:xfrm>
          <a:prstGeom prst="rect">
            <a:avLst/>
          </a:prstGeom>
          <a:noFill/>
          <a:ln>
            <a:solidFill>
              <a:srgbClr val="51626F"/>
            </a:solidFill>
          </a:ln>
        </p:spPr>
        <p:txBody>
          <a:bodyPr anchor="ctr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cap="all" baseline="0">
                <a:solidFill>
                  <a:srgbClr val="FFFFFF"/>
                </a:solidFill>
              </a:defRPr>
            </a:lvl1pPr>
            <a:lvl2pPr marL="476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63538" indent="-27463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5488" indent="-280988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4738" indent="-350838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373694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6pPr>
            <a:lvl7pPr marL="441639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7pPr>
            <a:lvl8pPr marL="509583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8pPr>
            <a:lvl9pPr marL="577528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20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641B160A-A955-4F24-A247-68EDFBD2DE64}"/>
              </a:ext>
            </a:extLst>
          </p:cNvPr>
          <p:cNvSpPr txBox="1">
            <a:spLocks/>
          </p:cNvSpPr>
          <p:nvPr/>
        </p:nvSpPr>
        <p:spPr>
          <a:xfrm>
            <a:off x="359100" y="1030304"/>
            <a:ext cx="4140000" cy="1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="ctr" anchorCtr="0"/>
          <a:lstStyle>
            <a:lvl1pPr marL="0" indent="0" algn="l" defTabSz="135889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3538" indent="-274638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5488" indent="-280988" algn="l" defTabSz="1358890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4738" indent="-350838" algn="l" defTabSz="135889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3694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1639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9583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528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588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TAILLE DE L’EXPLOITATION (MOYENNE)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AFCE91CA-12C9-4474-8348-5AC9D86B5DD9}"/>
              </a:ext>
            </a:extLst>
          </p:cNvPr>
          <p:cNvSpPr txBox="1">
            <a:spLocks/>
          </p:cNvSpPr>
          <p:nvPr/>
        </p:nvSpPr>
        <p:spPr>
          <a:xfrm>
            <a:off x="4590980" y="1030304"/>
            <a:ext cx="4140000" cy="1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="ctr" anchorCtr="0"/>
          <a:lstStyle>
            <a:lvl1pPr marL="0" indent="0" algn="l" defTabSz="135889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3538" indent="-274638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5488" indent="-280988" algn="l" defTabSz="1358890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4738" indent="-350838" algn="l" defTabSz="135889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3694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1639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9583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528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588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000" b="1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sECTEURS</a:t>
            </a:r>
            <a:r>
              <a:rPr kumimoji="0" lang="nl-BE" sz="1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B55C8E98-53A6-430A-8FFF-D1F30F468956}"/>
              </a:ext>
            </a:extLst>
          </p:cNvPr>
          <p:cNvSpPr txBox="1">
            <a:spLocks/>
          </p:cNvSpPr>
          <p:nvPr/>
        </p:nvSpPr>
        <p:spPr>
          <a:xfrm>
            <a:off x="3203388" y="2714967"/>
            <a:ext cx="2736000" cy="1584000"/>
          </a:xfrm>
          <a:prstGeom prst="rect">
            <a:avLst/>
          </a:prstGeom>
          <a:noFill/>
          <a:ln>
            <a:solidFill>
              <a:srgbClr val="51626F"/>
            </a:solidFill>
          </a:ln>
        </p:spPr>
        <p:txBody>
          <a:bodyPr anchor="ctr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cap="all" baseline="0">
                <a:solidFill>
                  <a:srgbClr val="FFFFFF"/>
                </a:solidFill>
              </a:defRPr>
            </a:lvl1pPr>
            <a:lvl2pPr marL="476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63538" indent="-27463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5488" indent="-280988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4738" indent="-350838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373694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6pPr>
            <a:lvl7pPr marL="441639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7pPr>
            <a:lvl8pPr marL="509583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8pPr>
            <a:lvl9pPr marL="577528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20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F6659C6-93DB-4DA9-BDD4-3FEC19332C24}"/>
              </a:ext>
            </a:extLst>
          </p:cNvPr>
          <p:cNvSpPr txBox="1">
            <a:spLocks/>
          </p:cNvSpPr>
          <p:nvPr/>
        </p:nvSpPr>
        <p:spPr>
          <a:xfrm>
            <a:off x="359100" y="2714966"/>
            <a:ext cx="2736000" cy="1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="ctr" anchorCtr="0"/>
          <a:lstStyle>
            <a:lvl1pPr marL="0" indent="0" algn="l" defTabSz="135889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3538" indent="-274638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5488" indent="-280988" algn="l" defTabSz="1358890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4738" indent="-350838" algn="l" defTabSz="135889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3694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1639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9583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528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588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PROVINCES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964B9E0-5CE8-4B85-8148-B7896810681B}"/>
              </a:ext>
            </a:extLst>
          </p:cNvPr>
          <p:cNvSpPr txBox="1">
            <a:spLocks/>
          </p:cNvSpPr>
          <p:nvPr/>
        </p:nvSpPr>
        <p:spPr>
          <a:xfrm>
            <a:off x="3204152" y="2714966"/>
            <a:ext cx="2736000" cy="1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="ctr" anchorCtr="0"/>
          <a:lstStyle>
            <a:lvl1pPr marL="0" indent="0" algn="l" defTabSz="135889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3538" indent="-274638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5488" indent="-280988" algn="l" defTabSz="1358890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4738" indent="-350838" algn="l" defTabSz="135889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3694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1639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9583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528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588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sexe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150708-A769-4E34-A7B2-3FCFD06E3565}"/>
              </a:ext>
            </a:extLst>
          </p:cNvPr>
          <p:cNvSpPr txBox="1"/>
          <p:nvPr/>
        </p:nvSpPr>
        <p:spPr>
          <a:xfrm>
            <a:off x="1390964" y="1558361"/>
            <a:ext cx="2098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b="1" dirty="0">
                <a:solidFill>
                  <a:srgbClr val="00B0F0"/>
                </a:solidFill>
                <a:latin typeface="Calibri"/>
                <a:cs typeface="Arial"/>
              </a:rPr>
              <a:t>68</a:t>
            </a:r>
            <a:r>
              <a:rPr kumimoji="0" lang="nl-BE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HA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A1E9375F-AB75-49FC-BE74-BF4EDB6D8DBD}"/>
              </a:ext>
            </a:extLst>
          </p:cNvPr>
          <p:cNvGraphicFramePr/>
          <p:nvPr/>
        </p:nvGraphicFramePr>
        <p:xfrm>
          <a:off x="6322530" y="1291288"/>
          <a:ext cx="2268536" cy="126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3CA5AEDE-02A9-4EF8-B0CC-4BC40CD0802A}"/>
              </a:ext>
            </a:extLst>
          </p:cNvPr>
          <p:cNvGraphicFramePr>
            <a:graphicFrameLocks noGrp="1"/>
          </p:cNvGraphicFramePr>
          <p:nvPr/>
        </p:nvGraphicFramePr>
        <p:xfrm>
          <a:off x="4589208" y="1327685"/>
          <a:ext cx="1666626" cy="1172070"/>
        </p:xfrm>
        <a:graphic>
          <a:graphicData uri="http://schemas.openxmlformats.org/drawingml/2006/table">
            <a:tbl>
              <a:tblPr/>
              <a:tblGrid>
                <a:gridCol w="1666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414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Elevage et culture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414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Elevage uniquement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414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Culture uniquement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414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Maraichage / horticulture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505693"/>
                  </a:ext>
                </a:extLst>
              </a:tr>
              <a:tr h="234414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Autre activité agricole et support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766726"/>
                  </a:ext>
                </a:extLst>
              </a:tr>
            </a:tbl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8ADC6799-AFB8-478C-A404-DE4FEDA606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774573"/>
              </p:ext>
            </p:extLst>
          </p:nvPr>
        </p:nvGraphicFramePr>
        <p:xfrm>
          <a:off x="1619672" y="3005061"/>
          <a:ext cx="2268536" cy="126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7B82CE6D-35A9-4360-84F2-43631D85CD2F}"/>
              </a:ext>
            </a:extLst>
          </p:cNvPr>
          <p:cNvGraphicFramePr>
            <a:graphicFrameLocks noGrp="1"/>
          </p:cNvGraphicFramePr>
          <p:nvPr/>
        </p:nvGraphicFramePr>
        <p:xfrm>
          <a:off x="395536" y="3041458"/>
          <a:ext cx="1094353" cy="1172070"/>
        </p:xfrm>
        <a:graphic>
          <a:graphicData uri="http://schemas.openxmlformats.org/drawingml/2006/table">
            <a:tbl>
              <a:tblPr/>
              <a:tblGrid>
                <a:gridCol w="1094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414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Hainaut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414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Liège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414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Luxembourg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414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Namur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505693"/>
                  </a:ext>
                </a:extLst>
              </a:tr>
              <a:tr h="234414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Brabant wallon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766726"/>
                  </a:ext>
                </a:extLst>
              </a:tr>
            </a:tbl>
          </a:graphicData>
        </a:graphic>
      </p:graphicFrame>
      <p:sp>
        <p:nvSpPr>
          <p:cNvPr id="44" name="Freeform 43">
            <a:extLst>
              <a:ext uri="{FF2B5EF4-FFF2-40B4-BE49-F238E27FC236}">
                <a16:creationId xmlns:a16="http://schemas.microsoft.com/office/drawing/2014/main" id="{87DFC4BD-0689-4206-ADD7-15F95F728E17}"/>
              </a:ext>
            </a:extLst>
          </p:cNvPr>
          <p:cNvSpPr>
            <a:spLocks noEditPoints="1"/>
          </p:cNvSpPr>
          <p:nvPr/>
        </p:nvSpPr>
        <p:spPr bwMode="auto">
          <a:xfrm>
            <a:off x="4429077" y="3123563"/>
            <a:ext cx="663210" cy="695405"/>
          </a:xfrm>
          <a:custGeom>
            <a:avLst/>
            <a:gdLst/>
            <a:ahLst/>
            <a:cxnLst>
              <a:cxn ang="0">
                <a:pos x="173" y="55"/>
              </a:cxn>
              <a:cxn ang="0">
                <a:pos x="169" y="66"/>
              </a:cxn>
              <a:cxn ang="0">
                <a:pos x="155" y="65"/>
              </a:cxn>
              <a:cxn ang="0">
                <a:pos x="149" y="51"/>
              </a:cxn>
              <a:cxn ang="0">
                <a:pos x="139" y="52"/>
              </a:cxn>
              <a:cxn ang="0">
                <a:pos x="123" y="69"/>
              </a:cxn>
              <a:cxn ang="0">
                <a:pos x="121" y="81"/>
              </a:cxn>
              <a:cxn ang="0">
                <a:pos x="124" y="91"/>
              </a:cxn>
              <a:cxn ang="0">
                <a:pos x="129" y="108"/>
              </a:cxn>
              <a:cxn ang="0">
                <a:pos x="124" y="145"/>
              </a:cxn>
              <a:cxn ang="0">
                <a:pos x="90" y="178"/>
              </a:cxn>
              <a:cxn ang="0">
                <a:pos x="37" y="178"/>
              </a:cxn>
              <a:cxn ang="0">
                <a:pos x="5" y="143"/>
              </a:cxn>
              <a:cxn ang="0">
                <a:pos x="5" y="92"/>
              </a:cxn>
              <a:cxn ang="0">
                <a:pos x="37" y="59"/>
              </a:cxn>
              <a:cxn ang="0">
                <a:pos x="74" y="55"/>
              </a:cxn>
              <a:cxn ang="0">
                <a:pos x="89" y="57"/>
              </a:cxn>
              <a:cxn ang="0">
                <a:pos x="101" y="54"/>
              </a:cxn>
              <a:cxn ang="0">
                <a:pos x="119" y="36"/>
              </a:cxn>
              <a:cxn ang="0">
                <a:pos x="120" y="24"/>
              </a:cxn>
              <a:cxn ang="0">
                <a:pos x="111" y="18"/>
              </a:cxn>
              <a:cxn ang="0">
                <a:pos x="113" y="3"/>
              </a:cxn>
              <a:cxn ang="0">
                <a:pos x="163" y="0"/>
              </a:cxn>
              <a:cxn ang="0">
                <a:pos x="173" y="7"/>
              </a:cxn>
              <a:cxn ang="0">
                <a:pos x="174" y="20"/>
              </a:cxn>
              <a:cxn ang="0">
                <a:pos x="103" y="102"/>
              </a:cxn>
              <a:cxn ang="0">
                <a:pos x="82" y="79"/>
              </a:cxn>
              <a:cxn ang="0">
                <a:pos x="48" y="79"/>
              </a:cxn>
              <a:cxn ang="0">
                <a:pos x="27" y="101"/>
              </a:cxn>
              <a:cxn ang="0">
                <a:pos x="27" y="134"/>
              </a:cxn>
              <a:cxn ang="0">
                <a:pos x="47" y="157"/>
              </a:cxn>
              <a:cxn ang="0">
                <a:pos x="81" y="157"/>
              </a:cxn>
              <a:cxn ang="0">
                <a:pos x="102" y="135"/>
              </a:cxn>
              <a:cxn ang="0">
                <a:pos x="103" y="102"/>
              </a:cxn>
            </a:cxnLst>
            <a:rect l="0" t="0" r="r" b="b"/>
            <a:pathLst>
              <a:path w="174" h="183">
                <a:moveTo>
                  <a:pt x="174" y="49"/>
                </a:moveTo>
                <a:cubicBezTo>
                  <a:pt x="174" y="50"/>
                  <a:pt x="174" y="52"/>
                  <a:pt x="173" y="55"/>
                </a:cubicBezTo>
                <a:cubicBezTo>
                  <a:pt x="173" y="57"/>
                  <a:pt x="173" y="59"/>
                  <a:pt x="172" y="61"/>
                </a:cubicBezTo>
                <a:cubicBezTo>
                  <a:pt x="171" y="63"/>
                  <a:pt x="170" y="65"/>
                  <a:pt x="169" y="66"/>
                </a:cubicBezTo>
                <a:cubicBezTo>
                  <a:pt x="167" y="67"/>
                  <a:pt x="165" y="68"/>
                  <a:pt x="163" y="68"/>
                </a:cubicBezTo>
                <a:cubicBezTo>
                  <a:pt x="159" y="68"/>
                  <a:pt x="156" y="67"/>
                  <a:pt x="155" y="65"/>
                </a:cubicBezTo>
                <a:cubicBezTo>
                  <a:pt x="153" y="63"/>
                  <a:pt x="152" y="61"/>
                  <a:pt x="151" y="58"/>
                </a:cubicBezTo>
                <a:cubicBezTo>
                  <a:pt x="150" y="56"/>
                  <a:pt x="150" y="54"/>
                  <a:pt x="149" y="51"/>
                </a:cubicBezTo>
                <a:cubicBezTo>
                  <a:pt x="148" y="49"/>
                  <a:pt x="147" y="48"/>
                  <a:pt x="145" y="48"/>
                </a:cubicBezTo>
                <a:cubicBezTo>
                  <a:pt x="143" y="48"/>
                  <a:pt x="142" y="50"/>
                  <a:pt x="139" y="52"/>
                </a:cubicBezTo>
                <a:cubicBezTo>
                  <a:pt x="136" y="54"/>
                  <a:pt x="134" y="57"/>
                  <a:pt x="131" y="60"/>
                </a:cubicBezTo>
                <a:cubicBezTo>
                  <a:pt x="128" y="63"/>
                  <a:pt x="125" y="66"/>
                  <a:pt x="123" y="69"/>
                </a:cubicBezTo>
                <a:cubicBezTo>
                  <a:pt x="121" y="72"/>
                  <a:pt x="120" y="74"/>
                  <a:pt x="120" y="75"/>
                </a:cubicBezTo>
                <a:cubicBezTo>
                  <a:pt x="120" y="77"/>
                  <a:pt x="120" y="79"/>
                  <a:pt x="121" y="81"/>
                </a:cubicBezTo>
                <a:cubicBezTo>
                  <a:pt x="121" y="83"/>
                  <a:pt x="122" y="85"/>
                  <a:pt x="122" y="86"/>
                </a:cubicBezTo>
                <a:cubicBezTo>
                  <a:pt x="123" y="88"/>
                  <a:pt x="124" y="90"/>
                  <a:pt x="124" y="91"/>
                </a:cubicBezTo>
                <a:cubicBezTo>
                  <a:pt x="125" y="93"/>
                  <a:pt x="126" y="95"/>
                  <a:pt x="127" y="97"/>
                </a:cubicBezTo>
                <a:cubicBezTo>
                  <a:pt x="128" y="101"/>
                  <a:pt x="129" y="104"/>
                  <a:pt x="129" y="108"/>
                </a:cubicBezTo>
                <a:cubicBezTo>
                  <a:pt x="129" y="112"/>
                  <a:pt x="129" y="115"/>
                  <a:pt x="129" y="119"/>
                </a:cubicBezTo>
                <a:cubicBezTo>
                  <a:pt x="129" y="129"/>
                  <a:pt x="128" y="137"/>
                  <a:pt x="124" y="145"/>
                </a:cubicBezTo>
                <a:cubicBezTo>
                  <a:pt x="121" y="153"/>
                  <a:pt x="117" y="160"/>
                  <a:pt x="111" y="165"/>
                </a:cubicBezTo>
                <a:cubicBezTo>
                  <a:pt x="105" y="171"/>
                  <a:pt x="98" y="175"/>
                  <a:pt x="90" y="178"/>
                </a:cubicBezTo>
                <a:cubicBezTo>
                  <a:pt x="82" y="181"/>
                  <a:pt x="73" y="183"/>
                  <a:pt x="64" y="183"/>
                </a:cubicBezTo>
                <a:cubicBezTo>
                  <a:pt x="54" y="183"/>
                  <a:pt x="45" y="181"/>
                  <a:pt x="37" y="178"/>
                </a:cubicBezTo>
                <a:cubicBezTo>
                  <a:pt x="30" y="174"/>
                  <a:pt x="23" y="170"/>
                  <a:pt x="17" y="164"/>
                </a:cubicBezTo>
                <a:cubicBezTo>
                  <a:pt x="12" y="158"/>
                  <a:pt x="8" y="151"/>
                  <a:pt x="5" y="143"/>
                </a:cubicBezTo>
                <a:cubicBezTo>
                  <a:pt x="2" y="135"/>
                  <a:pt x="0" y="126"/>
                  <a:pt x="0" y="117"/>
                </a:cubicBezTo>
                <a:cubicBezTo>
                  <a:pt x="0" y="108"/>
                  <a:pt x="2" y="100"/>
                  <a:pt x="5" y="92"/>
                </a:cubicBezTo>
                <a:cubicBezTo>
                  <a:pt x="8" y="85"/>
                  <a:pt x="12" y="78"/>
                  <a:pt x="18" y="72"/>
                </a:cubicBezTo>
                <a:cubicBezTo>
                  <a:pt x="23" y="67"/>
                  <a:pt x="29" y="62"/>
                  <a:pt x="37" y="59"/>
                </a:cubicBezTo>
                <a:cubicBezTo>
                  <a:pt x="45" y="56"/>
                  <a:pt x="53" y="54"/>
                  <a:pt x="62" y="54"/>
                </a:cubicBezTo>
                <a:cubicBezTo>
                  <a:pt x="67" y="54"/>
                  <a:pt x="71" y="54"/>
                  <a:pt x="74" y="55"/>
                </a:cubicBezTo>
                <a:cubicBezTo>
                  <a:pt x="78" y="55"/>
                  <a:pt x="81" y="56"/>
                  <a:pt x="83" y="56"/>
                </a:cubicBezTo>
                <a:cubicBezTo>
                  <a:pt x="85" y="56"/>
                  <a:pt x="88" y="57"/>
                  <a:pt x="89" y="57"/>
                </a:cubicBezTo>
                <a:cubicBezTo>
                  <a:pt x="91" y="58"/>
                  <a:pt x="93" y="58"/>
                  <a:pt x="95" y="58"/>
                </a:cubicBezTo>
                <a:cubicBezTo>
                  <a:pt x="96" y="58"/>
                  <a:pt x="98" y="56"/>
                  <a:pt x="101" y="54"/>
                </a:cubicBezTo>
                <a:cubicBezTo>
                  <a:pt x="104" y="52"/>
                  <a:pt x="107" y="49"/>
                  <a:pt x="110" y="45"/>
                </a:cubicBezTo>
                <a:cubicBezTo>
                  <a:pt x="114" y="42"/>
                  <a:pt x="116" y="39"/>
                  <a:pt x="119" y="36"/>
                </a:cubicBezTo>
                <a:cubicBezTo>
                  <a:pt x="121" y="33"/>
                  <a:pt x="122" y="30"/>
                  <a:pt x="122" y="29"/>
                </a:cubicBezTo>
                <a:cubicBezTo>
                  <a:pt x="122" y="27"/>
                  <a:pt x="122" y="25"/>
                  <a:pt x="120" y="24"/>
                </a:cubicBezTo>
                <a:cubicBezTo>
                  <a:pt x="119" y="23"/>
                  <a:pt x="118" y="22"/>
                  <a:pt x="116" y="21"/>
                </a:cubicBezTo>
                <a:cubicBezTo>
                  <a:pt x="114" y="21"/>
                  <a:pt x="113" y="20"/>
                  <a:pt x="111" y="18"/>
                </a:cubicBezTo>
                <a:cubicBezTo>
                  <a:pt x="110" y="17"/>
                  <a:pt x="109" y="15"/>
                  <a:pt x="109" y="11"/>
                </a:cubicBezTo>
                <a:cubicBezTo>
                  <a:pt x="109" y="7"/>
                  <a:pt x="110" y="4"/>
                  <a:pt x="113" y="3"/>
                </a:cubicBezTo>
                <a:cubicBezTo>
                  <a:pt x="115" y="1"/>
                  <a:pt x="119" y="0"/>
                  <a:pt x="122" y="0"/>
                </a:cubicBezTo>
                <a:cubicBezTo>
                  <a:pt x="163" y="0"/>
                  <a:pt x="163" y="0"/>
                  <a:pt x="163" y="0"/>
                </a:cubicBezTo>
                <a:cubicBezTo>
                  <a:pt x="166" y="0"/>
                  <a:pt x="168" y="1"/>
                  <a:pt x="169" y="2"/>
                </a:cubicBezTo>
                <a:cubicBezTo>
                  <a:pt x="171" y="3"/>
                  <a:pt x="172" y="5"/>
                  <a:pt x="173" y="7"/>
                </a:cubicBezTo>
                <a:cubicBezTo>
                  <a:pt x="173" y="9"/>
                  <a:pt x="174" y="11"/>
                  <a:pt x="174" y="14"/>
                </a:cubicBezTo>
                <a:cubicBezTo>
                  <a:pt x="174" y="16"/>
                  <a:pt x="174" y="18"/>
                  <a:pt x="174" y="20"/>
                </a:cubicBezTo>
                <a:lnTo>
                  <a:pt x="174" y="49"/>
                </a:lnTo>
                <a:close/>
                <a:moveTo>
                  <a:pt x="103" y="102"/>
                </a:moveTo>
                <a:cubicBezTo>
                  <a:pt x="101" y="96"/>
                  <a:pt x="98" y="92"/>
                  <a:pt x="95" y="88"/>
                </a:cubicBezTo>
                <a:cubicBezTo>
                  <a:pt x="91" y="84"/>
                  <a:pt x="87" y="81"/>
                  <a:pt x="82" y="79"/>
                </a:cubicBezTo>
                <a:cubicBezTo>
                  <a:pt x="77" y="77"/>
                  <a:pt x="71" y="76"/>
                  <a:pt x="64" y="76"/>
                </a:cubicBezTo>
                <a:cubicBezTo>
                  <a:pt x="59" y="76"/>
                  <a:pt x="53" y="77"/>
                  <a:pt x="48" y="79"/>
                </a:cubicBezTo>
                <a:cubicBezTo>
                  <a:pt x="44" y="81"/>
                  <a:pt x="39" y="84"/>
                  <a:pt x="36" y="88"/>
                </a:cubicBezTo>
                <a:cubicBezTo>
                  <a:pt x="32" y="91"/>
                  <a:pt x="29" y="96"/>
                  <a:pt x="27" y="101"/>
                </a:cubicBezTo>
                <a:cubicBezTo>
                  <a:pt x="25" y="106"/>
                  <a:pt x="24" y="111"/>
                  <a:pt x="24" y="117"/>
                </a:cubicBezTo>
                <a:cubicBezTo>
                  <a:pt x="24" y="123"/>
                  <a:pt x="25" y="129"/>
                  <a:pt x="27" y="134"/>
                </a:cubicBezTo>
                <a:cubicBezTo>
                  <a:pt x="29" y="140"/>
                  <a:pt x="31" y="144"/>
                  <a:pt x="35" y="148"/>
                </a:cubicBezTo>
                <a:cubicBezTo>
                  <a:pt x="38" y="152"/>
                  <a:pt x="42" y="155"/>
                  <a:pt x="47" y="157"/>
                </a:cubicBezTo>
                <a:cubicBezTo>
                  <a:pt x="52" y="159"/>
                  <a:pt x="58" y="160"/>
                  <a:pt x="65" y="160"/>
                </a:cubicBezTo>
                <a:cubicBezTo>
                  <a:pt x="71" y="160"/>
                  <a:pt x="76" y="159"/>
                  <a:pt x="81" y="157"/>
                </a:cubicBezTo>
                <a:cubicBezTo>
                  <a:pt x="86" y="155"/>
                  <a:pt x="91" y="152"/>
                  <a:pt x="94" y="149"/>
                </a:cubicBezTo>
                <a:cubicBezTo>
                  <a:pt x="98" y="145"/>
                  <a:pt x="100" y="140"/>
                  <a:pt x="102" y="135"/>
                </a:cubicBezTo>
                <a:cubicBezTo>
                  <a:pt x="104" y="130"/>
                  <a:pt x="105" y="125"/>
                  <a:pt x="105" y="119"/>
                </a:cubicBezTo>
                <a:cubicBezTo>
                  <a:pt x="105" y="113"/>
                  <a:pt x="104" y="107"/>
                  <a:pt x="103" y="102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56726B3F-D7C1-453D-8093-4D411582A489}"/>
              </a:ext>
            </a:extLst>
          </p:cNvPr>
          <p:cNvSpPr>
            <a:spLocks noEditPoints="1"/>
          </p:cNvSpPr>
          <p:nvPr/>
        </p:nvSpPr>
        <p:spPr bwMode="auto">
          <a:xfrm>
            <a:off x="3966955" y="3045740"/>
            <a:ext cx="486363" cy="807990"/>
          </a:xfrm>
          <a:custGeom>
            <a:avLst/>
            <a:gdLst/>
            <a:ahLst/>
            <a:cxnLst>
              <a:cxn ang="0">
                <a:pos x="98" y="122"/>
              </a:cxn>
              <a:cxn ang="0">
                <a:pos x="86" y="128"/>
              </a:cxn>
              <a:cxn ang="0">
                <a:pos x="80" y="138"/>
              </a:cxn>
              <a:cxn ang="0">
                <a:pos x="82" y="159"/>
              </a:cxn>
              <a:cxn ang="0">
                <a:pos x="94" y="165"/>
              </a:cxn>
              <a:cxn ang="0">
                <a:pos x="106" y="169"/>
              </a:cxn>
              <a:cxn ang="0">
                <a:pos x="104" y="188"/>
              </a:cxn>
              <a:cxn ang="0">
                <a:pos x="85" y="193"/>
              </a:cxn>
              <a:cxn ang="0">
                <a:pos x="79" y="204"/>
              </a:cxn>
              <a:cxn ang="0">
                <a:pos x="74" y="216"/>
              </a:cxn>
              <a:cxn ang="0">
                <a:pos x="58" y="216"/>
              </a:cxn>
              <a:cxn ang="0">
                <a:pos x="54" y="204"/>
              </a:cxn>
              <a:cxn ang="0">
                <a:pos x="47" y="193"/>
              </a:cxn>
              <a:cxn ang="0">
                <a:pos x="28" y="187"/>
              </a:cxn>
              <a:cxn ang="0">
                <a:pos x="26" y="169"/>
              </a:cxn>
              <a:cxn ang="0">
                <a:pos x="38" y="165"/>
              </a:cxn>
              <a:cxn ang="0">
                <a:pos x="50" y="159"/>
              </a:cxn>
              <a:cxn ang="0">
                <a:pos x="52" y="138"/>
              </a:cxn>
              <a:cxn ang="0">
                <a:pos x="41" y="126"/>
              </a:cxn>
              <a:cxn ang="0">
                <a:pos x="0" y="64"/>
              </a:cxn>
              <a:cxn ang="0">
                <a:pos x="19" y="18"/>
              </a:cxn>
              <a:cxn ang="0">
                <a:pos x="65" y="0"/>
              </a:cxn>
              <a:cxn ang="0">
                <a:pos x="112" y="18"/>
              </a:cxn>
              <a:cxn ang="0">
                <a:pos x="131" y="65"/>
              </a:cxn>
              <a:cxn ang="0">
                <a:pos x="103" y="48"/>
              </a:cxn>
              <a:cxn ang="0">
                <a:pos x="81" y="26"/>
              </a:cxn>
              <a:cxn ang="0">
                <a:pos x="48" y="26"/>
              </a:cxn>
              <a:cxn ang="0">
                <a:pos x="28" y="49"/>
              </a:cxn>
              <a:cxn ang="0">
                <a:pos x="28" y="82"/>
              </a:cxn>
              <a:cxn ang="0">
                <a:pos x="49" y="104"/>
              </a:cxn>
              <a:cxn ang="0">
                <a:pos x="83" y="104"/>
              </a:cxn>
              <a:cxn ang="0">
                <a:pos x="103" y="81"/>
              </a:cxn>
              <a:cxn ang="0">
                <a:pos x="103" y="48"/>
              </a:cxn>
            </a:cxnLst>
            <a:rect l="0" t="0" r="r" b="b"/>
            <a:pathLst>
              <a:path w="131" h="218">
                <a:moveTo>
                  <a:pt x="123" y="98"/>
                </a:moveTo>
                <a:cubicBezTo>
                  <a:pt x="117" y="108"/>
                  <a:pt x="109" y="116"/>
                  <a:pt x="98" y="122"/>
                </a:cubicBezTo>
                <a:cubicBezTo>
                  <a:pt x="97" y="123"/>
                  <a:pt x="95" y="124"/>
                  <a:pt x="92" y="125"/>
                </a:cubicBezTo>
                <a:cubicBezTo>
                  <a:pt x="90" y="126"/>
                  <a:pt x="88" y="127"/>
                  <a:pt x="86" y="128"/>
                </a:cubicBezTo>
                <a:cubicBezTo>
                  <a:pt x="84" y="129"/>
                  <a:pt x="83" y="131"/>
                  <a:pt x="82" y="132"/>
                </a:cubicBezTo>
                <a:cubicBezTo>
                  <a:pt x="80" y="134"/>
                  <a:pt x="80" y="136"/>
                  <a:pt x="80" y="138"/>
                </a:cubicBezTo>
                <a:cubicBezTo>
                  <a:pt x="80" y="149"/>
                  <a:pt x="80" y="149"/>
                  <a:pt x="80" y="149"/>
                </a:cubicBezTo>
                <a:cubicBezTo>
                  <a:pt x="80" y="154"/>
                  <a:pt x="80" y="157"/>
                  <a:pt x="82" y="159"/>
                </a:cubicBezTo>
                <a:cubicBezTo>
                  <a:pt x="83" y="162"/>
                  <a:pt x="85" y="163"/>
                  <a:pt x="87" y="164"/>
                </a:cubicBezTo>
                <a:cubicBezTo>
                  <a:pt x="89" y="165"/>
                  <a:pt x="91" y="165"/>
                  <a:pt x="94" y="165"/>
                </a:cubicBezTo>
                <a:cubicBezTo>
                  <a:pt x="97" y="165"/>
                  <a:pt x="99" y="165"/>
                  <a:pt x="101" y="166"/>
                </a:cubicBezTo>
                <a:cubicBezTo>
                  <a:pt x="103" y="166"/>
                  <a:pt x="105" y="168"/>
                  <a:pt x="106" y="169"/>
                </a:cubicBezTo>
                <a:cubicBezTo>
                  <a:pt x="108" y="171"/>
                  <a:pt x="108" y="174"/>
                  <a:pt x="108" y="178"/>
                </a:cubicBezTo>
                <a:cubicBezTo>
                  <a:pt x="108" y="183"/>
                  <a:pt x="107" y="186"/>
                  <a:pt x="104" y="188"/>
                </a:cubicBezTo>
                <a:cubicBezTo>
                  <a:pt x="101" y="190"/>
                  <a:pt x="98" y="191"/>
                  <a:pt x="94" y="191"/>
                </a:cubicBezTo>
                <a:cubicBezTo>
                  <a:pt x="90" y="191"/>
                  <a:pt x="87" y="191"/>
                  <a:pt x="85" y="193"/>
                </a:cubicBezTo>
                <a:cubicBezTo>
                  <a:pt x="83" y="194"/>
                  <a:pt x="81" y="196"/>
                  <a:pt x="81" y="198"/>
                </a:cubicBezTo>
                <a:cubicBezTo>
                  <a:pt x="80" y="200"/>
                  <a:pt x="79" y="202"/>
                  <a:pt x="79" y="204"/>
                </a:cubicBezTo>
                <a:cubicBezTo>
                  <a:pt x="79" y="207"/>
                  <a:pt x="78" y="209"/>
                  <a:pt x="78" y="211"/>
                </a:cubicBezTo>
                <a:cubicBezTo>
                  <a:pt x="77" y="213"/>
                  <a:pt x="76" y="215"/>
                  <a:pt x="74" y="216"/>
                </a:cubicBezTo>
                <a:cubicBezTo>
                  <a:pt x="73" y="217"/>
                  <a:pt x="70" y="218"/>
                  <a:pt x="66" y="218"/>
                </a:cubicBezTo>
                <a:cubicBezTo>
                  <a:pt x="63" y="218"/>
                  <a:pt x="60" y="217"/>
                  <a:pt x="58" y="216"/>
                </a:cubicBezTo>
                <a:cubicBezTo>
                  <a:pt x="57" y="215"/>
                  <a:pt x="56" y="213"/>
                  <a:pt x="55" y="211"/>
                </a:cubicBezTo>
                <a:cubicBezTo>
                  <a:pt x="54" y="209"/>
                  <a:pt x="54" y="207"/>
                  <a:pt x="54" y="204"/>
                </a:cubicBezTo>
                <a:cubicBezTo>
                  <a:pt x="54" y="202"/>
                  <a:pt x="53" y="200"/>
                  <a:pt x="52" y="198"/>
                </a:cubicBezTo>
                <a:cubicBezTo>
                  <a:pt x="51" y="196"/>
                  <a:pt x="49" y="194"/>
                  <a:pt x="47" y="193"/>
                </a:cubicBezTo>
                <a:cubicBezTo>
                  <a:pt x="45" y="191"/>
                  <a:pt x="42" y="191"/>
                  <a:pt x="38" y="191"/>
                </a:cubicBezTo>
                <a:cubicBezTo>
                  <a:pt x="34" y="191"/>
                  <a:pt x="31" y="190"/>
                  <a:pt x="28" y="187"/>
                </a:cubicBezTo>
                <a:cubicBezTo>
                  <a:pt x="25" y="185"/>
                  <a:pt x="24" y="182"/>
                  <a:pt x="24" y="178"/>
                </a:cubicBezTo>
                <a:cubicBezTo>
                  <a:pt x="24" y="174"/>
                  <a:pt x="25" y="171"/>
                  <a:pt x="26" y="169"/>
                </a:cubicBezTo>
                <a:cubicBezTo>
                  <a:pt x="27" y="168"/>
                  <a:pt x="29" y="166"/>
                  <a:pt x="31" y="166"/>
                </a:cubicBezTo>
                <a:cubicBezTo>
                  <a:pt x="33" y="165"/>
                  <a:pt x="36" y="165"/>
                  <a:pt x="38" y="165"/>
                </a:cubicBezTo>
                <a:cubicBezTo>
                  <a:pt x="40" y="165"/>
                  <a:pt x="43" y="164"/>
                  <a:pt x="45" y="163"/>
                </a:cubicBezTo>
                <a:cubicBezTo>
                  <a:pt x="47" y="163"/>
                  <a:pt x="49" y="161"/>
                  <a:pt x="50" y="159"/>
                </a:cubicBezTo>
                <a:cubicBezTo>
                  <a:pt x="52" y="157"/>
                  <a:pt x="52" y="154"/>
                  <a:pt x="52" y="149"/>
                </a:cubicBezTo>
                <a:cubicBezTo>
                  <a:pt x="52" y="138"/>
                  <a:pt x="52" y="138"/>
                  <a:pt x="52" y="138"/>
                </a:cubicBezTo>
                <a:cubicBezTo>
                  <a:pt x="52" y="134"/>
                  <a:pt x="51" y="132"/>
                  <a:pt x="49" y="130"/>
                </a:cubicBezTo>
                <a:cubicBezTo>
                  <a:pt x="47" y="129"/>
                  <a:pt x="44" y="127"/>
                  <a:pt x="41" y="126"/>
                </a:cubicBezTo>
                <a:cubicBezTo>
                  <a:pt x="28" y="120"/>
                  <a:pt x="18" y="112"/>
                  <a:pt x="10" y="102"/>
                </a:cubicBezTo>
                <a:cubicBezTo>
                  <a:pt x="3" y="92"/>
                  <a:pt x="0" y="79"/>
                  <a:pt x="0" y="64"/>
                </a:cubicBezTo>
                <a:cubicBezTo>
                  <a:pt x="0" y="55"/>
                  <a:pt x="1" y="46"/>
                  <a:pt x="5" y="39"/>
                </a:cubicBezTo>
                <a:cubicBezTo>
                  <a:pt x="8" y="31"/>
                  <a:pt x="13" y="24"/>
                  <a:pt x="19" y="18"/>
                </a:cubicBezTo>
                <a:cubicBezTo>
                  <a:pt x="25" y="13"/>
                  <a:pt x="32" y="8"/>
                  <a:pt x="40" y="5"/>
                </a:cubicBezTo>
                <a:cubicBezTo>
                  <a:pt x="48" y="2"/>
                  <a:pt x="56" y="0"/>
                  <a:pt x="65" y="0"/>
                </a:cubicBezTo>
                <a:cubicBezTo>
                  <a:pt x="75" y="0"/>
                  <a:pt x="83" y="2"/>
                  <a:pt x="91" y="5"/>
                </a:cubicBezTo>
                <a:cubicBezTo>
                  <a:pt x="100" y="8"/>
                  <a:pt x="107" y="13"/>
                  <a:pt x="112" y="18"/>
                </a:cubicBezTo>
                <a:cubicBezTo>
                  <a:pt x="118" y="24"/>
                  <a:pt x="123" y="31"/>
                  <a:pt x="126" y="39"/>
                </a:cubicBezTo>
                <a:cubicBezTo>
                  <a:pt x="129" y="47"/>
                  <a:pt x="131" y="56"/>
                  <a:pt x="131" y="65"/>
                </a:cubicBezTo>
                <a:cubicBezTo>
                  <a:pt x="131" y="77"/>
                  <a:pt x="128" y="88"/>
                  <a:pt x="123" y="98"/>
                </a:cubicBezTo>
                <a:close/>
                <a:moveTo>
                  <a:pt x="103" y="48"/>
                </a:moveTo>
                <a:cubicBezTo>
                  <a:pt x="101" y="43"/>
                  <a:pt x="98" y="38"/>
                  <a:pt x="94" y="34"/>
                </a:cubicBezTo>
                <a:cubicBezTo>
                  <a:pt x="91" y="31"/>
                  <a:pt x="86" y="28"/>
                  <a:pt x="81" y="26"/>
                </a:cubicBezTo>
                <a:cubicBezTo>
                  <a:pt x="76" y="24"/>
                  <a:pt x="70" y="23"/>
                  <a:pt x="64" y="23"/>
                </a:cubicBezTo>
                <a:cubicBezTo>
                  <a:pt x="58" y="23"/>
                  <a:pt x="53" y="24"/>
                  <a:pt x="48" y="26"/>
                </a:cubicBezTo>
                <a:cubicBezTo>
                  <a:pt x="43" y="29"/>
                  <a:pt x="39" y="32"/>
                  <a:pt x="36" y="36"/>
                </a:cubicBezTo>
                <a:cubicBezTo>
                  <a:pt x="33" y="40"/>
                  <a:pt x="30" y="44"/>
                  <a:pt x="28" y="49"/>
                </a:cubicBezTo>
                <a:cubicBezTo>
                  <a:pt x="26" y="54"/>
                  <a:pt x="25" y="60"/>
                  <a:pt x="25" y="65"/>
                </a:cubicBezTo>
                <a:cubicBezTo>
                  <a:pt x="25" y="72"/>
                  <a:pt x="26" y="77"/>
                  <a:pt x="28" y="82"/>
                </a:cubicBezTo>
                <a:cubicBezTo>
                  <a:pt x="30" y="88"/>
                  <a:pt x="33" y="92"/>
                  <a:pt x="37" y="96"/>
                </a:cubicBezTo>
                <a:cubicBezTo>
                  <a:pt x="40" y="99"/>
                  <a:pt x="44" y="102"/>
                  <a:pt x="49" y="104"/>
                </a:cubicBezTo>
                <a:cubicBezTo>
                  <a:pt x="55" y="106"/>
                  <a:pt x="60" y="107"/>
                  <a:pt x="66" y="107"/>
                </a:cubicBezTo>
                <a:cubicBezTo>
                  <a:pt x="72" y="107"/>
                  <a:pt x="78" y="106"/>
                  <a:pt x="83" y="104"/>
                </a:cubicBezTo>
                <a:cubicBezTo>
                  <a:pt x="88" y="102"/>
                  <a:pt x="92" y="99"/>
                  <a:pt x="95" y="95"/>
                </a:cubicBezTo>
                <a:cubicBezTo>
                  <a:pt x="99" y="91"/>
                  <a:pt x="101" y="86"/>
                  <a:pt x="103" y="81"/>
                </a:cubicBezTo>
                <a:cubicBezTo>
                  <a:pt x="105" y="76"/>
                  <a:pt x="106" y="70"/>
                  <a:pt x="106" y="64"/>
                </a:cubicBezTo>
                <a:cubicBezTo>
                  <a:pt x="106" y="58"/>
                  <a:pt x="105" y="53"/>
                  <a:pt x="103" y="48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408075-A3D5-48E6-807A-A6B499F3C494}"/>
              </a:ext>
            </a:extLst>
          </p:cNvPr>
          <p:cNvSpPr txBox="1"/>
          <p:nvPr/>
        </p:nvSpPr>
        <p:spPr>
          <a:xfrm>
            <a:off x="4669816" y="3742038"/>
            <a:ext cx="904374" cy="52320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77%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5A3421-D147-4DCD-A95E-C47DCBEF9A09}"/>
              </a:ext>
            </a:extLst>
          </p:cNvPr>
          <p:cNvSpPr txBox="1"/>
          <p:nvPr/>
        </p:nvSpPr>
        <p:spPr>
          <a:xfrm>
            <a:off x="3329188" y="3742038"/>
            <a:ext cx="904374" cy="523200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23%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0E3361C0-0B52-4DF7-AFD6-2857DA594574}"/>
              </a:ext>
            </a:extLst>
          </p:cNvPr>
          <p:cNvSpPr txBox="1">
            <a:spLocks/>
          </p:cNvSpPr>
          <p:nvPr/>
        </p:nvSpPr>
        <p:spPr>
          <a:xfrm>
            <a:off x="6051894" y="2720797"/>
            <a:ext cx="2736000" cy="1584000"/>
          </a:xfrm>
          <a:prstGeom prst="rect">
            <a:avLst/>
          </a:prstGeom>
          <a:noFill/>
          <a:ln>
            <a:solidFill>
              <a:srgbClr val="51626F"/>
            </a:solidFill>
          </a:ln>
        </p:spPr>
        <p:txBody>
          <a:bodyPr anchor="ctr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cap="all" baseline="0">
                <a:solidFill>
                  <a:srgbClr val="FFFFFF"/>
                </a:solidFill>
              </a:defRPr>
            </a:lvl1pPr>
            <a:lvl2pPr marL="476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63538" indent="-27463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5488" indent="-280988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4738" indent="-350838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373694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6pPr>
            <a:lvl7pPr marL="441639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7pPr>
            <a:lvl8pPr marL="509583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8pPr>
            <a:lvl9pPr marL="577528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20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8B163004-E92A-486C-9B50-51A10CA819FA}"/>
              </a:ext>
            </a:extLst>
          </p:cNvPr>
          <p:cNvSpPr txBox="1">
            <a:spLocks/>
          </p:cNvSpPr>
          <p:nvPr/>
        </p:nvSpPr>
        <p:spPr>
          <a:xfrm>
            <a:off x="6052658" y="2720796"/>
            <a:ext cx="2736000" cy="1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="ctr" anchorCtr="0"/>
          <a:lstStyle>
            <a:lvl1pPr marL="0" indent="0" algn="l" defTabSz="135889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3538" indent="-274638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5488" indent="-280988" algn="l" defTabSz="1358890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4738" indent="-350838" algn="l" defTabSz="135889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3694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1639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9583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528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588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</a:t>
            </a:r>
          </a:p>
        </p:txBody>
      </p: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11D4CF12-C063-4441-AE83-AF1B8FF94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1589037"/>
              </p:ext>
            </p:extLst>
          </p:nvPr>
        </p:nvGraphicFramePr>
        <p:xfrm>
          <a:off x="6948264" y="2925005"/>
          <a:ext cx="1837399" cy="1404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D79D2E39-B0F8-416A-8385-B5B4F68C8848}"/>
              </a:ext>
            </a:extLst>
          </p:cNvPr>
          <p:cNvGraphicFramePr>
            <a:graphicFrameLocks noGrp="1"/>
          </p:cNvGraphicFramePr>
          <p:nvPr/>
        </p:nvGraphicFramePr>
        <p:xfrm>
          <a:off x="6042750" y="2993396"/>
          <a:ext cx="803015" cy="1296001"/>
        </p:xfrm>
        <a:graphic>
          <a:graphicData uri="http://schemas.openxmlformats.org/drawingml/2006/table">
            <a:tbl>
              <a:tblPr/>
              <a:tblGrid>
                <a:gridCol w="803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5143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18-24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143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25-34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143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35-44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143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45-54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505693"/>
                  </a:ext>
                </a:extLst>
              </a:tr>
              <a:tr h="185143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55-64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766726"/>
                  </a:ext>
                </a:extLst>
              </a:tr>
              <a:tr h="185143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65-74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007191"/>
                  </a:ext>
                </a:extLst>
              </a:tr>
              <a:tr h="185143">
                <a:tc>
                  <a:txBody>
                    <a:bodyPr/>
                    <a:lstStyle/>
                    <a:p>
                      <a:pPr algn="r" fontAlgn="b"/>
                      <a:r>
                        <a:rPr lang="fr-BE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75+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83019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8026A4D-3FF3-43A9-BC55-EE38D07AEFBD}"/>
              </a:ext>
            </a:extLst>
          </p:cNvPr>
          <p:cNvSpPr txBox="1"/>
          <p:nvPr/>
        </p:nvSpPr>
        <p:spPr>
          <a:xfrm>
            <a:off x="351227" y="4472525"/>
            <a:ext cx="374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solidFill>
                  <a:srgbClr val="0A3365"/>
                </a:solidFill>
              </a:rPr>
              <a:t>Pondérés selon les provinces et les secteurs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6C1196-A27E-4219-A7CF-579FEE7B6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3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537D8-5736-4E85-9987-4F39D0DCD9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Le monde </a:t>
            </a:r>
            <a:r>
              <a:rPr lang="fr-BE"/>
              <a:t>agricole wallon </a:t>
            </a:r>
            <a:r>
              <a:rPr lang="fr-BE" dirty="0"/>
              <a:t>et les outils numériques </a:t>
            </a:r>
            <a:br>
              <a:rPr lang="fr-BE" dirty="0"/>
            </a:br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CB6C8E-7504-48E3-8F3A-F5EF5BEAD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867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Utilisez-vous des outils numériques dans le cadre de vos activités professionnelles ?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Total (n=300)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53600" y="1055494"/>
            <a:ext cx="8136000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1600" dirty="0">
                <a:solidFill>
                  <a:srgbClr val="002060"/>
                </a:solidFill>
              </a:rPr>
              <a:t>6 agriculteurs wallons sur 10 </a:t>
            </a:r>
            <a:r>
              <a:rPr lang="fr-FR" sz="1600" dirty="0">
                <a:solidFill>
                  <a:srgbClr val="002060"/>
                </a:solidFill>
              </a:rPr>
              <a:t>utilisent des outils numériques dans le cadre de leurs activités professionnelles, principalement au bureau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399968"/>
              </p:ext>
            </p:extLst>
          </p:nvPr>
        </p:nvGraphicFramePr>
        <p:xfrm>
          <a:off x="291143" y="1386271"/>
          <a:ext cx="6984776" cy="3364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ight Brace 1">
            <a:extLst>
              <a:ext uri="{FF2B5EF4-FFF2-40B4-BE49-F238E27FC236}">
                <a16:creationId xmlns:a16="http://schemas.microsoft.com/office/drawing/2014/main" id="{4E4C3F86-0D07-41C0-B71D-BA1F11C17131}"/>
              </a:ext>
            </a:extLst>
          </p:cNvPr>
          <p:cNvSpPr/>
          <p:nvPr/>
        </p:nvSpPr>
        <p:spPr>
          <a:xfrm>
            <a:off x="5652120" y="1636548"/>
            <a:ext cx="432048" cy="1836000"/>
          </a:xfrm>
          <a:prstGeom prst="rightBrace">
            <a:avLst/>
          </a:prstGeom>
          <a:ln>
            <a:solidFill>
              <a:srgbClr val="00AEE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FC4FF3-4549-4181-BA72-0372CD7B2445}"/>
              </a:ext>
            </a:extLst>
          </p:cNvPr>
          <p:cNvSpPr txBox="1"/>
          <p:nvPr/>
        </p:nvSpPr>
        <p:spPr>
          <a:xfrm>
            <a:off x="6228184" y="2233196"/>
            <a:ext cx="12549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u="sng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NET Oui</a:t>
            </a:r>
            <a:r>
              <a:rPr lang="fr-FR" sz="14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fr-FR" sz="14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64%</a:t>
            </a:r>
          </a:p>
          <a:p>
            <a:pPr algn="ctr"/>
            <a:r>
              <a:rPr lang="fr-FR" sz="10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Vs 63% en 2019</a:t>
            </a:r>
            <a:endParaRPr lang="fr-BE" sz="1000" dirty="0">
              <a:solidFill>
                <a:srgbClr val="00AEE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DCACAFE-F999-4393-BD5B-197226EB6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776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3">
            <a:extLst>
              <a:ext uri="{FF2B5EF4-FFF2-40B4-BE49-F238E27FC236}">
                <a16:creationId xmlns:a16="http://schemas.microsoft.com/office/drawing/2014/main" id="{1A44DAB0-E7FA-43CD-A489-8932E282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defRPr/>
            </a:pPr>
            <a:r>
              <a:rPr lang="fr-FR" sz="1800" dirty="0"/>
              <a:t>Quelle utilisation faites-vous de ces outils numériques dans le cadre de vos activités professionnelles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répondants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utilisent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numériques dans le cadre de leurs activités professionnelles ?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(n=199)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72153" y="1059582"/>
            <a:ext cx="8136000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Les outils numériques </a:t>
            </a:r>
            <a:r>
              <a:rPr lang="fr-FR" sz="1600" dirty="0">
                <a:solidFill>
                  <a:srgbClr val="002060"/>
                </a:solidFill>
              </a:rPr>
              <a:t>permettent avant tout aux agriculteurs d’exécuter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des opérations financières/bancaires</a:t>
            </a:r>
            <a:r>
              <a:rPr lang="fr-FR" sz="1600" dirty="0">
                <a:solidFill>
                  <a:srgbClr val="002060"/>
                </a:solidFill>
              </a:rPr>
              <a:t>, de régler l’administratif et de rechercher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des infos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AEF0C31-A794-4D32-B847-0837273D8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1527218"/>
              </p:ext>
            </p:extLst>
          </p:nvPr>
        </p:nvGraphicFramePr>
        <p:xfrm>
          <a:off x="268713" y="1528175"/>
          <a:ext cx="7997752" cy="320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940EFA8-1A2D-4B51-8E42-F2130F589F3E}"/>
              </a:ext>
            </a:extLst>
          </p:cNvPr>
          <p:cNvGrpSpPr/>
          <p:nvPr/>
        </p:nvGrpSpPr>
        <p:grpSpPr>
          <a:xfrm>
            <a:off x="5580112" y="4876006"/>
            <a:ext cx="2919950" cy="200055"/>
            <a:chOff x="5835891" y="4876006"/>
            <a:chExt cx="2919950" cy="200055"/>
          </a:xfrm>
        </p:grpSpPr>
        <p:sp>
          <p:nvSpPr>
            <p:cNvPr id="17" name="TextBox 54">
              <a:extLst>
                <a:ext uri="{FF2B5EF4-FFF2-40B4-BE49-F238E27FC236}">
                  <a16:creationId xmlns:a16="http://schemas.microsoft.com/office/drawing/2014/main" id="{ED38FD32-5D67-4DCA-AEF2-0ACAD9DDF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3591" y="4876006"/>
              <a:ext cx="143446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Augmentation significative (95%)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1D5A5C-9B96-40BB-99C6-3AF81009DD82}"/>
                </a:ext>
              </a:extLst>
            </p:cNvPr>
            <p:cNvGrpSpPr/>
            <p:nvPr/>
          </p:nvGrpSpPr>
          <p:grpSpPr>
            <a:xfrm>
              <a:off x="5835891" y="4922512"/>
              <a:ext cx="118976" cy="118976"/>
              <a:chOff x="3731385" y="5389270"/>
              <a:chExt cx="162000" cy="162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F7045AA-D20D-49C4-A389-6015521AB400}"/>
                  </a:ext>
                </a:extLst>
              </p:cNvPr>
              <p:cNvSpPr/>
              <p:nvPr/>
            </p:nvSpPr>
            <p:spPr>
              <a:xfrm>
                <a:off x="3731385" y="5389270"/>
                <a:ext cx="162000" cy="162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450F009E-CD3E-4518-9793-E5C2DE5FAEF7}"/>
                  </a:ext>
                </a:extLst>
              </p:cNvPr>
              <p:cNvSpPr/>
              <p:nvPr/>
            </p:nvSpPr>
            <p:spPr>
              <a:xfrm rot="18900000">
                <a:off x="3749974" y="5432985"/>
                <a:ext cx="124822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0E4106D-6C22-4348-B7F8-9A768DAA0C69}"/>
                </a:ext>
              </a:extLst>
            </p:cNvPr>
            <p:cNvGrpSpPr/>
            <p:nvPr/>
          </p:nvGrpSpPr>
          <p:grpSpPr>
            <a:xfrm>
              <a:off x="7235161" y="4922511"/>
              <a:ext cx="118976" cy="118976"/>
              <a:chOff x="4954811" y="5389269"/>
              <a:chExt cx="162000" cy="162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CB8001-2BB7-429B-A55B-51ABF763E486}"/>
                  </a:ext>
                </a:extLst>
              </p:cNvPr>
              <p:cNvSpPr/>
              <p:nvPr/>
            </p:nvSpPr>
            <p:spPr>
              <a:xfrm>
                <a:off x="4954811" y="5389269"/>
                <a:ext cx="162000" cy="162000"/>
              </a:xfrm>
              <a:prstGeom prst="ellipse">
                <a:avLst/>
              </a:prstGeom>
              <a:solidFill>
                <a:srgbClr val="FF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0679EF4F-289C-433A-9F61-F3797C6AE0DE}"/>
                  </a:ext>
                </a:extLst>
              </p:cNvPr>
              <p:cNvSpPr/>
              <p:nvPr/>
            </p:nvSpPr>
            <p:spPr>
              <a:xfrm rot="2700000">
                <a:off x="4973406" y="5432998"/>
                <a:ext cx="124823" cy="74569"/>
              </a:xfrm>
              <a:prstGeom prst="rightArrow">
                <a:avLst>
                  <a:gd name="adj1" fmla="val 38166"/>
                  <a:gd name="adj2" fmla="val 8485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66">
              <a:extLst>
                <a:ext uri="{FF2B5EF4-FFF2-40B4-BE49-F238E27FC236}">
                  <a16:creationId xmlns:a16="http://schemas.microsoft.com/office/drawing/2014/main" id="{F3FCA134-5897-4B2A-AE7B-E10B1BC29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1374" y="4876006"/>
              <a:ext cx="1434467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2222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Diminution significative (95%)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E0AA93D-5308-4F4F-B800-6ED54855EF2B}"/>
              </a:ext>
            </a:extLst>
          </p:cNvPr>
          <p:cNvSpPr txBox="1"/>
          <p:nvPr/>
        </p:nvSpPr>
        <p:spPr>
          <a:xfrm>
            <a:off x="3944205" y="3579862"/>
            <a:ext cx="646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N.A.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2DE1F4-4D17-4F4C-9F69-D260652E69BC}"/>
              </a:ext>
            </a:extLst>
          </p:cNvPr>
          <p:cNvGrpSpPr/>
          <p:nvPr/>
        </p:nvGrpSpPr>
        <p:grpSpPr>
          <a:xfrm>
            <a:off x="4708366" y="4443958"/>
            <a:ext cx="118976" cy="118976"/>
            <a:chOff x="4954811" y="5389269"/>
            <a:chExt cx="162000" cy="1620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964977-9D50-4730-972A-88ADE3FD2062}"/>
                </a:ext>
              </a:extLst>
            </p:cNvPr>
            <p:cNvSpPr/>
            <p:nvPr/>
          </p:nvSpPr>
          <p:spPr>
            <a:xfrm>
              <a:off x="4954811" y="5389269"/>
              <a:ext cx="162000" cy="162000"/>
            </a:xfrm>
            <a:prstGeom prst="ellipse">
              <a:avLst/>
            </a:prstGeom>
            <a:solidFill>
              <a:srgbClr val="FF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881285B6-575B-47EC-A2B4-4B95A846A4C2}"/>
                </a:ext>
              </a:extLst>
            </p:cNvPr>
            <p:cNvSpPr/>
            <p:nvPr/>
          </p:nvSpPr>
          <p:spPr>
            <a:xfrm rot="2700000">
              <a:off x="4973406" y="5432998"/>
              <a:ext cx="124823" cy="74569"/>
            </a:xfrm>
            <a:prstGeom prst="rightArrow">
              <a:avLst>
                <a:gd name="adj1" fmla="val 38166"/>
                <a:gd name="adj2" fmla="val 848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45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Quels sont pour vous les freins possibles à utiliser (davantage) les outils numériques et nouvelles technologies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14954" y="4776582"/>
            <a:ext cx="8281988" cy="209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Total (n=300)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453600" y="976000"/>
            <a:ext cx="8136000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 </a:t>
            </a:r>
            <a:r>
              <a:rPr lang="fr-BE" sz="1600" dirty="0">
                <a:solidFill>
                  <a:srgbClr val="002060"/>
                </a:solidFill>
              </a:rPr>
              <a:t>coût et la complexité sont les principaux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freins à utiliser (davantage) les outils numériques et les nouvelles technologies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7502426"/>
              </p:ext>
            </p:extLst>
          </p:nvPr>
        </p:nvGraphicFramePr>
        <p:xfrm>
          <a:off x="179512" y="1422045"/>
          <a:ext cx="7560840" cy="3364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AE5BDF-7558-4925-8122-8235914A7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442913"/>
      </p:ext>
    </p:extLst>
  </p:cSld>
  <p:clrMapOvr>
    <a:masterClrMapping/>
  </p:clrMapOvr>
</p:sld>
</file>

<file path=ppt/theme/theme1.xml><?xml version="1.0" encoding="utf-8"?>
<a:theme xmlns:a="http://schemas.openxmlformats.org/drawingml/2006/main" name="KBC Template">
  <a:themeElements>
    <a:clrScheme name="Custom 7">
      <a:dk1>
        <a:srgbClr val="0D2A50"/>
      </a:dk1>
      <a:lt1>
        <a:srgbClr val="FFFFFF"/>
      </a:lt1>
      <a:dk2>
        <a:srgbClr val="0D2A50"/>
      </a:dk2>
      <a:lt2>
        <a:srgbClr val="FFFFFF"/>
      </a:lt2>
      <a:accent1>
        <a:srgbClr val="009985"/>
      </a:accent1>
      <a:accent2>
        <a:srgbClr val="EE7079"/>
      </a:accent2>
      <a:accent3>
        <a:srgbClr val="FCBB30"/>
      </a:accent3>
      <a:accent4>
        <a:srgbClr val="55C7DF"/>
      </a:accent4>
      <a:accent5>
        <a:srgbClr val="1FADC1"/>
      </a:accent5>
      <a:accent6>
        <a:srgbClr val="5387C5"/>
      </a:accent6>
      <a:hlink>
        <a:srgbClr val="0097DB"/>
      </a:hlink>
      <a:folHlink>
        <a:srgbClr val="46ADE0"/>
      </a:folHlink>
    </a:clrScheme>
    <a:fontScheme name="KBC">
      <a:majorFont>
        <a:latin typeface="Gilroy Bold"/>
        <a:ea typeface=""/>
        <a:cs typeface=""/>
      </a:majorFont>
      <a:minorFont>
        <a:latin typeface="Gilro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EEF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3" id="{192070CE-E590-4627-B2A9-1C772AC4F2C9}" vid="{A9CABEFD-4256-481F-8479-35E1264B942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BC2014">
    <a:dk1>
      <a:sysClr val="windowText" lastClr="000000"/>
    </a:dk1>
    <a:lt1>
      <a:sysClr val="window" lastClr="FFFFFF"/>
    </a:lt1>
    <a:dk2>
      <a:srgbClr val="3E3E3E"/>
    </a:dk2>
    <a:lt2>
      <a:srgbClr val="F6C5B5"/>
    </a:lt2>
    <a:accent1>
      <a:srgbClr val="0A3365"/>
    </a:accent1>
    <a:accent2>
      <a:srgbClr val="1F99CD"/>
    </a:accent2>
    <a:accent3>
      <a:srgbClr val="4B9C07"/>
    </a:accent3>
    <a:accent4>
      <a:srgbClr val="0D6B57"/>
    </a:accent4>
    <a:accent5>
      <a:srgbClr val="D97E76"/>
    </a:accent5>
    <a:accent6>
      <a:srgbClr val="9A0322"/>
    </a:accent6>
    <a:hlink>
      <a:srgbClr val="9A9A9A"/>
    </a:hlink>
    <a:folHlink>
      <a:srgbClr val="4ECBF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BC2014">
    <a:dk1>
      <a:sysClr val="windowText" lastClr="000000"/>
    </a:dk1>
    <a:lt1>
      <a:sysClr val="window" lastClr="FFFFFF"/>
    </a:lt1>
    <a:dk2>
      <a:srgbClr val="3E3E3E"/>
    </a:dk2>
    <a:lt2>
      <a:srgbClr val="F6C5B5"/>
    </a:lt2>
    <a:accent1>
      <a:srgbClr val="0A3365"/>
    </a:accent1>
    <a:accent2>
      <a:srgbClr val="1F99CD"/>
    </a:accent2>
    <a:accent3>
      <a:srgbClr val="4B9C07"/>
    </a:accent3>
    <a:accent4>
      <a:srgbClr val="0D6B57"/>
    </a:accent4>
    <a:accent5>
      <a:srgbClr val="D97E76"/>
    </a:accent5>
    <a:accent6>
      <a:srgbClr val="9A0322"/>
    </a:accent6>
    <a:hlink>
      <a:srgbClr val="9A9A9A"/>
    </a:hlink>
    <a:folHlink>
      <a:srgbClr val="4ECBF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BC2014">
    <a:dk1>
      <a:sysClr val="windowText" lastClr="000000"/>
    </a:dk1>
    <a:lt1>
      <a:sysClr val="window" lastClr="FFFFFF"/>
    </a:lt1>
    <a:dk2>
      <a:srgbClr val="3E3E3E"/>
    </a:dk2>
    <a:lt2>
      <a:srgbClr val="F6C5B5"/>
    </a:lt2>
    <a:accent1>
      <a:srgbClr val="0A3365"/>
    </a:accent1>
    <a:accent2>
      <a:srgbClr val="1F99CD"/>
    </a:accent2>
    <a:accent3>
      <a:srgbClr val="4B9C07"/>
    </a:accent3>
    <a:accent4>
      <a:srgbClr val="0D6B57"/>
    </a:accent4>
    <a:accent5>
      <a:srgbClr val="D97E76"/>
    </a:accent5>
    <a:accent6>
      <a:srgbClr val="9A0322"/>
    </a:accent6>
    <a:hlink>
      <a:srgbClr val="9A9A9A"/>
    </a:hlink>
    <a:folHlink>
      <a:srgbClr val="4ECBF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16-9.thmx</Template>
  <TotalTime>0</TotalTime>
  <Words>2528</Words>
  <Application>Microsoft Office PowerPoint</Application>
  <PresentationFormat>Affichage à l'écran (16:9)</PresentationFormat>
  <Paragraphs>311</Paragraphs>
  <Slides>36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5" baseType="lpstr">
      <vt:lpstr>Verdana</vt:lpstr>
      <vt:lpstr>ITC Lubalin Graph Std</vt:lpstr>
      <vt:lpstr>Gilroy Bold</vt:lpstr>
      <vt:lpstr>Gilroy</vt:lpstr>
      <vt:lpstr>Arial</vt:lpstr>
      <vt:lpstr>Calibri</vt:lpstr>
      <vt:lpstr>Wingdings</vt:lpstr>
      <vt:lpstr>Lucida Grande</vt:lpstr>
      <vt:lpstr>KBC Template</vt:lpstr>
      <vt:lpstr>Le monde agricole wallon et ses enjeux </vt:lpstr>
      <vt:lpstr>Introduction</vt:lpstr>
      <vt:lpstr>Enquête réalisée par le bureau </vt:lpstr>
      <vt:lpstr>Description de l’échantillon </vt:lpstr>
      <vt:lpstr>Profil</vt:lpstr>
      <vt:lpstr>Le monde agricole wallon et les outils numériques  </vt:lpstr>
      <vt:lpstr>Utilisez-vous des outils numériques dans le cadre de vos activités professionnelles ?</vt:lpstr>
      <vt:lpstr>Quelle utilisation faites-vous de ces outils numériques dans le cadre de vos activités professionnelles ? </vt:lpstr>
      <vt:lpstr>Quels sont pour vous les freins possibles à utiliser (davantage) les outils numériques et nouvelles technologies ? </vt:lpstr>
      <vt:lpstr>Le monde agricole wallon entre durabilité et nouvelles technologies </vt:lpstr>
      <vt:lpstr>En termes de durabilité, sur quel pilier en priorité pensez-vous que les nouvelles technologies (GPS, drone, pluviomètre connecté, robots, etc.) auront un impact positif pour votre exploitation? </vt:lpstr>
      <vt:lpstr>Selon vous, les nouvelles technologies vont améliorer la durabilité économique de votre exploitation en vous permettant de …?</vt:lpstr>
      <vt:lpstr>En matière de durabilité sociale, sur quels éléments les nouvelles technologies auront-elles un impact positif? </vt:lpstr>
      <vt:lpstr>En matière de durabilité environnementale, sur quels éléments les nouvelles technologies auront-elles un impact positif? </vt:lpstr>
      <vt:lpstr>Selon vous, l’utilisation des nouvelles technologies vous aideront-elles à diminuer votre empreinte écologique et ainsi contribuer au défi climatique ? </vt:lpstr>
      <vt:lpstr>Présentation PowerPoint</vt:lpstr>
      <vt:lpstr>Aimeriez-vous être capable d’estimer l’empreinte environnementale de votre exploitation ?</vt:lpstr>
      <vt:lpstr>Pensez-vous que votre exploitation est capable de s’adapter aux défis énergétiques, climatiques et environnementaux actuels et à venir ? </vt:lpstr>
      <vt:lpstr>Le monde agricole wallon  face aux crises Covid et ukrainienne </vt:lpstr>
      <vt:lpstr>Dans le cadre de la crise Covid, avez-vous modifié la production de votre exploitation ? </vt:lpstr>
      <vt:lpstr>Dans le cadre de la crise Covid, avez-vous modifié la commercialisation de vos produits ?</vt:lpstr>
      <vt:lpstr>De quelle manière avez-vous modifié la commercialisation de vos produits ?</vt:lpstr>
      <vt:lpstr>La modification de vos modes de production ou de commercialisation a-t-elle nécessité des investissements financiers ? </vt:lpstr>
      <vt:lpstr>Selon vous, ces investissements financiers ont-ils été rentables ? </vt:lpstr>
      <vt:lpstr>Selon vous, quel bilan tirez-vous de la crise Covid ?</vt:lpstr>
      <vt:lpstr>Dans le cadre de la crise Covid, avez-vous senti un changement de comportement de la part des consommateurs ? </vt:lpstr>
      <vt:lpstr>Quels changements de comportement avez-vous ressentis ? </vt:lpstr>
      <vt:lpstr>Estimez-vous que les changements de comportement des consommateurs se sont maintenus après la crise Covid ? </vt:lpstr>
      <vt:lpstr>Selon vous, la crise Covid a-telle influencé le regard des consommateurs sur le monde agricole ? </vt:lpstr>
      <vt:lpstr>De quelle manière la crise Covid a-telle influencé le regard des consommateurs sur le monde agricole ? De manière…  </vt:lpstr>
      <vt:lpstr>Ce changement du regard des consommateurs sur le monde agricole a-t-il été durable ? </vt:lpstr>
      <vt:lpstr>Selon vous, la hausse des prix accentuée par la crise ukrainienne a-t-elle un impact sur votre activité ? </vt:lpstr>
      <vt:lpstr>De quelle manière la hausse des prix a-t-elle un impact sur votre activité ? </vt:lpstr>
      <vt:lpstr>Selon vous, la hausse des prix accentuée par la crise ukrainienne remet-elle en question la viabilité de votre activité à l’avenir ? </vt:lpstr>
      <vt:lpstr>Merci!</vt:lpstr>
      <vt:lpstr>N’hésitez pas à poser des questions.</vt:lpstr>
    </vt:vector>
  </TitlesOfParts>
  <Company>KBC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jd07540</dc:creator>
  <cp:lastModifiedBy>Fabien Tyteca</cp:lastModifiedBy>
  <cp:revision>1773</cp:revision>
  <cp:lastPrinted>2018-12-07T14:48:34Z</cp:lastPrinted>
  <dcterms:created xsi:type="dcterms:W3CDTF">2014-08-05T14:54:02Z</dcterms:created>
  <dcterms:modified xsi:type="dcterms:W3CDTF">2022-07-22T06:28:04Z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MSIP_Label_a5a63cc4-2ec6-44d2-91a5-2f2bdabdec44_Enabled">
    <vt:lpwstr>true</vt:lpwstr>
  </property>
  <property fmtid="{D5CDD505-2E9C-101B-9397-08002B2CF9AE}" pid="4" name="MSIP_Label_a5a63cc4-2ec6-44d2-91a5-2f2bdabdec44_SetDate">
    <vt:lpwstr>2022-07-22T06:28:01Z</vt:lpwstr>
  </property>
  <property fmtid="{D5CDD505-2E9C-101B-9397-08002B2CF9AE}" pid="5" name="MSIP_Label_a5a63cc4-2ec6-44d2-91a5-2f2bdabdec44_Method">
    <vt:lpwstr>Privileged</vt:lpwstr>
  </property>
  <property fmtid="{D5CDD505-2E9C-101B-9397-08002B2CF9AE}" pid="6" name="MSIP_Label_a5a63cc4-2ec6-44d2-91a5-2f2bdabdec44_Name">
    <vt:lpwstr>a5a63cc4-2ec6-44d2-91a5-2f2bdabdec44</vt:lpwstr>
  </property>
  <property fmtid="{D5CDD505-2E9C-101B-9397-08002B2CF9AE}" pid="7" name="MSIP_Label_a5a63cc4-2ec6-44d2-91a5-2f2bdabdec44_SiteId">
    <vt:lpwstr>64af2aee-7d6c-49ac-a409-192d3fee73b8</vt:lpwstr>
  </property>
  <property fmtid="{D5CDD505-2E9C-101B-9397-08002B2CF9AE}" pid="8" name="MSIP_Label_a5a63cc4-2ec6-44d2-91a5-2f2bdabdec44_ActionId">
    <vt:lpwstr>ee8e34bc-8696-45a2-92d8-76fed5043be5</vt:lpwstr>
  </property>
  <property fmtid="{D5CDD505-2E9C-101B-9397-08002B2CF9AE}" pid="9" name="MSIP_Label_a5a63cc4-2ec6-44d2-91a5-2f2bdabdec44_ContentBits">
    <vt:lpwstr>1</vt:lpwstr>
  </property>
</Properties>
</file>