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theme/theme4.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1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6" r:id="rId4"/>
    <p:sldMasterId id="2147483849" r:id="rId5"/>
    <p:sldMasterId id="2147483863" r:id="rId6"/>
    <p:sldMasterId id="2147483648" r:id="rId7"/>
  </p:sldMasterIdLst>
  <p:notesMasterIdLst>
    <p:notesMasterId r:id="rId61"/>
  </p:notesMasterIdLst>
  <p:handoutMasterIdLst>
    <p:handoutMasterId r:id="rId62"/>
  </p:handoutMasterIdLst>
  <p:sldIdLst>
    <p:sldId id="334" r:id="rId8"/>
    <p:sldId id="691" r:id="rId9"/>
    <p:sldId id="660" r:id="rId10"/>
    <p:sldId id="684" r:id="rId11"/>
    <p:sldId id="686" r:id="rId12"/>
    <p:sldId id="681" r:id="rId13"/>
    <p:sldId id="687" r:id="rId14"/>
    <p:sldId id="565" r:id="rId15"/>
    <p:sldId id="566" r:id="rId16"/>
    <p:sldId id="573" r:id="rId17"/>
    <p:sldId id="574" r:id="rId18"/>
    <p:sldId id="389" r:id="rId19"/>
    <p:sldId id="567" r:id="rId20"/>
    <p:sldId id="575" r:id="rId21"/>
    <p:sldId id="576" r:id="rId22"/>
    <p:sldId id="577" r:id="rId23"/>
    <p:sldId id="387" r:id="rId24"/>
    <p:sldId id="568" r:id="rId25"/>
    <p:sldId id="579" r:id="rId26"/>
    <p:sldId id="580" r:id="rId27"/>
    <p:sldId id="581" r:id="rId28"/>
    <p:sldId id="582" r:id="rId29"/>
    <p:sldId id="386" r:id="rId30"/>
    <p:sldId id="569" r:id="rId31"/>
    <p:sldId id="583" r:id="rId32"/>
    <p:sldId id="585" r:id="rId33"/>
    <p:sldId id="586" r:id="rId34"/>
    <p:sldId id="383" r:id="rId35"/>
    <p:sldId id="570" r:id="rId36"/>
    <p:sldId id="587" r:id="rId37"/>
    <p:sldId id="588" r:id="rId38"/>
    <p:sldId id="589" r:id="rId39"/>
    <p:sldId id="366" r:id="rId40"/>
    <p:sldId id="571" r:id="rId41"/>
    <p:sldId id="590" r:id="rId42"/>
    <p:sldId id="591" r:id="rId43"/>
    <p:sldId id="592" r:id="rId44"/>
    <p:sldId id="593" r:id="rId45"/>
    <p:sldId id="384" r:id="rId46"/>
    <p:sldId id="572" r:id="rId47"/>
    <p:sldId id="594" r:id="rId48"/>
    <p:sldId id="595" r:id="rId49"/>
    <p:sldId id="596" r:id="rId50"/>
    <p:sldId id="597" r:id="rId51"/>
    <p:sldId id="598" r:id="rId52"/>
    <p:sldId id="637" r:id="rId53"/>
    <p:sldId id="638" r:id="rId54"/>
    <p:sldId id="639" r:id="rId55"/>
    <p:sldId id="426" r:id="rId56"/>
    <p:sldId id="662" r:id="rId57"/>
    <p:sldId id="603" r:id="rId58"/>
    <p:sldId id="610" r:id="rId59"/>
    <p:sldId id="380" r:id="rId60"/>
  </p:sldIdLst>
  <p:sldSz cx="12192000" cy="6858000"/>
  <p:notesSz cx="6805613" cy="9939338"/>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152" userDrawn="1">
          <p15:clr>
            <a:srgbClr val="A4A3A4"/>
          </p15:clr>
        </p15:guide>
        <p15:guide id="7" orient="horz" pos="4020" userDrawn="1">
          <p15:clr>
            <a:srgbClr val="A4A3A4"/>
          </p15:clr>
        </p15:guide>
        <p15:guide id="12" orient="horz" pos="2160" userDrawn="1">
          <p15:clr>
            <a:srgbClr val="A4A3A4"/>
          </p15:clr>
        </p15:guide>
        <p15:guide id="15" pos="3840" userDrawn="1">
          <p15:clr>
            <a:srgbClr val="A4A3A4"/>
          </p15:clr>
        </p15:guide>
        <p15:guide id="16" orient="horz" pos="73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7F"/>
    <a:srgbClr val="717171"/>
    <a:srgbClr val="858585"/>
    <a:srgbClr val="0060FF"/>
    <a:srgbClr val="494949"/>
    <a:srgbClr val="333333"/>
    <a:srgbClr val="F36D77"/>
    <a:srgbClr val="FFFFFF"/>
    <a:srgbClr val="000000"/>
    <a:srgbClr val="E630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4505" autoAdjust="0"/>
  </p:normalViewPr>
  <p:slideViewPr>
    <p:cSldViewPr snapToGrid="0" showGuides="1">
      <p:cViewPr varScale="1">
        <p:scale>
          <a:sx n="67" d="100"/>
          <a:sy n="67" d="100"/>
        </p:scale>
        <p:origin x="648" y="48"/>
      </p:cViewPr>
      <p:guideLst>
        <p:guide orient="horz" pos="4152"/>
        <p:guide orient="horz" pos="4020"/>
        <p:guide orient="horz" pos="2160"/>
        <p:guide pos="3840"/>
        <p:guide orient="horz" pos="731"/>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112" d="100"/>
          <a:sy n="112" d="100"/>
        </p:scale>
        <p:origin x="426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ags" Target="tags/tag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177280753714815E-2"/>
          <c:y val="3.827216546372135E-2"/>
          <c:w val="0.55071601222877586"/>
          <c:h val="0.93556937768921955"/>
        </c:manualLayout>
      </c:layout>
      <c:doughnutChart>
        <c:varyColors val="1"/>
        <c:ser>
          <c:idx val="0"/>
          <c:order val="0"/>
          <c:tx>
            <c:strRef>
              <c:f>Tabelle1!$B$1</c:f>
              <c:strCache>
                <c:ptCount val="1"/>
                <c:pt idx="0">
                  <c:v>Verkauf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C76-4973-9BBC-D288DDEA0821}"/>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9C76-4973-9BBC-D288DDEA0821}"/>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9C76-4973-9BBC-D288DDEA0821}"/>
              </c:ext>
            </c:extLst>
          </c:dPt>
          <c:dLbls>
            <c:dLbl>
              <c:idx val="2"/>
              <c:layout>
                <c:manualLayout>
                  <c:x val="0"/>
                  <c:y val="2.723198650551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76-4973-9BBC-D288DDEA0821}"/>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Tabelle1!$A$2:$A$4</c:f>
              <c:strCache>
                <c:ptCount val="3"/>
                <c:pt idx="0">
                  <c:v>18-34</c:v>
                </c:pt>
                <c:pt idx="1">
                  <c:v>35-49</c:v>
                </c:pt>
                <c:pt idx="2">
                  <c:v>50-99</c:v>
                </c:pt>
              </c:strCache>
            </c:strRef>
          </c:cat>
          <c:val>
            <c:numRef>
              <c:f>Tabelle1!$B$2:$B$4</c:f>
              <c:numCache>
                <c:formatCode>General</c:formatCode>
                <c:ptCount val="3"/>
                <c:pt idx="0">
                  <c:v>30</c:v>
                </c:pt>
                <c:pt idx="1">
                  <c:v>23</c:v>
                </c:pt>
                <c:pt idx="2">
                  <c:v>47</c:v>
                </c:pt>
              </c:numCache>
            </c:numRef>
          </c:val>
          <c:extLst>
            <c:ext xmlns:c16="http://schemas.microsoft.com/office/drawing/2014/chart" uri="{C3380CC4-5D6E-409C-BE32-E72D297353CC}">
              <c16:uniqueId val="{00000006-9C76-4973-9BBC-D288DDEA0821}"/>
            </c:ext>
          </c:extLst>
        </c:ser>
        <c:dLbls>
          <c:showLegendKey val="0"/>
          <c:showVal val="1"/>
          <c:showCatName val="0"/>
          <c:showSerName val="0"/>
          <c:showPercent val="0"/>
          <c:showBubbleSize val="0"/>
          <c:showLeaderLines val="1"/>
        </c:dLbls>
        <c:firstSliceAng val="0"/>
        <c:holeSize val="65"/>
      </c:doughnutChart>
      <c:spPr>
        <a:noFill/>
        <a:ln>
          <a:noFill/>
        </a:ln>
        <a:effectLst/>
      </c:spPr>
    </c:plotArea>
    <c:legend>
      <c:legendPos val="r"/>
      <c:layout>
        <c:manualLayout>
          <c:xMode val="edge"/>
          <c:yMode val="edge"/>
          <c:x val="0.6017958558037555"/>
          <c:y val="0.1314127541136533"/>
          <c:w val="0.37681220856295039"/>
          <c:h val="0.7492882003893556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177280753714815E-2"/>
          <c:y val="3.827216546372135E-2"/>
          <c:w val="0.55071601222877586"/>
          <c:h val="0.93556937768921955"/>
        </c:manualLayout>
      </c:layout>
      <c:doughnutChart>
        <c:varyColors val="1"/>
        <c:ser>
          <c:idx val="0"/>
          <c:order val="0"/>
          <c:tx>
            <c:strRef>
              <c:f>Tabelle1!$B$1</c:f>
              <c:strCache>
                <c:ptCount val="1"/>
                <c:pt idx="0">
                  <c:v>Verkauf</c:v>
                </c:pt>
              </c:strCache>
            </c:strRef>
          </c:tx>
          <c:dPt>
            <c:idx val="0"/>
            <c:bubble3D val="0"/>
            <c:spPr>
              <a:solidFill>
                <a:srgbClr val="0060FF"/>
              </a:solidFill>
              <a:ln w="19050">
                <a:solidFill>
                  <a:schemeClr val="lt1"/>
                </a:solidFill>
              </a:ln>
              <a:effectLst/>
            </c:spPr>
            <c:extLst>
              <c:ext xmlns:c16="http://schemas.microsoft.com/office/drawing/2014/chart" uri="{C3380CC4-5D6E-409C-BE32-E72D297353CC}">
                <c16:uniqueId val="{00000001-6FEF-4E46-947A-DCB14A23EC3F}"/>
              </c:ext>
            </c:extLst>
          </c:dPt>
          <c:dPt>
            <c:idx val="1"/>
            <c:bubble3D val="0"/>
            <c:spPr>
              <a:solidFill>
                <a:srgbClr val="FA0028"/>
              </a:solidFill>
              <a:ln w="19050">
                <a:solidFill>
                  <a:schemeClr val="lt1"/>
                </a:solidFill>
              </a:ln>
              <a:effectLst/>
            </c:spPr>
            <c:extLst>
              <c:ext xmlns:c16="http://schemas.microsoft.com/office/drawing/2014/chart" uri="{C3380CC4-5D6E-409C-BE32-E72D297353CC}">
                <c16:uniqueId val="{00000003-6FEF-4E46-947A-DCB14A23EC3F}"/>
              </c:ext>
            </c:extLst>
          </c:dPt>
          <c:dPt>
            <c:idx val="2"/>
            <c:bubble3D val="0"/>
            <c:spPr>
              <a:solidFill>
                <a:srgbClr val="AEAE9F"/>
              </a:solidFill>
              <a:ln w="19050">
                <a:solidFill>
                  <a:schemeClr val="lt1"/>
                </a:solidFill>
              </a:ln>
              <a:effectLst/>
            </c:spPr>
            <c:extLst>
              <c:ext xmlns:c16="http://schemas.microsoft.com/office/drawing/2014/chart" uri="{C3380CC4-5D6E-409C-BE32-E72D297353CC}">
                <c16:uniqueId val="{00000005-6FEF-4E46-947A-DCB14A23EC3F}"/>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Tabelle1!$A$2:$A$4</c:f>
              <c:strCache>
                <c:ptCount val="3"/>
                <c:pt idx="0">
                  <c:v>Yes, I have actively refused consent</c:v>
                </c:pt>
                <c:pt idx="1">
                  <c:v>No, I have not actively refused consent</c:v>
                </c:pt>
                <c:pt idx="2">
                  <c:v>Don't know / No answer</c:v>
                </c:pt>
              </c:strCache>
            </c:strRef>
          </c:cat>
          <c:val>
            <c:numRef>
              <c:f>Tabelle1!$B$2:$B$4</c:f>
              <c:numCache>
                <c:formatCode>General</c:formatCode>
                <c:ptCount val="3"/>
                <c:pt idx="0">
                  <c:v>22</c:v>
                </c:pt>
                <c:pt idx="1">
                  <c:v>74</c:v>
                </c:pt>
                <c:pt idx="2">
                  <c:v>4</c:v>
                </c:pt>
              </c:numCache>
            </c:numRef>
          </c:val>
          <c:extLst>
            <c:ext xmlns:c16="http://schemas.microsoft.com/office/drawing/2014/chart" uri="{C3380CC4-5D6E-409C-BE32-E72D297353CC}">
              <c16:uniqueId val="{00000006-6FEF-4E46-947A-DCB14A23EC3F}"/>
            </c:ext>
          </c:extLst>
        </c:ser>
        <c:dLbls>
          <c:showLegendKey val="0"/>
          <c:showVal val="1"/>
          <c:showCatName val="0"/>
          <c:showSerName val="0"/>
          <c:showPercent val="0"/>
          <c:showBubbleSize val="0"/>
          <c:showLeaderLines val="1"/>
        </c:dLbls>
        <c:firstSliceAng val="0"/>
        <c:holeSize val="69"/>
      </c:doughnutChart>
      <c:spPr>
        <a:noFill/>
        <a:ln>
          <a:noFill/>
        </a:ln>
        <a:effectLst/>
      </c:spPr>
    </c:plotArea>
    <c:legend>
      <c:legendPos val="r"/>
      <c:layout>
        <c:manualLayout>
          <c:xMode val="edge"/>
          <c:yMode val="edge"/>
          <c:x val="0.6017958558037555"/>
          <c:y val="0"/>
          <c:w val="0.37681220856295039"/>
          <c:h val="0.9717869719411442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723237924006886E-2"/>
          <c:y val="0.13341515584074851"/>
          <c:w val="0.95788774858542947"/>
          <c:h val="0.33653903640162802"/>
        </c:manualLayout>
      </c:layout>
      <c:barChart>
        <c:barDir val="col"/>
        <c:grouping val="clustered"/>
        <c:varyColors val="0"/>
        <c:ser>
          <c:idx val="0"/>
          <c:order val="0"/>
          <c:tx>
            <c:strRef>
              <c:f>Tabelle1!$B$1</c:f>
              <c:strCache>
                <c:ptCount val="1"/>
                <c:pt idx="0">
                  <c:v>Spalte2</c:v>
                </c:pt>
              </c:strCache>
            </c:strRef>
          </c:tx>
          <c:spPr>
            <a:solidFill>
              <a:srgbClr val="0060FF">
                <a:lumMod val="50000"/>
              </a:srgbClr>
            </a:solidFill>
            <a:ln>
              <a:noFill/>
            </a:ln>
            <a:effectLst/>
          </c:spPr>
          <c:invertIfNegative val="0"/>
          <c:dPt>
            <c:idx val="0"/>
            <c:invertIfNegative val="0"/>
            <c:bubble3D val="0"/>
            <c:extLst>
              <c:ext xmlns:c16="http://schemas.microsoft.com/office/drawing/2014/chart" uri="{C3380CC4-5D6E-409C-BE32-E72D297353CC}">
                <c16:uniqueId val="{00000001-CCE9-43A7-9749-8311914FA6C7}"/>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Tabelle1!$B$2</c:f>
              <c:numCache>
                <c:formatCode>General</c:formatCode>
                <c:ptCount val="1"/>
                <c:pt idx="0">
                  <c:v>41</c:v>
                </c:pt>
              </c:numCache>
            </c:numRef>
          </c:val>
          <c:extLst>
            <c:ext xmlns:c16="http://schemas.microsoft.com/office/drawing/2014/chart" uri="{C3380CC4-5D6E-409C-BE32-E72D297353CC}">
              <c16:uniqueId val="{00000002-CCE9-43A7-9749-8311914FA6C7}"/>
            </c:ext>
          </c:extLst>
        </c:ser>
        <c:ser>
          <c:idx val="1"/>
          <c:order val="1"/>
          <c:tx>
            <c:strRef>
              <c:f>Tabelle1!$C$1</c:f>
              <c:strCache>
                <c:ptCount val="1"/>
                <c:pt idx="0">
                  <c:v>Spalte3</c:v>
                </c:pt>
              </c:strCache>
            </c:strRef>
          </c:tx>
          <c:spPr>
            <a:solidFill>
              <a:srgbClr val="00307F"/>
            </a:solidFill>
            <a:ln>
              <a:noFill/>
            </a:ln>
            <a:effectLst/>
          </c:spPr>
          <c:invertIfNegative val="0"/>
          <c:dPt>
            <c:idx val="0"/>
            <c:invertIfNegative val="0"/>
            <c:bubble3D val="0"/>
            <c:extLst>
              <c:ext xmlns:c16="http://schemas.microsoft.com/office/drawing/2014/chart" uri="{C3380CC4-5D6E-409C-BE32-E72D297353CC}">
                <c16:uniqueId val="{00000004-CCE9-43A7-9749-8311914FA6C7}"/>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Tabelle1!$C$2</c:f>
              <c:numCache>
                <c:formatCode>General</c:formatCode>
                <c:ptCount val="1"/>
                <c:pt idx="0">
                  <c:v>26</c:v>
                </c:pt>
              </c:numCache>
            </c:numRef>
          </c:val>
          <c:extLst>
            <c:ext xmlns:c16="http://schemas.microsoft.com/office/drawing/2014/chart" uri="{C3380CC4-5D6E-409C-BE32-E72D297353CC}">
              <c16:uniqueId val="{00000005-CCE9-43A7-9749-8311914FA6C7}"/>
            </c:ext>
          </c:extLst>
        </c:ser>
        <c:ser>
          <c:idx val="2"/>
          <c:order val="2"/>
          <c:tx>
            <c:strRef>
              <c:f>Tabelle1!$D$1</c:f>
              <c:strCache>
                <c:ptCount val="1"/>
                <c:pt idx="0">
                  <c:v>Spalte4</c:v>
                </c:pt>
              </c:strCache>
            </c:strRef>
          </c:tx>
          <c:spPr>
            <a:solidFill>
              <a:srgbClr val="00307F"/>
            </a:solidFill>
            <a:ln>
              <a:noFill/>
            </a:ln>
            <a:effectLst/>
          </c:spPr>
          <c:invertIfNegative val="0"/>
          <c:dPt>
            <c:idx val="0"/>
            <c:invertIfNegative val="0"/>
            <c:bubble3D val="0"/>
            <c:extLst>
              <c:ext xmlns:c16="http://schemas.microsoft.com/office/drawing/2014/chart" uri="{C3380CC4-5D6E-409C-BE32-E72D297353CC}">
                <c16:uniqueId val="{00000007-CCE9-43A7-9749-8311914FA6C7}"/>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Tabelle1!$D$2</c:f>
              <c:numCache>
                <c:formatCode>General</c:formatCode>
                <c:ptCount val="1"/>
                <c:pt idx="0">
                  <c:v>21</c:v>
                </c:pt>
              </c:numCache>
            </c:numRef>
          </c:val>
          <c:extLst>
            <c:ext xmlns:c16="http://schemas.microsoft.com/office/drawing/2014/chart" uri="{C3380CC4-5D6E-409C-BE32-E72D297353CC}">
              <c16:uniqueId val="{00000008-CCE9-43A7-9749-8311914FA6C7}"/>
            </c:ext>
          </c:extLst>
        </c:ser>
        <c:ser>
          <c:idx val="3"/>
          <c:order val="3"/>
          <c:tx>
            <c:strRef>
              <c:f>Tabelle1!$E$1</c:f>
              <c:strCache>
                <c:ptCount val="1"/>
                <c:pt idx="0">
                  <c:v>Spalte5</c:v>
                </c:pt>
              </c:strCache>
            </c:strRef>
          </c:tx>
          <c:spPr>
            <a:solidFill>
              <a:srgbClr val="00307F"/>
            </a:solidFill>
            <a:ln>
              <a:noFill/>
            </a:ln>
            <a:effectLst/>
          </c:spPr>
          <c:invertIfNegative val="0"/>
          <c:dPt>
            <c:idx val="0"/>
            <c:invertIfNegative val="0"/>
            <c:bubble3D val="0"/>
            <c:extLst>
              <c:ext xmlns:c16="http://schemas.microsoft.com/office/drawing/2014/chart" uri="{C3380CC4-5D6E-409C-BE32-E72D297353CC}">
                <c16:uniqueId val="{0000000A-CCE9-43A7-9749-8311914FA6C7}"/>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Tabelle1!$E$2</c:f>
              <c:numCache>
                <c:formatCode>General</c:formatCode>
                <c:ptCount val="1"/>
                <c:pt idx="0">
                  <c:v>3</c:v>
                </c:pt>
              </c:numCache>
            </c:numRef>
          </c:val>
          <c:extLst>
            <c:ext xmlns:c16="http://schemas.microsoft.com/office/drawing/2014/chart" uri="{C3380CC4-5D6E-409C-BE32-E72D297353CC}">
              <c16:uniqueId val="{0000000B-CCE9-43A7-9749-8311914FA6C7}"/>
            </c:ext>
          </c:extLst>
        </c:ser>
        <c:ser>
          <c:idx val="4"/>
          <c:order val="4"/>
          <c:tx>
            <c:strRef>
              <c:f>Tabelle1!$F$1</c:f>
              <c:strCache>
                <c:ptCount val="1"/>
                <c:pt idx="0">
                  <c:v>Spalte6</c:v>
                </c:pt>
              </c:strCache>
            </c:strRef>
          </c:tx>
          <c:spPr>
            <a:solidFill>
              <a:srgbClr val="00307F"/>
            </a:solidFill>
            <a:ln>
              <a:noFill/>
            </a:ln>
            <a:effectLst/>
          </c:spPr>
          <c:invertIfNegative val="0"/>
          <c:dPt>
            <c:idx val="0"/>
            <c:invertIfNegative val="0"/>
            <c:bubble3D val="0"/>
            <c:extLst>
              <c:ext xmlns:c16="http://schemas.microsoft.com/office/drawing/2014/chart" uri="{C3380CC4-5D6E-409C-BE32-E72D297353CC}">
                <c16:uniqueId val="{0000000D-CCE9-43A7-9749-8311914FA6C7}"/>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Tabelle1!$F$2</c:f>
              <c:numCache>
                <c:formatCode>General</c:formatCode>
                <c:ptCount val="1"/>
                <c:pt idx="0">
                  <c:v>9</c:v>
                </c:pt>
              </c:numCache>
            </c:numRef>
          </c:val>
          <c:extLst>
            <c:ext xmlns:c16="http://schemas.microsoft.com/office/drawing/2014/chart" uri="{C3380CC4-5D6E-409C-BE32-E72D297353CC}">
              <c16:uniqueId val="{0000000E-CCE9-43A7-9749-8311914FA6C7}"/>
            </c:ext>
          </c:extLst>
        </c:ser>
        <c:dLbls>
          <c:dLblPos val="outEnd"/>
          <c:showLegendKey val="0"/>
          <c:showVal val="1"/>
          <c:showCatName val="0"/>
          <c:showSerName val="0"/>
          <c:showPercent val="0"/>
          <c:showBubbleSize val="0"/>
        </c:dLbls>
        <c:gapWidth val="48"/>
        <c:overlap val="-95"/>
        <c:axId val="602640720"/>
        <c:axId val="602641504"/>
      </c:barChart>
      <c:catAx>
        <c:axId val="602640720"/>
        <c:scaling>
          <c:orientation val="minMax"/>
        </c:scaling>
        <c:delete val="1"/>
        <c:axPos val="b"/>
        <c:numFmt formatCode="General" sourceLinked="1"/>
        <c:majorTickMark val="out"/>
        <c:minorTickMark val="none"/>
        <c:tickLblPos val="nextTo"/>
        <c:crossAx val="602641504"/>
        <c:crosses val="autoZero"/>
        <c:auto val="1"/>
        <c:lblAlgn val="ctr"/>
        <c:lblOffset val="100"/>
        <c:noMultiLvlLbl val="0"/>
      </c:catAx>
      <c:valAx>
        <c:axId val="602641504"/>
        <c:scaling>
          <c:orientation val="minMax"/>
          <c:max val="10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602640720"/>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de-DE"/>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723237924006886E-2"/>
          <c:y val="0.13341515584074851"/>
          <c:w val="0.95788774858542947"/>
          <c:h val="0.33653903640162802"/>
        </c:manualLayout>
      </c:layout>
      <c:barChart>
        <c:barDir val="col"/>
        <c:grouping val="clustered"/>
        <c:varyColors val="0"/>
        <c:ser>
          <c:idx val="0"/>
          <c:order val="0"/>
          <c:tx>
            <c:strRef>
              <c:f>Tabelle1!$B$1</c:f>
              <c:strCache>
                <c:ptCount val="1"/>
                <c:pt idx="0">
                  <c:v>Spalte2</c:v>
                </c:pt>
              </c:strCache>
            </c:strRef>
          </c:tx>
          <c:spPr>
            <a:solidFill>
              <a:srgbClr val="0060FF">
                <a:lumMod val="50000"/>
              </a:srgbClr>
            </a:solidFill>
            <a:ln>
              <a:noFill/>
            </a:ln>
            <a:effectLst/>
          </c:spPr>
          <c:invertIfNegative val="0"/>
          <c:dPt>
            <c:idx val="0"/>
            <c:invertIfNegative val="0"/>
            <c:bubble3D val="0"/>
            <c:extLst>
              <c:ext xmlns:c16="http://schemas.microsoft.com/office/drawing/2014/chart" uri="{C3380CC4-5D6E-409C-BE32-E72D297353CC}">
                <c16:uniqueId val="{00000000-DCE3-4440-A5CC-1CFF38D10EA9}"/>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Tabelle1!$B$2</c:f>
              <c:numCache>
                <c:formatCode>General</c:formatCode>
                <c:ptCount val="1"/>
                <c:pt idx="0">
                  <c:v>11</c:v>
                </c:pt>
              </c:numCache>
            </c:numRef>
          </c:val>
          <c:extLst>
            <c:ext xmlns:c16="http://schemas.microsoft.com/office/drawing/2014/chart" uri="{C3380CC4-5D6E-409C-BE32-E72D297353CC}">
              <c16:uniqueId val="{00000001-DCE3-4440-A5CC-1CFF38D10EA9}"/>
            </c:ext>
          </c:extLst>
        </c:ser>
        <c:ser>
          <c:idx val="1"/>
          <c:order val="1"/>
          <c:tx>
            <c:strRef>
              <c:f>Tabelle1!$C$1</c:f>
              <c:strCache>
                <c:ptCount val="1"/>
                <c:pt idx="0">
                  <c:v>Spalte3</c:v>
                </c:pt>
              </c:strCache>
            </c:strRef>
          </c:tx>
          <c:spPr>
            <a:solidFill>
              <a:srgbClr val="0060FF">
                <a:lumMod val="50000"/>
              </a:srgbClr>
            </a:solidFill>
            <a:ln>
              <a:noFill/>
            </a:ln>
            <a:effectLst/>
          </c:spPr>
          <c:invertIfNegative val="0"/>
          <c:dPt>
            <c:idx val="0"/>
            <c:invertIfNegative val="0"/>
            <c:bubble3D val="0"/>
            <c:extLst>
              <c:ext xmlns:c16="http://schemas.microsoft.com/office/drawing/2014/chart" uri="{C3380CC4-5D6E-409C-BE32-E72D297353CC}">
                <c16:uniqueId val="{00000002-DCE3-4440-A5CC-1CFF38D10EA9}"/>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Tabelle1!$C$2</c:f>
              <c:numCache>
                <c:formatCode>General</c:formatCode>
                <c:ptCount val="1"/>
                <c:pt idx="0">
                  <c:v>18</c:v>
                </c:pt>
              </c:numCache>
            </c:numRef>
          </c:val>
          <c:extLst>
            <c:ext xmlns:c16="http://schemas.microsoft.com/office/drawing/2014/chart" uri="{C3380CC4-5D6E-409C-BE32-E72D297353CC}">
              <c16:uniqueId val="{00000003-DCE3-4440-A5CC-1CFF38D10EA9}"/>
            </c:ext>
          </c:extLst>
        </c:ser>
        <c:ser>
          <c:idx val="2"/>
          <c:order val="2"/>
          <c:tx>
            <c:strRef>
              <c:f>Tabelle1!$D$1</c:f>
              <c:strCache>
                <c:ptCount val="1"/>
                <c:pt idx="0">
                  <c:v>Spalte4</c:v>
                </c:pt>
              </c:strCache>
            </c:strRef>
          </c:tx>
          <c:spPr>
            <a:solidFill>
              <a:srgbClr val="0060FF">
                <a:lumMod val="50000"/>
              </a:srgbClr>
            </a:solidFill>
            <a:ln>
              <a:noFill/>
            </a:ln>
            <a:effectLst/>
          </c:spPr>
          <c:invertIfNegative val="0"/>
          <c:dPt>
            <c:idx val="0"/>
            <c:invertIfNegative val="0"/>
            <c:bubble3D val="0"/>
            <c:extLst>
              <c:ext xmlns:c16="http://schemas.microsoft.com/office/drawing/2014/chart" uri="{C3380CC4-5D6E-409C-BE32-E72D297353CC}">
                <c16:uniqueId val="{00000004-DCE3-4440-A5CC-1CFF38D10EA9}"/>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Tabelle1!$D$2</c:f>
              <c:numCache>
                <c:formatCode>General</c:formatCode>
                <c:ptCount val="1"/>
                <c:pt idx="0">
                  <c:v>16</c:v>
                </c:pt>
              </c:numCache>
            </c:numRef>
          </c:val>
          <c:extLst>
            <c:ext xmlns:c16="http://schemas.microsoft.com/office/drawing/2014/chart" uri="{C3380CC4-5D6E-409C-BE32-E72D297353CC}">
              <c16:uniqueId val="{00000005-DCE3-4440-A5CC-1CFF38D10EA9}"/>
            </c:ext>
          </c:extLst>
        </c:ser>
        <c:ser>
          <c:idx val="3"/>
          <c:order val="3"/>
          <c:tx>
            <c:strRef>
              <c:f>Tabelle1!$E$1</c:f>
              <c:strCache>
                <c:ptCount val="1"/>
                <c:pt idx="0">
                  <c:v>Spalte5</c:v>
                </c:pt>
              </c:strCache>
            </c:strRef>
          </c:tx>
          <c:spPr>
            <a:solidFill>
              <a:srgbClr val="0060FF">
                <a:lumMod val="50000"/>
              </a:srgbClr>
            </a:solidFill>
            <a:ln>
              <a:noFill/>
            </a:ln>
            <a:effectLst/>
          </c:spPr>
          <c:invertIfNegative val="0"/>
          <c:dPt>
            <c:idx val="0"/>
            <c:invertIfNegative val="0"/>
            <c:bubble3D val="0"/>
            <c:extLst>
              <c:ext xmlns:c16="http://schemas.microsoft.com/office/drawing/2014/chart" uri="{C3380CC4-5D6E-409C-BE32-E72D297353CC}">
                <c16:uniqueId val="{00000006-DCE3-4440-A5CC-1CFF38D10EA9}"/>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Tabelle1!$E$2</c:f>
              <c:numCache>
                <c:formatCode>General</c:formatCode>
                <c:ptCount val="1"/>
                <c:pt idx="0">
                  <c:v>11</c:v>
                </c:pt>
              </c:numCache>
            </c:numRef>
          </c:val>
          <c:extLst>
            <c:ext xmlns:c16="http://schemas.microsoft.com/office/drawing/2014/chart" uri="{C3380CC4-5D6E-409C-BE32-E72D297353CC}">
              <c16:uniqueId val="{00000007-DCE3-4440-A5CC-1CFF38D10EA9}"/>
            </c:ext>
          </c:extLst>
        </c:ser>
        <c:ser>
          <c:idx val="4"/>
          <c:order val="4"/>
          <c:tx>
            <c:strRef>
              <c:f>Tabelle1!$F$1</c:f>
              <c:strCache>
                <c:ptCount val="1"/>
                <c:pt idx="0">
                  <c:v>Spalte6</c:v>
                </c:pt>
              </c:strCache>
            </c:strRef>
          </c:tx>
          <c:spPr>
            <a:solidFill>
              <a:srgbClr val="0060FF">
                <a:lumMod val="50000"/>
              </a:srgbClr>
            </a:solidFill>
            <a:ln>
              <a:noFill/>
            </a:ln>
            <a:effectLst/>
          </c:spPr>
          <c:invertIfNegative val="0"/>
          <c:dPt>
            <c:idx val="0"/>
            <c:invertIfNegative val="0"/>
            <c:bubble3D val="0"/>
            <c:extLst>
              <c:ext xmlns:c16="http://schemas.microsoft.com/office/drawing/2014/chart" uri="{C3380CC4-5D6E-409C-BE32-E72D297353CC}">
                <c16:uniqueId val="{00000008-DCE3-4440-A5CC-1CFF38D10EA9}"/>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Tabelle1!$F$2</c:f>
              <c:numCache>
                <c:formatCode>General</c:formatCode>
                <c:ptCount val="1"/>
                <c:pt idx="0">
                  <c:v>9</c:v>
                </c:pt>
              </c:numCache>
            </c:numRef>
          </c:val>
          <c:extLst>
            <c:ext xmlns:c16="http://schemas.microsoft.com/office/drawing/2014/chart" uri="{C3380CC4-5D6E-409C-BE32-E72D297353CC}">
              <c16:uniqueId val="{00000009-DCE3-4440-A5CC-1CFF38D10EA9}"/>
            </c:ext>
          </c:extLst>
        </c:ser>
        <c:ser>
          <c:idx val="5"/>
          <c:order val="5"/>
          <c:tx>
            <c:strRef>
              <c:f>Tabelle1!$G$1</c:f>
              <c:strCache>
                <c:ptCount val="1"/>
                <c:pt idx="0">
                  <c:v>Spalte7</c:v>
                </c:pt>
              </c:strCache>
            </c:strRef>
          </c:tx>
          <c:spPr>
            <a:solidFill>
              <a:srgbClr val="0060FF">
                <a:lumMod val="50000"/>
              </a:srgbClr>
            </a:solidFill>
            <a:ln>
              <a:noFill/>
            </a:ln>
            <a:effectLst/>
          </c:spPr>
          <c:invertIfNegative val="0"/>
          <c:dPt>
            <c:idx val="0"/>
            <c:invertIfNegative val="0"/>
            <c:bubble3D val="0"/>
            <c:extLst>
              <c:ext xmlns:c16="http://schemas.microsoft.com/office/drawing/2014/chart" uri="{C3380CC4-5D6E-409C-BE32-E72D297353CC}">
                <c16:uniqueId val="{0000000A-DCE3-4440-A5CC-1CFF38D10EA9}"/>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Tabelle1!$G$2</c:f>
              <c:numCache>
                <c:formatCode>General</c:formatCode>
                <c:ptCount val="1"/>
                <c:pt idx="0">
                  <c:v>12</c:v>
                </c:pt>
              </c:numCache>
            </c:numRef>
          </c:val>
          <c:extLst>
            <c:ext xmlns:c16="http://schemas.microsoft.com/office/drawing/2014/chart" uri="{C3380CC4-5D6E-409C-BE32-E72D297353CC}">
              <c16:uniqueId val="{0000000B-DCE3-4440-A5CC-1CFF38D10EA9}"/>
            </c:ext>
          </c:extLst>
        </c:ser>
        <c:ser>
          <c:idx val="6"/>
          <c:order val="6"/>
          <c:tx>
            <c:strRef>
              <c:f>Tabelle1!$H$1</c:f>
              <c:strCache>
                <c:ptCount val="1"/>
                <c:pt idx="0">
                  <c:v>Spalte8</c:v>
                </c:pt>
              </c:strCache>
            </c:strRef>
          </c:tx>
          <c:spPr>
            <a:solidFill>
              <a:srgbClr val="00307F"/>
            </a:solidFill>
            <a:ln>
              <a:noFill/>
            </a:ln>
            <a:effectLst/>
          </c:spPr>
          <c:invertIfNegative val="0"/>
          <c:dPt>
            <c:idx val="0"/>
            <c:invertIfNegative val="0"/>
            <c:bubble3D val="0"/>
            <c:extLst>
              <c:ext xmlns:c16="http://schemas.microsoft.com/office/drawing/2014/chart" uri="{C3380CC4-5D6E-409C-BE32-E72D297353CC}">
                <c16:uniqueId val="{0000000C-DCE3-4440-A5CC-1CFF38D10EA9}"/>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Tabelle1!$H$2</c:f>
              <c:numCache>
                <c:formatCode>General</c:formatCode>
                <c:ptCount val="1"/>
                <c:pt idx="0">
                  <c:v>6</c:v>
                </c:pt>
              </c:numCache>
            </c:numRef>
          </c:val>
          <c:extLst>
            <c:ext xmlns:c16="http://schemas.microsoft.com/office/drawing/2014/chart" uri="{C3380CC4-5D6E-409C-BE32-E72D297353CC}">
              <c16:uniqueId val="{0000000D-DCE3-4440-A5CC-1CFF38D10EA9}"/>
            </c:ext>
          </c:extLst>
        </c:ser>
        <c:ser>
          <c:idx val="7"/>
          <c:order val="7"/>
          <c:tx>
            <c:strRef>
              <c:f>Tabelle1!$I$1</c:f>
              <c:strCache>
                <c:ptCount val="1"/>
                <c:pt idx="0">
                  <c:v>Spalte9</c:v>
                </c:pt>
              </c:strCache>
            </c:strRef>
          </c:tx>
          <c:spPr>
            <a:solidFill>
              <a:srgbClr val="00307F"/>
            </a:solidFill>
            <a:ln>
              <a:noFill/>
            </a:ln>
            <a:effectLst/>
          </c:spPr>
          <c:invertIfNegative val="0"/>
          <c:dPt>
            <c:idx val="0"/>
            <c:invertIfNegative val="0"/>
            <c:bubble3D val="0"/>
            <c:extLst>
              <c:ext xmlns:c16="http://schemas.microsoft.com/office/drawing/2014/chart" uri="{C3380CC4-5D6E-409C-BE32-E72D297353CC}">
                <c16:uniqueId val="{0000000E-DCE3-4440-A5CC-1CFF38D10EA9}"/>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Tabelle1!$I$2</c:f>
              <c:numCache>
                <c:formatCode>General</c:formatCode>
                <c:ptCount val="1"/>
                <c:pt idx="0">
                  <c:v>7</c:v>
                </c:pt>
              </c:numCache>
            </c:numRef>
          </c:val>
          <c:extLst>
            <c:ext xmlns:c16="http://schemas.microsoft.com/office/drawing/2014/chart" uri="{C3380CC4-5D6E-409C-BE32-E72D297353CC}">
              <c16:uniqueId val="{0000000F-DCE3-4440-A5CC-1CFF38D10EA9}"/>
            </c:ext>
          </c:extLst>
        </c:ser>
        <c:ser>
          <c:idx val="8"/>
          <c:order val="8"/>
          <c:tx>
            <c:strRef>
              <c:f>Tabelle1!$J$1</c:f>
              <c:strCache>
                <c:ptCount val="1"/>
                <c:pt idx="0">
                  <c:v>Spalte10</c:v>
                </c:pt>
              </c:strCache>
            </c:strRef>
          </c:tx>
          <c:spPr>
            <a:solidFill>
              <a:srgbClr val="00307F"/>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Tabelle1!$J$2</c:f>
              <c:numCache>
                <c:formatCode>General</c:formatCode>
                <c:ptCount val="1"/>
                <c:pt idx="0">
                  <c:v>3</c:v>
                </c:pt>
              </c:numCache>
            </c:numRef>
          </c:val>
          <c:extLst>
            <c:ext xmlns:c16="http://schemas.microsoft.com/office/drawing/2014/chart" uri="{C3380CC4-5D6E-409C-BE32-E72D297353CC}">
              <c16:uniqueId val="{00000010-DCE3-4440-A5CC-1CFF38D10EA9}"/>
            </c:ext>
          </c:extLst>
        </c:ser>
        <c:ser>
          <c:idx val="9"/>
          <c:order val="9"/>
          <c:tx>
            <c:strRef>
              <c:f>Tabelle1!$K$1</c:f>
              <c:strCache>
                <c:ptCount val="1"/>
                <c:pt idx="0">
                  <c:v>Spalte11</c:v>
                </c:pt>
              </c:strCache>
            </c:strRef>
          </c:tx>
          <c:spPr>
            <a:solidFill>
              <a:srgbClr val="00307F"/>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Tabelle1!$K$2</c:f>
              <c:numCache>
                <c:formatCode>General</c:formatCode>
                <c:ptCount val="1"/>
                <c:pt idx="0">
                  <c:v>3</c:v>
                </c:pt>
              </c:numCache>
            </c:numRef>
          </c:val>
          <c:extLst>
            <c:ext xmlns:c16="http://schemas.microsoft.com/office/drawing/2014/chart" uri="{C3380CC4-5D6E-409C-BE32-E72D297353CC}">
              <c16:uniqueId val="{00000011-DCE3-4440-A5CC-1CFF38D10EA9}"/>
            </c:ext>
          </c:extLst>
        </c:ser>
        <c:ser>
          <c:idx val="10"/>
          <c:order val="10"/>
          <c:tx>
            <c:strRef>
              <c:f>Tabelle1!$L$1</c:f>
              <c:strCache>
                <c:ptCount val="1"/>
                <c:pt idx="0">
                  <c:v>Spalte12</c:v>
                </c:pt>
              </c:strCache>
            </c:strRef>
          </c:tx>
          <c:spPr>
            <a:solidFill>
              <a:srgbClr val="00307F"/>
            </a:solidFill>
            <a:ln>
              <a:noFill/>
            </a:ln>
            <a:effectLst/>
          </c:spPr>
          <c:invertIfNegative val="0"/>
          <c:dPt>
            <c:idx val="0"/>
            <c:invertIfNegative val="0"/>
            <c:bubble3D val="0"/>
            <c:extLst>
              <c:ext xmlns:c16="http://schemas.microsoft.com/office/drawing/2014/chart" uri="{C3380CC4-5D6E-409C-BE32-E72D297353CC}">
                <c16:uniqueId val="{00000012-DCE3-4440-A5CC-1CFF38D10EA9}"/>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Tabelle1!$L$2</c:f>
              <c:numCache>
                <c:formatCode>General</c:formatCode>
                <c:ptCount val="1"/>
                <c:pt idx="0">
                  <c:v>3</c:v>
                </c:pt>
              </c:numCache>
            </c:numRef>
          </c:val>
          <c:extLst>
            <c:ext xmlns:c16="http://schemas.microsoft.com/office/drawing/2014/chart" uri="{C3380CC4-5D6E-409C-BE32-E72D297353CC}">
              <c16:uniqueId val="{00000013-DCE3-4440-A5CC-1CFF38D10EA9}"/>
            </c:ext>
          </c:extLst>
        </c:ser>
        <c:dLbls>
          <c:dLblPos val="outEnd"/>
          <c:showLegendKey val="0"/>
          <c:showVal val="1"/>
          <c:showCatName val="0"/>
          <c:showSerName val="0"/>
          <c:showPercent val="0"/>
          <c:showBubbleSize val="0"/>
        </c:dLbls>
        <c:gapWidth val="48"/>
        <c:overlap val="-95"/>
        <c:axId val="598951536"/>
        <c:axId val="598951928"/>
      </c:barChart>
      <c:catAx>
        <c:axId val="598951536"/>
        <c:scaling>
          <c:orientation val="minMax"/>
        </c:scaling>
        <c:delete val="1"/>
        <c:axPos val="b"/>
        <c:numFmt formatCode="General" sourceLinked="1"/>
        <c:majorTickMark val="out"/>
        <c:minorTickMark val="none"/>
        <c:tickLblPos val="nextTo"/>
        <c:crossAx val="598951928"/>
        <c:crosses val="autoZero"/>
        <c:auto val="1"/>
        <c:lblAlgn val="ctr"/>
        <c:lblOffset val="100"/>
        <c:noMultiLvlLbl val="0"/>
      </c:catAx>
      <c:valAx>
        <c:axId val="598951928"/>
        <c:scaling>
          <c:orientation val="minMax"/>
          <c:max val="10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59895153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de-DE"/>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501426354658534"/>
          <c:y val="1.3824611495024213E-3"/>
          <c:w val="0.5256676760480774"/>
          <c:h val="0.997256715490488"/>
        </c:manualLayout>
      </c:layout>
      <c:barChart>
        <c:barDir val="bar"/>
        <c:grouping val="clustered"/>
        <c:varyColors val="0"/>
        <c:ser>
          <c:idx val="0"/>
          <c:order val="0"/>
          <c:tx>
            <c:strRef>
              <c:f>Tabelle1!$B$1</c:f>
              <c:strCache>
                <c:ptCount val="1"/>
                <c:pt idx="0">
                  <c:v>Datenreihe 1</c:v>
                </c:pt>
              </c:strCache>
            </c:strRef>
          </c:tx>
          <c:spPr>
            <a:solidFill>
              <a:srgbClr val="00307F"/>
            </a:solidFill>
          </c:spPr>
          <c:invertIfNegative val="0"/>
          <c:dPt>
            <c:idx val="0"/>
            <c:invertIfNegative val="0"/>
            <c:bubble3D val="0"/>
            <c:extLst>
              <c:ext xmlns:c16="http://schemas.microsoft.com/office/drawing/2014/chart" uri="{C3380CC4-5D6E-409C-BE32-E72D297353CC}">
                <c16:uniqueId val="{00000000-857D-4256-A247-533BCE9CDE28}"/>
              </c:ext>
            </c:extLst>
          </c:dPt>
          <c:dPt>
            <c:idx val="1"/>
            <c:invertIfNegative val="0"/>
            <c:bubble3D val="0"/>
            <c:extLst>
              <c:ext xmlns:c16="http://schemas.microsoft.com/office/drawing/2014/chart" uri="{C3380CC4-5D6E-409C-BE32-E72D297353CC}">
                <c16:uniqueId val="{00000001-857D-4256-A247-533BCE9CDE28}"/>
              </c:ext>
            </c:extLst>
          </c:dPt>
          <c:dPt>
            <c:idx val="2"/>
            <c:invertIfNegative val="0"/>
            <c:bubble3D val="0"/>
            <c:extLst>
              <c:ext xmlns:c16="http://schemas.microsoft.com/office/drawing/2014/chart" uri="{C3380CC4-5D6E-409C-BE32-E72D297353CC}">
                <c16:uniqueId val="{00000002-857D-4256-A247-533BCE9CDE28}"/>
              </c:ext>
            </c:extLst>
          </c:dPt>
          <c:dPt>
            <c:idx val="3"/>
            <c:invertIfNegative val="0"/>
            <c:bubble3D val="0"/>
            <c:extLst>
              <c:ext xmlns:c16="http://schemas.microsoft.com/office/drawing/2014/chart" uri="{C3380CC4-5D6E-409C-BE32-E72D297353CC}">
                <c16:uniqueId val="{00000003-857D-4256-A247-533BCE9CDE28}"/>
              </c:ext>
            </c:extLst>
          </c:dPt>
          <c:dLbls>
            <c:numFmt formatCode="0&quot;%&quot;" sourceLinked="0"/>
            <c:spPr>
              <a:noFill/>
              <a:ln>
                <a:noFill/>
              </a:ln>
              <a:effectLst/>
            </c:spPr>
            <c:txPr>
              <a:bodyPr/>
              <a:lstStyle/>
              <a:p>
                <a:pPr>
                  <a:defRPr sz="1000">
                    <a:solidFill>
                      <a:schemeClr val="accent2">
                        <a:lumMod val="50000"/>
                      </a:schemeClr>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Less than 18.5 Underweight</c:v>
                </c:pt>
                <c:pt idx="1">
                  <c:v>18.5 - 24.9 Normal</c:v>
                </c:pt>
                <c:pt idx="2">
                  <c:v>25.0 - 29.9 Overweight</c:v>
                </c:pt>
                <c:pt idx="3">
                  <c:v>30.0 - 34.9 Obesity class 1</c:v>
                </c:pt>
                <c:pt idx="4">
                  <c:v>35.0 - 39.9 Obesity class 2</c:v>
                </c:pt>
                <c:pt idx="5">
                  <c:v>40.0 or higher Obesity class 3</c:v>
                </c:pt>
              </c:strCache>
            </c:strRef>
          </c:cat>
          <c:val>
            <c:numRef>
              <c:f>Tabelle1!$B$2:$B$7</c:f>
              <c:numCache>
                <c:formatCode>General</c:formatCode>
                <c:ptCount val="6"/>
                <c:pt idx="0">
                  <c:v>2</c:v>
                </c:pt>
                <c:pt idx="1">
                  <c:v>42</c:v>
                </c:pt>
                <c:pt idx="2">
                  <c:v>29</c:v>
                </c:pt>
                <c:pt idx="3">
                  <c:v>10</c:v>
                </c:pt>
                <c:pt idx="4">
                  <c:v>3</c:v>
                </c:pt>
                <c:pt idx="5">
                  <c:v>1</c:v>
                </c:pt>
              </c:numCache>
            </c:numRef>
          </c:val>
          <c:extLst>
            <c:ext xmlns:c16="http://schemas.microsoft.com/office/drawing/2014/chart" uri="{C3380CC4-5D6E-409C-BE32-E72D297353CC}">
              <c16:uniqueId val="{00000004-857D-4256-A247-533BCE9CDE28}"/>
            </c:ext>
          </c:extLst>
        </c:ser>
        <c:dLbls>
          <c:showLegendKey val="0"/>
          <c:showVal val="0"/>
          <c:showCatName val="0"/>
          <c:showSerName val="0"/>
          <c:showPercent val="0"/>
          <c:showBubbleSize val="0"/>
        </c:dLbls>
        <c:gapWidth val="70"/>
        <c:axId val="573055528"/>
        <c:axId val="573055920"/>
      </c:barChart>
      <c:catAx>
        <c:axId val="573055528"/>
        <c:scaling>
          <c:orientation val="maxMin"/>
        </c:scaling>
        <c:delete val="0"/>
        <c:axPos val="l"/>
        <c:numFmt formatCode="General" sourceLinked="1"/>
        <c:majorTickMark val="out"/>
        <c:minorTickMark val="none"/>
        <c:tickLblPos val="nextTo"/>
        <c:txPr>
          <a:bodyPr/>
          <a:lstStyle/>
          <a:p>
            <a:pPr>
              <a:defRPr sz="1000"/>
            </a:pPr>
            <a:endParaRPr lang="de-DE"/>
          </a:p>
        </c:txPr>
        <c:crossAx val="573055920"/>
        <c:crosses val="autoZero"/>
        <c:auto val="1"/>
        <c:lblAlgn val="ctr"/>
        <c:lblOffset val="100"/>
        <c:noMultiLvlLbl val="0"/>
      </c:catAx>
      <c:valAx>
        <c:axId val="573055920"/>
        <c:scaling>
          <c:orientation val="minMax"/>
          <c:max val="100"/>
          <c:min val="0"/>
        </c:scaling>
        <c:delete val="1"/>
        <c:axPos val="t"/>
        <c:numFmt formatCode="General" sourceLinked="1"/>
        <c:majorTickMark val="out"/>
        <c:minorTickMark val="none"/>
        <c:tickLblPos val="nextTo"/>
        <c:crossAx val="573055528"/>
        <c:crosses val="autoZero"/>
        <c:crossBetween val="between"/>
      </c:valAx>
    </c:plotArea>
    <c:plotVisOnly val="1"/>
    <c:dispBlanksAs val="gap"/>
    <c:showDLblsOverMax val="0"/>
  </c:chart>
  <c:txPr>
    <a:bodyPr/>
    <a:lstStyle/>
    <a:p>
      <a:pPr>
        <a:defRPr sz="1800"/>
      </a:pPr>
      <a:endParaRPr lang="de-DE"/>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723237924006886E-2"/>
          <c:y val="0.13341515584074851"/>
          <c:w val="0.95788774858542947"/>
          <c:h val="0.33653903640162802"/>
        </c:manualLayout>
      </c:layout>
      <c:barChart>
        <c:barDir val="col"/>
        <c:grouping val="clustered"/>
        <c:varyColors val="0"/>
        <c:ser>
          <c:idx val="0"/>
          <c:order val="0"/>
          <c:tx>
            <c:strRef>
              <c:f>Tabelle1!$B$1</c:f>
              <c:strCache>
                <c:ptCount val="1"/>
                <c:pt idx="0">
                  <c:v>Unemployed but looking for work</c:v>
                </c:pt>
              </c:strCache>
            </c:strRef>
          </c:tx>
          <c:spPr>
            <a:solidFill>
              <a:srgbClr val="0060FF">
                <a:lumMod val="50000"/>
              </a:srgbClr>
            </a:solidFill>
            <a:ln>
              <a:noFill/>
            </a:ln>
            <a:effectLst/>
          </c:spPr>
          <c:invertIfNegative val="0"/>
          <c:dPt>
            <c:idx val="0"/>
            <c:invertIfNegative val="0"/>
            <c:bubble3D val="0"/>
            <c:extLst>
              <c:ext xmlns:c16="http://schemas.microsoft.com/office/drawing/2014/chart" uri="{C3380CC4-5D6E-409C-BE32-E72D297353CC}">
                <c16:uniqueId val="{00000001-3386-42BF-9DFF-F1346AFDF5B0}"/>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Tabelle1!$B$2</c:f>
              <c:numCache>
                <c:formatCode>General</c:formatCode>
                <c:ptCount val="1"/>
                <c:pt idx="0">
                  <c:v>5</c:v>
                </c:pt>
              </c:numCache>
            </c:numRef>
          </c:val>
          <c:extLst>
            <c:ext xmlns:c16="http://schemas.microsoft.com/office/drawing/2014/chart" uri="{C3380CC4-5D6E-409C-BE32-E72D297353CC}">
              <c16:uniqueId val="{00000002-3386-42BF-9DFF-F1346AFDF5B0}"/>
            </c:ext>
          </c:extLst>
        </c:ser>
        <c:ser>
          <c:idx val="1"/>
          <c:order val="1"/>
          <c:tx>
            <c:strRef>
              <c:f>Tabelle1!$C$1</c:f>
              <c:strCache>
                <c:ptCount val="1"/>
                <c:pt idx="0">
                  <c:v>Employed full time outside the home</c:v>
                </c:pt>
              </c:strCache>
            </c:strRef>
          </c:tx>
          <c:spPr>
            <a:solidFill>
              <a:srgbClr val="00307F"/>
            </a:solidFill>
            <a:ln>
              <a:noFill/>
            </a:ln>
            <a:effectLst/>
          </c:spPr>
          <c:invertIfNegative val="0"/>
          <c:dPt>
            <c:idx val="0"/>
            <c:invertIfNegative val="0"/>
            <c:bubble3D val="0"/>
            <c:extLst>
              <c:ext xmlns:c16="http://schemas.microsoft.com/office/drawing/2014/chart" uri="{C3380CC4-5D6E-409C-BE32-E72D297353CC}">
                <c16:uniqueId val="{00000004-3386-42BF-9DFF-F1346AFDF5B0}"/>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Tabelle1!$C$2</c:f>
              <c:numCache>
                <c:formatCode>General</c:formatCode>
                <c:ptCount val="1"/>
                <c:pt idx="0">
                  <c:v>36</c:v>
                </c:pt>
              </c:numCache>
            </c:numRef>
          </c:val>
          <c:extLst>
            <c:ext xmlns:c16="http://schemas.microsoft.com/office/drawing/2014/chart" uri="{C3380CC4-5D6E-409C-BE32-E72D297353CC}">
              <c16:uniqueId val="{00000005-3386-42BF-9DFF-F1346AFDF5B0}"/>
            </c:ext>
          </c:extLst>
        </c:ser>
        <c:ser>
          <c:idx val="2"/>
          <c:order val="2"/>
          <c:tx>
            <c:strRef>
              <c:f>Tabelle1!$D$1</c:f>
              <c:strCache>
                <c:ptCount val="1"/>
                <c:pt idx="0">
                  <c:v>Self-employed or independent contractor</c:v>
                </c:pt>
              </c:strCache>
            </c:strRef>
          </c:tx>
          <c:spPr>
            <a:solidFill>
              <a:srgbClr val="00307F"/>
            </a:solidFill>
            <a:ln>
              <a:noFill/>
            </a:ln>
            <a:effectLst/>
          </c:spPr>
          <c:invertIfNegative val="0"/>
          <c:dPt>
            <c:idx val="0"/>
            <c:invertIfNegative val="0"/>
            <c:bubble3D val="0"/>
            <c:extLst>
              <c:ext xmlns:c16="http://schemas.microsoft.com/office/drawing/2014/chart" uri="{C3380CC4-5D6E-409C-BE32-E72D297353CC}">
                <c16:uniqueId val="{00000007-3386-42BF-9DFF-F1346AFDF5B0}"/>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Tabelle1!$D$2</c:f>
              <c:numCache>
                <c:formatCode>General</c:formatCode>
                <c:ptCount val="1"/>
                <c:pt idx="0">
                  <c:v>4</c:v>
                </c:pt>
              </c:numCache>
            </c:numRef>
          </c:val>
          <c:extLst>
            <c:ext xmlns:c16="http://schemas.microsoft.com/office/drawing/2014/chart" uri="{C3380CC4-5D6E-409C-BE32-E72D297353CC}">
              <c16:uniqueId val="{00000008-3386-42BF-9DFF-F1346AFDF5B0}"/>
            </c:ext>
          </c:extLst>
        </c:ser>
        <c:ser>
          <c:idx val="3"/>
          <c:order val="3"/>
          <c:tx>
            <c:strRef>
              <c:f>Tabelle1!$E$1</c:f>
              <c:strCache>
                <c:ptCount val="1"/>
                <c:pt idx="0">
                  <c:v>Employed part-time outside the home</c:v>
                </c:pt>
              </c:strCache>
            </c:strRef>
          </c:tx>
          <c:spPr>
            <a:solidFill>
              <a:srgbClr val="00307F"/>
            </a:solidFill>
            <a:ln>
              <a:noFill/>
            </a:ln>
            <a:effectLst/>
          </c:spPr>
          <c:invertIfNegative val="0"/>
          <c:dPt>
            <c:idx val="0"/>
            <c:invertIfNegative val="0"/>
            <c:bubble3D val="0"/>
            <c:extLst>
              <c:ext xmlns:c16="http://schemas.microsoft.com/office/drawing/2014/chart" uri="{C3380CC4-5D6E-409C-BE32-E72D297353CC}">
                <c16:uniqueId val="{0000000A-3386-42BF-9DFF-F1346AFDF5B0}"/>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Tabelle1!$E$2</c:f>
              <c:numCache>
                <c:formatCode>General</c:formatCode>
                <c:ptCount val="1"/>
                <c:pt idx="0">
                  <c:v>8</c:v>
                </c:pt>
              </c:numCache>
            </c:numRef>
          </c:val>
          <c:extLst>
            <c:ext xmlns:c16="http://schemas.microsoft.com/office/drawing/2014/chart" uri="{C3380CC4-5D6E-409C-BE32-E72D297353CC}">
              <c16:uniqueId val="{0000000B-3386-42BF-9DFF-F1346AFDF5B0}"/>
            </c:ext>
          </c:extLst>
        </c:ser>
        <c:ser>
          <c:idx val="4"/>
          <c:order val="4"/>
          <c:tx>
            <c:strRef>
              <c:f>Tabelle1!$F$1</c:f>
              <c:strCache>
                <c:ptCount val="1"/>
                <c:pt idx="0">
                  <c:v>Full-time homemaker</c:v>
                </c:pt>
              </c:strCache>
            </c:strRef>
          </c:tx>
          <c:spPr>
            <a:solidFill>
              <a:srgbClr val="00307F"/>
            </a:solidFill>
            <a:ln>
              <a:noFill/>
            </a:ln>
            <a:effectLst/>
          </c:spPr>
          <c:invertIfNegative val="0"/>
          <c:dPt>
            <c:idx val="0"/>
            <c:invertIfNegative val="0"/>
            <c:bubble3D val="0"/>
            <c:extLst>
              <c:ext xmlns:c16="http://schemas.microsoft.com/office/drawing/2014/chart" uri="{C3380CC4-5D6E-409C-BE32-E72D297353CC}">
                <c16:uniqueId val="{0000000D-3386-42BF-9DFF-F1346AFDF5B0}"/>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Tabelle1!$F$2</c:f>
              <c:numCache>
                <c:formatCode>General</c:formatCode>
                <c:ptCount val="1"/>
                <c:pt idx="0">
                  <c:v>6</c:v>
                </c:pt>
              </c:numCache>
            </c:numRef>
          </c:val>
          <c:extLst>
            <c:ext xmlns:c16="http://schemas.microsoft.com/office/drawing/2014/chart" uri="{C3380CC4-5D6E-409C-BE32-E72D297353CC}">
              <c16:uniqueId val="{0000000E-3386-42BF-9DFF-F1346AFDF5B0}"/>
            </c:ext>
          </c:extLst>
        </c:ser>
        <c:ser>
          <c:idx val="5"/>
          <c:order val="5"/>
          <c:tx>
            <c:strRef>
              <c:f>Tabelle1!$G$1</c:f>
              <c:strCache>
                <c:ptCount val="1"/>
                <c:pt idx="0">
                  <c:v>Disabled or retired</c:v>
                </c:pt>
              </c:strCache>
            </c:strRef>
          </c:tx>
          <c:spPr>
            <a:solidFill>
              <a:srgbClr val="00307F"/>
            </a:solidFill>
            <a:ln>
              <a:noFill/>
            </a:ln>
            <a:effectLst/>
          </c:spPr>
          <c:invertIfNegative val="0"/>
          <c:dPt>
            <c:idx val="0"/>
            <c:invertIfNegative val="0"/>
            <c:bubble3D val="0"/>
            <c:extLst>
              <c:ext xmlns:c16="http://schemas.microsoft.com/office/drawing/2014/chart" uri="{C3380CC4-5D6E-409C-BE32-E72D297353CC}">
                <c16:uniqueId val="{00000010-3386-42BF-9DFF-F1346AFDF5B0}"/>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Tabelle1!$G$2</c:f>
              <c:numCache>
                <c:formatCode>General</c:formatCode>
                <c:ptCount val="1"/>
                <c:pt idx="0">
                  <c:v>31</c:v>
                </c:pt>
              </c:numCache>
            </c:numRef>
          </c:val>
          <c:extLst>
            <c:ext xmlns:c16="http://schemas.microsoft.com/office/drawing/2014/chart" uri="{C3380CC4-5D6E-409C-BE32-E72D297353CC}">
              <c16:uniqueId val="{00000011-3386-42BF-9DFF-F1346AFDF5B0}"/>
            </c:ext>
          </c:extLst>
        </c:ser>
        <c:ser>
          <c:idx val="6"/>
          <c:order val="6"/>
          <c:tx>
            <c:strRef>
              <c:f>Tabelle1!$H$1</c:f>
              <c:strCache>
                <c:ptCount val="1"/>
                <c:pt idx="0">
                  <c:v>Pupil / Student</c:v>
                </c:pt>
              </c:strCache>
            </c:strRef>
          </c:tx>
          <c:spPr>
            <a:solidFill>
              <a:srgbClr val="00307F"/>
            </a:solidFill>
            <a:ln>
              <a:noFill/>
            </a:ln>
            <a:effectLst/>
          </c:spPr>
          <c:invertIfNegative val="0"/>
          <c:dPt>
            <c:idx val="0"/>
            <c:invertIfNegative val="0"/>
            <c:bubble3D val="0"/>
            <c:extLst>
              <c:ext xmlns:c16="http://schemas.microsoft.com/office/drawing/2014/chart" uri="{C3380CC4-5D6E-409C-BE32-E72D297353CC}">
                <c16:uniqueId val="{00000013-3386-42BF-9DFF-F1346AFDF5B0}"/>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Tabelle1!$H$2</c:f>
              <c:numCache>
                <c:formatCode>General</c:formatCode>
                <c:ptCount val="1"/>
                <c:pt idx="0">
                  <c:v>8</c:v>
                </c:pt>
              </c:numCache>
            </c:numRef>
          </c:val>
          <c:extLst>
            <c:ext xmlns:c16="http://schemas.microsoft.com/office/drawing/2014/chart" uri="{C3380CC4-5D6E-409C-BE32-E72D297353CC}">
              <c16:uniqueId val="{00000014-3386-42BF-9DFF-F1346AFDF5B0}"/>
            </c:ext>
          </c:extLst>
        </c:ser>
        <c:ser>
          <c:idx val="7"/>
          <c:order val="7"/>
          <c:tx>
            <c:strRef>
              <c:f>Tabelle1!$I$1</c:f>
              <c:strCache>
                <c:ptCount val="1"/>
                <c:pt idx="0">
                  <c:v>Don't know / no answer</c:v>
                </c:pt>
              </c:strCache>
            </c:strRef>
          </c:tx>
          <c:spPr>
            <a:solidFill>
              <a:srgbClr val="00307F"/>
            </a:solidFill>
            <a:ln>
              <a:noFill/>
            </a:ln>
            <a:effectLst/>
          </c:spPr>
          <c:invertIfNegative val="0"/>
          <c:dPt>
            <c:idx val="0"/>
            <c:invertIfNegative val="0"/>
            <c:bubble3D val="0"/>
            <c:extLst>
              <c:ext xmlns:c16="http://schemas.microsoft.com/office/drawing/2014/chart" uri="{C3380CC4-5D6E-409C-BE32-E72D297353CC}">
                <c16:uniqueId val="{00000016-3386-42BF-9DFF-F1346AFDF5B0}"/>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Tabelle1!$I$2</c:f>
              <c:numCache>
                <c:formatCode>General</c:formatCode>
                <c:ptCount val="1"/>
                <c:pt idx="0">
                  <c:v>1</c:v>
                </c:pt>
              </c:numCache>
            </c:numRef>
          </c:val>
          <c:extLst>
            <c:ext xmlns:c16="http://schemas.microsoft.com/office/drawing/2014/chart" uri="{C3380CC4-5D6E-409C-BE32-E72D297353CC}">
              <c16:uniqueId val="{00000017-3386-42BF-9DFF-F1346AFDF5B0}"/>
            </c:ext>
          </c:extLst>
        </c:ser>
        <c:dLbls>
          <c:dLblPos val="outEnd"/>
          <c:showLegendKey val="0"/>
          <c:showVal val="1"/>
          <c:showCatName val="0"/>
          <c:showSerName val="0"/>
          <c:showPercent val="0"/>
          <c:showBubbleSize val="0"/>
        </c:dLbls>
        <c:gapWidth val="48"/>
        <c:overlap val="-95"/>
        <c:axId val="602640720"/>
        <c:axId val="602641504"/>
      </c:barChart>
      <c:catAx>
        <c:axId val="602640720"/>
        <c:scaling>
          <c:orientation val="minMax"/>
        </c:scaling>
        <c:delete val="1"/>
        <c:axPos val="b"/>
        <c:numFmt formatCode="General" sourceLinked="1"/>
        <c:majorTickMark val="out"/>
        <c:minorTickMark val="none"/>
        <c:tickLblPos val="nextTo"/>
        <c:crossAx val="602641504"/>
        <c:crosses val="autoZero"/>
        <c:auto val="1"/>
        <c:lblAlgn val="ctr"/>
        <c:lblOffset val="100"/>
        <c:noMultiLvlLbl val="0"/>
      </c:catAx>
      <c:valAx>
        <c:axId val="602641504"/>
        <c:scaling>
          <c:orientation val="minMax"/>
          <c:max val="10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602640720"/>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de-DE"/>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177280753714815E-2"/>
          <c:y val="3.827216546372135E-2"/>
          <c:w val="0.55071601222877586"/>
          <c:h val="0.93556937768921955"/>
        </c:manualLayout>
      </c:layout>
      <c:doughnutChart>
        <c:varyColors val="1"/>
        <c:ser>
          <c:idx val="0"/>
          <c:order val="0"/>
          <c:tx>
            <c:strRef>
              <c:f>Tabelle1!$B$1</c:f>
              <c:strCache>
                <c:ptCount val="1"/>
                <c:pt idx="0">
                  <c:v>Verkauf</c:v>
                </c:pt>
              </c:strCache>
            </c:strRef>
          </c:tx>
          <c:dPt>
            <c:idx val="0"/>
            <c:bubble3D val="0"/>
            <c:spPr>
              <a:solidFill>
                <a:srgbClr val="0060FF"/>
              </a:solidFill>
              <a:ln w="19050">
                <a:solidFill>
                  <a:schemeClr val="lt1"/>
                </a:solidFill>
              </a:ln>
              <a:effectLst/>
            </c:spPr>
            <c:extLst>
              <c:ext xmlns:c16="http://schemas.microsoft.com/office/drawing/2014/chart" uri="{C3380CC4-5D6E-409C-BE32-E72D297353CC}">
                <c16:uniqueId val="{00000001-7EF2-4C59-83B2-1E48EBEA557D}"/>
              </c:ext>
            </c:extLst>
          </c:dPt>
          <c:dPt>
            <c:idx val="1"/>
            <c:bubble3D val="0"/>
            <c:spPr>
              <a:solidFill>
                <a:srgbClr val="FA0028"/>
              </a:solidFill>
              <a:ln w="19050">
                <a:solidFill>
                  <a:schemeClr val="lt1"/>
                </a:solidFill>
              </a:ln>
              <a:effectLst/>
            </c:spPr>
            <c:extLst>
              <c:ext xmlns:c16="http://schemas.microsoft.com/office/drawing/2014/chart" uri="{C3380CC4-5D6E-409C-BE32-E72D297353CC}">
                <c16:uniqueId val="{00000003-7EF2-4C59-83B2-1E48EBEA557D}"/>
              </c:ext>
            </c:extLst>
          </c:dPt>
          <c:dPt>
            <c:idx val="2"/>
            <c:bubble3D val="0"/>
            <c:spPr>
              <a:solidFill>
                <a:srgbClr val="AEAE9F"/>
              </a:solidFill>
              <a:ln w="19050">
                <a:solidFill>
                  <a:schemeClr val="lt1"/>
                </a:solidFill>
              </a:ln>
              <a:effectLst/>
            </c:spPr>
            <c:extLst>
              <c:ext xmlns:c16="http://schemas.microsoft.com/office/drawing/2014/chart" uri="{C3380CC4-5D6E-409C-BE32-E72D297353CC}">
                <c16:uniqueId val="{00000005-7EF2-4C59-83B2-1E48EBEA557D}"/>
              </c:ext>
            </c:extLst>
          </c:dPt>
          <c:dLbls>
            <c:dLbl>
              <c:idx val="2"/>
              <c:layout>
                <c:manualLayout>
                  <c:x val="1.8710314244884129E-2"/>
                  <c:y val="-6.357104063791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EF2-4C59-83B2-1E48EBEA557D}"/>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Tabelle1!$A$2:$A$4</c:f>
              <c:strCache>
                <c:ptCount val="3"/>
                <c:pt idx="0">
                  <c:v>YES</c:v>
                </c:pt>
                <c:pt idx="1">
                  <c:v>NO</c:v>
                </c:pt>
                <c:pt idx="2">
                  <c:v>No answer</c:v>
                </c:pt>
              </c:strCache>
            </c:strRef>
          </c:cat>
          <c:val>
            <c:numRef>
              <c:f>Tabelle1!$B$2:$B$4</c:f>
              <c:numCache>
                <c:formatCode>General</c:formatCode>
                <c:ptCount val="3"/>
                <c:pt idx="0">
                  <c:v>36</c:v>
                </c:pt>
                <c:pt idx="1">
                  <c:v>60</c:v>
                </c:pt>
                <c:pt idx="2">
                  <c:v>4</c:v>
                </c:pt>
              </c:numCache>
            </c:numRef>
          </c:val>
          <c:extLst>
            <c:ext xmlns:c16="http://schemas.microsoft.com/office/drawing/2014/chart" uri="{C3380CC4-5D6E-409C-BE32-E72D297353CC}">
              <c16:uniqueId val="{00000006-7EF2-4C59-83B2-1E48EBEA557D}"/>
            </c:ext>
          </c:extLst>
        </c:ser>
        <c:dLbls>
          <c:showLegendKey val="0"/>
          <c:showVal val="1"/>
          <c:showCatName val="0"/>
          <c:showSerName val="0"/>
          <c:showPercent val="0"/>
          <c:showBubbleSize val="0"/>
          <c:showLeaderLines val="1"/>
        </c:dLbls>
        <c:firstSliceAng val="0"/>
        <c:holeSize val="69"/>
      </c:doughnutChart>
      <c:spPr>
        <a:noFill/>
        <a:ln>
          <a:noFill/>
        </a:ln>
        <a:effectLst/>
      </c:spPr>
    </c:plotArea>
    <c:legend>
      <c:legendPos val="r"/>
      <c:layout>
        <c:manualLayout>
          <c:xMode val="edge"/>
          <c:yMode val="edge"/>
          <c:x val="0.6017958558037555"/>
          <c:y val="0.1314127541136533"/>
          <c:w val="0.37681220856295039"/>
          <c:h val="0.7492882003893556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723237924006886E-2"/>
          <c:y val="0.13341515584074851"/>
          <c:w val="0.95788774858542947"/>
          <c:h val="0.33653903640162802"/>
        </c:manualLayout>
      </c:layout>
      <c:barChart>
        <c:barDir val="col"/>
        <c:grouping val="clustered"/>
        <c:varyColors val="0"/>
        <c:ser>
          <c:idx val="0"/>
          <c:order val="0"/>
          <c:tx>
            <c:strRef>
              <c:f>Tabelle1!$B$1</c:f>
              <c:strCache>
                <c:ptCount val="1"/>
                <c:pt idx="0">
                  <c:v>Cardiovascular disease (e.g. high blood pressure, coronary heart disease (CDC))</c:v>
                </c:pt>
              </c:strCache>
            </c:strRef>
          </c:tx>
          <c:spPr>
            <a:solidFill>
              <a:srgbClr val="0060FF">
                <a:lumMod val="50000"/>
              </a:srgbClr>
            </a:solidFill>
            <a:ln>
              <a:noFill/>
            </a:ln>
            <a:effectLst/>
          </c:spPr>
          <c:invertIfNegative val="0"/>
          <c:dPt>
            <c:idx val="0"/>
            <c:invertIfNegative val="0"/>
            <c:bubble3D val="0"/>
            <c:extLst>
              <c:ext xmlns:c16="http://schemas.microsoft.com/office/drawing/2014/chart" uri="{C3380CC4-5D6E-409C-BE32-E72D297353CC}">
                <c16:uniqueId val="{00000001-9977-431F-B03F-CE501BC7431D}"/>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Tabelle1!$B$2</c:f>
              <c:numCache>
                <c:formatCode>General</c:formatCode>
                <c:ptCount val="1"/>
                <c:pt idx="0">
                  <c:v>22</c:v>
                </c:pt>
              </c:numCache>
            </c:numRef>
          </c:val>
          <c:extLst>
            <c:ext xmlns:c16="http://schemas.microsoft.com/office/drawing/2014/chart" uri="{C3380CC4-5D6E-409C-BE32-E72D297353CC}">
              <c16:uniqueId val="{00000002-9977-431F-B03F-CE501BC7431D}"/>
            </c:ext>
          </c:extLst>
        </c:ser>
        <c:ser>
          <c:idx val="1"/>
          <c:order val="1"/>
          <c:tx>
            <c:strRef>
              <c:f>Tabelle1!$C$1</c:f>
              <c:strCache>
                <c:ptCount val="1"/>
                <c:pt idx="0">
                  <c:v>Disease of the muscular and skeletal system (e.g. gout, osteoporosis)</c:v>
                </c:pt>
              </c:strCache>
            </c:strRef>
          </c:tx>
          <c:spPr>
            <a:solidFill>
              <a:srgbClr val="0060FF">
                <a:lumMod val="50000"/>
              </a:srgbClr>
            </a:solidFill>
            <a:ln>
              <a:noFill/>
            </a:ln>
            <a:effectLst/>
          </c:spPr>
          <c:invertIfNegative val="0"/>
          <c:dPt>
            <c:idx val="0"/>
            <c:invertIfNegative val="0"/>
            <c:bubble3D val="0"/>
            <c:extLst>
              <c:ext xmlns:c16="http://schemas.microsoft.com/office/drawing/2014/chart" uri="{C3380CC4-5D6E-409C-BE32-E72D297353CC}">
                <c16:uniqueId val="{00000004-9977-431F-B03F-CE501BC7431D}"/>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Tabelle1!$C$2</c:f>
              <c:numCache>
                <c:formatCode>General</c:formatCode>
                <c:ptCount val="1"/>
                <c:pt idx="0">
                  <c:v>18</c:v>
                </c:pt>
              </c:numCache>
            </c:numRef>
          </c:val>
          <c:extLst>
            <c:ext xmlns:c16="http://schemas.microsoft.com/office/drawing/2014/chart" uri="{C3380CC4-5D6E-409C-BE32-E72D297353CC}">
              <c16:uniqueId val="{00000005-9977-431F-B03F-CE501BC7431D}"/>
            </c:ext>
          </c:extLst>
        </c:ser>
        <c:ser>
          <c:idx val="2"/>
          <c:order val="2"/>
          <c:tx>
            <c:strRef>
              <c:f>Tabelle1!$D$1</c:f>
              <c:strCache>
                <c:ptCount val="1"/>
                <c:pt idx="0">
                  <c:v>Diabetes (type I or type II)</c:v>
                </c:pt>
              </c:strCache>
            </c:strRef>
          </c:tx>
          <c:spPr>
            <a:solidFill>
              <a:srgbClr val="0060FF">
                <a:lumMod val="50000"/>
              </a:srgbClr>
            </a:solidFill>
            <a:ln>
              <a:noFill/>
            </a:ln>
            <a:effectLst/>
          </c:spPr>
          <c:invertIfNegative val="0"/>
          <c:dPt>
            <c:idx val="0"/>
            <c:invertIfNegative val="0"/>
            <c:bubble3D val="0"/>
            <c:extLst>
              <c:ext xmlns:c16="http://schemas.microsoft.com/office/drawing/2014/chart" uri="{C3380CC4-5D6E-409C-BE32-E72D297353CC}">
                <c16:uniqueId val="{00000007-9977-431F-B03F-CE501BC7431D}"/>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Tabelle1!$D$2</c:f>
              <c:numCache>
                <c:formatCode>General</c:formatCode>
                <c:ptCount val="1"/>
                <c:pt idx="0">
                  <c:v>16</c:v>
                </c:pt>
              </c:numCache>
            </c:numRef>
          </c:val>
          <c:extLst>
            <c:ext xmlns:c16="http://schemas.microsoft.com/office/drawing/2014/chart" uri="{C3380CC4-5D6E-409C-BE32-E72D297353CC}">
              <c16:uniqueId val="{00000008-9977-431F-B03F-CE501BC7431D}"/>
            </c:ext>
          </c:extLst>
        </c:ser>
        <c:ser>
          <c:idx val="3"/>
          <c:order val="3"/>
          <c:tx>
            <c:strRef>
              <c:f>Tabelle1!$E$1</c:f>
              <c:strCache>
                <c:ptCount val="1"/>
                <c:pt idx="0">
                  <c:v>Respiratory disease (e.g. asthma, COPD (chronic obstructive pulmonary disease))</c:v>
                </c:pt>
              </c:strCache>
            </c:strRef>
          </c:tx>
          <c:spPr>
            <a:solidFill>
              <a:srgbClr val="0060FF">
                <a:lumMod val="50000"/>
              </a:srgbClr>
            </a:solidFill>
            <a:ln>
              <a:noFill/>
            </a:ln>
            <a:effectLst/>
          </c:spPr>
          <c:invertIfNegative val="0"/>
          <c:dPt>
            <c:idx val="0"/>
            <c:invertIfNegative val="0"/>
            <c:bubble3D val="0"/>
            <c:extLst>
              <c:ext xmlns:c16="http://schemas.microsoft.com/office/drawing/2014/chart" uri="{C3380CC4-5D6E-409C-BE32-E72D297353CC}">
                <c16:uniqueId val="{0000000A-9977-431F-B03F-CE501BC7431D}"/>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Tabelle1!$E$2</c:f>
              <c:numCache>
                <c:formatCode>General</c:formatCode>
                <c:ptCount val="1"/>
                <c:pt idx="0">
                  <c:v>15</c:v>
                </c:pt>
              </c:numCache>
            </c:numRef>
          </c:val>
          <c:extLst>
            <c:ext xmlns:c16="http://schemas.microsoft.com/office/drawing/2014/chart" uri="{C3380CC4-5D6E-409C-BE32-E72D297353CC}">
              <c16:uniqueId val="{0000000B-9977-431F-B03F-CE501BC7431D}"/>
            </c:ext>
          </c:extLst>
        </c:ser>
        <c:ser>
          <c:idx val="4"/>
          <c:order val="4"/>
          <c:tx>
            <c:strRef>
              <c:f>Tabelle1!$F$1</c:f>
              <c:strCache>
                <c:ptCount val="1"/>
                <c:pt idx="0">
                  <c:v>Psychological condition</c:v>
                </c:pt>
              </c:strCache>
            </c:strRef>
          </c:tx>
          <c:spPr>
            <a:solidFill>
              <a:srgbClr val="00307F"/>
            </a:solidFill>
            <a:ln>
              <a:noFill/>
            </a:ln>
            <a:effectLst/>
          </c:spPr>
          <c:invertIfNegative val="0"/>
          <c:dPt>
            <c:idx val="0"/>
            <c:invertIfNegative val="0"/>
            <c:bubble3D val="0"/>
            <c:extLst>
              <c:ext xmlns:c16="http://schemas.microsoft.com/office/drawing/2014/chart" uri="{C3380CC4-5D6E-409C-BE32-E72D297353CC}">
                <c16:uniqueId val="{0000000D-9977-431F-B03F-CE501BC7431D}"/>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Tabelle1!$F$2</c:f>
              <c:numCache>
                <c:formatCode>General</c:formatCode>
                <c:ptCount val="1"/>
                <c:pt idx="0">
                  <c:v>14</c:v>
                </c:pt>
              </c:numCache>
            </c:numRef>
          </c:val>
          <c:extLst>
            <c:ext xmlns:c16="http://schemas.microsoft.com/office/drawing/2014/chart" uri="{C3380CC4-5D6E-409C-BE32-E72D297353CC}">
              <c16:uniqueId val="{0000000E-9977-431F-B03F-CE501BC7431D}"/>
            </c:ext>
          </c:extLst>
        </c:ser>
        <c:ser>
          <c:idx val="5"/>
          <c:order val="5"/>
          <c:tx>
            <c:strRef>
              <c:f>Tabelle1!$G$1</c:f>
              <c:strCache>
                <c:ptCount val="1"/>
                <c:pt idx="0">
                  <c:v>Neurological disease (e.g. MS (multiple sclerosis), epilepsy, Parkinson's)</c:v>
                </c:pt>
              </c:strCache>
            </c:strRef>
          </c:tx>
          <c:spPr>
            <a:solidFill>
              <a:srgbClr val="00307F"/>
            </a:solidFill>
            <a:ln>
              <a:noFill/>
            </a:ln>
            <a:effectLst/>
          </c:spPr>
          <c:invertIfNegative val="0"/>
          <c:dPt>
            <c:idx val="0"/>
            <c:invertIfNegative val="0"/>
            <c:bubble3D val="0"/>
            <c:extLst>
              <c:ext xmlns:c16="http://schemas.microsoft.com/office/drawing/2014/chart" uri="{C3380CC4-5D6E-409C-BE32-E72D297353CC}">
                <c16:uniqueId val="{00000010-9977-431F-B03F-CE501BC7431D}"/>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Tabelle1!$G$2</c:f>
              <c:numCache>
                <c:formatCode>General</c:formatCode>
                <c:ptCount val="1"/>
                <c:pt idx="0">
                  <c:v>9</c:v>
                </c:pt>
              </c:numCache>
            </c:numRef>
          </c:val>
          <c:extLst>
            <c:ext xmlns:c16="http://schemas.microsoft.com/office/drawing/2014/chart" uri="{C3380CC4-5D6E-409C-BE32-E72D297353CC}">
              <c16:uniqueId val="{00000011-9977-431F-B03F-CE501BC7431D}"/>
            </c:ext>
          </c:extLst>
        </c:ser>
        <c:ser>
          <c:idx val="6"/>
          <c:order val="6"/>
          <c:tx>
            <c:strRef>
              <c:f>Tabelle1!$H$1</c:f>
              <c:strCache>
                <c:ptCount val="1"/>
                <c:pt idx="0">
                  <c:v>Chronic bowel inflammation (e.g. colitis ulcerosa, Crohn's disease)</c:v>
                </c:pt>
              </c:strCache>
            </c:strRef>
          </c:tx>
          <c:spPr>
            <a:solidFill>
              <a:srgbClr val="00307F"/>
            </a:solidFill>
            <a:ln>
              <a:noFill/>
            </a:ln>
            <a:effectLst/>
          </c:spPr>
          <c:invertIfNegative val="0"/>
          <c:dPt>
            <c:idx val="0"/>
            <c:invertIfNegative val="0"/>
            <c:bubble3D val="0"/>
            <c:extLst>
              <c:ext xmlns:c16="http://schemas.microsoft.com/office/drawing/2014/chart" uri="{C3380CC4-5D6E-409C-BE32-E72D297353CC}">
                <c16:uniqueId val="{00000013-9977-431F-B03F-CE501BC7431D}"/>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Tabelle1!$H$2</c:f>
              <c:numCache>
                <c:formatCode>General</c:formatCode>
                <c:ptCount val="1"/>
                <c:pt idx="0">
                  <c:v>7</c:v>
                </c:pt>
              </c:numCache>
            </c:numRef>
          </c:val>
          <c:extLst>
            <c:ext xmlns:c16="http://schemas.microsoft.com/office/drawing/2014/chart" uri="{C3380CC4-5D6E-409C-BE32-E72D297353CC}">
              <c16:uniqueId val="{00000014-9977-431F-B03F-CE501BC7431D}"/>
            </c:ext>
          </c:extLst>
        </c:ser>
        <c:ser>
          <c:idx val="7"/>
          <c:order val="7"/>
          <c:tx>
            <c:strRef>
              <c:f>Tabelle1!$I$1</c:f>
              <c:strCache>
                <c:ptCount val="1"/>
                <c:pt idx="0">
                  <c:v>Cancer</c:v>
                </c:pt>
              </c:strCache>
            </c:strRef>
          </c:tx>
          <c:spPr>
            <a:solidFill>
              <a:srgbClr val="00307F"/>
            </a:solidFill>
            <a:ln>
              <a:noFill/>
            </a:ln>
            <a:effectLst/>
          </c:spPr>
          <c:invertIfNegative val="0"/>
          <c:dPt>
            <c:idx val="0"/>
            <c:invertIfNegative val="0"/>
            <c:bubble3D val="0"/>
            <c:extLst>
              <c:ext xmlns:c16="http://schemas.microsoft.com/office/drawing/2014/chart" uri="{C3380CC4-5D6E-409C-BE32-E72D297353CC}">
                <c16:uniqueId val="{00000016-9977-431F-B03F-CE501BC7431D}"/>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Tabelle1!$I$2</c:f>
              <c:numCache>
                <c:formatCode>General</c:formatCode>
                <c:ptCount val="1"/>
                <c:pt idx="0">
                  <c:v>5</c:v>
                </c:pt>
              </c:numCache>
            </c:numRef>
          </c:val>
          <c:extLst>
            <c:ext xmlns:c16="http://schemas.microsoft.com/office/drawing/2014/chart" uri="{C3380CC4-5D6E-409C-BE32-E72D297353CC}">
              <c16:uniqueId val="{00000017-9977-431F-B03F-CE501BC7431D}"/>
            </c:ext>
          </c:extLst>
        </c:ser>
        <c:ser>
          <c:idx val="8"/>
          <c:order val="8"/>
          <c:tx>
            <c:strRef>
              <c:f>Tabelle1!$J$1</c:f>
              <c:strCache>
                <c:ptCount val="1"/>
                <c:pt idx="0">
                  <c:v>Other chronic disease</c:v>
                </c:pt>
              </c:strCache>
            </c:strRef>
          </c:tx>
          <c:spPr>
            <a:solidFill>
              <a:srgbClr val="00307F"/>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Tabelle1!$J$2</c:f>
              <c:numCache>
                <c:formatCode>General</c:formatCode>
                <c:ptCount val="1"/>
                <c:pt idx="0">
                  <c:v>33</c:v>
                </c:pt>
              </c:numCache>
            </c:numRef>
          </c:val>
          <c:extLst>
            <c:ext xmlns:c16="http://schemas.microsoft.com/office/drawing/2014/chart" uri="{C3380CC4-5D6E-409C-BE32-E72D297353CC}">
              <c16:uniqueId val="{00000018-9977-431F-B03F-CE501BC7431D}"/>
            </c:ext>
          </c:extLst>
        </c:ser>
        <c:ser>
          <c:idx val="9"/>
          <c:order val="9"/>
          <c:tx>
            <c:strRef>
              <c:f>Tabelle1!$K$1</c:f>
              <c:strCache>
                <c:ptCount val="1"/>
                <c:pt idx="0">
                  <c:v>Not specified</c:v>
                </c:pt>
              </c:strCache>
            </c:strRef>
          </c:tx>
          <c:spPr>
            <a:solidFill>
              <a:srgbClr val="00307F"/>
            </a:solidFill>
            <a:ln>
              <a:noFill/>
            </a:ln>
            <a:effectLst/>
          </c:spPr>
          <c:invertIfNegative val="0"/>
          <c:dPt>
            <c:idx val="0"/>
            <c:invertIfNegative val="0"/>
            <c:bubble3D val="0"/>
            <c:extLst>
              <c:ext xmlns:c16="http://schemas.microsoft.com/office/drawing/2014/chart" uri="{C3380CC4-5D6E-409C-BE32-E72D297353CC}">
                <c16:uniqueId val="{0000001A-9977-431F-B03F-CE501BC7431D}"/>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Tabelle1!$K$2</c:f>
              <c:numCache>
                <c:formatCode>General</c:formatCode>
                <c:ptCount val="1"/>
                <c:pt idx="0">
                  <c:v>4</c:v>
                </c:pt>
              </c:numCache>
            </c:numRef>
          </c:val>
          <c:extLst>
            <c:ext xmlns:c16="http://schemas.microsoft.com/office/drawing/2014/chart" uri="{C3380CC4-5D6E-409C-BE32-E72D297353CC}">
              <c16:uniqueId val="{0000001B-9977-431F-B03F-CE501BC7431D}"/>
            </c:ext>
          </c:extLst>
        </c:ser>
        <c:dLbls>
          <c:dLblPos val="outEnd"/>
          <c:showLegendKey val="0"/>
          <c:showVal val="1"/>
          <c:showCatName val="0"/>
          <c:showSerName val="0"/>
          <c:showPercent val="0"/>
          <c:showBubbleSize val="0"/>
        </c:dLbls>
        <c:gapWidth val="48"/>
        <c:overlap val="-95"/>
        <c:axId val="602642680"/>
        <c:axId val="602643072"/>
      </c:barChart>
      <c:catAx>
        <c:axId val="602642680"/>
        <c:scaling>
          <c:orientation val="minMax"/>
        </c:scaling>
        <c:delete val="1"/>
        <c:axPos val="b"/>
        <c:numFmt formatCode="General" sourceLinked="1"/>
        <c:majorTickMark val="out"/>
        <c:minorTickMark val="none"/>
        <c:tickLblPos val="nextTo"/>
        <c:crossAx val="602643072"/>
        <c:crosses val="autoZero"/>
        <c:auto val="1"/>
        <c:lblAlgn val="ctr"/>
        <c:lblOffset val="100"/>
        <c:noMultiLvlLbl val="0"/>
      </c:catAx>
      <c:valAx>
        <c:axId val="602643072"/>
        <c:scaling>
          <c:orientation val="minMax"/>
          <c:max val="10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602642680"/>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de-DE"/>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177280753714815E-2"/>
          <c:y val="3.827216546372135E-2"/>
          <c:w val="0.55071601222877586"/>
          <c:h val="0.93556937768921955"/>
        </c:manualLayout>
      </c:layout>
      <c:doughnutChart>
        <c:varyColors val="1"/>
        <c:ser>
          <c:idx val="0"/>
          <c:order val="0"/>
          <c:tx>
            <c:strRef>
              <c:f>Tabelle1!$B$1</c:f>
              <c:strCache>
                <c:ptCount val="1"/>
                <c:pt idx="0">
                  <c:v>Verkauf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F39-4B26-A789-A1E4D677AAAA}"/>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1F39-4B26-A789-A1E4D677AAAA}"/>
              </c:ext>
            </c:extLst>
          </c:dPt>
          <c:dPt>
            <c:idx val="2"/>
            <c:bubble3D val="0"/>
            <c:spPr>
              <a:solidFill>
                <a:srgbClr val="00E5BA"/>
              </a:solidFill>
              <a:ln>
                <a:noFill/>
              </a:ln>
            </c:spPr>
            <c:extLst>
              <c:ext xmlns:c16="http://schemas.microsoft.com/office/drawing/2014/chart" uri="{C3380CC4-5D6E-409C-BE32-E72D297353CC}">
                <c16:uniqueId val="{00000005-1F39-4B26-A789-A1E4D677AAAA}"/>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1F39-4B26-A789-A1E4D677AAAA}"/>
              </c:ext>
            </c:extLst>
          </c:dPt>
          <c:dPt>
            <c:idx val="4"/>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9-1F39-4B26-A789-A1E4D677AAAA}"/>
              </c:ext>
            </c:extLst>
          </c:dPt>
          <c:dPt>
            <c:idx val="5"/>
            <c:bubble3D val="0"/>
            <c:spPr>
              <a:solidFill>
                <a:schemeClr val="bg2"/>
              </a:solidFill>
              <a:ln w="19050">
                <a:solidFill>
                  <a:schemeClr val="lt1"/>
                </a:solidFill>
              </a:ln>
              <a:effectLst/>
            </c:spPr>
            <c:extLst>
              <c:ext xmlns:c16="http://schemas.microsoft.com/office/drawing/2014/chart" uri="{C3380CC4-5D6E-409C-BE32-E72D297353CC}">
                <c16:uniqueId val="{0000000B-CEA6-4FC0-8034-5028E9ADACF4}"/>
              </c:ext>
            </c:extLst>
          </c:dPt>
          <c:dLbls>
            <c:dLbl>
              <c:idx val="3"/>
              <c:layout>
                <c:manualLayout>
                  <c:x val="-5.2059698947369282E-2"/>
                  <c:y val="-4.1208300930918262E-2"/>
                </c:manualLayout>
              </c:layout>
              <c:numFmt formatCode="0&quot;%&quot;"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F39-4B26-A789-A1E4D677AAAA}"/>
                </c:ext>
              </c:extLst>
            </c:dLbl>
            <c:dLbl>
              <c:idx val="5"/>
              <c:layout>
                <c:manualLayout>
                  <c:x val="0"/>
                  <c:y val="-5.4944401241224308E-2"/>
                </c:manualLayout>
              </c:layout>
              <c:numFmt formatCode="0&quot;%&quot;"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EA6-4FC0-8034-5028E9ADACF4}"/>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Single</c:v>
                </c:pt>
                <c:pt idx="1">
                  <c:v>Married</c:v>
                </c:pt>
                <c:pt idx="2">
                  <c:v>Living together</c:v>
                </c:pt>
                <c:pt idx="3">
                  <c:v>Separated</c:v>
                </c:pt>
                <c:pt idx="4">
                  <c:v>Divorced</c:v>
                </c:pt>
                <c:pt idx="5">
                  <c:v>Widowed</c:v>
                </c:pt>
              </c:strCache>
            </c:strRef>
          </c:cat>
          <c:val>
            <c:numRef>
              <c:f>Tabelle1!$B$2:$B$7</c:f>
              <c:numCache>
                <c:formatCode>General</c:formatCode>
                <c:ptCount val="6"/>
                <c:pt idx="0">
                  <c:v>30</c:v>
                </c:pt>
                <c:pt idx="1">
                  <c:v>40</c:v>
                </c:pt>
                <c:pt idx="2">
                  <c:v>18</c:v>
                </c:pt>
                <c:pt idx="3">
                  <c:v>1</c:v>
                </c:pt>
                <c:pt idx="4">
                  <c:v>8</c:v>
                </c:pt>
                <c:pt idx="5">
                  <c:v>3</c:v>
                </c:pt>
              </c:numCache>
            </c:numRef>
          </c:val>
          <c:extLst>
            <c:ext xmlns:c16="http://schemas.microsoft.com/office/drawing/2014/chart" uri="{C3380CC4-5D6E-409C-BE32-E72D297353CC}">
              <c16:uniqueId val="{0000000A-1F39-4B26-A789-A1E4D677AAAA}"/>
            </c:ext>
          </c:extLst>
        </c:ser>
        <c:dLbls>
          <c:showLegendKey val="0"/>
          <c:showVal val="1"/>
          <c:showCatName val="0"/>
          <c:showSerName val="0"/>
          <c:showPercent val="0"/>
          <c:showBubbleSize val="0"/>
          <c:showLeaderLines val="1"/>
        </c:dLbls>
        <c:firstSliceAng val="0"/>
        <c:holeSize val="65"/>
      </c:doughnutChart>
      <c:spPr>
        <a:noFill/>
        <a:ln>
          <a:noFill/>
        </a:ln>
        <a:effectLst/>
      </c:spPr>
    </c:plotArea>
    <c:legend>
      <c:legendPos val="r"/>
      <c:legendEntry>
        <c:idx val="2"/>
        <c:txPr>
          <a:bodyPr rot="0" spcFirstLastPara="1" vertOverflow="ellipsis" vert="horz" wrap="square" anchor="ctr" anchorCtr="1"/>
          <a:lstStyle/>
          <a:p>
            <a:pPr>
              <a:defRPr lang="de-DE" sz="1000" b="0" i="0" u="none" strike="noStrike" kern="1200" baseline="0">
                <a:solidFill>
                  <a:schemeClr val="tx1">
                    <a:lumMod val="65000"/>
                    <a:lumOff val="35000"/>
                  </a:schemeClr>
                </a:solidFill>
                <a:latin typeface="+mn-lt"/>
                <a:ea typeface="+mn-ea"/>
                <a:cs typeface="+mn-cs"/>
              </a:defRPr>
            </a:pPr>
            <a:endParaRPr lang="de-DE"/>
          </a:p>
        </c:txPr>
      </c:legendEntry>
      <c:layout>
        <c:manualLayout>
          <c:xMode val="edge"/>
          <c:yMode val="edge"/>
          <c:x val="0.6017958558037555"/>
          <c:y val="1.4655986398015956E-2"/>
          <c:w val="0.37681220856295039"/>
          <c:h val="0.98534401360198409"/>
        </c:manualLayout>
      </c:layout>
      <c:overlay val="0"/>
      <c:spPr>
        <a:noFill/>
        <a:ln>
          <a:noFill/>
        </a:ln>
        <a:effectLst/>
      </c:spPr>
      <c:txPr>
        <a:bodyPr rot="0" spcFirstLastPara="1" vertOverflow="ellipsis" vert="horz" wrap="square" anchor="ctr" anchorCtr="1"/>
        <a:lstStyle/>
        <a:p>
          <a:pPr>
            <a:defRPr lang="de-DE" sz="10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723237924006886E-2"/>
          <c:y val="0.13341515584074851"/>
          <c:w val="0.95788774858542947"/>
          <c:h val="0.33653903640162802"/>
        </c:manualLayout>
      </c:layout>
      <c:barChart>
        <c:barDir val="col"/>
        <c:grouping val="clustered"/>
        <c:varyColors val="0"/>
        <c:ser>
          <c:idx val="0"/>
          <c:order val="0"/>
          <c:tx>
            <c:strRef>
              <c:f>Tabelle1!$B$1</c:f>
              <c:strCache>
                <c:ptCount val="1"/>
                <c:pt idx="0">
                  <c:v>Up to 500 EUR</c:v>
                </c:pt>
              </c:strCache>
            </c:strRef>
          </c:tx>
          <c:spPr>
            <a:solidFill>
              <a:srgbClr val="0060FF">
                <a:lumMod val="50000"/>
              </a:srgbClr>
            </a:solidFill>
            <a:ln>
              <a:noFill/>
            </a:ln>
            <a:effectLst/>
          </c:spPr>
          <c:invertIfNegative val="0"/>
          <c:dPt>
            <c:idx val="0"/>
            <c:invertIfNegative val="0"/>
            <c:bubble3D val="0"/>
            <c:extLst>
              <c:ext xmlns:c16="http://schemas.microsoft.com/office/drawing/2014/chart" uri="{C3380CC4-5D6E-409C-BE32-E72D297353CC}">
                <c16:uniqueId val="{00000001-0E8D-4FBD-83F9-8610948593C3}"/>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Tabelle1!$B$2</c:f>
              <c:numCache>
                <c:formatCode>General</c:formatCode>
                <c:ptCount val="1"/>
                <c:pt idx="0">
                  <c:v>2</c:v>
                </c:pt>
              </c:numCache>
            </c:numRef>
          </c:val>
          <c:extLst>
            <c:ext xmlns:c16="http://schemas.microsoft.com/office/drawing/2014/chart" uri="{C3380CC4-5D6E-409C-BE32-E72D297353CC}">
              <c16:uniqueId val="{00000002-0E8D-4FBD-83F9-8610948593C3}"/>
            </c:ext>
          </c:extLst>
        </c:ser>
        <c:ser>
          <c:idx val="1"/>
          <c:order val="1"/>
          <c:tx>
            <c:strRef>
              <c:f>Tabelle1!$C$1</c:f>
              <c:strCache>
                <c:ptCount val="1"/>
                <c:pt idx="0">
                  <c:v>500 EUR - 1.000 EUR</c:v>
                </c:pt>
              </c:strCache>
            </c:strRef>
          </c:tx>
          <c:spPr>
            <a:solidFill>
              <a:srgbClr val="0060FF">
                <a:lumMod val="50000"/>
              </a:srgbClr>
            </a:solidFill>
            <a:ln>
              <a:noFill/>
            </a:ln>
            <a:effectLst/>
          </c:spPr>
          <c:invertIfNegative val="0"/>
          <c:dPt>
            <c:idx val="0"/>
            <c:invertIfNegative val="0"/>
            <c:bubble3D val="0"/>
            <c:extLst>
              <c:ext xmlns:c16="http://schemas.microsoft.com/office/drawing/2014/chart" uri="{C3380CC4-5D6E-409C-BE32-E72D297353CC}">
                <c16:uniqueId val="{00000004-0E8D-4FBD-83F9-8610948593C3}"/>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Tabelle1!$C$2</c:f>
              <c:numCache>
                <c:formatCode>General</c:formatCode>
                <c:ptCount val="1"/>
                <c:pt idx="0">
                  <c:v>4</c:v>
                </c:pt>
              </c:numCache>
            </c:numRef>
          </c:val>
          <c:extLst>
            <c:ext xmlns:c16="http://schemas.microsoft.com/office/drawing/2014/chart" uri="{C3380CC4-5D6E-409C-BE32-E72D297353CC}">
              <c16:uniqueId val="{00000005-0E8D-4FBD-83F9-8610948593C3}"/>
            </c:ext>
          </c:extLst>
        </c:ser>
        <c:ser>
          <c:idx val="2"/>
          <c:order val="2"/>
          <c:tx>
            <c:strRef>
              <c:f>Tabelle1!$D$1</c:f>
              <c:strCache>
                <c:ptCount val="1"/>
                <c:pt idx="0">
                  <c:v>1.001 EUR - 1.500 EUR</c:v>
                </c:pt>
              </c:strCache>
            </c:strRef>
          </c:tx>
          <c:spPr>
            <a:solidFill>
              <a:srgbClr val="0060FF">
                <a:lumMod val="50000"/>
              </a:srgbClr>
            </a:solidFill>
            <a:ln>
              <a:noFill/>
            </a:ln>
            <a:effectLst/>
          </c:spPr>
          <c:invertIfNegative val="0"/>
          <c:dPt>
            <c:idx val="0"/>
            <c:invertIfNegative val="0"/>
            <c:bubble3D val="0"/>
            <c:extLst>
              <c:ext xmlns:c16="http://schemas.microsoft.com/office/drawing/2014/chart" uri="{C3380CC4-5D6E-409C-BE32-E72D297353CC}">
                <c16:uniqueId val="{00000006-0E8D-4FBD-83F9-8610948593C3}"/>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Tabelle1!$D$2</c:f>
              <c:numCache>
                <c:formatCode>General</c:formatCode>
                <c:ptCount val="1"/>
                <c:pt idx="0">
                  <c:v>13</c:v>
                </c:pt>
              </c:numCache>
            </c:numRef>
          </c:val>
          <c:extLst>
            <c:ext xmlns:c16="http://schemas.microsoft.com/office/drawing/2014/chart" uri="{C3380CC4-5D6E-409C-BE32-E72D297353CC}">
              <c16:uniqueId val="{00000007-0E8D-4FBD-83F9-8610948593C3}"/>
            </c:ext>
          </c:extLst>
        </c:ser>
        <c:ser>
          <c:idx val="3"/>
          <c:order val="3"/>
          <c:tx>
            <c:strRef>
              <c:f>Tabelle1!$E$1</c:f>
              <c:strCache>
                <c:ptCount val="1"/>
                <c:pt idx="0">
                  <c:v>1.501 EUR - 2.000 EUR</c:v>
                </c:pt>
              </c:strCache>
            </c:strRef>
          </c:tx>
          <c:spPr>
            <a:solidFill>
              <a:srgbClr val="0060FF">
                <a:lumMod val="50000"/>
              </a:srgbClr>
            </a:solidFill>
            <a:ln>
              <a:noFill/>
            </a:ln>
            <a:effectLst/>
          </c:spPr>
          <c:invertIfNegative val="0"/>
          <c:dPt>
            <c:idx val="0"/>
            <c:invertIfNegative val="0"/>
            <c:bubble3D val="0"/>
            <c:extLst>
              <c:ext xmlns:c16="http://schemas.microsoft.com/office/drawing/2014/chart" uri="{C3380CC4-5D6E-409C-BE32-E72D297353CC}">
                <c16:uniqueId val="{00000008-0E8D-4FBD-83F9-8610948593C3}"/>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Tabelle1!$E$2</c:f>
              <c:numCache>
                <c:formatCode>General</c:formatCode>
                <c:ptCount val="1"/>
                <c:pt idx="0">
                  <c:v>14</c:v>
                </c:pt>
              </c:numCache>
            </c:numRef>
          </c:val>
          <c:extLst>
            <c:ext xmlns:c16="http://schemas.microsoft.com/office/drawing/2014/chart" uri="{C3380CC4-5D6E-409C-BE32-E72D297353CC}">
              <c16:uniqueId val="{00000009-0E8D-4FBD-83F9-8610948593C3}"/>
            </c:ext>
          </c:extLst>
        </c:ser>
        <c:ser>
          <c:idx val="4"/>
          <c:order val="4"/>
          <c:tx>
            <c:strRef>
              <c:f>Tabelle1!$F$1</c:f>
              <c:strCache>
                <c:ptCount val="1"/>
                <c:pt idx="0">
                  <c:v>2.001 EUR - 2.500 EUR</c:v>
                </c:pt>
              </c:strCache>
            </c:strRef>
          </c:tx>
          <c:spPr>
            <a:solidFill>
              <a:srgbClr val="00307F"/>
            </a:solidFill>
            <a:ln>
              <a:noFill/>
            </a:ln>
            <a:effectLst/>
          </c:spPr>
          <c:invertIfNegative val="0"/>
          <c:dPt>
            <c:idx val="0"/>
            <c:invertIfNegative val="0"/>
            <c:bubble3D val="0"/>
            <c:extLst>
              <c:ext xmlns:c16="http://schemas.microsoft.com/office/drawing/2014/chart" uri="{C3380CC4-5D6E-409C-BE32-E72D297353CC}">
                <c16:uniqueId val="{0000000A-0E8D-4FBD-83F9-8610948593C3}"/>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Tabelle1!$F$2</c:f>
              <c:numCache>
                <c:formatCode>General</c:formatCode>
                <c:ptCount val="1"/>
                <c:pt idx="0">
                  <c:v>13</c:v>
                </c:pt>
              </c:numCache>
            </c:numRef>
          </c:val>
          <c:extLst>
            <c:ext xmlns:c16="http://schemas.microsoft.com/office/drawing/2014/chart" uri="{C3380CC4-5D6E-409C-BE32-E72D297353CC}">
              <c16:uniqueId val="{0000000B-0E8D-4FBD-83F9-8610948593C3}"/>
            </c:ext>
          </c:extLst>
        </c:ser>
        <c:ser>
          <c:idx val="5"/>
          <c:order val="5"/>
          <c:tx>
            <c:strRef>
              <c:f>Tabelle1!$G$1</c:f>
              <c:strCache>
                <c:ptCount val="1"/>
                <c:pt idx="0">
                  <c:v>2.501 EUR - 3.000 EUR</c:v>
                </c:pt>
              </c:strCache>
            </c:strRef>
          </c:tx>
          <c:spPr>
            <a:solidFill>
              <a:srgbClr val="00307F"/>
            </a:solidFill>
            <a:ln>
              <a:noFill/>
            </a:ln>
            <a:effectLst/>
          </c:spPr>
          <c:invertIfNegative val="0"/>
          <c:dPt>
            <c:idx val="0"/>
            <c:invertIfNegative val="0"/>
            <c:bubble3D val="0"/>
            <c:extLst>
              <c:ext xmlns:c16="http://schemas.microsoft.com/office/drawing/2014/chart" uri="{C3380CC4-5D6E-409C-BE32-E72D297353CC}">
                <c16:uniqueId val="{0000000C-0E8D-4FBD-83F9-8610948593C3}"/>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Tabelle1!$G$2</c:f>
              <c:numCache>
                <c:formatCode>General</c:formatCode>
                <c:ptCount val="1"/>
                <c:pt idx="0">
                  <c:v>11</c:v>
                </c:pt>
              </c:numCache>
            </c:numRef>
          </c:val>
          <c:extLst>
            <c:ext xmlns:c16="http://schemas.microsoft.com/office/drawing/2014/chart" uri="{C3380CC4-5D6E-409C-BE32-E72D297353CC}">
              <c16:uniqueId val="{0000000D-0E8D-4FBD-83F9-8610948593C3}"/>
            </c:ext>
          </c:extLst>
        </c:ser>
        <c:ser>
          <c:idx val="6"/>
          <c:order val="6"/>
          <c:tx>
            <c:strRef>
              <c:f>Tabelle1!$H$1</c:f>
              <c:strCache>
                <c:ptCount val="1"/>
                <c:pt idx="0">
                  <c:v>3.001 EUR - 3.500 EUR</c:v>
                </c:pt>
              </c:strCache>
            </c:strRef>
          </c:tx>
          <c:spPr>
            <a:solidFill>
              <a:srgbClr val="00307F"/>
            </a:solidFill>
            <a:ln>
              <a:noFill/>
            </a:ln>
            <a:effectLst/>
          </c:spPr>
          <c:invertIfNegative val="0"/>
          <c:dPt>
            <c:idx val="0"/>
            <c:invertIfNegative val="0"/>
            <c:bubble3D val="0"/>
            <c:extLst>
              <c:ext xmlns:c16="http://schemas.microsoft.com/office/drawing/2014/chart" uri="{C3380CC4-5D6E-409C-BE32-E72D297353CC}">
                <c16:uniqueId val="{0000000E-0E8D-4FBD-83F9-8610948593C3}"/>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Tabelle1!$H$2</c:f>
              <c:numCache>
                <c:formatCode>General</c:formatCode>
                <c:ptCount val="1"/>
                <c:pt idx="0">
                  <c:v>9</c:v>
                </c:pt>
              </c:numCache>
            </c:numRef>
          </c:val>
          <c:extLst>
            <c:ext xmlns:c16="http://schemas.microsoft.com/office/drawing/2014/chart" uri="{C3380CC4-5D6E-409C-BE32-E72D297353CC}">
              <c16:uniqueId val="{0000000F-0E8D-4FBD-83F9-8610948593C3}"/>
            </c:ext>
          </c:extLst>
        </c:ser>
        <c:ser>
          <c:idx val="7"/>
          <c:order val="7"/>
          <c:tx>
            <c:strRef>
              <c:f>Tabelle1!$I$1</c:f>
              <c:strCache>
                <c:ptCount val="1"/>
                <c:pt idx="0">
                  <c:v>3.501 EUR - 4.000 EUR</c:v>
                </c:pt>
              </c:strCache>
            </c:strRef>
          </c:tx>
          <c:spPr>
            <a:solidFill>
              <a:srgbClr val="00307F"/>
            </a:solidFill>
            <a:ln>
              <a:noFill/>
            </a:ln>
            <a:effectLst/>
          </c:spPr>
          <c:invertIfNegative val="0"/>
          <c:dPt>
            <c:idx val="0"/>
            <c:invertIfNegative val="0"/>
            <c:bubble3D val="0"/>
            <c:extLst>
              <c:ext xmlns:c16="http://schemas.microsoft.com/office/drawing/2014/chart" uri="{C3380CC4-5D6E-409C-BE32-E72D297353CC}">
                <c16:uniqueId val="{00000010-0E8D-4FBD-83F9-8610948593C3}"/>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Tabelle1!$I$2</c:f>
              <c:numCache>
                <c:formatCode>General</c:formatCode>
                <c:ptCount val="1"/>
                <c:pt idx="0">
                  <c:v>7</c:v>
                </c:pt>
              </c:numCache>
            </c:numRef>
          </c:val>
          <c:extLst>
            <c:ext xmlns:c16="http://schemas.microsoft.com/office/drawing/2014/chart" uri="{C3380CC4-5D6E-409C-BE32-E72D297353CC}">
              <c16:uniqueId val="{00000011-0E8D-4FBD-83F9-8610948593C3}"/>
            </c:ext>
          </c:extLst>
        </c:ser>
        <c:ser>
          <c:idx val="8"/>
          <c:order val="8"/>
          <c:tx>
            <c:strRef>
              <c:f>Tabelle1!$J$1</c:f>
              <c:strCache>
                <c:ptCount val="1"/>
                <c:pt idx="0">
                  <c:v>4.001 EUR - 5.000 EUR</c:v>
                </c:pt>
              </c:strCache>
            </c:strRef>
          </c:tx>
          <c:spPr>
            <a:solidFill>
              <a:srgbClr val="00307F"/>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Tabelle1!$J$2</c:f>
              <c:numCache>
                <c:formatCode>General</c:formatCode>
                <c:ptCount val="1"/>
                <c:pt idx="0">
                  <c:v>7</c:v>
                </c:pt>
              </c:numCache>
            </c:numRef>
          </c:val>
          <c:extLst>
            <c:ext xmlns:c16="http://schemas.microsoft.com/office/drawing/2014/chart" uri="{C3380CC4-5D6E-409C-BE32-E72D297353CC}">
              <c16:uniqueId val="{00000012-0E8D-4FBD-83F9-8610948593C3}"/>
            </c:ext>
          </c:extLst>
        </c:ser>
        <c:ser>
          <c:idx val="9"/>
          <c:order val="9"/>
          <c:tx>
            <c:strRef>
              <c:f>Tabelle1!$K$1</c:f>
              <c:strCache>
                <c:ptCount val="1"/>
                <c:pt idx="0">
                  <c:v>5.001 EUR and above</c:v>
                </c:pt>
              </c:strCache>
            </c:strRef>
          </c:tx>
          <c:spPr>
            <a:solidFill>
              <a:srgbClr val="00307F"/>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Tabelle1!$K$2</c:f>
              <c:numCache>
                <c:formatCode>General</c:formatCode>
                <c:ptCount val="1"/>
                <c:pt idx="0">
                  <c:v>3</c:v>
                </c:pt>
              </c:numCache>
            </c:numRef>
          </c:val>
          <c:extLst>
            <c:ext xmlns:c16="http://schemas.microsoft.com/office/drawing/2014/chart" uri="{C3380CC4-5D6E-409C-BE32-E72D297353CC}">
              <c16:uniqueId val="{00000013-0E8D-4FBD-83F9-8610948593C3}"/>
            </c:ext>
          </c:extLst>
        </c:ser>
        <c:ser>
          <c:idx val="10"/>
          <c:order val="10"/>
          <c:tx>
            <c:strRef>
              <c:f>Tabelle1!$L$1</c:f>
              <c:strCache>
                <c:ptCount val="1"/>
                <c:pt idx="0">
                  <c:v>Don't know / no answer</c:v>
                </c:pt>
              </c:strCache>
            </c:strRef>
          </c:tx>
          <c:spPr>
            <a:solidFill>
              <a:srgbClr val="00307F"/>
            </a:solidFill>
            <a:ln>
              <a:noFill/>
            </a:ln>
            <a:effectLst/>
          </c:spPr>
          <c:invertIfNegative val="0"/>
          <c:dPt>
            <c:idx val="0"/>
            <c:invertIfNegative val="0"/>
            <c:bubble3D val="0"/>
            <c:extLst>
              <c:ext xmlns:c16="http://schemas.microsoft.com/office/drawing/2014/chart" uri="{C3380CC4-5D6E-409C-BE32-E72D297353CC}">
                <c16:uniqueId val="{00000015-0E8D-4FBD-83F9-8610948593C3}"/>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Tabelle1!$L$2</c:f>
              <c:numCache>
                <c:formatCode>General</c:formatCode>
                <c:ptCount val="1"/>
                <c:pt idx="0">
                  <c:v>19</c:v>
                </c:pt>
              </c:numCache>
            </c:numRef>
          </c:val>
          <c:extLst>
            <c:ext xmlns:c16="http://schemas.microsoft.com/office/drawing/2014/chart" uri="{C3380CC4-5D6E-409C-BE32-E72D297353CC}">
              <c16:uniqueId val="{00000016-0E8D-4FBD-83F9-8610948593C3}"/>
            </c:ext>
          </c:extLst>
        </c:ser>
        <c:dLbls>
          <c:dLblPos val="outEnd"/>
          <c:showLegendKey val="0"/>
          <c:showVal val="1"/>
          <c:showCatName val="0"/>
          <c:showSerName val="0"/>
          <c:showPercent val="0"/>
          <c:showBubbleSize val="0"/>
        </c:dLbls>
        <c:gapWidth val="48"/>
        <c:overlap val="-95"/>
        <c:axId val="602644248"/>
        <c:axId val="602644640"/>
      </c:barChart>
      <c:catAx>
        <c:axId val="602644248"/>
        <c:scaling>
          <c:orientation val="minMax"/>
        </c:scaling>
        <c:delete val="1"/>
        <c:axPos val="b"/>
        <c:numFmt formatCode="General" sourceLinked="1"/>
        <c:majorTickMark val="out"/>
        <c:minorTickMark val="none"/>
        <c:tickLblPos val="nextTo"/>
        <c:crossAx val="602644640"/>
        <c:crosses val="autoZero"/>
        <c:auto val="1"/>
        <c:lblAlgn val="ctr"/>
        <c:lblOffset val="100"/>
        <c:noMultiLvlLbl val="0"/>
      </c:catAx>
      <c:valAx>
        <c:axId val="602644640"/>
        <c:scaling>
          <c:orientation val="minMax"/>
          <c:max val="10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602644248"/>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de-DE"/>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177280753714815E-2"/>
          <c:y val="3.827216546372135E-2"/>
          <c:w val="0.55071601222877586"/>
          <c:h val="0.93556937768921955"/>
        </c:manualLayout>
      </c:layout>
      <c:doughnutChart>
        <c:varyColors val="1"/>
        <c:ser>
          <c:idx val="0"/>
          <c:order val="0"/>
          <c:tx>
            <c:strRef>
              <c:f>Tabelle1!$B$1</c:f>
              <c:strCache>
                <c:ptCount val="1"/>
                <c:pt idx="0">
                  <c:v>Verkauf</c:v>
                </c:pt>
              </c:strCache>
            </c:strRef>
          </c:tx>
          <c:dPt>
            <c:idx val="0"/>
            <c:bubble3D val="0"/>
            <c:spPr>
              <a:solidFill>
                <a:srgbClr val="0060FF"/>
              </a:solidFill>
              <a:ln w="19050">
                <a:solidFill>
                  <a:schemeClr val="lt1"/>
                </a:solidFill>
              </a:ln>
              <a:effectLst/>
            </c:spPr>
            <c:extLst>
              <c:ext xmlns:c16="http://schemas.microsoft.com/office/drawing/2014/chart" uri="{C3380CC4-5D6E-409C-BE32-E72D297353CC}">
                <c16:uniqueId val="{00000001-7EF2-4C59-83B2-1E48EBEA557D}"/>
              </c:ext>
            </c:extLst>
          </c:dPt>
          <c:dPt>
            <c:idx val="1"/>
            <c:bubble3D val="0"/>
            <c:spPr>
              <a:solidFill>
                <a:srgbClr val="FA0028"/>
              </a:solidFill>
              <a:ln w="19050">
                <a:solidFill>
                  <a:schemeClr val="lt1"/>
                </a:solidFill>
              </a:ln>
              <a:effectLst/>
            </c:spPr>
            <c:extLst>
              <c:ext xmlns:c16="http://schemas.microsoft.com/office/drawing/2014/chart" uri="{C3380CC4-5D6E-409C-BE32-E72D297353CC}">
                <c16:uniqueId val="{00000003-7EF2-4C59-83B2-1E48EBEA557D}"/>
              </c:ext>
            </c:extLst>
          </c:dPt>
          <c:dPt>
            <c:idx val="2"/>
            <c:bubble3D val="0"/>
            <c:spPr>
              <a:solidFill>
                <a:srgbClr val="AEAE9F"/>
              </a:solidFill>
              <a:ln w="19050">
                <a:solidFill>
                  <a:schemeClr val="lt1"/>
                </a:solidFill>
              </a:ln>
              <a:effectLst/>
            </c:spPr>
            <c:extLst>
              <c:ext xmlns:c16="http://schemas.microsoft.com/office/drawing/2014/chart" uri="{C3380CC4-5D6E-409C-BE32-E72D297353CC}">
                <c16:uniqueId val="{00000005-7EF2-4C59-83B2-1E48EBEA557D}"/>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Tabelle1!$A$2:$A$4</c:f>
              <c:strCache>
                <c:ptCount val="3"/>
                <c:pt idx="0">
                  <c:v>Have made a decision</c:v>
                </c:pt>
                <c:pt idx="1">
                  <c:v>Have not made a decision</c:v>
                </c:pt>
                <c:pt idx="2">
                  <c:v>Don't know / No answer</c:v>
                </c:pt>
              </c:strCache>
            </c:strRef>
          </c:cat>
          <c:val>
            <c:numRef>
              <c:f>Tabelle1!$B$2:$B$4</c:f>
              <c:numCache>
                <c:formatCode>General</c:formatCode>
                <c:ptCount val="3"/>
                <c:pt idx="0">
                  <c:v>29</c:v>
                </c:pt>
                <c:pt idx="1">
                  <c:v>59</c:v>
                </c:pt>
                <c:pt idx="2">
                  <c:v>12</c:v>
                </c:pt>
              </c:numCache>
            </c:numRef>
          </c:val>
          <c:extLst>
            <c:ext xmlns:c16="http://schemas.microsoft.com/office/drawing/2014/chart" uri="{C3380CC4-5D6E-409C-BE32-E72D297353CC}">
              <c16:uniqueId val="{00000006-7EF2-4C59-83B2-1E48EBEA557D}"/>
            </c:ext>
          </c:extLst>
        </c:ser>
        <c:dLbls>
          <c:showLegendKey val="0"/>
          <c:showVal val="1"/>
          <c:showCatName val="0"/>
          <c:showSerName val="0"/>
          <c:showPercent val="0"/>
          <c:showBubbleSize val="0"/>
          <c:showLeaderLines val="1"/>
        </c:dLbls>
        <c:firstSliceAng val="0"/>
        <c:holeSize val="69"/>
      </c:doughnutChart>
      <c:spPr>
        <a:noFill/>
        <a:ln>
          <a:noFill/>
        </a:ln>
        <a:effectLst/>
      </c:spPr>
    </c:plotArea>
    <c:legend>
      <c:legendPos val="r"/>
      <c:layout>
        <c:manualLayout>
          <c:xMode val="edge"/>
          <c:yMode val="edge"/>
          <c:x val="0.6017958558037555"/>
          <c:y val="0.1314127541136533"/>
          <c:w val="0.37681220856295039"/>
          <c:h val="0.7492882003893556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42691DDE-BA6A-4F57-909C-98F49C72955F}" type="datetimeFigureOut">
              <a:rPr lang="en-GB" smtClean="0"/>
              <a:t>03/04/2020</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3DC50D33-42BE-4A7B-9A0E-84D31BC6EF4B}" type="slidenum">
              <a:rPr lang="en-GB" smtClean="0"/>
              <a:t>‹Nr.›</a:t>
            </a:fld>
            <a:endParaRPr lang="en-GB"/>
          </a:p>
        </p:txBody>
      </p:sp>
    </p:spTree>
    <p:extLst>
      <p:ext uri="{BB962C8B-B14F-4D97-AF65-F5344CB8AC3E}">
        <p14:creationId xmlns:p14="http://schemas.microsoft.com/office/powerpoint/2010/main" val="273455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CBAAC5B1-F58D-4268-BB75-9856A9D794A6}" type="datetimeFigureOut">
              <a:rPr lang="en-GB" smtClean="0"/>
              <a:t>03/04/2020</a:t>
            </a:fld>
            <a:endParaRPr lang="en-GB"/>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65900C33-90AE-4963-9AD8-3B07939F57E9}" type="slidenum">
              <a:rPr lang="en-GB" smtClean="0"/>
              <a:t>‹Nr.›</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900C33-90AE-4963-9AD8-3B07939F57E9}" type="slidenum">
              <a:rPr lang="en-GB" smtClean="0"/>
              <a:t>1</a:t>
            </a:fld>
            <a:endParaRPr lang="en-GB"/>
          </a:p>
        </p:txBody>
      </p:sp>
    </p:spTree>
    <p:extLst>
      <p:ext uri="{BB962C8B-B14F-4D97-AF65-F5344CB8AC3E}">
        <p14:creationId xmlns:p14="http://schemas.microsoft.com/office/powerpoint/2010/main" val="9927654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image" Target="../media/image5.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dirty="0"/>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dirty="0"/>
              <a:t>Click to add text</a:t>
            </a:r>
          </a:p>
        </p:txBody>
      </p:sp>
      <p:pic>
        <p:nvPicPr>
          <p:cNvPr id="7" name="Graphic 6">
            <a:extLst>
              <a:ext uri="{FF2B5EF4-FFF2-40B4-BE49-F238E27FC236}">
                <a16:creationId xmlns:a16="http://schemas.microsoft.com/office/drawing/2014/main" id="{2CB13C9B-184D-41CD-AF76-E3730A913B6D}"/>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Tree>
    <p:extLst>
      <p:ext uri="{BB962C8B-B14F-4D97-AF65-F5344CB8AC3E}">
        <p14:creationId xmlns:p14="http://schemas.microsoft.com/office/powerpoint/2010/main" val="143745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18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8330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18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211806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dirty="0"/>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1800"/>
            </a:lvl1pPr>
          </a:lstStyle>
          <a:p>
            <a:pPr lvl="0"/>
            <a:r>
              <a:rPr lang="en-US" dirty="0"/>
              <a:t>Click to add subtitle</a:t>
            </a:r>
            <a:endParaRPr lang="en-GB" dirty="0"/>
          </a:p>
        </p:txBody>
      </p:sp>
    </p:spTree>
    <p:extLst>
      <p:ext uri="{BB962C8B-B14F-4D97-AF65-F5344CB8AC3E}">
        <p14:creationId xmlns:p14="http://schemas.microsoft.com/office/powerpoint/2010/main" val="279337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1800"/>
            </a:lvl1pPr>
          </a:lstStyle>
          <a:p>
            <a:pPr lvl="0"/>
            <a:r>
              <a:rPr lang="en-US" dirty="0"/>
              <a:t>Click to add subtitle</a:t>
            </a:r>
            <a:endParaRPr lang="en-GB" dirty="0"/>
          </a:p>
        </p:txBody>
      </p:sp>
    </p:spTree>
    <p:extLst>
      <p:ext uri="{BB962C8B-B14F-4D97-AF65-F5344CB8AC3E}">
        <p14:creationId xmlns:p14="http://schemas.microsoft.com/office/powerpoint/2010/main" val="51125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18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17636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18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135397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1800"/>
            </a:lvl1pPr>
          </a:lstStyle>
          <a:p>
            <a:pPr lvl="0"/>
            <a:r>
              <a:rPr lang="en-US" dirty="0"/>
              <a:t>Click to add subtitle</a:t>
            </a:r>
            <a:endParaRPr lang="en-GB" dirty="0"/>
          </a:p>
        </p:txBody>
      </p:sp>
    </p:spTree>
    <p:extLst>
      <p:ext uri="{BB962C8B-B14F-4D97-AF65-F5344CB8AC3E}">
        <p14:creationId xmlns:p14="http://schemas.microsoft.com/office/powerpoint/2010/main" val="20781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18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251134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dirty="0"/>
              <a:t>Click to add text</a:t>
            </a:r>
            <a:endParaRPr lang="en-GB" dirty="0"/>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1800"/>
            </a:lvl1pPr>
          </a:lstStyle>
          <a:p>
            <a:pPr lvl="0"/>
            <a:r>
              <a:rPr lang="en-US" dirty="0"/>
              <a:t>Click to add subtitle</a:t>
            </a:r>
            <a:endParaRPr lang="en-GB" dirty="0"/>
          </a:p>
        </p:txBody>
      </p:sp>
    </p:spTree>
    <p:extLst>
      <p:ext uri="{BB962C8B-B14F-4D97-AF65-F5344CB8AC3E}">
        <p14:creationId xmlns:p14="http://schemas.microsoft.com/office/powerpoint/2010/main" val="219031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de-DE"/>
              <a:t>Bild durch Klicken auf Symbol hinzufügen</a:t>
            </a:r>
            <a:endParaRPr lang="en-GB"/>
          </a:p>
        </p:txBody>
      </p:sp>
    </p:spTree>
    <p:extLst>
      <p:ext uri="{BB962C8B-B14F-4D97-AF65-F5344CB8AC3E}">
        <p14:creationId xmlns:p14="http://schemas.microsoft.com/office/powerpoint/2010/main" val="80000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de-DE"/>
              <a:t>Bild durch Klicken auf Symbol hinzufügen</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dirty="0"/>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dirty="0"/>
              <a:t>Click to add text</a:t>
            </a:r>
          </a:p>
        </p:txBody>
      </p:sp>
      <p:pic>
        <p:nvPicPr>
          <p:cNvPr id="8" name="Graphic 7">
            <a:extLst>
              <a:ext uri="{FF2B5EF4-FFF2-40B4-BE49-F238E27FC236}">
                <a16:creationId xmlns:a16="http://schemas.microsoft.com/office/drawing/2014/main" id="{B6564A35-867D-4FB8-BD9A-08422621EC42}"/>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pic>
        <p:nvPicPr>
          <p:cNvPr id="12" name="Picture 11">
            <a:extLst>
              <a:ext uri="{FF2B5EF4-FFF2-40B4-BE49-F238E27FC236}">
                <a16:creationId xmlns:a16="http://schemas.microsoft.com/office/drawing/2014/main" id="{DA204BD9-791F-4462-94DF-8A2200C9C049}"/>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108091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endParaRPr lang="en-GB" dirty="0"/>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de-DE"/>
              <a:t>Bild durch Klicken auf Symbol hinzufügen</a:t>
            </a:r>
            <a:endParaRPr lang="en-GB"/>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dirty="0"/>
              <a:t>Click to add title</a:t>
            </a:r>
            <a:endParaRPr lang="en-GB" dirty="0"/>
          </a:p>
        </p:txBody>
      </p:sp>
    </p:spTree>
    <p:extLst>
      <p:ext uri="{BB962C8B-B14F-4D97-AF65-F5344CB8AC3E}">
        <p14:creationId xmlns:p14="http://schemas.microsoft.com/office/powerpoint/2010/main" val="135858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1800"/>
            </a:lvl1pPr>
          </a:lstStyle>
          <a:p>
            <a:pPr lvl="0"/>
            <a:r>
              <a:rPr lang="en-US" dirty="0"/>
              <a:t>Click to add subtitle</a:t>
            </a:r>
            <a:endParaRPr lang="en-GB" dirty="0"/>
          </a:p>
        </p:txBody>
      </p:sp>
    </p:spTree>
    <p:extLst>
      <p:ext uri="{BB962C8B-B14F-4D97-AF65-F5344CB8AC3E}">
        <p14:creationId xmlns:p14="http://schemas.microsoft.com/office/powerpoint/2010/main" val="427368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72354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only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6955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6276D56-7C15-4A4B-8293-F95A0C736F22}"/>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5B9C7EBB-4C61-384A-9D15-2AA0B3C8766C}"/>
              </a:ext>
            </a:extLst>
          </p:cNvPr>
          <p:cNvSpPr>
            <a:spLocks noGrp="1"/>
          </p:cNvSpPr>
          <p:nvPr>
            <p:ph type="ftr" sz="quarter" idx="11"/>
          </p:nvPr>
        </p:nvSpPr>
        <p:spPr/>
        <p:txBody>
          <a:bodyPr/>
          <a:lstStyle/>
          <a:p>
            <a:endParaRPr lang="en-GB" dirty="0"/>
          </a:p>
        </p:txBody>
      </p:sp>
      <p:sp>
        <p:nvSpPr>
          <p:cNvPr id="5" name="Text Box 5">
            <a:extLst>
              <a:ext uri="{FF2B5EF4-FFF2-40B4-BE49-F238E27FC236}">
                <a16:creationId xmlns:a16="http://schemas.microsoft.com/office/drawing/2014/main" id="{C23FCCBD-E132-0848-A2E8-D0DD71FDFFB6}"/>
              </a:ext>
            </a:extLst>
          </p:cNvPr>
          <p:cNvSpPr txBox="1">
            <a:spLocks noChangeArrowheads="1"/>
          </p:cNvSpPr>
          <p:nvPr userDrawn="1"/>
        </p:nvSpPr>
        <p:spPr bwMode="auto">
          <a:xfrm>
            <a:off x="2047386" y="4686452"/>
            <a:ext cx="8097229" cy="1077218"/>
          </a:xfrm>
          <a:prstGeom prst="rect">
            <a:avLst/>
          </a:prstGeom>
          <a:noFill/>
          <a:ln w="9525">
            <a:noFill/>
            <a:miter lim="800000"/>
            <a:headEnd/>
            <a:tailEnd/>
          </a:ln>
          <a:effectLst/>
        </p:spPr>
        <p:txBody>
          <a:bodyPr wrap="square" lIns="90000" tIns="0" rIns="0" bIns="0">
            <a:spAutoFit/>
          </a:bodyPr>
          <a:lstStyle/>
          <a:p>
            <a:pPr algn="ctr"/>
            <a:r>
              <a:rPr lang="en-GB" sz="1000" dirty="0">
                <a:solidFill>
                  <a:schemeClr val="tx1">
                    <a:lumMod val="50000"/>
                  </a:schemeClr>
                </a:solidFill>
              </a:rPr>
              <a:t>All research is conducted in accordance with the requirements of our Quality System, which confirms to ISO 20252:2012 the International Standard for Market Research, Certification Number : 1019</a:t>
            </a:r>
          </a:p>
          <a:p>
            <a:pPr algn="ctr"/>
            <a:r>
              <a:rPr lang="en-GB" sz="1000" dirty="0">
                <a:solidFill>
                  <a:schemeClr val="tx1">
                    <a:lumMod val="50000"/>
                  </a:schemeClr>
                </a:solidFill>
              </a:rPr>
              <a:t> </a:t>
            </a:r>
          </a:p>
          <a:p>
            <a:pPr algn="ctr"/>
            <a:r>
              <a:rPr lang="en-GB" sz="1000" dirty="0">
                <a:solidFill>
                  <a:schemeClr val="tx1">
                    <a:lumMod val="50000"/>
                  </a:schemeClr>
                </a:solidFill>
              </a:rPr>
              <a:t>© Copyright 2020 Kantar.   All rights reserved.   No copies or part copies of this document shall be made without the express permission of Kantar. </a:t>
            </a:r>
          </a:p>
          <a:p>
            <a:pPr algn="ctr"/>
            <a:endParaRPr lang="en-GB" sz="1000" dirty="0">
              <a:hlinkClick r:id="" action="ppaction://noaction"/>
            </a:endParaRPr>
          </a:p>
          <a:p>
            <a:pPr algn="ctr"/>
            <a:r>
              <a:rPr lang="en-GB" sz="1000" dirty="0">
                <a:hlinkClick r:id="" action="ppaction://noaction"/>
              </a:rPr>
              <a:t>http://www.kantarhealth.com/help/report-terms-conditions</a:t>
            </a:r>
            <a:endParaRPr lang="en-GB" sz="1000" dirty="0">
              <a:solidFill>
                <a:schemeClr val="tx1">
                  <a:lumMod val="50000"/>
                </a:schemeClr>
              </a:solidFill>
            </a:endParaRPr>
          </a:p>
        </p:txBody>
      </p:sp>
      <p:pic>
        <p:nvPicPr>
          <p:cNvPr id="6" name="Picture 2" descr="C:\USERS\LEE~1.MAS\APPDATA\LOCAL\TEMP\wze38d\CIRQ-seal-20252-WEB.png">
            <a:extLst>
              <a:ext uri="{FF2B5EF4-FFF2-40B4-BE49-F238E27FC236}">
                <a16:creationId xmlns:a16="http://schemas.microsoft.com/office/drawing/2014/main" id="{82BDDB34-2CD4-964B-84AB-27EEB682A8C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215284" y="2717442"/>
            <a:ext cx="1761433" cy="1761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83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1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2983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1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533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 x content + heading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557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251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2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7215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rgbClr val="FFFFFF"/>
                </a:solidFill>
              </a:defRPr>
            </a:lvl1pPr>
          </a:lstStyle>
          <a:p>
            <a:r>
              <a:rPr lang="en-GB" dirty="0"/>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solidFill>
                  <a:srgbClr val="FFFFFF"/>
                </a:solidFill>
              </a:defRPr>
            </a:lvl1pPr>
          </a:lstStyle>
          <a:p>
            <a:pPr lvl="0"/>
            <a:r>
              <a:rPr lang="en-GB" dirty="0"/>
              <a:t>Click to add text</a:t>
            </a:r>
          </a:p>
        </p:txBody>
      </p:sp>
      <p:pic>
        <p:nvPicPr>
          <p:cNvPr id="8" name="Graphic 7">
            <a:extLst>
              <a:ext uri="{FF2B5EF4-FFF2-40B4-BE49-F238E27FC236}">
                <a16:creationId xmlns:a16="http://schemas.microsoft.com/office/drawing/2014/main" id="{52FDC543-6229-4C59-8D65-CAA5F0012C94}"/>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Tree>
    <p:extLst>
      <p:ext uri="{BB962C8B-B14F-4D97-AF65-F5344CB8AC3E}">
        <p14:creationId xmlns:p14="http://schemas.microsoft.com/office/powerpoint/2010/main" val="201580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1245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3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dirty="0"/>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1897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4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88878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4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6333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5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1512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5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9753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6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295"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08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885"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518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6474"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3062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6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295" y="1708149"/>
            <a:ext cx="17604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295"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0800" y="1708150"/>
            <a:ext cx="17604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08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885" y="1708149"/>
            <a:ext cx="17604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885"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5180" y="1708150"/>
            <a:ext cx="17604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518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6474" y="1708150"/>
            <a:ext cx="1760400" cy="604800"/>
          </a:xfrm>
        </p:spPr>
        <p:txBody>
          <a:bodyPr/>
          <a:lstStyle>
            <a:lvl1pPr>
              <a:defRPr b="1"/>
            </a:lvl1pPr>
          </a:lstStyle>
          <a:p>
            <a:pPr lvl="0"/>
            <a:r>
              <a:rPr lang="en-US" dirty="0"/>
              <a:t>Click to add text</a:t>
            </a:r>
            <a:endParaRPr lang="en-GB" dirty="0"/>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6474"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0901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97671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dirty="0"/>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204788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de-DE"/>
              <a:t>Bild durch Klicken auf Symbol hinzufügen</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dirty="0"/>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dirty="0"/>
              <a:t>Click to add text </a:t>
            </a:r>
          </a:p>
        </p:txBody>
      </p:sp>
      <p:pic>
        <p:nvPicPr>
          <p:cNvPr id="11" name="Graphic 10">
            <a:extLst>
              <a:ext uri="{FF2B5EF4-FFF2-40B4-BE49-F238E27FC236}">
                <a16:creationId xmlns:a16="http://schemas.microsoft.com/office/drawing/2014/main" id="{01EE2173-34DD-4E4A-828D-CFC09D3A11C3}"/>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pic>
        <p:nvPicPr>
          <p:cNvPr id="12" name="Picture 11">
            <a:extLst>
              <a:ext uri="{FF2B5EF4-FFF2-40B4-BE49-F238E27FC236}">
                <a16:creationId xmlns:a16="http://schemas.microsoft.com/office/drawing/2014/main" id="{ACE5983F-1C73-4C4D-87D7-63EED188EDD3}"/>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19346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ashboard expor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6FF685-0455-410C-BAD6-9C18A6B827C5}"/>
              </a:ext>
            </a:extLst>
          </p:cNvPr>
          <p:cNvSpPr>
            <a:spLocks noGrp="1"/>
          </p:cNvSpPr>
          <p:nvPr>
            <p:ph type="sldNum" sz="quarter" idx="10"/>
          </p:nvPr>
        </p:nvSpPr>
        <p:spPr>
          <a:xfrm>
            <a:off x="10856913" y="6390000"/>
            <a:ext cx="969962" cy="196850"/>
          </a:xfrm>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C42994E6-33EF-41B4-9B8F-14CDAEC3A969}"/>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68E51B97-D115-41B0-A593-DB194CD06371}"/>
              </a:ext>
            </a:extLst>
          </p:cNvPr>
          <p:cNvSpPr>
            <a:spLocks noGrp="1"/>
          </p:cNvSpPr>
          <p:nvPr>
            <p:ph sz="quarter" idx="12" hasCustomPrompt="1"/>
          </p:nvPr>
        </p:nvSpPr>
        <p:spPr>
          <a:xfrm>
            <a:off x="360000" y="432000"/>
            <a:ext cx="9536400" cy="5281200"/>
          </a:xfrm>
        </p:spPr>
        <p:txBody>
          <a:bodyPr/>
          <a:lstStyle>
            <a:lvl1pPr>
              <a:defRPr/>
            </a:lvl1pPr>
          </a:lstStyle>
          <a:p>
            <a:pPr lvl="0"/>
            <a:r>
              <a:rPr lang="en-US" dirty="0"/>
              <a:t>Click to add content</a:t>
            </a:r>
          </a:p>
        </p:txBody>
      </p:sp>
      <p:sp>
        <p:nvSpPr>
          <p:cNvPr id="8" name="Text Placeholder 7">
            <a:extLst>
              <a:ext uri="{FF2B5EF4-FFF2-40B4-BE49-F238E27FC236}">
                <a16:creationId xmlns:a16="http://schemas.microsoft.com/office/drawing/2014/main" id="{8956DFF0-F399-4C7B-9862-88E481176C81}"/>
              </a:ext>
            </a:extLst>
          </p:cNvPr>
          <p:cNvSpPr>
            <a:spLocks noGrp="1"/>
          </p:cNvSpPr>
          <p:nvPr>
            <p:ph type="body" sz="quarter" idx="13" hasCustomPrompt="1"/>
          </p:nvPr>
        </p:nvSpPr>
        <p:spPr>
          <a:xfrm>
            <a:off x="10062000" y="432000"/>
            <a:ext cx="1764000" cy="52812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5242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6276D56-7C15-4A4B-8293-F95A0C736F22}"/>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5B9C7EBB-4C61-384A-9D15-2AA0B3C8766C}"/>
              </a:ext>
            </a:extLst>
          </p:cNvPr>
          <p:cNvSpPr>
            <a:spLocks noGrp="1"/>
          </p:cNvSpPr>
          <p:nvPr>
            <p:ph type="ftr" sz="quarter" idx="11"/>
          </p:nvPr>
        </p:nvSpPr>
        <p:spPr/>
        <p:txBody>
          <a:bodyPr/>
          <a:lstStyle/>
          <a:p>
            <a:endParaRPr lang="en-GB" dirty="0"/>
          </a:p>
        </p:txBody>
      </p:sp>
      <p:sp>
        <p:nvSpPr>
          <p:cNvPr id="5" name="Text Box 5">
            <a:extLst>
              <a:ext uri="{FF2B5EF4-FFF2-40B4-BE49-F238E27FC236}">
                <a16:creationId xmlns:a16="http://schemas.microsoft.com/office/drawing/2014/main" id="{C23FCCBD-E132-0848-A2E8-D0DD71FDFFB6}"/>
              </a:ext>
            </a:extLst>
          </p:cNvPr>
          <p:cNvSpPr txBox="1">
            <a:spLocks noChangeArrowheads="1"/>
          </p:cNvSpPr>
          <p:nvPr userDrawn="1"/>
        </p:nvSpPr>
        <p:spPr bwMode="auto">
          <a:xfrm>
            <a:off x="2047386" y="4686452"/>
            <a:ext cx="8097229" cy="1077218"/>
          </a:xfrm>
          <a:prstGeom prst="rect">
            <a:avLst/>
          </a:prstGeom>
          <a:noFill/>
          <a:ln w="9525">
            <a:noFill/>
            <a:miter lim="800000"/>
            <a:headEnd/>
            <a:tailEnd/>
          </a:ln>
          <a:effectLst/>
        </p:spPr>
        <p:txBody>
          <a:bodyPr wrap="square" lIns="90000" tIns="0" rIns="0" bIns="0">
            <a:spAutoFit/>
          </a:bodyPr>
          <a:lstStyle/>
          <a:p>
            <a:pPr algn="ctr"/>
            <a:r>
              <a:rPr lang="en-GB" sz="1000" dirty="0">
                <a:solidFill>
                  <a:schemeClr val="tx1">
                    <a:lumMod val="50000"/>
                  </a:schemeClr>
                </a:solidFill>
              </a:rPr>
              <a:t>All research is conducted in accordance with the requirements of our Quality System, which confirms to ISO 20252:2012 the International Standard for Market Research, Certification Number : 1019</a:t>
            </a:r>
          </a:p>
          <a:p>
            <a:pPr algn="ctr"/>
            <a:r>
              <a:rPr lang="en-GB" sz="1000" dirty="0">
                <a:solidFill>
                  <a:schemeClr val="tx1">
                    <a:lumMod val="50000"/>
                  </a:schemeClr>
                </a:solidFill>
              </a:rPr>
              <a:t> </a:t>
            </a:r>
          </a:p>
          <a:p>
            <a:pPr algn="ctr"/>
            <a:r>
              <a:rPr lang="en-GB" sz="1000" dirty="0">
                <a:solidFill>
                  <a:schemeClr val="tx1">
                    <a:lumMod val="50000"/>
                  </a:schemeClr>
                </a:solidFill>
              </a:rPr>
              <a:t>© Copyright 2020 Kantar.   All rights reserved.   No copies or part copies of this document shall be made without the express permission of Kantar. </a:t>
            </a:r>
          </a:p>
          <a:p>
            <a:pPr algn="ctr"/>
            <a:endParaRPr lang="en-GB" sz="1000" dirty="0">
              <a:hlinkClick r:id="" action="ppaction://noaction"/>
            </a:endParaRPr>
          </a:p>
          <a:p>
            <a:pPr algn="ctr"/>
            <a:r>
              <a:rPr lang="en-GB" sz="1000" dirty="0">
                <a:hlinkClick r:id="" action="ppaction://noaction"/>
              </a:rPr>
              <a:t>http://www.kantarhealth.com/help/report-terms-conditions</a:t>
            </a:r>
            <a:endParaRPr lang="en-GB" sz="1000" dirty="0">
              <a:solidFill>
                <a:schemeClr val="tx1">
                  <a:lumMod val="50000"/>
                </a:schemeClr>
              </a:solidFill>
            </a:endParaRPr>
          </a:p>
        </p:txBody>
      </p:sp>
      <p:pic>
        <p:nvPicPr>
          <p:cNvPr id="6" name="Picture 2" descr="C:\USERS\LEE~1.MAS\APPDATA\LOCAL\TEMP\wze38d\CIRQ-seal-20252-WEB.png">
            <a:extLst>
              <a:ext uri="{FF2B5EF4-FFF2-40B4-BE49-F238E27FC236}">
                <a16:creationId xmlns:a16="http://schemas.microsoft.com/office/drawing/2014/main" id="{82BDDB34-2CD4-964B-84AB-27EEB682A8C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215284" y="2717442"/>
            <a:ext cx="1761433" cy="1761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7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dirty="0"/>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186665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dirty="0"/>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293969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dirty="0"/>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1800"/>
            </a:lvl1pPr>
          </a:lstStyle>
          <a:p>
            <a:pPr lvl="0"/>
            <a:r>
              <a:rPr lang="en-US" dirty="0"/>
              <a:t>Click to add subtitle</a:t>
            </a:r>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681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1800"/>
            </a:lvl1pPr>
          </a:lstStyle>
          <a:p>
            <a:pPr lvl="0"/>
            <a:r>
              <a:rPr lang="en-US" dirty="0"/>
              <a:t>Click to add subtitle</a:t>
            </a:r>
            <a:endParaRPr lang="en-GB" dirty="0"/>
          </a:p>
        </p:txBody>
      </p:sp>
    </p:spTree>
    <p:extLst>
      <p:ext uri="{BB962C8B-B14F-4D97-AF65-F5344CB8AC3E}">
        <p14:creationId xmlns:p14="http://schemas.microsoft.com/office/powerpoint/2010/main" val="199571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‹Nr.›</a:t>
            </a:fld>
            <a:endParaRPr lang="en-GB" dirty="0"/>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1800"/>
            </a:lvl1pPr>
          </a:lstStyle>
          <a:p>
            <a:pPr lvl="0"/>
            <a:r>
              <a:rPr lang="en-US" dirty="0"/>
              <a:t>Click to add subtitle</a:t>
            </a:r>
            <a:endParaRPr lang="en-GB" dirty="0"/>
          </a:p>
        </p:txBody>
      </p:sp>
    </p:spTree>
    <p:extLst>
      <p:ext uri="{BB962C8B-B14F-4D97-AF65-F5344CB8AC3E}">
        <p14:creationId xmlns:p14="http://schemas.microsoft.com/office/powerpoint/2010/main" val="271553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ags" Target="../tags/tag9.xml"/><Relationship Id="rId2" Type="http://schemas.openxmlformats.org/officeDocument/2006/relationships/slideLayout" Target="../slideLayouts/slideLayout27.xml"/><Relationship Id="rId16" Type="http://schemas.openxmlformats.org/officeDocument/2006/relationships/tags" Target="../tags/tag8.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2.xml"/><Relationship Id="rId10" Type="http://schemas.openxmlformats.org/officeDocument/2006/relationships/slideLayout" Target="../slideLayouts/slideLayout35.xml"/><Relationship Id="rId19" Type="http://schemas.openxmlformats.org/officeDocument/2006/relationships/image" Target="../media/image2.sv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40.xml"/><Relationship Id="rId4" Type="http://schemas.openxmlformats.org/officeDocument/2006/relationships/image" Target="../media/image2.svg"/></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ags" Target="../tags/tag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‹Nr.›</a:t>
            </a:fld>
            <a:endParaRPr lang="en-GB" dirty="0"/>
          </a:p>
        </p:txBody>
      </p:sp>
      <p:grpSp>
        <p:nvGrpSpPr>
          <p:cNvPr id="2" name="Group 1"/>
          <p:cNvGrpSpPr/>
          <p:nvPr userDrawn="1"/>
        </p:nvGrpSpPr>
        <p:grpSpPr>
          <a:xfrm>
            <a:off x="-1143000" y="-600255"/>
            <a:ext cx="13680281" cy="6916397"/>
            <a:chOff x="-1143000" y="-600255"/>
            <a:chExt cx="13680281" cy="6916397"/>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54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sp>
          <p:nvSpPr>
            <p:cNvPr id="33" name="TextBox 32">
              <a:extLst>
                <a:ext uri="{FF2B5EF4-FFF2-40B4-BE49-F238E27FC236}">
                  <a16:creationId xmlns:a16="http://schemas.microsoft.com/office/drawing/2014/main" id="{CFEAE3B3-5D06-4E3B-A398-C6BC23EA7359}"/>
                </a:ext>
              </a:extLst>
            </p:cNvPr>
            <p:cNvSpPr txBox="1"/>
            <p:nvPr userDrawn="1"/>
          </p:nvSpPr>
          <p:spPr>
            <a:xfrm>
              <a:off x="-747711" y="6069920"/>
              <a:ext cx="438671" cy="123111"/>
            </a:xfrm>
            <a:prstGeom prst="rect">
              <a:avLst/>
            </a:prstGeom>
            <a:noFill/>
          </p:spPr>
          <p:txBody>
            <a:bodyPr wrap="square" lIns="0" tIns="0" rIns="0" bIns="0" rtlCol="0">
              <a:spAutoFit/>
            </a:bodyPr>
            <a:lstStyle/>
            <a:p>
              <a:pPr algn="r"/>
              <a:r>
                <a:rPr lang="en-GB" sz="800" dirty="0">
                  <a:solidFill>
                    <a:schemeClr val="tx1"/>
                  </a:solidFill>
                </a:rPr>
                <a:t>7.54 cm</a:t>
              </a:r>
            </a:p>
          </p:txBody>
        </p:sp>
        <p:sp>
          <p:nvSpPr>
            <p:cNvPr id="34" name="TextBox 33">
              <a:extLst>
                <a:ext uri="{FF2B5EF4-FFF2-40B4-BE49-F238E27FC236}">
                  <a16:creationId xmlns:a16="http://schemas.microsoft.com/office/drawing/2014/main" id="{5962E1CA-16B1-4204-B4FF-F9B26DDEE92A}"/>
                </a:ext>
              </a:extLst>
            </p:cNvPr>
            <p:cNvSpPr txBox="1"/>
            <p:nvPr userDrawn="1"/>
          </p:nvSpPr>
          <p:spPr>
            <a:xfrm>
              <a:off x="-1143000" y="6193031"/>
              <a:ext cx="833960" cy="123111"/>
            </a:xfrm>
            <a:prstGeom prst="rect">
              <a:avLst/>
            </a:prstGeom>
            <a:noFill/>
          </p:spPr>
          <p:txBody>
            <a:bodyPr wrap="square" lIns="0" tIns="0" rIns="0" bIns="0" rtlCol="0">
              <a:spAutoFit/>
            </a:bodyPr>
            <a:lstStyle/>
            <a:p>
              <a:pPr algn="r"/>
              <a:r>
                <a:rPr lang="en-GB" sz="800" dirty="0">
                  <a:solidFill>
                    <a:schemeClr val="tx1"/>
                  </a:solidFill>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dirty="0"/>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7"/>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5" name="Graphic 34">
            <a:extLst>
              <a:ext uri="{FF2B5EF4-FFF2-40B4-BE49-F238E27FC236}">
                <a16:creationId xmlns:a16="http://schemas.microsoft.com/office/drawing/2014/main" id="{7B7CA491-29AF-4154-90A3-E0D2BFCEB75D}"/>
              </a:ext>
            </a:extLst>
          </p:cNvPr>
          <p:cNvPicPr>
            <a:picLocks noChangeAspect="1"/>
          </p:cNvPicPr>
          <p:nvPr userDrawn="1">
            <p:custDataLst>
              <p:tags r:id="rId28"/>
            </p:custDataLst>
          </p:nvPr>
        </p:nvPicPr>
        <p:blipFill>
          <a:blip r:embed="rId29">
            <a:extLst>
              <a:ext uri="{96DAC541-7B7A-43D3-8B79-37D633B846F1}">
                <asvg:svgBlip xmlns:asvg="http://schemas.microsoft.com/office/drawing/2016/SVG/main" r:embed="rId30"/>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1266782344"/>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 id="2147483844" r:id="rId18"/>
    <p:sldLayoutId id="2147483845" r:id="rId19"/>
    <p:sldLayoutId id="2147483846" r:id="rId20"/>
    <p:sldLayoutId id="2147483847" r:id="rId21"/>
    <p:sldLayoutId id="2147483848" r:id="rId22"/>
    <p:sldLayoutId id="2147483866" r:id="rId23"/>
    <p:sldLayoutId id="2147483867" r:id="rId24"/>
    <p:sldLayoutId id="2147483868"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1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‹Nr.›</a:t>
            </a:fld>
            <a:endParaRPr lang="en-GB" dirty="0"/>
          </a:p>
        </p:txBody>
      </p:sp>
      <p:sp>
        <p:nvSpPr>
          <p:cNvPr id="3" name="Footer Placeholder 2">
            <a:extLst>
              <a:ext uri="{FF2B5EF4-FFF2-40B4-BE49-F238E27FC236}">
                <a16:creationId xmlns:a16="http://schemas.microsoft.com/office/drawing/2014/main" id="{1115639F-9E76-41B0-BB57-8F8A1F600167}"/>
              </a:ext>
            </a:extLst>
          </p:cNvPr>
          <p:cNvSpPr>
            <a:spLocks noGrp="1"/>
          </p:cNvSpPr>
          <p:nvPr userDrawn="1">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dirty="0"/>
          </a:p>
        </p:txBody>
      </p:sp>
      <p:cxnSp>
        <p:nvCxnSpPr>
          <p:cNvPr id="33" name="Straight Connector 32">
            <a:extLst>
              <a:ext uri="{FF2B5EF4-FFF2-40B4-BE49-F238E27FC236}">
                <a16:creationId xmlns:a16="http://schemas.microsoft.com/office/drawing/2014/main" id="{81FD9D1B-8E5A-447D-B2D0-15FF23DD7EDA}"/>
              </a:ext>
            </a:extLst>
          </p:cNvPr>
          <p:cNvCxnSpPr>
            <a:cxnSpLocks/>
          </p:cNvCxnSpPr>
          <p:nvPr userDrawn="1">
            <p:custDataLst>
              <p:tags r:id="rId16"/>
            </p:custDataLst>
          </p:nvPr>
        </p:nvCxnSpPr>
        <p:spPr>
          <a:xfrm>
            <a:off x="360000" y="6120000"/>
            <a:ext cx="11474161" cy="0"/>
          </a:xfrm>
          <a:prstGeom prst="line">
            <a:avLst/>
          </a:prstGeom>
          <a:ln w="38100">
            <a:solidFill>
              <a:srgbClr val="333333"/>
            </a:solidFill>
            <a:tailEnd type="non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39288FA0-CCB3-4AD1-A2D0-59345989BE23}"/>
              </a:ext>
            </a:extLst>
          </p:cNvPr>
          <p:cNvGrpSpPr/>
          <p:nvPr userDrawn="1"/>
        </p:nvGrpSpPr>
        <p:grpSpPr>
          <a:xfrm>
            <a:off x="-1143000" y="-600255"/>
            <a:ext cx="13680281" cy="6916397"/>
            <a:chOff x="-1143000" y="-600255"/>
            <a:chExt cx="13680281" cy="6916397"/>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cxnSp>
          <p:nvCxnSpPr>
            <p:cNvPr id="34" name="Straight Connector 33">
              <a:extLst>
                <a:ext uri="{FF2B5EF4-FFF2-40B4-BE49-F238E27FC236}">
                  <a16:creationId xmlns:a16="http://schemas.microsoft.com/office/drawing/2014/main" id="{7E206775-191C-4462-9E00-F57640201ABE}"/>
                </a:ext>
              </a:extLst>
            </p:cNvPr>
            <p:cNvCxnSpPr/>
            <p:nvPr userDrawn="1"/>
          </p:nvCxnSpPr>
          <p:spPr>
            <a:xfrm>
              <a:off x="-256200" y="61454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B3AE6A6-0B1D-47AF-8D08-88E95C95C4ED}"/>
                </a:ext>
              </a:extLst>
            </p:cNvPr>
            <p:cNvSpPr txBox="1"/>
            <p:nvPr userDrawn="1"/>
          </p:nvSpPr>
          <p:spPr>
            <a:xfrm>
              <a:off x="-747711" y="6069920"/>
              <a:ext cx="438671" cy="123111"/>
            </a:xfrm>
            <a:prstGeom prst="rect">
              <a:avLst/>
            </a:prstGeom>
            <a:noFill/>
          </p:spPr>
          <p:txBody>
            <a:bodyPr wrap="square" lIns="0" tIns="0" rIns="0" bIns="0" rtlCol="0">
              <a:spAutoFit/>
            </a:bodyPr>
            <a:lstStyle/>
            <a:p>
              <a:pPr algn="r"/>
              <a:r>
                <a:rPr lang="en-GB" sz="800" dirty="0">
                  <a:solidFill>
                    <a:schemeClr val="tx1"/>
                  </a:solidFill>
                </a:rPr>
                <a:t>7.54 cm</a:t>
              </a:r>
            </a:p>
          </p:txBody>
        </p:sp>
        <p:sp>
          <p:nvSpPr>
            <p:cNvPr id="36" name="TextBox 35">
              <a:extLst>
                <a:ext uri="{FF2B5EF4-FFF2-40B4-BE49-F238E27FC236}">
                  <a16:creationId xmlns:a16="http://schemas.microsoft.com/office/drawing/2014/main" id="{FA763921-A26B-42B2-A91D-7EDFBE000C85}"/>
                </a:ext>
              </a:extLst>
            </p:cNvPr>
            <p:cNvSpPr txBox="1"/>
            <p:nvPr userDrawn="1"/>
          </p:nvSpPr>
          <p:spPr>
            <a:xfrm>
              <a:off x="-1143000" y="6193031"/>
              <a:ext cx="833960" cy="123111"/>
            </a:xfrm>
            <a:prstGeom prst="rect">
              <a:avLst/>
            </a:prstGeom>
            <a:noFill/>
          </p:spPr>
          <p:txBody>
            <a:bodyPr wrap="square" lIns="0" tIns="0" rIns="0" bIns="0" rtlCol="0">
              <a:spAutoFit/>
            </a:bodyPr>
            <a:lstStyle/>
            <a:p>
              <a:pPr algn="r"/>
              <a:r>
                <a:rPr lang="en-GB" sz="800" dirty="0">
                  <a:solidFill>
                    <a:schemeClr val="tx1"/>
                  </a:solidFill>
                </a:rPr>
                <a:t>Image Bottom</a:t>
              </a:r>
            </a:p>
          </p:txBody>
        </p:sp>
      </p:grpSp>
      <p:pic>
        <p:nvPicPr>
          <p:cNvPr id="37" name="Graphic 36">
            <a:extLst>
              <a:ext uri="{FF2B5EF4-FFF2-40B4-BE49-F238E27FC236}">
                <a16:creationId xmlns:a16="http://schemas.microsoft.com/office/drawing/2014/main" id="{FAF7D142-4DB1-4F03-A1E4-ECA9266440F5}"/>
              </a:ext>
            </a:extLst>
          </p:cNvPr>
          <p:cNvPicPr>
            <a:picLocks noChangeAspect="1"/>
          </p:cNvPicPr>
          <p:nvPr userDrawn="1">
            <p:custDataLst>
              <p:tags r:id="rId17"/>
            </p:custDataLst>
          </p:nvPr>
        </p:nvPicPr>
        <p:blipFill>
          <a:blip r:embed="rId18">
            <a:extLst>
              <a:ext uri="{96DAC541-7B7A-43D3-8B79-37D633B846F1}">
                <asvg:svgBlip xmlns:asvg="http://schemas.microsoft.com/office/drawing/2016/SVG/main" r:embed="rId19"/>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3815984949"/>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5"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1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6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‹Nr.›</a:t>
            </a:fld>
            <a:endParaRPr lang="en-GB" dirty="0"/>
          </a:p>
        </p:txBody>
      </p:sp>
      <p:grpSp>
        <p:nvGrpSpPr>
          <p:cNvPr id="2" name="Group 1"/>
          <p:cNvGrpSpPr/>
          <p:nvPr userDrawn="1"/>
        </p:nvGrpSpPr>
        <p:grpSpPr>
          <a:xfrm>
            <a:off x="-1143000" y="-600255"/>
            <a:ext cx="13680281" cy="6720255"/>
            <a:chOff x="-1143000" y="-600255"/>
            <a:chExt cx="13680281" cy="6720255"/>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dirty="0"/>
          </a:p>
        </p:txBody>
      </p:sp>
      <p:cxnSp>
        <p:nvCxnSpPr>
          <p:cNvPr id="33" name="Straight Connector 32">
            <a:extLst>
              <a:ext uri="{FF2B5EF4-FFF2-40B4-BE49-F238E27FC236}">
                <a16:creationId xmlns:a16="http://schemas.microsoft.com/office/drawing/2014/main" id="{BB75DB98-1BD1-4926-8750-16657B153BE4}"/>
              </a:ext>
            </a:extLst>
          </p:cNvPr>
          <p:cNvCxnSpPr>
            <a:cxnSpLocks/>
          </p:cNvCxnSpPr>
          <p:nvPr userDrawn="1"/>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4" name="Graphic 33">
            <a:extLst>
              <a:ext uri="{FF2B5EF4-FFF2-40B4-BE49-F238E27FC236}">
                <a16:creationId xmlns:a16="http://schemas.microsoft.com/office/drawing/2014/main" id="{6D6C1FF5-305E-4BDB-BC02-EE3DF48C1F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3973410740"/>
      </p:ext>
    </p:extLst>
  </p:cSld>
  <p:clrMap bg1="lt1" tx1="dk1" bg2="lt2" tx2="dk2" accent1="accent1" accent2="accent2" accent3="accent3" accent4="accent4" accent5="accent5" accent6="accent6" hlink="hlink" folHlink="folHlink"/>
  <p:sldLayoutIdLst>
    <p:sldLayoutId id="2147483864"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1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‹Nr.›</a:t>
            </a:fld>
            <a:endParaRPr lang="en-GB" dirty="0"/>
          </a:p>
        </p:txBody>
      </p:sp>
      <p:grpSp>
        <p:nvGrpSpPr>
          <p:cNvPr id="2" name="Group 1"/>
          <p:cNvGrpSpPr/>
          <p:nvPr userDrawn="1"/>
        </p:nvGrpSpPr>
        <p:grpSpPr>
          <a:xfrm>
            <a:off x="-1143000" y="-600255"/>
            <a:ext cx="13680281" cy="6916397"/>
            <a:chOff x="-1143000" y="-600255"/>
            <a:chExt cx="13680281" cy="6916397"/>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54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sp>
          <p:nvSpPr>
            <p:cNvPr id="33" name="TextBox 32">
              <a:extLst>
                <a:ext uri="{FF2B5EF4-FFF2-40B4-BE49-F238E27FC236}">
                  <a16:creationId xmlns:a16="http://schemas.microsoft.com/office/drawing/2014/main" id="{CFEAE3B3-5D06-4E3B-A398-C6BC23EA7359}"/>
                </a:ext>
              </a:extLst>
            </p:cNvPr>
            <p:cNvSpPr txBox="1"/>
            <p:nvPr userDrawn="1"/>
          </p:nvSpPr>
          <p:spPr>
            <a:xfrm>
              <a:off x="-747711" y="6069920"/>
              <a:ext cx="438671" cy="123111"/>
            </a:xfrm>
            <a:prstGeom prst="rect">
              <a:avLst/>
            </a:prstGeom>
            <a:noFill/>
          </p:spPr>
          <p:txBody>
            <a:bodyPr wrap="square" lIns="0" tIns="0" rIns="0" bIns="0" rtlCol="0">
              <a:spAutoFit/>
            </a:bodyPr>
            <a:lstStyle/>
            <a:p>
              <a:pPr algn="r"/>
              <a:r>
                <a:rPr lang="en-GB" sz="800" dirty="0">
                  <a:solidFill>
                    <a:schemeClr val="tx1"/>
                  </a:solidFill>
                </a:rPr>
                <a:t>7.54 cm</a:t>
              </a:r>
            </a:p>
          </p:txBody>
        </p:sp>
        <p:sp>
          <p:nvSpPr>
            <p:cNvPr id="34" name="TextBox 33">
              <a:extLst>
                <a:ext uri="{FF2B5EF4-FFF2-40B4-BE49-F238E27FC236}">
                  <a16:creationId xmlns:a16="http://schemas.microsoft.com/office/drawing/2014/main" id="{5962E1CA-16B1-4204-B4FF-F9B26DDEE92A}"/>
                </a:ext>
              </a:extLst>
            </p:cNvPr>
            <p:cNvSpPr txBox="1"/>
            <p:nvPr userDrawn="1"/>
          </p:nvSpPr>
          <p:spPr>
            <a:xfrm>
              <a:off x="-1143000" y="6193031"/>
              <a:ext cx="833960" cy="123111"/>
            </a:xfrm>
            <a:prstGeom prst="rect">
              <a:avLst/>
            </a:prstGeom>
            <a:noFill/>
          </p:spPr>
          <p:txBody>
            <a:bodyPr wrap="square" lIns="0" tIns="0" rIns="0" bIns="0" rtlCol="0">
              <a:spAutoFit/>
            </a:bodyPr>
            <a:lstStyle/>
            <a:p>
              <a:pPr algn="r"/>
              <a:r>
                <a:rPr lang="en-GB" sz="800" dirty="0">
                  <a:solidFill>
                    <a:schemeClr val="tx1"/>
                  </a:solidFill>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dirty="0"/>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3"/>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5" name="Graphic 34">
            <a:extLst>
              <a:ext uri="{FF2B5EF4-FFF2-40B4-BE49-F238E27FC236}">
                <a16:creationId xmlns:a16="http://schemas.microsoft.com/office/drawing/2014/main" id="{7B7CA491-29AF-4154-90A3-E0D2BFCEB75D}"/>
              </a:ext>
            </a:extLst>
          </p:cNvPr>
          <p:cNvPicPr>
            <a:picLocks noChangeAspect="1"/>
          </p:cNvPicPr>
          <p:nvPr userDrawn="1">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3680662798"/>
      </p:ext>
    </p:extLst>
  </p:cSld>
  <p:clrMap bg1="lt1" tx1="dk1" bg2="lt2" tx2="dk2" accent1="accent1" accent2="accent2" accent3="accent3" accent4="accent4" accent5="accent5" accent6="accent6" hlink="hlink" folHlink="folHlink"/>
  <p:sldLayoutIdLst>
    <p:sldLayoutId id="214748382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1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userDrawn="1">
          <p15:clr>
            <a:srgbClr val="F26B43"/>
          </p15:clr>
        </p15:guide>
        <p15:guide id="14" pos="7453" userDrawn="1">
          <p15:clr>
            <a:srgbClr val="F26B43"/>
          </p15:clr>
        </p15:guide>
        <p15:guide id="28" orient="horz" pos="1076" userDrawn="1">
          <p15:clr>
            <a:srgbClr val="F26B43"/>
          </p15:clr>
        </p15:guide>
        <p15:guide id="29" orient="horz" pos="270" userDrawn="1">
          <p15:clr>
            <a:srgbClr val="F26B43"/>
          </p15:clr>
        </p15:guide>
        <p15:guide id="33" orient="horz" pos="3600" userDrawn="1">
          <p15:clr>
            <a:srgbClr val="F26B43"/>
          </p15:clr>
        </p15:guide>
        <p15:guide id="35" pos="228" userDrawn="1">
          <p15:clr>
            <a:srgbClr val="F26B43"/>
          </p15:clr>
        </p15:guide>
        <p15:guide id="36" pos="3840" userDrawn="1">
          <p15:clr>
            <a:srgbClr val="F26B43"/>
          </p15:clr>
        </p15:guide>
        <p15:guide id="37" pos="3782" userDrawn="1">
          <p15:clr>
            <a:srgbClr val="F26B43"/>
          </p15:clr>
        </p15:guide>
        <p15:guide id="38" pos="3900" userDrawn="1">
          <p15:clr>
            <a:srgbClr val="F26B43"/>
          </p15:clr>
        </p15:guide>
        <p15:guide id="39" orient="horz" pos="387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6.svg"/><Relationship Id="rId7" Type="http://schemas.openxmlformats.org/officeDocument/2006/relationships/image" Target="../media/image38.svg"/><Relationship Id="rId2" Type="http://schemas.openxmlformats.org/officeDocument/2006/relationships/image" Target="../media/image35.png"/><Relationship Id="rId1" Type="http://schemas.openxmlformats.org/officeDocument/2006/relationships/slideLayout" Target="../slideLayouts/slideLayout38.xml"/><Relationship Id="rId6" Type="http://schemas.openxmlformats.org/officeDocument/2006/relationships/image" Target="../media/image37.png"/><Relationship Id="rId5" Type="http://schemas.openxmlformats.org/officeDocument/2006/relationships/image" Target="../media/image40.sv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0.svg"/><Relationship Id="rId7" Type="http://schemas.openxmlformats.org/officeDocument/2006/relationships/image" Target="../media/image40.svg"/><Relationship Id="rId2" Type="http://schemas.openxmlformats.org/officeDocument/2006/relationships/image" Target="../media/image19.png"/><Relationship Id="rId1" Type="http://schemas.openxmlformats.org/officeDocument/2006/relationships/slideLayout" Target="../slideLayouts/slideLayout38.xml"/><Relationship Id="rId6" Type="http://schemas.openxmlformats.org/officeDocument/2006/relationships/image" Target="../media/image39.png"/><Relationship Id="rId5" Type="http://schemas.openxmlformats.org/officeDocument/2006/relationships/image" Target="../media/image36.svg"/><Relationship Id="rId10" Type="http://schemas.openxmlformats.org/officeDocument/2006/relationships/image" Target="../media/image8.png"/><Relationship Id="rId4" Type="http://schemas.openxmlformats.org/officeDocument/2006/relationships/image" Target="../media/image35.png"/><Relationship Id="rId9" Type="http://schemas.openxmlformats.org/officeDocument/2006/relationships/image" Target="../media/image38.svg"/></Relationships>
</file>

<file path=ppt/slides/_rels/slide1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3.svg"/><Relationship Id="rId7" Type="http://schemas.openxmlformats.org/officeDocument/2006/relationships/image" Target="../media/image36.svg"/><Relationship Id="rId12" Type="http://schemas.openxmlformats.org/officeDocument/2006/relationships/image" Target="../media/image8.png"/><Relationship Id="rId2" Type="http://schemas.openxmlformats.org/officeDocument/2006/relationships/image" Target="../media/image42.png"/><Relationship Id="rId1" Type="http://schemas.openxmlformats.org/officeDocument/2006/relationships/slideLayout" Target="../slideLayouts/slideLayout23.xml"/><Relationship Id="rId6" Type="http://schemas.openxmlformats.org/officeDocument/2006/relationships/image" Target="../media/image35.png"/><Relationship Id="rId11" Type="http://schemas.openxmlformats.org/officeDocument/2006/relationships/image" Target="../media/image38.svg"/><Relationship Id="rId5" Type="http://schemas.openxmlformats.org/officeDocument/2006/relationships/image" Target="../media/image45.svg"/><Relationship Id="rId10" Type="http://schemas.openxmlformats.org/officeDocument/2006/relationships/image" Target="../media/image37.png"/><Relationship Id="rId4" Type="http://schemas.openxmlformats.org/officeDocument/2006/relationships/image" Target="../media/image44.png"/><Relationship Id="rId9" Type="http://schemas.openxmlformats.org/officeDocument/2006/relationships/image" Target="../media/image40.sv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7.svg"/><Relationship Id="rId7" Type="http://schemas.openxmlformats.org/officeDocument/2006/relationships/image" Target="../media/image36.svg"/><Relationship Id="rId12" Type="http://schemas.openxmlformats.org/officeDocument/2006/relationships/image" Target="../media/image8.png"/><Relationship Id="rId2" Type="http://schemas.openxmlformats.org/officeDocument/2006/relationships/image" Target="../media/image46.png"/><Relationship Id="rId1" Type="http://schemas.openxmlformats.org/officeDocument/2006/relationships/slideLayout" Target="../slideLayouts/slideLayout23.xml"/><Relationship Id="rId6" Type="http://schemas.openxmlformats.org/officeDocument/2006/relationships/image" Target="../media/image35.png"/><Relationship Id="rId11" Type="http://schemas.openxmlformats.org/officeDocument/2006/relationships/image" Target="../media/image38.svg"/><Relationship Id="rId5" Type="http://schemas.openxmlformats.org/officeDocument/2006/relationships/image" Target="../media/image49.svg"/><Relationship Id="rId10" Type="http://schemas.openxmlformats.org/officeDocument/2006/relationships/image" Target="../media/image37.png"/><Relationship Id="rId4" Type="http://schemas.openxmlformats.org/officeDocument/2006/relationships/image" Target="../media/image48.png"/><Relationship Id="rId9" Type="http://schemas.openxmlformats.org/officeDocument/2006/relationships/image" Target="../media/image40.sv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7.svg"/><Relationship Id="rId7" Type="http://schemas.openxmlformats.org/officeDocument/2006/relationships/image" Target="../media/image36.svg"/><Relationship Id="rId12" Type="http://schemas.openxmlformats.org/officeDocument/2006/relationships/image" Target="../media/image8.png"/><Relationship Id="rId2" Type="http://schemas.openxmlformats.org/officeDocument/2006/relationships/image" Target="../media/image46.png"/><Relationship Id="rId1" Type="http://schemas.openxmlformats.org/officeDocument/2006/relationships/slideLayout" Target="../slideLayouts/slideLayout23.xml"/><Relationship Id="rId6" Type="http://schemas.openxmlformats.org/officeDocument/2006/relationships/image" Target="../media/image35.png"/><Relationship Id="rId11" Type="http://schemas.openxmlformats.org/officeDocument/2006/relationships/image" Target="../media/image38.svg"/><Relationship Id="rId5" Type="http://schemas.openxmlformats.org/officeDocument/2006/relationships/image" Target="../media/image51.svg"/><Relationship Id="rId10" Type="http://schemas.openxmlformats.org/officeDocument/2006/relationships/image" Target="../media/image37.png"/><Relationship Id="rId4" Type="http://schemas.openxmlformats.org/officeDocument/2006/relationships/image" Target="../media/image50.png"/><Relationship Id="rId9" Type="http://schemas.openxmlformats.org/officeDocument/2006/relationships/image" Target="../media/image40.sv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53.svg"/><Relationship Id="rId7" Type="http://schemas.openxmlformats.org/officeDocument/2006/relationships/image" Target="../media/image38.svg"/><Relationship Id="rId2" Type="http://schemas.openxmlformats.org/officeDocument/2006/relationships/image" Target="../media/image52.png"/><Relationship Id="rId1" Type="http://schemas.openxmlformats.org/officeDocument/2006/relationships/slideLayout" Target="../slideLayouts/slideLayout23.xml"/><Relationship Id="rId6" Type="http://schemas.openxmlformats.org/officeDocument/2006/relationships/image" Target="../media/image37.png"/><Relationship Id="rId5" Type="http://schemas.openxmlformats.org/officeDocument/2006/relationships/image" Target="../media/image36.svg"/><Relationship Id="rId10" Type="http://schemas.openxmlformats.org/officeDocument/2006/relationships/image" Target="../media/image8.png"/><Relationship Id="rId4" Type="http://schemas.openxmlformats.org/officeDocument/2006/relationships/image" Target="../media/image35.png"/><Relationship Id="rId9" Type="http://schemas.openxmlformats.org/officeDocument/2006/relationships/image" Target="../media/image40.svg"/></Relationships>
</file>

<file path=ppt/slides/_rels/slide17.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56.svg"/><Relationship Id="rId7" Type="http://schemas.openxmlformats.org/officeDocument/2006/relationships/image" Target="../media/image36.svg"/><Relationship Id="rId12" Type="http://schemas.openxmlformats.org/officeDocument/2006/relationships/image" Target="../media/image8.png"/><Relationship Id="rId2" Type="http://schemas.openxmlformats.org/officeDocument/2006/relationships/image" Target="../media/image55.png"/><Relationship Id="rId1" Type="http://schemas.openxmlformats.org/officeDocument/2006/relationships/slideLayout" Target="../slideLayouts/slideLayout23.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58.svg"/><Relationship Id="rId10" Type="http://schemas.openxmlformats.org/officeDocument/2006/relationships/image" Target="../media/image39.png"/><Relationship Id="rId4" Type="http://schemas.openxmlformats.org/officeDocument/2006/relationships/image" Target="../media/image57.png"/><Relationship Id="rId9" Type="http://schemas.openxmlformats.org/officeDocument/2006/relationships/image" Target="../media/image38.sv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56.svg"/><Relationship Id="rId7" Type="http://schemas.openxmlformats.org/officeDocument/2006/relationships/image" Target="../media/image40.svg"/><Relationship Id="rId2" Type="http://schemas.openxmlformats.org/officeDocument/2006/relationships/image" Target="../media/image55.png"/><Relationship Id="rId1" Type="http://schemas.openxmlformats.org/officeDocument/2006/relationships/slideLayout" Target="../slideLayouts/slideLayout23.xml"/><Relationship Id="rId6" Type="http://schemas.openxmlformats.org/officeDocument/2006/relationships/image" Target="../media/image39.png"/><Relationship Id="rId5" Type="http://schemas.openxmlformats.org/officeDocument/2006/relationships/image" Target="../media/image36.svg"/><Relationship Id="rId10" Type="http://schemas.openxmlformats.org/officeDocument/2006/relationships/image" Target="../media/image8.png"/><Relationship Id="rId4" Type="http://schemas.openxmlformats.org/officeDocument/2006/relationships/image" Target="../media/image35.png"/><Relationship Id="rId9" Type="http://schemas.openxmlformats.org/officeDocument/2006/relationships/image" Target="../media/image38.sv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60.svg"/><Relationship Id="rId7" Type="http://schemas.openxmlformats.org/officeDocument/2006/relationships/image" Target="../media/image40.svg"/><Relationship Id="rId2" Type="http://schemas.openxmlformats.org/officeDocument/2006/relationships/image" Target="../media/image59.png"/><Relationship Id="rId1" Type="http://schemas.openxmlformats.org/officeDocument/2006/relationships/slideLayout" Target="../slideLayouts/slideLayout23.xml"/><Relationship Id="rId6" Type="http://schemas.openxmlformats.org/officeDocument/2006/relationships/image" Target="../media/image39.png"/><Relationship Id="rId5" Type="http://schemas.openxmlformats.org/officeDocument/2006/relationships/image" Target="../media/image36.svg"/><Relationship Id="rId10" Type="http://schemas.openxmlformats.org/officeDocument/2006/relationships/image" Target="../media/image8.png"/><Relationship Id="rId4" Type="http://schemas.openxmlformats.org/officeDocument/2006/relationships/image" Target="../media/image35.png"/><Relationship Id="rId9" Type="http://schemas.openxmlformats.org/officeDocument/2006/relationships/image" Target="../media/image38.svg"/></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60.svg"/><Relationship Id="rId7" Type="http://schemas.openxmlformats.org/officeDocument/2006/relationships/image" Target="../media/image36.svg"/><Relationship Id="rId12" Type="http://schemas.openxmlformats.org/officeDocument/2006/relationships/image" Target="../media/image8.png"/><Relationship Id="rId2" Type="http://schemas.openxmlformats.org/officeDocument/2006/relationships/image" Target="../media/image59.png"/><Relationship Id="rId1" Type="http://schemas.openxmlformats.org/officeDocument/2006/relationships/slideLayout" Target="../slideLayouts/slideLayout23.xml"/><Relationship Id="rId6" Type="http://schemas.openxmlformats.org/officeDocument/2006/relationships/image" Target="../media/image35.png"/><Relationship Id="rId11" Type="http://schemas.openxmlformats.org/officeDocument/2006/relationships/image" Target="../media/image38.svg"/><Relationship Id="rId5" Type="http://schemas.openxmlformats.org/officeDocument/2006/relationships/image" Target="../media/image62.svg"/><Relationship Id="rId10" Type="http://schemas.openxmlformats.org/officeDocument/2006/relationships/image" Target="../media/image37.png"/><Relationship Id="rId4" Type="http://schemas.openxmlformats.org/officeDocument/2006/relationships/image" Target="../media/image61.png"/><Relationship Id="rId9" Type="http://schemas.openxmlformats.org/officeDocument/2006/relationships/image" Target="../media/image40.svg"/></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64.svg"/><Relationship Id="rId7" Type="http://schemas.openxmlformats.org/officeDocument/2006/relationships/image" Target="../media/image36.svg"/><Relationship Id="rId12" Type="http://schemas.openxmlformats.org/officeDocument/2006/relationships/image" Target="../media/image8.png"/><Relationship Id="rId2" Type="http://schemas.openxmlformats.org/officeDocument/2006/relationships/image" Target="../media/image63.png"/><Relationship Id="rId1" Type="http://schemas.openxmlformats.org/officeDocument/2006/relationships/slideLayout" Target="../slideLayouts/slideLayout23.xml"/><Relationship Id="rId6" Type="http://schemas.openxmlformats.org/officeDocument/2006/relationships/image" Target="../media/image35.png"/><Relationship Id="rId11" Type="http://schemas.openxmlformats.org/officeDocument/2006/relationships/image" Target="../media/image38.svg"/><Relationship Id="rId5" Type="http://schemas.openxmlformats.org/officeDocument/2006/relationships/image" Target="../media/image66.svg"/><Relationship Id="rId10" Type="http://schemas.openxmlformats.org/officeDocument/2006/relationships/image" Target="../media/image37.png"/><Relationship Id="rId4" Type="http://schemas.openxmlformats.org/officeDocument/2006/relationships/image" Target="../media/image65.png"/><Relationship Id="rId9" Type="http://schemas.openxmlformats.org/officeDocument/2006/relationships/image" Target="../media/image40.svg"/></Relationships>
</file>

<file path=ppt/slides/_rels/slide23.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69.svg"/><Relationship Id="rId7" Type="http://schemas.openxmlformats.org/officeDocument/2006/relationships/image" Target="../media/image40.svg"/><Relationship Id="rId2" Type="http://schemas.openxmlformats.org/officeDocument/2006/relationships/image" Target="../media/image68.png"/><Relationship Id="rId1" Type="http://schemas.openxmlformats.org/officeDocument/2006/relationships/slideLayout" Target="../slideLayouts/slideLayout23.xml"/><Relationship Id="rId6" Type="http://schemas.openxmlformats.org/officeDocument/2006/relationships/image" Target="../media/image39.png"/><Relationship Id="rId5" Type="http://schemas.openxmlformats.org/officeDocument/2006/relationships/image" Target="../media/image36.svg"/><Relationship Id="rId10" Type="http://schemas.openxmlformats.org/officeDocument/2006/relationships/image" Target="../media/image8.png"/><Relationship Id="rId4" Type="http://schemas.openxmlformats.org/officeDocument/2006/relationships/image" Target="../media/image35.png"/><Relationship Id="rId9" Type="http://schemas.openxmlformats.org/officeDocument/2006/relationships/image" Target="../media/image38.svg"/></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69.svg"/><Relationship Id="rId7" Type="http://schemas.openxmlformats.org/officeDocument/2006/relationships/image" Target="../media/image36.svg"/><Relationship Id="rId12" Type="http://schemas.openxmlformats.org/officeDocument/2006/relationships/image" Target="../media/image8.png"/><Relationship Id="rId2" Type="http://schemas.openxmlformats.org/officeDocument/2006/relationships/image" Target="../media/image68.png"/><Relationship Id="rId1" Type="http://schemas.openxmlformats.org/officeDocument/2006/relationships/slideLayout" Target="../slideLayouts/slideLayout23.xml"/><Relationship Id="rId6" Type="http://schemas.openxmlformats.org/officeDocument/2006/relationships/image" Target="../media/image35.png"/><Relationship Id="rId11" Type="http://schemas.openxmlformats.org/officeDocument/2006/relationships/image" Target="../media/image38.svg"/><Relationship Id="rId5" Type="http://schemas.openxmlformats.org/officeDocument/2006/relationships/image" Target="../media/image71.svg"/><Relationship Id="rId10" Type="http://schemas.openxmlformats.org/officeDocument/2006/relationships/image" Target="../media/image37.png"/><Relationship Id="rId4" Type="http://schemas.openxmlformats.org/officeDocument/2006/relationships/image" Target="../media/image70.png"/><Relationship Id="rId9" Type="http://schemas.openxmlformats.org/officeDocument/2006/relationships/image" Target="../media/image40.svg"/></Relationships>
</file>

<file path=ppt/slides/_rels/slide2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73.svg"/><Relationship Id="rId7" Type="http://schemas.openxmlformats.org/officeDocument/2006/relationships/image" Target="../media/image36.svg"/><Relationship Id="rId12" Type="http://schemas.openxmlformats.org/officeDocument/2006/relationships/image" Target="../media/image8.png"/><Relationship Id="rId2" Type="http://schemas.openxmlformats.org/officeDocument/2006/relationships/image" Target="../media/image72.png"/><Relationship Id="rId1" Type="http://schemas.openxmlformats.org/officeDocument/2006/relationships/slideLayout" Target="../slideLayouts/slideLayout23.xml"/><Relationship Id="rId6" Type="http://schemas.openxmlformats.org/officeDocument/2006/relationships/image" Target="../media/image35.png"/><Relationship Id="rId11" Type="http://schemas.openxmlformats.org/officeDocument/2006/relationships/image" Target="../media/image38.svg"/><Relationship Id="rId5" Type="http://schemas.openxmlformats.org/officeDocument/2006/relationships/image" Target="../media/image75.svg"/><Relationship Id="rId10" Type="http://schemas.openxmlformats.org/officeDocument/2006/relationships/image" Target="../media/image37.png"/><Relationship Id="rId4" Type="http://schemas.openxmlformats.org/officeDocument/2006/relationships/image" Target="../media/image74.png"/><Relationship Id="rId9" Type="http://schemas.openxmlformats.org/officeDocument/2006/relationships/image" Target="../media/image40.svg"/></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73.svg"/><Relationship Id="rId7" Type="http://schemas.openxmlformats.org/officeDocument/2006/relationships/image" Target="../media/image40.svg"/><Relationship Id="rId2" Type="http://schemas.openxmlformats.org/officeDocument/2006/relationships/image" Target="../media/image72.png"/><Relationship Id="rId1" Type="http://schemas.openxmlformats.org/officeDocument/2006/relationships/slideLayout" Target="../slideLayouts/slideLayout23.xml"/><Relationship Id="rId6" Type="http://schemas.openxmlformats.org/officeDocument/2006/relationships/image" Target="../media/image39.png"/><Relationship Id="rId5" Type="http://schemas.openxmlformats.org/officeDocument/2006/relationships/image" Target="../media/image36.svg"/><Relationship Id="rId10" Type="http://schemas.openxmlformats.org/officeDocument/2006/relationships/image" Target="../media/image8.png"/><Relationship Id="rId4" Type="http://schemas.openxmlformats.org/officeDocument/2006/relationships/image" Target="../media/image35.png"/><Relationship Id="rId9" Type="http://schemas.openxmlformats.org/officeDocument/2006/relationships/image" Target="../media/image38.svg"/></Relationships>
</file>

<file path=ppt/slides/_rels/slide28.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78.svg"/><Relationship Id="rId7" Type="http://schemas.openxmlformats.org/officeDocument/2006/relationships/image" Target="../media/image36.svg"/><Relationship Id="rId12" Type="http://schemas.openxmlformats.org/officeDocument/2006/relationships/image" Target="../media/image8.png"/><Relationship Id="rId2" Type="http://schemas.openxmlformats.org/officeDocument/2006/relationships/image" Target="../media/image77.png"/><Relationship Id="rId1" Type="http://schemas.openxmlformats.org/officeDocument/2006/relationships/slideLayout" Target="../slideLayouts/slideLayout23.xml"/><Relationship Id="rId6" Type="http://schemas.openxmlformats.org/officeDocument/2006/relationships/image" Target="../media/image35.png"/><Relationship Id="rId11" Type="http://schemas.openxmlformats.org/officeDocument/2006/relationships/image" Target="../media/image38.svg"/><Relationship Id="rId5" Type="http://schemas.openxmlformats.org/officeDocument/2006/relationships/image" Target="../media/image80.svg"/><Relationship Id="rId10" Type="http://schemas.openxmlformats.org/officeDocument/2006/relationships/image" Target="../media/image37.png"/><Relationship Id="rId4" Type="http://schemas.openxmlformats.org/officeDocument/2006/relationships/image" Target="../media/image79.png"/><Relationship Id="rId9" Type="http://schemas.openxmlformats.org/officeDocument/2006/relationships/image" Target="../media/image40.sv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38.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3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82.svg"/><Relationship Id="rId7" Type="http://schemas.openxmlformats.org/officeDocument/2006/relationships/image" Target="../media/image36.svg"/><Relationship Id="rId12" Type="http://schemas.openxmlformats.org/officeDocument/2006/relationships/image" Target="../media/image8.png"/><Relationship Id="rId2" Type="http://schemas.openxmlformats.org/officeDocument/2006/relationships/image" Target="../media/image81.png"/><Relationship Id="rId1" Type="http://schemas.openxmlformats.org/officeDocument/2006/relationships/slideLayout" Target="../slideLayouts/slideLayout23.xml"/><Relationship Id="rId6" Type="http://schemas.openxmlformats.org/officeDocument/2006/relationships/image" Target="../media/image35.png"/><Relationship Id="rId11" Type="http://schemas.openxmlformats.org/officeDocument/2006/relationships/image" Target="../media/image38.svg"/><Relationship Id="rId5" Type="http://schemas.openxmlformats.org/officeDocument/2006/relationships/image" Target="../media/image84.svg"/><Relationship Id="rId10" Type="http://schemas.openxmlformats.org/officeDocument/2006/relationships/image" Target="../media/image37.png"/><Relationship Id="rId4" Type="http://schemas.openxmlformats.org/officeDocument/2006/relationships/image" Target="../media/image83.png"/><Relationship Id="rId9" Type="http://schemas.openxmlformats.org/officeDocument/2006/relationships/image" Target="../media/image40.svg"/></Relationships>
</file>

<file path=ppt/slides/_rels/slide3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82.svg"/><Relationship Id="rId7" Type="http://schemas.openxmlformats.org/officeDocument/2006/relationships/image" Target="../media/image36.svg"/><Relationship Id="rId12" Type="http://schemas.openxmlformats.org/officeDocument/2006/relationships/image" Target="../media/image8.png"/><Relationship Id="rId2" Type="http://schemas.openxmlformats.org/officeDocument/2006/relationships/image" Target="../media/image81.png"/><Relationship Id="rId1" Type="http://schemas.openxmlformats.org/officeDocument/2006/relationships/slideLayout" Target="../slideLayouts/slideLayout23.xml"/><Relationship Id="rId6" Type="http://schemas.openxmlformats.org/officeDocument/2006/relationships/image" Target="../media/image35.png"/><Relationship Id="rId11" Type="http://schemas.openxmlformats.org/officeDocument/2006/relationships/image" Target="../media/image38.svg"/><Relationship Id="rId5" Type="http://schemas.openxmlformats.org/officeDocument/2006/relationships/image" Target="../media/image86.svg"/><Relationship Id="rId10" Type="http://schemas.openxmlformats.org/officeDocument/2006/relationships/image" Target="../media/image37.png"/><Relationship Id="rId4" Type="http://schemas.openxmlformats.org/officeDocument/2006/relationships/image" Target="../media/image85.png"/><Relationship Id="rId9" Type="http://schemas.openxmlformats.org/officeDocument/2006/relationships/image" Target="../media/image40.svg"/></Relationships>
</file>

<file path=ppt/slides/_rels/slide3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88.svg"/><Relationship Id="rId7" Type="http://schemas.openxmlformats.org/officeDocument/2006/relationships/image" Target="../media/image36.svg"/><Relationship Id="rId2" Type="http://schemas.openxmlformats.org/officeDocument/2006/relationships/image" Target="../media/image87.png"/><Relationship Id="rId1" Type="http://schemas.openxmlformats.org/officeDocument/2006/relationships/slideLayout" Target="../slideLayouts/slideLayout23.xml"/><Relationship Id="rId6" Type="http://schemas.openxmlformats.org/officeDocument/2006/relationships/image" Target="../media/image35.png"/><Relationship Id="rId5" Type="http://schemas.openxmlformats.org/officeDocument/2006/relationships/image" Target="../media/image40.svg"/><Relationship Id="rId10" Type="http://schemas.openxmlformats.org/officeDocument/2006/relationships/image" Target="../media/image8.png"/><Relationship Id="rId4" Type="http://schemas.openxmlformats.org/officeDocument/2006/relationships/image" Target="../media/image39.png"/><Relationship Id="rId9" Type="http://schemas.openxmlformats.org/officeDocument/2006/relationships/image" Target="../media/image38.svg"/></Relationships>
</file>

<file path=ppt/slides/_rels/slide33.xml.rels><?xml version="1.0" encoding="UTF-8" standalone="yes"?>
<Relationships xmlns="http://schemas.openxmlformats.org/package/2006/relationships"><Relationship Id="rId2" Type="http://schemas.openxmlformats.org/officeDocument/2006/relationships/image" Target="../media/image89.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91.svg"/><Relationship Id="rId7" Type="http://schemas.openxmlformats.org/officeDocument/2006/relationships/image" Target="../media/image36.svg"/><Relationship Id="rId2" Type="http://schemas.openxmlformats.org/officeDocument/2006/relationships/image" Target="../media/image90.png"/><Relationship Id="rId1" Type="http://schemas.openxmlformats.org/officeDocument/2006/relationships/slideLayout" Target="../slideLayouts/slideLayout23.xml"/><Relationship Id="rId6" Type="http://schemas.openxmlformats.org/officeDocument/2006/relationships/image" Target="../media/image35.png"/><Relationship Id="rId5" Type="http://schemas.openxmlformats.org/officeDocument/2006/relationships/image" Target="../media/image40.svg"/><Relationship Id="rId10" Type="http://schemas.openxmlformats.org/officeDocument/2006/relationships/image" Target="../media/image8.png"/><Relationship Id="rId4" Type="http://schemas.openxmlformats.org/officeDocument/2006/relationships/image" Target="../media/image39.png"/><Relationship Id="rId9" Type="http://schemas.openxmlformats.org/officeDocument/2006/relationships/image" Target="../media/image38.svg"/></Relationships>
</file>

<file path=ppt/slides/_rels/slide3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38.svg"/><Relationship Id="rId3" Type="http://schemas.openxmlformats.org/officeDocument/2006/relationships/image" Target="../media/image91.svg"/><Relationship Id="rId7" Type="http://schemas.openxmlformats.org/officeDocument/2006/relationships/image" Target="../media/image95.svg"/><Relationship Id="rId12" Type="http://schemas.openxmlformats.org/officeDocument/2006/relationships/image" Target="../media/image37.png"/><Relationship Id="rId2" Type="http://schemas.openxmlformats.org/officeDocument/2006/relationships/image" Target="../media/image90.png"/><Relationship Id="rId1" Type="http://schemas.openxmlformats.org/officeDocument/2006/relationships/slideLayout" Target="../slideLayouts/slideLayout23.xml"/><Relationship Id="rId6" Type="http://schemas.openxmlformats.org/officeDocument/2006/relationships/image" Target="../media/image94.png"/><Relationship Id="rId11" Type="http://schemas.openxmlformats.org/officeDocument/2006/relationships/image" Target="../media/image36.svg"/><Relationship Id="rId5" Type="http://schemas.openxmlformats.org/officeDocument/2006/relationships/image" Target="../media/image93.svg"/><Relationship Id="rId10" Type="http://schemas.openxmlformats.org/officeDocument/2006/relationships/image" Target="../media/image35.png"/><Relationship Id="rId4" Type="http://schemas.openxmlformats.org/officeDocument/2006/relationships/image" Target="../media/image92.png"/><Relationship Id="rId9" Type="http://schemas.openxmlformats.org/officeDocument/2006/relationships/image" Target="../media/image40.svg"/><Relationship Id="rId14" Type="http://schemas.openxmlformats.org/officeDocument/2006/relationships/image" Target="../media/image8.png"/></Relationships>
</file>

<file path=ppt/slides/_rels/slide3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97.svg"/><Relationship Id="rId7" Type="http://schemas.openxmlformats.org/officeDocument/2006/relationships/image" Target="../media/image40.svg"/><Relationship Id="rId12" Type="http://schemas.openxmlformats.org/officeDocument/2006/relationships/image" Target="../media/image8.png"/><Relationship Id="rId2" Type="http://schemas.openxmlformats.org/officeDocument/2006/relationships/image" Target="../media/image96.png"/><Relationship Id="rId1" Type="http://schemas.openxmlformats.org/officeDocument/2006/relationships/slideLayout" Target="../slideLayouts/slideLayout23.xml"/><Relationship Id="rId6" Type="http://schemas.openxmlformats.org/officeDocument/2006/relationships/image" Target="../media/image39.png"/><Relationship Id="rId11" Type="http://schemas.openxmlformats.org/officeDocument/2006/relationships/image" Target="../media/image38.svg"/><Relationship Id="rId5" Type="http://schemas.openxmlformats.org/officeDocument/2006/relationships/image" Target="../media/image99.svg"/><Relationship Id="rId10" Type="http://schemas.openxmlformats.org/officeDocument/2006/relationships/image" Target="../media/image37.png"/><Relationship Id="rId4" Type="http://schemas.openxmlformats.org/officeDocument/2006/relationships/image" Target="../media/image98.png"/><Relationship Id="rId9" Type="http://schemas.openxmlformats.org/officeDocument/2006/relationships/image" Target="../media/image36.svg"/></Relationships>
</file>

<file path=ppt/slides/_rels/slide3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97.svg"/><Relationship Id="rId7" Type="http://schemas.openxmlformats.org/officeDocument/2006/relationships/image" Target="../media/image36.svg"/><Relationship Id="rId2" Type="http://schemas.openxmlformats.org/officeDocument/2006/relationships/image" Target="../media/image96.png"/><Relationship Id="rId1" Type="http://schemas.openxmlformats.org/officeDocument/2006/relationships/slideLayout" Target="../slideLayouts/slideLayout23.xml"/><Relationship Id="rId6" Type="http://schemas.openxmlformats.org/officeDocument/2006/relationships/image" Target="../media/image35.png"/><Relationship Id="rId5" Type="http://schemas.openxmlformats.org/officeDocument/2006/relationships/image" Target="../media/image40.svg"/><Relationship Id="rId10" Type="http://schemas.openxmlformats.org/officeDocument/2006/relationships/image" Target="../media/image8.png"/><Relationship Id="rId4" Type="http://schemas.openxmlformats.org/officeDocument/2006/relationships/image" Target="../media/image39.png"/><Relationship Id="rId9" Type="http://schemas.openxmlformats.org/officeDocument/2006/relationships/image" Target="../media/image38.svg"/></Relationships>
</file>

<file path=ppt/slides/_rels/slide3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97.svg"/><Relationship Id="rId7" Type="http://schemas.openxmlformats.org/officeDocument/2006/relationships/image" Target="../media/image40.svg"/><Relationship Id="rId12" Type="http://schemas.openxmlformats.org/officeDocument/2006/relationships/image" Target="../media/image8.png"/><Relationship Id="rId2" Type="http://schemas.openxmlformats.org/officeDocument/2006/relationships/image" Target="../media/image96.png"/><Relationship Id="rId1" Type="http://schemas.openxmlformats.org/officeDocument/2006/relationships/slideLayout" Target="../slideLayouts/slideLayout23.xml"/><Relationship Id="rId6" Type="http://schemas.openxmlformats.org/officeDocument/2006/relationships/image" Target="../media/image39.png"/><Relationship Id="rId11" Type="http://schemas.openxmlformats.org/officeDocument/2006/relationships/image" Target="../media/image38.svg"/><Relationship Id="rId5" Type="http://schemas.openxmlformats.org/officeDocument/2006/relationships/image" Target="../media/image101.svg"/><Relationship Id="rId10" Type="http://schemas.openxmlformats.org/officeDocument/2006/relationships/image" Target="../media/image37.png"/><Relationship Id="rId4" Type="http://schemas.openxmlformats.org/officeDocument/2006/relationships/image" Target="../media/image100.png"/><Relationship Id="rId9" Type="http://schemas.openxmlformats.org/officeDocument/2006/relationships/image" Target="../media/image36.svg"/></Relationships>
</file>

<file path=ppt/slides/_rels/slide39.xml.rels><?xml version="1.0" encoding="UTF-8" standalone="yes"?>
<Relationships xmlns="http://schemas.openxmlformats.org/package/2006/relationships"><Relationship Id="rId2" Type="http://schemas.openxmlformats.org/officeDocument/2006/relationships/image" Target="../media/image102.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8.xml"/><Relationship Id="rId6" Type="http://schemas.openxmlformats.org/officeDocument/2006/relationships/image" Target="../media/image8.png"/><Relationship Id="rId5" Type="http://schemas.openxmlformats.org/officeDocument/2006/relationships/image" Target="../media/image22.svg"/><Relationship Id="rId4" Type="http://schemas.openxmlformats.org/officeDocument/2006/relationships/image" Target="../media/image21.png"/></Relationships>
</file>

<file path=ppt/slides/_rels/slide4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04.svg"/><Relationship Id="rId7" Type="http://schemas.openxmlformats.org/officeDocument/2006/relationships/image" Target="../media/image36.svg"/><Relationship Id="rId2" Type="http://schemas.openxmlformats.org/officeDocument/2006/relationships/image" Target="../media/image103.png"/><Relationship Id="rId1" Type="http://schemas.openxmlformats.org/officeDocument/2006/relationships/slideLayout" Target="../slideLayouts/slideLayout23.xml"/><Relationship Id="rId6" Type="http://schemas.openxmlformats.org/officeDocument/2006/relationships/image" Target="../media/image35.png"/><Relationship Id="rId5" Type="http://schemas.openxmlformats.org/officeDocument/2006/relationships/image" Target="../media/image40.svg"/><Relationship Id="rId10" Type="http://schemas.openxmlformats.org/officeDocument/2006/relationships/image" Target="../media/image8.png"/><Relationship Id="rId4" Type="http://schemas.openxmlformats.org/officeDocument/2006/relationships/image" Target="../media/image39.png"/><Relationship Id="rId9" Type="http://schemas.openxmlformats.org/officeDocument/2006/relationships/image" Target="../media/image38.svg"/></Relationships>
</file>

<file path=ppt/slides/_rels/slide4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04.svg"/><Relationship Id="rId7" Type="http://schemas.openxmlformats.org/officeDocument/2006/relationships/image" Target="../media/image40.svg"/><Relationship Id="rId12" Type="http://schemas.openxmlformats.org/officeDocument/2006/relationships/image" Target="../media/image8.png"/><Relationship Id="rId2" Type="http://schemas.openxmlformats.org/officeDocument/2006/relationships/image" Target="../media/image103.png"/><Relationship Id="rId1" Type="http://schemas.openxmlformats.org/officeDocument/2006/relationships/slideLayout" Target="../slideLayouts/slideLayout23.xml"/><Relationship Id="rId6" Type="http://schemas.openxmlformats.org/officeDocument/2006/relationships/image" Target="../media/image39.png"/><Relationship Id="rId11" Type="http://schemas.openxmlformats.org/officeDocument/2006/relationships/image" Target="../media/image38.svg"/><Relationship Id="rId5" Type="http://schemas.openxmlformats.org/officeDocument/2006/relationships/image" Target="../media/image106.svg"/><Relationship Id="rId10" Type="http://schemas.openxmlformats.org/officeDocument/2006/relationships/image" Target="../media/image37.png"/><Relationship Id="rId4" Type="http://schemas.openxmlformats.org/officeDocument/2006/relationships/image" Target="../media/image105.png"/><Relationship Id="rId9" Type="http://schemas.openxmlformats.org/officeDocument/2006/relationships/image" Target="../media/image36.svg"/></Relationships>
</file>

<file path=ppt/slides/_rels/slide4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08.svg"/><Relationship Id="rId7" Type="http://schemas.openxmlformats.org/officeDocument/2006/relationships/image" Target="../media/image40.svg"/><Relationship Id="rId12" Type="http://schemas.openxmlformats.org/officeDocument/2006/relationships/image" Target="../media/image8.png"/><Relationship Id="rId2" Type="http://schemas.openxmlformats.org/officeDocument/2006/relationships/image" Target="../media/image107.png"/><Relationship Id="rId1" Type="http://schemas.openxmlformats.org/officeDocument/2006/relationships/slideLayout" Target="../slideLayouts/slideLayout23.xml"/><Relationship Id="rId6" Type="http://schemas.openxmlformats.org/officeDocument/2006/relationships/image" Target="../media/image39.png"/><Relationship Id="rId11" Type="http://schemas.openxmlformats.org/officeDocument/2006/relationships/image" Target="../media/image38.svg"/><Relationship Id="rId5" Type="http://schemas.openxmlformats.org/officeDocument/2006/relationships/image" Target="../media/image110.svg"/><Relationship Id="rId10" Type="http://schemas.openxmlformats.org/officeDocument/2006/relationships/image" Target="../media/image37.png"/><Relationship Id="rId4" Type="http://schemas.openxmlformats.org/officeDocument/2006/relationships/image" Target="../media/image109.png"/><Relationship Id="rId9" Type="http://schemas.openxmlformats.org/officeDocument/2006/relationships/image" Target="../media/image36.svg"/></Relationships>
</file>

<file path=ppt/slides/_rels/slide4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12.svg"/><Relationship Id="rId7" Type="http://schemas.openxmlformats.org/officeDocument/2006/relationships/image" Target="../media/image40.svg"/><Relationship Id="rId12" Type="http://schemas.openxmlformats.org/officeDocument/2006/relationships/image" Target="../media/image8.png"/><Relationship Id="rId2" Type="http://schemas.openxmlformats.org/officeDocument/2006/relationships/image" Target="../media/image111.png"/><Relationship Id="rId1" Type="http://schemas.openxmlformats.org/officeDocument/2006/relationships/slideLayout" Target="../slideLayouts/slideLayout23.xml"/><Relationship Id="rId6" Type="http://schemas.openxmlformats.org/officeDocument/2006/relationships/image" Target="../media/image39.png"/><Relationship Id="rId11" Type="http://schemas.openxmlformats.org/officeDocument/2006/relationships/image" Target="../media/image38.svg"/><Relationship Id="rId5" Type="http://schemas.openxmlformats.org/officeDocument/2006/relationships/image" Target="../media/image114.svg"/><Relationship Id="rId10" Type="http://schemas.openxmlformats.org/officeDocument/2006/relationships/image" Target="../media/image37.png"/><Relationship Id="rId4" Type="http://schemas.openxmlformats.org/officeDocument/2006/relationships/image" Target="../media/image113.png"/><Relationship Id="rId9" Type="http://schemas.openxmlformats.org/officeDocument/2006/relationships/image" Target="../media/image36.svg"/></Relationships>
</file>

<file path=ppt/slides/_rels/slide4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14.svg"/><Relationship Id="rId7" Type="http://schemas.openxmlformats.org/officeDocument/2006/relationships/image" Target="../media/image36.svg"/><Relationship Id="rId12" Type="http://schemas.openxmlformats.org/officeDocument/2006/relationships/image" Target="../media/image8.png"/><Relationship Id="rId2" Type="http://schemas.openxmlformats.org/officeDocument/2006/relationships/image" Target="../media/image113.png"/><Relationship Id="rId1" Type="http://schemas.openxmlformats.org/officeDocument/2006/relationships/slideLayout" Target="../slideLayouts/slideLayout23.xml"/><Relationship Id="rId6" Type="http://schemas.openxmlformats.org/officeDocument/2006/relationships/image" Target="../media/image35.png"/><Relationship Id="rId11" Type="http://schemas.openxmlformats.org/officeDocument/2006/relationships/image" Target="../media/image38.svg"/><Relationship Id="rId5" Type="http://schemas.openxmlformats.org/officeDocument/2006/relationships/image" Target="../media/image116.svg"/><Relationship Id="rId10" Type="http://schemas.openxmlformats.org/officeDocument/2006/relationships/image" Target="../media/image37.png"/><Relationship Id="rId4" Type="http://schemas.openxmlformats.org/officeDocument/2006/relationships/image" Target="../media/image115.png"/><Relationship Id="rId9" Type="http://schemas.openxmlformats.org/officeDocument/2006/relationships/image" Target="../media/image40.svg"/></Relationships>
</file>

<file path=ppt/slides/_rels/slide45.xml.rels><?xml version="1.0" encoding="UTF-8" standalone="yes"?>
<Relationships xmlns="http://schemas.openxmlformats.org/package/2006/relationships"><Relationship Id="rId2" Type="http://schemas.openxmlformats.org/officeDocument/2006/relationships/image" Target="../media/image117.jp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40.svg"/><Relationship Id="rId7" Type="http://schemas.openxmlformats.org/officeDocument/2006/relationships/image" Target="../media/image38.svg"/><Relationship Id="rId12" Type="http://schemas.openxmlformats.org/officeDocument/2006/relationships/image" Target="../media/image121.svg"/><Relationship Id="rId2" Type="http://schemas.openxmlformats.org/officeDocument/2006/relationships/image" Target="../media/image39.png"/><Relationship Id="rId1" Type="http://schemas.openxmlformats.org/officeDocument/2006/relationships/slideLayout" Target="../slideLayouts/slideLayout23.xml"/><Relationship Id="rId6" Type="http://schemas.openxmlformats.org/officeDocument/2006/relationships/image" Target="../media/image37.png"/><Relationship Id="rId11" Type="http://schemas.openxmlformats.org/officeDocument/2006/relationships/image" Target="../media/image120.png"/><Relationship Id="rId5" Type="http://schemas.openxmlformats.org/officeDocument/2006/relationships/image" Target="../media/image36.svg"/><Relationship Id="rId10" Type="http://schemas.openxmlformats.org/officeDocument/2006/relationships/image" Target="../media/image8.png"/><Relationship Id="rId4" Type="http://schemas.openxmlformats.org/officeDocument/2006/relationships/image" Target="../media/image35.png"/><Relationship Id="rId9" Type="http://schemas.openxmlformats.org/officeDocument/2006/relationships/image" Target="../media/image119.svg"/></Relationships>
</file>

<file path=ppt/slides/_rels/slide47.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40.svg"/><Relationship Id="rId7" Type="http://schemas.openxmlformats.org/officeDocument/2006/relationships/image" Target="../media/image38.svg"/><Relationship Id="rId12" Type="http://schemas.openxmlformats.org/officeDocument/2006/relationships/image" Target="../media/image125.svg"/><Relationship Id="rId2" Type="http://schemas.openxmlformats.org/officeDocument/2006/relationships/image" Target="../media/image39.png"/><Relationship Id="rId1" Type="http://schemas.openxmlformats.org/officeDocument/2006/relationships/slideLayout" Target="../slideLayouts/slideLayout23.xml"/><Relationship Id="rId6" Type="http://schemas.openxmlformats.org/officeDocument/2006/relationships/image" Target="../media/image37.png"/><Relationship Id="rId11" Type="http://schemas.openxmlformats.org/officeDocument/2006/relationships/image" Target="../media/image124.png"/><Relationship Id="rId5" Type="http://schemas.openxmlformats.org/officeDocument/2006/relationships/image" Target="../media/image36.svg"/><Relationship Id="rId10" Type="http://schemas.openxmlformats.org/officeDocument/2006/relationships/image" Target="../media/image8.png"/><Relationship Id="rId4" Type="http://schemas.openxmlformats.org/officeDocument/2006/relationships/image" Target="../media/image35.png"/><Relationship Id="rId9" Type="http://schemas.openxmlformats.org/officeDocument/2006/relationships/image" Target="../media/image123.svg"/></Relationships>
</file>

<file path=ppt/slides/_rels/slide48.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40.svg"/><Relationship Id="rId7" Type="http://schemas.openxmlformats.org/officeDocument/2006/relationships/image" Target="../media/image38.svg"/><Relationship Id="rId12" Type="http://schemas.openxmlformats.org/officeDocument/2006/relationships/image" Target="../media/image127.svg"/><Relationship Id="rId2" Type="http://schemas.openxmlformats.org/officeDocument/2006/relationships/image" Target="../media/image39.png"/><Relationship Id="rId1" Type="http://schemas.openxmlformats.org/officeDocument/2006/relationships/slideLayout" Target="../slideLayouts/slideLayout23.xml"/><Relationship Id="rId6" Type="http://schemas.openxmlformats.org/officeDocument/2006/relationships/image" Target="../media/image37.png"/><Relationship Id="rId11" Type="http://schemas.openxmlformats.org/officeDocument/2006/relationships/image" Target="../media/image126.png"/><Relationship Id="rId5" Type="http://schemas.openxmlformats.org/officeDocument/2006/relationships/image" Target="../media/image36.svg"/><Relationship Id="rId10" Type="http://schemas.openxmlformats.org/officeDocument/2006/relationships/image" Target="../media/image8.png"/><Relationship Id="rId4" Type="http://schemas.openxmlformats.org/officeDocument/2006/relationships/image" Target="../media/image35.png"/><Relationship Id="rId9" Type="http://schemas.openxmlformats.org/officeDocument/2006/relationships/image" Target="../media/image123.svg"/></Relationships>
</file>

<file path=ppt/slides/_rels/slide49.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38.xml"/><Relationship Id="rId6" Type="http://schemas.openxmlformats.org/officeDocument/2006/relationships/image" Target="../media/image8.png"/><Relationship Id="rId5" Type="http://schemas.openxmlformats.org/officeDocument/2006/relationships/image" Target="../media/image26.svg"/><Relationship Id="rId4" Type="http://schemas.openxmlformats.org/officeDocument/2006/relationships/image" Target="../media/image25.png"/></Relationships>
</file>

<file path=ppt/slides/_rels/slide5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chart" Target="../charts/chart3.xml"/><Relationship Id="rId4" Type="http://schemas.openxmlformats.org/officeDocument/2006/relationships/image" Target="../media/image129.png"/></Relationships>
</file>

<file path=ppt/slides/_rels/slide51.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image" Target="../media/image8.png"/><Relationship Id="rId2" Type="http://schemas.openxmlformats.org/officeDocument/2006/relationships/chart" Target="../charts/chart4.xml"/><Relationship Id="rId1" Type="http://schemas.openxmlformats.org/officeDocument/2006/relationships/slideLayout" Target="../slideLayouts/slideLayout2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5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3.xml"/><Relationship Id="rId5" Type="http://schemas.openxmlformats.org/officeDocument/2006/relationships/image" Target="../media/image8.png"/><Relationship Id="rId4" Type="http://schemas.openxmlformats.org/officeDocument/2006/relationships/chart" Target="../charts/char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38.xml"/><Relationship Id="rId6" Type="http://schemas.openxmlformats.org/officeDocument/2006/relationships/image" Target="../media/image8.png"/><Relationship Id="rId5" Type="http://schemas.openxmlformats.org/officeDocument/2006/relationships/image" Target="../media/image30.sv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38.xml"/><Relationship Id="rId5" Type="http://schemas.openxmlformats.org/officeDocument/2006/relationships/image" Target="../media/image8.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38.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59999" y="1490400"/>
            <a:ext cx="3783375" cy="1975330"/>
          </a:xfrm>
        </p:spPr>
        <p:txBody>
          <a:bodyPr/>
          <a:lstStyle/>
          <a:p>
            <a:r>
              <a:rPr lang="en-GB" dirty="0"/>
              <a:t>STADA Group </a:t>
            </a:r>
            <a:br>
              <a:rPr lang="en-GB" dirty="0"/>
            </a:br>
            <a:r>
              <a:rPr lang="en-GB" dirty="0"/>
              <a:t>Health Report </a:t>
            </a:r>
            <a:br>
              <a:rPr lang="en-GB" dirty="0"/>
            </a:br>
            <a:r>
              <a:rPr lang="en-GB" dirty="0"/>
              <a:t>“The Future of Health”</a:t>
            </a:r>
          </a:p>
        </p:txBody>
      </p:sp>
      <p:sp>
        <p:nvSpPr>
          <p:cNvPr id="6" name="Subtitle 5"/>
          <p:cNvSpPr>
            <a:spLocks noGrp="1"/>
          </p:cNvSpPr>
          <p:nvPr>
            <p:ph type="subTitle" idx="1"/>
          </p:nvPr>
        </p:nvSpPr>
        <p:spPr/>
        <p:txBody>
          <a:bodyPr/>
          <a:lstStyle/>
          <a:p>
            <a:r>
              <a:rPr lang="en-GB" dirty="0"/>
              <a:t>Belgium</a:t>
            </a:r>
          </a:p>
          <a:p>
            <a:endParaRPr lang="en-GB" sz="1600" dirty="0"/>
          </a:p>
        </p:txBody>
      </p:sp>
      <p:sp>
        <p:nvSpPr>
          <p:cNvPr id="2" name="Text Placeholder 1">
            <a:extLst>
              <a:ext uri="{FF2B5EF4-FFF2-40B4-BE49-F238E27FC236}">
                <a16:creationId xmlns:a16="http://schemas.microsoft.com/office/drawing/2014/main" id="{6CB891F2-2E3E-4391-B63E-3256845DB955}"/>
              </a:ext>
            </a:extLst>
          </p:cNvPr>
          <p:cNvSpPr>
            <a:spLocks noGrp="1"/>
          </p:cNvSpPr>
          <p:nvPr>
            <p:ph type="body" sz="quarter" idx="20"/>
          </p:nvPr>
        </p:nvSpPr>
        <p:spPr/>
        <p:txBody>
          <a:bodyPr/>
          <a:lstStyle/>
          <a:p>
            <a:r>
              <a:rPr lang="en-GB" dirty="0"/>
              <a:t>Prepared for STADA: Jörg Elfes, Melanie </a:t>
            </a:r>
            <a:r>
              <a:rPr lang="en-GB" dirty="0" err="1"/>
              <a:t>Aulmich</a:t>
            </a:r>
            <a:endParaRPr lang="en-GB" dirty="0"/>
          </a:p>
          <a:p>
            <a:r>
              <a:rPr lang="en-GB" dirty="0"/>
              <a:t>By: Kantar Health Division: Sandy Popko, Manuela Sievers, Ilka Oswald, Franziska Bozic</a:t>
            </a:r>
          </a:p>
          <a:p>
            <a:endParaRPr lang="en-GB" dirty="0"/>
          </a:p>
          <a:p>
            <a:r>
              <a:rPr lang="en-GB" dirty="0"/>
              <a:t>April 2020</a:t>
            </a:r>
          </a:p>
        </p:txBody>
      </p:sp>
      <p:pic>
        <p:nvPicPr>
          <p:cNvPr id="8" name="Picture 11">
            <a:extLst>
              <a:ext uri="{FF2B5EF4-FFF2-40B4-BE49-F238E27FC236}">
                <a16:creationId xmlns:a16="http://schemas.microsoft.com/office/drawing/2014/main" id="{015540BD-A06C-45CC-B071-3713898AE46A}"/>
              </a:ext>
            </a:extLst>
          </p:cNvPr>
          <p:cNvPicPr>
            <a:picLocks noChangeAspect="1"/>
          </p:cNvPicPr>
          <p:nvPr>
            <p:custDataLst>
              <p:tags r:id="rId1"/>
            </p:custDataLst>
          </p:nvPr>
        </p:nvPicPr>
        <p:blipFill>
          <a:blip r:embed="rId4"/>
          <a:stretch>
            <a:fillRect/>
          </a:stretch>
        </p:blipFill>
        <p:spPr>
          <a:xfrm>
            <a:off x="4213475" y="1490401"/>
            <a:ext cx="63612" cy="4500000"/>
          </a:xfrm>
          <a:prstGeom prst="rect">
            <a:avLst/>
          </a:prstGeom>
        </p:spPr>
      </p:pic>
      <p:pic>
        <p:nvPicPr>
          <p:cNvPr id="10" name="Grafik 9" descr="Ein Bild, das draußen, Person, Mann, Sonnenuntergang enthält.&#10;&#10;Automatisch generierte Beschreibung">
            <a:extLst>
              <a:ext uri="{FF2B5EF4-FFF2-40B4-BE49-F238E27FC236}">
                <a16:creationId xmlns:a16="http://schemas.microsoft.com/office/drawing/2014/main" id="{B679D306-BD79-4C44-95F1-C31494D6C5B0}"/>
              </a:ext>
            </a:extLst>
          </p:cNvPr>
          <p:cNvPicPr>
            <a:picLocks noChangeAspect="1"/>
          </p:cNvPicPr>
          <p:nvPr/>
        </p:nvPicPr>
        <p:blipFill rotWithShape="1">
          <a:blip r:embed="rId5"/>
          <a:srcRect t="5599" b="9205"/>
          <a:stretch/>
        </p:blipFill>
        <p:spPr>
          <a:xfrm>
            <a:off x="4277087" y="1490400"/>
            <a:ext cx="7910644" cy="4500000"/>
          </a:xfrm>
          <a:prstGeom prst="rect">
            <a:avLst/>
          </a:prstGeom>
        </p:spPr>
      </p:pic>
      <p:sp>
        <p:nvSpPr>
          <p:cNvPr id="12" name="Textfeld 11">
            <a:extLst>
              <a:ext uri="{FF2B5EF4-FFF2-40B4-BE49-F238E27FC236}">
                <a16:creationId xmlns:a16="http://schemas.microsoft.com/office/drawing/2014/main" id="{E9DC7F40-5B18-4334-9124-EDC3F642343F}"/>
              </a:ext>
            </a:extLst>
          </p:cNvPr>
          <p:cNvSpPr txBox="1"/>
          <p:nvPr/>
        </p:nvSpPr>
        <p:spPr>
          <a:xfrm>
            <a:off x="359999" y="6401628"/>
            <a:ext cx="2432897" cy="184666"/>
          </a:xfrm>
          <a:prstGeom prst="rect">
            <a:avLst/>
          </a:prstGeom>
        </p:spPr>
        <p:txBody>
          <a:bodyPr vert="horz" lIns="0" tIns="0" rIns="0" bIns="0" rtlCol="0" anchor="b">
            <a:noAutofit/>
          </a:bodyPr>
          <a:lstStyle>
            <a:lvl1pPr indent="0">
              <a:lnSpc>
                <a:spcPct val="100000"/>
              </a:lnSpc>
              <a:spcBef>
                <a:spcPts val="600"/>
              </a:spcBef>
              <a:buFont typeface="Arial" panose="020B0604020202020204" pitchFamily="34" charset="0"/>
              <a:buNone/>
              <a:defRPr sz="1200"/>
            </a:lvl1pPr>
            <a:lvl2pPr marL="180975" indent="-180975">
              <a:lnSpc>
                <a:spcPct val="100000"/>
              </a:lnSpc>
              <a:spcBef>
                <a:spcPts val="600"/>
              </a:spcBef>
              <a:buFont typeface="Arial" panose="020B0604020202020204" pitchFamily="34" charset="0"/>
              <a:buChar char="ꟷ"/>
              <a:defRPr sz="1100"/>
            </a:lvl2pPr>
            <a:lvl3pPr marL="360000" indent="-180975">
              <a:lnSpc>
                <a:spcPct val="100000"/>
              </a:lnSpc>
              <a:spcBef>
                <a:spcPts val="600"/>
              </a:spcBef>
              <a:buFont typeface="Arial" panose="020B0604020202020204" pitchFamily="34" charset="0"/>
              <a:buChar char="ꟷ"/>
              <a:defRPr sz="1100"/>
            </a:lvl3pPr>
            <a:lvl4pPr marL="540000" indent="-180975">
              <a:lnSpc>
                <a:spcPct val="100000"/>
              </a:lnSpc>
              <a:spcBef>
                <a:spcPts val="600"/>
              </a:spcBef>
              <a:buFont typeface="Arial" panose="020B0604020202020204" pitchFamily="34" charset="0"/>
              <a:buChar char="ꟷ"/>
              <a:defRPr sz="1100"/>
            </a:lvl4pPr>
            <a:lvl5pPr marL="720000" indent="-180000">
              <a:lnSpc>
                <a:spcPct val="100000"/>
              </a:lnSpc>
              <a:spcBef>
                <a:spcPts val="600"/>
              </a:spcBef>
              <a:buFont typeface="Arial" panose="020B0604020202020204" pitchFamily="34" charset="0"/>
              <a:buChar char="ꟷ"/>
              <a:defRPr sz="11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316401193</a:t>
            </a:r>
            <a:endParaRPr lang="de-DE" dirty="0"/>
          </a:p>
        </p:txBody>
      </p:sp>
      <p:pic>
        <p:nvPicPr>
          <p:cNvPr id="16" name="Grafik 15">
            <a:extLst>
              <a:ext uri="{FF2B5EF4-FFF2-40B4-BE49-F238E27FC236}">
                <a16:creationId xmlns:a16="http://schemas.microsoft.com/office/drawing/2014/main" id="{D2D9466F-B7CF-4FE9-9336-2DE08BE047C5}"/>
              </a:ext>
            </a:extLst>
          </p:cNvPr>
          <p:cNvPicPr>
            <a:picLocks noChangeAspect="1"/>
          </p:cNvPicPr>
          <p:nvPr/>
        </p:nvPicPr>
        <p:blipFill>
          <a:blip r:embed="rId6"/>
          <a:stretch>
            <a:fillRect/>
          </a:stretch>
        </p:blipFill>
        <p:spPr>
          <a:xfrm>
            <a:off x="1261938" y="3591420"/>
            <a:ext cx="468000" cy="468000"/>
          </a:xfrm>
          <a:prstGeom prst="rect">
            <a:avLst/>
          </a:prstGeom>
        </p:spPr>
      </p:pic>
    </p:spTree>
    <p:extLst>
      <p:ext uri="{BB962C8B-B14F-4D97-AF65-F5344CB8AC3E}">
        <p14:creationId xmlns:p14="http://schemas.microsoft.com/office/powerpoint/2010/main" val="5299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23086-37A0-45B7-A793-B7BB984F92D1}"/>
              </a:ext>
            </a:extLst>
          </p:cNvPr>
          <p:cNvSpPr>
            <a:spLocks noGrp="1"/>
          </p:cNvSpPr>
          <p:nvPr>
            <p:ph type="title"/>
          </p:nvPr>
        </p:nvSpPr>
        <p:spPr/>
        <p:txBody>
          <a:bodyPr/>
          <a:lstStyle/>
          <a:p>
            <a:r>
              <a:rPr lang="en-US" noProof="1"/>
              <a:t>37% wholeheartedly trust conventional medicine. Another 40% trust it by large, but also educate </a:t>
            </a:r>
            <a:r>
              <a:rPr lang="en-US" dirty="0"/>
              <a:t>themselves</a:t>
            </a:r>
            <a:r>
              <a:rPr lang="en-US" noProof="1"/>
              <a:t> about some topics on the internet.</a:t>
            </a:r>
          </a:p>
        </p:txBody>
      </p:sp>
      <p:sp>
        <p:nvSpPr>
          <p:cNvPr id="29" name="Rechteck 28">
            <a:extLst>
              <a:ext uri="{FF2B5EF4-FFF2-40B4-BE49-F238E27FC236}">
                <a16:creationId xmlns:a16="http://schemas.microsoft.com/office/drawing/2014/main" id="{34BB0C5D-218F-472A-AC1F-0D520AE41E06}"/>
              </a:ext>
            </a:extLst>
          </p:cNvPr>
          <p:cNvSpPr/>
          <p:nvPr/>
        </p:nvSpPr>
        <p:spPr>
          <a:xfrm>
            <a:off x="359998" y="1161919"/>
            <a:ext cx="7383944" cy="276999"/>
          </a:xfrm>
          <a:prstGeom prst="rect">
            <a:avLst/>
          </a:prstGeom>
        </p:spPr>
        <p:txBody>
          <a:bodyPr wrap="none">
            <a:spAutoFit/>
          </a:bodyPr>
          <a:lstStyle/>
          <a:p>
            <a:r>
              <a:rPr lang="en-US" sz="1200" dirty="0"/>
              <a:t>Q2. How much do you trust conventional medicine at the doctor’s office and in hospitals? </a:t>
            </a:r>
            <a:r>
              <a:rPr lang="en-US" sz="1200" i="1" dirty="0"/>
              <a:t>– (single answer)</a:t>
            </a:r>
            <a:endParaRPr lang="en-US" sz="1200" dirty="0"/>
          </a:p>
        </p:txBody>
      </p:sp>
      <p:sp>
        <p:nvSpPr>
          <p:cNvPr id="30" name="Rechteck 29">
            <a:extLst>
              <a:ext uri="{FF2B5EF4-FFF2-40B4-BE49-F238E27FC236}">
                <a16:creationId xmlns:a16="http://schemas.microsoft.com/office/drawing/2014/main" id="{04B5CBD6-FF1C-4F20-A085-E7B775294C6E}"/>
              </a:ext>
            </a:extLst>
          </p:cNvPr>
          <p:cNvSpPr/>
          <p:nvPr/>
        </p:nvSpPr>
        <p:spPr bwMode="ltGray">
          <a:xfrm>
            <a:off x="10950242" y="880227"/>
            <a:ext cx="876632" cy="403200"/>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dirty="0"/>
              <a:t>Opening</a:t>
            </a:r>
          </a:p>
          <a:p>
            <a:pPr algn="ctr"/>
            <a:r>
              <a:rPr lang="en-US" sz="1000" b="1" dirty="0"/>
              <a:t>Questions</a:t>
            </a:r>
          </a:p>
        </p:txBody>
      </p:sp>
      <p:graphicFrame>
        <p:nvGraphicFramePr>
          <p:cNvPr id="8" name="Tabelle 8">
            <a:extLst>
              <a:ext uri="{FF2B5EF4-FFF2-40B4-BE49-F238E27FC236}">
                <a16:creationId xmlns:a16="http://schemas.microsoft.com/office/drawing/2014/main" id="{3444576E-1F4B-4FB1-9F0E-BD13333150A4}"/>
              </a:ext>
            </a:extLst>
          </p:cNvPr>
          <p:cNvGraphicFramePr>
            <a:graphicFrameLocks noGrp="1"/>
          </p:cNvGraphicFramePr>
          <p:nvPr>
            <p:extLst>
              <p:ext uri="{D42A27DB-BD31-4B8C-83A1-F6EECF244321}">
                <p14:modId xmlns:p14="http://schemas.microsoft.com/office/powerpoint/2010/main" val="4275574091"/>
              </p:ext>
            </p:extLst>
          </p:nvPr>
        </p:nvGraphicFramePr>
        <p:xfrm>
          <a:off x="359998" y="3849866"/>
          <a:ext cx="10590245" cy="1767840"/>
        </p:xfrm>
        <a:graphic>
          <a:graphicData uri="http://schemas.openxmlformats.org/drawingml/2006/table">
            <a:tbl>
              <a:tblPr firstRow="1" bandRow="1">
                <a:tableStyleId>{5C22544A-7EE6-4342-B048-85BDC9FD1C3A}</a:tableStyleId>
              </a:tblPr>
              <a:tblGrid>
                <a:gridCol w="2118049">
                  <a:extLst>
                    <a:ext uri="{9D8B030D-6E8A-4147-A177-3AD203B41FA5}">
                      <a16:colId xmlns:a16="http://schemas.microsoft.com/office/drawing/2014/main" val="1271370847"/>
                    </a:ext>
                  </a:extLst>
                </a:gridCol>
                <a:gridCol w="2118049">
                  <a:extLst>
                    <a:ext uri="{9D8B030D-6E8A-4147-A177-3AD203B41FA5}">
                      <a16:colId xmlns:a16="http://schemas.microsoft.com/office/drawing/2014/main" val="1067911662"/>
                    </a:ext>
                  </a:extLst>
                </a:gridCol>
                <a:gridCol w="2118049">
                  <a:extLst>
                    <a:ext uri="{9D8B030D-6E8A-4147-A177-3AD203B41FA5}">
                      <a16:colId xmlns:a16="http://schemas.microsoft.com/office/drawing/2014/main" val="2225007639"/>
                    </a:ext>
                  </a:extLst>
                </a:gridCol>
                <a:gridCol w="2118049">
                  <a:extLst>
                    <a:ext uri="{9D8B030D-6E8A-4147-A177-3AD203B41FA5}">
                      <a16:colId xmlns:a16="http://schemas.microsoft.com/office/drawing/2014/main" val="3651680017"/>
                    </a:ext>
                  </a:extLst>
                </a:gridCol>
                <a:gridCol w="2118049">
                  <a:extLst>
                    <a:ext uri="{9D8B030D-6E8A-4147-A177-3AD203B41FA5}">
                      <a16:colId xmlns:a16="http://schemas.microsoft.com/office/drawing/2014/main" val="3609761514"/>
                    </a:ext>
                  </a:extLst>
                </a:gridCol>
              </a:tblGrid>
              <a:tr h="1253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I wholeheartedly trust conventional medicine.</a:t>
                      </a:r>
                      <a:endParaRPr lang="de-DE" sz="1200" b="0" kern="1200" dirty="0">
                        <a:solidFill>
                          <a:schemeClr val="tx1"/>
                        </a:solidFill>
                        <a:effectLst/>
                        <a:latin typeface="+mn-lt"/>
                        <a:ea typeface="+mn-ea"/>
                        <a:cs typeface="+mn-cs"/>
                      </a:endParaRPr>
                    </a:p>
                    <a:p>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2"/>
                          </a:solidFill>
                          <a:latin typeface="+mn-lt"/>
                          <a:ea typeface="+mn-ea"/>
                          <a:cs typeface="+mn-cs"/>
                        </a:rPr>
                        <a:t>By and large, I trust conventional medicine, but I also educate myself independently about some topics on the internet.</a:t>
                      </a:r>
                      <a:endParaRPr lang="de-DE" sz="1400" b="1" kern="1200" dirty="0">
                        <a:solidFill>
                          <a:schemeClr val="tx2"/>
                        </a:solidFill>
                        <a:latin typeface="+mn-lt"/>
                        <a:ea typeface="+mn-ea"/>
                        <a:cs typeface="+mn-cs"/>
                      </a:endParaRPr>
                    </a:p>
                    <a:p>
                      <a:endParaRPr lang="de-DE" sz="1200" b="0" dirty="0">
                        <a:solidFill>
                          <a:schemeClr val="tx1"/>
                        </a:solidFill>
                      </a:endParaRPr>
                    </a:p>
                  </a:txBody>
                  <a:tcPr>
                    <a:lnL w="12700" cmpd="sng">
                      <a:noFill/>
                    </a:lnL>
                    <a:lnR w="12700" cmpd="sng">
                      <a:noFill/>
                    </a:lnR>
                    <a:lnT w="28575"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r>
                        <a:rPr lang="en-US" sz="1200" b="0" dirty="0">
                          <a:solidFill>
                            <a:schemeClr val="tx1"/>
                          </a:solidFill>
                        </a:rPr>
                        <a:t>While I trust conventional medicine, I like to stay up to date on alternative treatments (e.g. homeopathy and acupuncture).</a:t>
                      </a:r>
                      <a:endParaRPr lang="de-DE" sz="1200" b="0" dirty="0">
                        <a:solidFill>
                          <a:schemeClr val="tx1"/>
                        </a:solidFill>
                      </a:endParaRPr>
                    </a:p>
                  </a:txBody>
                  <a:tcPr>
                    <a:lnL w="12700" cmpd="sng">
                      <a:noFill/>
                    </a:lnL>
                    <a:lnR w="12700" cmpd="sng">
                      <a:noFill/>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r>
                        <a:rPr lang="en-US" sz="1200" b="0" dirty="0">
                          <a:solidFill>
                            <a:schemeClr val="tx1"/>
                          </a:solidFill>
                        </a:rPr>
                        <a:t>I am gradually losing trust in conventional medicine.</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r>
                        <a:rPr lang="en-US" sz="1200" b="0" kern="1200" dirty="0">
                          <a:solidFill>
                            <a:schemeClr val="tx1"/>
                          </a:solidFill>
                          <a:latin typeface="+mn-lt"/>
                          <a:ea typeface="+mn-ea"/>
                          <a:cs typeface="+mn-cs"/>
                        </a:rPr>
                        <a:t>I distrust conventional medicine because our system is more concerned with money than health.</a:t>
                      </a:r>
                      <a:endParaRPr lang="de-DE" sz="1200" b="0" kern="1200" dirty="0">
                        <a:solidFill>
                          <a:schemeClr val="tx1"/>
                        </a:solidFill>
                        <a:latin typeface="+mn-lt"/>
                        <a:ea typeface="+mn-ea"/>
                        <a:cs typeface="+mn-cs"/>
                      </a:endParaRPr>
                    </a:p>
                  </a:txBody>
                  <a:tcPr>
                    <a:lnL w="12700" cmpd="sng">
                      <a:noFill/>
                    </a:lnL>
                    <a:lnR w="12700" cmpd="sng">
                      <a:noFill/>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6946593"/>
                  </a:ext>
                </a:extLst>
              </a:tr>
            </a:tbl>
          </a:graphicData>
        </a:graphic>
      </p:graphicFrame>
      <p:sp>
        <p:nvSpPr>
          <p:cNvPr id="83" name="Textfeld 82">
            <a:extLst>
              <a:ext uri="{FF2B5EF4-FFF2-40B4-BE49-F238E27FC236}">
                <a16:creationId xmlns:a16="http://schemas.microsoft.com/office/drawing/2014/main" id="{094892E4-C757-4C3F-BA7A-B608D1B58214}"/>
              </a:ext>
            </a:extLst>
          </p:cNvPr>
          <p:cNvSpPr txBox="1"/>
          <p:nvPr/>
        </p:nvSpPr>
        <p:spPr>
          <a:xfrm>
            <a:off x="527433" y="3008884"/>
            <a:ext cx="1384995" cy="830997"/>
          </a:xfrm>
          <a:prstGeom prst="rect">
            <a:avLst/>
          </a:prstGeom>
          <a:noFill/>
        </p:spPr>
        <p:txBody>
          <a:bodyPr wrap="none" lIns="0" tIns="0" rIns="0" bIns="0" rtlCol="0">
            <a:spAutoFit/>
          </a:bodyPr>
          <a:lstStyle/>
          <a:p>
            <a:r>
              <a:rPr lang="de-DE" sz="5400" dirty="0">
                <a:solidFill>
                  <a:schemeClr val="bg1">
                    <a:lumMod val="65000"/>
                  </a:schemeClr>
                </a:solidFill>
              </a:rPr>
              <a:t>37%</a:t>
            </a:r>
          </a:p>
        </p:txBody>
      </p:sp>
      <p:sp>
        <p:nvSpPr>
          <p:cNvPr id="84" name="Textfeld 83">
            <a:extLst>
              <a:ext uri="{FF2B5EF4-FFF2-40B4-BE49-F238E27FC236}">
                <a16:creationId xmlns:a16="http://schemas.microsoft.com/office/drawing/2014/main" id="{506AA626-0279-43B1-8016-F3CA733FEDD6}"/>
              </a:ext>
            </a:extLst>
          </p:cNvPr>
          <p:cNvSpPr txBox="1"/>
          <p:nvPr/>
        </p:nvSpPr>
        <p:spPr>
          <a:xfrm>
            <a:off x="2564884" y="2916551"/>
            <a:ext cx="1540486" cy="923330"/>
          </a:xfrm>
          <a:prstGeom prst="rect">
            <a:avLst/>
          </a:prstGeom>
          <a:noFill/>
        </p:spPr>
        <p:txBody>
          <a:bodyPr wrap="none" lIns="0" tIns="0" rIns="0" bIns="0" rtlCol="0">
            <a:spAutoFit/>
          </a:bodyPr>
          <a:lstStyle>
            <a:defPPr>
              <a:defRPr lang="en-US"/>
            </a:defPPr>
            <a:lvl1pPr>
              <a:defRPr sz="6000" b="1">
                <a:solidFill>
                  <a:schemeClr val="tx2"/>
                </a:solidFill>
              </a:defRPr>
            </a:lvl1pPr>
          </a:lstStyle>
          <a:p>
            <a:r>
              <a:rPr lang="de-DE" dirty="0"/>
              <a:t>40%</a:t>
            </a:r>
          </a:p>
        </p:txBody>
      </p:sp>
      <p:sp>
        <p:nvSpPr>
          <p:cNvPr id="85" name="Textfeld 84">
            <a:extLst>
              <a:ext uri="{FF2B5EF4-FFF2-40B4-BE49-F238E27FC236}">
                <a16:creationId xmlns:a16="http://schemas.microsoft.com/office/drawing/2014/main" id="{D1A688DE-C9A4-40E3-BF57-49D644970B77}"/>
              </a:ext>
            </a:extLst>
          </p:cNvPr>
          <p:cNvSpPr txBox="1"/>
          <p:nvPr/>
        </p:nvSpPr>
        <p:spPr>
          <a:xfrm>
            <a:off x="4742002" y="3335651"/>
            <a:ext cx="820738" cy="492443"/>
          </a:xfrm>
          <a:prstGeom prst="rect">
            <a:avLst/>
          </a:prstGeom>
          <a:noFill/>
        </p:spPr>
        <p:txBody>
          <a:bodyPr wrap="none" lIns="0" tIns="0" rIns="0" bIns="0" rtlCol="0">
            <a:spAutoFit/>
          </a:bodyPr>
          <a:lstStyle/>
          <a:p>
            <a:r>
              <a:rPr lang="de-DE" sz="3200" dirty="0">
                <a:solidFill>
                  <a:schemeClr val="bg1">
                    <a:lumMod val="65000"/>
                  </a:schemeClr>
                </a:solidFill>
              </a:rPr>
              <a:t>16%</a:t>
            </a:r>
          </a:p>
        </p:txBody>
      </p:sp>
      <p:sp>
        <p:nvSpPr>
          <p:cNvPr id="86" name="Textfeld 85">
            <a:extLst>
              <a:ext uri="{FF2B5EF4-FFF2-40B4-BE49-F238E27FC236}">
                <a16:creationId xmlns:a16="http://schemas.microsoft.com/office/drawing/2014/main" id="{89191B92-FF4E-47BB-A82A-272B53192388}"/>
              </a:ext>
            </a:extLst>
          </p:cNvPr>
          <p:cNvSpPr txBox="1"/>
          <p:nvPr/>
        </p:nvSpPr>
        <p:spPr>
          <a:xfrm>
            <a:off x="6840879" y="3335651"/>
            <a:ext cx="593111" cy="492443"/>
          </a:xfrm>
          <a:prstGeom prst="rect">
            <a:avLst/>
          </a:prstGeom>
          <a:noFill/>
        </p:spPr>
        <p:txBody>
          <a:bodyPr wrap="none" lIns="0" tIns="0" rIns="0" bIns="0" rtlCol="0">
            <a:spAutoFit/>
          </a:bodyPr>
          <a:lstStyle/>
          <a:p>
            <a:r>
              <a:rPr lang="de-DE" sz="3200" dirty="0">
                <a:solidFill>
                  <a:schemeClr val="bg1">
                    <a:lumMod val="65000"/>
                  </a:schemeClr>
                </a:solidFill>
              </a:rPr>
              <a:t>5%</a:t>
            </a:r>
          </a:p>
        </p:txBody>
      </p:sp>
      <p:sp>
        <p:nvSpPr>
          <p:cNvPr id="87" name="Textfeld 86">
            <a:extLst>
              <a:ext uri="{FF2B5EF4-FFF2-40B4-BE49-F238E27FC236}">
                <a16:creationId xmlns:a16="http://schemas.microsoft.com/office/drawing/2014/main" id="{7132BD08-50BC-4791-B07B-FD8853C74241}"/>
              </a:ext>
            </a:extLst>
          </p:cNvPr>
          <p:cNvSpPr txBox="1"/>
          <p:nvPr/>
        </p:nvSpPr>
        <p:spPr>
          <a:xfrm>
            <a:off x="8928349" y="3335651"/>
            <a:ext cx="593111" cy="492443"/>
          </a:xfrm>
          <a:prstGeom prst="rect">
            <a:avLst/>
          </a:prstGeom>
          <a:noFill/>
        </p:spPr>
        <p:txBody>
          <a:bodyPr wrap="none" lIns="0" tIns="0" rIns="0" bIns="0" rtlCol="0">
            <a:spAutoFit/>
          </a:bodyPr>
          <a:lstStyle>
            <a:defPPr>
              <a:defRPr lang="en-US"/>
            </a:defPPr>
            <a:lvl1pPr>
              <a:defRPr sz="6000">
                <a:solidFill>
                  <a:schemeClr val="bg1">
                    <a:lumMod val="65000"/>
                  </a:schemeClr>
                </a:solidFill>
              </a:defRPr>
            </a:lvl1pPr>
          </a:lstStyle>
          <a:p>
            <a:r>
              <a:rPr lang="de-DE" sz="3200" dirty="0"/>
              <a:t>3%</a:t>
            </a:r>
          </a:p>
        </p:txBody>
      </p:sp>
      <p:sp>
        <p:nvSpPr>
          <p:cNvPr id="111" name="Textfeld 110">
            <a:extLst>
              <a:ext uri="{FF2B5EF4-FFF2-40B4-BE49-F238E27FC236}">
                <a16:creationId xmlns:a16="http://schemas.microsoft.com/office/drawing/2014/main" id="{83B7807C-1314-40F6-B2E7-A92D8449E030}"/>
              </a:ext>
            </a:extLst>
          </p:cNvPr>
          <p:cNvSpPr txBox="1"/>
          <p:nvPr/>
        </p:nvSpPr>
        <p:spPr>
          <a:xfrm>
            <a:off x="455193" y="1436958"/>
            <a:ext cx="912109" cy="169277"/>
          </a:xfrm>
          <a:prstGeom prst="rect">
            <a:avLst/>
          </a:prstGeom>
          <a:noFill/>
        </p:spPr>
        <p:txBody>
          <a:bodyPr wrap="none" lIns="0" tIns="0" rIns="0" bIns="0" rtlCol="0">
            <a:spAutoFit/>
          </a:bodyPr>
          <a:lstStyle>
            <a:defPPr>
              <a:defRPr lang="en-US"/>
            </a:defPPr>
            <a:lvl1pPr>
              <a:defRPr sz="1100"/>
            </a:lvl1pPr>
          </a:lstStyle>
          <a:p>
            <a:r>
              <a:rPr lang="de-DE" dirty="0"/>
              <a:t>Base: n=2.010</a:t>
            </a:r>
          </a:p>
        </p:txBody>
      </p:sp>
      <p:grpSp>
        <p:nvGrpSpPr>
          <p:cNvPr id="174" name="Gruppieren 173">
            <a:extLst>
              <a:ext uri="{FF2B5EF4-FFF2-40B4-BE49-F238E27FC236}">
                <a16:creationId xmlns:a16="http://schemas.microsoft.com/office/drawing/2014/main" id="{54559D6A-2DFD-4489-BD6B-FC800204AB1E}"/>
              </a:ext>
            </a:extLst>
          </p:cNvPr>
          <p:cNvGrpSpPr>
            <a:grpSpLocks noChangeAspect="1"/>
          </p:cNvGrpSpPr>
          <p:nvPr/>
        </p:nvGrpSpPr>
        <p:grpSpPr>
          <a:xfrm>
            <a:off x="8496065" y="5616154"/>
            <a:ext cx="3240000" cy="432383"/>
            <a:chOff x="8145191" y="5602202"/>
            <a:chExt cx="3681683" cy="491331"/>
          </a:xfrm>
        </p:grpSpPr>
        <p:pic>
          <p:nvPicPr>
            <p:cNvPr id="175" name="Graphic 5">
              <a:extLst>
                <a:ext uri="{FF2B5EF4-FFF2-40B4-BE49-F238E27FC236}">
                  <a16:creationId xmlns:a16="http://schemas.microsoft.com/office/drawing/2014/main" id="{51EB8D5B-51F8-483B-AF79-867B0D8CF6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24240" y="5667113"/>
              <a:ext cx="192868" cy="316855"/>
            </a:xfrm>
            <a:prstGeom prst="rect">
              <a:avLst/>
            </a:prstGeom>
          </p:spPr>
        </p:pic>
        <p:pic>
          <p:nvPicPr>
            <p:cNvPr id="176" name="Grafik 175">
              <a:extLst>
                <a:ext uri="{FF2B5EF4-FFF2-40B4-BE49-F238E27FC236}">
                  <a16:creationId xmlns:a16="http://schemas.microsoft.com/office/drawing/2014/main" id="{8C53EEBB-2070-41A3-8FD0-02BE229E43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93318" y="5602202"/>
              <a:ext cx="421322" cy="403200"/>
            </a:xfrm>
            <a:prstGeom prst="rect">
              <a:avLst/>
            </a:prstGeom>
          </p:spPr>
        </p:pic>
        <p:pic>
          <p:nvPicPr>
            <p:cNvPr id="177" name="Graphic 11">
              <a:extLst>
                <a:ext uri="{FF2B5EF4-FFF2-40B4-BE49-F238E27FC236}">
                  <a16:creationId xmlns:a16="http://schemas.microsoft.com/office/drawing/2014/main" id="{2AF64BBD-722C-405C-9523-EA4EC24FD92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45191" y="5702348"/>
              <a:ext cx="276999" cy="276999"/>
            </a:xfrm>
            <a:prstGeom prst="rect">
              <a:avLst/>
            </a:prstGeom>
          </p:spPr>
        </p:pic>
        <p:sp>
          <p:nvSpPr>
            <p:cNvPr id="178" name="Rechteck: abgerundete Ecken 177">
              <a:extLst>
                <a:ext uri="{FF2B5EF4-FFF2-40B4-BE49-F238E27FC236}">
                  <a16:creationId xmlns:a16="http://schemas.microsoft.com/office/drawing/2014/main" id="{6AC1C527-08DB-46AE-865D-41F0970A035B}"/>
                </a:ext>
              </a:extLst>
            </p:cNvPr>
            <p:cNvSpPr/>
            <p:nvPr/>
          </p:nvSpPr>
          <p:spPr bwMode="ltGray">
            <a:xfrm>
              <a:off x="10086643" y="5667112"/>
              <a:ext cx="1740231" cy="338289"/>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sp>
          <p:nvSpPr>
            <p:cNvPr id="179" name="Textfeld 178">
              <a:extLst>
                <a:ext uri="{FF2B5EF4-FFF2-40B4-BE49-F238E27FC236}">
                  <a16:creationId xmlns:a16="http://schemas.microsoft.com/office/drawing/2014/main" id="{55D6CCC7-4DA3-454F-9818-D7502BCBC725}"/>
                </a:ext>
              </a:extLst>
            </p:cNvPr>
            <p:cNvSpPr txBox="1"/>
            <p:nvPr/>
          </p:nvSpPr>
          <p:spPr>
            <a:xfrm>
              <a:off x="10206064"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18-34</a:t>
              </a:r>
              <a:br>
                <a:rPr lang="en-US" sz="1100" dirty="0">
                  <a:solidFill>
                    <a:schemeClr val="bg1">
                      <a:lumMod val="75000"/>
                    </a:schemeClr>
                  </a:solidFill>
                </a:rPr>
              </a:br>
              <a:r>
                <a:rPr lang="en-US" sz="900" dirty="0">
                  <a:solidFill>
                    <a:schemeClr val="bg1">
                      <a:lumMod val="75000"/>
                    </a:schemeClr>
                  </a:solidFill>
                </a:rPr>
                <a:t>(a)</a:t>
              </a:r>
            </a:p>
          </p:txBody>
        </p:sp>
        <p:sp>
          <p:nvSpPr>
            <p:cNvPr id="180" name="Textfeld 179">
              <a:extLst>
                <a:ext uri="{FF2B5EF4-FFF2-40B4-BE49-F238E27FC236}">
                  <a16:creationId xmlns:a16="http://schemas.microsoft.com/office/drawing/2014/main" id="{D52B6BE0-8585-4F6B-AFC4-AA8F6950520D}"/>
                </a:ext>
              </a:extLst>
            </p:cNvPr>
            <p:cNvSpPr txBox="1"/>
            <p:nvPr/>
          </p:nvSpPr>
          <p:spPr>
            <a:xfrm>
              <a:off x="10741646"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35-49</a:t>
              </a:r>
              <a:br>
                <a:rPr lang="en-US" sz="1100" dirty="0">
                  <a:solidFill>
                    <a:schemeClr val="bg1">
                      <a:lumMod val="75000"/>
                    </a:schemeClr>
                  </a:solidFill>
                </a:rPr>
              </a:br>
              <a:r>
                <a:rPr lang="en-US" sz="900" dirty="0">
                  <a:solidFill>
                    <a:schemeClr val="bg1">
                      <a:lumMod val="75000"/>
                    </a:schemeClr>
                  </a:solidFill>
                </a:rPr>
                <a:t>(b)</a:t>
              </a:r>
            </a:p>
          </p:txBody>
        </p:sp>
        <p:sp>
          <p:nvSpPr>
            <p:cNvPr id="181" name="Textfeld 180">
              <a:extLst>
                <a:ext uri="{FF2B5EF4-FFF2-40B4-BE49-F238E27FC236}">
                  <a16:creationId xmlns:a16="http://schemas.microsoft.com/office/drawing/2014/main" id="{1E35DD0A-2128-425B-BECF-1FD0F64D22E4}"/>
                </a:ext>
              </a:extLst>
            </p:cNvPr>
            <p:cNvSpPr txBox="1"/>
            <p:nvPr/>
          </p:nvSpPr>
          <p:spPr>
            <a:xfrm>
              <a:off x="11277227"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50-99</a:t>
              </a:r>
              <a:br>
                <a:rPr lang="en-US" sz="1100" dirty="0">
                  <a:solidFill>
                    <a:schemeClr val="bg1">
                      <a:lumMod val="75000"/>
                    </a:schemeClr>
                  </a:solidFill>
                </a:rPr>
              </a:br>
              <a:r>
                <a:rPr lang="en-US" sz="900" dirty="0">
                  <a:solidFill>
                    <a:schemeClr val="bg1">
                      <a:lumMod val="75000"/>
                    </a:schemeClr>
                  </a:solidFill>
                </a:rPr>
                <a:t>(c)</a:t>
              </a:r>
            </a:p>
          </p:txBody>
        </p:sp>
        <p:cxnSp>
          <p:nvCxnSpPr>
            <p:cNvPr id="182" name="Gerader Verbinder 181">
              <a:extLst>
                <a:ext uri="{FF2B5EF4-FFF2-40B4-BE49-F238E27FC236}">
                  <a16:creationId xmlns:a16="http://schemas.microsoft.com/office/drawing/2014/main" id="{32A5C805-9C66-4736-B58B-FD30F3A81E56}"/>
                </a:ext>
              </a:extLst>
            </p:cNvPr>
            <p:cNvCxnSpPr>
              <a:cxnSpLocks/>
            </p:cNvCxnSpPr>
            <p:nvPr/>
          </p:nvCxnSpPr>
          <p:spPr>
            <a:xfrm>
              <a:off x="1067642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83" name="Gerader Verbinder 182">
              <a:extLst>
                <a:ext uri="{FF2B5EF4-FFF2-40B4-BE49-F238E27FC236}">
                  <a16:creationId xmlns:a16="http://schemas.microsoft.com/office/drawing/2014/main" id="{B6C690BE-9871-4557-9004-F36A3FA2F47E}"/>
                </a:ext>
              </a:extLst>
            </p:cNvPr>
            <p:cNvCxnSpPr>
              <a:cxnSpLocks/>
            </p:cNvCxnSpPr>
            <p:nvPr/>
          </p:nvCxnSpPr>
          <p:spPr>
            <a:xfrm>
              <a:off x="1121689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84" name="Rechteck: abgerundete Ecken 183">
              <a:extLst>
                <a:ext uri="{FF2B5EF4-FFF2-40B4-BE49-F238E27FC236}">
                  <a16:creationId xmlns:a16="http://schemas.microsoft.com/office/drawing/2014/main" id="{43C11E4D-2EF9-4460-BCEF-9BF2FD39C352}"/>
                </a:ext>
              </a:extLst>
            </p:cNvPr>
            <p:cNvSpPr/>
            <p:nvPr/>
          </p:nvSpPr>
          <p:spPr bwMode="ltGray">
            <a:xfrm>
              <a:off x="8812162" y="5667112"/>
              <a:ext cx="518125" cy="33829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cxnSp>
          <p:nvCxnSpPr>
            <p:cNvPr id="185" name="Gerader Verbinder 184">
              <a:extLst>
                <a:ext uri="{FF2B5EF4-FFF2-40B4-BE49-F238E27FC236}">
                  <a16:creationId xmlns:a16="http://schemas.microsoft.com/office/drawing/2014/main" id="{88101477-A118-4210-BF53-00F787A1384A}"/>
                </a:ext>
              </a:extLst>
            </p:cNvPr>
            <p:cNvCxnSpPr>
              <a:cxnSpLocks/>
            </p:cNvCxnSpPr>
            <p:nvPr/>
          </p:nvCxnSpPr>
          <p:spPr>
            <a:xfrm>
              <a:off x="9071224" y="5765460"/>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86" name="Textfeld 185">
              <a:extLst>
                <a:ext uri="{FF2B5EF4-FFF2-40B4-BE49-F238E27FC236}">
                  <a16:creationId xmlns:a16="http://schemas.microsoft.com/office/drawing/2014/main" id="{43D17703-B1DD-43B2-87AB-9655D92B528B}"/>
                </a:ext>
              </a:extLst>
            </p:cNvPr>
            <p:cNvSpPr txBox="1"/>
            <p:nvPr/>
          </p:nvSpPr>
          <p:spPr>
            <a:xfrm>
              <a:off x="8882814" y="5766403"/>
              <a:ext cx="132972" cy="192355"/>
            </a:xfrm>
            <a:prstGeom prst="rect">
              <a:avLst/>
            </a:prstGeom>
            <a:noFill/>
          </p:spPr>
          <p:txBody>
            <a:bodyPr wrap="none" lIns="0" tIns="0" rIns="0" bIns="0" rtlCol="0">
              <a:spAutoFit/>
            </a:bodyPr>
            <a:lstStyle/>
            <a:p>
              <a:pPr algn="ctr"/>
              <a:r>
                <a:rPr lang="en-US" sz="1100" dirty="0">
                  <a:solidFill>
                    <a:schemeClr val="bg1">
                      <a:lumMod val="75000"/>
                    </a:schemeClr>
                  </a:solidFill>
                </a:rPr>
                <a:t>m</a:t>
              </a:r>
            </a:p>
          </p:txBody>
        </p:sp>
        <p:sp>
          <p:nvSpPr>
            <p:cNvPr id="187" name="Textfeld 186">
              <a:extLst>
                <a:ext uri="{FF2B5EF4-FFF2-40B4-BE49-F238E27FC236}">
                  <a16:creationId xmlns:a16="http://schemas.microsoft.com/office/drawing/2014/main" id="{3CCD50C5-C844-400D-9F58-01090798E509}"/>
                </a:ext>
              </a:extLst>
            </p:cNvPr>
            <p:cNvSpPr txBox="1"/>
            <p:nvPr/>
          </p:nvSpPr>
          <p:spPr>
            <a:xfrm>
              <a:off x="9198193" y="5766403"/>
              <a:ext cx="43718" cy="192355"/>
            </a:xfrm>
            <a:prstGeom prst="rect">
              <a:avLst/>
            </a:prstGeom>
            <a:noFill/>
          </p:spPr>
          <p:txBody>
            <a:bodyPr wrap="none" lIns="0" tIns="0" rIns="0" bIns="0" rtlCol="0">
              <a:spAutoFit/>
            </a:bodyPr>
            <a:lstStyle/>
            <a:p>
              <a:pPr algn="ctr"/>
              <a:r>
                <a:rPr lang="en-US" sz="1100" dirty="0">
                  <a:solidFill>
                    <a:schemeClr val="bg1">
                      <a:lumMod val="75000"/>
                    </a:schemeClr>
                  </a:solidFill>
                </a:rPr>
                <a:t>f</a:t>
              </a:r>
              <a:endParaRPr lang="en-US" sz="900" dirty="0">
                <a:solidFill>
                  <a:schemeClr val="bg1">
                    <a:lumMod val="75000"/>
                  </a:schemeClr>
                </a:solidFill>
              </a:endParaRPr>
            </a:p>
          </p:txBody>
        </p:sp>
        <p:sp>
          <p:nvSpPr>
            <p:cNvPr id="188" name="Textfeld 187">
              <a:extLst>
                <a:ext uri="{FF2B5EF4-FFF2-40B4-BE49-F238E27FC236}">
                  <a16:creationId xmlns:a16="http://schemas.microsoft.com/office/drawing/2014/main" id="{F4B14B94-75F7-4537-B367-23CC687CE76B}"/>
                </a:ext>
              </a:extLst>
            </p:cNvPr>
            <p:cNvSpPr txBox="1"/>
            <p:nvPr/>
          </p:nvSpPr>
          <p:spPr>
            <a:xfrm>
              <a:off x="8908650" y="5936152"/>
              <a:ext cx="74" cy="157381"/>
            </a:xfrm>
            <a:prstGeom prst="rect">
              <a:avLst/>
            </a:prstGeom>
            <a:noFill/>
          </p:spPr>
          <p:txBody>
            <a:bodyPr wrap="none" lIns="0" tIns="0" rIns="0" bIns="0" rtlCol="0">
              <a:spAutoFit/>
            </a:bodyPr>
            <a:lstStyle/>
            <a:p>
              <a:endParaRPr lang="en-US" sz="900" b="1" dirty="0">
                <a:solidFill>
                  <a:schemeClr val="bg1">
                    <a:lumMod val="75000"/>
                  </a:schemeClr>
                </a:solidFill>
              </a:endParaRPr>
            </a:p>
          </p:txBody>
        </p:sp>
      </p:grpSp>
      <p:grpSp>
        <p:nvGrpSpPr>
          <p:cNvPr id="10" name="Gruppieren 9">
            <a:extLst>
              <a:ext uri="{FF2B5EF4-FFF2-40B4-BE49-F238E27FC236}">
                <a16:creationId xmlns:a16="http://schemas.microsoft.com/office/drawing/2014/main" id="{194FEEE8-C127-40CA-93D3-FF92383745A7}"/>
              </a:ext>
            </a:extLst>
          </p:cNvPr>
          <p:cNvGrpSpPr/>
          <p:nvPr/>
        </p:nvGrpSpPr>
        <p:grpSpPr>
          <a:xfrm>
            <a:off x="1776263" y="2710775"/>
            <a:ext cx="1227787" cy="556890"/>
            <a:chOff x="1337097" y="2994120"/>
            <a:chExt cx="1227787" cy="556890"/>
          </a:xfrm>
        </p:grpSpPr>
        <p:grpSp>
          <p:nvGrpSpPr>
            <p:cNvPr id="124" name="Gruppieren 123">
              <a:extLst>
                <a:ext uri="{FF2B5EF4-FFF2-40B4-BE49-F238E27FC236}">
                  <a16:creationId xmlns:a16="http://schemas.microsoft.com/office/drawing/2014/main" id="{B66297A3-9EBA-4B78-913F-1F99125BBDF5}"/>
                </a:ext>
              </a:extLst>
            </p:cNvPr>
            <p:cNvGrpSpPr/>
            <p:nvPr/>
          </p:nvGrpSpPr>
          <p:grpSpPr>
            <a:xfrm>
              <a:off x="1337097" y="3001731"/>
              <a:ext cx="1227787" cy="549279"/>
              <a:chOff x="5643091" y="2806086"/>
              <a:chExt cx="1024281" cy="549279"/>
            </a:xfrm>
          </p:grpSpPr>
          <p:grpSp>
            <p:nvGrpSpPr>
              <p:cNvPr id="125" name="Gruppieren 124">
                <a:extLst>
                  <a:ext uri="{FF2B5EF4-FFF2-40B4-BE49-F238E27FC236}">
                    <a16:creationId xmlns:a16="http://schemas.microsoft.com/office/drawing/2014/main" id="{3D6B8E5F-3F51-4FC1-8A7B-DC16D211FA9A}"/>
                  </a:ext>
                </a:extLst>
              </p:cNvPr>
              <p:cNvGrpSpPr/>
              <p:nvPr/>
            </p:nvGrpSpPr>
            <p:grpSpPr>
              <a:xfrm>
                <a:off x="5643091" y="2806086"/>
                <a:ext cx="1016330" cy="279325"/>
                <a:chOff x="5651042" y="3076433"/>
                <a:chExt cx="1016330" cy="279325"/>
              </a:xfrm>
            </p:grpSpPr>
            <p:grpSp>
              <p:nvGrpSpPr>
                <p:cNvPr id="137" name="Gruppieren 136">
                  <a:extLst>
                    <a:ext uri="{FF2B5EF4-FFF2-40B4-BE49-F238E27FC236}">
                      <a16:creationId xmlns:a16="http://schemas.microsoft.com/office/drawing/2014/main" id="{4093376C-BA22-4B76-AE0C-FEED8FD6DD62}"/>
                    </a:ext>
                  </a:extLst>
                </p:cNvPr>
                <p:cNvGrpSpPr/>
                <p:nvPr/>
              </p:nvGrpSpPr>
              <p:grpSpPr>
                <a:xfrm>
                  <a:off x="5651042" y="3211758"/>
                  <a:ext cx="216000" cy="144000"/>
                  <a:chOff x="2734278" y="3211758"/>
                  <a:chExt cx="216000" cy="144000"/>
                </a:xfrm>
              </p:grpSpPr>
              <p:cxnSp>
                <p:nvCxnSpPr>
                  <p:cNvPr id="142" name="Gerader Verbinder 141">
                    <a:extLst>
                      <a:ext uri="{FF2B5EF4-FFF2-40B4-BE49-F238E27FC236}">
                        <a16:creationId xmlns:a16="http://schemas.microsoft.com/office/drawing/2014/main" id="{B95422BD-9B8F-4D34-9A73-309C00A32923}"/>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3" name="Gerader Verbinder 142">
                    <a:extLst>
                      <a:ext uri="{FF2B5EF4-FFF2-40B4-BE49-F238E27FC236}">
                        <a16:creationId xmlns:a16="http://schemas.microsoft.com/office/drawing/2014/main" id="{B1FDA4B8-8257-469C-B467-E2D04050B8AD}"/>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39" name="Textfeld 138">
                  <a:extLst>
                    <a:ext uri="{FF2B5EF4-FFF2-40B4-BE49-F238E27FC236}">
                      <a16:creationId xmlns:a16="http://schemas.microsoft.com/office/drawing/2014/main" id="{38591C0F-F3F3-4E18-A986-8BF1F2537220}"/>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44%|30%</a:t>
                  </a:r>
                </a:p>
              </p:txBody>
            </p:sp>
          </p:grpSp>
          <p:grpSp>
            <p:nvGrpSpPr>
              <p:cNvPr id="131" name="Gruppieren 130">
                <a:extLst>
                  <a:ext uri="{FF2B5EF4-FFF2-40B4-BE49-F238E27FC236}">
                    <a16:creationId xmlns:a16="http://schemas.microsoft.com/office/drawing/2014/main" id="{260A2A8B-650A-442E-8C1B-FA4E1907D280}"/>
                  </a:ext>
                </a:extLst>
              </p:cNvPr>
              <p:cNvGrpSpPr/>
              <p:nvPr/>
            </p:nvGrpSpPr>
            <p:grpSpPr>
              <a:xfrm>
                <a:off x="5649269" y="3080844"/>
                <a:ext cx="1018103" cy="274521"/>
                <a:chOff x="5649269" y="2787070"/>
                <a:chExt cx="1018103" cy="274521"/>
              </a:xfrm>
            </p:grpSpPr>
            <p:grpSp>
              <p:nvGrpSpPr>
                <p:cNvPr id="133" name="Gruppieren 132">
                  <a:extLst>
                    <a:ext uri="{FF2B5EF4-FFF2-40B4-BE49-F238E27FC236}">
                      <a16:creationId xmlns:a16="http://schemas.microsoft.com/office/drawing/2014/main" id="{2E479F01-F1E5-4CF6-A193-2B2AA5E38725}"/>
                    </a:ext>
                  </a:extLst>
                </p:cNvPr>
                <p:cNvGrpSpPr/>
                <p:nvPr/>
              </p:nvGrpSpPr>
              <p:grpSpPr>
                <a:xfrm>
                  <a:off x="5649269" y="2917591"/>
                  <a:ext cx="216000" cy="144000"/>
                  <a:chOff x="2734278" y="3211758"/>
                  <a:chExt cx="216000" cy="144000"/>
                </a:xfrm>
              </p:grpSpPr>
              <p:cxnSp>
                <p:nvCxnSpPr>
                  <p:cNvPr id="135" name="Gerader Verbinder 134">
                    <a:extLst>
                      <a:ext uri="{FF2B5EF4-FFF2-40B4-BE49-F238E27FC236}">
                        <a16:creationId xmlns:a16="http://schemas.microsoft.com/office/drawing/2014/main" id="{FA83B6F7-0F9F-46D5-8713-9348611DB097}"/>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36" name="Gerader Verbinder 135">
                    <a:extLst>
                      <a:ext uri="{FF2B5EF4-FFF2-40B4-BE49-F238E27FC236}">
                        <a16:creationId xmlns:a16="http://schemas.microsoft.com/office/drawing/2014/main" id="{2B58A4F3-4C86-465D-A537-E01106D1F4FA}"/>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34" name="Textfeld 133">
                  <a:extLst>
                    <a:ext uri="{FF2B5EF4-FFF2-40B4-BE49-F238E27FC236}">
                      <a16:creationId xmlns:a16="http://schemas.microsoft.com/office/drawing/2014/main" id="{F30AAF45-0185-4B89-9F77-BF96E75B3B43}"/>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34%|31%|42%</a:t>
                  </a:r>
                  <a:r>
                    <a:rPr lang="de-DE" sz="600" dirty="0">
                      <a:solidFill>
                        <a:schemeClr val="bg1">
                          <a:lumMod val="65000"/>
                        </a:schemeClr>
                      </a:solidFill>
                    </a:rPr>
                    <a:t>ab</a:t>
                  </a:r>
                </a:p>
              </p:txBody>
            </p:sp>
          </p:grpSp>
        </p:grpSp>
        <p:grpSp>
          <p:nvGrpSpPr>
            <p:cNvPr id="9" name="Gruppieren 8">
              <a:extLst>
                <a:ext uri="{FF2B5EF4-FFF2-40B4-BE49-F238E27FC236}">
                  <a16:creationId xmlns:a16="http://schemas.microsoft.com/office/drawing/2014/main" id="{7ADCE1DF-4781-4848-9F47-87A22390B906}"/>
                </a:ext>
              </a:extLst>
            </p:cNvPr>
            <p:cNvGrpSpPr/>
            <p:nvPr/>
          </p:nvGrpSpPr>
          <p:grpSpPr>
            <a:xfrm>
              <a:off x="1364043" y="2994120"/>
              <a:ext cx="224322" cy="400165"/>
              <a:chOff x="1237392" y="1861683"/>
              <a:chExt cx="224322" cy="400165"/>
            </a:xfrm>
          </p:grpSpPr>
          <p:pic>
            <p:nvPicPr>
              <p:cNvPr id="205" name="Grafik 204">
                <a:extLst>
                  <a:ext uri="{FF2B5EF4-FFF2-40B4-BE49-F238E27FC236}">
                    <a16:creationId xmlns:a16="http://schemas.microsoft.com/office/drawing/2014/main" id="{BD00ADB8-18D1-4B4F-B003-EE69F40E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60528" y="2081848"/>
                <a:ext cx="188090" cy="180000"/>
              </a:xfrm>
              <a:prstGeom prst="rect">
                <a:avLst/>
              </a:prstGeom>
            </p:spPr>
          </p:pic>
          <p:grpSp>
            <p:nvGrpSpPr>
              <p:cNvPr id="207" name="Gruppieren 206">
                <a:extLst>
                  <a:ext uri="{FF2B5EF4-FFF2-40B4-BE49-F238E27FC236}">
                    <a16:creationId xmlns:a16="http://schemas.microsoft.com/office/drawing/2014/main" id="{B20013FD-B908-4675-A293-5B6C4A1246B7}"/>
                  </a:ext>
                </a:extLst>
              </p:cNvPr>
              <p:cNvGrpSpPr>
                <a:grpSpLocks noChangeAspect="1"/>
              </p:cNvGrpSpPr>
              <p:nvPr/>
            </p:nvGrpSpPr>
            <p:grpSpPr>
              <a:xfrm>
                <a:off x="1237392" y="1861683"/>
                <a:ext cx="224322" cy="144000"/>
                <a:chOff x="10194164" y="3584308"/>
                <a:chExt cx="493594" cy="316855"/>
              </a:xfrm>
            </p:grpSpPr>
            <p:pic>
              <p:nvPicPr>
                <p:cNvPr id="208" name="Graphic 5">
                  <a:extLst>
                    <a:ext uri="{FF2B5EF4-FFF2-40B4-BE49-F238E27FC236}">
                      <a16:creationId xmlns:a16="http://schemas.microsoft.com/office/drawing/2014/main" id="{5E984E10-6B42-44CD-9B44-18F9262FEC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94890" y="3584308"/>
                  <a:ext cx="192868" cy="316855"/>
                </a:xfrm>
                <a:prstGeom prst="rect">
                  <a:avLst/>
                </a:prstGeom>
              </p:spPr>
            </p:pic>
            <p:pic>
              <p:nvPicPr>
                <p:cNvPr id="209" name="Graphic 11">
                  <a:extLst>
                    <a:ext uri="{FF2B5EF4-FFF2-40B4-BE49-F238E27FC236}">
                      <a16:creationId xmlns:a16="http://schemas.microsoft.com/office/drawing/2014/main" id="{730D340C-AF11-40AD-AD2A-5959309E7AD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4164" y="3584308"/>
                  <a:ext cx="276999" cy="276999"/>
                </a:xfrm>
                <a:prstGeom prst="rect">
                  <a:avLst/>
                </a:prstGeom>
              </p:spPr>
            </p:pic>
          </p:grpSp>
        </p:grpSp>
      </p:grpSp>
      <p:grpSp>
        <p:nvGrpSpPr>
          <p:cNvPr id="11" name="Gruppieren 10">
            <a:extLst>
              <a:ext uri="{FF2B5EF4-FFF2-40B4-BE49-F238E27FC236}">
                <a16:creationId xmlns:a16="http://schemas.microsoft.com/office/drawing/2014/main" id="{353A1662-E974-4AEB-8146-5083DFC56ACC}"/>
              </a:ext>
            </a:extLst>
          </p:cNvPr>
          <p:cNvGrpSpPr/>
          <p:nvPr/>
        </p:nvGrpSpPr>
        <p:grpSpPr>
          <a:xfrm>
            <a:off x="4046612" y="2994120"/>
            <a:ext cx="1227787" cy="556890"/>
            <a:chOff x="4046612" y="2994120"/>
            <a:chExt cx="1227787" cy="556890"/>
          </a:xfrm>
        </p:grpSpPr>
        <p:grpSp>
          <p:nvGrpSpPr>
            <p:cNvPr id="144" name="Gruppieren 143">
              <a:extLst>
                <a:ext uri="{FF2B5EF4-FFF2-40B4-BE49-F238E27FC236}">
                  <a16:creationId xmlns:a16="http://schemas.microsoft.com/office/drawing/2014/main" id="{1AE6D34D-501B-43E6-BB73-70A8B1DFB88B}"/>
                </a:ext>
              </a:extLst>
            </p:cNvPr>
            <p:cNvGrpSpPr/>
            <p:nvPr/>
          </p:nvGrpSpPr>
          <p:grpSpPr>
            <a:xfrm>
              <a:off x="4046612" y="3001731"/>
              <a:ext cx="1227787" cy="549279"/>
              <a:chOff x="5643091" y="2806086"/>
              <a:chExt cx="1024281" cy="549279"/>
            </a:xfrm>
          </p:grpSpPr>
          <p:grpSp>
            <p:nvGrpSpPr>
              <p:cNvPr id="145" name="Gruppieren 144">
                <a:extLst>
                  <a:ext uri="{FF2B5EF4-FFF2-40B4-BE49-F238E27FC236}">
                    <a16:creationId xmlns:a16="http://schemas.microsoft.com/office/drawing/2014/main" id="{A8B9F175-2536-46BE-8A78-CBC674505173}"/>
                  </a:ext>
                </a:extLst>
              </p:cNvPr>
              <p:cNvGrpSpPr/>
              <p:nvPr/>
            </p:nvGrpSpPr>
            <p:grpSpPr>
              <a:xfrm>
                <a:off x="5643091" y="2806086"/>
                <a:ext cx="1016330" cy="279325"/>
                <a:chOff x="5651042" y="3076433"/>
                <a:chExt cx="1016330" cy="279325"/>
              </a:xfrm>
            </p:grpSpPr>
            <p:grpSp>
              <p:nvGrpSpPr>
                <p:cNvPr id="152" name="Gruppieren 151">
                  <a:extLst>
                    <a:ext uri="{FF2B5EF4-FFF2-40B4-BE49-F238E27FC236}">
                      <a16:creationId xmlns:a16="http://schemas.microsoft.com/office/drawing/2014/main" id="{B56055C8-60B3-483E-9279-12A29B53595B}"/>
                    </a:ext>
                  </a:extLst>
                </p:cNvPr>
                <p:cNvGrpSpPr/>
                <p:nvPr/>
              </p:nvGrpSpPr>
              <p:grpSpPr>
                <a:xfrm>
                  <a:off x="5651042" y="3211758"/>
                  <a:ext cx="216000" cy="144000"/>
                  <a:chOff x="2734278" y="3211758"/>
                  <a:chExt cx="216000" cy="144000"/>
                </a:xfrm>
              </p:grpSpPr>
              <p:cxnSp>
                <p:nvCxnSpPr>
                  <p:cNvPr id="157" name="Gerader Verbinder 156">
                    <a:extLst>
                      <a:ext uri="{FF2B5EF4-FFF2-40B4-BE49-F238E27FC236}">
                        <a16:creationId xmlns:a16="http://schemas.microsoft.com/office/drawing/2014/main" id="{5E4516E4-437C-4CDE-8120-D1FF42164227}"/>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58" name="Gerader Verbinder 157">
                    <a:extLst>
                      <a:ext uri="{FF2B5EF4-FFF2-40B4-BE49-F238E27FC236}">
                        <a16:creationId xmlns:a16="http://schemas.microsoft.com/office/drawing/2014/main" id="{410200F1-25AA-4111-93AB-410AC4830150}"/>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54" name="Textfeld 153">
                  <a:extLst>
                    <a:ext uri="{FF2B5EF4-FFF2-40B4-BE49-F238E27FC236}">
                      <a16:creationId xmlns:a16="http://schemas.microsoft.com/office/drawing/2014/main" id="{98AC405D-EAF5-4F9C-B8ED-3937F8638BE7}"/>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38%|43%</a:t>
                  </a:r>
                </a:p>
              </p:txBody>
            </p:sp>
          </p:grpSp>
          <p:grpSp>
            <p:nvGrpSpPr>
              <p:cNvPr id="146" name="Gruppieren 145">
                <a:extLst>
                  <a:ext uri="{FF2B5EF4-FFF2-40B4-BE49-F238E27FC236}">
                    <a16:creationId xmlns:a16="http://schemas.microsoft.com/office/drawing/2014/main" id="{F1F10565-6A4D-4848-8E50-D6695B2A4F6C}"/>
                  </a:ext>
                </a:extLst>
              </p:cNvPr>
              <p:cNvGrpSpPr/>
              <p:nvPr/>
            </p:nvGrpSpPr>
            <p:grpSpPr>
              <a:xfrm>
                <a:off x="5649269" y="3080844"/>
                <a:ext cx="1018103" cy="274521"/>
                <a:chOff x="5649269" y="2787070"/>
                <a:chExt cx="1018103" cy="274521"/>
              </a:xfrm>
            </p:grpSpPr>
            <p:grpSp>
              <p:nvGrpSpPr>
                <p:cNvPr id="148" name="Gruppieren 147">
                  <a:extLst>
                    <a:ext uri="{FF2B5EF4-FFF2-40B4-BE49-F238E27FC236}">
                      <a16:creationId xmlns:a16="http://schemas.microsoft.com/office/drawing/2014/main" id="{B724AE1A-6D47-4011-8DA3-582C7ABFD6F9}"/>
                    </a:ext>
                  </a:extLst>
                </p:cNvPr>
                <p:cNvGrpSpPr/>
                <p:nvPr/>
              </p:nvGrpSpPr>
              <p:grpSpPr>
                <a:xfrm>
                  <a:off x="5649269" y="2917591"/>
                  <a:ext cx="216000" cy="144000"/>
                  <a:chOff x="2734278" y="3211758"/>
                  <a:chExt cx="216000" cy="144000"/>
                </a:xfrm>
              </p:grpSpPr>
              <p:cxnSp>
                <p:nvCxnSpPr>
                  <p:cNvPr id="150" name="Gerader Verbinder 149">
                    <a:extLst>
                      <a:ext uri="{FF2B5EF4-FFF2-40B4-BE49-F238E27FC236}">
                        <a16:creationId xmlns:a16="http://schemas.microsoft.com/office/drawing/2014/main" id="{83EB49BA-FE8D-4BD3-A02A-EE995C3E67EF}"/>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51" name="Gerader Verbinder 150">
                    <a:extLst>
                      <a:ext uri="{FF2B5EF4-FFF2-40B4-BE49-F238E27FC236}">
                        <a16:creationId xmlns:a16="http://schemas.microsoft.com/office/drawing/2014/main" id="{E81803D8-49FE-4097-9A82-2402B9CDEDD7}"/>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49" name="Textfeld 148">
                  <a:extLst>
                    <a:ext uri="{FF2B5EF4-FFF2-40B4-BE49-F238E27FC236}">
                      <a16:creationId xmlns:a16="http://schemas.microsoft.com/office/drawing/2014/main" id="{4B2083EC-24D6-49AE-AE5A-5728DB360764}"/>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43%</a:t>
                  </a:r>
                  <a:r>
                    <a:rPr lang="de-DE" sz="600" dirty="0">
                      <a:solidFill>
                        <a:schemeClr val="bg1">
                          <a:lumMod val="65000"/>
                        </a:schemeClr>
                      </a:solidFill>
                    </a:rPr>
                    <a:t>c</a:t>
                  </a:r>
                  <a:r>
                    <a:rPr lang="de-DE" sz="800" dirty="0">
                      <a:solidFill>
                        <a:schemeClr val="bg1">
                          <a:lumMod val="65000"/>
                        </a:schemeClr>
                      </a:solidFill>
                    </a:rPr>
                    <a:t>|44%</a:t>
                  </a:r>
                  <a:r>
                    <a:rPr lang="de-DE" sz="600" dirty="0">
                      <a:solidFill>
                        <a:schemeClr val="bg1">
                          <a:lumMod val="65000"/>
                        </a:schemeClr>
                      </a:solidFill>
                    </a:rPr>
                    <a:t>c</a:t>
                  </a:r>
                  <a:r>
                    <a:rPr lang="de-DE" sz="800" dirty="0">
                      <a:solidFill>
                        <a:schemeClr val="bg1">
                          <a:lumMod val="65000"/>
                        </a:schemeClr>
                      </a:solidFill>
                    </a:rPr>
                    <a:t>|37%</a:t>
                  </a:r>
                  <a:endParaRPr lang="de-DE" sz="600" dirty="0">
                    <a:solidFill>
                      <a:schemeClr val="bg1">
                        <a:lumMod val="65000"/>
                      </a:schemeClr>
                    </a:solidFill>
                  </a:endParaRPr>
                </a:p>
              </p:txBody>
            </p:sp>
          </p:grpSp>
        </p:grpSp>
        <p:grpSp>
          <p:nvGrpSpPr>
            <p:cNvPr id="236" name="Gruppieren 235">
              <a:extLst>
                <a:ext uri="{FF2B5EF4-FFF2-40B4-BE49-F238E27FC236}">
                  <a16:creationId xmlns:a16="http://schemas.microsoft.com/office/drawing/2014/main" id="{375773C8-87B7-4B86-9452-EDC8F09C1D83}"/>
                </a:ext>
              </a:extLst>
            </p:cNvPr>
            <p:cNvGrpSpPr/>
            <p:nvPr/>
          </p:nvGrpSpPr>
          <p:grpSpPr>
            <a:xfrm>
              <a:off x="4068871" y="2994120"/>
              <a:ext cx="224322" cy="400165"/>
              <a:chOff x="1237392" y="1861683"/>
              <a:chExt cx="224322" cy="400165"/>
            </a:xfrm>
          </p:grpSpPr>
          <p:pic>
            <p:nvPicPr>
              <p:cNvPr id="237" name="Grafik 236">
                <a:extLst>
                  <a:ext uri="{FF2B5EF4-FFF2-40B4-BE49-F238E27FC236}">
                    <a16:creationId xmlns:a16="http://schemas.microsoft.com/office/drawing/2014/main" id="{F04814DB-BC6F-427F-9836-BE5777D316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60528" y="2081848"/>
                <a:ext cx="188090" cy="180000"/>
              </a:xfrm>
              <a:prstGeom prst="rect">
                <a:avLst/>
              </a:prstGeom>
            </p:spPr>
          </p:pic>
          <p:grpSp>
            <p:nvGrpSpPr>
              <p:cNvPr id="238" name="Gruppieren 237">
                <a:extLst>
                  <a:ext uri="{FF2B5EF4-FFF2-40B4-BE49-F238E27FC236}">
                    <a16:creationId xmlns:a16="http://schemas.microsoft.com/office/drawing/2014/main" id="{C32FF594-E394-49C6-AE8D-6E5180A9B6FE}"/>
                  </a:ext>
                </a:extLst>
              </p:cNvPr>
              <p:cNvGrpSpPr>
                <a:grpSpLocks noChangeAspect="1"/>
              </p:cNvGrpSpPr>
              <p:nvPr/>
            </p:nvGrpSpPr>
            <p:grpSpPr>
              <a:xfrm>
                <a:off x="1237392" y="1861683"/>
                <a:ext cx="224322" cy="144000"/>
                <a:chOff x="10194164" y="3584308"/>
                <a:chExt cx="493594" cy="316855"/>
              </a:xfrm>
            </p:grpSpPr>
            <p:pic>
              <p:nvPicPr>
                <p:cNvPr id="239" name="Graphic 5">
                  <a:extLst>
                    <a:ext uri="{FF2B5EF4-FFF2-40B4-BE49-F238E27FC236}">
                      <a16:creationId xmlns:a16="http://schemas.microsoft.com/office/drawing/2014/main" id="{C50AEFF1-2570-408A-B811-4CE27C692A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94890" y="3584308"/>
                  <a:ext cx="192868" cy="316855"/>
                </a:xfrm>
                <a:prstGeom prst="rect">
                  <a:avLst/>
                </a:prstGeom>
              </p:spPr>
            </p:pic>
            <p:pic>
              <p:nvPicPr>
                <p:cNvPr id="240" name="Graphic 11">
                  <a:extLst>
                    <a:ext uri="{FF2B5EF4-FFF2-40B4-BE49-F238E27FC236}">
                      <a16:creationId xmlns:a16="http://schemas.microsoft.com/office/drawing/2014/main" id="{B1F20534-4ACA-4353-A78E-06DDCB12F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4164" y="3584308"/>
                  <a:ext cx="276999" cy="276999"/>
                </a:xfrm>
                <a:prstGeom prst="rect">
                  <a:avLst/>
                </a:prstGeom>
              </p:spPr>
            </p:pic>
          </p:grpSp>
        </p:grpSp>
      </p:grpSp>
      <p:grpSp>
        <p:nvGrpSpPr>
          <p:cNvPr id="12" name="Gruppieren 11">
            <a:extLst>
              <a:ext uri="{FF2B5EF4-FFF2-40B4-BE49-F238E27FC236}">
                <a16:creationId xmlns:a16="http://schemas.microsoft.com/office/drawing/2014/main" id="{69DC6BDE-8A9B-48E9-A78D-5EDD84A56EF0}"/>
              </a:ext>
            </a:extLst>
          </p:cNvPr>
          <p:cNvGrpSpPr/>
          <p:nvPr/>
        </p:nvGrpSpPr>
        <p:grpSpPr>
          <a:xfrm>
            <a:off x="5493383" y="2994120"/>
            <a:ext cx="1227787" cy="556890"/>
            <a:chOff x="5493383" y="2994120"/>
            <a:chExt cx="1227787" cy="556890"/>
          </a:xfrm>
        </p:grpSpPr>
        <p:grpSp>
          <p:nvGrpSpPr>
            <p:cNvPr id="159" name="Gruppieren 158">
              <a:extLst>
                <a:ext uri="{FF2B5EF4-FFF2-40B4-BE49-F238E27FC236}">
                  <a16:creationId xmlns:a16="http://schemas.microsoft.com/office/drawing/2014/main" id="{DC4A3824-D61F-48D0-888C-04582CE9738A}"/>
                </a:ext>
              </a:extLst>
            </p:cNvPr>
            <p:cNvGrpSpPr/>
            <p:nvPr/>
          </p:nvGrpSpPr>
          <p:grpSpPr>
            <a:xfrm>
              <a:off x="5493383" y="3001731"/>
              <a:ext cx="1227787" cy="549279"/>
              <a:chOff x="5643091" y="2806086"/>
              <a:chExt cx="1024281" cy="549279"/>
            </a:xfrm>
          </p:grpSpPr>
          <p:grpSp>
            <p:nvGrpSpPr>
              <p:cNvPr id="160" name="Gruppieren 159">
                <a:extLst>
                  <a:ext uri="{FF2B5EF4-FFF2-40B4-BE49-F238E27FC236}">
                    <a16:creationId xmlns:a16="http://schemas.microsoft.com/office/drawing/2014/main" id="{A05A4E82-457F-4FC3-A8F3-E3305CAA0D22}"/>
                  </a:ext>
                </a:extLst>
              </p:cNvPr>
              <p:cNvGrpSpPr/>
              <p:nvPr/>
            </p:nvGrpSpPr>
            <p:grpSpPr>
              <a:xfrm>
                <a:off x="5643091" y="2806086"/>
                <a:ext cx="1016330" cy="279325"/>
                <a:chOff x="5651042" y="3076433"/>
                <a:chExt cx="1016330" cy="279325"/>
              </a:xfrm>
            </p:grpSpPr>
            <p:grpSp>
              <p:nvGrpSpPr>
                <p:cNvPr id="167" name="Gruppieren 166">
                  <a:extLst>
                    <a:ext uri="{FF2B5EF4-FFF2-40B4-BE49-F238E27FC236}">
                      <a16:creationId xmlns:a16="http://schemas.microsoft.com/office/drawing/2014/main" id="{7D967BB1-A6F9-4CC3-AA67-6E22C21BA681}"/>
                    </a:ext>
                  </a:extLst>
                </p:cNvPr>
                <p:cNvGrpSpPr/>
                <p:nvPr/>
              </p:nvGrpSpPr>
              <p:grpSpPr>
                <a:xfrm>
                  <a:off x="5651042" y="3211758"/>
                  <a:ext cx="216000" cy="144000"/>
                  <a:chOff x="2734278" y="3211758"/>
                  <a:chExt cx="216000" cy="144000"/>
                </a:xfrm>
              </p:grpSpPr>
              <p:cxnSp>
                <p:nvCxnSpPr>
                  <p:cNvPr id="172" name="Gerader Verbinder 171">
                    <a:extLst>
                      <a:ext uri="{FF2B5EF4-FFF2-40B4-BE49-F238E27FC236}">
                        <a16:creationId xmlns:a16="http://schemas.microsoft.com/office/drawing/2014/main" id="{CECB9C15-6C1B-42E3-B26A-D81BE0ED4D59}"/>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73" name="Gerader Verbinder 172">
                    <a:extLst>
                      <a:ext uri="{FF2B5EF4-FFF2-40B4-BE49-F238E27FC236}">
                        <a16:creationId xmlns:a16="http://schemas.microsoft.com/office/drawing/2014/main" id="{96D6D123-624D-4B30-9704-57C3DC8145F3}"/>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69" name="Textfeld 168">
                  <a:extLst>
                    <a:ext uri="{FF2B5EF4-FFF2-40B4-BE49-F238E27FC236}">
                      <a16:creationId xmlns:a16="http://schemas.microsoft.com/office/drawing/2014/main" id="{18ADB910-94AC-43A4-A4BF-214E07EE7153}"/>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12%|19%</a:t>
                  </a:r>
                </a:p>
              </p:txBody>
            </p:sp>
          </p:grpSp>
          <p:grpSp>
            <p:nvGrpSpPr>
              <p:cNvPr id="161" name="Gruppieren 160">
                <a:extLst>
                  <a:ext uri="{FF2B5EF4-FFF2-40B4-BE49-F238E27FC236}">
                    <a16:creationId xmlns:a16="http://schemas.microsoft.com/office/drawing/2014/main" id="{0C20FA59-5FB8-4A80-99FF-51268B5CA402}"/>
                  </a:ext>
                </a:extLst>
              </p:cNvPr>
              <p:cNvGrpSpPr/>
              <p:nvPr/>
            </p:nvGrpSpPr>
            <p:grpSpPr>
              <a:xfrm>
                <a:off x="5649269" y="3080844"/>
                <a:ext cx="1018103" cy="274521"/>
                <a:chOff x="5649269" y="2787070"/>
                <a:chExt cx="1018103" cy="274521"/>
              </a:xfrm>
            </p:grpSpPr>
            <p:grpSp>
              <p:nvGrpSpPr>
                <p:cNvPr id="163" name="Gruppieren 162">
                  <a:extLst>
                    <a:ext uri="{FF2B5EF4-FFF2-40B4-BE49-F238E27FC236}">
                      <a16:creationId xmlns:a16="http://schemas.microsoft.com/office/drawing/2014/main" id="{D8C7C788-FAB6-4898-8E30-3A3FF6B3DE2C}"/>
                    </a:ext>
                  </a:extLst>
                </p:cNvPr>
                <p:cNvGrpSpPr/>
                <p:nvPr/>
              </p:nvGrpSpPr>
              <p:grpSpPr>
                <a:xfrm>
                  <a:off x="5649269" y="2917591"/>
                  <a:ext cx="216000" cy="144000"/>
                  <a:chOff x="2734278" y="3211758"/>
                  <a:chExt cx="216000" cy="144000"/>
                </a:xfrm>
              </p:grpSpPr>
              <p:cxnSp>
                <p:nvCxnSpPr>
                  <p:cNvPr id="165" name="Gerader Verbinder 164">
                    <a:extLst>
                      <a:ext uri="{FF2B5EF4-FFF2-40B4-BE49-F238E27FC236}">
                        <a16:creationId xmlns:a16="http://schemas.microsoft.com/office/drawing/2014/main" id="{F1114660-D73A-4FBF-BD3E-418A026FBFEB}"/>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6" name="Gerader Verbinder 165">
                    <a:extLst>
                      <a:ext uri="{FF2B5EF4-FFF2-40B4-BE49-F238E27FC236}">
                        <a16:creationId xmlns:a16="http://schemas.microsoft.com/office/drawing/2014/main" id="{52BC1F99-76D0-4571-8BD6-34FB8ECC63CE}"/>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64" name="Textfeld 163">
                  <a:extLst>
                    <a:ext uri="{FF2B5EF4-FFF2-40B4-BE49-F238E27FC236}">
                      <a16:creationId xmlns:a16="http://schemas.microsoft.com/office/drawing/2014/main" id="{D2C46FCC-E9A1-4C66-BA47-D1C0197846BF}"/>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endParaRPr lang="de-DE" sz="600" dirty="0">
                    <a:solidFill>
                      <a:schemeClr val="bg1">
                        <a:lumMod val="65000"/>
                      </a:schemeClr>
                    </a:solidFill>
                  </a:endParaRPr>
                </a:p>
              </p:txBody>
            </p:sp>
          </p:grpSp>
        </p:grpSp>
        <p:grpSp>
          <p:nvGrpSpPr>
            <p:cNvPr id="241" name="Gruppieren 240">
              <a:extLst>
                <a:ext uri="{FF2B5EF4-FFF2-40B4-BE49-F238E27FC236}">
                  <a16:creationId xmlns:a16="http://schemas.microsoft.com/office/drawing/2014/main" id="{2A488773-E60F-4061-BD22-A3059993EE76}"/>
                </a:ext>
              </a:extLst>
            </p:cNvPr>
            <p:cNvGrpSpPr/>
            <p:nvPr/>
          </p:nvGrpSpPr>
          <p:grpSpPr>
            <a:xfrm>
              <a:off x="5498453" y="2994120"/>
              <a:ext cx="224322" cy="400165"/>
              <a:chOff x="1237392" y="1861683"/>
              <a:chExt cx="224322" cy="400165"/>
            </a:xfrm>
          </p:grpSpPr>
          <p:pic>
            <p:nvPicPr>
              <p:cNvPr id="242" name="Grafik 241">
                <a:extLst>
                  <a:ext uri="{FF2B5EF4-FFF2-40B4-BE49-F238E27FC236}">
                    <a16:creationId xmlns:a16="http://schemas.microsoft.com/office/drawing/2014/main" id="{466570D2-E8A7-43D7-B718-0D188F12F3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60528" y="2081848"/>
                <a:ext cx="188090" cy="180000"/>
              </a:xfrm>
              <a:prstGeom prst="rect">
                <a:avLst/>
              </a:prstGeom>
            </p:spPr>
          </p:pic>
          <p:grpSp>
            <p:nvGrpSpPr>
              <p:cNvPr id="243" name="Gruppieren 242">
                <a:extLst>
                  <a:ext uri="{FF2B5EF4-FFF2-40B4-BE49-F238E27FC236}">
                    <a16:creationId xmlns:a16="http://schemas.microsoft.com/office/drawing/2014/main" id="{ACE9F86A-F805-49A5-AA15-23BEF4224166}"/>
                  </a:ext>
                </a:extLst>
              </p:cNvPr>
              <p:cNvGrpSpPr>
                <a:grpSpLocks noChangeAspect="1"/>
              </p:cNvGrpSpPr>
              <p:nvPr/>
            </p:nvGrpSpPr>
            <p:grpSpPr>
              <a:xfrm>
                <a:off x="1237392" y="1861683"/>
                <a:ext cx="224322" cy="144000"/>
                <a:chOff x="10194164" y="3584308"/>
                <a:chExt cx="493594" cy="316855"/>
              </a:xfrm>
            </p:grpSpPr>
            <p:pic>
              <p:nvPicPr>
                <p:cNvPr id="244" name="Graphic 5">
                  <a:extLst>
                    <a:ext uri="{FF2B5EF4-FFF2-40B4-BE49-F238E27FC236}">
                      <a16:creationId xmlns:a16="http://schemas.microsoft.com/office/drawing/2014/main" id="{F706F706-DD49-4847-B997-B80DEF1B42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94890" y="3584308"/>
                  <a:ext cx="192868" cy="316855"/>
                </a:xfrm>
                <a:prstGeom prst="rect">
                  <a:avLst/>
                </a:prstGeom>
              </p:spPr>
            </p:pic>
            <p:pic>
              <p:nvPicPr>
                <p:cNvPr id="245" name="Graphic 11">
                  <a:extLst>
                    <a:ext uri="{FF2B5EF4-FFF2-40B4-BE49-F238E27FC236}">
                      <a16:creationId xmlns:a16="http://schemas.microsoft.com/office/drawing/2014/main" id="{6ED675AE-4091-45ED-86CA-D86D918FE54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4164" y="3584308"/>
                  <a:ext cx="276999" cy="276999"/>
                </a:xfrm>
                <a:prstGeom prst="rect">
                  <a:avLst/>
                </a:prstGeom>
              </p:spPr>
            </p:pic>
          </p:grpSp>
        </p:grpSp>
      </p:grpSp>
      <p:grpSp>
        <p:nvGrpSpPr>
          <p:cNvPr id="96" name="Gruppieren 95">
            <a:extLst>
              <a:ext uri="{FF2B5EF4-FFF2-40B4-BE49-F238E27FC236}">
                <a16:creationId xmlns:a16="http://schemas.microsoft.com/office/drawing/2014/main" id="{32D593BA-E631-4166-B428-0DDF27D54504}"/>
              </a:ext>
            </a:extLst>
          </p:cNvPr>
          <p:cNvGrpSpPr/>
          <p:nvPr/>
        </p:nvGrpSpPr>
        <p:grpSpPr>
          <a:xfrm>
            <a:off x="1912428" y="6249342"/>
            <a:ext cx="724480" cy="468000"/>
            <a:chOff x="1714500" y="4880600"/>
            <a:chExt cx="724480" cy="468000"/>
          </a:xfrm>
        </p:grpSpPr>
        <p:pic>
          <p:nvPicPr>
            <p:cNvPr id="97" name="Grafik 96">
              <a:extLst>
                <a:ext uri="{FF2B5EF4-FFF2-40B4-BE49-F238E27FC236}">
                  <a16:creationId xmlns:a16="http://schemas.microsoft.com/office/drawing/2014/main" id="{AB1C8176-AF58-4F5B-BC5A-56FFCE103C11}"/>
                </a:ext>
              </a:extLst>
            </p:cNvPr>
            <p:cNvPicPr>
              <a:picLocks noChangeAspect="1"/>
            </p:cNvPicPr>
            <p:nvPr/>
          </p:nvPicPr>
          <p:blipFill>
            <a:blip r:embed="rId8"/>
            <a:stretch>
              <a:fillRect/>
            </a:stretch>
          </p:blipFill>
          <p:spPr>
            <a:xfrm>
              <a:off x="1714500" y="4880600"/>
              <a:ext cx="468000" cy="468000"/>
            </a:xfrm>
            <a:prstGeom prst="rect">
              <a:avLst/>
            </a:prstGeom>
          </p:spPr>
        </p:pic>
        <p:sp>
          <p:nvSpPr>
            <p:cNvPr id="98" name="Textfeld 97">
              <a:extLst>
                <a:ext uri="{FF2B5EF4-FFF2-40B4-BE49-F238E27FC236}">
                  <a16:creationId xmlns:a16="http://schemas.microsoft.com/office/drawing/2014/main" id="{FE4DFB8A-210C-4B2E-8C6F-B08EEE8DF901}"/>
                </a:ext>
              </a:extLst>
            </p:cNvPr>
            <p:cNvSpPr txBox="1"/>
            <p:nvPr/>
          </p:nvSpPr>
          <p:spPr>
            <a:xfrm>
              <a:off x="2182500" y="5037656"/>
              <a:ext cx="256480" cy="153888"/>
            </a:xfrm>
            <a:prstGeom prst="rect">
              <a:avLst/>
            </a:prstGeom>
            <a:noFill/>
          </p:spPr>
          <p:txBody>
            <a:bodyPr wrap="none" lIns="0" tIns="0" rIns="0" bIns="0" rtlCol="0">
              <a:spAutoFit/>
            </a:bodyPr>
            <a:lstStyle/>
            <a:p>
              <a:r>
                <a:rPr lang="en-US" sz="1000" b="1" noProof="1"/>
                <a:t>BEL</a:t>
              </a:r>
            </a:p>
          </p:txBody>
        </p:sp>
      </p:grpSp>
      <p:sp>
        <p:nvSpPr>
          <p:cNvPr id="4" name="Foliennummernplatzhalter 3">
            <a:extLst>
              <a:ext uri="{FF2B5EF4-FFF2-40B4-BE49-F238E27FC236}">
                <a16:creationId xmlns:a16="http://schemas.microsoft.com/office/drawing/2014/main" id="{2ECB222F-977F-413A-BC05-874466080F30}"/>
              </a:ext>
            </a:extLst>
          </p:cNvPr>
          <p:cNvSpPr>
            <a:spLocks noGrp="1"/>
          </p:cNvSpPr>
          <p:nvPr>
            <p:ph type="sldNum" sz="quarter" idx="10"/>
          </p:nvPr>
        </p:nvSpPr>
        <p:spPr/>
        <p:txBody>
          <a:bodyPr/>
          <a:lstStyle/>
          <a:p>
            <a:fld id="{4034BEE3-566C-4068-A777-C3A4762E861B}" type="slidenum">
              <a:rPr lang="en-GB" smtClean="0"/>
              <a:pPr/>
              <a:t>10</a:t>
            </a:fld>
            <a:endParaRPr lang="en-GB" dirty="0"/>
          </a:p>
        </p:txBody>
      </p:sp>
    </p:spTree>
    <p:extLst>
      <p:ext uri="{BB962C8B-B14F-4D97-AF65-F5344CB8AC3E}">
        <p14:creationId xmlns:p14="http://schemas.microsoft.com/office/powerpoint/2010/main" val="229375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23086-37A0-45B7-A793-B7BB984F92D1}"/>
              </a:ext>
            </a:extLst>
          </p:cNvPr>
          <p:cNvSpPr>
            <a:spLocks noGrp="1"/>
          </p:cNvSpPr>
          <p:nvPr>
            <p:ph type="title"/>
          </p:nvPr>
        </p:nvSpPr>
        <p:spPr/>
        <p:txBody>
          <a:bodyPr/>
          <a:lstStyle/>
          <a:p>
            <a:r>
              <a:rPr lang="en-US" noProof="1"/>
              <a:t>More than half could imagine being treated by webcam or internet.</a:t>
            </a:r>
          </a:p>
        </p:txBody>
      </p:sp>
      <p:sp>
        <p:nvSpPr>
          <p:cNvPr id="29" name="Rechteck 28">
            <a:extLst>
              <a:ext uri="{FF2B5EF4-FFF2-40B4-BE49-F238E27FC236}">
                <a16:creationId xmlns:a16="http://schemas.microsoft.com/office/drawing/2014/main" id="{34BB0C5D-218F-472A-AC1F-0D520AE41E06}"/>
              </a:ext>
            </a:extLst>
          </p:cNvPr>
          <p:cNvSpPr/>
          <p:nvPr/>
        </p:nvSpPr>
        <p:spPr>
          <a:xfrm>
            <a:off x="359998" y="1161919"/>
            <a:ext cx="9583073" cy="276999"/>
          </a:xfrm>
          <a:prstGeom prst="rect">
            <a:avLst/>
          </a:prstGeom>
        </p:spPr>
        <p:txBody>
          <a:bodyPr wrap="none">
            <a:spAutoFit/>
          </a:bodyPr>
          <a:lstStyle/>
          <a:p>
            <a:r>
              <a:rPr lang="en-US" sz="1200" dirty="0"/>
              <a:t>Q3. Could you imagine being treated by your doctor via webcam or the internet for a minor illness or secondary disease? </a:t>
            </a:r>
            <a:r>
              <a:rPr lang="en-US" sz="1200" i="1" dirty="0"/>
              <a:t>– (single answer)</a:t>
            </a:r>
            <a:r>
              <a:rPr lang="en-US" sz="1200" dirty="0"/>
              <a:t> </a:t>
            </a:r>
          </a:p>
        </p:txBody>
      </p:sp>
      <p:sp>
        <p:nvSpPr>
          <p:cNvPr id="30" name="Rechteck 29">
            <a:extLst>
              <a:ext uri="{FF2B5EF4-FFF2-40B4-BE49-F238E27FC236}">
                <a16:creationId xmlns:a16="http://schemas.microsoft.com/office/drawing/2014/main" id="{04B5CBD6-FF1C-4F20-A085-E7B775294C6E}"/>
              </a:ext>
            </a:extLst>
          </p:cNvPr>
          <p:cNvSpPr/>
          <p:nvPr/>
        </p:nvSpPr>
        <p:spPr bwMode="ltGray">
          <a:xfrm>
            <a:off x="10950242" y="880227"/>
            <a:ext cx="876632" cy="403200"/>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dirty="0"/>
              <a:t>Opening</a:t>
            </a:r>
          </a:p>
          <a:p>
            <a:pPr algn="ctr"/>
            <a:r>
              <a:rPr lang="en-US" sz="1000" b="1" dirty="0"/>
              <a:t>Questions</a:t>
            </a:r>
          </a:p>
        </p:txBody>
      </p:sp>
      <p:pic>
        <p:nvPicPr>
          <p:cNvPr id="9" name="Grafik 8">
            <a:extLst>
              <a:ext uri="{FF2B5EF4-FFF2-40B4-BE49-F238E27FC236}">
                <a16:creationId xmlns:a16="http://schemas.microsoft.com/office/drawing/2014/main" id="{C6C4C919-A152-4B17-9F6C-78A6391B13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20425" y="3041037"/>
            <a:ext cx="1381493" cy="1322075"/>
          </a:xfrm>
          <a:prstGeom prst="rect">
            <a:avLst/>
          </a:prstGeom>
        </p:spPr>
      </p:pic>
      <p:sp>
        <p:nvSpPr>
          <p:cNvPr id="12" name="Textfeld 11">
            <a:extLst>
              <a:ext uri="{FF2B5EF4-FFF2-40B4-BE49-F238E27FC236}">
                <a16:creationId xmlns:a16="http://schemas.microsoft.com/office/drawing/2014/main" id="{ED0DC205-C788-494A-8C20-B061D6A48CA7}"/>
              </a:ext>
            </a:extLst>
          </p:cNvPr>
          <p:cNvSpPr txBox="1"/>
          <p:nvPr/>
        </p:nvSpPr>
        <p:spPr>
          <a:xfrm>
            <a:off x="455193" y="1436958"/>
            <a:ext cx="912109" cy="169277"/>
          </a:xfrm>
          <a:prstGeom prst="rect">
            <a:avLst/>
          </a:prstGeom>
          <a:noFill/>
        </p:spPr>
        <p:txBody>
          <a:bodyPr wrap="none" lIns="0" tIns="0" rIns="0" bIns="0" rtlCol="0">
            <a:spAutoFit/>
          </a:bodyPr>
          <a:lstStyle/>
          <a:p>
            <a:r>
              <a:rPr lang="de-DE" sz="1100" dirty="0"/>
              <a:t>Base: n=2.010</a:t>
            </a:r>
          </a:p>
        </p:txBody>
      </p:sp>
      <p:graphicFrame>
        <p:nvGraphicFramePr>
          <p:cNvPr id="13" name="Tabelle 8">
            <a:extLst>
              <a:ext uri="{FF2B5EF4-FFF2-40B4-BE49-F238E27FC236}">
                <a16:creationId xmlns:a16="http://schemas.microsoft.com/office/drawing/2014/main" id="{ADEA2AE6-74EA-424B-8006-C1386C718D6D}"/>
              </a:ext>
            </a:extLst>
          </p:cNvPr>
          <p:cNvGraphicFramePr>
            <a:graphicFrameLocks noGrp="1"/>
          </p:cNvGraphicFramePr>
          <p:nvPr>
            <p:extLst>
              <p:ext uri="{D42A27DB-BD31-4B8C-83A1-F6EECF244321}">
                <p14:modId xmlns:p14="http://schemas.microsoft.com/office/powerpoint/2010/main" val="3458787741"/>
              </p:ext>
            </p:extLst>
          </p:nvPr>
        </p:nvGraphicFramePr>
        <p:xfrm>
          <a:off x="359998" y="3849866"/>
          <a:ext cx="8472196" cy="1253531"/>
        </p:xfrm>
        <a:graphic>
          <a:graphicData uri="http://schemas.openxmlformats.org/drawingml/2006/table">
            <a:tbl>
              <a:tblPr firstRow="1" bandRow="1">
                <a:tableStyleId>{5C22544A-7EE6-4342-B048-85BDC9FD1C3A}</a:tableStyleId>
              </a:tblPr>
              <a:tblGrid>
                <a:gridCol w="2118049">
                  <a:extLst>
                    <a:ext uri="{9D8B030D-6E8A-4147-A177-3AD203B41FA5}">
                      <a16:colId xmlns:a16="http://schemas.microsoft.com/office/drawing/2014/main" val="1271370847"/>
                    </a:ext>
                  </a:extLst>
                </a:gridCol>
                <a:gridCol w="2118049">
                  <a:extLst>
                    <a:ext uri="{9D8B030D-6E8A-4147-A177-3AD203B41FA5}">
                      <a16:colId xmlns:a16="http://schemas.microsoft.com/office/drawing/2014/main" val="1067911662"/>
                    </a:ext>
                  </a:extLst>
                </a:gridCol>
                <a:gridCol w="2118049">
                  <a:extLst>
                    <a:ext uri="{9D8B030D-6E8A-4147-A177-3AD203B41FA5}">
                      <a16:colId xmlns:a16="http://schemas.microsoft.com/office/drawing/2014/main" val="2225007639"/>
                    </a:ext>
                  </a:extLst>
                </a:gridCol>
                <a:gridCol w="2118049">
                  <a:extLst>
                    <a:ext uri="{9D8B030D-6E8A-4147-A177-3AD203B41FA5}">
                      <a16:colId xmlns:a16="http://schemas.microsoft.com/office/drawing/2014/main" val="3651680017"/>
                    </a:ext>
                  </a:extLst>
                </a:gridCol>
              </a:tblGrid>
              <a:tr h="1253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Yes, I could well imagine doing that. It would save me travelling and waiting time.</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solidFill>
                          <a:latin typeface="+mn-lt"/>
                          <a:ea typeface="+mn-ea"/>
                          <a:cs typeface="+mn-cs"/>
                        </a:rPr>
                        <a:t>Depending on the condition I could imagine giving it a try.</a:t>
                      </a:r>
                      <a:endParaRPr lang="de-DE" sz="1400" b="1" kern="1200" dirty="0">
                        <a:solidFill>
                          <a:schemeClr val="tx2"/>
                        </a:solidFill>
                        <a:latin typeface="+mn-lt"/>
                        <a:ea typeface="+mn-ea"/>
                        <a:cs typeface="+mn-cs"/>
                      </a:endParaRPr>
                    </a:p>
                  </a:txBody>
                  <a:tcPr>
                    <a:lnL w="12700" cmpd="sng">
                      <a:noFill/>
                    </a:lnL>
                    <a:lnR w="12700" cmpd="sng">
                      <a:noFill/>
                    </a:lnR>
                    <a:lnT w="28575"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pPr marL="0" algn="l" defTabSz="914400" rtl="0" eaLnBrk="1" latinLnBrk="0" hangingPunct="1"/>
                      <a:r>
                        <a:rPr lang="en-US" sz="1200" b="0" kern="1200" dirty="0">
                          <a:solidFill>
                            <a:schemeClr val="tx1"/>
                          </a:solidFill>
                          <a:latin typeface="+mn-lt"/>
                          <a:ea typeface="+mn-ea"/>
                          <a:cs typeface="+mn-cs"/>
                        </a:rPr>
                        <a:t>Not really, it would feel weird.</a:t>
                      </a:r>
                      <a:endParaRPr lang="de-DE" sz="1200" b="0" kern="1200" dirty="0">
                        <a:solidFill>
                          <a:schemeClr val="tx1"/>
                        </a:solidFill>
                        <a:latin typeface="+mn-lt"/>
                        <a:ea typeface="+mn-ea"/>
                        <a:cs typeface="+mn-cs"/>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200" b="0" kern="1200" dirty="0">
                          <a:solidFill>
                            <a:schemeClr val="tx1"/>
                          </a:solidFill>
                          <a:latin typeface="+mn-lt"/>
                          <a:ea typeface="+mn-ea"/>
                          <a:cs typeface="+mn-cs"/>
                        </a:rPr>
                        <a:t>No, personal interaction with my doctor is very important to me.</a:t>
                      </a:r>
                      <a:endParaRPr lang="de-DE" sz="1200" b="0" kern="1200" dirty="0">
                        <a:solidFill>
                          <a:schemeClr val="tx1"/>
                        </a:solidFill>
                        <a:latin typeface="+mn-lt"/>
                        <a:ea typeface="+mn-ea"/>
                        <a:cs typeface="+mn-cs"/>
                      </a:endParaRPr>
                    </a:p>
                  </a:txBody>
                  <a:tcPr>
                    <a:lnL w="12700" cmpd="sng">
                      <a:noFill/>
                    </a:lnL>
                    <a:lnR w="12700" cmpd="sng">
                      <a:noFill/>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46946593"/>
                  </a:ext>
                </a:extLst>
              </a:tr>
            </a:tbl>
          </a:graphicData>
        </a:graphic>
      </p:graphicFrame>
      <p:sp>
        <p:nvSpPr>
          <p:cNvPr id="14" name="Textfeld 13">
            <a:extLst>
              <a:ext uri="{FF2B5EF4-FFF2-40B4-BE49-F238E27FC236}">
                <a16:creationId xmlns:a16="http://schemas.microsoft.com/office/drawing/2014/main" id="{CABB5C5F-FE90-4793-BFA0-CBAC8DC3C666}"/>
              </a:ext>
            </a:extLst>
          </p:cNvPr>
          <p:cNvSpPr txBox="1"/>
          <p:nvPr/>
        </p:nvSpPr>
        <p:spPr>
          <a:xfrm>
            <a:off x="485992" y="3370896"/>
            <a:ext cx="820738" cy="492443"/>
          </a:xfrm>
          <a:prstGeom prst="rect">
            <a:avLst/>
          </a:prstGeom>
          <a:noFill/>
        </p:spPr>
        <p:txBody>
          <a:bodyPr wrap="none" lIns="0" tIns="0" rIns="0" bIns="0" rtlCol="0">
            <a:spAutoFit/>
          </a:bodyPr>
          <a:lstStyle/>
          <a:p>
            <a:r>
              <a:rPr lang="de-DE" sz="3200" dirty="0">
                <a:solidFill>
                  <a:schemeClr val="bg1">
                    <a:lumMod val="65000"/>
                  </a:schemeClr>
                </a:solidFill>
              </a:rPr>
              <a:t>18%</a:t>
            </a:r>
          </a:p>
        </p:txBody>
      </p:sp>
      <p:sp>
        <p:nvSpPr>
          <p:cNvPr id="15" name="Textfeld 14">
            <a:extLst>
              <a:ext uri="{FF2B5EF4-FFF2-40B4-BE49-F238E27FC236}">
                <a16:creationId xmlns:a16="http://schemas.microsoft.com/office/drawing/2014/main" id="{85447C85-A490-4F98-8294-7809A571CB91}"/>
              </a:ext>
            </a:extLst>
          </p:cNvPr>
          <p:cNvSpPr txBox="1"/>
          <p:nvPr/>
        </p:nvSpPr>
        <p:spPr>
          <a:xfrm>
            <a:off x="2566826" y="2921427"/>
            <a:ext cx="1540486" cy="923330"/>
          </a:xfrm>
          <a:prstGeom prst="rect">
            <a:avLst/>
          </a:prstGeom>
          <a:noFill/>
        </p:spPr>
        <p:txBody>
          <a:bodyPr wrap="none" lIns="0" tIns="0" rIns="0" bIns="0" rtlCol="0">
            <a:spAutoFit/>
          </a:bodyPr>
          <a:lstStyle>
            <a:defPPr>
              <a:defRPr lang="en-US"/>
            </a:defPPr>
            <a:lvl1pPr>
              <a:defRPr sz="6000" b="1">
                <a:solidFill>
                  <a:schemeClr val="tx2"/>
                </a:solidFill>
              </a:defRPr>
            </a:lvl1pPr>
          </a:lstStyle>
          <a:p>
            <a:r>
              <a:rPr lang="de-DE" dirty="0"/>
              <a:t>40%</a:t>
            </a:r>
          </a:p>
        </p:txBody>
      </p:sp>
      <p:sp>
        <p:nvSpPr>
          <p:cNvPr id="16" name="Textfeld 15">
            <a:extLst>
              <a:ext uri="{FF2B5EF4-FFF2-40B4-BE49-F238E27FC236}">
                <a16:creationId xmlns:a16="http://schemas.microsoft.com/office/drawing/2014/main" id="{E1CE4959-8A98-414D-AEAD-6C7DC936F58B}"/>
              </a:ext>
            </a:extLst>
          </p:cNvPr>
          <p:cNvSpPr txBox="1"/>
          <p:nvPr/>
        </p:nvSpPr>
        <p:spPr>
          <a:xfrm>
            <a:off x="4716810" y="3357367"/>
            <a:ext cx="820738" cy="492443"/>
          </a:xfrm>
          <a:prstGeom prst="rect">
            <a:avLst/>
          </a:prstGeom>
          <a:noFill/>
        </p:spPr>
        <p:txBody>
          <a:bodyPr wrap="none" lIns="0" tIns="0" rIns="0" bIns="0" rtlCol="0">
            <a:spAutoFit/>
          </a:bodyPr>
          <a:lstStyle/>
          <a:p>
            <a:r>
              <a:rPr lang="de-DE" sz="3200" dirty="0">
                <a:solidFill>
                  <a:schemeClr val="bg1">
                    <a:lumMod val="65000"/>
                  </a:schemeClr>
                </a:solidFill>
              </a:rPr>
              <a:t>28%</a:t>
            </a:r>
          </a:p>
        </p:txBody>
      </p:sp>
      <p:sp>
        <p:nvSpPr>
          <p:cNvPr id="17" name="Textfeld 16">
            <a:extLst>
              <a:ext uri="{FF2B5EF4-FFF2-40B4-BE49-F238E27FC236}">
                <a16:creationId xmlns:a16="http://schemas.microsoft.com/office/drawing/2014/main" id="{35D0238D-86B3-40B4-94DC-78DC70963D0E}"/>
              </a:ext>
            </a:extLst>
          </p:cNvPr>
          <p:cNvSpPr txBox="1"/>
          <p:nvPr/>
        </p:nvSpPr>
        <p:spPr>
          <a:xfrm>
            <a:off x="6845528" y="3357367"/>
            <a:ext cx="820738" cy="492443"/>
          </a:xfrm>
          <a:prstGeom prst="rect">
            <a:avLst/>
          </a:prstGeom>
          <a:noFill/>
        </p:spPr>
        <p:txBody>
          <a:bodyPr wrap="none" lIns="0" tIns="0" rIns="0" bIns="0" rtlCol="0">
            <a:spAutoFit/>
          </a:bodyPr>
          <a:lstStyle>
            <a:defPPr>
              <a:defRPr lang="en-US"/>
            </a:defPPr>
            <a:lvl1pPr>
              <a:defRPr sz="6000">
                <a:solidFill>
                  <a:schemeClr val="bg1">
                    <a:lumMod val="65000"/>
                  </a:schemeClr>
                </a:solidFill>
              </a:defRPr>
            </a:lvl1pPr>
          </a:lstStyle>
          <a:p>
            <a:r>
              <a:rPr lang="de-DE" sz="3200" dirty="0"/>
              <a:t>15%</a:t>
            </a:r>
          </a:p>
        </p:txBody>
      </p:sp>
      <p:grpSp>
        <p:nvGrpSpPr>
          <p:cNvPr id="170" name="Gruppieren 169">
            <a:extLst>
              <a:ext uri="{FF2B5EF4-FFF2-40B4-BE49-F238E27FC236}">
                <a16:creationId xmlns:a16="http://schemas.microsoft.com/office/drawing/2014/main" id="{0A20D5B6-A10B-4CA6-ABBA-853B176DC34D}"/>
              </a:ext>
            </a:extLst>
          </p:cNvPr>
          <p:cNvGrpSpPr>
            <a:grpSpLocks noChangeAspect="1"/>
          </p:cNvGrpSpPr>
          <p:nvPr/>
        </p:nvGrpSpPr>
        <p:grpSpPr>
          <a:xfrm>
            <a:off x="8496065" y="5616154"/>
            <a:ext cx="3240000" cy="432383"/>
            <a:chOff x="8145191" y="5602202"/>
            <a:chExt cx="3681683" cy="491331"/>
          </a:xfrm>
        </p:grpSpPr>
        <p:pic>
          <p:nvPicPr>
            <p:cNvPr id="171" name="Graphic 5">
              <a:extLst>
                <a:ext uri="{FF2B5EF4-FFF2-40B4-BE49-F238E27FC236}">
                  <a16:creationId xmlns:a16="http://schemas.microsoft.com/office/drawing/2014/main" id="{389EC4BE-9EE4-4A8E-A5F4-9B59F5A694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24240" y="5667113"/>
              <a:ext cx="192868" cy="316855"/>
            </a:xfrm>
            <a:prstGeom prst="rect">
              <a:avLst/>
            </a:prstGeom>
          </p:spPr>
        </p:pic>
        <p:pic>
          <p:nvPicPr>
            <p:cNvPr id="172" name="Grafik 171">
              <a:extLst>
                <a:ext uri="{FF2B5EF4-FFF2-40B4-BE49-F238E27FC236}">
                  <a16:creationId xmlns:a16="http://schemas.microsoft.com/office/drawing/2014/main" id="{2549755F-7B5C-4433-BB40-727D9646FF7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93318" y="5602202"/>
              <a:ext cx="421322" cy="403200"/>
            </a:xfrm>
            <a:prstGeom prst="rect">
              <a:avLst/>
            </a:prstGeom>
          </p:spPr>
        </p:pic>
        <p:pic>
          <p:nvPicPr>
            <p:cNvPr id="173" name="Graphic 11">
              <a:extLst>
                <a:ext uri="{FF2B5EF4-FFF2-40B4-BE49-F238E27FC236}">
                  <a16:creationId xmlns:a16="http://schemas.microsoft.com/office/drawing/2014/main" id="{6FE813C8-DD1E-4DB8-BD0C-23C47773EF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45191" y="5702348"/>
              <a:ext cx="276999" cy="276999"/>
            </a:xfrm>
            <a:prstGeom prst="rect">
              <a:avLst/>
            </a:prstGeom>
          </p:spPr>
        </p:pic>
        <p:sp>
          <p:nvSpPr>
            <p:cNvPr id="174" name="Rechteck: abgerundete Ecken 173">
              <a:extLst>
                <a:ext uri="{FF2B5EF4-FFF2-40B4-BE49-F238E27FC236}">
                  <a16:creationId xmlns:a16="http://schemas.microsoft.com/office/drawing/2014/main" id="{775B42EF-5459-4B84-9DBB-56A9DE81CBC5}"/>
                </a:ext>
              </a:extLst>
            </p:cNvPr>
            <p:cNvSpPr/>
            <p:nvPr/>
          </p:nvSpPr>
          <p:spPr bwMode="ltGray">
            <a:xfrm>
              <a:off x="10086643" y="5667112"/>
              <a:ext cx="1740231" cy="338289"/>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sp>
          <p:nvSpPr>
            <p:cNvPr id="175" name="Textfeld 174">
              <a:extLst>
                <a:ext uri="{FF2B5EF4-FFF2-40B4-BE49-F238E27FC236}">
                  <a16:creationId xmlns:a16="http://schemas.microsoft.com/office/drawing/2014/main" id="{406EC0D1-6361-4930-A09B-83E50B6D3961}"/>
                </a:ext>
              </a:extLst>
            </p:cNvPr>
            <p:cNvSpPr txBox="1"/>
            <p:nvPr/>
          </p:nvSpPr>
          <p:spPr>
            <a:xfrm>
              <a:off x="10206064"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18-34</a:t>
              </a:r>
              <a:br>
                <a:rPr lang="en-US" sz="1100" dirty="0">
                  <a:solidFill>
                    <a:schemeClr val="bg1">
                      <a:lumMod val="75000"/>
                    </a:schemeClr>
                  </a:solidFill>
                </a:rPr>
              </a:br>
              <a:r>
                <a:rPr lang="en-US" sz="900" dirty="0">
                  <a:solidFill>
                    <a:schemeClr val="bg1">
                      <a:lumMod val="75000"/>
                    </a:schemeClr>
                  </a:solidFill>
                </a:rPr>
                <a:t>(a)</a:t>
              </a:r>
            </a:p>
          </p:txBody>
        </p:sp>
        <p:sp>
          <p:nvSpPr>
            <p:cNvPr id="176" name="Textfeld 175">
              <a:extLst>
                <a:ext uri="{FF2B5EF4-FFF2-40B4-BE49-F238E27FC236}">
                  <a16:creationId xmlns:a16="http://schemas.microsoft.com/office/drawing/2014/main" id="{90389B0C-91E1-4522-B6D6-5CE511693156}"/>
                </a:ext>
              </a:extLst>
            </p:cNvPr>
            <p:cNvSpPr txBox="1"/>
            <p:nvPr/>
          </p:nvSpPr>
          <p:spPr>
            <a:xfrm>
              <a:off x="10741646"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35-49</a:t>
              </a:r>
              <a:br>
                <a:rPr lang="en-US" sz="1100" dirty="0">
                  <a:solidFill>
                    <a:schemeClr val="bg1">
                      <a:lumMod val="75000"/>
                    </a:schemeClr>
                  </a:solidFill>
                </a:rPr>
              </a:br>
              <a:r>
                <a:rPr lang="en-US" sz="900" dirty="0">
                  <a:solidFill>
                    <a:schemeClr val="bg1">
                      <a:lumMod val="75000"/>
                    </a:schemeClr>
                  </a:solidFill>
                </a:rPr>
                <a:t>(b)</a:t>
              </a:r>
            </a:p>
          </p:txBody>
        </p:sp>
        <p:sp>
          <p:nvSpPr>
            <p:cNvPr id="177" name="Textfeld 176">
              <a:extLst>
                <a:ext uri="{FF2B5EF4-FFF2-40B4-BE49-F238E27FC236}">
                  <a16:creationId xmlns:a16="http://schemas.microsoft.com/office/drawing/2014/main" id="{D7556F6B-3821-4E22-919E-C2699D18D56C}"/>
                </a:ext>
              </a:extLst>
            </p:cNvPr>
            <p:cNvSpPr txBox="1"/>
            <p:nvPr/>
          </p:nvSpPr>
          <p:spPr>
            <a:xfrm>
              <a:off x="11277227"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50-99</a:t>
              </a:r>
              <a:br>
                <a:rPr lang="en-US" sz="1100" dirty="0">
                  <a:solidFill>
                    <a:schemeClr val="bg1">
                      <a:lumMod val="75000"/>
                    </a:schemeClr>
                  </a:solidFill>
                </a:rPr>
              </a:br>
              <a:r>
                <a:rPr lang="en-US" sz="900" dirty="0">
                  <a:solidFill>
                    <a:schemeClr val="bg1">
                      <a:lumMod val="75000"/>
                    </a:schemeClr>
                  </a:solidFill>
                </a:rPr>
                <a:t>(c)</a:t>
              </a:r>
            </a:p>
          </p:txBody>
        </p:sp>
        <p:cxnSp>
          <p:nvCxnSpPr>
            <p:cNvPr id="178" name="Gerader Verbinder 177">
              <a:extLst>
                <a:ext uri="{FF2B5EF4-FFF2-40B4-BE49-F238E27FC236}">
                  <a16:creationId xmlns:a16="http://schemas.microsoft.com/office/drawing/2014/main" id="{A0C11CE2-1206-41B3-B633-103969E15213}"/>
                </a:ext>
              </a:extLst>
            </p:cNvPr>
            <p:cNvCxnSpPr>
              <a:cxnSpLocks/>
            </p:cNvCxnSpPr>
            <p:nvPr/>
          </p:nvCxnSpPr>
          <p:spPr>
            <a:xfrm>
              <a:off x="1067642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79" name="Gerader Verbinder 178">
              <a:extLst>
                <a:ext uri="{FF2B5EF4-FFF2-40B4-BE49-F238E27FC236}">
                  <a16:creationId xmlns:a16="http://schemas.microsoft.com/office/drawing/2014/main" id="{B6A3B34F-B09B-4C14-B856-168BDD6903F4}"/>
                </a:ext>
              </a:extLst>
            </p:cNvPr>
            <p:cNvCxnSpPr>
              <a:cxnSpLocks/>
            </p:cNvCxnSpPr>
            <p:nvPr/>
          </p:nvCxnSpPr>
          <p:spPr>
            <a:xfrm>
              <a:off x="1121689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80" name="Rechteck: abgerundete Ecken 179">
              <a:extLst>
                <a:ext uri="{FF2B5EF4-FFF2-40B4-BE49-F238E27FC236}">
                  <a16:creationId xmlns:a16="http://schemas.microsoft.com/office/drawing/2014/main" id="{967FCAD6-D79F-4434-AFFD-9CE4E2B2DBFD}"/>
                </a:ext>
              </a:extLst>
            </p:cNvPr>
            <p:cNvSpPr/>
            <p:nvPr/>
          </p:nvSpPr>
          <p:spPr bwMode="ltGray">
            <a:xfrm>
              <a:off x="8812162" y="5667112"/>
              <a:ext cx="518125" cy="33829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cxnSp>
          <p:nvCxnSpPr>
            <p:cNvPr id="181" name="Gerader Verbinder 180">
              <a:extLst>
                <a:ext uri="{FF2B5EF4-FFF2-40B4-BE49-F238E27FC236}">
                  <a16:creationId xmlns:a16="http://schemas.microsoft.com/office/drawing/2014/main" id="{DA8EC9FF-24F8-417E-8A8F-DD2267E65AED}"/>
                </a:ext>
              </a:extLst>
            </p:cNvPr>
            <p:cNvCxnSpPr>
              <a:cxnSpLocks/>
            </p:cNvCxnSpPr>
            <p:nvPr/>
          </p:nvCxnSpPr>
          <p:spPr>
            <a:xfrm>
              <a:off x="9071224" y="5765460"/>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82" name="Textfeld 181">
              <a:extLst>
                <a:ext uri="{FF2B5EF4-FFF2-40B4-BE49-F238E27FC236}">
                  <a16:creationId xmlns:a16="http://schemas.microsoft.com/office/drawing/2014/main" id="{ADB35CD7-E662-4FE9-A37F-96C4DF60F89D}"/>
                </a:ext>
              </a:extLst>
            </p:cNvPr>
            <p:cNvSpPr txBox="1"/>
            <p:nvPr/>
          </p:nvSpPr>
          <p:spPr>
            <a:xfrm>
              <a:off x="8882814" y="5766403"/>
              <a:ext cx="132972" cy="192355"/>
            </a:xfrm>
            <a:prstGeom prst="rect">
              <a:avLst/>
            </a:prstGeom>
            <a:noFill/>
          </p:spPr>
          <p:txBody>
            <a:bodyPr wrap="none" lIns="0" tIns="0" rIns="0" bIns="0" rtlCol="0">
              <a:spAutoFit/>
            </a:bodyPr>
            <a:lstStyle/>
            <a:p>
              <a:pPr algn="ctr"/>
              <a:r>
                <a:rPr lang="en-US" sz="1100" dirty="0">
                  <a:solidFill>
                    <a:schemeClr val="bg1">
                      <a:lumMod val="75000"/>
                    </a:schemeClr>
                  </a:solidFill>
                </a:rPr>
                <a:t>m</a:t>
              </a:r>
            </a:p>
          </p:txBody>
        </p:sp>
        <p:sp>
          <p:nvSpPr>
            <p:cNvPr id="183" name="Textfeld 182">
              <a:extLst>
                <a:ext uri="{FF2B5EF4-FFF2-40B4-BE49-F238E27FC236}">
                  <a16:creationId xmlns:a16="http://schemas.microsoft.com/office/drawing/2014/main" id="{F85FCA92-3CF8-4C48-83BD-B47FE41D7E08}"/>
                </a:ext>
              </a:extLst>
            </p:cNvPr>
            <p:cNvSpPr txBox="1"/>
            <p:nvPr/>
          </p:nvSpPr>
          <p:spPr>
            <a:xfrm>
              <a:off x="9198193" y="5766403"/>
              <a:ext cx="43718" cy="192355"/>
            </a:xfrm>
            <a:prstGeom prst="rect">
              <a:avLst/>
            </a:prstGeom>
            <a:noFill/>
          </p:spPr>
          <p:txBody>
            <a:bodyPr wrap="none" lIns="0" tIns="0" rIns="0" bIns="0" rtlCol="0">
              <a:spAutoFit/>
            </a:bodyPr>
            <a:lstStyle/>
            <a:p>
              <a:pPr algn="ctr"/>
              <a:r>
                <a:rPr lang="en-US" sz="1100" dirty="0">
                  <a:solidFill>
                    <a:schemeClr val="bg1">
                      <a:lumMod val="75000"/>
                    </a:schemeClr>
                  </a:solidFill>
                </a:rPr>
                <a:t>f</a:t>
              </a:r>
              <a:endParaRPr lang="en-US" sz="900" dirty="0">
                <a:solidFill>
                  <a:schemeClr val="bg1">
                    <a:lumMod val="75000"/>
                  </a:schemeClr>
                </a:solidFill>
              </a:endParaRPr>
            </a:p>
          </p:txBody>
        </p:sp>
        <p:sp>
          <p:nvSpPr>
            <p:cNvPr id="184" name="Textfeld 183">
              <a:extLst>
                <a:ext uri="{FF2B5EF4-FFF2-40B4-BE49-F238E27FC236}">
                  <a16:creationId xmlns:a16="http://schemas.microsoft.com/office/drawing/2014/main" id="{F7ACC614-3406-47C1-B4FE-B95ED4B5F2D7}"/>
                </a:ext>
              </a:extLst>
            </p:cNvPr>
            <p:cNvSpPr txBox="1"/>
            <p:nvPr/>
          </p:nvSpPr>
          <p:spPr>
            <a:xfrm>
              <a:off x="8908650" y="5936152"/>
              <a:ext cx="74" cy="157381"/>
            </a:xfrm>
            <a:prstGeom prst="rect">
              <a:avLst/>
            </a:prstGeom>
            <a:noFill/>
          </p:spPr>
          <p:txBody>
            <a:bodyPr wrap="none" lIns="0" tIns="0" rIns="0" bIns="0" rtlCol="0">
              <a:spAutoFit/>
            </a:bodyPr>
            <a:lstStyle/>
            <a:p>
              <a:endParaRPr lang="en-US" sz="900" b="1" dirty="0">
                <a:solidFill>
                  <a:schemeClr val="bg1">
                    <a:lumMod val="75000"/>
                  </a:schemeClr>
                </a:solidFill>
              </a:endParaRPr>
            </a:p>
          </p:txBody>
        </p:sp>
      </p:grpSp>
      <p:grpSp>
        <p:nvGrpSpPr>
          <p:cNvPr id="8" name="Gruppieren 7">
            <a:extLst>
              <a:ext uri="{FF2B5EF4-FFF2-40B4-BE49-F238E27FC236}">
                <a16:creationId xmlns:a16="http://schemas.microsoft.com/office/drawing/2014/main" id="{F7292A7A-5684-49E2-B6FE-CD9F8DCF675D}"/>
              </a:ext>
            </a:extLst>
          </p:cNvPr>
          <p:cNvGrpSpPr/>
          <p:nvPr/>
        </p:nvGrpSpPr>
        <p:grpSpPr>
          <a:xfrm>
            <a:off x="1262540" y="3011977"/>
            <a:ext cx="1227787" cy="556890"/>
            <a:chOff x="1881082" y="2994120"/>
            <a:chExt cx="1227787" cy="556890"/>
          </a:xfrm>
        </p:grpSpPr>
        <p:grpSp>
          <p:nvGrpSpPr>
            <p:cNvPr id="65" name="Gruppieren 64">
              <a:extLst>
                <a:ext uri="{FF2B5EF4-FFF2-40B4-BE49-F238E27FC236}">
                  <a16:creationId xmlns:a16="http://schemas.microsoft.com/office/drawing/2014/main" id="{0285280B-B399-44DB-9542-E445342D209C}"/>
                </a:ext>
              </a:extLst>
            </p:cNvPr>
            <p:cNvGrpSpPr/>
            <p:nvPr/>
          </p:nvGrpSpPr>
          <p:grpSpPr>
            <a:xfrm>
              <a:off x="1881082" y="3001731"/>
              <a:ext cx="1227787" cy="549279"/>
              <a:chOff x="5643091" y="2806086"/>
              <a:chExt cx="1024281" cy="549279"/>
            </a:xfrm>
          </p:grpSpPr>
          <p:grpSp>
            <p:nvGrpSpPr>
              <p:cNvPr id="66" name="Gruppieren 65">
                <a:extLst>
                  <a:ext uri="{FF2B5EF4-FFF2-40B4-BE49-F238E27FC236}">
                    <a16:creationId xmlns:a16="http://schemas.microsoft.com/office/drawing/2014/main" id="{C4EC06C2-EDA6-4C93-A621-3DA9541077EF}"/>
                  </a:ext>
                </a:extLst>
              </p:cNvPr>
              <p:cNvGrpSpPr/>
              <p:nvPr/>
            </p:nvGrpSpPr>
            <p:grpSpPr>
              <a:xfrm>
                <a:off x="5643091" y="2806086"/>
                <a:ext cx="1016330" cy="279325"/>
                <a:chOff x="5651042" y="3076433"/>
                <a:chExt cx="1016330" cy="279325"/>
              </a:xfrm>
            </p:grpSpPr>
            <p:grpSp>
              <p:nvGrpSpPr>
                <p:cNvPr id="73" name="Gruppieren 72">
                  <a:extLst>
                    <a:ext uri="{FF2B5EF4-FFF2-40B4-BE49-F238E27FC236}">
                      <a16:creationId xmlns:a16="http://schemas.microsoft.com/office/drawing/2014/main" id="{C43F8F48-B15A-44F1-B9FF-C4957BA170DB}"/>
                    </a:ext>
                  </a:extLst>
                </p:cNvPr>
                <p:cNvGrpSpPr/>
                <p:nvPr/>
              </p:nvGrpSpPr>
              <p:grpSpPr>
                <a:xfrm>
                  <a:off x="5651042" y="3211758"/>
                  <a:ext cx="216000" cy="144000"/>
                  <a:chOff x="2734278" y="3211758"/>
                  <a:chExt cx="216000" cy="144000"/>
                </a:xfrm>
              </p:grpSpPr>
              <p:cxnSp>
                <p:nvCxnSpPr>
                  <p:cNvPr id="78" name="Gerader Verbinder 77">
                    <a:extLst>
                      <a:ext uri="{FF2B5EF4-FFF2-40B4-BE49-F238E27FC236}">
                        <a16:creationId xmlns:a16="http://schemas.microsoft.com/office/drawing/2014/main" id="{3DF4D2BA-A38C-4B6B-9761-B7ACF6DBA450}"/>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id="{EA04D540-B786-4D22-BC50-27002840648F}"/>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75" name="Textfeld 74">
                  <a:extLst>
                    <a:ext uri="{FF2B5EF4-FFF2-40B4-BE49-F238E27FC236}">
                      <a16:creationId xmlns:a16="http://schemas.microsoft.com/office/drawing/2014/main" id="{05047338-8C53-4513-BF1F-C677EA20D7F4}"/>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21%|14%</a:t>
                  </a:r>
                </a:p>
              </p:txBody>
            </p:sp>
          </p:grpSp>
          <p:grpSp>
            <p:nvGrpSpPr>
              <p:cNvPr id="67" name="Gruppieren 66">
                <a:extLst>
                  <a:ext uri="{FF2B5EF4-FFF2-40B4-BE49-F238E27FC236}">
                    <a16:creationId xmlns:a16="http://schemas.microsoft.com/office/drawing/2014/main" id="{AA50CACA-B59B-46E7-9B80-DB214434A93F}"/>
                  </a:ext>
                </a:extLst>
              </p:cNvPr>
              <p:cNvGrpSpPr/>
              <p:nvPr/>
            </p:nvGrpSpPr>
            <p:grpSpPr>
              <a:xfrm>
                <a:off x="5649269" y="3080844"/>
                <a:ext cx="1018103" cy="274521"/>
                <a:chOff x="5649269" y="2787070"/>
                <a:chExt cx="1018103" cy="274521"/>
              </a:xfrm>
            </p:grpSpPr>
            <p:grpSp>
              <p:nvGrpSpPr>
                <p:cNvPr id="69" name="Gruppieren 68">
                  <a:extLst>
                    <a:ext uri="{FF2B5EF4-FFF2-40B4-BE49-F238E27FC236}">
                      <a16:creationId xmlns:a16="http://schemas.microsoft.com/office/drawing/2014/main" id="{BAAA0B4C-54C5-4A9D-A6E6-3FB3A05E70E8}"/>
                    </a:ext>
                  </a:extLst>
                </p:cNvPr>
                <p:cNvGrpSpPr/>
                <p:nvPr/>
              </p:nvGrpSpPr>
              <p:grpSpPr>
                <a:xfrm>
                  <a:off x="5649269" y="2917591"/>
                  <a:ext cx="216000" cy="144000"/>
                  <a:chOff x="2734278" y="3211758"/>
                  <a:chExt cx="216000" cy="144000"/>
                </a:xfrm>
              </p:grpSpPr>
              <p:cxnSp>
                <p:nvCxnSpPr>
                  <p:cNvPr id="71" name="Gerader Verbinder 70">
                    <a:extLst>
                      <a:ext uri="{FF2B5EF4-FFF2-40B4-BE49-F238E27FC236}">
                        <a16:creationId xmlns:a16="http://schemas.microsoft.com/office/drawing/2014/main" id="{D729CD67-6B06-498C-B67C-3C9E87FA11EC}"/>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79B07858-1744-4C23-920A-B79090F5F64A}"/>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70" name="Textfeld 69">
                  <a:extLst>
                    <a:ext uri="{FF2B5EF4-FFF2-40B4-BE49-F238E27FC236}">
                      <a16:creationId xmlns:a16="http://schemas.microsoft.com/office/drawing/2014/main" id="{FE1F74A7-79F8-4F83-8F11-1AB09F114F60}"/>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endParaRPr lang="de-DE" sz="600" dirty="0">
                    <a:solidFill>
                      <a:schemeClr val="bg1">
                        <a:lumMod val="65000"/>
                      </a:schemeClr>
                    </a:solidFill>
                  </a:endParaRPr>
                </a:p>
              </p:txBody>
            </p:sp>
          </p:grpSp>
        </p:grpSp>
        <p:grpSp>
          <p:nvGrpSpPr>
            <p:cNvPr id="185" name="Gruppieren 184">
              <a:extLst>
                <a:ext uri="{FF2B5EF4-FFF2-40B4-BE49-F238E27FC236}">
                  <a16:creationId xmlns:a16="http://schemas.microsoft.com/office/drawing/2014/main" id="{A086608F-5F80-44C5-8ED4-3CBBCBB58908}"/>
                </a:ext>
              </a:extLst>
            </p:cNvPr>
            <p:cNvGrpSpPr/>
            <p:nvPr/>
          </p:nvGrpSpPr>
          <p:grpSpPr>
            <a:xfrm>
              <a:off x="1910143" y="2994120"/>
              <a:ext cx="224322" cy="400165"/>
              <a:chOff x="1237392" y="1861683"/>
              <a:chExt cx="224322" cy="400165"/>
            </a:xfrm>
          </p:grpSpPr>
          <p:pic>
            <p:nvPicPr>
              <p:cNvPr id="186" name="Grafik 185">
                <a:extLst>
                  <a:ext uri="{FF2B5EF4-FFF2-40B4-BE49-F238E27FC236}">
                    <a16:creationId xmlns:a16="http://schemas.microsoft.com/office/drawing/2014/main" id="{443A120B-4D02-4CDB-B657-070F41DFC77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60528" y="2081848"/>
                <a:ext cx="188090" cy="180000"/>
              </a:xfrm>
              <a:prstGeom prst="rect">
                <a:avLst/>
              </a:prstGeom>
            </p:spPr>
          </p:pic>
          <p:grpSp>
            <p:nvGrpSpPr>
              <p:cNvPr id="187" name="Gruppieren 186">
                <a:extLst>
                  <a:ext uri="{FF2B5EF4-FFF2-40B4-BE49-F238E27FC236}">
                    <a16:creationId xmlns:a16="http://schemas.microsoft.com/office/drawing/2014/main" id="{222E33B4-14DA-4448-BD11-4A9E3ED0B42F}"/>
                  </a:ext>
                </a:extLst>
              </p:cNvPr>
              <p:cNvGrpSpPr>
                <a:grpSpLocks noChangeAspect="1"/>
              </p:cNvGrpSpPr>
              <p:nvPr/>
            </p:nvGrpSpPr>
            <p:grpSpPr>
              <a:xfrm>
                <a:off x="1237392" y="1861683"/>
                <a:ext cx="224322" cy="144000"/>
                <a:chOff x="10194164" y="3584308"/>
                <a:chExt cx="493594" cy="316855"/>
              </a:xfrm>
            </p:grpSpPr>
            <p:pic>
              <p:nvPicPr>
                <p:cNvPr id="188" name="Graphic 5">
                  <a:extLst>
                    <a:ext uri="{FF2B5EF4-FFF2-40B4-BE49-F238E27FC236}">
                      <a16:creationId xmlns:a16="http://schemas.microsoft.com/office/drawing/2014/main" id="{53D75930-7D25-4A8C-AE8A-0C959AF1E9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94890" y="3584308"/>
                  <a:ext cx="192868" cy="316855"/>
                </a:xfrm>
                <a:prstGeom prst="rect">
                  <a:avLst/>
                </a:prstGeom>
              </p:spPr>
            </p:pic>
            <p:pic>
              <p:nvPicPr>
                <p:cNvPr id="189" name="Graphic 11">
                  <a:extLst>
                    <a:ext uri="{FF2B5EF4-FFF2-40B4-BE49-F238E27FC236}">
                      <a16:creationId xmlns:a16="http://schemas.microsoft.com/office/drawing/2014/main" id="{8991B5C4-C0C3-4D37-9265-222ACAF76F9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94164" y="3584308"/>
                  <a:ext cx="276999" cy="276999"/>
                </a:xfrm>
                <a:prstGeom prst="rect">
                  <a:avLst/>
                </a:prstGeom>
              </p:spPr>
            </p:pic>
          </p:grpSp>
        </p:grpSp>
      </p:grpSp>
      <p:grpSp>
        <p:nvGrpSpPr>
          <p:cNvPr id="10" name="Gruppieren 9">
            <a:extLst>
              <a:ext uri="{FF2B5EF4-FFF2-40B4-BE49-F238E27FC236}">
                <a16:creationId xmlns:a16="http://schemas.microsoft.com/office/drawing/2014/main" id="{878ACE3C-CCC1-4D5A-BDAA-BBBE2CB814B5}"/>
              </a:ext>
            </a:extLst>
          </p:cNvPr>
          <p:cNvGrpSpPr/>
          <p:nvPr/>
        </p:nvGrpSpPr>
        <p:grpSpPr>
          <a:xfrm>
            <a:off x="5488947" y="3013170"/>
            <a:ext cx="1227787" cy="570692"/>
            <a:chOff x="5488947" y="3013170"/>
            <a:chExt cx="1227787" cy="570692"/>
          </a:xfrm>
        </p:grpSpPr>
        <p:grpSp>
          <p:nvGrpSpPr>
            <p:cNvPr id="110" name="Gruppieren 109">
              <a:extLst>
                <a:ext uri="{FF2B5EF4-FFF2-40B4-BE49-F238E27FC236}">
                  <a16:creationId xmlns:a16="http://schemas.microsoft.com/office/drawing/2014/main" id="{538E194A-90BB-4EE8-8353-A25FA222ADD4}"/>
                </a:ext>
              </a:extLst>
            </p:cNvPr>
            <p:cNvGrpSpPr/>
            <p:nvPr/>
          </p:nvGrpSpPr>
          <p:grpSpPr>
            <a:xfrm>
              <a:off x="5488947" y="3034583"/>
              <a:ext cx="1227787" cy="549279"/>
              <a:chOff x="5643091" y="2806086"/>
              <a:chExt cx="1024281" cy="549279"/>
            </a:xfrm>
          </p:grpSpPr>
          <p:grpSp>
            <p:nvGrpSpPr>
              <p:cNvPr id="141" name="Gruppieren 140">
                <a:extLst>
                  <a:ext uri="{FF2B5EF4-FFF2-40B4-BE49-F238E27FC236}">
                    <a16:creationId xmlns:a16="http://schemas.microsoft.com/office/drawing/2014/main" id="{D9224E18-E913-441F-B43E-4D2DA734D31C}"/>
                  </a:ext>
                </a:extLst>
              </p:cNvPr>
              <p:cNvGrpSpPr/>
              <p:nvPr/>
            </p:nvGrpSpPr>
            <p:grpSpPr>
              <a:xfrm>
                <a:off x="5643091" y="2806086"/>
                <a:ext cx="1016330" cy="279325"/>
                <a:chOff x="5651042" y="3076433"/>
                <a:chExt cx="1016330" cy="279325"/>
              </a:xfrm>
            </p:grpSpPr>
            <p:grpSp>
              <p:nvGrpSpPr>
                <p:cNvPr id="148" name="Gruppieren 147">
                  <a:extLst>
                    <a:ext uri="{FF2B5EF4-FFF2-40B4-BE49-F238E27FC236}">
                      <a16:creationId xmlns:a16="http://schemas.microsoft.com/office/drawing/2014/main" id="{F61FAE75-DF79-4E21-9747-74FD9728CF03}"/>
                    </a:ext>
                  </a:extLst>
                </p:cNvPr>
                <p:cNvGrpSpPr/>
                <p:nvPr/>
              </p:nvGrpSpPr>
              <p:grpSpPr>
                <a:xfrm>
                  <a:off x="5651042" y="3211758"/>
                  <a:ext cx="216000" cy="144000"/>
                  <a:chOff x="2734278" y="3211758"/>
                  <a:chExt cx="216000" cy="144000"/>
                </a:xfrm>
              </p:grpSpPr>
              <p:cxnSp>
                <p:nvCxnSpPr>
                  <p:cNvPr id="153" name="Gerader Verbinder 152">
                    <a:extLst>
                      <a:ext uri="{FF2B5EF4-FFF2-40B4-BE49-F238E27FC236}">
                        <a16:creationId xmlns:a16="http://schemas.microsoft.com/office/drawing/2014/main" id="{A0F30EEA-3686-47C5-906E-49AACCDFEB32}"/>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54" name="Gerader Verbinder 153">
                    <a:extLst>
                      <a:ext uri="{FF2B5EF4-FFF2-40B4-BE49-F238E27FC236}">
                        <a16:creationId xmlns:a16="http://schemas.microsoft.com/office/drawing/2014/main" id="{BFA1C8D0-C6B9-4C4F-B7AA-B0845B919ABF}"/>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50" name="Textfeld 149">
                  <a:extLst>
                    <a:ext uri="{FF2B5EF4-FFF2-40B4-BE49-F238E27FC236}">
                      <a16:creationId xmlns:a16="http://schemas.microsoft.com/office/drawing/2014/main" id="{D86EC5C4-D5B4-4B33-A3C0-03C5ED53B73D}"/>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23%|33%</a:t>
                  </a:r>
                </a:p>
              </p:txBody>
            </p:sp>
          </p:grpSp>
          <p:grpSp>
            <p:nvGrpSpPr>
              <p:cNvPr id="142" name="Gruppieren 141">
                <a:extLst>
                  <a:ext uri="{FF2B5EF4-FFF2-40B4-BE49-F238E27FC236}">
                    <a16:creationId xmlns:a16="http://schemas.microsoft.com/office/drawing/2014/main" id="{EC55893D-1CE9-4067-A17C-F90DC6C8CE5C}"/>
                  </a:ext>
                </a:extLst>
              </p:cNvPr>
              <p:cNvGrpSpPr/>
              <p:nvPr/>
            </p:nvGrpSpPr>
            <p:grpSpPr>
              <a:xfrm>
                <a:off x="5649269" y="3080844"/>
                <a:ext cx="1018103" cy="274521"/>
                <a:chOff x="5649269" y="2787070"/>
                <a:chExt cx="1018103" cy="274521"/>
              </a:xfrm>
            </p:grpSpPr>
            <p:grpSp>
              <p:nvGrpSpPr>
                <p:cNvPr id="144" name="Gruppieren 143">
                  <a:extLst>
                    <a:ext uri="{FF2B5EF4-FFF2-40B4-BE49-F238E27FC236}">
                      <a16:creationId xmlns:a16="http://schemas.microsoft.com/office/drawing/2014/main" id="{134D3323-A67A-49F1-9F2C-7416BEC05DD0}"/>
                    </a:ext>
                  </a:extLst>
                </p:cNvPr>
                <p:cNvGrpSpPr/>
                <p:nvPr/>
              </p:nvGrpSpPr>
              <p:grpSpPr>
                <a:xfrm>
                  <a:off x="5649269" y="2917591"/>
                  <a:ext cx="216000" cy="144000"/>
                  <a:chOff x="2734278" y="3211758"/>
                  <a:chExt cx="216000" cy="144000"/>
                </a:xfrm>
              </p:grpSpPr>
              <p:cxnSp>
                <p:nvCxnSpPr>
                  <p:cNvPr id="146" name="Gerader Verbinder 145">
                    <a:extLst>
                      <a:ext uri="{FF2B5EF4-FFF2-40B4-BE49-F238E27FC236}">
                        <a16:creationId xmlns:a16="http://schemas.microsoft.com/office/drawing/2014/main" id="{523B43DF-4333-4B5E-84A5-1BDBC033BBD4}"/>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7" name="Gerader Verbinder 146">
                    <a:extLst>
                      <a:ext uri="{FF2B5EF4-FFF2-40B4-BE49-F238E27FC236}">
                        <a16:creationId xmlns:a16="http://schemas.microsoft.com/office/drawing/2014/main" id="{55DAEC31-338D-42A1-AF2B-0C3F62FD63F6}"/>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45" name="Textfeld 144">
                  <a:extLst>
                    <a:ext uri="{FF2B5EF4-FFF2-40B4-BE49-F238E27FC236}">
                      <a16:creationId xmlns:a16="http://schemas.microsoft.com/office/drawing/2014/main" id="{A3F7275E-581F-4028-BBB6-B84772CC99D3}"/>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endParaRPr lang="de-DE" sz="600" dirty="0">
                    <a:solidFill>
                      <a:schemeClr val="bg1">
                        <a:lumMod val="65000"/>
                      </a:schemeClr>
                    </a:solidFill>
                  </a:endParaRPr>
                </a:p>
              </p:txBody>
            </p:sp>
          </p:grpSp>
        </p:grpSp>
        <p:grpSp>
          <p:nvGrpSpPr>
            <p:cNvPr id="190" name="Gruppieren 189">
              <a:extLst>
                <a:ext uri="{FF2B5EF4-FFF2-40B4-BE49-F238E27FC236}">
                  <a16:creationId xmlns:a16="http://schemas.microsoft.com/office/drawing/2014/main" id="{9817186C-0044-4988-90CB-F9F31403BD8C}"/>
                </a:ext>
              </a:extLst>
            </p:cNvPr>
            <p:cNvGrpSpPr/>
            <p:nvPr/>
          </p:nvGrpSpPr>
          <p:grpSpPr>
            <a:xfrm>
              <a:off x="5504938" y="3013170"/>
              <a:ext cx="224322" cy="400165"/>
              <a:chOff x="1237392" y="1861683"/>
              <a:chExt cx="224322" cy="400165"/>
            </a:xfrm>
          </p:grpSpPr>
          <p:pic>
            <p:nvPicPr>
              <p:cNvPr id="191" name="Grafik 190">
                <a:extLst>
                  <a:ext uri="{FF2B5EF4-FFF2-40B4-BE49-F238E27FC236}">
                    <a16:creationId xmlns:a16="http://schemas.microsoft.com/office/drawing/2014/main" id="{4124E40A-E250-4620-9795-4CE6158C760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60528" y="2081848"/>
                <a:ext cx="188090" cy="180000"/>
              </a:xfrm>
              <a:prstGeom prst="rect">
                <a:avLst/>
              </a:prstGeom>
            </p:spPr>
          </p:pic>
          <p:grpSp>
            <p:nvGrpSpPr>
              <p:cNvPr id="192" name="Gruppieren 191">
                <a:extLst>
                  <a:ext uri="{FF2B5EF4-FFF2-40B4-BE49-F238E27FC236}">
                    <a16:creationId xmlns:a16="http://schemas.microsoft.com/office/drawing/2014/main" id="{65B45B97-D6A5-449A-BEC9-4288E84F7358}"/>
                  </a:ext>
                </a:extLst>
              </p:cNvPr>
              <p:cNvGrpSpPr>
                <a:grpSpLocks noChangeAspect="1"/>
              </p:cNvGrpSpPr>
              <p:nvPr/>
            </p:nvGrpSpPr>
            <p:grpSpPr>
              <a:xfrm>
                <a:off x="1237392" y="1861683"/>
                <a:ext cx="224322" cy="144000"/>
                <a:chOff x="10194164" y="3584308"/>
                <a:chExt cx="493594" cy="316855"/>
              </a:xfrm>
            </p:grpSpPr>
            <p:pic>
              <p:nvPicPr>
                <p:cNvPr id="193" name="Graphic 5">
                  <a:extLst>
                    <a:ext uri="{FF2B5EF4-FFF2-40B4-BE49-F238E27FC236}">
                      <a16:creationId xmlns:a16="http://schemas.microsoft.com/office/drawing/2014/main" id="{37B56FBD-0FB0-4D91-BE05-E175E33294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94890" y="3584308"/>
                  <a:ext cx="192868" cy="316855"/>
                </a:xfrm>
                <a:prstGeom prst="rect">
                  <a:avLst/>
                </a:prstGeom>
              </p:spPr>
            </p:pic>
            <p:pic>
              <p:nvPicPr>
                <p:cNvPr id="194" name="Graphic 11">
                  <a:extLst>
                    <a:ext uri="{FF2B5EF4-FFF2-40B4-BE49-F238E27FC236}">
                      <a16:creationId xmlns:a16="http://schemas.microsoft.com/office/drawing/2014/main" id="{03ACA2BB-0EB1-406C-8814-1AF9BB3ED97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94164" y="3584308"/>
                  <a:ext cx="276999" cy="276999"/>
                </a:xfrm>
                <a:prstGeom prst="rect">
                  <a:avLst/>
                </a:prstGeom>
              </p:spPr>
            </p:pic>
          </p:grpSp>
        </p:grpSp>
      </p:grpSp>
      <p:grpSp>
        <p:nvGrpSpPr>
          <p:cNvPr id="85" name="Gruppieren 84">
            <a:extLst>
              <a:ext uri="{FF2B5EF4-FFF2-40B4-BE49-F238E27FC236}">
                <a16:creationId xmlns:a16="http://schemas.microsoft.com/office/drawing/2014/main" id="{98ADCE70-9D38-4B25-8E47-5FD3ABA8504D}"/>
              </a:ext>
            </a:extLst>
          </p:cNvPr>
          <p:cNvGrpSpPr/>
          <p:nvPr/>
        </p:nvGrpSpPr>
        <p:grpSpPr>
          <a:xfrm>
            <a:off x="1912428" y="6249342"/>
            <a:ext cx="724480" cy="468000"/>
            <a:chOff x="1714500" y="4880600"/>
            <a:chExt cx="724480" cy="468000"/>
          </a:xfrm>
        </p:grpSpPr>
        <p:pic>
          <p:nvPicPr>
            <p:cNvPr id="86" name="Grafik 85">
              <a:extLst>
                <a:ext uri="{FF2B5EF4-FFF2-40B4-BE49-F238E27FC236}">
                  <a16:creationId xmlns:a16="http://schemas.microsoft.com/office/drawing/2014/main" id="{34D2AB90-3626-48C0-8C4D-759C641057C4}"/>
                </a:ext>
              </a:extLst>
            </p:cNvPr>
            <p:cNvPicPr>
              <a:picLocks noChangeAspect="1"/>
            </p:cNvPicPr>
            <p:nvPr/>
          </p:nvPicPr>
          <p:blipFill>
            <a:blip r:embed="rId10"/>
            <a:stretch>
              <a:fillRect/>
            </a:stretch>
          </p:blipFill>
          <p:spPr>
            <a:xfrm>
              <a:off x="1714500" y="4880600"/>
              <a:ext cx="468000" cy="468000"/>
            </a:xfrm>
            <a:prstGeom prst="rect">
              <a:avLst/>
            </a:prstGeom>
          </p:spPr>
        </p:pic>
        <p:sp>
          <p:nvSpPr>
            <p:cNvPr id="87" name="Textfeld 86">
              <a:extLst>
                <a:ext uri="{FF2B5EF4-FFF2-40B4-BE49-F238E27FC236}">
                  <a16:creationId xmlns:a16="http://schemas.microsoft.com/office/drawing/2014/main" id="{B27D1F9D-BFBC-4331-AE4B-988CF393FDCD}"/>
                </a:ext>
              </a:extLst>
            </p:cNvPr>
            <p:cNvSpPr txBox="1"/>
            <p:nvPr/>
          </p:nvSpPr>
          <p:spPr>
            <a:xfrm>
              <a:off x="2182500" y="5037656"/>
              <a:ext cx="256480" cy="153888"/>
            </a:xfrm>
            <a:prstGeom prst="rect">
              <a:avLst/>
            </a:prstGeom>
            <a:noFill/>
          </p:spPr>
          <p:txBody>
            <a:bodyPr wrap="none" lIns="0" tIns="0" rIns="0" bIns="0" rtlCol="0">
              <a:spAutoFit/>
            </a:bodyPr>
            <a:lstStyle/>
            <a:p>
              <a:r>
                <a:rPr lang="en-US" sz="1000" b="1" noProof="1"/>
                <a:t>BEL</a:t>
              </a:r>
            </a:p>
          </p:txBody>
        </p:sp>
      </p:grpSp>
      <p:grpSp>
        <p:nvGrpSpPr>
          <p:cNvPr id="76" name="Gruppieren 75">
            <a:extLst>
              <a:ext uri="{FF2B5EF4-FFF2-40B4-BE49-F238E27FC236}">
                <a16:creationId xmlns:a16="http://schemas.microsoft.com/office/drawing/2014/main" id="{051A1C9E-36E4-4483-B4DD-7AE54FF1451C}"/>
              </a:ext>
            </a:extLst>
          </p:cNvPr>
          <p:cNvGrpSpPr/>
          <p:nvPr/>
        </p:nvGrpSpPr>
        <p:grpSpPr>
          <a:xfrm>
            <a:off x="7632334" y="3019588"/>
            <a:ext cx="1227787" cy="570692"/>
            <a:chOff x="5488947" y="3013170"/>
            <a:chExt cx="1227787" cy="570692"/>
          </a:xfrm>
        </p:grpSpPr>
        <p:grpSp>
          <p:nvGrpSpPr>
            <p:cNvPr id="77" name="Gruppieren 76">
              <a:extLst>
                <a:ext uri="{FF2B5EF4-FFF2-40B4-BE49-F238E27FC236}">
                  <a16:creationId xmlns:a16="http://schemas.microsoft.com/office/drawing/2014/main" id="{74DD9EB4-15E0-4EF0-9F14-7DFDE5FA1724}"/>
                </a:ext>
              </a:extLst>
            </p:cNvPr>
            <p:cNvGrpSpPr/>
            <p:nvPr/>
          </p:nvGrpSpPr>
          <p:grpSpPr>
            <a:xfrm>
              <a:off x="5488947" y="3034583"/>
              <a:ext cx="1227787" cy="549279"/>
              <a:chOff x="5643091" y="2806086"/>
              <a:chExt cx="1024281" cy="549279"/>
            </a:xfrm>
          </p:grpSpPr>
          <p:grpSp>
            <p:nvGrpSpPr>
              <p:cNvPr id="88" name="Gruppieren 87">
                <a:extLst>
                  <a:ext uri="{FF2B5EF4-FFF2-40B4-BE49-F238E27FC236}">
                    <a16:creationId xmlns:a16="http://schemas.microsoft.com/office/drawing/2014/main" id="{79F87D5A-1E0A-4745-BD42-947A443DBC10}"/>
                  </a:ext>
                </a:extLst>
              </p:cNvPr>
              <p:cNvGrpSpPr/>
              <p:nvPr/>
            </p:nvGrpSpPr>
            <p:grpSpPr>
              <a:xfrm>
                <a:off x="5643091" y="2806086"/>
                <a:ext cx="1016330" cy="279325"/>
                <a:chOff x="5651042" y="3076433"/>
                <a:chExt cx="1016330" cy="279325"/>
              </a:xfrm>
            </p:grpSpPr>
            <p:grpSp>
              <p:nvGrpSpPr>
                <p:cNvPr id="94" name="Gruppieren 93">
                  <a:extLst>
                    <a:ext uri="{FF2B5EF4-FFF2-40B4-BE49-F238E27FC236}">
                      <a16:creationId xmlns:a16="http://schemas.microsoft.com/office/drawing/2014/main" id="{C4761893-5E5C-4FAF-9595-139A00E19510}"/>
                    </a:ext>
                  </a:extLst>
                </p:cNvPr>
                <p:cNvGrpSpPr/>
                <p:nvPr/>
              </p:nvGrpSpPr>
              <p:grpSpPr>
                <a:xfrm>
                  <a:off x="5651042" y="3211758"/>
                  <a:ext cx="216000" cy="144000"/>
                  <a:chOff x="2734278" y="3211758"/>
                  <a:chExt cx="216000" cy="144000"/>
                </a:xfrm>
              </p:grpSpPr>
              <p:cxnSp>
                <p:nvCxnSpPr>
                  <p:cNvPr id="96" name="Gerader Verbinder 95">
                    <a:extLst>
                      <a:ext uri="{FF2B5EF4-FFF2-40B4-BE49-F238E27FC236}">
                        <a16:creationId xmlns:a16="http://schemas.microsoft.com/office/drawing/2014/main" id="{C254FE3C-C87E-442E-9534-2DBAB3A3BC7D}"/>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7" name="Gerader Verbinder 96">
                    <a:extLst>
                      <a:ext uri="{FF2B5EF4-FFF2-40B4-BE49-F238E27FC236}">
                        <a16:creationId xmlns:a16="http://schemas.microsoft.com/office/drawing/2014/main" id="{62AEFEE1-6065-49D6-A986-0362148C7D41}"/>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95" name="Textfeld 94">
                  <a:extLst>
                    <a:ext uri="{FF2B5EF4-FFF2-40B4-BE49-F238E27FC236}">
                      <a16:creationId xmlns:a16="http://schemas.microsoft.com/office/drawing/2014/main" id="{3028BBEF-C864-4403-889C-E91F28D57EC2}"/>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89" name="Gruppieren 88">
                <a:extLst>
                  <a:ext uri="{FF2B5EF4-FFF2-40B4-BE49-F238E27FC236}">
                    <a16:creationId xmlns:a16="http://schemas.microsoft.com/office/drawing/2014/main" id="{145892B5-10C5-48D3-BC3B-EBD11667502D}"/>
                  </a:ext>
                </a:extLst>
              </p:cNvPr>
              <p:cNvGrpSpPr/>
              <p:nvPr/>
            </p:nvGrpSpPr>
            <p:grpSpPr>
              <a:xfrm>
                <a:off x="5649269" y="3080844"/>
                <a:ext cx="1018103" cy="274521"/>
                <a:chOff x="5649269" y="2787070"/>
                <a:chExt cx="1018103" cy="274521"/>
              </a:xfrm>
            </p:grpSpPr>
            <p:grpSp>
              <p:nvGrpSpPr>
                <p:cNvPr id="90" name="Gruppieren 89">
                  <a:extLst>
                    <a:ext uri="{FF2B5EF4-FFF2-40B4-BE49-F238E27FC236}">
                      <a16:creationId xmlns:a16="http://schemas.microsoft.com/office/drawing/2014/main" id="{C9BCC75D-28C4-4136-B794-09F9D8EF2683}"/>
                    </a:ext>
                  </a:extLst>
                </p:cNvPr>
                <p:cNvGrpSpPr/>
                <p:nvPr/>
              </p:nvGrpSpPr>
              <p:grpSpPr>
                <a:xfrm>
                  <a:off x="5649269" y="2917591"/>
                  <a:ext cx="216000" cy="144000"/>
                  <a:chOff x="2734278" y="3211758"/>
                  <a:chExt cx="216000" cy="144000"/>
                </a:xfrm>
              </p:grpSpPr>
              <p:cxnSp>
                <p:nvCxnSpPr>
                  <p:cNvPr id="92" name="Gerader Verbinder 91">
                    <a:extLst>
                      <a:ext uri="{FF2B5EF4-FFF2-40B4-BE49-F238E27FC236}">
                        <a16:creationId xmlns:a16="http://schemas.microsoft.com/office/drawing/2014/main" id="{A4384929-6E04-488E-8BED-AD9F924781AF}"/>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3" name="Gerader Verbinder 92">
                    <a:extLst>
                      <a:ext uri="{FF2B5EF4-FFF2-40B4-BE49-F238E27FC236}">
                        <a16:creationId xmlns:a16="http://schemas.microsoft.com/office/drawing/2014/main" id="{A971A237-6400-4F09-95FE-A3AFD7066EEE}"/>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91" name="Textfeld 90">
                  <a:extLst>
                    <a:ext uri="{FF2B5EF4-FFF2-40B4-BE49-F238E27FC236}">
                      <a16:creationId xmlns:a16="http://schemas.microsoft.com/office/drawing/2014/main" id="{B7682BE6-E6E6-4542-8072-DCA87B848DCB}"/>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11%|16%</a:t>
                  </a:r>
                  <a:r>
                    <a:rPr lang="de-DE" sz="600" dirty="0">
                      <a:solidFill>
                        <a:schemeClr val="bg1">
                          <a:lumMod val="65000"/>
                        </a:schemeClr>
                      </a:solidFill>
                    </a:rPr>
                    <a:t>a</a:t>
                  </a:r>
                  <a:r>
                    <a:rPr lang="de-DE" sz="800" dirty="0">
                      <a:solidFill>
                        <a:schemeClr val="bg1">
                          <a:lumMod val="65000"/>
                        </a:schemeClr>
                      </a:solidFill>
                    </a:rPr>
                    <a:t>|18%</a:t>
                  </a:r>
                  <a:r>
                    <a:rPr lang="de-DE" sz="600" dirty="0">
                      <a:solidFill>
                        <a:schemeClr val="bg1">
                          <a:lumMod val="65000"/>
                        </a:schemeClr>
                      </a:solidFill>
                    </a:rPr>
                    <a:t>a</a:t>
                  </a:r>
                </a:p>
              </p:txBody>
            </p:sp>
          </p:grpSp>
        </p:grpSp>
        <p:grpSp>
          <p:nvGrpSpPr>
            <p:cNvPr id="80" name="Gruppieren 79">
              <a:extLst>
                <a:ext uri="{FF2B5EF4-FFF2-40B4-BE49-F238E27FC236}">
                  <a16:creationId xmlns:a16="http://schemas.microsoft.com/office/drawing/2014/main" id="{45A62D30-35FD-47FF-AB5F-9B1A71664B40}"/>
                </a:ext>
              </a:extLst>
            </p:cNvPr>
            <p:cNvGrpSpPr/>
            <p:nvPr/>
          </p:nvGrpSpPr>
          <p:grpSpPr>
            <a:xfrm>
              <a:off x="5504938" y="3013170"/>
              <a:ext cx="224322" cy="400165"/>
              <a:chOff x="1237392" y="1861683"/>
              <a:chExt cx="224322" cy="400165"/>
            </a:xfrm>
          </p:grpSpPr>
          <p:pic>
            <p:nvPicPr>
              <p:cNvPr id="81" name="Grafik 80">
                <a:extLst>
                  <a:ext uri="{FF2B5EF4-FFF2-40B4-BE49-F238E27FC236}">
                    <a16:creationId xmlns:a16="http://schemas.microsoft.com/office/drawing/2014/main" id="{E1783C87-E872-4BF1-BBB9-A0998A28304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60528" y="2081848"/>
                <a:ext cx="188090" cy="180000"/>
              </a:xfrm>
              <a:prstGeom prst="rect">
                <a:avLst/>
              </a:prstGeom>
            </p:spPr>
          </p:pic>
          <p:grpSp>
            <p:nvGrpSpPr>
              <p:cNvPr id="82" name="Gruppieren 81">
                <a:extLst>
                  <a:ext uri="{FF2B5EF4-FFF2-40B4-BE49-F238E27FC236}">
                    <a16:creationId xmlns:a16="http://schemas.microsoft.com/office/drawing/2014/main" id="{3A4DC062-3EEF-4392-BCE2-C28D545BE268}"/>
                  </a:ext>
                </a:extLst>
              </p:cNvPr>
              <p:cNvGrpSpPr>
                <a:grpSpLocks noChangeAspect="1"/>
              </p:cNvGrpSpPr>
              <p:nvPr/>
            </p:nvGrpSpPr>
            <p:grpSpPr>
              <a:xfrm>
                <a:off x="1237392" y="1861683"/>
                <a:ext cx="224322" cy="144000"/>
                <a:chOff x="10194164" y="3584308"/>
                <a:chExt cx="493594" cy="316855"/>
              </a:xfrm>
            </p:grpSpPr>
            <p:pic>
              <p:nvPicPr>
                <p:cNvPr id="83" name="Graphic 5">
                  <a:extLst>
                    <a:ext uri="{FF2B5EF4-FFF2-40B4-BE49-F238E27FC236}">
                      <a16:creationId xmlns:a16="http://schemas.microsoft.com/office/drawing/2014/main" id="{C3F18E5F-6539-4C4B-B7A2-9A82D2C389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94890" y="3584308"/>
                  <a:ext cx="192868" cy="316855"/>
                </a:xfrm>
                <a:prstGeom prst="rect">
                  <a:avLst/>
                </a:prstGeom>
              </p:spPr>
            </p:pic>
            <p:pic>
              <p:nvPicPr>
                <p:cNvPr id="84" name="Graphic 11">
                  <a:extLst>
                    <a:ext uri="{FF2B5EF4-FFF2-40B4-BE49-F238E27FC236}">
                      <a16:creationId xmlns:a16="http://schemas.microsoft.com/office/drawing/2014/main" id="{866BE6D9-8E8E-442E-B588-CAE6B3C3F96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94164" y="3584308"/>
                  <a:ext cx="276999" cy="276999"/>
                </a:xfrm>
                <a:prstGeom prst="rect">
                  <a:avLst/>
                </a:prstGeom>
              </p:spPr>
            </p:pic>
          </p:grpSp>
        </p:grpSp>
      </p:grpSp>
      <p:sp>
        <p:nvSpPr>
          <p:cNvPr id="4" name="Foliennummernplatzhalter 3">
            <a:extLst>
              <a:ext uri="{FF2B5EF4-FFF2-40B4-BE49-F238E27FC236}">
                <a16:creationId xmlns:a16="http://schemas.microsoft.com/office/drawing/2014/main" id="{B382DD4E-B747-4D0C-A5FE-4AA0E0BDEBFD}"/>
              </a:ext>
            </a:extLst>
          </p:cNvPr>
          <p:cNvSpPr>
            <a:spLocks noGrp="1"/>
          </p:cNvSpPr>
          <p:nvPr>
            <p:ph type="sldNum" sz="quarter" idx="10"/>
          </p:nvPr>
        </p:nvSpPr>
        <p:spPr/>
        <p:txBody>
          <a:bodyPr/>
          <a:lstStyle/>
          <a:p>
            <a:fld id="{4034BEE3-566C-4068-A777-C3A4762E861B}" type="slidenum">
              <a:rPr lang="en-GB" smtClean="0"/>
              <a:pPr/>
              <a:t>11</a:t>
            </a:fld>
            <a:endParaRPr lang="en-GB" dirty="0"/>
          </a:p>
        </p:txBody>
      </p:sp>
    </p:spTree>
    <p:extLst>
      <p:ext uri="{BB962C8B-B14F-4D97-AF65-F5344CB8AC3E}">
        <p14:creationId xmlns:p14="http://schemas.microsoft.com/office/powerpoint/2010/main" val="372069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F359F90-8B5C-4882-830F-BCE3BD324B87}"/>
              </a:ext>
            </a:extLst>
          </p:cNvPr>
          <p:cNvPicPr>
            <a:picLocks noChangeAspect="1"/>
          </p:cNvPicPr>
          <p:nvPr/>
        </p:nvPicPr>
        <p:blipFill>
          <a:blip r:embed="rId2"/>
          <a:srcRect/>
          <a:stretch/>
        </p:blipFill>
        <p:spPr>
          <a:xfrm>
            <a:off x="0" y="0"/>
            <a:ext cx="12192000" cy="6858000"/>
          </a:xfrm>
          <a:prstGeom prst="rect">
            <a:avLst/>
          </a:prstGeom>
        </p:spPr>
      </p:pic>
      <p:sp>
        <p:nvSpPr>
          <p:cNvPr id="2" name="Text Placeholder 1"/>
          <p:cNvSpPr>
            <a:spLocks noGrp="1"/>
          </p:cNvSpPr>
          <p:nvPr>
            <p:ph type="body" sz="quarter" idx="15"/>
          </p:nvPr>
        </p:nvSpPr>
        <p:spPr/>
        <p:txBody>
          <a:bodyPr/>
          <a:lstStyle/>
          <a:p>
            <a:r>
              <a:rPr lang="en-GB" dirty="0">
                <a:solidFill>
                  <a:schemeClr val="bg1"/>
                </a:solidFill>
              </a:rPr>
              <a:t>Digitalised Medicine</a:t>
            </a:r>
          </a:p>
        </p:txBody>
      </p:sp>
      <p:sp>
        <p:nvSpPr>
          <p:cNvPr id="3" name="Text Placeholder 2"/>
          <p:cNvSpPr>
            <a:spLocks noGrp="1"/>
          </p:cNvSpPr>
          <p:nvPr>
            <p:ph type="body" sz="quarter" idx="16"/>
          </p:nvPr>
        </p:nvSpPr>
        <p:spPr/>
        <p:txBody>
          <a:bodyPr/>
          <a:lstStyle/>
          <a:p>
            <a:r>
              <a:rPr lang="en-GB" dirty="0">
                <a:solidFill>
                  <a:schemeClr val="bg1"/>
                </a:solidFill>
              </a:rPr>
              <a:t>1</a:t>
            </a:r>
          </a:p>
        </p:txBody>
      </p:sp>
    </p:spTree>
    <p:extLst>
      <p:ext uri="{BB962C8B-B14F-4D97-AF65-F5344CB8AC3E}">
        <p14:creationId xmlns:p14="http://schemas.microsoft.com/office/powerpoint/2010/main" val="1162516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23086-37A0-45B7-A793-B7BB984F92D1}"/>
              </a:ext>
            </a:extLst>
          </p:cNvPr>
          <p:cNvSpPr>
            <a:spLocks noGrp="1"/>
          </p:cNvSpPr>
          <p:nvPr>
            <p:ph type="title"/>
          </p:nvPr>
        </p:nvSpPr>
        <p:spPr/>
        <p:txBody>
          <a:bodyPr/>
          <a:lstStyle/>
          <a:p>
            <a:r>
              <a:rPr lang="en-US" noProof="1"/>
              <a:t>36% are aware of the correct answer that </a:t>
            </a:r>
            <a:r>
              <a:rPr lang="en-GB" noProof="1"/>
              <a:t>online pharmacies may only offer over-the-counter medicines.</a:t>
            </a:r>
            <a:endParaRPr lang="en-US" noProof="1"/>
          </a:p>
        </p:txBody>
      </p:sp>
      <p:grpSp>
        <p:nvGrpSpPr>
          <p:cNvPr id="22" name="Gruppieren 21">
            <a:extLst>
              <a:ext uri="{FF2B5EF4-FFF2-40B4-BE49-F238E27FC236}">
                <a16:creationId xmlns:a16="http://schemas.microsoft.com/office/drawing/2014/main" id="{00E9B9A4-3EFF-4857-84F3-78404D572752}"/>
              </a:ext>
            </a:extLst>
          </p:cNvPr>
          <p:cNvGrpSpPr/>
          <p:nvPr/>
        </p:nvGrpSpPr>
        <p:grpSpPr>
          <a:xfrm>
            <a:off x="11000153" y="1329736"/>
            <a:ext cx="776810" cy="628494"/>
            <a:chOff x="1045304" y="2255022"/>
            <a:chExt cx="776810" cy="628494"/>
          </a:xfrm>
        </p:grpSpPr>
        <p:sp>
          <p:nvSpPr>
            <p:cNvPr id="8" name="Rechteck 7">
              <a:extLst>
                <a:ext uri="{FF2B5EF4-FFF2-40B4-BE49-F238E27FC236}">
                  <a16:creationId xmlns:a16="http://schemas.microsoft.com/office/drawing/2014/main" id="{C4925067-5335-4520-9147-8C5F21723864}"/>
                </a:ext>
              </a:extLst>
            </p:cNvPr>
            <p:cNvSpPr/>
            <p:nvPr/>
          </p:nvSpPr>
          <p:spPr bwMode="ltGray">
            <a:xfrm>
              <a:off x="1045304" y="2519464"/>
              <a:ext cx="776810" cy="3640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noProof="1">
                  <a:solidFill>
                    <a:schemeClr val="tx2"/>
                  </a:solidFill>
                </a:rPr>
                <a:t>Knowing</a:t>
              </a:r>
            </a:p>
          </p:txBody>
        </p:sp>
        <p:pic>
          <p:nvPicPr>
            <p:cNvPr id="12" name="Graphic 11">
              <a:extLst>
                <a:ext uri="{FF2B5EF4-FFF2-40B4-BE49-F238E27FC236}">
                  <a16:creationId xmlns:a16="http://schemas.microsoft.com/office/drawing/2014/main" id="{5D8D5EDB-DA73-47EB-9053-ECB7EA9DC8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58796" y="2255022"/>
              <a:ext cx="349826" cy="365727"/>
            </a:xfrm>
            <a:prstGeom prst="rect">
              <a:avLst/>
            </a:prstGeom>
          </p:spPr>
        </p:pic>
      </p:grpSp>
      <p:sp>
        <p:nvSpPr>
          <p:cNvPr id="25" name="Rechteck 24">
            <a:extLst>
              <a:ext uri="{FF2B5EF4-FFF2-40B4-BE49-F238E27FC236}">
                <a16:creationId xmlns:a16="http://schemas.microsoft.com/office/drawing/2014/main" id="{DCF96DBA-E538-4A5C-8102-CE9E1CA81B2D}"/>
              </a:ext>
            </a:extLst>
          </p:cNvPr>
          <p:cNvSpPr/>
          <p:nvPr/>
        </p:nvSpPr>
        <p:spPr bwMode="ltGray">
          <a:xfrm>
            <a:off x="10950242" y="880227"/>
            <a:ext cx="876632" cy="40320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dirty="0" err="1"/>
              <a:t>Digitalised</a:t>
            </a:r>
            <a:r>
              <a:rPr lang="en-US" sz="1000" b="1" dirty="0"/>
              <a:t> Medicine</a:t>
            </a:r>
          </a:p>
        </p:txBody>
      </p:sp>
      <p:sp>
        <p:nvSpPr>
          <p:cNvPr id="26" name="Rechteck 25">
            <a:extLst>
              <a:ext uri="{FF2B5EF4-FFF2-40B4-BE49-F238E27FC236}">
                <a16:creationId xmlns:a16="http://schemas.microsoft.com/office/drawing/2014/main" id="{8EE0E126-342D-4EAF-A53D-574F38036D3F}"/>
              </a:ext>
            </a:extLst>
          </p:cNvPr>
          <p:cNvSpPr/>
          <p:nvPr/>
        </p:nvSpPr>
        <p:spPr>
          <a:xfrm>
            <a:off x="359998" y="1161919"/>
            <a:ext cx="8268610" cy="276999"/>
          </a:xfrm>
          <a:prstGeom prst="rect">
            <a:avLst/>
          </a:prstGeom>
        </p:spPr>
        <p:txBody>
          <a:bodyPr wrap="none">
            <a:spAutoFit/>
          </a:bodyPr>
          <a:lstStyle/>
          <a:p>
            <a:r>
              <a:rPr lang="en-US" sz="1200" dirty="0"/>
              <a:t>Q4. Is it possible to obtain prescription drugs through online or mail order pharmacies in your country? </a:t>
            </a:r>
            <a:r>
              <a:rPr lang="en-US" sz="1200" i="1" dirty="0"/>
              <a:t>– (single answer)</a:t>
            </a:r>
            <a:endParaRPr lang="en-US" sz="1200" dirty="0"/>
          </a:p>
        </p:txBody>
      </p:sp>
      <p:sp>
        <p:nvSpPr>
          <p:cNvPr id="27" name="Textfeld 26">
            <a:extLst>
              <a:ext uri="{FF2B5EF4-FFF2-40B4-BE49-F238E27FC236}">
                <a16:creationId xmlns:a16="http://schemas.microsoft.com/office/drawing/2014/main" id="{A6F34F9C-C9F4-485A-8870-7EEBECD29456}"/>
              </a:ext>
            </a:extLst>
          </p:cNvPr>
          <p:cNvSpPr txBox="1"/>
          <p:nvPr/>
        </p:nvSpPr>
        <p:spPr>
          <a:xfrm>
            <a:off x="455193" y="1436958"/>
            <a:ext cx="912109" cy="169277"/>
          </a:xfrm>
          <a:prstGeom prst="rect">
            <a:avLst/>
          </a:prstGeom>
          <a:noFill/>
        </p:spPr>
        <p:txBody>
          <a:bodyPr wrap="none" lIns="0" tIns="0" rIns="0" bIns="0" rtlCol="0">
            <a:spAutoFit/>
          </a:bodyPr>
          <a:lstStyle>
            <a:defPPr>
              <a:defRPr lang="en-US"/>
            </a:defPPr>
            <a:lvl1pPr>
              <a:defRPr sz="1100"/>
            </a:lvl1pPr>
          </a:lstStyle>
          <a:p>
            <a:r>
              <a:rPr lang="de-DE" dirty="0"/>
              <a:t>Base: n=2.010</a:t>
            </a:r>
          </a:p>
        </p:txBody>
      </p:sp>
      <p:pic>
        <p:nvPicPr>
          <p:cNvPr id="30" name="Grafik 29">
            <a:extLst>
              <a:ext uri="{FF2B5EF4-FFF2-40B4-BE49-F238E27FC236}">
                <a16:creationId xmlns:a16="http://schemas.microsoft.com/office/drawing/2014/main" id="{E57978DA-55C6-4800-9058-A2D8F9C548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83052" y="3055302"/>
            <a:ext cx="1256237" cy="1312697"/>
          </a:xfrm>
          <a:prstGeom prst="rect">
            <a:avLst/>
          </a:prstGeom>
        </p:spPr>
      </p:pic>
      <p:sp>
        <p:nvSpPr>
          <p:cNvPr id="19" name="Textfeld 18">
            <a:extLst>
              <a:ext uri="{FF2B5EF4-FFF2-40B4-BE49-F238E27FC236}">
                <a16:creationId xmlns:a16="http://schemas.microsoft.com/office/drawing/2014/main" id="{EF34FC43-3BE4-4A9B-9C89-56E63097C642}"/>
              </a:ext>
            </a:extLst>
          </p:cNvPr>
          <p:cNvSpPr txBox="1"/>
          <p:nvPr/>
        </p:nvSpPr>
        <p:spPr>
          <a:xfrm>
            <a:off x="4690558" y="3008134"/>
            <a:ext cx="1384995" cy="830997"/>
          </a:xfrm>
          <a:prstGeom prst="rect">
            <a:avLst/>
          </a:prstGeom>
          <a:noFill/>
        </p:spPr>
        <p:txBody>
          <a:bodyPr wrap="none" lIns="0" tIns="0" rIns="0" bIns="0" rtlCol="0">
            <a:spAutoFit/>
          </a:bodyPr>
          <a:lstStyle/>
          <a:p>
            <a:r>
              <a:rPr lang="de-DE" sz="5400" dirty="0">
                <a:solidFill>
                  <a:schemeClr val="bg1">
                    <a:lumMod val="65000"/>
                  </a:schemeClr>
                </a:solidFill>
              </a:rPr>
              <a:t>36%</a:t>
            </a:r>
          </a:p>
        </p:txBody>
      </p:sp>
      <p:sp>
        <p:nvSpPr>
          <p:cNvPr id="20" name="Textfeld 19">
            <a:extLst>
              <a:ext uri="{FF2B5EF4-FFF2-40B4-BE49-F238E27FC236}">
                <a16:creationId xmlns:a16="http://schemas.microsoft.com/office/drawing/2014/main" id="{85A375AA-FD70-427A-A059-2479314BF9E6}"/>
              </a:ext>
            </a:extLst>
          </p:cNvPr>
          <p:cNvSpPr txBox="1"/>
          <p:nvPr/>
        </p:nvSpPr>
        <p:spPr>
          <a:xfrm>
            <a:off x="6773442" y="2920361"/>
            <a:ext cx="1540486" cy="923330"/>
          </a:xfrm>
          <a:prstGeom prst="rect">
            <a:avLst/>
          </a:prstGeom>
          <a:noFill/>
        </p:spPr>
        <p:txBody>
          <a:bodyPr wrap="none" lIns="0" tIns="0" rIns="0" bIns="0" rtlCol="0">
            <a:spAutoFit/>
          </a:bodyPr>
          <a:lstStyle>
            <a:defPPr>
              <a:defRPr lang="en-US"/>
            </a:defPPr>
            <a:lvl1pPr>
              <a:defRPr sz="6000" b="1">
                <a:solidFill>
                  <a:schemeClr val="tx2"/>
                </a:solidFill>
              </a:defRPr>
            </a:lvl1pPr>
          </a:lstStyle>
          <a:p>
            <a:r>
              <a:rPr lang="de-DE" dirty="0"/>
              <a:t>37%</a:t>
            </a:r>
          </a:p>
        </p:txBody>
      </p:sp>
      <p:sp>
        <p:nvSpPr>
          <p:cNvPr id="21" name="Textfeld 20">
            <a:extLst>
              <a:ext uri="{FF2B5EF4-FFF2-40B4-BE49-F238E27FC236}">
                <a16:creationId xmlns:a16="http://schemas.microsoft.com/office/drawing/2014/main" id="{D2E8ACBA-6114-4348-A48F-CA8DE954B7E0}"/>
              </a:ext>
            </a:extLst>
          </p:cNvPr>
          <p:cNvSpPr txBox="1"/>
          <p:nvPr/>
        </p:nvSpPr>
        <p:spPr>
          <a:xfrm>
            <a:off x="2570870" y="3350129"/>
            <a:ext cx="820738" cy="492443"/>
          </a:xfrm>
          <a:prstGeom prst="rect">
            <a:avLst/>
          </a:prstGeom>
          <a:noFill/>
        </p:spPr>
        <p:txBody>
          <a:bodyPr wrap="none" lIns="0" tIns="0" rIns="0" bIns="0" rtlCol="0">
            <a:spAutoFit/>
          </a:bodyPr>
          <a:lstStyle/>
          <a:p>
            <a:r>
              <a:rPr lang="de-DE" sz="3200" dirty="0">
                <a:solidFill>
                  <a:schemeClr val="bg1">
                    <a:lumMod val="65000"/>
                  </a:schemeClr>
                </a:solidFill>
              </a:rPr>
              <a:t>13%</a:t>
            </a:r>
          </a:p>
        </p:txBody>
      </p:sp>
      <p:sp>
        <p:nvSpPr>
          <p:cNvPr id="23" name="Textfeld 22">
            <a:extLst>
              <a:ext uri="{FF2B5EF4-FFF2-40B4-BE49-F238E27FC236}">
                <a16:creationId xmlns:a16="http://schemas.microsoft.com/office/drawing/2014/main" id="{627305C9-CDB0-4DC8-B781-97FBC2DE574A}"/>
              </a:ext>
            </a:extLst>
          </p:cNvPr>
          <p:cNvSpPr txBox="1"/>
          <p:nvPr/>
        </p:nvSpPr>
        <p:spPr>
          <a:xfrm>
            <a:off x="430033" y="3350129"/>
            <a:ext cx="820738" cy="492443"/>
          </a:xfrm>
          <a:prstGeom prst="rect">
            <a:avLst/>
          </a:prstGeom>
          <a:noFill/>
        </p:spPr>
        <p:txBody>
          <a:bodyPr wrap="none" lIns="0" tIns="0" rIns="0" bIns="0" rtlCol="0">
            <a:spAutoFit/>
          </a:bodyPr>
          <a:lstStyle/>
          <a:p>
            <a:r>
              <a:rPr lang="de-DE" sz="3200" dirty="0">
                <a:solidFill>
                  <a:schemeClr val="bg1">
                    <a:lumMod val="65000"/>
                  </a:schemeClr>
                </a:solidFill>
              </a:rPr>
              <a:t>14%</a:t>
            </a:r>
          </a:p>
        </p:txBody>
      </p:sp>
      <p:graphicFrame>
        <p:nvGraphicFramePr>
          <p:cNvPr id="28" name="Tabelle 8">
            <a:extLst>
              <a:ext uri="{FF2B5EF4-FFF2-40B4-BE49-F238E27FC236}">
                <a16:creationId xmlns:a16="http://schemas.microsoft.com/office/drawing/2014/main" id="{514E5BF2-4991-4013-91F4-0C335CB0CFFA}"/>
              </a:ext>
            </a:extLst>
          </p:cNvPr>
          <p:cNvGraphicFramePr>
            <a:graphicFrameLocks noGrp="1"/>
          </p:cNvGraphicFramePr>
          <p:nvPr>
            <p:extLst>
              <p:ext uri="{D42A27DB-BD31-4B8C-83A1-F6EECF244321}">
                <p14:modId xmlns:p14="http://schemas.microsoft.com/office/powerpoint/2010/main" val="1487234014"/>
              </p:ext>
            </p:extLst>
          </p:nvPr>
        </p:nvGraphicFramePr>
        <p:xfrm>
          <a:off x="359998" y="3849866"/>
          <a:ext cx="8472196" cy="1253531"/>
        </p:xfrm>
        <a:graphic>
          <a:graphicData uri="http://schemas.openxmlformats.org/drawingml/2006/table">
            <a:tbl>
              <a:tblPr firstRow="1" bandRow="1">
                <a:tableStyleId>{5C22544A-7EE6-4342-B048-85BDC9FD1C3A}</a:tableStyleId>
              </a:tblPr>
              <a:tblGrid>
                <a:gridCol w="2118049">
                  <a:extLst>
                    <a:ext uri="{9D8B030D-6E8A-4147-A177-3AD203B41FA5}">
                      <a16:colId xmlns:a16="http://schemas.microsoft.com/office/drawing/2014/main" val="1271370847"/>
                    </a:ext>
                  </a:extLst>
                </a:gridCol>
                <a:gridCol w="2118049">
                  <a:extLst>
                    <a:ext uri="{9D8B030D-6E8A-4147-A177-3AD203B41FA5}">
                      <a16:colId xmlns:a16="http://schemas.microsoft.com/office/drawing/2014/main" val="1067911662"/>
                    </a:ext>
                  </a:extLst>
                </a:gridCol>
                <a:gridCol w="2118049">
                  <a:extLst>
                    <a:ext uri="{9D8B030D-6E8A-4147-A177-3AD203B41FA5}">
                      <a16:colId xmlns:a16="http://schemas.microsoft.com/office/drawing/2014/main" val="2225007639"/>
                    </a:ext>
                  </a:extLst>
                </a:gridCol>
                <a:gridCol w="2118049">
                  <a:extLst>
                    <a:ext uri="{9D8B030D-6E8A-4147-A177-3AD203B41FA5}">
                      <a16:colId xmlns:a16="http://schemas.microsoft.com/office/drawing/2014/main" val="3651680017"/>
                    </a:ext>
                  </a:extLst>
                </a:gridCol>
              </a:tblGrid>
              <a:tr h="1253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Yes, if the prescription is submitted by mail in advance. </a:t>
                      </a:r>
                      <a:endParaRPr lang="de-DE"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Yes, it is, if a scan or photograph of the prescription is uploaded previously.</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r>
                        <a:rPr lang="en-US" sz="1200" b="0" dirty="0">
                          <a:solidFill>
                            <a:schemeClr val="tx1"/>
                          </a:solidFill>
                        </a:rPr>
                        <a:t>No, online pharmacies may only offer over-the-counter medicines. </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r>
                        <a:rPr lang="de-DE" sz="1400" b="1" dirty="0">
                          <a:solidFill>
                            <a:schemeClr val="tx2"/>
                          </a:solidFill>
                        </a:rPr>
                        <a:t>I </a:t>
                      </a:r>
                      <a:r>
                        <a:rPr lang="de-DE" sz="1400" b="1" dirty="0" err="1">
                          <a:solidFill>
                            <a:schemeClr val="tx2"/>
                          </a:solidFill>
                        </a:rPr>
                        <a:t>don’t</a:t>
                      </a:r>
                      <a:r>
                        <a:rPr lang="de-DE" sz="1400" b="1" dirty="0">
                          <a:solidFill>
                            <a:schemeClr val="tx2"/>
                          </a:solidFill>
                        </a:rPr>
                        <a:t> </a:t>
                      </a:r>
                      <a:r>
                        <a:rPr lang="de-DE" sz="1400" b="1" dirty="0" err="1">
                          <a:solidFill>
                            <a:schemeClr val="tx2"/>
                          </a:solidFill>
                        </a:rPr>
                        <a:t>know</a:t>
                      </a:r>
                      <a:r>
                        <a:rPr lang="de-DE" sz="1400" b="1" dirty="0">
                          <a:solidFill>
                            <a:schemeClr val="tx2"/>
                          </a:solidFill>
                        </a:rPr>
                        <a:t>.</a:t>
                      </a:r>
                    </a:p>
                  </a:txBody>
                  <a:tcPr>
                    <a:lnL w="12700" cmpd="sng">
                      <a:noFill/>
                    </a:lnL>
                    <a:lnR w="12700" cmpd="sng">
                      <a:noFill/>
                    </a:lnR>
                    <a:lnT w="38100"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46946593"/>
                  </a:ext>
                </a:extLst>
              </a:tr>
            </a:tbl>
          </a:graphicData>
        </a:graphic>
      </p:graphicFrame>
      <p:grpSp>
        <p:nvGrpSpPr>
          <p:cNvPr id="244" name="Gruppieren 243">
            <a:extLst>
              <a:ext uri="{FF2B5EF4-FFF2-40B4-BE49-F238E27FC236}">
                <a16:creationId xmlns:a16="http://schemas.microsoft.com/office/drawing/2014/main" id="{1BFE429D-26C7-4EA9-8CC9-A64D5B6D352B}"/>
              </a:ext>
            </a:extLst>
          </p:cNvPr>
          <p:cNvGrpSpPr>
            <a:grpSpLocks noChangeAspect="1"/>
          </p:cNvGrpSpPr>
          <p:nvPr/>
        </p:nvGrpSpPr>
        <p:grpSpPr>
          <a:xfrm>
            <a:off x="8496065" y="5616154"/>
            <a:ext cx="3240000" cy="432383"/>
            <a:chOff x="8145191" y="5602202"/>
            <a:chExt cx="3681683" cy="491331"/>
          </a:xfrm>
        </p:grpSpPr>
        <p:pic>
          <p:nvPicPr>
            <p:cNvPr id="245" name="Graphic 5">
              <a:extLst>
                <a:ext uri="{FF2B5EF4-FFF2-40B4-BE49-F238E27FC236}">
                  <a16:creationId xmlns:a16="http://schemas.microsoft.com/office/drawing/2014/main" id="{81503914-C54B-4488-931A-FEEBF5BF140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24240" y="5667113"/>
              <a:ext cx="192868" cy="316855"/>
            </a:xfrm>
            <a:prstGeom prst="rect">
              <a:avLst/>
            </a:prstGeom>
          </p:spPr>
        </p:pic>
        <p:pic>
          <p:nvPicPr>
            <p:cNvPr id="246" name="Grafik 245">
              <a:extLst>
                <a:ext uri="{FF2B5EF4-FFF2-40B4-BE49-F238E27FC236}">
                  <a16:creationId xmlns:a16="http://schemas.microsoft.com/office/drawing/2014/main" id="{47E1C132-0097-48DA-94C0-BB3E7775F17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93318" y="5602202"/>
              <a:ext cx="421322" cy="403200"/>
            </a:xfrm>
            <a:prstGeom prst="rect">
              <a:avLst/>
            </a:prstGeom>
          </p:spPr>
        </p:pic>
        <p:pic>
          <p:nvPicPr>
            <p:cNvPr id="247" name="Graphic 11">
              <a:extLst>
                <a:ext uri="{FF2B5EF4-FFF2-40B4-BE49-F238E27FC236}">
                  <a16:creationId xmlns:a16="http://schemas.microsoft.com/office/drawing/2014/main" id="{82EE09BC-93F9-47D6-8AF0-37F601FFCBC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45191" y="5702348"/>
              <a:ext cx="276999" cy="276999"/>
            </a:xfrm>
            <a:prstGeom prst="rect">
              <a:avLst/>
            </a:prstGeom>
          </p:spPr>
        </p:pic>
        <p:sp>
          <p:nvSpPr>
            <p:cNvPr id="248" name="Rechteck: abgerundete Ecken 247">
              <a:extLst>
                <a:ext uri="{FF2B5EF4-FFF2-40B4-BE49-F238E27FC236}">
                  <a16:creationId xmlns:a16="http://schemas.microsoft.com/office/drawing/2014/main" id="{85EA1A86-1399-4CC8-A93F-E603A4A4AC86}"/>
                </a:ext>
              </a:extLst>
            </p:cNvPr>
            <p:cNvSpPr/>
            <p:nvPr/>
          </p:nvSpPr>
          <p:spPr bwMode="ltGray">
            <a:xfrm>
              <a:off x="10086643" y="5667112"/>
              <a:ext cx="1740231" cy="338289"/>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sp>
          <p:nvSpPr>
            <p:cNvPr id="249" name="Textfeld 248">
              <a:extLst>
                <a:ext uri="{FF2B5EF4-FFF2-40B4-BE49-F238E27FC236}">
                  <a16:creationId xmlns:a16="http://schemas.microsoft.com/office/drawing/2014/main" id="{A3480B83-F84F-4CC3-BB5C-84365A8F78B6}"/>
                </a:ext>
              </a:extLst>
            </p:cNvPr>
            <p:cNvSpPr txBox="1"/>
            <p:nvPr/>
          </p:nvSpPr>
          <p:spPr>
            <a:xfrm>
              <a:off x="10206064"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18-34</a:t>
              </a:r>
              <a:br>
                <a:rPr lang="en-US" sz="1100" dirty="0">
                  <a:solidFill>
                    <a:schemeClr val="bg1">
                      <a:lumMod val="75000"/>
                    </a:schemeClr>
                  </a:solidFill>
                </a:rPr>
              </a:br>
              <a:r>
                <a:rPr lang="en-US" sz="900" dirty="0">
                  <a:solidFill>
                    <a:schemeClr val="bg1">
                      <a:lumMod val="75000"/>
                    </a:schemeClr>
                  </a:solidFill>
                </a:rPr>
                <a:t>(a)</a:t>
              </a:r>
            </a:p>
          </p:txBody>
        </p:sp>
        <p:sp>
          <p:nvSpPr>
            <p:cNvPr id="250" name="Textfeld 249">
              <a:extLst>
                <a:ext uri="{FF2B5EF4-FFF2-40B4-BE49-F238E27FC236}">
                  <a16:creationId xmlns:a16="http://schemas.microsoft.com/office/drawing/2014/main" id="{8025EFBD-D4B8-4733-84E8-B9518FA3C3F4}"/>
                </a:ext>
              </a:extLst>
            </p:cNvPr>
            <p:cNvSpPr txBox="1"/>
            <p:nvPr/>
          </p:nvSpPr>
          <p:spPr>
            <a:xfrm>
              <a:off x="10741646"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35-49</a:t>
              </a:r>
              <a:br>
                <a:rPr lang="en-US" sz="1100" dirty="0">
                  <a:solidFill>
                    <a:schemeClr val="bg1">
                      <a:lumMod val="75000"/>
                    </a:schemeClr>
                  </a:solidFill>
                </a:rPr>
              </a:br>
              <a:r>
                <a:rPr lang="en-US" sz="900" dirty="0">
                  <a:solidFill>
                    <a:schemeClr val="bg1">
                      <a:lumMod val="75000"/>
                    </a:schemeClr>
                  </a:solidFill>
                </a:rPr>
                <a:t>(b)</a:t>
              </a:r>
            </a:p>
          </p:txBody>
        </p:sp>
        <p:sp>
          <p:nvSpPr>
            <p:cNvPr id="251" name="Textfeld 250">
              <a:extLst>
                <a:ext uri="{FF2B5EF4-FFF2-40B4-BE49-F238E27FC236}">
                  <a16:creationId xmlns:a16="http://schemas.microsoft.com/office/drawing/2014/main" id="{7A226E98-40EA-46BA-AF11-8D880F8076FB}"/>
                </a:ext>
              </a:extLst>
            </p:cNvPr>
            <p:cNvSpPr txBox="1"/>
            <p:nvPr/>
          </p:nvSpPr>
          <p:spPr>
            <a:xfrm>
              <a:off x="11277227"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50-99</a:t>
              </a:r>
              <a:br>
                <a:rPr lang="en-US" sz="1100" dirty="0">
                  <a:solidFill>
                    <a:schemeClr val="bg1">
                      <a:lumMod val="75000"/>
                    </a:schemeClr>
                  </a:solidFill>
                </a:rPr>
              </a:br>
              <a:r>
                <a:rPr lang="en-US" sz="900" dirty="0">
                  <a:solidFill>
                    <a:schemeClr val="bg1">
                      <a:lumMod val="75000"/>
                    </a:schemeClr>
                  </a:solidFill>
                </a:rPr>
                <a:t>(c)</a:t>
              </a:r>
            </a:p>
          </p:txBody>
        </p:sp>
        <p:cxnSp>
          <p:nvCxnSpPr>
            <p:cNvPr id="252" name="Gerader Verbinder 251">
              <a:extLst>
                <a:ext uri="{FF2B5EF4-FFF2-40B4-BE49-F238E27FC236}">
                  <a16:creationId xmlns:a16="http://schemas.microsoft.com/office/drawing/2014/main" id="{8A244B43-72B0-4BD8-95D2-76268C26F484}"/>
                </a:ext>
              </a:extLst>
            </p:cNvPr>
            <p:cNvCxnSpPr>
              <a:cxnSpLocks/>
            </p:cNvCxnSpPr>
            <p:nvPr/>
          </p:nvCxnSpPr>
          <p:spPr>
            <a:xfrm>
              <a:off x="1067642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3" name="Gerader Verbinder 252">
              <a:extLst>
                <a:ext uri="{FF2B5EF4-FFF2-40B4-BE49-F238E27FC236}">
                  <a16:creationId xmlns:a16="http://schemas.microsoft.com/office/drawing/2014/main" id="{D5C06205-756E-498D-B8ED-B1194721AA93}"/>
                </a:ext>
              </a:extLst>
            </p:cNvPr>
            <p:cNvCxnSpPr>
              <a:cxnSpLocks/>
            </p:cNvCxnSpPr>
            <p:nvPr/>
          </p:nvCxnSpPr>
          <p:spPr>
            <a:xfrm>
              <a:off x="1121689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54" name="Rechteck: abgerundete Ecken 253">
              <a:extLst>
                <a:ext uri="{FF2B5EF4-FFF2-40B4-BE49-F238E27FC236}">
                  <a16:creationId xmlns:a16="http://schemas.microsoft.com/office/drawing/2014/main" id="{BF6BC2C6-A4B4-4C90-BC70-8C927F8783B3}"/>
                </a:ext>
              </a:extLst>
            </p:cNvPr>
            <p:cNvSpPr/>
            <p:nvPr/>
          </p:nvSpPr>
          <p:spPr bwMode="ltGray">
            <a:xfrm>
              <a:off x="8812162" y="5667112"/>
              <a:ext cx="518125" cy="33829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cxnSp>
          <p:nvCxnSpPr>
            <p:cNvPr id="255" name="Gerader Verbinder 254">
              <a:extLst>
                <a:ext uri="{FF2B5EF4-FFF2-40B4-BE49-F238E27FC236}">
                  <a16:creationId xmlns:a16="http://schemas.microsoft.com/office/drawing/2014/main" id="{DF997B40-74C0-4BAD-AD6B-519F1F6C43FA}"/>
                </a:ext>
              </a:extLst>
            </p:cNvPr>
            <p:cNvCxnSpPr>
              <a:cxnSpLocks/>
            </p:cNvCxnSpPr>
            <p:nvPr/>
          </p:nvCxnSpPr>
          <p:spPr>
            <a:xfrm>
              <a:off x="9071224" y="5765460"/>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56" name="Textfeld 255">
              <a:extLst>
                <a:ext uri="{FF2B5EF4-FFF2-40B4-BE49-F238E27FC236}">
                  <a16:creationId xmlns:a16="http://schemas.microsoft.com/office/drawing/2014/main" id="{BDCB831D-1E77-4C84-A3D2-AB11C6F4122D}"/>
                </a:ext>
              </a:extLst>
            </p:cNvPr>
            <p:cNvSpPr txBox="1"/>
            <p:nvPr/>
          </p:nvSpPr>
          <p:spPr>
            <a:xfrm>
              <a:off x="8882814" y="5766403"/>
              <a:ext cx="132972" cy="192355"/>
            </a:xfrm>
            <a:prstGeom prst="rect">
              <a:avLst/>
            </a:prstGeom>
            <a:noFill/>
          </p:spPr>
          <p:txBody>
            <a:bodyPr wrap="none" lIns="0" tIns="0" rIns="0" bIns="0" rtlCol="0">
              <a:spAutoFit/>
            </a:bodyPr>
            <a:lstStyle/>
            <a:p>
              <a:pPr algn="ctr"/>
              <a:r>
                <a:rPr lang="en-US" sz="1100" dirty="0">
                  <a:solidFill>
                    <a:schemeClr val="bg1">
                      <a:lumMod val="75000"/>
                    </a:schemeClr>
                  </a:solidFill>
                </a:rPr>
                <a:t>m</a:t>
              </a:r>
            </a:p>
          </p:txBody>
        </p:sp>
        <p:sp>
          <p:nvSpPr>
            <p:cNvPr id="257" name="Textfeld 256">
              <a:extLst>
                <a:ext uri="{FF2B5EF4-FFF2-40B4-BE49-F238E27FC236}">
                  <a16:creationId xmlns:a16="http://schemas.microsoft.com/office/drawing/2014/main" id="{13458B93-838F-40ED-857F-C1D12A53841F}"/>
                </a:ext>
              </a:extLst>
            </p:cNvPr>
            <p:cNvSpPr txBox="1"/>
            <p:nvPr/>
          </p:nvSpPr>
          <p:spPr>
            <a:xfrm>
              <a:off x="9198193" y="5766403"/>
              <a:ext cx="43718" cy="192355"/>
            </a:xfrm>
            <a:prstGeom prst="rect">
              <a:avLst/>
            </a:prstGeom>
            <a:noFill/>
          </p:spPr>
          <p:txBody>
            <a:bodyPr wrap="none" lIns="0" tIns="0" rIns="0" bIns="0" rtlCol="0">
              <a:spAutoFit/>
            </a:bodyPr>
            <a:lstStyle/>
            <a:p>
              <a:pPr algn="ctr"/>
              <a:r>
                <a:rPr lang="en-US" sz="1100" dirty="0">
                  <a:solidFill>
                    <a:schemeClr val="bg1">
                      <a:lumMod val="75000"/>
                    </a:schemeClr>
                  </a:solidFill>
                </a:rPr>
                <a:t>f</a:t>
              </a:r>
              <a:endParaRPr lang="en-US" sz="900" dirty="0">
                <a:solidFill>
                  <a:schemeClr val="bg1">
                    <a:lumMod val="75000"/>
                  </a:schemeClr>
                </a:solidFill>
              </a:endParaRPr>
            </a:p>
          </p:txBody>
        </p:sp>
        <p:sp>
          <p:nvSpPr>
            <p:cNvPr id="258" name="Textfeld 257">
              <a:extLst>
                <a:ext uri="{FF2B5EF4-FFF2-40B4-BE49-F238E27FC236}">
                  <a16:creationId xmlns:a16="http://schemas.microsoft.com/office/drawing/2014/main" id="{70E68527-046A-4156-A067-DB89AE11ACF7}"/>
                </a:ext>
              </a:extLst>
            </p:cNvPr>
            <p:cNvSpPr txBox="1"/>
            <p:nvPr/>
          </p:nvSpPr>
          <p:spPr>
            <a:xfrm>
              <a:off x="8908650" y="5936152"/>
              <a:ext cx="74" cy="157381"/>
            </a:xfrm>
            <a:prstGeom prst="rect">
              <a:avLst/>
            </a:prstGeom>
            <a:noFill/>
          </p:spPr>
          <p:txBody>
            <a:bodyPr wrap="none" lIns="0" tIns="0" rIns="0" bIns="0" rtlCol="0">
              <a:spAutoFit/>
            </a:bodyPr>
            <a:lstStyle/>
            <a:p>
              <a:endParaRPr lang="en-US" sz="900" b="1" dirty="0">
                <a:solidFill>
                  <a:schemeClr val="bg1">
                    <a:lumMod val="75000"/>
                  </a:schemeClr>
                </a:solidFill>
              </a:endParaRPr>
            </a:p>
          </p:txBody>
        </p:sp>
      </p:grpSp>
      <p:grpSp>
        <p:nvGrpSpPr>
          <p:cNvPr id="13" name="Gruppieren 12">
            <a:extLst>
              <a:ext uri="{FF2B5EF4-FFF2-40B4-BE49-F238E27FC236}">
                <a16:creationId xmlns:a16="http://schemas.microsoft.com/office/drawing/2014/main" id="{E70BB17E-1904-46D3-BEC3-8542D8DB62D9}"/>
              </a:ext>
            </a:extLst>
          </p:cNvPr>
          <p:cNvGrpSpPr/>
          <p:nvPr/>
        </p:nvGrpSpPr>
        <p:grpSpPr>
          <a:xfrm>
            <a:off x="1195333" y="2981861"/>
            <a:ext cx="1227787" cy="569149"/>
            <a:chOff x="1195333" y="2981861"/>
            <a:chExt cx="1227787" cy="569149"/>
          </a:xfrm>
        </p:grpSpPr>
        <p:grpSp>
          <p:nvGrpSpPr>
            <p:cNvPr id="134" name="Gruppieren 133">
              <a:extLst>
                <a:ext uri="{FF2B5EF4-FFF2-40B4-BE49-F238E27FC236}">
                  <a16:creationId xmlns:a16="http://schemas.microsoft.com/office/drawing/2014/main" id="{0B533BB0-E49C-48B8-BF70-964597030C51}"/>
                </a:ext>
              </a:extLst>
            </p:cNvPr>
            <p:cNvGrpSpPr/>
            <p:nvPr/>
          </p:nvGrpSpPr>
          <p:grpSpPr>
            <a:xfrm>
              <a:off x="1195333" y="3001731"/>
              <a:ext cx="1227787" cy="549279"/>
              <a:chOff x="5643091" y="2806086"/>
              <a:chExt cx="1024281" cy="549279"/>
            </a:xfrm>
          </p:grpSpPr>
          <p:grpSp>
            <p:nvGrpSpPr>
              <p:cNvPr id="142" name="Gruppieren 141">
                <a:extLst>
                  <a:ext uri="{FF2B5EF4-FFF2-40B4-BE49-F238E27FC236}">
                    <a16:creationId xmlns:a16="http://schemas.microsoft.com/office/drawing/2014/main" id="{B91614B2-2317-406C-9ACF-7F780B90B971}"/>
                  </a:ext>
                </a:extLst>
              </p:cNvPr>
              <p:cNvGrpSpPr/>
              <p:nvPr/>
            </p:nvGrpSpPr>
            <p:grpSpPr>
              <a:xfrm>
                <a:off x="5643091" y="2806086"/>
                <a:ext cx="1016330" cy="279325"/>
                <a:chOff x="5651042" y="3076433"/>
                <a:chExt cx="1016330" cy="279325"/>
              </a:xfrm>
            </p:grpSpPr>
            <p:grpSp>
              <p:nvGrpSpPr>
                <p:cNvPr id="149" name="Gruppieren 148">
                  <a:extLst>
                    <a:ext uri="{FF2B5EF4-FFF2-40B4-BE49-F238E27FC236}">
                      <a16:creationId xmlns:a16="http://schemas.microsoft.com/office/drawing/2014/main" id="{3DD3EBB7-58D2-4AD5-9D04-1CD9110B49F0}"/>
                    </a:ext>
                  </a:extLst>
                </p:cNvPr>
                <p:cNvGrpSpPr/>
                <p:nvPr/>
              </p:nvGrpSpPr>
              <p:grpSpPr>
                <a:xfrm>
                  <a:off x="5651042" y="3211758"/>
                  <a:ext cx="216000" cy="144000"/>
                  <a:chOff x="2734278" y="3211758"/>
                  <a:chExt cx="216000" cy="144000"/>
                </a:xfrm>
              </p:grpSpPr>
              <p:cxnSp>
                <p:nvCxnSpPr>
                  <p:cNvPr id="197" name="Gerader Verbinder 196">
                    <a:extLst>
                      <a:ext uri="{FF2B5EF4-FFF2-40B4-BE49-F238E27FC236}">
                        <a16:creationId xmlns:a16="http://schemas.microsoft.com/office/drawing/2014/main" id="{3A4B3238-9F65-4C1E-90A5-05B9DEB1E48F}"/>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8" name="Gerader Verbinder 197">
                    <a:extLst>
                      <a:ext uri="{FF2B5EF4-FFF2-40B4-BE49-F238E27FC236}">
                        <a16:creationId xmlns:a16="http://schemas.microsoft.com/office/drawing/2014/main" id="{FD3EE166-64A8-4557-AD28-62BB3EDA6F78}"/>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94" name="Textfeld 193">
                  <a:extLst>
                    <a:ext uri="{FF2B5EF4-FFF2-40B4-BE49-F238E27FC236}">
                      <a16:creationId xmlns:a16="http://schemas.microsoft.com/office/drawing/2014/main" id="{8B258234-56B0-45A9-AB82-6CAD3FE459CF}"/>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143" name="Gruppieren 142">
                <a:extLst>
                  <a:ext uri="{FF2B5EF4-FFF2-40B4-BE49-F238E27FC236}">
                    <a16:creationId xmlns:a16="http://schemas.microsoft.com/office/drawing/2014/main" id="{14728126-B1BE-4BBF-9342-FF86751033B1}"/>
                  </a:ext>
                </a:extLst>
              </p:cNvPr>
              <p:cNvGrpSpPr/>
              <p:nvPr/>
            </p:nvGrpSpPr>
            <p:grpSpPr>
              <a:xfrm>
                <a:off x="5649269" y="3080844"/>
                <a:ext cx="1018103" cy="274521"/>
                <a:chOff x="5649269" y="2787070"/>
                <a:chExt cx="1018103" cy="274521"/>
              </a:xfrm>
            </p:grpSpPr>
            <p:grpSp>
              <p:nvGrpSpPr>
                <p:cNvPr id="145" name="Gruppieren 144">
                  <a:extLst>
                    <a:ext uri="{FF2B5EF4-FFF2-40B4-BE49-F238E27FC236}">
                      <a16:creationId xmlns:a16="http://schemas.microsoft.com/office/drawing/2014/main" id="{012FE104-FDE6-4960-A28A-599B14861600}"/>
                    </a:ext>
                  </a:extLst>
                </p:cNvPr>
                <p:cNvGrpSpPr/>
                <p:nvPr/>
              </p:nvGrpSpPr>
              <p:grpSpPr>
                <a:xfrm>
                  <a:off x="5649269" y="2917591"/>
                  <a:ext cx="216000" cy="144000"/>
                  <a:chOff x="2734278" y="3211758"/>
                  <a:chExt cx="216000" cy="144000"/>
                </a:xfrm>
              </p:grpSpPr>
              <p:cxnSp>
                <p:nvCxnSpPr>
                  <p:cNvPr id="147" name="Gerader Verbinder 146">
                    <a:extLst>
                      <a:ext uri="{FF2B5EF4-FFF2-40B4-BE49-F238E27FC236}">
                        <a16:creationId xmlns:a16="http://schemas.microsoft.com/office/drawing/2014/main" id="{E29F6133-69E6-4E9A-86F7-E8859652F8B5}"/>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8" name="Gerader Verbinder 147">
                    <a:extLst>
                      <a:ext uri="{FF2B5EF4-FFF2-40B4-BE49-F238E27FC236}">
                        <a16:creationId xmlns:a16="http://schemas.microsoft.com/office/drawing/2014/main" id="{84162BF4-C4E1-4969-AA07-0E1C76B75516}"/>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46" name="Textfeld 145">
                  <a:extLst>
                    <a:ext uri="{FF2B5EF4-FFF2-40B4-BE49-F238E27FC236}">
                      <a16:creationId xmlns:a16="http://schemas.microsoft.com/office/drawing/2014/main" id="{A41F060B-DA4D-4406-BE10-364FF6F00297}"/>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21%</a:t>
                  </a:r>
                  <a:r>
                    <a:rPr lang="de-DE" sz="600" dirty="0">
                      <a:solidFill>
                        <a:schemeClr val="bg1">
                          <a:lumMod val="65000"/>
                        </a:schemeClr>
                      </a:solidFill>
                    </a:rPr>
                    <a:t>c</a:t>
                  </a:r>
                  <a:r>
                    <a:rPr lang="de-DE" sz="800" dirty="0">
                      <a:solidFill>
                        <a:schemeClr val="bg1">
                          <a:lumMod val="65000"/>
                        </a:schemeClr>
                      </a:solidFill>
                    </a:rPr>
                    <a:t>|17%</a:t>
                  </a:r>
                  <a:r>
                    <a:rPr lang="de-DE" sz="600" dirty="0">
                      <a:solidFill>
                        <a:schemeClr val="bg1">
                          <a:lumMod val="65000"/>
                        </a:schemeClr>
                      </a:solidFill>
                    </a:rPr>
                    <a:t>c</a:t>
                  </a:r>
                  <a:r>
                    <a:rPr lang="de-DE" sz="800" dirty="0">
                      <a:solidFill>
                        <a:schemeClr val="bg1">
                          <a:lumMod val="65000"/>
                        </a:schemeClr>
                      </a:solidFill>
                    </a:rPr>
                    <a:t>|9%</a:t>
                  </a:r>
                  <a:endParaRPr lang="de-DE" sz="600" dirty="0">
                    <a:solidFill>
                      <a:schemeClr val="bg1">
                        <a:lumMod val="65000"/>
                      </a:schemeClr>
                    </a:solidFill>
                  </a:endParaRPr>
                </a:p>
              </p:txBody>
            </p:sp>
          </p:grpSp>
        </p:grpSp>
        <p:grpSp>
          <p:nvGrpSpPr>
            <p:cNvPr id="259" name="Gruppieren 258">
              <a:extLst>
                <a:ext uri="{FF2B5EF4-FFF2-40B4-BE49-F238E27FC236}">
                  <a16:creationId xmlns:a16="http://schemas.microsoft.com/office/drawing/2014/main" id="{045BF319-6A47-4045-B8B6-E7BE1BB6E00E}"/>
                </a:ext>
              </a:extLst>
            </p:cNvPr>
            <p:cNvGrpSpPr/>
            <p:nvPr/>
          </p:nvGrpSpPr>
          <p:grpSpPr>
            <a:xfrm>
              <a:off x="1212205" y="2981861"/>
              <a:ext cx="224322" cy="400165"/>
              <a:chOff x="1237392" y="1861683"/>
              <a:chExt cx="224322" cy="400165"/>
            </a:xfrm>
          </p:grpSpPr>
          <p:pic>
            <p:nvPicPr>
              <p:cNvPr id="260" name="Grafik 259">
                <a:extLst>
                  <a:ext uri="{FF2B5EF4-FFF2-40B4-BE49-F238E27FC236}">
                    <a16:creationId xmlns:a16="http://schemas.microsoft.com/office/drawing/2014/main" id="{9CE821E0-4A7B-40EA-95C1-0A01DD06E5B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0528" y="2081848"/>
                <a:ext cx="188090" cy="180000"/>
              </a:xfrm>
              <a:prstGeom prst="rect">
                <a:avLst/>
              </a:prstGeom>
            </p:spPr>
          </p:pic>
          <p:grpSp>
            <p:nvGrpSpPr>
              <p:cNvPr id="261" name="Gruppieren 260">
                <a:extLst>
                  <a:ext uri="{FF2B5EF4-FFF2-40B4-BE49-F238E27FC236}">
                    <a16:creationId xmlns:a16="http://schemas.microsoft.com/office/drawing/2014/main" id="{0E8BE711-153C-4A91-A7B5-7FA734EC99DF}"/>
                  </a:ext>
                </a:extLst>
              </p:cNvPr>
              <p:cNvGrpSpPr>
                <a:grpSpLocks noChangeAspect="1"/>
              </p:cNvGrpSpPr>
              <p:nvPr/>
            </p:nvGrpSpPr>
            <p:grpSpPr>
              <a:xfrm>
                <a:off x="1237392" y="1861683"/>
                <a:ext cx="224322" cy="144000"/>
                <a:chOff x="10194164" y="3584308"/>
                <a:chExt cx="493594" cy="316855"/>
              </a:xfrm>
            </p:grpSpPr>
            <p:pic>
              <p:nvPicPr>
                <p:cNvPr id="262" name="Graphic 5">
                  <a:extLst>
                    <a:ext uri="{FF2B5EF4-FFF2-40B4-BE49-F238E27FC236}">
                      <a16:creationId xmlns:a16="http://schemas.microsoft.com/office/drawing/2014/main" id="{03DF6BC8-6354-4BFD-8BD4-AE00F9B2BFB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263" name="Graphic 11">
                  <a:extLst>
                    <a:ext uri="{FF2B5EF4-FFF2-40B4-BE49-F238E27FC236}">
                      <a16:creationId xmlns:a16="http://schemas.microsoft.com/office/drawing/2014/main" id="{F6D1B2C7-F2CA-4EBD-975C-ABC83DA7668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grpSp>
        <p:nvGrpSpPr>
          <p:cNvPr id="10" name="Gruppieren 9">
            <a:extLst>
              <a:ext uri="{FF2B5EF4-FFF2-40B4-BE49-F238E27FC236}">
                <a16:creationId xmlns:a16="http://schemas.microsoft.com/office/drawing/2014/main" id="{B57F17DE-ECCA-40E0-BCA1-9994A43899C2}"/>
              </a:ext>
            </a:extLst>
          </p:cNvPr>
          <p:cNvGrpSpPr/>
          <p:nvPr/>
        </p:nvGrpSpPr>
        <p:grpSpPr>
          <a:xfrm>
            <a:off x="3314459" y="2981861"/>
            <a:ext cx="1227787" cy="569149"/>
            <a:chOff x="3314459" y="2981861"/>
            <a:chExt cx="1227787" cy="569149"/>
          </a:xfrm>
        </p:grpSpPr>
        <p:grpSp>
          <p:nvGrpSpPr>
            <p:cNvPr id="199" name="Gruppieren 198">
              <a:extLst>
                <a:ext uri="{FF2B5EF4-FFF2-40B4-BE49-F238E27FC236}">
                  <a16:creationId xmlns:a16="http://schemas.microsoft.com/office/drawing/2014/main" id="{26746364-C742-48CD-98F9-F0590353FB7A}"/>
                </a:ext>
              </a:extLst>
            </p:cNvPr>
            <p:cNvGrpSpPr/>
            <p:nvPr/>
          </p:nvGrpSpPr>
          <p:grpSpPr>
            <a:xfrm>
              <a:off x="3314459" y="3001731"/>
              <a:ext cx="1227787" cy="549279"/>
              <a:chOff x="5643091" y="2806086"/>
              <a:chExt cx="1024281" cy="549279"/>
            </a:xfrm>
          </p:grpSpPr>
          <p:grpSp>
            <p:nvGrpSpPr>
              <p:cNvPr id="200" name="Gruppieren 199">
                <a:extLst>
                  <a:ext uri="{FF2B5EF4-FFF2-40B4-BE49-F238E27FC236}">
                    <a16:creationId xmlns:a16="http://schemas.microsoft.com/office/drawing/2014/main" id="{F74B52A8-7604-421E-81BB-770EBA23B684}"/>
                  </a:ext>
                </a:extLst>
              </p:cNvPr>
              <p:cNvGrpSpPr/>
              <p:nvPr/>
            </p:nvGrpSpPr>
            <p:grpSpPr>
              <a:xfrm>
                <a:off x="5643091" y="2806086"/>
                <a:ext cx="1016330" cy="279325"/>
                <a:chOff x="5651042" y="3076433"/>
                <a:chExt cx="1016330" cy="279325"/>
              </a:xfrm>
            </p:grpSpPr>
            <p:grpSp>
              <p:nvGrpSpPr>
                <p:cNvPr id="207" name="Gruppieren 206">
                  <a:extLst>
                    <a:ext uri="{FF2B5EF4-FFF2-40B4-BE49-F238E27FC236}">
                      <a16:creationId xmlns:a16="http://schemas.microsoft.com/office/drawing/2014/main" id="{6062F6A4-4F71-4504-983A-20E5E2D1BEAC}"/>
                    </a:ext>
                  </a:extLst>
                </p:cNvPr>
                <p:cNvGrpSpPr/>
                <p:nvPr/>
              </p:nvGrpSpPr>
              <p:grpSpPr>
                <a:xfrm>
                  <a:off x="5651042" y="3211758"/>
                  <a:ext cx="216000" cy="144000"/>
                  <a:chOff x="2734278" y="3211758"/>
                  <a:chExt cx="216000" cy="144000"/>
                </a:xfrm>
              </p:grpSpPr>
              <p:cxnSp>
                <p:nvCxnSpPr>
                  <p:cNvPr id="212" name="Gerader Verbinder 211">
                    <a:extLst>
                      <a:ext uri="{FF2B5EF4-FFF2-40B4-BE49-F238E27FC236}">
                        <a16:creationId xmlns:a16="http://schemas.microsoft.com/office/drawing/2014/main" id="{ACE27AAD-5380-420F-BB0A-3F3BE8A0D611}"/>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13" name="Gerader Verbinder 212">
                    <a:extLst>
                      <a:ext uri="{FF2B5EF4-FFF2-40B4-BE49-F238E27FC236}">
                        <a16:creationId xmlns:a16="http://schemas.microsoft.com/office/drawing/2014/main" id="{7DFEFA07-900D-4961-80C8-D9E142237092}"/>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09" name="Textfeld 208">
                  <a:extLst>
                    <a:ext uri="{FF2B5EF4-FFF2-40B4-BE49-F238E27FC236}">
                      <a16:creationId xmlns:a16="http://schemas.microsoft.com/office/drawing/2014/main" id="{557D49B5-8B1E-4BEC-8332-1811A544B8D6}"/>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16%|10%</a:t>
                  </a:r>
                </a:p>
              </p:txBody>
            </p:sp>
          </p:grpSp>
          <p:grpSp>
            <p:nvGrpSpPr>
              <p:cNvPr id="201" name="Gruppieren 200">
                <a:extLst>
                  <a:ext uri="{FF2B5EF4-FFF2-40B4-BE49-F238E27FC236}">
                    <a16:creationId xmlns:a16="http://schemas.microsoft.com/office/drawing/2014/main" id="{95D5AF8E-3FE9-4692-A9CB-D01CFA98C537}"/>
                  </a:ext>
                </a:extLst>
              </p:cNvPr>
              <p:cNvGrpSpPr/>
              <p:nvPr/>
            </p:nvGrpSpPr>
            <p:grpSpPr>
              <a:xfrm>
                <a:off x="5649269" y="3080844"/>
                <a:ext cx="1018103" cy="274521"/>
                <a:chOff x="5649269" y="2787070"/>
                <a:chExt cx="1018103" cy="274521"/>
              </a:xfrm>
            </p:grpSpPr>
            <p:grpSp>
              <p:nvGrpSpPr>
                <p:cNvPr id="203" name="Gruppieren 202">
                  <a:extLst>
                    <a:ext uri="{FF2B5EF4-FFF2-40B4-BE49-F238E27FC236}">
                      <a16:creationId xmlns:a16="http://schemas.microsoft.com/office/drawing/2014/main" id="{1B2A77C1-49D8-4472-A6CE-49848B1A9A01}"/>
                    </a:ext>
                  </a:extLst>
                </p:cNvPr>
                <p:cNvGrpSpPr/>
                <p:nvPr/>
              </p:nvGrpSpPr>
              <p:grpSpPr>
                <a:xfrm>
                  <a:off x="5649269" y="2917591"/>
                  <a:ext cx="216000" cy="144000"/>
                  <a:chOff x="2734278" y="3211758"/>
                  <a:chExt cx="216000" cy="144000"/>
                </a:xfrm>
              </p:grpSpPr>
              <p:cxnSp>
                <p:nvCxnSpPr>
                  <p:cNvPr id="205" name="Gerader Verbinder 204">
                    <a:extLst>
                      <a:ext uri="{FF2B5EF4-FFF2-40B4-BE49-F238E27FC236}">
                        <a16:creationId xmlns:a16="http://schemas.microsoft.com/office/drawing/2014/main" id="{B2859FC8-326E-4C1E-A316-9F5C10B57058}"/>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6" name="Gerader Verbinder 205">
                    <a:extLst>
                      <a:ext uri="{FF2B5EF4-FFF2-40B4-BE49-F238E27FC236}">
                        <a16:creationId xmlns:a16="http://schemas.microsoft.com/office/drawing/2014/main" id="{22AF03CE-9A97-4898-B519-59AD2377DC30}"/>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04" name="Textfeld 203">
                  <a:extLst>
                    <a:ext uri="{FF2B5EF4-FFF2-40B4-BE49-F238E27FC236}">
                      <a16:creationId xmlns:a16="http://schemas.microsoft.com/office/drawing/2014/main" id="{4838EAF3-C83B-4D25-BBA0-0B4FD76AA700}"/>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18%</a:t>
                  </a:r>
                  <a:r>
                    <a:rPr lang="de-DE" sz="600" dirty="0">
                      <a:solidFill>
                        <a:schemeClr val="bg1">
                          <a:lumMod val="65000"/>
                        </a:schemeClr>
                      </a:solidFill>
                    </a:rPr>
                    <a:t>bc</a:t>
                  </a:r>
                  <a:r>
                    <a:rPr lang="de-DE" sz="800" dirty="0">
                      <a:solidFill>
                        <a:schemeClr val="bg1">
                          <a:lumMod val="65000"/>
                        </a:schemeClr>
                      </a:solidFill>
                    </a:rPr>
                    <a:t>|13%|10%</a:t>
                  </a:r>
                  <a:endParaRPr lang="de-DE" sz="600" dirty="0">
                    <a:solidFill>
                      <a:schemeClr val="bg1">
                        <a:lumMod val="65000"/>
                      </a:schemeClr>
                    </a:solidFill>
                  </a:endParaRPr>
                </a:p>
              </p:txBody>
            </p:sp>
          </p:grpSp>
        </p:grpSp>
        <p:grpSp>
          <p:nvGrpSpPr>
            <p:cNvPr id="264" name="Gruppieren 263">
              <a:extLst>
                <a:ext uri="{FF2B5EF4-FFF2-40B4-BE49-F238E27FC236}">
                  <a16:creationId xmlns:a16="http://schemas.microsoft.com/office/drawing/2014/main" id="{1781CAFC-FD76-4FC0-AACE-5901057DFF0D}"/>
                </a:ext>
              </a:extLst>
            </p:cNvPr>
            <p:cNvGrpSpPr/>
            <p:nvPr/>
          </p:nvGrpSpPr>
          <p:grpSpPr>
            <a:xfrm>
              <a:off x="3351624" y="2981861"/>
              <a:ext cx="224322" cy="400165"/>
              <a:chOff x="1237392" y="1861683"/>
              <a:chExt cx="224322" cy="400165"/>
            </a:xfrm>
          </p:grpSpPr>
          <p:pic>
            <p:nvPicPr>
              <p:cNvPr id="265" name="Grafik 264">
                <a:extLst>
                  <a:ext uri="{FF2B5EF4-FFF2-40B4-BE49-F238E27FC236}">
                    <a16:creationId xmlns:a16="http://schemas.microsoft.com/office/drawing/2014/main" id="{67CAEC1B-F453-4545-94B2-1A4EE461381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0528" y="2081848"/>
                <a:ext cx="188090" cy="180000"/>
              </a:xfrm>
              <a:prstGeom prst="rect">
                <a:avLst/>
              </a:prstGeom>
            </p:spPr>
          </p:pic>
          <p:grpSp>
            <p:nvGrpSpPr>
              <p:cNvPr id="266" name="Gruppieren 265">
                <a:extLst>
                  <a:ext uri="{FF2B5EF4-FFF2-40B4-BE49-F238E27FC236}">
                    <a16:creationId xmlns:a16="http://schemas.microsoft.com/office/drawing/2014/main" id="{9B1587E9-06B9-4F3B-92F3-24C47FE764A4}"/>
                  </a:ext>
                </a:extLst>
              </p:cNvPr>
              <p:cNvGrpSpPr>
                <a:grpSpLocks noChangeAspect="1"/>
              </p:cNvGrpSpPr>
              <p:nvPr/>
            </p:nvGrpSpPr>
            <p:grpSpPr>
              <a:xfrm>
                <a:off x="1237392" y="1861683"/>
                <a:ext cx="224322" cy="144000"/>
                <a:chOff x="10194164" y="3584308"/>
                <a:chExt cx="493594" cy="316855"/>
              </a:xfrm>
            </p:grpSpPr>
            <p:pic>
              <p:nvPicPr>
                <p:cNvPr id="267" name="Graphic 5">
                  <a:extLst>
                    <a:ext uri="{FF2B5EF4-FFF2-40B4-BE49-F238E27FC236}">
                      <a16:creationId xmlns:a16="http://schemas.microsoft.com/office/drawing/2014/main" id="{6C6316BC-CF41-4511-8382-A67020F5D37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268" name="Graphic 11">
                  <a:extLst>
                    <a:ext uri="{FF2B5EF4-FFF2-40B4-BE49-F238E27FC236}">
                      <a16:creationId xmlns:a16="http://schemas.microsoft.com/office/drawing/2014/main" id="{DE9B7FF0-3355-4203-860B-F427959E4E4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grpSp>
        <p:nvGrpSpPr>
          <p:cNvPr id="11" name="Gruppieren 10">
            <a:extLst>
              <a:ext uri="{FF2B5EF4-FFF2-40B4-BE49-F238E27FC236}">
                <a16:creationId xmlns:a16="http://schemas.microsoft.com/office/drawing/2014/main" id="{39C29BE7-AC21-4DDC-98C3-1AE5626D5A54}"/>
              </a:ext>
            </a:extLst>
          </p:cNvPr>
          <p:cNvGrpSpPr/>
          <p:nvPr/>
        </p:nvGrpSpPr>
        <p:grpSpPr>
          <a:xfrm>
            <a:off x="5915110" y="2723559"/>
            <a:ext cx="1227787" cy="569149"/>
            <a:chOff x="5482198" y="2981861"/>
            <a:chExt cx="1227787" cy="569149"/>
          </a:xfrm>
        </p:grpSpPr>
        <p:grpSp>
          <p:nvGrpSpPr>
            <p:cNvPr id="214" name="Gruppieren 213">
              <a:extLst>
                <a:ext uri="{FF2B5EF4-FFF2-40B4-BE49-F238E27FC236}">
                  <a16:creationId xmlns:a16="http://schemas.microsoft.com/office/drawing/2014/main" id="{C53F5CFB-A9B8-45BB-A0FE-E3537B2D0AFB}"/>
                </a:ext>
              </a:extLst>
            </p:cNvPr>
            <p:cNvGrpSpPr/>
            <p:nvPr/>
          </p:nvGrpSpPr>
          <p:grpSpPr>
            <a:xfrm>
              <a:off x="5482198" y="3001731"/>
              <a:ext cx="1227787" cy="549279"/>
              <a:chOff x="5643091" y="2806086"/>
              <a:chExt cx="1024281" cy="549279"/>
            </a:xfrm>
          </p:grpSpPr>
          <p:grpSp>
            <p:nvGrpSpPr>
              <p:cNvPr id="215" name="Gruppieren 214">
                <a:extLst>
                  <a:ext uri="{FF2B5EF4-FFF2-40B4-BE49-F238E27FC236}">
                    <a16:creationId xmlns:a16="http://schemas.microsoft.com/office/drawing/2014/main" id="{C28FFB54-CD88-48EB-8E2F-3A63DB7061D3}"/>
                  </a:ext>
                </a:extLst>
              </p:cNvPr>
              <p:cNvGrpSpPr/>
              <p:nvPr/>
            </p:nvGrpSpPr>
            <p:grpSpPr>
              <a:xfrm>
                <a:off x="5643091" y="2806086"/>
                <a:ext cx="1016330" cy="279325"/>
                <a:chOff x="5651042" y="3076433"/>
                <a:chExt cx="1016330" cy="279325"/>
              </a:xfrm>
            </p:grpSpPr>
            <p:grpSp>
              <p:nvGrpSpPr>
                <p:cNvPr id="222" name="Gruppieren 221">
                  <a:extLst>
                    <a:ext uri="{FF2B5EF4-FFF2-40B4-BE49-F238E27FC236}">
                      <a16:creationId xmlns:a16="http://schemas.microsoft.com/office/drawing/2014/main" id="{1EBB70EC-0103-4586-B70A-C25BCCFBE99E}"/>
                    </a:ext>
                  </a:extLst>
                </p:cNvPr>
                <p:cNvGrpSpPr/>
                <p:nvPr/>
              </p:nvGrpSpPr>
              <p:grpSpPr>
                <a:xfrm>
                  <a:off x="5651042" y="3211758"/>
                  <a:ext cx="216000" cy="144000"/>
                  <a:chOff x="2734278" y="3211758"/>
                  <a:chExt cx="216000" cy="144000"/>
                </a:xfrm>
              </p:grpSpPr>
              <p:cxnSp>
                <p:nvCxnSpPr>
                  <p:cNvPr id="227" name="Gerader Verbinder 226">
                    <a:extLst>
                      <a:ext uri="{FF2B5EF4-FFF2-40B4-BE49-F238E27FC236}">
                        <a16:creationId xmlns:a16="http://schemas.microsoft.com/office/drawing/2014/main" id="{1989E2BB-53B9-4D23-B628-586AFD17B4F6}"/>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28" name="Gerader Verbinder 227">
                    <a:extLst>
                      <a:ext uri="{FF2B5EF4-FFF2-40B4-BE49-F238E27FC236}">
                        <a16:creationId xmlns:a16="http://schemas.microsoft.com/office/drawing/2014/main" id="{ADEEA8C5-2A06-4149-8A97-837CBD3C4227}"/>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24" name="Textfeld 223">
                  <a:extLst>
                    <a:ext uri="{FF2B5EF4-FFF2-40B4-BE49-F238E27FC236}">
                      <a16:creationId xmlns:a16="http://schemas.microsoft.com/office/drawing/2014/main" id="{4FB8EDF5-00BE-4AD9-BD53-13D9367EE858}"/>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33%|39%</a:t>
                  </a:r>
                </a:p>
              </p:txBody>
            </p:sp>
          </p:grpSp>
          <p:grpSp>
            <p:nvGrpSpPr>
              <p:cNvPr id="216" name="Gruppieren 215">
                <a:extLst>
                  <a:ext uri="{FF2B5EF4-FFF2-40B4-BE49-F238E27FC236}">
                    <a16:creationId xmlns:a16="http://schemas.microsoft.com/office/drawing/2014/main" id="{CF7172B8-E2C2-4784-B92D-9CE647BE2B3A}"/>
                  </a:ext>
                </a:extLst>
              </p:cNvPr>
              <p:cNvGrpSpPr/>
              <p:nvPr/>
            </p:nvGrpSpPr>
            <p:grpSpPr>
              <a:xfrm>
                <a:off x="5649269" y="3080844"/>
                <a:ext cx="1018103" cy="274521"/>
                <a:chOff x="5649269" y="2787070"/>
                <a:chExt cx="1018103" cy="274521"/>
              </a:xfrm>
            </p:grpSpPr>
            <p:grpSp>
              <p:nvGrpSpPr>
                <p:cNvPr id="218" name="Gruppieren 217">
                  <a:extLst>
                    <a:ext uri="{FF2B5EF4-FFF2-40B4-BE49-F238E27FC236}">
                      <a16:creationId xmlns:a16="http://schemas.microsoft.com/office/drawing/2014/main" id="{D0F2F268-2E94-4EFF-8B89-375FC2F8BA9B}"/>
                    </a:ext>
                  </a:extLst>
                </p:cNvPr>
                <p:cNvGrpSpPr/>
                <p:nvPr/>
              </p:nvGrpSpPr>
              <p:grpSpPr>
                <a:xfrm>
                  <a:off x="5649269" y="2917591"/>
                  <a:ext cx="216000" cy="144000"/>
                  <a:chOff x="2734278" y="3211758"/>
                  <a:chExt cx="216000" cy="144000"/>
                </a:xfrm>
              </p:grpSpPr>
              <p:cxnSp>
                <p:nvCxnSpPr>
                  <p:cNvPr id="220" name="Gerader Verbinder 219">
                    <a:extLst>
                      <a:ext uri="{FF2B5EF4-FFF2-40B4-BE49-F238E27FC236}">
                        <a16:creationId xmlns:a16="http://schemas.microsoft.com/office/drawing/2014/main" id="{260B8A8F-B417-4C5F-89D9-AA8E90DF68FD}"/>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21" name="Gerader Verbinder 220">
                    <a:extLst>
                      <a:ext uri="{FF2B5EF4-FFF2-40B4-BE49-F238E27FC236}">
                        <a16:creationId xmlns:a16="http://schemas.microsoft.com/office/drawing/2014/main" id="{FD4E658A-07F2-4826-AAFB-DC27B4D0007F}"/>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19" name="Textfeld 218">
                  <a:extLst>
                    <a:ext uri="{FF2B5EF4-FFF2-40B4-BE49-F238E27FC236}">
                      <a16:creationId xmlns:a16="http://schemas.microsoft.com/office/drawing/2014/main" id="{2A06932A-EF43-4B57-83A4-A7A59C431109}"/>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30%|35%</a:t>
                  </a:r>
                  <a:r>
                    <a:rPr lang="de-DE" sz="600" dirty="0">
                      <a:solidFill>
                        <a:schemeClr val="bg1">
                          <a:lumMod val="65000"/>
                        </a:schemeClr>
                      </a:solidFill>
                    </a:rPr>
                    <a:t>a</a:t>
                  </a:r>
                  <a:r>
                    <a:rPr lang="de-DE" sz="800" dirty="0">
                      <a:solidFill>
                        <a:schemeClr val="bg1">
                          <a:lumMod val="65000"/>
                        </a:schemeClr>
                      </a:solidFill>
                    </a:rPr>
                    <a:t>|40%</a:t>
                  </a:r>
                  <a:r>
                    <a:rPr lang="de-DE" sz="600" dirty="0">
                      <a:solidFill>
                        <a:schemeClr val="bg1">
                          <a:lumMod val="65000"/>
                        </a:schemeClr>
                      </a:solidFill>
                    </a:rPr>
                    <a:t>ab</a:t>
                  </a:r>
                </a:p>
              </p:txBody>
            </p:sp>
          </p:grpSp>
        </p:grpSp>
        <p:grpSp>
          <p:nvGrpSpPr>
            <p:cNvPr id="269" name="Gruppieren 268">
              <a:extLst>
                <a:ext uri="{FF2B5EF4-FFF2-40B4-BE49-F238E27FC236}">
                  <a16:creationId xmlns:a16="http://schemas.microsoft.com/office/drawing/2014/main" id="{4AD69E8B-C9CF-4000-926F-3AFBBE795A80}"/>
                </a:ext>
              </a:extLst>
            </p:cNvPr>
            <p:cNvGrpSpPr/>
            <p:nvPr/>
          </p:nvGrpSpPr>
          <p:grpSpPr>
            <a:xfrm>
              <a:off x="5499070" y="2981861"/>
              <a:ext cx="224322" cy="400165"/>
              <a:chOff x="1237392" y="1861683"/>
              <a:chExt cx="224322" cy="400165"/>
            </a:xfrm>
          </p:grpSpPr>
          <p:pic>
            <p:nvPicPr>
              <p:cNvPr id="270" name="Grafik 269">
                <a:extLst>
                  <a:ext uri="{FF2B5EF4-FFF2-40B4-BE49-F238E27FC236}">
                    <a16:creationId xmlns:a16="http://schemas.microsoft.com/office/drawing/2014/main" id="{4FFBD174-6593-4F35-AA97-C84FCC57628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0528" y="2081848"/>
                <a:ext cx="188090" cy="180000"/>
              </a:xfrm>
              <a:prstGeom prst="rect">
                <a:avLst/>
              </a:prstGeom>
            </p:spPr>
          </p:pic>
          <p:grpSp>
            <p:nvGrpSpPr>
              <p:cNvPr id="271" name="Gruppieren 270">
                <a:extLst>
                  <a:ext uri="{FF2B5EF4-FFF2-40B4-BE49-F238E27FC236}">
                    <a16:creationId xmlns:a16="http://schemas.microsoft.com/office/drawing/2014/main" id="{E912FED6-E265-44CB-8934-126F85256BF9}"/>
                  </a:ext>
                </a:extLst>
              </p:cNvPr>
              <p:cNvGrpSpPr>
                <a:grpSpLocks noChangeAspect="1"/>
              </p:cNvGrpSpPr>
              <p:nvPr/>
            </p:nvGrpSpPr>
            <p:grpSpPr>
              <a:xfrm>
                <a:off x="1237392" y="1861683"/>
                <a:ext cx="224322" cy="144000"/>
                <a:chOff x="10194164" y="3584308"/>
                <a:chExt cx="493594" cy="316855"/>
              </a:xfrm>
            </p:grpSpPr>
            <p:pic>
              <p:nvPicPr>
                <p:cNvPr id="272" name="Graphic 5">
                  <a:extLst>
                    <a:ext uri="{FF2B5EF4-FFF2-40B4-BE49-F238E27FC236}">
                      <a16:creationId xmlns:a16="http://schemas.microsoft.com/office/drawing/2014/main" id="{C9C1DD22-8FC7-4789-9431-35A79310817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273" name="Graphic 11">
                  <a:extLst>
                    <a:ext uri="{FF2B5EF4-FFF2-40B4-BE49-F238E27FC236}">
                      <a16:creationId xmlns:a16="http://schemas.microsoft.com/office/drawing/2014/main" id="{D3785B4E-8E98-4966-AD61-DA0F798BF3D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grpSp>
        <p:nvGrpSpPr>
          <p:cNvPr id="9" name="Gruppieren 8">
            <a:extLst>
              <a:ext uri="{FF2B5EF4-FFF2-40B4-BE49-F238E27FC236}">
                <a16:creationId xmlns:a16="http://schemas.microsoft.com/office/drawing/2014/main" id="{2F29F481-1AF4-433D-B2C8-9E56FC56800D}"/>
              </a:ext>
            </a:extLst>
          </p:cNvPr>
          <p:cNvGrpSpPr/>
          <p:nvPr/>
        </p:nvGrpSpPr>
        <p:grpSpPr>
          <a:xfrm>
            <a:off x="8150392" y="2726399"/>
            <a:ext cx="1227787" cy="569149"/>
            <a:chOff x="8275914" y="2981861"/>
            <a:chExt cx="1227787" cy="569149"/>
          </a:xfrm>
        </p:grpSpPr>
        <p:grpSp>
          <p:nvGrpSpPr>
            <p:cNvPr id="229" name="Gruppieren 228">
              <a:extLst>
                <a:ext uri="{FF2B5EF4-FFF2-40B4-BE49-F238E27FC236}">
                  <a16:creationId xmlns:a16="http://schemas.microsoft.com/office/drawing/2014/main" id="{6144B0AE-D93C-4AF5-BA65-5A72D3E85419}"/>
                </a:ext>
              </a:extLst>
            </p:cNvPr>
            <p:cNvGrpSpPr/>
            <p:nvPr/>
          </p:nvGrpSpPr>
          <p:grpSpPr>
            <a:xfrm>
              <a:off x="8275914" y="3001731"/>
              <a:ext cx="1227787" cy="549279"/>
              <a:chOff x="5643091" y="2806086"/>
              <a:chExt cx="1024281" cy="549279"/>
            </a:xfrm>
          </p:grpSpPr>
          <p:grpSp>
            <p:nvGrpSpPr>
              <p:cNvPr id="230" name="Gruppieren 229">
                <a:extLst>
                  <a:ext uri="{FF2B5EF4-FFF2-40B4-BE49-F238E27FC236}">
                    <a16:creationId xmlns:a16="http://schemas.microsoft.com/office/drawing/2014/main" id="{711206CF-9431-4CCB-844B-3A8D2243C1B4}"/>
                  </a:ext>
                </a:extLst>
              </p:cNvPr>
              <p:cNvGrpSpPr/>
              <p:nvPr/>
            </p:nvGrpSpPr>
            <p:grpSpPr>
              <a:xfrm>
                <a:off x="5643091" y="2806086"/>
                <a:ext cx="1016330" cy="279325"/>
                <a:chOff x="5651042" y="3076433"/>
                <a:chExt cx="1016330" cy="279325"/>
              </a:xfrm>
            </p:grpSpPr>
            <p:grpSp>
              <p:nvGrpSpPr>
                <p:cNvPr id="237" name="Gruppieren 236">
                  <a:extLst>
                    <a:ext uri="{FF2B5EF4-FFF2-40B4-BE49-F238E27FC236}">
                      <a16:creationId xmlns:a16="http://schemas.microsoft.com/office/drawing/2014/main" id="{8E292356-4417-4D97-A638-D63B93471752}"/>
                    </a:ext>
                  </a:extLst>
                </p:cNvPr>
                <p:cNvGrpSpPr/>
                <p:nvPr/>
              </p:nvGrpSpPr>
              <p:grpSpPr>
                <a:xfrm>
                  <a:off x="5651042" y="3211758"/>
                  <a:ext cx="216000" cy="144000"/>
                  <a:chOff x="2734278" y="3211758"/>
                  <a:chExt cx="216000" cy="144000"/>
                </a:xfrm>
              </p:grpSpPr>
              <p:cxnSp>
                <p:nvCxnSpPr>
                  <p:cNvPr id="242" name="Gerader Verbinder 241">
                    <a:extLst>
                      <a:ext uri="{FF2B5EF4-FFF2-40B4-BE49-F238E27FC236}">
                        <a16:creationId xmlns:a16="http://schemas.microsoft.com/office/drawing/2014/main" id="{4A327E50-E419-463F-9E68-53A7D121BF2B}"/>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3" name="Gerader Verbinder 242">
                    <a:extLst>
                      <a:ext uri="{FF2B5EF4-FFF2-40B4-BE49-F238E27FC236}">
                        <a16:creationId xmlns:a16="http://schemas.microsoft.com/office/drawing/2014/main" id="{0260159F-E314-4BB7-AC42-7738A47DA647}"/>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39" name="Textfeld 238">
                  <a:extLst>
                    <a:ext uri="{FF2B5EF4-FFF2-40B4-BE49-F238E27FC236}">
                      <a16:creationId xmlns:a16="http://schemas.microsoft.com/office/drawing/2014/main" id="{0950A1CE-6960-4A7F-A24E-71A1C78E434B}"/>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231" name="Gruppieren 230">
                <a:extLst>
                  <a:ext uri="{FF2B5EF4-FFF2-40B4-BE49-F238E27FC236}">
                    <a16:creationId xmlns:a16="http://schemas.microsoft.com/office/drawing/2014/main" id="{3D242E77-216F-4C2C-AD7D-11C634ECDAD2}"/>
                  </a:ext>
                </a:extLst>
              </p:cNvPr>
              <p:cNvGrpSpPr/>
              <p:nvPr/>
            </p:nvGrpSpPr>
            <p:grpSpPr>
              <a:xfrm>
                <a:off x="5649269" y="3080844"/>
                <a:ext cx="1018103" cy="274521"/>
                <a:chOff x="5649269" y="2787070"/>
                <a:chExt cx="1018103" cy="274521"/>
              </a:xfrm>
            </p:grpSpPr>
            <p:grpSp>
              <p:nvGrpSpPr>
                <p:cNvPr id="233" name="Gruppieren 232">
                  <a:extLst>
                    <a:ext uri="{FF2B5EF4-FFF2-40B4-BE49-F238E27FC236}">
                      <a16:creationId xmlns:a16="http://schemas.microsoft.com/office/drawing/2014/main" id="{DAA5B7FD-33FC-4195-AE43-8E57449F0C35}"/>
                    </a:ext>
                  </a:extLst>
                </p:cNvPr>
                <p:cNvGrpSpPr/>
                <p:nvPr/>
              </p:nvGrpSpPr>
              <p:grpSpPr>
                <a:xfrm>
                  <a:off x="5649269" y="2917591"/>
                  <a:ext cx="216000" cy="144000"/>
                  <a:chOff x="2734278" y="3211758"/>
                  <a:chExt cx="216000" cy="144000"/>
                </a:xfrm>
              </p:grpSpPr>
              <p:cxnSp>
                <p:nvCxnSpPr>
                  <p:cNvPr id="235" name="Gerader Verbinder 234">
                    <a:extLst>
                      <a:ext uri="{FF2B5EF4-FFF2-40B4-BE49-F238E27FC236}">
                        <a16:creationId xmlns:a16="http://schemas.microsoft.com/office/drawing/2014/main" id="{EEC9EB42-3882-4A3D-B6E4-81334C5F1F42}"/>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36" name="Gerader Verbinder 235">
                    <a:extLst>
                      <a:ext uri="{FF2B5EF4-FFF2-40B4-BE49-F238E27FC236}">
                        <a16:creationId xmlns:a16="http://schemas.microsoft.com/office/drawing/2014/main" id="{B5547D15-3E14-4EB4-9491-86E90F135882}"/>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34" name="Textfeld 233">
                  <a:extLst>
                    <a:ext uri="{FF2B5EF4-FFF2-40B4-BE49-F238E27FC236}">
                      <a16:creationId xmlns:a16="http://schemas.microsoft.com/office/drawing/2014/main" id="{147850BE-1239-4C26-9040-9E1B79BC5652}"/>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31%|36%|41%</a:t>
                  </a:r>
                  <a:r>
                    <a:rPr lang="de-DE" sz="600" dirty="0">
                      <a:solidFill>
                        <a:schemeClr val="bg1">
                          <a:lumMod val="65000"/>
                        </a:schemeClr>
                      </a:solidFill>
                    </a:rPr>
                    <a:t>a</a:t>
                  </a:r>
                </a:p>
              </p:txBody>
            </p:sp>
          </p:grpSp>
        </p:grpSp>
        <p:grpSp>
          <p:nvGrpSpPr>
            <p:cNvPr id="274" name="Gruppieren 273">
              <a:extLst>
                <a:ext uri="{FF2B5EF4-FFF2-40B4-BE49-F238E27FC236}">
                  <a16:creationId xmlns:a16="http://schemas.microsoft.com/office/drawing/2014/main" id="{1EC2EAC0-3CB6-4AA9-862C-1F8A0198459E}"/>
                </a:ext>
              </a:extLst>
            </p:cNvPr>
            <p:cNvGrpSpPr/>
            <p:nvPr/>
          </p:nvGrpSpPr>
          <p:grpSpPr>
            <a:xfrm>
              <a:off x="8277924" y="2981861"/>
              <a:ext cx="224322" cy="400165"/>
              <a:chOff x="1237392" y="1861683"/>
              <a:chExt cx="224322" cy="400165"/>
            </a:xfrm>
          </p:grpSpPr>
          <p:pic>
            <p:nvPicPr>
              <p:cNvPr id="275" name="Grafik 274">
                <a:extLst>
                  <a:ext uri="{FF2B5EF4-FFF2-40B4-BE49-F238E27FC236}">
                    <a16:creationId xmlns:a16="http://schemas.microsoft.com/office/drawing/2014/main" id="{687275E2-C96A-4AF0-B9F4-699C08D5802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0528" y="2081848"/>
                <a:ext cx="188090" cy="180000"/>
              </a:xfrm>
              <a:prstGeom prst="rect">
                <a:avLst/>
              </a:prstGeom>
            </p:spPr>
          </p:pic>
          <p:grpSp>
            <p:nvGrpSpPr>
              <p:cNvPr id="276" name="Gruppieren 275">
                <a:extLst>
                  <a:ext uri="{FF2B5EF4-FFF2-40B4-BE49-F238E27FC236}">
                    <a16:creationId xmlns:a16="http://schemas.microsoft.com/office/drawing/2014/main" id="{3007BEE2-B1BB-4BAA-9D7D-9C62E53665FF}"/>
                  </a:ext>
                </a:extLst>
              </p:cNvPr>
              <p:cNvGrpSpPr>
                <a:grpSpLocks noChangeAspect="1"/>
              </p:cNvGrpSpPr>
              <p:nvPr/>
            </p:nvGrpSpPr>
            <p:grpSpPr>
              <a:xfrm>
                <a:off x="1237392" y="1861683"/>
                <a:ext cx="224322" cy="144000"/>
                <a:chOff x="10194164" y="3584308"/>
                <a:chExt cx="493594" cy="316855"/>
              </a:xfrm>
            </p:grpSpPr>
            <p:pic>
              <p:nvPicPr>
                <p:cNvPr id="277" name="Graphic 5">
                  <a:extLst>
                    <a:ext uri="{FF2B5EF4-FFF2-40B4-BE49-F238E27FC236}">
                      <a16:creationId xmlns:a16="http://schemas.microsoft.com/office/drawing/2014/main" id="{894A3BD0-A32C-4063-A415-C26FD712830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278" name="Graphic 11">
                  <a:extLst>
                    <a:ext uri="{FF2B5EF4-FFF2-40B4-BE49-F238E27FC236}">
                      <a16:creationId xmlns:a16="http://schemas.microsoft.com/office/drawing/2014/main" id="{197E197B-76AC-48DF-9DA2-A284F742747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grpSp>
        <p:nvGrpSpPr>
          <p:cNvPr id="125" name="Gruppieren 124">
            <a:extLst>
              <a:ext uri="{FF2B5EF4-FFF2-40B4-BE49-F238E27FC236}">
                <a16:creationId xmlns:a16="http://schemas.microsoft.com/office/drawing/2014/main" id="{ED784EC1-EF24-4246-A660-7240BA12B595}"/>
              </a:ext>
            </a:extLst>
          </p:cNvPr>
          <p:cNvGrpSpPr/>
          <p:nvPr/>
        </p:nvGrpSpPr>
        <p:grpSpPr>
          <a:xfrm>
            <a:off x="1912428" y="6249342"/>
            <a:ext cx="724480" cy="468000"/>
            <a:chOff x="1714500" y="4880600"/>
            <a:chExt cx="724480" cy="468000"/>
          </a:xfrm>
        </p:grpSpPr>
        <p:pic>
          <p:nvPicPr>
            <p:cNvPr id="126" name="Grafik 125">
              <a:extLst>
                <a:ext uri="{FF2B5EF4-FFF2-40B4-BE49-F238E27FC236}">
                  <a16:creationId xmlns:a16="http://schemas.microsoft.com/office/drawing/2014/main" id="{60ACF9B5-0CD1-4566-A0E9-22C33607CAB9}"/>
                </a:ext>
              </a:extLst>
            </p:cNvPr>
            <p:cNvPicPr>
              <a:picLocks noChangeAspect="1"/>
            </p:cNvPicPr>
            <p:nvPr/>
          </p:nvPicPr>
          <p:blipFill>
            <a:blip r:embed="rId12"/>
            <a:stretch>
              <a:fillRect/>
            </a:stretch>
          </p:blipFill>
          <p:spPr>
            <a:xfrm>
              <a:off x="1714500" y="4880600"/>
              <a:ext cx="468000" cy="468000"/>
            </a:xfrm>
            <a:prstGeom prst="rect">
              <a:avLst/>
            </a:prstGeom>
          </p:spPr>
        </p:pic>
        <p:sp>
          <p:nvSpPr>
            <p:cNvPr id="127" name="Textfeld 126">
              <a:extLst>
                <a:ext uri="{FF2B5EF4-FFF2-40B4-BE49-F238E27FC236}">
                  <a16:creationId xmlns:a16="http://schemas.microsoft.com/office/drawing/2014/main" id="{2A96192D-4502-49EC-8F72-99788ACCC322}"/>
                </a:ext>
              </a:extLst>
            </p:cNvPr>
            <p:cNvSpPr txBox="1"/>
            <p:nvPr/>
          </p:nvSpPr>
          <p:spPr>
            <a:xfrm>
              <a:off x="2182500" y="5037656"/>
              <a:ext cx="256480" cy="153888"/>
            </a:xfrm>
            <a:prstGeom prst="rect">
              <a:avLst/>
            </a:prstGeom>
            <a:noFill/>
          </p:spPr>
          <p:txBody>
            <a:bodyPr wrap="none" lIns="0" tIns="0" rIns="0" bIns="0" rtlCol="0">
              <a:spAutoFit/>
            </a:bodyPr>
            <a:lstStyle/>
            <a:p>
              <a:r>
                <a:rPr lang="en-US" sz="1000" b="1" noProof="1"/>
                <a:t>BEL</a:t>
              </a:r>
            </a:p>
          </p:txBody>
        </p:sp>
      </p:grpSp>
      <p:grpSp>
        <p:nvGrpSpPr>
          <p:cNvPr id="118" name="Group 35">
            <a:extLst>
              <a:ext uri="{FF2B5EF4-FFF2-40B4-BE49-F238E27FC236}">
                <a16:creationId xmlns:a16="http://schemas.microsoft.com/office/drawing/2014/main" id="{2BD5C2E2-B6D7-4052-80AD-D73AAA5FA5CF}"/>
              </a:ext>
            </a:extLst>
          </p:cNvPr>
          <p:cNvGrpSpPr>
            <a:grpSpLocks noChangeAspect="1"/>
          </p:cNvGrpSpPr>
          <p:nvPr/>
        </p:nvGrpSpPr>
        <p:grpSpPr bwMode="auto">
          <a:xfrm>
            <a:off x="6289200" y="4702541"/>
            <a:ext cx="310143" cy="309220"/>
            <a:chOff x="3504" y="1825"/>
            <a:chExt cx="672" cy="670"/>
          </a:xfrm>
          <a:solidFill>
            <a:schemeClr val="accent3"/>
          </a:solidFill>
        </p:grpSpPr>
        <p:sp>
          <p:nvSpPr>
            <p:cNvPr id="119" name="Freeform 36">
              <a:extLst>
                <a:ext uri="{FF2B5EF4-FFF2-40B4-BE49-F238E27FC236}">
                  <a16:creationId xmlns:a16="http://schemas.microsoft.com/office/drawing/2014/main" id="{FDBEE669-5C30-468B-AD36-10E95857561E}"/>
                </a:ext>
              </a:extLst>
            </p:cNvPr>
            <p:cNvSpPr>
              <a:spLocks/>
            </p:cNvSpPr>
            <p:nvPr/>
          </p:nvSpPr>
          <p:spPr bwMode="auto">
            <a:xfrm>
              <a:off x="3684" y="2005"/>
              <a:ext cx="348" cy="306"/>
            </a:xfrm>
            <a:custGeom>
              <a:avLst/>
              <a:gdLst>
                <a:gd name="T0" fmla="*/ 340 w 348"/>
                <a:gd name="T1" fmla="*/ 6 h 306"/>
                <a:gd name="T2" fmla="*/ 340 w 348"/>
                <a:gd name="T3" fmla="*/ 6 h 306"/>
                <a:gd name="T4" fmla="*/ 334 w 348"/>
                <a:gd name="T5" fmla="*/ 2 h 306"/>
                <a:gd name="T6" fmla="*/ 326 w 348"/>
                <a:gd name="T7" fmla="*/ 0 h 306"/>
                <a:gd name="T8" fmla="*/ 318 w 348"/>
                <a:gd name="T9" fmla="*/ 2 h 306"/>
                <a:gd name="T10" fmla="*/ 312 w 348"/>
                <a:gd name="T11" fmla="*/ 8 h 306"/>
                <a:gd name="T12" fmla="*/ 120 w 348"/>
                <a:gd name="T13" fmla="*/ 246 h 306"/>
                <a:gd name="T14" fmla="*/ 34 w 348"/>
                <a:gd name="T15" fmla="*/ 158 h 306"/>
                <a:gd name="T16" fmla="*/ 34 w 348"/>
                <a:gd name="T17" fmla="*/ 158 h 306"/>
                <a:gd name="T18" fmla="*/ 26 w 348"/>
                <a:gd name="T19" fmla="*/ 154 h 306"/>
                <a:gd name="T20" fmla="*/ 20 w 348"/>
                <a:gd name="T21" fmla="*/ 152 h 306"/>
                <a:gd name="T22" fmla="*/ 12 w 348"/>
                <a:gd name="T23" fmla="*/ 154 h 306"/>
                <a:gd name="T24" fmla="*/ 4 w 348"/>
                <a:gd name="T25" fmla="*/ 158 h 306"/>
                <a:gd name="T26" fmla="*/ 4 w 348"/>
                <a:gd name="T27" fmla="*/ 158 h 306"/>
                <a:gd name="T28" fmla="*/ 0 w 348"/>
                <a:gd name="T29" fmla="*/ 166 h 306"/>
                <a:gd name="T30" fmla="*/ 0 w 348"/>
                <a:gd name="T31" fmla="*/ 172 h 306"/>
                <a:gd name="T32" fmla="*/ 0 w 348"/>
                <a:gd name="T33" fmla="*/ 180 h 306"/>
                <a:gd name="T34" fmla="*/ 4 w 348"/>
                <a:gd name="T35" fmla="*/ 186 h 306"/>
                <a:gd name="T36" fmla="*/ 124 w 348"/>
                <a:gd name="T37" fmla="*/ 306 h 306"/>
                <a:gd name="T38" fmla="*/ 344 w 348"/>
                <a:gd name="T39" fmla="*/ 34 h 306"/>
                <a:gd name="T40" fmla="*/ 344 w 348"/>
                <a:gd name="T41" fmla="*/ 34 h 306"/>
                <a:gd name="T42" fmla="*/ 346 w 348"/>
                <a:gd name="T43" fmla="*/ 26 h 306"/>
                <a:gd name="T44" fmla="*/ 348 w 348"/>
                <a:gd name="T45" fmla="*/ 18 h 306"/>
                <a:gd name="T46" fmla="*/ 346 w 348"/>
                <a:gd name="T47" fmla="*/ 12 h 306"/>
                <a:gd name="T48" fmla="*/ 340 w 348"/>
                <a:gd name="T49" fmla="*/ 6 h 306"/>
                <a:gd name="T50" fmla="*/ 340 w 348"/>
                <a:gd name="T51"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306">
                  <a:moveTo>
                    <a:pt x="340" y="6"/>
                  </a:moveTo>
                  <a:lnTo>
                    <a:pt x="340" y="6"/>
                  </a:lnTo>
                  <a:lnTo>
                    <a:pt x="334" y="2"/>
                  </a:lnTo>
                  <a:lnTo>
                    <a:pt x="326" y="0"/>
                  </a:lnTo>
                  <a:lnTo>
                    <a:pt x="318" y="2"/>
                  </a:lnTo>
                  <a:lnTo>
                    <a:pt x="312" y="8"/>
                  </a:lnTo>
                  <a:lnTo>
                    <a:pt x="120" y="246"/>
                  </a:lnTo>
                  <a:lnTo>
                    <a:pt x="34" y="158"/>
                  </a:lnTo>
                  <a:lnTo>
                    <a:pt x="34" y="158"/>
                  </a:lnTo>
                  <a:lnTo>
                    <a:pt x="26" y="154"/>
                  </a:lnTo>
                  <a:lnTo>
                    <a:pt x="20" y="152"/>
                  </a:lnTo>
                  <a:lnTo>
                    <a:pt x="12" y="154"/>
                  </a:lnTo>
                  <a:lnTo>
                    <a:pt x="4" y="158"/>
                  </a:lnTo>
                  <a:lnTo>
                    <a:pt x="4" y="158"/>
                  </a:lnTo>
                  <a:lnTo>
                    <a:pt x="0" y="166"/>
                  </a:lnTo>
                  <a:lnTo>
                    <a:pt x="0" y="172"/>
                  </a:lnTo>
                  <a:lnTo>
                    <a:pt x="0" y="180"/>
                  </a:lnTo>
                  <a:lnTo>
                    <a:pt x="4" y="186"/>
                  </a:lnTo>
                  <a:lnTo>
                    <a:pt x="124" y="306"/>
                  </a:lnTo>
                  <a:lnTo>
                    <a:pt x="344" y="34"/>
                  </a:lnTo>
                  <a:lnTo>
                    <a:pt x="344" y="34"/>
                  </a:lnTo>
                  <a:lnTo>
                    <a:pt x="346" y="26"/>
                  </a:lnTo>
                  <a:lnTo>
                    <a:pt x="348" y="18"/>
                  </a:lnTo>
                  <a:lnTo>
                    <a:pt x="346" y="12"/>
                  </a:lnTo>
                  <a:lnTo>
                    <a:pt x="340" y="6"/>
                  </a:lnTo>
                  <a:lnTo>
                    <a:pt x="34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37">
              <a:extLst>
                <a:ext uri="{FF2B5EF4-FFF2-40B4-BE49-F238E27FC236}">
                  <a16:creationId xmlns:a16="http://schemas.microsoft.com/office/drawing/2014/main" id="{8B49285A-EEDE-47DC-B205-494D903D1C8B}"/>
                </a:ext>
              </a:extLst>
            </p:cNvPr>
            <p:cNvSpPr>
              <a:spLocks noEditPoints="1"/>
            </p:cNvSpPr>
            <p:nvPr/>
          </p:nvSpPr>
          <p:spPr bwMode="auto">
            <a:xfrm>
              <a:off x="3504" y="1825"/>
              <a:ext cx="672" cy="670"/>
            </a:xfrm>
            <a:custGeom>
              <a:avLst/>
              <a:gdLst>
                <a:gd name="T0" fmla="*/ 302 w 672"/>
                <a:gd name="T1" fmla="*/ 0 h 670"/>
                <a:gd name="T2" fmla="*/ 206 w 672"/>
                <a:gd name="T3" fmla="*/ 26 h 670"/>
                <a:gd name="T4" fmla="*/ 122 w 672"/>
                <a:gd name="T5" fmla="*/ 76 h 670"/>
                <a:gd name="T6" fmla="*/ 58 w 672"/>
                <a:gd name="T7" fmla="*/ 148 h 670"/>
                <a:gd name="T8" fmla="*/ 16 w 672"/>
                <a:gd name="T9" fmla="*/ 234 h 670"/>
                <a:gd name="T10" fmla="*/ 0 w 672"/>
                <a:gd name="T11" fmla="*/ 334 h 670"/>
                <a:gd name="T12" fmla="*/ 8 w 672"/>
                <a:gd name="T13" fmla="*/ 402 h 670"/>
                <a:gd name="T14" fmla="*/ 42 w 672"/>
                <a:gd name="T15" fmla="*/ 494 h 670"/>
                <a:gd name="T16" fmla="*/ 100 w 672"/>
                <a:gd name="T17" fmla="*/ 572 h 670"/>
                <a:gd name="T18" fmla="*/ 176 w 672"/>
                <a:gd name="T19" fmla="*/ 630 h 670"/>
                <a:gd name="T20" fmla="*/ 268 w 672"/>
                <a:gd name="T21" fmla="*/ 662 h 670"/>
                <a:gd name="T22" fmla="*/ 336 w 672"/>
                <a:gd name="T23" fmla="*/ 670 h 670"/>
                <a:gd name="T24" fmla="*/ 436 w 672"/>
                <a:gd name="T25" fmla="*/ 654 h 670"/>
                <a:gd name="T26" fmla="*/ 524 w 672"/>
                <a:gd name="T27" fmla="*/ 612 h 670"/>
                <a:gd name="T28" fmla="*/ 594 w 672"/>
                <a:gd name="T29" fmla="*/ 548 h 670"/>
                <a:gd name="T30" fmla="*/ 646 w 672"/>
                <a:gd name="T31" fmla="*/ 464 h 670"/>
                <a:gd name="T32" fmla="*/ 670 w 672"/>
                <a:gd name="T33" fmla="*/ 368 h 670"/>
                <a:gd name="T34" fmla="*/ 670 w 672"/>
                <a:gd name="T35" fmla="*/ 300 h 670"/>
                <a:gd name="T36" fmla="*/ 646 w 672"/>
                <a:gd name="T37" fmla="*/ 204 h 670"/>
                <a:gd name="T38" fmla="*/ 594 w 672"/>
                <a:gd name="T39" fmla="*/ 122 h 670"/>
                <a:gd name="T40" fmla="*/ 524 w 672"/>
                <a:gd name="T41" fmla="*/ 56 h 670"/>
                <a:gd name="T42" fmla="*/ 436 w 672"/>
                <a:gd name="T43" fmla="*/ 14 h 670"/>
                <a:gd name="T44" fmla="*/ 336 w 672"/>
                <a:gd name="T45" fmla="*/ 0 h 670"/>
                <a:gd name="T46" fmla="*/ 336 w 672"/>
                <a:gd name="T47" fmla="*/ 630 h 670"/>
                <a:gd name="T48" fmla="*/ 248 w 672"/>
                <a:gd name="T49" fmla="*/ 616 h 670"/>
                <a:gd name="T50" fmla="*/ 172 w 672"/>
                <a:gd name="T51" fmla="*/ 580 h 670"/>
                <a:gd name="T52" fmla="*/ 108 w 672"/>
                <a:gd name="T53" fmla="*/ 522 h 670"/>
                <a:gd name="T54" fmla="*/ 64 w 672"/>
                <a:gd name="T55" fmla="*/ 450 h 670"/>
                <a:gd name="T56" fmla="*/ 42 w 672"/>
                <a:gd name="T57" fmla="*/ 364 h 670"/>
                <a:gd name="T58" fmla="*/ 42 w 672"/>
                <a:gd name="T59" fmla="*/ 304 h 670"/>
                <a:gd name="T60" fmla="*/ 64 w 672"/>
                <a:gd name="T61" fmla="*/ 220 h 670"/>
                <a:gd name="T62" fmla="*/ 108 w 672"/>
                <a:gd name="T63" fmla="*/ 146 h 670"/>
                <a:gd name="T64" fmla="*/ 172 w 672"/>
                <a:gd name="T65" fmla="*/ 90 h 670"/>
                <a:gd name="T66" fmla="*/ 248 w 672"/>
                <a:gd name="T67" fmla="*/ 52 h 670"/>
                <a:gd name="T68" fmla="*/ 336 w 672"/>
                <a:gd name="T69" fmla="*/ 40 h 670"/>
                <a:gd name="T70" fmla="*/ 396 w 672"/>
                <a:gd name="T71" fmla="*/ 46 h 670"/>
                <a:gd name="T72" fmla="*/ 476 w 672"/>
                <a:gd name="T73" fmla="*/ 74 h 670"/>
                <a:gd name="T74" fmla="*/ 544 w 672"/>
                <a:gd name="T75" fmla="*/ 126 h 670"/>
                <a:gd name="T76" fmla="*/ 596 w 672"/>
                <a:gd name="T77" fmla="*/ 194 h 670"/>
                <a:gd name="T78" fmla="*/ 626 w 672"/>
                <a:gd name="T79" fmla="*/ 276 h 670"/>
                <a:gd name="T80" fmla="*/ 632 w 672"/>
                <a:gd name="T81" fmla="*/ 334 h 670"/>
                <a:gd name="T82" fmla="*/ 618 w 672"/>
                <a:gd name="T83" fmla="*/ 422 h 670"/>
                <a:gd name="T84" fmla="*/ 580 w 672"/>
                <a:gd name="T85" fmla="*/ 500 h 670"/>
                <a:gd name="T86" fmla="*/ 524 w 672"/>
                <a:gd name="T87" fmla="*/ 562 h 670"/>
                <a:gd name="T88" fmla="*/ 450 w 672"/>
                <a:gd name="T89" fmla="*/ 606 h 670"/>
                <a:gd name="T90" fmla="*/ 366 w 672"/>
                <a:gd name="T91" fmla="*/ 62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2" h="670">
                  <a:moveTo>
                    <a:pt x="336" y="0"/>
                  </a:moveTo>
                  <a:lnTo>
                    <a:pt x="336" y="0"/>
                  </a:lnTo>
                  <a:lnTo>
                    <a:pt x="302" y="0"/>
                  </a:lnTo>
                  <a:lnTo>
                    <a:pt x="268" y="6"/>
                  </a:lnTo>
                  <a:lnTo>
                    <a:pt x="236" y="14"/>
                  </a:lnTo>
                  <a:lnTo>
                    <a:pt x="206" y="26"/>
                  </a:lnTo>
                  <a:lnTo>
                    <a:pt x="176" y="40"/>
                  </a:lnTo>
                  <a:lnTo>
                    <a:pt x="148" y="56"/>
                  </a:lnTo>
                  <a:lnTo>
                    <a:pt x="122" y="76"/>
                  </a:lnTo>
                  <a:lnTo>
                    <a:pt x="100" y="98"/>
                  </a:lnTo>
                  <a:lnTo>
                    <a:pt x="78" y="122"/>
                  </a:lnTo>
                  <a:lnTo>
                    <a:pt x="58" y="148"/>
                  </a:lnTo>
                  <a:lnTo>
                    <a:pt x="42" y="174"/>
                  </a:lnTo>
                  <a:lnTo>
                    <a:pt x="28" y="204"/>
                  </a:lnTo>
                  <a:lnTo>
                    <a:pt x="16" y="234"/>
                  </a:lnTo>
                  <a:lnTo>
                    <a:pt x="8" y="266"/>
                  </a:lnTo>
                  <a:lnTo>
                    <a:pt x="2" y="300"/>
                  </a:lnTo>
                  <a:lnTo>
                    <a:pt x="0" y="334"/>
                  </a:lnTo>
                  <a:lnTo>
                    <a:pt x="0" y="334"/>
                  </a:lnTo>
                  <a:lnTo>
                    <a:pt x="2" y="368"/>
                  </a:lnTo>
                  <a:lnTo>
                    <a:pt x="8" y="402"/>
                  </a:lnTo>
                  <a:lnTo>
                    <a:pt x="16" y="434"/>
                  </a:lnTo>
                  <a:lnTo>
                    <a:pt x="28" y="464"/>
                  </a:lnTo>
                  <a:lnTo>
                    <a:pt x="42" y="494"/>
                  </a:lnTo>
                  <a:lnTo>
                    <a:pt x="58" y="522"/>
                  </a:lnTo>
                  <a:lnTo>
                    <a:pt x="78" y="548"/>
                  </a:lnTo>
                  <a:lnTo>
                    <a:pt x="100" y="572"/>
                  </a:lnTo>
                  <a:lnTo>
                    <a:pt x="122" y="594"/>
                  </a:lnTo>
                  <a:lnTo>
                    <a:pt x="148" y="612"/>
                  </a:lnTo>
                  <a:lnTo>
                    <a:pt x="176" y="630"/>
                  </a:lnTo>
                  <a:lnTo>
                    <a:pt x="206" y="644"/>
                  </a:lnTo>
                  <a:lnTo>
                    <a:pt x="236" y="654"/>
                  </a:lnTo>
                  <a:lnTo>
                    <a:pt x="268" y="662"/>
                  </a:lnTo>
                  <a:lnTo>
                    <a:pt x="302" y="668"/>
                  </a:lnTo>
                  <a:lnTo>
                    <a:pt x="336" y="670"/>
                  </a:lnTo>
                  <a:lnTo>
                    <a:pt x="336" y="670"/>
                  </a:lnTo>
                  <a:lnTo>
                    <a:pt x="370" y="668"/>
                  </a:lnTo>
                  <a:lnTo>
                    <a:pt x="404" y="662"/>
                  </a:lnTo>
                  <a:lnTo>
                    <a:pt x="436" y="654"/>
                  </a:lnTo>
                  <a:lnTo>
                    <a:pt x="466" y="644"/>
                  </a:lnTo>
                  <a:lnTo>
                    <a:pt x="496" y="630"/>
                  </a:lnTo>
                  <a:lnTo>
                    <a:pt x="524" y="612"/>
                  </a:lnTo>
                  <a:lnTo>
                    <a:pt x="550" y="594"/>
                  </a:lnTo>
                  <a:lnTo>
                    <a:pt x="574" y="572"/>
                  </a:lnTo>
                  <a:lnTo>
                    <a:pt x="594" y="548"/>
                  </a:lnTo>
                  <a:lnTo>
                    <a:pt x="614" y="522"/>
                  </a:lnTo>
                  <a:lnTo>
                    <a:pt x="630" y="494"/>
                  </a:lnTo>
                  <a:lnTo>
                    <a:pt x="646" y="464"/>
                  </a:lnTo>
                  <a:lnTo>
                    <a:pt x="656" y="434"/>
                  </a:lnTo>
                  <a:lnTo>
                    <a:pt x="664" y="402"/>
                  </a:lnTo>
                  <a:lnTo>
                    <a:pt x="670" y="368"/>
                  </a:lnTo>
                  <a:lnTo>
                    <a:pt x="672" y="334"/>
                  </a:lnTo>
                  <a:lnTo>
                    <a:pt x="672" y="334"/>
                  </a:lnTo>
                  <a:lnTo>
                    <a:pt x="670" y="300"/>
                  </a:lnTo>
                  <a:lnTo>
                    <a:pt x="664" y="266"/>
                  </a:lnTo>
                  <a:lnTo>
                    <a:pt x="656" y="234"/>
                  </a:lnTo>
                  <a:lnTo>
                    <a:pt x="646" y="204"/>
                  </a:lnTo>
                  <a:lnTo>
                    <a:pt x="630" y="174"/>
                  </a:lnTo>
                  <a:lnTo>
                    <a:pt x="614" y="148"/>
                  </a:lnTo>
                  <a:lnTo>
                    <a:pt x="594" y="122"/>
                  </a:lnTo>
                  <a:lnTo>
                    <a:pt x="574" y="98"/>
                  </a:lnTo>
                  <a:lnTo>
                    <a:pt x="550" y="76"/>
                  </a:lnTo>
                  <a:lnTo>
                    <a:pt x="524" y="56"/>
                  </a:lnTo>
                  <a:lnTo>
                    <a:pt x="496" y="40"/>
                  </a:lnTo>
                  <a:lnTo>
                    <a:pt x="466" y="26"/>
                  </a:lnTo>
                  <a:lnTo>
                    <a:pt x="436" y="14"/>
                  </a:lnTo>
                  <a:lnTo>
                    <a:pt x="404" y="6"/>
                  </a:lnTo>
                  <a:lnTo>
                    <a:pt x="370" y="0"/>
                  </a:lnTo>
                  <a:lnTo>
                    <a:pt x="336" y="0"/>
                  </a:lnTo>
                  <a:lnTo>
                    <a:pt x="336" y="0"/>
                  </a:lnTo>
                  <a:close/>
                  <a:moveTo>
                    <a:pt x="336" y="630"/>
                  </a:moveTo>
                  <a:lnTo>
                    <a:pt x="336" y="630"/>
                  </a:lnTo>
                  <a:lnTo>
                    <a:pt x="306" y="628"/>
                  </a:lnTo>
                  <a:lnTo>
                    <a:pt x="276" y="624"/>
                  </a:lnTo>
                  <a:lnTo>
                    <a:pt x="248" y="616"/>
                  </a:lnTo>
                  <a:lnTo>
                    <a:pt x="222" y="606"/>
                  </a:lnTo>
                  <a:lnTo>
                    <a:pt x="196" y="594"/>
                  </a:lnTo>
                  <a:lnTo>
                    <a:pt x="172" y="580"/>
                  </a:lnTo>
                  <a:lnTo>
                    <a:pt x="148" y="562"/>
                  </a:lnTo>
                  <a:lnTo>
                    <a:pt x="128" y="544"/>
                  </a:lnTo>
                  <a:lnTo>
                    <a:pt x="108" y="522"/>
                  </a:lnTo>
                  <a:lnTo>
                    <a:pt x="92" y="500"/>
                  </a:lnTo>
                  <a:lnTo>
                    <a:pt x="76" y="476"/>
                  </a:lnTo>
                  <a:lnTo>
                    <a:pt x="64" y="450"/>
                  </a:lnTo>
                  <a:lnTo>
                    <a:pt x="54" y="422"/>
                  </a:lnTo>
                  <a:lnTo>
                    <a:pt x="46" y="394"/>
                  </a:lnTo>
                  <a:lnTo>
                    <a:pt x="42" y="364"/>
                  </a:lnTo>
                  <a:lnTo>
                    <a:pt x="40" y="334"/>
                  </a:lnTo>
                  <a:lnTo>
                    <a:pt x="40" y="334"/>
                  </a:lnTo>
                  <a:lnTo>
                    <a:pt x="42" y="304"/>
                  </a:lnTo>
                  <a:lnTo>
                    <a:pt x="46" y="276"/>
                  </a:lnTo>
                  <a:lnTo>
                    <a:pt x="54" y="246"/>
                  </a:lnTo>
                  <a:lnTo>
                    <a:pt x="64" y="220"/>
                  </a:lnTo>
                  <a:lnTo>
                    <a:pt x="76" y="194"/>
                  </a:lnTo>
                  <a:lnTo>
                    <a:pt x="92" y="170"/>
                  </a:lnTo>
                  <a:lnTo>
                    <a:pt x="108" y="146"/>
                  </a:lnTo>
                  <a:lnTo>
                    <a:pt x="128" y="126"/>
                  </a:lnTo>
                  <a:lnTo>
                    <a:pt x="148" y="106"/>
                  </a:lnTo>
                  <a:lnTo>
                    <a:pt x="172" y="90"/>
                  </a:lnTo>
                  <a:lnTo>
                    <a:pt x="196" y="74"/>
                  </a:lnTo>
                  <a:lnTo>
                    <a:pt x="222" y="62"/>
                  </a:lnTo>
                  <a:lnTo>
                    <a:pt x="248" y="52"/>
                  </a:lnTo>
                  <a:lnTo>
                    <a:pt x="276" y="46"/>
                  </a:lnTo>
                  <a:lnTo>
                    <a:pt x="306" y="40"/>
                  </a:lnTo>
                  <a:lnTo>
                    <a:pt x="336" y="40"/>
                  </a:lnTo>
                  <a:lnTo>
                    <a:pt x="336" y="40"/>
                  </a:lnTo>
                  <a:lnTo>
                    <a:pt x="366" y="40"/>
                  </a:lnTo>
                  <a:lnTo>
                    <a:pt x="396" y="46"/>
                  </a:lnTo>
                  <a:lnTo>
                    <a:pt x="424" y="52"/>
                  </a:lnTo>
                  <a:lnTo>
                    <a:pt x="450" y="62"/>
                  </a:lnTo>
                  <a:lnTo>
                    <a:pt x="476" y="74"/>
                  </a:lnTo>
                  <a:lnTo>
                    <a:pt x="502" y="90"/>
                  </a:lnTo>
                  <a:lnTo>
                    <a:pt x="524" y="106"/>
                  </a:lnTo>
                  <a:lnTo>
                    <a:pt x="544" y="126"/>
                  </a:lnTo>
                  <a:lnTo>
                    <a:pt x="564" y="146"/>
                  </a:lnTo>
                  <a:lnTo>
                    <a:pt x="580" y="170"/>
                  </a:lnTo>
                  <a:lnTo>
                    <a:pt x="596" y="194"/>
                  </a:lnTo>
                  <a:lnTo>
                    <a:pt x="608" y="220"/>
                  </a:lnTo>
                  <a:lnTo>
                    <a:pt x="618" y="246"/>
                  </a:lnTo>
                  <a:lnTo>
                    <a:pt x="626" y="276"/>
                  </a:lnTo>
                  <a:lnTo>
                    <a:pt x="630" y="304"/>
                  </a:lnTo>
                  <a:lnTo>
                    <a:pt x="632" y="334"/>
                  </a:lnTo>
                  <a:lnTo>
                    <a:pt x="632" y="334"/>
                  </a:lnTo>
                  <a:lnTo>
                    <a:pt x="630" y="364"/>
                  </a:lnTo>
                  <a:lnTo>
                    <a:pt x="626" y="394"/>
                  </a:lnTo>
                  <a:lnTo>
                    <a:pt x="618" y="422"/>
                  </a:lnTo>
                  <a:lnTo>
                    <a:pt x="608" y="450"/>
                  </a:lnTo>
                  <a:lnTo>
                    <a:pt x="596" y="476"/>
                  </a:lnTo>
                  <a:lnTo>
                    <a:pt x="580" y="500"/>
                  </a:lnTo>
                  <a:lnTo>
                    <a:pt x="564" y="522"/>
                  </a:lnTo>
                  <a:lnTo>
                    <a:pt x="544" y="544"/>
                  </a:lnTo>
                  <a:lnTo>
                    <a:pt x="524" y="562"/>
                  </a:lnTo>
                  <a:lnTo>
                    <a:pt x="502" y="580"/>
                  </a:lnTo>
                  <a:lnTo>
                    <a:pt x="476" y="594"/>
                  </a:lnTo>
                  <a:lnTo>
                    <a:pt x="450" y="606"/>
                  </a:lnTo>
                  <a:lnTo>
                    <a:pt x="424" y="616"/>
                  </a:lnTo>
                  <a:lnTo>
                    <a:pt x="396" y="624"/>
                  </a:lnTo>
                  <a:lnTo>
                    <a:pt x="366" y="628"/>
                  </a:lnTo>
                  <a:lnTo>
                    <a:pt x="336" y="630"/>
                  </a:lnTo>
                  <a:lnTo>
                    <a:pt x="336" y="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 name="Foliennummernplatzhalter 3">
            <a:extLst>
              <a:ext uri="{FF2B5EF4-FFF2-40B4-BE49-F238E27FC236}">
                <a16:creationId xmlns:a16="http://schemas.microsoft.com/office/drawing/2014/main" id="{69C6BDC5-D657-4709-8454-070AB2DFDA97}"/>
              </a:ext>
            </a:extLst>
          </p:cNvPr>
          <p:cNvSpPr>
            <a:spLocks noGrp="1"/>
          </p:cNvSpPr>
          <p:nvPr>
            <p:ph type="sldNum" sz="quarter" idx="10"/>
          </p:nvPr>
        </p:nvSpPr>
        <p:spPr/>
        <p:txBody>
          <a:bodyPr/>
          <a:lstStyle/>
          <a:p>
            <a:fld id="{4034BEE3-566C-4068-A777-C3A4762E861B}" type="slidenum">
              <a:rPr lang="en-GB" smtClean="0"/>
              <a:pPr/>
              <a:t>13</a:t>
            </a:fld>
            <a:endParaRPr lang="en-GB" dirty="0"/>
          </a:p>
        </p:txBody>
      </p:sp>
    </p:spTree>
    <p:extLst>
      <p:ext uri="{BB962C8B-B14F-4D97-AF65-F5344CB8AC3E}">
        <p14:creationId xmlns:p14="http://schemas.microsoft.com/office/powerpoint/2010/main" val="377668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23086-37A0-45B7-A793-B7BB984F92D1}"/>
              </a:ext>
            </a:extLst>
          </p:cNvPr>
          <p:cNvSpPr>
            <a:spLocks noGrp="1"/>
          </p:cNvSpPr>
          <p:nvPr>
            <p:ph type="title"/>
          </p:nvPr>
        </p:nvSpPr>
        <p:spPr/>
        <p:txBody>
          <a:bodyPr/>
          <a:lstStyle/>
          <a:p>
            <a:r>
              <a:rPr lang="en-GB" noProof="1"/>
              <a:t>The majority would have more confidence if the medicine was carried out by a stationary pharmacy to ensure they don’t receive counterfeit drugs and have their local contact.</a:t>
            </a:r>
            <a:endParaRPr lang="en-US" noProof="1"/>
          </a:p>
        </p:txBody>
      </p:sp>
      <p:sp>
        <p:nvSpPr>
          <p:cNvPr id="25" name="Rechteck 24">
            <a:extLst>
              <a:ext uri="{FF2B5EF4-FFF2-40B4-BE49-F238E27FC236}">
                <a16:creationId xmlns:a16="http://schemas.microsoft.com/office/drawing/2014/main" id="{DCF96DBA-E538-4A5C-8102-CE9E1CA81B2D}"/>
              </a:ext>
            </a:extLst>
          </p:cNvPr>
          <p:cNvSpPr/>
          <p:nvPr/>
        </p:nvSpPr>
        <p:spPr bwMode="ltGray">
          <a:xfrm>
            <a:off x="10950242" y="880227"/>
            <a:ext cx="876632" cy="40320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t>Digitalised Medicine</a:t>
            </a:r>
            <a:endParaRPr lang="en-US" sz="1000" b="1" dirty="0"/>
          </a:p>
        </p:txBody>
      </p:sp>
      <p:sp>
        <p:nvSpPr>
          <p:cNvPr id="26" name="Rechteck 25">
            <a:extLst>
              <a:ext uri="{FF2B5EF4-FFF2-40B4-BE49-F238E27FC236}">
                <a16:creationId xmlns:a16="http://schemas.microsoft.com/office/drawing/2014/main" id="{8EE0E126-342D-4EAF-A53D-574F38036D3F}"/>
              </a:ext>
            </a:extLst>
          </p:cNvPr>
          <p:cNvSpPr/>
          <p:nvPr/>
        </p:nvSpPr>
        <p:spPr>
          <a:xfrm>
            <a:off x="359999" y="1161738"/>
            <a:ext cx="10590243" cy="461665"/>
          </a:xfrm>
          <a:prstGeom prst="rect">
            <a:avLst/>
          </a:prstGeom>
        </p:spPr>
        <p:txBody>
          <a:bodyPr wrap="square">
            <a:spAutoFit/>
          </a:bodyPr>
          <a:lstStyle/>
          <a:p>
            <a:r>
              <a:rPr lang="en-US" sz="1200" dirty="0"/>
              <a:t>Q5. Would you have more confidence in the shipping of medicine if it were carried out by a stationary pharmacy instead of a mail order pharmacy or a mail order company? </a:t>
            </a:r>
            <a:r>
              <a:rPr lang="en-US" sz="1200" i="1" dirty="0"/>
              <a:t>– (multiple choice)</a:t>
            </a:r>
            <a:endParaRPr lang="en-US" sz="1200" dirty="0"/>
          </a:p>
        </p:txBody>
      </p:sp>
      <p:sp>
        <p:nvSpPr>
          <p:cNvPr id="27" name="Textfeld 26">
            <a:extLst>
              <a:ext uri="{FF2B5EF4-FFF2-40B4-BE49-F238E27FC236}">
                <a16:creationId xmlns:a16="http://schemas.microsoft.com/office/drawing/2014/main" id="{A6F34F9C-C9F4-485A-8870-7EEBECD29456}"/>
              </a:ext>
            </a:extLst>
          </p:cNvPr>
          <p:cNvSpPr txBox="1"/>
          <p:nvPr/>
        </p:nvSpPr>
        <p:spPr>
          <a:xfrm>
            <a:off x="455193" y="1628199"/>
            <a:ext cx="912109" cy="169277"/>
          </a:xfrm>
          <a:prstGeom prst="rect">
            <a:avLst/>
          </a:prstGeom>
          <a:noFill/>
        </p:spPr>
        <p:txBody>
          <a:bodyPr wrap="none" lIns="0" tIns="0" rIns="0" bIns="0" rtlCol="0">
            <a:spAutoFit/>
          </a:bodyPr>
          <a:lstStyle>
            <a:defPPr>
              <a:defRPr lang="en-US"/>
            </a:defPPr>
            <a:lvl1pPr>
              <a:defRPr sz="1100"/>
            </a:lvl1pPr>
          </a:lstStyle>
          <a:p>
            <a:r>
              <a:rPr lang="de-DE" dirty="0"/>
              <a:t>Base: n=2.010</a:t>
            </a:r>
          </a:p>
        </p:txBody>
      </p:sp>
      <p:grpSp>
        <p:nvGrpSpPr>
          <p:cNvPr id="19" name="Gruppieren 18">
            <a:extLst>
              <a:ext uri="{FF2B5EF4-FFF2-40B4-BE49-F238E27FC236}">
                <a16:creationId xmlns:a16="http://schemas.microsoft.com/office/drawing/2014/main" id="{761DFFF4-F67F-4283-977D-222A935EDC82}"/>
              </a:ext>
            </a:extLst>
          </p:cNvPr>
          <p:cNvGrpSpPr/>
          <p:nvPr/>
        </p:nvGrpSpPr>
        <p:grpSpPr>
          <a:xfrm>
            <a:off x="11017824" y="1329736"/>
            <a:ext cx="741468" cy="695933"/>
            <a:chOff x="3773078" y="2221431"/>
            <a:chExt cx="741468" cy="695933"/>
          </a:xfrm>
        </p:grpSpPr>
        <p:sp>
          <p:nvSpPr>
            <p:cNvPr id="20" name="Rechteck 19">
              <a:extLst>
                <a:ext uri="{FF2B5EF4-FFF2-40B4-BE49-F238E27FC236}">
                  <a16:creationId xmlns:a16="http://schemas.microsoft.com/office/drawing/2014/main" id="{4971A3D7-52E7-4A01-8E5E-F4BBE23C5B0F}"/>
                </a:ext>
              </a:extLst>
            </p:cNvPr>
            <p:cNvSpPr/>
            <p:nvPr/>
          </p:nvSpPr>
          <p:spPr bwMode="ltGray">
            <a:xfrm>
              <a:off x="3773078" y="2553312"/>
              <a:ext cx="741468" cy="3640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noProof="1">
                  <a:solidFill>
                    <a:schemeClr val="tx2"/>
                  </a:solidFill>
                </a:rPr>
                <a:t>Talking/ Thinking</a:t>
              </a:r>
            </a:p>
          </p:txBody>
        </p:sp>
        <p:grpSp>
          <p:nvGrpSpPr>
            <p:cNvPr id="21" name="Gruppieren 20">
              <a:extLst>
                <a:ext uri="{FF2B5EF4-FFF2-40B4-BE49-F238E27FC236}">
                  <a16:creationId xmlns:a16="http://schemas.microsoft.com/office/drawing/2014/main" id="{F21C1A92-78A6-40A3-8EB7-2D9C0BD0F3CC}"/>
                </a:ext>
              </a:extLst>
            </p:cNvPr>
            <p:cNvGrpSpPr/>
            <p:nvPr/>
          </p:nvGrpSpPr>
          <p:grpSpPr>
            <a:xfrm>
              <a:off x="3992366" y="2221431"/>
              <a:ext cx="378633" cy="365728"/>
              <a:chOff x="3272400" y="1595373"/>
              <a:chExt cx="762033" cy="736061"/>
            </a:xfrm>
          </p:grpSpPr>
          <p:sp>
            <p:nvSpPr>
              <p:cNvPr id="23" name="Freihandform: Form 22">
                <a:extLst>
                  <a:ext uri="{FF2B5EF4-FFF2-40B4-BE49-F238E27FC236}">
                    <a16:creationId xmlns:a16="http://schemas.microsoft.com/office/drawing/2014/main" id="{0D32694A-CF09-417D-B15A-376D937BE7AD}"/>
                  </a:ext>
                </a:extLst>
              </p:cNvPr>
              <p:cNvSpPr/>
              <p:nvPr/>
            </p:nvSpPr>
            <p:spPr>
              <a:xfrm>
                <a:off x="3729567" y="1595373"/>
                <a:ext cx="304866" cy="304865"/>
              </a:xfrm>
              <a:custGeom>
                <a:avLst/>
                <a:gdLst>
                  <a:gd name="connsiteX0" fmla="*/ 261288 w 489974"/>
                  <a:gd name="connsiteY0" fmla="*/ 1 h 489974"/>
                  <a:gd name="connsiteX1" fmla="*/ 32882 w 489974"/>
                  <a:gd name="connsiteY1" fmla="*/ 228401 h 489974"/>
                  <a:gd name="connsiteX2" fmla="*/ 67089 w 489974"/>
                  <a:gd name="connsiteY2" fmla="*/ 348636 h 489974"/>
                  <a:gd name="connsiteX3" fmla="*/ 0 w 489974"/>
                  <a:gd name="connsiteY3" fmla="*/ 489975 h 489974"/>
                  <a:gd name="connsiteX4" fmla="*/ 141339 w 489974"/>
                  <a:gd name="connsiteY4" fmla="*/ 422792 h 489974"/>
                  <a:gd name="connsiteX5" fmla="*/ 456123 w 489974"/>
                  <a:gd name="connsiteY5" fmla="*/ 349175 h 489974"/>
                  <a:gd name="connsiteX6" fmla="*/ 382507 w 489974"/>
                  <a:gd name="connsiteY6" fmla="*/ 34392 h 489974"/>
                  <a:gd name="connsiteX7" fmla="*/ 261288 w 489974"/>
                  <a:gd name="connsiteY7" fmla="*/ 1 h 48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974" h="489974">
                    <a:moveTo>
                      <a:pt x="261288" y="1"/>
                    </a:moveTo>
                    <a:cubicBezTo>
                      <a:pt x="135144" y="-1"/>
                      <a:pt x="32884" y="102258"/>
                      <a:pt x="32882" y="228401"/>
                    </a:cubicBezTo>
                    <a:cubicBezTo>
                      <a:pt x="32882" y="270881"/>
                      <a:pt x="44727" y="312519"/>
                      <a:pt x="67089" y="348636"/>
                    </a:cubicBezTo>
                    <a:lnTo>
                      <a:pt x="0" y="489975"/>
                    </a:lnTo>
                    <a:lnTo>
                      <a:pt x="141339" y="422792"/>
                    </a:lnTo>
                    <a:cubicBezTo>
                      <a:pt x="248592" y="489389"/>
                      <a:pt x="389527" y="456430"/>
                      <a:pt x="456123" y="349175"/>
                    </a:cubicBezTo>
                    <a:cubicBezTo>
                      <a:pt x="522720" y="241922"/>
                      <a:pt x="489760" y="100988"/>
                      <a:pt x="382507" y="34392"/>
                    </a:cubicBezTo>
                    <a:cubicBezTo>
                      <a:pt x="346120" y="11798"/>
                      <a:pt x="304118" y="-118"/>
                      <a:pt x="261288" y="1"/>
                    </a:cubicBezTo>
                    <a:close/>
                  </a:path>
                </a:pathLst>
              </a:custGeom>
              <a:noFill/>
              <a:ln w="3175" cap="rnd">
                <a:solidFill>
                  <a:schemeClr val="tx2"/>
                </a:solidFill>
                <a:prstDash val="solid"/>
                <a:round/>
              </a:ln>
            </p:spPr>
            <p:txBody>
              <a:bodyPr rtlCol="0" anchor="ctr"/>
              <a:lstStyle/>
              <a:p>
                <a:endParaRPr lang="en-US" noProof="1"/>
              </a:p>
            </p:txBody>
          </p:sp>
          <p:pic>
            <p:nvPicPr>
              <p:cNvPr id="24" name="Graphic 55">
                <a:extLst>
                  <a:ext uri="{FF2B5EF4-FFF2-40B4-BE49-F238E27FC236}">
                    <a16:creationId xmlns:a16="http://schemas.microsoft.com/office/drawing/2014/main" id="{BEC6C668-C1BC-40AF-9058-B4A7594C0F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72400" y="1721834"/>
                <a:ext cx="609600" cy="609600"/>
              </a:xfrm>
              <a:prstGeom prst="rect">
                <a:avLst/>
              </a:prstGeom>
            </p:spPr>
          </p:pic>
        </p:grpSp>
      </p:grpSp>
      <p:graphicFrame>
        <p:nvGraphicFramePr>
          <p:cNvPr id="28" name="Tabelle 8">
            <a:extLst>
              <a:ext uri="{FF2B5EF4-FFF2-40B4-BE49-F238E27FC236}">
                <a16:creationId xmlns:a16="http://schemas.microsoft.com/office/drawing/2014/main" id="{19B3A617-93FA-4D5B-B38E-4AAAF25735A9}"/>
              </a:ext>
            </a:extLst>
          </p:cNvPr>
          <p:cNvGraphicFramePr>
            <a:graphicFrameLocks noGrp="1"/>
          </p:cNvGraphicFramePr>
          <p:nvPr>
            <p:extLst>
              <p:ext uri="{D42A27DB-BD31-4B8C-83A1-F6EECF244321}">
                <p14:modId xmlns:p14="http://schemas.microsoft.com/office/powerpoint/2010/main" val="1535137559"/>
              </p:ext>
            </p:extLst>
          </p:nvPr>
        </p:nvGraphicFramePr>
        <p:xfrm>
          <a:off x="359998" y="3849866"/>
          <a:ext cx="8472196" cy="1253531"/>
        </p:xfrm>
        <a:graphic>
          <a:graphicData uri="http://schemas.openxmlformats.org/drawingml/2006/table">
            <a:tbl>
              <a:tblPr firstRow="1" bandRow="1">
                <a:tableStyleId>{5C22544A-7EE6-4342-B048-85BDC9FD1C3A}</a:tableStyleId>
              </a:tblPr>
              <a:tblGrid>
                <a:gridCol w="2118049">
                  <a:extLst>
                    <a:ext uri="{9D8B030D-6E8A-4147-A177-3AD203B41FA5}">
                      <a16:colId xmlns:a16="http://schemas.microsoft.com/office/drawing/2014/main" val="1271370847"/>
                    </a:ext>
                  </a:extLst>
                </a:gridCol>
                <a:gridCol w="2118049">
                  <a:extLst>
                    <a:ext uri="{9D8B030D-6E8A-4147-A177-3AD203B41FA5}">
                      <a16:colId xmlns:a16="http://schemas.microsoft.com/office/drawing/2014/main" val="1067911662"/>
                    </a:ext>
                  </a:extLst>
                </a:gridCol>
                <a:gridCol w="2118049">
                  <a:extLst>
                    <a:ext uri="{9D8B030D-6E8A-4147-A177-3AD203B41FA5}">
                      <a16:colId xmlns:a16="http://schemas.microsoft.com/office/drawing/2014/main" val="2225007639"/>
                    </a:ext>
                  </a:extLst>
                </a:gridCol>
                <a:gridCol w="2118049">
                  <a:extLst>
                    <a:ext uri="{9D8B030D-6E8A-4147-A177-3AD203B41FA5}">
                      <a16:colId xmlns:a16="http://schemas.microsoft.com/office/drawing/2014/main" val="3651680017"/>
                    </a:ext>
                  </a:extLst>
                </a:gridCol>
              </a:tblGrid>
              <a:tr h="1253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solidFill>
                          <a:effectLst/>
                          <a:latin typeface="+mn-lt"/>
                          <a:ea typeface="+mn-ea"/>
                          <a:cs typeface="+mn-cs"/>
                        </a:rPr>
                        <a:t>Yes, because I could be sure that I don’t receive counterfeit drugs. </a:t>
                      </a:r>
                      <a:endParaRPr lang="de-DE" sz="1400" b="1" kern="1200" dirty="0">
                        <a:solidFill>
                          <a:schemeClr val="tx2"/>
                        </a:solidFill>
                        <a:latin typeface="+mn-lt"/>
                        <a:ea typeface="+mn-ea"/>
                        <a:cs typeface="+mn-cs"/>
                      </a:endParaRPr>
                    </a:p>
                  </a:txBody>
                  <a:tcPr>
                    <a:lnL w="12700" cmpd="sng">
                      <a:noFill/>
                    </a:lnL>
                    <a:lnR w="12700" cmpd="sng">
                      <a:noFill/>
                    </a:lnR>
                    <a:lnT w="28575"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Yes, since I would have my usual contact person from my local pharmacy, even for online orders.</a:t>
                      </a:r>
                      <a:endParaRPr lang="de-DE" sz="1200" b="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dirty="0">
                        <a:solidFill>
                          <a:schemeClr val="tx1"/>
                        </a:solidFill>
                      </a:endParaRPr>
                    </a:p>
                  </a:txBody>
                  <a:tcPr>
                    <a:lnL w="12700" cmpd="sng">
                      <a:noFill/>
                    </a:lnL>
                    <a:lnR w="12700" cmpd="sng">
                      <a:noFill/>
                    </a:lnR>
                    <a:lnT w="28575" cap="flat" cmpd="sng" algn="ctr">
                      <a:solidFill>
                        <a:schemeClr val="accent1">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r>
                        <a:rPr lang="en-US" sz="1200" b="0" dirty="0">
                          <a:solidFill>
                            <a:schemeClr val="tx1"/>
                          </a:solidFill>
                        </a:rPr>
                        <a:t>Yes, compared to a large parcel delivery service, shipping through a pharmacy courier service seems safer to me.</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200" b="0" kern="1200" dirty="0">
                          <a:solidFill>
                            <a:schemeClr val="tx1"/>
                          </a:solidFill>
                          <a:latin typeface="+mn-lt"/>
                          <a:ea typeface="+mn-ea"/>
                          <a:cs typeface="+mn-cs"/>
                        </a:rPr>
                        <a:t>No, I trust mail order pharmacies and mail order companies completely.</a:t>
                      </a:r>
                      <a:endParaRPr lang="de-DE" sz="1200" b="0" kern="1200" dirty="0">
                        <a:solidFill>
                          <a:schemeClr val="tx1"/>
                        </a:solidFill>
                        <a:latin typeface="+mn-lt"/>
                        <a:ea typeface="+mn-ea"/>
                        <a:cs typeface="+mn-cs"/>
                      </a:endParaRPr>
                    </a:p>
                  </a:txBody>
                  <a:tcPr>
                    <a:lnL w="12700" cmpd="sng">
                      <a:noFill/>
                    </a:lnL>
                    <a:lnR w="12700" cmpd="sng">
                      <a:noFill/>
                    </a:lnR>
                    <a:lnT w="28575" cap="flat" cmpd="sng" algn="ctr">
                      <a:solidFill>
                        <a:schemeClr val="accent1">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46946593"/>
                  </a:ext>
                </a:extLst>
              </a:tr>
            </a:tbl>
          </a:graphicData>
        </a:graphic>
      </p:graphicFrame>
      <p:pic>
        <p:nvPicPr>
          <p:cNvPr id="29" name="Grafik 28">
            <a:extLst>
              <a:ext uri="{FF2B5EF4-FFF2-40B4-BE49-F238E27FC236}">
                <a16:creationId xmlns:a16="http://schemas.microsoft.com/office/drawing/2014/main" id="{F557FAE3-D032-4CED-A969-74A71457BF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89312" y="2999918"/>
            <a:ext cx="1043715" cy="1461201"/>
          </a:xfrm>
          <a:prstGeom prst="rect">
            <a:avLst/>
          </a:prstGeom>
        </p:spPr>
      </p:pic>
      <p:sp>
        <p:nvSpPr>
          <p:cNvPr id="22" name="Textfeld 21">
            <a:extLst>
              <a:ext uri="{FF2B5EF4-FFF2-40B4-BE49-F238E27FC236}">
                <a16:creationId xmlns:a16="http://schemas.microsoft.com/office/drawing/2014/main" id="{6BF5767B-0422-4D79-B0BB-FB4D1487A976}"/>
              </a:ext>
            </a:extLst>
          </p:cNvPr>
          <p:cNvSpPr txBox="1"/>
          <p:nvPr/>
        </p:nvSpPr>
        <p:spPr>
          <a:xfrm>
            <a:off x="4672156" y="3350129"/>
            <a:ext cx="820738" cy="492443"/>
          </a:xfrm>
          <a:prstGeom prst="rect">
            <a:avLst/>
          </a:prstGeom>
          <a:noFill/>
        </p:spPr>
        <p:txBody>
          <a:bodyPr wrap="none" lIns="0" tIns="0" rIns="0" bIns="0" rtlCol="0">
            <a:spAutoFit/>
          </a:bodyPr>
          <a:lstStyle/>
          <a:p>
            <a:r>
              <a:rPr lang="de-DE" sz="3200" dirty="0">
                <a:solidFill>
                  <a:schemeClr val="bg1">
                    <a:lumMod val="65000"/>
                  </a:schemeClr>
                </a:solidFill>
              </a:rPr>
              <a:t>26%</a:t>
            </a:r>
          </a:p>
        </p:txBody>
      </p:sp>
      <p:sp>
        <p:nvSpPr>
          <p:cNvPr id="30" name="Textfeld 29">
            <a:extLst>
              <a:ext uri="{FF2B5EF4-FFF2-40B4-BE49-F238E27FC236}">
                <a16:creationId xmlns:a16="http://schemas.microsoft.com/office/drawing/2014/main" id="{01C59AE0-8645-4700-BDD6-AEF075EE9F9F}"/>
              </a:ext>
            </a:extLst>
          </p:cNvPr>
          <p:cNvSpPr txBox="1"/>
          <p:nvPr/>
        </p:nvSpPr>
        <p:spPr>
          <a:xfrm>
            <a:off x="6764298" y="3350129"/>
            <a:ext cx="820738" cy="492443"/>
          </a:xfrm>
          <a:prstGeom prst="rect">
            <a:avLst/>
          </a:prstGeom>
          <a:noFill/>
        </p:spPr>
        <p:txBody>
          <a:bodyPr wrap="none" lIns="0" tIns="0" rIns="0" bIns="0" rtlCol="0">
            <a:spAutoFit/>
          </a:bodyPr>
          <a:lstStyle>
            <a:defPPr>
              <a:defRPr lang="en-US"/>
            </a:defPPr>
            <a:lvl1pPr>
              <a:defRPr sz="6000">
                <a:solidFill>
                  <a:schemeClr val="bg1">
                    <a:lumMod val="65000"/>
                  </a:schemeClr>
                </a:solidFill>
              </a:defRPr>
            </a:lvl1pPr>
          </a:lstStyle>
          <a:p>
            <a:r>
              <a:rPr lang="de-DE" sz="3200" dirty="0"/>
              <a:t>18%</a:t>
            </a:r>
          </a:p>
        </p:txBody>
      </p:sp>
      <p:sp>
        <p:nvSpPr>
          <p:cNvPr id="31" name="Textfeld 30">
            <a:extLst>
              <a:ext uri="{FF2B5EF4-FFF2-40B4-BE49-F238E27FC236}">
                <a16:creationId xmlns:a16="http://schemas.microsoft.com/office/drawing/2014/main" id="{AE752605-53AC-40DF-A391-C51633883DC3}"/>
              </a:ext>
            </a:extLst>
          </p:cNvPr>
          <p:cNvSpPr txBox="1"/>
          <p:nvPr/>
        </p:nvSpPr>
        <p:spPr>
          <a:xfrm>
            <a:off x="2543438" y="3008223"/>
            <a:ext cx="1384995" cy="830997"/>
          </a:xfrm>
          <a:prstGeom prst="rect">
            <a:avLst/>
          </a:prstGeom>
          <a:noFill/>
        </p:spPr>
        <p:txBody>
          <a:bodyPr wrap="none" lIns="0" tIns="0" rIns="0" bIns="0" rtlCol="0">
            <a:spAutoFit/>
          </a:bodyPr>
          <a:lstStyle/>
          <a:p>
            <a:r>
              <a:rPr lang="de-DE" sz="5400" dirty="0">
                <a:solidFill>
                  <a:schemeClr val="bg1">
                    <a:lumMod val="65000"/>
                  </a:schemeClr>
                </a:solidFill>
              </a:rPr>
              <a:t>32%</a:t>
            </a:r>
          </a:p>
        </p:txBody>
      </p:sp>
      <p:sp>
        <p:nvSpPr>
          <p:cNvPr id="32" name="Textfeld 31">
            <a:extLst>
              <a:ext uri="{FF2B5EF4-FFF2-40B4-BE49-F238E27FC236}">
                <a16:creationId xmlns:a16="http://schemas.microsoft.com/office/drawing/2014/main" id="{3A7746C2-8731-4EC0-AA87-33D9CC2302DD}"/>
              </a:ext>
            </a:extLst>
          </p:cNvPr>
          <p:cNvSpPr txBox="1"/>
          <p:nvPr/>
        </p:nvSpPr>
        <p:spPr>
          <a:xfrm>
            <a:off x="464337" y="2938649"/>
            <a:ext cx="1540486" cy="923330"/>
          </a:xfrm>
          <a:prstGeom prst="rect">
            <a:avLst/>
          </a:prstGeom>
          <a:noFill/>
        </p:spPr>
        <p:txBody>
          <a:bodyPr wrap="none" lIns="0" tIns="0" rIns="0" bIns="0" rtlCol="0">
            <a:spAutoFit/>
          </a:bodyPr>
          <a:lstStyle>
            <a:defPPr>
              <a:defRPr lang="en-US"/>
            </a:defPPr>
            <a:lvl1pPr>
              <a:defRPr sz="6000" b="1">
                <a:solidFill>
                  <a:schemeClr val="tx2"/>
                </a:solidFill>
              </a:defRPr>
            </a:lvl1pPr>
          </a:lstStyle>
          <a:p>
            <a:r>
              <a:rPr lang="de-DE" dirty="0"/>
              <a:t>37%</a:t>
            </a:r>
          </a:p>
        </p:txBody>
      </p:sp>
      <p:grpSp>
        <p:nvGrpSpPr>
          <p:cNvPr id="135" name="Gruppieren 134">
            <a:extLst>
              <a:ext uri="{FF2B5EF4-FFF2-40B4-BE49-F238E27FC236}">
                <a16:creationId xmlns:a16="http://schemas.microsoft.com/office/drawing/2014/main" id="{E9E2A260-081B-4DD9-9285-FED653BDB3A4}"/>
              </a:ext>
            </a:extLst>
          </p:cNvPr>
          <p:cNvGrpSpPr>
            <a:grpSpLocks noChangeAspect="1"/>
          </p:cNvGrpSpPr>
          <p:nvPr/>
        </p:nvGrpSpPr>
        <p:grpSpPr>
          <a:xfrm>
            <a:off x="8496065" y="5616154"/>
            <a:ext cx="3240000" cy="432383"/>
            <a:chOff x="8145191" y="5602202"/>
            <a:chExt cx="3681683" cy="491331"/>
          </a:xfrm>
        </p:grpSpPr>
        <p:pic>
          <p:nvPicPr>
            <p:cNvPr id="136" name="Graphic 5">
              <a:extLst>
                <a:ext uri="{FF2B5EF4-FFF2-40B4-BE49-F238E27FC236}">
                  <a16:creationId xmlns:a16="http://schemas.microsoft.com/office/drawing/2014/main" id="{458171E5-93BD-41DF-B262-A8D72D0A754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24240" y="5667113"/>
              <a:ext cx="192868" cy="316855"/>
            </a:xfrm>
            <a:prstGeom prst="rect">
              <a:avLst/>
            </a:prstGeom>
          </p:spPr>
        </p:pic>
        <p:pic>
          <p:nvPicPr>
            <p:cNvPr id="137" name="Grafik 136">
              <a:extLst>
                <a:ext uri="{FF2B5EF4-FFF2-40B4-BE49-F238E27FC236}">
                  <a16:creationId xmlns:a16="http://schemas.microsoft.com/office/drawing/2014/main" id="{ED4E86EB-0437-44F6-9F93-D843156A349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93318" y="5602202"/>
              <a:ext cx="421322" cy="403200"/>
            </a:xfrm>
            <a:prstGeom prst="rect">
              <a:avLst/>
            </a:prstGeom>
          </p:spPr>
        </p:pic>
        <p:pic>
          <p:nvPicPr>
            <p:cNvPr id="138" name="Graphic 11">
              <a:extLst>
                <a:ext uri="{FF2B5EF4-FFF2-40B4-BE49-F238E27FC236}">
                  <a16:creationId xmlns:a16="http://schemas.microsoft.com/office/drawing/2014/main" id="{32E2FD26-3E6A-4FBE-95A6-5C226457E3A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45191" y="5702348"/>
              <a:ext cx="276999" cy="276999"/>
            </a:xfrm>
            <a:prstGeom prst="rect">
              <a:avLst/>
            </a:prstGeom>
          </p:spPr>
        </p:pic>
        <p:sp>
          <p:nvSpPr>
            <p:cNvPr id="139" name="Rechteck: abgerundete Ecken 138">
              <a:extLst>
                <a:ext uri="{FF2B5EF4-FFF2-40B4-BE49-F238E27FC236}">
                  <a16:creationId xmlns:a16="http://schemas.microsoft.com/office/drawing/2014/main" id="{9F52CAA6-DCB3-484C-BA9C-B0243BEF14F1}"/>
                </a:ext>
              </a:extLst>
            </p:cNvPr>
            <p:cNvSpPr/>
            <p:nvPr/>
          </p:nvSpPr>
          <p:spPr bwMode="ltGray">
            <a:xfrm>
              <a:off x="10086643" y="5667112"/>
              <a:ext cx="1740231" cy="338289"/>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sp>
          <p:nvSpPr>
            <p:cNvPr id="140" name="Textfeld 139">
              <a:extLst>
                <a:ext uri="{FF2B5EF4-FFF2-40B4-BE49-F238E27FC236}">
                  <a16:creationId xmlns:a16="http://schemas.microsoft.com/office/drawing/2014/main" id="{12364720-FB98-4C6F-B2A6-73BECE29637B}"/>
                </a:ext>
              </a:extLst>
            </p:cNvPr>
            <p:cNvSpPr txBox="1"/>
            <p:nvPr/>
          </p:nvSpPr>
          <p:spPr>
            <a:xfrm>
              <a:off x="10206064"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18-34</a:t>
              </a:r>
              <a:br>
                <a:rPr lang="en-US" sz="1100" dirty="0">
                  <a:solidFill>
                    <a:schemeClr val="bg1">
                      <a:lumMod val="75000"/>
                    </a:schemeClr>
                  </a:solidFill>
                </a:rPr>
              </a:br>
              <a:r>
                <a:rPr lang="en-US" sz="900" dirty="0">
                  <a:solidFill>
                    <a:schemeClr val="bg1">
                      <a:lumMod val="75000"/>
                    </a:schemeClr>
                  </a:solidFill>
                </a:rPr>
                <a:t>(a)</a:t>
              </a:r>
            </a:p>
          </p:txBody>
        </p:sp>
        <p:sp>
          <p:nvSpPr>
            <p:cNvPr id="141" name="Textfeld 140">
              <a:extLst>
                <a:ext uri="{FF2B5EF4-FFF2-40B4-BE49-F238E27FC236}">
                  <a16:creationId xmlns:a16="http://schemas.microsoft.com/office/drawing/2014/main" id="{A740A5F5-A91A-4420-B68E-8DA5CE3AF56F}"/>
                </a:ext>
              </a:extLst>
            </p:cNvPr>
            <p:cNvSpPr txBox="1"/>
            <p:nvPr/>
          </p:nvSpPr>
          <p:spPr>
            <a:xfrm>
              <a:off x="10741646"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35-49</a:t>
              </a:r>
              <a:br>
                <a:rPr lang="en-US" sz="1100" dirty="0">
                  <a:solidFill>
                    <a:schemeClr val="bg1">
                      <a:lumMod val="75000"/>
                    </a:schemeClr>
                  </a:solidFill>
                </a:rPr>
              </a:br>
              <a:r>
                <a:rPr lang="en-US" sz="900" dirty="0">
                  <a:solidFill>
                    <a:schemeClr val="bg1">
                      <a:lumMod val="75000"/>
                    </a:schemeClr>
                  </a:solidFill>
                </a:rPr>
                <a:t>(b)</a:t>
              </a:r>
            </a:p>
          </p:txBody>
        </p:sp>
        <p:sp>
          <p:nvSpPr>
            <p:cNvPr id="142" name="Textfeld 141">
              <a:extLst>
                <a:ext uri="{FF2B5EF4-FFF2-40B4-BE49-F238E27FC236}">
                  <a16:creationId xmlns:a16="http://schemas.microsoft.com/office/drawing/2014/main" id="{5EBA4129-C5C5-4A89-88DF-893FEB550E22}"/>
                </a:ext>
              </a:extLst>
            </p:cNvPr>
            <p:cNvSpPr txBox="1"/>
            <p:nvPr/>
          </p:nvSpPr>
          <p:spPr>
            <a:xfrm>
              <a:off x="11277227"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50-99</a:t>
              </a:r>
              <a:br>
                <a:rPr lang="en-US" sz="1100" dirty="0">
                  <a:solidFill>
                    <a:schemeClr val="bg1">
                      <a:lumMod val="75000"/>
                    </a:schemeClr>
                  </a:solidFill>
                </a:rPr>
              </a:br>
              <a:r>
                <a:rPr lang="en-US" sz="900" dirty="0">
                  <a:solidFill>
                    <a:schemeClr val="bg1">
                      <a:lumMod val="75000"/>
                    </a:schemeClr>
                  </a:solidFill>
                </a:rPr>
                <a:t>(c)</a:t>
              </a:r>
            </a:p>
          </p:txBody>
        </p:sp>
        <p:cxnSp>
          <p:nvCxnSpPr>
            <p:cNvPr id="143" name="Gerader Verbinder 142">
              <a:extLst>
                <a:ext uri="{FF2B5EF4-FFF2-40B4-BE49-F238E27FC236}">
                  <a16:creationId xmlns:a16="http://schemas.microsoft.com/office/drawing/2014/main" id="{84FC413C-136C-42E9-9BCF-E509A66089D8}"/>
                </a:ext>
              </a:extLst>
            </p:cNvPr>
            <p:cNvCxnSpPr>
              <a:cxnSpLocks/>
            </p:cNvCxnSpPr>
            <p:nvPr/>
          </p:nvCxnSpPr>
          <p:spPr>
            <a:xfrm>
              <a:off x="1067642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4" name="Gerader Verbinder 143">
              <a:extLst>
                <a:ext uri="{FF2B5EF4-FFF2-40B4-BE49-F238E27FC236}">
                  <a16:creationId xmlns:a16="http://schemas.microsoft.com/office/drawing/2014/main" id="{B9DC7D46-58D5-475C-93E6-8308248EBAC0}"/>
                </a:ext>
              </a:extLst>
            </p:cNvPr>
            <p:cNvCxnSpPr>
              <a:cxnSpLocks/>
            </p:cNvCxnSpPr>
            <p:nvPr/>
          </p:nvCxnSpPr>
          <p:spPr>
            <a:xfrm>
              <a:off x="1121689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45" name="Rechteck: abgerundete Ecken 144">
              <a:extLst>
                <a:ext uri="{FF2B5EF4-FFF2-40B4-BE49-F238E27FC236}">
                  <a16:creationId xmlns:a16="http://schemas.microsoft.com/office/drawing/2014/main" id="{C52F7E49-D259-4289-8B71-B757FC1846E6}"/>
                </a:ext>
              </a:extLst>
            </p:cNvPr>
            <p:cNvSpPr/>
            <p:nvPr/>
          </p:nvSpPr>
          <p:spPr bwMode="ltGray">
            <a:xfrm>
              <a:off x="8812162" y="5667112"/>
              <a:ext cx="518125" cy="33829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cxnSp>
          <p:nvCxnSpPr>
            <p:cNvPr id="146" name="Gerader Verbinder 145">
              <a:extLst>
                <a:ext uri="{FF2B5EF4-FFF2-40B4-BE49-F238E27FC236}">
                  <a16:creationId xmlns:a16="http://schemas.microsoft.com/office/drawing/2014/main" id="{7CCA176F-C49B-4892-8C78-29C869B3D044}"/>
                </a:ext>
              </a:extLst>
            </p:cNvPr>
            <p:cNvCxnSpPr>
              <a:cxnSpLocks/>
            </p:cNvCxnSpPr>
            <p:nvPr/>
          </p:nvCxnSpPr>
          <p:spPr>
            <a:xfrm>
              <a:off x="9071224" y="5765460"/>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47" name="Textfeld 146">
              <a:extLst>
                <a:ext uri="{FF2B5EF4-FFF2-40B4-BE49-F238E27FC236}">
                  <a16:creationId xmlns:a16="http://schemas.microsoft.com/office/drawing/2014/main" id="{721C12B7-2666-42BE-AE56-E6E629ED40A9}"/>
                </a:ext>
              </a:extLst>
            </p:cNvPr>
            <p:cNvSpPr txBox="1"/>
            <p:nvPr/>
          </p:nvSpPr>
          <p:spPr>
            <a:xfrm>
              <a:off x="8882814" y="5766403"/>
              <a:ext cx="132972" cy="192355"/>
            </a:xfrm>
            <a:prstGeom prst="rect">
              <a:avLst/>
            </a:prstGeom>
            <a:noFill/>
          </p:spPr>
          <p:txBody>
            <a:bodyPr wrap="none" lIns="0" tIns="0" rIns="0" bIns="0" rtlCol="0">
              <a:spAutoFit/>
            </a:bodyPr>
            <a:lstStyle/>
            <a:p>
              <a:pPr algn="ctr"/>
              <a:r>
                <a:rPr lang="en-US" sz="1100" dirty="0">
                  <a:solidFill>
                    <a:schemeClr val="bg1">
                      <a:lumMod val="75000"/>
                    </a:schemeClr>
                  </a:solidFill>
                </a:rPr>
                <a:t>m</a:t>
              </a:r>
            </a:p>
          </p:txBody>
        </p:sp>
        <p:sp>
          <p:nvSpPr>
            <p:cNvPr id="148" name="Textfeld 147">
              <a:extLst>
                <a:ext uri="{FF2B5EF4-FFF2-40B4-BE49-F238E27FC236}">
                  <a16:creationId xmlns:a16="http://schemas.microsoft.com/office/drawing/2014/main" id="{730F0608-7244-4052-914C-B26AB0605AD5}"/>
                </a:ext>
              </a:extLst>
            </p:cNvPr>
            <p:cNvSpPr txBox="1"/>
            <p:nvPr/>
          </p:nvSpPr>
          <p:spPr>
            <a:xfrm>
              <a:off x="9198193" y="5766403"/>
              <a:ext cx="43718" cy="192355"/>
            </a:xfrm>
            <a:prstGeom prst="rect">
              <a:avLst/>
            </a:prstGeom>
            <a:noFill/>
          </p:spPr>
          <p:txBody>
            <a:bodyPr wrap="none" lIns="0" tIns="0" rIns="0" bIns="0" rtlCol="0">
              <a:spAutoFit/>
            </a:bodyPr>
            <a:lstStyle/>
            <a:p>
              <a:pPr algn="ctr"/>
              <a:r>
                <a:rPr lang="en-US" sz="1100" dirty="0">
                  <a:solidFill>
                    <a:schemeClr val="bg1">
                      <a:lumMod val="75000"/>
                    </a:schemeClr>
                  </a:solidFill>
                </a:rPr>
                <a:t>f</a:t>
              </a:r>
              <a:endParaRPr lang="en-US" sz="900" dirty="0">
                <a:solidFill>
                  <a:schemeClr val="bg1">
                    <a:lumMod val="75000"/>
                  </a:schemeClr>
                </a:solidFill>
              </a:endParaRPr>
            </a:p>
          </p:txBody>
        </p:sp>
        <p:sp>
          <p:nvSpPr>
            <p:cNvPr id="149" name="Textfeld 148">
              <a:extLst>
                <a:ext uri="{FF2B5EF4-FFF2-40B4-BE49-F238E27FC236}">
                  <a16:creationId xmlns:a16="http://schemas.microsoft.com/office/drawing/2014/main" id="{7A08CAEF-7059-4869-A72C-09C8B0D1376E}"/>
                </a:ext>
              </a:extLst>
            </p:cNvPr>
            <p:cNvSpPr txBox="1"/>
            <p:nvPr/>
          </p:nvSpPr>
          <p:spPr>
            <a:xfrm>
              <a:off x="8908650" y="5936152"/>
              <a:ext cx="74" cy="157381"/>
            </a:xfrm>
            <a:prstGeom prst="rect">
              <a:avLst/>
            </a:prstGeom>
            <a:noFill/>
          </p:spPr>
          <p:txBody>
            <a:bodyPr wrap="none" lIns="0" tIns="0" rIns="0" bIns="0" rtlCol="0">
              <a:spAutoFit/>
            </a:bodyPr>
            <a:lstStyle/>
            <a:p>
              <a:endParaRPr lang="en-US" sz="900" b="1" dirty="0">
                <a:solidFill>
                  <a:schemeClr val="bg1">
                    <a:lumMod val="75000"/>
                  </a:schemeClr>
                </a:solidFill>
              </a:endParaRPr>
            </a:p>
          </p:txBody>
        </p:sp>
      </p:grpSp>
      <p:grpSp>
        <p:nvGrpSpPr>
          <p:cNvPr id="9" name="Gruppieren 8">
            <a:extLst>
              <a:ext uri="{FF2B5EF4-FFF2-40B4-BE49-F238E27FC236}">
                <a16:creationId xmlns:a16="http://schemas.microsoft.com/office/drawing/2014/main" id="{77B90F92-1949-4E5F-A95F-D042A452A947}"/>
              </a:ext>
            </a:extLst>
          </p:cNvPr>
          <p:cNvGrpSpPr/>
          <p:nvPr/>
        </p:nvGrpSpPr>
        <p:grpSpPr>
          <a:xfrm>
            <a:off x="5445011" y="2981861"/>
            <a:ext cx="1227787" cy="569149"/>
            <a:chOff x="5445011" y="2981861"/>
            <a:chExt cx="1227787" cy="569149"/>
          </a:xfrm>
        </p:grpSpPr>
        <p:grpSp>
          <p:nvGrpSpPr>
            <p:cNvPr id="82" name="Gruppieren 81">
              <a:extLst>
                <a:ext uri="{FF2B5EF4-FFF2-40B4-BE49-F238E27FC236}">
                  <a16:creationId xmlns:a16="http://schemas.microsoft.com/office/drawing/2014/main" id="{099A21FE-C4BA-415D-9672-28AFCD580579}"/>
                </a:ext>
              </a:extLst>
            </p:cNvPr>
            <p:cNvGrpSpPr/>
            <p:nvPr/>
          </p:nvGrpSpPr>
          <p:grpSpPr>
            <a:xfrm>
              <a:off x="5445011" y="3001731"/>
              <a:ext cx="1227787" cy="549279"/>
              <a:chOff x="5643091" y="2806086"/>
              <a:chExt cx="1024281" cy="549279"/>
            </a:xfrm>
          </p:grpSpPr>
          <p:grpSp>
            <p:nvGrpSpPr>
              <p:cNvPr id="83" name="Gruppieren 82">
                <a:extLst>
                  <a:ext uri="{FF2B5EF4-FFF2-40B4-BE49-F238E27FC236}">
                    <a16:creationId xmlns:a16="http://schemas.microsoft.com/office/drawing/2014/main" id="{FDCE7C1A-BFE4-4FF5-9D1F-81D19EEA373F}"/>
                  </a:ext>
                </a:extLst>
              </p:cNvPr>
              <p:cNvGrpSpPr/>
              <p:nvPr/>
            </p:nvGrpSpPr>
            <p:grpSpPr>
              <a:xfrm>
                <a:off x="5643091" y="2806086"/>
                <a:ext cx="1016330" cy="279325"/>
                <a:chOff x="5651042" y="3076433"/>
                <a:chExt cx="1016330" cy="279325"/>
              </a:xfrm>
            </p:grpSpPr>
            <p:grpSp>
              <p:nvGrpSpPr>
                <p:cNvPr id="90" name="Gruppieren 89">
                  <a:extLst>
                    <a:ext uri="{FF2B5EF4-FFF2-40B4-BE49-F238E27FC236}">
                      <a16:creationId xmlns:a16="http://schemas.microsoft.com/office/drawing/2014/main" id="{D88AD631-51A0-46A7-B4B1-5913D914BC0E}"/>
                    </a:ext>
                  </a:extLst>
                </p:cNvPr>
                <p:cNvGrpSpPr/>
                <p:nvPr/>
              </p:nvGrpSpPr>
              <p:grpSpPr>
                <a:xfrm>
                  <a:off x="5651042" y="3211758"/>
                  <a:ext cx="216000" cy="144000"/>
                  <a:chOff x="2734278" y="3211758"/>
                  <a:chExt cx="216000" cy="144000"/>
                </a:xfrm>
              </p:grpSpPr>
              <p:cxnSp>
                <p:nvCxnSpPr>
                  <p:cNvPr id="114" name="Gerader Verbinder 113">
                    <a:extLst>
                      <a:ext uri="{FF2B5EF4-FFF2-40B4-BE49-F238E27FC236}">
                        <a16:creationId xmlns:a16="http://schemas.microsoft.com/office/drawing/2014/main" id="{0AD3C17C-FCE8-44F0-8D1B-57222977B29F}"/>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5" name="Gerader Verbinder 114">
                    <a:extLst>
                      <a:ext uri="{FF2B5EF4-FFF2-40B4-BE49-F238E27FC236}">
                        <a16:creationId xmlns:a16="http://schemas.microsoft.com/office/drawing/2014/main" id="{35855C58-EF1F-448D-97CE-B6928F0D2EC7}"/>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92" name="Textfeld 91">
                  <a:extLst>
                    <a:ext uri="{FF2B5EF4-FFF2-40B4-BE49-F238E27FC236}">
                      <a16:creationId xmlns:a16="http://schemas.microsoft.com/office/drawing/2014/main" id="{2C7E22FA-4FBC-4514-A13E-2CA639EB1C3A}"/>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84" name="Gruppieren 83">
                <a:extLst>
                  <a:ext uri="{FF2B5EF4-FFF2-40B4-BE49-F238E27FC236}">
                    <a16:creationId xmlns:a16="http://schemas.microsoft.com/office/drawing/2014/main" id="{EBC0831E-EC80-4EE8-8A3F-39275D5F233B}"/>
                  </a:ext>
                </a:extLst>
              </p:cNvPr>
              <p:cNvGrpSpPr/>
              <p:nvPr/>
            </p:nvGrpSpPr>
            <p:grpSpPr>
              <a:xfrm>
                <a:off x="5649269" y="3080844"/>
                <a:ext cx="1018103" cy="274521"/>
                <a:chOff x="5649269" y="2787070"/>
                <a:chExt cx="1018103" cy="274521"/>
              </a:xfrm>
            </p:grpSpPr>
            <p:grpSp>
              <p:nvGrpSpPr>
                <p:cNvPr id="86" name="Gruppieren 85">
                  <a:extLst>
                    <a:ext uri="{FF2B5EF4-FFF2-40B4-BE49-F238E27FC236}">
                      <a16:creationId xmlns:a16="http://schemas.microsoft.com/office/drawing/2014/main" id="{BD38131F-53B1-410E-935F-4554FB8C4EC2}"/>
                    </a:ext>
                  </a:extLst>
                </p:cNvPr>
                <p:cNvGrpSpPr/>
                <p:nvPr/>
              </p:nvGrpSpPr>
              <p:grpSpPr>
                <a:xfrm>
                  <a:off x="5649269" y="2917591"/>
                  <a:ext cx="216000" cy="144000"/>
                  <a:chOff x="2734278" y="3211758"/>
                  <a:chExt cx="216000" cy="144000"/>
                </a:xfrm>
              </p:grpSpPr>
              <p:cxnSp>
                <p:nvCxnSpPr>
                  <p:cNvPr id="88" name="Gerader Verbinder 87">
                    <a:extLst>
                      <a:ext uri="{FF2B5EF4-FFF2-40B4-BE49-F238E27FC236}">
                        <a16:creationId xmlns:a16="http://schemas.microsoft.com/office/drawing/2014/main" id="{59C6B439-9254-4D2F-8C45-1465D141D5DC}"/>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9" name="Gerader Verbinder 88">
                    <a:extLst>
                      <a:ext uri="{FF2B5EF4-FFF2-40B4-BE49-F238E27FC236}">
                        <a16:creationId xmlns:a16="http://schemas.microsoft.com/office/drawing/2014/main" id="{4A301BD9-3DC2-4EBD-BEAD-6F50888FFB95}"/>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87" name="Textfeld 86">
                  <a:extLst>
                    <a:ext uri="{FF2B5EF4-FFF2-40B4-BE49-F238E27FC236}">
                      <a16:creationId xmlns:a16="http://schemas.microsoft.com/office/drawing/2014/main" id="{EF14B271-0CC2-40AF-B43E-E7D1BB62D665}"/>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33%</a:t>
                  </a:r>
                  <a:r>
                    <a:rPr lang="de-DE" sz="600" dirty="0">
                      <a:solidFill>
                        <a:schemeClr val="bg1">
                          <a:lumMod val="65000"/>
                        </a:schemeClr>
                      </a:solidFill>
                    </a:rPr>
                    <a:t>bc</a:t>
                  </a:r>
                  <a:r>
                    <a:rPr lang="de-DE" sz="800" dirty="0">
                      <a:solidFill>
                        <a:schemeClr val="bg1">
                          <a:lumMod val="65000"/>
                        </a:schemeClr>
                      </a:solidFill>
                    </a:rPr>
                    <a:t>|22%|23%</a:t>
                  </a:r>
                  <a:endParaRPr lang="de-DE" sz="600" dirty="0">
                    <a:solidFill>
                      <a:schemeClr val="bg1">
                        <a:lumMod val="65000"/>
                      </a:schemeClr>
                    </a:solidFill>
                  </a:endParaRPr>
                </a:p>
              </p:txBody>
            </p:sp>
          </p:grpSp>
        </p:grpSp>
        <p:grpSp>
          <p:nvGrpSpPr>
            <p:cNvPr id="150" name="Gruppieren 149">
              <a:extLst>
                <a:ext uri="{FF2B5EF4-FFF2-40B4-BE49-F238E27FC236}">
                  <a16:creationId xmlns:a16="http://schemas.microsoft.com/office/drawing/2014/main" id="{6F63B1C9-B985-43D8-A165-8C1FAB282337}"/>
                </a:ext>
              </a:extLst>
            </p:cNvPr>
            <p:cNvGrpSpPr/>
            <p:nvPr/>
          </p:nvGrpSpPr>
          <p:grpSpPr>
            <a:xfrm>
              <a:off x="5473055" y="2981861"/>
              <a:ext cx="224322" cy="400165"/>
              <a:chOff x="1237392" y="1861683"/>
              <a:chExt cx="224322" cy="400165"/>
            </a:xfrm>
          </p:grpSpPr>
          <p:pic>
            <p:nvPicPr>
              <p:cNvPr id="151" name="Grafik 150">
                <a:extLst>
                  <a:ext uri="{FF2B5EF4-FFF2-40B4-BE49-F238E27FC236}">
                    <a16:creationId xmlns:a16="http://schemas.microsoft.com/office/drawing/2014/main" id="{37E379CD-8EFE-4DC4-BF63-D2B620715E0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0528" y="2081848"/>
                <a:ext cx="188090" cy="180000"/>
              </a:xfrm>
              <a:prstGeom prst="rect">
                <a:avLst/>
              </a:prstGeom>
            </p:spPr>
          </p:pic>
          <p:grpSp>
            <p:nvGrpSpPr>
              <p:cNvPr id="152" name="Gruppieren 151">
                <a:extLst>
                  <a:ext uri="{FF2B5EF4-FFF2-40B4-BE49-F238E27FC236}">
                    <a16:creationId xmlns:a16="http://schemas.microsoft.com/office/drawing/2014/main" id="{650D3015-B0FC-49F3-AFBE-81FDEF0BDED7}"/>
                  </a:ext>
                </a:extLst>
              </p:cNvPr>
              <p:cNvGrpSpPr>
                <a:grpSpLocks noChangeAspect="1"/>
              </p:cNvGrpSpPr>
              <p:nvPr/>
            </p:nvGrpSpPr>
            <p:grpSpPr>
              <a:xfrm>
                <a:off x="1237392" y="1861683"/>
                <a:ext cx="224322" cy="144000"/>
                <a:chOff x="10194164" y="3584308"/>
                <a:chExt cx="493594" cy="316855"/>
              </a:xfrm>
            </p:grpSpPr>
            <p:pic>
              <p:nvPicPr>
                <p:cNvPr id="153" name="Graphic 5">
                  <a:extLst>
                    <a:ext uri="{FF2B5EF4-FFF2-40B4-BE49-F238E27FC236}">
                      <a16:creationId xmlns:a16="http://schemas.microsoft.com/office/drawing/2014/main" id="{C1237799-7E43-4939-A68A-2CCDF0078F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154" name="Graphic 11">
                  <a:extLst>
                    <a:ext uri="{FF2B5EF4-FFF2-40B4-BE49-F238E27FC236}">
                      <a16:creationId xmlns:a16="http://schemas.microsoft.com/office/drawing/2014/main" id="{1F7DDD75-746D-49EB-BD36-4492155A854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grpSp>
        <p:nvGrpSpPr>
          <p:cNvPr id="10" name="Gruppieren 9">
            <a:extLst>
              <a:ext uri="{FF2B5EF4-FFF2-40B4-BE49-F238E27FC236}">
                <a16:creationId xmlns:a16="http://schemas.microsoft.com/office/drawing/2014/main" id="{2DA6801A-DF01-4CF0-B9D6-1A18959E61EC}"/>
              </a:ext>
            </a:extLst>
          </p:cNvPr>
          <p:cNvGrpSpPr/>
          <p:nvPr/>
        </p:nvGrpSpPr>
        <p:grpSpPr>
          <a:xfrm>
            <a:off x="3823256" y="2719137"/>
            <a:ext cx="1227787" cy="569149"/>
            <a:chOff x="7518597" y="2981861"/>
            <a:chExt cx="1227787" cy="569149"/>
          </a:xfrm>
        </p:grpSpPr>
        <p:grpSp>
          <p:nvGrpSpPr>
            <p:cNvPr id="116" name="Gruppieren 115">
              <a:extLst>
                <a:ext uri="{FF2B5EF4-FFF2-40B4-BE49-F238E27FC236}">
                  <a16:creationId xmlns:a16="http://schemas.microsoft.com/office/drawing/2014/main" id="{93CAC1EF-8942-4C0E-9532-101719CA3231}"/>
                </a:ext>
              </a:extLst>
            </p:cNvPr>
            <p:cNvGrpSpPr/>
            <p:nvPr/>
          </p:nvGrpSpPr>
          <p:grpSpPr>
            <a:xfrm>
              <a:off x="7518597" y="3001731"/>
              <a:ext cx="1227787" cy="549279"/>
              <a:chOff x="5643091" y="2806086"/>
              <a:chExt cx="1024281" cy="549279"/>
            </a:xfrm>
          </p:grpSpPr>
          <p:grpSp>
            <p:nvGrpSpPr>
              <p:cNvPr id="117" name="Gruppieren 116">
                <a:extLst>
                  <a:ext uri="{FF2B5EF4-FFF2-40B4-BE49-F238E27FC236}">
                    <a16:creationId xmlns:a16="http://schemas.microsoft.com/office/drawing/2014/main" id="{77631E09-29B9-4C87-ADCA-93693E944945}"/>
                  </a:ext>
                </a:extLst>
              </p:cNvPr>
              <p:cNvGrpSpPr/>
              <p:nvPr/>
            </p:nvGrpSpPr>
            <p:grpSpPr>
              <a:xfrm>
                <a:off x="5643091" y="2806086"/>
                <a:ext cx="1016330" cy="279325"/>
                <a:chOff x="5651042" y="3076433"/>
                <a:chExt cx="1016330" cy="279325"/>
              </a:xfrm>
            </p:grpSpPr>
            <p:grpSp>
              <p:nvGrpSpPr>
                <p:cNvPr id="124" name="Gruppieren 123">
                  <a:extLst>
                    <a:ext uri="{FF2B5EF4-FFF2-40B4-BE49-F238E27FC236}">
                      <a16:creationId xmlns:a16="http://schemas.microsoft.com/office/drawing/2014/main" id="{F0C5D733-01D0-4289-831D-CAB491874345}"/>
                    </a:ext>
                  </a:extLst>
                </p:cNvPr>
                <p:cNvGrpSpPr/>
                <p:nvPr/>
              </p:nvGrpSpPr>
              <p:grpSpPr>
                <a:xfrm>
                  <a:off x="5651042" y="3211758"/>
                  <a:ext cx="216000" cy="144000"/>
                  <a:chOff x="2734278" y="3211758"/>
                  <a:chExt cx="216000" cy="144000"/>
                </a:xfrm>
              </p:grpSpPr>
              <p:cxnSp>
                <p:nvCxnSpPr>
                  <p:cNvPr id="129" name="Gerader Verbinder 128">
                    <a:extLst>
                      <a:ext uri="{FF2B5EF4-FFF2-40B4-BE49-F238E27FC236}">
                        <a16:creationId xmlns:a16="http://schemas.microsoft.com/office/drawing/2014/main" id="{44522403-7F1C-49EA-995B-97AC7502FA2A}"/>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30" name="Gerader Verbinder 129">
                    <a:extLst>
                      <a:ext uri="{FF2B5EF4-FFF2-40B4-BE49-F238E27FC236}">
                        <a16:creationId xmlns:a16="http://schemas.microsoft.com/office/drawing/2014/main" id="{530C51E0-12F1-4593-A435-7A2CD4266AA2}"/>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26" name="Textfeld 125">
                  <a:extLst>
                    <a:ext uri="{FF2B5EF4-FFF2-40B4-BE49-F238E27FC236}">
                      <a16:creationId xmlns:a16="http://schemas.microsoft.com/office/drawing/2014/main" id="{A7473E39-16DE-4B64-A54C-469A2CD7E734}"/>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35%|30%</a:t>
                  </a:r>
                </a:p>
              </p:txBody>
            </p:sp>
          </p:grpSp>
          <p:grpSp>
            <p:nvGrpSpPr>
              <p:cNvPr id="118" name="Gruppieren 117">
                <a:extLst>
                  <a:ext uri="{FF2B5EF4-FFF2-40B4-BE49-F238E27FC236}">
                    <a16:creationId xmlns:a16="http://schemas.microsoft.com/office/drawing/2014/main" id="{0720E8ED-CF5F-43DB-A613-D758AF60D153}"/>
                  </a:ext>
                </a:extLst>
              </p:cNvPr>
              <p:cNvGrpSpPr/>
              <p:nvPr/>
            </p:nvGrpSpPr>
            <p:grpSpPr>
              <a:xfrm>
                <a:off x="5649269" y="3080844"/>
                <a:ext cx="1018103" cy="274521"/>
                <a:chOff x="5649269" y="2787070"/>
                <a:chExt cx="1018103" cy="274521"/>
              </a:xfrm>
            </p:grpSpPr>
            <p:grpSp>
              <p:nvGrpSpPr>
                <p:cNvPr id="120" name="Gruppieren 119">
                  <a:extLst>
                    <a:ext uri="{FF2B5EF4-FFF2-40B4-BE49-F238E27FC236}">
                      <a16:creationId xmlns:a16="http://schemas.microsoft.com/office/drawing/2014/main" id="{23D4FEA0-50BD-43CA-B92F-BB12ACE181AB}"/>
                    </a:ext>
                  </a:extLst>
                </p:cNvPr>
                <p:cNvGrpSpPr/>
                <p:nvPr/>
              </p:nvGrpSpPr>
              <p:grpSpPr>
                <a:xfrm>
                  <a:off x="5649269" y="2917591"/>
                  <a:ext cx="216000" cy="144000"/>
                  <a:chOff x="2734278" y="3211758"/>
                  <a:chExt cx="216000" cy="144000"/>
                </a:xfrm>
              </p:grpSpPr>
              <p:cxnSp>
                <p:nvCxnSpPr>
                  <p:cNvPr id="122" name="Gerader Verbinder 121">
                    <a:extLst>
                      <a:ext uri="{FF2B5EF4-FFF2-40B4-BE49-F238E27FC236}">
                        <a16:creationId xmlns:a16="http://schemas.microsoft.com/office/drawing/2014/main" id="{4DFE6C97-A262-4A34-8C9B-EACC1D7B0763}"/>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3" name="Gerader Verbinder 122">
                    <a:extLst>
                      <a:ext uri="{FF2B5EF4-FFF2-40B4-BE49-F238E27FC236}">
                        <a16:creationId xmlns:a16="http://schemas.microsoft.com/office/drawing/2014/main" id="{47856DAA-C9C8-467D-A936-926394B821E9}"/>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21" name="Textfeld 120">
                  <a:extLst>
                    <a:ext uri="{FF2B5EF4-FFF2-40B4-BE49-F238E27FC236}">
                      <a16:creationId xmlns:a16="http://schemas.microsoft.com/office/drawing/2014/main" id="{DA17012F-E5C2-49C3-B543-FEDD52F16D6A}"/>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endParaRPr lang="de-DE" sz="600" dirty="0">
                    <a:solidFill>
                      <a:schemeClr val="bg1">
                        <a:lumMod val="65000"/>
                      </a:schemeClr>
                    </a:solidFill>
                  </a:endParaRPr>
                </a:p>
              </p:txBody>
            </p:sp>
          </p:grpSp>
        </p:grpSp>
        <p:grpSp>
          <p:nvGrpSpPr>
            <p:cNvPr id="155" name="Gruppieren 154">
              <a:extLst>
                <a:ext uri="{FF2B5EF4-FFF2-40B4-BE49-F238E27FC236}">
                  <a16:creationId xmlns:a16="http://schemas.microsoft.com/office/drawing/2014/main" id="{2A58A4A1-F5FA-41DA-A694-E8EE09BE1BC5}"/>
                </a:ext>
              </a:extLst>
            </p:cNvPr>
            <p:cNvGrpSpPr/>
            <p:nvPr/>
          </p:nvGrpSpPr>
          <p:grpSpPr>
            <a:xfrm>
              <a:off x="7545933" y="2981861"/>
              <a:ext cx="224322" cy="400165"/>
              <a:chOff x="1237392" y="1861683"/>
              <a:chExt cx="224322" cy="400165"/>
            </a:xfrm>
          </p:grpSpPr>
          <p:pic>
            <p:nvPicPr>
              <p:cNvPr id="156" name="Grafik 155">
                <a:extLst>
                  <a:ext uri="{FF2B5EF4-FFF2-40B4-BE49-F238E27FC236}">
                    <a16:creationId xmlns:a16="http://schemas.microsoft.com/office/drawing/2014/main" id="{D4E872EB-2601-4F76-B5AD-88E184F9EFB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0528" y="2081848"/>
                <a:ext cx="188090" cy="180000"/>
              </a:xfrm>
              <a:prstGeom prst="rect">
                <a:avLst/>
              </a:prstGeom>
            </p:spPr>
          </p:pic>
          <p:grpSp>
            <p:nvGrpSpPr>
              <p:cNvPr id="157" name="Gruppieren 156">
                <a:extLst>
                  <a:ext uri="{FF2B5EF4-FFF2-40B4-BE49-F238E27FC236}">
                    <a16:creationId xmlns:a16="http://schemas.microsoft.com/office/drawing/2014/main" id="{0D28C307-EDFF-4543-AF4F-BB0FE68C8361}"/>
                  </a:ext>
                </a:extLst>
              </p:cNvPr>
              <p:cNvGrpSpPr>
                <a:grpSpLocks noChangeAspect="1"/>
              </p:cNvGrpSpPr>
              <p:nvPr/>
            </p:nvGrpSpPr>
            <p:grpSpPr>
              <a:xfrm>
                <a:off x="1237392" y="1861683"/>
                <a:ext cx="224322" cy="144000"/>
                <a:chOff x="10194164" y="3584308"/>
                <a:chExt cx="493594" cy="316855"/>
              </a:xfrm>
            </p:grpSpPr>
            <p:pic>
              <p:nvPicPr>
                <p:cNvPr id="158" name="Graphic 5">
                  <a:extLst>
                    <a:ext uri="{FF2B5EF4-FFF2-40B4-BE49-F238E27FC236}">
                      <a16:creationId xmlns:a16="http://schemas.microsoft.com/office/drawing/2014/main" id="{1259DD49-38C7-493A-8ED4-1ABF70F6EBE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159" name="Graphic 11">
                  <a:extLst>
                    <a:ext uri="{FF2B5EF4-FFF2-40B4-BE49-F238E27FC236}">
                      <a16:creationId xmlns:a16="http://schemas.microsoft.com/office/drawing/2014/main" id="{4F43691E-5B69-4F58-8803-549A1E75CA1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sp>
        <p:nvSpPr>
          <p:cNvPr id="81" name="Textfeld 80">
            <a:extLst>
              <a:ext uri="{FF2B5EF4-FFF2-40B4-BE49-F238E27FC236}">
                <a16:creationId xmlns:a16="http://schemas.microsoft.com/office/drawing/2014/main" id="{C3C092BF-4770-48EB-97D9-9A4CDDE20836}"/>
              </a:ext>
            </a:extLst>
          </p:cNvPr>
          <p:cNvSpPr txBox="1"/>
          <p:nvPr/>
        </p:nvSpPr>
        <p:spPr>
          <a:xfrm>
            <a:off x="2223157" y="6406398"/>
            <a:ext cx="171522" cy="153888"/>
          </a:xfrm>
          <a:prstGeom prst="rect">
            <a:avLst/>
          </a:prstGeom>
          <a:noFill/>
        </p:spPr>
        <p:txBody>
          <a:bodyPr wrap="none" lIns="0" tIns="0" rIns="0" bIns="0" rtlCol="0">
            <a:spAutoFit/>
          </a:bodyPr>
          <a:lstStyle/>
          <a:p>
            <a:r>
              <a:rPr lang="en-US" sz="1000" b="1" noProof="1"/>
              <a:t>BL</a:t>
            </a:r>
          </a:p>
        </p:txBody>
      </p:sp>
      <p:grpSp>
        <p:nvGrpSpPr>
          <p:cNvPr id="85" name="Gruppieren 84">
            <a:extLst>
              <a:ext uri="{FF2B5EF4-FFF2-40B4-BE49-F238E27FC236}">
                <a16:creationId xmlns:a16="http://schemas.microsoft.com/office/drawing/2014/main" id="{9F8B7969-9EE8-44C0-B3D1-F4CC2374087C}"/>
              </a:ext>
            </a:extLst>
          </p:cNvPr>
          <p:cNvGrpSpPr/>
          <p:nvPr/>
        </p:nvGrpSpPr>
        <p:grpSpPr>
          <a:xfrm>
            <a:off x="1912428" y="6249342"/>
            <a:ext cx="724480" cy="468000"/>
            <a:chOff x="1714500" y="4880600"/>
            <a:chExt cx="724480" cy="468000"/>
          </a:xfrm>
        </p:grpSpPr>
        <p:pic>
          <p:nvPicPr>
            <p:cNvPr id="91" name="Grafik 90">
              <a:extLst>
                <a:ext uri="{FF2B5EF4-FFF2-40B4-BE49-F238E27FC236}">
                  <a16:creationId xmlns:a16="http://schemas.microsoft.com/office/drawing/2014/main" id="{47D1C941-C5EE-4251-A8D1-62A2C87B9C99}"/>
                </a:ext>
              </a:extLst>
            </p:cNvPr>
            <p:cNvPicPr>
              <a:picLocks noChangeAspect="1"/>
            </p:cNvPicPr>
            <p:nvPr/>
          </p:nvPicPr>
          <p:blipFill>
            <a:blip r:embed="rId12"/>
            <a:stretch>
              <a:fillRect/>
            </a:stretch>
          </p:blipFill>
          <p:spPr>
            <a:xfrm>
              <a:off x="1714500" y="4880600"/>
              <a:ext cx="468000" cy="468000"/>
            </a:xfrm>
            <a:prstGeom prst="rect">
              <a:avLst/>
            </a:prstGeom>
          </p:spPr>
        </p:pic>
        <p:sp>
          <p:nvSpPr>
            <p:cNvPr id="93" name="Textfeld 92">
              <a:extLst>
                <a:ext uri="{FF2B5EF4-FFF2-40B4-BE49-F238E27FC236}">
                  <a16:creationId xmlns:a16="http://schemas.microsoft.com/office/drawing/2014/main" id="{40F7DDFC-16BC-400F-9D3E-9731469FEE52}"/>
                </a:ext>
              </a:extLst>
            </p:cNvPr>
            <p:cNvSpPr txBox="1"/>
            <p:nvPr/>
          </p:nvSpPr>
          <p:spPr>
            <a:xfrm>
              <a:off x="2182500" y="5037656"/>
              <a:ext cx="256480" cy="153888"/>
            </a:xfrm>
            <a:prstGeom prst="rect">
              <a:avLst/>
            </a:prstGeom>
            <a:noFill/>
          </p:spPr>
          <p:txBody>
            <a:bodyPr wrap="none" lIns="0" tIns="0" rIns="0" bIns="0" rtlCol="0">
              <a:spAutoFit/>
            </a:bodyPr>
            <a:lstStyle/>
            <a:p>
              <a:r>
                <a:rPr lang="en-US" sz="1000" b="1" noProof="1"/>
                <a:t>BEL</a:t>
              </a:r>
            </a:p>
          </p:txBody>
        </p:sp>
      </p:grpSp>
      <p:grpSp>
        <p:nvGrpSpPr>
          <p:cNvPr id="75" name="Gruppieren 74">
            <a:extLst>
              <a:ext uri="{FF2B5EF4-FFF2-40B4-BE49-F238E27FC236}">
                <a16:creationId xmlns:a16="http://schemas.microsoft.com/office/drawing/2014/main" id="{6BCC20E0-AC68-4EBC-AB7B-77B8B2BAE22D}"/>
              </a:ext>
            </a:extLst>
          </p:cNvPr>
          <p:cNvGrpSpPr/>
          <p:nvPr/>
        </p:nvGrpSpPr>
        <p:grpSpPr>
          <a:xfrm>
            <a:off x="1867787" y="2718326"/>
            <a:ext cx="1227787" cy="569149"/>
            <a:chOff x="5445011" y="2981861"/>
            <a:chExt cx="1227787" cy="569149"/>
          </a:xfrm>
        </p:grpSpPr>
        <p:grpSp>
          <p:nvGrpSpPr>
            <p:cNvPr id="76" name="Gruppieren 75">
              <a:extLst>
                <a:ext uri="{FF2B5EF4-FFF2-40B4-BE49-F238E27FC236}">
                  <a16:creationId xmlns:a16="http://schemas.microsoft.com/office/drawing/2014/main" id="{BBD42344-7F8D-4D78-A779-06D8FC11788C}"/>
                </a:ext>
              </a:extLst>
            </p:cNvPr>
            <p:cNvGrpSpPr/>
            <p:nvPr/>
          </p:nvGrpSpPr>
          <p:grpSpPr>
            <a:xfrm>
              <a:off x="5445011" y="3001731"/>
              <a:ext cx="1227787" cy="549279"/>
              <a:chOff x="5643091" y="2806086"/>
              <a:chExt cx="1024281" cy="549279"/>
            </a:xfrm>
          </p:grpSpPr>
          <p:grpSp>
            <p:nvGrpSpPr>
              <p:cNvPr id="95" name="Gruppieren 94">
                <a:extLst>
                  <a:ext uri="{FF2B5EF4-FFF2-40B4-BE49-F238E27FC236}">
                    <a16:creationId xmlns:a16="http://schemas.microsoft.com/office/drawing/2014/main" id="{01C0C46A-EF59-42CC-A606-76A1E5DFF697}"/>
                  </a:ext>
                </a:extLst>
              </p:cNvPr>
              <p:cNvGrpSpPr/>
              <p:nvPr/>
            </p:nvGrpSpPr>
            <p:grpSpPr>
              <a:xfrm>
                <a:off x="5643091" y="2806086"/>
                <a:ext cx="1016330" cy="279325"/>
                <a:chOff x="5651042" y="3076433"/>
                <a:chExt cx="1016330" cy="279325"/>
              </a:xfrm>
            </p:grpSpPr>
            <p:grpSp>
              <p:nvGrpSpPr>
                <p:cNvPr id="101" name="Gruppieren 100">
                  <a:extLst>
                    <a:ext uri="{FF2B5EF4-FFF2-40B4-BE49-F238E27FC236}">
                      <a16:creationId xmlns:a16="http://schemas.microsoft.com/office/drawing/2014/main" id="{D1C2EFB6-0CB7-4050-9373-5E365F01E875}"/>
                    </a:ext>
                  </a:extLst>
                </p:cNvPr>
                <p:cNvGrpSpPr/>
                <p:nvPr/>
              </p:nvGrpSpPr>
              <p:grpSpPr>
                <a:xfrm>
                  <a:off x="5651042" y="3211758"/>
                  <a:ext cx="216000" cy="144000"/>
                  <a:chOff x="2734278" y="3211758"/>
                  <a:chExt cx="216000" cy="144000"/>
                </a:xfrm>
              </p:grpSpPr>
              <p:cxnSp>
                <p:nvCxnSpPr>
                  <p:cNvPr id="103" name="Gerader Verbinder 102">
                    <a:extLst>
                      <a:ext uri="{FF2B5EF4-FFF2-40B4-BE49-F238E27FC236}">
                        <a16:creationId xmlns:a16="http://schemas.microsoft.com/office/drawing/2014/main" id="{5D5FC995-6EE2-4B61-BD7A-3642AAB284B4}"/>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4" name="Gerader Verbinder 103">
                    <a:extLst>
                      <a:ext uri="{FF2B5EF4-FFF2-40B4-BE49-F238E27FC236}">
                        <a16:creationId xmlns:a16="http://schemas.microsoft.com/office/drawing/2014/main" id="{E3149CA2-CF5F-4A20-A615-AB4FF415DFDC}"/>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02" name="Textfeld 101">
                  <a:extLst>
                    <a:ext uri="{FF2B5EF4-FFF2-40B4-BE49-F238E27FC236}">
                      <a16:creationId xmlns:a16="http://schemas.microsoft.com/office/drawing/2014/main" id="{5445BF5B-B16E-460C-82F7-6C8EE6D78417}"/>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96" name="Gruppieren 95">
                <a:extLst>
                  <a:ext uri="{FF2B5EF4-FFF2-40B4-BE49-F238E27FC236}">
                    <a16:creationId xmlns:a16="http://schemas.microsoft.com/office/drawing/2014/main" id="{FD4900FA-D6FC-462D-8316-E0AA53CAD489}"/>
                  </a:ext>
                </a:extLst>
              </p:cNvPr>
              <p:cNvGrpSpPr/>
              <p:nvPr/>
            </p:nvGrpSpPr>
            <p:grpSpPr>
              <a:xfrm>
                <a:off x="5649269" y="3080844"/>
                <a:ext cx="1018103" cy="274521"/>
                <a:chOff x="5649269" y="2787070"/>
                <a:chExt cx="1018103" cy="274521"/>
              </a:xfrm>
            </p:grpSpPr>
            <p:grpSp>
              <p:nvGrpSpPr>
                <p:cNvPr id="97" name="Gruppieren 96">
                  <a:extLst>
                    <a:ext uri="{FF2B5EF4-FFF2-40B4-BE49-F238E27FC236}">
                      <a16:creationId xmlns:a16="http://schemas.microsoft.com/office/drawing/2014/main" id="{CBEA416B-FECD-49F0-8B99-F3E0DA4836DD}"/>
                    </a:ext>
                  </a:extLst>
                </p:cNvPr>
                <p:cNvGrpSpPr/>
                <p:nvPr/>
              </p:nvGrpSpPr>
              <p:grpSpPr>
                <a:xfrm>
                  <a:off x="5649269" y="2917591"/>
                  <a:ext cx="216000" cy="144000"/>
                  <a:chOff x="2734278" y="3211758"/>
                  <a:chExt cx="216000" cy="144000"/>
                </a:xfrm>
              </p:grpSpPr>
              <p:cxnSp>
                <p:nvCxnSpPr>
                  <p:cNvPr id="99" name="Gerader Verbinder 98">
                    <a:extLst>
                      <a:ext uri="{FF2B5EF4-FFF2-40B4-BE49-F238E27FC236}">
                        <a16:creationId xmlns:a16="http://schemas.microsoft.com/office/drawing/2014/main" id="{2EFDD62A-923C-483A-983D-3DE5CBD6950D}"/>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0" name="Gerader Verbinder 99">
                    <a:extLst>
                      <a:ext uri="{FF2B5EF4-FFF2-40B4-BE49-F238E27FC236}">
                        <a16:creationId xmlns:a16="http://schemas.microsoft.com/office/drawing/2014/main" id="{9844C0A0-6B24-4650-BE0C-58E06A2AF2FA}"/>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98" name="Textfeld 97">
                  <a:extLst>
                    <a:ext uri="{FF2B5EF4-FFF2-40B4-BE49-F238E27FC236}">
                      <a16:creationId xmlns:a16="http://schemas.microsoft.com/office/drawing/2014/main" id="{537D00A3-87D1-448C-904E-90486FA366D3}"/>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33%|32%|41%</a:t>
                  </a:r>
                  <a:r>
                    <a:rPr lang="de-DE" sz="600" dirty="0">
                      <a:solidFill>
                        <a:schemeClr val="bg1">
                          <a:lumMod val="65000"/>
                        </a:schemeClr>
                      </a:solidFill>
                    </a:rPr>
                    <a:t>ab</a:t>
                  </a:r>
                </a:p>
              </p:txBody>
            </p:sp>
          </p:grpSp>
        </p:grpSp>
        <p:grpSp>
          <p:nvGrpSpPr>
            <p:cNvPr id="77" name="Gruppieren 76">
              <a:extLst>
                <a:ext uri="{FF2B5EF4-FFF2-40B4-BE49-F238E27FC236}">
                  <a16:creationId xmlns:a16="http://schemas.microsoft.com/office/drawing/2014/main" id="{7EF989E5-3604-44B8-BEC9-09968A8F0037}"/>
                </a:ext>
              </a:extLst>
            </p:cNvPr>
            <p:cNvGrpSpPr/>
            <p:nvPr/>
          </p:nvGrpSpPr>
          <p:grpSpPr>
            <a:xfrm>
              <a:off x="5473055" y="2981861"/>
              <a:ext cx="224322" cy="400165"/>
              <a:chOff x="1237392" y="1861683"/>
              <a:chExt cx="224322" cy="400165"/>
            </a:xfrm>
          </p:grpSpPr>
          <p:pic>
            <p:nvPicPr>
              <p:cNvPr id="78" name="Grafik 77">
                <a:extLst>
                  <a:ext uri="{FF2B5EF4-FFF2-40B4-BE49-F238E27FC236}">
                    <a16:creationId xmlns:a16="http://schemas.microsoft.com/office/drawing/2014/main" id="{76767242-EBB8-422C-B0E5-F7664041618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0528" y="2081848"/>
                <a:ext cx="188090" cy="180000"/>
              </a:xfrm>
              <a:prstGeom prst="rect">
                <a:avLst/>
              </a:prstGeom>
            </p:spPr>
          </p:pic>
          <p:grpSp>
            <p:nvGrpSpPr>
              <p:cNvPr id="79" name="Gruppieren 78">
                <a:extLst>
                  <a:ext uri="{FF2B5EF4-FFF2-40B4-BE49-F238E27FC236}">
                    <a16:creationId xmlns:a16="http://schemas.microsoft.com/office/drawing/2014/main" id="{4CC53AF7-C341-411D-AFC2-44C251CE4863}"/>
                  </a:ext>
                </a:extLst>
              </p:cNvPr>
              <p:cNvGrpSpPr>
                <a:grpSpLocks noChangeAspect="1"/>
              </p:cNvGrpSpPr>
              <p:nvPr/>
            </p:nvGrpSpPr>
            <p:grpSpPr>
              <a:xfrm>
                <a:off x="1237392" y="1861683"/>
                <a:ext cx="224322" cy="144000"/>
                <a:chOff x="10194164" y="3584308"/>
                <a:chExt cx="493594" cy="316855"/>
              </a:xfrm>
            </p:grpSpPr>
            <p:pic>
              <p:nvPicPr>
                <p:cNvPr id="80" name="Graphic 5">
                  <a:extLst>
                    <a:ext uri="{FF2B5EF4-FFF2-40B4-BE49-F238E27FC236}">
                      <a16:creationId xmlns:a16="http://schemas.microsoft.com/office/drawing/2014/main" id="{259DBF50-F38D-481B-B9A6-531253E1CA5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94" name="Graphic 11">
                  <a:extLst>
                    <a:ext uri="{FF2B5EF4-FFF2-40B4-BE49-F238E27FC236}">
                      <a16:creationId xmlns:a16="http://schemas.microsoft.com/office/drawing/2014/main" id="{C5E4EEF7-216E-46CD-AA28-73186FAC78A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grpSp>
        <p:nvGrpSpPr>
          <p:cNvPr id="105" name="Gruppieren 104">
            <a:extLst>
              <a:ext uri="{FF2B5EF4-FFF2-40B4-BE49-F238E27FC236}">
                <a16:creationId xmlns:a16="http://schemas.microsoft.com/office/drawing/2014/main" id="{DF0A0834-2D38-4C1B-8D52-6017B14DEB2D}"/>
              </a:ext>
            </a:extLst>
          </p:cNvPr>
          <p:cNvGrpSpPr/>
          <p:nvPr/>
        </p:nvGrpSpPr>
        <p:grpSpPr>
          <a:xfrm>
            <a:off x="7670993" y="3134261"/>
            <a:ext cx="1227790" cy="569149"/>
            <a:chOff x="7518593" y="2981861"/>
            <a:chExt cx="1227790" cy="569149"/>
          </a:xfrm>
        </p:grpSpPr>
        <p:grpSp>
          <p:nvGrpSpPr>
            <p:cNvPr id="106" name="Gruppieren 105">
              <a:extLst>
                <a:ext uri="{FF2B5EF4-FFF2-40B4-BE49-F238E27FC236}">
                  <a16:creationId xmlns:a16="http://schemas.microsoft.com/office/drawing/2014/main" id="{CE9DF1BD-AD1F-4C0C-BC68-BEF0AFD9B255}"/>
                </a:ext>
              </a:extLst>
            </p:cNvPr>
            <p:cNvGrpSpPr/>
            <p:nvPr/>
          </p:nvGrpSpPr>
          <p:grpSpPr>
            <a:xfrm>
              <a:off x="7518593" y="3001731"/>
              <a:ext cx="1227790" cy="549279"/>
              <a:chOff x="5643091" y="2806086"/>
              <a:chExt cx="1024284" cy="549279"/>
            </a:xfrm>
          </p:grpSpPr>
          <p:grpSp>
            <p:nvGrpSpPr>
              <p:cNvPr id="112" name="Gruppieren 111">
                <a:extLst>
                  <a:ext uri="{FF2B5EF4-FFF2-40B4-BE49-F238E27FC236}">
                    <a16:creationId xmlns:a16="http://schemas.microsoft.com/office/drawing/2014/main" id="{42D8B789-C4BE-4327-B2DC-F09102FFE9BC}"/>
                  </a:ext>
                </a:extLst>
              </p:cNvPr>
              <p:cNvGrpSpPr/>
              <p:nvPr/>
            </p:nvGrpSpPr>
            <p:grpSpPr>
              <a:xfrm>
                <a:off x="5643091" y="2806086"/>
                <a:ext cx="1016330" cy="279325"/>
                <a:chOff x="5651042" y="3076433"/>
                <a:chExt cx="1016330" cy="279325"/>
              </a:xfrm>
            </p:grpSpPr>
            <p:grpSp>
              <p:nvGrpSpPr>
                <p:cNvPr id="131" name="Gruppieren 130">
                  <a:extLst>
                    <a:ext uri="{FF2B5EF4-FFF2-40B4-BE49-F238E27FC236}">
                      <a16:creationId xmlns:a16="http://schemas.microsoft.com/office/drawing/2014/main" id="{43AB4164-EC98-49B9-A029-5A74A5A69728}"/>
                    </a:ext>
                  </a:extLst>
                </p:cNvPr>
                <p:cNvGrpSpPr/>
                <p:nvPr/>
              </p:nvGrpSpPr>
              <p:grpSpPr>
                <a:xfrm>
                  <a:off x="5651042" y="3211758"/>
                  <a:ext cx="216000" cy="144000"/>
                  <a:chOff x="2734278" y="3211758"/>
                  <a:chExt cx="216000" cy="144000"/>
                </a:xfrm>
              </p:grpSpPr>
              <p:cxnSp>
                <p:nvCxnSpPr>
                  <p:cNvPr id="133" name="Gerader Verbinder 132">
                    <a:extLst>
                      <a:ext uri="{FF2B5EF4-FFF2-40B4-BE49-F238E27FC236}">
                        <a16:creationId xmlns:a16="http://schemas.microsoft.com/office/drawing/2014/main" id="{FD255ABB-7582-4A16-B566-C107971E93F9}"/>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34" name="Gerader Verbinder 133">
                    <a:extLst>
                      <a:ext uri="{FF2B5EF4-FFF2-40B4-BE49-F238E27FC236}">
                        <a16:creationId xmlns:a16="http://schemas.microsoft.com/office/drawing/2014/main" id="{E762C95C-D0D6-4115-8428-D7C19E234221}"/>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32" name="Textfeld 131">
                  <a:extLst>
                    <a:ext uri="{FF2B5EF4-FFF2-40B4-BE49-F238E27FC236}">
                      <a16:creationId xmlns:a16="http://schemas.microsoft.com/office/drawing/2014/main" id="{CD4317EB-23CF-46B9-8616-67046B08C2DC}"/>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15%|20%</a:t>
                  </a:r>
                </a:p>
              </p:txBody>
            </p:sp>
          </p:grpSp>
          <p:grpSp>
            <p:nvGrpSpPr>
              <p:cNvPr id="113" name="Gruppieren 112">
                <a:extLst>
                  <a:ext uri="{FF2B5EF4-FFF2-40B4-BE49-F238E27FC236}">
                    <a16:creationId xmlns:a16="http://schemas.microsoft.com/office/drawing/2014/main" id="{39B50594-E072-4099-B363-E0FD19E50ACD}"/>
                  </a:ext>
                </a:extLst>
              </p:cNvPr>
              <p:cNvGrpSpPr/>
              <p:nvPr/>
            </p:nvGrpSpPr>
            <p:grpSpPr>
              <a:xfrm>
                <a:off x="5649269" y="3080844"/>
                <a:ext cx="1018106" cy="274521"/>
                <a:chOff x="5649269" y="2787070"/>
                <a:chExt cx="1018106" cy="274521"/>
              </a:xfrm>
            </p:grpSpPr>
            <p:grpSp>
              <p:nvGrpSpPr>
                <p:cNvPr id="119" name="Gruppieren 118">
                  <a:extLst>
                    <a:ext uri="{FF2B5EF4-FFF2-40B4-BE49-F238E27FC236}">
                      <a16:creationId xmlns:a16="http://schemas.microsoft.com/office/drawing/2014/main" id="{31F25D1E-FCC1-4D13-8651-6122CB6280AF}"/>
                    </a:ext>
                  </a:extLst>
                </p:cNvPr>
                <p:cNvGrpSpPr/>
                <p:nvPr/>
              </p:nvGrpSpPr>
              <p:grpSpPr>
                <a:xfrm>
                  <a:off x="5649269" y="2917591"/>
                  <a:ext cx="216000" cy="144000"/>
                  <a:chOff x="2734278" y="3211758"/>
                  <a:chExt cx="216000" cy="144000"/>
                </a:xfrm>
              </p:grpSpPr>
              <p:cxnSp>
                <p:nvCxnSpPr>
                  <p:cNvPr id="127" name="Gerader Verbinder 126">
                    <a:extLst>
                      <a:ext uri="{FF2B5EF4-FFF2-40B4-BE49-F238E27FC236}">
                        <a16:creationId xmlns:a16="http://schemas.microsoft.com/office/drawing/2014/main" id="{076E573D-3D05-4C87-9F93-34D285B01452}"/>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8" name="Gerader Verbinder 127">
                    <a:extLst>
                      <a:ext uri="{FF2B5EF4-FFF2-40B4-BE49-F238E27FC236}">
                        <a16:creationId xmlns:a16="http://schemas.microsoft.com/office/drawing/2014/main" id="{6C060D76-BA59-4DD5-8DC2-EFC2FE8EC65C}"/>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25" name="Textfeld 124">
                  <a:extLst>
                    <a:ext uri="{FF2B5EF4-FFF2-40B4-BE49-F238E27FC236}">
                      <a16:creationId xmlns:a16="http://schemas.microsoft.com/office/drawing/2014/main" id="{2134C3A3-DFCA-4AAC-9756-8E483C7278BD}"/>
                    </a:ext>
                  </a:extLst>
                </p:cNvPr>
                <p:cNvSpPr txBox="1"/>
                <p:nvPr/>
              </p:nvSpPr>
              <p:spPr>
                <a:xfrm>
                  <a:off x="5898048" y="2787070"/>
                  <a:ext cx="769327" cy="123111"/>
                </a:xfrm>
                <a:prstGeom prst="rect">
                  <a:avLst/>
                </a:prstGeom>
                <a:noFill/>
              </p:spPr>
              <p:txBody>
                <a:bodyPr wrap="square" lIns="0" tIns="0" rIns="0" bIns="0" rtlCol="0">
                  <a:spAutoFit/>
                </a:bodyPr>
                <a:lstStyle/>
                <a:p>
                  <a:r>
                    <a:rPr lang="de-DE" sz="800" dirty="0">
                      <a:solidFill>
                        <a:schemeClr val="bg1">
                          <a:lumMod val="65000"/>
                        </a:schemeClr>
                      </a:solidFill>
                    </a:rPr>
                    <a:t>19%</a:t>
                  </a:r>
                  <a:r>
                    <a:rPr lang="de-DE" sz="600" dirty="0">
                      <a:solidFill>
                        <a:schemeClr val="bg1">
                          <a:lumMod val="65000"/>
                        </a:schemeClr>
                      </a:solidFill>
                    </a:rPr>
                    <a:t>c</a:t>
                  </a:r>
                  <a:r>
                    <a:rPr lang="de-DE" sz="800" dirty="0">
                      <a:solidFill>
                        <a:schemeClr val="bg1">
                          <a:lumMod val="65000"/>
                        </a:schemeClr>
                      </a:solidFill>
                    </a:rPr>
                    <a:t>|23%</a:t>
                  </a:r>
                  <a:r>
                    <a:rPr lang="de-DE" sz="600" dirty="0">
                      <a:solidFill>
                        <a:schemeClr val="bg1">
                          <a:lumMod val="65000"/>
                        </a:schemeClr>
                      </a:solidFill>
                    </a:rPr>
                    <a:t>c</a:t>
                  </a:r>
                  <a:r>
                    <a:rPr lang="de-DE" sz="800" dirty="0">
                      <a:solidFill>
                        <a:schemeClr val="bg1">
                          <a:lumMod val="65000"/>
                        </a:schemeClr>
                      </a:solidFill>
                    </a:rPr>
                    <a:t>|15%</a:t>
                  </a:r>
                  <a:endParaRPr lang="de-DE" sz="600" dirty="0">
                    <a:solidFill>
                      <a:schemeClr val="bg1">
                        <a:lumMod val="65000"/>
                      </a:schemeClr>
                    </a:solidFill>
                  </a:endParaRPr>
                </a:p>
              </p:txBody>
            </p:sp>
          </p:grpSp>
        </p:grpSp>
        <p:grpSp>
          <p:nvGrpSpPr>
            <p:cNvPr id="107" name="Gruppieren 106">
              <a:extLst>
                <a:ext uri="{FF2B5EF4-FFF2-40B4-BE49-F238E27FC236}">
                  <a16:creationId xmlns:a16="http://schemas.microsoft.com/office/drawing/2014/main" id="{A3DF1610-B090-4624-80C0-57AA1993A8D6}"/>
                </a:ext>
              </a:extLst>
            </p:cNvPr>
            <p:cNvGrpSpPr/>
            <p:nvPr/>
          </p:nvGrpSpPr>
          <p:grpSpPr>
            <a:xfrm>
              <a:off x="7545933" y="2981861"/>
              <a:ext cx="224322" cy="400165"/>
              <a:chOff x="1237392" y="1861683"/>
              <a:chExt cx="224322" cy="400165"/>
            </a:xfrm>
          </p:grpSpPr>
          <p:pic>
            <p:nvPicPr>
              <p:cNvPr id="108" name="Grafik 107">
                <a:extLst>
                  <a:ext uri="{FF2B5EF4-FFF2-40B4-BE49-F238E27FC236}">
                    <a16:creationId xmlns:a16="http://schemas.microsoft.com/office/drawing/2014/main" id="{D11A90C3-EB4E-4B28-A53C-705C3372935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0528" y="2081848"/>
                <a:ext cx="188090" cy="180000"/>
              </a:xfrm>
              <a:prstGeom prst="rect">
                <a:avLst/>
              </a:prstGeom>
            </p:spPr>
          </p:pic>
          <p:grpSp>
            <p:nvGrpSpPr>
              <p:cNvPr id="109" name="Gruppieren 108">
                <a:extLst>
                  <a:ext uri="{FF2B5EF4-FFF2-40B4-BE49-F238E27FC236}">
                    <a16:creationId xmlns:a16="http://schemas.microsoft.com/office/drawing/2014/main" id="{94EA30FD-827A-440B-9AA1-80B992C98376}"/>
                  </a:ext>
                </a:extLst>
              </p:cNvPr>
              <p:cNvGrpSpPr>
                <a:grpSpLocks noChangeAspect="1"/>
              </p:cNvGrpSpPr>
              <p:nvPr/>
            </p:nvGrpSpPr>
            <p:grpSpPr>
              <a:xfrm>
                <a:off x="1237392" y="1861683"/>
                <a:ext cx="224322" cy="144000"/>
                <a:chOff x="10194164" y="3584308"/>
                <a:chExt cx="493594" cy="316855"/>
              </a:xfrm>
            </p:grpSpPr>
            <p:pic>
              <p:nvPicPr>
                <p:cNvPr id="110" name="Graphic 5">
                  <a:extLst>
                    <a:ext uri="{FF2B5EF4-FFF2-40B4-BE49-F238E27FC236}">
                      <a16:creationId xmlns:a16="http://schemas.microsoft.com/office/drawing/2014/main" id="{6FA07464-9E17-4846-945E-54E52E751A1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111" name="Graphic 11">
                  <a:extLst>
                    <a:ext uri="{FF2B5EF4-FFF2-40B4-BE49-F238E27FC236}">
                      <a16:creationId xmlns:a16="http://schemas.microsoft.com/office/drawing/2014/main" id="{8AACC940-C382-4268-87E4-BB40FDE22C9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sp>
        <p:nvSpPr>
          <p:cNvPr id="4" name="Foliennummernplatzhalter 3">
            <a:extLst>
              <a:ext uri="{FF2B5EF4-FFF2-40B4-BE49-F238E27FC236}">
                <a16:creationId xmlns:a16="http://schemas.microsoft.com/office/drawing/2014/main" id="{EFF6A09E-909B-4262-9544-891788058ABC}"/>
              </a:ext>
            </a:extLst>
          </p:cNvPr>
          <p:cNvSpPr>
            <a:spLocks noGrp="1"/>
          </p:cNvSpPr>
          <p:nvPr>
            <p:ph type="sldNum" sz="quarter" idx="10"/>
          </p:nvPr>
        </p:nvSpPr>
        <p:spPr/>
        <p:txBody>
          <a:bodyPr/>
          <a:lstStyle/>
          <a:p>
            <a:fld id="{4034BEE3-566C-4068-A777-C3A4762E861B}" type="slidenum">
              <a:rPr lang="en-GB" smtClean="0"/>
              <a:pPr/>
              <a:t>14</a:t>
            </a:fld>
            <a:endParaRPr lang="en-GB" dirty="0"/>
          </a:p>
        </p:txBody>
      </p:sp>
    </p:spTree>
    <p:extLst>
      <p:ext uri="{BB962C8B-B14F-4D97-AF65-F5344CB8AC3E}">
        <p14:creationId xmlns:p14="http://schemas.microsoft.com/office/powerpoint/2010/main" val="113597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23086-37A0-45B7-A793-B7BB984F92D1}"/>
              </a:ext>
            </a:extLst>
          </p:cNvPr>
          <p:cNvSpPr>
            <a:spLocks noGrp="1"/>
          </p:cNvSpPr>
          <p:nvPr>
            <p:ph type="title"/>
          </p:nvPr>
        </p:nvSpPr>
        <p:spPr/>
        <p:txBody>
          <a:bodyPr/>
          <a:lstStyle/>
          <a:p>
            <a:r>
              <a:rPr lang="en-US" noProof="1"/>
              <a:t>Respondents are generally in favour of using an app prescribed by their doctor, mostly to keep an eye on health levels and being able to send relevant health data to their doc anytime.</a:t>
            </a:r>
          </a:p>
        </p:txBody>
      </p:sp>
      <p:sp>
        <p:nvSpPr>
          <p:cNvPr id="25" name="Rechteck 24">
            <a:extLst>
              <a:ext uri="{FF2B5EF4-FFF2-40B4-BE49-F238E27FC236}">
                <a16:creationId xmlns:a16="http://schemas.microsoft.com/office/drawing/2014/main" id="{DCF96DBA-E538-4A5C-8102-CE9E1CA81B2D}"/>
              </a:ext>
            </a:extLst>
          </p:cNvPr>
          <p:cNvSpPr/>
          <p:nvPr/>
        </p:nvSpPr>
        <p:spPr bwMode="ltGray">
          <a:xfrm>
            <a:off x="10950242" y="880227"/>
            <a:ext cx="876632" cy="40320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t>Digitalised Medicine</a:t>
            </a:r>
            <a:endParaRPr lang="en-US" sz="1000" b="1" dirty="0"/>
          </a:p>
        </p:txBody>
      </p:sp>
      <p:sp>
        <p:nvSpPr>
          <p:cNvPr id="26" name="Rechteck 25">
            <a:extLst>
              <a:ext uri="{FF2B5EF4-FFF2-40B4-BE49-F238E27FC236}">
                <a16:creationId xmlns:a16="http://schemas.microsoft.com/office/drawing/2014/main" id="{8EE0E126-342D-4EAF-A53D-574F38036D3F}"/>
              </a:ext>
            </a:extLst>
          </p:cNvPr>
          <p:cNvSpPr/>
          <p:nvPr/>
        </p:nvSpPr>
        <p:spPr>
          <a:xfrm>
            <a:off x="359999" y="1161919"/>
            <a:ext cx="10590243" cy="461665"/>
          </a:xfrm>
          <a:prstGeom prst="rect">
            <a:avLst/>
          </a:prstGeom>
        </p:spPr>
        <p:txBody>
          <a:bodyPr wrap="square">
            <a:spAutoFit/>
          </a:bodyPr>
          <a:lstStyle/>
          <a:p>
            <a:r>
              <a:rPr lang="en-US" sz="1200" dirty="0"/>
              <a:t>Q6. Could you imagine using an app prescribed by your doctor to keep track of your treatment progress and sharing it with your </a:t>
            </a:r>
          </a:p>
          <a:p>
            <a:r>
              <a:rPr lang="en-US" sz="1200" dirty="0"/>
              <a:t>doctor regularly? </a:t>
            </a:r>
            <a:r>
              <a:rPr lang="en-US" sz="1200" i="1" dirty="0"/>
              <a:t>– (multiple choice)</a:t>
            </a:r>
            <a:endParaRPr lang="en-US" sz="1200" dirty="0"/>
          </a:p>
        </p:txBody>
      </p:sp>
      <p:grpSp>
        <p:nvGrpSpPr>
          <p:cNvPr id="19" name="Gruppieren 18">
            <a:extLst>
              <a:ext uri="{FF2B5EF4-FFF2-40B4-BE49-F238E27FC236}">
                <a16:creationId xmlns:a16="http://schemas.microsoft.com/office/drawing/2014/main" id="{761DFFF4-F67F-4283-977D-222A935EDC82}"/>
              </a:ext>
            </a:extLst>
          </p:cNvPr>
          <p:cNvGrpSpPr/>
          <p:nvPr/>
        </p:nvGrpSpPr>
        <p:grpSpPr>
          <a:xfrm>
            <a:off x="11017824" y="1329736"/>
            <a:ext cx="741468" cy="695933"/>
            <a:chOff x="3773078" y="2221431"/>
            <a:chExt cx="741468" cy="695933"/>
          </a:xfrm>
        </p:grpSpPr>
        <p:sp>
          <p:nvSpPr>
            <p:cNvPr id="20" name="Rechteck 19">
              <a:extLst>
                <a:ext uri="{FF2B5EF4-FFF2-40B4-BE49-F238E27FC236}">
                  <a16:creationId xmlns:a16="http://schemas.microsoft.com/office/drawing/2014/main" id="{4971A3D7-52E7-4A01-8E5E-F4BBE23C5B0F}"/>
                </a:ext>
              </a:extLst>
            </p:cNvPr>
            <p:cNvSpPr/>
            <p:nvPr/>
          </p:nvSpPr>
          <p:spPr bwMode="ltGray">
            <a:xfrm>
              <a:off x="3773078" y="2553312"/>
              <a:ext cx="741468" cy="3640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noProof="1">
                  <a:solidFill>
                    <a:schemeClr val="tx2"/>
                  </a:solidFill>
                </a:rPr>
                <a:t>Talking/ Thinking</a:t>
              </a:r>
            </a:p>
          </p:txBody>
        </p:sp>
        <p:grpSp>
          <p:nvGrpSpPr>
            <p:cNvPr id="21" name="Gruppieren 20">
              <a:extLst>
                <a:ext uri="{FF2B5EF4-FFF2-40B4-BE49-F238E27FC236}">
                  <a16:creationId xmlns:a16="http://schemas.microsoft.com/office/drawing/2014/main" id="{F21C1A92-78A6-40A3-8EB7-2D9C0BD0F3CC}"/>
                </a:ext>
              </a:extLst>
            </p:cNvPr>
            <p:cNvGrpSpPr/>
            <p:nvPr/>
          </p:nvGrpSpPr>
          <p:grpSpPr>
            <a:xfrm>
              <a:off x="3992366" y="2221431"/>
              <a:ext cx="378633" cy="365728"/>
              <a:chOff x="3272400" y="1595373"/>
              <a:chExt cx="762033" cy="736061"/>
            </a:xfrm>
          </p:grpSpPr>
          <p:sp>
            <p:nvSpPr>
              <p:cNvPr id="23" name="Freihandform: Form 22">
                <a:extLst>
                  <a:ext uri="{FF2B5EF4-FFF2-40B4-BE49-F238E27FC236}">
                    <a16:creationId xmlns:a16="http://schemas.microsoft.com/office/drawing/2014/main" id="{0D32694A-CF09-417D-B15A-376D937BE7AD}"/>
                  </a:ext>
                </a:extLst>
              </p:cNvPr>
              <p:cNvSpPr/>
              <p:nvPr/>
            </p:nvSpPr>
            <p:spPr>
              <a:xfrm>
                <a:off x="3729567" y="1595373"/>
                <a:ext cx="304866" cy="304865"/>
              </a:xfrm>
              <a:custGeom>
                <a:avLst/>
                <a:gdLst>
                  <a:gd name="connsiteX0" fmla="*/ 261288 w 489974"/>
                  <a:gd name="connsiteY0" fmla="*/ 1 h 489974"/>
                  <a:gd name="connsiteX1" fmla="*/ 32882 w 489974"/>
                  <a:gd name="connsiteY1" fmla="*/ 228401 h 489974"/>
                  <a:gd name="connsiteX2" fmla="*/ 67089 w 489974"/>
                  <a:gd name="connsiteY2" fmla="*/ 348636 h 489974"/>
                  <a:gd name="connsiteX3" fmla="*/ 0 w 489974"/>
                  <a:gd name="connsiteY3" fmla="*/ 489975 h 489974"/>
                  <a:gd name="connsiteX4" fmla="*/ 141339 w 489974"/>
                  <a:gd name="connsiteY4" fmla="*/ 422792 h 489974"/>
                  <a:gd name="connsiteX5" fmla="*/ 456123 w 489974"/>
                  <a:gd name="connsiteY5" fmla="*/ 349175 h 489974"/>
                  <a:gd name="connsiteX6" fmla="*/ 382507 w 489974"/>
                  <a:gd name="connsiteY6" fmla="*/ 34392 h 489974"/>
                  <a:gd name="connsiteX7" fmla="*/ 261288 w 489974"/>
                  <a:gd name="connsiteY7" fmla="*/ 1 h 48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974" h="489974">
                    <a:moveTo>
                      <a:pt x="261288" y="1"/>
                    </a:moveTo>
                    <a:cubicBezTo>
                      <a:pt x="135144" y="-1"/>
                      <a:pt x="32884" y="102258"/>
                      <a:pt x="32882" y="228401"/>
                    </a:cubicBezTo>
                    <a:cubicBezTo>
                      <a:pt x="32882" y="270881"/>
                      <a:pt x="44727" y="312519"/>
                      <a:pt x="67089" y="348636"/>
                    </a:cubicBezTo>
                    <a:lnTo>
                      <a:pt x="0" y="489975"/>
                    </a:lnTo>
                    <a:lnTo>
                      <a:pt x="141339" y="422792"/>
                    </a:lnTo>
                    <a:cubicBezTo>
                      <a:pt x="248592" y="489389"/>
                      <a:pt x="389527" y="456430"/>
                      <a:pt x="456123" y="349175"/>
                    </a:cubicBezTo>
                    <a:cubicBezTo>
                      <a:pt x="522720" y="241922"/>
                      <a:pt x="489760" y="100988"/>
                      <a:pt x="382507" y="34392"/>
                    </a:cubicBezTo>
                    <a:cubicBezTo>
                      <a:pt x="346120" y="11798"/>
                      <a:pt x="304118" y="-118"/>
                      <a:pt x="261288" y="1"/>
                    </a:cubicBezTo>
                    <a:close/>
                  </a:path>
                </a:pathLst>
              </a:custGeom>
              <a:noFill/>
              <a:ln w="3175" cap="rnd">
                <a:solidFill>
                  <a:schemeClr val="tx2"/>
                </a:solidFill>
                <a:prstDash val="solid"/>
                <a:round/>
              </a:ln>
            </p:spPr>
            <p:txBody>
              <a:bodyPr rtlCol="0" anchor="ctr"/>
              <a:lstStyle/>
              <a:p>
                <a:endParaRPr lang="en-US" noProof="1"/>
              </a:p>
            </p:txBody>
          </p:sp>
          <p:pic>
            <p:nvPicPr>
              <p:cNvPr id="24" name="Graphic 55">
                <a:extLst>
                  <a:ext uri="{FF2B5EF4-FFF2-40B4-BE49-F238E27FC236}">
                    <a16:creationId xmlns:a16="http://schemas.microsoft.com/office/drawing/2014/main" id="{BEC6C668-C1BC-40AF-9058-B4A7594C0F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72400" y="1721834"/>
                <a:ext cx="609600" cy="609600"/>
              </a:xfrm>
              <a:prstGeom prst="rect">
                <a:avLst/>
              </a:prstGeom>
            </p:spPr>
          </p:pic>
        </p:grpSp>
      </p:grpSp>
      <p:graphicFrame>
        <p:nvGraphicFramePr>
          <p:cNvPr id="16" name="Tabelle 8">
            <a:extLst>
              <a:ext uri="{FF2B5EF4-FFF2-40B4-BE49-F238E27FC236}">
                <a16:creationId xmlns:a16="http://schemas.microsoft.com/office/drawing/2014/main" id="{61272AAA-185F-4921-A740-618B9118A733}"/>
              </a:ext>
            </a:extLst>
          </p:cNvPr>
          <p:cNvGraphicFramePr>
            <a:graphicFrameLocks noGrp="1"/>
          </p:cNvGraphicFramePr>
          <p:nvPr>
            <p:extLst>
              <p:ext uri="{D42A27DB-BD31-4B8C-83A1-F6EECF244321}">
                <p14:modId xmlns:p14="http://schemas.microsoft.com/office/powerpoint/2010/main" val="766988711"/>
              </p:ext>
            </p:extLst>
          </p:nvPr>
        </p:nvGraphicFramePr>
        <p:xfrm>
          <a:off x="359999" y="3849866"/>
          <a:ext cx="9841945" cy="1371600"/>
        </p:xfrm>
        <a:graphic>
          <a:graphicData uri="http://schemas.openxmlformats.org/drawingml/2006/table">
            <a:tbl>
              <a:tblPr firstRow="1" bandRow="1">
                <a:tableStyleId>{5C22544A-7EE6-4342-B048-85BDC9FD1C3A}</a:tableStyleId>
              </a:tblPr>
              <a:tblGrid>
                <a:gridCol w="1968389">
                  <a:extLst>
                    <a:ext uri="{9D8B030D-6E8A-4147-A177-3AD203B41FA5}">
                      <a16:colId xmlns:a16="http://schemas.microsoft.com/office/drawing/2014/main" val="1271370847"/>
                    </a:ext>
                  </a:extLst>
                </a:gridCol>
                <a:gridCol w="1968389">
                  <a:extLst>
                    <a:ext uri="{9D8B030D-6E8A-4147-A177-3AD203B41FA5}">
                      <a16:colId xmlns:a16="http://schemas.microsoft.com/office/drawing/2014/main" val="1067911662"/>
                    </a:ext>
                  </a:extLst>
                </a:gridCol>
                <a:gridCol w="1968389">
                  <a:extLst>
                    <a:ext uri="{9D8B030D-6E8A-4147-A177-3AD203B41FA5}">
                      <a16:colId xmlns:a16="http://schemas.microsoft.com/office/drawing/2014/main" val="2225007639"/>
                    </a:ext>
                  </a:extLst>
                </a:gridCol>
                <a:gridCol w="1968389">
                  <a:extLst>
                    <a:ext uri="{9D8B030D-6E8A-4147-A177-3AD203B41FA5}">
                      <a16:colId xmlns:a16="http://schemas.microsoft.com/office/drawing/2014/main" val="3651680017"/>
                    </a:ext>
                  </a:extLst>
                </a:gridCol>
                <a:gridCol w="1968389">
                  <a:extLst>
                    <a:ext uri="{9D8B030D-6E8A-4147-A177-3AD203B41FA5}">
                      <a16:colId xmlns:a16="http://schemas.microsoft.com/office/drawing/2014/main" val="3609761514"/>
                    </a:ext>
                  </a:extLst>
                </a:gridCol>
              </a:tblGrid>
              <a:tr h="1253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solidFill>
                          <a:effectLst/>
                          <a:latin typeface="+mn-lt"/>
                          <a:ea typeface="+mn-ea"/>
                          <a:cs typeface="+mn-cs"/>
                        </a:rPr>
                        <a:t>Yes, it would enable me to keep an eye on my health levels and react as soon as they change for the worse.</a:t>
                      </a:r>
                      <a:endParaRPr lang="de-DE" sz="1400" b="1" dirty="0">
                        <a:solidFill>
                          <a:schemeClr val="tx2"/>
                        </a:solidFill>
                      </a:endParaRPr>
                    </a:p>
                  </a:txBody>
                  <a:tcPr>
                    <a:lnL w="12700" cmpd="sng">
                      <a:noFill/>
                    </a:lnL>
                    <a:lnR w="12700" cmpd="sng">
                      <a:noFill/>
                    </a:lnR>
                    <a:lnT w="28575"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Yes, it would allow me to send relevant health data to my doctor at any time and save myself the trip to the check-up. </a:t>
                      </a:r>
                      <a:endParaRPr lang="de-DE" sz="1200" b="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dirty="0">
                        <a:solidFill>
                          <a:schemeClr val="tx1"/>
                        </a:solidFill>
                      </a:endParaRPr>
                    </a:p>
                  </a:txBody>
                  <a:tcPr>
                    <a:lnL w="12700" cmpd="sng">
                      <a:noFill/>
                    </a:lnL>
                    <a:lnR w="12700" cmpd="sng">
                      <a:noFill/>
                    </a:lnR>
                    <a:lnT w="28575" cap="flat" cmpd="sng" algn="ctr">
                      <a:solidFill>
                        <a:schemeClr val="accent1">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r>
                        <a:rPr lang="en-US" sz="1200" b="0" dirty="0">
                          <a:solidFill>
                            <a:schemeClr val="tx1"/>
                          </a:solidFill>
                        </a:rPr>
                        <a:t>Yes, such an app would be an additional motivation to live a more healthy lifestyle. </a:t>
                      </a:r>
                      <a:endParaRPr lang="de-DE" sz="1200" b="0" dirty="0">
                        <a:solidFill>
                          <a:schemeClr val="tx1"/>
                        </a:solidFill>
                      </a:endParaRPr>
                    </a:p>
                  </a:txBody>
                  <a:tcPr>
                    <a:lnL w="12700" cmpd="sng">
                      <a:noFill/>
                    </a:lnL>
                    <a:lnR w="12700" cmpd="sng">
                      <a:noFill/>
                    </a:lnR>
                    <a:lnT w="28575" cap="flat" cmpd="sng" algn="ctr">
                      <a:solidFill>
                        <a:schemeClr val="accent1">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No, I don’t think such an app could add any value to my life.</a:t>
                      </a:r>
                      <a:endParaRPr lang="de-DE" sz="1200" b="0" kern="1200" dirty="0">
                        <a:solidFill>
                          <a:schemeClr val="tx1"/>
                        </a:solidFill>
                        <a:latin typeface="+mn-lt"/>
                        <a:ea typeface="+mn-ea"/>
                        <a:cs typeface="+mn-cs"/>
                      </a:endParaRPr>
                    </a:p>
                  </a:txBody>
                  <a:tcPr>
                    <a:lnL w="12700" cmpd="sng">
                      <a:noFill/>
                    </a:lnL>
                    <a:lnR w="12700" cmpd="sng">
                      <a:noFill/>
                    </a:lnR>
                    <a:lnT w="28575" cap="flat" cmpd="sng" algn="ctr">
                      <a:solidFill>
                        <a:schemeClr val="accent1">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No, I would be worried about the safety of my data.</a:t>
                      </a:r>
                      <a:endParaRPr lang="de-DE" sz="1200" b="0" dirty="0">
                        <a:solidFill>
                          <a:schemeClr val="tx1"/>
                        </a:solidFill>
                      </a:endParaRPr>
                    </a:p>
                    <a:p>
                      <a:pPr marL="0" algn="l" defTabSz="914400" rtl="0" eaLnBrk="1" latinLnBrk="0" hangingPunct="1"/>
                      <a:endParaRPr lang="de-DE" sz="1200" b="0" kern="1200" dirty="0">
                        <a:solidFill>
                          <a:schemeClr val="tx1"/>
                        </a:solidFill>
                        <a:latin typeface="+mn-lt"/>
                        <a:ea typeface="+mn-ea"/>
                        <a:cs typeface="+mn-cs"/>
                      </a:endParaRPr>
                    </a:p>
                  </a:txBody>
                  <a:tcPr>
                    <a:lnL w="12700" cmpd="sng">
                      <a:noFill/>
                    </a:lnL>
                    <a:lnR w="12700" cmpd="sng">
                      <a:noFill/>
                    </a:lnR>
                    <a:lnT w="28575" cap="flat" cmpd="sng" algn="ctr">
                      <a:solidFill>
                        <a:schemeClr val="accent1">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6946593"/>
                  </a:ext>
                </a:extLst>
              </a:tr>
            </a:tbl>
          </a:graphicData>
        </a:graphic>
      </p:graphicFrame>
      <p:sp>
        <p:nvSpPr>
          <p:cNvPr id="29" name="Textfeld 28">
            <a:extLst>
              <a:ext uri="{FF2B5EF4-FFF2-40B4-BE49-F238E27FC236}">
                <a16:creationId xmlns:a16="http://schemas.microsoft.com/office/drawing/2014/main" id="{6F5F3FFC-3AE2-4789-A8BB-2F419C44AABF}"/>
              </a:ext>
            </a:extLst>
          </p:cNvPr>
          <p:cNvSpPr txBox="1"/>
          <p:nvPr/>
        </p:nvSpPr>
        <p:spPr>
          <a:xfrm>
            <a:off x="459265" y="2911217"/>
            <a:ext cx="1540486" cy="923330"/>
          </a:xfrm>
          <a:prstGeom prst="rect">
            <a:avLst/>
          </a:prstGeom>
          <a:noFill/>
        </p:spPr>
        <p:txBody>
          <a:bodyPr wrap="none" lIns="0" tIns="0" rIns="0" bIns="0" rtlCol="0">
            <a:spAutoFit/>
          </a:bodyPr>
          <a:lstStyle>
            <a:defPPr>
              <a:defRPr lang="en-US"/>
            </a:defPPr>
            <a:lvl1pPr>
              <a:defRPr sz="6000" b="1">
                <a:solidFill>
                  <a:schemeClr val="tx2"/>
                </a:solidFill>
              </a:defRPr>
            </a:lvl1pPr>
          </a:lstStyle>
          <a:p>
            <a:r>
              <a:rPr lang="de-DE" dirty="0"/>
              <a:t>34%</a:t>
            </a:r>
          </a:p>
        </p:txBody>
      </p:sp>
      <p:sp>
        <p:nvSpPr>
          <p:cNvPr id="30" name="Textfeld 29">
            <a:extLst>
              <a:ext uri="{FF2B5EF4-FFF2-40B4-BE49-F238E27FC236}">
                <a16:creationId xmlns:a16="http://schemas.microsoft.com/office/drawing/2014/main" id="{027865B5-7517-41A6-867C-5621E855DAF2}"/>
              </a:ext>
            </a:extLst>
          </p:cNvPr>
          <p:cNvSpPr txBox="1"/>
          <p:nvPr/>
        </p:nvSpPr>
        <p:spPr>
          <a:xfrm>
            <a:off x="2458070" y="3010607"/>
            <a:ext cx="1384995" cy="830997"/>
          </a:xfrm>
          <a:prstGeom prst="rect">
            <a:avLst/>
          </a:prstGeom>
          <a:noFill/>
        </p:spPr>
        <p:txBody>
          <a:bodyPr wrap="none" lIns="0" tIns="0" rIns="0" bIns="0" rtlCol="0">
            <a:spAutoFit/>
          </a:bodyPr>
          <a:lstStyle/>
          <a:p>
            <a:r>
              <a:rPr lang="de-DE" sz="5400" dirty="0">
                <a:solidFill>
                  <a:schemeClr val="bg1">
                    <a:lumMod val="65000"/>
                  </a:schemeClr>
                </a:solidFill>
              </a:rPr>
              <a:t>33%</a:t>
            </a:r>
          </a:p>
        </p:txBody>
      </p:sp>
      <p:sp>
        <p:nvSpPr>
          <p:cNvPr id="31" name="Textfeld 30">
            <a:extLst>
              <a:ext uri="{FF2B5EF4-FFF2-40B4-BE49-F238E27FC236}">
                <a16:creationId xmlns:a16="http://schemas.microsoft.com/office/drawing/2014/main" id="{42DD444A-287C-4F91-B7AF-B01074F2F2A1}"/>
              </a:ext>
            </a:extLst>
          </p:cNvPr>
          <p:cNvSpPr txBox="1"/>
          <p:nvPr/>
        </p:nvSpPr>
        <p:spPr>
          <a:xfrm>
            <a:off x="4424934" y="3368417"/>
            <a:ext cx="820738" cy="492443"/>
          </a:xfrm>
          <a:prstGeom prst="rect">
            <a:avLst/>
          </a:prstGeom>
          <a:noFill/>
        </p:spPr>
        <p:txBody>
          <a:bodyPr wrap="none" lIns="0" tIns="0" rIns="0" bIns="0" rtlCol="0">
            <a:spAutoFit/>
          </a:bodyPr>
          <a:lstStyle/>
          <a:p>
            <a:r>
              <a:rPr lang="de-DE" sz="3200" dirty="0">
                <a:solidFill>
                  <a:schemeClr val="bg1">
                    <a:lumMod val="65000"/>
                  </a:schemeClr>
                </a:solidFill>
              </a:rPr>
              <a:t>22%</a:t>
            </a:r>
          </a:p>
        </p:txBody>
      </p:sp>
      <p:sp>
        <p:nvSpPr>
          <p:cNvPr id="32" name="Textfeld 31">
            <a:extLst>
              <a:ext uri="{FF2B5EF4-FFF2-40B4-BE49-F238E27FC236}">
                <a16:creationId xmlns:a16="http://schemas.microsoft.com/office/drawing/2014/main" id="{7C63C44E-523E-490F-A10C-DA651485CBAE}"/>
              </a:ext>
            </a:extLst>
          </p:cNvPr>
          <p:cNvSpPr txBox="1"/>
          <p:nvPr/>
        </p:nvSpPr>
        <p:spPr>
          <a:xfrm>
            <a:off x="6391798" y="3368417"/>
            <a:ext cx="820738" cy="492443"/>
          </a:xfrm>
          <a:prstGeom prst="rect">
            <a:avLst/>
          </a:prstGeom>
          <a:noFill/>
        </p:spPr>
        <p:txBody>
          <a:bodyPr wrap="none" lIns="0" tIns="0" rIns="0" bIns="0" rtlCol="0">
            <a:spAutoFit/>
          </a:bodyPr>
          <a:lstStyle/>
          <a:p>
            <a:r>
              <a:rPr lang="de-DE" sz="3200" dirty="0">
                <a:solidFill>
                  <a:schemeClr val="bg1">
                    <a:lumMod val="65000"/>
                  </a:schemeClr>
                </a:solidFill>
              </a:rPr>
              <a:t>21%</a:t>
            </a:r>
          </a:p>
        </p:txBody>
      </p:sp>
      <p:sp>
        <p:nvSpPr>
          <p:cNvPr id="33" name="Textfeld 32">
            <a:extLst>
              <a:ext uri="{FF2B5EF4-FFF2-40B4-BE49-F238E27FC236}">
                <a16:creationId xmlns:a16="http://schemas.microsoft.com/office/drawing/2014/main" id="{DC133AA3-4DB4-4DF0-8A00-DF8DFD91872A}"/>
              </a:ext>
            </a:extLst>
          </p:cNvPr>
          <p:cNvSpPr txBox="1"/>
          <p:nvPr/>
        </p:nvSpPr>
        <p:spPr>
          <a:xfrm>
            <a:off x="8358662" y="3368417"/>
            <a:ext cx="820738" cy="492443"/>
          </a:xfrm>
          <a:prstGeom prst="rect">
            <a:avLst/>
          </a:prstGeom>
          <a:noFill/>
        </p:spPr>
        <p:txBody>
          <a:bodyPr wrap="none" lIns="0" tIns="0" rIns="0" bIns="0" rtlCol="0">
            <a:spAutoFit/>
          </a:bodyPr>
          <a:lstStyle>
            <a:defPPr>
              <a:defRPr lang="en-US"/>
            </a:defPPr>
            <a:lvl1pPr>
              <a:defRPr sz="6000">
                <a:solidFill>
                  <a:schemeClr val="bg1">
                    <a:lumMod val="65000"/>
                  </a:schemeClr>
                </a:solidFill>
              </a:defRPr>
            </a:lvl1pPr>
          </a:lstStyle>
          <a:p>
            <a:r>
              <a:rPr lang="de-DE" sz="3200" dirty="0"/>
              <a:t>14%</a:t>
            </a:r>
          </a:p>
        </p:txBody>
      </p:sp>
      <p:grpSp>
        <p:nvGrpSpPr>
          <p:cNvPr id="57" name="Gruppieren 56">
            <a:extLst>
              <a:ext uri="{FF2B5EF4-FFF2-40B4-BE49-F238E27FC236}">
                <a16:creationId xmlns:a16="http://schemas.microsoft.com/office/drawing/2014/main" id="{BC92AE38-E080-47AA-A84A-A69C4B5915DC}"/>
              </a:ext>
            </a:extLst>
          </p:cNvPr>
          <p:cNvGrpSpPr/>
          <p:nvPr/>
        </p:nvGrpSpPr>
        <p:grpSpPr>
          <a:xfrm>
            <a:off x="10527294" y="2974838"/>
            <a:ext cx="981059" cy="1204677"/>
            <a:chOff x="6350157" y="1857065"/>
            <a:chExt cx="1320692" cy="1621725"/>
          </a:xfrm>
        </p:grpSpPr>
        <p:pic>
          <p:nvPicPr>
            <p:cNvPr id="58" name="Graphic 37">
              <a:extLst>
                <a:ext uri="{FF2B5EF4-FFF2-40B4-BE49-F238E27FC236}">
                  <a16:creationId xmlns:a16="http://schemas.microsoft.com/office/drawing/2014/main" id="{EAFBE9B4-79DB-4917-ACDB-C069EF6785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25397" y="2153387"/>
              <a:ext cx="652450" cy="652450"/>
            </a:xfrm>
            <a:prstGeom prst="rect">
              <a:avLst/>
            </a:prstGeom>
          </p:spPr>
        </p:pic>
        <p:sp>
          <p:nvSpPr>
            <p:cNvPr id="59" name="Freihandform: Form 58">
              <a:extLst>
                <a:ext uri="{FF2B5EF4-FFF2-40B4-BE49-F238E27FC236}">
                  <a16:creationId xmlns:a16="http://schemas.microsoft.com/office/drawing/2014/main" id="{4DBF9C05-B79B-445E-9C86-7F08E6A716AA}"/>
                </a:ext>
              </a:extLst>
            </p:cNvPr>
            <p:cNvSpPr/>
            <p:nvPr/>
          </p:nvSpPr>
          <p:spPr bwMode="ltGray">
            <a:xfrm>
              <a:off x="6977506" y="2571750"/>
              <a:ext cx="200572" cy="221327"/>
            </a:xfrm>
            <a:custGeom>
              <a:avLst/>
              <a:gdLst>
                <a:gd name="connsiteX0" fmla="*/ 509 w 200572"/>
                <a:gd name="connsiteY0" fmla="*/ 197168 h 221327"/>
                <a:gd name="connsiteX1" fmla="*/ 3367 w 200572"/>
                <a:gd name="connsiteY1" fmla="*/ 71438 h 221327"/>
                <a:gd name="connsiteX2" fmla="*/ 9082 w 200572"/>
                <a:gd name="connsiteY2" fmla="*/ 54293 h 221327"/>
                <a:gd name="connsiteX3" fmla="*/ 14797 w 200572"/>
                <a:gd name="connsiteY3" fmla="*/ 45720 h 221327"/>
                <a:gd name="connsiteX4" fmla="*/ 23369 w 200572"/>
                <a:gd name="connsiteY4" fmla="*/ 28575 h 221327"/>
                <a:gd name="connsiteX5" fmla="*/ 31942 w 200572"/>
                <a:gd name="connsiteY5" fmla="*/ 25718 h 221327"/>
                <a:gd name="connsiteX6" fmla="*/ 54802 w 200572"/>
                <a:gd name="connsiteY6" fmla="*/ 11430 h 221327"/>
                <a:gd name="connsiteX7" fmla="*/ 63374 w 200572"/>
                <a:gd name="connsiteY7" fmla="*/ 5715 h 221327"/>
                <a:gd name="connsiteX8" fmla="*/ 80519 w 200572"/>
                <a:gd name="connsiteY8" fmla="*/ 0 h 221327"/>
                <a:gd name="connsiteX9" fmla="*/ 146242 w 200572"/>
                <a:gd name="connsiteY9" fmla="*/ 5715 h 221327"/>
                <a:gd name="connsiteX10" fmla="*/ 171959 w 200572"/>
                <a:gd name="connsiteY10" fmla="*/ 14288 h 221327"/>
                <a:gd name="connsiteX11" fmla="*/ 180532 w 200572"/>
                <a:gd name="connsiteY11" fmla="*/ 17145 h 221327"/>
                <a:gd name="connsiteX12" fmla="*/ 194819 w 200572"/>
                <a:gd name="connsiteY12" fmla="*/ 31433 h 221327"/>
                <a:gd name="connsiteX13" fmla="*/ 200534 w 200572"/>
                <a:gd name="connsiteY13" fmla="*/ 48578 h 221327"/>
                <a:gd name="connsiteX14" fmla="*/ 191962 w 200572"/>
                <a:gd name="connsiteY14" fmla="*/ 120015 h 221327"/>
                <a:gd name="connsiteX15" fmla="*/ 177674 w 200572"/>
                <a:gd name="connsiteY15" fmla="*/ 137160 h 221327"/>
                <a:gd name="connsiteX16" fmla="*/ 171959 w 200572"/>
                <a:gd name="connsiteY16" fmla="*/ 145733 h 221327"/>
                <a:gd name="connsiteX17" fmla="*/ 154814 w 200572"/>
                <a:gd name="connsiteY17" fmla="*/ 157163 h 221327"/>
                <a:gd name="connsiteX18" fmla="*/ 146242 w 200572"/>
                <a:gd name="connsiteY18" fmla="*/ 162878 h 221327"/>
                <a:gd name="connsiteX19" fmla="*/ 137669 w 200572"/>
                <a:gd name="connsiteY19" fmla="*/ 171450 h 221327"/>
                <a:gd name="connsiteX20" fmla="*/ 126239 w 200572"/>
                <a:gd name="connsiteY20" fmla="*/ 174308 h 221327"/>
                <a:gd name="connsiteX21" fmla="*/ 106237 w 200572"/>
                <a:gd name="connsiteY21" fmla="*/ 185738 h 221327"/>
                <a:gd name="connsiteX22" fmla="*/ 86234 w 200572"/>
                <a:gd name="connsiteY22" fmla="*/ 191453 h 221327"/>
                <a:gd name="connsiteX23" fmla="*/ 66232 w 200572"/>
                <a:gd name="connsiteY23" fmla="*/ 202883 h 221327"/>
                <a:gd name="connsiteX24" fmla="*/ 49087 w 200572"/>
                <a:gd name="connsiteY24" fmla="*/ 208598 h 221327"/>
                <a:gd name="connsiteX25" fmla="*/ 40514 w 200572"/>
                <a:gd name="connsiteY25" fmla="*/ 211455 h 221327"/>
                <a:gd name="connsiteX26" fmla="*/ 29084 w 200572"/>
                <a:gd name="connsiteY26" fmla="*/ 214313 h 221327"/>
                <a:gd name="connsiteX27" fmla="*/ 11939 w 200572"/>
                <a:gd name="connsiteY27" fmla="*/ 220028 h 221327"/>
                <a:gd name="connsiteX28" fmla="*/ 509 w 200572"/>
                <a:gd name="connsiteY28" fmla="*/ 197168 h 22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0572" h="221327">
                  <a:moveTo>
                    <a:pt x="509" y="197168"/>
                  </a:moveTo>
                  <a:cubicBezTo>
                    <a:pt x="-920" y="172403"/>
                    <a:pt x="856" y="113284"/>
                    <a:pt x="3367" y="71438"/>
                  </a:cubicBezTo>
                  <a:cubicBezTo>
                    <a:pt x="3728" y="65425"/>
                    <a:pt x="5741" y="59305"/>
                    <a:pt x="9082" y="54293"/>
                  </a:cubicBezTo>
                  <a:lnTo>
                    <a:pt x="14797" y="45720"/>
                  </a:lnTo>
                  <a:cubicBezTo>
                    <a:pt x="16679" y="40073"/>
                    <a:pt x="18333" y="32603"/>
                    <a:pt x="23369" y="28575"/>
                  </a:cubicBezTo>
                  <a:cubicBezTo>
                    <a:pt x="25721" y="26693"/>
                    <a:pt x="29084" y="26670"/>
                    <a:pt x="31942" y="25718"/>
                  </a:cubicBezTo>
                  <a:cubicBezTo>
                    <a:pt x="45652" y="5152"/>
                    <a:pt x="26237" y="30474"/>
                    <a:pt x="54802" y="11430"/>
                  </a:cubicBezTo>
                  <a:cubicBezTo>
                    <a:pt x="57659" y="9525"/>
                    <a:pt x="60236" y="7110"/>
                    <a:pt x="63374" y="5715"/>
                  </a:cubicBezTo>
                  <a:cubicBezTo>
                    <a:pt x="68879" y="3268"/>
                    <a:pt x="80519" y="0"/>
                    <a:pt x="80519" y="0"/>
                  </a:cubicBezTo>
                  <a:cubicBezTo>
                    <a:pt x="111656" y="1639"/>
                    <a:pt x="123098" y="-1228"/>
                    <a:pt x="146242" y="5715"/>
                  </a:cubicBezTo>
                  <a:cubicBezTo>
                    <a:pt x="146309" y="5735"/>
                    <a:pt x="167640" y="12848"/>
                    <a:pt x="171959" y="14288"/>
                  </a:cubicBezTo>
                  <a:lnTo>
                    <a:pt x="180532" y="17145"/>
                  </a:lnTo>
                  <a:cubicBezTo>
                    <a:pt x="188353" y="22359"/>
                    <a:pt x="190808" y="22409"/>
                    <a:pt x="194819" y="31433"/>
                  </a:cubicBezTo>
                  <a:cubicBezTo>
                    <a:pt x="197266" y="36938"/>
                    <a:pt x="200534" y="48578"/>
                    <a:pt x="200534" y="48578"/>
                  </a:cubicBezTo>
                  <a:cubicBezTo>
                    <a:pt x="200311" y="52814"/>
                    <a:pt x="202427" y="104317"/>
                    <a:pt x="191962" y="120015"/>
                  </a:cubicBezTo>
                  <a:cubicBezTo>
                    <a:pt x="177773" y="141300"/>
                    <a:pt x="196010" y="115158"/>
                    <a:pt x="177674" y="137160"/>
                  </a:cubicBezTo>
                  <a:cubicBezTo>
                    <a:pt x="175475" y="139798"/>
                    <a:pt x="174544" y="143471"/>
                    <a:pt x="171959" y="145733"/>
                  </a:cubicBezTo>
                  <a:cubicBezTo>
                    <a:pt x="166790" y="150256"/>
                    <a:pt x="160529" y="153353"/>
                    <a:pt x="154814" y="157163"/>
                  </a:cubicBezTo>
                  <a:cubicBezTo>
                    <a:pt x="151957" y="159068"/>
                    <a:pt x="148670" y="160450"/>
                    <a:pt x="146242" y="162878"/>
                  </a:cubicBezTo>
                  <a:cubicBezTo>
                    <a:pt x="143384" y="165735"/>
                    <a:pt x="141178" y="169445"/>
                    <a:pt x="137669" y="171450"/>
                  </a:cubicBezTo>
                  <a:cubicBezTo>
                    <a:pt x="134259" y="173398"/>
                    <a:pt x="129916" y="172929"/>
                    <a:pt x="126239" y="174308"/>
                  </a:cubicBezTo>
                  <a:cubicBezTo>
                    <a:pt x="106187" y="181828"/>
                    <a:pt x="122828" y="177443"/>
                    <a:pt x="106237" y="185738"/>
                  </a:cubicBezTo>
                  <a:cubicBezTo>
                    <a:pt x="99338" y="189187"/>
                    <a:pt x="93546" y="188711"/>
                    <a:pt x="86234" y="191453"/>
                  </a:cubicBezTo>
                  <a:cubicBezTo>
                    <a:pt x="49727" y="205144"/>
                    <a:pt x="96089" y="189613"/>
                    <a:pt x="66232" y="202883"/>
                  </a:cubicBezTo>
                  <a:cubicBezTo>
                    <a:pt x="60727" y="205330"/>
                    <a:pt x="54802" y="206693"/>
                    <a:pt x="49087" y="208598"/>
                  </a:cubicBezTo>
                  <a:cubicBezTo>
                    <a:pt x="46229" y="209550"/>
                    <a:pt x="43436" y="210724"/>
                    <a:pt x="40514" y="211455"/>
                  </a:cubicBezTo>
                  <a:cubicBezTo>
                    <a:pt x="36704" y="212408"/>
                    <a:pt x="32846" y="213184"/>
                    <a:pt x="29084" y="214313"/>
                  </a:cubicBezTo>
                  <a:cubicBezTo>
                    <a:pt x="23314" y="216044"/>
                    <a:pt x="17654" y="218123"/>
                    <a:pt x="11939" y="220028"/>
                  </a:cubicBezTo>
                  <a:cubicBezTo>
                    <a:pt x="2088" y="223311"/>
                    <a:pt x="1938" y="221933"/>
                    <a:pt x="509" y="197168"/>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de-DE" sz="1600" b="0" dirty="0" err="1"/>
            </a:p>
          </p:txBody>
        </p:sp>
        <p:grpSp>
          <p:nvGrpSpPr>
            <p:cNvPr id="60" name="Grafik 8">
              <a:extLst>
                <a:ext uri="{FF2B5EF4-FFF2-40B4-BE49-F238E27FC236}">
                  <a16:creationId xmlns:a16="http://schemas.microsoft.com/office/drawing/2014/main" id="{F2A08495-772A-4F16-808D-0CECEE25B115}"/>
                </a:ext>
              </a:extLst>
            </p:cNvPr>
            <p:cNvGrpSpPr/>
            <p:nvPr/>
          </p:nvGrpSpPr>
          <p:grpSpPr>
            <a:xfrm>
              <a:off x="6350157" y="1857065"/>
              <a:ext cx="1320692" cy="1621725"/>
              <a:chOff x="6350157" y="1857065"/>
              <a:chExt cx="1320692" cy="1621725"/>
            </a:xfrm>
            <a:noFill/>
          </p:grpSpPr>
          <p:sp>
            <p:nvSpPr>
              <p:cNvPr id="61" name="Freihandform: Form 60">
                <a:extLst>
                  <a:ext uri="{FF2B5EF4-FFF2-40B4-BE49-F238E27FC236}">
                    <a16:creationId xmlns:a16="http://schemas.microsoft.com/office/drawing/2014/main" id="{7E47A3A6-B68A-4DAF-933B-8B2D7B7E33EF}"/>
                  </a:ext>
                </a:extLst>
              </p:cNvPr>
              <p:cNvSpPr/>
              <p:nvPr/>
            </p:nvSpPr>
            <p:spPr>
              <a:xfrm>
                <a:off x="6350157" y="1857065"/>
                <a:ext cx="987137" cy="1621725"/>
              </a:xfrm>
              <a:custGeom>
                <a:avLst/>
                <a:gdLst>
                  <a:gd name="connsiteX0" fmla="*/ 282039 w 987136"/>
                  <a:gd name="connsiteY0" fmla="*/ 1621725 h 1621724"/>
                  <a:gd name="connsiteX1" fmla="*/ 141020 w 987136"/>
                  <a:gd name="connsiteY1" fmla="*/ 1621725 h 1621724"/>
                  <a:gd name="connsiteX2" fmla="*/ 0 w 987136"/>
                  <a:gd name="connsiteY2" fmla="*/ 1480705 h 1621724"/>
                  <a:gd name="connsiteX3" fmla="*/ 0 w 987136"/>
                  <a:gd name="connsiteY3" fmla="*/ 141020 h 1621724"/>
                  <a:gd name="connsiteX4" fmla="*/ 141020 w 987136"/>
                  <a:gd name="connsiteY4" fmla="*/ 0 h 1621724"/>
                  <a:gd name="connsiteX5" fmla="*/ 846117 w 987136"/>
                  <a:gd name="connsiteY5" fmla="*/ 0 h 1621724"/>
                  <a:gd name="connsiteX6" fmla="*/ 987137 w 987136"/>
                  <a:gd name="connsiteY6" fmla="*/ 141020 h 1621724"/>
                  <a:gd name="connsiteX7" fmla="*/ 987137 w 987136"/>
                  <a:gd name="connsiteY7" fmla="*/ 1128156 h 162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7136" h="1621724">
                    <a:moveTo>
                      <a:pt x="282039" y="1621725"/>
                    </a:moveTo>
                    <a:lnTo>
                      <a:pt x="141020" y="1621725"/>
                    </a:lnTo>
                    <a:cubicBezTo>
                      <a:pt x="63137" y="1621725"/>
                      <a:pt x="0" y="1558588"/>
                      <a:pt x="0" y="1480705"/>
                    </a:cubicBezTo>
                    <a:lnTo>
                      <a:pt x="0" y="141020"/>
                    </a:lnTo>
                    <a:cubicBezTo>
                      <a:pt x="0" y="63137"/>
                      <a:pt x="63137" y="0"/>
                      <a:pt x="141020" y="0"/>
                    </a:cubicBezTo>
                    <a:lnTo>
                      <a:pt x="846117" y="0"/>
                    </a:lnTo>
                    <a:cubicBezTo>
                      <a:pt x="924001" y="0"/>
                      <a:pt x="987137" y="63137"/>
                      <a:pt x="987137" y="141020"/>
                    </a:cubicBezTo>
                    <a:lnTo>
                      <a:pt x="987137" y="1128156"/>
                    </a:lnTo>
                  </a:path>
                </a:pathLst>
              </a:custGeom>
              <a:noFill/>
              <a:ln w="17566" cap="rnd">
                <a:solidFill>
                  <a:schemeClr val="tx2"/>
                </a:solidFill>
                <a:prstDash val="solid"/>
                <a:round/>
              </a:ln>
            </p:spPr>
            <p:txBody>
              <a:bodyPr rtlCol="0" anchor="ctr"/>
              <a:lstStyle/>
              <a:p>
                <a:endParaRPr lang="de-DE"/>
              </a:p>
            </p:txBody>
          </p:sp>
          <p:sp>
            <p:nvSpPr>
              <p:cNvPr id="62" name="Freihandform: Form 61">
                <a:extLst>
                  <a:ext uri="{FF2B5EF4-FFF2-40B4-BE49-F238E27FC236}">
                    <a16:creationId xmlns:a16="http://schemas.microsoft.com/office/drawing/2014/main" id="{570CA3FC-FB6A-48E6-8AD2-3200EC544931}"/>
                  </a:ext>
                </a:extLst>
              </p:cNvPr>
              <p:cNvSpPr/>
              <p:nvPr/>
            </p:nvSpPr>
            <p:spPr>
              <a:xfrm>
                <a:off x="6350157" y="2068594"/>
                <a:ext cx="987137" cy="17627"/>
              </a:xfrm>
              <a:custGeom>
                <a:avLst/>
                <a:gdLst>
                  <a:gd name="connsiteX0" fmla="*/ 0 w 987136"/>
                  <a:gd name="connsiteY0" fmla="*/ 0 h 0"/>
                  <a:gd name="connsiteX1" fmla="*/ 987137 w 987136"/>
                  <a:gd name="connsiteY1" fmla="*/ 0 h 0"/>
                </a:gdLst>
                <a:ahLst/>
                <a:cxnLst>
                  <a:cxn ang="0">
                    <a:pos x="connsiteX0" y="connsiteY0"/>
                  </a:cxn>
                  <a:cxn ang="0">
                    <a:pos x="connsiteX1" y="connsiteY1"/>
                  </a:cxn>
                </a:cxnLst>
                <a:rect l="l" t="t" r="r" b="b"/>
                <a:pathLst>
                  <a:path w="987136">
                    <a:moveTo>
                      <a:pt x="0" y="0"/>
                    </a:moveTo>
                    <a:lnTo>
                      <a:pt x="987137" y="0"/>
                    </a:lnTo>
                  </a:path>
                </a:pathLst>
              </a:custGeom>
              <a:noFill/>
              <a:ln w="17566" cap="rnd">
                <a:solidFill>
                  <a:schemeClr val="tx2"/>
                </a:solidFill>
                <a:prstDash val="solid"/>
                <a:round/>
              </a:ln>
            </p:spPr>
            <p:txBody>
              <a:bodyPr rtlCol="0" anchor="ctr"/>
              <a:lstStyle/>
              <a:p>
                <a:endParaRPr lang="de-DE"/>
              </a:p>
            </p:txBody>
          </p:sp>
          <p:sp>
            <p:nvSpPr>
              <p:cNvPr id="63" name="Freihandform: Form 62">
                <a:extLst>
                  <a:ext uri="{FF2B5EF4-FFF2-40B4-BE49-F238E27FC236}">
                    <a16:creationId xmlns:a16="http://schemas.microsoft.com/office/drawing/2014/main" id="{BD388D44-40B9-4176-83DE-7CE6176A2473}"/>
                  </a:ext>
                </a:extLst>
              </p:cNvPr>
              <p:cNvSpPr/>
              <p:nvPr/>
            </p:nvSpPr>
            <p:spPr>
              <a:xfrm>
                <a:off x="6350157" y="3267260"/>
                <a:ext cx="141020" cy="17627"/>
              </a:xfrm>
              <a:custGeom>
                <a:avLst/>
                <a:gdLst>
                  <a:gd name="connsiteX0" fmla="*/ 0 w 141019"/>
                  <a:gd name="connsiteY0" fmla="*/ 0 h 0"/>
                  <a:gd name="connsiteX1" fmla="*/ 141020 w 141019"/>
                  <a:gd name="connsiteY1" fmla="*/ 0 h 0"/>
                </a:gdLst>
                <a:ahLst/>
                <a:cxnLst>
                  <a:cxn ang="0">
                    <a:pos x="connsiteX0" y="connsiteY0"/>
                  </a:cxn>
                  <a:cxn ang="0">
                    <a:pos x="connsiteX1" y="connsiteY1"/>
                  </a:cxn>
                </a:cxnLst>
                <a:rect l="l" t="t" r="r" b="b"/>
                <a:pathLst>
                  <a:path w="141019">
                    <a:moveTo>
                      <a:pt x="0" y="0"/>
                    </a:moveTo>
                    <a:lnTo>
                      <a:pt x="141020" y="0"/>
                    </a:lnTo>
                  </a:path>
                </a:pathLst>
              </a:custGeom>
              <a:noFill/>
              <a:ln w="17566" cap="rnd">
                <a:solidFill>
                  <a:schemeClr val="tx2"/>
                </a:solidFill>
                <a:prstDash val="solid"/>
                <a:round/>
              </a:ln>
            </p:spPr>
            <p:txBody>
              <a:bodyPr rtlCol="0" anchor="ctr"/>
              <a:lstStyle/>
              <a:p>
                <a:endParaRPr lang="de-DE"/>
              </a:p>
            </p:txBody>
          </p:sp>
          <p:sp>
            <p:nvSpPr>
              <p:cNvPr id="64" name="Freihandform: Form 63">
                <a:extLst>
                  <a:ext uri="{FF2B5EF4-FFF2-40B4-BE49-F238E27FC236}">
                    <a16:creationId xmlns:a16="http://schemas.microsoft.com/office/drawing/2014/main" id="{D936589D-95CE-41FA-AF1D-DD0352755F8A}"/>
                  </a:ext>
                </a:extLst>
              </p:cNvPr>
              <p:cNvSpPr/>
              <p:nvPr/>
            </p:nvSpPr>
            <p:spPr>
              <a:xfrm>
                <a:off x="6630830" y="2562162"/>
                <a:ext cx="1040019" cy="916627"/>
              </a:xfrm>
              <a:custGeom>
                <a:avLst/>
                <a:gdLst>
                  <a:gd name="connsiteX0" fmla="*/ 177641 w 1040019"/>
                  <a:gd name="connsiteY0" fmla="*/ 916627 h 916626"/>
                  <a:gd name="connsiteX1" fmla="*/ 22519 w 1040019"/>
                  <a:gd name="connsiteY1" fmla="*/ 733302 h 916626"/>
                  <a:gd name="connsiteX2" fmla="*/ 36621 w 1040019"/>
                  <a:gd name="connsiteY2" fmla="*/ 585231 h 916626"/>
                  <a:gd name="connsiteX3" fmla="*/ 184692 w 1040019"/>
                  <a:gd name="connsiteY3" fmla="*/ 599333 h 916626"/>
                  <a:gd name="connsiteX4" fmla="*/ 346864 w 1040019"/>
                  <a:gd name="connsiteY4" fmla="*/ 796760 h 916626"/>
                  <a:gd name="connsiteX5" fmla="*/ 346864 w 1040019"/>
                  <a:gd name="connsiteY5" fmla="*/ 105765 h 916626"/>
                  <a:gd name="connsiteX6" fmla="*/ 452629 w 1040019"/>
                  <a:gd name="connsiteY6" fmla="*/ 0 h 916626"/>
                  <a:gd name="connsiteX7" fmla="*/ 558393 w 1040019"/>
                  <a:gd name="connsiteY7" fmla="*/ 105765 h 916626"/>
                  <a:gd name="connsiteX8" fmla="*/ 558393 w 1040019"/>
                  <a:gd name="connsiteY8" fmla="*/ 564078 h 916626"/>
                  <a:gd name="connsiteX9" fmla="*/ 769923 w 1040019"/>
                  <a:gd name="connsiteY9" fmla="*/ 564078 h 916626"/>
                  <a:gd name="connsiteX10" fmla="*/ 1051962 w 1040019"/>
                  <a:gd name="connsiteY10" fmla="*/ 846117 h 916626"/>
                  <a:gd name="connsiteX11" fmla="*/ 1051962 w 1040019"/>
                  <a:gd name="connsiteY11" fmla="*/ 916627 h 91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0019" h="916626">
                    <a:moveTo>
                      <a:pt x="177641" y="916627"/>
                    </a:moveTo>
                    <a:lnTo>
                      <a:pt x="22519" y="733302"/>
                    </a:lnTo>
                    <a:cubicBezTo>
                      <a:pt x="-12272" y="687865"/>
                      <a:pt x="-6122" y="623283"/>
                      <a:pt x="36621" y="585231"/>
                    </a:cubicBezTo>
                    <a:cubicBezTo>
                      <a:pt x="82058" y="550440"/>
                      <a:pt x="146639" y="556590"/>
                      <a:pt x="184692" y="599333"/>
                    </a:cubicBezTo>
                    <a:lnTo>
                      <a:pt x="346864" y="796760"/>
                    </a:lnTo>
                    <a:lnTo>
                      <a:pt x="346864" y="105765"/>
                    </a:lnTo>
                    <a:cubicBezTo>
                      <a:pt x="346864" y="47353"/>
                      <a:pt x="394217" y="0"/>
                      <a:pt x="452629" y="0"/>
                    </a:cubicBezTo>
                    <a:cubicBezTo>
                      <a:pt x="511041" y="0"/>
                      <a:pt x="558393" y="47353"/>
                      <a:pt x="558393" y="105765"/>
                    </a:cubicBezTo>
                    <a:lnTo>
                      <a:pt x="558393" y="564078"/>
                    </a:lnTo>
                    <a:lnTo>
                      <a:pt x="769923" y="564078"/>
                    </a:lnTo>
                    <a:cubicBezTo>
                      <a:pt x="925689" y="564078"/>
                      <a:pt x="1051962" y="690351"/>
                      <a:pt x="1051962" y="846117"/>
                    </a:cubicBezTo>
                    <a:lnTo>
                      <a:pt x="1051962" y="916627"/>
                    </a:lnTo>
                  </a:path>
                </a:pathLst>
              </a:custGeom>
              <a:noFill/>
              <a:ln w="17566" cap="rnd">
                <a:solidFill>
                  <a:schemeClr val="tx2"/>
                </a:solidFill>
                <a:prstDash val="solid"/>
                <a:round/>
              </a:ln>
            </p:spPr>
            <p:txBody>
              <a:bodyPr rtlCol="0" anchor="ctr"/>
              <a:lstStyle/>
              <a:p>
                <a:endParaRPr lang="de-DE"/>
              </a:p>
            </p:txBody>
          </p:sp>
        </p:grpSp>
      </p:grpSp>
      <p:sp>
        <p:nvSpPr>
          <p:cNvPr id="80" name="Textfeld 79">
            <a:extLst>
              <a:ext uri="{FF2B5EF4-FFF2-40B4-BE49-F238E27FC236}">
                <a16:creationId xmlns:a16="http://schemas.microsoft.com/office/drawing/2014/main" id="{AC6D2754-3A80-459F-8257-66910DAE4B37}"/>
              </a:ext>
            </a:extLst>
          </p:cNvPr>
          <p:cNvSpPr txBox="1"/>
          <p:nvPr/>
        </p:nvSpPr>
        <p:spPr>
          <a:xfrm>
            <a:off x="455193" y="1576978"/>
            <a:ext cx="912109" cy="169277"/>
          </a:xfrm>
          <a:prstGeom prst="rect">
            <a:avLst/>
          </a:prstGeom>
          <a:noFill/>
        </p:spPr>
        <p:txBody>
          <a:bodyPr wrap="none" lIns="0" tIns="0" rIns="0" bIns="0" rtlCol="0">
            <a:spAutoFit/>
          </a:bodyPr>
          <a:lstStyle>
            <a:defPPr>
              <a:defRPr lang="en-US"/>
            </a:defPPr>
            <a:lvl1pPr>
              <a:defRPr sz="1100"/>
            </a:lvl1pPr>
          </a:lstStyle>
          <a:p>
            <a:r>
              <a:rPr lang="de-DE" dirty="0"/>
              <a:t>Base: n=2.010</a:t>
            </a:r>
          </a:p>
        </p:txBody>
      </p:sp>
      <p:grpSp>
        <p:nvGrpSpPr>
          <p:cNvPr id="170" name="Gruppieren 169">
            <a:extLst>
              <a:ext uri="{FF2B5EF4-FFF2-40B4-BE49-F238E27FC236}">
                <a16:creationId xmlns:a16="http://schemas.microsoft.com/office/drawing/2014/main" id="{E1566235-708E-4491-8036-E42094B9F091}"/>
              </a:ext>
            </a:extLst>
          </p:cNvPr>
          <p:cNvGrpSpPr>
            <a:grpSpLocks noChangeAspect="1"/>
          </p:cNvGrpSpPr>
          <p:nvPr/>
        </p:nvGrpSpPr>
        <p:grpSpPr>
          <a:xfrm>
            <a:off x="8496065" y="5616154"/>
            <a:ext cx="3240000" cy="432383"/>
            <a:chOff x="8145191" y="5602202"/>
            <a:chExt cx="3681683" cy="491331"/>
          </a:xfrm>
        </p:grpSpPr>
        <p:pic>
          <p:nvPicPr>
            <p:cNvPr id="171" name="Graphic 5">
              <a:extLst>
                <a:ext uri="{FF2B5EF4-FFF2-40B4-BE49-F238E27FC236}">
                  <a16:creationId xmlns:a16="http://schemas.microsoft.com/office/drawing/2014/main" id="{FBC6125F-5788-40B9-8FF3-2408B76D5B9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24240" y="5667113"/>
              <a:ext cx="192868" cy="316855"/>
            </a:xfrm>
            <a:prstGeom prst="rect">
              <a:avLst/>
            </a:prstGeom>
          </p:spPr>
        </p:pic>
        <p:pic>
          <p:nvPicPr>
            <p:cNvPr id="172" name="Grafik 171">
              <a:extLst>
                <a:ext uri="{FF2B5EF4-FFF2-40B4-BE49-F238E27FC236}">
                  <a16:creationId xmlns:a16="http://schemas.microsoft.com/office/drawing/2014/main" id="{C76169C5-28F8-4196-B3DF-52FB3F97487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93318" y="5602202"/>
              <a:ext cx="421322" cy="403200"/>
            </a:xfrm>
            <a:prstGeom prst="rect">
              <a:avLst/>
            </a:prstGeom>
          </p:spPr>
        </p:pic>
        <p:pic>
          <p:nvPicPr>
            <p:cNvPr id="173" name="Graphic 11">
              <a:extLst>
                <a:ext uri="{FF2B5EF4-FFF2-40B4-BE49-F238E27FC236}">
                  <a16:creationId xmlns:a16="http://schemas.microsoft.com/office/drawing/2014/main" id="{3850C582-AEE8-4A32-ADDD-A2D96C8D78F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45191" y="5702348"/>
              <a:ext cx="276999" cy="276999"/>
            </a:xfrm>
            <a:prstGeom prst="rect">
              <a:avLst/>
            </a:prstGeom>
          </p:spPr>
        </p:pic>
        <p:sp>
          <p:nvSpPr>
            <p:cNvPr id="174" name="Rechteck: abgerundete Ecken 173">
              <a:extLst>
                <a:ext uri="{FF2B5EF4-FFF2-40B4-BE49-F238E27FC236}">
                  <a16:creationId xmlns:a16="http://schemas.microsoft.com/office/drawing/2014/main" id="{F42A211F-1B40-4673-8E2E-61A2D9EB5856}"/>
                </a:ext>
              </a:extLst>
            </p:cNvPr>
            <p:cNvSpPr/>
            <p:nvPr/>
          </p:nvSpPr>
          <p:spPr bwMode="ltGray">
            <a:xfrm>
              <a:off x="10086643" y="5667112"/>
              <a:ext cx="1740231" cy="338289"/>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sp>
          <p:nvSpPr>
            <p:cNvPr id="175" name="Textfeld 174">
              <a:extLst>
                <a:ext uri="{FF2B5EF4-FFF2-40B4-BE49-F238E27FC236}">
                  <a16:creationId xmlns:a16="http://schemas.microsoft.com/office/drawing/2014/main" id="{930CF56F-AA45-48F5-AFDA-B30519AEA0E7}"/>
                </a:ext>
              </a:extLst>
            </p:cNvPr>
            <p:cNvSpPr txBox="1"/>
            <p:nvPr/>
          </p:nvSpPr>
          <p:spPr>
            <a:xfrm>
              <a:off x="10206064"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18-34</a:t>
              </a:r>
              <a:br>
                <a:rPr lang="en-US" sz="1100" dirty="0">
                  <a:solidFill>
                    <a:schemeClr val="bg1">
                      <a:lumMod val="75000"/>
                    </a:schemeClr>
                  </a:solidFill>
                </a:rPr>
              </a:br>
              <a:r>
                <a:rPr lang="en-US" sz="900" dirty="0">
                  <a:solidFill>
                    <a:schemeClr val="bg1">
                      <a:lumMod val="75000"/>
                    </a:schemeClr>
                  </a:solidFill>
                </a:rPr>
                <a:t>(a)</a:t>
              </a:r>
            </a:p>
          </p:txBody>
        </p:sp>
        <p:sp>
          <p:nvSpPr>
            <p:cNvPr id="176" name="Textfeld 175">
              <a:extLst>
                <a:ext uri="{FF2B5EF4-FFF2-40B4-BE49-F238E27FC236}">
                  <a16:creationId xmlns:a16="http://schemas.microsoft.com/office/drawing/2014/main" id="{CD347365-4F2C-4C88-A779-51D6AA1E0195}"/>
                </a:ext>
              </a:extLst>
            </p:cNvPr>
            <p:cNvSpPr txBox="1"/>
            <p:nvPr/>
          </p:nvSpPr>
          <p:spPr>
            <a:xfrm>
              <a:off x="10741646"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35-49</a:t>
              </a:r>
              <a:br>
                <a:rPr lang="en-US" sz="1100" dirty="0">
                  <a:solidFill>
                    <a:schemeClr val="bg1">
                      <a:lumMod val="75000"/>
                    </a:schemeClr>
                  </a:solidFill>
                </a:rPr>
              </a:br>
              <a:r>
                <a:rPr lang="en-US" sz="900" dirty="0">
                  <a:solidFill>
                    <a:schemeClr val="bg1">
                      <a:lumMod val="75000"/>
                    </a:schemeClr>
                  </a:solidFill>
                </a:rPr>
                <a:t>(b)</a:t>
              </a:r>
            </a:p>
          </p:txBody>
        </p:sp>
        <p:sp>
          <p:nvSpPr>
            <p:cNvPr id="177" name="Textfeld 176">
              <a:extLst>
                <a:ext uri="{FF2B5EF4-FFF2-40B4-BE49-F238E27FC236}">
                  <a16:creationId xmlns:a16="http://schemas.microsoft.com/office/drawing/2014/main" id="{0978EFB2-8A31-4466-A30A-2EB906AF0F39}"/>
                </a:ext>
              </a:extLst>
            </p:cNvPr>
            <p:cNvSpPr txBox="1"/>
            <p:nvPr/>
          </p:nvSpPr>
          <p:spPr>
            <a:xfrm>
              <a:off x="11277227"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50-99</a:t>
              </a:r>
              <a:br>
                <a:rPr lang="en-US" sz="1100" dirty="0">
                  <a:solidFill>
                    <a:schemeClr val="bg1">
                      <a:lumMod val="75000"/>
                    </a:schemeClr>
                  </a:solidFill>
                </a:rPr>
              </a:br>
              <a:r>
                <a:rPr lang="en-US" sz="900" dirty="0">
                  <a:solidFill>
                    <a:schemeClr val="bg1">
                      <a:lumMod val="75000"/>
                    </a:schemeClr>
                  </a:solidFill>
                </a:rPr>
                <a:t>(c)</a:t>
              </a:r>
            </a:p>
          </p:txBody>
        </p:sp>
        <p:cxnSp>
          <p:nvCxnSpPr>
            <p:cNvPr id="178" name="Gerader Verbinder 177">
              <a:extLst>
                <a:ext uri="{FF2B5EF4-FFF2-40B4-BE49-F238E27FC236}">
                  <a16:creationId xmlns:a16="http://schemas.microsoft.com/office/drawing/2014/main" id="{821BB91A-321B-4211-8C74-7C6E33BED594}"/>
                </a:ext>
              </a:extLst>
            </p:cNvPr>
            <p:cNvCxnSpPr>
              <a:cxnSpLocks/>
            </p:cNvCxnSpPr>
            <p:nvPr/>
          </p:nvCxnSpPr>
          <p:spPr>
            <a:xfrm>
              <a:off x="1067642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79" name="Gerader Verbinder 178">
              <a:extLst>
                <a:ext uri="{FF2B5EF4-FFF2-40B4-BE49-F238E27FC236}">
                  <a16:creationId xmlns:a16="http://schemas.microsoft.com/office/drawing/2014/main" id="{3C9C83E4-361E-42EC-9166-9F5216AA0A49}"/>
                </a:ext>
              </a:extLst>
            </p:cNvPr>
            <p:cNvCxnSpPr>
              <a:cxnSpLocks/>
            </p:cNvCxnSpPr>
            <p:nvPr/>
          </p:nvCxnSpPr>
          <p:spPr>
            <a:xfrm>
              <a:off x="1121689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80" name="Rechteck: abgerundete Ecken 179">
              <a:extLst>
                <a:ext uri="{FF2B5EF4-FFF2-40B4-BE49-F238E27FC236}">
                  <a16:creationId xmlns:a16="http://schemas.microsoft.com/office/drawing/2014/main" id="{FA1467A9-2F48-4842-941C-12A757C75C2F}"/>
                </a:ext>
              </a:extLst>
            </p:cNvPr>
            <p:cNvSpPr/>
            <p:nvPr/>
          </p:nvSpPr>
          <p:spPr bwMode="ltGray">
            <a:xfrm>
              <a:off x="8812162" y="5667112"/>
              <a:ext cx="518125" cy="33829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cxnSp>
          <p:nvCxnSpPr>
            <p:cNvPr id="181" name="Gerader Verbinder 180">
              <a:extLst>
                <a:ext uri="{FF2B5EF4-FFF2-40B4-BE49-F238E27FC236}">
                  <a16:creationId xmlns:a16="http://schemas.microsoft.com/office/drawing/2014/main" id="{73D9E682-9629-47D3-86DE-90182BBB98EE}"/>
                </a:ext>
              </a:extLst>
            </p:cNvPr>
            <p:cNvCxnSpPr>
              <a:cxnSpLocks/>
            </p:cNvCxnSpPr>
            <p:nvPr/>
          </p:nvCxnSpPr>
          <p:spPr>
            <a:xfrm>
              <a:off x="9071224" y="5765460"/>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82" name="Textfeld 181">
              <a:extLst>
                <a:ext uri="{FF2B5EF4-FFF2-40B4-BE49-F238E27FC236}">
                  <a16:creationId xmlns:a16="http://schemas.microsoft.com/office/drawing/2014/main" id="{00B40473-55E4-44F5-9873-614C99CB4389}"/>
                </a:ext>
              </a:extLst>
            </p:cNvPr>
            <p:cNvSpPr txBox="1"/>
            <p:nvPr/>
          </p:nvSpPr>
          <p:spPr>
            <a:xfrm>
              <a:off x="8882814" y="5766403"/>
              <a:ext cx="132972" cy="192355"/>
            </a:xfrm>
            <a:prstGeom prst="rect">
              <a:avLst/>
            </a:prstGeom>
            <a:noFill/>
          </p:spPr>
          <p:txBody>
            <a:bodyPr wrap="none" lIns="0" tIns="0" rIns="0" bIns="0" rtlCol="0">
              <a:spAutoFit/>
            </a:bodyPr>
            <a:lstStyle/>
            <a:p>
              <a:pPr algn="ctr"/>
              <a:r>
                <a:rPr lang="en-US" sz="1100" dirty="0">
                  <a:solidFill>
                    <a:schemeClr val="bg1">
                      <a:lumMod val="75000"/>
                    </a:schemeClr>
                  </a:solidFill>
                </a:rPr>
                <a:t>m</a:t>
              </a:r>
            </a:p>
          </p:txBody>
        </p:sp>
        <p:sp>
          <p:nvSpPr>
            <p:cNvPr id="183" name="Textfeld 182">
              <a:extLst>
                <a:ext uri="{FF2B5EF4-FFF2-40B4-BE49-F238E27FC236}">
                  <a16:creationId xmlns:a16="http://schemas.microsoft.com/office/drawing/2014/main" id="{0AA6461C-DB32-4A70-A3C8-83AEB0787868}"/>
                </a:ext>
              </a:extLst>
            </p:cNvPr>
            <p:cNvSpPr txBox="1"/>
            <p:nvPr/>
          </p:nvSpPr>
          <p:spPr>
            <a:xfrm>
              <a:off x="9198193" y="5766403"/>
              <a:ext cx="43718" cy="192355"/>
            </a:xfrm>
            <a:prstGeom prst="rect">
              <a:avLst/>
            </a:prstGeom>
            <a:noFill/>
          </p:spPr>
          <p:txBody>
            <a:bodyPr wrap="none" lIns="0" tIns="0" rIns="0" bIns="0" rtlCol="0">
              <a:spAutoFit/>
            </a:bodyPr>
            <a:lstStyle/>
            <a:p>
              <a:pPr algn="ctr"/>
              <a:r>
                <a:rPr lang="en-US" sz="1100" dirty="0">
                  <a:solidFill>
                    <a:schemeClr val="bg1">
                      <a:lumMod val="75000"/>
                    </a:schemeClr>
                  </a:solidFill>
                </a:rPr>
                <a:t>f</a:t>
              </a:r>
              <a:endParaRPr lang="en-US" sz="900" dirty="0">
                <a:solidFill>
                  <a:schemeClr val="bg1">
                    <a:lumMod val="75000"/>
                  </a:schemeClr>
                </a:solidFill>
              </a:endParaRPr>
            </a:p>
          </p:txBody>
        </p:sp>
        <p:sp>
          <p:nvSpPr>
            <p:cNvPr id="184" name="Textfeld 183">
              <a:extLst>
                <a:ext uri="{FF2B5EF4-FFF2-40B4-BE49-F238E27FC236}">
                  <a16:creationId xmlns:a16="http://schemas.microsoft.com/office/drawing/2014/main" id="{2288C363-8118-417C-B855-D26D462A18C9}"/>
                </a:ext>
              </a:extLst>
            </p:cNvPr>
            <p:cNvSpPr txBox="1"/>
            <p:nvPr/>
          </p:nvSpPr>
          <p:spPr>
            <a:xfrm>
              <a:off x="8908650" y="5936152"/>
              <a:ext cx="74" cy="157381"/>
            </a:xfrm>
            <a:prstGeom prst="rect">
              <a:avLst/>
            </a:prstGeom>
            <a:noFill/>
          </p:spPr>
          <p:txBody>
            <a:bodyPr wrap="none" lIns="0" tIns="0" rIns="0" bIns="0" rtlCol="0">
              <a:spAutoFit/>
            </a:bodyPr>
            <a:lstStyle/>
            <a:p>
              <a:endParaRPr lang="en-US" sz="900" b="1" dirty="0">
                <a:solidFill>
                  <a:schemeClr val="bg1">
                    <a:lumMod val="75000"/>
                  </a:schemeClr>
                </a:solidFill>
              </a:endParaRPr>
            </a:p>
          </p:txBody>
        </p:sp>
      </p:grpSp>
      <p:grpSp>
        <p:nvGrpSpPr>
          <p:cNvPr id="8" name="Gruppieren 7">
            <a:extLst>
              <a:ext uri="{FF2B5EF4-FFF2-40B4-BE49-F238E27FC236}">
                <a16:creationId xmlns:a16="http://schemas.microsoft.com/office/drawing/2014/main" id="{C3540D78-622B-4DC1-B613-6CFF6EFDC509}"/>
              </a:ext>
            </a:extLst>
          </p:cNvPr>
          <p:cNvGrpSpPr/>
          <p:nvPr/>
        </p:nvGrpSpPr>
        <p:grpSpPr>
          <a:xfrm>
            <a:off x="1963488" y="2730423"/>
            <a:ext cx="1227787" cy="568917"/>
            <a:chOff x="3783658" y="2981861"/>
            <a:chExt cx="1227787" cy="568917"/>
          </a:xfrm>
        </p:grpSpPr>
        <p:grpSp>
          <p:nvGrpSpPr>
            <p:cNvPr id="138" name="Gruppieren 137">
              <a:extLst>
                <a:ext uri="{FF2B5EF4-FFF2-40B4-BE49-F238E27FC236}">
                  <a16:creationId xmlns:a16="http://schemas.microsoft.com/office/drawing/2014/main" id="{01E3EE73-3C67-4852-9CCB-8A613601F422}"/>
                </a:ext>
              </a:extLst>
            </p:cNvPr>
            <p:cNvGrpSpPr/>
            <p:nvPr/>
          </p:nvGrpSpPr>
          <p:grpSpPr>
            <a:xfrm>
              <a:off x="3783658" y="3001499"/>
              <a:ext cx="1227787" cy="549279"/>
              <a:chOff x="5643091" y="2806086"/>
              <a:chExt cx="1024281" cy="549279"/>
            </a:xfrm>
          </p:grpSpPr>
          <p:grpSp>
            <p:nvGrpSpPr>
              <p:cNvPr id="139" name="Gruppieren 138">
                <a:extLst>
                  <a:ext uri="{FF2B5EF4-FFF2-40B4-BE49-F238E27FC236}">
                    <a16:creationId xmlns:a16="http://schemas.microsoft.com/office/drawing/2014/main" id="{1C5C4D15-D668-4D57-B3B4-0299FA3F5B48}"/>
                  </a:ext>
                </a:extLst>
              </p:cNvPr>
              <p:cNvGrpSpPr/>
              <p:nvPr/>
            </p:nvGrpSpPr>
            <p:grpSpPr>
              <a:xfrm>
                <a:off x="5643091" y="2806086"/>
                <a:ext cx="1016330" cy="279325"/>
                <a:chOff x="5651042" y="3076433"/>
                <a:chExt cx="1016330" cy="279325"/>
              </a:xfrm>
            </p:grpSpPr>
            <p:grpSp>
              <p:nvGrpSpPr>
                <p:cNvPr id="146" name="Gruppieren 145">
                  <a:extLst>
                    <a:ext uri="{FF2B5EF4-FFF2-40B4-BE49-F238E27FC236}">
                      <a16:creationId xmlns:a16="http://schemas.microsoft.com/office/drawing/2014/main" id="{CB98C139-C8ED-4020-94BD-AD502412F9AC}"/>
                    </a:ext>
                  </a:extLst>
                </p:cNvPr>
                <p:cNvGrpSpPr/>
                <p:nvPr/>
              </p:nvGrpSpPr>
              <p:grpSpPr>
                <a:xfrm>
                  <a:off x="5651042" y="3211758"/>
                  <a:ext cx="216000" cy="144000"/>
                  <a:chOff x="2734278" y="3211758"/>
                  <a:chExt cx="216000" cy="144000"/>
                </a:xfrm>
              </p:grpSpPr>
              <p:cxnSp>
                <p:nvCxnSpPr>
                  <p:cNvPr id="151" name="Gerader Verbinder 150">
                    <a:extLst>
                      <a:ext uri="{FF2B5EF4-FFF2-40B4-BE49-F238E27FC236}">
                        <a16:creationId xmlns:a16="http://schemas.microsoft.com/office/drawing/2014/main" id="{FFEACA65-338B-47B0-BE3F-119752D8AD69}"/>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52" name="Gerader Verbinder 151">
                    <a:extLst>
                      <a:ext uri="{FF2B5EF4-FFF2-40B4-BE49-F238E27FC236}">
                        <a16:creationId xmlns:a16="http://schemas.microsoft.com/office/drawing/2014/main" id="{3864B3FE-5287-4BB9-B7E4-54C015853D91}"/>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48" name="Textfeld 147">
                  <a:extLst>
                    <a:ext uri="{FF2B5EF4-FFF2-40B4-BE49-F238E27FC236}">
                      <a16:creationId xmlns:a16="http://schemas.microsoft.com/office/drawing/2014/main" id="{23231B27-0BC5-4CE6-AD78-E9D734BC5D8B}"/>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140" name="Gruppieren 139">
                <a:extLst>
                  <a:ext uri="{FF2B5EF4-FFF2-40B4-BE49-F238E27FC236}">
                    <a16:creationId xmlns:a16="http://schemas.microsoft.com/office/drawing/2014/main" id="{28A40969-2559-4278-B8B8-E7A287A851B0}"/>
                  </a:ext>
                </a:extLst>
              </p:cNvPr>
              <p:cNvGrpSpPr/>
              <p:nvPr/>
            </p:nvGrpSpPr>
            <p:grpSpPr>
              <a:xfrm>
                <a:off x="5649269" y="3080844"/>
                <a:ext cx="1018103" cy="274521"/>
                <a:chOff x="5649269" y="2787070"/>
                <a:chExt cx="1018103" cy="274521"/>
              </a:xfrm>
            </p:grpSpPr>
            <p:grpSp>
              <p:nvGrpSpPr>
                <p:cNvPr id="142" name="Gruppieren 141">
                  <a:extLst>
                    <a:ext uri="{FF2B5EF4-FFF2-40B4-BE49-F238E27FC236}">
                      <a16:creationId xmlns:a16="http://schemas.microsoft.com/office/drawing/2014/main" id="{735A12F9-5C21-4891-BCA4-1AF6EE1B83ED}"/>
                    </a:ext>
                  </a:extLst>
                </p:cNvPr>
                <p:cNvGrpSpPr/>
                <p:nvPr/>
              </p:nvGrpSpPr>
              <p:grpSpPr>
                <a:xfrm>
                  <a:off x="5649269" y="2917591"/>
                  <a:ext cx="216000" cy="144000"/>
                  <a:chOff x="2734278" y="3211758"/>
                  <a:chExt cx="216000" cy="144000"/>
                </a:xfrm>
              </p:grpSpPr>
              <p:cxnSp>
                <p:nvCxnSpPr>
                  <p:cNvPr id="144" name="Gerader Verbinder 143">
                    <a:extLst>
                      <a:ext uri="{FF2B5EF4-FFF2-40B4-BE49-F238E27FC236}">
                        <a16:creationId xmlns:a16="http://schemas.microsoft.com/office/drawing/2014/main" id="{8C6F9312-7B6D-41CD-B0C6-047BBC311DA9}"/>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5" name="Gerader Verbinder 144">
                    <a:extLst>
                      <a:ext uri="{FF2B5EF4-FFF2-40B4-BE49-F238E27FC236}">
                        <a16:creationId xmlns:a16="http://schemas.microsoft.com/office/drawing/2014/main" id="{EA5657F3-422F-4088-A3C6-162A65E91AC8}"/>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43" name="Textfeld 142">
                  <a:extLst>
                    <a:ext uri="{FF2B5EF4-FFF2-40B4-BE49-F238E27FC236}">
                      <a16:creationId xmlns:a16="http://schemas.microsoft.com/office/drawing/2014/main" id="{420E8E98-BB40-457C-9943-6AC530A5C3D3}"/>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38%</a:t>
                  </a:r>
                  <a:r>
                    <a:rPr lang="de-DE" sz="600" dirty="0">
                      <a:solidFill>
                        <a:schemeClr val="bg1">
                          <a:lumMod val="65000"/>
                        </a:schemeClr>
                      </a:solidFill>
                    </a:rPr>
                    <a:t>c</a:t>
                  </a:r>
                  <a:r>
                    <a:rPr lang="de-DE" sz="800" dirty="0">
                      <a:solidFill>
                        <a:schemeClr val="bg1">
                          <a:lumMod val="65000"/>
                        </a:schemeClr>
                      </a:solidFill>
                    </a:rPr>
                    <a:t>|34%|31%</a:t>
                  </a:r>
                  <a:endParaRPr lang="de-DE" sz="600" dirty="0">
                    <a:solidFill>
                      <a:schemeClr val="bg1">
                        <a:lumMod val="65000"/>
                      </a:schemeClr>
                    </a:solidFill>
                  </a:endParaRPr>
                </a:p>
              </p:txBody>
            </p:sp>
          </p:grpSp>
        </p:grpSp>
        <p:grpSp>
          <p:nvGrpSpPr>
            <p:cNvPr id="185" name="Gruppieren 184">
              <a:extLst>
                <a:ext uri="{FF2B5EF4-FFF2-40B4-BE49-F238E27FC236}">
                  <a16:creationId xmlns:a16="http://schemas.microsoft.com/office/drawing/2014/main" id="{EF8A5334-DA10-437A-B0AF-CEA9D6DA69C3}"/>
                </a:ext>
              </a:extLst>
            </p:cNvPr>
            <p:cNvGrpSpPr/>
            <p:nvPr/>
          </p:nvGrpSpPr>
          <p:grpSpPr>
            <a:xfrm>
              <a:off x="3796655" y="2981861"/>
              <a:ext cx="224322" cy="400165"/>
              <a:chOff x="1237392" y="1861683"/>
              <a:chExt cx="224322" cy="400165"/>
            </a:xfrm>
          </p:grpSpPr>
          <p:pic>
            <p:nvPicPr>
              <p:cNvPr id="186" name="Grafik 185">
                <a:extLst>
                  <a:ext uri="{FF2B5EF4-FFF2-40B4-BE49-F238E27FC236}">
                    <a16:creationId xmlns:a16="http://schemas.microsoft.com/office/drawing/2014/main" id="{3D067BF9-B35D-42CB-B261-A12104FEE84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0528" y="2081848"/>
                <a:ext cx="188090" cy="180000"/>
              </a:xfrm>
              <a:prstGeom prst="rect">
                <a:avLst/>
              </a:prstGeom>
            </p:spPr>
          </p:pic>
          <p:grpSp>
            <p:nvGrpSpPr>
              <p:cNvPr id="187" name="Gruppieren 186">
                <a:extLst>
                  <a:ext uri="{FF2B5EF4-FFF2-40B4-BE49-F238E27FC236}">
                    <a16:creationId xmlns:a16="http://schemas.microsoft.com/office/drawing/2014/main" id="{5B3E2985-E7A9-40F3-B359-D4F46A996D93}"/>
                  </a:ext>
                </a:extLst>
              </p:cNvPr>
              <p:cNvGrpSpPr>
                <a:grpSpLocks noChangeAspect="1"/>
              </p:cNvGrpSpPr>
              <p:nvPr/>
            </p:nvGrpSpPr>
            <p:grpSpPr>
              <a:xfrm>
                <a:off x="1237392" y="1861683"/>
                <a:ext cx="224322" cy="144000"/>
                <a:chOff x="10194164" y="3584308"/>
                <a:chExt cx="493594" cy="316855"/>
              </a:xfrm>
            </p:grpSpPr>
            <p:pic>
              <p:nvPicPr>
                <p:cNvPr id="188" name="Graphic 5">
                  <a:extLst>
                    <a:ext uri="{FF2B5EF4-FFF2-40B4-BE49-F238E27FC236}">
                      <a16:creationId xmlns:a16="http://schemas.microsoft.com/office/drawing/2014/main" id="{B14CE5D3-32B6-4FA4-B255-0CF58CBCA19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189" name="Graphic 11">
                  <a:extLst>
                    <a:ext uri="{FF2B5EF4-FFF2-40B4-BE49-F238E27FC236}">
                      <a16:creationId xmlns:a16="http://schemas.microsoft.com/office/drawing/2014/main" id="{EC657CC4-CFB9-4E67-BFFA-7F71EF4614B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grpSp>
        <p:nvGrpSpPr>
          <p:cNvPr id="9" name="Gruppieren 8">
            <a:extLst>
              <a:ext uri="{FF2B5EF4-FFF2-40B4-BE49-F238E27FC236}">
                <a16:creationId xmlns:a16="http://schemas.microsoft.com/office/drawing/2014/main" id="{13AEC57D-4928-42F7-BA43-684472D9F59F}"/>
              </a:ext>
            </a:extLst>
          </p:cNvPr>
          <p:cNvGrpSpPr/>
          <p:nvPr/>
        </p:nvGrpSpPr>
        <p:grpSpPr>
          <a:xfrm>
            <a:off x="5172920" y="2974838"/>
            <a:ext cx="1227787" cy="569149"/>
            <a:chOff x="5190568" y="2981861"/>
            <a:chExt cx="1227787" cy="569149"/>
          </a:xfrm>
        </p:grpSpPr>
        <p:grpSp>
          <p:nvGrpSpPr>
            <p:cNvPr id="153" name="Gruppieren 152">
              <a:extLst>
                <a:ext uri="{FF2B5EF4-FFF2-40B4-BE49-F238E27FC236}">
                  <a16:creationId xmlns:a16="http://schemas.microsoft.com/office/drawing/2014/main" id="{E28365EB-EE02-4A13-B690-7D6E1FCBC263}"/>
                </a:ext>
              </a:extLst>
            </p:cNvPr>
            <p:cNvGrpSpPr/>
            <p:nvPr/>
          </p:nvGrpSpPr>
          <p:grpSpPr>
            <a:xfrm>
              <a:off x="5190568" y="3001731"/>
              <a:ext cx="1227787" cy="549279"/>
              <a:chOff x="5643091" y="2806086"/>
              <a:chExt cx="1024281" cy="549279"/>
            </a:xfrm>
          </p:grpSpPr>
          <p:grpSp>
            <p:nvGrpSpPr>
              <p:cNvPr id="154" name="Gruppieren 153">
                <a:extLst>
                  <a:ext uri="{FF2B5EF4-FFF2-40B4-BE49-F238E27FC236}">
                    <a16:creationId xmlns:a16="http://schemas.microsoft.com/office/drawing/2014/main" id="{F7677054-5849-4B2D-BC16-5715E66BFC0F}"/>
                  </a:ext>
                </a:extLst>
              </p:cNvPr>
              <p:cNvGrpSpPr/>
              <p:nvPr/>
            </p:nvGrpSpPr>
            <p:grpSpPr>
              <a:xfrm>
                <a:off x="5643091" y="2806086"/>
                <a:ext cx="1016330" cy="279325"/>
                <a:chOff x="5651042" y="3076433"/>
                <a:chExt cx="1016330" cy="279325"/>
              </a:xfrm>
            </p:grpSpPr>
            <p:grpSp>
              <p:nvGrpSpPr>
                <p:cNvPr id="161" name="Gruppieren 160">
                  <a:extLst>
                    <a:ext uri="{FF2B5EF4-FFF2-40B4-BE49-F238E27FC236}">
                      <a16:creationId xmlns:a16="http://schemas.microsoft.com/office/drawing/2014/main" id="{DBC21770-5ABF-4411-B9FF-B7171325EBF3}"/>
                    </a:ext>
                  </a:extLst>
                </p:cNvPr>
                <p:cNvGrpSpPr/>
                <p:nvPr/>
              </p:nvGrpSpPr>
              <p:grpSpPr>
                <a:xfrm>
                  <a:off x="5651042" y="3211758"/>
                  <a:ext cx="216000" cy="144000"/>
                  <a:chOff x="2734278" y="3211758"/>
                  <a:chExt cx="216000" cy="144000"/>
                </a:xfrm>
              </p:grpSpPr>
              <p:cxnSp>
                <p:nvCxnSpPr>
                  <p:cNvPr id="166" name="Gerader Verbinder 165">
                    <a:extLst>
                      <a:ext uri="{FF2B5EF4-FFF2-40B4-BE49-F238E27FC236}">
                        <a16:creationId xmlns:a16="http://schemas.microsoft.com/office/drawing/2014/main" id="{3509259E-4B44-4B68-A156-08B5616E778A}"/>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7" name="Gerader Verbinder 166">
                    <a:extLst>
                      <a:ext uri="{FF2B5EF4-FFF2-40B4-BE49-F238E27FC236}">
                        <a16:creationId xmlns:a16="http://schemas.microsoft.com/office/drawing/2014/main" id="{1B2C9A1A-1338-415F-953C-9CD5EBAF3781}"/>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63" name="Textfeld 162">
                  <a:extLst>
                    <a:ext uri="{FF2B5EF4-FFF2-40B4-BE49-F238E27FC236}">
                      <a16:creationId xmlns:a16="http://schemas.microsoft.com/office/drawing/2014/main" id="{4628370A-8C3A-4148-A605-1F9F29C1B6FD}"/>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155" name="Gruppieren 154">
                <a:extLst>
                  <a:ext uri="{FF2B5EF4-FFF2-40B4-BE49-F238E27FC236}">
                    <a16:creationId xmlns:a16="http://schemas.microsoft.com/office/drawing/2014/main" id="{65933D0D-DE83-4881-B4EF-F9347BE816D2}"/>
                  </a:ext>
                </a:extLst>
              </p:cNvPr>
              <p:cNvGrpSpPr/>
              <p:nvPr/>
            </p:nvGrpSpPr>
            <p:grpSpPr>
              <a:xfrm>
                <a:off x="5649269" y="3080844"/>
                <a:ext cx="1018103" cy="274521"/>
                <a:chOff x="5649269" y="2787070"/>
                <a:chExt cx="1018103" cy="274521"/>
              </a:xfrm>
            </p:grpSpPr>
            <p:grpSp>
              <p:nvGrpSpPr>
                <p:cNvPr id="157" name="Gruppieren 156">
                  <a:extLst>
                    <a:ext uri="{FF2B5EF4-FFF2-40B4-BE49-F238E27FC236}">
                      <a16:creationId xmlns:a16="http://schemas.microsoft.com/office/drawing/2014/main" id="{B5A291A4-F47A-4611-9EFD-2DBAC5C796DE}"/>
                    </a:ext>
                  </a:extLst>
                </p:cNvPr>
                <p:cNvGrpSpPr/>
                <p:nvPr/>
              </p:nvGrpSpPr>
              <p:grpSpPr>
                <a:xfrm>
                  <a:off x="5649269" y="2917591"/>
                  <a:ext cx="216000" cy="144000"/>
                  <a:chOff x="2734278" y="3211758"/>
                  <a:chExt cx="216000" cy="144000"/>
                </a:xfrm>
              </p:grpSpPr>
              <p:cxnSp>
                <p:nvCxnSpPr>
                  <p:cNvPr id="159" name="Gerader Verbinder 158">
                    <a:extLst>
                      <a:ext uri="{FF2B5EF4-FFF2-40B4-BE49-F238E27FC236}">
                        <a16:creationId xmlns:a16="http://schemas.microsoft.com/office/drawing/2014/main" id="{7E502BAD-5156-4656-B936-976C6FEFB7C4}"/>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0" name="Gerader Verbinder 159">
                    <a:extLst>
                      <a:ext uri="{FF2B5EF4-FFF2-40B4-BE49-F238E27FC236}">
                        <a16:creationId xmlns:a16="http://schemas.microsoft.com/office/drawing/2014/main" id="{3E7D8EF0-30B2-4132-8959-6B1577AEE1B1}"/>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58" name="Textfeld 157">
                  <a:extLst>
                    <a:ext uri="{FF2B5EF4-FFF2-40B4-BE49-F238E27FC236}">
                      <a16:creationId xmlns:a16="http://schemas.microsoft.com/office/drawing/2014/main" id="{89D479EB-C676-4C8D-9187-047D2E9B7DE4}"/>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29%</a:t>
                  </a:r>
                  <a:r>
                    <a:rPr lang="de-DE" sz="600" dirty="0">
                      <a:solidFill>
                        <a:schemeClr val="bg1">
                          <a:lumMod val="65000"/>
                        </a:schemeClr>
                      </a:solidFill>
                    </a:rPr>
                    <a:t>bc</a:t>
                  </a:r>
                  <a:r>
                    <a:rPr lang="de-DE" sz="800" dirty="0">
                      <a:solidFill>
                        <a:schemeClr val="bg1">
                          <a:lumMod val="65000"/>
                        </a:schemeClr>
                      </a:solidFill>
                    </a:rPr>
                    <a:t>|23%</a:t>
                  </a:r>
                  <a:r>
                    <a:rPr lang="de-DE" sz="600" dirty="0">
                      <a:solidFill>
                        <a:schemeClr val="bg1">
                          <a:lumMod val="65000"/>
                        </a:schemeClr>
                      </a:solidFill>
                    </a:rPr>
                    <a:t>c</a:t>
                  </a:r>
                  <a:r>
                    <a:rPr lang="de-DE" sz="800" dirty="0">
                      <a:solidFill>
                        <a:schemeClr val="bg1">
                          <a:lumMod val="65000"/>
                        </a:schemeClr>
                      </a:solidFill>
                    </a:rPr>
                    <a:t>|16%</a:t>
                  </a:r>
                  <a:endParaRPr lang="de-DE" sz="600" dirty="0">
                    <a:solidFill>
                      <a:schemeClr val="bg1">
                        <a:lumMod val="65000"/>
                      </a:schemeClr>
                    </a:solidFill>
                  </a:endParaRPr>
                </a:p>
              </p:txBody>
            </p:sp>
          </p:grpSp>
        </p:grpSp>
        <p:grpSp>
          <p:nvGrpSpPr>
            <p:cNvPr id="190" name="Gruppieren 189">
              <a:extLst>
                <a:ext uri="{FF2B5EF4-FFF2-40B4-BE49-F238E27FC236}">
                  <a16:creationId xmlns:a16="http://schemas.microsoft.com/office/drawing/2014/main" id="{A939C64C-7C4D-45BC-AEB0-7E02E68FEB3E}"/>
                </a:ext>
              </a:extLst>
            </p:cNvPr>
            <p:cNvGrpSpPr/>
            <p:nvPr/>
          </p:nvGrpSpPr>
          <p:grpSpPr>
            <a:xfrm>
              <a:off x="5208753" y="2981861"/>
              <a:ext cx="224322" cy="400165"/>
              <a:chOff x="1237392" y="1861683"/>
              <a:chExt cx="224322" cy="400165"/>
            </a:xfrm>
          </p:grpSpPr>
          <p:pic>
            <p:nvPicPr>
              <p:cNvPr id="191" name="Grafik 190">
                <a:extLst>
                  <a:ext uri="{FF2B5EF4-FFF2-40B4-BE49-F238E27FC236}">
                    <a16:creationId xmlns:a16="http://schemas.microsoft.com/office/drawing/2014/main" id="{469DFE9D-3C7F-419E-BDEC-2BE60CA648A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0528" y="2081848"/>
                <a:ext cx="188090" cy="180000"/>
              </a:xfrm>
              <a:prstGeom prst="rect">
                <a:avLst/>
              </a:prstGeom>
            </p:spPr>
          </p:pic>
          <p:grpSp>
            <p:nvGrpSpPr>
              <p:cNvPr id="192" name="Gruppieren 191">
                <a:extLst>
                  <a:ext uri="{FF2B5EF4-FFF2-40B4-BE49-F238E27FC236}">
                    <a16:creationId xmlns:a16="http://schemas.microsoft.com/office/drawing/2014/main" id="{C277BD1D-A923-4428-83CA-012C78ACFEAD}"/>
                  </a:ext>
                </a:extLst>
              </p:cNvPr>
              <p:cNvGrpSpPr>
                <a:grpSpLocks noChangeAspect="1"/>
              </p:cNvGrpSpPr>
              <p:nvPr/>
            </p:nvGrpSpPr>
            <p:grpSpPr>
              <a:xfrm>
                <a:off x="1237392" y="1861683"/>
                <a:ext cx="224322" cy="144000"/>
                <a:chOff x="10194164" y="3584308"/>
                <a:chExt cx="493594" cy="316855"/>
              </a:xfrm>
            </p:grpSpPr>
            <p:pic>
              <p:nvPicPr>
                <p:cNvPr id="193" name="Graphic 5">
                  <a:extLst>
                    <a:ext uri="{FF2B5EF4-FFF2-40B4-BE49-F238E27FC236}">
                      <a16:creationId xmlns:a16="http://schemas.microsoft.com/office/drawing/2014/main" id="{315CC8A4-DBCA-4AF8-8F32-C85A19D5B68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194" name="Graphic 11">
                  <a:extLst>
                    <a:ext uri="{FF2B5EF4-FFF2-40B4-BE49-F238E27FC236}">
                      <a16:creationId xmlns:a16="http://schemas.microsoft.com/office/drawing/2014/main" id="{FE15FD17-A1FF-4DE8-BA69-060B87FCF2C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grpSp>
        <p:nvGrpSpPr>
          <p:cNvPr id="90" name="Gruppieren 89">
            <a:extLst>
              <a:ext uri="{FF2B5EF4-FFF2-40B4-BE49-F238E27FC236}">
                <a16:creationId xmlns:a16="http://schemas.microsoft.com/office/drawing/2014/main" id="{FE09F3AB-63E8-479D-B548-EF06305F0255}"/>
              </a:ext>
            </a:extLst>
          </p:cNvPr>
          <p:cNvGrpSpPr/>
          <p:nvPr/>
        </p:nvGrpSpPr>
        <p:grpSpPr>
          <a:xfrm>
            <a:off x="1912428" y="6249342"/>
            <a:ext cx="724480" cy="468000"/>
            <a:chOff x="1714500" y="4880600"/>
            <a:chExt cx="724480" cy="468000"/>
          </a:xfrm>
        </p:grpSpPr>
        <p:pic>
          <p:nvPicPr>
            <p:cNvPr id="91" name="Grafik 90">
              <a:extLst>
                <a:ext uri="{FF2B5EF4-FFF2-40B4-BE49-F238E27FC236}">
                  <a16:creationId xmlns:a16="http://schemas.microsoft.com/office/drawing/2014/main" id="{47AA402F-D22A-42E7-92B1-7C8629D2692B}"/>
                </a:ext>
              </a:extLst>
            </p:cNvPr>
            <p:cNvPicPr>
              <a:picLocks noChangeAspect="1"/>
            </p:cNvPicPr>
            <p:nvPr/>
          </p:nvPicPr>
          <p:blipFill>
            <a:blip r:embed="rId12"/>
            <a:stretch>
              <a:fillRect/>
            </a:stretch>
          </p:blipFill>
          <p:spPr>
            <a:xfrm>
              <a:off x="1714500" y="4880600"/>
              <a:ext cx="468000" cy="468000"/>
            </a:xfrm>
            <a:prstGeom prst="rect">
              <a:avLst/>
            </a:prstGeom>
          </p:spPr>
        </p:pic>
        <p:sp>
          <p:nvSpPr>
            <p:cNvPr id="92" name="Textfeld 91">
              <a:extLst>
                <a:ext uri="{FF2B5EF4-FFF2-40B4-BE49-F238E27FC236}">
                  <a16:creationId xmlns:a16="http://schemas.microsoft.com/office/drawing/2014/main" id="{8805465A-7BFC-4E05-90A0-6EEEFCDE01D5}"/>
                </a:ext>
              </a:extLst>
            </p:cNvPr>
            <p:cNvSpPr txBox="1"/>
            <p:nvPr/>
          </p:nvSpPr>
          <p:spPr>
            <a:xfrm>
              <a:off x="2182500" y="5037656"/>
              <a:ext cx="256480" cy="153888"/>
            </a:xfrm>
            <a:prstGeom prst="rect">
              <a:avLst/>
            </a:prstGeom>
            <a:noFill/>
          </p:spPr>
          <p:txBody>
            <a:bodyPr wrap="none" lIns="0" tIns="0" rIns="0" bIns="0" rtlCol="0">
              <a:spAutoFit/>
            </a:bodyPr>
            <a:lstStyle/>
            <a:p>
              <a:r>
                <a:rPr lang="en-US" sz="1000" b="1" noProof="1"/>
                <a:t>BEL</a:t>
              </a:r>
            </a:p>
          </p:txBody>
        </p:sp>
      </p:grpSp>
      <p:grpSp>
        <p:nvGrpSpPr>
          <p:cNvPr id="79" name="Gruppieren 78">
            <a:extLst>
              <a:ext uri="{FF2B5EF4-FFF2-40B4-BE49-F238E27FC236}">
                <a16:creationId xmlns:a16="http://schemas.microsoft.com/office/drawing/2014/main" id="{4F6232D8-DB2A-486F-8223-8C4B5E41C8D2}"/>
              </a:ext>
            </a:extLst>
          </p:cNvPr>
          <p:cNvGrpSpPr/>
          <p:nvPr/>
        </p:nvGrpSpPr>
        <p:grpSpPr>
          <a:xfrm>
            <a:off x="7194260" y="2974838"/>
            <a:ext cx="1227787" cy="569149"/>
            <a:chOff x="5190568" y="2981861"/>
            <a:chExt cx="1227787" cy="569149"/>
          </a:xfrm>
        </p:grpSpPr>
        <p:grpSp>
          <p:nvGrpSpPr>
            <p:cNvPr id="81" name="Gruppieren 80">
              <a:extLst>
                <a:ext uri="{FF2B5EF4-FFF2-40B4-BE49-F238E27FC236}">
                  <a16:creationId xmlns:a16="http://schemas.microsoft.com/office/drawing/2014/main" id="{870E1E7F-044F-4127-BB72-121DDDB0C2E1}"/>
                </a:ext>
              </a:extLst>
            </p:cNvPr>
            <p:cNvGrpSpPr/>
            <p:nvPr/>
          </p:nvGrpSpPr>
          <p:grpSpPr>
            <a:xfrm>
              <a:off x="5190568" y="3001731"/>
              <a:ext cx="1227787" cy="549279"/>
              <a:chOff x="5643091" y="2806086"/>
              <a:chExt cx="1024281" cy="549279"/>
            </a:xfrm>
          </p:grpSpPr>
          <p:grpSp>
            <p:nvGrpSpPr>
              <p:cNvPr id="88" name="Gruppieren 87">
                <a:extLst>
                  <a:ext uri="{FF2B5EF4-FFF2-40B4-BE49-F238E27FC236}">
                    <a16:creationId xmlns:a16="http://schemas.microsoft.com/office/drawing/2014/main" id="{37488CD7-80BF-47D3-823F-3E197037D00A}"/>
                  </a:ext>
                </a:extLst>
              </p:cNvPr>
              <p:cNvGrpSpPr/>
              <p:nvPr/>
            </p:nvGrpSpPr>
            <p:grpSpPr>
              <a:xfrm>
                <a:off x="5643091" y="2806086"/>
                <a:ext cx="1016330" cy="279325"/>
                <a:chOff x="5651042" y="3076433"/>
                <a:chExt cx="1016330" cy="279325"/>
              </a:xfrm>
            </p:grpSpPr>
            <p:grpSp>
              <p:nvGrpSpPr>
                <p:cNvPr id="97" name="Gruppieren 96">
                  <a:extLst>
                    <a:ext uri="{FF2B5EF4-FFF2-40B4-BE49-F238E27FC236}">
                      <a16:creationId xmlns:a16="http://schemas.microsoft.com/office/drawing/2014/main" id="{658CD750-97FA-4A31-AF46-690361D8EDFF}"/>
                    </a:ext>
                  </a:extLst>
                </p:cNvPr>
                <p:cNvGrpSpPr/>
                <p:nvPr/>
              </p:nvGrpSpPr>
              <p:grpSpPr>
                <a:xfrm>
                  <a:off x="5651042" y="3211758"/>
                  <a:ext cx="216000" cy="144000"/>
                  <a:chOff x="2734278" y="3211758"/>
                  <a:chExt cx="216000" cy="144000"/>
                </a:xfrm>
              </p:grpSpPr>
              <p:cxnSp>
                <p:nvCxnSpPr>
                  <p:cNvPr id="99" name="Gerader Verbinder 98">
                    <a:extLst>
                      <a:ext uri="{FF2B5EF4-FFF2-40B4-BE49-F238E27FC236}">
                        <a16:creationId xmlns:a16="http://schemas.microsoft.com/office/drawing/2014/main" id="{5EDB19A7-6E88-4232-A565-400E44140C6E}"/>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0" name="Gerader Verbinder 99">
                    <a:extLst>
                      <a:ext uri="{FF2B5EF4-FFF2-40B4-BE49-F238E27FC236}">
                        <a16:creationId xmlns:a16="http://schemas.microsoft.com/office/drawing/2014/main" id="{8E0ECC1C-C0CD-4904-9020-E806C408F46C}"/>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98" name="Textfeld 97">
                  <a:extLst>
                    <a:ext uri="{FF2B5EF4-FFF2-40B4-BE49-F238E27FC236}">
                      <a16:creationId xmlns:a16="http://schemas.microsoft.com/office/drawing/2014/main" id="{7240FABD-FB80-480A-AD71-8741C6419135}"/>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89" name="Gruppieren 88">
                <a:extLst>
                  <a:ext uri="{FF2B5EF4-FFF2-40B4-BE49-F238E27FC236}">
                    <a16:creationId xmlns:a16="http://schemas.microsoft.com/office/drawing/2014/main" id="{CD2E2D7D-838F-4A88-9C81-B1C201CD3B6E}"/>
                  </a:ext>
                </a:extLst>
              </p:cNvPr>
              <p:cNvGrpSpPr/>
              <p:nvPr/>
            </p:nvGrpSpPr>
            <p:grpSpPr>
              <a:xfrm>
                <a:off x="5649269" y="3080844"/>
                <a:ext cx="1018103" cy="274521"/>
                <a:chOff x="5649269" y="2787070"/>
                <a:chExt cx="1018103" cy="274521"/>
              </a:xfrm>
            </p:grpSpPr>
            <p:grpSp>
              <p:nvGrpSpPr>
                <p:cNvPr id="93" name="Gruppieren 92">
                  <a:extLst>
                    <a:ext uri="{FF2B5EF4-FFF2-40B4-BE49-F238E27FC236}">
                      <a16:creationId xmlns:a16="http://schemas.microsoft.com/office/drawing/2014/main" id="{96F54EBC-9562-4B14-B5F7-4C6B398F4C92}"/>
                    </a:ext>
                  </a:extLst>
                </p:cNvPr>
                <p:cNvGrpSpPr/>
                <p:nvPr/>
              </p:nvGrpSpPr>
              <p:grpSpPr>
                <a:xfrm>
                  <a:off x="5649269" y="2917591"/>
                  <a:ext cx="216000" cy="144000"/>
                  <a:chOff x="2734278" y="3211758"/>
                  <a:chExt cx="216000" cy="144000"/>
                </a:xfrm>
              </p:grpSpPr>
              <p:cxnSp>
                <p:nvCxnSpPr>
                  <p:cNvPr id="95" name="Gerader Verbinder 94">
                    <a:extLst>
                      <a:ext uri="{FF2B5EF4-FFF2-40B4-BE49-F238E27FC236}">
                        <a16:creationId xmlns:a16="http://schemas.microsoft.com/office/drawing/2014/main" id="{034EB705-4DD6-43E0-8AE7-04354DD2A4C4}"/>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6" name="Gerader Verbinder 95">
                    <a:extLst>
                      <a:ext uri="{FF2B5EF4-FFF2-40B4-BE49-F238E27FC236}">
                        <a16:creationId xmlns:a16="http://schemas.microsoft.com/office/drawing/2014/main" id="{8744896E-357D-4397-B9F0-E2F8614763B0}"/>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94" name="Textfeld 93">
                  <a:extLst>
                    <a:ext uri="{FF2B5EF4-FFF2-40B4-BE49-F238E27FC236}">
                      <a16:creationId xmlns:a16="http://schemas.microsoft.com/office/drawing/2014/main" id="{8DED8813-1F6F-45F0-B3CB-2522A58D4E7D}"/>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14%|18%|26%</a:t>
                  </a:r>
                  <a:r>
                    <a:rPr lang="de-DE" sz="600" dirty="0">
                      <a:solidFill>
                        <a:schemeClr val="bg1">
                          <a:lumMod val="65000"/>
                        </a:schemeClr>
                      </a:solidFill>
                    </a:rPr>
                    <a:t>ab</a:t>
                  </a:r>
                </a:p>
              </p:txBody>
            </p:sp>
          </p:grpSp>
        </p:grpSp>
        <p:grpSp>
          <p:nvGrpSpPr>
            <p:cNvPr id="83" name="Gruppieren 82">
              <a:extLst>
                <a:ext uri="{FF2B5EF4-FFF2-40B4-BE49-F238E27FC236}">
                  <a16:creationId xmlns:a16="http://schemas.microsoft.com/office/drawing/2014/main" id="{66D0D871-530C-42FB-9720-A05E5321B454}"/>
                </a:ext>
              </a:extLst>
            </p:cNvPr>
            <p:cNvGrpSpPr/>
            <p:nvPr/>
          </p:nvGrpSpPr>
          <p:grpSpPr>
            <a:xfrm>
              <a:off x="5208753" y="2981861"/>
              <a:ext cx="224322" cy="400165"/>
              <a:chOff x="1237392" y="1861683"/>
              <a:chExt cx="224322" cy="400165"/>
            </a:xfrm>
          </p:grpSpPr>
          <p:pic>
            <p:nvPicPr>
              <p:cNvPr id="84" name="Grafik 83">
                <a:extLst>
                  <a:ext uri="{FF2B5EF4-FFF2-40B4-BE49-F238E27FC236}">
                    <a16:creationId xmlns:a16="http://schemas.microsoft.com/office/drawing/2014/main" id="{60EF9307-5FA7-47B0-82CA-39CB0E6CF90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0528" y="2081848"/>
                <a:ext cx="188090" cy="180000"/>
              </a:xfrm>
              <a:prstGeom prst="rect">
                <a:avLst/>
              </a:prstGeom>
            </p:spPr>
          </p:pic>
          <p:grpSp>
            <p:nvGrpSpPr>
              <p:cNvPr id="85" name="Gruppieren 84">
                <a:extLst>
                  <a:ext uri="{FF2B5EF4-FFF2-40B4-BE49-F238E27FC236}">
                    <a16:creationId xmlns:a16="http://schemas.microsoft.com/office/drawing/2014/main" id="{D9985117-65F4-40FA-AC7D-AB9B4E2E1FBB}"/>
                  </a:ext>
                </a:extLst>
              </p:cNvPr>
              <p:cNvGrpSpPr>
                <a:grpSpLocks noChangeAspect="1"/>
              </p:cNvGrpSpPr>
              <p:nvPr/>
            </p:nvGrpSpPr>
            <p:grpSpPr>
              <a:xfrm>
                <a:off x="1237392" y="1861683"/>
                <a:ext cx="224322" cy="144000"/>
                <a:chOff x="10194164" y="3584308"/>
                <a:chExt cx="493594" cy="316855"/>
              </a:xfrm>
            </p:grpSpPr>
            <p:pic>
              <p:nvPicPr>
                <p:cNvPr id="86" name="Graphic 5">
                  <a:extLst>
                    <a:ext uri="{FF2B5EF4-FFF2-40B4-BE49-F238E27FC236}">
                      <a16:creationId xmlns:a16="http://schemas.microsoft.com/office/drawing/2014/main" id="{9EC2C49D-5D35-48DC-BD6D-254FA2F61C4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87" name="Graphic 11">
                  <a:extLst>
                    <a:ext uri="{FF2B5EF4-FFF2-40B4-BE49-F238E27FC236}">
                      <a16:creationId xmlns:a16="http://schemas.microsoft.com/office/drawing/2014/main" id="{E42D27F1-C7C7-487D-93EA-7C1696D0BB0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sp>
        <p:nvSpPr>
          <p:cNvPr id="4" name="Foliennummernplatzhalter 3">
            <a:extLst>
              <a:ext uri="{FF2B5EF4-FFF2-40B4-BE49-F238E27FC236}">
                <a16:creationId xmlns:a16="http://schemas.microsoft.com/office/drawing/2014/main" id="{32F6B34B-C373-4ECB-A3E7-46FFD3FBB4CC}"/>
              </a:ext>
            </a:extLst>
          </p:cNvPr>
          <p:cNvSpPr>
            <a:spLocks noGrp="1"/>
          </p:cNvSpPr>
          <p:nvPr>
            <p:ph type="sldNum" sz="quarter" idx="10"/>
          </p:nvPr>
        </p:nvSpPr>
        <p:spPr/>
        <p:txBody>
          <a:bodyPr/>
          <a:lstStyle/>
          <a:p>
            <a:fld id="{4034BEE3-566C-4068-A777-C3A4762E861B}" type="slidenum">
              <a:rPr lang="en-GB" smtClean="0"/>
              <a:pPr/>
              <a:t>15</a:t>
            </a:fld>
            <a:endParaRPr lang="en-GB" dirty="0"/>
          </a:p>
        </p:txBody>
      </p:sp>
    </p:spTree>
    <p:extLst>
      <p:ext uri="{BB962C8B-B14F-4D97-AF65-F5344CB8AC3E}">
        <p14:creationId xmlns:p14="http://schemas.microsoft.com/office/powerpoint/2010/main" val="302340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23086-37A0-45B7-A793-B7BB984F92D1}"/>
              </a:ext>
            </a:extLst>
          </p:cNvPr>
          <p:cNvSpPr>
            <a:spLocks noGrp="1"/>
          </p:cNvSpPr>
          <p:nvPr>
            <p:ph type="title"/>
          </p:nvPr>
        </p:nvSpPr>
        <p:spPr/>
        <p:txBody>
          <a:bodyPr/>
          <a:lstStyle/>
          <a:p>
            <a:r>
              <a:rPr lang="en-US" noProof="1"/>
              <a:t>Most frequent data the respondents would like to be digitalised are appointment reminders, doctor’s letter, the certificate of vaccination and sick notes.</a:t>
            </a:r>
          </a:p>
        </p:txBody>
      </p:sp>
      <p:sp>
        <p:nvSpPr>
          <p:cNvPr id="25" name="Rechteck 24">
            <a:extLst>
              <a:ext uri="{FF2B5EF4-FFF2-40B4-BE49-F238E27FC236}">
                <a16:creationId xmlns:a16="http://schemas.microsoft.com/office/drawing/2014/main" id="{DCF96DBA-E538-4A5C-8102-CE9E1CA81B2D}"/>
              </a:ext>
            </a:extLst>
          </p:cNvPr>
          <p:cNvSpPr/>
          <p:nvPr/>
        </p:nvSpPr>
        <p:spPr bwMode="ltGray">
          <a:xfrm>
            <a:off x="10950242" y="880227"/>
            <a:ext cx="876632" cy="40320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t>Digitalised Medicine</a:t>
            </a:r>
            <a:endParaRPr lang="en-US" sz="1000" b="1" dirty="0"/>
          </a:p>
        </p:txBody>
      </p:sp>
      <p:sp>
        <p:nvSpPr>
          <p:cNvPr id="26" name="Rechteck 25">
            <a:extLst>
              <a:ext uri="{FF2B5EF4-FFF2-40B4-BE49-F238E27FC236}">
                <a16:creationId xmlns:a16="http://schemas.microsoft.com/office/drawing/2014/main" id="{8EE0E126-342D-4EAF-A53D-574F38036D3F}"/>
              </a:ext>
            </a:extLst>
          </p:cNvPr>
          <p:cNvSpPr/>
          <p:nvPr/>
        </p:nvSpPr>
        <p:spPr>
          <a:xfrm>
            <a:off x="359999" y="1161919"/>
            <a:ext cx="10590243" cy="276999"/>
          </a:xfrm>
          <a:prstGeom prst="rect">
            <a:avLst/>
          </a:prstGeom>
        </p:spPr>
        <p:txBody>
          <a:bodyPr wrap="square">
            <a:spAutoFit/>
          </a:bodyPr>
          <a:lstStyle/>
          <a:p>
            <a:r>
              <a:rPr lang="en-US" sz="1200" dirty="0"/>
              <a:t>Q7. Which analogue health data would you like to </a:t>
            </a:r>
            <a:r>
              <a:rPr lang="en-US" sz="1200" dirty="0" err="1"/>
              <a:t>digitise</a:t>
            </a:r>
            <a:r>
              <a:rPr lang="en-US" sz="1200" dirty="0"/>
              <a:t>, e.g. in the form of an app? </a:t>
            </a:r>
            <a:r>
              <a:rPr lang="en-US" sz="1200" i="1" dirty="0"/>
              <a:t>– (multiple choice)</a:t>
            </a:r>
            <a:r>
              <a:rPr lang="en-US" sz="1200" dirty="0"/>
              <a:t> </a:t>
            </a:r>
          </a:p>
        </p:txBody>
      </p:sp>
      <p:grpSp>
        <p:nvGrpSpPr>
          <p:cNvPr id="16" name="Gruppieren 15">
            <a:extLst>
              <a:ext uri="{FF2B5EF4-FFF2-40B4-BE49-F238E27FC236}">
                <a16:creationId xmlns:a16="http://schemas.microsoft.com/office/drawing/2014/main" id="{ECDED6E5-5484-4EEB-99D9-65B856FC7D2F}"/>
              </a:ext>
            </a:extLst>
          </p:cNvPr>
          <p:cNvGrpSpPr/>
          <p:nvPr/>
        </p:nvGrpSpPr>
        <p:grpSpPr>
          <a:xfrm>
            <a:off x="11078429" y="1296146"/>
            <a:ext cx="620257" cy="662084"/>
            <a:chOff x="2530482" y="2221432"/>
            <a:chExt cx="620257" cy="662084"/>
          </a:xfrm>
        </p:grpSpPr>
        <p:sp>
          <p:nvSpPr>
            <p:cNvPr id="17" name="Rechteck 16">
              <a:extLst>
                <a:ext uri="{FF2B5EF4-FFF2-40B4-BE49-F238E27FC236}">
                  <a16:creationId xmlns:a16="http://schemas.microsoft.com/office/drawing/2014/main" id="{DBE47AC1-43D7-47A7-A0C4-8E79A2407668}"/>
                </a:ext>
              </a:extLst>
            </p:cNvPr>
            <p:cNvSpPr/>
            <p:nvPr/>
          </p:nvSpPr>
          <p:spPr bwMode="ltGray">
            <a:xfrm>
              <a:off x="2530482" y="2519464"/>
              <a:ext cx="620257" cy="3640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noProof="1">
                  <a:solidFill>
                    <a:schemeClr val="tx2"/>
                  </a:solidFill>
                </a:rPr>
                <a:t>Doing</a:t>
              </a:r>
            </a:p>
          </p:txBody>
        </p:sp>
        <p:pic>
          <p:nvPicPr>
            <p:cNvPr id="18" name="Graphic 17">
              <a:extLst>
                <a:ext uri="{FF2B5EF4-FFF2-40B4-BE49-F238E27FC236}">
                  <a16:creationId xmlns:a16="http://schemas.microsoft.com/office/drawing/2014/main" id="{046F71AD-DD96-4A0D-BC05-CD5D6DA6EB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57748" y="2221432"/>
              <a:ext cx="365727" cy="365727"/>
            </a:xfrm>
            <a:prstGeom prst="rect">
              <a:avLst/>
            </a:prstGeom>
          </p:spPr>
        </p:pic>
      </p:grpSp>
      <p:graphicFrame>
        <p:nvGraphicFramePr>
          <p:cNvPr id="22" name="Tabelle 8">
            <a:extLst>
              <a:ext uri="{FF2B5EF4-FFF2-40B4-BE49-F238E27FC236}">
                <a16:creationId xmlns:a16="http://schemas.microsoft.com/office/drawing/2014/main" id="{A2A21DF7-30A9-4BBB-A133-9E1D2E41D3E0}"/>
              </a:ext>
            </a:extLst>
          </p:cNvPr>
          <p:cNvGraphicFramePr>
            <a:graphicFrameLocks noGrp="1"/>
          </p:cNvGraphicFramePr>
          <p:nvPr>
            <p:extLst>
              <p:ext uri="{D42A27DB-BD31-4B8C-83A1-F6EECF244321}">
                <p14:modId xmlns:p14="http://schemas.microsoft.com/office/powerpoint/2010/main" val="1003216269"/>
              </p:ext>
            </p:extLst>
          </p:nvPr>
        </p:nvGraphicFramePr>
        <p:xfrm>
          <a:off x="359998" y="3849866"/>
          <a:ext cx="11466876" cy="1253531"/>
        </p:xfrm>
        <a:graphic>
          <a:graphicData uri="http://schemas.openxmlformats.org/drawingml/2006/table">
            <a:tbl>
              <a:tblPr firstRow="1" bandRow="1">
                <a:tableStyleId>{5C22544A-7EE6-4342-B048-85BDC9FD1C3A}</a:tableStyleId>
              </a:tblPr>
              <a:tblGrid>
                <a:gridCol w="1911146">
                  <a:extLst>
                    <a:ext uri="{9D8B030D-6E8A-4147-A177-3AD203B41FA5}">
                      <a16:colId xmlns:a16="http://schemas.microsoft.com/office/drawing/2014/main" val="1271370847"/>
                    </a:ext>
                  </a:extLst>
                </a:gridCol>
                <a:gridCol w="1911146">
                  <a:extLst>
                    <a:ext uri="{9D8B030D-6E8A-4147-A177-3AD203B41FA5}">
                      <a16:colId xmlns:a16="http://schemas.microsoft.com/office/drawing/2014/main" val="1067911662"/>
                    </a:ext>
                  </a:extLst>
                </a:gridCol>
                <a:gridCol w="1911146">
                  <a:extLst>
                    <a:ext uri="{9D8B030D-6E8A-4147-A177-3AD203B41FA5}">
                      <a16:colId xmlns:a16="http://schemas.microsoft.com/office/drawing/2014/main" val="2225007639"/>
                    </a:ext>
                  </a:extLst>
                </a:gridCol>
                <a:gridCol w="1911146">
                  <a:extLst>
                    <a:ext uri="{9D8B030D-6E8A-4147-A177-3AD203B41FA5}">
                      <a16:colId xmlns:a16="http://schemas.microsoft.com/office/drawing/2014/main" val="3651680017"/>
                    </a:ext>
                  </a:extLst>
                </a:gridCol>
                <a:gridCol w="1911146">
                  <a:extLst>
                    <a:ext uri="{9D8B030D-6E8A-4147-A177-3AD203B41FA5}">
                      <a16:colId xmlns:a16="http://schemas.microsoft.com/office/drawing/2014/main" val="3609761514"/>
                    </a:ext>
                  </a:extLst>
                </a:gridCol>
                <a:gridCol w="1911146">
                  <a:extLst>
                    <a:ext uri="{9D8B030D-6E8A-4147-A177-3AD203B41FA5}">
                      <a16:colId xmlns:a16="http://schemas.microsoft.com/office/drawing/2014/main" val="4038945235"/>
                    </a:ext>
                  </a:extLst>
                </a:gridCol>
              </a:tblGrid>
              <a:tr h="1253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rPr>
                        <a:t>An appointment reminder, so that I don’t accidentally skip important visits with my doctor.</a:t>
                      </a:r>
                      <a:endParaRPr lang="de-DE" sz="1400" b="1" dirty="0">
                        <a:solidFill>
                          <a:schemeClr val="tx2"/>
                        </a:solidFill>
                      </a:endParaRPr>
                    </a:p>
                  </a:txBody>
                  <a:tcPr>
                    <a:lnL w="12700" cmpd="sng">
                      <a:noFill/>
                    </a:lnL>
                    <a:lnR w="12700" cmpd="sng">
                      <a:noFill/>
                    </a:lnR>
                    <a:lnT w="28575"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doctor’s letter, so that it can be easily forwarded to another doctor or my health insurance company.</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Certificate of Vaccination, in order to be reminded of my </a:t>
                      </a:r>
                      <a:r>
                        <a:rPr lang="en-US" sz="1200" b="0" kern="1200" dirty="0" err="1">
                          <a:solidFill>
                            <a:schemeClr val="tx1"/>
                          </a:solidFill>
                          <a:effectLst/>
                          <a:latin typeface="+mn-lt"/>
                          <a:ea typeface="+mn-ea"/>
                          <a:cs typeface="+mn-cs"/>
                        </a:rPr>
                        <a:t>immunisations’</a:t>
                      </a:r>
                      <a:r>
                        <a:rPr lang="en-US" sz="1200" b="0" kern="1200" dirty="0">
                          <a:solidFill>
                            <a:schemeClr val="tx1"/>
                          </a:solidFill>
                          <a:effectLst/>
                          <a:latin typeface="+mn-lt"/>
                          <a:ea typeface="+mn-ea"/>
                          <a:cs typeface="+mn-cs"/>
                        </a:rPr>
                        <a:t> expiration. </a:t>
                      </a:r>
                      <a:endParaRPr lang="de-DE" sz="1200" b="0" dirty="0">
                        <a:solidFill>
                          <a:schemeClr val="tx1"/>
                        </a:solidFill>
                      </a:endParaRPr>
                    </a:p>
                  </a:txBody>
                  <a:tcPr>
                    <a:lnL w="12700" cmpd="sng">
                      <a:noFill/>
                    </a:lnL>
                    <a:lnR w="12700" cmpd="sng">
                      <a:noFill/>
                    </a:lnR>
                    <a:lnT w="28575" cap="flat" cmpd="sng" algn="ctr">
                      <a:solidFill>
                        <a:schemeClr val="accent1">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The sick note, in order to share it with my employer and health insurance company more easily. </a:t>
                      </a:r>
                      <a:endParaRPr lang="de-DE"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r>
                        <a:rPr lang="en-US" sz="1200" b="0" dirty="0">
                          <a:solidFill>
                            <a:schemeClr val="tx1"/>
                          </a:solidFill>
                        </a:rPr>
                        <a:t>None, I have no need for it and am well-</a:t>
                      </a:r>
                      <a:r>
                        <a:rPr lang="en-US" sz="1200" b="0" dirty="0" err="1">
                          <a:solidFill>
                            <a:schemeClr val="tx1"/>
                          </a:solidFill>
                        </a:rPr>
                        <a:t>organised</a:t>
                      </a:r>
                      <a:r>
                        <a:rPr lang="en-US" sz="1200" b="0" dirty="0">
                          <a:solidFill>
                            <a:schemeClr val="tx1"/>
                          </a:solidFill>
                        </a:rPr>
                        <a:t> as it is.</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r>
                        <a:rPr lang="en-US" sz="1200" b="0" dirty="0">
                          <a:solidFill>
                            <a:schemeClr val="tx1"/>
                          </a:solidFill>
                        </a:rPr>
                        <a:t>None, I don’t like the idea of </a:t>
                      </a:r>
                      <a:r>
                        <a:rPr lang="en-US" sz="1200" b="0" dirty="0" err="1">
                          <a:solidFill>
                            <a:schemeClr val="tx1"/>
                          </a:solidFill>
                        </a:rPr>
                        <a:t>digitising</a:t>
                      </a:r>
                      <a:r>
                        <a:rPr lang="en-US" sz="1200" b="0" dirty="0">
                          <a:solidFill>
                            <a:schemeClr val="tx1"/>
                          </a:solidFill>
                        </a:rPr>
                        <a:t> all of my health data.</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46946593"/>
                  </a:ext>
                </a:extLst>
              </a:tr>
            </a:tbl>
          </a:graphicData>
        </a:graphic>
      </p:graphicFrame>
      <p:sp>
        <p:nvSpPr>
          <p:cNvPr id="19" name="Textfeld 18">
            <a:extLst>
              <a:ext uri="{FF2B5EF4-FFF2-40B4-BE49-F238E27FC236}">
                <a16:creationId xmlns:a16="http://schemas.microsoft.com/office/drawing/2014/main" id="{3B6044D7-6DE2-41EB-858A-051BE507BFE9}"/>
              </a:ext>
            </a:extLst>
          </p:cNvPr>
          <p:cNvSpPr txBox="1"/>
          <p:nvPr/>
        </p:nvSpPr>
        <p:spPr>
          <a:xfrm>
            <a:off x="2387246" y="2970238"/>
            <a:ext cx="1436291" cy="861774"/>
          </a:xfrm>
          <a:prstGeom prst="rect">
            <a:avLst/>
          </a:prstGeom>
          <a:noFill/>
        </p:spPr>
        <p:txBody>
          <a:bodyPr wrap="none" lIns="0" tIns="0" rIns="0" bIns="0" rtlCol="0">
            <a:spAutoFit/>
          </a:bodyPr>
          <a:lstStyle/>
          <a:p>
            <a:r>
              <a:rPr lang="de-DE" sz="5600" dirty="0">
                <a:solidFill>
                  <a:schemeClr val="bg1">
                    <a:lumMod val="65000"/>
                  </a:schemeClr>
                </a:solidFill>
              </a:rPr>
              <a:t>48%</a:t>
            </a:r>
          </a:p>
        </p:txBody>
      </p:sp>
      <p:sp>
        <p:nvSpPr>
          <p:cNvPr id="20" name="Textfeld 19">
            <a:extLst>
              <a:ext uri="{FF2B5EF4-FFF2-40B4-BE49-F238E27FC236}">
                <a16:creationId xmlns:a16="http://schemas.microsoft.com/office/drawing/2014/main" id="{880FBCA6-BC55-48F6-9F7C-DB9E4920570A}"/>
              </a:ext>
            </a:extLst>
          </p:cNvPr>
          <p:cNvSpPr txBox="1"/>
          <p:nvPr/>
        </p:nvSpPr>
        <p:spPr>
          <a:xfrm>
            <a:off x="4299835" y="2987016"/>
            <a:ext cx="1436291" cy="861774"/>
          </a:xfrm>
          <a:prstGeom prst="rect">
            <a:avLst/>
          </a:prstGeom>
          <a:noFill/>
        </p:spPr>
        <p:txBody>
          <a:bodyPr wrap="none" lIns="0" tIns="0" rIns="0" bIns="0" rtlCol="0">
            <a:spAutoFit/>
          </a:bodyPr>
          <a:lstStyle>
            <a:defPPr>
              <a:defRPr lang="en-US"/>
            </a:defPPr>
            <a:lvl1pPr>
              <a:defRPr sz="6000">
                <a:solidFill>
                  <a:schemeClr val="bg1">
                    <a:lumMod val="65000"/>
                  </a:schemeClr>
                </a:solidFill>
              </a:defRPr>
            </a:lvl1pPr>
          </a:lstStyle>
          <a:p>
            <a:r>
              <a:rPr lang="de-DE" sz="5600" dirty="0"/>
              <a:t>47%</a:t>
            </a:r>
          </a:p>
        </p:txBody>
      </p:sp>
      <p:sp>
        <p:nvSpPr>
          <p:cNvPr id="21" name="Textfeld 20">
            <a:extLst>
              <a:ext uri="{FF2B5EF4-FFF2-40B4-BE49-F238E27FC236}">
                <a16:creationId xmlns:a16="http://schemas.microsoft.com/office/drawing/2014/main" id="{1FF27D6F-2524-4A4C-A273-67C417BCA2EC}"/>
              </a:ext>
            </a:extLst>
          </p:cNvPr>
          <p:cNvSpPr txBox="1"/>
          <p:nvPr/>
        </p:nvSpPr>
        <p:spPr>
          <a:xfrm>
            <a:off x="463046" y="2910423"/>
            <a:ext cx="1540486" cy="923330"/>
          </a:xfrm>
          <a:prstGeom prst="rect">
            <a:avLst/>
          </a:prstGeom>
          <a:noFill/>
        </p:spPr>
        <p:txBody>
          <a:bodyPr wrap="none" lIns="0" tIns="0" rIns="0" bIns="0" rtlCol="0">
            <a:spAutoFit/>
          </a:bodyPr>
          <a:lstStyle>
            <a:defPPr>
              <a:defRPr lang="en-US"/>
            </a:defPPr>
            <a:lvl1pPr>
              <a:defRPr sz="6000" b="1">
                <a:solidFill>
                  <a:schemeClr val="tx2"/>
                </a:solidFill>
              </a:defRPr>
            </a:lvl1pPr>
          </a:lstStyle>
          <a:p>
            <a:r>
              <a:rPr lang="de-DE" dirty="0"/>
              <a:t>52%</a:t>
            </a:r>
          </a:p>
        </p:txBody>
      </p:sp>
      <p:sp>
        <p:nvSpPr>
          <p:cNvPr id="23" name="Textfeld 22">
            <a:extLst>
              <a:ext uri="{FF2B5EF4-FFF2-40B4-BE49-F238E27FC236}">
                <a16:creationId xmlns:a16="http://schemas.microsoft.com/office/drawing/2014/main" id="{BFF7EBD5-7A85-42B3-AA99-366731F92A7C}"/>
              </a:ext>
            </a:extLst>
          </p:cNvPr>
          <p:cNvSpPr txBox="1"/>
          <p:nvPr/>
        </p:nvSpPr>
        <p:spPr>
          <a:xfrm>
            <a:off x="6212424" y="3347743"/>
            <a:ext cx="820738" cy="492443"/>
          </a:xfrm>
          <a:prstGeom prst="rect">
            <a:avLst/>
          </a:prstGeom>
          <a:noFill/>
        </p:spPr>
        <p:txBody>
          <a:bodyPr wrap="none" lIns="0" tIns="0" rIns="0" bIns="0" rtlCol="0">
            <a:spAutoFit/>
          </a:bodyPr>
          <a:lstStyle/>
          <a:p>
            <a:r>
              <a:rPr lang="de-DE" sz="3200" dirty="0">
                <a:solidFill>
                  <a:schemeClr val="bg1">
                    <a:lumMod val="65000"/>
                  </a:schemeClr>
                </a:solidFill>
              </a:rPr>
              <a:t>44%</a:t>
            </a:r>
          </a:p>
        </p:txBody>
      </p:sp>
      <p:sp>
        <p:nvSpPr>
          <p:cNvPr id="24" name="Textfeld 23">
            <a:extLst>
              <a:ext uri="{FF2B5EF4-FFF2-40B4-BE49-F238E27FC236}">
                <a16:creationId xmlns:a16="http://schemas.microsoft.com/office/drawing/2014/main" id="{317CF793-E69D-4D81-B5AD-880D9FDF23EE}"/>
              </a:ext>
            </a:extLst>
          </p:cNvPr>
          <p:cNvSpPr txBox="1"/>
          <p:nvPr/>
        </p:nvSpPr>
        <p:spPr>
          <a:xfrm>
            <a:off x="8091465" y="3347743"/>
            <a:ext cx="790281" cy="492443"/>
          </a:xfrm>
          <a:prstGeom prst="rect">
            <a:avLst/>
          </a:prstGeom>
          <a:noFill/>
        </p:spPr>
        <p:txBody>
          <a:bodyPr wrap="none" lIns="0" tIns="0" rIns="0" bIns="0" rtlCol="0">
            <a:spAutoFit/>
          </a:bodyPr>
          <a:lstStyle/>
          <a:p>
            <a:r>
              <a:rPr lang="de-DE" sz="3200" dirty="0">
                <a:solidFill>
                  <a:schemeClr val="bg1">
                    <a:lumMod val="65000"/>
                  </a:schemeClr>
                </a:solidFill>
              </a:rPr>
              <a:t>11%</a:t>
            </a:r>
          </a:p>
        </p:txBody>
      </p:sp>
      <p:sp>
        <p:nvSpPr>
          <p:cNvPr id="28" name="Textfeld 27">
            <a:extLst>
              <a:ext uri="{FF2B5EF4-FFF2-40B4-BE49-F238E27FC236}">
                <a16:creationId xmlns:a16="http://schemas.microsoft.com/office/drawing/2014/main" id="{49A5F773-9190-4B1C-9AA6-53A3DE4CB46E}"/>
              </a:ext>
            </a:extLst>
          </p:cNvPr>
          <p:cNvSpPr txBox="1"/>
          <p:nvPr/>
        </p:nvSpPr>
        <p:spPr>
          <a:xfrm>
            <a:off x="10026212" y="3347743"/>
            <a:ext cx="820738" cy="492443"/>
          </a:xfrm>
          <a:prstGeom prst="rect">
            <a:avLst/>
          </a:prstGeom>
          <a:noFill/>
        </p:spPr>
        <p:txBody>
          <a:bodyPr wrap="none" lIns="0" tIns="0" rIns="0" bIns="0" rtlCol="0">
            <a:spAutoFit/>
          </a:bodyPr>
          <a:lstStyle/>
          <a:p>
            <a:r>
              <a:rPr lang="de-DE" sz="3200" dirty="0">
                <a:solidFill>
                  <a:schemeClr val="bg1">
                    <a:lumMod val="65000"/>
                  </a:schemeClr>
                </a:solidFill>
              </a:rPr>
              <a:t>10%</a:t>
            </a:r>
          </a:p>
        </p:txBody>
      </p:sp>
      <p:sp>
        <p:nvSpPr>
          <p:cNvPr id="54" name="Textfeld 53">
            <a:extLst>
              <a:ext uri="{FF2B5EF4-FFF2-40B4-BE49-F238E27FC236}">
                <a16:creationId xmlns:a16="http://schemas.microsoft.com/office/drawing/2014/main" id="{424C4A55-0272-40C8-84AE-42B42DF550E8}"/>
              </a:ext>
            </a:extLst>
          </p:cNvPr>
          <p:cNvSpPr txBox="1"/>
          <p:nvPr/>
        </p:nvSpPr>
        <p:spPr>
          <a:xfrm>
            <a:off x="455193" y="1436958"/>
            <a:ext cx="912109" cy="169277"/>
          </a:xfrm>
          <a:prstGeom prst="rect">
            <a:avLst/>
          </a:prstGeom>
          <a:noFill/>
        </p:spPr>
        <p:txBody>
          <a:bodyPr wrap="none" lIns="0" tIns="0" rIns="0" bIns="0" rtlCol="0">
            <a:spAutoFit/>
          </a:bodyPr>
          <a:lstStyle>
            <a:defPPr>
              <a:defRPr lang="en-US"/>
            </a:defPPr>
            <a:lvl1pPr>
              <a:defRPr sz="1100"/>
            </a:lvl1pPr>
          </a:lstStyle>
          <a:p>
            <a:r>
              <a:rPr lang="de-DE" dirty="0"/>
              <a:t>Base: n=2.010</a:t>
            </a:r>
          </a:p>
        </p:txBody>
      </p:sp>
      <p:grpSp>
        <p:nvGrpSpPr>
          <p:cNvPr id="8" name="Gruppieren 7">
            <a:extLst>
              <a:ext uri="{FF2B5EF4-FFF2-40B4-BE49-F238E27FC236}">
                <a16:creationId xmlns:a16="http://schemas.microsoft.com/office/drawing/2014/main" id="{16829438-6285-43F3-92EC-57F0924E8D61}"/>
              </a:ext>
            </a:extLst>
          </p:cNvPr>
          <p:cNvGrpSpPr/>
          <p:nvPr/>
        </p:nvGrpSpPr>
        <p:grpSpPr>
          <a:xfrm>
            <a:off x="3736412" y="2686686"/>
            <a:ext cx="1024281" cy="575940"/>
            <a:chOff x="3153384" y="2979617"/>
            <a:chExt cx="1024281" cy="575940"/>
          </a:xfrm>
        </p:grpSpPr>
        <p:grpSp>
          <p:nvGrpSpPr>
            <p:cNvPr id="164" name="Gruppieren 163">
              <a:extLst>
                <a:ext uri="{FF2B5EF4-FFF2-40B4-BE49-F238E27FC236}">
                  <a16:creationId xmlns:a16="http://schemas.microsoft.com/office/drawing/2014/main" id="{D480C36D-D11B-4D8C-89FD-B1E71F902B39}"/>
                </a:ext>
              </a:extLst>
            </p:cNvPr>
            <p:cNvGrpSpPr/>
            <p:nvPr/>
          </p:nvGrpSpPr>
          <p:grpSpPr>
            <a:xfrm>
              <a:off x="3153384" y="2979617"/>
              <a:ext cx="1016330" cy="305986"/>
              <a:chOff x="5651042" y="3049772"/>
              <a:chExt cx="1016330" cy="305986"/>
            </a:xfrm>
          </p:grpSpPr>
          <p:grpSp>
            <p:nvGrpSpPr>
              <p:cNvPr id="171" name="Gruppieren 170">
                <a:extLst>
                  <a:ext uri="{FF2B5EF4-FFF2-40B4-BE49-F238E27FC236}">
                    <a16:creationId xmlns:a16="http://schemas.microsoft.com/office/drawing/2014/main" id="{0D6DF9B4-A801-4778-BEFF-3B3593134218}"/>
                  </a:ext>
                </a:extLst>
              </p:cNvPr>
              <p:cNvGrpSpPr/>
              <p:nvPr/>
            </p:nvGrpSpPr>
            <p:grpSpPr>
              <a:xfrm>
                <a:off x="5651042" y="3211758"/>
                <a:ext cx="216000" cy="144000"/>
                <a:chOff x="2734278" y="3211758"/>
                <a:chExt cx="216000" cy="144000"/>
              </a:xfrm>
            </p:grpSpPr>
            <p:cxnSp>
              <p:nvCxnSpPr>
                <p:cNvPr id="176" name="Gerader Verbinder 175">
                  <a:extLst>
                    <a:ext uri="{FF2B5EF4-FFF2-40B4-BE49-F238E27FC236}">
                      <a16:creationId xmlns:a16="http://schemas.microsoft.com/office/drawing/2014/main" id="{45E79B81-C653-40EA-880E-7C4597982C2E}"/>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77" name="Gerader Verbinder 176">
                  <a:extLst>
                    <a:ext uri="{FF2B5EF4-FFF2-40B4-BE49-F238E27FC236}">
                      <a16:creationId xmlns:a16="http://schemas.microsoft.com/office/drawing/2014/main" id="{3D343E5F-0F0B-4414-A367-6CC85F86A906}"/>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72" name="Gruppieren 171">
                <a:extLst>
                  <a:ext uri="{FF2B5EF4-FFF2-40B4-BE49-F238E27FC236}">
                    <a16:creationId xmlns:a16="http://schemas.microsoft.com/office/drawing/2014/main" id="{06C581A4-D69C-45FA-93F0-D237F7F5023D}"/>
                  </a:ext>
                </a:extLst>
              </p:cNvPr>
              <p:cNvGrpSpPr>
                <a:grpSpLocks noChangeAspect="1"/>
              </p:cNvGrpSpPr>
              <p:nvPr/>
            </p:nvGrpSpPr>
            <p:grpSpPr>
              <a:xfrm>
                <a:off x="5651044" y="3049772"/>
                <a:ext cx="224478" cy="144000"/>
                <a:chOff x="3938779" y="2166323"/>
                <a:chExt cx="493935" cy="316855"/>
              </a:xfrm>
            </p:grpSpPr>
            <p:pic>
              <p:nvPicPr>
                <p:cNvPr id="174" name="Graphic 5">
                  <a:extLst>
                    <a:ext uri="{FF2B5EF4-FFF2-40B4-BE49-F238E27FC236}">
                      <a16:creationId xmlns:a16="http://schemas.microsoft.com/office/drawing/2014/main" id="{6A610C3E-C901-41CB-8370-FE7DF4ADBB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39847" y="2166323"/>
                  <a:ext cx="192867" cy="316855"/>
                </a:xfrm>
                <a:prstGeom prst="rect">
                  <a:avLst/>
                </a:prstGeom>
              </p:spPr>
            </p:pic>
            <p:pic>
              <p:nvPicPr>
                <p:cNvPr id="175" name="Graphic 11">
                  <a:extLst>
                    <a:ext uri="{FF2B5EF4-FFF2-40B4-BE49-F238E27FC236}">
                      <a16:creationId xmlns:a16="http://schemas.microsoft.com/office/drawing/2014/main" id="{0E9557AF-FFE1-44EB-8E75-D3128821C18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38779" y="2201558"/>
                  <a:ext cx="276999" cy="276999"/>
                </a:xfrm>
                <a:prstGeom prst="rect">
                  <a:avLst/>
                </a:prstGeom>
              </p:spPr>
            </p:pic>
          </p:grpSp>
          <p:sp>
            <p:nvSpPr>
              <p:cNvPr id="173" name="Textfeld 172">
                <a:extLst>
                  <a:ext uri="{FF2B5EF4-FFF2-40B4-BE49-F238E27FC236}">
                    <a16:creationId xmlns:a16="http://schemas.microsoft.com/office/drawing/2014/main" id="{746FC4FA-85EF-4339-B1FA-6B15A2639D8C}"/>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46%|50%</a:t>
                </a:r>
              </a:p>
            </p:txBody>
          </p:sp>
        </p:grpSp>
        <p:grpSp>
          <p:nvGrpSpPr>
            <p:cNvPr id="165" name="Gruppieren 164">
              <a:extLst>
                <a:ext uri="{FF2B5EF4-FFF2-40B4-BE49-F238E27FC236}">
                  <a16:creationId xmlns:a16="http://schemas.microsoft.com/office/drawing/2014/main" id="{FC5BC485-A05C-48BB-93C9-884BD4F7FA35}"/>
                </a:ext>
              </a:extLst>
            </p:cNvPr>
            <p:cNvGrpSpPr/>
            <p:nvPr/>
          </p:nvGrpSpPr>
          <p:grpSpPr>
            <a:xfrm>
              <a:off x="3159562" y="3212642"/>
              <a:ext cx="1018103" cy="342915"/>
              <a:chOff x="5649269" y="2718676"/>
              <a:chExt cx="1018103" cy="342915"/>
            </a:xfrm>
          </p:grpSpPr>
          <p:pic>
            <p:nvPicPr>
              <p:cNvPr id="166" name="Grafik 165">
                <a:extLst>
                  <a:ext uri="{FF2B5EF4-FFF2-40B4-BE49-F238E27FC236}">
                    <a16:creationId xmlns:a16="http://schemas.microsoft.com/office/drawing/2014/main" id="{8F4125B3-92CC-4C19-ACFC-23EC9FC6499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54238" y="2718676"/>
                <a:ext cx="188091" cy="180000"/>
              </a:xfrm>
              <a:prstGeom prst="rect">
                <a:avLst/>
              </a:prstGeom>
            </p:spPr>
          </p:pic>
          <p:grpSp>
            <p:nvGrpSpPr>
              <p:cNvPr id="167" name="Gruppieren 166">
                <a:extLst>
                  <a:ext uri="{FF2B5EF4-FFF2-40B4-BE49-F238E27FC236}">
                    <a16:creationId xmlns:a16="http://schemas.microsoft.com/office/drawing/2014/main" id="{738F4B65-35DD-4866-BB22-98A87BE42540}"/>
                  </a:ext>
                </a:extLst>
              </p:cNvPr>
              <p:cNvGrpSpPr/>
              <p:nvPr/>
            </p:nvGrpSpPr>
            <p:grpSpPr>
              <a:xfrm>
                <a:off x="5649269" y="2917591"/>
                <a:ext cx="216000" cy="144000"/>
                <a:chOff x="2734278" y="3211758"/>
                <a:chExt cx="216000" cy="144000"/>
              </a:xfrm>
            </p:grpSpPr>
            <p:cxnSp>
              <p:nvCxnSpPr>
                <p:cNvPr id="169" name="Gerader Verbinder 168">
                  <a:extLst>
                    <a:ext uri="{FF2B5EF4-FFF2-40B4-BE49-F238E27FC236}">
                      <a16:creationId xmlns:a16="http://schemas.microsoft.com/office/drawing/2014/main" id="{8BEBA3E6-7A7A-4C25-988D-6D3870B68DD9}"/>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70" name="Gerader Verbinder 169">
                  <a:extLst>
                    <a:ext uri="{FF2B5EF4-FFF2-40B4-BE49-F238E27FC236}">
                      <a16:creationId xmlns:a16="http://schemas.microsoft.com/office/drawing/2014/main" id="{842AD51A-727E-43B1-AAB9-8A3C3F94B5C2}"/>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68" name="Textfeld 167">
                <a:extLst>
                  <a:ext uri="{FF2B5EF4-FFF2-40B4-BE49-F238E27FC236}">
                    <a16:creationId xmlns:a16="http://schemas.microsoft.com/office/drawing/2014/main" id="{FE6DA12A-9A75-4E39-8746-E19FE7E4E8D6}"/>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grpSp>
        <p:nvGrpSpPr>
          <p:cNvPr id="193" name="Gruppieren 192">
            <a:extLst>
              <a:ext uri="{FF2B5EF4-FFF2-40B4-BE49-F238E27FC236}">
                <a16:creationId xmlns:a16="http://schemas.microsoft.com/office/drawing/2014/main" id="{FC5F8BDC-871D-43EE-B4DD-47543B9F192D}"/>
              </a:ext>
            </a:extLst>
          </p:cNvPr>
          <p:cNvGrpSpPr/>
          <p:nvPr/>
        </p:nvGrpSpPr>
        <p:grpSpPr>
          <a:xfrm>
            <a:off x="1928479" y="2686686"/>
            <a:ext cx="1024281" cy="575940"/>
            <a:chOff x="3153384" y="2979617"/>
            <a:chExt cx="1024281" cy="575940"/>
          </a:xfrm>
        </p:grpSpPr>
        <p:grpSp>
          <p:nvGrpSpPr>
            <p:cNvPr id="194" name="Gruppieren 193">
              <a:extLst>
                <a:ext uri="{FF2B5EF4-FFF2-40B4-BE49-F238E27FC236}">
                  <a16:creationId xmlns:a16="http://schemas.microsoft.com/office/drawing/2014/main" id="{C2B2455E-6797-4A4C-B8CF-D90E7E43C16A}"/>
                </a:ext>
              </a:extLst>
            </p:cNvPr>
            <p:cNvGrpSpPr/>
            <p:nvPr/>
          </p:nvGrpSpPr>
          <p:grpSpPr>
            <a:xfrm>
              <a:off x="3153384" y="2979617"/>
              <a:ext cx="1016330" cy="305986"/>
              <a:chOff x="5651042" y="3049772"/>
              <a:chExt cx="1016330" cy="305986"/>
            </a:xfrm>
          </p:grpSpPr>
          <p:grpSp>
            <p:nvGrpSpPr>
              <p:cNvPr id="201" name="Gruppieren 200">
                <a:extLst>
                  <a:ext uri="{FF2B5EF4-FFF2-40B4-BE49-F238E27FC236}">
                    <a16:creationId xmlns:a16="http://schemas.microsoft.com/office/drawing/2014/main" id="{E03EB191-7826-46BE-8653-E9F7D6654C6B}"/>
                  </a:ext>
                </a:extLst>
              </p:cNvPr>
              <p:cNvGrpSpPr/>
              <p:nvPr/>
            </p:nvGrpSpPr>
            <p:grpSpPr>
              <a:xfrm>
                <a:off x="5651042" y="3211758"/>
                <a:ext cx="216000" cy="144000"/>
                <a:chOff x="2734278" y="3211758"/>
                <a:chExt cx="216000" cy="144000"/>
              </a:xfrm>
            </p:grpSpPr>
            <p:cxnSp>
              <p:nvCxnSpPr>
                <p:cNvPr id="206" name="Gerader Verbinder 205">
                  <a:extLst>
                    <a:ext uri="{FF2B5EF4-FFF2-40B4-BE49-F238E27FC236}">
                      <a16:creationId xmlns:a16="http://schemas.microsoft.com/office/drawing/2014/main" id="{96B5F4AC-FACD-41A9-8DB0-F969715385ED}"/>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7" name="Gerader Verbinder 206">
                  <a:extLst>
                    <a:ext uri="{FF2B5EF4-FFF2-40B4-BE49-F238E27FC236}">
                      <a16:creationId xmlns:a16="http://schemas.microsoft.com/office/drawing/2014/main" id="{7387402E-A591-4D07-9125-ED559063683B}"/>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202" name="Gruppieren 201">
                <a:extLst>
                  <a:ext uri="{FF2B5EF4-FFF2-40B4-BE49-F238E27FC236}">
                    <a16:creationId xmlns:a16="http://schemas.microsoft.com/office/drawing/2014/main" id="{C1395813-40E0-4D3D-B945-D32B28D73BC6}"/>
                  </a:ext>
                </a:extLst>
              </p:cNvPr>
              <p:cNvGrpSpPr>
                <a:grpSpLocks noChangeAspect="1"/>
              </p:cNvGrpSpPr>
              <p:nvPr/>
            </p:nvGrpSpPr>
            <p:grpSpPr>
              <a:xfrm>
                <a:off x="5651044" y="3049772"/>
                <a:ext cx="224478" cy="144000"/>
                <a:chOff x="3938779" y="2166323"/>
                <a:chExt cx="493935" cy="316855"/>
              </a:xfrm>
            </p:grpSpPr>
            <p:pic>
              <p:nvPicPr>
                <p:cNvPr id="204" name="Graphic 5">
                  <a:extLst>
                    <a:ext uri="{FF2B5EF4-FFF2-40B4-BE49-F238E27FC236}">
                      <a16:creationId xmlns:a16="http://schemas.microsoft.com/office/drawing/2014/main" id="{3BC41900-96C1-4453-892E-BAF18B15A9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39847" y="2166323"/>
                  <a:ext cx="192867" cy="316855"/>
                </a:xfrm>
                <a:prstGeom prst="rect">
                  <a:avLst/>
                </a:prstGeom>
              </p:spPr>
            </p:pic>
            <p:pic>
              <p:nvPicPr>
                <p:cNvPr id="205" name="Graphic 11">
                  <a:extLst>
                    <a:ext uri="{FF2B5EF4-FFF2-40B4-BE49-F238E27FC236}">
                      <a16:creationId xmlns:a16="http://schemas.microsoft.com/office/drawing/2014/main" id="{77393B55-DFE5-42F0-B82F-DFCF8C72074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38779" y="2201558"/>
                  <a:ext cx="276999" cy="276999"/>
                </a:xfrm>
                <a:prstGeom prst="rect">
                  <a:avLst/>
                </a:prstGeom>
              </p:spPr>
            </p:pic>
          </p:grpSp>
          <p:sp>
            <p:nvSpPr>
              <p:cNvPr id="203" name="Textfeld 202">
                <a:extLst>
                  <a:ext uri="{FF2B5EF4-FFF2-40B4-BE49-F238E27FC236}">
                    <a16:creationId xmlns:a16="http://schemas.microsoft.com/office/drawing/2014/main" id="{62ABAD6B-B9B7-41B8-87CE-32E9B6286030}"/>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195" name="Gruppieren 194">
              <a:extLst>
                <a:ext uri="{FF2B5EF4-FFF2-40B4-BE49-F238E27FC236}">
                  <a16:creationId xmlns:a16="http://schemas.microsoft.com/office/drawing/2014/main" id="{E4E5A65B-C8F4-4AF8-BA75-69C9410DC182}"/>
                </a:ext>
              </a:extLst>
            </p:cNvPr>
            <p:cNvGrpSpPr/>
            <p:nvPr/>
          </p:nvGrpSpPr>
          <p:grpSpPr>
            <a:xfrm>
              <a:off x="3159562" y="3212642"/>
              <a:ext cx="1018103" cy="342915"/>
              <a:chOff x="5649269" y="2718676"/>
              <a:chExt cx="1018103" cy="342915"/>
            </a:xfrm>
          </p:grpSpPr>
          <p:pic>
            <p:nvPicPr>
              <p:cNvPr id="196" name="Grafik 195">
                <a:extLst>
                  <a:ext uri="{FF2B5EF4-FFF2-40B4-BE49-F238E27FC236}">
                    <a16:creationId xmlns:a16="http://schemas.microsoft.com/office/drawing/2014/main" id="{B684D52B-F172-4194-AE30-F70BEB4E336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54238" y="2718676"/>
                <a:ext cx="188091" cy="180000"/>
              </a:xfrm>
              <a:prstGeom prst="rect">
                <a:avLst/>
              </a:prstGeom>
            </p:spPr>
          </p:pic>
          <p:grpSp>
            <p:nvGrpSpPr>
              <p:cNvPr id="197" name="Gruppieren 196">
                <a:extLst>
                  <a:ext uri="{FF2B5EF4-FFF2-40B4-BE49-F238E27FC236}">
                    <a16:creationId xmlns:a16="http://schemas.microsoft.com/office/drawing/2014/main" id="{B89B4E9D-B1C0-4801-91E2-A0D99C8B01ED}"/>
                  </a:ext>
                </a:extLst>
              </p:cNvPr>
              <p:cNvGrpSpPr/>
              <p:nvPr/>
            </p:nvGrpSpPr>
            <p:grpSpPr>
              <a:xfrm>
                <a:off x="5649269" y="2917591"/>
                <a:ext cx="216000" cy="144000"/>
                <a:chOff x="2734278" y="3211758"/>
                <a:chExt cx="216000" cy="144000"/>
              </a:xfrm>
            </p:grpSpPr>
            <p:cxnSp>
              <p:nvCxnSpPr>
                <p:cNvPr id="199" name="Gerader Verbinder 198">
                  <a:extLst>
                    <a:ext uri="{FF2B5EF4-FFF2-40B4-BE49-F238E27FC236}">
                      <a16:creationId xmlns:a16="http://schemas.microsoft.com/office/drawing/2014/main" id="{3A64E0EF-B1F2-4B4B-BE9D-5E028CE764AB}"/>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0" name="Gerader Verbinder 199">
                  <a:extLst>
                    <a:ext uri="{FF2B5EF4-FFF2-40B4-BE49-F238E27FC236}">
                      <a16:creationId xmlns:a16="http://schemas.microsoft.com/office/drawing/2014/main" id="{7ADCE848-89F5-4D8D-8EC1-D5BF9253BD38}"/>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98" name="Textfeld 197">
                <a:extLst>
                  <a:ext uri="{FF2B5EF4-FFF2-40B4-BE49-F238E27FC236}">
                    <a16:creationId xmlns:a16="http://schemas.microsoft.com/office/drawing/2014/main" id="{BB76BFC5-63D6-49D3-B595-884CFC3D2324}"/>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52%|58%</a:t>
                </a:r>
                <a:r>
                  <a:rPr lang="de-DE" sz="600" dirty="0">
                    <a:solidFill>
                      <a:schemeClr val="bg1">
                        <a:lumMod val="65000"/>
                      </a:schemeClr>
                    </a:solidFill>
                  </a:rPr>
                  <a:t>ac</a:t>
                </a:r>
                <a:r>
                  <a:rPr lang="de-DE" sz="800" dirty="0">
                    <a:solidFill>
                      <a:schemeClr val="bg1">
                        <a:lumMod val="65000"/>
                      </a:schemeClr>
                    </a:solidFill>
                  </a:rPr>
                  <a:t>|50%</a:t>
                </a:r>
              </a:p>
            </p:txBody>
          </p:sp>
        </p:grpSp>
      </p:grpSp>
      <p:grpSp>
        <p:nvGrpSpPr>
          <p:cNvPr id="208" name="Gruppieren 207">
            <a:extLst>
              <a:ext uri="{FF2B5EF4-FFF2-40B4-BE49-F238E27FC236}">
                <a16:creationId xmlns:a16="http://schemas.microsoft.com/office/drawing/2014/main" id="{599FADF9-0630-4E36-85EA-021D6CB4CECC}"/>
              </a:ext>
            </a:extLst>
          </p:cNvPr>
          <p:cNvGrpSpPr/>
          <p:nvPr/>
        </p:nvGrpSpPr>
        <p:grpSpPr>
          <a:xfrm>
            <a:off x="5619167" y="2686686"/>
            <a:ext cx="1024281" cy="575940"/>
            <a:chOff x="3153384" y="2979617"/>
            <a:chExt cx="1024281" cy="575940"/>
          </a:xfrm>
        </p:grpSpPr>
        <p:grpSp>
          <p:nvGrpSpPr>
            <p:cNvPr id="209" name="Gruppieren 208">
              <a:extLst>
                <a:ext uri="{FF2B5EF4-FFF2-40B4-BE49-F238E27FC236}">
                  <a16:creationId xmlns:a16="http://schemas.microsoft.com/office/drawing/2014/main" id="{9C1BA122-1AA3-4293-9731-CB6B518CF9A4}"/>
                </a:ext>
              </a:extLst>
            </p:cNvPr>
            <p:cNvGrpSpPr/>
            <p:nvPr/>
          </p:nvGrpSpPr>
          <p:grpSpPr>
            <a:xfrm>
              <a:off x="3153384" y="2979617"/>
              <a:ext cx="1016330" cy="305986"/>
              <a:chOff x="5651042" y="3049772"/>
              <a:chExt cx="1016330" cy="305986"/>
            </a:xfrm>
          </p:grpSpPr>
          <p:grpSp>
            <p:nvGrpSpPr>
              <p:cNvPr id="216" name="Gruppieren 215">
                <a:extLst>
                  <a:ext uri="{FF2B5EF4-FFF2-40B4-BE49-F238E27FC236}">
                    <a16:creationId xmlns:a16="http://schemas.microsoft.com/office/drawing/2014/main" id="{139ECB66-219B-48FB-8C5E-80D551EFF071}"/>
                  </a:ext>
                </a:extLst>
              </p:cNvPr>
              <p:cNvGrpSpPr/>
              <p:nvPr/>
            </p:nvGrpSpPr>
            <p:grpSpPr>
              <a:xfrm>
                <a:off x="5651042" y="3211758"/>
                <a:ext cx="216000" cy="144000"/>
                <a:chOff x="2734278" y="3211758"/>
                <a:chExt cx="216000" cy="144000"/>
              </a:xfrm>
            </p:grpSpPr>
            <p:cxnSp>
              <p:nvCxnSpPr>
                <p:cNvPr id="221" name="Gerader Verbinder 220">
                  <a:extLst>
                    <a:ext uri="{FF2B5EF4-FFF2-40B4-BE49-F238E27FC236}">
                      <a16:creationId xmlns:a16="http://schemas.microsoft.com/office/drawing/2014/main" id="{9ED9D00A-F68A-4674-B2C6-9D9951DC74DC}"/>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22" name="Gerader Verbinder 221">
                  <a:extLst>
                    <a:ext uri="{FF2B5EF4-FFF2-40B4-BE49-F238E27FC236}">
                      <a16:creationId xmlns:a16="http://schemas.microsoft.com/office/drawing/2014/main" id="{9C396CA8-3AC6-4D35-B9C5-D85F5E6AD620}"/>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217" name="Gruppieren 216">
                <a:extLst>
                  <a:ext uri="{FF2B5EF4-FFF2-40B4-BE49-F238E27FC236}">
                    <a16:creationId xmlns:a16="http://schemas.microsoft.com/office/drawing/2014/main" id="{772FA960-2F9A-4C4D-9239-443E700B2AB3}"/>
                  </a:ext>
                </a:extLst>
              </p:cNvPr>
              <p:cNvGrpSpPr>
                <a:grpSpLocks noChangeAspect="1"/>
              </p:cNvGrpSpPr>
              <p:nvPr/>
            </p:nvGrpSpPr>
            <p:grpSpPr>
              <a:xfrm>
                <a:off x="5651044" y="3049772"/>
                <a:ext cx="224478" cy="144000"/>
                <a:chOff x="3938779" y="2166323"/>
                <a:chExt cx="493935" cy="316855"/>
              </a:xfrm>
            </p:grpSpPr>
            <p:pic>
              <p:nvPicPr>
                <p:cNvPr id="219" name="Graphic 5">
                  <a:extLst>
                    <a:ext uri="{FF2B5EF4-FFF2-40B4-BE49-F238E27FC236}">
                      <a16:creationId xmlns:a16="http://schemas.microsoft.com/office/drawing/2014/main" id="{832D3008-C1CC-4A16-B77D-E3B5C60023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39847" y="2166323"/>
                  <a:ext cx="192867" cy="316855"/>
                </a:xfrm>
                <a:prstGeom prst="rect">
                  <a:avLst/>
                </a:prstGeom>
              </p:spPr>
            </p:pic>
            <p:pic>
              <p:nvPicPr>
                <p:cNvPr id="220" name="Graphic 11">
                  <a:extLst>
                    <a:ext uri="{FF2B5EF4-FFF2-40B4-BE49-F238E27FC236}">
                      <a16:creationId xmlns:a16="http://schemas.microsoft.com/office/drawing/2014/main" id="{8096E058-C5D8-4998-B2BE-C642DCBD84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38779" y="2201558"/>
                  <a:ext cx="276999" cy="276999"/>
                </a:xfrm>
                <a:prstGeom prst="rect">
                  <a:avLst/>
                </a:prstGeom>
              </p:spPr>
            </p:pic>
          </p:grpSp>
          <p:sp>
            <p:nvSpPr>
              <p:cNvPr id="218" name="Textfeld 217">
                <a:extLst>
                  <a:ext uri="{FF2B5EF4-FFF2-40B4-BE49-F238E27FC236}">
                    <a16:creationId xmlns:a16="http://schemas.microsoft.com/office/drawing/2014/main" id="{3EF8D55E-4766-48E4-B3A0-1742B3961479}"/>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44%|51%</a:t>
                </a:r>
              </a:p>
            </p:txBody>
          </p:sp>
        </p:grpSp>
        <p:grpSp>
          <p:nvGrpSpPr>
            <p:cNvPr id="210" name="Gruppieren 209">
              <a:extLst>
                <a:ext uri="{FF2B5EF4-FFF2-40B4-BE49-F238E27FC236}">
                  <a16:creationId xmlns:a16="http://schemas.microsoft.com/office/drawing/2014/main" id="{8AE3D0F1-89F8-479F-B46A-01E7A0E69A7B}"/>
                </a:ext>
              </a:extLst>
            </p:cNvPr>
            <p:cNvGrpSpPr/>
            <p:nvPr/>
          </p:nvGrpSpPr>
          <p:grpSpPr>
            <a:xfrm>
              <a:off x="3159562" y="3212642"/>
              <a:ext cx="1018103" cy="342915"/>
              <a:chOff x="5649269" y="2718676"/>
              <a:chExt cx="1018103" cy="342915"/>
            </a:xfrm>
          </p:grpSpPr>
          <p:pic>
            <p:nvPicPr>
              <p:cNvPr id="211" name="Grafik 210">
                <a:extLst>
                  <a:ext uri="{FF2B5EF4-FFF2-40B4-BE49-F238E27FC236}">
                    <a16:creationId xmlns:a16="http://schemas.microsoft.com/office/drawing/2014/main" id="{EF88CC2C-BAF8-4D28-871B-DCE359186E4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54238" y="2718676"/>
                <a:ext cx="188091" cy="180000"/>
              </a:xfrm>
              <a:prstGeom prst="rect">
                <a:avLst/>
              </a:prstGeom>
            </p:spPr>
          </p:pic>
          <p:grpSp>
            <p:nvGrpSpPr>
              <p:cNvPr id="212" name="Gruppieren 211">
                <a:extLst>
                  <a:ext uri="{FF2B5EF4-FFF2-40B4-BE49-F238E27FC236}">
                    <a16:creationId xmlns:a16="http://schemas.microsoft.com/office/drawing/2014/main" id="{149C87C5-8B19-4453-960E-675FD5E649A0}"/>
                  </a:ext>
                </a:extLst>
              </p:cNvPr>
              <p:cNvGrpSpPr/>
              <p:nvPr/>
            </p:nvGrpSpPr>
            <p:grpSpPr>
              <a:xfrm>
                <a:off x="5649269" y="2917591"/>
                <a:ext cx="216000" cy="144000"/>
                <a:chOff x="2734278" y="3211758"/>
                <a:chExt cx="216000" cy="144000"/>
              </a:xfrm>
            </p:grpSpPr>
            <p:cxnSp>
              <p:nvCxnSpPr>
                <p:cNvPr id="214" name="Gerader Verbinder 213">
                  <a:extLst>
                    <a:ext uri="{FF2B5EF4-FFF2-40B4-BE49-F238E27FC236}">
                      <a16:creationId xmlns:a16="http://schemas.microsoft.com/office/drawing/2014/main" id="{E152F892-E287-477A-87B2-CD7B2C38A03B}"/>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15" name="Gerader Verbinder 214">
                  <a:extLst>
                    <a:ext uri="{FF2B5EF4-FFF2-40B4-BE49-F238E27FC236}">
                      <a16:creationId xmlns:a16="http://schemas.microsoft.com/office/drawing/2014/main" id="{9AE926A4-208C-44D3-9152-B195B9C2F679}"/>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13" name="Textfeld 212">
                <a:extLst>
                  <a:ext uri="{FF2B5EF4-FFF2-40B4-BE49-F238E27FC236}">
                    <a16:creationId xmlns:a16="http://schemas.microsoft.com/office/drawing/2014/main" id="{BBCAF446-BA51-42FE-BDFC-BFBA395E0821}"/>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53%</a:t>
                </a:r>
                <a:r>
                  <a:rPr lang="de-DE" sz="600" dirty="0">
                    <a:solidFill>
                      <a:schemeClr val="bg1">
                        <a:lumMod val="65000"/>
                      </a:schemeClr>
                    </a:solidFill>
                  </a:rPr>
                  <a:t>c</a:t>
                </a:r>
                <a:r>
                  <a:rPr lang="de-DE" sz="800" dirty="0">
                    <a:solidFill>
                      <a:schemeClr val="bg1">
                        <a:lumMod val="65000"/>
                      </a:schemeClr>
                    </a:solidFill>
                  </a:rPr>
                  <a:t>|52%</a:t>
                </a:r>
                <a:r>
                  <a:rPr lang="de-DE" sz="600" dirty="0">
                    <a:solidFill>
                      <a:schemeClr val="bg1">
                        <a:lumMod val="65000"/>
                      </a:schemeClr>
                    </a:solidFill>
                  </a:rPr>
                  <a:t>c</a:t>
                </a:r>
                <a:r>
                  <a:rPr lang="de-DE" sz="800" dirty="0">
                    <a:solidFill>
                      <a:schemeClr val="bg1">
                        <a:lumMod val="65000"/>
                      </a:schemeClr>
                    </a:solidFill>
                  </a:rPr>
                  <a:t>|42%</a:t>
                </a:r>
              </a:p>
            </p:txBody>
          </p:sp>
        </p:grpSp>
      </p:grpSp>
      <p:grpSp>
        <p:nvGrpSpPr>
          <p:cNvPr id="223" name="Gruppieren 222">
            <a:extLst>
              <a:ext uri="{FF2B5EF4-FFF2-40B4-BE49-F238E27FC236}">
                <a16:creationId xmlns:a16="http://schemas.microsoft.com/office/drawing/2014/main" id="{D65E418C-6251-4A06-AD7D-339D5C72B4A2}"/>
              </a:ext>
            </a:extLst>
          </p:cNvPr>
          <p:cNvGrpSpPr/>
          <p:nvPr/>
        </p:nvGrpSpPr>
        <p:grpSpPr>
          <a:xfrm>
            <a:off x="10802593" y="2987016"/>
            <a:ext cx="1024281" cy="575940"/>
            <a:chOff x="3153384" y="2979617"/>
            <a:chExt cx="1024281" cy="575940"/>
          </a:xfrm>
        </p:grpSpPr>
        <p:grpSp>
          <p:nvGrpSpPr>
            <p:cNvPr id="224" name="Gruppieren 223">
              <a:extLst>
                <a:ext uri="{FF2B5EF4-FFF2-40B4-BE49-F238E27FC236}">
                  <a16:creationId xmlns:a16="http://schemas.microsoft.com/office/drawing/2014/main" id="{05F6073F-8F52-44FE-9BC9-92A9A7A88540}"/>
                </a:ext>
              </a:extLst>
            </p:cNvPr>
            <p:cNvGrpSpPr/>
            <p:nvPr/>
          </p:nvGrpSpPr>
          <p:grpSpPr>
            <a:xfrm>
              <a:off x="3153384" y="2979617"/>
              <a:ext cx="1016330" cy="305986"/>
              <a:chOff x="5651042" y="3049772"/>
              <a:chExt cx="1016330" cy="305986"/>
            </a:xfrm>
          </p:grpSpPr>
          <p:grpSp>
            <p:nvGrpSpPr>
              <p:cNvPr id="231" name="Gruppieren 230">
                <a:extLst>
                  <a:ext uri="{FF2B5EF4-FFF2-40B4-BE49-F238E27FC236}">
                    <a16:creationId xmlns:a16="http://schemas.microsoft.com/office/drawing/2014/main" id="{04438042-70FF-4029-AB66-254B3E28CEC1}"/>
                  </a:ext>
                </a:extLst>
              </p:cNvPr>
              <p:cNvGrpSpPr/>
              <p:nvPr/>
            </p:nvGrpSpPr>
            <p:grpSpPr>
              <a:xfrm>
                <a:off x="5651042" y="3211758"/>
                <a:ext cx="216000" cy="144000"/>
                <a:chOff x="2734278" y="3211758"/>
                <a:chExt cx="216000" cy="144000"/>
              </a:xfrm>
            </p:grpSpPr>
            <p:cxnSp>
              <p:nvCxnSpPr>
                <p:cNvPr id="236" name="Gerader Verbinder 235">
                  <a:extLst>
                    <a:ext uri="{FF2B5EF4-FFF2-40B4-BE49-F238E27FC236}">
                      <a16:creationId xmlns:a16="http://schemas.microsoft.com/office/drawing/2014/main" id="{75D9AC04-D566-4A21-8B3F-F653FDA9DB05}"/>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37" name="Gerader Verbinder 236">
                  <a:extLst>
                    <a:ext uri="{FF2B5EF4-FFF2-40B4-BE49-F238E27FC236}">
                      <a16:creationId xmlns:a16="http://schemas.microsoft.com/office/drawing/2014/main" id="{EFA358C3-7761-457B-B3BA-FFE2076461FF}"/>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232" name="Gruppieren 231">
                <a:extLst>
                  <a:ext uri="{FF2B5EF4-FFF2-40B4-BE49-F238E27FC236}">
                    <a16:creationId xmlns:a16="http://schemas.microsoft.com/office/drawing/2014/main" id="{96CA587F-2E4A-427C-8FF5-B28DAA86A91A}"/>
                  </a:ext>
                </a:extLst>
              </p:cNvPr>
              <p:cNvGrpSpPr>
                <a:grpSpLocks noChangeAspect="1"/>
              </p:cNvGrpSpPr>
              <p:nvPr/>
            </p:nvGrpSpPr>
            <p:grpSpPr>
              <a:xfrm>
                <a:off x="5651044" y="3049772"/>
                <a:ext cx="224478" cy="144000"/>
                <a:chOff x="3938779" y="2166323"/>
                <a:chExt cx="493935" cy="316855"/>
              </a:xfrm>
            </p:grpSpPr>
            <p:pic>
              <p:nvPicPr>
                <p:cNvPr id="234" name="Graphic 5">
                  <a:extLst>
                    <a:ext uri="{FF2B5EF4-FFF2-40B4-BE49-F238E27FC236}">
                      <a16:creationId xmlns:a16="http://schemas.microsoft.com/office/drawing/2014/main" id="{E775DBB2-334E-40CB-B688-0DBC65731D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39847" y="2166323"/>
                  <a:ext cx="192867" cy="316855"/>
                </a:xfrm>
                <a:prstGeom prst="rect">
                  <a:avLst/>
                </a:prstGeom>
              </p:spPr>
            </p:pic>
            <p:pic>
              <p:nvPicPr>
                <p:cNvPr id="235" name="Graphic 11">
                  <a:extLst>
                    <a:ext uri="{FF2B5EF4-FFF2-40B4-BE49-F238E27FC236}">
                      <a16:creationId xmlns:a16="http://schemas.microsoft.com/office/drawing/2014/main" id="{1BAE6922-F4AF-448D-8F95-B7CADB9FEF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38779" y="2201558"/>
                  <a:ext cx="276999" cy="276999"/>
                </a:xfrm>
                <a:prstGeom prst="rect">
                  <a:avLst/>
                </a:prstGeom>
              </p:spPr>
            </p:pic>
          </p:grpSp>
          <p:sp>
            <p:nvSpPr>
              <p:cNvPr id="233" name="Textfeld 232">
                <a:extLst>
                  <a:ext uri="{FF2B5EF4-FFF2-40B4-BE49-F238E27FC236}">
                    <a16:creationId xmlns:a16="http://schemas.microsoft.com/office/drawing/2014/main" id="{91E44328-6AAD-4F84-B806-C60414F5CCE1}"/>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225" name="Gruppieren 224">
              <a:extLst>
                <a:ext uri="{FF2B5EF4-FFF2-40B4-BE49-F238E27FC236}">
                  <a16:creationId xmlns:a16="http://schemas.microsoft.com/office/drawing/2014/main" id="{89EEB116-39EF-40E3-AA3B-855A2F02207B}"/>
                </a:ext>
              </a:extLst>
            </p:cNvPr>
            <p:cNvGrpSpPr/>
            <p:nvPr/>
          </p:nvGrpSpPr>
          <p:grpSpPr>
            <a:xfrm>
              <a:off x="3159562" y="3212642"/>
              <a:ext cx="1018103" cy="342915"/>
              <a:chOff x="5649269" y="2718676"/>
              <a:chExt cx="1018103" cy="342915"/>
            </a:xfrm>
          </p:grpSpPr>
          <p:pic>
            <p:nvPicPr>
              <p:cNvPr id="226" name="Grafik 225">
                <a:extLst>
                  <a:ext uri="{FF2B5EF4-FFF2-40B4-BE49-F238E27FC236}">
                    <a16:creationId xmlns:a16="http://schemas.microsoft.com/office/drawing/2014/main" id="{CB79DBDE-D0A8-486B-9E4F-319334483D5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54238" y="2718676"/>
                <a:ext cx="188091" cy="180000"/>
              </a:xfrm>
              <a:prstGeom prst="rect">
                <a:avLst/>
              </a:prstGeom>
            </p:spPr>
          </p:pic>
          <p:grpSp>
            <p:nvGrpSpPr>
              <p:cNvPr id="227" name="Gruppieren 226">
                <a:extLst>
                  <a:ext uri="{FF2B5EF4-FFF2-40B4-BE49-F238E27FC236}">
                    <a16:creationId xmlns:a16="http://schemas.microsoft.com/office/drawing/2014/main" id="{168A5786-828E-43E3-966D-715093CCD4A4}"/>
                  </a:ext>
                </a:extLst>
              </p:cNvPr>
              <p:cNvGrpSpPr/>
              <p:nvPr/>
            </p:nvGrpSpPr>
            <p:grpSpPr>
              <a:xfrm>
                <a:off x="5649269" y="2917591"/>
                <a:ext cx="216000" cy="144000"/>
                <a:chOff x="2734278" y="3211758"/>
                <a:chExt cx="216000" cy="144000"/>
              </a:xfrm>
            </p:grpSpPr>
            <p:cxnSp>
              <p:nvCxnSpPr>
                <p:cNvPr id="229" name="Gerader Verbinder 228">
                  <a:extLst>
                    <a:ext uri="{FF2B5EF4-FFF2-40B4-BE49-F238E27FC236}">
                      <a16:creationId xmlns:a16="http://schemas.microsoft.com/office/drawing/2014/main" id="{2242C27D-D7CD-47DC-A769-2C9AD0821002}"/>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30" name="Gerader Verbinder 229">
                  <a:extLst>
                    <a:ext uri="{FF2B5EF4-FFF2-40B4-BE49-F238E27FC236}">
                      <a16:creationId xmlns:a16="http://schemas.microsoft.com/office/drawing/2014/main" id="{B4DFB533-2D28-4223-AF70-E5FD6B545CA3}"/>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28" name="Textfeld 227">
                <a:extLst>
                  <a:ext uri="{FF2B5EF4-FFF2-40B4-BE49-F238E27FC236}">
                    <a16:creationId xmlns:a16="http://schemas.microsoft.com/office/drawing/2014/main" id="{05C0B9A5-CE49-44DD-B082-5C0EE628C798}"/>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4%|7%</a:t>
                </a:r>
                <a:r>
                  <a:rPr lang="de-DE" sz="600" dirty="0">
                    <a:solidFill>
                      <a:schemeClr val="bg1">
                        <a:lumMod val="65000"/>
                      </a:schemeClr>
                    </a:solidFill>
                  </a:rPr>
                  <a:t>c</a:t>
                </a:r>
                <a:r>
                  <a:rPr lang="de-DE" sz="800" dirty="0">
                    <a:solidFill>
                      <a:schemeClr val="bg1">
                        <a:lumMod val="65000"/>
                      </a:schemeClr>
                    </a:solidFill>
                  </a:rPr>
                  <a:t>|14%</a:t>
                </a:r>
                <a:r>
                  <a:rPr lang="de-DE" sz="600" dirty="0">
                    <a:solidFill>
                      <a:schemeClr val="bg1">
                        <a:lumMod val="65000"/>
                      </a:schemeClr>
                    </a:solidFill>
                  </a:rPr>
                  <a:t>ab</a:t>
                </a:r>
                <a:endParaRPr lang="de-DE" sz="800" dirty="0">
                  <a:solidFill>
                    <a:schemeClr val="bg1">
                      <a:lumMod val="65000"/>
                    </a:schemeClr>
                  </a:solidFill>
                </a:endParaRPr>
              </a:p>
            </p:txBody>
          </p:sp>
        </p:grpSp>
      </p:grpSp>
      <p:grpSp>
        <p:nvGrpSpPr>
          <p:cNvPr id="403" name="Gruppieren 402">
            <a:extLst>
              <a:ext uri="{FF2B5EF4-FFF2-40B4-BE49-F238E27FC236}">
                <a16:creationId xmlns:a16="http://schemas.microsoft.com/office/drawing/2014/main" id="{D6D59979-6EB7-4934-A897-4DB46F6AC458}"/>
              </a:ext>
            </a:extLst>
          </p:cNvPr>
          <p:cNvGrpSpPr>
            <a:grpSpLocks noChangeAspect="1"/>
          </p:cNvGrpSpPr>
          <p:nvPr/>
        </p:nvGrpSpPr>
        <p:grpSpPr>
          <a:xfrm>
            <a:off x="8496065" y="5616154"/>
            <a:ext cx="3240000" cy="432383"/>
            <a:chOff x="8145191" y="5602202"/>
            <a:chExt cx="3681683" cy="491331"/>
          </a:xfrm>
        </p:grpSpPr>
        <p:pic>
          <p:nvPicPr>
            <p:cNvPr id="404" name="Graphic 5">
              <a:extLst>
                <a:ext uri="{FF2B5EF4-FFF2-40B4-BE49-F238E27FC236}">
                  <a16:creationId xmlns:a16="http://schemas.microsoft.com/office/drawing/2014/main" id="{F2AF2D10-7C4B-4AC3-BFB6-B145E0193C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24240" y="5667113"/>
              <a:ext cx="192868" cy="316855"/>
            </a:xfrm>
            <a:prstGeom prst="rect">
              <a:avLst/>
            </a:prstGeom>
          </p:spPr>
        </p:pic>
        <p:pic>
          <p:nvPicPr>
            <p:cNvPr id="405" name="Grafik 404">
              <a:extLst>
                <a:ext uri="{FF2B5EF4-FFF2-40B4-BE49-F238E27FC236}">
                  <a16:creationId xmlns:a16="http://schemas.microsoft.com/office/drawing/2014/main" id="{894480B4-62CF-4790-9757-26D361B33A1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93318" y="5602202"/>
              <a:ext cx="421322" cy="403200"/>
            </a:xfrm>
            <a:prstGeom prst="rect">
              <a:avLst/>
            </a:prstGeom>
          </p:spPr>
        </p:pic>
        <p:pic>
          <p:nvPicPr>
            <p:cNvPr id="406" name="Graphic 11">
              <a:extLst>
                <a:ext uri="{FF2B5EF4-FFF2-40B4-BE49-F238E27FC236}">
                  <a16:creationId xmlns:a16="http://schemas.microsoft.com/office/drawing/2014/main" id="{E8C68571-68FD-4F67-B37C-AA74B010E47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45191" y="5702348"/>
              <a:ext cx="276999" cy="276999"/>
            </a:xfrm>
            <a:prstGeom prst="rect">
              <a:avLst/>
            </a:prstGeom>
          </p:spPr>
        </p:pic>
        <p:sp>
          <p:nvSpPr>
            <p:cNvPr id="407" name="Rechteck: abgerundete Ecken 406">
              <a:extLst>
                <a:ext uri="{FF2B5EF4-FFF2-40B4-BE49-F238E27FC236}">
                  <a16:creationId xmlns:a16="http://schemas.microsoft.com/office/drawing/2014/main" id="{429181AC-9E9F-4380-AB91-F2F4E26FE683}"/>
                </a:ext>
              </a:extLst>
            </p:cNvPr>
            <p:cNvSpPr/>
            <p:nvPr/>
          </p:nvSpPr>
          <p:spPr bwMode="ltGray">
            <a:xfrm>
              <a:off x="10086643" y="5667112"/>
              <a:ext cx="1740231" cy="338289"/>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sp>
          <p:nvSpPr>
            <p:cNvPr id="408" name="Textfeld 407">
              <a:extLst>
                <a:ext uri="{FF2B5EF4-FFF2-40B4-BE49-F238E27FC236}">
                  <a16:creationId xmlns:a16="http://schemas.microsoft.com/office/drawing/2014/main" id="{8DDD493B-1397-4216-A691-6B3078168230}"/>
                </a:ext>
              </a:extLst>
            </p:cNvPr>
            <p:cNvSpPr txBox="1"/>
            <p:nvPr/>
          </p:nvSpPr>
          <p:spPr>
            <a:xfrm>
              <a:off x="10206064"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18-34</a:t>
              </a:r>
              <a:br>
                <a:rPr lang="en-US" sz="1100" dirty="0">
                  <a:solidFill>
                    <a:schemeClr val="bg1">
                      <a:lumMod val="75000"/>
                    </a:schemeClr>
                  </a:solidFill>
                </a:rPr>
              </a:br>
              <a:r>
                <a:rPr lang="en-US" sz="900" dirty="0">
                  <a:solidFill>
                    <a:schemeClr val="bg1">
                      <a:lumMod val="75000"/>
                    </a:schemeClr>
                  </a:solidFill>
                </a:rPr>
                <a:t>(a)</a:t>
              </a:r>
            </a:p>
          </p:txBody>
        </p:sp>
        <p:sp>
          <p:nvSpPr>
            <p:cNvPr id="409" name="Textfeld 408">
              <a:extLst>
                <a:ext uri="{FF2B5EF4-FFF2-40B4-BE49-F238E27FC236}">
                  <a16:creationId xmlns:a16="http://schemas.microsoft.com/office/drawing/2014/main" id="{9B47BB7D-F477-41BC-BC8B-B4CD5BF2A57D}"/>
                </a:ext>
              </a:extLst>
            </p:cNvPr>
            <p:cNvSpPr txBox="1"/>
            <p:nvPr/>
          </p:nvSpPr>
          <p:spPr>
            <a:xfrm>
              <a:off x="10741646"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35-49</a:t>
              </a:r>
              <a:br>
                <a:rPr lang="en-US" sz="1100" dirty="0">
                  <a:solidFill>
                    <a:schemeClr val="bg1">
                      <a:lumMod val="75000"/>
                    </a:schemeClr>
                  </a:solidFill>
                </a:rPr>
              </a:br>
              <a:r>
                <a:rPr lang="en-US" sz="900" dirty="0">
                  <a:solidFill>
                    <a:schemeClr val="bg1">
                      <a:lumMod val="75000"/>
                    </a:schemeClr>
                  </a:solidFill>
                </a:rPr>
                <a:t>(b)</a:t>
              </a:r>
            </a:p>
          </p:txBody>
        </p:sp>
        <p:sp>
          <p:nvSpPr>
            <p:cNvPr id="410" name="Textfeld 409">
              <a:extLst>
                <a:ext uri="{FF2B5EF4-FFF2-40B4-BE49-F238E27FC236}">
                  <a16:creationId xmlns:a16="http://schemas.microsoft.com/office/drawing/2014/main" id="{3BAD25D0-E7F0-402A-9F70-F6A457E83267}"/>
                </a:ext>
              </a:extLst>
            </p:cNvPr>
            <p:cNvSpPr txBox="1"/>
            <p:nvPr/>
          </p:nvSpPr>
          <p:spPr>
            <a:xfrm>
              <a:off x="11277227"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50-99</a:t>
              </a:r>
              <a:br>
                <a:rPr lang="en-US" sz="1100" dirty="0">
                  <a:solidFill>
                    <a:schemeClr val="bg1">
                      <a:lumMod val="75000"/>
                    </a:schemeClr>
                  </a:solidFill>
                </a:rPr>
              </a:br>
              <a:r>
                <a:rPr lang="en-US" sz="900" dirty="0">
                  <a:solidFill>
                    <a:schemeClr val="bg1">
                      <a:lumMod val="75000"/>
                    </a:schemeClr>
                  </a:solidFill>
                </a:rPr>
                <a:t>(c)</a:t>
              </a:r>
            </a:p>
          </p:txBody>
        </p:sp>
        <p:cxnSp>
          <p:nvCxnSpPr>
            <p:cNvPr id="411" name="Gerader Verbinder 410">
              <a:extLst>
                <a:ext uri="{FF2B5EF4-FFF2-40B4-BE49-F238E27FC236}">
                  <a16:creationId xmlns:a16="http://schemas.microsoft.com/office/drawing/2014/main" id="{AEF8CAB6-DD7C-459A-A5F2-EC7537A3A12E}"/>
                </a:ext>
              </a:extLst>
            </p:cNvPr>
            <p:cNvCxnSpPr>
              <a:cxnSpLocks/>
            </p:cNvCxnSpPr>
            <p:nvPr/>
          </p:nvCxnSpPr>
          <p:spPr>
            <a:xfrm>
              <a:off x="1067642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12" name="Gerader Verbinder 411">
              <a:extLst>
                <a:ext uri="{FF2B5EF4-FFF2-40B4-BE49-F238E27FC236}">
                  <a16:creationId xmlns:a16="http://schemas.microsoft.com/office/drawing/2014/main" id="{EC4452EA-5B3D-44F7-83B4-B7CF2C3B089B}"/>
                </a:ext>
              </a:extLst>
            </p:cNvPr>
            <p:cNvCxnSpPr>
              <a:cxnSpLocks/>
            </p:cNvCxnSpPr>
            <p:nvPr/>
          </p:nvCxnSpPr>
          <p:spPr>
            <a:xfrm>
              <a:off x="1121689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13" name="Rechteck: abgerundete Ecken 412">
              <a:extLst>
                <a:ext uri="{FF2B5EF4-FFF2-40B4-BE49-F238E27FC236}">
                  <a16:creationId xmlns:a16="http://schemas.microsoft.com/office/drawing/2014/main" id="{EED867B1-DC57-4D45-9F81-4C595CA472FB}"/>
                </a:ext>
              </a:extLst>
            </p:cNvPr>
            <p:cNvSpPr/>
            <p:nvPr/>
          </p:nvSpPr>
          <p:spPr bwMode="ltGray">
            <a:xfrm>
              <a:off x="8812162" y="5667112"/>
              <a:ext cx="518125" cy="33829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cxnSp>
          <p:nvCxnSpPr>
            <p:cNvPr id="414" name="Gerader Verbinder 413">
              <a:extLst>
                <a:ext uri="{FF2B5EF4-FFF2-40B4-BE49-F238E27FC236}">
                  <a16:creationId xmlns:a16="http://schemas.microsoft.com/office/drawing/2014/main" id="{8CF60594-2F14-4EC0-BC1B-D433373ACFD1}"/>
                </a:ext>
              </a:extLst>
            </p:cNvPr>
            <p:cNvCxnSpPr>
              <a:cxnSpLocks/>
            </p:cNvCxnSpPr>
            <p:nvPr/>
          </p:nvCxnSpPr>
          <p:spPr>
            <a:xfrm>
              <a:off x="9071224" y="5765460"/>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15" name="Textfeld 414">
              <a:extLst>
                <a:ext uri="{FF2B5EF4-FFF2-40B4-BE49-F238E27FC236}">
                  <a16:creationId xmlns:a16="http://schemas.microsoft.com/office/drawing/2014/main" id="{7E4B1326-672A-49EA-A4F6-869AC66FC037}"/>
                </a:ext>
              </a:extLst>
            </p:cNvPr>
            <p:cNvSpPr txBox="1"/>
            <p:nvPr/>
          </p:nvSpPr>
          <p:spPr>
            <a:xfrm>
              <a:off x="8882814" y="5766403"/>
              <a:ext cx="132972" cy="192355"/>
            </a:xfrm>
            <a:prstGeom prst="rect">
              <a:avLst/>
            </a:prstGeom>
            <a:noFill/>
          </p:spPr>
          <p:txBody>
            <a:bodyPr wrap="none" lIns="0" tIns="0" rIns="0" bIns="0" rtlCol="0">
              <a:spAutoFit/>
            </a:bodyPr>
            <a:lstStyle/>
            <a:p>
              <a:pPr algn="ctr"/>
              <a:r>
                <a:rPr lang="en-US" sz="1100" dirty="0">
                  <a:solidFill>
                    <a:schemeClr val="bg1">
                      <a:lumMod val="75000"/>
                    </a:schemeClr>
                  </a:solidFill>
                </a:rPr>
                <a:t>m</a:t>
              </a:r>
            </a:p>
          </p:txBody>
        </p:sp>
        <p:sp>
          <p:nvSpPr>
            <p:cNvPr id="416" name="Textfeld 415">
              <a:extLst>
                <a:ext uri="{FF2B5EF4-FFF2-40B4-BE49-F238E27FC236}">
                  <a16:creationId xmlns:a16="http://schemas.microsoft.com/office/drawing/2014/main" id="{EAA24F5A-053C-4919-A472-48223EBB60CA}"/>
                </a:ext>
              </a:extLst>
            </p:cNvPr>
            <p:cNvSpPr txBox="1"/>
            <p:nvPr/>
          </p:nvSpPr>
          <p:spPr>
            <a:xfrm>
              <a:off x="9198193" y="5766403"/>
              <a:ext cx="43718" cy="192355"/>
            </a:xfrm>
            <a:prstGeom prst="rect">
              <a:avLst/>
            </a:prstGeom>
            <a:noFill/>
          </p:spPr>
          <p:txBody>
            <a:bodyPr wrap="none" lIns="0" tIns="0" rIns="0" bIns="0" rtlCol="0">
              <a:spAutoFit/>
            </a:bodyPr>
            <a:lstStyle/>
            <a:p>
              <a:pPr algn="ctr"/>
              <a:r>
                <a:rPr lang="en-US" sz="1100" dirty="0">
                  <a:solidFill>
                    <a:schemeClr val="bg1">
                      <a:lumMod val="75000"/>
                    </a:schemeClr>
                  </a:solidFill>
                </a:rPr>
                <a:t>f</a:t>
              </a:r>
              <a:endParaRPr lang="en-US" sz="900" dirty="0">
                <a:solidFill>
                  <a:schemeClr val="bg1">
                    <a:lumMod val="75000"/>
                  </a:schemeClr>
                </a:solidFill>
              </a:endParaRPr>
            </a:p>
          </p:txBody>
        </p:sp>
        <p:sp>
          <p:nvSpPr>
            <p:cNvPr id="417" name="Textfeld 416">
              <a:extLst>
                <a:ext uri="{FF2B5EF4-FFF2-40B4-BE49-F238E27FC236}">
                  <a16:creationId xmlns:a16="http://schemas.microsoft.com/office/drawing/2014/main" id="{E822760A-D9A6-4490-9F6F-7FEF9A2BB790}"/>
                </a:ext>
              </a:extLst>
            </p:cNvPr>
            <p:cNvSpPr txBox="1"/>
            <p:nvPr/>
          </p:nvSpPr>
          <p:spPr>
            <a:xfrm>
              <a:off x="8908650" y="5936152"/>
              <a:ext cx="74" cy="157381"/>
            </a:xfrm>
            <a:prstGeom prst="rect">
              <a:avLst/>
            </a:prstGeom>
            <a:noFill/>
          </p:spPr>
          <p:txBody>
            <a:bodyPr wrap="none" lIns="0" tIns="0" rIns="0" bIns="0" rtlCol="0">
              <a:spAutoFit/>
            </a:bodyPr>
            <a:lstStyle/>
            <a:p>
              <a:endParaRPr lang="en-US" sz="900" b="1" dirty="0">
                <a:solidFill>
                  <a:schemeClr val="bg1">
                    <a:lumMod val="75000"/>
                  </a:schemeClr>
                </a:solidFill>
              </a:endParaRPr>
            </a:p>
          </p:txBody>
        </p:sp>
      </p:grpSp>
      <p:grpSp>
        <p:nvGrpSpPr>
          <p:cNvPr id="107" name="Gruppieren 106">
            <a:extLst>
              <a:ext uri="{FF2B5EF4-FFF2-40B4-BE49-F238E27FC236}">
                <a16:creationId xmlns:a16="http://schemas.microsoft.com/office/drawing/2014/main" id="{218842E0-3E1B-4BB1-B22F-ABCB0927F6CC}"/>
              </a:ext>
            </a:extLst>
          </p:cNvPr>
          <p:cNvGrpSpPr/>
          <p:nvPr/>
        </p:nvGrpSpPr>
        <p:grpSpPr>
          <a:xfrm>
            <a:off x="1912428" y="6249342"/>
            <a:ext cx="724480" cy="468000"/>
            <a:chOff x="1714500" y="4880600"/>
            <a:chExt cx="724480" cy="468000"/>
          </a:xfrm>
        </p:grpSpPr>
        <p:pic>
          <p:nvPicPr>
            <p:cNvPr id="108" name="Grafik 107">
              <a:extLst>
                <a:ext uri="{FF2B5EF4-FFF2-40B4-BE49-F238E27FC236}">
                  <a16:creationId xmlns:a16="http://schemas.microsoft.com/office/drawing/2014/main" id="{6198DB7B-612D-4EC0-9DD9-DBA47517C73B}"/>
                </a:ext>
              </a:extLst>
            </p:cNvPr>
            <p:cNvPicPr>
              <a:picLocks noChangeAspect="1"/>
            </p:cNvPicPr>
            <p:nvPr/>
          </p:nvPicPr>
          <p:blipFill>
            <a:blip r:embed="rId10"/>
            <a:stretch>
              <a:fillRect/>
            </a:stretch>
          </p:blipFill>
          <p:spPr>
            <a:xfrm>
              <a:off x="1714500" y="4880600"/>
              <a:ext cx="468000" cy="468000"/>
            </a:xfrm>
            <a:prstGeom prst="rect">
              <a:avLst/>
            </a:prstGeom>
          </p:spPr>
        </p:pic>
        <p:sp>
          <p:nvSpPr>
            <p:cNvPr id="109" name="Textfeld 108">
              <a:extLst>
                <a:ext uri="{FF2B5EF4-FFF2-40B4-BE49-F238E27FC236}">
                  <a16:creationId xmlns:a16="http://schemas.microsoft.com/office/drawing/2014/main" id="{09B6E552-6AE8-4588-8053-03C1969292B4}"/>
                </a:ext>
              </a:extLst>
            </p:cNvPr>
            <p:cNvSpPr txBox="1"/>
            <p:nvPr/>
          </p:nvSpPr>
          <p:spPr>
            <a:xfrm>
              <a:off x="2182500" y="5037656"/>
              <a:ext cx="256480" cy="153888"/>
            </a:xfrm>
            <a:prstGeom prst="rect">
              <a:avLst/>
            </a:prstGeom>
            <a:noFill/>
          </p:spPr>
          <p:txBody>
            <a:bodyPr wrap="none" lIns="0" tIns="0" rIns="0" bIns="0" rtlCol="0">
              <a:spAutoFit/>
            </a:bodyPr>
            <a:lstStyle/>
            <a:p>
              <a:r>
                <a:rPr lang="en-US" sz="1000" b="1" noProof="1"/>
                <a:t>BEL</a:t>
              </a:r>
            </a:p>
          </p:txBody>
        </p:sp>
      </p:grpSp>
      <p:grpSp>
        <p:nvGrpSpPr>
          <p:cNvPr id="96" name="Gruppieren 95">
            <a:extLst>
              <a:ext uri="{FF2B5EF4-FFF2-40B4-BE49-F238E27FC236}">
                <a16:creationId xmlns:a16="http://schemas.microsoft.com/office/drawing/2014/main" id="{C2CC019E-F5F8-4DB0-86A7-C04D5FB2CC79}"/>
              </a:ext>
            </a:extLst>
          </p:cNvPr>
          <p:cNvGrpSpPr/>
          <p:nvPr/>
        </p:nvGrpSpPr>
        <p:grpSpPr>
          <a:xfrm>
            <a:off x="8838444" y="2987016"/>
            <a:ext cx="1024281" cy="575940"/>
            <a:chOff x="3153384" y="2979617"/>
            <a:chExt cx="1024281" cy="575940"/>
          </a:xfrm>
        </p:grpSpPr>
        <p:grpSp>
          <p:nvGrpSpPr>
            <p:cNvPr id="97" name="Gruppieren 96">
              <a:extLst>
                <a:ext uri="{FF2B5EF4-FFF2-40B4-BE49-F238E27FC236}">
                  <a16:creationId xmlns:a16="http://schemas.microsoft.com/office/drawing/2014/main" id="{70FD832C-7C20-4D20-BE64-834D5B7D429A}"/>
                </a:ext>
              </a:extLst>
            </p:cNvPr>
            <p:cNvGrpSpPr/>
            <p:nvPr/>
          </p:nvGrpSpPr>
          <p:grpSpPr>
            <a:xfrm>
              <a:off x="3153384" y="2979617"/>
              <a:ext cx="1016330" cy="305986"/>
              <a:chOff x="5651042" y="3049772"/>
              <a:chExt cx="1016330" cy="305986"/>
            </a:xfrm>
          </p:grpSpPr>
          <p:grpSp>
            <p:nvGrpSpPr>
              <p:cNvPr id="105" name="Gruppieren 104">
                <a:extLst>
                  <a:ext uri="{FF2B5EF4-FFF2-40B4-BE49-F238E27FC236}">
                    <a16:creationId xmlns:a16="http://schemas.microsoft.com/office/drawing/2014/main" id="{AE763FFB-B17F-481B-B4CE-BA5F73BFCF91}"/>
                  </a:ext>
                </a:extLst>
              </p:cNvPr>
              <p:cNvGrpSpPr/>
              <p:nvPr/>
            </p:nvGrpSpPr>
            <p:grpSpPr>
              <a:xfrm>
                <a:off x="5651042" y="3211758"/>
                <a:ext cx="216000" cy="144000"/>
                <a:chOff x="2734278" y="3211758"/>
                <a:chExt cx="216000" cy="144000"/>
              </a:xfrm>
            </p:grpSpPr>
            <p:cxnSp>
              <p:nvCxnSpPr>
                <p:cNvPr id="113" name="Gerader Verbinder 112">
                  <a:extLst>
                    <a:ext uri="{FF2B5EF4-FFF2-40B4-BE49-F238E27FC236}">
                      <a16:creationId xmlns:a16="http://schemas.microsoft.com/office/drawing/2014/main" id="{17F0CF88-F747-446A-B625-5B885FC62933}"/>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4" name="Gerader Verbinder 113">
                  <a:extLst>
                    <a:ext uri="{FF2B5EF4-FFF2-40B4-BE49-F238E27FC236}">
                      <a16:creationId xmlns:a16="http://schemas.microsoft.com/office/drawing/2014/main" id="{FA56D81F-23FD-4AAA-831E-C0CD71DD5A7E}"/>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06" name="Gruppieren 105">
                <a:extLst>
                  <a:ext uri="{FF2B5EF4-FFF2-40B4-BE49-F238E27FC236}">
                    <a16:creationId xmlns:a16="http://schemas.microsoft.com/office/drawing/2014/main" id="{C0867E5F-83FD-4572-8D7C-3839C73FE2DD}"/>
                  </a:ext>
                </a:extLst>
              </p:cNvPr>
              <p:cNvGrpSpPr>
                <a:grpSpLocks noChangeAspect="1"/>
              </p:cNvGrpSpPr>
              <p:nvPr/>
            </p:nvGrpSpPr>
            <p:grpSpPr>
              <a:xfrm>
                <a:off x="5651044" y="3049772"/>
                <a:ext cx="224478" cy="144000"/>
                <a:chOff x="3938779" y="2166323"/>
                <a:chExt cx="493935" cy="316855"/>
              </a:xfrm>
            </p:grpSpPr>
            <p:pic>
              <p:nvPicPr>
                <p:cNvPr id="111" name="Graphic 5">
                  <a:extLst>
                    <a:ext uri="{FF2B5EF4-FFF2-40B4-BE49-F238E27FC236}">
                      <a16:creationId xmlns:a16="http://schemas.microsoft.com/office/drawing/2014/main" id="{FBE7EF7F-7269-4106-BCDF-444FB89550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39847" y="2166323"/>
                  <a:ext cx="192867" cy="316855"/>
                </a:xfrm>
                <a:prstGeom prst="rect">
                  <a:avLst/>
                </a:prstGeom>
              </p:spPr>
            </p:pic>
            <p:pic>
              <p:nvPicPr>
                <p:cNvPr id="112" name="Graphic 11">
                  <a:extLst>
                    <a:ext uri="{FF2B5EF4-FFF2-40B4-BE49-F238E27FC236}">
                      <a16:creationId xmlns:a16="http://schemas.microsoft.com/office/drawing/2014/main" id="{AA0E0845-78D9-4729-BB1E-4E666E513BB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38779" y="2201558"/>
                  <a:ext cx="276999" cy="276999"/>
                </a:xfrm>
                <a:prstGeom prst="rect">
                  <a:avLst/>
                </a:prstGeom>
              </p:spPr>
            </p:pic>
          </p:grpSp>
          <p:sp>
            <p:nvSpPr>
              <p:cNvPr id="110" name="Textfeld 109">
                <a:extLst>
                  <a:ext uri="{FF2B5EF4-FFF2-40B4-BE49-F238E27FC236}">
                    <a16:creationId xmlns:a16="http://schemas.microsoft.com/office/drawing/2014/main" id="{BEB9B3C6-CD10-4AB2-BF43-0DF01C5825C3}"/>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13%|9%</a:t>
                </a:r>
              </a:p>
            </p:txBody>
          </p:sp>
        </p:grpSp>
        <p:grpSp>
          <p:nvGrpSpPr>
            <p:cNvPr id="98" name="Gruppieren 97">
              <a:extLst>
                <a:ext uri="{FF2B5EF4-FFF2-40B4-BE49-F238E27FC236}">
                  <a16:creationId xmlns:a16="http://schemas.microsoft.com/office/drawing/2014/main" id="{D855AF59-7BC0-4F2F-B8CF-4F9D3F3BABBE}"/>
                </a:ext>
              </a:extLst>
            </p:cNvPr>
            <p:cNvGrpSpPr/>
            <p:nvPr/>
          </p:nvGrpSpPr>
          <p:grpSpPr>
            <a:xfrm>
              <a:off x="3159562" y="3212642"/>
              <a:ext cx="1018103" cy="342915"/>
              <a:chOff x="5649269" y="2718676"/>
              <a:chExt cx="1018103" cy="342915"/>
            </a:xfrm>
          </p:grpSpPr>
          <p:pic>
            <p:nvPicPr>
              <p:cNvPr id="99" name="Grafik 98">
                <a:extLst>
                  <a:ext uri="{FF2B5EF4-FFF2-40B4-BE49-F238E27FC236}">
                    <a16:creationId xmlns:a16="http://schemas.microsoft.com/office/drawing/2014/main" id="{32280AD3-221E-4D2C-B60C-92DF762EC45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54238" y="2718676"/>
                <a:ext cx="188091" cy="180000"/>
              </a:xfrm>
              <a:prstGeom prst="rect">
                <a:avLst/>
              </a:prstGeom>
            </p:spPr>
          </p:pic>
          <p:grpSp>
            <p:nvGrpSpPr>
              <p:cNvPr id="101" name="Gruppieren 100">
                <a:extLst>
                  <a:ext uri="{FF2B5EF4-FFF2-40B4-BE49-F238E27FC236}">
                    <a16:creationId xmlns:a16="http://schemas.microsoft.com/office/drawing/2014/main" id="{E8AD4532-0BBF-4F4E-927B-133BC86DBD52}"/>
                  </a:ext>
                </a:extLst>
              </p:cNvPr>
              <p:cNvGrpSpPr/>
              <p:nvPr/>
            </p:nvGrpSpPr>
            <p:grpSpPr>
              <a:xfrm>
                <a:off x="5649269" y="2917591"/>
                <a:ext cx="216000" cy="144000"/>
                <a:chOff x="2734278" y="3211758"/>
                <a:chExt cx="216000" cy="144000"/>
              </a:xfrm>
            </p:grpSpPr>
            <p:cxnSp>
              <p:nvCxnSpPr>
                <p:cNvPr id="103" name="Gerader Verbinder 102">
                  <a:extLst>
                    <a:ext uri="{FF2B5EF4-FFF2-40B4-BE49-F238E27FC236}">
                      <a16:creationId xmlns:a16="http://schemas.microsoft.com/office/drawing/2014/main" id="{B37B3517-F8D6-49E6-AFF1-9512E243317E}"/>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4" name="Gerader Verbinder 103">
                  <a:extLst>
                    <a:ext uri="{FF2B5EF4-FFF2-40B4-BE49-F238E27FC236}">
                      <a16:creationId xmlns:a16="http://schemas.microsoft.com/office/drawing/2014/main" id="{C5E08CF8-2807-437B-8ECC-057C429DAC3D}"/>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02" name="Textfeld 101">
                <a:extLst>
                  <a:ext uri="{FF2B5EF4-FFF2-40B4-BE49-F238E27FC236}">
                    <a16:creationId xmlns:a16="http://schemas.microsoft.com/office/drawing/2014/main" id="{8FC49644-1B07-4A99-A542-06A9F443C761}"/>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7%|8%|15%</a:t>
                </a:r>
                <a:r>
                  <a:rPr lang="de-DE" sz="600" dirty="0">
                    <a:solidFill>
                      <a:schemeClr val="bg1">
                        <a:lumMod val="65000"/>
                      </a:schemeClr>
                    </a:solidFill>
                  </a:rPr>
                  <a:t>ab</a:t>
                </a:r>
                <a:endParaRPr lang="de-DE" sz="800" dirty="0">
                  <a:solidFill>
                    <a:schemeClr val="bg1">
                      <a:lumMod val="65000"/>
                    </a:schemeClr>
                  </a:solidFill>
                </a:endParaRPr>
              </a:p>
            </p:txBody>
          </p:sp>
        </p:grpSp>
      </p:grpSp>
      <p:grpSp>
        <p:nvGrpSpPr>
          <p:cNvPr id="115" name="Gruppieren 114">
            <a:extLst>
              <a:ext uri="{FF2B5EF4-FFF2-40B4-BE49-F238E27FC236}">
                <a16:creationId xmlns:a16="http://schemas.microsoft.com/office/drawing/2014/main" id="{B3B8ED6C-2136-44AA-942A-D46083E362B0}"/>
              </a:ext>
            </a:extLst>
          </p:cNvPr>
          <p:cNvGrpSpPr/>
          <p:nvPr/>
        </p:nvGrpSpPr>
        <p:grpSpPr>
          <a:xfrm>
            <a:off x="6980136" y="2987016"/>
            <a:ext cx="1024281" cy="575940"/>
            <a:chOff x="3153384" y="2979617"/>
            <a:chExt cx="1024281" cy="575940"/>
          </a:xfrm>
        </p:grpSpPr>
        <p:grpSp>
          <p:nvGrpSpPr>
            <p:cNvPr id="116" name="Gruppieren 115">
              <a:extLst>
                <a:ext uri="{FF2B5EF4-FFF2-40B4-BE49-F238E27FC236}">
                  <a16:creationId xmlns:a16="http://schemas.microsoft.com/office/drawing/2014/main" id="{2E8A7BF6-FB3A-4FDE-AC37-5AB6493C05A9}"/>
                </a:ext>
              </a:extLst>
            </p:cNvPr>
            <p:cNvGrpSpPr/>
            <p:nvPr/>
          </p:nvGrpSpPr>
          <p:grpSpPr>
            <a:xfrm>
              <a:off x="3153384" y="2979617"/>
              <a:ext cx="1016330" cy="305986"/>
              <a:chOff x="5651042" y="3049772"/>
              <a:chExt cx="1016330" cy="305986"/>
            </a:xfrm>
          </p:grpSpPr>
          <p:grpSp>
            <p:nvGrpSpPr>
              <p:cNvPr id="123" name="Gruppieren 122">
                <a:extLst>
                  <a:ext uri="{FF2B5EF4-FFF2-40B4-BE49-F238E27FC236}">
                    <a16:creationId xmlns:a16="http://schemas.microsoft.com/office/drawing/2014/main" id="{774B2BBD-3DFE-4333-9A3A-3F2B26129FAB}"/>
                  </a:ext>
                </a:extLst>
              </p:cNvPr>
              <p:cNvGrpSpPr/>
              <p:nvPr/>
            </p:nvGrpSpPr>
            <p:grpSpPr>
              <a:xfrm>
                <a:off x="5651042" y="3211758"/>
                <a:ext cx="216000" cy="144000"/>
                <a:chOff x="2734278" y="3211758"/>
                <a:chExt cx="216000" cy="144000"/>
              </a:xfrm>
            </p:grpSpPr>
            <p:cxnSp>
              <p:nvCxnSpPr>
                <p:cNvPr id="128" name="Gerader Verbinder 127">
                  <a:extLst>
                    <a:ext uri="{FF2B5EF4-FFF2-40B4-BE49-F238E27FC236}">
                      <a16:creationId xmlns:a16="http://schemas.microsoft.com/office/drawing/2014/main" id="{791B11D8-128C-4A46-A653-F7D763540A2C}"/>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9" name="Gerader Verbinder 128">
                  <a:extLst>
                    <a:ext uri="{FF2B5EF4-FFF2-40B4-BE49-F238E27FC236}">
                      <a16:creationId xmlns:a16="http://schemas.microsoft.com/office/drawing/2014/main" id="{BD811802-0126-4240-8943-72B1DFB3AF38}"/>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24" name="Gruppieren 123">
                <a:extLst>
                  <a:ext uri="{FF2B5EF4-FFF2-40B4-BE49-F238E27FC236}">
                    <a16:creationId xmlns:a16="http://schemas.microsoft.com/office/drawing/2014/main" id="{DD274A25-678F-4ECA-8390-E7D52007DE33}"/>
                  </a:ext>
                </a:extLst>
              </p:cNvPr>
              <p:cNvGrpSpPr>
                <a:grpSpLocks noChangeAspect="1"/>
              </p:cNvGrpSpPr>
              <p:nvPr/>
            </p:nvGrpSpPr>
            <p:grpSpPr>
              <a:xfrm>
                <a:off x="5651044" y="3049772"/>
                <a:ext cx="224478" cy="144000"/>
                <a:chOff x="3938779" y="2166323"/>
                <a:chExt cx="493935" cy="316855"/>
              </a:xfrm>
            </p:grpSpPr>
            <p:pic>
              <p:nvPicPr>
                <p:cNvPr id="126" name="Graphic 5">
                  <a:extLst>
                    <a:ext uri="{FF2B5EF4-FFF2-40B4-BE49-F238E27FC236}">
                      <a16:creationId xmlns:a16="http://schemas.microsoft.com/office/drawing/2014/main" id="{0DA864C1-1B51-4E4D-BE37-AD38BDB0EED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39847" y="2166323"/>
                  <a:ext cx="192867" cy="316855"/>
                </a:xfrm>
                <a:prstGeom prst="rect">
                  <a:avLst/>
                </a:prstGeom>
              </p:spPr>
            </p:pic>
            <p:pic>
              <p:nvPicPr>
                <p:cNvPr id="127" name="Graphic 11">
                  <a:extLst>
                    <a:ext uri="{FF2B5EF4-FFF2-40B4-BE49-F238E27FC236}">
                      <a16:creationId xmlns:a16="http://schemas.microsoft.com/office/drawing/2014/main" id="{09985AC9-1223-48AE-A8D3-3D5F766FB48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38779" y="2201558"/>
                  <a:ext cx="276999" cy="276999"/>
                </a:xfrm>
                <a:prstGeom prst="rect">
                  <a:avLst/>
                </a:prstGeom>
              </p:spPr>
            </p:pic>
          </p:grpSp>
          <p:sp>
            <p:nvSpPr>
              <p:cNvPr id="125" name="Textfeld 124">
                <a:extLst>
                  <a:ext uri="{FF2B5EF4-FFF2-40B4-BE49-F238E27FC236}">
                    <a16:creationId xmlns:a16="http://schemas.microsoft.com/office/drawing/2014/main" id="{B97E8A8B-6E2D-407B-9D00-3F88055E2472}"/>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41%|47%</a:t>
                </a:r>
              </a:p>
            </p:txBody>
          </p:sp>
        </p:grpSp>
        <p:grpSp>
          <p:nvGrpSpPr>
            <p:cNvPr id="117" name="Gruppieren 116">
              <a:extLst>
                <a:ext uri="{FF2B5EF4-FFF2-40B4-BE49-F238E27FC236}">
                  <a16:creationId xmlns:a16="http://schemas.microsoft.com/office/drawing/2014/main" id="{E7B9D3EF-F791-4D0C-A352-3DC7C2003670}"/>
                </a:ext>
              </a:extLst>
            </p:cNvPr>
            <p:cNvGrpSpPr/>
            <p:nvPr/>
          </p:nvGrpSpPr>
          <p:grpSpPr>
            <a:xfrm>
              <a:off x="3159562" y="3212642"/>
              <a:ext cx="1018103" cy="342915"/>
              <a:chOff x="5649269" y="2718676"/>
              <a:chExt cx="1018103" cy="342915"/>
            </a:xfrm>
          </p:grpSpPr>
          <p:pic>
            <p:nvPicPr>
              <p:cNvPr id="118" name="Grafik 117">
                <a:extLst>
                  <a:ext uri="{FF2B5EF4-FFF2-40B4-BE49-F238E27FC236}">
                    <a16:creationId xmlns:a16="http://schemas.microsoft.com/office/drawing/2014/main" id="{A6532B34-55FC-425C-884B-2D086B0140D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54238" y="2718676"/>
                <a:ext cx="188091" cy="180000"/>
              </a:xfrm>
              <a:prstGeom prst="rect">
                <a:avLst/>
              </a:prstGeom>
            </p:spPr>
          </p:pic>
          <p:grpSp>
            <p:nvGrpSpPr>
              <p:cNvPr id="119" name="Gruppieren 118">
                <a:extLst>
                  <a:ext uri="{FF2B5EF4-FFF2-40B4-BE49-F238E27FC236}">
                    <a16:creationId xmlns:a16="http://schemas.microsoft.com/office/drawing/2014/main" id="{B7A38520-36EF-4CD3-B33A-AD5AFC0AC52F}"/>
                  </a:ext>
                </a:extLst>
              </p:cNvPr>
              <p:cNvGrpSpPr/>
              <p:nvPr/>
            </p:nvGrpSpPr>
            <p:grpSpPr>
              <a:xfrm>
                <a:off x="5649269" y="2917591"/>
                <a:ext cx="216000" cy="144000"/>
                <a:chOff x="2734278" y="3211758"/>
                <a:chExt cx="216000" cy="144000"/>
              </a:xfrm>
            </p:grpSpPr>
            <p:cxnSp>
              <p:nvCxnSpPr>
                <p:cNvPr id="121" name="Gerader Verbinder 120">
                  <a:extLst>
                    <a:ext uri="{FF2B5EF4-FFF2-40B4-BE49-F238E27FC236}">
                      <a16:creationId xmlns:a16="http://schemas.microsoft.com/office/drawing/2014/main" id="{2AA5A11F-52A9-4502-BDAC-784644DA7B21}"/>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2" name="Gerader Verbinder 121">
                  <a:extLst>
                    <a:ext uri="{FF2B5EF4-FFF2-40B4-BE49-F238E27FC236}">
                      <a16:creationId xmlns:a16="http://schemas.microsoft.com/office/drawing/2014/main" id="{FBA285F8-D395-4D35-9236-82365908F7BF}"/>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20" name="Textfeld 119">
                <a:extLst>
                  <a:ext uri="{FF2B5EF4-FFF2-40B4-BE49-F238E27FC236}">
                    <a16:creationId xmlns:a16="http://schemas.microsoft.com/office/drawing/2014/main" id="{41D38100-42D3-459A-BE0E-B94379BE4517}"/>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55%</a:t>
                </a:r>
                <a:r>
                  <a:rPr lang="de-DE" sz="600" dirty="0">
                    <a:solidFill>
                      <a:schemeClr val="bg1">
                        <a:lumMod val="65000"/>
                      </a:schemeClr>
                    </a:solidFill>
                  </a:rPr>
                  <a:t>c</a:t>
                </a:r>
                <a:r>
                  <a:rPr lang="de-DE" sz="800" dirty="0">
                    <a:solidFill>
                      <a:schemeClr val="bg1">
                        <a:lumMod val="65000"/>
                      </a:schemeClr>
                    </a:solidFill>
                  </a:rPr>
                  <a:t>|55%</a:t>
                </a:r>
                <a:r>
                  <a:rPr lang="de-DE" sz="600" dirty="0">
                    <a:solidFill>
                      <a:schemeClr val="bg1">
                        <a:lumMod val="65000"/>
                      </a:schemeClr>
                    </a:solidFill>
                  </a:rPr>
                  <a:t>c</a:t>
                </a:r>
                <a:r>
                  <a:rPr lang="de-DE" sz="800" dirty="0">
                    <a:solidFill>
                      <a:schemeClr val="bg1">
                        <a:lumMod val="65000"/>
                      </a:schemeClr>
                    </a:solidFill>
                  </a:rPr>
                  <a:t>|32%</a:t>
                </a:r>
              </a:p>
            </p:txBody>
          </p:sp>
        </p:grpSp>
      </p:grpSp>
      <p:sp>
        <p:nvSpPr>
          <p:cNvPr id="4" name="Foliennummernplatzhalter 3">
            <a:extLst>
              <a:ext uri="{FF2B5EF4-FFF2-40B4-BE49-F238E27FC236}">
                <a16:creationId xmlns:a16="http://schemas.microsoft.com/office/drawing/2014/main" id="{6DCB62A3-12EC-4851-B2E3-1AB87B9ABF11}"/>
              </a:ext>
            </a:extLst>
          </p:cNvPr>
          <p:cNvSpPr>
            <a:spLocks noGrp="1"/>
          </p:cNvSpPr>
          <p:nvPr>
            <p:ph type="sldNum" sz="quarter" idx="10"/>
          </p:nvPr>
        </p:nvSpPr>
        <p:spPr/>
        <p:txBody>
          <a:bodyPr/>
          <a:lstStyle/>
          <a:p>
            <a:fld id="{4034BEE3-566C-4068-A777-C3A4762E861B}" type="slidenum">
              <a:rPr lang="en-GB" smtClean="0"/>
              <a:pPr/>
              <a:t>16</a:t>
            </a:fld>
            <a:endParaRPr lang="en-GB" dirty="0"/>
          </a:p>
        </p:txBody>
      </p:sp>
    </p:spTree>
    <p:extLst>
      <p:ext uri="{BB962C8B-B14F-4D97-AF65-F5344CB8AC3E}">
        <p14:creationId xmlns:p14="http://schemas.microsoft.com/office/powerpoint/2010/main" val="337705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F359F90-8B5C-4882-830F-BCE3BD324B87}"/>
              </a:ext>
            </a:extLst>
          </p:cNvPr>
          <p:cNvPicPr>
            <a:picLocks noChangeAspect="1"/>
          </p:cNvPicPr>
          <p:nvPr/>
        </p:nvPicPr>
        <p:blipFill>
          <a:blip r:embed="rId2"/>
          <a:srcRect/>
          <a:stretch/>
        </p:blipFill>
        <p:spPr>
          <a:xfrm>
            <a:off x="0" y="0"/>
            <a:ext cx="12192000" cy="6858000"/>
          </a:xfrm>
          <a:prstGeom prst="rect">
            <a:avLst/>
          </a:prstGeom>
        </p:spPr>
      </p:pic>
      <p:sp>
        <p:nvSpPr>
          <p:cNvPr id="2" name="Text Placeholder 1"/>
          <p:cNvSpPr>
            <a:spLocks noGrp="1"/>
          </p:cNvSpPr>
          <p:nvPr>
            <p:ph type="body" sz="quarter" idx="15"/>
          </p:nvPr>
        </p:nvSpPr>
        <p:spPr/>
        <p:txBody>
          <a:bodyPr/>
          <a:lstStyle/>
          <a:p>
            <a:r>
              <a:rPr lang="en-GB" dirty="0">
                <a:solidFill>
                  <a:schemeClr val="bg1"/>
                </a:solidFill>
              </a:rPr>
              <a:t>Immunities</a:t>
            </a:r>
          </a:p>
        </p:txBody>
      </p:sp>
      <p:sp>
        <p:nvSpPr>
          <p:cNvPr id="3" name="Text Placeholder 2"/>
          <p:cNvSpPr>
            <a:spLocks noGrp="1"/>
          </p:cNvSpPr>
          <p:nvPr>
            <p:ph type="body" sz="quarter" idx="16"/>
          </p:nvPr>
        </p:nvSpPr>
        <p:spPr/>
        <p:txBody>
          <a:bodyPr/>
          <a:lstStyle/>
          <a:p>
            <a:r>
              <a:rPr lang="en-GB" dirty="0">
                <a:solidFill>
                  <a:schemeClr val="bg1"/>
                </a:solidFill>
              </a:rPr>
              <a:t>2</a:t>
            </a:r>
          </a:p>
        </p:txBody>
      </p:sp>
    </p:spTree>
    <p:extLst>
      <p:ext uri="{BB962C8B-B14F-4D97-AF65-F5344CB8AC3E}">
        <p14:creationId xmlns:p14="http://schemas.microsoft.com/office/powerpoint/2010/main" val="2034009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23086-37A0-45B7-A793-B7BB984F92D1}"/>
              </a:ext>
            </a:extLst>
          </p:cNvPr>
          <p:cNvSpPr>
            <a:spLocks noGrp="1"/>
          </p:cNvSpPr>
          <p:nvPr>
            <p:ph type="title"/>
          </p:nvPr>
        </p:nvSpPr>
        <p:spPr/>
        <p:txBody>
          <a:bodyPr/>
          <a:lstStyle/>
          <a:p>
            <a:r>
              <a:rPr lang="en-US" noProof="1"/>
              <a:t>38% </a:t>
            </a:r>
            <a:r>
              <a:rPr lang="en-US" dirty="0"/>
              <a:t>of the respondents are aware that antibiotics are used to combat bacteria only.</a:t>
            </a:r>
            <a:endParaRPr lang="en-US" noProof="1"/>
          </a:p>
        </p:txBody>
      </p:sp>
      <p:sp>
        <p:nvSpPr>
          <p:cNvPr id="25" name="Rechteck 24">
            <a:extLst>
              <a:ext uri="{FF2B5EF4-FFF2-40B4-BE49-F238E27FC236}">
                <a16:creationId xmlns:a16="http://schemas.microsoft.com/office/drawing/2014/main" id="{DCF96DBA-E538-4A5C-8102-CE9E1CA81B2D}"/>
              </a:ext>
            </a:extLst>
          </p:cNvPr>
          <p:cNvSpPr/>
          <p:nvPr/>
        </p:nvSpPr>
        <p:spPr bwMode="ltGray">
          <a:xfrm>
            <a:off x="10950242" y="880227"/>
            <a:ext cx="876632" cy="40320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t>Immunities</a:t>
            </a:r>
          </a:p>
        </p:txBody>
      </p:sp>
      <p:grpSp>
        <p:nvGrpSpPr>
          <p:cNvPr id="13" name="Gruppieren 12">
            <a:extLst>
              <a:ext uri="{FF2B5EF4-FFF2-40B4-BE49-F238E27FC236}">
                <a16:creationId xmlns:a16="http://schemas.microsoft.com/office/drawing/2014/main" id="{A591F428-CEDA-4BCA-97D8-E1620C356442}"/>
              </a:ext>
            </a:extLst>
          </p:cNvPr>
          <p:cNvGrpSpPr/>
          <p:nvPr/>
        </p:nvGrpSpPr>
        <p:grpSpPr>
          <a:xfrm>
            <a:off x="11000153" y="1329736"/>
            <a:ext cx="776810" cy="628494"/>
            <a:chOff x="11000153" y="1329736"/>
            <a:chExt cx="776810" cy="628494"/>
          </a:xfrm>
        </p:grpSpPr>
        <p:sp>
          <p:nvSpPr>
            <p:cNvPr id="30" name="Rechteck 29">
              <a:extLst>
                <a:ext uri="{FF2B5EF4-FFF2-40B4-BE49-F238E27FC236}">
                  <a16:creationId xmlns:a16="http://schemas.microsoft.com/office/drawing/2014/main" id="{C6322CBE-FBE3-4F7E-8491-9D91CC9A58A5}"/>
                </a:ext>
              </a:extLst>
            </p:cNvPr>
            <p:cNvSpPr/>
            <p:nvPr/>
          </p:nvSpPr>
          <p:spPr bwMode="ltGray">
            <a:xfrm>
              <a:off x="11000153" y="1594178"/>
              <a:ext cx="776810" cy="3640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noProof="1">
                  <a:solidFill>
                    <a:schemeClr val="accent5"/>
                  </a:solidFill>
                </a:rPr>
                <a:t>Knowing</a:t>
              </a:r>
            </a:p>
          </p:txBody>
        </p:sp>
        <p:pic>
          <p:nvPicPr>
            <p:cNvPr id="31" name="Graphic 11">
              <a:extLst>
                <a:ext uri="{FF2B5EF4-FFF2-40B4-BE49-F238E27FC236}">
                  <a16:creationId xmlns:a16="http://schemas.microsoft.com/office/drawing/2014/main" id="{970BAB8B-DB3F-4917-ADFC-59DAAAA877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13645" y="1329736"/>
              <a:ext cx="349826" cy="365727"/>
            </a:xfrm>
            <a:prstGeom prst="rect">
              <a:avLst/>
            </a:prstGeom>
          </p:spPr>
        </p:pic>
      </p:grpSp>
      <p:sp>
        <p:nvSpPr>
          <p:cNvPr id="32" name="Rechteck 31">
            <a:extLst>
              <a:ext uri="{FF2B5EF4-FFF2-40B4-BE49-F238E27FC236}">
                <a16:creationId xmlns:a16="http://schemas.microsoft.com/office/drawing/2014/main" id="{C057B34C-D574-45ED-BA8F-EE5CB057E102}"/>
              </a:ext>
            </a:extLst>
          </p:cNvPr>
          <p:cNvSpPr/>
          <p:nvPr/>
        </p:nvSpPr>
        <p:spPr>
          <a:xfrm>
            <a:off x="359999" y="1161919"/>
            <a:ext cx="10590243" cy="276999"/>
          </a:xfrm>
          <a:prstGeom prst="rect">
            <a:avLst/>
          </a:prstGeom>
        </p:spPr>
        <p:txBody>
          <a:bodyPr wrap="square">
            <a:spAutoFit/>
          </a:bodyPr>
          <a:lstStyle/>
          <a:p>
            <a:r>
              <a:rPr lang="en-US" sz="1200" dirty="0"/>
              <a:t>Q8. Antibiotics are used to combat which of the following? </a:t>
            </a:r>
            <a:r>
              <a:rPr lang="en-US" sz="1200" i="1" dirty="0"/>
              <a:t>– (multiple choice)</a:t>
            </a:r>
            <a:endParaRPr lang="en-US" sz="1200" dirty="0"/>
          </a:p>
        </p:txBody>
      </p:sp>
      <p:graphicFrame>
        <p:nvGraphicFramePr>
          <p:cNvPr id="34" name="Tabelle 8">
            <a:extLst>
              <a:ext uri="{FF2B5EF4-FFF2-40B4-BE49-F238E27FC236}">
                <a16:creationId xmlns:a16="http://schemas.microsoft.com/office/drawing/2014/main" id="{56E129F8-37AE-4F97-B48E-4C86D485D724}"/>
              </a:ext>
            </a:extLst>
          </p:cNvPr>
          <p:cNvGraphicFramePr>
            <a:graphicFrameLocks noGrp="1"/>
          </p:cNvGraphicFramePr>
          <p:nvPr>
            <p:extLst>
              <p:ext uri="{D42A27DB-BD31-4B8C-83A1-F6EECF244321}">
                <p14:modId xmlns:p14="http://schemas.microsoft.com/office/powerpoint/2010/main" val="39532671"/>
              </p:ext>
            </p:extLst>
          </p:nvPr>
        </p:nvGraphicFramePr>
        <p:xfrm>
          <a:off x="359998" y="3849866"/>
          <a:ext cx="9898428" cy="1253531"/>
        </p:xfrm>
        <a:graphic>
          <a:graphicData uri="http://schemas.openxmlformats.org/drawingml/2006/table">
            <a:tbl>
              <a:tblPr firstRow="1" bandRow="1">
                <a:tableStyleId>{5C22544A-7EE6-4342-B048-85BDC9FD1C3A}</a:tableStyleId>
              </a:tblPr>
              <a:tblGrid>
                <a:gridCol w="1649738">
                  <a:extLst>
                    <a:ext uri="{9D8B030D-6E8A-4147-A177-3AD203B41FA5}">
                      <a16:colId xmlns:a16="http://schemas.microsoft.com/office/drawing/2014/main" val="1271370847"/>
                    </a:ext>
                  </a:extLst>
                </a:gridCol>
                <a:gridCol w="1649738">
                  <a:extLst>
                    <a:ext uri="{9D8B030D-6E8A-4147-A177-3AD203B41FA5}">
                      <a16:colId xmlns:a16="http://schemas.microsoft.com/office/drawing/2014/main" val="1067911662"/>
                    </a:ext>
                  </a:extLst>
                </a:gridCol>
                <a:gridCol w="1649738">
                  <a:extLst>
                    <a:ext uri="{9D8B030D-6E8A-4147-A177-3AD203B41FA5}">
                      <a16:colId xmlns:a16="http://schemas.microsoft.com/office/drawing/2014/main" val="2225007639"/>
                    </a:ext>
                  </a:extLst>
                </a:gridCol>
                <a:gridCol w="1649738">
                  <a:extLst>
                    <a:ext uri="{9D8B030D-6E8A-4147-A177-3AD203B41FA5}">
                      <a16:colId xmlns:a16="http://schemas.microsoft.com/office/drawing/2014/main" val="3651680017"/>
                    </a:ext>
                  </a:extLst>
                </a:gridCol>
                <a:gridCol w="1649738">
                  <a:extLst>
                    <a:ext uri="{9D8B030D-6E8A-4147-A177-3AD203B41FA5}">
                      <a16:colId xmlns:a16="http://schemas.microsoft.com/office/drawing/2014/main" val="3609761514"/>
                    </a:ext>
                  </a:extLst>
                </a:gridCol>
                <a:gridCol w="1649738">
                  <a:extLst>
                    <a:ext uri="{9D8B030D-6E8A-4147-A177-3AD203B41FA5}">
                      <a16:colId xmlns:a16="http://schemas.microsoft.com/office/drawing/2014/main" val="4038945235"/>
                    </a:ext>
                  </a:extLst>
                </a:gridCol>
              </a:tblGrid>
              <a:tr h="1253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solidFill>
                          <a:effectLst/>
                          <a:latin typeface="+mn-lt"/>
                          <a:ea typeface="+mn-ea"/>
                          <a:cs typeface="+mn-cs"/>
                        </a:rPr>
                        <a:t>Bacteria</a:t>
                      </a:r>
                      <a:endParaRPr lang="de-DE" sz="1400" b="1" dirty="0">
                        <a:solidFill>
                          <a:schemeClr val="tx2"/>
                        </a:solidFill>
                      </a:endParaRPr>
                    </a:p>
                  </a:txBody>
                  <a:tcPr>
                    <a:lnL w="12700" cmpd="sng">
                      <a:noFill/>
                    </a:lnL>
                    <a:lnR w="12700" cmpd="sng">
                      <a:noFill/>
                    </a:lnR>
                    <a:lnT w="28575"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mn-lt"/>
                          <a:ea typeface="+mn-ea"/>
                          <a:cs typeface="+mn-cs"/>
                        </a:rPr>
                        <a:t>Viruses</a:t>
                      </a:r>
                      <a:endParaRPr kumimoji="0" lang="de-DE" sz="1200" b="0" i="0" u="none" strike="noStrike" kern="1200" cap="none" spc="0" normalizeH="0" baseline="0" noProof="0" dirty="0">
                        <a:ln>
                          <a:noFill/>
                        </a:ln>
                        <a:solidFill>
                          <a:srgbClr val="333333"/>
                        </a:solidFill>
                        <a:effectLst/>
                        <a:uLnTx/>
                        <a:uFillTx/>
                        <a:latin typeface="+mn-lt"/>
                        <a:ea typeface="+mn-ea"/>
                        <a:cs typeface="+mn-cs"/>
                      </a:endParaRPr>
                    </a:p>
                  </a:txBody>
                  <a:tcPr>
                    <a:lnL w="12700" cmpd="sng">
                      <a:noFill/>
                    </a:lnL>
                    <a:lnR w="12700" cmpd="sng">
                      <a:noFill/>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r>
                        <a:rPr lang="en-US" sz="1200" b="0" dirty="0">
                          <a:solidFill>
                            <a:schemeClr val="tx1"/>
                          </a:solidFill>
                        </a:rPr>
                        <a:t>Fungi</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r>
                        <a:rPr lang="en-US" sz="1200" b="0" dirty="0" err="1">
                          <a:solidFill>
                            <a:schemeClr val="tx1"/>
                          </a:solidFill>
                        </a:rPr>
                        <a:t>Tumours</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r>
                        <a:rPr lang="en-US" sz="1200" b="0" dirty="0">
                          <a:solidFill>
                            <a:schemeClr val="tx1"/>
                          </a:solidFill>
                        </a:rPr>
                        <a:t>All of the above</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r>
                        <a:rPr lang="en-US" sz="1200" b="0" dirty="0">
                          <a:solidFill>
                            <a:schemeClr val="tx1"/>
                          </a:solidFill>
                        </a:rPr>
                        <a:t>I don’t know</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46946593"/>
                  </a:ext>
                </a:extLst>
              </a:tr>
            </a:tbl>
          </a:graphicData>
        </a:graphic>
      </p:graphicFrame>
      <p:grpSp>
        <p:nvGrpSpPr>
          <p:cNvPr id="35" name="Group 35">
            <a:extLst>
              <a:ext uri="{FF2B5EF4-FFF2-40B4-BE49-F238E27FC236}">
                <a16:creationId xmlns:a16="http://schemas.microsoft.com/office/drawing/2014/main" id="{E999B38B-D1BC-4122-A9EC-A482551AE24E}"/>
              </a:ext>
            </a:extLst>
          </p:cNvPr>
          <p:cNvGrpSpPr>
            <a:grpSpLocks noChangeAspect="1"/>
          </p:cNvGrpSpPr>
          <p:nvPr/>
        </p:nvGrpSpPr>
        <p:grpSpPr bwMode="auto">
          <a:xfrm>
            <a:off x="1626477" y="4713117"/>
            <a:ext cx="310143" cy="309220"/>
            <a:chOff x="3504" y="1825"/>
            <a:chExt cx="672" cy="670"/>
          </a:xfrm>
          <a:solidFill>
            <a:schemeClr val="accent3"/>
          </a:solidFill>
        </p:grpSpPr>
        <p:sp>
          <p:nvSpPr>
            <p:cNvPr id="36" name="Freeform 36">
              <a:extLst>
                <a:ext uri="{FF2B5EF4-FFF2-40B4-BE49-F238E27FC236}">
                  <a16:creationId xmlns:a16="http://schemas.microsoft.com/office/drawing/2014/main" id="{2ED09CA1-49E3-4EBC-9E6B-7C4BA017FA0F}"/>
                </a:ext>
              </a:extLst>
            </p:cNvPr>
            <p:cNvSpPr>
              <a:spLocks/>
            </p:cNvSpPr>
            <p:nvPr/>
          </p:nvSpPr>
          <p:spPr bwMode="auto">
            <a:xfrm>
              <a:off x="3684" y="2005"/>
              <a:ext cx="348" cy="306"/>
            </a:xfrm>
            <a:custGeom>
              <a:avLst/>
              <a:gdLst>
                <a:gd name="T0" fmla="*/ 340 w 348"/>
                <a:gd name="T1" fmla="*/ 6 h 306"/>
                <a:gd name="T2" fmla="*/ 340 w 348"/>
                <a:gd name="T3" fmla="*/ 6 h 306"/>
                <a:gd name="T4" fmla="*/ 334 w 348"/>
                <a:gd name="T5" fmla="*/ 2 h 306"/>
                <a:gd name="T6" fmla="*/ 326 w 348"/>
                <a:gd name="T7" fmla="*/ 0 h 306"/>
                <a:gd name="T8" fmla="*/ 318 w 348"/>
                <a:gd name="T9" fmla="*/ 2 h 306"/>
                <a:gd name="T10" fmla="*/ 312 w 348"/>
                <a:gd name="T11" fmla="*/ 8 h 306"/>
                <a:gd name="T12" fmla="*/ 120 w 348"/>
                <a:gd name="T13" fmla="*/ 246 h 306"/>
                <a:gd name="T14" fmla="*/ 34 w 348"/>
                <a:gd name="T15" fmla="*/ 158 h 306"/>
                <a:gd name="T16" fmla="*/ 34 w 348"/>
                <a:gd name="T17" fmla="*/ 158 h 306"/>
                <a:gd name="T18" fmla="*/ 26 w 348"/>
                <a:gd name="T19" fmla="*/ 154 h 306"/>
                <a:gd name="T20" fmla="*/ 20 w 348"/>
                <a:gd name="T21" fmla="*/ 152 h 306"/>
                <a:gd name="T22" fmla="*/ 12 w 348"/>
                <a:gd name="T23" fmla="*/ 154 h 306"/>
                <a:gd name="T24" fmla="*/ 4 w 348"/>
                <a:gd name="T25" fmla="*/ 158 h 306"/>
                <a:gd name="T26" fmla="*/ 4 w 348"/>
                <a:gd name="T27" fmla="*/ 158 h 306"/>
                <a:gd name="T28" fmla="*/ 0 w 348"/>
                <a:gd name="T29" fmla="*/ 166 h 306"/>
                <a:gd name="T30" fmla="*/ 0 w 348"/>
                <a:gd name="T31" fmla="*/ 172 h 306"/>
                <a:gd name="T32" fmla="*/ 0 w 348"/>
                <a:gd name="T33" fmla="*/ 180 h 306"/>
                <a:gd name="T34" fmla="*/ 4 w 348"/>
                <a:gd name="T35" fmla="*/ 186 h 306"/>
                <a:gd name="T36" fmla="*/ 124 w 348"/>
                <a:gd name="T37" fmla="*/ 306 h 306"/>
                <a:gd name="T38" fmla="*/ 344 w 348"/>
                <a:gd name="T39" fmla="*/ 34 h 306"/>
                <a:gd name="T40" fmla="*/ 344 w 348"/>
                <a:gd name="T41" fmla="*/ 34 h 306"/>
                <a:gd name="T42" fmla="*/ 346 w 348"/>
                <a:gd name="T43" fmla="*/ 26 h 306"/>
                <a:gd name="T44" fmla="*/ 348 w 348"/>
                <a:gd name="T45" fmla="*/ 18 h 306"/>
                <a:gd name="T46" fmla="*/ 346 w 348"/>
                <a:gd name="T47" fmla="*/ 12 h 306"/>
                <a:gd name="T48" fmla="*/ 340 w 348"/>
                <a:gd name="T49" fmla="*/ 6 h 306"/>
                <a:gd name="T50" fmla="*/ 340 w 348"/>
                <a:gd name="T51"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306">
                  <a:moveTo>
                    <a:pt x="340" y="6"/>
                  </a:moveTo>
                  <a:lnTo>
                    <a:pt x="340" y="6"/>
                  </a:lnTo>
                  <a:lnTo>
                    <a:pt x="334" y="2"/>
                  </a:lnTo>
                  <a:lnTo>
                    <a:pt x="326" y="0"/>
                  </a:lnTo>
                  <a:lnTo>
                    <a:pt x="318" y="2"/>
                  </a:lnTo>
                  <a:lnTo>
                    <a:pt x="312" y="8"/>
                  </a:lnTo>
                  <a:lnTo>
                    <a:pt x="120" y="246"/>
                  </a:lnTo>
                  <a:lnTo>
                    <a:pt x="34" y="158"/>
                  </a:lnTo>
                  <a:lnTo>
                    <a:pt x="34" y="158"/>
                  </a:lnTo>
                  <a:lnTo>
                    <a:pt x="26" y="154"/>
                  </a:lnTo>
                  <a:lnTo>
                    <a:pt x="20" y="152"/>
                  </a:lnTo>
                  <a:lnTo>
                    <a:pt x="12" y="154"/>
                  </a:lnTo>
                  <a:lnTo>
                    <a:pt x="4" y="158"/>
                  </a:lnTo>
                  <a:lnTo>
                    <a:pt x="4" y="158"/>
                  </a:lnTo>
                  <a:lnTo>
                    <a:pt x="0" y="166"/>
                  </a:lnTo>
                  <a:lnTo>
                    <a:pt x="0" y="172"/>
                  </a:lnTo>
                  <a:lnTo>
                    <a:pt x="0" y="180"/>
                  </a:lnTo>
                  <a:lnTo>
                    <a:pt x="4" y="186"/>
                  </a:lnTo>
                  <a:lnTo>
                    <a:pt x="124" y="306"/>
                  </a:lnTo>
                  <a:lnTo>
                    <a:pt x="344" y="34"/>
                  </a:lnTo>
                  <a:lnTo>
                    <a:pt x="344" y="34"/>
                  </a:lnTo>
                  <a:lnTo>
                    <a:pt x="346" y="26"/>
                  </a:lnTo>
                  <a:lnTo>
                    <a:pt x="348" y="18"/>
                  </a:lnTo>
                  <a:lnTo>
                    <a:pt x="346" y="12"/>
                  </a:lnTo>
                  <a:lnTo>
                    <a:pt x="340" y="6"/>
                  </a:lnTo>
                  <a:lnTo>
                    <a:pt x="34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7">
              <a:extLst>
                <a:ext uri="{FF2B5EF4-FFF2-40B4-BE49-F238E27FC236}">
                  <a16:creationId xmlns:a16="http://schemas.microsoft.com/office/drawing/2014/main" id="{75138873-CBD7-49DC-A633-62AD15C07B20}"/>
                </a:ext>
              </a:extLst>
            </p:cNvPr>
            <p:cNvSpPr>
              <a:spLocks noEditPoints="1"/>
            </p:cNvSpPr>
            <p:nvPr/>
          </p:nvSpPr>
          <p:spPr bwMode="auto">
            <a:xfrm>
              <a:off x="3504" y="1825"/>
              <a:ext cx="672" cy="670"/>
            </a:xfrm>
            <a:custGeom>
              <a:avLst/>
              <a:gdLst>
                <a:gd name="T0" fmla="*/ 302 w 672"/>
                <a:gd name="T1" fmla="*/ 0 h 670"/>
                <a:gd name="T2" fmla="*/ 206 w 672"/>
                <a:gd name="T3" fmla="*/ 26 h 670"/>
                <a:gd name="T4" fmla="*/ 122 w 672"/>
                <a:gd name="T5" fmla="*/ 76 h 670"/>
                <a:gd name="T6" fmla="*/ 58 w 672"/>
                <a:gd name="T7" fmla="*/ 148 h 670"/>
                <a:gd name="T8" fmla="*/ 16 w 672"/>
                <a:gd name="T9" fmla="*/ 234 h 670"/>
                <a:gd name="T10" fmla="*/ 0 w 672"/>
                <a:gd name="T11" fmla="*/ 334 h 670"/>
                <a:gd name="T12" fmla="*/ 8 w 672"/>
                <a:gd name="T13" fmla="*/ 402 h 670"/>
                <a:gd name="T14" fmla="*/ 42 w 672"/>
                <a:gd name="T15" fmla="*/ 494 h 670"/>
                <a:gd name="T16" fmla="*/ 100 w 672"/>
                <a:gd name="T17" fmla="*/ 572 h 670"/>
                <a:gd name="T18" fmla="*/ 176 w 672"/>
                <a:gd name="T19" fmla="*/ 630 h 670"/>
                <a:gd name="T20" fmla="*/ 268 w 672"/>
                <a:gd name="T21" fmla="*/ 662 h 670"/>
                <a:gd name="T22" fmla="*/ 336 w 672"/>
                <a:gd name="T23" fmla="*/ 670 h 670"/>
                <a:gd name="T24" fmla="*/ 436 w 672"/>
                <a:gd name="T25" fmla="*/ 654 h 670"/>
                <a:gd name="T26" fmla="*/ 524 w 672"/>
                <a:gd name="T27" fmla="*/ 612 h 670"/>
                <a:gd name="T28" fmla="*/ 594 w 672"/>
                <a:gd name="T29" fmla="*/ 548 h 670"/>
                <a:gd name="T30" fmla="*/ 646 w 672"/>
                <a:gd name="T31" fmla="*/ 464 h 670"/>
                <a:gd name="T32" fmla="*/ 670 w 672"/>
                <a:gd name="T33" fmla="*/ 368 h 670"/>
                <a:gd name="T34" fmla="*/ 670 w 672"/>
                <a:gd name="T35" fmla="*/ 300 h 670"/>
                <a:gd name="T36" fmla="*/ 646 w 672"/>
                <a:gd name="T37" fmla="*/ 204 h 670"/>
                <a:gd name="T38" fmla="*/ 594 w 672"/>
                <a:gd name="T39" fmla="*/ 122 h 670"/>
                <a:gd name="T40" fmla="*/ 524 w 672"/>
                <a:gd name="T41" fmla="*/ 56 h 670"/>
                <a:gd name="T42" fmla="*/ 436 w 672"/>
                <a:gd name="T43" fmla="*/ 14 h 670"/>
                <a:gd name="T44" fmla="*/ 336 w 672"/>
                <a:gd name="T45" fmla="*/ 0 h 670"/>
                <a:gd name="T46" fmla="*/ 336 w 672"/>
                <a:gd name="T47" fmla="*/ 630 h 670"/>
                <a:gd name="T48" fmla="*/ 248 w 672"/>
                <a:gd name="T49" fmla="*/ 616 h 670"/>
                <a:gd name="T50" fmla="*/ 172 w 672"/>
                <a:gd name="T51" fmla="*/ 580 h 670"/>
                <a:gd name="T52" fmla="*/ 108 w 672"/>
                <a:gd name="T53" fmla="*/ 522 h 670"/>
                <a:gd name="T54" fmla="*/ 64 w 672"/>
                <a:gd name="T55" fmla="*/ 450 h 670"/>
                <a:gd name="T56" fmla="*/ 42 w 672"/>
                <a:gd name="T57" fmla="*/ 364 h 670"/>
                <a:gd name="T58" fmla="*/ 42 w 672"/>
                <a:gd name="T59" fmla="*/ 304 h 670"/>
                <a:gd name="T60" fmla="*/ 64 w 672"/>
                <a:gd name="T61" fmla="*/ 220 h 670"/>
                <a:gd name="T62" fmla="*/ 108 w 672"/>
                <a:gd name="T63" fmla="*/ 146 h 670"/>
                <a:gd name="T64" fmla="*/ 172 w 672"/>
                <a:gd name="T65" fmla="*/ 90 h 670"/>
                <a:gd name="T66" fmla="*/ 248 w 672"/>
                <a:gd name="T67" fmla="*/ 52 h 670"/>
                <a:gd name="T68" fmla="*/ 336 w 672"/>
                <a:gd name="T69" fmla="*/ 40 h 670"/>
                <a:gd name="T70" fmla="*/ 396 w 672"/>
                <a:gd name="T71" fmla="*/ 46 h 670"/>
                <a:gd name="T72" fmla="*/ 476 w 672"/>
                <a:gd name="T73" fmla="*/ 74 h 670"/>
                <a:gd name="T74" fmla="*/ 544 w 672"/>
                <a:gd name="T75" fmla="*/ 126 h 670"/>
                <a:gd name="T76" fmla="*/ 596 w 672"/>
                <a:gd name="T77" fmla="*/ 194 h 670"/>
                <a:gd name="T78" fmla="*/ 626 w 672"/>
                <a:gd name="T79" fmla="*/ 276 h 670"/>
                <a:gd name="T80" fmla="*/ 632 w 672"/>
                <a:gd name="T81" fmla="*/ 334 h 670"/>
                <a:gd name="T82" fmla="*/ 618 w 672"/>
                <a:gd name="T83" fmla="*/ 422 h 670"/>
                <a:gd name="T84" fmla="*/ 580 w 672"/>
                <a:gd name="T85" fmla="*/ 500 h 670"/>
                <a:gd name="T86" fmla="*/ 524 w 672"/>
                <a:gd name="T87" fmla="*/ 562 h 670"/>
                <a:gd name="T88" fmla="*/ 450 w 672"/>
                <a:gd name="T89" fmla="*/ 606 h 670"/>
                <a:gd name="T90" fmla="*/ 366 w 672"/>
                <a:gd name="T91" fmla="*/ 62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2" h="670">
                  <a:moveTo>
                    <a:pt x="336" y="0"/>
                  </a:moveTo>
                  <a:lnTo>
                    <a:pt x="336" y="0"/>
                  </a:lnTo>
                  <a:lnTo>
                    <a:pt x="302" y="0"/>
                  </a:lnTo>
                  <a:lnTo>
                    <a:pt x="268" y="6"/>
                  </a:lnTo>
                  <a:lnTo>
                    <a:pt x="236" y="14"/>
                  </a:lnTo>
                  <a:lnTo>
                    <a:pt x="206" y="26"/>
                  </a:lnTo>
                  <a:lnTo>
                    <a:pt x="176" y="40"/>
                  </a:lnTo>
                  <a:lnTo>
                    <a:pt x="148" y="56"/>
                  </a:lnTo>
                  <a:lnTo>
                    <a:pt x="122" y="76"/>
                  </a:lnTo>
                  <a:lnTo>
                    <a:pt x="100" y="98"/>
                  </a:lnTo>
                  <a:lnTo>
                    <a:pt x="78" y="122"/>
                  </a:lnTo>
                  <a:lnTo>
                    <a:pt x="58" y="148"/>
                  </a:lnTo>
                  <a:lnTo>
                    <a:pt x="42" y="174"/>
                  </a:lnTo>
                  <a:lnTo>
                    <a:pt x="28" y="204"/>
                  </a:lnTo>
                  <a:lnTo>
                    <a:pt x="16" y="234"/>
                  </a:lnTo>
                  <a:lnTo>
                    <a:pt x="8" y="266"/>
                  </a:lnTo>
                  <a:lnTo>
                    <a:pt x="2" y="300"/>
                  </a:lnTo>
                  <a:lnTo>
                    <a:pt x="0" y="334"/>
                  </a:lnTo>
                  <a:lnTo>
                    <a:pt x="0" y="334"/>
                  </a:lnTo>
                  <a:lnTo>
                    <a:pt x="2" y="368"/>
                  </a:lnTo>
                  <a:lnTo>
                    <a:pt x="8" y="402"/>
                  </a:lnTo>
                  <a:lnTo>
                    <a:pt x="16" y="434"/>
                  </a:lnTo>
                  <a:lnTo>
                    <a:pt x="28" y="464"/>
                  </a:lnTo>
                  <a:lnTo>
                    <a:pt x="42" y="494"/>
                  </a:lnTo>
                  <a:lnTo>
                    <a:pt x="58" y="522"/>
                  </a:lnTo>
                  <a:lnTo>
                    <a:pt x="78" y="548"/>
                  </a:lnTo>
                  <a:lnTo>
                    <a:pt x="100" y="572"/>
                  </a:lnTo>
                  <a:lnTo>
                    <a:pt x="122" y="594"/>
                  </a:lnTo>
                  <a:lnTo>
                    <a:pt x="148" y="612"/>
                  </a:lnTo>
                  <a:lnTo>
                    <a:pt x="176" y="630"/>
                  </a:lnTo>
                  <a:lnTo>
                    <a:pt x="206" y="644"/>
                  </a:lnTo>
                  <a:lnTo>
                    <a:pt x="236" y="654"/>
                  </a:lnTo>
                  <a:lnTo>
                    <a:pt x="268" y="662"/>
                  </a:lnTo>
                  <a:lnTo>
                    <a:pt x="302" y="668"/>
                  </a:lnTo>
                  <a:lnTo>
                    <a:pt x="336" y="670"/>
                  </a:lnTo>
                  <a:lnTo>
                    <a:pt x="336" y="670"/>
                  </a:lnTo>
                  <a:lnTo>
                    <a:pt x="370" y="668"/>
                  </a:lnTo>
                  <a:lnTo>
                    <a:pt x="404" y="662"/>
                  </a:lnTo>
                  <a:lnTo>
                    <a:pt x="436" y="654"/>
                  </a:lnTo>
                  <a:lnTo>
                    <a:pt x="466" y="644"/>
                  </a:lnTo>
                  <a:lnTo>
                    <a:pt x="496" y="630"/>
                  </a:lnTo>
                  <a:lnTo>
                    <a:pt x="524" y="612"/>
                  </a:lnTo>
                  <a:lnTo>
                    <a:pt x="550" y="594"/>
                  </a:lnTo>
                  <a:lnTo>
                    <a:pt x="574" y="572"/>
                  </a:lnTo>
                  <a:lnTo>
                    <a:pt x="594" y="548"/>
                  </a:lnTo>
                  <a:lnTo>
                    <a:pt x="614" y="522"/>
                  </a:lnTo>
                  <a:lnTo>
                    <a:pt x="630" y="494"/>
                  </a:lnTo>
                  <a:lnTo>
                    <a:pt x="646" y="464"/>
                  </a:lnTo>
                  <a:lnTo>
                    <a:pt x="656" y="434"/>
                  </a:lnTo>
                  <a:lnTo>
                    <a:pt x="664" y="402"/>
                  </a:lnTo>
                  <a:lnTo>
                    <a:pt x="670" y="368"/>
                  </a:lnTo>
                  <a:lnTo>
                    <a:pt x="672" y="334"/>
                  </a:lnTo>
                  <a:lnTo>
                    <a:pt x="672" y="334"/>
                  </a:lnTo>
                  <a:lnTo>
                    <a:pt x="670" y="300"/>
                  </a:lnTo>
                  <a:lnTo>
                    <a:pt x="664" y="266"/>
                  </a:lnTo>
                  <a:lnTo>
                    <a:pt x="656" y="234"/>
                  </a:lnTo>
                  <a:lnTo>
                    <a:pt x="646" y="204"/>
                  </a:lnTo>
                  <a:lnTo>
                    <a:pt x="630" y="174"/>
                  </a:lnTo>
                  <a:lnTo>
                    <a:pt x="614" y="148"/>
                  </a:lnTo>
                  <a:lnTo>
                    <a:pt x="594" y="122"/>
                  </a:lnTo>
                  <a:lnTo>
                    <a:pt x="574" y="98"/>
                  </a:lnTo>
                  <a:lnTo>
                    <a:pt x="550" y="76"/>
                  </a:lnTo>
                  <a:lnTo>
                    <a:pt x="524" y="56"/>
                  </a:lnTo>
                  <a:lnTo>
                    <a:pt x="496" y="40"/>
                  </a:lnTo>
                  <a:lnTo>
                    <a:pt x="466" y="26"/>
                  </a:lnTo>
                  <a:lnTo>
                    <a:pt x="436" y="14"/>
                  </a:lnTo>
                  <a:lnTo>
                    <a:pt x="404" y="6"/>
                  </a:lnTo>
                  <a:lnTo>
                    <a:pt x="370" y="0"/>
                  </a:lnTo>
                  <a:lnTo>
                    <a:pt x="336" y="0"/>
                  </a:lnTo>
                  <a:lnTo>
                    <a:pt x="336" y="0"/>
                  </a:lnTo>
                  <a:close/>
                  <a:moveTo>
                    <a:pt x="336" y="630"/>
                  </a:moveTo>
                  <a:lnTo>
                    <a:pt x="336" y="630"/>
                  </a:lnTo>
                  <a:lnTo>
                    <a:pt x="306" y="628"/>
                  </a:lnTo>
                  <a:lnTo>
                    <a:pt x="276" y="624"/>
                  </a:lnTo>
                  <a:lnTo>
                    <a:pt x="248" y="616"/>
                  </a:lnTo>
                  <a:lnTo>
                    <a:pt x="222" y="606"/>
                  </a:lnTo>
                  <a:lnTo>
                    <a:pt x="196" y="594"/>
                  </a:lnTo>
                  <a:lnTo>
                    <a:pt x="172" y="580"/>
                  </a:lnTo>
                  <a:lnTo>
                    <a:pt x="148" y="562"/>
                  </a:lnTo>
                  <a:lnTo>
                    <a:pt x="128" y="544"/>
                  </a:lnTo>
                  <a:lnTo>
                    <a:pt x="108" y="522"/>
                  </a:lnTo>
                  <a:lnTo>
                    <a:pt x="92" y="500"/>
                  </a:lnTo>
                  <a:lnTo>
                    <a:pt x="76" y="476"/>
                  </a:lnTo>
                  <a:lnTo>
                    <a:pt x="64" y="450"/>
                  </a:lnTo>
                  <a:lnTo>
                    <a:pt x="54" y="422"/>
                  </a:lnTo>
                  <a:lnTo>
                    <a:pt x="46" y="394"/>
                  </a:lnTo>
                  <a:lnTo>
                    <a:pt x="42" y="364"/>
                  </a:lnTo>
                  <a:lnTo>
                    <a:pt x="40" y="334"/>
                  </a:lnTo>
                  <a:lnTo>
                    <a:pt x="40" y="334"/>
                  </a:lnTo>
                  <a:lnTo>
                    <a:pt x="42" y="304"/>
                  </a:lnTo>
                  <a:lnTo>
                    <a:pt x="46" y="276"/>
                  </a:lnTo>
                  <a:lnTo>
                    <a:pt x="54" y="246"/>
                  </a:lnTo>
                  <a:lnTo>
                    <a:pt x="64" y="220"/>
                  </a:lnTo>
                  <a:lnTo>
                    <a:pt x="76" y="194"/>
                  </a:lnTo>
                  <a:lnTo>
                    <a:pt x="92" y="170"/>
                  </a:lnTo>
                  <a:lnTo>
                    <a:pt x="108" y="146"/>
                  </a:lnTo>
                  <a:lnTo>
                    <a:pt x="128" y="126"/>
                  </a:lnTo>
                  <a:lnTo>
                    <a:pt x="148" y="106"/>
                  </a:lnTo>
                  <a:lnTo>
                    <a:pt x="172" y="90"/>
                  </a:lnTo>
                  <a:lnTo>
                    <a:pt x="196" y="74"/>
                  </a:lnTo>
                  <a:lnTo>
                    <a:pt x="222" y="62"/>
                  </a:lnTo>
                  <a:lnTo>
                    <a:pt x="248" y="52"/>
                  </a:lnTo>
                  <a:lnTo>
                    <a:pt x="276" y="46"/>
                  </a:lnTo>
                  <a:lnTo>
                    <a:pt x="306" y="40"/>
                  </a:lnTo>
                  <a:lnTo>
                    <a:pt x="336" y="40"/>
                  </a:lnTo>
                  <a:lnTo>
                    <a:pt x="336" y="40"/>
                  </a:lnTo>
                  <a:lnTo>
                    <a:pt x="366" y="40"/>
                  </a:lnTo>
                  <a:lnTo>
                    <a:pt x="396" y="46"/>
                  </a:lnTo>
                  <a:lnTo>
                    <a:pt x="424" y="52"/>
                  </a:lnTo>
                  <a:lnTo>
                    <a:pt x="450" y="62"/>
                  </a:lnTo>
                  <a:lnTo>
                    <a:pt x="476" y="74"/>
                  </a:lnTo>
                  <a:lnTo>
                    <a:pt x="502" y="90"/>
                  </a:lnTo>
                  <a:lnTo>
                    <a:pt x="524" y="106"/>
                  </a:lnTo>
                  <a:lnTo>
                    <a:pt x="544" y="126"/>
                  </a:lnTo>
                  <a:lnTo>
                    <a:pt x="564" y="146"/>
                  </a:lnTo>
                  <a:lnTo>
                    <a:pt x="580" y="170"/>
                  </a:lnTo>
                  <a:lnTo>
                    <a:pt x="596" y="194"/>
                  </a:lnTo>
                  <a:lnTo>
                    <a:pt x="608" y="220"/>
                  </a:lnTo>
                  <a:lnTo>
                    <a:pt x="618" y="246"/>
                  </a:lnTo>
                  <a:lnTo>
                    <a:pt x="626" y="276"/>
                  </a:lnTo>
                  <a:lnTo>
                    <a:pt x="630" y="304"/>
                  </a:lnTo>
                  <a:lnTo>
                    <a:pt x="632" y="334"/>
                  </a:lnTo>
                  <a:lnTo>
                    <a:pt x="632" y="334"/>
                  </a:lnTo>
                  <a:lnTo>
                    <a:pt x="630" y="364"/>
                  </a:lnTo>
                  <a:lnTo>
                    <a:pt x="626" y="394"/>
                  </a:lnTo>
                  <a:lnTo>
                    <a:pt x="618" y="422"/>
                  </a:lnTo>
                  <a:lnTo>
                    <a:pt x="608" y="450"/>
                  </a:lnTo>
                  <a:lnTo>
                    <a:pt x="596" y="476"/>
                  </a:lnTo>
                  <a:lnTo>
                    <a:pt x="580" y="500"/>
                  </a:lnTo>
                  <a:lnTo>
                    <a:pt x="564" y="522"/>
                  </a:lnTo>
                  <a:lnTo>
                    <a:pt x="544" y="544"/>
                  </a:lnTo>
                  <a:lnTo>
                    <a:pt x="524" y="562"/>
                  </a:lnTo>
                  <a:lnTo>
                    <a:pt x="502" y="580"/>
                  </a:lnTo>
                  <a:lnTo>
                    <a:pt x="476" y="594"/>
                  </a:lnTo>
                  <a:lnTo>
                    <a:pt x="450" y="606"/>
                  </a:lnTo>
                  <a:lnTo>
                    <a:pt x="424" y="616"/>
                  </a:lnTo>
                  <a:lnTo>
                    <a:pt x="396" y="624"/>
                  </a:lnTo>
                  <a:lnTo>
                    <a:pt x="366" y="628"/>
                  </a:lnTo>
                  <a:lnTo>
                    <a:pt x="336" y="630"/>
                  </a:lnTo>
                  <a:lnTo>
                    <a:pt x="336" y="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2" name="Grafik 11">
            <a:extLst>
              <a:ext uri="{FF2B5EF4-FFF2-40B4-BE49-F238E27FC236}">
                <a16:creationId xmlns:a16="http://schemas.microsoft.com/office/drawing/2014/main" id="{F920B97F-1492-427B-B244-945C0FC2C5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1692" y="3217574"/>
            <a:ext cx="1514005" cy="1253531"/>
          </a:xfrm>
          <a:prstGeom prst="rect">
            <a:avLst/>
          </a:prstGeom>
        </p:spPr>
      </p:pic>
      <p:sp>
        <p:nvSpPr>
          <p:cNvPr id="23" name="Textfeld 22">
            <a:extLst>
              <a:ext uri="{FF2B5EF4-FFF2-40B4-BE49-F238E27FC236}">
                <a16:creationId xmlns:a16="http://schemas.microsoft.com/office/drawing/2014/main" id="{239FD73F-73A9-4158-BAC2-5D19E291FAC1}"/>
              </a:ext>
            </a:extLst>
          </p:cNvPr>
          <p:cNvSpPr txBox="1"/>
          <p:nvPr/>
        </p:nvSpPr>
        <p:spPr>
          <a:xfrm>
            <a:off x="3753602" y="3355783"/>
            <a:ext cx="820738" cy="492443"/>
          </a:xfrm>
          <a:prstGeom prst="rect">
            <a:avLst/>
          </a:prstGeom>
          <a:noFill/>
        </p:spPr>
        <p:txBody>
          <a:bodyPr wrap="none" lIns="0" tIns="0" rIns="0" bIns="0" rtlCol="0">
            <a:spAutoFit/>
          </a:bodyPr>
          <a:lstStyle/>
          <a:p>
            <a:r>
              <a:rPr lang="de-DE" sz="3200" dirty="0">
                <a:solidFill>
                  <a:schemeClr val="bg1">
                    <a:lumMod val="65000"/>
                  </a:schemeClr>
                </a:solidFill>
              </a:rPr>
              <a:t>25%</a:t>
            </a:r>
          </a:p>
        </p:txBody>
      </p:sp>
      <p:sp>
        <p:nvSpPr>
          <p:cNvPr id="24" name="Textfeld 23">
            <a:extLst>
              <a:ext uri="{FF2B5EF4-FFF2-40B4-BE49-F238E27FC236}">
                <a16:creationId xmlns:a16="http://schemas.microsoft.com/office/drawing/2014/main" id="{F4949636-B088-4BCF-92CA-11E644876799}"/>
              </a:ext>
            </a:extLst>
          </p:cNvPr>
          <p:cNvSpPr txBox="1"/>
          <p:nvPr/>
        </p:nvSpPr>
        <p:spPr>
          <a:xfrm>
            <a:off x="2119621" y="3355783"/>
            <a:ext cx="820738" cy="492443"/>
          </a:xfrm>
          <a:prstGeom prst="rect">
            <a:avLst/>
          </a:prstGeom>
          <a:noFill/>
        </p:spPr>
        <p:txBody>
          <a:bodyPr wrap="none" lIns="0" tIns="0" rIns="0" bIns="0" rtlCol="0">
            <a:spAutoFit/>
          </a:bodyPr>
          <a:lstStyle>
            <a:defPPr>
              <a:defRPr lang="en-US"/>
            </a:defPPr>
            <a:lvl1pPr>
              <a:defRPr sz="5400">
                <a:solidFill>
                  <a:schemeClr val="bg1">
                    <a:lumMod val="65000"/>
                  </a:schemeClr>
                </a:solidFill>
              </a:defRPr>
            </a:lvl1pPr>
          </a:lstStyle>
          <a:p>
            <a:r>
              <a:rPr lang="de-DE" sz="3200" dirty="0"/>
              <a:t>27%</a:t>
            </a:r>
          </a:p>
        </p:txBody>
      </p:sp>
      <p:sp>
        <p:nvSpPr>
          <p:cNvPr id="26" name="Textfeld 25">
            <a:extLst>
              <a:ext uri="{FF2B5EF4-FFF2-40B4-BE49-F238E27FC236}">
                <a16:creationId xmlns:a16="http://schemas.microsoft.com/office/drawing/2014/main" id="{2DC174CB-4453-4986-9E0E-418468B59E02}"/>
              </a:ext>
            </a:extLst>
          </p:cNvPr>
          <p:cNvSpPr txBox="1"/>
          <p:nvPr/>
        </p:nvSpPr>
        <p:spPr>
          <a:xfrm>
            <a:off x="383345" y="2902278"/>
            <a:ext cx="1540486" cy="923330"/>
          </a:xfrm>
          <a:prstGeom prst="rect">
            <a:avLst/>
          </a:prstGeom>
          <a:noFill/>
        </p:spPr>
        <p:txBody>
          <a:bodyPr wrap="none" lIns="0" tIns="0" rIns="0" bIns="0" rtlCol="0">
            <a:spAutoFit/>
          </a:bodyPr>
          <a:lstStyle>
            <a:defPPr>
              <a:defRPr lang="en-US"/>
            </a:defPPr>
            <a:lvl1pPr>
              <a:defRPr sz="5400" b="1">
                <a:solidFill>
                  <a:schemeClr val="tx2"/>
                </a:solidFill>
              </a:defRPr>
            </a:lvl1pPr>
          </a:lstStyle>
          <a:p>
            <a:r>
              <a:rPr lang="de-DE" sz="6000" dirty="0"/>
              <a:t>69%</a:t>
            </a:r>
          </a:p>
        </p:txBody>
      </p:sp>
      <p:sp>
        <p:nvSpPr>
          <p:cNvPr id="27" name="Textfeld 26">
            <a:extLst>
              <a:ext uri="{FF2B5EF4-FFF2-40B4-BE49-F238E27FC236}">
                <a16:creationId xmlns:a16="http://schemas.microsoft.com/office/drawing/2014/main" id="{E60D19E6-28A5-4DE1-9444-900BC17194AF}"/>
              </a:ext>
            </a:extLst>
          </p:cNvPr>
          <p:cNvSpPr txBox="1"/>
          <p:nvPr/>
        </p:nvSpPr>
        <p:spPr>
          <a:xfrm>
            <a:off x="5433672" y="3355783"/>
            <a:ext cx="593111" cy="492443"/>
          </a:xfrm>
          <a:prstGeom prst="rect">
            <a:avLst/>
          </a:prstGeom>
          <a:noFill/>
        </p:spPr>
        <p:txBody>
          <a:bodyPr wrap="none" lIns="0" tIns="0" rIns="0" bIns="0" rtlCol="0">
            <a:spAutoFit/>
          </a:bodyPr>
          <a:lstStyle/>
          <a:p>
            <a:r>
              <a:rPr lang="de-DE" sz="3200" dirty="0">
                <a:solidFill>
                  <a:schemeClr val="bg1">
                    <a:lumMod val="65000"/>
                  </a:schemeClr>
                </a:solidFill>
              </a:rPr>
              <a:t>6%</a:t>
            </a:r>
          </a:p>
        </p:txBody>
      </p:sp>
      <p:sp>
        <p:nvSpPr>
          <p:cNvPr id="28" name="Textfeld 27">
            <a:extLst>
              <a:ext uri="{FF2B5EF4-FFF2-40B4-BE49-F238E27FC236}">
                <a16:creationId xmlns:a16="http://schemas.microsoft.com/office/drawing/2014/main" id="{A68D2192-FD52-49F5-B2EE-D6F7FCC1EF2A}"/>
              </a:ext>
            </a:extLst>
          </p:cNvPr>
          <p:cNvSpPr txBox="1"/>
          <p:nvPr/>
        </p:nvSpPr>
        <p:spPr>
          <a:xfrm>
            <a:off x="7047395" y="3355783"/>
            <a:ext cx="593111" cy="492443"/>
          </a:xfrm>
          <a:prstGeom prst="rect">
            <a:avLst/>
          </a:prstGeom>
          <a:noFill/>
        </p:spPr>
        <p:txBody>
          <a:bodyPr wrap="none" lIns="0" tIns="0" rIns="0" bIns="0" rtlCol="0">
            <a:spAutoFit/>
          </a:bodyPr>
          <a:lstStyle/>
          <a:p>
            <a:r>
              <a:rPr lang="de-DE" sz="3200" dirty="0">
                <a:solidFill>
                  <a:schemeClr val="bg1">
                    <a:lumMod val="65000"/>
                  </a:schemeClr>
                </a:solidFill>
              </a:rPr>
              <a:t>4%</a:t>
            </a:r>
          </a:p>
        </p:txBody>
      </p:sp>
      <p:sp>
        <p:nvSpPr>
          <p:cNvPr id="38" name="Textfeld 37">
            <a:extLst>
              <a:ext uri="{FF2B5EF4-FFF2-40B4-BE49-F238E27FC236}">
                <a16:creationId xmlns:a16="http://schemas.microsoft.com/office/drawing/2014/main" id="{ACA4E9EB-DBAB-498C-84F8-866D0584761C}"/>
              </a:ext>
            </a:extLst>
          </p:cNvPr>
          <p:cNvSpPr txBox="1"/>
          <p:nvPr/>
        </p:nvSpPr>
        <p:spPr>
          <a:xfrm>
            <a:off x="8652739" y="3355783"/>
            <a:ext cx="820738" cy="492443"/>
          </a:xfrm>
          <a:prstGeom prst="rect">
            <a:avLst/>
          </a:prstGeom>
          <a:noFill/>
        </p:spPr>
        <p:txBody>
          <a:bodyPr wrap="none" lIns="0" tIns="0" rIns="0" bIns="0" rtlCol="0">
            <a:spAutoFit/>
          </a:bodyPr>
          <a:lstStyle/>
          <a:p>
            <a:r>
              <a:rPr lang="de-DE" sz="3200" dirty="0">
                <a:solidFill>
                  <a:schemeClr val="bg1">
                    <a:lumMod val="65000"/>
                  </a:schemeClr>
                </a:solidFill>
              </a:rPr>
              <a:t>12%</a:t>
            </a:r>
          </a:p>
        </p:txBody>
      </p:sp>
      <p:sp>
        <p:nvSpPr>
          <p:cNvPr id="64" name="Textfeld 63">
            <a:extLst>
              <a:ext uri="{FF2B5EF4-FFF2-40B4-BE49-F238E27FC236}">
                <a16:creationId xmlns:a16="http://schemas.microsoft.com/office/drawing/2014/main" id="{01B1F945-1A70-4B17-8993-224CCBBF97E6}"/>
              </a:ext>
            </a:extLst>
          </p:cNvPr>
          <p:cNvSpPr txBox="1"/>
          <p:nvPr/>
        </p:nvSpPr>
        <p:spPr>
          <a:xfrm>
            <a:off x="455193" y="1436958"/>
            <a:ext cx="912109" cy="169277"/>
          </a:xfrm>
          <a:prstGeom prst="rect">
            <a:avLst/>
          </a:prstGeom>
          <a:noFill/>
        </p:spPr>
        <p:txBody>
          <a:bodyPr wrap="none" lIns="0" tIns="0" rIns="0" bIns="0" rtlCol="0">
            <a:spAutoFit/>
          </a:bodyPr>
          <a:lstStyle>
            <a:defPPr>
              <a:defRPr lang="en-US"/>
            </a:defPPr>
            <a:lvl1pPr>
              <a:defRPr sz="1100"/>
            </a:lvl1pPr>
          </a:lstStyle>
          <a:p>
            <a:r>
              <a:rPr lang="de-DE" dirty="0"/>
              <a:t>Base: n=2.010</a:t>
            </a:r>
          </a:p>
        </p:txBody>
      </p:sp>
      <p:grpSp>
        <p:nvGrpSpPr>
          <p:cNvPr id="124" name="Gruppieren 123">
            <a:extLst>
              <a:ext uri="{FF2B5EF4-FFF2-40B4-BE49-F238E27FC236}">
                <a16:creationId xmlns:a16="http://schemas.microsoft.com/office/drawing/2014/main" id="{DDFF0BDE-73D6-42D0-8066-EFFE19E61073}"/>
              </a:ext>
            </a:extLst>
          </p:cNvPr>
          <p:cNvGrpSpPr/>
          <p:nvPr/>
        </p:nvGrpSpPr>
        <p:grpSpPr>
          <a:xfrm>
            <a:off x="1877297" y="2979617"/>
            <a:ext cx="1024281" cy="575940"/>
            <a:chOff x="3153384" y="2979617"/>
            <a:chExt cx="1024281" cy="575940"/>
          </a:xfrm>
        </p:grpSpPr>
        <p:grpSp>
          <p:nvGrpSpPr>
            <p:cNvPr id="154" name="Gruppieren 153">
              <a:extLst>
                <a:ext uri="{FF2B5EF4-FFF2-40B4-BE49-F238E27FC236}">
                  <a16:creationId xmlns:a16="http://schemas.microsoft.com/office/drawing/2014/main" id="{61EC378A-75E1-4423-BEFE-7ADA9462D25F}"/>
                </a:ext>
              </a:extLst>
            </p:cNvPr>
            <p:cNvGrpSpPr/>
            <p:nvPr/>
          </p:nvGrpSpPr>
          <p:grpSpPr>
            <a:xfrm>
              <a:off x="3153384" y="2979617"/>
              <a:ext cx="1016330" cy="305986"/>
              <a:chOff x="5651042" y="3049772"/>
              <a:chExt cx="1016330" cy="305986"/>
            </a:xfrm>
          </p:grpSpPr>
          <p:grpSp>
            <p:nvGrpSpPr>
              <p:cNvPr id="162" name="Gruppieren 161">
                <a:extLst>
                  <a:ext uri="{FF2B5EF4-FFF2-40B4-BE49-F238E27FC236}">
                    <a16:creationId xmlns:a16="http://schemas.microsoft.com/office/drawing/2014/main" id="{62203E3C-8BE9-49AB-84C1-6386431DB76D}"/>
                  </a:ext>
                </a:extLst>
              </p:cNvPr>
              <p:cNvGrpSpPr/>
              <p:nvPr/>
            </p:nvGrpSpPr>
            <p:grpSpPr>
              <a:xfrm>
                <a:off x="5651042" y="3211758"/>
                <a:ext cx="216000" cy="144000"/>
                <a:chOff x="2734278" y="3211758"/>
                <a:chExt cx="216000" cy="144000"/>
              </a:xfrm>
            </p:grpSpPr>
            <p:cxnSp>
              <p:nvCxnSpPr>
                <p:cNvPr id="167" name="Gerader Verbinder 166">
                  <a:extLst>
                    <a:ext uri="{FF2B5EF4-FFF2-40B4-BE49-F238E27FC236}">
                      <a16:creationId xmlns:a16="http://schemas.microsoft.com/office/drawing/2014/main" id="{0AC2C491-D7DF-4F29-AA91-B961035E9923}"/>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8" name="Gerader Verbinder 167">
                  <a:extLst>
                    <a:ext uri="{FF2B5EF4-FFF2-40B4-BE49-F238E27FC236}">
                      <a16:creationId xmlns:a16="http://schemas.microsoft.com/office/drawing/2014/main" id="{B309A859-F620-4F50-9B90-3A9FBD3DBD19}"/>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63" name="Gruppieren 162">
                <a:extLst>
                  <a:ext uri="{FF2B5EF4-FFF2-40B4-BE49-F238E27FC236}">
                    <a16:creationId xmlns:a16="http://schemas.microsoft.com/office/drawing/2014/main" id="{40DC6BFF-9823-4BAB-9967-E833D58837D6}"/>
                  </a:ext>
                </a:extLst>
              </p:cNvPr>
              <p:cNvGrpSpPr>
                <a:grpSpLocks noChangeAspect="1"/>
              </p:cNvGrpSpPr>
              <p:nvPr/>
            </p:nvGrpSpPr>
            <p:grpSpPr>
              <a:xfrm>
                <a:off x="5651044" y="3049772"/>
                <a:ext cx="224478" cy="144000"/>
                <a:chOff x="3938779" y="2166323"/>
                <a:chExt cx="493935" cy="316855"/>
              </a:xfrm>
            </p:grpSpPr>
            <p:pic>
              <p:nvPicPr>
                <p:cNvPr id="165" name="Graphic 5">
                  <a:extLst>
                    <a:ext uri="{FF2B5EF4-FFF2-40B4-BE49-F238E27FC236}">
                      <a16:creationId xmlns:a16="http://schemas.microsoft.com/office/drawing/2014/main" id="{34939FBC-BF26-46FA-A93B-FA309F622F8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39847" y="2166323"/>
                  <a:ext cx="192867" cy="316855"/>
                </a:xfrm>
                <a:prstGeom prst="rect">
                  <a:avLst/>
                </a:prstGeom>
              </p:spPr>
            </p:pic>
            <p:pic>
              <p:nvPicPr>
                <p:cNvPr id="166" name="Graphic 11">
                  <a:extLst>
                    <a:ext uri="{FF2B5EF4-FFF2-40B4-BE49-F238E27FC236}">
                      <a16:creationId xmlns:a16="http://schemas.microsoft.com/office/drawing/2014/main" id="{9E304A9C-7552-425B-A496-FD38503FB2F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38779" y="2201558"/>
                  <a:ext cx="276999" cy="276999"/>
                </a:xfrm>
                <a:prstGeom prst="rect">
                  <a:avLst/>
                </a:prstGeom>
              </p:spPr>
            </p:pic>
          </p:grpSp>
          <p:sp>
            <p:nvSpPr>
              <p:cNvPr id="164" name="Textfeld 163">
                <a:extLst>
                  <a:ext uri="{FF2B5EF4-FFF2-40B4-BE49-F238E27FC236}">
                    <a16:creationId xmlns:a16="http://schemas.microsoft.com/office/drawing/2014/main" id="{F0FFC61E-D409-4CC4-A7FD-6D81764E0F41}"/>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67%|71%</a:t>
                </a:r>
              </a:p>
            </p:txBody>
          </p:sp>
        </p:grpSp>
        <p:grpSp>
          <p:nvGrpSpPr>
            <p:cNvPr id="156" name="Gruppieren 155">
              <a:extLst>
                <a:ext uri="{FF2B5EF4-FFF2-40B4-BE49-F238E27FC236}">
                  <a16:creationId xmlns:a16="http://schemas.microsoft.com/office/drawing/2014/main" id="{B4D19506-C6B7-4AB4-A0BE-140718BDEF3B}"/>
                </a:ext>
              </a:extLst>
            </p:cNvPr>
            <p:cNvGrpSpPr/>
            <p:nvPr/>
          </p:nvGrpSpPr>
          <p:grpSpPr>
            <a:xfrm>
              <a:off x="3159562" y="3212642"/>
              <a:ext cx="1018103" cy="342915"/>
              <a:chOff x="5649269" y="2718676"/>
              <a:chExt cx="1018103" cy="342915"/>
            </a:xfrm>
          </p:grpSpPr>
          <p:pic>
            <p:nvPicPr>
              <p:cNvPr id="157" name="Grafik 156">
                <a:extLst>
                  <a:ext uri="{FF2B5EF4-FFF2-40B4-BE49-F238E27FC236}">
                    <a16:creationId xmlns:a16="http://schemas.microsoft.com/office/drawing/2014/main" id="{8F62C1A1-6B97-4364-B5F5-7E7F4BE535D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54238" y="2718676"/>
                <a:ext cx="188091" cy="180000"/>
              </a:xfrm>
              <a:prstGeom prst="rect">
                <a:avLst/>
              </a:prstGeom>
            </p:spPr>
          </p:pic>
          <p:grpSp>
            <p:nvGrpSpPr>
              <p:cNvPr id="158" name="Gruppieren 157">
                <a:extLst>
                  <a:ext uri="{FF2B5EF4-FFF2-40B4-BE49-F238E27FC236}">
                    <a16:creationId xmlns:a16="http://schemas.microsoft.com/office/drawing/2014/main" id="{70E6912E-BC55-4CE1-8AFE-58EAC24ED6C3}"/>
                  </a:ext>
                </a:extLst>
              </p:cNvPr>
              <p:cNvGrpSpPr/>
              <p:nvPr/>
            </p:nvGrpSpPr>
            <p:grpSpPr>
              <a:xfrm>
                <a:off x="5649269" y="2917591"/>
                <a:ext cx="216000" cy="144000"/>
                <a:chOff x="2734278" y="3211758"/>
                <a:chExt cx="216000" cy="144000"/>
              </a:xfrm>
            </p:grpSpPr>
            <p:cxnSp>
              <p:nvCxnSpPr>
                <p:cNvPr id="160" name="Gerader Verbinder 159">
                  <a:extLst>
                    <a:ext uri="{FF2B5EF4-FFF2-40B4-BE49-F238E27FC236}">
                      <a16:creationId xmlns:a16="http://schemas.microsoft.com/office/drawing/2014/main" id="{37E86151-F24A-4DE7-883C-370F6D44C928}"/>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1" name="Gerader Verbinder 160">
                  <a:extLst>
                    <a:ext uri="{FF2B5EF4-FFF2-40B4-BE49-F238E27FC236}">
                      <a16:creationId xmlns:a16="http://schemas.microsoft.com/office/drawing/2014/main" id="{6C4D70A2-8B2B-427A-951A-517DB0B47E2A}"/>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59" name="Textfeld 158">
                <a:extLst>
                  <a:ext uri="{FF2B5EF4-FFF2-40B4-BE49-F238E27FC236}">
                    <a16:creationId xmlns:a16="http://schemas.microsoft.com/office/drawing/2014/main" id="{0FB704E1-3C94-4043-81EC-8E281E613DDC}"/>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64%|73%</a:t>
                </a:r>
                <a:r>
                  <a:rPr lang="de-DE" sz="600" dirty="0">
                    <a:solidFill>
                      <a:schemeClr val="bg1">
                        <a:lumMod val="65000"/>
                      </a:schemeClr>
                    </a:solidFill>
                  </a:rPr>
                  <a:t>a</a:t>
                </a:r>
                <a:r>
                  <a:rPr lang="de-DE" sz="800" dirty="0">
                    <a:solidFill>
                      <a:schemeClr val="bg1">
                        <a:lumMod val="65000"/>
                      </a:schemeClr>
                    </a:solidFill>
                  </a:rPr>
                  <a:t>|70%</a:t>
                </a:r>
                <a:r>
                  <a:rPr lang="de-DE" sz="600" dirty="0">
                    <a:solidFill>
                      <a:schemeClr val="bg1">
                        <a:lumMod val="65000"/>
                      </a:schemeClr>
                    </a:solidFill>
                  </a:rPr>
                  <a:t>a</a:t>
                </a:r>
                <a:endParaRPr lang="de-DE" sz="800" dirty="0">
                  <a:solidFill>
                    <a:schemeClr val="bg1">
                      <a:lumMod val="65000"/>
                    </a:schemeClr>
                  </a:solidFill>
                </a:endParaRPr>
              </a:p>
            </p:txBody>
          </p:sp>
        </p:grpSp>
      </p:grpSp>
      <p:grpSp>
        <p:nvGrpSpPr>
          <p:cNvPr id="184" name="Gruppieren 183">
            <a:extLst>
              <a:ext uri="{FF2B5EF4-FFF2-40B4-BE49-F238E27FC236}">
                <a16:creationId xmlns:a16="http://schemas.microsoft.com/office/drawing/2014/main" id="{48FC81FF-ED6E-4DED-839C-EE71A6D8E4CD}"/>
              </a:ext>
            </a:extLst>
          </p:cNvPr>
          <p:cNvGrpSpPr/>
          <p:nvPr/>
        </p:nvGrpSpPr>
        <p:grpSpPr>
          <a:xfrm>
            <a:off x="2924830" y="2979617"/>
            <a:ext cx="1086475" cy="575940"/>
            <a:chOff x="3153384" y="2979617"/>
            <a:chExt cx="1024281" cy="575940"/>
          </a:xfrm>
        </p:grpSpPr>
        <p:grpSp>
          <p:nvGrpSpPr>
            <p:cNvPr id="185" name="Gruppieren 184">
              <a:extLst>
                <a:ext uri="{FF2B5EF4-FFF2-40B4-BE49-F238E27FC236}">
                  <a16:creationId xmlns:a16="http://schemas.microsoft.com/office/drawing/2014/main" id="{4548E03B-9207-4C2C-A4BF-ADAAE8220BB9}"/>
                </a:ext>
              </a:extLst>
            </p:cNvPr>
            <p:cNvGrpSpPr/>
            <p:nvPr/>
          </p:nvGrpSpPr>
          <p:grpSpPr>
            <a:xfrm>
              <a:off x="3153384" y="2979617"/>
              <a:ext cx="1016330" cy="305986"/>
              <a:chOff x="5651042" y="3049772"/>
              <a:chExt cx="1016330" cy="305986"/>
            </a:xfrm>
          </p:grpSpPr>
          <p:grpSp>
            <p:nvGrpSpPr>
              <p:cNvPr id="192" name="Gruppieren 191">
                <a:extLst>
                  <a:ext uri="{FF2B5EF4-FFF2-40B4-BE49-F238E27FC236}">
                    <a16:creationId xmlns:a16="http://schemas.microsoft.com/office/drawing/2014/main" id="{A76C8BA8-278E-4889-877E-C74FBA1A1F5E}"/>
                  </a:ext>
                </a:extLst>
              </p:cNvPr>
              <p:cNvGrpSpPr/>
              <p:nvPr/>
            </p:nvGrpSpPr>
            <p:grpSpPr>
              <a:xfrm>
                <a:off x="5651042" y="3211758"/>
                <a:ext cx="216000" cy="144000"/>
                <a:chOff x="2734278" y="3211758"/>
                <a:chExt cx="216000" cy="144000"/>
              </a:xfrm>
            </p:grpSpPr>
            <p:cxnSp>
              <p:nvCxnSpPr>
                <p:cNvPr id="197" name="Gerader Verbinder 196">
                  <a:extLst>
                    <a:ext uri="{FF2B5EF4-FFF2-40B4-BE49-F238E27FC236}">
                      <a16:creationId xmlns:a16="http://schemas.microsoft.com/office/drawing/2014/main" id="{A9A728C0-03E9-4CBC-9F59-09F17C09BF29}"/>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8" name="Gerader Verbinder 197">
                  <a:extLst>
                    <a:ext uri="{FF2B5EF4-FFF2-40B4-BE49-F238E27FC236}">
                      <a16:creationId xmlns:a16="http://schemas.microsoft.com/office/drawing/2014/main" id="{DBAD48E8-EFC0-4202-9E9E-BBB252E118DD}"/>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93" name="Gruppieren 192">
                <a:extLst>
                  <a:ext uri="{FF2B5EF4-FFF2-40B4-BE49-F238E27FC236}">
                    <a16:creationId xmlns:a16="http://schemas.microsoft.com/office/drawing/2014/main" id="{120B7BD6-E929-4DD9-A952-BE4BF8E17916}"/>
                  </a:ext>
                </a:extLst>
              </p:cNvPr>
              <p:cNvGrpSpPr>
                <a:grpSpLocks noChangeAspect="1"/>
              </p:cNvGrpSpPr>
              <p:nvPr/>
            </p:nvGrpSpPr>
            <p:grpSpPr>
              <a:xfrm>
                <a:off x="5651044" y="3049772"/>
                <a:ext cx="224478" cy="144000"/>
                <a:chOff x="3938779" y="2166323"/>
                <a:chExt cx="493935" cy="316855"/>
              </a:xfrm>
            </p:grpSpPr>
            <p:pic>
              <p:nvPicPr>
                <p:cNvPr id="195" name="Graphic 5">
                  <a:extLst>
                    <a:ext uri="{FF2B5EF4-FFF2-40B4-BE49-F238E27FC236}">
                      <a16:creationId xmlns:a16="http://schemas.microsoft.com/office/drawing/2014/main" id="{037CDB5A-AF2D-4AA6-AFD3-46A153C31C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39847" y="2166323"/>
                  <a:ext cx="192867" cy="316855"/>
                </a:xfrm>
                <a:prstGeom prst="rect">
                  <a:avLst/>
                </a:prstGeom>
              </p:spPr>
            </p:pic>
            <p:pic>
              <p:nvPicPr>
                <p:cNvPr id="196" name="Graphic 11">
                  <a:extLst>
                    <a:ext uri="{FF2B5EF4-FFF2-40B4-BE49-F238E27FC236}">
                      <a16:creationId xmlns:a16="http://schemas.microsoft.com/office/drawing/2014/main" id="{D8458A32-7C16-4223-9DE0-F6DCAA74C62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38779" y="2201558"/>
                  <a:ext cx="276999" cy="276999"/>
                </a:xfrm>
                <a:prstGeom prst="rect">
                  <a:avLst/>
                </a:prstGeom>
              </p:spPr>
            </p:pic>
          </p:grpSp>
          <p:sp>
            <p:nvSpPr>
              <p:cNvPr id="194" name="Textfeld 193">
                <a:extLst>
                  <a:ext uri="{FF2B5EF4-FFF2-40B4-BE49-F238E27FC236}">
                    <a16:creationId xmlns:a16="http://schemas.microsoft.com/office/drawing/2014/main" id="{9D81D42C-6A60-4C00-9EC8-31F39407151A}"/>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30%|25%</a:t>
                </a:r>
              </a:p>
            </p:txBody>
          </p:sp>
        </p:grpSp>
        <p:grpSp>
          <p:nvGrpSpPr>
            <p:cNvPr id="186" name="Gruppieren 185">
              <a:extLst>
                <a:ext uri="{FF2B5EF4-FFF2-40B4-BE49-F238E27FC236}">
                  <a16:creationId xmlns:a16="http://schemas.microsoft.com/office/drawing/2014/main" id="{30C3B06F-F772-4480-9053-13C846BFA4EE}"/>
                </a:ext>
              </a:extLst>
            </p:cNvPr>
            <p:cNvGrpSpPr/>
            <p:nvPr/>
          </p:nvGrpSpPr>
          <p:grpSpPr>
            <a:xfrm>
              <a:off x="3159562" y="3212642"/>
              <a:ext cx="1018103" cy="342915"/>
              <a:chOff x="5649269" y="2718676"/>
              <a:chExt cx="1018103" cy="342915"/>
            </a:xfrm>
          </p:grpSpPr>
          <p:pic>
            <p:nvPicPr>
              <p:cNvPr id="187" name="Grafik 186">
                <a:extLst>
                  <a:ext uri="{FF2B5EF4-FFF2-40B4-BE49-F238E27FC236}">
                    <a16:creationId xmlns:a16="http://schemas.microsoft.com/office/drawing/2014/main" id="{E49045F4-6400-4956-8E89-990803B4BF0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54238" y="2718676"/>
                <a:ext cx="188091" cy="180000"/>
              </a:xfrm>
              <a:prstGeom prst="rect">
                <a:avLst/>
              </a:prstGeom>
            </p:spPr>
          </p:pic>
          <p:grpSp>
            <p:nvGrpSpPr>
              <p:cNvPr id="188" name="Gruppieren 187">
                <a:extLst>
                  <a:ext uri="{FF2B5EF4-FFF2-40B4-BE49-F238E27FC236}">
                    <a16:creationId xmlns:a16="http://schemas.microsoft.com/office/drawing/2014/main" id="{558D9054-0DD9-4106-B721-0A72F3E0D159}"/>
                  </a:ext>
                </a:extLst>
              </p:cNvPr>
              <p:cNvGrpSpPr/>
              <p:nvPr/>
            </p:nvGrpSpPr>
            <p:grpSpPr>
              <a:xfrm>
                <a:off x="5649269" y="2917591"/>
                <a:ext cx="216000" cy="144000"/>
                <a:chOff x="2734278" y="3211758"/>
                <a:chExt cx="216000" cy="144000"/>
              </a:xfrm>
            </p:grpSpPr>
            <p:cxnSp>
              <p:nvCxnSpPr>
                <p:cNvPr id="190" name="Gerader Verbinder 189">
                  <a:extLst>
                    <a:ext uri="{FF2B5EF4-FFF2-40B4-BE49-F238E27FC236}">
                      <a16:creationId xmlns:a16="http://schemas.microsoft.com/office/drawing/2014/main" id="{9A9A861F-C4D2-4095-8216-25EAE746888E}"/>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1" name="Gerader Verbinder 190">
                  <a:extLst>
                    <a:ext uri="{FF2B5EF4-FFF2-40B4-BE49-F238E27FC236}">
                      <a16:creationId xmlns:a16="http://schemas.microsoft.com/office/drawing/2014/main" id="{3966D24E-15AD-40D9-B806-CF8C669EBCEF}"/>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89" name="Textfeld 188">
                <a:extLst>
                  <a:ext uri="{FF2B5EF4-FFF2-40B4-BE49-F238E27FC236}">
                    <a16:creationId xmlns:a16="http://schemas.microsoft.com/office/drawing/2014/main" id="{B3B384CD-5C88-44DC-90F5-BB5692A5B713}"/>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31%</a:t>
                </a:r>
                <a:r>
                  <a:rPr lang="de-DE" sz="600" dirty="0">
                    <a:solidFill>
                      <a:schemeClr val="bg1">
                        <a:lumMod val="65000"/>
                      </a:schemeClr>
                    </a:solidFill>
                  </a:rPr>
                  <a:t>c</a:t>
                </a:r>
                <a:r>
                  <a:rPr lang="de-DE" sz="800" dirty="0">
                    <a:solidFill>
                      <a:schemeClr val="bg1">
                        <a:lumMod val="65000"/>
                      </a:schemeClr>
                    </a:solidFill>
                  </a:rPr>
                  <a:t>|31%</a:t>
                </a:r>
                <a:r>
                  <a:rPr lang="de-DE" sz="600" dirty="0">
                    <a:solidFill>
                      <a:schemeClr val="bg1">
                        <a:lumMod val="65000"/>
                      </a:schemeClr>
                    </a:solidFill>
                  </a:rPr>
                  <a:t>c</a:t>
                </a:r>
                <a:r>
                  <a:rPr lang="de-DE" sz="800" dirty="0">
                    <a:solidFill>
                      <a:schemeClr val="bg1">
                        <a:lumMod val="65000"/>
                      </a:schemeClr>
                    </a:solidFill>
                  </a:rPr>
                  <a:t>|23%</a:t>
                </a:r>
              </a:p>
            </p:txBody>
          </p:sp>
        </p:grpSp>
      </p:grpSp>
      <p:grpSp>
        <p:nvGrpSpPr>
          <p:cNvPr id="214" name="Gruppieren 213">
            <a:extLst>
              <a:ext uri="{FF2B5EF4-FFF2-40B4-BE49-F238E27FC236}">
                <a16:creationId xmlns:a16="http://schemas.microsoft.com/office/drawing/2014/main" id="{D8226A9E-81F9-4546-B59E-4FCE3F78393E}"/>
              </a:ext>
            </a:extLst>
          </p:cNvPr>
          <p:cNvGrpSpPr>
            <a:grpSpLocks noChangeAspect="1"/>
          </p:cNvGrpSpPr>
          <p:nvPr/>
        </p:nvGrpSpPr>
        <p:grpSpPr>
          <a:xfrm>
            <a:off x="8496065" y="5616154"/>
            <a:ext cx="3240000" cy="432383"/>
            <a:chOff x="8145191" y="5602202"/>
            <a:chExt cx="3681683" cy="491331"/>
          </a:xfrm>
        </p:grpSpPr>
        <p:pic>
          <p:nvPicPr>
            <p:cNvPr id="215" name="Graphic 5">
              <a:extLst>
                <a:ext uri="{FF2B5EF4-FFF2-40B4-BE49-F238E27FC236}">
                  <a16:creationId xmlns:a16="http://schemas.microsoft.com/office/drawing/2014/main" id="{BD6673E5-2456-45D5-AF44-E0D75EEA3C0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24240" y="5667113"/>
              <a:ext cx="192868" cy="316855"/>
            </a:xfrm>
            <a:prstGeom prst="rect">
              <a:avLst/>
            </a:prstGeom>
          </p:spPr>
        </p:pic>
        <p:pic>
          <p:nvPicPr>
            <p:cNvPr id="216" name="Grafik 215">
              <a:extLst>
                <a:ext uri="{FF2B5EF4-FFF2-40B4-BE49-F238E27FC236}">
                  <a16:creationId xmlns:a16="http://schemas.microsoft.com/office/drawing/2014/main" id="{0FA79446-AA65-4A7A-B88A-BAC6FE0560C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593318" y="5602202"/>
              <a:ext cx="421322" cy="403200"/>
            </a:xfrm>
            <a:prstGeom prst="rect">
              <a:avLst/>
            </a:prstGeom>
          </p:spPr>
        </p:pic>
        <p:pic>
          <p:nvPicPr>
            <p:cNvPr id="217" name="Graphic 11">
              <a:extLst>
                <a:ext uri="{FF2B5EF4-FFF2-40B4-BE49-F238E27FC236}">
                  <a16:creationId xmlns:a16="http://schemas.microsoft.com/office/drawing/2014/main" id="{61DA2AA1-CBA1-4BB5-B0A5-F9B15B1FF89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45191" y="5702348"/>
              <a:ext cx="276999" cy="276999"/>
            </a:xfrm>
            <a:prstGeom prst="rect">
              <a:avLst/>
            </a:prstGeom>
          </p:spPr>
        </p:pic>
        <p:sp>
          <p:nvSpPr>
            <p:cNvPr id="218" name="Rechteck: abgerundete Ecken 217">
              <a:extLst>
                <a:ext uri="{FF2B5EF4-FFF2-40B4-BE49-F238E27FC236}">
                  <a16:creationId xmlns:a16="http://schemas.microsoft.com/office/drawing/2014/main" id="{63DD4A58-8735-4CD2-B1CA-310AD04E28A0}"/>
                </a:ext>
              </a:extLst>
            </p:cNvPr>
            <p:cNvSpPr/>
            <p:nvPr/>
          </p:nvSpPr>
          <p:spPr bwMode="ltGray">
            <a:xfrm>
              <a:off x="10086643" y="5667112"/>
              <a:ext cx="1740231" cy="338289"/>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sp>
          <p:nvSpPr>
            <p:cNvPr id="219" name="Textfeld 218">
              <a:extLst>
                <a:ext uri="{FF2B5EF4-FFF2-40B4-BE49-F238E27FC236}">
                  <a16:creationId xmlns:a16="http://schemas.microsoft.com/office/drawing/2014/main" id="{F4E70869-BF8A-40C8-B803-AE2CA58C7925}"/>
                </a:ext>
              </a:extLst>
            </p:cNvPr>
            <p:cNvSpPr txBox="1"/>
            <p:nvPr/>
          </p:nvSpPr>
          <p:spPr>
            <a:xfrm>
              <a:off x="10206064"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18-34</a:t>
              </a:r>
              <a:br>
                <a:rPr lang="en-US" sz="1100" dirty="0">
                  <a:solidFill>
                    <a:schemeClr val="bg1">
                      <a:lumMod val="75000"/>
                    </a:schemeClr>
                  </a:solidFill>
                </a:rPr>
              </a:br>
              <a:r>
                <a:rPr lang="en-US" sz="900" dirty="0">
                  <a:solidFill>
                    <a:schemeClr val="bg1">
                      <a:lumMod val="75000"/>
                    </a:schemeClr>
                  </a:solidFill>
                </a:rPr>
                <a:t>(a)</a:t>
              </a:r>
            </a:p>
          </p:txBody>
        </p:sp>
        <p:sp>
          <p:nvSpPr>
            <p:cNvPr id="220" name="Textfeld 219">
              <a:extLst>
                <a:ext uri="{FF2B5EF4-FFF2-40B4-BE49-F238E27FC236}">
                  <a16:creationId xmlns:a16="http://schemas.microsoft.com/office/drawing/2014/main" id="{40694E81-8CF4-4451-B8C0-1DD71BB8B7E4}"/>
                </a:ext>
              </a:extLst>
            </p:cNvPr>
            <p:cNvSpPr txBox="1"/>
            <p:nvPr/>
          </p:nvSpPr>
          <p:spPr>
            <a:xfrm>
              <a:off x="10741646"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35-49</a:t>
              </a:r>
              <a:br>
                <a:rPr lang="en-US" sz="1100" dirty="0">
                  <a:solidFill>
                    <a:schemeClr val="bg1">
                      <a:lumMod val="75000"/>
                    </a:schemeClr>
                  </a:solidFill>
                </a:rPr>
              </a:br>
              <a:r>
                <a:rPr lang="en-US" sz="900" dirty="0">
                  <a:solidFill>
                    <a:schemeClr val="bg1">
                      <a:lumMod val="75000"/>
                    </a:schemeClr>
                  </a:solidFill>
                </a:rPr>
                <a:t>(b)</a:t>
              </a:r>
            </a:p>
          </p:txBody>
        </p:sp>
        <p:sp>
          <p:nvSpPr>
            <p:cNvPr id="221" name="Textfeld 220">
              <a:extLst>
                <a:ext uri="{FF2B5EF4-FFF2-40B4-BE49-F238E27FC236}">
                  <a16:creationId xmlns:a16="http://schemas.microsoft.com/office/drawing/2014/main" id="{B4DED0F1-59AC-42D9-A090-C62C640E5454}"/>
                </a:ext>
              </a:extLst>
            </p:cNvPr>
            <p:cNvSpPr txBox="1"/>
            <p:nvPr/>
          </p:nvSpPr>
          <p:spPr>
            <a:xfrm>
              <a:off x="11277227"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50-99</a:t>
              </a:r>
              <a:br>
                <a:rPr lang="en-US" sz="1100" dirty="0">
                  <a:solidFill>
                    <a:schemeClr val="bg1">
                      <a:lumMod val="75000"/>
                    </a:schemeClr>
                  </a:solidFill>
                </a:rPr>
              </a:br>
              <a:r>
                <a:rPr lang="en-US" sz="900" dirty="0">
                  <a:solidFill>
                    <a:schemeClr val="bg1">
                      <a:lumMod val="75000"/>
                    </a:schemeClr>
                  </a:solidFill>
                </a:rPr>
                <a:t>(c)</a:t>
              </a:r>
            </a:p>
          </p:txBody>
        </p:sp>
        <p:cxnSp>
          <p:nvCxnSpPr>
            <p:cNvPr id="222" name="Gerader Verbinder 221">
              <a:extLst>
                <a:ext uri="{FF2B5EF4-FFF2-40B4-BE49-F238E27FC236}">
                  <a16:creationId xmlns:a16="http://schemas.microsoft.com/office/drawing/2014/main" id="{A09C72EA-1119-45B1-9AD8-774F2C6760CB}"/>
                </a:ext>
              </a:extLst>
            </p:cNvPr>
            <p:cNvCxnSpPr>
              <a:cxnSpLocks/>
            </p:cNvCxnSpPr>
            <p:nvPr/>
          </p:nvCxnSpPr>
          <p:spPr>
            <a:xfrm>
              <a:off x="1067642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23" name="Gerader Verbinder 222">
              <a:extLst>
                <a:ext uri="{FF2B5EF4-FFF2-40B4-BE49-F238E27FC236}">
                  <a16:creationId xmlns:a16="http://schemas.microsoft.com/office/drawing/2014/main" id="{35054B0B-E2F8-43DE-B733-73A73A7D9527}"/>
                </a:ext>
              </a:extLst>
            </p:cNvPr>
            <p:cNvCxnSpPr>
              <a:cxnSpLocks/>
            </p:cNvCxnSpPr>
            <p:nvPr/>
          </p:nvCxnSpPr>
          <p:spPr>
            <a:xfrm>
              <a:off x="1121689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24" name="Rechteck: abgerundete Ecken 223">
              <a:extLst>
                <a:ext uri="{FF2B5EF4-FFF2-40B4-BE49-F238E27FC236}">
                  <a16:creationId xmlns:a16="http://schemas.microsoft.com/office/drawing/2014/main" id="{E5237250-CCA2-414E-BF4B-F56175995C53}"/>
                </a:ext>
              </a:extLst>
            </p:cNvPr>
            <p:cNvSpPr/>
            <p:nvPr/>
          </p:nvSpPr>
          <p:spPr bwMode="ltGray">
            <a:xfrm>
              <a:off x="8812162" y="5667112"/>
              <a:ext cx="518125" cy="33829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cxnSp>
          <p:nvCxnSpPr>
            <p:cNvPr id="225" name="Gerader Verbinder 224">
              <a:extLst>
                <a:ext uri="{FF2B5EF4-FFF2-40B4-BE49-F238E27FC236}">
                  <a16:creationId xmlns:a16="http://schemas.microsoft.com/office/drawing/2014/main" id="{8438C58B-642F-45E5-BA9A-C5DE2EC6B37A}"/>
                </a:ext>
              </a:extLst>
            </p:cNvPr>
            <p:cNvCxnSpPr>
              <a:cxnSpLocks/>
            </p:cNvCxnSpPr>
            <p:nvPr/>
          </p:nvCxnSpPr>
          <p:spPr>
            <a:xfrm>
              <a:off x="9071224" y="5765460"/>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26" name="Textfeld 225">
              <a:extLst>
                <a:ext uri="{FF2B5EF4-FFF2-40B4-BE49-F238E27FC236}">
                  <a16:creationId xmlns:a16="http://schemas.microsoft.com/office/drawing/2014/main" id="{D0B47032-0E01-4ABC-B28F-943B9D505C92}"/>
                </a:ext>
              </a:extLst>
            </p:cNvPr>
            <p:cNvSpPr txBox="1"/>
            <p:nvPr/>
          </p:nvSpPr>
          <p:spPr>
            <a:xfrm>
              <a:off x="8882814" y="5766403"/>
              <a:ext cx="132972" cy="192355"/>
            </a:xfrm>
            <a:prstGeom prst="rect">
              <a:avLst/>
            </a:prstGeom>
            <a:noFill/>
          </p:spPr>
          <p:txBody>
            <a:bodyPr wrap="none" lIns="0" tIns="0" rIns="0" bIns="0" rtlCol="0">
              <a:spAutoFit/>
            </a:bodyPr>
            <a:lstStyle/>
            <a:p>
              <a:pPr algn="ctr"/>
              <a:r>
                <a:rPr lang="en-US" sz="1100" dirty="0">
                  <a:solidFill>
                    <a:schemeClr val="bg1">
                      <a:lumMod val="75000"/>
                    </a:schemeClr>
                  </a:solidFill>
                </a:rPr>
                <a:t>m</a:t>
              </a:r>
            </a:p>
          </p:txBody>
        </p:sp>
        <p:sp>
          <p:nvSpPr>
            <p:cNvPr id="227" name="Textfeld 226">
              <a:extLst>
                <a:ext uri="{FF2B5EF4-FFF2-40B4-BE49-F238E27FC236}">
                  <a16:creationId xmlns:a16="http://schemas.microsoft.com/office/drawing/2014/main" id="{91D8815C-C901-4B84-A181-23C063B4358E}"/>
                </a:ext>
              </a:extLst>
            </p:cNvPr>
            <p:cNvSpPr txBox="1"/>
            <p:nvPr/>
          </p:nvSpPr>
          <p:spPr>
            <a:xfrm>
              <a:off x="9198193" y="5766403"/>
              <a:ext cx="43718" cy="192355"/>
            </a:xfrm>
            <a:prstGeom prst="rect">
              <a:avLst/>
            </a:prstGeom>
            <a:noFill/>
          </p:spPr>
          <p:txBody>
            <a:bodyPr wrap="none" lIns="0" tIns="0" rIns="0" bIns="0" rtlCol="0">
              <a:spAutoFit/>
            </a:bodyPr>
            <a:lstStyle/>
            <a:p>
              <a:pPr algn="ctr"/>
              <a:r>
                <a:rPr lang="en-US" sz="1100" dirty="0">
                  <a:solidFill>
                    <a:schemeClr val="bg1">
                      <a:lumMod val="75000"/>
                    </a:schemeClr>
                  </a:solidFill>
                </a:rPr>
                <a:t>f</a:t>
              </a:r>
              <a:endParaRPr lang="en-US" sz="900" dirty="0">
                <a:solidFill>
                  <a:schemeClr val="bg1">
                    <a:lumMod val="75000"/>
                  </a:schemeClr>
                </a:solidFill>
              </a:endParaRPr>
            </a:p>
          </p:txBody>
        </p:sp>
        <p:sp>
          <p:nvSpPr>
            <p:cNvPr id="228" name="Textfeld 227">
              <a:extLst>
                <a:ext uri="{FF2B5EF4-FFF2-40B4-BE49-F238E27FC236}">
                  <a16:creationId xmlns:a16="http://schemas.microsoft.com/office/drawing/2014/main" id="{E66B5041-3A84-486C-AE50-CE617B9D12BD}"/>
                </a:ext>
              </a:extLst>
            </p:cNvPr>
            <p:cNvSpPr txBox="1"/>
            <p:nvPr/>
          </p:nvSpPr>
          <p:spPr>
            <a:xfrm>
              <a:off x="8908650" y="5936152"/>
              <a:ext cx="74" cy="157381"/>
            </a:xfrm>
            <a:prstGeom prst="rect">
              <a:avLst/>
            </a:prstGeom>
            <a:noFill/>
          </p:spPr>
          <p:txBody>
            <a:bodyPr wrap="none" lIns="0" tIns="0" rIns="0" bIns="0" rtlCol="0">
              <a:spAutoFit/>
            </a:bodyPr>
            <a:lstStyle/>
            <a:p>
              <a:endParaRPr lang="en-US" sz="900" b="1" dirty="0">
                <a:solidFill>
                  <a:schemeClr val="bg1">
                    <a:lumMod val="75000"/>
                  </a:schemeClr>
                </a:solidFill>
              </a:endParaRPr>
            </a:p>
          </p:txBody>
        </p:sp>
      </p:grpSp>
      <p:grpSp>
        <p:nvGrpSpPr>
          <p:cNvPr id="81" name="Gruppieren 80">
            <a:extLst>
              <a:ext uri="{FF2B5EF4-FFF2-40B4-BE49-F238E27FC236}">
                <a16:creationId xmlns:a16="http://schemas.microsoft.com/office/drawing/2014/main" id="{8319AC00-7CD8-4725-8BC2-9FBBA91F331A}"/>
              </a:ext>
            </a:extLst>
          </p:cNvPr>
          <p:cNvGrpSpPr/>
          <p:nvPr/>
        </p:nvGrpSpPr>
        <p:grpSpPr>
          <a:xfrm>
            <a:off x="1912428" y="6249342"/>
            <a:ext cx="724480" cy="468000"/>
            <a:chOff x="1714500" y="4880600"/>
            <a:chExt cx="724480" cy="468000"/>
          </a:xfrm>
        </p:grpSpPr>
        <p:pic>
          <p:nvPicPr>
            <p:cNvPr id="82" name="Grafik 81">
              <a:extLst>
                <a:ext uri="{FF2B5EF4-FFF2-40B4-BE49-F238E27FC236}">
                  <a16:creationId xmlns:a16="http://schemas.microsoft.com/office/drawing/2014/main" id="{8BACFB99-1A1E-4923-89EA-D3C7E88E6F2F}"/>
                </a:ext>
              </a:extLst>
            </p:cNvPr>
            <p:cNvPicPr>
              <a:picLocks noChangeAspect="1"/>
            </p:cNvPicPr>
            <p:nvPr/>
          </p:nvPicPr>
          <p:blipFill>
            <a:blip r:embed="rId12"/>
            <a:stretch>
              <a:fillRect/>
            </a:stretch>
          </p:blipFill>
          <p:spPr>
            <a:xfrm>
              <a:off x="1714500" y="4880600"/>
              <a:ext cx="468000" cy="468000"/>
            </a:xfrm>
            <a:prstGeom prst="rect">
              <a:avLst/>
            </a:prstGeom>
          </p:spPr>
        </p:pic>
        <p:sp>
          <p:nvSpPr>
            <p:cNvPr id="83" name="Textfeld 82">
              <a:extLst>
                <a:ext uri="{FF2B5EF4-FFF2-40B4-BE49-F238E27FC236}">
                  <a16:creationId xmlns:a16="http://schemas.microsoft.com/office/drawing/2014/main" id="{B9865E94-7465-428F-B19B-AE18F2BC55EA}"/>
                </a:ext>
              </a:extLst>
            </p:cNvPr>
            <p:cNvSpPr txBox="1"/>
            <p:nvPr/>
          </p:nvSpPr>
          <p:spPr>
            <a:xfrm>
              <a:off x="2182500" y="5037656"/>
              <a:ext cx="256480" cy="153888"/>
            </a:xfrm>
            <a:prstGeom prst="rect">
              <a:avLst/>
            </a:prstGeom>
            <a:noFill/>
          </p:spPr>
          <p:txBody>
            <a:bodyPr wrap="none" lIns="0" tIns="0" rIns="0" bIns="0" rtlCol="0">
              <a:spAutoFit/>
            </a:bodyPr>
            <a:lstStyle/>
            <a:p>
              <a:r>
                <a:rPr lang="en-US" sz="1000" b="1" noProof="1"/>
                <a:t>BEL</a:t>
              </a:r>
            </a:p>
          </p:txBody>
        </p:sp>
      </p:grpSp>
      <p:grpSp>
        <p:nvGrpSpPr>
          <p:cNvPr id="70" name="Gruppieren 69">
            <a:extLst>
              <a:ext uri="{FF2B5EF4-FFF2-40B4-BE49-F238E27FC236}">
                <a16:creationId xmlns:a16="http://schemas.microsoft.com/office/drawing/2014/main" id="{A0735D5F-EA94-48D3-9BA9-B34F31B4E742}"/>
              </a:ext>
            </a:extLst>
          </p:cNvPr>
          <p:cNvGrpSpPr/>
          <p:nvPr/>
        </p:nvGrpSpPr>
        <p:grpSpPr>
          <a:xfrm>
            <a:off x="4506283" y="2979617"/>
            <a:ext cx="1086475" cy="575940"/>
            <a:chOff x="3153384" y="2979617"/>
            <a:chExt cx="1024281" cy="575940"/>
          </a:xfrm>
        </p:grpSpPr>
        <p:grpSp>
          <p:nvGrpSpPr>
            <p:cNvPr id="71" name="Gruppieren 70">
              <a:extLst>
                <a:ext uri="{FF2B5EF4-FFF2-40B4-BE49-F238E27FC236}">
                  <a16:creationId xmlns:a16="http://schemas.microsoft.com/office/drawing/2014/main" id="{D983D0CA-FDCE-4C3B-82D6-73F9D2DF08F6}"/>
                </a:ext>
              </a:extLst>
            </p:cNvPr>
            <p:cNvGrpSpPr/>
            <p:nvPr/>
          </p:nvGrpSpPr>
          <p:grpSpPr>
            <a:xfrm>
              <a:off x="3153384" y="2979617"/>
              <a:ext cx="1016330" cy="305986"/>
              <a:chOff x="5651042" y="3049772"/>
              <a:chExt cx="1016330" cy="305986"/>
            </a:xfrm>
          </p:grpSpPr>
          <p:grpSp>
            <p:nvGrpSpPr>
              <p:cNvPr id="79" name="Gruppieren 78">
                <a:extLst>
                  <a:ext uri="{FF2B5EF4-FFF2-40B4-BE49-F238E27FC236}">
                    <a16:creationId xmlns:a16="http://schemas.microsoft.com/office/drawing/2014/main" id="{E7453933-592E-40A9-B9B7-9F47D1616048}"/>
                  </a:ext>
                </a:extLst>
              </p:cNvPr>
              <p:cNvGrpSpPr/>
              <p:nvPr/>
            </p:nvGrpSpPr>
            <p:grpSpPr>
              <a:xfrm>
                <a:off x="5651042" y="3211758"/>
                <a:ext cx="216000" cy="144000"/>
                <a:chOff x="2734278" y="3211758"/>
                <a:chExt cx="216000" cy="144000"/>
              </a:xfrm>
            </p:grpSpPr>
            <p:cxnSp>
              <p:nvCxnSpPr>
                <p:cNvPr id="87" name="Gerader Verbinder 86">
                  <a:extLst>
                    <a:ext uri="{FF2B5EF4-FFF2-40B4-BE49-F238E27FC236}">
                      <a16:creationId xmlns:a16="http://schemas.microsoft.com/office/drawing/2014/main" id="{1EA29184-FF1D-48F9-9C04-A9F8A138AB31}"/>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8" name="Gerader Verbinder 87">
                  <a:extLst>
                    <a:ext uri="{FF2B5EF4-FFF2-40B4-BE49-F238E27FC236}">
                      <a16:creationId xmlns:a16="http://schemas.microsoft.com/office/drawing/2014/main" id="{05BD604D-029B-4E2F-A30C-05C518633264}"/>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80" name="Gruppieren 79">
                <a:extLst>
                  <a:ext uri="{FF2B5EF4-FFF2-40B4-BE49-F238E27FC236}">
                    <a16:creationId xmlns:a16="http://schemas.microsoft.com/office/drawing/2014/main" id="{901E7617-553D-4CFA-A40D-35AB32924687}"/>
                  </a:ext>
                </a:extLst>
              </p:cNvPr>
              <p:cNvGrpSpPr>
                <a:grpSpLocks noChangeAspect="1"/>
              </p:cNvGrpSpPr>
              <p:nvPr/>
            </p:nvGrpSpPr>
            <p:grpSpPr>
              <a:xfrm>
                <a:off x="5651044" y="3049772"/>
                <a:ext cx="224478" cy="144000"/>
                <a:chOff x="3938779" y="2166323"/>
                <a:chExt cx="493935" cy="316855"/>
              </a:xfrm>
            </p:grpSpPr>
            <p:pic>
              <p:nvPicPr>
                <p:cNvPr id="85" name="Graphic 5">
                  <a:extLst>
                    <a:ext uri="{FF2B5EF4-FFF2-40B4-BE49-F238E27FC236}">
                      <a16:creationId xmlns:a16="http://schemas.microsoft.com/office/drawing/2014/main" id="{22DCCBC7-D429-4492-91E4-ADAA35E74DA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39847" y="2166323"/>
                  <a:ext cx="192867" cy="316855"/>
                </a:xfrm>
                <a:prstGeom prst="rect">
                  <a:avLst/>
                </a:prstGeom>
              </p:spPr>
            </p:pic>
            <p:pic>
              <p:nvPicPr>
                <p:cNvPr id="86" name="Graphic 11">
                  <a:extLst>
                    <a:ext uri="{FF2B5EF4-FFF2-40B4-BE49-F238E27FC236}">
                      <a16:creationId xmlns:a16="http://schemas.microsoft.com/office/drawing/2014/main" id="{6F1F7F9C-0344-45A8-98D4-16341862DEC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38779" y="2201558"/>
                  <a:ext cx="276999" cy="276999"/>
                </a:xfrm>
                <a:prstGeom prst="rect">
                  <a:avLst/>
                </a:prstGeom>
              </p:spPr>
            </p:pic>
          </p:grpSp>
          <p:sp>
            <p:nvSpPr>
              <p:cNvPr id="84" name="Textfeld 83">
                <a:extLst>
                  <a:ext uri="{FF2B5EF4-FFF2-40B4-BE49-F238E27FC236}">
                    <a16:creationId xmlns:a16="http://schemas.microsoft.com/office/drawing/2014/main" id="{02AB7B4F-6416-4D0C-BA5D-F0DC5748BDD0}"/>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72" name="Gruppieren 71">
              <a:extLst>
                <a:ext uri="{FF2B5EF4-FFF2-40B4-BE49-F238E27FC236}">
                  <a16:creationId xmlns:a16="http://schemas.microsoft.com/office/drawing/2014/main" id="{6C24F2E0-963F-413E-AC7D-25D37F098E8F}"/>
                </a:ext>
              </a:extLst>
            </p:cNvPr>
            <p:cNvGrpSpPr/>
            <p:nvPr/>
          </p:nvGrpSpPr>
          <p:grpSpPr>
            <a:xfrm>
              <a:off x="3159562" y="3212642"/>
              <a:ext cx="1018103" cy="342915"/>
              <a:chOff x="5649269" y="2718676"/>
              <a:chExt cx="1018103" cy="342915"/>
            </a:xfrm>
          </p:grpSpPr>
          <p:pic>
            <p:nvPicPr>
              <p:cNvPr id="73" name="Grafik 72">
                <a:extLst>
                  <a:ext uri="{FF2B5EF4-FFF2-40B4-BE49-F238E27FC236}">
                    <a16:creationId xmlns:a16="http://schemas.microsoft.com/office/drawing/2014/main" id="{5C58861E-678F-472F-8673-8874E69C94F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54238" y="2718676"/>
                <a:ext cx="188091" cy="180000"/>
              </a:xfrm>
              <a:prstGeom prst="rect">
                <a:avLst/>
              </a:prstGeom>
            </p:spPr>
          </p:pic>
          <p:grpSp>
            <p:nvGrpSpPr>
              <p:cNvPr id="75" name="Gruppieren 74">
                <a:extLst>
                  <a:ext uri="{FF2B5EF4-FFF2-40B4-BE49-F238E27FC236}">
                    <a16:creationId xmlns:a16="http://schemas.microsoft.com/office/drawing/2014/main" id="{9C97B3BB-F333-40AB-8424-32B79BF007F6}"/>
                  </a:ext>
                </a:extLst>
              </p:cNvPr>
              <p:cNvGrpSpPr/>
              <p:nvPr/>
            </p:nvGrpSpPr>
            <p:grpSpPr>
              <a:xfrm>
                <a:off x="5649269" y="2917591"/>
                <a:ext cx="216000" cy="144000"/>
                <a:chOff x="2734278" y="3211758"/>
                <a:chExt cx="216000" cy="144000"/>
              </a:xfrm>
            </p:grpSpPr>
            <p:cxnSp>
              <p:nvCxnSpPr>
                <p:cNvPr id="77" name="Gerader Verbinder 76">
                  <a:extLst>
                    <a:ext uri="{FF2B5EF4-FFF2-40B4-BE49-F238E27FC236}">
                      <a16:creationId xmlns:a16="http://schemas.microsoft.com/office/drawing/2014/main" id="{5E30D85A-07BA-44DE-8D16-A9D324A51A2A}"/>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7C1FEA6E-9782-4010-BF53-746AD657E8B0}"/>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76" name="Textfeld 75">
                <a:extLst>
                  <a:ext uri="{FF2B5EF4-FFF2-40B4-BE49-F238E27FC236}">
                    <a16:creationId xmlns:a16="http://schemas.microsoft.com/office/drawing/2014/main" id="{EA3621BA-3B06-48EE-AD7A-137D3D629251}"/>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23%|29%</a:t>
                </a:r>
                <a:r>
                  <a:rPr lang="de-DE" sz="600" dirty="0">
                    <a:solidFill>
                      <a:schemeClr val="bg1">
                        <a:lumMod val="65000"/>
                      </a:schemeClr>
                    </a:solidFill>
                  </a:rPr>
                  <a:t>a</a:t>
                </a:r>
                <a:r>
                  <a:rPr lang="de-DE" sz="800" dirty="0">
                    <a:solidFill>
                      <a:schemeClr val="bg1">
                        <a:lumMod val="65000"/>
                      </a:schemeClr>
                    </a:solidFill>
                  </a:rPr>
                  <a:t>|24%</a:t>
                </a:r>
              </a:p>
            </p:txBody>
          </p:sp>
        </p:grpSp>
      </p:grpSp>
      <p:grpSp>
        <p:nvGrpSpPr>
          <p:cNvPr id="89" name="Gruppieren 88">
            <a:extLst>
              <a:ext uri="{FF2B5EF4-FFF2-40B4-BE49-F238E27FC236}">
                <a16:creationId xmlns:a16="http://schemas.microsoft.com/office/drawing/2014/main" id="{E4825927-8716-467C-97F9-22E68CBF6591}"/>
              </a:ext>
            </a:extLst>
          </p:cNvPr>
          <p:cNvGrpSpPr/>
          <p:nvPr/>
        </p:nvGrpSpPr>
        <p:grpSpPr>
          <a:xfrm>
            <a:off x="9422741" y="2979617"/>
            <a:ext cx="1086475" cy="575940"/>
            <a:chOff x="3153384" y="2979617"/>
            <a:chExt cx="1024281" cy="575940"/>
          </a:xfrm>
        </p:grpSpPr>
        <p:grpSp>
          <p:nvGrpSpPr>
            <p:cNvPr id="90" name="Gruppieren 89">
              <a:extLst>
                <a:ext uri="{FF2B5EF4-FFF2-40B4-BE49-F238E27FC236}">
                  <a16:creationId xmlns:a16="http://schemas.microsoft.com/office/drawing/2014/main" id="{B8BE4F75-98E3-4411-B07E-B407AE7AEE0B}"/>
                </a:ext>
              </a:extLst>
            </p:cNvPr>
            <p:cNvGrpSpPr/>
            <p:nvPr/>
          </p:nvGrpSpPr>
          <p:grpSpPr>
            <a:xfrm>
              <a:off x="3153384" y="2979617"/>
              <a:ext cx="1016330" cy="305986"/>
              <a:chOff x="5651042" y="3049772"/>
              <a:chExt cx="1016330" cy="305986"/>
            </a:xfrm>
          </p:grpSpPr>
          <p:grpSp>
            <p:nvGrpSpPr>
              <p:cNvPr id="97" name="Gruppieren 96">
                <a:extLst>
                  <a:ext uri="{FF2B5EF4-FFF2-40B4-BE49-F238E27FC236}">
                    <a16:creationId xmlns:a16="http://schemas.microsoft.com/office/drawing/2014/main" id="{4F6C9F19-7D01-4596-A67D-5F16A7726C97}"/>
                  </a:ext>
                </a:extLst>
              </p:cNvPr>
              <p:cNvGrpSpPr/>
              <p:nvPr/>
            </p:nvGrpSpPr>
            <p:grpSpPr>
              <a:xfrm>
                <a:off x="5651042" y="3211758"/>
                <a:ext cx="216000" cy="144000"/>
                <a:chOff x="2734278" y="3211758"/>
                <a:chExt cx="216000" cy="144000"/>
              </a:xfrm>
            </p:grpSpPr>
            <p:cxnSp>
              <p:nvCxnSpPr>
                <p:cNvPr id="102" name="Gerader Verbinder 101">
                  <a:extLst>
                    <a:ext uri="{FF2B5EF4-FFF2-40B4-BE49-F238E27FC236}">
                      <a16:creationId xmlns:a16="http://schemas.microsoft.com/office/drawing/2014/main" id="{105F1078-66F9-4EE3-9DC8-E6EB23D8C0C8}"/>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3" name="Gerader Verbinder 102">
                  <a:extLst>
                    <a:ext uri="{FF2B5EF4-FFF2-40B4-BE49-F238E27FC236}">
                      <a16:creationId xmlns:a16="http://schemas.microsoft.com/office/drawing/2014/main" id="{AF8A8B97-FE8A-4561-AF22-1CF09BFA1E3E}"/>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98" name="Gruppieren 97">
                <a:extLst>
                  <a:ext uri="{FF2B5EF4-FFF2-40B4-BE49-F238E27FC236}">
                    <a16:creationId xmlns:a16="http://schemas.microsoft.com/office/drawing/2014/main" id="{8596A726-FFD8-49D3-9E86-D7ACD8AF6F9B}"/>
                  </a:ext>
                </a:extLst>
              </p:cNvPr>
              <p:cNvGrpSpPr>
                <a:grpSpLocks noChangeAspect="1"/>
              </p:cNvGrpSpPr>
              <p:nvPr/>
            </p:nvGrpSpPr>
            <p:grpSpPr>
              <a:xfrm>
                <a:off x="5651044" y="3049772"/>
                <a:ext cx="224478" cy="144000"/>
                <a:chOff x="3938779" y="2166323"/>
                <a:chExt cx="493935" cy="316855"/>
              </a:xfrm>
            </p:grpSpPr>
            <p:pic>
              <p:nvPicPr>
                <p:cNvPr id="100" name="Graphic 5">
                  <a:extLst>
                    <a:ext uri="{FF2B5EF4-FFF2-40B4-BE49-F238E27FC236}">
                      <a16:creationId xmlns:a16="http://schemas.microsoft.com/office/drawing/2014/main" id="{02E6853B-B161-40F9-930E-EC2EA9858BF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39847" y="2166323"/>
                  <a:ext cx="192867" cy="316855"/>
                </a:xfrm>
                <a:prstGeom prst="rect">
                  <a:avLst/>
                </a:prstGeom>
              </p:spPr>
            </p:pic>
            <p:pic>
              <p:nvPicPr>
                <p:cNvPr id="101" name="Graphic 11">
                  <a:extLst>
                    <a:ext uri="{FF2B5EF4-FFF2-40B4-BE49-F238E27FC236}">
                      <a16:creationId xmlns:a16="http://schemas.microsoft.com/office/drawing/2014/main" id="{AE2B02EC-DE90-45DE-886D-F2519693C6E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38779" y="2201558"/>
                  <a:ext cx="276999" cy="276999"/>
                </a:xfrm>
                <a:prstGeom prst="rect">
                  <a:avLst/>
                </a:prstGeom>
              </p:spPr>
            </p:pic>
          </p:grpSp>
          <p:sp>
            <p:nvSpPr>
              <p:cNvPr id="99" name="Textfeld 98">
                <a:extLst>
                  <a:ext uri="{FF2B5EF4-FFF2-40B4-BE49-F238E27FC236}">
                    <a16:creationId xmlns:a16="http://schemas.microsoft.com/office/drawing/2014/main" id="{951B2A93-FAAD-4007-8FE1-03ECEF0CA3A3}"/>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91" name="Gruppieren 90">
              <a:extLst>
                <a:ext uri="{FF2B5EF4-FFF2-40B4-BE49-F238E27FC236}">
                  <a16:creationId xmlns:a16="http://schemas.microsoft.com/office/drawing/2014/main" id="{2E7E2B60-944B-493A-817A-BA9CFDDDFCA1}"/>
                </a:ext>
              </a:extLst>
            </p:cNvPr>
            <p:cNvGrpSpPr/>
            <p:nvPr/>
          </p:nvGrpSpPr>
          <p:grpSpPr>
            <a:xfrm>
              <a:off x="3159562" y="3212642"/>
              <a:ext cx="1018103" cy="342915"/>
              <a:chOff x="5649269" y="2718676"/>
              <a:chExt cx="1018103" cy="342915"/>
            </a:xfrm>
          </p:grpSpPr>
          <p:pic>
            <p:nvPicPr>
              <p:cNvPr id="92" name="Grafik 91">
                <a:extLst>
                  <a:ext uri="{FF2B5EF4-FFF2-40B4-BE49-F238E27FC236}">
                    <a16:creationId xmlns:a16="http://schemas.microsoft.com/office/drawing/2014/main" id="{85E51D58-C318-45F9-8E22-5250E9AD83B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54238" y="2718676"/>
                <a:ext cx="188091" cy="180000"/>
              </a:xfrm>
              <a:prstGeom prst="rect">
                <a:avLst/>
              </a:prstGeom>
            </p:spPr>
          </p:pic>
          <p:grpSp>
            <p:nvGrpSpPr>
              <p:cNvPr id="93" name="Gruppieren 92">
                <a:extLst>
                  <a:ext uri="{FF2B5EF4-FFF2-40B4-BE49-F238E27FC236}">
                    <a16:creationId xmlns:a16="http://schemas.microsoft.com/office/drawing/2014/main" id="{F9133440-9FAA-4FF5-B711-1751DDA6866B}"/>
                  </a:ext>
                </a:extLst>
              </p:cNvPr>
              <p:cNvGrpSpPr/>
              <p:nvPr/>
            </p:nvGrpSpPr>
            <p:grpSpPr>
              <a:xfrm>
                <a:off x="5649269" y="2917591"/>
                <a:ext cx="216000" cy="144000"/>
                <a:chOff x="2734278" y="3211758"/>
                <a:chExt cx="216000" cy="144000"/>
              </a:xfrm>
            </p:grpSpPr>
            <p:cxnSp>
              <p:nvCxnSpPr>
                <p:cNvPr id="95" name="Gerader Verbinder 94">
                  <a:extLst>
                    <a:ext uri="{FF2B5EF4-FFF2-40B4-BE49-F238E27FC236}">
                      <a16:creationId xmlns:a16="http://schemas.microsoft.com/office/drawing/2014/main" id="{6E10B737-242E-4067-98C9-33B90A2A0485}"/>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6" name="Gerader Verbinder 95">
                  <a:extLst>
                    <a:ext uri="{FF2B5EF4-FFF2-40B4-BE49-F238E27FC236}">
                      <a16:creationId xmlns:a16="http://schemas.microsoft.com/office/drawing/2014/main" id="{741B8070-192B-4053-896F-12AFAFEAB6E5}"/>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94" name="Textfeld 93">
                <a:extLst>
                  <a:ext uri="{FF2B5EF4-FFF2-40B4-BE49-F238E27FC236}">
                    <a16:creationId xmlns:a16="http://schemas.microsoft.com/office/drawing/2014/main" id="{D2F71F73-C3DD-45D6-9F86-0BC729931792}"/>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13%</a:t>
                </a:r>
                <a:r>
                  <a:rPr lang="de-DE" sz="600" dirty="0">
                    <a:solidFill>
                      <a:schemeClr val="bg1">
                        <a:lumMod val="65000"/>
                      </a:schemeClr>
                    </a:solidFill>
                  </a:rPr>
                  <a:t>b</a:t>
                </a:r>
                <a:r>
                  <a:rPr lang="de-DE" sz="800" dirty="0">
                    <a:solidFill>
                      <a:schemeClr val="bg1">
                        <a:lumMod val="65000"/>
                      </a:schemeClr>
                    </a:solidFill>
                  </a:rPr>
                  <a:t>|9%|13%</a:t>
                </a:r>
                <a:r>
                  <a:rPr lang="de-DE" sz="600" dirty="0">
                    <a:solidFill>
                      <a:schemeClr val="bg1">
                        <a:lumMod val="65000"/>
                      </a:schemeClr>
                    </a:solidFill>
                  </a:rPr>
                  <a:t>b</a:t>
                </a:r>
                <a:endParaRPr lang="de-DE" sz="800" dirty="0">
                  <a:solidFill>
                    <a:schemeClr val="bg1">
                      <a:lumMod val="65000"/>
                    </a:schemeClr>
                  </a:solidFill>
                </a:endParaRPr>
              </a:p>
            </p:txBody>
          </p:sp>
        </p:grpSp>
      </p:grpSp>
      <p:grpSp>
        <p:nvGrpSpPr>
          <p:cNvPr id="105" name="Gruppieren 104">
            <a:extLst>
              <a:ext uri="{FF2B5EF4-FFF2-40B4-BE49-F238E27FC236}">
                <a16:creationId xmlns:a16="http://schemas.microsoft.com/office/drawing/2014/main" id="{049B913F-D212-4259-A1E0-1F47B0787F11}"/>
              </a:ext>
            </a:extLst>
          </p:cNvPr>
          <p:cNvGrpSpPr/>
          <p:nvPr/>
        </p:nvGrpSpPr>
        <p:grpSpPr>
          <a:xfrm>
            <a:off x="383831" y="5389601"/>
            <a:ext cx="2427086" cy="662601"/>
            <a:chOff x="383831" y="5389601"/>
            <a:chExt cx="2427086" cy="662601"/>
          </a:xfrm>
        </p:grpSpPr>
        <p:sp>
          <p:nvSpPr>
            <p:cNvPr id="106" name="Textfeld 105">
              <a:extLst>
                <a:ext uri="{FF2B5EF4-FFF2-40B4-BE49-F238E27FC236}">
                  <a16:creationId xmlns:a16="http://schemas.microsoft.com/office/drawing/2014/main" id="{3EEB76B5-33B7-4E6A-9D80-BD46727783BE}"/>
                </a:ext>
              </a:extLst>
            </p:cNvPr>
            <p:cNvSpPr txBox="1"/>
            <p:nvPr/>
          </p:nvSpPr>
          <p:spPr>
            <a:xfrm>
              <a:off x="1003907" y="5658468"/>
              <a:ext cx="306174" cy="184666"/>
            </a:xfrm>
            <a:prstGeom prst="rect">
              <a:avLst/>
            </a:prstGeom>
            <a:noFill/>
          </p:spPr>
          <p:txBody>
            <a:bodyPr wrap="none" lIns="0" tIns="0" rIns="0" bIns="0" rtlCol="0">
              <a:spAutoFit/>
            </a:bodyPr>
            <a:lstStyle/>
            <a:p>
              <a:r>
                <a:rPr lang="de-DE" sz="1200" dirty="0">
                  <a:solidFill>
                    <a:schemeClr val="accent1"/>
                  </a:solidFill>
                </a:rPr>
                <a:t>38%</a:t>
              </a:r>
              <a:endParaRPr lang="en-US" sz="1200" dirty="0" err="1">
                <a:solidFill>
                  <a:schemeClr val="accent1"/>
                </a:solidFill>
              </a:endParaRPr>
            </a:p>
          </p:txBody>
        </p:sp>
        <p:sp>
          <p:nvSpPr>
            <p:cNvPr id="107" name="Textfeld 106">
              <a:extLst>
                <a:ext uri="{FF2B5EF4-FFF2-40B4-BE49-F238E27FC236}">
                  <a16:creationId xmlns:a16="http://schemas.microsoft.com/office/drawing/2014/main" id="{99FF0EA5-6D7D-4300-8015-4E8BD77EE9E5}"/>
                </a:ext>
              </a:extLst>
            </p:cNvPr>
            <p:cNvSpPr txBox="1"/>
            <p:nvPr/>
          </p:nvSpPr>
          <p:spPr>
            <a:xfrm>
              <a:off x="488933" y="5913703"/>
              <a:ext cx="550276" cy="138499"/>
            </a:xfrm>
            <a:prstGeom prst="rect">
              <a:avLst/>
            </a:prstGeom>
            <a:noFill/>
          </p:spPr>
          <p:txBody>
            <a:bodyPr wrap="square" lIns="0" tIns="0" rIns="0" bIns="0" rtlCol="0">
              <a:spAutoFit/>
            </a:bodyPr>
            <a:lstStyle/>
            <a:p>
              <a:r>
                <a:rPr lang="de-DE" sz="900" dirty="0">
                  <a:solidFill>
                    <a:schemeClr val="accent1"/>
                  </a:solidFill>
                </a:rPr>
                <a:t>(n=2.010)</a:t>
              </a:r>
              <a:endParaRPr lang="en-US" sz="900" dirty="0" err="1">
                <a:solidFill>
                  <a:schemeClr val="accent1"/>
                </a:solidFill>
              </a:endParaRPr>
            </a:p>
          </p:txBody>
        </p:sp>
        <p:sp>
          <p:nvSpPr>
            <p:cNvPr id="108" name="Freeform 328">
              <a:extLst>
                <a:ext uri="{FF2B5EF4-FFF2-40B4-BE49-F238E27FC236}">
                  <a16:creationId xmlns:a16="http://schemas.microsoft.com/office/drawing/2014/main" id="{249F88EC-9862-42DB-AE9B-4B8D6083C982}"/>
                </a:ext>
              </a:extLst>
            </p:cNvPr>
            <p:cNvSpPr>
              <a:spLocks noChangeAspect="1" noEditPoints="1"/>
            </p:cNvSpPr>
            <p:nvPr/>
          </p:nvSpPr>
          <p:spPr bwMode="auto">
            <a:xfrm>
              <a:off x="551994" y="5609497"/>
              <a:ext cx="389178" cy="252000"/>
            </a:xfrm>
            <a:custGeom>
              <a:avLst/>
              <a:gdLst>
                <a:gd name="T0" fmla="*/ 272 w 383"/>
                <a:gd name="T1" fmla="*/ 143 h 248"/>
                <a:gd name="T2" fmla="*/ 284 w 383"/>
                <a:gd name="T3" fmla="*/ 159 h 248"/>
                <a:gd name="T4" fmla="*/ 293 w 383"/>
                <a:gd name="T5" fmla="*/ 178 h 248"/>
                <a:gd name="T6" fmla="*/ 297 w 383"/>
                <a:gd name="T7" fmla="*/ 199 h 248"/>
                <a:gd name="T8" fmla="*/ 298 w 383"/>
                <a:gd name="T9" fmla="*/ 225 h 248"/>
                <a:gd name="T10" fmla="*/ 369 w 383"/>
                <a:gd name="T11" fmla="*/ 227 h 248"/>
                <a:gd name="T12" fmla="*/ 345 w 383"/>
                <a:gd name="T13" fmla="*/ 161 h 248"/>
                <a:gd name="T14" fmla="*/ 91 w 383"/>
                <a:gd name="T15" fmla="*/ 138 h 248"/>
                <a:gd name="T16" fmla="*/ 25 w 383"/>
                <a:gd name="T17" fmla="*/ 177 h 248"/>
                <a:gd name="T18" fmla="*/ 15 w 383"/>
                <a:gd name="T19" fmla="*/ 235 h 248"/>
                <a:gd name="T20" fmla="*/ 85 w 383"/>
                <a:gd name="T21" fmla="*/ 223 h 248"/>
                <a:gd name="T22" fmla="*/ 86 w 383"/>
                <a:gd name="T23" fmla="*/ 193 h 248"/>
                <a:gd name="T24" fmla="*/ 93 w 383"/>
                <a:gd name="T25" fmla="*/ 172 h 248"/>
                <a:gd name="T26" fmla="*/ 102 w 383"/>
                <a:gd name="T27" fmla="*/ 153 h 248"/>
                <a:gd name="T28" fmla="*/ 111 w 383"/>
                <a:gd name="T29" fmla="*/ 142 h 248"/>
                <a:gd name="T30" fmla="*/ 171 w 383"/>
                <a:gd name="T31" fmla="*/ 121 h 248"/>
                <a:gd name="T32" fmla="*/ 135 w 383"/>
                <a:gd name="T33" fmla="*/ 138 h 248"/>
                <a:gd name="T34" fmla="*/ 123 w 383"/>
                <a:gd name="T35" fmla="*/ 149 h 248"/>
                <a:gd name="T36" fmla="*/ 111 w 383"/>
                <a:gd name="T37" fmla="*/ 164 h 248"/>
                <a:gd name="T38" fmla="*/ 103 w 383"/>
                <a:gd name="T39" fmla="*/ 181 h 248"/>
                <a:gd name="T40" fmla="*/ 98 w 383"/>
                <a:gd name="T41" fmla="*/ 201 h 248"/>
                <a:gd name="T42" fmla="*/ 98 w 383"/>
                <a:gd name="T43" fmla="*/ 222 h 248"/>
                <a:gd name="T44" fmla="*/ 101 w 383"/>
                <a:gd name="T45" fmla="*/ 233 h 248"/>
                <a:gd name="T46" fmla="*/ 284 w 383"/>
                <a:gd name="T47" fmla="*/ 232 h 248"/>
                <a:gd name="T48" fmla="*/ 285 w 383"/>
                <a:gd name="T49" fmla="*/ 219 h 248"/>
                <a:gd name="T50" fmla="*/ 284 w 383"/>
                <a:gd name="T51" fmla="*/ 194 h 248"/>
                <a:gd name="T52" fmla="*/ 277 w 383"/>
                <a:gd name="T53" fmla="*/ 176 h 248"/>
                <a:gd name="T54" fmla="*/ 269 w 383"/>
                <a:gd name="T55" fmla="*/ 160 h 248"/>
                <a:gd name="T56" fmla="*/ 258 w 383"/>
                <a:gd name="T57" fmla="*/ 147 h 248"/>
                <a:gd name="T58" fmla="*/ 248 w 383"/>
                <a:gd name="T59" fmla="*/ 138 h 248"/>
                <a:gd name="T60" fmla="*/ 210 w 383"/>
                <a:gd name="T61" fmla="*/ 121 h 248"/>
                <a:gd name="T62" fmla="*/ 138 w 383"/>
                <a:gd name="T63" fmla="*/ 115 h 248"/>
                <a:gd name="T64" fmla="*/ 148 w 383"/>
                <a:gd name="T65" fmla="*/ 108 h 248"/>
                <a:gd name="T66" fmla="*/ 229 w 383"/>
                <a:gd name="T67" fmla="*/ 113 h 248"/>
                <a:gd name="T68" fmla="*/ 242 w 383"/>
                <a:gd name="T69" fmla="*/ 110 h 248"/>
                <a:gd name="T70" fmla="*/ 263 w 383"/>
                <a:gd name="T71" fmla="*/ 63 h 248"/>
                <a:gd name="T72" fmla="*/ 263 w 383"/>
                <a:gd name="T73" fmla="*/ 119 h 248"/>
                <a:gd name="T74" fmla="*/ 320 w 383"/>
                <a:gd name="T75" fmla="*/ 119 h 248"/>
                <a:gd name="T76" fmla="*/ 320 w 383"/>
                <a:gd name="T77" fmla="*/ 63 h 248"/>
                <a:gd name="T78" fmla="*/ 76 w 383"/>
                <a:gd name="T79" fmla="*/ 54 h 248"/>
                <a:gd name="T80" fmla="*/ 53 w 383"/>
                <a:gd name="T81" fmla="*/ 108 h 248"/>
                <a:gd name="T82" fmla="*/ 106 w 383"/>
                <a:gd name="T83" fmla="*/ 129 h 248"/>
                <a:gd name="T84" fmla="*/ 128 w 383"/>
                <a:gd name="T85" fmla="*/ 76 h 248"/>
                <a:gd name="T86" fmla="*/ 191 w 383"/>
                <a:gd name="T87" fmla="*/ 13 h 248"/>
                <a:gd name="T88" fmla="*/ 142 w 383"/>
                <a:gd name="T89" fmla="*/ 63 h 248"/>
                <a:gd name="T90" fmla="*/ 173 w 383"/>
                <a:gd name="T91" fmla="*/ 109 h 248"/>
                <a:gd name="T92" fmla="*/ 233 w 383"/>
                <a:gd name="T93" fmla="*/ 91 h 248"/>
                <a:gd name="T94" fmla="*/ 226 w 383"/>
                <a:gd name="T95" fmla="*/ 28 h 248"/>
                <a:gd name="T96" fmla="*/ 209 w 383"/>
                <a:gd name="T97" fmla="*/ 3 h 248"/>
                <a:gd name="T98" fmla="*/ 254 w 383"/>
                <a:gd name="T99" fmla="*/ 54 h 248"/>
                <a:gd name="T100" fmla="*/ 309 w 383"/>
                <a:gd name="T101" fmla="*/ 41 h 248"/>
                <a:gd name="T102" fmla="*/ 345 w 383"/>
                <a:gd name="T103" fmla="*/ 92 h 248"/>
                <a:gd name="T104" fmla="*/ 344 w 383"/>
                <a:gd name="T105" fmla="*/ 143 h 248"/>
                <a:gd name="T106" fmla="*/ 383 w 383"/>
                <a:gd name="T107" fmla="*/ 218 h 248"/>
                <a:gd name="T108" fmla="*/ 4 w 383"/>
                <a:gd name="T109" fmla="*/ 244 h 248"/>
                <a:gd name="T110" fmla="*/ 22 w 383"/>
                <a:gd name="T111" fmla="*/ 157 h 248"/>
                <a:gd name="T112" fmla="*/ 39 w 383"/>
                <a:gd name="T113" fmla="*/ 108 h 248"/>
                <a:gd name="T114" fmla="*/ 59 w 383"/>
                <a:gd name="T115" fmla="*/ 47 h 248"/>
                <a:gd name="T116" fmla="*/ 119 w 383"/>
                <a:gd name="T117" fmla="*/ 45 h 248"/>
                <a:gd name="T118" fmla="*/ 157 w 383"/>
                <a:gd name="T119" fmla="*/ 1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248">
                  <a:moveTo>
                    <a:pt x="292" y="138"/>
                  </a:moveTo>
                  <a:lnTo>
                    <a:pt x="276" y="142"/>
                  </a:lnTo>
                  <a:lnTo>
                    <a:pt x="272" y="142"/>
                  </a:lnTo>
                  <a:lnTo>
                    <a:pt x="272" y="143"/>
                  </a:lnTo>
                  <a:lnTo>
                    <a:pt x="273" y="144"/>
                  </a:lnTo>
                  <a:lnTo>
                    <a:pt x="279" y="151"/>
                  </a:lnTo>
                  <a:lnTo>
                    <a:pt x="280" y="153"/>
                  </a:lnTo>
                  <a:lnTo>
                    <a:pt x="284" y="159"/>
                  </a:lnTo>
                  <a:lnTo>
                    <a:pt x="286" y="163"/>
                  </a:lnTo>
                  <a:lnTo>
                    <a:pt x="289" y="168"/>
                  </a:lnTo>
                  <a:lnTo>
                    <a:pt x="290" y="172"/>
                  </a:lnTo>
                  <a:lnTo>
                    <a:pt x="293" y="178"/>
                  </a:lnTo>
                  <a:lnTo>
                    <a:pt x="294" y="182"/>
                  </a:lnTo>
                  <a:lnTo>
                    <a:pt x="296" y="189"/>
                  </a:lnTo>
                  <a:lnTo>
                    <a:pt x="297" y="193"/>
                  </a:lnTo>
                  <a:lnTo>
                    <a:pt x="297" y="199"/>
                  </a:lnTo>
                  <a:lnTo>
                    <a:pt x="298" y="202"/>
                  </a:lnTo>
                  <a:lnTo>
                    <a:pt x="298" y="212"/>
                  </a:lnTo>
                  <a:lnTo>
                    <a:pt x="298" y="223"/>
                  </a:lnTo>
                  <a:lnTo>
                    <a:pt x="298" y="225"/>
                  </a:lnTo>
                  <a:lnTo>
                    <a:pt x="296" y="233"/>
                  </a:lnTo>
                  <a:lnTo>
                    <a:pt x="296" y="235"/>
                  </a:lnTo>
                  <a:lnTo>
                    <a:pt x="368" y="235"/>
                  </a:lnTo>
                  <a:lnTo>
                    <a:pt x="369" y="227"/>
                  </a:lnTo>
                  <a:lnTo>
                    <a:pt x="369" y="218"/>
                  </a:lnTo>
                  <a:lnTo>
                    <a:pt x="366" y="197"/>
                  </a:lnTo>
                  <a:lnTo>
                    <a:pt x="358" y="177"/>
                  </a:lnTo>
                  <a:lnTo>
                    <a:pt x="345" y="161"/>
                  </a:lnTo>
                  <a:lnTo>
                    <a:pt x="328" y="148"/>
                  </a:lnTo>
                  <a:lnTo>
                    <a:pt x="307" y="142"/>
                  </a:lnTo>
                  <a:lnTo>
                    <a:pt x="292" y="138"/>
                  </a:lnTo>
                  <a:close/>
                  <a:moveTo>
                    <a:pt x="91" y="138"/>
                  </a:moveTo>
                  <a:lnTo>
                    <a:pt x="74" y="142"/>
                  </a:lnTo>
                  <a:lnTo>
                    <a:pt x="55" y="148"/>
                  </a:lnTo>
                  <a:lnTo>
                    <a:pt x="38" y="161"/>
                  </a:lnTo>
                  <a:lnTo>
                    <a:pt x="25" y="177"/>
                  </a:lnTo>
                  <a:lnTo>
                    <a:pt x="15" y="197"/>
                  </a:lnTo>
                  <a:lnTo>
                    <a:pt x="13" y="218"/>
                  </a:lnTo>
                  <a:lnTo>
                    <a:pt x="14" y="227"/>
                  </a:lnTo>
                  <a:lnTo>
                    <a:pt x="15" y="235"/>
                  </a:lnTo>
                  <a:lnTo>
                    <a:pt x="86" y="235"/>
                  </a:lnTo>
                  <a:lnTo>
                    <a:pt x="86" y="233"/>
                  </a:lnTo>
                  <a:lnTo>
                    <a:pt x="85" y="225"/>
                  </a:lnTo>
                  <a:lnTo>
                    <a:pt x="85" y="223"/>
                  </a:lnTo>
                  <a:lnTo>
                    <a:pt x="85" y="212"/>
                  </a:lnTo>
                  <a:lnTo>
                    <a:pt x="85" y="202"/>
                  </a:lnTo>
                  <a:lnTo>
                    <a:pt x="85" y="199"/>
                  </a:lnTo>
                  <a:lnTo>
                    <a:pt x="86" y="193"/>
                  </a:lnTo>
                  <a:lnTo>
                    <a:pt x="87" y="189"/>
                  </a:lnTo>
                  <a:lnTo>
                    <a:pt x="89" y="182"/>
                  </a:lnTo>
                  <a:lnTo>
                    <a:pt x="90" y="178"/>
                  </a:lnTo>
                  <a:lnTo>
                    <a:pt x="93" y="172"/>
                  </a:lnTo>
                  <a:lnTo>
                    <a:pt x="94" y="168"/>
                  </a:lnTo>
                  <a:lnTo>
                    <a:pt x="97" y="163"/>
                  </a:lnTo>
                  <a:lnTo>
                    <a:pt x="99" y="159"/>
                  </a:lnTo>
                  <a:lnTo>
                    <a:pt x="102" y="153"/>
                  </a:lnTo>
                  <a:lnTo>
                    <a:pt x="104" y="151"/>
                  </a:lnTo>
                  <a:lnTo>
                    <a:pt x="110" y="144"/>
                  </a:lnTo>
                  <a:lnTo>
                    <a:pt x="111" y="143"/>
                  </a:lnTo>
                  <a:lnTo>
                    <a:pt x="111" y="142"/>
                  </a:lnTo>
                  <a:lnTo>
                    <a:pt x="107" y="142"/>
                  </a:lnTo>
                  <a:lnTo>
                    <a:pt x="91" y="138"/>
                  </a:lnTo>
                  <a:close/>
                  <a:moveTo>
                    <a:pt x="191" y="117"/>
                  </a:moveTo>
                  <a:lnTo>
                    <a:pt x="171" y="121"/>
                  </a:lnTo>
                  <a:lnTo>
                    <a:pt x="153" y="127"/>
                  </a:lnTo>
                  <a:lnTo>
                    <a:pt x="135" y="138"/>
                  </a:lnTo>
                  <a:lnTo>
                    <a:pt x="136" y="139"/>
                  </a:lnTo>
                  <a:lnTo>
                    <a:pt x="135" y="138"/>
                  </a:lnTo>
                  <a:lnTo>
                    <a:pt x="128" y="144"/>
                  </a:lnTo>
                  <a:lnTo>
                    <a:pt x="124" y="147"/>
                  </a:lnTo>
                  <a:lnTo>
                    <a:pt x="124" y="147"/>
                  </a:lnTo>
                  <a:lnTo>
                    <a:pt x="123" y="149"/>
                  </a:lnTo>
                  <a:lnTo>
                    <a:pt x="120" y="152"/>
                  </a:lnTo>
                  <a:lnTo>
                    <a:pt x="116" y="156"/>
                  </a:lnTo>
                  <a:lnTo>
                    <a:pt x="114" y="160"/>
                  </a:lnTo>
                  <a:lnTo>
                    <a:pt x="111" y="164"/>
                  </a:lnTo>
                  <a:lnTo>
                    <a:pt x="108" y="168"/>
                  </a:lnTo>
                  <a:lnTo>
                    <a:pt x="107" y="173"/>
                  </a:lnTo>
                  <a:lnTo>
                    <a:pt x="104" y="176"/>
                  </a:lnTo>
                  <a:lnTo>
                    <a:pt x="103" y="181"/>
                  </a:lnTo>
                  <a:lnTo>
                    <a:pt x="102" y="185"/>
                  </a:lnTo>
                  <a:lnTo>
                    <a:pt x="101" y="190"/>
                  </a:lnTo>
                  <a:lnTo>
                    <a:pt x="99" y="194"/>
                  </a:lnTo>
                  <a:lnTo>
                    <a:pt x="98" y="201"/>
                  </a:lnTo>
                  <a:lnTo>
                    <a:pt x="98" y="203"/>
                  </a:lnTo>
                  <a:lnTo>
                    <a:pt x="98" y="212"/>
                  </a:lnTo>
                  <a:lnTo>
                    <a:pt x="98" y="219"/>
                  </a:lnTo>
                  <a:lnTo>
                    <a:pt x="98" y="222"/>
                  </a:lnTo>
                  <a:lnTo>
                    <a:pt x="98" y="225"/>
                  </a:lnTo>
                  <a:lnTo>
                    <a:pt x="99" y="228"/>
                  </a:lnTo>
                  <a:lnTo>
                    <a:pt x="99" y="232"/>
                  </a:lnTo>
                  <a:lnTo>
                    <a:pt x="101" y="233"/>
                  </a:lnTo>
                  <a:lnTo>
                    <a:pt x="101" y="235"/>
                  </a:lnTo>
                  <a:lnTo>
                    <a:pt x="282" y="235"/>
                  </a:lnTo>
                  <a:lnTo>
                    <a:pt x="282" y="235"/>
                  </a:lnTo>
                  <a:lnTo>
                    <a:pt x="284" y="232"/>
                  </a:lnTo>
                  <a:lnTo>
                    <a:pt x="284" y="228"/>
                  </a:lnTo>
                  <a:lnTo>
                    <a:pt x="284" y="225"/>
                  </a:lnTo>
                  <a:lnTo>
                    <a:pt x="285" y="222"/>
                  </a:lnTo>
                  <a:lnTo>
                    <a:pt x="285" y="219"/>
                  </a:lnTo>
                  <a:lnTo>
                    <a:pt x="285" y="212"/>
                  </a:lnTo>
                  <a:lnTo>
                    <a:pt x="285" y="203"/>
                  </a:lnTo>
                  <a:lnTo>
                    <a:pt x="284" y="201"/>
                  </a:lnTo>
                  <a:lnTo>
                    <a:pt x="284" y="194"/>
                  </a:lnTo>
                  <a:lnTo>
                    <a:pt x="282" y="190"/>
                  </a:lnTo>
                  <a:lnTo>
                    <a:pt x="281" y="185"/>
                  </a:lnTo>
                  <a:lnTo>
                    <a:pt x="280" y="181"/>
                  </a:lnTo>
                  <a:lnTo>
                    <a:pt x="277" y="176"/>
                  </a:lnTo>
                  <a:lnTo>
                    <a:pt x="276" y="173"/>
                  </a:lnTo>
                  <a:lnTo>
                    <a:pt x="273" y="168"/>
                  </a:lnTo>
                  <a:lnTo>
                    <a:pt x="272" y="164"/>
                  </a:lnTo>
                  <a:lnTo>
                    <a:pt x="269" y="160"/>
                  </a:lnTo>
                  <a:lnTo>
                    <a:pt x="267" y="156"/>
                  </a:lnTo>
                  <a:lnTo>
                    <a:pt x="263" y="152"/>
                  </a:lnTo>
                  <a:lnTo>
                    <a:pt x="260" y="149"/>
                  </a:lnTo>
                  <a:lnTo>
                    <a:pt x="258" y="147"/>
                  </a:lnTo>
                  <a:lnTo>
                    <a:pt x="258" y="148"/>
                  </a:lnTo>
                  <a:lnTo>
                    <a:pt x="258" y="147"/>
                  </a:lnTo>
                  <a:lnTo>
                    <a:pt x="255" y="144"/>
                  </a:lnTo>
                  <a:lnTo>
                    <a:pt x="248" y="138"/>
                  </a:lnTo>
                  <a:lnTo>
                    <a:pt x="246" y="139"/>
                  </a:lnTo>
                  <a:lnTo>
                    <a:pt x="247" y="138"/>
                  </a:lnTo>
                  <a:lnTo>
                    <a:pt x="230" y="127"/>
                  </a:lnTo>
                  <a:lnTo>
                    <a:pt x="210" y="121"/>
                  </a:lnTo>
                  <a:lnTo>
                    <a:pt x="191" y="117"/>
                  </a:lnTo>
                  <a:close/>
                  <a:moveTo>
                    <a:pt x="144" y="102"/>
                  </a:moveTo>
                  <a:lnTo>
                    <a:pt x="141" y="110"/>
                  </a:lnTo>
                  <a:lnTo>
                    <a:pt x="138" y="115"/>
                  </a:lnTo>
                  <a:lnTo>
                    <a:pt x="135" y="122"/>
                  </a:lnTo>
                  <a:lnTo>
                    <a:pt x="144" y="117"/>
                  </a:lnTo>
                  <a:lnTo>
                    <a:pt x="154" y="113"/>
                  </a:lnTo>
                  <a:lnTo>
                    <a:pt x="148" y="108"/>
                  </a:lnTo>
                  <a:lnTo>
                    <a:pt x="144" y="102"/>
                  </a:lnTo>
                  <a:close/>
                  <a:moveTo>
                    <a:pt x="239" y="102"/>
                  </a:moveTo>
                  <a:lnTo>
                    <a:pt x="234" y="108"/>
                  </a:lnTo>
                  <a:lnTo>
                    <a:pt x="229" y="113"/>
                  </a:lnTo>
                  <a:lnTo>
                    <a:pt x="239" y="117"/>
                  </a:lnTo>
                  <a:lnTo>
                    <a:pt x="248" y="122"/>
                  </a:lnTo>
                  <a:lnTo>
                    <a:pt x="244" y="115"/>
                  </a:lnTo>
                  <a:lnTo>
                    <a:pt x="242" y="110"/>
                  </a:lnTo>
                  <a:lnTo>
                    <a:pt x="239" y="102"/>
                  </a:lnTo>
                  <a:close/>
                  <a:moveTo>
                    <a:pt x="292" y="51"/>
                  </a:moveTo>
                  <a:lnTo>
                    <a:pt x="276" y="54"/>
                  </a:lnTo>
                  <a:lnTo>
                    <a:pt x="263" y="63"/>
                  </a:lnTo>
                  <a:lnTo>
                    <a:pt x="255" y="76"/>
                  </a:lnTo>
                  <a:lnTo>
                    <a:pt x="251" y="92"/>
                  </a:lnTo>
                  <a:lnTo>
                    <a:pt x="255" y="108"/>
                  </a:lnTo>
                  <a:lnTo>
                    <a:pt x="263" y="119"/>
                  </a:lnTo>
                  <a:lnTo>
                    <a:pt x="277" y="129"/>
                  </a:lnTo>
                  <a:lnTo>
                    <a:pt x="292" y="135"/>
                  </a:lnTo>
                  <a:lnTo>
                    <a:pt x="307" y="129"/>
                  </a:lnTo>
                  <a:lnTo>
                    <a:pt x="320" y="119"/>
                  </a:lnTo>
                  <a:lnTo>
                    <a:pt x="330" y="108"/>
                  </a:lnTo>
                  <a:lnTo>
                    <a:pt x="332" y="92"/>
                  </a:lnTo>
                  <a:lnTo>
                    <a:pt x="330" y="76"/>
                  </a:lnTo>
                  <a:lnTo>
                    <a:pt x="320" y="63"/>
                  </a:lnTo>
                  <a:lnTo>
                    <a:pt x="307" y="54"/>
                  </a:lnTo>
                  <a:lnTo>
                    <a:pt x="292" y="51"/>
                  </a:lnTo>
                  <a:close/>
                  <a:moveTo>
                    <a:pt x="91" y="51"/>
                  </a:moveTo>
                  <a:lnTo>
                    <a:pt x="76" y="54"/>
                  </a:lnTo>
                  <a:lnTo>
                    <a:pt x="63" y="63"/>
                  </a:lnTo>
                  <a:lnTo>
                    <a:pt x="53" y="76"/>
                  </a:lnTo>
                  <a:lnTo>
                    <a:pt x="51" y="92"/>
                  </a:lnTo>
                  <a:lnTo>
                    <a:pt x="53" y="108"/>
                  </a:lnTo>
                  <a:lnTo>
                    <a:pt x="63" y="119"/>
                  </a:lnTo>
                  <a:lnTo>
                    <a:pt x="76" y="129"/>
                  </a:lnTo>
                  <a:lnTo>
                    <a:pt x="91" y="135"/>
                  </a:lnTo>
                  <a:lnTo>
                    <a:pt x="106" y="129"/>
                  </a:lnTo>
                  <a:lnTo>
                    <a:pt x="119" y="119"/>
                  </a:lnTo>
                  <a:lnTo>
                    <a:pt x="128" y="108"/>
                  </a:lnTo>
                  <a:lnTo>
                    <a:pt x="131" y="92"/>
                  </a:lnTo>
                  <a:lnTo>
                    <a:pt x="128" y="76"/>
                  </a:lnTo>
                  <a:lnTo>
                    <a:pt x="119" y="63"/>
                  </a:lnTo>
                  <a:lnTo>
                    <a:pt x="107" y="54"/>
                  </a:lnTo>
                  <a:lnTo>
                    <a:pt x="91" y="51"/>
                  </a:lnTo>
                  <a:close/>
                  <a:moveTo>
                    <a:pt x="191" y="13"/>
                  </a:moveTo>
                  <a:lnTo>
                    <a:pt x="173" y="17"/>
                  </a:lnTo>
                  <a:lnTo>
                    <a:pt x="157" y="28"/>
                  </a:lnTo>
                  <a:lnTo>
                    <a:pt x="146" y="43"/>
                  </a:lnTo>
                  <a:lnTo>
                    <a:pt x="142" y="63"/>
                  </a:lnTo>
                  <a:lnTo>
                    <a:pt x="144" y="77"/>
                  </a:lnTo>
                  <a:lnTo>
                    <a:pt x="150" y="91"/>
                  </a:lnTo>
                  <a:lnTo>
                    <a:pt x="161" y="101"/>
                  </a:lnTo>
                  <a:lnTo>
                    <a:pt x="173" y="109"/>
                  </a:lnTo>
                  <a:lnTo>
                    <a:pt x="191" y="115"/>
                  </a:lnTo>
                  <a:lnTo>
                    <a:pt x="209" y="109"/>
                  </a:lnTo>
                  <a:lnTo>
                    <a:pt x="222" y="101"/>
                  </a:lnTo>
                  <a:lnTo>
                    <a:pt x="233" y="91"/>
                  </a:lnTo>
                  <a:lnTo>
                    <a:pt x="238" y="77"/>
                  </a:lnTo>
                  <a:lnTo>
                    <a:pt x="241" y="63"/>
                  </a:lnTo>
                  <a:lnTo>
                    <a:pt x="237" y="43"/>
                  </a:lnTo>
                  <a:lnTo>
                    <a:pt x="226" y="28"/>
                  </a:lnTo>
                  <a:lnTo>
                    <a:pt x="210" y="17"/>
                  </a:lnTo>
                  <a:lnTo>
                    <a:pt x="191" y="13"/>
                  </a:lnTo>
                  <a:close/>
                  <a:moveTo>
                    <a:pt x="191" y="0"/>
                  </a:moveTo>
                  <a:lnTo>
                    <a:pt x="209" y="3"/>
                  </a:lnTo>
                  <a:lnTo>
                    <a:pt x="225" y="11"/>
                  </a:lnTo>
                  <a:lnTo>
                    <a:pt x="239" y="22"/>
                  </a:lnTo>
                  <a:lnTo>
                    <a:pt x="248" y="37"/>
                  </a:lnTo>
                  <a:lnTo>
                    <a:pt x="254" y="54"/>
                  </a:lnTo>
                  <a:lnTo>
                    <a:pt x="264" y="45"/>
                  </a:lnTo>
                  <a:lnTo>
                    <a:pt x="277" y="39"/>
                  </a:lnTo>
                  <a:lnTo>
                    <a:pt x="292" y="38"/>
                  </a:lnTo>
                  <a:lnTo>
                    <a:pt x="309" y="41"/>
                  </a:lnTo>
                  <a:lnTo>
                    <a:pt x="323" y="47"/>
                  </a:lnTo>
                  <a:lnTo>
                    <a:pt x="335" y="59"/>
                  </a:lnTo>
                  <a:lnTo>
                    <a:pt x="343" y="75"/>
                  </a:lnTo>
                  <a:lnTo>
                    <a:pt x="345" y="92"/>
                  </a:lnTo>
                  <a:lnTo>
                    <a:pt x="343" y="108"/>
                  </a:lnTo>
                  <a:lnTo>
                    <a:pt x="336" y="121"/>
                  </a:lnTo>
                  <a:lnTo>
                    <a:pt x="326" y="132"/>
                  </a:lnTo>
                  <a:lnTo>
                    <a:pt x="344" y="143"/>
                  </a:lnTo>
                  <a:lnTo>
                    <a:pt x="360" y="157"/>
                  </a:lnTo>
                  <a:lnTo>
                    <a:pt x="373" y="176"/>
                  </a:lnTo>
                  <a:lnTo>
                    <a:pt x="381" y="195"/>
                  </a:lnTo>
                  <a:lnTo>
                    <a:pt x="383" y="218"/>
                  </a:lnTo>
                  <a:lnTo>
                    <a:pt x="379" y="244"/>
                  </a:lnTo>
                  <a:lnTo>
                    <a:pt x="378" y="248"/>
                  </a:lnTo>
                  <a:lnTo>
                    <a:pt x="5" y="248"/>
                  </a:lnTo>
                  <a:lnTo>
                    <a:pt x="4" y="244"/>
                  </a:lnTo>
                  <a:lnTo>
                    <a:pt x="0" y="218"/>
                  </a:lnTo>
                  <a:lnTo>
                    <a:pt x="2" y="195"/>
                  </a:lnTo>
                  <a:lnTo>
                    <a:pt x="10" y="176"/>
                  </a:lnTo>
                  <a:lnTo>
                    <a:pt x="22" y="157"/>
                  </a:lnTo>
                  <a:lnTo>
                    <a:pt x="38" y="143"/>
                  </a:lnTo>
                  <a:lnTo>
                    <a:pt x="57" y="132"/>
                  </a:lnTo>
                  <a:lnTo>
                    <a:pt x="47" y="121"/>
                  </a:lnTo>
                  <a:lnTo>
                    <a:pt x="39" y="108"/>
                  </a:lnTo>
                  <a:lnTo>
                    <a:pt x="38" y="92"/>
                  </a:lnTo>
                  <a:lnTo>
                    <a:pt x="40" y="75"/>
                  </a:lnTo>
                  <a:lnTo>
                    <a:pt x="48" y="59"/>
                  </a:lnTo>
                  <a:lnTo>
                    <a:pt x="59" y="47"/>
                  </a:lnTo>
                  <a:lnTo>
                    <a:pt x="74" y="41"/>
                  </a:lnTo>
                  <a:lnTo>
                    <a:pt x="91" y="38"/>
                  </a:lnTo>
                  <a:lnTo>
                    <a:pt x="106" y="39"/>
                  </a:lnTo>
                  <a:lnTo>
                    <a:pt x="119" y="45"/>
                  </a:lnTo>
                  <a:lnTo>
                    <a:pt x="129" y="54"/>
                  </a:lnTo>
                  <a:lnTo>
                    <a:pt x="135" y="37"/>
                  </a:lnTo>
                  <a:lnTo>
                    <a:pt x="144" y="22"/>
                  </a:lnTo>
                  <a:lnTo>
                    <a:pt x="157" y="11"/>
                  </a:lnTo>
                  <a:lnTo>
                    <a:pt x="173" y="3"/>
                  </a:lnTo>
                  <a:lnTo>
                    <a:pt x="191"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 name="Freeform 8">
              <a:extLst>
                <a:ext uri="{FF2B5EF4-FFF2-40B4-BE49-F238E27FC236}">
                  <a16:creationId xmlns:a16="http://schemas.microsoft.com/office/drawing/2014/main" id="{ADF80582-DA3C-4E81-B21E-51BA85ADE524}"/>
                </a:ext>
              </a:extLst>
            </p:cNvPr>
            <p:cNvSpPr>
              <a:spLocks noChangeAspect="1" noEditPoints="1"/>
            </p:cNvSpPr>
            <p:nvPr/>
          </p:nvSpPr>
          <p:spPr bwMode="auto">
            <a:xfrm>
              <a:off x="2242095" y="5640013"/>
              <a:ext cx="153802" cy="252000"/>
            </a:xfrm>
            <a:custGeom>
              <a:avLst/>
              <a:gdLst>
                <a:gd name="T0" fmla="*/ 727 w 780"/>
                <a:gd name="T1" fmla="*/ 587 h 1278"/>
                <a:gd name="T2" fmla="*/ 776 w 780"/>
                <a:gd name="T3" fmla="*/ 444 h 1278"/>
                <a:gd name="T4" fmla="*/ 766 w 780"/>
                <a:gd name="T5" fmla="*/ 287 h 1278"/>
                <a:gd name="T6" fmla="*/ 699 w 780"/>
                <a:gd name="T7" fmla="*/ 152 h 1278"/>
                <a:gd name="T8" fmla="*/ 587 w 780"/>
                <a:gd name="T9" fmla="*/ 54 h 1278"/>
                <a:gd name="T10" fmla="*/ 444 w 780"/>
                <a:gd name="T11" fmla="*/ 4 h 1278"/>
                <a:gd name="T12" fmla="*/ 287 w 780"/>
                <a:gd name="T13" fmla="*/ 15 h 1278"/>
                <a:gd name="T14" fmla="*/ 153 w 780"/>
                <a:gd name="T15" fmla="*/ 81 h 1278"/>
                <a:gd name="T16" fmla="*/ 54 w 780"/>
                <a:gd name="T17" fmla="*/ 193 h 1278"/>
                <a:gd name="T18" fmla="*/ 4 w 780"/>
                <a:gd name="T19" fmla="*/ 337 h 1278"/>
                <a:gd name="T20" fmla="*/ 15 w 780"/>
                <a:gd name="T21" fmla="*/ 493 h 1278"/>
                <a:gd name="T22" fmla="*/ 83 w 780"/>
                <a:gd name="T23" fmla="*/ 629 h 1278"/>
                <a:gd name="T24" fmla="*/ 186 w 780"/>
                <a:gd name="T25" fmla="*/ 722 h 1278"/>
                <a:gd name="T26" fmla="*/ 311 w 780"/>
                <a:gd name="T27" fmla="*/ 772 h 1278"/>
                <a:gd name="T28" fmla="*/ 166 w 780"/>
                <a:gd name="T29" fmla="*/ 894 h 1278"/>
                <a:gd name="T30" fmla="*/ 119 w 780"/>
                <a:gd name="T31" fmla="*/ 930 h 1278"/>
                <a:gd name="T32" fmla="*/ 111 w 780"/>
                <a:gd name="T33" fmla="*/ 991 h 1278"/>
                <a:gd name="T34" fmla="*/ 148 w 780"/>
                <a:gd name="T35" fmla="*/ 1038 h 1278"/>
                <a:gd name="T36" fmla="*/ 311 w 780"/>
                <a:gd name="T37" fmla="*/ 1050 h 1278"/>
                <a:gd name="T38" fmla="*/ 322 w 780"/>
                <a:gd name="T39" fmla="*/ 1239 h 1278"/>
                <a:gd name="T40" fmla="*/ 369 w 780"/>
                <a:gd name="T41" fmla="*/ 1276 h 1278"/>
                <a:gd name="T42" fmla="*/ 431 w 780"/>
                <a:gd name="T43" fmla="*/ 1267 h 1278"/>
                <a:gd name="T44" fmla="*/ 467 w 780"/>
                <a:gd name="T45" fmla="*/ 1220 h 1278"/>
                <a:gd name="T46" fmla="*/ 594 w 780"/>
                <a:gd name="T47" fmla="*/ 1050 h 1278"/>
                <a:gd name="T48" fmla="*/ 650 w 780"/>
                <a:gd name="T49" fmla="*/ 1027 h 1278"/>
                <a:gd name="T50" fmla="*/ 673 w 780"/>
                <a:gd name="T51" fmla="*/ 971 h 1278"/>
                <a:gd name="T52" fmla="*/ 650 w 780"/>
                <a:gd name="T53" fmla="*/ 915 h 1278"/>
                <a:gd name="T54" fmla="*/ 594 w 780"/>
                <a:gd name="T55" fmla="*/ 891 h 1278"/>
                <a:gd name="T56" fmla="*/ 514 w 780"/>
                <a:gd name="T57" fmla="*/ 759 h 1278"/>
                <a:gd name="T58" fmla="*/ 633 w 780"/>
                <a:gd name="T59" fmla="*/ 695 h 1278"/>
                <a:gd name="T60" fmla="*/ 352 w 780"/>
                <a:gd name="T61" fmla="*/ 618 h 1278"/>
                <a:gd name="T62" fmla="*/ 255 w 780"/>
                <a:gd name="T63" fmla="*/ 577 h 1278"/>
                <a:gd name="T64" fmla="*/ 186 w 780"/>
                <a:gd name="T65" fmla="*/ 496 h 1278"/>
                <a:gd name="T66" fmla="*/ 159 w 780"/>
                <a:gd name="T67" fmla="*/ 390 h 1278"/>
                <a:gd name="T68" fmla="*/ 186 w 780"/>
                <a:gd name="T69" fmla="*/ 285 h 1278"/>
                <a:gd name="T70" fmla="*/ 255 w 780"/>
                <a:gd name="T71" fmla="*/ 204 h 1278"/>
                <a:gd name="T72" fmla="*/ 352 w 780"/>
                <a:gd name="T73" fmla="*/ 162 h 1278"/>
                <a:gd name="T74" fmla="*/ 463 w 780"/>
                <a:gd name="T75" fmla="*/ 171 h 1278"/>
                <a:gd name="T76" fmla="*/ 553 w 780"/>
                <a:gd name="T77" fmla="*/ 227 h 1278"/>
                <a:gd name="T78" fmla="*/ 609 w 780"/>
                <a:gd name="T79" fmla="*/ 317 h 1278"/>
                <a:gd name="T80" fmla="*/ 619 w 780"/>
                <a:gd name="T81" fmla="*/ 428 h 1278"/>
                <a:gd name="T82" fmla="*/ 577 w 780"/>
                <a:gd name="T83" fmla="*/ 527 h 1278"/>
                <a:gd name="T84" fmla="*/ 497 w 780"/>
                <a:gd name="T85" fmla="*/ 595 h 1278"/>
                <a:gd name="T86" fmla="*/ 390 w 780"/>
                <a:gd name="T87" fmla="*/ 621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80" h="1278">
                  <a:moveTo>
                    <a:pt x="667" y="665"/>
                  </a:moveTo>
                  <a:lnTo>
                    <a:pt x="699" y="629"/>
                  </a:lnTo>
                  <a:lnTo>
                    <a:pt x="727" y="587"/>
                  </a:lnTo>
                  <a:lnTo>
                    <a:pt x="750" y="542"/>
                  </a:lnTo>
                  <a:lnTo>
                    <a:pt x="766" y="493"/>
                  </a:lnTo>
                  <a:lnTo>
                    <a:pt x="776" y="444"/>
                  </a:lnTo>
                  <a:lnTo>
                    <a:pt x="780" y="390"/>
                  </a:lnTo>
                  <a:lnTo>
                    <a:pt x="776" y="337"/>
                  </a:lnTo>
                  <a:lnTo>
                    <a:pt x="766" y="287"/>
                  </a:lnTo>
                  <a:lnTo>
                    <a:pt x="750" y="239"/>
                  </a:lnTo>
                  <a:lnTo>
                    <a:pt x="727" y="193"/>
                  </a:lnTo>
                  <a:lnTo>
                    <a:pt x="699" y="152"/>
                  </a:lnTo>
                  <a:lnTo>
                    <a:pt x="667" y="115"/>
                  </a:lnTo>
                  <a:lnTo>
                    <a:pt x="629" y="81"/>
                  </a:lnTo>
                  <a:lnTo>
                    <a:pt x="587" y="54"/>
                  </a:lnTo>
                  <a:lnTo>
                    <a:pt x="543" y="32"/>
                  </a:lnTo>
                  <a:lnTo>
                    <a:pt x="495" y="15"/>
                  </a:lnTo>
                  <a:lnTo>
                    <a:pt x="444" y="4"/>
                  </a:lnTo>
                  <a:lnTo>
                    <a:pt x="390" y="0"/>
                  </a:lnTo>
                  <a:lnTo>
                    <a:pt x="338" y="4"/>
                  </a:lnTo>
                  <a:lnTo>
                    <a:pt x="287" y="15"/>
                  </a:lnTo>
                  <a:lnTo>
                    <a:pt x="239" y="32"/>
                  </a:lnTo>
                  <a:lnTo>
                    <a:pt x="193" y="54"/>
                  </a:lnTo>
                  <a:lnTo>
                    <a:pt x="153" y="81"/>
                  </a:lnTo>
                  <a:lnTo>
                    <a:pt x="115" y="115"/>
                  </a:lnTo>
                  <a:lnTo>
                    <a:pt x="83" y="152"/>
                  </a:lnTo>
                  <a:lnTo>
                    <a:pt x="54" y="193"/>
                  </a:lnTo>
                  <a:lnTo>
                    <a:pt x="32" y="239"/>
                  </a:lnTo>
                  <a:lnTo>
                    <a:pt x="15" y="287"/>
                  </a:lnTo>
                  <a:lnTo>
                    <a:pt x="4" y="337"/>
                  </a:lnTo>
                  <a:lnTo>
                    <a:pt x="0" y="390"/>
                  </a:lnTo>
                  <a:lnTo>
                    <a:pt x="4" y="444"/>
                  </a:lnTo>
                  <a:lnTo>
                    <a:pt x="15" y="493"/>
                  </a:lnTo>
                  <a:lnTo>
                    <a:pt x="32" y="542"/>
                  </a:lnTo>
                  <a:lnTo>
                    <a:pt x="54" y="587"/>
                  </a:lnTo>
                  <a:lnTo>
                    <a:pt x="83" y="629"/>
                  </a:lnTo>
                  <a:lnTo>
                    <a:pt x="115" y="665"/>
                  </a:lnTo>
                  <a:lnTo>
                    <a:pt x="148" y="695"/>
                  </a:lnTo>
                  <a:lnTo>
                    <a:pt x="186" y="722"/>
                  </a:lnTo>
                  <a:lnTo>
                    <a:pt x="225" y="742"/>
                  </a:lnTo>
                  <a:lnTo>
                    <a:pt x="266" y="759"/>
                  </a:lnTo>
                  <a:lnTo>
                    <a:pt x="311" y="772"/>
                  </a:lnTo>
                  <a:lnTo>
                    <a:pt x="311" y="891"/>
                  </a:lnTo>
                  <a:lnTo>
                    <a:pt x="187" y="891"/>
                  </a:lnTo>
                  <a:lnTo>
                    <a:pt x="166" y="894"/>
                  </a:lnTo>
                  <a:lnTo>
                    <a:pt x="148" y="901"/>
                  </a:lnTo>
                  <a:lnTo>
                    <a:pt x="131" y="915"/>
                  </a:lnTo>
                  <a:lnTo>
                    <a:pt x="119" y="930"/>
                  </a:lnTo>
                  <a:lnTo>
                    <a:pt x="111" y="950"/>
                  </a:lnTo>
                  <a:lnTo>
                    <a:pt x="107" y="971"/>
                  </a:lnTo>
                  <a:lnTo>
                    <a:pt x="111" y="991"/>
                  </a:lnTo>
                  <a:lnTo>
                    <a:pt x="119" y="1011"/>
                  </a:lnTo>
                  <a:lnTo>
                    <a:pt x="131" y="1027"/>
                  </a:lnTo>
                  <a:lnTo>
                    <a:pt x="148" y="1038"/>
                  </a:lnTo>
                  <a:lnTo>
                    <a:pt x="166" y="1048"/>
                  </a:lnTo>
                  <a:lnTo>
                    <a:pt x="187" y="1050"/>
                  </a:lnTo>
                  <a:lnTo>
                    <a:pt x="311" y="1050"/>
                  </a:lnTo>
                  <a:lnTo>
                    <a:pt x="311" y="1199"/>
                  </a:lnTo>
                  <a:lnTo>
                    <a:pt x="315" y="1220"/>
                  </a:lnTo>
                  <a:lnTo>
                    <a:pt x="322" y="1239"/>
                  </a:lnTo>
                  <a:lnTo>
                    <a:pt x="334" y="1255"/>
                  </a:lnTo>
                  <a:lnTo>
                    <a:pt x="350" y="1267"/>
                  </a:lnTo>
                  <a:lnTo>
                    <a:pt x="369" y="1276"/>
                  </a:lnTo>
                  <a:lnTo>
                    <a:pt x="390" y="1278"/>
                  </a:lnTo>
                  <a:lnTo>
                    <a:pt x="411" y="1276"/>
                  </a:lnTo>
                  <a:lnTo>
                    <a:pt x="431" y="1267"/>
                  </a:lnTo>
                  <a:lnTo>
                    <a:pt x="446" y="1255"/>
                  </a:lnTo>
                  <a:lnTo>
                    <a:pt x="459" y="1239"/>
                  </a:lnTo>
                  <a:lnTo>
                    <a:pt x="467" y="1220"/>
                  </a:lnTo>
                  <a:lnTo>
                    <a:pt x="470" y="1199"/>
                  </a:lnTo>
                  <a:lnTo>
                    <a:pt x="470" y="1050"/>
                  </a:lnTo>
                  <a:lnTo>
                    <a:pt x="594" y="1050"/>
                  </a:lnTo>
                  <a:lnTo>
                    <a:pt x="615" y="1048"/>
                  </a:lnTo>
                  <a:lnTo>
                    <a:pt x="634" y="1038"/>
                  </a:lnTo>
                  <a:lnTo>
                    <a:pt x="650" y="1027"/>
                  </a:lnTo>
                  <a:lnTo>
                    <a:pt x="663" y="1011"/>
                  </a:lnTo>
                  <a:lnTo>
                    <a:pt x="671" y="991"/>
                  </a:lnTo>
                  <a:lnTo>
                    <a:pt x="673" y="971"/>
                  </a:lnTo>
                  <a:lnTo>
                    <a:pt x="671" y="950"/>
                  </a:lnTo>
                  <a:lnTo>
                    <a:pt x="663" y="930"/>
                  </a:lnTo>
                  <a:lnTo>
                    <a:pt x="650" y="915"/>
                  </a:lnTo>
                  <a:lnTo>
                    <a:pt x="634" y="901"/>
                  </a:lnTo>
                  <a:lnTo>
                    <a:pt x="615" y="894"/>
                  </a:lnTo>
                  <a:lnTo>
                    <a:pt x="594" y="891"/>
                  </a:lnTo>
                  <a:lnTo>
                    <a:pt x="470" y="891"/>
                  </a:lnTo>
                  <a:lnTo>
                    <a:pt x="470" y="772"/>
                  </a:lnTo>
                  <a:lnTo>
                    <a:pt x="514" y="759"/>
                  </a:lnTo>
                  <a:lnTo>
                    <a:pt x="556" y="742"/>
                  </a:lnTo>
                  <a:lnTo>
                    <a:pt x="596" y="722"/>
                  </a:lnTo>
                  <a:lnTo>
                    <a:pt x="633" y="695"/>
                  </a:lnTo>
                  <a:lnTo>
                    <a:pt x="667" y="665"/>
                  </a:lnTo>
                  <a:close/>
                  <a:moveTo>
                    <a:pt x="390" y="621"/>
                  </a:moveTo>
                  <a:lnTo>
                    <a:pt x="352" y="618"/>
                  </a:lnTo>
                  <a:lnTo>
                    <a:pt x="317" y="609"/>
                  </a:lnTo>
                  <a:lnTo>
                    <a:pt x="285" y="595"/>
                  </a:lnTo>
                  <a:lnTo>
                    <a:pt x="255" y="577"/>
                  </a:lnTo>
                  <a:lnTo>
                    <a:pt x="227" y="553"/>
                  </a:lnTo>
                  <a:lnTo>
                    <a:pt x="204" y="527"/>
                  </a:lnTo>
                  <a:lnTo>
                    <a:pt x="186" y="496"/>
                  </a:lnTo>
                  <a:lnTo>
                    <a:pt x="171" y="463"/>
                  </a:lnTo>
                  <a:lnTo>
                    <a:pt x="162" y="428"/>
                  </a:lnTo>
                  <a:lnTo>
                    <a:pt x="159" y="390"/>
                  </a:lnTo>
                  <a:lnTo>
                    <a:pt x="162" y="352"/>
                  </a:lnTo>
                  <a:lnTo>
                    <a:pt x="171" y="317"/>
                  </a:lnTo>
                  <a:lnTo>
                    <a:pt x="186" y="285"/>
                  </a:lnTo>
                  <a:lnTo>
                    <a:pt x="204" y="253"/>
                  </a:lnTo>
                  <a:lnTo>
                    <a:pt x="227" y="227"/>
                  </a:lnTo>
                  <a:lnTo>
                    <a:pt x="255" y="204"/>
                  </a:lnTo>
                  <a:lnTo>
                    <a:pt x="285" y="185"/>
                  </a:lnTo>
                  <a:lnTo>
                    <a:pt x="317" y="171"/>
                  </a:lnTo>
                  <a:lnTo>
                    <a:pt x="352" y="162"/>
                  </a:lnTo>
                  <a:lnTo>
                    <a:pt x="390" y="159"/>
                  </a:lnTo>
                  <a:lnTo>
                    <a:pt x="428" y="162"/>
                  </a:lnTo>
                  <a:lnTo>
                    <a:pt x="463" y="171"/>
                  </a:lnTo>
                  <a:lnTo>
                    <a:pt x="497" y="185"/>
                  </a:lnTo>
                  <a:lnTo>
                    <a:pt x="527" y="204"/>
                  </a:lnTo>
                  <a:lnTo>
                    <a:pt x="553" y="227"/>
                  </a:lnTo>
                  <a:lnTo>
                    <a:pt x="577" y="253"/>
                  </a:lnTo>
                  <a:lnTo>
                    <a:pt x="596" y="285"/>
                  </a:lnTo>
                  <a:lnTo>
                    <a:pt x="609" y="317"/>
                  </a:lnTo>
                  <a:lnTo>
                    <a:pt x="619" y="352"/>
                  </a:lnTo>
                  <a:lnTo>
                    <a:pt x="621" y="390"/>
                  </a:lnTo>
                  <a:lnTo>
                    <a:pt x="619" y="428"/>
                  </a:lnTo>
                  <a:lnTo>
                    <a:pt x="609" y="463"/>
                  </a:lnTo>
                  <a:lnTo>
                    <a:pt x="596" y="496"/>
                  </a:lnTo>
                  <a:lnTo>
                    <a:pt x="577" y="527"/>
                  </a:lnTo>
                  <a:lnTo>
                    <a:pt x="553" y="553"/>
                  </a:lnTo>
                  <a:lnTo>
                    <a:pt x="527" y="577"/>
                  </a:lnTo>
                  <a:lnTo>
                    <a:pt x="497" y="595"/>
                  </a:lnTo>
                  <a:lnTo>
                    <a:pt x="463" y="609"/>
                  </a:lnTo>
                  <a:lnTo>
                    <a:pt x="428" y="618"/>
                  </a:lnTo>
                  <a:lnTo>
                    <a:pt x="390" y="621"/>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110" name="Freeform 9">
              <a:extLst>
                <a:ext uri="{FF2B5EF4-FFF2-40B4-BE49-F238E27FC236}">
                  <a16:creationId xmlns:a16="http://schemas.microsoft.com/office/drawing/2014/main" id="{A34C3E6E-DFB2-4C2A-8A1E-E9D5DA7D3966}"/>
                </a:ext>
              </a:extLst>
            </p:cNvPr>
            <p:cNvSpPr>
              <a:spLocks noChangeAspect="1" noEditPoints="1"/>
            </p:cNvSpPr>
            <p:nvPr/>
          </p:nvSpPr>
          <p:spPr bwMode="auto">
            <a:xfrm>
              <a:off x="1408118" y="5615674"/>
              <a:ext cx="252000" cy="252927"/>
            </a:xfrm>
            <a:custGeom>
              <a:avLst/>
              <a:gdLst>
                <a:gd name="T0" fmla="*/ 1046 w 1086"/>
                <a:gd name="T1" fmla="*/ 9 h 1091"/>
                <a:gd name="T2" fmla="*/ 1006 w 1086"/>
                <a:gd name="T3" fmla="*/ 0 h 1091"/>
                <a:gd name="T4" fmla="*/ 661 w 1086"/>
                <a:gd name="T5" fmla="*/ 2 h 1091"/>
                <a:gd name="T6" fmla="*/ 626 w 1086"/>
                <a:gd name="T7" fmla="*/ 23 h 1091"/>
                <a:gd name="T8" fmla="*/ 605 w 1086"/>
                <a:gd name="T9" fmla="*/ 57 h 1091"/>
                <a:gd name="T10" fmla="*/ 605 w 1086"/>
                <a:gd name="T11" fmla="*/ 100 h 1091"/>
                <a:gd name="T12" fmla="*/ 626 w 1086"/>
                <a:gd name="T13" fmla="*/ 135 h 1091"/>
                <a:gd name="T14" fmla="*/ 661 w 1086"/>
                <a:gd name="T15" fmla="*/ 155 h 1091"/>
                <a:gd name="T16" fmla="*/ 815 w 1086"/>
                <a:gd name="T17" fmla="*/ 157 h 1091"/>
                <a:gd name="T18" fmla="*/ 562 w 1086"/>
                <a:gd name="T19" fmla="*/ 352 h 1091"/>
                <a:gd name="T20" fmla="*/ 480 w 1086"/>
                <a:gd name="T21" fmla="*/ 322 h 1091"/>
                <a:gd name="T22" fmla="*/ 390 w 1086"/>
                <a:gd name="T23" fmla="*/ 311 h 1091"/>
                <a:gd name="T24" fmla="*/ 287 w 1086"/>
                <a:gd name="T25" fmla="*/ 326 h 1091"/>
                <a:gd name="T26" fmla="*/ 193 w 1086"/>
                <a:gd name="T27" fmla="*/ 365 h 1091"/>
                <a:gd name="T28" fmla="*/ 114 w 1086"/>
                <a:gd name="T29" fmla="*/ 426 h 1091"/>
                <a:gd name="T30" fmla="*/ 53 w 1086"/>
                <a:gd name="T31" fmla="*/ 504 h 1091"/>
                <a:gd name="T32" fmla="*/ 14 w 1086"/>
                <a:gd name="T33" fmla="*/ 598 h 1091"/>
                <a:gd name="T34" fmla="*/ 0 w 1086"/>
                <a:gd name="T35" fmla="*/ 701 h 1091"/>
                <a:gd name="T36" fmla="*/ 14 w 1086"/>
                <a:gd name="T37" fmla="*/ 804 h 1091"/>
                <a:gd name="T38" fmla="*/ 53 w 1086"/>
                <a:gd name="T39" fmla="*/ 898 h 1091"/>
                <a:gd name="T40" fmla="*/ 114 w 1086"/>
                <a:gd name="T41" fmla="*/ 976 h 1091"/>
                <a:gd name="T42" fmla="*/ 193 w 1086"/>
                <a:gd name="T43" fmla="*/ 1038 h 1091"/>
                <a:gd name="T44" fmla="*/ 287 w 1086"/>
                <a:gd name="T45" fmla="*/ 1077 h 1091"/>
                <a:gd name="T46" fmla="*/ 390 w 1086"/>
                <a:gd name="T47" fmla="*/ 1091 h 1091"/>
                <a:gd name="T48" fmla="*/ 493 w 1086"/>
                <a:gd name="T49" fmla="*/ 1077 h 1091"/>
                <a:gd name="T50" fmla="*/ 586 w 1086"/>
                <a:gd name="T51" fmla="*/ 1038 h 1091"/>
                <a:gd name="T52" fmla="*/ 665 w 1086"/>
                <a:gd name="T53" fmla="*/ 976 h 1091"/>
                <a:gd name="T54" fmla="*/ 726 w 1086"/>
                <a:gd name="T55" fmla="*/ 898 h 1091"/>
                <a:gd name="T56" fmla="*/ 765 w 1086"/>
                <a:gd name="T57" fmla="*/ 804 h 1091"/>
                <a:gd name="T58" fmla="*/ 780 w 1086"/>
                <a:gd name="T59" fmla="*/ 701 h 1091"/>
                <a:gd name="T60" fmla="*/ 768 w 1086"/>
                <a:gd name="T61" fmla="*/ 609 h 1091"/>
                <a:gd name="T62" fmla="*/ 736 w 1086"/>
                <a:gd name="T63" fmla="*/ 523 h 1091"/>
                <a:gd name="T64" fmla="*/ 928 w 1086"/>
                <a:gd name="T65" fmla="*/ 270 h 1091"/>
                <a:gd name="T66" fmla="*/ 931 w 1086"/>
                <a:gd name="T67" fmla="*/ 425 h 1091"/>
                <a:gd name="T68" fmla="*/ 950 w 1086"/>
                <a:gd name="T69" fmla="*/ 460 h 1091"/>
                <a:gd name="T70" fmla="*/ 986 w 1086"/>
                <a:gd name="T71" fmla="*/ 481 h 1091"/>
                <a:gd name="T72" fmla="*/ 1029 w 1086"/>
                <a:gd name="T73" fmla="*/ 481 h 1091"/>
                <a:gd name="T74" fmla="*/ 1063 w 1086"/>
                <a:gd name="T75" fmla="*/ 460 h 1091"/>
                <a:gd name="T76" fmla="*/ 1083 w 1086"/>
                <a:gd name="T77" fmla="*/ 425 h 1091"/>
                <a:gd name="T78" fmla="*/ 1086 w 1086"/>
                <a:gd name="T79" fmla="*/ 79 h 1091"/>
                <a:gd name="T80" fmla="*/ 1085 w 1086"/>
                <a:gd name="T81" fmla="*/ 66 h 1091"/>
                <a:gd name="T82" fmla="*/ 1074 w 1086"/>
                <a:gd name="T83" fmla="*/ 37 h 1091"/>
                <a:gd name="T84" fmla="*/ 553 w 1086"/>
                <a:gd name="T85" fmla="*/ 864 h 1091"/>
                <a:gd name="T86" fmla="*/ 495 w 1086"/>
                <a:gd name="T87" fmla="*/ 906 h 1091"/>
                <a:gd name="T88" fmla="*/ 427 w 1086"/>
                <a:gd name="T89" fmla="*/ 929 h 1091"/>
                <a:gd name="T90" fmla="*/ 352 w 1086"/>
                <a:gd name="T91" fmla="*/ 929 h 1091"/>
                <a:gd name="T92" fmla="*/ 284 w 1086"/>
                <a:gd name="T93" fmla="*/ 906 h 1091"/>
                <a:gd name="T94" fmla="*/ 227 w 1086"/>
                <a:gd name="T95" fmla="*/ 864 h 1091"/>
                <a:gd name="T96" fmla="*/ 185 w 1086"/>
                <a:gd name="T97" fmla="*/ 807 h 1091"/>
                <a:gd name="T98" fmla="*/ 161 w 1086"/>
                <a:gd name="T99" fmla="*/ 739 h 1091"/>
                <a:gd name="T100" fmla="*/ 161 w 1086"/>
                <a:gd name="T101" fmla="*/ 663 h 1091"/>
                <a:gd name="T102" fmla="*/ 185 w 1086"/>
                <a:gd name="T103" fmla="*/ 596 h 1091"/>
                <a:gd name="T104" fmla="*/ 227 w 1086"/>
                <a:gd name="T105" fmla="*/ 538 h 1091"/>
                <a:gd name="T106" fmla="*/ 284 w 1086"/>
                <a:gd name="T107" fmla="*/ 496 h 1091"/>
                <a:gd name="T108" fmla="*/ 352 w 1086"/>
                <a:gd name="T109" fmla="*/ 473 h 1091"/>
                <a:gd name="T110" fmla="*/ 427 w 1086"/>
                <a:gd name="T111" fmla="*/ 473 h 1091"/>
                <a:gd name="T112" fmla="*/ 495 w 1086"/>
                <a:gd name="T113" fmla="*/ 496 h 1091"/>
                <a:gd name="T114" fmla="*/ 553 w 1086"/>
                <a:gd name="T115" fmla="*/ 538 h 1091"/>
                <a:gd name="T116" fmla="*/ 594 w 1086"/>
                <a:gd name="T117" fmla="*/ 596 h 1091"/>
                <a:gd name="T118" fmla="*/ 618 w 1086"/>
                <a:gd name="T119" fmla="*/ 663 h 1091"/>
                <a:gd name="T120" fmla="*/ 618 w 1086"/>
                <a:gd name="T121" fmla="*/ 739 h 1091"/>
                <a:gd name="T122" fmla="*/ 594 w 1086"/>
                <a:gd name="T123" fmla="*/ 807 h 1091"/>
                <a:gd name="T124" fmla="*/ 553 w 1086"/>
                <a:gd name="T125" fmla="*/ 864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6" h="1091">
                  <a:moveTo>
                    <a:pt x="1061" y="22"/>
                  </a:moveTo>
                  <a:lnTo>
                    <a:pt x="1046" y="9"/>
                  </a:lnTo>
                  <a:lnTo>
                    <a:pt x="1027" y="2"/>
                  </a:lnTo>
                  <a:lnTo>
                    <a:pt x="1006" y="0"/>
                  </a:lnTo>
                  <a:lnTo>
                    <a:pt x="682" y="0"/>
                  </a:lnTo>
                  <a:lnTo>
                    <a:pt x="661" y="2"/>
                  </a:lnTo>
                  <a:lnTo>
                    <a:pt x="641" y="10"/>
                  </a:lnTo>
                  <a:lnTo>
                    <a:pt x="626" y="23"/>
                  </a:lnTo>
                  <a:lnTo>
                    <a:pt x="613" y="39"/>
                  </a:lnTo>
                  <a:lnTo>
                    <a:pt x="605" y="57"/>
                  </a:lnTo>
                  <a:lnTo>
                    <a:pt x="602" y="79"/>
                  </a:lnTo>
                  <a:lnTo>
                    <a:pt x="605" y="100"/>
                  </a:lnTo>
                  <a:lnTo>
                    <a:pt x="613" y="118"/>
                  </a:lnTo>
                  <a:lnTo>
                    <a:pt x="626" y="135"/>
                  </a:lnTo>
                  <a:lnTo>
                    <a:pt x="641" y="147"/>
                  </a:lnTo>
                  <a:lnTo>
                    <a:pt x="661" y="155"/>
                  </a:lnTo>
                  <a:lnTo>
                    <a:pt x="682" y="157"/>
                  </a:lnTo>
                  <a:lnTo>
                    <a:pt x="815" y="157"/>
                  </a:lnTo>
                  <a:lnTo>
                    <a:pt x="600" y="373"/>
                  </a:lnTo>
                  <a:lnTo>
                    <a:pt x="562" y="352"/>
                  </a:lnTo>
                  <a:lnTo>
                    <a:pt x="523" y="335"/>
                  </a:lnTo>
                  <a:lnTo>
                    <a:pt x="480" y="322"/>
                  </a:lnTo>
                  <a:lnTo>
                    <a:pt x="435" y="314"/>
                  </a:lnTo>
                  <a:lnTo>
                    <a:pt x="390" y="311"/>
                  </a:lnTo>
                  <a:lnTo>
                    <a:pt x="336" y="315"/>
                  </a:lnTo>
                  <a:lnTo>
                    <a:pt x="287" y="326"/>
                  </a:lnTo>
                  <a:lnTo>
                    <a:pt x="238" y="343"/>
                  </a:lnTo>
                  <a:lnTo>
                    <a:pt x="193" y="365"/>
                  </a:lnTo>
                  <a:lnTo>
                    <a:pt x="151" y="392"/>
                  </a:lnTo>
                  <a:lnTo>
                    <a:pt x="114" y="426"/>
                  </a:lnTo>
                  <a:lnTo>
                    <a:pt x="80" y="463"/>
                  </a:lnTo>
                  <a:lnTo>
                    <a:pt x="53" y="504"/>
                  </a:lnTo>
                  <a:lnTo>
                    <a:pt x="31" y="550"/>
                  </a:lnTo>
                  <a:lnTo>
                    <a:pt x="14" y="598"/>
                  </a:lnTo>
                  <a:lnTo>
                    <a:pt x="3" y="648"/>
                  </a:lnTo>
                  <a:lnTo>
                    <a:pt x="0" y="701"/>
                  </a:lnTo>
                  <a:lnTo>
                    <a:pt x="3" y="755"/>
                  </a:lnTo>
                  <a:lnTo>
                    <a:pt x="14" y="804"/>
                  </a:lnTo>
                  <a:lnTo>
                    <a:pt x="31" y="853"/>
                  </a:lnTo>
                  <a:lnTo>
                    <a:pt x="53" y="898"/>
                  </a:lnTo>
                  <a:lnTo>
                    <a:pt x="80" y="940"/>
                  </a:lnTo>
                  <a:lnTo>
                    <a:pt x="114" y="976"/>
                  </a:lnTo>
                  <a:lnTo>
                    <a:pt x="151" y="1010"/>
                  </a:lnTo>
                  <a:lnTo>
                    <a:pt x="193" y="1038"/>
                  </a:lnTo>
                  <a:lnTo>
                    <a:pt x="238" y="1060"/>
                  </a:lnTo>
                  <a:lnTo>
                    <a:pt x="287" y="1077"/>
                  </a:lnTo>
                  <a:lnTo>
                    <a:pt x="336" y="1087"/>
                  </a:lnTo>
                  <a:lnTo>
                    <a:pt x="390" y="1091"/>
                  </a:lnTo>
                  <a:lnTo>
                    <a:pt x="443" y="1087"/>
                  </a:lnTo>
                  <a:lnTo>
                    <a:pt x="493" y="1077"/>
                  </a:lnTo>
                  <a:lnTo>
                    <a:pt x="541" y="1060"/>
                  </a:lnTo>
                  <a:lnTo>
                    <a:pt x="586" y="1038"/>
                  </a:lnTo>
                  <a:lnTo>
                    <a:pt x="628" y="1010"/>
                  </a:lnTo>
                  <a:lnTo>
                    <a:pt x="665" y="976"/>
                  </a:lnTo>
                  <a:lnTo>
                    <a:pt x="699" y="940"/>
                  </a:lnTo>
                  <a:lnTo>
                    <a:pt x="726" y="898"/>
                  </a:lnTo>
                  <a:lnTo>
                    <a:pt x="748" y="853"/>
                  </a:lnTo>
                  <a:lnTo>
                    <a:pt x="765" y="804"/>
                  </a:lnTo>
                  <a:lnTo>
                    <a:pt x="776" y="755"/>
                  </a:lnTo>
                  <a:lnTo>
                    <a:pt x="780" y="701"/>
                  </a:lnTo>
                  <a:lnTo>
                    <a:pt x="777" y="654"/>
                  </a:lnTo>
                  <a:lnTo>
                    <a:pt x="768" y="609"/>
                  </a:lnTo>
                  <a:lnTo>
                    <a:pt x="755" y="564"/>
                  </a:lnTo>
                  <a:lnTo>
                    <a:pt x="736" y="523"/>
                  </a:lnTo>
                  <a:lnTo>
                    <a:pt x="713" y="485"/>
                  </a:lnTo>
                  <a:lnTo>
                    <a:pt x="928" y="270"/>
                  </a:lnTo>
                  <a:lnTo>
                    <a:pt x="928" y="404"/>
                  </a:lnTo>
                  <a:lnTo>
                    <a:pt x="931" y="425"/>
                  </a:lnTo>
                  <a:lnTo>
                    <a:pt x="939" y="444"/>
                  </a:lnTo>
                  <a:lnTo>
                    <a:pt x="950" y="460"/>
                  </a:lnTo>
                  <a:lnTo>
                    <a:pt x="967" y="472"/>
                  </a:lnTo>
                  <a:lnTo>
                    <a:pt x="986" y="481"/>
                  </a:lnTo>
                  <a:lnTo>
                    <a:pt x="1006" y="483"/>
                  </a:lnTo>
                  <a:lnTo>
                    <a:pt x="1029" y="481"/>
                  </a:lnTo>
                  <a:lnTo>
                    <a:pt x="1047" y="472"/>
                  </a:lnTo>
                  <a:lnTo>
                    <a:pt x="1063" y="460"/>
                  </a:lnTo>
                  <a:lnTo>
                    <a:pt x="1076" y="444"/>
                  </a:lnTo>
                  <a:lnTo>
                    <a:pt x="1083" y="425"/>
                  </a:lnTo>
                  <a:lnTo>
                    <a:pt x="1086" y="404"/>
                  </a:lnTo>
                  <a:lnTo>
                    <a:pt x="1086" y="79"/>
                  </a:lnTo>
                  <a:lnTo>
                    <a:pt x="1086" y="75"/>
                  </a:lnTo>
                  <a:lnTo>
                    <a:pt x="1085" y="66"/>
                  </a:lnTo>
                  <a:lnTo>
                    <a:pt x="1082" y="53"/>
                  </a:lnTo>
                  <a:lnTo>
                    <a:pt x="1074" y="37"/>
                  </a:lnTo>
                  <a:lnTo>
                    <a:pt x="1061" y="22"/>
                  </a:lnTo>
                  <a:close/>
                  <a:moveTo>
                    <a:pt x="553" y="864"/>
                  </a:moveTo>
                  <a:lnTo>
                    <a:pt x="526" y="888"/>
                  </a:lnTo>
                  <a:lnTo>
                    <a:pt x="495" y="906"/>
                  </a:lnTo>
                  <a:lnTo>
                    <a:pt x="463" y="920"/>
                  </a:lnTo>
                  <a:lnTo>
                    <a:pt x="427" y="929"/>
                  </a:lnTo>
                  <a:lnTo>
                    <a:pt x="390" y="932"/>
                  </a:lnTo>
                  <a:lnTo>
                    <a:pt x="352" y="929"/>
                  </a:lnTo>
                  <a:lnTo>
                    <a:pt x="317" y="920"/>
                  </a:lnTo>
                  <a:lnTo>
                    <a:pt x="284" y="906"/>
                  </a:lnTo>
                  <a:lnTo>
                    <a:pt x="253" y="888"/>
                  </a:lnTo>
                  <a:lnTo>
                    <a:pt x="227" y="864"/>
                  </a:lnTo>
                  <a:lnTo>
                    <a:pt x="203" y="838"/>
                  </a:lnTo>
                  <a:lnTo>
                    <a:pt x="185" y="807"/>
                  </a:lnTo>
                  <a:lnTo>
                    <a:pt x="170" y="774"/>
                  </a:lnTo>
                  <a:lnTo>
                    <a:pt x="161" y="739"/>
                  </a:lnTo>
                  <a:lnTo>
                    <a:pt x="159" y="701"/>
                  </a:lnTo>
                  <a:lnTo>
                    <a:pt x="161" y="663"/>
                  </a:lnTo>
                  <a:lnTo>
                    <a:pt x="170" y="628"/>
                  </a:lnTo>
                  <a:lnTo>
                    <a:pt x="185" y="596"/>
                  </a:lnTo>
                  <a:lnTo>
                    <a:pt x="203" y="564"/>
                  </a:lnTo>
                  <a:lnTo>
                    <a:pt x="227" y="538"/>
                  </a:lnTo>
                  <a:lnTo>
                    <a:pt x="253" y="515"/>
                  </a:lnTo>
                  <a:lnTo>
                    <a:pt x="284" y="496"/>
                  </a:lnTo>
                  <a:lnTo>
                    <a:pt x="317" y="482"/>
                  </a:lnTo>
                  <a:lnTo>
                    <a:pt x="352" y="473"/>
                  </a:lnTo>
                  <a:lnTo>
                    <a:pt x="390" y="470"/>
                  </a:lnTo>
                  <a:lnTo>
                    <a:pt x="427" y="473"/>
                  </a:lnTo>
                  <a:lnTo>
                    <a:pt x="463" y="482"/>
                  </a:lnTo>
                  <a:lnTo>
                    <a:pt x="495" y="496"/>
                  </a:lnTo>
                  <a:lnTo>
                    <a:pt x="526" y="515"/>
                  </a:lnTo>
                  <a:lnTo>
                    <a:pt x="553" y="538"/>
                  </a:lnTo>
                  <a:lnTo>
                    <a:pt x="576" y="564"/>
                  </a:lnTo>
                  <a:lnTo>
                    <a:pt x="594" y="596"/>
                  </a:lnTo>
                  <a:lnTo>
                    <a:pt x="609" y="628"/>
                  </a:lnTo>
                  <a:lnTo>
                    <a:pt x="618" y="663"/>
                  </a:lnTo>
                  <a:lnTo>
                    <a:pt x="620" y="701"/>
                  </a:lnTo>
                  <a:lnTo>
                    <a:pt x="618" y="739"/>
                  </a:lnTo>
                  <a:lnTo>
                    <a:pt x="609" y="774"/>
                  </a:lnTo>
                  <a:lnTo>
                    <a:pt x="594" y="807"/>
                  </a:lnTo>
                  <a:lnTo>
                    <a:pt x="576" y="838"/>
                  </a:lnTo>
                  <a:lnTo>
                    <a:pt x="553" y="864"/>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111" name="Textfeld 110">
              <a:extLst>
                <a:ext uri="{FF2B5EF4-FFF2-40B4-BE49-F238E27FC236}">
                  <a16:creationId xmlns:a16="http://schemas.microsoft.com/office/drawing/2014/main" id="{A45A72CB-5576-423E-9090-300B537D81A7}"/>
                </a:ext>
              </a:extLst>
            </p:cNvPr>
            <p:cNvSpPr txBox="1"/>
            <p:nvPr/>
          </p:nvSpPr>
          <p:spPr>
            <a:xfrm>
              <a:off x="1530792" y="5913703"/>
              <a:ext cx="550276" cy="138499"/>
            </a:xfrm>
            <a:prstGeom prst="rect">
              <a:avLst/>
            </a:prstGeom>
            <a:noFill/>
          </p:spPr>
          <p:txBody>
            <a:bodyPr wrap="square" lIns="0" tIns="0" rIns="0" bIns="0" rtlCol="0">
              <a:spAutoFit/>
            </a:bodyPr>
            <a:lstStyle/>
            <a:p>
              <a:r>
                <a:rPr lang="de-DE" sz="900" dirty="0">
                  <a:solidFill>
                    <a:schemeClr val="accent1"/>
                  </a:solidFill>
                </a:rPr>
                <a:t>(n=.985)</a:t>
              </a:r>
              <a:endParaRPr lang="en-US" sz="900" dirty="0" err="1">
                <a:solidFill>
                  <a:schemeClr val="accent1"/>
                </a:solidFill>
              </a:endParaRPr>
            </a:p>
          </p:txBody>
        </p:sp>
        <p:sp>
          <p:nvSpPr>
            <p:cNvPr id="112" name="Textfeld 111">
              <a:extLst>
                <a:ext uri="{FF2B5EF4-FFF2-40B4-BE49-F238E27FC236}">
                  <a16:creationId xmlns:a16="http://schemas.microsoft.com/office/drawing/2014/main" id="{3FB84BE5-902D-4F55-8BCC-0B93F7811854}"/>
                </a:ext>
              </a:extLst>
            </p:cNvPr>
            <p:cNvSpPr txBox="1"/>
            <p:nvPr/>
          </p:nvSpPr>
          <p:spPr>
            <a:xfrm>
              <a:off x="2260641" y="5913703"/>
              <a:ext cx="550276" cy="138499"/>
            </a:xfrm>
            <a:prstGeom prst="rect">
              <a:avLst/>
            </a:prstGeom>
            <a:noFill/>
          </p:spPr>
          <p:txBody>
            <a:bodyPr wrap="square" lIns="0" tIns="0" rIns="0" bIns="0" rtlCol="0">
              <a:spAutoFit/>
            </a:bodyPr>
            <a:lstStyle/>
            <a:p>
              <a:r>
                <a:rPr lang="de-DE" sz="900" dirty="0">
                  <a:solidFill>
                    <a:schemeClr val="accent1"/>
                  </a:solidFill>
                </a:rPr>
                <a:t>(n=1.025)</a:t>
              </a:r>
              <a:endParaRPr lang="en-US" sz="900" dirty="0" err="1">
                <a:solidFill>
                  <a:schemeClr val="accent1"/>
                </a:solidFill>
              </a:endParaRPr>
            </a:p>
          </p:txBody>
        </p:sp>
        <p:sp>
          <p:nvSpPr>
            <p:cNvPr id="113" name="Textfeld 112">
              <a:extLst>
                <a:ext uri="{FF2B5EF4-FFF2-40B4-BE49-F238E27FC236}">
                  <a16:creationId xmlns:a16="http://schemas.microsoft.com/office/drawing/2014/main" id="{B7F75E2B-A151-4FFE-A064-83DA82C2732F}"/>
                </a:ext>
              </a:extLst>
            </p:cNvPr>
            <p:cNvSpPr txBox="1"/>
            <p:nvPr/>
          </p:nvSpPr>
          <p:spPr>
            <a:xfrm>
              <a:off x="1722853" y="5658468"/>
              <a:ext cx="306174" cy="184666"/>
            </a:xfrm>
            <a:prstGeom prst="rect">
              <a:avLst/>
            </a:prstGeom>
            <a:noFill/>
          </p:spPr>
          <p:txBody>
            <a:bodyPr wrap="none" lIns="0" tIns="0" rIns="0" bIns="0" rtlCol="0">
              <a:spAutoFit/>
            </a:bodyPr>
            <a:lstStyle/>
            <a:p>
              <a:r>
                <a:rPr lang="de-DE" sz="1200" dirty="0">
                  <a:solidFill>
                    <a:schemeClr val="accent1"/>
                  </a:solidFill>
                </a:rPr>
                <a:t>36%</a:t>
              </a:r>
              <a:endParaRPr lang="en-US" sz="1200" dirty="0" err="1">
                <a:solidFill>
                  <a:schemeClr val="accent1"/>
                </a:solidFill>
              </a:endParaRPr>
            </a:p>
          </p:txBody>
        </p:sp>
        <p:sp>
          <p:nvSpPr>
            <p:cNvPr id="114" name="Textfeld 113">
              <a:extLst>
                <a:ext uri="{FF2B5EF4-FFF2-40B4-BE49-F238E27FC236}">
                  <a16:creationId xmlns:a16="http://schemas.microsoft.com/office/drawing/2014/main" id="{217752F2-BAAE-42F7-843E-1062069EB688}"/>
                </a:ext>
              </a:extLst>
            </p:cNvPr>
            <p:cNvSpPr txBox="1"/>
            <p:nvPr/>
          </p:nvSpPr>
          <p:spPr>
            <a:xfrm>
              <a:off x="2471461" y="5658468"/>
              <a:ext cx="306174" cy="184666"/>
            </a:xfrm>
            <a:prstGeom prst="rect">
              <a:avLst/>
            </a:prstGeom>
            <a:noFill/>
          </p:spPr>
          <p:txBody>
            <a:bodyPr wrap="none" lIns="0" tIns="0" rIns="0" bIns="0" rtlCol="0">
              <a:spAutoFit/>
            </a:bodyPr>
            <a:lstStyle/>
            <a:p>
              <a:r>
                <a:rPr lang="de-DE" sz="1200" dirty="0">
                  <a:solidFill>
                    <a:schemeClr val="accent1"/>
                  </a:solidFill>
                </a:rPr>
                <a:t>40%</a:t>
              </a:r>
              <a:endParaRPr lang="en-US" sz="1200" dirty="0" err="1">
                <a:solidFill>
                  <a:schemeClr val="accent1"/>
                </a:solidFill>
              </a:endParaRPr>
            </a:p>
          </p:txBody>
        </p:sp>
        <p:sp>
          <p:nvSpPr>
            <p:cNvPr id="115" name="Textfeld 114">
              <a:extLst>
                <a:ext uri="{FF2B5EF4-FFF2-40B4-BE49-F238E27FC236}">
                  <a16:creationId xmlns:a16="http://schemas.microsoft.com/office/drawing/2014/main" id="{26F59CFF-BDFC-411A-82A7-121A3674E7E6}"/>
                </a:ext>
              </a:extLst>
            </p:cNvPr>
            <p:cNvSpPr txBox="1"/>
            <p:nvPr/>
          </p:nvSpPr>
          <p:spPr>
            <a:xfrm>
              <a:off x="383831" y="5389601"/>
              <a:ext cx="1921926" cy="153888"/>
            </a:xfrm>
            <a:prstGeom prst="rect">
              <a:avLst/>
            </a:prstGeom>
            <a:noFill/>
          </p:spPr>
          <p:txBody>
            <a:bodyPr wrap="square" lIns="0" tIns="0" rIns="0" bIns="0" rtlCol="0">
              <a:spAutoFit/>
            </a:bodyPr>
            <a:lstStyle/>
            <a:p>
              <a:r>
                <a:rPr lang="de-DE" sz="1000" dirty="0" err="1">
                  <a:solidFill>
                    <a:schemeClr val="accent1"/>
                  </a:solidFill>
                </a:rPr>
                <a:t>Proportions</a:t>
              </a:r>
              <a:r>
                <a:rPr lang="de-DE" sz="1000" dirty="0">
                  <a:solidFill>
                    <a:schemeClr val="accent1"/>
                  </a:solidFill>
                </a:rPr>
                <a:t> </a:t>
              </a:r>
              <a:r>
                <a:rPr lang="de-DE" sz="1000" dirty="0" err="1">
                  <a:solidFill>
                    <a:schemeClr val="accent1"/>
                  </a:solidFill>
                </a:rPr>
                <a:t>of</a:t>
              </a:r>
              <a:r>
                <a:rPr lang="de-DE" sz="1000" dirty="0">
                  <a:solidFill>
                    <a:schemeClr val="accent1"/>
                  </a:solidFill>
                </a:rPr>
                <a:t> </a:t>
              </a:r>
              <a:r>
                <a:rPr lang="de-DE" sz="1000" dirty="0" err="1">
                  <a:solidFill>
                    <a:schemeClr val="accent1"/>
                  </a:solidFill>
                </a:rPr>
                <a:t>correct</a:t>
              </a:r>
              <a:r>
                <a:rPr lang="de-DE" sz="1000" dirty="0">
                  <a:solidFill>
                    <a:schemeClr val="accent1"/>
                  </a:solidFill>
                </a:rPr>
                <a:t> </a:t>
              </a:r>
              <a:r>
                <a:rPr lang="de-DE" sz="1000" dirty="0" err="1">
                  <a:solidFill>
                    <a:schemeClr val="accent1"/>
                  </a:solidFill>
                </a:rPr>
                <a:t>answers</a:t>
              </a:r>
              <a:endParaRPr lang="en-US" sz="1000" dirty="0" err="1">
                <a:solidFill>
                  <a:schemeClr val="accent1"/>
                </a:solidFill>
              </a:endParaRPr>
            </a:p>
          </p:txBody>
        </p:sp>
      </p:grpSp>
      <p:sp>
        <p:nvSpPr>
          <p:cNvPr id="4" name="Foliennummernplatzhalter 3">
            <a:extLst>
              <a:ext uri="{FF2B5EF4-FFF2-40B4-BE49-F238E27FC236}">
                <a16:creationId xmlns:a16="http://schemas.microsoft.com/office/drawing/2014/main" id="{02B3EDD7-CC81-41E1-B82D-E50C03A820C1}"/>
              </a:ext>
            </a:extLst>
          </p:cNvPr>
          <p:cNvSpPr>
            <a:spLocks noGrp="1"/>
          </p:cNvSpPr>
          <p:nvPr>
            <p:ph type="sldNum" sz="quarter" idx="10"/>
          </p:nvPr>
        </p:nvSpPr>
        <p:spPr/>
        <p:txBody>
          <a:bodyPr/>
          <a:lstStyle/>
          <a:p>
            <a:fld id="{4034BEE3-566C-4068-A777-C3A4762E861B}" type="slidenum">
              <a:rPr lang="en-GB" smtClean="0"/>
              <a:pPr/>
              <a:t>18</a:t>
            </a:fld>
            <a:endParaRPr lang="en-GB" dirty="0"/>
          </a:p>
        </p:txBody>
      </p:sp>
    </p:spTree>
    <p:extLst>
      <p:ext uri="{BB962C8B-B14F-4D97-AF65-F5344CB8AC3E}">
        <p14:creationId xmlns:p14="http://schemas.microsoft.com/office/powerpoint/2010/main" val="3534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23086-37A0-45B7-A793-B7BB984F92D1}"/>
              </a:ext>
            </a:extLst>
          </p:cNvPr>
          <p:cNvSpPr>
            <a:spLocks noGrp="1"/>
          </p:cNvSpPr>
          <p:nvPr>
            <p:ph type="title"/>
          </p:nvPr>
        </p:nvSpPr>
        <p:spPr/>
        <p:txBody>
          <a:bodyPr/>
          <a:lstStyle/>
          <a:p>
            <a:r>
              <a:rPr lang="en-US" noProof="1"/>
              <a:t>Rather high awareness about measles and hepatitis A/B vaccination, while awareness about chickenpox and HPV is only about medium/moderately high.</a:t>
            </a:r>
          </a:p>
        </p:txBody>
      </p:sp>
      <p:sp>
        <p:nvSpPr>
          <p:cNvPr id="25" name="Rechteck 24">
            <a:extLst>
              <a:ext uri="{FF2B5EF4-FFF2-40B4-BE49-F238E27FC236}">
                <a16:creationId xmlns:a16="http://schemas.microsoft.com/office/drawing/2014/main" id="{DCF96DBA-E538-4A5C-8102-CE9E1CA81B2D}"/>
              </a:ext>
            </a:extLst>
          </p:cNvPr>
          <p:cNvSpPr/>
          <p:nvPr/>
        </p:nvSpPr>
        <p:spPr bwMode="ltGray">
          <a:xfrm>
            <a:off x="10950242" y="880227"/>
            <a:ext cx="876632" cy="40320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t>Immunities</a:t>
            </a:r>
          </a:p>
        </p:txBody>
      </p:sp>
      <p:grpSp>
        <p:nvGrpSpPr>
          <p:cNvPr id="29" name="Gruppieren 28">
            <a:extLst>
              <a:ext uri="{FF2B5EF4-FFF2-40B4-BE49-F238E27FC236}">
                <a16:creationId xmlns:a16="http://schemas.microsoft.com/office/drawing/2014/main" id="{15B0ABAA-07B7-48D5-A7B2-1FA1CD6A25B7}"/>
              </a:ext>
            </a:extLst>
          </p:cNvPr>
          <p:cNvGrpSpPr/>
          <p:nvPr/>
        </p:nvGrpSpPr>
        <p:grpSpPr>
          <a:xfrm>
            <a:off x="11000153" y="1329736"/>
            <a:ext cx="776810" cy="628494"/>
            <a:chOff x="1045304" y="2255022"/>
            <a:chExt cx="776810" cy="628494"/>
          </a:xfrm>
        </p:grpSpPr>
        <p:sp>
          <p:nvSpPr>
            <p:cNvPr id="30" name="Rechteck 29">
              <a:extLst>
                <a:ext uri="{FF2B5EF4-FFF2-40B4-BE49-F238E27FC236}">
                  <a16:creationId xmlns:a16="http://schemas.microsoft.com/office/drawing/2014/main" id="{C6322CBE-FBE3-4F7E-8491-9D91CC9A58A5}"/>
                </a:ext>
              </a:extLst>
            </p:cNvPr>
            <p:cNvSpPr/>
            <p:nvPr/>
          </p:nvSpPr>
          <p:spPr bwMode="ltGray">
            <a:xfrm>
              <a:off x="1045304" y="2519464"/>
              <a:ext cx="776810" cy="3640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noProof="1">
                  <a:solidFill>
                    <a:schemeClr val="accent5"/>
                  </a:solidFill>
                </a:rPr>
                <a:t>Knowing</a:t>
              </a:r>
            </a:p>
          </p:txBody>
        </p:sp>
        <p:pic>
          <p:nvPicPr>
            <p:cNvPr id="31" name="Graphic 11">
              <a:extLst>
                <a:ext uri="{FF2B5EF4-FFF2-40B4-BE49-F238E27FC236}">
                  <a16:creationId xmlns:a16="http://schemas.microsoft.com/office/drawing/2014/main" id="{970BAB8B-DB3F-4917-ADFC-59DAAAA877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58796" y="2255022"/>
              <a:ext cx="349826" cy="365727"/>
            </a:xfrm>
            <a:prstGeom prst="rect">
              <a:avLst/>
            </a:prstGeom>
          </p:spPr>
        </p:pic>
      </p:grpSp>
      <p:sp>
        <p:nvSpPr>
          <p:cNvPr id="32" name="Rechteck 31">
            <a:extLst>
              <a:ext uri="{FF2B5EF4-FFF2-40B4-BE49-F238E27FC236}">
                <a16:creationId xmlns:a16="http://schemas.microsoft.com/office/drawing/2014/main" id="{C057B34C-D574-45ED-BA8F-EE5CB057E102}"/>
              </a:ext>
            </a:extLst>
          </p:cNvPr>
          <p:cNvSpPr/>
          <p:nvPr/>
        </p:nvSpPr>
        <p:spPr>
          <a:xfrm>
            <a:off x="359999" y="1161919"/>
            <a:ext cx="10590243" cy="276999"/>
          </a:xfrm>
          <a:prstGeom prst="rect">
            <a:avLst/>
          </a:prstGeom>
        </p:spPr>
        <p:txBody>
          <a:bodyPr wrap="square">
            <a:spAutoFit/>
          </a:bodyPr>
          <a:lstStyle/>
          <a:p>
            <a:r>
              <a:rPr lang="en-US" sz="1200" dirty="0"/>
              <a:t>Q9. Against which of the following can you be vaccinated? </a:t>
            </a:r>
            <a:r>
              <a:rPr lang="en-US" sz="1200" i="1" dirty="0"/>
              <a:t>– (multiple choice)</a:t>
            </a:r>
            <a:endParaRPr lang="en-US" sz="1200" dirty="0"/>
          </a:p>
        </p:txBody>
      </p:sp>
      <p:grpSp>
        <p:nvGrpSpPr>
          <p:cNvPr id="35" name="Group 35">
            <a:extLst>
              <a:ext uri="{FF2B5EF4-FFF2-40B4-BE49-F238E27FC236}">
                <a16:creationId xmlns:a16="http://schemas.microsoft.com/office/drawing/2014/main" id="{E999B38B-D1BC-4122-A9EC-A482551AE24E}"/>
              </a:ext>
            </a:extLst>
          </p:cNvPr>
          <p:cNvGrpSpPr>
            <a:grpSpLocks noChangeAspect="1"/>
          </p:cNvGrpSpPr>
          <p:nvPr/>
        </p:nvGrpSpPr>
        <p:grpSpPr bwMode="auto">
          <a:xfrm>
            <a:off x="4893797" y="4703178"/>
            <a:ext cx="310143" cy="309220"/>
            <a:chOff x="3504" y="1825"/>
            <a:chExt cx="672" cy="670"/>
          </a:xfrm>
          <a:solidFill>
            <a:schemeClr val="accent3"/>
          </a:solidFill>
        </p:grpSpPr>
        <p:sp>
          <p:nvSpPr>
            <p:cNvPr id="36" name="Freeform 36">
              <a:extLst>
                <a:ext uri="{FF2B5EF4-FFF2-40B4-BE49-F238E27FC236}">
                  <a16:creationId xmlns:a16="http://schemas.microsoft.com/office/drawing/2014/main" id="{2ED09CA1-49E3-4EBC-9E6B-7C4BA017FA0F}"/>
                </a:ext>
              </a:extLst>
            </p:cNvPr>
            <p:cNvSpPr>
              <a:spLocks/>
            </p:cNvSpPr>
            <p:nvPr/>
          </p:nvSpPr>
          <p:spPr bwMode="auto">
            <a:xfrm>
              <a:off x="3684" y="2005"/>
              <a:ext cx="348" cy="306"/>
            </a:xfrm>
            <a:custGeom>
              <a:avLst/>
              <a:gdLst>
                <a:gd name="T0" fmla="*/ 340 w 348"/>
                <a:gd name="T1" fmla="*/ 6 h 306"/>
                <a:gd name="T2" fmla="*/ 340 w 348"/>
                <a:gd name="T3" fmla="*/ 6 h 306"/>
                <a:gd name="T4" fmla="*/ 334 w 348"/>
                <a:gd name="T5" fmla="*/ 2 h 306"/>
                <a:gd name="T6" fmla="*/ 326 w 348"/>
                <a:gd name="T7" fmla="*/ 0 h 306"/>
                <a:gd name="T8" fmla="*/ 318 w 348"/>
                <a:gd name="T9" fmla="*/ 2 h 306"/>
                <a:gd name="T10" fmla="*/ 312 w 348"/>
                <a:gd name="T11" fmla="*/ 8 h 306"/>
                <a:gd name="T12" fmla="*/ 120 w 348"/>
                <a:gd name="T13" fmla="*/ 246 h 306"/>
                <a:gd name="T14" fmla="*/ 34 w 348"/>
                <a:gd name="T15" fmla="*/ 158 h 306"/>
                <a:gd name="T16" fmla="*/ 34 w 348"/>
                <a:gd name="T17" fmla="*/ 158 h 306"/>
                <a:gd name="T18" fmla="*/ 26 w 348"/>
                <a:gd name="T19" fmla="*/ 154 h 306"/>
                <a:gd name="T20" fmla="*/ 20 w 348"/>
                <a:gd name="T21" fmla="*/ 152 h 306"/>
                <a:gd name="T22" fmla="*/ 12 w 348"/>
                <a:gd name="T23" fmla="*/ 154 h 306"/>
                <a:gd name="T24" fmla="*/ 4 w 348"/>
                <a:gd name="T25" fmla="*/ 158 h 306"/>
                <a:gd name="T26" fmla="*/ 4 w 348"/>
                <a:gd name="T27" fmla="*/ 158 h 306"/>
                <a:gd name="T28" fmla="*/ 0 w 348"/>
                <a:gd name="T29" fmla="*/ 166 h 306"/>
                <a:gd name="T30" fmla="*/ 0 w 348"/>
                <a:gd name="T31" fmla="*/ 172 h 306"/>
                <a:gd name="T32" fmla="*/ 0 w 348"/>
                <a:gd name="T33" fmla="*/ 180 h 306"/>
                <a:gd name="T34" fmla="*/ 4 w 348"/>
                <a:gd name="T35" fmla="*/ 186 h 306"/>
                <a:gd name="T36" fmla="*/ 124 w 348"/>
                <a:gd name="T37" fmla="*/ 306 h 306"/>
                <a:gd name="T38" fmla="*/ 344 w 348"/>
                <a:gd name="T39" fmla="*/ 34 h 306"/>
                <a:gd name="T40" fmla="*/ 344 w 348"/>
                <a:gd name="T41" fmla="*/ 34 h 306"/>
                <a:gd name="T42" fmla="*/ 346 w 348"/>
                <a:gd name="T43" fmla="*/ 26 h 306"/>
                <a:gd name="T44" fmla="*/ 348 w 348"/>
                <a:gd name="T45" fmla="*/ 18 h 306"/>
                <a:gd name="T46" fmla="*/ 346 w 348"/>
                <a:gd name="T47" fmla="*/ 12 h 306"/>
                <a:gd name="T48" fmla="*/ 340 w 348"/>
                <a:gd name="T49" fmla="*/ 6 h 306"/>
                <a:gd name="T50" fmla="*/ 340 w 348"/>
                <a:gd name="T51"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306">
                  <a:moveTo>
                    <a:pt x="340" y="6"/>
                  </a:moveTo>
                  <a:lnTo>
                    <a:pt x="340" y="6"/>
                  </a:lnTo>
                  <a:lnTo>
                    <a:pt x="334" y="2"/>
                  </a:lnTo>
                  <a:lnTo>
                    <a:pt x="326" y="0"/>
                  </a:lnTo>
                  <a:lnTo>
                    <a:pt x="318" y="2"/>
                  </a:lnTo>
                  <a:lnTo>
                    <a:pt x="312" y="8"/>
                  </a:lnTo>
                  <a:lnTo>
                    <a:pt x="120" y="246"/>
                  </a:lnTo>
                  <a:lnTo>
                    <a:pt x="34" y="158"/>
                  </a:lnTo>
                  <a:lnTo>
                    <a:pt x="34" y="158"/>
                  </a:lnTo>
                  <a:lnTo>
                    <a:pt x="26" y="154"/>
                  </a:lnTo>
                  <a:lnTo>
                    <a:pt x="20" y="152"/>
                  </a:lnTo>
                  <a:lnTo>
                    <a:pt x="12" y="154"/>
                  </a:lnTo>
                  <a:lnTo>
                    <a:pt x="4" y="158"/>
                  </a:lnTo>
                  <a:lnTo>
                    <a:pt x="4" y="158"/>
                  </a:lnTo>
                  <a:lnTo>
                    <a:pt x="0" y="166"/>
                  </a:lnTo>
                  <a:lnTo>
                    <a:pt x="0" y="172"/>
                  </a:lnTo>
                  <a:lnTo>
                    <a:pt x="0" y="180"/>
                  </a:lnTo>
                  <a:lnTo>
                    <a:pt x="4" y="186"/>
                  </a:lnTo>
                  <a:lnTo>
                    <a:pt x="124" y="306"/>
                  </a:lnTo>
                  <a:lnTo>
                    <a:pt x="344" y="34"/>
                  </a:lnTo>
                  <a:lnTo>
                    <a:pt x="344" y="34"/>
                  </a:lnTo>
                  <a:lnTo>
                    <a:pt x="346" y="26"/>
                  </a:lnTo>
                  <a:lnTo>
                    <a:pt x="348" y="18"/>
                  </a:lnTo>
                  <a:lnTo>
                    <a:pt x="346" y="12"/>
                  </a:lnTo>
                  <a:lnTo>
                    <a:pt x="340" y="6"/>
                  </a:lnTo>
                  <a:lnTo>
                    <a:pt x="34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7">
              <a:extLst>
                <a:ext uri="{FF2B5EF4-FFF2-40B4-BE49-F238E27FC236}">
                  <a16:creationId xmlns:a16="http://schemas.microsoft.com/office/drawing/2014/main" id="{75138873-CBD7-49DC-A633-62AD15C07B20}"/>
                </a:ext>
              </a:extLst>
            </p:cNvPr>
            <p:cNvSpPr>
              <a:spLocks noEditPoints="1"/>
            </p:cNvSpPr>
            <p:nvPr/>
          </p:nvSpPr>
          <p:spPr bwMode="auto">
            <a:xfrm>
              <a:off x="3504" y="1825"/>
              <a:ext cx="672" cy="670"/>
            </a:xfrm>
            <a:custGeom>
              <a:avLst/>
              <a:gdLst>
                <a:gd name="T0" fmla="*/ 302 w 672"/>
                <a:gd name="T1" fmla="*/ 0 h 670"/>
                <a:gd name="T2" fmla="*/ 206 w 672"/>
                <a:gd name="T3" fmla="*/ 26 h 670"/>
                <a:gd name="T4" fmla="*/ 122 w 672"/>
                <a:gd name="T5" fmla="*/ 76 h 670"/>
                <a:gd name="T6" fmla="*/ 58 w 672"/>
                <a:gd name="T7" fmla="*/ 148 h 670"/>
                <a:gd name="T8" fmla="*/ 16 w 672"/>
                <a:gd name="T9" fmla="*/ 234 h 670"/>
                <a:gd name="T10" fmla="*/ 0 w 672"/>
                <a:gd name="T11" fmla="*/ 334 h 670"/>
                <a:gd name="T12" fmla="*/ 8 w 672"/>
                <a:gd name="T13" fmla="*/ 402 h 670"/>
                <a:gd name="T14" fmla="*/ 42 w 672"/>
                <a:gd name="T15" fmla="*/ 494 h 670"/>
                <a:gd name="T16" fmla="*/ 100 w 672"/>
                <a:gd name="T17" fmla="*/ 572 h 670"/>
                <a:gd name="T18" fmla="*/ 176 w 672"/>
                <a:gd name="T19" fmla="*/ 630 h 670"/>
                <a:gd name="T20" fmla="*/ 268 w 672"/>
                <a:gd name="T21" fmla="*/ 662 h 670"/>
                <a:gd name="T22" fmla="*/ 336 w 672"/>
                <a:gd name="T23" fmla="*/ 670 h 670"/>
                <a:gd name="T24" fmla="*/ 436 w 672"/>
                <a:gd name="T25" fmla="*/ 654 h 670"/>
                <a:gd name="T26" fmla="*/ 524 w 672"/>
                <a:gd name="T27" fmla="*/ 612 h 670"/>
                <a:gd name="T28" fmla="*/ 594 w 672"/>
                <a:gd name="T29" fmla="*/ 548 h 670"/>
                <a:gd name="T30" fmla="*/ 646 w 672"/>
                <a:gd name="T31" fmla="*/ 464 h 670"/>
                <a:gd name="T32" fmla="*/ 670 w 672"/>
                <a:gd name="T33" fmla="*/ 368 h 670"/>
                <a:gd name="T34" fmla="*/ 670 w 672"/>
                <a:gd name="T35" fmla="*/ 300 h 670"/>
                <a:gd name="T36" fmla="*/ 646 w 672"/>
                <a:gd name="T37" fmla="*/ 204 h 670"/>
                <a:gd name="T38" fmla="*/ 594 w 672"/>
                <a:gd name="T39" fmla="*/ 122 h 670"/>
                <a:gd name="T40" fmla="*/ 524 w 672"/>
                <a:gd name="T41" fmla="*/ 56 h 670"/>
                <a:gd name="T42" fmla="*/ 436 w 672"/>
                <a:gd name="T43" fmla="*/ 14 h 670"/>
                <a:gd name="T44" fmla="*/ 336 w 672"/>
                <a:gd name="T45" fmla="*/ 0 h 670"/>
                <a:gd name="T46" fmla="*/ 336 w 672"/>
                <a:gd name="T47" fmla="*/ 630 h 670"/>
                <a:gd name="T48" fmla="*/ 248 w 672"/>
                <a:gd name="T49" fmla="*/ 616 h 670"/>
                <a:gd name="T50" fmla="*/ 172 w 672"/>
                <a:gd name="T51" fmla="*/ 580 h 670"/>
                <a:gd name="T52" fmla="*/ 108 w 672"/>
                <a:gd name="T53" fmla="*/ 522 h 670"/>
                <a:gd name="T54" fmla="*/ 64 w 672"/>
                <a:gd name="T55" fmla="*/ 450 h 670"/>
                <a:gd name="T56" fmla="*/ 42 w 672"/>
                <a:gd name="T57" fmla="*/ 364 h 670"/>
                <a:gd name="T58" fmla="*/ 42 w 672"/>
                <a:gd name="T59" fmla="*/ 304 h 670"/>
                <a:gd name="T60" fmla="*/ 64 w 672"/>
                <a:gd name="T61" fmla="*/ 220 h 670"/>
                <a:gd name="T62" fmla="*/ 108 w 672"/>
                <a:gd name="T63" fmla="*/ 146 h 670"/>
                <a:gd name="T64" fmla="*/ 172 w 672"/>
                <a:gd name="T65" fmla="*/ 90 h 670"/>
                <a:gd name="T66" fmla="*/ 248 w 672"/>
                <a:gd name="T67" fmla="*/ 52 h 670"/>
                <a:gd name="T68" fmla="*/ 336 w 672"/>
                <a:gd name="T69" fmla="*/ 40 h 670"/>
                <a:gd name="T70" fmla="*/ 396 w 672"/>
                <a:gd name="T71" fmla="*/ 46 h 670"/>
                <a:gd name="T72" fmla="*/ 476 w 672"/>
                <a:gd name="T73" fmla="*/ 74 h 670"/>
                <a:gd name="T74" fmla="*/ 544 w 672"/>
                <a:gd name="T75" fmla="*/ 126 h 670"/>
                <a:gd name="T76" fmla="*/ 596 w 672"/>
                <a:gd name="T77" fmla="*/ 194 h 670"/>
                <a:gd name="T78" fmla="*/ 626 w 672"/>
                <a:gd name="T79" fmla="*/ 276 h 670"/>
                <a:gd name="T80" fmla="*/ 632 w 672"/>
                <a:gd name="T81" fmla="*/ 334 h 670"/>
                <a:gd name="T82" fmla="*/ 618 w 672"/>
                <a:gd name="T83" fmla="*/ 422 h 670"/>
                <a:gd name="T84" fmla="*/ 580 w 672"/>
                <a:gd name="T85" fmla="*/ 500 h 670"/>
                <a:gd name="T86" fmla="*/ 524 w 672"/>
                <a:gd name="T87" fmla="*/ 562 h 670"/>
                <a:gd name="T88" fmla="*/ 450 w 672"/>
                <a:gd name="T89" fmla="*/ 606 h 670"/>
                <a:gd name="T90" fmla="*/ 366 w 672"/>
                <a:gd name="T91" fmla="*/ 62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2" h="670">
                  <a:moveTo>
                    <a:pt x="336" y="0"/>
                  </a:moveTo>
                  <a:lnTo>
                    <a:pt x="336" y="0"/>
                  </a:lnTo>
                  <a:lnTo>
                    <a:pt x="302" y="0"/>
                  </a:lnTo>
                  <a:lnTo>
                    <a:pt x="268" y="6"/>
                  </a:lnTo>
                  <a:lnTo>
                    <a:pt x="236" y="14"/>
                  </a:lnTo>
                  <a:lnTo>
                    <a:pt x="206" y="26"/>
                  </a:lnTo>
                  <a:lnTo>
                    <a:pt x="176" y="40"/>
                  </a:lnTo>
                  <a:lnTo>
                    <a:pt x="148" y="56"/>
                  </a:lnTo>
                  <a:lnTo>
                    <a:pt x="122" y="76"/>
                  </a:lnTo>
                  <a:lnTo>
                    <a:pt x="100" y="98"/>
                  </a:lnTo>
                  <a:lnTo>
                    <a:pt x="78" y="122"/>
                  </a:lnTo>
                  <a:lnTo>
                    <a:pt x="58" y="148"/>
                  </a:lnTo>
                  <a:lnTo>
                    <a:pt x="42" y="174"/>
                  </a:lnTo>
                  <a:lnTo>
                    <a:pt x="28" y="204"/>
                  </a:lnTo>
                  <a:lnTo>
                    <a:pt x="16" y="234"/>
                  </a:lnTo>
                  <a:lnTo>
                    <a:pt x="8" y="266"/>
                  </a:lnTo>
                  <a:lnTo>
                    <a:pt x="2" y="300"/>
                  </a:lnTo>
                  <a:lnTo>
                    <a:pt x="0" y="334"/>
                  </a:lnTo>
                  <a:lnTo>
                    <a:pt x="0" y="334"/>
                  </a:lnTo>
                  <a:lnTo>
                    <a:pt x="2" y="368"/>
                  </a:lnTo>
                  <a:lnTo>
                    <a:pt x="8" y="402"/>
                  </a:lnTo>
                  <a:lnTo>
                    <a:pt x="16" y="434"/>
                  </a:lnTo>
                  <a:lnTo>
                    <a:pt x="28" y="464"/>
                  </a:lnTo>
                  <a:lnTo>
                    <a:pt x="42" y="494"/>
                  </a:lnTo>
                  <a:lnTo>
                    <a:pt x="58" y="522"/>
                  </a:lnTo>
                  <a:lnTo>
                    <a:pt x="78" y="548"/>
                  </a:lnTo>
                  <a:lnTo>
                    <a:pt x="100" y="572"/>
                  </a:lnTo>
                  <a:lnTo>
                    <a:pt x="122" y="594"/>
                  </a:lnTo>
                  <a:lnTo>
                    <a:pt x="148" y="612"/>
                  </a:lnTo>
                  <a:lnTo>
                    <a:pt x="176" y="630"/>
                  </a:lnTo>
                  <a:lnTo>
                    <a:pt x="206" y="644"/>
                  </a:lnTo>
                  <a:lnTo>
                    <a:pt x="236" y="654"/>
                  </a:lnTo>
                  <a:lnTo>
                    <a:pt x="268" y="662"/>
                  </a:lnTo>
                  <a:lnTo>
                    <a:pt x="302" y="668"/>
                  </a:lnTo>
                  <a:lnTo>
                    <a:pt x="336" y="670"/>
                  </a:lnTo>
                  <a:lnTo>
                    <a:pt x="336" y="670"/>
                  </a:lnTo>
                  <a:lnTo>
                    <a:pt x="370" y="668"/>
                  </a:lnTo>
                  <a:lnTo>
                    <a:pt x="404" y="662"/>
                  </a:lnTo>
                  <a:lnTo>
                    <a:pt x="436" y="654"/>
                  </a:lnTo>
                  <a:lnTo>
                    <a:pt x="466" y="644"/>
                  </a:lnTo>
                  <a:lnTo>
                    <a:pt x="496" y="630"/>
                  </a:lnTo>
                  <a:lnTo>
                    <a:pt x="524" y="612"/>
                  </a:lnTo>
                  <a:lnTo>
                    <a:pt x="550" y="594"/>
                  </a:lnTo>
                  <a:lnTo>
                    <a:pt x="574" y="572"/>
                  </a:lnTo>
                  <a:lnTo>
                    <a:pt x="594" y="548"/>
                  </a:lnTo>
                  <a:lnTo>
                    <a:pt x="614" y="522"/>
                  </a:lnTo>
                  <a:lnTo>
                    <a:pt x="630" y="494"/>
                  </a:lnTo>
                  <a:lnTo>
                    <a:pt x="646" y="464"/>
                  </a:lnTo>
                  <a:lnTo>
                    <a:pt x="656" y="434"/>
                  </a:lnTo>
                  <a:lnTo>
                    <a:pt x="664" y="402"/>
                  </a:lnTo>
                  <a:lnTo>
                    <a:pt x="670" y="368"/>
                  </a:lnTo>
                  <a:lnTo>
                    <a:pt x="672" y="334"/>
                  </a:lnTo>
                  <a:lnTo>
                    <a:pt x="672" y="334"/>
                  </a:lnTo>
                  <a:lnTo>
                    <a:pt x="670" y="300"/>
                  </a:lnTo>
                  <a:lnTo>
                    <a:pt x="664" y="266"/>
                  </a:lnTo>
                  <a:lnTo>
                    <a:pt x="656" y="234"/>
                  </a:lnTo>
                  <a:lnTo>
                    <a:pt x="646" y="204"/>
                  </a:lnTo>
                  <a:lnTo>
                    <a:pt x="630" y="174"/>
                  </a:lnTo>
                  <a:lnTo>
                    <a:pt x="614" y="148"/>
                  </a:lnTo>
                  <a:lnTo>
                    <a:pt x="594" y="122"/>
                  </a:lnTo>
                  <a:lnTo>
                    <a:pt x="574" y="98"/>
                  </a:lnTo>
                  <a:lnTo>
                    <a:pt x="550" y="76"/>
                  </a:lnTo>
                  <a:lnTo>
                    <a:pt x="524" y="56"/>
                  </a:lnTo>
                  <a:lnTo>
                    <a:pt x="496" y="40"/>
                  </a:lnTo>
                  <a:lnTo>
                    <a:pt x="466" y="26"/>
                  </a:lnTo>
                  <a:lnTo>
                    <a:pt x="436" y="14"/>
                  </a:lnTo>
                  <a:lnTo>
                    <a:pt x="404" y="6"/>
                  </a:lnTo>
                  <a:lnTo>
                    <a:pt x="370" y="0"/>
                  </a:lnTo>
                  <a:lnTo>
                    <a:pt x="336" y="0"/>
                  </a:lnTo>
                  <a:lnTo>
                    <a:pt x="336" y="0"/>
                  </a:lnTo>
                  <a:close/>
                  <a:moveTo>
                    <a:pt x="336" y="630"/>
                  </a:moveTo>
                  <a:lnTo>
                    <a:pt x="336" y="630"/>
                  </a:lnTo>
                  <a:lnTo>
                    <a:pt x="306" y="628"/>
                  </a:lnTo>
                  <a:lnTo>
                    <a:pt x="276" y="624"/>
                  </a:lnTo>
                  <a:lnTo>
                    <a:pt x="248" y="616"/>
                  </a:lnTo>
                  <a:lnTo>
                    <a:pt x="222" y="606"/>
                  </a:lnTo>
                  <a:lnTo>
                    <a:pt x="196" y="594"/>
                  </a:lnTo>
                  <a:lnTo>
                    <a:pt x="172" y="580"/>
                  </a:lnTo>
                  <a:lnTo>
                    <a:pt x="148" y="562"/>
                  </a:lnTo>
                  <a:lnTo>
                    <a:pt x="128" y="544"/>
                  </a:lnTo>
                  <a:lnTo>
                    <a:pt x="108" y="522"/>
                  </a:lnTo>
                  <a:lnTo>
                    <a:pt x="92" y="500"/>
                  </a:lnTo>
                  <a:lnTo>
                    <a:pt x="76" y="476"/>
                  </a:lnTo>
                  <a:lnTo>
                    <a:pt x="64" y="450"/>
                  </a:lnTo>
                  <a:lnTo>
                    <a:pt x="54" y="422"/>
                  </a:lnTo>
                  <a:lnTo>
                    <a:pt x="46" y="394"/>
                  </a:lnTo>
                  <a:lnTo>
                    <a:pt x="42" y="364"/>
                  </a:lnTo>
                  <a:lnTo>
                    <a:pt x="40" y="334"/>
                  </a:lnTo>
                  <a:lnTo>
                    <a:pt x="40" y="334"/>
                  </a:lnTo>
                  <a:lnTo>
                    <a:pt x="42" y="304"/>
                  </a:lnTo>
                  <a:lnTo>
                    <a:pt x="46" y="276"/>
                  </a:lnTo>
                  <a:lnTo>
                    <a:pt x="54" y="246"/>
                  </a:lnTo>
                  <a:lnTo>
                    <a:pt x="64" y="220"/>
                  </a:lnTo>
                  <a:lnTo>
                    <a:pt x="76" y="194"/>
                  </a:lnTo>
                  <a:lnTo>
                    <a:pt x="92" y="170"/>
                  </a:lnTo>
                  <a:lnTo>
                    <a:pt x="108" y="146"/>
                  </a:lnTo>
                  <a:lnTo>
                    <a:pt x="128" y="126"/>
                  </a:lnTo>
                  <a:lnTo>
                    <a:pt x="148" y="106"/>
                  </a:lnTo>
                  <a:lnTo>
                    <a:pt x="172" y="90"/>
                  </a:lnTo>
                  <a:lnTo>
                    <a:pt x="196" y="74"/>
                  </a:lnTo>
                  <a:lnTo>
                    <a:pt x="222" y="62"/>
                  </a:lnTo>
                  <a:lnTo>
                    <a:pt x="248" y="52"/>
                  </a:lnTo>
                  <a:lnTo>
                    <a:pt x="276" y="46"/>
                  </a:lnTo>
                  <a:lnTo>
                    <a:pt x="306" y="40"/>
                  </a:lnTo>
                  <a:lnTo>
                    <a:pt x="336" y="40"/>
                  </a:lnTo>
                  <a:lnTo>
                    <a:pt x="336" y="40"/>
                  </a:lnTo>
                  <a:lnTo>
                    <a:pt x="366" y="40"/>
                  </a:lnTo>
                  <a:lnTo>
                    <a:pt x="396" y="46"/>
                  </a:lnTo>
                  <a:lnTo>
                    <a:pt x="424" y="52"/>
                  </a:lnTo>
                  <a:lnTo>
                    <a:pt x="450" y="62"/>
                  </a:lnTo>
                  <a:lnTo>
                    <a:pt x="476" y="74"/>
                  </a:lnTo>
                  <a:lnTo>
                    <a:pt x="502" y="90"/>
                  </a:lnTo>
                  <a:lnTo>
                    <a:pt x="524" y="106"/>
                  </a:lnTo>
                  <a:lnTo>
                    <a:pt x="544" y="126"/>
                  </a:lnTo>
                  <a:lnTo>
                    <a:pt x="564" y="146"/>
                  </a:lnTo>
                  <a:lnTo>
                    <a:pt x="580" y="170"/>
                  </a:lnTo>
                  <a:lnTo>
                    <a:pt x="596" y="194"/>
                  </a:lnTo>
                  <a:lnTo>
                    <a:pt x="608" y="220"/>
                  </a:lnTo>
                  <a:lnTo>
                    <a:pt x="618" y="246"/>
                  </a:lnTo>
                  <a:lnTo>
                    <a:pt x="626" y="276"/>
                  </a:lnTo>
                  <a:lnTo>
                    <a:pt x="630" y="304"/>
                  </a:lnTo>
                  <a:lnTo>
                    <a:pt x="632" y="334"/>
                  </a:lnTo>
                  <a:lnTo>
                    <a:pt x="632" y="334"/>
                  </a:lnTo>
                  <a:lnTo>
                    <a:pt x="630" y="364"/>
                  </a:lnTo>
                  <a:lnTo>
                    <a:pt x="626" y="394"/>
                  </a:lnTo>
                  <a:lnTo>
                    <a:pt x="618" y="422"/>
                  </a:lnTo>
                  <a:lnTo>
                    <a:pt x="608" y="450"/>
                  </a:lnTo>
                  <a:lnTo>
                    <a:pt x="596" y="476"/>
                  </a:lnTo>
                  <a:lnTo>
                    <a:pt x="580" y="500"/>
                  </a:lnTo>
                  <a:lnTo>
                    <a:pt x="564" y="522"/>
                  </a:lnTo>
                  <a:lnTo>
                    <a:pt x="544" y="544"/>
                  </a:lnTo>
                  <a:lnTo>
                    <a:pt x="524" y="562"/>
                  </a:lnTo>
                  <a:lnTo>
                    <a:pt x="502" y="580"/>
                  </a:lnTo>
                  <a:lnTo>
                    <a:pt x="476" y="594"/>
                  </a:lnTo>
                  <a:lnTo>
                    <a:pt x="450" y="606"/>
                  </a:lnTo>
                  <a:lnTo>
                    <a:pt x="424" y="616"/>
                  </a:lnTo>
                  <a:lnTo>
                    <a:pt x="396" y="624"/>
                  </a:lnTo>
                  <a:lnTo>
                    <a:pt x="366" y="628"/>
                  </a:lnTo>
                  <a:lnTo>
                    <a:pt x="336" y="630"/>
                  </a:lnTo>
                  <a:lnTo>
                    <a:pt x="336" y="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9" name="Group 35">
            <a:extLst>
              <a:ext uri="{FF2B5EF4-FFF2-40B4-BE49-F238E27FC236}">
                <a16:creationId xmlns:a16="http://schemas.microsoft.com/office/drawing/2014/main" id="{3134CC1D-52FD-47C9-8CCB-D650DA549908}"/>
              </a:ext>
            </a:extLst>
          </p:cNvPr>
          <p:cNvGrpSpPr>
            <a:grpSpLocks noChangeAspect="1"/>
          </p:cNvGrpSpPr>
          <p:nvPr/>
        </p:nvGrpSpPr>
        <p:grpSpPr bwMode="auto">
          <a:xfrm>
            <a:off x="1629945" y="4703178"/>
            <a:ext cx="310143" cy="309220"/>
            <a:chOff x="3504" y="1825"/>
            <a:chExt cx="672" cy="670"/>
          </a:xfrm>
          <a:solidFill>
            <a:schemeClr val="accent3"/>
          </a:solidFill>
        </p:grpSpPr>
        <p:sp>
          <p:nvSpPr>
            <p:cNvPr id="20" name="Freeform 36">
              <a:extLst>
                <a:ext uri="{FF2B5EF4-FFF2-40B4-BE49-F238E27FC236}">
                  <a16:creationId xmlns:a16="http://schemas.microsoft.com/office/drawing/2014/main" id="{9EB23D43-00B8-4B89-8D06-A2FF03756FD2}"/>
                </a:ext>
              </a:extLst>
            </p:cNvPr>
            <p:cNvSpPr>
              <a:spLocks/>
            </p:cNvSpPr>
            <p:nvPr/>
          </p:nvSpPr>
          <p:spPr bwMode="auto">
            <a:xfrm>
              <a:off x="3684" y="2005"/>
              <a:ext cx="348" cy="306"/>
            </a:xfrm>
            <a:custGeom>
              <a:avLst/>
              <a:gdLst>
                <a:gd name="T0" fmla="*/ 340 w 348"/>
                <a:gd name="T1" fmla="*/ 6 h 306"/>
                <a:gd name="T2" fmla="*/ 340 w 348"/>
                <a:gd name="T3" fmla="*/ 6 h 306"/>
                <a:gd name="T4" fmla="*/ 334 w 348"/>
                <a:gd name="T5" fmla="*/ 2 h 306"/>
                <a:gd name="T6" fmla="*/ 326 w 348"/>
                <a:gd name="T7" fmla="*/ 0 h 306"/>
                <a:gd name="T8" fmla="*/ 318 w 348"/>
                <a:gd name="T9" fmla="*/ 2 h 306"/>
                <a:gd name="T10" fmla="*/ 312 w 348"/>
                <a:gd name="T11" fmla="*/ 8 h 306"/>
                <a:gd name="T12" fmla="*/ 120 w 348"/>
                <a:gd name="T13" fmla="*/ 246 h 306"/>
                <a:gd name="T14" fmla="*/ 34 w 348"/>
                <a:gd name="T15" fmla="*/ 158 h 306"/>
                <a:gd name="T16" fmla="*/ 34 w 348"/>
                <a:gd name="T17" fmla="*/ 158 h 306"/>
                <a:gd name="T18" fmla="*/ 26 w 348"/>
                <a:gd name="T19" fmla="*/ 154 h 306"/>
                <a:gd name="T20" fmla="*/ 20 w 348"/>
                <a:gd name="T21" fmla="*/ 152 h 306"/>
                <a:gd name="T22" fmla="*/ 12 w 348"/>
                <a:gd name="T23" fmla="*/ 154 h 306"/>
                <a:gd name="T24" fmla="*/ 4 w 348"/>
                <a:gd name="T25" fmla="*/ 158 h 306"/>
                <a:gd name="T26" fmla="*/ 4 w 348"/>
                <a:gd name="T27" fmla="*/ 158 h 306"/>
                <a:gd name="T28" fmla="*/ 0 w 348"/>
                <a:gd name="T29" fmla="*/ 166 h 306"/>
                <a:gd name="T30" fmla="*/ 0 w 348"/>
                <a:gd name="T31" fmla="*/ 172 h 306"/>
                <a:gd name="T32" fmla="*/ 0 w 348"/>
                <a:gd name="T33" fmla="*/ 180 h 306"/>
                <a:gd name="T34" fmla="*/ 4 w 348"/>
                <a:gd name="T35" fmla="*/ 186 h 306"/>
                <a:gd name="T36" fmla="*/ 124 w 348"/>
                <a:gd name="T37" fmla="*/ 306 h 306"/>
                <a:gd name="T38" fmla="*/ 344 w 348"/>
                <a:gd name="T39" fmla="*/ 34 h 306"/>
                <a:gd name="T40" fmla="*/ 344 w 348"/>
                <a:gd name="T41" fmla="*/ 34 h 306"/>
                <a:gd name="T42" fmla="*/ 346 w 348"/>
                <a:gd name="T43" fmla="*/ 26 h 306"/>
                <a:gd name="T44" fmla="*/ 348 w 348"/>
                <a:gd name="T45" fmla="*/ 18 h 306"/>
                <a:gd name="T46" fmla="*/ 346 w 348"/>
                <a:gd name="T47" fmla="*/ 12 h 306"/>
                <a:gd name="T48" fmla="*/ 340 w 348"/>
                <a:gd name="T49" fmla="*/ 6 h 306"/>
                <a:gd name="T50" fmla="*/ 340 w 348"/>
                <a:gd name="T51"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306">
                  <a:moveTo>
                    <a:pt x="340" y="6"/>
                  </a:moveTo>
                  <a:lnTo>
                    <a:pt x="340" y="6"/>
                  </a:lnTo>
                  <a:lnTo>
                    <a:pt x="334" y="2"/>
                  </a:lnTo>
                  <a:lnTo>
                    <a:pt x="326" y="0"/>
                  </a:lnTo>
                  <a:lnTo>
                    <a:pt x="318" y="2"/>
                  </a:lnTo>
                  <a:lnTo>
                    <a:pt x="312" y="8"/>
                  </a:lnTo>
                  <a:lnTo>
                    <a:pt x="120" y="246"/>
                  </a:lnTo>
                  <a:lnTo>
                    <a:pt x="34" y="158"/>
                  </a:lnTo>
                  <a:lnTo>
                    <a:pt x="34" y="158"/>
                  </a:lnTo>
                  <a:lnTo>
                    <a:pt x="26" y="154"/>
                  </a:lnTo>
                  <a:lnTo>
                    <a:pt x="20" y="152"/>
                  </a:lnTo>
                  <a:lnTo>
                    <a:pt x="12" y="154"/>
                  </a:lnTo>
                  <a:lnTo>
                    <a:pt x="4" y="158"/>
                  </a:lnTo>
                  <a:lnTo>
                    <a:pt x="4" y="158"/>
                  </a:lnTo>
                  <a:lnTo>
                    <a:pt x="0" y="166"/>
                  </a:lnTo>
                  <a:lnTo>
                    <a:pt x="0" y="172"/>
                  </a:lnTo>
                  <a:lnTo>
                    <a:pt x="0" y="180"/>
                  </a:lnTo>
                  <a:lnTo>
                    <a:pt x="4" y="186"/>
                  </a:lnTo>
                  <a:lnTo>
                    <a:pt x="124" y="306"/>
                  </a:lnTo>
                  <a:lnTo>
                    <a:pt x="344" y="34"/>
                  </a:lnTo>
                  <a:lnTo>
                    <a:pt x="344" y="34"/>
                  </a:lnTo>
                  <a:lnTo>
                    <a:pt x="346" y="26"/>
                  </a:lnTo>
                  <a:lnTo>
                    <a:pt x="348" y="18"/>
                  </a:lnTo>
                  <a:lnTo>
                    <a:pt x="346" y="12"/>
                  </a:lnTo>
                  <a:lnTo>
                    <a:pt x="340" y="6"/>
                  </a:lnTo>
                  <a:lnTo>
                    <a:pt x="34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37">
              <a:extLst>
                <a:ext uri="{FF2B5EF4-FFF2-40B4-BE49-F238E27FC236}">
                  <a16:creationId xmlns:a16="http://schemas.microsoft.com/office/drawing/2014/main" id="{660C545E-2359-43BC-BE22-922EDC8F337C}"/>
                </a:ext>
              </a:extLst>
            </p:cNvPr>
            <p:cNvSpPr>
              <a:spLocks noEditPoints="1"/>
            </p:cNvSpPr>
            <p:nvPr/>
          </p:nvSpPr>
          <p:spPr bwMode="auto">
            <a:xfrm>
              <a:off x="3504" y="1825"/>
              <a:ext cx="672" cy="670"/>
            </a:xfrm>
            <a:custGeom>
              <a:avLst/>
              <a:gdLst>
                <a:gd name="T0" fmla="*/ 302 w 672"/>
                <a:gd name="T1" fmla="*/ 0 h 670"/>
                <a:gd name="T2" fmla="*/ 206 w 672"/>
                <a:gd name="T3" fmla="*/ 26 h 670"/>
                <a:gd name="T4" fmla="*/ 122 w 672"/>
                <a:gd name="T5" fmla="*/ 76 h 670"/>
                <a:gd name="T6" fmla="*/ 58 w 672"/>
                <a:gd name="T7" fmla="*/ 148 h 670"/>
                <a:gd name="T8" fmla="*/ 16 w 672"/>
                <a:gd name="T9" fmla="*/ 234 h 670"/>
                <a:gd name="T10" fmla="*/ 0 w 672"/>
                <a:gd name="T11" fmla="*/ 334 h 670"/>
                <a:gd name="T12" fmla="*/ 8 w 672"/>
                <a:gd name="T13" fmla="*/ 402 h 670"/>
                <a:gd name="T14" fmla="*/ 42 w 672"/>
                <a:gd name="T15" fmla="*/ 494 h 670"/>
                <a:gd name="T16" fmla="*/ 100 w 672"/>
                <a:gd name="T17" fmla="*/ 572 h 670"/>
                <a:gd name="T18" fmla="*/ 176 w 672"/>
                <a:gd name="T19" fmla="*/ 630 h 670"/>
                <a:gd name="T20" fmla="*/ 268 w 672"/>
                <a:gd name="T21" fmla="*/ 662 h 670"/>
                <a:gd name="T22" fmla="*/ 336 w 672"/>
                <a:gd name="T23" fmla="*/ 670 h 670"/>
                <a:gd name="T24" fmla="*/ 436 w 672"/>
                <a:gd name="T25" fmla="*/ 654 h 670"/>
                <a:gd name="T26" fmla="*/ 524 w 672"/>
                <a:gd name="T27" fmla="*/ 612 h 670"/>
                <a:gd name="T28" fmla="*/ 594 w 672"/>
                <a:gd name="T29" fmla="*/ 548 h 670"/>
                <a:gd name="T30" fmla="*/ 646 w 672"/>
                <a:gd name="T31" fmla="*/ 464 h 670"/>
                <a:gd name="T32" fmla="*/ 670 w 672"/>
                <a:gd name="T33" fmla="*/ 368 h 670"/>
                <a:gd name="T34" fmla="*/ 670 w 672"/>
                <a:gd name="T35" fmla="*/ 300 h 670"/>
                <a:gd name="T36" fmla="*/ 646 w 672"/>
                <a:gd name="T37" fmla="*/ 204 h 670"/>
                <a:gd name="T38" fmla="*/ 594 w 672"/>
                <a:gd name="T39" fmla="*/ 122 h 670"/>
                <a:gd name="T40" fmla="*/ 524 w 672"/>
                <a:gd name="T41" fmla="*/ 56 h 670"/>
                <a:gd name="T42" fmla="*/ 436 w 672"/>
                <a:gd name="T43" fmla="*/ 14 h 670"/>
                <a:gd name="T44" fmla="*/ 336 w 672"/>
                <a:gd name="T45" fmla="*/ 0 h 670"/>
                <a:gd name="T46" fmla="*/ 336 w 672"/>
                <a:gd name="T47" fmla="*/ 630 h 670"/>
                <a:gd name="T48" fmla="*/ 248 w 672"/>
                <a:gd name="T49" fmla="*/ 616 h 670"/>
                <a:gd name="T50" fmla="*/ 172 w 672"/>
                <a:gd name="T51" fmla="*/ 580 h 670"/>
                <a:gd name="T52" fmla="*/ 108 w 672"/>
                <a:gd name="T53" fmla="*/ 522 h 670"/>
                <a:gd name="T54" fmla="*/ 64 w 672"/>
                <a:gd name="T55" fmla="*/ 450 h 670"/>
                <a:gd name="T56" fmla="*/ 42 w 672"/>
                <a:gd name="T57" fmla="*/ 364 h 670"/>
                <a:gd name="T58" fmla="*/ 42 w 672"/>
                <a:gd name="T59" fmla="*/ 304 h 670"/>
                <a:gd name="T60" fmla="*/ 64 w 672"/>
                <a:gd name="T61" fmla="*/ 220 h 670"/>
                <a:gd name="T62" fmla="*/ 108 w 672"/>
                <a:gd name="T63" fmla="*/ 146 h 670"/>
                <a:gd name="T64" fmla="*/ 172 w 672"/>
                <a:gd name="T65" fmla="*/ 90 h 670"/>
                <a:gd name="T66" fmla="*/ 248 w 672"/>
                <a:gd name="T67" fmla="*/ 52 h 670"/>
                <a:gd name="T68" fmla="*/ 336 w 672"/>
                <a:gd name="T69" fmla="*/ 40 h 670"/>
                <a:gd name="T70" fmla="*/ 396 w 672"/>
                <a:gd name="T71" fmla="*/ 46 h 670"/>
                <a:gd name="T72" fmla="*/ 476 w 672"/>
                <a:gd name="T73" fmla="*/ 74 h 670"/>
                <a:gd name="T74" fmla="*/ 544 w 672"/>
                <a:gd name="T75" fmla="*/ 126 h 670"/>
                <a:gd name="T76" fmla="*/ 596 w 672"/>
                <a:gd name="T77" fmla="*/ 194 h 670"/>
                <a:gd name="T78" fmla="*/ 626 w 672"/>
                <a:gd name="T79" fmla="*/ 276 h 670"/>
                <a:gd name="T80" fmla="*/ 632 w 672"/>
                <a:gd name="T81" fmla="*/ 334 h 670"/>
                <a:gd name="T82" fmla="*/ 618 w 672"/>
                <a:gd name="T83" fmla="*/ 422 h 670"/>
                <a:gd name="T84" fmla="*/ 580 w 672"/>
                <a:gd name="T85" fmla="*/ 500 h 670"/>
                <a:gd name="T86" fmla="*/ 524 w 672"/>
                <a:gd name="T87" fmla="*/ 562 h 670"/>
                <a:gd name="T88" fmla="*/ 450 w 672"/>
                <a:gd name="T89" fmla="*/ 606 h 670"/>
                <a:gd name="T90" fmla="*/ 366 w 672"/>
                <a:gd name="T91" fmla="*/ 62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2" h="670">
                  <a:moveTo>
                    <a:pt x="336" y="0"/>
                  </a:moveTo>
                  <a:lnTo>
                    <a:pt x="336" y="0"/>
                  </a:lnTo>
                  <a:lnTo>
                    <a:pt x="302" y="0"/>
                  </a:lnTo>
                  <a:lnTo>
                    <a:pt x="268" y="6"/>
                  </a:lnTo>
                  <a:lnTo>
                    <a:pt x="236" y="14"/>
                  </a:lnTo>
                  <a:lnTo>
                    <a:pt x="206" y="26"/>
                  </a:lnTo>
                  <a:lnTo>
                    <a:pt x="176" y="40"/>
                  </a:lnTo>
                  <a:lnTo>
                    <a:pt x="148" y="56"/>
                  </a:lnTo>
                  <a:lnTo>
                    <a:pt x="122" y="76"/>
                  </a:lnTo>
                  <a:lnTo>
                    <a:pt x="100" y="98"/>
                  </a:lnTo>
                  <a:lnTo>
                    <a:pt x="78" y="122"/>
                  </a:lnTo>
                  <a:lnTo>
                    <a:pt x="58" y="148"/>
                  </a:lnTo>
                  <a:lnTo>
                    <a:pt x="42" y="174"/>
                  </a:lnTo>
                  <a:lnTo>
                    <a:pt x="28" y="204"/>
                  </a:lnTo>
                  <a:lnTo>
                    <a:pt x="16" y="234"/>
                  </a:lnTo>
                  <a:lnTo>
                    <a:pt x="8" y="266"/>
                  </a:lnTo>
                  <a:lnTo>
                    <a:pt x="2" y="300"/>
                  </a:lnTo>
                  <a:lnTo>
                    <a:pt x="0" y="334"/>
                  </a:lnTo>
                  <a:lnTo>
                    <a:pt x="0" y="334"/>
                  </a:lnTo>
                  <a:lnTo>
                    <a:pt x="2" y="368"/>
                  </a:lnTo>
                  <a:lnTo>
                    <a:pt x="8" y="402"/>
                  </a:lnTo>
                  <a:lnTo>
                    <a:pt x="16" y="434"/>
                  </a:lnTo>
                  <a:lnTo>
                    <a:pt x="28" y="464"/>
                  </a:lnTo>
                  <a:lnTo>
                    <a:pt x="42" y="494"/>
                  </a:lnTo>
                  <a:lnTo>
                    <a:pt x="58" y="522"/>
                  </a:lnTo>
                  <a:lnTo>
                    <a:pt x="78" y="548"/>
                  </a:lnTo>
                  <a:lnTo>
                    <a:pt x="100" y="572"/>
                  </a:lnTo>
                  <a:lnTo>
                    <a:pt x="122" y="594"/>
                  </a:lnTo>
                  <a:lnTo>
                    <a:pt x="148" y="612"/>
                  </a:lnTo>
                  <a:lnTo>
                    <a:pt x="176" y="630"/>
                  </a:lnTo>
                  <a:lnTo>
                    <a:pt x="206" y="644"/>
                  </a:lnTo>
                  <a:lnTo>
                    <a:pt x="236" y="654"/>
                  </a:lnTo>
                  <a:lnTo>
                    <a:pt x="268" y="662"/>
                  </a:lnTo>
                  <a:lnTo>
                    <a:pt x="302" y="668"/>
                  </a:lnTo>
                  <a:lnTo>
                    <a:pt x="336" y="670"/>
                  </a:lnTo>
                  <a:lnTo>
                    <a:pt x="336" y="670"/>
                  </a:lnTo>
                  <a:lnTo>
                    <a:pt x="370" y="668"/>
                  </a:lnTo>
                  <a:lnTo>
                    <a:pt x="404" y="662"/>
                  </a:lnTo>
                  <a:lnTo>
                    <a:pt x="436" y="654"/>
                  </a:lnTo>
                  <a:lnTo>
                    <a:pt x="466" y="644"/>
                  </a:lnTo>
                  <a:lnTo>
                    <a:pt x="496" y="630"/>
                  </a:lnTo>
                  <a:lnTo>
                    <a:pt x="524" y="612"/>
                  </a:lnTo>
                  <a:lnTo>
                    <a:pt x="550" y="594"/>
                  </a:lnTo>
                  <a:lnTo>
                    <a:pt x="574" y="572"/>
                  </a:lnTo>
                  <a:lnTo>
                    <a:pt x="594" y="548"/>
                  </a:lnTo>
                  <a:lnTo>
                    <a:pt x="614" y="522"/>
                  </a:lnTo>
                  <a:lnTo>
                    <a:pt x="630" y="494"/>
                  </a:lnTo>
                  <a:lnTo>
                    <a:pt x="646" y="464"/>
                  </a:lnTo>
                  <a:lnTo>
                    <a:pt x="656" y="434"/>
                  </a:lnTo>
                  <a:lnTo>
                    <a:pt x="664" y="402"/>
                  </a:lnTo>
                  <a:lnTo>
                    <a:pt x="670" y="368"/>
                  </a:lnTo>
                  <a:lnTo>
                    <a:pt x="672" y="334"/>
                  </a:lnTo>
                  <a:lnTo>
                    <a:pt x="672" y="334"/>
                  </a:lnTo>
                  <a:lnTo>
                    <a:pt x="670" y="300"/>
                  </a:lnTo>
                  <a:lnTo>
                    <a:pt x="664" y="266"/>
                  </a:lnTo>
                  <a:lnTo>
                    <a:pt x="656" y="234"/>
                  </a:lnTo>
                  <a:lnTo>
                    <a:pt x="646" y="204"/>
                  </a:lnTo>
                  <a:lnTo>
                    <a:pt x="630" y="174"/>
                  </a:lnTo>
                  <a:lnTo>
                    <a:pt x="614" y="148"/>
                  </a:lnTo>
                  <a:lnTo>
                    <a:pt x="594" y="122"/>
                  </a:lnTo>
                  <a:lnTo>
                    <a:pt x="574" y="98"/>
                  </a:lnTo>
                  <a:lnTo>
                    <a:pt x="550" y="76"/>
                  </a:lnTo>
                  <a:lnTo>
                    <a:pt x="524" y="56"/>
                  </a:lnTo>
                  <a:lnTo>
                    <a:pt x="496" y="40"/>
                  </a:lnTo>
                  <a:lnTo>
                    <a:pt x="466" y="26"/>
                  </a:lnTo>
                  <a:lnTo>
                    <a:pt x="436" y="14"/>
                  </a:lnTo>
                  <a:lnTo>
                    <a:pt x="404" y="6"/>
                  </a:lnTo>
                  <a:lnTo>
                    <a:pt x="370" y="0"/>
                  </a:lnTo>
                  <a:lnTo>
                    <a:pt x="336" y="0"/>
                  </a:lnTo>
                  <a:lnTo>
                    <a:pt x="336" y="0"/>
                  </a:lnTo>
                  <a:close/>
                  <a:moveTo>
                    <a:pt x="336" y="630"/>
                  </a:moveTo>
                  <a:lnTo>
                    <a:pt x="336" y="630"/>
                  </a:lnTo>
                  <a:lnTo>
                    <a:pt x="306" y="628"/>
                  </a:lnTo>
                  <a:lnTo>
                    <a:pt x="276" y="624"/>
                  </a:lnTo>
                  <a:lnTo>
                    <a:pt x="248" y="616"/>
                  </a:lnTo>
                  <a:lnTo>
                    <a:pt x="222" y="606"/>
                  </a:lnTo>
                  <a:lnTo>
                    <a:pt x="196" y="594"/>
                  </a:lnTo>
                  <a:lnTo>
                    <a:pt x="172" y="580"/>
                  </a:lnTo>
                  <a:lnTo>
                    <a:pt x="148" y="562"/>
                  </a:lnTo>
                  <a:lnTo>
                    <a:pt x="128" y="544"/>
                  </a:lnTo>
                  <a:lnTo>
                    <a:pt x="108" y="522"/>
                  </a:lnTo>
                  <a:lnTo>
                    <a:pt x="92" y="500"/>
                  </a:lnTo>
                  <a:lnTo>
                    <a:pt x="76" y="476"/>
                  </a:lnTo>
                  <a:lnTo>
                    <a:pt x="64" y="450"/>
                  </a:lnTo>
                  <a:lnTo>
                    <a:pt x="54" y="422"/>
                  </a:lnTo>
                  <a:lnTo>
                    <a:pt x="46" y="394"/>
                  </a:lnTo>
                  <a:lnTo>
                    <a:pt x="42" y="364"/>
                  </a:lnTo>
                  <a:lnTo>
                    <a:pt x="40" y="334"/>
                  </a:lnTo>
                  <a:lnTo>
                    <a:pt x="40" y="334"/>
                  </a:lnTo>
                  <a:lnTo>
                    <a:pt x="42" y="304"/>
                  </a:lnTo>
                  <a:lnTo>
                    <a:pt x="46" y="276"/>
                  </a:lnTo>
                  <a:lnTo>
                    <a:pt x="54" y="246"/>
                  </a:lnTo>
                  <a:lnTo>
                    <a:pt x="64" y="220"/>
                  </a:lnTo>
                  <a:lnTo>
                    <a:pt x="76" y="194"/>
                  </a:lnTo>
                  <a:lnTo>
                    <a:pt x="92" y="170"/>
                  </a:lnTo>
                  <a:lnTo>
                    <a:pt x="108" y="146"/>
                  </a:lnTo>
                  <a:lnTo>
                    <a:pt x="128" y="126"/>
                  </a:lnTo>
                  <a:lnTo>
                    <a:pt x="148" y="106"/>
                  </a:lnTo>
                  <a:lnTo>
                    <a:pt x="172" y="90"/>
                  </a:lnTo>
                  <a:lnTo>
                    <a:pt x="196" y="74"/>
                  </a:lnTo>
                  <a:lnTo>
                    <a:pt x="222" y="62"/>
                  </a:lnTo>
                  <a:lnTo>
                    <a:pt x="248" y="52"/>
                  </a:lnTo>
                  <a:lnTo>
                    <a:pt x="276" y="46"/>
                  </a:lnTo>
                  <a:lnTo>
                    <a:pt x="306" y="40"/>
                  </a:lnTo>
                  <a:lnTo>
                    <a:pt x="336" y="40"/>
                  </a:lnTo>
                  <a:lnTo>
                    <a:pt x="336" y="40"/>
                  </a:lnTo>
                  <a:lnTo>
                    <a:pt x="366" y="40"/>
                  </a:lnTo>
                  <a:lnTo>
                    <a:pt x="396" y="46"/>
                  </a:lnTo>
                  <a:lnTo>
                    <a:pt x="424" y="52"/>
                  </a:lnTo>
                  <a:lnTo>
                    <a:pt x="450" y="62"/>
                  </a:lnTo>
                  <a:lnTo>
                    <a:pt x="476" y="74"/>
                  </a:lnTo>
                  <a:lnTo>
                    <a:pt x="502" y="90"/>
                  </a:lnTo>
                  <a:lnTo>
                    <a:pt x="524" y="106"/>
                  </a:lnTo>
                  <a:lnTo>
                    <a:pt x="544" y="126"/>
                  </a:lnTo>
                  <a:lnTo>
                    <a:pt x="564" y="146"/>
                  </a:lnTo>
                  <a:lnTo>
                    <a:pt x="580" y="170"/>
                  </a:lnTo>
                  <a:lnTo>
                    <a:pt x="596" y="194"/>
                  </a:lnTo>
                  <a:lnTo>
                    <a:pt x="608" y="220"/>
                  </a:lnTo>
                  <a:lnTo>
                    <a:pt x="618" y="246"/>
                  </a:lnTo>
                  <a:lnTo>
                    <a:pt x="626" y="276"/>
                  </a:lnTo>
                  <a:lnTo>
                    <a:pt x="630" y="304"/>
                  </a:lnTo>
                  <a:lnTo>
                    <a:pt x="632" y="334"/>
                  </a:lnTo>
                  <a:lnTo>
                    <a:pt x="632" y="334"/>
                  </a:lnTo>
                  <a:lnTo>
                    <a:pt x="630" y="364"/>
                  </a:lnTo>
                  <a:lnTo>
                    <a:pt x="626" y="394"/>
                  </a:lnTo>
                  <a:lnTo>
                    <a:pt x="618" y="422"/>
                  </a:lnTo>
                  <a:lnTo>
                    <a:pt x="608" y="450"/>
                  </a:lnTo>
                  <a:lnTo>
                    <a:pt x="596" y="476"/>
                  </a:lnTo>
                  <a:lnTo>
                    <a:pt x="580" y="500"/>
                  </a:lnTo>
                  <a:lnTo>
                    <a:pt x="564" y="522"/>
                  </a:lnTo>
                  <a:lnTo>
                    <a:pt x="544" y="544"/>
                  </a:lnTo>
                  <a:lnTo>
                    <a:pt x="524" y="562"/>
                  </a:lnTo>
                  <a:lnTo>
                    <a:pt x="502" y="580"/>
                  </a:lnTo>
                  <a:lnTo>
                    <a:pt x="476" y="594"/>
                  </a:lnTo>
                  <a:lnTo>
                    <a:pt x="450" y="606"/>
                  </a:lnTo>
                  <a:lnTo>
                    <a:pt x="424" y="616"/>
                  </a:lnTo>
                  <a:lnTo>
                    <a:pt x="396" y="624"/>
                  </a:lnTo>
                  <a:lnTo>
                    <a:pt x="366" y="628"/>
                  </a:lnTo>
                  <a:lnTo>
                    <a:pt x="336" y="630"/>
                  </a:lnTo>
                  <a:lnTo>
                    <a:pt x="336" y="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2" name="Group 35">
            <a:extLst>
              <a:ext uri="{FF2B5EF4-FFF2-40B4-BE49-F238E27FC236}">
                <a16:creationId xmlns:a16="http://schemas.microsoft.com/office/drawing/2014/main" id="{1E00161F-E66C-4401-8B0B-9ED4E17E15ED}"/>
              </a:ext>
            </a:extLst>
          </p:cNvPr>
          <p:cNvGrpSpPr>
            <a:grpSpLocks noChangeAspect="1"/>
          </p:cNvGrpSpPr>
          <p:nvPr/>
        </p:nvGrpSpPr>
        <p:grpSpPr bwMode="auto">
          <a:xfrm>
            <a:off x="8157649" y="4703178"/>
            <a:ext cx="310143" cy="309220"/>
            <a:chOff x="3504" y="1825"/>
            <a:chExt cx="672" cy="670"/>
          </a:xfrm>
          <a:solidFill>
            <a:schemeClr val="accent3"/>
          </a:solidFill>
        </p:grpSpPr>
        <p:sp>
          <p:nvSpPr>
            <p:cNvPr id="23" name="Freeform 36">
              <a:extLst>
                <a:ext uri="{FF2B5EF4-FFF2-40B4-BE49-F238E27FC236}">
                  <a16:creationId xmlns:a16="http://schemas.microsoft.com/office/drawing/2014/main" id="{8953B93B-0260-43E5-BBC5-19C52EEC9FA4}"/>
                </a:ext>
              </a:extLst>
            </p:cNvPr>
            <p:cNvSpPr>
              <a:spLocks/>
            </p:cNvSpPr>
            <p:nvPr/>
          </p:nvSpPr>
          <p:spPr bwMode="auto">
            <a:xfrm>
              <a:off x="3684" y="2005"/>
              <a:ext cx="348" cy="306"/>
            </a:xfrm>
            <a:custGeom>
              <a:avLst/>
              <a:gdLst>
                <a:gd name="T0" fmla="*/ 340 w 348"/>
                <a:gd name="T1" fmla="*/ 6 h 306"/>
                <a:gd name="T2" fmla="*/ 340 w 348"/>
                <a:gd name="T3" fmla="*/ 6 h 306"/>
                <a:gd name="T4" fmla="*/ 334 w 348"/>
                <a:gd name="T5" fmla="*/ 2 h 306"/>
                <a:gd name="T6" fmla="*/ 326 w 348"/>
                <a:gd name="T7" fmla="*/ 0 h 306"/>
                <a:gd name="T8" fmla="*/ 318 w 348"/>
                <a:gd name="T9" fmla="*/ 2 h 306"/>
                <a:gd name="T10" fmla="*/ 312 w 348"/>
                <a:gd name="T11" fmla="*/ 8 h 306"/>
                <a:gd name="T12" fmla="*/ 120 w 348"/>
                <a:gd name="T13" fmla="*/ 246 h 306"/>
                <a:gd name="T14" fmla="*/ 34 w 348"/>
                <a:gd name="T15" fmla="*/ 158 h 306"/>
                <a:gd name="T16" fmla="*/ 34 w 348"/>
                <a:gd name="T17" fmla="*/ 158 h 306"/>
                <a:gd name="T18" fmla="*/ 26 w 348"/>
                <a:gd name="T19" fmla="*/ 154 h 306"/>
                <a:gd name="T20" fmla="*/ 20 w 348"/>
                <a:gd name="T21" fmla="*/ 152 h 306"/>
                <a:gd name="T22" fmla="*/ 12 w 348"/>
                <a:gd name="T23" fmla="*/ 154 h 306"/>
                <a:gd name="T24" fmla="*/ 4 w 348"/>
                <a:gd name="T25" fmla="*/ 158 h 306"/>
                <a:gd name="T26" fmla="*/ 4 w 348"/>
                <a:gd name="T27" fmla="*/ 158 h 306"/>
                <a:gd name="T28" fmla="*/ 0 w 348"/>
                <a:gd name="T29" fmla="*/ 166 h 306"/>
                <a:gd name="T30" fmla="*/ 0 w 348"/>
                <a:gd name="T31" fmla="*/ 172 h 306"/>
                <a:gd name="T32" fmla="*/ 0 w 348"/>
                <a:gd name="T33" fmla="*/ 180 h 306"/>
                <a:gd name="T34" fmla="*/ 4 w 348"/>
                <a:gd name="T35" fmla="*/ 186 h 306"/>
                <a:gd name="T36" fmla="*/ 124 w 348"/>
                <a:gd name="T37" fmla="*/ 306 h 306"/>
                <a:gd name="T38" fmla="*/ 344 w 348"/>
                <a:gd name="T39" fmla="*/ 34 h 306"/>
                <a:gd name="T40" fmla="*/ 344 w 348"/>
                <a:gd name="T41" fmla="*/ 34 h 306"/>
                <a:gd name="T42" fmla="*/ 346 w 348"/>
                <a:gd name="T43" fmla="*/ 26 h 306"/>
                <a:gd name="T44" fmla="*/ 348 w 348"/>
                <a:gd name="T45" fmla="*/ 18 h 306"/>
                <a:gd name="T46" fmla="*/ 346 w 348"/>
                <a:gd name="T47" fmla="*/ 12 h 306"/>
                <a:gd name="T48" fmla="*/ 340 w 348"/>
                <a:gd name="T49" fmla="*/ 6 h 306"/>
                <a:gd name="T50" fmla="*/ 340 w 348"/>
                <a:gd name="T51"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306">
                  <a:moveTo>
                    <a:pt x="340" y="6"/>
                  </a:moveTo>
                  <a:lnTo>
                    <a:pt x="340" y="6"/>
                  </a:lnTo>
                  <a:lnTo>
                    <a:pt x="334" y="2"/>
                  </a:lnTo>
                  <a:lnTo>
                    <a:pt x="326" y="0"/>
                  </a:lnTo>
                  <a:lnTo>
                    <a:pt x="318" y="2"/>
                  </a:lnTo>
                  <a:lnTo>
                    <a:pt x="312" y="8"/>
                  </a:lnTo>
                  <a:lnTo>
                    <a:pt x="120" y="246"/>
                  </a:lnTo>
                  <a:lnTo>
                    <a:pt x="34" y="158"/>
                  </a:lnTo>
                  <a:lnTo>
                    <a:pt x="34" y="158"/>
                  </a:lnTo>
                  <a:lnTo>
                    <a:pt x="26" y="154"/>
                  </a:lnTo>
                  <a:lnTo>
                    <a:pt x="20" y="152"/>
                  </a:lnTo>
                  <a:lnTo>
                    <a:pt x="12" y="154"/>
                  </a:lnTo>
                  <a:lnTo>
                    <a:pt x="4" y="158"/>
                  </a:lnTo>
                  <a:lnTo>
                    <a:pt x="4" y="158"/>
                  </a:lnTo>
                  <a:lnTo>
                    <a:pt x="0" y="166"/>
                  </a:lnTo>
                  <a:lnTo>
                    <a:pt x="0" y="172"/>
                  </a:lnTo>
                  <a:lnTo>
                    <a:pt x="0" y="180"/>
                  </a:lnTo>
                  <a:lnTo>
                    <a:pt x="4" y="186"/>
                  </a:lnTo>
                  <a:lnTo>
                    <a:pt x="124" y="306"/>
                  </a:lnTo>
                  <a:lnTo>
                    <a:pt x="344" y="34"/>
                  </a:lnTo>
                  <a:lnTo>
                    <a:pt x="344" y="34"/>
                  </a:lnTo>
                  <a:lnTo>
                    <a:pt x="346" y="26"/>
                  </a:lnTo>
                  <a:lnTo>
                    <a:pt x="348" y="18"/>
                  </a:lnTo>
                  <a:lnTo>
                    <a:pt x="346" y="12"/>
                  </a:lnTo>
                  <a:lnTo>
                    <a:pt x="340" y="6"/>
                  </a:lnTo>
                  <a:lnTo>
                    <a:pt x="34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7">
              <a:extLst>
                <a:ext uri="{FF2B5EF4-FFF2-40B4-BE49-F238E27FC236}">
                  <a16:creationId xmlns:a16="http://schemas.microsoft.com/office/drawing/2014/main" id="{A656AC75-C916-4C80-BAA8-DE1336778C7B}"/>
                </a:ext>
              </a:extLst>
            </p:cNvPr>
            <p:cNvSpPr>
              <a:spLocks noEditPoints="1"/>
            </p:cNvSpPr>
            <p:nvPr/>
          </p:nvSpPr>
          <p:spPr bwMode="auto">
            <a:xfrm>
              <a:off x="3504" y="1825"/>
              <a:ext cx="672" cy="670"/>
            </a:xfrm>
            <a:custGeom>
              <a:avLst/>
              <a:gdLst>
                <a:gd name="T0" fmla="*/ 302 w 672"/>
                <a:gd name="T1" fmla="*/ 0 h 670"/>
                <a:gd name="T2" fmla="*/ 206 w 672"/>
                <a:gd name="T3" fmla="*/ 26 h 670"/>
                <a:gd name="T4" fmla="*/ 122 w 672"/>
                <a:gd name="T5" fmla="*/ 76 h 670"/>
                <a:gd name="T6" fmla="*/ 58 w 672"/>
                <a:gd name="T7" fmla="*/ 148 h 670"/>
                <a:gd name="T8" fmla="*/ 16 w 672"/>
                <a:gd name="T9" fmla="*/ 234 h 670"/>
                <a:gd name="T10" fmla="*/ 0 w 672"/>
                <a:gd name="T11" fmla="*/ 334 h 670"/>
                <a:gd name="T12" fmla="*/ 8 w 672"/>
                <a:gd name="T13" fmla="*/ 402 h 670"/>
                <a:gd name="T14" fmla="*/ 42 w 672"/>
                <a:gd name="T15" fmla="*/ 494 h 670"/>
                <a:gd name="T16" fmla="*/ 100 w 672"/>
                <a:gd name="T17" fmla="*/ 572 h 670"/>
                <a:gd name="T18" fmla="*/ 176 w 672"/>
                <a:gd name="T19" fmla="*/ 630 h 670"/>
                <a:gd name="T20" fmla="*/ 268 w 672"/>
                <a:gd name="T21" fmla="*/ 662 h 670"/>
                <a:gd name="T22" fmla="*/ 336 w 672"/>
                <a:gd name="T23" fmla="*/ 670 h 670"/>
                <a:gd name="T24" fmla="*/ 436 w 672"/>
                <a:gd name="T25" fmla="*/ 654 h 670"/>
                <a:gd name="T26" fmla="*/ 524 w 672"/>
                <a:gd name="T27" fmla="*/ 612 h 670"/>
                <a:gd name="T28" fmla="*/ 594 w 672"/>
                <a:gd name="T29" fmla="*/ 548 h 670"/>
                <a:gd name="T30" fmla="*/ 646 w 672"/>
                <a:gd name="T31" fmla="*/ 464 h 670"/>
                <a:gd name="T32" fmla="*/ 670 w 672"/>
                <a:gd name="T33" fmla="*/ 368 h 670"/>
                <a:gd name="T34" fmla="*/ 670 w 672"/>
                <a:gd name="T35" fmla="*/ 300 h 670"/>
                <a:gd name="T36" fmla="*/ 646 w 672"/>
                <a:gd name="T37" fmla="*/ 204 h 670"/>
                <a:gd name="T38" fmla="*/ 594 w 672"/>
                <a:gd name="T39" fmla="*/ 122 h 670"/>
                <a:gd name="T40" fmla="*/ 524 w 672"/>
                <a:gd name="T41" fmla="*/ 56 h 670"/>
                <a:gd name="T42" fmla="*/ 436 w 672"/>
                <a:gd name="T43" fmla="*/ 14 h 670"/>
                <a:gd name="T44" fmla="*/ 336 w 672"/>
                <a:gd name="T45" fmla="*/ 0 h 670"/>
                <a:gd name="T46" fmla="*/ 336 w 672"/>
                <a:gd name="T47" fmla="*/ 630 h 670"/>
                <a:gd name="T48" fmla="*/ 248 w 672"/>
                <a:gd name="T49" fmla="*/ 616 h 670"/>
                <a:gd name="T50" fmla="*/ 172 w 672"/>
                <a:gd name="T51" fmla="*/ 580 h 670"/>
                <a:gd name="T52" fmla="*/ 108 w 672"/>
                <a:gd name="T53" fmla="*/ 522 h 670"/>
                <a:gd name="T54" fmla="*/ 64 w 672"/>
                <a:gd name="T55" fmla="*/ 450 h 670"/>
                <a:gd name="T56" fmla="*/ 42 w 672"/>
                <a:gd name="T57" fmla="*/ 364 h 670"/>
                <a:gd name="T58" fmla="*/ 42 w 672"/>
                <a:gd name="T59" fmla="*/ 304 h 670"/>
                <a:gd name="T60" fmla="*/ 64 w 672"/>
                <a:gd name="T61" fmla="*/ 220 h 670"/>
                <a:gd name="T62" fmla="*/ 108 w 672"/>
                <a:gd name="T63" fmla="*/ 146 h 670"/>
                <a:gd name="T64" fmla="*/ 172 w 672"/>
                <a:gd name="T65" fmla="*/ 90 h 670"/>
                <a:gd name="T66" fmla="*/ 248 w 672"/>
                <a:gd name="T67" fmla="*/ 52 h 670"/>
                <a:gd name="T68" fmla="*/ 336 w 672"/>
                <a:gd name="T69" fmla="*/ 40 h 670"/>
                <a:gd name="T70" fmla="*/ 396 w 672"/>
                <a:gd name="T71" fmla="*/ 46 h 670"/>
                <a:gd name="T72" fmla="*/ 476 w 672"/>
                <a:gd name="T73" fmla="*/ 74 h 670"/>
                <a:gd name="T74" fmla="*/ 544 w 672"/>
                <a:gd name="T75" fmla="*/ 126 h 670"/>
                <a:gd name="T76" fmla="*/ 596 w 672"/>
                <a:gd name="T77" fmla="*/ 194 h 670"/>
                <a:gd name="T78" fmla="*/ 626 w 672"/>
                <a:gd name="T79" fmla="*/ 276 h 670"/>
                <a:gd name="T80" fmla="*/ 632 w 672"/>
                <a:gd name="T81" fmla="*/ 334 h 670"/>
                <a:gd name="T82" fmla="*/ 618 w 672"/>
                <a:gd name="T83" fmla="*/ 422 h 670"/>
                <a:gd name="T84" fmla="*/ 580 w 672"/>
                <a:gd name="T85" fmla="*/ 500 h 670"/>
                <a:gd name="T86" fmla="*/ 524 w 672"/>
                <a:gd name="T87" fmla="*/ 562 h 670"/>
                <a:gd name="T88" fmla="*/ 450 w 672"/>
                <a:gd name="T89" fmla="*/ 606 h 670"/>
                <a:gd name="T90" fmla="*/ 366 w 672"/>
                <a:gd name="T91" fmla="*/ 62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2" h="670">
                  <a:moveTo>
                    <a:pt x="336" y="0"/>
                  </a:moveTo>
                  <a:lnTo>
                    <a:pt x="336" y="0"/>
                  </a:lnTo>
                  <a:lnTo>
                    <a:pt x="302" y="0"/>
                  </a:lnTo>
                  <a:lnTo>
                    <a:pt x="268" y="6"/>
                  </a:lnTo>
                  <a:lnTo>
                    <a:pt x="236" y="14"/>
                  </a:lnTo>
                  <a:lnTo>
                    <a:pt x="206" y="26"/>
                  </a:lnTo>
                  <a:lnTo>
                    <a:pt x="176" y="40"/>
                  </a:lnTo>
                  <a:lnTo>
                    <a:pt x="148" y="56"/>
                  </a:lnTo>
                  <a:lnTo>
                    <a:pt x="122" y="76"/>
                  </a:lnTo>
                  <a:lnTo>
                    <a:pt x="100" y="98"/>
                  </a:lnTo>
                  <a:lnTo>
                    <a:pt x="78" y="122"/>
                  </a:lnTo>
                  <a:lnTo>
                    <a:pt x="58" y="148"/>
                  </a:lnTo>
                  <a:lnTo>
                    <a:pt x="42" y="174"/>
                  </a:lnTo>
                  <a:lnTo>
                    <a:pt x="28" y="204"/>
                  </a:lnTo>
                  <a:lnTo>
                    <a:pt x="16" y="234"/>
                  </a:lnTo>
                  <a:lnTo>
                    <a:pt x="8" y="266"/>
                  </a:lnTo>
                  <a:lnTo>
                    <a:pt x="2" y="300"/>
                  </a:lnTo>
                  <a:lnTo>
                    <a:pt x="0" y="334"/>
                  </a:lnTo>
                  <a:lnTo>
                    <a:pt x="0" y="334"/>
                  </a:lnTo>
                  <a:lnTo>
                    <a:pt x="2" y="368"/>
                  </a:lnTo>
                  <a:lnTo>
                    <a:pt x="8" y="402"/>
                  </a:lnTo>
                  <a:lnTo>
                    <a:pt x="16" y="434"/>
                  </a:lnTo>
                  <a:lnTo>
                    <a:pt x="28" y="464"/>
                  </a:lnTo>
                  <a:lnTo>
                    <a:pt x="42" y="494"/>
                  </a:lnTo>
                  <a:lnTo>
                    <a:pt x="58" y="522"/>
                  </a:lnTo>
                  <a:lnTo>
                    <a:pt x="78" y="548"/>
                  </a:lnTo>
                  <a:lnTo>
                    <a:pt x="100" y="572"/>
                  </a:lnTo>
                  <a:lnTo>
                    <a:pt x="122" y="594"/>
                  </a:lnTo>
                  <a:lnTo>
                    <a:pt x="148" y="612"/>
                  </a:lnTo>
                  <a:lnTo>
                    <a:pt x="176" y="630"/>
                  </a:lnTo>
                  <a:lnTo>
                    <a:pt x="206" y="644"/>
                  </a:lnTo>
                  <a:lnTo>
                    <a:pt x="236" y="654"/>
                  </a:lnTo>
                  <a:lnTo>
                    <a:pt x="268" y="662"/>
                  </a:lnTo>
                  <a:lnTo>
                    <a:pt x="302" y="668"/>
                  </a:lnTo>
                  <a:lnTo>
                    <a:pt x="336" y="670"/>
                  </a:lnTo>
                  <a:lnTo>
                    <a:pt x="336" y="670"/>
                  </a:lnTo>
                  <a:lnTo>
                    <a:pt x="370" y="668"/>
                  </a:lnTo>
                  <a:lnTo>
                    <a:pt x="404" y="662"/>
                  </a:lnTo>
                  <a:lnTo>
                    <a:pt x="436" y="654"/>
                  </a:lnTo>
                  <a:lnTo>
                    <a:pt x="466" y="644"/>
                  </a:lnTo>
                  <a:lnTo>
                    <a:pt x="496" y="630"/>
                  </a:lnTo>
                  <a:lnTo>
                    <a:pt x="524" y="612"/>
                  </a:lnTo>
                  <a:lnTo>
                    <a:pt x="550" y="594"/>
                  </a:lnTo>
                  <a:lnTo>
                    <a:pt x="574" y="572"/>
                  </a:lnTo>
                  <a:lnTo>
                    <a:pt x="594" y="548"/>
                  </a:lnTo>
                  <a:lnTo>
                    <a:pt x="614" y="522"/>
                  </a:lnTo>
                  <a:lnTo>
                    <a:pt x="630" y="494"/>
                  </a:lnTo>
                  <a:lnTo>
                    <a:pt x="646" y="464"/>
                  </a:lnTo>
                  <a:lnTo>
                    <a:pt x="656" y="434"/>
                  </a:lnTo>
                  <a:lnTo>
                    <a:pt x="664" y="402"/>
                  </a:lnTo>
                  <a:lnTo>
                    <a:pt x="670" y="368"/>
                  </a:lnTo>
                  <a:lnTo>
                    <a:pt x="672" y="334"/>
                  </a:lnTo>
                  <a:lnTo>
                    <a:pt x="672" y="334"/>
                  </a:lnTo>
                  <a:lnTo>
                    <a:pt x="670" y="300"/>
                  </a:lnTo>
                  <a:lnTo>
                    <a:pt x="664" y="266"/>
                  </a:lnTo>
                  <a:lnTo>
                    <a:pt x="656" y="234"/>
                  </a:lnTo>
                  <a:lnTo>
                    <a:pt x="646" y="204"/>
                  </a:lnTo>
                  <a:lnTo>
                    <a:pt x="630" y="174"/>
                  </a:lnTo>
                  <a:lnTo>
                    <a:pt x="614" y="148"/>
                  </a:lnTo>
                  <a:lnTo>
                    <a:pt x="594" y="122"/>
                  </a:lnTo>
                  <a:lnTo>
                    <a:pt x="574" y="98"/>
                  </a:lnTo>
                  <a:lnTo>
                    <a:pt x="550" y="76"/>
                  </a:lnTo>
                  <a:lnTo>
                    <a:pt x="524" y="56"/>
                  </a:lnTo>
                  <a:lnTo>
                    <a:pt x="496" y="40"/>
                  </a:lnTo>
                  <a:lnTo>
                    <a:pt x="466" y="26"/>
                  </a:lnTo>
                  <a:lnTo>
                    <a:pt x="436" y="14"/>
                  </a:lnTo>
                  <a:lnTo>
                    <a:pt x="404" y="6"/>
                  </a:lnTo>
                  <a:lnTo>
                    <a:pt x="370" y="0"/>
                  </a:lnTo>
                  <a:lnTo>
                    <a:pt x="336" y="0"/>
                  </a:lnTo>
                  <a:lnTo>
                    <a:pt x="336" y="0"/>
                  </a:lnTo>
                  <a:close/>
                  <a:moveTo>
                    <a:pt x="336" y="630"/>
                  </a:moveTo>
                  <a:lnTo>
                    <a:pt x="336" y="630"/>
                  </a:lnTo>
                  <a:lnTo>
                    <a:pt x="306" y="628"/>
                  </a:lnTo>
                  <a:lnTo>
                    <a:pt x="276" y="624"/>
                  </a:lnTo>
                  <a:lnTo>
                    <a:pt x="248" y="616"/>
                  </a:lnTo>
                  <a:lnTo>
                    <a:pt x="222" y="606"/>
                  </a:lnTo>
                  <a:lnTo>
                    <a:pt x="196" y="594"/>
                  </a:lnTo>
                  <a:lnTo>
                    <a:pt x="172" y="580"/>
                  </a:lnTo>
                  <a:lnTo>
                    <a:pt x="148" y="562"/>
                  </a:lnTo>
                  <a:lnTo>
                    <a:pt x="128" y="544"/>
                  </a:lnTo>
                  <a:lnTo>
                    <a:pt x="108" y="522"/>
                  </a:lnTo>
                  <a:lnTo>
                    <a:pt x="92" y="500"/>
                  </a:lnTo>
                  <a:lnTo>
                    <a:pt x="76" y="476"/>
                  </a:lnTo>
                  <a:lnTo>
                    <a:pt x="64" y="450"/>
                  </a:lnTo>
                  <a:lnTo>
                    <a:pt x="54" y="422"/>
                  </a:lnTo>
                  <a:lnTo>
                    <a:pt x="46" y="394"/>
                  </a:lnTo>
                  <a:lnTo>
                    <a:pt x="42" y="364"/>
                  </a:lnTo>
                  <a:lnTo>
                    <a:pt x="40" y="334"/>
                  </a:lnTo>
                  <a:lnTo>
                    <a:pt x="40" y="334"/>
                  </a:lnTo>
                  <a:lnTo>
                    <a:pt x="42" y="304"/>
                  </a:lnTo>
                  <a:lnTo>
                    <a:pt x="46" y="276"/>
                  </a:lnTo>
                  <a:lnTo>
                    <a:pt x="54" y="246"/>
                  </a:lnTo>
                  <a:lnTo>
                    <a:pt x="64" y="220"/>
                  </a:lnTo>
                  <a:lnTo>
                    <a:pt x="76" y="194"/>
                  </a:lnTo>
                  <a:lnTo>
                    <a:pt x="92" y="170"/>
                  </a:lnTo>
                  <a:lnTo>
                    <a:pt x="108" y="146"/>
                  </a:lnTo>
                  <a:lnTo>
                    <a:pt x="128" y="126"/>
                  </a:lnTo>
                  <a:lnTo>
                    <a:pt x="148" y="106"/>
                  </a:lnTo>
                  <a:lnTo>
                    <a:pt x="172" y="90"/>
                  </a:lnTo>
                  <a:lnTo>
                    <a:pt x="196" y="74"/>
                  </a:lnTo>
                  <a:lnTo>
                    <a:pt x="222" y="62"/>
                  </a:lnTo>
                  <a:lnTo>
                    <a:pt x="248" y="52"/>
                  </a:lnTo>
                  <a:lnTo>
                    <a:pt x="276" y="46"/>
                  </a:lnTo>
                  <a:lnTo>
                    <a:pt x="306" y="40"/>
                  </a:lnTo>
                  <a:lnTo>
                    <a:pt x="336" y="40"/>
                  </a:lnTo>
                  <a:lnTo>
                    <a:pt x="336" y="40"/>
                  </a:lnTo>
                  <a:lnTo>
                    <a:pt x="366" y="40"/>
                  </a:lnTo>
                  <a:lnTo>
                    <a:pt x="396" y="46"/>
                  </a:lnTo>
                  <a:lnTo>
                    <a:pt x="424" y="52"/>
                  </a:lnTo>
                  <a:lnTo>
                    <a:pt x="450" y="62"/>
                  </a:lnTo>
                  <a:lnTo>
                    <a:pt x="476" y="74"/>
                  </a:lnTo>
                  <a:lnTo>
                    <a:pt x="502" y="90"/>
                  </a:lnTo>
                  <a:lnTo>
                    <a:pt x="524" y="106"/>
                  </a:lnTo>
                  <a:lnTo>
                    <a:pt x="544" y="126"/>
                  </a:lnTo>
                  <a:lnTo>
                    <a:pt x="564" y="146"/>
                  </a:lnTo>
                  <a:lnTo>
                    <a:pt x="580" y="170"/>
                  </a:lnTo>
                  <a:lnTo>
                    <a:pt x="596" y="194"/>
                  </a:lnTo>
                  <a:lnTo>
                    <a:pt x="608" y="220"/>
                  </a:lnTo>
                  <a:lnTo>
                    <a:pt x="618" y="246"/>
                  </a:lnTo>
                  <a:lnTo>
                    <a:pt x="626" y="276"/>
                  </a:lnTo>
                  <a:lnTo>
                    <a:pt x="630" y="304"/>
                  </a:lnTo>
                  <a:lnTo>
                    <a:pt x="632" y="334"/>
                  </a:lnTo>
                  <a:lnTo>
                    <a:pt x="632" y="334"/>
                  </a:lnTo>
                  <a:lnTo>
                    <a:pt x="630" y="364"/>
                  </a:lnTo>
                  <a:lnTo>
                    <a:pt x="626" y="394"/>
                  </a:lnTo>
                  <a:lnTo>
                    <a:pt x="618" y="422"/>
                  </a:lnTo>
                  <a:lnTo>
                    <a:pt x="608" y="450"/>
                  </a:lnTo>
                  <a:lnTo>
                    <a:pt x="596" y="476"/>
                  </a:lnTo>
                  <a:lnTo>
                    <a:pt x="580" y="500"/>
                  </a:lnTo>
                  <a:lnTo>
                    <a:pt x="564" y="522"/>
                  </a:lnTo>
                  <a:lnTo>
                    <a:pt x="544" y="544"/>
                  </a:lnTo>
                  <a:lnTo>
                    <a:pt x="524" y="562"/>
                  </a:lnTo>
                  <a:lnTo>
                    <a:pt x="502" y="580"/>
                  </a:lnTo>
                  <a:lnTo>
                    <a:pt x="476" y="594"/>
                  </a:lnTo>
                  <a:lnTo>
                    <a:pt x="450" y="606"/>
                  </a:lnTo>
                  <a:lnTo>
                    <a:pt x="424" y="616"/>
                  </a:lnTo>
                  <a:lnTo>
                    <a:pt x="396" y="624"/>
                  </a:lnTo>
                  <a:lnTo>
                    <a:pt x="366" y="628"/>
                  </a:lnTo>
                  <a:lnTo>
                    <a:pt x="336" y="630"/>
                  </a:lnTo>
                  <a:lnTo>
                    <a:pt x="336" y="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6" name="Group 35">
            <a:extLst>
              <a:ext uri="{FF2B5EF4-FFF2-40B4-BE49-F238E27FC236}">
                <a16:creationId xmlns:a16="http://schemas.microsoft.com/office/drawing/2014/main" id="{0C5FF4DD-04F4-4CDB-AC10-526CBBC3976E}"/>
              </a:ext>
            </a:extLst>
          </p:cNvPr>
          <p:cNvGrpSpPr>
            <a:grpSpLocks noChangeAspect="1"/>
          </p:cNvGrpSpPr>
          <p:nvPr/>
        </p:nvGrpSpPr>
        <p:grpSpPr bwMode="auto">
          <a:xfrm>
            <a:off x="9797605" y="4703178"/>
            <a:ext cx="310143" cy="309220"/>
            <a:chOff x="3504" y="1825"/>
            <a:chExt cx="672" cy="670"/>
          </a:xfrm>
          <a:solidFill>
            <a:schemeClr val="accent3"/>
          </a:solidFill>
        </p:grpSpPr>
        <p:sp>
          <p:nvSpPr>
            <p:cNvPr id="27" name="Freeform 36">
              <a:extLst>
                <a:ext uri="{FF2B5EF4-FFF2-40B4-BE49-F238E27FC236}">
                  <a16:creationId xmlns:a16="http://schemas.microsoft.com/office/drawing/2014/main" id="{FF085773-18B1-47D3-9A29-D6F28B5BF6C2}"/>
                </a:ext>
              </a:extLst>
            </p:cNvPr>
            <p:cNvSpPr>
              <a:spLocks/>
            </p:cNvSpPr>
            <p:nvPr/>
          </p:nvSpPr>
          <p:spPr bwMode="auto">
            <a:xfrm>
              <a:off x="3684" y="2005"/>
              <a:ext cx="348" cy="306"/>
            </a:xfrm>
            <a:custGeom>
              <a:avLst/>
              <a:gdLst>
                <a:gd name="T0" fmla="*/ 340 w 348"/>
                <a:gd name="T1" fmla="*/ 6 h 306"/>
                <a:gd name="T2" fmla="*/ 340 w 348"/>
                <a:gd name="T3" fmla="*/ 6 h 306"/>
                <a:gd name="T4" fmla="*/ 334 w 348"/>
                <a:gd name="T5" fmla="*/ 2 h 306"/>
                <a:gd name="T6" fmla="*/ 326 w 348"/>
                <a:gd name="T7" fmla="*/ 0 h 306"/>
                <a:gd name="T8" fmla="*/ 318 w 348"/>
                <a:gd name="T9" fmla="*/ 2 h 306"/>
                <a:gd name="T10" fmla="*/ 312 w 348"/>
                <a:gd name="T11" fmla="*/ 8 h 306"/>
                <a:gd name="T12" fmla="*/ 120 w 348"/>
                <a:gd name="T13" fmla="*/ 246 h 306"/>
                <a:gd name="T14" fmla="*/ 34 w 348"/>
                <a:gd name="T15" fmla="*/ 158 h 306"/>
                <a:gd name="T16" fmla="*/ 34 w 348"/>
                <a:gd name="T17" fmla="*/ 158 h 306"/>
                <a:gd name="T18" fmla="*/ 26 w 348"/>
                <a:gd name="T19" fmla="*/ 154 h 306"/>
                <a:gd name="T20" fmla="*/ 20 w 348"/>
                <a:gd name="T21" fmla="*/ 152 h 306"/>
                <a:gd name="T22" fmla="*/ 12 w 348"/>
                <a:gd name="T23" fmla="*/ 154 h 306"/>
                <a:gd name="T24" fmla="*/ 4 w 348"/>
                <a:gd name="T25" fmla="*/ 158 h 306"/>
                <a:gd name="T26" fmla="*/ 4 w 348"/>
                <a:gd name="T27" fmla="*/ 158 h 306"/>
                <a:gd name="T28" fmla="*/ 0 w 348"/>
                <a:gd name="T29" fmla="*/ 166 h 306"/>
                <a:gd name="T30" fmla="*/ 0 w 348"/>
                <a:gd name="T31" fmla="*/ 172 h 306"/>
                <a:gd name="T32" fmla="*/ 0 w 348"/>
                <a:gd name="T33" fmla="*/ 180 h 306"/>
                <a:gd name="T34" fmla="*/ 4 w 348"/>
                <a:gd name="T35" fmla="*/ 186 h 306"/>
                <a:gd name="T36" fmla="*/ 124 w 348"/>
                <a:gd name="T37" fmla="*/ 306 h 306"/>
                <a:gd name="T38" fmla="*/ 344 w 348"/>
                <a:gd name="T39" fmla="*/ 34 h 306"/>
                <a:gd name="T40" fmla="*/ 344 w 348"/>
                <a:gd name="T41" fmla="*/ 34 h 306"/>
                <a:gd name="T42" fmla="*/ 346 w 348"/>
                <a:gd name="T43" fmla="*/ 26 h 306"/>
                <a:gd name="T44" fmla="*/ 348 w 348"/>
                <a:gd name="T45" fmla="*/ 18 h 306"/>
                <a:gd name="T46" fmla="*/ 346 w 348"/>
                <a:gd name="T47" fmla="*/ 12 h 306"/>
                <a:gd name="T48" fmla="*/ 340 w 348"/>
                <a:gd name="T49" fmla="*/ 6 h 306"/>
                <a:gd name="T50" fmla="*/ 340 w 348"/>
                <a:gd name="T51"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306">
                  <a:moveTo>
                    <a:pt x="340" y="6"/>
                  </a:moveTo>
                  <a:lnTo>
                    <a:pt x="340" y="6"/>
                  </a:lnTo>
                  <a:lnTo>
                    <a:pt x="334" y="2"/>
                  </a:lnTo>
                  <a:lnTo>
                    <a:pt x="326" y="0"/>
                  </a:lnTo>
                  <a:lnTo>
                    <a:pt x="318" y="2"/>
                  </a:lnTo>
                  <a:lnTo>
                    <a:pt x="312" y="8"/>
                  </a:lnTo>
                  <a:lnTo>
                    <a:pt x="120" y="246"/>
                  </a:lnTo>
                  <a:lnTo>
                    <a:pt x="34" y="158"/>
                  </a:lnTo>
                  <a:lnTo>
                    <a:pt x="34" y="158"/>
                  </a:lnTo>
                  <a:lnTo>
                    <a:pt x="26" y="154"/>
                  </a:lnTo>
                  <a:lnTo>
                    <a:pt x="20" y="152"/>
                  </a:lnTo>
                  <a:lnTo>
                    <a:pt x="12" y="154"/>
                  </a:lnTo>
                  <a:lnTo>
                    <a:pt x="4" y="158"/>
                  </a:lnTo>
                  <a:lnTo>
                    <a:pt x="4" y="158"/>
                  </a:lnTo>
                  <a:lnTo>
                    <a:pt x="0" y="166"/>
                  </a:lnTo>
                  <a:lnTo>
                    <a:pt x="0" y="172"/>
                  </a:lnTo>
                  <a:lnTo>
                    <a:pt x="0" y="180"/>
                  </a:lnTo>
                  <a:lnTo>
                    <a:pt x="4" y="186"/>
                  </a:lnTo>
                  <a:lnTo>
                    <a:pt x="124" y="306"/>
                  </a:lnTo>
                  <a:lnTo>
                    <a:pt x="344" y="34"/>
                  </a:lnTo>
                  <a:lnTo>
                    <a:pt x="344" y="34"/>
                  </a:lnTo>
                  <a:lnTo>
                    <a:pt x="346" y="26"/>
                  </a:lnTo>
                  <a:lnTo>
                    <a:pt x="348" y="18"/>
                  </a:lnTo>
                  <a:lnTo>
                    <a:pt x="346" y="12"/>
                  </a:lnTo>
                  <a:lnTo>
                    <a:pt x="340" y="6"/>
                  </a:lnTo>
                  <a:lnTo>
                    <a:pt x="34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37">
              <a:extLst>
                <a:ext uri="{FF2B5EF4-FFF2-40B4-BE49-F238E27FC236}">
                  <a16:creationId xmlns:a16="http://schemas.microsoft.com/office/drawing/2014/main" id="{0CD70BF3-3BF6-46EB-B227-478B0B229582}"/>
                </a:ext>
              </a:extLst>
            </p:cNvPr>
            <p:cNvSpPr>
              <a:spLocks noEditPoints="1"/>
            </p:cNvSpPr>
            <p:nvPr/>
          </p:nvSpPr>
          <p:spPr bwMode="auto">
            <a:xfrm>
              <a:off x="3504" y="1825"/>
              <a:ext cx="672" cy="670"/>
            </a:xfrm>
            <a:custGeom>
              <a:avLst/>
              <a:gdLst>
                <a:gd name="T0" fmla="*/ 302 w 672"/>
                <a:gd name="T1" fmla="*/ 0 h 670"/>
                <a:gd name="T2" fmla="*/ 206 w 672"/>
                <a:gd name="T3" fmla="*/ 26 h 670"/>
                <a:gd name="T4" fmla="*/ 122 w 672"/>
                <a:gd name="T5" fmla="*/ 76 h 670"/>
                <a:gd name="T6" fmla="*/ 58 w 672"/>
                <a:gd name="T7" fmla="*/ 148 h 670"/>
                <a:gd name="T8" fmla="*/ 16 w 672"/>
                <a:gd name="T9" fmla="*/ 234 h 670"/>
                <a:gd name="T10" fmla="*/ 0 w 672"/>
                <a:gd name="T11" fmla="*/ 334 h 670"/>
                <a:gd name="T12" fmla="*/ 8 w 672"/>
                <a:gd name="T13" fmla="*/ 402 h 670"/>
                <a:gd name="T14" fmla="*/ 42 w 672"/>
                <a:gd name="T15" fmla="*/ 494 h 670"/>
                <a:gd name="T16" fmla="*/ 100 w 672"/>
                <a:gd name="T17" fmla="*/ 572 h 670"/>
                <a:gd name="T18" fmla="*/ 176 w 672"/>
                <a:gd name="T19" fmla="*/ 630 h 670"/>
                <a:gd name="T20" fmla="*/ 268 w 672"/>
                <a:gd name="T21" fmla="*/ 662 h 670"/>
                <a:gd name="T22" fmla="*/ 336 w 672"/>
                <a:gd name="T23" fmla="*/ 670 h 670"/>
                <a:gd name="T24" fmla="*/ 436 w 672"/>
                <a:gd name="T25" fmla="*/ 654 h 670"/>
                <a:gd name="T26" fmla="*/ 524 w 672"/>
                <a:gd name="T27" fmla="*/ 612 h 670"/>
                <a:gd name="T28" fmla="*/ 594 w 672"/>
                <a:gd name="T29" fmla="*/ 548 h 670"/>
                <a:gd name="T30" fmla="*/ 646 w 672"/>
                <a:gd name="T31" fmla="*/ 464 h 670"/>
                <a:gd name="T32" fmla="*/ 670 w 672"/>
                <a:gd name="T33" fmla="*/ 368 h 670"/>
                <a:gd name="T34" fmla="*/ 670 w 672"/>
                <a:gd name="T35" fmla="*/ 300 h 670"/>
                <a:gd name="T36" fmla="*/ 646 w 672"/>
                <a:gd name="T37" fmla="*/ 204 h 670"/>
                <a:gd name="T38" fmla="*/ 594 w 672"/>
                <a:gd name="T39" fmla="*/ 122 h 670"/>
                <a:gd name="T40" fmla="*/ 524 w 672"/>
                <a:gd name="T41" fmla="*/ 56 h 670"/>
                <a:gd name="T42" fmla="*/ 436 w 672"/>
                <a:gd name="T43" fmla="*/ 14 h 670"/>
                <a:gd name="T44" fmla="*/ 336 w 672"/>
                <a:gd name="T45" fmla="*/ 0 h 670"/>
                <a:gd name="T46" fmla="*/ 336 w 672"/>
                <a:gd name="T47" fmla="*/ 630 h 670"/>
                <a:gd name="T48" fmla="*/ 248 w 672"/>
                <a:gd name="T49" fmla="*/ 616 h 670"/>
                <a:gd name="T50" fmla="*/ 172 w 672"/>
                <a:gd name="T51" fmla="*/ 580 h 670"/>
                <a:gd name="T52" fmla="*/ 108 w 672"/>
                <a:gd name="T53" fmla="*/ 522 h 670"/>
                <a:gd name="T54" fmla="*/ 64 w 672"/>
                <a:gd name="T55" fmla="*/ 450 h 670"/>
                <a:gd name="T56" fmla="*/ 42 w 672"/>
                <a:gd name="T57" fmla="*/ 364 h 670"/>
                <a:gd name="T58" fmla="*/ 42 w 672"/>
                <a:gd name="T59" fmla="*/ 304 h 670"/>
                <a:gd name="T60" fmla="*/ 64 w 672"/>
                <a:gd name="T61" fmla="*/ 220 h 670"/>
                <a:gd name="T62" fmla="*/ 108 w 672"/>
                <a:gd name="T63" fmla="*/ 146 h 670"/>
                <a:gd name="T64" fmla="*/ 172 w 672"/>
                <a:gd name="T65" fmla="*/ 90 h 670"/>
                <a:gd name="T66" fmla="*/ 248 w 672"/>
                <a:gd name="T67" fmla="*/ 52 h 670"/>
                <a:gd name="T68" fmla="*/ 336 w 672"/>
                <a:gd name="T69" fmla="*/ 40 h 670"/>
                <a:gd name="T70" fmla="*/ 396 w 672"/>
                <a:gd name="T71" fmla="*/ 46 h 670"/>
                <a:gd name="T72" fmla="*/ 476 w 672"/>
                <a:gd name="T73" fmla="*/ 74 h 670"/>
                <a:gd name="T74" fmla="*/ 544 w 672"/>
                <a:gd name="T75" fmla="*/ 126 h 670"/>
                <a:gd name="T76" fmla="*/ 596 w 672"/>
                <a:gd name="T77" fmla="*/ 194 h 670"/>
                <a:gd name="T78" fmla="*/ 626 w 672"/>
                <a:gd name="T79" fmla="*/ 276 h 670"/>
                <a:gd name="T80" fmla="*/ 632 w 672"/>
                <a:gd name="T81" fmla="*/ 334 h 670"/>
                <a:gd name="T82" fmla="*/ 618 w 672"/>
                <a:gd name="T83" fmla="*/ 422 h 670"/>
                <a:gd name="T84" fmla="*/ 580 w 672"/>
                <a:gd name="T85" fmla="*/ 500 h 670"/>
                <a:gd name="T86" fmla="*/ 524 w 672"/>
                <a:gd name="T87" fmla="*/ 562 h 670"/>
                <a:gd name="T88" fmla="*/ 450 w 672"/>
                <a:gd name="T89" fmla="*/ 606 h 670"/>
                <a:gd name="T90" fmla="*/ 366 w 672"/>
                <a:gd name="T91" fmla="*/ 62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2" h="670">
                  <a:moveTo>
                    <a:pt x="336" y="0"/>
                  </a:moveTo>
                  <a:lnTo>
                    <a:pt x="336" y="0"/>
                  </a:lnTo>
                  <a:lnTo>
                    <a:pt x="302" y="0"/>
                  </a:lnTo>
                  <a:lnTo>
                    <a:pt x="268" y="6"/>
                  </a:lnTo>
                  <a:lnTo>
                    <a:pt x="236" y="14"/>
                  </a:lnTo>
                  <a:lnTo>
                    <a:pt x="206" y="26"/>
                  </a:lnTo>
                  <a:lnTo>
                    <a:pt x="176" y="40"/>
                  </a:lnTo>
                  <a:lnTo>
                    <a:pt x="148" y="56"/>
                  </a:lnTo>
                  <a:lnTo>
                    <a:pt x="122" y="76"/>
                  </a:lnTo>
                  <a:lnTo>
                    <a:pt x="100" y="98"/>
                  </a:lnTo>
                  <a:lnTo>
                    <a:pt x="78" y="122"/>
                  </a:lnTo>
                  <a:lnTo>
                    <a:pt x="58" y="148"/>
                  </a:lnTo>
                  <a:lnTo>
                    <a:pt x="42" y="174"/>
                  </a:lnTo>
                  <a:lnTo>
                    <a:pt x="28" y="204"/>
                  </a:lnTo>
                  <a:lnTo>
                    <a:pt x="16" y="234"/>
                  </a:lnTo>
                  <a:lnTo>
                    <a:pt x="8" y="266"/>
                  </a:lnTo>
                  <a:lnTo>
                    <a:pt x="2" y="300"/>
                  </a:lnTo>
                  <a:lnTo>
                    <a:pt x="0" y="334"/>
                  </a:lnTo>
                  <a:lnTo>
                    <a:pt x="0" y="334"/>
                  </a:lnTo>
                  <a:lnTo>
                    <a:pt x="2" y="368"/>
                  </a:lnTo>
                  <a:lnTo>
                    <a:pt x="8" y="402"/>
                  </a:lnTo>
                  <a:lnTo>
                    <a:pt x="16" y="434"/>
                  </a:lnTo>
                  <a:lnTo>
                    <a:pt x="28" y="464"/>
                  </a:lnTo>
                  <a:lnTo>
                    <a:pt x="42" y="494"/>
                  </a:lnTo>
                  <a:lnTo>
                    <a:pt x="58" y="522"/>
                  </a:lnTo>
                  <a:lnTo>
                    <a:pt x="78" y="548"/>
                  </a:lnTo>
                  <a:lnTo>
                    <a:pt x="100" y="572"/>
                  </a:lnTo>
                  <a:lnTo>
                    <a:pt x="122" y="594"/>
                  </a:lnTo>
                  <a:lnTo>
                    <a:pt x="148" y="612"/>
                  </a:lnTo>
                  <a:lnTo>
                    <a:pt x="176" y="630"/>
                  </a:lnTo>
                  <a:lnTo>
                    <a:pt x="206" y="644"/>
                  </a:lnTo>
                  <a:lnTo>
                    <a:pt x="236" y="654"/>
                  </a:lnTo>
                  <a:lnTo>
                    <a:pt x="268" y="662"/>
                  </a:lnTo>
                  <a:lnTo>
                    <a:pt x="302" y="668"/>
                  </a:lnTo>
                  <a:lnTo>
                    <a:pt x="336" y="670"/>
                  </a:lnTo>
                  <a:lnTo>
                    <a:pt x="336" y="670"/>
                  </a:lnTo>
                  <a:lnTo>
                    <a:pt x="370" y="668"/>
                  </a:lnTo>
                  <a:lnTo>
                    <a:pt x="404" y="662"/>
                  </a:lnTo>
                  <a:lnTo>
                    <a:pt x="436" y="654"/>
                  </a:lnTo>
                  <a:lnTo>
                    <a:pt x="466" y="644"/>
                  </a:lnTo>
                  <a:lnTo>
                    <a:pt x="496" y="630"/>
                  </a:lnTo>
                  <a:lnTo>
                    <a:pt x="524" y="612"/>
                  </a:lnTo>
                  <a:lnTo>
                    <a:pt x="550" y="594"/>
                  </a:lnTo>
                  <a:lnTo>
                    <a:pt x="574" y="572"/>
                  </a:lnTo>
                  <a:lnTo>
                    <a:pt x="594" y="548"/>
                  </a:lnTo>
                  <a:lnTo>
                    <a:pt x="614" y="522"/>
                  </a:lnTo>
                  <a:lnTo>
                    <a:pt x="630" y="494"/>
                  </a:lnTo>
                  <a:lnTo>
                    <a:pt x="646" y="464"/>
                  </a:lnTo>
                  <a:lnTo>
                    <a:pt x="656" y="434"/>
                  </a:lnTo>
                  <a:lnTo>
                    <a:pt x="664" y="402"/>
                  </a:lnTo>
                  <a:lnTo>
                    <a:pt x="670" y="368"/>
                  </a:lnTo>
                  <a:lnTo>
                    <a:pt x="672" y="334"/>
                  </a:lnTo>
                  <a:lnTo>
                    <a:pt x="672" y="334"/>
                  </a:lnTo>
                  <a:lnTo>
                    <a:pt x="670" y="300"/>
                  </a:lnTo>
                  <a:lnTo>
                    <a:pt x="664" y="266"/>
                  </a:lnTo>
                  <a:lnTo>
                    <a:pt x="656" y="234"/>
                  </a:lnTo>
                  <a:lnTo>
                    <a:pt x="646" y="204"/>
                  </a:lnTo>
                  <a:lnTo>
                    <a:pt x="630" y="174"/>
                  </a:lnTo>
                  <a:lnTo>
                    <a:pt x="614" y="148"/>
                  </a:lnTo>
                  <a:lnTo>
                    <a:pt x="594" y="122"/>
                  </a:lnTo>
                  <a:lnTo>
                    <a:pt x="574" y="98"/>
                  </a:lnTo>
                  <a:lnTo>
                    <a:pt x="550" y="76"/>
                  </a:lnTo>
                  <a:lnTo>
                    <a:pt x="524" y="56"/>
                  </a:lnTo>
                  <a:lnTo>
                    <a:pt x="496" y="40"/>
                  </a:lnTo>
                  <a:lnTo>
                    <a:pt x="466" y="26"/>
                  </a:lnTo>
                  <a:lnTo>
                    <a:pt x="436" y="14"/>
                  </a:lnTo>
                  <a:lnTo>
                    <a:pt x="404" y="6"/>
                  </a:lnTo>
                  <a:lnTo>
                    <a:pt x="370" y="0"/>
                  </a:lnTo>
                  <a:lnTo>
                    <a:pt x="336" y="0"/>
                  </a:lnTo>
                  <a:lnTo>
                    <a:pt x="336" y="0"/>
                  </a:lnTo>
                  <a:close/>
                  <a:moveTo>
                    <a:pt x="336" y="630"/>
                  </a:moveTo>
                  <a:lnTo>
                    <a:pt x="336" y="630"/>
                  </a:lnTo>
                  <a:lnTo>
                    <a:pt x="306" y="628"/>
                  </a:lnTo>
                  <a:lnTo>
                    <a:pt x="276" y="624"/>
                  </a:lnTo>
                  <a:lnTo>
                    <a:pt x="248" y="616"/>
                  </a:lnTo>
                  <a:lnTo>
                    <a:pt x="222" y="606"/>
                  </a:lnTo>
                  <a:lnTo>
                    <a:pt x="196" y="594"/>
                  </a:lnTo>
                  <a:lnTo>
                    <a:pt x="172" y="580"/>
                  </a:lnTo>
                  <a:lnTo>
                    <a:pt x="148" y="562"/>
                  </a:lnTo>
                  <a:lnTo>
                    <a:pt x="128" y="544"/>
                  </a:lnTo>
                  <a:lnTo>
                    <a:pt x="108" y="522"/>
                  </a:lnTo>
                  <a:lnTo>
                    <a:pt x="92" y="500"/>
                  </a:lnTo>
                  <a:lnTo>
                    <a:pt x="76" y="476"/>
                  </a:lnTo>
                  <a:lnTo>
                    <a:pt x="64" y="450"/>
                  </a:lnTo>
                  <a:lnTo>
                    <a:pt x="54" y="422"/>
                  </a:lnTo>
                  <a:lnTo>
                    <a:pt x="46" y="394"/>
                  </a:lnTo>
                  <a:lnTo>
                    <a:pt x="42" y="364"/>
                  </a:lnTo>
                  <a:lnTo>
                    <a:pt x="40" y="334"/>
                  </a:lnTo>
                  <a:lnTo>
                    <a:pt x="40" y="334"/>
                  </a:lnTo>
                  <a:lnTo>
                    <a:pt x="42" y="304"/>
                  </a:lnTo>
                  <a:lnTo>
                    <a:pt x="46" y="276"/>
                  </a:lnTo>
                  <a:lnTo>
                    <a:pt x="54" y="246"/>
                  </a:lnTo>
                  <a:lnTo>
                    <a:pt x="64" y="220"/>
                  </a:lnTo>
                  <a:lnTo>
                    <a:pt x="76" y="194"/>
                  </a:lnTo>
                  <a:lnTo>
                    <a:pt x="92" y="170"/>
                  </a:lnTo>
                  <a:lnTo>
                    <a:pt x="108" y="146"/>
                  </a:lnTo>
                  <a:lnTo>
                    <a:pt x="128" y="126"/>
                  </a:lnTo>
                  <a:lnTo>
                    <a:pt x="148" y="106"/>
                  </a:lnTo>
                  <a:lnTo>
                    <a:pt x="172" y="90"/>
                  </a:lnTo>
                  <a:lnTo>
                    <a:pt x="196" y="74"/>
                  </a:lnTo>
                  <a:lnTo>
                    <a:pt x="222" y="62"/>
                  </a:lnTo>
                  <a:lnTo>
                    <a:pt x="248" y="52"/>
                  </a:lnTo>
                  <a:lnTo>
                    <a:pt x="276" y="46"/>
                  </a:lnTo>
                  <a:lnTo>
                    <a:pt x="306" y="40"/>
                  </a:lnTo>
                  <a:lnTo>
                    <a:pt x="336" y="40"/>
                  </a:lnTo>
                  <a:lnTo>
                    <a:pt x="336" y="40"/>
                  </a:lnTo>
                  <a:lnTo>
                    <a:pt x="366" y="40"/>
                  </a:lnTo>
                  <a:lnTo>
                    <a:pt x="396" y="46"/>
                  </a:lnTo>
                  <a:lnTo>
                    <a:pt x="424" y="52"/>
                  </a:lnTo>
                  <a:lnTo>
                    <a:pt x="450" y="62"/>
                  </a:lnTo>
                  <a:lnTo>
                    <a:pt x="476" y="74"/>
                  </a:lnTo>
                  <a:lnTo>
                    <a:pt x="502" y="90"/>
                  </a:lnTo>
                  <a:lnTo>
                    <a:pt x="524" y="106"/>
                  </a:lnTo>
                  <a:lnTo>
                    <a:pt x="544" y="126"/>
                  </a:lnTo>
                  <a:lnTo>
                    <a:pt x="564" y="146"/>
                  </a:lnTo>
                  <a:lnTo>
                    <a:pt x="580" y="170"/>
                  </a:lnTo>
                  <a:lnTo>
                    <a:pt x="596" y="194"/>
                  </a:lnTo>
                  <a:lnTo>
                    <a:pt x="608" y="220"/>
                  </a:lnTo>
                  <a:lnTo>
                    <a:pt x="618" y="246"/>
                  </a:lnTo>
                  <a:lnTo>
                    <a:pt x="626" y="276"/>
                  </a:lnTo>
                  <a:lnTo>
                    <a:pt x="630" y="304"/>
                  </a:lnTo>
                  <a:lnTo>
                    <a:pt x="632" y="334"/>
                  </a:lnTo>
                  <a:lnTo>
                    <a:pt x="632" y="334"/>
                  </a:lnTo>
                  <a:lnTo>
                    <a:pt x="630" y="364"/>
                  </a:lnTo>
                  <a:lnTo>
                    <a:pt x="626" y="394"/>
                  </a:lnTo>
                  <a:lnTo>
                    <a:pt x="618" y="422"/>
                  </a:lnTo>
                  <a:lnTo>
                    <a:pt x="608" y="450"/>
                  </a:lnTo>
                  <a:lnTo>
                    <a:pt x="596" y="476"/>
                  </a:lnTo>
                  <a:lnTo>
                    <a:pt x="580" y="500"/>
                  </a:lnTo>
                  <a:lnTo>
                    <a:pt x="564" y="522"/>
                  </a:lnTo>
                  <a:lnTo>
                    <a:pt x="544" y="544"/>
                  </a:lnTo>
                  <a:lnTo>
                    <a:pt x="524" y="562"/>
                  </a:lnTo>
                  <a:lnTo>
                    <a:pt x="502" y="580"/>
                  </a:lnTo>
                  <a:lnTo>
                    <a:pt x="476" y="594"/>
                  </a:lnTo>
                  <a:lnTo>
                    <a:pt x="450" y="606"/>
                  </a:lnTo>
                  <a:lnTo>
                    <a:pt x="424" y="616"/>
                  </a:lnTo>
                  <a:lnTo>
                    <a:pt x="396" y="624"/>
                  </a:lnTo>
                  <a:lnTo>
                    <a:pt x="366" y="628"/>
                  </a:lnTo>
                  <a:lnTo>
                    <a:pt x="336" y="630"/>
                  </a:lnTo>
                  <a:lnTo>
                    <a:pt x="336" y="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8" name="Textfeld 37">
            <a:extLst>
              <a:ext uri="{FF2B5EF4-FFF2-40B4-BE49-F238E27FC236}">
                <a16:creationId xmlns:a16="http://schemas.microsoft.com/office/drawing/2014/main" id="{2C37C216-B130-44F1-AEFF-B77CA8AA6B9E}"/>
              </a:ext>
            </a:extLst>
          </p:cNvPr>
          <p:cNvSpPr txBox="1"/>
          <p:nvPr/>
        </p:nvSpPr>
        <p:spPr>
          <a:xfrm>
            <a:off x="2103416" y="3347959"/>
            <a:ext cx="820738" cy="492443"/>
          </a:xfrm>
          <a:prstGeom prst="rect">
            <a:avLst/>
          </a:prstGeom>
          <a:noFill/>
        </p:spPr>
        <p:txBody>
          <a:bodyPr wrap="none" lIns="0" tIns="0" rIns="0" bIns="0" rtlCol="0">
            <a:spAutoFit/>
          </a:bodyPr>
          <a:lstStyle/>
          <a:p>
            <a:r>
              <a:rPr lang="de-DE" sz="3200" dirty="0">
                <a:solidFill>
                  <a:schemeClr val="bg1">
                    <a:lumMod val="65000"/>
                  </a:schemeClr>
                </a:solidFill>
              </a:rPr>
              <a:t>70%</a:t>
            </a:r>
          </a:p>
        </p:txBody>
      </p:sp>
      <p:sp>
        <p:nvSpPr>
          <p:cNvPr id="39" name="Textfeld 38">
            <a:extLst>
              <a:ext uri="{FF2B5EF4-FFF2-40B4-BE49-F238E27FC236}">
                <a16:creationId xmlns:a16="http://schemas.microsoft.com/office/drawing/2014/main" id="{C2E239A6-1E67-44FC-96B7-8300AEF00844}"/>
              </a:ext>
            </a:extLst>
          </p:cNvPr>
          <p:cNvSpPr txBox="1"/>
          <p:nvPr/>
        </p:nvSpPr>
        <p:spPr>
          <a:xfrm>
            <a:off x="3696060" y="3346356"/>
            <a:ext cx="820738" cy="492443"/>
          </a:xfrm>
          <a:prstGeom prst="rect">
            <a:avLst/>
          </a:prstGeom>
          <a:noFill/>
        </p:spPr>
        <p:txBody>
          <a:bodyPr wrap="none" lIns="0" tIns="0" rIns="0" bIns="0" rtlCol="0">
            <a:spAutoFit/>
          </a:bodyPr>
          <a:lstStyle>
            <a:defPPr>
              <a:defRPr lang="en-US"/>
            </a:defPPr>
            <a:lvl1pPr>
              <a:defRPr sz="5400">
                <a:solidFill>
                  <a:schemeClr val="bg1">
                    <a:lumMod val="65000"/>
                  </a:schemeClr>
                </a:solidFill>
              </a:defRPr>
            </a:lvl1pPr>
          </a:lstStyle>
          <a:p>
            <a:r>
              <a:rPr lang="de-DE" sz="3200" dirty="0"/>
              <a:t>62%</a:t>
            </a:r>
          </a:p>
        </p:txBody>
      </p:sp>
      <p:sp>
        <p:nvSpPr>
          <p:cNvPr id="40" name="Textfeld 39">
            <a:extLst>
              <a:ext uri="{FF2B5EF4-FFF2-40B4-BE49-F238E27FC236}">
                <a16:creationId xmlns:a16="http://schemas.microsoft.com/office/drawing/2014/main" id="{BDC376A1-2581-45B8-B9BA-7BF68F2B479B}"/>
              </a:ext>
            </a:extLst>
          </p:cNvPr>
          <p:cNvSpPr txBox="1"/>
          <p:nvPr/>
        </p:nvSpPr>
        <p:spPr>
          <a:xfrm>
            <a:off x="445141" y="2931682"/>
            <a:ext cx="1540486" cy="923330"/>
          </a:xfrm>
          <a:prstGeom prst="rect">
            <a:avLst/>
          </a:prstGeom>
          <a:noFill/>
        </p:spPr>
        <p:txBody>
          <a:bodyPr wrap="none" lIns="0" tIns="0" rIns="0" bIns="0" rtlCol="0">
            <a:spAutoFit/>
          </a:bodyPr>
          <a:lstStyle>
            <a:defPPr>
              <a:defRPr lang="en-US"/>
            </a:defPPr>
            <a:lvl1pPr>
              <a:defRPr sz="5400" b="1">
                <a:solidFill>
                  <a:schemeClr val="tx2"/>
                </a:solidFill>
              </a:defRPr>
            </a:lvl1pPr>
          </a:lstStyle>
          <a:p>
            <a:r>
              <a:rPr lang="de-DE" sz="6000" dirty="0"/>
              <a:t>78%</a:t>
            </a:r>
          </a:p>
        </p:txBody>
      </p:sp>
      <p:sp>
        <p:nvSpPr>
          <p:cNvPr id="41" name="Textfeld 40">
            <a:extLst>
              <a:ext uri="{FF2B5EF4-FFF2-40B4-BE49-F238E27FC236}">
                <a16:creationId xmlns:a16="http://schemas.microsoft.com/office/drawing/2014/main" id="{BE747073-4D38-4103-8263-7B34F4919688}"/>
              </a:ext>
            </a:extLst>
          </p:cNvPr>
          <p:cNvSpPr txBox="1"/>
          <p:nvPr/>
        </p:nvSpPr>
        <p:spPr>
          <a:xfrm>
            <a:off x="5383099" y="3346356"/>
            <a:ext cx="820738" cy="492443"/>
          </a:xfrm>
          <a:prstGeom prst="rect">
            <a:avLst/>
          </a:prstGeom>
          <a:noFill/>
        </p:spPr>
        <p:txBody>
          <a:bodyPr wrap="none" lIns="0" tIns="0" rIns="0" bIns="0" rtlCol="0">
            <a:spAutoFit/>
          </a:bodyPr>
          <a:lstStyle/>
          <a:p>
            <a:r>
              <a:rPr lang="de-DE" sz="3200" dirty="0">
                <a:solidFill>
                  <a:schemeClr val="bg1">
                    <a:lumMod val="65000"/>
                  </a:schemeClr>
                </a:solidFill>
              </a:rPr>
              <a:t>59%</a:t>
            </a:r>
          </a:p>
        </p:txBody>
      </p:sp>
      <p:sp>
        <p:nvSpPr>
          <p:cNvPr id="42" name="Textfeld 41">
            <a:extLst>
              <a:ext uri="{FF2B5EF4-FFF2-40B4-BE49-F238E27FC236}">
                <a16:creationId xmlns:a16="http://schemas.microsoft.com/office/drawing/2014/main" id="{400BC990-5A49-4989-AFE1-7CAADD1151B2}"/>
              </a:ext>
            </a:extLst>
          </p:cNvPr>
          <p:cNvSpPr txBox="1"/>
          <p:nvPr/>
        </p:nvSpPr>
        <p:spPr>
          <a:xfrm>
            <a:off x="6957067" y="3346356"/>
            <a:ext cx="820738" cy="492443"/>
          </a:xfrm>
          <a:prstGeom prst="rect">
            <a:avLst/>
          </a:prstGeom>
          <a:noFill/>
        </p:spPr>
        <p:txBody>
          <a:bodyPr wrap="none" lIns="0" tIns="0" rIns="0" bIns="0" rtlCol="0">
            <a:spAutoFit/>
          </a:bodyPr>
          <a:lstStyle>
            <a:defPPr>
              <a:defRPr lang="en-US"/>
            </a:defPPr>
            <a:lvl1pPr>
              <a:defRPr sz="5400" b="1">
                <a:solidFill>
                  <a:schemeClr val="tx2"/>
                </a:solidFill>
              </a:defRPr>
            </a:lvl1pPr>
          </a:lstStyle>
          <a:p>
            <a:r>
              <a:rPr lang="de-DE" sz="3200" b="0" dirty="0">
                <a:solidFill>
                  <a:schemeClr val="bg1">
                    <a:lumMod val="65000"/>
                  </a:schemeClr>
                </a:solidFill>
              </a:rPr>
              <a:t>19%</a:t>
            </a:r>
          </a:p>
        </p:txBody>
      </p:sp>
      <p:sp>
        <p:nvSpPr>
          <p:cNvPr id="43" name="Textfeld 42">
            <a:extLst>
              <a:ext uri="{FF2B5EF4-FFF2-40B4-BE49-F238E27FC236}">
                <a16:creationId xmlns:a16="http://schemas.microsoft.com/office/drawing/2014/main" id="{6F83B5CD-00BF-444D-AA2E-CF99755E81B6}"/>
              </a:ext>
            </a:extLst>
          </p:cNvPr>
          <p:cNvSpPr txBox="1"/>
          <p:nvPr/>
        </p:nvSpPr>
        <p:spPr>
          <a:xfrm>
            <a:off x="8602166" y="3346356"/>
            <a:ext cx="593111" cy="492443"/>
          </a:xfrm>
          <a:prstGeom prst="rect">
            <a:avLst/>
          </a:prstGeom>
          <a:noFill/>
        </p:spPr>
        <p:txBody>
          <a:bodyPr wrap="none" lIns="0" tIns="0" rIns="0" bIns="0" rtlCol="0">
            <a:spAutoFit/>
          </a:bodyPr>
          <a:lstStyle>
            <a:defPPr>
              <a:defRPr lang="en-US"/>
            </a:defPPr>
            <a:lvl1pPr>
              <a:defRPr sz="5400" b="1">
                <a:solidFill>
                  <a:schemeClr val="tx2"/>
                </a:solidFill>
              </a:defRPr>
            </a:lvl1pPr>
          </a:lstStyle>
          <a:p>
            <a:r>
              <a:rPr lang="de-DE" sz="3200" b="0" dirty="0">
                <a:solidFill>
                  <a:schemeClr val="bg1">
                    <a:lumMod val="65000"/>
                  </a:schemeClr>
                </a:solidFill>
              </a:rPr>
              <a:t>7%</a:t>
            </a:r>
          </a:p>
        </p:txBody>
      </p:sp>
      <p:sp>
        <p:nvSpPr>
          <p:cNvPr id="44" name="Textfeld 43">
            <a:extLst>
              <a:ext uri="{FF2B5EF4-FFF2-40B4-BE49-F238E27FC236}">
                <a16:creationId xmlns:a16="http://schemas.microsoft.com/office/drawing/2014/main" id="{D72213E7-31E4-4C49-9A17-BD49F7C5611E}"/>
              </a:ext>
            </a:extLst>
          </p:cNvPr>
          <p:cNvSpPr txBox="1"/>
          <p:nvPr/>
        </p:nvSpPr>
        <p:spPr>
          <a:xfrm>
            <a:off x="10288214" y="3346356"/>
            <a:ext cx="593111" cy="492443"/>
          </a:xfrm>
          <a:prstGeom prst="rect">
            <a:avLst/>
          </a:prstGeom>
          <a:noFill/>
        </p:spPr>
        <p:txBody>
          <a:bodyPr wrap="none" lIns="0" tIns="0" rIns="0" bIns="0" rtlCol="0">
            <a:spAutoFit/>
          </a:bodyPr>
          <a:lstStyle/>
          <a:p>
            <a:r>
              <a:rPr lang="de-DE" sz="3200" dirty="0">
                <a:solidFill>
                  <a:schemeClr val="bg1">
                    <a:lumMod val="65000"/>
                  </a:schemeClr>
                </a:solidFill>
              </a:rPr>
              <a:t>7%</a:t>
            </a:r>
          </a:p>
        </p:txBody>
      </p:sp>
      <p:sp>
        <p:nvSpPr>
          <p:cNvPr id="60" name="Textfeld 59">
            <a:extLst>
              <a:ext uri="{FF2B5EF4-FFF2-40B4-BE49-F238E27FC236}">
                <a16:creationId xmlns:a16="http://schemas.microsoft.com/office/drawing/2014/main" id="{F70CB74C-F9F6-4FDC-9EB1-7F7D3B754318}"/>
              </a:ext>
            </a:extLst>
          </p:cNvPr>
          <p:cNvSpPr txBox="1"/>
          <p:nvPr/>
        </p:nvSpPr>
        <p:spPr>
          <a:xfrm>
            <a:off x="455193" y="1436958"/>
            <a:ext cx="912109" cy="169277"/>
          </a:xfrm>
          <a:prstGeom prst="rect">
            <a:avLst/>
          </a:prstGeom>
          <a:noFill/>
        </p:spPr>
        <p:txBody>
          <a:bodyPr wrap="none" lIns="0" tIns="0" rIns="0" bIns="0" rtlCol="0">
            <a:spAutoFit/>
          </a:bodyPr>
          <a:lstStyle>
            <a:defPPr>
              <a:defRPr lang="en-US"/>
            </a:defPPr>
            <a:lvl1pPr>
              <a:defRPr sz="1100"/>
            </a:lvl1pPr>
          </a:lstStyle>
          <a:p>
            <a:r>
              <a:rPr lang="de-DE" dirty="0"/>
              <a:t>Base: n=2.010</a:t>
            </a:r>
          </a:p>
        </p:txBody>
      </p:sp>
      <p:graphicFrame>
        <p:nvGraphicFramePr>
          <p:cNvPr id="45" name="Tabelle 8">
            <a:extLst>
              <a:ext uri="{FF2B5EF4-FFF2-40B4-BE49-F238E27FC236}">
                <a16:creationId xmlns:a16="http://schemas.microsoft.com/office/drawing/2014/main" id="{0EDEA44D-9951-4818-B454-E9E80D0707B5}"/>
              </a:ext>
            </a:extLst>
          </p:cNvPr>
          <p:cNvGraphicFramePr>
            <a:graphicFrameLocks noGrp="1"/>
          </p:cNvGraphicFramePr>
          <p:nvPr>
            <p:extLst>
              <p:ext uri="{D42A27DB-BD31-4B8C-83A1-F6EECF244321}">
                <p14:modId xmlns:p14="http://schemas.microsoft.com/office/powerpoint/2010/main" val="1663857620"/>
              </p:ext>
            </p:extLst>
          </p:nvPr>
        </p:nvGraphicFramePr>
        <p:xfrm>
          <a:off x="359998" y="3849866"/>
          <a:ext cx="11466875" cy="1253531"/>
        </p:xfrm>
        <a:graphic>
          <a:graphicData uri="http://schemas.openxmlformats.org/drawingml/2006/table">
            <a:tbl>
              <a:tblPr firstRow="1" bandRow="1">
                <a:tableStyleId>{5C22544A-7EE6-4342-B048-85BDC9FD1C3A}</a:tableStyleId>
              </a:tblPr>
              <a:tblGrid>
                <a:gridCol w="1638125">
                  <a:extLst>
                    <a:ext uri="{9D8B030D-6E8A-4147-A177-3AD203B41FA5}">
                      <a16:colId xmlns:a16="http://schemas.microsoft.com/office/drawing/2014/main" val="1271370847"/>
                    </a:ext>
                  </a:extLst>
                </a:gridCol>
                <a:gridCol w="1638125">
                  <a:extLst>
                    <a:ext uri="{9D8B030D-6E8A-4147-A177-3AD203B41FA5}">
                      <a16:colId xmlns:a16="http://schemas.microsoft.com/office/drawing/2014/main" val="1067911662"/>
                    </a:ext>
                  </a:extLst>
                </a:gridCol>
                <a:gridCol w="1638125">
                  <a:extLst>
                    <a:ext uri="{9D8B030D-6E8A-4147-A177-3AD203B41FA5}">
                      <a16:colId xmlns:a16="http://schemas.microsoft.com/office/drawing/2014/main" val="2225007639"/>
                    </a:ext>
                  </a:extLst>
                </a:gridCol>
                <a:gridCol w="1638125">
                  <a:extLst>
                    <a:ext uri="{9D8B030D-6E8A-4147-A177-3AD203B41FA5}">
                      <a16:colId xmlns:a16="http://schemas.microsoft.com/office/drawing/2014/main" val="3651680017"/>
                    </a:ext>
                  </a:extLst>
                </a:gridCol>
                <a:gridCol w="1638125">
                  <a:extLst>
                    <a:ext uri="{9D8B030D-6E8A-4147-A177-3AD203B41FA5}">
                      <a16:colId xmlns:a16="http://schemas.microsoft.com/office/drawing/2014/main" val="3609761514"/>
                    </a:ext>
                  </a:extLst>
                </a:gridCol>
                <a:gridCol w="1638125">
                  <a:extLst>
                    <a:ext uri="{9D8B030D-6E8A-4147-A177-3AD203B41FA5}">
                      <a16:colId xmlns:a16="http://schemas.microsoft.com/office/drawing/2014/main" val="4038945235"/>
                    </a:ext>
                  </a:extLst>
                </a:gridCol>
                <a:gridCol w="1638125">
                  <a:extLst>
                    <a:ext uri="{9D8B030D-6E8A-4147-A177-3AD203B41FA5}">
                      <a16:colId xmlns:a16="http://schemas.microsoft.com/office/drawing/2014/main" val="3771140319"/>
                    </a:ext>
                  </a:extLst>
                </a:gridCol>
              </a:tblGrid>
              <a:tr h="1253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solidFill>
                          <a:effectLst/>
                          <a:latin typeface="+mn-lt"/>
                          <a:ea typeface="+mn-ea"/>
                          <a:cs typeface="+mn-cs"/>
                        </a:rPr>
                        <a:t>Measles</a:t>
                      </a:r>
                      <a:endParaRPr lang="de-DE" sz="1400" b="1" kern="1200" dirty="0">
                        <a:solidFill>
                          <a:schemeClr val="tx2"/>
                        </a:solidFill>
                        <a:effectLst/>
                        <a:latin typeface="+mn-lt"/>
                        <a:ea typeface="+mn-ea"/>
                        <a:cs typeface="+mn-cs"/>
                      </a:endParaRPr>
                    </a:p>
                  </a:txBody>
                  <a:tcPr>
                    <a:lnL w="12700" cmpd="sng">
                      <a:noFill/>
                    </a:lnL>
                    <a:lnR w="12700" cmpd="sng">
                      <a:noFill/>
                    </a:lnR>
                    <a:lnT w="28575"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Hepatitis A/B</a:t>
                      </a:r>
                      <a:endParaRPr lang="de-DE" sz="1200" b="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kern="1200" dirty="0">
                        <a:solidFill>
                          <a:schemeClr val="tx1"/>
                        </a:solidFill>
                        <a:latin typeface="+mn-lt"/>
                        <a:ea typeface="+mn-ea"/>
                        <a:cs typeface="+mn-cs"/>
                      </a:endParaRPr>
                    </a:p>
                  </a:txBody>
                  <a:tcPr>
                    <a:lnL w="12700" cmpd="sng">
                      <a:noFill/>
                    </a:lnL>
                    <a:lnR w="12700" cmpd="sng">
                      <a:noFill/>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Chickenpox</a:t>
                      </a:r>
                      <a:endParaRPr lang="de-DE" sz="1200" b="0" kern="1200" dirty="0">
                        <a:solidFill>
                          <a:schemeClr val="tx1"/>
                        </a:solidFill>
                        <a:latin typeface="+mn-lt"/>
                        <a:ea typeface="+mn-ea"/>
                        <a:cs typeface="+mn-cs"/>
                      </a:endParaRPr>
                    </a:p>
                  </a:txBody>
                  <a:tcPr>
                    <a:lnL w="12700" cmpd="sng">
                      <a:noFill/>
                    </a:lnL>
                    <a:lnR w="12700" cmpd="sng">
                      <a:noFill/>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Cervical Cancer/HPV</a:t>
                      </a:r>
                      <a:endParaRPr lang="de-DE" sz="1200" b="0" kern="1200" dirty="0">
                        <a:solidFill>
                          <a:schemeClr val="tx1"/>
                        </a:solidFill>
                        <a:latin typeface="+mn-lt"/>
                        <a:ea typeface="+mn-ea"/>
                        <a:cs typeface="+mn-cs"/>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Norovirus</a:t>
                      </a:r>
                      <a:endParaRPr lang="de-DE" sz="1200" b="0" dirty="0">
                        <a:solidFill>
                          <a:schemeClr val="tx1"/>
                        </a:solidFill>
                      </a:endParaRPr>
                    </a:p>
                  </a:txBody>
                  <a:tcPr>
                    <a:lnL w="12700" cmpd="sng">
                      <a:noFill/>
                    </a:lnL>
                    <a:lnR w="12700" cmpd="sng">
                      <a:noFill/>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AIDS</a:t>
                      </a:r>
                      <a:endParaRPr lang="de-DE" sz="1200" b="0" kern="1200" dirty="0">
                        <a:solidFill>
                          <a:schemeClr val="tx1"/>
                        </a:solidFill>
                        <a:latin typeface="+mn-lt"/>
                        <a:ea typeface="+mn-ea"/>
                        <a:cs typeface="+mn-cs"/>
                      </a:endParaRPr>
                    </a:p>
                  </a:txBody>
                  <a:tcPr>
                    <a:lnL w="12700" cmpd="sng">
                      <a:noFill/>
                    </a:lnL>
                    <a:lnR w="12700" cmpd="sng">
                      <a:noFill/>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r>
                        <a:rPr lang="de-DE" sz="1200" b="0" dirty="0">
                          <a:solidFill>
                            <a:schemeClr val="tx1"/>
                          </a:solidFill>
                        </a:rPr>
                        <a:t>I </a:t>
                      </a:r>
                      <a:r>
                        <a:rPr lang="de-DE" sz="1200" b="0" dirty="0" err="1">
                          <a:solidFill>
                            <a:schemeClr val="tx1"/>
                          </a:solidFill>
                        </a:rPr>
                        <a:t>don‘t</a:t>
                      </a:r>
                      <a:r>
                        <a:rPr lang="de-DE" sz="1200" b="0" dirty="0">
                          <a:solidFill>
                            <a:schemeClr val="tx1"/>
                          </a:solidFill>
                        </a:rPr>
                        <a:t> </a:t>
                      </a:r>
                      <a:r>
                        <a:rPr lang="de-DE" sz="1200" b="0" dirty="0" err="1">
                          <a:solidFill>
                            <a:schemeClr val="tx1"/>
                          </a:solidFill>
                        </a:rPr>
                        <a:t>know</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6946593"/>
                  </a:ext>
                </a:extLst>
              </a:tr>
            </a:tbl>
          </a:graphicData>
        </a:graphic>
      </p:graphicFrame>
      <p:grpSp>
        <p:nvGrpSpPr>
          <p:cNvPr id="66" name="Group 35">
            <a:extLst>
              <a:ext uri="{FF2B5EF4-FFF2-40B4-BE49-F238E27FC236}">
                <a16:creationId xmlns:a16="http://schemas.microsoft.com/office/drawing/2014/main" id="{544AE6F3-FBB6-4318-BA35-D850A219D751}"/>
              </a:ext>
            </a:extLst>
          </p:cNvPr>
          <p:cNvGrpSpPr>
            <a:grpSpLocks noChangeAspect="1"/>
          </p:cNvGrpSpPr>
          <p:nvPr/>
        </p:nvGrpSpPr>
        <p:grpSpPr bwMode="auto">
          <a:xfrm>
            <a:off x="3243521" y="4713117"/>
            <a:ext cx="310143" cy="309220"/>
            <a:chOff x="3504" y="1825"/>
            <a:chExt cx="672" cy="670"/>
          </a:xfrm>
          <a:solidFill>
            <a:schemeClr val="accent3"/>
          </a:solidFill>
        </p:grpSpPr>
        <p:sp>
          <p:nvSpPr>
            <p:cNvPr id="67" name="Freeform 36">
              <a:extLst>
                <a:ext uri="{FF2B5EF4-FFF2-40B4-BE49-F238E27FC236}">
                  <a16:creationId xmlns:a16="http://schemas.microsoft.com/office/drawing/2014/main" id="{0DAF1D90-FA95-494E-B14F-8A06F6720CFE}"/>
                </a:ext>
              </a:extLst>
            </p:cNvPr>
            <p:cNvSpPr>
              <a:spLocks/>
            </p:cNvSpPr>
            <p:nvPr/>
          </p:nvSpPr>
          <p:spPr bwMode="auto">
            <a:xfrm>
              <a:off x="3684" y="2005"/>
              <a:ext cx="348" cy="306"/>
            </a:xfrm>
            <a:custGeom>
              <a:avLst/>
              <a:gdLst>
                <a:gd name="T0" fmla="*/ 340 w 348"/>
                <a:gd name="T1" fmla="*/ 6 h 306"/>
                <a:gd name="T2" fmla="*/ 340 w 348"/>
                <a:gd name="T3" fmla="*/ 6 h 306"/>
                <a:gd name="T4" fmla="*/ 334 w 348"/>
                <a:gd name="T5" fmla="*/ 2 h 306"/>
                <a:gd name="T6" fmla="*/ 326 w 348"/>
                <a:gd name="T7" fmla="*/ 0 h 306"/>
                <a:gd name="T8" fmla="*/ 318 w 348"/>
                <a:gd name="T9" fmla="*/ 2 h 306"/>
                <a:gd name="T10" fmla="*/ 312 w 348"/>
                <a:gd name="T11" fmla="*/ 8 h 306"/>
                <a:gd name="T12" fmla="*/ 120 w 348"/>
                <a:gd name="T13" fmla="*/ 246 h 306"/>
                <a:gd name="T14" fmla="*/ 34 w 348"/>
                <a:gd name="T15" fmla="*/ 158 h 306"/>
                <a:gd name="T16" fmla="*/ 34 w 348"/>
                <a:gd name="T17" fmla="*/ 158 h 306"/>
                <a:gd name="T18" fmla="*/ 26 w 348"/>
                <a:gd name="T19" fmla="*/ 154 h 306"/>
                <a:gd name="T20" fmla="*/ 20 w 348"/>
                <a:gd name="T21" fmla="*/ 152 h 306"/>
                <a:gd name="T22" fmla="*/ 12 w 348"/>
                <a:gd name="T23" fmla="*/ 154 h 306"/>
                <a:gd name="T24" fmla="*/ 4 w 348"/>
                <a:gd name="T25" fmla="*/ 158 h 306"/>
                <a:gd name="T26" fmla="*/ 4 w 348"/>
                <a:gd name="T27" fmla="*/ 158 h 306"/>
                <a:gd name="T28" fmla="*/ 0 w 348"/>
                <a:gd name="T29" fmla="*/ 166 h 306"/>
                <a:gd name="T30" fmla="*/ 0 w 348"/>
                <a:gd name="T31" fmla="*/ 172 h 306"/>
                <a:gd name="T32" fmla="*/ 0 w 348"/>
                <a:gd name="T33" fmla="*/ 180 h 306"/>
                <a:gd name="T34" fmla="*/ 4 w 348"/>
                <a:gd name="T35" fmla="*/ 186 h 306"/>
                <a:gd name="T36" fmla="*/ 124 w 348"/>
                <a:gd name="T37" fmla="*/ 306 h 306"/>
                <a:gd name="T38" fmla="*/ 344 w 348"/>
                <a:gd name="T39" fmla="*/ 34 h 306"/>
                <a:gd name="T40" fmla="*/ 344 w 348"/>
                <a:gd name="T41" fmla="*/ 34 h 306"/>
                <a:gd name="T42" fmla="*/ 346 w 348"/>
                <a:gd name="T43" fmla="*/ 26 h 306"/>
                <a:gd name="T44" fmla="*/ 348 w 348"/>
                <a:gd name="T45" fmla="*/ 18 h 306"/>
                <a:gd name="T46" fmla="*/ 346 w 348"/>
                <a:gd name="T47" fmla="*/ 12 h 306"/>
                <a:gd name="T48" fmla="*/ 340 w 348"/>
                <a:gd name="T49" fmla="*/ 6 h 306"/>
                <a:gd name="T50" fmla="*/ 340 w 348"/>
                <a:gd name="T51"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306">
                  <a:moveTo>
                    <a:pt x="340" y="6"/>
                  </a:moveTo>
                  <a:lnTo>
                    <a:pt x="340" y="6"/>
                  </a:lnTo>
                  <a:lnTo>
                    <a:pt x="334" y="2"/>
                  </a:lnTo>
                  <a:lnTo>
                    <a:pt x="326" y="0"/>
                  </a:lnTo>
                  <a:lnTo>
                    <a:pt x="318" y="2"/>
                  </a:lnTo>
                  <a:lnTo>
                    <a:pt x="312" y="8"/>
                  </a:lnTo>
                  <a:lnTo>
                    <a:pt x="120" y="246"/>
                  </a:lnTo>
                  <a:lnTo>
                    <a:pt x="34" y="158"/>
                  </a:lnTo>
                  <a:lnTo>
                    <a:pt x="34" y="158"/>
                  </a:lnTo>
                  <a:lnTo>
                    <a:pt x="26" y="154"/>
                  </a:lnTo>
                  <a:lnTo>
                    <a:pt x="20" y="152"/>
                  </a:lnTo>
                  <a:lnTo>
                    <a:pt x="12" y="154"/>
                  </a:lnTo>
                  <a:lnTo>
                    <a:pt x="4" y="158"/>
                  </a:lnTo>
                  <a:lnTo>
                    <a:pt x="4" y="158"/>
                  </a:lnTo>
                  <a:lnTo>
                    <a:pt x="0" y="166"/>
                  </a:lnTo>
                  <a:lnTo>
                    <a:pt x="0" y="172"/>
                  </a:lnTo>
                  <a:lnTo>
                    <a:pt x="0" y="180"/>
                  </a:lnTo>
                  <a:lnTo>
                    <a:pt x="4" y="186"/>
                  </a:lnTo>
                  <a:lnTo>
                    <a:pt x="124" y="306"/>
                  </a:lnTo>
                  <a:lnTo>
                    <a:pt x="344" y="34"/>
                  </a:lnTo>
                  <a:lnTo>
                    <a:pt x="344" y="34"/>
                  </a:lnTo>
                  <a:lnTo>
                    <a:pt x="346" y="26"/>
                  </a:lnTo>
                  <a:lnTo>
                    <a:pt x="348" y="18"/>
                  </a:lnTo>
                  <a:lnTo>
                    <a:pt x="346" y="12"/>
                  </a:lnTo>
                  <a:lnTo>
                    <a:pt x="340" y="6"/>
                  </a:lnTo>
                  <a:lnTo>
                    <a:pt x="34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37">
              <a:extLst>
                <a:ext uri="{FF2B5EF4-FFF2-40B4-BE49-F238E27FC236}">
                  <a16:creationId xmlns:a16="http://schemas.microsoft.com/office/drawing/2014/main" id="{5BC88A8B-A809-4E99-8D5B-C04DA4AECCA3}"/>
                </a:ext>
              </a:extLst>
            </p:cNvPr>
            <p:cNvSpPr>
              <a:spLocks noEditPoints="1"/>
            </p:cNvSpPr>
            <p:nvPr/>
          </p:nvSpPr>
          <p:spPr bwMode="auto">
            <a:xfrm>
              <a:off x="3504" y="1825"/>
              <a:ext cx="672" cy="670"/>
            </a:xfrm>
            <a:custGeom>
              <a:avLst/>
              <a:gdLst>
                <a:gd name="T0" fmla="*/ 302 w 672"/>
                <a:gd name="T1" fmla="*/ 0 h 670"/>
                <a:gd name="T2" fmla="*/ 206 w 672"/>
                <a:gd name="T3" fmla="*/ 26 h 670"/>
                <a:gd name="T4" fmla="*/ 122 w 672"/>
                <a:gd name="T5" fmla="*/ 76 h 670"/>
                <a:gd name="T6" fmla="*/ 58 w 672"/>
                <a:gd name="T7" fmla="*/ 148 h 670"/>
                <a:gd name="T8" fmla="*/ 16 w 672"/>
                <a:gd name="T9" fmla="*/ 234 h 670"/>
                <a:gd name="T10" fmla="*/ 0 w 672"/>
                <a:gd name="T11" fmla="*/ 334 h 670"/>
                <a:gd name="T12" fmla="*/ 8 w 672"/>
                <a:gd name="T13" fmla="*/ 402 h 670"/>
                <a:gd name="T14" fmla="*/ 42 w 672"/>
                <a:gd name="T15" fmla="*/ 494 h 670"/>
                <a:gd name="T16" fmla="*/ 100 w 672"/>
                <a:gd name="T17" fmla="*/ 572 h 670"/>
                <a:gd name="T18" fmla="*/ 176 w 672"/>
                <a:gd name="T19" fmla="*/ 630 h 670"/>
                <a:gd name="T20" fmla="*/ 268 w 672"/>
                <a:gd name="T21" fmla="*/ 662 h 670"/>
                <a:gd name="T22" fmla="*/ 336 w 672"/>
                <a:gd name="T23" fmla="*/ 670 h 670"/>
                <a:gd name="T24" fmla="*/ 436 w 672"/>
                <a:gd name="T25" fmla="*/ 654 h 670"/>
                <a:gd name="T26" fmla="*/ 524 w 672"/>
                <a:gd name="T27" fmla="*/ 612 h 670"/>
                <a:gd name="T28" fmla="*/ 594 w 672"/>
                <a:gd name="T29" fmla="*/ 548 h 670"/>
                <a:gd name="T30" fmla="*/ 646 w 672"/>
                <a:gd name="T31" fmla="*/ 464 h 670"/>
                <a:gd name="T32" fmla="*/ 670 w 672"/>
                <a:gd name="T33" fmla="*/ 368 h 670"/>
                <a:gd name="T34" fmla="*/ 670 w 672"/>
                <a:gd name="T35" fmla="*/ 300 h 670"/>
                <a:gd name="T36" fmla="*/ 646 w 672"/>
                <a:gd name="T37" fmla="*/ 204 h 670"/>
                <a:gd name="T38" fmla="*/ 594 w 672"/>
                <a:gd name="T39" fmla="*/ 122 h 670"/>
                <a:gd name="T40" fmla="*/ 524 w 672"/>
                <a:gd name="T41" fmla="*/ 56 h 670"/>
                <a:gd name="T42" fmla="*/ 436 w 672"/>
                <a:gd name="T43" fmla="*/ 14 h 670"/>
                <a:gd name="T44" fmla="*/ 336 w 672"/>
                <a:gd name="T45" fmla="*/ 0 h 670"/>
                <a:gd name="T46" fmla="*/ 336 w 672"/>
                <a:gd name="T47" fmla="*/ 630 h 670"/>
                <a:gd name="T48" fmla="*/ 248 w 672"/>
                <a:gd name="T49" fmla="*/ 616 h 670"/>
                <a:gd name="T50" fmla="*/ 172 w 672"/>
                <a:gd name="T51" fmla="*/ 580 h 670"/>
                <a:gd name="T52" fmla="*/ 108 w 672"/>
                <a:gd name="T53" fmla="*/ 522 h 670"/>
                <a:gd name="T54" fmla="*/ 64 w 672"/>
                <a:gd name="T55" fmla="*/ 450 h 670"/>
                <a:gd name="T56" fmla="*/ 42 w 672"/>
                <a:gd name="T57" fmla="*/ 364 h 670"/>
                <a:gd name="T58" fmla="*/ 42 w 672"/>
                <a:gd name="T59" fmla="*/ 304 h 670"/>
                <a:gd name="T60" fmla="*/ 64 w 672"/>
                <a:gd name="T61" fmla="*/ 220 h 670"/>
                <a:gd name="T62" fmla="*/ 108 w 672"/>
                <a:gd name="T63" fmla="*/ 146 h 670"/>
                <a:gd name="T64" fmla="*/ 172 w 672"/>
                <a:gd name="T65" fmla="*/ 90 h 670"/>
                <a:gd name="T66" fmla="*/ 248 w 672"/>
                <a:gd name="T67" fmla="*/ 52 h 670"/>
                <a:gd name="T68" fmla="*/ 336 w 672"/>
                <a:gd name="T69" fmla="*/ 40 h 670"/>
                <a:gd name="T70" fmla="*/ 396 w 672"/>
                <a:gd name="T71" fmla="*/ 46 h 670"/>
                <a:gd name="T72" fmla="*/ 476 w 672"/>
                <a:gd name="T73" fmla="*/ 74 h 670"/>
                <a:gd name="T74" fmla="*/ 544 w 672"/>
                <a:gd name="T75" fmla="*/ 126 h 670"/>
                <a:gd name="T76" fmla="*/ 596 w 672"/>
                <a:gd name="T77" fmla="*/ 194 h 670"/>
                <a:gd name="T78" fmla="*/ 626 w 672"/>
                <a:gd name="T79" fmla="*/ 276 h 670"/>
                <a:gd name="T80" fmla="*/ 632 w 672"/>
                <a:gd name="T81" fmla="*/ 334 h 670"/>
                <a:gd name="T82" fmla="*/ 618 w 672"/>
                <a:gd name="T83" fmla="*/ 422 h 670"/>
                <a:gd name="T84" fmla="*/ 580 w 672"/>
                <a:gd name="T85" fmla="*/ 500 h 670"/>
                <a:gd name="T86" fmla="*/ 524 w 672"/>
                <a:gd name="T87" fmla="*/ 562 h 670"/>
                <a:gd name="T88" fmla="*/ 450 w 672"/>
                <a:gd name="T89" fmla="*/ 606 h 670"/>
                <a:gd name="T90" fmla="*/ 366 w 672"/>
                <a:gd name="T91" fmla="*/ 62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2" h="670">
                  <a:moveTo>
                    <a:pt x="336" y="0"/>
                  </a:moveTo>
                  <a:lnTo>
                    <a:pt x="336" y="0"/>
                  </a:lnTo>
                  <a:lnTo>
                    <a:pt x="302" y="0"/>
                  </a:lnTo>
                  <a:lnTo>
                    <a:pt x="268" y="6"/>
                  </a:lnTo>
                  <a:lnTo>
                    <a:pt x="236" y="14"/>
                  </a:lnTo>
                  <a:lnTo>
                    <a:pt x="206" y="26"/>
                  </a:lnTo>
                  <a:lnTo>
                    <a:pt x="176" y="40"/>
                  </a:lnTo>
                  <a:lnTo>
                    <a:pt x="148" y="56"/>
                  </a:lnTo>
                  <a:lnTo>
                    <a:pt x="122" y="76"/>
                  </a:lnTo>
                  <a:lnTo>
                    <a:pt x="100" y="98"/>
                  </a:lnTo>
                  <a:lnTo>
                    <a:pt x="78" y="122"/>
                  </a:lnTo>
                  <a:lnTo>
                    <a:pt x="58" y="148"/>
                  </a:lnTo>
                  <a:lnTo>
                    <a:pt x="42" y="174"/>
                  </a:lnTo>
                  <a:lnTo>
                    <a:pt x="28" y="204"/>
                  </a:lnTo>
                  <a:lnTo>
                    <a:pt x="16" y="234"/>
                  </a:lnTo>
                  <a:lnTo>
                    <a:pt x="8" y="266"/>
                  </a:lnTo>
                  <a:lnTo>
                    <a:pt x="2" y="300"/>
                  </a:lnTo>
                  <a:lnTo>
                    <a:pt x="0" y="334"/>
                  </a:lnTo>
                  <a:lnTo>
                    <a:pt x="0" y="334"/>
                  </a:lnTo>
                  <a:lnTo>
                    <a:pt x="2" y="368"/>
                  </a:lnTo>
                  <a:lnTo>
                    <a:pt x="8" y="402"/>
                  </a:lnTo>
                  <a:lnTo>
                    <a:pt x="16" y="434"/>
                  </a:lnTo>
                  <a:lnTo>
                    <a:pt x="28" y="464"/>
                  </a:lnTo>
                  <a:lnTo>
                    <a:pt x="42" y="494"/>
                  </a:lnTo>
                  <a:lnTo>
                    <a:pt x="58" y="522"/>
                  </a:lnTo>
                  <a:lnTo>
                    <a:pt x="78" y="548"/>
                  </a:lnTo>
                  <a:lnTo>
                    <a:pt x="100" y="572"/>
                  </a:lnTo>
                  <a:lnTo>
                    <a:pt x="122" y="594"/>
                  </a:lnTo>
                  <a:lnTo>
                    <a:pt x="148" y="612"/>
                  </a:lnTo>
                  <a:lnTo>
                    <a:pt x="176" y="630"/>
                  </a:lnTo>
                  <a:lnTo>
                    <a:pt x="206" y="644"/>
                  </a:lnTo>
                  <a:lnTo>
                    <a:pt x="236" y="654"/>
                  </a:lnTo>
                  <a:lnTo>
                    <a:pt x="268" y="662"/>
                  </a:lnTo>
                  <a:lnTo>
                    <a:pt x="302" y="668"/>
                  </a:lnTo>
                  <a:lnTo>
                    <a:pt x="336" y="670"/>
                  </a:lnTo>
                  <a:lnTo>
                    <a:pt x="336" y="670"/>
                  </a:lnTo>
                  <a:lnTo>
                    <a:pt x="370" y="668"/>
                  </a:lnTo>
                  <a:lnTo>
                    <a:pt x="404" y="662"/>
                  </a:lnTo>
                  <a:lnTo>
                    <a:pt x="436" y="654"/>
                  </a:lnTo>
                  <a:lnTo>
                    <a:pt x="466" y="644"/>
                  </a:lnTo>
                  <a:lnTo>
                    <a:pt x="496" y="630"/>
                  </a:lnTo>
                  <a:lnTo>
                    <a:pt x="524" y="612"/>
                  </a:lnTo>
                  <a:lnTo>
                    <a:pt x="550" y="594"/>
                  </a:lnTo>
                  <a:lnTo>
                    <a:pt x="574" y="572"/>
                  </a:lnTo>
                  <a:lnTo>
                    <a:pt x="594" y="548"/>
                  </a:lnTo>
                  <a:lnTo>
                    <a:pt x="614" y="522"/>
                  </a:lnTo>
                  <a:lnTo>
                    <a:pt x="630" y="494"/>
                  </a:lnTo>
                  <a:lnTo>
                    <a:pt x="646" y="464"/>
                  </a:lnTo>
                  <a:lnTo>
                    <a:pt x="656" y="434"/>
                  </a:lnTo>
                  <a:lnTo>
                    <a:pt x="664" y="402"/>
                  </a:lnTo>
                  <a:lnTo>
                    <a:pt x="670" y="368"/>
                  </a:lnTo>
                  <a:lnTo>
                    <a:pt x="672" y="334"/>
                  </a:lnTo>
                  <a:lnTo>
                    <a:pt x="672" y="334"/>
                  </a:lnTo>
                  <a:lnTo>
                    <a:pt x="670" y="300"/>
                  </a:lnTo>
                  <a:lnTo>
                    <a:pt x="664" y="266"/>
                  </a:lnTo>
                  <a:lnTo>
                    <a:pt x="656" y="234"/>
                  </a:lnTo>
                  <a:lnTo>
                    <a:pt x="646" y="204"/>
                  </a:lnTo>
                  <a:lnTo>
                    <a:pt x="630" y="174"/>
                  </a:lnTo>
                  <a:lnTo>
                    <a:pt x="614" y="148"/>
                  </a:lnTo>
                  <a:lnTo>
                    <a:pt x="594" y="122"/>
                  </a:lnTo>
                  <a:lnTo>
                    <a:pt x="574" y="98"/>
                  </a:lnTo>
                  <a:lnTo>
                    <a:pt x="550" y="76"/>
                  </a:lnTo>
                  <a:lnTo>
                    <a:pt x="524" y="56"/>
                  </a:lnTo>
                  <a:lnTo>
                    <a:pt x="496" y="40"/>
                  </a:lnTo>
                  <a:lnTo>
                    <a:pt x="466" y="26"/>
                  </a:lnTo>
                  <a:lnTo>
                    <a:pt x="436" y="14"/>
                  </a:lnTo>
                  <a:lnTo>
                    <a:pt x="404" y="6"/>
                  </a:lnTo>
                  <a:lnTo>
                    <a:pt x="370" y="0"/>
                  </a:lnTo>
                  <a:lnTo>
                    <a:pt x="336" y="0"/>
                  </a:lnTo>
                  <a:lnTo>
                    <a:pt x="336" y="0"/>
                  </a:lnTo>
                  <a:close/>
                  <a:moveTo>
                    <a:pt x="336" y="630"/>
                  </a:moveTo>
                  <a:lnTo>
                    <a:pt x="336" y="630"/>
                  </a:lnTo>
                  <a:lnTo>
                    <a:pt x="306" y="628"/>
                  </a:lnTo>
                  <a:lnTo>
                    <a:pt x="276" y="624"/>
                  </a:lnTo>
                  <a:lnTo>
                    <a:pt x="248" y="616"/>
                  </a:lnTo>
                  <a:lnTo>
                    <a:pt x="222" y="606"/>
                  </a:lnTo>
                  <a:lnTo>
                    <a:pt x="196" y="594"/>
                  </a:lnTo>
                  <a:lnTo>
                    <a:pt x="172" y="580"/>
                  </a:lnTo>
                  <a:lnTo>
                    <a:pt x="148" y="562"/>
                  </a:lnTo>
                  <a:lnTo>
                    <a:pt x="128" y="544"/>
                  </a:lnTo>
                  <a:lnTo>
                    <a:pt x="108" y="522"/>
                  </a:lnTo>
                  <a:lnTo>
                    <a:pt x="92" y="500"/>
                  </a:lnTo>
                  <a:lnTo>
                    <a:pt x="76" y="476"/>
                  </a:lnTo>
                  <a:lnTo>
                    <a:pt x="64" y="450"/>
                  </a:lnTo>
                  <a:lnTo>
                    <a:pt x="54" y="422"/>
                  </a:lnTo>
                  <a:lnTo>
                    <a:pt x="46" y="394"/>
                  </a:lnTo>
                  <a:lnTo>
                    <a:pt x="42" y="364"/>
                  </a:lnTo>
                  <a:lnTo>
                    <a:pt x="40" y="334"/>
                  </a:lnTo>
                  <a:lnTo>
                    <a:pt x="40" y="334"/>
                  </a:lnTo>
                  <a:lnTo>
                    <a:pt x="42" y="304"/>
                  </a:lnTo>
                  <a:lnTo>
                    <a:pt x="46" y="276"/>
                  </a:lnTo>
                  <a:lnTo>
                    <a:pt x="54" y="246"/>
                  </a:lnTo>
                  <a:lnTo>
                    <a:pt x="64" y="220"/>
                  </a:lnTo>
                  <a:lnTo>
                    <a:pt x="76" y="194"/>
                  </a:lnTo>
                  <a:lnTo>
                    <a:pt x="92" y="170"/>
                  </a:lnTo>
                  <a:lnTo>
                    <a:pt x="108" y="146"/>
                  </a:lnTo>
                  <a:lnTo>
                    <a:pt x="128" y="126"/>
                  </a:lnTo>
                  <a:lnTo>
                    <a:pt x="148" y="106"/>
                  </a:lnTo>
                  <a:lnTo>
                    <a:pt x="172" y="90"/>
                  </a:lnTo>
                  <a:lnTo>
                    <a:pt x="196" y="74"/>
                  </a:lnTo>
                  <a:lnTo>
                    <a:pt x="222" y="62"/>
                  </a:lnTo>
                  <a:lnTo>
                    <a:pt x="248" y="52"/>
                  </a:lnTo>
                  <a:lnTo>
                    <a:pt x="276" y="46"/>
                  </a:lnTo>
                  <a:lnTo>
                    <a:pt x="306" y="40"/>
                  </a:lnTo>
                  <a:lnTo>
                    <a:pt x="336" y="40"/>
                  </a:lnTo>
                  <a:lnTo>
                    <a:pt x="336" y="40"/>
                  </a:lnTo>
                  <a:lnTo>
                    <a:pt x="366" y="40"/>
                  </a:lnTo>
                  <a:lnTo>
                    <a:pt x="396" y="46"/>
                  </a:lnTo>
                  <a:lnTo>
                    <a:pt x="424" y="52"/>
                  </a:lnTo>
                  <a:lnTo>
                    <a:pt x="450" y="62"/>
                  </a:lnTo>
                  <a:lnTo>
                    <a:pt x="476" y="74"/>
                  </a:lnTo>
                  <a:lnTo>
                    <a:pt x="502" y="90"/>
                  </a:lnTo>
                  <a:lnTo>
                    <a:pt x="524" y="106"/>
                  </a:lnTo>
                  <a:lnTo>
                    <a:pt x="544" y="126"/>
                  </a:lnTo>
                  <a:lnTo>
                    <a:pt x="564" y="146"/>
                  </a:lnTo>
                  <a:lnTo>
                    <a:pt x="580" y="170"/>
                  </a:lnTo>
                  <a:lnTo>
                    <a:pt x="596" y="194"/>
                  </a:lnTo>
                  <a:lnTo>
                    <a:pt x="608" y="220"/>
                  </a:lnTo>
                  <a:lnTo>
                    <a:pt x="618" y="246"/>
                  </a:lnTo>
                  <a:lnTo>
                    <a:pt x="626" y="276"/>
                  </a:lnTo>
                  <a:lnTo>
                    <a:pt x="630" y="304"/>
                  </a:lnTo>
                  <a:lnTo>
                    <a:pt x="632" y="334"/>
                  </a:lnTo>
                  <a:lnTo>
                    <a:pt x="632" y="334"/>
                  </a:lnTo>
                  <a:lnTo>
                    <a:pt x="630" y="364"/>
                  </a:lnTo>
                  <a:lnTo>
                    <a:pt x="626" y="394"/>
                  </a:lnTo>
                  <a:lnTo>
                    <a:pt x="618" y="422"/>
                  </a:lnTo>
                  <a:lnTo>
                    <a:pt x="608" y="450"/>
                  </a:lnTo>
                  <a:lnTo>
                    <a:pt x="596" y="476"/>
                  </a:lnTo>
                  <a:lnTo>
                    <a:pt x="580" y="500"/>
                  </a:lnTo>
                  <a:lnTo>
                    <a:pt x="564" y="522"/>
                  </a:lnTo>
                  <a:lnTo>
                    <a:pt x="544" y="544"/>
                  </a:lnTo>
                  <a:lnTo>
                    <a:pt x="524" y="562"/>
                  </a:lnTo>
                  <a:lnTo>
                    <a:pt x="502" y="580"/>
                  </a:lnTo>
                  <a:lnTo>
                    <a:pt x="476" y="594"/>
                  </a:lnTo>
                  <a:lnTo>
                    <a:pt x="450" y="606"/>
                  </a:lnTo>
                  <a:lnTo>
                    <a:pt x="424" y="616"/>
                  </a:lnTo>
                  <a:lnTo>
                    <a:pt x="396" y="624"/>
                  </a:lnTo>
                  <a:lnTo>
                    <a:pt x="366" y="628"/>
                  </a:lnTo>
                  <a:lnTo>
                    <a:pt x="336" y="630"/>
                  </a:lnTo>
                  <a:lnTo>
                    <a:pt x="336" y="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9" name="Group 35">
            <a:extLst>
              <a:ext uri="{FF2B5EF4-FFF2-40B4-BE49-F238E27FC236}">
                <a16:creationId xmlns:a16="http://schemas.microsoft.com/office/drawing/2014/main" id="{9A975371-F77B-4F22-8185-8C90FA31F600}"/>
              </a:ext>
            </a:extLst>
          </p:cNvPr>
          <p:cNvGrpSpPr>
            <a:grpSpLocks noChangeAspect="1"/>
          </p:cNvGrpSpPr>
          <p:nvPr/>
        </p:nvGrpSpPr>
        <p:grpSpPr bwMode="auto">
          <a:xfrm>
            <a:off x="1621235" y="4713117"/>
            <a:ext cx="310143" cy="309220"/>
            <a:chOff x="3504" y="1825"/>
            <a:chExt cx="672" cy="670"/>
          </a:xfrm>
          <a:solidFill>
            <a:schemeClr val="accent3"/>
          </a:solidFill>
        </p:grpSpPr>
        <p:sp>
          <p:nvSpPr>
            <p:cNvPr id="70" name="Freeform 36">
              <a:extLst>
                <a:ext uri="{FF2B5EF4-FFF2-40B4-BE49-F238E27FC236}">
                  <a16:creationId xmlns:a16="http://schemas.microsoft.com/office/drawing/2014/main" id="{1B5FE49B-5C5E-4FCC-BD5B-96B39683D2AD}"/>
                </a:ext>
              </a:extLst>
            </p:cNvPr>
            <p:cNvSpPr>
              <a:spLocks/>
            </p:cNvSpPr>
            <p:nvPr/>
          </p:nvSpPr>
          <p:spPr bwMode="auto">
            <a:xfrm>
              <a:off x="3684" y="2005"/>
              <a:ext cx="348" cy="306"/>
            </a:xfrm>
            <a:custGeom>
              <a:avLst/>
              <a:gdLst>
                <a:gd name="T0" fmla="*/ 340 w 348"/>
                <a:gd name="T1" fmla="*/ 6 h 306"/>
                <a:gd name="T2" fmla="*/ 340 w 348"/>
                <a:gd name="T3" fmla="*/ 6 h 306"/>
                <a:gd name="T4" fmla="*/ 334 w 348"/>
                <a:gd name="T5" fmla="*/ 2 h 306"/>
                <a:gd name="T6" fmla="*/ 326 w 348"/>
                <a:gd name="T7" fmla="*/ 0 h 306"/>
                <a:gd name="T8" fmla="*/ 318 w 348"/>
                <a:gd name="T9" fmla="*/ 2 h 306"/>
                <a:gd name="T10" fmla="*/ 312 w 348"/>
                <a:gd name="T11" fmla="*/ 8 h 306"/>
                <a:gd name="T12" fmla="*/ 120 w 348"/>
                <a:gd name="T13" fmla="*/ 246 h 306"/>
                <a:gd name="T14" fmla="*/ 34 w 348"/>
                <a:gd name="T15" fmla="*/ 158 h 306"/>
                <a:gd name="T16" fmla="*/ 34 w 348"/>
                <a:gd name="T17" fmla="*/ 158 h 306"/>
                <a:gd name="T18" fmla="*/ 26 w 348"/>
                <a:gd name="T19" fmla="*/ 154 h 306"/>
                <a:gd name="T20" fmla="*/ 20 w 348"/>
                <a:gd name="T21" fmla="*/ 152 h 306"/>
                <a:gd name="T22" fmla="*/ 12 w 348"/>
                <a:gd name="T23" fmla="*/ 154 h 306"/>
                <a:gd name="T24" fmla="*/ 4 w 348"/>
                <a:gd name="T25" fmla="*/ 158 h 306"/>
                <a:gd name="T26" fmla="*/ 4 w 348"/>
                <a:gd name="T27" fmla="*/ 158 h 306"/>
                <a:gd name="T28" fmla="*/ 0 w 348"/>
                <a:gd name="T29" fmla="*/ 166 h 306"/>
                <a:gd name="T30" fmla="*/ 0 w 348"/>
                <a:gd name="T31" fmla="*/ 172 h 306"/>
                <a:gd name="T32" fmla="*/ 0 w 348"/>
                <a:gd name="T33" fmla="*/ 180 h 306"/>
                <a:gd name="T34" fmla="*/ 4 w 348"/>
                <a:gd name="T35" fmla="*/ 186 h 306"/>
                <a:gd name="T36" fmla="*/ 124 w 348"/>
                <a:gd name="T37" fmla="*/ 306 h 306"/>
                <a:gd name="T38" fmla="*/ 344 w 348"/>
                <a:gd name="T39" fmla="*/ 34 h 306"/>
                <a:gd name="T40" fmla="*/ 344 w 348"/>
                <a:gd name="T41" fmla="*/ 34 h 306"/>
                <a:gd name="T42" fmla="*/ 346 w 348"/>
                <a:gd name="T43" fmla="*/ 26 h 306"/>
                <a:gd name="T44" fmla="*/ 348 w 348"/>
                <a:gd name="T45" fmla="*/ 18 h 306"/>
                <a:gd name="T46" fmla="*/ 346 w 348"/>
                <a:gd name="T47" fmla="*/ 12 h 306"/>
                <a:gd name="T48" fmla="*/ 340 w 348"/>
                <a:gd name="T49" fmla="*/ 6 h 306"/>
                <a:gd name="T50" fmla="*/ 340 w 348"/>
                <a:gd name="T51"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306">
                  <a:moveTo>
                    <a:pt x="340" y="6"/>
                  </a:moveTo>
                  <a:lnTo>
                    <a:pt x="340" y="6"/>
                  </a:lnTo>
                  <a:lnTo>
                    <a:pt x="334" y="2"/>
                  </a:lnTo>
                  <a:lnTo>
                    <a:pt x="326" y="0"/>
                  </a:lnTo>
                  <a:lnTo>
                    <a:pt x="318" y="2"/>
                  </a:lnTo>
                  <a:lnTo>
                    <a:pt x="312" y="8"/>
                  </a:lnTo>
                  <a:lnTo>
                    <a:pt x="120" y="246"/>
                  </a:lnTo>
                  <a:lnTo>
                    <a:pt x="34" y="158"/>
                  </a:lnTo>
                  <a:lnTo>
                    <a:pt x="34" y="158"/>
                  </a:lnTo>
                  <a:lnTo>
                    <a:pt x="26" y="154"/>
                  </a:lnTo>
                  <a:lnTo>
                    <a:pt x="20" y="152"/>
                  </a:lnTo>
                  <a:lnTo>
                    <a:pt x="12" y="154"/>
                  </a:lnTo>
                  <a:lnTo>
                    <a:pt x="4" y="158"/>
                  </a:lnTo>
                  <a:lnTo>
                    <a:pt x="4" y="158"/>
                  </a:lnTo>
                  <a:lnTo>
                    <a:pt x="0" y="166"/>
                  </a:lnTo>
                  <a:lnTo>
                    <a:pt x="0" y="172"/>
                  </a:lnTo>
                  <a:lnTo>
                    <a:pt x="0" y="180"/>
                  </a:lnTo>
                  <a:lnTo>
                    <a:pt x="4" y="186"/>
                  </a:lnTo>
                  <a:lnTo>
                    <a:pt x="124" y="306"/>
                  </a:lnTo>
                  <a:lnTo>
                    <a:pt x="344" y="34"/>
                  </a:lnTo>
                  <a:lnTo>
                    <a:pt x="344" y="34"/>
                  </a:lnTo>
                  <a:lnTo>
                    <a:pt x="346" y="26"/>
                  </a:lnTo>
                  <a:lnTo>
                    <a:pt x="348" y="18"/>
                  </a:lnTo>
                  <a:lnTo>
                    <a:pt x="346" y="12"/>
                  </a:lnTo>
                  <a:lnTo>
                    <a:pt x="340" y="6"/>
                  </a:lnTo>
                  <a:lnTo>
                    <a:pt x="34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37">
              <a:extLst>
                <a:ext uri="{FF2B5EF4-FFF2-40B4-BE49-F238E27FC236}">
                  <a16:creationId xmlns:a16="http://schemas.microsoft.com/office/drawing/2014/main" id="{9CA0C365-5A56-4189-8B9D-036D553D6B00}"/>
                </a:ext>
              </a:extLst>
            </p:cNvPr>
            <p:cNvSpPr>
              <a:spLocks noEditPoints="1"/>
            </p:cNvSpPr>
            <p:nvPr/>
          </p:nvSpPr>
          <p:spPr bwMode="auto">
            <a:xfrm>
              <a:off x="3504" y="1825"/>
              <a:ext cx="672" cy="670"/>
            </a:xfrm>
            <a:custGeom>
              <a:avLst/>
              <a:gdLst>
                <a:gd name="T0" fmla="*/ 302 w 672"/>
                <a:gd name="T1" fmla="*/ 0 h 670"/>
                <a:gd name="T2" fmla="*/ 206 w 672"/>
                <a:gd name="T3" fmla="*/ 26 h 670"/>
                <a:gd name="T4" fmla="*/ 122 w 672"/>
                <a:gd name="T5" fmla="*/ 76 h 670"/>
                <a:gd name="T6" fmla="*/ 58 w 672"/>
                <a:gd name="T7" fmla="*/ 148 h 670"/>
                <a:gd name="T8" fmla="*/ 16 w 672"/>
                <a:gd name="T9" fmla="*/ 234 h 670"/>
                <a:gd name="T10" fmla="*/ 0 w 672"/>
                <a:gd name="T11" fmla="*/ 334 h 670"/>
                <a:gd name="T12" fmla="*/ 8 w 672"/>
                <a:gd name="T13" fmla="*/ 402 h 670"/>
                <a:gd name="T14" fmla="*/ 42 w 672"/>
                <a:gd name="T15" fmla="*/ 494 h 670"/>
                <a:gd name="T16" fmla="*/ 100 w 672"/>
                <a:gd name="T17" fmla="*/ 572 h 670"/>
                <a:gd name="T18" fmla="*/ 176 w 672"/>
                <a:gd name="T19" fmla="*/ 630 h 670"/>
                <a:gd name="T20" fmla="*/ 268 w 672"/>
                <a:gd name="T21" fmla="*/ 662 h 670"/>
                <a:gd name="T22" fmla="*/ 336 w 672"/>
                <a:gd name="T23" fmla="*/ 670 h 670"/>
                <a:gd name="T24" fmla="*/ 436 w 672"/>
                <a:gd name="T25" fmla="*/ 654 h 670"/>
                <a:gd name="T26" fmla="*/ 524 w 672"/>
                <a:gd name="T27" fmla="*/ 612 h 670"/>
                <a:gd name="T28" fmla="*/ 594 w 672"/>
                <a:gd name="T29" fmla="*/ 548 h 670"/>
                <a:gd name="T30" fmla="*/ 646 w 672"/>
                <a:gd name="T31" fmla="*/ 464 h 670"/>
                <a:gd name="T32" fmla="*/ 670 w 672"/>
                <a:gd name="T33" fmla="*/ 368 h 670"/>
                <a:gd name="T34" fmla="*/ 670 w 672"/>
                <a:gd name="T35" fmla="*/ 300 h 670"/>
                <a:gd name="T36" fmla="*/ 646 w 672"/>
                <a:gd name="T37" fmla="*/ 204 h 670"/>
                <a:gd name="T38" fmla="*/ 594 w 672"/>
                <a:gd name="T39" fmla="*/ 122 h 670"/>
                <a:gd name="T40" fmla="*/ 524 w 672"/>
                <a:gd name="T41" fmla="*/ 56 h 670"/>
                <a:gd name="T42" fmla="*/ 436 w 672"/>
                <a:gd name="T43" fmla="*/ 14 h 670"/>
                <a:gd name="T44" fmla="*/ 336 w 672"/>
                <a:gd name="T45" fmla="*/ 0 h 670"/>
                <a:gd name="T46" fmla="*/ 336 w 672"/>
                <a:gd name="T47" fmla="*/ 630 h 670"/>
                <a:gd name="T48" fmla="*/ 248 w 672"/>
                <a:gd name="T49" fmla="*/ 616 h 670"/>
                <a:gd name="T50" fmla="*/ 172 w 672"/>
                <a:gd name="T51" fmla="*/ 580 h 670"/>
                <a:gd name="T52" fmla="*/ 108 w 672"/>
                <a:gd name="T53" fmla="*/ 522 h 670"/>
                <a:gd name="T54" fmla="*/ 64 w 672"/>
                <a:gd name="T55" fmla="*/ 450 h 670"/>
                <a:gd name="T56" fmla="*/ 42 w 672"/>
                <a:gd name="T57" fmla="*/ 364 h 670"/>
                <a:gd name="T58" fmla="*/ 42 w 672"/>
                <a:gd name="T59" fmla="*/ 304 h 670"/>
                <a:gd name="T60" fmla="*/ 64 w 672"/>
                <a:gd name="T61" fmla="*/ 220 h 670"/>
                <a:gd name="T62" fmla="*/ 108 w 672"/>
                <a:gd name="T63" fmla="*/ 146 h 670"/>
                <a:gd name="T64" fmla="*/ 172 w 672"/>
                <a:gd name="T65" fmla="*/ 90 h 670"/>
                <a:gd name="T66" fmla="*/ 248 w 672"/>
                <a:gd name="T67" fmla="*/ 52 h 670"/>
                <a:gd name="T68" fmla="*/ 336 w 672"/>
                <a:gd name="T69" fmla="*/ 40 h 670"/>
                <a:gd name="T70" fmla="*/ 396 w 672"/>
                <a:gd name="T71" fmla="*/ 46 h 670"/>
                <a:gd name="T72" fmla="*/ 476 w 672"/>
                <a:gd name="T73" fmla="*/ 74 h 670"/>
                <a:gd name="T74" fmla="*/ 544 w 672"/>
                <a:gd name="T75" fmla="*/ 126 h 670"/>
                <a:gd name="T76" fmla="*/ 596 w 672"/>
                <a:gd name="T77" fmla="*/ 194 h 670"/>
                <a:gd name="T78" fmla="*/ 626 w 672"/>
                <a:gd name="T79" fmla="*/ 276 h 670"/>
                <a:gd name="T80" fmla="*/ 632 w 672"/>
                <a:gd name="T81" fmla="*/ 334 h 670"/>
                <a:gd name="T82" fmla="*/ 618 w 672"/>
                <a:gd name="T83" fmla="*/ 422 h 670"/>
                <a:gd name="T84" fmla="*/ 580 w 672"/>
                <a:gd name="T85" fmla="*/ 500 h 670"/>
                <a:gd name="T86" fmla="*/ 524 w 672"/>
                <a:gd name="T87" fmla="*/ 562 h 670"/>
                <a:gd name="T88" fmla="*/ 450 w 672"/>
                <a:gd name="T89" fmla="*/ 606 h 670"/>
                <a:gd name="T90" fmla="*/ 366 w 672"/>
                <a:gd name="T91" fmla="*/ 62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2" h="670">
                  <a:moveTo>
                    <a:pt x="336" y="0"/>
                  </a:moveTo>
                  <a:lnTo>
                    <a:pt x="336" y="0"/>
                  </a:lnTo>
                  <a:lnTo>
                    <a:pt x="302" y="0"/>
                  </a:lnTo>
                  <a:lnTo>
                    <a:pt x="268" y="6"/>
                  </a:lnTo>
                  <a:lnTo>
                    <a:pt x="236" y="14"/>
                  </a:lnTo>
                  <a:lnTo>
                    <a:pt x="206" y="26"/>
                  </a:lnTo>
                  <a:lnTo>
                    <a:pt x="176" y="40"/>
                  </a:lnTo>
                  <a:lnTo>
                    <a:pt x="148" y="56"/>
                  </a:lnTo>
                  <a:lnTo>
                    <a:pt x="122" y="76"/>
                  </a:lnTo>
                  <a:lnTo>
                    <a:pt x="100" y="98"/>
                  </a:lnTo>
                  <a:lnTo>
                    <a:pt x="78" y="122"/>
                  </a:lnTo>
                  <a:lnTo>
                    <a:pt x="58" y="148"/>
                  </a:lnTo>
                  <a:lnTo>
                    <a:pt x="42" y="174"/>
                  </a:lnTo>
                  <a:lnTo>
                    <a:pt x="28" y="204"/>
                  </a:lnTo>
                  <a:lnTo>
                    <a:pt x="16" y="234"/>
                  </a:lnTo>
                  <a:lnTo>
                    <a:pt x="8" y="266"/>
                  </a:lnTo>
                  <a:lnTo>
                    <a:pt x="2" y="300"/>
                  </a:lnTo>
                  <a:lnTo>
                    <a:pt x="0" y="334"/>
                  </a:lnTo>
                  <a:lnTo>
                    <a:pt x="0" y="334"/>
                  </a:lnTo>
                  <a:lnTo>
                    <a:pt x="2" y="368"/>
                  </a:lnTo>
                  <a:lnTo>
                    <a:pt x="8" y="402"/>
                  </a:lnTo>
                  <a:lnTo>
                    <a:pt x="16" y="434"/>
                  </a:lnTo>
                  <a:lnTo>
                    <a:pt x="28" y="464"/>
                  </a:lnTo>
                  <a:lnTo>
                    <a:pt x="42" y="494"/>
                  </a:lnTo>
                  <a:lnTo>
                    <a:pt x="58" y="522"/>
                  </a:lnTo>
                  <a:lnTo>
                    <a:pt x="78" y="548"/>
                  </a:lnTo>
                  <a:lnTo>
                    <a:pt x="100" y="572"/>
                  </a:lnTo>
                  <a:lnTo>
                    <a:pt x="122" y="594"/>
                  </a:lnTo>
                  <a:lnTo>
                    <a:pt x="148" y="612"/>
                  </a:lnTo>
                  <a:lnTo>
                    <a:pt x="176" y="630"/>
                  </a:lnTo>
                  <a:lnTo>
                    <a:pt x="206" y="644"/>
                  </a:lnTo>
                  <a:lnTo>
                    <a:pt x="236" y="654"/>
                  </a:lnTo>
                  <a:lnTo>
                    <a:pt x="268" y="662"/>
                  </a:lnTo>
                  <a:lnTo>
                    <a:pt x="302" y="668"/>
                  </a:lnTo>
                  <a:lnTo>
                    <a:pt x="336" y="670"/>
                  </a:lnTo>
                  <a:lnTo>
                    <a:pt x="336" y="670"/>
                  </a:lnTo>
                  <a:lnTo>
                    <a:pt x="370" y="668"/>
                  </a:lnTo>
                  <a:lnTo>
                    <a:pt x="404" y="662"/>
                  </a:lnTo>
                  <a:lnTo>
                    <a:pt x="436" y="654"/>
                  </a:lnTo>
                  <a:lnTo>
                    <a:pt x="466" y="644"/>
                  </a:lnTo>
                  <a:lnTo>
                    <a:pt x="496" y="630"/>
                  </a:lnTo>
                  <a:lnTo>
                    <a:pt x="524" y="612"/>
                  </a:lnTo>
                  <a:lnTo>
                    <a:pt x="550" y="594"/>
                  </a:lnTo>
                  <a:lnTo>
                    <a:pt x="574" y="572"/>
                  </a:lnTo>
                  <a:lnTo>
                    <a:pt x="594" y="548"/>
                  </a:lnTo>
                  <a:lnTo>
                    <a:pt x="614" y="522"/>
                  </a:lnTo>
                  <a:lnTo>
                    <a:pt x="630" y="494"/>
                  </a:lnTo>
                  <a:lnTo>
                    <a:pt x="646" y="464"/>
                  </a:lnTo>
                  <a:lnTo>
                    <a:pt x="656" y="434"/>
                  </a:lnTo>
                  <a:lnTo>
                    <a:pt x="664" y="402"/>
                  </a:lnTo>
                  <a:lnTo>
                    <a:pt x="670" y="368"/>
                  </a:lnTo>
                  <a:lnTo>
                    <a:pt x="672" y="334"/>
                  </a:lnTo>
                  <a:lnTo>
                    <a:pt x="672" y="334"/>
                  </a:lnTo>
                  <a:lnTo>
                    <a:pt x="670" y="300"/>
                  </a:lnTo>
                  <a:lnTo>
                    <a:pt x="664" y="266"/>
                  </a:lnTo>
                  <a:lnTo>
                    <a:pt x="656" y="234"/>
                  </a:lnTo>
                  <a:lnTo>
                    <a:pt x="646" y="204"/>
                  </a:lnTo>
                  <a:lnTo>
                    <a:pt x="630" y="174"/>
                  </a:lnTo>
                  <a:lnTo>
                    <a:pt x="614" y="148"/>
                  </a:lnTo>
                  <a:lnTo>
                    <a:pt x="594" y="122"/>
                  </a:lnTo>
                  <a:lnTo>
                    <a:pt x="574" y="98"/>
                  </a:lnTo>
                  <a:lnTo>
                    <a:pt x="550" y="76"/>
                  </a:lnTo>
                  <a:lnTo>
                    <a:pt x="524" y="56"/>
                  </a:lnTo>
                  <a:lnTo>
                    <a:pt x="496" y="40"/>
                  </a:lnTo>
                  <a:lnTo>
                    <a:pt x="466" y="26"/>
                  </a:lnTo>
                  <a:lnTo>
                    <a:pt x="436" y="14"/>
                  </a:lnTo>
                  <a:lnTo>
                    <a:pt x="404" y="6"/>
                  </a:lnTo>
                  <a:lnTo>
                    <a:pt x="370" y="0"/>
                  </a:lnTo>
                  <a:lnTo>
                    <a:pt x="336" y="0"/>
                  </a:lnTo>
                  <a:lnTo>
                    <a:pt x="336" y="0"/>
                  </a:lnTo>
                  <a:close/>
                  <a:moveTo>
                    <a:pt x="336" y="630"/>
                  </a:moveTo>
                  <a:lnTo>
                    <a:pt x="336" y="630"/>
                  </a:lnTo>
                  <a:lnTo>
                    <a:pt x="306" y="628"/>
                  </a:lnTo>
                  <a:lnTo>
                    <a:pt x="276" y="624"/>
                  </a:lnTo>
                  <a:lnTo>
                    <a:pt x="248" y="616"/>
                  </a:lnTo>
                  <a:lnTo>
                    <a:pt x="222" y="606"/>
                  </a:lnTo>
                  <a:lnTo>
                    <a:pt x="196" y="594"/>
                  </a:lnTo>
                  <a:lnTo>
                    <a:pt x="172" y="580"/>
                  </a:lnTo>
                  <a:lnTo>
                    <a:pt x="148" y="562"/>
                  </a:lnTo>
                  <a:lnTo>
                    <a:pt x="128" y="544"/>
                  </a:lnTo>
                  <a:lnTo>
                    <a:pt x="108" y="522"/>
                  </a:lnTo>
                  <a:lnTo>
                    <a:pt x="92" y="500"/>
                  </a:lnTo>
                  <a:lnTo>
                    <a:pt x="76" y="476"/>
                  </a:lnTo>
                  <a:lnTo>
                    <a:pt x="64" y="450"/>
                  </a:lnTo>
                  <a:lnTo>
                    <a:pt x="54" y="422"/>
                  </a:lnTo>
                  <a:lnTo>
                    <a:pt x="46" y="394"/>
                  </a:lnTo>
                  <a:lnTo>
                    <a:pt x="42" y="364"/>
                  </a:lnTo>
                  <a:lnTo>
                    <a:pt x="40" y="334"/>
                  </a:lnTo>
                  <a:lnTo>
                    <a:pt x="40" y="334"/>
                  </a:lnTo>
                  <a:lnTo>
                    <a:pt x="42" y="304"/>
                  </a:lnTo>
                  <a:lnTo>
                    <a:pt x="46" y="276"/>
                  </a:lnTo>
                  <a:lnTo>
                    <a:pt x="54" y="246"/>
                  </a:lnTo>
                  <a:lnTo>
                    <a:pt x="64" y="220"/>
                  </a:lnTo>
                  <a:lnTo>
                    <a:pt x="76" y="194"/>
                  </a:lnTo>
                  <a:lnTo>
                    <a:pt x="92" y="170"/>
                  </a:lnTo>
                  <a:lnTo>
                    <a:pt x="108" y="146"/>
                  </a:lnTo>
                  <a:lnTo>
                    <a:pt x="128" y="126"/>
                  </a:lnTo>
                  <a:lnTo>
                    <a:pt x="148" y="106"/>
                  </a:lnTo>
                  <a:lnTo>
                    <a:pt x="172" y="90"/>
                  </a:lnTo>
                  <a:lnTo>
                    <a:pt x="196" y="74"/>
                  </a:lnTo>
                  <a:lnTo>
                    <a:pt x="222" y="62"/>
                  </a:lnTo>
                  <a:lnTo>
                    <a:pt x="248" y="52"/>
                  </a:lnTo>
                  <a:lnTo>
                    <a:pt x="276" y="46"/>
                  </a:lnTo>
                  <a:lnTo>
                    <a:pt x="306" y="40"/>
                  </a:lnTo>
                  <a:lnTo>
                    <a:pt x="336" y="40"/>
                  </a:lnTo>
                  <a:lnTo>
                    <a:pt x="336" y="40"/>
                  </a:lnTo>
                  <a:lnTo>
                    <a:pt x="366" y="40"/>
                  </a:lnTo>
                  <a:lnTo>
                    <a:pt x="396" y="46"/>
                  </a:lnTo>
                  <a:lnTo>
                    <a:pt x="424" y="52"/>
                  </a:lnTo>
                  <a:lnTo>
                    <a:pt x="450" y="62"/>
                  </a:lnTo>
                  <a:lnTo>
                    <a:pt x="476" y="74"/>
                  </a:lnTo>
                  <a:lnTo>
                    <a:pt x="502" y="90"/>
                  </a:lnTo>
                  <a:lnTo>
                    <a:pt x="524" y="106"/>
                  </a:lnTo>
                  <a:lnTo>
                    <a:pt x="544" y="126"/>
                  </a:lnTo>
                  <a:lnTo>
                    <a:pt x="564" y="146"/>
                  </a:lnTo>
                  <a:lnTo>
                    <a:pt x="580" y="170"/>
                  </a:lnTo>
                  <a:lnTo>
                    <a:pt x="596" y="194"/>
                  </a:lnTo>
                  <a:lnTo>
                    <a:pt x="608" y="220"/>
                  </a:lnTo>
                  <a:lnTo>
                    <a:pt x="618" y="246"/>
                  </a:lnTo>
                  <a:lnTo>
                    <a:pt x="626" y="276"/>
                  </a:lnTo>
                  <a:lnTo>
                    <a:pt x="630" y="304"/>
                  </a:lnTo>
                  <a:lnTo>
                    <a:pt x="632" y="334"/>
                  </a:lnTo>
                  <a:lnTo>
                    <a:pt x="632" y="334"/>
                  </a:lnTo>
                  <a:lnTo>
                    <a:pt x="630" y="364"/>
                  </a:lnTo>
                  <a:lnTo>
                    <a:pt x="626" y="394"/>
                  </a:lnTo>
                  <a:lnTo>
                    <a:pt x="618" y="422"/>
                  </a:lnTo>
                  <a:lnTo>
                    <a:pt x="608" y="450"/>
                  </a:lnTo>
                  <a:lnTo>
                    <a:pt x="596" y="476"/>
                  </a:lnTo>
                  <a:lnTo>
                    <a:pt x="580" y="500"/>
                  </a:lnTo>
                  <a:lnTo>
                    <a:pt x="564" y="522"/>
                  </a:lnTo>
                  <a:lnTo>
                    <a:pt x="544" y="544"/>
                  </a:lnTo>
                  <a:lnTo>
                    <a:pt x="524" y="562"/>
                  </a:lnTo>
                  <a:lnTo>
                    <a:pt x="502" y="580"/>
                  </a:lnTo>
                  <a:lnTo>
                    <a:pt x="476" y="594"/>
                  </a:lnTo>
                  <a:lnTo>
                    <a:pt x="450" y="606"/>
                  </a:lnTo>
                  <a:lnTo>
                    <a:pt x="424" y="616"/>
                  </a:lnTo>
                  <a:lnTo>
                    <a:pt x="396" y="624"/>
                  </a:lnTo>
                  <a:lnTo>
                    <a:pt x="366" y="628"/>
                  </a:lnTo>
                  <a:lnTo>
                    <a:pt x="336" y="630"/>
                  </a:lnTo>
                  <a:lnTo>
                    <a:pt x="336" y="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2" name="Group 35">
            <a:extLst>
              <a:ext uri="{FF2B5EF4-FFF2-40B4-BE49-F238E27FC236}">
                <a16:creationId xmlns:a16="http://schemas.microsoft.com/office/drawing/2014/main" id="{000A9B9A-D33A-41F7-937F-920AAB7D1F13}"/>
              </a:ext>
            </a:extLst>
          </p:cNvPr>
          <p:cNvGrpSpPr>
            <a:grpSpLocks noChangeAspect="1"/>
          </p:cNvGrpSpPr>
          <p:nvPr/>
        </p:nvGrpSpPr>
        <p:grpSpPr bwMode="auto">
          <a:xfrm>
            <a:off x="4874110" y="4713117"/>
            <a:ext cx="310143" cy="309220"/>
            <a:chOff x="3504" y="1825"/>
            <a:chExt cx="672" cy="670"/>
          </a:xfrm>
          <a:solidFill>
            <a:schemeClr val="accent3"/>
          </a:solidFill>
        </p:grpSpPr>
        <p:sp>
          <p:nvSpPr>
            <p:cNvPr id="73" name="Freeform 36">
              <a:extLst>
                <a:ext uri="{FF2B5EF4-FFF2-40B4-BE49-F238E27FC236}">
                  <a16:creationId xmlns:a16="http://schemas.microsoft.com/office/drawing/2014/main" id="{FBD9C679-7598-4808-96EE-016459DED12E}"/>
                </a:ext>
              </a:extLst>
            </p:cNvPr>
            <p:cNvSpPr>
              <a:spLocks/>
            </p:cNvSpPr>
            <p:nvPr/>
          </p:nvSpPr>
          <p:spPr bwMode="auto">
            <a:xfrm>
              <a:off x="3684" y="2005"/>
              <a:ext cx="348" cy="306"/>
            </a:xfrm>
            <a:custGeom>
              <a:avLst/>
              <a:gdLst>
                <a:gd name="T0" fmla="*/ 340 w 348"/>
                <a:gd name="T1" fmla="*/ 6 h 306"/>
                <a:gd name="T2" fmla="*/ 340 w 348"/>
                <a:gd name="T3" fmla="*/ 6 h 306"/>
                <a:gd name="T4" fmla="*/ 334 w 348"/>
                <a:gd name="T5" fmla="*/ 2 h 306"/>
                <a:gd name="T6" fmla="*/ 326 w 348"/>
                <a:gd name="T7" fmla="*/ 0 h 306"/>
                <a:gd name="T8" fmla="*/ 318 w 348"/>
                <a:gd name="T9" fmla="*/ 2 h 306"/>
                <a:gd name="T10" fmla="*/ 312 w 348"/>
                <a:gd name="T11" fmla="*/ 8 h 306"/>
                <a:gd name="T12" fmla="*/ 120 w 348"/>
                <a:gd name="T13" fmla="*/ 246 h 306"/>
                <a:gd name="T14" fmla="*/ 34 w 348"/>
                <a:gd name="T15" fmla="*/ 158 h 306"/>
                <a:gd name="T16" fmla="*/ 34 w 348"/>
                <a:gd name="T17" fmla="*/ 158 h 306"/>
                <a:gd name="T18" fmla="*/ 26 w 348"/>
                <a:gd name="T19" fmla="*/ 154 h 306"/>
                <a:gd name="T20" fmla="*/ 20 w 348"/>
                <a:gd name="T21" fmla="*/ 152 h 306"/>
                <a:gd name="T22" fmla="*/ 12 w 348"/>
                <a:gd name="T23" fmla="*/ 154 h 306"/>
                <a:gd name="T24" fmla="*/ 4 w 348"/>
                <a:gd name="T25" fmla="*/ 158 h 306"/>
                <a:gd name="T26" fmla="*/ 4 w 348"/>
                <a:gd name="T27" fmla="*/ 158 h 306"/>
                <a:gd name="T28" fmla="*/ 0 w 348"/>
                <a:gd name="T29" fmla="*/ 166 h 306"/>
                <a:gd name="T30" fmla="*/ 0 w 348"/>
                <a:gd name="T31" fmla="*/ 172 h 306"/>
                <a:gd name="T32" fmla="*/ 0 w 348"/>
                <a:gd name="T33" fmla="*/ 180 h 306"/>
                <a:gd name="T34" fmla="*/ 4 w 348"/>
                <a:gd name="T35" fmla="*/ 186 h 306"/>
                <a:gd name="T36" fmla="*/ 124 w 348"/>
                <a:gd name="T37" fmla="*/ 306 h 306"/>
                <a:gd name="T38" fmla="*/ 344 w 348"/>
                <a:gd name="T39" fmla="*/ 34 h 306"/>
                <a:gd name="T40" fmla="*/ 344 w 348"/>
                <a:gd name="T41" fmla="*/ 34 h 306"/>
                <a:gd name="T42" fmla="*/ 346 w 348"/>
                <a:gd name="T43" fmla="*/ 26 h 306"/>
                <a:gd name="T44" fmla="*/ 348 w 348"/>
                <a:gd name="T45" fmla="*/ 18 h 306"/>
                <a:gd name="T46" fmla="*/ 346 w 348"/>
                <a:gd name="T47" fmla="*/ 12 h 306"/>
                <a:gd name="T48" fmla="*/ 340 w 348"/>
                <a:gd name="T49" fmla="*/ 6 h 306"/>
                <a:gd name="T50" fmla="*/ 340 w 348"/>
                <a:gd name="T51"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306">
                  <a:moveTo>
                    <a:pt x="340" y="6"/>
                  </a:moveTo>
                  <a:lnTo>
                    <a:pt x="340" y="6"/>
                  </a:lnTo>
                  <a:lnTo>
                    <a:pt x="334" y="2"/>
                  </a:lnTo>
                  <a:lnTo>
                    <a:pt x="326" y="0"/>
                  </a:lnTo>
                  <a:lnTo>
                    <a:pt x="318" y="2"/>
                  </a:lnTo>
                  <a:lnTo>
                    <a:pt x="312" y="8"/>
                  </a:lnTo>
                  <a:lnTo>
                    <a:pt x="120" y="246"/>
                  </a:lnTo>
                  <a:lnTo>
                    <a:pt x="34" y="158"/>
                  </a:lnTo>
                  <a:lnTo>
                    <a:pt x="34" y="158"/>
                  </a:lnTo>
                  <a:lnTo>
                    <a:pt x="26" y="154"/>
                  </a:lnTo>
                  <a:lnTo>
                    <a:pt x="20" y="152"/>
                  </a:lnTo>
                  <a:lnTo>
                    <a:pt x="12" y="154"/>
                  </a:lnTo>
                  <a:lnTo>
                    <a:pt x="4" y="158"/>
                  </a:lnTo>
                  <a:lnTo>
                    <a:pt x="4" y="158"/>
                  </a:lnTo>
                  <a:lnTo>
                    <a:pt x="0" y="166"/>
                  </a:lnTo>
                  <a:lnTo>
                    <a:pt x="0" y="172"/>
                  </a:lnTo>
                  <a:lnTo>
                    <a:pt x="0" y="180"/>
                  </a:lnTo>
                  <a:lnTo>
                    <a:pt x="4" y="186"/>
                  </a:lnTo>
                  <a:lnTo>
                    <a:pt x="124" y="306"/>
                  </a:lnTo>
                  <a:lnTo>
                    <a:pt x="344" y="34"/>
                  </a:lnTo>
                  <a:lnTo>
                    <a:pt x="344" y="34"/>
                  </a:lnTo>
                  <a:lnTo>
                    <a:pt x="346" y="26"/>
                  </a:lnTo>
                  <a:lnTo>
                    <a:pt x="348" y="18"/>
                  </a:lnTo>
                  <a:lnTo>
                    <a:pt x="346" y="12"/>
                  </a:lnTo>
                  <a:lnTo>
                    <a:pt x="340" y="6"/>
                  </a:lnTo>
                  <a:lnTo>
                    <a:pt x="34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37">
              <a:extLst>
                <a:ext uri="{FF2B5EF4-FFF2-40B4-BE49-F238E27FC236}">
                  <a16:creationId xmlns:a16="http://schemas.microsoft.com/office/drawing/2014/main" id="{8585EAF9-6B7F-4B7F-8E04-5C61E023A769}"/>
                </a:ext>
              </a:extLst>
            </p:cNvPr>
            <p:cNvSpPr>
              <a:spLocks noEditPoints="1"/>
            </p:cNvSpPr>
            <p:nvPr/>
          </p:nvSpPr>
          <p:spPr bwMode="auto">
            <a:xfrm>
              <a:off x="3504" y="1825"/>
              <a:ext cx="672" cy="670"/>
            </a:xfrm>
            <a:custGeom>
              <a:avLst/>
              <a:gdLst>
                <a:gd name="T0" fmla="*/ 302 w 672"/>
                <a:gd name="T1" fmla="*/ 0 h 670"/>
                <a:gd name="T2" fmla="*/ 206 w 672"/>
                <a:gd name="T3" fmla="*/ 26 h 670"/>
                <a:gd name="T4" fmla="*/ 122 w 672"/>
                <a:gd name="T5" fmla="*/ 76 h 670"/>
                <a:gd name="T6" fmla="*/ 58 w 672"/>
                <a:gd name="T7" fmla="*/ 148 h 670"/>
                <a:gd name="T8" fmla="*/ 16 w 672"/>
                <a:gd name="T9" fmla="*/ 234 h 670"/>
                <a:gd name="T10" fmla="*/ 0 w 672"/>
                <a:gd name="T11" fmla="*/ 334 h 670"/>
                <a:gd name="T12" fmla="*/ 8 w 672"/>
                <a:gd name="T13" fmla="*/ 402 h 670"/>
                <a:gd name="T14" fmla="*/ 42 w 672"/>
                <a:gd name="T15" fmla="*/ 494 h 670"/>
                <a:gd name="T16" fmla="*/ 100 w 672"/>
                <a:gd name="T17" fmla="*/ 572 h 670"/>
                <a:gd name="T18" fmla="*/ 176 w 672"/>
                <a:gd name="T19" fmla="*/ 630 h 670"/>
                <a:gd name="T20" fmla="*/ 268 w 672"/>
                <a:gd name="T21" fmla="*/ 662 h 670"/>
                <a:gd name="T22" fmla="*/ 336 w 672"/>
                <a:gd name="T23" fmla="*/ 670 h 670"/>
                <a:gd name="T24" fmla="*/ 436 w 672"/>
                <a:gd name="T25" fmla="*/ 654 h 670"/>
                <a:gd name="T26" fmla="*/ 524 w 672"/>
                <a:gd name="T27" fmla="*/ 612 h 670"/>
                <a:gd name="T28" fmla="*/ 594 w 672"/>
                <a:gd name="T29" fmla="*/ 548 h 670"/>
                <a:gd name="T30" fmla="*/ 646 w 672"/>
                <a:gd name="T31" fmla="*/ 464 h 670"/>
                <a:gd name="T32" fmla="*/ 670 w 672"/>
                <a:gd name="T33" fmla="*/ 368 h 670"/>
                <a:gd name="T34" fmla="*/ 670 w 672"/>
                <a:gd name="T35" fmla="*/ 300 h 670"/>
                <a:gd name="T36" fmla="*/ 646 w 672"/>
                <a:gd name="T37" fmla="*/ 204 h 670"/>
                <a:gd name="T38" fmla="*/ 594 w 672"/>
                <a:gd name="T39" fmla="*/ 122 h 670"/>
                <a:gd name="T40" fmla="*/ 524 w 672"/>
                <a:gd name="T41" fmla="*/ 56 h 670"/>
                <a:gd name="T42" fmla="*/ 436 w 672"/>
                <a:gd name="T43" fmla="*/ 14 h 670"/>
                <a:gd name="T44" fmla="*/ 336 w 672"/>
                <a:gd name="T45" fmla="*/ 0 h 670"/>
                <a:gd name="T46" fmla="*/ 336 w 672"/>
                <a:gd name="T47" fmla="*/ 630 h 670"/>
                <a:gd name="T48" fmla="*/ 248 w 672"/>
                <a:gd name="T49" fmla="*/ 616 h 670"/>
                <a:gd name="T50" fmla="*/ 172 w 672"/>
                <a:gd name="T51" fmla="*/ 580 h 670"/>
                <a:gd name="T52" fmla="*/ 108 w 672"/>
                <a:gd name="T53" fmla="*/ 522 h 670"/>
                <a:gd name="T54" fmla="*/ 64 w 672"/>
                <a:gd name="T55" fmla="*/ 450 h 670"/>
                <a:gd name="T56" fmla="*/ 42 w 672"/>
                <a:gd name="T57" fmla="*/ 364 h 670"/>
                <a:gd name="T58" fmla="*/ 42 w 672"/>
                <a:gd name="T59" fmla="*/ 304 h 670"/>
                <a:gd name="T60" fmla="*/ 64 w 672"/>
                <a:gd name="T61" fmla="*/ 220 h 670"/>
                <a:gd name="T62" fmla="*/ 108 w 672"/>
                <a:gd name="T63" fmla="*/ 146 h 670"/>
                <a:gd name="T64" fmla="*/ 172 w 672"/>
                <a:gd name="T65" fmla="*/ 90 h 670"/>
                <a:gd name="T66" fmla="*/ 248 w 672"/>
                <a:gd name="T67" fmla="*/ 52 h 670"/>
                <a:gd name="T68" fmla="*/ 336 w 672"/>
                <a:gd name="T69" fmla="*/ 40 h 670"/>
                <a:gd name="T70" fmla="*/ 396 w 672"/>
                <a:gd name="T71" fmla="*/ 46 h 670"/>
                <a:gd name="T72" fmla="*/ 476 w 672"/>
                <a:gd name="T73" fmla="*/ 74 h 670"/>
                <a:gd name="T74" fmla="*/ 544 w 672"/>
                <a:gd name="T75" fmla="*/ 126 h 670"/>
                <a:gd name="T76" fmla="*/ 596 w 672"/>
                <a:gd name="T77" fmla="*/ 194 h 670"/>
                <a:gd name="T78" fmla="*/ 626 w 672"/>
                <a:gd name="T79" fmla="*/ 276 h 670"/>
                <a:gd name="T80" fmla="*/ 632 w 672"/>
                <a:gd name="T81" fmla="*/ 334 h 670"/>
                <a:gd name="T82" fmla="*/ 618 w 672"/>
                <a:gd name="T83" fmla="*/ 422 h 670"/>
                <a:gd name="T84" fmla="*/ 580 w 672"/>
                <a:gd name="T85" fmla="*/ 500 h 670"/>
                <a:gd name="T86" fmla="*/ 524 w 672"/>
                <a:gd name="T87" fmla="*/ 562 h 670"/>
                <a:gd name="T88" fmla="*/ 450 w 672"/>
                <a:gd name="T89" fmla="*/ 606 h 670"/>
                <a:gd name="T90" fmla="*/ 366 w 672"/>
                <a:gd name="T91" fmla="*/ 62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2" h="670">
                  <a:moveTo>
                    <a:pt x="336" y="0"/>
                  </a:moveTo>
                  <a:lnTo>
                    <a:pt x="336" y="0"/>
                  </a:lnTo>
                  <a:lnTo>
                    <a:pt x="302" y="0"/>
                  </a:lnTo>
                  <a:lnTo>
                    <a:pt x="268" y="6"/>
                  </a:lnTo>
                  <a:lnTo>
                    <a:pt x="236" y="14"/>
                  </a:lnTo>
                  <a:lnTo>
                    <a:pt x="206" y="26"/>
                  </a:lnTo>
                  <a:lnTo>
                    <a:pt x="176" y="40"/>
                  </a:lnTo>
                  <a:lnTo>
                    <a:pt x="148" y="56"/>
                  </a:lnTo>
                  <a:lnTo>
                    <a:pt x="122" y="76"/>
                  </a:lnTo>
                  <a:lnTo>
                    <a:pt x="100" y="98"/>
                  </a:lnTo>
                  <a:lnTo>
                    <a:pt x="78" y="122"/>
                  </a:lnTo>
                  <a:lnTo>
                    <a:pt x="58" y="148"/>
                  </a:lnTo>
                  <a:lnTo>
                    <a:pt x="42" y="174"/>
                  </a:lnTo>
                  <a:lnTo>
                    <a:pt x="28" y="204"/>
                  </a:lnTo>
                  <a:lnTo>
                    <a:pt x="16" y="234"/>
                  </a:lnTo>
                  <a:lnTo>
                    <a:pt x="8" y="266"/>
                  </a:lnTo>
                  <a:lnTo>
                    <a:pt x="2" y="300"/>
                  </a:lnTo>
                  <a:lnTo>
                    <a:pt x="0" y="334"/>
                  </a:lnTo>
                  <a:lnTo>
                    <a:pt x="0" y="334"/>
                  </a:lnTo>
                  <a:lnTo>
                    <a:pt x="2" y="368"/>
                  </a:lnTo>
                  <a:lnTo>
                    <a:pt x="8" y="402"/>
                  </a:lnTo>
                  <a:lnTo>
                    <a:pt x="16" y="434"/>
                  </a:lnTo>
                  <a:lnTo>
                    <a:pt x="28" y="464"/>
                  </a:lnTo>
                  <a:lnTo>
                    <a:pt x="42" y="494"/>
                  </a:lnTo>
                  <a:lnTo>
                    <a:pt x="58" y="522"/>
                  </a:lnTo>
                  <a:lnTo>
                    <a:pt x="78" y="548"/>
                  </a:lnTo>
                  <a:lnTo>
                    <a:pt x="100" y="572"/>
                  </a:lnTo>
                  <a:lnTo>
                    <a:pt x="122" y="594"/>
                  </a:lnTo>
                  <a:lnTo>
                    <a:pt x="148" y="612"/>
                  </a:lnTo>
                  <a:lnTo>
                    <a:pt x="176" y="630"/>
                  </a:lnTo>
                  <a:lnTo>
                    <a:pt x="206" y="644"/>
                  </a:lnTo>
                  <a:lnTo>
                    <a:pt x="236" y="654"/>
                  </a:lnTo>
                  <a:lnTo>
                    <a:pt x="268" y="662"/>
                  </a:lnTo>
                  <a:lnTo>
                    <a:pt x="302" y="668"/>
                  </a:lnTo>
                  <a:lnTo>
                    <a:pt x="336" y="670"/>
                  </a:lnTo>
                  <a:lnTo>
                    <a:pt x="336" y="670"/>
                  </a:lnTo>
                  <a:lnTo>
                    <a:pt x="370" y="668"/>
                  </a:lnTo>
                  <a:lnTo>
                    <a:pt x="404" y="662"/>
                  </a:lnTo>
                  <a:lnTo>
                    <a:pt x="436" y="654"/>
                  </a:lnTo>
                  <a:lnTo>
                    <a:pt x="466" y="644"/>
                  </a:lnTo>
                  <a:lnTo>
                    <a:pt x="496" y="630"/>
                  </a:lnTo>
                  <a:lnTo>
                    <a:pt x="524" y="612"/>
                  </a:lnTo>
                  <a:lnTo>
                    <a:pt x="550" y="594"/>
                  </a:lnTo>
                  <a:lnTo>
                    <a:pt x="574" y="572"/>
                  </a:lnTo>
                  <a:lnTo>
                    <a:pt x="594" y="548"/>
                  </a:lnTo>
                  <a:lnTo>
                    <a:pt x="614" y="522"/>
                  </a:lnTo>
                  <a:lnTo>
                    <a:pt x="630" y="494"/>
                  </a:lnTo>
                  <a:lnTo>
                    <a:pt x="646" y="464"/>
                  </a:lnTo>
                  <a:lnTo>
                    <a:pt x="656" y="434"/>
                  </a:lnTo>
                  <a:lnTo>
                    <a:pt x="664" y="402"/>
                  </a:lnTo>
                  <a:lnTo>
                    <a:pt x="670" y="368"/>
                  </a:lnTo>
                  <a:lnTo>
                    <a:pt x="672" y="334"/>
                  </a:lnTo>
                  <a:lnTo>
                    <a:pt x="672" y="334"/>
                  </a:lnTo>
                  <a:lnTo>
                    <a:pt x="670" y="300"/>
                  </a:lnTo>
                  <a:lnTo>
                    <a:pt x="664" y="266"/>
                  </a:lnTo>
                  <a:lnTo>
                    <a:pt x="656" y="234"/>
                  </a:lnTo>
                  <a:lnTo>
                    <a:pt x="646" y="204"/>
                  </a:lnTo>
                  <a:lnTo>
                    <a:pt x="630" y="174"/>
                  </a:lnTo>
                  <a:lnTo>
                    <a:pt x="614" y="148"/>
                  </a:lnTo>
                  <a:lnTo>
                    <a:pt x="594" y="122"/>
                  </a:lnTo>
                  <a:lnTo>
                    <a:pt x="574" y="98"/>
                  </a:lnTo>
                  <a:lnTo>
                    <a:pt x="550" y="76"/>
                  </a:lnTo>
                  <a:lnTo>
                    <a:pt x="524" y="56"/>
                  </a:lnTo>
                  <a:lnTo>
                    <a:pt x="496" y="40"/>
                  </a:lnTo>
                  <a:lnTo>
                    <a:pt x="466" y="26"/>
                  </a:lnTo>
                  <a:lnTo>
                    <a:pt x="436" y="14"/>
                  </a:lnTo>
                  <a:lnTo>
                    <a:pt x="404" y="6"/>
                  </a:lnTo>
                  <a:lnTo>
                    <a:pt x="370" y="0"/>
                  </a:lnTo>
                  <a:lnTo>
                    <a:pt x="336" y="0"/>
                  </a:lnTo>
                  <a:lnTo>
                    <a:pt x="336" y="0"/>
                  </a:lnTo>
                  <a:close/>
                  <a:moveTo>
                    <a:pt x="336" y="630"/>
                  </a:moveTo>
                  <a:lnTo>
                    <a:pt x="336" y="630"/>
                  </a:lnTo>
                  <a:lnTo>
                    <a:pt x="306" y="628"/>
                  </a:lnTo>
                  <a:lnTo>
                    <a:pt x="276" y="624"/>
                  </a:lnTo>
                  <a:lnTo>
                    <a:pt x="248" y="616"/>
                  </a:lnTo>
                  <a:lnTo>
                    <a:pt x="222" y="606"/>
                  </a:lnTo>
                  <a:lnTo>
                    <a:pt x="196" y="594"/>
                  </a:lnTo>
                  <a:lnTo>
                    <a:pt x="172" y="580"/>
                  </a:lnTo>
                  <a:lnTo>
                    <a:pt x="148" y="562"/>
                  </a:lnTo>
                  <a:lnTo>
                    <a:pt x="128" y="544"/>
                  </a:lnTo>
                  <a:lnTo>
                    <a:pt x="108" y="522"/>
                  </a:lnTo>
                  <a:lnTo>
                    <a:pt x="92" y="500"/>
                  </a:lnTo>
                  <a:lnTo>
                    <a:pt x="76" y="476"/>
                  </a:lnTo>
                  <a:lnTo>
                    <a:pt x="64" y="450"/>
                  </a:lnTo>
                  <a:lnTo>
                    <a:pt x="54" y="422"/>
                  </a:lnTo>
                  <a:lnTo>
                    <a:pt x="46" y="394"/>
                  </a:lnTo>
                  <a:lnTo>
                    <a:pt x="42" y="364"/>
                  </a:lnTo>
                  <a:lnTo>
                    <a:pt x="40" y="334"/>
                  </a:lnTo>
                  <a:lnTo>
                    <a:pt x="40" y="334"/>
                  </a:lnTo>
                  <a:lnTo>
                    <a:pt x="42" y="304"/>
                  </a:lnTo>
                  <a:lnTo>
                    <a:pt x="46" y="276"/>
                  </a:lnTo>
                  <a:lnTo>
                    <a:pt x="54" y="246"/>
                  </a:lnTo>
                  <a:lnTo>
                    <a:pt x="64" y="220"/>
                  </a:lnTo>
                  <a:lnTo>
                    <a:pt x="76" y="194"/>
                  </a:lnTo>
                  <a:lnTo>
                    <a:pt x="92" y="170"/>
                  </a:lnTo>
                  <a:lnTo>
                    <a:pt x="108" y="146"/>
                  </a:lnTo>
                  <a:lnTo>
                    <a:pt x="128" y="126"/>
                  </a:lnTo>
                  <a:lnTo>
                    <a:pt x="148" y="106"/>
                  </a:lnTo>
                  <a:lnTo>
                    <a:pt x="172" y="90"/>
                  </a:lnTo>
                  <a:lnTo>
                    <a:pt x="196" y="74"/>
                  </a:lnTo>
                  <a:lnTo>
                    <a:pt x="222" y="62"/>
                  </a:lnTo>
                  <a:lnTo>
                    <a:pt x="248" y="52"/>
                  </a:lnTo>
                  <a:lnTo>
                    <a:pt x="276" y="46"/>
                  </a:lnTo>
                  <a:lnTo>
                    <a:pt x="306" y="40"/>
                  </a:lnTo>
                  <a:lnTo>
                    <a:pt x="336" y="40"/>
                  </a:lnTo>
                  <a:lnTo>
                    <a:pt x="336" y="40"/>
                  </a:lnTo>
                  <a:lnTo>
                    <a:pt x="366" y="40"/>
                  </a:lnTo>
                  <a:lnTo>
                    <a:pt x="396" y="46"/>
                  </a:lnTo>
                  <a:lnTo>
                    <a:pt x="424" y="52"/>
                  </a:lnTo>
                  <a:lnTo>
                    <a:pt x="450" y="62"/>
                  </a:lnTo>
                  <a:lnTo>
                    <a:pt x="476" y="74"/>
                  </a:lnTo>
                  <a:lnTo>
                    <a:pt x="502" y="90"/>
                  </a:lnTo>
                  <a:lnTo>
                    <a:pt x="524" y="106"/>
                  </a:lnTo>
                  <a:lnTo>
                    <a:pt x="544" y="126"/>
                  </a:lnTo>
                  <a:lnTo>
                    <a:pt x="564" y="146"/>
                  </a:lnTo>
                  <a:lnTo>
                    <a:pt x="580" y="170"/>
                  </a:lnTo>
                  <a:lnTo>
                    <a:pt x="596" y="194"/>
                  </a:lnTo>
                  <a:lnTo>
                    <a:pt x="608" y="220"/>
                  </a:lnTo>
                  <a:lnTo>
                    <a:pt x="618" y="246"/>
                  </a:lnTo>
                  <a:lnTo>
                    <a:pt x="626" y="276"/>
                  </a:lnTo>
                  <a:lnTo>
                    <a:pt x="630" y="304"/>
                  </a:lnTo>
                  <a:lnTo>
                    <a:pt x="632" y="334"/>
                  </a:lnTo>
                  <a:lnTo>
                    <a:pt x="632" y="334"/>
                  </a:lnTo>
                  <a:lnTo>
                    <a:pt x="630" y="364"/>
                  </a:lnTo>
                  <a:lnTo>
                    <a:pt x="626" y="394"/>
                  </a:lnTo>
                  <a:lnTo>
                    <a:pt x="618" y="422"/>
                  </a:lnTo>
                  <a:lnTo>
                    <a:pt x="608" y="450"/>
                  </a:lnTo>
                  <a:lnTo>
                    <a:pt x="596" y="476"/>
                  </a:lnTo>
                  <a:lnTo>
                    <a:pt x="580" y="500"/>
                  </a:lnTo>
                  <a:lnTo>
                    <a:pt x="564" y="522"/>
                  </a:lnTo>
                  <a:lnTo>
                    <a:pt x="544" y="544"/>
                  </a:lnTo>
                  <a:lnTo>
                    <a:pt x="524" y="562"/>
                  </a:lnTo>
                  <a:lnTo>
                    <a:pt x="502" y="580"/>
                  </a:lnTo>
                  <a:lnTo>
                    <a:pt x="476" y="594"/>
                  </a:lnTo>
                  <a:lnTo>
                    <a:pt x="450" y="606"/>
                  </a:lnTo>
                  <a:lnTo>
                    <a:pt x="424" y="616"/>
                  </a:lnTo>
                  <a:lnTo>
                    <a:pt x="396" y="624"/>
                  </a:lnTo>
                  <a:lnTo>
                    <a:pt x="366" y="628"/>
                  </a:lnTo>
                  <a:lnTo>
                    <a:pt x="336" y="630"/>
                  </a:lnTo>
                  <a:lnTo>
                    <a:pt x="336" y="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5" name="Group 35">
            <a:extLst>
              <a:ext uri="{FF2B5EF4-FFF2-40B4-BE49-F238E27FC236}">
                <a16:creationId xmlns:a16="http://schemas.microsoft.com/office/drawing/2014/main" id="{5412F39D-0C57-46F3-AB84-1B2529CABD86}"/>
              </a:ext>
            </a:extLst>
          </p:cNvPr>
          <p:cNvGrpSpPr>
            <a:grpSpLocks noChangeAspect="1"/>
          </p:cNvGrpSpPr>
          <p:nvPr/>
        </p:nvGrpSpPr>
        <p:grpSpPr bwMode="auto">
          <a:xfrm>
            <a:off x="6511833" y="4713117"/>
            <a:ext cx="310143" cy="309220"/>
            <a:chOff x="3504" y="1825"/>
            <a:chExt cx="672" cy="670"/>
          </a:xfrm>
          <a:solidFill>
            <a:schemeClr val="accent3"/>
          </a:solidFill>
        </p:grpSpPr>
        <p:sp>
          <p:nvSpPr>
            <p:cNvPr id="76" name="Freeform 36">
              <a:extLst>
                <a:ext uri="{FF2B5EF4-FFF2-40B4-BE49-F238E27FC236}">
                  <a16:creationId xmlns:a16="http://schemas.microsoft.com/office/drawing/2014/main" id="{9D93CBDE-F6C3-46DA-ABF4-840FEFDEF0D4}"/>
                </a:ext>
              </a:extLst>
            </p:cNvPr>
            <p:cNvSpPr>
              <a:spLocks/>
            </p:cNvSpPr>
            <p:nvPr/>
          </p:nvSpPr>
          <p:spPr bwMode="auto">
            <a:xfrm>
              <a:off x="3684" y="2005"/>
              <a:ext cx="348" cy="306"/>
            </a:xfrm>
            <a:custGeom>
              <a:avLst/>
              <a:gdLst>
                <a:gd name="T0" fmla="*/ 340 w 348"/>
                <a:gd name="T1" fmla="*/ 6 h 306"/>
                <a:gd name="T2" fmla="*/ 340 w 348"/>
                <a:gd name="T3" fmla="*/ 6 h 306"/>
                <a:gd name="T4" fmla="*/ 334 w 348"/>
                <a:gd name="T5" fmla="*/ 2 h 306"/>
                <a:gd name="T6" fmla="*/ 326 w 348"/>
                <a:gd name="T7" fmla="*/ 0 h 306"/>
                <a:gd name="T8" fmla="*/ 318 w 348"/>
                <a:gd name="T9" fmla="*/ 2 h 306"/>
                <a:gd name="T10" fmla="*/ 312 w 348"/>
                <a:gd name="T11" fmla="*/ 8 h 306"/>
                <a:gd name="T12" fmla="*/ 120 w 348"/>
                <a:gd name="T13" fmla="*/ 246 h 306"/>
                <a:gd name="T14" fmla="*/ 34 w 348"/>
                <a:gd name="T15" fmla="*/ 158 h 306"/>
                <a:gd name="T16" fmla="*/ 34 w 348"/>
                <a:gd name="T17" fmla="*/ 158 h 306"/>
                <a:gd name="T18" fmla="*/ 26 w 348"/>
                <a:gd name="T19" fmla="*/ 154 h 306"/>
                <a:gd name="T20" fmla="*/ 20 w 348"/>
                <a:gd name="T21" fmla="*/ 152 h 306"/>
                <a:gd name="T22" fmla="*/ 12 w 348"/>
                <a:gd name="T23" fmla="*/ 154 h 306"/>
                <a:gd name="T24" fmla="*/ 4 w 348"/>
                <a:gd name="T25" fmla="*/ 158 h 306"/>
                <a:gd name="T26" fmla="*/ 4 w 348"/>
                <a:gd name="T27" fmla="*/ 158 h 306"/>
                <a:gd name="T28" fmla="*/ 0 w 348"/>
                <a:gd name="T29" fmla="*/ 166 h 306"/>
                <a:gd name="T30" fmla="*/ 0 w 348"/>
                <a:gd name="T31" fmla="*/ 172 h 306"/>
                <a:gd name="T32" fmla="*/ 0 w 348"/>
                <a:gd name="T33" fmla="*/ 180 h 306"/>
                <a:gd name="T34" fmla="*/ 4 w 348"/>
                <a:gd name="T35" fmla="*/ 186 h 306"/>
                <a:gd name="T36" fmla="*/ 124 w 348"/>
                <a:gd name="T37" fmla="*/ 306 h 306"/>
                <a:gd name="T38" fmla="*/ 344 w 348"/>
                <a:gd name="T39" fmla="*/ 34 h 306"/>
                <a:gd name="T40" fmla="*/ 344 w 348"/>
                <a:gd name="T41" fmla="*/ 34 h 306"/>
                <a:gd name="T42" fmla="*/ 346 w 348"/>
                <a:gd name="T43" fmla="*/ 26 h 306"/>
                <a:gd name="T44" fmla="*/ 348 w 348"/>
                <a:gd name="T45" fmla="*/ 18 h 306"/>
                <a:gd name="T46" fmla="*/ 346 w 348"/>
                <a:gd name="T47" fmla="*/ 12 h 306"/>
                <a:gd name="T48" fmla="*/ 340 w 348"/>
                <a:gd name="T49" fmla="*/ 6 h 306"/>
                <a:gd name="T50" fmla="*/ 340 w 348"/>
                <a:gd name="T51"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306">
                  <a:moveTo>
                    <a:pt x="340" y="6"/>
                  </a:moveTo>
                  <a:lnTo>
                    <a:pt x="340" y="6"/>
                  </a:lnTo>
                  <a:lnTo>
                    <a:pt x="334" y="2"/>
                  </a:lnTo>
                  <a:lnTo>
                    <a:pt x="326" y="0"/>
                  </a:lnTo>
                  <a:lnTo>
                    <a:pt x="318" y="2"/>
                  </a:lnTo>
                  <a:lnTo>
                    <a:pt x="312" y="8"/>
                  </a:lnTo>
                  <a:lnTo>
                    <a:pt x="120" y="246"/>
                  </a:lnTo>
                  <a:lnTo>
                    <a:pt x="34" y="158"/>
                  </a:lnTo>
                  <a:lnTo>
                    <a:pt x="34" y="158"/>
                  </a:lnTo>
                  <a:lnTo>
                    <a:pt x="26" y="154"/>
                  </a:lnTo>
                  <a:lnTo>
                    <a:pt x="20" y="152"/>
                  </a:lnTo>
                  <a:lnTo>
                    <a:pt x="12" y="154"/>
                  </a:lnTo>
                  <a:lnTo>
                    <a:pt x="4" y="158"/>
                  </a:lnTo>
                  <a:lnTo>
                    <a:pt x="4" y="158"/>
                  </a:lnTo>
                  <a:lnTo>
                    <a:pt x="0" y="166"/>
                  </a:lnTo>
                  <a:lnTo>
                    <a:pt x="0" y="172"/>
                  </a:lnTo>
                  <a:lnTo>
                    <a:pt x="0" y="180"/>
                  </a:lnTo>
                  <a:lnTo>
                    <a:pt x="4" y="186"/>
                  </a:lnTo>
                  <a:lnTo>
                    <a:pt x="124" y="306"/>
                  </a:lnTo>
                  <a:lnTo>
                    <a:pt x="344" y="34"/>
                  </a:lnTo>
                  <a:lnTo>
                    <a:pt x="344" y="34"/>
                  </a:lnTo>
                  <a:lnTo>
                    <a:pt x="346" y="26"/>
                  </a:lnTo>
                  <a:lnTo>
                    <a:pt x="348" y="18"/>
                  </a:lnTo>
                  <a:lnTo>
                    <a:pt x="346" y="12"/>
                  </a:lnTo>
                  <a:lnTo>
                    <a:pt x="340" y="6"/>
                  </a:lnTo>
                  <a:lnTo>
                    <a:pt x="34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37">
              <a:extLst>
                <a:ext uri="{FF2B5EF4-FFF2-40B4-BE49-F238E27FC236}">
                  <a16:creationId xmlns:a16="http://schemas.microsoft.com/office/drawing/2014/main" id="{F76D7BF4-4C31-468D-A9D9-48CD1DEE2565}"/>
                </a:ext>
              </a:extLst>
            </p:cNvPr>
            <p:cNvSpPr>
              <a:spLocks noEditPoints="1"/>
            </p:cNvSpPr>
            <p:nvPr/>
          </p:nvSpPr>
          <p:spPr bwMode="auto">
            <a:xfrm>
              <a:off x="3504" y="1825"/>
              <a:ext cx="672" cy="670"/>
            </a:xfrm>
            <a:custGeom>
              <a:avLst/>
              <a:gdLst>
                <a:gd name="T0" fmla="*/ 302 w 672"/>
                <a:gd name="T1" fmla="*/ 0 h 670"/>
                <a:gd name="T2" fmla="*/ 206 w 672"/>
                <a:gd name="T3" fmla="*/ 26 h 670"/>
                <a:gd name="T4" fmla="*/ 122 w 672"/>
                <a:gd name="T5" fmla="*/ 76 h 670"/>
                <a:gd name="T6" fmla="*/ 58 w 672"/>
                <a:gd name="T7" fmla="*/ 148 h 670"/>
                <a:gd name="T8" fmla="*/ 16 w 672"/>
                <a:gd name="T9" fmla="*/ 234 h 670"/>
                <a:gd name="T10" fmla="*/ 0 w 672"/>
                <a:gd name="T11" fmla="*/ 334 h 670"/>
                <a:gd name="T12" fmla="*/ 8 w 672"/>
                <a:gd name="T13" fmla="*/ 402 h 670"/>
                <a:gd name="T14" fmla="*/ 42 w 672"/>
                <a:gd name="T15" fmla="*/ 494 h 670"/>
                <a:gd name="T16" fmla="*/ 100 w 672"/>
                <a:gd name="T17" fmla="*/ 572 h 670"/>
                <a:gd name="T18" fmla="*/ 176 w 672"/>
                <a:gd name="T19" fmla="*/ 630 h 670"/>
                <a:gd name="T20" fmla="*/ 268 w 672"/>
                <a:gd name="T21" fmla="*/ 662 h 670"/>
                <a:gd name="T22" fmla="*/ 336 w 672"/>
                <a:gd name="T23" fmla="*/ 670 h 670"/>
                <a:gd name="T24" fmla="*/ 436 w 672"/>
                <a:gd name="T25" fmla="*/ 654 h 670"/>
                <a:gd name="T26" fmla="*/ 524 w 672"/>
                <a:gd name="T27" fmla="*/ 612 h 670"/>
                <a:gd name="T28" fmla="*/ 594 w 672"/>
                <a:gd name="T29" fmla="*/ 548 h 670"/>
                <a:gd name="T30" fmla="*/ 646 w 672"/>
                <a:gd name="T31" fmla="*/ 464 h 670"/>
                <a:gd name="T32" fmla="*/ 670 w 672"/>
                <a:gd name="T33" fmla="*/ 368 h 670"/>
                <a:gd name="T34" fmla="*/ 670 w 672"/>
                <a:gd name="T35" fmla="*/ 300 h 670"/>
                <a:gd name="T36" fmla="*/ 646 w 672"/>
                <a:gd name="T37" fmla="*/ 204 h 670"/>
                <a:gd name="T38" fmla="*/ 594 w 672"/>
                <a:gd name="T39" fmla="*/ 122 h 670"/>
                <a:gd name="T40" fmla="*/ 524 w 672"/>
                <a:gd name="T41" fmla="*/ 56 h 670"/>
                <a:gd name="T42" fmla="*/ 436 w 672"/>
                <a:gd name="T43" fmla="*/ 14 h 670"/>
                <a:gd name="T44" fmla="*/ 336 w 672"/>
                <a:gd name="T45" fmla="*/ 0 h 670"/>
                <a:gd name="T46" fmla="*/ 336 w 672"/>
                <a:gd name="T47" fmla="*/ 630 h 670"/>
                <a:gd name="T48" fmla="*/ 248 w 672"/>
                <a:gd name="T49" fmla="*/ 616 h 670"/>
                <a:gd name="T50" fmla="*/ 172 w 672"/>
                <a:gd name="T51" fmla="*/ 580 h 670"/>
                <a:gd name="T52" fmla="*/ 108 w 672"/>
                <a:gd name="T53" fmla="*/ 522 h 670"/>
                <a:gd name="T54" fmla="*/ 64 w 672"/>
                <a:gd name="T55" fmla="*/ 450 h 670"/>
                <a:gd name="T56" fmla="*/ 42 w 672"/>
                <a:gd name="T57" fmla="*/ 364 h 670"/>
                <a:gd name="T58" fmla="*/ 42 w 672"/>
                <a:gd name="T59" fmla="*/ 304 h 670"/>
                <a:gd name="T60" fmla="*/ 64 w 672"/>
                <a:gd name="T61" fmla="*/ 220 h 670"/>
                <a:gd name="T62" fmla="*/ 108 w 672"/>
                <a:gd name="T63" fmla="*/ 146 h 670"/>
                <a:gd name="T64" fmla="*/ 172 w 672"/>
                <a:gd name="T65" fmla="*/ 90 h 670"/>
                <a:gd name="T66" fmla="*/ 248 w 672"/>
                <a:gd name="T67" fmla="*/ 52 h 670"/>
                <a:gd name="T68" fmla="*/ 336 w 672"/>
                <a:gd name="T69" fmla="*/ 40 h 670"/>
                <a:gd name="T70" fmla="*/ 396 w 672"/>
                <a:gd name="T71" fmla="*/ 46 h 670"/>
                <a:gd name="T72" fmla="*/ 476 w 672"/>
                <a:gd name="T73" fmla="*/ 74 h 670"/>
                <a:gd name="T74" fmla="*/ 544 w 672"/>
                <a:gd name="T75" fmla="*/ 126 h 670"/>
                <a:gd name="T76" fmla="*/ 596 w 672"/>
                <a:gd name="T77" fmla="*/ 194 h 670"/>
                <a:gd name="T78" fmla="*/ 626 w 672"/>
                <a:gd name="T79" fmla="*/ 276 h 670"/>
                <a:gd name="T80" fmla="*/ 632 w 672"/>
                <a:gd name="T81" fmla="*/ 334 h 670"/>
                <a:gd name="T82" fmla="*/ 618 w 672"/>
                <a:gd name="T83" fmla="*/ 422 h 670"/>
                <a:gd name="T84" fmla="*/ 580 w 672"/>
                <a:gd name="T85" fmla="*/ 500 h 670"/>
                <a:gd name="T86" fmla="*/ 524 w 672"/>
                <a:gd name="T87" fmla="*/ 562 h 670"/>
                <a:gd name="T88" fmla="*/ 450 w 672"/>
                <a:gd name="T89" fmla="*/ 606 h 670"/>
                <a:gd name="T90" fmla="*/ 366 w 672"/>
                <a:gd name="T91" fmla="*/ 62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2" h="670">
                  <a:moveTo>
                    <a:pt x="336" y="0"/>
                  </a:moveTo>
                  <a:lnTo>
                    <a:pt x="336" y="0"/>
                  </a:lnTo>
                  <a:lnTo>
                    <a:pt x="302" y="0"/>
                  </a:lnTo>
                  <a:lnTo>
                    <a:pt x="268" y="6"/>
                  </a:lnTo>
                  <a:lnTo>
                    <a:pt x="236" y="14"/>
                  </a:lnTo>
                  <a:lnTo>
                    <a:pt x="206" y="26"/>
                  </a:lnTo>
                  <a:lnTo>
                    <a:pt x="176" y="40"/>
                  </a:lnTo>
                  <a:lnTo>
                    <a:pt x="148" y="56"/>
                  </a:lnTo>
                  <a:lnTo>
                    <a:pt x="122" y="76"/>
                  </a:lnTo>
                  <a:lnTo>
                    <a:pt x="100" y="98"/>
                  </a:lnTo>
                  <a:lnTo>
                    <a:pt x="78" y="122"/>
                  </a:lnTo>
                  <a:lnTo>
                    <a:pt x="58" y="148"/>
                  </a:lnTo>
                  <a:lnTo>
                    <a:pt x="42" y="174"/>
                  </a:lnTo>
                  <a:lnTo>
                    <a:pt x="28" y="204"/>
                  </a:lnTo>
                  <a:lnTo>
                    <a:pt x="16" y="234"/>
                  </a:lnTo>
                  <a:lnTo>
                    <a:pt x="8" y="266"/>
                  </a:lnTo>
                  <a:lnTo>
                    <a:pt x="2" y="300"/>
                  </a:lnTo>
                  <a:lnTo>
                    <a:pt x="0" y="334"/>
                  </a:lnTo>
                  <a:lnTo>
                    <a:pt x="0" y="334"/>
                  </a:lnTo>
                  <a:lnTo>
                    <a:pt x="2" y="368"/>
                  </a:lnTo>
                  <a:lnTo>
                    <a:pt x="8" y="402"/>
                  </a:lnTo>
                  <a:lnTo>
                    <a:pt x="16" y="434"/>
                  </a:lnTo>
                  <a:lnTo>
                    <a:pt x="28" y="464"/>
                  </a:lnTo>
                  <a:lnTo>
                    <a:pt x="42" y="494"/>
                  </a:lnTo>
                  <a:lnTo>
                    <a:pt x="58" y="522"/>
                  </a:lnTo>
                  <a:lnTo>
                    <a:pt x="78" y="548"/>
                  </a:lnTo>
                  <a:lnTo>
                    <a:pt x="100" y="572"/>
                  </a:lnTo>
                  <a:lnTo>
                    <a:pt x="122" y="594"/>
                  </a:lnTo>
                  <a:lnTo>
                    <a:pt x="148" y="612"/>
                  </a:lnTo>
                  <a:lnTo>
                    <a:pt x="176" y="630"/>
                  </a:lnTo>
                  <a:lnTo>
                    <a:pt x="206" y="644"/>
                  </a:lnTo>
                  <a:lnTo>
                    <a:pt x="236" y="654"/>
                  </a:lnTo>
                  <a:lnTo>
                    <a:pt x="268" y="662"/>
                  </a:lnTo>
                  <a:lnTo>
                    <a:pt x="302" y="668"/>
                  </a:lnTo>
                  <a:lnTo>
                    <a:pt x="336" y="670"/>
                  </a:lnTo>
                  <a:lnTo>
                    <a:pt x="336" y="670"/>
                  </a:lnTo>
                  <a:lnTo>
                    <a:pt x="370" y="668"/>
                  </a:lnTo>
                  <a:lnTo>
                    <a:pt x="404" y="662"/>
                  </a:lnTo>
                  <a:lnTo>
                    <a:pt x="436" y="654"/>
                  </a:lnTo>
                  <a:lnTo>
                    <a:pt x="466" y="644"/>
                  </a:lnTo>
                  <a:lnTo>
                    <a:pt x="496" y="630"/>
                  </a:lnTo>
                  <a:lnTo>
                    <a:pt x="524" y="612"/>
                  </a:lnTo>
                  <a:lnTo>
                    <a:pt x="550" y="594"/>
                  </a:lnTo>
                  <a:lnTo>
                    <a:pt x="574" y="572"/>
                  </a:lnTo>
                  <a:lnTo>
                    <a:pt x="594" y="548"/>
                  </a:lnTo>
                  <a:lnTo>
                    <a:pt x="614" y="522"/>
                  </a:lnTo>
                  <a:lnTo>
                    <a:pt x="630" y="494"/>
                  </a:lnTo>
                  <a:lnTo>
                    <a:pt x="646" y="464"/>
                  </a:lnTo>
                  <a:lnTo>
                    <a:pt x="656" y="434"/>
                  </a:lnTo>
                  <a:lnTo>
                    <a:pt x="664" y="402"/>
                  </a:lnTo>
                  <a:lnTo>
                    <a:pt x="670" y="368"/>
                  </a:lnTo>
                  <a:lnTo>
                    <a:pt x="672" y="334"/>
                  </a:lnTo>
                  <a:lnTo>
                    <a:pt x="672" y="334"/>
                  </a:lnTo>
                  <a:lnTo>
                    <a:pt x="670" y="300"/>
                  </a:lnTo>
                  <a:lnTo>
                    <a:pt x="664" y="266"/>
                  </a:lnTo>
                  <a:lnTo>
                    <a:pt x="656" y="234"/>
                  </a:lnTo>
                  <a:lnTo>
                    <a:pt x="646" y="204"/>
                  </a:lnTo>
                  <a:lnTo>
                    <a:pt x="630" y="174"/>
                  </a:lnTo>
                  <a:lnTo>
                    <a:pt x="614" y="148"/>
                  </a:lnTo>
                  <a:lnTo>
                    <a:pt x="594" y="122"/>
                  </a:lnTo>
                  <a:lnTo>
                    <a:pt x="574" y="98"/>
                  </a:lnTo>
                  <a:lnTo>
                    <a:pt x="550" y="76"/>
                  </a:lnTo>
                  <a:lnTo>
                    <a:pt x="524" y="56"/>
                  </a:lnTo>
                  <a:lnTo>
                    <a:pt x="496" y="40"/>
                  </a:lnTo>
                  <a:lnTo>
                    <a:pt x="466" y="26"/>
                  </a:lnTo>
                  <a:lnTo>
                    <a:pt x="436" y="14"/>
                  </a:lnTo>
                  <a:lnTo>
                    <a:pt x="404" y="6"/>
                  </a:lnTo>
                  <a:lnTo>
                    <a:pt x="370" y="0"/>
                  </a:lnTo>
                  <a:lnTo>
                    <a:pt x="336" y="0"/>
                  </a:lnTo>
                  <a:lnTo>
                    <a:pt x="336" y="0"/>
                  </a:lnTo>
                  <a:close/>
                  <a:moveTo>
                    <a:pt x="336" y="630"/>
                  </a:moveTo>
                  <a:lnTo>
                    <a:pt x="336" y="630"/>
                  </a:lnTo>
                  <a:lnTo>
                    <a:pt x="306" y="628"/>
                  </a:lnTo>
                  <a:lnTo>
                    <a:pt x="276" y="624"/>
                  </a:lnTo>
                  <a:lnTo>
                    <a:pt x="248" y="616"/>
                  </a:lnTo>
                  <a:lnTo>
                    <a:pt x="222" y="606"/>
                  </a:lnTo>
                  <a:lnTo>
                    <a:pt x="196" y="594"/>
                  </a:lnTo>
                  <a:lnTo>
                    <a:pt x="172" y="580"/>
                  </a:lnTo>
                  <a:lnTo>
                    <a:pt x="148" y="562"/>
                  </a:lnTo>
                  <a:lnTo>
                    <a:pt x="128" y="544"/>
                  </a:lnTo>
                  <a:lnTo>
                    <a:pt x="108" y="522"/>
                  </a:lnTo>
                  <a:lnTo>
                    <a:pt x="92" y="500"/>
                  </a:lnTo>
                  <a:lnTo>
                    <a:pt x="76" y="476"/>
                  </a:lnTo>
                  <a:lnTo>
                    <a:pt x="64" y="450"/>
                  </a:lnTo>
                  <a:lnTo>
                    <a:pt x="54" y="422"/>
                  </a:lnTo>
                  <a:lnTo>
                    <a:pt x="46" y="394"/>
                  </a:lnTo>
                  <a:lnTo>
                    <a:pt x="42" y="364"/>
                  </a:lnTo>
                  <a:lnTo>
                    <a:pt x="40" y="334"/>
                  </a:lnTo>
                  <a:lnTo>
                    <a:pt x="40" y="334"/>
                  </a:lnTo>
                  <a:lnTo>
                    <a:pt x="42" y="304"/>
                  </a:lnTo>
                  <a:lnTo>
                    <a:pt x="46" y="276"/>
                  </a:lnTo>
                  <a:lnTo>
                    <a:pt x="54" y="246"/>
                  </a:lnTo>
                  <a:lnTo>
                    <a:pt x="64" y="220"/>
                  </a:lnTo>
                  <a:lnTo>
                    <a:pt x="76" y="194"/>
                  </a:lnTo>
                  <a:lnTo>
                    <a:pt x="92" y="170"/>
                  </a:lnTo>
                  <a:lnTo>
                    <a:pt x="108" y="146"/>
                  </a:lnTo>
                  <a:lnTo>
                    <a:pt x="128" y="126"/>
                  </a:lnTo>
                  <a:lnTo>
                    <a:pt x="148" y="106"/>
                  </a:lnTo>
                  <a:lnTo>
                    <a:pt x="172" y="90"/>
                  </a:lnTo>
                  <a:lnTo>
                    <a:pt x="196" y="74"/>
                  </a:lnTo>
                  <a:lnTo>
                    <a:pt x="222" y="62"/>
                  </a:lnTo>
                  <a:lnTo>
                    <a:pt x="248" y="52"/>
                  </a:lnTo>
                  <a:lnTo>
                    <a:pt x="276" y="46"/>
                  </a:lnTo>
                  <a:lnTo>
                    <a:pt x="306" y="40"/>
                  </a:lnTo>
                  <a:lnTo>
                    <a:pt x="336" y="40"/>
                  </a:lnTo>
                  <a:lnTo>
                    <a:pt x="336" y="40"/>
                  </a:lnTo>
                  <a:lnTo>
                    <a:pt x="366" y="40"/>
                  </a:lnTo>
                  <a:lnTo>
                    <a:pt x="396" y="46"/>
                  </a:lnTo>
                  <a:lnTo>
                    <a:pt x="424" y="52"/>
                  </a:lnTo>
                  <a:lnTo>
                    <a:pt x="450" y="62"/>
                  </a:lnTo>
                  <a:lnTo>
                    <a:pt x="476" y="74"/>
                  </a:lnTo>
                  <a:lnTo>
                    <a:pt x="502" y="90"/>
                  </a:lnTo>
                  <a:lnTo>
                    <a:pt x="524" y="106"/>
                  </a:lnTo>
                  <a:lnTo>
                    <a:pt x="544" y="126"/>
                  </a:lnTo>
                  <a:lnTo>
                    <a:pt x="564" y="146"/>
                  </a:lnTo>
                  <a:lnTo>
                    <a:pt x="580" y="170"/>
                  </a:lnTo>
                  <a:lnTo>
                    <a:pt x="596" y="194"/>
                  </a:lnTo>
                  <a:lnTo>
                    <a:pt x="608" y="220"/>
                  </a:lnTo>
                  <a:lnTo>
                    <a:pt x="618" y="246"/>
                  </a:lnTo>
                  <a:lnTo>
                    <a:pt x="626" y="276"/>
                  </a:lnTo>
                  <a:lnTo>
                    <a:pt x="630" y="304"/>
                  </a:lnTo>
                  <a:lnTo>
                    <a:pt x="632" y="334"/>
                  </a:lnTo>
                  <a:lnTo>
                    <a:pt x="632" y="334"/>
                  </a:lnTo>
                  <a:lnTo>
                    <a:pt x="630" y="364"/>
                  </a:lnTo>
                  <a:lnTo>
                    <a:pt x="626" y="394"/>
                  </a:lnTo>
                  <a:lnTo>
                    <a:pt x="618" y="422"/>
                  </a:lnTo>
                  <a:lnTo>
                    <a:pt x="608" y="450"/>
                  </a:lnTo>
                  <a:lnTo>
                    <a:pt x="596" y="476"/>
                  </a:lnTo>
                  <a:lnTo>
                    <a:pt x="580" y="500"/>
                  </a:lnTo>
                  <a:lnTo>
                    <a:pt x="564" y="522"/>
                  </a:lnTo>
                  <a:lnTo>
                    <a:pt x="544" y="544"/>
                  </a:lnTo>
                  <a:lnTo>
                    <a:pt x="524" y="562"/>
                  </a:lnTo>
                  <a:lnTo>
                    <a:pt x="502" y="580"/>
                  </a:lnTo>
                  <a:lnTo>
                    <a:pt x="476" y="594"/>
                  </a:lnTo>
                  <a:lnTo>
                    <a:pt x="450" y="606"/>
                  </a:lnTo>
                  <a:lnTo>
                    <a:pt x="424" y="616"/>
                  </a:lnTo>
                  <a:lnTo>
                    <a:pt x="396" y="624"/>
                  </a:lnTo>
                  <a:lnTo>
                    <a:pt x="366" y="628"/>
                  </a:lnTo>
                  <a:lnTo>
                    <a:pt x="336" y="630"/>
                  </a:lnTo>
                  <a:lnTo>
                    <a:pt x="336" y="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42" name="Gruppieren 241">
            <a:extLst>
              <a:ext uri="{FF2B5EF4-FFF2-40B4-BE49-F238E27FC236}">
                <a16:creationId xmlns:a16="http://schemas.microsoft.com/office/drawing/2014/main" id="{CCFDE707-F97F-491A-8DA7-3098DE44D5E5}"/>
              </a:ext>
            </a:extLst>
          </p:cNvPr>
          <p:cNvGrpSpPr/>
          <p:nvPr/>
        </p:nvGrpSpPr>
        <p:grpSpPr>
          <a:xfrm>
            <a:off x="4482085" y="3012187"/>
            <a:ext cx="1150182" cy="549279"/>
            <a:chOff x="3153384" y="3006278"/>
            <a:chExt cx="1024281" cy="549279"/>
          </a:xfrm>
        </p:grpSpPr>
        <p:grpSp>
          <p:nvGrpSpPr>
            <p:cNvPr id="243" name="Gruppieren 242">
              <a:extLst>
                <a:ext uri="{FF2B5EF4-FFF2-40B4-BE49-F238E27FC236}">
                  <a16:creationId xmlns:a16="http://schemas.microsoft.com/office/drawing/2014/main" id="{37BF34CC-6845-40CB-BB3C-714F1915ECF0}"/>
                </a:ext>
              </a:extLst>
            </p:cNvPr>
            <p:cNvGrpSpPr/>
            <p:nvPr/>
          </p:nvGrpSpPr>
          <p:grpSpPr>
            <a:xfrm>
              <a:off x="3153384" y="3006278"/>
              <a:ext cx="1016330" cy="279325"/>
              <a:chOff x="5651042" y="3076433"/>
              <a:chExt cx="1016330" cy="279325"/>
            </a:xfrm>
          </p:grpSpPr>
          <p:grpSp>
            <p:nvGrpSpPr>
              <p:cNvPr id="250" name="Gruppieren 249">
                <a:extLst>
                  <a:ext uri="{FF2B5EF4-FFF2-40B4-BE49-F238E27FC236}">
                    <a16:creationId xmlns:a16="http://schemas.microsoft.com/office/drawing/2014/main" id="{FBB18794-B435-4395-A088-29A68BBB3601}"/>
                  </a:ext>
                </a:extLst>
              </p:cNvPr>
              <p:cNvGrpSpPr/>
              <p:nvPr/>
            </p:nvGrpSpPr>
            <p:grpSpPr>
              <a:xfrm>
                <a:off x="5651042" y="3211758"/>
                <a:ext cx="216000" cy="144000"/>
                <a:chOff x="2734278" y="3211758"/>
                <a:chExt cx="216000" cy="144000"/>
              </a:xfrm>
            </p:grpSpPr>
            <p:cxnSp>
              <p:nvCxnSpPr>
                <p:cNvPr id="255" name="Gerader Verbinder 254">
                  <a:extLst>
                    <a:ext uri="{FF2B5EF4-FFF2-40B4-BE49-F238E27FC236}">
                      <a16:creationId xmlns:a16="http://schemas.microsoft.com/office/drawing/2014/main" id="{4AF71A1E-5419-40F0-8FB4-B096E99C5E27}"/>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6" name="Gerader Verbinder 255">
                  <a:extLst>
                    <a:ext uri="{FF2B5EF4-FFF2-40B4-BE49-F238E27FC236}">
                      <a16:creationId xmlns:a16="http://schemas.microsoft.com/office/drawing/2014/main" id="{B47229D4-D775-472D-8224-E96260169EB9}"/>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52" name="Textfeld 251">
                <a:extLst>
                  <a:ext uri="{FF2B5EF4-FFF2-40B4-BE49-F238E27FC236}">
                    <a16:creationId xmlns:a16="http://schemas.microsoft.com/office/drawing/2014/main" id="{E4124063-D03B-4220-B77D-0D8A617B9C1D}"/>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66%|58%</a:t>
                </a:r>
              </a:p>
            </p:txBody>
          </p:sp>
        </p:grpSp>
        <p:grpSp>
          <p:nvGrpSpPr>
            <p:cNvPr id="244" name="Gruppieren 243">
              <a:extLst>
                <a:ext uri="{FF2B5EF4-FFF2-40B4-BE49-F238E27FC236}">
                  <a16:creationId xmlns:a16="http://schemas.microsoft.com/office/drawing/2014/main" id="{553B2E01-7294-42A1-B6A1-C21544F8DDAF}"/>
                </a:ext>
              </a:extLst>
            </p:cNvPr>
            <p:cNvGrpSpPr/>
            <p:nvPr/>
          </p:nvGrpSpPr>
          <p:grpSpPr>
            <a:xfrm>
              <a:off x="3159562" y="3281036"/>
              <a:ext cx="1018103" cy="274521"/>
              <a:chOff x="5649269" y="2787070"/>
              <a:chExt cx="1018103" cy="274521"/>
            </a:xfrm>
          </p:grpSpPr>
          <p:grpSp>
            <p:nvGrpSpPr>
              <p:cNvPr id="246" name="Gruppieren 245">
                <a:extLst>
                  <a:ext uri="{FF2B5EF4-FFF2-40B4-BE49-F238E27FC236}">
                    <a16:creationId xmlns:a16="http://schemas.microsoft.com/office/drawing/2014/main" id="{9638E341-4BE0-40F0-97A7-3C8DCF61C530}"/>
                  </a:ext>
                </a:extLst>
              </p:cNvPr>
              <p:cNvGrpSpPr/>
              <p:nvPr/>
            </p:nvGrpSpPr>
            <p:grpSpPr>
              <a:xfrm>
                <a:off x="5649269" y="2917591"/>
                <a:ext cx="216000" cy="144000"/>
                <a:chOff x="2734278" y="3211758"/>
                <a:chExt cx="216000" cy="144000"/>
              </a:xfrm>
            </p:grpSpPr>
            <p:cxnSp>
              <p:nvCxnSpPr>
                <p:cNvPr id="248" name="Gerader Verbinder 247">
                  <a:extLst>
                    <a:ext uri="{FF2B5EF4-FFF2-40B4-BE49-F238E27FC236}">
                      <a16:creationId xmlns:a16="http://schemas.microsoft.com/office/drawing/2014/main" id="{4B84CD21-5F94-4BD1-9051-03663611750B}"/>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9" name="Gerader Verbinder 248">
                  <a:extLst>
                    <a:ext uri="{FF2B5EF4-FFF2-40B4-BE49-F238E27FC236}">
                      <a16:creationId xmlns:a16="http://schemas.microsoft.com/office/drawing/2014/main" id="{10FF41CD-89D6-48DF-89E0-AF98047861B8}"/>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47" name="Textfeld 246">
                <a:extLst>
                  <a:ext uri="{FF2B5EF4-FFF2-40B4-BE49-F238E27FC236}">
                    <a16:creationId xmlns:a16="http://schemas.microsoft.com/office/drawing/2014/main" id="{E93DF38B-1095-48A3-BF63-D25E5D2A88C5}"/>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46%|66%</a:t>
                </a:r>
                <a:r>
                  <a:rPr lang="de-DE" sz="600" dirty="0">
                    <a:solidFill>
                      <a:schemeClr val="bg1">
                        <a:lumMod val="65000"/>
                      </a:schemeClr>
                    </a:solidFill>
                  </a:rPr>
                  <a:t>a</a:t>
                </a:r>
                <a:r>
                  <a:rPr lang="de-DE" sz="800" dirty="0">
                    <a:solidFill>
                      <a:schemeClr val="bg1">
                        <a:lumMod val="65000"/>
                      </a:schemeClr>
                    </a:solidFill>
                  </a:rPr>
                  <a:t>|70%</a:t>
                </a:r>
                <a:r>
                  <a:rPr lang="de-DE" sz="600" dirty="0">
                    <a:solidFill>
                      <a:schemeClr val="bg1">
                        <a:lumMod val="65000"/>
                      </a:schemeClr>
                    </a:solidFill>
                  </a:rPr>
                  <a:t>a</a:t>
                </a:r>
                <a:endParaRPr lang="de-DE" sz="800" dirty="0">
                  <a:solidFill>
                    <a:schemeClr val="bg1">
                      <a:lumMod val="65000"/>
                    </a:schemeClr>
                  </a:solidFill>
                </a:endParaRPr>
              </a:p>
            </p:txBody>
          </p:sp>
        </p:grpSp>
      </p:grpSp>
      <p:grpSp>
        <p:nvGrpSpPr>
          <p:cNvPr id="257" name="Gruppieren 256">
            <a:extLst>
              <a:ext uri="{FF2B5EF4-FFF2-40B4-BE49-F238E27FC236}">
                <a16:creationId xmlns:a16="http://schemas.microsoft.com/office/drawing/2014/main" id="{83110C2A-B8F1-45E1-8CC7-2D54DAC5E5E6}"/>
              </a:ext>
            </a:extLst>
          </p:cNvPr>
          <p:cNvGrpSpPr/>
          <p:nvPr/>
        </p:nvGrpSpPr>
        <p:grpSpPr>
          <a:xfrm>
            <a:off x="6159292" y="3012187"/>
            <a:ext cx="1150182" cy="549279"/>
            <a:chOff x="3153384" y="3006278"/>
            <a:chExt cx="1024281" cy="549279"/>
          </a:xfrm>
        </p:grpSpPr>
        <p:grpSp>
          <p:nvGrpSpPr>
            <p:cNvPr id="258" name="Gruppieren 257">
              <a:extLst>
                <a:ext uri="{FF2B5EF4-FFF2-40B4-BE49-F238E27FC236}">
                  <a16:creationId xmlns:a16="http://schemas.microsoft.com/office/drawing/2014/main" id="{6C38B1E5-2C1C-4DFD-8D20-A718BC086214}"/>
                </a:ext>
              </a:extLst>
            </p:cNvPr>
            <p:cNvGrpSpPr/>
            <p:nvPr/>
          </p:nvGrpSpPr>
          <p:grpSpPr>
            <a:xfrm>
              <a:off x="3153384" y="3006278"/>
              <a:ext cx="1016330" cy="279325"/>
              <a:chOff x="5651042" y="3076433"/>
              <a:chExt cx="1016330" cy="279325"/>
            </a:xfrm>
          </p:grpSpPr>
          <p:grpSp>
            <p:nvGrpSpPr>
              <p:cNvPr id="265" name="Gruppieren 264">
                <a:extLst>
                  <a:ext uri="{FF2B5EF4-FFF2-40B4-BE49-F238E27FC236}">
                    <a16:creationId xmlns:a16="http://schemas.microsoft.com/office/drawing/2014/main" id="{94C0FA27-A86E-4CB4-A94F-1D99964FCECC}"/>
                  </a:ext>
                </a:extLst>
              </p:cNvPr>
              <p:cNvGrpSpPr/>
              <p:nvPr/>
            </p:nvGrpSpPr>
            <p:grpSpPr>
              <a:xfrm>
                <a:off x="5651042" y="3211758"/>
                <a:ext cx="216000" cy="144000"/>
                <a:chOff x="2734278" y="3211758"/>
                <a:chExt cx="216000" cy="144000"/>
              </a:xfrm>
            </p:grpSpPr>
            <p:cxnSp>
              <p:nvCxnSpPr>
                <p:cNvPr id="270" name="Gerader Verbinder 269">
                  <a:extLst>
                    <a:ext uri="{FF2B5EF4-FFF2-40B4-BE49-F238E27FC236}">
                      <a16:creationId xmlns:a16="http://schemas.microsoft.com/office/drawing/2014/main" id="{93F143A7-4826-4DE0-9E18-E31BB6D31088}"/>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71" name="Gerader Verbinder 270">
                  <a:extLst>
                    <a:ext uri="{FF2B5EF4-FFF2-40B4-BE49-F238E27FC236}">
                      <a16:creationId xmlns:a16="http://schemas.microsoft.com/office/drawing/2014/main" id="{7EE7F823-AC5F-4BA6-884F-D6F43C489CEC}"/>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67" name="Textfeld 266">
                <a:extLst>
                  <a:ext uri="{FF2B5EF4-FFF2-40B4-BE49-F238E27FC236}">
                    <a16:creationId xmlns:a16="http://schemas.microsoft.com/office/drawing/2014/main" id="{9EF50146-BF07-444D-9E3D-28483D5EB4A7}"/>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45%|72%</a:t>
                </a:r>
              </a:p>
            </p:txBody>
          </p:sp>
        </p:grpSp>
        <p:grpSp>
          <p:nvGrpSpPr>
            <p:cNvPr id="259" name="Gruppieren 258">
              <a:extLst>
                <a:ext uri="{FF2B5EF4-FFF2-40B4-BE49-F238E27FC236}">
                  <a16:creationId xmlns:a16="http://schemas.microsoft.com/office/drawing/2014/main" id="{381C8B87-FD81-4C37-B802-1B7C9408630C}"/>
                </a:ext>
              </a:extLst>
            </p:cNvPr>
            <p:cNvGrpSpPr/>
            <p:nvPr/>
          </p:nvGrpSpPr>
          <p:grpSpPr>
            <a:xfrm>
              <a:off x="3159562" y="3281036"/>
              <a:ext cx="1018103" cy="274521"/>
              <a:chOff x="5649269" y="2787070"/>
              <a:chExt cx="1018103" cy="274521"/>
            </a:xfrm>
          </p:grpSpPr>
          <p:grpSp>
            <p:nvGrpSpPr>
              <p:cNvPr id="261" name="Gruppieren 260">
                <a:extLst>
                  <a:ext uri="{FF2B5EF4-FFF2-40B4-BE49-F238E27FC236}">
                    <a16:creationId xmlns:a16="http://schemas.microsoft.com/office/drawing/2014/main" id="{75870E8E-2A61-4F75-8B56-29EE4313A816}"/>
                  </a:ext>
                </a:extLst>
              </p:cNvPr>
              <p:cNvGrpSpPr/>
              <p:nvPr/>
            </p:nvGrpSpPr>
            <p:grpSpPr>
              <a:xfrm>
                <a:off x="5649269" y="2917591"/>
                <a:ext cx="216000" cy="144000"/>
                <a:chOff x="2734278" y="3211758"/>
                <a:chExt cx="216000" cy="144000"/>
              </a:xfrm>
            </p:grpSpPr>
            <p:cxnSp>
              <p:nvCxnSpPr>
                <p:cNvPr id="263" name="Gerader Verbinder 262">
                  <a:extLst>
                    <a:ext uri="{FF2B5EF4-FFF2-40B4-BE49-F238E27FC236}">
                      <a16:creationId xmlns:a16="http://schemas.microsoft.com/office/drawing/2014/main" id="{88BC043D-A379-4055-B9DD-5AA6DE7577E9}"/>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4" name="Gerader Verbinder 263">
                  <a:extLst>
                    <a:ext uri="{FF2B5EF4-FFF2-40B4-BE49-F238E27FC236}">
                      <a16:creationId xmlns:a16="http://schemas.microsoft.com/office/drawing/2014/main" id="{C55CC713-41F9-4C3F-B861-424414DE660E}"/>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62" name="Textfeld 261">
                <a:extLst>
                  <a:ext uri="{FF2B5EF4-FFF2-40B4-BE49-F238E27FC236}">
                    <a16:creationId xmlns:a16="http://schemas.microsoft.com/office/drawing/2014/main" id="{1540C19E-5EF2-43A5-BE8C-35F3C8DF3C4A}"/>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endParaRPr lang="de-DE" sz="600" dirty="0">
                  <a:solidFill>
                    <a:schemeClr val="bg1">
                      <a:lumMod val="65000"/>
                    </a:schemeClr>
                  </a:solidFill>
                </a:endParaRPr>
              </a:p>
            </p:txBody>
          </p:sp>
        </p:grpSp>
      </p:grpSp>
      <p:grpSp>
        <p:nvGrpSpPr>
          <p:cNvPr id="272" name="Gruppieren 271">
            <a:extLst>
              <a:ext uri="{FF2B5EF4-FFF2-40B4-BE49-F238E27FC236}">
                <a16:creationId xmlns:a16="http://schemas.microsoft.com/office/drawing/2014/main" id="{9AE3A1F5-B067-4B88-AA31-2FB32E9140EC}"/>
              </a:ext>
            </a:extLst>
          </p:cNvPr>
          <p:cNvGrpSpPr/>
          <p:nvPr/>
        </p:nvGrpSpPr>
        <p:grpSpPr>
          <a:xfrm>
            <a:off x="7686431" y="3012187"/>
            <a:ext cx="1150182" cy="549279"/>
            <a:chOff x="3153384" y="3006278"/>
            <a:chExt cx="1024281" cy="549279"/>
          </a:xfrm>
        </p:grpSpPr>
        <p:grpSp>
          <p:nvGrpSpPr>
            <p:cNvPr id="273" name="Gruppieren 272">
              <a:extLst>
                <a:ext uri="{FF2B5EF4-FFF2-40B4-BE49-F238E27FC236}">
                  <a16:creationId xmlns:a16="http://schemas.microsoft.com/office/drawing/2014/main" id="{AF8A1E5B-D881-4C4B-9F28-486E61DE7437}"/>
                </a:ext>
              </a:extLst>
            </p:cNvPr>
            <p:cNvGrpSpPr/>
            <p:nvPr/>
          </p:nvGrpSpPr>
          <p:grpSpPr>
            <a:xfrm>
              <a:off x="3153384" y="3006278"/>
              <a:ext cx="1016330" cy="279325"/>
              <a:chOff x="5651042" y="3076433"/>
              <a:chExt cx="1016330" cy="279325"/>
            </a:xfrm>
          </p:grpSpPr>
          <p:grpSp>
            <p:nvGrpSpPr>
              <p:cNvPr id="280" name="Gruppieren 279">
                <a:extLst>
                  <a:ext uri="{FF2B5EF4-FFF2-40B4-BE49-F238E27FC236}">
                    <a16:creationId xmlns:a16="http://schemas.microsoft.com/office/drawing/2014/main" id="{F2580287-313F-4937-AFF0-2B346859004D}"/>
                  </a:ext>
                </a:extLst>
              </p:cNvPr>
              <p:cNvGrpSpPr/>
              <p:nvPr/>
            </p:nvGrpSpPr>
            <p:grpSpPr>
              <a:xfrm>
                <a:off x="5651042" y="3211758"/>
                <a:ext cx="216000" cy="144000"/>
                <a:chOff x="2734278" y="3211758"/>
                <a:chExt cx="216000" cy="144000"/>
              </a:xfrm>
            </p:grpSpPr>
            <p:cxnSp>
              <p:nvCxnSpPr>
                <p:cNvPr id="285" name="Gerader Verbinder 284">
                  <a:extLst>
                    <a:ext uri="{FF2B5EF4-FFF2-40B4-BE49-F238E27FC236}">
                      <a16:creationId xmlns:a16="http://schemas.microsoft.com/office/drawing/2014/main" id="{6089DC8A-0EF6-45DE-8B9A-9BCD13AE134C}"/>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86" name="Gerader Verbinder 285">
                  <a:extLst>
                    <a:ext uri="{FF2B5EF4-FFF2-40B4-BE49-F238E27FC236}">
                      <a16:creationId xmlns:a16="http://schemas.microsoft.com/office/drawing/2014/main" id="{34EEE7BC-DC42-4B29-9A3D-7801AA092140}"/>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82" name="Textfeld 281">
                <a:extLst>
                  <a:ext uri="{FF2B5EF4-FFF2-40B4-BE49-F238E27FC236}">
                    <a16:creationId xmlns:a16="http://schemas.microsoft.com/office/drawing/2014/main" id="{2D1CC4FC-5620-4C2A-AEE6-771DD8195FBD}"/>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21%|16%</a:t>
                </a:r>
              </a:p>
            </p:txBody>
          </p:sp>
        </p:grpSp>
        <p:grpSp>
          <p:nvGrpSpPr>
            <p:cNvPr id="274" name="Gruppieren 273">
              <a:extLst>
                <a:ext uri="{FF2B5EF4-FFF2-40B4-BE49-F238E27FC236}">
                  <a16:creationId xmlns:a16="http://schemas.microsoft.com/office/drawing/2014/main" id="{270CCF9F-7F7A-40E4-AD9E-5799EE77C55E}"/>
                </a:ext>
              </a:extLst>
            </p:cNvPr>
            <p:cNvGrpSpPr/>
            <p:nvPr/>
          </p:nvGrpSpPr>
          <p:grpSpPr>
            <a:xfrm>
              <a:off x="3159562" y="3281036"/>
              <a:ext cx="1018103" cy="274521"/>
              <a:chOff x="5649269" y="2787070"/>
              <a:chExt cx="1018103" cy="274521"/>
            </a:xfrm>
          </p:grpSpPr>
          <p:grpSp>
            <p:nvGrpSpPr>
              <p:cNvPr id="276" name="Gruppieren 275">
                <a:extLst>
                  <a:ext uri="{FF2B5EF4-FFF2-40B4-BE49-F238E27FC236}">
                    <a16:creationId xmlns:a16="http://schemas.microsoft.com/office/drawing/2014/main" id="{900FE273-FA28-4101-B401-7D3C6398FB36}"/>
                  </a:ext>
                </a:extLst>
              </p:cNvPr>
              <p:cNvGrpSpPr/>
              <p:nvPr/>
            </p:nvGrpSpPr>
            <p:grpSpPr>
              <a:xfrm>
                <a:off x="5649269" y="2917591"/>
                <a:ext cx="216000" cy="144000"/>
                <a:chOff x="2734278" y="3211758"/>
                <a:chExt cx="216000" cy="144000"/>
              </a:xfrm>
            </p:grpSpPr>
            <p:cxnSp>
              <p:nvCxnSpPr>
                <p:cNvPr id="278" name="Gerader Verbinder 277">
                  <a:extLst>
                    <a:ext uri="{FF2B5EF4-FFF2-40B4-BE49-F238E27FC236}">
                      <a16:creationId xmlns:a16="http://schemas.microsoft.com/office/drawing/2014/main" id="{505EF40C-6A28-4CC5-AEF7-900D8CECE563}"/>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79" name="Gerader Verbinder 278">
                  <a:extLst>
                    <a:ext uri="{FF2B5EF4-FFF2-40B4-BE49-F238E27FC236}">
                      <a16:creationId xmlns:a16="http://schemas.microsoft.com/office/drawing/2014/main" id="{96902B09-F381-4457-868E-779822EB3CDC}"/>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77" name="Textfeld 276">
                <a:extLst>
                  <a:ext uri="{FF2B5EF4-FFF2-40B4-BE49-F238E27FC236}">
                    <a16:creationId xmlns:a16="http://schemas.microsoft.com/office/drawing/2014/main" id="{2994CB62-96D3-481E-82BF-98DED8C40069}"/>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15%|20%</a:t>
                </a:r>
                <a:r>
                  <a:rPr lang="de-DE" sz="600" dirty="0">
                    <a:solidFill>
                      <a:schemeClr val="bg1">
                        <a:lumMod val="65000"/>
                      </a:schemeClr>
                    </a:solidFill>
                  </a:rPr>
                  <a:t>a</a:t>
                </a:r>
                <a:r>
                  <a:rPr lang="de-DE" sz="800" dirty="0">
                    <a:solidFill>
                      <a:schemeClr val="bg1">
                        <a:lumMod val="65000"/>
                      </a:schemeClr>
                    </a:solidFill>
                  </a:rPr>
                  <a:t>|20%</a:t>
                </a:r>
                <a:r>
                  <a:rPr lang="de-DE" sz="600" dirty="0">
                    <a:solidFill>
                      <a:schemeClr val="bg1">
                        <a:lumMod val="65000"/>
                      </a:schemeClr>
                    </a:solidFill>
                  </a:rPr>
                  <a:t>a</a:t>
                </a:r>
              </a:p>
            </p:txBody>
          </p:sp>
        </p:grpSp>
      </p:grpSp>
      <p:grpSp>
        <p:nvGrpSpPr>
          <p:cNvPr id="317" name="Gruppieren 316">
            <a:extLst>
              <a:ext uri="{FF2B5EF4-FFF2-40B4-BE49-F238E27FC236}">
                <a16:creationId xmlns:a16="http://schemas.microsoft.com/office/drawing/2014/main" id="{3AB41DE9-7B70-459B-940F-6A02C2C0611C}"/>
              </a:ext>
            </a:extLst>
          </p:cNvPr>
          <p:cNvGrpSpPr>
            <a:grpSpLocks noChangeAspect="1"/>
          </p:cNvGrpSpPr>
          <p:nvPr/>
        </p:nvGrpSpPr>
        <p:grpSpPr>
          <a:xfrm>
            <a:off x="8496065" y="5616154"/>
            <a:ext cx="3240000" cy="432383"/>
            <a:chOff x="8145191" y="5602202"/>
            <a:chExt cx="3681683" cy="491331"/>
          </a:xfrm>
        </p:grpSpPr>
        <p:pic>
          <p:nvPicPr>
            <p:cNvPr id="318" name="Graphic 5">
              <a:extLst>
                <a:ext uri="{FF2B5EF4-FFF2-40B4-BE49-F238E27FC236}">
                  <a16:creationId xmlns:a16="http://schemas.microsoft.com/office/drawing/2014/main" id="{141E5B05-2C41-45A2-8F26-583800A103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24240" y="5667113"/>
              <a:ext cx="192868" cy="316855"/>
            </a:xfrm>
            <a:prstGeom prst="rect">
              <a:avLst/>
            </a:prstGeom>
          </p:spPr>
        </p:pic>
        <p:pic>
          <p:nvPicPr>
            <p:cNvPr id="319" name="Grafik 318">
              <a:extLst>
                <a:ext uri="{FF2B5EF4-FFF2-40B4-BE49-F238E27FC236}">
                  <a16:creationId xmlns:a16="http://schemas.microsoft.com/office/drawing/2014/main" id="{89B3FAD5-A71C-47E9-84A1-439E9621E8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93318" y="5602202"/>
              <a:ext cx="421322" cy="403200"/>
            </a:xfrm>
            <a:prstGeom prst="rect">
              <a:avLst/>
            </a:prstGeom>
          </p:spPr>
        </p:pic>
        <p:pic>
          <p:nvPicPr>
            <p:cNvPr id="320" name="Graphic 11">
              <a:extLst>
                <a:ext uri="{FF2B5EF4-FFF2-40B4-BE49-F238E27FC236}">
                  <a16:creationId xmlns:a16="http://schemas.microsoft.com/office/drawing/2014/main" id="{3EA37238-765A-492E-8403-F4624F3B0D0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45191" y="5702348"/>
              <a:ext cx="276999" cy="276999"/>
            </a:xfrm>
            <a:prstGeom prst="rect">
              <a:avLst/>
            </a:prstGeom>
          </p:spPr>
        </p:pic>
        <p:sp>
          <p:nvSpPr>
            <p:cNvPr id="321" name="Rechteck: abgerundete Ecken 320">
              <a:extLst>
                <a:ext uri="{FF2B5EF4-FFF2-40B4-BE49-F238E27FC236}">
                  <a16:creationId xmlns:a16="http://schemas.microsoft.com/office/drawing/2014/main" id="{882F1AD2-FAF0-435B-8F9F-A1075F80FB0D}"/>
                </a:ext>
              </a:extLst>
            </p:cNvPr>
            <p:cNvSpPr/>
            <p:nvPr/>
          </p:nvSpPr>
          <p:spPr bwMode="ltGray">
            <a:xfrm>
              <a:off x="10086643" y="5667112"/>
              <a:ext cx="1740231" cy="338289"/>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sp>
          <p:nvSpPr>
            <p:cNvPr id="322" name="Textfeld 321">
              <a:extLst>
                <a:ext uri="{FF2B5EF4-FFF2-40B4-BE49-F238E27FC236}">
                  <a16:creationId xmlns:a16="http://schemas.microsoft.com/office/drawing/2014/main" id="{B6FA2B12-67DA-46A6-BE8F-2816DB8D1656}"/>
                </a:ext>
              </a:extLst>
            </p:cNvPr>
            <p:cNvSpPr txBox="1"/>
            <p:nvPr/>
          </p:nvSpPr>
          <p:spPr>
            <a:xfrm>
              <a:off x="10206064"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18-34</a:t>
              </a:r>
              <a:br>
                <a:rPr lang="en-US" sz="1100" dirty="0">
                  <a:solidFill>
                    <a:schemeClr val="bg1">
                      <a:lumMod val="75000"/>
                    </a:schemeClr>
                  </a:solidFill>
                </a:rPr>
              </a:br>
              <a:r>
                <a:rPr lang="en-US" sz="900" dirty="0">
                  <a:solidFill>
                    <a:schemeClr val="bg1">
                      <a:lumMod val="75000"/>
                    </a:schemeClr>
                  </a:solidFill>
                </a:rPr>
                <a:t>(a)</a:t>
              </a:r>
            </a:p>
          </p:txBody>
        </p:sp>
        <p:sp>
          <p:nvSpPr>
            <p:cNvPr id="323" name="Textfeld 322">
              <a:extLst>
                <a:ext uri="{FF2B5EF4-FFF2-40B4-BE49-F238E27FC236}">
                  <a16:creationId xmlns:a16="http://schemas.microsoft.com/office/drawing/2014/main" id="{75171839-AF09-4C7E-B360-2F0E4D1A401C}"/>
                </a:ext>
              </a:extLst>
            </p:cNvPr>
            <p:cNvSpPr txBox="1"/>
            <p:nvPr/>
          </p:nvSpPr>
          <p:spPr>
            <a:xfrm>
              <a:off x="10741646"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35-49</a:t>
              </a:r>
              <a:br>
                <a:rPr lang="en-US" sz="1100" dirty="0">
                  <a:solidFill>
                    <a:schemeClr val="bg1">
                      <a:lumMod val="75000"/>
                    </a:schemeClr>
                  </a:solidFill>
                </a:rPr>
              </a:br>
              <a:r>
                <a:rPr lang="en-US" sz="900" dirty="0">
                  <a:solidFill>
                    <a:schemeClr val="bg1">
                      <a:lumMod val="75000"/>
                    </a:schemeClr>
                  </a:solidFill>
                </a:rPr>
                <a:t>(b)</a:t>
              </a:r>
            </a:p>
          </p:txBody>
        </p:sp>
        <p:sp>
          <p:nvSpPr>
            <p:cNvPr id="324" name="Textfeld 323">
              <a:extLst>
                <a:ext uri="{FF2B5EF4-FFF2-40B4-BE49-F238E27FC236}">
                  <a16:creationId xmlns:a16="http://schemas.microsoft.com/office/drawing/2014/main" id="{F94E2D1A-38E9-4E28-BEA3-94EE10B09491}"/>
                </a:ext>
              </a:extLst>
            </p:cNvPr>
            <p:cNvSpPr txBox="1"/>
            <p:nvPr/>
          </p:nvSpPr>
          <p:spPr>
            <a:xfrm>
              <a:off x="11277227"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50-99</a:t>
              </a:r>
              <a:br>
                <a:rPr lang="en-US" sz="1100" dirty="0">
                  <a:solidFill>
                    <a:schemeClr val="bg1">
                      <a:lumMod val="75000"/>
                    </a:schemeClr>
                  </a:solidFill>
                </a:rPr>
              </a:br>
              <a:r>
                <a:rPr lang="en-US" sz="900" dirty="0">
                  <a:solidFill>
                    <a:schemeClr val="bg1">
                      <a:lumMod val="75000"/>
                    </a:schemeClr>
                  </a:solidFill>
                </a:rPr>
                <a:t>(c)</a:t>
              </a:r>
            </a:p>
          </p:txBody>
        </p:sp>
        <p:cxnSp>
          <p:nvCxnSpPr>
            <p:cNvPr id="325" name="Gerader Verbinder 324">
              <a:extLst>
                <a:ext uri="{FF2B5EF4-FFF2-40B4-BE49-F238E27FC236}">
                  <a16:creationId xmlns:a16="http://schemas.microsoft.com/office/drawing/2014/main" id="{589EC7DF-752D-4BD4-90CC-FA3D04C53782}"/>
                </a:ext>
              </a:extLst>
            </p:cNvPr>
            <p:cNvCxnSpPr>
              <a:cxnSpLocks/>
            </p:cNvCxnSpPr>
            <p:nvPr/>
          </p:nvCxnSpPr>
          <p:spPr>
            <a:xfrm>
              <a:off x="1067642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26" name="Gerader Verbinder 325">
              <a:extLst>
                <a:ext uri="{FF2B5EF4-FFF2-40B4-BE49-F238E27FC236}">
                  <a16:creationId xmlns:a16="http://schemas.microsoft.com/office/drawing/2014/main" id="{D8045677-A438-430D-98CB-166469625FF5}"/>
                </a:ext>
              </a:extLst>
            </p:cNvPr>
            <p:cNvCxnSpPr>
              <a:cxnSpLocks/>
            </p:cNvCxnSpPr>
            <p:nvPr/>
          </p:nvCxnSpPr>
          <p:spPr>
            <a:xfrm>
              <a:off x="1121689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327" name="Rechteck: abgerundete Ecken 326">
              <a:extLst>
                <a:ext uri="{FF2B5EF4-FFF2-40B4-BE49-F238E27FC236}">
                  <a16:creationId xmlns:a16="http://schemas.microsoft.com/office/drawing/2014/main" id="{123C3AD6-6FBF-4393-BA37-9DDC76B05BD1}"/>
                </a:ext>
              </a:extLst>
            </p:cNvPr>
            <p:cNvSpPr/>
            <p:nvPr/>
          </p:nvSpPr>
          <p:spPr bwMode="ltGray">
            <a:xfrm>
              <a:off x="8812162" y="5667112"/>
              <a:ext cx="518125" cy="33829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cxnSp>
          <p:nvCxnSpPr>
            <p:cNvPr id="328" name="Gerader Verbinder 327">
              <a:extLst>
                <a:ext uri="{FF2B5EF4-FFF2-40B4-BE49-F238E27FC236}">
                  <a16:creationId xmlns:a16="http://schemas.microsoft.com/office/drawing/2014/main" id="{04A9B995-4136-437E-A41C-9F6583256994}"/>
                </a:ext>
              </a:extLst>
            </p:cNvPr>
            <p:cNvCxnSpPr>
              <a:cxnSpLocks/>
            </p:cNvCxnSpPr>
            <p:nvPr/>
          </p:nvCxnSpPr>
          <p:spPr>
            <a:xfrm>
              <a:off x="9071224" y="5765460"/>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329" name="Textfeld 328">
              <a:extLst>
                <a:ext uri="{FF2B5EF4-FFF2-40B4-BE49-F238E27FC236}">
                  <a16:creationId xmlns:a16="http://schemas.microsoft.com/office/drawing/2014/main" id="{5483944A-23BD-4AA4-83C6-8E35DE1FEFB3}"/>
                </a:ext>
              </a:extLst>
            </p:cNvPr>
            <p:cNvSpPr txBox="1"/>
            <p:nvPr/>
          </p:nvSpPr>
          <p:spPr>
            <a:xfrm>
              <a:off x="8882814" y="5766403"/>
              <a:ext cx="132972" cy="192355"/>
            </a:xfrm>
            <a:prstGeom prst="rect">
              <a:avLst/>
            </a:prstGeom>
            <a:noFill/>
          </p:spPr>
          <p:txBody>
            <a:bodyPr wrap="none" lIns="0" tIns="0" rIns="0" bIns="0" rtlCol="0">
              <a:spAutoFit/>
            </a:bodyPr>
            <a:lstStyle/>
            <a:p>
              <a:pPr algn="ctr"/>
              <a:r>
                <a:rPr lang="en-US" sz="1100" dirty="0">
                  <a:solidFill>
                    <a:schemeClr val="bg1">
                      <a:lumMod val="75000"/>
                    </a:schemeClr>
                  </a:solidFill>
                </a:rPr>
                <a:t>m</a:t>
              </a:r>
            </a:p>
          </p:txBody>
        </p:sp>
        <p:sp>
          <p:nvSpPr>
            <p:cNvPr id="330" name="Textfeld 329">
              <a:extLst>
                <a:ext uri="{FF2B5EF4-FFF2-40B4-BE49-F238E27FC236}">
                  <a16:creationId xmlns:a16="http://schemas.microsoft.com/office/drawing/2014/main" id="{7E879E48-EAB9-410F-802C-02E12BAB1D54}"/>
                </a:ext>
              </a:extLst>
            </p:cNvPr>
            <p:cNvSpPr txBox="1"/>
            <p:nvPr/>
          </p:nvSpPr>
          <p:spPr>
            <a:xfrm>
              <a:off x="9198193" y="5766403"/>
              <a:ext cx="43718" cy="192355"/>
            </a:xfrm>
            <a:prstGeom prst="rect">
              <a:avLst/>
            </a:prstGeom>
            <a:noFill/>
          </p:spPr>
          <p:txBody>
            <a:bodyPr wrap="none" lIns="0" tIns="0" rIns="0" bIns="0" rtlCol="0">
              <a:spAutoFit/>
            </a:bodyPr>
            <a:lstStyle/>
            <a:p>
              <a:pPr algn="ctr"/>
              <a:r>
                <a:rPr lang="en-US" sz="1100" dirty="0">
                  <a:solidFill>
                    <a:schemeClr val="bg1">
                      <a:lumMod val="75000"/>
                    </a:schemeClr>
                  </a:solidFill>
                </a:rPr>
                <a:t>f</a:t>
              </a:r>
              <a:endParaRPr lang="en-US" sz="900" dirty="0">
                <a:solidFill>
                  <a:schemeClr val="bg1">
                    <a:lumMod val="75000"/>
                  </a:schemeClr>
                </a:solidFill>
              </a:endParaRPr>
            </a:p>
          </p:txBody>
        </p:sp>
        <p:sp>
          <p:nvSpPr>
            <p:cNvPr id="331" name="Textfeld 330">
              <a:extLst>
                <a:ext uri="{FF2B5EF4-FFF2-40B4-BE49-F238E27FC236}">
                  <a16:creationId xmlns:a16="http://schemas.microsoft.com/office/drawing/2014/main" id="{1756DE12-993F-4822-A27F-A65A48BC2F49}"/>
                </a:ext>
              </a:extLst>
            </p:cNvPr>
            <p:cNvSpPr txBox="1"/>
            <p:nvPr/>
          </p:nvSpPr>
          <p:spPr>
            <a:xfrm>
              <a:off x="8908650" y="5936152"/>
              <a:ext cx="74" cy="157381"/>
            </a:xfrm>
            <a:prstGeom prst="rect">
              <a:avLst/>
            </a:prstGeom>
            <a:noFill/>
          </p:spPr>
          <p:txBody>
            <a:bodyPr wrap="none" lIns="0" tIns="0" rIns="0" bIns="0" rtlCol="0">
              <a:spAutoFit/>
            </a:bodyPr>
            <a:lstStyle/>
            <a:p>
              <a:endParaRPr lang="en-US" sz="900" b="1" dirty="0">
                <a:solidFill>
                  <a:schemeClr val="bg1">
                    <a:lumMod val="75000"/>
                  </a:schemeClr>
                </a:solidFill>
              </a:endParaRPr>
            </a:p>
          </p:txBody>
        </p:sp>
      </p:grpSp>
      <p:grpSp>
        <p:nvGrpSpPr>
          <p:cNvPr id="5" name="Gruppieren 4">
            <a:extLst>
              <a:ext uri="{FF2B5EF4-FFF2-40B4-BE49-F238E27FC236}">
                <a16:creationId xmlns:a16="http://schemas.microsoft.com/office/drawing/2014/main" id="{E5DF5A00-FA50-4823-AB96-CD5A5C9799B7}"/>
              </a:ext>
            </a:extLst>
          </p:cNvPr>
          <p:cNvGrpSpPr/>
          <p:nvPr/>
        </p:nvGrpSpPr>
        <p:grpSpPr>
          <a:xfrm>
            <a:off x="1827003" y="2716358"/>
            <a:ext cx="1150182" cy="566905"/>
            <a:chOff x="1910518" y="2734211"/>
            <a:chExt cx="1150182" cy="566905"/>
          </a:xfrm>
        </p:grpSpPr>
        <p:grpSp>
          <p:nvGrpSpPr>
            <p:cNvPr id="161" name="Gruppieren 160">
              <a:extLst>
                <a:ext uri="{FF2B5EF4-FFF2-40B4-BE49-F238E27FC236}">
                  <a16:creationId xmlns:a16="http://schemas.microsoft.com/office/drawing/2014/main" id="{169FB392-704A-467A-A1B8-477B84E10F8F}"/>
                </a:ext>
              </a:extLst>
            </p:cNvPr>
            <p:cNvGrpSpPr/>
            <p:nvPr/>
          </p:nvGrpSpPr>
          <p:grpSpPr>
            <a:xfrm>
              <a:off x="1910518" y="2751837"/>
              <a:ext cx="1150182" cy="549279"/>
              <a:chOff x="3153384" y="3006278"/>
              <a:chExt cx="1024281" cy="549279"/>
            </a:xfrm>
          </p:grpSpPr>
          <p:grpSp>
            <p:nvGrpSpPr>
              <p:cNvPr id="162" name="Gruppieren 161">
                <a:extLst>
                  <a:ext uri="{FF2B5EF4-FFF2-40B4-BE49-F238E27FC236}">
                    <a16:creationId xmlns:a16="http://schemas.microsoft.com/office/drawing/2014/main" id="{8F8DA135-72AD-4C70-80E3-69A87882BBE2}"/>
                  </a:ext>
                </a:extLst>
              </p:cNvPr>
              <p:cNvGrpSpPr/>
              <p:nvPr/>
            </p:nvGrpSpPr>
            <p:grpSpPr>
              <a:xfrm>
                <a:off x="3153384" y="3006278"/>
                <a:ext cx="1016330" cy="279325"/>
                <a:chOff x="5651042" y="3076433"/>
                <a:chExt cx="1016330" cy="279325"/>
              </a:xfrm>
            </p:grpSpPr>
            <p:grpSp>
              <p:nvGrpSpPr>
                <p:cNvPr id="169" name="Gruppieren 168">
                  <a:extLst>
                    <a:ext uri="{FF2B5EF4-FFF2-40B4-BE49-F238E27FC236}">
                      <a16:creationId xmlns:a16="http://schemas.microsoft.com/office/drawing/2014/main" id="{AAF7454A-9313-4F56-B77E-6AF385AC53B3}"/>
                    </a:ext>
                  </a:extLst>
                </p:cNvPr>
                <p:cNvGrpSpPr/>
                <p:nvPr/>
              </p:nvGrpSpPr>
              <p:grpSpPr>
                <a:xfrm>
                  <a:off x="5651042" y="3211758"/>
                  <a:ext cx="216000" cy="144000"/>
                  <a:chOff x="2734278" y="3211758"/>
                  <a:chExt cx="216000" cy="144000"/>
                </a:xfrm>
              </p:grpSpPr>
              <p:cxnSp>
                <p:nvCxnSpPr>
                  <p:cNvPr id="203" name="Gerader Verbinder 202">
                    <a:extLst>
                      <a:ext uri="{FF2B5EF4-FFF2-40B4-BE49-F238E27FC236}">
                        <a16:creationId xmlns:a16="http://schemas.microsoft.com/office/drawing/2014/main" id="{139BC37D-2B16-4305-BA2E-C2DC655D6F2C}"/>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4" name="Gerader Verbinder 203">
                    <a:extLst>
                      <a:ext uri="{FF2B5EF4-FFF2-40B4-BE49-F238E27FC236}">
                        <a16:creationId xmlns:a16="http://schemas.microsoft.com/office/drawing/2014/main" id="{ABEFDBC4-8968-45E6-A466-EC424757516E}"/>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00" name="Textfeld 199">
                  <a:extLst>
                    <a:ext uri="{FF2B5EF4-FFF2-40B4-BE49-F238E27FC236}">
                      <a16:creationId xmlns:a16="http://schemas.microsoft.com/office/drawing/2014/main" id="{20F15564-56C8-4EE6-A456-5EF93A7CC1A8}"/>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163" name="Gruppieren 162">
                <a:extLst>
                  <a:ext uri="{FF2B5EF4-FFF2-40B4-BE49-F238E27FC236}">
                    <a16:creationId xmlns:a16="http://schemas.microsoft.com/office/drawing/2014/main" id="{96070924-7939-4BD5-9292-6D8231D2C0E1}"/>
                  </a:ext>
                </a:extLst>
              </p:cNvPr>
              <p:cNvGrpSpPr/>
              <p:nvPr/>
            </p:nvGrpSpPr>
            <p:grpSpPr>
              <a:xfrm>
                <a:off x="3159562" y="3281036"/>
                <a:ext cx="1018103" cy="274521"/>
                <a:chOff x="5649269" y="2787070"/>
                <a:chExt cx="1018103" cy="274521"/>
              </a:xfrm>
            </p:grpSpPr>
            <p:grpSp>
              <p:nvGrpSpPr>
                <p:cNvPr id="165" name="Gruppieren 164">
                  <a:extLst>
                    <a:ext uri="{FF2B5EF4-FFF2-40B4-BE49-F238E27FC236}">
                      <a16:creationId xmlns:a16="http://schemas.microsoft.com/office/drawing/2014/main" id="{FFE36F7A-68EB-4325-9828-089C83DCA25B}"/>
                    </a:ext>
                  </a:extLst>
                </p:cNvPr>
                <p:cNvGrpSpPr/>
                <p:nvPr/>
              </p:nvGrpSpPr>
              <p:grpSpPr>
                <a:xfrm>
                  <a:off x="5649269" y="2917591"/>
                  <a:ext cx="216000" cy="144000"/>
                  <a:chOff x="2734278" y="3211758"/>
                  <a:chExt cx="216000" cy="144000"/>
                </a:xfrm>
              </p:grpSpPr>
              <p:cxnSp>
                <p:nvCxnSpPr>
                  <p:cNvPr id="167" name="Gerader Verbinder 166">
                    <a:extLst>
                      <a:ext uri="{FF2B5EF4-FFF2-40B4-BE49-F238E27FC236}">
                        <a16:creationId xmlns:a16="http://schemas.microsoft.com/office/drawing/2014/main" id="{F6D3A9EB-717B-4345-9AA0-6FB9CA0F57D9}"/>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8" name="Gerader Verbinder 167">
                    <a:extLst>
                      <a:ext uri="{FF2B5EF4-FFF2-40B4-BE49-F238E27FC236}">
                        <a16:creationId xmlns:a16="http://schemas.microsoft.com/office/drawing/2014/main" id="{FB42524A-E320-49BF-9717-12B70F29F2B4}"/>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66" name="Textfeld 165">
                  <a:extLst>
                    <a:ext uri="{FF2B5EF4-FFF2-40B4-BE49-F238E27FC236}">
                      <a16:creationId xmlns:a16="http://schemas.microsoft.com/office/drawing/2014/main" id="{9543DA09-B2AE-44CB-B161-B47AE5D69BE2}"/>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61%|82%</a:t>
                  </a:r>
                  <a:r>
                    <a:rPr lang="de-DE" sz="600" dirty="0">
                      <a:solidFill>
                        <a:schemeClr val="bg1">
                          <a:lumMod val="65000"/>
                        </a:schemeClr>
                      </a:solidFill>
                    </a:rPr>
                    <a:t>a</a:t>
                  </a:r>
                  <a:r>
                    <a:rPr lang="de-DE" sz="800" dirty="0">
                      <a:solidFill>
                        <a:schemeClr val="bg1">
                          <a:lumMod val="65000"/>
                        </a:schemeClr>
                      </a:solidFill>
                    </a:rPr>
                    <a:t>|87%</a:t>
                  </a:r>
                  <a:r>
                    <a:rPr lang="de-DE" sz="600" dirty="0">
                      <a:solidFill>
                        <a:schemeClr val="bg1">
                          <a:lumMod val="65000"/>
                        </a:schemeClr>
                      </a:solidFill>
                    </a:rPr>
                    <a:t>ab</a:t>
                  </a:r>
                </a:p>
              </p:txBody>
            </p:sp>
          </p:grpSp>
        </p:grpSp>
        <p:grpSp>
          <p:nvGrpSpPr>
            <p:cNvPr id="332" name="Gruppieren 331">
              <a:extLst>
                <a:ext uri="{FF2B5EF4-FFF2-40B4-BE49-F238E27FC236}">
                  <a16:creationId xmlns:a16="http://schemas.microsoft.com/office/drawing/2014/main" id="{2F3FC9C5-9583-4184-A43C-B22E6394C02E}"/>
                </a:ext>
              </a:extLst>
            </p:cNvPr>
            <p:cNvGrpSpPr/>
            <p:nvPr/>
          </p:nvGrpSpPr>
          <p:grpSpPr>
            <a:xfrm>
              <a:off x="1929755" y="2734211"/>
              <a:ext cx="224322" cy="400165"/>
              <a:chOff x="1237392" y="1861683"/>
              <a:chExt cx="224322" cy="400165"/>
            </a:xfrm>
          </p:grpSpPr>
          <p:pic>
            <p:nvPicPr>
              <p:cNvPr id="333" name="Grafik 332">
                <a:extLst>
                  <a:ext uri="{FF2B5EF4-FFF2-40B4-BE49-F238E27FC236}">
                    <a16:creationId xmlns:a16="http://schemas.microsoft.com/office/drawing/2014/main" id="{23D293E1-02F8-4E85-9554-0356DED1EEF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60528" y="2081848"/>
                <a:ext cx="188090" cy="180000"/>
              </a:xfrm>
              <a:prstGeom prst="rect">
                <a:avLst/>
              </a:prstGeom>
            </p:spPr>
          </p:pic>
          <p:grpSp>
            <p:nvGrpSpPr>
              <p:cNvPr id="334" name="Gruppieren 333">
                <a:extLst>
                  <a:ext uri="{FF2B5EF4-FFF2-40B4-BE49-F238E27FC236}">
                    <a16:creationId xmlns:a16="http://schemas.microsoft.com/office/drawing/2014/main" id="{E37DA988-1C01-445D-9BFC-3C82F4234602}"/>
                  </a:ext>
                </a:extLst>
              </p:cNvPr>
              <p:cNvGrpSpPr>
                <a:grpSpLocks noChangeAspect="1"/>
              </p:cNvGrpSpPr>
              <p:nvPr/>
            </p:nvGrpSpPr>
            <p:grpSpPr>
              <a:xfrm>
                <a:off x="1237392" y="1861683"/>
                <a:ext cx="224322" cy="144000"/>
                <a:chOff x="10194164" y="3584308"/>
                <a:chExt cx="493594" cy="316855"/>
              </a:xfrm>
            </p:grpSpPr>
            <p:pic>
              <p:nvPicPr>
                <p:cNvPr id="335" name="Graphic 5">
                  <a:extLst>
                    <a:ext uri="{FF2B5EF4-FFF2-40B4-BE49-F238E27FC236}">
                      <a16:creationId xmlns:a16="http://schemas.microsoft.com/office/drawing/2014/main" id="{2C91BEC4-E369-4E20-A047-4E4E4A8589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94890" y="3584308"/>
                  <a:ext cx="192868" cy="316855"/>
                </a:xfrm>
                <a:prstGeom prst="rect">
                  <a:avLst/>
                </a:prstGeom>
              </p:spPr>
            </p:pic>
            <p:pic>
              <p:nvPicPr>
                <p:cNvPr id="336" name="Graphic 11">
                  <a:extLst>
                    <a:ext uri="{FF2B5EF4-FFF2-40B4-BE49-F238E27FC236}">
                      <a16:creationId xmlns:a16="http://schemas.microsoft.com/office/drawing/2014/main" id="{EC83F166-C80B-46DC-B61F-B6EEC4A430A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94164" y="3584308"/>
                  <a:ext cx="276999" cy="276999"/>
                </a:xfrm>
                <a:prstGeom prst="rect">
                  <a:avLst/>
                </a:prstGeom>
              </p:spPr>
            </p:pic>
          </p:grpSp>
        </p:grpSp>
      </p:grpSp>
      <p:grpSp>
        <p:nvGrpSpPr>
          <p:cNvPr id="4" name="Gruppieren 3">
            <a:extLst>
              <a:ext uri="{FF2B5EF4-FFF2-40B4-BE49-F238E27FC236}">
                <a16:creationId xmlns:a16="http://schemas.microsoft.com/office/drawing/2014/main" id="{C75FB2FD-8E33-4E9D-A12C-A01941AEFF57}"/>
              </a:ext>
            </a:extLst>
          </p:cNvPr>
          <p:cNvGrpSpPr/>
          <p:nvPr/>
        </p:nvGrpSpPr>
        <p:grpSpPr>
          <a:xfrm>
            <a:off x="2919221" y="3019348"/>
            <a:ext cx="1150182" cy="566905"/>
            <a:chOff x="3388614" y="2734211"/>
            <a:chExt cx="1150182" cy="566905"/>
          </a:xfrm>
        </p:grpSpPr>
        <p:grpSp>
          <p:nvGrpSpPr>
            <p:cNvPr id="205" name="Gruppieren 204">
              <a:extLst>
                <a:ext uri="{FF2B5EF4-FFF2-40B4-BE49-F238E27FC236}">
                  <a16:creationId xmlns:a16="http://schemas.microsoft.com/office/drawing/2014/main" id="{C9E57161-D9CD-4F46-9F88-2B2BEA945ADB}"/>
                </a:ext>
              </a:extLst>
            </p:cNvPr>
            <p:cNvGrpSpPr/>
            <p:nvPr/>
          </p:nvGrpSpPr>
          <p:grpSpPr>
            <a:xfrm>
              <a:off x="3388614" y="2751837"/>
              <a:ext cx="1150182" cy="549279"/>
              <a:chOff x="3153384" y="3006278"/>
              <a:chExt cx="1024281" cy="549279"/>
            </a:xfrm>
          </p:grpSpPr>
          <p:grpSp>
            <p:nvGrpSpPr>
              <p:cNvPr id="206" name="Gruppieren 205">
                <a:extLst>
                  <a:ext uri="{FF2B5EF4-FFF2-40B4-BE49-F238E27FC236}">
                    <a16:creationId xmlns:a16="http://schemas.microsoft.com/office/drawing/2014/main" id="{772EBE9C-5D3A-4D8D-9ED4-F98AE6706176}"/>
                  </a:ext>
                </a:extLst>
              </p:cNvPr>
              <p:cNvGrpSpPr/>
              <p:nvPr/>
            </p:nvGrpSpPr>
            <p:grpSpPr>
              <a:xfrm>
                <a:off x="3153384" y="3006278"/>
                <a:ext cx="1016330" cy="279325"/>
                <a:chOff x="5651042" y="3076433"/>
                <a:chExt cx="1016330" cy="279325"/>
              </a:xfrm>
            </p:grpSpPr>
            <p:grpSp>
              <p:nvGrpSpPr>
                <p:cNvPr id="213" name="Gruppieren 212">
                  <a:extLst>
                    <a:ext uri="{FF2B5EF4-FFF2-40B4-BE49-F238E27FC236}">
                      <a16:creationId xmlns:a16="http://schemas.microsoft.com/office/drawing/2014/main" id="{2D33D53A-9425-4603-9F0A-3EA3DAABDF1B}"/>
                    </a:ext>
                  </a:extLst>
                </p:cNvPr>
                <p:cNvGrpSpPr/>
                <p:nvPr/>
              </p:nvGrpSpPr>
              <p:grpSpPr>
                <a:xfrm>
                  <a:off x="5651042" y="3211758"/>
                  <a:ext cx="216000" cy="144000"/>
                  <a:chOff x="2734278" y="3211758"/>
                  <a:chExt cx="216000" cy="144000"/>
                </a:xfrm>
              </p:grpSpPr>
              <p:cxnSp>
                <p:nvCxnSpPr>
                  <p:cNvPr id="218" name="Gerader Verbinder 217">
                    <a:extLst>
                      <a:ext uri="{FF2B5EF4-FFF2-40B4-BE49-F238E27FC236}">
                        <a16:creationId xmlns:a16="http://schemas.microsoft.com/office/drawing/2014/main" id="{74B369C5-DE9C-49DA-BA59-59F305D6B869}"/>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19" name="Gerader Verbinder 218">
                    <a:extLst>
                      <a:ext uri="{FF2B5EF4-FFF2-40B4-BE49-F238E27FC236}">
                        <a16:creationId xmlns:a16="http://schemas.microsoft.com/office/drawing/2014/main" id="{D735A241-FE0B-4E56-97F0-DE8BC033E4CD}"/>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15" name="Textfeld 214">
                  <a:extLst>
                    <a:ext uri="{FF2B5EF4-FFF2-40B4-BE49-F238E27FC236}">
                      <a16:creationId xmlns:a16="http://schemas.microsoft.com/office/drawing/2014/main" id="{213E0E97-44F7-4393-889D-A70CAEB8316B}"/>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65%|75%</a:t>
                  </a:r>
                </a:p>
              </p:txBody>
            </p:sp>
          </p:grpSp>
          <p:grpSp>
            <p:nvGrpSpPr>
              <p:cNvPr id="207" name="Gruppieren 206">
                <a:extLst>
                  <a:ext uri="{FF2B5EF4-FFF2-40B4-BE49-F238E27FC236}">
                    <a16:creationId xmlns:a16="http://schemas.microsoft.com/office/drawing/2014/main" id="{8DD316F8-0F59-4465-B438-812B062322D9}"/>
                  </a:ext>
                </a:extLst>
              </p:cNvPr>
              <p:cNvGrpSpPr/>
              <p:nvPr/>
            </p:nvGrpSpPr>
            <p:grpSpPr>
              <a:xfrm>
                <a:off x="3159562" y="3281036"/>
                <a:ext cx="1018103" cy="274521"/>
                <a:chOff x="5649269" y="2787070"/>
                <a:chExt cx="1018103" cy="274521"/>
              </a:xfrm>
            </p:grpSpPr>
            <p:grpSp>
              <p:nvGrpSpPr>
                <p:cNvPr id="209" name="Gruppieren 208">
                  <a:extLst>
                    <a:ext uri="{FF2B5EF4-FFF2-40B4-BE49-F238E27FC236}">
                      <a16:creationId xmlns:a16="http://schemas.microsoft.com/office/drawing/2014/main" id="{8DBB9A2B-43E4-4871-AA8D-879E801127E8}"/>
                    </a:ext>
                  </a:extLst>
                </p:cNvPr>
                <p:cNvGrpSpPr/>
                <p:nvPr/>
              </p:nvGrpSpPr>
              <p:grpSpPr>
                <a:xfrm>
                  <a:off x="5649269" y="2917591"/>
                  <a:ext cx="216000" cy="144000"/>
                  <a:chOff x="2734278" y="3211758"/>
                  <a:chExt cx="216000" cy="144000"/>
                </a:xfrm>
              </p:grpSpPr>
              <p:cxnSp>
                <p:nvCxnSpPr>
                  <p:cNvPr id="211" name="Gerader Verbinder 210">
                    <a:extLst>
                      <a:ext uri="{FF2B5EF4-FFF2-40B4-BE49-F238E27FC236}">
                        <a16:creationId xmlns:a16="http://schemas.microsoft.com/office/drawing/2014/main" id="{E4FF9523-139D-4099-B602-B3304D0E9CE3}"/>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12" name="Gerader Verbinder 211">
                    <a:extLst>
                      <a:ext uri="{FF2B5EF4-FFF2-40B4-BE49-F238E27FC236}">
                        <a16:creationId xmlns:a16="http://schemas.microsoft.com/office/drawing/2014/main" id="{A155EC23-6CAB-46D8-ABFB-43E3E93F75AB}"/>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10" name="Textfeld 209">
                  <a:extLst>
                    <a:ext uri="{FF2B5EF4-FFF2-40B4-BE49-F238E27FC236}">
                      <a16:creationId xmlns:a16="http://schemas.microsoft.com/office/drawing/2014/main" id="{30964AA1-99E7-45AF-A405-C52DA1FF3EAB}"/>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endParaRPr lang="de-DE" sz="600" dirty="0">
                    <a:solidFill>
                      <a:schemeClr val="bg1">
                        <a:lumMod val="65000"/>
                      </a:schemeClr>
                    </a:solidFill>
                  </a:endParaRPr>
                </a:p>
              </p:txBody>
            </p:sp>
          </p:grpSp>
        </p:grpSp>
        <p:grpSp>
          <p:nvGrpSpPr>
            <p:cNvPr id="337" name="Gruppieren 336">
              <a:extLst>
                <a:ext uri="{FF2B5EF4-FFF2-40B4-BE49-F238E27FC236}">
                  <a16:creationId xmlns:a16="http://schemas.microsoft.com/office/drawing/2014/main" id="{67EBF036-67E6-4F65-98A1-7500CE516190}"/>
                </a:ext>
              </a:extLst>
            </p:cNvPr>
            <p:cNvGrpSpPr/>
            <p:nvPr/>
          </p:nvGrpSpPr>
          <p:grpSpPr>
            <a:xfrm>
              <a:off x="3404665" y="2734211"/>
              <a:ext cx="224322" cy="400165"/>
              <a:chOff x="1237392" y="1861683"/>
              <a:chExt cx="224322" cy="400165"/>
            </a:xfrm>
          </p:grpSpPr>
          <p:pic>
            <p:nvPicPr>
              <p:cNvPr id="338" name="Grafik 337">
                <a:extLst>
                  <a:ext uri="{FF2B5EF4-FFF2-40B4-BE49-F238E27FC236}">
                    <a16:creationId xmlns:a16="http://schemas.microsoft.com/office/drawing/2014/main" id="{C6D1E7DD-BDCE-4CED-8835-2C832AD43BB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60528" y="2081848"/>
                <a:ext cx="188090" cy="180000"/>
              </a:xfrm>
              <a:prstGeom prst="rect">
                <a:avLst/>
              </a:prstGeom>
            </p:spPr>
          </p:pic>
          <p:grpSp>
            <p:nvGrpSpPr>
              <p:cNvPr id="339" name="Gruppieren 338">
                <a:extLst>
                  <a:ext uri="{FF2B5EF4-FFF2-40B4-BE49-F238E27FC236}">
                    <a16:creationId xmlns:a16="http://schemas.microsoft.com/office/drawing/2014/main" id="{1191860C-8B33-4F02-A6E5-49619F5B0140}"/>
                  </a:ext>
                </a:extLst>
              </p:cNvPr>
              <p:cNvGrpSpPr>
                <a:grpSpLocks noChangeAspect="1"/>
              </p:cNvGrpSpPr>
              <p:nvPr/>
            </p:nvGrpSpPr>
            <p:grpSpPr>
              <a:xfrm>
                <a:off x="1237392" y="1861683"/>
                <a:ext cx="224322" cy="144000"/>
                <a:chOff x="10194164" y="3584308"/>
                <a:chExt cx="493594" cy="316855"/>
              </a:xfrm>
            </p:grpSpPr>
            <p:pic>
              <p:nvPicPr>
                <p:cNvPr id="340" name="Graphic 5">
                  <a:extLst>
                    <a:ext uri="{FF2B5EF4-FFF2-40B4-BE49-F238E27FC236}">
                      <a16:creationId xmlns:a16="http://schemas.microsoft.com/office/drawing/2014/main" id="{446494B5-F39D-421B-81D9-42FBCEB474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94890" y="3584308"/>
                  <a:ext cx="192868" cy="316855"/>
                </a:xfrm>
                <a:prstGeom prst="rect">
                  <a:avLst/>
                </a:prstGeom>
              </p:spPr>
            </p:pic>
            <p:pic>
              <p:nvPicPr>
                <p:cNvPr id="341" name="Graphic 11">
                  <a:extLst>
                    <a:ext uri="{FF2B5EF4-FFF2-40B4-BE49-F238E27FC236}">
                      <a16:creationId xmlns:a16="http://schemas.microsoft.com/office/drawing/2014/main" id="{26CE4334-EBF6-498B-B9AA-EF36FD18436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94164" y="3584308"/>
                  <a:ext cx="276999" cy="276999"/>
                </a:xfrm>
                <a:prstGeom prst="rect">
                  <a:avLst/>
                </a:prstGeom>
              </p:spPr>
            </p:pic>
          </p:grpSp>
        </p:grpSp>
      </p:grpSp>
      <p:grpSp>
        <p:nvGrpSpPr>
          <p:cNvPr id="342" name="Gruppieren 341">
            <a:extLst>
              <a:ext uri="{FF2B5EF4-FFF2-40B4-BE49-F238E27FC236}">
                <a16:creationId xmlns:a16="http://schemas.microsoft.com/office/drawing/2014/main" id="{62CC4640-C3FC-4D5B-A1CF-82E5E2A40DA5}"/>
              </a:ext>
            </a:extLst>
          </p:cNvPr>
          <p:cNvGrpSpPr/>
          <p:nvPr/>
        </p:nvGrpSpPr>
        <p:grpSpPr>
          <a:xfrm>
            <a:off x="4490047" y="2994561"/>
            <a:ext cx="224322" cy="400165"/>
            <a:chOff x="1237392" y="1861683"/>
            <a:chExt cx="224322" cy="400165"/>
          </a:xfrm>
        </p:grpSpPr>
        <p:pic>
          <p:nvPicPr>
            <p:cNvPr id="343" name="Grafik 342">
              <a:extLst>
                <a:ext uri="{FF2B5EF4-FFF2-40B4-BE49-F238E27FC236}">
                  <a16:creationId xmlns:a16="http://schemas.microsoft.com/office/drawing/2014/main" id="{09C66007-9D8D-4215-AA1F-3BD1C0A716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60528" y="2081848"/>
              <a:ext cx="188090" cy="180000"/>
            </a:xfrm>
            <a:prstGeom prst="rect">
              <a:avLst/>
            </a:prstGeom>
          </p:spPr>
        </p:pic>
        <p:grpSp>
          <p:nvGrpSpPr>
            <p:cNvPr id="344" name="Gruppieren 343">
              <a:extLst>
                <a:ext uri="{FF2B5EF4-FFF2-40B4-BE49-F238E27FC236}">
                  <a16:creationId xmlns:a16="http://schemas.microsoft.com/office/drawing/2014/main" id="{682251BE-E7FC-4790-B23E-9F50B2C84E1C}"/>
                </a:ext>
              </a:extLst>
            </p:cNvPr>
            <p:cNvGrpSpPr>
              <a:grpSpLocks noChangeAspect="1"/>
            </p:cNvGrpSpPr>
            <p:nvPr/>
          </p:nvGrpSpPr>
          <p:grpSpPr>
            <a:xfrm>
              <a:off x="1237392" y="1861683"/>
              <a:ext cx="224322" cy="144000"/>
              <a:chOff x="10194164" y="3584308"/>
              <a:chExt cx="493594" cy="316855"/>
            </a:xfrm>
          </p:grpSpPr>
          <p:pic>
            <p:nvPicPr>
              <p:cNvPr id="345" name="Graphic 5">
                <a:extLst>
                  <a:ext uri="{FF2B5EF4-FFF2-40B4-BE49-F238E27FC236}">
                    <a16:creationId xmlns:a16="http://schemas.microsoft.com/office/drawing/2014/main" id="{671BEE0F-1481-47A0-9A29-0CC8983229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94890" y="3584308"/>
                <a:ext cx="192868" cy="316855"/>
              </a:xfrm>
              <a:prstGeom prst="rect">
                <a:avLst/>
              </a:prstGeom>
            </p:spPr>
          </p:pic>
          <p:pic>
            <p:nvPicPr>
              <p:cNvPr id="346" name="Graphic 11">
                <a:extLst>
                  <a:ext uri="{FF2B5EF4-FFF2-40B4-BE49-F238E27FC236}">
                    <a16:creationId xmlns:a16="http://schemas.microsoft.com/office/drawing/2014/main" id="{5A2CEFFF-1F34-4F20-A90B-C4CCC2DBD80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94164" y="3584308"/>
                <a:ext cx="276999" cy="276999"/>
              </a:xfrm>
              <a:prstGeom prst="rect">
                <a:avLst/>
              </a:prstGeom>
            </p:spPr>
          </p:pic>
        </p:grpSp>
      </p:grpSp>
      <p:grpSp>
        <p:nvGrpSpPr>
          <p:cNvPr id="347" name="Gruppieren 346">
            <a:extLst>
              <a:ext uri="{FF2B5EF4-FFF2-40B4-BE49-F238E27FC236}">
                <a16:creationId xmlns:a16="http://schemas.microsoft.com/office/drawing/2014/main" id="{4FFE4B8D-E762-4E26-AF56-17ABF4B80E0A}"/>
              </a:ext>
            </a:extLst>
          </p:cNvPr>
          <p:cNvGrpSpPr/>
          <p:nvPr/>
        </p:nvGrpSpPr>
        <p:grpSpPr>
          <a:xfrm>
            <a:off x="6173141" y="2994561"/>
            <a:ext cx="224322" cy="400165"/>
            <a:chOff x="1237392" y="1861683"/>
            <a:chExt cx="224322" cy="400165"/>
          </a:xfrm>
        </p:grpSpPr>
        <p:pic>
          <p:nvPicPr>
            <p:cNvPr id="348" name="Grafik 347">
              <a:extLst>
                <a:ext uri="{FF2B5EF4-FFF2-40B4-BE49-F238E27FC236}">
                  <a16:creationId xmlns:a16="http://schemas.microsoft.com/office/drawing/2014/main" id="{5EC8EE64-D2FB-4D11-9732-78981EEC72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60528" y="2081848"/>
              <a:ext cx="188090" cy="180000"/>
            </a:xfrm>
            <a:prstGeom prst="rect">
              <a:avLst/>
            </a:prstGeom>
          </p:spPr>
        </p:pic>
        <p:grpSp>
          <p:nvGrpSpPr>
            <p:cNvPr id="349" name="Gruppieren 348">
              <a:extLst>
                <a:ext uri="{FF2B5EF4-FFF2-40B4-BE49-F238E27FC236}">
                  <a16:creationId xmlns:a16="http://schemas.microsoft.com/office/drawing/2014/main" id="{ADFB0EC7-67B8-478B-87F9-B84CB0A41FC8}"/>
                </a:ext>
              </a:extLst>
            </p:cNvPr>
            <p:cNvGrpSpPr>
              <a:grpSpLocks noChangeAspect="1"/>
            </p:cNvGrpSpPr>
            <p:nvPr/>
          </p:nvGrpSpPr>
          <p:grpSpPr>
            <a:xfrm>
              <a:off x="1237392" y="1861683"/>
              <a:ext cx="224322" cy="144000"/>
              <a:chOff x="10194164" y="3584308"/>
              <a:chExt cx="493594" cy="316855"/>
            </a:xfrm>
          </p:grpSpPr>
          <p:pic>
            <p:nvPicPr>
              <p:cNvPr id="350" name="Graphic 5">
                <a:extLst>
                  <a:ext uri="{FF2B5EF4-FFF2-40B4-BE49-F238E27FC236}">
                    <a16:creationId xmlns:a16="http://schemas.microsoft.com/office/drawing/2014/main" id="{6EDE6770-D1A3-44EC-AB4A-D2631E03C4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94890" y="3584308"/>
                <a:ext cx="192868" cy="316855"/>
              </a:xfrm>
              <a:prstGeom prst="rect">
                <a:avLst/>
              </a:prstGeom>
            </p:spPr>
          </p:pic>
          <p:pic>
            <p:nvPicPr>
              <p:cNvPr id="351" name="Graphic 11">
                <a:extLst>
                  <a:ext uri="{FF2B5EF4-FFF2-40B4-BE49-F238E27FC236}">
                    <a16:creationId xmlns:a16="http://schemas.microsoft.com/office/drawing/2014/main" id="{AB0FBB7B-C667-4F61-B563-CC55012340C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94164" y="3584308"/>
                <a:ext cx="276999" cy="276999"/>
              </a:xfrm>
              <a:prstGeom prst="rect">
                <a:avLst/>
              </a:prstGeom>
            </p:spPr>
          </p:pic>
        </p:grpSp>
      </p:grpSp>
      <p:grpSp>
        <p:nvGrpSpPr>
          <p:cNvPr id="352" name="Gruppieren 351">
            <a:extLst>
              <a:ext uri="{FF2B5EF4-FFF2-40B4-BE49-F238E27FC236}">
                <a16:creationId xmlns:a16="http://schemas.microsoft.com/office/drawing/2014/main" id="{A93994DA-167E-4EFC-9B19-C32DE3B228CB}"/>
              </a:ext>
            </a:extLst>
          </p:cNvPr>
          <p:cNvGrpSpPr/>
          <p:nvPr/>
        </p:nvGrpSpPr>
        <p:grpSpPr>
          <a:xfrm>
            <a:off x="7709970" y="2994561"/>
            <a:ext cx="224322" cy="400165"/>
            <a:chOff x="1237392" y="1861683"/>
            <a:chExt cx="224322" cy="400165"/>
          </a:xfrm>
        </p:grpSpPr>
        <p:pic>
          <p:nvPicPr>
            <p:cNvPr id="353" name="Grafik 352">
              <a:extLst>
                <a:ext uri="{FF2B5EF4-FFF2-40B4-BE49-F238E27FC236}">
                  <a16:creationId xmlns:a16="http://schemas.microsoft.com/office/drawing/2014/main" id="{43FB9DB6-BD4B-4BE7-8143-877838DC9E9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60528" y="2081848"/>
              <a:ext cx="188090" cy="180000"/>
            </a:xfrm>
            <a:prstGeom prst="rect">
              <a:avLst/>
            </a:prstGeom>
          </p:spPr>
        </p:pic>
        <p:grpSp>
          <p:nvGrpSpPr>
            <p:cNvPr id="354" name="Gruppieren 353">
              <a:extLst>
                <a:ext uri="{FF2B5EF4-FFF2-40B4-BE49-F238E27FC236}">
                  <a16:creationId xmlns:a16="http://schemas.microsoft.com/office/drawing/2014/main" id="{AFD430A2-CB07-47EC-930C-A0F4A2CFD1C6}"/>
                </a:ext>
              </a:extLst>
            </p:cNvPr>
            <p:cNvGrpSpPr>
              <a:grpSpLocks noChangeAspect="1"/>
            </p:cNvGrpSpPr>
            <p:nvPr/>
          </p:nvGrpSpPr>
          <p:grpSpPr>
            <a:xfrm>
              <a:off x="1237392" y="1861683"/>
              <a:ext cx="224322" cy="144000"/>
              <a:chOff x="10194164" y="3584308"/>
              <a:chExt cx="493594" cy="316855"/>
            </a:xfrm>
          </p:grpSpPr>
          <p:pic>
            <p:nvPicPr>
              <p:cNvPr id="355" name="Graphic 5">
                <a:extLst>
                  <a:ext uri="{FF2B5EF4-FFF2-40B4-BE49-F238E27FC236}">
                    <a16:creationId xmlns:a16="http://schemas.microsoft.com/office/drawing/2014/main" id="{8F5E53BE-7188-4A4F-9C36-5E70ACCF09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94890" y="3584308"/>
                <a:ext cx="192868" cy="316855"/>
              </a:xfrm>
              <a:prstGeom prst="rect">
                <a:avLst/>
              </a:prstGeom>
            </p:spPr>
          </p:pic>
          <p:pic>
            <p:nvPicPr>
              <p:cNvPr id="356" name="Graphic 11">
                <a:extLst>
                  <a:ext uri="{FF2B5EF4-FFF2-40B4-BE49-F238E27FC236}">
                    <a16:creationId xmlns:a16="http://schemas.microsoft.com/office/drawing/2014/main" id="{E1390D81-79A6-4865-9EB0-D4D98782E9A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94164" y="3584308"/>
                <a:ext cx="276999" cy="276999"/>
              </a:xfrm>
              <a:prstGeom prst="rect">
                <a:avLst/>
              </a:prstGeom>
            </p:spPr>
          </p:pic>
        </p:grpSp>
      </p:grpSp>
      <p:grpSp>
        <p:nvGrpSpPr>
          <p:cNvPr id="160" name="Gruppieren 159">
            <a:extLst>
              <a:ext uri="{FF2B5EF4-FFF2-40B4-BE49-F238E27FC236}">
                <a16:creationId xmlns:a16="http://schemas.microsoft.com/office/drawing/2014/main" id="{8566332F-DC27-41CB-832F-09A133B511DB}"/>
              </a:ext>
            </a:extLst>
          </p:cNvPr>
          <p:cNvGrpSpPr/>
          <p:nvPr/>
        </p:nvGrpSpPr>
        <p:grpSpPr>
          <a:xfrm>
            <a:off x="1912428" y="6249342"/>
            <a:ext cx="724480" cy="468000"/>
            <a:chOff x="1714500" y="4880600"/>
            <a:chExt cx="724480" cy="468000"/>
          </a:xfrm>
        </p:grpSpPr>
        <p:pic>
          <p:nvPicPr>
            <p:cNvPr id="172" name="Grafik 171">
              <a:extLst>
                <a:ext uri="{FF2B5EF4-FFF2-40B4-BE49-F238E27FC236}">
                  <a16:creationId xmlns:a16="http://schemas.microsoft.com/office/drawing/2014/main" id="{D32EAD5F-9151-4F5E-8041-B942F1CDEC10}"/>
                </a:ext>
              </a:extLst>
            </p:cNvPr>
            <p:cNvPicPr>
              <a:picLocks noChangeAspect="1"/>
            </p:cNvPicPr>
            <p:nvPr/>
          </p:nvPicPr>
          <p:blipFill>
            <a:blip r:embed="rId10"/>
            <a:stretch>
              <a:fillRect/>
            </a:stretch>
          </p:blipFill>
          <p:spPr>
            <a:xfrm>
              <a:off x="1714500" y="4880600"/>
              <a:ext cx="468000" cy="468000"/>
            </a:xfrm>
            <a:prstGeom prst="rect">
              <a:avLst/>
            </a:prstGeom>
          </p:spPr>
        </p:pic>
        <p:sp>
          <p:nvSpPr>
            <p:cNvPr id="173" name="Textfeld 172">
              <a:extLst>
                <a:ext uri="{FF2B5EF4-FFF2-40B4-BE49-F238E27FC236}">
                  <a16:creationId xmlns:a16="http://schemas.microsoft.com/office/drawing/2014/main" id="{8E842D9E-24E0-4208-9655-96BBD69A8EBC}"/>
                </a:ext>
              </a:extLst>
            </p:cNvPr>
            <p:cNvSpPr txBox="1"/>
            <p:nvPr/>
          </p:nvSpPr>
          <p:spPr>
            <a:xfrm>
              <a:off x="2182500" y="5037656"/>
              <a:ext cx="256480" cy="153888"/>
            </a:xfrm>
            <a:prstGeom prst="rect">
              <a:avLst/>
            </a:prstGeom>
            <a:noFill/>
          </p:spPr>
          <p:txBody>
            <a:bodyPr wrap="none" lIns="0" tIns="0" rIns="0" bIns="0" rtlCol="0">
              <a:spAutoFit/>
            </a:bodyPr>
            <a:lstStyle/>
            <a:p>
              <a:r>
                <a:rPr lang="en-US" sz="1000" b="1" noProof="1"/>
                <a:t>BEL</a:t>
              </a:r>
            </a:p>
          </p:txBody>
        </p:sp>
      </p:grpSp>
      <p:grpSp>
        <p:nvGrpSpPr>
          <p:cNvPr id="157" name="Gruppieren 156">
            <a:extLst>
              <a:ext uri="{FF2B5EF4-FFF2-40B4-BE49-F238E27FC236}">
                <a16:creationId xmlns:a16="http://schemas.microsoft.com/office/drawing/2014/main" id="{0D9AA5E1-734F-414E-A003-9F0A614AC389}"/>
              </a:ext>
            </a:extLst>
          </p:cNvPr>
          <p:cNvGrpSpPr/>
          <p:nvPr/>
        </p:nvGrpSpPr>
        <p:grpSpPr>
          <a:xfrm>
            <a:off x="383831" y="5389601"/>
            <a:ext cx="2427086" cy="662601"/>
            <a:chOff x="383831" y="5389601"/>
            <a:chExt cx="2427086" cy="662601"/>
          </a:xfrm>
        </p:grpSpPr>
        <p:sp>
          <p:nvSpPr>
            <p:cNvPr id="158" name="Textfeld 157">
              <a:extLst>
                <a:ext uri="{FF2B5EF4-FFF2-40B4-BE49-F238E27FC236}">
                  <a16:creationId xmlns:a16="http://schemas.microsoft.com/office/drawing/2014/main" id="{94AF1097-AD39-484B-AF1E-CD7A48631E49}"/>
                </a:ext>
              </a:extLst>
            </p:cNvPr>
            <p:cNvSpPr txBox="1"/>
            <p:nvPr/>
          </p:nvSpPr>
          <p:spPr>
            <a:xfrm>
              <a:off x="1003907" y="5658468"/>
              <a:ext cx="306174" cy="184666"/>
            </a:xfrm>
            <a:prstGeom prst="rect">
              <a:avLst/>
            </a:prstGeom>
            <a:noFill/>
          </p:spPr>
          <p:txBody>
            <a:bodyPr wrap="none" lIns="0" tIns="0" rIns="0" bIns="0" rtlCol="0">
              <a:spAutoFit/>
            </a:bodyPr>
            <a:lstStyle/>
            <a:p>
              <a:r>
                <a:rPr lang="de-DE" sz="1200" dirty="0">
                  <a:solidFill>
                    <a:schemeClr val="accent1"/>
                  </a:solidFill>
                </a:rPr>
                <a:t>21%</a:t>
              </a:r>
              <a:endParaRPr lang="en-US" sz="1200" dirty="0" err="1">
                <a:solidFill>
                  <a:schemeClr val="accent1"/>
                </a:solidFill>
              </a:endParaRPr>
            </a:p>
          </p:txBody>
        </p:sp>
        <p:sp>
          <p:nvSpPr>
            <p:cNvPr id="159" name="Textfeld 158">
              <a:extLst>
                <a:ext uri="{FF2B5EF4-FFF2-40B4-BE49-F238E27FC236}">
                  <a16:creationId xmlns:a16="http://schemas.microsoft.com/office/drawing/2014/main" id="{EA102DA7-CD66-4BF9-9EA3-F8C04EE57891}"/>
                </a:ext>
              </a:extLst>
            </p:cNvPr>
            <p:cNvSpPr txBox="1"/>
            <p:nvPr/>
          </p:nvSpPr>
          <p:spPr>
            <a:xfrm>
              <a:off x="488933" y="5913703"/>
              <a:ext cx="550276" cy="138499"/>
            </a:xfrm>
            <a:prstGeom prst="rect">
              <a:avLst/>
            </a:prstGeom>
            <a:noFill/>
          </p:spPr>
          <p:txBody>
            <a:bodyPr wrap="square" lIns="0" tIns="0" rIns="0" bIns="0" rtlCol="0">
              <a:spAutoFit/>
            </a:bodyPr>
            <a:lstStyle/>
            <a:p>
              <a:r>
                <a:rPr lang="de-DE" sz="900" dirty="0">
                  <a:solidFill>
                    <a:schemeClr val="accent1"/>
                  </a:solidFill>
                </a:rPr>
                <a:t>(n=2.010)</a:t>
              </a:r>
              <a:endParaRPr lang="en-US" sz="900" dirty="0" err="1">
                <a:solidFill>
                  <a:schemeClr val="accent1"/>
                </a:solidFill>
              </a:endParaRPr>
            </a:p>
          </p:txBody>
        </p:sp>
        <p:sp>
          <p:nvSpPr>
            <p:cNvPr id="164" name="Freeform 328">
              <a:extLst>
                <a:ext uri="{FF2B5EF4-FFF2-40B4-BE49-F238E27FC236}">
                  <a16:creationId xmlns:a16="http://schemas.microsoft.com/office/drawing/2014/main" id="{9E12690D-A9D7-4DAF-B13C-6E127FB17FEF}"/>
                </a:ext>
              </a:extLst>
            </p:cNvPr>
            <p:cNvSpPr>
              <a:spLocks noChangeAspect="1" noEditPoints="1"/>
            </p:cNvSpPr>
            <p:nvPr/>
          </p:nvSpPr>
          <p:spPr bwMode="auto">
            <a:xfrm>
              <a:off x="551994" y="5609497"/>
              <a:ext cx="389178" cy="252000"/>
            </a:xfrm>
            <a:custGeom>
              <a:avLst/>
              <a:gdLst>
                <a:gd name="T0" fmla="*/ 272 w 383"/>
                <a:gd name="T1" fmla="*/ 143 h 248"/>
                <a:gd name="T2" fmla="*/ 284 w 383"/>
                <a:gd name="T3" fmla="*/ 159 h 248"/>
                <a:gd name="T4" fmla="*/ 293 w 383"/>
                <a:gd name="T5" fmla="*/ 178 h 248"/>
                <a:gd name="T6" fmla="*/ 297 w 383"/>
                <a:gd name="T7" fmla="*/ 199 h 248"/>
                <a:gd name="T8" fmla="*/ 298 w 383"/>
                <a:gd name="T9" fmla="*/ 225 h 248"/>
                <a:gd name="T10" fmla="*/ 369 w 383"/>
                <a:gd name="T11" fmla="*/ 227 h 248"/>
                <a:gd name="T12" fmla="*/ 345 w 383"/>
                <a:gd name="T13" fmla="*/ 161 h 248"/>
                <a:gd name="T14" fmla="*/ 91 w 383"/>
                <a:gd name="T15" fmla="*/ 138 h 248"/>
                <a:gd name="T16" fmla="*/ 25 w 383"/>
                <a:gd name="T17" fmla="*/ 177 h 248"/>
                <a:gd name="T18" fmla="*/ 15 w 383"/>
                <a:gd name="T19" fmla="*/ 235 h 248"/>
                <a:gd name="T20" fmla="*/ 85 w 383"/>
                <a:gd name="T21" fmla="*/ 223 h 248"/>
                <a:gd name="T22" fmla="*/ 86 w 383"/>
                <a:gd name="T23" fmla="*/ 193 h 248"/>
                <a:gd name="T24" fmla="*/ 93 w 383"/>
                <a:gd name="T25" fmla="*/ 172 h 248"/>
                <a:gd name="T26" fmla="*/ 102 w 383"/>
                <a:gd name="T27" fmla="*/ 153 h 248"/>
                <a:gd name="T28" fmla="*/ 111 w 383"/>
                <a:gd name="T29" fmla="*/ 142 h 248"/>
                <a:gd name="T30" fmla="*/ 171 w 383"/>
                <a:gd name="T31" fmla="*/ 121 h 248"/>
                <a:gd name="T32" fmla="*/ 135 w 383"/>
                <a:gd name="T33" fmla="*/ 138 h 248"/>
                <a:gd name="T34" fmla="*/ 123 w 383"/>
                <a:gd name="T35" fmla="*/ 149 h 248"/>
                <a:gd name="T36" fmla="*/ 111 w 383"/>
                <a:gd name="T37" fmla="*/ 164 h 248"/>
                <a:gd name="T38" fmla="*/ 103 w 383"/>
                <a:gd name="T39" fmla="*/ 181 h 248"/>
                <a:gd name="T40" fmla="*/ 98 w 383"/>
                <a:gd name="T41" fmla="*/ 201 h 248"/>
                <a:gd name="T42" fmla="*/ 98 w 383"/>
                <a:gd name="T43" fmla="*/ 222 h 248"/>
                <a:gd name="T44" fmla="*/ 101 w 383"/>
                <a:gd name="T45" fmla="*/ 233 h 248"/>
                <a:gd name="T46" fmla="*/ 284 w 383"/>
                <a:gd name="T47" fmla="*/ 232 h 248"/>
                <a:gd name="T48" fmla="*/ 285 w 383"/>
                <a:gd name="T49" fmla="*/ 219 h 248"/>
                <a:gd name="T50" fmla="*/ 284 w 383"/>
                <a:gd name="T51" fmla="*/ 194 h 248"/>
                <a:gd name="T52" fmla="*/ 277 w 383"/>
                <a:gd name="T53" fmla="*/ 176 h 248"/>
                <a:gd name="T54" fmla="*/ 269 w 383"/>
                <a:gd name="T55" fmla="*/ 160 h 248"/>
                <a:gd name="T56" fmla="*/ 258 w 383"/>
                <a:gd name="T57" fmla="*/ 147 h 248"/>
                <a:gd name="T58" fmla="*/ 248 w 383"/>
                <a:gd name="T59" fmla="*/ 138 h 248"/>
                <a:gd name="T60" fmla="*/ 210 w 383"/>
                <a:gd name="T61" fmla="*/ 121 h 248"/>
                <a:gd name="T62" fmla="*/ 138 w 383"/>
                <a:gd name="T63" fmla="*/ 115 h 248"/>
                <a:gd name="T64" fmla="*/ 148 w 383"/>
                <a:gd name="T65" fmla="*/ 108 h 248"/>
                <a:gd name="T66" fmla="*/ 229 w 383"/>
                <a:gd name="T67" fmla="*/ 113 h 248"/>
                <a:gd name="T68" fmla="*/ 242 w 383"/>
                <a:gd name="T69" fmla="*/ 110 h 248"/>
                <a:gd name="T70" fmla="*/ 263 w 383"/>
                <a:gd name="T71" fmla="*/ 63 h 248"/>
                <a:gd name="T72" fmla="*/ 263 w 383"/>
                <a:gd name="T73" fmla="*/ 119 h 248"/>
                <a:gd name="T74" fmla="*/ 320 w 383"/>
                <a:gd name="T75" fmla="*/ 119 h 248"/>
                <a:gd name="T76" fmla="*/ 320 w 383"/>
                <a:gd name="T77" fmla="*/ 63 h 248"/>
                <a:gd name="T78" fmla="*/ 76 w 383"/>
                <a:gd name="T79" fmla="*/ 54 h 248"/>
                <a:gd name="T80" fmla="*/ 53 w 383"/>
                <a:gd name="T81" fmla="*/ 108 h 248"/>
                <a:gd name="T82" fmla="*/ 106 w 383"/>
                <a:gd name="T83" fmla="*/ 129 h 248"/>
                <a:gd name="T84" fmla="*/ 128 w 383"/>
                <a:gd name="T85" fmla="*/ 76 h 248"/>
                <a:gd name="T86" fmla="*/ 191 w 383"/>
                <a:gd name="T87" fmla="*/ 13 h 248"/>
                <a:gd name="T88" fmla="*/ 142 w 383"/>
                <a:gd name="T89" fmla="*/ 63 h 248"/>
                <a:gd name="T90" fmla="*/ 173 w 383"/>
                <a:gd name="T91" fmla="*/ 109 h 248"/>
                <a:gd name="T92" fmla="*/ 233 w 383"/>
                <a:gd name="T93" fmla="*/ 91 h 248"/>
                <a:gd name="T94" fmla="*/ 226 w 383"/>
                <a:gd name="T95" fmla="*/ 28 h 248"/>
                <a:gd name="T96" fmla="*/ 209 w 383"/>
                <a:gd name="T97" fmla="*/ 3 h 248"/>
                <a:gd name="T98" fmla="*/ 254 w 383"/>
                <a:gd name="T99" fmla="*/ 54 h 248"/>
                <a:gd name="T100" fmla="*/ 309 w 383"/>
                <a:gd name="T101" fmla="*/ 41 h 248"/>
                <a:gd name="T102" fmla="*/ 345 w 383"/>
                <a:gd name="T103" fmla="*/ 92 h 248"/>
                <a:gd name="T104" fmla="*/ 344 w 383"/>
                <a:gd name="T105" fmla="*/ 143 h 248"/>
                <a:gd name="T106" fmla="*/ 383 w 383"/>
                <a:gd name="T107" fmla="*/ 218 h 248"/>
                <a:gd name="T108" fmla="*/ 4 w 383"/>
                <a:gd name="T109" fmla="*/ 244 h 248"/>
                <a:gd name="T110" fmla="*/ 22 w 383"/>
                <a:gd name="T111" fmla="*/ 157 h 248"/>
                <a:gd name="T112" fmla="*/ 39 w 383"/>
                <a:gd name="T113" fmla="*/ 108 h 248"/>
                <a:gd name="T114" fmla="*/ 59 w 383"/>
                <a:gd name="T115" fmla="*/ 47 h 248"/>
                <a:gd name="T116" fmla="*/ 119 w 383"/>
                <a:gd name="T117" fmla="*/ 45 h 248"/>
                <a:gd name="T118" fmla="*/ 157 w 383"/>
                <a:gd name="T119" fmla="*/ 1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248">
                  <a:moveTo>
                    <a:pt x="292" y="138"/>
                  </a:moveTo>
                  <a:lnTo>
                    <a:pt x="276" y="142"/>
                  </a:lnTo>
                  <a:lnTo>
                    <a:pt x="272" y="142"/>
                  </a:lnTo>
                  <a:lnTo>
                    <a:pt x="272" y="143"/>
                  </a:lnTo>
                  <a:lnTo>
                    <a:pt x="273" y="144"/>
                  </a:lnTo>
                  <a:lnTo>
                    <a:pt x="279" y="151"/>
                  </a:lnTo>
                  <a:lnTo>
                    <a:pt x="280" y="153"/>
                  </a:lnTo>
                  <a:lnTo>
                    <a:pt x="284" y="159"/>
                  </a:lnTo>
                  <a:lnTo>
                    <a:pt x="286" y="163"/>
                  </a:lnTo>
                  <a:lnTo>
                    <a:pt x="289" y="168"/>
                  </a:lnTo>
                  <a:lnTo>
                    <a:pt x="290" y="172"/>
                  </a:lnTo>
                  <a:lnTo>
                    <a:pt x="293" y="178"/>
                  </a:lnTo>
                  <a:lnTo>
                    <a:pt x="294" y="182"/>
                  </a:lnTo>
                  <a:lnTo>
                    <a:pt x="296" y="189"/>
                  </a:lnTo>
                  <a:lnTo>
                    <a:pt x="297" y="193"/>
                  </a:lnTo>
                  <a:lnTo>
                    <a:pt x="297" y="199"/>
                  </a:lnTo>
                  <a:lnTo>
                    <a:pt x="298" y="202"/>
                  </a:lnTo>
                  <a:lnTo>
                    <a:pt x="298" y="212"/>
                  </a:lnTo>
                  <a:lnTo>
                    <a:pt x="298" y="223"/>
                  </a:lnTo>
                  <a:lnTo>
                    <a:pt x="298" y="225"/>
                  </a:lnTo>
                  <a:lnTo>
                    <a:pt x="296" y="233"/>
                  </a:lnTo>
                  <a:lnTo>
                    <a:pt x="296" y="235"/>
                  </a:lnTo>
                  <a:lnTo>
                    <a:pt x="368" y="235"/>
                  </a:lnTo>
                  <a:lnTo>
                    <a:pt x="369" y="227"/>
                  </a:lnTo>
                  <a:lnTo>
                    <a:pt x="369" y="218"/>
                  </a:lnTo>
                  <a:lnTo>
                    <a:pt x="366" y="197"/>
                  </a:lnTo>
                  <a:lnTo>
                    <a:pt x="358" y="177"/>
                  </a:lnTo>
                  <a:lnTo>
                    <a:pt x="345" y="161"/>
                  </a:lnTo>
                  <a:lnTo>
                    <a:pt x="328" y="148"/>
                  </a:lnTo>
                  <a:lnTo>
                    <a:pt x="307" y="142"/>
                  </a:lnTo>
                  <a:lnTo>
                    <a:pt x="292" y="138"/>
                  </a:lnTo>
                  <a:close/>
                  <a:moveTo>
                    <a:pt x="91" y="138"/>
                  </a:moveTo>
                  <a:lnTo>
                    <a:pt x="74" y="142"/>
                  </a:lnTo>
                  <a:lnTo>
                    <a:pt x="55" y="148"/>
                  </a:lnTo>
                  <a:lnTo>
                    <a:pt x="38" y="161"/>
                  </a:lnTo>
                  <a:lnTo>
                    <a:pt x="25" y="177"/>
                  </a:lnTo>
                  <a:lnTo>
                    <a:pt x="15" y="197"/>
                  </a:lnTo>
                  <a:lnTo>
                    <a:pt x="13" y="218"/>
                  </a:lnTo>
                  <a:lnTo>
                    <a:pt x="14" y="227"/>
                  </a:lnTo>
                  <a:lnTo>
                    <a:pt x="15" y="235"/>
                  </a:lnTo>
                  <a:lnTo>
                    <a:pt x="86" y="235"/>
                  </a:lnTo>
                  <a:lnTo>
                    <a:pt x="86" y="233"/>
                  </a:lnTo>
                  <a:lnTo>
                    <a:pt x="85" y="225"/>
                  </a:lnTo>
                  <a:lnTo>
                    <a:pt x="85" y="223"/>
                  </a:lnTo>
                  <a:lnTo>
                    <a:pt x="85" y="212"/>
                  </a:lnTo>
                  <a:lnTo>
                    <a:pt x="85" y="202"/>
                  </a:lnTo>
                  <a:lnTo>
                    <a:pt x="85" y="199"/>
                  </a:lnTo>
                  <a:lnTo>
                    <a:pt x="86" y="193"/>
                  </a:lnTo>
                  <a:lnTo>
                    <a:pt x="87" y="189"/>
                  </a:lnTo>
                  <a:lnTo>
                    <a:pt x="89" y="182"/>
                  </a:lnTo>
                  <a:lnTo>
                    <a:pt x="90" y="178"/>
                  </a:lnTo>
                  <a:lnTo>
                    <a:pt x="93" y="172"/>
                  </a:lnTo>
                  <a:lnTo>
                    <a:pt x="94" y="168"/>
                  </a:lnTo>
                  <a:lnTo>
                    <a:pt x="97" y="163"/>
                  </a:lnTo>
                  <a:lnTo>
                    <a:pt x="99" y="159"/>
                  </a:lnTo>
                  <a:lnTo>
                    <a:pt x="102" y="153"/>
                  </a:lnTo>
                  <a:lnTo>
                    <a:pt x="104" y="151"/>
                  </a:lnTo>
                  <a:lnTo>
                    <a:pt x="110" y="144"/>
                  </a:lnTo>
                  <a:lnTo>
                    <a:pt x="111" y="143"/>
                  </a:lnTo>
                  <a:lnTo>
                    <a:pt x="111" y="142"/>
                  </a:lnTo>
                  <a:lnTo>
                    <a:pt x="107" y="142"/>
                  </a:lnTo>
                  <a:lnTo>
                    <a:pt x="91" y="138"/>
                  </a:lnTo>
                  <a:close/>
                  <a:moveTo>
                    <a:pt x="191" y="117"/>
                  </a:moveTo>
                  <a:lnTo>
                    <a:pt x="171" y="121"/>
                  </a:lnTo>
                  <a:lnTo>
                    <a:pt x="153" y="127"/>
                  </a:lnTo>
                  <a:lnTo>
                    <a:pt x="135" y="138"/>
                  </a:lnTo>
                  <a:lnTo>
                    <a:pt x="136" y="139"/>
                  </a:lnTo>
                  <a:lnTo>
                    <a:pt x="135" y="138"/>
                  </a:lnTo>
                  <a:lnTo>
                    <a:pt x="128" y="144"/>
                  </a:lnTo>
                  <a:lnTo>
                    <a:pt x="124" y="147"/>
                  </a:lnTo>
                  <a:lnTo>
                    <a:pt x="124" y="147"/>
                  </a:lnTo>
                  <a:lnTo>
                    <a:pt x="123" y="149"/>
                  </a:lnTo>
                  <a:lnTo>
                    <a:pt x="120" y="152"/>
                  </a:lnTo>
                  <a:lnTo>
                    <a:pt x="116" y="156"/>
                  </a:lnTo>
                  <a:lnTo>
                    <a:pt x="114" y="160"/>
                  </a:lnTo>
                  <a:lnTo>
                    <a:pt x="111" y="164"/>
                  </a:lnTo>
                  <a:lnTo>
                    <a:pt x="108" y="168"/>
                  </a:lnTo>
                  <a:lnTo>
                    <a:pt x="107" y="173"/>
                  </a:lnTo>
                  <a:lnTo>
                    <a:pt x="104" y="176"/>
                  </a:lnTo>
                  <a:lnTo>
                    <a:pt x="103" y="181"/>
                  </a:lnTo>
                  <a:lnTo>
                    <a:pt x="102" y="185"/>
                  </a:lnTo>
                  <a:lnTo>
                    <a:pt x="101" y="190"/>
                  </a:lnTo>
                  <a:lnTo>
                    <a:pt x="99" y="194"/>
                  </a:lnTo>
                  <a:lnTo>
                    <a:pt x="98" y="201"/>
                  </a:lnTo>
                  <a:lnTo>
                    <a:pt x="98" y="203"/>
                  </a:lnTo>
                  <a:lnTo>
                    <a:pt x="98" y="212"/>
                  </a:lnTo>
                  <a:lnTo>
                    <a:pt x="98" y="219"/>
                  </a:lnTo>
                  <a:lnTo>
                    <a:pt x="98" y="222"/>
                  </a:lnTo>
                  <a:lnTo>
                    <a:pt x="98" y="225"/>
                  </a:lnTo>
                  <a:lnTo>
                    <a:pt x="99" y="228"/>
                  </a:lnTo>
                  <a:lnTo>
                    <a:pt x="99" y="232"/>
                  </a:lnTo>
                  <a:lnTo>
                    <a:pt x="101" y="233"/>
                  </a:lnTo>
                  <a:lnTo>
                    <a:pt x="101" y="235"/>
                  </a:lnTo>
                  <a:lnTo>
                    <a:pt x="282" y="235"/>
                  </a:lnTo>
                  <a:lnTo>
                    <a:pt x="282" y="235"/>
                  </a:lnTo>
                  <a:lnTo>
                    <a:pt x="284" y="232"/>
                  </a:lnTo>
                  <a:lnTo>
                    <a:pt x="284" y="228"/>
                  </a:lnTo>
                  <a:lnTo>
                    <a:pt x="284" y="225"/>
                  </a:lnTo>
                  <a:lnTo>
                    <a:pt x="285" y="222"/>
                  </a:lnTo>
                  <a:lnTo>
                    <a:pt x="285" y="219"/>
                  </a:lnTo>
                  <a:lnTo>
                    <a:pt x="285" y="212"/>
                  </a:lnTo>
                  <a:lnTo>
                    <a:pt x="285" y="203"/>
                  </a:lnTo>
                  <a:lnTo>
                    <a:pt x="284" y="201"/>
                  </a:lnTo>
                  <a:lnTo>
                    <a:pt x="284" y="194"/>
                  </a:lnTo>
                  <a:lnTo>
                    <a:pt x="282" y="190"/>
                  </a:lnTo>
                  <a:lnTo>
                    <a:pt x="281" y="185"/>
                  </a:lnTo>
                  <a:lnTo>
                    <a:pt x="280" y="181"/>
                  </a:lnTo>
                  <a:lnTo>
                    <a:pt x="277" y="176"/>
                  </a:lnTo>
                  <a:lnTo>
                    <a:pt x="276" y="173"/>
                  </a:lnTo>
                  <a:lnTo>
                    <a:pt x="273" y="168"/>
                  </a:lnTo>
                  <a:lnTo>
                    <a:pt x="272" y="164"/>
                  </a:lnTo>
                  <a:lnTo>
                    <a:pt x="269" y="160"/>
                  </a:lnTo>
                  <a:lnTo>
                    <a:pt x="267" y="156"/>
                  </a:lnTo>
                  <a:lnTo>
                    <a:pt x="263" y="152"/>
                  </a:lnTo>
                  <a:lnTo>
                    <a:pt x="260" y="149"/>
                  </a:lnTo>
                  <a:lnTo>
                    <a:pt x="258" y="147"/>
                  </a:lnTo>
                  <a:lnTo>
                    <a:pt x="258" y="148"/>
                  </a:lnTo>
                  <a:lnTo>
                    <a:pt x="258" y="147"/>
                  </a:lnTo>
                  <a:lnTo>
                    <a:pt x="255" y="144"/>
                  </a:lnTo>
                  <a:lnTo>
                    <a:pt x="248" y="138"/>
                  </a:lnTo>
                  <a:lnTo>
                    <a:pt x="246" y="139"/>
                  </a:lnTo>
                  <a:lnTo>
                    <a:pt x="247" y="138"/>
                  </a:lnTo>
                  <a:lnTo>
                    <a:pt x="230" y="127"/>
                  </a:lnTo>
                  <a:lnTo>
                    <a:pt x="210" y="121"/>
                  </a:lnTo>
                  <a:lnTo>
                    <a:pt x="191" y="117"/>
                  </a:lnTo>
                  <a:close/>
                  <a:moveTo>
                    <a:pt x="144" y="102"/>
                  </a:moveTo>
                  <a:lnTo>
                    <a:pt x="141" y="110"/>
                  </a:lnTo>
                  <a:lnTo>
                    <a:pt x="138" y="115"/>
                  </a:lnTo>
                  <a:lnTo>
                    <a:pt x="135" y="122"/>
                  </a:lnTo>
                  <a:lnTo>
                    <a:pt x="144" y="117"/>
                  </a:lnTo>
                  <a:lnTo>
                    <a:pt x="154" y="113"/>
                  </a:lnTo>
                  <a:lnTo>
                    <a:pt x="148" y="108"/>
                  </a:lnTo>
                  <a:lnTo>
                    <a:pt x="144" y="102"/>
                  </a:lnTo>
                  <a:close/>
                  <a:moveTo>
                    <a:pt x="239" y="102"/>
                  </a:moveTo>
                  <a:lnTo>
                    <a:pt x="234" y="108"/>
                  </a:lnTo>
                  <a:lnTo>
                    <a:pt x="229" y="113"/>
                  </a:lnTo>
                  <a:lnTo>
                    <a:pt x="239" y="117"/>
                  </a:lnTo>
                  <a:lnTo>
                    <a:pt x="248" y="122"/>
                  </a:lnTo>
                  <a:lnTo>
                    <a:pt x="244" y="115"/>
                  </a:lnTo>
                  <a:lnTo>
                    <a:pt x="242" y="110"/>
                  </a:lnTo>
                  <a:lnTo>
                    <a:pt x="239" y="102"/>
                  </a:lnTo>
                  <a:close/>
                  <a:moveTo>
                    <a:pt x="292" y="51"/>
                  </a:moveTo>
                  <a:lnTo>
                    <a:pt x="276" y="54"/>
                  </a:lnTo>
                  <a:lnTo>
                    <a:pt x="263" y="63"/>
                  </a:lnTo>
                  <a:lnTo>
                    <a:pt x="255" y="76"/>
                  </a:lnTo>
                  <a:lnTo>
                    <a:pt x="251" y="92"/>
                  </a:lnTo>
                  <a:lnTo>
                    <a:pt x="255" y="108"/>
                  </a:lnTo>
                  <a:lnTo>
                    <a:pt x="263" y="119"/>
                  </a:lnTo>
                  <a:lnTo>
                    <a:pt x="277" y="129"/>
                  </a:lnTo>
                  <a:lnTo>
                    <a:pt x="292" y="135"/>
                  </a:lnTo>
                  <a:lnTo>
                    <a:pt x="307" y="129"/>
                  </a:lnTo>
                  <a:lnTo>
                    <a:pt x="320" y="119"/>
                  </a:lnTo>
                  <a:lnTo>
                    <a:pt x="330" y="108"/>
                  </a:lnTo>
                  <a:lnTo>
                    <a:pt x="332" y="92"/>
                  </a:lnTo>
                  <a:lnTo>
                    <a:pt x="330" y="76"/>
                  </a:lnTo>
                  <a:lnTo>
                    <a:pt x="320" y="63"/>
                  </a:lnTo>
                  <a:lnTo>
                    <a:pt x="307" y="54"/>
                  </a:lnTo>
                  <a:lnTo>
                    <a:pt x="292" y="51"/>
                  </a:lnTo>
                  <a:close/>
                  <a:moveTo>
                    <a:pt x="91" y="51"/>
                  </a:moveTo>
                  <a:lnTo>
                    <a:pt x="76" y="54"/>
                  </a:lnTo>
                  <a:lnTo>
                    <a:pt x="63" y="63"/>
                  </a:lnTo>
                  <a:lnTo>
                    <a:pt x="53" y="76"/>
                  </a:lnTo>
                  <a:lnTo>
                    <a:pt x="51" y="92"/>
                  </a:lnTo>
                  <a:lnTo>
                    <a:pt x="53" y="108"/>
                  </a:lnTo>
                  <a:lnTo>
                    <a:pt x="63" y="119"/>
                  </a:lnTo>
                  <a:lnTo>
                    <a:pt x="76" y="129"/>
                  </a:lnTo>
                  <a:lnTo>
                    <a:pt x="91" y="135"/>
                  </a:lnTo>
                  <a:lnTo>
                    <a:pt x="106" y="129"/>
                  </a:lnTo>
                  <a:lnTo>
                    <a:pt x="119" y="119"/>
                  </a:lnTo>
                  <a:lnTo>
                    <a:pt x="128" y="108"/>
                  </a:lnTo>
                  <a:lnTo>
                    <a:pt x="131" y="92"/>
                  </a:lnTo>
                  <a:lnTo>
                    <a:pt x="128" y="76"/>
                  </a:lnTo>
                  <a:lnTo>
                    <a:pt x="119" y="63"/>
                  </a:lnTo>
                  <a:lnTo>
                    <a:pt x="107" y="54"/>
                  </a:lnTo>
                  <a:lnTo>
                    <a:pt x="91" y="51"/>
                  </a:lnTo>
                  <a:close/>
                  <a:moveTo>
                    <a:pt x="191" y="13"/>
                  </a:moveTo>
                  <a:lnTo>
                    <a:pt x="173" y="17"/>
                  </a:lnTo>
                  <a:lnTo>
                    <a:pt x="157" y="28"/>
                  </a:lnTo>
                  <a:lnTo>
                    <a:pt x="146" y="43"/>
                  </a:lnTo>
                  <a:lnTo>
                    <a:pt x="142" y="63"/>
                  </a:lnTo>
                  <a:lnTo>
                    <a:pt x="144" y="77"/>
                  </a:lnTo>
                  <a:lnTo>
                    <a:pt x="150" y="91"/>
                  </a:lnTo>
                  <a:lnTo>
                    <a:pt x="161" y="101"/>
                  </a:lnTo>
                  <a:lnTo>
                    <a:pt x="173" y="109"/>
                  </a:lnTo>
                  <a:lnTo>
                    <a:pt x="191" y="115"/>
                  </a:lnTo>
                  <a:lnTo>
                    <a:pt x="209" y="109"/>
                  </a:lnTo>
                  <a:lnTo>
                    <a:pt x="222" y="101"/>
                  </a:lnTo>
                  <a:lnTo>
                    <a:pt x="233" y="91"/>
                  </a:lnTo>
                  <a:lnTo>
                    <a:pt x="238" y="77"/>
                  </a:lnTo>
                  <a:lnTo>
                    <a:pt x="241" y="63"/>
                  </a:lnTo>
                  <a:lnTo>
                    <a:pt x="237" y="43"/>
                  </a:lnTo>
                  <a:lnTo>
                    <a:pt x="226" y="28"/>
                  </a:lnTo>
                  <a:lnTo>
                    <a:pt x="210" y="17"/>
                  </a:lnTo>
                  <a:lnTo>
                    <a:pt x="191" y="13"/>
                  </a:lnTo>
                  <a:close/>
                  <a:moveTo>
                    <a:pt x="191" y="0"/>
                  </a:moveTo>
                  <a:lnTo>
                    <a:pt x="209" y="3"/>
                  </a:lnTo>
                  <a:lnTo>
                    <a:pt x="225" y="11"/>
                  </a:lnTo>
                  <a:lnTo>
                    <a:pt x="239" y="22"/>
                  </a:lnTo>
                  <a:lnTo>
                    <a:pt x="248" y="37"/>
                  </a:lnTo>
                  <a:lnTo>
                    <a:pt x="254" y="54"/>
                  </a:lnTo>
                  <a:lnTo>
                    <a:pt x="264" y="45"/>
                  </a:lnTo>
                  <a:lnTo>
                    <a:pt x="277" y="39"/>
                  </a:lnTo>
                  <a:lnTo>
                    <a:pt x="292" y="38"/>
                  </a:lnTo>
                  <a:lnTo>
                    <a:pt x="309" y="41"/>
                  </a:lnTo>
                  <a:lnTo>
                    <a:pt x="323" y="47"/>
                  </a:lnTo>
                  <a:lnTo>
                    <a:pt x="335" y="59"/>
                  </a:lnTo>
                  <a:lnTo>
                    <a:pt x="343" y="75"/>
                  </a:lnTo>
                  <a:lnTo>
                    <a:pt x="345" y="92"/>
                  </a:lnTo>
                  <a:lnTo>
                    <a:pt x="343" y="108"/>
                  </a:lnTo>
                  <a:lnTo>
                    <a:pt x="336" y="121"/>
                  </a:lnTo>
                  <a:lnTo>
                    <a:pt x="326" y="132"/>
                  </a:lnTo>
                  <a:lnTo>
                    <a:pt x="344" y="143"/>
                  </a:lnTo>
                  <a:lnTo>
                    <a:pt x="360" y="157"/>
                  </a:lnTo>
                  <a:lnTo>
                    <a:pt x="373" y="176"/>
                  </a:lnTo>
                  <a:lnTo>
                    <a:pt x="381" y="195"/>
                  </a:lnTo>
                  <a:lnTo>
                    <a:pt x="383" y="218"/>
                  </a:lnTo>
                  <a:lnTo>
                    <a:pt x="379" y="244"/>
                  </a:lnTo>
                  <a:lnTo>
                    <a:pt x="378" y="248"/>
                  </a:lnTo>
                  <a:lnTo>
                    <a:pt x="5" y="248"/>
                  </a:lnTo>
                  <a:lnTo>
                    <a:pt x="4" y="244"/>
                  </a:lnTo>
                  <a:lnTo>
                    <a:pt x="0" y="218"/>
                  </a:lnTo>
                  <a:lnTo>
                    <a:pt x="2" y="195"/>
                  </a:lnTo>
                  <a:lnTo>
                    <a:pt x="10" y="176"/>
                  </a:lnTo>
                  <a:lnTo>
                    <a:pt x="22" y="157"/>
                  </a:lnTo>
                  <a:lnTo>
                    <a:pt x="38" y="143"/>
                  </a:lnTo>
                  <a:lnTo>
                    <a:pt x="57" y="132"/>
                  </a:lnTo>
                  <a:lnTo>
                    <a:pt x="47" y="121"/>
                  </a:lnTo>
                  <a:lnTo>
                    <a:pt x="39" y="108"/>
                  </a:lnTo>
                  <a:lnTo>
                    <a:pt x="38" y="92"/>
                  </a:lnTo>
                  <a:lnTo>
                    <a:pt x="40" y="75"/>
                  </a:lnTo>
                  <a:lnTo>
                    <a:pt x="48" y="59"/>
                  </a:lnTo>
                  <a:lnTo>
                    <a:pt x="59" y="47"/>
                  </a:lnTo>
                  <a:lnTo>
                    <a:pt x="74" y="41"/>
                  </a:lnTo>
                  <a:lnTo>
                    <a:pt x="91" y="38"/>
                  </a:lnTo>
                  <a:lnTo>
                    <a:pt x="106" y="39"/>
                  </a:lnTo>
                  <a:lnTo>
                    <a:pt x="119" y="45"/>
                  </a:lnTo>
                  <a:lnTo>
                    <a:pt x="129" y="54"/>
                  </a:lnTo>
                  <a:lnTo>
                    <a:pt x="135" y="37"/>
                  </a:lnTo>
                  <a:lnTo>
                    <a:pt x="144" y="22"/>
                  </a:lnTo>
                  <a:lnTo>
                    <a:pt x="157" y="11"/>
                  </a:lnTo>
                  <a:lnTo>
                    <a:pt x="173" y="3"/>
                  </a:lnTo>
                  <a:lnTo>
                    <a:pt x="191"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0" name="Freeform 8">
              <a:extLst>
                <a:ext uri="{FF2B5EF4-FFF2-40B4-BE49-F238E27FC236}">
                  <a16:creationId xmlns:a16="http://schemas.microsoft.com/office/drawing/2014/main" id="{03035446-ED30-420B-830B-1ED3A0694ED2}"/>
                </a:ext>
              </a:extLst>
            </p:cNvPr>
            <p:cNvSpPr>
              <a:spLocks noChangeAspect="1" noEditPoints="1"/>
            </p:cNvSpPr>
            <p:nvPr/>
          </p:nvSpPr>
          <p:spPr bwMode="auto">
            <a:xfrm>
              <a:off x="2242095" y="5640013"/>
              <a:ext cx="153802" cy="252000"/>
            </a:xfrm>
            <a:custGeom>
              <a:avLst/>
              <a:gdLst>
                <a:gd name="T0" fmla="*/ 727 w 780"/>
                <a:gd name="T1" fmla="*/ 587 h 1278"/>
                <a:gd name="T2" fmla="*/ 776 w 780"/>
                <a:gd name="T3" fmla="*/ 444 h 1278"/>
                <a:gd name="T4" fmla="*/ 766 w 780"/>
                <a:gd name="T5" fmla="*/ 287 h 1278"/>
                <a:gd name="T6" fmla="*/ 699 w 780"/>
                <a:gd name="T7" fmla="*/ 152 h 1278"/>
                <a:gd name="T8" fmla="*/ 587 w 780"/>
                <a:gd name="T9" fmla="*/ 54 h 1278"/>
                <a:gd name="T10" fmla="*/ 444 w 780"/>
                <a:gd name="T11" fmla="*/ 4 h 1278"/>
                <a:gd name="T12" fmla="*/ 287 w 780"/>
                <a:gd name="T13" fmla="*/ 15 h 1278"/>
                <a:gd name="T14" fmla="*/ 153 w 780"/>
                <a:gd name="T15" fmla="*/ 81 h 1278"/>
                <a:gd name="T16" fmla="*/ 54 w 780"/>
                <a:gd name="T17" fmla="*/ 193 h 1278"/>
                <a:gd name="T18" fmla="*/ 4 w 780"/>
                <a:gd name="T19" fmla="*/ 337 h 1278"/>
                <a:gd name="T20" fmla="*/ 15 w 780"/>
                <a:gd name="T21" fmla="*/ 493 h 1278"/>
                <a:gd name="T22" fmla="*/ 83 w 780"/>
                <a:gd name="T23" fmla="*/ 629 h 1278"/>
                <a:gd name="T24" fmla="*/ 186 w 780"/>
                <a:gd name="T25" fmla="*/ 722 h 1278"/>
                <a:gd name="T26" fmla="*/ 311 w 780"/>
                <a:gd name="T27" fmla="*/ 772 h 1278"/>
                <a:gd name="T28" fmla="*/ 166 w 780"/>
                <a:gd name="T29" fmla="*/ 894 h 1278"/>
                <a:gd name="T30" fmla="*/ 119 w 780"/>
                <a:gd name="T31" fmla="*/ 930 h 1278"/>
                <a:gd name="T32" fmla="*/ 111 w 780"/>
                <a:gd name="T33" fmla="*/ 991 h 1278"/>
                <a:gd name="T34" fmla="*/ 148 w 780"/>
                <a:gd name="T35" fmla="*/ 1038 h 1278"/>
                <a:gd name="T36" fmla="*/ 311 w 780"/>
                <a:gd name="T37" fmla="*/ 1050 h 1278"/>
                <a:gd name="T38" fmla="*/ 322 w 780"/>
                <a:gd name="T39" fmla="*/ 1239 h 1278"/>
                <a:gd name="T40" fmla="*/ 369 w 780"/>
                <a:gd name="T41" fmla="*/ 1276 h 1278"/>
                <a:gd name="T42" fmla="*/ 431 w 780"/>
                <a:gd name="T43" fmla="*/ 1267 h 1278"/>
                <a:gd name="T44" fmla="*/ 467 w 780"/>
                <a:gd name="T45" fmla="*/ 1220 h 1278"/>
                <a:gd name="T46" fmla="*/ 594 w 780"/>
                <a:gd name="T47" fmla="*/ 1050 h 1278"/>
                <a:gd name="T48" fmla="*/ 650 w 780"/>
                <a:gd name="T49" fmla="*/ 1027 h 1278"/>
                <a:gd name="T50" fmla="*/ 673 w 780"/>
                <a:gd name="T51" fmla="*/ 971 h 1278"/>
                <a:gd name="T52" fmla="*/ 650 w 780"/>
                <a:gd name="T53" fmla="*/ 915 h 1278"/>
                <a:gd name="T54" fmla="*/ 594 w 780"/>
                <a:gd name="T55" fmla="*/ 891 h 1278"/>
                <a:gd name="T56" fmla="*/ 514 w 780"/>
                <a:gd name="T57" fmla="*/ 759 h 1278"/>
                <a:gd name="T58" fmla="*/ 633 w 780"/>
                <a:gd name="T59" fmla="*/ 695 h 1278"/>
                <a:gd name="T60" fmla="*/ 352 w 780"/>
                <a:gd name="T61" fmla="*/ 618 h 1278"/>
                <a:gd name="T62" fmla="*/ 255 w 780"/>
                <a:gd name="T63" fmla="*/ 577 h 1278"/>
                <a:gd name="T64" fmla="*/ 186 w 780"/>
                <a:gd name="T65" fmla="*/ 496 h 1278"/>
                <a:gd name="T66" fmla="*/ 159 w 780"/>
                <a:gd name="T67" fmla="*/ 390 h 1278"/>
                <a:gd name="T68" fmla="*/ 186 w 780"/>
                <a:gd name="T69" fmla="*/ 285 h 1278"/>
                <a:gd name="T70" fmla="*/ 255 w 780"/>
                <a:gd name="T71" fmla="*/ 204 h 1278"/>
                <a:gd name="T72" fmla="*/ 352 w 780"/>
                <a:gd name="T73" fmla="*/ 162 h 1278"/>
                <a:gd name="T74" fmla="*/ 463 w 780"/>
                <a:gd name="T75" fmla="*/ 171 h 1278"/>
                <a:gd name="T76" fmla="*/ 553 w 780"/>
                <a:gd name="T77" fmla="*/ 227 h 1278"/>
                <a:gd name="T78" fmla="*/ 609 w 780"/>
                <a:gd name="T79" fmla="*/ 317 h 1278"/>
                <a:gd name="T80" fmla="*/ 619 w 780"/>
                <a:gd name="T81" fmla="*/ 428 h 1278"/>
                <a:gd name="T82" fmla="*/ 577 w 780"/>
                <a:gd name="T83" fmla="*/ 527 h 1278"/>
                <a:gd name="T84" fmla="*/ 497 w 780"/>
                <a:gd name="T85" fmla="*/ 595 h 1278"/>
                <a:gd name="T86" fmla="*/ 390 w 780"/>
                <a:gd name="T87" fmla="*/ 621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80" h="1278">
                  <a:moveTo>
                    <a:pt x="667" y="665"/>
                  </a:moveTo>
                  <a:lnTo>
                    <a:pt x="699" y="629"/>
                  </a:lnTo>
                  <a:lnTo>
                    <a:pt x="727" y="587"/>
                  </a:lnTo>
                  <a:lnTo>
                    <a:pt x="750" y="542"/>
                  </a:lnTo>
                  <a:lnTo>
                    <a:pt x="766" y="493"/>
                  </a:lnTo>
                  <a:lnTo>
                    <a:pt x="776" y="444"/>
                  </a:lnTo>
                  <a:lnTo>
                    <a:pt x="780" y="390"/>
                  </a:lnTo>
                  <a:lnTo>
                    <a:pt x="776" y="337"/>
                  </a:lnTo>
                  <a:lnTo>
                    <a:pt x="766" y="287"/>
                  </a:lnTo>
                  <a:lnTo>
                    <a:pt x="750" y="239"/>
                  </a:lnTo>
                  <a:lnTo>
                    <a:pt x="727" y="193"/>
                  </a:lnTo>
                  <a:lnTo>
                    <a:pt x="699" y="152"/>
                  </a:lnTo>
                  <a:lnTo>
                    <a:pt x="667" y="115"/>
                  </a:lnTo>
                  <a:lnTo>
                    <a:pt x="629" y="81"/>
                  </a:lnTo>
                  <a:lnTo>
                    <a:pt x="587" y="54"/>
                  </a:lnTo>
                  <a:lnTo>
                    <a:pt x="543" y="32"/>
                  </a:lnTo>
                  <a:lnTo>
                    <a:pt x="495" y="15"/>
                  </a:lnTo>
                  <a:lnTo>
                    <a:pt x="444" y="4"/>
                  </a:lnTo>
                  <a:lnTo>
                    <a:pt x="390" y="0"/>
                  </a:lnTo>
                  <a:lnTo>
                    <a:pt x="338" y="4"/>
                  </a:lnTo>
                  <a:lnTo>
                    <a:pt x="287" y="15"/>
                  </a:lnTo>
                  <a:lnTo>
                    <a:pt x="239" y="32"/>
                  </a:lnTo>
                  <a:lnTo>
                    <a:pt x="193" y="54"/>
                  </a:lnTo>
                  <a:lnTo>
                    <a:pt x="153" y="81"/>
                  </a:lnTo>
                  <a:lnTo>
                    <a:pt x="115" y="115"/>
                  </a:lnTo>
                  <a:lnTo>
                    <a:pt x="83" y="152"/>
                  </a:lnTo>
                  <a:lnTo>
                    <a:pt x="54" y="193"/>
                  </a:lnTo>
                  <a:lnTo>
                    <a:pt x="32" y="239"/>
                  </a:lnTo>
                  <a:lnTo>
                    <a:pt x="15" y="287"/>
                  </a:lnTo>
                  <a:lnTo>
                    <a:pt x="4" y="337"/>
                  </a:lnTo>
                  <a:lnTo>
                    <a:pt x="0" y="390"/>
                  </a:lnTo>
                  <a:lnTo>
                    <a:pt x="4" y="444"/>
                  </a:lnTo>
                  <a:lnTo>
                    <a:pt x="15" y="493"/>
                  </a:lnTo>
                  <a:lnTo>
                    <a:pt x="32" y="542"/>
                  </a:lnTo>
                  <a:lnTo>
                    <a:pt x="54" y="587"/>
                  </a:lnTo>
                  <a:lnTo>
                    <a:pt x="83" y="629"/>
                  </a:lnTo>
                  <a:lnTo>
                    <a:pt x="115" y="665"/>
                  </a:lnTo>
                  <a:lnTo>
                    <a:pt x="148" y="695"/>
                  </a:lnTo>
                  <a:lnTo>
                    <a:pt x="186" y="722"/>
                  </a:lnTo>
                  <a:lnTo>
                    <a:pt x="225" y="742"/>
                  </a:lnTo>
                  <a:lnTo>
                    <a:pt x="266" y="759"/>
                  </a:lnTo>
                  <a:lnTo>
                    <a:pt x="311" y="772"/>
                  </a:lnTo>
                  <a:lnTo>
                    <a:pt x="311" y="891"/>
                  </a:lnTo>
                  <a:lnTo>
                    <a:pt x="187" y="891"/>
                  </a:lnTo>
                  <a:lnTo>
                    <a:pt x="166" y="894"/>
                  </a:lnTo>
                  <a:lnTo>
                    <a:pt x="148" y="901"/>
                  </a:lnTo>
                  <a:lnTo>
                    <a:pt x="131" y="915"/>
                  </a:lnTo>
                  <a:lnTo>
                    <a:pt x="119" y="930"/>
                  </a:lnTo>
                  <a:lnTo>
                    <a:pt x="111" y="950"/>
                  </a:lnTo>
                  <a:lnTo>
                    <a:pt x="107" y="971"/>
                  </a:lnTo>
                  <a:lnTo>
                    <a:pt x="111" y="991"/>
                  </a:lnTo>
                  <a:lnTo>
                    <a:pt x="119" y="1011"/>
                  </a:lnTo>
                  <a:lnTo>
                    <a:pt x="131" y="1027"/>
                  </a:lnTo>
                  <a:lnTo>
                    <a:pt x="148" y="1038"/>
                  </a:lnTo>
                  <a:lnTo>
                    <a:pt x="166" y="1048"/>
                  </a:lnTo>
                  <a:lnTo>
                    <a:pt x="187" y="1050"/>
                  </a:lnTo>
                  <a:lnTo>
                    <a:pt x="311" y="1050"/>
                  </a:lnTo>
                  <a:lnTo>
                    <a:pt x="311" y="1199"/>
                  </a:lnTo>
                  <a:lnTo>
                    <a:pt x="315" y="1220"/>
                  </a:lnTo>
                  <a:lnTo>
                    <a:pt x="322" y="1239"/>
                  </a:lnTo>
                  <a:lnTo>
                    <a:pt x="334" y="1255"/>
                  </a:lnTo>
                  <a:lnTo>
                    <a:pt x="350" y="1267"/>
                  </a:lnTo>
                  <a:lnTo>
                    <a:pt x="369" y="1276"/>
                  </a:lnTo>
                  <a:lnTo>
                    <a:pt x="390" y="1278"/>
                  </a:lnTo>
                  <a:lnTo>
                    <a:pt x="411" y="1276"/>
                  </a:lnTo>
                  <a:lnTo>
                    <a:pt x="431" y="1267"/>
                  </a:lnTo>
                  <a:lnTo>
                    <a:pt x="446" y="1255"/>
                  </a:lnTo>
                  <a:lnTo>
                    <a:pt x="459" y="1239"/>
                  </a:lnTo>
                  <a:lnTo>
                    <a:pt x="467" y="1220"/>
                  </a:lnTo>
                  <a:lnTo>
                    <a:pt x="470" y="1199"/>
                  </a:lnTo>
                  <a:lnTo>
                    <a:pt x="470" y="1050"/>
                  </a:lnTo>
                  <a:lnTo>
                    <a:pt x="594" y="1050"/>
                  </a:lnTo>
                  <a:lnTo>
                    <a:pt x="615" y="1048"/>
                  </a:lnTo>
                  <a:lnTo>
                    <a:pt x="634" y="1038"/>
                  </a:lnTo>
                  <a:lnTo>
                    <a:pt x="650" y="1027"/>
                  </a:lnTo>
                  <a:lnTo>
                    <a:pt x="663" y="1011"/>
                  </a:lnTo>
                  <a:lnTo>
                    <a:pt x="671" y="991"/>
                  </a:lnTo>
                  <a:lnTo>
                    <a:pt x="673" y="971"/>
                  </a:lnTo>
                  <a:lnTo>
                    <a:pt x="671" y="950"/>
                  </a:lnTo>
                  <a:lnTo>
                    <a:pt x="663" y="930"/>
                  </a:lnTo>
                  <a:lnTo>
                    <a:pt x="650" y="915"/>
                  </a:lnTo>
                  <a:lnTo>
                    <a:pt x="634" y="901"/>
                  </a:lnTo>
                  <a:lnTo>
                    <a:pt x="615" y="894"/>
                  </a:lnTo>
                  <a:lnTo>
                    <a:pt x="594" y="891"/>
                  </a:lnTo>
                  <a:lnTo>
                    <a:pt x="470" y="891"/>
                  </a:lnTo>
                  <a:lnTo>
                    <a:pt x="470" y="772"/>
                  </a:lnTo>
                  <a:lnTo>
                    <a:pt x="514" y="759"/>
                  </a:lnTo>
                  <a:lnTo>
                    <a:pt x="556" y="742"/>
                  </a:lnTo>
                  <a:lnTo>
                    <a:pt x="596" y="722"/>
                  </a:lnTo>
                  <a:lnTo>
                    <a:pt x="633" y="695"/>
                  </a:lnTo>
                  <a:lnTo>
                    <a:pt x="667" y="665"/>
                  </a:lnTo>
                  <a:close/>
                  <a:moveTo>
                    <a:pt x="390" y="621"/>
                  </a:moveTo>
                  <a:lnTo>
                    <a:pt x="352" y="618"/>
                  </a:lnTo>
                  <a:lnTo>
                    <a:pt x="317" y="609"/>
                  </a:lnTo>
                  <a:lnTo>
                    <a:pt x="285" y="595"/>
                  </a:lnTo>
                  <a:lnTo>
                    <a:pt x="255" y="577"/>
                  </a:lnTo>
                  <a:lnTo>
                    <a:pt x="227" y="553"/>
                  </a:lnTo>
                  <a:lnTo>
                    <a:pt x="204" y="527"/>
                  </a:lnTo>
                  <a:lnTo>
                    <a:pt x="186" y="496"/>
                  </a:lnTo>
                  <a:lnTo>
                    <a:pt x="171" y="463"/>
                  </a:lnTo>
                  <a:lnTo>
                    <a:pt x="162" y="428"/>
                  </a:lnTo>
                  <a:lnTo>
                    <a:pt x="159" y="390"/>
                  </a:lnTo>
                  <a:lnTo>
                    <a:pt x="162" y="352"/>
                  </a:lnTo>
                  <a:lnTo>
                    <a:pt x="171" y="317"/>
                  </a:lnTo>
                  <a:lnTo>
                    <a:pt x="186" y="285"/>
                  </a:lnTo>
                  <a:lnTo>
                    <a:pt x="204" y="253"/>
                  </a:lnTo>
                  <a:lnTo>
                    <a:pt x="227" y="227"/>
                  </a:lnTo>
                  <a:lnTo>
                    <a:pt x="255" y="204"/>
                  </a:lnTo>
                  <a:lnTo>
                    <a:pt x="285" y="185"/>
                  </a:lnTo>
                  <a:lnTo>
                    <a:pt x="317" y="171"/>
                  </a:lnTo>
                  <a:lnTo>
                    <a:pt x="352" y="162"/>
                  </a:lnTo>
                  <a:lnTo>
                    <a:pt x="390" y="159"/>
                  </a:lnTo>
                  <a:lnTo>
                    <a:pt x="428" y="162"/>
                  </a:lnTo>
                  <a:lnTo>
                    <a:pt x="463" y="171"/>
                  </a:lnTo>
                  <a:lnTo>
                    <a:pt x="497" y="185"/>
                  </a:lnTo>
                  <a:lnTo>
                    <a:pt x="527" y="204"/>
                  </a:lnTo>
                  <a:lnTo>
                    <a:pt x="553" y="227"/>
                  </a:lnTo>
                  <a:lnTo>
                    <a:pt x="577" y="253"/>
                  </a:lnTo>
                  <a:lnTo>
                    <a:pt x="596" y="285"/>
                  </a:lnTo>
                  <a:lnTo>
                    <a:pt x="609" y="317"/>
                  </a:lnTo>
                  <a:lnTo>
                    <a:pt x="619" y="352"/>
                  </a:lnTo>
                  <a:lnTo>
                    <a:pt x="621" y="390"/>
                  </a:lnTo>
                  <a:lnTo>
                    <a:pt x="619" y="428"/>
                  </a:lnTo>
                  <a:lnTo>
                    <a:pt x="609" y="463"/>
                  </a:lnTo>
                  <a:lnTo>
                    <a:pt x="596" y="496"/>
                  </a:lnTo>
                  <a:lnTo>
                    <a:pt x="577" y="527"/>
                  </a:lnTo>
                  <a:lnTo>
                    <a:pt x="553" y="553"/>
                  </a:lnTo>
                  <a:lnTo>
                    <a:pt x="527" y="577"/>
                  </a:lnTo>
                  <a:lnTo>
                    <a:pt x="497" y="595"/>
                  </a:lnTo>
                  <a:lnTo>
                    <a:pt x="463" y="609"/>
                  </a:lnTo>
                  <a:lnTo>
                    <a:pt x="428" y="618"/>
                  </a:lnTo>
                  <a:lnTo>
                    <a:pt x="390" y="621"/>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171" name="Freeform 9">
              <a:extLst>
                <a:ext uri="{FF2B5EF4-FFF2-40B4-BE49-F238E27FC236}">
                  <a16:creationId xmlns:a16="http://schemas.microsoft.com/office/drawing/2014/main" id="{ADC21C7D-4487-45B3-AE34-6ED40F420354}"/>
                </a:ext>
              </a:extLst>
            </p:cNvPr>
            <p:cNvSpPr>
              <a:spLocks noChangeAspect="1" noEditPoints="1"/>
            </p:cNvSpPr>
            <p:nvPr/>
          </p:nvSpPr>
          <p:spPr bwMode="auto">
            <a:xfrm>
              <a:off x="1408118" y="5615674"/>
              <a:ext cx="252000" cy="252927"/>
            </a:xfrm>
            <a:custGeom>
              <a:avLst/>
              <a:gdLst>
                <a:gd name="T0" fmla="*/ 1046 w 1086"/>
                <a:gd name="T1" fmla="*/ 9 h 1091"/>
                <a:gd name="T2" fmla="*/ 1006 w 1086"/>
                <a:gd name="T3" fmla="*/ 0 h 1091"/>
                <a:gd name="T4" fmla="*/ 661 w 1086"/>
                <a:gd name="T5" fmla="*/ 2 h 1091"/>
                <a:gd name="T6" fmla="*/ 626 w 1086"/>
                <a:gd name="T7" fmla="*/ 23 h 1091"/>
                <a:gd name="T8" fmla="*/ 605 w 1086"/>
                <a:gd name="T9" fmla="*/ 57 h 1091"/>
                <a:gd name="T10" fmla="*/ 605 w 1086"/>
                <a:gd name="T11" fmla="*/ 100 h 1091"/>
                <a:gd name="T12" fmla="*/ 626 w 1086"/>
                <a:gd name="T13" fmla="*/ 135 h 1091"/>
                <a:gd name="T14" fmla="*/ 661 w 1086"/>
                <a:gd name="T15" fmla="*/ 155 h 1091"/>
                <a:gd name="T16" fmla="*/ 815 w 1086"/>
                <a:gd name="T17" fmla="*/ 157 h 1091"/>
                <a:gd name="T18" fmla="*/ 562 w 1086"/>
                <a:gd name="T19" fmla="*/ 352 h 1091"/>
                <a:gd name="T20" fmla="*/ 480 w 1086"/>
                <a:gd name="T21" fmla="*/ 322 h 1091"/>
                <a:gd name="T22" fmla="*/ 390 w 1086"/>
                <a:gd name="T23" fmla="*/ 311 h 1091"/>
                <a:gd name="T24" fmla="*/ 287 w 1086"/>
                <a:gd name="T25" fmla="*/ 326 h 1091"/>
                <a:gd name="T26" fmla="*/ 193 w 1086"/>
                <a:gd name="T27" fmla="*/ 365 h 1091"/>
                <a:gd name="T28" fmla="*/ 114 w 1086"/>
                <a:gd name="T29" fmla="*/ 426 h 1091"/>
                <a:gd name="T30" fmla="*/ 53 w 1086"/>
                <a:gd name="T31" fmla="*/ 504 h 1091"/>
                <a:gd name="T32" fmla="*/ 14 w 1086"/>
                <a:gd name="T33" fmla="*/ 598 h 1091"/>
                <a:gd name="T34" fmla="*/ 0 w 1086"/>
                <a:gd name="T35" fmla="*/ 701 h 1091"/>
                <a:gd name="T36" fmla="*/ 14 w 1086"/>
                <a:gd name="T37" fmla="*/ 804 h 1091"/>
                <a:gd name="T38" fmla="*/ 53 w 1086"/>
                <a:gd name="T39" fmla="*/ 898 h 1091"/>
                <a:gd name="T40" fmla="*/ 114 w 1086"/>
                <a:gd name="T41" fmla="*/ 976 h 1091"/>
                <a:gd name="T42" fmla="*/ 193 w 1086"/>
                <a:gd name="T43" fmla="*/ 1038 h 1091"/>
                <a:gd name="T44" fmla="*/ 287 w 1086"/>
                <a:gd name="T45" fmla="*/ 1077 h 1091"/>
                <a:gd name="T46" fmla="*/ 390 w 1086"/>
                <a:gd name="T47" fmla="*/ 1091 h 1091"/>
                <a:gd name="T48" fmla="*/ 493 w 1086"/>
                <a:gd name="T49" fmla="*/ 1077 h 1091"/>
                <a:gd name="T50" fmla="*/ 586 w 1086"/>
                <a:gd name="T51" fmla="*/ 1038 h 1091"/>
                <a:gd name="T52" fmla="*/ 665 w 1086"/>
                <a:gd name="T53" fmla="*/ 976 h 1091"/>
                <a:gd name="T54" fmla="*/ 726 w 1086"/>
                <a:gd name="T55" fmla="*/ 898 h 1091"/>
                <a:gd name="T56" fmla="*/ 765 w 1086"/>
                <a:gd name="T57" fmla="*/ 804 h 1091"/>
                <a:gd name="T58" fmla="*/ 780 w 1086"/>
                <a:gd name="T59" fmla="*/ 701 h 1091"/>
                <a:gd name="T60" fmla="*/ 768 w 1086"/>
                <a:gd name="T61" fmla="*/ 609 h 1091"/>
                <a:gd name="T62" fmla="*/ 736 w 1086"/>
                <a:gd name="T63" fmla="*/ 523 h 1091"/>
                <a:gd name="T64" fmla="*/ 928 w 1086"/>
                <a:gd name="T65" fmla="*/ 270 h 1091"/>
                <a:gd name="T66" fmla="*/ 931 w 1086"/>
                <a:gd name="T67" fmla="*/ 425 h 1091"/>
                <a:gd name="T68" fmla="*/ 950 w 1086"/>
                <a:gd name="T69" fmla="*/ 460 h 1091"/>
                <a:gd name="T70" fmla="*/ 986 w 1086"/>
                <a:gd name="T71" fmla="*/ 481 h 1091"/>
                <a:gd name="T72" fmla="*/ 1029 w 1086"/>
                <a:gd name="T73" fmla="*/ 481 h 1091"/>
                <a:gd name="T74" fmla="*/ 1063 w 1086"/>
                <a:gd name="T75" fmla="*/ 460 h 1091"/>
                <a:gd name="T76" fmla="*/ 1083 w 1086"/>
                <a:gd name="T77" fmla="*/ 425 h 1091"/>
                <a:gd name="T78" fmla="*/ 1086 w 1086"/>
                <a:gd name="T79" fmla="*/ 79 h 1091"/>
                <a:gd name="T80" fmla="*/ 1085 w 1086"/>
                <a:gd name="T81" fmla="*/ 66 h 1091"/>
                <a:gd name="T82" fmla="*/ 1074 w 1086"/>
                <a:gd name="T83" fmla="*/ 37 h 1091"/>
                <a:gd name="T84" fmla="*/ 553 w 1086"/>
                <a:gd name="T85" fmla="*/ 864 h 1091"/>
                <a:gd name="T86" fmla="*/ 495 w 1086"/>
                <a:gd name="T87" fmla="*/ 906 h 1091"/>
                <a:gd name="T88" fmla="*/ 427 w 1086"/>
                <a:gd name="T89" fmla="*/ 929 h 1091"/>
                <a:gd name="T90" fmla="*/ 352 w 1086"/>
                <a:gd name="T91" fmla="*/ 929 h 1091"/>
                <a:gd name="T92" fmla="*/ 284 w 1086"/>
                <a:gd name="T93" fmla="*/ 906 h 1091"/>
                <a:gd name="T94" fmla="*/ 227 w 1086"/>
                <a:gd name="T95" fmla="*/ 864 h 1091"/>
                <a:gd name="T96" fmla="*/ 185 w 1086"/>
                <a:gd name="T97" fmla="*/ 807 h 1091"/>
                <a:gd name="T98" fmla="*/ 161 w 1086"/>
                <a:gd name="T99" fmla="*/ 739 h 1091"/>
                <a:gd name="T100" fmla="*/ 161 w 1086"/>
                <a:gd name="T101" fmla="*/ 663 h 1091"/>
                <a:gd name="T102" fmla="*/ 185 w 1086"/>
                <a:gd name="T103" fmla="*/ 596 h 1091"/>
                <a:gd name="T104" fmla="*/ 227 w 1086"/>
                <a:gd name="T105" fmla="*/ 538 h 1091"/>
                <a:gd name="T106" fmla="*/ 284 w 1086"/>
                <a:gd name="T107" fmla="*/ 496 h 1091"/>
                <a:gd name="T108" fmla="*/ 352 w 1086"/>
                <a:gd name="T109" fmla="*/ 473 h 1091"/>
                <a:gd name="T110" fmla="*/ 427 w 1086"/>
                <a:gd name="T111" fmla="*/ 473 h 1091"/>
                <a:gd name="T112" fmla="*/ 495 w 1086"/>
                <a:gd name="T113" fmla="*/ 496 h 1091"/>
                <a:gd name="T114" fmla="*/ 553 w 1086"/>
                <a:gd name="T115" fmla="*/ 538 h 1091"/>
                <a:gd name="T116" fmla="*/ 594 w 1086"/>
                <a:gd name="T117" fmla="*/ 596 h 1091"/>
                <a:gd name="T118" fmla="*/ 618 w 1086"/>
                <a:gd name="T119" fmla="*/ 663 h 1091"/>
                <a:gd name="T120" fmla="*/ 618 w 1086"/>
                <a:gd name="T121" fmla="*/ 739 h 1091"/>
                <a:gd name="T122" fmla="*/ 594 w 1086"/>
                <a:gd name="T123" fmla="*/ 807 h 1091"/>
                <a:gd name="T124" fmla="*/ 553 w 1086"/>
                <a:gd name="T125" fmla="*/ 864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6" h="1091">
                  <a:moveTo>
                    <a:pt x="1061" y="22"/>
                  </a:moveTo>
                  <a:lnTo>
                    <a:pt x="1046" y="9"/>
                  </a:lnTo>
                  <a:lnTo>
                    <a:pt x="1027" y="2"/>
                  </a:lnTo>
                  <a:lnTo>
                    <a:pt x="1006" y="0"/>
                  </a:lnTo>
                  <a:lnTo>
                    <a:pt x="682" y="0"/>
                  </a:lnTo>
                  <a:lnTo>
                    <a:pt x="661" y="2"/>
                  </a:lnTo>
                  <a:lnTo>
                    <a:pt x="641" y="10"/>
                  </a:lnTo>
                  <a:lnTo>
                    <a:pt x="626" y="23"/>
                  </a:lnTo>
                  <a:lnTo>
                    <a:pt x="613" y="39"/>
                  </a:lnTo>
                  <a:lnTo>
                    <a:pt x="605" y="57"/>
                  </a:lnTo>
                  <a:lnTo>
                    <a:pt x="602" y="79"/>
                  </a:lnTo>
                  <a:lnTo>
                    <a:pt x="605" y="100"/>
                  </a:lnTo>
                  <a:lnTo>
                    <a:pt x="613" y="118"/>
                  </a:lnTo>
                  <a:lnTo>
                    <a:pt x="626" y="135"/>
                  </a:lnTo>
                  <a:lnTo>
                    <a:pt x="641" y="147"/>
                  </a:lnTo>
                  <a:lnTo>
                    <a:pt x="661" y="155"/>
                  </a:lnTo>
                  <a:lnTo>
                    <a:pt x="682" y="157"/>
                  </a:lnTo>
                  <a:lnTo>
                    <a:pt x="815" y="157"/>
                  </a:lnTo>
                  <a:lnTo>
                    <a:pt x="600" y="373"/>
                  </a:lnTo>
                  <a:lnTo>
                    <a:pt x="562" y="352"/>
                  </a:lnTo>
                  <a:lnTo>
                    <a:pt x="523" y="335"/>
                  </a:lnTo>
                  <a:lnTo>
                    <a:pt x="480" y="322"/>
                  </a:lnTo>
                  <a:lnTo>
                    <a:pt x="435" y="314"/>
                  </a:lnTo>
                  <a:lnTo>
                    <a:pt x="390" y="311"/>
                  </a:lnTo>
                  <a:lnTo>
                    <a:pt x="336" y="315"/>
                  </a:lnTo>
                  <a:lnTo>
                    <a:pt x="287" y="326"/>
                  </a:lnTo>
                  <a:lnTo>
                    <a:pt x="238" y="343"/>
                  </a:lnTo>
                  <a:lnTo>
                    <a:pt x="193" y="365"/>
                  </a:lnTo>
                  <a:lnTo>
                    <a:pt x="151" y="392"/>
                  </a:lnTo>
                  <a:lnTo>
                    <a:pt x="114" y="426"/>
                  </a:lnTo>
                  <a:lnTo>
                    <a:pt x="80" y="463"/>
                  </a:lnTo>
                  <a:lnTo>
                    <a:pt x="53" y="504"/>
                  </a:lnTo>
                  <a:lnTo>
                    <a:pt x="31" y="550"/>
                  </a:lnTo>
                  <a:lnTo>
                    <a:pt x="14" y="598"/>
                  </a:lnTo>
                  <a:lnTo>
                    <a:pt x="3" y="648"/>
                  </a:lnTo>
                  <a:lnTo>
                    <a:pt x="0" y="701"/>
                  </a:lnTo>
                  <a:lnTo>
                    <a:pt x="3" y="755"/>
                  </a:lnTo>
                  <a:lnTo>
                    <a:pt x="14" y="804"/>
                  </a:lnTo>
                  <a:lnTo>
                    <a:pt x="31" y="853"/>
                  </a:lnTo>
                  <a:lnTo>
                    <a:pt x="53" y="898"/>
                  </a:lnTo>
                  <a:lnTo>
                    <a:pt x="80" y="940"/>
                  </a:lnTo>
                  <a:lnTo>
                    <a:pt x="114" y="976"/>
                  </a:lnTo>
                  <a:lnTo>
                    <a:pt x="151" y="1010"/>
                  </a:lnTo>
                  <a:lnTo>
                    <a:pt x="193" y="1038"/>
                  </a:lnTo>
                  <a:lnTo>
                    <a:pt x="238" y="1060"/>
                  </a:lnTo>
                  <a:lnTo>
                    <a:pt x="287" y="1077"/>
                  </a:lnTo>
                  <a:lnTo>
                    <a:pt x="336" y="1087"/>
                  </a:lnTo>
                  <a:lnTo>
                    <a:pt x="390" y="1091"/>
                  </a:lnTo>
                  <a:lnTo>
                    <a:pt x="443" y="1087"/>
                  </a:lnTo>
                  <a:lnTo>
                    <a:pt x="493" y="1077"/>
                  </a:lnTo>
                  <a:lnTo>
                    <a:pt x="541" y="1060"/>
                  </a:lnTo>
                  <a:lnTo>
                    <a:pt x="586" y="1038"/>
                  </a:lnTo>
                  <a:lnTo>
                    <a:pt x="628" y="1010"/>
                  </a:lnTo>
                  <a:lnTo>
                    <a:pt x="665" y="976"/>
                  </a:lnTo>
                  <a:lnTo>
                    <a:pt x="699" y="940"/>
                  </a:lnTo>
                  <a:lnTo>
                    <a:pt x="726" y="898"/>
                  </a:lnTo>
                  <a:lnTo>
                    <a:pt x="748" y="853"/>
                  </a:lnTo>
                  <a:lnTo>
                    <a:pt x="765" y="804"/>
                  </a:lnTo>
                  <a:lnTo>
                    <a:pt x="776" y="755"/>
                  </a:lnTo>
                  <a:lnTo>
                    <a:pt x="780" y="701"/>
                  </a:lnTo>
                  <a:lnTo>
                    <a:pt x="777" y="654"/>
                  </a:lnTo>
                  <a:lnTo>
                    <a:pt x="768" y="609"/>
                  </a:lnTo>
                  <a:lnTo>
                    <a:pt x="755" y="564"/>
                  </a:lnTo>
                  <a:lnTo>
                    <a:pt x="736" y="523"/>
                  </a:lnTo>
                  <a:lnTo>
                    <a:pt x="713" y="485"/>
                  </a:lnTo>
                  <a:lnTo>
                    <a:pt x="928" y="270"/>
                  </a:lnTo>
                  <a:lnTo>
                    <a:pt x="928" y="404"/>
                  </a:lnTo>
                  <a:lnTo>
                    <a:pt x="931" y="425"/>
                  </a:lnTo>
                  <a:lnTo>
                    <a:pt x="939" y="444"/>
                  </a:lnTo>
                  <a:lnTo>
                    <a:pt x="950" y="460"/>
                  </a:lnTo>
                  <a:lnTo>
                    <a:pt x="967" y="472"/>
                  </a:lnTo>
                  <a:lnTo>
                    <a:pt x="986" y="481"/>
                  </a:lnTo>
                  <a:lnTo>
                    <a:pt x="1006" y="483"/>
                  </a:lnTo>
                  <a:lnTo>
                    <a:pt x="1029" y="481"/>
                  </a:lnTo>
                  <a:lnTo>
                    <a:pt x="1047" y="472"/>
                  </a:lnTo>
                  <a:lnTo>
                    <a:pt x="1063" y="460"/>
                  </a:lnTo>
                  <a:lnTo>
                    <a:pt x="1076" y="444"/>
                  </a:lnTo>
                  <a:lnTo>
                    <a:pt x="1083" y="425"/>
                  </a:lnTo>
                  <a:lnTo>
                    <a:pt x="1086" y="404"/>
                  </a:lnTo>
                  <a:lnTo>
                    <a:pt x="1086" y="79"/>
                  </a:lnTo>
                  <a:lnTo>
                    <a:pt x="1086" y="75"/>
                  </a:lnTo>
                  <a:lnTo>
                    <a:pt x="1085" y="66"/>
                  </a:lnTo>
                  <a:lnTo>
                    <a:pt x="1082" y="53"/>
                  </a:lnTo>
                  <a:lnTo>
                    <a:pt x="1074" y="37"/>
                  </a:lnTo>
                  <a:lnTo>
                    <a:pt x="1061" y="22"/>
                  </a:lnTo>
                  <a:close/>
                  <a:moveTo>
                    <a:pt x="553" y="864"/>
                  </a:moveTo>
                  <a:lnTo>
                    <a:pt x="526" y="888"/>
                  </a:lnTo>
                  <a:lnTo>
                    <a:pt x="495" y="906"/>
                  </a:lnTo>
                  <a:lnTo>
                    <a:pt x="463" y="920"/>
                  </a:lnTo>
                  <a:lnTo>
                    <a:pt x="427" y="929"/>
                  </a:lnTo>
                  <a:lnTo>
                    <a:pt x="390" y="932"/>
                  </a:lnTo>
                  <a:lnTo>
                    <a:pt x="352" y="929"/>
                  </a:lnTo>
                  <a:lnTo>
                    <a:pt x="317" y="920"/>
                  </a:lnTo>
                  <a:lnTo>
                    <a:pt x="284" y="906"/>
                  </a:lnTo>
                  <a:lnTo>
                    <a:pt x="253" y="888"/>
                  </a:lnTo>
                  <a:lnTo>
                    <a:pt x="227" y="864"/>
                  </a:lnTo>
                  <a:lnTo>
                    <a:pt x="203" y="838"/>
                  </a:lnTo>
                  <a:lnTo>
                    <a:pt x="185" y="807"/>
                  </a:lnTo>
                  <a:lnTo>
                    <a:pt x="170" y="774"/>
                  </a:lnTo>
                  <a:lnTo>
                    <a:pt x="161" y="739"/>
                  </a:lnTo>
                  <a:lnTo>
                    <a:pt x="159" y="701"/>
                  </a:lnTo>
                  <a:lnTo>
                    <a:pt x="161" y="663"/>
                  </a:lnTo>
                  <a:lnTo>
                    <a:pt x="170" y="628"/>
                  </a:lnTo>
                  <a:lnTo>
                    <a:pt x="185" y="596"/>
                  </a:lnTo>
                  <a:lnTo>
                    <a:pt x="203" y="564"/>
                  </a:lnTo>
                  <a:lnTo>
                    <a:pt x="227" y="538"/>
                  </a:lnTo>
                  <a:lnTo>
                    <a:pt x="253" y="515"/>
                  </a:lnTo>
                  <a:lnTo>
                    <a:pt x="284" y="496"/>
                  </a:lnTo>
                  <a:lnTo>
                    <a:pt x="317" y="482"/>
                  </a:lnTo>
                  <a:lnTo>
                    <a:pt x="352" y="473"/>
                  </a:lnTo>
                  <a:lnTo>
                    <a:pt x="390" y="470"/>
                  </a:lnTo>
                  <a:lnTo>
                    <a:pt x="427" y="473"/>
                  </a:lnTo>
                  <a:lnTo>
                    <a:pt x="463" y="482"/>
                  </a:lnTo>
                  <a:lnTo>
                    <a:pt x="495" y="496"/>
                  </a:lnTo>
                  <a:lnTo>
                    <a:pt x="526" y="515"/>
                  </a:lnTo>
                  <a:lnTo>
                    <a:pt x="553" y="538"/>
                  </a:lnTo>
                  <a:lnTo>
                    <a:pt x="576" y="564"/>
                  </a:lnTo>
                  <a:lnTo>
                    <a:pt x="594" y="596"/>
                  </a:lnTo>
                  <a:lnTo>
                    <a:pt x="609" y="628"/>
                  </a:lnTo>
                  <a:lnTo>
                    <a:pt x="618" y="663"/>
                  </a:lnTo>
                  <a:lnTo>
                    <a:pt x="620" y="701"/>
                  </a:lnTo>
                  <a:lnTo>
                    <a:pt x="618" y="739"/>
                  </a:lnTo>
                  <a:lnTo>
                    <a:pt x="609" y="774"/>
                  </a:lnTo>
                  <a:lnTo>
                    <a:pt x="594" y="807"/>
                  </a:lnTo>
                  <a:lnTo>
                    <a:pt x="576" y="838"/>
                  </a:lnTo>
                  <a:lnTo>
                    <a:pt x="553" y="864"/>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174" name="Textfeld 173">
              <a:extLst>
                <a:ext uri="{FF2B5EF4-FFF2-40B4-BE49-F238E27FC236}">
                  <a16:creationId xmlns:a16="http://schemas.microsoft.com/office/drawing/2014/main" id="{559F8905-6143-40B7-AEB8-EFF17ECC4C2F}"/>
                </a:ext>
              </a:extLst>
            </p:cNvPr>
            <p:cNvSpPr txBox="1"/>
            <p:nvPr/>
          </p:nvSpPr>
          <p:spPr>
            <a:xfrm>
              <a:off x="1530792" y="5913703"/>
              <a:ext cx="550276" cy="138499"/>
            </a:xfrm>
            <a:prstGeom prst="rect">
              <a:avLst/>
            </a:prstGeom>
            <a:noFill/>
          </p:spPr>
          <p:txBody>
            <a:bodyPr wrap="square" lIns="0" tIns="0" rIns="0" bIns="0" rtlCol="0">
              <a:spAutoFit/>
            </a:bodyPr>
            <a:lstStyle/>
            <a:p>
              <a:r>
                <a:rPr lang="de-DE" sz="900" dirty="0">
                  <a:solidFill>
                    <a:schemeClr val="accent1"/>
                  </a:solidFill>
                </a:rPr>
                <a:t>(n=.985)</a:t>
              </a:r>
              <a:endParaRPr lang="en-US" sz="900" dirty="0" err="1">
                <a:solidFill>
                  <a:schemeClr val="accent1"/>
                </a:solidFill>
              </a:endParaRPr>
            </a:p>
          </p:txBody>
        </p:sp>
        <p:sp>
          <p:nvSpPr>
            <p:cNvPr id="175" name="Textfeld 174">
              <a:extLst>
                <a:ext uri="{FF2B5EF4-FFF2-40B4-BE49-F238E27FC236}">
                  <a16:creationId xmlns:a16="http://schemas.microsoft.com/office/drawing/2014/main" id="{3DCE0529-3B46-490D-B8CC-12BFA54C16A8}"/>
                </a:ext>
              </a:extLst>
            </p:cNvPr>
            <p:cNvSpPr txBox="1"/>
            <p:nvPr/>
          </p:nvSpPr>
          <p:spPr>
            <a:xfrm>
              <a:off x="2260641" y="5913703"/>
              <a:ext cx="550276" cy="138499"/>
            </a:xfrm>
            <a:prstGeom prst="rect">
              <a:avLst/>
            </a:prstGeom>
            <a:noFill/>
          </p:spPr>
          <p:txBody>
            <a:bodyPr wrap="square" lIns="0" tIns="0" rIns="0" bIns="0" rtlCol="0">
              <a:spAutoFit/>
            </a:bodyPr>
            <a:lstStyle/>
            <a:p>
              <a:r>
                <a:rPr lang="de-DE" sz="900" dirty="0">
                  <a:solidFill>
                    <a:schemeClr val="accent1"/>
                  </a:solidFill>
                </a:rPr>
                <a:t>(n=1.025)</a:t>
              </a:r>
              <a:endParaRPr lang="en-US" sz="900" dirty="0" err="1">
                <a:solidFill>
                  <a:schemeClr val="accent1"/>
                </a:solidFill>
              </a:endParaRPr>
            </a:p>
          </p:txBody>
        </p:sp>
        <p:sp>
          <p:nvSpPr>
            <p:cNvPr id="176" name="Textfeld 175">
              <a:extLst>
                <a:ext uri="{FF2B5EF4-FFF2-40B4-BE49-F238E27FC236}">
                  <a16:creationId xmlns:a16="http://schemas.microsoft.com/office/drawing/2014/main" id="{747E154D-1404-4BE5-AE6E-4BAA60C56680}"/>
                </a:ext>
              </a:extLst>
            </p:cNvPr>
            <p:cNvSpPr txBox="1"/>
            <p:nvPr/>
          </p:nvSpPr>
          <p:spPr>
            <a:xfrm>
              <a:off x="1722853" y="5658468"/>
              <a:ext cx="306174" cy="184666"/>
            </a:xfrm>
            <a:prstGeom prst="rect">
              <a:avLst/>
            </a:prstGeom>
            <a:noFill/>
          </p:spPr>
          <p:txBody>
            <a:bodyPr wrap="none" lIns="0" tIns="0" rIns="0" bIns="0" rtlCol="0">
              <a:spAutoFit/>
            </a:bodyPr>
            <a:lstStyle/>
            <a:p>
              <a:r>
                <a:rPr lang="de-DE" sz="1200" dirty="0">
                  <a:solidFill>
                    <a:schemeClr val="accent1"/>
                  </a:solidFill>
                </a:rPr>
                <a:t>16%</a:t>
              </a:r>
              <a:endParaRPr lang="en-US" sz="1200" dirty="0" err="1">
                <a:solidFill>
                  <a:schemeClr val="accent1"/>
                </a:solidFill>
              </a:endParaRPr>
            </a:p>
          </p:txBody>
        </p:sp>
        <p:sp>
          <p:nvSpPr>
            <p:cNvPr id="177" name="Textfeld 176">
              <a:extLst>
                <a:ext uri="{FF2B5EF4-FFF2-40B4-BE49-F238E27FC236}">
                  <a16:creationId xmlns:a16="http://schemas.microsoft.com/office/drawing/2014/main" id="{1C096B7E-6E5A-4A51-890F-212486716A0E}"/>
                </a:ext>
              </a:extLst>
            </p:cNvPr>
            <p:cNvSpPr txBox="1"/>
            <p:nvPr/>
          </p:nvSpPr>
          <p:spPr>
            <a:xfrm>
              <a:off x="2471461" y="5658468"/>
              <a:ext cx="306174" cy="184666"/>
            </a:xfrm>
            <a:prstGeom prst="rect">
              <a:avLst/>
            </a:prstGeom>
            <a:noFill/>
          </p:spPr>
          <p:txBody>
            <a:bodyPr wrap="none" lIns="0" tIns="0" rIns="0" bIns="0" rtlCol="0">
              <a:spAutoFit/>
            </a:bodyPr>
            <a:lstStyle/>
            <a:p>
              <a:r>
                <a:rPr lang="de-DE" sz="1200" dirty="0">
                  <a:solidFill>
                    <a:schemeClr val="accent1"/>
                  </a:solidFill>
                </a:rPr>
                <a:t>26%</a:t>
              </a:r>
              <a:endParaRPr lang="en-US" sz="1200" dirty="0" err="1">
                <a:solidFill>
                  <a:schemeClr val="accent1"/>
                </a:solidFill>
              </a:endParaRPr>
            </a:p>
          </p:txBody>
        </p:sp>
        <p:sp>
          <p:nvSpPr>
            <p:cNvPr id="178" name="Textfeld 177">
              <a:extLst>
                <a:ext uri="{FF2B5EF4-FFF2-40B4-BE49-F238E27FC236}">
                  <a16:creationId xmlns:a16="http://schemas.microsoft.com/office/drawing/2014/main" id="{CA37BE19-A807-4152-B733-DE993F217657}"/>
                </a:ext>
              </a:extLst>
            </p:cNvPr>
            <p:cNvSpPr txBox="1"/>
            <p:nvPr/>
          </p:nvSpPr>
          <p:spPr>
            <a:xfrm>
              <a:off x="383831" y="5389601"/>
              <a:ext cx="1921926" cy="153888"/>
            </a:xfrm>
            <a:prstGeom prst="rect">
              <a:avLst/>
            </a:prstGeom>
            <a:noFill/>
          </p:spPr>
          <p:txBody>
            <a:bodyPr wrap="square" lIns="0" tIns="0" rIns="0" bIns="0" rtlCol="0">
              <a:spAutoFit/>
            </a:bodyPr>
            <a:lstStyle/>
            <a:p>
              <a:r>
                <a:rPr lang="de-DE" sz="1000" dirty="0" err="1">
                  <a:solidFill>
                    <a:schemeClr val="accent1"/>
                  </a:solidFill>
                </a:rPr>
                <a:t>Proportions</a:t>
              </a:r>
              <a:r>
                <a:rPr lang="de-DE" sz="1000" dirty="0">
                  <a:solidFill>
                    <a:schemeClr val="accent1"/>
                  </a:solidFill>
                </a:rPr>
                <a:t> </a:t>
              </a:r>
              <a:r>
                <a:rPr lang="de-DE" sz="1000" dirty="0" err="1">
                  <a:solidFill>
                    <a:schemeClr val="accent1"/>
                  </a:solidFill>
                </a:rPr>
                <a:t>of</a:t>
              </a:r>
              <a:r>
                <a:rPr lang="de-DE" sz="1000" dirty="0">
                  <a:solidFill>
                    <a:schemeClr val="accent1"/>
                  </a:solidFill>
                </a:rPr>
                <a:t> </a:t>
              </a:r>
              <a:r>
                <a:rPr lang="de-DE" sz="1000" dirty="0" err="1">
                  <a:solidFill>
                    <a:schemeClr val="accent1"/>
                  </a:solidFill>
                </a:rPr>
                <a:t>correct</a:t>
              </a:r>
              <a:r>
                <a:rPr lang="de-DE" sz="1000" dirty="0">
                  <a:solidFill>
                    <a:schemeClr val="accent1"/>
                  </a:solidFill>
                </a:rPr>
                <a:t> </a:t>
              </a:r>
              <a:r>
                <a:rPr lang="de-DE" sz="1000" dirty="0" err="1">
                  <a:solidFill>
                    <a:schemeClr val="accent1"/>
                  </a:solidFill>
                </a:rPr>
                <a:t>answers</a:t>
              </a:r>
              <a:endParaRPr lang="en-US" sz="1000" dirty="0" err="1">
                <a:solidFill>
                  <a:schemeClr val="accent1"/>
                </a:solidFill>
              </a:endParaRPr>
            </a:p>
          </p:txBody>
        </p:sp>
      </p:grpSp>
      <p:sp>
        <p:nvSpPr>
          <p:cNvPr id="6" name="Foliennummernplatzhalter 5">
            <a:extLst>
              <a:ext uri="{FF2B5EF4-FFF2-40B4-BE49-F238E27FC236}">
                <a16:creationId xmlns:a16="http://schemas.microsoft.com/office/drawing/2014/main" id="{A01291F2-4D3C-439C-A3D6-DAA152F7E97D}"/>
              </a:ext>
            </a:extLst>
          </p:cNvPr>
          <p:cNvSpPr>
            <a:spLocks noGrp="1"/>
          </p:cNvSpPr>
          <p:nvPr>
            <p:ph type="sldNum" sz="quarter" idx="10"/>
          </p:nvPr>
        </p:nvSpPr>
        <p:spPr/>
        <p:txBody>
          <a:bodyPr/>
          <a:lstStyle/>
          <a:p>
            <a:fld id="{4034BEE3-566C-4068-A777-C3A4762E861B}" type="slidenum">
              <a:rPr lang="en-GB" smtClean="0"/>
              <a:pPr/>
              <a:t>19</a:t>
            </a:fld>
            <a:endParaRPr lang="en-GB" dirty="0"/>
          </a:p>
        </p:txBody>
      </p:sp>
    </p:spTree>
    <p:extLst>
      <p:ext uri="{BB962C8B-B14F-4D97-AF65-F5344CB8AC3E}">
        <p14:creationId xmlns:p14="http://schemas.microsoft.com/office/powerpoint/2010/main" val="115502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508950-D97E-4412-93B6-F7BAFF5202AA}"/>
              </a:ext>
            </a:extLst>
          </p:cNvPr>
          <p:cNvSpPr>
            <a:spLocks noGrp="1"/>
          </p:cNvSpPr>
          <p:nvPr>
            <p:ph type="title"/>
          </p:nvPr>
        </p:nvSpPr>
        <p:spPr/>
        <p:txBody>
          <a:bodyPr/>
          <a:lstStyle/>
          <a:p>
            <a:r>
              <a:rPr lang="en-GB" dirty="0"/>
              <a:t>Contents</a:t>
            </a:r>
          </a:p>
        </p:txBody>
      </p:sp>
      <p:sp>
        <p:nvSpPr>
          <p:cNvPr id="4" name="Fußzeilenplatzhalter 3">
            <a:extLst>
              <a:ext uri="{FF2B5EF4-FFF2-40B4-BE49-F238E27FC236}">
                <a16:creationId xmlns:a16="http://schemas.microsoft.com/office/drawing/2014/main" id="{1AFE7C13-A35D-4A5A-A8CE-50B867EA782B}"/>
              </a:ext>
            </a:extLst>
          </p:cNvPr>
          <p:cNvSpPr>
            <a:spLocks noGrp="1"/>
          </p:cNvSpPr>
          <p:nvPr>
            <p:ph type="ftr" sz="quarter" idx="11"/>
          </p:nvPr>
        </p:nvSpPr>
        <p:spPr/>
        <p:txBody>
          <a:bodyPr/>
          <a:lstStyle/>
          <a:p>
            <a:endParaRPr lang="en-GB" dirty="0"/>
          </a:p>
        </p:txBody>
      </p:sp>
      <p:sp>
        <p:nvSpPr>
          <p:cNvPr id="9" name="Textfeld 8">
            <a:extLst>
              <a:ext uri="{FF2B5EF4-FFF2-40B4-BE49-F238E27FC236}">
                <a16:creationId xmlns:a16="http://schemas.microsoft.com/office/drawing/2014/main" id="{34347345-49C5-40C5-A07A-1A16F8F8F402}"/>
              </a:ext>
            </a:extLst>
          </p:cNvPr>
          <p:cNvSpPr txBox="1"/>
          <p:nvPr/>
        </p:nvSpPr>
        <p:spPr>
          <a:xfrm>
            <a:off x="502920" y="1307592"/>
            <a:ext cx="10264680" cy="6401753"/>
          </a:xfrm>
          <a:prstGeom prst="rect">
            <a:avLst/>
          </a:prstGeom>
          <a:noFill/>
        </p:spPr>
        <p:txBody>
          <a:bodyPr wrap="square" lIns="0" tIns="0" rIns="0" bIns="0" rtlCol="0">
            <a:spAutoFit/>
          </a:bodyPr>
          <a:lstStyle/>
          <a:p>
            <a:pPr>
              <a:lnSpc>
                <a:spcPct val="150000"/>
              </a:lnSpc>
            </a:pPr>
            <a:r>
              <a:rPr lang="de-DE" sz="1600" dirty="0"/>
              <a:t>Study Design						03	</a:t>
            </a:r>
          </a:p>
          <a:p>
            <a:pPr>
              <a:lnSpc>
                <a:spcPct val="150000"/>
              </a:lnSpc>
            </a:pPr>
            <a:r>
              <a:rPr lang="de-DE" sz="1600" dirty="0"/>
              <a:t>Summary							04</a:t>
            </a:r>
          </a:p>
          <a:p>
            <a:pPr>
              <a:lnSpc>
                <a:spcPct val="150000"/>
              </a:lnSpc>
            </a:pPr>
            <a:r>
              <a:rPr lang="de-DE" sz="1600" dirty="0"/>
              <a:t>Study </a:t>
            </a:r>
            <a:r>
              <a:rPr lang="de-DE" sz="1600" dirty="0" err="1"/>
              <a:t>results</a:t>
            </a:r>
            <a:r>
              <a:rPr lang="de-DE" sz="1600" dirty="0"/>
              <a:t> - </a:t>
            </a:r>
            <a:r>
              <a:rPr lang="de-DE" sz="1600" dirty="0" err="1"/>
              <a:t>Belgium</a:t>
            </a:r>
            <a:endParaRPr lang="de-DE" sz="1600" dirty="0"/>
          </a:p>
          <a:p>
            <a:pPr lvl="1">
              <a:lnSpc>
                <a:spcPct val="150000"/>
              </a:lnSpc>
            </a:pPr>
            <a:r>
              <a:rPr lang="en-US" sz="1600" dirty="0"/>
              <a:t>Opening Questions/Future of Health			08</a:t>
            </a:r>
          </a:p>
          <a:p>
            <a:pPr lvl="1">
              <a:lnSpc>
                <a:spcPct val="150000"/>
              </a:lnSpc>
            </a:pPr>
            <a:r>
              <a:rPr lang="en-US" sz="1600" dirty="0"/>
              <a:t>1 </a:t>
            </a:r>
            <a:r>
              <a:rPr lang="en-US" sz="1600" dirty="0" err="1"/>
              <a:t>Digitalised</a:t>
            </a:r>
            <a:r>
              <a:rPr lang="en-US" sz="1600" dirty="0"/>
              <a:t> Medicine					12</a:t>
            </a:r>
          </a:p>
          <a:p>
            <a:pPr lvl="1">
              <a:lnSpc>
                <a:spcPct val="150000"/>
              </a:lnSpc>
            </a:pPr>
            <a:r>
              <a:rPr lang="en-US" sz="1600" dirty="0"/>
              <a:t>2 Immunities						17</a:t>
            </a:r>
          </a:p>
          <a:p>
            <a:pPr lvl="1">
              <a:lnSpc>
                <a:spcPct val="150000"/>
              </a:lnSpc>
            </a:pPr>
            <a:r>
              <a:rPr lang="en-US" sz="1600" dirty="0"/>
              <a:t>3 Dying						23</a:t>
            </a:r>
          </a:p>
          <a:p>
            <a:pPr lvl="1">
              <a:lnSpc>
                <a:spcPct val="150000"/>
              </a:lnSpc>
            </a:pPr>
            <a:r>
              <a:rPr lang="en-US" sz="1600" dirty="0"/>
              <a:t>4 Innovation						28</a:t>
            </a:r>
          </a:p>
          <a:p>
            <a:pPr lvl="1">
              <a:lnSpc>
                <a:spcPct val="150000"/>
              </a:lnSpc>
            </a:pPr>
            <a:r>
              <a:rPr lang="en-US" sz="1600" dirty="0"/>
              <a:t>5 Everyday Illnesses					33</a:t>
            </a:r>
          </a:p>
          <a:p>
            <a:pPr lvl="1">
              <a:lnSpc>
                <a:spcPct val="150000"/>
              </a:lnSpc>
            </a:pPr>
            <a:r>
              <a:rPr lang="en-US" sz="1600" dirty="0"/>
              <a:t>6 Sexuality &amp; Health					39	</a:t>
            </a:r>
          </a:p>
          <a:p>
            <a:pPr lvl="1">
              <a:lnSpc>
                <a:spcPct val="150000"/>
              </a:lnSpc>
            </a:pPr>
            <a:r>
              <a:rPr lang="en-US" sz="1600" dirty="0"/>
              <a:t>Local Question						45</a:t>
            </a:r>
          </a:p>
          <a:p>
            <a:pPr lvl="1">
              <a:lnSpc>
                <a:spcPct val="150000"/>
              </a:lnSpc>
            </a:pPr>
            <a:r>
              <a:rPr lang="en-US" sz="1600" dirty="0"/>
              <a:t>Demographics						49</a:t>
            </a:r>
          </a:p>
          <a:p>
            <a:endParaRPr lang="en-US" sz="1600" dirty="0"/>
          </a:p>
          <a:p>
            <a:endParaRPr lang="en-US" sz="1600" dirty="0"/>
          </a:p>
          <a:p>
            <a:endParaRPr lang="en-US" sz="1600" dirty="0"/>
          </a:p>
          <a:p>
            <a:endParaRPr lang="en-US" sz="1600" dirty="0"/>
          </a:p>
          <a:p>
            <a:endParaRPr lang="en-US" sz="1600" dirty="0"/>
          </a:p>
          <a:p>
            <a:endParaRPr lang="en-US" sz="1600" dirty="0"/>
          </a:p>
          <a:p>
            <a:endParaRPr lang="de-DE" sz="1600" dirty="0"/>
          </a:p>
          <a:p>
            <a:endParaRPr lang="de-DE" sz="1600" dirty="0"/>
          </a:p>
        </p:txBody>
      </p:sp>
      <p:sp>
        <p:nvSpPr>
          <p:cNvPr id="5" name="Foliennummernplatzhalter 4">
            <a:extLst>
              <a:ext uri="{FF2B5EF4-FFF2-40B4-BE49-F238E27FC236}">
                <a16:creationId xmlns:a16="http://schemas.microsoft.com/office/drawing/2014/main" id="{517689F8-2858-4494-AAB7-C233B41B80D4}"/>
              </a:ext>
            </a:extLst>
          </p:cNvPr>
          <p:cNvSpPr>
            <a:spLocks noGrp="1"/>
          </p:cNvSpPr>
          <p:nvPr>
            <p:ph type="sldNum" sz="quarter" idx="10"/>
          </p:nvPr>
        </p:nvSpPr>
        <p:spPr/>
        <p:txBody>
          <a:bodyPr/>
          <a:lstStyle/>
          <a:p>
            <a:fld id="{4034BEE3-566C-4068-A777-C3A4762E861B}" type="slidenum">
              <a:rPr lang="en-GB" smtClean="0"/>
              <a:pPr/>
              <a:t>2</a:t>
            </a:fld>
            <a:endParaRPr lang="en-GB" dirty="0"/>
          </a:p>
        </p:txBody>
      </p:sp>
      <p:grpSp>
        <p:nvGrpSpPr>
          <p:cNvPr id="10" name="Gruppieren 9">
            <a:extLst>
              <a:ext uri="{FF2B5EF4-FFF2-40B4-BE49-F238E27FC236}">
                <a16:creationId xmlns:a16="http://schemas.microsoft.com/office/drawing/2014/main" id="{3B27D6DC-4816-4083-8569-D7977E11DA70}"/>
              </a:ext>
            </a:extLst>
          </p:cNvPr>
          <p:cNvGrpSpPr/>
          <p:nvPr/>
        </p:nvGrpSpPr>
        <p:grpSpPr>
          <a:xfrm>
            <a:off x="1912428" y="6249342"/>
            <a:ext cx="724480" cy="468000"/>
            <a:chOff x="1714500" y="4880600"/>
            <a:chExt cx="724480" cy="468000"/>
          </a:xfrm>
        </p:grpSpPr>
        <p:pic>
          <p:nvPicPr>
            <p:cNvPr id="11" name="Grafik 10">
              <a:extLst>
                <a:ext uri="{FF2B5EF4-FFF2-40B4-BE49-F238E27FC236}">
                  <a16:creationId xmlns:a16="http://schemas.microsoft.com/office/drawing/2014/main" id="{B361CE4F-7A6F-4424-92B7-133608C71A76}"/>
                </a:ext>
              </a:extLst>
            </p:cNvPr>
            <p:cNvPicPr>
              <a:picLocks noChangeAspect="1"/>
            </p:cNvPicPr>
            <p:nvPr/>
          </p:nvPicPr>
          <p:blipFill>
            <a:blip r:embed="rId2"/>
            <a:stretch>
              <a:fillRect/>
            </a:stretch>
          </p:blipFill>
          <p:spPr>
            <a:xfrm>
              <a:off x="1714500" y="4880600"/>
              <a:ext cx="468000" cy="468000"/>
            </a:xfrm>
            <a:prstGeom prst="rect">
              <a:avLst/>
            </a:prstGeom>
          </p:spPr>
        </p:pic>
        <p:sp>
          <p:nvSpPr>
            <p:cNvPr id="12" name="Textfeld 11">
              <a:extLst>
                <a:ext uri="{FF2B5EF4-FFF2-40B4-BE49-F238E27FC236}">
                  <a16:creationId xmlns:a16="http://schemas.microsoft.com/office/drawing/2014/main" id="{DD5F37B9-ED6B-4038-A97A-6FC9C9D8E5DC}"/>
                </a:ext>
              </a:extLst>
            </p:cNvPr>
            <p:cNvSpPr txBox="1"/>
            <p:nvPr/>
          </p:nvSpPr>
          <p:spPr>
            <a:xfrm>
              <a:off x="2182500" y="5037656"/>
              <a:ext cx="256480" cy="153888"/>
            </a:xfrm>
            <a:prstGeom prst="rect">
              <a:avLst/>
            </a:prstGeom>
            <a:noFill/>
          </p:spPr>
          <p:txBody>
            <a:bodyPr wrap="none" lIns="0" tIns="0" rIns="0" bIns="0" rtlCol="0">
              <a:spAutoFit/>
            </a:bodyPr>
            <a:lstStyle/>
            <a:p>
              <a:r>
                <a:rPr lang="en-US" sz="1000" b="1" noProof="1"/>
                <a:t>BEL</a:t>
              </a:r>
            </a:p>
          </p:txBody>
        </p:sp>
      </p:grpSp>
    </p:spTree>
    <p:extLst>
      <p:ext uri="{BB962C8B-B14F-4D97-AF65-F5344CB8AC3E}">
        <p14:creationId xmlns:p14="http://schemas.microsoft.com/office/powerpoint/2010/main" val="3346224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23086-37A0-45B7-A793-B7BB984F92D1}"/>
              </a:ext>
            </a:extLst>
          </p:cNvPr>
          <p:cNvSpPr>
            <a:spLocks noGrp="1"/>
          </p:cNvSpPr>
          <p:nvPr>
            <p:ph type="title"/>
          </p:nvPr>
        </p:nvSpPr>
        <p:spPr/>
        <p:txBody>
          <a:bodyPr/>
          <a:lstStyle/>
          <a:p>
            <a:r>
              <a:rPr lang="en-US" noProof="1"/>
              <a:t>About two thirds state to be afraid of antibiotic-resistant germs.</a:t>
            </a:r>
          </a:p>
        </p:txBody>
      </p:sp>
      <p:sp>
        <p:nvSpPr>
          <p:cNvPr id="25" name="Rechteck 24">
            <a:extLst>
              <a:ext uri="{FF2B5EF4-FFF2-40B4-BE49-F238E27FC236}">
                <a16:creationId xmlns:a16="http://schemas.microsoft.com/office/drawing/2014/main" id="{DCF96DBA-E538-4A5C-8102-CE9E1CA81B2D}"/>
              </a:ext>
            </a:extLst>
          </p:cNvPr>
          <p:cNvSpPr/>
          <p:nvPr/>
        </p:nvSpPr>
        <p:spPr bwMode="ltGray">
          <a:xfrm>
            <a:off x="10950242" y="880227"/>
            <a:ext cx="876632" cy="40320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t>Immunities</a:t>
            </a:r>
          </a:p>
        </p:txBody>
      </p:sp>
      <p:sp>
        <p:nvSpPr>
          <p:cNvPr id="32" name="Rechteck 31">
            <a:extLst>
              <a:ext uri="{FF2B5EF4-FFF2-40B4-BE49-F238E27FC236}">
                <a16:creationId xmlns:a16="http://schemas.microsoft.com/office/drawing/2014/main" id="{C057B34C-D574-45ED-BA8F-EE5CB057E102}"/>
              </a:ext>
            </a:extLst>
          </p:cNvPr>
          <p:cNvSpPr/>
          <p:nvPr/>
        </p:nvSpPr>
        <p:spPr>
          <a:xfrm>
            <a:off x="359999" y="1161919"/>
            <a:ext cx="10590243" cy="276999"/>
          </a:xfrm>
          <a:prstGeom prst="rect">
            <a:avLst/>
          </a:prstGeom>
        </p:spPr>
        <p:txBody>
          <a:bodyPr wrap="square">
            <a:spAutoFit/>
          </a:bodyPr>
          <a:lstStyle/>
          <a:p>
            <a:r>
              <a:rPr lang="en-US" sz="1200" dirty="0"/>
              <a:t>Q10. Are you afraid of antibiotic-resistant germs? </a:t>
            </a:r>
            <a:r>
              <a:rPr lang="en-US" sz="1200" i="1" dirty="0"/>
              <a:t>– (single answer)</a:t>
            </a:r>
            <a:r>
              <a:rPr lang="en-US" sz="1200" dirty="0"/>
              <a:t> </a:t>
            </a:r>
          </a:p>
        </p:txBody>
      </p:sp>
      <p:graphicFrame>
        <p:nvGraphicFramePr>
          <p:cNvPr id="34" name="Tabelle 8">
            <a:extLst>
              <a:ext uri="{FF2B5EF4-FFF2-40B4-BE49-F238E27FC236}">
                <a16:creationId xmlns:a16="http://schemas.microsoft.com/office/drawing/2014/main" id="{56E129F8-37AE-4F97-B48E-4C86D485D724}"/>
              </a:ext>
            </a:extLst>
          </p:cNvPr>
          <p:cNvGraphicFramePr>
            <a:graphicFrameLocks noGrp="1"/>
          </p:cNvGraphicFramePr>
          <p:nvPr>
            <p:extLst>
              <p:ext uri="{D42A27DB-BD31-4B8C-83A1-F6EECF244321}">
                <p14:modId xmlns:p14="http://schemas.microsoft.com/office/powerpoint/2010/main" val="5161398"/>
              </p:ext>
            </p:extLst>
          </p:nvPr>
        </p:nvGraphicFramePr>
        <p:xfrm>
          <a:off x="359998" y="3849866"/>
          <a:ext cx="11466876" cy="1253531"/>
        </p:xfrm>
        <a:graphic>
          <a:graphicData uri="http://schemas.openxmlformats.org/drawingml/2006/table">
            <a:tbl>
              <a:tblPr firstRow="1" bandRow="1">
                <a:tableStyleId>{5C22544A-7EE6-4342-B048-85BDC9FD1C3A}</a:tableStyleId>
              </a:tblPr>
              <a:tblGrid>
                <a:gridCol w="1911146">
                  <a:extLst>
                    <a:ext uri="{9D8B030D-6E8A-4147-A177-3AD203B41FA5}">
                      <a16:colId xmlns:a16="http://schemas.microsoft.com/office/drawing/2014/main" val="1271370847"/>
                    </a:ext>
                  </a:extLst>
                </a:gridCol>
                <a:gridCol w="1911146">
                  <a:extLst>
                    <a:ext uri="{9D8B030D-6E8A-4147-A177-3AD203B41FA5}">
                      <a16:colId xmlns:a16="http://schemas.microsoft.com/office/drawing/2014/main" val="1067911662"/>
                    </a:ext>
                  </a:extLst>
                </a:gridCol>
                <a:gridCol w="1911146">
                  <a:extLst>
                    <a:ext uri="{9D8B030D-6E8A-4147-A177-3AD203B41FA5}">
                      <a16:colId xmlns:a16="http://schemas.microsoft.com/office/drawing/2014/main" val="2225007639"/>
                    </a:ext>
                  </a:extLst>
                </a:gridCol>
                <a:gridCol w="1911146">
                  <a:extLst>
                    <a:ext uri="{9D8B030D-6E8A-4147-A177-3AD203B41FA5}">
                      <a16:colId xmlns:a16="http://schemas.microsoft.com/office/drawing/2014/main" val="3651680017"/>
                    </a:ext>
                  </a:extLst>
                </a:gridCol>
                <a:gridCol w="1911146">
                  <a:extLst>
                    <a:ext uri="{9D8B030D-6E8A-4147-A177-3AD203B41FA5}">
                      <a16:colId xmlns:a16="http://schemas.microsoft.com/office/drawing/2014/main" val="3609761514"/>
                    </a:ext>
                  </a:extLst>
                </a:gridCol>
                <a:gridCol w="1911146">
                  <a:extLst>
                    <a:ext uri="{9D8B030D-6E8A-4147-A177-3AD203B41FA5}">
                      <a16:colId xmlns:a16="http://schemas.microsoft.com/office/drawing/2014/main" val="4038945235"/>
                    </a:ext>
                  </a:extLst>
                </a:gridCol>
              </a:tblGrid>
              <a:tr h="1253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solidFill>
                          <a:latin typeface="+mn-lt"/>
                          <a:ea typeface="+mn-ea"/>
                          <a:cs typeface="+mn-cs"/>
                        </a:rPr>
                        <a:t>Yes, I think that antibiotics are prescribed too frequently and prematurely.</a:t>
                      </a:r>
                      <a:endParaRPr lang="de-DE" sz="1400" b="1" kern="1200" dirty="0">
                        <a:solidFill>
                          <a:schemeClr val="tx2"/>
                        </a:solidFill>
                        <a:latin typeface="+mn-lt"/>
                        <a:ea typeface="+mn-ea"/>
                        <a:cs typeface="+mn-cs"/>
                      </a:endParaRPr>
                    </a:p>
                  </a:txBody>
                  <a:tcPr>
                    <a:lnL w="12700" cmpd="sng">
                      <a:noFill/>
                    </a:lnL>
                    <a:lnR w="12700" cmpd="sng">
                      <a:noFill/>
                    </a:lnR>
                    <a:lnT w="28575"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Yes, absolutely. I believe that currently, not enough money is being invested in research.</a:t>
                      </a:r>
                      <a:endParaRPr lang="de-DE" sz="1200" b="0" dirty="0">
                        <a:solidFill>
                          <a:schemeClr val="tx1"/>
                        </a:solidFill>
                      </a:endParaRPr>
                    </a:p>
                  </a:txBody>
                  <a:tcPr>
                    <a:lnL w="12700" cmpd="sng">
                      <a:noFill/>
                    </a:lnL>
                    <a:lnR w="12700" cmpd="sng">
                      <a:noFill/>
                    </a:lnR>
                    <a:lnT w="28575" cap="flat" cmpd="sng" algn="ctr">
                      <a:solidFill>
                        <a:srgbClr val="858585"/>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No, I have great faith in our healthcare system and scientific research. </a:t>
                      </a:r>
                      <a:endParaRPr lang="de-DE" sz="1200" b="0" kern="1200" dirty="0">
                        <a:solidFill>
                          <a:schemeClr val="tx1"/>
                        </a:solidFill>
                        <a:effectLst/>
                        <a:latin typeface="+mn-lt"/>
                        <a:ea typeface="+mn-ea"/>
                        <a:cs typeface="+mn-cs"/>
                      </a:endParaRPr>
                    </a:p>
                  </a:txBody>
                  <a:tcPr>
                    <a:lnL w="12700" cmpd="sng">
                      <a:noFill/>
                    </a:lnL>
                    <a:lnR w="12700" cmpd="sng">
                      <a:noFill/>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r>
                        <a:rPr lang="en-US" sz="1200" b="0" dirty="0">
                          <a:solidFill>
                            <a:schemeClr val="tx1"/>
                          </a:solidFill>
                        </a:rPr>
                        <a:t>No, the media are playing up the topic.</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r>
                        <a:rPr lang="en-US" sz="1200" b="0" dirty="0">
                          <a:solidFill>
                            <a:schemeClr val="tx1"/>
                          </a:solidFill>
                        </a:rPr>
                        <a:t>No, if antibiotics fail to take effect, there is other medication available.</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r>
                        <a:rPr lang="en-US" sz="1200" b="0" dirty="0">
                          <a:solidFill>
                            <a:schemeClr val="tx1"/>
                          </a:solidFill>
                        </a:rPr>
                        <a:t>I have not thought about the topic yet.</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46946593"/>
                  </a:ext>
                </a:extLst>
              </a:tr>
            </a:tbl>
          </a:graphicData>
        </a:graphic>
      </p:graphicFrame>
      <p:grpSp>
        <p:nvGrpSpPr>
          <p:cNvPr id="18" name="Gruppieren 17">
            <a:extLst>
              <a:ext uri="{FF2B5EF4-FFF2-40B4-BE49-F238E27FC236}">
                <a16:creationId xmlns:a16="http://schemas.microsoft.com/office/drawing/2014/main" id="{A564D89C-35EB-4BAE-9FF1-4D6A6780EFFA}"/>
              </a:ext>
            </a:extLst>
          </p:cNvPr>
          <p:cNvGrpSpPr/>
          <p:nvPr/>
        </p:nvGrpSpPr>
        <p:grpSpPr>
          <a:xfrm>
            <a:off x="11017824" y="1329736"/>
            <a:ext cx="741468" cy="695933"/>
            <a:chOff x="3773078" y="2221431"/>
            <a:chExt cx="741468" cy="695933"/>
          </a:xfrm>
        </p:grpSpPr>
        <p:sp>
          <p:nvSpPr>
            <p:cNvPr id="19" name="Rechteck 18">
              <a:extLst>
                <a:ext uri="{FF2B5EF4-FFF2-40B4-BE49-F238E27FC236}">
                  <a16:creationId xmlns:a16="http://schemas.microsoft.com/office/drawing/2014/main" id="{80530EC4-BA31-4B60-876E-5392A7065538}"/>
                </a:ext>
              </a:extLst>
            </p:cNvPr>
            <p:cNvSpPr/>
            <p:nvPr/>
          </p:nvSpPr>
          <p:spPr bwMode="ltGray">
            <a:xfrm>
              <a:off x="3773078" y="2553312"/>
              <a:ext cx="741468" cy="3640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noProof="1">
                  <a:solidFill>
                    <a:schemeClr val="accent5"/>
                  </a:solidFill>
                </a:rPr>
                <a:t>Talking/ Thinking</a:t>
              </a:r>
            </a:p>
          </p:txBody>
        </p:sp>
        <p:grpSp>
          <p:nvGrpSpPr>
            <p:cNvPr id="20" name="Gruppieren 19">
              <a:extLst>
                <a:ext uri="{FF2B5EF4-FFF2-40B4-BE49-F238E27FC236}">
                  <a16:creationId xmlns:a16="http://schemas.microsoft.com/office/drawing/2014/main" id="{9A1062E4-42A2-4B8E-9B81-278C39428138}"/>
                </a:ext>
              </a:extLst>
            </p:cNvPr>
            <p:cNvGrpSpPr/>
            <p:nvPr/>
          </p:nvGrpSpPr>
          <p:grpSpPr>
            <a:xfrm>
              <a:off x="3992366" y="2221431"/>
              <a:ext cx="378633" cy="365728"/>
              <a:chOff x="3272400" y="1595373"/>
              <a:chExt cx="762033" cy="736061"/>
            </a:xfrm>
          </p:grpSpPr>
          <p:sp>
            <p:nvSpPr>
              <p:cNvPr id="21" name="Freihandform: Form 20">
                <a:extLst>
                  <a:ext uri="{FF2B5EF4-FFF2-40B4-BE49-F238E27FC236}">
                    <a16:creationId xmlns:a16="http://schemas.microsoft.com/office/drawing/2014/main" id="{BA461581-A465-4CAA-B805-AC7D29D43D54}"/>
                  </a:ext>
                </a:extLst>
              </p:cNvPr>
              <p:cNvSpPr/>
              <p:nvPr/>
            </p:nvSpPr>
            <p:spPr>
              <a:xfrm>
                <a:off x="3729567" y="1595373"/>
                <a:ext cx="304866" cy="304865"/>
              </a:xfrm>
              <a:custGeom>
                <a:avLst/>
                <a:gdLst>
                  <a:gd name="connsiteX0" fmla="*/ 261288 w 489974"/>
                  <a:gd name="connsiteY0" fmla="*/ 1 h 489974"/>
                  <a:gd name="connsiteX1" fmla="*/ 32882 w 489974"/>
                  <a:gd name="connsiteY1" fmla="*/ 228401 h 489974"/>
                  <a:gd name="connsiteX2" fmla="*/ 67089 w 489974"/>
                  <a:gd name="connsiteY2" fmla="*/ 348636 h 489974"/>
                  <a:gd name="connsiteX3" fmla="*/ 0 w 489974"/>
                  <a:gd name="connsiteY3" fmla="*/ 489975 h 489974"/>
                  <a:gd name="connsiteX4" fmla="*/ 141339 w 489974"/>
                  <a:gd name="connsiteY4" fmla="*/ 422792 h 489974"/>
                  <a:gd name="connsiteX5" fmla="*/ 456123 w 489974"/>
                  <a:gd name="connsiteY5" fmla="*/ 349175 h 489974"/>
                  <a:gd name="connsiteX6" fmla="*/ 382507 w 489974"/>
                  <a:gd name="connsiteY6" fmla="*/ 34392 h 489974"/>
                  <a:gd name="connsiteX7" fmla="*/ 261288 w 489974"/>
                  <a:gd name="connsiteY7" fmla="*/ 1 h 48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974" h="489974">
                    <a:moveTo>
                      <a:pt x="261288" y="1"/>
                    </a:moveTo>
                    <a:cubicBezTo>
                      <a:pt x="135144" y="-1"/>
                      <a:pt x="32884" y="102258"/>
                      <a:pt x="32882" y="228401"/>
                    </a:cubicBezTo>
                    <a:cubicBezTo>
                      <a:pt x="32882" y="270881"/>
                      <a:pt x="44727" y="312519"/>
                      <a:pt x="67089" y="348636"/>
                    </a:cubicBezTo>
                    <a:lnTo>
                      <a:pt x="0" y="489975"/>
                    </a:lnTo>
                    <a:lnTo>
                      <a:pt x="141339" y="422792"/>
                    </a:lnTo>
                    <a:cubicBezTo>
                      <a:pt x="248592" y="489389"/>
                      <a:pt x="389527" y="456430"/>
                      <a:pt x="456123" y="349175"/>
                    </a:cubicBezTo>
                    <a:cubicBezTo>
                      <a:pt x="522720" y="241922"/>
                      <a:pt x="489760" y="100988"/>
                      <a:pt x="382507" y="34392"/>
                    </a:cubicBezTo>
                    <a:cubicBezTo>
                      <a:pt x="346120" y="11798"/>
                      <a:pt x="304118" y="-118"/>
                      <a:pt x="261288" y="1"/>
                    </a:cubicBezTo>
                    <a:close/>
                  </a:path>
                </a:pathLst>
              </a:custGeom>
              <a:noFill/>
              <a:ln w="3175" cap="rnd">
                <a:solidFill>
                  <a:schemeClr val="accent5"/>
                </a:solidFill>
                <a:prstDash val="solid"/>
                <a:round/>
              </a:ln>
            </p:spPr>
            <p:txBody>
              <a:bodyPr rtlCol="0" anchor="ctr"/>
              <a:lstStyle/>
              <a:p>
                <a:endParaRPr lang="en-US" noProof="1"/>
              </a:p>
            </p:txBody>
          </p:sp>
          <p:pic>
            <p:nvPicPr>
              <p:cNvPr id="22" name="Graphic 55">
                <a:extLst>
                  <a:ext uri="{FF2B5EF4-FFF2-40B4-BE49-F238E27FC236}">
                    <a16:creationId xmlns:a16="http://schemas.microsoft.com/office/drawing/2014/main" id="{5DE0796C-7DF8-4AF9-9F36-1D9DE183C0E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72400" y="1721834"/>
                <a:ext cx="609600" cy="609600"/>
              </a:xfrm>
              <a:prstGeom prst="rect">
                <a:avLst/>
              </a:prstGeom>
            </p:spPr>
          </p:pic>
        </p:grpSp>
      </p:grpSp>
      <p:sp>
        <p:nvSpPr>
          <p:cNvPr id="23" name="Textfeld 22">
            <a:extLst>
              <a:ext uri="{FF2B5EF4-FFF2-40B4-BE49-F238E27FC236}">
                <a16:creationId xmlns:a16="http://schemas.microsoft.com/office/drawing/2014/main" id="{D6CB7208-78F2-450E-98D9-ADBF9198B03C}"/>
              </a:ext>
            </a:extLst>
          </p:cNvPr>
          <p:cNvSpPr txBox="1"/>
          <p:nvPr/>
        </p:nvSpPr>
        <p:spPr>
          <a:xfrm>
            <a:off x="2370210" y="3350271"/>
            <a:ext cx="820738" cy="492443"/>
          </a:xfrm>
          <a:prstGeom prst="rect">
            <a:avLst/>
          </a:prstGeom>
          <a:noFill/>
        </p:spPr>
        <p:txBody>
          <a:bodyPr wrap="none" lIns="0" tIns="0" rIns="0" bIns="0" rtlCol="0">
            <a:spAutoFit/>
          </a:bodyPr>
          <a:lstStyle/>
          <a:p>
            <a:r>
              <a:rPr lang="de-DE" sz="3200" dirty="0">
                <a:solidFill>
                  <a:schemeClr val="bg1">
                    <a:lumMod val="65000"/>
                  </a:schemeClr>
                </a:solidFill>
              </a:rPr>
              <a:t>20%</a:t>
            </a:r>
          </a:p>
        </p:txBody>
      </p:sp>
      <p:sp>
        <p:nvSpPr>
          <p:cNvPr id="24" name="Textfeld 23">
            <a:extLst>
              <a:ext uri="{FF2B5EF4-FFF2-40B4-BE49-F238E27FC236}">
                <a16:creationId xmlns:a16="http://schemas.microsoft.com/office/drawing/2014/main" id="{4B215B8B-7BD1-481B-B030-3F4E9D024405}"/>
              </a:ext>
            </a:extLst>
          </p:cNvPr>
          <p:cNvSpPr txBox="1"/>
          <p:nvPr/>
        </p:nvSpPr>
        <p:spPr>
          <a:xfrm>
            <a:off x="4296624" y="3344650"/>
            <a:ext cx="820738" cy="492443"/>
          </a:xfrm>
          <a:prstGeom prst="rect">
            <a:avLst/>
          </a:prstGeom>
          <a:noFill/>
        </p:spPr>
        <p:txBody>
          <a:bodyPr wrap="none" lIns="0" tIns="0" rIns="0" bIns="0" rtlCol="0">
            <a:spAutoFit/>
          </a:bodyPr>
          <a:lstStyle>
            <a:defPPr>
              <a:defRPr lang="en-US"/>
            </a:defPPr>
            <a:lvl1pPr>
              <a:defRPr sz="5400">
                <a:solidFill>
                  <a:schemeClr val="bg1">
                    <a:lumMod val="65000"/>
                  </a:schemeClr>
                </a:solidFill>
              </a:defRPr>
            </a:lvl1pPr>
          </a:lstStyle>
          <a:p>
            <a:r>
              <a:rPr lang="de-DE" sz="3200" dirty="0"/>
              <a:t>14%</a:t>
            </a:r>
          </a:p>
        </p:txBody>
      </p:sp>
      <p:sp>
        <p:nvSpPr>
          <p:cNvPr id="26" name="Textfeld 25">
            <a:extLst>
              <a:ext uri="{FF2B5EF4-FFF2-40B4-BE49-F238E27FC236}">
                <a16:creationId xmlns:a16="http://schemas.microsoft.com/office/drawing/2014/main" id="{EDFB8446-81C6-4CE6-94EE-35D3F99A731F}"/>
              </a:ext>
            </a:extLst>
          </p:cNvPr>
          <p:cNvSpPr txBox="1"/>
          <p:nvPr/>
        </p:nvSpPr>
        <p:spPr>
          <a:xfrm>
            <a:off x="454509" y="2942314"/>
            <a:ext cx="1540486" cy="923330"/>
          </a:xfrm>
          <a:prstGeom prst="rect">
            <a:avLst/>
          </a:prstGeom>
          <a:noFill/>
        </p:spPr>
        <p:txBody>
          <a:bodyPr wrap="none" lIns="0" tIns="0" rIns="0" bIns="0" rtlCol="0">
            <a:spAutoFit/>
          </a:bodyPr>
          <a:lstStyle>
            <a:defPPr>
              <a:defRPr lang="en-US"/>
            </a:defPPr>
            <a:lvl1pPr>
              <a:defRPr sz="5400" b="1">
                <a:solidFill>
                  <a:schemeClr val="tx2"/>
                </a:solidFill>
              </a:defRPr>
            </a:lvl1pPr>
          </a:lstStyle>
          <a:p>
            <a:r>
              <a:rPr lang="de-DE" sz="6000" dirty="0"/>
              <a:t>47%</a:t>
            </a:r>
          </a:p>
        </p:txBody>
      </p:sp>
      <p:sp>
        <p:nvSpPr>
          <p:cNvPr id="27" name="Textfeld 26">
            <a:extLst>
              <a:ext uri="{FF2B5EF4-FFF2-40B4-BE49-F238E27FC236}">
                <a16:creationId xmlns:a16="http://schemas.microsoft.com/office/drawing/2014/main" id="{A88E9909-035F-4D27-862F-CD4183DF7B2A}"/>
              </a:ext>
            </a:extLst>
          </p:cNvPr>
          <p:cNvSpPr txBox="1"/>
          <p:nvPr/>
        </p:nvSpPr>
        <p:spPr>
          <a:xfrm>
            <a:off x="6190342" y="3344650"/>
            <a:ext cx="593111" cy="492443"/>
          </a:xfrm>
          <a:prstGeom prst="rect">
            <a:avLst/>
          </a:prstGeom>
          <a:noFill/>
        </p:spPr>
        <p:txBody>
          <a:bodyPr wrap="none" lIns="0" tIns="0" rIns="0" bIns="0" rtlCol="0">
            <a:spAutoFit/>
          </a:bodyPr>
          <a:lstStyle/>
          <a:p>
            <a:r>
              <a:rPr lang="de-DE" sz="3200" dirty="0">
                <a:solidFill>
                  <a:schemeClr val="bg1">
                    <a:lumMod val="65000"/>
                  </a:schemeClr>
                </a:solidFill>
              </a:rPr>
              <a:t>4%</a:t>
            </a:r>
          </a:p>
        </p:txBody>
      </p:sp>
      <p:sp>
        <p:nvSpPr>
          <p:cNvPr id="28" name="Textfeld 27">
            <a:extLst>
              <a:ext uri="{FF2B5EF4-FFF2-40B4-BE49-F238E27FC236}">
                <a16:creationId xmlns:a16="http://schemas.microsoft.com/office/drawing/2014/main" id="{1D1860CD-B481-41C8-81AE-CC83325C1188}"/>
              </a:ext>
            </a:extLst>
          </p:cNvPr>
          <p:cNvSpPr txBox="1"/>
          <p:nvPr/>
        </p:nvSpPr>
        <p:spPr>
          <a:xfrm>
            <a:off x="8109724" y="3344650"/>
            <a:ext cx="593111" cy="492443"/>
          </a:xfrm>
          <a:prstGeom prst="rect">
            <a:avLst/>
          </a:prstGeom>
          <a:noFill/>
        </p:spPr>
        <p:txBody>
          <a:bodyPr wrap="none" lIns="0" tIns="0" rIns="0" bIns="0" rtlCol="0">
            <a:spAutoFit/>
          </a:bodyPr>
          <a:lstStyle/>
          <a:p>
            <a:r>
              <a:rPr lang="de-DE" sz="3200" dirty="0">
                <a:solidFill>
                  <a:schemeClr val="bg1">
                    <a:lumMod val="65000"/>
                  </a:schemeClr>
                </a:solidFill>
              </a:rPr>
              <a:t>3%</a:t>
            </a:r>
          </a:p>
        </p:txBody>
      </p:sp>
      <p:sp>
        <p:nvSpPr>
          <p:cNvPr id="29" name="Textfeld 28">
            <a:extLst>
              <a:ext uri="{FF2B5EF4-FFF2-40B4-BE49-F238E27FC236}">
                <a16:creationId xmlns:a16="http://schemas.microsoft.com/office/drawing/2014/main" id="{F566957A-B8B2-41C8-9549-4722B8476BC9}"/>
              </a:ext>
            </a:extLst>
          </p:cNvPr>
          <p:cNvSpPr txBox="1"/>
          <p:nvPr/>
        </p:nvSpPr>
        <p:spPr>
          <a:xfrm>
            <a:off x="10008706" y="3344650"/>
            <a:ext cx="820738" cy="492443"/>
          </a:xfrm>
          <a:prstGeom prst="rect">
            <a:avLst/>
          </a:prstGeom>
          <a:noFill/>
        </p:spPr>
        <p:txBody>
          <a:bodyPr wrap="none" lIns="0" tIns="0" rIns="0" bIns="0" rtlCol="0">
            <a:spAutoFit/>
          </a:bodyPr>
          <a:lstStyle/>
          <a:p>
            <a:r>
              <a:rPr lang="de-DE" sz="3200" dirty="0">
                <a:solidFill>
                  <a:schemeClr val="bg1">
                    <a:lumMod val="65000"/>
                  </a:schemeClr>
                </a:solidFill>
              </a:rPr>
              <a:t>12%</a:t>
            </a:r>
          </a:p>
        </p:txBody>
      </p:sp>
      <p:sp>
        <p:nvSpPr>
          <p:cNvPr id="49" name="Textfeld 48">
            <a:extLst>
              <a:ext uri="{FF2B5EF4-FFF2-40B4-BE49-F238E27FC236}">
                <a16:creationId xmlns:a16="http://schemas.microsoft.com/office/drawing/2014/main" id="{7EE884BA-D535-442E-A623-D8AA1E1D2288}"/>
              </a:ext>
            </a:extLst>
          </p:cNvPr>
          <p:cNvSpPr txBox="1"/>
          <p:nvPr/>
        </p:nvSpPr>
        <p:spPr>
          <a:xfrm>
            <a:off x="455193" y="1436958"/>
            <a:ext cx="912109" cy="169277"/>
          </a:xfrm>
          <a:prstGeom prst="rect">
            <a:avLst/>
          </a:prstGeom>
          <a:noFill/>
        </p:spPr>
        <p:txBody>
          <a:bodyPr wrap="none" lIns="0" tIns="0" rIns="0" bIns="0" rtlCol="0">
            <a:spAutoFit/>
          </a:bodyPr>
          <a:lstStyle>
            <a:defPPr>
              <a:defRPr lang="en-US"/>
            </a:defPPr>
            <a:lvl1pPr>
              <a:defRPr sz="1100"/>
            </a:lvl1pPr>
          </a:lstStyle>
          <a:p>
            <a:r>
              <a:rPr lang="de-DE" dirty="0"/>
              <a:t>Base: n=2.010</a:t>
            </a:r>
          </a:p>
        </p:txBody>
      </p:sp>
      <p:grpSp>
        <p:nvGrpSpPr>
          <p:cNvPr id="156" name="Gruppieren 155">
            <a:extLst>
              <a:ext uri="{FF2B5EF4-FFF2-40B4-BE49-F238E27FC236}">
                <a16:creationId xmlns:a16="http://schemas.microsoft.com/office/drawing/2014/main" id="{958F7F55-C048-4EC8-9CC2-776ABB5C6468}"/>
              </a:ext>
            </a:extLst>
          </p:cNvPr>
          <p:cNvGrpSpPr/>
          <p:nvPr/>
        </p:nvGrpSpPr>
        <p:grpSpPr>
          <a:xfrm>
            <a:off x="479855" y="2076517"/>
            <a:ext cx="3692095" cy="808736"/>
            <a:chOff x="712381" y="1764343"/>
            <a:chExt cx="3030279" cy="808736"/>
          </a:xfrm>
        </p:grpSpPr>
        <p:cxnSp>
          <p:nvCxnSpPr>
            <p:cNvPr id="157" name="Gerader Verbinder 156">
              <a:extLst>
                <a:ext uri="{FF2B5EF4-FFF2-40B4-BE49-F238E27FC236}">
                  <a16:creationId xmlns:a16="http://schemas.microsoft.com/office/drawing/2014/main" id="{82C14726-A5DE-404C-B1E5-F9FA4C9BD58C}"/>
                </a:ext>
              </a:extLst>
            </p:cNvPr>
            <p:cNvCxnSpPr/>
            <p:nvPr/>
          </p:nvCxnSpPr>
          <p:spPr>
            <a:xfrm flipV="1">
              <a:off x="712381" y="2275367"/>
              <a:ext cx="361507" cy="29771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58" name="Gerader Verbinder 157">
              <a:extLst>
                <a:ext uri="{FF2B5EF4-FFF2-40B4-BE49-F238E27FC236}">
                  <a16:creationId xmlns:a16="http://schemas.microsoft.com/office/drawing/2014/main" id="{B2B0EBB2-4CD6-4BC0-9086-E15FD8B031EC}"/>
                </a:ext>
              </a:extLst>
            </p:cNvPr>
            <p:cNvCxnSpPr/>
            <p:nvPr/>
          </p:nvCxnSpPr>
          <p:spPr>
            <a:xfrm>
              <a:off x="1063255" y="2271197"/>
              <a:ext cx="2679405"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59" name="Textfeld 158">
              <a:extLst>
                <a:ext uri="{FF2B5EF4-FFF2-40B4-BE49-F238E27FC236}">
                  <a16:creationId xmlns:a16="http://schemas.microsoft.com/office/drawing/2014/main" id="{F9C58B5C-D4EE-4800-A4F8-ABE21D5E05DB}"/>
                </a:ext>
              </a:extLst>
            </p:cNvPr>
            <p:cNvSpPr txBox="1"/>
            <p:nvPr/>
          </p:nvSpPr>
          <p:spPr>
            <a:xfrm>
              <a:off x="1576826" y="1764343"/>
              <a:ext cx="1808512" cy="492443"/>
            </a:xfrm>
            <a:prstGeom prst="rect">
              <a:avLst/>
            </a:prstGeom>
            <a:noFill/>
          </p:spPr>
          <p:txBody>
            <a:bodyPr wrap="square" lIns="0" tIns="0" rIns="0" bIns="0" rtlCol="0">
              <a:spAutoFit/>
            </a:bodyPr>
            <a:lstStyle/>
            <a:p>
              <a:r>
                <a:rPr lang="de-DE" sz="3200" dirty="0">
                  <a:solidFill>
                    <a:schemeClr val="bg1">
                      <a:lumMod val="65000"/>
                    </a:schemeClr>
                  </a:solidFill>
                </a:rPr>
                <a:t>67% Yes</a:t>
              </a:r>
            </a:p>
          </p:txBody>
        </p:sp>
      </p:grpSp>
      <p:grpSp>
        <p:nvGrpSpPr>
          <p:cNvPr id="160" name="Gruppieren 159">
            <a:extLst>
              <a:ext uri="{FF2B5EF4-FFF2-40B4-BE49-F238E27FC236}">
                <a16:creationId xmlns:a16="http://schemas.microsoft.com/office/drawing/2014/main" id="{8850C236-6181-4AAD-8B80-AD2A7F9CB79B}"/>
              </a:ext>
            </a:extLst>
          </p:cNvPr>
          <p:cNvGrpSpPr/>
          <p:nvPr/>
        </p:nvGrpSpPr>
        <p:grpSpPr>
          <a:xfrm>
            <a:off x="4316941" y="2076517"/>
            <a:ext cx="5570009" cy="808736"/>
            <a:chOff x="712381" y="1764343"/>
            <a:chExt cx="3030279" cy="808736"/>
          </a:xfrm>
        </p:grpSpPr>
        <p:cxnSp>
          <p:nvCxnSpPr>
            <p:cNvPr id="161" name="Gerader Verbinder 160">
              <a:extLst>
                <a:ext uri="{FF2B5EF4-FFF2-40B4-BE49-F238E27FC236}">
                  <a16:creationId xmlns:a16="http://schemas.microsoft.com/office/drawing/2014/main" id="{B76ECB33-285E-42D7-BB5C-9C925B8343A1}"/>
                </a:ext>
              </a:extLst>
            </p:cNvPr>
            <p:cNvCxnSpPr/>
            <p:nvPr/>
          </p:nvCxnSpPr>
          <p:spPr>
            <a:xfrm flipV="1">
              <a:off x="712381" y="2275367"/>
              <a:ext cx="361507" cy="29771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2" name="Gerader Verbinder 161">
              <a:extLst>
                <a:ext uri="{FF2B5EF4-FFF2-40B4-BE49-F238E27FC236}">
                  <a16:creationId xmlns:a16="http://schemas.microsoft.com/office/drawing/2014/main" id="{181B6EFB-1A01-4DCC-A666-728990FC6B48}"/>
                </a:ext>
              </a:extLst>
            </p:cNvPr>
            <p:cNvCxnSpPr/>
            <p:nvPr/>
          </p:nvCxnSpPr>
          <p:spPr>
            <a:xfrm>
              <a:off x="1063255" y="2271197"/>
              <a:ext cx="2679405"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63" name="Textfeld 162">
              <a:extLst>
                <a:ext uri="{FF2B5EF4-FFF2-40B4-BE49-F238E27FC236}">
                  <a16:creationId xmlns:a16="http://schemas.microsoft.com/office/drawing/2014/main" id="{FB08AB8D-BA93-4B57-A55B-2549991AFE15}"/>
                </a:ext>
              </a:extLst>
            </p:cNvPr>
            <p:cNvSpPr txBox="1"/>
            <p:nvPr/>
          </p:nvSpPr>
          <p:spPr>
            <a:xfrm>
              <a:off x="1576826" y="1764343"/>
              <a:ext cx="1808512" cy="492443"/>
            </a:xfrm>
            <a:prstGeom prst="rect">
              <a:avLst/>
            </a:prstGeom>
            <a:noFill/>
          </p:spPr>
          <p:txBody>
            <a:bodyPr wrap="square" lIns="0" tIns="0" rIns="0" bIns="0" rtlCol="0">
              <a:spAutoFit/>
            </a:bodyPr>
            <a:lstStyle/>
            <a:p>
              <a:r>
                <a:rPr lang="de-DE" sz="3200" dirty="0">
                  <a:solidFill>
                    <a:schemeClr val="bg1">
                      <a:lumMod val="65000"/>
                    </a:schemeClr>
                  </a:solidFill>
                </a:rPr>
                <a:t>21% </a:t>
              </a:r>
              <a:r>
                <a:rPr lang="de-DE" sz="3200" dirty="0" err="1">
                  <a:solidFill>
                    <a:schemeClr val="bg1">
                      <a:lumMod val="65000"/>
                    </a:schemeClr>
                  </a:solidFill>
                </a:rPr>
                <a:t>No</a:t>
              </a:r>
              <a:endParaRPr lang="de-DE" sz="3200" dirty="0">
                <a:solidFill>
                  <a:schemeClr val="bg1">
                    <a:lumMod val="65000"/>
                  </a:schemeClr>
                </a:solidFill>
              </a:endParaRPr>
            </a:p>
          </p:txBody>
        </p:sp>
      </p:grpSp>
      <p:grpSp>
        <p:nvGrpSpPr>
          <p:cNvPr id="164" name="Gruppieren 163">
            <a:extLst>
              <a:ext uri="{FF2B5EF4-FFF2-40B4-BE49-F238E27FC236}">
                <a16:creationId xmlns:a16="http://schemas.microsoft.com/office/drawing/2014/main" id="{A9A24C8A-F4EE-40CC-85DB-CA0C595223BA}"/>
              </a:ext>
            </a:extLst>
          </p:cNvPr>
          <p:cNvGrpSpPr>
            <a:grpSpLocks noChangeAspect="1"/>
          </p:cNvGrpSpPr>
          <p:nvPr/>
        </p:nvGrpSpPr>
        <p:grpSpPr>
          <a:xfrm>
            <a:off x="8496065" y="5616154"/>
            <a:ext cx="3240000" cy="432383"/>
            <a:chOff x="8145191" y="5602202"/>
            <a:chExt cx="3681683" cy="491331"/>
          </a:xfrm>
        </p:grpSpPr>
        <p:pic>
          <p:nvPicPr>
            <p:cNvPr id="165" name="Graphic 5">
              <a:extLst>
                <a:ext uri="{FF2B5EF4-FFF2-40B4-BE49-F238E27FC236}">
                  <a16:creationId xmlns:a16="http://schemas.microsoft.com/office/drawing/2014/main" id="{0ECD5BED-7EEA-48D7-A0FE-226F01D748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24240" y="5667113"/>
              <a:ext cx="192868" cy="316855"/>
            </a:xfrm>
            <a:prstGeom prst="rect">
              <a:avLst/>
            </a:prstGeom>
          </p:spPr>
        </p:pic>
        <p:pic>
          <p:nvPicPr>
            <p:cNvPr id="166" name="Grafik 165">
              <a:extLst>
                <a:ext uri="{FF2B5EF4-FFF2-40B4-BE49-F238E27FC236}">
                  <a16:creationId xmlns:a16="http://schemas.microsoft.com/office/drawing/2014/main" id="{6924BF15-AF51-4EAA-8825-575CE3A6D62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93318" y="5602202"/>
              <a:ext cx="421322" cy="403200"/>
            </a:xfrm>
            <a:prstGeom prst="rect">
              <a:avLst/>
            </a:prstGeom>
          </p:spPr>
        </p:pic>
        <p:pic>
          <p:nvPicPr>
            <p:cNvPr id="167" name="Graphic 11">
              <a:extLst>
                <a:ext uri="{FF2B5EF4-FFF2-40B4-BE49-F238E27FC236}">
                  <a16:creationId xmlns:a16="http://schemas.microsoft.com/office/drawing/2014/main" id="{345A657E-D194-4A13-9E3F-4AE14802BAB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45191" y="5702348"/>
              <a:ext cx="276999" cy="276999"/>
            </a:xfrm>
            <a:prstGeom prst="rect">
              <a:avLst/>
            </a:prstGeom>
          </p:spPr>
        </p:pic>
        <p:sp>
          <p:nvSpPr>
            <p:cNvPr id="168" name="Rechteck: abgerundete Ecken 167">
              <a:extLst>
                <a:ext uri="{FF2B5EF4-FFF2-40B4-BE49-F238E27FC236}">
                  <a16:creationId xmlns:a16="http://schemas.microsoft.com/office/drawing/2014/main" id="{7CD7E907-93F7-43F2-A315-69C66BA9643F}"/>
                </a:ext>
              </a:extLst>
            </p:cNvPr>
            <p:cNvSpPr/>
            <p:nvPr/>
          </p:nvSpPr>
          <p:spPr bwMode="ltGray">
            <a:xfrm>
              <a:off x="10086643" y="5667112"/>
              <a:ext cx="1740231" cy="338289"/>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sp>
          <p:nvSpPr>
            <p:cNvPr id="169" name="Textfeld 168">
              <a:extLst>
                <a:ext uri="{FF2B5EF4-FFF2-40B4-BE49-F238E27FC236}">
                  <a16:creationId xmlns:a16="http://schemas.microsoft.com/office/drawing/2014/main" id="{27762EA3-DB26-410B-AC79-A0794B8CB612}"/>
                </a:ext>
              </a:extLst>
            </p:cNvPr>
            <p:cNvSpPr txBox="1"/>
            <p:nvPr/>
          </p:nvSpPr>
          <p:spPr>
            <a:xfrm>
              <a:off x="10206064"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18-34</a:t>
              </a:r>
              <a:br>
                <a:rPr lang="en-US" sz="1100" dirty="0">
                  <a:solidFill>
                    <a:schemeClr val="bg1">
                      <a:lumMod val="75000"/>
                    </a:schemeClr>
                  </a:solidFill>
                </a:rPr>
              </a:br>
              <a:r>
                <a:rPr lang="en-US" sz="900" dirty="0">
                  <a:solidFill>
                    <a:schemeClr val="bg1">
                      <a:lumMod val="75000"/>
                    </a:schemeClr>
                  </a:solidFill>
                </a:rPr>
                <a:t>(a)</a:t>
              </a:r>
            </a:p>
          </p:txBody>
        </p:sp>
        <p:sp>
          <p:nvSpPr>
            <p:cNvPr id="170" name="Textfeld 169">
              <a:extLst>
                <a:ext uri="{FF2B5EF4-FFF2-40B4-BE49-F238E27FC236}">
                  <a16:creationId xmlns:a16="http://schemas.microsoft.com/office/drawing/2014/main" id="{7746B810-654A-42A7-95F0-81AF0B2FC4A8}"/>
                </a:ext>
              </a:extLst>
            </p:cNvPr>
            <p:cNvSpPr txBox="1"/>
            <p:nvPr/>
          </p:nvSpPr>
          <p:spPr>
            <a:xfrm>
              <a:off x="10741646"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35-49</a:t>
              </a:r>
              <a:br>
                <a:rPr lang="en-US" sz="1100" dirty="0">
                  <a:solidFill>
                    <a:schemeClr val="bg1">
                      <a:lumMod val="75000"/>
                    </a:schemeClr>
                  </a:solidFill>
                </a:rPr>
              </a:br>
              <a:r>
                <a:rPr lang="en-US" sz="900" dirty="0">
                  <a:solidFill>
                    <a:schemeClr val="bg1">
                      <a:lumMod val="75000"/>
                    </a:schemeClr>
                  </a:solidFill>
                </a:rPr>
                <a:t>(b)</a:t>
              </a:r>
            </a:p>
          </p:txBody>
        </p:sp>
        <p:sp>
          <p:nvSpPr>
            <p:cNvPr id="171" name="Textfeld 170">
              <a:extLst>
                <a:ext uri="{FF2B5EF4-FFF2-40B4-BE49-F238E27FC236}">
                  <a16:creationId xmlns:a16="http://schemas.microsoft.com/office/drawing/2014/main" id="{BCDF6E07-8FD4-43C1-9765-7FBCF0DC118C}"/>
                </a:ext>
              </a:extLst>
            </p:cNvPr>
            <p:cNvSpPr txBox="1"/>
            <p:nvPr/>
          </p:nvSpPr>
          <p:spPr>
            <a:xfrm>
              <a:off x="11277227"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50-99</a:t>
              </a:r>
              <a:br>
                <a:rPr lang="en-US" sz="1100" dirty="0">
                  <a:solidFill>
                    <a:schemeClr val="bg1">
                      <a:lumMod val="75000"/>
                    </a:schemeClr>
                  </a:solidFill>
                </a:rPr>
              </a:br>
              <a:r>
                <a:rPr lang="en-US" sz="900" dirty="0">
                  <a:solidFill>
                    <a:schemeClr val="bg1">
                      <a:lumMod val="75000"/>
                    </a:schemeClr>
                  </a:solidFill>
                </a:rPr>
                <a:t>(c)</a:t>
              </a:r>
            </a:p>
          </p:txBody>
        </p:sp>
        <p:cxnSp>
          <p:nvCxnSpPr>
            <p:cNvPr id="172" name="Gerader Verbinder 171">
              <a:extLst>
                <a:ext uri="{FF2B5EF4-FFF2-40B4-BE49-F238E27FC236}">
                  <a16:creationId xmlns:a16="http://schemas.microsoft.com/office/drawing/2014/main" id="{BFD7B851-97E9-4783-B29B-B175D1F8FE92}"/>
                </a:ext>
              </a:extLst>
            </p:cNvPr>
            <p:cNvCxnSpPr>
              <a:cxnSpLocks/>
            </p:cNvCxnSpPr>
            <p:nvPr/>
          </p:nvCxnSpPr>
          <p:spPr>
            <a:xfrm>
              <a:off x="1067642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73" name="Gerader Verbinder 172">
              <a:extLst>
                <a:ext uri="{FF2B5EF4-FFF2-40B4-BE49-F238E27FC236}">
                  <a16:creationId xmlns:a16="http://schemas.microsoft.com/office/drawing/2014/main" id="{80C6418B-5388-4479-BE8D-A4C4BAC9E434}"/>
                </a:ext>
              </a:extLst>
            </p:cNvPr>
            <p:cNvCxnSpPr>
              <a:cxnSpLocks/>
            </p:cNvCxnSpPr>
            <p:nvPr/>
          </p:nvCxnSpPr>
          <p:spPr>
            <a:xfrm>
              <a:off x="1121689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74" name="Rechteck: abgerundete Ecken 173">
              <a:extLst>
                <a:ext uri="{FF2B5EF4-FFF2-40B4-BE49-F238E27FC236}">
                  <a16:creationId xmlns:a16="http://schemas.microsoft.com/office/drawing/2014/main" id="{6EC1B97F-2497-436D-87FF-D96E273668A2}"/>
                </a:ext>
              </a:extLst>
            </p:cNvPr>
            <p:cNvSpPr/>
            <p:nvPr/>
          </p:nvSpPr>
          <p:spPr bwMode="ltGray">
            <a:xfrm>
              <a:off x="8812162" y="5667112"/>
              <a:ext cx="518125" cy="33829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cxnSp>
          <p:nvCxnSpPr>
            <p:cNvPr id="175" name="Gerader Verbinder 174">
              <a:extLst>
                <a:ext uri="{FF2B5EF4-FFF2-40B4-BE49-F238E27FC236}">
                  <a16:creationId xmlns:a16="http://schemas.microsoft.com/office/drawing/2014/main" id="{40D3171F-1E29-4EC2-9170-689174286F64}"/>
                </a:ext>
              </a:extLst>
            </p:cNvPr>
            <p:cNvCxnSpPr>
              <a:cxnSpLocks/>
            </p:cNvCxnSpPr>
            <p:nvPr/>
          </p:nvCxnSpPr>
          <p:spPr>
            <a:xfrm>
              <a:off x="9071224" y="5765460"/>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76" name="Textfeld 175">
              <a:extLst>
                <a:ext uri="{FF2B5EF4-FFF2-40B4-BE49-F238E27FC236}">
                  <a16:creationId xmlns:a16="http://schemas.microsoft.com/office/drawing/2014/main" id="{41875B1C-5F4E-413C-8DA1-113B18ACC6A7}"/>
                </a:ext>
              </a:extLst>
            </p:cNvPr>
            <p:cNvSpPr txBox="1"/>
            <p:nvPr/>
          </p:nvSpPr>
          <p:spPr>
            <a:xfrm>
              <a:off x="8882814" y="5766403"/>
              <a:ext cx="132972" cy="192355"/>
            </a:xfrm>
            <a:prstGeom prst="rect">
              <a:avLst/>
            </a:prstGeom>
            <a:noFill/>
          </p:spPr>
          <p:txBody>
            <a:bodyPr wrap="none" lIns="0" tIns="0" rIns="0" bIns="0" rtlCol="0">
              <a:spAutoFit/>
            </a:bodyPr>
            <a:lstStyle/>
            <a:p>
              <a:pPr algn="ctr"/>
              <a:r>
                <a:rPr lang="en-US" sz="1100" dirty="0">
                  <a:solidFill>
                    <a:schemeClr val="bg1">
                      <a:lumMod val="75000"/>
                    </a:schemeClr>
                  </a:solidFill>
                </a:rPr>
                <a:t>m</a:t>
              </a:r>
            </a:p>
          </p:txBody>
        </p:sp>
        <p:sp>
          <p:nvSpPr>
            <p:cNvPr id="177" name="Textfeld 176">
              <a:extLst>
                <a:ext uri="{FF2B5EF4-FFF2-40B4-BE49-F238E27FC236}">
                  <a16:creationId xmlns:a16="http://schemas.microsoft.com/office/drawing/2014/main" id="{2FA74775-EEC9-40E6-88E6-ADD7E6C1B82E}"/>
                </a:ext>
              </a:extLst>
            </p:cNvPr>
            <p:cNvSpPr txBox="1"/>
            <p:nvPr/>
          </p:nvSpPr>
          <p:spPr>
            <a:xfrm>
              <a:off x="9198193" y="5766403"/>
              <a:ext cx="43718" cy="192355"/>
            </a:xfrm>
            <a:prstGeom prst="rect">
              <a:avLst/>
            </a:prstGeom>
            <a:noFill/>
          </p:spPr>
          <p:txBody>
            <a:bodyPr wrap="none" lIns="0" tIns="0" rIns="0" bIns="0" rtlCol="0">
              <a:spAutoFit/>
            </a:bodyPr>
            <a:lstStyle/>
            <a:p>
              <a:pPr algn="ctr"/>
              <a:r>
                <a:rPr lang="en-US" sz="1100" dirty="0">
                  <a:solidFill>
                    <a:schemeClr val="bg1">
                      <a:lumMod val="75000"/>
                    </a:schemeClr>
                  </a:solidFill>
                </a:rPr>
                <a:t>f</a:t>
              </a:r>
              <a:endParaRPr lang="en-US" sz="900" dirty="0">
                <a:solidFill>
                  <a:schemeClr val="bg1">
                    <a:lumMod val="75000"/>
                  </a:schemeClr>
                </a:solidFill>
              </a:endParaRPr>
            </a:p>
          </p:txBody>
        </p:sp>
        <p:sp>
          <p:nvSpPr>
            <p:cNvPr id="178" name="Textfeld 177">
              <a:extLst>
                <a:ext uri="{FF2B5EF4-FFF2-40B4-BE49-F238E27FC236}">
                  <a16:creationId xmlns:a16="http://schemas.microsoft.com/office/drawing/2014/main" id="{9FAB031E-716C-46B8-A833-0A9A0360F345}"/>
                </a:ext>
              </a:extLst>
            </p:cNvPr>
            <p:cNvSpPr txBox="1"/>
            <p:nvPr/>
          </p:nvSpPr>
          <p:spPr>
            <a:xfrm>
              <a:off x="8908650" y="5936152"/>
              <a:ext cx="74" cy="157381"/>
            </a:xfrm>
            <a:prstGeom prst="rect">
              <a:avLst/>
            </a:prstGeom>
            <a:noFill/>
          </p:spPr>
          <p:txBody>
            <a:bodyPr wrap="none" lIns="0" tIns="0" rIns="0" bIns="0" rtlCol="0">
              <a:spAutoFit/>
            </a:bodyPr>
            <a:lstStyle/>
            <a:p>
              <a:endParaRPr lang="en-US" sz="900" b="1" dirty="0">
                <a:solidFill>
                  <a:schemeClr val="bg1">
                    <a:lumMod val="75000"/>
                  </a:schemeClr>
                </a:solidFill>
              </a:endParaRPr>
            </a:p>
          </p:txBody>
        </p:sp>
      </p:grpSp>
      <p:grpSp>
        <p:nvGrpSpPr>
          <p:cNvPr id="58" name="Gruppieren 57">
            <a:extLst>
              <a:ext uri="{FF2B5EF4-FFF2-40B4-BE49-F238E27FC236}">
                <a16:creationId xmlns:a16="http://schemas.microsoft.com/office/drawing/2014/main" id="{E01F3F23-32A9-4B6A-BDAA-0B3186FCBC48}"/>
              </a:ext>
            </a:extLst>
          </p:cNvPr>
          <p:cNvGrpSpPr/>
          <p:nvPr/>
        </p:nvGrpSpPr>
        <p:grpSpPr>
          <a:xfrm>
            <a:off x="1912428" y="6249342"/>
            <a:ext cx="724480" cy="468000"/>
            <a:chOff x="1714500" y="4880600"/>
            <a:chExt cx="724480" cy="468000"/>
          </a:xfrm>
        </p:grpSpPr>
        <p:pic>
          <p:nvPicPr>
            <p:cNvPr id="59" name="Grafik 58">
              <a:extLst>
                <a:ext uri="{FF2B5EF4-FFF2-40B4-BE49-F238E27FC236}">
                  <a16:creationId xmlns:a16="http://schemas.microsoft.com/office/drawing/2014/main" id="{D2AF43C2-8ACB-4A2F-ADAD-9A86765BA83A}"/>
                </a:ext>
              </a:extLst>
            </p:cNvPr>
            <p:cNvPicPr>
              <a:picLocks noChangeAspect="1"/>
            </p:cNvPicPr>
            <p:nvPr/>
          </p:nvPicPr>
          <p:blipFill>
            <a:blip r:embed="rId10"/>
            <a:stretch>
              <a:fillRect/>
            </a:stretch>
          </p:blipFill>
          <p:spPr>
            <a:xfrm>
              <a:off x="1714500" y="4880600"/>
              <a:ext cx="468000" cy="468000"/>
            </a:xfrm>
            <a:prstGeom prst="rect">
              <a:avLst/>
            </a:prstGeom>
          </p:spPr>
        </p:pic>
        <p:sp>
          <p:nvSpPr>
            <p:cNvPr id="60" name="Textfeld 59">
              <a:extLst>
                <a:ext uri="{FF2B5EF4-FFF2-40B4-BE49-F238E27FC236}">
                  <a16:creationId xmlns:a16="http://schemas.microsoft.com/office/drawing/2014/main" id="{BFF4E079-B3CA-4B47-A567-A33E2533B3B3}"/>
                </a:ext>
              </a:extLst>
            </p:cNvPr>
            <p:cNvSpPr txBox="1"/>
            <p:nvPr/>
          </p:nvSpPr>
          <p:spPr>
            <a:xfrm>
              <a:off x="2182500" y="5037656"/>
              <a:ext cx="256480" cy="153888"/>
            </a:xfrm>
            <a:prstGeom prst="rect">
              <a:avLst/>
            </a:prstGeom>
            <a:noFill/>
          </p:spPr>
          <p:txBody>
            <a:bodyPr wrap="none" lIns="0" tIns="0" rIns="0" bIns="0" rtlCol="0">
              <a:spAutoFit/>
            </a:bodyPr>
            <a:lstStyle/>
            <a:p>
              <a:r>
                <a:rPr lang="en-US" sz="1000" b="1" noProof="1"/>
                <a:t>BEL</a:t>
              </a:r>
            </a:p>
          </p:txBody>
        </p:sp>
      </p:grpSp>
      <p:grpSp>
        <p:nvGrpSpPr>
          <p:cNvPr id="46" name="Gruppieren 45">
            <a:extLst>
              <a:ext uri="{FF2B5EF4-FFF2-40B4-BE49-F238E27FC236}">
                <a16:creationId xmlns:a16="http://schemas.microsoft.com/office/drawing/2014/main" id="{9E446CAA-DF99-4994-9405-7F8A1EFA82AB}"/>
              </a:ext>
            </a:extLst>
          </p:cNvPr>
          <p:cNvGrpSpPr/>
          <p:nvPr/>
        </p:nvGrpSpPr>
        <p:grpSpPr>
          <a:xfrm>
            <a:off x="1945374" y="2943221"/>
            <a:ext cx="1150182" cy="566905"/>
            <a:chOff x="1910518" y="2734211"/>
            <a:chExt cx="1150182" cy="566905"/>
          </a:xfrm>
        </p:grpSpPr>
        <p:grpSp>
          <p:nvGrpSpPr>
            <p:cNvPr id="47" name="Gruppieren 46">
              <a:extLst>
                <a:ext uri="{FF2B5EF4-FFF2-40B4-BE49-F238E27FC236}">
                  <a16:creationId xmlns:a16="http://schemas.microsoft.com/office/drawing/2014/main" id="{FDA760B8-8D05-4C1A-AAE8-E16C8FE2BADA}"/>
                </a:ext>
              </a:extLst>
            </p:cNvPr>
            <p:cNvGrpSpPr/>
            <p:nvPr/>
          </p:nvGrpSpPr>
          <p:grpSpPr>
            <a:xfrm>
              <a:off x="1910518" y="2751837"/>
              <a:ext cx="1150182" cy="549279"/>
              <a:chOff x="3153384" y="3006278"/>
              <a:chExt cx="1024281" cy="549279"/>
            </a:xfrm>
          </p:grpSpPr>
          <p:grpSp>
            <p:nvGrpSpPr>
              <p:cNvPr id="55" name="Gruppieren 54">
                <a:extLst>
                  <a:ext uri="{FF2B5EF4-FFF2-40B4-BE49-F238E27FC236}">
                    <a16:creationId xmlns:a16="http://schemas.microsoft.com/office/drawing/2014/main" id="{56AB601E-54F0-46DC-A37E-56914F09F9C8}"/>
                  </a:ext>
                </a:extLst>
              </p:cNvPr>
              <p:cNvGrpSpPr/>
              <p:nvPr/>
            </p:nvGrpSpPr>
            <p:grpSpPr>
              <a:xfrm>
                <a:off x="3153384" y="3006278"/>
                <a:ext cx="1016330" cy="279325"/>
                <a:chOff x="5651042" y="3076433"/>
                <a:chExt cx="1016330" cy="279325"/>
              </a:xfrm>
            </p:grpSpPr>
            <p:grpSp>
              <p:nvGrpSpPr>
                <p:cNvPr id="64" name="Gruppieren 63">
                  <a:extLst>
                    <a:ext uri="{FF2B5EF4-FFF2-40B4-BE49-F238E27FC236}">
                      <a16:creationId xmlns:a16="http://schemas.microsoft.com/office/drawing/2014/main" id="{08D5BFCF-ACDB-4E3A-937D-9510BB9936E9}"/>
                    </a:ext>
                  </a:extLst>
                </p:cNvPr>
                <p:cNvGrpSpPr/>
                <p:nvPr/>
              </p:nvGrpSpPr>
              <p:grpSpPr>
                <a:xfrm>
                  <a:off x="5651042" y="3211758"/>
                  <a:ext cx="216000" cy="144000"/>
                  <a:chOff x="2734278" y="3211758"/>
                  <a:chExt cx="216000" cy="144000"/>
                </a:xfrm>
              </p:grpSpPr>
              <p:cxnSp>
                <p:nvCxnSpPr>
                  <p:cNvPr id="66" name="Gerader Verbinder 65">
                    <a:extLst>
                      <a:ext uri="{FF2B5EF4-FFF2-40B4-BE49-F238E27FC236}">
                        <a16:creationId xmlns:a16="http://schemas.microsoft.com/office/drawing/2014/main" id="{4DE581B7-CFB1-4B92-810E-820C2DC93702}"/>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7" name="Gerader Verbinder 66">
                    <a:extLst>
                      <a:ext uri="{FF2B5EF4-FFF2-40B4-BE49-F238E27FC236}">
                        <a16:creationId xmlns:a16="http://schemas.microsoft.com/office/drawing/2014/main" id="{CA37B961-A8CB-46DE-8FFF-B1BBFC704E6F}"/>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65" name="Textfeld 64">
                  <a:extLst>
                    <a:ext uri="{FF2B5EF4-FFF2-40B4-BE49-F238E27FC236}">
                      <a16:creationId xmlns:a16="http://schemas.microsoft.com/office/drawing/2014/main" id="{09C54FAD-37FA-40E2-B371-BB9E29B8EAAF}"/>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45%|50%</a:t>
                  </a:r>
                </a:p>
              </p:txBody>
            </p:sp>
          </p:grpSp>
          <p:grpSp>
            <p:nvGrpSpPr>
              <p:cNvPr id="56" name="Gruppieren 55">
                <a:extLst>
                  <a:ext uri="{FF2B5EF4-FFF2-40B4-BE49-F238E27FC236}">
                    <a16:creationId xmlns:a16="http://schemas.microsoft.com/office/drawing/2014/main" id="{F6C59A7F-0FE1-4A8F-8C25-1BAEC84934BE}"/>
                  </a:ext>
                </a:extLst>
              </p:cNvPr>
              <p:cNvGrpSpPr/>
              <p:nvPr/>
            </p:nvGrpSpPr>
            <p:grpSpPr>
              <a:xfrm>
                <a:off x="3159562" y="3281036"/>
                <a:ext cx="1018103" cy="274521"/>
                <a:chOff x="5649269" y="2787070"/>
                <a:chExt cx="1018103" cy="274521"/>
              </a:xfrm>
            </p:grpSpPr>
            <p:grpSp>
              <p:nvGrpSpPr>
                <p:cNvPr id="57" name="Gruppieren 56">
                  <a:extLst>
                    <a:ext uri="{FF2B5EF4-FFF2-40B4-BE49-F238E27FC236}">
                      <a16:creationId xmlns:a16="http://schemas.microsoft.com/office/drawing/2014/main" id="{C6A8DA00-D891-4180-99B2-37A69A7B4E6D}"/>
                    </a:ext>
                  </a:extLst>
                </p:cNvPr>
                <p:cNvGrpSpPr/>
                <p:nvPr/>
              </p:nvGrpSpPr>
              <p:grpSpPr>
                <a:xfrm>
                  <a:off x="5649269" y="2917591"/>
                  <a:ext cx="216000" cy="144000"/>
                  <a:chOff x="2734278" y="3211758"/>
                  <a:chExt cx="216000" cy="144000"/>
                </a:xfrm>
              </p:grpSpPr>
              <p:cxnSp>
                <p:nvCxnSpPr>
                  <p:cNvPr id="62" name="Gerader Verbinder 61">
                    <a:extLst>
                      <a:ext uri="{FF2B5EF4-FFF2-40B4-BE49-F238E27FC236}">
                        <a16:creationId xmlns:a16="http://schemas.microsoft.com/office/drawing/2014/main" id="{888CA240-938C-4365-9053-587BB4F0DAE1}"/>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D862DF74-6DB9-4ACC-92E8-1843E43A0469}"/>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61" name="Textfeld 60">
                  <a:extLst>
                    <a:ext uri="{FF2B5EF4-FFF2-40B4-BE49-F238E27FC236}">
                      <a16:creationId xmlns:a16="http://schemas.microsoft.com/office/drawing/2014/main" id="{63A99773-84E5-443D-91A0-832642E372FE}"/>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37%|47%</a:t>
                  </a:r>
                  <a:r>
                    <a:rPr lang="de-DE" sz="600" dirty="0">
                      <a:solidFill>
                        <a:schemeClr val="bg1">
                          <a:lumMod val="65000"/>
                        </a:schemeClr>
                      </a:solidFill>
                    </a:rPr>
                    <a:t>a</a:t>
                  </a:r>
                  <a:r>
                    <a:rPr lang="de-DE" sz="800" dirty="0">
                      <a:solidFill>
                        <a:schemeClr val="bg1">
                          <a:lumMod val="65000"/>
                        </a:schemeClr>
                      </a:solidFill>
                    </a:rPr>
                    <a:t>|54%</a:t>
                  </a:r>
                  <a:r>
                    <a:rPr lang="de-DE" sz="600" dirty="0">
                      <a:solidFill>
                        <a:schemeClr val="bg1">
                          <a:lumMod val="65000"/>
                        </a:schemeClr>
                      </a:solidFill>
                    </a:rPr>
                    <a:t>ab</a:t>
                  </a:r>
                </a:p>
              </p:txBody>
            </p:sp>
          </p:grpSp>
        </p:grpSp>
        <p:grpSp>
          <p:nvGrpSpPr>
            <p:cNvPr id="48" name="Gruppieren 47">
              <a:extLst>
                <a:ext uri="{FF2B5EF4-FFF2-40B4-BE49-F238E27FC236}">
                  <a16:creationId xmlns:a16="http://schemas.microsoft.com/office/drawing/2014/main" id="{8E2DEC8B-2348-4DF1-A8FA-630CD0755E9A}"/>
                </a:ext>
              </a:extLst>
            </p:cNvPr>
            <p:cNvGrpSpPr/>
            <p:nvPr/>
          </p:nvGrpSpPr>
          <p:grpSpPr>
            <a:xfrm>
              <a:off x="1929755" y="2734211"/>
              <a:ext cx="224322" cy="400165"/>
              <a:chOff x="1237392" y="1861683"/>
              <a:chExt cx="224322" cy="400165"/>
            </a:xfrm>
          </p:grpSpPr>
          <p:pic>
            <p:nvPicPr>
              <p:cNvPr id="50" name="Grafik 49">
                <a:extLst>
                  <a:ext uri="{FF2B5EF4-FFF2-40B4-BE49-F238E27FC236}">
                    <a16:creationId xmlns:a16="http://schemas.microsoft.com/office/drawing/2014/main" id="{40360C63-FDBB-4FD1-B495-530CC5692B0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60528" y="2081848"/>
                <a:ext cx="188090" cy="180000"/>
              </a:xfrm>
              <a:prstGeom prst="rect">
                <a:avLst/>
              </a:prstGeom>
            </p:spPr>
          </p:pic>
          <p:grpSp>
            <p:nvGrpSpPr>
              <p:cNvPr id="51" name="Gruppieren 50">
                <a:extLst>
                  <a:ext uri="{FF2B5EF4-FFF2-40B4-BE49-F238E27FC236}">
                    <a16:creationId xmlns:a16="http://schemas.microsoft.com/office/drawing/2014/main" id="{05CB9380-74CB-449F-8DBE-364EB984CFBD}"/>
                  </a:ext>
                </a:extLst>
              </p:cNvPr>
              <p:cNvGrpSpPr>
                <a:grpSpLocks noChangeAspect="1"/>
              </p:cNvGrpSpPr>
              <p:nvPr/>
            </p:nvGrpSpPr>
            <p:grpSpPr>
              <a:xfrm>
                <a:off x="1237392" y="1861683"/>
                <a:ext cx="224322" cy="144000"/>
                <a:chOff x="10194164" y="3584308"/>
                <a:chExt cx="493594" cy="316855"/>
              </a:xfrm>
            </p:grpSpPr>
            <p:pic>
              <p:nvPicPr>
                <p:cNvPr id="53" name="Graphic 5">
                  <a:extLst>
                    <a:ext uri="{FF2B5EF4-FFF2-40B4-BE49-F238E27FC236}">
                      <a16:creationId xmlns:a16="http://schemas.microsoft.com/office/drawing/2014/main" id="{11891435-72AC-4B00-AC16-CB0F5637DA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94890" y="3584308"/>
                  <a:ext cx="192868" cy="316855"/>
                </a:xfrm>
                <a:prstGeom prst="rect">
                  <a:avLst/>
                </a:prstGeom>
              </p:spPr>
            </p:pic>
            <p:pic>
              <p:nvPicPr>
                <p:cNvPr id="54" name="Graphic 11">
                  <a:extLst>
                    <a:ext uri="{FF2B5EF4-FFF2-40B4-BE49-F238E27FC236}">
                      <a16:creationId xmlns:a16="http://schemas.microsoft.com/office/drawing/2014/main" id="{3AF84072-6D05-40CA-ADC2-F03C5115113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94164" y="3584308"/>
                  <a:ext cx="276999" cy="276999"/>
                </a:xfrm>
                <a:prstGeom prst="rect">
                  <a:avLst/>
                </a:prstGeom>
              </p:spPr>
            </p:pic>
          </p:grpSp>
        </p:grpSp>
      </p:grpSp>
      <p:grpSp>
        <p:nvGrpSpPr>
          <p:cNvPr id="68" name="Gruppieren 67">
            <a:extLst>
              <a:ext uri="{FF2B5EF4-FFF2-40B4-BE49-F238E27FC236}">
                <a16:creationId xmlns:a16="http://schemas.microsoft.com/office/drawing/2014/main" id="{1E18B954-A491-45C0-A96F-303D37C47F2A}"/>
              </a:ext>
            </a:extLst>
          </p:cNvPr>
          <p:cNvGrpSpPr/>
          <p:nvPr/>
        </p:nvGrpSpPr>
        <p:grpSpPr>
          <a:xfrm>
            <a:off x="3121150" y="2943221"/>
            <a:ext cx="1150182" cy="566905"/>
            <a:chOff x="1910518" y="2734211"/>
            <a:chExt cx="1150182" cy="566905"/>
          </a:xfrm>
        </p:grpSpPr>
        <p:grpSp>
          <p:nvGrpSpPr>
            <p:cNvPr id="69" name="Gruppieren 68">
              <a:extLst>
                <a:ext uri="{FF2B5EF4-FFF2-40B4-BE49-F238E27FC236}">
                  <a16:creationId xmlns:a16="http://schemas.microsoft.com/office/drawing/2014/main" id="{336C5130-2765-4783-816A-6DB5B0C19CF8}"/>
                </a:ext>
              </a:extLst>
            </p:cNvPr>
            <p:cNvGrpSpPr/>
            <p:nvPr/>
          </p:nvGrpSpPr>
          <p:grpSpPr>
            <a:xfrm>
              <a:off x="1910518" y="2751837"/>
              <a:ext cx="1150182" cy="549279"/>
              <a:chOff x="3153384" y="3006278"/>
              <a:chExt cx="1024281" cy="549279"/>
            </a:xfrm>
          </p:grpSpPr>
          <p:grpSp>
            <p:nvGrpSpPr>
              <p:cNvPr id="75" name="Gruppieren 74">
                <a:extLst>
                  <a:ext uri="{FF2B5EF4-FFF2-40B4-BE49-F238E27FC236}">
                    <a16:creationId xmlns:a16="http://schemas.microsoft.com/office/drawing/2014/main" id="{FA5AE020-6482-40F9-811D-86C97645A4CF}"/>
                  </a:ext>
                </a:extLst>
              </p:cNvPr>
              <p:cNvGrpSpPr/>
              <p:nvPr/>
            </p:nvGrpSpPr>
            <p:grpSpPr>
              <a:xfrm>
                <a:off x="3153384" y="3006278"/>
                <a:ext cx="1016330" cy="279325"/>
                <a:chOff x="5651042" y="3076433"/>
                <a:chExt cx="1016330" cy="279325"/>
              </a:xfrm>
            </p:grpSpPr>
            <p:grpSp>
              <p:nvGrpSpPr>
                <p:cNvPr id="81" name="Gruppieren 80">
                  <a:extLst>
                    <a:ext uri="{FF2B5EF4-FFF2-40B4-BE49-F238E27FC236}">
                      <a16:creationId xmlns:a16="http://schemas.microsoft.com/office/drawing/2014/main" id="{697130D3-4EEB-4A5E-8F41-B79F0AFF2719}"/>
                    </a:ext>
                  </a:extLst>
                </p:cNvPr>
                <p:cNvGrpSpPr/>
                <p:nvPr/>
              </p:nvGrpSpPr>
              <p:grpSpPr>
                <a:xfrm>
                  <a:off x="5651042" y="3211758"/>
                  <a:ext cx="216000" cy="144000"/>
                  <a:chOff x="2734278" y="3211758"/>
                  <a:chExt cx="216000" cy="144000"/>
                </a:xfrm>
              </p:grpSpPr>
              <p:cxnSp>
                <p:nvCxnSpPr>
                  <p:cNvPr id="83" name="Gerader Verbinder 82">
                    <a:extLst>
                      <a:ext uri="{FF2B5EF4-FFF2-40B4-BE49-F238E27FC236}">
                        <a16:creationId xmlns:a16="http://schemas.microsoft.com/office/drawing/2014/main" id="{E6009F8A-63A4-49F5-AEF9-51A976FC8CF5}"/>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4" name="Gerader Verbinder 83">
                    <a:extLst>
                      <a:ext uri="{FF2B5EF4-FFF2-40B4-BE49-F238E27FC236}">
                        <a16:creationId xmlns:a16="http://schemas.microsoft.com/office/drawing/2014/main" id="{50B4F47C-FFA9-4BD1-BEC1-2D698ADE832B}"/>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82" name="Textfeld 81">
                  <a:extLst>
                    <a:ext uri="{FF2B5EF4-FFF2-40B4-BE49-F238E27FC236}">
                      <a16:creationId xmlns:a16="http://schemas.microsoft.com/office/drawing/2014/main" id="{51D78DBC-8316-42CC-90C2-C0A5918F4CCE}"/>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22%|17%</a:t>
                  </a:r>
                </a:p>
              </p:txBody>
            </p:sp>
          </p:grpSp>
          <p:grpSp>
            <p:nvGrpSpPr>
              <p:cNvPr id="76" name="Gruppieren 75">
                <a:extLst>
                  <a:ext uri="{FF2B5EF4-FFF2-40B4-BE49-F238E27FC236}">
                    <a16:creationId xmlns:a16="http://schemas.microsoft.com/office/drawing/2014/main" id="{9D28031D-0771-4DEE-92A6-3DC08694FFFD}"/>
                  </a:ext>
                </a:extLst>
              </p:cNvPr>
              <p:cNvGrpSpPr/>
              <p:nvPr/>
            </p:nvGrpSpPr>
            <p:grpSpPr>
              <a:xfrm>
                <a:off x="3159562" y="3281036"/>
                <a:ext cx="1018103" cy="274521"/>
                <a:chOff x="5649269" y="2787070"/>
                <a:chExt cx="1018103" cy="274521"/>
              </a:xfrm>
            </p:grpSpPr>
            <p:grpSp>
              <p:nvGrpSpPr>
                <p:cNvPr id="77" name="Gruppieren 76">
                  <a:extLst>
                    <a:ext uri="{FF2B5EF4-FFF2-40B4-BE49-F238E27FC236}">
                      <a16:creationId xmlns:a16="http://schemas.microsoft.com/office/drawing/2014/main" id="{28FAEFD3-D20C-490C-B08C-AB752ED4F9B8}"/>
                    </a:ext>
                  </a:extLst>
                </p:cNvPr>
                <p:cNvGrpSpPr/>
                <p:nvPr/>
              </p:nvGrpSpPr>
              <p:grpSpPr>
                <a:xfrm>
                  <a:off x="5649269" y="2917591"/>
                  <a:ext cx="216000" cy="144000"/>
                  <a:chOff x="2734278" y="3211758"/>
                  <a:chExt cx="216000" cy="144000"/>
                </a:xfrm>
              </p:grpSpPr>
              <p:cxnSp>
                <p:nvCxnSpPr>
                  <p:cNvPr id="79" name="Gerader Verbinder 78">
                    <a:extLst>
                      <a:ext uri="{FF2B5EF4-FFF2-40B4-BE49-F238E27FC236}">
                        <a16:creationId xmlns:a16="http://schemas.microsoft.com/office/drawing/2014/main" id="{08618FE4-0690-4D12-9D41-22EFDCF31FCA}"/>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0" name="Gerader Verbinder 79">
                    <a:extLst>
                      <a:ext uri="{FF2B5EF4-FFF2-40B4-BE49-F238E27FC236}">
                        <a16:creationId xmlns:a16="http://schemas.microsoft.com/office/drawing/2014/main" id="{1B882680-D25D-4888-9F46-729809B9FD13}"/>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78" name="Textfeld 77">
                  <a:extLst>
                    <a:ext uri="{FF2B5EF4-FFF2-40B4-BE49-F238E27FC236}">
                      <a16:creationId xmlns:a16="http://schemas.microsoft.com/office/drawing/2014/main" id="{9BECBCB9-0CE8-4341-ADC4-89FC4B056593}"/>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endParaRPr lang="de-DE" sz="600" dirty="0">
                    <a:solidFill>
                      <a:schemeClr val="bg1">
                        <a:lumMod val="65000"/>
                      </a:schemeClr>
                    </a:solidFill>
                  </a:endParaRPr>
                </a:p>
              </p:txBody>
            </p:sp>
          </p:grpSp>
        </p:grpSp>
        <p:grpSp>
          <p:nvGrpSpPr>
            <p:cNvPr id="70" name="Gruppieren 69">
              <a:extLst>
                <a:ext uri="{FF2B5EF4-FFF2-40B4-BE49-F238E27FC236}">
                  <a16:creationId xmlns:a16="http://schemas.microsoft.com/office/drawing/2014/main" id="{063A5CFA-6FF1-4784-88E3-7BB1F8C96EF4}"/>
                </a:ext>
              </a:extLst>
            </p:cNvPr>
            <p:cNvGrpSpPr/>
            <p:nvPr/>
          </p:nvGrpSpPr>
          <p:grpSpPr>
            <a:xfrm>
              <a:off x="1929755" y="2734211"/>
              <a:ext cx="224322" cy="400165"/>
              <a:chOff x="1237392" y="1861683"/>
              <a:chExt cx="224322" cy="400165"/>
            </a:xfrm>
          </p:grpSpPr>
          <p:pic>
            <p:nvPicPr>
              <p:cNvPr id="71" name="Grafik 70">
                <a:extLst>
                  <a:ext uri="{FF2B5EF4-FFF2-40B4-BE49-F238E27FC236}">
                    <a16:creationId xmlns:a16="http://schemas.microsoft.com/office/drawing/2014/main" id="{63CAFD08-3DD5-4165-AE29-7CF80345D5A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60528" y="2081848"/>
                <a:ext cx="188090" cy="180000"/>
              </a:xfrm>
              <a:prstGeom prst="rect">
                <a:avLst/>
              </a:prstGeom>
            </p:spPr>
          </p:pic>
          <p:grpSp>
            <p:nvGrpSpPr>
              <p:cNvPr id="72" name="Gruppieren 71">
                <a:extLst>
                  <a:ext uri="{FF2B5EF4-FFF2-40B4-BE49-F238E27FC236}">
                    <a16:creationId xmlns:a16="http://schemas.microsoft.com/office/drawing/2014/main" id="{A3F72006-6C87-4B6D-AF7F-C145102A5C77}"/>
                  </a:ext>
                </a:extLst>
              </p:cNvPr>
              <p:cNvGrpSpPr>
                <a:grpSpLocks noChangeAspect="1"/>
              </p:cNvGrpSpPr>
              <p:nvPr/>
            </p:nvGrpSpPr>
            <p:grpSpPr>
              <a:xfrm>
                <a:off x="1237392" y="1861683"/>
                <a:ext cx="224322" cy="144000"/>
                <a:chOff x="10194164" y="3584308"/>
                <a:chExt cx="493594" cy="316855"/>
              </a:xfrm>
            </p:grpSpPr>
            <p:pic>
              <p:nvPicPr>
                <p:cNvPr id="73" name="Graphic 5">
                  <a:extLst>
                    <a:ext uri="{FF2B5EF4-FFF2-40B4-BE49-F238E27FC236}">
                      <a16:creationId xmlns:a16="http://schemas.microsoft.com/office/drawing/2014/main" id="{902C05A7-432C-4431-8947-D6783C35E5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94890" y="3584308"/>
                  <a:ext cx="192868" cy="316855"/>
                </a:xfrm>
                <a:prstGeom prst="rect">
                  <a:avLst/>
                </a:prstGeom>
              </p:spPr>
            </p:pic>
            <p:pic>
              <p:nvPicPr>
                <p:cNvPr id="74" name="Graphic 11">
                  <a:extLst>
                    <a:ext uri="{FF2B5EF4-FFF2-40B4-BE49-F238E27FC236}">
                      <a16:creationId xmlns:a16="http://schemas.microsoft.com/office/drawing/2014/main" id="{FBCBE93F-B2FA-489D-96B1-AA67621E52B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94164" y="3584308"/>
                  <a:ext cx="276999" cy="276999"/>
                </a:xfrm>
                <a:prstGeom prst="rect">
                  <a:avLst/>
                </a:prstGeom>
              </p:spPr>
            </p:pic>
          </p:grpSp>
        </p:grpSp>
      </p:grpSp>
      <p:grpSp>
        <p:nvGrpSpPr>
          <p:cNvPr id="85" name="Gruppieren 84">
            <a:extLst>
              <a:ext uri="{FF2B5EF4-FFF2-40B4-BE49-F238E27FC236}">
                <a16:creationId xmlns:a16="http://schemas.microsoft.com/office/drawing/2014/main" id="{43A39309-62C5-4F23-9542-651D098A847F}"/>
              </a:ext>
            </a:extLst>
          </p:cNvPr>
          <p:cNvGrpSpPr/>
          <p:nvPr/>
        </p:nvGrpSpPr>
        <p:grpSpPr>
          <a:xfrm>
            <a:off x="10766803" y="2943221"/>
            <a:ext cx="1150182" cy="566905"/>
            <a:chOff x="1910518" y="2734211"/>
            <a:chExt cx="1150182" cy="566905"/>
          </a:xfrm>
        </p:grpSpPr>
        <p:grpSp>
          <p:nvGrpSpPr>
            <p:cNvPr id="86" name="Gruppieren 85">
              <a:extLst>
                <a:ext uri="{FF2B5EF4-FFF2-40B4-BE49-F238E27FC236}">
                  <a16:creationId xmlns:a16="http://schemas.microsoft.com/office/drawing/2014/main" id="{7291BCCA-99C3-41F6-8438-E31D95FD1F2D}"/>
                </a:ext>
              </a:extLst>
            </p:cNvPr>
            <p:cNvGrpSpPr/>
            <p:nvPr/>
          </p:nvGrpSpPr>
          <p:grpSpPr>
            <a:xfrm>
              <a:off x="1910518" y="2751837"/>
              <a:ext cx="1150182" cy="549279"/>
              <a:chOff x="3153384" y="3006278"/>
              <a:chExt cx="1024281" cy="549279"/>
            </a:xfrm>
          </p:grpSpPr>
          <p:grpSp>
            <p:nvGrpSpPr>
              <p:cNvPr id="92" name="Gruppieren 91">
                <a:extLst>
                  <a:ext uri="{FF2B5EF4-FFF2-40B4-BE49-F238E27FC236}">
                    <a16:creationId xmlns:a16="http://schemas.microsoft.com/office/drawing/2014/main" id="{D4B396D0-7C94-4633-9EC5-3CCAD9F7A782}"/>
                  </a:ext>
                </a:extLst>
              </p:cNvPr>
              <p:cNvGrpSpPr/>
              <p:nvPr/>
            </p:nvGrpSpPr>
            <p:grpSpPr>
              <a:xfrm>
                <a:off x="3153384" y="3006278"/>
                <a:ext cx="1016330" cy="279325"/>
                <a:chOff x="5651042" y="3076433"/>
                <a:chExt cx="1016330" cy="279325"/>
              </a:xfrm>
            </p:grpSpPr>
            <p:grpSp>
              <p:nvGrpSpPr>
                <p:cNvPr id="98" name="Gruppieren 97">
                  <a:extLst>
                    <a:ext uri="{FF2B5EF4-FFF2-40B4-BE49-F238E27FC236}">
                      <a16:creationId xmlns:a16="http://schemas.microsoft.com/office/drawing/2014/main" id="{F33AFD3D-2E5C-49A8-A5BE-53E4631AE92B}"/>
                    </a:ext>
                  </a:extLst>
                </p:cNvPr>
                <p:cNvGrpSpPr/>
                <p:nvPr/>
              </p:nvGrpSpPr>
              <p:grpSpPr>
                <a:xfrm>
                  <a:off x="5651042" y="3211758"/>
                  <a:ext cx="216000" cy="144000"/>
                  <a:chOff x="2734278" y="3211758"/>
                  <a:chExt cx="216000" cy="144000"/>
                </a:xfrm>
              </p:grpSpPr>
              <p:cxnSp>
                <p:nvCxnSpPr>
                  <p:cNvPr id="100" name="Gerader Verbinder 99">
                    <a:extLst>
                      <a:ext uri="{FF2B5EF4-FFF2-40B4-BE49-F238E27FC236}">
                        <a16:creationId xmlns:a16="http://schemas.microsoft.com/office/drawing/2014/main" id="{CC82ED28-6F09-4A53-9BDF-9EE44EDE280D}"/>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1" name="Gerader Verbinder 100">
                    <a:extLst>
                      <a:ext uri="{FF2B5EF4-FFF2-40B4-BE49-F238E27FC236}">
                        <a16:creationId xmlns:a16="http://schemas.microsoft.com/office/drawing/2014/main" id="{6EFDD8A0-61EF-4B60-AE8A-A6918C6930D4}"/>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99" name="Textfeld 98">
                  <a:extLst>
                    <a:ext uri="{FF2B5EF4-FFF2-40B4-BE49-F238E27FC236}">
                      <a16:creationId xmlns:a16="http://schemas.microsoft.com/office/drawing/2014/main" id="{50246A09-4CF9-42FA-8CB8-03BF084B6DD9}"/>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endParaRPr lang="de-DE" sz="600" dirty="0">
                    <a:solidFill>
                      <a:schemeClr val="bg1">
                        <a:lumMod val="65000"/>
                      </a:schemeClr>
                    </a:solidFill>
                  </a:endParaRPr>
                </a:p>
              </p:txBody>
            </p:sp>
          </p:grpSp>
          <p:grpSp>
            <p:nvGrpSpPr>
              <p:cNvPr id="93" name="Gruppieren 92">
                <a:extLst>
                  <a:ext uri="{FF2B5EF4-FFF2-40B4-BE49-F238E27FC236}">
                    <a16:creationId xmlns:a16="http://schemas.microsoft.com/office/drawing/2014/main" id="{E539F77C-A948-484A-845A-90FCC6E8BCBC}"/>
                  </a:ext>
                </a:extLst>
              </p:cNvPr>
              <p:cNvGrpSpPr/>
              <p:nvPr/>
            </p:nvGrpSpPr>
            <p:grpSpPr>
              <a:xfrm>
                <a:off x="3159562" y="3281036"/>
                <a:ext cx="1018103" cy="274521"/>
                <a:chOff x="5649269" y="2787070"/>
                <a:chExt cx="1018103" cy="274521"/>
              </a:xfrm>
            </p:grpSpPr>
            <p:grpSp>
              <p:nvGrpSpPr>
                <p:cNvPr id="94" name="Gruppieren 93">
                  <a:extLst>
                    <a:ext uri="{FF2B5EF4-FFF2-40B4-BE49-F238E27FC236}">
                      <a16:creationId xmlns:a16="http://schemas.microsoft.com/office/drawing/2014/main" id="{E84F573E-21DB-4F39-829B-ED217594F898}"/>
                    </a:ext>
                  </a:extLst>
                </p:cNvPr>
                <p:cNvGrpSpPr/>
                <p:nvPr/>
              </p:nvGrpSpPr>
              <p:grpSpPr>
                <a:xfrm>
                  <a:off x="5649269" y="2917591"/>
                  <a:ext cx="216000" cy="144000"/>
                  <a:chOff x="2734278" y="3211758"/>
                  <a:chExt cx="216000" cy="144000"/>
                </a:xfrm>
              </p:grpSpPr>
              <p:cxnSp>
                <p:nvCxnSpPr>
                  <p:cNvPr id="96" name="Gerader Verbinder 95">
                    <a:extLst>
                      <a:ext uri="{FF2B5EF4-FFF2-40B4-BE49-F238E27FC236}">
                        <a16:creationId xmlns:a16="http://schemas.microsoft.com/office/drawing/2014/main" id="{612D71BA-628C-4A58-951D-A225CA1193A1}"/>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7" name="Gerader Verbinder 96">
                    <a:extLst>
                      <a:ext uri="{FF2B5EF4-FFF2-40B4-BE49-F238E27FC236}">
                        <a16:creationId xmlns:a16="http://schemas.microsoft.com/office/drawing/2014/main" id="{3CA3B730-2ED9-4FE7-94E5-6AE13A1F97C6}"/>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95" name="Textfeld 94">
                  <a:extLst>
                    <a:ext uri="{FF2B5EF4-FFF2-40B4-BE49-F238E27FC236}">
                      <a16:creationId xmlns:a16="http://schemas.microsoft.com/office/drawing/2014/main" id="{F44EC487-FAC4-441D-BFED-BE0D1E507EEC}"/>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16%</a:t>
                  </a:r>
                  <a:r>
                    <a:rPr lang="de-DE" sz="600" dirty="0">
                      <a:solidFill>
                        <a:srgbClr val="FFFFFF">
                          <a:lumMod val="65000"/>
                        </a:srgbClr>
                      </a:solidFill>
                    </a:rPr>
                    <a:t>bc</a:t>
                  </a:r>
                  <a:r>
                    <a:rPr lang="de-DE" sz="800" dirty="0">
                      <a:solidFill>
                        <a:schemeClr val="bg1">
                          <a:lumMod val="65000"/>
                        </a:schemeClr>
                      </a:solidFill>
                    </a:rPr>
                    <a:t>|11%|10%</a:t>
                  </a:r>
                  <a:endParaRPr lang="de-DE" sz="600" dirty="0">
                    <a:solidFill>
                      <a:schemeClr val="bg1">
                        <a:lumMod val="65000"/>
                      </a:schemeClr>
                    </a:solidFill>
                  </a:endParaRPr>
                </a:p>
              </p:txBody>
            </p:sp>
          </p:grpSp>
        </p:grpSp>
        <p:grpSp>
          <p:nvGrpSpPr>
            <p:cNvPr id="87" name="Gruppieren 86">
              <a:extLst>
                <a:ext uri="{FF2B5EF4-FFF2-40B4-BE49-F238E27FC236}">
                  <a16:creationId xmlns:a16="http://schemas.microsoft.com/office/drawing/2014/main" id="{6BD5DBED-A240-4775-8482-6D7FB8A47760}"/>
                </a:ext>
              </a:extLst>
            </p:cNvPr>
            <p:cNvGrpSpPr/>
            <p:nvPr/>
          </p:nvGrpSpPr>
          <p:grpSpPr>
            <a:xfrm>
              <a:off x="1929755" y="2734211"/>
              <a:ext cx="224322" cy="400165"/>
              <a:chOff x="1237392" y="1861683"/>
              <a:chExt cx="224322" cy="400165"/>
            </a:xfrm>
          </p:grpSpPr>
          <p:pic>
            <p:nvPicPr>
              <p:cNvPr id="88" name="Grafik 87">
                <a:extLst>
                  <a:ext uri="{FF2B5EF4-FFF2-40B4-BE49-F238E27FC236}">
                    <a16:creationId xmlns:a16="http://schemas.microsoft.com/office/drawing/2014/main" id="{0F0F5B96-5E49-497A-B84E-70D407011B9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60528" y="2081848"/>
                <a:ext cx="188090" cy="180000"/>
              </a:xfrm>
              <a:prstGeom prst="rect">
                <a:avLst/>
              </a:prstGeom>
            </p:spPr>
          </p:pic>
          <p:grpSp>
            <p:nvGrpSpPr>
              <p:cNvPr id="89" name="Gruppieren 88">
                <a:extLst>
                  <a:ext uri="{FF2B5EF4-FFF2-40B4-BE49-F238E27FC236}">
                    <a16:creationId xmlns:a16="http://schemas.microsoft.com/office/drawing/2014/main" id="{C8751C9D-2AD6-4B46-8AD1-5B73C7F72081}"/>
                  </a:ext>
                </a:extLst>
              </p:cNvPr>
              <p:cNvGrpSpPr>
                <a:grpSpLocks noChangeAspect="1"/>
              </p:cNvGrpSpPr>
              <p:nvPr/>
            </p:nvGrpSpPr>
            <p:grpSpPr>
              <a:xfrm>
                <a:off x="1237392" y="1861683"/>
                <a:ext cx="224322" cy="144000"/>
                <a:chOff x="10194164" y="3584308"/>
                <a:chExt cx="493594" cy="316855"/>
              </a:xfrm>
            </p:grpSpPr>
            <p:pic>
              <p:nvPicPr>
                <p:cNvPr id="90" name="Graphic 5">
                  <a:extLst>
                    <a:ext uri="{FF2B5EF4-FFF2-40B4-BE49-F238E27FC236}">
                      <a16:creationId xmlns:a16="http://schemas.microsoft.com/office/drawing/2014/main" id="{AAC5258A-5252-47D5-988C-1930D3F6E5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94890" y="3584308"/>
                  <a:ext cx="192868" cy="316855"/>
                </a:xfrm>
                <a:prstGeom prst="rect">
                  <a:avLst/>
                </a:prstGeom>
              </p:spPr>
            </p:pic>
            <p:pic>
              <p:nvPicPr>
                <p:cNvPr id="91" name="Graphic 11">
                  <a:extLst>
                    <a:ext uri="{FF2B5EF4-FFF2-40B4-BE49-F238E27FC236}">
                      <a16:creationId xmlns:a16="http://schemas.microsoft.com/office/drawing/2014/main" id="{D2C312FE-C7D3-4F12-BD5B-40E9E01D1A2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94164" y="3584308"/>
                  <a:ext cx="276999" cy="276999"/>
                </a:xfrm>
                <a:prstGeom prst="rect">
                  <a:avLst/>
                </a:prstGeom>
              </p:spPr>
            </p:pic>
          </p:grpSp>
        </p:grpSp>
      </p:grpSp>
      <p:sp>
        <p:nvSpPr>
          <p:cNvPr id="4" name="Foliennummernplatzhalter 3">
            <a:extLst>
              <a:ext uri="{FF2B5EF4-FFF2-40B4-BE49-F238E27FC236}">
                <a16:creationId xmlns:a16="http://schemas.microsoft.com/office/drawing/2014/main" id="{8097D986-F511-4B41-9C03-0903758265A4}"/>
              </a:ext>
            </a:extLst>
          </p:cNvPr>
          <p:cNvSpPr>
            <a:spLocks noGrp="1"/>
          </p:cNvSpPr>
          <p:nvPr>
            <p:ph type="sldNum" sz="quarter" idx="10"/>
          </p:nvPr>
        </p:nvSpPr>
        <p:spPr/>
        <p:txBody>
          <a:bodyPr/>
          <a:lstStyle/>
          <a:p>
            <a:fld id="{4034BEE3-566C-4068-A777-C3A4762E861B}" type="slidenum">
              <a:rPr lang="en-GB" smtClean="0"/>
              <a:pPr/>
              <a:t>20</a:t>
            </a:fld>
            <a:endParaRPr lang="en-GB" dirty="0"/>
          </a:p>
        </p:txBody>
      </p:sp>
    </p:spTree>
    <p:extLst>
      <p:ext uri="{BB962C8B-B14F-4D97-AF65-F5344CB8AC3E}">
        <p14:creationId xmlns:p14="http://schemas.microsoft.com/office/powerpoint/2010/main" val="24270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23086-37A0-45B7-A793-B7BB984F92D1}"/>
              </a:ext>
            </a:extLst>
          </p:cNvPr>
          <p:cNvSpPr>
            <a:spLocks noGrp="1"/>
          </p:cNvSpPr>
          <p:nvPr>
            <p:ph type="title"/>
          </p:nvPr>
        </p:nvSpPr>
        <p:spPr/>
        <p:txBody>
          <a:bodyPr/>
          <a:lstStyle/>
          <a:p>
            <a:r>
              <a:rPr lang="en-US" noProof="1"/>
              <a:t>86% of respondents express to be in favour of compulsory vaccinations.</a:t>
            </a:r>
          </a:p>
        </p:txBody>
      </p:sp>
      <p:sp>
        <p:nvSpPr>
          <p:cNvPr id="26" name="Rechteck 25">
            <a:extLst>
              <a:ext uri="{FF2B5EF4-FFF2-40B4-BE49-F238E27FC236}">
                <a16:creationId xmlns:a16="http://schemas.microsoft.com/office/drawing/2014/main" id="{8EE0E126-342D-4EAF-A53D-574F38036D3F}"/>
              </a:ext>
            </a:extLst>
          </p:cNvPr>
          <p:cNvSpPr/>
          <p:nvPr/>
        </p:nvSpPr>
        <p:spPr>
          <a:xfrm>
            <a:off x="359999" y="1161919"/>
            <a:ext cx="10590243" cy="276999"/>
          </a:xfrm>
          <a:prstGeom prst="rect">
            <a:avLst/>
          </a:prstGeom>
        </p:spPr>
        <p:txBody>
          <a:bodyPr wrap="square">
            <a:spAutoFit/>
          </a:bodyPr>
          <a:lstStyle/>
          <a:p>
            <a:r>
              <a:rPr lang="en-US" sz="1200" dirty="0"/>
              <a:t>Q11. What do you think about compulsory vaccinations? </a:t>
            </a:r>
            <a:r>
              <a:rPr lang="en-US" sz="1200" i="1" dirty="0"/>
              <a:t>– (single answer)</a:t>
            </a:r>
            <a:r>
              <a:rPr lang="en-US" sz="1200" dirty="0"/>
              <a:t> </a:t>
            </a:r>
          </a:p>
        </p:txBody>
      </p:sp>
      <p:graphicFrame>
        <p:nvGraphicFramePr>
          <p:cNvPr id="16" name="Tabelle 8">
            <a:extLst>
              <a:ext uri="{FF2B5EF4-FFF2-40B4-BE49-F238E27FC236}">
                <a16:creationId xmlns:a16="http://schemas.microsoft.com/office/drawing/2014/main" id="{61272AAA-185F-4921-A740-618B9118A733}"/>
              </a:ext>
            </a:extLst>
          </p:cNvPr>
          <p:cNvGraphicFramePr>
            <a:graphicFrameLocks noGrp="1"/>
          </p:cNvGraphicFramePr>
          <p:nvPr>
            <p:extLst>
              <p:ext uri="{D42A27DB-BD31-4B8C-83A1-F6EECF244321}">
                <p14:modId xmlns:p14="http://schemas.microsoft.com/office/powerpoint/2010/main" val="3919363872"/>
              </p:ext>
            </p:extLst>
          </p:nvPr>
        </p:nvGraphicFramePr>
        <p:xfrm>
          <a:off x="359999" y="4155374"/>
          <a:ext cx="9658645" cy="1371600"/>
        </p:xfrm>
        <a:graphic>
          <a:graphicData uri="http://schemas.openxmlformats.org/drawingml/2006/table">
            <a:tbl>
              <a:tblPr firstRow="1" bandRow="1">
                <a:tableStyleId>{5C22544A-7EE6-4342-B048-85BDC9FD1C3A}</a:tableStyleId>
              </a:tblPr>
              <a:tblGrid>
                <a:gridCol w="1931729">
                  <a:extLst>
                    <a:ext uri="{9D8B030D-6E8A-4147-A177-3AD203B41FA5}">
                      <a16:colId xmlns:a16="http://schemas.microsoft.com/office/drawing/2014/main" val="1271370847"/>
                    </a:ext>
                  </a:extLst>
                </a:gridCol>
                <a:gridCol w="1931729">
                  <a:extLst>
                    <a:ext uri="{9D8B030D-6E8A-4147-A177-3AD203B41FA5}">
                      <a16:colId xmlns:a16="http://schemas.microsoft.com/office/drawing/2014/main" val="1067911662"/>
                    </a:ext>
                  </a:extLst>
                </a:gridCol>
                <a:gridCol w="1931729">
                  <a:extLst>
                    <a:ext uri="{9D8B030D-6E8A-4147-A177-3AD203B41FA5}">
                      <a16:colId xmlns:a16="http://schemas.microsoft.com/office/drawing/2014/main" val="2225007639"/>
                    </a:ext>
                  </a:extLst>
                </a:gridCol>
                <a:gridCol w="1931729">
                  <a:extLst>
                    <a:ext uri="{9D8B030D-6E8A-4147-A177-3AD203B41FA5}">
                      <a16:colId xmlns:a16="http://schemas.microsoft.com/office/drawing/2014/main" val="3651680017"/>
                    </a:ext>
                  </a:extLst>
                </a:gridCol>
                <a:gridCol w="1931729">
                  <a:extLst>
                    <a:ext uri="{9D8B030D-6E8A-4147-A177-3AD203B41FA5}">
                      <a16:colId xmlns:a16="http://schemas.microsoft.com/office/drawing/2014/main" val="3609761514"/>
                    </a:ext>
                  </a:extLst>
                </a:gridCol>
              </a:tblGrid>
              <a:tr h="1253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solidFill>
                          <a:effectLst/>
                          <a:latin typeface="+mn-lt"/>
                          <a:ea typeface="+mn-ea"/>
                          <a:cs typeface="+mn-cs"/>
                        </a:rPr>
                        <a:t>I approve of compulsory vaccinations because it is important to protect our society.</a:t>
                      </a:r>
                      <a:endParaRPr lang="de-DE" sz="1400" b="1" dirty="0">
                        <a:solidFill>
                          <a:schemeClr val="tx2"/>
                        </a:solidFill>
                      </a:endParaRPr>
                    </a:p>
                  </a:txBody>
                  <a:tcPr>
                    <a:lnL w="12700" cmpd="sng">
                      <a:noFill/>
                    </a:lnL>
                    <a:lnR w="12700" cmpd="sng">
                      <a:noFill/>
                    </a:lnR>
                    <a:lnT w="38100"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I think compulsory vaccinations are important. They allow for preventive protection against dangerous diseases.</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r>
                        <a:rPr lang="en-US" sz="1200" b="0" dirty="0">
                          <a:solidFill>
                            <a:schemeClr val="tx1"/>
                          </a:solidFill>
                        </a:rPr>
                        <a:t>I don’t think compulsory vaccinations are a good idea. I am too worried about possible side effects of </a:t>
                      </a:r>
                      <a:r>
                        <a:rPr lang="en-US" sz="1200" b="0" dirty="0" err="1">
                          <a:solidFill>
                            <a:schemeClr val="tx1"/>
                          </a:solidFill>
                        </a:rPr>
                        <a:t>immunisations</a:t>
                      </a:r>
                      <a:r>
                        <a:rPr lang="en-US" sz="1200" b="0" dirty="0">
                          <a:solidFill>
                            <a:schemeClr val="tx1"/>
                          </a:solidFill>
                        </a:rPr>
                        <a:t>.</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r>
                        <a:rPr lang="en-US" sz="1200" b="0" dirty="0">
                          <a:solidFill>
                            <a:schemeClr val="tx1"/>
                          </a:solidFill>
                        </a:rPr>
                        <a:t>I disagree with compulsory vaccinations because I don’t believe vaccinations actually work.</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r>
                        <a:rPr lang="en-US" sz="1200" b="0" dirty="0">
                          <a:solidFill>
                            <a:schemeClr val="tx1"/>
                          </a:solidFill>
                        </a:rPr>
                        <a:t>I feel </a:t>
                      </a:r>
                      <a:r>
                        <a:rPr lang="en-US" sz="1200" b="0" dirty="0" err="1">
                          <a:solidFill>
                            <a:schemeClr val="tx1"/>
                          </a:solidFill>
                        </a:rPr>
                        <a:t>patronised</a:t>
                      </a:r>
                      <a:r>
                        <a:rPr lang="en-US" sz="1200" b="0" dirty="0">
                          <a:solidFill>
                            <a:schemeClr val="tx1"/>
                          </a:solidFill>
                        </a:rPr>
                        <a:t> by compulsory vaccinations.</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6946593"/>
                  </a:ext>
                </a:extLst>
              </a:tr>
            </a:tbl>
          </a:graphicData>
        </a:graphic>
      </p:graphicFrame>
      <p:sp>
        <p:nvSpPr>
          <p:cNvPr id="29" name="Textfeld 28">
            <a:extLst>
              <a:ext uri="{FF2B5EF4-FFF2-40B4-BE49-F238E27FC236}">
                <a16:creationId xmlns:a16="http://schemas.microsoft.com/office/drawing/2014/main" id="{6F5F3FFC-3AE2-4789-A8BB-2F419C44AABF}"/>
              </a:ext>
            </a:extLst>
          </p:cNvPr>
          <p:cNvSpPr txBox="1"/>
          <p:nvPr/>
        </p:nvSpPr>
        <p:spPr>
          <a:xfrm>
            <a:off x="460442" y="3207581"/>
            <a:ext cx="1540486" cy="923330"/>
          </a:xfrm>
          <a:prstGeom prst="rect">
            <a:avLst/>
          </a:prstGeom>
          <a:noFill/>
        </p:spPr>
        <p:txBody>
          <a:bodyPr wrap="none" lIns="0" tIns="0" rIns="0" bIns="0" rtlCol="0">
            <a:spAutoFit/>
          </a:bodyPr>
          <a:lstStyle/>
          <a:p>
            <a:r>
              <a:rPr lang="de-DE" sz="6000" b="1" dirty="0">
                <a:solidFill>
                  <a:schemeClr val="tx2"/>
                </a:solidFill>
              </a:rPr>
              <a:t>50%</a:t>
            </a:r>
          </a:p>
        </p:txBody>
      </p:sp>
      <p:sp>
        <p:nvSpPr>
          <p:cNvPr id="30" name="Textfeld 29">
            <a:extLst>
              <a:ext uri="{FF2B5EF4-FFF2-40B4-BE49-F238E27FC236}">
                <a16:creationId xmlns:a16="http://schemas.microsoft.com/office/drawing/2014/main" id="{027865B5-7517-41A6-867C-5621E855DAF2}"/>
              </a:ext>
            </a:extLst>
          </p:cNvPr>
          <p:cNvSpPr txBox="1"/>
          <p:nvPr/>
        </p:nvSpPr>
        <p:spPr>
          <a:xfrm>
            <a:off x="2418340" y="3646493"/>
            <a:ext cx="820738" cy="492443"/>
          </a:xfrm>
          <a:prstGeom prst="rect">
            <a:avLst/>
          </a:prstGeom>
          <a:noFill/>
        </p:spPr>
        <p:txBody>
          <a:bodyPr wrap="none" lIns="0" tIns="0" rIns="0" bIns="0" rtlCol="0">
            <a:spAutoFit/>
          </a:bodyPr>
          <a:lstStyle/>
          <a:p>
            <a:r>
              <a:rPr lang="de-DE" sz="3200" dirty="0">
                <a:solidFill>
                  <a:schemeClr val="bg1">
                    <a:lumMod val="65000"/>
                  </a:schemeClr>
                </a:solidFill>
              </a:rPr>
              <a:t>36%</a:t>
            </a:r>
          </a:p>
        </p:txBody>
      </p:sp>
      <p:sp>
        <p:nvSpPr>
          <p:cNvPr id="57" name="Rechteck 56">
            <a:extLst>
              <a:ext uri="{FF2B5EF4-FFF2-40B4-BE49-F238E27FC236}">
                <a16:creationId xmlns:a16="http://schemas.microsoft.com/office/drawing/2014/main" id="{B3818FE3-D237-470B-BAFA-66D5F55B92C5}"/>
              </a:ext>
            </a:extLst>
          </p:cNvPr>
          <p:cNvSpPr/>
          <p:nvPr/>
        </p:nvSpPr>
        <p:spPr bwMode="ltGray">
          <a:xfrm>
            <a:off x="10950242" y="880227"/>
            <a:ext cx="876632" cy="40320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t>Immunities</a:t>
            </a:r>
          </a:p>
        </p:txBody>
      </p:sp>
      <p:grpSp>
        <p:nvGrpSpPr>
          <p:cNvPr id="58" name="Gruppieren 57">
            <a:extLst>
              <a:ext uri="{FF2B5EF4-FFF2-40B4-BE49-F238E27FC236}">
                <a16:creationId xmlns:a16="http://schemas.microsoft.com/office/drawing/2014/main" id="{22F14F89-CAD5-464A-A439-9659DA72F9B3}"/>
              </a:ext>
            </a:extLst>
          </p:cNvPr>
          <p:cNvGrpSpPr/>
          <p:nvPr/>
        </p:nvGrpSpPr>
        <p:grpSpPr>
          <a:xfrm>
            <a:off x="11017824" y="1329736"/>
            <a:ext cx="741468" cy="695933"/>
            <a:chOff x="3773078" y="2221431"/>
            <a:chExt cx="741468" cy="695933"/>
          </a:xfrm>
        </p:grpSpPr>
        <p:sp>
          <p:nvSpPr>
            <p:cNvPr id="59" name="Rechteck 58">
              <a:extLst>
                <a:ext uri="{FF2B5EF4-FFF2-40B4-BE49-F238E27FC236}">
                  <a16:creationId xmlns:a16="http://schemas.microsoft.com/office/drawing/2014/main" id="{8827DBF6-B03B-463C-B82D-78295DE58271}"/>
                </a:ext>
              </a:extLst>
            </p:cNvPr>
            <p:cNvSpPr/>
            <p:nvPr/>
          </p:nvSpPr>
          <p:spPr bwMode="ltGray">
            <a:xfrm>
              <a:off x="3773078" y="2553312"/>
              <a:ext cx="741468" cy="3640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noProof="1">
                  <a:solidFill>
                    <a:schemeClr val="accent5"/>
                  </a:solidFill>
                </a:rPr>
                <a:t>Talking/ Thinking</a:t>
              </a:r>
            </a:p>
          </p:txBody>
        </p:sp>
        <p:grpSp>
          <p:nvGrpSpPr>
            <p:cNvPr id="60" name="Gruppieren 59">
              <a:extLst>
                <a:ext uri="{FF2B5EF4-FFF2-40B4-BE49-F238E27FC236}">
                  <a16:creationId xmlns:a16="http://schemas.microsoft.com/office/drawing/2014/main" id="{07E136C5-34B7-43FA-8B2F-19B9A785BCA6}"/>
                </a:ext>
              </a:extLst>
            </p:cNvPr>
            <p:cNvGrpSpPr/>
            <p:nvPr/>
          </p:nvGrpSpPr>
          <p:grpSpPr>
            <a:xfrm>
              <a:off x="3992366" y="2221431"/>
              <a:ext cx="378633" cy="365728"/>
              <a:chOff x="3272400" y="1595373"/>
              <a:chExt cx="762033" cy="736061"/>
            </a:xfrm>
          </p:grpSpPr>
          <p:sp>
            <p:nvSpPr>
              <p:cNvPr id="61" name="Freihandform: Form 60">
                <a:extLst>
                  <a:ext uri="{FF2B5EF4-FFF2-40B4-BE49-F238E27FC236}">
                    <a16:creationId xmlns:a16="http://schemas.microsoft.com/office/drawing/2014/main" id="{1EB8AB3D-EE7F-4DAF-A724-BB622003D67F}"/>
                  </a:ext>
                </a:extLst>
              </p:cNvPr>
              <p:cNvSpPr/>
              <p:nvPr/>
            </p:nvSpPr>
            <p:spPr>
              <a:xfrm>
                <a:off x="3729567" y="1595373"/>
                <a:ext cx="304866" cy="304865"/>
              </a:xfrm>
              <a:custGeom>
                <a:avLst/>
                <a:gdLst>
                  <a:gd name="connsiteX0" fmla="*/ 261288 w 489974"/>
                  <a:gd name="connsiteY0" fmla="*/ 1 h 489974"/>
                  <a:gd name="connsiteX1" fmla="*/ 32882 w 489974"/>
                  <a:gd name="connsiteY1" fmla="*/ 228401 h 489974"/>
                  <a:gd name="connsiteX2" fmla="*/ 67089 w 489974"/>
                  <a:gd name="connsiteY2" fmla="*/ 348636 h 489974"/>
                  <a:gd name="connsiteX3" fmla="*/ 0 w 489974"/>
                  <a:gd name="connsiteY3" fmla="*/ 489975 h 489974"/>
                  <a:gd name="connsiteX4" fmla="*/ 141339 w 489974"/>
                  <a:gd name="connsiteY4" fmla="*/ 422792 h 489974"/>
                  <a:gd name="connsiteX5" fmla="*/ 456123 w 489974"/>
                  <a:gd name="connsiteY5" fmla="*/ 349175 h 489974"/>
                  <a:gd name="connsiteX6" fmla="*/ 382507 w 489974"/>
                  <a:gd name="connsiteY6" fmla="*/ 34392 h 489974"/>
                  <a:gd name="connsiteX7" fmla="*/ 261288 w 489974"/>
                  <a:gd name="connsiteY7" fmla="*/ 1 h 48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974" h="489974">
                    <a:moveTo>
                      <a:pt x="261288" y="1"/>
                    </a:moveTo>
                    <a:cubicBezTo>
                      <a:pt x="135144" y="-1"/>
                      <a:pt x="32884" y="102258"/>
                      <a:pt x="32882" y="228401"/>
                    </a:cubicBezTo>
                    <a:cubicBezTo>
                      <a:pt x="32882" y="270881"/>
                      <a:pt x="44727" y="312519"/>
                      <a:pt x="67089" y="348636"/>
                    </a:cubicBezTo>
                    <a:lnTo>
                      <a:pt x="0" y="489975"/>
                    </a:lnTo>
                    <a:lnTo>
                      <a:pt x="141339" y="422792"/>
                    </a:lnTo>
                    <a:cubicBezTo>
                      <a:pt x="248592" y="489389"/>
                      <a:pt x="389527" y="456430"/>
                      <a:pt x="456123" y="349175"/>
                    </a:cubicBezTo>
                    <a:cubicBezTo>
                      <a:pt x="522720" y="241922"/>
                      <a:pt x="489760" y="100988"/>
                      <a:pt x="382507" y="34392"/>
                    </a:cubicBezTo>
                    <a:cubicBezTo>
                      <a:pt x="346120" y="11798"/>
                      <a:pt x="304118" y="-118"/>
                      <a:pt x="261288" y="1"/>
                    </a:cubicBezTo>
                    <a:close/>
                  </a:path>
                </a:pathLst>
              </a:custGeom>
              <a:noFill/>
              <a:ln w="3175" cap="rnd">
                <a:solidFill>
                  <a:schemeClr val="accent5"/>
                </a:solidFill>
                <a:prstDash val="solid"/>
                <a:round/>
              </a:ln>
            </p:spPr>
            <p:txBody>
              <a:bodyPr rtlCol="0" anchor="ctr"/>
              <a:lstStyle/>
              <a:p>
                <a:endParaRPr lang="en-US" noProof="1"/>
              </a:p>
            </p:txBody>
          </p:sp>
          <p:pic>
            <p:nvPicPr>
              <p:cNvPr id="62" name="Graphic 55">
                <a:extLst>
                  <a:ext uri="{FF2B5EF4-FFF2-40B4-BE49-F238E27FC236}">
                    <a16:creationId xmlns:a16="http://schemas.microsoft.com/office/drawing/2014/main" id="{1C993B74-F05E-46E2-B7BA-A9AF2CC49F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72400" y="1721834"/>
                <a:ext cx="609600" cy="609600"/>
              </a:xfrm>
              <a:prstGeom prst="rect">
                <a:avLst/>
              </a:prstGeom>
            </p:spPr>
          </p:pic>
        </p:grpSp>
      </p:grpSp>
      <p:sp>
        <p:nvSpPr>
          <p:cNvPr id="63" name="Textfeld 62">
            <a:extLst>
              <a:ext uri="{FF2B5EF4-FFF2-40B4-BE49-F238E27FC236}">
                <a16:creationId xmlns:a16="http://schemas.microsoft.com/office/drawing/2014/main" id="{6C60D2D2-3A4C-4795-9DBA-1171CC32DC77}"/>
              </a:ext>
            </a:extLst>
          </p:cNvPr>
          <p:cNvSpPr txBox="1"/>
          <p:nvPr/>
        </p:nvSpPr>
        <p:spPr>
          <a:xfrm>
            <a:off x="4336782" y="3646493"/>
            <a:ext cx="593111" cy="492443"/>
          </a:xfrm>
          <a:prstGeom prst="rect">
            <a:avLst/>
          </a:prstGeom>
          <a:noFill/>
        </p:spPr>
        <p:txBody>
          <a:bodyPr wrap="none" lIns="0" tIns="0" rIns="0" bIns="0" rtlCol="0">
            <a:spAutoFit/>
          </a:bodyPr>
          <a:lstStyle/>
          <a:p>
            <a:r>
              <a:rPr lang="de-DE" sz="3200" dirty="0">
                <a:solidFill>
                  <a:schemeClr val="bg1">
                    <a:lumMod val="65000"/>
                  </a:schemeClr>
                </a:solidFill>
              </a:rPr>
              <a:t>7%</a:t>
            </a:r>
          </a:p>
        </p:txBody>
      </p:sp>
      <p:sp>
        <p:nvSpPr>
          <p:cNvPr id="64" name="Textfeld 63">
            <a:extLst>
              <a:ext uri="{FF2B5EF4-FFF2-40B4-BE49-F238E27FC236}">
                <a16:creationId xmlns:a16="http://schemas.microsoft.com/office/drawing/2014/main" id="{41BFD063-52D9-4EA3-892D-FF491FC2285D}"/>
              </a:ext>
            </a:extLst>
          </p:cNvPr>
          <p:cNvSpPr txBox="1"/>
          <p:nvPr/>
        </p:nvSpPr>
        <p:spPr>
          <a:xfrm>
            <a:off x="6204037" y="3646493"/>
            <a:ext cx="593111" cy="492443"/>
          </a:xfrm>
          <a:prstGeom prst="rect">
            <a:avLst/>
          </a:prstGeom>
          <a:noFill/>
        </p:spPr>
        <p:txBody>
          <a:bodyPr wrap="none" lIns="0" tIns="0" rIns="0" bIns="0" rtlCol="0">
            <a:spAutoFit/>
          </a:bodyPr>
          <a:lstStyle/>
          <a:p>
            <a:r>
              <a:rPr lang="de-DE" sz="3200" dirty="0">
                <a:solidFill>
                  <a:schemeClr val="bg1">
                    <a:lumMod val="65000"/>
                  </a:schemeClr>
                </a:solidFill>
              </a:rPr>
              <a:t>5%</a:t>
            </a:r>
          </a:p>
        </p:txBody>
      </p:sp>
      <p:sp>
        <p:nvSpPr>
          <p:cNvPr id="65" name="Textfeld 64">
            <a:extLst>
              <a:ext uri="{FF2B5EF4-FFF2-40B4-BE49-F238E27FC236}">
                <a16:creationId xmlns:a16="http://schemas.microsoft.com/office/drawing/2014/main" id="{9B9A79B0-C7FD-43E2-9C48-484D954A4A05}"/>
              </a:ext>
            </a:extLst>
          </p:cNvPr>
          <p:cNvSpPr txBox="1"/>
          <p:nvPr/>
        </p:nvSpPr>
        <p:spPr>
          <a:xfrm>
            <a:off x="8171881" y="3646493"/>
            <a:ext cx="593111" cy="492443"/>
          </a:xfrm>
          <a:prstGeom prst="rect">
            <a:avLst/>
          </a:prstGeom>
          <a:noFill/>
        </p:spPr>
        <p:txBody>
          <a:bodyPr wrap="none" lIns="0" tIns="0" rIns="0" bIns="0" rtlCol="0">
            <a:spAutoFit/>
          </a:bodyPr>
          <a:lstStyle/>
          <a:p>
            <a:r>
              <a:rPr lang="de-DE" sz="3200" dirty="0">
                <a:solidFill>
                  <a:schemeClr val="bg1">
                    <a:lumMod val="65000"/>
                  </a:schemeClr>
                </a:solidFill>
              </a:rPr>
              <a:t>3%</a:t>
            </a:r>
          </a:p>
        </p:txBody>
      </p:sp>
      <p:pic>
        <p:nvPicPr>
          <p:cNvPr id="9" name="Grafik 8">
            <a:extLst>
              <a:ext uri="{FF2B5EF4-FFF2-40B4-BE49-F238E27FC236}">
                <a16:creationId xmlns:a16="http://schemas.microsoft.com/office/drawing/2014/main" id="{DFF057DB-D50B-40F1-AF45-F17DC98C1F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55730" y="2743646"/>
            <a:ext cx="1416629" cy="1416629"/>
          </a:xfrm>
          <a:prstGeom prst="rect">
            <a:avLst/>
          </a:prstGeom>
        </p:spPr>
      </p:pic>
      <p:sp>
        <p:nvSpPr>
          <p:cNvPr id="100" name="Textfeld 99">
            <a:extLst>
              <a:ext uri="{FF2B5EF4-FFF2-40B4-BE49-F238E27FC236}">
                <a16:creationId xmlns:a16="http://schemas.microsoft.com/office/drawing/2014/main" id="{A4B90401-03A1-494A-9650-3B5D52C4CAE4}"/>
              </a:ext>
            </a:extLst>
          </p:cNvPr>
          <p:cNvSpPr txBox="1"/>
          <p:nvPr/>
        </p:nvSpPr>
        <p:spPr>
          <a:xfrm>
            <a:off x="455193" y="1436958"/>
            <a:ext cx="912109" cy="169277"/>
          </a:xfrm>
          <a:prstGeom prst="rect">
            <a:avLst/>
          </a:prstGeom>
          <a:noFill/>
        </p:spPr>
        <p:txBody>
          <a:bodyPr wrap="none" lIns="0" tIns="0" rIns="0" bIns="0" rtlCol="0">
            <a:spAutoFit/>
          </a:bodyPr>
          <a:lstStyle>
            <a:defPPr>
              <a:defRPr lang="en-US"/>
            </a:defPPr>
            <a:lvl1pPr>
              <a:defRPr sz="1100"/>
            </a:lvl1pPr>
          </a:lstStyle>
          <a:p>
            <a:r>
              <a:rPr lang="de-DE" dirty="0"/>
              <a:t>Base: n=2.010</a:t>
            </a:r>
          </a:p>
        </p:txBody>
      </p:sp>
      <p:grpSp>
        <p:nvGrpSpPr>
          <p:cNvPr id="139" name="Gruppieren 138">
            <a:extLst>
              <a:ext uri="{FF2B5EF4-FFF2-40B4-BE49-F238E27FC236}">
                <a16:creationId xmlns:a16="http://schemas.microsoft.com/office/drawing/2014/main" id="{BF5A9E99-0D1E-4E1A-A694-FA8930EF2050}"/>
              </a:ext>
            </a:extLst>
          </p:cNvPr>
          <p:cNvGrpSpPr>
            <a:grpSpLocks noChangeAspect="1"/>
          </p:cNvGrpSpPr>
          <p:nvPr/>
        </p:nvGrpSpPr>
        <p:grpSpPr>
          <a:xfrm>
            <a:off x="8496065" y="5616154"/>
            <a:ext cx="3240000" cy="432383"/>
            <a:chOff x="8145191" y="5602202"/>
            <a:chExt cx="3681683" cy="491331"/>
          </a:xfrm>
        </p:grpSpPr>
        <p:pic>
          <p:nvPicPr>
            <p:cNvPr id="140" name="Graphic 5">
              <a:extLst>
                <a:ext uri="{FF2B5EF4-FFF2-40B4-BE49-F238E27FC236}">
                  <a16:creationId xmlns:a16="http://schemas.microsoft.com/office/drawing/2014/main" id="{BFA0CAAF-8E36-4A05-8D58-24F9C957679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24240" y="5667113"/>
              <a:ext cx="192868" cy="316855"/>
            </a:xfrm>
            <a:prstGeom prst="rect">
              <a:avLst/>
            </a:prstGeom>
          </p:spPr>
        </p:pic>
        <p:pic>
          <p:nvPicPr>
            <p:cNvPr id="141" name="Grafik 140">
              <a:extLst>
                <a:ext uri="{FF2B5EF4-FFF2-40B4-BE49-F238E27FC236}">
                  <a16:creationId xmlns:a16="http://schemas.microsoft.com/office/drawing/2014/main" id="{FBC790DB-A68A-4B4F-B517-0414CBC3EE3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93318" y="5602202"/>
              <a:ext cx="421322" cy="403200"/>
            </a:xfrm>
            <a:prstGeom prst="rect">
              <a:avLst/>
            </a:prstGeom>
          </p:spPr>
        </p:pic>
        <p:pic>
          <p:nvPicPr>
            <p:cNvPr id="142" name="Graphic 11">
              <a:extLst>
                <a:ext uri="{FF2B5EF4-FFF2-40B4-BE49-F238E27FC236}">
                  <a16:creationId xmlns:a16="http://schemas.microsoft.com/office/drawing/2014/main" id="{D97C685F-E114-4BEF-A066-D752888B5A8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45191" y="5702348"/>
              <a:ext cx="276999" cy="276999"/>
            </a:xfrm>
            <a:prstGeom prst="rect">
              <a:avLst/>
            </a:prstGeom>
          </p:spPr>
        </p:pic>
        <p:sp>
          <p:nvSpPr>
            <p:cNvPr id="143" name="Rechteck: abgerundete Ecken 142">
              <a:extLst>
                <a:ext uri="{FF2B5EF4-FFF2-40B4-BE49-F238E27FC236}">
                  <a16:creationId xmlns:a16="http://schemas.microsoft.com/office/drawing/2014/main" id="{964DC77B-7D74-48D5-9A9B-6CB567939A23}"/>
                </a:ext>
              </a:extLst>
            </p:cNvPr>
            <p:cNvSpPr/>
            <p:nvPr/>
          </p:nvSpPr>
          <p:spPr bwMode="ltGray">
            <a:xfrm>
              <a:off x="10086643" y="5667112"/>
              <a:ext cx="1740231" cy="338289"/>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sp>
          <p:nvSpPr>
            <p:cNvPr id="144" name="Textfeld 143">
              <a:extLst>
                <a:ext uri="{FF2B5EF4-FFF2-40B4-BE49-F238E27FC236}">
                  <a16:creationId xmlns:a16="http://schemas.microsoft.com/office/drawing/2014/main" id="{9594FD2A-8426-40AC-9FF5-C8FA161E87B1}"/>
                </a:ext>
              </a:extLst>
            </p:cNvPr>
            <p:cNvSpPr txBox="1"/>
            <p:nvPr/>
          </p:nvSpPr>
          <p:spPr>
            <a:xfrm>
              <a:off x="10206064"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18-34</a:t>
              </a:r>
              <a:br>
                <a:rPr lang="en-US" sz="1100" dirty="0">
                  <a:solidFill>
                    <a:schemeClr val="bg1">
                      <a:lumMod val="75000"/>
                    </a:schemeClr>
                  </a:solidFill>
                </a:rPr>
              </a:br>
              <a:r>
                <a:rPr lang="en-US" sz="900" dirty="0">
                  <a:solidFill>
                    <a:schemeClr val="bg1">
                      <a:lumMod val="75000"/>
                    </a:schemeClr>
                  </a:solidFill>
                </a:rPr>
                <a:t>(a)</a:t>
              </a:r>
            </a:p>
          </p:txBody>
        </p:sp>
        <p:sp>
          <p:nvSpPr>
            <p:cNvPr id="145" name="Textfeld 144">
              <a:extLst>
                <a:ext uri="{FF2B5EF4-FFF2-40B4-BE49-F238E27FC236}">
                  <a16:creationId xmlns:a16="http://schemas.microsoft.com/office/drawing/2014/main" id="{94E59121-8474-4226-BB58-5E90D7D32D29}"/>
                </a:ext>
              </a:extLst>
            </p:cNvPr>
            <p:cNvSpPr txBox="1"/>
            <p:nvPr/>
          </p:nvSpPr>
          <p:spPr>
            <a:xfrm>
              <a:off x="10741646"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35-49</a:t>
              </a:r>
              <a:br>
                <a:rPr lang="en-US" sz="1100" dirty="0">
                  <a:solidFill>
                    <a:schemeClr val="bg1">
                      <a:lumMod val="75000"/>
                    </a:schemeClr>
                  </a:solidFill>
                </a:rPr>
              </a:br>
              <a:r>
                <a:rPr lang="en-US" sz="900" dirty="0">
                  <a:solidFill>
                    <a:schemeClr val="bg1">
                      <a:lumMod val="75000"/>
                    </a:schemeClr>
                  </a:solidFill>
                </a:rPr>
                <a:t>(b)</a:t>
              </a:r>
            </a:p>
          </p:txBody>
        </p:sp>
        <p:sp>
          <p:nvSpPr>
            <p:cNvPr id="146" name="Textfeld 145">
              <a:extLst>
                <a:ext uri="{FF2B5EF4-FFF2-40B4-BE49-F238E27FC236}">
                  <a16:creationId xmlns:a16="http://schemas.microsoft.com/office/drawing/2014/main" id="{EE473C20-ADBA-47B1-BDE4-D6D82E40CA45}"/>
                </a:ext>
              </a:extLst>
            </p:cNvPr>
            <p:cNvSpPr txBox="1"/>
            <p:nvPr/>
          </p:nvSpPr>
          <p:spPr>
            <a:xfrm>
              <a:off x="11277227"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50-99</a:t>
              </a:r>
              <a:br>
                <a:rPr lang="en-US" sz="1100" dirty="0">
                  <a:solidFill>
                    <a:schemeClr val="bg1">
                      <a:lumMod val="75000"/>
                    </a:schemeClr>
                  </a:solidFill>
                </a:rPr>
              </a:br>
              <a:r>
                <a:rPr lang="en-US" sz="900" dirty="0">
                  <a:solidFill>
                    <a:schemeClr val="bg1">
                      <a:lumMod val="75000"/>
                    </a:schemeClr>
                  </a:solidFill>
                </a:rPr>
                <a:t>(c)</a:t>
              </a:r>
            </a:p>
          </p:txBody>
        </p:sp>
        <p:cxnSp>
          <p:nvCxnSpPr>
            <p:cNvPr id="147" name="Gerader Verbinder 146">
              <a:extLst>
                <a:ext uri="{FF2B5EF4-FFF2-40B4-BE49-F238E27FC236}">
                  <a16:creationId xmlns:a16="http://schemas.microsoft.com/office/drawing/2014/main" id="{231A3708-08F1-41E9-9967-9D0319E5C66F}"/>
                </a:ext>
              </a:extLst>
            </p:cNvPr>
            <p:cNvCxnSpPr>
              <a:cxnSpLocks/>
            </p:cNvCxnSpPr>
            <p:nvPr/>
          </p:nvCxnSpPr>
          <p:spPr>
            <a:xfrm>
              <a:off x="1067642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8" name="Gerader Verbinder 147">
              <a:extLst>
                <a:ext uri="{FF2B5EF4-FFF2-40B4-BE49-F238E27FC236}">
                  <a16:creationId xmlns:a16="http://schemas.microsoft.com/office/drawing/2014/main" id="{DA3C836B-ED49-4D11-9BF6-AD45FAC39B54}"/>
                </a:ext>
              </a:extLst>
            </p:cNvPr>
            <p:cNvCxnSpPr>
              <a:cxnSpLocks/>
            </p:cNvCxnSpPr>
            <p:nvPr/>
          </p:nvCxnSpPr>
          <p:spPr>
            <a:xfrm>
              <a:off x="1121689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49" name="Rechteck: abgerundete Ecken 148">
              <a:extLst>
                <a:ext uri="{FF2B5EF4-FFF2-40B4-BE49-F238E27FC236}">
                  <a16:creationId xmlns:a16="http://schemas.microsoft.com/office/drawing/2014/main" id="{6429DCC8-688B-4B96-9E03-2C0D7E13B39D}"/>
                </a:ext>
              </a:extLst>
            </p:cNvPr>
            <p:cNvSpPr/>
            <p:nvPr/>
          </p:nvSpPr>
          <p:spPr bwMode="ltGray">
            <a:xfrm>
              <a:off x="8812162" y="5667112"/>
              <a:ext cx="518125" cy="33829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cxnSp>
          <p:nvCxnSpPr>
            <p:cNvPr id="150" name="Gerader Verbinder 149">
              <a:extLst>
                <a:ext uri="{FF2B5EF4-FFF2-40B4-BE49-F238E27FC236}">
                  <a16:creationId xmlns:a16="http://schemas.microsoft.com/office/drawing/2014/main" id="{92516D0A-D5FE-4C5D-B5B5-84F96658B871}"/>
                </a:ext>
              </a:extLst>
            </p:cNvPr>
            <p:cNvCxnSpPr>
              <a:cxnSpLocks/>
            </p:cNvCxnSpPr>
            <p:nvPr/>
          </p:nvCxnSpPr>
          <p:spPr>
            <a:xfrm>
              <a:off x="9071224" y="5765460"/>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51" name="Textfeld 150">
              <a:extLst>
                <a:ext uri="{FF2B5EF4-FFF2-40B4-BE49-F238E27FC236}">
                  <a16:creationId xmlns:a16="http://schemas.microsoft.com/office/drawing/2014/main" id="{7B305EAB-82BE-425C-93EB-C70D2C62F430}"/>
                </a:ext>
              </a:extLst>
            </p:cNvPr>
            <p:cNvSpPr txBox="1"/>
            <p:nvPr/>
          </p:nvSpPr>
          <p:spPr>
            <a:xfrm>
              <a:off x="8882814" y="5766403"/>
              <a:ext cx="132972" cy="192355"/>
            </a:xfrm>
            <a:prstGeom prst="rect">
              <a:avLst/>
            </a:prstGeom>
            <a:noFill/>
          </p:spPr>
          <p:txBody>
            <a:bodyPr wrap="none" lIns="0" tIns="0" rIns="0" bIns="0" rtlCol="0">
              <a:spAutoFit/>
            </a:bodyPr>
            <a:lstStyle/>
            <a:p>
              <a:pPr algn="ctr"/>
              <a:r>
                <a:rPr lang="en-US" sz="1100" dirty="0">
                  <a:solidFill>
                    <a:schemeClr val="bg1">
                      <a:lumMod val="75000"/>
                    </a:schemeClr>
                  </a:solidFill>
                </a:rPr>
                <a:t>m</a:t>
              </a:r>
            </a:p>
          </p:txBody>
        </p:sp>
        <p:sp>
          <p:nvSpPr>
            <p:cNvPr id="152" name="Textfeld 151">
              <a:extLst>
                <a:ext uri="{FF2B5EF4-FFF2-40B4-BE49-F238E27FC236}">
                  <a16:creationId xmlns:a16="http://schemas.microsoft.com/office/drawing/2014/main" id="{3817BA24-874D-4B05-BE0D-1A39FA7A97A8}"/>
                </a:ext>
              </a:extLst>
            </p:cNvPr>
            <p:cNvSpPr txBox="1"/>
            <p:nvPr/>
          </p:nvSpPr>
          <p:spPr>
            <a:xfrm>
              <a:off x="9198193" y="5766403"/>
              <a:ext cx="43718" cy="192355"/>
            </a:xfrm>
            <a:prstGeom prst="rect">
              <a:avLst/>
            </a:prstGeom>
            <a:noFill/>
          </p:spPr>
          <p:txBody>
            <a:bodyPr wrap="none" lIns="0" tIns="0" rIns="0" bIns="0" rtlCol="0">
              <a:spAutoFit/>
            </a:bodyPr>
            <a:lstStyle/>
            <a:p>
              <a:pPr algn="ctr"/>
              <a:r>
                <a:rPr lang="en-US" sz="1100" dirty="0">
                  <a:solidFill>
                    <a:schemeClr val="bg1">
                      <a:lumMod val="75000"/>
                    </a:schemeClr>
                  </a:solidFill>
                </a:rPr>
                <a:t>f</a:t>
              </a:r>
              <a:endParaRPr lang="en-US" sz="900" dirty="0">
                <a:solidFill>
                  <a:schemeClr val="bg1">
                    <a:lumMod val="75000"/>
                  </a:schemeClr>
                </a:solidFill>
              </a:endParaRPr>
            </a:p>
          </p:txBody>
        </p:sp>
        <p:sp>
          <p:nvSpPr>
            <p:cNvPr id="153" name="Textfeld 152">
              <a:extLst>
                <a:ext uri="{FF2B5EF4-FFF2-40B4-BE49-F238E27FC236}">
                  <a16:creationId xmlns:a16="http://schemas.microsoft.com/office/drawing/2014/main" id="{3A136DC6-CCBE-405A-8003-ABF9E4698F2A}"/>
                </a:ext>
              </a:extLst>
            </p:cNvPr>
            <p:cNvSpPr txBox="1"/>
            <p:nvPr/>
          </p:nvSpPr>
          <p:spPr>
            <a:xfrm>
              <a:off x="8908650" y="5936152"/>
              <a:ext cx="74" cy="157381"/>
            </a:xfrm>
            <a:prstGeom prst="rect">
              <a:avLst/>
            </a:prstGeom>
            <a:noFill/>
          </p:spPr>
          <p:txBody>
            <a:bodyPr wrap="none" lIns="0" tIns="0" rIns="0" bIns="0" rtlCol="0">
              <a:spAutoFit/>
            </a:bodyPr>
            <a:lstStyle/>
            <a:p>
              <a:endParaRPr lang="en-US" sz="900" b="1" dirty="0">
                <a:solidFill>
                  <a:schemeClr val="bg1">
                    <a:lumMod val="75000"/>
                  </a:schemeClr>
                </a:solidFill>
              </a:endParaRPr>
            </a:p>
          </p:txBody>
        </p:sp>
      </p:grpSp>
      <p:grpSp>
        <p:nvGrpSpPr>
          <p:cNvPr id="49" name="Gruppieren 48">
            <a:extLst>
              <a:ext uri="{FF2B5EF4-FFF2-40B4-BE49-F238E27FC236}">
                <a16:creationId xmlns:a16="http://schemas.microsoft.com/office/drawing/2014/main" id="{76D4ABC3-BE72-4C08-952C-046B3D8B6312}"/>
              </a:ext>
            </a:extLst>
          </p:cNvPr>
          <p:cNvGrpSpPr/>
          <p:nvPr/>
        </p:nvGrpSpPr>
        <p:grpSpPr>
          <a:xfrm>
            <a:off x="1912428" y="6249342"/>
            <a:ext cx="724480" cy="468000"/>
            <a:chOff x="1714500" y="4880600"/>
            <a:chExt cx="724480" cy="468000"/>
          </a:xfrm>
        </p:grpSpPr>
        <p:pic>
          <p:nvPicPr>
            <p:cNvPr id="50" name="Grafik 49">
              <a:extLst>
                <a:ext uri="{FF2B5EF4-FFF2-40B4-BE49-F238E27FC236}">
                  <a16:creationId xmlns:a16="http://schemas.microsoft.com/office/drawing/2014/main" id="{3E1D7F57-95C5-40F3-B7A6-232A8E7DA2F3}"/>
                </a:ext>
              </a:extLst>
            </p:cNvPr>
            <p:cNvPicPr>
              <a:picLocks noChangeAspect="1"/>
            </p:cNvPicPr>
            <p:nvPr/>
          </p:nvPicPr>
          <p:blipFill>
            <a:blip r:embed="rId12"/>
            <a:stretch>
              <a:fillRect/>
            </a:stretch>
          </p:blipFill>
          <p:spPr>
            <a:xfrm>
              <a:off x="1714500" y="4880600"/>
              <a:ext cx="468000" cy="468000"/>
            </a:xfrm>
            <a:prstGeom prst="rect">
              <a:avLst/>
            </a:prstGeom>
          </p:spPr>
        </p:pic>
        <p:sp>
          <p:nvSpPr>
            <p:cNvPr id="51" name="Textfeld 50">
              <a:extLst>
                <a:ext uri="{FF2B5EF4-FFF2-40B4-BE49-F238E27FC236}">
                  <a16:creationId xmlns:a16="http://schemas.microsoft.com/office/drawing/2014/main" id="{FA522AFD-874C-41C0-9B2C-C870D900D2A3}"/>
                </a:ext>
              </a:extLst>
            </p:cNvPr>
            <p:cNvSpPr txBox="1"/>
            <p:nvPr/>
          </p:nvSpPr>
          <p:spPr>
            <a:xfrm>
              <a:off x="2182500" y="5037656"/>
              <a:ext cx="256480" cy="153888"/>
            </a:xfrm>
            <a:prstGeom prst="rect">
              <a:avLst/>
            </a:prstGeom>
            <a:noFill/>
          </p:spPr>
          <p:txBody>
            <a:bodyPr wrap="none" lIns="0" tIns="0" rIns="0" bIns="0" rtlCol="0">
              <a:spAutoFit/>
            </a:bodyPr>
            <a:lstStyle/>
            <a:p>
              <a:r>
                <a:rPr lang="en-US" sz="1000" b="1" noProof="1"/>
                <a:t>BEL</a:t>
              </a:r>
            </a:p>
          </p:txBody>
        </p:sp>
      </p:grpSp>
      <p:grpSp>
        <p:nvGrpSpPr>
          <p:cNvPr id="38" name="Gruppieren 37">
            <a:extLst>
              <a:ext uri="{FF2B5EF4-FFF2-40B4-BE49-F238E27FC236}">
                <a16:creationId xmlns:a16="http://schemas.microsoft.com/office/drawing/2014/main" id="{E162C791-E3E1-4FB1-BBAC-DA98053FAB75}"/>
              </a:ext>
            </a:extLst>
          </p:cNvPr>
          <p:cNvGrpSpPr/>
          <p:nvPr/>
        </p:nvGrpSpPr>
        <p:grpSpPr>
          <a:xfrm>
            <a:off x="1948450" y="3113826"/>
            <a:ext cx="1150182" cy="566905"/>
            <a:chOff x="1910518" y="2734211"/>
            <a:chExt cx="1150182" cy="566905"/>
          </a:xfrm>
        </p:grpSpPr>
        <p:grpSp>
          <p:nvGrpSpPr>
            <p:cNvPr id="39" name="Gruppieren 38">
              <a:extLst>
                <a:ext uri="{FF2B5EF4-FFF2-40B4-BE49-F238E27FC236}">
                  <a16:creationId xmlns:a16="http://schemas.microsoft.com/office/drawing/2014/main" id="{291F4372-0524-4B04-9461-E311CA5D1027}"/>
                </a:ext>
              </a:extLst>
            </p:cNvPr>
            <p:cNvGrpSpPr/>
            <p:nvPr/>
          </p:nvGrpSpPr>
          <p:grpSpPr>
            <a:xfrm>
              <a:off x="1910518" y="2751837"/>
              <a:ext cx="1150182" cy="549279"/>
              <a:chOff x="3153384" y="3006278"/>
              <a:chExt cx="1024281" cy="549279"/>
            </a:xfrm>
          </p:grpSpPr>
          <p:grpSp>
            <p:nvGrpSpPr>
              <p:cNvPr id="46" name="Gruppieren 45">
                <a:extLst>
                  <a:ext uri="{FF2B5EF4-FFF2-40B4-BE49-F238E27FC236}">
                    <a16:creationId xmlns:a16="http://schemas.microsoft.com/office/drawing/2014/main" id="{4F957E9C-C57A-45A9-AE6F-CA551528A4D4}"/>
                  </a:ext>
                </a:extLst>
              </p:cNvPr>
              <p:cNvGrpSpPr/>
              <p:nvPr/>
            </p:nvGrpSpPr>
            <p:grpSpPr>
              <a:xfrm>
                <a:off x="3153384" y="3006278"/>
                <a:ext cx="1016330" cy="279325"/>
                <a:chOff x="5651042" y="3076433"/>
                <a:chExt cx="1016330" cy="279325"/>
              </a:xfrm>
            </p:grpSpPr>
            <p:grpSp>
              <p:nvGrpSpPr>
                <p:cNvPr id="55" name="Gruppieren 54">
                  <a:extLst>
                    <a:ext uri="{FF2B5EF4-FFF2-40B4-BE49-F238E27FC236}">
                      <a16:creationId xmlns:a16="http://schemas.microsoft.com/office/drawing/2014/main" id="{CF513672-AA90-4F0A-ACB0-3C703DC9CC85}"/>
                    </a:ext>
                  </a:extLst>
                </p:cNvPr>
                <p:cNvGrpSpPr/>
                <p:nvPr/>
              </p:nvGrpSpPr>
              <p:grpSpPr>
                <a:xfrm>
                  <a:off x="5651042" y="3211758"/>
                  <a:ext cx="216000" cy="144000"/>
                  <a:chOff x="2734278" y="3211758"/>
                  <a:chExt cx="216000" cy="144000"/>
                </a:xfrm>
              </p:grpSpPr>
              <p:cxnSp>
                <p:nvCxnSpPr>
                  <p:cNvPr id="66" name="Gerader Verbinder 65">
                    <a:extLst>
                      <a:ext uri="{FF2B5EF4-FFF2-40B4-BE49-F238E27FC236}">
                        <a16:creationId xmlns:a16="http://schemas.microsoft.com/office/drawing/2014/main" id="{6D82AECC-02D4-4F2F-802F-DFE99469A074}"/>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7" name="Gerader Verbinder 66">
                    <a:extLst>
                      <a:ext uri="{FF2B5EF4-FFF2-40B4-BE49-F238E27FC236}">
                        <a16:creationId xmlns:a16="http://schemas.microsoft.com/office/drawing/2014/main" id="{85CC98F2-D934-48B5-B2E8-F3F149301263}"/>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56" name="Textfeld 55">
                  <a:extLst>
                    <a:ext uri="{FF2B5EF4-FFF2-40B4-BE49-F238E27FC236}">
                      <a16:creationId xmlns:a16="http://schemas.microsoft.com/office/drawing/2014/main" id="{86B597B3-5355-4522-A8AB-CAE66B011831}"/>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47" name="Gruppieren 46">
                <a:extLst>
                  <a:ext uri="{FF2B5EF4-FFF2-40B4-BE49-F238E27FC236}">
                    <a16:creationId xmlns:a16="http://schemas.microsoft.com/office/drawing/2014/main" id="{DF8472AE-BE92-43B7-8FD8-756EFF605F9E}"/>
                  </a:ext>
                </a:extLst>
              </p:cNvPr>
              <p:cNvGrpSpPr/>
              <p:nvPr/>
            </p:nvGrpSpPr>
            <p:grpSpPr>
              <a:xfrm>
                <a:off x="3159562" y="3281036"/>
                <a:ext cx="1018103" cy="274521"/>
                <a:chOff x="5649269" y="2787070"/>
                <a:chExt cx="1018103" cy="274521"/>
              </a:xfrm>
            </p:grpSpPr>
            <p:grpSp>
              <p:nvGrpSpPr>
                <p:cNvPr id="48" name="Gruppieren 47">
                  <a:extLst>
                    <a:ext uri="{FF2B5EF4-FFF2-40B4-BE49-F238E27FC236}">
                      <a16:creationId xmlns:a16="http://schemas.microsoft.com/office/drawing/2014/main" id="{F9E311C4-DB0F-495C-AC65-6F60442FE4DC}"/>
                    </a:ext>
                  </a:extLst>
                </p:cNvPr>
                <p:cNvGrpSpPr/>
                <p:nvPr/>
              </p:nvGrpSpPr>
              <p:grpSpPr>
                <a:xfrm>
                  <a:off x="5649269" y="2917591"/>
                  <a:ext cx="216000" cy="144000"/>
                  <a:chOff x="2734278" y="3211758"/>
                  <a:chExt cx="216000" cy="144000"/>
                </a:xfrm>
              </p:grpSpPr>
              <p:cxnSp>
                <p:nvCxnSpPr>
                  <p:cNvPr id="53" name="Gerader Verbinder 52">
                    <a:extLst>
                      <a:ext uri="{FF2B5EF4-FFF2-40B4-BE49-F238E27FC236}">
                        <a16:creationId xmlns:a16="http://schemas.microsoft.com/office/drawing/2014/main" id="{F14E405A-BDD8-44EB-BCE6-3BAA0193B4EE}"/>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4" name="Gerader Verbinder 53">
                    <a:extLst>
                      <a:ext uri="{FF2B5EF4-FFF2-40B4-BE49-F238E27FC236}">
                        <a16:creationId xmlns:a16="http://schemas.microsoft.com/office/drawing/2014/main" id="{546FB492-C0BA-49CB-83EE-59D7AAAE1CC6}"/>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52" name="Textfeld 51">
                  <a:extLst>
                    <a:ext uri="{FF2B5EF4-FFF2-40B4-BE49-F238E27FC236}">
                      <a16:creationId xmlns:a16="http://schemas.microsoft.com/office/drawing/2014/main" id="{670A316F-5F6E-41F2-8426-10119EF62DCD}"/>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42%|52%</a:t>
                  </a:r>
                  <a:r>
                    <a:rPr lang="de-DE" sz="600" dirty="0">
                      <a:solidFill>
                        <a:schemeClr val="bg1">
                          <a:lumMod val="65000"/>
                        </a:schemeClr>
                      </a:solidFill>
                    </a:rPr>
                    <a:t>a</a:t>
                  </a:r>
                  <a:r>
                    <a:rPr lang="de-DE" sz="800" dirty="0">
                      <a:solidFill>
                        <a:schemeClr val="bg1">
                          <a:lumMod val="65000"/>
                        </a:schemeClr>
                      </a:solidFill>
                    </a:rPr>
                    <a:t>|53%</a:t>
                  </a:r>
                  <a:r>
                    <a:rPr lang="de-DE" sz="600" dirty="0">
                      <a:solidFill>
                        <a:schemeClr val="bg1">
                          <a:lumMod val="65000"/>
                        </a:schemeClr>
                      </a:solidFill>
                    </a:rPr>
                    <a:t>a</a:t>
                  </a:r>
                </a:p>
              </p:txBody>
            </p:sp>
          </p:grpSp>
        </p:grpSp>
        <p:grpSp>
          <p:nvGrpSpPr>
            <p:cNvPr id="40" name="Gruppieren 39">
              <a:extLst>
                <a:ext uri="{FF2B5EF4-FFF2-40B4-BE49-F238E27FC236}">
                  <a16:creationId xmlns:a16="http://schemas.microsoft.com/office/drawing/2014/main" id="{07522121-3E06-4883-8A9E-E816503A258D}"/>
                </a:ext>
              </a:extLst>
            </p:cNvPr>
            <p:cNvGrpSpPr/>
            <p:nvPr/>
          </p:nvGrpSpPr>
          <p:grpSpPr>
            <a:xfrm>
              <a:off x="1929755" y="2734211"/>
              <a:ext cx="224322" cy="400165"/>
              <a:chOff x="1237392" y="1861683"/>
              <a:chExt cx="224322" cy="400165"/>
            </a:xfrm>
          </p:grpSpPr>
          <p:pic>
            <p:nvPicPr>
              <p:cNvPr id="41" name="Grafik 40">
                <a:extLst>
                  <a:ext uri="{FF2B5EF4-FFF2-40B4-BE49-F238E27FC236}">
                    <a16:creationId xmlns:a16="http://schemas.microsoft.com/office/drawing/2014/main" id="{3C9256F3-88A9-47C0-A562-BA8E44DE84F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0528" y="2081848"/>
                <a:ext cx="188090" cy="180000"/>
              </a:xfrm>
              <a:prstGeom prst="rect">
                <a:avLst/>
              </a:prstGeom>
            </p:spPr>
          </p:pic>
          <p:grpSp>
            <p:nvGrpSpPr>
              <p:cNvPr id="43" name="Gruppieren 42">
                <a:extLst>
                  <a:ext uri="{FF2B5EF4-FFF2-40B4-BE49-F238E27FC236}">
                    <a16:creationId xmlns:a16="http://schemas.microsoft.com/office/drawing/2014/main" id="{DD535085-7516-43F0-993D-37719224B0AA}"/>
                  </a:ext>
                </a:extLst>
              </p:cNvPr>
              <p:cNvGrpSpPr>
                <a:grpSpLocks noChangeAspect="1"/>
              </p:cNvGrpSpPr>
              <p:nvPr/>
            </p:nvGrpSpPr>
            <p:grpSpPr>
              <a:xfrm>
                <a:off x="1237392" y="1861683"/>
                <a:ext cx="224322" cy="144000"/>
                <a:chOff x="10194164" y="3584308"/>
                <a:chExt cx="493594" cy="316855"/>
              </a:xfrm>
            </p:grpSpPr>
            <p:pic>
              <p:nvPicPr>
                <p:cNvPr id="44" name="Graphic 5">
                  <a:extLst>
                    <a:ext uri="{FF2B5EF4-FFF2-40B4-BE49-F238E27FC236}">
                      <a16:creationId xmlns:a16="http://schemas.microsoft.com/office/drawing/2014/main" id="{7DE46139-4598-426F-BDC1-E06ED5F2AA2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45" name="Graphic 11">
                  <a:extLst>
                    <a:ext uri="{FF2B5EF4-FFF2-40B4-BE49-F238E27FC236}">
                      <a16:creationId xmlns:a16="http://schemas.microsoft.com/office/drawing/2014/main" id="{384B4568-10F6-4F66-A33A-FC6108D9088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sp>
        <p:nvSpPr>
          <p:cNvPr id="4" name="Foliennummernplatzhalter 3">
            <a:extLst>
              <a:ext uri="{FF2B5EF4-FFF2-40B4-BE49-F238E27FC236}">
                <a16:creationId xmlns:a16="http://schemas.microsoft.com/office/drawing/2014/main" id="{DA6428B6-41D2-431E-8DB0-B0F529585588}"/>
              </a:ext>
            </a:extLst>
          </p:cNvPr>
          <p:cNvSpPr>
            <a:spLocks noGrp="1"/>
          </p:cNvSpPr>
          <p:nvPr>
            <p:ph type="sldNum" sz="quarter" idx="10"/>
          </p:nvPr>
        </p:nvSpPr>
        <p:spPr/>
        <p:txBody>
          <a:bodyPr/>
          <a:lstStyle/>
          <a:p>
            <a:fld id="{4034BEE3-566C-4068-A777-C3A4762E861B}" type="slidenum">
              <a:rPr lang="en-GB" smtClean="0"/>
              <a:pPr/>
              <a:t>21</a:t>
            </a:fld>
            <a:endParaRPr lang="en-GB" dirty="0"/>
          </a:p>
        </p:txBody>
      </p:sp>
    </p:spTree>
    <p:extLst>
      <p:ext uri="{BB962C8B-B14F-4D97-AF65-F5344CB8AC3E}">
        <p14:creationId xmlns:p14="http://schemas.microsoft.com/office/powerpoint/2010/main" val="104167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23086-37A0-45B7-A793-B7BB984F92D1}"/>
              </a:ext>
            </a:extLst>
          </p:cNvPr>
          <p:cNvSpPr>
            <a:spLocks noGrp="1"/>
          </p:cNvSpPr>
          <p:nvPr>
            <p:ph type="title"/>
          </p:nvPr>
        </p:nvSpPr>
        <p:spPr/>
        <p:txBody>
          <a:bodyPr/>
          <a:lstStyle/>
          <a:p>
            <a:r>
              <a:rPr lang="en-US" noProof="1"/>
              <a:t>Few respondents regularly check their Certificate of Vaccination.</a:t>
            </a:r>
          </a:p>
        </p:txBody>
      </p:sp>
      <p:sp>
        <p:nvSpPr>
          <p:cNvPr id="26" name="Rechteck 25">
            <a:extLst>
              <a:ext uri="{FF2B5EF4-FFF2-40B4-BE49-F238E27FC236}">
                <a16:creationId xmlns:a16="http://schemas.microsoft.com/office/drawing/2014/main" id="{8EE0E126-342D-4EAF-A53D-574F38036D3F}"/>
              </a:ext>
            </a:extLst>
          </p:cNvPr>
          <p:cNvSpPr/>
          <p:nvPr/>
        </p:nvSpPr>
        <p:spPr>
          <a:xfrm>
            <a:off x="360000" y="1161920"/>
            <a:ext cx="9014358" cy="276999"/>
          </a:xfrm>
          <a:prstGeom prst="rect">
            <a:avLst/>
          </a:prstGeom>
        </p:spPr>
        <p:txBody>
          <a:bodyPr wrap="square">
            <a:spAutoFit/>
          </a:bodyPr>
          <a:lstStyle/>
          <a:p>
            <a:r>
              <a:rPr lang="en-US" sz="1200" dirty="0"/>
              <a:t>Q12. When did you last look at your Certificate of Vaccination?</a:t>
            </a:r>
            <a:r>
              <a:rPr lang="en-US" sz="1200" i="1" dirty="0"/>
              <a:t> – (single answer)</a:t>
            </a:r>
            <a:r>
              <a:rPr lang="en-US" sz="1200" dirty="0"/>
              <a:t> </a:t>
            </a:r>
          </a:p>
        </p:txBody>
      </p:sp>
      <p:graphicFrame>
        <p:nvGraphicFramePr>
          <p:cNvPr id="22" name="Tabelle 8">
            <a:extLst>
              <a:ext uri="{FF2B5EF4-FFF2-40B4-BE49-F238E27FC236}">
                <a16:creationId xmlns:a16="http://schemas.microsoft.com/office/drawing/2014/main" id="{A2A21DF7-30A9-4BBB-A133-9E1D2E41D3E0}"/>
              </a:ext>
            </a:extLst>
          </p:cNvPr>
          <p:cNvGraphicFramePr>
            <a:graphicFrameLocks noGrp="1"/>
          </p:cNvGraphicFramePr>
          <p:nvPr>
            <p:extLst>
              <p:ext uri="{D42A27DB-BD31-4B8C-83A1-F6EECF244321}">
                <p14:modId xmlns:p14="http://schemas.microsoft.com/office/powerpoint/2010/main" val="1593577141"/>
              </p:ext>
            </p:extLst>
          </p:nvPr>
        </p:nvGraphicFramePr>
        <p:xfrm>
          <a:off x="359998" y="3849866"/>
          <a:ext cx="10269900" cy="1253531"/>
        </p:xfrm>
        <a:graphic>
          <a:graphicData uri="http://schemas.openxmlformats.org/drawingml/2006/table">
            <a:tbl>
              <a:tblPr firstRow="1" bandRow="1">
                <a:tableStyleId>{5C22544A-7EE6-4342-B048-85BDC9FD1C3A}</a:tableStyleId>
              </a:tblPr>
              <a:tblGrid>
                <a:gridCol w="1711650">
                  <a:extLst>
                    <a:ext uri="{9D8B030D-6E8A-4147-A177-3AD203B41FA5}">
                      <a16:colId xmlns:a16="http://schemas.microsoft.com/office/drawing/2014/main" val="1271370847"/>
                    </a:ext>
                  </a:extLst>
                </a:gridCol>
                <a:gridCol w="1711650">
                  <a:extLst>
                    <a:ext uri="{9D8B030D-6E8A-4147-A177-3AD203B41FA5}">
                      <a16:colId xmlns:a16="http://schemas.microsoft.com/office/drawing/2014/main" val="1067911662"/>
                    </a:ext>
                  </a:extLst>
                </a:gridCol>
                <a:gridCol w="1711650">
                  <a:extLst>
                    <a:ext uri="{9D8B030D-6E8A-4147-A177-3AD203B41FA5}">
                      <a16:colId xmlns:a16="http://schemas.microsoft.com/office/drawing/2014/main" val="2225007639"/>
                    </a:ext>
                  </a:extLst>
                </a:gridCol>
                <a:gridCol w="1711650">
                  <a:extLst>
                    <a:ext uri="{9D8B030D-6E8A-4147-A177-3AD203B41FA5}">
                      <a16:colId xmlns:a16="http://schemas.microsoft.com/office/drawing/2014/main" val="3651680017"/>
                    </a:ext>
                  </a:extLst>
                </a:gridCol>
                <a:gridCol w="1711650">
                  <a:extLst>
                    <a:ext uri="{9D8B030D-6E8A-4147-A177-3AD203B41FA5}">
                      <a16:colId xmlns:a16="http://schemas.microsoft.com/office/drawing/2014/main" val="3609761514"/>
                    </a:ext>
                  </a:extLst>
                </a:gridCol>
                <a:gridCol w="1711650">
                  <a:extLst>
                    <a:ext uri="{9D8B030D-6E8A-4147-A177-3AD203B41FA5}">
                      <a16:colId xmlns:a16="http://schemas.microsoft.com/office/drawing/2014/main" val="4038945235"/>
                    </a:ext>
                  </a:extLst>
                </a:gridCol>
              </a:tblGrid>
              <a:tr h="1253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Fairly recently, I check it at least once per quarter.</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Perhaps a few months ago.</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r>
                        <a:rPr lang="en-US" sz="1200" b="0" kern="1200" dirty="0">
                          <a:solidFill>
                            <a:schemeClr val="tx1"/>
                          </a:solidFill>
                          <a:latin typeface="+mn-lt"/>
                          <a:ea typeface="+mn-ea"/>
                          <a:cs typeface="+mn-cs"/>
                        </a:rPr>
                        <a:t>Before my last long-distance trip to see which vaccinations I needed. </a:t>
                      </a:r>
                      <a:endParaRPr lang="de-DE" sz="1200" b="0" kern="1200" dirty="0">
                        <a:solidFill>
                          <a:schemeClr val="tx1"/>
                        </a:solidFill>
                        <a:latin typeface="+mn-lt"/>
                        <a:ea typeface="+mn-ea"/>
                        <a:cs typeface="+mn-cs"/>
                      </a:endParaRPr>
                    </a:p>
                  </a:txBody>
                  <a:tcPr>
                    <a:lnL w="12700" cmpd="sng">
                      <a:noFill/>
                    </a:lnL>
                    <a:lnR w="12700" cmpd="sng">
                      <a:noFill/>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r>
                        <a:rPr lang="en-US" sz="1200" b="0" dirty="0">
                          <a:solidFill>
                            <a:schemeClr val="tx1"/>
                          </a:solidFill>
                        </a:rPr>
                        <a:t>I usually check it every three to four years.</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pPr marL="0" algn="l" defTabSz="914400" rtl="0" eaLnBrk="1" latinLnBrk="0" hangingPunct="1"/>
                      <a:r>
                        <a:rPr lang="en-US" sz="1400" b="1" kern="1200" dirty="0">
                          <a:solidFill>
                            <a:schemeClr val="tx2"/>
                          </a:solidFill>
                          <a:latin typeface="+mn-lt"/>
                          <a:ea typeface="+mn-ea"/>
                          <a:cs typeface="+mn-cs"/>
                        </a:rPr>
                        <a:t>I can’t remember – it must have been a long time ago.</a:t>
                      </a:r>
                      <a:endParaRPr lang="de-DE" sz="1400" b="1" kern="1200" dirty="0">
                        <a:solidFill>
                          <a:schemeClr val="tx2"/>
                        </a:solidFill>
                        <a:latin typeface="+mn-lt"/>
                        <a:ea typeface="+mn-ea"/>
                        <a:cs typeface="+mn-cs"/>
                      </a:endParaRPr>
                    </a:p>
                  </a:txBody>
                  <a:tcPr>
                    <a:lnL w="12700" cmpd="sng">
                      <a:noFill/>
                    </a:lnL>
                    <a:lnR w="12700" cmpd="sng">
                      <a:noFill/>
                    </a:lnR>
                    <a:lnT w="28575"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r>
                        <a:rPr lang="en-US" sz="1200" b="0" dirty="0">
                          <a:solidFill>
                            <a:schemeClr val="tx1"/>
                          </a:solidFill>
                        </a:rPr>
                        <a:t>I don’t know where my Certificate of Vaccination is.</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46946593"/>
                  </a:ext>
                </a:extLst>
              </a:tr>
            </a:tbl>
          </a:graphicData>
        </a:graphic>
      </p:graphicFrame>
      <p:sp>
        <p:nvSpPr>
          <p:cNvPr id="15" name="Rechteck 14">
            <a:extLst>
              <a:ext uri="{FF2B5EF4-FFF2-40B4-BE49-F238E27FC236}">
                <a16:creationId xmlns:a16="http://schemas.microsoft.com/office/drawing/2014/main" id="{A6077E94-7031-45F1-AD1C-2BD51B6CCE20}"/>
              </a:ext>
            </a:extLst>
          </p:cNvPr>
          <p:cNvSpPr/>
          <p:nvPr/>
        </p:nvSpPr>
        <p:spPr bwMode="ltGray">
          <a:xfrm>
            <a:off x="10950242" y="880227"/>
            <a:ext cx="876632" cy="40320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t>Immunities</a:t>
            </a:r>
          </a:p>
        </p:txBody>
      </p:sp>
      <p:sp>
        <p:nvSpPr>
          <p:cNvPr id="25" name="Textfeld 24">
            <a:extLst>
              <a:ext uri="{FF2B5EF4-FFF2-40B4-BE49-F238E27FC236}">
                <a16:creationId xmlns:a16="http://schemas.microsoft.com/office/drawing/2014/main" id="{AADFB704-8D6F-4F38-AB26-393BB4AF22CF}"/>
              </a:ext>
            </a:extLst>
          </p:cNvPr>
          <p:cNvSpPr txBox="1"/>
          <p:nvPr/>
        </p:nvSpPr>
        <p:spPr>
          <a:xfrm>
            <a:off x="2144504" y="3335721"/>
            <a:ext cx="820738" cy="492443"/>
          </a:xfrm>
          <a:prstGeom prst="rect">
            <a:avLst/>
          </a:prstGeom>
          <a:noFill/>
        </p:spPr>
        <p:txBody>
          <a:bodyPr wrap="none" lIns="0" tIns="0" rIns="0" bIns="0" rtlCol="0">
            <a:spAutoFit/>
          </a:bodyPr>
          <a:lstStyle/>
          <a:p>
            <a:r>
              <a:rPr lang="de-DE" sz="3200" dirty="0">
                <a:solidFill>
                  <a:schemeClr val="bg1">
                    <a:lumMod val="65000"/>
                  </a:schemeClr>
                </a:solidFill>
              </a:rPr>
              <a:t>16%</a:t>
            </a:r>
          </a:p>
        </p:txBody>
      </p:sp>
      <p:sp>
        <p:nvSpPr>
          <p:cNvPr id="28" name="Textfeld 27">
            <a:extLst>
              <a:ext uri="{FF2B5EF4-FFF2-40B4-BE49-F238E27FC236}">
                <a16:creationId xmlns:a16="http://schemas.microsoft.com/office/drawing/2014/main" id="{806036E4-480F-4380-8A72-1D655E79A986}"/>
              </a:ext>
            </a:extLst>
          </p:cNvPr>
          <p:cNvSpPr txBox="1"/>
          <p:nvPr/>
        </p:nvSpPr>
        <p:spPr>
          <a:xfrm>
            <a:off x="3847027" y="3335721"/>
            <a:ext cx="790281" cy="492443"/>
          </a:xfrm>
          <a:prstGeom prst="rect">
            <a:avLst/>
          </a:prstGeom>
          <a:noFill/>
        </p:spPr>
        <p:txBody>
          <a:bodyPr wrap="none" lIns="0" tIns="0" rIns="0" bIns="0" rtlCol="0">
            <a:spAutoFit/>
          </a:bodyPr>
          <a:lstStyle>
            <a:defPPr>
              <a:defRPr lang="en-US"/>
            </a:defPPr>
            <a:lvl1pPr>
              <a:defRPr sz="5400">
                <a:solidFill>
                  <a:schemeClr val="bg1">
                    <a:lumMod val="65000"/>
                  </a:schemeClr>
                </a:solidFill>
              </a:defRPr>
            </a:lvl1pPr>
          </a:lstStyle>
          <a:p>
            <a:r>
              <a:rPr lang="de-DE" sz="3200" dirty="0"/>
              <a:t>11%</a:t>
            </a:r>
          </a:p>
        </p:txBody>
      </p:sp>
      <p:sp>
        <p:nvSpPr>
          <p:cNvPr id="29" name="Textfeld 28">
            <a:extLst>
              <a:ext uri="{FF2B5EF4-FFF2-40B4-BE49-F238E27FC236}">
                <a16:creationId xmlns:a16="http://schemas.microsoft.com/office/drawing/2014/main" id="{C51A17F5-2F8D-41D1-BBF7-4547D3117198}"/>
              </a:ext>
            </a:extLst>
          </p:cNvPr>
          <p:cNvSpPr txBox="1"/>
          <p:nvPr/>
        </p:nvSpPr>
        <p:spPr>
          <a:xfrm>
            <a:off x="448473" y="3335721"/>
            <a:ext cx="820738" cy="492443"/>
          </a:xfrm>
          <a:prstGeom prst="rect">
            <a:avLst/>
          </a:prstGeom>
          <a:noFill/>
        </p:spPr>
        <p:txBody>
          <a:bodyPr wrap="none" lIns="0" tIns="0" rIns="0" bIns="0" rtlCol="0">
            <a:spAutoFit/>
          </a:bodyPr>
          <a:lstStyle/>
          <a:p>
            <a:r>
              <a:rPr lang="de-DE" sz="3200" dirty="0">
                <a:solidFill>
                  <a:schemeClr val="bg1">
                    <a:lumMod val="65000"/>
                  </a:schemeClr>
                </a:solidFill>
              </a:rPr>
              <a:t>10%</a:t>
            </a:r>
          </a:p>
        </p:txBody>
      </p:sp>
      <p:sp>
        <p:nvSpPr>
          <p:cNvPr id="30" name="Textfeld 29">
            <a:extLst>
              <a:ext uri="{FF2B5EF4-FFF2-40B4-BE49-F238E27FC236}">
                <a16:creationId xmlns:a16="http://schemas.microsoft.com/office/drawing/2014/main" id="{ED34AD29-026E-44BA-B57F-87A350560CDF}"/>
              </a:ext>
            </a:extLst>
          </p:cNvPr>
          <p:cNvSpPr txBox="1"/>
          <p:nvPr/>
        </p:nvSpPr>
        <p:spPr>
          <a:xfrm>
            <a:off x="5604969" y="3335721"/>
            <a:ext cx="820738" cy="492443"/>
          </a:xfrm>
          <a:prstGeom prst="rect">
            <a:avLst/>
          </a:prstGeom>
          <a:noFill/>
        </p:spPr>
        <p:txBody>
          <a:bodyPr wrap="none" lIns="0" tIns="0" rIns="0" bIns="0" rtlCol="0">
            <a:spAutoFit/>
          </a:bodyPr>
          <a:lstStyle/>
          <a:p>
            <a:r>
              <a:rPr lang="de-DE" sz="3200" dirty="0">
                <a:solidFill>
                  <a:schemeClr val="bg1">
                    <a:lumMod val="65000"/>
                  </a:schemeClr>
                </a:solidFill>
              </a:rPr>
              <a:t>10%</a:t>
            </a:r>
          </a:p>
        </p:txBody>
      </p:sp>
      <p:sp>
        <p:nvSpPr>
          <p:cNvPr id="31" name="Textfeld 30">
            <a:extLst>
              <a:ext uri="{FF2B5EF4-FFF2-40B4-BE49-F238E27FC236}">
                <a16:creationId xmlns:a16="http://schemas.microsoft.com/office/drawing/2014/main" id="{2AF0DB95-0C9C-490C-AB3C-42924499F28A}"/>
              </a:ext>
            </a:extLst>
          </p:cNvPr>
          <p:cNvSpPr txBox="1"/>
          <p:nvPr/>
        </p:nvSpPr>
        <p:spPr>
          <a:xfrm>
            <a:off x="7259705" y="2899782"/>
            <a:ext cx="1540486" cy="923330"/>
          </a:xfrm>
          <a:prstGeom prst="rect">
            <a:avLst/>
          </a:prstGeom>
          <a:noFill/>
        </p:spPr>
        <p:txBody>
          <a:bodyPr wrap="none" lIns="0" tIns="0" rIns="0" bIns="0" rtlCol="0">
            <a:spAutoFit/>
          </a:bodyPr>
          <a:lstStyle>
            <a:defPPr>
              <a:defRPr lang="en-US"/>
            </a:defPPr>
            <a:lvl1pPr>
              <a:defRPr sz="5400" b="1">
                <a:solidFill>
                  <a:schemeClr val="tx2"/>
                </a:solidFill>
              </a:defRPr>
            </a:lvl1pPr>
          </a:lstStyle>
          <a:p>
            <a:r>
              <a:rPr lang="de-DE" sz="6000" dirty="0"/>
              <a:t>34%</a:t>
            </a:r>
          </a:p>
        </p:txBody>
      </p:sp>
      <p:sp>
        <p:nvSpPr>
          <p:cNvPr id="32" name="Textfeld 31">
            <a:extLst>
              <a:ext uri="{FF2B5EF4-FFF2-40B4-BE49-F238E27FC236}">
                <a16:creationId xmlns:a16="http://schemas.microsoft.com/office/drawing/2014/main" id="{80A86D06-690C-4366-AB7A-2F3B3B5428C8}"/>
              </a:ext>
            </a:extLst>
          </p:cNvPr>
          <p:cNvSpPr txBox="1"/>
          <p:nvPr/>
        </p:nvSpPr>
        <p:spPr>
          <a:xfrm>
            <a:off x="9004254" y="3335721"/>
            <a:ext cx="820738" cy="492443"/>
          </a:xfrm>
          <a:prstGeom prst="rect">
            <a:avLst/>
          </a:prstGeom>
          <a:noFill/>
        </p:spPr>
        <p:txBody>
          <a:bodyPr wrap="none" lIns="0" tIns="0" rIns="0" bIns="0" rtlCol="0">
            <a:spAutoFit/>
          </a:bodyPr>
          <a:lstStyle/>
          <a:p>
            <a:r>
              <a:rPr lang="de-DE" sz="3200" dirty="0">
                <a:solidFill>
                  <a:schemeClr val="bg1">
                    <a:lumMod val="65000"/>
                  </a:schemeClr>
                </a:solidFill>
              </a:rPr>
              <a:t>19%</a:t>
            </a:r>
          </a:p>
        </p:txBody>
      </p:sp>
      <p:pic>
        <p:nvPicPr>
          <p:cNvPr id="33" name="Graphic 15">
            <a:extLst>
              <a:ext uri="{FF2B5EF4-FFF2-40B4-BE49-F238E27FC236}">
                <a16:creationId xmlns:a16="http://schemas.microsoft.com/office/drawing/2014/main" id="{4E69D0B9-9327-4209-88FF-96450934F1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03845" y="2982809"/>
            <a:ext cx="1118298" cy="1151681"/>
          </a:xfrm>
          <a:prstGeom prst="rect">
            <a:avLst/>
          </a:prstGeom>
        </p:spPr>
      </p:pic>
      <p:sp>
        <p:nvSpPr>
          <p:cNvPr id="72" name="Textfeld 71">
            <a:extLst>
              <a:ext uri="{FF2B5EF4-FFF2-40B4-BE49-F238E27FC236}">
                <a16:creationId xmlns:a16="http://schemas.microsoft.com/office/drawing/2014/main" id="{4D265F60-297E-4773-8E60-F497C8D236CE}"/>
              </a:ext>
            </a:extLst>
          </p:cNvPr>
          <p:cNvSpPr txBox="1"/>
          <p:nvPr/>
        </p:nvSpPr>
        <p:spPr>
          <a:xfrm>
            <a:off x="455193" y="1436958"/>
            <a:ext cx="912109" cy="169277"/>
          </a:xfrm>
          <a:prstGeom prst="rect">
            <a:avLst/>
          </a:prstGeom>
          <a:noFill/>
        </p:spPr>
        <p:txBody>
          <a:bodyPr wrap="none" lIns="0" tIns="0" rIns="0" bIns="0" rtlCol="0">
            <a:spAutoFit/>
          </a:bodyPr>
          <a:lstStyle>
            <a:defPPr>
              <a:defRPr lang="en-US"/>
            </a:defPPr>
            <a:lvl1pPr>
              <a:defRPr sz="1100"/>
            </a:lvl1pPr>
          </a:lstStyle>
          <a:p>
            <a:r>
              <a:rPr lang="de-DE" dirty="0"/>
              <a:t>Base: n=2.010</a:t>
            </a:r>
          </a:p>
        </p:txBody>
      </p:sp>
      <p:grpSp>
        <p:nvGrpSpPr>
          <p:cNvPr id="93" name="Gruppieren 92">
            <a:extLst>
              <a:ext uri="{FF2B5EF4-FFF2-40B4-BE49-F238E27FC236}">
                <a16:creationId xmlns:a16="http://schemas.microsoft.com/office/drawing/2014/main" id="{FDC0CF97-7C2D-45FC-9883-FAF0DCD8401A}"/>
              </a:ext>
            </a:extLst>
          </p:cNvPr>
          <p:cNvGrpSpPr/>
          <p:nvPr/>
        </p:nvGrpSpPr>
        <p:grpSpPr>
          <a:xfrm>
            <a:off x="11078429" y="1296146"/>
            <a:ext cx="620257" cy="662084"/>
            <a:chOff x="2530482" y="2221432"/>
            <a:chExt cx="620257" cy="662084"/>
          </a:xfrm>
        </p:grpSpPr>
        <p:sp>
          <p:nvSpPr>
            <p:cNvPr id="94" name="Rechteck 93">
              <a:extLst>
                <a:ext uri="{FF2B5EF4-FFF2-40B4-BE49-F238E27FC236}">
                  <a16:creationId xmlns:a16="http://schemas.microsoft.com/office/drawing/2014/main" id="{D22E84C4-2B66-417C-B98D-5835DD69A063}"/>
                </a:ext>
              </a:extLst>
            </p:cNvPr>
            <p:cNvSpPr/>
            <p:nvPr/>
          </p:nvSpPr>
          <p:spPr bwMode="ltGray">
            <a:xfrm>
              <a:off x="2530482" y="2519464"/>
              <a:ext cx="620257" cy="3640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noProof="1">
                  <a:solidFill>
                    <a:schemeClr val="accent5"/>
                  </a:solidFill>
                </a:rPr>
                <a:t>Doing</a:t>
              </a:r>
            </a:p>
          </p:txBody>
        </p:sp>
        <p:pic>
          <p:nvPicPr>
            <p:cNvPr id="95" name="Graphic 17">
              <a:extLst>
                <a:ext uri="{FF2B5EF4-FFF2-40B4-BE49-F238E27FC236}">
                  <a16:creationId xmlns:a16="http://schemas.microsoft.com/office/drawing/2014/main" id="{CDFD40D2-2EB5-4830-8DB4-0429D77E0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57748" y="2221432"/>
              <a:ext cx="365727" cy="365727"/>
            </a:xfrm>
            <a:prstGeom prst="rect">
              <a:avLst/>
            </a:prstGeom>
          </p:spPr>
        </p:pic>
      </p:grpSp>
      <p:grpSp>
        <p:nvGrpSpPr>
          <p:cNvPr id="255" name="Gruppieren 254">
            <a:extLst>
              <a:ext uri="{FF2B5EF4-FFF2-40B4-BE49-F238E27FC236}">
                <a16:creationId xmlns:a16="http://schemas.microsoft.com/office/drawing/2014/main" id="{A7D0E0B9-92B8-44C3-B4F6-A9FD4C203AE0}"/>
              </a:ext>
            </a:extLst>
          </p:cNvPr>
          <p:cNvGrpSpPr>
            <a:grpSpLocks noChangeAspect="1"/>
          </p:cNvGrpSpPr>
          <p:nvPr/>
        </p:nvGrpSpPr>
        <p:grpSpPr>
          <a:xfrm>
            <a:off x="8496065" y="5616154"/>
            <a:ext cx="3240000" cy="432383"/>
            <a:chOff x="8145191" y="5602202"/>
            <a:chExt cx="3681683" cy="491331"/>
          </a:xfrm>
        </p:grpSpPr>
        <p:pic>
          <p:nvPicPr>
            <p:cNvPr id="256" name="Graphic 5">
              <a:extLst>
                <a:ext uri="{FF2B5EF4-FFF2-40B4-BE49-F238E27FC236}">
                  <a16:creationId xmlns:a16="http://schemas.microsoft.com/office/drawing/2014/main" id="{B0AAF23F-617C-4491-9955-DA5DBE9EF88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24240" y="5667113"/>
              <a:ext cx="192868" cy="316855"/>
            </a:xfrm>
            <a:prstGeom prst="rect">
              <a:avLst/>
            </a:prstGeom>
          </p:spPr>
        </p:pic>
        <p:pic>
          <p:nvPicPr>
            <p:cNvPr id="257" name="Grafik 256">
              <a:extLst>
                <a:ext uri="{FF2B5EF4-FFF2-40B4-BE49-F238E27FC236}">
                  <a16:creationId xmlns:a16="http://schemas.microsoft.com/office/drawing/2014/main" id="{EC6B593D-5AA6-4E9B-8A46-5ED21688719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93318" y="5602202"/>
              <a:ext cx="421322" cy="403200"/>
            </a:xfrm>
            <a:prstGeom prst="rect">
              <a:avLst/>
            </a:prstGeom>
          </p:spPr>
        </p:pic>
        <p:pic>
          <p:nvPicPr>
            <p:cNvPr id="258" name="Graphic 11">
              <a:extLst>
                <a:ext uri="{FF2B5EF4-FFF2-40B4-BE49-F238E27FC236}">
                  <a16:creationId xmlns:a16="http://schemas.microsoft.com/office/drawing/2014/main" id="{5A7712CC-ED4D-492D-93CA-940F0B8D277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45191" y="5702348"/>
              <a:ext cx="276999" cy="276999"/>
            </a:xfrm>
            <a:prstGeom prst="rect">
              <a:avLst/>
            </a:prstGeom>
          </p:spPr>
        </p:pic>
        <p:sp>
          <p:nvSpPr>
            <p:cNvPr id="259" name="Rechteck: abgerundete Ecken 258">
              <a:extLst>
                <a:ext uri="{FF2B5EF4-FFF2-40B4-BE49-F238E27FC236}">
                  <a16:creationId xmlns:a16="http://schemas.microsoft.com/office/drawing/2014/main" id="{3498EFB4-B37C-4024-882C-F9149EDEB486}"/>
                </a:ext>
              </a:extLst>
            </p:cNvPr>
            <p:cNvSpPr/>
            <p:nvPr/>
          </p:nvSpPr>
          <p:spPr bwMode="ltGray">
            <a:xfrm>
              <a:off x="10086643" y="5667112"/>
              <a:ext cx="1740231" cy="338289"/>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sp>
          <p:nvSpPr>
            <p:cNvPr id="260" name="Textfeld 259">
              <a:extLst>
                <a:ext uri="{FF2B5EF4-FFF2-40B4-BE49-F238E27FC236}">
                  <a16:creationId xmlns:a16="http://schemas.microsoft.com/office/drawing/2014/main" id="{A7F6B1B1-A51B-414D-980C-8D2FA1205996}"/>
                </a:ext>
              </a:extLst>
            </p:cNvPr>
            <p:cNvSpPr txBox="1"/>
            <p:nvPr/>
          </p:nvSpPr>
          <p:spPr>
            <a:xfrm>
              <a:off x="10206064"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18-34</a:t>
              </a:r>
              <a:br>
                <a:rPr lang="en-US" sz="1100" dirty="0">
                  <a:solidFill>
                    <a:schemeClr val="bg1">
                      <a:lumMod val="75000"/>
                    </a:schemeClr>
                  </a:solidFill>
                </a:rPr>
              </a:br>
              <a:r>
                <a:rPr lang="en-US" sz="900" dirty="0">
                  <a:solidFill>
                    <a:schemeClr val="bg1">
                      <a:lumMod val="75000"/>
                    </a:schemeClr>
                  </a:solidFill>
                </a:rPr>
                <a:t>(a)</a:t>
              </a:r>
            </a:p>
          </p:txBody>
        </p:sp>
        <p:sp>
          <p:nvSpPr>
            <p:cNvPr id="261" name="Textfeld 260">
              <a:extLst>
                <a:ext uri="{FF2B5EF4-FFF2-40B4-BE49-F238E27FC236}">
                  <a16:creationId xmlns:a16="http://schemas.microsoft.com/office/drawing/2014/main" id="{B87C5ACE-869D-4B14-A3CA-ECD3D5BF70BC}"/>
                </a:ext>
              </a:extLst>
            </p:cNvPr>
            <p:cNvSpPr txBox="1"/>
            <p:nvPr/>
          </p:nvSpPr>
          <p:spPr>
            <a:xfrm>
              <a:off x="10741646"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35-49</a:t>
              </a:r>
              <a:br>
                <a:rPr lang="en-US" sz="1100" dirty="0">
                  <a:solidFill>
                    <a:schemeClr val="bg1">
                      <a:lumMod val="75000"/>
                    </a:schemeClr>
                  </a:solidFill>
                </a:rPr>
              </a:br>
              <a:r>
                <a:rPr lang="en-US" sz="900" dirty="0">
                  <a:solidFill>
                    <a:schemeClr val="bg1">
                      <a:lumMod val="75000"/>
                    </a:schemeClr>
                  </a:solidFill>
                </a:rPr>
                <a:t>(b)</a:t>
              </a:r>
            </a:p>
          </p:txBody>
        </p:sp>
        <p:sp>
          <p:nvSpPr>
            <p:cNvPr id="262" name="Textfeld 261">
              <a:extLst>
                <a:ext uri="{FF2B5EF4-FFF2-40B4-BE49-F238E27FC236}">
                  <a16:creationId xmlns:a16="http://schemas.microsoft.com/office/drawing/2014/main" id="{7BDA4A02-7567-47FB-A07E-9AD26C5B3714}"/>
                </a:ext>
              </a:extLst>
            </p:cNvPr>
            <p:cNvSpPr txBox="1"/>
            <p:nvPr/>
          </p:nvSpPr>
          <p:spPr>
            <a:xfrm>
              <a:off x="11277227"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50-99</a:t>
              </a:r>
              <a:br>
                <a:rPr lang="en-US" sz="1100" dirty="0">
                  <a:solidFill>
                    <a:schemeClr val="bg1">
                      <a:lumMod val="75000"/>
                    </a:schemeClr>
                  </a:solidFill>
                </a:rPr>
              </a:br>
              <a:r>
                <a:rPr lang="en-US" sz="900" dirty="0">
                  <a:solidFill>
                    <a:schemeClr val="bg1">
                      <a:lumMod val="75000"/>
                    </a:schemeClr>
                  </a:solidFill>
                </a:rPr>
                <a:t>(c)</a:t>
              </a:r>
            </a:p>
          </p:txBody>
        </p:sp>
        <p:cxnSp>
          <p:nvCxnSpPr>
            <p:cNvPr id="263" name="Gerader Verbinder 262">
              <a:extLst>
                <a:ext uri="{FF2B5EF4-FFF2-40B4-BE49-F238E27FC236}">
                  <a16:creationId xmlns:a16="http://schemas.microsoft.com/office/drawing/2014/main" id="{702AB076-72B8-4500-B59B-AA02A1CF3A99}"/>
                </a:ext>
              </a:extLst>
            </p:cNvPr>
            <p:cNvCxnSpPr>
              <a:cxnSpLocks/>
            </p:cNvCxnSpPr>
            <p:nvPr/>
          </p:nvCxnSpPr>
          <p:spPr>
            <a:xfrm>
              <a:off x="1067642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4" name="Gerader Verbinder 263">
              <a:extLst>
                <a:ext uri="{FF2B5EF4-FFF2-40B4-BE49-F238E27FC236}">
                  <a16:creationId xmlns:a16="http://schemas.microsoft.com/office/drawing/2014/main" id="{E3914B91-AB36-42F4-A36C-907687A4EC1C}"/>
                </a:ext>
              </a:extLst>
            </p:cNvPr>
            <p:cNvCxnSpPr>
              <a:cxnSpLocks/>
            </p:cNvCxnSpPr>
            <p:nvPr/>
          </p:nvCxnSpPr>
          <p:spPr>
            <a:xfrm>
              <a:off x="1121689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65" name="Rechteck: abgerundete Ecken 264">
              <a:extLst>
                <a:ext uri="{FF2B5EF4-FFF2-40B4-BE49-F238E27FC236}">
                  <a16:creationId xmlns:a16="http://schemas.microsoft.com/office/drawing/2014/main" id="{E424D767-8304-41F0-B751-87C6B7234557}"/>
                </a:ext>
              </a:extLst>
            </p:cNvPr>
            <p:cNvSpPr/>
            <p:nvPr/>
          </p:nvSpPr>
          <p:spPr bwMode="ltGray">
            <a:xfrm>
              <a:off x="8812162" y="5667112"/>
              <a:ext cx="518125" cy="33829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cxnSp>
          <p:nvCxnSpPr>
            <p:cNvPr id="266" name="Gerader Verbinder 265">
              <a:extLst>
                <a:ext uri="{FF2B5EF4-FFF2-40B4-BE49-F238E27FC236}">
                  <a16:creationId xmlns:a16="http://schemas.microsoft.com/office/drawing/2014/main" id="{F219BCB7-B826-47AF-A55F-954279D77B7D}"/>
                </a:ext>
              </a:extLst>
            </p:cNvPr>
            <p:cNvCxnSpPr>
              <a:cxnSpLocks/>
            </p:cNvCxnSpPr>
            <p:nvPr/>
          </p:nvCxnSpPr>
          <p:spPr>
            <a:xfrm>
              <a:off x="9071224" y="5765460"/>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67" name="Textfeld 266">
              <a:extLst>
                <a:ext uri="{FF2B5EF4-FFF2-40B4-BE49-F238E27FC236}">
                  <a16:creationId xmlns:a16="http://schemas.microsoft.com/office/drawing/2014/main" id="{C7CD03BB-C9BA-47E5-8344-5F485724DBDE}"/>
                </a:ext>
              </a:extLst>
            </p:cNvPr>
            <p:cNvSpPr txBox="1"/>
            <p:nvPr/>
          </p:nvSpPr>
          <p:spPr>
            <a:xfrm>
              <a:off x="8882814" y="5766403"/>
              <a:ext cx="132972" cy="192355"/>
            </a:xfrm>
            <a:prstGeom prst="rect">
              <a:avLst/>
            </a:prstGeom>
            <a:noFill/>
          </p:spPr>
          <p:txBody>
            <a:bodyPr wrap="none" lIns="0" tIns="0" rIns="0" bIns="0" rtlCol="0">
              <a:spAutoFit/>
            </a:bodyPr>
            <a:lstStyle/>
            <a:p>
              <a:pPr algn="ctr"/>
              <a:r>
                <a:rPr lang="en-US" sz="1100" dirty="0">
                  <a:solidFill>
                    <a:schemeClr val="bg1">
                      <a:lumMod val="75000"/>
                    </a:schemeClr>
                  </a:solidFill>
                </a:rPr>
                <a:t>m</a:t>
              </a:r>
            </a:p>
          </p:txBody>
        </p:sp>
        <p:sp>
          <p:nvSpPr>
            <p:cNvPr id="268" name="Textfeld 267">
              <a:extLst>
                <a:ext uri="{FF2B5EF4-FFF2-40B4-BE49-F238E27FC236}">
                  <a16:creationId xmlns:a16="http://schemas.microsoft.com/office/drawing/2014/main" id="{A30BC762-2A59-47E2-8DC6-4FC8078A5AC7}"/>
                </a:ext>
              </a:extLst>
            </p:cNvPr>
            <p:cNvSpPr txBox="1"/>
            <p:nvPr/>
          </p:nvSpPr>
          <p:spPr>
            <a:xfrm>
              <a:off x="9198193" y="5766403"/>
              <a:ext cx="43718" cy="192355"/>
            </a:xfrm>
            <a:prstGeom prst="rect">
              <a:avLst/>
            </a:prstGeom>
            <a:noFill/>
          </p:spPr>
          <p:txBody>
            <a:bodyPr wrap="none" lIns="0" tIns="0" rIns="0" bIns="0" rtlCol="0">
              <a:spAutoFit/>
            </a:bodyPr>
            <a:lstStyle/>
            <a:p>
              <a:pPr algn="ctr"/>
              <a:r>
                <a:rPr lang="en-US" sz="1100" dirty="0">
                  <a:solidFill>
                    <a:schemeClr val="bg1">
                      <a:lumMod val="75000"/>
                    </a:schemeClr>
                  </a:solidFill>
                </a:rPr>
                <a:t>f</a:t>
              </a:r>
              <a:endParaRPr lang="en-US" sz="900" dirty="0">
                <a:solidFill>
                  <a:schemeClr val="bg1">
                    <a:lumMod val="75000"/>
                  </a:schemeClr>
                </a:solidFill>
              </a:endParaRPr>
            </a:p>
          </p:txBody>
        </p:sp>
        <p:sp>
          <p:nvSpPr>
            <p:cNvPr id="269" name="Textfeld 268">
              <a:extLst>
                <a:ext uri="{FF2B5EF4-FFF2-40B4-BE49-F238E27FC236}">
                  <a16:creationId xmlns:a16="http://schemas.microsoft.com/office/drawing/2014/main" id="{F29DB6D4-A906-45D2-BB13-248ED38579E4}"/>
                </a:ext>
              </a:extLst>
            </p:cNvPr>
            <p:cNvSpPr txBox="1"/>
            <p:nvPr/>
          </p:nvSpPr>
          <p:spPr>
            <a:xfrm>
              <a:off x="8908650" y="5936152"/>
              <a:ext cx="74" cy="157381"/>
            </a:xfrm>
            <a:prstGeom prst="rect">
              <a:avLst/>
            </a:prstGeom>
            <a:noFill/>
          </p:spPr>
          <p:txBody>
            <a:bodyPr wrap="none" lIns="0" tIns="0" rIns="0" bIns="0" rtlCol="0">
              <a:spAutoFit/>
            </a:bodyPr>
            <a:lstStyle/>
            <a:p>
              <a:endParaRPr lang="en-US" sz="900" b="1" dirty="0">
                <a:solidFill>
                  <a:schemeClr val="bg1">
                    <a:lumMod val="75000"/>
                  </a:schemeClr>
                </a:solidFill>
              </a:endParaRPr>
            </a:p>
          </p:txBody>
        </p:sp>
      </p:grpSp>
      <p:grpSp>
        <p:nvGrpSpPr>
          <p:cNvPr id="12" name="Gruppieren 11">
            <a:extLst>
              <a:ext uri="{FF2B5EF4-FFF2-40B4-BE49-F238E27FC236}">
                <a16:creationId xmlns:a16="http://schemas.microsoft.com/office/drawing/2014/main" id="{2F70AA5B-C870-47E7-9BB5-76DAC79E9835}"/>
              </a:ext>
            </a:extLst>
          </p:cNvPr>
          <p:cNvGrpSpPr/>
          <p:nvPr/>
        </p:nvGrpSpPr>
        <p:grpSpPr>
          <a:xfrm>
            <a:off x="2903595" y="3028265"/>
            <a:ext cx="1150182" cy="562244"/>
            <a:chOff x="2903595" y="2999222"/>
            <a:chExt cx="1150182" cy="562244"/>
          </a:xfrm>
        </p:grpSpPr>
        <p:grpSp>
          <p:nvGrpSpPr>
            <p:cNvPr id="195" name="Gruppieren 194">
              <a:extLst>
                <a:ext uri="{FF2B5EF4-FFF2-40B4-BE49-F238E27FC236}">
                  <a16:creationId xmlns:a16="http://schemas.microsoft.com/office/drawing/2014/main" id="{C617A725-30F9-47F9-B0FF-9F45BD6BA063}"/>
                </a:ext>
              </a:extLst>
            </p:cNvPr>
            <p:cNvGrpSpPr/>
            <p:nvPr/>
          </p:nvGrpSpPr>
          <p:grpSpPr>
            <a:xfrm>
              <a:off x="2903595" y="3012187"/>
              <a:ext cx="1150182" cy="549279"/>
              <a:chOff x="3153384" y="3006278"/>
              <a:chExt cx="1024281" cy="549279"/>
            </a:xfrm>
          </p:grpSpPr>
          <p:grpSp>
            <p:nvGrpSpPr>
              <p:cNvPr id="196" name="Gruppieren 195">
                <a:extLst>
                  <a:ext uri="{FF2B5EF4-FFF2-40B4-BE49-F238E27FC236}">
                    <a16:creationId xmlns:a16="http://schemas.microsoft.com/office/drawing/2014/main" id="{9DCB7207-7B77-462E-BA4F-2B72ECA9B04A}"/>
                  </a:ext>
                </a:extLst>
              </p:cNvPr>
              <p:cNvGrpSpPr/>
              <p:nvPr/>
            </p:nvGrpSpPr>
            <p:grpSpPr>
              <a:xfrm>
                <a:off x="3153384" y="3006278"/>
                <a:ext cx="1016330" cy="279325"/>
                <a:chOff x="5651042" y="3076433"/>
                <a:chExt cx="1016330" cy="279325"/>
              </a:xfrm>
            </p:grpSpPr>
            <p:grpSp>
              <p:nvGrpSpPr>
                <p:cNvPr id="203" name="Gruppieren 202">
                  <a:extLst>
                    <a:ext uri="{FF2B5EF4-FFF2-40B4-BE49-F238E27FC236}">
                      <a16:creationId xmlns:a16="http://schemas.microsoft.com/office/drawing/2014/main" id="{F15552F5-80FA-40E2-BF47-BBCEC8F8242E}"/>
                    </a:ext>
                  </a:extLst>
                </p:cNvPr>
                <p:cNvGrpSpPr/>
                <p:nvPr/>
              </p:nvGrpSpPr>
              <p:grpSpPr>
                <a:xfrm>
                  <a:off x="5651042" y="3211758"/>
                  <a:ext cx="216000" cy="144000"/>
                  <a:chOff x="2734278" y="3211758"/>
                  <a:chExt cx="216000" cy="144000"/>
                </a:xfrm>
              </p:grpSpPr>
              <p:cxnSp>
                <p:nvCxnSpPr>
                  <p:cNvPr id="208" name="Gerader Verbinder 207">
                    <a:extLst>
                      <a:ext uri="{FF2B5EF4-FFF2-40B4-BE49-F238E27FC236}">
                        <a16:creationId xmlns:a16="http://schemas.microsoft.com/office/drawing/2014/main" id="{FFA5DFCE-D802-4A2E-92A8-EE5328B1FA23}"/>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9" name="Gerader Verbinder 208">
                    <a:extLst>
                      <a:ext uri="{FF2B5EF4-FFF2-40B4-BE49-F238E27FC236}">
                        <a16:creationId xmlns:a16="http://schemas.microsoft.com/office/drawing/2014/main" id="{6A2DDCA5-350E-4C62-9E8A-E0BDA124E49D}"/>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05" name="Textfeld 204">
                  <a:extLst>
                    <a:ext uri="{FF2B5EF4-FFF2-40B4-BE49-F238E27FC236}">
                      <a16:creationId xmlns:a16="http://schemas.microsoft.com/office/drawing/2014/main" id="{A8E11A41-52DE-4E22-80B2-B055146D6D73}"/>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197" name="Gruppieren 196">
                <a:extLst>
                  <a:ext uri="{FF2B5EF4-FFF2-40B4-BE49-F238E27FC236}">
                    <a16:creationId xmlns:a16="http://schemas.microsoft.com/office/drawing/2014/main" id="{1F771AAF-9538-4785-A094-263A8FD2EAD2}"/>
                  </a:ext>
                </a:extLst>
              </p:cNvPr>
              <p:cNvGrpSpPr/>
              <p:nvPr/>
            </p:nvGrpSpPr>
            <p:grpSpPr>
              <a:xfrm>
                <a:off x="3159562" y="3281036"/>
                <a:ext cx="1018103" cy="274521"/>
                <a:chOff x="5649269" y="2787070"/>
                <a:chExt cx="1018103" cy="274521"/>
              </a:xfrm>
            </p:grpSpPr>
            <p:grpSp>
              <p:nvGrpSpPr>
                <p:cNvPr id="199" name="Gruppieren 198">
                  <a:extLst>
                    <a:ext uri="{FF2B5EF4-FFF2-40B4-BE49-F238E27FC236}">
                      <a16:creationId xmlns:a16="http://schemas.microsoft.com/office/drawing/2014/main" id="{57CFA0B8-55DF-4352-8C7B-BDCF2E2A53DD}"/>
                    </a:ext>
                  </a:extLst>
                </p:cNvPr>
                <p:cNvGrpSpPr/>
                <p:nvPr/>
              </p:nvGrpSpPr>
              <p:grpSpPr>
                <a:xfrm>
                  <a:off x="5649269" y="2917591"/>
                  <a:ext cx="216000" cy="144000"/>
                  <a:chOff x="2734278" y="3211758"/>
                  <a:chExt cx="216000" cy="144000"/>
                </a:xfrm>
              </p:grpSpPr>
              <p:cxnSp>
                <p:nvCxnSpPr>
                  <p:cNvPr id="201" name="Gerader Verbinder 200">
                    <a:extLst>
                      <a:ext uri="{FF2B5EF4-FFF2-40B4-BE49-F238E27FC236}">
                        <a16:creationId xmlns:a16="http://schemas.microsoft.com/office/drawing/2014/main" id="{6C139A46-61F6-4650-8A2C-4AA5DFAC7BC5}"/>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2" name="Gerader Verbinder 201">
                    <a:extLst>
                      <a:ext uri="{FF2B5EF4-FFF2-40B4-BE49-F238E27FC236}">
                        <a16:creationId xmlns:a16="http://schemas.microsoft.com/office/drawing/2014/main" id="{67FAF957-2E0F-4F7B-9F0B-0A0A69DE46C0}"/>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00" name="Textfeld 199">
                  <a:extLst>
                    <a:ext uri="{FF2B5EF4-FFF2-40B4-BE49-F238E27FC236}">
                      <a16:creationId xmlns:a16="http://schemas.microsoft.com/office/drawing/2014/main" id="{05CE7225-0D24-4761-8FE3-B45505891B61}"/>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22%</a:t>
                  </a:r>
                  <a:r>
                    <a:rPr lang="de-DE" sz="600" dirty="0">
                      <a:solidFill>
                        <a:schemeClr val="bg1">
                          <a:lumMod val="65000"/>
                        </a:schemeClr>
                      </a:solidFill>
                    </a:rPr>
                    <a:t>c</a:t>
                  </a:r>
                  <a:r>
                    <a:rPr lang="de-DE" sz="800" dirty="0">
                      <a:solidFill>
                        <a:schemeClr val="bg1">
                          <a:lumMod val="65000"/>
                        </a:schemeClr>
                      </a:solidFill>
                    </a:rPr>
                    <a:t>|17%</a:t>
                  </a:r>
                  <a:r>
                    <a:rPr lang="de-DE" sz="600" dirty="0">
                      <a:solidFill>
                        <a:schemeClr val="bg1">
                          <a:lumMod val="65000"/>
                        </a:schemeClr>
                      </a:solidFill>
                    </a:rPr>
                    <a:t>c</a:t>
                  </a:r>
                  <a:r>
                    <a:rPr lang="de-DE" sz="800" dirty="0">
                      <a:solidFill>
                        <a:schemeClr val="bg1">
                          <a:lumMod val="65000"/>
                        </a:schemeClr>
                      </a:solidFill>
                    </a:rPr>
                    <a:t>|13%</a:t>
                  </a:r>
                  <a:endParaRPr lang="de-DE" sz="600" dirty="0">
                    <a:solidFill>
                      <a:schemeClr val="bg1">
                        <a:lumMod val="65000"/>
                      </a:schemeClr>
                    </a:solidFill>
                  </a:endParaRPr>
                </a:p>
              </p:txBody>
            </p:sp>
          </p:grpSp>
        </p:grpSp>
        <p:grpSp>
          <p:nvGrpSpPr>
            <p:cNvPr id="270" name="Gruppieren 269">
              <a:extLst>
                <a:ext uri="{FF2B5EF4-FFF2-40B4-BE49-F238E27FC236}">
                  <a16:creationId xmlns:a16="http://schemas.microsoft.com/office/drawing/2014/main" id="{8187C36D-79B2-4463-B962-A95C9C60B522}"/>
                </a:ext>
              </a:extLst>
            </p:cNvPr>
            <p:cNvGrpSpPr/>
            <p:nvPr/>
          </p:nvGrpSpPr>
          <p:grpSpPr>
            <a:xfrm>
              <a:off x="2925252" y="2999222"/>
              <a:ext cx="224322" cy="400165"/>
              <a:chOff x="1237392" y="1861683"/>
              <a:chExt cx="224322" cy="400165"/>
            </a:xfrm>
          </p:grpSpPr>
          <p:pic>
            <p:nvPicPr>
              <p:cNvPr id="271" name="Grafik 270">
                <a:extLst>
                  <a:ext uri="{FF2B5EF4-FFF2-40B4-BE49-F238E27FC236}">
                    <a16:creationId xmlns:a16="http://schemas.microsoft.com/office/drawing/2014/main" id="{29634F01-D77E-4253-83D3-FCBEBCCC6BD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0528" y="2081848"/>
                <a:ext cx="188090" cy="180000"/>
              </a:xfrm>
              <a:prstGeom prst="rect">
                <a:avLst/>
              </a:prstGeom>
            </p:spPr>
          </p:pic>
          <p:grpSp>
            <p:nvGrpSpPr>
              <p:cNvPr id="272" name="Gruppieren 271">
                <a:extLst>
                  <a:ext uri="{FF2B5EF4-FFF2-40B4-BE49-F238E27FC236}">
                    <a16:creationId xmlns:a16="http://schemas.microsoft.com/office/drawing/2014/main" id="{B6502C1F-F4C7-4985-9AFB-D07A1348FCF4}"/>
                  </a:ext>
                </a:extLst>
              </p:cNvPr>
              <p:cNvGrpSpPr>
                <a:grpSpLocks noChangeAspect="1"/>
              </p:cNvGrpSpPr>
              <p:nvPr/>
            </p:nvGrpSpPr>
            <p:grpSpPr>
              <a:xfrm>
                <a:off x="1237392" y="1861683"/>
                <a:ext cx="224322" cy="144000"/>
                <a:chOff x="10194164" y="3584308"/>
                <a:chExt cx="493594" cy="316855"/>
              </a:xfrm>
            </p:grpSpPr>
            <p:pic>
              <p:nvPicPr>
                <p:cNvPr id="273" name="Graphic 5">
                  <a:extLst>
                    <a:ext uri="{FF2B5EF4-FFF2-40B4-BE49-F238E27FC236}">
                      <a16:creationId xmlns:a16="http://schemas.microsoft.com/office/drawing/2014/main" id="{EEBFC5FB-8CE6-4639-AF45-03F60A5819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274" name="Graphic 11">
                  <a:extLst>
                    <a:ext uri="{FF2B5EF4-FFF2-40B4-BE49-F238E27FC236}">
                      <a16:creationId xmlns:a16="http://schemas.microsoft.com/office/drawing/2014/main" id="{CFA54FB3-CEC7-4F28-96D7-18ACED04A20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grpSp>
        <p:nvGrpSpPr>
          <p:cNvPr id="11" name="Gruppieren 10">
            <a:extLst>
              <a:ext uri="{FF2B5EF4-FFF2-40B4-BE49-F238E27FC236}">
                <a16:creationId xmlns:a16="http://schemas.microsoft.com/office/drawing/2014/main" id="{EC542DEB-B617-4934-81E2-0B7B266CD3B7}"/>
              </a:ext>
            </a:extLst>
          </p:cNvPr>
          <p:cNvGrpSpPr/>
          <p:nvPr/>
        </p:nvGrpSpPr>
        <p:grpSpPr>
          <a:xfrm>
            <a:off x="4612550" y="3028265"/>
            <a:ext cx="1150182" cy="562244"/>
            <a:chOff x="4612550" y="2999222"/>
            <a:chExt cx="1150182" cy="562244"/>
          </a:xfrm>
        </p:grpSpPr>
        <p:grpSp>
          <p:nvGrpSpPr>
            <p:cNvPr id="210" name="Gruppieren 209">
              <a:extLst>
                <a:ext uri="{FF2B5EF4-FFF2-40B4-BE49-F238E27FC236}">
                  <a16:creationId xmlns:a16="http://schemas.microsoft.com/office/drawing/2014/main" id="{50667BE1-F5D5-4FE3-8912-1A79A3731351}"/>
                </a:ext>
              </a:extLst>
            </p:cNvPr>
            <p:cNvGrpSpPr/>
            <p:nvPr/>
          </p:nvGrpSpPr>
          <p:grpSpPr>
            <a:xfrm>
              <a:off x="4612550" y="3012187"/>
              <a:ext cx="1150182" cy="549279"/>
              <a:chOff x="3153384" y="3006278"/>
              <a:chExt cx="1024281" cy="549279"/>
            </a:xfrm>
          </p:grpSpPr>
          <p:grpSp>
            <p:nvGrpSpPr>
              <p:cNvPr id="211" name="Gruppieren 210">
                <a:extLst>
                  <a:ext uri="{FF2B5EF4-FFF2-40B4-BE49-F238E27FC236}">
                    <a16:creationId xmlns:a16="http://schemas.microsoft.com/office/drawing/2014/main" id="{6D77AE5A-4D01-464E-B9AB-2ED04B4FF7E1}"/>
                  </a:ext>
                </a:extLst>
              </p:cNvPr>
              <p:cNvGrpSpPr/>
              <p:nvPr/>
            </p:nvGrpSpPr>
            <p:grpSpPr>
              <a:xfrm>
                <a:off x="3153384" y="3006278"/>
                <a:ext cx="1016330" cy="279325"/>
                <a:chOff x="5651042" y="3076433"/>
                <a:chExt cx="1016330" cy="279325"/>
              </a:xfrm>
            </p:grpSpPr>
            <p:grpSp>
              <p:nvGrpSpPr>
                <p:cNvPr id="218" name="Gruppieren 217">
                  <a:extLst>
                    <a:ext uri="{FF2B5EF4-FFF2-40B4-BE49-F238E27FC236}">
                      <a16:creationId xmlns:a16="http://schemas.microsoft.com/office/drawing/2014/main" id="{B40A137F-AEE5-48FF-ACCE-304ABEFE8DD5}"/>
                    </a:ext>
                  </a:extLst>
                </p:cNvPr>
                <p:cNvGrpSpPr/>
                <p:nvPr/>
              </p:nvGrpSpPr>
              <p:grpSpPr>
                <a:xfrm>
                  <a:off x="5651042" y="3211758"/>
                  <a:ext cx="216000" cy="144000"/>
                  <a:chOff x="2734278" y="3211758"/>
                  <a:chExt cx="216000" cy="144000"/>
                </a:xfrm>
              </p:grpSpPr>
              <p:cxnSp>
                <p:nvCxnSpPr>
                  <p:cNvPr id="223" name="Gerader Verbinder 222">
                    <a:extLst>
                      <a:ext uri="{FF2B5EF4-FFF2-40B4-BE49-F238E27FC236}">
                        <a16:creationId xmlns:a16="http://schemas.microsoft.com/office/drawing/2014/main" id="{0A9EF397-9274-4D36-A28F-A041DB9EB68C}"/>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24" name="Gerader Verbinder 223">
                    <a:extLst>
                      <a:ext uri="{FF2B5EF4-FFF2-40B4-BE49-F238E27FC236}">
                        <a16:creationId xmlns:a16="http://schemas.microsoft.com/office/drawing/2014/main" id="{ABFB336D-4AC3-40C0-9E9E-0D53F8D35CAA}"/>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20" name="Textfeld 219">
                  <a:extLst>
                    <a:ext uri="{FF2B5EF4-FFF2-40B4-BE49-F238E27FC236}">
                      <a16:creationId xmlns:a16="http://schemas.microsoft.com/office/drawing/2014/main" id="{27B3FD12-7163-4181-A7D0-7C78D2FFC946}"/>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13%|10%</a:t>
                  </a:r>
                </a:p>
              </p:txBody>
            </p:sp>
          </p:grpSp>
          <p:grpSp>
            <p:nvGrpSpPr>
              <p:cNvPr id="212" name="Gruppieren 211">
                <a:extLst>
                  <a:ext uri="{FF2B5EF4-FFF2-40B4-BE49-F238E27FC236}">
                    <a16:creationId xmlns:a16="http://schemas.microsoft.com/office/drawing/2014/main" id="{A8978935-1368-4098-9D35-5B0863CE6998}"/>
                  </a:ext>
                </a:extLst>
              </p:cNvPr>
              <p:cNvGrpSpPr/>
              <p:nvPr/>
            </p:nvGrpSpPr>
            <p:grpSpPr>
              <a:xfrm>
                <a:off x="3159562" y="3281036"/>
                <a:ext cx="1018103" cy="274521"/>
                <a:chOff x="5649269" y="2787070"/>
                <a:chExt cx="1018103" cy="274521"/>
              </a:xfrm>
            </p:grpSpPr>
            <p:grpSp>
              <p:nvGrpSpPr>
                <p:cNvPr id="214" name="Gruppieren 213">
                  <a:extLst>
                    <a:ext uri="{FF2B5EF4-FFF2-40B4-BE49-F238E27FC236}">
                      <a16:creationId xmlns:a16="http://schemas.microsoft.com/office/drawing/2014/main" id="{4ADE5A1F-C4E0-4DF3-8CF0-C5FA3E8F427C}"/>
                    </a:ext>
                  </a:extLst>
                </p:cNvPr>
                <p:cNvGrpSpPr/>
                <p:nvPr/>
              </p:nvGrpSpPr>
              <p:grpSpPr>
                <a:xfrm>
                  <a:off x="5649269" y="2917591"/>
                  <a:ext cx="216000" cy="144000"/>
                  <a:chOff x="2734278" y="3211758"/>
                  <a:chExt cx="216000" cy="144000"/>
                </a:xfrm>
              </p:grpSpPr>
              <p:cxnSp>
                <p:nvCxnSpPr>
                  <p:cNvPr id="216" name="Gerader Verbinder 215">
                    <a:extLst>
                      <a:ext uri="{FF2B5EF4-FFF2-40B4-BE49-F238E27FC236}">
                        <a16:creationId xmlns:a16="http://schemas.microsoft.com/office/drawing/2014/main" id="{22CA123B-D823-4D99-A44C-D16C396F2522}"/>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17" name="Gerader Verbinder 216">
                    <a:extLst>
                      <a:ext uri="{FF2B5EF4-FFF2-40B4-BE49-F238E27FC236}">
                        <a16:creationId xmlns:a16="http://schemas.microsoft.com/office/drawing/2014/main" id="{5F3DB560-D9FB-4329-BE4B-B5437DC8CEE6}"/>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15" name="Textfeld 214">
                  <a:extLst>
                    <a:ext uri="{FF2B5EF4-FFF2-40B4-BE49-F238E27FC236}">
                      <a16:creationId xmlns:a16="http://schemas.microsoft.com/office/drawing/2014/main" id="{6AA049F2-98AF-45B2-A07C-94F046CBAE17}"/>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16%</a:t>
                  </a:r>
                  <a:r>
                    <a:rPr lang="de-DE" sz="600" dirty="0">
                      <a:solidFill>
                        <a:schemeClr val="bg1">
                          <a:lumMod val="65000"/>
                        </a:schemeClr>
                      </a:solidFill>
                    </a:rPr>
                    <a:t>bc</a:t>
                  </a:r>
                  <a:r>
                    <a:rPr lang="de-DE" sz="800" dirty="0">
                      <a:solidFill>
                        <a:schemeClr val="bg1">
                          <a:lumMod val="65000"/>
                        </a:schemeClr>
                      </a:solidFill>
                    </a:rPr>
                    <a:t>|11%|8%</a:t>
                  </a:r>
                  <a:endParaRPr lang="de-DE" sz="600" dirty="0">
                    <a:solidFill>
                      <a:schemeClr val="bg1">
                        <a:lumMod val="65000"/>
                      </a:schemeClr>
                    </a:solidFill>
                  </a:endParaRPr>
                </a:p>
              </p:txBody>
            </p:sp>
          </p:grpSp>
        </p:grpSp>
        <p:grpSp>
          <p:nvGrpSpPr>
            <p:cNvPr id="275" name="Gruppieren 274">
              <a:extLst>
                <a:ext uri="{FF2B5EF4-FFF2-40B4-BE49-F238E27FC236}">
                  <a16:creationId xmlns:a16="http://schemas.microsoft.com/office/drawing/2014/main" id="{63701564-A0FA-452C-B71C-193DBD835CDB}"/>
                </a:ext>
              </a:extLst>
            </p:cNvPr>
            <p:cNvGrpSpPr/>
            <p:nvPr/>
          </p:nvGrpSpPr>
          <p:grpSpPr>
            <a:xfrm>
              <a:off x="4626562" y="2999222"/>
              <a:ext cx="224322" cy="400165"/>
              <a:chOff x="1237392" y="1861683"/>
              <a:chExt cx="224322" cy="400165"/>
            </a:xfrm>
          </p:grpSpPr>
          <p:pic>
            <p:nvPicPr>
              <p:cNvPr id="276" name="Grafik 275">
                <a:extLst>
                  <a:ext uri="{FF2B5EF4-FFF2-40B4-BE49-F238E27FC236}">
                    <a16:creationId xmlns:a16="http://schemas.microsoft.com/office/drawing/2014/main" id="{12258A24-FDB0-4147-AA2B-247624BB55A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0528" y="2081848"/>
                <a:ext cx="188090" cy="180000"/>
              </a:xfrm>
              <a:prstGeom prst="rect">
                <a:avLst/>
              </a:prstGeom>
            </p:spPr>
          </p:pic>
          <p:grpSp>
            <p:nvGrpSpPr>
              <p:cNvPr id="277" name="Gruppieren 276">
                <a:extLst>
                  <a:ext uri="{FF2B5EF4-FFF2-40B4-BE49-F238E27FC236}">
                    <a16:creationId xmlns:a16="http://schemas.microsoft.com/office/drawing/2014/main" id="{7582AE7B-70D7-4FBC-B0DC-41784D0053A0}"/>
                  </a:ext>
                </a:extLst>
              </p:cNvPr>
              <p:cNvGrpSpPr>
                <a:grpSpLocks noChangeAspect="1"/>
              </p:cNvGrpSpPr>
              <p:nvPr/>
            </p:nvGrpSpPr>
            <p:grpSpPr>
              <a:xfrm>
                <a:off x="1237392" y="1861683"/>
                <a:ext cx="224322" cy="144000"/>
                <a:chOff x="10194164" y="3584308"/>
                <a:chExt cx="493594" cy="316855"/>
              </a:xfrm>
            </p:grpSpPr>
            <p:pic>
              <p:nvPicPr>
                <p:cNvPr id="278" name="Graphic 5">
                  <a:extLst>
                    <a:ext uri="{FF2B5EF4-FFF2-40B4-BE49-F238E27FC236}">
                      <a16:creationId xmlns:a16="http://schemas.microsoft.com/office/drawing/2014/main" id="{2466C2C3-25F3-4CAB-B4A0-E128C15F01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279" name="Graphic 11">
                  <a:extLst>
                    <a:ext uri="{FF2B5EF4-FFF2-40B4-BE49-F238E27FC236}">
                      <a16:creationId xmlns:a16="http://schemas.microsoft.com/office/drawing/2014/main" id="{FF440196-42AB-4D96-A638-FFA5CFEAA9C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grpSp>
        <p:nvGrpSpPr>
          <p:cNvPr id="10" name="Gruppieren 9">
            <a:extLst>
              <a:ext uri="{FF2B5EF4-FFF2-40B4-BE49-F238E27FC236}">
                <a16:creationId xmlns:a16="http://schemas.microsoft.com/office/drawing/2014/main" id="{6FFA65D3-C050-4342-A013-9B3DE9A50A4E}"/>
              </a:ext>
            </a:extLst>
          </p:cNvPr>
          <p:cNvGrpSpPr/>
          <p:nvPr/>
        </p:nvGrpSpPr>
        <p:grpSpPr>
          <a:xfrm>
            <a:off x="8747628" y="3028265"/>
            <a:ext cx="1150182" cy="562244"/>
            <a:chOff x="8747628" y="2999222"/>
            <a:chExt cx="1150182" cy="562244"/>
          </a:xfrm>
        </p:grpSpPr>
        <p:grpSp>
          <p:nvGrpSpPr>
            <p:cNvPr id="225" name="Gruppieren 224">
              <a:extLst>
                <a:ext uri="{FF2B5EF4-FFF2-40B4-BE49-F238E27FC236}">
                  <a16:creationId xmlns:a16="http://schemas.microsoft.com/office/drawing/2014/main" id="{6489F018-534E-4384-91EB-DF7434274B34}"/>
                </a:ext>
              </a:extLst>
            </p:cNvPr>
            <p:cNvGrpSpPr/>
            <p:nvPr/>
          </p:nvGrpSpPr>
          <p:grpSpPr>
            <a:xfrm>
              <a:off x="8747628" y="3012187"/>
              <a:ext cx="1150182" cy="549279"/>
              <a:chOff x="3153384" y="3006278"/>
              <a:chExt cx="1024281" cy="549279"/>
            </a:xfrm>
          </p:grpSpPr>
          <p:grpSp>
            <p:nvGrpSpPr>
              <p:cNvPr id="226" name="Gruppieren 225">
                <a:extLst>
                  <a:ext uri="{FF2B5EF4-FFF2-40B4-BE49-F238E27FC236}">
                    <a16:creationId xmlns:a16="http://schemas.microsoft.com/office/drawing/2014/main" id="{63F0D656-A79A-4490-B03F-8174B0CBB75B}"/>
                  </a:ext>
                </a:extLst>
              </p:cNvPr>
              <p:cNvGrpSpPr/>
              <p:nvPr/>
            </p:nvGrpSpPr>
            <p:grpSpPr>
              <a:xfrm>
                <a:off x="3153384" y="3006278"/>
                <a:ext cx="1016330" cy="279325"/>
                <a:chOff x="5651042" y="3076433"/>
                <a:chExt cx="1016330" cy="279325"/>
              </a:xfrm>
            </p:grpSpPr>
            <p:grpSp>
              <p:nvGrpSpPr>
                <p:cNvPr id="233" name="Gruppieren 232">
                  <a:extLst>
                    <a:ext uri="{FF2B5EF4-FFF2-40B4-BE49-F238E27FC236}">
                      <a16:creationId xmlns:a16="http://schemas.microsoft.com/office/drawing/2014/main" id="{BEB60915-B60A-4CA1-89BD-8FDE1691EF78}"/>
                    </a:ext>
                  </a:extLst>
                </p:cNvPr>
                <p:cNvGrpSpPr/>
                <p:nvPr/>
              </p:nvGrpSpPr>
              <p:grpSpPr>
                <a:xfrm>
                  <a:off x="5651042" y="3211758"/>
                  <a:ext cx="216000" cy="144000"/>
                  <a:chOff x="2734278" y="3211758"/>
                  <a:chExt cx="216000" cy="144000"/>
                </a:xfrm>
              </p:grpSpPr>
              <p:cxnSp>
                <p:nvCxnSpPr>
                  <p:cNvPr id="238" name="Gerader Verbinder 237">
                    <a:extLst>
                      <a:ext uri="{FF2B5EF4-FFF2-40B4-BE49-F238E27FC236}">
                        <a16:creationId xmlns:a16="http://schemas.microsoft.com/office/drawing/2014/main" id="{29FD307D-17F7-4D68-9DF2-A3300A59E4CE}"/>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39" name="Gerader Verbinder 238">
                    <a:extLst>
                      <a:ext uri="{FF2B5EF4-FFF2-40B4-BE49-F238E27FC236}">
                        <a16:creationId xmlns:a16="http://schemas.microsoft.com/office/drawing/2014/main" id="{DC685675-FEF6-45A2-8FA8-9746DA405A4D}"/>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35" name="Textfeld 234">
                  <a:extLst>
                    <a:ext uri="{FF2B5EF4-FFF2-40B4-BE49-F238E27FC236}">
                      <a16:creationId xmlns:a16="http://schemas.microsoft.com/office/drawing/2014/main" id="{3A49C2DC-3716-4249-B53D-93D27399C501}"/>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227" name="Gruppieren 226">
                <a:extLst>
                  <a:ext uri="{FF2B5EF4-FFF2-40B4-BE49-F238E27FC236}">
                    <a16:creationId xmlns:a16="http://schemas.microsoft.com/office/drawing/2014/main" id="{8C1B8E9C-E7A6-4EF5-9489-7F0DD54D602F}"/>
                  </a:ext>
                </a:extLst>
              </p:cNvPr>
              <p:cNvGrpSpPr/>
              <p:nvPr/>
            </p:nvGrpSpPr>
            <p:grpSpPr>
              <a:xfrm>
                <a:off x="3159562" y="3281036"/>
                <a:ext cx="1018103" cy="274521"/>
                <a:chOff x="5649269" y="2787070"/>
                <a:chExt cx="1018103" cy="274521"/>
              </a:xfrm>
            </p:grpSpPr>
            <p:grpSp>
              <p:nvGrpSpPr>
                <p:cNvPr id="229" name="Gruppieren 228">
                  <a:extLst>
                    <a:ext uri="{FF2B5EF4-FFF2-40B4-BE49-F238E27FC236}">
                      <a16:creationId xmlns:a16="http://schemas.microsoft.com/office/drawing/2014/main" id="{BF0E718D-FEBC-44E4-BB33-9E128CCA0367}"/>
                    </a:ext>
                  </a:extLst>
                </p:cNvPr>
                <p:cNvGrpSpPr/>
                <p:nvPr/>
              </p:nvGrpSpPr>
              <p:grpSpPr>
                <a:xfrm>
                  <a:off x="5649269" y="2917591"/>
                  <a:ext cx="216000" cy="144000"/>
                  <a:chOff x="2734278" y="3211758"/>
                  <a:chExt cx="216000" cy="144000"/>
                </a:xfrm>
              </p:grpSpPr>
              <p:cxnSp>
                <p:nvCxnSpPr>
                  <p:cNvPr id="231" name="Gerader Verbinder 230">
                    <a:extLst>
                      <a:ext uri="{FF2B5EF4-FFF2-40B4-BE49-F238E27FC236}">
                        <a16:creationId xmlns:a16="http://schemas.microsoft.com/office/drawing/2014/main" id="{E5CE4527-72EE-49D4-ADDF-B7C8A75CD2A9}"/>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32" name="Gerader Verbinder 231">
                    <a:extLst>
                      <a:ext uri="{FF2B5EF4-FFF2-40B4-BE49-F238E27FC236}">
                        <a16:creationId xmlns:a16="http://schemas.microsoft.com/office/drawing/2014/main" id="{A8EB1D78-59E0-4A86-9E2A-B0D22C94841A}"/>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30" name="Textfeld 229">
                  <a:extLst>
                    <a:ext uri="{FF2B5EF4-FFF2-40B4-BE49-F238E27FC236}">
                      <a16:creationId xmlns:a16="http://schemas.microsoft.com/office/drawing/2014/main" id="{19463678-433D-4342-B4F0-1158316B43BC}"/>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25%|33%</a:t>
                  </a:r>
                  <a:r>
                    <a:rPr lang="de-DE" sz="600" dirty="0">
                      <a:solidFill>
                        <a:schemeClr val="bg1">
                          <a:lumMod val="65000"/>
                        </a:schemeClr>
                      </a:solidFill>
                    </a:rPr>
                    <a:t>a</a:t>
                  </a:r>
                  <a:r>
                    <a:rPr lang="de-DE" sz="800" dirty="0">
                      <a:solidFill>
                        <a:schemeClr val="bg1">
                          <a:lumMod val="65000"/>
                        </a:schemeClr>
                      </a:solidFill>
                    </a:rPr>
                    <a:t>|41%</a:t>
                  </a:r>
                  <a:r>
                    <a:rPr lang="de-DE" sz="600" dirty="0">
                      <a:solidFill>
                        <a:schemeClr val="bg1">
                          <a:lumMod val="65000"/>
                        </a:schemeClr>
                      </a:solidFill>
                    </a:rPr>
                    <a:t>ab</a:t>
                  </a:r>
                </a:p>
              </p:txBody>
            </p:sp>
          </p:grpSp>
        </p:grpSp>
        <p:grpSp>
          <p:nvGrpSpPr>
            <p:cNvPr id="280" name="Gruppieren 279">
              <a:extLst>
                <a:ext uri="{FF2B5EF4-FFF2-40B4-BE49-F238E27FC236}">
                  <a16:creationId xmlns:a16="http://schemas.microsoft.com/office/drawing/2014/main" id="{365DF2FF-861E-4BDE-BFF0-BA3177DF8E9B}"/>
                </a:ext>
              </a:extLst>
            </p:cNvPr>
            <p:cNvGrpSpPr/>
            <p:nvPr/>
          </p:nvGrpSpPr>
          <p:grpSpPr>
            <a:xfrm>
              <a:off x="8766598" y="2999222"/>
              <a:ext cx="224322" cy="400165"/>
              <a:chOff x="1237392" y="1861683"/>
              <a:chExt cx="224322" cy="400165"/>
            </a:xfrm>
          </p:grpSpPr>
          <p:pic>
            <p:nvPicPr>
              <p:cNvPr id="281" name="Grafik 280">
                <a:extLst>
                  <a:ext uri="{FF2B5EF4-FFF2-40B4-BE49-F238E27FC236}">
                    <a16:creationId xmlns:a16="http://schemas.microsoft.com/office/drawing/2014/main" id="{E94601E4-309F-4F37-835C-B4F054A3F3E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0528" y="2081848"/>
                <a:ext cx="188090" cy="180000"/>
              </a:xfrm>
              <a:prstGeom prst="rect">
                <a:avLst/>
              </a:prstGeom>
            </p:spPr>
          </p:pic>
          <p:grpSp>
            <p:nvGrpSpPr>
              <p:cNvPr id="282" name="Gruppieren 281">
                <a:extLst>
                  <a:ext uri="{FF2B5EF4-FFF2-40B4-BE49-F238E27FC236}">
                    <a16:creationId xmlns:a16="http://schemas.microsoft.com/office/drawing/2014/main" id="{1F014BB5-E811-4C75-85F6-B9037E1BB91B}"/>
                  </a:ext>
                </a:extLst>
              </p:cNvPr>
              <p:cNvGrpSpPr>
                <a:grpSpLocks noChangeAspect="1"/>
              </p:cNvGrpSpPr>
              <p:nvPr/>
            </p:nvGrpSpPr>
            <p:grpSpPr>
              <a:xfrm>
                <a:off x="1237392" y="1861683"/>
                <a:ext cx="224322" cy="144000"/>
                <a:chOff x="10194164" y="3584308"/>
                <a:chExt cx="493594" cy="316855"/>
              </a:xfrm>
            </p:grpSpPr>
            <p:pic>
              <p:nvPicPr>
                <p:cNvPr id="283" name="Graphic 5">
                  <a:extLst>
                    <a:ext uri="{FF2B5EF4-FFF2-40B4-BE49-F238E27FC236}">
                      <a16:creationId xmlns:a16="http://schemas.microsoft.com/office/drawing/2014/main" id="{ADFB527C-D421-4CF8-BEE5-5888DDB45B8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284" name="Graphic 11">
                  <a:extLst>
                    <a:ext uri="{FF2B5EF4-FFF2-40B4-BE49-F238E27FC236}">
                      <a16:creationId xmlns:a16="http://schemas.microsoft.com/office/drawing/2014/main" id="{19C1B3A2-A3FC-4E0E-9F05-7D95C788AAC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grpSp>
        <p:nvGrpSpPr>
          <p:cNvPr id="9" name="Gruppieren 8">
            <a:extLst>
              <a:ext uri="{FF2B5EF4-FFF2-40B4-BE49-F238E27FC236}">
                <a16:creationId xmlns:a16="http://schemas.microsoft.com/office/drawing/2014/main" id="{BAC0D602-7727-4FFF-97D4-419A1ED772BE}"/>
              </a:ext>
            </a:extLst>
          </p:cNvPr>
          <p:cNvGrpSpPr/>
          <p:nvPr/>
        </p:nvGrpSpPr>
        <p:grpSpPr>
          <a:xfrm>
            <a:off x="9833643" y="3028265"/>
            <a:ext cx="1150182" cy="562244"/>
            <a:chOff x="9833643" y="2999222"/>
            <a:chExt cx="1150182" cy="562244"/>
          </a:xfrm>
        </p:grpSpPr>
        <p:grpSp>
          <p:nvGrpSpPr>
            <p:cNvPr id="240" name="Gruppieren 239">
              <a:extLst>
                <a:ext uri="{FF2B5EF4-FFF2-40B4-BE49-F238E27FC236}">
                  <a16:creationId xmlns:a16="http://schemas.microsoft.com/office/drawing/2014/main" id="{72132CEC-6472-44B1-AECD-DEECB70F2674}"/>
                </a:ext>
              </a:extLst>
            </p:cNvPr>
            <p:cNvGrpSpPr/>
            <p:nvPr/>
          </p:nvGrpSpPr>
          <p:grpSpPr>
            <a:xfrm>
              <a:off x="9833643" y="3012187"/>
              <a:ext cx="1150182" cy="549279"/>
              <a:chOff x="3153384" y="3006278"/>
              <a:chExt cx="1024281" cy="549279"/>
            </a:xfrm>
          </p:grpSpPr>
          <p:grpSp>
            <p:nvGrpSpPr>
              <p:cNvPr id="241" name="Gruppieren 240">
                <a:extLst>
                  <a:ext uri="{FF2B5EF4-FFF2-40B4-BE49-F238E27FC236}">
                    <a16:creationId xmlns:a16="http://schemas.microsoft.com/office/drawing/2014/main" id="{28D5424E-8580-4289-859E-1F58067234D2}"/>
                  </a:ext>
                </a:extLst>
              </p:cNvPr>
              <p:cNvGrpSpPr/>
              <p:nvPr/>
            </p:nvGrpSpPr>
            <p:grpSpPr>
              <a:xfrm>
                <a:off x="3153384" y="3006278"/>
                <a:ext cx="1016330" cy="279325"/>
                <a:chOff x="5651042" y="3076433"/>
                <a:chExt cx="1016330" cy="279325"/>
              </a:xfrm>
            </p:grpSpPr>
            <p:grpSp>
              <p:nvGrpSpPr>
                <p:cNvPr id="248" name="Gruppieren 247">
                  <a:extLst>
                    <a:ext uri="{FF2B5EF4-FFF2-40B4-BE49-F238E27FC236}">
                      <a16:creationId xmlns:a16="http://schemas.microsoft.com/office/drawing/2014/main" id="{9E88BD0A-3E70-46A3-868B-A53A13E54E7B}"/>
                    </a:ext>
                  </a:extLst>
                </p:cNvPr>
                <p:cNvGrpSpPr/>
                <p:nvPr/>
              </p:nvGrpSpPr>
              <p:grpSpPr>
                <a:xfrm>
                  <a:off x="5651042" y="3211758"/>
                  <a:ext cx="216000" cy="144000"/>
                  <a:chOff x="2734278" y="3211758"/>
                  <a:chExt cx="216000" cy="144000"/>
                </a:xfrm>
              </p:grpSpPr>
              <p:cxnSp>
                <p:nvCxnSpPr>
                  <p:cNvPr id="253" name="Gerader Verbinder 252">
                    <a:extLst>
                      <a:ext uri="{FF2B5EF4-FFF2-40B4-BE49-F238E27FC236}">
                        <a16:creationId xmlns:a16="http://schemas.microsoft.com/office/drawing/2014/main" id="{A54BBBAA-6F80-495B-91FF-931533DD832C}"/>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4" name="Gerader Verbinder 253">
                    <a:extLst>
                      <a:ext uri="{FF2B5EF4-FFF2-40B4-BE49-F238E27FC236}">
                        <a16:creationId xmlns:a16="http://schemas.microsoft.com/office/drawing/2014/main" id="{DCDF8E8A-8D53-4DA4-BEE3-0005533D5260}"/>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50" name="Textfeld 249">
                  <a:extLst>
                    <a:ext uri="{FF2B5EF4-FFF2-40B4-BE49-F238E27FC236}">
                      <a16:creationId xmlns:a16="http://schemas.microsoft.com/office/drawing/2014/main" id="{917E76C8-3A93-43C4-8746-5DA4BD1C69C1}"/>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242" name="Gruppieren 241">
                <a:extLst>
                  <a:ext uri="{FF2B5EF4-FFF2-40B4-BE49-F238E27FC236}">
                    <a16:creationId xmlns:a16="http://schemas.microsoft.com/office/drawing/2014/main" id="{F0D21AF8-3ACA-4377-A819-AC5E91E57710}"/>
                  </a:ext>
                </a:extLst>
              </p:cNvPr>
              <p:cNvGrpSpPr/>
              <p:nvPr/>
            </p:nvGrpSpPr>
            <p:grpSpPr>
              <a:xfrm>
                <a:off x="3159562" y="3281036"/>
                <a:ext cx="1018103" cy="274521"/>
                <a:chOff x="5649269" y="2787070"/>
                <a:chExt cx="1018103" cy="274521"/>
              </a:xfrm>
            </p:grpSpPr>
            <p:grpSp>
              <p:nvGrpSpPr>
                <p:cNvPr id="244" name="Gruppieren 243">
                  <a:extLst>
                    <a:ext uri="{FF2B5EF4-FFF2-40B4-BE49-F238E27FC236}">
                      <a16:creationId xmlns:a16="http://schemas.microsoft.com/office/drawing/2014/main" id="{C46E83EE-EEDC-4732-A044-CE81BBAB6F6B}"/>
                    </a:ext>
                  </a:extLst>
                </p:cNvPr>
                <p:cNvGrpSpPr/>
                <p:nvPr/>
              </p:nvGrpSpPr>
              <p:grpSpPr>
                <a:xfrm>
                  <a:off x="5649269" y="2917591"/>
                  <a:ext cx="216000" cy="144000"/>
                  <a:chOff x="2734278" y="3211758"/>
                  <a:chExt cx="216000" cy="144000"/>
                </a:xfrm>
              </p:grpSpPr>
              <p:cxnSp>
                <p:nvCxnSpPr>
                  <p:cNvPr id="246" name="Gerader Verbinder 245">
                    <a:extLst>
                      <a:ext uri="{FF2B5EF4-FFF2-40B4-BE49-F238E27FC236}">
                        <a16:creationId xmlns:a16="http://schemas.microsoft.com/office/drawing/2014/main" id="{EBF62D02-E189-464E-9E52-9FFF4C1C9676}"/>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7" name="Gerader Verbinder 246">
                    <a:extLst>
                      <a:ext uri="{FF2B5EF4-FFF2-40B4-BE49-F238E27FC236}">
                        <a16:creationId xmlns:a16="http://schemas.microsoft.com/office/drawing/2014/main" id="{2FB8DF32-5114-4E0B-9EEF-CB980F3CDAEE}"/>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45" name="Textfeld 244">
                  <a:extLst>
                    <a:ext uri="{FF2B5EF4-FFF2-40B4-BE49-F238E27FC236}">
                      <a16:creationId xmlns:a16="http://schemas.microsoft.com/office/drawing/2014/main" id="{11BD8A66-A7BE-41AC-AC83-19215977E25A}"/>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15%|15%|22%</a:t>
                  </a:r>
                  <a:r>
                    <a:rPr lang="de-DE" sz="600" dirty="0">
                      <a:solidFill>
                        <a:schemeClr val="bg1">
                          <a:lumMod val="65000"/>
                        </a:schemeClr>
                      </a:solidFill>
                    </a:rPr>
                    <a:t>ab</a:t>
                  </a:r>
                </a:p>
              </p:txBody>
            </p:sp>
          </p:grpSp>
        </p:grpSp>
        <p:grpSp>
          <p:nvGrpSpPr>
            <p:cNvPr id="285" name="Gruppieren 284">
              <a:extLst>
                <a:ext uri="{FF2B5EF4-FFF2-40B4-BE49-F238E27FC236}">
                  <a16:creationId xmlns:a16="http://schemas.microsoft.com/office/drawing/2014/main" id="{2B4DF4FF-0A0D-48C0-8435-97A78509F6B6}"/>
                </a:ext>
              </a:extLst>
            </p:cNvPr>
            <p:cNvGrpSpPr/>
            <p:nvPr/>
          </p:nvGrpSpPr>
          <p:grpSpPr>
            <a:xfrm>
              <a:off x="9842942" y="2999222"/>
              <a:ext cx="224322" cy="400165"/>
              <a:chOff x="1237392" y="1861683"/>
              <a:chExt cx="224322" cy="400165"/>
            </a:xfrm>
          </p:grpSpPr>
          <p:pic>
            <p:nvPicPr>
              <p:cNvPr id="286" name="Grafik 285">
                <a:extLst>
                  <a:ext uri="{FF2B5EF4-FFF2-40B4-BE49-F238E27FC236}">
                    <a16:creationId xmlns:a16="http://schemas.microsoft.com/office/drawing/2014/main" id="{52232E33-62E0-4AE7-86BB-8A1D6C0BF3B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0528" y="2081848"/>
                <a:ext cx="188090" cy="180000"/>
              </a:xfrm>
              <a:prstGeom prst="rect">
                <a:avLst/>
              </a:prstGeom>
            </p:spPr>
          </p:pic>
          <p:grpSp>
            <p:nvGrpSpPr>
              <p:cNvPr id="287" name="Gruppieren 286">
                <a:extLst>
                  <a:ext uri="{FF2B5EF4-FFF2-40B4-BE49-F238E27FC236}">
                    <a16:creationId xmlns:a16="http://schemas.microsoft.com/office/drawing/2014/main" id="{DB7BE4EA-3262-49B2-86DA-29B2ABE941B1}"/>
                  </a:ext>
                </a:extLst>
              </p:cNvPr>
              <p:cNvGrpSpPr>
                <a:grpSpLocks noChangeAspect="1"/>
              </p:cNvGrpSpPr>
              <p:nvPr/>
            </p:nvGrpSpPr>
            <p:grpSpPr>
              <a:xfrm>
                <a:off x="1237392" y="1861683"/>
                <a:ext cx="224322" cy="144000"/>
                <a:chOff x="10194164" y="3584308"/>
                <a:chExt cx="493594" cy="316855"/>
              </a:xfrm>
            </p:grpSpPr>
            <p:pic>
              <p:nvPicPr>
                <p:cNvPr id="288" name="Graphic 5">
                  <a:extLst>
                    <a:ext uri="{FF2B5EF4-FFF2-40B4-BE49-F238E27FC236}">
                      <a16:creationId xmlns:a16="http://schemas.microsoft.com/office/drawing/2014/main" id="{20C1E2D7-5C17-4408-8EF8-15FD4CE31CD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289" name="Graphic 11">
                  <a:extLst>
                    <a:ext uri="{FF2B5EF4-FFF2-40B4-BE49-F238E27FC236}">
                      <a16:creationId xmlns:a16="http://schemas.microsoft.com/office/drawing/2014/main" id="{D16ECA90-D441-41F9-8CE3-09CFE08EF68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grpSp>
        <p:nvGrpSpPr>
          <p:cNvPr id="116" name="Gruppieren 115">
            <a:extLst>
              <a:ext uri="{FF2B5EF4-FFF2-40B4-BE49-F238E27FC236}">
                <a16:creationId xmlns:a16="http://schemas.microsoft.com/office/drawing/2014/main" id="{294C3C19-C3E9-4AFC-9F4A-6767DDDF89E5}"/>
              </a:ext>
            </a:extLst>
          </p:cNvPr>
          <p:cNvGrpSpPr/>
          <p:nvPr/>
        </p:nvGrpSpPr>
        <p:grpSpPr>
          <a:xfrm>
            <a:off x="1912428" y="6249342"/>
            <a:ext cx="724480" cy="468000"/>
            <a:chOff x="1714500" y="4880600"/>
            <a:chExt cx="724480" cy="468000"/>
          </a:xfrm>
        </p:grpSpPr>
        <p:pic>
          <p:nvPicPr>
            <p:cNvPr id="117" name="Grafik 116">
              <a:extLst>
                <a:ext uri="{FF2B5EF4-FFF2-40B4-BE49-F238E27FC236}">
                  <a16:creationId xmlns:a16="http://schemas.microsoft.com/office/drawing/2014/main" id="{36AD991D-DA05-425C-B5D6-7378DB630A03}"/>
                </a:ext>
              </a:extLst>
            </p:cNvPr>
            <p:cNvPicPr>
              <a:picLocks noChangeAspect="1"/>
            </p:cNvPicPr>
            <p:nvPr/>
          </p:nvPicPr>
          <p:blipFill>
            <a:blip r:embed="rId12"/>
            <a:stretch>
              <a:fillRect/>
            </a:stretch>
          </p:blipFill>
          <p:spPr>
            <a:xfrm>
              <a:off x="1714500" y="4880600"/>
              <a:ext cx="468000" cy="468000"/>
            </a:xfrm>
            <a:prstGeom prst="rect">
              <a:avLst/>
            </a:prstGeom>
          </p:spPr>
        </p:pic>
        <p:sp>
          <p:nvSpPr>
            <p:cNvPr id="118" name="Textfeld 117">
              <a:extLst>
                <a:ext uri="{FF2B5EF4-FFF2-40B4-BE49-F238E27FC236}">
                  <a16:creationId xmlns:a16="http://schemas.microsoft.com/office/drawing/2014/main" id="{41A993FE-F5E3-4F9A-98A0-146BAE04B469}"/>
                </a:ext>
              </a:extLst>
            </p:cNvPr>
            <p:cNvSpPr txBox="1"/>
            <p:nvPr/>
          </p:nvSpPr>
          <p:spPr>
            <a:xfrm>
              <a:off x="2182500" y="5037656"/>
              <a:ext cx="256480" cy="153888"/>
            </a:xfrm>
            <a:prstGeom prst="rect">
              <a:avLst/>
            </a:prstGeom>
            <a:noFill/>
          </p:spPr>
          <p:txBody>
            <a:bodyPr wrap="none" lIns="0" tIns="0" rIns="0" bIns="0" rtlCol="0">
              <a:spAutoFit/>
            </a:bodyPr>
            <a:lstStyle/>
            <a:p>
              <a:r>
                <a:rPr lang="en-US" sz="1000" b="1" noProof="1"/>
                <a:t>BEL</a:t>
              </a:r>
            </a:p>
          </p:txBody>
        </p:sp>
      </p:grpSp>
      <p:grpSp>
        <p:nvGrpSpPr>
          <p:cNvPr id="105" name="Gruppieren 104">
            <a:extLst>
              <a:ext uri="{FF2B5EF4-FFF2-40B4-BE49-F238E27FC236}">
                <a16:creationId xmlns:a16="http://schemas.microsoft.com/office/drawing/2014/main" id="{D9ED97F7-095C-483F-AEDC-83BC0311CD3C}"/>
              </a:ext>
            </a:extLst>
          </p:cNvPr>
          <p:cNvGrpSpPr/>
          <p:nvPr/>
        </p:nvGrpSpPr>
        <p:grpSpPr>
          <a:xfrm>
            <a:off x="1224326" y="3028265"/>
            <a:ext cx="1150182" cy="562244"/>
            <a:chOff x="2903595" y="2999222"/>
            <a:chExt cx="1150182" cy="562244"/>
          </a:xfrm>
        </p:grpSpPr>
        <p:grpSp>
          <p:nvGrpSpPr>
            <p:cNvPr id="106" name="Gruppieren 105">
              <a:extLst>
                <a:ext uri="{FF2B5EF4-FFF2-40B4-BE49-F238E27FC236}">
                  <a16:creationId xmlns:a16="http://schemas.microsoft.com/office/drawing/2014/main" id="{CAED10D5-B6F2-4833-B222-EE10D651269B}"/>
                </a:ext>
              </a:extLst>
            </p:cNvPr>
            <p:cNvGrpSpPr/>
            <p:nvPr/>
          </p:nvGrpSpPr>
          <p:grpSpPr>
            <a:xfrm>
              <a:off x="2903595" y="3012187"/>
              <a:ext cx="1150182" cy="549279"/>
              <a:chOff x="3153384" y="3006278"/>
              <a:chExt cx="1024281" cy="549279"/>
            </a:xfrm>
          </p:grpSpPr>
          <p:grpSp>
            <p:nvGrpSpPr>
              <p:cNvPr id="113" name="Gruppieren 112">
                <a:extLst>
                  <a:ext uri="{FF2B5EF4-FFF2-40B4-BE49-F238E27FC236}">
                    <a16:creationId xmlns:a16="http://schemas.microsoft.com/office/drawing/2014/main" id="{9BF22DF6-FE07-4694-8487-722718CD8572}"/>
                  </a:ext>
                </a:extLst>
              </p:cNvPr>
              <p:cNvGrpSpPr/>
              <p:nvPr/>
            </p:nvGrpSpPr>
            <p:grpSpPr>
              <a:xfrm>
                <a:off x="3153384" y="3006278"/>
                <a:ext cx="1016330" cy="279325"/>
                <a:chOff x="5651042" y="3076433"/>
                <a:chExt cx="1016330" cy="279325"/>
              </a:xfrm>
            </p:grpSpPr>
            <p:grpSp>
              <p:nvGrpSpPr>
                <p:cNvPr id="122" name="Gruppieren 121">
                  <a:extLst>
                    <a:ext uri="{FF2B5EF4-FFF2-40B4-BE49-F238E27FC236}">
                      <a16:creationId xmlns:a16="http://schemas.microsoft.com/office/drawing/2014/main" id="{11EFC1D1-22DB-4D8E-BAF2-490111F19D9C}"/>
                    </a:ext>
                  </a:extLst>
                </p:cNvPr>
                <p:cNvGrpSpPr/>
                <p:nvPr/>
              </p:nvGrpSpPr>
              <p:grpSpPr>
                <a:xfrm>
                  <a:off x="5651042" y="3211758"/>
                  <a:ext cx="216000" cy="144000"/>
                  <a:chOff x="2734278" y="3211758"/>
                  <a:chExt cx="216000" cy="144000"/>
                </a:xfrm>
              </p:grpSpPr>
              <p:cxnSp>
                <p:nvCxnSpPr>
                  <p:cNvPr id="124" name="Gerader Verbinder 123">
                    <a:extLst>
                      <a:ext uri="{FF2B5EF4-FFF2-40B4-BE49-F238E27FC236}">
                        <a16:creationId xmlns:a16="http://schemas.microsoft.com/office/drawing/2014/main" id="{90A1D640-6557-4CA7-907B-9B7EAFFED066}"/>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5" name="Gerader Verbinder 124">
                    <a:extLst>
                      <a:ext uri="{FF2B5EF4-FFF2-40B4-BE49-F238E27FC236}">
                        <a16:creationId xmlns:a16="http://schemas.microsoft.com/office/drawing/2014/main" id="{60DA0CB5-D546-432C-83CF-4FDF61481DDE}"/>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23" name="Textfeld 122">
                  <a:extLst>
                    <a:ext uri="{FF2B5EF4-FFF2-40B4-BE49-F238E27FC236}">
                      <a16:creationId xmlns:a16="http://schemas.microsoft.com/office/drawing/2014/main" id="{766B9097-AE29-4CC7-93B6-622D9DAE7707}"/>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114" name="Gruppieren 113">
                <a:extLst>
                  <a:ext uri="{FF2B5EF4-FFF2-40B4-BE49-F238E27FC236}">
                    <a16:creationId xmlns:a16="http://schemas.microsoft.com/office/drawing/2014/main" id="{07CD3EC5-851E-4174-92D4-C52069BD0417}"/>
                  </a:ext>
                </a:extLst>
              </p:cNvPr>
              <p:cNvGrpSpPr/>
              <p:nvPr/>
            </p:nvGrpSpPr>
            <p:grpSpPr>
              <a:xfrm>
                <a:off x="3159562" y="3281036"/>
                <a:ext cx="1018103" cy="274521"/>
                <a:chOff x="5649269" y="2787070"/>
                <a:chExt cx="1018103" cy="274521"/>
              </a:xfrm>
            </p:grpSpPr>
            <p:grpSp>
              <p:nvGrpSpPr>
                <p:cNvPr id="115" name="Gruppieren 114">
                  <a:extLst>
                    <a:ext uri="{FF2B5EF4-FFF2-40B4-BE49-F238E27FC236}">
                      <a16:creationId xmlns:a16="http://schemas.microsoft.com/office/drawing/2014/main" id="{EA005410-4DC6-4C29-ABF4-82D73AFA488A}"/>
                    </a:ext>
                  </a:extLst>
                </p:cNvPr>
                <p:cNvGrpSpPr/>
                <p:nvPr/>
              </p:nvGrpSpPr>
              <p:grpSpPr>
                <a:xfrm>
                  <a:off x="5649269" y="2917591"/>
                  <a:ext cx="216000" cy="144000"/>
                  <a:chOff x="2734278" y="3211758"/>
                  <a:chExt cx="216000" cy="144000"/>
                </a:xfrm>
              </p:grpSpPr>
              <p:cxnSp>
                <p:nvCxnSpPr>
                  <p:cNvPr id="120" name="Gerader Verbinder 119">
                    <a:extLst>
                      <a:ext uri="{FF2B5EF4-FFF2-40B4-BE49-F238E27FC236}">
                        <a16:creationId xmlns:a16="http://schemas.microsoft.com/office/drawing/2014/main" id="{CFFDC0D8-13E0-4D41-80F8-2BA14DB6213E}"/>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1" name="Gerader Verbinder 120">
                    <a:extLst>
                      <a:ext uri="{FF2B5EF4-FFF2-40B4-BE49-F238E27FC236}">
                        <a16:creationId xmlns:a16="http://schemas.microsoft.com/office/drawing/2014/main" id="{83E03D52-3289-4DE7-9FA4-48A90B0C03C6}"/>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19" name="Textfeld 118">
                  <a:extLst>
                    <a:ext uri="{FF2B5EF4-FFF2-40B4-BE49-F238E27FC236}">
                      <a16:creationId xmlns:a16="http://schemas.microsoft.com/office/drawing/2014/main" id="{F527DFDA-713D-4C2A-8597-2A97A2407AE0}"/>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12%</a:t>
                  </a:r>
                  <a:r>
                    <a:rPr lang="de-DE" sz="600" dirty="0">
                      <a:solidFill>
                        <a:schemeClr val="bg1">
                          <a:lumMod val="65000"/>
                        </a:schemeClr>
                      </a:solidFill>
                    </a:rPr>
                    <a:t>c</a:t>
                  </a:r>
                  <a:r>
                    <a:rPr lang="de-DE" sz="800" dirty="0">
                      <a:solidFill>
                        <a:schemeClr val="bg1">
                          <a:lumMod val="65000"/>
                        </a:schemeClr>
                      </a:solidFill>
                    </a:rPr>
                    <a:t>|12%</a:t>
                  </a:r>
                  <a:r>
                    <a:rPr lang="de-DE" sz="600" dirty="0">
                      <a:solidFill>
                        <a:schemeClr val="bg1">
                          <a:lumMod val="65000"/>
                        </a:schemeClr>
                      </a:solidFill>
                    </a:rPr>
                    <a:t>c</a:t>
                  </a:r>
                  <a:r>
                    <a:rPr lang="de-DE" sz="800" dirty="0">
                      <a:solidFill>
                        <a:schemeClr val="bg1">
                          <a:lumMod val="65000"/>
                        </a:schemeClr>
                      </a:solidFill>
                    </a:rPr>
                    <a:t>|7%</a:t>
                  </a:r>
                  <a:endParaRPr lang="de-DE" sz="600" dirty="0">
                    <a:solidFill>
                      <a:schemeClr val="bg1">
                        <a:lumMod val="65000"/>
                      </a:schemeClr>
                    </a:solidFill>
                  </a:endParaRPr>
                </a:p>
              </p:txBody>
            </p:sp>
          </p:grpSp>
        </p:grpSp>
        <p:grpSp>
          <p:nvGrpSpPr>
            <p:cNvPr id="107" name="Gruppieren 106">
              <a:extLst>
                <a:ext uri="{FF2B5EF4-FFF2-40B4-BE49-F238E27FC236}">
                  <a16:creationId xmlns:a16="http://schemas.microsoft.com/office/drawing/2014/main" id="{627F55EA-4A6D-44D3-9086-40332A3B584F}"/>
                </a:ext>
              </a:extLst>
            </p:cNvPr>
            <p:cNvGrpSpPr/>
            <p:nvPr/>
          </p:nvGrpSpPr>
          <p:grpSpPr>
            <a:xfrm>
              <a:off x="2925252" y="2999222"/>
              <a:ext cx="224322" cy="400165"/>
              <a:chOff x="1237392" y="1861683"/>
              <a:chExt cx="224322" cy="400165"/>
            </a:xfrm>
          </p:grpSpPr>
          <p:pic>
            <p:nvPicPr>
              <p:cNvPr id="108" name="Grafik 107">
                <a:extLst>
                  <a:ext uri="{FF2B5EF4-FFF2-40B4-BE49-F238E27FC236}">
                    <a16:creationId xmlns:a16="http://schemas.microsoft.com/office/drawing/2014/main" id="{C6837D2F-DA68-49A5-8382-C540D0D970B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0528" y="2081848"/>
                <a:ext cx="188090" cy="180000"/>
              </a:xfrm>
              <a:prstGeom prst="rect">
                <a:avLst/>
              </a:prstGeom>
            </p:spPr>
          </p:pic>
          <p:grpSp>
            <p:nvGrpSpPr>
              <p:cNvPr id="110" name="Gruppieren 109">
                <a:extLst>
                  <a:ext uri="{FF2B5EF4-FFF2-40B4-BE49-F238E27FC236}">
                    <a16:creationId xmlns:a16="http://schemas.microsoft.com/office/drawing/2014/main" id="{639C00A3-B5A2-4680-8C0F-C305E811754E}"/>
                  </a:ext>
                </a:extLst>
              </p:cNvPr>
              <p:cNvGrpSpPr>
                <a:grpSpLocks noChangeAspect="1"/>
              </p:cNvGrpSpPr>
              <p:nvPr/>
            </p:nvGrpSpPr>
            <p:grpSpPr>
              <a:xfrm>
                <a:off x="1237392" y="1861683"/>
                <a:ext cx="224322" cy="144000"/>
                <a:chOff x="10194164" y="3584308"/>
                <a:chExt cx="493594" cy="316855"/>
              </a:xfrm>
            </p:grpSpPr>
            <p:pic>
              <p:nvPicPr>
                <p:cNvPr id="111" name="Graphic 5">
                  <a:extLst>
                    <a:ext uri="{FF2B5EF4-FFF2-40B4-BE49-F238E27FC236}">
                      <a16:creationId xmlns:a16="http://schemas.microsoft.com/office/drawing/2014/main" id="{1ECA3821-C19B-42BD-AFC3-C78A22E104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112" name="Graphic 11">
                  <a:extLst>
                    <a:ext uri="{FF2B5EF4-FFF2-40B4-BE49-F238E27FC236}">
                      <a16:creationId xmlns:a16="http://schemas.microsoft.com/office/drawing/2014/main" id="{EBA10D19-1DF2-4D54-B936-2DCF0470164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sp>
        <p:nvSpPr>
          <p:cNvPr id="4" name="Foliennummernplatzhalter 3">
            <a:extLst>
              <a:ext uri="{FF2B5EF4-FFF2-40B4-BE49-F238E27FC236}">
                <a16:creationId xmlns:a16="http://schemas.microsoft.com/office/drawing/2014/main" id="{0857AF7A-B1FD-4EB8-9F1E-598110F79FC6}"/>
              </a:ext>
            </a:extLst>
          </p:cNvPr>
          <p:cNvSpPr>
            <a:spLocks noGrp="1"/>
          </p:cNvSpPr>
          <p:nvPr>
            <p:ph type="sldNum" sz="quarter" idx="10"/>
          </p:nvPr>
        </p:nvSpPr>
        <p:spPr/>
        <p:txBody>
          <a:bodyPr/>
          <a:lstStyle/>
          <a:p>
            <a:fld id="{4034BEE3-566C-4068-A777-C3A4762E861B}" type="slidenum">
              <a:rPr lang="en-GB" smtClean="0"/>
              <a:pPr/>
              <a:t>22</a:t>
            </a:fld>
            <a:endParaRPr lang="en-GB" dirty="0"/>
          </a:p>
        </p:txBody>
      </p:sp>
    </p:spTree>
    <p:extLst>
      <p:ext uri="{BB962C8B-B14F-4D97-AF65-F5344CB8AC3E}">
        <p14:creationId xmlns:p14="http://schemas.microsoft.com/office/powerpoint/2010/main" val="237429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F359F90-8B5C-4882-830F-BCE3BD324B87}"/>
              </a:ext>
            </a:extLst>
          </p:cNvPr>
          <p:cNvPicPr>
            <a:picLocks noChangeAspect="1"/>
          </p:cNvPicPr>
          <p:nvPr/>
        </p:nvPicPr>
        <p:blipFill>
          <a:blip r:embed="rId2"/>
          <a:srcRect/>
          <a:stretch/>
        </p:blipFill>
        <p:spPr>
          <a:xfrm>
            <a:off x="0" y="0"/>
            <a:ext cx="12192000" cy="6858000"/>
          </a:xfrm>
          <a:prstGeom prst="rect">
            <a:avLst/>
          </a:prstGeom>
        </p:spPr>
      </p:pic>
      <p:sp>
        <p:nvSpPr>
          <p:cNvPr id="2" name="Text Placeholder 1"/>
          <p:cNvSpPr>
            <a:spLocks noGrp="1"/>
          </p:cNvSpPr>
          <p:nvPr>
            <p:ph type="body" sz="quarter" idx="15"/>
          </p:nvPr>
        </p:nvSpPr>
        <p:spPr/>
        <p:txBody>
          <a:bodyPr/>
          <a:lstStyle/>
          <a:p>
            <a:r>
              <a:rPr lang="en-GB" dirty="0">
                <a:solidFill>
                  <a:schemeClr val="bg1"/>
                </a:solidFill>
              </a:rPr>
              <a:t>Dying</a:t>
            </a:r>
          </a:p>
        </p:txBody>
      </p:sp>
      <p:sp>
        <p:nvSpPr>
          <p:cNvPr id="3" name="Text Placeholder 2"/>
          <p:cNvSpPr>
            <a:spLocks noGrp="1"/>
          </p:cNvSpPr>
          <p:nvPr>
            <p:ph type="body" sz="quarter" idx="16"/>
          </p:nvPr>
        </p:nvSpPr>
        <p:spPr/>
        <p:txBody>
          <a:bodyPr/>
          <a:lstStyle/>
          <a:p>
            <a:r>
              <a:rPr lang="en-GB" dirty="0">
                <a:solidFill>
                  <a:schemeClr val="bg1"/>
                </a:solidFill>
              </a:rPr>
              <a:t>3</a:t>
            </a:r>
          </a:p>
        </p:txBody>
      </p:sp>
    </p:spTree>
    <p:extLst>
      <p:ext uri="{BB962C8B-B14F-4D97-AF65-F5344CB8AC3E}">
        <p14:creationId xmlns:p14="http://schemas.microsoft.com/office/powerpoint/2010/main" val="275670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23086-37A0-45B7-A793-B7BB984F92D1}"/>
              </a:ext>
            </a:extLst>
          </p:cNvPr>
          <p:cNvSpPr>
            <a:spLocks noGrp="1"/>
          </p:cNvSpPr>
          <p:nvPr>
            <p:ph type="title"/>
          </p:nvPr>
        </p:nvSpPr>
        <p:spPr/>
        <p:txBody>
          <a:bodyPr/>
          <a:lstStyle/>
          <a:p>
            <a:r>
              <a:rPr lang="en-US" noProof="1"/>
              <a:t>33% are aware of the correct understanding of the term ‘Assisted Suicide’.</a:t>
            </a:r>
          </a:p>
        </p:txBody>
      </p:sp>
      <p:sp>
        <p:nvSpPr>
          <p:cNvPr id="25" name="Rechteck 24">
            <a:extLst>
              <a:ext uri="{FF2B5EF4-FFF2-40B4-BE49-F238E27FC236}">
                <a16:creationId xmlns:a16="http://schemas.microsoft.com/office/drawing/2014/main" id="{DCF96DBA-E538-4A5C-8102-CE9E1CA81B2D}"/>
              </a:ext>
            </a:extLst>
          </p:cNvPr>
          <p:cNvSpPr/>
          <p:nvPr/>
        </p:nvSpPr>
        <p:spPr bwMode="ltGray">
          <a:xfrm>
            <a:off x="10950242" y="880227"/>
            <a:ext cx="876632" cy="403200"/>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t>Dying</a:t>
            </a:r>
          </a:p>
        </p:txBody>
      </p:sp>
      <p:sp>
        <p:nvSpPr>
          <p:cNvPr id="31" name="Rechteck 30">
            <a:extLst>
              <a:ext uri="{FF2B5EF4-FFF2-40B4-BE49-F238E27FC236}">
                <a16:creationId xmlns:a16="http://schemas.microsoft.com/office/drawing/2014/main" id="{C46FED36-E0DA-4B58-9CAC-8936DCA31612}"/>
              </a:ext>
            </a:extLst>
          </p:cNvPr>
          <p:cNvSpPr/>
          <p:nvPr/>
        </p:nvSpPr>
        <p:spPr>
          <a:xfrm>
            <a:off x="359999" y="1161919"/>
            <a:ext cx="10590243" cy="276999"/>
          </a:xfrm>
          <a:prstGeom prst="rect">
            <a:avLst/>
          </a:prstGeom>
        </p:spPr>
        <p:txBody>
          <a:bodyPr wrap="square">
            <a:spAutoFit/>
          </a:bodyPr>
          <a:lstStyle/>
          <a:p>
            <a:r>
              <a:rPr lang="en-US" sz="1200" dirty="0"/>
              <a:t>Q13. What is generally understood by the term “Assisted Suicide“? </a:t>
            </a:r>
            <a:r>
              <a:rPr lang="en-US" sz="1200" i="1" dirty="0"/>
              <a:t>– (single answer)</a:t>
            </a:r>
            <a:r>
              <a:rPr lang="en-US" sz="1200" dirty="0"/>
              <a:t> </a:t>
            </a:r>
          </a:p>
        </p:txBody>
      </p:sp>
      <p:grpSp>
        <p:nvGrpSpPr>
          <p:cNvPr id="33" name="Gruppieren 32">
            <a:extLst>
              <a:ext uri="{FF2B5EF4-FFF2-40B4-BE49-F238E27FC236}">
                <a16:creationId xmlns:a16="http://schemas.microsoft.com/office/drawing/2014/main" id="{37C80C5F-A608-488C-8115-8B052E647F4C}"/>
              </a:ext>
            </a:extLst>
          </p:cNvPr>
          <p:cNvGrpSpPr/>
          <p:nvPr/>
        </p:nvGrpSpPr>
        <p:grpSpPr>
          <a:xfrm>
            <a:off x="11000153" y="1329736"/>
            <a:ext cx="776810" cy="628494"/>
            <a:chOff x="1045304" y="2255022"/>
            <a:chExt cx="776810" cy="628494"/>
          </a:xfrm>
        </p:grpSpPr>
        <p:sp>
          <p:nvSpPr>
            <p:cNvPr id="34" name="Rechteck 33">
              <a:extLst>
                <a:ext uri="{FF2B5EF4-FFF2-40B4-BE49-F238E27FC236}">
                  <a16:creationId xmlns:a16="http://schemas.microsoft.com/office/drawing/2014/main" id="{86638340-0816-4C8D-8DF2-C6667D5DF0B0}"/>
                </a:ext>
              </a:extLst>
            </p:cNvPr>
            <p:cNvSpPr/>
            <p:nvPr/>
          </p:nvSpPr>
          <p:spPr bwMode="ltGray">
            <a:xfrm>
              <a:off x="1045304" y="2519464"/>
              <a:ext cx="776810" cy="3640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noProof="1">
                  <a:solidFill>
                    <a:schemeClr val="tx1"/>
                  </a:solidFill>
                </a:rPr>
                <a:t>Knowing</a:t>
              </a:r>
            </a:p>
          </p:txBody>
        </p:sp>
        <p:pic>
          <p:nvPicPr>
            <p:cNvPr id="35" name="Graphic 11">
              <a:extLst>
                <a:ext uri="{FF2B5EF4-FFF2-40B4-BE49-F238E27FC236}">
                  <a16:creationId xmlns:a16="http://schemas.microsoft.com/office/drawing/2014/main" id="{6810CDC5-9206-40A0-AF13-39EEB40694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58796" y="2255022"/>
              <a:ext cx="349826" cy="365727"/>
            </a:xfrm>
            <a:prstGeom prst="rect">
              <a:avLst/>
            </a:prstGeom>
          </p:spPr>
        </p:pic>
      </p:grpSp>
      <p:graphicFrame>
        <p:nvGraphicFramePr>
          <p:cNvPr id="36" name="Tabelle 8">
            <a:extLst>
              <a:ext uri="{FF2B5EF4-FFF2-40B4-BE49-F238E27FC236}">
                <a16:creationId xmlns:a16="http://schemas.microsoft.com/office/drawing/2014/main" id="{875383C5-FEE2-4613-A74A-405302DA6FCF}"/>
              </a:ext>
            </a:extLst>
          </p:cNvPr>
          <p:cNvGraphicFramePr>
            <a:graphicFrameLocks noGrp="1"/>
          </p:cNvGraphicFramePr>
          <p:nvPr>
            <p:extLst>
              <p:ext uri="{D42A27DB-BD31-4B8C-83A1-F6EECF244321}">
                <p14:modId xmlns:p14="http://schemas.microsoft.com/office/powerpoint/2010/main" val="2130205082"/>
              </p:ext>
            </p:extLst>
          </p:nvPr>
        </p:nvGraphicFramePr>
        <p:xfrm>
          <a:off x="359997" y="3274627"/>
          <a:ext cx="10590245" cy="2651760"/>
        </p:xfrm>
        <a:graphic>
          <a:graphicData uri="http://schemas.openxmlformats.org/drawingml/2006/table">
            <a:tbl>
              <a:tblPr firstRow="1" bandRow="1">
                <a:tableStyleId>{5C22544A-7EE6-4342-B048-85BDC9FD1C3A}</a:tableStyleId>
              </a:tblPr>
              <a:tblGrid>
                <a:gridCol w="2118049">
                  <a:extLst>
                    <a:ext uri="{9D8B030D-6E8A-4147-A177-3AD203B41FA5}">
                      <a16:colId xmlns:a16="http://schemas.microsoft.com/office/drawing/2014/main" val="1271370847"/>
                    </a:ext>
                  </a:extLst>
                </a:gridCol>
                <a:gridCol w="2118049">
                  <a:extLst>
                    <a:ext uri="{9D8B030D-6E8A-4147-A177-3AD203B41FA5}">
                      <a16:colId xmlns:a16="http://schemas.microsoft.com/office/drawing/2014/main" val="1067911662"/>
                    </a:ext>
                  </a:extLst>
                </a:gridCol>
                <a:gridCol w="2118049">
                  <a:extLst>
                    <a:ext uri="{9D8B030D-6E8A-4147-A177-3AD203B41FA5}">
                      <a16:colId xmlns:a16="http://schemas.microsoft.com/office/drawing/2014/main" val="2225007639"/>
                    </a:ext>
                  </a:extLst>
                </a:gridCol>
                <a:gridCol w="2118049">
                  <a:extLst>
                    <a:ext uri="{9D8B030D-6E8A-4147-A177-3AD203B41FA5}">
                      <a16:colId xmlns:a16="http://schemas.microsoft.com/office/drawing/2014/main" val="3651680017"/>
                    </a:ext>
                  </a:extLst>
                </a:gridCol>
                <a:gridCol w="2118049">
                  <a:extLst>
                    <a:ext uri="{9D8B030D-6E8A-4147-A177-3AD203B41FA5}">
                      <a16:colId xmlns:a16="http://schemas.microsoft.com/office/drawing/2014/main" val="3609761514"/>
                    </a:ext>
                  </a:extLst>
                </a:gridCol>
              </a:tblGrid>
              <a:tr h="1253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2"/>
                          </a:solidFill>
                          <a:effectLst/>
                          <a:latin typeface="+mn-lt"/>
                          <a:ea typeface="+mn-ea"/>
                          <a:cs typeface="+mn-cs"/>
                        </a:rPr>
                        <a:t>The refrainment from or cessation of life-prolonging measures, such as the switching off of machines, due to a living will. A living will is a document in which patients specify what should happen to them when they are no longer able to communicate their wishes themselves, for example after a serious accident.</a:t>
                      </a:r>
                      <a:endParaRPr lang="de-DE" sz="1200" b="1" kern="1200" dirty="0">
                        <a:solidFill>
                          <a:schemeClr val="tx2"/>
                        </a:solidFill>
                        <a:effectLst/>
                        <a:latin typeface="+mn-lt"/>
                        <a:ea typeface="+mn-ea"/>
                        <a:cs typeface="+mn-cs"/>
                      </a:endParaRPr>
                    </a:p>
                  </a:txBody>
                  <a:tcPr>
                    <a:lnL w="12700" cmpd="sng">
                      <a:noFill/>
                    </a:lnL>
                    <a:lnR w="12700" cmpd="sng">
                      <a:noFill/>
                    </a:lnR>
                    <a:lnT w="28575"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When a third party, e.g. a doctor, causes the death of a patient who expressly wishes to die. </a:t>
                      </a:r>
                      <a:endParaRPr lang="de-DE" sz="1200" b="0" kern="1200" dirty="0">
                        <a:solidFill>
                          <a:schemeClr val="tx1"/>
                        </a:solidFill>
                        <a:effectLst/>
                        <a:latin typeface="+mn-lt"/>
                        <a:ea typeface="+mn-ea"/>
                        <a:cs typeface="+mn-cs"/>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r>
                        <a:rPr lang="en-US" sz="1200" b="0" dirty="0">
                          <a:solidFill>
                            <a:schemeClr val="tx1"/>
                          </a:solidFill>
                        </a:rPr>
                        <a:t>The administration of medication, such as pain relief, which can also cause premature death.</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r>
                        <a:rPr lang="en-US" sz="1200" b="0" dirty="0">
                          <a:solidFill>
                            <a:schemeClr val="tx1"/>
                          </a:solidFill>
                        </a:rPr>
                        <a:t>Causing the death of a patient as intended by the doctor</a:t>
                      </a:r>
                      <a:endParaRPr lang="de-DE" sz="1200" b="0" dirty="0">
                        <a:solidFill>
                          <a:schemeClr val="tx1"/>
                        </a:solidFill>
                      </a:endParaRPr>
                    </a:p>
                  </a:txBody>
                  <a:tcPr>
                    <a:lnL w="12700" cmpd="sng">
                      <a:noFill/>
                    </a:lnL>
                    <a:lnR w="12700" cmpd="sng">
                      <a:noFill/>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Euthanizing an animal which is terminally ill.</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6946593"/>
                  </a:ext>
                </a:extLst>
              </a:tr>
            </a:tbl>
          </a:graphicData>
        </a:graphic>
      </p:graphicFrame>
      <p:grpSp>
        <p:nvGrpSpPr>
          <p:cNvPr id="37" name="Group 35">
            <a:extLst>
              <a:ext uri="{FF2B5EF4-FFF2-40B4-BE49-F238E27FC236}">
                <a16:creationId xmlns:a16="http://schemas.microsoft.com/office/drawing/2014/main" id="{840DDEE8-AD76-40A1-9332-DD951DB1F854}"/>
              </a:ext>
            </a:extLst>
          </p:cNvPr>
          <p:cNvGrpSpPr>
            <a:grpSpLocks noChangeAspect="1"/>
          </p:cNvGrpSpPr>
          <p:nvPr/>
        </p:nvGrpSpPr>
        <p:grpSpPr bwMode="auto">
          <a:xfrm>
            <a:off x="4200190" y="5526788"/>
            <a:ext cx="310143" cy="309220"/>
            <a:chOff x="3504" y="1825"/>
            <a:chExt cx="672" cy="670"/>
          </a:xfrm>
          <a:solidFill>
            <a:schemeClr val="accent3"/>
          </a:solidFill>
        </p:grpSpPr>
        <p:sp>
          <p:nvSpPr>
            <p:cNvPr id="38" name="Freeform 36">
              <a:extLst>
                <a:ext uri="{FF2B5EF4-FFF2-40B4-BE49-F238E27FC236}">
                  <a16:creationId xmlns:a16="http://schemas.microsoft.com/office/drawing/2014/main" id="{4C13CEF2-2FFF-4AE2-BDB2-36835336CCA7}"/>
                </a:ext>
              </a:extLst>
            </p:cNvPr>
            <p:cNvSpPr>
              <a:spLocks/>
            </p:cNvSpPr>
            <p:nvPr/>
          </p:nvSpPr>
          <p:spPr bwMode="auto">
            <a:xfrm>
              <a:off x="3684" y="2005"/>
              <a:ext cx="348" cy="306"/>
            </a:xfrm>
            <a:custGeom>
              <a:avLst/>
              <a:gdLst>
                <a:gd name="T0" fmla="*/ 340 w 348"/>
                <a:gd name="T1" fmla="*/ 6 h 306"/>
                <a:gd name="T2" fmla="*/ 340 w 348"/>
                <a:gd name="T3" fmla="*/ 6 h 306"/>
                <a:gd name="T4" fmla="*/ 334 w 348"/>
                <a:gd name="T5" fmla="*/ 2 h 306"/>
                <a:gd name="T6" fmla="*/ 326 w 348"/>
                <a:gd name="T7" fmla="*/ 0 h 306"/>
                <a:gd name="T8" fmla="*/ 318 w 348"/>
                <a:gd name="T9" fmla="*/ 2 h 306"/>
                <a:gd name="T10" fmla="*/ 312 w 348"/>
                <a:gd name="T11" fmla="*/ 8 h 306"/>
                <a:gd name="T12" fmla="*/ 120 w 348"/>
                <a:gd name="T13" fmla="*/ 246 h 306"/>
                <a:gd name="T14" fmla="*/ 34 w 348"/>
                <a:gd name="T15" fmla="*/ 158 h 306"/>
                <a:gd name="T16" fmla="*/ 34 w 348"/>
                <a:gd name="T17" fmla="*/ 158 h 306"/>
                <a:gd name="T18" fmla="*/ 26 w 348"/>
                <a:gd name="T19" fmla="*/ 154 h 306"/>
                <a:gd name="T20" fmla="*/ 20 w 348"/>
                <a:gd name="T21" fmla="*/ 152 h 306"/>
                <a:gd name="T22" fmla="*/ 12 w 348"/>
                <a:gd name="T23" fmla="*/ 154 h 306"/>
                <a:gd name="T24" fmla="*/ 4 w 348"/>
                <a:gd name="T25" fmla="*/ 158 h 306"/>
                <a:gd name="T26" fmla="*/ 4 w 348"/>
                <a:gd name="T27" fmla="*/ 158 h 306"/>
                <a:gd name="T28" fmla="*/ 0 w 348"/>
                <a:gd name="T29" fmla="*/ 166 h 306"/>
                <a:gd name="T30" fmla="*/ 0 w 348"/>
                <a:gd name="T31" fmla="*/ 172 h 306"/>
                <a:gd name="T32" fmla="*/ 0 w 348"/>
                <a:gd name="T33" fmla="*/ 180 h 306"/>
                <a:gd name="T34" fmla="*/ 4 w 348"/>
                <a:gd name="T35" fmla="*/ 186 h 306"/>
                <a:gd name="T36" fmla="*/ 124 w 348"/>
                <a:gd name="T37" fmla="*/ 306 h 306"/>
                <a:gd name="T38" fmla="*/ 344 w 348"/>
                <a:gd name="T39" fmla="*/ 34 h 306"/>
                <a:gd name="T40" fmla="*/ 344 w 348"/>
                <a:gd name="T41" fmla="*/ 34 h 306"/>
                <a:gd name="T42" fmla="*/ 346 w 348"/>
                <a:gd name="T43" fmla="*/ 26 h 306"/>
                <a:gd name="T44" fmla="*/ 348 w 348"/>
                <a:gd name="T45" fmla="*/ 18 h 306"/>
                <a:gd name="T46" fmla="*/ 346 w 348"/>
                <a:gd name="T47" fmla="*/ 12 h 306"/>
                <a:gd name="T48" fmla="*/ 340 w 348"/>
                <a:gd name="T49" fmla="*/ 6 h 306"/>
                <a:gd name="T50" fmla="*/ 340 w 348"/>
                <a:gd name="T51"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306">
                  <a:moveTo>
                    <a:pt x="340" y="6"/>
                  </a:moveTo>
                  <a:lnTo>
                    <a:pt x="340" y="6"/>
                  </a:lnTo>
                  <a:lnTo>
                    <a:pt x="334" y="2"/>
                  </a:lnTo>
                  <a:lnTo>
                    <a:pt x="326" y="0"/>
                  </a:lnTo>
                  <a:lnTo>
                    <a:pt x="318" y="2"/>
                  </a:lnTo>
                  <a:lnTo>
                    <a:pt x="312" y="8"/>
                  </a:lnTo>
                  <a:lnTo>
                    <a:pt x="120" y="246"/>
                  </a:lnTo>
                  <a:lnTo>
                    <a:pt x="34" y="158"/>
                  </a:lnTo>
                  <a:lnTo>
                    <a:pt x="34" y="158"/>
                  </a:lnTo>
                  <a:lnTo>
                    <a:pt x="26" y="154"/>
                  </a:lnTo>
                  <a:lnTo>
                    <a:pt x="20" y="152"/>
                  </a:lnTo>
                  <a:lnTo>
                    <a:pt x="12" y="154"/>
                  </a:lnTo>
                  <a:lnTo>
                    <a:pt x="4" y="158"/>
                  </a:lnTo>
                  <a:lnTo>
                    <a:pt x="4" y="158"/>
                  </a:lnTo>
                  <a:lnTo>
                    <a:pt x="0" y="166"/>
                  </a:lnTo>
                  <a:lnTo>
                    <a:pt x="0" y="172"/>
                  </a:lnTo>
                  <a:lnTo>
                    <a:pt x="0" y="180"/>
                  </a:lnTo>
                  <a:lnTo>
                    <a:pt x="4" y="186"/>
                  </a:lnTo>
                  <a:lnTo>
                    <a:pt x="124" y="306"/>
                  </a:lnTo>
                  <a:lnTo>
                    <a:pt x="344" y="34"/>
                  </a:lnTo>
                  <a:lnTo>
                    <a:pt x="344" y="34"/>
                  </a:lnTo>
                  <a:lnTo>
                    <a:pt x="346" y="26"/>
                  </a:lnTo>
                  <a:lnTo>
                    <a:pt x="348" y="18"/>
                  </a:lnTo>
                  <a:lnTo>
                    <a:pt x="346" y="12"/>
                  </a:lnTo>
                  <a:lnTo>
                    <a:pt x="340" y="6"/>
                  </a:lnTo>
                  <a:lnTo>
                    <a:pt x="34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37">
              <a:extLst>
                <a:ext uri="{FF2B5EF4-FFF2-40B4-BE49-F238E27FC236}">
                  <a16:creationId xmlns:a16="http://schemas.microsoft.com/office/drawing/2014/main" id="{C9A51271-EE2D-4D72-B5CC-42D0E018D6AE}"/>
                </a:ext>
              </a:extLst>
            </p:cNvPr>
            <p:cNvSpPr>
              <a:spLocks noEditPoints="1"/>
            </p:cNvSpPr>
            <p:nvPr/>
          </p:nvSpPr>
          <p:spPr bwMode="auto">
            <a:xfrm>
              <a:off x="3504" y="1825"/>
              <a:ext cx="672" cy="670"/>
            </a:xfrm>
            <a:custGeom>
              <a:avLst/>
              <a:gdLst>
                <a:gd name="T0" fmla="*/ 302 w 672"/>
                <a:gd name="T1" fmla="*/ 0 h 670"/>
                <a:gd name="T2" fmla="*/ 206 w 672"/>
                <a:gd name="T3" fmla="*/ 26 h 670"/>
                <a:gd name="T4" fmla="*/ 122 w 672"/>
                <a:gd name="T5" fmla="*/ 76 h 670"/>
                <a:gd name="T6" fmla="*/ 58 w 672"/>
                <a:gd name="T7" fmla="*/ 148 h 670"/>
                <a:gd name="T8" fmla="*/ 16 w 672"/>
                <a:gd name="T9" fmla="*/ 234 h 670"/>
                <a:gd name="T10" fmla="*/ 0 w 672"/>
                <a:gd name="T11" fmla="*/ 334 h 670"/>
                <a:gd name="T12" fmla="*/ 8 w 672"/>
                <a:gd name="T13" fmla="*/ 402 h 670"/>
                <a:gd name="T14" fmla="*/ 42 w 672"/>
                <a:gd name="T15" fmla="*/ 494 h 670"/>
                <a:gd name="T16" fmla="*/ 100 w 672"/>
                <a:gd name="T17" fmla="*/ 572 h 670"/>
                <a:gd name="T18" fmla="*/ 176 w 672"/>
                <a:gd name="T19" fmla="*/ 630 h 670"/>
                <a:gd name="T20" fmla="*/ 268 w 672"/>
                <a:gd name="T21" fmla="*/ 662 h 670"/>
                <a:gd name="T22" fmla="*/ 336 w 672"/>
                <a:gd name="T23" fmla="*/ 670 h 670"/>
                <a:gd name="T24" fmla="*/ 436 w 672"/>
                <a:gd name="T25" fmla="*/ 654 h 670"/>
                <a:gd name="T26" fmla="*/ 524 w 672"/>
                <a:gd name="T27" fmla="*/ 612 h 670"/>
                <a:gd name="T28" fmla="*/ 594 w 672"/>
                <a:gd name="T29" fmla="*/ 548 h 670"/>
                <a:gd name="T30" fmla="*/ 646 w 672"/>
                <a:gd name="T31" fmla="*/ 464 h 670"/>
                <a:gd name="T32" fmla="*/ 670 w 672"/>
                <a:gd name="T33" fmla="*/ 368 h 670"/>
                <a:gd name="T34" fmla="*/ 670 w 672"/>
                <a:gd name="T35" fmla="*/ 300 h 670"/>
                <a:gd name="T36" fmla="*/ 646 w 672"/>
                <a:gd name="T37" fmla="*/ 204 h 670"/>
                <a:gd name="T38" fmla="*/ 594 w 672"/>
                <a:gd name="T39" fmla="*/ 122 h 670"/>
                <a:gd name="T40" fmla="*/ 524 w 672"/>
                <a:gd name="T41" fmla="*/ 56 h 670"/>
                <a:gd name="T42" fmla="*/ 436 w 672"/>
                <a:gd name="T43" fmla="*/ 14 h 670"/>
                <a:gd name="T44" fmla="*/ 336 w 672"/>
                <a:gd name="T45" fmla="*/ 0 h 670"/>
                <a:gd name="T46" fmla="*/ 336 w 672"/>
                <a:gd name="T47" fmla="*/ 630 h 670"/>
                <a:gd name="T48" fmla="*/ 248 w 672"/>
                <a:gd name="T49" fmla="*/ 616 h 670"/>
                <a:gd name="T50" fmla="*/ 172 w 672"/>
                <a:gd name="T51" fmla="*/ 580 h 670"/>
                <a:gd name="T52" fmla="*/ 108 w 672"/>
                <a:gd name="T53" fmla="*/ 522 h 670"/>
                <a:gd name="T54" fmla="*/ 64 w 672"/>
                <a:gd name="T55" fmla="*/ 450 h 670"/>
                <a:gd name="T56" fmla="*/ 42 w 672"/>
                <a:gd name="T57" fmla="*/ 364 h 670"/>
                <a:gd name="T58" fmla="*/ 42 w 672"/>
                <a:gd name="T59" fmla="*/ 304 h 670"/>
                <a:gd name="T60" fmla="*/ 64 w 672"/>
                <a:gd name="T61" fmla="*/ 220 h 670"/>
                <a:gd name="T62" fmla="*/ 108 w 672"/>
                <a:gd name="T63" fmla="*/ 146 h 670"/>
                <a:gd name="T64" fmla="*/ 172 w 672"/>
                <a:gd name="T65" fmla="*/ 90 h 670"/>
                <a:gd name="T66" fmla="*/ 248 w 672"/>
                <a:gd name="T67" fmla="*/ 52 h 670"/>
                <a:gd name="T68" fmla="*/ 336 w 672"/>
                <a:gd name="T69" fmla="*/ 40 h 670"/>
                <a:gd name="T70" fmla="*/ 396 w 672"/>
                <a:gd name="T71" fmla="*/ 46 h 670"/>
                <a:gd name="T72" fmla="*/ 476 w 672"/>
                <a:gd name="T73" fmla="*/ 74 h 670"/>
                <a:gd name="T74" fmla="*/ 544 w 672"/>
                <a:gd name="T75" fmla="*/ 126 h 670"/>
                <a:gd name="T76" fmla="*/ 596 w 672"/>
                <a:gd name="T77" fmla="*/ 194 h 670"/>
                <a:gd name="T78" fmla="*/ 626 w 672"/>
                <a:gd name="T79" fmla="*/ 276 h 670"/>
                <a:gd name="T80" fmla="*/ 632 w 672"/>
                <a:gd name="T81" fmla="*/ 334 h 670"/>
                <a:gd name="T82" fmla="*/ 618 w 672"/>
                <a:gd name="T83" fmla="*/ 422 h 670"/>
                <a:gd name="T84" fmla="*/ 580 w 672"/>
                <a:gd name="T85" fmla="*/ 500 h 670"/>
                <a:gd name="T86" fmla="*/ 524 w 672"/>
                <a:gd name="T87" fmla="*/ 562 h 670"/>
                <a:gd name="T88" fmla="*/ 450 w 672"/>
                <a:gd name="T89" fmla="*/ 606 h 670"/>
                <a:gd name="T90" fmla="*/ 366 w 672"/>
                <a:gd name="T91" fmla="*/ 62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2" h="670">
                  <a:moveTo>
                    <a:pt x="336" y="0"/>
                  </a:moveTo>
                  <a:lnTo>
                    <a:pt x="336" y="0"/>
                  </a:lnTo>
                  <a:lnTo>
                    <a:pt x="302" y="0"/>
                  </a:lnTo>
                  <a:lnTo>
                    <a:pt x="268" y="6"/>
                  </a:lnTo>
                  <a:lnTo>
                    <a:pt x="236" y="14"/>
                  </a:lnTo>
                  <a:lnTo>
                    <a:pt x="206" y="26"/>
                  </a:lnTo>
                  <a:lnTo>
                    <a:pt x="176" y="40"/>
                  </a:lnTo>
                  <a:lnTo>
                    <a:pt x="148" y="56"/>
                  </a:lnTo>
                  <a:lnTo>
                    <a:pt x="122" y="76"/>
                  </a:lnTo>
                  <a:lnTo>
                    <a:pt x="100" y="98"/>
                  </a:lnTo>
                  <a:lnTo>
                    <a:pt x="78" y="122"/>
                  </a:lnTo>
                  <a:lnTo>
                    <a:pt x="58" y="148"/>
                  </a:lnTo>
                  <a:lnTo>
                    <a:pt x="42" y="174"/>
                  </a:lnTo>
                  <a:lnTo>
                    <a:pt x="28" y="204"/>
                  </a:lnTo>
                  <a:lnTo>
                    <a:pt x="16" y="234"/>
                  </a:lnTo>
                  <a:lnTo>
                    <a:pt x="8" y="266"/>
                  </a:lnTo>
                  <a:lnTo>
                    <a:pt x="2" y="300"/>
                  </a:lnTo>
                  <a:lnTo>
                    <a:pt x="0" y="334"/>
                  </a:lnTo>
                  <a:lnTo>
                    <a:pt x="0" y="334"/>
                  </a:lnTo>
                  <a:lnTo>
                    <a:pt x="2" y="368"/>
                  </a:lnTo>
                  <a:lnTo>
                    <a:pt x="8" y="402"/>
                  </a:lnTo>
                  <a:lnTo>
                    <a:pt x="16" y="434"/>
                  </a:lnTo>
                  <a:lnTo>
                    <a:pt x="28" y="464"/>
                  </a:lnTo>
                  <a:lnTo>
                    <a:pt x="42" y="494"/>
                  </a:lnTo>
                  <a:lnTo>
                    <a:pt x="58" y="522"/>
                  </a:lnTo>
                  <a:lnTo>
                    <a:pt x="78" y="548"/>
                  </a:lnTo>
                  <a:lnTo>
                    <a:pt x="100" y="572"/>
                  </a:lnTo>
                  <a:lnTo>
                    <a:pt x="122" y="594"/>
                  </a:lnTo>
                  <a:lnTo>
                    <a:pt x="148" y="612"/>
                  </a:lnTo>
                  <a:lnTo>
                    <a:pt x="176" y="630"/>
                  </a:lnTo>
                  <a:lnTo>
                    <a:pt x="206" y="644"/>
                  </a:lnTo>
                  <a:lnTo>
                    <a:pt x="236" y="654"/>
                  </a:lnTo>
                  <a:lnTo>
                    <a:pt x="268" y="662"/>
                  </a:lnTo>
                  <a:lnTo>
                    <a:pt x="302" y="668"/>
                  </a:lnTo>
                  <a:lnTo>
                    <a:pt x="336" y="670"/>
                  </a:lnTo>
                  <a:lnTo>
                    <a:pt x="336" y="670"/>
                  </a:lnTo>
                  <a:lnTo>
                    <a:pt x="370" y="668"/>
                  </a:lnTo>
                  <a:lnTo>
                    <a:pt x="404" y="662"/>
                  </a:lnTo>
                  <a:lnTo>
                    <a:pt x="436" y="654"/>
                  </a:lnTo>
                  <a:lnTo>
                    <a:pt x="466" y="644"/>
                  </a:lnTo>
                  <a:lnTo>
                    <a:pt x="496" y="630"/>
                  </a:lnTo>
                  <a:lnTo>
                    <a:pt x="524" y="612"/>
                  </a:lnTo>
                  <a:lnTo>
                    <a:pt x="550" y="594"/>
                  </a:lnTo>
                  <a:lnTo>
                    <a:pt x="574" y="572"/>
                  </a:lnTo>
                  <a:lnTo>
                    <a:pt x="594" y="548"/>
                  </a:lnTo>
                  <a:lnTo>
                    <a:pt x="614" y="522"/>
                  </a:lnTo>
                  <a:lnTo>
                    <a:pt x="630" y="494"/>
                  </a:lnTo>
                  <a:lnTo>
                    <a:pt x="646" y="464"/>
                  </a:lnTo>
                  <a:lnTo>
                    <a:pt x="656" y="434"/>
                  </a:lnTo>
                  <a:lnTo>
                    <a:pt x="664" y="402"/>
                  </a:lnTo>
                  <a:lnTo>
                    <a:pt x="670" y="368"/>
                  </a:lnTo>
                  <a:lnTo>
                    <a:pt x="672" y="334"/>
                  </a:lnTo>
                  <a:lnTo>
                    <a:pt x="672" y="334"/>
                  </a:lnTo>
                  <a:lnTo>
                    <a:pt x="670" y="300"/>
                  </a:lnTo>
                  <a:lnTo>
                    <a:pt x="664" y="266"/>
                  </a:lnTo>
                  <a:lnTo>
                    <a:pt x="656" y="234"/>
                  </a:lnTo>
                  <a:lnTo>
                    <a:pt x="646" y="204"/>
                  </a:lnTo>
                  <a:lnTo>
                    <a:pt x="630" y="174"/>
                  </a:lnTo>
                  <a:lnTo>
                    <a:pt x="614" y="148"/>
                  </a:lnTo>
                  <a:lnTo>
                    <a:pt x="594" y="122"/>
                  </a:lnTo>
                  <a:lnTo>
                    <a:pt x="574" y="98"/>
                  </a:lnTo>
                  <a:lnTo>
                    <a:pt x="550" y="76"/>
                  </a:lnTo>
                  <a:lnTo>
                    <a:pt x="524" y="56"/>
                  </a:lnTo>
                  <a:lnTo>
                    <a:pt x="496" y="40"/>
                  </a:lnTo>
                  <a:lnTo>
                    <a:pt x="466" y="26"/>
                  </a:lnTo>
                  <a:lnTo>
                    <a:pt x="436" y="14"/>
                  </a:lnTo>
                  <a:lnTo>
                    <a:pt x="404" y="6"/>
                  </a:lnTo>
                  <a:lnTo>
                    <a:pt x="370" y="0"/>
                  </a:lnTo>
                  <a:lnTo>
                    <a:pt x="336" y="0"/>
                  </a:lnTo>
                  <a:lnTo>
                    <a:pt x="336" y="0"/>
                  </a:lnTo>
                  <a:close/>
                  <a:moveTo>
                    <a:pt x="336" y="630"/>
                  </a:moveTo>
                  <a:lnTo>
                    <a:pt x="336" y="630"/>
                  </a:lnTo>
                  <a:lnTo>
                    <a:pt x="306" y="628"/>
                  </a:lnTo>
                  <a:lnTo>
                    <a:pt x="276" y="624"/>
                  </a:lnTo>
                  <a:lnTo>
                    <a:pt x="248" y="616"/>
                  </a:lnTo>
                  <a:lnTo>
                    <a:pt x="222" y="606"/>
                  </a:lnTo>
                  <a:lnTo>
                    <a:pt x="196" y="594"/>
                  </a:lnTo>
                  <a:lnTo>
                    <a:pt x="172" y="580"/>
                  </a:lnTo>
                  <a:lnTo>
                    <a:pt x="148" y="562"/>
                  </a:lnTo>
                  <a:lnTo>
                    <a:pt x="128" y="544"/>
                  </a:lnTo>
                  <a:lnTo>
                    <a:pt x="108" y="522"/>
                  </a:lnTo>
                  <a:lnTo>
                    <a:pt x="92" y="500"/>
                  </a:lnTo>
                  <a:lnTo>
                    <a:pt x="76" y="476"/>
                  </a:lnTo>
                  <a:lnTo>
                    <a:pt x="64" y="450"/>
                  </a:lnTo>
                  <a:lnTo>
                    <a:pt x="54" y="422"/>
                  </a:lnTo>
                  <a:lnTo>
                    <a:pt x="46" y="394"/>
                  </a:lnTo>
                  <a:lnTo>
                    <a:pt x="42" y="364"/>
                  </a:lnTo>
                  <a:lnTo>
                    <a:pt x="40" y="334"/>
                  </a:lnTo>
                  <a:lnTo>
                    <a:pt x="40" y="334"/>
                  </a:lnTo>
                  <a:lnTo>
                    <a:pt x="42" y="304"/>
                  </a:lnTo>
                  <a:lnTo>
                    <a:pt x="46" y="276"/>
                  </a:lnTo>
                  <a:lnTo>
                    <a:pt x="54" y="246"/>
                  </a:lnTo>
                  <a:lnTo>
                    <a:pt x="64" y="220"/>
                  </a:lnTo>
                  <a:lnTo>
                    <a:pt x="76" y="194"/>
                  </a:lnTo>
                  <a:lnTo>
                    <a:pt x="92" y="170"/>
                  </a:lnTo>
                  <a:lnTo>
                    <a:pt x="108" y="146"/>
                  </a:lnTo>
                  <a:lnTo>
                    <a:pt x="128" y="126"/>
                  </a:lnTo>
                  <a:lnTo>
                    <a:pt x="148" y="106"/>
                  </a:lnTo>
                  <a:lnTo>
                    <a:pt x="172" y="90"/>
                  </a:lnTo>
                  <a:lnTo>
                    <a:pt x="196" y="74"/>
                  </a:lnTo>
                  <a:lnTo>
                    <a:pt x="222" y="62"/>
                  </a:lnTo>
                  <a:lnTo>
                    <a:pt x="248" y="52"/>
                  </a:lnTo>
                  <a:lnTo>
                    <a:pt x="276" y="46"/>
                  </a:lnTo>
                  <a:lnTo>
                    <a:pt x="306" y="40"/>
                  </a:lnTo>
                  <a:lnTo>
                    <a:pt x="336" y="40"/>
                  </a:lnTo>
                  <a:lnTo>
                    <a:pt x="336" y="40"/>
                  </a:lnTo>
                  <a:lnTo>
                    <a:pt x="366" y="40"/>
                  </a:lnTo>
                  <a:lnTo>
                    <a:pt x="396" y="46"/>
                  </a:lnTo>
                  <a:lnTo>
                    <a:pt x="424" y="52"/>
                  </a:lnTo>
                  <a:lnTo>
                    <a:pt x="450" y="62"/>
                  </a:lnTo>
                  <a:lnTo>
                    <a:pt x="476" y="74"/>
                  </a:lnTo>
                  <a:lnTo>
                    <a:pt x="502" y="90"/>
                  </a:lnTo>
                  <a:lnTo>
                    <a:pt x="524" y="106"/>
                  </a:lnTo>
                  <a:lnTo>
                    <a:pt x="544" y="126"/>
                  </a:lnTo>
                  <a:lnTo>
                    <a:pt x="564" y="146"/>
                  </a:lnTo>
                  <a:lnTo>
                    <a:pt x="580" y="170"/>
                  </a:lnTo>
                  <a:lnTo>
                    <a:pt x="596" y="194"/>
                  </a:lnTo>
                  <a:lnTo>
                    <a:pt x="608" y="220"/>
                  </a:lnTo>
                  <a:lnTo>
                    <a:pt x="618" y="246"/>
                  </a:lnTo>
                  <a:lnTo>
                    <a:pt x="626" y="276"/>
                  </a:lnTo>
                  <a:lnTo>
                    <a:pt x="630" y="304"/>
                  </a:lnTo>
                  <a:lnTo>
                    <a:pt x="632" y="334"/>
                  </a:lnTo>
                  <a:lnTo>
                    <a:pt x="632" y="334"/>
                  </a:lnTo>
                  <a:lnTo>
                    <a:pt x="630" y="364"/>
                  </a:lnTo>
                  <a:lnTo>
                    <a:pt x="626" y="394"/>
                  </a:lnTo>
                  <a:lnTo>
                    <a:pt x="618" y="422"/>
                  </a:lnTo>
                  <a:lnTo>
                    <a:pt x="608" y="450"/>
                  </a:lnTo>
                  <a:lnTo>
                    <a:pt x="596" y="476"/>
                  </a:lnTo>
                  <a:lnTo>
                    <a:pt x="580" y="500"/>
                  </a:lnTo>
                  <a:lnTo>
                    <a:pt x="564" y="522"/>
                  </a:lnTo>
                  <a:lnTo>
                    <a:pt x="544" y="544"/>
                  </a:lnTo>
                  <a:lnTo>
                    <a:pt x="524" y="562"/>
                  </a:lnTo>
                  <a:lnTo>
                    <a:pt x="502" y="580"/>
                  </a:lnTo>
                  <a:lnTo>
                    <a:pt x="476" y="594"/>
                  </a:lnTo>
                  <a:lnTo>
                    <a:pt x="450" y="606"/>
                  </a:lnTo>
                  <a:lnTo>
                    <a:pt x="424" y="616"/>
                  </a:lnTo>
                  <a:lnTo>
                    <a:pt x="396" y="624"/>
                  </a:lnTo>
                  <a:lnTo>
                    <a:pt x="366" y="628"/>
                  </a:lnTo>
                  <a:lnTo>
                    <a:pt x="336" y="630"/>
                  </a:lnTo>
                  <a:lnTo>
                    <a:pt x="336" y="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0" name="Textfeld 39">
            <a:extLst>
              <a:ext uri="{FF2B5EF4-FFF2-40B4-BE49-F238E27FC236}">
                <a16:creationId xmlns:a16="http://schemas.microsoft.com/office/drawing/2014/main" id="{2C78F40E-0DAF-4150-9081-2504711D4937}"/>
              </a:ext>
            </a:extLst>
          </p:cNvPr>
          <p:cNvSpPr txBox="1"/>
          <p:nvPr/>
        </p:nvSpPr>
        <p:spPr>
          <a:xfrm>
            <a:off x="597602" y="2309470"/>
            <a:ext cx="1540486" cy="923330"/>
          </a:xfrm>
          <a:prstGeom prst="rect">
            <a:avLst/>
          </a:prstGeom>
          <a:noFill/>
        </p:spPr>
        <p:txBody>
          <a:bodyPr wrap="none" lIns="0" tIns="0" rIns="0" bIns="0" rtlCol="0">
            <a:spAutoFit/>
          </a:bodyPr>
          <a:lstStyle>
            <a:defPPr>
              <a:defRPr lang="en-US"/>
            </a:defPPr>
            <a:lvl1pPr>
              <a:defRPr sz="6000" b="1">
                <a:solidFill>
                  <a:schemeClr val="tx2"/>
                </a:solidFill>
              </a:defRPr>
            </a:lvl1pPr>
          </a:lstStyle>
          <a:p>
            <a:r>
              <a:rPr lang="de-DE" dirty="0"/>
              <a:t>38%</a:t>
            </a:r>
          </a:p>
        </p:txBody>
      </p:sp>
      <p:sp>
        <p:nvSpPr>
          <p:cNvPr id="41" name="Textfeld 40">
            <a:extLst>
              <a:ext uri="{FF2B5EF4-FFF2-40B4-BE49-F238E27FC236}">
                <a16:creationId xmlns:a16="http://schemas.microsoft.com/office/drawing/2014/main" id="{0538A2DA-1B99-4DEA-A58A-8284344A3E1F}"/>
              </a:ext>
            </a:extLst>
          </p:cNvPr>
          <p:cNvSpPr txBox="1"/>
          <p:nvPr/>
        </p:nvSpPr>
        <p:spPr>
          <a:xfrm>
            <a:off x="2602884" y="2437486"/>
            <a:ext cx="1384995" cy="830997"/>
          </a:xfrm>
          <a:prstGeom prst="rect">
            <a:avLst/>
          </a:prstGeom>
          <a:noFill/>
        </p:spPr>
        <p:txBody>
          <a:bodyPr wrap="none" lIns="0" tIns="0" rIns="0" bIns="0" rtlCol="0">
            <a:spAutoFit/>
          </a:bodyPr>
          <a:lstStyle/>
          <a:p>
            <a:r>
              <a:rPr lang="de-DE" sz="5400" dirty="0">
                <a:solidFill>
                  <a:schemeClr val="bg1">
                    <a:lumMod val="65000"/>
                  </a:schemeClr>
                </a:solidFill>
              </a:rPr>
              <a:t>33%</a:t>
            </a:r>
          </a:p>
        </p:txBody>
      </p:sp>
      <p:sp>
        <p:nvSpPr>
          <p:cNvPr id="42" name="Textfeld 41">
            <a:extLst>
              <a:ext uri="{FF2B5EF4-FFF2-40B4-BE49-F238E27FC236}">
                <a16:creationId xmlns:a16="http://schemas.microsoft.com/office/drawing/2014/main" id="{E6FD1448-1ACC-4614-A65C-1D919D374EAC}"/>
              </a:ext>
            </a:extLst>
          </p:cNvPr>
          <p:cNvSpPr txBox="1"/>
          <p:nvPr/>
        </p:nvSpPr>
        <p:spPr>
          <a:xfrm>
            <a:off x="4717894" y="2775814"/>
            <a:ext cx="820738" cy="492443"/>
          </a:xfrm>
          <a:prstGeom prst="rect">
            <a:avLst/>
          </a:prstGeom>
          <a:noFill/>
        </p:spPr>
        <p:txBody>
          <a:bodyPr wrap="none" lIns="0" tIns="0" rIns="0" bIns="0" rtlCol="0">
            <a:spAutoFit/>
          </a:bodyPr>
          <a:lstStyle/>
          <a:p>
            <a:r>
              <a:rPr lang="de-DE" sz="3200" dirty="0">
                <a:solidFill>
                  <a:schemeClr val="bg1">
                    <a:lumMod val="65000"/>
                  </a:schemeClr>
                </a:solidFill>
              </a:rPr>
              <a:t>14%</a:t>
            </a:r>
          </a:p>
        </p:txBody>
      </p:sp>
      <p:sp>
        <p:nvSpPr>
          <p:cNvPr id="43" name="Textfeld 42">
            <a:extLst>
              <a:ext uri="{FF2B5EF4-FFF2-40B4-BE49-F238E27FC236}">
                <a16:creationId xmlns:a16="http://schemas.microsoft.com/office/drawing/2014/main" id="{846F8150-5C17-49FE-B047-B164C8B29486}"/>
              </a:ext>
            </a:extLst>
          </p:cNvPr>
          <p:cNvSpPr txBox="1"/>
          <p:nvPr/>
        </p:nvSpPr>
        <p:spPr>
          <a:xfrm>
            <a:off x="6829861" y="2775814"/>
            <a:ext cx="820738" cy="492443"/>
          </a:xfrm>
          <a:prstGeom prst="rect">
            <a:avLst/>
          </a:prstGeom>
          <a:noFill/>
        </p:spPr>
        <p:txBody>
          <a:bodyPr wrap="none" lIns="0" tIns="0" rIns="0" bIns="0" rtlCol="0">
            <a:spAutoFit/>
          </a:bodyPr>
          <a:lstStyle>
            <a:defPPr>
              <a:defRPr lang="en-US"/>
            </a:defPPr>
            <a:lvl1pPr>
              <a:defRPr sz="6000">
                <a:solidFill>
                  <a:schemeClr val="bg1">
                    <a:lumMod val="65000"/>
                  </a:schemeClr>
                </a:solidFill>
              </a:defRPr>
            </a:lvl1pPr>
          </a:lstStyle>
          <a:p>
            <a:r>
              <a:rPr lang="de-DE" sz="3200" dirty="0"/>
              <a:t>10%</a:t>
            </a:r>
          </a:p>
        </p:txBody>
      </p:sp>
      <p:sp>
        <p:nvSpPr>
          <p:cNvPr id="44" name="Textfeld 43">
            <a:extLst>
              <a:ext uri="{FF2B5EF4-FFF2-40B4-BE49-F238E27FC236}">
                <a16:creationId xmlns:a16="http://schemas.microsoft.com/office/drawing/2014/main" id="{8949640F-A492-4123-9FED-0EC15161993A}"/>
              </a:ext>
            </a:extLst>
          </p:cNvPr>
          <p:cNvSpPr txBox="1"/>
          <p:nvPr/>
        </p:nvSpPr>
        <p:spPr>
          <a:xfrm>
            <a:off x="8941828" y="2775814"/>
            <a:ext cx="593111" cy="492443"/>
          </a:xfrm>
          <a:prstGeom prst="rect">
            <a:avLst/>
          </a:prstGeom>
          <a:noFill/>
        </p:spPr>
        <p:txBody>
          <a:bodyPr wrap="none" lIns="0" tIns="0" rIns="0" bIns="0" rtlCol="0">
            <a:spAutoFit/>
          </a:bodyPr>
          <a:lstStyle>
            <a:defPPr>
              <a:defRPr lang="en-US"/>
            </a:defPPr>
            <a:lvl1pPr>
              <a:defRPr sz="6000">
                <a:solidFill>
                  <a:schemeClr val="bg1">
                    <a:lumMod val="65000"/>
                  </a:schemeClr>
                </a:solidFill>
              </a:defRPr>
            </a:lvl1pPr>
          </a:lstStyle>
          <a:p>
            <a:r>
              <a:rPr lang="de-DE" sz="3200" dirty="0"/>
              <a:t>5%</a:t>
            </a:r>
          </a:p>
        </p:txBody>
      </p:sp>
      <p:sp>
        <p:nvSpPr>
          <p:cNvPr id="123" name="Textfeld 122">
            <a:extLst>
              <a:ext uri="{FF2B5EF4-FFF2-40B4-BE49-F238E27FC236}">
                <a16:creationId xmlns:a16="http://schemas.microsoft.com/office/drawing/2014/main" id="{4F1E777F-2F19-4368-B698-938A6416B2C5}"/>
              </a:ext>
            </a:extLst>
          </p:cNvPr>
          <p:cNvSpPr txBox="1"/>
          <p:nvPr/>
        </p:nvSpPr>
        <p:spPr>
          <a:xfrm>
            <a:off x="455193" y="1436958"/>
            <a:ext cx="912109" cy="169277"/>
          </a:xfrm>
          <a:prstGeom prst="rect">
            <a:avLst/>
          </a:prstGeom>
          <a:noFill/>
        </p:spPr>
        <p:txBody>
          <a:bodyPr wrap="none" lIns="0" tIns="0" rIns="0" bIns="0" rtlCol="0">
            <a:spAutoFit/>
          </a:bodyPr>
          <a:lstStyle>
            <a:defPPr>
              <a:defRPr lang="en-US"/>
            </a:defPPr>
            <a:lvl1pPr>
              <a:defRPr sz="1100"/>
            </a:lvl1pPr>
          </a:lstStyle>
          <a:p>
            <a:r>
              <a:rPr lang="de-DE" dirty="0"/>
              <a:t>Base: n=2.010</a:t>
            </a:r>
          </a:p>
        </p:txBody>
      </p:sp>
      <p:grpSp>
        <p:nvGrpSpPr>
          <p:cNvPr id="95" name="Gruppieren 94">
            <a:extLst>
              <a:ext uri="{FF2B5EF4-FFF2-40B4-BE49-F238E27FC236}">
                <a16:creationId xmlns:a16="http://schemas.microsoft.com/office/drawing/2014/main" id="{5B570131-6301-4515-A79B-1F5731754686}"/>
              </a:ext>
            </a:extLst>
          </p:cNvPr>
          <p:cNvGrpSpPr>
            <a:grpSpLocks noChangeAspect="1"/>
          </p:cNvGrpSpPr>
          <p:nvPr/>
        </p:nvGrpSpPr>
        <p:grpSpPr>
          <a:xfrm>
            <a:off x="8496065" y="5616154"/>
            <a:ext cx="3240000" cy="432383"/>
            <a:chOff x="8145191" y="5602202"/>
            <a:chExt cx="3681683" cy="491331"/>
          </a:xfrm>
        </p:grpSpPr>
        <p:pic>
          <p:nvPicPr>
            <p:cNvPr id="96" name="Graphic 5">
              <a:extLst>
                <a:ext uri="{FF2B5EF4-FFF2-40B4-BE49-F238E27FC236}">
                  <a16:creationId xmlns:a16="http://schemas.microsoft.com/office/drawing/2014/main" id="{70514D47-AB81-4F3D-A4E6-B0429D7984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24240" y="5667113"/>
              <a:ext cx="192868" cy="316855"/>
            </a:xfrm>
            <a:prstGeom prst="rect">
              <a:avLst/>
            </a:prstGeom>
          </p:spPr>
        </p:pic>
        <p:pic>
          <p:nvPicPr>
            <p:cNvPr id="97" name="Grafik 96">
              <a:extLst>
                <a:ext uri="{FF2B5EF4-FFF2-40B4-BE49-F238E27FC236}">
                  <a16:creationId xmlns:a16="http://schemas.microsoft.com/office/drawing/2014/main" id="{09638D81-2387-4EAE-824B-F4468A1FC7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93318" y="5602202"/>
              <a:ext cx="421322" cy="403200"/>
            </a:xfrm>
            <a:prstGeom prst="rect">
              <a:avLst/>
            </a:prstGeom>
          </p:spPr>
        </p:pic>
        <p:pic>
          <p:nvPicPr>
            <p:cNvPr id="98" name="Graphic 11">
              <a:extLst>
                <a:ext uri="{FF2B5EF4-FFF2-40B4-BE49-F238E27FC236}">
                  <a16:creationId xmlns:a16="http://schemas.microsoft.com/office/drawing/2014/main" id="{0E9A76C6-527C-4DFA-B5A7-2F49587C1D0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45191" y="5702348"/>
              <a:ext cx="276999" cy="276999"/>
            </a:xfrm>
            <a:prstGeom prst="rect">
              <a:avLst/>
            </a:prstGeom>
          </p:spPr>
        </p:pic>
        <p:sp>
          <p:nvSpPr>
            <p:cNvPr id="99" name="Rechteck: abgerundete Ecken 98">
              <a:extLst>
                <a:ext uri="{FF2B5EF4-FFF2-40B4-BE49-F238E27FC236}">
                  <a16:creationId xmlns:a16="http://schemas.microsoft.com/office/drawing/2014/main" id="{BBB5DADF-F07B-450A-950A-FA292F4412DC}"/>
                </a:ext>
              </a:extLst>
            </p:cNvPr>
            <p:cNvSpPr/>
            <p:nvPr/>
          </p:nvSpPr>
          <p:spPr bwMode="ltGray">
            <a:xfrm>
              <a:off x="10086643" y="5667112"/>
              <a:ext cx="1740231" cy="338289"/>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sp>
          <p:nvSpPr>
            <p:cNvPr id="100" name="Textfeld 99">
              <a:extLst>
                <a:ext uri="{FF2B5EF4-FFF2-40B4-BE49-F238E27FC236}">
                  <a16:creationId xmlns:a16="http://schemas.microsoft.com/office/drawing/2014/main" id="{FFF208DE-49E1-4B9A-9293-5EA90FD5CFA3}"/>
                </a:ext>
              </a:extLst>
            </p:cNvPr>
            <p:cNvSpPr txBox="1"/>
            <p:nvPr/>
          </p:nvSpPr>
          <p:spPr>
            <a:xfrm>
              <a:off x="10206064"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18-34</a:t>
              </a:r>
              <a:br>
                <a:rPr lang="en-US" sz="1100" dirty="0">
                  <a:solidFill>
                    <a:schemeClr val="bg1">
                      <a:lumMod val="75000"/>
                    </a:schemeClr>
                  </a:solidFill>
                </a:rPr>
              </a:br>
              <a:r>
                <a:rPr lang="en-US" sz="900" dirty="0">
                  <a:solidFill>
                    <a:schemeClr val="bg1">
                      <a:lumMod val="75000"/>
                    </a:schemeClr>
                  </a:solidFill>
                </a:rPr>
                <a:t>(a)</a:t>
              </a:r>
            </a:p>
          </p:txBody>
        </p:sp>
        <p:sp>
          <p:nvSpPr>
            <p:cNvPr id="101" name="Textfeld 100">
              <a:extLst>
                <a:ext uri="{FF2B5EF4-FFF2-40B4-BE49-F238E27FC236}">
                  <a16:creationId xmlns:a16="http://schemas.microsoft.com/office/drawing/2014/main" id="{05D885BA-166C-4C6F-9C71-2E549175B27D}"/>
                </a:ext>
              </a:extLst>
            </p:cNvPr>
            <p:cNvSpPr txBox="1"/>
            <p:nvPr/>
          </p:nvSpPr>
          <p:spPr>
            <a:xfrm>
              <a:off x="10741646"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35-49</a:t>
              </a:r>
              <a:br>
                <a:rPr lang="en-US" sz="1100" dirty="0">
                  <a:solidFill>
                    <a:schemeClr val="bg1">
                      <a:lumMod val="75000"/>
                    </a:schemeClr>
                  </a:solidFill>
                </a:rPr>
              </a:br>
              <a:r>
                <a:rPr lang="en-US" sz="900" dirty="0">
                  <a:solidFill>
                    <a:schemeClr val="bg1">
                      <a:lumMod val="75000"/>
                    </a:schemeClr>
                  </a:solidFill>
                </a:rPr>
                <a:t>(b)</a:t>
              </a:r>
            </a:p>
          </p:txBody>
        </p:sp>
        <p:sp>
          <p:nvSpPr>
            <p:cNvPr id="102" name="Textfeld 101">
              <a:extLst>
                <a:ext uri="{FF2B5EF4-FFF2-40B4-BE49-F238E27FC236}">
                  <a16:creationId xmlns:a16="http://schemas.microsoft.com/office/drawing/2014/main" id="{A975B41D-766D-4755-8711-B7911B93F9BF}"/>
                </a:ext>
              </a:extLst>
            </p:cNvPr>
            <p:cNvSpPr txBox="1"/>
            <p:nvPr/>
          </p:nvSpPr>
          <p:spPr>
            <a:xfrm>
              <a:off x="11277227"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50-99</a:t>
              </a:r>
              <a:br>
                <a:rPr lang="en-US" sz="1100" dirty="0">
                  <a:solidFill>
                    <a:schemeClr val="bg1">
                      <a:lumMod val="75000"/>
                    </a:schemeClr>
                  </a:solidFill>
                </a:rPr>
              </a:br>
              <a:r>
                <a:rPr lang="en-US" sz="900" dirty="0">
                  <a:solidFill>
                    <a:schemeClr val="bg1">
                      <a:lumMod val="75000"/>
                    </a:schemeClr>
                  </a:solidFill>
                </a:rPr>
                <a:t>(c)</a:t>
              </a:r>
            </a:p>
          </p:txBody>
        </p:sp>
        <p:cxnSp>
          <p:nvCxnSpPr>
            <p:cNvPr id="103" name="Gerader Verbinder 102">
              <a:extLst>
                <a:ext uri="{FF2B5EF4-FFF2-40B4-BE49-F238E27FC236}">
                  <a16:creationId xmlns:a16="http://schemas.microsoft.com/office/drawing/2014/main" id="{28150CA8-0400-4283-95FE-B93F695E3456}"/>
                </a:ext>
              </a:extLst>
            </p:cNvPr>
            <p:cNvCxnSpPr>
              <a:cxnSpLocks/>
            </p:cNvCxnSpPr>
            <p:nvPr/>
          </p:nvCxnSpPr>
          <p:spPr>
            <a:xfrm>
              <a:off x="1067642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4" name="Gerader Verbinder 103">
              <a:extLst>
                <a:ext uri="{FF2B5EF4-FFF2-40B4-BE49-F238E27FC236}">
                  <a16:creationId xmlns:a16="http://schemas.microsoft.com/office/drawing/2014/main" id="{3FD08853-FB3D-416D-BA7D-38AFFF360DD6}"/>
                </a:ext>
              </a:extLst>
            </p:cNvPr>
            <p:cNvCxnSpPr>
              <a:cxnSpLocks/>
            </p:cNvCxnSpPr>
            <p:nvPr/>
          </p:nvCxnSpPr>
          <p:spPr>
            <a:xfrm>
              <a:off x="1121689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05" name="Rechteck: abgerundete Ecken 104">
              <a:extLst>
                <a:ext uri="{FF2B5EF4-FFF2-40B4-BE49-F238E27FC236}">
                  <a16:creationId xmlns:a16="http://schemas.microsoft.com/office/drawing/2014/main" id="{3050F48A-3BC2-4AB2-8B17-CC1EE0565787}"/>
                </a:ext>
              </a:extLst>
            </p:cNvPr>
            <p:cNvSpPr/>
            <p:nvPr/>
          </p:nvSpPr>
          <p:spPr bwMode="ltGray">
            <a:xfrm>
              <a:off x="8812162" y="5667112"/>
              <a:ext cx="518125" cy="33829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cxnSp>
          <p:nvCxnSpPr>
            <p:cNvPr id="106" name="Gerader Verbinder 105">
              <a:extLst>
                <a:ext uri="{FF2B5EF4-FFF2-40B4-BE49-F238E27FC236}">
                  <a16:creationId xmlns:a16="http://schemas.microsoft.com/office/drawing/2014/main" id="{002DD8BD-56E1-4FCA-9F0E-A188A7A4F618}"/>
                </a:ext>
              </a:extLst>
            </p:cNvPr>
            <p:cNvCxnSpPr>
              <a:cxnSpLocks/>
            </p:cNvCxnSpPr>
            <p:nvPr/>
          </p:nvCxnSpPr>
          <p:spPr>
            <a:xfrm>
              <a:off x="9071224" y="5765460"/>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07" name="Textfeld 106">
              <a:extLst>
                <a:ext uri="{FF2B5EF4-FFF2-40B4-BE49-F238E27FC236}">
                  <a16:creationId xmlns:a16="http://schemas.microsoft.com/office/drawing/2014/main" id="{4E6FDC9A-A3A1-4163-AECF-1B0D442B2DD2}"/>
                </a:ext>
              </a:extLst>
            </p:cNvPr>
            <p:cNvSpPr txBox="1"/>
            <p:nvPr/>
          </p:nvSpPr>
          <p:spPr>
            <a:xfrm>
              <a:off x="8882814" y="5766403"/>
              <a:ext cx="132972" cy="192355"/>
            </a:xfrm>
            <a:prstGeom prst="rect">
              <a:avLst/>
            </a:prstGeom>
            <a:noFill/>
          </p:spPr>
          <p:txBody>
            <a:bodyPr wrap="none" lIns="0" tIns="0" rIns="0" bIns="0" rtlCol="0">
              <a:spAutoFit/>
            </a:bodyPr>
            <a:lstStyle/>
            <a:p>
              <a:pPr algn="ctr"/>
              <a:r>
                <a:rPr lang="en-US" sz="1100" dirty="0">
                  <a:solidFill>
                    <a:schemeClr val="bg1">
                      <a:lumMod val="75000"/>
                    </a:schemeClr>
                  </a:solidFill>
                </a:rPr>
                <a:t>m</a:t>
              </a:r>
            </a:p>
          </p:txBody>
        </p:sp>
        <p:sp>
          <p:nvSpPr>
            <p:cNvPr id="108" name="Textfeld 107">
              <a:extLst>
                <a:ext uri="{FF2B5EF4-FFF2-40B4-BE49-F238E27FC236}">
                  <a16:creationId xmlns:a16="http://schemas.microsoft.com/office/drawing/2014/main" id="{E9BC640D-6D3B-408F-83DA-3BE6ABCA5ADB}"/>
                </a:ext>
              </a:extLst>
            </p:cNvPr>
            <p:cNvSpPr txBox="1"/>
            <p:nvPr/>
          </p:nvSpPr>
          <p:spPr>
            <a:xfrm>
              <a:off x="9198193" y="5766403"/>
              <a:ext cx="43718" cy="192355"/>
            </a:xfrm>
            <a:prstGeom prst="rect">
              <a:avLst/>
            </a:prstGeom>
            <a:noFill/>
          </p:spPr>
          <p:txBody>
            <a:bodyPr wrap="none" lIns="0" tIns="0" rIns="0" bIns="0" rtlCol="0">
              <a:spAutoFit/>
            </a:bodyPr>
            <a:lstStyle/>
            <a:p>
              <a:pPr algn="ctr"/>
              <a:r>
                <a:rPr lang="en-US" sz="1100" dirty="0">
                  <a:solidFill>
                    <a:schemeClr val="bg1">
                      <a:lumMod val="75000"/>
                    </a:schemeClr>
                  </a:solidFill>
                </a:rPr>
                <a:t>f</a:t>
              </a:r>
              <a:endParaRPr lang="en-US" sz="900" dirty="0">
                <a:solidFill>
                  <a:schemeClr val="bg1">
                    <a:lumMod val="75000"/>
                  </a:schemeClr>
                </a:solidFill>
              </a:endParaRPr>
            </a:p>
          </p:txBody>
        </p:sp>
        <p:sp>
          <p:nvSpPr>
            <p:cNvPr id="109" name="Textfeld 108">
              <a:extLst>
                <a:ext uri="{FF2B5EF4-FFF2-40B4-BE49-F238E27FC236}">
                  <a16:creationId xmlns:a16="http://schemas.microsoft.com/office/drawing/2014/main" id="{01C30731-64ED-4632-80BD-11122A14FFBE}"/>
                </a:ext>
              </a:extLst>
            </p:cNvPr>
            <p:cNvSpPr txBox="1"/>
            <p:nvPr/>
          </p:nvSpPr>
          <p:spPr>
            <a:xfrm>
              <a:off x="8908650" y="5936152"/>
              <a:ext cx="74" cy="157381"/>
            </a:xfrm>
            <a:prstGeom prst="rect">
              <a:avLst/>
            </a:prstGeom>
            <a:noFill/>
          </p:spPr>
          <p:txBody>
            <a:bodyPr wrap="none" lIns="0" tIns="0" rIns="0" bIns="0" rtlCol="0">
              <a:spAutoFit/>
            </a:bodyPr>
            <a:lstStyle/>
            <a:p>
              <a:endParaRPr lang="en-US" sz="900" b="1" dirty="0">
                <a:solidFill>
                  <a:schemeClr val="bg1">
                    <a:lumMod val="75000"/>
                  </a:schemeClr>
                </a:solidFill>
              </a:endParaRPr>
            </a:p>
          </p:txBody>
        </p:sp>
      </p:grpSp>
      <p:grpSp>
        <p:nvGrpSpPr>
          <p:cNvPr id="7" name="Gruppieren 6">
            <a:extLst>
              <a:ext uri="{FF2B5EF4-FFF2-40B4-BE49-F238E27FC236}">
                <a16:creationId xmlns:a16="http://schemas.microsoft.com/office/drawing/2014/main" id="{1582D9CB-7E20-4B3F-8180-2D95391430B3}"/>
              </a:ext>
            </a:extLst>
          </p:cNvPr>
          <p:cNvGrpSpPr/>
          <p:nvPr/>
        </p:nvGrpSpPr>
        <p:grpSpPr>
          <a:xfrm>
            <a:off x="2027793" y="2142698"/>
            <a:ext cx="1150182" cy="560207"/>
            <a:chOff x="2027793" y="2142698"/>
            <a:chExt cx="1150182" cy="560207"/>
          </a:xfrm>
        </p:grpSpPr>
        <p:grpSp>
          <p:nvGrpSpPr>
            <p:cNvPr id="80" name="Gruppieren 79">
              <a:extLst>
                <a:ext uri="{FF2B5EF4-FFF2-40B4-BE49-F238E27FC236}">
                  <a16:creationId xmlns:a16="http://schemas.microsoft.com/office/drawing/2014/main" id="{5E465340-B212-4676-8141-1318F642045B}"/>
                </a:ext>
              </a:extLst>
            </p:cNvPr>
            <p:cNvGrpSpPr/>
            <p:nvPr/>
          </p:nvGrpSpPr>
          <p:grpSpPr>
            <a:xfrm>
              <a:off x="2027793" y="2153626"/>
              <a:ext cx="1150182" cy="549279"/>
              <a:chOff x="3153384" y="3006278"/>
              <a:chExt cx="1024281" cy="549279"/>
            </a:xfrm>
          </p:grpSpPr>
          <p:grpSp>
            <p:nvGrpSpPr>
              <p:cNvPr id="81" name="Gruppieren 80">
                <a:extLst>
                  <a:ext uri="{FF2B5EF4-FFF2-40B4-BE49-F238E27FC236}">
                    <a16:creationId xmlns:a16="http://schemas.microsoft.com/office/drawing/2014/main" id="{3E306EF9-4230-4509-BC4D-171696E54E92}"/>
                  </a:ext>
                </a:extLst>
              </p:cNvPr>
              <p:cNvGrpSpPr/>
              <p:nvPr/>
            </p:nvGrpSpPr>
            <p:grpSpPr>
              <a:xfrm>
                <a:off x="3153384" y="3006278"/>
                <a:ext cx="1016330" cy="279325"/>
                <a:chOff x="5651042" y="3076433"/>
                <a:chExt cx="1016330" cy="279325"/>
              </a:xfrm>
            </p:grpSpPr>
            <p:grpSp>
              <p:nvGrpSpPr>
                <p:cNvPr id="88" name="Gruppieren 87">
                  <a:extLst>
                    <a:ext uri="{FF2B5EF4-FFF2-40B4-BE49-F238E27FC236}">
                      <a16:creationId xmlns:a16="http://schemas.microsoft.com/office/drawing/2014/main" id="{E5E33AC0-C167-43AF-B549-D5BF0CA9AB8E}"/>
                    </a:ext>
                  </a:extLst>
                </p:cNvPr>
                <p:cNvGrpSpPr/>
                <p:nvPr/>
              </p:nvGrpSpPr>
              <p:grpSpPr>
                <a:xfrm>
                  <a:off x="5651042" y="3211758"/>
                  <a:ext cx="216000" cy="144000"/>
                  <a:chOff x="2734278" y="3211758"/>
                  <a:chExt cx="216000" cy="144000"/>
                </a:xfrm>
              </p:grpSpPr>
              <p:cxnSp>
                <p:nvCxnSpPr>
                  <p:cNvPr id="93" name="Gerader Verbinder 92">
                    <a:extLst>
                      <a:ext uri="{FF2B5EF4-FFF2-40B4-BE49-F238E27FC236}">
                        <a16:creationId xmlns:a16="http://schemas.microsoft.com/office/drawing/2014/main" id="{A7027CA7-B667-443F-8EDB-5C353EB7BBEA}"/>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4" name="Gerader Verbinder 93">
                    <a:extLst>
                      <a:ext uri="{FF2B5EF4-FFF2-40B4-BE49-F238E27FC236}">
                        <a16:creationId xmlns:a16="http://schemas.microsoft.com/office/drawing/2014/main" id="{A0D92FD2-F3B2-437E-AA51-50A8188C9DE5}"/>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90" name="Textfeld 89">
                  <a:extLst>
                    <a:ext uri="{FF2B5EF4-FFF2-40B4-BE49-F238E27FC236}">
                      <a16:creationId xmlns:a16="http://schemas.microsoft.com/office/drawing/2014/main" id="{266791A5-BE7B-45EF-9656-AB7A0ED0FCAD}"/>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82" name="Gruppieren 81">
                <a:extLst>
                  <a:ext uri="{FF2B5EF4-FFF2-40B4-BE49-F238E27FC236}">
                    <a16:creationId xmlns:a16="http://schemas.microsoft.com/office/drawing/2014/main" id="{A7BDA073-2166-4F7A-87D5-AD108876ACF8}"/>
                  </a:ext>
                </a:extLst>
              </p:cNvPr>
              <p:cNvGrpSpPr/>
              <p:nvPr/>
            </p:nvGrpSpPr>
            <p:grpSpPr>
              <a:xfrm>
                <a:off x="3159562" y="3281036"/>
                <a:ext cx="1018103" cy="274521"/>
                <a:chOff x="5649269" y="2787070"/>
                <a:chExt cx="1018103" cy="274521"/>
              </a:xfrm>
            </p:grpSpPr>
            <p:grpSp>
              <p:nvGrpSpPr>
                <p:cNvPr id="84" name="Gruppieren 83">
                  <a:extLst>
                    <a:ext uri="{FF2B5EF4-FFF2-40B4-BE49-F238E27FC236}">
                      <a16:creationId xmlns:a16="http://schemas.microsoft.com/office/drawing/2014/main" id="{8F6F094B-4BC3-48BA-883C-900C34D6D393}"/>
                    </a:ext>
                  </a:extLst>
                </p:cNvPr>
                <p:cNvGrpSpPr/>
                <p:nvPr/>
              </p:nvGrpSpPr>
              <p:grpSpPr>
                <a:xfrm>
                  <a:off x="5649269" y="2917591"/>
                  <a:ext cx="216000" cy="144000"/>
                  <a:chOff x="2734278" y="3211758"/>
                  <a:chExt cx="216000" cy="144000"/>
                </a:xfrm>
              </p:grpSpPr>
              <p:cxnSp>
                <p:nvCxnSpPr>
                  <p:cNvPr id="86" name="Gerader Verbinder 85">
                    <a:extLst>
                      <a:ext uri="{FF2B5EF4-FFF2-40B4-BE49-F238E27FC236}">
                        <a16:creationId xmlns:a16="http://schemas.microsoft.com/office/drawing/2014/main" id="{CB80772C-D353-4273-8E22-3A76CC9E55E9}"/>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7" name="Gerader Verbinder 86">
                    <a:extLst>
                      <a:ext uri="{FF2B5EF4-FFF2-40B4-BE49-F238E27FC236}">
                        <a16:creationId xmlns:a16="http://schemas.microsoft.com/office/drawing/2014/main" id="{7125398C-F16C-4F44-AA60-12591D73CC48}"/>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85" name="Textfeld 84">
                  <a:extLst>
                    <a:ext uri="{FF2B5EF4-FFF2-40B4-BE49-F238E27FC236}">
                      <a16:creationId xmlns:a16="http://schemas.microsoft.com/office/drawing/2014/main" id="{326A9740-9B75-4ECD-A9C3-2FF403997C28}"/>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37%|34%|41%</a:t>
                  </a:r>
                  <a:r>
                    <a:rPr lang="de-DE" sz="600" dirty="0">
                      <a:solidFill>
                        <a:schemeClr val="bg1">
                          <a:lumMod val="65000"/>
                        </a:schemeClr>
                      </a:solidFill>
                    </a:rPr>
                    <a:t>b</a:t>
                  </a:r>
                </a:p>
              </p:txBody>
            </p:sp>
          </p:grpSp>
        </p:grpSp>
        <p:grpSp>
          <p:nvGrpSpPr>
            <p:cNvPr id="110" name="Gruppieren 109">
              <a:extLst>
                <a:ext uri="{FF2B5EF4-FFF2-40B4-BE49-F238E27FC236}">
                  <a16:creationId xmlns:a16="http://schemas.microsoft.com/office/drawing/2014/main" id="{3E1B2A3B-149F-40B3-83C6-4F52B69DEFCF}"/>
                </a:ext>
              </a:extLst>
            </p:cNvPr>
            <p:cNvGrpSpPr/>
            <p:nvPr/>
          </p:nvGrpSpPr>
          <p:grpSpPr>
            <a:xfrm>
              <a:off x="2045582" y="2142698"/>
              <a:ext cx="224322" cy="400165"/>
              <a:chOff x="1237392" y="1861683"/>
              <a:chExt cx="224322" cy="400165"/>
            </a:xfrm>
          </p:grpSpPr>
          <p:pic>
            <p:nvPicPr>
              <p:cNvPr id="111" name="Grafik 110">
                <a:extLst>
                  <a:ext uri="{FF2B5EF4-FFF2-40B4-BE49-F238E27FC236}">
                    <a16:creationId xmlns:a16="http://schemas.microsoft.com/office/drawing/2014/main" id="{F993A5CD-1BF5-43BF-883B-2ABA448725F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60528" y="2081848"/>
                <a:ext cx="188090" cy="180000"/>
              </a:xfrm>
              <a:prstGeom prst="rect">
                <a:avLst/>
              </a:prstGeom>
            </p:spPr>
          </p:pic>
          <p:grpSp>
            <p:nvGrpSpPr>
              <p:cNvPr id="112" name="Gruppieren 111">
                <a:extLst>
                  <a:ext uri="{FF2B5EF4-FFF2-40B4-BE49-F238E27FC236}">
                    <a16:creationId xmlns:a16="http://schemas.microsoft.com/office/drawing/2014/main" id="{13A2DE9B-E0C6-4175-B1FA-83F09021FDE7}"/>
                  </a:ext>
                </a:extLst>
              </p:cNvPr>
              <p:cNvGrpSpPr>
                <a:grpSpLocks noChangeAspect="1"/>
              </p:cNvGrpSpPr>
              <p:nvPr/>
            </p:nvGrpSpPr>
            <p:grpSpPr>
              <a:xfrm>
                <a:off x="1237392" y="1861683"/>
                <a:ext cx="224322" cy="144000"/>
                <a:chOff x="10194164" y="3584308"/>
                <a:chExt cx="493594" cy="316855"/>
              </a:xfrm>
            </p:grpSpPr>
            <p:pic>
              <p:nvPicPr>
                <p:cNvPr id="113" name="Graphic 5">
                  <a:extLst>
                    <a:ext uri="{FF2B5EF4-FFF2-40B4-BE49-F238E27FC236}">
                      <a16:creationId xmlns:a16="http://schemas.microsoft.com/office/drawing/2014/main" id="{449F0CA2-57AB-48DA-8A99-810047DD8E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94890" y="3584308"/>
                  <a:ext cx="192868" cy="316855"/>
                </a:xfrm>
                <a:prstGeom prst="rect">
                  <a:avLst/>
                </a:prstGeom>
              </p:spPr>
            </p:pic>
            <p:pic>
              <p:nvPicPr>
                <p:cNvPr id="114" name="Graphic 11">
                  <a:extLst>
                    <a:ext uri="{FF2B5EF4-FFF2-40B4-BE49-F238E27FC236}">
                      <a16:creationId xmlns:a16="http://schemas.microsoft.com/office/drawing/2014/main" id="{C2CCC087-E31D-42B7-BD97-29971C57381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94164" y="3584308"/>
                  <a:ext cx="276999" cy="276999"/>
                </a:xfrm>
                <a:prstGeom prst="rect">
                  <a:avLst/>
                </a:prstGeom>
              </p:spPr>
            </p:pic>
          </p:grpSp>
        </p:grpSp>
      </p:grpSp>
      <p:grpSp>
        <p:nvGrpSpPr>
          <p:cNvPr id="66" name="Gruppieren 65">
            <a:extLst>
              <a:ext uri="{FF2B5EF4-FFF2-40B4-BE49-F238E27FC236}">
                <a16:creationId xmlns:a16="http://schemas.microsoft.com/office/drawing/2014/main" id="{DD92D6D2-5119-4045-A283-BB53B3EE7813}"/>
              </a:ext>
            </a:extLst>
          </p:cNvPr>
          <p:cNvGrpSpPr/>
          <p:nvPr/>
        </p:nvGrpSpPr>
        <p:grpSpPr>
          <a:xfrm>
            <a:off x="1912428" y="6249342"/>
            <a:ext cx="724480" cy="468000"/>
            <a:chOff x="1714500" y="4880600"/>
            <a:chExt cx="724480" cy="468000"/>
          </a:xfrm>
        </p:grpSpPr>
        <p:pic>
          <p:nvPicPr>
            <p:cNvPr id="67" name="Grafik 66">
              <a:extLst>
                <a:ext uri="{FF2B5EF4-FFF2-40B4-BE49-F238E27FC236}">
                  <a16:creationId xmlns:a16="http://schemas.microsoft.com/office/drawing/2014/main" id="{ACDDED73-5D9C-42B4-B38B-8E719F3CB37B}"/>
                </a:ext>
              </a:extLst>
            </p:cNvPr>
            <p:cNvPicPr>
              <a:picLocks noChangeAspect="1"/>
            </p:cNvPicPr>
            <p:nvPr/>
          </p:nvPicPr>
          <p:blipFill>
            <a:blip r:embed="rId10"/>
            <a:stretch>
              <a:fillRect/>
            </a:stretch>
          </p:blipFill>
          <p:spPr>
            <a:xfrm>
              <a:off x="1714500" y="4880600"/>
              <a:ext cx="468000" cy="468000"/>
            </a:xfrm>
            <a:prstGeom prst="rect">
              <a:avLst/>
            </a:prstGeom>
          </p:spPr>
        </p:pic>
        <p:sp>
          <p:nvSpPr>
            <p:cNvPr id="68" name="Textfeld 67">
              <a:extLst>
                <a:ext uri="{FF2B5EF4-FFF2-40B4-BE49-F238E27FC236}">
                  <a16:creationId xmlns:a16="http://schemas.microsoft.com/office/drawing/2014/main" id="{81348724-384E-4635-86BE-959B31D089FF}"/>
                </a:ext>
              </a:extLst>
            </p:cNvPr>
            <p:cNvSpPr txBox="1"/>
            <p:nvPr/>
          </p:nvSpPr>
          <p:spPr>
            <a:xfrm>
              <a:off x="2182500" y="5037656"/>
              <a:ext cx="256480" cy="153888"/>
            </a:xfrm>
            <a:prstGeom prst="rect">
              <a:avLst/>
            </a:prstGeom>
            <a:noFill/>
          </p:spPr>
          <p:txBody>
            <a:bodyPr wrap="none" lIns="0" tIns="0" rIns="0" bIns="0" rtlCol="0">
              <a:spAutoFit/>
            </a:bodyPr>
            <a:lstStyle/>
            <a:p>
              <a:r>
                <a:rPr lang="en-US" sz="1000" b="1" noProof="1"/>
                <a:t>BEL</a:t>
              </a:r>
            </a:p>
          </p:txBody>
        </p:sp>
      </p:grpSp>
      <p:grpSp>
        <p:nvGrpSpPr>
          <p:cNvPr id="55" name="Gruppieren 54">
            <a:extLst>
              <a:ext uri="{FF2B5EF4-FFF2-40B4-BE49-F238E27FC236}">
                <a16:creationId xmlns:a16="http://schemas.microsoft.com/office/drawing/2014/main" id="{C2FCFCF7-E0DD-47A5-8A0D-AFC497100B40}"/>
              </a:ext>
            </a:extLst>
          </p:cNvPr>
          <p:cNvGrpSpPr/>
          <p:nvPr/>
        </p:nvGrpSpPr>
        <p:grpSpPr>
          <a:xfrm>
            <a:off x="7589651" y="2429240"/>
            <a:ext cx="1150182" cy="560207"/>
            <a:chOff x="2027793" y="2142698"/>
            <a:chExt cx="1150182" cy="560207"/>
          </a:xfrm>
        </p:grpSpPr>
        <p:grpSp>
          <p:nvGrpSpPr>
            <p:cNvPr id="56" name="Gruppieren 55">
              <a:extLst>
                <a:ext uri="{FF2B5EF4-FFF2-40B4-BE49-F238E27FC236}">
                  <a16:creationId xmlns:a16="http://schemas.microsoft.com/office/drawing/2014/main" id="{CED123E0-87B6-40A2-8541-5F45E366273E}"/>
                </a:ext>
              </a:extLst>
            </p:cNvPr>
            <p:cNvGrpSpPr/>
            <p:nvPr/>
          </p:nvGrpSpPr>
          <p:grpSpPr>
            <a:xfrm>
              <a:off x="2027793" y="2153626"/>
              <a:ext cx="1150182" cy="549279"/>
              <a:chOff x="3153384" y="3006278"/>
              <a:chExt cx="1024281" cy="549279"/>
            </a:xfrm>
          </p:grpSpPr>
          <p:grpSp>
            <p:nvGrpSpPr>
              <p:cNvPr id="63" name="Gruppieren 62">
                <a:extLst>
                  <a:ext uri="{FF2B5EF4-FFF2-40B4-BE49-F238E27FC236}">
                    <a16:creationId xmlns:a16="http://schemas.microsoft.com/office/drawing/2014/main" id="{B4B18CC9-A25E-46FE-8675-9CB3267B4359}"/>
                  </a:ext>
                </a:extLst>
              </p:cNvPr>
              <p:cNvGrpSpPr/>
              <p:nvPr/>
            </p:nvGrpSpPr>
            <p:grpSpPr>
              <a:xfrm>
                <a:off x="3153384" y="3006278"/>
                <a:ext cx="1016330" cy="279325"/>
                <a:chOff x="5651042" y="3076433"/>
                <a:chExt cx="1016330" cy="279325"/>
              </a:xfrm>
            </p:grpSpPr>
            <p:grpSp>
              <p:nvGrpSpPr>
                <p:cNvPr id="72" name="Gruppieren 71">
                  <a:extLst>
                    <a:ext uri="{FF2B5EF4-FFF2-40B4-BE49-F238E27FC236}">
                      <a16:creationId xmlns:a16="http://schemas.microsoft.com/office/drawing/2014/main" id="{883C0B09-5CCA-4819-B983-F7C034A0912E}"/>
                    </a:ext>
                  </a:extLst>
                </p:cNvPr>
                <p:cNvGrpSpPr/>
                <p:nvPr/>
              </p:nvGrpSpPr>
              <p:grpSpPr>
                <a:xfrm>
                  <a:off x="5651042" y="3211758"/>
                  <a:ext cx="216000" cy="144000"/>
                  <a:chOff x="2734278" y="3211758"/>
                  <a:chExt cx="216000" cy="144000"/>
                </a:xfrm>
              </p:grpSpPr>
              <p:cxnSp>
                <p:nvCxnSpPr>
                  <p:cNvPr id="74" name="Gerader Verbinder 73">
                    <a:extLst>
                      <a:ext uri="{FF2B5EF4-FFF2-40B4-BE49-F238E27FC236}">
                        <a16:creationId xmlns:a16="http://schemas.microsoft.com/office/drawing/2014/main" id="{3ECE2740-4B4C-43AD-B7A5-03B22C7C2DFD}"/>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F44F3310-C923-4969-A2B2-70AEAFA2D0FC}"/>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73" name="Textfeld 72">
                  <a:extLst>
                    <a:ext uri="{FF2B5EF4-FFF2-40B4-BE49-F238E27FC236}">
                      <a16:creationId xmlns:a16="http://schemas.microsoft.com/office/drawing/2014/main" id="{BFF73AF5-80E2-4AD4-9C08-352837A46E82}"/>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64" name="Gruppieren 63">
                <a:extLst>
                  <a:ext uri="{FF2B5EF4-FFF2-40B4-BE49-F238E27FC236}">
                    <a16:creationId xmlns:a16="http://schemas.microsoft.com/office/drawing/2014/main" id="{0529708A-658D-4192-BAB6-2028FFE2F78F}"/>
                  </a:ext>
                </a:extLst>
              </p:cNvPr>
              <p:cNvGrpSpPr/>
              <p:nvPr/>
            </p:nvGrpSpPr>
            <p:grpSpPr>
              <a:xfrm>
                <a:off x="3159562" y="3281036"/>
                <a:ext cx="1018103" cy="274521"/>
                <a:chOff x="5649269" y="2787070"/>
                <a:chExt cx="1018103" cy="274521"/>
              </a:xfrm>
            </p:grpSpPr>
            <p:grpSp>
              <p:nvGrpSpPr>
                <p:cNvPr id="65" name="Gruppieren 64">
                  <a:extLst>
                    <a:ext uri="{FF2B5EF4-FFF2-40B4-BE49-F238E27FC236}">
                      <a16:creationId xmlns:a16="http://schemas.microsoft.com/office/drawing/2014/main" id="{0E700AC7-5F52-465F-811E-575A12DEDD2E}"/>
                    </a:ext>
                  </a:extLst>
                </p:cNvPr>
                <p:cNvGrpSpPr/>
                <p:nvPr/>
              </p:nvGrpSpPr>
              <p:grpSpPr>
                <a:xfrm>
                  <a:off x="5649269" y="2917591"/>
                  <a:ext cx="216000" cy="144000"/>
                  <a:chOff x="2734278" y="3211758"/>
                  <a:chExt cx="216000" cy="144000"/>
                </a:xfrm>
              </p:grpSpPr>
              <p:cxnSp>
                <p:nvCxnSpPr>
                  <p:cNvPr id="70" name="Gerader Verbinder 69">
                    <a:extLst>
                      <a:ext uri="{FF2B5EF4-FFF2-40B4-BE49-F238E27FC236}">
                        <a16:creationId xmlns:a16="http://schemas.microsoft.com/office/drawing/2014/main" id="{02AFF6F7-AB45-4E6B-9DC4-579EDB07DDCE}"/>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BBC7E3EA-3202-447C-95E8-62409D2035C1}"/>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69" name="Textfeld 68">
                  <a:extLst>
                    <a:ext uri="{FF2B5EF4-FFF2-40B4-BE49-F238E27FC236}">
                      <a16:creationId xmlns:a16="http://schemas.microsoft.com/office/drawing/2014/main" id="{D3B582DE-3700-4B4D-BBFE-A0F5155717A0}"/>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12%</a:t>
                  </a:r>
                  <a:r>
                    <a:rPr lang="de-DE" sz="600" dirty="0">
                      <a:solidFill>
                        <a:schemeClr val="bg1">
                          <a:lumMod val="65000"/>
                        </a:schemeClr>
                      </a:solidFill>
                    </a:rPr>
                    <a:t>c</a:t>
                  </a:r>
                  <a:r>
                    <a:rPr lang="de-DE" sz="800" dirty="0">
                      <a:solidFill>
                        <a:schemeClr val="bg1">
                          <a:lumMod val="65000"/>
                        </a:schemeClr>
                      </a:solidFill>
                    </a:rPr>
                    <a:t>|11%|8%</a:t>
                  </a:r>
                  <a:endParaRPr lang="de-DE" sz="600" dirty="0">
                    <a:solidFill>
                      <a:schemeClr val="bg1">
                        <a:lumMod val="65000"/>
                      </a:schemeClr>
                    </a:solidFill>
                  </a:endParaRPr>
                </a:p>
              </p:txBody>
            </p:sp>
          </p:grpSp>
        </p:grpSp>
        <p:grpSp>
          <p:nvGrpSpPr>
            <p:cNvPr id="57" name="Gruppieren 56">
              <a:extLst>
                <a:ext uri="{FF2B5EF4-FFF2-40B4-BE49-F238E27FC236}">
                  <a16:creationId xmlns:a16="http://schemas.microsoft.com/office/drawing/2014/main" id="{70129DD0-8D0F-417D-A6F9-1BE9338C5AA4}"/>
                </a:ext>
              </a:extLst>
            </p:cNvPr>
            <p:cNvGrpSpPr/>
            <p:nvPr/>
          </p:nvGrpSpPr>
          <p:grpSpPr>
            <a:xfrm>
              <a:off x="2045582" y="2142698"/>
              <a:ext cx="224322" cy="400165"/>
              <a:chOff x="1237392" y="1861683"/>
              <a:chExt cx="224322" cy="400165"/>
            </a:xfrm>
          </p:grpSpPr>
          <p:pic>
            <p:nvPicPr>
              <p:cNvPr id="58" name="Grafik 57">
                <a:extLst>
                  <a:ext uri="{FF2B5EF4-FFF2-40B4-BE49-F238E27FC236}">
                    <a16:creationId xmlns:a16="http://schemas.microsoft.com/office/drawing/2014/main" id="{4A34359C-E735-416A-AAAC-FD99E9958A0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60528" y="2081848"/>
                <a:ext cx="188090" cy="180000"/>
              </a:xfrm>
              <a:prstGeom prst="rect">
                <a:avLst/>
              </a:prstGeom>
            </p:spPr>
          </p:pic>
          <p:grpSp>
            <p:nvGrpSpPr>
              <p:cNvPr id="60" name="Gruppieren 59">
                <a:extLst>
                  <a:ext uri="{FF2B5EF4-FFF2-40B4-BE49-F238E27FC236}">
                    <a16:creationId xmlns:a16="http://schemas.microsoft.com/office/drawing/2014/main" id="{34F67206-D8DE-4C0C-BAE8-6CEB6FFC26D0}"/>
                  </a:ext>
                </a:extLst>
              </p:cNvPr>
              <p:cNvGrpSpPr>
                <a:grpSpLocks noChangeAspect="1"/>
              </p:cNvGrpSpPr>
              <p:nvPr/>
            </p:nvGrpSpPr>
            <p:grpSpPr>
              <a:xfrm>
                <a:off x="1237392" y="1861683"/>
                <a:ext cx="224322" cy="144000"/>
                <a:chOff x="10194164" y="3584308"/>
                <a:chExt cx="493594" cy="316855"/>
              </a:xfrm>
            </p:grpSpPr>
            <p:pic>
              <p:nvPicPr>
                <p:cNvPr id="61" name="Graphic 5">
                  <a:extLst>
                    <a:ext uri="{FF2B5EF4-FFF2-40B4-BE49-F238E27FC236}">
                      <a16:creationId xmlns:a16="http://schemas.microsoft.com/office/drawing/2014/main" id="{0C630441-A736-490A-9ECE-C1E3290E60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94890" y="3584308"/>
                  <a:ext cx="192868" cy="316855"/>
                </a:xfrm>
                <a:prstGeom prst="rect">
                  <a:avLst/>
                </a:prstGeom>
              </p:spPr>
            </p:pic>
            <p:pic>
              <p:nvPicPr>
                <p:cNvPr id="62" name="Graphic 11">
                  <a:extLst>
                    <a:ext uri="{FF2B5EF4-FFF2-40B4-BE49-F238E27FC236}">
                      <a16:creationId xmlns:a16="http://schemas.microsoft.com/office/drawing/2014/main" id="{59AB60D5-F4ED-4BB8-ACB9-35781222B78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94164" y="3584308"/>
                  <a:ext cx="276999" cy="276999"/>
                </a:xfrm>
                <a:prstGeom prst="rect">
                  <a:avLst/>
                </a:prstGeom>
              </p:spPr>
            </p:pic>
          </p:grpSp>
        </p:grpSp>
      </p:grpSp>
      <p:sp>
        <p:nvSpPr>
          <p:cNvPr id="4" name="Foliennummernplatzhalter 3">
            <a:extLst>
              <a:ext uri="{FF2B5EF4-FFF2-40B4-BE49-F238E27FC236}">
                <a16:creationId xmlns:a16="http://schemas.microsoft.com/office/drawing/2014/main" id="{945128F1-7F3A-4E69-B47F-4EF663CF3B28}"/>
              </a:ext>
            </a:extLst>
          </p:cNvPr>
          <p:cNvSpPr>
            <a:spLocks noGrp="1"/>
          </p:cNvSpPr>
          <p:nvPr>
            <p:ph type="sldNum" sz="quarter" idx="10"/>
          </p:nvPr>
        </p:nvSpPr>
        <p:spPr/>
        <p:txBody>
          <a:bodyPr/>
          <a:lstStyle/>
          <a:p>
            <a:fld id="{4034BEE3-566C-4068-A777-C3A4762E861B}" type="slidenum">
              <a:rPr lang="en-GB" smtClean="0"/>
              <a:pPr/>
              <a:t>24</a:t>
            </a:fld>
            <a:endParaRPr lang="en-GB" dirty="0"/>
          </a:p>
        </p:txBody>
      </p:sp>
    </p:spTree>
    <p:extLst>
      <p:ext uri="{BB962C8B-B14F-4D97-AF65-F5344CB8AC3E}">
        <p14:creationId xmlns:p14="http://schemas.microsoft.com/office/powerpoint/2010/main" val="52533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23086-37A0-45B7-A793-B7BB984F92D1}"/>
              </a:ext>
            </a:extLst>
          </p:cNvPr>
          <p:cNvSpPr>
            <a:spLocks noGrp="1"/>
          </p:cNvSpPr>
          <p:nvPr>
            <p:ph type="title"/>
          </p:nvPr>
        </p:nvSpPr>
        <p:spPr/>
        <p:txBody>
          <a:bodyPr/>
          <a:lstStyle/>
          <a:p>
            <a:r>
              <a:rPr lang="en-US" noProof="1"/>
              <a:t>About half of the respondents is aware of heart attack being responsible for the majority of casualties in Europe.</a:t>
            </a:r>
          </a:p>
        </p:txBody>
      </p:sp>
      <p:sp>
        <p:nvSpPr>
          <p:cNvPr id="25" name="Rechteck 24">
            <a:extLst>
              <a:ext uri="{FF2B5EF4-FFF2-40B4-BE49-F238E27FC236}">
                <a16:creationId xmlns:a16="http://schemas.microsoft.com/office/drawing/2014/main" id="{DCF96DBA-E538-4A5C-8102-CE9E1CA81B2D}"/>
              </a:ext>
            </a:extLst>
          </p:cNvPr>
          <p:cNvSpPr/>
          <p:nvPr/>
        </p:nvSpPr>
        <p:spPr bwMode="ltGray">
          <a:xfrm>
            <a:off x="10950242" y="880227"/>
            <a:ext cx="876632" cy="403200"/>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t>Dying</a:t>
            </a:r>
          </a:p>
        </p:txBody>
      </p:sp>
      <p:sp>
        <p:nvSpPr>
          <p:cNvPr id="31" name="Rechteck 30">
            <a:extLst>
              <a:ext uri="{FF2B5EF4-FFF2-40B4-BE49-F238E27FC236}">
                <a16:creationId xmlns:a16="http://schemas.microsoft.com/office/drawing/2014/main" id="{C46FED36-E0DA-4B58-9CAC-8936DCA31612}"/>
              </a:ext>
            </a:extLst>
          </p:cNvPr>
          <p:cNvSpPr/>
          <p:nvPr/>
        </p:nvSpPr>
        <p:spPr>
          <a:xfrm>
            <a:off x="359999" y="1161919"/>
            <a:ext cx="10590243" cy="276999"/>
          </a:xfrm>
          <a:prstGeom prst="rect">
            <a:avLst/>
          </a:prstGeom>
        </p:spPr>
        <p:txBody>
          <a:bodyPr wrap="square">
            <a:spAutoFit/>
          </a:bodyPr>
          <a:lstStyle/>
          <a:p>
            <a:r>
              <a:rPr lang="en-US" sz="1200" dirty="0"/>
              <a:t>Q14.</a:t>
            </a:r>
            <a:r>
              <a:rPr lang="en-US" sz="1200" dirty="0">
                <a:solidFill>
                  <a:srgbClr val="FF0000"/>
                </a:solidFill>
              </a:rPr>
              <a:t> </a:t>
            </a:r>
            <a:r>
              <a:rPr lang="en-US" sz="1200" dirty="0"/>
              <a:t>Which condition is responsible for the majority of casualties in Europe? </a:t>
            </a:r>
            <a:r>
              <a:rPr lang="en-US" sz="1200" i="1" dirty="0"/>
              <a:t>– (single answer)</a:t>
            </a:r>
            <a:r>
              <a:rPr lang="en-US" sz="1200" dirty="0"/>
              <a:t> </a:t>
            </a:r>
          </a:p>
        </p:txBody>
      </p:sp>
      <p:grpSp>
        <p:nvGrpSpPr>
          <p:cNvPr id="33" name="Gruppieren 32">
            <a:extLst>
              <a:ext uri="{FF2B5EF4-FFF2-40B4-BE49-F238E27FC236}">
                <a16:creationId xmlns:a16="http://schemas.microsoft.com/office/drawing/2014/main" id="{37C80C5F-A608-488C-8115-8B052E647F4C}"/>
              </a:ext>
            </a:extLst>
          </p:cNvPr>
          <p:cNvGrpSpPr/>
          <p:nvPr/>
        </p:nvGrpSpPr>
        <p:grpSpPr>
          <a:xfrm>
            <a:off x="11000153" y="1329736"/>
            <a:ext cx="776810" cy="628494"/>
            <a:chOff x="1045304" y="2255022"/>
            <a:chExt cx="776810" cy="628494"/>
          </a:xfrm>
        </p:grpSpPr>
        <p:sp>
          <p:nvSpPr>
            <p:cNvPr id="34" name="Rechteck 33">
              <a:extLst>
                <a:ext uri="{FF2B5EF4-FFF2-40B4-BE49-F238E27FC236}">
                  <a16:creationId xmlns:a16="http://schemas.microsoft.com/office/drawing/2014/main" id="{86638340-0816-4C8D-8DF2-C6667D5DF0B0}"/>
                </a:ext>
              </a:extLst>
            </p:cNvPr>
            <p:cNvSpPr/>
            <p:nvPr/>
          </p:nvSpPr>
          <p:spPr bwMode="ltGray">
            <a:xfrm>
              <a:off x="1045304" y="2519464"/>
              <a:ext cx="776810" cy="3640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noProof="1">
                  <a:solidFill>
                    <a:schemeClr val="tx1"/>
                  </a:solidFill>
                </a:rPr>
                <a:t>Knowing</a:t>
              </a:r>
            </a:p>
          </p:txBody>
        </p:sp>
        <p:pic>
          <p:nvPicPr>
            <p:cNvPr id="35" name="Graphic 11">
              <a:extLst>
                <a:ext uri="{FF2B5EF4-FFF2-40B4-BE49-F238E27FC236}">
                  <a16:creationId xmlns:a16="http://schemas.microsoft.com/office/drawing/2014/main" id="{6810CDC5-9206-40A0-AF13-39EEB40694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58796" y="2255022"/>
              <a:ext cx="349826" cy="365727"/>
            </a:xfrm>
            <a:prstGeom prst="rect">
              <a:avLst/>
            </a:prstGeom>
          </p:spPr>
        </p:pic>
      </p:grpSp>
      <p:graphicFrame>
        <p:nvGraphicFramePr>
          <p:cNvPr id="36" name="Tabelle 8">
            <a:extLst>
              <a:ext uri="{FF2B5EF4-FFF2-40B4-BE49-F238E27FC236}">
                <a16:creationId xmlns:a16="http://schemas.microsoft.com/office/drawing/2014/main" id="{875383C5-FEE2-4613-A74A-405302DA6FCF}"/>
              </a:ext>
            </a:extLst>
          </p:cNvPr>
          <p:cNvGraphicFramePr>
            <a:graphicFrameLocks noGrp="1"/>
          </p:cNvGraphicFramePr>
          <p:nvPr>
            <p:extLst>
              <p:ext uri="{D42A27DB-BD31-4B8C-83A1-F6EECF244321}">
                <p14:modId xmlns:p14="http://schemas.microsoft.com/office/powerpoint/2010/main" val="803048680"/>
              </p:ext>
            </p:extLst>
          </p:nvPr>
        </p:nvGraphicFramePr>
        <p:xfrm>
          <a:off x="359998" y="3849866"/>
          <a:ext cx="9612675" cy="1253531"/>
        </p:xfrm>
        <a:graphic>
          <a:graphicData uri="http://schemas.openxmlformats.org/drawingml/2006/table">
            <a:tbl>
              <a:tblPr firstRow="1" bandRow="1">
                <a:tableStyleId>{5C22544A-7EE6-4342-B048-85BDC9FD1C3A}</a:tableStyleId>
              </a:tblPr>
              <a:tblGrid>
                <a:gridCol w="1922535">
                  <a:extLst>
                    <a:ext uri="{9D8B030D-6E8A-4147-A177-3AD203B41FA5}">
                      <a16:colId xmlns:a16="http://schemas.microsoft.com/office/drawing/2014/main" val="1271370847"/>
                    </a:ext>
                  </a:extLst>
                </a:gridCol>
                <a:gridCol w="1922535">
                  <a:extLst>
                    <a:ext uri="{9D8B030D-6E8A-4147-A177-3AD203B41FA5}">
                      <a16:colId xmlns:a16="http://schemas.microsoft.com/office/drawing/2014/main" val="1067911662"/>
                    </a:ext>
                  </a:extLst>
                </a:gridCol>
                <a:gridCol w="1922535">
                  <a:extLst>
                    <a:ext uri="{9D8B030D-6E8A-4147-A177-3AD203B41FA5}">
                      <a16:colId xmlns:a16="http://schemas.microsoft.com/office/drawing/2014/main" val="2225007639"/>
                    </a:ext>
                  </a:extLst>
                </a:gridCol>
                <a:gridCol w="1922535">
                  <a:extLst>
                    <a:ext uri="{9D8B030D-6E8A-4147-A177-3AD203B41FA5}">
                      <a16:colId xmlns:a16="http://schemas.microsoft.com/office/drawing/2014/main" val="3651680017"/>
                    </a:ext>
                  </a:extLst>
                </a:gridCol>
                <a:gridCol w="1922535">
                  <a:extLst>
                    <a:ext uri="{9D8B030D-6E8A-4147-A177-3AD203B41FA5}">
                      <a16:colId xmlns:a16="http://schemas.microsoft.com/office/drawing/2014/main" val="3609761514"/>
                    </a:ext>
                  </a:extLst>
                </a:gridCol>
              </a:tblGrid>
              <a:tr h="1253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solidFill>
                          <a:effectLst/>
                          <a:latin typeface="+mn-lt"/>
                          <a:ea typeface="+mn-ea"/>
                          <a:cs typeface="+mn-cs"/>
                        </a:rPr>
                        <a:t>Heart attack</a:t>
                      </a:r>
                      <a:endParaRPr lang="de-DE" sz="1400" b="1" kern="1200" dirty="0">
                        <a:solidFill>
                          <a:schemeClr val="tx2"/>
                        </a:solidFill>
                        <a:effectLst/>
                        <a:latin typeface="+mn-lt"/>
                        <a:ea typeface="+mn-ea"/>
                        <a:cs typeface="+mn-cs"/>
                      </a:endParaRPr>
                    </a:p>
                  </a:txBody>
                  <a:tcPr>
                    <a:lnL w="12700" cmpd="sng">
                      <a:noFill/>
                    </a:lnL>
                    <a:lnR w="12700" cmpd="sng">
                      <a:noFill/>
                    </a:lnR>
                    <a:lnT w="28575"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mn-lt"/>
                          <a:ea typeface="+mn-ea"/>
                          <a:cs typeface="+mn-cs"/>
                        </a:rPr>
                        <a:t>Lung cancer</a:t>
                      </a:r>
                      <a:endParaRPr kumimoji="0" lang="de-DE" sz="1200" b="0" i="0" u="none" strike="noStrike" kern="1200" cap="none" spc="0" normalizeH="0" baseline="0" noProof="0" dirty="0">
                        <a:ln>
                          <a:noFill/>
                        </a:ln>
                        <a:solidFill>
                          <a:srgbClr val="333333"/>
                        </a:solidFill>
                        <a:effectLst/>
                        <a:uLnTx/>
                        <a:uFillTx/>
                        <a:latin typeface="+mn-lt"/>
                        <a:ea typeface="+mn-ea"/>
                        <a:cs typeface="+mn-cs"/>
                      </a:endParaRPr>
                    </a:p>
                  </a:txBody>
                  <a:tcPr>
                    <a:lnL w="12700" cmpd="sng">
                      <a:noFill/>
                    </a:lnL>
                    <a:lnR w="12700" cmpd="sng">
                      <a:noFill/>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r>
                        <a:rPr lang="en-US" sz="1200" b="0" kern="1200" dirty="0">
                          <a:solidFill>
                            <a:schemeClr val="tx1"/>
                          </a:solidFill>
                          <a:latin typeface="+mn-lt"/>
                          <a:ea typeface="+mn-ea"/>
                          <a:cs typeface="+mn-cs"/>
                        </a:rPr>
                        <a:t>Diabetes</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HIV</a:t>
                      </a:r>
                      <a:endParaRPr lang="de-DE"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kern="1200" dirty="0">
                        <a:solidFill>
                          <a:schemeClr val="tx1"/>
                        </a:solidFill>
                        <a:latin typeface="+mn-lt"/>
                        <a:ea typeface="+mn-ea"/>
                        <a:cs typeface="+mn-cs"/>
                      </a:endParaRPr>
                    </a:p>
                  </a:txBody>
                  <a:tcPr>
                    <a:lnL w="12700" cmpd="sng">
                      <a:noFill/>
                    </a:lnL>
                    <a:lnR w="12700" cmpd="sng">
                      <a:noFill/>
                    </a:lnR>
                    <a:lnT w="28575" cap="flat" cmpd="sng" algn="ctr">
                      <a:solidFill>
                        <a:srgbClr val="858585"/>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Brain </a:t>
                      </a:r>
                      <a:r>
                        <a:rPr lang="en-US" sz="1200" b="0" dirty="0" err="1">
                          <a:solidFill>
                            <a:schemeClr val="tx1"/>
                          </a:solidFill>
                        </a:rPr>
                        <a:t>Tumour</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6946593"/>
                  </a:ext>
                </a:extLst>
              </a:tr>
            </a:tbl>
          </a:graphicData>
        </a:graphic>
      </p:graphicFrame>
      <p:grpSp>
        <p:nvGrpSpPr>
          <p:cNvPr id="37" name="Group 35">
            <a:extLst>
              <a:ext uri="{FF2B5EF4-FFF2-40B4-BE49-F238E27FC236}">
                <a16:creationId xmlns:a16="http://schemas.microsoft.com/office/drawing/2014/main" id="{840DDEE8-AD76-40A1-9332-DD951DB1F854}"/>
              </a:ext>
            </a:extLst>
          </p:cNvPr>
          <p:cNvGrpSpPr>
            <a:grpSpLocks noChangeAspect="1"/>
          </p:cNvGrpSpPr>
          <p:nvPr/>
        </p:nvGrpSpPr>
        <p:grpSpPr bwMode="auto">
          <a:xfrm>
            <a:off x="1888815" y="4737513"/>
            <a:ext cx="310143" cy="309220"/>
            <a:chOff x="3504" y="1825"/>
            <a:chExt cx="672" cy="670"/>
          </a:xfrm>
          <a:solidFill>
            <a:schemeClr val="accent3"/>
          </a:solidFill>
        </p:grpSpPr>
        <p:sp>
          <p:nvSpPr>
            <p:cNvPr id="38" name="Freeform 36">
              <a:extLst>
                <a:ext uri="{FF2B5EF4-FFF2-40B4-BE49-F238E27FC236}">
                  <a16:creationId xmlns:a16="http://schemas.microsoft.com/office/drawing/2014/main" id="{4C13CEF2-2FFF-4AE2-BDB2-36835336CCA7}"/>
                </a:ext>
              </a:extLst>
            </p:cNvPr>
            <p:cNvSpPr>
              <a:spLocks/>
            </p:cNvSpPr>
            <p:nvPr/>
          </p:nvSpPr>
          <p:spPr bwMode="auto">
            <a:xfrm>
              <a:off x="3684" y="2005"/>
              <a:ext cx="348" cy="306"/>
            </a:xfrm>
            <a:custGeom>
              <a:avLst/>
              <a:gdLst>
                <a:gd name="T0" fmla="*/ 340 w 348"/>
                <a:gd name="T1" fmla="*/ 6 h 306"/>
                <a:gd name="T2" fmla="*/ 340 w 348"/>
                <a:gd name="T3" fmla="*/ 6 h 306"/>
                <a:gd name="T4" fmla="*/ 334 w 348"/>
                <a:gd name="T5" fmla="*/ 2 h 306"/>
                <a:gd name="T6" fmla="*/ 326 w 348"/>
                <a:gd name="T7" fmla="*/ 0 h 306"/>
                <a:gd name="T8" fmla="*/ 318 w 348"/>
                <a:gd name="T9" fmla="*/ 2 h 306"/>
                <a:gd name="T10" fmla="*/ 312 w 348"/>
                <a:gd name="T11" fmla="*/ 8 h 306"/>
                <a:gd name="T12" fmla="*/ 120 w 348"/>
                <a:gd name="T13" fmla="*/ 246 h 306"/>
                <a:gd name="T14" fmla="*/ 34 w 348"/>
                <a:gd name="T15" fmla="*/ 158 h 306"/>
                <a:gd name="T16" fmla="*/ 34 w 348"/>
                <a:gd name="T17" fmla="*/ 158 h 306"/>
                <a:gd name="T18" fmla="*/ 26 w 348"/>
                <a:gd name="T19" fmla="*/ 154 h 306"/>
                <a:gd name="T20" fmla="*/ 20 w 348"/>
                <a:gd name="T21" fmla="*/ 152 h 306"/>
                <a:gd name="T22" fmla="*/ 12 w 348"/>
                <a:gd name="T23" fmla="*/ 154 h 306"/>
                <a:gd name="T24" fmla="*/ 4 w 348"/>
                <a:gd name="T25" fmla="*/ 158 h 306"/>
                <a:gd name="T26" fmla="*/ 4 w 348"/>
                <a:gd name="T27" fmla="*/ 158 h 306"/>
                <a:gd name="T28" fmla="*/ 0 w 348"/>
                <a:gd name="T29" fmla="*/ 166 h 306"/>
                <a:gd name="T30" fmla="*/ 0 w 348"/>
                <a:gd name="T31" fmla="*/ 172 h 306"/>
                <a:gd name="T32" fmla="*/ 0 w 348"/>
                <a:gd name="T33" fmla="*/ 180 h 306"/>
                <a:gd name="T34" fmla="*/ 4 w 348"/>
                <a:gd name="T35" fmla="*/ 186 h 306"/>
                <a:gd name="T36" fmla="*/ 124 w 348"/>
                <a:gd name="T37" fmla="*/ 306 h 306"/>
                <a:gd name="T38" fmla="*/ 344 w 348"/>
                <a:gd name="T39" fmla="*/ 34 h 306"/>
                <a:gd name="T40" fmla="*/ 344 w 348"/>
                <a:gd name="T41" fmla="*/ 34 h 306"/>
                <a:gd name="T42" fmla="*/ 346 w 348"/>
                <a:gd name="T43" fmla="*/ 26 h 306"/>
                <a:gd name="T44" fmla="*/ 348 w 348"/>
                <a:gd name="T45" fmla="*/ 18 h 306"/>
                <a:gd name="T46" fmla="*/ 346 w 348"/>
                <a:gd name="T47" fmla="*/ 12 h 306"/>
                <a:gd name="T48" fmla="*/ 340 w 348"/>
                <a:gd name="T49" fmla="*/ 6 h 306"/>
                <a:gd name="T50" fmla="*/ 340 w 348"/>
                <a:gd name="T51"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306">
                  <a:moveTo>
                    <a:pt x="340" y="6"/>
                  </a:moveTo>
                  <a:lnTo>
                    <a:pt x="340" y="6"/>
                  </a:lnTo>
                  <a:lnTo>
                    <a:pt x="334" y="2"/>
                  </a:lnTo>
                  <a:lnTo>
                    <a:pt x="326" y="0"/>
                  </a:lnTo>
                  <a:lnTo>
                    <a:pt x="318" y="2"/>
                  </a:lnTo>
                  <a:lnTo>
                    <a:pt x="312" y="8"/>
                  </a:lnTo>
                  <a:lnTo>
                    <a:pt x="120" y="246"/>
                  </a:lnTo>
                  <a:lnTo>
                    <a:pt x="34" y="158"/>
                  </a:lnTo>
                  <a:lnTo>
                    <a:pt x="34" y="158"/>
                  </a:lnTo>
                  <a:lnTo>
                    <a:pt x="26" y="154"/>
                  </a:lnTo>
                  <a:lnTo>
                    <a:pt x="20" y="152"/>
                  </a:lnTo>
                  <a:lnTo>
                    <a:pt x="12" y="154"/>
                  </a:lnTo>
                  <a:lnTo>
                    <a:pt x="4" y="158"/>
                  </a:lnTo>
                  <a:lnTo>
                    <a:pt x="4" y="158"/>
                  </a:lnTo>
                  <a:lnTo>
                    <a:pt x="0" y="166"/>
                  </a:lnTo>
                  <a:lnTo>
                    <a:pt x="0" y="172"/>
                  </a:lnTo>
                  <a:lnTo>
                    <a:pt x="0" y="180"/>
                  </a:lnTo>
                  <a:lnTo>
                    <a:pt x="4" y="186"/>
                  </a:lnTo>
                  <a:lnTo>
                    <a:pt x="124" y="306"/>
                  </a:lnTo>
                  <a:lnTo>
                    <a:pt x="344" y="34"/>
                  </a:lnTo>
                  <a:lnTo>
                    <a:pt x="344" y="34"/>
                  </a:lnTo>
                  <a:lnTo>
                    <a:pt x="346" y="26"/>
                  </a:lnTo>
                  <a:lnTo>
                    <a:pt x="348" y="18"/>
                  </a:lnTo>
                  <a:lnTo>
                    <a:pt x="346" y="12"/>
                  </a:lnTo>
                  <a:lnTo>
                    <a:pt x="340" y="6"/>
                  </a:lnTo>
                  <a:lnTo>
                    <a:pt x="34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37">
              <a:extLst>
                <a:ext uri="{FF2B5EF4-FFF2-40B4-BE49-F238E27FC236}">
                  <a16:creationId xmlns:a16="http://schemas.microsoft.com/office/drawing/2014/main" id="{C9A51271-EE2D-4D72-B5CC-42D0E018D6AE}"/>
                </a:ext>
              </a:extLst>
            </p:cNvPr>
            <p:cNvSpPr>
              <a:spLocks noEditPoints="1"/>
            </p:cNvSpPr>
            <p:nvPr/>
          </p:nvSpPr>
          <p:spPr bwMode="auto">
            <a:xfrm>
              <a:off x="3504" y="1825"/>
              <a:ext cx="672" cy="670"/>
            </a:xfrm>
            <a:custGeom>
              <a:avLst/>
              <a:gdLst>
                <a:gd name="T0" fmla="*/ 302 w 672"/>
                <a:gd name="T1" fmla="*/ 0 h 670"/>
                <a:gd name="T2" fmla="*/ 206 w 672"/>
                <a:gd name="T3" fmla="*/ 26 h 670"/>
                <a:gd name="T4" fmla="*/ 122 w 672"/>
                <a:gd name="T5" fmla="*/ 76 h 670"/>
                <a:gd name="T6" fmla="*/ 58 w 672"/>
                <a:gd name="T7" fmla="*/ 148 h 670"/>
                <a:gd name="T8" fmla="*/ 16 w 672"/>
                <a:gd name="T9" fmla="*/ 234 h 670"/>
                <a:gd name="T10" fmla="*/ 0 w 672"/>
                <a:gd name="T11" fmla="*/ 334 h 670"/>
                <a:gd name="T12" fmla="*/ 8 w 672"/>
                <a:gd name="T13" fmla="*/ 402 h 670"/>
                <a:gd name="T14" fmla="*/ 42 w 672"/>
                <a:gd name="T15" fmla="*/ 494 h 670"/>
                <a:gd name="T16" fmla="*/ 100 w 672"/>
                <a:gd name="T17" fmla="*/ 572 h 670"/>
                <a:gd name="T18" fmla="*/ 176 w 672"/>
                <a:gd name="T19" fmla="*/ 630 h 670"/>
                <a:gd name="T20" fmla="*/ 268 w 672"/>
                <a:gd name="T21" fmla="*/ 662 h 670"/>
                <a:gd name="T22" fmla="*/ 336 w 672"/>
                <a:gd name="T23" fmla="*/ 670 h 670"/>
                <a:gd name="T24" fmla="*/ 436 w 672"/>
                <a:gd name="T25" fmla="*/ 654 h 670"/>
                <a:gd name="T26" fmla="*/ 524 w 672"/>
                <a:gd name="T27" fmla="*/ 612 h 670"/>
                <a:gd name="T28" fmla="*/ 594 w 672"/>
                <a:gd name="T29" fmla="*/ 548 h 670"/>
                <a:gd name="T30" fmla="*/ 646 w 672"/>
                <a:gd name="T31" fmla="*/ 464 h 670"/>
                <a:gd name="T32" fmla="*/ 670 w 672"/>
                <a:gd name="T33" fmla="*/ 368 h 670"/>
                <a:gd name="T34" fmla="*/ 670 w 672"/>
                <a:gd name="T35" fmla="*/ 300 h 670"/>
                <a:gd name="T36" fmla="*/ 646 w 672"/>
                <a:gd name="T37" fmla="*/ 204 h 670"/>
                <a:gd name="T38" fmla="*/ 594 w 672"/>
                <a:gd name="T39" fmla="*/ 122 h 670"/>
                <a:gd name="T40" fmla="*/ 524 w 672"/>
                <a:gd name="T41" fmla="*/ 56 h 670"/>
                <a:gd name="T42" fmla="*/ 436 w 672"/>
                <a:gd name="T43" fmla="*/ 14 h 670"/>
                <a:gd name="T44" fmla="*/ 336 w 672"/>
                <a:gd name="T45" fmla="*/ 0 h 670"/>
                <a:gd name="T46" fmla="*/ 336 w 672"/>
                <a:gd name="T47" fmla="*/ 630 h 670"/>
                <a:gd name="T48" fmla="*/ 248 w 672"/>
                <a:gd name="T49" fmla="*/ 616 h 670"/>
                <a:gd name="T50" fmla="*/ 172 w 672"/>
                <a:gd name="T51" fmla="*/ 580 h 670"/>
                <a:gd name="T52" fmla="*/ 108 w 672"/>
                <a:gd name="T53" fmla="*/ 522 h 670"/>
                <a:gd name="T54" fmla="*/ 64 w 672"/>
                <a:gd name="T55" fmla="*/ 450 h 670"/>
                <a:gd name="T56" fmla="*/ 42 w 672"/>
                <a:gd name="T57" fmla="*/ 364 h 670"/>
                <a:gd name="T58" fmla="*/ 42 w 672"/>
                <a:gd name="T59" fmla="*/ 304 h 670"/>
                <a:gd name="T60" fmla="*/ 64 w 672"/>
                <a:gd name="T61" fmla="*/ 220 h 670"/>
                <a:gd name="T62" fmla="*/ 108 w 672"/>
                <a:gd name="T63" fmla="*/ 146 h 670"/>
                <a:gd name="T64" fmla="*/ 172 w 672"/>
                <a:gd name="T65" fmla="*/ 90 h 670"/>
                <a:gd name="T66" fmla="*/ 248 w 672"/>
                <a:gd name="T67" fmla="*/ 52 h 670"/>
                <a:gd name="T68" fmla="*/ 336 w 672"/>
                <a:gd name="T69" fmla="*/ 40 h 670"/>
                <a:gd name="T70" fmla="*/ 396 w 672"/>
                <a:gd name="T71" fmla="*/ 46 h 670"/>
                <a:gd name="T72" fmla="*/ 476 w 672"/>
                <a:gd name="T73" fmla="*/ 74 h 670"/>
                <a:gd name="T74" fmla="*/ 544 w 672"/>
                <a:gd name="T75" fmla="*/ 126 h 670"/>
                <a:gd name="T76" fmla="*/ 596 w 672"/>
                <a:gd name="T77" fmla="*/ 194 h 670"/>
                <a:gd name="T78" fmla="*/ 626 w 672"/>
                <a:gd name="T79" fmla="*/ 276 h 670"/>
                <a:gd name="T80" fmla="*/ 632 w 672"/>
                <a:gd name="T81" fmla="*/ 334 h 670"/>
                <a:gd name="T82" fmla="*/ 618 w 672"/>
                <a:gd name="T83" fmla="*/ 422 h 670"/>
                <a:gd name="T84" fmla="*/ 580 w 672"/>
                <a:gd name="T85" fmla="*/ 500 h 670"/>
                <a:gd name="T86" fmla="*/ 524 w 672"/>
                <a:gd name="T87" fmla="*/ 562 h 670"/>
                <a:gd name="T88" fmla="*/ 450 w 672"/>
                <a:gd name="T89" fmla="*/ 606 h 670"/>
                <a:gd name="T90" fmla="*/ 366 w 672"/>
                <a:gd name="T91" fmla="*/ 62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2" h="670">
                  <a:moveTo>
                    <a:pt x="336" y="0"/>
                  </a:moveTo>
                  <a:lnTo>
                    <a:pt x="336" y="0"/>
                  </a:lnTo>
                  <a:lnTo>
                    <a:pt x="302" y="0"/>
                  </a:lnTo>
                  <a:lnTo>
                    <a:pt x="268" y="6"/>
                  </a:lnTo>
                  <a:lnTo>
                    <a:pt x="236" y="14"/>
                  </a:lnTo>
                  <a:lnTo>
                    <a:pt x="206" y="26"/>
                  </a:lnTo>
                  <a:lnTo>
                    <a:pt x="176" y="40"/>
                  </a:lnTo>
                  <a:lnTo>
                    <a:pt x="148" y="56"/>
                  </a:lnTo>
                  <a:lnTo>
                    <a:pt x="122" y="76"/>
                  </a:lnTo>
                  <a:lnTo>
                    <a:pt x="100" y="98"/>
                  </a:lnTo>
                  <a:lnTo>
                    <a:pt x="78" y="122"/>
                  </a:lnTo>
                  <a:lnTo>
                    <a:pt x="58" y="148"/>
                  </a:lnTo>
                  <a:lnTo>
                    <a:pt x="42" y="174"/>
                  </a:lnTo>
                  <a:lnTo>
                    <a:pt x="28" y="204"/>
                  </a:lnTo>
                  <a:lnTo>
                    <a:pt x="16" y="234"/>
                  </a:lnTo>
                  <a:lnTo>
                    <a:pt x="8" y="266"/>
                  </a:lnTo>
                  <a:lnTo>
                    <a:pt x="2" y="300"/>
                  </a:lnTo>
                  <a:lnTo>
                    <a:pt x="0" y="334"/>
                  </a:lnTo>
                  <a:lnTo>
                    <a:pt x="0" y="334"/>
                  </a:lnTo>
                  <a:lnTo>
                    <a:pt x="2" y="368"/>
                  </a:lnTo>
                  <a:lnTo>
                    <a:pt x="8" y="402"/>
                  </a:lnTo>
                  <a:lnTo>
                    <a:pt x="16" y="434"/>
                  </a:lnTo>
                  <a:lnTo>
                    <a:pt x="28" y="464"/>
                  </a:lnTo>
                  <a:lnTo>
                    <a:pt x="42" y="494"/>
                  </a:lnTo>
                  <a:lnTo>
                    <a:pt x="58" y="522"/>
                  </a:lnTo>
                  <a:lnTo>
                    <a:pt x="78" y="548"/>
                  </a:lnTo>
                  <a:lnTo>
                    <a:pt x="100" y="572"/>
                  </a:lnTo>
                  <a:lnTo>
                    <a:pt x="122" y="594"/>
                  </a:lnTo>
                  <a:lnTo>
                    <a:pt x="148" y="612"/>
                  </a:lnTo>
                  <a:lnTo>
                    <a:pt x="176" y="630"/>
                  </a:lnTo>
                  <a:lnTo>
                    <a:pt x="206" y="644"/>
                  </a:lnTo>
                  <a:lnTo>
                    <a:pt x="236" y="654"/>
                  </a:lnTo>
                  <a:lnTo>
                    <a:pt x="268" y="662"/>
                  </a:lnTo>
                  <a:lnTo>
                    <a:pt x="302" y="668"/>
                  </a:lnTo>
                  <a:lnTo>
                    <a:pt x="336" y="670"/>
                  </a:lnTo>
                  <a:lnTo>
                    <a:pt x="336" y="670"/>
                  </a:lnTo>
                  <a:lnTo>
                    <a:pt x="370" y="668"/>
                  </a:lnTo>
                  <a:lnTo>
                    <a:pt x="404" y="662"/>
                  </a:lnTo>
                  <a:lnTo>
                    <a:pt x="436" y="654"/>
                  </a:lnTo>
                  <a:lnTo>
                    <a:pt x="466" y="644"/>
                  </a:lnTo>
                  <a:lnTo>
                    <a:pt x="496" y="630"/>
                  </a:lnTo>
                  <a:lnTo>
                    <a:pt x="524" y="612"/>
                  </a:lnTo>
                  <a:lnTo>
                    <a:pt x="550" y="594"/>
                  </a:lnTo>
                  <a:lnTo>
                    <a:pt x="574" y="572"/>
                  </a:lnTo>
                  <a:lnTo>
                    <a:pt x="594" y="548"/>
                  </a:lnTo>
                  <a:lnTo>
                    <a:pt x="614" y="522"/>
                  </a:lnTo>
                  <a:lnTo>
                    <a:pt x="630" y="494"/>
                  </a:lnTo>
                  <a:lnTo>
                    <a:pt x="646" y="464"/>
                  </a:lnTo>
                  <a:lnTo>
                    <a:pt x="656" y="434"/>
                  </a:lnTo>
                  <a:lnTo>
                    <a:pt x="664" y="402"/>
                  </a:lnTo>
                  <a:lnTo>
                    <a:pt x="670" y="368"/>
                  </a:lnTo>
                  <a:lnTo>
                    <a:pt x="672" y="334"/>
                  </a:lnTo>
                  <a:lnTo>
                    <a:pt x="672" y="334"/>
                  </a:lnTo>
                  <a:lnTo>
                    <a:pt x="670" y="300"/>
                  </a:lnTo>
                  <a:lnTo>
                    <a:pt x="664" y="266"/>
                  </a:lnTo>
                  <a:lnTo>
                    <a:pt x="656" y="234"/>
                  </a:lnTo>
                  <a:lnTo>
                    <a:pt x="646" y="204"/>
                  </a:lnTo>
                  <a:lnTo>
                    <a:pt x="630" y="174"/>
                  </a:lnTo>
                  <a:lnTo>
                    <a:pt x="614" y="148"/>
                  </a:lnTo>
                  <a:lnTo>
                    <a:pt x="594" y="122"/>
                  </a:lnTo>
                  <a:lnTo>
                    <a:pt x="574" y="98"/>
                  </a:lnTo>
                  <a:lnTo>
                    <a:pt x="550" y="76"/>
                  </a:lnTo>
                  <a:lnTo>
                    <a:pt x="524" y="56"/>
                  </a:lnTo>
                  <a:lnTo>
                    <a:pt x="496" y="40"/>
                  </a:lnTo>
                  <a:lnTo>
                    <a:pt x="466" y="26"/>
                  </a:lnTo>
                  <a:lnTo>
                    <a:pt x="436" y="14"/>
                  </a:lnTo>
                  <a:lnTo>
                    <a:pt x="404" y="6"/>
                  </a:lnTo>
                  <a:lnTo>
                    <a:pt x="370" y="0"/>
                  </a:lnTo>
                  <a:lnTo>
                    <a:pt x="336" y="0"/>
                  </a:lnTo>
                  <a:lnTo>
                    <a:pt x="336" y="0"/>
                  </a:lnTo>
                  <a:close/>
                  <a:moveTo>
                    <a:pt x="336" y="630"/>
                  </a:moveTo>
                  <a:lnTo>
                    <a:pt x="336" y="630"/>
                  </a:lnTo>
                  <a:lnTo>
                    <a:pt x="306" y="628"/>
                  </a:lnTo>
                  <a:lnTo>
                    <a:pt x="276" y="624"/>
                  </a:lnTo>
                  <a:lnTo>
                    <a:pt x="248" y="616"/>
                  </a:lnTo>
                  <a:lnTo>
                    <a:pt x="222" y="606"/>
                  </a:lnTo>
                  <a:lnTo>
                    <a:pt x="196" y="594"/>
                  </a:lnTo>
                  <a:lnTo>
                    <a:pt x="172" y="580"/>
                  </a:lnTo>
                  <a:lnTo>
                    <a:pt x="148" y="562"/>
                  </a:lnTo>
                  <a:lnTo>
                    <a:pt x="128" y="544"/>
                  </a:lnTo>
                  <a:lnTo>
                    <a:pt x="108" y="522"/>
                  </a:lnTo>
                  <a:lnTo>
                    <a:pt x="92" y="500"/>
                  </a:lnTo>
                  <a:lnTo>
                    <a:pt x="76" y="476"/>
                  </a:lnTo>
                  <a:lnTo>
                    <a:pt x="64" y="450"/>
                  </a:lnTo>
                  <a:lnTo>
                    <a:pt x="54" y="422"/>
                  </a:lnTo>
                  <a:lnTo>
                    <a:pt x="46" y="394"/>
                  </a:lnTo>
                  <a:lnTo>
                    <a:pt x="42" y="364"/>
                  </a:lnTo>
                  <a:lnTo>
                    <a:pt x="40" y="334"/>
                  </a:lnTo>
                  <a:lnTo>
                    <a:pt x="40" y="334"/>
                  </a:lnTo>
                  <a:lnTo>
                    <a:pt x="42" y="304"/>
                  </a:lnTo>
                  <a:lnTo>
                    <a:pt x="46" y="276"/>
                  </a:lnTo>
                  <a:lnTo>
                    <a:pt x="54" y="246"/>
                  </a:lnTo>
                  <a:lnTo>
                    <a:pt x="64" y="220"/>
                  </a:lnTo>
                  <a:lnTo>
                    <a:pt x="76" y="194"/>
                  </a:lnTo>
                  <a:lnTo>
                    <a:pt x="92" y="170"/>
                  </a:lnTo>
                  <a:lnTo>
                    <a:pt x="108" y="146"/>
                  </a:lnTo>
                  <a:lnTo>
                    <a:pt x="128" y="126"/>
                  </a:lnTo>
                  <a:lnTo>
                    <a:pt x="148" y="106"/>
                  </a:lnTo>
                  <a:lnTo>
                    <a:pt x="172" y="90"/>
                  </a:lnTo>
                  <a:lnTo>
                    <a:pt x="196" y="74"/>
                  </a:lnTo>
                  <a:lnTo>
                    <a:pt x="222" y="62"/>
                  </a:lnTo>
                  <a:lnTo>
                    <a:pt x="248" y="52"/>
                  </a:lnTo>
                  <a:lnTo>
                    <a:pt x="276" y="46"/>
                  </a:lnTo>
                  <a:lnTo>
                    <a:pt x="306" y="40"/>
                  </a:lnTo>
                  <a:lnTo>
                    <a:pt x="336" y="40"/>
                  </a:lnTo>
                  <a:lnTo>
                    <a:pt x="336" y="40"/>
                  </a:lnTo>
                  <a:lnTo>
                    <a:pt x="366" y="40"/>
                  </a:lnTo>
                  <a:lnTo>
                    <a:pt x="396" y="46"/>
                  </a:lnTo>
                  <a:lnTo>
                    <a:pt x="424" y="52"/>
                  </a:lnTo>
                  <a:lnTo>
                    <a:pt x="450" y="62"/>
                  </a:lnTo>
                  <a:lnTo>
                    <a:pt x="476" y="74"/>
                  </a:lnTo>
                  <a:lnTo>
                    <a:pt x="502" y="90"/>
                  </a:lnTo>
                  <a:lnTo>
                    <a:pt x="524" y="106"/>
                  </a:lnTo>
                  <a:lnTo>
                    <a:pt x="544" y="126"/>
                  </a:lnTo>
                  <a:lnTo>
                    <a:pt x="564" y="146"/>
                  </a:lnTo>
                  <a:lnTo>
                    <a:pt x="580" y="170"/>
                  </a:lnTo>
                  <a:lnTo>
                    <a:pt x="596" y="194"/>
                  </a:lnTo>
                  <a:lnTo>
                    <a:pt x="608" y="220"/>
                  </a:lnTo>
                  <a:lnTo>
                    <a:pt x="618" y="246"/>
                  </a:lnTo>
                  <a:lnTo>
                    <a:pt x="626" y="276"/>
                  </a:lnTo>
                  <a:lnTo>
                    <a:pt x="630" y="304"/>
                  </a:lnTo>
                  <a:lnTo>
                    <a:pt x="632" y="334"/>
                  </a:lnTo>
                  <a:lnTo>
                    <a:pt x="632" y="334"/>
                  </a:lnTo>
                  <a:lnTo>
                    <a:pt x="630" y="364"/>
                  </a:lnTo>
                  <a:lnTo>
                    <a:pt x="626" y="394"/>
                  </a:lnTo>
                  <a:lnTo>
                    <a:pt x="618" y="422"/>
                  </a:lnTo>
                  <a:lnTo>
                    <a:pt x="608" y="450"/>
                  </a:lnTo>
                  <a:lnTo>
                    <a:pt x="596" y="476"/>
                  </a:lnTo>
                  <a:lnTo>
                    <a:pt x="580" y="500"/>
                  </a:lnTo>
                  <a:lnTo>
                    <a:pt x="564" y="522"/>
                  </a:lnTo>
                  <a:lnTo>
                    <a:pt x="544" y="544"/>
                  </a:lnTo>
                  <a:lnTo>
                    <a:pt x="524" y="562"/>
                  </a:lnTo>
                  <a:lnTo>
                    <a:pt x="502" y="580"/>
                  </a:lnTo>
                  <a:lnTo>
                    <a:pt x="476" y="594"/>
                  </a:lnTo>
                  <a:lnTo>
                    <a:pt x="450" y="606"/>
                  </a:lnTo>
                  <a:lnTo>
                    <a:pt x="424" y="616"/>
                  </a:lnTo>
                  <a:lnTo>
                    <a:pt x="396" y="624"/>
                  </a:lnTo>
                  <a:lnTo>
                    <a:pt x="366" y="628"/>
                  </a:lnTo>
                  <a:lnTo>
                    <a:pt x="336" y="630"/>
                  </a:lnTo>
                  <a:lnTo>
                    <a:pt x="336" y="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0" name="Textfeld 39">
            <a:extLst>
              <a:ext uri="{FF2B5EF4-FFF2-40B4-BE49-F238E27FC236}">
                <a16:creationId xmlns:a16="http://schemas.microsoft.com/office/drawing/2014/main" id="{2C78F40E-0DAF-4150-9081-2504711D4937}"/>
              </a:ext>
            </a:extLst>
          </p:cNvPr>
          <p:cNvSpPr txBox="1"/>
          <p:nvPr/>
        </p:nvSpPr>
        <p:spPr>
          <a:xfrm>
            <a:off x="460442" y="2904149"/>
            <a:ext cx="1540486" cy="923330"/>
          </a:xfrm>
          <a:prstGeom prst="rect">
            <a:avLst/>
          </a:prstGeom>
          <a:noFill/>
        </p:spPr>
        <p:txBody>
          <a:bodyPr wrap="none" lIns="0" tIns="0" rIns="0" bIns="0" rtlCol="0">
            <a:spAutoFit/>
          </a:bodyPr>
          <a:lstStyle>
            <a:defPPr>
              <a:defRPr lang="en-US"/>
            </a:defPPr>
            <a:lvl1pPr>
              <a:defRPr sz="6000" b="1">
                <a:solidFill>
                  <a:schemeClr val="tx2"/>
                </a:solidFill>
              </a:defRPr>
            </a:lvl1pPr>
          </a:lstStyle>
          <a:p>
            <a:r>
              <a:rPr lang="de-DE" dirty="0"/>
              <a:t>48%</a:t>
            </a:r>
          </a:p>
        </p:txBody>
      </p:sp>
      <p:sp>
        <p:nvSpPr>
          <p:cNvPr id="41" name="Textfeld 40">
            <a:extLst>
              <a:ext uri="{FF2B5EF4-FFF2-40B4-BE49-F238E27FC236}">
                <a16:creationId xmlns:a16="http://schemas.microsoft.com/office/drawing/2014/main" id="{0538A2DA-1B99-4DEA-A58A-8284344A3E1F}"/>
              </a:ext>
            </a:extLst>
          </p:cNvPr>
          <p:cNvSpPr txBox="1"/>
          <p:nvPr/>
        </p:nvSpPr>
        <p:spPr>
          <a:xfrm>
            <a:off x="2419861" y="3361349"/>
            <a:ext cx="820738" cy="492443"/>
          </a:xfrm>
          <a:prstGeom prst="rect">
            <a:avLst/>
          </a:prstGeom>
          <a:noFill/>
        </p:spPr>
        <p:txBody>
          <a:bodyPr wrap="none" lIns="0" tIns="0" rIns="0" bIns="0" rtlCol="0">
            <a:spAutoFit/>
          </a:bodyPr>
          <a:lstStyle>
            <a:defPPr>
              <a:defRPr lang="en-US"/>
            </a:defPPr>
            <a:lvl1pPr>
              <a:defRPr sz="6000">
                <a:solidFill>
                  <a:schemeClr val="bg1">
                    <a:lumMod val="65000"/>
                  </a:schemeClr>
                </a:solidFill>
              </a:defRPr>
            </a:lvl1pPr>
          </a:lstStyle>
          <a:p>
            <a:r>
              <a:rPr lang="de-DE" sz="3200" dirty="0"/>
              <a:t>26%</a:t>
            </a:r>
          </a:p>
        </p:txBody>
      </p:sp>
      <p:sp>
        <p:nvSpPr>
          <p:cNvPr id="42" name="Textfeld 41">
            <a:extLst>
              <a:ext uri="{FF2B5EF4-FFF2-40B4-BE49-F238E27FC236}">
                <a16:creationId xmlns:a16="http://schemas.microsoft.com/office/drawing/2014/main" id="{E6FD1448-1ACC-4614-A65C-1D919D374EAC}"/>
              </a:ext>
            </a:extLst>
          </p:cNvPr>
          <p:cNvSpPr txBox="1"/>
          <p:nvPr/>
        </p:nvSpPr>
        <p:spPr>
          <a:xfrm>
            <a:off x="4313796" y="3361349"/>
            <a:ext cx="820738" cy="492443"/>
          </a:xfrm>
          <a:prstGeom prst="rect">
            <a:avLst/>
          </a:prstGeom>
          <a:noFill/>
        </p:spPr>
        <p:txBody>
          <a:bodyPr wrap="none" lIns="0" tIns="0" rIns="0" bIns="0" rtlCol="0">
            <a:spAutoFit/>
          </a:bodyPr>
          <a:lstStyle/>
          <a:p>
            <a:r>
              <a:rPr lang="de-DE" sz="3200" dirty="0">
                <a:solidFill>
                  <a:schemeClr val="bg1">
                    <a:lumMod val="65000"/>
                  </a:schemeClr>
                </a:solidFill>
              </a:rPr>
              <a:t>18%</a:t>
            </a:r>
          </a:p>
        </p:txBody>
      </p:sp>
      <p:sp>
        <p:nvSpPr>
          <p:cNvPr id="43" name="Textfeld 42">
            <a:extLst>
              <a:ext uri="{FF2B5EF4-FFF2-40B4-BE49-F238E27FC236}">
                <a16:creationId xmlns:a16="http://schemas.microsoft.com/office/drawing/2014/main" id="{846F8150-5C17-49FE-B047-B164C8B29486}"/>
              </a:ext>
            </a:extLst>
          </p:cNvPr>
          <p:cNvSpPr txBox="1"/>
          <p:nvPr/>
        </p:nvSpPr>
        <p:spPr>
          <a:xfrm>
            <a:off x="6254760" y="3361349"/>
            <a:ext cx="593111" cy="492443"/>
          </a:xfrm>
          <a:prstGeom prst="rect">
            <a:avLst/>
          </a:prstGeom>
          <a:noFill/>
        </p:spPr>
        <p:txBody>
          <a:bodyPr wrap="none" lIns="0" tIns="0" rIns="0" bIns="0" rtlCol="0">
            <a:spAutoFit/>
          </a:bodyPr>
          <a:lstStyle/>
          <a:p>
            <a:r>
              <a:rPr lang="de-DE" sz="3200" dirty="0">
                <a:solidFill>
                  <a:schemeClr val="bg1">
                    <a:lumMod val="65000"/>
                  </a:schemeClr>
                </a:solidFill>
              </a:rPr>
              <a:t>6%</a:t>
            </a:r>
          </a:p>
        </p:txBody>
      </p:sp>
      <p:sp>
        <p:nvSpPr>
          <p:cNvPr id="44" name="Textfeld 43">
            <a:extLst>
              <a:ext uri="{FF2B5EF4-FFF2-40B4-BE49-F238E27FC236}">
                <a16:creationId xmlns:a16="http://schemas.microsoft.com/office/drawing/2014/main" id="{8949640F-A492-4123-9FED-0EC15161993A}"/>
              </a:ext>
            </a:extLst>
          </p:cNvPr>
          <p:cNvSpPr txBox="1"/>
          <p:nvPr/>
        </p:nvSpPr>
        <p:spPr>
          <a:xfrm>
            <a:off x="8195724" y="3361349"/>
            <a:ext cx="593111" cy="492443"/>
          </a:xfrm>
          <a:prstGeom prst="rect">
            <a:avLst/>
          </a:prstGeom>
          <a:noFill/>
        </p:spPr>
        <p:txBody>
          <a:bodyPr wrap="none" lIns="0" tIns="0" rIns="0" bIns="0" rtlCol="0">
            <a:spAutoFit/>
          </a:bodyPr>
          <a:lstStyle>
            <a:defPPr>
              <a:defRPr lang="en-US"/>
            </a:defPPr>
            <a:lvl1pPr>
              <a:defRPr sz="6000">
                <a:solidFill>
                  <a:schemeClr val="bg1">
                    <a:lumMod val="65000"/>
                  </a:schemeClr>
                </a:solidFill>
              </a:defRPr>
            </a:lvl1pPr>
          </a:lstStyle>
          <a:p>
            <a:r>
              <a:rPr lang="de-DE" sz="3200" dirty="0"/>
              <a:t>3%</a:t>
            </a:r>
          </a:p>
        </p:txBody>
      </p:sp>
      <p:pic>
        <p:nvPicPr>
          <p:cNvPr id="78" name="Graphic 16">
            <a:extLst>
              <a:ext uri="{FF2B5EF4-FFF2-40B4-BE49-F238E27FC236}">
                <a16:creationId xmlns:a16="http://schemas.microsoft.com/office/drawing/2014/main" id="{ADEFF1B1-D3E4-4716-B0C8-CF75E6F4F4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80761" y="3109669"/>
            <a:ext cx="938961" cy="1322210"/>
          </a:xfrm>
          <a:prstGeom prst="rect">
            <a:avLst/>
          </a:prstGeom>
        </p:spPr>
      </p:pic>
      <p:sp>
        <p:nvSpPr>
          <p:cNvPr id="94" name="Textfeld 93">
            <a:extLst>
              <a:ext uri="{FF2B5EF4-FFF2-40B4-BE49-F238E27FC236}">
                <a16:creationId xmlns:a16="http://schemas.microsoft.com/office/drawing/2014/main" id="{7216124B-72F3-4EA7-AF69-3ECAD5D225F8}"/>
              </a:ext>
            </a:extLst>
          </p:cNvPr>
          <p:cNvSpPr txBox="1"/>
          <p:nvPr/>
        </p:nvSpPr>
        <p:spPr>
          <a:xfrm>
            <a:off x="455193" y="1436958"/>
            <a:ext cx="912109" cy="169277"/>
          </a:xfrm>
          <a:prstGeom prst="rect">
            <a:avLst/>
          </a:prstGeom>
          <a:noFill/>
        </p:spPr>
        <p:txBody>
          <a:bodyPr wrap="none" lIns="0" tIns="0" rIns="0" bIns="0" rtlCol="0">
            <a:spAutoFit/>
          </a:bodyPr>
          <a:lstStyle>
            <a:defPPr>
              <a:defRPr lang="en-US"/>
            </a:defPPr>
            <a:lvl1pPr>
              <a:defRPr sz="1100"/>
            </a:lvl1pPr>
          </a:lstStyle>
          <a:p>
            <a:r>
              <a:rPr lang="de-DE" dirty="0"/>
              <a:t>Base: n=2.010</a:t>
            </a:r>
          </a:p>
        </p:txBody>
      </p:sp>
      <p:grpSp>
        <p:nvGrpSpPr>
          <p:cNvPr id="217" name="Gruppieren 216">
            <a:extLst>
              <a:ext uri="{FF2B5EF4-FFF2-40B4-BE49-F238E27FC236}">
                <a16:creationId xmlns:a16="http://schemas.microsoft.com/office/drawing/2014/main" id="{CA0B960B-7A18-487A-A0FE-954701932FA6}"/>
              </a:ext>
            </a:extLst>
          </p:cNvPr>
          <p:cNvGrpSpPr>
            <a:grpSpLocks noChangeAspect="1"/>
          </p:cNvGrpSpPr>
          <p:nvPr/>
        </p:nvGrpSpPr>
        <p:grpSpPr>
          <a:xfrm>
            <a:off x="8496065" y="5616154"/>
            <a:ext cx="3240000" cy="432383"/>
            <a:chOff x="8145191" y="5602202"/>
            <a:chExt cx="3681683" cy="491331"/>
          </a:xfrm>
        </p:grpSpPr>
        <p:pic>
          <p:nvPicPr>
            <p:cNvPr id="218" name="Graphic 5">
              <a:extLst>
                <a:ext uri="{FF2B5EF4-FFF2-40B4-BE49-F238E27FC236}">
                  <a16:creationId xmlns:a16="http://schemas.microsoft.com/office/drawing/2014/main" id="{5E766FE2-9137-485D-AA03-9F12CBBC5D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24240" y="5667113"/>
              <a:ext cx="192868" cy="316855"/>
            </a:xfrm>
            <a:prstGeom prst="rect">
              <a:avLst/>
            </a:prstGeom>
          </p:spPr>
        </p:pic>
        <p:pic>
          <p:nvPicPr>
            <p:cNvPr id="219" name="Grafik 218">
              <a:extLst>
                <a:ext uri="{FF2B5EF4-FFF2-40B4-BE49-F238E27FC236}">
                  <a16:creationId xmlns:a16="http://schemas.microsoft.com/office/drawing/2014/main" id="{3A1D3728-1009-40C7-8BCB-744952171B0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93318" y="5602202"/>
              <a:ext cx="421322" cy="403200"/>
            </a:xfrm>
            <a:prstGeom prst="rect">
              <a:avLst/>
            </a:prstGeom>
          </p:spPr>
        </p:pic>
        <p:pic>
          <p:nvPicPr>
            <p:cNvPr id="220" name="Graphic 11">
              <a:extLst>
                <a:ext uri="{FF2B5EF4-FFF2-40B4-BE49-F238E27FC236}">
                  <a16:creationId xmlns:a16="http://schemas.microsoft.com/office/drawing/2014/main" id="{FD41F8D3-E65E-477D-B831-12A5445CC17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45191" y="5702348"/>
              <a:ext cx="276999" cy="276999"/>
            </a:xfrm>
            <a:prstGeom prst="rect">
              <a:avLst/>
            </a:prstGeom>
          </p:spPr>
        </p:pic>
        <p:sp>
          <p:nvSpPr>
            <p:cNvPr id="221" name="Rechteck: abgerundete Ecken 220">
              <a:extLst>
                <a:ext uri="{FF2B5EF4-FFF2-40B4-BE49-F238E27FC236}">
                  <a16:creationId xmlns:a16="http://schemas.microsoft.com/office/drawing/2014/main" id="{279DD76B-A6A0-4E8A-9827-2BD6751A3636}"/>
                </a:ext>
              </a:extLst>
            </p:cNvPr>
            <p:cNvSpPr/>
            <p:nvPr/>
          </p:nvSpPr>
          <p:spPr bwMode="ltGray">
            <a:xfrm>
              <a:off x="10086643" y="5667112"/>
              <a:ext cx="1740231" cy="338289"/>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sp>
          <p:nvSpPr>
            <p:cNvPr id="222" name="Textfeld 221">
              <a:extLst>
                <a:ext uri="{FF2B5EF4-FFF2-40B4-BE49-F238E27FC236}">
                  <a16:creationId xmlns:a16="http://schemas.microsoft.com/office/drawing/2014/main" id="{2A51F931-4FE6-4B32-A238-AA712F73C678}"/>
                </a:ext>
              </a:extLst>
            </p:cNvPr>
            <p:cNvSpPr txBox="1"/>
            <p:nvPr/>
          </p:nvSpPr>
          <p:spPr>
            <a:xfrm>
              <a:off x="10206064"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18-34</a:t>
              </a:r>
              <a:br>
                <a:rPr lang="en-US" sz="1100" dirty="0">
                  <a:solidFill>
                    <a:schemeClr val="bg1">
                      <a:lumMod val="75000"/>
                    </a:schemeClr>
                  </a:solidFill>
                </a:rPr>
              </a:br>
              <a:r>
                <a:rPr lang="en-US" sz="900" dirty="0">
                  <a:solidFill>
                    <a:schemeClr val="bg1">
                      <a:lumMod val="75000"/>
                    </a:schemeClr>
                  </a:solidFill>
                </a:rPr>
                <a:t>(a)</a:t>
              </a:r>
            </a:p>
          </p:txBody>
        </p:sp>
        <p:sp>
          <p:nvSpPr>
            <p:cNvPr id="223" name="Textfeld 222">
              <a:extLst>
                <a:ext uri="{FF2B5EF4-FFF2-40B4-BE49-F238E27FC236}">
                  <a16:creationId xmlns:a16="http://schemas.microsoft.com/office/drawing/2014/main" id="{EF20C76D-B228-47C4-8A88-6DB6EA80657C}"/>
                </a:ext>
              </a:extLst>
            </p:cNvPr>
            <p:cNvSpPr txBox="1"/>
            <p:nvPr/>
          </p:nvSpPr>
          <p:spPr>
            <a:xfrm>
              <a:off x="10741646"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35-49</a:t>
              </a:r>
              <a:br>
                <a:rPr lang="en-US" sz="1100" dirty="0">
                  <a:solidFill>
                    <a:schemeClr val="bg1">
                      <a:lumMod val="75000"/>
                    </a:schemeClr>
                  </a:solidFill>
                </a:rPr>
              </a:br>
              <a:r>
                <a:rPr lang="en-US" sz="900" dirty="0">
                  <a:solidFill>
                    <a:schemeClr val="bg1">
                      <a:lumMod val="75000"/>
                    </a:schemeClr>
                  </a:solidFill>
                </a:rPr>
                <a:t>(b)</a:t>
              </a:r>
            </a:p>
          </p:txBody>
        </p:sp>
        <p:sp>
          <p:nvSpPr>
            <p:cNvPr id="224" name="Textfeld 223">
              <a:extLst>
                <a:ext uri="{FF2B5EF4-FFF2-40B4-BE49-F238E27FC236}">
                  <a16:creationId xmlns:a16="http://schemas.microsoft.com/office/drawing/2014/main" id="{3953DC6E-7392-4EA6-9E48-4B4DA6366160}"/>
                </a:ext>
              </a:extLst>
            </p:cNvPr>
            <p:cNvSpPr txBox="1"/>
            <p:nvPr/>
          </p:nvSpPr>
          <p:spPr>
            <a:xfrm>
              <a:off x="11277227"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50-99</a:t>
              </a:r>
              <a:br>
                <a:rPr lang="en-US" sz="1100" dirty="0">
                  <a:solidFill>
                    <a:schemeClr val="bg1">
                      <a:lumMod val="75000"/>
                    </a:schemeClr>
                  </a:solidFill>
                </a:rPr>
              </a:br>
              <a:r>
                <a:rPr lang="en-US" sz="900" dirty="0">
                  <a:solidFill>
                    <a:schemeClr val="bg1">
                      <a:lumMod val="75000"/>
                    </a:schemeClr>
                  </a:solidFill>
                </a:rPr>
                <a:t>(c)</a:t>
              </a:r>
            </a:p>
          </p:txBody>
        </p:sp>
        <p:cxnSp>
          <p:nvCxnSpPr>
            <p:cNvPr id="225" name="Gerader Verbinder 224">
              <a:extLst>
                <a:ext uri="{FF2B5EF4-FFF2-40B4-BE49-F238E27FC236}">
                  <a16:creationId xmlns:a16="http://schemas.microsoft.com/office/drawing/2014/main" id="{257D09C1-ADA4-4BC3-AD86-D45E9698835B}"/>
                </a:ext>
              </a:extLst>
            </p:cNvPr>
            <p:cNvCxnSpPr>
              <a:cxnSpLocks/>
            </p:cNvCxnSpPr>
            <p:nvPr/>
          </p:nvCxnSpPr>
          <p:spPr>
            <a:xfrm>
              <a:off x="1067642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26" name="Gerader Verbinder 225">
              <a:extLst>
                <a:ext uri="{FF2B5EF4-FFF2-40B4-BE49-F238E27FC236}">
                  <a16:creationId xmlns:a16="http://schemas.microsoft.com/office/drawing/2014/main" id="{CF2E660B-B7BD-4962-A69E-7DCE016814BB}"/>
                </a:ext>
              </a:extLst>
            </p:cNvPr>
            <p:cNvCxnSpPr>
              <a:cxnSpLocks/>
            </p:cNvCxnSpPr>
            <p:nvPr/>
          </p:nvCxnSpPr>
          <p:spPr>
            <a:xfrm>
              <a:off x="1121689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27" name="Rechteck: abgerundete Ecken 226">
              <a:extLst>
                <a:ext uri="{FF2B5EF4-FFF2-40B4-BE49-F238E27FC236}">
                  <a16:creationId xmlns:a16="http://schemas.microsoft.com/office/drawing/2014/main" id="{60DA1E43-1471-4B43-A237-ECDE90C788AE}"/>
                </a:ext>
              </a:extLst>
            </p:cNvPr>
            <p:cNvSpPr/>
            <p:nvPr/>
          </p:nvSpPr>
          <p:spPr bwMode="ltGray">
            <a:xfrm>
              <a:off x="8812162" y="5667112"/>
              <a:ext cx="518125" cy="33829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cxnSp>
          <p:nvCxnSpPr>
            <p:cNvPr id="228" name="Gerader Verbinder 227">
              <a:extLst>
                <a:ext uri="{FF2B5EF4-FFF2-40B4-BE49-F238E27FC236}">
                  <a16:creationId xmlns:a16="http://schemas.microsoft.com/office/drawing/2014/main" id="{12F61A51-15C9-445C-BB93-19E92A61897E}"/>
                </a:ext>
              </a:extLst>
            </p:cNvPr>
            <p:cNvCxnSpPr>
              <a:cxnSpLocks/>
            </p:cNvCxnSpPr>
            <p:nvPr/>
          </p:nvCxnSpPr>
          <p:spPr>
            <a:xfrm>
              <a:off x="9071224" y="5765460"/>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29" name="Textfeld 228">
              <a:extLst>
                <a:ext uri="{FF2B5EF4-FFF2-40B4-BE49-F238E27FC236}">
                  <a16:creationId xmlns:a16="http://schemas.microsoft.com/office/drawing/2014/main" id="{1DD22A27-FC9A-4943-AC4F-7ACBA97300BE}"/>
                </a:ext>
              </a:extLst>
            </p:cNvPr>
            <p:cNvSpPr txBox="1"/>
            <p:nvPr/>
          </p:nvSpPr>
          <p:spPr>
            <a:xfrm>
              <a:off x="8882814" y="5766403"/>
              <a:ext cx="132972" cy="192355"/>
            </a:xfrm>
            <a:prstGeom prst="rect">
              <a:avLst/>
            </a:prstGeom>
            <a:noFill/>
          </p:spPr>
          <p:txBody>
            <a:bodyPr wrap="none" lIns="0" tIns="0" rIns="0" bIns="0" rtlCol="0">
              <a:spAutoFit/>
            </a:bodyPr>
            <a:lstStyle/>
            <a:p>
              <a:pPr algn="ctr"/>
              <a:r>
                <a:rPr lang="en-US" sz="1100" dirty="0">
                  <a:solidFill>
                    <a:schemeClr val="bg1">
                      <a:lumMod val="75000"/>
                    </a:schemeClr>
                  </a:solidFill>
                </a:rPr>
                <a:t>m</a:t>
              </a:r>
            </a:p>
          </p:txBody>
        </p:sp>
        <p:sp>
          <p:nvSpPr>
            <p:cNvPr id="230" name="Textfeld 229">
              <a:extLst>
                <a:ext uri="{FF2B5EF4-FFF2-40B4-BE49-F238E27FC236}">
                  <a16:creationId xmlns:a16="http://schemas.microsoft.com/office/drawing/2014/main" id="{DEC20590-BC56-4039-BA61-261165507E39}"/>
                </a:ext>
              </a:extLst>
            </p:cNvPr>
            <p:cNvSpPr txBox="1"/>
            <p:nvPr/>
          </p:nvSpPr>
          <p:spPr>
            <a:xfrm>
              <a:off x="9198193" y="5766403"/>
              <a:ext cx="43718" cy="192355"/>
            </a:xfrm>
            <a:prstGeom prst="rect">
              <a:avLst/>
            </a:prstGeom>
            <a:noFill/>
          </p:spPr>
          <p:txBody>
            <a:bodyPr wrap="none" lIns="0" tIns="0" rIns="0" bIns="0" rtlCol="0">
              <a:spAutoFit/>
            </a:bodyPr>
            <a:lstStyle/>
            <a:p>
              <a:pPr algn="ctr"/>
              <a:r>
                <a:rPr lang="en-US" sz="1100" dirty="0">
                  <a:solidFill>
                    <a:schemeClr val="bg1">
                      <a:lumMod val="75000"/>
                    </a:schemeClr>
                  </a:solidFill>
                </a:rPr>
                <a:t>f</a:t>
              </a:r>
              <a:endParaRPr lang="en-US" sz="900" dirty="0">
                <a:solidFill>
                  <a:schemeClr val="bg1">
                    <a:lumMod val="75000"/>
                  </a:schemeClr>
                </a:solidFill>
              </a:endParaRPr>
            </a:p>
          </p:txBody>
        </p:sp>
        <p:sp>
          <p:nvSpPr>
            <p:cNvPr id="231" name="Textfeld 230">
              <a:extLst>
                <a:ext uri="{FF2B5EF4-FFF2-40B4-BE49-F238E27FC236}">
                  <a16:creationId xmlns:a16="http://schemas.microsoft.com/office/drawing/2014/main" id="{0771900C-D8C5-418E-9EAD-829C5D2107F5}"/>
                </a:ext>
              </a:extLst>
            </p:cNvPr>
            <p:cNvSpPr txBox="1"/>
            <p:nvPr/>
          </p:nvSpPr>
          <p:spPr>
            <a:xfrm>
              <a:off x="8908650" y="5936152"/>
              <a:ext cx="74" cy="157381"/>
            </a:xfrm>
            <a:prstGeom prst="rect">
              <a:avLst/>
            </a:prstGeom>
            <a:noFill/>
          </p:spPr>
          <p:txBody>
            <a:bodyPr wrap="none" lIns="0" tIns="0" rIns="0" bIns="0" rtlCol="0">
              <a:spAutoFit/>
            </a:bodyPr>
            <a:lstStyle/>
            <a:p>
              <a:endParaRPr lang="en-US" sz="900" b="1" dirty="0">
                <a:solidFill>
                  <a:schemeClr val="bg1">
                    <a:lumMod val="75000"/>
                  </a:schemeClr>
                </a:solidFill>
              </a:endParaRPr>
            </a:p>
          </p:txBody>
        </p:sp>
      </p:grpSp>
      <p:grpSp>
        <p:nvGrpSpPr>
          <p:cNvPr id="8" name="Gruppieren 7">
            <a:extLst>
              <a:ext uri="{FF2B5EF4-FFF2-40B4-BE49-F238E27FC236}">
                <a16:creationId xmlns:a16="http://schemas.microsoft.com/office/drawing/2014/main" id="{A0F2EE0F-E0CF-4CF8-9327-5386E512DAC2}"/>
              </a:ext>
            </a:extLst>
          </p:cNvPr>
          <p:cNvGrpSpPr/>
          <p:nvPr/>
        </p:nvGrpSpPr>
        <p:grpSpPr>
          <a:xfrm>
            <a:off x="1947596" y="2999222"/>
            <a:ext cx="1150182" cy="562244"/>
            <a:chOff x="1947596" y="2999222"/>
            <a:chExt cx="1150182" cy="562244"/>
          </a:xfrm>
        </p:grpSpPr>
        <p:grpSp>
          <p:nvGrpSpPr>
            <p:cNvPr id="116" name="Gruppieren 115">
              <a:extLst>
                <a:ext uri="{FF2B5EF4-FFF2-40B4-BE49-F238E27FC236}">
                  <a16:creationId xmlns:a16="http://schemas.microsoft.com/office/drawing/2014/main" id="{EAC11076-02AA-4B11-8082-9DC6AE3E8EA9}"/>
                </a:ext>
              </a:extLst>
            </p:cNvPr>
            <p:cNvGrpSpPr/>
            <p:nvPr/>
          </p:nvGrpSpPr>
          <p:grpSpPr>
            <a:xfrm>
              <a:off x="1947596" y="3012187"/>
              <a:ext cx="1150182" cy="549279"/>
              <a:chOff x="3153384" y="3006278"/>
              <a:chExt cx="1024281" cy="549279"/>
            </a:xfrm>
          </p:grpSpPr>
          <p:grpSp>
            <p:nvGrpSpPr>
              <p:cNvPr id="117" name="Gruppieren 116">
                <a:extLst>
                  <a:ext uri="{FF2B5EF4-FFF2-40B4-BE49-F238E27FC236}">
                    <a16:creationId xmlns:a16="http://schemas.microsoft.com/office/drawing/2014/main" id="{75639289-C731-4927-AF38-F82949564B35}"/>
                  </a:ext>
                </a:extLst>
              </p:cNvPr>
              <p:cNvGrpSpPr/>
              <p:nvPr/>
            </p:nvGrpSpPr>
            <p:grpSpPr>
              <a:xfrm>
                <a:off x="3153384" y="3006278"/>
                <a:ext cx="1016330" cy="279325"/>
                <a:chOff x="5651042" y="3076433"/>
                <a:chExt cx="1016330" cy="279325"/>
              </a:xfrm>
            </p:grpSpPr>
            <p:grpSp>
              <p:nvGrpSpPr>
                <p:cNvPr id="165" name="Gruppieren 164">
                  <a:extLst>
                    <a:ext uri="{FF2B5EF4-FFF2-40B4-BE49-F238E27FC236}">
                      <a16:creationId xmlns:a16="http://schemas.microsoft.com/office/drawing/2014/main" id="{62CC92FA-1AF5-4780-9D00-A9F8CA346589}"/>
                    </a:ext>
                  </a:extLst>
                </p:cNvPr>
                <p:cNvGrpSpPr/>
                <p:nvPr/>
              </p:nvGrpSpPr>
              <p:grpSpPr>
                <a:xfrm>
                  <a:off x="5651042" y="3211758"/>
                  <a:ext cx="216000" cy="144000"/>
                  <a:chOff x="2734278" y="3211758"/>
                  <a:chExt cx="216000" cy="144000"/>
                </a:xfrm>
              </p:grpSpPr>
              <p:cxnSp>
                <p:nvCxnSpPr>
                  <p:cNvPr id="170" name="Gerader Verbinder 169">
                    <a:extLst>
                      <a:ext uri="{FF2B5EF4-FFF2-40B4-BE49-F238E27FC236}">
                        <a16:creationId xmlns:a16="http://schemas.microsoft.com/office/drawing/2014/main" id="{5EE79C9C-FC2B-4F7D-8009-9F02CF897924}"/>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71" name="Gerader Verbinder 170">
                    <a:extLst>
                      <a:ext uri="{FF2B5EF4-FFF2-40B4-BE49-F238E27FC236}">
                        <a16:creationId xmlns:a16="http://schemas.microsoft.com/office/drawing/2014/main" id="{71A11699-CC59-4F4E-B591-54CC8568BBC1}"/>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67" name="Textfeld 166">
                  <a:extLst>
                    <a:ext uri="{FF2B5EF4-FFF2-40B4-BE49-F238E27FC236}">
                      <a16:creationId xmlns:a16="http://schemas.microsoft.com/office/drawing/2014/main" id="{B3C68781-EF99-49DC-8D0E-99CE1BEE9063}"/>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118" name="Gruppieren 117">
                <a:extLst>
                  <a:ext uri="{FF2B5EF4-FFF2-40B4-BE49-F238E27FC236}">
                    <a16:creationId xmlns:a16="http://schemas.microsoft.com/office/drawing/2014/main" id="{192AE871-83B4-4098-AA67-8C4813909F79}"/>
                  </a:ext>
                </a:extLst>
              </p:cNvPr>
              <p:cNvGrpSpPr/>
              <p:nvPr/>
            </p:nvGrpSpPr>
            <p:grpSpPr>
              <a:xfrm>
                <a:off x="3159562" y="3281036"/>
                <a:ext cx="1018103" cy="274521"/>
                <a:chOff x="5649269" y="2787070"/>
                <a:chExt cx="1018103" cy="274521"/>
              </a:xfrm>
            </p:grpSpPr>
            <p:grpSp>
              <p:nvGrpSpPr>
                <p:cNvPr id="161" name="Gruppieren 160">
                  <a:extLst>
                    <a:ext uri="{FF2B5EF4-FFF2-40B4-BE49-F238E27FC236}">
                      <a16:creationId xmlns:a16="http://schemas.microsoft.com/office/drawing/2014/main" id="{B6E6384C-42CF-4F75-B1F3-33094A47DEFB}"/>
                    </a:ext>
                  </a:extLst>
                </p:cNvPr>
                <p:cNvGrpSpPr/>
                <p:nvPr/>
              </p:nvGrpSpPr>
              <p:grpSpPr>
                <a:xfrm>
                  <a:off x="5649269" y="2917591"/>
                  <a:ext cx="216000" cy="144000"/>
                  <a:chOff x="2734278" y="3211758"/>
                  <a:chExt cx="216000" cy="144000"/>
                </a:xfrm>
              </p:grpSpPr>
              <p:cxnSp>
                <p:nvCxnSpPr>
                  <p:cNvPr id="163" name="Gerader Verbinder 162">
                    <a:extLst>
                      <a:ext uri="{FF2B5EF4-FFF2-40B4-BE49-F238E27FC236}">
                        <a16:creationId xmlns:a16="http://schemas.microsoft.com/office/drawing/2014/main" id="{59B245E3-A89A-4041-8C3B-18F7DB144D55}"/>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4" name="Gerader Verbinder 163">
                    <a:extLst>
                      <a:ext uri="{FF2B5EF4-FFF2-40B4-BE49-F238E27FC236}">
                        <a16:creationId xmlns:a16="http://schemas.microsoft.com/office/drawing/2014/main" id="{605D8C2E-97AF-4D89-8C5E-0D4CCE7F65B8}"/>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62" name="Textfeld 161">
                  <a:extLst>
                    <a:ext uri="{FF2B5EF4-FFF2-40B4-BE49-F238E27FC236}">
                      <a16:creationId xmlns:a16="http://schemas.microsoft.com/office/drawing/2014/main" id="{469DDA5F-C08D-421E-B0BE-0551FEBA4A4B}"/>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39%|49%</a:t>
                  </a:r>
                  <a:r>
                    <a:rPr lang="de-DE" sz="600" dirty="0">
                      <a:solidFill>
                        <a:schemeClr val="bg1">
                          <a:lumMod val="65000"/>
                        </a:schemeClr>
                      </a:solidFill>
                    </a:rPr>
                    <a:t>a</a:t>
                  </a:r>
                  <a:r>
                    <a:rPr lang="de-DE" sz="800" dirty="0">
                      <a:solidFill>
                        <a:schemeClr val="bg1">
                          <a:lumMod val="65000"/>
                        </a:schemeClr>
                      </a:solidFill>
                    </a:rPr>
                    <a:t>|54%</a:t>
                  </a:r>
                  <a:r>
                    <a:rPr lang="de-DE" sz="600" dirty="0">
                      <a:solidFill>
                        <a:schemeClr val="bg1">
                          <a:lumMod val="65000"/>
                        </a:schemeClr>
                      </a:solidFill>
                    </a:rPr>
                    <a:t>a</a:t>
                  </a:r>
                </a:p>
              </p:txBody>
            </p:sp>
          </p:grpSp>
        </p:grpSp>
        <p:grpSp>
          <p:nvGrpSpPr>
            <p:cNvPr id="232" name="Gruppieren 231">
              <a:extLst>
                <a:ext uri="{FF2B5EF4-FFF2-40B4-BE49-F238E27FC236}">
                  <a16:creationId xmlns:a16="http://schemas.microsoft.com/office/drawing/2014/main" id="{C4D2F08A-4CC7-4F51-AE35-15547F894A6A}"/>
                </a:ext>
              </a:extLst>
            </p:cNvPr>
            <p:cNvGrpSpPr/>
            <p:nvPr/>
          </p:nvGrpSpPr>
          <p:grpSpPr>
            <a:xfrm>
              <a:off x="1976133" y="2999222"/>
              <a:ext cx="224322" cy="400165"/>
              <a:chOff x="1237392" y="1861683"/>
              <a:chExt cx="224322" cy="400165"/>
            </a:xfrm>
          </p:grpSpPr>
          <p:pic>
            <p:nvPicPr>
              <p:cNvPr id="233" name="Grafik 232">
                <a:extLst>
                  <a:ext uri="{FF2B5EF4-FFF2-40B4-BE49-F238E27FC236}">
                    <a16:creationId xmlns:a16="http://schemas.microsoft.com/office/drawing/2014/main" id="{4BFFE960-0DA8-4EB0-B840-346EB0A837D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0528" y="2081848"/>
                <a:ext cx="188090" cy="180000"/>
              </a:xfrm>
              <a:prstGeom prst="rect">
                <a:avLst/>
              </a:prstGeom>
            </p:spPr>
          </p:pic>
          <p:grpSp>
            <p:nvGrpSpPr>
              <p:cNvPr id="234" name="Gruppieren 233">
                <a:extLst>
                  <a:ext uri="{FF2B5EF4-FFF2-40B4-BE49-F238E27FC236}">
                    <a16:creationId xmlns:a16="http://schemas.microsoft.com/office/drawing/2014/main" id="{A58A6DF2-CC07-4B5A-9AB4-10F8EF339326}"/>
                  </a:ext>
                </a:extLst>
              </p:cNvPr>
              <p:cNvGrpSpPr>
                <a:grpSpLocks noChangeAspect="1"/>
              </p:cNvGrpSpPr>
              <p:nvPr/>
            </p:nvGrpSpPr>
            <p:grpSpPr>
              <a:xfrm>
                <a:off x="1237392" y="1861683"/>
                <a:ext cx="224322" cy="144000"/>
                <a:chOff x="10194164" y="3584308"/>
                <a:chExt cx="493594" cy="316855"/>
              </a:xfrm>
            </p:grpSpPr>
            <p:pic>
              <p:nvPicPr>
                <p:cNvPr id="235" name="Graphic 5">
                  <a:extLst>
                    <a:ext uri="{FF2B5EF4-FFF2-40B4-BE49-F238E27FC236}">
                      <a16:creationId xmlns:a16="http://schemas.microsoft.com/office/drawing/2014/main" id="{4838A09B-9A3A-4C63-866B-DB77DCE430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236" name="Graphic 11">
                  <a:extLst>
                    <a:ext uri="{FF2B5EF4-FFF2-40B4-BE49-F238E27FC236}">
                      <a16:creationId xmlns:a16="http://schemas.microsoft.com/office/drawing/2014/main" id="{719C880B-4791-4C27-99AC-B207F40CA77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grpSp>
        <p:nvGrpSpPr>
          <p:cNvPr id="67" name="Gruppieren 66">
            <a:extLst>
              <a:ext uri="{FF2B5EF4-FFF2-40B4-BE49-F238E27FC236}">
                <a16:creationId xmlns:a16="http://schemas.microsoft.com/office/drawing/2014/main" id="{B822C55B-3EEF-4CB0-916F-79352A7C7EE3}"/>
              </a:ext>
            </a:extLst>
          </p:cNvPr>
          <p:cNvGrpSpPr/>
          <p:nvPr/>
        </p:nvGrpSpPr>
        <p:grpSpPr>
          <a:xfrm>
            <a:off x="1912428" y="6249342"/>
            <a:ext cx="724480" cy="468000"/>
            <a:chOff x="1714500" y="4880600"/>
            <a:chExt cx="724480" cy="468000"/>
          </a:xfrm>
        </p:grpSpPr>
        <p:pic>
          <p:nvPicPr>
            <p:cNvPr id="68" name="Grafik 67">
              <a:extLst>
                <a:ext uri="{FF2B5EF4-FFF2-40B4-BE49-F238E27FC236}">
                  <a16:creationId xmlns:a16="http://schemas.microsoft.com/office/drawing/2014/main" id="{9DCB44D0-E3F3-4B1C-8CAF-1FB419B72C0A}"/>
                </a:ext>
              </a:extLst>
            </p:cNvPr>
            <p:cNvPicPr>
              <a:picLocks noChangeAspect="1"/>
            </p:cNvPicPr>
            <p:nvPr/>
          </p:nvPicPr>
          <p:blipFill>
            <a:blip r:embed="rId12"/>
            <a:stretch>
              <a:fillRect/>
            </a:stretch>
          </p:blipFill>
          <p:spPr>
            <a:xfrm>
              <a:off x="1714500" y="4880600"/>
              <a:ext cx="468000" cy="468000"/>
            </a:xfrm>
            <a:prstGeom prst="rect">
              <a:avLst/>
            </a:prstGeom>
          </p:spPr>
        </p:pic>
        <p:sp>
          <p:nvSpPr>
            <p:cNvPr id="69" name="Textfeld 68">
              <a:extLst>
                <a:ext uri="{FF2B5EF4-FFF2-40B4-BE49-F238E27FC236}">
                  <a16:creationId xmlns:a16="http://schemas.microsoft.com/office/drawing/2014/main" id="{29B7E4BA-8AD5-413F-BA62-1179D9A965F4}"/>
                </a:ext>
              </a:extLst>
            </p:cNvPr>
            <p:cNvSpPr txBox="1"/>
            <p:nvPr/>
          </p:nvSpPr>
          <p:spPr>
            <a:xfrm>
              <a:off x="2182500" y="5037656"/>
              <a:ext cx="256480" cy="153888"/>
            </a:xfrm>
            <a:prstGeom prst="rect">
              <a:avLst/>
            </a:prstGeom>
            <a:noFill/>
          </p:spPr>
          <p:txBody>
            <a:bodyPr wrap="none" lIns="0" tIns="0" rIns="0" bIns="0" rtlCol="0">
              <a:spAutoFit/>
            </a:bodyPr>
            <a:lstStyle/>
            <a:p>
              <a:r>
                <a:rPr lang="en-US" sz="1000" b="1" noProof="1"/>
                <a:t>BEL</a:t>
              </a:r>
            </a:p>
          </p:txBody>
        </p:sp>
      </p:grpSp>
      <p:grpSp>
        <p:nvGrpSpPr>
          <p:cNvPr id="56" name="Gruppieren 55">
            <a:extLst>
              <a:ext uri="{FF2B5EF4-FFF2-40B4-BE49-F238E27FC236}">
                <a16:creationId xmlns:a16="http://schemas.microsoft.com/office/drawing/2014/main" id="{6FC0FAB0-6D0A-4FA3-9BD0-C79E260A4E83}"/>
              </a:ext>
            </a:extLst>
          </p:cNvPr>
          <p:cNvGrpSpPr/>
          <p:nvPr/>
        </p:nvGrpSpPr>
        <p:grpSpPr>
          <a:xfrm>
            <a:off x="3216997" y="2999222"/>
            <a:ext cx="1150182" cy="562244"/>
            <a:chOff x="1947596" y="2999222"/>
            <a:chExt cx="1150182" cy="562244"/>
          </a:xfrm>
        </p:grpSpPr>
        <p:grpSp>
          <p:nvGrpSpPr>
            <p:cNvPr id="57" name="Gruppieren 56">
              <a:extLst>
                <a:ext uri="{FF2B5EF4-FFF2-40B4-BE49-F238E27FC236}">
                  <a16:creationId xmlns:a16="http://schemas.microsoft.com/office/drawing/2014/main" id="{E87B9EA3-7074-438B-BAA3-B4985CF7829F}"/>
                </a:ext>
              </a:extLst>
            </p:cNvPr>
            <p:cNvGrpSpPr/>
            <p:nvPr/>
          </p:nvGrpSpPr>
          <p:grpSpPr>
            <a:xfrm>
              <a:off x="1947596" y="3012187"/>
              <a:ext cx="1150182" cy="549279"/>
              <a:chOff x="3153384" y="3006278"/>
              <a:chExt cx="1024281" cy="549279"/>
            </a:xfrm>
          </p:grpSpPr>
          <p:grpSp>
            <p:nvGrpSpPr>
              <p:cNvPr id="64" name="Gruppieren 63">
                <a:extLst>
                  <a:ext uri="{FF2B5EF4-FFF2-40B4-BE49-F238E27FC236}">
                    <a16:creationId xmlns:a16="http://schemas.microsoft.com/office/drawing/2014/main" id="{B6B5BBC2-A88D-4A1C-B9F6-F071A5E26DF5}"/>
                  </a:ext>
                </a:extLst>
              </p:cNvPr>
              <p:cNvGrpSpPr/>
              <p:nvPr/>
            </p:nvGrpSpPr>
            <p:grpSpPr>
              <a:xfrm>
                <a:off x="3153384" y="3006278"/>
                <a:ext cx="1016330" cy="279325"/>
                <a:chOff x="5651042" y="3076433"/>
                <a:chExt cx="1016330" cy="279325"/>
              </a:xfrm>
            </p:grpSpPr>
            <p:grpSp>
              <p:nvGrpSpPr>
                <p:cNvPr id="73" name="Gruppieren 72">
                  <a:extLst>
                    <a:ext uri="{FF2B5EF4-FFF2-40B4-BE49-F238E27FC236}">
                      <a16:creationId xmlns:a16="http://schemas.microsoft.com/office/drawing/2014/main" id="{2D755DCC-BC10-409D-8596-C17A00D103B7}"/>
                    </a:ext>
                  </a:extLst>
                </p:cNvPr>
                <p:cNvGrpSpPr/>
                <p:nvPr/>
              </p:nvGrpSpPr>
              <p:grpSpPr>
                <a:xfrm>
                  <a:off x="5651042" y="3211758"/>
                  <a:ext cx="216000" cy="144000"/>
                  <a:chOff x="2734278" y="3211758"/>
                  <a:chExt cx="216000" cy="144000"/>
                </a:xfrm>
              </p:grpSpPr>
              <p:cxnSp>
                <p:nvCxnSpPr>
                  <p:cNvPr id="75" name="Gerader Verbinder 74">
                    <a:extLst>
                      <a:ext uri="{FF2B5EF4-FFF2-40B4-BE49-F238E27FC236}">
                        <a16:creationId xmlns:a16="http://schemas.microsoft.com/office/drawing/2014/main" id="{BCA9E6C3-A314-474F-8A1F-CC457897BE51}"/>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6" name="Gerader Verbinder 75">
                    <a:extLst>
                      <a:ext uri="{FF2B5EF4-FFF2-40B4-BE49-F238E27FC236}">
                        <a16:creationId xmlns:a16="http://schemas.microsoft.com/office/drawing/2014/main" id="{D0FB7A1E-2F1E-48C1-AC55-ACCEAAB19417}"/>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74" name="Textfeld 73">
                  <a:extLst>
                    <a:ext uri="{FF2B5EF4-FFF2-40B4-BE49-F238E27FC236}">
                      <a16:creationId xmlns:a16="http://schemas.microsoft.com/office/drawing/2014/main" id="{F09E99F3-01A7-46E0-8784-BF9AA5007FC0}"/>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65" name="Gruppieren 64">
                <a:extLst>
                  <a:ext uri="{FF2B5EF4-FFF2-40B4-BE49-F238E27FC236}">
                    <a16:creationId xmlns:a16="http://schemas.microsoft.com/office/drawing/2014/main" id="{F1DEF3A6-6857-4C33-9C33-EB83B803088D}"/>
                  </a:ext>
                </a:extLst>
              </p:cNvPr>
              <p:cNvGrpSpPr/>
              <p:nvPr/>
            </p:nvGrpSpPr>
            <p:grpSpPr>
              <a:xfrm>
                <a:off x="3159562" y="3281036"/>
                <a:ext cx="1018103" cy="274521"/>
                <a:chOff x="5649269" y="2787070"/>
                <a:chExt cx="1018103" cy="274521"/>
              </a:xfrm>
            </p:grpSpPr>
            <p:grpSp>
              <p:nvGrpSpPr>
                <p:cNvPr id="66" name="Gruppieren 65">
                  <a:extLst>
                    <a:ext uri="{FF2B5EF4-FFF2-40B4-BE49-F238E27FC236}">
                      <a16:creationId xmlns:a16="http://schemas.microsoft.com/office/drawing/2014/main" id="{57A7A697-E8A7-4B82-A81C-BD722F968FFA}"/>
                    </a:ext>
                  </a:extLst>
                </p:cNvPr>
                <p:cNvGrpSpPr/>
                <p:nvPr/>
              </p:nvGrpSpPr>
              <p:grpSpPr>
                <a:xfrm>
                  <a:off x="5649269" y="2917591"/>
                  <a:ext cx="216000" cy="144000"/>
                  <a:chOff x="2734278" y="3211758"/>
                  <a:chExt cx="216000" cy="144000"/>
                </a:xfrm>
              </p:grpSpPr>
              <p:cxnSp>
                <p:nvCxnSpPr>
                  <p:cNvPr id="71" name="Gerader Verbinder 70">
                    <a:extLst>
                      <a:ext uri="{FF2B5EF4-FFF2-40B4-BE49-F238E27FC236}">
                        <a16:creationId xmlns:a16="http://schemas.microsoft.com/office/drawing/2014/main" id="{4434C532-D7DA-4369-A28E-6CF86AA7C378}"/>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28BECBC4-6B22-4D8E-85A9-1E95E87CBAB5}"/>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70" name="Textfeld 69">
                  <a:extLst>
                    <a:ext uri="{FF2B5EF4-FFF2-40B4-BE49-F238E27FC236}">
                      <a16:creationId xmlns:a16="http://schemas.microsoft.com/office/drawing/2014/main" id="{BB1F8731-A1DA-4507-AE43-C1ADCBA1CC3D}"/>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20%|26%</a:t>
                  </a:r>
                  <a:r>
                    <a:rPr lang="de-DE" sz="600" dirty="0">
                      <a:solidFill>
                        <a:schemeClr val="bg1">
                          <a:lumMod val="65000"/>
                        </a:schemeClr>
                      </a:solidFill>
                    </a:rPr>
                    <a:t>a</a:t>
                  </a:r>
                  <a:r>
                    <a:rPr lang="de-DE" sz="800" dirty="0">
                      <a:solidFill>
                        <a:schemeClr val="bg1">
                          <a:lumMod val="65000"/>
                        </a:schemeClr>
                      </a:solidFill>
                    </a:rPr>
                    <a:t>|29%</a:t>
                  </a:r>
                  <a:r>
                    <a:rPr lang="de-DE" sz="600" dirty="0">
                      <a:solidFill>
                        <a:schemeClr val="bg1">
                          <a:lumMod val="65000"/>
                        </a:schemeClr>
                      </a:solidFill>
                    </a:rPr>
                    <a:t>a</a:t>
                  </a:r>
                </a:p>
              </p:txBody>
            </p:sp>
          </p:grpSp>
        </p:grpSp>
        <p:grpSp>
          <p:nvGrpSpPr>
            <p:cNvPr id="58" name="Gruppieren 57">
              <a:extLst>
                <a:ext uri="{FF2B5EF4-FFF2-40B4-BE49-F238E27FC236}">
                  <a16:creationId xmlns:a16="http://schemas.microsoft.com/office/drawing/2014/main" id="{D905FFB4-FB21-4433-BAAD-EB9C5F5A5D74}"/>
                </a:ext>
              </a:extLst>
            </p:cNvPr>
            <p:cNvGrpSpPr/>
            <p:nvPr/>
          </p:nvGrpSpPr>
          <p:grpSpPr>
            <a:xfrm>
              <a:off x="1976133" y="2999222"/>
              <a:ext cx="224322" cy="400165"/>
              <a:chOff x="1237392" y="1861683"/>
              <a:chExt cx="224322" cy="400165"/>
            </a:xfrm>
          </p:grpSpPr>
          <p:pic>
            <p:nvPicPr>
              <p:cNvPr id="59" name="Grafik 58">
                <a:extLst>
                  <a:ext uri="{FF2B5EF4-FFF2-40B4-BE49-F238E27FC236}">
                    <a16:creationId xmlns:a16="http://schemas.microsoft.com/office/drawing/2014/main" id="{08D4C7BC-A70D-4E5C-91A2-86BCD718882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0528" y="2081848"/>
                <a:ext cx="188090" cy="180000"/>
              </a:xfrm>
              <a:prstGeom prst="rect">
                <a:avLst/>
              </a:prstGeom>
            </p:spPr>
          </p:pic>
          <p:grpSp>
            <p:nvGrpSpPr>
              <p:cNvPr id="61" name="Gruppieren 60">
                <a:extLst>
                  <a:ext uri="{FF2B5EF4-FFF2-40B4-BE49-F238E27FC236}">
                    <a16:creationId xmlns:a16="http://schemas.microsoft.com/office/drawing/2014/main" id="{CB34F8D3-7A15-4E8B-B24D-E886398D6308}"/>
                  </a:ext>
                </a:extLst>
              </p:cNvPr>
              <p:cNvGrpSpPr>
                <a:grpSpLocks noChangeAspect="1"/>
              </p:cNvGrpSpPr>
              <p:nvPr/>
            </p:nvGrpSpPr>
            <p:grpSpPr>
              <a:xfrm>
                <a:off x="1237392" y="1861683"/>
                <a:ext cx="224322" cy="144000"/>
                <a:chOff x="10194164" y="3584308"/>
                <a:chExt cx="493594" cy="316855"/>
              </a:xfrm>
            </p:grpSpPr>
            <p:pic>
              <p:nvPicPr>
                <p:cNvPr id="62" name="Graphic 5">
                  <a:extLst>
                    <a:ext uri="{FF2B5EF4-FFF2-40B4-BE49-F238E27FC236}">
                      <a16:creationId xmlns:a16="http://schemas.microsoft.com/office/drawing/2014/main" id="{BC94286E-7C66-4ABB-A0F9-45DA9A4E45C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63" name="Graphic 11">
                  <a:extLst>
                    <a:ext uri="{FF2B5EF4-FFF2-40B4-BE49-F238E27FC236}">
                      <a16:creationId xmlns:a16="http://schemas.microsoft.com/office/drawing/2014/main" id="{4DD6CA9F-1B90-46B8-9526-7BC9A990503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grpSp>
        <p:nvGrpSpPr>
          <p:cNvPr id="77" name="Gruppieren 76">
            <a:extLst>
              <a:ext uri="{FF2B5EF4-FFF2-40B4-BE49-F238E27FC236}">
                <a16:creationId xmlns:a16="http://schemas.microsoft.com/office/drawing/2014/main" id="{C6F646CE-7F8B-4584-995E-83BA678CD765}"/>
              </a:ext>
            </a:extLst>
          </p:cNvPr>
          <p:cNvGrpSpPr/>
          <p:nvPr/>
        </p:nvGrpSpPr>
        <p:grpSpPr>
          <a:xfrm>
            <a:off x="5111674" y="2999222"/>
            <a:ext cx="1150182" cy="562244"/>
            <a:chOff x="1947596" y="2999222"/>
            <a:chExt cx="1150182" cy="562244"/>
          </a:xfrm>
        </p:grpSpPr>
        <p:grpSp>
          <p:nvGrpSpPr>
            <p:cNvPr id="79" name="Gruppieren 78">
              <a:extLst>
                <a:ext uri="{FF2B5EF4-FFF2-40B4-BE49-F238E27FC236}">
                  <a16:creationId xmlns:a16="http://schemas.microsoft.com/office/drawing/2014/main" id="{233E2E84-118E-4B54-9A34-654A5A404856}"/>
                </a:ext>
              </a:extLst>
            </p:cNvPr>
            <p:cNvGrpSpPr/>
            <p:nvPr/>
          </p:nvGrpSpPr>
          <p:grpSpPr>
            <a:xfrm>
              <a:off x="1947596" y="3012187"/>
              <a:ext cx="1150182" cy="549279"/>
              <a:chOff x="3153384" y="3006278"/>
              <a:chExt cx="1024281" cy="549279"/>
            </a:xfrm>
          </p:grpSpPr>
          <p:grpSp>
            <p:nvGrpSpPr>
              <p:cNvPr id="85" name="Gruppieren 84">
                <a:extLst>
                  <a:ext uri="{FF2B5EF4-FFF2-40B4-BE49-F238E27FC236}">
                    <a16:creationId xmlns:a16="http://schemas.microsoft.com/office/drawing/2014/main" id="{84E39BB2-AC82-4E09-9ECA-DEF5AA513E6F}"/>
                  </a:ext>
                </a:extLst>
              </p:cNvPr>
              <p:cNvGrpSpPr/>
              <p:nvPr/>
            </p:nvGrpSpPr>
            <p:grpSpPr>
              <a:xfrm>
                <a:off x="3153384" y="3006278"/>
                <a:ext cx="1016330" cy="279325"/>
                <a:chOff x="5651042" y="3076433"/>
                <a:chExt cx="1016330" cy="279325"/>
              </a:xfrm>
            </p:grpSpPr>
            <p:grpSp>
              <p:nvGrpSpPr>
                <p:cNvPr id="91" name="Gruppieren 90">
                  <a:extLst>
                    <a:ext uri="{FF2B5EF4-FFF2-40B4-BE49-F238E27FC236}">
                      <a16:creationId xmlns:a16="http://schemas.microsoft.com/office/drawing/2014/main" id="{658741E0-B447-455E-887C-71135509BCCF}"/>
                    </a:ext>
                  </a:extLst>
                </p:cNvPr>
                <p:cNvGrpSpPr/>
                <p:nvPr/>
              </p:nvGrpSpPr>
              <p:grpSpPr>
                <a:xfrm>
                  <a:off x="5651042" y="3211758"/>
                  <a:ext cx="216000" cy="144000"/>
                  <a:chOff x="2734278" y="3211758"/>
                  <a:chExt cx="216000" cy="144000"/>
                </a:xfrm>
              </p:grpSpPr>
              <p:cxnSp>
                <p:nvCxnSpPr>
                  <p:cNvPr id="93" name="Gerader Verbinder 92">
                    <a:extLst>
                      <a:ext uri="{FF2B5EF4-FFF2-40B4-BE49-F238E27FC236}">
                        <a16:creationId xmlns:a16="http://schemas.microsoft.com/office/drawing/2014/main" id="{BEE1B50F-FDD1-4F5D-BAAD-FF4B6DB9B8AF}"/>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5" name="Gerader Verbinder 94">
                    <a:extLst>
                      <a:ext uri="{FF2B5EF4-FFF2-40B4-BE49-F238E27FC236}">
                        <a16:creationId xmlns:a16="http://schemas.microsoft.com/office/drawing/2014/main" id="{07B53B89-B637-4F12-9B43-980C78E2B4BF}"/>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92" name="Textfeld 91">
                  <a:extLst>
                    <a:ext uri="{FF2B5EF4-FFF2-40B4-BE49-F238E27FC236}">
                      <a16:creationId xmlns:a16="http://schemas.microsoft.com/office/drawing/2014/main" id="{3D878484-BF6B-47EE-872F-E66A153B333E}"/>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86" name="Gruppieren 85">
                <a:extLst>
                  <a:ext uri="{FF2B5EF4-FFF2-40B4-BE49-F238E27FC236}">
                    <a16:creationId xmlns:a16="http://schemas.microsoft.com/office/drawing/2014/main" id="{C838479F-C68D-4F63-81E2-FF1DF006E98C}"/>
                  </a:ext>
                </a:extLst>
              </p:cNvPr>
              <p:cNvGrpSpPr/>
              <p:nvPr/>
            </p:nvGrpSpPr>
            <p:grpSpPr>
              <a:xfrm>
                <a:off x="3159562" y="3281036"/>
                <a:ext cx="1018103" cy="274521"/>
                <a:chOff x="5649269" y="2787070"/>
                <a:chExt cx="1018103" cy="274521"/>
              </a:xfrm>
            </p:grpSpPr>
            <p:grpSp>
              <p:nvGrpSpPr>
                <p:cNvPr id="87" name="Gruppieren 86">
                  <a:extLst>
                    <a:ext uri="{FF2B5EF4-FFF2-40B4-BE49-F238E27FC236}">
                      <a16:creationId xmlns:a16="http://schemas.microsoft.com/office/drawing/2014/main" id="{246E5500-AEBA-4F21-8E39-4B0A030C6B82}"/>
                    </a:ext>
                  </a:extLst>
                </p:cNvPr>
                <p:cNvGrpSpPr/>
                <p:nvPr/>
              </p:nvGrpSpPr>
              <p:grpSpPr>
                <a:xfrm>
                  <a:off x="5649269" y="2917591"/>
                  <a:ext cx="216000" cy="144000"/>
                  <a:chOff x="2734278" y="3211758"/>
                  <a:chExt cx="216000" cy="144000"/>
                </a:xfrm>
              </p:grpSpPr>
              <p:cxnSp>
                <p:nvCxnSpPr>
                  <p:cNvPr id="89" name="Gerader Verbinder 88">
                    <a:extLst>
                      <a:ext uri="{FF2B5EF4-FFF2-40B4-BE49-F238E27FC236}">
                        <a16:creationId xmlns:a16="http://schemas.microsoft.com/office/drawing/2014/main" id="{222CF172-BAEE-4D2F-A63A-AEB8FAD77DAF}"/>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0" name="Gerader Verbinder 89">
                    <a:extLst>
                      <a:ext uri="{FF2B5EF4-FFF2-40B4-BE49-F238E27FC236}">
                        <a16:creationId xmlns:a16="http://schemas.microsoft.com/office/drawing/2014/main" id="{E2F0F1EA-6E60-4C65-8A89-B2DCB9642875}"/>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88" name="Textfeld 87">
                  <a:extLst>
                    <a:ext uri="{FF2B5EF4-FFF2-40B4-BE49-F238E27FC236}">
                      <a16:creationId xmlns:a16="http://schemas.microsoft.com/office/drawing/2014/main" id="{69392677-ACB0-4B48-85AC-2604806314A9}"/>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26%</a:t>
                  </a:r>
                  <a:r>
                    <a:rPr lang="de-DE" sz="600" dirty="0">
                      <a:solidFill>
                        <a:schemeClr val="bg1">
                          <a:lumMod val="65000"/>
                        </a:schemeClr>
                      </a:solidFill>
                    </a:rPr>
                    <a:t>bc</a:t>
                  </a:r>
                  <a:r>
                    <a:rPr lang="de-DE" sz="800" dirty="0">
                      <a:solidFill>
                        <a:schemeClr val="bg1">
                          <a:lumMod val="65000"/>
                        </a:schemeClr>
                      </a:solidFill>
                    </a:rPr>
                    <a:t>|17%|13%</a:t>
                  </a:r>
                  <a:endParaRPr lang="de-DE" sz="600" dirty="0">
                    <a:solidFill>
                      <a:schemeClr val="bg1">
                        <a:lumMod val="65000"/>
                      </a:schemeClr>
                    </a:solidFill>
                  </a:endParaRPr>
                </a:p>
              </p:txBody>
            </p:sp>
          </p:grpSp>
        </p:grpSp>
        <p:grpSp>
          <p:nvGrpSpPr>
            <p:cNvPr id="80" name="Gruppieren 79">
              <a:extLst>
                <a:ext uri="{FF2B5EF4-FFF2-40B4-BE49-F238E27FC236}">
                  <a16:creationId xmlns:a16="http://schemas.microsoft.com/office/drawing/2014/main" id="{A8AEF328-84BB-4436-842C-CB8CDD49ACA8}"/>
                </a:ext>
              </a:extLst>
            </p:cNvPr>
            <p:cNvGrpSpPr/>
            <p:nvPr/>
          </p:nvGrpSpPr>
          <p:grpSpPr>
            <a:xfrm>
              <a:off x="1976133" y="2999222"/>
              <a:ext cx="224322" cy="400165"/>
              <a:chOff x="1237392" y="1861683"/>
              <a:chExt cx="224322" cy="400165"/>
            </a:xfrm>
          </p:grpSpPr>
          <p:pic>
            <p:nvPicPr>
              <p:cNvPr id="81" name="Grafik 80">
                <a:extLst>
                  <a:ext uri="{FF2B5EF4-FFF2-40B4-BE49-F238E27FC236}">
                    <a16:creationId xmlns:a16="http://schemas.microsoft.com/office/drawing/2014/main" id="{C438ACC3-2783-4A0E-A2EB-096BCE0B07B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0528" y="2081848"/>
                <a:ext cx="188090" cy="180000"/>
              </a:xfrm>
              <a:prstGeom prst="rect">
                <a:avLst/>
              </a:prstGeom>
            </p:spPr>
          </p:pic>
          <p:grpSp>
            <p:nvGrpSpPr>
              <p:cNvPr id="82" name="Gruppieren 81">
                <a:extLst>
                  <a:ext uri="{FF2B5EF4-FFF2-40B4-BE49-F238E27FC236}">
                    <a16:creationId xmlns:a16="http://schemas.microsoft.com/office/drawing/2014/main" id="{404C6907-7F86-4C80-B6CE-5823D555D75D}"/>
                  </a:ext>
                </a:extLst>
              </p:cNvPr>
              <p:cNvGrpSpPr>
                <a:grpSpLocks noChangeAspect="1"/>
              </p:cNvGrpSpPr>
              <p:nvPr/>
            </p:nvGrpSpPr>
            <p:grpSpPr>
              <a:xfrm>
                <a:off x="1237392" y="1861683"/>
                <a:ext cx="224322" cy="144000"/>
                <a:chOff x="10194164" y="3584308"/>
                <a:chExt cx="493594" cy="316855"/>
              </a:xfrm>
            </p:grpSpPr>
            <p:pic>
              <p:nvPicPr>
                <p:cNvPr id="83" name="Graphic 5">
                  <a:extLst>
                    <a:ext uri="{FF2B5EF4-FFF2-40B4-BE49-F238E27FC236}">
                      <a16:creationId xmlns:a16="http://schemas.microsoft.com/office/drawing/2014/main" id="{A9CD1285-5509-41AA-8100-AA43055AB4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84" name="Graphic 11">
                  <a:extLst>
                    <a:ext uri="{FF2B5EF4-FFF2-40B4-BE49-F238E27FC236}">
                      <a16:creationId xmlns:a16="http://schemas.microsoft.com/office/drawing/2014/main" id="{15A020AE-EE8F-419F-B65E-0EA14F7C920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sp>
        <p:nvSpPr>
          <p:cNvPr id="4" name="Foliennummernplatzhalter 3">
            <a:extLst>
              <a:ext uri="{FF2B5EF4-FFF2-40B4-BE49-F238E27FC236}">
                <a16:creationId xmlns:a16="http://schemas.microsoft.com/office/drawing/2014/main" id="{83DF6EAA-D4F6-47C5-9A13-1A59AC562968}"/>
              </a:ext>
            </a:extLst>
          </p:cNvPr>
          <p:cNvSpPr>
            <a:spLocks noGrp="1"/>
          </p:cNvSpPr>
          <p:nvPr>
            <p:ph type="sldNum" sz="quarter" idx="10"/>
          </p:nvPr>
        </p:nvSpPr>
        <p:spPr/>
        <p:txBody>
          <a:bodyPr/>
          <a:lstStyle/>
          <a:p>
            <a:fld id="{4034BEE3-566C-4068-A777-C3A4762E861B}" type="slidenum">
              <a:rPr lang="en-GB" smtClean="0"/>
              <a:pPr/>
              <a:t>25</a:t>
            </a:fld>
            <a:endParaRPr lang="en-GB" dirty="0"/>
          </a:p>
        </p:txBody>
      </p:sp>
    </p:spTree>
    <p:extLst>
      <p:ext uri="{BB962C8B-B14F-4D97-AF65-F5344CB8AC3E}">
        <p14:creationId xmlns:p14="http://schemas.microsoft.com/office/powerpoint/2010/main" val="410195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23086-37A0-45B7-A793-B7BB984F92D1}"/>
              </a:ext>
            </a:extLst>
          </p:cNvPr>
          <p:cNvSpPr>
            <a:spLocks noGrp="1"/>
          </p:cNvSpPr>
          <p:nvPr>
            <p:ph type="title"/>
          </p:nvPr>
        </p:nvSpPr>
        <p:spPr/>
        <p:txBody>
          <a:bodyPr/>
          <a:lstStyle/>
          <a:p>
            <a:r>
              <a:rPr lang="en-US" noProof="1"/>
              <a:t>71% discussed the topic of death either with their closest relatives or their partner. 9% even have spoken to their doctor about death.</a:t>
            </a:r>
          </a:p>
        </p:txBody>
      </p:sp>
      <p:sp>
        <p:nvSpPr>
          <p:cNvPr id="25" name="Rechteck 24">
            <a:extLst>
              <a:ext uri="{FF2B5EF4-FFF2-40B4-BE49-F238E27FC236}">
                <a16:creationId xmlns:a16="http://schemas.microsoft.com/office/drawing/2014/main" id="{DCF96DBA-E538-4A5C-8102-CE9E1CA81B2D}"/>
              </a:ext>
            </a:extLst>
          </p:cNvPr>
          <p:cNvSpPr/>
          <p:nvPr/>
        </p:nvSpPr>
        <p:spPr bwMode="ltGray">
          <a:xfrm>
            <a:off x="10950242" y="880227"/>
            <a:ext cx="876632" cy="403200"/>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t>Dying</a:t>
            </a:r>
          </a:p>
        </p:txBody>
      </p:sp>
      <p:sp>
        <p:nvSpPr>
          <p:cNvPr id="31" name="Rechteck 30">
            <a:extLst>
              <a:ext uri="{FF2B5EF4-FFF2-40B4-BE49-F238E27FC236}">
                <a16:creationId xmlns:a16="http://schemas.microsoft.com/office/drawing/2014/main" id="{C46FED36-E0DA-4B58-9CAC-8936DCA31612}"/>
              </a:ext>
            </a:extLst>
          </p:cNvPr>
          <p:cNvSpPr/>
          <p:nvPr/>
        </p:nvSpPr>
        <p:spPr>
          <a:xfrm>
            <a:off x="359999" y="1161919"/>
            <a:ext cx="10590243" cy="276999"/>
          </a:xfrm>
          <a:prstGeom prst="rect">
            <a:avLst/>
          </a:prstGeom>
        </p:spPr>
        <p:txBody>
          <a:bodyPr wrap="square">
            <a:spAutoFit/>
          </a:bodyPr>
          <a:lstStyle/>
          <a:p>
            <a:r>
              <a:rPr lang="en-US" sz="1200" dirty="0"/>
              <a:t>Q15.</a:t>
            </a:r>
            <a:r>
              <a:rPr lang="en-US" sz="1200" dirty="0">
                <a:solidFill>
                  <a:srgbClr val="FF0000"/>
                </a:solidFill>
              </a:rPr>
              <a:t> </a:t>
            </a:r>
            <a:r>
              <a:rPr lang="en-US" sz="1200" dirty="0"/>
              <a:t>Have you ever spoken to someone about death? </a:t>
            </a:r>
            <a:r>
              <a:rPr lang="en-US" sz="1200" i="1" dirty="0"/>
              <a:t>– (multiple choice)</a:t>
            </a:r>
            <a:r>
              <a:rPr lang="en-US" sz="1200" dirty="0"/>
              <a:t> </a:t>
            </a:r>
          </a:p>
        </p:txBody>
      </p:sp>
      <p:graphicFrame>
        <p:nvGraphicFramePr>
          <p:cNvPr id="36" name="Tabelle 8">
            <a:extLst>
              <a:ext uri="{FF2B5EF4-FFF2-40B4-BE49-F238E27FC236}">
                <a16:creationId xmlns:a16="http://schemas.microsoft.com/office/drawing/2014/main" id="{875383C5-FEE2-4613-A74A-405302DA6FCF}"/>
              </a:ext>
            </a:extLst>
          </p:cNvPr>
          <p:cNvGraphicFramePr>
            <a:graphicFrameLocks noGrp="1"/>
          </p:cNvGraphicFramePr>
          <p:nvPr>
            <p:extLst>
              <p:ext uri="{D42A27DB-BD31-4B8C-83A1-F6EECF244321}">
                <p14:modId xmlns:p14="http://schemas.microsoft.com/office/powerpoint/2010/main" val="3969277890"/>
              </p:ext>
            </p:extLst>
          </p:nvPr>
        </p:nvGraphicFramePr>
        <p:xfrm>
          <a:off x="359998" y="3849866"/>
          <a:ext cx="9612675" cy="1253531"/>
        </p:xfrm>
        <a:graphic>
          <a:graphicData uri="http://schemas.openxmlformats.org/drawingml/2006/table">
            <a:tbl>
              <a:tblPr firstRow="1" bandRow="1">
                <a:tableStyleId>{5C22544A-7EE6-4342-B048-85BDC9FD1C3A}</a:tableStyleId>
              </a:tblPr>
              <a:tblGrid>
                <a:gridCol w="1922535">
                  <a:extLst>
                    <a:ext uri="{9D8B030D-6E8A-4147-A177-3AD203B41FA5}">
                      <a16:colId xmlns:a16="http://schemas.microsoft.com/office/drawing/2014/main" val="1271370847"/>
                    </a:ext>
                  </a:extLst>
                </a:gridCol>
                <a:gridCol w="1922535">
                  <a:extLst>
                    <a:ext uri="{9D8B030D-6E8A-4147-A177-3AD203B41FA5}">
                      <a16:colId xmlns:a16="http://schemas.microsoft.com/office/drawing/2014/main" val="1067911662"/>
                    </a:ext>
                  </a:extLst>
                </a:gridCol>
                <a:gridCol w="1922535">
                  <a:extLst>
                    <a:ext uri="{9D8B030D-6E8A-4147-A177-3AD203B41FA5}">
                      <a16:colId xmlns:a16="http://schemas.microsoft.com/office/drawing/2014/main" val="2225007639"/>
                    </a:ext>
                  </a:extLst>
                </a:gridCol>
                <a:gridCol w="1922535">
                  <a:extLst>
                    <a:ext uri="{9D8B030D-6E8A-4147-A177-3AD203B41FA5}">
                      <a16:colId xmlns:a16="http://schemas.microsoft.com/office/drawing/2014/main" val="3651680017"/>
                    </a:ext>
                  </a:extLst>
                </a:gridCol>
                <a:gridCol w="1922535">
                  <a:extLst>
                    <a:ext uri="{9D8B030D-6E8A-4147-A177-3AD203B41FA5}">
                      <a16:colId xmlns:a16="http://schemas.microsoft.com/office/drawing/2014/main" val="3609761514"/>
                    </a:ext>
                  </a:extLst>
                </a:gridCol>
              </a:tblGrid>
              <a:tr h="1253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solidFill>
                          <a:effectLst/>
                          <a:latin typeface="+mn-lt"/>
                          <a:ea typeface="+mn-ea"/>
                          <a:cs typeface="+mn-cs"/>
                        </a:rPr>
                        <a:t>Yes, I have discussed the topic with my closest relatives (parents, children, siblings). </a:t>
                      </a:r>
                      <a:endParaRPr lang="de-DE" sz="1400" b="1" kern="1200" dirty="0">
                        <a:solidFill>
                          <a:schemeClr val="tx2"/>
                        </a:solidFill>
                        <a:effectLst/>
                        <a:latin typeface="+mn-lt"/>
                        <a:ea typeface="+mn-ea"/>
                        <a:cs typeface="+mn-cs"/>
                      </a:endParaRPr>
                    </a:p>
                  </a:txBody>
                  <a:tcPr>
                    <a:lnL w="12700" cmpd="sng">
                      <a:noFill/>
                    </a:lnL>
                    <a:lnR w="12700" cmpd="sng">
                      <a:noFill/>
                    </a:lnR>
                    <a:lnT w="28575"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Yes, my partner and I have talked about death. </a:t>
                      </a:r>
                      <a:endParaRPr lang="de-DE" sz="1200" b="0" kern="1200" dirty="0">
                        <a:solidFill>
                          <a:schemeClr val="tx1"/>
                        </a:solidFill>
                        <a:effectLst/>
                        <a:latin typeface="+mn-lt"/>
                        <a:ea typeface="+mn-ea"/>
                        <a:cs typeface="+mn-cs"/>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r>
                        <a:rPr lang="en-US" sz="1200" b="0" dirty="0">
                          <a:solidFill>
                            <a:schemeClr val="tx1"/>
                          </a:solidFill>
                        </a:rPr>
                        <a:t>Yes, I have spoken to my doctor about death.</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No, I have not talked about death yet because I have not had a reason to.</a:t>
                      </a:r>
                      <a:endParaRPr lang="de-DE" sz="1200" b="0" kern="1200" dirty="0">
                        <a:solidFill>
                          <a:schemeClr val="tx1"/>
                        </a:solidFill>
                        <a:latin typeface="+mn-lt"/>
                        <a:ea typeface="+mn-ea"/>
                        <a:cs typeface="+mn-cs"/>
                      </a:endParaRPr>
                    </a:p>
                  </a:txBody>
                  <a:tcPr>
                    <a:lnL w="12700" cmpd="sng">
                      <a:noFill/>
                    </a:lnL>
                    <a:lnR w="12700" cmpd="sng">
                      <a:noFill/>
                    </a:lnR>
                    <a:lnT w="28575" cap="flat" cmpd="sng" algn="ctr">
                      <a:solidFill>
                        <a:srgbClr val="858585"/>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No, I generally do not talk about death.</a:t>
                      </a:r>
                      <a:endParaRPr lang="de-DE" sz="1200" b="0" kern="1200" dirty="0">
                        <a:solidFill>
                          <a:schemeClr val="tx1"/>
                        </a:solidFill>
                        <a:latin typeface="+mn-lt"/>
                        <a:ea typeface="+mn-ea"/>
                        <a:cs typeface="+mn-cs"/>
                      </a:endParaRPr>
                    </a:p>
                  </a:txBody>
                  <a:tcPr>
                    <a:lnL w="12700" cmpd="sng">
                      <a:noFill/>
                    </a:lnL>
                    <a:lnR w="12700" cmpd="sng">
                      <a:noFill/>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6946593"/>
                  </a:ext>
                </a:extLst>
              </a:tr>
            </a:tbl>
          </a:graphicData>
        </a:graphic>
      </p:graphicFrame>
      <p:sp>
        <p:nvSpPr>
          <p:cNvPr id="40" name="Textfeld 39">
            <a:extLst>
              <a:ext uri="{FF2B5EF4-FFF2-40B4-BE49-F238E27FC236}">
                <a16:creationId xmlns:a16="http://schemas.microsoft.com/office/drawing/2014/main" id="{2C78F40E-0DAF-4150-9081-2504711D4937}"/>
              </a:ext>
            </a:extLst>
          </p:cNvPr>
          <p:cNvSpPr txBox="1"/>
          <p:nvPr/>
        </p:nvSpPr>
        <p:spPr>
          <a:xfrm>
            <a:off x="487874" y="2913293"/>
            <a:ext cx="1540486" cy="923330"/>
          </a:xfrm>
          <a:prstGeom prst="rect">
            <a:avLst/>
          </a:prstGeom>
          <a:noFill/>
        </p:spPr>
        <p:txBody>
          <a:bodyPr wrap="none" lIns="0" tIns="0" rIns="0" bIns="0" rtlCol="0">
            <a:spAutoFit/>
          </a:bodyPr>
          <a:lstStyle>
            <a:defPPr>
              <a:defRPr lang="en-US"/>
            </a:defPPr>
            <a:lvl1pPr>
              <a:defRPr sz="6000" b="1">
                <a:solidFill>
                  <a:schemeClr val="tx2"/>
                </a:solidFill>
              </a:defRPr>
            </a:lvl1pPr>
          </a:lstStyle>
          <a:p>
            <a:r>
              <a:rPr lang="de-DE" dirty="0"/>
              <a:t>39%</a:t>
            </a:r>
          </a:p>
        </p:txBody>
      </p:sp>
      <p:sp>
        <p:nvSpPr>
          <p:cNvPr id="41" name="Textfeld 40">
            <a:extLst>
              <a:ext uri="{FF2B5EF4-FFF2-40B4-BE49-F238E27FC236}">
                <a16:creationId xmlns:a16="http://schemas.microsoft.com/office/drawing/2014/main" id="{0538A2DA-1B99-4DEA-A58A-8284344A3E1F}"/>
              </a:ext>
            </a:extLst>
          </p:cNvPr>
          <p:cNvSpPr txBox="1"/>
          <p:nvPr/>
        </p:nvSpPr>
        <p:spPr>
          <a:xfrm>
            <a:off x="2410717" y="3361349"/>
            <a:ext cx="820738" cy="492443"/>
          </a:xfrm>
          <a:prstGeom prst="rect">
            <a:avLst/>
          </a:prstGeom>
          <a:noFill/>
        </p:spPr>
        <p:txBody>
          <a:bodyPr wrap="none" lIns="0" tIns="0" rIns="0" bIns="0" rtlCol="0">
            <a:spAutoFit/>
          </a:bodyPr>
          <a:lstStyle/>
          <a:p>
            <a:r>
              <a:rPr lang="de-DE" sz="3200" dirty="0">
                <a:solidFill>
                  <a:schemeClr val="bg1">
                    <a:lumMod val="65000"/>
                  </a:schemeClr>
                </a:solidFill>
              </a:rPr>
              <a:t>32%</a:t>
            </a:r>
          </a:p>
        </p:txBody>
      </p:sp>
      <p:sp>
        <p:nvSpPr>
          <p:cNvPr id="42" name="Textfeld 41">
            <a:extLst>
              <a:ext uri="{FF2B5EF4-FFF2-40B4-BE49-F238E27FC236}">
                <a16:creationId xmlns:a16="http://schemas.microsoft.com/office/drawing/2014/main" id="{E6FD1448-1ACC-4614-A65C-1D919D374EAC}"/>
              </a:ext>
            </a:extLst>
          </p:cNvPr>
          <p:cNvSpPr txBox="1"/>
          <p:nvPr/>
        </p:nvSpPr>
        <p:spPr>
          <a:xfrm>
            <a:off x="4322940" y="3361349"/>
            <a:ext cx="593111" cy="492443"/>
          </a:xfrm>
          <a:prstGeom prst="rect">
            <a:avLst/>
          </a:prstGeom>
          <a:noFill/>
        </p:spPr>
        <p:txBody>
          <a:bodyPr wrap="none" lIns="0" tIns="0" rIns="0" bIns="0" rtlCol="0">
            <a:spAutoFit/>
          </a:bodyPr>
          <a:lstStyle/>
          <a:p>
            <a:r>
              <a:rPr lang="de-DE" sz="3200" dirty="0">
                <a:solidFill>
                  <a:schemeClr val="bg1">
                    <a:lumMod val="65000"/>
                  </a:schemeClr>
                </a:solidFill>
              </a:rPr>
              <a:t>9%</a:t>
            </a:r>
          </a:p>
        </p:txBody>
      </p:sp>
      <p:sp>
        <p:nvSpPr>
          <p:cNvPr id="43" name="Textfeld 42">
            <a:extLst>
              <a:ext uri="{FF2B5EF4-FFF2-40B4-BE49-F238E27FC236}">
                <a16:creationId xmlns:a16="http://schemas.microsoft.com/office/drawing/2014/main" id="{846F8150-5C17-49FE-B047-B164C8B29486}"/>
              </a:ext>
            </a:extLst>
          </p:cNvPr>
          <p:cNvSpPr txBox="1"/>
          <p:nvPr/>
        </p:nvSpPr>
        <p:spPr>
          <a:xfrm>
            <a:off x="6209040" y="3352205"/>
            <a:ext cx="820738" cy="492443"/>
          </a:xfrm>
          <a:prstGeom prst="rect">
            <a:avLst/>
          </a:prstGeom>
          <a:noFill/>
        </p:spPr>
        <p:txBody>
          <a:bodyPr wrap="none" lIns="0" tIns="0" rIns="0" bIns="0" rtlCol="0">
            <a:spAutoFit/>
          </a:bodyPr>
          <a:lstStyle/>
          <a:p>
            <a:r>
              <a:rPr lang="de-DE" sz="3200" dirty="0">
                <a:solidFill>
                  <a:schemeClr val="bg1">
                    <a:lumMod val="65000"/>
                  </a:schemeClr>
                </a:solidFill>
              </a:rPr>
              <a:t>17%</a:t>
            </a:r>
          </a:p>
        </p:txBody>
      </p:sp>
      <p:sp>
        <p:nvSpPr>
          <p:cNvPr id="44" name="Textfeld 43">
            <a:extLst>
              <a:ext uri="{FF2B5EF4-FFF2-40B4-BE49-F238E27FC236}">
                <a16:creationId xmlns:a16="http://schemas.microsoft.com/office/drawing/2014/main" id="{8949640F-A492-4123-9FED-0EC15161993A}"/>
              </a:ext>
            </a:extLst>
          </p:cNvPr>
          <p:cNvSpPr txBox="1"/>
          <p:nvPr/>
        </p:nvSpPr>
        <p:spPr>
          <a:xfrm>
            <a:off x="8168292" y="3361349"/>
            <a:ext cx="820738" cy="492443"/>
          </a:xfrm>
          <a:prstGeom prst="rect">
            <a:avLst/>
          </a:prstGeom>
          <a:noFill/>
        </p:spPr>
        <p:txBody>
          <a:bodyPr wrap="none" lIns="0" tIns="0" rIns="0" bIns="0" rtlCol="0">
            <a:spAutoFit/>
          </a:bodyPr>
          <a:lstStyle>
            <a:defPPr>
              <a:defRPr lang="en-US"/>
            </a:defPPr>
            <a:lvl1pPr>
              <a:defRPr sz="6000">
                <a:solidFill>
                  <a:schemeClr val="bg1">
                    <a:lumMod val="65000"/>
                  </a:schemeClr>
                </a:solidFill>
              </a:defRPr>
            </a:lvl1pPr>
          </a:lstStyle>
          <a:p>
            <a:r>
              <a:rPr lang="de-DE" sz="3200" dirty="0"/>
              <a:t>22%</a:t>
            </a:r>
          </a:p>
        </p:txBody>
      </p:sp>
      <p:grpSp>
        <p:nvGrpSpPr>
          <p:cNvPr id="79" name="Gruppieren 78">
            <a:extLst>
              <a:ext uri="{FF2B5EF4-FFF2-40B4-BE49-F238E27FC236}">
                <a16:creationId xmlns:a16="http://schemas.microsoft.com/office/drawing/2014/main" id="{482C314E-F1D5-4AAB-B18E-6629ED14B89C}"/>
              </a:ext>
            </a:extLst>
          </p:cNvPr>
          <p:cNvGrpSpPr/>
          <p:nvPr/>
        </p:nvGrpSpPr>
        <p:grpSpPr>
          <a:xfrm>
            <a:off x="11017824" y="1329736"/>
            <a:ext cx="741468" cy="695933"/>
            <a:chOff x="3773078" y="2221431"/>
            <a:chExt cx="741468" cy="695933"/>
          </a:xfrm>
        </p:grpSpPr>
        <p:sp>
          <p:nvSpPr>
            <p:cNvPr id="80" name="Rechteck 79">
              <a:extLst>
                <a:ext uri="{FF2B5EF4-FFF2-40B4-BE49-F238E27FC236}">
                  <a16:creationId xmlns:a16="http://schemas.microsoft.com/office/drawing/2014/main" id="{9BE436F3-D435-4113-B1B3-B50D0347C2E7}"/>
                </a:ext>
              </a:extLst>
            </p:cNvPr>
            <p:cNvSpPr/>
            <p:nvPr/>
          </p:nvSpPr>
          <p:spPr bwMode="ltGray">
            <a:xfrm>
              <a:off x="3773078" y="2553312"/>
              <a:ext cx="741468" cy="3640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noProof="1">
                  <a:solidFill>
                    <a:schemeClr val="tx1"/>
                  </a:solidFill>
                </a:rPr>
                <a:t>Talking/ Thinking</a:t>
              </a:r>
            </a:p>
          </p:txBody>
        </p:sp>
        <p:grpSp>
          <p:nvGrpSpPr>
            <p:cNvPr id="81" name="Gruppieren 80">
              <a:extLst>
                <a:ext uri="{FF2B5EF4-FFF2-40B4-BE49-F238E27FC236}">
                  <a16:creationId xmlns:a16="http://schemas.microsoft.com/office/drawing/2014/main" id="{41D9A09F-BBB4-43F3-A23C-626FA091B27A}"/>
                </a:ext>
              </a:extLst>
            </p:cNvPr>
            <p:cNvGrpSpPr/>
            <p:nvPr/>
          </p:nvGrpSpPr>
          <p:grpSpPr>
            <a:xfrm>
              <a:off x="3992366" y="2221431"/>
              <a:ext cx="378633" cy="365728"/>
              <a:chOff x="3272400" y="1595373"/>
              <a:chExt cx="762033" cy="736061"/>
            </a:xfrm>
          </p:grpSpPr>
          <p:sp>
            <p:nvSpPr>
              <p:cNvPr id="82" name="Freihandform: Form 81">
                <a:extLst>
                  <a:ext uri="{FF2B5EF4-FFF2-40B4-BE49-F238E27FC236}">
                    <a16:creationId xmlns:a16="http://schemas.microsoft.com/office/drawing/2014/main" id="{F4178827-A693-4BE8-B403-A9409DF6724F}"/>
                  </a:ext>
                </a:extLst>
              </p:cNvPr>
              <p:cNvSpPr/>
              <p:nvPr/>
            </p:nvSpPr>
            <p:spPr>
              <a:xfrm>
                <a:off x="3729567" y="1595373"/>
                <a:ext cx="304866" cy="304865"/>
              </a:xfrm>
              <a:custGeom>
                <a:avLst/>
                <a:gdLst>
                  <a:gd name="connsiteX0" fmla="*/ 261288 w 489974"/>
                  <a:gd name="connsiteY0" fmla="*/ 1 h 489974"/>
                  <a:gd name="connsiteX1" fmla="*/ 32882 w 489974"/>
                  <a:gd name="connsiteY1" fmla="*/ 228401 h 489974"/>
                  <a:gd name="connsiteX2" fmla="*/ 67089 w 489974"/>
                  <a:gd name="connsiteY2" fmla="*/ 348636 h 489974"/>
                  <a:gd name="connsiteX3" fmla="*/ 0 w 489974"/>
                  <a:gd name="connsiteY3" fmla="*/ 489975 h 489974"/>
                  <a:gd name="connsiteX4" fmla="*/ 141339 w 489974"/>
                  <a:gd name="connsiteY4" fmla="*/ 422792 h 489974"/>
                  <a:gd name="connsiteX5" fmla="*/ 456123 w 489974"/>
                  <a:gd name="connsiteY5" fmla="*/ 349175 h 489974"/>
                  <a:gd name="connsiteX6" fmla="*/ 382507 w 489974"/>
                  <a:gd name="connsiteY6" fmla="*/ 34392 h 489974"/>
                  <a:gd name="connsiteX7" fmla="*/ 261288 w 489974"/>
                  <a:gd name="connsiteY7" fmla="*/ 1 h 48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974" h="489974">
                    <a:moveTo>
                      <a:pt x="261288" y="1"/>
                    </a:moveTo>
                    <a:cubicBezTo>
                      <a:pt x="135144" y="-1"/>
                      <a:pt x="32884" y="102258"/>
                      <a:pt x="32882" y="228401"/>
                    </a:cubicBezTo>
                    <a:cubicBezTo>
                      <a:pt x="32882" y="270881"/>
                      <a:pt x="44727" y="312519"/>
                      <a:pt x="67089" y="348636"/>
                    </a:cubicBezTo>
                    <a:lnTo>
                      <a:pt x="0" y="489975"/>
                    </a:lnTo>
                    <a:lnTo>
                      <a:pt x="141339" y="422792"/>
                    </a:lnTo>
                    <a:cubicBezTo>
                      <a:pt x="248592" y="489389"/>
                      <a:pt x="389527" y="456430"/>
                      <a:pt x="456123" y="349175"/>
                    </a:cubicBezTo>
                    <a:cubicBezTo>
                      <a:pt x="522720" y="241922"/>
                      <a:pt x="489760" y="100988"/>
                      <a:pt x="382507" y="34392"/>
                    </a:cubicBezTo>
                    <a:cubicBezTo>
                      <a:pt x="346120" y="11798"/>
                      <a:pt x="304118" y="-118"/>
                      <a:pt x="261288" y="1"/>
                    </a:cubicBezTo>
                    <a:close/>
                  </a:path>
                </a:pathLst>
              </a:custGeom>
              <a:noFill/>
              <a:ln w="3175" cap="rnd">
                <a:solidFill>
                  <a:schemeClr val="tx1"/>
                </a:solidFill>
                <a:prstDash val="solid"/>
                <a:round/>
              </a:ln>
            </p:spPr>
            <p:txBody>
              <a:bodyPr rtlCol="0" anchor="ctr"/>
              <a:lstStyle/>
              <a:p>
                <a:endParaRPr lang="en-US" noProof="1"/>
              </a:p>
            </p:txBody>
          </p:sp>
          <p:pic>
            <p:nvPicPr>
              <p:cNvPr id="83" name="Graphic 55">
                <a:extLst>
                  <a:ext uri="{FF2B5EF4-FFF2-40B4-BE49-F238E27FC236}">
                    <a16:creationId xmlns:a16="http://schemas.microsoft.com/office/drawing/2014/main" id="{D8563C28-21BF-4743-A8A5-D21487C0A1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72400" y="1721834"/>
                <a:ext cx="609600" cy="609600"/>
              </a:xfrm>
              <a:prstGeom prst="rect">
                <a:avLst/>
              </a:prstGeom>
            </p:spPr>
          </p:pic>
        </p:grpSp>
      </p:grpSp>
      <p:pic>
        <p:nvPicPr>
          <p:cNvPr id="8" name="Grafik 7">
            <a:extLst>
              <a:ext uri="{FF2B5EF4-FFF2-40B4-BE49-F238E27FC236}">
                <a16:creationId xmlns:a16="http://schemas.microsoft.com/office/drawing/2014/main" id="{958C13B9-712C-4E37-BB20-34AB801BC1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24609" y="2868577"/>
            <a:ext cx="1051266" cy="1194031"/>
          </a:xfrm>
          <a:prstGeom prst="rect">
            <a:avLst/>
          </a:prstGeom>
        </p:spPr>
      </p:pic>
      <p:sp>
        <p:nvSpPr>
          <p:cNvPr id="118" name="Textfeld 117">
            <a:extLst>
              <a:ext uri="{FF2B5EF4-FFF2-40B4-BE49-F238E27FC236}">
                <a16:creationId xmlns:a16="http://schemas.microsoft.com/office/drawing/2014/main" id="{F2B8AC09-926E-4849-A27A-EF6583EF3C8E}"/>
              </a:ext>
            </a:extLst>
          </p:cNvPr>
          <p:cNvSpPr txBox="1"/>
          <p:nvPr/>
        </p:nvSpPr>
        <p:spPr>
          <a:xfrm>
            <a:off x="455193" y="1436958"/>
            <a:ext cx="912109" cy="169277"/>
          </a:xfrm>
          <a:prstGeom prst="rect">
            <a:avLst/>
          </a:prstGeom>
          <a:noFill/>
        </p:spPr>
        <p:txBody>
          <a:bodyPr wrap="none" lIns="0" tIns="0" rIns="0" bIns="0" rtlCol="0">
            <a:spAutoFit/>
          </a:bodyPr>
          <a:lstStyle>
            <a:defPPr>
              <a:defRPr lang="en-US"/>
            </a:defPPr>
            <a:lvl1pPr>
              <a:defRPr sz="1100"/>
            </a:lvl1pPr>
          </a:lstStyle>
          <a:p>
            <a:r>
              <a:rPr lang="de-DE" dirty="0"/>
              <a:t>Base: n=2.010</a:t>
            </a:r>
          </a:p>
        </p:txBody>
      </p:sp>
      <p:grpSp>
        <p:nvGrpSpPr>
          <p:cNvPr id="245" name="Gruppieren 244">
            <a:extLst>
              <a:ext uri="{FF2B5EF4-FFF2-40B4-BE49-F238E27FC236}">
                <a16:creationId xmlns:a16="http://schemas.microsoft.com/office/drawing/2014/main" id="{B08E8E01-5584-4F3F-8F38-9AC5DEFE00E9}"/>
              </a:ext>
            </a:extLst>
          </p:cNvPr>
          <p:cNvGrpSpPr>
            <a:grpSpLocks noChangeAspect="1"/>
          </p:cNvGrpSpPr>
          <p:nvPr/>
        </p:nvGrpSpPr>
        <p:grpSpPr>
          <a:xfrm>
            <a:off x="8496065" y="5616154"/>
            <a:ext cx="3240000" cy="432383"/>
            <a:chOff x="8145191" y="5602202"/>
            <a:chExt cx="3681683" cy="491331"/>
          </a:xfrm>
        </p:grpSpPr>
        <p:pic>
          <p:nvPicPr>
            <p:cNvPr id="246" name="Graphic 5">
              <a:extLst>
                <a:ext uri="{FF2B5EF4-FFF2-40B4-BE49-F238E27FC236}">
                  <a16:creationId xmlns:a16="http://schemas.microsoft.com/office/drawing/2014/main" id="{307D4DA6-62C4-4DEE-9485-2986E36A258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24240" y="5667113"/>
              <a:ext cx="192868" cy="316855"/>
            </a:xfrm>
            <a:prstGeom prst="rect">
              <a:avLst/>
            </a:prstGeom>
          </p:spPr>
        </p:pic>
        <p:pic>
          <p:nvPicPr>
            <p:cNvPr id="247" name="Grafik 246">
              <a:extLst>
                <a:ext uri="{FF2B5EF4-FFF2-40B4-BE49-F238E27FC236}">
                  <a16:creationId xmlns:a16="http://schemas.microsoft.com/office/drawing/2014/main" id="{6408E036-7760-4D3D-BA41-EDD11DA01C7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93318" y="5602202"/>
              <a:ext cx="421322" cy="403200"/>
            </a:xfrm>
            <a:prstGeom prst="rect">
              <a:avLst/>
            </a:prstGeom>
          </p:spPr>
        </p:pic>
        <p:pic>
          <p:nvPicPr>
            <p:cNvPr id="248" name="Graphic 11">
              <a:extLst>
                <a:ext uri="{FF2B5EF4-FFF2-40B4-BE49-F238E27FC236}">
                  <a16:creationId xmlns:a16="http://schemas.microsoft.com/office/drawing/2014/main" id="{F4842213-B662-4383-ACE0-CD9116CA6D9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45191" y="5702348"/>
              <a:ext cx="276999" cy="276999"/>
            </a:xfrm>
            <a:prstGeom prst="rect">
              <a:avLst/>
            </a:prstGeom>
          </p:spPr>
        </p:pic>
        <p:sp>
          <p:nvSpPr>
            <p:cNvPr id="249" name="Rechteck: abgerundete Ecken 248">
              <a:extLst>
                <a:ext uri="{FF2B5EF4-FFF2-40B4-BE49-F238E27FC236}">
                  <a16:creationId xmlns:a16="http://schemas.microsoft.com/office/drawing/2014/main" id="{6EEF0788-C107-466F-B58A-D2CF4DC947F4}"/>
                </a:ext>
              </a:extLst>
            </p:cNvPr>
            <p:cNvSpPr/>
            <p:nvPr/>
          </p:nvSpPr>
          <p:spPr bwMode="ltGray">
            <a:xfrm>
              <a:off x="10086643" y="5667112"/>
              <a:ext cx="1740231" cy="338289"/>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sp>
          <p:nvSpPr>
            <p:cNvPr id="250" name="Textfeld 249">
              <a:extLst>
                <a:ext uri="{FF2B5EF4-FFF2-40B4-BE49-F238E27FC236}">
                  <a16:creationId xmlns:a16="http://schemas.microsoft.com/office/drawing/2014/main" id="{73E1874C-5C09-4F8C-82DA-1E47DAC3E1A7}"/>
                </a:ext>
              </a:extLst>
            </p:cNvPr>
            <p:cNvSpPr txBox="1"/>
            <p:nvPr/>
          </p:nvSpPr>
          <p:spPr>
            <a:xfrm>
              <a:off x="10206064"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18-34</a:t>
              </a:r>
              <a:br>
                <a:rPr lang="en-US" sz="1100" dirty="0">
                  <a:solidFill>
                    <a:schemeClr val="bg1">
                      <a:lumMod val="75000"/>
                    </a:schemeClr>
                  </a:solidFill>
                </a:rPr>
              </a:br>
              <a:r>
                <a:rPr lang="en-US" sz="900" dirty="0">
                  <a:solidFill>
                    <a:schemeClr val="bg1">
                      <a:lumMod val="75000"/>
                    </a:schemeClr>
                  </a:solidFill>
                </a:rPr>
                <a:t>(a)</a:t>
              </a:r>
            </a:p>
          </p:txBody>
        </p:sp>
        <p:sp>
          <p:nvSpPr>
            <p:cNvPr id="251" name="Textfeld 250">
              <a:extLst>
                <a:ext uri="{FF2B5EF4-FFF2-40B4-BE49-F238E27FC236}">
                  <a16:creationId xmlns:a16="http://schemas.microsoft.com/office/drawing/2014/main" id="{D14E9734-0BE5-4D48-9AF1-C22A8A847AC4}"/>
                </a:ext>
              </a:extLst>
            </p:cNvPr>
            <p:cNvSpPr txBox="1"/>
            <p:nvPr/>
          </p:nvSpPr>
          <p:spPr>
            <a:xfrm>
              <a:off x="10741646"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35-49</a:t>
              </a:r>
              <a:br>
                <a:rPr lang="en-US" sz="1100" dirty="0">
                  <a:solidFill>
                    <a:schemeClr val="bg1">
                      <a:lumMod val="75000"/>
                    </a:schemeClr>
                  </a:solidFill>
                </a:rPr>
              </a:br>
              <a:r>
                <a:rPr lang="en-US" sz="900" dirty="0">
                  <a:solidFill>
                    <a:schemeClr val="bg1">
                      <a:lumMod val="75000"/>
                    </a:schemeClr>
                  </a:solidFill>
                </a:rPr>
                <a:t>(b)</a:t>
              </a:r>
            </a:p>
          </p:txBody>
        </p:sp>
        <p:sp>
          <p:nvSpPr>
            <p:cNvPr id="252" name="Textfeld 251">
              <a:extLst>
                <a:ext uri="{FF2B5EF4-FFF2-40B4-BE49-F238E27FC236}">
                  <a16:creationId xmlns:a16="http://schemas.microsoft.com/office/drawing/2014/main" id="{0F59A25E-1F4B-47C4-BBDB-1D309E897A60}"/>
                </a:ext>
              </a:extLst>
            </p:cNvPr>
            <p:cNvSpPr txBox="1"/>
            <p:nvPr/>
          </p:nvSpPr>
          <p:spPr>
            <a:xfrm>
              <a:off x="11277227"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50-99</a:t>
              </a:r>
              <a:br>
                <a:rPr lang="en-US" sz="1100" dirty="0">
                  <a:solidFill>
                    <a:schemeClr val="bg1">
                      <a:lumMod val="75000"/>
                    </a:schemeClr>
                  </a:solidFill>
                </a:rPr>
              </a:br>
              <a:r>
                <a:rPr lang="en-US" sz="900" dirty="0">
                  <a:solidFill>
                    <a:schemeClr val="bg1">
                      <a:lumMod val="75000"/>
                    </a:schemeClr>
                  </a:solidFill>
                </a:rPr>
                <a:t>(c)</a:t>
              </a:r>
            </a:p>
          </p:txBody>
        </p:sp>
        <p:cxnSp>
          <p:nvCxnSpPr>
            <p:cNvPr id="253" name="Gerader Verbinder 252">
              <a:extLst>
                <a:ext uri="{FF2B5EF4-FFF2-40B4-BE49-F238E27FC236}">
                  <a16:creationId xmlns:a16="http://schemas.microsoft.com/office/drawing/2014/main" id="{FB8399E2-CAF4-427B-BE28-0BFEE2C780B4}"/>
                </a:ext>
              </a:extLst>
            </p:cNvPr>
            <p:cNvCxnSpPr>
              <a:cxnSpLocks/>
            </p:cNvCxnSpPr>
            <p:nvPr/>
          </p:nvCxnSpPr>
          <p:spPr>
            <a:xfrm>
              <a:off x="1067642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4" name="Gerader Verbinder 253">
              <a:extLst>
                <a:ext uri="{FF2B5EF4-FFF2-40B4-BE49-F238E27FC236}">
                  <a16:creationId xmlns:a16="http://schemas.microsoft.com/office/drawing/2014/main" id="{26B09269-B8E2-4119-B64F-F83E27E11521}"/>
                </a:ext>
              </a:extLst>
            </p:cNvPr>
            <p:cNvCxnSpPr>
              <a:cxnSpLocks/>
            </p:cNvCxnSpPr>
            <p:nvPr/>
          </p:nvCxnSpPr>
          <p:spPr>
            <a:xfrm>
              <a:off x="1121689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55" name="Rechteck: abgerundete Ecken 254">
              <a:extLst>
                <a:ext uri="{FF2B5EF4-FFF2-40B4-BE49-F238E27FC236}">
                  <a16:creationId xmlns:a16="http://schemas.microsoft.com/office/drawing/2014/main" id="{49D083F8-8CCA-4E56-8D84-C105C03BBE82}"/>
                </a:ext>
              </a:extLst>
            </p:cNvPr>
            <p:cNvSpPr/>
            <p:nvPr/>
          </p:nvSpPr>
          <p:spPr bwMode="ltGray">
            <a:xfrm>
              <a:off x="8812162" y="5667112"/>
              <a:ext cx="518125" cy="33829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cxnSp>
          <p:nvCxnSpPr>
            <p:cNvPr id="256" name="Gerader Verbinder 255">
              <a:extLst>
                <a:ext uri="{FF2B5EF4-FFF2-40B4-BE49-F238E27FC236}">
                  <a16:creationId xmlns:a16="http://schemas.microsoft.com/office/drawing/2014/main" id="{874E5525-96B2-4016-B67E-7A7D812DD7C3}"/>
                </a:ext>
              </a:extLst>
            </p:cNvPr>
            <p:cNvCxnSpPr>
              <a:cxnSpLocks/>
            </p:cNvCxnSpPr>
            <p:nvPr/>
          </p:nvCxnSpPr>
          <p:spPr>
            <a:xfrm>
              <a:off x="9071224" y="5765460"/>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57" name="Textfeld 256">
              <a:extLst>
                <a:ext uri="{FF2B5EF4-FFF2-40B4-BE49-F238E27FC236}">
                  <a16:creationId xmlns:a16="http://schemas.microsoft.com/office/drawing/2014/main" id="{656FB378-35DB-43E8-8441-E21116D10E32}"/>
                </a:ext>
              </a:extLst>
            </p:cNvPr>
            <p:cNvSpPr txBox="1"/>
            <p:nvPr/>
          </p:nvSpPr>
          <p:spPr>
            <a:xfrm>
              <a:off x="8882814" y="5766403"/>
              <a:ext cx="132972" cy="192355"/>
            </a:xfrm>
            <a:prstGeom prst="rect">
              <a:avLst/>
            </a:prstGeom>
            <a:noFill/>
          </p:spPr>
          <p:txBody>
            <a:bodyPr wrap="none" lIns="0" tIns="0" rIns="0" bIns="0" rtlCol="0">
              <a:spAutoFit/>
            </a:bodyPr>
            <a:lstStyle/>
            <a:p>
              <a:pPr algn="ctr"/>
              <a:r>
                <a:rPr lang="en-US" sz="1100" dirty="0">
                  <a:solidFill>
                    <a:schemeClr val="bg1">
                      <a:lumMod val="75000"/>
                    </a:schemeClr>
                  </a:solidFill>
                </a:rPr>
                <a:t>m</a:t>
              </a:r>
            </a:p>
          </p:txBody>
        </p:sp>
        <p:sp>
          <p:nvSpPr>
            <p:cNvPr id="258" name="Textfeld 257">
              <a:extLst>
                <a:ext uri="{FF2B5EF4-FFF2-40B4-BE49-F238E27FC236}">
                  <a16:creationId xmlns:a16="http://schemas.microsoft.com/office/drawing/2014/main" id="{918DA401-132D-4BEC-95D0-4FBE3000802C}"/>
                </a:ext>
              </a:extLst>
            </p:cNvPr>
            <p:cNvSpPr txBox="1"/>
            <p:nvPr/>
          </p:nvSpPr>
          <p:spPr>
            <a:xfrm>
              <a:off x="9198193" y="5766403"/>
              <a:ext cx="43718" cy="192355"/>
            </a:xfrm>
            <a:prstGeom prst="rect">
              <a:avLst/>
            </a:prstGeom>
            <a:noFill/>
          </p:spPr>
          <p:txBody>
            <a:bodyPr wrap="none" lIns="0" tIns="0" rIns="0" bIns="0" rtlCol="0">
              <a:spAutoFit/>
            </a:bodyPr>
            <a:lstStyle/>
            <a:p>
              <a:pPr algn="ctr"/>
              <a:r>
                <a:rPr lang="en-US" sz="1100" dirty="0">
                  <a:solidFill>
                    <a:schemeClr val="bg1">
                      <a:lumMod val="75000"/>
                    </a:schemeClr>
                  </a:solidFill>
                </a:rPr>
                <a:t>f</a:t>
              </a:r>
              <a:endParaRPr lang="en-US" sz="900" dirty="0">
                <a:solidFill>
                  <a:schemeClr val="bg1">
                    <a:lumMod val="75000"/>
                  </a:schemeClr>
                </a:solidFill>
              </a:endParaRPr>
            </a:p>
          </p:txBody>
        </p:sp>
        <p:sp>
          <p:nvSpPr>
            <p:cNvPr id="259" name="Textfeld 258">
              <a:extLst>
                <a:ext uri="{FF2B5EF4-FFF2-40B4-BE49-F238E27FC236}">
                  <a16:creationId xmlns:a16="http://schemas.microsoft.com/office/drawing/2014/main" id="{C16DF80D-B468-4981-90B1-E37C90E40033}"/>
                </a:ext>
              </a:extLst>
            </p:cNvPr>
            <p:cNvSpPr txBox="1"/>
            <p:nvPr/>
          </p:nvSpPr>
          <p:spPr>
            <a:xfrm>
              <a:off x="8908650" y="5936152"/>
              <a:ext cx="74" cy="157381"/>
            </a:xfrm>
            <a:prstGeom prst="rect">
              <a:avLst/>
            </a:prstGeom>
            <a:noFill/>
          </p:spPr>
          <p:txBody>
            <a:bodyPr wrap="none" lIns="0" tIns="0" rIns="0" bIns="0" rtlCol="0">
              <a:spAutoFit/>
            </a:bodyPr>
            <a:lstStyle/>
            <a:p>
              <a:endParaRPr lang="en-US" sz="900" b="1" dirty="0">
                <a:solidFill>
                  <a:schemeClr val="bg1">
                    <a:lumMod val="75000"/>
                  </a:schemeClr>
                </a:solidFill>
              </a:endParaRPr>
            </a:p>
          </p:txBody>
        </p:sp>
      </p:grpSp>
      <p:grpSp>
        <p:nvGrpSpPr>
          <p:cNvPr id="12" name="Gruppieren 11">
            <a:extLst>
              <a:ext uri="{FF2B5EF4-FFF2-40B4-BE49-F238E27FC236}">
                <a16:creationId xmlns:a16="http://schemas.microsoft.com/office/drawing/2014/main" id="{E334681E-E6B3-4FA8-A4FD-B0E4FDAECAB0}"/>
              </a:ext>
            </a:extLst>
          </p:cNvPr>
          <p:cNvGrpSpPr/>
          <p:nvPr/>
        </p:nvGrpSpPr>
        <p:grpSpPr>
          <a:xfrm>
            <a:off x="1970354" y="3005009"/>
            <a:ext cx="1150182" cy="556457"/>
            <a:chOff x="1970354" y="3005009"/>
            <a:chExt cx="1150182" cy="556457"/>
          </a:xfrm>
        </p:grpSpPr>
        <p:grpSp>
          <p:nvGrpSpPr>
            <p:cNvPr id="119" name="Gruppieren 118">
              <a:extLst>
                <a:ext uri="{FF2B5EF4-FFF2-40B4-BE49-F238E27FC236}">
                  <a16:creationId xmlns:a16="http://schemas.microsoft.com/office/drawing/2014/main" id="{39082BAA-E00A-4464-B5AB-21247A21A2F6}"/>
                </a:ext>
              </a:extLst>
            </p:cNvPr>
            <p:cNvGrpSpPr/>
            <p:nvPr/>
          </p:nvGrpSpPr>
          <p:grpSpPr>
            <a:xfrm>
              <a:off x="1970354" y="3012187"/>
              <a:ext cx="1150182" cy="549279"/>
              <a:chOff x="3153384" y="3006278"/>
              <a:chExt cx="1024281" cy="549279"/>
            </a:xfrm>
          </p:grpSpPr>
          <p:grpSp>
            <p:nvGrpSpPr>
              <p:cNvPr id="120" name="Gruppieren 119">
                <a:extLst>
                  <a:ext uri="{FF2B5EF4-FFF2-40B4-BE49-F238E27FC236}">
                    <a16:creationId xmlns:a16="http://schemas.microsoft.com/office/drawing/2014/main" id="{BB05BFE6-73FC-4E91-B27E-1E9946E4B38F}"/>
                  </a:ext>
                </a:extLst>
              </p:cNvPr>
              <p:cNvGrpSpPr/>
              <p:nvPr/>
            </p:nvGrpSpPr>
            <p:grpSpPr>
              <a:xfrm>
                <a:off x="3153384" y="3006278"/>
                <a:ext cx="1016330" cy="279325"/>
                <a:chOff x="5651042" y="3076433"/>
                <a:chExt cx="1016330" cy="279325"/>
              </a:xfrm>
            </p:grpSpPr>
            <p:grpSp>
              <p:nvGrpSpPr>
                <p:cNvPr id="147" name="Gruppieren 146">
                  <a:extLst>
                    <a:ext uri="{FF2B5EF4-FFF2-40B4-BE49-F238E27FC236}">
                      <a16:creationId xmlns:a16="http://schemas.microsoft.com/office/drawing/2014/main" id="{60DBE016-E120-4308-A32B-F602F45F96E6}"/>
                    </a:ext>
                  </a:extLst>
                </p:cNvPr>
                <p:cNvGrpSpPr/>
                <p:nvPr/>
              </p:nvGrpSpPr>
              <p:grpSpPr>
                <a:xfrm>
                  <a:off x="5651042" y="3211758"/>
                  <a:ext cx="216000" cy="144000"/>
                  <a:chOff x="2734278" y="3211758"/>
                  <a:chExt cx="216000" cy="144000"/>
                </a:xfrm>
              </p:grpSpPr>
              <p:cxnSp>
                <p:nvCxnSpPr>
                  <p:cNvPr id="152" name="Gerader Verbinder 151">
                    <a:extLst>
                      <a:ext uri="{FF2B5EF4-FFF2-40B4-BE49-F238E27FC236}">
                        <a16:creationId xmlns:a16="http://schemas.microsoft.com/office/drawing/2014/main" id="{5E0D8437-4A22-45F5-BD3C-EAF8DB87B0D9}"/>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53" name="Gerader Verbinder 152">
                    <a:extLst>
                      <a:ext uri="{FF2B5EF4-FFF2-40B4-BE49-F238E27FC236}">
                        <a16:creationId xmlns:a16="http://schemas.microsoft.com/office/drawing/2014/main" id="{92973E7F-D3E4-484C-BD14-D8A4832C1E60}"/>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49" name="Textfeld 148">
                  <a:extLst>
                    <a:ext uri="{FF2B5EF4-FFF2-40B4-BE49-F238E27FC236}">
                      <a16:creationId xmlns:a16="http://schemas.microsoft.com/office/drawing/2014/main" id="{49384798-28AE-42BB-A980-599980070814}"/>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33%|45%</a:t>
                  </a:r>
                </a:p>
              </p:txBody>
            </p:sp>
          </p:grpSp>
          <p:grpSp>
            <p:nvGrpSpPr>
              <p:cNvPr id="121" name="Gruppieren 120">
                <a:extLst>
                  <a:ext uri="{FF2B5EF4-FFF2-40B4-BE49-F238E27FC236}">
                    <a16:creationId xmlns:a16="http://schemas.microsoft.com/office/drawing/2014/main" id="{EDDD7126-8943-4C73-98FB-4CC7F3266125}"/>
                  </a:ext>
                </a:extLst>
              </p:cNvPr>
              <p:cNvGrpSpPr/>
              <p:nvPr/>
            </p:nvGrpSpPr>
            <p:grpSpPr>
              <a:xfrm>
                <a:off x="3159562" y="3281036"/>
                <a:ext cx="1018103" cy="274521"/>
                <a:chOff x="5649269" y="2787070"/>
                <a:chExt cx="1018103" cy="274521"/>
              </a:xfrm>
            </p:grpSpPr>
            <p:grpSp>
              <p:nvGrpSpPr>
                <p:cNvPr id="123" name="Gruppieren 122">
                  <a:extLst>
                    <a:ext uri="{FF2B5EF4-FFF2-40B4-BE49-F238E27FC236}">
                      <a16:creationId xmlns:a16="http://schemas.microsoft.com/office/drawing/2014/main" id="{B5132BDA-2452-4D2E-B253-C32FCA4BE0CC}"/>
                    </a:ext>
                  </a:extLst>
                </p:cNvPr>
                <p:cNvGrpSpPr/>
                <p:nvPr/>
              </p:nvGrpSpPr>
              <p:grpSpPr>
                <a:xfrm>
                  <a:off x="5649269" y="2917591"/>
                  <a:ext cx="216000" cy="144000"/>
                  <a:chOff x="2734278" y="3211758"/>
                  <a:chExt cx="216000" cy="144000"/>
                </a:xfrm>
              </p:grpSpPr>
              <p:cxnSp>
                <p:nvCxnSpPr>
                  <p:cNvPr id="125" name="Gerader Verbinder 124">
                    <a:extLst>
                      <a:ext uri="{FF2B5EF4-FFF2-40B4-BE49-F238E27FC236}">
                        <a16:creationId xmlns:a16="http://schemas.microsoft.com/office/drawing/2014/main" id="{2D55FDA2-FE0D-4853-91FE-3A1DD441D3BF}"/>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6" name="Gerader Verbinder 125">
                    <a:extLst>
                      <a:ext uri="{FF2B5EF4-FFF2-40B4-BE49-F238E27FC236}">
                        <a16:creationId xmlns:a16="http://schemas.microsoft.com/office/drawing/2014/main" id="{A4C34DE5-F455-4437-9074-D9895F310A6F}"/>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24" name="Textfeld 123">
                  <a:extLst>
                    <a:ext uri="{FF2B5EF4-FFF2-40B4-BE49-F238E27FC236}">
                      <a16:creationId xmlns:a16="http://schemas.microsoft.com/office/drawing/2014/main" id="{EE2E7FE0-C610-497B-9009-5F5A1FBE6367}"/>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50%</a:t>
                  </a:r>
                  <a:r>
                    <a:rPr lang="de-DE" sz="600" dirty="0">
                      <a:solidFill>
                        <a:schemeClr val="bg1">
                          <a:lumMod val="65000"/>
                        </a:schemeClr>
                      </a:solidFill>
                    </a:rPr>
                    <a:t>bc</a:t>
                  </a:r>
                  <a:r>
                    <a:rPr lang="de-DE" sz="800" dirty="0">
                      <a:solidFill>
                        <a:schemeClr val="bg1">
                          <a:lumMod val="65000"/>
                        </a:schemeClr>
                      </a:solidFill>
                    </a:rPr>
                    <a:t>|40%</a:t>
                  </a:r>
                  <a:r>
                    <a:rPr lang="de-DE" sz="600" dirty="0">
                      <a:solidFill>
                        <a:schemeClr val="bg1">
                          <a:lumMod val="65000"/>
                        </a:schemeClr>
                      </a:solidFill>
                    </a:rPr>
                    <a:t>c</a:t>
                  </a:r>
                  <a:r>
                    <a:rPr lang="de-DE" sz="800" dirty="0">
                      <a:solidFill>
                        <a:schemeClr val="bg1">
                          <a:lumMod val="65000"/>
                        </a:schemeClr>
                      </a:solidFill>
                    </a:rPr>
                    <a:t>|31%</a:t>
                  </a:r>
                  <a:endParaRPr lang="de-DE" sz="600" dirty="0">
                    <a:solidFill>
                      <a:schemeClr val="bg1">
                        <a:lumMod val="65000"/>
                      </a:schemeClr>
                    </a:solidFill>
                  </a:endParaRPr>
                </a:p>
              </p:txBody>
            </p:sp>
          </p:grpSp>
        </p:grpSp>
        <p:grpSp>
          <p:nvGrpSpPr>
            <p:cNvPr id="260" name="Gruppieren 259">
              <a:extLst>
                <a:ext uri="{FF2B5EF4-FFF2-40B4-BE49-F238E27FC236}">
                  <a16:creationId xmlns:a16="http://schemas.microsoft.com/office/drawing/2014/main" id="{11335986-5C96-43D2-B9A3-8053FD181060}"/>
                </a:ext>
              </a:extLst>
            </p:cNvPr>
            <p:cNvGrpSpPr/>
            <p:nvPr/>
          </p:nvGrpSpPr>
          <p:grpSpPr>
            <a:xfrm>
              <a:off x="1987705" y="3005009"/>
              <a:ext cx="224322" cy="400165"/>
              <a:chOff x="1237392" y="1861683"/>
              <a:chExt cx="224322" cy="400165"/>
            </a:xfrm>
          </p:grpSpPr>
          <p:pic>
            <p:nvPicPr>
              <p:cNvPr id="261" name="Grafik 260">
                <a:extLst>
                  <a:ext uri="{FF2B5EF4-FFF2-40B4-BE49-F238E27FC236}">
                    <a16:creationId xmlns:a16="http://schemas.microsoft.com/office/drawing/2014/main" id="{4DD4A977-3B26-405F-BF57-DCC44723E8F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0528" y="2081848"/>
                <a:ext cx="188090" cy="180000"/>
              </a:xfrm>
              <a:prstGeom prst="rect">
                <a:avLst/>
              </a:prstGeom>
            </p:spPr>
          </p:pic>
          <p:grpSp>
            <p:nvGrpSpPr>
              <p:cNvPr id="262" name="Gruppieren 261">
                <a:extLst>
                  <a:ext uri="{FF2B5EF4-FFF2-40B4-BE49-F238E27FC236}">
                    <a16:creationId xmlns:a16="http://schemas.microsoft.com/office/drawing/2014/main" id="{4C2A10DE-9CED-480B-A223-D51E84DA3327}"/>
                  </a:ext>
                </a:extLst>
              </p:cNvPr>
              <p:cNvGrpSpPr>
                <a:grpSpLocks noChangeAspect="1"/>
              </p:cNvGrpSpPr>
              <p:nvPr/>
            </p:nvGrpSpPr>
            <p:grpSpPr>
              <a:xfrm>
                <a:off x="1237392" y="1861683"/>
                <a:ext cx="224322" cy="144000"/>
                <a:chOff x="10194164" y="3584308"/>
                <a:chExt cx="493594" cy="316855"/>
              </a:xfrm>
            </p:grpSpPr>
            <p:pic>
              <p:nvPicPr>
                <p:cNvPr id="263" name="Graphic 5">
                  <a:extLst>
                    <a:ext uri="{FF2B5EF4-FFF2-40B4-BE49-F238E27FC236}">
                      <a16:creationId xmlns:a16="http://schemas.microsoft.com/office/drawing/2014/main" id="{3CA5CCD5-65B7-470F-A94D-EFC758911DA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264" name="Graphic 11">
                  <a:extLst>
                    <a:ext uri="{FF2B5EF4-FFF2-40B4-BE49-F238E27FC236}">
                      <a16:creationId xmlns:a16="http://schemas.microsoft.com/office/drawing/2014/main" id="{7941F1CE-DCF0-4B0D-ABA4-7975CE84901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grpSp>
        <p:nvGrpSpPr>
          <p:cNvPr id="9" name="Gruppieren 8">
            <a:extLst>
              <a:ext uri="{FF2B5EF4-FFF2-40B4-BE49-F238E27FC236}">
                <a16:creationId xmlns:a16="http://schemas.microsoft.com/office/drawing/2014/main" id="{9D77760F-C5BE-42F1-BFFF-C2EDD77E7340}"/>
              </a:ext>
            </a:extLst>
          </p:cNvPr>
          <p:cNvGrpSpPr/>
          <p:nvPr/>
        </p:nvGrpSpPr>
        <p:grpSpPr>
          <a:xfrm>
            <a:off x="8904467" y="3005009"/>
            <a:ext cx="1150182" cy="556457"/>
            <a:chOff x="8904467" y="3005009"/>
            <a:chExt cx="1150182" cy="556457"/>
          </a:xfrm>
        </p:grpSpPr>
        <p:grpSp>
          <p:nvGrpSpPr>
            <p:cNvPr id="230" name="Gruppieren 229">
              <a:extLst>
                <a:ext uri="{FF2B5EF4-FFF2-40B4-BE49-F238E27FC236}">
                  <a16:creationId xmlns:a16="http://schemas.microsoft.com/office/drawing/2014/main" id="{CE3ECD2E-1318-4394-83DE-14CA6BFDEF57}"/>
                </a:ext>
              </a:extLst>
            </p:cNvPr>
            <p:cNvGrpSpPr/>
            <p:nvPr/>
          </p:nvGrpSpPr>
          <p:grpSpPr>
            <a:xfrm>
              <a:off x="8904467" y="3012187"/>
              <a:ext cx="1150182" cy="549279"/>
              <a:chOff x="3153384" y="3006278"/>
              <a:chExt cx="1024281" cy="549279"/>
            </a:xfrm>
          </p:grpSpPr>
          <p:grpSp>
            <p:nvGrpSpPr>
              <p:cNvPr id="231" name="Gruppieren 230">
                <a:extLst>
                  <a:ext uri="{FF2B5EF4-FFF2-40B4-BE49-F238E27FC236}">
                    <a16:creationId xmlns:a16="http://schemas.microsoft.com/office/drawing/2014/main" id="{99083D99-DBE6-4A00-B73E-0B27E3D4BC2E}"/>
                  </a:ext>
                </a:extLst>
              </p:cNvPr>
              <p:cNvGrpSpPr/>
              <p:nvPr/>
            </p:nvGrpSpPr>
            <p:grpSpPr>
              <a:xfrm>
                <a:off x="3153384" y="3006278"/>
                <a:ext cx="1016330" cy="279325"/>
                <a:chOff x="5651042" y="3076433"/>
                <a:chExt cx="1016330" cy="279325"/>
              </a:xfrm>
            </p:grpSpPr>
            <p:grpSp>
              <p:nvGrpSpPr>
                <p:cNvPr id="238" name="Gruppieren 237">
                  <a:extLst>
                    <a:ext uri="{FF2B5EF4-FFF2-40B4-BE49-F238E27FC236}">
                      <a16:creationId xmlns:a16="http://schemas.microsoft.com/office/drawing/2014/main" id="{68993A08-1122-4E4C-8B66-22B365ED2C2F}"/>
                    </a:ext>
                  </a:extLst>
                </p:cNvPr>
                <p:cNvGrpSpPr/>
                <p:nvPr/>
              </p:nvGrpSpPr>
              <p:grpSpPr>
                <a:xfrm>
                  <a:off x="5651042" y="3211758"/>
                  <a:ext cx="216000" cy="144000"/>
                  <a:chOff x="2734278" y="3211758"/>
                  <a:chExt cx="216000" cy="144000"/>
                </a:xfrm>
              </p:grpSpPr>
              <p:cxnSp>
                <p:nvCxnSpPr>
                  <p:cNvPr id="243" name="Gerader Verbinder 242">
                    <a:extLst>
                      <a:ext uri="{FF2B5EF4-FFF2-40B4-BE49-F238E27FC236}">
                        <a16:creationId xmlns:a16="http://schemas.microsoft.com/office/drawing/2014/main" id="{CAE9E811-1C80-4EEB-AE05-CE7F894D1F69}"/>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4" name="Gerader Verbinder 243">
                    <a:extLst>
                      <a:ext uri="{FF2B5EF4-FFF2-40B4-BE49-F238E27FC236}">
                        <a16:creationId xmlns:a16="http://schemas.microsoft.com/office/drawing/2014/main" id="{29EB7155-CF6D-4DE1-BA8A-FF61C01DB6B5}"/>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40" name="Textfeld 239">
                  <a:extLst>
                    <a:ext uri="{FF2B5EF4-FFF2-40B4-BE49-F238E27FC236}">
                      <a16:creationId xmlns:a16="http://schemas.microsoft.com/office/drawing/2014/main" id="{22DC3BD6-F66B-47D1-A33C-8FAE3356A0CD}"/>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25%|20%</a:t>
                  </a:r>
                </a:p>
              </p:txBody>
            </p:sp>
          </p:grpSp>
          <p:grpSp>
            <p:nvGrpSpPr>
              <p:cNvPr id="232" name="Gruppieren 231">
                <a:extLst>
                  <a:ext uri="{FF2B5EF4-FFF2-40B4-BE49-F238E27FC236}">
                    <a16:creationId xmlns:a16="http://schemas.microsoft.com/office/drawing/2014/main" id="{90CD6292-2B1D-4D63-A6B2-A1ADECEF7CF5}"/>
                  </a:ext>
                </a:extLst>
              </p:cNvPr>
              <p:cNvGrpSpPr/>
              <p:nvPr/>
            </p:nvGrpSpPr>
            <p:grpSpPr>
              <a:xfrm>
                <a:off x="3159562" y="3281036"/>
                <a:ext cx="1018103" cy="274521"/>
                <a:chOff x="5649269" y="2787070"/>
                <a:chExt cx="1018103" cy="274521"/>
              </a:xfrm>
            </p:grpSpPr>
            <p:grpSp>
              <p:nvGrpSpPr>
                <p:cNvPr id="234" name="Gruppieren 233">
                  <a:extLst>
                    <a:ext uri="{FF2B5EF4-FFF2-40B4-BE49-F238E27FC236}">
                      <a16:creationId xmlns:a16="http://schemas.microsoft.com/office/drawing/2014/main" id="{375283D0-BC1E-4CB4-8F95-DE982CB84867}"/>
                    </a:ext>
                  </a:extLst>
                </p:cNvPr>
                <p:cNvGrpSpPr/>
                <p:nvPr/>
              </p:nvGrpSpPr>
              <p:grpSpPr>
                <a:xfrm>
                  <a:off x="5649269" y="2917591"/>
                  <a:ext cx="216000" cy="144000"/>
                  <a:chOff x="2734278" y="3211758"/>
                  <a:chExt cx="216000" cy="144000"/>
                </a:xfrm>
              </p:grpSpPr>
              <p:cxnSp>
                <p:nvCxnSpPr>
                  <p:cNvPr id="236" name="Gerader Verbinder 235">
                    <a:extLst>
                      <a:ext uri="{FF2B5EF4-FFF2-40B4-BE49-F238E27FC236}">
                        <a16:creationId xmlns:a16="http://schemas.microsoft.com/office/drawing/2014/main" id="{ECF63648-C8EE-4066-9C22-C5B74A23C8B7}"/>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37" name="Gerader Verbinder 236">
                    <a:extLst>
                      <a:ext uri="{FF2B5EF4-FFF2-40B4-BE49-F238E27FC236}">
                        <a16:creationId xmlns:a16="http://schemas.microsoft.com/office/drawing/2014/main" id="{4F4C16A7-E402-40B4-9F26-01067B9BE24A}"/>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35" name="Textfeld 234">
                  <a:extLst>
                    <a:ext uri="{FF2B5EF4-FFF2-40B4-BE49-F238E27FC236}">
                      <a16:creationId xmlns:a16="http://schemas.microsoft.com/office/drawing/2014/main" id="{C3D5F19D-9929-4383-BF51-3D537E16664A}"/>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16%|22%</a:t>
                  </a:r>
                  <a:r>
                    <a:rPr lang="de-DE" sz="600" dirty="0">
                      <a:solidFill>
                        <a:schemeClr val="bg1">
                          <a:lumMod val="65000"/>
                        </a:schemeClr>
                      </a:solidFill>
                    </a:rPr>
                    <a:t>a</a:t>
                  </a:r>
                  <a:r>
                    <a:rPr lang="de-DE" sz="800" dirty="0">
                      <a:solidFill>
                        <a:schemeClr val="bg1">
                          <a:lumMod val="65000"/>
                        </a:schemeClr>
                      </a:solidFill>
                    </a:rPr>
                    <a:t>|27%</a:t>
                  </a:r>
                  <a:r>
                    <a:rPr lang="de-DE" sz="600" dirty="0">
                      <a:solidFill>
                        <a:schemeClr val="bg1">
                          <a:lumMod val="65000"/>
                        </a:schemeClr>
                      </a:solidFill>
                    </a:rPr>
                    <a:t>a</a:t>
                  </a:r>
                </a:p>
              </p:txBody>
            </p:sp>
          </p:grpSp>
        </p:grpSp>
        <p:grpSp>
          <p:nvGrpSpPr>
            <p:cNvPr id="275" name="Gruppieren 274">
              <a:extLst>
                <a:ext uri="{FF2B5EF4-FFF2-40B4-BE49-F238E27FC236}">
                  <a16:creationId xmlns:a16="http://schemas.microsoft.com/office/drawing/2014/main" id="{DEFA00A7-9A2F-4983-B0B0-99618889FC7C}"/>
                </a:ext>
              </a:extLst>
            </p:cNvPr>
            <p:cNvGrpSpPr/>
            <p:nvPr/>
          </p:nvGrpSpPr>
          <p:grpSpPr>
            <a:xfrm>
              <a:off x="8918092" y="3005009"/>
              <a:ext cx="224322" cy="400165"/>
              <a:chOff x="1237392" y="1861683"/>
              <a:chExt cx="224322" cy="400165"/>
            </a:xfrm>
          </p:grpSpPr>
          <p:pic>
            <p:nvPicPr>
              <p:cNvPr id="276" name="Grafik 275">
                <a:extLst>
                  <a:ext uri="{FF2B5EF4-FFF2-40B4-BE49-F238E27FC236}">
                    <a16:creationId xmlns:a16="http://schemas.microsoft.com/office/drawing/2014/main" id="{4A510757-BC64-4E4F-9F78-A472E0A7F88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0528" y="2081848"/>
                <a:ext cx="188090" cy="180000"/>
              </a:xfrm>
              <a:prstGeom prst="rect">
                <a:avLst/>
              </a:prstGeom>
            </p:spPr>
          </p:pic>
          <p:grpSp>
            <p:nvGrpSpPr>
              <p:cNvPr id="277" name="Gruppieren 276">
                <a:extLst>
                  <a:ext uri="{FF2B5EF4-FFF2-40B4-BE49-F238E27FC236}">
                    <a16:creationId xmlns:a16="http://schemas.microsoft.com/office/drawing/2014/main" id="{0AE5D0F2-E63A-4983-BF65-C29CFACB4D2F}"/>
                  </a:ext>
                </a:extLst>
              </p:cNvPr>
              <p:cNvGrpSpPr>
                <a:grpSpLocks noChangeAspect="1"/>
              </p:cNvGrpSpPr>
              <p:nvPr/>
            </p:nvGrpSpPr>
            <p:grpSpPr>
              <a:xfrm>
                <a:off x="1237392" y="1861683"/>
                <a:ext cx="224322" cy="144000"/>
                <a:chOff x="10194164" y="3584308"/>
                <a:chExt cx="493594" cy="316855"/>
              </a:xfrm>
            </p:grpSpPr>
            <p:pic>
              <p:nvPicPr>
                <p:cNvPr id="278" name="Graphic 5">
                  <a:extLst>
                    <a:ext uri="{FF2B5EF4-FFF2-40B4-BE49-F238E27FC236}">
                      <a16:creationId xmlns:a16="http://schemas.microsoft.com/office/drawing/2014/main" id="{3FEE9AD8-539E-4FC8-B639-1F40630996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279" name="Graphic 11">
                  <a:extLst>
                    <a:ext uri="{FF2B5EF4-FFF2-40B4-BE49-F238E27FC236}">
                      <a16:creationId xmlns:a16="http://schemas.microsoft.com/office/drawing/2014/main" id="{31913A77-228C-491D-8507-058DE43DBEE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grpSp>
        <p:nvGrpSpPr>
          <p:cNvPr id="117" name="Gruppieren 116">
            <a:extLst>
              <a:ext uri="{FF2B5EF4-FFF2-40B4-BE49-F238E27FC236}">
                <a16:creationId xmlns:a16="http://schemas.microsoft.com/office/drawing/2014/main" id="{F7F2ACFC-5311-4155-9CDB-350E0C7F721C}"/>
              </a:ext>
            </a:extLst>
          </p:cNvPr>
          <p:cNvGrpSpPr/>
          <p:nvPr/>
        </p:nvGrpSpPr>
        <p:grpSpPr>
          <a:xfrm>
            <a:off x="1912428" y="6249342"/>
            <a:ext cx="724480" cy="468000"/>
            <a:chOff x="1714500" y="4880600"/>
            <a:chExt cx="724480" cy="468000"/>
          </a:xfrm>
        </p:grpSpPr>
        <p:pic>
          <p:nvPicPr>
            <p:cNvPr id="122" name="Grafik 121">
              <a:extLst>
                <a:ext uri="{FF2B5EF4-FFF2-40B4-BE49-F238E27FC236}">
                  <a16:creationId xmlns:a16="http://schemas.microsoft.com/office/drawing/2014/main" id="{64DE243A-C902-4796-A895-B105C3B3D616}"/>
                </a:ext>
              </a:extLst>
            </p:cNvPr>
            <p:cNvPicPr>
              <a:picLocks noChangeAspect="1"/>
            </p:cNvPicPr>
            <p:nvPr/>
          </p:nvPicPr>
          <p:blipFill>
            <a:blip r:embed="rId12"/>
            <a:stretch>
              <a:fillRect/>
            </a:stretch>
          </p:blipFill>
          <p:spPr>
            <a:xfrm>
              <a:off x="1714500" y="4880600"/>
              <a:ext cx="468000" cy="468000"/>
            </a:xfrm>
            <a:prstGeom prst="rect">
              <a:avLst/>
            </a:prstGeom>
          </p:spPr>
        </p:pic>
        <p:sp>
          <p:nvSpPr>
            <p:cNvPr id="127" name="Textfeld 126">
              <a:extLst>
                <a:ext uri="{FF2B5EF4-FFF2-40B4-BE49-F238E27FC236}">
                  <a16:creationId xmlns:a16="http://schemas.microsoft.com/office/drawing/2014/main" id="{E72D1301-D02B-4C36-8901-3F862D5667D9}"/>
                </a:ext>
              </a:extLst>
            </p:cNvPr>
            <p:cNvSpPr txBox="1"/>
            <p:nvPr/>
          </p:nvSpPr>
          <p:spPr>
            <a:xfrm>
              <a:off x="2182500" y="5037656"/>
              <a:ext cx="256480" cy="153888"/>
            </a:xfrm>
            <a:prstGeom prst="rect">
              <a:avLst/>
            </a:prstGeom>
            <a:noFill/>
          </p:spPr>
          <p:txBody>
            <a:bodyPr wrap="none" lIns="0" tIns="0" rIns="0" bIns="0" rtlCol="0">
              <a:spAutoFit/>
            </a:bodyPr>
            <a:lstStyle/>
            <a:p>
              <a:r>
                <a:rPr lang="en-US" sz="1000" b="1" noProof="1"/>
                <a:t>BEL</a:t>
              </a:r>
            </a:p>
          </p:txBody>
        </p:sp>
      </p:grpSp>
      <p:sp>
        <p:nvSpPr>
          <p:cNvPr id="4" name="Foliennummernplatzhalter 3">
            <a:extLst>
              <a:ext uri="{FF2B5EF4-FFF2-40B4-BE49-F238E27FC236}">
                <a16:creationId xmlns:a16="http://schemas.microsoft.com/office/drawing/2014/main" id="{D208F438-19B9-43B4-BDDF-050D03EBD146}"/>
              </a:ext>
            </a:extLst>
          </p:cNvPr>
          <p:cNvSpPr>
            <a:spLocks noGrp="1"/>
          </p:cNvSpPr>
          <p:nvPr>
            <p:ph type="sldNum" sz="quarter" idx="10"/>
          </p:nvPr>
        </p:nvSpPr>
        <p:spPr/>
        <p:txBody>
          <a:bodyPr/>
          <a:lstStyle/>
          <a:p>
            <a:fld id="{4034BEE3-566C-4068-A777-C3A4762E861B}" type="slidenum">
              <a:rPr lang="en-GB" smtClean="0"/>
              <a:pPr/>
              <a:t>26</a:t>
            </a:fld>
            <a:endParaRPr lang="en-GB" dirty="0"/>
          </a:p>
        </p:txBody>
      </p:sp>
    </p:spTree>
    <p:extLst>
      <p:ext uri="{BB962C8B-B14F-4D97-AF65-F5344CB8AC3E}">
        <p14:creationId xmlns:p14="http://schemas.microsoft.com/office/powerpoint/2010/main" val="104746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23086-37A0-45B7-A793-B7BB984F92D1}"/>
              </a:ext>
            </a:extLst>
          </p:cNvPr>
          <p:cNvSpPr>
            <a:spLocks noGrp="1"/>
          </p:cNvSpPr>
          <p:nvPr>
            <p:ph type="title"/>
          </p:nvPr>
        </p:nvSpPr>
        <p:spPr/>
        <p:txBody>
          <a:bodyPr/>
          <a:lstStyle/>
          <a:p>
            <a:r>
              <a:rPr lang="en-US" noProof="1"/>
              <a:t>About three quarters could imagine availing themselves of Assisted Suicide, mostly to avoid constant agony.</a:t>
            </a:r>
          </a:p>
        </p:txBody>
      </p:sp>
      <p:sp>
        <p:nvSpPr>
          <p:cNvPr id="26" name="Rechteck 25">
            <a:extLst>
              <a:ext uri="{FF2B5EF4-FFF2-40B4-BE49-F238E27FC236}">
                <a16:creationId xmlns:a16="http://schemas.microsoft.com/office/drawing/2014/main" id="{8EE0E126-342D-4EAF-A53D-574F38036D3F}"/>
              </a:ext>
            </a:extLst>
          </p:cNvPr>
          <p:cNvSpPr/>
          <p:nvPr/>
        </p:nvSpPr>
        <p:spPr>
          <a:xfrm>
            <a:off x="359999" y="1161919"/>
            <a:ext cx="10590243" cy="276999"/>
          </a:xfrm>
          <a:prstGeom prst="rect">
            <a:avLst/>
          </a:prstGeom>
        </p:spPr>
        <p:txBody>
          <a:bodyPr wrap="square">
            <a:spAutoFit/>
          </a:bodyPr>
          <a:lstStyle/>
          <a:p>
            <a:r>
              <a:rPr lang="en-US" sz="1200" dirty="0"/>
              <a:t>Q16. Could you imagine availing yourself of Assisted Suicide? </a:t>
            </a:r>
            <a:r>
              <a:rPr lang="en-US" sz="1200" i="1" dirty="0"/>
              <a:t>– (single answer)</a:t>
            </a:r>
            <a:r>
              <a:rPr lang="en-US" sz="1200" dirty="0"/>
              <a:t> </a:t>
            </a:r>
          </a:p>
        </p:txBody>
      </p:sp>
      <p:graphicFrame>
        <p:nvGraphicFramePr>
          <p:cNvPr id="22" name="Tabelle 8">
            <a:extLst>
              <a:ext uri="{FF2B5EF4-FFF2-40B4-BE49-F238E27FC236}">
                <a16:creationId xmlns:a16="http://schemas.microsoft.com/office/drawing/2014/main" id="{A2A21DF7-30A9-4BBB-A133-9E1D2E41D3E0}"/>
              </a:ext>
            </a:extLst>
          </p:cNvPr>
          <p:cNvGraphicFramePr>
            <a:graphicFrameLocks noGrp="1"/>
          </p:cNvGraphicFramePr>
          <p:nvPr>
            <p:extLst>
              <p:ext uri="{D42A27DB-BD31-4B8C-83A1-F6EECF244321}">
                <p14:modId xmlns:p14="http://schemas.microsoft.com/office/powerpoint/2010/main" val="942562142"/>
              </p:ext>
            </p:extLst>
          </p:nvPr>
        </p:nvGraphicFramePr>
        <p:xfrm>
          <a:off x="359998" y="3849866"/>
          <a:ext cx="11466876" cy="1253531"/>
        </p:xfrm>
        <a:graphic>
          <a:graphicData uri="http://schemas.openxmlformats.org/drawingml/2006/table">
            <a:tbl>
              <a:tblPr firstRow="1" bandRow="1">
                <a:tableStyleId>{5C22544A-7EE6-4342-B048-85BDC9FD1C3A}</a:tableStyleId>
              </a:tblPr>
              <a:tblGrid>
                <a:gridCol w="1911146">
                  <a:extLst>
                    <a:ext uri="{9D8B030D-6E8A-4147-A177-3AD203B41FA5}">
                      <a16:colId xmlns:a16="http://schemas.microsoft.com/office/drawing/2014/main" val="1271370847"/>
                    </a:ext>
                  </a:extLst>
                </a:gridCol>
                <a:gridCol w="1911146">
                  <a:extLst>
                    <a:ext uri="{9D8B030D-6E8A-4147-A177-3AD203B41FA5}">
                      <a16:colId xmlns:a16="http://schemas.microsoft.com/office/drawing/2014/main" val="1067911662"/>
                    </a:ext>
                  </a:extLst>
                </a:gridCol>
                <a:gridCol w="1911146">
                  <a:extLst>
                    <a:ext uri="{9D8B030D-6E8A-4147-A177-3AD203B41FA5}">
                      <a16:colId xmlns:a16="http://schemas.microsoft.com/office/drawing/2014/main" val="2225007639"/>
                    </a:ext>
                  </a:extLst>
                </a:gridCol>
                <a:gridCol w="1911146">
                  <a:extLst>
                    <a:ext uri="{9D8B030D-6E8A-4147-A177-3AD203B41FA5}">
                      <a16:colId xmlns:a16="http://schemas.microsoft.com/office/drawing/2014/main" val="3651680017"/>
                    </a:ext>
                  </a:extLst>
                </a:gridCol>
                <a:gridCol w="1911146">
                  <a:extLst>
                    <a:ext uri="{9D8B030D-6E8A-4147-A177-3AD203B41FA5}">
                      <a16:colId xmlns:a16="http://schemas.microsoft.com/office/drawing/2014/main" val="3609761514"/>
                    </a:ext>
                  </a:extLst>
                </a:gridCol>
                <a:gridCol w="1911146">
                  <a:extLst>
                    <a:ext uri="{9D8B030D-6E8A-4147-A177-3AD203B41FA5}">
                      <a16:colId xmlns:a16="http://schemas.microsoft.com/office/drawing/2014/main" val="4038945235"/>
                    </a:ext>
                  </a:extLst>
                </a:gridCol>
              </a:tblGrid>
              <a:tr h="1253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solidFill>
                          <a:effectLst/>
                          <a:latin typeface="+mn-lt"/>
                          <a:ea typeface="+mn-ea"/>
                          <a:cs typeface="+mn-cs"/>
                        </a:rPr>
                        <a:t>Yes, if I were fatally ill and in constant agony.</a:t>
                      </a:r>
                      <a:endParaRPr lang="de-DE" sz="1400" b="1" kern="1200" dirty="0">
                        <a:solidFill>
                          <a:schemeClr val="tx2"/>
                        </a:solidFill>
                        <a:effectLst/>
                        <a:latin typeface="+mn-lt"/>
                        <a:ea typeface="+mn-ea"/>
                        <a:cs typeface="+mn-cs"/>
                      </a:endParaRPr>
                    </a:p>
                  </a:txBody>
                  <a:tcPr>
                    <a:lnL w="12700" cmpd="sng">
                      <a:noFill/>
                    </a:lnL>
                    <a:lnR w="12700" cmpd="sng">
                      <a:noFill/>
                    </a:lnR>
                    <a:lnT w="28575"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mn-lt"/>
                          <a:ea typeface="+mn-ea"/>
                          <a:cs typeface="+mn-cs"/>
                        </a:rPr>
                        <a:t>Yes, so that I could decide when and how I would like to pass away.</a:t>
                      </a:r>
                      <a:endParaRPr kumimoji="0" lang="de-DE" sz="1200" b="0" i="0" u="none" strike="noStrike" kern="1200" cap="none" spc="0" normalizeH="0" baseline="0" noProof="0" dirty="0">
                        <a:ln>
                          <a:noFill/>
                        </a:ln>
                        <a:solidFill>
                          <a:srgbClr val="333333"/>
                        </a:solidFill>
                        <a:effectLst/>
                        <a:uLnTx/>
                        <a:uFillTx/>
                        <a:latin typeface="+mn-lt"/>
                        <a:ea typeface="+mn-ea"/>
                        <a:cs typeface="+mn-cs"/>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Yes, so that I will not become a burden to my family.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333333"/>
                        </a:solidFill>
                        <a:effectLst/>
                        <a:uLnTx/>
                        <a:uFillTx/>
                        <a:latin typeface="+mn-lt"/>
                        <a:ea typeface="+mn-ea"/>
                        <a:cs typeface="+mn-cs"/>
                      </a:endParaRPr>
                    </a:p>
                  </a:txBody>
                  <a:tcPr>
                    <a:lnL w="12700" cmpd="sng">
                      <a:noFill/>
                    </a:lnL>
                    <a:lnR w="12700" cmpd="sng">
                      <a:noFill/>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No, because one can never entirely rule out spontaneous improvement of a serious condition. </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No, I would never consider Assisted Suicide for religious reasons.</a:t>
                      </a:r>
                      <a:endParaRPr lang="de-DE"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No, I could not do that to those closest to me. </a:t>
                      </a:r>
                      <a:endParaRPr lang="de-DE"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46946593"/>
                  </a:ext>
                </a:extLst>
              </a:tr>
            </a:tbl>
          </a:graphicData>
        </a:graphic>
      </p:graphicFrame>
      <p:sp>
        <p:nvSpPr>
          <p:cNvPr id="17" name="Rechteck 16">
            <a:extLst>
              <a:ext uri="{FF2B5EF4-FFF2-40B4-BE49-F238E27FC236}">
                <a16:creationId xmlns:a16="http://schemas.microsoft.com/office/drawing/2014/main" id="{FDFE85E6-DD71-4411-8E3E-D660F3EA80CF}"/>
              </a:ext>
            </a:extLst>
          </p:cNvPr>
          <p:cNvSpPr/>
          <p:nvPr/>
        </p:nvSpPr>
        <p:spPr bwMode="ltGray">
          <a:xfrm>
            <a:off x="10950242" y="880227"/>
            <a:ext cx="876632" cy="403200"/>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t>Dying</a:t>
            </a:r>
          </a:p>
        </p:txBody>
      </p:sp>
      <p:grpSp>
        <p:nvGrpSpPr>
          <p:cNvPr id="18" name="Gruppieren 17">
            <a:extLst>
              <a:ext uri="{FF2B5EF4-FFF2-40B4-BE49-F238E27FC236}">
                <a16:creationId xmlns:a16="http://schemas.microsoft.com/office/drawing/2014/main" id="{12A4A0DF-056E-49C9-BC01-CD9BC405DE41}"/>
              </a:ext>
            </a:extLst>
          </p:cNvPr>
          <p:cNvGrpSpPr/>
          <p:nvPr/>
        </p:nvGrpSpPr>
        <p:grpSpPr>
          <a:xfrm>
            <a:off x="11017824" y="1329736"/>
            <a:ext cx="741468" cy="695933"/>
            <a:chOff x="3773078" y="2221431"/>
            <a:chExt cx="741468" cy="695933"/>
          </a:xfrm>
        </p:grpSpPr>
        <p:sp>
          <p:nvSpPr>
            <p:cNvPr id="25" name="Rechteck 24">
              <a:extLst>
                <a:ext uri="{FF2B5EF4-FFF2-40B4-BE49-F238E27FC236}">
                  <a16:creationId xmlns:a16="http://schemas.microsoft.com/office/drawing/2014/main" id="{E945F1F7-F431-4672-877A-544BA69ED4BF}"/>
                </a:ext>
              </a:extLst>
            </p:cNvPr>
            <p:cNvSpPr/>
            <p:nvPr/>
          </p:nvSpPr>
          <p:spPr bwMode="ltGray">
            <a:xfrm>
              <a:off x="3773078" y="2553312"/>
              <a:ext cx="741468" cy="3640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noProof="1">
                  <a:solidFill>
                    <a:schemeClr val="tx1"/>
                  </a:solidFill>
                </a:rPr>
                <a:t>Talking/ Thinking</a:t>
              </a:r>
            </a:p>
          </p:txBody>
        </p:sp>
        <p:grpSp>
          <p:nvGrpSpPr>
            <p:cNvPr id="28" name="Gruppieren 27">
              <a:extLst>
                <a:ext uri="{FF2B5EF4-FFF2-40B4-BE49-F238E27FC236}">
                  <a16:creationId xmlns:a16="http://schemas.microsoft.com/office/drawing/2014/main" id="{8837457D-2DD0-47B1-ACC2-6BAF61AC6133}"/>
                </a:ext>
              </a:extLst>
            </p:cNvPr>
            <p:cNvGrpSpPr/>
            <p:nvPr/>
          </p:nvGrpSpPr>
          <p:grpSpPr>
            <a:xfrm>
              <a:off x="3992366" y="2221431"/>
              <a:ext cx="378633" cy="365728"/>
              <a:chOff x="3272400" y="1595373"/>
              <a:chExt cx="762033" cy="736061"/>
            </a:xfrm>
          </p:grpSpPr>
          <p:sp>
            <p:nvSpPr>
              <p:cNvPr id="29" name="Freihandform: Form 28">
                <a:extLst>
                  <a:ext uri="{FF2B5EF4-FFF2-40B4-BE49-F238E27FC236}">
                    <a16:creationId xmlns:a16="http://schemas.microsoft.com/office/drawing/2014/main" id="{FE60ECAF-A8DC-47DB-97DE-90E93EDF9BC8}"/>
                  </a:ext>
                </a:extLst>
              </p:cNvPr>
              <p:cNvSpPr/>
              <p:nvPr/>
            </p:nvSpPr>
            <p:spPr>
              <a:xfrm>
                <a:off x="3729567" y="1595373"/>
                <a:ext cx="304866" cy="304865"/>
              </a:xfrm>
              <a:custGeom>
                <a:avLst/>
                <a:gdLst>
                  <a:gd name="connsiteX0" fmla="*/ 261288 w 489974"/>
                  <a:gd name="connsiteY0" fmla="*/ 1 h 489974"/>
                  <a:gd name="connsiteX1" fmla="*/ 32882 w 489974"/>
                  <a:gd name="connsiteY1" fmla="*/ 228401 h 489974"/>
                  <a:gd name="connsiteX2" fmla="*/ 67089 w 489974"/>
                  <a:gd name="connsiteY2" fmla="*/ 348636 h 489974"/>
                  <a:gd name="connsiteX3" fmla="*/ 0 w 489974"/>
                  <a:gd name="connsiteY3" fmla="*/ 489975 h 489974"/>
                  <a:gd name="connsiteX4" fmla="*/ 141339 w 489974"/>
                  <a:gd name="connsiteY4" fmla="*/ 422792 h 489974"/>
                  <a:gd name="connsiteX5" fmla="*/ 456123 w 489974"/>
                  <a:gd name="connsiteY5" fmla="*/ 349175 h 489974"/>
                  <a:gd name="connsiteX6" fmla="*/ 382507 w 489974"/>
                  <a:gd name="connsiteY6" fmla="*/ 34392 h 489974"/>
                  <a:gd name="connsiteX7" fmla="*/ 261288 w 489974"/>
                  <a:gd name="connsiteY7" fmla="*/ 1 h 48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974" h="489974">
                    <a:moveTo>
                      <a:pt x="261288" y="1"/>
                    </a:moveTo>
                    <a:cubicBezTo>
                      <a:pt x="135144" y="-1"/>
                      <a:pt x="32884" y="102258"/>
                      <a:pt x="32882" y="228401"/>
                    </a:cubicBezTo>
                    <a:cubicBezTo>
                      <a:pt x="32882" y="270881"/>
                      <a:pt x="44727" y="312519"/>
                      <a:pt x="67089" y="348636"/>
                    </a:cubicBezTo>
                    <a:lnTo>
                      <a:pt x="0" y="489975"/>
                    </a:lnTo>
                    <a:lnTo>
                      <a:pt x="141339" y="422792"/>
                    </a:lnTo>
                    <a:cubicBezTo>
                      <a:pt x="248592" y="489389"/>
                      <a:pt x="389527" y="456430"/>
                      <a:pt x="456123" y="349175"/>
                    </a:cubicBezTo>
                    <a:cubicBezTo>
                      <a:pt x="522720" y="241922"/>
                      <a:pt x="489760" y="100988"/>
                      <a:pt x="382507" y="34392"/>
                    </a:cubicBezTo>
                    <a:cubicBezTo>
                      <a:pt x="346120" y="11798"/>
                      <a:pt x="304118" y="-118"/>
                      <a:pt x="261288" y="1"/>
                    </a:cubicBezTo>
                    <a:close/>
                  </a:path>
                </a:pathLst>
              </a:custGeom>
              <a:noFill/>
              <a:ln w="3175" cap="rnd">
                <a:solidFill>
                  <a:schemeClr val="tx1"/>
                </a:solidFill>
                <a:prstDash val="solid"/>
                <a:round/>
              </a:ln>
            </p:spPr>
            <p:txBody>
              <a:bodyPr rtlCol="0" anchor="ctr"/>
              <a:lstStyle/>
              <a:p>
                <a:endParaRPr lang="en-US" noProof="1"/>
              </a:p>
            </p:txBody>
          </p:sp>
          <p:pic>
            <p:nvPicPr>
              <p:cNvPr id="30" name="Graphic 55">
                <a:extLst>
                  <a:ext uri="{FF2B5EF4-FFF2-40B4-BE49-F238E27FC236}">
                    <a16:creationId xmlns:a16="http://schemas.microsoft.com/office/drawing/2014/main" id="{C9BB1FD4-4A32-4659-B95B-27D4B198B9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72400" y="1721834"/>
                <a:ext cx="609600" cy="609600"/>
              </a:xfrm>
              <a:prstGeom prst="rect">
                <a:avLst/>
              </a:prstGeom>
            </p:spPr>
          </p:pic>
        </p:grpSp>
      </p:grpSp>
      <p:sp>
        <p:nvSpPr>
          <p:cNvPr id="50" name="Textfeld 49">
            <a:extLst>
              <a:ext uri="{FF2B5EF4-FFF2-40B4-BE49-F238E27FC236}">
                <a16:creationId xmlns:a16="http://schemas.microsoft.com/office/drawing/2014/main" id="{C047667B-9993-417F-B3C4-169C4EE7DA56}"/>
              </a:ext>
            </a:extLst>
          </p:cNvPr>
          <p:cNvSpPr txBox="1"/>
          <p:nvPr/>
        </p:nvSpPr>
        <p:spPr>
          <a:xfrm>
            <a:off x="2406808" y="3335506"/>
            <a:ext cx="820738" cy="492443"/>
          </a:xfrm>
          <a:prstGeom prst="rect">
            <a:avLst/>
          </a:prstGeom>
          <a:noFill/>
        </p:spPr>
        <p:txBody>
          <a:bodyPr wrap="none" lIns="0" tIns="0" rIns="0" bIns="0" rtlCol="0">
            <a:spAutoFit/>
          </a:bodyPr>
          <a:lstStyle/>
          <a:p>
            <a:r>
              <a:rPr lang="de-DE" sz="3200" dirty="0">
                <a:solidFill>
                  <a:schemeClr val="bg1">
                    <a:lumMod val="65000"/>
                  </a:schemeClr>
                </a:solidFill>
              </a:rPr>
              <a:t>17%</a:t>
            </a:r>
          </a:p>
        </p:txBody>
      </p:sp>
      <p:sp>
        <p:nvSpPr>
          <p:cNvPr id="51" name="Textfeld 50">
            <a:extLst>
              <a:ext uri="{FF2B5EF4-FFF2-40B4-BE49-F238E27FC236}">
                <a16:creationId xmlns:a16="http://schemas.microsoft.com/office/drawing/2014/main" id="{434D83B4-FEE8-4488-8CE7-804784D303FC}"/>
              </a:ext>
            </a:extLst>
          </p:cNvPr>
          <p:cNvSpPr txBox="1"/>
          <p:nvPr/>
        </p:nvSpPr>
        <p:spPr>
          <a:xfrm>
            <a:off x="4319462" y="3344650"/>
            <a:ext cx="790281" cy="492443"/>
          </a:xfrm>
          <a:prstGeom prst="rect">
            <a:avLst/>
          </a:prstGeom>
          <a:noFill/>
        </p:spPr>
        <p:txBody>
          <a:bodyPr wrap="none" lIns="0" tIns="0" rIns="0" bIns="0" rtlCol="0">
            <a:spAutoFit/>
          </a:bodyPr>
          <a:lstStyle>
            <a:defPPr>
              <a:defRPr lang="en-US"/>
            </a:defPPr>
            <a:lvl1pPr>
              <a:defRPr sz="6000">
                <a:solidFill>
                  <a:schemeClr val="bg1">
                    <a:lumMod val="65000"/>
                  </a:schemeClr>
                </a:solidFill>
              </a:defRPr>
            </a:lvl1pPr>
          </a:lstStyle>
          <a:p>
            <a:r>
              <a:rPr lang="de-DE" sz="3200" dirty="0"/>
              <a:t>11%</a:t>
            </a:r>
          </a:p>
        </p:txBody>
      </p:sp>
      <p:sp>
        <p:nvSpPr>
          <p:cNvPr id="52" name="Textfeld 51">
            <a:extLst>
              <a:ext uri="{FF2B5EF4-FFF2-40B4-BE49-F238E27FC236}">
                <a16:creationId xmlns:a16="http://schemas.microsoft.com/office/drawing/2014/main" id="{6985FC6F-C59D-4189-93F1-89DA31BBF794}"/>
              </a:ext>
            </a:extLst>
          </p:cNvPr>
          <p:cNvSpPr txBox="1"/>
          <p:nvPr/>
        </p:nvSpPr>
        <p:spPr>
          <a:xfrm>
            <a:off x="480372" y="2942314"/>
            <a:ext cx="1540486" cy="923330"/>
          </a:xfrm>
          <a:prstGeom prst="rect">
            <a:avLst/>
          </a:prstGeom>
          <a:noFill/>
        </p:spPr>
        <p:txBody>
          <a:bodyPr wrap="none" lIns="0" tIns="0" rIns="0" bIns="0" rtlCol="0">
            <a:spAutoFit/>
          </a:bodyPr>
          <a:lstStyle>
            <a:defPPr>
              <a:defRPr lang="en-US"/>
            </a:defPPr>
            <a:lvl1pPr>
              <a:defRPr sz="6000" b="1">
                <a:solidFill>
                  <a:schemeClr val="tx2"/>
                </a:solidFill>
              </a:defRPr>
            </a:lvl1pPr>
          </a:lstStyle>
          <a:p>
            <a:r>
              <a:rPr lang="de-DE" dirty="0"/>
              <a:t>45%</a:t>
            </a:r>
          </a:p>
        </p:txBody>
      </p:sp>
      <p:sp>
        <p:nvSpPr>
          <p:cNvPr id="53" name="Textfeld 52">
            <a:extLst>
              <a:ext uri="{FF2B5EF4-FFF2-40B4-BE49-F238E27FC236}">
                <a16:creationId xmlns:a16="http://schemas.microsoft.com/office/drawing/2014/main" id="{0E1A8B75-08BE-447F-A905-78B1998C1B90}"/>
              </a:ext>
            </a:extLst>
          </p:cNvPr>
          <p:cNvSpPr txBox="1"/>
          <p:nvPr/>
        </p:nvSpPr>
        <p:spPr>
          <a:xfrm>
            <a:off x="6231469" y="3335506"/>
            <a:ext cx="820738" cy="492443"/>
          </a:xfrm>
          <a:prstGeom prst="rect">
            <a:avLst/>
          </a:prstGeom>
          <a:noFill/>
        </p:spPr>
        <p:txBody>
          <a:bodyPr wrap="none" lIns="0" tIns="0" rIns="0" bIns="0" rtlCol="0">
            <a:spAutoFit/>
          </a:bodyPr>
          <a:lstStyle/>
          <a:p>
            <a:r>
              <a:rPr lang="de-DE" sz="3200" dirty="0">
                <a:solidFill>
                  <a:schemeClr val="bg1">
                    <a:lumMod val="65000"/>
                  </a:schemeClr>
                </a:solidFill>
              </a:rPr>
              <a:t>10%</a:t>
            </a:r>
          </a:p>
        </p:txBody>
      </p:sp>
      <p:sp>
        <p:nvSpPr>
          <p:cNvPr id="54" name="Textfeld 53">
            <a:extLst>
              <a:ext uri="{FF2B5EF4-FFF2-40B4-BE49-F238E27FC236}">
                <a16:creationId xmlns:a16="http://schemas.microsoft.com/office/drawing/2014/main" id="{296CC6B4-565A-495A-A034-4167F0E10126}"/>
              </a:ext>
            </a:extLst>
          </p:cNvPr>
          <p:cNvSpPr txBox="1"/>
          <p:nvPr/>
        </p:nvSpPr>
        <p:spPr>
          <a:xfrm>
            <a:off x="8052832" y="3335506"/>
            <a:ext cx="593111" cy="492443"/>
          </a:xfrm>
          <a:prstGeom prst="rect">
            <a:avLst/>
          </a:prstGeom>
          <a:noFill/>
        </p:spPr>
        <p:txBody>
          <a:bodyPr wrap="none" lIns="0" tIns="0" rIns="0" bIns="0" rtlCol="0">
            <a:spAutoFit/>
          </a:bodyPr>
          <a:lstStyle/>
          <a:p>
            <a:r>
              <a:rPr lang="de-DE" sz="3200" dirty="0">
                <a:solidFill>
                  <a:schemeClr val="bg1">
                    <a:lumMod val="65000"/>
                  </a:schemeClr>
                </a:solidFill>
              </a:rPr>
              <a:t>9%</a:t>
            </a:r>
          </a:p>
        </p:txBody>
      </p:sp>
      <p:sp>
        <p:nvSpPr>
          <p:cNvPr id="55" name="Textfeld 54">
            <a:extLst>
              <a:ext uri="{FF2B5EF4-FFF2-40B4-BE49-F238E27FC236}">
                <a16:creationId xmlns:a16="http://schemas.microsoft.com/office/drawing/2014/main" id="{306F3A83-4DEB-4916-86D4-66C50FD8A3DB}"/>
              </a:ext>
            </a:extLst>
          </p:cNvPr>
          <p:cNvSpPr txBox="1"/>
          <p:nvPr/>
        </p:nvSpPr>
        <p:spPr>
          <a:xfrm>
            <a:off x="10030292" y="3335506"/>
            <a:ext cx="593111" cy="492443"/>
          </a:xfrm>
          <a:prstGeom prst="rect">
            <a:avLst/>
          </a:prstGeom>
          <a:noFill/>
        </p:spPr>
        <p:txBody>
          <a:bodyPr wrap="none" lIns="0" tIns="0" rIns="0" bIns="0" rtlCol="0">
            <a:spAutoFit/>
          </a:bodyPr>
          <a:lstStyle/>
          <a:p>
            <a:r>
              <a:rPr lang="de-DE" sz="3200" dirty="0">
                <a:solidFill>
                  <a:schemeClr val="bg1">
                    <a:lumMod val="65000"/>
                  </a:schemeClr>
                </a:solidFill>
              </a:rPr>
              <a:t>8%</a:t>
            </a:r>
          </a:p>
        </p:txBody>
      </p:sp>
      <p:sp>
        <p:nvSpPr>
          <p:cNvPr id="81" name="Textfeld 80">
            <a:extLst>
              <a:ext uri="{FF2B5EF4-FFF2-40B4-BE49-F238E27FC236}">
                <a16:creationId xmlns:a16="http://schemas.microsoft.com/office/drawing/2014/main" id="{FF2E9FEF-C3F9-4320-A053-11104895F99D}"/>
              </a:ext>
            </a:extLst>
          </p:cNvPr>
          <p:cNvSpPr txBox="1"/>
          <p:nvPr/>
        </p:nvSpPr>
        <p:spPr>
          <a:xfrm>
            <a:off x="455193" y="1436958"/>
            <a:ext cx="912109" cy="169277"/>
          </a:xfrm>
          <a:prstGeom prst="rect">
            <a:avLst/>
          </a:prstGeom>
          <a:noFill/>
        </p:spPr>
        <p:txBody>
          <a:bodyPr wrap="none" lIns="0" tIns="0" rIns="0" bIns="0" rtlCol="0">
            <a:spAutoFit/>
          </a:bodyPr>
          <a:lstStyle>
            <a:defPPr>
              <a:defRPr lang="en-US"/>
            </a:defPPr>
            <a:lvl1pPr>
              <a:defRPr sz="1100"/>
            </a:lvl1pPr>
          </a:lstStyle>
          <a:p>
            <a:r>
              <a:rPr lang="de-DE" dirty="0"/>
              <a:t>Base: n=2.010</a:t>
            </a:r>
          </a:p>
        </p:txBody>
      </p:sp>
      <p:grpSp>
        <p:nvGrpSpPr>
          <p:cNvPr id="84" name="Gruppieren 83">
            <a:extLst>
              <a:ext uri="{FF2B5EF4-FFF2-40B4-BE49-F238E27FC236}">
                <a16:creationId xmlns:a16="http://schemas.microsoft.com/office/drawing/2014/main" id="{7A3EAB38-4F3B-4159-A778-333C90804847}"/>
              </a:ext>
            </a:extLst>
          </p:cNvPr>
          <p:cNvGrpSpPr/>
          <p:nvPr/>
        </p:nvGrpSpPr>
        <p:grpSpPr>
          <a:xfrm>
            <a:off x="712381" y="2084383"/>
            <a:ext cx="5315004" cy="808736"/>
            <a:chOff x="712381" y="1764343"/>
            <a:chExt cx="3030279" cy="808736"/>
          </a:xfrm>
        </p:grpSpPr>
        <p:cxnSp>
          <p:nvCxnSpPr>
            <p:cNvPr id="85" name="Gerader Verbinder 84">
              <a:extLst>
                <a:ext uri="{FF2B5EF4-FFF2-40B4-BE49-F238E27FC236}">
                  <a16:creationId xmlns:a16="http://schemas.microsoft.com/office/drawing/2014/main" id="{BBFAA393-D671-42E9-93F2-86C866EE5DA5}"/>
                </a:ext>
              </a:extLst>
            </p:cNvPr>
            <p:cNvCxnSpPr/>
            <p:nvPr/>
          </p:nvCxnSpPr>
          <p:spPr>
            <a:xfrm flipV="1">
              <a:off x="712381" y="2275367"/>
              <a:ext cx="361507" cy="29771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6" name="Gerader Verbinder 85">
              <a:extLst>
                <a:ext uri="{FF2B5EF4-FFF2-40B4-BE49-F238E27FC236}">
                  <a16:creationId xmlns:a16="http://schemas.microsoft.com/office/drawing/2014/main" id="{44FF90C8-7315-488A-A89E-1D3DA8137A73}"/>
                </a:ext>
              </a:extLst>
            </p:cNvPr>
            <p:cNvCxnSpPr/>
            <p:nvPr/>
          </p:nvCxnSpPr>
          <p:spPr>
            <a:xfrm>
              <a:off x="1063255" y="2271197"/>
              <a:ext cx="2679405"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87" name="Textfeld 86">
              <a:extLst>
                <a:ext uri="{FF2B5EF4-FFF2-40B4-BE49-F238E27FC236}">
                  <a16:creationId xmlns:a16="http://schemas.microsoft.com/office/drawing/2014/main" id="{9EF91783-D61E-4973-8579-A927353372ED}"/>
                </a:ext>
              </a:extLst>
            </p:cNvPr>
            <p:cNvSpPr txBox="1"/>
            <p:nvPr/>
          </p:nvSpPr>
          <p:spPr>
            <a:xfrm>
              <a:off x="1576826" y="1764343"/>
              <a:ext cx="1808512" cy="492443"/>
            </a:xfrm>
            <a:prstGeom prst="rect">
              <a:avLst/>
            </a:prstGeom>
            <a:noFill/>
          </p:spPr>
          <p:txBody>
            <a:bodyPr wrap="square" lIns="0" tIns="0" rIns="0" bIns="0" rtlCol="0">
              <a:spAutoFit/>
            </a:bodyPr>
            <a:lstStyle/>
            <a:p>
              <a:r>
                <a:rPr lang="de-DE" sz="3200" dirty="0">
                  <a:solidFill>
                    <a:schemeClr val="bg1">
                      <a:lumMod val="65000"/>
                    </a:schemeClr>
                  </a:solidFill>
                </a:rPr>
                <a:t>73% Yes</a:t>
              </a:r>
            </a:p>
          </p:txBody>
        </p:sp>
      </p:grpSp>
      <p:grpSp>
        <p:nvGrpSpPr>
          <p:cNvPr id="88" name="Gruppieren 87">
            <a:extLst>
              <a:ext uri="{FF2B5EF4-FFF2-40B4-BE49-F238E27FC236}">
                <a16:creationId xmlns:a16="http://schemas.microsoft.com/office/drawing/2014/main" id="{9A833ADF-9987-4D1D-A6B8-508DDE7DEA1F}"/>
              </a:ext>
            </a:extLst>
          </p:cNvPr>
          <p:cNvGrpSpPr/>
          <p:nvPr/>
        </p:nvGrpSpPr>
        <p:grpSpPr>
          <a:xfrm>
            <a:off x="6164614" y="2084383"/>
            <a:ext cx="5667024" cy="808736"/>
            <a:chOff x="712381" y="1764343"/>
            <a:chExt cx="3030279" cy="808736"/>
          </a:xfrm>
        </p:grpSpPr>
        <p:cxnSp>
          <p:nvCxnSpPr>
            <p:cNvPr id="89" name="Gerader Verbinder 88">
              <a:extLst>
                <a:ext uri="{FF2B5EF4-FFF2-40B4-BE49-F238E27FC236}">
                  <a16:creationId xmlns:a16="http://schemas.microsoft.com/office/drawing/2014/main" id="{A53776A2-0651-4242-9B71-6C5D7047ED20}"/>
                </a:ext>
              </a:extLst>
            </p:cNvPr>
            <p:cNvCxnSpPr/>
            <p:nvPr/>
          </p:nvCxnSpPr>
          <p:spPr>
            <a:xfrm flipV="1">
              <a:off x="712381" y="2275367"/>
              <a:ext cx="361507" cy="29771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0" name="Gerader Verbinder 89">
              <a:extLst>
                <a:ext uri="{FF2B5EF4-FFF2-40B4-BE49-F238E27FC236}">
                  <a16:creationId xmlns:a16="http://schemas.microsoft.com/office/drawing/2014/main" id="{6442BB4B-70E9-4159-B191-47EBB9B8D8DF}"/>
                </a:ext>
              </a:extLst>
            </p:cNvPr>
            <p:cNvCxnSpPr/>
            <p:nvPr/>
          </p:nvCxnSpPr>
          <p:spPr>
            <a:xfrm>
              <a:off x="1063255" y="2271197"/>
              <a:ext cx="2679405"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91" name="Textfeld 90">
              <a:extLst>
                <a:ext uri="{FF2B5EF4-FFF2-40B4-BE49-F238E27FC236}">
                  <a16:creationId xmlns:a16="http://schemas.microsoft.com/office/drawing/2014/main" id="{DD644BFF-993C-4A59-B895-5C934EB950F1}"/>
                </a:ext>
              </a:extLst>
            </p:cNvPr>
            <p:cNvSpPr txBox="1"/>
            <p:nvPr/>
          </p:nvSpPr>
          <p:spPr>
            <a:xfrm>
              <a:off x="1576826" y="1764343"/>
              <a:ext cx="1808512" cy="492443"/>
            </a:xfrm>
            <a:prstGeom prst="rect">
              <a:avLst/>
            </a:prstGeom>
            <a:noFill/>
          </p:spPr>
          <p:txBody>
            <a:bodyPr wrap="square" lIns="0" tIns="0" rIns="0" bIns="0" rtlCol="0">
              <a:spAutoFit/>
            </a:bodyPr>
            <a:lstStyle/>
            <a:p>
              <a:r>
                <a:rPr lang="de-DE" sz="3200" dirty="0">
                  <a:solidFill>
                    <a:schemeClr val="bg1">
                      <a:lumMod val="65000"/>
                    </a:schemeClr>
                  </a:solidFill>
                </a:rPr>
                <a:t>27% </a:t>
              </a:r>
              <a:r>
                <a:rPr lang="de-DE" sz="3200" dirty="0" err="1">
                  <a:solidFill>
                    <a:schemeClr val="bg1">
                      <a:lumMod val="65000"/>
                    </a:schemeClr>
                  </a:solidFill>
                </a:rPr>
                <a:t>No</a:t>
              </a:r>
              <a:endParaRPr lang="de-DE" sz="3200" dirty="0">
                <a:solidFill>
                  <a:schemeClr val="bg1">
                    <a:lumMod val="65000"/>
                  </a:schemeClr>
                </a:solidFill>
              </a:endParaRPr>
            </a:p>
          </p:txBody>
        </p:sp>
      </p:grpSp>
      <p:grpSp>
        <p:nvGrpSpPr>
          <p:cNvPr id="176" name="Gruppieren 175">
            <a:extLst>
              <a:ext uri="{FF2B5EF4-FFF2-40B4-BE49-F238E27FC236}">
                <a16:creationId xmlns:a16="http://schemas.microsoft.com/office/drawing/2014/main" id="{4D81396A-B83F-4DD0-B3BF-40B1D861E5B2}"/>
              </a:ext>
            </a:extLst>
          </p:cNvPr>
          <p:cNvGrpSpPr>
            <a:grpSpLocks noChangeAspect="1"/>
          </p:cNvGrpSpPr>
          <p:nvPr/>
        </p:nvGrpSpPr>
        <p:grpSpPr>
          <a:xfrm>
            <a:off x="8496065" y="5616154"/>
            <a:ext cx="3240000" cy="432383"/>
            <a:chOff x="8145191" y="5602202"/>
            <a:chExt cx="3681683" cy="491331"/>
          </a:xfrm>
        </p:grpSpPr>
        <p:pic>
          <p:nvPicPr>
            <p:cNvPr id="177" name="Graphic 5">
              <a:extLst>
                <a:ext uri="{FF2B5EF4-FFF2-40B4-BE49-F238E27FC236}">
                  <a16:creationId xmlns:a16="http://schemas.microsoft.com/office/drawing/2014/main" id="{0C6715A6-B582-4DAA-983F-4FAB41CAC7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24240" y="5667113"/>
              <a:ext cx="192868" cy="316855"/>
            </a:xfrm>
            <a:prstGeom prst="rect">
              <a:avLst/>
            </a:prstGeom>
          </p:spPr>
        </p:pic>
        <p:pic>
          <p:nvPicPr>
            <p:cNvPr id="178" name="Grafik 177">
              <a:extLst>
                <a:ext uri="{FF2B5EF4-FFF2-40B4-BE49-F238E27FC236}">
                  <a16:creationId xmlns:a16="http://schemas.microsoft.com/office/drawing/2014/main" id="{3730FC60-C2CA-4404-A0EE-0EBCD2582E7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93318" y="5602202"/>
              <a:ext cx="421322" cy="403200"/>
            </a:xfrm>
            <a:prstGeom prst="rect">
              <a:avLst/>
            </a:prstGeom>
          </p:spPr>
        </p:pic>
        <p:pic>
          <p:nvPicPr>
            <p:cNvPr id="179" name="Graphic 11">
              <a:extLst>
                <a:ext uri="{FF2B5EF4-FFF2-40B4-BE49-F238E27FC236}">
                  <a16:creationId xmlns:a16="http://schemas.microsoft.com/office/drawing/2014/main" id="{ACC5ED57-0FF1-4436-A0E0-38A66D0673B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45191" y="5702348"/>
              <a:ext cx="276999" cy="276999"/>
            </a:xfrm>
            <a:prstGeom prst="rect">
              <a:avLst/>
            </a:prstGeom>
          </p:spPr>
        </p:pic>
        <p:sp>
          <p:nvSpPr>
            <p:cNvPr id="180" name="Rechteck: abgerundete Ecken 179">
              <a:extLst>
                <a:ext uri="{FF2B5EF4-FFF2-40B4-BE49-F238E27FC236}">
                  <a16:creationId xmlns:a16="http://schemas.microsoft.com/office/drawing/2014/main" id="{2F7C9BF6-ABBE-48BC-97B6-CAA360ADF084}"/>
                </a:ext>
              </a:extLst>
            </p:cNvPr>
            <p:cNvSpPr/>
            <p:nvPr/>
          </p:nvSpPr>
          <p:spPr bwMode="ltGray">
            <a:xfrm>
              <a:off x="10086643" y="5667112"/>
              <a:ext cx="1740231" cy="338289"/>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sp>
          <p:nvSpPr>
            <p:cNvPr id="181" name="Textfeld 180">
              <a:extLst>
                <a:ext uri="{FF2B5EF4-FFF2-40B4-BE49-F238E27FC236}">
                  <a16:creationId xmlns:a16="http://schemas.microsoft.com/office/drawing/2014/main" id="{DA8C4434-EDC5-4DCF-B0E3-C17CA69C82D7}"/>
                </a:ext>
              </a:extLst>
            </p:cNvPr>
            <p:cNvSpPr txBox="1"/>
            <p:nvPr/>
          </p:nvSpPr>
          <p:spPr>
            <a:xfrm>
              <a:off x="10206064"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18-34</a:t>
              </a:r>
              <a:br>
                <a:rPr lang="en-US" sz="1100" dirty="0">
                  <a:solidFill>
                    <a:schemeClr val="bg1">
                      <a:lumMod val="75000"/>
                    </a:schemeClr>
                  </a:solidFill>
                </a:rPr>
              </a:br>
              <a:r>
                <a:rPr lang="en-US" sz="900" dirty="0">
                  <a:solidFill>
                    <a:schemeClr val="bg1">
                      <a:lumMod val="75000"/>
                    </a:schemeClr>
                  </a:solidFill>
                </a:rPr>
                <a:t>(a)</a:t>
              </a:r>
            </a:p>
          </p:txBody>
        </p:sp>
        <p:sp>
          <p:nvSpPr>
            <p:cNvPr id="182" name="Textfeld 181">
              <a:extLst>
                <a:ext uri="{FF2B5EF4-FFF2-40B4-BE49-F238E27FC236}">
                  <a16:creationId xmlns:a16="http://schemas.microsoft.com/office/drawing/2014/main" id="{F7186C3C-AA4A-4237-8822-6448F2B2C749}"/>
                </a:ext>
              </a:extLst>
            </p:cNvPr>
            <p:cNvSpPr txBox="1"/>
            <p:nvPr/>
          </p:nvSpPr>
          <p:spPr>
            <a:xfrm>
              <a:off x="10741646"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35-49</a:t>
              </a:r>
              <a:br>
                <a:rPr lang="en-US" sz="1100" dirty="0">
                  <a:solidFill>
                    <a:schemeClr val="bg1">
                      <a:lumMod val="75000"/>
                    </a:schemeClr>
                  </a:solidFill>
                </a:rPr>
              </a:br>
              <a:r>
                <a:rPr lang="en-US" sz="900" dirty="0">
                  <a:solidFill>
                    <a:schemeClr val="bg1">
                      <a:lumMod val="75000"/>
                    </a:schemeClr>
                  </a:solidFill>
                </a:rPr>
                <a:t>(b)</a:t>
              </a:r>
            </a:p>
          </p:txBody>
        </p:sp>
        <p:sp>
          <p:nvSpPr>
            <p:cNvPr id="183" name="Textfeld 182">
              <a:extLst>
                <a:ext uri="{FF2B5EF4-FFF2-40B4-BE49-F238E27FC236}">
                  <a16:creationId xmlns:a16="http://schemas.microsoft.com/office/drawing/2014/main" id="{8413D097-7378-424D-ADE3-FDDC455E0365}"/>
                </a:ext>
              </a:extLst>
            </p:cNvPr>
            <p:cNvSpPr txBox="1"/>
            <p:nvPr/>
          </p:nvSpPr>
          <p:spPr>
            <a:xfrm>
              <a:off x="11277227"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50-99</a:t>
              </a:r>
              <a:br>
                <a:rPr lang="en-US" sz="1100" dirty="0">
                  <a:solidFill>
                    <a:schemeClr val="bg1">
                      <a:lumMod val="75000"/>
                    </a:schemeClr>
                  </a:solidFill>
                </a:rPr>
              </a:br>
              <a:r>
                <a:rPr lang="en-US" sz="900" dirty="0">
                  <a:solidFill>
                    <a:schemeClr val="bg1">
                      <a:lumMod val="75000"/>
                    </a:schemeClr>
                  </a:solidFill>
                </a:rPr>
                <a:t>(c)</a:t>
              </a:r>
            </a:p>
          </p:txBody>
        </p:sp>
        <p:cxnSp>
          <p:nvCxnSpPr>
            <p:cNvPr id="184" name="Gerader Verbinder 183">
              <a:extLst>
                <a:ext uri="{FF2B5EF4-FFF2-40B4-BE49-F238E27FC236}">
                  <a16:creationId xmlns:a16="http://schemas.microsoft.com/office/drawing/2014/main" id="{DED45BE9-2108-4843-8210-0589A339E2B5}"/>
                </a:ext>
              </a:extLst>
            </p:cNvPr>
            <p:cNvCxnSpPr>
              <a:cxnSpLocks/>
            </p:cNvCxnSpPr>
            <p:nvPr/>
          </p:nvCxnSpPr>
          <p:spPr>
            <a:xfrm>
              <a:off x="1067642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85" name="Gerader Verbinder 184">
              <a:extLst>
                <a:ext uri="{FF2B5EF4-FFF2-40B4-BE49-F238E27FC236}">
                  <a16:creationId xmlns:a16="http://schemas.microsoft.com/office/drawing/2014/main" id="{7FFD7036-74B2-4024-9687-8A47607AD02C}"/>
                </a:ext>
              </a:extLst>
            </p:cNvPr>
            <p:cNvCxnSpPr>
              <a:cxnSpLocks/>
            </p:cNvCxnSpPr>
            <p:nvPr/>
          </p:nvCxnSpPr>
          <p:spPr>
            <a:xfrm>
              <a:off x="1121689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08" name="Rechteck: abgerundete Ecken 207">
              <a:extLst>
                <a:ext uri="{FF2B5EF4-FFF2-40B4-BE49-F238E27FC236}">
                  <a16:creationId xmlns:a16="http://schemas.microsoft.com/office/drawing/2014/main" id="{465C18BF-58F8-437C-B390-DE465533D83F}"/>
                </a:ext>
              </a:extLst>
            </p:cNvPr>
            <p:cNvSpPr/>
            <p:nvPr/>
          </p:nvSpPr>
          <p:spPr bwMode="ltGray">
            <a:xfrm>
              <a:off x="8812162" y="5667112"/>
              <a:ext cx="518125" cy="33829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cxnSp>
          <p:nvCxnSpPr>
            <p:cNvPr id="209" name="Gerader Verbinder 208">
              <a:extLst>
                <a:ext uri="{FF2B5EF4-FFF2-40B4-BE49-F238E27FC236}">
                  <a16:creationId xmlns:a16="http://schemas.microsoft.com/office/drawing/2014/main" id="{1BB74405-EA5A-49F6-916B-32DD5B56E105}"/>
                </a:ext>
              </a:extLst>
            </p:cNvPr>
            <p:cNvCxnSpPr>
              <a:cxnSpLocks/>
            </p:cNvCxnSpPr>
            <p:nvPr/>
          </p:nvCxnSpPr>
          <p:spPr>
            <a:xfrm>
              <a:off x="9071224" y="5765460"/>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10" name="Textfeld 209">
              <a:extLst>
                <a:ext uri="{FF2B5EF4-FFF2-40B4-BE49-F238E27FC236}">
                  <a16:creationId xmlns:a16="http://schemas.microsoft.com/office/drawing/2014/main" id="{0AF28B13-EE95-4C2F-A878-CFD24C31C8F0}"/>
                </a:ext>
              </a:extLst>
            </p:cNvPr>
            <p:cNvSpPr txBox="1"/>
            <p:nvPr/>
          </p:nvSpPr>
          <p:spPr>
            <a:xfrm>
              <a:off x="8882814" y="5766403"/>
              <a:ext cx="132972" cy="192355"/>
            </a:xfrm>
            <a:prstGeom prst="rect">
              <a:avLst/>
            </a:prstGeom>
            <a:noFill/>
          </p:spPr>
          <p:txBody>
            <a:bodyPr wrap="none" lIns="0" tIns="0" rIns="0" bIns="0" rtlCol="0">
              <a:spAutoFit/>
            </a:bodyPr>
            <a:lstStyle/>
            <a:p>
              <a:pPr algn="ctr"/>
              <a:r>
                <a:rPr lang="en-US" sz="1100" dirty="0">
                  <a:solidFill>
                    <a:schemeClr val="bg1">
                      <a:lumMod val="75000"/>
                    </a:schemeClr>
                  </a:solidFill>
                </a:rPr>
                <a:t>m</a:t>
              </a:r>
            </a:p>
          </p:txBody>
        </p:sp>
        <p:sp>
          <p:nvSpPr>
            <p:cNvPr id="211" name="Textfeld 210">
              <a:extLst>
                <a:ext uri="{FF2B5EF4-FFF2-40B4-BE49-F238E27FC236}">
                  <a16:creationId xmlns:a16="http://schemas.microsoft.com/office/drawing/2014/main" id="{FA361E26-F85D-4DDE-92A1-0213036D3CAF}"/>
                </a:ext>
              </a:extLst>
            </p:cNvPr>
            <p:cNvSpPr txBox="1"/>
            <p:nvPr/>
          </p:nvSpPr>
          <p:spPr>
            <a:xfrm>
              <a:off x="9198193" y="5766403"/>
              <a:ext cx="43718" cy="192355"/>
            </a:xfrm>
            <a:prstGeom prst="rect">
              <a:avLst/>
            </a:prstGeom>
            <a:noFill/>
          </p:spPr>
          <p:txBody>
            <a:bodyPr wrap="none" lIns="0" tIns="0" rIns="0" bIns="0" rtlCol="0">
              <a:spAutoFit/>
            </a:bodyPr>
            <a:lstStyle/>
            <a:p>
              <a:pPr algn="ctr"/>
              <a:r>
                <a:rPr lang="en-US" sz="1100" dirty="0">
                  <a:solidFill>
                    <a:schemeClr val="bg1">
                      <a:lumMod val="75000"/>
                    </a:schemeClr>
                  </a:solidFill>
                </a:rPr>
                <a:t>f</a:t>
              </a:r>
              <a:endParaRPr lang="en-US" sz="900" dirty="0">
                <a:solidFill>
                  <a:schemeClr val="bg1">
                    <a:lumMod val="75000"/>
                  </a:schemeClr>
                </a:solidFill>
              </a:endParaRPr>
            </a:p>
          </p:txBody>
        </p:sp>
        <p:sp>
          <p:nvSpPr>
            <p:cNvPr id="212" name="Textfeld 211">
              <a:extLst>
                <a:ext uri="{FF2B5EF4-FFF2-40B4-BE49-F238E27FC236}">
                  <a16:creationId xmlns:a16="http://schemas.microsoft.com/office/drawing/2014/main" id="{59847BB8-B5A2-4116-82FE-54B80E288582}"/>
                </a:ext>
              </a:extLst>
            </p:cNvPr>
            <p:cNvSpPr txBox="1"/>
            <p:nvPr/>
          </p:nvSpPr>
          <p:spPr>
            <a:xfrm>
              <a:off x="8908650" y="5936152"/>
              <a:ext cx="74" cy="157381"/>
            </a:xfrm>
            <a:prstGeom prst="rect">
              <a:avLst/>
            </a:prstGeom>
            <a:noFill/>
          </p:spPr>
          <p:txBody>
            <a:bodyPr wrap="none" lIns="0" tIns="0" rIns="0" bIns="0" rtlCol="0">
              <a:spAutoFit/>
            </a:bodyPr>
            <a:lstStyle/>
            <a:p>
              <a:endParaRPr lang="en-US" sz="900" b="1" dirty="0">
                <a:solidFill>
                  <a:schemeClr val="bg1">
                    <a:lumMod val="75000"/>
                  </a:schemeClr>
                </a:solidFill>
              </a:endParaRPr>
            </a:p>
          </p:txBody>
        </p:sp>
      </p:grpSp>
      <p:grpSp>
        <p:nvGrpSpPr>
          <p:cNvPr id="9" name="Gruppieren 8">
            <a:extLst>
              <a:ext uri="{FF2B5EF4-FFF2-40B4-BE49-F238E27FC236}">
                <a16:creationId xmlns:a16="http://schemas.microsoft.com/office/drawing/2014/main" id="{A66D4F9D-5018-460A-ADF1-BABE406A9D3B}"/>
              </a:ext>
            </a:extLst>
          </p:cNvPr>
          <p:cNvGrpSpPr/>
          <p:nvPr/>
        </p:nvGrpSpPr>
        <p:grpSpPr>
          <a:xfrm>
            <a:off x="1965401" y="2960246"/>
            <a:ext cx="1150182" cy="556793"/>
            <a:chOff x="1965401" y="2935562"/>
            <a:chExt cx="1150182" cy="556793"/>
          </a:xfrm>
        </p:grpSpPr>
        <p:grpSp>
          <p:nvGrpSpPr>
            <p:cNvPr id="92" name="Gruppieren 91">
              <a:extLst>
                <a:ext uri="{FF2B5EF4-FFF2-40B4-BE49-F238E27FC236}">
                  <a16:creationId xmlns:a16="http://schemas.microsoft.com/office/drawing/2014/main" id="{2EF47CF6-D86D-4F5C-AC69-0D088C4BAB65}"/>
                </a:ext>
              </a:extLst>
            </p:cNvPr>
            <p:cNvGrpSpPr/>
            <p:nvPr/>
          </p:nvGrpSpPr>
          <p:grpSpPr>
            <a:xfrm>
              <a:off x="1965401" y="2943076"/>
              <a:ext cx="1150182" cy="549279"/>
              <a:chOff x="3153384" y="3006278"/>
              <a:chExt cx="1024281" cy="549279"/>
            </a:xfrm>
          </p:grpSpPr>
          <p:grpSp>
            <p:nvGrpSpPr>
              <p:cNvPr id="93" name="Gruppieren 92">
                <a:extLst>
                  <a:ext uri="{FF2B5EF4-FFF2-40B4-BE49-F238E27FC236}">
                    <a16:creationId xmlns:a16="http://schemas.microsoft.com/office/drawing/2014/main" id="{0D49D1CE-9BE3-407C-93EA-9814BD9830DC}"/>
                  </a:ext>
                </a:extLst>
              </p:cNvPr>
              <p:cNvGrpSpPr/>
              <p:nvPr/>
            </p:nvGrpSpPr>
            <p:grpSpPr>
              <a:xfrm>
                <a:off x="3153384" y="3006278"/>
                <a:ext cx="1016330" cy="279325"/>
                <a:chOff x="5651042" y="3076433"/>
                <a:chExt cx="1016330" cy="279325"/>
              </a:xfrm>
            </p:grpSpPr>
            <p:grpSp>
              <p:nvGrpSpPr>
                <p:cNvPr id="100" name="Gruppieren 99">
                  <a:extLst>
                    <a:ext uri="{FF2B5EF4-FFF2-40B4-BE49-F238E27FC236}">
                      <a16:creationId xmlns:a16="http://schemas.microsoft.com/office/drawing/2014/main" id="{E87BD00E-85AE-4DB1-9A07-34020C16FC47}"/>
                    </a:ext>
                  </a:extLst>
                </p:cNvPr>
                <p:cNvGrpSpPr/>
                <p:nvPr/>
              </p:nvGrpSpPr>
              <p:grpSpPr>
                <a:xfrm>
                  <a:off x="5651042" y="3211758"/>
                  <a:ext cx="216000" cy="144000"/>
                  <a:chOff x="2734278" y="3211758"/>
                  <a:chExt cx="216000" cy="144000"/>
                </a:xfrm>
              </p:grpSpPr>
              <p:cxnSp>
                <p:nvCxnSpPr>
                  <p:cNvPr id="120" name="Gerader Verbinder 119">
                    <a:extLst>
                      <a:ext uri="{FF2B5EF4-FFF2-40B4-BE49-F238E27FC236}">
                        <a16:creationId xmlns:a16="http://schemas.microsoft.com/office/drawing/2014/main" id="{0E1CC605-A0C8-4458-8C03-A2790C1CA842}"/>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1" name="Gerader Verbinder 120">
                    <a:extLst>
                      <a:ext uri="{FF2B5EF4-FFF2-40B4-BE49-F238E27FC236}">
                        <a16:creationId xmlns:a16="http://schemas.microsoft.com/office/drawing/2014/main" id="{6ED6B5CD-37BC-4C6B-834C-5D5CF864B78A}"/>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17" name="Textfeld 116">
                  <a:extLst>
                    <a:ext uri="{FF2B5EF4-FFF2-40B4-BE49-F238E27FC236}">
                      <a16:creationId xmlns:a16="http://schemas.microsoft.com/office/drawing/2014/main" id="{F4D33CD4-F53F-448F-8F72-993F5C68CADB}"/>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94" name="Gruppieren 93">
                <a:extLst>
                  <a:ext uri="{FF2B5EF4-FFF2-40B4-BE49-F238E27FC236}">
                    <a16:creationId xmlns:a16="http://schemas.microsoft.com/office/drawing/2014/main" id="{D2EB2724-83E0-4A1B-9885-2851DD0DBFD0}"/>
                  </a:ext>
                </a:extLst>
              </p:cNvPr>
              <p:cNvGrpSpPr/>
              <p:nvPr/>
            </p:nvGrpSpPr>
            <p:grpSpPr>
              <a:xfrm>
                <a:off x="3159562" y="3281036"/>
                <a:ext cx="1018103" cy="274521"/>
                <a:chOff x="5649269" y="2787070"/>
                <a:chExt cx="1018103" cy="274521"/>
              </a:xfrm>
            </p:grpSpPr>
            <p:grpSp>
              <p:nvGrpSpPr>
                <p:cNvPr id="96" name="Gruppieren 95">
                  <a:extLst>
                    <a:ext uri="{FF2B5EF4-FFF2-40B4-BE49-F238E27FC236}">
                      <a16:creationId xmlns:a16="http://schemas.microsoft.com/office/drawing/2014/main" id="{E2C05802-0856-4EB3-9F84-960E9A2E384C}"/>
                    </a:ext>
                  </a:extLst>
                </p:cNvPr>
                <p:cNvGrpSpPr/>
                <p:nvPr/>
              </p:nvGrpSpPr>
              <p:grpSpPr>
                <a:xfrm>
                  <a:off x="5649269" y="2917591"/>
                  <a:ext cx="216000" cy="144000"/>
                  <a:chOff x="2734278" y="3211758"/>
                  <a:chExt cx="216000" cy="144000"/>
                </a:xfrm>
              </p:grpSpPr>
              <p:cxnSp>
                <p:nvCxnSpPr>
                  <p:cNvPr id="98" name="Gerader Verbinder 97">
                    <a:extLst>
                      <a:ext uri="{FF2B5EF4-FFF2-40B4-BE49-F238E27FC236}">
                        <a16:creationId xmlns:a16="http://schemas.microsoft.com/office/drawing/2014/main" id="{16B1882B-3A54-4A16-BDAC-BB0EFB04E17E}"/>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9" name="Gerader Verbinder 98">
                    <a:extLst>
                      <a:ext uri="{FF2B5EF4-FFF2-40B4-BE49-F238E27FC236}">
                        <a16:creationId xmlns:a16="http://schemas.microsoft.com/office/drawing/2014/main" id="{2E3F335F-BF9D-4644-A1E1-C0ADE8D0717C}"/>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97" name="Textfeld 96">
                  <a:extLst>
                    <a:ext uri="{FF2B5EF4-FFF2-40B4-BE49-F238E27FC236}">
                      <a16:creationId xmlns:a16="http://schemas.microsoft.com/office/drawing/2014/main" id="{C54C42A0-19DE-48D6-9A50-94119D96B697}"/>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40%|47%</a:t>
                  </a:r>
                  <a:r>
                    <a:rPr lang="de-DE" sz="600" dirty="0">
                      <a:solidFill>
                        <a:schemeClr val="bg1">
                          <a:lumMod val="65000"/>
                        </a:schemeClr>
                      </a:solidFill>
                    </a:rPr>
                    <a:t>a</a:t>
                  </a:r>
                  <a:r>
                    <a:rPr lang="de-DE" sz="800" dirty="0">
                      <a:solidFill>
                        <a:schemeClr val="bg1">
                          <a:lumMod val="65000"/>
                        </a:schemeClr>
                      </a:solidFill>
                    </a:rPr>
                    <a:t>|47%</a:t>
                  </a:r>
                  <a:r>
                    <a:rPr lang="de-DE" sz="600" dirty="0">
                      <a:solidFill>
                        <a:schemeClr val="bg1">
                          <a:lumMod val="65000"/>
                        </a:schemeClr>
                      </a:solidFill>
                    </a:rPr>
                    <a:t>a</a:t>
                  </a:r>
                </a:p>
              </p:txBody>
            </p:sp>
          </p:grpSp>
        </p:grpSp>
        <p:grpSp>
          <p:nvGrpSpPr>
            <p:cNvPr id="213" name="Gruppieren 212">
              <a:extLst>
                <a:ext uri="{FF2B5EF4-FFF2-40B4-BE49-F238E27FC236}">
                  <a16:creationId xmlns:a16="http://schemas.microsoft.com/office/drawing/2014/main" id="{5513CCDD-C673-4477-B5F4-5F769B142091}"/>
                </a:ext>
              </a:extLst>
            </p:cNvPr>
            <p:cNvGrpSpPr/>
            <p:nvPr/>
          </p:nvGrpSpPr>
          <p:grpSpPr>
            <a:xfrm>
              <a:off x="1993493" y="2935562"/>
              <a:ext cx="224322" cy="400165"/>
              <a:chOff x="1237392" y="1861683"/>
              <a:chExt cx="224322" cy="400165"/>
            </a:xfrm>
          </p:grpSpPr>
          <p:pic>
            <p:nvPicPr>
              <p:cNvPr id="214" name="Grafik 213">
                <a:extLst>
                  <a:ext uri="{FF2B5EF4-FFF2-40B4-BE49-F238E27FC236}">
                    <a16:creationId xmlns:a16="http://schemas.microsoft.com/office/drawing/2014/main" id="{77D21BD7-1384-4956-9CB8-F548A3AB347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60528" y="2081848"/>
                <a:ext cx="188090" cy="180000"/>
              </a:xfrm>
              <a:prstGeom prst="rect">
                <a:avLst/>
              </a:prstGeom>
            </p:spPr>
          </p:pic>
          <p:grpSp>
            <p:nvGrpSpPr>
              <p:cNvPr id="215" name="Gruppieren 214">
                <a:extLst>
                  <a:ext uri="{FF2B5EF4-FFF2-40B4-BE49-F238E27FC236}">
                    <a16:creationId xmlns:a16="http://schemas.microsoft.com/office/drawing/2014/main" id="{4198E35B-CEC4-48D7-9EFB-F293D6786D99}"/>
                  </a:ext>
                </a:extLst>
              </p:cNvPr>
              <p:cNvGrpSpPr>
                <a:grpSpLocks noChangeAspect="1"/>
              </p:cNvGrpSpPr>
              <p:nvPr/>
            </p:nvGrpSpPr>
            <p:grpSpPr>
              <a:xfrm>
                <a:off x="1237392" y="1861683"/>
                <a:ext cx="224322" cy="144000"/>
                <a:chOff x="10194164" y="3584308"/>
                <a:chExt cx="493594" cy="316855"/>
              </a:xfrm>
            </p:grpSpPr>
            <p:pic>
              <p:nvPicPr>
                <p:cNvPr id="216" name="Graphic 5">
                  <a:extLst>
                    <a:ext uri="{FF2B5EF4-FFF2-40B4-BE49-F238E27FC236}">
                      <a16:creationId xmlns:a16="http://schemas.microsoft.com/office/drawing/2014/main" id="{4D268A81-1023-4F7C-BF5D-3DA8F58449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94890" y="3584308"/>
                  <a:ext cx="192868" cy="316855"/>
                </a:xfrm>
                <a:prstGeom prst="rect">
                  <a:avLst/>
                </a:prstGeom>
              </p:spPr>
            </p:pic>
            <p:pic>
              <p:nvPicPr>
                <p:cNvPr id="217" name="Graphic 11">
                  <a:extLst>
                    <a:ext uri="{FF2B5EF4-FFF2-40B4-BE49-F238E27FC236}">
                      <a16:creationId xmlns:a16="http://schemas.microsoft.com/office/drawing/2014/main" id="{E2071347-8392-4D55-8C51-D48B4653326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94164" y="3584308"/>
                  <a:ext cx="276999" cy="276999"/>
                </a:xfrm>
                <a:prstGeom prst="rect">
                  <a:avLst/>
                </a:prstGeom>
              </p:spPr>
            </p:pic>
          </p:grpSp>
        </p:grpSp>
      </p:grpSp>
      <p:grpSp>
        <p:nvGrpSpPr>
          <p:cNvPr id="10" name="Gruppieren 9">
            <a:extLst>
              <a:ext uri="{FF2B5EF4-FFF2-40B4-BE49-F238E27FC236}">
                <a16:creationId xmlns:a16="http://schemas.microsoft.com/office/drawing/2014/main" id="{2709201A-B7A5-467C-BAEC-989CE0893CDF}"/>
              </a:ext>
            </a:extLst>
          </p:cNvPr>
          <p:cNvGrpSpPr/>
          <p:nvPr/>
        </p:nvGrpSpPr>
        <p:grpSpPr>
          <a:xfrm>
            <a:off x="5042252" y="2960246"/>
            <a:ext cx="1150182" cy="556793"/>
            <a:chOff x="5042252" y="2935562"/>
            <a:chExt cx="1150182" cy="556793"/>
          </a:xfrm>
        </p:grpSpPr>
        <p:grpSp>
          <p:nvGrpSpPr>
            <p:cNvPr id="122" name="Gruppieren 121">
              <a:extLst>
                <a:ext uri="{FF2B5EF4-FFF2-40B4-BE49-F238E27FC236}">
                  <a16:creationId xmlns:a16="http://schemas.microsoft.com/office/drawing/2014/main" id="{C2205769-D2E2-4820-8C53-AF724DF2D901}"/>
                </a:ext>
              </a:extLst>
            </p:cNvPr>
            <p:cNvGrpSpPr/>
            <p:nvPr/>
          </p:nvGrpSpPr>
          <p:grpSpPr>
            <a:xfrm>
              <a:off x="5042252" y="2943076"/>
              <a:ext cx="1150182" cy="549279"/>
              <a:chOff x="3153384" y="3006278"/>
              <a:chExt cx="1024281" cy="549279"/>
            </a:xfrm>
          </p:grpSpPr>
          <p:grpSp>
            <p:nvGrpSpPr>
              <p:cNvPr id="123" name="Gruppieren 122">
                <a:extLst>
                  <a:ext uri="{FF2B5EF4-FFF2-40B4-BE49-F238E27FC236}">
                    <a16:creationId xmlns:a16="http://schemas.microsoft.com/office/drawing/2014/main" id="{E30C2F22-8707-457F-8546-102609D42DAB}"/>
                  </a:ext>
                </a:extLst>
              </p:cNvPr>
              <p:cNvGrpSpPr/>
              <p:nvPr/>
            </p:nvGrpSpPr>
            <p:grpSpPr>
              <a:xfrm>
                <a:off x="3153384" y="3006278"/>
                <a:ext cx="1016330" cy="279325"/>
                <a:chOff x="5651042" y="3076433"/>
                <a:chExt cx="1016330" cy="279325"/>
              </a:xfrm>
            </p:grpSpPr>
            <p:grpSp>
              <p:nvGrpSpPr>
                <p:cNvPr id="130" name="Gruppieren 129">
                  <a:extLst>
                    <a:ext uri="{FF2B5EF4-FFF2-40B4-BE49-F238E27FC236}">
                      <a16:creationId xmlns:a16="http://schemas.microsoft.com/office/drawing/2014/main" id="{F825DF15-51BC-4D98-A852-0B70AA19B12C}"/>
                    </a:ext>
                  </a:extLst>
                </p:cNvPr>
                <p:cNvGrpSpPr/>
                <p:nvPr/>
              </p:nvGrpSpPr>
              <p:grpSpPr>
                <a:xfrm>
                  <a:off x="5651042" y="3211758"/>
                  <a:ext cx="216000" cy="144000"/>
                  <a:chOff x="2734278" y="3211758"/>
                  <a:chExt cx="216000" cy="144000"/>
                </a:xfrm>
              </p:grpSpPr>
              <p:cxnSp>
                <p:nvCxnSpPr>
                  <p:cNvPr id="135" name="Gerader Verbinder 134">
                    <a:extLst>
                      <a:ext uri="{FF2B5EF4-FFF2-40B4-BE49-F238E27FC236}">
                        <a16:creationId xmlns:a16="http://schemas.microsoft.com/office/drawing/2014/main" id="{F15FD797-55D0-4AF3-9A1E-8AF2ED2EE756}"/>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36" name="Gerader Verbinder 135">
                    <a:extLst>
                      <a:ext uri="{FF2B5EF4-FFF2-40B4-BE49-F238E27FC236}">
                        <a16:creationId xmlns:a16="http://schemas.microsoft.com/office/drawing/2014/main" id="{84BBDD54-6FC0-4C16-A13E-863F3F89C6BA}"/>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32" name="Textfeld 131">
                  <a:extLst>
                    <a:ext uri="{FF2B5EF4-FFF2-40B4-BE49-F238E27FC236}">
                      <a16:creationId xmlns:a16="http://schemas.microsoft.com/office/drawing/2014/main" id="{C2AB701D-0572-43A8-97F6-0E14C9BDF8B8}"/>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14%|9%</a:t>
                  </a:r>
                </a:p>
              </p:txBody>
            </p:sp>
          </p:grpSp>
          <p:grpSp>
            <p:nvGrpSpPr>
              <p:cNvPr id="124" name="Gruppieren 123">
                <a:extLst>
                  <a:ext uri="{FF2B5EF4-FFF2-40B4-BE49-F238E27FC236}">
                    <a16:creationId xmlns:a16="http://schemas.microsoft.com/office/drawing/2014/main" id="{F0F23F70-220B-4D7C-A3F4-96008356776B}"/>
                  </a:ext>
                </a:extLst>
              </p:cNvPr>
              <p:cNvGrpSpPr/>
              <p:nvPr/>
            </p:nvGrpSpPr>
            <p:grpSpPr>
              <a:xfrm>
                <a:off x="3159562" y="3281036"/>
                <a:ext cx="1018103" cy="274521"/>
                <a:chOff x="5649269" y="2787070"/>
                <a:chExt cx="1018103" cy="274521"/>
              </a:xfrm>
            </p:grpSpPr>
            <p:grpSp>
              <p:nvGrpSpPr>
                <p:cNvPr id="126" name="Gruppieren 125">
                  <a:extLst>
                    <a:ext uri="{FF2B5EF4-FFF2-40B4-BE49-F238E27FC236}">
                      <a16:creationId xmlns:a16="http://schemas.microsoft.com/office/drawing/2014/main" id="{B3895BEF-371A-4275-AEF6-740D2734FFCC}"/>
                    </a:ext>
                  </a:extLst>
                </p:cNvPr>
                <p:cNvGrpSpPr/>
                <p:nvPr/>
              </p:nvGrpSpPr>
              <p:grpSpPr>
                <a:xfrm>
                  <a:off x="5649269" y="2917591"/>
                  <a:ext cx="216000" cy="144000"/>
                  <a:chOff x="2734278" y="3211758"/>
                  <a:chExt cx="216000" cy="144000"/>
                </a:xfrm>
              </p:grpSpPr>
              <p:cxnSp>
                <p:nvCxnSpPr>
                  <p:cNvPr id="128" name="Gerader Verbinder 127">
                    <a:extLst>
                      <a:ext uri="{FF2B5EF4-FFF2-40B4-BE49-F238E27FC236}">
                        <a16:creationId xmlns:a16="http://schemas.microsoft.com/office/drawing/2014/main" id="{30856829-D2D7-4B2A-9B5F-C7A922099DAE}"/>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9" name="Gerader Verbinder 128">
                    <a:extLst>
                      <a:ext uri="{FF2B5EF4-FFF2-40B4-BE49-F238E27FC236}">
                        <a16:creationId xmlns:a16="http://schemas.microsoft.com/office/drawing/2014/main" id="{D302ACF3-67ED-4C21-A001-D7A15B2EEC16}"/>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27" name="Textfeld 126">
                  <a:extLst>
                    <a:ext uri="{FF2B5EF4-FFF2-40B4-BE49-F238E27FC236}">
                      <a16:creationId xmlns:a16="http://schemas.microsoft.com/office/drawing/2014/main" id="{89D5F845-A293-4896-BA86-1E30A3A096F5}"/>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10%|15%</a:t>
                  </a:r>
                  <a:r>
                    <a:rPr lang="de-DE" sz="600" dirty="0">
                      <a:solidFill>
                        <a:schemeClr val="bg1">
                          <a:lumMod val="65000"/>
                        </a:schemeClr>
                      </a:solidFill>
                    </a:rPr>
                    <a:t>ac</a:t>
                  </a:r>
                  <a:r>
                    <a:rPr lang="de-DE" sz="800" dirty="0">
                      <a:solidFill>
                        <a:schemeClr val="bg1">
                          <a:lumMod val="65000"/>
                        </a:schemeClr>
                      </a:solidFill>
                    </a:rPr>
                    <a:t>|10%</a:t>
                  </a:r>
                  <a:endParaRPr lang="de-DE" sz="600" dirty="0">
                    <a:solidFill>
                      <a:schemeClr val="bg1">
                        <a:lumMod val="65000"/>
                      </a:schemeClr>
                    </a:solidFill>
                  </a:endParaRPr>
                </a:p>
              </p:txBody>
            </p:sp>
          </p:grpSp>
        </p:grpSp>
        <p:grpSp>
          <p:nvGrpSpPr>
            <p:cNvPr id="218" name="Gruppieren 217">
              <a:extLst>
                <a:ext uri="{FF2B5EF4-FFF2-40B4-BE49-F238E27FC236}">
                  <a16:creationId xmlns:a16="http://schemas.microsoft.com/office/drawing/2014/main" id="{D0E85BD6-EA1B-4C76-B370-0E1BB6C7211F}"/>
                </a:ext>
              </a:extLst>
            </p:cNvPr>
            <p:cNvGrpSpPr/>
            <p:nvPr/>
          </p:nvGrpSpPr>
          <p:grpSpPr>
            <a:xfrm>
              <a:off x="5052630" y="2935562"/>
              <a:ext cx="224322" cy="400165"/>
              <a:chOff x="1237392" y="1861683"/>
              <a:chExt cx="224322" cy="400165"/>
            </a:xfrm>
          </p:grpSpPr>
          <p:pic>
            <p:nvPicPr>
              <p:cNvPr id="219" name="Grafik 218">
                <a:extLst>
                  <a:ext uri="{FF2B5EF4-FFF2-40B4-BE49-F238E27FC236}">
                    <a16:creationId xmlns:a16="http://schemas.microsoft.com/office/drawing/2014/main" id="{CE62C740-CC74-4803-AABF-0BD4E73D7CA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60528" y="2081848"/>
                <a:ext cx="188090" cy="180000"/>
              </a:xfrm>
              <a:prstGeom prst="rect">
                <a:avLst/>
              </a:prstGeom>
            </p:spPr>
          </p:pic>
          <p:grpSp>
            <p:nvGrpSpPr>
              <p:cNvPr id="220" name="Gruppieren 219">
                <a:extLst>
                  <a:ext uri="{FF2B5EF4-FFF2-40B4-BE49-F238E27FC236}">
                    <a16:creationId xmlns:a16="http://schemas.microsoft.com/office/drawing/2014/main" id="{53BE5F95-A204-4848-8226-2AF1C9339B6A}"/>
                  </a:ext>
                </a:extLst>
              </p:cNvPr>
              <p:cNvGrpSpPr>
                <a:grpSpLocks noChangeAspect="1"/>
              </p:cNvGrpSpPr>
              <p:nvPr/>
            </p:nvGrpSpPr>
            <p:grpSpPr>
              <a:xfrm>
                <a:off x="1237392" y="1861683"/>
                <a:ext cx="224322" cy="144000"/>
                <a:chOff x="10194164" y="3584308"/>
                <a:chExt cx="493594" cy="316855"/>
              </a:xfrm>
            </p:grpSpPr>
            <p:pic>
              <p:nvPicPr>
                <p:cNvPr id="221" name="Graphic 5">
                  <a:extLst>
                    <a:ext uri="{FF2B5EF4-FFF2-40B4-BE49-F238E27FC236}">
                      <a16:creationId xmlns:a16="http://schemas.microsoft.com/office/drawing/2014/main" id="{5B97691F-6E0E-47FC-BFE2-91631B2C93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94890" y="3584308"/>
                  <a:ext cx="192868" cy="316855"/>
                </a:xfrm>
                <a:prstGeom prst="rect">
                  <a:avLst/>
                </a:prstGeom>
              </p:spPr>
            </p:pic>
            <p:pic>
              <p:nvPicPr>
                <p:cNvPr id="222" name="Graphic 11">
                  <a:extLst>
                    <a:ext uri="{FF2B5EF4-FFF2-40B4-BE49-F238E27FC236}">
                      <a16:creationId xmlns:a16="http://schemas.microsoft.com/office/drawing/2014/main" id="{4D46A9A2-910F-452B-BCC9-6F38706DCA7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94164" y="3584308"/>
                  <a:ext cx="276999" cy="276999"/>
                </a:xfrm>
                <a:prstGeom prst="rect">
                  <a:avLst/>
                </a:prstGeom>
              </p:spPr>
            </p:pic>
          </p:grpSp>
        </p:grpSp>
      </p:grpSp>
      <p:grpSp>
        <p:nvGrpSpPr>
          <p:cNvPr id="107" name="Gruppieren 106">
            <a:extLst>
              <a:ext uri="{FF2B5EF4-FFF2-40B4-BE49-F238E27FC236}">
                <a16:creationId xmlns:a16="http://schemas.microsoft.com/office/drawing/2014/main" id="{0B612C6D-AF47-4405-BD47-9326A5F81B2D}"/>
              </a:ext>
            </a:extLst>
          </p:cNvPr>
          <p:cNvGrpSpPr/>
          <p:nvPr/>
        </p:nvGrpSpPr>
        <p:grpSpPr>
          <a:xfrm>
            <a:off x="1912428" y="6249342"/>
            <a:ext cx="724480" cy="468000"/>
            <a:chOff x="1714500" y="4880600"/>
            <a:chExt cx="724480" cy="468000"/>
          </a:xfrm>
        </p:grpSpPr>
        <p:pic>
          <p:nvPicPr>
            <p:cNvPr id="108" name="Grafik 107">
              <a:extLst>
                <a:ext uri="{FF2B5EF4-FFF2-40B4-BE49-F238E27FC236}">
                  <a16:creationId xmlns:a16="http://schemas.microsoft.com/office/drawing/2014/main" id="{67C07B3C-95FB-4750-8568-B209213B17C9}"/>
                </a:ext>
              </a:extLst>
            </p:cNvPr>
            <p:cNvPicPr>
              <a:picLocks noChangeAspect="1"/>
            </p:cNvPicPr>
            <p:nvPr/>
          </p:nvPicPr>
          <p:blipFill>
            <a:blip r:embed="rId10"/>
            <a:stretch>
              <a:fillRect/>
            </a:stretch>
          </p:blipFill>
          <p:spPr>
            <a:xfrm>
              <a:off x="1714500" y="4880600"/>
              <a:ext cx="468000" cy="468000"/>
            </a:xfrm>
            <a:prstGeom prst="rect">
              <a:avLst/>
            </a:prstGeom>
          </p:spPr>
        </p:pic>
        <p:sp>
          <p:nvSpPr>
            <p:cNvPr id="109" name="Textfeld 108">
              <a:extLst>
                <a:ext uri="{FF2B5EF4-FFF2-40B4-BE49-F238E27FC236}">
                  <a16:creationId xmlns:a16="http://schemas.microsoft.com/office/drawing/2014/main" id="{0A9F6E1C-32C1-4FCF-8E13-030EF692804F}"/>
                </a:ext>
              </a:extLst>
            </p:cNvPr>
            <p:cNvSpPr txBox="1"/>
            <p:nvPr/>
          </p:nvSpPr>
          <p:spPr>
            <a:xfrm>
              <a:off x="2182500" y="5037656"/>
              <a:ext cx="256480" cy="153888"/>
            </a:xfrm>
            <a:prstGeom prst="rect">
              <a:avLst/>
            </a:prstGeom>
            <a:noFill/>
          </p:spPr>
          <p:txBody>
            <a:bodyPr wrap="none" lIns="0" tIns="0" rIns="0" bIns="0" rtlCol="0">
              <a:spAutoFit/>
            </a:bodyPr>
            <a:lstStyle/>
            <a:p>
              <a:r>
                <a:rPr lang="en-US" sz="1000" b="1" noProof="1"/>
                <a:t>BEL</a:t>
              </a:r>
            </a:p>
          </p:txBody>
        </p:sp>
      </p:grpSp>
      <p:grpSp>
        <p:nvGrpSpPr>
          <p:cNvPr id="80" name="Gruppieren 79">
            <a:extLst>
              <a:ext uri="{FF2B5EF4-FFF2-40B4-BE49-F238E27FC236}">
                <a16:creationId xmlns:a16="http://schemas.microsoft.com/office/drawing/2014/main" id="{C46FEDBD-2DE7-4CEF-9DAD-DA77FF384C16}"/>
              </a:ext>
            </a:extLst>
          </p:cNvPr>
          <p:cNvGrpSpPr/>
          <p:nvPr/>
        </p:nvGrpSpPr>
        <p:grpSpPr>
          <a:xfrm>
            <a:off x="3193600" y="2960246"/>
            <a:ext cx="1150182" cy="556793"/>
            <a:chOff x="1965401" y="2935562"/>
            <a:chExt cx="1150182" cy="556793"/>
          </a:xfrm>
        </p:grpSpPr>
        <p:grpSp>
          <p:nvGrpSpPr>
            <p:cNvPr id="82" name="Gruppieren 81">
              <a:extLst>
                <a:ext uri="{FF2B5EF4-FFF2-40B4-BE49-F238E27FC236}">
                  <a16:creationId xmlns:a16="http://schemas.microsoft.com/office/drawing/2014/main" id="{57B83839-CD1F-41D9-8EDD-9D93DFB0913E}"/>
                </a:ext>
              </a:extLst>
            </p:cNvPr>
            <p:cNvGrpSpPr/>
            <p:nvPr/>
          </p:nvGrpSpPr>
          <p:grpSpPr>
            <a:xfrm>
              <a:off x="1965401" y="2943076"/>
              <a:ext cx="1150182" cy="549279"/>
              <a:chOff x="3153384" y="3006278"/>
              <a:chExt cx="1024281" cy="549279"/>
            </a:xfrm>
          </p:grpSpPr>
          <p:grpSp>
            <p:nvGrpSpPr>
              <p:cNvPr id="105" name="Gruppieren 104">
                <a:extLst>
                  <a:ext uri="{FF2B5EF4-FFF2-40B4-BE49-F238E27FC236}">
                    <a16:creationId xmlns:a16="http://schemas.microsoft.com/office/drawing/2014/main" id="{0D78C26B-843C-4AC1-8ABE-A1D963F2B492}"/>
                  </a:ext>
                </a:extLst>
              </p:cNvPr>
              <p:cNvGrpSpPr/>
              <p:nvPr/>
            </p:nvGrpSpPr>
            <p:grpSpPr>
              <a:xfrm>
                <a:off x="3153384" y="3006278"/>
                <a:ext cx="1016330" cy="279325"/>
                <a:chOff x="5651042" y="3076433"/>
                <a:chExt cx="1016330" cy="279325"/>
              </a:xfrm>
            </p:grpSpPr>
            <p:grpSp>
              <p:nvGrpSpPr>
                <p:cNvPr id="114" name="Gruppieren 113">
                  <a:extLst>
                    <a:ext uri="{FF2B5EF4-FFF2-40B4-BE49-F238E27FC236}">
                      <a16:creationId xmlns:a16="http://schemas.microsoft.com/office/drawing/2014/main" id="{CD4A7DF7-0749-4A8C-9539-2ECF6F1E9036}"/>
                    </a:ext>
                  </a:extLst>
                </p:cNvPr>
                <p:cNvGrpSpPr/>
                <p:nvPr/>
              </p:nvGrpSpPr>
              <p:grpSpPr>
                <a:xfrm>
                  <a:off x="5651042" y="3211758"/>
                  <a:ext cx="216000" cy="144000"/>
                  <a:chOff x="2734278" y="3211758"/>
                  <a:chExt cx="216000" cy="144000"/>
                </a:xfrm>
              </p:grpSpPr>
              <p:cxnSp>
                <p:nvCxnSpPr>
                  <p:cNvPr id="116" name="Gerader Verbinder 115">
                    <a:extLst>
                      <a:ext uri="{FF2B5EF4-FFF2-40B4-BE49-F238E27FC236}">
                        <a16:creationId xmlns:a16="http://schemas.microsoft.com/office/drawing/2014/main" id="{FC051211-50D0-4396-8F17-D44602757882}"/>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8" name="Gerader Verbinder 117">
                    <a:extLst>
                      <a:ext uri="{FF2B5EF4-FFF2-40B4-BE49-F238E27FC236}">
                        <a16:creationId xmlns:a16="http://schemas.microsoft.com/office/drawing/2014/main" id="{D24F1EB4-4C30-46D3-9450-FDFF8CECFFE2}"/>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15" name="Textfeld 114">
                  <a:extLst>
                    <a:ext uri="{FF2B5EF4-FFF2-40B4-BE49-F238E27FC236}">
                      <a16:creationId xmlns:a16="http://schemas.microsoft.com/office/drawing/2014/main" id="{CC80E841-7021-4D02-8EC8-40FD671EB1ED}"/>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106" name="Gruppieren 105">
                <a:extLst>
                  <a:ext uri="{FF2B5EF4-FFF2-40B4-BE49-F238E27FC236}">
                    <a16:creationId xmlns:a16="http://schemas.microsoft.com/office/drawing/2014/main" id="{E3E41D61-6FB9-484B-AAC3-8250FA48F9FE}"/>
                  </a:ext>
                </a:extLst>
              </p:cNvPr>
              <p:cNvGrpSpPr/>
              <p:nvPr/>
            </p:nvGrpSpPr>
            <p:grpSpPr>
              <a:xfrm>
                <a:off x="3159562" y="3281036"/>
                <a:ext cx="1018103" cy="274521"/>
                <a:chOff x="5649269" y="2787070"/>
                <a:chExt cx="1018103" cy="274521"/>
              </a:xfrm>
            </p:grpSpPr>
            <p:grpSp>
              <p:nvGrpSpPr>
                <p:cNvPr id="110" name="Gruppieren 109">
                  <a:extLst>
                    <a:ext uri="{FF2B5EF4-FFF2-40B4-BE49-F238E27FC236}">
                      <a16:creationId xmlns:a16="http://schemas.microsoft.com/office/drawing/2014/main" id="{D2FD5A94-F2BD-49AC-9B07-7041FC7856CD}"/>
                    </a:ext>
                  </a:extLst>
                </p:cNvPr>
                <p:cNvGrpSpPr/>
                <p:nvPr/>
              </p:nvGrpSpPr>
              <p:grpSpPr>
                <a:xfrm>
                  <a:off x="5649269" y="2917591"/>
                  <a:ext cx="216000" cy="144000"/>
                  <a:chOff x="2734278" y="3211758"/>
                  <a:chExt cx="216000" cy="144000"/>
                </a:xfrm>
              </p:grpSpPr>
              <p:cxnSp>
                <p:nvCxnSpPr>
                  <p:cNvPr id="112" name="Gerader Verbinder 111">
                    <a:extLst>
                      <a:ext uri="{FF2B5EF4-FFF2-40B4-BE49-F238E27FC236}">
                        <a16:creationId xmlns:a16="http://schemas.microsoft.com/office/drawing/2014/main" id="{CD0C1555-8F78-4E3E-BF57-E5BA992E930B}"/>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3" name="Gerader Verbinder 112">
                    <a:extLst>
                      <a:ext uri="{FF2B5EF4-FFF2-40B4-BE49-F238E27FC236}">
                        <a16:creationId xmlns:a16="http://schemas.microsoft.com/office/drawing/2014/main" id="{44F2BA6B-A281-4BEF-A3BC-9896C9B3FBA4}"/>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11" name="Textfeld 110">
                  <a:extLst>
                    <a:ext uri="{FF2B5EF4-FFF2-40B4-BE49-F238E27FC236}">
                      <a16:creationId xmlns:a16="http://schemas.microsoft.com/office/drawing/2014/main" id="{692D718E-42B0-4256-B8C6-5BE0F69AF5C6}"/>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18%</a:t>
                  </a:r>
                  <a:r>
                    <a:rPr lang="de-DE" sz="600" dirty="0">
                      <a:solidFill>
                        <a:schemeClr val="bg1">
                          <a:lumMod val="65000"/>
                        </a:schemeClr>
                      </a:solidFill>
                    </a:rPr>
                    <a:t>b</a:t>
                  </a:r>
                  <a:r>
                    <a:rPr lang="de-DE" sz="800" dirty="0">
                      <a:solidFill>
                        <a:schemeClr val="bg1">
                          <a:lumMod val="65000"/>
                        </a:schemeClr>
                      </a:solidFill>
                    </a:rPr>
                    <a:t>|12%|19%</a:t>
                  </a:r>
                  <a:r>
                    <a:rPr lang="de-DE" sz="600" dirty="0">
                      <a:solidFill>
                        <a:schemeClr val="bg1">
                          <a:lumMod val="65000"/>
                        </a:schemeClr>
                      </a:solidFill>
                    </a:rPr>
                    <a:t>b</a:t>
                  </a:r>
                </a:p>
              </p:txBody>
            </p:sp>
          </p:grpSp>
        </p:grpSp>
        <p:grpSp>
          <p:nvGrpSpPr>
            <p:cNvPr id="83" name="Gruppieren 82">
              <a:extLst>
                <a:ext uri="{FF2B5EF4-FFF2-40B4-BE49-F238E27FC236}">
                  <a16:creationId xmlns:a16="http://schemas.microsoft.com/office/drawing/2014/main" id="{FDAE74C4-4B45-42F2-B124-2EEE8F90AEDB}"/>
                </a:ext>
              </a:extLst>
            </p:cNvPr>
            <p:cNvGrpSpPr/>
            <p:nvPr/>
          </p:nvGrpSpPr>
          <p:grpSpPr>
            <a:xfrm>
              <a:off x="1993493" y="2935562"/>
              <a:ext cx="224322" cy="400165"/>
              <a:chOff x="1237392" y="1861683"/>
              <a:chExt cx="224322" cy="400165"/>
            </a:xfrm>
          </p:grpSpPr>
          <p:pic>
            <p:nvPicPr>
              <p:cNvPr id="95" name="Grafik 94">
                <a:extLst>
                  <a:ext uri="{FF2B5EF4-FFF2-40B4-BE49-F238E27FC236}">
                    <a16:creationId xmlns:a16="http://schemas.microsoft.com/office/drawing/2014/main" id="{3CC74F21-7894-4A8B-AEF5-7B49DC73405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60528" y="2081848"/>
                <a:ext cx="188090" cy="180000"/>
              </a:xfrm>
              <a:prstGeom prst="rect">
                <a:avLst/>
              </a:prstGeom>
            </p:spPr>
          </p:pic>
          <p:grpSp>
            <p:nvGrpSpPr>
              <p:cNvPr id="102" name="Gruppieren 101">
                <a:extLst>
                  <a:ext uri="{FF2B5EF4-FFF2-40B4-BE49-F238E27FC236}">
                    <a16:creationId xmlns:a16="http://schemas.microsoft.com/office/drawing/2014/main" id="{5F78B631-FC28-4D3C-8590-0F0D69B70E12}"/>
                  </a:ext>
                </a:extLst>
              </p:cNvPr>
              <p:cNvGrpSpPr>
                <a:grpSpLocks noChangeAspect="1"/>
              </p:cNvGrpSpPr>
              <p:nvPr/>
            </p:nvGrpSpPr>
            <p:grpSpPr>
              <a:xfrm>
                <a:off x="1237392" y="1861683"/>
                <a:ext cx="224322" cy="144000"/>
                <a:chOff x="10194164" y="3584308"/>
                <a:chExt cx="493594" cy="316855"/>
              </a:xfrm>
            </p:grpSpPr>
            <p:pic>
              <p:nvPicPr>
                <p:cNvPr id="103" name="Graphic 5">
                  <a:extLst>
                    <a:ext uri="{FF2B5EF4-FFF2-40B4-BE49-F238E27FC236}">
                      <a16:creationId xmlns:a16="http://schemas.microsoft.com/office/drawing/2014/main" id="{7D217B9B-8A2C-4D19-A89D-D7B5E5AE6B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94890" y="3584308"/>
                  <a:ext cx="192868" cy="316855"/>
                </a:xfrm>
                <a:prstGeom prst="rect">
                  <a:avLst/>
                </a:prstGeom>
              </p:spPr>
            </p:pic>
            <p:pic>
              <p:nvPicPr>
                <p:cNvPr id="104" name="Graphic 11">
                  <a:extLst>
                    <a:ext uri="{FF2B5EF4-FFF2-40B4-BE49-F238E27FC236}">
                      <a16:creationId xmlns:a16="http://schemas.microsoft.com/office/drawing/2014/main" id="{596E56C7-4C57-47B9-A631-107DE281B1B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94164" y="3584308"/>
                  <a:ext cx="276999" cy="276999"/>
                </a:xfrm>
                <a:prstGeom prst="rect">
                  <a:avLst/>
                </a:prstGeom>
              </p:spPr>
            </p:pic>
          </p:grpSp>
        </p:grpSp>
      </p:grpSp>
      <p:sp>
        <p:nvSpPr>
          <p:cNvPr id="4" name="Foliennummernplatzhalter 3">
            <a:extLst>
              <a:ext uri="{FF2B5EF4-FFF2-40B4-BE49-F238E27FC236}">
                <a16:creationId xmlns:a16="http://schemas.microsoft.com/office/drawing/2014/main" id="{DE781269-0BDE-4352-8D82-5BA134309CF1}"/>
              </a:ext>
            </a:extLst>
          </p:cNvPr>
          <p:cNvSpPr>
            <a:spLocks noGrp="1"/>
          </p:cNvSpPr>
          <p:nvPr>
            <p:ph type="sldNum" sz="quarter" idx="10"/>
          </p:nvPr>
        </p:nvSpPr>
        <p:spPr/>
        <p:txBody>
          <a:bodyPr/>
          <a:lstStyle/>
          <a:p>
            <a:fld id="{4034BEE3-566C-4068-A777-C3A4762E861B}" type="slidenum">
              <a:rPr lang="en-GB" smtClean="0"/>
              <a:pPr/>
              <a:t>27</a:t>
            </a:fld>
            <a:endParaRPr lang="en-GB" dirty="0"/>
          </a:p>
        </p:txBody>
      </p:sp>
    </p:spTree>
    <p:extLst>
      <p:ext uri="{BB962C8B-B14F-4D97-AF65-F5344CB8AC3E}">
        <p14:creationId xmlns:p14="http://schemas.microsoft.com/office/powerpoint/2010/main" val="190634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F359F90-8B5C-4882-830F-BCE3BD324B87}"/>
              </a:ext>
            </a:extLst>
          </p:cNvPr>
          <p:cNvPicPr>
            <a:picLocks noChangeAspect="1"/>
          </p:cNvPicPr>
          <p:nvPr/>
        </p:nvPicPr>
        <p:blipFill rotWithShape="1">
          <a:blip r:embed="rId2"/>
          <a:srcRect t="7812" b="7812"/>
          <a:stretch/>
        </p:blipFill>
        <p:spPr>
          <a:xfrm>
            <a:off x="0" y="0"/>
            <a:ext cx="12192000" cy="6858000"/>
          </a:xfrm>
          <a:prstGeom prst="rect">
            <a:avLst/>
          </a:prstGeom>
        </p:spPr>
      </p:pic>
      <p:sp>
        <p:nvSpPr>
          <p:cNvPr id="2" name="Text Placeholder 1"/>
          <p:cNvSpPr>
            <a:spLocks noGrp="1"/>
          </p:cNvSpPr>
          <p:nvPr>
            <p:ph type="body" sz="quarter" idx="15"/>
          </p:nvPr>
        </p:nvSpPr>
        <p:spPr/>
        <p:txBody>
          <a:bodyPr/>
          <a:lstStyle/>
          <a:p>
            <a:r>
              <a:rPr lang="en-GB" dirty="0">
                <a:solidFill>
                  <a:schemeClr val="bg1"/>
                </a:solidFill>
              </a:rPr>
              <a:t>Innovation</a:t>
            </a:r>
          </a:p>
        </p:txBody>
      </p:sp>
      <p:sp>
        <p:nvSpPr>
          <p:cNvPr id="3" name="Text Placeholder 2"/>
          <p:cNvSpPr>
            <a:spLocks noGrp="1"/>
          </p:cNvSpPr>
          <p:nvPr>
            <p:ph type="body" sz="quarter" idx="16"/>
          </p:nvPr>
        </p:nvSpPr>
        <p:spPr/>
        <p:txBody>
          <a:bodyPr/>
          <a:lstStyle/>
          <a:p>
            <a:r>
              <a:rPr lang="en-GB" dirty="0">
                <a:solidFill>
                  <a:schemeClr val="bg1"/>
                </a:solidFill>
              </a:rPr>
              <a:t>4</a:t>
            </a:r>
          </a:p>
        </p:txBody>
      </p:sp>
    </p:spTree>
    <p:extLst>
      <p:ext uri="{BB962C8B-B14F-4D97-AF65-F5344CB8AC3E}">
        <p14:creationId xmlns:p14="http://schemas.microsoft.com/office/powerpoint/2010/main" val="414812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23086-37A0-45B7-A793-B7BB984F92D1}"/>
              </a:ext>
            </a:extLst>
          </p:cNvPr>
          <p:cNvSpPr>
            <a:spLocks noGrp="1"/>
          </p:cNvSpPr>
          <p:nvPr>
            <p:ph type="title"/>
          </p:nvPr>
        </p:nvSpPr>
        <p:spPr/>
        <p:txBody>
          <a:bodyPr/>
          <a:lstStyle/>
          <a:p>
            <a:r>
              <a:rPr lang="en-US" noProof="1"/>
              <a:t>About half are aware of the genetic predisposition of breast cancer and cardiovascular diseases, rather low levels of awareness regarding other diseases.</a:t>
            </a:r>
          </a:p>
        </p:txBody>
      </p:sp>
      <p:grpSp>
        <p:nvGrpSpPr>
          <p:cNvPr id="22" name="Gruppieren 21">
            <a:extLst>
              <a:ext uri="{FF2B5EF4-FFF2-40B4-BE49-F238E27FC236}">
                <a16:creationId xmlns:a16="http://schemas.microsoft.com/office/drawing/2014/main" id="{00E9B9A4-3EFF-4857-84F3-78404D572752}"/>
              </a:ext>
            </a:extLst>
          </p:cNvPr>
          <p:cNvGrpSpPr/>
          <p:nvPr/>
        </p:nvGrpSpPr>
        <p:grpSpPr>
          <a:xfrm>
            <a:off x="11000153" y="1329736"/>
            <a:ext cx="776810" cy="628494"/>
            <a:chOff x="1045304" y="2255022"/>
            <a:chExt cx="776810" cy="628494"/>
          </a:xfrm>
        </p:grpSpPr>
        <p:sp>
          <p:nvSpPr>
            <p:cNvPr id="8" name="Rechteck 7">
              <a:extLst>
                <a:ext uri="{FF2B5EF4-FFF2-40B4-BE49-F238E27FC236}">
                  <a16:creationId xmlns:a16="http://schemas.microsoft.com/office/drawing/2014/main" id="{C4925067-5335-4520-9147-8C5F21723864}"/>
                </a:ext>
              </a:extLst>
            </p:cNvPr>
            <p:cNvSpPr/>
            <p:nvPr/>
          </p:nvSpPr>
          <p:spPr bwMode="ltGray">
            <a:xfrm>
              <a:off x="1045304" y="2519464"/>
              <a:ext cx="776810" cy="3640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noProof="1">
                  <a:solidFill>
                    <a:schemeClr val="accent3"/>
                  </a:solidFill>
                </a:rPr>
                <a:t>Knowing</a:t>
              </a:r>
            </a:p>
          </p:txBody>
        </p:sp>
        <p:pic>
          <p:nvPicPr>
            <p:cNvPr id="12" name="Graphic 11">
              <a:extLst>
                <a:ext uri="{FF2B5EF4-FFF2-40B4-BE49-F238E27FC236}">
                  <a16:creationId xmlns:a16="http://schemas.microsoft.com/office/drawing/2014/main" id="{5D8D5EDB-DA73-47EB-9053-ECB7EA9DC8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58796" y="2255022"/>
              <a:ext cx="349826" cy="365727"/>
            </a:xfrm>
            <a:prstGeom prst="rect">
              <a:avLst/>
            </a:prstGeom>
          </p:spPr>
        </p:pic>
      </p:grpSp>
      <p:sp>
        <p:nvSpPr>
          <p:cNvPr id="25" name="Rechteck 24">
            <a:extLst>
              <a:ext uri="{FF2B5EF4-FFF2-40B4-BE49-F238E27FC236}">
                <a16:creationId xmlns:a16="http://schemas.microsoft.com/office/drawing/2014/main" id="{DCF96DBA-E538-4A5C-8102-CE9E1CA81B2D}"/>
              </a:ext>
            </a:extLst>
          </p:cNvPr>
          <p:cNvSpPr/>
          <p:nvPr/>
        </p:nvSpPr>
        <p:spPr bwMode="ltGray">
          <a:xfrm>
            <a:off x="10950242" y="880227"/>
            <a:ext cx="876632" cy="40320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t>Innovation</a:t>
            </a:r>
          </a:p>
        </p:txBody>
      </p:sp>
      <p:sp>
        <p:nvSpPr>
          <p:cNvPr id="15" name="Rechteck 14">
            <a:extLst>
              <a:ext uri="{FF2B5EF4-FFF2-40B4-BE49-F238E27FC236}">
                <a16:creationId xmlns:a16="http://schemas.microsoft.com/office/drawing/2014/main" id="{747D8F9B-FBD8-4115-BC98-7131725D37A7}"/>
              </a:ext>
            </a:extLst>
          </p:cNvPr>
          <p:cNvSpPr/>
          <p:nvPr/>
        </p:nvSpPr>
        <p:spPr>
          <a:xfrm>
            <a:off x="359999" y="1161919"/>
            <a:ext cx="10590243" cy="276999"/>
          </a:xfrm>
          <a:prstGeom prst="rect">
            <a:avLst/>
          </a:prstGeom>
        </p:spPr>
        <p:txBody>
          <a:bodyPr wrap="square">
            <a:spAutoFit/>
          </a:bodyPr>
          <a:lstStyle/>
          <a:p>
            <a:r>
              <a:rPr lang="en-US" sz="1200" dirty="0"/>
              <a:t>Q17. Which of the following diseases are typically </a:t>
            </a:r>
            <a:r>
              <a:rPr lang="en-US" sz="1200" dirty="0" err="1"/>
              <a:t>favoured</a:t>
            </a:r>
            <a:r>
              <a:rPr lang="en-US" sz="1200" dirty="0"/>
              <a:t> by predisposition and genetics? </a:t>
            </a:r>
            <a:r>
              <a:rPr lang="en-US" sz="1200" i="1" dirty="0"/>
              <a:t>– (multiple choice)</a:t>
            </a:r>
            <a:r>
              <a:rPr lang="en-US" sz="1200" dirty="0"/>
              <a:t> </a:t>
            </a:r>
          </a:p>
        </p:txBody>
      </p:sp>
      <p:graphicFrame>
        <p:nvGraphicFramePr>
          <p:cNvPr id="17" name="Tabelle 8">
            <a:extLst>
              <a:ext uri="{FF2B5EF4-FFF2-40B4-BE49-F238E27FC236}">
                <a16:creationId xmlns:a16="http://schemas.microsoft.com/office/drawing/2014/main" id="{DB3CD4BB-6D0D-47DA-8D29-77E80EE311A7}"/>
              </a:ext>
            </a:extLst>
          </p:cNvPr>
          <p:cNvGraphicFramePr>
            <a:graphicFrameLocks noGrp="1"/>
          </p:cNvGraphicFramePr>
          <p:nvPr>
            <p:extLst>
              <p:ext uri="{D42A27DB-BD31-4B8C-83A1-F6EECF244321}">
                <p14:modId xmlns:p14="http://schemas.microsoft.com/office/powerpoint/2010/main" val="2025287392"/>
              </p:ext>
            </p:extLst>
          </p:nvPr>
        </p:nvGraphicFramePr>
        <p:xfrm>
          <a:off x="359999" y="3849866"/>
          <a:ext cx="10146073" cy="1253531"/>
        </p:xfrm>
        <a:graphic>
          <a:graphicData uri="http://schemas.openxmlformats.org/drawingml/2006/table">
            <a:tbl>
              <a:tblPr firstRow="1" bandRow="1">
                <a:tableStyleId>{5C22544A-7EE6-4342-B048-85BDC9FD1C3A}</a:tableStyleId>
              </a:tblPr>
              <a:tblGrid>
                <a:gridCol w="1449439">
                  <a:extLst>
                    <a:ext uri="{9D8B030D-6E8A-4147-A177-3AD203B41FA5}">
                      <a16:colId xmlns:a16="http://schemas.microsoft.com/office/drawing/2014/main" val="1271370847"/>
                    </a:ext>
                  </a:extLst>
                </a:gridCol>
                <a:gridCol w="1449439">
                  <a:extLst>
                    <a:ext uri="{9D8B030D-6E8A-4147-A177-3AD203B41FA5}">
                      <a16:colId xmlns:a16="http://schemas.microsoft.com/office/drawing/2014/main" val="1067911662"/>
                    </a:ext>
                  </a:extLst>
                </a:gridCol>
                <a:gridCol w="1449439">
                  <a:extLst>
                    <a:ext uri="{9D8B030D-6E8A-4147-A177-3AD203B41FA5}">
                      <a16:colId xmlns:a16="http://schemas.microsoft.com/office/drawing/2014/main" val="2225007639"/>
                    </a:ext>
                  </a:extLst>
                </a:gridCol>
                <a:gridCol w="1492459">
                  <a:extLst>
                    <a:ext uri="{9D8B030D-6E8A-4147-A177-3AD203B41FA5}">
                      <a16:colId xmlns:a16="http://schemas.microsoft.com/office/drawing/2014/main" val="3651680017"/>
                    </a:ext>
                  </a:extLst>
                </a:gridCol>
                <a:gridCol w="1406419">
                  <a:extLst>
                    <a:ext uri="{9D8B030D-6E8A-4147-A177-3AD203B41FA5}">
                      <a16:colId xmlns:a16="http://schemas.microsoft.com/office/drawing/2014/main" val="3609761514"/>
                    </a:ext>
                  </a:extLst>
                </a:gridCol>
                <a:gridCol w="1449439">
                  <a:extLst>
                    <a:ext uri="{9D8B030D-6E8A-4147-A177-3AD203B41FA5}">
                      <a16:colId xmlns:a16="http://schemas.microsoft.com/office/drawing/2014/main" val="4038945235"/>
                    </a:ext>
                  </a:extLst>
                </a:gridCol>
                <a:gridCol w="1449439">
                  <a:extLst>
                    <a:ext uri="{9D8B030D-6E8A-4147-A177-3AD203B41FA5}">
                      <a16:colId xmlns:a16="http://schemas.microsoft.com/office/drawing/2014/main" val="81955920"/>
                    </a:ext>
                  </a:extLst>
                </a:gridCol>
              </a:tblGrid>
              <a:tr h="1253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solidFill>
                          <a:effectLst/>
                          <a:latin typeface="+mn-lt"/>
                          <a:ea typeface="+mn-ea"/>
                          <a:cs typeface="+mn-cs"/>
                        </a:rPr>
                        <a:t>Breast cancer</a:t>
                      </a:r>
                      <a:endParaRPr lang="de-DE" sz="1400" b="1" kern="1200" dirty="0">
                        <a:solidFill>
                          <a:schemeClr val="tx2"/>
                        </a:solidFill>
                        <a:effectLst/>
                        <a:latin typeface="+mn-lt"/>
                        <a:ea typeface="+mn-ea"/>
                        <a:cs typeface="+mn-cs"/>
                      </a:endParaRPr>
                    </a:p>
                  </a:txBody>
                  <a:tcPr>
                    <a:lnL w="12700" cmpd="sng">
                      <a:noFill/>
                    </a:lnL>
                    <a:lnR w="12700" cmpd="sng">
                      <a:noFill/>
                    </a:lnR>
                    <a:lnT w="28575"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Cardiovascular diseases </a:t>
                      </a:r>
                      <a:endParaRPr lang="de-DE" sz="1200" b="0" kern="1200" dirty="0">
                        <a:solidFill>
                          <a:schemeClr val="tx1"/>
                        </a:solidFill>
                        <a:latin typeface="+mn-lt"/>
                        <a:ea typeface="+mn-ea"/>
                        <a:cs typeface="+mn-cs"/>
                      </a:endParaRPr>
                    </a:p>
                  </a:txBody>
                  <a:tcPr>
                    <a:lnL w="12700" cmpd="sng">
                      <a:noFill/>
                    </a:lnL>
                    <a:lnR w="12700" cmpd="sng">
                      <a:noFill/>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Parkinson</a:t>
                      </a:r>
                      <a:r>
                        <a:rPr lang="de-DE" sz="1200" b="0" kern="1200" dirty="0">
                          <a:solidFill>
                            <a:schemeClr val="tx1"/>
                          </a:solidFill>
                          <a:latin typeface="+mn-lt"/>
                          <a:ea typeface="+mn-ea"/>
                          <a:cs typeface="+mn-cs"/>
                        </a:rPr>
                        <a:t>‘s </a:t>
                      </a:r>
                      <a:r>
                        <a:rPr lang="de-DE" sz="1200" b="0" kern="1200" dirty="0" err="1">
                          <a:solidFill>
                            <a:schemeClr val="tx1"/>
                          </a:solidFill>
                          <a:latin typeface="+mn-lt"/>
                          <a:ea typeface="+mn-ea"/>
                          <a:cs typeface="+mn-cs"/>
                        </a:rPr>
                        <a:t>disease</a:t>
                      </a:r>
                      <a:endParaRPr lang="de-DE" sz="1200" b="0" kern="1200" dirty="0">
                        <a:solidFill>
                          <a:schemeClr val="tx1"/>
                        </a:solidFill>
                        <a:latin typeface="+mn-lt"/>
                        <a:ea typeface="+mn-ea"/>
                        <a:cs typeface="+mn-cs"/>
                      </a:endParaRPr>
                    </a:p>
                  </a:txBody>
                  <a:tcPr>
                    <a:lnL w="12700" cmpd="sng">
                      <a:noFill/>
                    </a:lnL>
                    <a:lnR w="12700" cmpd="sng">
                      <a:noFill/>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Depression</a:t>
                      </a:r>
                      <a:endParaRPr lang="de-DE" sz="1200" b="0" kern="1200" dirty="0">
                        <a:solidFill>
                          <a:schemeClr val="tx1"/>
                        </a:solidFill>
                        <a:latin typeface="+mn-lt"/>
                        <a:ea typeface="+mn-ea"/>
                        <a:cs typeface="+mn-cs"/>
                      </a:endParaRPr>
                    </a:p>
                  </a:txBody>
                  <a:tcPr>
                    <a:lnL w="12700" cmpd="sng">
                      <a:noFill/>
                    </a:lnL>
                    <a:lnR w="12700" cmpd="sng">
                      <a:noFill/>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Arthrosis</a:t>
                      </a:r>
                      <a:endParaRPr lang="de-DE" sz="1200" b="0" kern="1200" dirty="0">
                        <a:solidFill>
                          <a:schemeClr val="tx1"/>
                        </a:solidFill>
                        <a:latin typeface="+mn-lt"/>
                        <a:ea typeface="+mn-ea"/>
                        <a:cs typeface="+mn-cs"/>
                      </a:endParaRPr>
                    </a:p>
                  </a:txBody>
                  <a:tcPr>
                    <a:lnL w="12700" cmpd="sng">
                      <a:noFill/>
                    </a:lnL>
                    <a:lnR w="12700" cmpd="sng">
                      <a:noFill/>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tx1"/>
                          </a:solidFill>
                          <a:latin typeface="+mn-lt"/>
                          <a:ea typeface="+mn-ea"/>
                          <a:cs typeface="+mn-cs"/>
                        </a:rPr>
                        <a:t>Osteoporosis</a:t>
                      </a:r>
                      <a:endParaRPr lang="de-DE" sz="1200" b="0" kern="1200" noProof="0" dirty="0">
                        <a:solidFill>
                          <a:schemeClr val="tx1"/>
                        </a:solidFill>
                        <a:latin typeface="+mn-lt"/>
                        <a:ea typeface="+mn-ea"/>
                        <a:cs typeface="+mn-cs"/>
                      </a:endParaRPr>
                    </a:p>
                  </a:txBody>
                  <a:tcPr>
                    <a:lnL w="12700" cmpd="sng">
                      <a:noFill/>
                    </a:lnL>
                    <a:lnR w="12700" cmpd="sng">
                      <a:noFill/>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r>
                        <a:rPr lang="de-DE" sz="1200" b="0" dirty="0">
                          <a:solidFill>
                            <a:schemeClr val="tx1"/>
                          </a:solidFill>
                        </a:rPr>
                        <a:t>I </a:t>
                      </a:r>
                      <a:r>
                        <a:rPr lang="de-DE" sz="1200" b="0" dirty="0" err="1">
                          <a:solidFill>
                            <a:schemeClr val="tx1"/>
                          </a:solidFill>
                        </a:rPr>
                        <a:t>don‘t</a:t>
                      </a:r>
                      <a:r>
                        <a:rPr lang="de-DE" sz="1200" b="0" dirty="0">
                          <a:solidFill>
                            <a:schemeClr val="tx1"/>
                          </a:solidFill>
                        </a:rPr>
                        <a:t> </a:t>
                      </a:r>
                      <a:r>
                        <a:rPr lang="de-DE" sz="1200" b="0" dirty="0" err="1">
                          <a:solidFill>
                            <a:schemeClr val="tx1"/>
                          </a:solidFill>
                        </a:rPr>
                        <a:t>know</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6946593"/>
                  </a:ext>
                </a:extLst>
              </a:tr>
            </a:tbl>
          </a:graphicData>
        </a:graphic>
      </p:graphicFrame>
      <p:pic>
        <p:nvPicPr>
          <p:cNvPr id="14" name="Grafik 13">
            <a:extLst>
              <a:ext uri="{FF2B5EF4-FFF2-40B4-BE49-F238E27FC236}">
                <a16:creationId xmlns:a16="http://schemas.microsoft.com/office/drawing/2014/main" id="{1412C537-099E-46C2-B702-1E30BBBB7A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88689" y="3211758"/>
            <a:ext cx="1249911" cy="1249911"/>
          </a:xfrm>
          <a:prstGeom prst="rect">
            <a:avLst/>
          </a:prstGeom>
        </p:spPr>
      </p:pic>
      <p:grpSp>
        <p:nvGrpSpPr>
          <p:cNvPr id="20" name="Group 35">
            <a:extLst>
              <a:ext uri="{FF2B5EF4-FFF2-40B4-BE49-F238E27FC236}">
                <a16:creationId xmlns:a16="http://schemas.microsoft.com/office/drawing/2014/main" id="{AEC694E6-F3DD-4F15-9D64-9640F9AE9BE4}"/>
              </a:ext>
            </a:extLst>
          </p:cNvPr>
          <p:cNvGrpSpPr>
            <a:grpSpLocks noChangeAspect="1"/>
          </p:cNvGrpSpPr>
          <p:nvPr/>
        </p:nvGrpSpPr>
        <p:grpSpPr bwMode="auto">
          <a:xfrm>
            <a:off x="1404360" y="4756077"/>
            <a:ext cx="310143" cy="309220"/>
            <a:chOff x="3504" y="1825"/>
            <a:chExt cx="672" cy="670"/>
          </a:xfrm>
          <a:solidFill>
            <a:schemeClr val="accent3"/>
          </a:solidFill>
        </p:grpSpPr>
        <p:sp>
          <p:nvSpPr>
            <p:cNvPr id="21" name="Freeform 36">
              <a:extLst>
                <a:ext uri="{FF2B5EF4-FFF2-40B4-BE49-F238E27FC236}">
                  <a16:creationId xmlns:a16="http://schemas.microsoft.com/office/drawing/2014/main" id="{282EEDFF-B45E-4B11-9368-23730688A3C7}"/>
                </a:ext>
              </a:extLst>
            </p:cNvPr>
            <p:cNvSpPr>
              <a:spLocks/>
            </p:cNvSpPr>
            <p:nvPr/>
          </p:nvSpPr>
          <p:spPr bwMode="auto">
            <a:xfrm>
              <a:off x="3684" y="2005"/>
              <a:ext cx="348" cy="306"/>
            </a:xfrm>
            <a:custGeom>
              <a:avLst/>
              <a:gdLst>
                <a:gd name="T0" fmla="*/ 340 w 348"/>
                <a:gd name="T1" fmla="*/ 6 h 306"/>
                <a:gd name="T2" fmla="*/ 340 w 348"/>
                <a:gd name="T3" fmla="*/ 6 h 306"/>
                <a:gd name="T4" fmla="*/ 334 w 348"/>
                <a:gd name="T5" fmla="*/ 2 h 306"/>
                <a:gd name="T6" fmla="*/ 326 w 348"/>
                <a:gd name="T7" fmla="*/ 0 h 306"/>
                <a:gd name="T8" fmla="*/ 318 w 348"/>
                <a:gd name="T9" fmla="*/ 2 h 306"/>
                <a:gd name="T10" fmla="*/ 312 w 348"/>
                <a:gd name="T11" fmla="*/ 8 h 306"/>
                <a:gd name="T12" fmla="*/ 120 w 348"/>
                <a:gd name="T13" fmla="*/ 246 h 306"/>
                <a:gd name="T14" fmla="*/ 34 w 348"/>
                <a:gd name="T15" fmla="*/ 158 h 306"/>
                <a:gd name="T16" fmla="*/ 34 w 348"/>
                <a:gd name="T17" fmla="*/ 158 h 306"/>
                <a:gd name="T18" fmla="*/ 26 w 348"/>
                <a:gd name="T19" fmla="*/ 154 h 306"/>
                <a:gd name="T20" fmla="*/ 20 w 348"/>
                <a:gd name="T21" fmla="*/ 152 h 306"/>
                <a:gd name="T22" fmla="*/ 12 w 348"/>
                <a:gd name="T23" fmla="*/ 154 h 306"/>
                <a:gd name="T24" fmla="*/ 4 w 348"/>
                <a:gd name="T25" fmla="*/ 158 h 306"/>
                <a:gd name="T26" fmla="*/ 4 w 348"/>
                <a:gd name="T27" fmla="*/ 158 h 306"/>
                <a:gd name="T28" fmla="*/ 0 w 348"/>
                <a:gd name="T29" fmla="*/ 166 h 306"/>
                <a:gd name="T30" fmla="*/ 0 w 348"/>
                <a:gd name="T31" fmla="*/ 172 h 306"/>
                <a:gd name="T32" fmla="*/ 0 w 348"/>
                <a:gd name="T33" fmla="*/ 180 h 306"/>
                <a:gd name="T34" fmla="*/ 4 w 348"/>
                <a:gd name="T35" fmla="*/ 186 h 306"/>
                <a:gd name="T36" fmla="*/ 124 w 348"/>
                <a:gd name="T37" fmla="*/ 306 h 306"/>
                <a:gd name="T38" fmla="*/ 344 w 348"/>
                <a:gd name="T39" fmla="*/ 34 h 306"/>
                <a:gd name="T40" fmla="*/ 344 w 348"/>
                <a:gd name="T41" fmla="*/ 34 h 306"/>
                <a:gd name="T42" fmla="*/ 346 w 348"/>
                <a:gd name="T43" fmla="*/ 26 h 306"/>
                <a:gd name="T44" fmla="*/ 348 w 348"/>
                <a:gd name="T45" fmla="*/ 18 h 306"/>
                <a:gd name="T46" fmla="*/ 346 w 348"/>
                <a:gd name="T47" fmla="*/ 12 h 306"/>
                <a:gd name="T48" fmla="*/ 340 w 348"/>
                <a:gd name="T49" fmla="*/ 6 h 306"/>
                <a:gd name="T50" fmla="*/ 340 w 348"/>
                <a:gd name="T51"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306">
                  <a:moveTo>
                    <a:pt x="340" y="6"/>
                  </a:moveTo>
                  <a:lnTo>
                    <a:pt x="340" y="6"/>
                  </a:lnTo>
                  <a:lnTo>
                    <a:pt x="334" y="2"/>
                  </a:lnTo>
                  <a:lnTo>
                    <a:pt x="326" y="0"/>
                  </a:lnTo>
                  <a:lnTo>
                    <a:pt x="318" y="2"/>
                  </a:lnTo>
                  <a:lnTo>
                    <a:pt x="312" y="8"/>
                  </a:lnTo>
                  <a:lnTo>
                    <a:pt x="120" y="246"/>
                  </a:lnTo>
                  <a:lnTo>
                    <a:pt x="34" y="158"/>
                  </a:lnTo>
                  <a:lnTo>
                    <a:pt x="34" y="158"/>
                  </a:lnTo>
                  <a:lnTo>
                    <a:pt x="26" y="154"/>
                  </a:lnTo>
                  <a:lnTo>
                    <a:pt x="20" y="152"/>
                  </a:lnTo>
                  <a:lnTo>
                    <a:pt x="12" y="154"/>
                  </a:lnTo>
                  <a:lnTo>
                    <a:pt x="4" y="158"/>
                  </a:lnTo>
                  <a:lnTo>
                    <a:pt x="4" y="158"/>
                  </a:lnTo>
                  <a:lnTo>
                    <a:pt x="0" y="166"/>
                  </a:lnTo>
                  <a:lnTo>
                    <a:pt x="0" y="172"/>
                  </a:lnTo>
                  <a:lnTo>
                    <a:pt x="0" y="180"/>
                  </a:lnTo>
                  <a:lnTo>
                    <a:pt x="4" y="186"/>
                  </a:lnTo>
                  <a:lnTo>
                    <a:pt x="124" y="306"/>
                  </a:lnTo>
                  <a:lnTo>
                    <a:pt x="344" y="34"/>
                  </a:lnTo>
                  <a:lnTo>
                    <a:pt x="344" y="34"/>
                  </a:lnTo>
                  <a:lnTo>
                    <a:pt x="346" y="26"/>
                  </a:lnTo>
                  <a:lnTo>
                    <a:pt x="348" y="18"/>
                  </a:lnTo>
                  <a:lnTo>
                    <a:pt x="346" y="12"/>
                  </a:lnTo>
                  <a:lnTo>
                    <a:pt x="340" y="6"/>
                  </a:lnTo>
                  <a:lnTo>
                    <a:pt x="34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37">
              <a:extLst>
                <a:ext uri="{FF2B5EF4-FFF2-40B4-BE49-F238E27FC236}">
                  <a16:creationId xmlns:a16="http://schemas.microsoft.com/office/drawing/2014/main" id="{BF58A036-37C7-4C9C-9549-9CCFAB4CED92}"/>
                </a:ext>
              </a:extLst>
            </p:cNvPr>
            <p:cNvSpPr>
              <a:spLocks noEditPoints="1"/>
            </p:cNvSpPr>
            <p:nvPr/>
          </p:nvSpPr>
          <p:spPr bwMode="auto">
            <a:xfrm>
              <a:off x="3504" y="1825"/>
              <a:ext cx="672" cy="670"/>
            </a:xfrm>
            <a:custGeom>
              <a:avLst/>
              <a:gdLst>
                <a:gd name="T0" fmla="*/ 302 w 672"/>
                <a:gd name="T1" fmla="*/ 0 h 670"/>
                <a:gd name="T2" fmla="*/ 206 w 672"/>
                <a:gd name="T3" fmla="*/ 26 h 670"/>
                <a:gd name="T4" fmla="*/ 122 w 672"/>
                <a:gd name="T5" fmla="*/ 76 h 670"/>
                <a:gd name="T6" fmla="*/ 58 w 672"/>
                <a:gd name="T7" fmla="*/ 148 h 670"/>
                <a:gd name="T8" fmla="*/ 16 w 672"/>
                <a:gd name="T9" fmla="*/ 234 h 670"/>
                <a:gd name="T10" fmla="*/ 0 w 672"/>
                <a:gd name="T11" fmla="*/ 334 h 670"/>
                <a:gd name="T12" fmla="*/ 8 w 672"/>
                <a:gd name="T13" fmla="*/ 402 h 670"/>
                <a:gd name="T14" fmla="*/ 42 w 672"/>
                <a:gd name="T15" fmla="*/ 494 h 670"/>
                <a:gd name="T16" fmla="*/ 100 w 672"/>
                <a:gd name="T17" fmla="*/ 572 h 670"/>
                <a:gd name="T18" fmla="*/ 176 w 672"/>
                <a:gd name="T19" fmla="*/ 630 h 670"/>
                <a:gd name="T20" fmla="*/ 268 w 672"/>
                <a:gd name="T21" fmla="*/ 662 h 670"/>
                <a:gd name="T22" fmla="*/ 336 w 672"/>
                <a:gd name="T23" fmla="*/ 670 h 670"/>
                <a:gd name="T24" fmla="*/ 436 w 672"/>
                <a:gd name="T25" fmla="*/ 654 h 670"/>
                <a:gd name="T26" fmla="*/ 524 w 672"/>
                <a:gd name="T27" fmla="*/ 612 h 670"/>
                <a:gd name="T28" fmla="*/ 594 w 672"/>
                <a:gd name="T29" fmla="*/ 548 h 670"/>
                <a:gd name="T30" fmla="*/ 646 w 672"/>
                <a:gd name="T31" fmla="*/ 464 h 670"/>
                <a:gd name="T32" fmla="*/ 670 w 672"/>
                <a:gd name="T33" fmla="*/ 368 h 670"/>
                <a:gd name="T34" fmla="*/ 670 w 672"/>
                <a:gd name="T35" fmla="*/ 300 h 670"/>
                <a:gd name="T36" fmla="*/ 646 w 672"/>
                <a:gd name="T37" fmla="*/ 204 h 670"/>
                <a:gd name="T38" fmla="*/ 594 w 672"/>
                <a:gd name="T39" fmla="*/ 122 h 670"/>
                <a:gd name="T40" fmla="*/ 524 w 672"/>
                <a:gd name="T41" fmla="*/ 56 h 670"/>
                <a:gd name="T42" fmla="*/ 436 w 672"/>
                <a:gd name="T43" fmla="*/ 14 h 670"/>
                <a:gd name="T44" fmla="*/ 336 w 672"/>
                <a:gd name="T45" fmla="*/ 0 h 670"/>
                <a:gd name="T46" fmla="*/ 336 w 672"/>
                <a:gd name="T47" fmla="*/ 630 h 670"/>
                <a:gd name="T48" fmla="*/ 248 w 672"/>
                <a:gd name="T49" fmla="*/ 616 h 670"/>
                <a:gd name="T50" fmla="*/ 172 w 672"/>
                <a:gd name="T51" fmla="*/ 580 h 670"/>
                <a:gd name="T52" fmla="*/ 108 w 672"/>
                <a:gd name="T53" fmla="*/ 522 h 670"/>
                <a:gd name="T54" fmla="*/ 64 w 672"/>
                <a:gd name="T55" fmla="*/ 450 h 670"/>
                <a:gd name="T56" fmla="*/ 42 w 672"/>
                <a:gd name="T57" fmla="*/ 364 h 670"/>
                <a:gd name="T58" fmla="*/ 42 w 672"/>
                <a:gd name="T59" fmla="*/ 304 h 670"/>
                <a:gd name="T60" fmla="*/ 64 w 672"/>
                <a:gd name="T61" fmla="*/ 220 h 670"/>
                <a:gd name="T62" fmla="*/ 108 w 672"/>
                <a:gd name="T63" fmla="*/ 146 h 670"/>
                <a:gd name="T64" fmla="*/ 172 w 672"/>
                <a:gd name="T65" fmla="*/ 90 h 670"/>
                <a:gd name="T66" fmla="*/ 248 w 672"/>
                <a:gd name="T67" fmla="*/ 52 h 670"/>
                <a:gd name="T68" fmla="*/ 336 w 672"/>
                <a:gd name="T69" fmla="*/ 40 h 670"/>
                <a:gd name="T70" fmla="*/ 396 w 672"/>
                <a:gd name="T71" fmla="*/ 46 h 670"/>
                <a:gd name="T72" fmla="*/ 476 w 672"/>
                <a:gd name="T73" fmla="*/ 74 h 670"/>
                <a:gd name="T74" fmla="*/ 544 w 672"/>
                <a:gd name="T75" fmla="*/ 126 h 670"/>
                <a:gd name="T76" fmla="*/ 596 w 672"/>
                <a:gd name="T77" fmla="*/ 194 h 670"/>
                <a:gd name="T78" fmla="*/ 626 w 672"/>
                <a:gd name="T79" fmla="*/ 276 h 670"/>
                <a:gd name="T80" fmla="*/ 632 w 672"/>
                <a:gd name="T81" fmla="*/ 334 h 670"/>
                <a:gd name="T82" fmla="*/ 618 w 672"/>
                <a:gd name="T83" fmla="*/ 422 h 670"/>
                <a:gd name="T84" fmla="*/ 580 w 672"/>
                <a:gd name="T85" fmla="*/ 500 h 670"/>
                <a:gd name="T86" fmla="*/ 524 w 672"/>
                <a:gd name="T87" fmla="*/ 562 h 670"/>
                <a:gd name="T88" fmla="*/ 450 w 672"/>
                <a:gd name="T89" fmla="*/ 606 h 670"/>
                <a:gd name="T90" fmla="*/ 366 w 672"/>
                <a:gd name="T91" fmla="*/ 62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2" h="670">
                  <a:moveTo>
                    <a:pt x="336" y="0"/>
                  </a:moveTo>
                  <a:lnTo>
                    <a:pt x="336" y="0"/>
                  </a:lnTo>
                  <a:lnTo>
                    <a:pt x="302" y="0"/>
                  </a:lnTo>
                  <a:lnTo>
                    <a:pt x="268" y="6"/>
                  </a:lnTo>
                  <a:lnTo>
                    <a:pt x="236" y="14"/>
                  </a:lnTo>
                  <a:lnTo>
                    <a:pt x="206" y="26"/>
                  </a:lnTo>
                  <a:lnTo>
                    <a:pt x="176" y="40"/>
                  </a:lnTo>
                  <a:lnTo>
                    <a:pt x="148" y="56"/>
                  </a:lnTo>
                  <a:lnTo>
                    <a:pt x="122" y="76"/>
                  </a:lnTo>
                  <a:lnTo>
                    <a:pt x="100" y="98"/>
                  </a:lnTo>
                  <a:lnTo>
                    <a:pt x="78" y="122"/>
                  </a:lnTo>
                  <a:lnTo>
                    <a:pt x="58" y="148"/>
                  </a:lnTo>
                  <a:lnTo>
                    <a:pt x="42" y="174"/>
                  </a:lnTo>
                  <a:lnTo>
                    <a:pt x="28" y="204"/>
                  </a:lnTo>
                  <a:lnTo>
                    <a:pt x="16" y="234"/>
                  </a:lnTo>
                  <a:lnTo>
                    <a:pt x="8" y="266"/>
                  </a:lnTo>
                  <a:lnTo>
                    <a:pt x="2" y="300"/>
                  </a:lnTo>
                  <a:lnTo>
                    <a:pt x="0" y="334"/>
                  </a:lnTo>
                  <a:lnTo>
                    <a:pt x="0" y="334"/>
                  </a:lnTo>
                  <a:lnTo>
                    <a:pt x="2" y="368"/>
                  </a:lnTo>
                  <a:lnTo>
                    <a:pt x="8" y="402"/>
                  </a:lnTo>
                  <a:lnTo>
                    <a:pt x="16" y="434"/>
                  </a:lnTo>
                  <a:lnTo>
                    <a:pt x="28" y="464"/>
                  </a:lnTo>
                  <a:lnTo>
                    <a:pt x="42" y="494"/>
                  </a:lnTo>
                  <a:lnTo>
                    <a:pt x="58" y="522"/>
                  </a:lnTo>
                  <a:lnTo>
                    <a:pt x="78" y="548"/>
                  </a:lnTo>
                  <a:lnTo>
                    <a:pt x="100" y="572"/>
                  </a:lnTo>
                  <a:lnTo>
                    <a:pt x="122" y="594"/>
                  </a:lnTo>
                  <a:lnTo>
                    <a:pt x="148" y="612"/>
                  </a:lnTo>
                  <a:lnTo>
                    <a:pt x="176" y="630"/>
                  </a:lnTo>
                  <a:lnTo>
                    <a:pt x="206" y="644"/>
                  </a:lnTo>
                  <a:lnTo>
                    <a:pt x="236" y="654"/>
                  </a:lnTo>
                  <a:lnTo>
                    <a:pt x="268" y="662"/>
                  </a:lnTo>
                  <a:lnTo>
                    <a:pt x="302" y="668"/>
                  </a:lnTo>
                  <a:lnTo>
                    <a:pt x="336" y="670"/>
                  </a:lnTo>
                  <a:lnTo>
                    <a:pt x="336" y="670"/>
                  </a:lnTo>
                  <a:lnTo>
                    <a:pt x="370" y="668"/>
                  </a:lnTo>
                  <a:lnTo>
                    <a:pt x="404" y="662"/>
                  </a:lnTo>
                  <a:lnTo>
                    <a:pt x="436" y="654"/>
                  </a:lnTo>
                  <a:lnTo>
                    <a:pt x="466" y="644"/>
                  </a:lnTo>
                  <a:lnTo>
                    <a:pt x="496" y="630"/>
                  </a:lnTo>
                  <a:lnTo>
                    <a:pt x="524" y="612"/>
                  </a:lnTo>
                  <a:lnTo>
                    <a:pt x="550" y="594"/>
                  </a:lnTo>
                  <a:lnTo>
                    <a:pt x="574" y="572"/>
                  </a:lnTo>
                  <a:lnTo>
                    <a:pt x="594" y="548"/>
                  </a:lnTo>
                  <a:lnTo>
                    <a:pt x="614" y="522"/>
                  </a:lnTo>
                  <a:lnTo>
                    <a:pt x="630" y="494"/>
                  </a:lnTo>
                  <a:lnTo>
                    <a:pt x="646" y="464"/>
                  </a:lnTo>
                  <a:lnTo>
                    <a:pt x="656" y="434"/>
                  </a:lnTo>
                  <a:lnTo>
                    <a:pt x="664" y="402"/>
                  </a:lnTo>
                  <a:lnTo>
                    <a:pt x="670" y="368"/>
                  </a:lnTo>
                  <a:lnTo>
                    <a:pt x="672" y="334"/>
                  </a:lnTo>
                  <a:lnTo>
                    <a:pt x="672" y="334"/>
                  </a:lnTo>
                  <a:lnTo>
                    <a:pt x="670" y="300"/>
                  </a:lnTo>
                  <a:lnTo>
                    <a:pt x="664" y="266"/>
                  </a:lnTo>
                  <a:lnTo>
                    <a:pt x="656" y="234"/>
                  </a:lnTo>
                  <a:lnTo>
                    <a:pt x="646" y="204"/>
                  </a:lnTo>
                  <a:lnTo>
                    <a:pt x="630" y="174"/>
                  </a:lnTo>
                  <a:lnTo>
                    <a:pt x="614" y="148"/>
                  </a:lnTo>
                  <a:lnTo>
                    <a:pt x="594" y="122"/>
                  </a:lnTo>
                  <a:lnTo>
                    <a:pt x="574" y="98"/>
                  </a:lnTo>
                  <a:lnTo>
                    <a:pt x="550" y="76"/>
                  </a:lnTo>
                  <a:lnTo>
                    <a:pt x="524" y="56"/>
                  </a:lnTo>
                  <a:lnTo>
                    <a:pt x="496" y="40"/>
                  </a:lnTo>
                  <a:lnTo>
                    <a:pt x="466" y="26"/>
                  </a:lnTo>
                  <a:lnTo>
                    <a:pt x="436" y="14"/>
                  </a:lnTo>
                  <a:lnTo>
                    <a:pt x="404" y="6"/>
                  </a:lnTo>
                  <a:lnTo>
                    <a:pt x="370" y="0"/>
                  </a:lnTo>
                  <a:lnTo>
                    <a:pt x="336" y="0"/>
                  </a:lnTo>
                  <a:lnTo>
                    <a:pt x="336" y="0"/>
                  </a:lnTo>
                  <a:close/>
                  <a:moveTo>
                    <a:pt x="336" y="630"/>
                  </a:moveTo>
                  <a:lnTo>
                    <a:pt x="336" y="630"/>
                  </a:lnTo>
                  <a:lnTo>
                    <a:pt x="306" y="628"/>
                  </a:lnTo>
                  <a:lnTo>
                    <a:pt x="276" y="624"/>
                  </a:lnTo>
                  <a:lnTo>
                    <a:pt x="248" y="616"/>
                  </a:lnTo>
                  <a:lnTo>
                    <a:pt x="222" y="606"/>
                  </a:lnTo>
                  <a:lnTo>
                    <a:pt x="196" y="594"/>
                  </a:lnTo>
                  <a:lnTo>
                    <a:pt x="172" y="580"/>
                  </a:lnTo>
                  <a:lnTo>
                    <a:pt x="148" y="562"/>
                  </a:lnTo>
                  <a:lnTo>
                    <a:pt x="128" y="544"/>
                  </a:lnTo>
                  <a:lnTo>
                    <a:pt x="108" y="522"/>
                  </a:lnTo>
                  <a:lnTo>
                    <a:pt x="92" y="500"/>
                  </a:lnTo>
                  <a:lnTo>
                    <a:pt x="76" y="476"/>
                  </a:lnTo>
                  <a:lnTo>
                    <a:pt x="64" y="450"/>
                  </a:lnTo>
                  <a:lnTo>
                    <a:pt x="54" y="422"/>
                  </a:lnTo>
                  <a:lnTo>
                    <a:pt x="46" y="394"/>
                  </a:lnTo>
                  <a:lnTo>
                    <a:pt x="42" y="364"/>
                  </a:lnTo>
                  <a:lnTo>
                    <a:pt x="40" y="334"/>
                  </a:lnTo>
                  <a:lnTo>
                    <a:pt x="40" y="334"/>
                  </a:lnTo>
                  <a:lnTo>
                    <a:pt x="42" y="304"/>
                  </a:lnTo>
                  <a:lnTo>
                    <a:pt x="46" y="276"/>
                  </a:lnTo>
                  <a:lnTo>
                    <a:pt x="54" y="246"/>
                  </a:lnTo>
                  <a:lnTo>
                    <a:pt x="64" y="220"/>
                  </a:lnTo>
                  <a:lnTo>
                    <a:pt x="76" y="194"/>
                  </a:lnTo>
                  <a:lnTo>
                    <a:pt x="92" y="170"/>
                  </a:lnTo>
                  <a:lnTo>
                    <a:pt x="108" y="146"/>
                  </a:lnTo>
                  <a:lnTo>
                    <a:pt x="128" y="126"/>
                  </a:lnTo>
                  <a:lnTo>
                    <a:pt x="148" y="106"/>
                  </a:lnTo>
                  <a:lnTo>
                    <a:pt x="172" y="90"/>
                  </a:lnTo>
                  <a:lnTo>
                    <a:pt x="196" y="74"/>
                  </a:lnTo>
                  <a:lnTo>
                    <a:pt x="222" y="62"/>
                  </a:lnTo>
                  <a:lnTo>
                    <a:pt x="248" y="52"/>
                  </a:lnTo>
                  <a:lnTo>
                    <a:pt x="276" y="46"/>
                  </a:lnTo>
                  <a:lnTo>
                    <a:pt x="306" y="40"/>
                  </a:lnTo>
                  <a:lnTo>
                    <a:pt x="336" y="40"/>
                  </a:lnTo>
                  <a:lnTo>
                    <a:pt x="336" y="40"/>
                  </a:lnTo>
                  <a:lnTo>
                    <a:pt x="366" y="40"/>
                  </a:lnTo>
                  <a:lnTo>
                    <a:pt x="396" y="46"/>
                  </a:lnTo>
                  <a:lnTo>
                    <a:pt x="424" y="52"/>
                  </a:lnTo>
                  <a:lnTo>
                    <a:pt x="450" y="62"/>
                  </a:lnTo>
                  <a:lnTo>
                    <a:pt x="476" y="74"/>
                  </a:lnTo>
                  <a:lnTo>
                    <a:pt x="502" y="90"/>
                  </a:lnTo>
                  <a:lnTo>
                    <a:pt x="524" y="106"/>
                  </a:lnTo>
                  <a:lnTo>
                    <a:pt x="544" y="126"/>
                  </a:lnTo>
                  <a:lnTo>
                    <a:pt x="564" y="146"/>
                  </a:lnTo>
                  <a:lnTo>
                    <a:pt x="580" y="170"/>
                  </a:lnTo>
                  <a:lnTo>
                    <a:pt x="596" y="194"/>
                  </a:lnTo>
                  <a:lnTo>
                    <a:pt x="608" y="220"/>
                  </a:lnTo>
                  <a:lnTo>
                    <a:pt x="618" y="246"/>
                  </a:lnTo>
                  <a:lnTo>
                    <a:pt x="626" y="276"/>
                  </a:lnTo>
                  <a:lnTo>
                    <a:pt x="630" y="304"/>
                  </a:lnTo>
                  <a:lnTo>
                    <a:pt x="632" y="334"/>
                  </a:lnTo>
                  <a:lnTo>
                    <a:pt x="632" y="334"/>
                  </a:lnTo>
                  <a:lnTo>
                    <a:pt x="630" y="364"/>
                  </a:lnTo>
                  <a:lnTo>
                    <a:pt x="626" y="394"/>
                  </a:lnTo>
                  <a:lnTo>
                    <a:pt x="618" y="422"/>
                  </a:lnTo>
                  <a:lnTo>
                    <a:pt x="608" y="450"/>
                  </a:lnTo>
                  <a:lnTo>
                    <a:pt x="596" y="476"/>
                  </a:lnTo>
                  <a:lnTo>
                    <a:pt x="580" y="500"/>
                  </a:lnTo>
                  <a:lnTo>
                    <a:pt x="564" y="522"/>
                  </a:lnTo>
                  <a:lnTo>
                    <a:pt x="544" y="544"/>
                  </a:lnTo>
                  <a:lnTo>
                    <a:pt x="524" y="562"/>
                  </a:lnTo>
                  <a:lnTo>
                    <a:pt x="502" y="580"/>
                  </a:lnTo>
                  <a:lnTo>
                    <a:pt x="476" y="594"/>
                  </a:lnTo>
                  <a:lnTo>
                    <a:pt x="450" y="606"/>
                  </a:lnTo>
                  <a:lnTo>
                    <a:pt x="424" y="616"/>
                  </a:lnTo>
                  <a:lnTo>
                    <a:pt x="396" y="624"/>
                  </a:lnTo>
                  <a:lnTo>
                    <a:pt x="366" y="628"/>
                  </a:lnTo>
                  <a:lnTo>
                    <a:pt x="336" y="630"/>
                  </a:lnTo>
                  <a:lnTo>
                    <a:pt x="336" y="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35">
            <a:extLst>
              <a:ext uri="{FF2B5EF4-FFF2-40B4-BE49-F238E27FC236}">
                <a16:creationId xmlns:a16="http://schemas.microsoft.com/office/drawing/2014/main" id="{EDFECF63-0E14-4239-8538-62DBB966FD21}"/>
              </a:ext>
            </a:extLst>
          </p:cNvPr>
          <p:cNvGrpSpPr>
            <a:grpSpLocks noChangeAspect="1"/>
          </p:cNvGrpSpPr>
          <p:nvPr/>
        </p:nvGrpSpPr>
        <p:grpSpPr bwMode="auto">
          <a:xfrm>
            <a:off x="2890260" y="4756077"/>
            <a:ext cx="310143" cy="309220"/>
            <a:chOff x="3504" y="1825"/>
            <a:chExt cx="672" cy="670"/>
          </a:xfrm>
          <a:solidFill>
            <a:schemeClr val="accent3"/>
          </a:solidFill>
        </p:grpSpPr>
        <p:sp>
          <p:nvSpPr>
            <p:cNvPr id="26" name="Freeform 36">
              <a:extLst>
                <a:ext uri="{FF2B5EF4-FFF2-40B4-BE49-F238E27FC236}">
                  <a16:creationId xmlns:a16="http://schemas.microsoft.com/office/drawing/2014/main" id="{D1C842CF-4E88-4E40-BEAD-93391125318D}"/>
                </a:ext>
              </a:extLst>
            </p:cNvPr>
            <p:cNvSpPr>
              <a:spLocks/>
            </p:cNvSpPr>
            <p:nvPr/>
          </p:nvSpPr>
          <p:spPr bwMode="auto">
            <a:xfrm>
              <a:off x="3684" y="2005"/>
              <a:ext cx="348" cy="306"/>
            </a:xfrm>
            <a:custGeom>
              <a:avLst/>
              <a:gdLst>
                <a:gd name="T0" fmla="*/ 340 w 348"/>
                <a:gd name="T1" fmla="*/ 6 h 306"/>
                <a:gd name="T2" fmla="*/ 340 w 348"/>
                <a:gd name="T3" fmla="*/ 6 h 306"/>
                <a:gd name="T4" fmla="*/ 334 w 348"/>
                <a:gd name="T5" fmla="*/ 2 h 306"/>
                <a:gd name="T6" fmla="*/ 326 w 348"/>
                <a:gd name="T7" fmla="*/ 0 h 306"/>
                <a:gd name="T8" fmla="*/ 318 w 348"/>
                <a:gd name="T9" fmla="*/ 2 h 306"/>
                <a:gd name="T10" fmla="*/ 312 w 348"/>
                <a:gd name="T11" fmla="*/ 8 h 306"/>
                <a:gd name="T12" fmla="*/ 120 w 348"/>
                <a:gd name="T13" fmla="*/ 246 h 306"/>
                <a:gd name="T14" fmla="*/ 34 w 348"/>
                <a:gd name="T15" fmla="*/ 158 h 306"/>
                <a:gd name="T16" fmla="*/ 34 w 348"/>
                <a:gd name="T17" fmla="*/ 158 h 306"/>
                <a:gd name="T18" fmla="*/ 26 w 348"/>
                <a:gd name="T19" fmla="*/ 154 h 306"/>
                <a:gd name="T20" fmla="*/ 20 w 348"/>
                <a:gd name="T21" fmla="*/ 152 h 306"/>
                <a:gd name="T22" fmla="*/ 12 w 348"/>
                <a:gd name="T23" fmla="*/ 154 h 306"/>
                <a:gd name="T24" fmla="*/ 4 w 348"/>
                <a:gd name="T25" fmla="*/ 158 h 306"/>
                <a:gd name="T26" fmla="*/ 4 w 348"/>
                <a:gd name="T27" fmla="*/ 158 h 306"/>
                <a:gd name="T28" fmla="*/ 0 w 348"/>
                <a:gd name="T29" fmla="*/ 166 h 306"/>
                <a:gd name="T30" fmla="*/ 0 w 348"/>
                <a:gd name="T31" fmla="*/ 172 h 306"/>
                <a:gd name="T32" fmla="*/ 0 w 348"/>
                <a:gd name="T33" fmla="*/ 180 h 306"/>
                <a:gd name="T34" fmla="*/ 4 w 348"/>
                <a:gd name="T35" fmla="*/ 186 h 306"/>
                <a:gd name="T36" fmla="*/ 124 w 348"/>
                <a:gd name="T37" fmla="*/ 306 h 306"/>
                <a:gd name="T38" fmla="*/ 344 w 348"/>
                <a:gd name="T39" fmla="*/ 34 h 306"/>
                <a:gd name="T40" fmla="*/ 344 w 348"/>
                <a:gd name="T41" fmla="*/ 34 h 306"/>
                <a:gd name="T42" fmla="*/ 346 w 348"/>
                <a:gd name="T43" fmla="*/ 26 h 306"/>
                <a:gd name="T44" fmla="*/ 348 w 348"/>
                <a:gd name="T45" fmla="*/ 18 h 306"/>
                <a:gd name="T46" fmla="*/ 346 w 348"/>
                <a:gd name="T47" fmla="*/ 12 h 306"/>
                <a:gd name="T48" fmla="*/ 340 w 348"/>
                <a:gd name="T49" fmla="*/ 6 h 306"/>
                <a:gd name="T50" fmla="*/ 340 w 348"/>
                <a:gd name="T51"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306">
                  <a:moveTo>
                    <a:pt x="340" y="6"/>
                  </a:moveTo>
                  <a:lnTo>
                    <a:pt x="340" y="6"/>
                  </a:lnTo>
                  <a:lnTo>
                    <a:pt x="334" y="2"/>
                  </a:lnTo>
                  <a:lnTo>
                    <a:pt x="326" y="0"/>
                  </a:lnTo>
                  <a:lnTo>
                    <a:pt x="318" y="2"/>
                  </a:lnTo>
                  <a:lnTo>
                    <a:pt x="312" y="8"/>
                  </a:lnTo>
                  <a:lnTo>
                    <a:pt x="120" y="246"/>
                  </a:lnTo>
                  <a:lnTo>
                    <a:pt x="34" y="158"/>
                  </a:lnTo>
                  <a:lnTo>
                    <a:pt x="34" y="158"/>
                  </a:lnTo>
                  <a:lnTo>
                    <a:pt x="26" y="154"/>
                  </a:lnTo>
                  <a:lnTo>
                    <a:pt x="20" y="152"/>
                  </a:lnTo>
                  <a:lnTo>
                    <a:pt x="12" y="154"/>
                  </a:lnTo>
                  <a:lnTo>
                    <a:pt x="4" y="158"/>
                  </a:lnTo>
                  <a:lnTo>
                    <a:pt x="4" y="158"/>
                  </a:lnTo>
                  <a:lnTo>
                    <a:pt x="0" y="166"/>
                  </a:lnTo>
                  <a:lnTo>
                    <a:pt x="0" y="172"/>
                  </a:lnTo>
                  <a:lnTo>
                    <a:pt x="0" y="180"/>
                  </a:lnTo>
                  <a:lnTo>
                    <a:pt x="4" y="186"/>
                  </a:lnTo>
                  <a:lnTo>
                    <a:pt x="124" y="306"/>
                  </a:lnTo>
                  <a:lnTo>
                    <a:pt x="344" y="34"/>
                  </a:lnTo>
                  <a:lnTo>
                    <a:pt x="344" y="34"/>
                  </a:lnTo>
                  <a:lnTo>
                    <a:pt x="346" y="26"/>
                  </a:lnTo>
                  <a:lnTo>
                    <a:pt x="348" y="18"/>
                  </a:lnTo>
                  <a:lnTo>
                    <a:pt x="346" y="12"/>
                  </a:lnTo>
                  <a:lnTo>
                    <a:pt x="340" y="6"/>
                  </a:lnTo>
                  <a:lnTo>
                    <a:pt x="34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37">
              <a:extLst>
                <a:ext uri="{FF2B5EF4-FFF2-40B4-BE49-F238E27FC236}">
                  <a16:creationId xmlns:a16="http://schemas.microsoft.com/office/drawing/2014/main" id="{471DE4A5-C3AD-4438-8452-B87F6BACF728}"/>
                </a:ext>
              </a:extLst>
            </p:cNvPr>
            <p:cNvSpPr>
              <a:spLocks noEditPoints="1"/>
            </p:cNvSpPr>
            <p:nvPr/>
          </p:nvSpPr>
          <p:spPr bwMode="auto">
            <a:xfrm>
              <a:off x="3504" y="1825"/>
              <a:ext cx="672" cy="670"/>
            </a:xfrm>
            <a:custGeom>
              <a:avLst/>
              <a:gdLst>
                <a:gd name="T0" fmla="*/ 302 w 672"/>
                <a:gd name="T1" fmla="*/ 0 h 670"/>
                <a:gd name="T2" fmla="*/ 206 w 672"/>
                <a:gd name="T3" fmla="*/ 26 h 670"/>
                <a:gd name="T4" fmla="*/ 122 w 672"/>
                <a:gd name="T5" fmla="*/ 76 h 670"/>
                <a:gd name="T6" fmla="*/ 58 w 672"/>
                <a:gd name="T7" fmla="*/ 148 h 670"/>
                <a:gd name="T8" fmla="*/ 16 w 672"/>
                <a:gd name="T9" fmla="*/ 234 h 670"/>
                <a:gd name="T10" fmla="*/ 0 w 672"/>
                <a:gd name="T11" fmla="*/ 334 h 670"/>
                <a:gd name="T12" fmla="*/ 8 w 672"/>
                <a:gd name="T13" fmla="*/ 402 h 670"/>
                <a:gd name="T14" fmla="*/ 42 w 672"/>
                <a:gd name="T15" fmla="*/ 494 h 670"/>
                <a:gd name="T16" fmla="*/ 100 w 672"/>
                <a:gd name="T17" fmla="*/ 572 h 670"/>
                <a:gd name="T18" fmla="*/ 176 w 672"/>
                <a:gd name="T19" fmla="*/ 630 h 670"/>
                <a:gd name="T20" fmla="*/ 268 w 672"/>
                <a:gd name="T21" fmla="*/ 662 h 670"/>
                <a:gd name="T22" fmla="*/ 336 w 672"/>
                <a:gd name="T23" fmla="*/ 670 h 670"/>
                <a:gd name="T24" fmla="*/ 436 w 672"/>
                <a:gd name="T25" fmla="*/ 654 h 670"/>
                <a:gd name="T26" fmla="*/ 524 w 672"/>
                <a:gd name="T27" fmla="*/ 612 h 670"/>
                <a:gd name="T28" fmla="*/ 594 w 672"/>
                <a:gd name="T29" fmla="*/ 548 h 670"/>
                <a:gd name="T30" fmla="*/ 646 w 672"/>
                <a:gd name="T31" fmla="*/ 464 h 670"/>
                <a:gd name="T32" fmla="*/ 670 w 672"/>
                <a:gd name="T33" fmla="*/ 368 h 670"/>
                <a:gd name="T34" fmla="*/ 670 w 672"/>
                <a:gd name="T35" fmla="*/ 300 h 670"/>
                <a:gd name="T36" fmla="*/ 646 w 672"/>
                <a:gd name="T37" fmla="*/ 204 h 670"/>
                <a:gd name="T38" fmla="*/ 594 w 672"/>
                <a:gd name="T39" fmla="*/ 122 h 670"/>
                <a:gd name="T40" fmla="*/ 524 w 672"/>
                <a:gd name="T41" fmla="*/ 56 h 670"/>
                <a:gd name="T42" fmla="*/ 436 w 672"/>
                <a:gd name="T43" fmla="*/ 14 h 670"/>
                <a:gd name="T44" fmla="*/ 336 w 672"/>
                <a:gd name="T45" fmla="*/ 0 h 670"/>
                <a:gd name="T46" fmla="*/ 336 w 672"/>
                <a:gd name="T47" fmla="*/ 630 h 670"/>
                <a:gd name="T48" fmla="*/ 248 w 672"/>
                <a:gd name="T49" fmla="*/ 616 h 670"/>
                <a:gd name="T50" fmla="*/ 172 w 672"/>
                <a:gd name="T51" fmla="*/ 580 h 670"/>
                <a:gd name="T52" fmla="*/ 108 w 672"/>
                <a:gd name="T53" fmla="*/ 522 h 670"/>
                <a:gd name="T54" fmla="*/ 64 w 672"/>
                <a:gd name="T55" fmla="*/ 450 h 670"/>
                <a:gd name="T56" fmla="*/ 42 w 672"/>
                <a:gd name="T57" fmla="*/ 364 h 670"/>
                <a:gd name="T58" fmla="*/ 42 w 672"/>
                <a:gd name="T59" fmla="*/ 304 h 670"/>
                <a:gd name="T60" fmla="*/ 64 w 672"/>
                <a:gd name="T61" fmla="*/ 220 h 670"/>
                <a:gd name="T62" fmla="*/ 108 w 672"/>
                <a:gd name="T63" fmla="*/ 146 h 670"/>
                <a:gd name="T64" fmla="*/ 172 w 672"/>
                <a:gd name="T65" fmla="*/ 90 h 670"/>
                <a:gd name="T66" fmla="*/ 248 w 672"/>
                <a:gd name="T67" fmla="*/ 52 h 670"/>
                <a:gd name="T68" fmla="*/ 336 w 672"/>
                <a:gd name="T69" fmla="*/ 40 h 670"/>
                <a:gd name="T70" fmla="*/ 396 w 672"/>
                <a:gd name="T71" fmla="*/ 46 h 670"/>
                <a:gd name="T72" fmla="*/ 476 w 672"/>
                <a:gd name="T73" fmla="*/ 74 h 670"/>
                <a:gd name="T74" fmla="*/ 544 w 672"/>
                <a:gd name="T75" fmla="*/ 126 h 670"/>
                <a:gd name="T76" fmla="*/ 596 w 672"/>
                <a:gd name="T77" fmla="*/ 194 h 670"/>
                <a:gd name="T78" fmla="*/ 626 w 672"/>
                <a:gd name="T79" fmla="*/ 276 h 670"/>
                <a:gd name="T80" fmla="*/ 632 w 672"/>
                <a:gd name="T81" fmla="*/ 334 h 670"/>
                <a:gd name="T82" fmla="*/ 618 w 672"/>
                <a:gd name="T83" fmla="*/ 422 h 670"/>
                <a:gd name="T84" fmla="*/ 580 w 672"/>
                <a:gd name="T85" fmla="*/ 500 h 670"/>
                <a:gd name="T86" fmla="*/ 524 w 672"/>
                <a:gd name="T87" fmla="*/ 562 h 670"/>
                <a:gd name="T88" fmla="*/ 450 w 672"/>
                <a:gd name="T89" fmla="*/ 606 h 670"/>
                <a:gd name="T90" fmla="*/ 366 w 672"/>
                <a:gd name="T91" fmla="*/ 62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2" h="670">
                  <a:moveTo>
                    <a:pt x="336" y="0"/>
                  </a:moveTo>
                  <a:lnTo>
                    <a:pt x="336" y="0"/>
                  </a:lnTo>
                  <a:lnTo>
                    <a:pt x="302" y="0"/>
                  </a:lnTo>
                  <a:lnTo>
                    <a:pt x="268" y="6"/>
                  </a:lnTo>
                  <a:lnTo>
                    <a:pt x="236" y="14"/>
                  </a:lnTo>
                  <a:lnTo>
                    <a:pt x="206" y="26"/>
                  </a:lnTo>
                  <a:lnTo>
                    <a:pt x="176" y="40"/>
                  </a:lnTo>
                  <a:lnTo>
                    <a:pt x="148" y="56"/>
                  </a:lnTo>
                  <a:lnTo>
                    <a:pt x="122" y="76"/>
                  </a:lnTo>
                  <a:lnTo>
                    <a:pt x="100" y="98"/>
                  </a:lnTo>
                  <a:lnTo>
                    <a:pt x="78" y="122"/>
                  </a:lnTo>
                  <a:lnTo>
                    <a:pt x="58" y="148"/>
                  </a:lnTo>
                  <a:lnTo>
                    <a:pt x="42" y="174"/>
                  </a:lnTo>
                  <a:lnTo>
                    <a:pt x="28" y="204"/>
                  </a:lnTo>
                  <a:lnTo>
                    <a:pt x="16" y="234"/>
                  </a:lnTo>
                  <a:lnTo>
                    <a:pt x="8" y="266"/>
                  </a:lnTo>
                  <a:lnTo>
                    <a:pt x="2" y="300"/>
                  </a:lnTo>
                  <a:lnTo>
                    <a:pt x="0" y="334"/>
                  </a:lnTo>
                  <a:lnTo>
                    <a:pt x="0" y="334"/>
                  </a:lnTo>
                  <a:lnTo>
                    <a:pt x="2" y="368"/>
                  </a:lnTo>
                  <a:lnTo>
                    <a:pt x="8" y="402"/>
                  </a:lnTo>
                  <a:lnTo>
                    <a:pt x="16" y="434"/>
                  </a:lnTo>
                  <a:lnTo>
                    <a:pt x="28" y="464"/>
                  </a:lnTo>
                  <a:lnTo>
                    <a:pt x="42" y="494"/>
                  </a:lnTo>
                  <a:lnTo>
                    <a:pt x="58" y="522"/>
                  </a:lnTo>
                  <a:lnTo>
                    <a:pt x="78" y="548"/>
                  </a:lnTo>
                  <a:lnTo>
                    <a:pt x="100" y="572"/>
                  </a:lnTo>
                  <a:lnTo>
                    <a:pt x="122" y="594"/>
                  </a:lnTo>
                  <a:lnTo>
                    <a:pt x="148" y="612"/>
                  </a:lnTo>
                  <a:lnTo>
                    <a:pt x="176" y="630"/>
                  </a:lnTo>
                  <a:lnTo>
                    <a:pt x="206" y="644"/>
                  </a:lnTo>
                  <a:lnTo>
                    <a:pt x="236" y="654"/>
                  </a:lnTo>
                  <a:lnTo>
                    <a:pt x="268" y="662"/>
                  </a:lnTo>
                  <a:lnTo>
                    <a:pt x="302" y="668"/>
                  </a:lnTo>
                  <a:lnTo>
                    <a:pt x="336" y="670"/>
                  </a:lnTo>
                  <a:lnTo>
                    <a:pt x="336" y="670"/>
                  </a:lnTo>
                  <a:lnTo>
                    <a:pt x="370" y="668"/>
                  </a:lnTo>
                  <a:lnTo>
                    <a:pt x="404" y="662"/>
                  </a:lnTo>
                  <a:lnTo>
                    <a:pt x="436" y="654"/>
                  </a:lnTo>
                  <a:lnTo>
                    <a:pt x="466" y="644"/>
                  </a:lnTo>
                  <a:lnTo>
                    <a:pt x="496" y="630"/>
                  </a:lnTo>
                  <a:lnTo>
                    <a:pt x="524" y="612"/>
                  </a:lnTo>
                  <a:lnTo>
                    <a:pt x="550" y="594"/>
                  </a:lnTo>
                  <a:lnTo>
                    <a:pt x="574" y="572"/>
                  </a:lnTo>
                  <a:lnTo>
                    <a:pt x="594" y="548"/>
                  </a:lnTo>
                  <a:lnTo>
                    <a:pt x="614" y="522"/>
                  </a:lnTo>
                  <a:lnTo>
                    <a:pt x="630" y="494"/>
                  </a:lnTo>
                  <a:lnTo>
                    <a:pt x="646" y="464"/>
                  </a:lnTo>
                  <a:lnTo>
                    <a:pt x="656" y="434"/>
                  </a:lnTo>
                  <a:lnTo>
                    <a:pt x="664" y="402"/>
                  </a:lnTo>
                  <a:lnTo>
                    <a:pt x="670" y="368"/>
                  </a:lnTo>
                  <a:lnTo>
                    <a:pt x="672" y="334"/>
                  </a:lnTo>
                  <a:lnTo>
                    <a:pt x="672" y="334"/>
                  </a:lnTo>
                  <a:lnTo>
                    <a:pt x="670" y="300"/>
                  </a:lnTo>
                  <a:lnTo>
                    <a:pt x="664" y="266"/>
                  </a:lnTo>
                  <a:lnTo>
                    <a:pt x="656" y="234"/>
                  </a:lnTo>
                  <a:lnTo>
                    <a:pt x="646" y="204"/>
                  </a:lnTo>
                  <a:lnTo>
                    <a:pt x="630" y="174"/>
                  </a:lnTo>
                  <a:lnTo>
                    <a:pt x="614" y="148"/>
                  </a:lnTo>
                  <a:lnTo>
                    <a:pt x="594" y="122"/>
                  </a:lnTo>
                  <a:lnTo>
                    <a:pt x="574" y="98"/>
                  </a:lnTo>
                  <a:lnTo>
                    <a:pt x="550" y="76"/>
                  </a:lnTo>
                  <a:lnTo>
                    <a:pt x="524" y="56"/>
                  </a:lnTo>
                  <a:lnTo>
                    <a:pt x="496" y="40"/>
                  </a:lnTo>
                  <a:lnTo>
                    <a:pt x="466" y="26"/>
                  </a:lnTo>
                  <a:lnTo>
                    <a:pt x="436" y="14"/>
                  </a:lnTo>
                  <a:lnTo>
                    <a:pt x="404" y="6"/>
                  </a:lnTo>
                  <a:lnTo>
                    <a:pt x="370" y="0"/>
                  </a:lnTo>
                  <a:lnTo>
                    <a:pt x="336" y="0"/>
                  </a:lnTo>
                  <a:lnTo>
                    <a:pt x="336" y="0"/>
                  </a:lnTo>
                  <a:close/>
                  <a:moveTo>
                    <a:pt x="336" y="630"/>
                  </a:moveTo>
                  <a:lnTo>
                    <a:pt x="336" y="630"/>
                  </a:lnTo>
                  <a:lnTo>
                    <a:pt x="306" y="628"/>
                  </a:lnTo>
                  <a:lnTo>
                    <a:pt x="276" y="624"/>
                  </a:lnTo>
                  <a:lnTo>
                    <a:pt x="248" y="616"/>
                  </a:lnTo>
                  <a:lnTo>
                    <a:pt x="222" y="606"/>
                  </a:lnTo>
                  <a:lnTo>
                    <a:pt x="196" y="594"/>
                  </a:lnTo>
                  <a:lnTo>
                    <a:pt x="172" y="580"/>
                  </a:lnTo>
                  <a:lnTo>
                    <a:pt x="148" y="562"/>
                  </a:lnTo>
                  <a:lnTo>
                    <a:pt x="128" y="544"/>
                  </a:lnTo>
                  <a:lnTo>
                    <a:pt x="108" y="522"/>
                  </a:lnTo>
                  <a:lnTo>
                    <a:pt x="92" y="500"/>
                  </a:lnTo>
                  <a:lnTo>
                    <a:pt x="76" y="476"/>
                  </a:lnTo>
                  <a:lnTo>
                    <a:pt x="64" y="450"/>
                  </a:lnTo>
                  <a:lnTo>
                    <a:pt x="54" y="422"/>
                  </a:lnTo>
                  <a:lnTo>
                    <a:pt x="46" y="394"/>
                  </a:lnTo>
                  <a:lnTo>
                    <a:pt x="42" y="364"/>
                  </a:lnTo>
                  <a:lnTo>
                    <a:pt x="40" y="334"/>
                  </a:lnTo>
                  <a:lnTo>
                    <a:pt x="40" y="334"/>
                  </a:lnTo>
                  <a:lnTo>
                    <a:pt x="42" y="304"/>
                  </a:lnTo>
                  <a:lnTo>
                    <a:pt x="46" y="276"/>
                  </a:lnTo>
                  <a:lnTo>
                    <a:pt x="54" y="246"/>
                  </a:lnTo>
                  <a:lnTo>
                    <a:pt x="64" y="220"/>
                  </a:lnTo>
                  <a:lnTo>
                    <a:pt x="76" y="194"/>
                  </a:lnTo>
                  <a:lnTo>
                    <a:pt x="92" y="170"/>
                  </a:lnTo>
                  <a:lnTo>
                    <a:pt x="108" y="146"/>
                  </a:lnTo>
                  <a:lnTo>
                    <a:pt x="128" y="126"/>
                  </a:lnTo>
                  <a:lnTo>
                    <a:pt x="148" y="106"/>
                  </a:lnTo>
                  <a:lnTo>
                    <a:pt x="172" y="90"/>
                  </a:lnTo>
                  <a:lnTo>
                    <a:pt x="196" y="74"/>
                  </a:lnTo>
                  <a:lnTo>
                    <a:pt x="222" y="62"/>
                  </a:lnTo>
                  <a:lnTo>
                    <a:pt x="248" y="52"/>
                  </a:lnTo>
                  <a:lnTo>
                    <a:pt x="276" y="46"/>
                  </a:lnTo>
                  <a:lnTo>
                    <a:pt x="306" y="40"/>
                  </a:lnTo>
                  <a:lnTo>
                    <a:pt x="336" y="40"/>
                  </a:lnTo>
                  <a:lnTo>
                    <a:pt x="336" y="40"/>
                  </a:lnTo>
                  <a:lnTo>
                    <a:pt x="366" y="40"/>
                  </a:lnTo>
                  <a:lnTo>
                    <a:pt x="396" y="46"/>
                  </a:lnTo>
                  <a:lnTo>
                    <a:pt x="424" y="52"/>
                  </a:lnTo>
                  <a:lnTo>
                    <a:pt x="450" y="62"/>
                  </a:lnTo>
                  <a:lnTo>
                    <a:pt x="476" y="74"/>
                  </a:lnTo>
                  <a:lnTo>
                    <a:pt x="502" y="90"/>
                  </a:lnTo>
                  <a:lnTo>
                    <a:pt x="524" y="106"/>
                  </a:lnTo>
                  <a:lnTo>
                    <a:pt x="544" y="126"/>
                  </a:lnTo>
                  <a:lnTo>
                    <a:pt x="564" y="146"/>
                  </a:lnTo>
                  <a:lnTo>
                    <a:pt x="580" y="170"/>
                  </a:lnTo>
                  <a:lnTo>
                    <a:pt x="596" y="194"/>
                  </a:lnTo>
                  <a:lnTo>
                    <a:pt x="608" y="220"/>
                  </a:lnTo>
                  <a:lnTo>
                    <a:pt x="618" y="246"/>
                  </a:lnTo>
                  <a:lnTo>
                    <a:pt x="626" y="276"/>
                  </a:lnTo>
                  <a:lnTo>
                    <a:pt x="630" y="304"/>
                  </a:lnTo>
                  <a:lnTo>
                    <a:pt x="632" y="334"/>
                  </a:lnTo>
                  <a:lnTo>
                    <a:pt x="632" y="334"/>
                  </a:lnTo>
                  <a:lnTo>
                    <a:pt x="630" y="364"/>
                  </a:lnTo>
                  <a:lnTo>
                    <a:pt x="626" y="394"/>
                  </a:lnTo>
                  <a:lnTo>
                    <a:pt x="618" y="422"/>
                  </a:lnTo>
                  <a:lnTo>
                    <a:pt x="608" y="450"/>
                  </a:lnTo>
                  <a:lnTo>
                    <a:pt x="596" y="476"/>
                  </a:lnTo>
                  <a:lnTo>
                    <a:pt x="580" y="500"/>
                  </a:lnTo>
                  <a:lnTo>
                    <a:pt x="564" y="522"/>
                  </a:lnTo>
                  <a:lnTo>
                    <a:pt x="544" y="544"/>
                  </a:lnTo>
                  <a:lnTo>
                    <a:pt x="524" y="562"/>
                  </a:lnTo>
                  <a:lnTo>
                    <a:pt x="502" y="580"/>
                  </a:lnTo>
                  <a:lnTo>
                    <a:pt x="476" y="594"/>
                  </a:lnTo>
                  <a:lnTo>
                    <a:pt x="450" y="606"/>
                  </a:lnTo>
                  <a:lnTo>
                    <a:pt x="424" y="616"/>
                  </a:lnTo>
                  <a:lnTo>
                    <a:pt x="396" y="624"/>
                  </a:lnTo>
                  <a:lnTo>
                    <a:pt x="366" y="628"/>
                  </a:lnTo>
                  <a:lnTo>
                    <a:pt x="336" y="630"/>
                  </a:lnTo>
                  <a:lnTo>
                    <a:pt x="336" y="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8" name="Group 35">
            <a:extLst>
              <a:ext uri="{FF2B5EF4-FFF2-40B4-BE49-F238E27FC236}">
                <a16:creationId xmlns:a16="http://schemas.microsoft.com/office/drawing/2014/main" id="{97CF62DE-B9E6-4D47-B800-7AB1C0B96C81}"/>
              </a:ext>
            </a:extLst>
          </p:cNvPr>
          <p:cNvGrpSpPr>
            <a:grpSpLocks noChangeAspect="1"/>
          </p:cNvGrpSpPr>
          <p:nvPr/>
        </p:nvGrpSpPr>
        <p:grpSpPr bwMode="auto">
          <a:xfrm>
            <a:off x="4328535" y="4756077"/>
            <a:ext cx="310143" cy="309220"/>
            <a:chOff x="3504" y="1825"/>
            <a:chExt cx="672" cy="670"/>
          </a:xfrm>
          <a:solidFill>
            <a:schemeClr val="accent3"/>
          </a:solidFill>
        </p:grpSpPr>
        <p:sp>
          <p:nvSpPr>
            <p:cNvPr id="29" name="Freeform 36">
              <a:extLst>
                <a:ext uri="{FF2B5EF4-FFF2-40B4-BE49-F238E27FC236}">
                  <a16:creationId xmlns:a16="http://schemas.microsoft.com/office/drawing/2014/main" id="{6E98CD0A-3CF6-40C7-9BD2-4A204BFABD04}"/>
                </a:ext>
              </a:extLst>
            </p:cNvPr>
            <p:cNvSpPr>
              <a:spLocks/>
            </p:cNvSpPr>
            <p:nvPr/>
          </p:nvSpPr>
          <p:spPr bwMode="auto">
            <a:xfrm>
              <a:off x="3684" y="2005"/>
              <a:ext cx="348" cy="306"/>
            </a:xfrm>
            <a:custGeom>
              <a:avLst/>
              <a:gdLst>
                <a:gd name="T0" fmla="*/ 340 w 348"/>
                <a:gd name="T1" fmla="*/ 6 h 306"/>
                <a:gd name="T2" fmla="*/ 340 w 348"/>
                <a:gd name="T3" fmla="*/ 6 h 306"/>
                <a:gd name="T4" fmla="*/ 334 w 348"/>
                <a:gd name="T5" fmla="*/ 2 h 306"/>
                <a:gd name="T6" fmla="*/ 326 w 348"/>
                <a:gd name="T7" fmla="*/ 0 h 306"/>
                <a:gd name="T8" fmla="*/ 318 w 348"/>
                <a:gd name="T9" fmla="*/ 2 h 306"/>
                <a:gd name="T10" fmla="*/ 312 w 348"/>
                <a:gd name="T11" fmla="*/ 8 h 306"/>
                <a:gd name="T12" fmla="*/ 120 w 348"/>
                <a:gd name="T13" fmla="*/ 246 h 306"/>
                <a:gd name="T14" fmla="*/ 34 w 348"/>
                <a:gd name="T15" fmla="*/ 158 h 306"/>
                <a:gd name="T16" fmla="*/ 34 w 348"/>
                <a:gd name="T17" fmla="*/ 158 h 306"/>
                <a:gd name="T18" fmla="*/ 26 w 348"/>
                <a:gd name="T19" fmla="*/ 154 h 306"/>
                <a:gd name="T20" fmla="*/ 20 w 348"/>
                <a:gd name="T21" fmla="*/ 152 h 306"/>
                <a:gd name="T22" fmla="*/ 12 w 348"/>
                <a:gd name="T23" fmla="*/ 154 h 306"/>
                <a:gd name="T24" fmla="*/ 4 w 348"/>
                <a:gd name="T25" fmla="*/ 158 h 306"/>
                <a:gd name="T26" fmla="*/ 4 w 348"/>
                <a:gd name="T27" fmla="*/ 158 h 306"/>
                <a:gd name="T28" fmla="*/ 0 w 348"/>
                <a:gd name="T29" fmla="*/ 166 h 306"/>
                <a:gd name="T30" fmla="*/ 0 w 348"/>
                <a:gd name="T31" fmla="*/ 172 h 306"/>
                <a:gd name="T32" fmla="*/ 0 w 348"/>
                <a:gd name="T33" fmla="*/ 180 h 306"/>
                <a:gd name="T34" fmla="*/ 4 w 348"/>
                <a:gd name="T35" fmla="*/ 186 h 306"/>
                <a:gd name="T36" fmla="*/ 124 w 348"/>
                <a:gd name="T37" fmla="*/ 306 h 306"/>
                <a:gd name="T38" fmla="*/ 344 w 348"/>
                <a:gd name="T39" fmla="*/ 34 h 306"/>
                <a:gd name="T40" fmla="*/ 344 w 348"/>
                <a:gd name="T41" fmla="*/ 34 h 306"/>
                <a:gd name="T42" fmla="*/ 346 w 348"/>
                <a:gd name="T43" fmla="*/ 26 h 306"/>
                <a:gd name="T44" fmla="*/ 348 w 348"/>
                <a:gd name="T45" fmla="*/ 18 h 306"/>
                <a:gd name="T46" fmla="*/ 346 w 348"/>
                <a:gd name="T47" fmla="*/ 12 h 306"/>
                <a:gd name="T48" fmla="*/ 340 w 348"/>
                <a:gd name="T49" fmla="*/ 6 h 306"/>
                <a:gd name="T50" fmla="*/ 340 w 348"/>
                <a:gd name="T51"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306">
                  <a:moveTo>
                    <a:pt x="340" y="6"/>
                  </a:moveTo>
                  <a:lnTo>
                    <a:pt x="340" y="6"/>
                  </a:lnTo>
                  <a:lnTo>
                    <a:pt x="334" y="2"/>
                  </a:lnTo>
                  <a:lnTo>
                    <a:pt x="326" y="0"/>
                  </a:lnTo>
                  <a:lnTo>
                    <a:pt x="318" y="2"/>
                  </a:lnTo>
                  <a:lnTo>
                    <a:pt x="312" y="8"/>
                  </a:lnTo>
                  <a:lnTo>
                    <a:pt x="120" y="246"/>
                  </a:lnTo>
                  <a:lnTo>
                    <a:pt x="34" y="158"/>
                  </a:lnTo>
                  <a:lnTo>
                    <a:pt x="34" y="158"/>
                  </a:lnTo>
                  <a:lnTo>
                    <a:pt x="26" y="154"/>
                  </a:lnTo>
                  <a:lnTo>
                    <a:pt x="20" y="152"/>
                  </a:lnTo>
                  <a:lnTo>
                    <a:pt x="12" y="154"/>
                  </a:lnTo>
                  <a:lnTo>
                    <a:pt x="4" y="158"/>
                  </a:lnTo>
                  <a:lnTo>
                    <a:pt x="4" y="158"/>
                  </a:lnTo>
                  <a:lnTo>
                    <a:pt x="0" y="166"/>
                  </a:lnTo>
                  <a:lnTo>
                    <a:pt x="0" y="172"/>
                  </a:lnTo>
                  <a:lnTo>
                    <a:pt x="0" y="180"/>
                  </a:lnTo>
                  <a:lnTo>
                    <a:pt x="4" y="186"/>
                  </a:lnTo>
                  <a:lnTo>
                    <a:pt x="124" y="306"/>
                  </a:lnTo>
                  <a:lnTo>
                    <a:pt x="344" y="34"/>
                  </a:lnTo>
                  <a:lnTo>
                    <a:pt x="344" y="34"/>
                  </a:lnTo>
                  <a:lnTo>
                    <a:pt x="346" y="26"/>
                  </a:lnTo>
                  <a:lnTo>
                    <a:pt x="348" y="18"/>
                  </a:lnTo>
                  <a:lnTo>
                    <a:pt x="346" y="12"/>
                  </a:lnTo>
                  <a:lnTo>
                    <a:pt x="340" y="6"/>
                  </a:lnTo>
                  <a:lnTo>
                    <a:pt x="34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7">
              <a:extLst>
                <a:ext uri="{FF2B5EF4-FFF2-40B4-BE49-F238E27FC236}">
                  <a16:creationId xmlns:a16="http://schemas.microsoft.com/office/drawing/2014/main" id="{B142484C-BF38-49DA-AFEF-FF2974915F12}"/>
                </a:ext>
              </a:extLst>
            </p:cNvPr>
            <p:cNvSpPr>
              <a:spLocks noEditPoints="1"/>
            </p:cNvSpPr>
            <p:nvPr/>
          </p:nvSpPr>
          <p:spPr bwMode="auto">
            <a:xfrm>
              <a:off x="3504" y="1825"/>
              <a:ext cx="672" cy="670"/>
            </a:xfrm>
            <a:custGeom>
              <a:avLst/>
              <a:gdLst>
                <a:gd name="T0" fmla="*/ 302 w 672"/>
                <a:gd name="T1" fmla="*/ 0 h 670"/>
                <a:gd name="T2" fmla="*/ 206 w 672"/>
                <a:gd name="T3" fmla="*/ 26 h 670"/>
                <a:gd name="T4" fmla="*/ 122 w 672"/>
                <a:gd name="T5" fmla="*/ 76 h 670"/>
                <a:gd name="T6" fmla="*/ 58 w 672"/>
                <a:gd name="T7" fmla="*/ 148 h 670"/>
                <a:gd name="T8" fmla="*/ 16 w 672"/>
                <a:gd name="T9" fmla="*/ 234 h 670"/>
                <a:gd name="T10" fmla="*/ 0 w 672"/>
                <a:gd name="T11" fmla="*/ 334 h 670"/>
                <a:gd name="T12" fmla="*/ 8 w 672"/>
                <a:gd name="T13" fmla="*/ 402 h 670"/>
                <a:gd name="T14" fmla="*/ 42 w 672"/>
                <a:gd name="T15" fmla="*/ 494 h 670"/>
                <a:gd name="T16" fmla="*/ 100 w 672"/>
                <a:gd name="T17" fmla="*/ 572 h 670"/>
                <a:gd name="T18" fmla="*/ 176 w 672"/>
                <a:gd name="T19" fmla="*/ 630 h 670"/>
                <a:gd name="T20" fmla="*/ 268 w 672"/>
                <a:gd name="T21" fmla="*/ 662 h 670"/>
                <a:gd name="T22" fmla="*/ 336 w 672"/>
                <a:gd name="T23" fmla="*/ 670 h 670"/>
                <a:gd name="T24" fmla="*/ 436 w 672"/>
                <a:gd name="T25" fmla="*/ 654 h 670"/>
                <a:gd name="T26" fmla="*/ 524 w 672"/>
                <a:gd name="T27" fmla="*/ 612 h 670"/>
                <a:gd name="T28" fmla="*/ 594 w 672"/>
                <a:gd name="T29" fmla="*/ 548 h 670"/>
                <a:gd name="T30" fmla="*/ 646 w 672"/>
                <a:gd name="T31" fmla="*/ 464 h 670"/>
                <a:gd name="T32" fmla="*/ 670 w 672"/>
                <a:gd name="T33" fmla="*/ 368 h 670"/>
                <a:gd name="T34" fmla="*/ 670 w 672"/>
                <a:gd name="T35" fmla="*/ 300 h 670"/>
                <a:gd name="T36" fmla="*/ 646 w 672"/>
                <a:gd name="T37" fmla="*/ 204 h 670"/>
                <a:gd name="T38" fmla="*/ 594 w 672"/>
                <a:gd name="T39" fmla="*/ 122 h 670"/>
                <a:gd name="T40" fmla="*/ 524 w 672"/>
                <a:gd name="T41" fmla="*/ 56 h 670"/>
                <a:gd name="T42" fmla="*/ 436 w 672"/>
                <a:gd name="T43" fmla="*/ 14 h 670"/>
                <a:gd name="T44" fmla="*/ 336 w 672"/>
                <a:gd name="T45" fmla="*/ 0 h 670"/>
                <a:gd name="T46" fmla="*/ 336 w 672"/>
                <a:gd name="T47" fmla="*/ 630 h 670"/>
                <a:gd name="T48" fmla="*/ 248 w 672"/>
                <a:gd name="T49" fmla="*/ 616 h 670"/>
                <a:gd name="T50" fmla="*/ 172 w 672"/>
                <a:gd name="T51" fmla="*/ 580 h 670"/>
                <a:gd name="T52" fmla="*/ 108 w 672"/>
                <a:gd name="T53" fmla="*/ 522 h 670"/>
                <a:gd name="T54" fmla="*/ 64 w 672"/>
                <a:gd name="T55" fmla="*/ 450 h 670"/>
                <a:gd name="T56" fmla="*/ 42 w 672"/>
                <a:gd name="T57" fmla="*/ 364 h 670"/>
                <a:gd name="T58" fmla="*/ 42 w 672"/>
                <a:gd name="T59" fmla="*/ 304 h 670"/>
                <a:gd name="T60" fmla="*/ 64 w 672"/>
                <a:gd name="T61" fmla="*/ 220 h 670"/>
                <a:gd name="T62" fmla="*/ 108 w 672"/>
                <a:gd name="T63" fmla="*/ 146 h 670"/>
                <a:gd name="T64" fmla="*/ 172 w 672"/>
                <a:gd name="T65" fmla="*/ 90 h 670"/>
                <a:gd name="T66" fmla="*/ 248 w 672"/>
                <a:gd name="T67" fmla="*/ 52 h 670"/>
                <a:gd name="T68" fmla="*/ 336 w 672"/>
                <a:gd name="T69" fmla="*/ 40 h 670"/>
                <a:gd name="T70" fmla="*/ 396 w 672"/>
                <a:gd name="T71" fmla="*/ 46 h 670"/>
                <a:gd name="T72" fmla="*/ 476 w 672"/>
                <a:gd name="T73" fmla="*/ 74 h 670"/>
                <a:gd name="T74" fmla="*/ 544 w 672"/>
                <a:gd name="T75" fmla="*/ 126 h 670"/>
                <a:gd name="T76" fmla="*/ 596 w 672"/>
                <a:gd name="T77" fmla="*/ 194 h 670"/>
                <a:gd name="T78" fmla="*/ 626 w 672"/>
                <a:gd name="T79" fmla="*/ 276 h 670"/>
                <a:gd name="T80" fmla="*/ 632 w 672"/>
                <a:gd name="T81" fmla="*/ 334 h 670"/>
                <a:gd name="T82" fmla="*/ 618 w 672"/>
                <a:gd name="T83" fmla="*/ 422 h 670"/>
                <a:gd name="T84" fmla="*/ 580 w 672"/>
                <a:gd name="T85" fmla="*/ 500 h 670"/>
                <a:gd name="T86" fmla="*/ 524 w 672"/>
                <a:gd name="T87" fmla="*/ 562 h 670"/>
                <a:gd name="T88" fmla="*/ 450 w 672"/>
                <a:gd name="T89" fmla="*/ 606 h 670"/>
                <a:gd name="T90" fmla="*/ 366 w 672"/>
                <a:gd name="T91" fmla="*/ 62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2" h="670">
                  <a:moveTo>
                    <a:pt x="336" y="0"/>
                  </a:moveTo>
                  <a:lnTo>
                    <a:pt x="336" y="0"/>
                  </a:lnTo>
                  <a:lnTo>
                    <a:pt x="302" y="0"/>
                  </a:lnTo>
                  <a:lnTo>
                    <a:pt x="268" y="6"/>
                  </a:lnTo>
                  <a:lnTo>
                    <a:pt x="236" y="14"/>
                  </a:lnTo>
                  <a:lnTo>
                    <a:pt x="206" y="26"/>
                  </a:lnTo>
                  <a:lnTo>
                    <a:pt x="176" y="40"/>
                  </a:lnTo>
                  <a:lnTo>
                    <a:pt x="148" y="56"/>
                  </a:lnTo>
                  <a:lnTo>
                    <a:pt x="122" y="76"/>
                  </a:lnTo>
                  <a:lnTo>
                    <a:pt x="100" y="98"/>
                  </a:lnTo>
                  <a:lnTo>
                    <a:pt x="78" y="122"/>
                  </a:lnTo>
                  <a:lnTo>
                    <a:pt x="58" y="148"/>
                  </a:lnTo>
                  <a:lnTo>
                    <a:pt x="42" y="174"/>
                  </a:lnTo>
                  <a:lnTo>
                    <a:pt x="28" y="204"/>
                  </a:lnTo>
                  <a:lnTo>
                    <a:pt x="16" y="234"/>
                  </a:lnTo>
                  <a:lnTo>
                    <a:pt x="8" y="266"/>
                  </a:lnTo>
                  <a:lnTo>
                    <a:pt x="2" y="300"/>
                  </a:lnTo>
                  <a:lnTo>
                    <a:pt x="0" y="334"/>
                  </a:lnTo>
                  <a:lnTo>
                    <a:pt x="0" y="334"/>
                  </a:lnTo>
                  <a:lnTo>
                    <a:pt x="2" y="368"/>
                  </a:lnTo>
                  <a:lnTo>
                    <a:pt x="8" y="402"/>
                  </a:lnTo>
                  <a:lnTo>
                    <a:pt x="16" y="434"/>
                  </a:lnTo>
                  <a:lnTo>
                    <a:pt x="28" y="464"/>
                  </a:lnTo>
                  <a:lnTo>
                    <a:pt x="42" y="494"/>
                  </a:lnTo>
                  <a:lnTo>
                    <a:pt x="58" y="522"/>
                  </a:lnTo>
                  <a:lnTo>
                    <a:pt x="78" y="548"/>
                  </a:lnTo>
                  <a:lnTo>
                    <a:pt x="100" y="572"/>
                  </a:lnTo>
                  <a:lnTo>
                    <a:pt x="122" y="594"/>
                  </a:lnTo>
                  <a:lnTo>
                    <a:pt x="148" y="612"/>
                  </a:lnTo>
                  <a:lnTo>
                    <a:pt x="176" y="630"/>
                  </a:lnTo>
                  <a:lnTo>
                    <a:pt x="206" y="644"/>
                  </a:lnTo>
                  <a:lnTo>
                    <a:pt x="236" y="654"/>
                  </a:lnTo>
                  <a:lnTo>
                    <a:pt x="268" y="662"/>
                  </a:lnTo>
                  <a:lnTo>
                    <a:pt x="302" y="668"/>
                  </a:lnTo>
                  <a:lnTo>
                    <a:pt x="336" y="670"/>
                  </a:lnTo>
                  <a:lnTo>
                    <a:pt x="336" y="670"/>
                  </a:lnTo>
                  <a:lnTo>
                    <a:pt x="370" y="668"/>
                  </a:lnTo>
                  <a:lnTo>
                    <a:pt x="404" y="662"/>
                  </a:lnTo>
                  <a:lnTo>
                    <a:pt x="436" y="654"/>
                  </a:lnTo>
                  <a:lnTo>
                    <a:pt x="466" y="644"/>
                  </a:lnTo>
                  <a:lnTo>
                    <a:pt x="496" y="630"/>
                  </a:lnTo>
                  <a:lnTo>
                    <a:pt x="524" y="612"/>
                  </a:lnTo>
                  <a:lnTo>
                    <a:pt x="550" y="594"/>
                  </a:lnTo>
                  <a:lnTo>
                    <a:pt x="574" y="572"/>
                  </a:lnTo>
                  <a:lnTo>
                    <a:pt x="594" y="548"/>
                  </a:lnTo>
                  <a:lnTo>
                    <a:pt x="614" y="522"/>
                  </a:lnTo>
                  <a:lnTo>
                    <a:pt x="630" y="494"/>
                  </a:lnTo>
                  <a:lnTo>
                    <a:pt x="646" y="464"/>
                  </a:lnTo>
                  <a:lnTo>
                    <a:pt x="656" y="434"/>
                  </a:lnTo>
                  <a:lnTo>
                    <a:pt x="664" y="402"/>
                  </a:lnTo>
                  <a:lnTo>
                    <a:pt x="670" y="368"/>
                  </a:lnTo>
                  <a:lnTo>
                    <a:pt x="672" y="334"/>
                  </a:lnTo>
                  <a:lnTo>
                    <a:pt x="672" y="334"/>
                  </a:lnTo>
                  <a:lnTo>
                    <a:pt x="670" y="300"/>
                  </a:lnTo>
                  <a:lnTo>
                    <a:pt x="664" y="266"/>
                  </a:lnTo>
                  <a:lnTo>
                    <a:pt x="656" y="234"/>
                  </a:lnTo>
                  <a:lnTo>
                    <a:pt x="646" y="204"/>
                  </a:lnTo>
                  <a:lnTo>
                    <a:pt x="630" y="174"/>
                  </a:lnTo>
                  <a:lnTo>
                    <a:pt x="614" y="148"/>
                  </a:lnTo>
                  <a:lnTo>
                    <a:pt x="594" y="122"/>
                  </a:lnTo>
                  <a:lnTo>
                    <a:pt x="574" y="98"/>
                  </a:lnTo>
                  <a:lnTo>
                    <a:pt x="550" y="76"/>
                  </a:lnTo>
                  <a:lnTo>
                    <a:pt x="524" y="56"/>
                  </a:lnTo>
                  <a:lnTo>
                    <a:pt x="496" y="40"/>
                  </a:lnTo>
                  <a:lnTo>
                    <a:pt x="466" y="26"/>
                  </a:lnTo>
                  <a:lnTo>
                    <a:pt x="436" y="14"/>
                  </a:lnTo>
                  <a:lnTo>
                    <a:pt x="404" y="6"/>
                  </a:lnTo>
                  <a:lnTo>
                    <a:pt x="370" y="0"/>
                  </a:lnTo>
                  <a:lnTo>
                    <a:pt x="336" y="0"/>
                  </a:lnTo>
                  <a:lnTo>
                    <a:pt x="336" y="0"/>
                  </a:lnTo>
                  <a:close/>
                  <a:moveTo>
                    <a:pt x="336" y="630"/>
                  </a:moveTo>
                  <a:lnTo>
                    <a:pt x="336" y="630"/>
                  </a:lnTo>
                  <a:lnTo>
                    <a:pt x="306" y="628"/>
                  </a:lnTo>
                  <a:lnTo>
                    <a:pt x="276" y="624"/>
                  </a:lnTo>
                  <a:lnTo>
                    <a:pt x="248" y="616"/>
                  </a:lnTo>
                  <a:lnTo>
                    <a:pt x="222" y="606"/>
                  </a:lnTo>
                  <a:lnTo>
                    <a:pt x="196" y="594"/>
                  </a:lnTo>
                  <a:lnTo>
                    <a:pt x="172" y="580"/>
                  </a:lnTo>
                  <a:lnTo>
                    <a:pt x="148" y="562"/>
                  </a:lnTo>
                  <a:lnTo>
                    <a:pt x="128" y="544"/>
                  </a:lnTo>
                  <a:lnTo>
                    <a:pt x="108" y="522"/>
                  </a:lnTo>
                  <a:lnTo>
                    <a:pt x="92" y="500"/>
                  </a:lnTo>
                  <a:lnTo>
                    <a:pt x="76" y="476"/>
                  </a:lnTo>
                  <a:lnTo>
                    <a:pt x="64" y="450"/>
                  </a:lnTo>
                  <a:lnTo>
                    <a:pt x="54" y="422"/>
                  </a:lnTo>
                  <a:lnTo>
                    <a:pt x="46" y="394"/>
                  </a:lnTo>
                  <a:lnTo>
                    <a:pt x="42" y="364"/>
                  </a:lnTo>
                  <a:lnTo>
                    <a:pt x="40" y="334"/>
                  </a:lnTo>
                  <a:lnTo>
                    <a:pt x="40" y="334"/>
                  </a:lnTo>
                  <a:lnTo>
                    <a:pt x="42" y="304"/>
                  </a:lnTo>
                  <a:lnTo>
                    <a:pt x="46" y="276"/>
                  </a:lnTo>
                  <a:lnTo>
                    <a:pt x="54" y="246"/>
                  </a:lnTo>
                  <a:lnTo>
                    <a:pt x="64" y="220"/>
                  </a:lnTo>
                  <a:lnTo>
                    <a:pt x="76" y="194"/>
                  </a:lnTo>
                  <a:lnTo>
                    <a:pt x="92" y="170"/>
                  </a:lnTo>
                  <a:lnTo>
                    <a:pt x="108" y="146"/>
                  </a:lnTo>
                  <a:lnTo>
                    <a:pt x="128" y="126"/>
                  </a:lnTo>
                  <a:lnTo>
                    <a:pt x="148" y="106"/>
                  </a:lnTo>
                  <a:lnTo>
                    <a:pt x="172" y="90"/>
                  </a:lnTo>
                  <a:lnTo>
                    <a:pt x="196" y="74"/>
                  </a:lnTo>
                  <a:lnTo>
                    <a:pt x="222" y="62"/>
                  </a:lnTo>
                  <a:lnTo>
                    <a:pt x="248" y="52"/>
                  </a:lnTo>
                  <a:lnTo>
                    <a:pt x="276" y="46"/>
                  </a:lnTo>
                  <a:lnTo>
                    <a:pt x="306" y="40"/>
                  </a:lnTo>
                  <a:lnTo>
                    <a:pt x="336" y="40"/>
                  </a:lnTo>
                  <a:lnTo>
                    <a:pt x="336" y="40"/>
                  </a:lnTo>
                  <a:lnTo>
                    <a:pt x="366" y="40"/>
                  </a:lnTo>
                  <a:lnTo>
                    <a:pt x="396" y="46"/>
                  </a:lnTo>
                  <a:lnTo>
                    <a:pt x="424" y="52"/>
                  </a:lnTo>
                  <a:lnTo>
                    <a:pt x="450" y="62"/>
                  </a:lnTo>
                  <a:lnTo>
                    <a:pt x="476" y="74"/>
                  </a:lnTo>
                  <a:lnTo>
                    <a:pt x="502" y="90"/>
                  </a:lnTo>
                  <a:lnTo>
                    <a:pt x="524" y="106"/>
                  </a:lnTo>
                  <a:lnTo>
                    <a:pt x="544" y="126"/>
                  </a:lnTo>
                  <a:lnTo>
                    <a:pt x="564" y="146"/>
                  </a:lnTo>
                  <a:lnTo>
                    <a:pt x="580" y="170"/>
                  </a:lnTo>
                  <a:lnTo>
                    <a:pt x="596" y="194"/>
                  </a:lnTo>
                  <a:lnTo>
                    <a:pt x="608" y="220"/>
                  </a:lnTo>
                  <a:lnTo>
                    <a:pt x="618" y="246"/>
                  </a:lnTo>
                  <a:lnTo>
                    <a:pt x="626" y="276"/>
                  </a:lnTo>
                  <a:lnTo>
                    <a:pt x="630" y="304"/>
                  </a:lnTo>
                  <a:lnTo>
                    <a:pt x="632" y="334"/>
                  </a:lnTo>
                  <a:lnTo>
                    <a:pt x="632" y="334"/>
                  </a:lnTo>
                  <a:lnTo>
                    <a:pt x="630" y="364"/>
                  </a:lnTo>
                  <a:lnTo>
                    <a:pt x="626" y="394"/>
                  </a:lnTo>
                  <a:lnTo>
                    <a:pt x="618" y="422"/>
                  </a:lnTo>
                  <a:lnTo>
                    <a:pt x="608" y="450"/>
                  </a:lnTo>
                  <a:lnTo>
                    <a:pt x="596" y="476"/>
                  </a:lnTo>
                  <a:lnTo>
                    <a:pt x="580" y="500"/>
                  </a:lnTo>
                  <a:lnTo>
                    <a:pt x="564" y="522"/>
                  </a:lnTo>
                  <a:lnTo>
                    <a:pt x="544" y="544"/>
                  </a:lnTo>
                  <a:lnTo>
                    <a:pt x="524" y="562"/>
                  </a:lnTo>
                  <a:lnTo>
                    <a:pt x="502" y="580"/>
                  </a:lnTo>
                  <a:lnTo>
                    <a:pt x="476" y="594"/>
                  </a:lnTo>
                  <a:lnTo>
                    <a:pt x="450" y="606"/>
                  </a:lnTo>
                  <a:lnTo>
                    <a:pt x="424" y="616"/>
                  </a:lnTo>
                  <a:lnTo>
                    <a:pt x="396" y="624"/>
                  </a:lnTo>
                  <a:lnTo>
                    <a:pt x="366" y="628"/>
                  </a:lnTo>
                  <a:lnTo>
                    <a:pt x="336" y="630"/>
                  </a:lnTo>
                  <a:lnTo>
                    <a:pt x="336" y="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 name="Group 35">
            <a:extLst>
              <a:ext uri="{FF2B5EF4-FFF2-40B4-BE49-F238E27FC236}">
                <a16:creationId xmlns:a16="http://schemas.microsoft.com/office/drawing/2014/main" id="{603497B6-BB3F-4E8C-9854-AF625899855E}"/>
              </a:ext>
            </a:extLst>
          </p:cNvPr>
          <p:cNvGrpSpPr>
            <a:grpSpLocks noChangeAspect="1"/>
          </p:cNvGrpSpPr>
          <p:nvPr/>
        </p:nvGrpSpPr>
        <p:grpSpPr bwMode="auto">
          <a:xfrm>
            <a:off x="5821393" y="4756077"/>
            <a:ext cx="310143" cy="309220"/>
            <a:chOff x="3504" y="1825"/>
            <a:chExt cx="672" cy="670"/>
          </a:xfrm>
          <a:solidFill>
            <a:schemeClr val="accent3"/>
          </a:solidFill>
        </p:grpSpPr>
        <p:sp>
          <p:nvSpPr>
            <p:cNvPr id="32" name="Freeform 36">
              <a:extLst>
                <a:ext uri="{FF2B5EF4-FFF2-40B4-BE49-F238E27FC236}">
                  <a16:creationId xmlns:a16="http://schemas.microsoft.com/office/drawing/2014/main" id="{68DA75F7-DB54-41DD-A527-309683BB2A12}"/>
                </a:ext>
              </a:extLst>
            </p:cNvPr>
            <p:cNvSpPr>
              <a:spLocks/>
            </p:cNvSpPr>
            <p:nvPr/>
          </p:nvSpPr>
          <p:spPr bwMode="auto">
            <a:xfrm>
              <a:off x="3684" y="2005"/>
              <a:ext cx="348" cy="306"/>
            </a:xfrm>
            <a:custGeom>
              <a:avLst/>
              <a:gdLst>
                <a:gd name="T0" fmla="*/ 340 w 348"/>
                <a:gd name="T1" fmla="*/ 6 h 306"/>
                <a:gd name="T2" fmla="*/ 340 w 348"/>
                <a:gd name="T3" fmla="*/ 6 h 306"/>
                <a:gd name="T4" fmla="*/ 334 w 348"/>
                <a:gd name="T5" fmla="*/ 2 h 306"/>
                <a:gd name="T6" fmla="*/ 326 w 348"/>
                <a:gd name="T7" fmla="*/ 0 h 306"/>
                <a:gd name="T8" fmla="*/ 318 w 348"/>
                <a:gd name="T9" fmla="*/ 2 h 306"/>
                <a:gd name="T10" fmla="*/ 312 w 348"/>
                <a:gd name="T11" fmla="*/ 8 h 306"/>
                <a:gd name="T12" fmla="*/ 120 w 348"/>
                <a:gd name="T13" fmla="*/ 246 h 306"/>
                <a:gd name="T14" fmla="*/ 34 w 348"/>
                <a:gd name="T15" fmla="*/ 158 h 306"/>
                <a:gd name="T16" fmla="*/ 34 w 348"/>
                <a:gd name="T17" fmla="*/ 158 h 306"/>
                <a:gd name="T18" fmla="*/ 26 w 348"/>
                <a:gd name="T19" fmla="*/ 154 h 306"/>
                <a:gd name="T20" fmla="*/ 20 w 348"/>
                <a:gd name="T21" fmla="*/ 152 h 306"/>
                <a:gd name="T22" fmla="*/ 12 w 348"/>
                <a:gd name="T23" fmla="*/ 154 h 306"/>
                <a:gd name="T24" fmla="*/ 4 w 348"/>
                <a:gd name="T25" fmla="*/ 158 h 306"/>
                <a:gd name="T26" fmla="*/ 4 w 348"/>
                <a:gd name="T27" fmla="*/ 158 h 306"/>
                <a:gd name="T28" fmla="*/ 0 w 348"/>
                <a:gd name="T29" fmla="*/ 166 h 306"/>
                <a:gd name="T30" fmla="*/ 0 w 348"/>
                <a:gd name="T31" fmla="*/ 172 h 306"/>
                <a:gd name="T32" fmla="*/ 0 w 348"/>
                <a:gd name="T33" fmla="*/ 180 h 306"/>
                <a:gd name="T34" fmla="*/ 4 w 348"/>
                <a:gd name="T35" fmla="*/ 186 h 306"/>
                <a:gd name="T36" fmla="*/ 124 w 348"/>
                <a:gd name="T37" fmla="*/ 306 h 306"/>
                <a:gd name="T38" fmla="*/ 344 w 348"/>
                <a:gd name="T39" fmla="*/ 34 h 306"/>
                <a:gd name="T40" fmla="*/ 344 w 348"/>
                <a:gd name="T41" fmla="*/ 34 h 306"/>
                <a:gd name="T42" fmla="*/ 346 w 348"/>
                <a:gd name="T43" fmla="*/ 26 h 306"/>
                <a:gd name="T44" fmla="*/ 348 w 348"/>
                <a:gd name="T45" fmla="*/ 18 h 306"/>
                <a:gd name="T46" fmla="*/ 346 w 348"/>
                <a:gd name="T47" fmla="*/ 12 h 306"/>
                <a:gd name="T48" fmla="*/ 340 w 348"/>
                <a:gd name="T49" fmla="*/ 6 h 306"/>
                <a:gd name="T50" fmla="*/ 340 w 348"/>
                <a:gd name="T51"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306">
                  <a:moveTo>
                    <a:pt x="340" y="6"/>
                  </a:moveTo>
                  <a:lnTo>
                    <a:pt x="340" y="6"/>
                  </a:lnTo>
                  <a:lnTo>
                    <a:pt x="334" y="2"/>
                  </a:lnTo>
                  <a:lnTo>
                    <a:pt x="326" y="0"/>
                  </a:lnTo>
                  <a:lnTo>
                    <a:pt x="318" y="2"/>
                  </a:lnTo>
                  <a:lnTo>
                    <a:pt x="312" y="8"/>
                  </a:lnTo>
                  <a:lnTo>
                    <a:pt x="120" y="246"/>
                  </a:lnTo>
                  <a:lnTo>
                    <a:pt x="34" y="158"/>
                  </a:lnTo>
                  <a:lnTo>
                    <a:pt x="34" y="158"/>
                  </a:lnTo>
                  <a:lnTo>
                    <a:pt x="26" y="154"/>
                  </a:lnTo>
                  <a:lnTo>
                    <a:pt x="20" y="152"/>
                  </a:lnTo>
                  <a:lnTo>
                    <a:pt x="12" y="154"/>
                  </a:lnTo>
                  <a:lnTo>
                    <a:pt x="4" y="158"/>
                  </a:lnTo>
                  <a:lnTo>
                    <a:pt x="4" y="158"/>
                  </a:lnTo>
                  <a:lnTo>
                    <a:pt x="0" y="166"/>
                  </a:lnTo>
                  <a:lnTo>
                    <a:pt x="0" y="172"/>
                  </a:lnTo>
                  <a:lnTo>
                    <a:pt x="0" y="180"/>
                  </a:lnTo>
                  <a:lnTo>
                    <a:pt x="4" y="186"/>
                  </a:lnTo>
                  <a:lnTo>
                    <a:pt x="124" y="306"/>
                  </a:lnTo>
                  <a:lnTo>
                    <a:pt x="344" y="34"/>
                  </a:lnTo>
                  <a:lnTo>
                    <a:pt x="344" y="34"/>
                  </a:lnTo>
                  <a:lnTo>
                    <a:pt x="346" y="26"/>
                  </a:lnTo>
                  <a:lnTo>
                    <a:pt x="348" y="18"/>
                  </a:lnTo>
                  <a:lnTo>
                    <a:pt x="346" y="12"/>
                  </a:lnTo>
                  <a:lnTo>
                    <a:pt x="340" y="6"/>
                  </a:lnTo>
                  <a:lnTo>
                    <a:pt x="34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7">
              <a:extLst>
                <a:ext uri="{FF2B5EF4-FFF2-40B4-BE49-F238E27FC236}">
                  <a16:creationId xmlns:a16="http://schemas.microsoft.com/office/drawing/2014/main" id="{18ACAEBE-E7BD-4B6F-B9F3-11553456A473}"/>
                </a:ext>
              </a:extLst>
            </p:cNvPr>
            <p:cNvSpPr>
              <a:spLocks noEditPoints="1"/>
            </p:cNvSpPr>
            <p:nvPr/>
          </p:nvSpPr>
          <p:spPr bwMode="auto">
            <a:xfrm>
              <a:off x="3504" y="1825"/>
              <a:ext cx="672" cy="670"/>
            </a:xfrm>
            <a:custGeom>
              <a:avLst/>
              <a:gdLst>
                <a:gd name="T0" fmla="*/ 302 w 672"/>
                <a:gd name="T1" fmla="*/ 0 h 670"/>
                <a:gd name="T2" fmla="*/ 206 w 672"/>
                <a:gd name="T3" fmla="*/ 26 h 670"/>
                <a:gd name="T4" fmla="*/ 122 w 672"/>
                <a:gd name="T5" fmla="*/ 76 h 670"/>
                <a:gd name="T6" fmla="*/ 58 w 672"/>
                <a:gd name="T7" fmla="*/ 148 h 670"/>
                <a:gd name="T8" fmla="*/ 16 w 672"/>
                <a:gd name="T9" fmla="*/ 234 h 670"/>
                <a:gd name="T10" fmla="*/ 0 w 672"/>
                <a:gd name="T11" fmla="*/ 334 h 670"/>
                <a:gd name="T12" fmla="*/ 8 w 672"/>
                <a:gd name="T13" fmla="*/ 402 h 670"/>
                <a:gd name="T14" fmla="*/ 42 w 672"/>
                <a:gd name="T15" fmla="*/ 494 h 670"/>
                <a:gd name="T16" fmla="*/ 100 w 672"/>
                <a:gd name="T17" fmla="*/ 572 h 670"/>
                <a:gd name="T18" fmla="*/ 176 w 672"/>
                <a:gd name="T19" fmla="*/ 630 h 670"/>
                <a:gd name="T20" fmla="*/ 268 w 672"/>
                <a:gd name="T21" fmla="*/ 662 h 670"/>
                <a:gd name="T22" fmla="*/ 336 w 672"/>
                <a:gd name="T23" fmla="*/ 670 h 670"/>
                <a:gd name="T24" fmla="*/ 436 w 672"/>
                <a:gd name="T25" fmla="*/ 654 h 670"/>
                <a:gd name="T26" fmla="*/ 524 w 672"/>
                <a:gd name="T27" fmla="*/ 612 h 670"/>
                <a:gd name="T28" fmla="*/ 594 w 672"/>
                <a:gd name="T29" fmla="*/ 548 h 670"/>
                <a:gd name="T30" fmla="*/ 646 w 672"/>
                <a:gd name="T31" fmla="*/ 464 h 670"/>
                <a:gd name="T32" fmla="*/ 670 w 672"/>
                <a:gd name="T33" fmla="*/ 368 h 670"/>
                <a:gd name="T34" fmla="*/ 670 w 672"/>
                <a:gd name="T35" fmla="*/ 300 h 670"/>
                <a:gd name="T36" fmla="*/ 646 w 672"/>
                <a:gd name="T37" fmla="*/ 204 h 670"/>
                <a:gd name="T38" fmla="*/ 594 w 672"/>
                <a:gd name="T39" fmla="*/ 122 h 670"/>
                <a:gd name="T40" fmla="*/ 524 w 672"/>
                <a:gd name="T41" fmla="*/ 56 h 670"/>
                <a:gd name="T42" fmla="*/ 436 w 672"/>
                <a:gd name="T43" fmla="*/ 14 h 670"/>
                <a:gd name="T44" fmla="*/ 336 w 672"/>
                <a:gd name="T45" fmla="*/ 0 h 670"/>
                <a:gd name="T46" fmla="*/ 336 w 672"/>
                <a:gd name="T47" fmla="*/ 630 h 670"/>
                <a:gd name="T48" fmla="*/ 248 w 672"/>
                <a:gd name="T49" fmla="*/ 616 h 670"/>
                <a:gd name="T50" fmla="*/ 172 w 672"/>
                <a:gd name="T51" fmla="*/ 580 h 670"/>
                <a:gd name="T52" fmla="*/ 108 w 672"/>
                <a:gd name="T53" fmla="*/ 522 h 670"/>
                <a:gd name="T54" fmla="*/ 64 w 672"/>
                <a:gd name="T55" fmla="*/ 450 h 670"/>
                <a:gd name="T56" fmla="*/ 42 w 672"/>
                <a:gd name="T57" fmla="*/ 364 h 670"/>
                <a:gd name="T58" fmla="*/ 42 w 672"/>
                <a:gd name="T59" fmla="*/ 304 h 670"/>
                <a:gd name="T60" fmla="*/ 64 w 672"/>
                <a:gd name="T61" fmla="*/ 220 h 670"/>
                <a:gd name="T62" fmla="*/ 108 w 672"/>
                <a:gd name="T63" fmla="*/ 146 h 670"/>
                <a:gd name="T64" fmla="*/ 172 w 672"/>
                <a:gd name="T65" fmla="*/ 90 h 670"/>
                <a:gd name="T66" fmla="*/ 248 w 672"/>
                <a:gd name="T67" fmla="*/ 52 h 670"/>
                <a:gd name="T68" fmla="*/ 336 w 672"/>
                <a:gd name="T69" fmla="*/ 40 h 670"/>
                <a:gd name="T70" fmla="*/ 396 w 672"/>
                <a:gd name="T71" fmla="*/ 46 h 670"/>
                <a:gd name="T72" fmla="*/ 476 w 672"/>
                <a:gd name="T73" fmla="*/ 74 h 670"/>
                <a:gd name="T74" fmla="*/ 544 w 672"/>
                <a:gd name="T75" fmla="*/ 126 h 670"/>
                <a:gd name="T76" fmla="*/ 596 w 672"/>
                <a:gd name="T77" fmla="*/ 194 h 670"/>
                <a:gd name="T78" fmla="*/ 626 w 672"/>
                <a:gd name="T79" fmla="*/ 276 h 670"/>
                <a:gd name="T80" fmla="*/ 632 w 672"/>
                <a:gd name="T81" fmla="*/ 334 h 670"/>
                <a:gd name="T82" fmla="*/ 618 w 672"/>
                <a:gd name="T83" fmla="*/ 422 h 670"/>
                <a:gd name="T84" fmla="*/ 580 w 672"/>
                <a:gd name="T85" fmla="*/ 500 h 670"/>
                <a:gd name="T86" fmla="*/ 524 w 672"/>
                <a:gd name="T87" fmla="*/ 562 h 670"/>
                <a:gd name="T88" fmla="*/ 450 w 672"/>
                <a:gd name="T89" fmla="*/ 606 h 670"/>
                <a:gd name="T90" fmla="*/ 366 w 672"/>
                <a:gd name="T91" fmla="*/ 62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2" h="670">
                  <a:moveTo>
                    <a:pt x="336" y="0"/>
                  </a:moveTo>
                  <a:lnTo>
                    <a:pt x="336" y="0"/>
                  </a:lnTo>
                  <a:lnTo>
                    <a:pt x="302" y="0"/>
                  </a:lnTo>
                  <a:lnTo>
                    <a:pt x="268" y="6"/>
                  </a:lnTo>
                  <a:lnTo>
                    <a:pt x="236" y="14"/>
                  </a:lnTo>
                  <a:lnTo>
                    <a:pt x="206" y="26"/>
                  </a:lnTo>
                  <a:lnTo>
                    <a:pt x="176" y="40"/>
                  </a:lnTo>
                  <a:lnTo>
                    <a:pt x="148" y="56"/>
                  </a:lnTo>
                  <a:lnTo>
                    <a:pt x="122" y="76"/>
                  </a:lnTo>
                  <a:lnTo>
                    <a:pt x="100" y="98"/>
                  </a:lnTo>
                  <a:lnTo>
                    <a:pt x="78" y="122"/>
                  </a:lnTo>
                  <a:lnTo>
                    <a:pt x="58" y="148"/>
                  </a:lnTo>
                  <a:lnTo>
                    <a:pt x="42" y="174"/>
                  </a:lnTo>
                  <a:lnTo>
                    <a:pt x="28" y="204"/>
                  </a:lnTo>
                  <a:lnTo>
                    <a:pt x="16" y="234"/>
                  </a:lnTo>
                  <a:lnTo>
                    <a:pt x="8" y="266"/>
                  </a:lnTo>
                  <a:lnTo>
                    <a:pt x="2" y="300"/>
                  </a:lnTo>
                  <a:lnTo>
                    <a:pt x="0" y="334"/>
                  </a:lnTo>
                  <a:lnTo>
                    <a:pt x="0" y="334"/>
                  </a:lnTo>
                  <a:lnTo>
                    <a:pt x="2" y="368"/>
                  </a:lnTo>
                  <a:lnTo>
                    <a:pt x="8" y="402"/>
                  </a:lnTo>
                  <a:lnTo>
                    <a:pt x="16" y="434"/>
                  </a:lnTo>
                  <a:lnTo>
                    <a:pt x="28" y="464"/>
                  </a:lnTo>
                  <a:lnTo>
                    <a:pt x="42" y="494"/>
                  </a:lnTo>
                  <a:lnTo>
                    <a:pt x="58" y="522"/>
                  </a:lnTo>
                  <a:lnTo>
                    <a:pt x="78" y="548"/>
                  </a:lnTo>
                  <a:lnTo>
                    <a:pt x="100" y="572"/>
                  </a:lnTo>
                  <a:lnTo>
                    <a:pt x="122" y="594"/>
                  </a:lnTo>
                  <a:lnTo>
                    <a:pt x="148" y="612"/>
                  </a:lnTo>
                  <a:lnTo>
                    <a:pt x="176" y="630"/>
                  </a:lnTo>
                  <a:lnTo>
                    <a:pt x="206" y="644"/>
                  </a:lnTo>
                  <a:lnTo>
                    <a:pt x="236" y="654"/>
                  </a:lnTo>
                  <a:lnTo>
                    <a:pt x="268" y="662"/>
                  </a:lnTo>
                  <a:lnTo>
                    <a:pt x="302" y="668"/>
                  </a:lnTo>
                  <a:lnTo>
                    <a:pt x="336" y="670"/>
                  </a:lnTo>
                  <a:lnTo>
                    <a:pt x="336" y="670"/>
                  </a:lnTo>
                  <a:lnTo>
                    <a:pt x="370" y="668"/>
                  </a:lnTo>
                  <a:lnTo>
                    <a:pt x="404" y="662"/>
                  </a:lnTo>
                  <a:lnTo>
                    <a:pt x="436" y="654"/>
                  </a:lnTo>
                  <a:lnTo>
                    <a:pt x="466" y="644"/>
                  </a:lnTo>
                  <a:lnTo>
                    <a:pt x="496" y="630"/>
                  </a:lnTo>
                  <a:lnTo>
                    <a:pt x="524" y="612"/>
                  </a:lnTo>
                  <a:lnTo>
                    <a:pt x="550" y="594"/>
                  </a:lnTo>
                  <a:lnTo>
                    <a:pt x="574" y="572"/>
                  </a:lnTo>
                  <a:lnTo>
                    <a:pt x="594" y="548"/>
                  </a:lnTo>
                  <a:lnTo>
                    <a:pt x="614" y="522"/>
                  </a:lnTo>
                  <a:lnTo>
                    <a:pt x="630" y="494"/>
                  </a:lnTo>
                  <a:lnTo>
                    <a:pt x="646" y="464"/>
                  </a:lnTo>
                  <a:lnTo>
                    <a:pt x="656" y="434"/>
                  </a:lnTo>
                  <a:lnTo>
                    <a:pt x="664" y="402"/>
                  </a:lnTo>
                  <a:lnTo>
                    <a:pt x="670" y="368"/>
                  </a:lnTo>
                  <a:lnTo>
                    <a:pt x="672" y="334"/>
                  </a:lnTo>
                  <a:lnTo>
                    <a:pt x="672" y="334"/>
                  </a:lnTo>
                  <a:lnTo>
                    <a:pt x="670" y="300"/>
                  </a:lnTo>
                  <a:lnTo>
                    <a:pt x="664" y="266"/>
                  </a:lnTo>
                  <a:lnTo>
                    <a:pt x="656" y="234"/>
                  </a:lnTo>
                  <a:lnTo>
                    <a:pt x="646" y="204"/>
                  </a:lnTo>
                  <a:lnTo>
                    <a:pt x="630" y="174"/>
                  </a:lnTo>
                  <a:lnTo>
                    <a:pt x="614" y="148"/>
                  </a:lnTo>
                  <a:lnTo>
                    <a:pt x="594" y="122"/>
                  </a:lnTo>
                  <a:lnTo>
                    <a:pt x="574" y="98"/>
                  </a:lnTo>
                  <a:lnTo>
                    <a:pt x="550" y="76"/>
                  </a:lnTo>
                  <a:lnTo>
                    <a:pt x="524" y="56"/>
                  </a:lnTo>
                  <a:lnTo>
                    <a:pt x="496" y="40"/>
                  </a:lnTo>
                  <a:lnTo>
                    <a:pt x="466" y="26"/>
                  </a:lnTo>
                  <a:lnTo>
                    <a:pt x="436" y="14"/>
                  </a:lnTo>
                  <a:lnTo>
                    <a:pt x="404" y="6"/>
                  </a:lnTo>
                  <a:lnTo>
                    <a:pt x="370" y="0"/>
                  </a:lnTo>
                  <a:lnTo>
                    <a:pt x="336" y="0"/>
                  </a:lnTo>
                  <a:lnTo>
                    <a:pt x="336" y="0"/>
                  </a:lnTo>
                  <a:close/>
                  <a:moveTo>
                    <a:pt x="336" y="630"/>
                  </a:moveTo>
                  <a:lnTo>
                    <a:pt x="336" y="630"/>
                  </a:lnTo>
                  <a:lnTo>
                    <a:pt x="306" y="628"/>
                  </a:lnTo>
                  <a:lnTo>
                    <a:pt x="276" y="624"/>
                  </a:lnTo>
                  <a:lnTo>
                    <a:pt x="248" y="616"/>
                  </a:lnTo>
                  <a:lnTo>
                    <a:pt x="222" y="606"/>
                  </a:lnTo>
                  <a:lnTo>
                    <a:pt x="196" y="594"/>
                  </a:lnTo>
                  <a:lnTo>
                    <a:pt x="172" y="580"/>
                  </a:lnTo>
                  <a:lnTo>
                    <a:pt x="148" y="562"/>
                  </a:lnTo>
                  <a:lnTo>
                    <a:pt x="128" y="544"/>
                  </a:lnTo>
                  <a:lnTo>
                    <a:pt x="108" y="522"/>
                  </a:lnTo>
                  <a:lnTo>
                    <a:pt x="92" y="500"/>
                  </a:lnTo>
                  <a:lnTo>
                    <a:pt x="76" y="476"/>
                  </a:lnTo>
                  <a:lnTo>
                    <a:pt x="64" y="450"/>
                  </a:lnTo>
                  <a:lnTo>
                    <a:pt x="54" y="422"/>
                  </a:lnTo>
                  <a:lnTo>
                    <a:pt x="46" y="394"/>
                  </a:lnTo>
                  <a:lnTo>
                    <a:pt x="42" y="364"/>
                  </a:lnTo>
                  <a:lnTo>
                    <a:pt x="40" y="334"/>
                  </a:lnTo>
                  <a:lnTo>
                    <a:pt x="40" y="334"/>
                  </a:lnTo>
                  <a:lnTo>
                    <a:pt x="42" y="304"/>
                  </a:lnTo>
                  <a:lnTo>
                    <a:pt x="46" y="276"/>
                  </a:lnTo>
                  <a:lnTo>
                    <a:pt x="54" y="246"/>
                  </a:lnTo>
                  <a:lnTo>
                    <a:pt x="64" y="220"/>
                  </a:lnTo>
                  <a:lnTo>
                    <a:pt x="76" y="194"/>
                  </a:lnTo>
                  <a:lnTo>
                    <a:pt x="92" y="170"/>
                  </a:lnTo>
                  <a:lnTo>
                    <a:pt x="108" y="146"/>
                  </a:lnTo>
                  <a:lnTo>
                    <a:pt x="128" y="126"/>
                  </a:lnTo>
                  <a:lnTo>
                    <a:pt x="148" y="106"/>
                  </a:lnTo>
                  <a:lnTo>
                    <a:pt x="172" y="90"/>
                  </a:lnTo>
                  <a:lnTo>
                    <a:pt x="196" y="74"/>
                  </a:lnTo>
                  <a:lnTo>
                    <a:pt x="222" y="62"/>
                  </a:lnTo>
                  <a:lnTo>
                    <a:pt x="248" y="52"/>
                  </a:lnTo>
                  <a:lnTo>
                    <a:pt x="276" y="46"/>
                  </a:lnTo>
                  <a:lnTo>
                    <a:pt x="306" y="40"/>
                  </a:lnTo>
                  <a:lnTo>
                    <a:pt x="336" y="40"/>
                  </a:lnTo>
                  <a:lnTo>
                    <a:pt x="336" y="40"/>
                  </a:lnTo>
                  <a:lnTo>
                    <a:pt x="366" y="40"/>
                  </a:lnTo>
                  <a:lnTo>
                    <a:pt x="396" y="46"/>
                  </a:lnTo>
                  <a:lnTo>
                    <a:pt x="424" y="52"/>
                  </a:lnTo>
                  <a:lnTo>
                    <a:pt x="450" y="62"/>
                  </a:lnTo>
                  <a:lnTo>
                    <a:pt x="476" y="74"/>
                  </a:lnTo>
                  <a:lnTo>
                    <a:pt x="502" y="90"/>
                  </a:lnTo>
                  <a:lnTo>
                    <a:pt x="524" y="106"/>
                  </a:lnTo>
                  <a:lnTo>
                    <a:pt x="544" y="126"/>
                  </a:lnTo>
                  <a:lnTo>
                    <a:pt x="564" y="146"/>
                  </a:lnTo>
                  <a:lnTo>
                    <a:pt x="580" y="170"/>
                  </a:lnTo>
                  <a:lnTo>
                    <a:pt x="596" y="194"/>
                  </a:lnTo>
                  <a:lnTo>
                    <a:pt x="608" y="220"/>
                  </a:lnTo>
                  <a:lnTo>
                    <a:pt x="618" y="246"/>
                  </a:lnTo>
                  <a:lnTo>
                    <a:pt x="626" y="276"/>
                  </a:lnTo>
                  <a:lnTo>
                    <a:pt x="630" y="304"/>
                  </a:lnTo>
                  <a:lnTo>
                    <a:pt x="632" y="334"/>
                  </a:lnTo>
                  <a:lnTo>
                    <a:pt x="632" y="334"/>
                  </a:lnTo>
                  <a:lnTo>
                    <a:pt x="630" y="364"/>
                  </a:lnTo>
                  <a:lnTo>
                    <a:pt x="626" y="394"/>
                  </a:lnTo>
                  <a:lnTo>
                    <a:pt x="618" y="422"/>
                  </a:lnTo>
                  <a:lnTo>
                    <a:pt x="608" y="450"/>
                  </a:lnTo>
                  <a:lnTo>
                    <a:pt x="596" y="476"/>
                  </a:lnTo>
                  <a:lnTo>
                    <a:pt x="580" y="500"/>
                  </a:lnTo>
                  <a:lnTo>
                    <a:pt x="564" y="522"/>
                  </a:lnTo>
                  <a:lnTo>
                    <a:pt x="544" y="544"/>
                  </a:lnTo>
                  <a:lnTo>
                    <a:pt x="524" y="562"/>
                  </a:lnTo>
                  <a:lnTo>
                    <a:pt x="502" y="580"/>
                  </a:lnTo>
                  <a:lnTo>
                    <a:pt x="476" y="594"/>
                  </a:lnTo>
                  <a:lnTo>
                    <a:pt x="450" y="606"/>
                  </a:lnTo>
                  <a:lnTo>
                    <a:pt x="424" y="616"/>
                  </a:lnTo>
                  <a:lnTo>
                    <a:pt x="396" y="624"/>
                  </a:lnTo>
                  <a:lnTo>
                    <a:pt x="366" y="628"/>
                  </a:lnTo>
                  <a:lnTo>
                    <a:pt x="336" y="630"/>
                  </a:lnTo>
                  <a:lnTo>
                    <a:pt x="336" y="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4" name="Group 35">
            <a:extLst>
              <a:ext uri="{FF2B5EF4-FFF2-40B4-BE49-F238E27FC236}">
                <a16:creationId xmlns:a16="http://schemas.microsoft.com/office/drawing/2014/main" id="{3CFE4B71-F4DE-447A-A937-CEECDE1C082D}"/>
              </a:ext>
            </a:extLst>
          </p:cNvPr>
          <p:cNvGrpSpPr>
            <a:grpSpLocks noChangeAspect="1"/>
          </p:cNvGrpSpPr>
          <p:nvPr/>
        </p:nvGrpSpPr>
        <p:grpSpPr bwMode="auto">
          <a:xfrm>
            <a:off x="7262231" y="4756077"/>
            <a:ext cx="310143" cy="309220"/>
            <a:chOff x="3504" y="1825"/>
            <a:chExt cx="672" cy="670"/>
          </a:xfrm>
          <a:solidFill>
            <a:schemeClr val="accent3"/>
          </a:solidFill>
        </p:grpSpPr>
        <p:sp>
          <p:nvSpPr>
            <p:cNvPr id="35" name="Freeform 36">
              <a:extLst>
                <a:ext uri="{FF2B5EF4-FFF2-40B4-BE49-F238E27FC236}">
                  <a16:creationId xmlns:a16="http://schemas.microsoft.com/office/drawing/2014/main" id="{19A1DDF9-A211-49F1-A588-25ADEA2B4DA5}"/>
                </a:ext>
              </a:extLst>
            </p:cNvPr>
            <p:cNvSpPr>
              <a:spLocks/>
            </p:cNvSpPr>
            <p:nvPr/>
          </p:nvSpPr>
          <p:spPr bwMode="auto">
            <a:xfrm>
              <a:off x="3684" y="2005"/>
              <a:ext cx="348" cy="306"/>
            </a:xfrm>
            <a:custGeom>
              <a:avLst/>
              <a:gdLst>
                <a:gd name="T0" fmla="*/ 340 w 348"/>
                <a:gd name="T1" fmla="*/ 6 h 306"/>
                <a:gd name="T2" fmla="*/ 340 w 348"/>
                <a:gd name="T3" fmla="*/ 6 h 306"/>
                <a:gd name="T4" fmla="*/ 334 w 348"/>
                <a:gd name="T5" fmla="*/ 2 h 306"/>
                <a:gd name="T6" fmla="*/ 326 w 348"/>
                <a:gd name="T7" fmla="*/ 0 h 306"/>
                <a:gd name="T8" fmla="*/ 318 w 348"/>
                <a:gd name="T9" fmla="*/ 2 h 306"/>
                <a:gd name="T10" fmla="*/ 312 w 348"/>
                <a:gd name="T11" fmla="*/ 8 h 306"/>
                <a:gd name="T12" fmla="*/ 120 w 348"/>
                <a:gd name="T13" fmla="*/ 246 h 306"/>
                <a:gd name="T14" fmla="*/ 34 w 348"/>
                <a:gd name="T15" fmla="*/ 158 h 306"/>
                <a:gd name="T16" fmla="*/ 34 w 348"/>
                <a:gd name="T17" fmla="*/ 158 h 306"/>
                <a:gd name="T18" fmla="*/ 26 w 348"/>
                <a:gd name="T19" fmla="*/ 154 h 306"/>
                <a:gd name="T20" fmla="*/ 20 w 348"/>
                <a:gd name="T21" fmla="*/ 152 h 306"/>
                <a:gd name="T22" fmla="*/ 12 w 348"/>
                <a:gd name="T23" fmla="*/ 154 h 306"/>
                <a:gd name="T24" fmla="*/ 4 w 348"/>
                <a:gd name="T25" fmla="*/ 158 h 306"/>
                <a:gd name="T26" fmla="*/ 4 w 348"/>
                <a:gd name="T27" fmla="*/ 158 h 306"/>
                <a:gd name="T28" fmla="*/ 0 w 348"/>
                <a:gd name="T29" fmla="*/ 166 h 306"/>
                <a:gd name="T30" fmla="*/ 0 w 348"/>
                <a:gd name="T31" fmla="*/ 172 h 306"/>
                <a:gd name="T32" fmla="*/ 0 w 348"/>
                <a:gd name="T33" fmla="*/ 180 h 306"/>
                <a:gd name="T34" fmla="*/ 4 w 348"/>
                <a:gd name="T35" fmla="*/ 186 h 306"/>
                <a:gd name="T36" fmla="*/ 124 w 348"/>
                <a:gd name="T37" fmla="*/ 306 h 306"/>
                <a:gd name="T38" fmla="*/ 344 w 348"/>
                <a:gd name="T39" fmla="*/ 34 h 306"/>
                <a:gd name="T40" fmla="*/ 344 w 348"/>
                <a:gd name="T41" fmla="*/ 34 h 306"/>
                <a:gd name="T42" fmla="*/ 346 w 348"/>
                <a:gd name="T43" fmla="*/ 26 h 306"/>
                <a:gd name="T44" fmla="*/ 348 w 348"/>
                <a:gd name="T45" fmla="*/ 18 h 306"/>
                <a:gd name="T46" fmla="*/ 346 w 348"/>
                <a:gd name="T47" fmla="*/ 12 h 306"/>
                <a:gd name="T48" fmla="*/ 340 w 348"/>
                <a:gd name="T49" fmla="*/ 6 h 306"/>
                <a:gd name="T50" fmla="*/ 340 w 348"/>
                <a:gd name="T51"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306">
                  <a:moveTo>
                    <a:pt x="340" y="6"/>
                  </a:moveTo>
                  <a:lnTo>
                    <a:pt x="340" y="6"/>
                  </a:lnTo>
                  <a:lnTo>
                    <a:pt x="334" y="2"/>
                  </a:lnTo>
                  <a:lnTo>
                    <a:pt x="326" y="0"/>
                  </a:lnTo>
                  <a:lnTo>
                    <a:pt x="318" y="2"/>
                  </a:lnTo>
                  <a:lnTo>
                    <a:pt x="312" y="8"/>
                  </a:lnTo>
                  <a:lnTo>
                    <a:pt x="120" y="246"/>
                  </a:lnTo>
                  <a:lnTo>
                    <a:pt x="34" y="158"/>
                  </a:lnTo>
                  <a:lnTo>
                    <a:pt x="34" y="158"/>
                  </a:lnTo>
                  <a:lnTo>
                    <a:pt x="26" y="154"/>
                  </a:lnTo>
                  <a:lnTo>
                    <a:pt x="20" y="152"/>
                  </a:lnTo>
                  <a:lnTo>
                    <a:pt x="12" y="154"/>
                  </a:lnTo>
                  <a:lnTo>
                    <a:pt x="4" y="158"/>
                  </a:lnTo>
                  <a:lnTo>
                    <a:pt x="4" y="158"/>
                  </a:lnTo>
                  <a:lnTo>
                    <a:pt x="0" y="166"/>
                  </a:lnTo>
                  <a:lnTo>
                    <a:pt x="0" y="172"/>
                  </a:lnTo>
                  <a:lnTo>
                    <a:pt x="0" y="180"/>
                  </a:lnTo>
                  <a:lnTo>
                    <a:pt x="4" y="186"/>
                  </a:lnTo>
                  <a:lnTo>
                    <a:pt x="124" y="306"/>
                  </a:lnTo>
                  <a:lnTo>
                    <a:pt x="344" y="34"/>
                  </a:lnTo>
                  <a:lnTo>
                    <a:pt x="344" y="34"/>
                  </a:lnTo>
                  <a:lnTo>
                    <a:pt x="346" y="26"/>
                  </a:lnTo>
                  <a:lnTo>
                    <a:pt x="348" y="18"/>
                  </a:lnTo>
                  <a:lnTo>
                    <a:pt x="346" y="12"/>
                  </a:lnTo>
                  <a:lnTo>
                    <a:pt x="340" y="6"/>
                  </a:lnTo>
                  <a:lnTo>
                    <a:pt x="34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7">
              <a:extLst>
                <a:ext uri="{FF2B5EF4-FFF2-40B4-BE49-F238E27FC236}">
                  <a16:creationId xmlns:a16="http://schemas.microsoft.com/office/drawing/2014/main" id="{C9B20F65-AA96-46B9-9037-FDBAFA7AF971}"/>
                </a:ext>
              </a:extLst>
            </p:cNvPr>
            <p:cNvSpPr>
              <a:spLocks noEditPoints="1"/>
            </p:cNvSpPr>
            <p:nvPr/>
          </p:nvSpPr>
          <p:spPr bwMode="auto">
            <a:xfrm>
              <a:off x="3504" y="1825"/>
              <a:ext cx="672" cy="670"/>
            </a:xfrm>
            <a:custGeom>
              <a:avLst/>
              <a:gdLst>
                <a:gd name="T0" fmla="*/ 302 w 672"/>
                <a:gd name="T1" fmla="*/ 0 h 670"/>
                <a:gd name="T2" fmla="*/ 206 w 672"/>
                <a:gd name="T3" fmla="*/ 26 h 670"/>
                <a:gd name="T4" fmla="*/ 122 w 672"/>
                <a:gd name="T5" fmla="*/ 76 h 670"/>
                <a:gd name="T6" fmla="*/ 58 w 672"/>
                <a:gd name="T7" fmla="*/ 148 h 670"/>
                <a:gd name="T8" fmla="*/ 16 w 672"/>
                <a:gd name="T9" fmla="*/ 234 h 670"/>
                <a:gd name="T10" fmla="*/ 0 w 672"/>
                <a:gd name="T11" fmla="*/ 334 h 670"/>
                <a:gd name="T12" fmla="*/ 8 w 672"/>
                <a:gd name="T13" fmla="*/ 402 h 670"/>
                <a:gd name="T14" fmla="*/ 42 w 672"/>
                <a:gd name="T15" fmla="*/ 494 h 670"/>
                <a:gd name="T16" fmla="*/ 100 w 672"/>
                <a:gd name="T17" fmla="*/ 572 h 670"/>
                <a:gd name="T18" fmla="*/ 176 w 672"/>
                <a:gd name="T19" fmla="*/ 630 h 670"/>
                <a:gd name="T20" fmla="*/ 268 w 672"/>
                <a:gd name="T21" fmla="*/ 662 h 670"/>
                <a:gd name="T22" fmla="*/ 336 w 672"/>
                <a:gd name="T23" fmla="*/ 670 h 670"/>
                <a:gd name="T24" fmla="*/ 436 w 672"/>
                <a:gd name="T25" fmla="*/ 654 h 670"/>
                <a:gd name="T26" fmla="*/ 524 w 672"/>
                <a:gd name="T27" fmla="*/ 612 h 670"/>
                <a:gd name="T28" fmla="*/ 594 w 672"/>
                <a:gd name="T29" fmla="*/ 548 h 670"/>
                <a:gd name="T30" fmla="*/ 646 w 672"/>
                <a:gd name="T31" fmla="*/ 464 h 670"/>
                <a:gd name="T32" fmla="*/ 670 w 672"/>
                <a:gd name="T33" fmla="*/ 368 h 670"/>
                <a:gd name="T34" fmla="*/ 670 w 672"/>
                <a:gd name="T35" fmla="*/ 300 h 670"/>
                <a:gd name="T36" fmla="*/ 646 w 672"/>
                <a:gd name="T37" fmla="*/ 204 h 670"/>
                <a:gd name="T38" fmla="*/ 594 w 672"/>
                <a:gd name="T39" fmla="*/ 122 h 670"/>
                <a:gd name="T40" fmla="*/ 524 w 672"/>
                <a:gd name="T41" fmla="*/ 56 h 670"/>
                <a:gd name="T42" fmla="*/ 436 w 672"/>
                <a:gd name="T43" fmla="*/ 14 h 670"/>
                <a:gd name="T44" fmla="*/ 336 w 672"/>
                <a:gd name="T45" fmla="*/ 0 h 670"/>
                <a:gd name="T46" fmla="*/ 336 w 672"/>
                <a:gd name="T47" fmla="*/ 630 h 670"/>
                <a:gd name="T48" fmla="*/ 248 w 672"/>
                <a:gd name="T49" fmla="*/ 616 h 670"/>
                <a:gd name="T50" fmla="*/ 172 w 672"/>
                <a:gd name="T51" fmla="*/ 580 h 670"/>
                <a:gd name="T52" fmla="*/ 108 w 672"/>
                <a:gd name="T53" fmla="*/ 522 h 670"/>
                <a:gd name="T54" fmla="*/ 64 w 672"/>
                <a:gd name="T55" fmla="*/ 450 h 670"/>
                <a:gd name="T56" fmla="*/ 42 w 672"/>
                <a:gd name="T57" fmla="*/ 364 h 670"/>
                <a:gd name="T58" fmla="*/ 42 w 672"/>
                <a:gd name="T59" fmla="*/ 304 h 670"/>
                <a:gd name="T60" fmla="*/ 64 w 672"/>
                <a:gd name="T61" fmla="*/ 220 h 670"/>
                <a:gd name="T62" fmla="*/ 108 w 672"/>
                <a:gd name="T63" fmla="*/ 146 h 670"/>
                <a:gd name="T64" fmla="*/ 172 w 672"/>
                <a:gd name="T65" fmla="*/ 90 h 670"/>
                <a:gd name="T66" fmla="*/ 248 w 672"/>
                <a:gd name="T67" fmla="*/ 52 h 670"/>
                <a:gd name="T68" fmla="*/ 336 w 672"/>
                <a:gd name="T69" fmla="*/ 40 h 670"/>
                <a:gd name="T70" fmla="*/ 396 w 672"/>
                <a:gd name="T71" fmla="*/ 46 h 670"/>
                <a:gd name="T72" fmla="*/ 476 w 672"/>
                <a:gd name="T73" fmla="*/ 74 h 670"/>
                <a:gd name="T74" fmla="*/ 544 w 672"/>
                <a:gd name="T75" fmla="*/ 126 h 670"/>
                <a:gd name="T76" fmla="*/ 596 w 672"/>
                <a:gd name="T77" fmla="*/ 194 h 670"/>
                <a:gd name="T78" fmla="*/ 626 w 672"/>
                <a:gd name="T79" fmla="*/ 276 h 670"/>
                <a:gd name="T80" fmla="*/ 632 w 672"/>
                <a:gd name="T81" fmla="*/ 334 h 670"/>
                <a:gd name="T82" fmla="*/ 618 w 672"/>
                <a:gd name="T83" fmla="*/ 422 h 670"/>
                <a:gd name="T84" fmla="*/ 580 w 672"/>
                <a:gd name="T85" fmla="*/ 500 h 670"/>
                <a:gd name="T86" fmla="*/ 524 w 672"/>
                <a:gd name="T87" fmla="*/ 562 h 670"/>
                <a:gd name="T88" fmla="*/ 450 w 672"/>
                <a:gd name="T89" fmla="*/ 606 h 670"/>
                <a:gd name="T90" fmla="*/ 366 w 672"/>
                <a:gd name="T91" fmla="*/ 62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2" h="670">
                  <a:moveTo>
                    <a:pt x="336" y="0"/>
                  </a:moveTo>
                  <a:lnTo>
                    <a:pt x="336" y="0"/>
                  </a:lnTo>
                  <a:lnTo>
                    <a:pt x="302" y="0"/>
                  </a:lnTo>
                  <a:lnTo>
                    <a:pt x="268" y="6"/>
                  </a:lnTo>
                  <a:lnTo>
                    <a:pt x="236" y="14"/>
                  </a:lnTo>
                  <a:lnTo>
                    <a:pt x="206" y="26"/>
                  </a:lnTo>
                  <a:lnTo>
                    <a:pt x="176" y="40"/>
                  </a:lnTo>
                  <a:lnTo>
                    <a:pt x="148" y="56"/>
                  </a:lnTo>
                  <a:lnTo>
                    <a:pt x="122" y="76"/>
                  </a:lnTo>
                  <a:lnTo>
                    <a:pt x="100" y="98"/>
                  </a:lnTo>
                  <a:lnTo>
                    <a:pt x="78" y="122"/>
                  </a:lnTo>
                  <a:lnTo>
                    <a:pt x="58" y="148"/>
                  </a:lnTo>
                  <a:lnTo>
                    <a:pt x="42" y="174"/>
                  </a:lnTo>
                  <a:lnTo>
                    <a:pt x="28" y="204"/>
                  </a:lnTo>
                  <a:lnTo>
                    <a:pt x="16" y="234"/>
                  </a:lnTo>
                  <a:lnTo>
                    <a:pt x="8" y="266"/>
                  </a:lnTo>
                  <a:lnTo>
                    <a:pt x="2" y="300"/>
                  </a:lnTo>
                  <a:lnTo>
                    <a:pt x="0" y="334"/>
                  </a:lnTo>
                  <a:lnTo>
                    <a:pt x="0" y="334"/>
                  </a:lnTo>
                  <a:lnTo>
                    <a:pt x="2" y="368"/>
                  </a:lnTo>
                  <a:lnTo>
                    <a:pt x="8" y="402"/>
                  </a:lnTo>
                  <a:lnTo>
                    <a:pt x="16" y="434"/>
                  </a:lnTo>
                  <a:lnTo>
                    <a:pt x="28" y="464"/>
                  </a:lnTo>
                  <a:lnTo>
                    <a:pt x="42" y="494"/>
                  </a:lnTo>
                  <a:lnTo>
                    <a:pt x="58" y="522"/>
                  </a:lnTo>
                  <a:lnTo>
                    <a:pt x="78" y="548"/>
                  </a:lnTo>
                  <a:lnTo>
                    <a:pt x="100" y="572"/>
                  </a:lnTo>
                  <a:lnTo>
                    <a:pt x="122" y="594"/>
                  </a:lnTo>
                  <a:lnTo>
                    <a:pt x="148" y="612"/>
                  </a:lnTo>
                  <a:lnTo>
                    <a:pt x="176" y="630"/>
                  </a:lnTo>
                  <a:lnTo>
                    <a:pt x="206" y="644"/>
                  </a:lnTo>
                  <a:lnTo>
                    <a:pt x="236" y="654"/>
                  </a:lnTo>
                  <a:lnTo>
                    <a:pt x="268" y="662"/>
                  </a:lnTo>
                  <a:lnTo>
                    <a:pt x="302" y="668"/>
                  </a:lnTo>
                  <a:lnTo>
                    <a:pt x="336" y="670"/>
                  </a:lnTo>
                  <a:lnTo>
                    <a:pt x="336" y="670"/>
                  </a:lnTo>
                  <a:lnTo>
                    <a:pt x="370" y="668"/>
                  </a:lnTo>
                  <a:lnTo>
                    <a:pt x="404" y="662"/>
                  </a:lnTo>
                  <a:lnTo>
                    <a:pt x="436" y="654"/>
                  </a:lnTo>
                  <a:lnTo>
                    <a:pt x="466" y="644"/>
                  </a:lnTo>
                  <a:lnTo>
                    <a:pt x="496" y="630"/>
                  </a:lnTo>
                  <a:lnTo>
                    <a:pt x="524" y="612"/>
                  </a:lnTo>
                  <a:lnTo>
                    <a:pt x="550" y="594"/>
                  </a:lnTo>
                  <a:lnTo>
                    <a:pt x="574" y="572"/>
                  </a:lnTo>
                  <a:lnTo>
                    <a:pt x="594" y="548"/>
                  </a:lnTo>
                  <a:lnTo>
                    <a:pt x="614" y="522"/>
                  </a:lnTo>
                  <a:lnTo>
                    <a:pt x="630" y="494"/>
                  </a:lnTo>
                  <a:lnTo>
                    <a:pt x="646" y="464"/>
                  </a:lnTo>
                  <a:lnTo>
                    <a:pt x="656" y="434"/>
                  </a:lnTo>
                  <a:lnTo>
                    <a:pt x="664" y="402"/>
                  </a:lnTo>
                  <a:lnTo>
                    <a:pt x="670" y="368"/>
                  </a:lnTo>
                  <a:lnTo>
                    <a:pt x="672" y="334"/>
                  </a:lnTo>
                  <a:lnTo>
                    <a:pt x="672" y="334"/>
                  </a:lnTo>
                  <a:lnTo>
                    <a:pt x="670" y="300"/>
                  </a:lnTo>
                  <a:lnTo>
                    <a:pt x="664" y="266"/>
                  </a:lnTo>
                  <a:lnTo>
                    <a:pt x="656" y="234"/>
                  </a:lnTo>
                  <a:lnTo>
                    <a:pt x="646" y="204"/>
                  </a:lnTo>
                  <a:lnTo>
                    <a:pt x="630" y="174"/>
                  </a:lnTo>
                  <a:lnTo>
                    <a:pt x="614" y="148"/>
                  </a:lnTo>
                  <a:lnTo>
                    <a:pt x="594" y="122"/>
                  </a:lnTo>
                  <a:lnTo>
                    <a:pt x="574" y="98"/>
                  </a:lnTo>
                  <a:lnTo>
                    <a:pt x="550" y="76"/>
                  </a:lnTo>
                  <a:lnTo>
                    <a:pt x="524" y="56"/>
                  </a:lnTo>
                  <a:lnTo>
                    <a:pt x="496" y="40"/>
                  </a:lnTo>
                  <a:lnTo>
                    <a:pt x="466" y="26"/>
                  </a:lnTo>
                  <a:lnTo>
                    <a:pt x="436" y="14"/>
                  </a:lnTo>
                  <a:lnTo>
                    <a:pt x="404" y="6"/>
                  </a:lnTo>
                  <a:lnTo>
                    <a:pt x="370" y="0"/>
                  </a:lnTo>
                  <a:lnTo>
                    <a:pt x="336" y="0"/>
                  </a:lnTo>
                  <a:lnTo>
                    <a:pt x="336" y="0"/>
                  </a:lnTo>
                  <a:close/>
                  <a:moveTo>
                    <a:pt x="336" y="630"/>
                  </a:moveTo>
                  <a:lnTo>
                    <a:pt x="336" y="630"/>
                  </a:lnTo>
                  <a:lnTo>
                    <a:pt x="306" y="628"/>
                  </a:lnTo>
                  <a:lnTo>
                    <a:pt x="276" y="624"/>
                  </a:lnTo>
                  <a:lnTo>
                    <a:pt x="248" y="616"/>
                  </a:lnTo>
                  <a:lnTo>
                    <a:pt x="222" y="606"/>
                  </a:lnTo>
                  <a:lnTo>
                    <a:pt x="196" y="594"/>
                  </a:lnTo>
                  <a:lnTo>
                    <a:pt x="172" y="580"/>
                  </a:lnTo>
                  <a:lnTo>
                    <a:pt x="148" y="562"/>
                  </a:lnTo>
                  <a:lnTo>
                    <a:pt x="128" y="544"/>
                  </a:lnTo>
                  <a:lnTo>
                    <a:pt x="108" y="522"/>
                  </a:lnTo>
                  <a:lnTo>
                    <a:pt x="92" y="500"/>
                  </a:lnTo>
                  <a:lnTo>
                    <a:pt x="76" y="476"/>
                  </a:lnTo>
                  <a:lnTo>
                    <a:pt x="64" y="450"/>
                  </a:lnTo>
                  <a:lnTo>
                    <a:pt x="54" y="422"/>
                  </a:lnTo>
                  <a:lnTo>
                    <a:pt x="46" y="394"/>
                  </a:lnTo>
                  <a:lnTo>
                    <a:pt x="42" y="364"/>
                  </a:lnTo>
                  <a:lnTo>
                    <a:pt x="40" y="334"/>
                  </a:lnTo>
                  <a:lnTo>
                    <a:pt x="40" y="334"/>
                  </a:lnTo>
                  <a:lnTo>
                    <a:pt x="42" y="304"/>
                  </a:lnTo>
                  <a:lnTo>
                    <a:pt x="46" y="276"/>
                  </a:lnTo>
                  <a:lnTo>
                    <a:pt x="54" y="246"/>
                  </a:lnTo>
                  <a:lnTo>
                    <a:pt x="64" y="220"/>
                  </a:lnTo>
                  <a:lnTo>
                    <a:pt x="76" y="194"/>
                  </a:lnTo>
                  <a:lnTo>
                    <a:pt x="92" y="170"/>
                  </a:lnTo>
                  <a:lnTo>
                    <a:pt x="108" y="146"/>
                  </a:lnTo>
                  <a:lnTo>
                    <a:pt x="128" y="126"/>
                  </a:lnTo>
                  <a:lnTo>
                    <a:pt x="148" y="106"/>
                  </a:lnTo>
                  <a:lnTo>
                    <a:pt x="172" y="90"/>
                  </a:lnTo>
                  <a:lnTo>
                    <a:pt x="196" y="74"/>
                  </a:lnTo>
                  <a:lnTo>
                    <a:pt x="222" y="62"/>
                  </a:lnTo>
                  <a:lnTo>
                    <a:pt x="248" y="52"/>
                  </a:lnTo>
                  <a:lnTo>
                    <a:pt x="276" y="46"/>
                  </a:lnTo>
                  <a:lnTo>
                    <a:pt x="306" y="40"/>
                  </a:lnTo>
                  <a:lnTo>
                    <a:pt x="336" y="40"/>
                  </a:lnTo>
                  <a:lnTo>
                    <a:pt x="336" y="40"/>
                  </a:lnTo>
                  <a:lnTo>
                    <a:pt x="366" y="40"/>
                  </a:lnTo>
                  <a:lnTo>
                    <a:pt x="396" y="46"/>
                  </a:lnTo>
                  <a:lnTo>
                    <a:pt x="424" y="52"/>
                  </a:lnTo>
                  <a:lnTo>
                    <a:pt x="450" y="62"/>
                  </a:lnTo>
                  <a:lnTo>
                    <a:pt x="476" y="74"/>
                  </a:lnTo>
                  <a:lnTo>
                    <a:pt x="502" y="90"/>
                  </a:lnTo>
                  <a:lnTo>
                    <a:pt x="524" y="106"/>
                  </a:lnTo>
                  <a:lnTo>
                    <a:pt x="544" y="126"/>
                  </a:lnTo>
                  <a:lnTo>
                    <a:pt x="564" y="146"/>
                  </a:lnTo>
                  <a:lnTo>
                    <a:pt x="580" y="170"/>
                  </a:lnTo>
                  <a:lnTo>
                    <a:pt x="596" y="194"/>
                  </a:lnTo>
                  <a:lnTo>
                    <a:pt x="608" y="220"/>
                  </a:lnTo>
                  <a:lnTo>
                    <a:pt x="618" y="246"/>
                  </a:lnTo>
                  <a:lnTo>
                    <a:pt x="626" y="276"/>
                  </a:lnTo>
                  <a:lnTo>
                    <a:pt x="630" y="304"/>
                  </a:lnTo>
                  <a:lnTo>
                    <a:pt x="632" y="334"/>
                  </a:lnTo>
                  <a:lnTo>
                    <a:pt x="632" y="334"/>
                  </a:lnTo>
                  <a:lnTo>
                    <a:pt x="630" y="364"/>
                  </a:lnTo>
                  <a:lnTo>
                    <a:pt x="626" y="394"/>
                  </a:lnTo>
                  <a:lnTo>
                    <a:pt x="618" y="422"/>
                  </a:lnTo>
                  <a:lnTo>
                    <a:pt x="608" y="450"/>
                  </a:lnTo>
                  <a:lnTo>
                    <a:pt x="596" y="476"/>
                  </a:lnTo>
                  <a:lnTo>
                    <a:pt x="580" y="500"/>
                  </a:lnTo>
                  <a:lnTo>
                    <a:pt x="564" y="522"/>
                  </a:lnTo>
                  <a:lnTo>
                    <a:pt x="544" y="544"/>
                  </a:lnTo>
                  <a:lnTo>
                    <a:pt x="524" y="562"/>
                  </a:lnTo>
                  <a:lnTo>
                    <a:pt x="502" y="580"/>
                  </a:lnTo>
                  <a:lnTo>
                    <a:pt x="476" y="594"/>
                  </a:lnTo>
                  <a:lnTo>
                    <a:pt x="450" y="606"/>
                  </a:lnTo>
                  <a:lnTo>
                    <a:pt x="424" y="616"/>
                  </a:lnTo>
                  <a:lnTo>
                    <a:pt x="396" y="624"/>
                  </a:lnTo>
                  <a:lnTo>
                    <a:pt x="366" y="628"/>
                  </a:lnTo>
                  <a:lnTo>
                    <a:pt x="336" y="630"/>
                  </a:lnTo>
                  <a:lnTo>
                    <a:pt x="336" y="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7" name="Group 35">
            <a:extLst>
              <a:ext uri="{FF2B5EF4-FFF2-40B4-BE49-F238E27FC236}">
                <a16:creationId xmlns:a16="http://schemas.microsoft.com/office/drawing/2014/main" id="{27D923EA-72DE-4A95-A3F6-EFE0D65D3BA0}"/>
              </a:ext>
            </a:extLst>
          </p:cNvPr>
          <p:cNvGrpSpPr>
            <a:grpSpLocks noChangeAspect="1"/>
          </p:cNvGrpSpPr>
          <p:nvPr/>
        </p:nvGrpSpPr>
        <p:grpSpPr bwMode="auto">
          <a:xfrm>
            <a:off x="8690981" y="4756077"/>
            <a:ext cx="310143" cy="309220"/>
            <a:chOff x="3504" y="1825"/>
            <a:chExt cx="672" cy="670"/>
          </a:xfrm>
          <a:solidFill>
            <a:schemeClr val="accent3"/>
          </a:solidFill>
        </p:grpSpPr>
        <p:sp>
          <p:nvSpPr>
            <p:cNvPr id="38" name="Freeform 36">
              <a:extLst>
                <a:ext uri="{FF2B5EF4-FFF2-40B4-BE49-F238E27FC236}">
                  <a16:creationId xmlns:a16="http://schemas.microsoft.com/office/drawing/2014/main" id="{E9CB8D6C-9043-41A8-A19F-E89F43CC4BDF}"/>
                </a:ext>
              </a:extLst>
            </p:cNvPr>
            <p:cNvSpPr>
              <a:spLocks/>
            </p:cNvSpPr>
            <p:nvPr/>
          </p:nvSpPr>
          <p:spPr bwMode="auto">
            <a:xfrm>
              <a:off x="3684" y="2005"/>
              <a:ext cx="348" cy="306"/>
            </a:xfrm>
            <a:custGeom>
              <a:avLst/>
              <a:gdLst>
                <a:gd name="T0" fmla="*/ 340 w 348"/>
                <a:gd name="T1" fmla="*/ 6 h 306"/>
                <a:gd name="T2" fmla="*/ 340 w 348"/>
                <a:gd name="T3" fmla="*/ 6 h 306"/>
                <a:gd name="T4" fmla="*/ 334 w 348"/>
                <a:gd name="T5" fmla="*/ 2 h 306"/>
                <a:gd name="T6" fmla="*/ 326 w 348"/>
                <a:gd name="T7" fmla="*/ 0 h 306"/>
                <a:gd name="T8" fmla="*/ 318 w 348"/>
                <a:gd name="T9" fmla="*/ 2 h 306"/>
                <a:gd name="T10" fmla="*/ 312 w 348"/>
                <a:gd name="T11" fmla="*/ 8 h 306"/>
                <a:gd name="T12" fmla="*/ 120 w 348"/>
                <a:gd name="T13" fmla="*/ 246 h 306"/>
                <a:gd name="T14" fmla="*/ 34 w 348"/>
                <a:gd name="T15" fmla="*/ 158 h 306"/>
                <a:gd name="T16" fmla="*/ 34 w 348"/>
                <a:gd name="T17" fmla="*/ 158 h 306"/>
                <a:gd name="T18" fmla="*/ 26 w 348"/>
                <a:gd name="T19" fmla="*/ 154 h 306"/>
                <a:gd name="T20" fmla="*/ 20 w 348"/>
                <a:gd name="T21" fmla="*/ 152 h 306"/>
                <a:gd name="T22" fmla="*/ 12 w 348"/>
                <a:gd name="T23" fmla="*/ 154 h 306"/>
                <a:gd name="T24" fmla="*/ 4 w 348"/>
                <a:gd name="T25" fmla="*/ 158 h 306"/>
                <a:gd name="T26" fmla="*/ 4 w 348"/>
                <a:gd name="T27" fmla="*/ 158 h 306"/>
                <a:gd name="T28" fmla="*/ 0 w 348"/>
                <a:gd name="T29" fmla="*/ 166 h 306"/>
                <a:gd name="T30" fmla="*/ 0 w 348"/>
                <a:gd name="T31" fmla="*/ 172 h 306"/>
                <a:gd name="T32" fmla="*/ 0 w 348"/>
                <a:gd name="T33" fmla="*/ 180 h 306"/>
                <a:gd name="T34" fmla="*/ 4 w 348"/>
                <a:gd name="T35" fmla="*/ 186 h 306"/>
                <a:gd name="T36" fmla="*/ 124 w 348"/>
                <a:gd name="T37" fmla="*/ 306 h 306"/>
                <a:gd name="T38" fmla="*/ 344 w 348"/>
                <a:gd name="T39" fmla="*/ 34 h 306"/>
                <a:gd name="T40" fmla="*/ 344 w 348"/>
                <a:gd name="T41" fmla="*/ 34 h 306"/>
                <a:gd name="T42" fmla="*/ 346 w 348"/>
                <a:gd name="T43" fmla="*/ 26 h 306"/>
                <a:gd name="T44" fmla="*/ 348 w 348"/>
                <a:gd name="T45" fmla="*/ 18 h 306"/>
                <a:gd name="T46" fmla="*/ 346 w 348"/>
                <a:gd name="T47" fmla="*/ 12 h 306"/>
                <a:gd name="T48" fmla="*/ 340 w 348"/>
                <a:gd name="T49" fmla="*/ 6 h 306"/>
                <a:gd name="T50" fmla="*/ 340 w 348"/>
                <a:gd name="T51"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306">
                  <a:moveTo>
                    <a:pt x="340" y="6"/>
                  </a:moveTo>
                  <a:lnTo>
                    <a:pt x="340" y="6"/>
                  </a:lnTo>
                  <a:lnTo>
                    <a:pt x="334" y="2"/>
                  </a:lnTo>
                  <a:lnTo>
                    <a:pt x="326" y="0"/>
                  </a:lnTo>
                  <a:lnTo>
                    <a:pt x="318" y="2"/>
                  </a:lnTo>
                  <a:lnTo>
                    <a:pt x="312" y="8"/>
                  </a:lnTo>
                  <a:lnTo>
                    <a:pt x="120" y="246"/>
                  </a:lnTo>
                  <a:lnTo>
                    <a:pt x="34" y="158"/>
                  </a:lnTo>
                  <a:lnTo>
                    <a:pt x="34" y="158"/>
                  </a:lnTo>
                  <a:lnTo>
                    <a:pt x="26" y="154"/>
                  </a:lnTo>
                  <a:lnTo>
                    <a:pt x="20" y="152"/>
                  </a:lnTo>
                  <a:lnTo>
                    <a:pt x="12" y="154"/>
                  </a:lnTo>
                  <a:lnTo>
                    <a:pt x="4" y="158"/>
                  </a:lnTo>
                  <a:lnTo>
                    <a:pt x="4" y="158"/>
                  </a:lnTo>
                  <a:lnTo>
                    <a:pt x="0" y="166"/>
                  </a:lnTo>
                  <a:lnTo>
                    <a:pt x="0" y="172"/>
                  </a:lnTo>
                  <a:lnTo>
                    <a:pt x="0" y="180"/>
                  </a:lnTo>
                  <a:lnTo>
                    <a:pt x="4" y="186"/>
                  </a:lnTo>
                  <a:lnTo>
                    <a:pt x="124" y="306"/>
                  </a:lnTo>
                  <a:lnTo>
                    <a:pt x="344" y="34"/>
                  </a:lnTo>
                  <a:lnTo>
                    <a:pt x="344" y="34"/>
                  </a:lnTo>
                  <a:lnTo>
                    <a:pt x="346" y="26"/>
                  </a:lnTo>
                  <a:lnTo>
                    <a:pt x="348" y="18"/>
                  </a:lnTo>
                  <a:lnTo>
                    <a:pt x="346" y="12"/>
                  </a:lnTo>
                  <a:lnTo>
                    <a:pt x="340" y="6"/>
                  </a:lnTo>
                  <a:lnTo>
                    <a:pt x="34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37">
              <a:extLst>
                <a:ext uri="{FF2B5EF4-FFF2-40B4-BE49-F238E27FC236}">
                  <a16:creationId xmlns:a16="http://schemas.microsoft.com/office/drawing/2014/main" id="{B488C711-6B2F-426B-9A72-16D918348CD1}"/>
                </a:ext>
              </a:extLst>
            </p:cNvPr>
            <p:cNvSpPr>
              <a:spLocks noEditPoints="1"/>
            </p:cNvSpPr>
            <p:nvPr/>
          </p:nvSpPr>
          <p:spPr bwMode="auto">
            <a:xfrm>
              <a:off x="3504" y="1825"/>
              <a:ext cx="672" cy="670"/>
            </a:xfrm>
            <a:custGeom>
              <a:avLst/>
              <a:gdLst>
                <a:gd name="T0" fmla="*/ 302 w 672"/>
                <a:gd name="T1" fmla="*/ 0 h 670"/>
                <a:gd name="T2" fmla="*/ 206 w 672"/>
                <a:gd name="T3" fmla="*/ 26 h 670"/>
                <a:gd name="T4" fmla="*/ 122 w 672"/>
                <a:gd name="T5" fmla="*/ 76 h 670"/>
                <a:gd name="T6" fmla="*/ 58 w 672"/>
                <a:gd name="T7" fmla="*/ 148 h 670"/>
                <a:gd name="T8" fmla="*/ 16 w 672"/>
                <a:gd name="T9" fmla="*/ 234 h 670"/>
                <a:gd name="T10" fmla="*/ 0 w 672"/>
                <a:gd name="T11" fmla="*/ 334 h 670"/>
                <a:gd name="T12" fmla="*/ 8 w 672"/>
                <a:gd name="T13" fmla="*/ 402 h 670"/>
                <a:gd name="T14" fmla="*/ 42 w 672"/>
                <a:gd name="T15" fmla="*/ 494 h 670"/>
                <a:gd name="T16" fmla="*/ 100 w 672"/>
                <a:gd name="T17" fmla="*/ 572 h 670"/>
                <a:gd name="T18" fmla="*/ 176 w 672"/>
                <a:gd name="T19" fmla="*/ 630 h 670"/>
                <a:gd name="T20" fmla="*/ 268 w 672"/>
                <a:gd name="T21" fmla="*/ 662 h 670"/>
                <a:gd name="T22" fmla="*/ 336 w 672"/>
                <a:gd name="T23" fmla="*/ 670 h 670"/>
                <a:gd name="T24" fmla="*/ 436 w 672"/>
                <a:gd name="T25" fmla="*/ 654 h 670"/>
                <a:gd name="T26" fmla="*/ 524 w 672"/>
                <a:gd name="T27" fmla="*/ 612 h 670"/>
                <a:gd name="T28" fmla="*/ 594 w 672"/>
                <a:gd name="T29" fmla="*/ 548 h 670"/>
                <a:gd name="T30" fmla="*/ 646 w 672"/>
                <a:gd name="T31" fmla="*/ 464 h 670"/>
                <a:gd name="T32" fmla="*/ 670 w 672"/>
                <a:gd name="T33" fmla="*/ 368 h 670"/>
                <a:gd name="T34" fmla="*/ 670 w 672"/>
                <a:gd name="T35" fmla="*/ 300 h 670"/>
                <a:gd name="T36" fmla="*/ 646 w 672"/>
                <a:gd name="T37" fmla="*/ 204 h 670"/>
                <a:gd name="T38" fmla="*/ 594 w 672"/>
                <a:gd name="T39" fmla="*/ 122 h 670"/>
                <a:gd name="T40" fmla="*/ 524 w 672"/>
                <a:gd name="T41" fmla="*/ 56 h 670"/>
                <a:gd name="T42" fmla="*/ 436 w 672"/>
                <a:gd name="T43" fmla="*/ 14 h 670"/>
                <a:gd name="T44" fmla="*/ 336 w 672"/>
                <a:gd name="T45" fmla="*/ 0 h 670"/>
                <a:gd name="T46" fmla="*/ 336 w 672"/>
                <a:gd name="T47" fmla="*/ 630 h 670"/>
                <a:gd name="T48" fmla="*/ 248 w 672"/>
                <a:gd name="T49" fmla="*/ 616 h 670"/>
                <a:gd name="T50" fmla="*/ 172 w 672"/>
                <a:gd name="T51" fmla="*/ 580 h 670"/>
                <a:gd name="T52" fmla="*/ 108 w 672"/>
                <a:gd name="T53" fmla="*/ 522 h 670"/>
                <a:gd name="T54" fmla="*/ 64 w 672"/>
                <a:gd name="T55" fmla="*/ 450 h 670"/>
                <a:gd name="T56" fmla="*/ 42 w 672"/>
                <a:gd name="T57" fmla="*/ 364 h 670"/>
                <a:gd name="T58" fmla="*/ 42 w 672"/>
                <a:gd name="T59" fmla="*/ 304 h 670"/>
                <a:gd name="T60" fmla="*/ 64 w 672"/>
                <a:gd name="T61" fmla="*/ 220 h 670"/>
                <a:gd name="T62" fmla="*/ 108 w 672"/>
                <a:gd name="T63" fmla="*/ 146 h 670"/>
                <a:gd name="T64" fmla="*/ 172 w 672"/>
                <a:gd name="T65" fmla="*/ 90 h 670"/>
                <a:gd name="T66" fmla="*/ 248 w 672"/>
                <a:gd name="T67" fmla="*/ 52 h 670"/>
                <a:gd name="T68" fmla="*/ 336 w 672"/>
                <a:gd name="T69" fmla="*/ 40 h 670"/>
                <a:gd name="T70" fmla="*/ 396 w 672"/>
                <a:gd name="T71" fmla="*/ 46 h 670"/>
                <a:gd name="T72" fmla="*/ 476 w 672"/>
                <a:gd name="T73" fmla="*/ 74 h 670"/>
                <a:gd name="T74" fmla="*/ 544 w 672"/>
                <a:gd name="T75" fmla="*/ 126 h 670"/>
                <a:gd name="T76" fmla="*/ 596 w 672"/>
                <a:gd name="T77" fmla="*/ 194 h 670"/>
                <a:gd name="T78" fmla="*/ 626 w 672"/>
                <a:gd name="T79" fmla="*/ 276 h 670"/>
                <a:gd name="T80" fmla="*/ 632 w 672"/>
                <a:gd name="T81" fmla="*/ 334 h 670"/>
                <a:gd name="T82" fmla="*/ 618 w 672"/>
                <a:gd name="T83" fmla="*/ 422 h 670"/>
                <a:gd name="T84" fmla="*/ 580 w 672"/>
                <a:gd name="T85" fmla="*/ 500 h 670"/>
                <a:gd name="T86" fmla="*/ 524 w 672"/>
                <a:gd name="T87" fmla="*/ 562 h 670"/>
                <a:gd name="T88" fmla="*/ 450 w 672"/>
                <a:gd name="T89" fmla="*/ 606 h 670"/>
                <a:gd name="T90" fmla="*/ 366 w 672"/>
                <a:gd name="T91" fmla="*/ 62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2" h="670">
                  <a:moveTo>
                    <a:pt x="336" y="0"/>
                  </a:moveTo>
                  <a:lnTo>
                    <a:pt x="336" y="0"/>
                  </a:lnTo>
                  <a:lnTo>
                    <a:pt x="302" y="0"/>
                  </a:lnTo>
                  <a:lnTo>
                    <a:pt x="268" y="6"/>
                  </a:lnTo>
                  <a:lnTo>
                    <a:pt x="236" y="14"/>
                  </a:lnTo>
                  <a:lnTo>
                    <a:pt x="206" y="26"/>
                  </a:lnTo>
                  <a:lnTo>
                    <a:pt x="176" y="40"/>
                  </a:lnTo>
                  <a:lnTo>
                    <a:pt x="148" y="56"/>
                  </a:lnTo>
                  <a:lnTo>
                    <a:pt x="122" y="76"/>
                  </a:lnTo>
                  <a:lnTo>
                    <a:pt x="100" y="98"/>
                  </a:lnTo>
                  <a:lnTo>
                    <a:pt x="78" y="122"/>
                  </a:lnTo>
                  <a:lnTo>
                    <a:pt x="58" y="148"/>
                  </a:lnTo>
                  <a:lnTo>
                    <a:pt x="42" y="174"/>
                  </a:lnTo>
                  <a:lnTo>
                    <a:pt x="28" y="204"/>
                  </a:lnTo>
                  <a:lnTo>
                    <a:pt x="16" y="234"/>
                  </a:lnTo>
                  <a:lnTo>
                    <a:pt x="8" y="266"/>
                  </a:lnTo>
                  <a:lnTo>
                    <a:pt x="2" y="300"/>
                  </a:lnTo>
                  <a:lnTo>
                    <a:pt x="0" y="334"/>
                  </a:lnTo>
                  <a:lnTo>
                    <a:pt x="0" y="334"/>
                  </a:lnTo>
                  <a:lnTo>
                    <a:pt x="2" y="368"/>
                  </a:lnTo>
                  <a:lnTo>
                    <a:pt x="8" y="402"/>
                  </a:lnTo>
                  <a:lnTo>
                    <a:pt x="16" y="434"/>
                  </a:lnTo>
                  <a:lnTo>
                    <a:pt x="28" y="464"/>
                  </a:lnTo>
                  <a:lnTo>
                    <a:pt x="42" y="494"/>
                  </a:lnTo>
                  <a:lnTo>
                    <a:pt x="58" y="522"/>
                  </a:lnTo>
                  <a:lnTo>
                    <a:pt x="78" y="548"/>
                  </a:lnTo>
                  <a:lnTo>
                    <a:pt x="100" y="572"/>
                  </a:lnTo>
                  <a:lnTo>
                    <a:pt x="122" y="594"/>
                  </a:lnTo>
                  <a:lnTo>
                    <a:pt x="148" y="612"/>
                  </a:lnTo>
                  <a:lnTo>
                    <a:pt x="176" y="630"/>
                  </a:lnTo>
                  <a:lnTo>
                    <a:pt x="206" y="644"/>
                  </a:lnTo>
                  <a:lnTo>
                    <a:pt x="236" y="654"/>
                  </a:lnTo>
                  <a:lnTo>
                    <a:pt x="268" y="662"/>
                  </a:lnTo>
                  <a:lnTo>
                    <a:pt x="302" y="668"/>
                  </a:lnTo>
                  <a:lnTo>
                    <a:pt x="336" y="670"/>
                  </a:lnTo>
                  <a:lnTo>
                    <a:pt x="336" y="670"/>
                  </a:lnTo>
                  <a:lnTo>
                    <a:pt x="370" y="668"/>
                  </a:lnTo>
                  <a:lnTo>
                    <a:pt x="404" y="662"/>
                  </a:lnTo>
                  <a:lnTo>
                    <a:pt x="436" y="654"/>
                  </a:lnTo>
                  <a:lnTo>
                    <a:pt x="466" y="644"/>
                  </a:lnTo>
                  <a:lnTo>
                    <a:pt x="496" y="630"/>
                  </a:lnTo>
                  <a:lnTo>
                    <a:pt x="524" y="612"/>
                  </a:lnTo>
                  <a:lnTo>
                    <a:pt x="550" y="594"/>
                  </a:lnTo>
                  <a:lnTo>
                    <a:pt x="574" y="572"/>
                  </a:lnTo>
                  <a:lnTo>
                    <a:pt x="594" y="548"/>
                  </a:lnTo>
                  <a:lnTo>
                    <a:pt x="614" y="522"/>
                  </a:lnTo>
                  <a:lnTo>
                    <a:pt x="630" y="494"/>
                  </a:lnTo>
                  <a:lnTo>
                    <a:pt x="646" y="464"/>
                  </a:lnTo>
                  <a:lnTo>
                    <a:pt x="656" y="434"/>
                  </a:lnTo>
                  <a:lnTo>
                    <a:pt x="664" y="402"/>
                  </a:lnTo>
                  <a:lnTo>
                    <a:pt x="670" y="368"/>
                  </a:lnTo>
                  <a:lnTo>
                    <a:pt x="672" y="334"/>
                  </a:lnTo>
                  <a:lnTo>
                    <a:pt x="672" y="334"/>
                  </a:lnTo>
                  <a:lnTo>
                    <a:pt x="670" y="300"/>
                  </a:lnTo>
                  <a:lnTo>
                    <a:pt x="664" y="266"/>
                  </a:lnTo>
                  <a:lnTo>
                    <a:pt x="656" y="234"/>
                  </a:lnTo>
                  <a:lnTo>
                    <a:pt x="646" y="204"/>
                  </a:lnTo>
                  <a:lnTo>
                    <a:pt x="630" y="174"/>
                  </a:lnTo>
                  <a:lnTo>
                    <a:pt x="614" y="148"/>
                  </a:lnTo>
                  <a:lnTo>
                    <a:pt x="594" y="122"/>
                  </a:lnTo>
                  <a:lnTo>
                    <a:pt x="574" y="98"/>
                  </a:lnTo>
                  <a:lnTo>
                    <a:pt x="550" y="76"/>
                  </a:lnTo>
                  <a:lnTo>
                    <a:pt x="524" y="56"/>
                  </a:lnTo>
                  <a:lnTo>
                    <a:pt x="496" y="40"/>
                  </a:lnTo>
                  <a:lnTo>
                    <a:pt x="466" y="26"/>
                  </a:lnTo>
                  <a:lnTo>
                    <a:pt x="436" y="14"/>
                  </a:lnTo>
                  <a:lnTo>
                    <a:pt x="404" y="6"/>
                  </a:lnTo>
                  <a:lnTo>
                    <a:pt x="370" y="0"/>
                  </a:lnTo>
                  <a:lnTo>
                    <a:pt x="336" y="0"/>
                  </a:lnTo>
                  <a:lnTo>
                    <a:pt x="336" y="0"/>
                  </a:lnTo>
                  <a:close/>
                  <a:moveTo>
                    <a:pt x="336" y="630"/>
                  </a:moveTo>
                  <a:lnTo>
                    <a:pt x="336" y="630"/>
                  </a:lnTo>
                  <a:lnTo>
                    <a:pt x="306" y="628"/>
                  </a:lnTo>
                  <a:lnTo>
                    <a:pt x="276" y="624"/>
                  </a:lnTo>
                  <a:lnTo>
                    <a:pt x="248" y="616"/>
                  </a:lnTo>
                  <a:lnTo>
                    <a:pt x="222" y="606"/>
                  </a:lnTo>
                  <a:lnTo>
                    <a:pt x="196" y="594"/>
                  </a:lnTo>
                  <a:lnTo>
                    <a:pt x="172" y="580"/>
                  </a:lnTo>
                  <a:lnTo>
                    <a:pt x="148" y="562"/>
                  </a:lnTo>
                  <a:lnTo>
                    <a:pt x="128" y="544"/>
                  </a:lnTo>
                  <a:lnTo>
                    <a:pt x="108" y="522"/>
                  </a:lnTo>
                  <a:lnTo>
                    <a:pt x="92" y="500"/>
                  </a:lnTo>
                  <a:lnTo>
                    <a:pt x="76" y="476"/>
                  </a:lnTo>
                  <a:lnTo>
                    <a:pt x="64" y="450"/>
                  </a:lnTo>
                  <a:lnTo>
                    <a:pt x="54" y="422"/>
                  </a:lnTo>
                  <a:lnTo>
                    <a:pt x="46" y="394"/>
                  </a:lnTo>
                  <a:lnTo>
                    <a:pt x="42" y="364"/>
                  </a:lnTo>
                  <a:lnTo>
                    <a:pt x="40" y="334"/>
                  </a:lnTo>
                  <a:lnTo>
                    <a:pt x="40" y="334"/>
                  </a:lnTo>
                  <a:lnTo>
                    <a:pt x="42" y="304"/>
                  </a:lnTo>
                  <a:lnTo>
                    <a:pt x="46" y="276"/>
                  </a:lnTo>
                  <a:lnTo>
                    <a:pt x="54" y="246"/>
                  </a:lnTo>
                  <a:lnTo>
                    <a:pt x="64" y="220"/>
                  </a:lnTo>
                  <a:lnTo>
                    <a:pt x="76" y="194"/>
                  </a:lnTo>
                  <a:lnTo>
                    <a:pt x="92" y="170"/>
                  </a:lnTo>
                  <a:lnTo>
                    <a:pt x="108" y="146"/>
                  </a:lnTo>
                  <a:lnTo>
                    <a:pt x="128" y="126"/>
                  </a:lnTo>
                  <a:lnTo>
                    <a:pt x="148" y="106"/>
                  </a:lnTo>
                  <a:lnTo>
                    <a:pt x="172" y="90"/>
                  </a:lnTo>
                  <a:lnTo>
                    <a:pt x="196" y="74"/>
                  </a:lnTo>
                  <a:lnTo>
                    <a:pt x="222" y="62"/>
                  </a:lnTo>
                  <a:lnTo>
                    <a:pt x="248" y="52"/>
                  </a:lnTo>
                  <a:lnTo>
                    <a:pt x="276" y="46"/>
                  </a:lnTo>
                  <a:lnTo>
                    <a:pt x="306" y="40"/>
                  </a:lnTo>
                  <a:lnTo>
                    <a:pt x="336" y="40"/>
                  </a:lnTo>
                  <a:lnTo>
                    <a:pt x="336" y="40"/>
                  </a:lnTo>
                  <a:lnTo>
                    <a:pt x="366" y="40"/>
                  </a:lnTo>
                  <a:lnTo>
                    <a:pt x="396" y="46"/>
                  </a:lnTo>
                  <a:lnTo>
                    <a:pt x="424" y="52"/>
                  </a:lnTo>
                  <a:lnTo>
                    <a:pt x="450" y="62"/>
                  </a:lnTo>
                  <a:lnTo>
                    <a:pt x="476" y="74"/>
                  </a:lnTo>
                  <a:lnTo>
                    <a:pt x="502" y="90"/>
                  </a:lnTo>
                  <a:lnTo>
                    <a:pt x="524" y="106"/>
                  </a:lnTo>
                  <a:lnTo>
                    <a:pt x="544" y="126"/>
                  </a:lnTo>
                  <a:lnTo>
                    <a:pt x="564" y="146"/>
                  </a:lnTo>
                  <a:lnTo>
                    <a:pt x="580" y="170"/>
                  </a:lnTo>
                  <a:lnTo>
                    <a:pt x="596" y="194"/>
                  </a:lnTo>
                  <a:lnTo>
                    <a:pt x="608" y="220"/>
                  </a:lnTo>
                  <a:lnTo>
                    <a:pt x="618" y="246"/>
                  </a:lnTo>
                  <a:lnTo>
                    <a:pt x="626" y="276"/>
                  </a:lnTo>
                  <a:lnTo>
                    <a:pt x="630" y="304"/>
                  </a:lnTo>
                  <a:lnTo>
                    <a:pt x="632" y="334"/>
                  </a:lnTo>
                  <a:lnTo>
                    <a:pt x="632" y="334"/>
                  </a:lnTo>
                  <a:lnTo>
                    <a:pt x="630" y="364"/>
                  </a:lnTo>
                  <a:lnTo>
                    <a:pt x="626" y="394"/>
                  </a:lnTo>
                  <a:lnTo>
                    <a:pt x="618" y="422"/>
                  </a:lnTo>
                  <a:lnTo>
                    <a:pt x="608" y="450"/>
                  </a:lnTo>
                  <a:lnTo>
                    <a:pt x="596" y="476"/>
                  </a:lnTo>
                  <a:lnTo>
                    <a:pt x="580" y="500"/>
                  </a:lnTo>
                  <a:lnTo>
                    <a:pt x="564" y="522"/>
                  </a:lnTo>
                  <a:lnTo>
                    <a:pt x="544" y="544"/>
                  </a:lnTo>
                  <a:lnTo>
                    <a:pt x="524" y="562"/>
                  </a:lnTo>
                  <a:lnTo>
                    <a:pt x="502" y="580"/>
                  </a:lnTo>
                  <a:lnTo>
                    <a:pt x="476" y="594"/>
                  </a:lnTo>
                  <a:lnTo>
                    <a:pt x="450" y="606"/>
                  </a:lnTo>
                  <a:lnTo>
                    <a:pt x="424" y="616"/>
                  </a:lnTo>
                  <a:lnTo>
                    <a:pt x="396" y="624"/>
                  </a:lnTo>
                  <a:lnTo>
                    <a:pt x="366" y="628"/>
                  </a:lnTo>
                  <a:lnTo>
                    <a:pt x="336" y="630"/>
                  </a:lnTo>
                  <a:lnTo>
                    <a:pt x="336" y="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0" name="Textfeld 39">
            <a:extLst>
              <a:ext uri="{FF2B5EF4-FFF2-40B4-BE49-F238E27FC236}">
                <a16:creationId xmlns:a16="http://schemas.microsoft.com/office/drawing/2014/main" id="{74E4DC98-246A-49E5-A358-78085139E140}"/>
              </a:ext>
            </a:extLst>
          </p:cNvPr>
          <p:cNvSpPr txBox="1"/>
          <p:nvPr/>
        </p:nvSpPr>
        <p:spPr>
          <a:xfrm>
            <a:off x="1897886" y="3056017"/>
            <a:ext cx="1384995" cy="830997"/>
          </a:xfrm>
          <a:prstGeom prst="rect">
            <a:avLst/>
          </a:prstGeom>
          <a:noFill/>
        </p:spPr>
        <p:txBody>
          <a:bodyPr wrap="none" lIns="0" tIns="0" rIns="0" bIns="0" rtlCol="0">
            <a:spAutoFit/>
          </a:bodyPr>
          <a:lstStyle>
            <a:defPPr>
              <a:defRPr lang="en-US"/>
            </a:defPPr>
            <a:lvl1pPr>
              <a:defRPr sz="4800">
                <a:solidFill>
                  <a:schemeClr val="bg1">
                    <a:lumMod val="65000"/>
                  </a:schemeClr>
                </a:solidFill>
              </a:defRPr>
            </a:lvl1pPr>
          </a:lstStyle>
          <a:p>
            <a:r>
              <a:rPr lang="de-DE" sz="5400" dirty="0"/>
              <a:t>48%</a:t>
            </a:r>
          </a:p>
        </p:txBody>
      </p:sp>
      <p:sp>
        <p:nvSpPr>
          <p:cNvPr id="41" name="Textfeld 40">
            <a:extLst>
              <a:ext uri="{FF2B5EF4-FFF2-40B4-BE49-F238E27FC236}">
                <a16:creationId xmlns:a16="http://schemas.microsoft.com/office/drawing/2014/main" id="{882E1ECE-0DC7-46CB-B6DA-B2F3AF0CE45F}"/>
              </a:ext>
            </a:extLst>
          </p:cNvPr>
          <p:cNvSpPr txBox="1"/>
          <p:nvPr/>
        </p:nvSpPr>
        <p:spPr>
          <a:xfrm>
            <a:off x="3395040" y="3335506"/>
            <a:ext cx="820738" cy="492443"/>
          </a:xfrm>
          <a:prstGeom prst="rect">
            <a:avLst/>
          </a:prstGeom>
          <a:noFill/>
        </p:spPr>
        <p:txBody>
          <a:bodyPr wrap="none" lIns="0" tIns="0" rIns="0" bIns="0" rtlCol="0">
            <a:spAutoFit/>
          </a:bodyPr>
          <a:lstStyle>
            <a:defPPr>
              <a:defRPr lang="en-US"/>
            </a:defPPr>
            <a:lvl1pPr>
              <a:defRPr sz="4800">
                <a:solidFill>
                  <a:schemeClr val="bg1">
                    <a:lumMod val="65000"/>
                  </a:schemeClr>
                </a:solidFill>
              </a:defRPr>
            </a:lvl1pPr>
          </a:lstStyle>
          <a:p>
            <a:r>
              <a:rPr lang="de-DE" sz="3200" dirty="0"/>
              <a:t>35%</a:t>
            </a:r>
          </a:p>
        </p:txBody>
      </p:sp>
      <p:sp>
        <p:nvSpPr>
          <p:cNvPr id="42" name="Textfeld 41">
            <a:extLst>
              <a:ext uri="{FF2B5EF4-FFF2-40B4-BE49-F238E27FC236}">
                <a16:creationId xmlns:a16="http://schemas.microsoft.com/office/drawing/2014/main" id="{EF631317-2AE9-46C8-B643-5B156EECB9DC}"/>
              </a:ext>
            </a:extLst>
          </p:cNvPr>
          <p:cNvSpPr txBox="1"/>
          <p:nvPr/>
        </p:nvSpPr>
        <p:spPr>
          <a:xfrm>
            <a:off x="378007" y="2964577"/>
            <a:ext cx="1540486" cy="923330"/>
          </a:xfrm>
          <a:prstGeom prst="rect">
            <a:avLst/>
          </a:prstGeom>
          <a:noFill/>
        </p:spPr>
        <p:txBody>
          <a:bodyPr wrap="none" lIns="0" tIns="0" rIns="0" bIns="0" rtlCol="0">
            <a:spAutoFit/>
          </a:bodyPr>
          <a:lstStyle>
            <a:defPPr>
              <a:defRPr lang="en-US"/>
            </a:defPPr>
            <a:lvl1pPr>
              <a:defRPr sz="4800" b="1">
                <a:solidFill>
                  <a:schemeClr val="tx2"/>
                </a:solidFill>
              </a:defRPr>
            </a:lvl1pPr>
          </a:lstStyle>
          <a:p>
            <a:r>
              <a:rPr lang="de-DE" sz="6000" dirty="0"/>
              <a:t>52%</a:t>
            </a:r>
          </a:p>
        </p:txBody>
      </p:sp>
      <p:sp>
        <p:nvSpPr>
          <p:cNvPr id="43" name="Textfeld 42">
            <a:extLst>
              <a:ext uri="{FF2B5EF4-FFF2-40B4-BE49-F238E27FC236}">
                <a16:creationId xmlns:a16="http://schemas.microsoft.com/office/drawing/2014/main" id="{6C2EC3F8-DEC7-440C-B545-D5CD0CCA6CEA}"/>
              </a:ext>
            </a:extLst>
          </p:cNvPr>
          <p:cNvSpPr txBox="1"/>
          <p:nvPr/>
        </p:nvSpPr>
        <p:spPr>
          <a:xfrm>
            <a:off x="4783136" y="3335506"/>
            <a:ext cx="820738" cy="492443"/>
          </a:xfrm>
          <a:prstGeom prst="rect">
            <a:avLst/>
          </a:prstGeom>
          <a:noFill/>
        </p:spPr>
        <p:txBody>
          <a:bodyPr wrap="none" lIns="0" tIns="0" rIns="0" bIns="0" rtlCol="0">
            <a:spAutoFit/>
          </a:bodyPr>
          <a:lstStyle>
            <a:defPPr>
              <a:defRPr lang="en-US"/>
            </a:defPPr>
            <a:lvl1pPr>
              <a:defRPr sz="4800">
                <a:solidFill>
                  <a:schemeClr val="bg1">
                    <a:lumMod val="65000"/>
                  </a:schemeClr>
                </a:solidFill>
              </a:defRPr>
            </a:lvl1pPr>
          </a:lstStyle>
          <a:p>
            <a:r>
              <a:rPr lang="de-DE" sz="3200" dirty="0"/>
              <a:t>29%</a:t>
            </a:r>
          </a:p>
        </p:txBody>
      </p:sp>
      <p:sp>
        <p:nvSpPr>
          <p:cNvPr id="44" name="Textfeld 43">
            <a:extLst>
              <a:ext uri="{FF2B5EF4-FFF2-40B4-BE49-F238E27FC236}">
                <a16:creationId xmlns:a16="http://schemas.microsoft.com/office/drawing/2014/main" id="{A9B4E504-56DA-4946-BAEB-1465510E77B3}"/>
              </a:ext>
            </a:extLst>
          </p:cNvPr>
          <p:cNvSpPr txBox="1"/>
          <p:nvPr/>
        </p:nvSpPr>
        <p:spPr>
          <a:xfrm>
            <a:off x="6280153" y="3335506"/>
            <a:ext cx="820738" cy="492443"/>
          </a:xfrm>
          <a:prstGeom prst="rect">
            <a:avLst/>
          </a:prstGeom>
          <a:noFill/>
        </p:spPr>
        <p:txBody>
          <a:bodyPr wrap="none" lIns="0" tIns="0" rIns="0" bIns="0" rtlCol="0">
            <a:spAutoFit/>
          </a:bodyPr>
          <a:lstStyle>
            <a:defPPr>
              <a:defRPr lang="en-US"/>
            </a:defPPr>
            <a:lvl1pPr>
              <a:defRPr sz="4800">
                <a:solidFill>
                  <a:schemeClr val="bg1">
                    <a:lumMod val="65000"/>
                  </a:schemeClr>
                </a:solidFill>
              </a:defRPr>
            </a:lvl1pPr>
          </a:lstStyle>
          <a:p>
            <a:r>
              <a:rPr lang="de-DE" sz="3200" dirty="0"/>
              <a:t>26%</a:t>
            </a:r>
          </a:p>
        </p:txBody>
      </p:sp>
      <p:sp>
        <p:nvSpPr>
          <p:cNvPr id="45" name="Textfeld 44">
            <a:extLst>
              <a:ext uri="{FF2B5EF4-FFF2-40B4-BE49-F238E27FC236}">
                <a16:creationId xmlns:a16="http://schemas.microsoft.com/office/drawing/2014/main" id="{D148CFEC-17E7-42E3-AAAA-EC26908076AA}"/>
              </a:ext>
            </a:extLst>
          </p:cNvPr>
          <p:cNvSpPr txBox="1"/>
          <p:nvPr/>
        </p:nvSpPr>
        <p:spPr>
          <a:xfrm>
            <a:off x="7801314" y="3335506"/>
            <a:ext cx="820738" cy="492443"/>
          </a:xfrm>
          <a:prstGeom prst="rect">
            <a:avLst/>
          </a:prstGeom>
          <a:noFill/>
        </p:spPr>
        <p:txBody>
          <a:bodyPr wrap="none" lIns="0" tIns="0" rIns="0" bIns="0" rtlCol="0">
            <a:spAutoFit/>
          </a:bodyPr>
          <a:lstStyle>
            <a:defPPr>
              <a:defRPr lang="en-US"/>
            </a:defPPr>
            <a:lvl1pPr>
              <a:defRPr sz="4800">
                <a:solidFill>
                  <a:schemeClr val="bg1">
                    <a:lumMod val="65000"/>
                  </a:schemeClr>
                </a:solidFill>
              </a:defRPr>
            </a:lvl1pPr>
          </a:lstStyle>
          <a:p>
            <a:r>
              <a:rPr lang="de-DE" sz="3200" dirty="0"/>
              <a:t>23%</a:t>
            </a:r>
          </a:p>
        </p:txBody>
      </p:sp>
      <p:sp>
        <p:nvSpPr>
          <p:cNvPr id="46" name="Textfeld 45">
            <a:extLst>
              <a:ext uri="{FF2B5EF4-FFF2-40B4-BE49-F238E27FC236}">
                <a16:creationId xmlns:a16="http://schemas.microsoft.com/office/drawing/2014/main" id="{717E0769-178D-42FC-A6CB-D833FE553857}"/>
              </a:ext>
            </a:extLst>
          </p:cNvPr>
          <p:cNvSpPr txBox="1"/>
          <p:nvPr/>
        </p:nvSpPr>
        <p:spPr>
          <a:xfrm>
            <a:off x="9212880" y="3335506"/>
            <a:ext cx="820738" cy="492443"/>
          </a:xfrm>
          <a:prstGeom prst="rect">
            <a:avLst/>
          </a:prstGeom>
          <a:noFill/>
        </p:spPr>
        <p:txBody>
          <a:bodyPr wrap="none" lIns="0" tIns="0" rIns="0" bIns="0" rtlCol="0">
            <a:spAutoFit/>
          </a:bodyPr>
          <a:lstStyle/>
          <a:p>
            <a:r>
              <a:rPr lang="de-DE" sz="3200" dirty="0">
                <a:solidFill>
                  <a:schemeClr val="bg1">
                    <a:lumMod val="65000"/>
                  </a:schemeClr>
                </a:solidFill>
              </a:rPr>
              <a:t>22%</a:t>
            </a:r>
          </a:p>
        </p:txBody>
      </p:sp>
      <p:sp>
        <p:nvSpPr>
          <p:cNvPr id="104" name="Textfeld 103">
            <a:extLst>
              <a:ext uri="{FF2B5EF4-FFF2-40B4-BE49-F238E27FC236}">
                <a16:creationId xmlns:a16="http://schemas.microsoft.com/office/drawing/2014/main" id="{80BA612E-658F-4E96-9024-94A648D8DA5B}"/>
              </a:ext>
            </a:extLst>
          </p:cNvPr>
          <p:cNvSpPr txBox="1"/>
          <p:nvPr/>
        </p:nvSpPr>
        <p:spPr>
          <a:xfrm>
            <a:off x="455193" y="1436958"/>
            <a:ext cx="912109" cy="169277"/>
          </a:xfrm>
          <a:prstGeom prst="rect">
            <a:avLst/>
          </a:prstGeom>
          <a:noFill/>
        </p:spPr>
        <p:txBody>
          <a:bodyPr wrap="none" lIns="0" tIns="0" rIns="0" bIns="0" rtlCol="0">
            <a:spAutoFit/>
          </a:bodyPr>
          <a:lstStyle>
            <a:defPPr>
              <a:defRPr lang="en-US"/>
            </a:defPPr>
            <a:lvl1pPr>
              <a:defRPr sz="1100"/>
            </a:lvl1pPr>
          </a:lstStyle>
          <a:p>
            <a:r>
              <a:rPr lang="de-DE" dirty="0"/>
              <a:t>Base: n=2.010</a:t>
            </a:r>
          </a:p>
        </p:txBody>
      </p:sp>
      <p:grpSp>
        <p:nvGrpSpPr>
          <p:cNvPr id="397" name="Gruppieren 396">
            <a:extLst>
              <a:ext uri="{FF2B5EF4-FFF2-40B4-BE49-F238E27FC236}">
                <a16:creationId xmlns:a16="http://schemas.microsoft.com/office/drawing/2014/main" id="{55BE3F2A-73A9-4398-8EB9-2F9E439E8C56}"/>
              </a:ext>
            </a:extLst>
          </p:cNvPr>
          <p:cNvGrpSpPr>
            <a:grpSpLocks noChangeAspect="1"/>
          </p:cNvGrpSpPr>
          <p:nvPr/>
        </p:nvGrpSpPr>
        <p:grpSpPr>
          <a:xfrm>
            <a:off x="8496065" y="5616154"/>
            <a:ext cx="3240000" cy="432383"/>
            <a:chOff x="8145191" y="5602202"/>
            <a:chExt cx="3681683" cy="491331"/>
          </a:xfrm>
        </p:grpSpPr>
        <p:pic>
          <p:nvPicPr>
            <p:cNvPr id="398" name="Graphic 5">
              <a:extLst>
                <a:ext uri="{FF2B5EF4-FFF2-40B4-BE49-F238E27FC236}">
                  <a16:creationId xmlns:a16="http://schemas.microsoft.com/office/drawing/2014/main" id="{BE68C054-9AB2-4330-B831-FE248C4469D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24240" y="5667113"/>
              <a:ext cx="192868" cy="316855"/>
            </a:xfrm>
            <a:prstGeom prst="rect">
              <a:avLst/>
            </a:prstGeom>
          </p:spPr>
        </p:pic>
        <p:pic>
          <p:nvPicPr>
            <p:cNvPr id="399" name="Grafik 398">
              <a:extLst>
                <a:ext uri="{FF2B5EF4-FFF2-40B4-BE49-F238E27FC236}">
                  <a16:creationId xmlns:a16="http://schemas.microsoft.com/office/drawing/2014/main" id="{442B3E02-3F26-42B9-9273-7983B18B07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93318" y="5602202"/>
              <a:ext cx="421322" cy="403200"/>
            </a:xfrm>
            <a:prstGeom prst="rect">
              <a:avLst/>
            </a:prstGeom>
          </p:spPr>
        </p:pic>
        <p:pic>
          <p:nvPicPr>
            <p:cNvPr id="400" name="Graphic 11">
              <a:extLst>
                <a:ext uri="{FF2B5EF4-FFF2-40B4-BE49-F238E27FC236}">
                  <a16:creationId xmlns:a16="http://schemas.microsoft.com/office/drawing/2014/main" id="{2E8973D1-18B3-4555-9660-F5411830B22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45191" y="5702348"/>
              <a:ext cx="276999" cy="276999"/>
            </a:xfrm>
            <a:prstGeom prst="rect">
              <a:avLst/>
            </a:prstGeom>
          </p:spPr>
        </p:pic>
        <p:sp>
          <p:nvSpPr>
            <p:cNvPr id="401" name="Rechteck: abgerundete Ecken 400">
              <a:extLst>
                <a:ext uri="{FF2B5EF4-FFF2-40B4-BE49-F238E27FC236}">
                  <a16:creationId xmlns:a16="http://schemas.microsoft.com/office/drawing/2014/main" id="{4C3DB56C-4A0C-4A19-81AE-22B2A0958D57}"/>
                </a:ext>
              </a:extLst>
            </p:cNvPr>
            <p:cNvSpPr/>
            <p:nvPr/>
          </p:nvSpPr>
          <p:spPr bwMode="ltGray">
            <a:xfrm>
              <a:off x="10086643" y="5667112"/>
              <a:ext cx="1740231" cy="338289"/>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sp>
          <p:nvSpPr>
            <p:cNvPr id="402" name="Textfeld 401">
              <a:extLst>
                <a:ext uri="{FF2B5EF4-FFF2-40B4-BE49-F238E27FC236}">
                  <a16:creationId xmlns:a16="http://schemas.microsoft.com/office/drawing/2014/main" id="{758D7918-CA79-467F-B97E-2A79A0A374E0}"/>
                </a:ext>
              </a:extLst>
            </p:cNvPr>
            <p:cNvSpPr txBox="1"/>
            <p:nvPr/>
          </p:nvSpPr>
          <p:spPr>
            <a:xfrm>
              <a:off x="10206064"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18-34</a:t>
              </a:r>
              <a:br>
                <a:rPr lang="en-US" sz="1100" dirty="0">
                  <a:solidFill>
                    <a:schemeClr val="bg1">
                      <a:lumMod val="75000"/>
                    </a:schemeClr>
                  </a:solidFill>
                </a:rPr>
              </a:br>
              <a:r>
                <a:rPr lang="en-US" sz="900" dirty="0">
                  <a:solidFill>
                    <a:schemeClr val="bg1">
                      <a:lumMod val="75000"/>
                    </a:schemeClr>
                  </a:solidFill>
                </a:rPr>
                <a:t>(a)</a:t>
              </a:r>
            </a:p>
          </p:txBody>
        </p:sp>
        <p:sp>
          <p:nvSpPr>
            <p:cNvPr id="403" name="Textfeld 402">
              <a:extLst>
                <a:ext uri="{FF2B5EF4-FFF2-40B4-BE49-F238E27FC236}">
                  <a16:creationId xmlns:a16="http://schemas.microsoft.com/office/drawing/2014/main" id="{9F69213B-6C6F-491D-9415-68557A2FB087}"/>
                </a:ext>
              </a:extLst>
            </p:cNvPr>
            <p:cNvSpPr txBox="1"/>
            <p:nvPr/>
          </p:nvSpPr>
          <p:spPr>
            <a:xfrm>
              <a:off x="10741646"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35-49</a:t>
              </a:r>
              <a:br>
                <a:rPr lang="en-US" sz="1100" dirty="0">
                  <a:solidFill>
                    <a:schemeClr val="bg1">
                      <a:lumMod val="75000"/>
                    </a:schemeClr>
                  </a:solidFill>
                </a:rPr>
              </a:br>
              <a:r>
                <a:rPr lang="en-US" sz="900" dirty="0">
                  <a:solidFill>
                    <a:schemeClr val="bg1">
                      <a:lumMod val="75000"/>
                    </a:schemeClr>
                  </a:solidFill>
                </a:rPr>
                <a:t>(b)</a:t>
              </a:r>
            </a:p>
          </p:txBody>
        </p:sp>
        <p:sp>
          <p:nvSpPr>
            <p:cNvPr id="404" name="Textfeld 403">
              <a:extLst>
                <a:ext uri="{FF2B5EF4-FFF2-40B4-BE49-F238E27FC236}">
                  <a16:creationId xmlns:a16="http://schemas.microsoft.com/office/drawing/2014/main" id="{94037271-3496-476E-A989-42F768D21AAD}"/>
                </a:ext>
              </a:extLst>
            </p:cNvPr>
            <p:cNvSpPr txBox="1"/>
            <p:nvPr/>
          </p:nvSpPr>
          <p:spPr>
            <a:xfrm>
              <a:off x="11277227"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50-99</a:t>
              </a:r>
              <a:br>
                <a:rPr lang="en-US" sz="1100" dirty="0">
                  <a:solidFill>
                    <a:schemeClr val="bg1">
                      <a:lumMod val="75000"/>
                    </a:schemeClr>
                  </a:solidFill>
                </a:rPr>
              </a:br>
              <a:r>
                <a:rPr lang="en-US" sz="900" dirty="0">
                  <a:solidFill>
                    <a:schemeClr val="bg1">
                      <a:lumMod val="75000"/>
                    </a:schemeClr>
                  </a:solidFill>
                </a:rPr>
                <a:t>(c)</a:t>
              </a:r>
            </a:p>
          </p:txBody>
        </p:sp>
        <p:cxnSp>
          <p:nvCxnSpPr>
            <p:cNvPr id="405" name="Gerader Verbinder 404">
              <a:extLst>
                <a:ext uri="{FF2B5EF4-FFF2-40B4-BE49-F238E27FC236}">
                  <a16:creationId xmlns:a16="http://schemas.microsoft.com/office/drawing/2014/main" id="{93BD2C59-8859-4728-B842-4008CC968B73}"/>
                </a:ext>
              </a:extLst>
            </p:cNvPr>
            <p:cNvCxnSpPr>
              <a:cxnSpLocks/>
            </p:cNvCxnSpPr>
            <p:nvPr/>
          </p:nvCxnSpPr>
          <p:spPr>
            <a:xfrm>
              <a:off x="1067642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06" name="Gerader Verbinder 405">
              <a:extLst>
                <a:ext uri="{FF2B5EF4-FFF2-40B4-BE49-F238E27FC236}">
                  <a16:creationId xmlns:a16="http://schemas.microsoft.com/office/drawing/2014/main" id="{5C262B55-CC83-4B64-B3AE-F34798DC85C8}"/>
                </a:ext>
              </a:extLst>
            </p:cNvPr>
            <p:cNvCxnSpPr>
              <a:cxnSpLocks/>
            </p:cNvCxnSpPr>
            <p:nvPr/>
          </p:nvCxnSpPr>
          <p:spPr>
            <a:xfrm>
              <a:off x="1121689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07" name="Rechteck: abgerundete Ecken 406">
              <a:extLst>
                <a:ext uri="{FF2B5EF4-FFF2-40B4-BE49-F238E27FC236}">
                  <a16:creationId xmlns:a16="http://schemas.microsoft.com/office/drawing/2014/main" id="{FDBDDAA4-9D7F-481F-A4C1-B60811A0EA68}"/>
                </a:ext>
              </a:extLst>
            </p:cNvPr>
            <p:cNvSpPr/>
            <p:nvPr/>
          </p:nvSpPr>
          <p:spPr bwMode="ltGray">
            <a:xfrm>
              <a:off x="8812162" y="5667112"/>
              <a:ext cx="518125" cy="33829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cxnSp>
          <p:nvCxnSpPr>
            <p:cNvPr id="408" name="Gerader Verbinder 407">
              <a:extLst>
                <a:ext uri="{FF2B5EF4-FFF2-40B4-BE49-F238E27FC236}">
                  <a16:creationId xmlns:a16="http://schemas.microsoft.com/office/drawing/2014/main" id="{91B57313-ECC6-41F1-A42D-59968AEB1F86}"/>
                </a:ext>
              </a:extLst>
            </p:cNvPr>
            <p:cNvCxnSpPr>
              <a:cxnSpLocks/>
            </p:cNvCxnSpPr>
            <p:nvPr/>
          </p:nvCxnSpPr>
          <p:spPr>
            <a:xfrm>
              <a:off x="9071224" y="5765460"/>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09" name="Textfeld 408">
              <a:extLst>
                <a:ext uri="{FF2B5EF4-FFF2-40B4-BE49-F238E27FC236}">
                  <a16:creationId xmlns:a16="http://schemas.microsoft.com/office/drawing/2014/main" id="{2BCC7B60-747E-4369-93E5-62BC6DF32927}"/>
                </a:ext>
              </a:extLst>
            </p:cNvPr>
            <p:cNvSpPr txBox="1"/>
            <p:nvPr/>
          </p:nvSpPr>
          <p:spPr>
            <a:xfrm>
              <a:off x="8882814" y="5766403"/>
              <a:ext cx="132972" cy="192355"/>
            </a:xfrm>
            <a:prstGeom prst="rect">
              <a:avLst/>
            </a:prstGeom>
            <a:noFill/>
          </p:spPr>
          <p:txBody>
            <a:bodyPr wrap="none" lIns="0" tIns="0" rIns="0" bIns="0" rtlCol="0">
              <a:spAutoFit/>
            </a:bodyPr>
            <a:lstStyle/>
            <a:p>
              <a:pPr algn="ctr"/>
              <a:r>
                <a:rPr lang="en-US" sz="1100" dirty="0">
                  <a:solidFill>
                    <a:schemeClr val="bg1">
                      <a:lumMod val="75000"/>
                    </a:schemeClr>
                  </a:solidFill>
                </a:rPr>
                <a:t>m</a:t>
              </a:r>
            </a:p>
          </p:txBody>
        </p:sp>
        <p:sp>
          <p:nvSpPr>
            <p:cNvPr id="410" name="Textfeld 409">
              <a:extLst>
                <a:ext uri="{FF2B5EF4-FFF2-40B4-BE49-F238E27FC236}">
                  <a16:creationId xmlns:a16="http://schemas.microsoft.com/office/drawing/2014/main" id="{58AFB109-CE8D-4F59-841D-E86EFCD495AA}"/>
                </a:ext>
              </a:extLst>
            </p:cNvPr>
            <p:cNvSpPr txBox="1"/>
            <p:nvPr/>
          </p:nvSpPr>
          <p:spPr>
            <a:xfrm>
              <a:off x="9198193" y="5766403"/>
              <a:ext cx="43718" cy="192355"/>
            </a:xfrm>
            <a:prstGeom prst="rect">
              <a:avLst/>
            </a:prstGeom>
            <a:noFill/>
          </p:spPr>
          <p:txBody>
            <a:bodyPr wrap="none" lIns="0" tIns="0" rIns="0" bIns="0" rtlCol="0">
              <a:spAutoFit/>
            </a:bodyPr>
            <a:lstStyle/>
            <a:p>
              <a:pPr algn="ctr"/>
              <a:r>
                <a:rPr lang="en-US" sz="1100" dirty="0">
                  <a:solidFill>
                    <a:schemeClr val="bg1">
                      <a:lumMod val="75000"/>
                    </a:schemeClr>
                  </a:solidFill>
                </a:rPr>
                <a:t>f</a:t>
              </a:r>
              <a:endParaRPr lang="en-US" sz="900" dirty="0">
                <a:solidFill>
                  <a:schemeClr val="bg1">
                    <a:lumMod val="75000"/>
                  </a:schemeClr>
                </a:solidFill>
              </a:endParaRPr>
            </a:p>
          </p:txBody>
        </p:sp>
        <p:sp>
          <p:nvSpPr>
            <p:cNvPr id="411" name="Textfeld 410">
              <a:extLst>
                <a:ext uri="{FF2B5EF4-FFF2-40B4-BE49-F238E27FC236}">
                  <a16:creationId xmlns:a16="http://schemas.microsoft.com/office/drawing/2014/main" id="{B94A2C1F-93C9-4EC8-B6D4-3480DDAF497F}"/>
                </a:ext>
              </a:extLst>
            </p:cNvPr>
            <p:cNvSpPr txBox="1"/>
            <p:nvPr/>
          </p:nvSpPr>
          <p:spPr>
            <a:xfrm>
              <a:off x="8908650" y="5936152"/>
              <a:ext cx="74" cy="157381"/>
            </a:xfrm>
            <a:prstGeom prst="rect">
              <a:avLst/>
            </a:prstGeom>
            <a:noFill/>
          </p:spPr>
          <p:txBody>
            <a:bodyPr wrap="none" lIns="0" tIns="0" rIns="0" bIns="0" rtlCol="0">
              <a:spAutoFit/>
            </a:bodyPr>
            <a:lstStyle/>
            <a:p>
              <a:endParaRPr lang="en-US" sz="900" b="1" dirty="0">
                <a:solidFill>
                  <a:schemeClr val="bg1">
                    <a:lumMod val="75000"/>
                  </a:schemeClr>
                </a:solidFill>
              </a:endParaRPr>
            </a:p>
          </p:txBody>
        </p:sp>
      </p:grpSp>
      <p:grpSp>
        <p:nvGrpSpPr>
          <p:cNvPr id="19" name="Gruppieren 18">
            <a:extLst>
              <a:ext uri="{FF2B5EF4-FFF2-40B4-BE49-F238E27FC236}">
                <a16:creationId xmlns:a16="http://schemas.microsoft.com/office/drawing/2014/main" id="{83A4F8AF-5A05-4666-8853-D22D13441766}"/>
              </a:ext>
            </a:extLst>
          </p:cNvPr>
          <p:cNvGrpSpPr/>
          <p:nvPr/>
        </p:nvGrpSpPr>
        <p:grpSpPr>
          <a:xfrm>
            <a:off x="1794505" y="2662543"/>
            <a:ext cx="1150182" cy="560595"/>
            <a:chOff x="1852255" y="2662543"/>
            <a:chExt cx="1150182" cy="560595"/>
          </a:xfrm>
        </p:grpSpPr>
        <p:grpSp>
          <p:nvGrpSpPr>
            <p:cNvPr id="202" name="Gruppieren 201">
              <a:extLst>
                <a:ext uri="{FF2B5EF4-FFF2-40B4-BE49-F238E27FC236}">
                  <a16:creationId xmlns:a16="http://schemas.microsoft.com/office/drawing/2014/main" id="{C9638FD4-4862-4A19-A1EC-4FA269D080E7}"/>
                </a:ext>
              </a:extLst>
            </p:cNvPr>
            <p:cNvGrpSpPr/>
            <p:nvPr/>
          </p:nvGrpSpPr>
          <p:grpSpPr>
            <a:xfrm>
              <a:off x="1852255" y="2673859"/>
              <a:ext cx="1150182" cy="549279"/>
              <a:chOff x="3153384" y="3006278"/>
              <a:chExt cx="1024281" cy="549279"/>
            </a:xfrm>
          </p:grpSpPr>
          <p:grpSp>
            <p:nvGrpSpPr>
              <p:cNvPr id="203" name="Gruppieren 202">
                <a:extLst>
                  <a:ext uri="{FF2B5EF4-FFF2-40B4-BE49-F238E27FC236}">
                    <a16:creationId xmlns:a16="http://schemas.microsoft.com/office/drawing/2014/main" id="{BD6FE056-2523-4B5F-B68B-7F5A7AA8524A}"/>
                  </a:ext>
                </a:extLst>
              </p:cNvPr>
              <p:cNvGrpSpPr/>
              <p:nvPr/>
            </p:nvGrpSpPr>
            <p:grpSpPr>
              <a:xfrm>
                <a:off x="3153384" y="3006278"/>
                <a:ext cx="1016330" cy="279325"/>
                <a:chOff x="5651042" y="3076433"/>
                <a:chExt cx="1016330" cy="279325"/>
              </a:xfrm>
            </p:grpSpPr>
            <p:grpSp>
              <p:nvGrpSpPr>
                <p:cNvPr id="210" name="Gruppieren 209">
                  <a:extLst>
                    <a:ext uri="{FF2B5EF4-FFF2-40B4-BE49-F238E27FC236}">
                      <a16:creationId xmlns:a16="http://schemas.microsoft.com/office/drawing/2014/main" id="{A091C331-16A7-4E5B-AF92-830A74747455}"/>
                    </a:ext>
                  </a:extLst>
                </p:cNvPr>
                <p:cNvGrpSpPr/>
                <p:nvPr/>
              </p:nvGrpSpPr>
              <p:grpSpPr>
                <a:xfrm>
                  <a:off x="5651042" y="3211758"/>
                  <a:ext cx="216000" cy="144000"/>
                  <a:chOff x="2734278" y="3211758"/>
                  <a:chExt cx="216000" cy="144000"/>
                </a:xfrm>
              </p:grpSpPr>
              <p:cxnSp>
                <p:nvCxnSpPr>
                  <p:cNvPr id="275" name="Gerader Verbinder 274">
                    <a:extLst>
                      <a:ext uri="{FF2B5EF4-FFF2-40B4-BE49-F238E27FC236}">
                        <a16:creationId xmlns:a16="http://schemas.microsoft.com/office/drawing/2014/main" id="{6EB25201-5244-4705-B09F-927B97532F47}"/>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76" name="Gerader Verbinder 275">
                    <a:extLst>
                      <a:ext uri="{FF2B5EF4-FFF2-40B4-BE49-F238E27FC236}">
                        <a16:creationId xmlns:a16="http://schemas.microsoft.com/office/drawing/2014/main" id="{CDE46404-0435-46DF-B4E5-C9F28559D3D8}"/>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72" name="Textfeld 271">
                  <a:extLst>
                    <a:ext uri="{FF2B5EF4-FFF2-40B4-BE49-F238E27FC236}">
                      <a16:creationId xmlns:a16="http://schemas.microsoft.com/office/drawing/2014/main" id="{15F34B53-BE2F-47D2-9CA3-EBDB967F1679}"/>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40%|64%</a:t>
                  </a:r>
                </a:p>
              </p:txBody>
            </p:sp>
          </p:grpSp>
          <p:grpSp>
            <p:nvGrpSpPr>
              <p:cNvPr id="204" name="Gruppieren 203">
                <a:extLst>
                  <a:ext uri="{FF2B5EF4-FFF2-40B4-BE49-F238E27FC236}">
                    <a16:creationId xmlns:a16="http://schemas.microsoft.com/office/drawing/2014/main" id="{4EE2827D-26D8-48E1-8142-4C87F24A2546}"/>
                  </a:ext>
                </a:extLst>
              </p:cNvPr>
              <p:cNvGrpSpPr/>
              <p:nvPr/>
            </p:nvGrpSpPr>
            <p:grpSpPr>
              <a:xfrm>
                <a:off x="3159562" y="3281036"/>
                <a:ext cx="1018103" cy="274521"/>
                <a:chOff x="5649269" y="2787070"/>
                <a:chExt cx="1018103" cy="274521"/>
              </a:xfrm>
            </p:grpSpPr>
            <p:grpSp>
              <p:nvGrpSpPr>
                <p:cNvPr id="206" name="Gruppieren 205">
                  <a:extLst>
                    <a:ext uri="{FF2B5EF4-FFF2-40B4-BE49-F238E27FC236}">
                      <a16:creationId xmlns:a16="http://schemas.microsoft.com/office/drawing/2014/main" id="{BCDDAD2E-F937-4EED-AF82-59593BA79B39}"/>
                    </a:ext>
                  </a:extLst>
                </p:cNvPr>
                <p:cNvGrpSpPr/>
                <p:nvPr/>
              </p:nvGrpSpPr>
              <p:grpSpPr>
                <a:xfrm>
                  <a:off x="5649269" y="2917591"/>
                  <a:ext cx="216000" cy="144000"/>
                  <a:chOff x="2734278" y="3211758"/>
                  <a:chExt cx="216000" cy="144000"/>
                </a:xfrm>
              </p:grpSpPr>
              <p:cxnSp>
                <p:nvCxnSpPr>
                  <p:cNvPr id="208" name="Gerader Verbinder 207">
                    <a:extLst>
                      <a:ext uri="{FF2B5EF4-FFF2-40B4-BE49-F238E27FC236}">
                        <a16:creationId xmlns:a16="http://schemas.microsoft.com/office/drawing/2014/main" id="{C9974E76-3F2E-4C11-AF09-98DFDF062FDA}"/>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9" name="Gerader Verbinder 208">
                    <a:extLst>
                      <a:ext uri="{FF2B5EF4-FFF2-40B4-BE49-F238E27FC236}">
                        <a16:creationId xmlns:a16="http://schemas.microsoft.com/office/drawing/2014/main" id="{8CCFB996-64C1-47FD-8B90-8E20F61EAB62}"/>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07" name="Textfeld 206">
                  <a:extLst>
                    <a:ext uri="{FF2B5EF4-FFF2-40B4-BE49-F238E27FC236}">
                      <a16:creationId xmlns:a16="http://schemas.microsoft.com/office/drawing/2014/main" id="{310E2E84-5160-48BB-9A77-3179288A8125}"/>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endParaRPr lang="de-DE" sz="600" dirty="0">
                    <a:solidFill>
                      <a:schemeClr val="bg1">
                        <a:lumMod val="65000"/>
                      </a:schemeClr>
                    </a:solidFill>
                  </a:endParaRPr>
                </a:p>
              </p:txBody>
            </p:sp>
          </p:grpSp>
        </p:grpSp>
        <p:grpSp>
          <p:nvGrpSpPr>
            <p:cNvPr id="412" name="Gruppieren 411">
              <a:extLst>
                <a:ext uri="{FF2B5EF4-FFF2-40B4-BE49-F238E27FC236}">
                  <a16:creationId xmlns:a16="http://schemas.microsoft.com/office/drawing/2014/main" id="{4F79646E-F754-4BB6-B5D4-F6C499C78F3A}"/>
                </a:ext>
              </a:extLst>
            </p:cNvPr>
            <p:cNvGrpSpPr/>
            <p:nvPr/>
          </p:nvGrpSpPr>
          <p:grpSpPr>
            <a:xfrm>
              <a:off x="1882407" y="2662543"/>
              <a:ext cx="224322" cy="400165"/>
              <a:chOff x="1237392" y="1861683"/>
              <a:chExt cx="224322" cy="400165"/>
            </a:xfrm>
          </p:grpSpPr>
          <p:pic>
            <p:nvPicPr>
              <p:cNvPr id="413" name="Grafik 412">
                <a:extLst>
                  <a:ext uri="{FF2B5EF4-FFF2-40B4-BE49-F238E27FC236}">
                    <a16:creationId xmlns:a16="http://schemas.microsoft.com/office/drawing/2014/main" id="{5BD79226-8305-4483-82A8-0189435C101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0528" y="2081848"/>
                <a:ext cx="188090" cy="180000"/>
              </a:xfrm>
              <a:prstGeom prst="rect">
                <a:avLst/>
              </a:prstGeom>
            </p:spPr>
          </p:pic>
          <p:grpSp>
            <p:nvGrpSpPr>
              <p:cNvPr id="414" name="Gruppieren 413">
                <a:extLst>
                  <a:ext uri="{FF2B5EF4-FFF2-40B4-BE49-F238E27FC236}">
                    <a16:creationId xmlns:a16="http://schemas.microsoft.com/office/drawing/2014/main" id="{8080ABE1-A116-4BEC-BDF4-553519C7CEA0}"/>
                  </a:ext>
                </a:extLst>
              </p:cNvPr>
              <p:cNvGrpSpPr>
                <a:grpSpLocks noChangeAspect="1"/>
              </p:cNvGrpSpPr>
              <p:nvPr/>
            </p:nvGrpSpPr>
            <p:grpSpPr>
              <a:xfrm>
                <a:off x="1237392" y="1861683"/>
                <a:ext cx="224322" cy="144000"/>
                <a:chOff x="10194164" y="3584308"/>
                <a:chExt cx="493594" cy="316855"/>
              </a:xfrm>
            </p:grpSpPr>
            <p:pic>
              <p:nvPicPr>
                <p:cNvPr id="415" name="Graphic 5">
                  <a:extLst>
                    <a:ext uri="{FF2B5EF4-FFF2-40B4-BE49-F238E27FC236}">
                      <a16:creationId xmlns:a16="http://schemas.microsoft.com/office/drawing/2014/main" id="{5331EA6B-BC97-480A-AC26-5ED4189B903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416" name="Graphic 11">
                  <a:extLst>
                    <a:ext uri="{FF2B5EF4-FFF2-40B4-BE49-F238E27FC236}">
                      <a16:creationId xmlns:a16="http://schemas.microsoft.com/office/drawing/2014/main" id="{46AF8160-83CC-4CA0-A16F-7A37635DDCC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grpSp>
        <p:nvGrpSpPr>
          <p:cNvPr id="18" name="Gruppieren 17">
            <a:extLst>
              <a:ext uri="{FF2B5EF4-FFF2-40B4-BE49-F238E27FC236}">
                <a16:creationId xmlns:a16="http://schemas.microsoft.com/office/drawing/2014/main" id="{2F3CD937-0557-4FA0-8361-1BF4CC06834F}"/>
              </a:ext>
            </a:extLst>
          </p:cNvPr>
          <p:cNvGrpSpPr/>
          <p:nvPr/>
        </p:nvGrpSpPr>
        <p:grpSpPr>
          <a:xfrm>
            <a:off x="3147197" y="2859630"/>
            <a:ext cx="1150182" cy="556683"/>
            <a:chOff x="3208742" y="2679904"/>
            <a:chExt cx="1150182" cy="556683"/>
          </a:xfrm>
        </p:grpSpPr>
        <p:grpSp>
          <p:nvGrpSpPr>
            <p:cNvPr id="277" name="Gruppieren 276">
              <a:extLst>
                <a:ext uri="{FF2B5EF4-FFF2-40B4-BE49-F238E27FC236}">
                  <a16:creationId xmlns:a16="http://schemas.microsoft.com/office/drawing/2014/main" id="{267B156C-E14E-4DE0-9685-71E0362C8081}"/>
                </a:ext>
              </a:extLst>
            </p:cNvPr>
            <p:cNvGrpSpPr/>
            <p:nvPr/>
          </p:nvGrpSpPr>
          <p:grpSpPr>
            <a:xfrm>
              <a:off x="3208742" y="2687308"/>
              <a:ext cx="1150182" cy="549279"/>
              <a:chOff x="3153384" y="3006278"/>
              <a:chExt cx="1024281" cy="549279"/>
            </a:xfrm>
          </p:grpSpPr>
          <p:grpSp>
            <p:nvGrpSpPr>
              <p:cNvPr id="278" name="Gruppieren 277">
                <a:extLst>
                  <a:ext uri="{FF2B5EF4-FFF2-40B4-BE49-F238E27FC236}">
                    <a16:creationId xmlns:a16="http://schemas.microsoft.com/office/drawing/2014/main" id="{4955280A-5C17-43C9-9C7D-079DF5C8E39C}"/>
                  </a:ext>
                </a:extLst>
              </p:cNvPr>
              <p:cNvGrpSpPr/>
              <p:nvPr/>
            </p:nvGrpSpPr>
            <p:grpSpPr>
              <a:xfrm>
                <a:off x="3153384" y="3006278"/>
                <a:ext cx="1016330" cy="279325"/>
                <a:chOff x="5651042" y="3076433"/>
                <a:chExt cx="1016330" cy="279325"/>
              </a:xfrm>
            </p:grpSpPr>
            <p:grpSp>
              <p:nvGrpSpPr>
                <p:cNvPr id="285" name="Gruppieren 284">
                  <a:extLst>
                    <a:ext uri="{FF2B5EF4-FFF2-40B4-BE49-F238E27FC236}">
                      <a16:creationId xmlns:a16="http://schemas.microsoft.com/office/drawing/2014/main" id="{96392189-CF61-4851-9C5F-E00453C55474}"/>
                    </a:ext>
                  </a:extLst>
                </p:cNvPr>
                <p:cNvGrpSpPr/>
                <p:nvPr/>
              </p:nvGrpSpPr>
              <p:grpSpPr>
                <a:xfrm>
                  <a:off x="5651042" y="3211758"/>
                  <a:ext cx="216000" cy="144000"/>
                  <a:chOff x="2734278" y="3211758"/>
                  <a:chExt cx="216000" cy="144000"/>
                </a:xfrm>
              </p:grpSpPr>
              <p:cxnSp>
                <p:nvCxnSpPr>
                  <p:cNvPr id="290" name="Gerader Verbinder 289">
                    <a:extLst>
                      <a:ext uri="{FF2B5EF4-FFF2-40B4-BE49-F238E27FC236}">
                        <a16:creationId xmlns:a16="http://schemas.microsoft.com/office/drawing/2014/main" id="{7CC7CB1F-BACD-4C42-8977-7D53E47FEFB3}"/>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1" name="Gerader Verbinder 290">
                    <a:extLst>
                      <a:ext uri="{FF2B5EF4-FFF2-40B4-BE49-F238E27FC236}">
                        <a16:creationId xmlns:a16="http://schemas.microsoft.com/office/drawing/2014/main" id="{F6F49ED2-6B9A-46D5-83E0-3BAD1131F4B3}"/>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87" name="Textfeld 286">
                  <a:extLst>
                    <a:ext uri="{FF2B5EF4-FFF2-40B4-BE49-F238E27FC236}">
                      <a16:creationId xmlns:a16="http://schemas.microsoft.com/office/drawing/2014/main" id="{30D3535F-9A89-487D-966B-435613FEA21C}"/>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42%|55%</a:t>
                  </a:r>
                </a:p>
              </p:txBody>
            </p:sp>
          </p:grpSp>
          <p:grpSp>
            <p:nvGrpSpPr>
              <p:cNvPr id="279" name="Gruppieren 278">
                <a:extLst>
                  <a:ext uri="{FF2B5EF4-FFF2-40B4-BE49-F238E27FC236}">
                    <a16:creationId xmlns:a16="http://schemas.microsoft.com/office/drawing/2014/main" id="{F3A59102-4EC3-4D9A-A1BB-9AC55A450F24}"/>
                  </a:ext>
                </a:extLst>
              </p:cNvPr>
              <p:cNvGrpSpPr/>
              <p:nvPr/>
            </p:nvGrpSpPr>
            <p:grpSpPr>
              <a:xfrm>
                <a:off x="3159562" y="3281036"/>
                <a:ext cx="1018103" cy="274521"/>
                <a:chOff x="5649269" y="2787070"/>
                <a:chExt cx="1018103" cy="274521"/>
              </a:xfrm>
            </p:grpSpPr>
            <p:grpSp>
              <p:nvGrpSpPr>
                <p:cNvPr id="281" name="Gruppieren 280">
                  <a:extLst>
                    <a:ext uri="{FF2B5EF4-FFF2-40B4-BE49-F238E27FC236}">
                      <a16:creationId xmlns:a16="http://schemas.microsoft.com/office/drawing/2014/main" id="{4B8E3006-EE90-45EA-B2DE-9114D3C3C67C}"/>
                    </a:ext>
                  </a:extLst>
                </p:cNvPr>
                <p:cNvGrpSpPr/>
                <p:nvPr/>
              </p:nvGrpSpPr>
              <p:grpSpPr>
                <a:xfrm>
                  <a:off x="5649269" y="2917591"/>
                  <a:ext cx="216000" cy="144000"/>
                  <a:chOff x="2734278" y="3211758"/>
                  <a:chExt cx="216000" cy="144000"/>
                </a:xfrm>
              </p:grpSpPr>
              <p:cxnSp>
                <p:nvCxnSpPr>
                  <p:cNvPr id="283" name="Gerader Verbinder 282">
                    <a:extLst>
                      <a:ext uri="{FF2B5EF4-FFF2-40B4-BE49-F238E27FC236}">
                        <a16:creationId xmlns:a16="http://schemas.microsoft.com/office/drawing/2014/main" id="{7002F9CB-F6EE-435E-A7DD-F251B9A58DE8}"/>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84" name="Gerader Verbinder 283">
                    <a:extLst>
                      <a:ext uri="{FF2B5EF4-FFF2-40B4-BE49-F238E27FC236}">
                        <a16:creationId xmlns:a16="http://schemas.microsoft.com/office/drawing/2014/main" id="{21B29BBA-1B68-4C6D-A11F-245A1C7BE21E}"/>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82" name="Textfeld 281">
                  <a:extLst>
                    <a:ext uri="{FF2B5EF4-FFF2-40B4-BE49-F238E27FC236}">
                      <a16:creationId xmlns:a16="http://schemas.microsoft.com/office/drawing/2014/main" id="{CF87BF0F-2224-47C3-B6A5-514AAFB005DF}"/>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42%|50%</a:t>
                  </a:r>
                  <a:r>
                    <a:rPr lang="de-DE" sz="600" dirty="0">
                      <a:solidFill>
                        <a:schemeClr val="bg1">
                          <a:lumMod val="65000"/>
                        </a:schemeClr>
                      </a:solidFill>
                    </a:rPr>
                    <a:t>a|</a:t>
                  </a:r>
                  <a:r>
                    <a:rPr lang="de-DE" sz="800" dirty="0">
                      <a:solidFill>
                        <a:schemeClr val="bg1">
                          <a:lumMod val="65000"/>
                        </a:schemeClr>
                      </a:solidFill>
                    </a:rPr>
                    <a:t>52%</a:t>
                  </a:r>
                  <a:r>
                    <a:rPr lang="de-DE" sz="600" dirty="0">
                      <a:solidFill>
                        <a:schemeClr val="bg1">
                          <a:lumMod val="65000"/>
                        </a:schemeClr>
                      </a:solidFill>
                    </a:rPr>
                    <a:t>a</a:t>
                  </a:r>
                </a:p>
              </p:txBody>
            </p:sp>
          </p:grpSp>
        </p:grpSp>
        <p:grpSp>
          <p:nvGrpSpPr>
            <p:cNvPr id="417" name="Gruppieren 416">
              <a:extLst>
                <a:ext uri="{FF2B5EF4-FFF2-40B4-BE49-F238E27FC236}">
                  <a16:creationId xmlns:a16="http://schemas.microsoft.com/office/drawing/2014/main" id="{EDD03A84-46BE-4455-A32E-FC829788B05F}"/>
                </a:ext>
              </a:extLst>
            </p:cNvPr>
            <p:cNvGrpSpPr/>
            <p:nvPr/>
          </p:nvGrpSpPr>
          <p:grpSpPr>
            <a:xfrm>
              <a:off x="3225912" y="2679904"/>
              <a:ext cx="224322" cy="400165"/>
              <a:chOff x="1237392" y="1861683"/>
              <a:chExt cx="224322" cy="400165"/>
            </a:xfrm>
          </p:grpSpPr>
          <p:pic>
            <p:nvPicPr>
              <p:cNvPr id="418" name="Grafik 417">
                <a:extLst>
                  <a:ext uri="{FF2B5EF4-FFF2-40B4-BE49-F238E27FC236}">
                    <a16:creationId xmlns:a16="http://schemas.microsoft.com/office/drawing/2014/main" id="{F77DB61E-49AB-4AD5-A72C-228E087953E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0528" y="2081848"/>
                <a:ext cx="188090" cy="180000"/>
              </a:xfrm>
              <a:prstGeom prst="rect">
                <a:avLst/>
              </a:prstGeom>
            </p:spPr>
          </p:pic>
          <p:grpSp>
            <p:nvGrpSpPr>
              <p:cNvPr id="419" name="Gruppieren 418">
                <a:extLst>
                  <a:ext uri="{FF2B5EF4-FFF2-40B4-BE49-F238E27FC236}">
                    <a16:creationId xmlns:a16="http://schemas.microsoft.com/office/drawing/2014/main" id="{AE3231A2-6E82-4894-9539-75F85C439650}"/>
                  </a:ext>
                </a:extLst>
              </p:cNvPr>
              <p:cNvGrpSpPr>
                <a:grpSpLocks noChangeAspect="1"/>
              </p:cNvGrpSpPr>
              <p:nvPr/>
            </p:nvGrpSpPr>
            <p:grpSpPr>
              <a:xfrm>
                <a:off x="1237392" y="1861683"/>
                <a:ext cx="224322" cy="144000"/>
                <a:chOff x="10194164" y="3584308"/>
                <a:chExt cx="493594" cy="316855"/>
              </a:xfrm>
            </p:grpSpPr>
            <p:pic>
              <p:nvPicPr>
                <p:cNvPr id="420" name="Graphic 5">
                  <a:extLst>
                    <a:ext uri="{FF2B5EF4-FFF2-40B4-BE49-F238E27FC236}">
                      <a16:creationId xmlns:a16="http://schemas.microsoft.com/office/drawing/2014/main" id="{43362199-AF7A-40AA-8244-4DA73EE2793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421" name="Graphic 11">
                  <a:extLst>
                    <a:ext uri="{FF2B5EF4-FFF2-40B4-BE49-F238E27FC236}">
                      <a16:creationId xmlns:a16="http://schemas.microsoft.com/office/drawing/2014/main" id="{9A8816E3-CA3D-4E41-96FD-F0EA822AECF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grpSp>
        <p:nvGrpSpPr>
          <p:cNvPr id="16" name="Gruppieren 15">
            <a:extLst>
              <a:ext uri="{FF2B5EF4-FFF2-40B4-BE49-F238E27FC236}">
                <a16:creationId xmlns:a16="http://schemas.microsoft.com/office/drawing/2014/main" id="{C4DB151A-5460-4262-B352-F09178493CB9}"/>
              </a:ext>
            </a:extLst>
          </p:cNvPr>
          <p:cNvGrpSpPr/>
          <p:nvPr/>
        </p:nvGrpSpPr>
        <p:grpSpPr>
          <a:xfrm>
            <a:off x="4173638" y="2870282"/>
            <a:ext cx="1150182" cy="559556"/>
            <a:chOff x="4173638" y="2928758"/>
            <a:chExt cx="1150182" cy="559556"/>
          </a:xfrm>
        </p:grpSpPr>
        <p:grpSp>
          <p:nvGrpSpPr>
            <p:cNvPr id="292" name="Gruppieren 291">
              <a:extLst>
                <a:ext uri="{FF2B5EF4-FFF2-40B4-BE49-F238E27FC236}">
                  <a16:creationId xmlns:a16="http://schemas.microsoft.com/office/drawing/2014/main" id="{B03CC4DD-57DD-43B4-ADA2-8A7406145382}"/>
                </a:ext>
              </a:extLst>
            </p:cNvPr>
            <p:cNvGrpSpPr/>
            <p:nvPr/>
          </p:nvGrpSpPr>
          <p:grpSpPr>
            <a:xfrm>
              <a:off x="4173638" y="2939035"/>
              <a:ext cx="1150182" cy="549279"/>
              <a:chOff x="3153384" y="3006278"/>
              <a:chExt cx="1024281" cy="549279"/>
            </a:xfrm>
          </p:grpSpPr>
          <p:grpSp>
            <p:nvGrpSpPr>
              <p:cNvPr id="293" name="Gruppieren 292">
                <a:extLst>
                  <a:ext uri="{FF2B5EF4-FFF2-40B4-BE49-F238E27FC236}">
                    <a16:creationId xmlns:a16="http://schemas.microsoft.com/office/drawing/2014/main" id="{7F22DCC4-CF76-4E58-9619-C62E4B244FC0}"/>
                  </a:ext>
                </a:extLst>
              </p:cNvPr>
              <p:cNvGrpSpPr/>
              <p:nvPr/>
            </p:nvGrpSpPr>
            <p:grpSpPr>
              <a:xfrm>
                <a:off x="3153384" y="3006278"/>
                <a:ext cx="1016330" cy="279325"/>
                <a:chOff x="5651042" y="3076433"/>
                <a:chExt cx="1016330" cy="279325"/>
              </a:xfrm>
            </p:grpSpPr>
            <p:grpSp>
              <p:nvGrpSpPr>
                <p:cNvPr id="300" name="Gruppieren 299">
                  <a:extLst>
                    <a:ext uri="{FF2B5EF4-FFF2-40B4-BE49-F238E27FC236}">
                      <a16:creationId xmlns:a16="http://schemas.microsoft.com/office/drawing/2014/main" id="{F1225881-4380-49B6-9FA7-4E72D4E8A7EA}"/>
                    </a:ext>
                  </a:extLst>
                </p:cNvPr>
                <p:cNvGrpSpPr/>
                <p:nvPr/>
              </p:nvGrpSpPr>
              <p:grpSpPr>
                <a:xfrm>
                  <a:off x="5651042" y="3211758"/>
                  <a:ext cx="216000" cy="144000"/>
                  <a:chOff x="2734278" y="3211758"/>
                  <a:chExt cx="216000" cy="144000"/>
                </a:xfrm>
              </p:grpSpPr>
              <p:cxnSp>
                <p:nvCxnSpPr>
                  <p:cNvPr id="305" name="Gerader Verbinder 304">
                    <a:extLst>
                      <a:ext uri="{FF2B5EF4-FFF2-40B4-BE49-F238E27FC236}">
                        <a16:creationId xmlns:a16="http://schemas.microsoft.com/office/drawing/2014/main" id="{D8B0DDDA-D893-423E-8370-C6E1F62239D7}"/>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6" name="Gerader Verbinder 305">
                    <a:extLst>
                      <a:ext uri="{FF2B5EF4-FFF2-40B4-BE49-F238E27FC236}">
                        <a16:creationId xmlns:a16="http://schemas.microsoft.com/office/drawing/2014/main" id="{A6A63D00-698A-466D-B27E-50DA2FD03FC4}"/>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302" name="Textfeld 301">
                  <a:extLst>
                    <a:ext uri="{FF2B5EF4-FFF2-40B4-BE49-F238E27FC236}">
                      <a16:creationId xmlns:a16="http://schemas.microsoft.com/office/drawing/2014/main" id="{07E34411-73A0-4016-A90E-162591CEB61C}"/>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294" name="Gruppieren 293">
                <a:extLst>
                  <a:ext uri="{FF2B5EF4-FFF2-40B4-BE49-F238E27FC236}">
                    <a16:creationId xmlns:a16="http://schemas.microsoft.com/office/drawing/2014/main" id="{1ABB84F6-3FD4-43B2-A905-8F6BDF768470}"/>
                  </a:ext>
                </a:extLst>
              </p:cNvPr>
              <p:cNvGrpSpPr/>
              <p:nvPr/>
            </p:nvGrpSpPr>
            <p:grpSpPr>
              <a:xfrm>
                <a:off x="3159562" y="3281036"/>
                <a:ext cx="1018103" cy="274521"/>
                <a:chOff x="5649269" y="2787070"/>
                <a:chExt cx="1018103" cy="274521"/>
              </a:xfrm>
            </p:grpSpPr>
            <p:grpSp>
              <p:nvGrpSpPr>
                <p:cNvPr id="296" name="Gruppieren 295">
                  <a:extLst>
                    <a:ext uri="{FF2B5EF4-FFF2-40B4-BE49-F238E27FC236}">
                      <a16:creationId xmlns:a16="http://schemas.microsoft.com/office/drawing/2014/main" id="{7962E789-39C1-468E-81FA-21A06E55F956}"/>
                    </a:ext>
                  </a:extLst>
                </p:cNvPr>
                <p:cNvGrpSpPr/>
                <p:nvPr/>
              </p:nvGrpSpPr>
              <p:grpSpPr>
                <a:xfrm>
                  <a:off x="5649269" y="2917591"/>
                  <a:ext cx="216000" cy="144000"/>
                  <a:chOff x="2734278" y="3211758"/>
                  <a:chExt cx="216000" cy="144000"/>
                </a:xfrm>
              </p:grpSpPr>
              <p:cxnSp>
                <p:nvCxnSpPr>
                  <p:cNvPr id="298" name="Gerader Verbinder 297">
                    <a:extLst>
                      <a:ext uri="{FF2B5EF4-FFF2-40B4-BE49-F238E27FC236}">
                        <a16:creationId xmlns:a16="http://schemas.microsoft.com/office/drawing/2014/main" id="{7026FA9F-B20C-4C45-922C-977637746198}"/>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9" name="Gerader Verbinder 298">
                    <a:extLst>
                      <a:ext uri="{FF2B5EF4-FFF2-40B4-BE49-F238E27FC236}">
                        <a16:creationId xmlns:a16="http://schemas.microsoft.com/office/drawing/2014/main" id="{8AB8C967-B181-49CE-A2B2-27E6C3278FCE}"/>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97" name="Textfeld 296">
                  <a:extLst>
                    <a:ext uri="{FF2B5EF4-FFF2-40B4-BE49-F238E27FC236}">
                      <a16:creationId xmlns:a16="http://schemas.microsoft.com/office/drawing/2014/main" id="{11D35426-87CB-45E8-818F-C53F2D8E2B8D}"/>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42%</a:t>
                  </a:r>
                  <a:r>
                    <a:rPr lang="de-DE" sz="600" dirty="0">
                      <a:solidFill>
                        <a:schemeClr val="bg1">
                          <a:lumMod val="65000"/>
                        </a:schemeClr>
                      </a:solidFill>
                    </a:rPr>
                    <a:t>c</a:t>
                  </a:r>
                  <a:r>
                    <a:rPr lang="de-DE" sz="800" dirty="0">
                      <a:solidFill>
                        <a:schemeClr val="bg1">
                          <a:lumMod val="65000"/>
                        </a:schemeClr>
                      </a:solidFill>
                    </a:rPr>
                    <a:t>|40%</a:t>
                  </a:r>
                  <a:r>
                    <a:rPr lang="de-DE" sz="600" dirty="0">
                      <a:solidFill>
                        <a:schemeClr val="bg1">
                          <a:lumMod val="65000"/>
                        </a:schemeClr>
                      </a:solidFill>
                    </a:rPr>
                    <a:t>c</a:t>
                  </a:r>
                  <a:r>
                    <a:rPr lang="de-DE" sz="800" dirty="0">
                      <a:solidFill>
                        <a:schemeClr val="bg1">
                          <a:lumMod val="65000"/>
                        </a:schemeClr>
                      </a:solidFill>
                    </a:rPr>
                    <a:t>|28%</a:t>
                  </a:r>
                  <a:endParaRPr lang="de-DE" sz="600" dirty="0">
                    <a:solidFill>
                      <a:schemeClr val="bg1">
                        <a:lumMod val="65000"/>
                      </a:schemeClr>
                    </a:solidFill>
                  </a:endParaRPr>
                </a:p>
              </p:txBody>
            </p:sp>
          </p:grpSp>
        </p:grpSp>
        <p:grpSp>
          <p:nvGrpSpPr>
            <p:cNvPr id="422" name="Gruppieren 421">
              <a:extLst>
                <a:ext uri="{FF2B5EF4-FFF2-40B4-BE49-F238E27FC236}">
                  <a16:creationId xmlns:a16="http://schemas.microsoft.com/office/drawing/2014/main" id="{86E0AC0D-1938-4356-8602-DB62837ECFDE}"/>
                </a:ext>
              </a:extLst>
            </p:cNvPr>
            <p:cNvGrpSpPr/>
            <p:nvPr/>
          </p:nvGrpSpPr>
          <p:grpSpPr>
            <a:xfrm>
              <a:off x="4183288" y="2928758"/>
              <a:ext cx="224322" cy="400165"/>
              <a:chOff x="1237392" y="1861683"/>
              <a:chExt cx="224322" cy="400165"/>
            </a:xfrm>
          </p:grpSpPr>
          <p:pic>
            <p:nvPicPr>
              <p:cNvPr id="423" name="Grafik 422">
                <a:extLst>
                  <a:ext uri="{FF2B5EF4-FFF2-40B4-BE49-F238E27FC236}">
                    <a16:creationId xmlns:a16="http://schemas.microsoft.com/office/drawing/2014/main" id="{8C20984F-D199-45C8-8CAE-0E1BF310F19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0528" y="2081848"/>
                <a:ext cx="188090" cy="180000"/>
              </a:xfrm>
              <a:prstGeom prst="rect">
                <a:avLst/>
              </a:prstGeom>
            </p:spPr>
          </p:pic>
          <p:grpSp>
            <p:nvGrpSpPr>
              <p:cNvPr id="424" name="Gruppieren 423">
                <a:extLst>
                  <a:ext uri="{FF2B5EF4-FFF2-40B4-BE49-F238E27FC236}">
                    <a16:creationId xmlns:a16="http://schemas.microsoft.com/office/drawing/2014/main" id="{9EF9BA65-2024-4888-B5D2-6D5F58CC49C1}"/>
                  </a:ext>
                </a:extLst>
              </p:cNvPr>
              <p:cNvGrpSpPr>
                <a:grpSpLocks noChangeAspect="1"/>
              </p:cNvGrpSpPr>
              <p:nvPr/>
            </p:nvGrpSpPr>
            <p:grpSpPr>
              <a:xfrm>
                <a:off x="1237392" y="1861683"/>
                <a:ext cx="224322" cy="144000"/>
                <a:chOff x="10194164" y="3584308"/>
                <a:chExt cx="493594" cy="316855"/>
              </a:xfrm>
            </p:grpSpPr>
            <p:pic>
              <p:nvPicPr>
                <p:cNvPr id="425" name="Graphic 5">
                  <a:extLst>
                    <a:ext uri="{FF2B5EF4-FFF2-40B4-BE49-F238E27FC236}">
                      <a16:creationId xmlns:a16="http://schemas.microsoft.com/office/drawing/2014/main" id="{10C76A4D-CE4C-410B-AC87-5322C15BEF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426" name="Graphic 11">
                  <a:extLst>
                    <a:ext uri="{FF2B5EF4-FFF2-40B4-BE49-F238E27FC236}">
                      <a16:creationId xmlns:a16="http://schemas.microsoft.com/office/drawing/2014/main" id="{F2973751-0B99-4D33-9C06-081754E6774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grpSp>
        <p:nvGrpSpPr>
          <p:cNvPr id="13" name="Gruppieren 12">
            <a:extLst>
              <a:ext uri="{FF2B5EF4-FFF2-40B4-BE49-F238E27FC236}">
                <a16:creationId xmlns:a16="http://schemas.microsoft.com/office/drawing/2014/main" id="{625A7115-1D58-41F4-A872-12F99E686B76}"/>
              </a:ext>
            </a:extLst>
          </p:cNvPr>
          <p:cNvGrpSpPr/>
          <p:nvPr/>
        </p:nvGrpSpPr>
        <p:grpSpPr>
          <a:xfrm>
            <a:off x="5544224" y="2870282"/>
            <a:ext cx="1150182" cy="559556"/>
            <a:chOff x="5629949" y="2928758"/>
            <a:chExt cx="1150182" cy="559556"/>
          </a:xfrm>
        </p:grpSpPr>
        <p:grpSp>
          <p:nvGrpSpPr>
            <p:cNvPr id="337" name="Gruppieren 336">
              <a:extLst>
                <a:ext uri="{FF2B5EF4-FFF2-40B4-BE49-F238E27FC236}">
                  <a16:creationId xmlns:a16="http://schemas.microsoft.com/office/drawing/2014/main" id="{C62EF14C-9A7D-4E77-973D-695DA1E7B5E6}"/>
                </a:ext>
              </a:extLst>
            </p:cNvPr>
            <p:cNvGrpSpPr/>
            <p:nvPr/>
          </p:nvGrpSpPr>
          <p:grpSpPr>
            <a:xfrm>
              <a:off x="5629949" y="2939035"/>
              <a:ext cx="1150182" cy="549279"/>
              <a:chOff x="3153384" y="3006278"/>
              <a:chExt cx="1024281" cy="549279"/>
            </a:xfrm>
          </p:grpSpPr>
          <p:grpSp>
            <p:nvGrpSpPr>
              <p:cNvPr id="338" name="Gruppieren 337">
                <a:extLst>
                  <a:ext uri="{FF2B5EF4-FFF2-40B4-BE49-F238E27FC236}">
                    <a16:creationId xmlns:a16="http://schemas.microsoft.com/office/drawing/2014/main" id="{6A67B8CD-E235-43CE-BE62-1942346707CB}"/>
                  </a:ext>
                </a:extLst>
              </p:cNvPr>
              <p:cNvGrpSpPr/>
              <p:nvPr/>
            </p:nvGrpSpPr>
            <p:grpSpPr>
              <a:xfrm>
                <a:off x="3153384" y="3006278"/>
                <a:ext cx="1016330" cy="279325"/>
                <a:chOff x="5651042" y="3076433"/>
                <a:chExt cx="1016330" cy="279325"/>
              </a:xfrm>
            </p:grpSpPr>
            <p:grpSp>
              <p:nvGrpSpPr>
                <p:cNvPr id="345" name="Gruppieren 344">
                  <a:extLst>
                    <a:ext uri="{FF2B5EF4-FFF2-40B4-BE49-F238E27FC236}">
                      <a16:creationId xmlns:a16="http://schemas.microsoft.com/office/drawing/2014/main" id="{496E71B6-D2D8-4223-862C-486045D8D458}"/>
                    </a:ext>
                  </a:extLst>
                </p:cNvPr>
                <p:cNvGrpSpPr/>
                <p:nvPr/>
              </p:nvGrpSpPr>
              <p:grpSpPr>
                <a:xfrm>
                  <a:off x="5651042" y="3211758"/>
                  <a:ext cx="216000" cy="144000"/>
                  <a:chOff x="2734278" y="3211758"/>
                  <a:chExt cx="216000" cy="144000"/>
                </a:xfrm>
              </p:grpSpPr>
              <p:cxnSp>
                <p:nvCxnSpPr>
                  <p:cNvPr id="350" name="Gerader Verbinder 349">
                    <a:extLst>
                      <a:ext uri="{FF2B5EF4-FFF2-40B4-BE49-F238E27FC236}">
                        <a16:creationId xmlns:a16="http://schemas.microsoft.com/office/drawing/2014/main" id="{DEAA0D6B-4269-47F2-8674-ED840AE86971}"/>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51" name="Gerader Verbinder 350">
                    <a:extLst>
                      <a:ext uri="{FF2B5EF4-FFF2-40B4-BE49-F238E27FC236}">
                        <a16:creationId xmlns:a16="http://schemas.microsoft.com/office/drawing/2014/main" id="{D4139700-645A-4EF3-9396-D68E40DEBF46}"/>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347" name="Textfeld 346">
                  <a:extLst>
                    <a:ext uri="{FF2B5EF4-FFF2-40B4-BE49-F238E27FC236}">
                      <a16:creationId xmlns:a16="http://schemas.microsoft.com/office/drawing/2014/main" id="{9F0112C6-E350-4B94-87CC-B9344DB4750F}"/>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22%|37%</a:t>
                  </a:r>
                </a:p>
              </p:txBody>
            </p:sp>
          </p:grpSp>
          <p:grpSp>
            <p:nvGrpSpPr>
              <p:cNvPr id="339" name="Gruppieren 338">
                <a:extLst>
                  <a:ext uri="{FF2B5EF4-FFF2-40B4-BE49-F238E27FC236}">
                    <a16:creationId xmlns:a16="http://schemas.microsoft.com/office/drawing/2014/main" id="{A7169BAC-3801-4EDE-8073-F1B3B1E7AE40}"/>
                  </a:ext>
                </a:extLst>
              </p:cNvPr>
              <p:cNvGrpSpPr/>
              <p:nvPr/>
            </p:nvGrpSpPr>
            <p:grpSpPr>
              <a:xfrm>
                <a:off x="3159562" y="3281036"/>
                <a:ext cx="1018103" cy="274521"/>
                <a:chOff x="5649269" y="2787070"/>
                <a:chExt cx="1018103" cy="274521"/>
              </a:xfrm>
            </p:grpSpPr>
            <p:grpSp>
              <p:nvGrpSpPr>
                <p:cNvPr id="341" name="Gruppieren 340">
                  <a:extLst>
                    <a:ext uri="{FF2B5EF4-FFF2-40B4-BE49-F238E27FC236}">
                      <a16:creationId xmlns:a16="http://schemas.microsoft.com/office/drawing/2014/main" id="{9214E3F3-C615-4B7D-9002-1E197C54F3A3}"/>
                    </a:ext>
                  </a:extLst>
                </p:cNvPr>
                <p:cNvGrpSpPr/>
                <p:nvPr/>
              </p:nvGrpSpPr>
              <p:grpSpPr>
                <a:xfrm>
                  <a:off x="5649269" y="2917591"/>
                  <a:ext cx="216000" cy="144000"/>
                  <a:chOff x="2734278" y="3211758"/>
                  <a:chExt cx="216000" cy="144000"/>
                </a:xfrm>
              </p:grpSpPr>
              <p:cxnSp>
                <p:nvCxnSpPr>
                  <p:cNvPr id="343" name="Gerader Verbinder 342">
                    <a:extLst>
                      <a:ext uri="{FF2B5EF4-FFF2-40B4-BE49-F238E27FC236}">
                        <a16:creationId xmlns:a16="http://schemas.microsoft.com/office/drawing/2014/main" id="{FA9EA6F2-60A8-4FB3-894A-007DE14737E9}"/>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44" name="Gerader Verbinder 343">
                    <a:extLst>
                      <a:ext uri="{FF2B5EF4-FFF2-40B4-BE49-F238E27FC236}">
                        <a16:creationId xmlns:a16="http://schemas.microsoft.com/office/drawing/2014/main" id="{0E64A2CC-4BFE-4A41-8CD3-BF50D3224160}"/>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342" name="Textfeld 341">
                  <a:extLst>
                    <a:ext uri="{FF2B5EF4-FFF2-40B4-BE49-F238E27FC236}">
                      <a16:creationId xmlns:a16="http://schemas.microsoft.com/office/drawing/2014/main" id="{23AD032F-E0B9-4510-93E1-5D88C6565ECB}"/>
                    </a:ext>
                  </a:extLst>
                </p:cNvPr>
                <p:cNvSpPr txBox="1"/>
                <p:nvPr/>
              </p:nvSpPr>
              <p:spPr>
                <a:xfrm>
                  <a:off x="5898046" y="2787070"/>
                  <a:ext cx="769326" cy="123111"/>
                </a:xfrm>
                <a:prstGeom prst="rect">
                  <a:avLst/>
                </a:prstGeom>
                <a:noFill/>
              </p:spPr>
              <p:txBody>
                <a:bodyPr wrap="square" lIns="0" tIns="0" rIns="0" bIns="0" rtlCol="0">
                  <a:spAutoFit/>
                </a:bodyPr>
                <a:lstStyle/>
                <a:p>
                  <a:pPr lvl="0"/>
                  <a:r>
                    <a:rPr lang="de-DE" sz="800" dirty="0">
                      <a:solidFill>
                        <a:srgbClr val="FFFFFF">
                          <a:lumMod val="65000"/>
                        </a:srgbClr>
                      </a:solidFill>
                    </a:rPr>
                    <a:t>34%</a:t>
                  </a:r>
                  <a:r>
                    <a:rPr lang="de-DE" sz="600" dirty="0">
                      <a:solidFill>
                        <a:srgbClr val="FFFFFF">
                          <a:lumMod val="65000"/>
                        </a:srgbClr>
                      </a:solidFill>
                    </a:rPr>
                    <a:t>c</a:t>
                  </a:r>
                  <a:r>
                    <a:rPr lang="de-DE" sz="800" dirty="0">
                      <a:solidFill>
                        <a:srgbClr val="FFFFFF">
                          <a:lumMod val="65000"/>
                        </a:srgbClr>
                      </a:solidFill>
                    </a:rPr>
                    <a:t>|34%</a:t>
                  </a:r>
                  <a:r>
                    <a:rPr lang="de-DE" sz="600" dirty="0">
                      <a:solidFill>
                        <a:srgbClr val="FFFFFF">
                          <a:lumMod val="65000"/>
                        </a:srgbClr>
                      </a:solidFill>
                    </a:rPr>
                    <a:t>c</a:t>
                  </a:r>
                  <a:r>
                    <a:rPr lang="de-DE" sz="800" dirty="0">
                      <a:solidFill>
                        <a:srgbClr val="FFFFFF">
                          <a:lumMod val="65000"/>
                        </a:srgbClr>
                      </a:solidFill>
                    </a:rPr>
                    <a:t>|24%</a:t>
                  </a:r>
                  <a:endParaRPr lang="de-DE" sz="600" dirty="0">
                    <a:solidFill>
                      <a:schemeClr val="bg1">
                        <a:lumMod val="65000"/>
                      </a:schemeClr>
                    </a:solidFill>
                  </a:endParaRPr>
                </a:p>
              </p:txBody>
            </p:sp>
          </p:grpSp>
        </p:grpSp>
        <p:grpSp>
          <p:nvGrpSpPr>
            <p:cNvPr id="427" name="Gruppieren 426">
              <a:extLst>
                <a:ext uri="{FF2B5EF4-FFF2-40B4-BE49-F238E27FC236}">
                  <a16:creationId xmlns:a16="http://schemas.microsoft.com/office/drawing/2014/main" id="{35CF7ECE-6270-4F68-A53F-8380AD3B3506}"/>
                </a:ext>
              </a:extLst>
            </p:cNvPr>
            <p:cNvGrpSpPr/>
            <p:nvPr/>
          </p:nvGrpSpPr>
          <p:grpSpPr>
            <a:xfrm>
              <a:off x="5630586" y="2928758"/>
              <a:ext cx="224322" cy="400165"/>
              <a:chOff x="1237392" y="1861683"/>
              <a:chExt cx="224322" cy="400165"/>
            </a:xfrm>
          </p:grpSpPr>
          <p:pic>
            <p:nvPicPr>
              <p:cNvPr id="428" name="Grafik 427">
                <a:extLst>
                  <a:ext uri="{FF2B5EF4-FFF2-40B4-BE49-F238E27FC236}">
                    <a16:creationId xmlns:a16="http://schemas.microsoft.com/office/drawing/2014/main" id="{51B6F0F2-EED1-4F88-8016-5577F98EB2E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0528" y="2081848"/>
                <a:ext cx="188090" cy="180000"/>
              </a:xfrm>
              <a:prstGeom prst="rect">
                <a:avLst/>
              </a:prstGeom>
            </p:spPr>
          </p:pic>
          <p:grpSp>
            <p:nvGrpSpPr>
              <p:cNvPr id="429" name="Gruppieren 428">
                <a:extLst>
                  <a:ext uri="{FF2B5EF4-FFF2-40B4-BE49-F238E27FC236}">
                    <a16:creationId xmlns:a16="http://schemas.microsoft.com/office/drawing/2014/main" id="{9ECB776A-A7EC-4036-9B1D-6B9B2EFCF6AC}"/>
                  </a:ext>
                </a:extLst>
              </p:cNvPr>
              <p:cNvGrpSpPr>
                <a:grpSpLocks noChangeAspect="1"/>
              </p:cNvGrpSpPr>
              <p:nvPr/>
            </p:nvGrpSpPr>
            <p:grpSpPr>
              <a:xfrm>
                <a:off x="1237392" y="1861683"/>
                <a:ext cx="224322" cy="144000"/>
                <a:chOff x="10194164" y="3584308"/>
                <a:chExt cx="493594" cy="316855"/>
              </a:xfrm>
            </p:grpSpPr>
            <p:pic>
              <p:nvPicPr>
                <p:cNvPr id="430" name="Graphic 5">
                  <a:extLst>
                    <a:ext uri="{FF2B5EF4-FFF2-40B4-BE49-F238E27FC236}">
                      <a16:creationId xmlns:a16="http://schemas.microsoft.com/office/drawing/2014/main" id="{57A7D804-D6D2-49DC-B0B1-966B1B5704D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431" name="Graphic 11">
                  <a:extLst>
                    <a:ext uri="{FF2B5EF4-FFF2-40B4-BE49-F238E27FC236}">
                      <a16:creationId xmlns:a16="http://schemas.microsoft.com/office/drawing/2014/main" id="{39A667AB-82D4-4EB5-BA68-E7FAAB4E09A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grpSp>
        <p:nvGrpSpPr>
          <p:cNvPr id="11" name="Gruppieren 10">
            <a:extLst>
              <a:ext uri="{FF2B5EF4-FFF2-40B4-BE49-F238E27FC236}">
                <a16:creationId xmlns:a16="http://schemas.microsoft.com/office/drawing/2014/main" id="{3DCCED90-AA3D-4E19-9ED5-68517C20684C}"/>
              </a:ext>
            </a:extLst>
          </p:cNvPr>
          <p:cNvGrpSpPr/>
          <p:nvPr/>
        </p:nvGrpSpPr>
        <p:grpSpPr>
          <a:xfrm>
            <a:off x="7031638" y="2870282"/>
            <a:ext cx="1150182" cy="559556"/>
            <a:chOff x="7031638" y="2928758"/>
            <a:chExt cx="1150182" cy="559556"/>
          </a:xfrm>
        </p:grpSpPr>
        <p:grpSp>
          <p:nvGrpSpPr>
            <p:cNvPr id="352" name="Gruppieren 351">
              <a:extLst>
                <a:ext uri="{FF2B5EF4-FFF2-40B4-BE49-F238E27FC236}">
                  <a16:creationId xmlns:a16="http://schemas.microsoft.com/office/drawing/2014/main" id="{4F1B32D5-FFBB-4F42-ACC6-D1199BFA2364}"/>
                </a:ext>
              </a:extLst>
            </p:cNvPr>
            <p:cNvGrpSpPr/>
            <p:nvPr/>
          </p:nvGrpSpPr>
          <p:grpSpPr>
            <a:xfrm>
              <a:off x="7031638" y="2939035"/>
              <a:ext cx="1150182" cy="549279"/>
              <a:chOff x="3153384" y="3006278"/>
              <a:chExt cx="1024281" cy="549279"/>
            </a:xfrm>
          </p:grpSpPr>
          <p:grpSp>
            <p:nvGrpSpPr>
              <p:cNvPr id="353" name="Gruppieren 352">
                <a:extLst>
                  <a:ext uri="{FF2B5EF4-FFF2-40B4-BE49-F238E27FC236}">
                    <a16:creationId xmlns:a16="http://schemas.microsoft.com/office/drawing/2014/main" id="{6D0DC213-E392-44B2-A0E6-A39C7852F8DC}"/>
                  </a:ext>
                </a:extLst>
              </p:cNvPr>
              <p:cNvGrpSpPr/>
              <p:nvPr/>
            </p:nvGrpSpPr>
            <p:grpSpPr>
              <a:xfrm>
                <a:off x="3153384" y="3006278"/>
                <a:ext cx="1016330" cy="279325"/>
                <a:chOff x="5651042" y="3076433"/>
                <a:chExt cx="1016330" cy="279325"/>
              </a:xfrm>
            </p:grpSpPr>
            <p:grpSp>
              <p:nvGrpSpPr>
                <p:cNvPr id="360" name="Gruppieren 359">
                  <a:extLst>
                    <a:ext uri="{FF2B5EF4-FFF2-40B4-BE49-F238E27FC236}">
                      <a16:creationId xmlns:a16="http://schemas.microsoft.com/office/drawing/2014/main" id="{2406D7A4-136D-4EBA-9AB3-F4848ED68C28}"/>
                    </a:ext>
                  </a:extLst>
                </p:cNvPr>
                <p:cNvGrpSpPr/>
                <p:nvPr/>
              </p:nvGrpSpPr>
              <p:grpSpPr>
                <a:xfrm>
                  <a:off x="5651042" y="3211758"/>
                  <a:ext cx="216000" cy="144000"/>
                  <a:chOff x="2734278" y="3211758"/>
                  <a:chExt cx="216000" cy="144000"/>
                </a:xfrm>
              </p:grpSpPr>
              <p:cxnSp>
                <p:nvCxnSpPr>
                  <p:cNvPr id="365" name="Gerader Verbinder 364">
                    <a:extLst>
                      <a:ext uri="{FF2B5EF4-FFF2-40B4-BE49-F238E27FC236}">
                        <a16:creationId xmlns:a16="http://schemas.microsoft.com/office/drawing/2014/main" id="{5C49893B-B4AD-4215-9DC7-41C6259EDC24}"/>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66" name="Gerader Verbinder 365">
                    <a:extLst>
                      <a:ext uri="{FF2B5EF4-FFF2-40B4-BE49-F238E27FC236}">
                        <a16:creationId xmlns:a16="http://schemas.microsoft.com/office/drawing/2014/main" id="{B90F189B-B749-46D7-BEEB-C1C947578523}"/>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362" name="Textfeld 361">
                  <a:extLst>
                    <a:ext uri="{FF2B5EF4-FFF2-40B4-BE49-F238E27FC236}">
                      <a16:creationId xmlns:a16="http://schemas.microsoft.com/office/drawing/2014/main" id="{0BE4E501-7004-40A9-9288-556BAD9AB8DC}"/>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23%|29%</a:t>
                  </a:r>
                </a:p>
              </p:txBody>
            </p:sp>
          </p:grpSp>
          <p:grpSp>
            <p:nvGrpSpPr>
              <p:cNvPr id="354" name="Gruppieren 353">
                <a:extLst>
                  <a:ext uri="{FF2B5EF4-FFF2-40B4-BE49-F238E27FC236}">
                    <a16:creationId xmlns:a16="http://schemas.microsoft.com/office/drawing/2014/main" id="{7ACA73A9-D9BB-42D1-A587-29FFC1F65E03}"/>
                  </a:ext>
                </a:extLst>
              </p:cNvPr>
              <p:cNvGrpSpPr/>
              <p:nvPr/>
            </p:nvGrpSpPr>
            <p:grpSpPr>
              <a:xfrm>
                <a:off x="3159562" y="3281036"/>
                <a:ext cx="1018103" cy="274521"/>
                <a:chOff x="5649269" y="2787070"/>
                <a:chExt cx="1018103" cy="274521"/>
              </a:xfrm>
            </p:grpSpPr>
            <p:grpSp>
              <p:nvGrpSpPr>
                <p:cNvPr id="356" name="Gruppieren 355">
                  <a:extLst>
                    <a:ext uri="{FF2B5EF4-FFF2-40B4-BE49-F238E27FC236}">
                      <a16:creationId xmlns:a16="http://schemas.microsoft.com/office/drawing/2014/main" id="{DE4B1E6F-B4BF-4FDF-9246-F4BD116B7040}"/>
                    </a:ext>
                  </a:extLst>
                </p:cNvPr>
                <p:cNvGrpSpPr/>
                <p:nvPr/>
              </p:nvGrpSpPr>
              <p:grpSpPr>
                <a:xfrm>
                  <a:off x="5649269" y="2917591"/>
                  <a:ext cx="216000" cy="144000"/>
                  <a:chOff x="2734278" y="3211758"/>
                  <a:chExt cx="216000" cy="144000"/>
                </a:xfrm>
              </p:grpSpPr>
              <p:cxnSp>
                <p:nvCxnSpPr>
                  <p:cNvPr id="358" name="Gerader Verbinder 357">
                    <a:extLst>
                      <a:ext uri="{FF2B5EF4-FFF2-40B4-BE49-F238E27FC236}">
                        <a16:creationId xmlns:a16="http://schemas.microsoft.com/office/drawing/2014/main" id="{D253F71C-86B6-4464-9F04-E91874C3C11C}"/>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59" name="Gerader Verbinder 358">
                    <a:extLst>
                      <a:ext uri="{FF2B5EF4-FFF2-40B4-BE49-F238E27FC236}">
                        <a16:creationId xmlns:a16="http://schemas.microsoft.com/office/drawing/2014/main" id="{2012C594-01D2-4E69-905A-5BBB0C4514EC}"/>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357" name="Textfeld 356">
                  <a:extLst>
                    <a:ext uri="{FF2B5EF4-FFF2-40B4-BE49-F238E27FC236}">
                      <a16:creationId xmlns:a16="http://schemas.microsoft.com/office/drawing/2014/main" id="{38F3E1EA-6533-4B7E-ABBC-5D7F6BA21601}"/>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endParaRPr lang="de-DE" sz="600" dirty="0">
                    <a:solidFill>
                      <a:schemeClr val="bg1">
                        <a:lumMod val="65000"/>
                      </a:schemeClr>
                    </a:solidFill>
                  </a:endParaRPr>
                </a:p>
              </p:txBody>
            </p:sp>
          </p:grpSp>
        </p:grpSp>
        <p:grpSp>
          <p:nvGrpSpPr>
            <p:cNvPr id="432" name="Gruppieren 431">
              <a:extLst>
                <a:ext uri="{FF2B5EF4-FFF2-40B4-BE49-F238E27FC236}">
                  <a16:creationId xmlns:a16="http://schemas.microsoft.com/office/drawing/2014/main" id="{ECEE3C96-E683-4EF6-869E-A3D431AB9CA2}"/>
                </a:ext>
              </a:extLst>
            </p:cNvPr>
            <p:cNvGrpSpPr/>
            <p:nvPr/>
          </p:nvGrpSpPr>
          <p:grpSpPr>
            <a:xfrm>
              <a:off x="7043581" y="2928758"/>
              <a:ext cx="224322" cy="400165"/>
              <a:chOff x="1237392" y="1861683"/>
              <a:chExt cx="224322" cy="400165"/>
            </a:xfrm>
          </p:grpSpPr>
          <p:pic>
            <p:nvPicPr>
              <p:cNvPr id="433" name="Grafik 432">
                <a:extLst>
                  <a:ext uri="{FF2B5EF4-FFF2-40B4-BE49-F238E27FC236}">
                    <a16:creationId xmlns:a16="http://schemas.microsoft.com/office/drawing/2014/main" id="{986CAB27-4ACC-462F-A0AC-52AF58E0670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0528" y="2081848"/>
                <a:ext cx="188090" cy="180000"/>
              </a:xfrm>
              <a:prstGeom prst="rect">
                <a:avLst/>
              </a:prstGeom>
            </p:spPr>
          </p:pic>
          <p:grpSp>
            <p:nvGrpSpPr>
              <p:cNvPr id="434" name="Gruppieren 433">
                <a:extLst>
                  <a:ext uri="{FF2B5EF4-FFF2-40B4-BE49-F238E27FC236}">
                    <a16:creationId xmlns:a16="http://schemas.microsoft.com/office/drawing/2014/main" id="{6CFF72E7-EA1C-4827-AC2D-A879BEA67583}"/>
                  </a:ext>
                </a:extLst>
              </p:cNvPr>
              <p:cNvGrpSpPr>
                <a:grpSpLocks noChangeAspect="1"/>
              </p:cNvGrpSpPr>
              <p:nvPr/>
            </p:nvGrpSpPr>
            <p:grpSpPr>
              <a:xfrm>
                <a:off x="1237392" y="1861683"/>
                <a:ext cx="224322" cy="144000"/>
                <a:chOff x="10194164" y="3584308"/>
                <a:chExt cx="493594" cy="316855"/>
              </a:xfrm>
            </p:grpSpPr>
            <p:pic>
              <p:nvPicPr>
                <p:cNvPr id="435" name="Graphic 5">
                  <a:extLst>
                    <a:ext uri="{FF2B5EF4-FFF2-40B4-BE49-F238E27FC236}">
                      <a16:creationId xmlns:a16="http://schemas.microsoft.com/office/drawing/2014/main" id="{712E6EDB-A346-4C45-9A77-9F5F1809287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436" name="Graphic 11">
                  <a:extLst>
                    <a:ext uri="{FF2B5EF4-FFF2-40B4-BE49-F238E27FC236}">
                      <a16:creationId xmlns:a16="http://schemas.microsoft.com/office/drawing/2014/main" id="{359BDAE7-E560-457B-BEB2-D07F376B042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grpSp>
        <p:nvGrpSpPr>
          <p:cNvPr id="10" name="Gruppieren 9">
            <a:extLst>
              <a:ext uri="{FF2B5EF4-FFF2-40B4-BE49-F238E27FC236}">
                <a16:creationId xmlns:a16="http://schemas.microsoft.com/office/drawing/2014/main" id="{CE4BFA26-38F1-4222-9EC8-4D4DADB8D4E8}"/>
              </a:ext>
            </a:extLst>
          </p:cNvPr>
          <p:cNvGrpSpPr/>
          <p:nvPr/>
        </p:nvGrpSpPr>
        <p:grpSpPr>
          <a:xfrm>
            <a:off x="8556771" y="2870282"/>
            <a:ext cx="1150182" cy="559556"/>
            <a:chOff x="8556771" y="2928758"/>
            <a:chExt cx="1150182" cy="559556"/>
          </a:xfrm>
        </p:grpSpPr>
        <p:grpSp>
          <p:nvGrpSpPr>
            <p:cNvPr id="367" name="Gruppieren 366">
              <a:extLst>
                <a:ext uri="{FF2B5EF4-FFF2-40B4-BE49-F238E27FC236}">
                  <a16:creationId xmlns:a16="http://schemas.microsoft.com/office/drawing/2014/main" id="{1B595F6A-7C61-4D92-83F7-20BE68093775}"/>
                </a:ext>
              </a:extLst>
            </p:cNvPr>
            <p:cNvGrpSpPr/>
            <p:nvPr/>
          </p:nvGrpSpPr>
          <p:grpSpPr>
            <a:xfrm>
              <a:off x="8556771" y="2939035"/>
              <a:ext cx="1150182" cy="549279"/>
              <a:chOff x="3153384" y="3006278"/>
              <a:chExt cx="1024281" cy="549279"/>
            </a:xfrm>
          </p:grpSpPr>
          <p:grpSp>
            <p:nvGrpSpPr>
              <p:cNvPr id="368" name="Gruppieren 367">
                <a:extLst>
                  <a:ext uri="{FF2B5EF4-FFF2-40B4-BE49-F238E27FC236}">
                    <a16:creationId xmlns:a16="http://schemas.microsoft.com/office/drawing/2014/main" id="{C4AE3659-B1DE-4B85-AD16-95621F829A1D}"/>
                  </a:ext>
                </a:extLst>
              </p:cNvPr>
              <p:cNvGrpSpPr/>
              <p:nvPr/>
            </p:nvGrpSpPr>
            <p:grpSpPr>
              <a:xfrm>
                <a:off x="3153384" y="3006278"/>
                <a:ext cx="1016330" cy="279325"/>
                <a:chOff x="5651042" y="3076433"/>
                <a:chExt cx="1016330" cy="279325"/>
              </a:xfrm>
            </p:grpSpPr>
            <p:grpSp>
              <p:nvGrpSpPr>
                <p:cNvPr id="375" name="Gruppieren 374">
                  <a:extLst>
                    <a:ext uri="{FF2B5EF4-FFF2-40B4-BE49-F238E27FC236}">
                      <a16:creationId xmlns:a16="http://schemas.microsoft.com/office/drawing/2014/main" id="{AA1AB4E3-C79C-4A67-9F1B-84F727870883}"/>
                    </a:ext>
                  </a:extLst>
                </p:cNvPr>
                <p:cNvGrpSpPr/>
                <p:nvPr/>
              </p:nvGrpSpPr>
              <p:grpSpPr>
                <a:xfrm>
                  <a:off x="5651042" y="3211758"/>
                  <a:ext cx="216000" cy="144000"/>
                  <a:chOff x="2734278" y="3211758"/>
                  <a:chExt cx="216000" cy="144000"/>
                </a:xfrm>
              </p:grpSpPr>
              <p:cxnSp>
                <p:nvCxnSpPr>
                  <p:cNvPr id="380" name="Gerader Verbinder 379">
                    <a:extLst>
                      <a:ext uri="{FF2B5EF4-FFF2-40B4-BE49-F238E27FC236}">
                        <a16:creationId xmlns:a16="http://schemas.microsoft.com/office/drawing/2014/main" id="{167C01A1-AD09-4F6A-BA23-D1AB6255599D}"/>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81" name="Gerader Verbinder 380">
                    <a:extLst>
                      <a:ext uri="{FF2B5EF4-FFF2-40B4-BE49-F238E27FC236}">
                        <a16:creationId xmlns:a16="http://schemas.microsoft.com/office/drawing/2014/main" id="{0CDB0326-FB49-4D9C-9CC0-6DAE364D3A7E}"/>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377" name="Textfeld 376">
                  <a:extLst>
                    <a:ext uri="{FF2B5EF4-FFF2-40B4-BE49-F238E27FC236}">
                      <a16:creationId xmlns:a16="http://schemas.microsoft.com/office/drawing/2014/main" id="{95E2F0DE-65BC-4235-B4C4-B40671878939}"/>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20%|25%</a:t>
                  </a:r>
                </a:p>
              </p:txBody>
            </p:sp>
          </p:grpSp>
          <p:grpSp>
            <p:nvGrpSpPr>
              <p:cNvPr id="369" name="Gruppieren 368">
                <a:extLst>
                  <a:ext uri="{FF2B5EF4-FFF2-40B4-BE49-F238E27FC236}">
                    <a16:creationId xmlns:a16="http://schemas.microsoft.com/office/drawing/2014/main" id="{CDE049B3-9AA5-4EB8-A3BD-CBF54B1CF479}"/>
                  </a:ext>
                </a:extLst>
              </p:cNvPr>
              <p:cNvGrpSpPr/>
              <p:nvPr/>
            </p:nvGrpSpPr>
            <p:grpSpPr>
              <a:xfrm>
                <a:off x="3159562" y="3281036"/>
                <a:ext cx="1018103" cy="274521"/>
                <a:chOff x="5649269" y="2787070"/>
                <a:chExt cx="1018103" cy="274521"/>
              </a:xfrm>
            </p:grpSpPr>
            <p:grpSp>
              <p:nvGrpSpPr>
                <p:cNvPr id="371" name="Gruppieren 370">
                  <a:extLst>
                    <a:ext uri="{FF2B5EF4-FFF2-40B4-BE49-F238E27FC236}">
                      <a16:creationId xmlns:a16="http://schemas.microsoft.com/office/drawing/2014/main" id="{373824AC-44C5-4A43-8E29-49FFABE3D5FA}"/>
                    </a:ext>
                  </a:extLst>
                </p:cNvPr>
                <p:cNvGrpSpPr/>
                <p:nvPr/>
              </p:nvGrpSpPr>
              <p:grpSpPr>
                <a:xfrm>
                  <a:off x="5649269" y="2917591"/>
                  <a:ext cx="216000" cy="144000"/>
                  <a:chOff x="2734278" y="3211758"/>
                  <a:chExt cx="216000" cy="144000"/>
                </a:xfrm>
              </p:grpSpPr>
              <p:cxnSp>
                <p:nvCxnSpPr>
                  <p:cNvPr id="373" name="Gerader Verbinder 372">
                    <a:extLst>
                      <a:ext uri="{FF2B5EF4-FFF2-40B4-BE49-F238E27FC236}">
                        <a16:creationId xmlns:a16="http://schemas.microsoft.com/office/drawing/2014/main" id="{21CCC20A-0771-4DC2-9B8C-6995BD066AE7}"/>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74" name="Gerader Verbinder 373">
                    <a:extLst>
                      <a:ext uri="{FF2B5EF4-FFF2-40B4-BE49-F238E27FC236}">
                        <a16:creationId xmlns:a16="http://schemas.microsoft.com/office/drawing/2014/main" id="{1A0FF634-2520-4913-9265-F0E62F22B54D}"/>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372" name="Textfeld 371">
                  <a:extLst>
                    <a:ext uri="{FF2B5EF4-FFF2-40B4-BE49-F238E27FC236}">
                      <a16:creationId xmlns:a16="http://schemas.microsoft.com/office/drawing/2014/main" id="{E82638C9-D6D4-4DDE-A654-1D4B43B44103}"/>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endParaRPr lang="de-DE" sz="600" dirty="0">
                    <a:solidFill>
                      <a:schemeClr val="bg1">
                        <a:lumMod val="65000"/>
                      </a:schemeClr>
                    </a:solidFill>
                  </a:endParaRPr>
                </a:p>
              </p:txBody>
            </p:sp>
          </p:grpSp>
        </p:grpSp>
        <p:grpSp>
          <p:nvGrpSpPr>
            <p:cNvPr id="437" name="Gruppieren 436">
              <a:extLst>
                <a:ext uri="{FF2B5EF4-FFF2-40B4-BE49-F238E27FC236}">
                  <a16:creationId xmlns:a16="http://schemas.microsoft.com/office/drawing/2014/main" id="{3716C4F4-943B-4895-8C21-166CC798A87D}"/>
                </a:ext>
              </a:extLst>
            </p:cNvPr>
            <p:cNvGrpSpPr/>
            <p:nvPr/>
          </p:nvGrpSpPr>
          <p:grpSpPr>
            <a:xfrm>
              <a:off x="8577438" y="2928758"/>
              <a:ext cx="224322" cy="400165"/>
              <a:chOff x="1237392" y="1861683"/>
              <a:chExt cx="224322" cy="400165"/>
            </a:xfrm>
          </p:grpSpPr>
          <p:pic>
            <p:nvPicPr>
              <p:cNvPr id="438" name="Grafik 437">
                <a:extLst>
                  <a:ext uri="{FF2B5EF4-FFF2-40B4-BE49-F238E27FC236}">
                    <a16:creationId xmlns:a16="http://schemas.microsoft.com/office/drawing/2014/main" id="{DDD1FB10-0997-4DCC-9D6B-6E13ADAE20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0528" y="2081848"/>
                <a:ext cx="188090" cy="180000"/>
              </a:xfrm>
              <a:prstGeom prst="rect">
                <a:avLst/>
              </a:prstGeom>
            </p:spPr>
          </p:pic>
          <p:grpSp>
            <p:nvGrpSpPr>
              <p:cNvPr id="439" name="Gruppieren 438">
                <a:extLst>
                  <a:ext uri="{FF2B5EF4-FFF2-40B4-BE49-F238E27FC236}">
                    <a16:creationId xmlns:a16="http://schemas.microsoft.com/office/drawing/2014/main" id="{32964D12-C044-4658-9E16-F80136FA1631}"/>
                  </a:ext>
                </a:extLst>
              </p:cNvPr>
              <p:cNvGrpSpPr>
                <a:grpSpLocks noChangeAspect="1"/>
              </p:cNvGrpSpPr>
              <p:nvPr/>
            </p:nvGrpSpPr>
            <p:grpSpPr>
              <a:xfrm>
                <a:off x="1237392" y="1861683"/>
                <a:ext cx="224322" cy="144000"/>
                <a:chOff x="10194164" y="3584308"/>
                <a:chExt cx="493594" cy="316855"/>
              </a:xfrm>
            </p:grpSpPr>
            <p:pic>
              <p:nvPicPr>
                <p:cNvPr id="440" name="Graphic 5">
                  <a:extLst>
                    <a:ext uri="{FF2B5EF4-FFF2-40B4-BE49-F238E27FC236}">
                      <a16:creationId xmlns:a16="http://schemas.microsoft.com/office/drawing/2014/main" id="{E0ADA84D-ABC1-4B93-98F6-FCCF489281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441" name="Graphic 11">
                  <a:extLst>
                    <a:ext uri="{FF2B5EF4-FFF2-40B4-BE49-F238E27FC236}">
                      <a16:creationId xmlns:a16="http://schemas.microsoft.com/office/drawing/2014/main" id="{A0D01E4A-496E-45BF-9C4E-E2ECBA2594A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grpSp>
        <p:nvGrpSpPr>
          <p:cNvPr id="9" name="Gruppieren 8">
            <a:extLst>
              <a:ext uri="{FF2B5EF4-FFF2-40B4-BE49-F238E27FC236}">
                <a16:creationId xmlns:a16="http://schemas.microsoft.com/office/drawing/2014/main" id="{1E2E83B6-1BEB-4FD4-9475-25B939D46110}"/>
              </a:ext>
            </a:extLst>
          </p:cNvPr>
          <p:cNvGrpSpPr/>
          <p:nvPr/>
        </p:nvGrpSpPr>
        <p:grpSpPr>
          <a:xfrm>
            <a:off x="9987501" y="2870282"/>
            <a:ext cx="1150182" cy="559556"/>
            <a:chOff x="9987501" y="2928758"/>
            <a:chExt cx="1150182" cy="559556"/>
          </a:xfrm>
        </p:grpSpPr>
        <p:grpSp>
          <p:nvGrpSpPr>
            <p:cNvPr id="382" name="Gruppieren 381">
              <a:extLst>
                <a:ext uri="{FF2B5EF4-FFF2-40B4-BE49-F238E27FC236}">
                  <a16:creationId xmlns:a16="http://schemas.microsoft.com/office/drawing/2014/main" id="{0E9B3722-680B-4A60-8EB5-A8BA56DA2434}"/>
                </a:ext>
              </a:extLst>
            </p:cNvPr>
            <p:cNvGrpSpPr/>
            <p:nvPr/>
          </p:nvGrpSpPr>
          <p:grpSpPr>
            <a:xfrm>
              <a:off x="9987501" y="2939035"/>
              <a:ext cx="1150182" cy="549279"/>
              <a:chOff x="3153384" y="3006278"/>
              <a:chExt cx="1024281" cy="549279"/>
            </a:xfrm>
          </p:grpSpPr>
          <p:grpSp>
            <p:nvGrpSpPr>
              <p:cNvPr id="383" name="Gruppieren 382">
                <a:extLst>
                  <a:ext uri="{FF2B5EF4-FFF2-40B4-BE49-F238E27FC236}">
                    <a16:creationId xmlns:a16="http://schemas.microsoft.com/office/drawing/2014/main" id="{2BC2AFE1-1038-493C-A942-674141FF1A4C}"/>
                  </a:ext>
                </a:extLst>
              </p:cNvPr>
              <p:cNvGrpSpPr/>
              <p:nvPr/>
            </p:nvGrpSpPr>
            <p:grpSpPr>
              <a:xfrm>
                <a:off x="3153384" y="3006278"/>
                <a:ext cx="1016330" cy="279325"/>
                <a:chOff x="5651042" y="3076433"/>
                <a:chExt cx="1016330" cy="279325"/>
              </a:xfrm>
            </p:grpSpPr>
            <p:grpSp>
              <p:nvGrpSpPr>
                <p:cNvPr id="390" name="Gruppieren 389">
                  <a:extLst>
                    <a:ext uri="{FF2B5EF4-FFF2-40B4-BE49-F238E27FC236}">
                      <a16:creationId xmlns:a16="http://schemas.microsoft.com/office/drawing/2014/main" id="{3A363FD3-1027-4770-A196-5AEF7D1E819B}"/>
                    </a:ext>
                  </a:extLst>
                </p:cNvPr>
                <p:cNvGrpSpPr/>
                <p:nvPr/>
              </p:nvGrpSpPr>
              <p:grpSpPr>
                <a:xfrm>
                  <a:off x="5651042" y="3211758"/>
                  <a:ext cx="216000" cy="144000"/>
                  <a:chOff x="2734278" y="3211758"/>
                  <a:chExt cx="216000" cy="144000"/>
                </a:xfrm>
              </p:grpSpPr>
              <p:cxnSp>
                <p:nvCxnSpPr>
                  <p:cNvPr id="395" name="Gerader Verbinder 394">
                    <a:extLst>
                      <a:ext uri="{FF2B5EF4-FFF2-40B4-BE49-F238E27FC236}">
                        <a16:creationId xmlns:a16="http://schemas.microsoft.com/office/drawing/2014/main" id="{D8AEA28F-62BD-4F05-9136-2E4124C85BE5}"/>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96" name="Gerader Verbinder 395">
                    <a:extLst>
                      <a:ext uri="{FF2B5EF4-FFF2-40B4-BE49-F238E27FC236}">
                        <a16:creationId xmlns:a16="http://schemas.microsoft.com/office/drawing/2014/main" id="{9BD04AB5-6A5B-4C96-AE6B-3B751066F6BF}"/>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392" name="Textfeld 391">
                  <a:extLst>
                    <a:ext uri="{FF2B5EF4-FFF2-40B4-BE49-F238E27FC236}">
                      <a16:creationId xmlns:a16="http://schemas.microsoft.com/office/drawing/2014/main" id="{1CABB2EC-A0F6-4B33-8345-8E62833F1032}"/>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28%|17%</a:t>
                  </a:r>
                </a:p>
              </p:txBody>
            </p:sp>
          </p:grpSp>
          <p:grpSp>
            <p:nvGrpSpPr>
              <p:cNvPr id="384" name="Gruppieren 383">
                <a:extLst>
                  <a:ext uri="{FF2B5EF4-FFF2-40B4-BE49-F238E27FC236}">
                    <a16:creationId xmlns:a16="http://schemas.microsoft.com/office/drawing/2014/main" id="{2721A9E7-B978-4FA9-85AC-84967DDE9632}"/>
                  </a:ext>
                </a:extLst>
              </p:cNvPr>
              <p:cNvGrpSpPr/>
              <p:nvPr/>
            </p:nvGrpSpPr>
            <p:grpSpPr>
              <a:xfrm>
                <a:off x="3159562" y="3281036"/>
                <a:ext cx="1018103" cy="274521"/>
                <a:chOff x="5649269" y="2787070"/>
                <a:chExt cx="1018103" cy="274521"/>
              </a:xfrm>
            </p:grpSpPr>
            <p:grpSp>
              <p:nvGrpSpPr>
                <p:cNvPr id="386" name="Gruppieren 385">
                  <a:extLst>
                    <a:ext uri="{FF2B5EF4-FFF2-40B4-BE49-F238E27FC236}">
                      <a16:creationId xmlns:a16="http://schemas.microsoft.com/office/drawing/2014/main" id="{23EC2FAB-554E-4E5F-B8D1-1E7465E9F3DE}"/>
                    </a:ext>
                  </a:extLst>
                </p:cNvPr>
                <p:cNvGrpSpPr/>
                <p:nvPr/>
              </p:nvGrpSpPr>
              <p:grpSpPr>
                <a:xfrm>
                  <a:off x="5649269" y="2917591"/>
                  <a:ext cx="216000" cy="144000"/>
                  <a:chOff x="2734278" y="3211758"/>
                  <a:chExt cx="216000" cy="144000"/>
                </a:xfrm>
              </p:grpSpPr>
              <p:cxnSp>
                <p:nvCxnSpPr>
                  <p:cNvPr id="388" name="Gerader Verbinder 387">
                    <a:extLst>
                      <a:ext uri="{FF2B5EF4-FFF2-40B4-BE49-F238E27FC236}">
                        <a16:creationId xmlns:a16="http://schemas.microsoft.com/office/drawing/2014/main" id="{3D6FC5C8-DB52-42A5-B7C5-17ED09D1F8D8}"/>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89" name="Gerader Verbinder 388">
                    <a:extLst>
                      <a:ext uri="{FF2B5EF4-FFF2-40B4-BE49-F238E27FC236}">
                        <a16:creationId xmlns:a16="http://schemas.microsoft.com/office/drawing/2014/main" id="{A065B9D9-869E-482B-A390-AE6EAB215C34}"/>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387" name="Textfeld 386">
                  <a:extLst>
                    <a:ext uri="{FF2B5EF4-FFF2-40B4-BE49-F238E27FC236}">
                      <a16:creationId xmlns:a16="http://schemas.microsoft.com/office/drawing/2014/main" id="{B197377D-B4EA-456C-A673-9BEA2C293752}"/>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22%|19%|24%</a:t>
                  </a:r>
                  <a:r>
                    <a:rPr lang="de-DE" sz="600" dirty="0">
                      <a:solidFill>
                        <a:schemeClr val="bg1">
                          <a:lumMod val="65000"/>
                        </a:schemeClr>
                      </a:solidFill>
                    </a:rPr>
                    <a:t>b</a:t>
                  </a:r>
                </a:p>
              </p:txBody>
            </p:sp>
          </p:grpSp>
        </p:grpSp>
        <p:grpSp>
          <p:nvGrpSpPr>
            <p:cNvPr id="442" name="Gruppieren 441">
              <a:extLst>
                <a:ext uri="{FF2B5EF4-FFF2-40B4-BE49-F238E27FC236}">
                  <a16:creationId xmlns:a16="http://schemas.microsoft.com/office/drawing/2014/main" id="{FDCABBBD-05FD-49B7-B666-013D3011B884}"/>
                </a:ext>
              </a:extLst>
            </p:cNvPr>
            <p:cNvGrpSpPr/>
            <p:nvPr/>
          </p:nvGrpSpPr>
          <p:grpSpPr>
            <a:xfrm>
              <a:off x="10012211" y="2928758"/>
              <a:ext cx="224322" cy="400165"/>
              <a:chOff x="1237392" y="1861683"/>
              <a:chExt cx="224322" cy="400165"/>
            </a:xfrm>
          </p:grpSpPr>
          <p:pic>
            <p:nvPicPr>
              <p:cNvPr id="443" name="Grafik 442">
                <a:extLst>
                  <a:ext uri="{FF2B5EF4-FFF2-40B4-BE49-F238E27FC236}">
                    <a16:creationId xmlns:a16="http://schemas.microsoft.com/office/drawing/2014/main" id="{78CDF0D5-CE7E-457A-9016-B867CC216FB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0528" y="2081848"/>
                <a:ext cx="188090" cy="180000"/>
              </a:xfrm>
              <a:prstGeom prst="rect">
                <a:avLst/>
              </a:prstGeom>
            </p:spPr>
          </p:pic>
          <p:grpSp>
            <p:nvGrpSpPr>
              <p:cNvPr id="444" name="Gruppieren 443">
                <a:extLst>
                  <a:ext uri="{FF2B5EF4-FFF2-40B4-BE49-F238E27FC236}">
                    <a16:creationId xmlns:a16="http://schemas.microsoft.com/office/drawing/2014/main" id="{24F433A7-4729-45D6-AB0D-2D1C9F229720}"/>
                  </a:ext>
                </a:extLst>
              </p:cNvPr>
              <p:cNvGrpSpPr>
                <a:grpSpLocks noChangeAspect="1"/>
              </p:cNvGrpSpPr>
              <p:nvPr/>
            </p:nvGrpSpPr>
            <p:grpSpPr>
              <a:xfrm>
                <a:off x="1237392" y="1861683"/>
                <a:ext cx="224322" cy="144000"/>
                <a:chOff x="10194164" y="3584308"/>
                <a:chExt cx="493594" cy="316855"/>
              </a:xfrm>
            </p:grpSpPr>
            <p:pic>
              <p:nvPicPr>
                <p:cNvPr id="445" name="Graphic 5">
                  <a:extLst>
                    <a:ext uri="{FF2B5EF4-FFF2-40B4-BE49-F238E27FC236}">
                      <a16:creationId xmlns:a16="http://schemas.microsoft.com/office/drawing/2014/main" id="{A9987F72-76A2-4648-A6CE-F586F4BE3BC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446" name="Graphic 11">
                  <a:extLst>
                    <a:ext uri="{FF2B5EF4-FFF2-40B4-BE49-F238E27FC236}">
                      <a16:creationId xmlns:a16="http://schemas.microsoft.com/office/drawing/2014/main" id="{AA1B9C10-3643-46D4-8D9C-F7216DDC102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grpSp>
        <p:nvGrpSpPr>
          <p:cNvPr id="197" name="Gruppieren 196">
            <a:extLst>
              <a:ext uri="{FF2B5EF4-FFF2-40B4-BE49-F238E27FC236}">
                <a16:creationId xmlns:a16="http://schemas.microsoft.com/office/drawing/2014/main" id="{57E43CDF-B1B4-43DA-9193-7B6EB65C3DFF}"/>
              </a:ext>
            </a:extLst>
          </p:cNvPr>
          <p:cNvGrpSpPr/>
          <p:nvPr/>
        </p:nvGrpSpPr>
        <p:grpSpPr>
          <a:xfrm>
            <a:off x="1912428" y="6249342"/>
            <a:ext cx="724480" cy="468000"/>
            <a:chOff x="1714500" y="4880600"/>
            <a:chExt cx="724480" cy="468000"/>
          </a:xfrm>
        </p:grpSpPr>
        <p:pic>
          <p:nvPicPr>
            <p:cNvPr id="198" name="Grafik 197">
              <a:extLst>
                <a:ext uri="{FF2B5EF4-FFF2-40B4-BE49-F238E27FC236}">
                  <a16:creationId xmlns:a16="http://schemas.microsoft.com/office/drawing/2014/main" id="{A7792B00-7990-49AF-9992-A9793065D487}"/>
                </a:ext>
              </a:extLst>
            </p:cNvPr>
            <p:cNvPicPr>
              <a:picLocks noChangeAspect="1"/>
            </p:cNvPicPr>
            <p:nvPr/>
          </p:nvPicPr>
          <p:blipFill>
            <a:blip r:embed="rId12"/>
            <a:stretch>
              <a:fillRect/>
            </a:stretch>
          </p:blipFill>
          <p:spPr>
            <a:xfrm>
              <a:off x="1714500" y="4880600"/>
              <a:ext cx="468000" cy="468000"/>
            </a:xfrm>
            <a:prstGeom prst="rect">
              <a:avLst/>
            </a:prstGeom>
          </p:spPr>
        </p:pic>
        <p:sp>
          <p:nvSpPr>
            <p:cNvPr id="199" name="Textfeld 198">
              <a:extLst>
                <a:ext uri="{FF2B5EF4-FFF2-40B4-BE49-F238E27FC236}">
                  <a16:creationId xmlns:a16="http://schemas.microsoft.com/office/drawing/2014/main" id="{A883472D-EF9D-414D-A352-E87CE3BC0F31}"/>
                </a:ext>
              </a:extLst>
            </p:cNvPr>
            <p:cNvSpPr txBox="1"/>
            <p:nvPr/>
          </p:nvSpPr>
          <p:spPr>
            <a:xfrm>
              <a:off x="2182500" y="5037656"/>
              <a:ext cx="256480" cy="153888"/>
            </a:xfrm>
            <a:prstGeom prst="rect">
              <a:avLst/>
            </a:prstGeom>
            <a:noFill/>
          </p:spPr>
          <p:txBody>
            <a:bodyPr wrap="none" lIns="0" tIns="0" rIns="0" bIns="0" rtlCol="0">
              <a:spAutoFit/>
            </a:bodyPr>
            <a:lstStyle/>
            <a:p>
              <a:r>
                <a:rPr lang="en-US" sz="1000" b="1" noProof="1"/>
                <a:t>BEL</a:t>
              </a:r>
            </a:p>
          </p:txBody>
        </p:sp>
      </p:grpSp>
      <p:grpSp>
        <p:nvGrpSpPr>
          <p:cNvPr id="189" name="Gruppieren 188">
            <a:extLst>
              <a:ext uri="{FF2B5EF4-FFF2-40B4-BE49-F238E27FC236}">
                <a16:creationId xmlns:a16="http://schemas.microsoft.com/office/drawing/2014/main" id="{E1FC7E23-D22D-4322-9E8C-4619601D78C9}"/>
              </a:ext>
            </a:extLst>
          </p:cNvPr>
          <p:cNvGrpSpPr/>
          <p:nvPr/>
        </p:nvGrpSpPr>
        <p:grpSpPr>
          <a:xfrm>
            <a:off x="383831" y="5389601"/>
            <a:ext cx="2427086" cy="662601"/>
            <a:chOff x="383831" y="5389601"/>
            <a:chExt cx="2427086" cy="662601"/>
          </a:xfrm>
        </p:grpSpPr>
        <p:sp>
          <p:nvSpPr>
            <p:cNvPr id="190" name="Textfeld 189">
              <a:extLst>
                <a:ext uri="{FF2B5EF4-FFF2-40B4-BE49-F238E27FC236}">
                  <a16:creationId xmlns:a16="http://schemas.microsoft.com/office/drawing/2014/main" id="{4B38949E-AAC3-42A7-8B57-D48ABAB7C76F}"/>
                </a:ext>
              </a:extLst>
            </p:cNvPr>
            <p:cNvSpPr txBox="1"/>
            <p:nvPr/>
          </p:nvSpPr>
          <p:spPr>
            <a:xfrm>
              <a:off x="1003907" y="5658468"/>
              <a:ext cx="221214" cy="184666"/>
            </a:xfrm>
            <a:prstGeom prst="rect">
              <a:avLst/>
            </a:prstGeom>
            <a:noFill/>
          </p:spPr>
          <p:txBody>
            <a:bodyPr wrap="none" lIns="0" tIns="0" rIns="0" bIns="0" rtlCol="0">
              <a:spAutoFit/>
            </a:bodyPr>
            <a:lstStyle/>
            <a:p>
              <a:r>
                <a:rPr lang="de-DE" sz="1200" dirty="0">
                  <a:solidFill>
                    <a:schemeClr val="accent1"/>
                  </a:solidFill>
                </a:rPr>
                <a:t>5%</a:t>
              </a:r>
              <a:endParaRPr lang="en-US" sz="1200" dirty="0" err="1">
                <a:solidFill>
                  <a:schemeClr val="accent1"/>
                </a:solidFill>
              </a:endParaRPr>
            </a:p>
          </p:txBody>
        </p:sp>
        <p:sp>
          <p:nvSpPr>
            <p:cNvPr id="191" name="Textfeld 190">
              <a:extLst>
                <a:ext uri="{FF2B5EF4-FFF2-40B4-BE49-F238E27FC236}">
                  <a16:creationId xmlns:a16="http://schemas.microsoft.com/office/drawing/2014/main" id="{93B98DFC-1636-4F82-A8E4-73DAF5F6486F}"/>
                </a:ext>
              </a:extLst>
            </p:cNvPr>
            <p:cNvSpPr txBox="1"/>
            <p:nvPr/>
          </p:nvSpPr>
          <p:spPr>
            <a:xfrm>
              <a:off x="488933" y="5913703"/>
              <a:ext cx="550276" cy="138499"/>
            </a:xfrm>
            <a:prstGeom prst="rect">
              <a:avLst/>
            </a:prstGeom>
            <a:noFill/>
          </p:spPr>
          <p:txBody>
            <a:bodyPr wrap="square" lIns="0" tIns="0" rIns="0" bIns="0" rtlCol="0">
              <a:spAutoFit/>
            </a:bodyPr>
            <a:lstStyle/>
            <a:p>
              <a:r>
                <a:rPr lang="de-DE" sz="900" dirty="0">
                  <a:solidFill>
                    <a:schemeClr val="accent1"/>
                  </a:solidFill>
                </a:rPr>
                <a:t>(n=2.010)</a:t>
              </a:r>
              <a:endParaRPr lang="en-US" sz="900" dirty="0" err="1">
                <a:solidFill>
                  <a:schemeClr val="accent1"/>
                </a:solidFill>
              </a:endParaRPr>
            </a:p>
          </p:txBody>
        </p:sp>
        <p:sp>
          <p:nvSpPr>
            <p:cNvPr id="192" name="Freeform 328">
              <a:extLst>
                <a:ext uri="{FF2B5EF4-FFF2-40B4-BE49-F238E27FC236}">
                  <a16:creationId xmlns:a16="http://schemas.microsoft.com/office/drawing/2014/main" id="{C4E9530E-BE9A-4017-A06C-83277CE40F76}"/>
                </a:ext>
              </a:extLst>
            </p:cNvPr>
            <p:cNvSpPr>
              <a:spLocks noChangeAspect="1" noEditPoints="1"/>
            </p:cNvSpPr>
            <p:nvPr/>
          </p:nvSpPr>
          <p:spPr bwMode="auto">
            <a:xfrm>
              <a:off x="551994" y="5609497"/>
              <a:ext cx="389178" cy="252000"/>
            </a:xfrm>
            <a:custGeom>
              <a:avLst/>
              <a:gdLst>
                <a:gd name="T0" fmla="*/ 272 w 383"/>
                <a:gd name="T1" fmla="*/ 143 h 248"/>
                <a:gd name="T2" fmla="*/ 284 w 383"/>
                <a:gd name="T3" fmla="*/ 159 h 248"/>
                <a:gd name="T4" fmla="*/ 293 w 383"/>
                <a:gd name="T5" fmla="*/ 178 h 248"/>
                <a:gd name="T6" fmla="*/ 297 w 383"/>
                <a:gd name="T7" fmla="*/ 199 h 248"/>
                <a:gd name="T8" fmla="*/ 298 w 383"/>
                <a:gd name="T9" fmla="*/ 225 h 248"/>
                <a:gd name="T10" fmla="*/ 369 w 383"/>
                <a:gd name="T11" fmla="*/ 227 h 248"/>
                <a:gd name="T12" fmla="*/ 345 w 383"/>
                <a:gd name="T13" fmla="*/ 161 h 248"/>
                <a:gd name="T14" fmla="*/ 91 w 383"/>
                <a:gd name="T15" fmla="*/ 138 h 248"/>
                <a:gd name="T16" fmla="*/ 25 w 383"/>
                <a:gd name="T17" fmla="*/ 177 h 248"/>
                <a:gd name="T18" fmla="*/ 15 w 383"/>
                <a:gd name="T19" fmla="*/ 235 h 248"/>
                <a:gd name="T20" fmla="*/ 85 w 383"/>
                <a:gd name="T21" fmla="*/ 223 h 248"/>
                <a:gd name="T22" fmla="*/ 86 w 383"/>
                <a:gd name="T23" fmla="*/ 193 h 248"/>
                <a:gd name="T24" fmla="*/ 93 w 383"/>
                <a:gd name="T25" fmla="*/ 172 h 248"/>
                <a:gd name="T26" fmla="*/ 102 w 383"/>
                <a:gd name="T27" fmla="*/ 153 h 248"/>
                <a:gd name="T28" fmla="*/ 111 w 383"/>
                <a:gd name="T29" fmla="*/ 142 h 248"/>
                <a:gd name="T30" fmla="*/ 171 w 383"/>
                <a:gd name="T31" fmla="*/ 121 h 248"/>
                <a:gd name="T32" fmla="*/ 135 w 383"/>
                <a:gd name="T33" fmla="*/ 138 h 248"/>
                <a:gd name="T34" fmla="*/ 123 w 383"/>
                <a:gd name="T35" fmla="*/ 149 h 248"/>
                <a:gd name="T36" fmla="*/ 111 w 383"/>
                <a:gd name="T37" fmla="*/ 164 h 248"/>
                <a:gd name="T38" fmla="*/ 103 w 383"/>
                <a:gd name="T39" fmla="*/ 181 h 248"/>
                <a:gd name="T40" fmla="*/ 98 w 383"/>
                <a:gd name="T41" fmla="*/ 201 h 248"/>
                <a:gd name="T42" fmla="*/ 98 w 383"/>
                <a:gd name="T43" fmla="*/ 222 h 248"/>
                <a:gd name="T44" fmla="*/ 101 w 383"/>
                <a:gd name="T45" fmla="*/ 233 h 248"/>
                <a:gd name="T46" fmla="*/ 284 w 383"/>
                <a:gd name="T47" fmla="*/ 232 h 248"/>
                <a:gd name="T48" fmla="*/ 285 w 383"/>
                <a:gd name="T49" fmla="*/ 219 h 248"/>
                <a:gd name="T50" fmla="*/ 284 w 383"/>
                <a:gd name="T51" fmla="*/ 194 h 248"/>
                <a:gd name="T52" fmla="*/ 277 w 383"/>
                <a:gd name="T53" fmla="*/ 176 h 248"/>
                <a:gd name="T54" fmla="*/ 269 w 383"/>
                <a:gd name="T55" fmla="*/ 160 h 248"/>
                <a:gd name="T56" fmla="*/ 258 w 383"/>
                <a:gd name="T57" fmla="*/ 147 h 248"/>
                <a:gd name="T58" fmla="*/ 248 w 383"/>
                <a:gd name="T59" fmla="*/ 138 h 248"/>
                <a:gd name="T60" fmla="*/ 210 w 383"/>
                <a:gd name="T61" fmla="*/ 121 h 248"/>
                <a:gd name="T62" fmla="*/ 138 w 383"/>
                <a:gd name="T63" fmla="*/ 115 h 248"/>
                <a:gd name="T64" fmla="*/ 148 w 383"/>
                <a:gd name="T65" fmla="*/ 108 h 248"/>
                <a:gd name="T66" fmla="*/ 229 w 383"/>
                <a:gd name="T67" fmla="*/ 113 h 248"/>
                <a:gd name="T68" fmla="*/ 242 w 383"/>
                <a:gd name="T69" fmla="*/ 110 h 248"/>
                <a:gd name="T70" fmla="*/ 263 w 383"/>
                <a:gd name="T71" fmla="*/ 63 h 248"/>
                <a:gd name="T72" fmla="*/ 263 w 383"/>
                <a:gd name="T73" fmla="*/ 119 h 248"/>
                <a:gd name="T74" fmla="*/ 320 w 383"/>
                <a:gd name="T75" fmla="*/ 119 h 248"/>
                <a:gd name="T76" fmla="*/ 320 w 383"/>
                <a:gd name="T77" fmla="*/ 63 h 248"/>
                <a:gd name="T78" fmla="*/ 76 w 383"/>
                <a:gd name="T79" fmla="*/ 54 h 248"/>
                <a:gd name="T80" fmla="*/ 53 w 383"/>
                <a:gd name="T81" fmla="*/ 108 h 248"/>
                <a:gd name="T82" fmla="*/ 106 w 383"/>
                <a:gd name="T83" fmla="*/ 129 h 248"/>
                <a:gd name="T84" fmla="*/ 128 w 383"/>
                <a:gd name="T85" fmla="*/ 76 h 248"/>
                <a:gd name="T86" fmla="*/ 191 w 383"/>
                <a:gd name="T87" fmla="*/ 13 h 248"/>
                <a:gd name="T88" fmla="*/ 142 w 383"/>
                <a:gd name="T89" fmla="*/ 63 h 248"/>
                <a:gd name="T90" fmla="*/ 173 w 383"/>
                <a:gd name="T91" fmla="*/ 109 h 248"/>
                <a:gd name="T92" fmla="*/ 233 w 383"/>
                <a:gd name="T93" fmla="*/ 91 h 248"/>
                <a:gd name="T94" fmla="*/ 226 w 383"/>
                <a:gd name="T95" fmla="*/ 28 h 248"/>
                <a:gd name="T96" fmla="*/ 209 w 383"/>
                <a:gd name="T97" fmla="*/ 3 h 248"/>
                <a:gd name="T98" fmla="*/ 254 w 383"/>
                <a:gd name="T99" fmla="*/ 54 h 248"/>
                <a:gd name="T100" fmla="*/ 309 w 383"/>
                <a:gd name="T101" fmla="*/ 41 h 248"/>
                <a:gd name="T102" fmla="*/ 345 w 383"/>
                <a:gd name="T103" fmla="*/ 92 h 248"/>
                <a:gd name="T104" fmla="*/ 344 w 383"/>
                <a:gd name="T105" fmla="*/ 143 h 248"/>
                <a:gd name="T106" fmla="*/ 383 w 383"/>
                <a:gd name="T107" fmla="*/ 218 h 248"/>
                <a:gd name="T108" fmla="*/ 4 w 383"/>
                <a:gd name="T109" fmla="*/ 244 h 248"/>
                <a:gd name="T110" fmla="*/ 22 w 383"/>
                <a:gd name="T111" fmla="*/ 157 h 248"/>
                <a:gd name="T112" fmla="*/ 39 w 383"/>
                <a:gd name="T113" fmla="*/ 108 h 248"/>
                <a:gd name="T114" fmla="*/ 59 w 383"/>
                <a:gd name="T115" fmla="*/ 47 h 248"/>
                <a:gd name="T116" fmla="*/ 119 w 383"/>
                <a:gd name="T117" fmla="*/ 45 h 248"/>
                <a:gd name="T118" fmla="*/ 157 w 383"/>
                <a:gd name="T119" fmla="*/ 1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248">
                  <a:moveTo>
                    <a:pt x="292" y="138"/>
                  </a:moveTo>
                  <a:lnTo>
                    <a:pt x="276" y="142"/>
                  </a:lnTo>
                  <a:lnTo>
                    <a:pt x="272" y="142"/>
                  </a:lnTo>
                  <a:lnTo>
                    <a:pt x="272" y="143"/>
                  </a:lnTo>
                  <a:lnTo>
                    <a:pt x="273" y="144"/>
                  </a:lnTo>
                  <a:lnTo>
                    <a:pt x="279" y="151"/>
                  </a:lnTo>
                  <a:lnTo>
                    <a:pt x="280" y="153"/>
                  </a:lnTo>
                  <a:lnTo>
                    <a:pt x="284" y="159"/>
                  </a:lnTo>
                  <a:lnTo>
                    <a:pt x="286" y="163"/>
                  </a:lnTo>
                  <a:lnTo>
                    <a:pt x="289" y="168"/>
                  </a:lnTo>
                  <a:lnTo>
                    <a:pt x="290" y="172"/>
                  </a:lnTo>
                  <a:lnTo>
                    <a:pt x="293" y="178"/>
                  </a:lnTo>
                  <a:lnTo>
                    <a:pt x="294" y="182"/>
                  </a:lnTo>
                  <a:lnTo>
                    <a:pt x="296" y="189"/>
                  </a:lnTo>
                  <a:lnTo>
                    <a:pt x="297" y="193"/>
                  </a:lnTo>
                  <a:lnTo>
                    <a:pt x="297" y="199"/>
                  </a:lnTo>
                  <a:lnTo>
                    <a:pt x="298" y="202"/>
                  </a:lnTo>
                  <a:lnTo>
                    <a:pt x="298" y="212"/>
                  </a:lnTo>
                  <a:lnTo>
                    <a:pt x="298" y="223"/>
                  </a:lnTo>
                  <a:lnTo>
                    <a:pt x="298" y="225"/>
                  </a:lnTo>
                  <a:lnTo>
                    <a:pt x="296" y="233"/>
                  </a:lnTo>
                  <a:lnTo>
                    <a:pt x="296" y="235"/>
                  </a:lnTo>
                  <a:lnTo>
                    <a:pt x="368" y="235"/>
                  </a:lnTo>
                  <a:lnTo>
                    <a:pt x="369" y="227"/>
                  </a:lnTo>
                  <a:lnTo>
                    <a:pt x="369" y="218"/>
                  </a:lnTo>
                  <a:lnTo>
                    <a:pt x="366" y="197"/>
                  </a:lnTo>
                  <a:lnTo>
                    <a:pt x="358" y="177"/>
                  </a:lnTo>
                  <a:lnTo>
                    <a:pt x="345" y="161"/>
                  </a:lnTo>
                  <a:lnTo>
                    <a:pt x="328" y="148"/>
                  </a:lnTo>
                  <a:lnTo>
                    <a:pt x="307" y="142"/>
                  </a:lnTo>
                  <a:lnTo>
                    <a:pt x="292" y="138"/>
                  </a:lnTo>
                  <a:close/>
                  <a:moveTo>
                    <a:pt x="91" y="138"/>
                  </a:moveTo>
                  <a:lnTo>
                    <a:pt x="74" y="142"/>
                  </a:lnTo>
                  <a:lnTo>
                    <a:pt x="55" y="148"/>
                  </a:lnTo>
                  <a:lnTo>
                    <a:pt x="38" y="161"/>
                  </a:lnTo>
                  <a:lnTo>
                    <a:pt x="25" y="177"/>
                  </a:lnTo>
                  <a:lnTo>
                    <a:pt x="15" y="197"/>
                  </a:lnTo>
                  <a:lnTo>
                    <a:pt x="13" y="218"/>
                  </a:lnTo>
                  <a:lnTo>
                    <a:pt x="14" y="227"/>
                  </a:lnTo>
                  <a:lnTo>
                    <a:pt x="15" y="235"/>
                  </a:lnTo>
                  <a:lnTo>
                    <a:pt x="86" y="235"/>
                  </a:lnTo>
                  <a:lnTo>
                    <a:pt x="86" y="233"/>
                  </a:lnTo>
                  <a:lnTo>
                    <a:pt x="85" y="225"/>
                  </a:lnTo>
                  <a:lnTo>
                    <a:pt x="85" y="223"/>
                  </a:lnTo>
                  <a:lnTo>
                    <a:pt x="85" y="212"/>
                  </a:lnTo>
                  <a:lnTo>
                    <a:pt x="85" y="202"/>
                  </a:lnTo>
                  <a:lnTo>
                    <a:pt x="85" y="199"/>
                  </a:lnTo>
                  <a:lnTo>
                    <a:pt x="86" y="193"/>
                  </a:lnTo>
                  <a:lnTo>
                    <a:pt x="87" y="189"/>
                  </a:lnTo>
                  <a:lnTo>
                    <a:pt x="89" y="182"/>
                  </a:lnTo>
                  <a:lnTo>
                    <a:pt x="90" y="178"/>
                  </a:lnTo>
                  <a:lnTo>
                    <a:pt x="93" y="172"/>
                  </a:lnTo>
                  <a:lnTo>
                    <a:pt x="94" y="168"/>
                  </a:lnTo>
                  <a:lnTo>
                    <a:pt x="97" y="163"/>
                  </a:lnTo>
                  <a:lnTo>
                    <a:pt x="99" y="159"/>
                  </a:lnTo>
                  <a:lnTo>
                    <a:pt x="102" y="153"/>
                  </a:lnTo>
                  <a:lnTo>
                    <a:pt x="104" y="151"/>
                  </a:lnTo>
                  <a:lnTo>
                    <a:pt x="110" y="144"/>
                  </a:lnTo>
                  <a:lnTo>
                    <a:pt x="111" y="143"/>
                  </a:lnTo>
                  <a:lnTo>
                    <a:pt x="111" y="142"/>
                  </a:lnTo>
                  <a:lnTo>
                    <a:pt x="107" y="142"/>
                  </a:lnTo>
                  <a:lnTo>
                    <a:pt x="91" y="138"/>
                  </a:lnTo>
                  <a:close/>
                  <a:moveTo>
                    <a:pt x="191" y="117"/>
                  </a:moveTo>
                  <a:lnTo>
                    <a:pt x="171" y="121"/>
                  </a:lnTo>
                  <a:lnTo>
                    <a:pt x="153" y="127"/>
                  </a:lnTo>
                  <a:lnTo>
                    <a:pt x="135" y="138"/>
                  </a:lnTo>
                  <a:lnTo>
                    <a:pt x="136" y="139"/>
                  </a:lnTo>
                  <a:lnTo>
                    <a:pt x="135" y="138"/>
                  </a:lnTo>
                  <a:lnTo>
                    <a:pt x="128" y="144"/>
                  </a:lnTo>
                  <a:lnTo>
                    <a:pt x="124" y="147"/>
                  </a:lnTo>
                  <a:lnTo>
                    <a:pt x="124" y="147"/>
                  </a:lnTo>
                  <a:lnTo>
                    <a:pt x="123" y="149"/>
                  </a:lnTo>
                  <a:lnTo>
                    <a:pt x="120" y="152"/>
                  </a:lnTo>
                  <a:lnTo>
                    <a:pt x="116" y="156"/>
                  </a:lnTo>
                  <a:lnTo>
                    <a:pt x="114" y="160"/>
                  </a:lnTo>
                  <a:lnTo>
                    <a:pt x="111" y="164"/>
                  </a:lnTo>
                  <a:lnTo>
                    <a:pt x="108" y="168"/>
                  </a:lnTo>
                  <a:lnTo>
                    <a:pt x="107" y="173"/>
                  </a:lnTo>
                  <a:lnTo>
                    <a:pt x="104" y="176"/>
                  </a:lnTo>
                  <a:lnTo>
                    <a:pt x="103" y="181"/>
                  </a:lnTo>
                  <a:lnTo>
                    <a:pt x="102" y="185"/>
                  </a:lnTo>
                  <a:lnTo>
                    <a:pt x="101" y="190"/>
                  </a:lnTo>
                  <a:lnTo>
                    <a:pt x="99" y="194"/>
                  </a:lnTo>
                  <a:lnTo>
                    <a:pt x="98" y="201"/>
                  </a:lnTo>
                  <a:lnTo>
                    <a:pt x="98" y="203"/>
                  </a:lnTo>
                  <a:lnTo>
                    <a:pt x="98" y="212"/>
                  </a:lnTo>
                  <a:lnTo>
                    <a:pt x="98" y="219"/>
                  </a:lnTo>
                  <a:lnTo>
                    <a:pt x="98" y="222"/>
                  </a:lnTo>
                  <a:lnTo>
                    <a:pt x="98" y="225"/>
                  </a:lnTo>
                  <a:lnTo>
                    <a:pt x="99" y="228"/>
                  </a:lnTo>
                  <a:lnTo>
                    <a:pt x="99" y="232"/>
                  </a:lnTo>
                  <a:lnTo>
                    <a:pt x="101" y="233"/>
                  </a:lnTo>
                  <a:lnTo>
                    <a:pt x="101" y="235"/>
                  </a:lnTo>
                  <a:lnTo>
                    <a:pt x="282" y="235"/>
                  </a:lnTo>
                  <a:lnTo>
                    <a:pt x="282" y="235"/>
                  </a:lnTo>
                  <a:lnTo>
                    <a:pt x="284" y="232"/>
                  </a:lnTo>
                  <a:lnTo>
                    <a:pt x="284" y="228"/>
                  </a:lnTo>
                  <a:lnTo>
                    <a:pt x="284" y="225"/>
                  </a:lnTo>
                  <a:lnTo>
                    <a:pt x="285" y="222"/>
                  </a:lnTo>
                  <a:lnTo>
                    <a:pt x="285" y="219"/>
                  </a:lnTo>
                  <a:lnTo>
                    <a:pt x="285" y="212"/>
                  </a:lnTo>
                  <a:lnTo>
                    <a:pt x="285" y="203"/>
                  </a:lnTo>
                  <a:lnTo>
                    <a:pt x="284" y="201"/>
                  </a:lnTo>
                  <a:lnTo>
                    <a:pt x="284" y="194"/>
                  </a:lnTo>
                  <a:lnTo>
                    <a:pt x="282" y="190"/>
                  </a:lnTo>
                  <a:lnTo>
                    <a:pt x="281" y="185"/>
                  </a:lnTo>
                  <a:lnTo>
                    <a:pt x="280" y="181"/>
                  </a:lnTo>
                  <a:lnTo>
                    <a:pt x="277" y="176"/>
                  </a:lnTo>
                  <a:lnTo>
                    <a:pt x="276" y="173"/>
                  </a:lnTo>
                  <a:lnTo>
                    <a:pt x="273" y="168"/>
                  </a:lnTo>
                  <a:lnTo>
                    <a:pt x="272" y="164"/>
                  </a:lnTo>
                  <a:lnTo>
                    <a:pt x="269" y="160"/>
                  </a:lnTo>
                  <a:lnTo>
                    <a:pt x="267" y="156"/>
                  </a:lnTo>
                  <a:lnTo>
                    <a:pt x="263" y="152"/>
                  </a:lnTo>
                  <a:lnTo>
                    <a:pt x="260" y="149"/>
                  </a:lnTo>
                  <a:lnTo>
                    <a:pt x="258" y="147"/>
                  </a:lnTo>
                  <a:lnTo>
                    <a:pt x="258" y="148"/>
                  </a:lnTo>
                  <a:lnTo>
                    <a:pt x="258" y="147"/>
                  </a:lnTo>
                  <a:lnTo>
                    <a:pt x="255" y="144"/>
                  </a:lnTo>
                  <a:lnTo>
                    <a:pt x="248" y="138"/>
                  </a:lnTo>
                  <a:lnTo>
                    <a:pt x="246" y="139"/>
                  </a:lnTo>
                  <a:lnTo>
                    <a:pt x="247" y="138"/>
                  </a:lnTo>
                  <a:lnTo>
                    <a:pt x="230" y="127"/>
                  </a:lnTo>
                  <a:lnTo>
                    <a:pt x="210" y="121"/>
                  </a:lnTo>
                  <a:lnTo>
                    <a:pt x="191" y="117"/>
                  </a:lnTo>
                  <a:close/>
                  <a:moveTo>
                    <a:pt x="144" y="102"/>
                  </a:moveTo>
                  <a:lnTo>
                    <a:pt x="141" y="110"/>
                  </a:lnTo>
                  <a:lnTo>
                    <a:pt x="138" y="115"/>
                  </a:lnTo>
                  <a:lnTo>
                    <a:pt x="135" y="122"/>
                  </a:lnTo>
                  <a:lnTo>
                    <a:pt x="144" y="117"/>
                  </a:lnTo>
                  <a:lnTo>
                    <a:pt x="154" y="113"/>
                  </a:lnTo>
                  <a:lnTo>
                    <a:pt x="148" y="108"/>
                  </a:lnTo>
                  <a:lnTo>
                    <a:pt x="144" y="102"/>
                  </a:lnTo>
                  <a:close/>
                  <a:moveTo>
                    <a:pt x="239" y="102"/>
                  </a:moveTo>
                  <a:lnTo>
                    <a:pt x="234" y="108"/>
                  </a:lnTo>
                  <a:lnTo>
                    <a:pt x="229" y="113"/>
                  </a:lnTo>
                  <a:lnTo>
                    <a:pt x="239" y="117"/>
                  </a:lnTo>
                  <a:lnTo>
                    <a:pt x="248" y="122"/>
                  </a:lnTo>
                  <a:lnTo>
                    <a:pt x="244" y="115"/>
                  </a:lnTo>
                  <a:lnTo>
                    <a:pt x="242" y="110"/>
                  </a:lnTo>
                  <a:lnTo>
                    <a:pt x="239" y="102"/>
                  </a:lnTo>
                  <a:close/>
                  <a:moveTo>
                    <a:pt x="292" y="51"/>
                  </a:moveTo>
                  <a:lnTo>
                    <a:pt x="276" y="54"/>
                  </a:lnTo>
                  <a:lnTo>
                    <a:pt x="263" y="63"/>
                  </a:lnTo>
                  <a:lnTo>
                    <a:pt x="255" y="76"/>
                  </a:lnTo>
                  <a:lnTo>
                    <a:pt x="251" y="92"/>
                  </a:lnTo>
                  <a:lnTo>
                    <a:pt x="255" y="108"/>
                  </a:lnTo>
                  <a:lnTo>
                    <a:pt x="263" y="119"/>
                  </a:lnTo>
                  <a:lnTo>
                    <a:pt x="277" y="129"/>
                  </a:lnTo>
                  <a:lnTo>
                    <a:pt x="292" y="135"/>
                  </a:lnTo>
                  <a:lnTo>
                    <a:pt x="307" y="129"/>
                  </a:lnTo>
                  <a:lnTo>
                    <a:pt x="320" y="119"/>
                  </a:lnTo>
                  <a:lnTo>
                    <a:pt x="330" y="108"/>
                  </a:lnTo>
                  <a:lnTo>
                    <a:pt x="332" y="92"/>
                  </a:lnTo>
                  <a:lnTo>
                    <a:pt x="330" y="76"/>
                  </a:lnTo>
                  <a:lnTo>
                    <a:pt x="320" y="63"/>
                  </a:lnTo>
                  <a:lnTo>
                    <a:pt x="307" y="54"/>
                  </a:lnTo>
                  <a:lnTo>
                    <a:pt x="292" y="51"/>
                  </a:lnTo>
                  <a:close/>
                  <a:moveTo>
                    <a:pt x="91" y="51"/>
                  </a:moveTo>
                  <a:lnTo>
                    <a:pt x="76" y="54"/>
                  </a:lnTo>
                  <a:lnTo>
                    <a:pt x="63" y="63"/>
                  </a:lnTo>
                  <a:lnTo>
                    <a:pt x="53" y="76"/>
                  </a:lnTo>
                  <a:lnTo>
                    <a:pt x="51" y="92"/>
                  </a:lnTo>
                  <a:lnTo>
                    <a:pt x="53" y="108"/>
                  </a:lnTo>
                  <a:lnTo>
                    <a:pt x="63" y="119"/>
                  </a:lnTo>
                  <a:lnTo>
                    <a:pt x="76" y="129"/>
                  </a:lnTo>
                  <a:lnTo>
                    <a:pt x="91" y="135"/>
                  </a:lnTo>
                  <a:lnTo>
                    <a:pt x="106" y="129"/>
                  </a:lnTo>
                  <a:lnTo>
                    <a:pt x="119" y="119"/>
                  </a:lnTo>
                  <a:lnTo>
                    <a:pt x="128" y="108"/>
                  </a:lnTo>
                  <a:lnTo>
                    <a:pt x="131" y="92"/>
                  </a:lnTo>
                  <a:lnTo>
                    <a:pt x="128" y="76"/>
                  </a:lnTo>
                  <a:lnTo>
                    <a:pt x="119" y="63"/>
                  </a:lnTo>
                  <a:lnTo>
                    <a:pt x="107" y="54"/>
                  </a:lnTo>
                  <a:lnTo>
                    <a:pt x="91" y="51"/>
                  </a:lnTo>
                  <a:close/>
                  <a:moveTo>
                    <a:pt x="191" y="13"/>
                  </a:moveTo>
                  <a:lnTo>
                    <a:pt x="173" y="17"/>
                  </a:lnTo>
                  <a:lnTo>
                    <a:pt x="157" y="28"/>
                  </a:lnTo>
                  <a:lnTo>
                    <a:pt x="146" y="43"/>
                  </a:lnTo>
                  <a:lnTo>
                    <a:pt x="142" y="63"/>
                  </a:lnTo>
                  <a:lnTo>
                    <a:pt x="144" y="77"/>
                  </a:lnTo>
                  <a:lnTo>
                    <a:pt x="150" y="91"/>
                  </a:lnTo>
                  <a:lnTo>
                    <a:pt x="161" y="101"/>
                  </a:lnTo>
                  <a:lnTo>
                    <a:pt x="173" y="109"/>
                  </a:lnTo>
                  <a:lnTo>
                    <a:pt x="191" y="115"/>
                  </a:lnTo>
                  <a:lnTo>
                    <a:pt x="209" y="109"/>
                  </a:lnTo>
                  <a:lnTo>
                    <a:pt x="222" y="101"/>
                  </a:lnTo>
                  <a:lnTo>
                    <a:pt x="233" y="91"/>
                  </a:lnTo>
                  <a:lnTo>
                    <a:pt x="238" y="77"/>
                  </a:lnTo>
                  <a:lnTo>
                    <a:pt x="241" y="63"/>
                  </a:lnTo>
                  <a:lnTo>
                    <a:pt x="237" y="43"/>
                  </a:lnTo>
                  <a:lnTo>
                    <a:pt x="226" y="28"/>
                  </a:lnTo>
                  <a:lnTo>
                    <a:pt x="210" y="17"/>
                  </a:lnTo>
                  <a:lnTo>
                    <a:pt x="191" y="13"/>
                  </a:lnTo>
                  <a:close/>
                  <a:moveTo>
                    <a:pt x="191" y="0"/>
                  </a:moveTo>
                  <a:lnTo>
                    <a:pt x="209" y="3"/>
                  </a:lnTo>
                  <a:lnTo>
                    <a:pt x="225" y="11"/>
                  </a:lnTo>
                  <a:lnTo>
                    <a:pt x="239" y="22"/>
                  </a:lnTo>
                  <a:lnTo>
                    <a:pt x="248" y="37"/>
                  </a:lnTo>
                  <a:lnTo>
                    <a:pt x="254" y="54"/>
                  </a:lnTo>
                  <a:lnTo>
                    <a:pt x="264" y="45"/>
                  </a:lnTo>
                  <a:lnTo>
                    <a:pt x="277" y="39"/>
                  </a:lnTo>
                  <a:lnTo>
                    <a:pt x="292" y="38"/>
                  </a:lnTo>
                  <a:lnTo>
                    <a:pt x="309" y="41"/>
                  </a:lnTo>
                  <a:lnTo>
                    <a:pt x="323" y="47"/>
                  </a:lnTo>
                  <a:lnTo>
                    <a:pt x="335" y="59"/>
                  </a:lnTo>
                  <a:lnTo>
                    <a:pt x="343" y="75"/>
                  </a:lnTo>
                  <a:lnTo>
                    <a:pt x="345" y="92"/>
                  </a:lnTo>
                  <a:lnTo>
                    <a:pt x="343" y="108"/>
                  </a:lnTo>
                  <a:lnTo>
                    <a:pt x="336" y="121"/>
                  </a:lnTo>
                  <a:lnTo>
                    <a:pt x="326" y="132"/>
                  </a:lnTo>
                  <a:lnTo>
                    <a:pt x="344" y="143"/>
                  </a:lnTo>
                  <a:lnTo>
                    <a:pt x="360" y="157"/>
                  </a:lnTo>
                  <a:lnTo>
                    <a:pt x="373" y="176"/>
                  </a:lnTo>
                  <a:lnTo>
                    <a:pt x="381" y="195"/>
                  </a:lnTo>
                  <a:lnTo>
                    <a:pt x="383" y="218"/>
                  </a:lnTo>
                  <a:lnTo>
                    <a:pt x="379" y="244"/>
                  </a:lnTo>
                  <a:lnTo>
                    <a:pt x="378" y="248"/>
                  </a:lnTo>
                  <a:lnTo>
                    <a:pt x="5" y="248"/>
                  </a:lnTo>
                  <a:lnTo>
                    <a:pt x="4" y="244"/>
                  </a:lnTo>
                  <a:lnTo>
                    <a:pt x="0" y="218"/>
                  </a:lnTo>
                  <a:lnTo>
                    <a:pt x="2" y="195"/>
                  </a:lnTo>
                  <a:lnTo>
                    <a:pt x="10" y="176"/>
                  </a:lnTo>
                  <a:lnTo>
                    <a:pt x="22" y="157"/>
                  </a:lnTo>
                  <a:lnTo>
                    <a:pt x="38" y="143"/>
                  </a:lnTo>
                  <a:lnTo>
                    <a:pt x="57" y="132"/>
                  </a:lnTo>
                  <a:lnTo>
                    <a:pt x="47" y="121"/>
                  </a:lnTo>
                  <a:lnTo>
                    <a:pt x="39" y="108"/>
                  </a:lnTo>
                  <a:lnTo>
                    <a:pt x="38" y="92"/>
                  </a:lnTo>
                  <a:lnTo>
                    <a:pt x="40" y="75"/>
                  </a:lnTo>
                  <a:lnTo>
                    <a:pt x="48" y="59"/>
                  </a:lnTo>
                  <a:lnTo>
                    <a:pt x="59" y="47"/>
                  </a:lnTo>
                  <a:lnTo>
                    <a:pt x="74" y="41"/>
                  </a:lnTo>
                  <a:lnTo>
                    <a:pt x="91" y="38"/>
                  </a:lnTo>
                  <a:lnTo>
                    <a:pt x="106" y="39"/>
                  </a:lnTo>
                  <a:lnTo>
                    <a:pt x="119" y="45"/>
                  </a:lnTo>
                  <a:lnTo>
                    <a:pt x="129" y="54"/>
                  </a:lnTo>
                  <a:lnTo>
                    <a:pt x="135" y="37"/>
                  </a:lnTo>
                  <a:lnTo>
                    <a:pt x="144" y="22"/>
                  </a:lnTo>
                  <a:lnTo>
                    <a:pt x="157" y="11"/>
                  </a:lnTo>
                  <a:lnTo>
                    <a:pt x="173" y="3"/>
                  </a:lnTo>
                  <a:lnTo>
                    <a:pt x="191"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3" name="Freeform 8">
              <a:extLst>
                <a:ext uri="{FF2B5EF4-FFF2-40B4-BE49-F238E27FC236}">
                  <a16:creationId xmlns:a16="http://schemas.microsoft.com/office/drawing/2014/main" id="{1A3811F1-4EB6-4580-96CE-497B4A32532D}"/>
                </a:ext>
              </a:extLst>
            </p:cNvPr>
            <p:cNvSpPr>
              <a:spLocks noChangeAspect="1" noEditPoints="1"/>
            </p:cNvSpPr>
            <p:nvPr/>
          </p:nvSpPr>
          <p:spPr bwMode="auto">
            <a:xfrm>
              <a:off x="2242095" y="5640013"/>
              <a:ext cx="153802" cy="252000"/>
            </a:xfrm>
            <a:custGeom>
              <a:avLst/>
              <a:gdLst>
                <a:gd name="T0" fmla="*/ 727 w 780"/>
                <a:gd name="T1" fmla="*/ 587 h 1278"/>
                <a:gd name="T2" fmla="*/ 776 w 780"/>
                <a:gd name="T3" fmla="*/ 444 h 1278"/>
                <a:gd name="T4" fmla="*/ 766 w 780"/>
                <a:gd name="T5" fmla="*/ 287 h 1278"/>
                <a:gd name="T6" fmla="*/ 699 w 780"/>
                <a:gd name="T7" fmla="*/ 152 h 1278"/>
                <a:gd name="T8" fmla="*/ 587 w 780"/>
                <a:gd name="T9" fmla="*/ 54 h 1278"/>
                <a:gd name="T10" fmla="*/ 444 w 780"/>
                <a:gd name="T11" fmla="*/ 4 h 1278"/>
                <a:gd name="T12" fmla="*/ 287 w 780"/>
                <a:gd name="T13" fmla="*/ 15 h 1278"/>
                <a:gd name="T14" fmla="*/ 153 w 780"/>
                <a:gd name="T15" fmla="*/ 81 h 1278"/>
                <a:gd name="T16" fmla="*/ 54 w 780"/>
                <a:gd name="T17" fmla="*/ 193 h 1278"/>
                <a:gd name="T18" fmla="*/ 4 w 780"/>
                <a:gd name="T19" fmla="*/ 337 h 1278"/>
                <a:gd name="T20" fmla="*/ 15 w 780"/>
                <a:gd name="T21" fmla="*/ 493 h 1278"/>
                <a:gd name="T22" fmla="*/ 83 w 780"/>
                <a:gd name="T23" fmla="*/ 629 h 1278"/>
                <a:gd name="T24" fmla="*/ 186 w 780"/>
                <a:gd name="T25" fmla="*/ 722 h 1278"/>
                <a:gd name="T26" fmla="*/ 311 w 780"/>
                <a:gd name="T27" fmla="*/ 772 h 1278"/>
                <a:gd name="T28" fmla="*/ 166 w 780"/>
                <a:gd name="T29" fmla="*/ 894 h 1278"/>
                <a:gd name="T30" fmla="*/ 119 w 780"/>
                <a:gd name="T31" fmla="*/ 930 h 1278"/>
                <a:gd name="T32" fmla="*/ 111 w 780"/>
                <a:gd name="T33" fmla="*/ 991 h 1278"/>
                <a:gd name="T34" fmla="*/ 148 w 780"/>
                <a:gd name="T35" fmla="*/ 1038 h 1278"/>
                <a:gd name="T36" fmla="*/ 311 w 780"/>
                <a:gd name="T37" fmla="*/ 1050 h 1278"/>
                <a:gd name="T38" fmla="*/ 322 w 780"/>
                <a:gd name="T39" fmla="*/ 1239 h 1278"/>
                <a:gd name="T40" fmla="*/ 369 w 780"/>
                <a:gd name="T41" fmla="*/ 1276 h 1278"/>
                <a:gd name="T42" fmla="*/ 431 w 780"/>
                <a:gd name="T43" fmla="*/ 1267 h 1278"/>
                <a:gd name="T44" fmla="*/ 467 w 780"/>
                <a:gd name="T45" fmla="*/ 1220 h 1278"/>
                <a:gd name="T46" fmla="*/ 594 w 780"/>
                <a:gd name="T47" fmla="*/ 1050 h 1278"/>
                <a:gd name="T48" fmla="*/ 650 w 780"/>
                <a:gd name="T49" fmla="*/ 1027 h 1278"/>
                <a:gd name="T50" fmla="*/ 673 w 780"/>
                <a:gd name="T51" fmla="*/ 971 h 1278"/>
                <a:gd name="T52" fmla="*/ 650 w 780"/>
                <a:gd name="T53" fmla="*/ 915 h 1278"/>
                <a:gd name="T54" fmla="*/ 594 w 780"/>
                <a:gd name="T55" fmla="*/ 891 h 1278"/>
                <a:gd name="T56" fmla="*/ 514 w 780"/>
                <a:gd name="T57" fmla="*/ 759 h 1278"/>
                <a:gd name="T58" fmla="*/ 633 w 780"/>
                <a:gd name="T59" fmla="*/ 695 h 1278"/>
                <a:gd name="T60" fmla="*/ 352 w 780"/>
                <a:gd name="T61" fmla="*/ 618 h 1278"/>
                <a:gd name="T62" fmla="*/ 255 w 780"/>
                <a:gd name="T63" fmla="*/ 577 h 1278"/>
                <a:gd name="T64" fmla="*/ 186 w 780"/>
                <a:gd name="T65" fmla="*/ 496 h 1278"/>
                <a:gd name="T66" fmla="*/ 159 w 780"/>
                <a:gd name="T67" fmla="*/ 390 h 1278"/>
                <a:gd name="T68" fmla="*/ 186 w 780"/>
                <a:gd name="T69" fmla="*/ 285 h 1278"/>
                <a:gd name="T70" fmla="*/ 255 w 780"/>
                <a:gd name="T71" fmla="*/ 204 h 1278"/>
                <a:gd name="T72" fmla="*/ 352 w 780"/>
                <a:gd name="T73" fmla="*/ 162 h 1278"/>
                <a:gd name="T74" fmla="*/ 463 w 780"/>
                <a:gd name="T75" fmla="*/ 171 h 1278"/>
                <a:gd name="T76" fmla="*/ 553 w 780"/>
                <a:gd name="T77" fmla="*/ 227 h 1278"/>
                <a:gd name="T78" fmla="*/ 609 w 780"/>
                <a:gd name="T79" fmla="*/ 317 h 1278"/>
                <a:gd name="T80" fmla="*/ 619 w 780"/>
                <a:gd name="T81" fmla="*/ 428 h 1278"/>
                <a:gd name="T82" fmla="*/ 577 w 780"/>
                <a:gd name="T83" fmla="*/ 527 h 1278"/>
                <a:gd name="T84" fmla="*/ 497 w 780"/>
                <a:gd name="T85" fmla="*/ 595 h 1278"/>
                <a:gd name="T86" fmla="*/ 390 w 780"/>
                <a:gd name="T87" fmla="*/ 621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80" h="1278">
                  <a:moveTo>
                    <a:pt x="667" y="665"/>
                  </a:moveTo>
                  <a:lnTo>
                    <a:pt x="699" y="629"/>
                  </a:lnTo>
                  <a:lnTo>
                    <a:pt x="727" y="587"/>
                  </a:lnTo>
                  <a:lnTo>
                    <a:pt x="750" y="542"/>
                  </a:lnTo>
                  <a:lnTo>
                    <a:pt x="766" y="493"/>
                  </a:lnTo>
                  <a:lnTo>
                    <a:pt x="776" y="444"/>
                  </a:lnTo>
                  <a:lnTo>
                    <a:pt x="780" y="390"/>
                  </a:lnTo>
                  <a:lnTo>
                    <a:pt x="776" y="337"/>
                  </a:lnTo>
                  <a:lnTo>
                    <a:pt x="766" y="287"/>
                  </a:lnTo>
                  <a:lnTo>
                    <a:pt x="750" y="239"/>
                  </a:lnTo>
                  <a:lnTo>
                    <a:pt x="727" y="193"/>
                  </a:lnTo>
                  <a:lnTo>
                    <a:pt x="699" y="152"/>
                  </a:lnTo>
                  <a:lnTo>
                    <a:pt x="667" y="115"/>
                  </a:lnTo>
                  <a:lnTo>
                    <a:pt x="629" y="81"/>
                  </a:lnTo>
                  <a:lnTo>
                    <a:pt x="587" y="54"/>
                  </a:lnTo>
                  <a:lnTo>
                    <a:pt x="543" y="32"/>
                  </a:lnTo>
                  <a:lnTo>
                    <a:pt x="495" y="15"/>
                  </a:lnTo>
                  <a:lnTo>
                    <a:pt x="444" y="4"/>
                  </a:lnTo>
                  <a:lnTo>
                    <a:pt x="390" y="0"/>
                  </a:lnTo>
                  <a:lnTo>
                    <a:pt x="338" y="4"/>
                  </a:lnTo>
                  <a:lnTo>
                    <a:pt x="287" y="15"/>
                  </a:lnTo>
                  <a:lnTo>
                    <a:pt x="239" y="32"/>
                  </a:lnTo>
                  <a:lnTo>
                    <a:pt x="193" y="54"/>
                  </a:lnTo>
                  <a:lnTo>
                    <a:pt x="153" y="81"/>
                  </a:lnTo>
                  <a:lnTo>
                    <a:pt x="115" y="115"/>
                  </a:lnTo>
                  <a:lnTo>
                    <a:pt x="83" y="152"/>
                  </a:lnTo>
                  <a:lnTo>
                    <a:pt x="54" y="193"/>
                  </a:lnTo>
                  <a:lnTo>
                    <a:pt x="32" y="239"/>
                  </a:lnTo>
                  <a:lnTo>
                    <a:pt x="15" y="287"/>
                  </a:lnTo>
                  <a:lnTo>
                    <a:pt x="4" y="337"/>
                  </a:lnTo>
                  <a:lnTo>
                    <a:pt x="0" y="390"/>
                  </a:lnTo>
                  <a:lnTo>
                    <a:pt x="4" y="444"/>
                  </a:lnTo>
                  <a:lnTo>
                    <a:pt x="15" y="493"/>
                  </a:lnTo>
                  <a:lnTo>
                    <a:pt x="32" y="542"/>
                  </a:lnTo>
                  <a:lnTo>
                    <a:pt x="54" y="587"/>
                  </a:lnTo>
                  <a:lnTo>
                    <a:pt x="83" y="629"/>
                  </a:lnTo>
                  <a:lnTo>
                    <a:pt x="115" y="665"/>
                  </a:lnTo>
                  <a:lnTo>
                    <a:pt x="148" y="695"/>
                  </a:lnTo>
                  <a:lnTo>
                    <a:pt x="186" y="722"/>
                  </a:lnTo>
                  <a:lnTo>
                    <a:pt x="225" y="742"/>
                  </a:lnTo>
                  <a:lnTo>
                    <a:pt x="266" y="759"/>
                  </a:lnTo>
                  <a:lnTo>
                    <a:pt x="311" y="772"/>
                  </a:lnTo>
                  <a:lnTo>
                    <a:pt x="311" y="891"/>
                  </a:lnTo>
                  <a:lnTo>
                    <a:pt x="187" y="891"/>
                  </a:lnTo>
                  <a:lnTo>
                    <a:pt x="166" y="894"/>
                  </a:lnTo>
                  <a:lnTo>
                    <a:pt x="148" y="901"/>
                  </a:lnTo>
                  <a:lnTo>
                    <a:pt x="131" y="915"/>
                  </a:lnTo>
                  <a:lnTo>
                    <a:pt x="119" y="930"/>
                  </a:lnTo>
                  <a:lnTo>
                    <a:pt x="111" y="950"/>
                  </a:lnTo>
                  <a:lnTo>
                    <a:pt x="107" y="971"/>
                  </a:lnTo>
                  <a:lnTo>
                    <a:pt x="111" y="991"/>
                  </a:lnTo>
                  <a:lnTo>
                    <a:pt x="119" y="1011"/>
                  </a:lnTo>
                  <a:lnTo>
                    <a:pt x="131" y="1027"/>
                  </a:lnTo>
                  <a:lnTo>
                    <a:pt x="148" y="1038"/>
                  </a:lnTo>
                  <a:lnTo>
                    <a:pt x="166" y="1048"/>
                  </a:lnTo>
                  <a:lnTo>
                    <a:pt x="187" y="1050"/>
                  </a:lnTo>
                  <a:lnTo>
                    <a:pt x="311" y="1050"/>
                  </a:lnTo>
                  <a:lnTo>
                    <a:pt x="311" y="1199"/>
                  </a:lnTo>
                  <a:lnTo>
                    <a:pt x="315" y="1220"/>
                  </a:lnTo>
                  <a:lnTo>
                    <a:pt x="322" y="1239"/>
                  </a:lnTo>
                  <a:lnTo>
                    <a:pt x="334" y="1255"/>
                  </a:lnTo>
                  <a:lnTo>
                    <a:pt x="350" y="1267"/>
                  </a:lnTo>
                  <a:lnTo>
                    <a:pt x="369" y="1276"/>
                  </a:lnTo>
                  <a:lnTo>
                    <a:pt x="390" y="1278"/>
                  </a:lnTo>
                  <a:lnTo>
                    <a:pt x="411" y="1276"/>
                  </a:lnTo>
                  <a:lnTo>
                    <a:pt x="431" y="1267"/>
                  </a:lnTo>
                  <a:lnTo>
                    <a:pt x="446" y="1255"/>
                  </a:lnTo>
                  <a:lnTo>
                    <a:pt x="459" y="1239"/>
                  </a:lnTo>
                  <a:lnTo>
                    <a:pt x="467" y="1220"/>
                  </a:lnTo>
                  <a:lnTo>
                    <a:pt x="470" y="1199"/>
                  </a:lnTo>
                  <a:lnTo>
                    <a:pt x="470" y="1050"/>
                  </a:lnTo>
                  <a:lnTo>
                    <a:pt x="594" y="1050"/>
                  </a:lnTo>
                  <a:lnTo>
                    <a:pt x="615" y="1048"/>
                  </a:lnTo>
                  <a:lnTo>
                    <a:pt x="634" y="1038"/>
                  </a:lnTo>
                  <a:lnTo>
                    <a:pt x="650" y="1027"/>
                  </a:lnTo>
                  <a:lnTo>
                    <a:pt x="663" y="1011"/>
                  </a:lnTo>
                  <a:lnTo>
                    <a:pt x="671" y="991"/>
                  </a:lnTo>
                  <a:lnTo>
                    <a:pt x="673" y="971"/>
                  </a:lnTo>
                  <a:lnTo>
                    <a:pt x="671" y="950"/>
                  </a:lnTo>
                  <a:lnTo>
                    <a:pt x="663" y="930"/>
                  </a:lnTo>
                  <a:lnTo>
                    <a:pt x="650" y="915"/>
                  </a:lnTo>
                  <a:lnTo>
                    <a:pt x="634" y="901"/>
                  </a:lnTo>
                  <a:lnTo>
                    <a:pt x="615" y="894"/>
                  </a:lnTo>
                  <a:lnTo>
                    <a:pt x="594" y="891"/>
                  </a:lnTo>
                  <a:lnTo>
                    <a:pt x="470" y="891"/>
                  </a:lnTo>
                  <a:lnTo>
                    <a:pt x="470" y="772"/>
                  </a:lnTo>
                  <a:lnTo>
                    <a:pt x="514" y="759"/>
                  </a:lnTo>
                  <a:lnTo>
                    <a:pt x="556" y="742"/>
                  </a:lnTo>
                  <a:lnTo>
                    <a:pt x="596" y="722"/>
                  </a:lnTo>
                  <a:lnTo>
                    <a:pt x="633" y="695"/>
                  </a:lnTo>
                  <a:lnTo>
                    <a:pt x="667" y="665"/>
                  </a:lnTo>
                  <a:close/>
                  <a:moveTo>
                    <a:pt x="390" y="621"/>
                  </a:moveTo>
                  <a:lnTo>
                    <a:pt x="352" y="618"/>
                  </a:lnTo>
                  <a:lnTo>
                    <a:pt x="317" y="609"/>
                  </a:lnTo>
                  <a:lnTo>
                    <a:pt x="285" y="595"/>
                  </a:lnTo>
                  <a:lnTo>
                    <a:pt x="255" y="577"/>
                  </a:lnTo>
                  <a:lnTo>
                    <a:pt x="227" y="553"/>
                  </a:lnTo>
                  <a:lnTo>
                    <a:pt x="204" y="527"/>
                  </a:lnTo>
                  <a:lnTo>
                    <a:pt x="186" y="496"/>
                  </a:lnTo>
                  <a:lnTo>
                    <a:pt x="171" y="463"/>
                  </a:lnTo>
                  <a:lnTo>
                    <a:pt x="162" y="428"/>
                  </a:lnTo>
                  <a:lnTo>
                    <a:pt x="159" y="390"/>
                  </a:lnTo>
                  <a:lnTo>
                    <a:pt x="162" y="352"/>
                  </a:lnTo>
                  <a:lnTo>
                    <a:pt x="171" y="317"/>
                  </a:lnTo>
                  <a:lnTo>
                    <a:pt x="186" y="285"/>
                  </a:lnTo>
                  <a:lnTo>
                    <a:pt x="204" y="253"/>
                  </a:lnTo>
                  <a:lnTo>
                    <a:pt x="227" y="227"/>
                  </a:lnTo>
                  <a:lnTo>
                    <a:pt x="255" y="204"/>
                  </a:lnTo>
                  <a:lnTo>
                    <a:pt x="285" y="185"/>
                  </a:lnTo>
                  <a:lnTo>
                    <a:pt x="317" y="171"/>
                  </a:lnTo>
                  <a:lnTo>
                    <a:pt x="352" y="162"/>
                  </a:lnTo>
                  <a:lnTo>
                    <a:pt x="390" y="159"/>
                  </a:lnTo>
                  <a:lnTo>
                    <a:pt x="428" y="162"/>
                  </a:lnTo>
                  <a:lnTo>
                    <a:pt x="463" y="171"/>
                  </a:lnTo>
                  <a:lnTo>
                    <a:pt x="497" y="185"/>
                  </a:lnTo>
                  <a:lnTo>
                    <a:pt x="527" y="204"/>
                  </a:lnTo>
                  <a:lnTo>
                    <a:pt x="553" y="227"/>
                  </a:lnTo>
                  <a:lnTo>
                    <a:pt x="577" y="253"/>
                  </a:lnTo>
                  <a:lnTo>
                    <a:pt x="596" y="285"/>
                  </a:lnTo>
                  <a:lnTo>
                    <a:pt x="609" y="317"/>
                  </a:lnTo>
                  <a:lnTo>
                    <a:pt x="619" y="352"/>
                  </a:lnTo>
                  <a:lnTo>
                    <a:pt x="621" y="390"/>
                  </a:lnTo>
                  <a:lnTo>
                    <a:pt x="619" y="428"/>
                  </a:lnTo>
                  <a:lnTo>
                    <a:pt x="609" y="463"/>
                  </a:lnTo>
                  <a:lnTo>
                    <a:pt x="596" y="496"/>
                  </a:lnTo>
                  <a:lnTo>
                    <a:pt x="577" y="527"/>
                  </a:lnTo>
                  <a:lnTo>
                    <a:pt x="553" y="553"/>
                  </a:lnTo>
                  <a:lnTo>
                    <a:pt x="527" y="577"/>
                  </a:lnTo>
                  <a:lnTo>
                    <a:pt x="497" y="595"/>
                  </a:lnTo>
                  <a:lnTo>
                    <a:pt x="463" y="609"/>
                  </a:lnTo>
                  <a:lnTo>
                    <a:pt x="428" y="618"/>
                  </a:lnTo>
                  <a:lnTo>
                    <a:pt x="390" y="621"/>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194" name="Freeform 9">
              <a:extLst>
                <a:ext uri="{FF2B5EF4-FFF2-40B4-BE49-F238E27FC236}">
                  <a16:creationId xmlns:a16="http://schemas.microsoft.com/office/drawing/2014/main" id="{E18ECDC4-C71C-4F23-8646-E73432FEF5FF}"/>
                </a:ext>
              </a:extLst>
            </p:cNvPr>
            <p:cNvSpPr>
              <a:spLocks noChangeAspect="1" noEditPoints="1"/>
            </p:cNvSpPr>
            <p:nvPr/>
          </p:nvSpPr>
          <p:spPr bwMode="auto">
            <a:xfrm>
              <a:off x="1408118" y="5615674"/>
              <a:ext cx="252000" cy="252927"/>
            </a:xfrm>
            <a:custGeom>
              <a:avLst/>
              <a:gdLst>
                <a:gd name="T0" fmla="*/ 1046 w 1086"/>
                <a:gd name="T1" fmla="*/ 9 h 1091"/>
                <a:gd name="T2" fmla="*/ 1006 w 1086"/>
                <a:gd name="T3" fmla="*/ 0 h 1091"/>
                <a:gd name="T4" fmla="*/ 661 w 1086"/>
                <a:gd name="T5" fmla="*/ 2 h 1091"/>
                <a:gd name="T6" fmla="*/ 626 w 1086"/>
                <a:gd name="T7" fmla="*/ 23 h 1091"/>
                <a:gd name="T8" fmla="*/ 605 w 1086"/>
                <a:gd name="T9" fmla="*/ 57 h 1091"/>
                <a:gd name="T10" fmla="*/ 605 w 1086"/>
                <a:gd name="T11" fmla="*/ 100 h 1091"/>
                <a:gd name="T12" fmla="*/ 626 w 1086"/>
                <a:gd name="T13" fmla="*/ 135 h 1091"/>
                <a:gd name="T14" fmla="*/ 661 w 1086"/>
                <a:gd name="T15" fmla="*/ 155 h 1091"/>
                <a:gd name="T16" fmla="*/ 815 w 1086"/>
                <a:gd name="T17" fmla="*/ 157 h 1091"/>
                <a:gd name="T18" fmla="*/ 562 w 1086"/>
                <a:gd name="T19" fmla="*/ 352 h 1091"/>
                <a:gd name="T20" fmla="*/ 480 w 1086"/>
                <a:gd name="T21" fmla="*/ 322 h 1091"/>
                <a:gd name="T22" fmla="*/ 390 w 1086"/>
                <a:gd name="T23" fmla="*/ 311 h 1091"/>
                <a:gd name="T24" fmla="*/ 287 w 1086"/>
                <a:gd name="T25" fmla="*/ 326 h 1091"/>
                <a:gd name="T26" fmla="*/ 193 w 1086"/>
                <a:gd name="T27" fmla="*/ 365 h 1091"/>
                <a:gd name="T28" fmla="*/ 114 w 1086"/>
                <a:gd name="T29" fmla="*/ 426 h 1091"/>
                <a:gd name="T30" fmla="*/ 53 w 1086"/>
                <a:gd name="T31" fmla="*/ 504 h 1091"/>
                <a:gd name="T32" fmla="*/ 14 w 1086"/>
                <a:gd name="T33" fmla="*/ 598 h 1091"/>
                <a:gd name="T34" fmla="*/ 0 w 1086"/>
                <a:gd name="T35" fmla="*/ 701 h 1091"/>
                <a:gd name="T36" fmla="*/ 14 w 1086"/>
                <a:gd name="T37" fmla="*/ 804 h 1091"/>
                <a:gd name="T38" fmla="*/ 53 w 1086"/>
                <a:gd name="T39" fmla="*/ 898 h 1091"/>
                <a:gd name="T40" fmla="*/ 114 w 1086"/>
                <a:gd name="T41" fmla="*/ 976 h 1091"/>
                <a:gd name="T42" fmla="*/ 193 w 1086"/>
                <a:gd name="T43" fmla="*/ 1038 h 1091"/>
                <a:gd name="T44" fmla="*/ 287 w 1086"/>
                <a:gd name="T45" fmla="*/ 1077 h 1091"/>
                <a:gd name="T46" fmla="*/ 390 w 1086"/>
                <a:gd name="T47" fmla="*/ 1091 h 1091"/>
                <a:gd name="T48" fmla="*/ 493 w 1086"/>
                <a:gd name="T49" fmla="*/ 1077 h 1091"/>
                <a:gd name="T50" fmla="*/ 586 w 1086"/>
                <a:gd name="T51" fmla="*/ 1038 h 1091"/>
                <a:gd name="T52" fmla="*/ 665 w 1086"/>
                <a:gd name="T53" fmla="*/ 976 h 1091"/>
                <a:gd name="T54" fmla="*/ 726 w 1086"/>
                <a:gd name="T55" fmla="*/ 898 h 1091"/>
                <a:gd name="T56" fmla="*/ 765 w 1086"/>
                <a:gd name="T57" fmla="*/ 804 h 1091"/>
                <a:gd name="T58" fmla="*/ 780 w 1086"/>
                <a:gd name="T59" fmla="*/ 701 h 1091"/>
                <a:gd name="T60" fmla="*/ 768 w 1086"/>
                <a:gd name="T61" fmla="*/ 609 h 1091"/>
                <a:gd name="T62" fmla="*/ 736 w 1086"/>
                <a:gd name="T63" fmla="*/ 523 h 1091"/>
                <a:gd name="T64" fmla="*/ 928 w 1086"/>
                <a:gd name="T65" fmla="*/ 270 h 1091"/>
                <a:gd name="T66" fmla="*/ 931 w 1086"/>
                <a:gd name="T67" fmla="*/ 425 h 1091"/>
                <a:gd name="T68" fmla="*/ 950 w 1086"/>
                <a:gd name="T69" fmla="*/ 460 h 1091"/>
                <a:gd name="T70" fmla="*/ 986 w 1086"/>
                <a:gd name="T71" fmla="*/ 481 h 1091"/>
                <a:gd name="T72" fmla="*/ 1029 w 1086"/>
                <a:gd name="T73" fmla="*/ 481 h 1091"/>
                <a:gd name="T74" fmla="*/ 1063 w 1086"/>
                <a:gd name="T75" fmla="*/ 460 h 1091"/>
                <a:gd name="T76" fmla="*/ 1083 w 1086"/>
                <a:gd name="T77" fmla="*/ 425 h 1091"/>
                <a:gd name="T78" fmla="*/ 1086 w 1086"/>
                <a:gd name="T79" fmla="*/ 79 h 1091"/>
                <a:gd name="T80" fmla="*/ 1085 w 1086"/>
                <a:gd name="T81" fmla="*/ 66 h 1091"/>
                <a:gd name="T82" fmla="*/ 1074 w 1086"/>
                <a:gd name="T83" fmla="*/ 37 h 1091"/>
                <a:gd name="T84" fmla="*/ 553 w 1086"/>
                <a:gd name="T85" fmla="*/ 864 h 1091"/>
                <a:gd name="T86" fmla="*/ 495 w 1086"/>
                <a:gd name="T87" fmla="*/ 906 h 1091"/>
                <a:gd name="T88" fmla="*/ 427 w 1086"/>
                <a:gd name="T89" fmla="*/ 929 h 1091"/>
                <a:gd name="T90" fmla="*/ 352 w 1086"/>
                <a:gd name="T91" fmla="*/ 929 h 1091"/>
                <a:gd name="T92" fmla="*/ 284 w 1086"/>
                <a:gd name="T93" fmla="*/ 906 h 1091"/>
                <a:gd name="T94" fmla="*/ 227 w 1086"/>
                <a:gd name="T95" fmla="*/ 864 h 1091"/>
                <a:gd name="T96" fmla="*/ 185 w 1086"/>
                <a:gd name="T97" fmla="*/ 807 h 1091"/>
                <a:gd name="T98" fmla="*/ 161 w 1086"/>
                <a:gd name="T99" fmla="*/ 739 h 1091"/>
                <a:gd name="T100" fmla="*/ 161 w 1086"/>
                <a:gd name="T101" fmla="*/ 663 h 1091"/>
                <a:gd name="T102" fmla="*/ 185 w 1086"/>
                <a:gd name="T103" fmla="*/ 596 h 1091"/>
                <a:gd name="T104" fmla="*/ 227 w 1086"/>
                <a:gd name="T105" fmla="*/ 538 h 1091"/>
                <a:gd name="T106" fmla="*/ 284 w 1086"/>
                <a:gd name="T107" fmla="*/ 496 h 1091"/>
                <a:gd name="T108" fmla="*/ 352 w 1086"/>
                <a:gd name="T109" fmla="*/ 473 h 1091"/>
                <a:gd name="T110" fmla="*/ 427 w 1086"/>
                <a:gd name="T111" fmla="*/ 473 h 1091"/>
                <a:gd name="T112" fmla="*/ 495 w 1086"/>
                <a:gd name="T113" fmla="*/ 496 h 1091"/>
                <a:gd name="T114" fmla="*/ 553 w 1086"/>
                <a:gd name="T115" fmla="*/ 538 h 1091"/>
                <a:gd name="T116" fmla="*/ 594 w 1086"/>
                <a:gd name="T117" fmla="*/ 596 h 1091"/>
                <a:gd name="T118" fmla="*/ 618 w 1086"/>
                <a:gd name="T119" fmla="*/ 663 h 1091"/>
                <a:gd name="T120" fmla="*/ 618 w 1086"/>
                <a:gd name="T121" fmla="*/ 739 h 1091"/>
                <a:gd name="T122" fmla="*/ 594 w 1086"/>
                <a:gd name="T123" fmla="*/ 807 h 1091"/>
                <a:gd name="T124" fmla="*/ 553 w 1086"/>
                <a:gd name="T125" fmla="*/ 864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6" h="1091">
                  <a:moveTo>
                    <a:pt x="1061" y="22"/>
                  </a:moveTo>
                  <a:lnTo>
                    <a:pt x="1046" y="9"/>
                  </a:lnTo>
                  <a:lnTo>
                    <a:pt x="1027" y="2"/>
                  </a:lnTo>
                  <a:lnTo>
                    <a:pt x="1006" y="0"/>
                  </a:lnTo>
                  <a:lnTo>
                    <a:pt x="682" y="0"/>
                  </a:lnTo>
                  <a:lnTo>
                    <a:pt x="661" y="2"/>
                  </a:lnTo>
                  <a:lnTo>
                    <a:pt x="641" y="10"/>
                  </a:lnTo>
                  <a:lnTo>
                    <a:pt x="626" y="23"/>
                  </a:lnTo>
                  <a:lnTo>
                    <a:pt x="613" y="39"/>
                  </a:lnTo>
                  <a:lnTo>
                    <a:pt x="605" y="57"/>
                  </a:lnTo>
                  <a:lnTo>
                    <a:pt x="602" y="79"/>
                  </a:lnTo>
                  <a:lnTo>
                    <a:pt x="605" y="100"/>
                  </a:lnTo>
                  <a:lnTo>
                    <a:pt x="613" y="118"/>
                  </a:lnTo>
                  <a:lnTo>
                    <a:pt x="626" y="135"/>
                  </a:lnTo>
                  <a:lnTo>
                    <a:pt x="641" y="147"/>
                  </a:lnTo>
                  <a:lnTo>
                    <a:pt x="661" y="155"/>
                  </a:lnTo>
                  <a:lnTo>
                    <a:pt x="682" y="157"/>
                  </a:lnTo>
                  <a:lnTo>
                    <a:pt x="815" y="157"/>
                  </a:lnTo>
                  <a:lnTo>
                    <a:pt x="600" y="373"/>
                  </a:lnTo>
                  <a:lnTo>
                    <a:pt x="562" y="352"/>
                  </a:lnTo>
                  <a:lnTo>
                    <a:pt x="523" y="335"/>
                  </a:lnTo>
                  <a:lnTo>
                    <a:pt x="480" y="322"/>
                  </a:lnTo>
                  <a:lnTo>
                    <a:pt x="435" y="314"/>
                  </a:lnTo>
                  <a:lnTo>
                    <a:pt x="390" y="311"/>
                  </a:lnTo>
                  <a:lnTo>
                    <a:pt x="336" y="315"/>
                  </a:lnTo>
                  <a:lnTo>
                    <a:pt x="287" y="326"/>
                  </a:lnTo>
                  <a:lnTo>
                    <a:pt x="238" y="343"/>
                  </a:lnTo>
                  <a:lnTo>
                    <a:pt x="193" y="365"/>
                  </a:lnTo>
                  <a:lnTo>
                    <a:pt x="151" y="392"/>
                  </a:lnTo>
                  <a:lnTo>
                    <a:pt x="114" y="426"/>
                  </a:lnTo>
                  <a:lnTo>
                    <a:pt x="80" y="463"/>
                  </a:lnTo>
                  <a:lnTo>
                    <a:pt x="53" y="504"/>
                  </a:lnTo>
                  <a:lnTo>
                    <a:pt x="31" y="550"/>
                  </a:lnTo>
                  <a:lnTo>
                    <a:pt x="14" y="598"/>
                  </a:lnTo>
                  <a:lnTo>
                    <a:pt x="3" y="648"/>
                  </a:lnTo>
                  <a:lnTo>
                    <a:pt x="0" y="701"/>
                  </a:lnTo>
                  <a:lnTo>
                    <a:pt x="3" y="755"/>
                  </a:lnTo>
                  <a:lnTo>
                    <a:pt x="14" y="804"/>
                  </a:lnTo>
                  <a:lnTo>
                    <a:pt x="31" y="853"/>
                  </a:lnTo>
                  <a:lnTo>
                    <a:pt x="53" y="898"/>
                  </a:lnTo>
                  <a:lnTo>
                    <a:pt x="80" y="940"/>
                  </a:lnTo>
                  <a:lnTo>
                    <a:pt x="114" y="976"/>
                  </a:lnTo>
                  <a:lnTo>
                    <a:pt x="151" y="1010"/>
                  </a:lnTo>
                  <a:lnTo>
                    <a:pt x="193" y="1038"/>
                  </a:lnTo>
                  <a:lnTo>
                    <a:pt x="238" y="1060"/>
                  </a:lnTo>
                  <a:lnTo>
                    <a:pt x="287" y="1077"/>
                  </a:lnTo>
                  <a:lnTo>
                    <a:pt x="336" y="1087"/>
                  </a:lnTo>
                  <a:lnTo>
                    <a:pt x="390" y="1091"/>
                  </a:lnTo>
                  <a:lnTo>
                    <a:pt x="443" y="1087"/>
                  </a:lnTo>
                  <a:lnTo>
                    <a:pt x="493" y="1077"/>
                  </a:lnTo>
                  <a:lnTo>
                    <a:pt x="541" y="1060"/>
                  </a:lnTo>
                  <a:lnTo>
                    <a:pt x="586" y="1038"/>
                  </a:lnTo>
                  <a:lnTo>
                    <a:pt x="628" y="1010"/>
                  </a:lnTo>
                  <a:lnTo>
                    <a:pt x="665" y="976"/>
                  </a:lnTo>
                  <a:lnTo>
                    <a:pt x="699" y="940"/>
                  </a:lnTo>
                  <a:lnTo>
                    <a:pt x="726" y="898"/>
                  </a:lnTo>
                  <a:lnTo>
                    <a:pt x="748" y="853"/>
                  </a:lnTo>
                  <a:lnTo>
                    <a:pt x="765" y="804"/>
                  </a:lnTo>
                  <a:lnTo>
                    <a:pt x="776" y="755"/>
                  </a:lnTo>
                  <a:lnTo>
                    <a:pt x="780" y="701"/>
                  </a:lnTo>
                  <a:lnTo>
                    <a:pt x="777" y="654"/>
                  </a:lnTo>
                  <a:lnTo>
                    <a:pt x="768" y="609"/>
                  </a:lnTo>
                  <a:lnTo>
                    <a:pt x="755" y="564"/>
                  </a:lnTo>
                  <a:lnTo>
                    <a:pt x="736" y="523"/>
                  </a:lnTo>
                  <a:lnTo>
                    <a:pt x="713" y="485"/>
                  </a:lnTo>
                  <a:lnTo>
                    <a:pt x="928" y="270"/>
                  </a:lnTo>
                  <a:lnTo>
                    <a:pt x="928" y="404"/>
                  </a:lnTo>
                  <a:lnTo>
                    <a:pt x="931" y="425"/>
                  </a:lnTo>
                  <a:lnTo>
                    <a:pt x="939" y="444"/>
                  </a:lnTo>
                  <a:lnTo>
                    <a:pt x="950" y="460"/>
                  </a:lnTo>
                  <a:lnTo>
                    <a:pt x="967" y="472"/>
                  </a:lnTo>
                  <a:lnTo>
                    <a:pt x="986" y="481"/>
                  </a:lnTo>
                  <a:lnTo>
                    <a:pt x="1006" y="483"/>
                  </a:lnTo>
                  <a:lnTo>
                    <a:pt x="1029" y="481"/>
                  </a:lnTo>
                  <a:lnTo>
                    <a:pt x="1047" y="472"/>
                  </a:lnTo>
                  <a:lnTo>
                    <a:pt x="1063" y="460"/>
                  </a:lnTo>
                  <a:lnTo>
                    <a:pt x="1076" y="444"/>
                  </a:lnTo>
                  <a:lnTo>
                    <a:pt x="1083" y="425"/>
                  </a:lnTo>
                  <a:lnTo>
                    <a:pt x="1086" y="404"/>
                  </a:lnTo>
                  <a:lnTo>
                    <a:pt x="1086" y="79"/>
                  </a:lnTo>
                  <a:lnTo>
                    <a:pt x="1086" y="75"/>
                  </a:lnTo>
                  <a:lnTo>
                    <a:pt x="1085" y="66"/>
                  </a:lnTo>
                  <a:lnTo>
                    <a:pt x="1082" y="53"/>
                  </a:lnTo>
                  <a:lnTo>
                    <a:pt x="1074" y="37"/>
                  </a:lnTo>
                  <a:lnTo>
                    <a:pt x="1061" y="22"/>
                  </a:lnTo>
                  <a:close/>
                  <a:moveTo>
                    <a:pt x="553" y="864"/>
                  </a:moveTo>
                  <a:lnTo>
                    <a:pt x="526" y="888"/>
                  </a:lnTo>
                  <a:lnTo>
                    <a:pt x="495" y="906"/>
                  </a:lnTo>
                  <a:lnTo>
                    <a:pt x="463" y="920"/>
                  </a:lnTo>
                  <a:lnTo>
                    <a:pt x="427" y="929"/>
                  </a:lnTo>
                  <a:lnTo>
                    <a:pt x="390" y="932"/>
                  </a:lnTo>
                  <a:lnTo>
                    <a:pt x="352" y="929"/>
                  </a:lnTo>
                  <a:lnTo>
                    <a:pt x="317" y="920"/>
                  </a:lnTo>
                  <a:lnTo>
                    <a:pt x="284" y="906"/>
                  </a:lnTo>
                  <a:lnTo>
                    <a:pt x="253" y="888"/>
                  </a:lnTo>
                  <a:lnTo>
                    <a:pt x="227" y="864"/>
                  </a:lnTo>
                  <a:lnTo>
                    <a:pt x="203" y="838"/>
                  </a:lnTo>
                  <a:lnTo>
                    <a:pt x="185" y="807"/>
                  </a:lnTo>
                  <a:lnTo>
                    <a:pt x="170" y="774"/>
                  </a:lnTo>
                  <a:lnTo>
                    <a:pt x="161" y="739"/>
                  </a:lnTo>
                  <a:lnTo>
                    <a:pt x="159" y="701"/>
                  </a:lnTo>
                  <a:lnTo>
                    <a:pt x="161" y="663"/>
                  </a:lnTo>
                  <a:lnTo>
                    <a:pt x="170" y="628"/>
                  </a:lnTo>
                  <a:lnTo>
                    <a:pt x="185" y="596"/>
                  </a:lnTo>
                  <a:lnTo>
                    <a:pt x="203" y="564"/>
                  </a:lnTo>
                  <a:lnTo>
                    <a:pt x="227" y="538"/>
                  </a:lnTo>
                  <a:lnTo>
                    <a:pt x="253" y="515"/>
                  </a:lnTo>
                  <a:lnTo>
                    <a:pt x="284" y="496"/>
                  </a:lnTo>
                  <a:lnTo>
                    <a:pt x="317" y="482"/>
                  </a:lnTo>
                  <a:lnTo>
                    <a:pt x="352" y="473"/>
                  </a:lnTo>
                  <a:lnTo>
                    <a:pt x="390" y="470"/>
                  </a:lnTo>
                  <a:lnTo>
                    <a:pt x="427" y="473"/>
                  </a:lnTo>
                  <a:lnTo>
                    <a:pt x="463" y="482"/>
                  </a:lnTo>
                  <a:lnTo>
                    <a:pt x="495" y="496"/>
                  </a:lnTo>
                  <a:lnTo>
                    <a:pt x="526" y="515"/>
                  </a:lnTo>
                  <a:lnTo>
                    <a:pt x="553" y="538"/>
                  </a:lnTo>
                  <a:lnTo>
                    <a:pt x="576" y="564"/>
                  </a:lnTo>
                  <a:lnTo>
                    <a:pt x="594" y="596"/>
                  </a:lnTo>
                  <a:lnTo>
                    <a:pt x="609" y="628"/>
                  </a:lnTo>
                  <a:lnTo>
                    <a:pt x="618" y="663"/>
                  </a:lnTo>
                  <a:lnTo>
                    <a:pt x="620" y="701"/>
                  </a:lnTo>
                  <a:lnTo>
                    <a:pt x="618" y="739"/>
                  </a:lnTo>
                  <a:lnTo>
                    <a:pt x="609" y="774"/>
                  </a:lnTo>
                  <a:lnTo>
                    <a:pt x="594" y="807"/>
                  </a:lnTo>
                  <a:lnTo>
                    <a:pt x="576" y="838"/>
                  </a:lnTo>
                  <a:lnTo>
                    <a:pt x="553" y="864"/>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195" name="Textfeld 194">
              <a:extLst>
                <a:ext uri="{FF2B5EF4-FFF2-40B4-BE49-F238E27FC236}">
                  <a16:creationId xmlns:a16="http://schemas.microsoft.com/office/drawing/2014/main" id="{C1F359F1-8482-4368-837C-9860195CFB1E}"/>
                </a:ext>
              </a:extLst>
            </p:cNvPr>
            <p:cNvSpPr txBox="1"/>
            <p:nvPr/>
          </p:nvSpPr>
          <p:spPr>
            <a:xfrm>
              <a:off x="1530792" y="5913703"/>
              <a:ext cx="550276" cy="138499"/>
            </a:xfrm>
            <a:prstGeom prst="rect">
              <a:avLst/>
            </a:prstGeom>
            <a:noFill/>
          </p:spPr>
          <p:txBody>
            <a:bodyPr wrap="square" lIns="0" tIns="0" rIns="0" bIns="0" rtlCol="0">
              <a:spAutoFit/>
            </a:bodyPr>
            <a:lstStyle/>
            <a:p>
              <a:r>
                <a:rPr lang="de-DE" sz="900" dirty="0">
                  <a:solidFill>
                    <a:schemeClr val="accent1"/>
                  </a:solidFill>
                </a:rPr>
                <a:t>(n=.985)</a:t>
              </a:r>
              <a:endParaRPr lang="en-US" sz="900" dirty="0" err="1">
                <a:solidFill>
                  <a:schemeClr val="accent1"/>
                </a:solidFill>
              </a:endParaRPr>
            </a:p>
          </p:txBody>
        </p:sp>
        <p:sp>
          <p:nvSpPr>
            <p:cNvPr id="196" name="Textfeld 195">
              <a:extLst>
                <a:ext uri="{FF2B5EF4-FFF2-40B4-BE49-F238E27FC236}">
                  <a16:creationId xmlns:a16="http://schemas.microsoft.com/office/drawing/2014/main" id="{E88D90D7-27CB-47CE-A910-106B0BFE45B8}"/>
                </a:ext>
              </a:extLst>
            </p:cNvPr>
            <p:cNvSpPr txBox="1"/>
            <p:nvPr/>
          </p:nvSpPr>
          <p:spPr>
            <a:xfrm>
              <a:off x="2260641" y="5913703"/>
              <a:ext cx="550276" cy="138499"/>
            </a:xfrm>
            <a:prstGeom prst="rect">
              <a:avLst/>
            </a:prstGeom>
            <a:noFill/>
          </p:spPr>
          <p:txBody>
            <a:bodyPr wrap="square" lIns="0" tIns="0" rIns="0" bIns="0" rtlCol="0">
              <a:spAutoFit/>
            </a:bodyPr>
            <a:lstStyle/>
            <a:p>
              <a:r>
                <a:rPr lang="de-DE" sz="900" dirty="0">
                  <a:solidFill>
                    <a:schemeClr val="accent1"/>
                  </a:solidFill>
                </a:rPr>
                <a:t>(n=1.025)</a:t>
              </a:r>
              <a:endParaRPr lang="en-US" sz="900" dirty="0" err="1">
                <a:solidFill>
                  <a:schemeClr val="accent1"/>
                </a:solidFill>
              </a:endParaRPr>
            </a:p>
          </p:txBody>
        </p:sp>
        <p:sp>
          <p:nvSpPr>
            <p:cNvPr id="200" name="Textfeld 199">
              <a:extLst>
                <a:ext uri="{FF2B5EF4-FFF2-40B4-BE49-F238E27FC236}">
                  <a16:creationId xmlns:a16="http://schemas.microsoft.com/office/drawing/2014/main" id="{496DBBCE-1CC5-4D6D-B6E0-F07B30E64282}"/>
                </a:ext>
              </a:extLst>
            </p:cNvPr>
            <p:cNvSpPr txBox="1"/>
            <p:nvPr/>
          </p:nvSpPr>
          <p:spPr>
            <a:xfrm>
              <a:off x="1722853" y="5658468"/>
              <a:ext cx="221214" cy="184666"/>
            </a:xfrm>
            <a:prstGeom prst="rect">
              <a:avLst/>
            </a:prstGeom>
            <a:noFill/>
          </p:spPr>
          <p:txBody>
            <a:bodyPr wrap="none" lIns="0" tIns="0" rIns="0" bIns="0" rtlCol="0">
              <a:spAutoFit/>
            </a:bodyPr>
            <a:lstStyle/>
            <a:p>
              <a:r>
                <a:rPr lang="de-DE" sz="1200" dirty="0">
                  <a:solidFill>
                    <a:schemeClr val="accent1"/>
                  </a:solidFill>
                </a:rPr>
                <a:t>3%</a:t>
              </a:r>
              <a:endParaRPr lang="en-US" sz="1200" dirty="0" err="1">
                <a:solidFill>
                  <a:schemeClr val="accent1"/>
                </a:solidFill>
              </a:endParaRPr>
            </a:p>
          </p:txBody>
        </p:sp>
        <p:sp>
          <p:nvSpPr>
            <p:cNvPr id="201" name="Textfeld 200">
              <a:extLst>
                <a:ext uri="{FF2B5EF4-FFF2-40B4-BE49-F238E27FC236}">
                  <a16:creationId xmlns:a16="http://schemas.microsoft.com/office/drawing/2014/main" id="{53AF5061-0413-4A85-A18E-146161DECE11}"/>
                </a:ext>
              </a:extLst>
            </p:cNvPr>
            <p:cNvSpPr txBox="1"/>
            <p:nvPr/>
          </p:nvSpPr>
          <p:spPr>
            <a:xfrm>
              <a:off x="2471461" y="5658468"/>
              <a:ext cx="221214" cy="184666"/>
            </a:xfrm>
            <a:prstGeom prst="rect">
              <a:avLst/>
            </a:prstGeom>
            <a:noFill/>
          </p:spPr>
          <p:txBody>
            <a:bodyPr wrap="none" lIns="0" tIns="0" rIns="0" bIns="0" rtlCol="0">
              <a:spAutoFit/>
            </a:bodyPr>
            <a:lstStyle/>
            <a:p>
              <a:r>
                <a:rPr lang="de-DE" sz="1200" dirty="0">
                  <a:solidFill>
                    <a:schemeClr val="accent1"/>
                  </a:solidFill>
                </a:rPr>
                <a:t>7%</a:t>
              </a:r>
              <a:endParaRPr lang="en-US" sz="1200" dirty="0" err="1">
                <a:solidFill>
                  <a:schemeClr val="accent1"/>
                </a:solidFill>
              </a:endParaRPr>
            </a:p>
          </p:txBody>
        </p:sp>
        <p:sp>
          <p:nvSpPr>
            <p:cNvPr id="205" name="Textfeld 204">
              <a:extLst>
                <a:ext uri="{FF2B5EF4-FFF2-40B4-BE49-F238E27FC236}">
                  <a16:creationId xmlns:a16="http://schemas.microsoft.com/office/drawing/2014/main" id="{4B51055F-C2B7-4FC0-9671-8C9077B7C64C}"/>
                </a:ext>
              </a:extLst>
            </p:cNvPr>
            <p:cNvSpPr txBox="1"/>
            <p:nvPr/>
          </p:nvSpPr>
          <p:spPr>
            <a:xfrm>
              <a:off x="383831" y="5389601"/>
              <a:ext cx="1921926" cy="153888"/>
            </a:xfrm>
            <a:prstGeom prst="rect">
              <a:avLst/>
            </a:prstGeom>
            <a:noFill/>
          </p:spPr>
          <p:txBody>
            <a:bodyPr wrap="square" lIns="0" tIns="0" rIns="0" bIns="0" rtlCol="0">
              <a:spAutoFit/>
            </a:bodyPr>
            <a:lstStyle/>
            <a:p>
              <a:r>
                <a:rPr lang="de-DE" sz="1000" dirty="0" err="1">
                  <a:solidFill>
                    <a:schemeClr val="accent1"/>
                  </a:solidFill>
                </a:rPr>
                <a:t>Proportions</a:t>
              </a:r>
              <a:r>
                <a:rPr lang="de-DE" sz="1000" dirty="0">
                  <a:solidFill>
                    <a:schemeClr val="accent1"/>
                  </a:solidFill>
                </a:rPr>
                <a:t> </a:t>
              </a:r>
              <a:r>
                <a:rPr lang="de-DE" sz="1000" dirty="0" err="1">
                  <a:solidFill>
                    <a:schemeClr val="accent1"/>
                  </a:solidFill>
                </a:rPr>
                <a:t>of</a:t>
              </a:r>
              <a:r>
                <a:rPr lang="de-DE" sz="1000" dirty="0">
                  <a:solidFill>
                    <a:schemeClr val="accent1"/>
                  </a:solidFill>
                </a:rPr>
                <a:t> </a:t>
              </a:r>
              <a:r>
                <a:rPr lang="de-DE" sz="1000" dirty="0" err="1">
                  <a:solidFill>
                    <a:schemeClr val="accent1"/>
                  </a:solidFill>
                </a:rPr>
                <a:t>correct</a:t>
              </a:r>
              <a:r>
                <a:rPr lang="de-DE" sz="1000" dirty="0">
                  <a:solidFill>
                    <a:schemeClr val="accent1"/>
                  </a:solidFill>
                </a:rPr>
                <a:t> </a:t>
              </a:r>
              <a:r>
                <a:rPr lang="de-DE" sz="1000" dirty="0" err="1">
                  <a:solidFill>
                    <a:schemeClr val="accent1"/>
                  </a:solidFill>
                </a:rPr>
                <a:t>answers</a:t>
              </a:r>
              <a:endParaRPr lang="en-US" sz="1000" dirty="0" err="1">
                <a:solidFill>
                  <a:schemeClr val="accent1"/>
                </a:solidFill>
              </a:endParaRPr>
            </a:p>
          </p:txBody>
        </p:sp>
      </p:grpSp>
      <p:sp>
        <p:nvSpPr>
          <p:cNvPr id="4" name="Foliennummernplatzhalter 3">
            <a:extLst>
              <a:ext uri="{FF2B5EF4-FFF2-40B4-BE49-F238E27FC236}">
                <a16:creationId xmlns:a16="http://schemas.microsoft.com/office/drawing/2014/main" id="{9EB208A6-3C77-44FC-8BFE-203292B04B30}"/>
              </a:ext>
            </a:extLst>
          </p:cNvPr>
          <p:cNvSpPr>
            <a:spLocks noGrp="1"/>
          </p:cNvSpPr>
          <p:nvPr>
            <p:ph type="sldNum" sz="quarter" idx="10"/>
          </p:nvPr>
        </p:nvSpPr>
        <p:spPr/>
        <p:txBody>
          <a:bodyPr/>
          <a:lstStyle/>
          <a:p>
            <a:fld id="{4034BEE3-566C-4068-A777-C3A4762E861B}" type="slidenum">
              <a:rPr lang="en-GB" smtClean="0"/>
              <a:pPr/>
              <a:t>29</a:t>
            </a:fld>
            <a:endParaRPr lang="en-GB" dirty="0"/>
          </a:p>
        </p:txBody>
      </p:sp>
    </p:spTree>
    <p:extLst>
      <p:ext uri="{BB962C8B-B14F-4D97-AF65-F5344CB8AC3E}">
        <p14:creationId xmlns:p14="http://schemas.microsoft.com/office/powerpoint/2010/main" val="361902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496BB0-A93E-40D8-B54A-3E5C7CEDC9A5}"/>
              </a:ext>
            </a:extLst>
          </p:cNvPr>
          <p:cNvSpPr>
            <a:spLocks noGrp="1"/>
          </p:cNvSpPr>
          <p:nvPr>
            <p:ph type="title"/>
          </p:nvPr>
        </p:nvSpPr>
        <p:spPr>
          <a:xfrm>
            <a:off x="359999" y="430718"/>
            <a:ext cx="11466875" cy="403200"/>
          </a:xfrm>
        </p:spPr>
        <p:txBody>
          <a:bodyPr/>
          <a:lstStyle/>
          <a:p>
            <a:r>
              <a:rPr lang="de-DE" dirty="0"/>
              <a:t>Study Design</a:t>
            </a:r>
          </a:p>
        </p:txBody>
      </p:sp>
      <p:sp>
        <p:nvSpPr>
          <p:cNvPr id="4" name="Fußzeilenplatzhalter 3">
            <a:extLst>
              <a:ext uri="{FF2B5EF4-FFF2-40B4-BE49-F238E27FC236}">
                <a16:creationId xmlns:a16="http://schemas.microsoft.com/office/drawing/2014/main" id="{279321E1-33A0-440F-9C6E-1283675E4407}"/>
              </a:ext>
            </a:extLst>
          </p:cNvPr>
          <p:cNvSpPr>
            <a:spLocks noGrp="1"/>
          </p:cNvSpPr>
          <p:nvPr>
            <p:ph type="ftr" sz="quarter" idx="11"/>
          </p:nvPr>
        </p:nvSpPr>
        <p:spPr/>
        <p:txBody>
          <a:bodyPr/>
          <a:lstStyle/>
          <a:p>
            <a:endParaRPr lang="en-GB" dirty="0"/>
          </a:p>
        </p:txBody>
      </p:sp>
      <p:sp>
        <p:nvSpPr>
          <p:cNvPr id="5" name="Rectangle 30">
            <a:extLst>
              <a:ext uri="{FF2B5EF4-FFF2-40B4-BE49-F238E27FC236}">
                <a16:creationId xmlns:a16="http://schemas.microsoft.com/office/drawing/2014/main" id="{533353DF-AD0F-4CE3-9FE2-E4D0C0F54DB8}"/>
              </a:ext>
            </a:extLst>
          </p:cNvPr>
          <p:cNvSpPr/>
          <p:nvPr/>
        </p:nvSpPr>
        <p:spPr>
          <a:xfrm>
            <a:off x="1642078" y="3461919"/>
            <a:ext cx="3443660" cy="1384995"/>
          </a:xfrm>
          <a:prstGeom prst="rect">
            <a:avLst/>
          </a:prstGeom>
        </p:spPr>
        <p:txBody>
          <a:bodyPr wrap="square">
            <a:spAutoFit/>
          </a:bodyPr>
          <a:lstStyle/>
          <a:p>
            <a:r>
              <a:rPr lang="en-GB" sz="1400" b="1" dirty="0"/>
              <a:t>Target group / sample size</a:t>
            </a:r>
          </a:p>
          <a:p>
            <a:r>
              <a:rPr lang="de-DE" sz="1400" dirty="0"/>
              <a:t>n=2.010 Interviews</a:t>
            </a:r>
            <a:br>
              <a:rPr lang="de-DE" sz="1400" dirty="0"/>
            </a:br>
            <a:r>
              <a:rPr lang="en-US" sz="1400" dirty="0"/>
              <a:t>Population aged 18+ years, representative according to the criteria of age (in groups: 18-34, 35-49, 50-99), gender and region</a:t>
            </a:r>
            <a:endParaRPr lang="de-DE" sz="1400" dirty="0"/>
          </a:p>
        </p:txBody>
      </p:sp>
      <p:sp>
        <p:nvSpPr>
          <p:cNvPr id="6" name="Rectangle 30">
            <a:extLst>
              <a:ext uri="{FF2B5EF4-FFF2-40B4-BE49-F238E27FC236}">
                <a16:creationId xmlns:a16="http://schemas.microsoft.com/office/drawing/2014/main" id="{CF4DDCAA-D2EC-4A55-860D-DA9B37A3FBCD}"/>
              </a:ext>
            </a:extLst>
          </p:cNvPr>
          <p:cNvSpPr/>
          <p:nvPr/>
        </p:nvSpPr>
        <p:spPr>
          <a:xfrm>
            <a:off x="6301719" y="1298834"/>
            <a:ext cx="3852173" cy="523220"/>
          </a:xfrm>
          <a:prstGeom prst="rect">
            <a:avLst/>
          </a:prstGeom>
        </p:spPr>
        <p:txBody>
          <a:bodyPr wrap="square">
            <a:spAutoFit/>
          </a:bodyPr>
          <a:lstStyle/>
          <a:p>
            <a:pPr fontAlgn="auto">
              <a:spcAft>
                <a:spcPts val="0"/>
              </a:spcAft>
              <a:buClr>
                <a:schemeClr val="accent5"/>
              </a:buClr>
              <a:defRPr/>
            </a:pPr>
            <a:r>
              <a:rPr lang="en-GB" sz="1400" b="1" dirty="0"/>
              <a:t>Interview length:</a:t>
            </a:r>
          </a:p>
          <a:p>
            <a:pPr fontAlgn="auto">
              <a:spcAft>
                <a:spcPts val="0"/>
              </a:spcAft>
              <a:buClr>
                <a:schemeClr val="accent5"/>
              </a:buClr>
              <a:defRPr/>
            </a:pPr>
            <a:r>
              <a:rPr lang="en-GB" sz="1400" dirty="0"/>
              <a:t>Approx. 20 min</a:t>
            </a:r>
            <a:endParaRPr lang="en-US" sz="1400" dirty="0"/>
          </a:p>
        </p:txBody>
      </p:sp>
      <p:sp>
        <p:nvSpPr>
          <p:cNvPr id="7" name="Rectangle 30">
            <a:extLst>
              <a:ext uri="{FF2B5EF4-FFF2-40B4-BE49-F238E27FC236}">
                <a16:creationId xmlns:a16="http://schemas.microsoft.com/office/drawing/2014/main" id="{F0AE6D6D-D0E8-46DB-B25F-BE66FB66F8D6}"/>
              </a:ext>
            </a:extLst>
          </p:cNvPr>
          <p:cNvSpPr/>
          <p:nvPr/>
        </p:nvSpPr>
        <p:spPr>
          <a:xfrm>
            <a:off x="1642078" y="2477822"/>
            <a:ext cx="3716860" cy="523220"/>
          </a:xfrm>
          <a:prstGeom prst="rect">
            <a:avLst/>
          </a:prstGeom>
        </p:spPr>
        <p:txBody>
          <a:bodyPr wrap="square">
            <a:spAutoFit/>
          </a:bodyPr>
          <a:lstStyle/>
          <a:p>
            <a:pPr fontAlgn="auto">
              <a:spcAft>
                <a:spcPts val="0"/>
              </a:spcAft>
              <a:buClr>
                <a:schemeClr val="accent5"/>
              </a:buClr>
              <a:defRPr/>
            </a:pPr>
            <a:r>
              <a:rPr lang="de-DE" sz="1400" b="1" dirty="0"/>
              <a:t>Country:</a:t>
            </a:r>
            <a:br>
              <a:rPr lang="de-DE" sz="1400" b="1" dirty="0">
                <a:solidFill>
                  <a:schemeClr val="accent2">
                    <a:lumMod val="75000"/>
                  </a:schemeClr>
                </a:solidFill>
              </a:rPr>
            </a:br>
            <a:r>
              <a:rPr lang="de-DE" sz="1400" dirty="0" err="1"/>
              <a:t>Belgium</a:t>
            </a:r>
            <a:endParaRPr lang="en-US" sz="1400" dirty="0"/>
          </a:p>
        </p:txBody>
      </p:sp>
      <p:sp>
        <p:nvSpPr>
          <p:cNvPr id="8" name="Rectangle 30">
            <a:extLst>
              <a:ext uri="{FF2B5EF4-FFF2-40B4-BE49-F238E27FC236}">
                <a16:creationId xmlns:a16="http://schemas.microsoft.com/office/drawing/2014/main" id="{60E191BD-636D-439B-8E25-9E95DC30BF0F}"/>
              </a:ext>
            </a:extLst>
          </p:cNvPr>
          <p:cNvSpPr/>
          <p:nvPr/>
        </p:nvSpPr>
        <p:spPr>
          <a:xfrm>
            <a:off x="1642078" y="1298834"/>
            <a:ext cx="3851654" cy="523220"/>
          </a:xfrm>
          <a:prstGeom prst="rect">
            <a:avLst/>
          </a:prstGeom>
        </p:spPr>
        <p:txBody>
          <a:bodyPr wrap="square">
            <a:spAutoFit/>
          </a:bodyPr>
          <a:lstStyle/>
          <a:p>
            <a:pPr fontAlgn="auto">
              <a:spcBef>
                <a:spcPts val="600"/>
              </a:spcBef>
              <a:spcAft>
                <a:spcPts val="0"/>
              </a:spcAft>
              <a:buClr>
                <a:schemeClr val="accent5"/>
              </a:buClr>
              <a:defRPr/>
            </a:pPr>
            <a:r>
              <a:rPr lang="en-GB" sz="1400" b="1" dirty="0"/>
              <a:t>Methodology:</a:t>
            </a:r>
            <a:br>
              <a:rPr lang="en-GB" sz="1400" dirty="0">
                <a:solidFill>
                  <a:schemeClr val="accent2">
                    <a:lumMod val="75000"/>
                  </a:schemeClr>
                </a:solidFill>
              </a:rPr>
            </a:br>
            <a:r>
              <a:rPr lang="en-GB" sz="1400" dirty="0"/>
              <a:t>Online Interviews</a:t>
            </a:r>
            <a:endParaRPr lang="en-US" sz="1400" dirty="0"/>
          </a:p>
        </p:txBody>
      </p:sp>
      <p:sp>
        <p:nvSpPr>
          <p:cNvPr id="9" name="Rectangle 30">
            <a:extLst>
              <a:ext uri="{FF2B5EF4-FFF2-40B4-BE49-F238E27FC236}">
                <a16:creationId xmlns:a16="http://schemas.microsoft.com/office/drawing/2014/main" id="{A73E401E-CE2B-4DAE-B0D8-40ABE17A3C10}"/>
              </a:ext>
            </a:extLst>
          </p:cNvPr>
          <p:cNvSpPr/>
          <p:nvPr/>
        </p:nvSpPr>
        <p:spPr>
          <a:xfrm>
            <a:off x="6301719" y="3461919"/>
            <a:ext cx="4248203" cy="2569934"/>
          </a:xfrm>
          <a:prstGeom prst="rect">
            <a:avLst/>
          </a:prstGeom>
        </p:spPr>
        <p:txBody>
          <a:bodyPr wrap="square">
            <a:spAutoFit/>
          </a:bodyPr>
          <a:lstStyle/>
          <a:p>
            <a:pPr fontAlgn="auto">
              <a:spcBef>
                <a:spcPts val="300"/>
              </a:spcBef>
              <a:spcAft>
                <a:spcPts val="300"/>
              </a:spcAft>
              <a:buClr>
                <a:schemeClr val="accent5"/>
              </a:buClr>
              <a:defRPr/>
            </a:pPr>
            <a:r>
              <a:rPr lang="en-GB" sz="1400" b="1" dirty="0"/>
              <a:t>Content of questionnaire: </a:t>
            </a:r>
          </a:p>
          <a:p>
            <a:pPr>
              <a:spcBef>
                <a:spcPts val="300"/>
              </a:spcBef>
              <a:spcAft>
                <a:spcPts val="300"/>
              </a:spcAft>
              <a:buClr>
                <a:schemeClr val="accent5"/>
              </a:buClr>
              <a:defRPr/>
            </a:pPr>
            <a:r>
              <a:rPr lang="en-US" sz="1400" dirty="0"/>
              <a:t>Under the core topic “The future of health", the questionnaire was divided into six subjects:</a:t>
            </a:r>
            <a:endParaRPr lang="de-DE" sz="1400" dirty="0"/>
          </a:p>
          <a:p>
            <a:pPr fontAlgn="auto">
              <a:spcBef>
                <a:spcPts val="300"/>
              </a:spcBef>
              <a:spcAft>
                <a:spcPts val="300"/>
              </a:spcAft>
              <a:buClr>
                <a:schemeClr val="accent1"/>
              </a:buClr>
              <a:defRPr/>
            </a:pPr>
            <a:r>
              <a:rPr lang="en-US" sz="1400" dirty="0"/>
              <a:t>1: </a:t>
            </a:r>
            <a:r>
              <a:rPr lang="de-DE" sz="1400" dirty="0" err="1"/>
              <a:t>Digitalised</a:t>
            </a:r>
            <a:r>
              <a:rPr lang="de-DE" sz="1400" dirty="0"/>
              <a:t> Medicine</a:t>
            </a:r>
          </a:p>
          <a:p>
            <a:pPr fontAlgn="auto">
              <a:spcBef>
                <a:spcPts val="300"/>
              </a:spcBef>
              <a:spcAft>
                <a:spcPts val="300"/>
              </a:spcAft>
              <a:buClr>
                <a:schemeClr val="accent1"/>
              </a:buClr>
              <a:defRPr/>
            </a:pPr>
            <a:r>
              <a:rPr lang="en-US" sz="1400" dirty="0"/>
              <a:t>2: Immunities</a:t>
            </a:r>
          </a:p>
          <a:p>
            <a:pPr fontAlgn="auto">
              <a:spcBef>
                <a:spcPts val="300"/>
              </a:spcBef>
              <a:spcAft>
                <a:spcPts val="300"/>
              </a:spcAft>
              <a:buClr>
                <a:schemeClr val="accent1"/>
              </a:buClr>
              <a:defRPr/>
            </a:pPr>
            <a:r>
              <a:rPr lang="en-US" sz="1400" dirty="0"/>
              <a:t>3: Dying</a:t>
            </a:r>
          </a:p>
          <a:p>
            <a:pPr fontAlgn="auto">
              <a:spcBef>
                <a:spcPts val="300"/>
              </a:spcBef>
              <a:spcAft>
                <a:spcPts val="300"/>
              </a:spcAft>
              <a:buClr>
                <a:schemeClr val="accent1"/>
              </a:buClr>
              <a:defRPr/>
            </a:pPr>
            <a:r>
              <a:rPr lang="en-US" sz="1400" dirty="0"/>
              <a:t>4: Innovation</a:t>
            </a:r>
          </a:p>
          <a:p>
            <a:pPr fontAlgn="auto">
              <a:spcBef>
                <a:spcPts val="300"/>
              </a:spcBef>
              <a:spcAft>
                <a:spcPts val="300"/>
              </a:spcAft>
              <a:buClr>
                <a:schemeClr val="accent1"/>
              </a:buClr>
              <a:defRPr/>
            </a:pPr>
            <a:r>
              <a:rPr lang="en-US" sz="1400" dirty="0"/>
              <a:t>5: Everyday Illnesses</a:t>
            </a:r>
            <a:endParaRPr lang="de-DE" sz="1400" dirty="0"/>
          </a:p>
          <a:p>
            <a:pPr fontAlgn="auto">
              <a:spcBef>
                <a:spcPts val="300"/>
              </a:spcBef>
              <a:spcAft>
                <a:spcPts val="300"/>
              </a:spcAft>
              <a:buClr>
                <a:schemeClr val="accent1"/>
              </a:buClr>
              <a:defRPr/>
            </a:pPr>
            <a:r>
              <a:rPr lang="en-US" sz="1400" dirty="0"/>
              <a:t>6: Sexuality &amp; Health</a:t>
            </a:r>
            <a:endParaRPr lang="de-DE" sz="1400" dirty="0"/>
          </a:p>
        </p:txBody>
      </p:sp>
      <p:sp>
        <p:nvSpPr>
          <p:cNvPr id="10" name="Rectangle 30">
            <a:extLst>
              <a:ext uri="{FF2B5EF4-FFF2-40B4-BE49-F238E27FC236}">
                <a16:creationId xmlns:a16="http://schemas.microsoft.com/office/drawing/2014/main" id="{0AFE062E-00E0-4CF4-A7DB-8E1F97FA585D}"/>
              </a:ext>
            </a:extLst>
          </p:cNvPr>
          <p:cNvSpPr/>
          <p:nvPr/>
        </p:nvSpPr>
        <p:spPr>
          <a:xfrm>
            <a:off x="6301719" y="2477822"/>
            <a:ext cx="3716860" cy="523220"/>
          </a:xfrm>
          <a:prstGeom prst="rect">
            <a:avLst/>
          </a:prstGeom>
          <a:noFill/>
        </p:spPr>
        <p:txBody>
          <a:bodyPr wrap="square">
            <a:spAutoFit/>
          </a:bodyPr>
          <a:lstStyle/>
          <a:p>
            <a:pPr>
              <a:buClr>
                <a:schemeClr val="accent5"/>
              </a:buClr>
              <a:defRPr/>
            </a:pPr>
            <a:r>
              <a:rPr lang="de-DE" sz="1400" b="1" dirty="0"/>
              <a:t>Field:</a:t>
            </a:r>
            <a:br>
              <a:rPr lang="de-DE" sz="1400" b="1" dirty="0">
                <a:solidFill>
                  <a:schemeClr val="accent2">
                    <a:lumMod val="75000"/>
                  </a:schemeClr>
                </a:solidFill>
              </a:rPr>
            </a:br>
            <a:r>
              <a:rPr lang="de-DE" sz="1400" dirty="0"/>
              <a:t>March 2020</a:t>
            </a:r>
          </a:p>
        </p:txBody>
      </p:sp>
      <p:grpSp>
        <p:nvGrpSpPr>
          <p:cNvPr id="18" name="Gruppieren 17">
            <a:extLst>
              <a:ext uri="{FF2B5EF4-FFF2-40B4-BE49-F238E27FC236}">
                <a16:creationId xmlns:a16="http://schemas.microsoft.com/office/drawing/2014/main" id="{269E6D22-DDE8-4C0E-9BA6-161AA3D27C11}"/>
              </a:ext>
            </a:extLst>
          </p:cNvPr>
          <p:cNvGrpSpPr/>
          <p:nvPr/>
        </p:nvGrpSpPr>
        <p:grpSpPr>
          <a:xfrm>
            <a:off x="784902" y="1298834"/>
            <a:ext cx="712093" cy="619211"/>
            <a:chOff x="605690" y="2741296"/>
            <a:chExt cx="876300" cy="762000"/>
          </a:xfrm>
        </p:grpSpPr>
        <p:pic>
          <p:nvPicPr>
            <p:cNvPr id="12" name="Graphic 37">
              <a:extLst>
                <a:ext uri="{FF2B5EF4-FFF2-40B4-BE49-F238E27FC236}">
                  <a16:creationId xmlns:a16="http://schemas.microsoft.com/office/drawing/2014/main" id="{37146EFF-FF28-4842-B29B-EA4D48F41A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5690" y="2741296"/>
              <a:ext cx="876300" cy="762000"/>
            </a:xfrm>
            <a:prstGeom prst="rect">
              <a:avLst/>
            </a:prstGeom>
          </p:spPr>
        </p:pic>
        <p:grpSp>
          <p:nvGrpSpPr>
            <p:cNvPr id="13" name="Graphic 33">
              <a:extLst>
                <a:ext uri="{FF2B5EF4-FFF2-40B4-BE49-F238E27FC236}">
                  <a16:creationId xmlns:a16="http://schemas.microsoft.com/office/drawing/2014/main" id="{52A4C4D8-990F-4A83-A892-306DA6D7F48B}"/>
                </a:ext>
              </a:extLst>
            </p:cNvPr>
            <p:cNvGrpSpPr/>
            <p:nvPr/>
          </p:nvGrpSpPr>
          <p:grpSpPr>
            <a:xfrm>
              <a:off x="866587" y="3027537"/>
              <a:ext cx="349894" cy="349894"/>
              <a:chOff x="1010555" y="1593622"/>
              <a:chExt cx="489974" cy="489974"/>
            </a:xfrm>
            <a:noFill/>
          </p:grpSpPr>
          <p:sp>
            <p:nvSpPr>
              <p:cNvPr id="14" name="Freihandform: Form 13">
                <a:extLst>
                  <a:ext uri="{FF2B5EF4-FFF2-40B4-BE49-F238E27FC236}">
                    <a16:creationId xmlns:a16="http://schemas.microsoft.com/office/drawing/2014/main" id="{CD79D266-1033-471C-945B-7EA2566ADA9C}"/>
                  </a:ext>
                </a:extLst>
              </p:cNvPr>
              <p:cNvSpPr/>
              <p:nvPr/>
            </p:nvSpPr>
            <p:spPr>
              <a:xfrm>
                <a:off x="1217851" y="1725539"/>
                <a:ext cx="113071" cy="113071"/>
              </a:xfrm>
              <a:custGeom>
                <a:avLst/>
                <a:gdLst>
                  <a:gd name="connsiteX0" fmla="*/ 0 w 113070"/>
                  <a:gd name="connsiteY0" fmla="*/ 56535 h 113070"/>
                  <a:gd name="connsiteX1" fmla="*/ 56535 w 113070"/>
                  <a:gd name="connsiteY1" fmla="*/ 0 h 113070"/>
                  <a:gd name="connsiteX2" fmla="*/ 113071 w 113070"/>
                  <a:gd name="connsiteY2" fmla="*/ 56535 h 113070"/>
                  <a:gd name="connsiteX3" fmla="*/ 56535 w 113070"/>
                  <a:gd name="connsiteY3" fmla="*/ 113071 h 113070"/>
                </a:gdLst>
                <a:ahLst/>
                <a:cxnLst>
                  <a:cxn ang="0">
                    <a:pos x="connsiteX0" y="connsiteY0"/>
                  </a:cxn>
                  <a:cxn ang="0">
                    <a:pos x="connsiteX1" y="connsiteY1"/>
                  </a:cxn>
                  <a:cxn ang="0">
                    <a:pos x="connsiteX2" y="connsiteY2"/>
                  </a:cxn>
                  <a:cxn ang="0">
                    <a:pos x="connsiteX3" y="connsiteY3"/>
                  </a:cxn>
                </a:cxnLst>
                <a:rect l="l" t="t" r="r" b="b"/>
                <a:pathLst>
                  <a:path w="113070" h="113070">
                    <a:moveTo>
                      <a:pt x="0" y="56535"/>
                    </a:moveTo>
                    <a:cubicBezTo>
                      <a:pt x="0" y="25312"/>
                      <a:pt x="25312" y="0"/>
                      <a:pt x="56535" y="0"/>
                    </a:cubicBezTo>
                    <a:cubicBezTo>
                      <a:pt x="87759" y="0"/>
                      <a:pt x="113071" y="25312"/>
                      <a:pt x="113071" y="56535"/>
                    </a:cubicBezTo>
                    <a:cubicBezTo>
                      <a:pt x="113071" y="87759"/>
                      <a:pt x="87759" y="113071"/>
                      <a:pt x="56535" y="113071"/>
                    </a:cubicBezTo>
                  </a:path>
                </a:pathLst>
              </a:custGeom>
              <a:noFill/>
              <a:ln w="9423" cap="rnd">
                <a:solidFill>
                  <a:srgbClr val="000000"/>
                </a:solidFill>
                <a:prstDash val="solid"/>
                <a:round/>
              </a:ln>
            </p:spPr>
            <p:txBody>
              <a:bodyPr rtlCol="0" anchor="ctr"/>
              <a:lstStyle/>
              <a:p>
                <a:endParaRPr lang="de-DE"/>
              </a:p>
            </p:txBody>
          </p:sp>
          <p:sp>
            <p:nvSpPr>
              <p:cNvPr id="15" name="Freihandform: Form 14">
                <a:extLst>
                  <a:ext uri="{FF2B5EF4-FFF2-40B4-BE49-F238E27FC236}">
                    <a16:creationId xmlns:a16="http://schemas.microsoft.com/office/drawing/2014/main" id="{B65E3ABF-6346-4F27-B6B8-C5A17B34FA1D}"/>
                  </a:ext>
                </a:extLst>
              </p:cNvPr>
              <p:cNvSpPr/>
              <p:nvPr/>
            </p:nvSpPr>
            <p:spPr>
              <a:xfrm>
                <a:off x="1264964" y="1895146"/>
                <a:ext cx="18845" cy="18845"/>
              </a:xfrm>
              <a:custGeom>
                <a:avLst/>
                <a:gdLst>
                  <a:gd name="connsiteX0" fmla="*/ 9423 w 18845"/>
                  <a:gd name="connsiteY0" fmla="*/ 0 h 18845"/>
                  <a:gd name="connsiteX1" fmla="*/ 18845 w 18845"/>
                  <a:gd name="connsiteY1" fmla="*/ 9423 h 18845"/>
                  <a:gd name="connsiteX2" fmla="*/ 9423 w 18845"/>
                  <a:gd name="connsiteY2" fmla="*/ 18845 h 18845"/>
                  <a:gd name="connsiteX3" fmla="*/ 0 w 18845"/>
                  <a:gd name="connsiteY3" fmla="*/ 9423 h 18845"/>
                  <a:gd name="connsiteX4" fmla="*/ 9423 w 18845"/>
                  <a:gd name="connsiteY4" fmla="*/ 0 h 18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5" h="18845">
                    <a:moveTo>
                      <a:pt x="9423" y="0"/>
                    </a:moveTo>
                    <a:cubicBezTo>
                      <a:pt x="14627" y="0"/>
                      <a:pt x="18845" y="4218"/>
                      <a:pt x="18845" y="9423"/>
                    </a:cubicBezTo>
                    <a:cubicBezTo>
                      <a:pt x="18845" y="14627"/>
                      <a:pt x="14627" y="18845"/>
                      <a:pt x="9423" y="18845"/>
                    </a:cubicBezTo>
                    <a:cubicBezTo>
                      <a:pt x="4218" y="18845"/>
                      <a:pt x="0" y="14627"/>
                      <a:pt x="0" y="9423"/>
                    </a:cubicBezTo>
                    <a:cubicBezTo>
                      <a:pt x="0" y="4218"/>
                      <a:pt x="4218" y="0"/>
                      <a:pt x="9423" y="0"/>
                    </a:cubicBezTo>
                  </a:path>
                </a:pathLst>
              </a:custGeom>
              <a:noFill/>
              <a:ln w="9423" cap="rnd">
                <a:solidFill>
                  <a:srgbClr val="000000"/>
                </a:solidFill>
                <a:prstDash val="solid"/>
                <a:round/>
              </a:ln>
            </p:spPr>
            <p:txBody>
              <a:bodyPr rtlCol="0" anchor="ctr"/>
              <a:lstStyle/>
              <a:p>
                <a:endParaRPr lang="de-DE"/>
              </a:p>
            </p:txBody>
          </p:sp>
          <p:sp>
            <p:nvSpPr>
              <p:cNvPr id="16" name="Freihandform: Form 15">
                <a:extLst>
                  <a:ext uri="{FF2B5EF4-FFF2-40B4-BE49-F238E27FC236}">
                    <a16:creationId xmlns:a16="http://schemas.microsoft.com/office/drawing/2014/main" id="{9C457ACF-3FE1-4FE5-9069-DBD3BB6A2309}"/>
                  </a:ext>
                </a:extLst>
              </p:cNvPr>
              <p:cNvSpPr/>
              <p:nvPr/>
            </p:nvSpPr>
            <p:spPr>
              <a:xfrm>
                <a:off x="1010555" y="1593622"/>
                <a:ext cx="489974" cy="489974"/>
              </a:xfrm>
              <a:custGeom>
                <a:avLst/>
                <a:gdLst>
                  <a:gd name="connsiteX0" fmla="*/ 261288 w 489974"/>
                  <a:gd name="connsiteY0" fmla="*/ 1 h 489974"/>
                  <a:gd name="connsiteX1" fmla="*/ 32882 w 489974"/>
                  <a:gd name="connsiteY1" fmla="*/ 228401 h 489974"/>
                  <a:gd name="connsiteX2" fmla="*/ 67089 w 489974"/>
                  <a:gd name="connsiteY2" fmla="*/ 348636 h 489974"/>
                  <a:gd name="connsiteX3" fmla="*/ 0 w 489974"/>
                  <a:gd name="connsiteY3" fmla="*/ 489975 h 489974"/>
                  <a:gd name="connsiteX4" fmla="*/ 141339 w 489974"/>
                  <a:gd name="connsiteY4" fmla="*/ 422792 h 489974"/>
                  <a:gd name="connsiteX5" fmla="*/ 456123 w 489974"/>
                  <a:gd name="connsiteY5" fmla="*/ 349175 h 489974"/>
                  <a:gd name="connsiteX6" fmla="*/ 382507 w 489974"/>
                  <a:gd name="connsiteY6" fmla="*/ 34392 h 489974"/>
                  <a:gd name="connsiteX7" fmla="*/ 261288 w 489974"/>
                  <a:gd name="connsiteY7" fmla="*/ 1 h 48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974" h="489974">
                    <a:moveTo>
                      <a:pt x="261288" y="1"/>
                    </a:moveTo>
                    <a:cubicBezTo>
                      <a:pt x="135144" y="-1"/>
                      <a:pt x="32884" y="102258"/>
                      <a:pt x="32882" y="228401"/>
                    </a:cubicBezTo>
                    <a:cubicBezTo>
                      <a:pt x="32882" y="270881"/>
                      <a:pt x="44727" y="312519"/>
                      <a:pt x="67089" y="348636"/>
                    </a:cubicBezTo>
                    <a:lnTo>
                      <a:pt x="0" y="489975"/>
                    </a:lnTo>
                    <a:lnTo>
                      <a:pt x="141339" y="422792"/>
                    </a:lnTo>
                    <a:cubicBezTo>
                      <a:pt x="248592" y="489389"/>
                      <a:pt x="389527" y="456430"/>
                      <a:pt x="456123" y="349175"/>
                    </a:cubicBezTo>
                    <a:cubicBezTo>
                      <a:pt x="522720" y="241922"/>
                      <a:pt x="489760" y="100988"/>
                      <a:pt x="382507" y="34392"/>
                    </a:cubicBezTo>
                    <a:cubicBezTo>
                      <a:pt x="346120" y="11798"/>
                      <a:pt x="304118" y="-118"/>
                      <a:pt x="261288" y="1"/>
                    </a:cubicBezTo>
                    <a:close/>
                  </a:path>
                </a:pathLst>
              </a:custGeom>
              <a:noFill/>
              <a:ln w="9423" cap="rnd">
                <a:solidFill>
                  <a:srgbClr val="000000"/>
                </a:solidFill>
                <a:prstDash val="solid"/>
                <a:round/>
              </a:ln>
            </p:spPr>
            <p:txBody>
              <a:bodyPr rtlCol="0" anchor="ctr"/>
              <a:lstStyle/>
              <a:p>
                <a:endParaRPr lang="de-DE"/>
              </a:p>
            </p:txBody>
          </p:sp>
        </p:grpSp>
      </p:grpSp>
      <p:pic>
        <p:nvPicPr>
          <p:cNvPr id="20" name="Graphic 37">
            <a:extLst>
              <a:ext uri="{FF2B5EF4-FFF2-40B4-BE49-F238E27FC236}">
                <a16:creationId xmlns:a16="http://schemas.microsoft.com/office/drawing/2014/main" id="{67E3C243-E102-4B59-AF8F-E0C6F22983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8495" y="3480043"/>
            <a:ext cx="712093" cy="712093"/>
          </a:xfrm>
          <a:prstGeom prst="rect">
            <a:avLst/>
          </a:prstGeom>
        </p:spPr>
      </p:pic>
      <p:pic>
        <p:nvPicPr>
          <p:cNvPr id="21" name="Graphic 69">
            <a:extLst>
              <a:ext uri="{FF2B5EF4-FFF2-40B4-BE49-F238E27FC236}">
                <a16:creationId xmlns:a16="http://schemas.microsoft.com/office/drawing/2014/main" id="{605DF418-EB41-499D-AF4E-1075472D6B0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58289" y="1298834"/>
            <a:ext cx="619211" cy="619211"/>
          </a:xfrm>
          <a:prstGeom prst="rect">
            <a:avLst/>
          </a:prstGeom>
        </p:spPr>
      </p:pic>
      <p:pic>
        <p:nvPicPr>
          <p:cNvPr id="22" name="Graphic 50">
            <a:extLst>
              <a:ext uri="{FF2B5EF4-FFF2-40B4-BE49-F238E27FC236}">
                <a16:creationId xmlns:a16="http://schemas.microsoft.com/office/drawing/2014/main" id="{1152298D-ABB1-4195-9E48-E954964D48F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00759" y="2436591"/>
            <a:ext cx="605682" cy="605682"/>
          </a:xfrm>
          <a:prstGeom prst="rect">
            <a:avLst/>
          </a:prstGeom>
        </p:spPr>
      </p:pic>
      <p:pic>
        <p:nvPicPr>
          <p:cNvPr id="23" name="Graphic 39">
            <a:extLst>
              <a:ext uri="{FF2B5EF4-FFF2-40B4-BE49-F238E27FC236}">
                <a16:creationId xmlns:a16="http://schemas.microsoft.com/office/drawing/2014/main" id="{BE075D2D-5E37-48DE-A9B8-35C68053CC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00759" y="3555370"/>
            <a:ext cx="662057" cy="662057"/>
          </a:xfrm>
          <a:prstGeom prst="rect">
            <a:avLst/>
          </a:prstGeom>
        </p:spPr>
      </p:pic>
      <p:grpSp>
        <p:nvGrpSpPr>
          <p:cNvPr id="32" name="Gruppieren 31">
            <a:extLst>
              <a:ext uri="{FF2B5EF4-FFF2-40B4-BE49-F238E27FC236}">
                <a16:creationId xmlns:a16="http://schemas.microsoft.com/office/drawing/2014/main" id="{31209F03-31B4-48AC-904B-E45094581C9F}"/>
              </a:ext>
            </a:extLst>
          </p:cNvPr>
          <p:cNvGrpSpPr/>
          <p:nvPr/>
        </p:nvGrpSpPr>
        <p:grpSpPr>
          <a:xfrm>
            <a:off x="1912428" y="6249342"/>
            <a:ext cx="724480" cy="468000"/>
            <a:chOff x="1714500" y="4880600"/>
            <a:chExt cx="724480" cy="468000"/>
          </a:xfrm>
        </p:grpSpPr>
        <p:pic>
          <p:nvPicPr>
            <p:cNvPr id="33" name="Grafik 32">
              <a:extLst>
                <a:ext uri="{FF2B5EF4-FFF2-40B4-BE49-F238E27FC236}">
                  <a16:creationId xmlns:a16="http://schemas.microsoft.com/office/drawing/2014/main" id="{EB4F5DA8-AF46-4483-BEBD-6C4481B6F217}"/>
                </a:ext>
              </a:extLst>
            </p:cNvPr>
            <p:cNvPicPr>
              <a:picLocks noChangeAspect="1"/>
            </p:cNvPicPr>
            <p:nvPr/>
          </p:nvPicPr>
          <p:blipFill>
            <a:blip r:embed="rId12"/>
            <a:stretch>
              <a:fillRect/>
            </a:stretch>
          </p:blipFill>
          <p:spPr>
            <a:xfrm>
              <a:off x="1714500" y="4880600"/>
              <a:ext cx="468000" cy="468000"/>
            </a:xfrm>
            <a:prstGeom prst="rect">
              <a:avLst/>
            </a:prstGeom>
          </p:spPr>
        </p:pic>
        <p:sp>
          <p:nvSpPr>
            <p:cNvPr id="34" name="Textfeld 33">
              <a:extLst>
                <a:ext uri="{FF2B5EF4-FFF2-40B4-BE49-F238E27FC236}">
                  <a16:creationId xmlns:a16="http://schemas.microsoft.com/office/drawing/2014/main" id="{9274E128-F10B-4F0C-8F2B-0CBD769790A4}"/>
                </a:ext>
              </a:extLst>
            </p:cNvPr>
            <p:cNvSpPr txBox="1"/>
            <p:nvPr/>
          </p:nvSpPr>
          <p:spPr>
            <a:xfrm>
              <a:off x="2182500" y="5037656"/>
              <a:ext cx="256480" cy="153888"/>
            </a:xfrm>
            <a:prstGeom prst="rect">
              <a:avLst/>
            </a:prstGeom>
            <a:noFill/>
          </p:spPr>
          <p:txBody>
            <a:bodyPr wrap="none" lIns="0" tIns="0" rIns="0" bIns="0" rtlCol="0">
              <a:spAutoFit/>
            </a:bodyPr>
            <a:lstStyle/>
            <a:p>
              <a:r>
                <a:rPr lang="en-US" sz="1000" b="1" noProof="1"/>
                <a:t>BEL</a:t>
              </a:r>
            </a:p>
          </p:txBody>
        </p:sp>
      </p:grpSp>
      <p:pic>
        <p:nvPicPr>
          <p:cNvPr id="36" name="Grafik 35">
            <a:extLst>
              <a:ext uri="{FF2B5EF4-FFF2-40B4-BE49-F238E27FC236}">
                <a16:creationId xmlns:a16="http://schemas.microsoft.com/office/drawing/2014/main" id="{5A088C32-90EA-46A5-AF2A-4A61B519B777}"/>
              </a:ext>
            </a:extLst>
          </p:cNvPr>
          <p:cNvPicPr>
            <a:picLocks noChangeAspect="1"/>
          </p:cNvPicPr>
          <p:nvPr/>
        </p:nvPicPr>
        <p:blipFill>
          <a:blip r:embed="rId12"/>
          <a:stretch>
            <a:fillRect/>
          </a:stretch>
        </p:blipFill>
        <p:spPr>
          <a:xfrm>
            <a:off x="980472" y="2529584"/>
            <a:ext cx="468000" cy="468000"/>
          </a:xfrm>
          <a:prstGeom prst="rect">
            <a:avLst/>
          </a:prstGeom>
        </p:spPr>
      </p:pic>
      <p:sp>
        <p:nvSpPr>
          <p:cNvPr id="11" name="Foliennummernplatzhalter 10">
            <a:extLst>
              <a:ext uri="{FF2B5EF4-FFF2-40B4-BE49-F238E27FC236}">
                <a16:creationId xmlns:a16="http://schemas.microsoft.com/office/drawing/2014/main" id="{FFCB46C3-A7E8-4AA1-826C-E7CC6A1323DB}"/>
              </a:ext>
            </a:extLst>
          </p:cNvPr>
          <p:cNvSpPr>
            <a:spLocks noGrp="1"/>
          </p:cNvSpPr>
          <p:nvPr>
            <p:ph type="sldNum" sz="quarter" idx="10"/>
          </p:nvPr>
        </p:nvSpPr>
        <p:spPr/>
        <p:txBody>
          <a:bodyPr/>
          <a:lstStyle/>
          <a:p>
            <a:fld id="{4034BEE3-566C-4068-A777-C3A4762E861B}" type="slidenum">
              <a:rPr lang="en-GB" smtClean="0"/>
              <a:pPr/>
              <a:t>3</a:t>
            </a:fld>
            <a:endParaRPr lang="en-GB" dirty="0"/>
          </a:p>
        </p:txBody>
      </p:sp>
    </p:spTree>
    <p:extLst>
      <p:ext uri="{BB962C8B-B14F-4D97-AF65-F5344CB8AC3E}">
        <p14:creationId xmlns:p14="http://schemas.microsoft.com/office/powerpoint/2010/main" val="64067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23086-37A0-45B7-A793-B7BB984F92D1}"/>
              </a:ext>
            </a:extLst>
          </p:cNvPr>
          <p:cNvSpPr>
            <a:spLocks noGrp="1"/>
          </p:cNvSpPr>
          <p:nvPr>
            <p:ph type="title"/>
          </p:nvPr>
        </p:nvSpPr>
        <p:spPr/>
        <p:txBody>
          <a:bodyPr/>
          <a:lstStyle/>
          <a:p>
            <a:r>
              <a:rPr lang="en-US" noProof="1"/>
              <a:t>41% regard eternal life to be hocus pocus, another 35% would not want to live eternally even if it was possible.</a:t>
            </a:r>
          </a:p>
        </p:txBody>
      </p:sp>
      <p:sp>
        <p:nvSpPr>
          <p:cNvPr id="25" name="Rechteck 24">
            <a:extLst>
              <a:ext uri="{FF2B5EF4-FFF2-40B4-BE49-F238E27FC236}">
                <a16:creationId xmlns:a16="http://schemas.microsoft.com/office/drawing/2014/main" id="{DCF96DBA-E538-4A5C-8102-CE9E1CA81B2D}"/>
              </a:ext>
            </a:extLst>
          </p:cNvPr>
          <p:cNvSpPr/>
          <p:nvPr/>
        </p:nvSpPr>
        <p:spPr bwMode="ltGray">
          <a:xfrm>
            <a:off x="10950242" y="880227"/>
            <a:ext cx="876632" cy="40320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t>Innovation</a:t>
            </a:r>
          </a:p>
        </p:txBody>
      </p:sp>
      <p:sp>
        <p:nvSpPr>
          <p:cNvPr id="15" name="Rechteck 14">
            <a:extLst>
              <a:ext uri="{FF2B5EF4-FFF2-40B4-BE49-F238E27FC236}">
                <a16:creationId xmlns:a16="http://schemas.microsoft.com/office/drawing/2014/main" id="{747D8F9B-FBD8-4115-BC98-7131725D37A7}"/>
              </a:ext>
            </a:extLst>
          </p:cNvPr>
          <p:cNvSpPr/>
          <p:nvPr/>
        </p:nvSpPr>
        <p:spPr>
          <a:xfrm>
            <a:off x="359999" y="1161919"/>
            <a:ext cx="10590243" cy="276999"/>
          </a:xfrm>
          <a:prstGeom prst="rect">
            <a:avLst/>
          </a:prstGeom>
        </p:spPr>
        <p:txBody>
          <a:bodyPr wrap="square">
            <a:spAutoFit/>
          </a:bodyPr>
          <a:lstStyle/>
          <a:p>
            <a:r>
              <a:rPr lang="en-US" sz="1200" dirty="0"/>
              <a:t>Q18. What do you think about eternal life? </a:t>
            </a:r>
            <a:r>
              <a:rPr lang="en-US" sz="1200" i="1" dirty="0"/>
              <a:t>– (single answer)</a:t>
            </a:r>
            <a:r>
              <a:rPr lang="en-US" sz="1200" dirty="0"/>
              <a:t> </a:t>
            </a:r>
          </a:p>
        </p:txBody>
      </p:sp>
      <p:sp>
        <p:nvSpPr>
          <p:cNvPr id="104" name="Textfeld 103">
            <a:extLst>
              <a:ext uri="{FF2B5EF4-FFF2-40B4-BE49-F238E27FC236}">
                <a16:creationId xmlns:a16="http://schemas.microsoft.com/office/drawing/2014/main" id="{80BA612E-658F-4E96-9024-94A648D8DA5B}"/>
              </a:ext>
            </a:extLst>
          </p:cNvPr>
          <p:cNvSpPr txBox="1"/>
          <p:nvPr/>
        </p:nvSpPr>
        <p:spPr>
          <a:xfrm>
            <a:off x="455193" y="1436958"/>
            <a:ext cx="912109" cy="169277"/>
          </a:xfrm>
          <a:prstGeom prst="rect">
            <a:avLst/>
          </a:prstGeom>
          <a:noFill/>
        </p:spPr>
        <p:txBody>
          <a:bodyPr wrap="none" lIns="0" tIns="0" rIns="0" bIns="0" rtlCol="0">
            <a:spAutoFit/>
          </a:bodyPr>
          <a:lstStyle>
            <a:defPPr>
              <a:defRPr lang="en-US"/>
            </a:defPPr>
            <a:lvl1pPr>
              <a:defRPr sz="1100"/>
            </a:lvl1pPr>
          </a:lstStyle>
          <a:p>
            <a:r>
              <a:rPr lang="de-DE" dirty="0"/>
              <a:t>Base: n=2.010</a:t>
            </a:r>
          </a:p>
        </p:txBody>
      </p:sp>
      <p:grpSp>
        <p:nvGrpSpPr>
          <p:cNvPr id="76" name="Gruppieren 75">
            <a:extLst>
              <a:ext uri="{FF2B5EF4-FFF2-40B4-BE49-F238E27FC236}">
                <a16:creationId xmlns:a16="http://schemas.microsoft.com/office/drawing/2014/main" id="{4E9499F4-9E13-4D97-9F5E-00BB21BB75CF}"/>
              </a:ext>
            </a:extLst>
          </p:cNvPr>
          <p:cNvGrpSpPr/>
          <p:nvPr/>
        </p:nvGrpSpPr>
        <p:grpSpPr>
          <a:xfrm>
            <a:off x="11017824" y="1329736"/>
            <a:ext cx="741468" cy="695933"/>
            <a:chOff x="3773078" y="2221431"/>
            <a:chExt cx="741468" cy="695933"/>
          </a:xfrm>
        </p:grpSpPr>
        <p:sp>
          <p:nvSpPr>
            <p:cNvPr id="77" name="Rechteck 76">
              <a:extLst>
                <a:ext uri="{FF2B5EF4-FFF2-40B4-BE49-F238E27FC236}">
                  <a16:creationId xmlns:a16="http://schemas.microsoft.com/office/drawing/2014/main" id="{4CFAA77D-B5B1-4A0B-B670-F658A53E2554}"/>
                </a:ext>
              </a:extLst>
            </p:cNvPr>
            <p:cNvSpPr/>
            <p:nvPr/>
          </p:nvSpPr>
          <p:spPr bwMode="ltGray">
            <a:xfrm>
              <a:off x="3773078" y="2553312"/>
              <a:ext cx="741468" cy="3640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noProof="1">
                  <a:solidFill>
                    <a:schemeClr val="accent3"/>
                  </a:solidFill>
                </a:rPr>
                <a:t>Talking/ Thinking</a:t>
              </a:r>
            </a:p>
          </p:txBody>
        </p:sp>
        <p:grpSp>
          <p:nvGrpSpPr>
            <p:cNvPr id="78" name="Gruppieren 77">
              <a:extLst>
                <a:ext uri="{FF2B5EF4-FFF2-40B4-BE49-F238E27FC236}">
                  <a16:creationId xmlns:a16="http://schemas.microsoft.com/office/drawing/2014/main" id="{63CD127B-A2E1-4FFD-98E8-7DC0F2040DA4}"/>
                </a:ext>
              </a:extLst>
            </p:cNvPr>
            <p:cNvGrpSpPr/>
            <p:nvPr/>
          </p:nvGrpSpPr>
          <p:grpSpPr>
            <a:xfrm>
              <a:off x="3992366" y="2221431"/>
              <a:ext cx="378633" cy="365728"/>
              <a:chOff x="3272400" y="1595373"/>
              <a:chExt cx="762033" cy="736061"/>
            </a:xfrm>
          </p:grpSpPr>
          <p:sp>
            <p:nvSpPr>
              <p:cNvPr id="79" name="Freihandform: Form 78">
                <a:extLst>
                  <a:ext uri="{FF2B5EF4-FFF2-40B4-BE49-F238E27FC236}">
                    <a16:creationId xmlns:a16="http://schemas.microsoft.com/office/drawing/2014/main" id="{74B5D9D4-AAF4-48BD-82C0-A2095399B6BC}"/>
                  </a:ext>
                </a:extLst>
              </p:cNvPr>
              <p:cNvSpPr/>
              <p:nvPr/>
            </p:nvSpPr>
            <p:spPr>
              <a:xfrm>
                <a:off x="3729567" y="1595373"/>
                <a:ext cx="304866" cy="304865"/>
              </a:xfrm>
              <a:custGeom>
                <a:avLst/>
                <a:gdLst>
                  <a:gd name="connsiteX0" fmla="*/ 261288 w 489974"/>
                  <a:gd name="connsiteY0" fmla="*/ 1 h 489974"/>
                  <a:gd name="connsiteX1" fmla="*/ 32882 w 489974"/>
                  <a:gd name="connsiteY1" fmla="*/ 228401 h 489974"/>
                  <a:gd name="connsiteX2" fmla="*/ 67089 w 489974"/>
                  <a:gd name="connsiteY2" fmla="*/ 348636 h 489974"/>
                  <a:gd name="connsiteX3" fmla="*/ 0 w 489974"/>
                  <a:gd name="connsiteY3" fmla="*/ 489975 h 489974"/>
                  <a:gd name="connsiteX4" fmla="*/ 141339 w 489974"/>
                  <a:gd name="connsiteY4" fmla="*/ 422792 h 489974"/>
                  <a:gd name="connsiteX5" fmla="*/ 456123 w 489974"/>
                  <a:gd name="connsiteY5" fmla="*/ 349175 h 489974"/>
                  <a:gd name="connsiteX6" fmla="*/ 382507 w 489974"/>
                  <a:gd name="connsiteY6" fmla="*/ 34392 h 489974"/>
                  <a:gd name="connsiteX7" fmla="*/ 261288 w 489974"/>
                  <a:gd name="connsiteY7" fmla="*/ 1 h 48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974" h="489974">
                    <a:moveTo>
                      <a:pt x="261288" y="1"/>
                    </a:moveTo>
                    <a:cubicBezTo>
                      <a:pt x="135144" y="-1"/>
                      <a:pt x="32884" y="102258"/>
                      <a:pt x="32882" y="228401"/>
                    </a:cubicBezTo>
                    <a:cubicBezTo>
                      <a:pt x="32882" y="270881"/>
                      <a:pt x="44727" y="312519"/>
                      <a:pt x="67089" y="348636"/>
                    </a:cubicBezTo>
                    <a:lnTo>
                      <a:pt x="0" y="489975"/>
                    </a:lnTo>
                    <a:lnTo>
                      <a:pt x="141339" y="422792"/>
                    </a:lnTo>
                    <a:cubicBezTo>
                      <a:pt x="248592" y="489389"/>
                      <a:pt x="389527" y="456430"/>
                      <a:pt x="456123" y="349175"/>
                    </a:cubicBezTo>
                    <a:cubicBezTo>
                      <a:pt x="522720" y="241922"/>
                      <a:pt x="489760" y="100988"/>
                      <a:pt x="382507" y="34392"/>
                    </a:cubicBezTo>
                    <a:cubicBezTo>
                      <a:pt x="346120" y="11798"/>
                      <a:pt x="304118" y="-118"/>
                      <a:pt x="261288" y="1"/>
                    </a:cubicBezTo>
                    <a:close/>
                  </a:path>
                </a:pathLst>
              </a:custGeom>
              <a:noFill/>
              <a:ln w="3175" cap="rnd">
                <a:solidFill>
                  <a:schemeClr val="accent3"/>
                </a:solidFill>
                <a:prstDash val="solid"/>
                <a:round/>
              </a:ln>
            </p:spPr>
            <p:txBody>
              <a:bodyPr rtlCol="0" anchor="ctr"/>
              <a:lstStyle/>
              <a:p>
                <a:endParaRPr lang="en-US" noProof="1"/>
              </a:p>
            </p:txBody>
          </p:sp>
          <p:pic>
            <p:nvPicPr>
              <p:cNvPr id="80" name="Graphic 55">
                <a:extLst>
                  <a:ext uri="{FF2B5EF4-FFF2-40B4-BE49-F238E27FC236}">
                    <a16:creationId xmlns:a16="http://schemas.microsoft.com/office/drawing/2014/main" id="{5D2DD215-18F1-465C-A4FA-934A47A4C8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72400" y="1721834"/>
                <a:ext cx="609600" cy="609600"/>
              </a:xfrm>
              <a:prstGeom prst="rect">
                <a:avLst/>
              </a:prstGeom>
            </p:spPr>
          </p:pic>
        </p:grpSp>
      </p:grpSp>
      <p:graphicFrame>
        <p:nvGraphicFramePr>
          <p:cNvPr id="81" name="Tabelle 8">
            <a:extLst>
              <a:ext uri="{FF2B5EF4-FFF2-40B4-BE49-F238E27FC236}">
                <a16:creationId xmlns:a16="http://schemas.microsoft.com/office/drawing/2014/main" id="{9577B003-C664-4C31-9548-ED539C622725}"/>
              </a:ext>
            </a:extLst>
          </p:cNvPr>
          <p:cNvGraphicFramePr>
            <a:graphicFrameLocks noGrp="1"/>
          </p:cNvGraphicFramePr>
          <p:nvPr>
            <p:extLst/>
          </p:nvPr>
        </p:nvGraphicFramePr>
        <p:xfrm>
          <a:off x="359998" y="3849866"/>
          <a:ext cx="8472196" cy="1253531"/>
        </p:xfrm>
        <a:graphic>
          <a:graphicData uri="http://schemas.openxmlformats.org/drawingml/2006/table">
            <a:tbl>
              <a:tblPr firstRow="1" bandRow="1">
                <a:tableStyleId>{5C22544A-7EE6-4342-B048-85BDC9FD1C3A}</a:tableStyleId>
              </a:tblPr>
              <a:tblGrid>
                <a:gridCol w="2118049">
                  <a:extLst>
                    <a:ext uri="{9D8B030D-6E8A-4147-A177-3AD203B41FA5}">
                      <a16:colId xmlns:a16="http://schemas.microsoft.com/office/drawing/2014/main" val="1271370847"/>
                    </a:ext>
                  </a:extLst>
                </a:gridCol>
                <a:gridCol w="2118049">
                  <a:extLst>
                    <a:ext uri="{9D8B030D-6E8A-4147-A177-3AD203B41FA5}">
                      <a16:colId xmlns:a16="http://schemas.microsoft.com/office/drawing/2014/main" val="1067911662"/>
                    </a:ext>
                  </a:extLst>
                </a:gridCol>
                <a:gridCol w="2118049">
                  <a:extLst>
                    <a:ext uri="{9D8B030D-6E8A-4147-A177-3AD203B41FA5}">
                      <a16:colId xmlns:a16="http://schemas.microsoft.com/office/drawing/2014/main" val="2225007639"/>
                    </a:ext>
                  </a:extLst>
                </a:gridCol>
                <a:gridCol w="2118049">
                  <a:extLst>
                    <a:ext uri="{9D8B030D-6E8A-4147-A177-3AD203B41FA5}">
                      <a16:colId xmlns:a16="http://schemas.microsoft.com/office/drawing/2014/main" val="3651680017"/>
                    </a:ext>
                  </a:extLst>
                </a:gridCol>
              </a:tblGrid>
              <a:tr h="1253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solidFill>
                          <a:effectLst/>
                          <a:latin typeface="+mn-lt"/>
                          <a:ea typeface="+mn-ea"/>
                          <a:cs typeface="+mn-cs"/>
                        </a:rPr>
                        <a:t>That sounds like hocus pocus to me, I do not believe we will ever be able to live eternally.</a:t>
                      </a:r>
                      <a:endParaRPr lang="de-DE" sz="1400" b="1" kern="1200" dirty="0">
                        <a:solidFill>
                          <a:schemeClr val="tx2"/>
                        </a:solidFill>
                        <a:effectLst/>
                        <a:latin typeface="+mn-lt"/>
                        <a:ea typeface="+mn-ea"/>
                        <a:cs typeface="+mn-cs"/>
                      </a:endParaRPr>
                    </a:p>
                  </a:txBody>
                  <a:tcPr>
                    <a:lnL w="12700" cmpd="sng">
                      <a:noFill/>
                    </a:lnL>
                    <a:lnR w="12700" cmpd="sng">
                      <a:noFill/>
                    </a:lnR>
                    <a:lnT w="28575"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I think that eternal life will eventually become a possibility.</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r>
                        <a:rPr lang="en-US" sz="1200" b="0" dirty="0">
                          <a:solidFill>
                            <a:schemeClr val="tx1"/>
                          </a:solidFill>
                        </a:rPr>
                        <a:t>Even if it was possible, I would not want to live eternally.</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If I were given the opportunity, I would like to live eternally.</a:t>
                      </a:r>
                      <a:endParaRPr lang="de-DE" sz="1200" b="0" kern="1200" dirty="0">
                        <a:solidFill>
                          <a:schemeClr val="tx1"/>
                        </a:solidFill>
                        <a:latin typeface="+mn-lt"/>
                        <a:ea typeface="+mn-ea"/>
                        <a:cs typeface="+mn-cs"/>
                      </a:endParaRPr>
                    </a:p>
                  </a:txBody>
                  <a:tcPr>
                    <a:lnL w="12700" cmpd="sng">
                      <a:noFill/>
                    </a:lnL>
                    <a:lnR w="12700" cmpd="sng">
                      <a:noFill/>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46946593"/>
                  </a:ext>
                </a:extLst>
              </a:tr>
            </a:tbl>
          </a:graphicData>
        </a:graphic>
      </p:graphicFrame>
      <p:sp>
        <p:nvSpPr>
          <p:cNvPr id="82" name="Textfeld 81">
            <a:extLst>
              <a:ext uri="{FF2B5EF4-FFF2-40B4-BE49-F238E27FC236}">
                <a16:creationId xmlns:a16="http://schemas.microsoft.com/office/drawing/2014/main" id="{6687696A-5CAD-4C82-A86E-058309EB01B0}"/>
              </a:ext>
            </a:extLst>
          </p:cNvPr>
          <p:cNvSpPr txBox="1"/>
          <p:nvPr/>
        </p:nvSpPr>
        <p:spPr>
          <a:xfrm>
            <a:off x="497018" y="3011585"/>
            <a:ext cx="1540486" cy="923330"/>
          </a:xfrm>
          <a:prstGeom prst="rect">
            <a:avLst/>
          </a:prstGeom>
          <a:noFill/>
        </p:spPr>
        <p:txBody>
          <a:bodyPr wrap="none" lIns="0" tIns="0" rIns="0" bIns="0" rtlCol="0">
            <a:spAutoFit/>
          </a:bodyPr>
          <a:lstStyle>
            <a:defPPr>
              <a:defRPr lang="en-US"/>
            </a:defPPr>
            <a:lvl1pPr>
              <a:defRPr sz="6000" b="1">
                <a:solidFill>
                  <a:schemeClr val="tx2"/>
                </a:solidFill>
              </a:defRPr>
            </a:lvl1pPr>
          </a:lstStyle>
          <a:p>
            <a:r>
              <a:rPr lang="de-DE" dirty="0"/>
              <a:t>41%</a:t>
            </a:r>
          </a:p>
        </p:txBody>
      </p:sp>
      <p:sp>
        <p:nvSpPr>
          <p:cNvPr id="83" name="Textfeld 82">
            <a:extLst>
              <a:ext uri="{FF2B5EF4-FFF2-40B4-BE49-F238E27FC236}">
                <a16:creationId xmlns:a16="http://schemas.microsoft.com/office/drawing/2014/main" id="{FFB576C2-FCF7-44C1-BFCE-7C900A237C61}"/>
              </a:ext>
            </a:extLst>
          </p:cNvPr>
          <p:cNvSpPr txBox="1"/>
          <p:nvPr/>
        </p:nvSpPr>
        <p:spPr>
          <a:xfrm>
            <a:off x="2561727" y="3359273"/>
            <a:ext cx="593111" cy="492443"/>
          </a:xfrm>
          <a:prstGeom prst="rect">
            <a:avLst/>
          </a:prstGeom>
          <a:noFill/>
        </p:spPr>
        <p:txBody>
          <a:bodyPr wrap="none" lIns="0" tIns="0" rIns="0" bIns="0" rtlCol="0">
            <a:spAutoFit/>
          </a:bodyPr>
          <a:lstStyle/>
          <a:p>
            <a:r>
              <a:rPr lang="de-DE" sz="3200" dirty="0">
                <a:solidFill>
                  <a:schemeClr val="bg1">
                    <a:lumMod val="65000"/>
                  </a:schemeClr>
                </a:solidFill>
              </a:rPr>
              <a:t>7%</a:t>
            </a:r>
          </a:p>
        </p:txBody>
      </p:sp>
      <p:sp>
        <p:nvSpPr>
          <p:cNvPr id="84" name="Textfeld 83">
            <a:extLst>
              <a:ext uri="{FF2B5EF4-FFF2-40B4-BE49-F238E27FC236}">
                <a16:creationId xmlns:a16="http://schemas.microsoft.com/office/drawing/2014/main" id="{698B43D5-68C0-4B23-A2D1-95A9C8F16EF8}"/>
              </a:ext>
            </a:extLst>
          </p:cNvPr>
          <p:cNvSpPr txBox="1"/>
          <p:nvPr/>
        </p:nvSpPr>
        <p:spPr>
          <a:xfrm>
            <a:off x="4717876" y="3359273"/>
            <a:ext cx="820738" cy="492443"/>
          </a:xfrm>
          <a:prstGeom prst="rect">
            <a:avLst/>
          </a:prstGeom>
          <a:noFill/>
        </p:spPr>
        <p:txBody>
          <a:bodyPr wrap="none" lIns="0" tIns="0" rIns="0" bIns="0" rtlCol="0">
            <a:spAutoFit/>
          </a:bodyPr>
          <a:lstStyle/>
          <a:p>
            <a:r>
              <a:rPr lang="de-DE" sz="3200" dirty="0">
                <a:solidFill>
                  <a:schemeClr val="bg1">
                    <a:lumMod val="65000"/>
                  </a:schemeClr>
                </a:solidFill>
              </a:rPr>
              <a:t>35%</a:t>
            </a:r>
          </a:p>
        </p:txBody>
      </p:sp>
      <p:sp>
        <p:nvSpPr>
          <p:cNvPr id="85" name="Textfeld 84">
            <a:extLst>
              <a:ext uri="{FF2B5EF4-FFF2-40B4-BE49-F238E27FC236}">
                <a16:creationId xmlns:a16="http://schemas.microsoft.com/office/drawing/2014/main" id="{FF0FA631-B77C-4334-8284-B9109E296BF4}"/>
              </a:ext>
            </a:extLst>
          </p:cNvPr>
          <p:cNvSpPr txBox="1"/>
          <p:nvPr/>
        </p:nvSpPr>
        <p:spPr>
          <a:xfrm>
            <a:off x="6810018" y="3359273"/>
            <a:ext cx="820738" cy="492443"/>
          </a:xfrm>
          <a:prstGeom prst="rect">
            <a:avLst/>
          </a:prstGeom>
          <a:noFill/>
        </p:spPr>
        <p:txBody>
          <a:bodyPr wrap="none" lIns="0" tIns="0" rIns="0" bIns="0" rtlCol="0">
            <a:spAutoFit/>
          </a:bodyPr>
          <a:lstStyle>
            <a:defPPr>
              <a:defRPr lang="en-US"/>
            </a:defPPr>
            <a:lvl1pPr>
              <a:defRPr sz="6000">
                <a:solidFill>
                  <a:schemeClr val="bg1">
                    <a:lumMod val="65000"/>
                  </a:schemeClr>
                </a:solidFill>
              </a:defRPr>
            </a:lvl1pPr>
          </a:lstStyle>
          <a:p>
            <a:r>
              <a:rPr lang="de-DE" sz="3200" dirty="0"/>
              <a:t>17%</a:t>
            </a:r>
          </a:p>
        </p:txBody>
      </p:sp>
      <p:pic>
        <p:nvPicPr>
          <p:cNvPr id="10" name="Grafik 9">
            <a:extLst>
              <a:ext uri="{FF2B5EF4-FFF2-40B4-BE49-F238E27FC236}">
                <a16:creationId xmlns:a16="http://schemas.microsoft.com/office/drawing/2014/main" id="{5688A216-391F-42E5-BD2E-3413B3B753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12472" y="2660957"/>
            <a:ext cx="1732314" cy="1732314"/>
          </a:xfrm>
          <a:prstGeom prst="rect">
            <a:avLst/>
          </a:prstGeom>
        </p:spPr>
      </p:pic>
      <p:grpSp>
        <p:nvGrpSpPr>
          <p:cNvPr id="178" name="Gruppieren 177">
            <a:extLst>
              <a:ext uri="{FF2B5EF4-FFF2-40B4-BE49-F238E27FC236}">
                <a16:creationId xmlns:a16="http://schemas.microsoft.com/office/drawing/2014/main" id="{165E82B8-054E-4B00-A0DE-365983F48601}"/>
              </a:ext>
            </a:extLst>
          </p:cNvPr>
          <p:cNvGrpSpPr>
            <a:grpSpLocks noChangeAspect="1"/>
          </p:cNvGrpSpPr>
          <p:nvPr/>
        </p:nvGrpSpPr>
        <p:grpSpPr>
          <a:xfrm>
            <a:off x="8496065" y="5616154"/>
            <a:ext cx="3240000" cy="432383"/>
            <a:chOff x="8145191" y="5602202"/>
            <a:chExt cx="3681683" cy="491331"/>
          </a:xfrm>
        </p:grpSpPr>
        <p:pic>
          <p:nvPicPr>
            <p:cNvPr id="179" name="Graphic 5">
              <a:extLst>
                <a:ext uri="{FF2B5EF4-FFF2-40B4-BE49-F238E27FC236}">
                  <a16:creationId xmlns:a16="http://schemas.microsoft.com/office/drawing/2014/main" id="{FA82DF81-18AF-43E2-94A6-9A6F33638EB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24240" y="5667113"/>
              <a:ext cx="192868" cy="316855"/>
            </a:xfrm>
            <a:prstGeom prst="rect">
              <a:avLst/>
            </a:prstGeom>
          </p:spPr>
        </p:pic>
        <p:pic>
          <p:nvPicPr>
            <p:cNvPr id="180" name="Grafik 179">
              <a:extLst>
                <a:ext uri="{FF2B5EF4-FFF2-40B4-BE49-F238E27FC236}">
                  <a16:creationId xmlns:a16="http://schemas.microsoft.com/office/drawing/2014/main" id="{6761AE83-2A10-49DE-AE9E-7FEF19D8D75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93318" y="5602202"/>
              <a:ext cx="421322" cy="403200"/>
            </a:xfrm>
            <a:prstGeom prst="rect">
              <a:avLst/>
            </a:prstGeom>
          </p:spPr>
        </p:pic>
        <p:pic>
          <p:nvPicPr>
            <p:cNvPr id="181" name="Graphic 11">
              <a:extLst>
                <a:ext uri="{FF2B5EF4-FFF2-40B4-BE49-F238E27FC236}">
                  <a16:creationId xmlns:a16="http://schemas.microsoft.com/office/drawing/2014/main" id="{D08758C9-47C1-4C5C-8E92-87EB5E2C30D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45191" y="5702348"/>
              <a:ext cx="276999" cy="276999"/>
            </a:xfrm>
            <a:prstGeom prst="rect">
              <a:avLst/>
            </a:prstGeom>
          </p:spPr>
        </p:pic>
        <p:sp>
          <p:nvSpPr>
            <p:cNvPr id="182" name="Rechteck: abgerundete Ecken 181">
              <a:extLst>
                <a:ext uri="{FF2B5EF4-FFF2-40B4-BE49-F238E27FC236}">
                  <a16:creationId xmlns:a16="http://schemas.microsoft.com/office/drawing/2014/main" id="{2F11C6F8-A372-4915-AF40-30BD7A2B4AC1}"/>
                </a:ext>
              </a:extLst>
            </p:cNvPr>
            <p:cNvSpPr/>
            <p:nvPr/>
          </p:nvSpPr>
          <p:spPr bwMode="ltGray">
            <a:xfrm>
              <a:off x="10086643" y="5667112"/>
              <a:ext cx="1740231" cy="338289"/>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sp>
          <p:nvSpPr>
            <p:cNvPr id="183" name="Textfeld 182">
              <a:extLst>
                <a:ext uri="{FF2B5EF4-FFF2-40B4-BE49-F238E27FC236}">
                  <a16:creationId xmlns:a16="http://schemas.microsoft.com/office/drawing/2014/main" id="{FCAE5713-CCEC-4DBF-B82C-87245BB77080}"/>
                </a:ext>
              </a:extLst>
            </p:cNvPr>
            <p:cNvSpPr txBox="1"/>
            <p:nvPr/>
          </p:nvSpPr>
          <p:spPr>
            <a:xfrm>
              <a:off x="10206064"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18-34</a:t>
              </a:r>
              <a:br>
                <a:rPr lang="en-US" sz="1100" dirty="0">
                  <a:solidFill>
                    <a:schemeClr val="bg1">
                      <a:lumMod val="75000"/>
                    </a:schemeClr>
                  </a:solidFill>
                </a:rPr>
              </a:br>
              <a:r>
                <a:rPr lang="en-US" sz="900" dirty="0">
                  <a:solidFill>
                    <a:schemeClr val="bg1">
                      <a:lumMod val="75000"/>
                    </a:schemeClr>
                  </a:solidFill>
                </a:rPr>
                <a:t>(a)</a:t>
              </a:r>
            </a:p>
          </p:txBody>
        </p:sp>
        <p:sp>
          <p:nvSpPr>
            <p:cNvPr id="184" name="Textfeld 183">
              <a:extLst>
                <a:ext uri="{FF2B5EF4-FFF2-40B4-BE49-F238E27FC236}">
                  <a16:creationId xmlns:a16="http://schemas.microsoft.com/office/drawing/2014/main" id="{AC2B9D6A-C47E-4CA8-A4EF-6AD047020A98}"/>
                </a:ext>
              </a:extLst>
            </p:cNvPr>
            <p:cNvSpPr txBox="1"/>
            <p:nvPr/>
          </p:nvSpPr>
          <p:spPr>
            <a:xfrm>
              <a:off x="10741646"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35-49</a:t>
              </a:r>
              <a:br>
                <a:rPr lang="en-US" sz="1100" dirty="0">
                  <a:solidFill>
                    <a:schemeClr val="bg1">
                      <a:lumMod val="75000"/>
                    </a:schemeClr>
                  </a:solidFill>
                </a:rPr>
              </a:br>
              <a:r>
                <a:rPr lang="en-US" sz="900" dirty="0">
                  <a:solidFill>
                    <a:schemeClr val="bg1">
                      <a:lumMod val="75000"/>
                    </a:schemeClr>
                  </a:solidFill>
                </a:rPr>
                <a:t>(b)</a:t>
              </a:r>
            </a:p>
          </p:txBody>
        </p:sp>
        <p:sp>
          <p:nvSpPr>
            <p:cNvPr id="185" name="Textfeld 184">
              <a:extLst>
                <a:ext uri="{FF2B5EF4-FFF2-40B4-BE49-F238E27FC236}">
                  <a16:creationId xmlns:a16="http://schemas.microsoft.com/office/drawing/2014/main" id="{085B764C-5011-4318-88AB-2D0EA95A564A}"/>
                </a:ext>
              </a:extLst>
            </p:cNvPr>
            <p:cNvSpPr txBox="1"/>
            <p:nvPr/>
          </p:nvSpPr>
          <p:spPr>
            <a:xfrm>
              <a:off x="11277227"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50-99</a:t>
              </a:r>
              <a:br>
                <a:rPr lang="en-US" sz="1100" dirty="0">
                  <a:solidFill>
                    <a:schemeClr val="bg1">
                      <a:lumMod val="75000"/>
                    </a:schemeClr>
                  </a:solidFill>
                </a:rPr>
              </a:br>
              <a:r>
                <a:rPr lang="en-US" sz="900" dirty="0">
                  <a:solidFill>
                    <a:schemeClr val="bg1">
                      <a:lumMod val="75000"/>
                    </a:schemeClr>
                  </a:solidFill>
                </a:rPr>
                <a:t>(c)</a:t>
              </a:r>
            </a:p>
          </p:txBody>
        </p:sp>
        <p:cxnSp>
          <p:nvCxnSpPr>
            <p:cNvPr id="186" name="Gerader Verbinder 185">
              <a:extLst>
                <a:ext uri="{FF2B5EF4-FFF2-40B4-BE49-F238E27FC236}">
                  <a16:creationId xmlns:a16="http://schemas.microsoft.com/office/drawing/2014/main" id="{54668C6D-1FB9-46F8-8398-5E770C69E72C}"/>
                </a:ext>
              </a:extLst>
            </p:cNvPr>
            <p:cNvCxnSpPr>
              <a:cxnSpLocks/>
            </p:cNvCxnSpPr>
            <p:nvPr/>
          </p:nvCxnSpPr>
          <p:spPr>
            <a:xfrm>
              <a:off x="1067642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87" name="Gerader Verbinder 186">
              <a:extLst>
                <a:ext uri="{FF2B5EF4-FFF2-40B4-BE49-F238E27FC236}">
                  <a16:creationId xmlns:a16="http://schemas.microsoft.com/office/drawing/2014/main" id="{2524C18A-575F-47E7-8372-CF2C659722B5}"/>
                </a:ext>
              </a:extLst>
            </p:cNvPr>
            <p:cNvCxnSpPr>
              <a:cxnSpLocks/>
            </p:cNvCxnSpPr>
            <p:nvPr/>
          </p:nvCxnSpPr>
          <p:spPr>
            <a:xfrm>
              <a:off x="1121689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88" name="Rechteck: abgerundete Ecken 187">
              <a:extLst>
                <a:ext uri="{FF2B5EF4-FFF2-40B4-BE49-F238E27FC236}">
                  <a16:creationId xmlns:a16="http://schemas.microsoft.com/office/drawing/2014/main" id="{BB4DA342-0EAA-46DD-957C-A84B931CA55E}"/>
                </a:ext>
              </a:extLst>
            </p:cNvPr>
            <p:cNvSpPr/>
            <p:nvPr/>
          </p:nvSpPr>
          <p:spPr bwMode="ltGray">
            <a:xfrm>
              <a:off x="8812162" y="5667112"/>
              <a:ext cx="518125" cy="33829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cxnSp>
          <p:nvCxnSpPr>
            <p:cNvPr id="189" name="Gerader Verbinder 188">
              <a:extLst>
                <a:ext uri="{FF2B5EF4-FFF2-40B4-BE49-F238E27FC236}">
                  <a16:creationId xmlns:a16="http://schemas.microsoft.com/office/drawing/2014/main" id="{3F8D53EE-3449-4D5A-A6C6-28EDDAC30F88}"/>
                </a:ext>
              </a:extLst>
            </p:cNvPr>
            <p:cNvCxnSpPr>
              <a:cxnSpLocks/>
            </p:cNvCxnSpPr>
            <p:nvPr/>
          </p:nvCxnSpPr>
          <p:spPr>
            <a:xfrm>
              <a:off x="9071224" y="5765460"/>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90" name="Textfeld 189">
              <a:extLst>
                <a:ext uri="{FF2B5EF4-FFF2-40B4-BE49-F238E27FC236}">
                  <a16:creationId xmlns:a16="http://schemas.microsoft.com/office/drawing/2014/main" id="{8A5F706C-C37A-41CB-831B-B8C850F87845}"/>
                </a:ext>
              </a:extLst>
            </p:cNvPr>
            <p:cNvSpPr txBox="1"/>
            <p:nvPr/>
          </p:nvSpPr>
          <p:spPr>
            <a:xfrm>
              <a:off x="8882814" y="5766403"/>
              <a:ext cx="132972" cy="192355"/>
            </a:xfrm>
            <a:prstGeom prst="rect">
              <a:avLst/>
            </a:prstGeom>
            <a:noFill/>
          </p:spPr>
          <p:txBody>
            <a:bodyPr wrap="none" lIns="0" tIns="0" rIns="0" bIns="0" rtlCol="0">
              <a:spAutoFit/>
            </a:bodyPr>
            <a:lstStyle/>
            <a:p>
              <a:pPr algn="ctr"/>
              <a:r>
                <a:rPr lang="en-US" sz="1100" dirty="0">
                  <a:solidFill>
                    <a:schemeClr val="bg1">
                      <a:lumMod val="75000"/>
                    </a:schemeClr>
                  </a:solidFill>
                </a:rPr>
                <a:t>m</a:t>
              </a:r>
            </a:p>
          </p:txBody>
        </p:sp>
        <p:sp>
          <p:nvSpPr>
            <p:cNvPr id="191" name="Textfeld 190">
              <a:extLst>
                <a:ext uri="{FF2B5EF4-FFF2-40B4-BE49-F238E27FC236}">
                  <a16:creationId xmlns:a16="http://schemas.microsoft.com/office/drawing/2014/main" id="{7DC852A6-F524-407F-A909-9A4A8607FBB2}"/>
                </a:ext>
              </a:extLst>
            </p:cNvPr>
            <p:cNvSpPr txBox="1"/>
            <p:nvPr/>
          </p:nvSpPr>
          <p:spPr>
            <a:xfrm>
              <a:off x="9198193" y="5766403"/>
              <a:ext cx="43718" cy="192355"/>
            </a:xfrm>
            <a:prstGeom prst="rect">
              <a:avLst/>
            </a:prstGeom>
            <a:noFill/>
          </p:spPr>
          <p:txBody>
            <a:bodyPr wrap="none" lIns="0" tIns="0" rIns="0" bIns="0" rtlCol="0">
              <a:spAutoFit/>
            </a:bodyPr>
            <a:lstStyle/>
            <a:p>
              <a:pPr algn="ctr"/>
              <a:r>
                <a:rPr lang="en-US" sz="1100" dirty="0">
                  <a:solidFill>
                    <a:schemeClr val="bg1">
                      <a:lumMod val="75000"/>
                    </a:schemeClr>
                  </a:solidFill>
                </a:rPr>
                <a:t>f</a:t>
              </a:r>
              <a:endParaRPr lang="en-US" sz="900" dirty="0">
                <a:solidFill>
                  <a:schemeClr val="bg1">
                    <a:lumMod val="75000"/>
                  </a:schemeClr>
                </a:solidFill>
              </a:endParaRPr>
            </a:p>
          </p:txBody>
        </p:sp>
        <p:sp>
          <p:nvSpPr>
            <p:cNvPr id="192" name="Textfeld 191">
              <a:extLst>
                <a:ext uri="{FF2B5EF4-FFF2-40B4-BE49-F238E27FC236}">
                  <a16:creationId xmlns:a16="http://schemas.microsoft.com/office/drawing/2014/main" id="{8D0D3539-FC01-49AA-93EC-C8CBF7DD7FE0}"/>
                </a:ext>
              </a:extLst>
            </p:cNvPr>
            <p:cNvSpPr txBox="1"/>
            <p:nvPr/>
          </p:nvSpPr>
          <p:spPr>
            <a:xfrm>
              <a:off x="8908650" y="5936152"/>
              <a:ext cx="74" cy="157381"/>
            </a:xfrm>
            <a:prstGeom prst="rect">
              <a:avLst/>
            </a:prstGeom>
            <a:noFill/>
          </p:spPr>
          <p:txBody>
            <a:bodyPr wrap="none" lIns="0" tIns="0" rIns="0" bIns="0" rtlCol="0">
              <a:spAutoFit/>
            </a:bodyPr>
            <a:lstStyle/>
            <a:p>
              <a:endParaRPr lang="en-US" sz="900" b="1" dirty="0">
                <a:solidFill>
                  <a:schemeClr val="bg1">
                    <a:lumMod val="75000"/>
                  </a:schemeClr>
                </a:solidFill>
              </a:endParaRPr>
            </a:p>
          </p:txBody>
        </p:sp>
      </p:grpSp>
      <p:grpSp>
        <p:nvGrpSpPr>
          <p:cNvPr id="12" name="Gruppieren 11">
            <a:extLst>
              <a:ext uri="{FF2B5EF4-FFF2-40B4-BE49-F238E27FC236}">
                <a16:creationId xmlns:a16="http://schemas.microsoft.com/office/drawing/2014/main" id="{E9CC6CAB-962E-415A-AE08-D14050B69B90}"/>
              </a:ext>
            </a:extLst>
          </p:cNvPr>
          <p:cNvGrpSpPr/>
          <p:nvPr/>
        </p:nvGrpSpPr>
        <p:grpSpPr>
          <a:xfrm>
            <a:off x="1986299" y="2883347"/>
            <a:ext cx="1150182" cy="555851"/>
            <a:chOff x="1986299" y="2947139"/>
            <a:chExt cx="1150182" cy="555851"/>
          </a:xfrm>
        </p:grpSpPr>
        <p:grpSp>
          <p:nvGrpSpPr>
            <p:cNvPr id="107" name="Gruppieren 106">
              <a:extLst>
                <a:ext uri="{FF2B5EF4-FFF2-40B4-BE49-F238E27FC236}">
                  <a16:creationId xmlns:a16="http://schemas.microsoft.com/office/drawing/2014/main" id="{9F5E8E6F-D388-4B79-BCBA-4675F9C2C096}"/>
                </a:ext>
              </a:extLst>
            </p:cNvPr>
            <p:cNvGrpSpPr/>
            <p:nvPr/>
          </p:nvGrpSpPr>
          <p:grpSpPr>
            <a:xfrm>
              <a:off x="1986299" y="2953711"/>
              <a:ext cx="1150182" cy="549279"/>
              <a:chOff x="3153384" y="3006278"/>
              <a:chExt cx="1024281" cy="549279"/>
            </a:xfrm>
          </p:grpSpPr>
          <p:grpSp>
            <p:nvGrpSpPr>
              <p:cNvPr id="108" name="Gruppieren 107">
                <a:extLst>
                  <a:ext uri="{FF2B5EF4-FFF2-40B4-BE49-F238E27FC236}">
                    <a16:creationId xmlns:a16="http://schemas.microsoft.com/office/drawing/2014/main" id="{9F8C34A4-22F1-4C8C-9B37-BD1C40755E26}"/>
                  </a:ext>
                </a:extLst>
              </p:cNvPr>
              <p:cNvGrpSpPr/>
              <p:nvPr/>
            </p:nvGrpSpPr>
            <p:grpSpPr>
              <a:xfrm>
                <a:off x="3153384" y="3006278"/>
                <a:ext cx="1016330" cy="279325"/>
                <a:chOff x="5651042" y="3076433"/>
                <a:chExt cx="1016330" cy="279325"/>
              </a:xfrm>
            </p:grpSpPr>
            <p:grpSp>
              <p:nvGrpSpPr>
                <p:cNvPr id="115" name="Gruppieren 114">
                  <a:extLst>
                    <a:ext uri="{FF2B5EF4-FFF2-40B4-BE49-F238E27FC236}">
                      <a16:creationId xmlns:a16="http://schemas.microsoft.com/office/drawing/2014/main" id="{AB684B40-B6C3-461E-B2FB-7190B3792E29}"/>
                    </a:ext>
                  </a:extLst>
                </p:cNvPr>
                <p:cNvGrpSpPr/>
                <p:nvPr/>
              </p:nvGrpSpPr>
              <p:grpSpPr>
                <a:xfrm>
                  <a:off x="5651042" y="3211758"/>
                  <a:ext cx="216000" cy="144000"/>
                  <a:chOff x="2734278" y="3211758"/>
                  <a:chExt cx="216000" cy="144000"/>
                </a:xfrm>
              </p:grpSpPr>
              <p:cxnSp>
                <p:nvCxnSpPr>
                  <p:cNvPr id="120" name="Gerader Verbinder 119">
                    <a:extLst>
                      <a:ext uri="{FF2B5EF4-FFF2-40B4-BE49-F238E27FC236}">
                        <a16:creationId xmlns:a16="http://schemas.microsoft.com/office/drawing/2014/main" id="{964CB7DA-E734-45D8-9F56-4FC72982A410}"/>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1" name="Gerader Verbinder 120">
                    <a:extLst>
                      <a:ext uri="{FF2B5EF4-FFF2-40B4-BE49-F238E27FC236}">
                        <a16:creationId xmlns:a16="http://schemas.microsoft.com/office/drawing/2014/main" id="{5DBD5E59-102E-4DA8-B481-89176F0265E2}"/>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17" name="Textfeld 116">
                  <a:extLst>
                    <a:ext uri="{FF2B5EF4-FFF2-40B4-BE49-F238E27FC236}">
                      <a16:creationId xmlns:a16="http://schemas.microsoft.com/office/drawing/2014/main" id="{0C99CD9F-5B08-499D-A96D-D19DCD7710DD}"/>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109" name="Gruppieren 108">
                <a:extLst>
                  <a:ext uri="{FF2B5EF4-FFF2-40B4-BE49-F238E27FC236}">
                    <a16:creationId xmlns:a16="http://schemas.microsoft.com/office/drawing/2014/main" id="{CC39C0A1-B6B5-4185-A306-6EA7B8123AB6}"/>
                  </a:ext>
                </a:extLst>
              </p:cNvPr>
              <p:cNvGrpSpPr/>
              <p:nvPr/>
            </p:nvGrpSpPr>
            <p:grpSpPr>
              <a:xfrm>
                <a:off x="3159562" y="3281036"/>
                <a:ext cx="1018103" cy="274521"/>
                <a:chOff x="5649269" y="2787070"/>
                <a:chExt cx="1018103" cy="274521"/>
              </a:xfrm>
            </p:grpSpPr>
            <p:grpSp>
              <p:nvGrpSpPr>
                <p:cNvPr id="111" name="Gruppieren 110">
                  <a:extLst>
                    <a:ext uri="{FF2B5EF4-FFF2-40B4-BE49-F238E27FC236}">
                      <a16:creationId xmlns:a16="http://schemas.microsoft.com/office/drawing/2014/main" id="{05D1F8DE-E9B3-4C34-8C53-F31A9784A3FD}"/>
                    </a:ext>
                  </a:extLst>
                </p:cNvPr>
                <p:cNvGrpSpPr/>
                <p:nvPr/>
              </p:nvGrpSpPr>
              <p:grpSpPr>
                <a:xfrm>
                  <a:off x="5649269" y="2917591"/>
                  <a:ext cx="216000" cy="144000"/>
                  <a:chOff x="2734278" y="3211758"/>
                  <a:chExt cx="216000" cy="144000"/>
                </a:xfrm>
              </p:grpSpPr>
              <p:cxnSp>
                <p:nvCxnSpPr>
                  <p:cNvPr id="113" name="Gerader Verbinder 112">
                    <a:extLst>
                      <a:ext uri="{FF2B5EF4-FFF2-40B4-BE49-F238E27FC236}">
                        <a16:creationId xmlns:a16="http://schemas.microsoft.com/office/drawing/2014/main" id="{06BCCFF1-0DCC-4F5E-B1AB-4DCDAE956AD8}"/>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4" name="Gerader Verbinder 113">
                    <a:extLst>
                      <a:ext uri="{FF2B5EF4-FFF2-40B4-BE49-F238E27FC236}">
                        <a16:creationId xmlns:a16="http://schemas.microsoft.com/office/drawing/2014/main" id="{8ED90917-B357-4CC6-9878-5F692153E607}"/>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12" name="Textfeld 111">
                  <a:extLst>
                    <a:ext uri="{FF2B5EF4-FFF2-40B4-BE49-F238E27FC236}">
                      <a16:creationId xmlns:a16="http://schemas.microsoft.com/office/drawing/2014/main" id="{0886FEE1-F925-4838-A5C7-DA702865C86E}"/>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33%|38%</a:t>
                  </a:r>
                  <a:r>
                    <a:rPr lang="de-DE" sz="600" dirty="0">
                      <a:solidFill>
                        <a:schemeClr val="bg1">
                          <a:lumMod val="65000"/>
                        </a:schemeClr>
                      </a:solidFill>
                    </a:rPr>
                    <a:t>a</a:t>
                  </a:r>
                  <a:r>
                    <a:rPr lang="de-DE" sz="800" dirty="0">
                      <a:solidFill>
                        <a:schemeClr val="bg1">
                          <a:lumMod val="65000"/>
                        </a:schemeClr>
                      </a:solidFill>
                    </a:rPr>
                    <a:t>|47%</a:t>
                  </a:r>
                  <a:r>
                    <a:rPr lang="de-DE" sz="600" dirty="0">
                      <a:solidFill>
                        <a:schemeClr val="bg1">
                          <a:lumMod val="65000"/>
                        </a:schemeClr>
                      </a:solidFill>
                    </a:rPr>
                    <a:t>ab</a:t>
                  </a:r>
                </a:p>
              </p:txBody>
            </p:sp>
          </p:grpSp>
        </p:grpSp>
        <p:grpSp>
          <p:nvGrpSpPr>
            <p:cNvPr id="193" name="Gruppieren 192">
              <a:extLst>
                <a:ext uri="{FF2B5EF4-FFF2-40B4-BE49-F238E27FC236}">
                  <a16:creationId xmlns:a16="http://schemas.microsoft.com/office/drawing/2014/main" id="{DEEEBDB4-09C2-45E4-AE46-4637F7B9A792}"/>
                </a:ext>
              </a:extLst>
            </p:cNvPr>
            <p:cNvGrpSpPr/>
            <p:nvPr/>
          </p:nvGrpSpPr>
          <p:grpSpPr>
            <a:xfrm>
              <a:off x="2010856" y="2947139"/>
              <a:ext cx="224322" cy="400165"/>
              <a:chOff x="1237392" y="1861683"/>
              <a:chExt cx="224322" cy="400165"/>
            </a:xfrm>
          </p:grpSpPr>
          <p:pic>
            <p:nvPicPr>
              <p:cNvPr id="194" name="Grafik 193">
                <a:extLst>
                  <a:ext uri="{FF2B5EF4-FFF2-40B4-BE49-F238E27FC236}">
                    <a16:creationId xmlns:a16="http://schemas.microsoft.com/office/drawing/2014/main" id="{976DF119-2ECB-40D0-B8A2-902BAF7CE51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0528" y="2081848"/>
                <a:ext cx="188090" cy="180000"/>
              </a:xfrm>
              <a:prstGeom prst="rect">
                <a:avLst/>
              </a:prstGeom>
            </p:spPr>
          </p:pic>
          <p:grpSp>
            <p:nvGrpSpPr>
              <p:cNvPr id="195" name="Gruppieren 194">
                <a:extLst>
                  <a:ext uri="{FF2B5EF4-FFF2-40B4-BE49-F238E27FC236}">
                    <a16:creationId xmlns:a16="http://schemas.microsoft.com/office/drawing/2014/main" id="{7D89D185-99EA-4D48-BC38-22688E0E7714}"/>
                  </a:ext>
                </a:extLst>
              </p:cNvPr>
              <p:cNvGrpSpPr>
                <a:grpSpLocks noChangeAspect="1"/>
              </p:cNvGrpSpPr>
              <p:nvPr/>
            </p:nvGrpSpPr>
            <p:grpSpPr>
              <a:xfrm>
                <a:off x="1237392" y="1861683"/>
                <a:ext cx="224322" cy="144000"/>
                <a:chOff x="10194164" y="3584308"/>
                <a:chExt cx="493594" cy="316855"/>
              </a:xfrm>
            </p:grpSpPr>
            <p:pic>
              <p:nvPicPr>
                <p:cNvPr id="196" name="Graphic 5">
                  <a:extLst>
                    <a:ext uri="{FF2B5EF4-FFF2-40B4-BE49-F238E27FC236}">
                      <a16:creationId xmlns:a16="http://schemas.microsoft.com/office/drawing/2014/main" id="{091F878B-B1DD-4B5B-8F9E-2286A2A83A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197" name="Graphic 11">
                  <a:extLst>
                    <a:ext uri="{FF2B5EF4-FFF2-40B4-BE49-F238E27FC236}">
                      <a16:creationId xmlns:a16="http://schemas.microsoft.com/office/drawing/2014/main" id="{05E4C0F2-0657-4B2B-BF68-09B1E3D7A96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grpSp>
        <p:nvGrpSpPr>
          <p:cNvPr id="9" name="Gruppieren 8">
            <a:extLst>
              <a:ext uri="{FF2B5EF4-FFF2-40B4-BE49-F238E27FC236}">
                <a16:creationId xmlns:a16="http://schemas.microsoft.com/office/drawing/2014/main" id="{D03FFE47-56D2-410E-99DB-AE665E26C9EE}"/>
              </a:ext>
            </a:extLst>
          </p:cNvPr>
          <p:cNvGrpSpPr/>
          <p:nvPr/>
        </p:nvGrpSpPr>
        <p:grpSpPr>
          <a:xfrm>
            <a:off x="5488213" y="2873987"/>
            <a:ext cx="1150182" cy="555851"/>
            <a:chOff x="5488213" y="2947139"/>
            <a:chExt cx="1150182" cy="555851"/>
          </a:xfrm>
        </p:grpSpPr>
        <p:grpSp>
          <p:nvGrpSpPr>
            <p:cNvPr id="148" name="Gruppieren 147">
              <a:extLst>
                <a:ext uri="{FF2B5EF4-FFF2-40B4-BE49-F238E27FC236}">
                  <a16:creationId xmlns:a16="http://schemas.microsoft.com/office/drawing/2014/main" id="{7A7A5FD1-4AF1-4B9D-8791-D21DA9AF74FD}"/>
                </a:ext>
              </a:extLst>
            </p:cNvPr>
            <p:cNvGrpSpPr/>
            <p:nvPr/>
          </p:nvGrpSpPr>
          <p:grpSpPr>
            <a:xfrm>
              <a:off x="5488213" y="2953711"/>
              <a:ext cx="1150182" cy="549279"/>
              <a:chOff x="3153384" y="3006278"/>
              <a:chExt cx="1024281" cy="549279"/>
            </a:xfrm>
          </p:grpSpPr>
          <p:grpSp>
            <p:nvGrpSpPr>
              <p:cNvPr id="149" name="Gruppieren 148">
                <a:extLst>
                  <a:ext uri="{FF2B5EF4-FFF2-40B4-BE49-F238E27FC236}">
                    <a16:creationId xmlns:a16="http://schemas.microsoft.com/office/drawing/2014/main" id="{BB171A7F-96BD-40C0-A9B2-114347B0118C}"/>
                  </a:ext>
                </a:extLst>
              </p:cNvPr>
              <p:cNvGrpSpPr/>
              <p:nvPr/>
            </p:nvGrpSpPr>
            <p:grpSpPr>
              <a:xfrm>
                <a:off x="3153384" y="3006278"/>
                <a:ext cx="1016330" cy="279325"/>
                <a:chOff x="5651042" y="3076433"/>
                <a:chExt cx="1016330" cy="279325"/>
              </a:xfrm>
            </p:grpSpPr>
            <p:grpSp>
              <p:nvGrpSpPr>
                <p:cNvPr id="156" name="Gruppieren 155">
                  <a:extLst>
                    <a:ext uri="{FF2B5EF4-FFF2-40B4-BE49-F238E27FC236}">
                      <a16:creationId xmlns:a16="http://schemas.microsoft.com/office/drawing/2014/main" id="{87AB0C2C-5C3C-4FE2-803F-67D7181E369F}"/>
                    </a:ext>
                  </a:extLst>
                </p:cNvPr>
                <p:cNvGrpSpPr/>
                <p:nvPr/>
              </p:nvGrpSpPr>
              <p:grpSpPr>
                <a:xfrm>
                  <a:off x="5651042" y="3211758"/>
                  <a:ext cx="216000" cy="144000"/>
                  <a:chOff x="2734278" y="3211758"/>
                  <a:chExt cx="216000" cy="144000"/>
                </a:xfrm>
              </p:grpSpPr>
              <p:cxnSp>
                <p:nvCxnSpPr>
                  <p:cNvPr id="161" name="Gerader Verbinder 160">
                    <a:extLst>
                      <a:ext uri="{FF2B5EF4-FFF2-40B4-BE49-F238E27FC236}">
                        <a16:creationId xmlns:a16="http://schemas.microsoft.com/office/drawing/2014/main" id="{106EC214-E876-45A3-A3E4-963DCA2CA6D5}"/>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2" name="Gerader Verbinder 161">
                    <a:extLst>
                      <a:ext uri="{FF2B5EF4-FFF2-40B4-BE49-F238E27FC236}">
                        <a16:creationId xmlns:a16="http://schemas.microsoft.com/office/drawing/2014/main" id="{AEABBE55-76F6-4417-9C7C-4975B9C3067C}"/>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58" name="Textfeld 157">
                  <a:extLst>
                    <a:ext uri="{FF2B5EF4-FFF2-40B4-BE49-F238E27FC236}">
                      <a16:creationId xmlns:a16="http://schemas.microsoft.com/office/drawing/2014/main" id="{A0B1823D-4EA8-4441-B40E-E9EB418C207C}"/>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31%|39%</a:t>
                  </a:r>
                </a:p>
              </p:txBody>
            </p:sp>
          </p:grpSp>
          <p:grpSp>
            <p:nvGrpSpPr>
              <p:cNvPr id="150" name="Gruppieren 149">
                <a:extLst>
                  <a:ext uri="{FF2B5EF4-FFF2-40B4-BE49-F238E27FC236}">
                    <a16:creationId xmlns:a16="http://schemas.microsoft.com/office/drawing/2014/main" id="{0D32074F-F330-4376-92F1-34C1375C38B4}"/>
                  </a:ext>
                </a:extLst>
              </p:cNvPr>
              <p:cNvGrpSpPr/>
              <p:nvPr/>
            </p:nvGrpSpPr>
            <p:grpSpPr>
              <a:xfrm>
                <a:off x="3159562" y="3281036"/>
                <a:ext cx="1018103" cy="274521"/>
                <a:chOff x="5649269" y="2787070"/>
                <a:chExt cx="1018103" cy="274521"/>
              </a:xfrm>
            </p:grpSpPr>
            <p:grpSp>
              <p:nvGrpSpPr>
                <p:cNvPr id="152" name="Gruppieren 151">
                  <a:extLst>
                    <a:ext uri="{FF2B5EF4-FFF2-40B4-BE49-F238E27FC236}">
                      <a16:creationId xmlns:a16="http://schemas.microsoft.com/office/drawing/2014/main" id="{8BC4C854-648F-447A-A19C-4CF54AC465CC}"/>
                    </a:ext>
                  </a:extLst>
                </p:cNvPr>
                <p:cNvGrpSpPr/>
                <p:nvPr/>
              </p:nvGrpSpPr>
              <p:grpSpPr>
                <a:xfrm>
                  <a:off x="5649269" y="2917591"/>
                  <a:ext cx="216000" cy="144000"/>
                  <a:chOff x="2734278" y="3211758"/>
                  <a:chExt cx="216000" cy="144000"/>
                </a:xfrm>
              </p:grpSpPr>
              <p:cxnSp>
                <p:nvCxnSpPr>
                  <p:cNvPr id="154" name="Gerader Verbinder 153">
                    <a:extLst>
                      <a:ext uri="{FF2B5EF4-FFF2-40B4-BE49-F238E27FC236}">
                        <a16:creationId xmlns:a16="http://schemas.microsoft.com/office/drawing/2014/main" id="{72E447EA-235F-4EB9-BBE3-47B290C4CD1C}"/>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55" name="Gerader Verbinder 154">
                    <a:extLst>
                      <a:ext uri="{FF2B5EF4-FFF2-40B4-BE49-F238E27FC236}">
                        <a16:creationId xmlns:a16="http://schemas.microsoft.com/office/drawing/2014/main" id="{99B1D204-95D9-4F60-AC57-57ABC4242D8A}"/>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53" name="Textfeld 152">
                  <a:extLst>
                    <a:ext uri="{FF2B5EF4-FFF2-40B4-BE49-F238E27FC236}">
                      <a16:creationId xmlns:a16="http://schemas.microsoft.com/office/drawing/2014/main" id="{53600788-DE4B-4072-AC2F-BBF9B3BDB116}"/>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endParaRPr lang="de-DE" sz="600" dirty="0">
                    <a:solidFill>
                      <a:schemeClr val="bg1">
                        <a:lumMod val="65000"/>
                      </a:schemeClr>
                    </a:solidFill>
                  </a:endParaRPr>
                </a:p>
              </p:txBody>
            </p:sp>
          </p:grpSp>
        </p:grpSp>
        <p:grpSp>
          <p:nvGrpSpPr>
            <p:cNvPr id="203" name="Gruppieren 202">
              <a:extLst>
                <a:ext uri="{FF2B5EF4-FFF2-40B4-BE49-F238E27FC236}">
                  <a16:creationId xmlns:a16="http://schemas.microsoft.com/office/drawing/2014/main" id="{AB6EB63C-C2DA-4707-9E5A-D2C0FA1F320F}"/>
                </a:ext>
              </a:extLst>
            </p:cNvPr>
            <p:cNvGrpSpPr/>
            <p:nvPr/>
          </p:nvGrpSpPr>
          <p:grpSpPr>
            <a:xfrm>
              <a:off x="5506440" y="2947139"/>
              <a:ext cx="224322" cy="400165"/>
              <a:chOff x="1237392" y="1861683"/>
              <a:chExt cx="224322" cy="400165"/>
            </a:xfrm>
          </p:grpSpPr>
          <p:pic>
            <p:nvPicPr>
              <p:cNvPr id="204" name="Grafik 203">
                <a:extLst>
                  <a:ext uri="{FF2B5EF4-FFF2-40B4-BE49-F238E27FC236}">
                    <a16:creationId xmlns:a16="http://schemas.microsoft.com/office/drawing/2014/main" id="{6CB55616-8456-4B0F-A43A-ECF7C02EF95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0528" y="2081848"/>
                <a:ext cx="188090" cy="180000"/>
              </a:xfrm>
              <a:prstGeom prst="rect">
                <a:avLst/>
              </a:prstGeom>
            </p:spPr>
          </p:pic>
          <p:grpSp>
            <p:nvGrpSpPr>
              <p:cNvPr id="205" name="Gruppieren 204">
                <a:extLst>
                  <a:ext uri="{FF2B5EF4-FFF2-40B4-BE49-F238E27FC236}">
                    <a16:creationId xmlns:a16="http://schemas.microsoft.com/office/drawing/2014/main" id="{62130C8C-B31E-4D7C-8F44-27CC4062D5CC}"/>
                  </a:ext>
                </a:extLst>
              </p:cNvPr>
              <p:cNvGrpSpPr>
                <a:grpSpLocks noChangeAspect="1"/>
              </p:cNvGrpSpPr>
              <p:nvPr/>
            </p:nvGrpSpPr>
            <p:grpSpPr>
              <a:xfrm>
                <a:off x="1237392" y="1861683"/>
                <a:ext cx="224322" cy="144000"/>
                <a:chOff x="10194164" y="3584308"/>
                <a:chExt cx="493594" cy="316855"/>
              </a:xfrm>
            </p:grpSpPr>
            <p:pic>
              <p:nvPicPr>
                <p:cNvPr id="206" name="Graphic 5">
                  <a:extLst>
                    <a:ext uri="{FF2B5EF4-FFF2-40B4-BE49-F238E27FC236}">
                      <a16:creationId xmlns:a16="http://schemas.microsoft.com/office/drawing/2014/main" id="{7FC1D973-C623-45FD-83B6-93D06DE97D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207" name="Graphic 11">
                  <a:extLst>
                    <a:ext uri="{FF2B5EF4-FFF2-40B4-BE49-F238E27FC236}">
                      <a16:creationId xmlns:a16="http://schemas.microsoft.com/office/drawing/2014/main" id="{0FE5C460-6498-465A-91EA-F521D6AD242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grpSp>
        <p:nvGrpSpPr>
          <p:cNvPr id="8" name="Gruppieren 7">
            <a:extLst>
              <a:ext uri="{FF2B5EF4-FFF2-40B4-BE49-F238E27FC236}">
                <a16:creationId xmlns:a16="http://schemas.microsoft.com/office/drawing/2014/main" id="{C7CF223C-CFF3-4B66-9F47-47BAFF43A672}"/>
              </a:ext>
            </a:extLst>
          </p:cNvPr>
          <p:cNvGrpSpPr/>
          <p:nvPr/>
        </p:nvGrpSpPr>
        <p:grpSpPr>
          <a:xfrm>
            <a:off x="7548883" y="2873987"/>
            <a:ext cx="1150182" cy="555851"/>
            <a:chOff x="7548883" y="2947139"/>
            <a:chExt cx="1150182" cy="555851"/>
          </a:xfrm>
        </p:grpSpPr>
        <p:grpSp>
          <p:nvGrpSpPr>
            <p:cNvPr id="163" name="Gruppieren 162">
              <a:extLst>
                <a:ext uri="{FF2B5EF4-FFF2-40B4-BE49-F238E27FC236}">
                  <a16:creationId xmlns:a16="http://schemas.microsoft.com/office/drawing/2014/main" id="{614727D4-38FD-4AEB-832F-3A36F5B336F8}"/>
                </a:ext>
              </a:extLst>
            </p:cNvPr>
            <p:cNvGrpSpPr/>
            <p:nvPr/>
          </p:nvGrpSpPr>
          <p:grpSpPr>
            <a:xfrm>
              <a:off x="7548883" y="2953711"/>
              <a:ext cx="1150182" cy="549279"/>
              <a:chOff x="3153384" y="3006278"/>
              <a:chExt cx="1024281" cy="549279"/>
            </a:xfrm>
          </p:grpSpPr>
          <p:grpSp>
            <p:nvGrpSpPr>
              <p:cNvPr id="164" name="Gruppieren 163">
                <a:extLst>
                  <a:ext uri="{FF2B5EF4-FFF2-40B4-BE49-F238E27FC236}">
                    <a16:creationId xmlns:a16="http://schemas.microsoft.com/office/drawing/2014/main" id="{50823D39-4721-470C-AC43-7CB44DF7ED85}"/>
                  </a:ext>
                </a:extLst>
              </p:cNvPr>
              <p:cNvGrpSpPr/>
              <p:nvPr/>
            </p:nvGrpSpPr>
            <p:grpSpPr>
              <a:xfrm>
                <a:off x="3153384" y="3006278"/>
                <a:ext cx="1016330" cy="279325"/>
                <a:chOff x="5651042" y="3076433"/>
                <a:chExt cx="1016330" cy="279325"/>
              </a:xfrm>
            </p:grpSpPr>
            <p:grpSp>
              <p:nvGrpSpPr>
                <p:cNvPr id="171" name="Gruppieren 170">
                  <a:extLst>
                    <a:ext uri="{FF2B5EF4-FFF2-40B4-BE49-F238E27FC236}">
                      <a16:creationId xmlns:a16="http://schemas.microsoft.com/office/drawing/2014/main" id="{AB1923A5-60FD-4CBC-A415-31980DF209D1}"/>
                    </a:ext>
                  </a:extLst>
                </p:cNvPr>
                <p:cNvGrpSpPr/>
                <p:nvPr/>
              </p:nvGrpSpPr>
              <p:grpSpPr>
                <a:xfrm>
                  <a:off x="5651042" y="3211758"/>
                  <a:ext cx="216000" cy="144000"/>
                  <a:chOff x="2734278" y="3211758"/>
                  <a:chExt cx="216000" cy="144000"/>
                </a:xfrm>
              </p:grpSpPr>
              <p:cxnSp>
                <p:nvCxnSpPr>
                  <p:cNvPr id="176" name="Gerader Verbinder 175">
                    <a:extLst>
                      <a:ext uri="{FF2B5EF4-FFF2-40B4-BE49-F238E27FC236}">
                        <a16:creationId xmlns:a16="http://schemas.microsoft.com/office/drawing/2014/main" id="{D111A2FF-BB32-4000-93D1-B7A5BC0D0CD6}"/>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77" name="Gerader Verbinder 176">
                    <a:extLst>
                      <a:ext uri="{FF2B5EF4-FFF2-40B4-BE49-F238E27FC236}">
                        <a16:creationId xmlns:a16="http://schemas.microsoft.com/office/drawing/2014/main" id="{2742B821-CD49-42D4-80F7-235ECD016205}"/>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73" name="Textfeld 172">
                  <a:extLst>
                    <a:ext uri="{FF2B5EF4-FFF2-40B4-BE49-F238E27FC236}">
                      <a16:creationId xmlns:a16="http://schemas.microsoft.com/office/drawing/2014/main" id="{D3F77B59-F4CD-4950-B6F6-319482A7F549}"/>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165" name="Gruppieren 164">
                <a:extLst>
                  <a:ext uri="{FF2B5EF4-FFF2-40B4-BE49-F238E27FC236}">
                    <a16:creationId xmlns:a16="http://schemas.microsoft.com/office/drawing/2014/main" id="{1C8532B4-6F80-479E-87F5-E9032F398558}"/>
                  </a:ext>
                </a:extLst>
              </p:cNvPr>
              <p:cNvGrpSpPr/>
              <p:nvPr/>
            </p:nvGrpSpPr>
            <p:grpSpPr>
              <a:xfrm>
                <a:off x="3159562" y="3281036"/>
                <a:ext cx="1018103" cy="274521"/>
                <a:chOff x="5649269" y="2787070"/>
                <a:chExt cx="1018103" cy="274521"/>
              </a:xfrm>
            </p:grpSpPr>
            <p:grpSp>
              <p:nvGrpSpPr>
                <p:cNvPr id="167" name="Gruppieren 166">
                  <a:extLst>
                    <a:ext uri="{FF2B5EF4-FFF2-40B4-BE49-F238E27FC236}">
                      <a16:creationId xmlns:a16="http://schemas.microsoft.com/office/drawing/2014/main" id="{BC98405A-1B13-4CD7-96F2-04745165295A}"/>
                    </a:ext>
                  </a:extLst>
                </p:cNvPr>
                <p:cNvGrpSpPr/>
                <p:nvPr/>
              </p:nvGrpSpPr>
              <p:grpSpPr>
                <a:xfrm>
                  <a:off x="5649269" y="2917591"/>
                  <a:ext cx="216000" cy="144000"/>
                  <a:chOff x="2734278" y="3211758"/>
                  <a:chExt cx="216000" cy="144000"/>
                </a:xfrm>
              </p:grpSpPr>
              <p:cxnSp>
                <p:nvCxnSpPr>
                  <p:cNvPr id="169" name="Gerader Verbinder 168">
                    <a:extLst>
                      <a:ext uri="{FF2B5EF4-FFF2-40B4-BE49-F238E27FC236}">
                        <a16:creationId xmlns:a16="http://schemas.microsoft.com/office/drawing/2014/main" id="{78BDC295-3CD7-4EE4-8F66-D94EE7AB719A}"/>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70" name="Gerader Verbinder 169">
                    <a:extLst>
                      <a:ext uri="{FF2B5EF4-FFF2-40B4-BE49-F238E27FC236}">
                        <a16:creationId xmlns:a16="http://schemas.microsoft.com/office/drawing/2014/main" id="{93ECEFED-0369-4149-97EE-A32AE239AA10}"/>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68" name="Textfeld 167">
                  <a:extLst>
                    <a:ext uri="{FF2B5EF4-FFF2-40B4-BE49-F238E27FC236}">
                      <a16:creationId xmlns:a16="http://schemas.microsoft.com/office/drawing/2014/main" id="{B433AD7E-699C-4C3C-AFED-4BCAB476496A}"/>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20%</a:t>
                  </a:r>
                  <a:r>
                    <a:rPr lang="de-DE" sz="600" dirty="0">
                      <a:solidFill>
                        <a:schemeClr val="bg1">
                          <a:lumMod val="65000"/>
                        </a:schemeClr>
                      </a:solidFill>
                    </a:rPr>
                    <a:t>c</a:t>
                  </a:r>
                  <a:r>
                    <a:rPr lang="de-DE" sz="800" dirty="0">
                      <a:solidFill>
                        <a:schemeClr val="bg1">
                          <a:lumMod val="65000"/>
                        </a:schemeClr>
                      </a:solidFill>
                    </a:rPr>
                    <a:t>|20%</a:t>
                  </a:r>
                  <a:r>
                    <a:rPr lang="de-DE" sz="600" dirty="0">
                      <a:solidFill>
                        <a:schemeClr val="bg1">
                          <a:lumMod val="65000"/>
                        </a:schemeClr>
                      </a:solidFill>
                    </a:rPr>
                    <a:t>c</a:t>
                  </a:r>
                  <a:r>
                    <a:rPr lang="de-DE" sz="800" dirty="0">
                      <a:solidFill>
                        <a:schemeClr val="bg1">
                          <a:lumMod val="65000"/>
                        </a:schemeClr>
                      </a:solidFill>
                    </a:rPr>
                    <a:t>|14%</a:t>
                  </a:r>
                  <a:endParaRPr lang="de-DE" sz="600" dirty="0">
                    <a:solidFill>
                      <a:schemeClr val="bg1">
                        <a:lumMod val="65000"/>
                      </a:schemeClr>
                    </a:solidFill>
                  </a:endParaRPr>
                </a:p>
              </p:txBody>
            </p:sp>
          </p:grpSp>
        </p:grpSp>
        <p:grpSp>
          <p:nvGrpSpPr>
            <p:cNvPr id="208" name="Gruppieren 207">
              <a:extLst>
                <a:ext uri="{FF2B5EF4-FFF2-40B4-BE49-F238E27FC236}">
                  <a16:creationId xmlns:a16="http://schemas.microsoft.com/office/drawing/2014/main" id="{17C3A8E4-AC82-4E40-8E09-5978CE4200C8}"/>
                </a:ext>
              </a:extLst>
            </p:cNvPr>
            <p:cNvGrpSpPr/>
            <p:nvPr/>
          </p:nvGrpSpPr>
          <p:grpSpPr>
            <a:xfrm>
              <a:off x="7573062" y="2947139"/>
              <a:ext cx="224322" cy="400165"/>
              <a:chOff x="1237392" y="1861683"/>
              <a:chExt cx="224322" cy="400165"/>
            </a:xfrm>
          </p:grpSpPr>
          <p:pic>
            <p:nvPicPr>
              <p:cNvPr id="209" name="Grafik 208">
                <a:extLst>
                  <a:ext uri="{FF2B5EF4-FFF2-40B4-BE49-F238E27FC236}">
                    <a16:creationId xmlns:a16="http://schemas.microsoft.com/office/drawing/2014/main" id="{3BAC899F-91EA-435F-9077-C9642157993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0528" y="2081848"/>
                <a:ext cx="188090" cy="180000"/>
              </a:xfrm>
              <a:prstGeom prst="rect">
                <a:avLst/>
              </a:prstGeom>
            </p:spPr>
          </p:pic>
          <p:grpSp>
            <p:nvGrpSpPr>
              <p:cNvPr id="210" name="Gruppieren 209">
                <a:extLst>
                  <a:ext uri="{FF2B5EF4-FFF2-40B4-BE49-F238E27FC236}">
                    <a16:creationId xmlns:a16="http://schemas.microsoft.com/office/drawing/2014/main" id="{69A5A94D-532C-4D57-9195-F5040CE648EB}"/>
                  </a:ext>
                </a:extLst>
              </p:cNvPr>
              <p:cNvGrpSpPr>
                <a:grpSpLocks noChangeAspect="1"/>
              </p:cNvGrpSpPr>
              <p:nvPr/>
            </p:nvGrpSpPr>
            <p:grpSpPr>
              <a:xfrm>
                <a:off x="1237392" y="1861683"/>
                <a:ext cx="224322" cy="144000"/>
                <a:chOff x="10194164" y="3584308"/>
                <a:chExt cx="493594" cy="316855"/>
              </a:xfrm>
            </p:grpSpPr>
            <p:pic>
              <p:nvPicPr>
                <p:cNvPr id="211" name="Graphic 5">
                  <a:extLst>
                    <a:ext uri="{FF2B5EF4-FFF2-40B4-BE49-F238E27FC236}">
                      <a16:creationId xmlns:a16="http://schemas.microsoft.com/office/drawing/2014/main" id="{D02E1E46-C82D-412D-A47F-D10C35934A5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212" name="Graphic 11">
                  <a:extLst>
                    <a:ext uri="{FF2B5EF4-FFF2-40B4-BE49-F238E27FC236}">
                      <a16:creationId xmlns:a16="http://schemas.microsoft.com/office/drawing/2014/main" id="{D18E7247-8BC7-4AD0-9633-5952EB562CA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grpSp>
        <p:nvGrpSpPr>
          <p:cNvPr id="129" name="Gruppieren 128">
            <a:extLst>
              <a:ext uri="{FF2B5EF4-FFF2-40B4-BE49-F238E27FC236}">
                <a16:creationId xmlns:a16="http://schemas.microsoft.com/office/drawing/2014/main" id="{2784F543-C1C0-4F2A-A99E-D1C5F963A33B}"/>
              </a:ext>
            </a:extLst>
          </p:cNvPr>
          <p:cNvGrpSpPr/>
          <p:nvPr/>
        </p:nvGrpSpPr>
        <p:grpSpPr>
          <a:xfrm>
            <a:off x="1912428" y="6249342"/>
            <a:ext cx="724480" cy="468000"/>
            <a:chOff x="1714500" y="4880600"/>
            <a:chExt cx="724480" cy="468000"/>
          </a:xfrm>
        </p:grpSpPr>
        <p:pic>
          <p:nvPicPr>
            <p:cNvPr id="130" name="Grafik 129">
              <a:extLst>
                <a:ext uri="{FF2B5EF4-FFF2-40B4-BE49-F238E27FC236}">
                  <a16:creationId xmlns:a16="http://schemas.microsoft.com/office/drawing/2014/main" id="{7347CE91-0C94-4061-AC07-3821BCD140A3}"/>
                </a:ext>
              </a:extLst>
            </p:cNvPr>
            <p:cNvPicPr>
              <a:picLocks noChangeAspect="1"/>
            </p:cNvPicPr>
            <p:nvPr/>
          </p:nvPicPr>
          <p:blipFill>
            <a:blip r:embed="rId12"/>
            <a:stretch>
              <a:fillRect/>
            </a:stretch>
          </p:blipFill>
          <p:spPr>
            <a:xfrm>
              <a:off x="1714500" y="4880600"/>
              <a:ext cx="468000" cy="468000"/>
            </a:xfrm>
            <a:prstGeom prst="rect">
              <a:avLst/>
            </a:prstGeom>
          </p:spPr>
        </p:pic>
        <p:sp>
          <p:nvSpPr>
            <p:cNvPr id="131" name="Textfeld 130">
              <a:extLst>
                <a:ext uri="{FF2B5EF4-FFF2-40B4-BE49-F238E27FC236}">
                  <a16:creationId xmlns:a16="http://schemas.microsoft.com/office/drawing/2014/main" id="{2A456ED8-7320-4B4B-9248-CE148B9A9CD2}"/>
                </a:ext>
              </a:extLst>
            </p:cNvPr>
            <p:cNvSpPr txBox="1"/>
            <p:nvPr/>
          </p:nvSpPr>
          <p:spPr>
            <a:xfrm>
              <a:off x="2182500" y="5037656"/>
              <a:ext cx="256480" cy="153888"/>
            </a:xfrm>
            <a:prstGeom prst="rect">
              <a:avLst/>
            </a:prstGeom>
            <a:noFill/>
          </p:spPr>
          <p:txBody>
            <a:bodyPr wrap="none" lIns="0" tIns="0" rIns="0" bIns="0" rtlCol="0">
              <a:spAutoFit/>
            </a:bodyPr>
            <a:lstStyle/>
            <a:p>
              <a:r>
                <a:rPr lang="en-US" sz="1000" b="1" noProof="1"/>
                <a:t>BEL</a:t>
              </a:r>
            </a:p>
          </p:txBody>
        </p:sp>
      </p:grpSp>
      <p:sp>
        <p:nvSpPr>
          <p:cNvPr id="4" name="Foliennummernplatzhalter 3">
            <a:extLst>
              <a:ext uri="{FF2B5EF4-FFF2-40B4-BE49-F238E27FC236}">
                <a16:creationId xmlns:a16="http://schemas.microsoft.com/office/drawing/2014/main" id="{71958DB2-B5FE-4754-A669-FAC97D0C6648}"/>
              </a:ext>
            </a:extLst>
          </p:cNvPr>
          <p:cNvSpPr>
            <a:spLocks noGrp="1"/>
          </p:cNvSpPr>
          <p:nvPr>
            <p:ph type="sldNum" sz="quarter" idx="10"/>
          </p:nvPr>
        </p:nvSpPr>
        <p:spPr/>
        <p:txBody>
          <a:bodyPr/>
          <a:lstStyle/>
          <a:p>
            <a:fld id="{4034BEE3-566C-4068-A777-C3A4762E861B}" type="slidenum">
              <a:rPr lang="en-GB" smtClean="0"/>
              <a:pPr/>
              <a:t>30</a:t>
            </a:fld>
            <a:endParaRPr lang="en-GB" dirty="0"/>
          </a:p>
        </p:txBody>
      </p:sp>
    </p:spTree>
    <p:extLst>
      <p:ext uri="{BB962C8B-B14F-4D97-AF65-F5344CB8AC3E}">
        <p14:creationId xmlns:p14="http://schemas.microsoft.com/office/powerpoint/2010/main" val="366922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23086-37A0-45B7-A793-B7BB984F92D1}"/>
              </a:ext>
            </a:extLst>
          </p:cNvPr>
          <p:cNvSpPr>
            <a:spLocks noGrp="1"/>
          </p:cNvSpPr>
          <p:nvPr>
            <p:ph type="title"/>
          </p:nvPr>
        </p:nvSpPr>
        <p:spPr/>
        <p:txBody>
          <a:bodyPr/>
          <a:lstStyle/>
          <a:p>
            <a:r>
              <a:rPr lang="en-US" noProof="1"/>
              <a:t>Half of the respondents would take the polypill to prevent possible age-related conditions. </a:t>
            </a:r>
          </a:p>
        </p:txBody>
      </p:sp>
      <p:sp>
        <p:nvSpPr>
          <p:cNvPr id="25" name="Rechteck 24">
            <a:extLst>
              <a:ext uri="{FF2B5EF4-FFF2-40B4-BE49-F238E27FC236}">
                <a16:creationId xmlns:a16="http://schemas.microsoft.com/office/drawing/2014/main" id="{DCF96DBA-E538-4A5C-8102-CE9E1CA81B2D}"/>
              </a:ext>
            </a:extLst>
          </p:cNvPr>
          <p:cNvSpPr/>
          <p:nvPr/>
        </p:nvSpPr>
        <p:spPr bwMode="ltGray">
          <a:xfrm>
            <a:off x="10950242" y="880227"/>
            <a:ext cx="876632" cy="40320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t>Innovation</a:t>
            </a:r>
          </a:p>
        </p:txBody>
      </p:sp>
      <p:sp>
        <p:nvSpPr>
          <p:cNvPr id="15" name="Rechteck 14">
            <a:extLst>
              <a:ext uri="{FF2B5EF4-FFF2-40B4-BE49-F238E27FC236}">
                <a16:creationId xmlns:a16="http://schemas.microsoft.com/office/drawing/2014/main" id="{747D8F9B-FBD8-4115-BC98-7131725D37A7}"/>
              </a:ext>
            </a:extLst>
          </p:cNvPr>
          <p:cNvSpPr/>
          <p:nvPr/>
        </p:nvSpPr>
        <p:spPr>
          <a:xfrm>
            <a:off x="359999" y="1161919"/>
            <a:ext cx="10590243" cy="461665"/>
          </a:xfrm>
          <a:prstGeom prst="rect">
            <a:avLst/>
          </a:prstGeom>
        </p:spPr>
        <p:txBody>
          <a:bodyPr wrap="square">
            <a:spAutoFit/>
          </a:bodyPr>
          <a:lstStyle/>
          <a:p>
            <a:r>
              <a:rPr lang="en-US" sz="1200" dirty="0"/>
              <a:t>Q19. Based on your current state of health, could you imagine taking a so-called “polypill” every day to prevent possible (further) age-related conditions, such as cardiovascular disease, in the future? </a:t>
            </a:r>
            <a:r>
              <a:rPr lang="en-US" sz="1200" i="1" dirty="0"/>
              <a:t>– (single answer)</a:t>
            </a:r>
            <a:r>
              <a:rPr lang="en-US" sz="1200" dirty="0"/>
              <a:t> </a:t>
            </a:r>
          </a:p>
        </p:txBody>
      </p:sp>
      <p:sp>
        <p:nvSpPr>
          <p:cNvPr id="104" name="Textfeld 103">
            <a:extLst>
              <a:ext uri="{FF2B5EF4-FFF2-40B4-BE49-F238E27FC236}">
                <a16:creationId xmlns:a16="http://schemas.microsoft.com/office/drawing/2014/main" id="{80BA612E-658F-4E96-9024-94A648D8DA5B}"/>
              </a:ext>
            </a:extLst>
          </p:cNvPr>
          <p:cNvSpPr txBox="1"/>
          <p:nvPr/>
        </p:nvSpPr>
        <p:spPr>
          <a:xfrm>
            <a:off x="455192" y="1597641"/>
            <a:ext cx="1089653" cy="169277"/>
          </a:xfrm>
          <a:prstGeom prst="rect">
            <a:avLst/>
          </a:prstGeom>
          <a:noFill/>
        </p:spPr>
        <p:txBody>
          <a:bodyPr wrap="square" lIns="0" tIns="0" rIns="0" bIns="0" rtlCol="0">
            <a:spAutoFit/>
          </a:bodyPr>
          <a:lstStyle>
            <a:defPPr>
              <a:defRPr lang="en-US"/>
            </a:defPPr>
            <a:lvl1pPr>
              <a:defRPr sz="1100"/>
            </a:lvl1pPr>
          </a:lstStyle>
          <a:p>
            <a:r>
              <a:rPr lang="de-DE" dirty="0"/>
              <a:t>Base: n=2.010</a:t>
            </a:r>
          </a:p>
        </p:txBody>
      </p:sp>
      <p:grpSp>
        <p:nvGrpSpPr>
          <p:cNvPr id="76" name="Gruppieren 75">
            <a:extLst>
              <a:ext uri="{FF2B5EF4-FFF2-40B4-BE49-F238E27FC236}">
                <a16:creationId xmlns:a16="http://schemas.microsoft.com/office/drawing/2014/main" id="{4E9499F4-9E13-4D97-9F5E-00BB21BB75CF}"/>
              </a:ext>
            </a:extLst>
          </p:cNvPr>
          <p:cNvGrpSpPr/>
          <p:nvPr/>
        </p:nvGrpSpPr>
        <p:grpSpPr>
          <a:xfrm>
            <a:off x="11017824" y="1329736"/>
            <a:ext cx="741468" cy="695933"/>
            <a:chOff x="3773078" y="2221431"/>
            <a:chExt cx="741468" cy="695933"/>
          </a:xfrm>
        </p:grpSpPr>
        <p:sp>
          <p:nvSpPr>
            <p:cNvPr id="77" name="Rechteck 76">
              <a:extLst>
                <a:ext uri="{FF2B5EF4-FFF2-40B4-BE49-F238E27FC236}">
                  <a16:creationId xmlns:a16="http://schemas.microsoft.com/office/drawing/2014/main" id="{4CFAA77D-B5B1-4A0B-B670-F658A53E2554}"/>
                </a:ext>
              </a:extLst>
            </p:cNvPr>
            <p:cNvSpPr/>
            <p:nvPr/>
          </p:nvSpPr>
          <p:spPr bwMode="ltGray">
            <a:xfrm>
              <a:off x="3773078" y="2553312"/>
              <a:ext cx="741468" cy="3640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noProof="1">
                  <a:solidFill>
                    <a:schemeClr val="accent3"/>
                  </a:solidFill>
                </a:rPr>
                <a:t>Talking/ Thinking</a:t>
              </a:r>
            </a:p>
          </p:txBody>
        </p:sp>
        <p:grpSp>
          <p:nvGrpSpPr>
            <p:cNvPr id="78" name="Gruppieren 77">
              <a:extLst>
                <a:ext uri="{FF2B5EF4-FFF2-40B4-BE49-F238E27FC236}">
                  <a16:creationId xmlns:a16="http://schemas.microsoft.com/office/drawing/2014/main" id="{63CD127B-A2E1-4FFD-98E8-7DC0F2040DA4}"/>
                </a:ext>
              </a:extLst>
            </p:cNvPr>
            <p:cNvGrpSpPr/>
            <p:nvPr/>
          </p:nvGrpSpPr>
          <p:grpSpPr>
            <a:xfrm>
              <a:off x="3992366" y="2221431"/>
              <a:ext cx="378633" cy="365728"/>
              <a:chOff x="3272400" y="1595373"/>
              <a:chExt cx="762033" cy="736061"/>
            </a:xfrm>
          </p:grpSpPr>
          <p:sp>
            <p:nvSpPr>
              <p:cNvPr id="79" name="Freihandform: Form 78">
                <a:extLst>
                  <a:ext uri="{FF2B5EF4-FFF2-40B4-BE49-F238E27FC236}">
                    <a16:creationId xmlns:a16="http://schemas.microsoft.com/office/drawing/2014/main" id="{74B5D9D4-AAF4-48BD-82C0-A2095399B6BC}"/>
                  </a:ext>
                </a:extLst>
              </p:cNvPr>
              <p:cNvSpPr/>
              <p:nvPr/>
            </p:nvSpPr>
            <p:spPr>
              <a:xfrm>
                <a:off x="3729567" y="1595373"/>
                <a:ext cx="304866" cy="304865"/>
              </a:xfrm>
              <a:custGeom>
                <a:avLst/>
                <a:gdLst>
                  <a:gd name="connsiteX0" fmla="*/ 261288 w 489974"/>
                  <a:gd name="connsiteY0" fmla="*/ 1 h 489974"/>
                  <a:gd name="connsiteX1" fmla="*/ 32882 w 489974"/>
                  <a:gd name="connsiteY1" fmla="*/ 228401 h 489974"/>
                  <a:gd name="connsiteX2" fmla="*/ 67089 w 489974"/>
                  <a:gd name="connsiteY2" fmla="*/ 348636 h 489974"/>
                  <a:gd name="connsiteX3" fmla="*/ 0 w 489974"/>
                  <a:gd name="connsiteY3" fmla="*/ 489975 h 489974"/>
                  <a:gd name="connsiteX4" fmla="*/ 141339 w 489974"/>
                  <a:gd name="connsiteY4" fmla="*/ 422792 h 489974"/>
                  <a:gd name="connsiteX5" fmla="*/ 456123 w 489974"/>
                  <a:gd name="connsiteY5" fmla="*/ 349175 h 489974"/>
                  <a:gd name="connsiteX6" fmla="*/ 382507 w 489974"/>
                  <a:gd name="connsiteY6" fmla="*/ 34392 h 489974"/>
                  <a:gd name="connsiteX7" fmla="*/ 261288 w 489974"/>
                  <a:gd name="connsiteY7" fmla="*/ 1 h 48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974" h="489974">
                    <a:moveTo>
                      <a:pt x="261288" y="1"/>
                    </a:moveTo>
                    <a:cubicBezTo>
                      <a:pt x="135144" y="-1"/>
                      <a:pt x="32884" y="102258"/>
                      <a:pt x="32882" y="228401"/>
                    </a:cubicBezTo>
                    <a:cubicBezTo>
                      <a:pt x="32882" y="270881"/>
                      <a:pt x="44727" y="312519"/>
                      <a:pt x="67089" y="348636"/>
                    </a:cubicBezTo>
                    <a:lnTo>
                      <a:pt x="0" y="489975"/>
                    </a:lnTo>
                    <a:lnTo>
                      <a:pt x="141339" y="422792"/>
                    </a:lnTo>
                    <a:cubicBezTo>
                      <a:pt x="248592" y="489389"/>
                      <a:pt x="389527" y="456430"/>
                      <a:pt x="456123" y="349175"/>
                    </a:cubicBezTo>
                    <a:cubicBezTo>
                      <a:pt x="522720" y="241922"/>
                      <a:pt x="489760" y="100988"/>
                      <a:pt x="382507" y="34392"/>
                    </a:cubicBezTo>
                    <a:cubicBezTo>
                      <a:pt x="346120" y="11798"/>
                      <a:pt x="304118" y="-118"/>
                      <a:pt x="261288" y="1"/>
                    </a:cubicBezTo>
                    <a:close/>
                  </a:path>
                </a:pathLst>
              </a:custGeom>
              <a:noFill/>
              <a:ln w="3175" cap="rnd">
                <a:solidFill>
                  <a:schemeClr val="accent3"/>
                </a:solidFill>
                <a:prstDash val="solid"/>
                <a:round/>
              </a:ln>
            </p:spPr>
            <p:txBody>
              <a:bodyPr rtlCol="0" anchor="ctr"/>
              <a:lstStyle/>
              <a:p>
                <a:endParaRPr lang="en-US" noProof="1"/>
              </a:p>
            </p:txBody>
          </p:sp>
          <p:pic>
            <p:nvPicPr>
              <p:cNvPr id="80" name="Graphic 55">
                <a:extLst>
                  <a:ext uri="{FF2B5EF4-FFF2-40B4-BE49-F238E27FC236}">
                    <a16:creationId xmlns:a16="http://schemas.microsoft.com/office/drawing/2014/main" id="{5D2DD215-18F1-465C-A4FA-934A47A4C8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72400" y="1721834"/>
                <a:ext cx="609600" cy="609600"/>
              </a:xfrm>
              <a:prstGeom prst="rect">
                <a:avLst/>
              </a:prstGeom>
            </p:spPr>
          </p:pic>
        </p:grpSp>
      </p:grpSp>
      <p:graphicFrame>
        <p:nvGraphicFramePr>
          <p:cNvPr id="81" name="Tabelle 8">
            <a:extLst>
              <a:ext uri="{FF2B5EF4-FFF2-40B4-BE49-F238E27FC236}">
                <a16:creationId xmlns:a16="http://schemas.microsoft.com/office/drawing/2014/main" id="{9577B003-C664-4C31-9548-ED539C622725}"/>
              </a:ext>
            </a:extLst>
          </p:cNvPr>
          <p:cNvGraphicFramePr>
            <a:graphicFrameLocks noGrp="1"/>
          </p:cNvGraphicFramePr>
          <p:nvPr>
            <p:extLst/>
          </p:nvPr>
        </p:nvGraphicFramePr>
        <p:xfrm>
          <a:off x="359997" y="3849866"/>
          <a:ext cx="9567775" cy="1253531"/>
        </p:xfrm>
        <a:graphic>
          <a:graphicData uri="http://schemas.openxmlformats.org/drawingml/2006/table">
            <a:tbl>
              <a:tblPr firstRow="1" bandRow="1">
                <a:tableStyleId>{5C22544A-7EE6-4342-B048-85BDC9FD1C3A}</a:tableStyleId>
              </a:tblPr>
              <a:tblGrid>
                <a:gridCol w="1913555">
                  <a:extLst>
                    <a:ext uri="{9D8B030D-6E8A-4147-A177-3AD203B41FA5}">
                      <a16:colId xmlns:a16="http://schemas.microsoft.com/office/drawing/2014/main" val="1271370847"/>
                    </a:ext>
                  </a:extLst>
                </a:gridCol>
                <a:gridCol w="1913555">
                  <a:extLst>
                    <a:ext uri="{9D8B030D-6E8A-4147-A177-3AD203B41FA5}">
                      <a16:colId xmlns:a16="http://schemas.microsoft.com/office/drawing/2014/main" val="1067911662"/>
                    </a:ext>
                  </a:extLst>
                </a:gridCol>
                <a:gridCol w="1913555">
                  <a:extLst>
                    <a:ext uri="{9D8B030D-6E8A-4147-A177-3AD203B41FA5}">
                      <a16:colId xmlns:a16="http://schemas.microsoft.com/office/drawing/2014/main" val="2225007639"/>
                    </a:ext>
                  </a:extLst>
                </a:gridCol>
                <a:gridCol w="1913555">
                  <a:extLst>
                    <a:ext uri="{9D8B030D-6E8A-4147-A177-3AD203B41FA5}">
                      <a16:colId xmlns:a16="http://schemas.microsoft.com/office/drawing/2014/main" val="3651680017"/>
                    </a:ext>
                  </a:extLst>
                </a:gridCol>
                <a:gridCol w="1913555">
                  <a:extLst>
                    <a:ext uri="{9D8B030D-6E8A-4147-A177-3AD203B41FA5}">
                      <a16:colId xmlns:a16="http://schemas.microsoft.com/office/drawing/2014/main" val="1748789086"/>
                    </a:ext>
                  </a:extLst>
                </a:gridCol>
              </a:tblGrid>
              <a:tr h="1253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solidFill>
                          <a:effectLst/>
                          <a:latin typeface="+mn-lt"/>
                          <a:ea typeface="+mn-ea"/>
                          <a:cs typeface="+mn-cs"/>
                        </a:rPr>
                        <a:t>Yes, I would definitely take such a pill. </a:t>
                      </a:r>
                      <a:endParaRPr lang="de-DE" sz="1400" b="1" kern="1200" dirty="0">
                        <a:solidFill>
                          <a:schemeClr val="tx2"/>
                        </a:solidFill>
                        <a:effectLst/>
                        <a:latin typeface="+mn-lt"/>
                        <a:ea typeface="+mn-ea"/>
                        <a:cs typeface="+mn-cs"/>
                      </a:endParaRPr>
                    </a:p>
                  </a:txBody>
                  <a:tcPr>
                    <a:lnL w="12700" cmpd="sng">
                      <a:noFill/>
                    </a:lnL>
                    <a:lnR w="12700" cmpd="sng">
                      <a:noFill/>
                    </a:lnR>
                    <a:lnT w="28575"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Yes, but only if I had already been diagnosed with an increased risk of cardiovascular disease.</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r>
                        <a:rPr lang="en-US" sz="1200" b="0" dirty="0">
                          <a:solidFill>
                            <a:schemeClr val="tx1"/>
                          </a:solidFill>
                        </a:rPr>
                        <a:t>No, I would wait until long-term studies on the effects of such a pill become available.</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No, I would be afraid of possible side effects.</a:t>
                      </a:r>
                      <a:endParaRPr lang="de-DE" sz="1200" b="0" kern="1200" dirty="0">
                        <a:solidFill>
                          <a:schemeClr val="tx1"/>
                        </a:solidFill>
                        <a:latin typeface="+mn-lt"/>
                        <a:ea typeface="+mn-ea"/>
                        <a:cs typeface="+mn-cs"/>
                      </a:endParaRPr>
                    </a:p>
                  </a:txBody>
                  <a:tcPr>
                    <a:lnL w="12700" cmpd="sng">
                      <a:noFill/>
                    </a:lnL>
                    <a:lnR w="12700" cmpd="sng">
                      <a:noFill/>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r>
                        <a:rPr lang="en-US" sz="1200" b="0" dirty="0">
                          <a:solidFill>
                            <a:schemeClr val="tx1"/>
                          </a:solidFill>
                        </a:rPr>
                        <a:t>No, as long as I am in good health I do not take any medication.</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6946593"/>
                  </a:ext>
                </a:extLst>
              </a:tr>
            </a:tbl>
          </a:graphicData>
        </a:graphic>
      </p:graphicFrame>
      <p:sp>
        <p:nvSpPr>
          <p:cNvPr id="82" name="Textfeld 81">
            <a:extLst>
              <a:ext uri="{FF2B5EF4-FFF2-40B4-BE49-F238E27FC236}">
                <a16:creationId xmlns:a16="http://schemas.microsoft.com/office/drawing/2014/main" id="{6687696A-5CAD-4C82-A86E-058309EB01B0}"/>
              </a:ext>
            </a:extLst>
          </p:cNvPr>
          <p:cNvSpPr txBox="1"/>
          <p:nvPr/>
        </p:nvSpPr>
        <p:spPr>
          <a:xfrm>
            <a:off x="455193" y="2980780"/>
            <a:ext cx="1540486" cy="923330"/>
          </a:xfrm>
          <a:prstGeom prst="rect">
            <a:avLst/>
          </a:prstGeom>
          <a:noFill/>
        </p:spPr>
        <p:txBody>
          <a:bodyPr wrap="none" lIns="0" tIns="0" rIns="0" bIns="0" rtlCol="0">
            <a:spAutoFit/>
          </a:bodyPr>
          <a:lstStyle>
            <a:defPPr>
              <a:defRPr lang="en-US"/>
            </a:defPPr>
            <a:lvl1pPr>
              <a:defRPr sz="6000" b="1">
                <a:solidFill>
                  <a:schemeClr val="tx2"/>
                </a:solidFill>
              </a:defRPr>
            </a:lvl1pPr>
          </a:lstStyle>
          <a:p>
            <a:r>
              <a:rPr lang="de-DE" dirty="0"/>
              <a:t>27%</a:t>
            </a:r>
          </a:p>
        </p:txBody>
      </p:sp>
      <p:sp>
        <p:nvSpPr>
          <p:cNvPr id="83" name="Textfeld 82">
            <a:extLst>
              <a:ext uri="{FF2B5EF4-FFF2-40B4-BE49-F238E27FC236}">
                <a16:creationId xmlns:a16="http://schemas.microsoft.com/office/drawing/2014/main" id="{FFB576C2-FCF7-44C1-BFCE-7C900A237C61}"/>
              </a:ext>
            </a:extLst>
          </p:cNvPr>
          <p:cNvSpPr txBox="1"/>
          <p:nvPr/>
        </p:nvSpPr>
        <p:spPr>
          <a:xfrm>
            <a:off x="2409715" y="3352945"/>
            <a:ext cx="820738" cy="492443"/>
          </a:xfrm>
          <a:prstGeom prst="rect">
            <a:avLst/>
          </a:prstGeom>
          <a:noFill/>
        </p:spPr>
        <p:txBody>
          <a:bodyPr wrap="none" lIns="0" tIns="0" rIns="0" bIns="0" rtlCol="0">
            <a:spAutoFit/>
          </a:bodyPr>
          <a:lstStyle/>
          <a:p>
            <a:r>
              <a:rPr lang="de-DE" sz="3200" dirty="0">
                <a:solidFill>
                  <a:schemeClr val="bg1">
                    <a:lumMod val="65000"/>
                  </a:schemeClr>
                </a:solidFill>
              </a:rPr>
              <a:t>23%</a:t>
            </a:r>
          </a:p>
        </p:txBody>
      </p:sp>
      <p:sp>
        <p:nvSpPr>
          <p:cNvPr id="84" name="Textfeld 83">
            <a:extLst>
              <a:ext uri="{FF2B5EF4-FFF2-40B4-BE49-F238E27FC236}">
                <a16:creationId xmlns:a16="http://schemas.microsoft.com/office/drawing/2014/main" id="{698B43D5-68C0-4B23-A2D1-95A9C8F16EF8}"/>
              </a:ext>
            </a:extLst>
          </p:cNvPr>
          <p:cNvSpPr txBox="1"/>
          <p:nvPr/>
        </p:nvSpPr>
        <p:spPr>
          <a:xfrm>
            <a:off x="4309633" y="3072220"/>
            <a:ext cx="1384995" cy="830997"/>
          </a:xfrm>
          <a:prstGeom prst="rect">
            <a:avLst/>
          </a:prstGeom>
          <a:noFill/>
        </p:spPr>
        <p:txBody>
          <a:bodyPr wrap="none" lIns="0" tIns="0" rIns="0" bIns="0" rtlCol="0">
            <a:spAutoFit/>
          </a:bodyPr>
          <a:lstStyle/>
          <a:p>
            <a:r>
              <a:rPr lang="de-DE" sz="5400" dirty="0">
                <a:solidFill>
                  <a:schemeClr val="bg1">
                    <a:lumMod val="65000"/>
                  </a:schemeClr>
                </a:solidFill>
              </a:rPr>
              <a:t>24%</a:t>
            </a:r>
          </a:p>
        </p:txBody>
      </p:sp>
      <p:sp>
        <p:nvSpPr>
          <p:cNvPr id="85" name="Textfeld 84">
            <a:extLst>
              <a:ext uri="{FF2B5EF4-FFF2-40B4-BE49-F238E27FC236}">
                <a16:creationId xmlns:a16="http://schemas.microsoft.com/office/drawing/2014/main" id="{FF0FA631-B77C-4334-8284-B9109E296BF4}"/>
              </a:ext>
            </a:extLst>
          </p:cNvPr>
          <p:cNvSpPr txBox="1"/>
          <p:nvPr/>
        </p:nvSpPr>
        <p:spPr>
          <a:xfrm>
            <a:off x="6204037" y="3352945"/>
            <a:ext cx="593111" cy="492443"/>
          </a:xfrm>
          <a:prstGeom prst="rect">
            <a:avLst/>
          </a:prstGeom>
          <a:noFill/>
        </p:spPr>
        <p:txBody>
          <a:bodyPr wrap="none" lIns="0" tIns="0" rIns="0" bIns="0" rtlCol="0">
            <a:spAutoFit/>
          </a:bodyPr>
          <a:lstStyle>
            <a:defPPr>
              <a:defRPr lang="en-US"/>
            </a:defPPr>
            <a:lvl1pPr>
              <a:defRPr sz="6000">
                <a:solidFill>
                  <a:schemeClr val="bg1">
                    <a:lumMod val="65000"/>
                  </a:schemeClr>
                </a:solidFill>
              </a:defRPr>
            </a:lvl1pPr>
          </a:lstStyle>
          <a:p>
            <a:r>
              <a:rPr lang="de-DE" sz="3200" dirty="0"/>
              <a:t>7%</a:t>
            </a:r>
          </a:p>
        </p:txBody>
      </p:sp>
      <p:sp>
        <p:nvSpPr>
          <p:cNvPr id="22" name="Textfeld 21">
            <a:extLst>
              <a:ext uri="{FF2B5EF4-FFF2-40B4-BE49-F238E27FC236}">
                <a16:creationId xmlns:a16="http://schemas.microsoft.com/office/drawing/2014/main" id="{F5EA0BE8-41DA-47A5-B94D-C741FEE98EDF}"/>
              </a:ext>
            </a:extLst>
          </p:cNvPr>
          <p:cNvSpPr txBox="1"/>
          <p:nvPr/>
        </p:nvSpPr>
        <p:spPr>
          <a:xfrm>
            <a:off x="8143948" y="3352945"/>
            <a:ext cx="820738" cy="492443"/>
          </a:xfrm>
          <a:prstGeom prst="rect">
            <a:avLst/>
          </a:prstGeom>
          <a:noFill/>
        </p:spPr>
        <p:txBody>
          <a:bodyPr wrap="none" lIns="0" tIns="0" rIns="0" bIns="0" rtlCol="0">
            <a:spAutoFit/>
          </a:bodyPr>
          <a:lstStyle/>
          <a:p>
            <a:r>
              <a:rPr lang="de-DE" sz="3200" dirty="0">
                <a:solidFill>
                  <a:schemeClr val="bg1">
                    <a:lumMod val="65000"/>
                  </a:schemeClr>
                </a:solidFill>
              </a:rPr>
              <a:t>20%</a:t>
            </a:r>
          </a:p>
        </p:txBody>
      </p:sp>
      <p:pic>
        <p:nvPicPr>
          <p:cNvPr id="23" name="Graphic 39">
            <a:extLst>
              <a:ext uri="{FF2B5EF4-FFF2-40B4-BE49-F238E27FC236}">
                <a16:creationId xmlns:a16="http://schemas.microsoft.com/office/drawing/2014/main" id="{A45FA2C6-3E2D-4CB4-8255-D655BB0C5A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30147" y="3105880"/>
            <a:ext cx="1253531" cy="1253531"/>
          </a:xfrm>
          <a:prstGeom prst="rect">
            <a:avLst/>
          </a:prstGeom>
        </p:spPr>
      </p:pic>
      <p:grpSp>
        <p:nvGrpSpPr>
          <p:cNvPr id="62" name="Gruppieren 61">
            <a:extLst>
              <a:ext uri="{FF2B5EF4-FFF2-40B4-BE49-F238E27FC236}">
                <a16:creationId xmlns:a16="http://schemas.microsoft.com/office/drawing/2014/main" id="{5502E2E5-B218-4420-A4E3-390B0A5C08BC}"/>
              </a:ext>
            </a:extLst>
          </p:cNvPr>
          <p:cNvGrpSpPr/>
          <p:nvPr/>
        </p:nvGrpSpPr>
        <p:grpSpPr>
          <a:xfrm>
            <a:off x="712381" y="2084383"/>
            <a:ext cx="3507194" cy="808736"/>
            <a:chOff x="712381" y="1764343"/>
            <a:chExt cx="3030279" cy="808736"/>
          </a:xfrm>
        </p:grpSpPr>
        <p:cxnSp>
          <p:nvCxnSpPr>
            <p:cNvPr id="63" name="Gerader Verbinder 62">
              <a:extLst>
                <a:ext uri="{FF2B5EF4-FFF2-40B4-BE49-F238E27FC236}">
                  <a16:creationId xmlns:a16="http://schemas.microsoft.com/office/drawing/2014/main" id="{9DFB3205-A389-423F-894D-D5569FD2E003}"/>
                </a:ext>
              </a:extLst>
            </p:cNvPr>
            <p:cNvCxnSpPr/>
            <p:nvPr/>
          </p:nvCxnSpPr>
          <p:spPr>
            <a:xfrm flipV="1">
              <a:off x="712381" y="2275367"/>
              <a:ext cx="361507" cy="29771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4" name="Gerader Verbinder 63">
              <a:extLst>
                <a:ext uri="{FF2B5EF4-FFF2-40B4-BE49-F238E27FC236}">
                  <a16:creationId xmlns:a16="http://schemas.microsoft.com/office/drawing/2014/main" id="{EB1AF7ED-1C13-4894-B126-0E89B1D45703}"/>
                </a:ext>
              </a:extLst>
            </p:cNvPr>
            <p:cNvCxnSpPr/>
            <p:nvPr/>
          </p:nvCxnSpPr>
          <p:spPr>
            <a:xfrm>
              <a:off x="1063255" y="2271197"/>
              <a:ext cx="2679405"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0D9E8B86-91B2-4E6A-9CD8-27B9E9968ADD}"/>
                </a:ext>
              </a:extLst>
            </p:cNvPr>
            <p:cNvSpPr txBox="1"/>
            <p:nvPr/>
          </p:nvSpPr>
          <p:spPr>
            <a:xfrm>
              <a:off x="1576826" y="1764343"/>
              <a:ext cx="1808512" cy="492443"/>
            </a:xfrm>
            <a:prstGeom prst="rect">
              <a:avLst/>
            </a:prstGeom>
            <a:noFill/>
          </p:spPr>
          <p:txBody>
            <a:bodyPr wrap="square" lIns="0" tIns="0" rIns="0" bIns="0" rtlCol="0">
              <a:spAutoFit/>
            </a:bodyPr>
            <a:lstStyle/>
            <a:p>
              <a:r>
                <a:rPr lang="de-DE" sz="3200" dirty="0">
                  <a:solidFill>
                    <a:schemeClr val="bg1">
                      <a:lumMod val="65000"/>
                    </a:schemeClr>
                  </a:solidFill>
                </a:rPr>
                <a:t>50% Yes</a:t>
              </a:r>
            </a:p>
          </p:txBody>
        </p:sp>
      </p:grpSp>
      <p:grpSp>
        <p:nvGrpSpPr>
          <p:cNvPr id="75" name="Gruppieren 74">
            <a:extLst>
              <a:ext uri="{FF2B5EF4-FFF2-40B4-BE49-F238E27FC236}">
                <a16:creationId xmlns:a16="http://schemas.microsoft.com/office/drawing/2014/main" id="{19B6EAA0-BFF0-41A2-B93E-4338117CC23D}"/>
              </a:ext>
            </a:extLst>
          </p:cNvPr>
          <p:cNvGrpSpPr/>
          <p:nvPr/>
        </p:nvGrpSpPr>
        <p:grpSpPr>
          <a:xfrm>
            <a:off x="4415091" y="2084383"/>
            <a:ext cx="5512681" cy="808736"/>
            <a:chOff x="712381" y="1764343"/>
            <a:chExt cx="3030279" cy="808736"/>
          </a:xfrm>
        </p:grpSpPr>
        <p:cxnSp>
          <p:nvCxnSpPr>
            <p:cNvPr id="86" name="Gerader Verbinder 85">
              <a:extLst>
                <a:ext uri="{FF2B5EF4-FFF2-40B4-BE49-F238E27FC236}">
                  <a16:creationId xmlns:a16="http://schemas.microsoft.com/office/drawing/2014/main" id="{0C2AD57D-C44B-49C7-A485-649D3B472B2B}"/>
                </a:ext>
              </a:extLst>
            </p:cNvPr>
            <p:cNvCxnSpPr/>
            <p:nvPr/>
          </p:nvCxnSpPr>
          <p:spPr>
            <a:xfrm flipV="1">
              <a:off x="712381" y="2275367"/>
              <a:ext cx="361507" cy="29771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7" name="Gerader Verbinder 86">
              <a:extLst>
                <a:ext uri="{FF2B5EF4-FFF2-40B4-BE49-F238E27FC236}">
                  <a16:creationId xmlns:a16="http://schemas.microsoft.com/office/drawing/2014/main" id="{D6176B14-9269-4B9F-B73E-61C5D31D363B}"/>
                </a:ext>
              </a:extLst>
            </p:cNvPr>
            <p:cNvCxnSpPr/>
            <p:nvPr/>
          </p:nvCxnSpPr>
          <p:spPr>
            <a:xfrm>
              <a:off x="1063255" y="2271197"/>
              <a:ext cx="2679405"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E95F45E6-1DA4-4E40-845F-C14785495F82}"/>
                </a:ext>
              </a:extLst>
            </p:cNvPr>
            <p:cNvSpPr txBox="1"/>
            <p:nvPr/>
          </p:nvSpPr>
          <p:spPr>
            <a:xfrm>
              <a:off x="1576826" y="1764343"/>
              <a:ext cx="1808512" cy="492443"/>
            </a:xfrm>
            <a:prstGeom prst="rect">
              <a:avLst/>
            </a:prstGeom>
            <a:noFill/>
          </p:spPr>
          <p:txBody>
            <a:bodyPr wrap="square" lIns="0" tIns="0" rIns="0" bIns="0" rtlCol="0">
              <a:spAutoFit/>
            </a:bodyPr>
            <a:lstStyle/>
            <a:p>
              <a:r>
                <a:rPr lang="de-DE" sz="3200" dirty="0">
                  <a:solidFill>
                    <a:schemeClr val="bg1">
                      <a:lumMod val="65000"/>
                    </a:schemeClr>
                  </a:solidFill>
                </a:rPr>
                <a:t>51% </a:t>
              </a:r>
              <a:r>
                <a:rPr lang="de-DE" sz="3200" dirty="0" err="1">
                  <a:solidFill>
                    <a:schemeClr val="bg1">
                      <a:lumMod val="65000"/>
                    </a:schemeClr>
                  </a:solidFill>
                </a:rPr>
                <a:t>No</a:t>
              </a:r>
              <a:endParaRPr lang="de-DE" sz="3200" dirty="0">
                <a:solidFill>
                  <a:schemeClr val="bg1">
                    <a:lumMod val="65000"/>
                  </a:schemeClr>
                </a:solidFill>
              </a:endParaRPr>
            </a:p>
          </p:txBody>
        </p:sp>
      </p:grpSp>
      <p:grpSp>
        <p:nvGrpSpPr>
          <p:cNvPr id="129" name="Gruppieren 128">
            <a:extLst>
              <a:ext uri="{FF2B5EF4-FFF2-40B4-BE49-F238E27FC236}">
                <a16:creationId xmlns:a16="http://schemas.microsoft.com/office/drawing/2014/main" id="{55E4D197-3F6B-4B79-B221-B7B490932959}"/>
              </a:ext>
            </a:extLst>
          </p:cNvPr>
          <p:cNvGrpSpPr>
            <a:grpSpLocks noChangeAspect="1"/>
          </p:cNvGrpSpPr>
          <p:nvPr/>
        </p:nvGrpSpPr>
        <p:grpSpPr>
          <a:xfrm>
            <a:off x="8496065" y="5616154"/>
            <a:ext cx="3240000" cy="432383"/>
            <a:chOff x="8145191" y="5602202"/>
            <a:chExt cx="3681683" cy="491331"/>
          </a:xfrm>
        </p:grpSpPr>
        <p:pic>
          <p:nvPicPr>
            <p:cNvPr id="130" name="Graphic 5">
              <a:extLst>
                <a:ext uri="{FF2B5EF4-FFF2-40B4-BE49-F238E27FC236}">
                  <a16:creationId xmlns:a16="http://schemas.microsoft.com/office/drawing/2014/main" id="{D52AB110-06A4-4A46-A0D2-8826D94E8C0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24240" y="5667113"/>
              <a:ext cx="192868" cy="316855"/>
            </a:xfrm>
            <a:prstGeom prst="rect">
              <a:avLst/>
            </a:prstGeom>
          </p:spPr>
        </p:pic>
        <p:pic>
          <p:nvPicPr>
            <p:cNvPr id="131" name="Grafik 130">
              <a:extLst>
                <a:ext uri="{FF2B5EF4-FFF2-40B4-BE49-F238E27FC236}">
                  <a16:creationId xmlns:a16="http://schemas.microsoft.com/office/drawing/2014/main" id="{3945E865-8A5C-421E-88CF-FAA0B0FF8A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93318" y="5602202"/>
              <a:ext cx="421322" cy="403200"/>
            </a:xfrm>
            <a:prstGeom prst="rect">
              <a:avLst/>
            </a:prstGeom>
          </p:spPr>
        </p:pic>
        <p:pic>
          <p:nvPicPr>
            <p:cNvPr id="132" name="Graphic 11">
              <a:extLst>
                <a:ext uri="{FF2B5EF4-FFF2-40B4-BE49-F238E27FC236}">
                  <a16:creationId xmlns:a16="http://schemas.microsoft.com/office/drawing/2014/main" id="{CE26AB09-F0CF-4E2A-88C2-254850CF93F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45191" y="5702348"/>
              <a:ext cx="276999" cy="276999"/>
            </a:xfrm>
            <a:prstGeom prst="rect">
              <a:avLst/>
            </a:prstGeom>
          </p:spPr>
        </p:pic>
        <p:sp>
          <p:nvSpPr>
            <p:cNvPr id="133" name="Rechteck: abgerundete Ecken 132">
              <a:extLst>
                <a:ext uri="{FF2B5EF4-FFF2-40B4-BE49-F238E27FC236}">
                  <a16:creationId xmlns:a16="http://schemas.microsoft.com/office/drawing/2014/main" id="{F42B6FBB-D381-4466-BDAC-D9E6B006CE9A}"/>
                </a:ext>
              </a:extLst>
            </p:cNvPr>
            <p:cNvSpPr/>
            <p:nvPr/>
          </p:nvSpPr>
          <p:spPr bwMode="ltGray">
            <a:xfrm>
              <a:off x="10086643" y="5667112"/>
              <a:ext cx="1740231" cy="338289"/>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sp>
          <p:nvSpPr>
            <p:cNvPr id="134" name="Textfeld 133">
              <a:extLst>
                <a:ext uri="{FF2B5EF4-FFF2-40B4-BE49-F238E27FC236}">
                  <a16:creationId xmlns:a16="http://schemas.microsoft.com/office/drawing/2014/main" id="{F68A5051-751B-4642-B1B7-DEE577A42CEA}"/>
                </a:ext>
              </a:extLst>
            </p:cNvPr>
            <p:cNvSpPr txBox="1"/>
            <p:nvPr/>
          </p:nvSpPr>
          <p:spPr>
            <a:xfrm>
              <a:off x="10206064"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18-34</a:t>
              </a:r>
              <a:br>
                <a:rPr lang="en-US" sz="1100" dirty="0">
                  <a:solidFill>
                    <a:schemeClr val="bg1">
                      <a:lumMod val="75000"/>
                    </a:schemeClr>
                  </a:solidFill>
                </a:rPr>
              </a:br>
              <a:r>
                <a:rPr lang="en-US" sz="900" dirty="0">
                  <a:solidFill>
                    <a:schemeClr val="bg1">
                      <a:lumMod val="75000"/>
                    </a:schemeClr>
                  </a:solidFill>
                </a:rPr>
                <a:t>(a)</a:t>
              </a:r>
            </a:p>
          </p:txBody>
        </p:sp>
        <p:sp>
          <p:nvSpPr>
            <p:cNvPr id="135" name="Textfeld 134">
              <a:extLst>
                <a:ext uri="{FF2B5EF4-FFF2-40B4-BE49-F238E27FC236}">
                  <a16:creationId xmlns:a16="http://schemas.microsoft.com/office/drawing/2014/main" id="{E855F19F-2EA2-4E9B-8500-401BFE0CC913}"/>
                </a:ext>
              </a:extLst>
            </p:cNvPr>
            <p:cNvSpPr txBox="1"/>
            <p:nvPr/>
          </p:nvSpPr>
          <p:spPr>
            <a:xfrm>
              <a:off x="10741646"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35-49</a:t>
              </a:r>
              <a:br>
                <a:rPr lang="en-US" sz="1100" dirty="0">
                  <a:solidFill>
                    <a:schemeClr val="bg1">
                      <a:lumMod val="75000"/>
                    </a:schemeClr>
                  </a:solidFill>
                </a:rPr>
              </a:br>
              <a:r>
                <a:rPr lang="en-US" sz="900" dirty="0">
                  <a:solidFill>
                    <a:schemeClr val="bg1">
                      <a:lumMod val="75000"/>
                    </a:schemeClr>
                  </a:solidFill>
                </a:rPr>
                <a:t>(b)</a:t>
              </a:r>
            </a:p>
          </p:txBody>
        </p:sp>
        <p:sp>
          <p:nvSpPr>
            <p:cNvPr id="136" name="Textfeld 135">
              <a:extLst>
                <a:ext uri="{FF2B5EF4-FFF2-40B4-BE49-F238E27FC236}">
                  <a16:creationId xmlns:a16="http://schemas.microsoft.com/office/drawing/2014/main" id="{0B4DEEB3-6EAA-4F9C-8B9C-4781798D53FB}"/>
                </a:ext>
              </a:extLst>
            </p:cNvPr>
            <p:cNvSpPr txBox="1"/>
            <p:nvPr/>
          </p:nvSpPr>
          <p:spPr>
            <a:xfrm>
              <a:off x="11277227"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50-99</a:t>
              </a:r>
              <a:br>
                <a:rPr lang="en-US" sz="1100" dirty="0">
                  <a:solidFill>
                    <a:schemeClr val="bg1">
                      <a:lumMod val="75000"/>
                    </a:schemeClr>
                  </a:solidFill>
                </a:rPr>
              </a:br>
              <a:r>
                <a:rPr lang="en-US" sz="900" dirty="0">
                  <a:solidFill>
                    <a:schemeClr val="bg1">
                      <a:lumMod val="75000"/>
                    </a:schemeClr>
                  </a:solidFill>
                </a:rPr>
                <a:t>(c)</a:t>
              </a:r>
            </a:p>
          </p:txBody>
        </p:sp>
        <p:cxnSp>
          <p:nvCxnSpPr>
            <p:cNvPr id="137" name="Gerader Verbinder 136">
              <a:extLst>
                <a:ext uri="{FF2B5EF4-FFF2-40B4-BE49-F238E27FC236}">
                  <a16:creationId xmlns:a16="http://schemas.microsoft.com/office/drawing/2014/main" id="{D8361563-DE5C-491F-ACF0-B2B58EA08D25}"/>
                </a:ext>
              </a:extLst>
            </p:cNvPr>
            <p:cNvCxnSpPr>
              <a:cxnSpLocks/>
            </p:cNvCxnSpPr>
            <p:nvPr/>
          </p:nvCxnSpPr>
          <p:spPr>
            <a:xfrm>
              <a:off x="1067642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38" name="Gerader Verbinder 137">
              <a:extLst>
                <a:ext uri="{FF2B5EF4-FFF2-40B4-BE49-F238E27FC236}">
                  <a16:creationId xmlns:a16="http://schemas.microsoft.com/office/drawing/2014/main" id="{1292862D-FC9B-432C-84F9-ABA26B1C84DC}"/>
                </a:ext>
              </a:extLst>
            </p:cNvPr>
            <p:cNvCxnSpPr>
              <a:cxnSpLocks/>
            </p:cNvCxnSpPr>
            <p:nvPr/>
          </p:nvCxnSpPr>
          <p:spPr>
            <a:xfrm>
              <a:off x="1121689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39" name="Rechteck: abgerundete Ecken 138">
              <a:extLst>
                <a:ext uri="{FF2B5EF4-FFF2-40B4-BE49-F238E27FC236}">
                  <a16:creationId xmlns:a16="http://schemas.microsoft.com/office/drawing/2014/main" id="{A6BC7FE6-11D8-40D3-B3B8-9F28B2DFF3B9}"/>
                </a:ext>
              </a:extLst>
            </p:cNvPr>
            <p:cNvSpPr/>
            <p:nvPr/>
          </p:nvSpPr>
          <p:spPr bwMode="ltGray">
            <a:xfrm>
              <a:off x="8812162" y="5667112"/>
              <a:ext cx="518125" cy="33829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cxnSp>
          <p:nvCxnSpPr>
            <p:cNvPr id="140" name="Gerader Verbinder 139">
              <a:extLst>
                <a:ext uri="{FF2B5EF4-FFF2-40B4-BE49-F238E27FC236}">
                  <a16:creationId xmlns:a16="http://schemas.microsoft.com/office/drawing/2014/main" id="{0AD096EB-182B-4A6A-849C-9071EB0D0C8F}"/>
                </a:ext>
              </a:extLst>
            </p:cNvPr>
            <p:cNvCxnSpPr>
              <a:cxnSpLocks/>
            </p:cNvCxnSpPr>
            <p:nvPr/>
          </p:nvCxnSpPr>
          <p:spPr>
            <a:xfrm>
              <a:off x="9071224" y="5765460"/>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41" name="Textfeld 140">
              <a:extLst>
                <a:ext uri="{FF2B5EF4-FFF2-40B4-BE49-F238E27FC236}">
                  <a16:creationId xmlns:a16="http://schemas.microsoft.com/office/drawing/2014/main" id="{098146FB-836E-4C6D-92CB-96FF6D58A30E}"/>
                </a:ext>
              </a:extLst>
            </p:cNvPr>
            <p:cNvSpPr txBox="1"/>
            <p:nvPr/>
          </p:nvSpPr>
          <p:spPr>
            <a:xfrm>
              <a:off x="8882814" y="5766403"/>
              <a:ext cx="132972" cy="192355"/>
            </a:xfrm>
            <a:prstGeom prst="rect">
              <a:avLst/>
            </a:prstGeom>
            <a:noFill/>
          </p:spPr>
          <p:txBody>
            <a:bodyPr wrap="none" lIns="0" tIns="0" rIns="0" bIns="0" rtlCol="0">
              <a:spAutoFit/>
            </a:bodyPr>
            <a:lstStyle/>
            <a:p>
              <a:pPr algn="ctr"/>
              <a:r>
                <a:rPr lang="en-US" sz="1100" dirty="0">
                  <a:solidFill>
                    <a:schemeClr val="bg1">
                      <a:lumMod val="75000"/>
                    </a:schemeClr>
                  </a:solidFill>
                </a:rPr>
                <a:t>m</a:t>
              </a:r>
            </a:p>
          </p:txBody>
        </p:sp>
        <p:sp>
          <p:nvSpPr>
            <p:cNvPr id="142" name="Textfeld 141">
              <a:extLst>
                <a:ext uri="{FF2B5EF4-FFF2-40B4-BE49-F238E27FC236}">
                  <a16:creationId xmlns:a16="http://schemas.microsoft.com/office/drawing/2014/main" id="{176EA1FD-7063-47D0-A471-08F42F571EE7}"/>
                </a:ext>
              </a:extLst>
            </p:cNvPr>
            <p:cNvSpPr txBox="1"/>
            <p:nvPr/>
          </p:nvSpPr>
          <p:spPr>
            <a:xfrm>
              <a:off x="9198193" y="5766403"/>
              <a:ext cx="43718" cy="192355"/>
            </a:xfrm>
            <a:prstGeom prst="rect">
              <a:avLst/>
            </a:prstGeom>
            <a:noFill/>
          </p:spPr>
          <p:txBody>
            <a:bodyPr wrap="none" lIns="0" tIns="0" rIns="0" bIns="0" rtlCol="0">
              <a:spAutoFit/>
            </a:bodyPr>
            <a:lstStyle/>
            <a:p>
              <a:pPr algn="ctr"/>
              <a:r>
                <a:rPr lang="en-US" sz="1100" dirty="0">
                  <a:solidFill>
                    <a:schemeClr val="bg1">
                      <a:lumMod val="75000"/>
                    </a:schemeClr>
                  </a:solidFill>
                </a:rPr>
                <a:t>f</a:t>
              </a:r>
              <a:endParaRPr lang="en-US" sz="900" dirty="0">
                <a:solidFill>
                  <a:schemeClr val="bg1">
                    <a:lumMod val="75000"/>
                  </a:schemeClr>
                </a:solidFill>
              </a:endParaRPr>
            </a:p>
          </p:txBody>
        </p:sp>
        <p:sp>
          <p:nvSpPr>
            <p:cNvPr id="143" name="Textfeld 142">
              <a:extLst>
                <a:ext uri="{FF2B5EF4-FFF2-40B4-BE49-F238E27FC236}">
                  <a16:creationId xmlns:a16="http://schemas.microsoft.com/office/drawing/2014/main" id="{16838C54-BB92-4302-8AFE-913FF18FCBE2}"/>
                </a:ext>
              </a:extLst>
            </p:cNvPr>
            <p:cNvSpPr txBox="1"/>
            <p:nvPr/>
          </p:nvSpPr>
          <p:spPr>
            <a:xfrm>
              <a:off x="8908650" y="5936152"/>
              <a:ext cx="74" cy="157381"/>
            </a:xfrm>
            <a:prstGeom prst="rect">
              <a:avLst/>
            </a:prstGeom>
            <a:noFill/>
          </p:spPr>
          <p:txBody>
            <a:bodyPr wrap="none" lIns="0" tIns="0" rIns="0" bIns="0" rtlCol="0">
              <a:spAutoFit/>
            </a:bodyPr>
            <a:lstStyle/>
            <a:p>
              <a:endParaRPr lang="en-US" sz="900" b="1" dirty="0">
                <a:solidFill>
                  <a:schemeClr val="bg1">
                    <a:lumMod val="75000"/>
                  </a:schemeClr>
                </a:solidFill>
              </a:endParaRPr>
            </a:p>
          </p:txBody>
        </p:sp>
      </p:grpSp>
      <p:grpSp>
        <p:nvGrpSpPr>
          <p:cNvPr id="9" name="Gruppieren 8">
            <a:extLst>
              <a:ext uri="{FF2B5EF4-FFF2-40B4-BE49-F238E27FC236}">
                <a16:creationId xmlns:a16="http://schemas.microsoft.com/office/drawing/2014/main" id="{364E4CAE-14C3-4FB6-81C8-ADD2131864E9}"/>
              </a:ext>
            </a:extLst>
          </p:cNvPr>
          <p:cNvGrpSpPr/>
          <p:nvPr/>
        </p:nvGrpSpPr>
        <p:grpSpPr>
          <a:xfrm>
            <a:off x="1951900" y="2866698"/>
            <a:ext cx="1150182" cy="564816"/>
            <a:chOff x="1951900" y="2895050"/>
            <a:chExt cx="1150182" cy="564816"/>
          </a:xfrm>
        </p:grpSpPr>
        <p:grpSp>
          <p:nvGrpSpPr>
            <p:cNvPr id="89" name="Gruppieren 88">
              <a:extLst>
                <a:ext uri="{FF2B5EF4-FFF2-40B4-BE49-F238E27FC236}">
                  <a16:creationId xmlns:a16="http://schemas.microsoft.com/office/drawing/2014/main" id="{ACADC3EF-EA7F-4CA3-ADD2-9EF7C1EB3623}"/>
                </a:ext>
              </a:extLst>
            </p:cNvPr>
            <p:cNvGrpSpPr/>
            <p:nvPr/>
          </p:nvGrpSpPr>
          <p:grpSpPr>
            <a:xfrm>
              <a:off x="1951900" y="2910587"/>
              <a:ext cx="1150182" cy="549279"/>
              <a:chOff x="3153384" y="3006278"/>
              <a:chExt cx="1024281" cy="549279"/>
            </a:xfrm>
          </p:grpSpPr>
          <p:grpSp>
            <p:nvGrpSpPr>
              <p:cNvPr id="90" name="Gruppieren 89">
                <a:extLst>
                  <a:ext uri="{FF2B5EF4-FFF2-40B4-BE49-F238E27FC236}">
                    <a16:creationId xmlns:a16="http://schemas.microsoft.com/office/drawing/2014/main" id="{37C61300-F638-44E3-B885-3149CB76CDE8}"/>
                  </a:ext>
                </a:extLst>
              </p:cNvPr>
              <p:cNvGrpSpPr/>
              <p:nvPr/>
            </p:nvGrpSpPr>
            <p:grpSpPr>
              <a:xfrm>
                <a:off x="3153384" y="3006278"/>
                <a:ext cx="1016330" cy="279325"/>
                <a:chOff x="5651042" y="3076433"/>
                <a:chExt cx="1016330" cy="279325"/>
              </a:xfrm>
            </p:grpSpPr>
            <p:grpSp>
              <p:nvGrpSpPr>
                <p:cNvPr id="107" name="Gruppieren 106">
                  <a:extLst>
                    <a:ext uri="{FF2B5EF4-FFF2-40B4-BE49-F238E27FC236}">
                      <a16:creationId xmlns:a16="http://schemas.microsoft.com/office/drawing/2014/main" id="{BB73DBD5-9E2F-432E-A6B7-E5EF1D24AAE7}"/>
                    </a:ext>
                  </a:extLst>
                </p:cNvPr>
                <p:cNvGrpSpPr/>
                <p:nvPr/>
              </p:nvGrpSpPr>
              <p:grpSpPr>
                <a:xfrm>
                  <a:off x="5651042" y="3211758"/>
                  <a:ext cx="216000" cy="144000"/>
                  <a:chOff x="2734278" y="3211758"/>
                  <a:chExt cx="216000" cy="144000"/>
                </a:xfrm>
              </p:grpSpPr>
              <p:cxnSp>
                <p:nvCxnSpPr>
                  <p:cNvPr id="112" name="Gerader Verbinder 111">
                    <a:extLst>
                      <a:ext uri="{FF2B5EF4-FFF2-40B4-BE49-F238E27FC236}">
                        <a16:creationId xmlns:a16="http://schemas.microsoft.com/office/drawing/2014/main" id="{D76B1844-5BC7-488B-BEC7-344919FE1C6F}"/>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3" name="Gerader Verbinder 112">
                    <a:extLst>
                      <a:ext uri="{FF2B5EF4-FFF2-40B4-BE49-F238E27FC236}">
                        <a16:creationId xmlns:a16="http://schemas.microsoft.com/office/drawing/2014/main" id="{D585F79D-46B3-4F62-AD3D-6EC99550DEE3}"/>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09" name="Textfeld 108">
                  <a:extLst>
                    <a:ext uri="{FF2B5EF4-FFF2-40B4-BE49-F238E27FC236}">
                      <a16:creationId xmlns:a16="http://schemas.microsoft.com/office/drawing/2014/main" id="{D0919D0A-8372-439D-AD51-D710F377CCAE}"/>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29%|24%</a:t>
                  </a:r>
                </a:p>
              </p:txBody>
            </p:sp>
          </p:grpSp>
          <p:grpSp>
            <p:nvGrpSpPr>
              <p:cNvPr id="91" name="Gruppieren 90">
                <a:extLst>
                  <a:ext uri="{FF2B5EF4-FFF2-40B4-BE49-F238E27FC236}">
                    <a16:creationId xmlns:a16="http://schemas.microsoft.com/office/drawing/2014/main" id="{2D018A19-547A-43DB-B7A6-A915C787DF08}"/>
                  </a:ext>
                </a:extLst>
              </p:cNvPr>
              <p:cNvGrpSpPr/>
              <p:nvPr/>
            </p:nvGrpSpPr>
            <p:grpSpPr>
              <a:xfrm>
                <a:off x="3159562" y="3281036"/>
                <a:ext cx="1018103" cy="274521"/>
                <a:chOff x="5649269" y="2787070"/>
                <a:chExt cx="1018103" cy="274521"/>
              </a:xfrm>
            </p:grpSpPr>
            <p:grpSp>
              <p:nvGrpSpPr>
                <p:cNvPr id="93" name="Gruppieren 92">
                  <a:extLst>
                    <a:ext uri="{FF2B5EF4-FFF2-40B4-BE49-F238E27FC236}">
                      <a16:creationId xmlns:a16="http://schemas.microsoft.com/office/drawing/2014/main" id="{C9ABB333-68C0-457E-BFFE-F8CFE5BC570C}"/>
                    </a:ext>
                  </a:extLst>
                </p:cNvPr>
                <p:cNvGrpSpPr/>
                <p:nvPr/>
              </p:nvGrpSpPr>
              <p:grpSpPr>
                <a:xfrm>
                  <a:off x="5649269" y="2917591"/>
                  <a:ext cx="216000" cy="144000"/>
                  <a:chOff x="2734278" y="3211758"/>
                  <a:chExt cx="216000" cy="144000"/>
                </a:xfrm>
              </p:grpSpPr>
              <p:cxnSp>
                <p:nvCxnSpPr>
                  <p:cNvPr id="95" name="Gerader Verbinder 94">
                    <a:extLst>
                      <a:ext uri="{FF2B5EF4-FFF2-40B4-BE49-F238E27FC236}">
                        <a16:creationId xmlns:a16="http://schemas.microsoft.com/office/drawing/2014/main" id="{A6C2A04D-8F8E-4EB7-BAC8-A57D2086EA1C}"/>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6" name="Gerader Verbinder 105">
                    <a:extLst>
                      <a:ext uri="{FF2B5EF4-FFF2-40B4-BE49-F238E27FC236}">
                        <a16:creationId xmlns:a16="http://schemas.microsoft.com/office/drawing/2014/main" id="{2A793453-624D-4064-B831-CF7DC2D33B2D}"/>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94" name="Textfeld 93">
                  <a:extLst>
                    <a:ext uri="{FF2B5EF4-FFF2-40B4-BE49-F238E27FC236}">
                      <a16:creationId xmlns:a16="http://schemas.microsoft.com/office/drawing/2014/main" id="{F3371702-598D-4FD8-BAFD-3271979C1763}"/>
                    </a:ext>
                  </a:extLst>
                </p:cNvPr>
                <p:cNvSpPr txBox="1"/>
                <p:nvPr/>
              </p:nvSpPr>
              <p:spPr>
                <a:xfrm>
                  <a:off x="5898046" y="2787070"/>
                  <a:ext cx="769326" cy="123111"/>
                </a:xfrm>
                <a:prstGeom prst="rect">
                  <a:avLst/>
                </a:prstGeom>
                <a:noFill/>
              </p:spPr>
              <p:txBody>
                <a:bodyPr wrap="square" lIns="0" tIns="0" rIns="0" bIns="0" rtlCol="0">
                  <a:spAutoFit/>
                </a:bodyPr>
                <a:lstStyle/>
                <a:p>
                  <a:pPr lvl="0"/>
                  <a:r>
                    <a:rPr lang="de-DE" sz="800" dirty="0">
                      <a:solidFill>
                        <a:srgbClr val="FFFFFF">
                          <a:lumMod val="65000"/>
                        </a:srgbClr>
                      </a:solidFill>
                    </a:rPr>
                    <a:t>25%|31%</a:t>
                  </a:r>
                  <a:r>
                    <a:rPr lang="de-DE" sz="600" dirty="0">
                      <a:solidFill>
                        <a:srgbClr val="FFFFFF">
                          <a:lumMod val="65000"/>
                        </a:srgbClr>
                      </a:solidFill>
                    </a:rPr>
                    <a:t>c</a:t>
                  </a:r>
                  <a:r>
                    <a:rPr lang="de-DE" sz="800" dirty="0">
                      <a:solidFill>
                        <a:srgbClr val="FFFFFF">
                          <a:lumMod val="65000"/>
                        </a:srgbClr>
                      </a:solidFill>
                    </a:rPr>
                    <a:t>|26%</a:t>
                  </a:r>
                  <a:endParaRPr lang="de-DE" sz="600" dirty="0">
                    <a:solidFill>
                      <a:srgbClr val="FFFFFF">
                        <a:lumMod val="65000"/>
                      </a:srgbClr>
                    </a:solidFill>
                  </a:endParaRPr>
                </a:p>
              </p:txBody>
            </p:sp>
          </p:grpSp>
        </p:grpSp>
        <p:grpSp>
          <p:nvGrpSpPr>
            <p:cNvPr id="144" name="Gruppieren 143">
              <a:extLst>
                <a:ext uri="{FF2B5EF4-FFF2-40B4-BE49-F238E27FC236}">
                  <a16:creationId xmlns:a16="http://schemas.microsoft.com/office/drawing/2014/main" id="{CD82BCB5-2092-463B-9DA7-B4244BBCCEF6}"/>
                </a:ext>
              </a:extLst>
            </p:cNvPr>
            <p:cNvGrpSpPr/>
            <p:nvPr/>
          </p:nvGrpSpPr>
          <p:grpSpPr>
            <a:xfrm>
              <a:off x="1964560" y="2895050"/>
              <a:ext cx="224322" cy="400165"/>
              <a:chOff x="1237392" y="1861683"/>
              <a:chExt cx="224322" cy="400165"/>
            </a:xfrm>
          </p:grpSpPr>
          <p:pic>
            <p:nvPicPr>
              <p:cNvPr id="145" name="Grafik 144">
                <a:extLst>
                  <a:ext uri="{FF2B5EF4-FFF2-40B4-BE49-F238E27FC236}">
                    <a16:creationId xmlns:a16="http://schemas.microsoft.com/office/drawing/2014/main" id="{9633E8AA-F81C-401C-B416-E0439585034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0528" y="2081848"/>
                <a:ext cx="188090" cy="180000"/>
              </a:xfrm>
              <a:prstGeom prst="rect">
                <a:avLst/>
              </a:prstGeom>
            </p:spPr>
          </p:pic>
          <p:grpSp>
            <p:nvGrpSpPr>
              <p:cNvPr id="146" name="Gruppieren 145">
                <a:extLst>
                  <a:ext uri="{FF2B5EF4-FFF2-40B4-BE49-F238E27FC236}">
                    <a16:creationId xmlns:a16="http://schemas.microsoft.com/office/drawing/2014/main" id="{B576C7CA-7595-46CE-91D0-8053E4ADEE95}"/>
                  </a:ext>
                </a:extLst>
              </p:cNvPr>
              <p:cNvGrpSpPr>
                <a:grpSpLocks noChangeAspect="1"/>
              </p:cNvGrpSpPr>
              <p:nvPr/>
            </p:nvGrpSpPr>
            <p:grpSpPr>
              <a:xfrm>
                <a:off x="1237392" y="1861683"/>
                <a:ext cx="224322" cy="144000"/>
                <a:chOff x="10194164" y="3584308"/>
                <a:chExt cx="493594" cy="316855"/>
              </a:xfrm>
            </p:grpSpPr>
            <p:pic>
              <p:nvPicPr>
                <p:cNvPr id="147" name="Graphic 5">
                  <a:extLst>
                    <a:ext uri="{FF2B5EF4-FFF2-40B4-BE49-F238E27FC236}">
                      <a16:creationId xmlns:a16="http://schemas.microsoft.com/office/drawing/2014/main" id="{58924F06-31F4-4F62-98F8-2643BCA0697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148" name="Graphic 11">
                  <a:extLst>
                    <a:ext uri="{FF2B5EF4-FFF2-40B4-BE49-F238E27FC236}">
                      <a16:creationId xmlns:a16="http://schemas.microsoft.com/office/drawing/2014/main" id="{412CFA84-1F2A-4C63-9F4B-7D97BD13E77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grpSp>
        <p:nvGrpSpPr>
          <p:cNvPr id="103" name="Gruppieren 102">
            <a:extLst>
              <a:ext uri="{FF2B5EF4-FFF2-40B4-BE49-F238E27FC236}">
                <a16:creationId xmlns:a16="http://schemas.microsoft.com/office/drawing/2014/main" id="{639E5540-843D-4D4D-873F-188947C42B7F}"/>
              </a:ext>
            </a:extLst>
          </p:cNvPr>
          <p:cNvGrpSpPr/>
          <p:nvPr/>
        </p:nvGrpSpPr>
        <p:grpSpPr>
          <a:xfrm>
            <a:off x="1912428" y="6249342"/>
            <a:ext cx="724480" cy="468000"/>
            <a:chOff x="1714500" y="4880600"/>
            <a:chExt cx="724480" cy="468000"/>
          </a:xfrm>
        </p:grpSpPr>
        <p:pic>
          <p:nvPicPr>
            <p:cNvPr id="105" name="Grafik 104">
              <a:extLst>
                <a:ext uri="{FF2B5EF4-FFF2-40B4-BE49-F238E27FC236}">
                  <a16:creationId xmlns:a16="http://schemas.microsoft.com/office/drawing/2014/main" id="{BE478399-02A1-4161-9228-3F01C742A6ED}"/>
                </a:ext>
              </a:extLst>
            </p:cNvPr>
            <p:cNvPicPr>
              <a:picLocks noChangeAspect="1"/>
            </p:cNvPicPr>
            <p:nvPr/>
          </p:nvPicPr>
          <p:blipFill>
            <a:blip r:embed="rId12"/>
            <a:stretch>
              <a:fillRect/>
            </a:stretch>
          </p:blipFill>
          <p:spPr>
            <a:xfrm>
              <a:off x="1714500" y="4880600"/>
              <a:ext cx="468000" cy="468000"/>
            </a:xfrm>
            <a:prstGeom prst="rect">
              <a:avLst/>
            </a:prstGeom>
          </p:spPr>
        </p:pic>
        <p:sp>
          <p:nvSpPr>
            <p:cNvPr id="108" name="Textfeld 107">
              <a:extLst>
                <a:ext uri="{FF2B5EF4-FFF2-40B4-BE49-F238E27FC236}">
                  <a16:creationId xmlns:a16="http://schemas.microsoft.com/office/drawing/2014/main" id="{40603C1F-A988-46E4-A9E9-1B7D09579ED9}"/>
                </a:ext>
              </a:extLst>
            </p:cNvPr>
            <p:cNvSpPr txBox="1"/>
            <p:nvPr/>
          </p:nvSpPr>
          <p:spPr>
            <a:xfrm>
              <a:off x="2182500" y="5037656"/>
              <a:ext cx="256480" cy="153888"/>
            </a:xfrm>
            <a:prstGeom prst="rect">
              <a:avLst/>
            </a:prstGeom>
            <a:noFill/>
          </p:spPr>
          <p:txBody>
            <a:bodyPr wrap="none" lIns="0" tIns="0" rIns="0" bIns="0" rtlCol="0">
              <a:spAutoFit/>
            </a:bodyPr>
            <a:lstStyle/>
            <a:p>
              <a:r>
                <a:rPr lang="en-US" sz="1000" b="1" noProof="1"/>
                <a:t>BEL</a:t>
              </a:r>
            </a:p>
          </p:txBody>
        </p:sp>
      </p:grpSp>
      <p:sp>
        <p:nvSpPr>
          <p:cNvPr id="4" name="Foliennummernplatzhalter 3">
            <a:extLst>
              <a:ext uri="{FF2B5EF4-FFF2-40B4-BE49-F238E27FC236}">
                <a16:creationId xmlns:a16="http://schemas.microsoft.com/office/drawing/2014/main" id="{DA027BD8-6CBA-4ABE-82ED-D99749F82863}"/>
              </a:ext>
            </a:extLst>
          </p:cNvPr>
          <p:cNvSpPr>
            <a:spLocks noGrp="1"/>
          </p:cNvSpPr>
          <p:nvPr>
            <p:ph type="sldNum" sz="quarter" idx="10"/>
          </p:nvPr>
        </p:nvSpPr>
        <p:spPr/>
        <p:txBody>
          <a:bodyPr/>
          <a:lstStyle/>
          <a:p>
            <a:fld id="{4034BEE3-566C-4068-A777-C3A4762E861B}" type="slidenum">
              <a:rPr lang="en-GB" smtClean="0"/>
              <a:pPr/>
              <a:t>31</a:t>
            </a:fld>
            <a:endParaRPr lang="en-GB" dirty="0"/>
          </a:p>
        </p:txBody>
      </p:sp>
    </p:spTree>
    <p:extLst>
      <p:ext uri="{BB962C8B-B14F-4D97-AF65-F5344CB8AC3E}">
        <p14:creationId xmlns:p14="http://schemas.microsoft.com/office/powerpoint/2010/main" val="38795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23086-37A0-45B7-A793-B7BB984F92D1}"/>
              </a:ext>
            </a:extLst>
          </p:cNvPr>
          <p:cNvSpPr>
            <a:spLocks noGrp="1"/>
          </p:cNvSpPr>
          <p:nvPr>
            <p:ph type="title"/>
          </p:nvPr>
        </p:nvSpPr>
        <p:spPr/>
        <p:txBody>
          <a:bodyPr/>
          <a:lstStyle/>
          <a:p>
            <a:r>
              <a:rPr lang="en-US" noProof="1"/>
              <a:t>Half of the respondents would consider changing their genes, though among those, half of them would feel uneasy messing with their genes.</a:t>
            </a:r>
          </a:p>
        </p:txBody>
      </p:sp>
      <p:sp>
        <p:nvSpPr>
          <p:cNvPr id="25" name="Rechteck 24">
            <a:extLst>
              <a:ext uri="{FF2B5EF4-FFF2-40B4-BE49-F238E27FC236}">
                <a16:creationId xmlns:a16="http://schemas.microsoft.com/office/drawing/2014/main" id="{DCF96DBA-E538-4A5C-8102-CE9E1CA81B2D}"/>
              </a:ext>
            </a:extLst>
          </p:cNvPr>
          <p:cNvSpPr/>
          <p:nvPr/>
        </p:nvSpPr>
        <p:spPr bwMode="ltGray">
          <a:xfrm>
            <a:off x="10950242" y="880227"/>
            <a:ext cx="876632" cy="40320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t>Innovation</a:t>
            </a:r>
          </a:p>
        </p:txBody>
      </p:sp>
      <p:sp>
        <p:nvSpPr>
          <p:cNvPr id="15" name="Rechteck 14">
            <a:extLst>
              <a:ext uri="{FF2B5EF4-FFF2-40B4-BE49-F238E27FC236}">
                <a16:creationId xmlns:a16="http://schemas.microsoft.com/office/drawing/2014/main" id="{747D8F9B-FBD8-4115-BC98-7131725D37A7}"/>
              </a:ext>
            </a:extLst>
          </p:cNvPr>
          <p:cNvSpPr/>
          <p:nvPr/>
        </p:nvSpPr>
        <p:spPr>
          <a:xfrm>
            <a:off x="359999" y="1161919"/>
            <a:ext cx="10590243" cy="461665"/>
          </a:xfrm>
          <a:prstGeom prst="rect">
            <a:avLst/>
          </a:prstGeom>
        </p:spPr>
        <p:txBody>
          <a:bodyPr wrap="square">
            <a:spAutoFit/>
          </a:bodyPr>
          <a:lstStyle/>
          <a:p>
            <a:r>
              <a:rPr lang="en-US" sz="1200" dirty="0"/>
              <a:t>Q20. Imagine the following: Your doctor tells you that, based on the results of a gene test, you are very likely to suffer from a serious illness in five years’ time. Would you consider changing your genes to evade falling ill? </a:t>
            </a:r>
            <a:r>
              <a:rPr lang="en-US" sz="1200" i="1" dirty="0"/>
              <a:t>– (single answer)</a:t>
            </a:r>
            <a:r>
              <a:rPr lang="en-US" sz="1200" dirty="0"/>
              <a:t> </a:t>
            </a:r>
          </a:p>
        </p:txBody>
      </p:sp>
      <p:sp>
        <p:nvSpPr>
          <p:cNvPr id="104" name="Textfeld 103">
            <a:extLst>
              <a:ext uri="{FF2B5EF4-FFF2-40B4-BE49-F238E27FC236}">
                <a16:creationId xmlns:a16="http://schemas.microsoft.com/office/drawing/2014/main" id="{80BA612E-658F-4E96-9024-94A648D8DA5B}"/>
              </a:ext>
            </a:extLst>
          </p:cNvPr>
          <p:cNvSpPr txBox="1"/>
          <p:nvPr/>
        </p:nvSpPr>
        <p:spPr>
          <a:xfrm>
            <a:off x="455193" y="1597642"/>
            <a:ext cx="926058" cy="169277"/>
          </a:xfrm>
          <a:prstGeom prst="rect">
            <a:avLst/>
          </a:prstGeom>
          <a:noFill/>
        </p:spPr>
        <p:txBody>
          <a:bodyPr wrap="square" lIns="0" tIns="0" rIns="0" bIns="0" rtlCol="0">
            <a:spAutoFit/>
          </a:bodyPr>
          <a:lstStyle>
            <a:defPPr>
              <a:defRPr lang="en-US"/>
            </a:defPPr>
            <a:lvl1pPr>
              <a:defRPr sz="1100"/>
            </a:lvl1pPr>
          </a:lstStyle>
          <a:p>
            <a:r>
              <a:rPr lang="de-DE" dirty="0"/>
              <a:t>Base: n=2.010</a:t>
            </a:r>
          </a:p>
        </p:txBody>
      </p:sp>
      <p:graphicFrame>
        <p:nvGraphicFramePr>
          <p:cNvPr id="81" name="Tabelle 8">
            <a:extLst>
              <a:ext uri="{FF2B5EF4-FFF2-40B4-BE49-F238E27FC236}">
                <a16:creationId xmlns:a16="http://schemas.microsoft.com/office/drawing/2014/main" id="{9577B003-C664-4C31-9548-ED539C622725}"/>
              </a:ext>
            </a:extLst>
          </p:cNvPr>
          <p:cNvGraphicFramePr>
            <a:graphicFrameLocks noGrp="1"/>
          </p:cNvGraphicFramePr>
          <p:nvPr>
            <p:extLst/>
          </p:nvPr>
        </p:nvGraphicFramePr>
        <p:xfrm>
          <a:off x="359997" y="3849866"/>
          <a:ext cx="9567775" cy="1253531"/>
        </p:xfrm>
        <a:graphic>
          <a:graphicData uri="http://schemas.openxmlformats.org/drawingml/2006/table">
            <a:tbl>
              <a:tblPr firstRow="1" bandRow="1">
                <a:tableStyleId>{5C22544A-7EE6-4342-B048-85BDC9FD1C3A}</a:tableStyleId>
              </a:tblPr>
              <a:tblGrid>
                <a:gridCol w="1913555">
                  <a:extLst>
                    <a:ext uri="{9D8B030D-6E8A-4147-A177-3AD203B41FA5}">
                      <a16:colId xmlns:a16="http://schemas.microsoft.com/office/drawing/2014/main" val="1271370847"/>
                    </a:ext>
                  </a:extLst>
                </a:gridCol>
                <a:gridCol w="1913555">
                  <a:extLst>
                    <a:ext uri="{9D8B030D-6E8A-4147-A177-3AD203B41FA5}">
                      <a16:colId xmlns:a16="http://schemas.microsoft.com/office/drawing/2014/main" val="1067911662"/>
                    </a:ext>
                  </a:extLst>
                </a:gridCol>
                <a:gridCol w="1913555">
                  <a:extLst>
                    <a:ext uri="{9D8B030D-6E8A-4147-A177-3AD203B41FA5}">
                      <a16:colId xmlns:a16="http://schemas.microsoft.com/office/drawing/2014/main" val="2225007639"/>
                    </a:ext>
                  </a:extLst>
                </a:gridCol>
                <a:gridCol w="1913555">
                  <a:extLst>
                    <a:ext uri="{9D8B030D-6E8A-4147-A177-3AD203B41FA5}">
                      <a16:colId xmlns:a16="http://schemas.microsoft.com/office/drawing/2014/main" val="3651680017"/>
                    </a:ext>
                  </a:extLst>
                </a:gridCol>
                <a:gridCol w="1913555">
                  <a:extLst>
                    <a:ext uri="{9D8B030D-6E8A-4147-A177-3AD203B41FA5}">
                      <a16:colId xmlns:a16="http://schemas.microsoft.com/office/drawing/2014/main" val="1748789086"/>
                    </a:ext>
                  </a:extLst>
                </a:gridCol>
              </a:tblGrid>
              <a:tr h="1253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solidFill>
                          <a:effectLst/>
                          <a:latin typeface="+mn-lt"/>
                          <a:ea typeface="+mn-ea"/>
                          <a:cs typeface="+mn-cs"/>
                        </a:rPr>
                        <a:t>Yes, I most certainly would. </a:t>
                      </a:r>
                      <a:endParaRPr lang="de-DE" sz="1400" b="1" kern="1200" dirty="0">
                        <a:solidFill>
                          <a:schemeClr val="tx2"/>
                        </a:solidFill>
                        <a:effectLst/>
                        <a:latin typeface="+mn-lt"/>
                        <a:ea typeface="+mn-ea"/>
                        <a:cs typeface="+mn-cs"/>
                      </a:endParaRPr>
                    </a:p>
                  </a:txBody>
                  <a:tcPr>
                    <a:lnL w="12700" cmpd="sng">
                      <a:noFill/>
                    </a:lnL>
                    <a:lnR w="12700" cmpd="sng">
                      <a:noFill/>
                    </a:lnR>
                    <a:lnT w="28575"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solidFill>
                          <a:effectLst/>
                          <a:latin typeface="+mn-lt"/>
                          <a:ea typeface="+mn-ea"/>
                          <a:cs typeface="+mn-cs"/>
                        </a:rPr>
                        <a:t>Yes, but I would feel uneasy knowing that someone is messing with my “genes”.</a:t>
                      </a:r>
                      <a:endParaRPr lang="de-DE" sz="1400" b="1" kern="1200" dirty="0">
                        <a:solidFill>
                          <a:schemeClr val="tx2"/>
                        </a:solidFill>
                        <a:effectLst/>
                        <a:latin typeface="+mn-lt"/>
                        <a:ea typeface="+mn-ea"/>
                        <a:cs typeface="+mn-cs"/>
                      </a:endParaRPr>
                    </a:p>
                  </a:txBody>
                  <a:tcPr>
                    <a:lnL w="12700" cmpd="sng">
                      <a:noFill/>
                    </a:lnL>
                    <a:lnR w="12700" cmpd="sng">
                      <a:noFill/>
                    </a:lnR>
                    <a:lnT w="28575" cap="flat" cmpd="sng" algn="ctr">
                      <a:solidFill>
                        <a:srgbClr val="0060FF"/>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r>
                        <a:rPr lang="en-US" sz="1200" b="0" dirty="0">
                          <a:solidFill>
                            <a:schemeClr val="tx1"/>
                          </a:solidFill>
                        </a:rPr>
                        <a:t>No, I would rather risk falling ill than having someone interfere with my genetic material.</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No, I would hope that the illness will not break out despite the increased probability detected by the test.</a:t>
                      </a:r>
                      <a:endParaRPr lang="de-DE" sz="1200" b="0" kern="1200" dirty="0">
                        <a:solidFill>
                          <a:schemeClr val="tx1"/>
                        </a:solidFill>
                        <a:latin typeface="+mn-lt"/>
                        <a:ea typeface="+mn-ea"/>
                        <a:cs typeface="+mn-cs"/>
                      </a:endParaRPr>
                    </a:p>
                  </a:txBody>
                  <a:tcPr>
                    <a:lnL w="12700" cmpd="sng">
                      <a:noFill/>
                    </a:lnL>
                    <a:lnR w="12700" cmpd="sng">
                      <a:noFill/>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r>
                        <a:rPr lang="en-US" sz="1200" b="0" dirty="0">
                          <a:solidFill>
                            <a:schemeClr val="tx1"/>
                          </a:solidFill>
                        </a:rPr>
                        <a:t>No, I would be too concerned that the manipulation of my genes might cause other unforeseeable changes in my body.</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6946593"/>
                  </a:ext>
                </a:extLst>
              </a:tr>
            </a:tbl>
          </a:graphicData>
        </a:graphic>
      </p:graphicFrame>
      <p:sp>
        <p:nvSpPr>
          <p:cNvPr id="82" name="Textfeld 81">
            <a:extLst>
              <a:ext uri="{FF2B5EF4-FFF2-40B4-BE49-F238E27FC236}">
                <a16:creationId xmlns:a16="http://schemas.microsoft.com/office/drawing/2014/main" id="{6687696A-5CAD-4C82-A86E-058309EB01B0}"/>
              </a:ext>
            </a:extLst>
          </p:cNvPr>
          <p:cNvSpPr txBox="1"/>
          <p:nvPr/>
        </p:nvSpPr>
        <p:spPr>
          <a:xfrm>
            <a:off x="455193" y="2982730"/>
            <a:ext cx="1540486" cy="923330"/>
          </a:xfrm>
          <a:prstGeom prst="rect">
            <a:avLst/>
          </a:prstGeom>
          <a:noFill/>
        </p:spPr>
        <p:txBody>
          <a:bodyPr wrap="none" lIns="0" tIns="0" rIns="0" bIns="0" rtlCol="0">
            <a:spAutoFit/>
          </a:bodyPr>
          <a:lstStyle>
            <a:defPPr>
              <a:defRPr lang="en-US"/>
            </a:defPPr>
            <a:lvl1pPr>
              <a:defRPr sz="6000" b="1">
                <a:solidFill>
                  <a:schemeClr val="tx2"/>
                </a:solidFill>
              </a:defRPr>
            </a:lvl1pPr>
          </a:lstStyle>
          <a:p>
            <a:r>
              <a:rPr lang="de-DE" dirty="0"/>
              <a:t>26%</a:t>
            </a:r>
          </a:p>
        </p:txBody>
      </p:sp>
      <p:sp>
        <p:nvSpPr>
          <p:cNvPr id="83" name="Textfeld 82">
            <a:extLst>
              <a:ext uri="{FF2B5EF4-FFF2-40B4-BE49-F238E27FC236}">
                <a16:creationId xmlns:a16="http://schemas.microsoft.com/office/drawing/2014/main" id="{FFB576C2-FCF7-44C1-BFCE-7C900A237C61}"/>
              </a:ext>
            </a:extLst>
          </p:cNvPr>
          <p:cNvSpPr txBox="1"/>
          <p:nvPr/>
        </p:nvSpPr>
        <p:spPr>
          <a:xfrm>
            <a:off x="2400571" y="2993502"/>
            <a:ext cx="1540486" cy="923330"/>
          </a:xfrm>
          <a:prstGeom prst="rect">
            <a:avLst/>
          </a:prstGeom>
          <a:noFill/>
        </p:spPr>
        <p:txBody>
          <a:bodyPr wrap="none" lIns="0" tIns="0" rIns="0" bIns="0" rtlCol="0">
            <a:spAutoFit/>
          </a:bodyPr>
          <a:lstStyle>
            <a:defPPr>
              <a:defRPr lang="en-US"/>
            </a:defPPr>
            <a:lvl1pPr>
              <a:defRPr sz="6000" b="1">
                <a:solidFill>
                  <a:schemeClr val="tx2"/>
                </a:solidFill>
              </a:defRPr>
            </a:lvl1pPr>
          </a:lstStyle>
          <a:p>
            <a:r>
              <a:rPr lang="de-DE" dirty="0"/>
              <a:t>26%</a:t>
            </a:r>
          </a:p>
        </p:txBody>
      </p:sp>
      <p:sp>
        <p:nvSpPr>
          <p:cNvPr id="84" name="Textfeld 83">
            <a:extLst>
              <a:ext uri="{FF2B5EF4-FFF2-40B4-BE49-F238E27FC236}">
                <a16:creationId xmlns:a16="http://schemas.microsoft.com/office/drawing/2014/main" id="{698B43D5-68C0-4B23-A2D1-95A9C8F16EF8}"/>
              </a:ext>
            </a:extLst>
          </p:cNvPr>
          <p:cNvSpPr txBox="1"/>
          <p:nvPr/>
        </p:nvSpPr>
        <p:spPr>
          <a:xfrm>
            <a:off x="4282201" y="3339668"/>
            <a:ext cx="820738" cy="492443"/>
          </a:xfrm>
          <a:prstGeom prst="rect">
            <a:avLst/>
          </a:prstGeom>
          <a:noFill/>
        </p:spPr>
        <p:txBody>
          <a:bodyPr wrap="none" lIns="0" tIns="0" rIns="0" bIns="0" rtlCol="0">
            <a:spAutoFit/>
          </a:bodyPr>
          <a:lstStyle/>
          <a:p>
            <a:r>
              <a:rPr lang="de-DE" sz="3200" dirty="0">
                <a:solidFill>
                  <a:schemeClr val="bg1">
                    <a:lumMod val="65000"/>
                  </a:schemeClr>
                </a:solidFill>
              </a:rPr>
              <a:t>18%</a:t>
            </a:r>
          </a:p>
        </p:txBody>
      </p:sp>
      <p:sp>
        <p:nvSpPr>
          <p:cNvPr id="85" name="Textfeld 84">
            <a:extLst>
              <a:ext uri="{FF2B5EF4-FFF2-40B4-BE49-F238E27FC236}">
                <a16:creationId xmlns:a16="http://schemas.microsoft.com/office/drawing/2014/main" id="{FF0FA631-B77C-4334-8284-B9109E296BF4}"/>
              </a:ext>
            </a:extLst>
          </p:cNvPr>
          <p:cNvSpPr txBox="1"/>
          <p:nvPr/>
        </p:nvSpPr>
        <p:spPr>
          <a:xfrm>
            <a:off x="6194893" y="3343801"/>
            <a:ext cx="820738" cy="492443"/>
          </a:xfrm>
          <a:prstGeom prst="rect">
            <a:avLst/>
          </a:prstGeom>
          <a:noFill/>
        </p:spPr>
        <p:txBody>
          <a:bodyPr wrap="none" lIns="0" tIns="0" rIns="0" bIns="0" rtlCol="0">
            <a:spAutoFit/>
          </a:bodyPr>
          <a:lstStyle>
            <a:defPPr>
              <a:defRPr lang="en-US"/>
            </a:defPPr>
            <a:lvl1pPr>
              <a:defRPr sz="6000">
                <a:solidFill>
                  <a:schemeClr val="bg1">
                    <a:lumMod val="65000"/>
                  </a:schemeClr>
                </a:solidFill>
              </a:defRPr>
            </a:lvl1pPr>
          </a:lstStyle>
          <a:p>
            <a:r>
              <a:rPr lang="de-DE" sz="3200" dirty="0"/>
              <a:t>14%</a:t>
            </a:r>
          </a:p>
        </p:txBody>
      </p:sp>
      <p:sp>
        <p:nvSpPr>
          <p:cNvPr id="22" name="Textfeld 21">
            <a:extLst>
              <a:ext uri="{FF2B5EF4-FFF2-40B4-BE49-F238E27FC236}">
                <a16:creationId xmlns:a16="http://schemas.microsoft.com/office/drawing/2014/main" id="{F5EA0BE8-41DA-47A5-B94D-C741FEE98EDF}"/>
              </a:ext>
            </a:extLst>
          </p:cNvPr>
          <p:cNvSpPr txBox="1"/>
          <p:nvPr/>
        </p:nvSpPr>
        <p:spPr>
          <a:xfrm>
            <a:off x="8134804" y="3343801"/>
            <a:ext cx="820738" cy="492443"/>
          </a:xfrm>
          <a:prstGeom prst="rect">
            <a:avLst/>
          </a:prstGeom>
          <a:noFill/>
        </p:spPr>
        <p:txBody>
          <a:bodyPr wrap="none" lIns="0" tIns="0" rIns="0" bIns="0" rtlCol="0">
            <a:spAutoFit/>
          </a:bodyPr>
          <a:lstStyle/>
          <a:p>
            <a:r>
              <a:rPr lang="de-DE" sz="3200" dirty="0">
                <a:solidFill>
                  <a:schemeClr val="bg1">
                    <a:lumMod val="65000"/>
                  </a:schemeClr>
                </a:solidFill>
              </a:rPr>
              <a:t>16%</a:t>
            </a:r>
          </a:p>
        </p:txBody>
      </p:sp>
      <p:grpSp>
        <p:nvGrpSpPr>
          <p:cNvPr id="24" name="Gruppieren 23">
            <a:extLst>
              <a:ext uri="{FF2B5EF4-FFF2-40B4-BE49-F238E27FC236}">
                <a16:creationId xmlns:a16="http://schemas.microsoft.com/office/drawing/2014/main" id="{02A728CC-0B25-4943-A148-55BE5817060E}"/>
              </a:ext>
            </a:extLst>
          </p:cNvPr>
          <p:cNvGrpSpPr/>
          <p:nvPr/>
        </p:nvGrpSpPr>
        <p:grpSpPr>
          <a:xfrm>
            <a:off x="11078429" y="1296146"/>
            <a:ext cx="620257" cy="662084"/>
            <a:chOff x="2530482" y="2221432"/>
            <a:chExt cx="620257" cy="662084"/>
          </a:xfrm>
        </p:grpSpPr>
        <p:sp>
          <p:nvSpPr>
            <p:cNvPr id="26" name="Rechteck 25">
              <a:extLst>
                <a:ext uri="{FF2B5EF4-FFF2-40B4-BE49-F238E27FC236}">
                  <a16:creationId xmlns:a16="http://schemas.microsoft.com/office/drawing/2014/main" id="{EB79108C-60E0-4A70-AEA3-D25F1D4BAB82}"/>
                </a:ext>
              </a:extLst>
            </p:cNvPr>
            <p:cNvSpPr/>
            <p:nvPr/>
          </p:nvSpPr>
          <p:spPr bwMode="ltGray">
            <a:xfrm>
              <a:off x="2530482" y="2519464"/>
              <a:ext cx="620257" cy="3640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noProof="1">
                  <a:solidFill>
                    <a:schemeClr val="accent3"/>
                  </a:solidFill>
                </a:rPr>
                <a:t>Doing</a:t>
              </a:r>
            </a:p>
          </p:txBody>
        </p:sp>
        <p:pic>
          <p:nvPicPr>
            <p:cNvPr id="27" name="Graphic 17">
              <a:extLst>
                <a:ext uri="{FF2B5EF4-FFF2-40B4-BE49-F238E27FC236}">
                  <a16:creationId xmlns:a16="http://schemas.microsoft.com/office/drawing/2014/main" id="{A96ADC61-A0D5-4937-9F33-F3B845F053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57748" y="2221432"/>
              <a:ext cx="365727" cy="365727"/>
            </a:xfrm>
            <a:prstGeom prst="rect">
              <a:avLst/>
            </a:prstGeom>
          </p:spPr>
        </p:pic>
      </p:grpSp>
      <p:grpSp>
        <p:nvGrpSpPr>
          <p:cNvPr id="93" name="Gruppieren 92">
            <a:extLst>
              <a:ext uri="{FF2B5EF4-FFF2-40B4-BE49-F238E27FC236}">
                <a16:creationId xmlns:a16="http://schemas.microsoft.com/office/drawing/2014/main" id="{FB393A01-A080-47EB-B743-B5EF9253D8B2}"/>
              </a:ext>
            </a:extLst>
          </p:cNvPr>
          <p:cNvGrpSpPr/>
          <p:nvPr/>
        </p:nvGrpSpPr>
        <p:grpSpPr>
          <a:xfrm>
            <a:off x="712381" y="2184967"/>
            <a:ext cx="3515013" cy="808736"/>
            <a:chOff x="712381" y="1764343"/>
            <a:chExt cx="3030279" cy="808736"/>
          </a:xfrm>
        </p:grpSpPr>
        <p:cxnSp>
          <p:nvCxnSpPr>
            <p:cNvPr id="94" name="Gerader Verbinder 93">
              <a:extLst>
                <a:ext uri="{FF2B5EF4-FFF2-40B4-BE49-F238E27FC236}">
                  <a16:creationId xmlns:a16="http://schemas.microsoft.com/office/drawing/2014/main" id="{0BFAE549-CD0A-4CEE-B545-9EB6FB44A795}"/>
                </a:ext>
              </a:extLst>
            </p:cNvPr>
            <p:cNvCxnSpPr/>
            <p:nvPr/>
          </p:nvCxnSpPr>
          <p:spPr>
            <a:xfrm flipV="1">
              <a:off x="712381" y="2275367"/>
              <a:ext cx="361507" cy="29771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5" name="Gerader Verbinder 94">
              <a:extLst>
                <a:ext uri="{FF2B5EF4-FFF2-40B4-BE49-F238E27FC236}">
                  <a16:creationId xmlns:a16="http://schemas.microsoft.com/office/drawing/2014/main" id="{90AE8408-FAB4-495D-A363-2AD0B1B2A8DB}"/>
                </a:ext>
              </a:extLst>
            </p:cNvPr>
            <p:cNvCxnSpPr/>
            <p:nvPr/>
          </p:nvCxnSpPr>
          <p:spPr>
            <a:xfrm>
              <a:off x="1063255" y="2271197"/>
              <a:ext cx="2679405"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96" name="Textfeld 95">
              <a:extLst>
                <a:ext uri="{FF2B5EF4-FFF2-40B4-BE49-F238E27FC236}">
                  <a16:creationId xmlns:a16="http://schemas.microsoft.com/office/drawing/2014/main" id="{E9BC74D9-CD1D-4B18-8508-EC1D729B16F3}"/>
                </a:ext>
              </a:extLst>
            </p:cNvPr>
            <p:cNvSpPr txBox="1"/>
            <p:nvPr/>
          </p:nvSpPr>
          <p:spPr>
            <a:xfrm>
              <a:off x="1576826" y="1764343"/>
              <a:ext cx="1808512" cy="492443"/>
            </a:xfrm>
            <a:prstGeom prst="rect">
              <a:avLst/>
            </a:prstGeom>
            <a:noFill/>
          </p:spPr>
          <p:txBody>
            <a:bodyPr wrap="square" lIns="0" tIns="0" rIns="0" bIns="0" rtlCol="0">
              <a:spAutoFit/>
            </a:bodyPr>
            <a:lstStyle/>
            <a:p>
              <a:r>
                <a:rPr lang="de-DE" sz="3200" dirty="0">
                  <a:solidFill>
                    <a:schemeClr val="bg1">
                      <a:lumMod val="65000"/>
                    </a:schemeClr>
                  </a:solidFill>
                </a:rPr>
                <a:t>52% Yes</a:t>
              </a:r>
            </a:p>
          </p:txBody>
        </p:sp>
      </p:grpSp>
      <p:grpSp>
        <p:nvGrpSpPr>
          <p:cNvPr id="97" name="Gruppieren 96">
            <a:extLst>
              <a:ext uri="{FF2B5EF4-FFF2-40B4-BE49-F238E27FC236}">
                <a16:creationId xmlns:a16="http://schemas.microsoft.com/office/drawing/2014/main" id="{A968F913-0D20-44E3-AD52-17A5B5E8E62B}"/>
              </a:ext>
            </a:extLst>
          </p:cNvPr>
          <p:cNvGrpSpPr/>
          <p:nvPr/>
        </p:nvGrpSpPr>
        <p:grpSpPr>
          <a:xfrm>
            <a:off x="4410542" y="2184967"/>
            <a:ext cx="5512678" cy="808736"/>
            <a:chOff x="712381" y="1764343"/>
            <a:chExt cx="3030279" cy="808736"/>
          </a:xfrm>
        </p:grpSpPr>
        <p:cxnSp>
          <p:nvCxnSpPr>
            <p:cNvPr id="98" name="Gerader Verbinder 97">
              <a:extLst>
                <a:ext uri="{FF2B5EF4-FFF2-40B4-BE49-F238E27FC236}">
                  <a16:creationId xmlns:a16="http://schemas.microsoft.com/office/drawing/2014/main" id="{43BA83DC-6A25-4D92-916D-F0074C242C12}"/>
                </a:ext>
              </a:extLst>
            </p:cNvPr>
            <p:cNvCxnSpPr/>
            <p:nvPr/>
          </p:nvCxnSpPr>
          <p:spPr>
            <a:xfrm flipV="1">
              <a:off x="712381" y="2275367"/>
              <a:ext cx="361507" cy="29771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9" name="Gerader Verbinder 98">
              <a:extLst>
                <a:ext uri="{FF2B5EF4-FFF2-40B4-BE49-F238E27FC236}">
                  <a16:creationId xmlns:a16="http://schemas.microsoft.com/office/drawing/2014/main" id="{1B4DB341-9473-4344-A724-A771B0D06ADD}"/>
                </a:ext>
              </a:extLst>
            </p:cNvPr>
            <p:cNvCxnSpPr/>
            <p:nvPr/>
          </p:nvCxnSpPr>
          <p:spPr>
            <a:xfrm>
              <a:off x="1063255" y="2271197"/>
              <a:ext cx="2679405"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00" name="Textfeld 99">
              <a:extLst>
                <a:ext uri="{FF2B5EF4-FFF2-40B4-BE49-F238E27FC236}">
                  <a16:creationId xmlns:a16="http://schemas.microsoft.com/office/drawing/2014/main" id="{A32BE79A-F753-464A-989D-744260A8B8F3}"/>
                </a:ext>
              </a:extLst>
            </p:cNvPr>
            <p:cNvSpPr txBox="1"/>
            <p:nvPr/>
          </p:nvSpPr>
          <p:spPr>
            <a:xfrm>
              <a:off x="1576826" y="1764343"/>
              <a:ext cx="1808512" cy="492443"/>
            </a:xfrm>
            <a:prstGeom prst="rect">
              <a:avLst/>
            </a:prstGeom>
            <a:noFill/>
          </p:spPr>
          <p:txBody>
            <a:bodyPr wrap="square" lIns="0" tIns="0" rIns="0" bIns="0" rtlCol="0">
              <a:spAutoFit/>
            </a:bodyPr>
            <a:lstStyle/>
            <a:p>
              <a:r>
                <a:rPr lang="de-DE" sz="3200" dirty="0">
                  <a:solidFill>
                    <a:schemeClr val="bg1">
                      <a:lumMod val="65000"/>
                    </a:schemeClr>
                  </a:solidFill>
                </a:rPr>
                <a:t>48% </a:t>
              </a:r>
              <a:r>
                <a:rPr lang="de-DE" sz="3200" dirty="0" err="1">
                  <a:solidFill>
                    <a:schemeClr val="bg1">
                      <a:lumMod val="65000"/>
                    </a:schemeClr>
                  </a:solidFill>
                </a:rPr>
                <a:t>No</a:t>
              </a:r>
              <a:endParaRPr lang="de-DE" sz="3200" dirty="0">
                <a:solidFill>
                  <a:schemeClr val="bg1">
                    <a:lumMod val="65000"/>
                  </a:schemeClr>
                </a:solidFill>
              </a:endParaRPr>
            </a:p>
          </p:txBody>
        </p:sp>
      </p:grpSp>
      <p:grpSp>
        <p:nvGrpSpPr>
          <p:cNvPr id="165" name="Gruppieren 164">
            <a:extLst>
              <a:ext uri="{FF2B5EF4-FFF2-40B4-BE49-F238E27FC236}">
                <a16:creationId xmlns:a16="http://schemas.microsoft.com/office/drawing/2014/main" id="{C7B6D561-AD8D-4AE3-9A1A-16F9A30BC045}"/>
              </a:ext>
            </a:extLst>
          </p:cNvPr>
          <p:cNvGrpSpPr/>
          <p:nvPr/>
        </p:nvGrpSpPr>
        <p:grpSpPr>
          <a:xfrm>
            <a:off x="8864458" y="2883200"/>
            <a:ext cx="1150182" cy="549279"/>
            <a:chOff x="3153384" y="3006278"/>
            <a:chExt cx="1024281" cy="549279"/>
          </a:xfrm>
        </p:grpSpPr>
        <p:grpSp>
          <p:nvGrpSpPr>
            <p:cNvPr id="166" name="Gruppieren 165">
              <a:extLst>
                <a:ext uri="{FF2B5EF4-FFF2-40B4-BE49-F238E27FC236}">
                  <a16:creationId xmlns:a16="http://schemas.microsoft.com/office/drawing/2014/main" id="{D91AAC3F-A871-42EB-A5DE-AF079CF62DE2}"/>
                </a:ext>
              </a:extLst>
            </p:cNvPr>
            <p:cNvGrpSpPr/>
            <p:nvPr/>
          </p:nvGrpSpPr>
          <p:grpSpPr>
            <a:xfrm>
              <a:off x="3153384" y="3006278"/>
              <a:ext cx="1016330" cy="279325"/>
              <a:chOff x="5651042" y="3076433"/>
              <a:chExt cx="1016330" cy="279325"/>
            </a:xfrm>
          </p:grpSpPr>
          <p:grpSp>
            <p:nvGrpSpPr>
              <p:cNvPr id="173" name="Gruppieren 172">
                <a:extLst>
                  <a:ext uri="{FF2B5EF4-FFF2-40B4-BE49-F238E27FC236}">
                    <a16:creationId xmlns:a16="http://schemas.microsoft.com/office/drawing/2014/main" id="{FEEEF346-F9D6-4D28-9149-C8B20BD8E488}"/>
                  </a:ext>
                </a:extLst>
              </p:cNvPr>
              <p:cNvGrpSpPr/>
              <p:nvPr/>
            </p:nvGrpSpPr>
            <p:grpSpPr>
              <a:xfrm>
                <a:off x="5651042" y="3211758"/>
                <a:ext cx="216000" cy="144000"/>
                <a:chOff x="2734278" y="3211758"/>
                <a:chExt cx="216000" cy="144000"/>
              </a:xfrm>
            </p:grpSpPr>
            <p:cxnSp>
              <p:nvCxnSpPr>
                <p:cNvPr id="178" name="Gerader Verbinder 177">
                  <a:extLst>
                    <a:ext uri="{FF2B5EF4-FFF2-40B4-BE49-F238E27FC236}">
                      <a16:creationId xmlns:a16="http://schemas.microsoft.com/office/drawing/2014/main" id="{5F146F54-BE27-4F9A-8FCD-DA2F2334F571}"/>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79" name="Gerader Verbinder 178">
                  <a:extLst>
                    <a:ext uri="{FF2B5EF4-FFF2-40B4-BE49-F238E27FC236}">
                      <a16:creationId xmlns:a16="http://schemas.microsoft.com/office/drawing/2014/main" id="{05BC0725-AEDB-4ED3-8657-B7F07253057D}"/>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75" name="Textfeld 174">
                <a:extLst>
                  <a:ext uri="{FF2B5EF4-FFF2-40B4-BE49-F238E27FC236}">
                    <a16:creationId xmlns:a16="http://schemas.microsoft.com/office/drawing/2014/main" id="{8CFE650D-B25B-42F0-8E0A-40BC49050414}"/>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14%|18%</a:t>
                </a:r>
              </a:p>
            </p:txBody>
          </p:sp>
        </p:grpSp>
        <p:grpSp>
          <p:nvGrpSpPr>
            <p:cNvPr id="167" name="Gruppieren 166">
              <a:extLst>
                <a:ext uri="{FF2B5EF4-FFF2-40B4-BE49-F238E27FC236}">
                  <a16:creationId xmlns:a16="http://schemas.microsoft.com/office/drawing/2014/main" id="{93FA7B22-81EB-41C4-803E-27847268E002}"/>
                </a:ext>
              </a:extLst>
            </p:cNvPr>
            <p:cNvGrpSpPr/>
            <p:nvPr/>
          </p:nvGrpSpPr>
          <p:grpSpPr>
            <a:xfrm>
              <a:off x="3159562" y="3281036"/>
              <a:ext cx="1018103" cy="274521"/>
              <a:chOff x="5649269" y="2787070"/>
              <a:chExt cx="1018103" cy="274521"/>
            </a:xfrm>
          </p:grpSpPr>
          <p:grpSp>
            <p:nvGrpSpPr>
              <p:cNvPr id="169" name="Gruppieren 168">
                <a:extLst>
                  <a:ext uri="{FF2B5EF4-FFF2-40B4-BE49-F238E27FC236}">
                    <a16:creationId xmlns:a16="http://schemas.microsoft.com/office/drawing/2014/main" id="{3BB80705-E9C1-4753-962C-079DFFBCDA08}"/>
                  </a:ext>
                </a:extLst>
              </p:cNvPr>
              <p:cNvGrpSpPr/>
              <p:nvPr/>
            </p:nvGrpSpPr>
            <p:grpSpPr>
              <a:xfrm>
                <a:off x="5649269" y="2917591"/>
                <a:ext cx="216000" cy="144000"/>
                <a:chOff x="2734278" y="3211758"/>
                <a:chExt cx="216000" cy="144000"/>
              </a:xfrm>
            </p:grpSpPr>
            <p:cxnSp>
              <p:nvCxnSpPr>
                <p:cNvPr id="171" name="Gerader Verbinder 170">
                  <a:extLst>
                    <a:ext uri="{FF2B5EF4-FFF2-40B4-BE49-F238E27FC236}">
                      <a16:creationId xmlns:a16="http://schemas.microsoft.com/office/drawing/2014/main" id="{D97CEC42-0BCC-43B4-98DD-F6EC853FC2A8}"/>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72" name="Gerader Verbinder 171">
                  <a:extLst>
                    <a:ext uri="{FF2B5EF4-FFF2-40B4-BE49-F238E27FC236}">
                      <a16:creationId xmlns:a16="http://schemas.microsoft.com/office/drawing/2014/main" id="{1D9EB7E4-CB68-4D18-ABA2-0D2F8F6ACEB8}"/>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70" name="Textfeld 169">
                <a:extLst>
                  <a:ext uri="{FF2B5EF4-FFF2-40B4-BE49-F238E27FC236}">
                    <a16:creationId xmlns:a16="http://schemas.microsoft.com/office/drawing/2014/main" id="{8589A236-4ED1-45A3-A492-EA926CD308E3}"/>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endParaRPr lang="de-DE" sz="600" dirty="0">
                  <a:solidFill>
                    <a:schemeClr val="bg1">
                      <a:lumMod val="65000"/>
                    </a:schemeClr>
                  </a:solidFill>
                </a:endParaRPr>
              </a:p>
            </p:txBody>
          </p:sp>
        </p:grpSp>
      </p:grpSp>
      <p:grpSp>
        <p:nvGrpSpPr>
          <p:cNvPr id="12" name="Gruppieren 11">
            <a:extLst>
              <a:ext uri="{FF2B5EF4-FFF2-40B4-BE49-F238E27FC236}">
                <a16:creationId xmlns:a16="http://schemas.microsoft.com/office/drawing/2014/main" id="{708595D6-E761-4803-9ED2-21F21797F29E}"/>
              </a:ext>
            </a:extLst>
          </p:cNvPr>
          <p:cNvGrpSpPr/>
          <p:nvPr/>
        </p:nvGrpSpPr>
        <p:grpSpPr>
          <a:xfrm>
            <a:off x="1863012" y="2771227"/>
            <a:ext cx="1150182" cy="570168"/>
            <a:chOff x="1951900" y="2921448"/>
            <a:chExt cx="1150182" cy="570168"/>
          </a:xfrm>
        </p:grpSpPr>
        <p:pic>
          <p:nvPicPr>
            <p:cNvPr id="29" name="Grafik 28">
              <a:extLst>
                <a:ext uri="{FF2B5EF4-FFF2-40B4-BE49-F238E27FC236}">
                  <a16:creationId xmlns:a16="http://schemas.microsoft.com/office/drawing/2014/main" id="{F1BFD9B3-EB24-4600-A500-25BB012BFD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2182" y="3141613"/>
              <a:ext cx="188090" cy="180000"/>
            </a:xfrm>
            <a:prstGeom prst="rect">
              <a:avLst/>
            </a:prstGeom>
          </p:spPr>
        </p:pic>
        <p:grpSp>
          <p:nvGrpSpPr>
            <p:cNvPr id="101" name="Gruppieren 100">
              <a:extLst>
                <a:ext uri="{FF2B5EF4-FFF2-40B4-BE49-F238E27FC236}">
                  <a16:creationId xmlns:a16="http://schemas.microsoft.com/office/drawing/2014/main" id="{0678F632-BF8A-43F3-B160-CB107D29F8FA}"/>
                </a:ext>
              </a:extLst>
            </p:cNvPr>
            <p:cNvGrpSpPr/>
            <p:nvPr/>
          </p:nvGrpSpPr>
          <p:grpSpPr>
            <a:xfrm>
              <a:off x="1951900" y="2942337"/>
              <a:ext cx="1150182" cy="549279"/>
              <a:chOff x="3153384" y="3006278"/>
              <a:chExt cx="1024281" cy="549279"/>
            </a:xfrm>
          </p:grpSpPr>
          <p:grpSp>
            <p:nvGrpSpPr>
              <p:cNvPr id="102" name="Gruppieren 101">
                <a:extLst>
                  <a:ext uri="{FF2B5EF4-FFF2-40B4-BE49-F238E27FC236}">
                    <a16:creationId xmlns:a16="http://schemas.microsoft.com/office/drawing/2014/main" id="{47B4B509-74D1-4FC8-A730-3DD5D1219866}"/>
                  </a:ext>
                </a:extLst>
              </p:cNvPr>
              <p:cNvGrpSpPr/>
              <p:nvPr/>
            </p:nvGrpSpPr>
            <p:grpSpPr>
              <a:xfrm>
                <a:off x="3153384" y="3006278"/>
                <a:ext cx="1016330" cy="279325"/>
                <a:chOff x="5651042" y="3076433"/>
                <a:chExt cx="1016330" cy="279325"/>
              </a:xfrm>
            </p:grpSpPr>
            <p:grpSp>
              <p:nvGrpSpPr>
                <p:cNvPr id="110" name="Gruppieren 109">
                  <a:extLst>
                    <a:ext uri="{FF2B5EF4-FFF2-40B4-BE49-F238E27FC236}">
                      <a16:creationId xmlns:a16="http://schemas.microsoft.com/office/drawing/2014/main" id="{D27A5CEA-86C1-4201-9FFA-7CE947EA31D3}"/>
                    </a:ext>
                  </a:extLst>
                </p:cNvPr>
                <p:cNvGrpSpPr/>
                <p:nvPr/>
              </p:nvGrpSpPr>
              <p:grpSpPr>
                <a:xfrm>
                  <a:off x="5651042" y="3211758"/>
                  <a:ext cx="216000" cy="144000"/>
                  <a:chOff x="2734278" y="3211758"/>
                  <a:chExt cx="216000" cy="144000"/>
                </a:xfrm>
              </p:grpSpPr>
              <p:cxnSp>
                <p:nvCxnSpPr>
                  <p:cNvPr id="124" name="Gerader Verbinder 123">
                    <a:extLst>
                      <a:ext uri="{FF2B5EF4-FFF2-40B4-BE49-F238E27FC236}">
                        <a16:creationId xmlns:a16="http://schemas.microsoft.com/office/drawing/2014/main" id="{1FDBD996-1DCE-49C5-944B-C2CAD0BCD5CD}"/>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5" name="Gerader Verbinder 124">
                    <a:extLst>
                      <a:ext uri="{FF2B5EF4-FFF2-40B4-BE49-F238E27FC236}">
                        <a16:creationId xmlns:a16="http://schemas.microsoft.com/office/drawing/2014/main" id="{70896DAA-AAB6-4421-BF6F-8D0256E9F367}"/>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12" name="Textfeld 111">
                  <a:extLst>
                    <a:ext uri="{FF2B5EF4-FFF2-40B4-BE49-F238E27FC236}">
                      <a16:creationId xmlns:a16="http://schemas.microsoft.com/office/drawing/2014/main" id="{018604F5-327C-40DC-AA6C-C359853228FD}"/>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29%|23%</a:t>
                  </a:r>
                </a:p>
              </p:txBody>
            </p:sp>
          </p:grpSp>
          <p:grpSp>
            <p:nvGrpSpPr>
              <p:cNvPr id="103" name="Gruppieren 102">
                <a:extLst>
                  <a:ext uri="{FF2B5EF4-FFF2-40B4-BE49-F238E27FC236}">
                    <a16:creationId xmlns:a16="http://schemas.microsoft.com/office/drawing/2014/main" id="{F9856D6C-7066-4A11-99AD-97AA47DAD785}"/>
                  </a:ext>
                </a:extLst>
              </p:cNvPr>
              <p:cNvGrpSpPr/>
              <p:nvPr/>
            </p:nvGrpSpPr>
            <p:grpSpPr>
              <a:xfrm>
                <a:off x="3159562" y="3281036"/>
                <a:ext cx="1018103" cy="274521"/>
                <a:chOff x="5649269" y="2787070"/>
                <a:chExt cx="1018103" cy="274521"/>
              </a:xfrm>
            </p:grpSpPr>
            <p:grpSp>
              <p:nvGrpSpPr>
                <p:cNvPr id="106" name="Gruppieren 105">
                  <a:extLst>
                    <a:ext uri="{FF2B5EF4-FFF2-40B4-BE49-F238E27FC236}">
                      <a16:creationId xmlns:a16="http://schemas.microsoft.com/office/drawing/2014/main" id="{A5135C5D-DA2D-4289-80ED-3D6E0ECE1FDD}"/>
                    </a:ext>
                  </a:extLst>
                </p:cNvPr>
                <p:cNvGrpSpPr/>
                <p:nvPr/>
              </p:nvGrpSpPr>
              <p:grpSpPr>
                <a:xfrm>
                  <a:off x="5649269" y="2917591"/>
                  <a:ext cx="216000" cy="144000"/>
                  <a:chOff x="2734278" y="3211758"/>
                  <a:chExt cx="216000" cy="144000"/>
                </a:xfrm>
              </p:grpSpPr>
              <p:cxnSp>
                <p:nvCxnSpPr>
                  <p:cNvPr id="108" name="Gerader Verbinder 107">
                    <a:extLst>
                      <a:ext uri="{FF2B5EF4-FFF2-40B4-BE49-F238E27FC236}">
                        <a16:creationId xmlns:a16="http://schemas.microsoft.com/office/drawing/2014/main" id="{61938875-7419-4001-B154-3B32CA33E49B}"/>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9" name="Gerader Verbinder 108">
                    <a:extLst>
                      <a:ext uri="{FF2B5EF4-FFF2-40B4-BE49-F238E27FC236}">
                        <a16:creationId xmlns:a16="http://schemas.microsoft.com/office/drawing/2014/main" id="{291D997F-9C97-40DE-A61F-C0389608786A}"/>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07" name="Textfeld 106">
                  <a:extLst>
                    <a:ext uri="{FF2B5EF4-FFF2-40B4-BE49-F238E27FC236}">
                      <a16:creationId xmlns:a16="http://schemas.microsoft.com/office/drawing/2014/main" id="{61CAC8F4-0C60-416C-8D1D-5EFF59914167}"/>
                    </a:ext>
                  </a:extLst>
                </p:cNvPr>
                <p:cNvSpPr txBox="1"/>
                <p:nvPr/>
              </p:nvSpPr>
              <p:spPr>
                <a:xfrm>
                  <a:off x="5898046" y="2787070"/>
                  <a:ext cx="769326" cy="215444"/>
                </a:xfrm>
                <a:prstGeom prst="rect">
                  <a:avLst/>
                </a:prstGeom>
                <a:noFill/>
              </p:spPr>
              <p:txBody>
                <a:bodyPr wrap="square" lIns="0" tIns="0" rIns="0" bIns="0" rtlCol="0">
                  <a:spAutoFit/>
                </a:bodyPr>
                <a:lstStyle/>
                <a:p>
                  <a:pPr lvl="0"/>
                  <a:r>
                    <a:rPr lang="de-DE" sz="800" dirty="0">
                      <a:solidFill>
                        <a:srgbClr val="FFFFFF">
                          <a:lumMod val="65000"/>
                        </a:srgbClr>
                      </a:solidFill>
                    </a:rPr>
                    <a:t>26%|30%</a:t>
                  </a:r>
                  <a:r>
                    <a:rPr lang="de-DE" sz="600" dirty="0">
                      <a:solidFill>
                        <a:srgbClr val="FFFFFF">
                          <a:lumMod val="65000"/>
                        </a:srgbClr>
                      </a:solidFill>
                    </a:rPr>
                    <a:t>c</a:t>
                  </a:r>
                  <a:r>
                    <a:rPr lang="de-DE" sz="800" dirty="0">
                      <a:solidFill>
                        <a:srgbClr val="FFFFFF">
                          <a:lumMod val="65000"/>
                        </a:srgbClr>
                      </a:solidFill>
                    </a:rPr>
                    <a:t>|25%</a:t>
                  </a:r>
                  <a:endParaRPr lang="de-DE" sz="600" dirty="0">
                    <a:solidFill>
                      <a:srgbClr val="FFFFFF">
                        <a:lumMod val="65000"/>
                      </a:srgbClr>
                    </a:solidFill>
                  </a:endParaRPr>
                </a:p>
                <a:p>
                  <a:endParaRPr lang="de-DE" sz="600" dirty="0">
                    <a:solidFill>
                      <a:schemeClr val="bg1">
                        <a:lumMod val="65000"/>
                      </a:schemeClr>
                    </a:solidFill>
                  </a:endParaRPr>
                </a:p>
              </p:txBody>
            </p:sp>
          </p:grpSp>
        </p:grpSp>
        <p:grpSp>
          <p:nvGrpSpPr>
            <p:cNvPr id="180" name="Gruppieren 179">
              <a:extLst>
                <a:ext uri="{FF2B5EF4-FFF2-40B4-BE49-F238E27FC236}">
                  <a16:creationId xmlns:a16="http://schemas.microsoft.com/office/drawing/2014/main" id="{99DA1F57-B6A4-45BF-9406-B65958644EC2}"/>
                </a:ext>
              </a:extLst>
            </p:cNvPr>
            <p:cNvGrpSpPr>
              <a:grpSpLocks noChangeAspect="1"/>
            </p:cNvGrpSpPr>
            <p:nvPr/>
          </p:nvGrpSpPr>
          <p:grpSpPr>
            <a:xfrm>
              <a:off x="1959046" y="2921448"/>
              <a:ext cx="224322" cy="144000"/>
              <a:chOff x="10194164" y="3584308"/>
              <a:chExt cx="493594" cy="316855"/>
            </a:xfrm>
          </p:grpSpPr>
          <p:pic>
            <p:nvPicPr>
              <p:cNvPr id="181" name="Graphic 5">
                <a:extLst>
                  <a:ext uri="{FF2B5EF4-FFF2-40B4-BE49-F238E27FC236}">
                    <a16:creationId xmlns:a16="http://schemas.microsoft.com/office/drawing/2014/main" id="{926AD534-BA00-491D-9CF7-E92989F367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182" name="Graphic 11">
                <a:extLst>
                  <a:ext uri="{FF2B5EF4-FFF2-40B4-BE49-F238E27FC236}">
                    <a16:creationId xmlns:a16="http://schemas.microsoft.com/office/drawing/2014/main" id="{27FAB5AF-E41E-4973-BB67-E018F6F4868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94164" y="3584308"/>
                <a:ext cx="276999" cy="276999"/>
              </a:xfrm>
              <a:prstGeom prst="rect">
                <a:avLst/>
              </a:prstGeom>
            </p:spPr>
          </p:pic>
        </p:grpSp>
      </p:grpSp>
      <p:grpSp>
        <p:nvGrpSpPr>
          <p:cNvPr id="218" name="Gruppieren 217">
            <a:extLst>
              <a:ext uri="{FF2B5EF4-FFF2-40B4-BE49-F238E27FC236}">
                <a16:creationId xmlns:a16="http://schemas.microsoft.com/office/drawing/2014/main" id="{7AF56367-4B15-46AE-8AEC-7F7481019F88}"/>
              </a:ext>
            </a:extLst>
          </p:cNvPr>
          <p:cNvGrpSpPr/>
          <p:nvPr/>
        </p:nvGrpSpPr>
        <p:grpSpPr>
          <a:xfrm>
            <a:off x="8889623" y="2926784"/>
            <a:ext cx="224322" cy="399924"/>
            <a:chOff x="1151678" y="5073925"/>
            <a:chExt cx="224322" cy="399924"/>
          </a:xfrm>
        </p:grpSpPr>
        <p:pic>
          <p:nvPicPr>
            <p:cNvPr id="219" name="Grafik 218">
              <a:extLst>
                <a:ext uri="{FF2B5EF4-FFF2-40B4-BE49-F238E27FC236}">
                  <a16:creationId xmlns:a16="http://schemas.microsoft.com/office/drawing/2014/main" id="{258C5F60-7D1C-44EC-B71F-1EAE2E33A9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5931" y="5293849"/>
              <a:ext cx="188090" cy="180000"/>
            </a:xfrm>
            <a:prstGeom prst="rect">
              <a:avLst/>
            </a:prstGeom>
          </p:spPr>
        </p:pic>
        <p:grpSp>
          <p:nvGrpSpPr>
            <p:cNvPr id="220" name="Gruppieren 219">
              <a:extLst>
                <a:ext uri="{FF2B5EF4-FFF2-40B4-BE49-F238E27FC236}">
                  <a16:creationId xmlns:a16="http://schemas.microsoft.com/office/drawing/2014/main" id="{AD87E473-3718-42B8-B78F-E84AF67A877F}"/>
                </a:ext>
              </a:extLst>
            </p:cNvPr>
            <p:cNvGrpSpPr>
              <a:grpSpLocks noChangeAspect="1"/>
            </p:cNvGrpSpPr>
            <p:nvPr/>
          </p:nvGrpSpPr>
          <p:grpSpPr>
            <a:xfrm>
              <a:off x="1151678" y="5073925"/>
              <a:ext cx="224322" cy="144000"/>
              <a:chOff x="10194164" y="3584308"/>
              <a:chExt cx="493594" cy="316855"/>
            </a:xfrm>
          </p:grpSpPr>
          <p:pic>
            <p:nvPicPr>
              <p:cNvPr id="221" name="Graphic 5">
                <a:extLst>
                  <a:ext uri="{FF2B5EF4-FFF2-40B4-BE49-F238E27FC236}">
                    <a16:creationId xmlns:a16="http://schemas.microsoft.com/office/drawing/2014/main" id="{ED03E5E0-FBE8-451A-8AE5-9783815B39D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222" name="Graphic 11">
                <a:extLst>
                  <a:ext uri="{FF2B5EF4-FFF2-40B4-BE49-F238E27FC236}">
                    <a16:creationId xmlns:a16="http://schemas.microsoft.com/office/drawing/2014/main" id="{BA504B8A-8BC2-4C0B-8CA3-3607AE6033D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94164" y="3584308"/>
                <a:ext cx="276999" cy="276999"/>
              </a:xfrm>
              <a:prstGeom prst="rect">
                <a:avLst/>
              </a:prstGeom>
            </p:spPr>
          </p:pic>
        </p:grpSp>
      </p:grpSp>
      <p:grpSp>
        <p:nvGrpSpPr>
          <p:cNvPr id="223" name="Gruppieren 222">
            <a:extLst>
              <a:ext uri="{FF2B5EF4-FFF2-40B4-BE49-F238E27FC236}">
                <a16:creationId xmlns:a16="http://schemas.microsoft.com/office/drawing/2014/main" id="{570768B8-96EE-42D9-84AE-A114ACB04AA9}"/>
              </a:ext>
            </a:extLst>
          </p:cNvPr>
          <p:cNvGrpSpPr>
            <a:grpSpLocks noChangeAspect="1"/>
          </p:cNvGrpSpPr>
          <p:nvPr/>
        </p:nvGrpSpPr>
        <p:grpSpPr>
          <a:xfrm>
            <a:off x="8496065" y="5616154"/>
            <a:ext cx="3240000" cy="432383"/>
            <a:chOff x="8145191" y="5602202"/>
            <a:chExt cx="3681683" cy="491331"/>
          </a:xfrm>
        </p:grpSpPr>
        <p:pic>
          <p:nvPicPr>
            <p:cNvPr id="224" name="Graphic 5">
              <a:extLst>
                <a:ext uri="{FF2B5EF4-FFF2-40B4-BE49-F238E27FC236}">
                  <a16:creationId xmlns:a16="http://schemas.microsoft.com/office/drawing/2014/main" id="{90BFC405-5B23-4776-B87E-8BEDB221895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24240" y="5667113"/>
              <a:ext cx="192868" cy="316855"/>
            </a:xfrm>
            <a:prstGeom prst="rect">
              <a:avLst/>
            </a:prstGeom>
          </p:spPr>
        </p:pic>
        <p:pic>
          <p:nvPicPr>
            <p:cNvPr id="225" name="Grafik 224">
              <a:extLst>
                <a:ext uri="{FF2B5EF4-FFF2-40B4-BE49-F238E27FC236}">
                  <a16:creationId xmlns:a16="http://schemas.microsoft.com/office/drawing/2014/main" id="{0231EF36-AFA7-4D74-8258-7408D43C34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93318" y="5602202"/>
              <a:ext cx="421322" cy="403200"/>
            </a:xfrm>
            <a:prstGeom prst="rect">
              <a:avLst/>
            </a:prstGeom>
          </p:spPr>
        </p:pic>
        <p:pic>
          <p:nvPicPr>
            <p:cNvPr id="226" name="Graphic 11">
              <a:extLst>
                <a:ext uri="{FF2B5EF4-FFF2-40B4-BE49-F238E27FC236}">
                  <a16:creationId xmlns:a16="http://schemas.microsoft.com/office/drawing/2014/main" id="{F7C8A98D-430F-4C90-A595-F22F532F000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45191" y="5702348"/>
              <a:ext cx="276999" cy="276999"/>
            </a:xfrm>
            <a:prstGeom prst="rect">
              <a:avLst/>
            </a:prstGeom>
          </p:spPr>
        </p:pic>
        <p:sp>
          <p:nvSpPr>
            <p:cNvPr id="227" name="Rechteck: abgerundete Ecken 226">
              <a:extLst>
                <a:ext uri="{FF2B5EF4-FFF2-40B4-BE49-F238E27FC236}">
                  <a16:creationId xmlns:a16="http://schemas.microsoft.com/office/drawing/2014/main" id="{9D5B3020-DDDD-45D8-B770-DFF0A0D1E0C7}"/>
                </a:ext>
              </a:extLst>
            </p:cNvPr>
            <p:cNvSpPr/>
            <p:nvPr/>
          </p:nvSpPr>
          <p:spPr bwMode="ltGray">
            <a:xfrm>
              <a:off x="10086643" y="5667112"/>
              <a:ext cx="1740231" cy="338289"/>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sp>
          <p:nvSpPr>
            <p:cNvPr id="228" name="Textfeld 227">
              <a:extLst>
                <a:ext uri="{FF2B5EF4-FFF2-40B4-BE49-F238E27FC236}">
                  <a16:creationId xmlns:a16="http://schemas.microsoft.com/office/drawing/2014/main" id="{2DC4F549-3377-436D-B120-622162975B1E}"/>
                </a:ext>
              </a:extLst>
            </p:cNvPr>
            <p:cNvSpPr txBox="1"/>
            <p:nvPr/>
          </p:nvSpPr>
          <p:spPr>
            <a:xfrm>
              <a:off x="10206064"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18-34</a:t>
              </a:r>
              <a:br>
                <a:rPr lang="en-US" sz="1100" dirty="0">
                  <a:solidFill>
                    <a:schemeClr val="bg1">
                      <a:lumMod val="75000"/>
                    </a:schemeClr>
                  </a:solidFill>
                </a:rPr>
              </a:br>
              <a:r>
                <a:rPr lang="en-US" sz="900" dirty="0">
                  <a:solidFill>
                    <a:schemeClr val="bg1">
                      <a:lumMod val="75000"/>
                    </a:schemeClr>
                  </a:solidFill>
                </a:rPr>
                <a:t>(a)</a:t>
              </a:r>
            </a:p>
          </p:txBody>
        </p:sp>
        <p:sp>
          <p:nvSpPr>
            <p:cNvPr id="229" name="Textfeld 228">
              <a:extLst>
                <a:ext uri="{FF2B5EF4-FFF2-40B4-BE49-F238E27FC236}">
                  <a16:creationId xmlns:a16="http://schemas.microsoft.com/office/drawing/2014/main" id="{68449A1E-8167-4BD7-82AF-1A448D1711F8}"/>
                </a:ext>
              </a:extLst>
            </p:cNvPr>
            <p:cNvSpPr txBox="1"/>
            <p:nvPr/>
          </p:nvSpPr>
          <p:spPr>
            <a:xfrm>
              <a:off x="10741646"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35-49</a:t>
              </a:r>
              <a:br>
                <a:rPr lang="en-US" sz="1100" dirty="0">
                  <a:solidFill>
                    <a:schemeClr val="bg1">
                      <a:lumMod val="75000"/>
                    </a:schemeClr>
                  </a:solidFill>
                </a:rPr>
              </a:br>
              <a:r>
                <a:rPr lang="en-US" sz="900" dirty="0">
                  <a:solidFill>
                    <a:schemeClr val="bg1">
                      <a:lumMod val="75000"/>
                    </a:schemeClr>
                  </a:solidFill>
                </a:rPr>
                <a:t>(b)</a:t>
              </a:r>
            </a:p>
          </p:txBody>
        </p:sp>
        <p:sp>
          <p:nvSpPr>
            <p:cNvPr id="230" name="Textfeld 229">
              <a:extLst>
                <a:ext uri="{FF2B5EF4-FFF2-40B4-BE49-F238E27FC236}">
                  <a16:creationId xmlns:a16="http://schemas.microsoft.com/office/drawing/2014/main" id="{C4632D21-EA77-451C-984A-8E0506404CAD}"/>
                </a:ext>
              </a:extLst>
            </p:cNvPr>
            <p:cNvSpPr txBox="1"/>
            <p:nvPr/>
          </p:nvSpPr>
          <p:spPr>
            <a:xfrm>
              <a:off x="11277227"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50-99</a:t>
              </a:r>
              <a:br>
                <a:rPr lang="en-US" sz="1100" dirty="0">
                  <a:solidFill>
                    <a:schemeClr val="bg1">
                      <a:lumMod val="75000"/>
                    </a:schemeClr>
                  </a:solidFill>
                </a:rPr>
              </a:br>
              <a:r>
                <a:rPr lang="en-US" sz="900" dirty="0">
                  <a:solidFill>
                    <a:schemeClr val="bg1">
                      <a:lumMod val="75000"/>
                    </a:schemeClr>
                  </a:solidFill>
                </a:rPr>
                <a:t>(c)</a:t>
              </a:r>
            </a:p>
          </p:txBody>
        </p:sp>
        <p:cxnSp>
          <p:nvCxnSpPr>
            <p:cNvPr id="231" name="Gerader Verbinder 230">
              <a:extLst>
                <a:ext uri="{FF2B5EF4-FFF2-40B4-BE49-F238E27FC236}">
                  <a16:creationId xmlns:a16="http://schemas.microsoft.com/office/drawing/2014/main" id="{EB5B325D-2E73-400A-9255-A2BE73869E52}"/>
                </a:ext>
              </a:extLst>
            </p:cNvPr>
            <p:cNvCxnSpPr>
              <a:cxnSpLocks/>
            </p:cNvCxnSpPr>
            <p:nvPr/>
          </p:nvCxnSpPr>
          <p:spPr>
            <a:xfrm>
              <a:off x="1067642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32" name="Gerader Verbinder 231">
              <a:extLst>
                <a:ext uri="{FF2B5EF4-FFF2-40B4-BE49-F238E27FC236}">
                  <a16:creationId xmlns:a16="http://schemas.microsoft.com/office/drawing/2014/main" id="{85E28169-53A2-4CA2-9CA4-48689F9C2707}"/>
                </a:ext>
              </a:extLst>
            </p:cNvPr>
            <p:cNvCxnSpPr>
              <a:cxnSpLocks/>
            </p:cNvCxnSpPr>
            <p:nvPr/>
          </p:nvCxnSpPr>
          <p:spPr>
            <a:xfrm>
              <a:off x="1121689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33" name="Rechteck: abgerundete Ecken 232">
              <a:extLst>
                <a:ext uri="{FF2B5EF4-FFF2-40B4-BE49-F238E27FC236}">
                  <a16:creationId xmlns:a16="http://schemas.microsoft.com/office/drawing/2014/main" id="{A2857580-FAE0-4C39-96FD-06D1AE651676}"/>
                </a:ext>
              </a:extLst>
            </p:cNvPr>
            <p:cNvSpPr/>
            <p:nvPr/>
          </p:nvSpPr>
          <p:spPr bwMode="ltGray">
            <a:xfrm>
              <a:off x="8812162" y="5667112"/>
              <a:ext cx="518125" cy="33829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cxnSp>
          <p:nvCxnSpPr>
            <p:cNvPr id="234" name="Gerader Verbinder 233">
              <a:extLst>
                <a:ext uri="{FF2B5EF4-FFF2-40B4-BE49-F238E27FC236}">
                  <a16:creationId xmlns:a16="http://schemas.microsoft.com/office/drawing/2014/main" id="{D38FF2DF-53C0-4EF4-9014-531A75156E68}"/>
                </a:ext>
              </a:extLst>
            </p:cNvPr>
            <p:cNvCxnSpPr>
              <a:cxnSpLocks/>
            </p:cNvCxnSpPr>
            <p:nvPr/>
          </p:nvCxnSpPr>
          <p:spPr>
            <a:xfrm>
              <a:off x="9071224" y="5765460"/>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35" name="Textfeld 234">
              <a:extLst>
                <a:ext uri="{FF2B5EF4-FFF2-40B4-BE49-F238E27FC236}">
                  <a16:creationId xmlns:a16="http://schemas.microsoft.com/office/drawing/2014/main" id="{FCBDFCF9-241D-415F-B2DB-18094EE93364}"/>
                </a:ext>
              </a:extLst>
            </p:cNvPr>
            <p:cNvSpPr txBox="1"/>
            <p:nvPr/>
          </p:nvSpPr>
          <p:spPr>
            <a:xfrm>
              <a:off x="8882814" y="5766403"/>
              <a:ext cx="132972" cy="192355"/>
            </a:xfrm>
            <a:prstGeom prst="rect">
              <a:avLst/>
            </a:prstGeom>
            <a:noFill/>
          </p:spPr>
          <p:txBody>
            <a:bodyPr wrap="none" lIns="0" tIns="0" rIns="0" bIns="0" rtlCol="0">
              <a:spAutoFit/>
            </a:bodyPr>
            <a:lstStyle/>
            <a:p>
              <a:pPr algn="ctr"/>
              <a:r>
                <a:rPr lang="en-US" sz="1100" dirty="0">
                  <a:solidFill>
                    <a:schemeClr val="bg1">
                      <a:lumMod val="75000"/>
                    </a:schemeClr>
                  </a:solidFill>
                </a:rPr>
                <a:t>m</a:t>
              </a:r>
            </a:p>
          </p:txBody>
        </p:sp>
        <p:sp>
          <p:nvSpPr>
            <p:cNvPr id="236" name="Textfeld 235">
              <a:extLst>
                <a:ext uri="{FF2B5EF4-FFF2-40B4-BE49-F238E27FC236}">
                  <a16:creationId xmlns:a16="http://schemas.microsoft.com/office/drawing/2014/main" id="{A0F00BA8-9813-4C1C-A2BD-26C8B8AD3632}"/>
                </a:ext>
              </a:extLst>
            </p:cNvPr>
            <p:cNvSpPr txBox="1"/>
            <p:nvPr/>
          </p:nvSpPr>
          <p:spPr>
            <a:xfrm>
              <a:off x="9198193" y="5766403"/>
              <a:ext cx="43718" cy="192355"/>
            </a:xfrm>
            <a:prstGeom prst="rect">
              <a:avLst/>
            </a:prstGeom>
            <a:noFill/>
          </p:spPr>
          <p:txBody>
            <a:bodyPr wrap="none" lIns="0" tIns="0" rIns="0" bIns="0" rtlCol="0">
              <a:spAutoFit/>
            </a:bodyPr>
            <a:lstStyle/>
            <a:p>
              <a:pPr algn="ctr"/>
              <a:r>
                <a:rPr lang="en-US" sz="1100" dirty="0">
                  <a:solidFill>
                    <a:schemeClr val="bg1">
                      <a:lumMod val="75000"/>
                    </a:schemeClr>
                  </a:solidFill>
                </a:rPr>
                <a:t>f</a:t>
              </a:r>
              <a:endParaRPr lang="en-US" sz="900" dirty="0">
                <a:solidFill>
                  <a:schemeClr val="bg1">
                    <a:lumMod val="75000"/>
                  </a:schemeClr>
                </a:solidFill>
              </a:endParaRPr>
            </a:p>
          </p:txBody>
        </p:sp>
        <p:sp>
          <p:nvSpPr>
            <p:cNvPr id="237" name="Textfeld 236">
              <a:extLst>
                <a:ext uri="{FF2B5EF4-FFF2-40B4-BE49-F238E27FC236}">
                  <a16:creationId xmlns:a16="http://schemas.microsoft.com/office/drawing/2014/main" id="{2251C464-0CC4-464C-9380-01AA81772A6E}"/>
                </a:ext>
              </a:extLst>
            </p:cNvPr>
            <p:cNvSpPr txBox="1"/>
            <p:nvPr/>
          </p:nvSpPr>
          <p:spPr>
            <a:xfrm>
              <a:off x="8908650" y="5936152"/>
              <a:ext cx="74" cy="157381"/>
            </a:xfrm>
            <a:prstGeom prst="rect">
              <a:avLst/>
            </a:prstGeom>
            <a:noFill/>
          </p:spPr>
          <p:txBody>
            <a:bodyPr wrap="none" lIns="0" tIns="0" rIns="0" bIns="0" rtlCol="0">
              <a:spAutoFit/>
            </a:bodyPr>
            <a:lstStyle/>
            <a:p>
              <a:endParaRPr lang="en-US" sz="900" b="1" dirty="0">
                <a:solidFill>
                  <a:schemeClr val="bg1">
                    <a:lumMod val="75000"/>
                  </a:schemeClr>
                </a:solidFill>
              </a:endParaRPr>
            </a:p>
          </p:txBody>
        </p:sp>
      </p:grpSp>
      <p:grpSp>
        <p:nvGrpSpPr>
          <p:cNvPr id="120" name="Gruppieren 119">
            <a:extLst>
              <a:ext uri="{FF2B5EF4-FFF2-40B4-BE49-F238E27FC236}">
                <a16:creationId xmlns:a16="http://schemas.microsoft.com/office/drawing/2014/main" id="{0C51E0F2-2798-423E-9B8F-05D87A35DE32}"/>
              </a:ext>
            </a:extLst>
          </p:cNvPr>
          <p:cNvGrpSpPr/>
          <p:nvPr/>
        </p:nvGrpSpPr>
        <p:grpSpPr>
          <a:xfrm>
            <a:off x="1912428" y="6249342"/>
            <a:ext cx="724480" cy="468000"/>
            <a:chOff x="1714500" y="4880600"/>
            <a:chExt cx="724480" cy="468000"/>
          </a:xfrm>
        </p:grpSpPr>
        <p:pic>
          <p:nvPicPr>
            <p:cNvPr id="121" name="Grafik 120">
              <a:extLst>
                <a:ext uri="{FF2B5EF4-FFF2-40B4-BE49-F238E27FC236}">
                  <a16:creationId xmlns:a16="http://schemas.microsoft.com/office/drawing/2014/main" id="{9BBAC471-8095-499A-8D7A-4BDBCC4BDC34}"/>
                </a:ext>
              </a:extLst>
            </p:cNvPr>
            <p:cNvPicPr>
              <a:picLocks noChangeAspect="1"/>
            </p:cNvPicPr>
            <p:nvPr/>
          </p:nvPicPr>
          <p:blipFill>
            <a:blip r:embed="rId10"/>
            <a:stretch>
              <a:fillRect/>
            </a:stretch>
          </p:blipFill>
          <p:spPr>
            <a:xfrm>
              <a:off x="1714500" y="4880600"/>
              <a:ext cx="468000" cy="468000"/>
            </a:xfrm>
            <a:prstGeom prst="rect">
              <a:avLst/>
            </a:prstGeom>
          </p:spPr>
        </p:pic>
        <p:sp>
          <p:nvSpPr>
            <p:cNvPr id="122" name="Textfeld 121">
              <a:extLst>
                <a:ext uri="{FF2B5EF4-FFF2-40B4-BE49-F238E27FC236}">
                  <a16:creationId xmlns:a16="http://schemas.microsoft.com/office/drawing/2014/main" id="{EEBB1B99-B071-4E63-A6BE-8EFDB7A1206F}"/>
                </a:ext>
              </a:extLst>
            </p:cNvPr>
            <p:cNvSpPr txBox="1"/>
            <p:nvPr/>
          </p:nvSpPr>
          <p:spPr>
            <a:xfrm>
              <a:off x="2182500" y="5037656"/>
              <a:ext cx="256480" cy="153888"/>
            </a:xfrm>
            <a:prstGeom prst="rect">
              <a:avLst/>
            </a:prstGeom>
            <a:noFill/>
          </p:spPr>
          <p:txBody>
            <a:bodyPr wrap="none" lIns="0" tIns="0" rIns="0" bIns="0" rtlCol="0">
              <a:spAutoFit/>
            </a:bodyPr>
            <a:lstStyle/>
            <a:p>
              <a:r>
                <a:rPr lang="en-US" sz="1000" b="1" noProof="1"/>
                <a:t>BEL</a:t>
              </a:r>
            </a:p>
          </p:txBody>
        </p:sp>
      </p:grpSp>
      <p:grpSp>
        <p:nvGrpSpPr>
          <p:cNvPr id="113" name="Gruppieren 112">
            <a:extLst>
              <a:ext uri="{FF2B5EF4-FFF2-40B4-BE49-F238E27FC236}">
                <a16:creationId xmlns:a16="http://schemas.microsoft.com/office/drawing/2014/main" id="{41B74AF8-AAAB-4874-84CB-367CA86E3027}"/>
              </a:ext>
            </a:extLst>
          </p:cNvPr>
          <p:cNvGrpSpPr/>
          <p:nvPr/>
        </p:nvGrpSpPr>
        <p:grpSpPr>
          <a:xfrm>
            <a:off x="5025003" y="2864577"/>
            <a:ext cx="1150182" cy="570168"/>
            <a:chOff x="1951900" y="2921448"/>
            <a:chExt cx="1150182" cy="570168"/>
          </a:xfrm>
        </p:grpSpPr>
        <p:pic>
          <p:nvPicPr>
            <p:cNvPr id="114" name="Grafik 113">
              <a:extLst>
                <a:ext uri="{FF2B5EF4-FFF2-40B4-BE49-F238E27FC236}">
                  <a16:creationId xmlns:a16="http://schemas.microsoft.com/office/drawing/2014/main" id="{41E4E83B-6932-4946-96AF-02A628DC19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2182" y="3141613"/>
              <a:ext cx="188090" cy="180000"/>
            </a:xfrm>
            <a:prstGeom prst="rect">
              <a:avLst/>
            </a:prstGeom>
          </p:spPr>
        </p:pic>
        <p:grpSp>
          <p:nvGrpSpPr>
            <p:cNvPr id="115" name="Gruppieren 114">
              <a:extLst>
                <a:ext uri="{FF2B5EF4-FFF2-40B4-BE49-F238E27FC236}">
                  <a16:creationId xmlns:a16="http://schemas.microsoft.com/office/drawing/2014/main" id="{F3A768FB-20B0-45EC-9A3D-AFEC0CFA2BE4}"/>
                </a:ext>
              </a:extLst>
            </p:cNvPr>
            <p:cNvGrpSpPr/>
            <p:nvPr/>
          </p:nvGrpSpPr>
          <p:grpSpPr>
            <a:xfrm>
              <a:off x="1951900" y="2942337"/>
              <a:ext cx="1150182" cy="549279"/>
              <a:chOff x="3153384" y="3006278"/>
              <a:chExt cx="1024281" cy="549279"/>
            </a:xfrm>
          </p:grpSpPr>
          <p:grpSp>
            <p:nvGrpSpPr>
              <p:cNvPr id="119" name="Gruppieren 118">
                <a:extLst>
                  <a:ext uri="{FF2B5EF4-FFF2-40B4-BE49-F238E27FC236}">
                    <a16:creationId xmlns:a16="http://schemas.microsoft.com/office/drawing/2014/main" id="{68B18995-4E55-46E6-9AC3-A1899952965D}"/>
                  </a:ext>
                </a:extLst>
              </p:cNvPr>
              <p:cNvGrpSpPr/>
              <p:nvPr/>
            </p:nvGrpSpPr>
            <p:grpSpPr>
              <a:xfrm>
                <a:off x="3153384" y="3006278"/>
                <a:ext cx="1016330" cy="279325"/>
                <a:chOff x="5651042" y="3076433"/>
                <a:chExt cx="1016330" cy="279325"/>
              </a:xfrm>
            </p:grpSpPr>
            <p:grpSp>
              <p:nvGrpSpPr>
                <p:cNvPr id="136" name="Gruppieren 135">
                  <a:extLst>
                    <a:ext uri="{FF2B5EF4-FFF2-40B4-BE49-F238E27FC236}">
                      <a16:creationId xmlns:a16="http://schemas.microsoft.com/office/drawing/2014/main" id="{041B73E7-5761-4CBE-BD49-AF65B04A359E}"/>
                    </a:ext>
                  </a:extLst>
                </p:cNvPr>
                <p:cNvGrpSpPr/>
                <p:nvPr/>
              </p:nvGrpSpPr>
              <p:grpSpPr>
                <a:xfrm>
                  <a:off x="5651042" y="3211758"/>
                  <a:ext cx="216000" cy="144000"/>
                  <a:chOff x="2734278" y="3211758"/>
                  <a:chExt cx="216000" cy="144000"/>
                </a:xfrm>
              </p:grpSpPr>
              <p:cxnSp>
                <p:nvCxnSpPr>
                  <p:cNvPr id="138" name="Gerader Verbinder 137">
                    <a:extLst>
                      <a:ext uri="{FF2B5EF4-FFF2-40B4-BE49-F238E27FC236}">
                        <a16:creationId xmlns:a16="http://schemas.microsoft.com/office/drawing/2014/main" id="{1F774265-BB1A-4D8B-AE50-3047F194AFE2}"/>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39" name="Gerader Verbinder 138">
                    <a:extLst>
                      <a:ext uri="{FF2B5EF4-FFF2-40B4-BE49-F238E27FC236}">
                        <a16:creationId xmlns:a16="http://schemas.microsoft.com/office/drawing/2014/main" id="{38FA4694-C826-4CC5-9A16-198E33FBDAE2}"/>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37" name="Textfeld 136">
                  <a:extLst>
                    <a:ext uri="{FF2B5EF4-FFF2-40B4-BE49-F238E27FC236}">
                      <a16:creationId xmlns:a16="http://schemas.microsoft.com/office/drawing/2014/main" id="{8C8EC05A-6A00-408B-92A2-E346709E46C3}"/>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123" name="Gruppieren 122">
                <a:extLst>
                  <a:ext uri="{FF2B5EF4-FFF2-40B4-BE49-F238E27FC236}">
                    <a16:creationId xmlns:a16="http://schemas.microsoft.com/office/drawing/2014/main" id="{8BCC84AE-DA14-43E0-BF53-D5B3600ECD7E}"/>
                  </a:ext>
                </a:extLst>
              </p:cNvPr>
              <p:cNvGrpSpPr/>
              <p:nvPr/>
            </p:nvGrpSpPr>
            <p:grpSpPr>
              <a:xfrm>
                <a:off x="3159562" y="3281036"/>
                <a:ext cx="1018103" cy="274521"/>
                <a:chOff x="5649269" y="2787070"/>
                <a:chExt cx="1018103" cy="274521"/>
              </a:xfrm>
            </p:grpSpPr>
            <p:grpSp>
              <p:nvGrpSpPr>
                <p:cNvPr id="129" name="Gruppieren 128">
                  <a:extLst>
                    <a:ext uri="{FF2B5EF4-FFF2-40B4-BE49-F238E27FC236}">
                      <a16:creationId xmlns:a16="http://schemas.microsoft.com/office/drawing/2014/main" id="{F896F4E6-0E0A-430D-A02D-E8D48AE77CE9}"/>
                    </a:ext>
                  </a:extLst>
                </p:cNvPr>
                <p:cNvGrpSpPr/>
                <p:nvPr/>
              </p:nvGrpSpPr>
              <p:grpSpPr>
                <a:xfrm>
                  <a:off x="5649269" y="2917591"/>
                  <a:ext cx="216000" cy="144000"/>
                  <a:chOff x="2734278" y="3211758"/>
                  <a:chExt cx="216000" cy="144000"/>
                </a:xfrm>
              </p:grpSpPr>
              <p:cxnSp>
                <p:nvCxnSpPr>
                  <p:cNvPr id="134" name="Gerader Verbinder 133">
                    <a:extLst>
                      <a:ext uri="{FF2B5EF4-FFF2-40B4-BE49-F238E27FC236}">
                        <a16:creationId xmlns:a16="http://schemas.microsoft.com/office/drawing/2014/main" id="{D6A3840D-C921-4137-BA68-470F6B791E4D}"/>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35" name="Gerader Verbinder 134">
                    <a:extLst>
                      <a:ext uri="{FF2B5EF4-FFF2-40B4-BE49-F238E27FC236}">
                        <a16:creationId xmlns:a16="http://schemas.microsoft.com/office/drawing/2014/main" id="{426802D7-FD62-48DF-8350-146AF9C511D2}"/>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33" name="Textfeld 132">
                  <a:extLst>
                    <a:ext uri="{FF2B5EF4-FFF2-40B4-BE49-F238E27FC236}">
                      <a16:creationId xmlns:a16="http://schemas.microsoft.com/office/drawing/2014/main" id="{05D1445B-0C69-46A5-A676-B12E3376775A}"/>
                    </a:ext>
                  </a:extLst>
                </p:cNvPr>
                <p:cNvSpPr txBox="1"/>
                <p:nvPr/>
              </p:nvSpPr>
              <p:spPr>
                <a:xfrm>
                  <a:off x="5898046" y="2787070"/>
                  <a:ext cx="769326" cy="215444"/>
                </a:xfrm>
                <a:prstGeom prst="rect">
                  <a:avLst/>
                </a:prstGeom>
                <a:noFill/>
              </p:spPr>
              <p:txBody>
                <a:bodyPr wrap="square" lIns="0" tIns="0" rIns="0" bIns="0" rtlCol="0">
                  <a:spAutoFit/>
                </a:bodyPr>
                <a:lstStyle/>
                <a:p>
                  <a:pPr lvl="0"/>
                  <a:r>
                    <a:rPr lang="de-DE" sz="800" dirty="0">
                      <a:solidFill>
                        <a:srgbClr val="FFFFFF">
                          <a:lumMod val="65000"/>
                        </a:srgbClr>
                      </a:solidFill>
                    </a:rPr>
                    <a:t>21%</a:t>
                  </a:r>
                  <a:r>
                    <a:rPr lang="de-DE" sz="600" dirty="0">
                      <a:solidFill>
                        <a:srgbClr val="FFFFFF">
                          <a:lumMod val="65000"/>
                        </a:srgbClr>
                      </a:solidFill>
                    </a:rPr>
                    <a:t>c</a:t>
                  </a:r>
                  <a:r>
                    <a:rPr lang="de-DE" sz="800" dirty="0">
                      <a:solidFill>
                        <a:srgbClr val="FFFFFF">
                          <a:lumMod val="65000"/>
                        </a:srgbClr>
                      </a:solidFill>
                    </a:rPr>
                    <a:t>|18%|15%</a:t>
                  </a:r>
                  <a:endParaRPr lang="de-DE" sz="600" dirty="0">
                    <a:solidFill>
                      <a:srgbClr val="FFFFFF">
                        <a:lumMod val="65000"/>
                      </a:srgbClr>
                    </a:solidFill>
                  </a:endParaRPr>
                </a:p>
                <a:p>
                  <a:endParaRPr lang="de-DE" sz="600" dirty="0">
                    <a:solidFill>
                      <a:schemeClr val="bg1">
                        <a:lumMod val="65000"/>
                      </a:schemeClr>
                    </a:solidFill>
                  </a:endParaRPr>
                </a:p>
              </p:txBody>
            </p:sp>
          </p:grpSp>
        </p:grpSp>
        <p:grpSp>
          <p:nvGrpSpPr>
            <p:cNvPr id="116" name="Gruppieren 115">
              <a:extLst>
                <a:ext uri="{FF2B5EF4-FFF2-40B4-BE49-F238E27FC236}">
                  <a16:creationId xmlns:a16="http://schemas.microsoft.com/office/drawing/2014/main" id="{1D41E1AC-3C61-4CFD-8E94-310749457D45}"/>
                </a:ext>
              </a:extLst>
            </p:cNvPr>
            <p:cNvGrpSpPr>
              <a:grpSpLocks noChangeAspect="1"/>
            </p:cNvGrpSpPr>
            <p:nvPr/>
          </p:nvGrpSpPr>
          <p:grpSpPr>
            <a:xfrm>
              <a:off x="1959046" y="2921448"/>
              <a:ext cx="224322" cy="144000"/>
              <a:chOff x="10194164" y="3584308"/>
              <a:chExt cx="493594" cy="316855"/>
            </a:xfrm>
          </p:grpSpPr>
          <p:pic>
            <p:nvPicPr>
              <p:cNvPr id="117" name="Graphic 5">
                <a:extLst>
                  <a:ext uri="{FF2B5EF4-FFF2-40B4-BE49-F238E27FC236}">
                    <a16:creationId xmlns:a16="http://schemas.microsoft.com/office/drawing/2014/main" id="{4E089014-3B58-4CFF-A416-3A5E8211D4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118" name="Graphic 11">
                <a:extLst>
                  <a:ext uri="{FF2B5EF4-FFF2-40B4-BE49-F238E27FC236}">
                    <a16:creationId xmlns:a16="http://schemas.microsoft.com/office/drawing/2014/main" id="{6262D975-BD66-4DFC-9C56-1D29B0BBCB8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94164" y="3584308"/>
                <a:ext cx="276999" cy="276999"/>
              </a:xfrm>
              <a:prstGeom prst="rect">
                <a:avLst/>
              </a:prstGeom>
            </p:spPr>
          </p:pic>
        </p:grpSp>
      </p:grpSp>
      <p:grpSp>
        <p:nvGrpSpPr>
          <p:cNvPr id="140" name="Gruppieren 139">
            <a:extLst>
              <a:ext uri="{FF2B5EF4-FFF2-40B4-BE49-F238E27FC236}">
                <a16:creationId xmlns:a16="http://schemas.microsoft.com/office/drawing/2014/main" id="{C08096C5-AFBD-4E1F-8AC8-7F94C3EC2568}"/>
              </a:ext>
            </a:extLst>
          </p:cNvPr>
          <p:cNvGrpSpPr/>
          <p:nvPr/>
        </p:nvGrpSpPr>
        <p:grpSpPr>
          <a:xfrm>
            <a:off x="6933009" y="2862566"/>
            <a:ext cx="1150182" cy="570168"/>
            <a:chOff x="1951900" y="2921448"/>
            <a:chExt cx="1150182" cy="570168"/>
          </a:xfrm>
        </p:grpSpPr>
        <p:pic>
          <p:nvPicPr>
            <p:cNvPr id="141" name="Grafik 140">
              <a:extLst>
                <a:ext uri="{FF2B5EF4-FFF2-40B4-BE49-F238E27FC236}">
                  <a16:creationId xmlns:a16="http://schemas.microsoft.com/office/drawing/2014/main" id="{94A3CF76-F37B-4E61-96A3-6FC39C97FE3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2182" y="3141613"/>
              <a:ext cx="188090" cy="180000"/>
            </a:xfrm>
            <a:prstGeom prst="rect">
              <a:avLst/>
            </a:prstGeom>
          </p:spPr>
        </p:pic>
        <p:grpSp>
          <p:nvGrpSpPr>
            <p:cNvPr id="144" name="Gruppieren 143">
              <a:extLst>
                <a:ext uri="{FF2B5EF4-FFF2-40B4-BE49-F238E27FC236}">
                  <a16:creationId xmlns:a16="http://schemas.microsoft.com/office/drawing/2014/main" id="{64302BC2-536A-48AF-8EE6-3746C5394A78}"/>
                </a:ext>
              </a:extLst>
            </p:cNvPr>
            <p:cNvGrpSpPr/>
            <p:nvPr/>
          </p:nvGrpSpPr>
          <p:grpSpPr>
            <a:xfrm>
              <a:off x="1951900" y="2942337"/>
              <a:ext cx="1150182" cy="549279"/>
              <a:chOff x="3153384" y="3006278"/>
              <a:chExt cx="1024281" cy="549279"/>
            </a:xfrm>
          </p:grpSpPr>
          <p:grpSp>
            <p:nvGrpSpPr>
              <p:cNvPr id="159" name="Gruppieren 158">
                <a:extLst>
                  <a:ext uri="{FF2B5EF4-FFF2-40B4-BE49-F238E27FC236}">
                    <a16:creationId xmlns:a16="http://schemas.microsoft.com/office/drawing/2014/main" id="{AC2856DB-1442-486A-982E-27C366369D24}"/>
                  </a:ext>
                </a:extLst>
              </p:cNvPr>
              <p:cNvGrpSpPr/>
              <p:nvPr/>
            </p:nvGrpSpPr>
            <p:grpSpPr>
              <a:xfrm>
                <a:off x="3153384" y="3006278"/>
                <a:ext cx="1016330" cy="279325"/>
                <a:chOff x="5651042" y="3076433"/>
                <a:chExt cx="1016330" cy="279325"/>
              </a:xfrm>
            </p:grpSpPr>
            <p:grpSp>
              <p:nvGrpSpPr>
                <p:cNvPr id="177" name="Gruppieren 176">
                  <a:extLst>
                    <a:ext uri="{FF2B5EF4-FFF2-40B4-BE49-F238E27FC236}">
                      <a16:creationId xmlns:a16="http://schemas.microsoft.com/office/drawing/2014/main" id="{14A95421-9BE7-4B6E-9BA7-43F5A9484FE2}"/>
                    </a:ext>
                  </a:extLst>
                </p:cNvPr>
                <p:cNvGrpSpPr/>
                <p:nvPr/>
              </p:nvGrpSpPr>
              <p:grpSpPr>
                <a:xfrm>
                  <a:off x="5651042" y="3211758"/>
                  <a:ext cx="216000" cy="144000"/>
                  <a:chOff x="2734278" y="3211758"/>
                  <a:chExt cx="216000" cy="144000"/>
                </a:xfrm>
              </p:grpSpPr>
              <p:cxnSp>
                <p:nvCxnSpPr>
                  <p:cNvPr id="184" name="Gerader Verbinder 183">
                    <a:extLst>
                      <a:ext uri="{FF2B5EF4-FFF2-40B4-BE49-F238E27FC236}">
                        <a16:creationId xmlns:a16="http://schemas.microsoft.com/office/drawing/2014/main" id="{9FE065D4-A33B-4756-BDBF-2E17A343F576}"/>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85" name="Gerader Verbinder 184">
                    <a:extLst>
                      <a:ext uri="{FF2B5EF4-FFF2-40B4-BE49-F238E27FC236}">
                        <a16:creationId xmlns:a16="http://schemas.microsoft.com/office/drawing/2014/main" id="{9FF9545D-2D2A-48AA-B7D6-BB32C8B02A30}"/>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83" name="Textfeld 182">
                  <a:extLst>
                    <a:ext uri="{FF2B5EF4-FFF2-40B4-BE49-F238E27FC236}">
                      <a16:creationId xmlns:a16="http://schemas.microsoft.com/office/drawing/2014/main" id="{1F1710F4-DAB0-4467-829B-F53F5A5F4664}"/>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161" name="Gruppieren 160">
                <a:extLst>
                  <a:ext uri="{FF2B5EF4-FFF2-40B4-BE49-F238E27FC236}">
                    <a16:creationId xmlns:a16="http://schemas.microsoft.com/office/drawing/2014/main" id="{3730AC9D-B81B-41C8-B923-55F99A795C54}"/>
                  </a:ext>
                </a:extLst>
              </p:cNvPr>
              <p:cNvGrpSpPr/>
              <p:nvPr/>
            </p:nvGrpSpPr>
            <p:grpSpPr>
              <a:xfrm>
                <a:off x="3159562" y="3281036"/>
                <a:ext cx="1018103" cy="274521"/>
                <a:chOff x="5649269" y="2787070"/>
                <a:chExt cx="1018103" cy="274521"/>
              </a:xfrm>
            </p:grpSpPr>
            <p:grpSp>
              <p:nvGrpSpPr>
                <p:cNvPr id="162" name="Gruppieren 161">
                  <a:extLst>
                    <a:ext uri="{FF2B5EF4-FFF2-40B4-BE49-F238E27FC236}">
                      <a16:creationId xmlns:a16="http://schemas.microsoft.com/office/drawing/2014/main" id="{719BE701-0B9E-4744-9D5E-09D445ED66EA}"/>
                    </a:ext>
                  </a:extLst>
                </p:cNvPr>
                <p:cNvGrpSpPr/>
                <p:nvPr/>
              </p:nvGrpSpPr>
              <p:grpSpPr>
                <a:xfrm>
                  <a:off x="5649269" y="2917591"/>
                  <a:ext cx="216000" cy="144000"/>
                  <a:chOff x="2734278" y="3211758"/>
                  <a:chExt cx="216000" cy="144000"/>
                </a:xfrm>
              </p:grpSpPr>
              <p:cxnSp>
                <p:nvCxnSpPr>
                  <p:cNvPr id="174" name="Gerader Verbinder 173">
                    <a:extLst>
                      <a:ext uri="{FF2B5EF4-FFF2-40B4-BE49-F238E27FC236}">
                        <a16:creationId xmlns:a16="http://schemas.microsoft.com/office/drawing/2014/main" id="{15799463-1E44-4640-AB7C-DF4D46002652}"/>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76" name="Gerader Verbinder 175">
                    <a:extLst>
                      <a:ext uri="{FF2B5EF4-FFF2-40B4-BE49-F238E27FC236}">
                        <a16:creationId xmlns:a16="http://schemas.microsoft.com/office/drawing/2014/main" id="{3398673D-147A-4398-9488-3DDDB94ABC18}"/>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68" name="Textfeld 167">
                  <a:extLst>
                    <a:ext uri="{FF2B5EF4-FFF2-40B4-BE49-F238E27FC236}">
                      <a16:creationId xmlns:a16="http://schemas.microsoft.com/office/drawing/2014/main" id="{E0D079B5-A87C-4097-9525-7E35BD37C79D}"/>
                    </a:ext>
                  </a:extLst>
                </p:cNvPr>
                <p:cNvSpPr txBox="1"/>
                <p:nvPr/>
              </p:nvSpPr>
              <p:spPr>
                <a:xfrm>
                  <a:off x="5898046" y="2787070"/>
                  <a:ext cx="769326" cy="215444"/>
                </a:xfrm>
                <a:prstGeom prst="rect">
                  <a:avLst/>
                </a:prstGeom>
                <a:noFill/>
              </p:spPr>
              <p:txBody>
                <a:bodyPr wrap="square" lIns="0" tIns="0" rIns="0" bIns="0" rtlCol="0">
                  <a:spAutoFit/>
                </a:bodyPr>
                <a:lstStyle/>
                <a:p>
                  <a:pPr lvl="0"/>
                  <a:r>
                    <a:rPr lang="de-DE" sz="800" dirty="0">
                      <a:solidFill>
                        <a:srgbClr val="FFFFFF">
                          <a:lumMod val="65000"/>
                        </a:srgbClr>
                      </a:solidFill>
                    </a:rPr>
                    <a:t>11%|13%|17%</a:t>
                  </a:r>
                  <a:r>
                    <a:rPr lang="de-DE" sz="600" dirty="0">
                      <a:solidFill>
                        <a:srgbClr val="FFFFFF">
                          <a:lumMod val="65000"/>
                        </a:srgbClr>
                      </a:solidFill>
                    </a:rPr>
                    <a:t>ab</a:t>
                  </a:r>
                </a:p>
                <a:p>
                  <a:endParaRPr lang="de-DE" sz="600" dirty="0">
                    <a:solidFill>
                      <a:schemeClr val="bg1">
                        <a:lumMod val="65000"/>
                      </a:schemeClr>
                    </a:solidFill>
                  </a:endParaRPr>
                </a:p>
              </p:txBody>
            </p:sp>
          </p:grpSp>
        </p:grpSp>
        <p:grpSp>
          <p:nvGrpSpPr>
            <p:cNvPr id="146" name="Gruppieren 145">
              <a:extLst>
                <a:ext uri="{FF2B5EF4-FFF2-40B4-BE49-F238E27FC236}">
                  <a16:creationId xmlns:a16="http://schemas.microsoft.com/office/drawing/2014/main" id="{D9F933B7-7E35-4A79-A8B5-335778D46572}"/>
                </a:ext>
              </a:extLst>
            </p:cNvPr>
            <p:cNvGrpSpPr>
              <a:grpSpLocks noChangeAspect="1"/>
            </p:cNvGrpSpPr>
            <p:nvPr/>
          </p:nvGrpSpPr>
          <p:grpSpPr>
            <a:xfrm>
              <a:off x="1959046" y="2921448"/>
              <a:ext cx="224322" cy="144000"/>
              <a:chOff x="10194164" y="3584308"/>
              <a:chExt cx="493594" cy="316855"/>
            </a:xfrm>
          </p:grpSpPr>
          <p:pic>
            <p:nvPicPr>
              <p:cNvPr id="147" name="Graphic 5">
                <a:extLst>
                  <a:ext uri="{FF2B5EF4-FFF2-40B4-BE49-F238E27FC236}">
                    <a16:creationId xmlns:a16="http://schemas.microsoft.com/office/drawing/2014/main" id="{062F21E3-53C6-4133-A1E4-721A567B007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153" name="Graphic 11">
                <a:extLst>
                  <a:ext uri="{FF2B5EF4-FFF2-40B4-BE49-F238E27FC236}">
                    <a16:creationId xmlns:a16="http://schemas.microsoft.com/office/drawing/2014/main" id="{9359C93C-30F7-4521-85D3-C561CE17BBC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94164" y="3584308"/>
                <a:ext cx="276999" cy="276999"/>
              </a:xfrm>
              <a:prstGeom prst="rect">
                <a:avLst/>
              </a:prstGeom>
            </p:spPr>
          </p:pic>
        </p:grpSp>
      </p:grpSp>
      <p:sp>
        <p:nvSpPr>
          <p:cNvPr id="4" name="Foliennummernplatzhalter 3">
            <a:extLst>
              <a:ext uri="{FF2B5EF4-FFF2-40B4-BE49-F238E27FC236}">
                <a16:creationId xmlns:a16="http://schemas.microsoft.com/office/drawing/2014/main" id="{6F75D195-022A-4B9B-A766-8091BB22BAE2}"/>
              </a:ext>
            </a:extLst>
          </p:cNvPr>
          <p:cNvSpPr>
            <a:spLocks noGrp="1"/>
          </p:cNvSpPr>
          <p:nvPr>
            <p:ph type="sldNum" sz="quarter" idx="10"/>
          </p:nvPr>
        </p:nvSpPr>
        <p:spPr/>
        <p:txBody>
          <a:bodyPr/>
          <a:lstStyle/>
          <a:p>
            <a:fld id="{4034BEE3-566C-4068-A777-C3A4762E861B}" type="slidenum">
              <a:rPr lang="en-GB" smtClean="0"/>
              <a:pPr/>
              <a:t>32</a:t>
            </a:fld>
            <a:endParaRPr lang="en-GB" dirty="0"/>
          </a:p>
        </p:txBody>
      </p:sp>
    </p:spTree>
    <p:extLst>
      <p:ext uri="{BB962C8B-B14F-4D97-AF65-F5344CB8AC3E}">
        <p14:creationId xmlns:p14="http://schemas.microsoft.com/office/powerpoint/2010/main" val="101487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drinnen, Bett, Person, Mann enthält.&#10;&#10;Automatisch generierte Beschreibung">
            <a:extLst>
              <a:ext uri="{FF2B5EF4-FFF2-40B4-BE49-F238E27FC236}">
                <a16:creationId xmlns:a16="http://schemas.microsoft.com/office/drawing/2014/main" id="{BF359F90-8B5C-4882-830F-BCE3BD324B87}"/>
              </a:ext>
            </a:extLst>
          </p:cNvPr>
          <p:cNvPicPr>
            <a:picLocks noChangeAspect="1"/>
          </p:cNvPicPr>
          <p:nvPr/>
        </p:nvPicPr>
        <p:blipFill rotWithShape="1">
          <a:blip r:embed="rId2"/>
          <a:srcRect t="11093" b="4531"/>
          <a:stretch/>
        </p:blipFill>
        <p:spPr>
          <a:xfrm>
            <a:off x="0" y="0"/>
            <a:ext cx="12192000" cy="6858000"/>
          </a:xfrm>
          <a:prstGeom prst="rect">
            <a:avLst/>
          </a:prstGeom>
        </p:spPr>
      </p:pic>
      <p:sp>
        <p:nvSpPr>
          <p:cNvPr id="2" name="Text Placeholder 1"/>
          <p:cNvSpPr>
            <a:spLocks noGrp="1"/>
          </p:cNvSpPr>
          <p:nvPr>
            <p:ph type="body" sz="quarter" idx="15"/>
          </p:nvPr>
        </p:nvSpPr>
        <p:spPr/>
        <p:txBody>
          <a:bodyPr/>
          <a:lstStyle/>
          <a:p>
            <a:r>
              <a:rPr lang="en-GB" dirty="0">
                <a:solidFill>
                  <a:schemeClr val="bg1"/>
                </a:solidFill>
              </a:rPr>
              <a:t>Everyday Illnesses</a:t>
            </a:r>
          </a:p>
        </p:txBody>
      </p:sp>
      <p:sp>
        <p:nvSpPr>
          <p:cNvPr id="3" name="Text Placeholder 2"/>
          <p:cNvSpPr>
            <a:spLocks noGrp="1"/>
          </p:cNvSpPr>
          <p:nvPr>
            <p:ph type="body" sz="quarter" idx="16"/>
          </p:nvPr>
        </p:nvSpPr>
        <p:spPr/>
        <p:txBody>
          <a:bodyPr/>
          <a:lstStyle/>
          <a:p>
            <a:r>
              <a:rPr lang="en-GB" dirty="0">
                <a:solidFill>
                  <a:schemeClr val="bg1"/>
                </a:solidFill>
              </a:rPr>
              <a:t>5</a:t>
            </a:r>
          </a:p>
        </p:txBody>
      </p:sp>
    </p:spTree>
    <p:extLst>
      <p:ext uri="{BB962C8B-B14F-4D97-AF65-F5344CB8AC3E}">
        <p14:creationId xmlns:p14="http://schemas.microsoft.com/office/powerpoint/2010/main" val="187684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23086-37A0-45B7-A793-B7BB984F92D1}"/>
              </a:ext>
            </a:extLst>
          </p:cNvPr>
          <p:cNvSpPr>
            <a:spLocks noGrp="1"/>
          </p:cNvSpPr>
          <p:nvPr>
            <p:ph type="title"/>
          </p:nvPr>
        </p:nvSpPr>
        <p:spPr/>
        <p:txBody>
          <a:bodyPr/>
          <a:lstStyle/>
          <a:p>
            <a:r>
              <a:rPr lang="en-US" noProof="1"/>
              <a:t>Stress, depression and jet lag/shift work are the most frequently mentioned causes for insomnia, only half mentions alcohol.</a:t>
            </a:r>
          </a:p>
        </p:txBody>
      </p:sp>
      <p:sp>
        <p:nvSpPr>
          <p:cNvPr id="25" name="Rechteck 24">
            <a:extLst>
              <a:ext uri="{FF2B5EF4-FFF2-40B4-BE49-F238E27FC236}">
                <a16:creationId xmlns:a16="http://schemas.microsoft.com/office/drawing/2014/main" id="{DCF96DBA-E538-4A5C-8102-CE9E1CA81B2D}"/>
              </a:ext>
            </a:extLst>
          </p:cNvPr>
          <p:cNvSpPr/>
          <p:nvPr/>
        </p:nvSpPr>
        <p:spPr bwMode="ltGray">
          <a:xfrm>
            <a:off x="10950242" y="880227"/>
            <a:ext cx="876632" cy="4032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t>Everyday Illnesses</a:t>
            </a:r>
          </a:p>
        </p:txBody>
      </p:sp>
      <p:grpSp>
        <p:nvGrpSpPr>
          <p:cNvPr id="34" name="Gruppieren 33">
            <a:extLst>
              <a:ext uri="{FF2B5EF4-FFF2-40B4-BE49-F238E27FC236}">
                <a16:creationId xmlns:a16="http://schemas.microsoft.com/office/drawing/2014/main" id="{897971CD-328E-4925-8FD5-F0F6625F9BAD}"/>
              </a:ext>
            </a:extLst>
          </p:cNvPr>
          <p:cNvGrpSpPr/>
          <p:nvPr/>
        </p:nvGrpSpPr>
        <p:grpSpPr>
          <a:xfrm>
            <a:off x="11000153" y="1329736"/>
            <a:ext cx="776810" cy="628494"/>
            <a:chOff x="1045304" y="2255022"/>
            <a:chExt cx="776810" cy="628494"/>
          </a:xfrm>
        </p:grpSpPr>
        <p:sp>
          <p:nvSpPr>
            <p:cNvPr id="35" name="Rechteck 34">
              <a:extLst>
                <a:ext uri="{FF2B5EF4-FFF2-40B4-BE49-F238E27FC236}">
                  <a16:creationId xmlns:a16="http://schemas.microsoft.com/office/drawing/2014/main" id="{B6AED85A-77F8-4CB9-851F-E385DA313746}"/>
                </a:ext>
              </a:extLst>
            </p:cNvPr>
            <p:cNvSpPr/>
            <p:nvPr/>
          </p:nvSpPr>
          <p:spPr bwMode="ltGray">
            <a:xfrm>
              <a:off x="1045304" y="2519464"/>
              <a:ext cx="776810" cy="3640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noProof="1">
                  <a:solidFill>
                    <a:schemeClr val="accent2"/>
                  </a:solidFill>
                </a:rPr>
                <a:t>Knowing</a:t>
              </a:r>
            </a:p>
          </p:txBody>
        </p:sp>
        <p:pic>
          <p:nvPicPr>
            <p:cNvPr id="36" name="Graphic 11">
              <a:extLst>
                <a:ext uri="{FF2B5EF4-FFF2-40B4-BE49-F238E27FC236}">
                  <a16:creationId xmlns:a16="http://schemas.microsoft.com/office/drawing/2014/main" id="{5A44BAFA-1BC0-4DF8-BBF9-DF6A451139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58796" y="2255022"/>
              <a:ext cx="349826" cy="365727"/>
            </a:xfrm>
            <a:prstGeom prst="rect">
              <a:avLst/>
            </a:prstGeom>
          </p:spPr>
        </p:pic>
      </p:grpSp>
      <p:sp>
        <p:nvSpPr>
          <p:cNvPr id="37" name="Rechteck 36">
            <a:extLst>
              <a:ext uri="{FF2B5EF4-FFF2-40B4-BE49-F238E27FC236}">
                <a16:creationId xmlns:a16="http://schemas.microsoft.com/office/drawing/2014/main" id="{9ECA1F86-5B6D-4481-A82E-702A9E55A265}"/>
              </a:ext>
            </a:extLst>
          </p:cNvPr>
          <p:cNvSpPr/>
          <p:nvPr/>
        </p:nvSpPr>
        <p:spPr>
          <a:xfrm>
            <a:off x="359999" y="1161919"/>
            <a:ext cx="10590243" cy="276999"/>
          </a:xfrm>
          <a:prstGeom prst="rect">
            <a:avLst/>
          </a:prstGeom>
        </p:spPr>
        <p:txBody>
          <a:bodyPr wrap="square">
            <a:spAutoFit/>
          </a:bodyPr>
          <a:lstStyle/>
          <a:p>
            <a:r>
              <a:rPr lang="en-US" sz="1200" dirty="0"/>
              <a:t>Q21. What are possible causes for insomnia? </a:t>
            </a:r>
            <a:r>
              <a:rPr lang="en-US" sz="1200" i="1" dirty="0"/>
              <a:t>– (multiple choice)</a:t>
            </a:r>
            <a:r>
              <a:rPr lang="en-US" sz="1200" dirty="0"/>
              <a:t> </a:t>
            </a:r>
          </a:p>
        </p:txBody>
      </p:sp>
      <p:sp>
        <p:nvSpPr>
          <p:cNvPr id="38" name="Textfeld 37">
            <a:extLst>
              <a:ext uri="{FF2B5EF4-FFF2-40B4-BE49-F238E27FC236}">
                <a16:creationId xmlns:a16="http://schemas.microsoft.com/office/drawing/2014/main" id="{E7EA75B0-B515-4AEE-808E-733208DDC435}"/>
              </a:ext>
            </a:extLst>
          </p:cNvPr>
          <p:cNvSpPr txBox="1"/>
          <p:nvPr/>
        </p:nvSpPr>
        <p:spPr>
          <a:xfrm>
            <a:off x="455193" y="1436958"/>
            <a:ext cx="912109" cy="169277"/>
          </a:xfrm>
          <a:prstGeom prst="rect">
            <a:avLst/>
          </a:prstGeom>
          <a:noFill/>
        </p:spPr>
        <p:txBody>
          <a:bodyPr wrap="none" lIns="0" tIns="0" rIns="0" bIns="0" rtlCol="0">
            <a:spAutoFit/>
          </a:bodyPr>
          <a:lstStyle>
            <a:defPPr>
              <a:defRPr lang="en-US"/>
            </a:defPPr>
            <a:lvl1pPr>
              <a:defRPr sz="1100"/>
            </a:lvl1pPr>
          </a:lstStyle>
          <a:p>
            <a:r>
              <a:rPr lang="de-DE" dirty="0"/>
              <a:t>Base: n=2.010</a:t>
            </a:r>
          </a:p>
        </p:txBody>
      </p:sp>
      <p:graphicFrame>
        <p:nvGraphicFramePr>
          <p:cNvPr id="39" name="Tabelle 8">
            <a:extLst>
              <a:ext uri="{FF2B5EF4-FFF2-40B4-BE49-F238E27FC236}">
                <a16:creationId xmlns:a16="http://schemas.microsoft.com/office/drawing/2014/main" id="{235BE588-7A07-4535-8DA9-1F1A4670FD8E}"/>
              </a:ext>
            </a:extLst>
          </p:cNvPr>
          <p:cNvGraphicFramePr>
            <a:graphicFrameLocks noGrp="1"/>
          </p:cNvGraphicFramePr>
          <p:nvPr>
            <p:extLst/>
          </p:nvPr>
        </p:nvGraphicFramePr>
        <p:xfrm>
          <a:off x="359995" y="3849866"/>
          <a:ext cx="10231332" cy="1253531"/>
        </p:xfrm>
        <a:graphic>
          <a:graphicData uri="http://schemas.openxmlformats.org/drawingml/2006/table">
            <a:tbl>
              <a:tblPr firstRow="1" bandRow="1">
                <a:tableStyleId>{5C22544A-7EE6-4342-B048-85BDC9FD1C3A}</a:tableStyleId>
              </a:tblPr>
              <a:tblGrid>
                <a:gridCol w="1705222">
                  <a:extLst>
                    <a:ext uri="{9D8B030D-6E8A-4147-A177-3AD203B41FA5}">
                      <a16:colId xmlns:a16="http://schemas.microsoft.com/office/drawing/2014/main" val="1271370847"/>
                    </a:ext>
                  </a:extLst>
                </a:gridCol>
                <a:gridCol w="1705222">
                  <a:extLst>
                    <a:ext uri="{9D8B030D-6E8A-4147-A177-3AD203B41FA5}">
                      <a16:colId xmlns:a16="http://schemas.microsoft.com/office/drawing/2014/main" val="1067911662"/>
                    </a:ext>
                  </a:extLst>
                </a:gridCol>
                <a:gridCol w="1705222">
                  <a:extLst>
                    <a:ext uri="{9D8B030D-6E8A-4147-A177-3AD203B41FA5}">
                      <a16:colId xmlns:a16="http://schemas.microsoft.com/office/drawing/2014/main" val="2225007639"/>
                    </a:ext>
                  </a:extLst>
                </a:gridCol>
                <a:gridCol w="1705222">
                  <a:extLst>
                    <a:ext uri="{9D8B030D-6E8A-4147-A177-3AD203B41FA5}">
                      <a16:colId xmlns:a16="http://schemas.microsoft.com/office/drawing/2014/main" val="3651680017"/>
                    </a:ext>
                  </a:extLst>
                </a:gridCol>
                <a:gridCol w="1705222">
                  <a:extLst>
                    <a:ext uri="{9D8B030D-6E8A-4147-A177-3AD203B41FA5}">
                      <a16:colId xmlns:a16="http://schemas.microsoft.com/office/drawing/2014/main" val="1748789086"/>
                    </a:ext>
                  </a:extLst>
                </a:gridCol>
                <a:gridCol w="1705222">
                  <a:extLst>
                    <a:ext uri="{9D8B030D-6E8A-4147-A177-3AD203B41FA5}">
                      <a16:colId xmlns:a16="http://schemas.microsoft.com/office/drawing/2014/main" val="132266001"/>
                    </a:ext>
                  </a:extLst>
                </a:gridCol>
              </a:tblGrid>
              <a:tr h="1253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solidFill>
                          <a:effectLst/>
                          <a:latin typeface="+mn-lt"/>
                          <a:ea typeface="+mn-ea"/>
                          <a:cs typeface="+mn-cs"/>
                        </a:rPr>
                        <a:t>Stress</a:t>
                      </a:r>
                      <a:endParaRPr lang="de-DE" sz="1400" b="1" kern="1200" dirty="0">
                        <a:solidFill>
                          <a:schemeClr val="tx2"/>
                        </a:solidFill>
                        <a:effectLst/>
                        <a:latin typeface="+mn-lt"/>
                        <a:ea typeface="+mn-ea"/>
                        <a:cs typeface="+mn-cs"/>
                      </a:endParaRPr>
                    </a:p>
                  </a:txBody>
                  <a:tcPr>
                    <a:lnL w="12700" cmpd="sng">
                      <a:noFill/>
                    </a:lnL>
                    <a:lnR w="12700" cmpd="sng">
                      <a:noFill/>
                    </a:lnR>
                    <a:lnT w="28575"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r>
                        <a:rPr lang="en-US" sz="1200" b="0" dirty="0">
                          <a:solidFill>
                            <a:schemeClr val="tx1"/>
                          </a:solidFill>
                        </a:rPr>
                        <a:t>Depression</a:t>
                      </a:r>
                      <a:endParaRPr lang="de-DE" sz="1200" b="0" dirty="0">
                        <a:solidFill>
                          <a:schemeClr val="tx1"/>
                        </a:solidFill>
                      </a:endParaRPr>
                    </a:p>
                  </a:txBody>
                  <a:tcPr>
                    <a:lnL w="12700" cmpd="sng">
                      <a:noFill/>
                    </a:lnL>
                    <a:lnR w="12700" cmpd="sng">
                      <a:noFill/>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r>
                        <a:rPr lang="en-US" sz="1200" b="0" dirty="0">
                          <a:solidFill>
                            <a:schemeClr val="tx1"/>
                          </a:solidFill>
                        </a:rPr>
                        <a:t>Jet lag/shift work </a:t>
                      </a:r>
                    </a:p>
                    <a:p>
                      <a:endParaRPr lang="de-DE" sz="1200" b="0" dirty="0">
                        <a:solidFill>
                          <a:schemeClr val="tx1"/>
                        </a:solidFill>
                      </a:endParaRPr>
                    </a:p>
                  </a:txBody>
                  <a:tcPr>
                    <a:lnL w="12700" cmpd="sng">
                      <a:noFill/>
                    </a:lnL>
                    <a:lnR w="12700" cmpd="sng">
                      <a:noFill/>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mn-lt"/>
                          <a:ea typeface="+mn-ea"/>
                          <a:cs typeface="+mn-cs"/>
                        </a:rPr>
                        <a:t>Alcohol consumption </a:t>
                      </a:r>
                      <a:endParaRPr kumimoji="0" lang="de-DE" sz="1200" b="0" i="0" u="none" strike="noStrike" kern="1200" cap="none" spc="0" normalizeH="0" baseline="0" noProof="0" dirty="0">
                        <a:ln>
                          <a:noFill/>
                        </a:ln>
                        <a:solidFill>
                          <a:srgbClr val="333333"/>
                        </a:solidFill>
                        <a:effectLst/>
                        <a:uLnTx/>
                        <a:uFillTx/>
                        <a:latin typeface="+mn-lt"/>
                        <a:ea typeface="+mn-ea"/>
                        <a:cs typeface="+mn-cs"/>
                      </a:endParaRPr>
                    </a:p>
                  </a:txBody>
                  <a:tcPr>
                    <a:lnL w="12700" cmpd="sng">
                      <a:noFill/>
                    </a:lnL>
                    <a:lnR w="12700" cmpd="sng">
                      <a:noFill/>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r>
                        <a:rPr lang="en-US" sz="1200" b="0" dirty="0">
                          <a:solidFill>
                            <a:schemeClr val="tx1"/>
                          </a:solidFill>
                        </a:rPr>
                        <a:t>The consumption of certain foods, such as bananas</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mn-lt"/>
                          <a:ea typeface="+mn-ea"/>
                          <a:cs typeface="+mn-cs"/>
                        </a:rPr>
                        <a:t>The medical agent ibuprofen</a:t>
                      </a:r>
                      <a:endParaRPr lang="de-DE" sz="1200" b="0" kern="1200" dirty="0">
                        <a:solidFill>
                          <a:schemeClr val="tx1"/>
                        </a:solidFill>
                        <a:latin typeface="+mn-lt"/>
                        <a:ea typeface="+mn-ea"/>
                        <a:cs typeface="+mn-cs"/>
                      </a:endParaRPr>
                    </a:p>
                    <a:p>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46946593"/>
                  </a:ext>
                </a:extLst>
              </a:tr>
            </a:tbl>
          </a:graphicData>
        </a:graphic>
      </p:graphicFrame>
      <p:sp>
        <p:nvSpPr>
          <p:cNvPr id="40" name="Textfeld 39">
            <a:extLst>
              <a:ext uri="{FF2B5EF4-FFF2-40B4-BE49-F238E27FC236}">
                <a16:creationId xmlns:a16="http://schemas.microsoft.com/office/drawing/2014/main" id="{FB704BF4-0732-4437-A512-D9266CEAB2F5}"/>
              </a:ext>
            </a:extLst>
          </p:cNvPr>
          <p:cNvSpPr txBox="1"/>
          <p:nvPr/>
        </p:nvSpPr>
        <p:spPr>
          <a:xfrm>
            <a:off x="436905" y="2992359"/>
            <a:ext cx="1540486" cy="923330"/>
          </a:xfrm>
          <a:prstGeom prst="rect">
            <a:avLst/>
          </a:prstGeom>
          <a:noFill/>
        </p:spPr>
        <p:txBody>
          <a:bodyPr wrap="none" lIns="0" tIns="0" rIns="0" bIns="0" rtlCol="0">
            <a:spAutoFit/>
          </a:bodyPr>
          <a:lstStyle>
            <a:defPPr>
              <a:defRPr lang="en-US"/>
            </a:defPPr>
            <a:lvl1pPr>
              <a:defRPr sz="5400" b="1">
                <a:solidFill>
                  <a:schemeClr val="tx2"/>
                </a:solidFill>
              </a:defRPr>
            </a:lvl1pPr>
          </a:lstStyle>
          <a:p>
            <a:r>
              <a:rPr lang="de-DE" sz="6000" dirty="0"/>
              <a:t>86%</a:t>
            </a:r>
          </a:p>
        </p:txBody>
      </p:sp>
      <p:sp>
        <p:nvSpPr>
          <p:cNvPr id="41" name="Textfeld 40">
            <a:extLst>
              <a:ext uri="{FF2B5EF4-FFF2-40B4-BE49-F238E27FC236}">
                <a16:creationId xmlns:a16="http://schemas.microsoft.com/office/drawing/2014/main" id="{E3806FE6-AC5D-48CE-B917-CA5ABAF9F8DA}"/>
              </a:ext>
            </a:extLst>
          </p:cNvPr>
          <p:cNvSpPr txBox="1"/>
          <p:nvPr/>
        </p:nvSpPr>
        <p:spPr>
          <a:xfrm>
            <a:off x="2147504" y="3345927"/>
            <a:ext cx="820738" cy="492443"/>
          </a:xfrm>
          <a:prstGeom prst="rect">
            <a:avLst/>
          </a:prstGeom>
          <a:noFill/>
        </p:spPr>
        <p:txBody>
          <a:bodyPr wrap="none" lIns="0" tIns="0" rIns="0" bIns="0" rtlCol="0">
            <a:spAutoFit/>
          </a:bodyPr>
          <a:lstStyle>
            <a:defPPr>
              <a:defRPr lang="en-US"/>
            </a:defPPr>
            <a:lvl1pPr>
              <a:defRPr sz="5400">
                <a:solidFill>
                  <a:schemeClr val="bg1">
                    <a:lumMod val="65000"/>
                  </a:schemeClr>
                </a:solidFill>
              </a:defRPr>
            </a:lvl1pPr>
          </a:lstStyle>
          <a:p>
            <a:r>
              <a:rPr lang="de-DE" sz="3200" dirty="0"/>
              <a:t>71%</a:t>
            </a:r>
          </a:p>
        </p:txBody>
      </p:sp>
      <p:sp>
        <p:nvSpPr>
          <p:cNvPr id="42" name="Textfeld 41">
            <a:extLst>
              <a:ext uri="{FF2B5EF4-FFF2-40B4-BE49-F238E27FC236}">
                <a16:creationId xmlns:a16="http://schemas.microsoft.com/office/drawing/2014/main" id="{F7E8FC6B-6925-4F77-91ED-016FB326C24E}"/>
              </a:ext>
            </a:extLst>
          </p:cNvPr>
          <p:cNvSpPr txBox="1"/>
          <p:nvPr/>
        </p:nvSpPr>
        <p:spPr>
          <a:xfrm>
            <a:off x="3885535" y="3345927"/>
            <a:ext cx="820738" cy="492443"/>
          </a:xfrm>
          <a:prstGeom prst="rect">
            <a:avLst/>
          </a:prstGeom>
          <a:noFill/>
        </p:spPr>
        <p:txBody>
          <a:bodyPr wrap="none" lIns="0" tIns="0" rIns="0" bIns="0" rtlCol="0">
            <a:spAutoFit/>
          </a:bodyPr>
          <a:lstStyle>
            <a:defPPr>
              <a:defRPr lang="en-US"/>
            </a:defPPr>
            <a:lvl1pPr>
              <a:defRPr sz="5400">
                <a:solidFill>
                  <a:schemeClr val="bg1">
                    <a:lumMod val="65000"/>
                  </a:schemeClr>
                </a:solidFill>
              </a:defRPr>
            </a:lvl1pPr>
          </a:lstStyle>
          <a:p>
            <a:r>
              <a:rPr lang="de-DE" sz="3200" dirty="0"/>
              <a:t>64%</a:t>
            </a:r>
          </a:p>
        </p:txBody>
      </p:sp>
      <p:sp>
        <p:nvSpPr>
          <p:cNvPr id="43" name="Textfeld 42">
            <a:extLst>
              <a:ext uri="{FF2B5EF4-FFF2-40B4-BE49-F238E27FC236}">
                <a16:creationId xmlns:a16="http://schemas.microsoft.com/office/drawing/2014/main" id="{CF9807D0-8FAF-42A9-B05E-17481162C387}"/>
              </a:ext>
            </a:extLst>
          </p:cNvPr>
          <p:cNvSpPr txBox="1"/>
          <p:nvPr/>
        </p:nvSpPr>
        <p:spPr>
          <a:xfrm>
            <a:off x="5596134" y="3345927"/>
            <a:ext cx="820738" cy="492443"/>
          </a:xfrm>
          <a:prstGeom prst="rect">
            <a:avLst/>
          </a:prstGeom>
          <a:noFill/>
        </p:spPr>
        <p:txBody>
          <a:bodyPr wrap="none" lIns="0" tIns="0" rIns="0" bIns="0" rtlCol="0">
            <a:spAutoFit/>
          </a:bodyPr>
          <a:lstStyle>
            <a:defPPr>
              <a:defRPr lang="en-US"/>
            </a:defPPr>
            <a:lvl1pPr>
              <a:defRPr sz="5400">
                <a:solidFill>
                  <a:schemeClr val="bg1">
                    <a:lumMod val="65000"/>
                  </a:schemeClr>
                </a:solidFill>
              </a:defRPr>
            </a:lvl1pPr>
          </a:lstStyle>
          <a:p>
            <a:r>
              <a:rPr lang="de-DE" sz="3200" dirty="0"/>
              <a:t>52%</a:t>
            </a:r>
          </a:p>
        </p:txBody>
      </p:sp>
      <p:sp>
        <p:nvSpPr>
          <p:cNvPr id="44" name="Textfeld 43">
            <a:extLst>
              <a:ext uri="{FF2B5EF4-FFF2-40B4-BE49-F238E27FC236}">
                <a16:creationId xmlns:a16="http://schemas.microsoft.com/office/drawing/2014/main" id="{0C904BD2-DA7C-4F1D-99A7-6F2B6BE4BCCE}"/>
              </a:ext>
            </a:extLst>
          </p:cNvPr>
          <p:cNvSpPr txBox="1"/>
          <p:nvPr/>
        </p:nvSpPr>
        <p:spPr>
          <a:xfrm>
            <a:off x="7322798" y="3345927"/>
            <a:ext cx="820738" cy="492443"/>
          </a:xfrm>
          <a:prstGeom prst="rect">
            <a:avLst/>
          </a:prstGeom>
          <a:noFill/>
        </p:spPr>
        <p:txBody>
          <a:bodyPr wrap="none" lIns="0" tIns="0" rIns="0" bIns="0" rtlCol="0">
            <a:spAutoFit/>
          </a:bodyPr>
          <a:lstStyle/>
          <a:p>
            <a:r>
              <a:rPr lang="de-DE" sz="3200" dirty="0">
                <a:solidFill>
                  <a:schemeClr val="bg1">
                    <a:lumMod val="65000"/>
                  </a:schemeClr>
                </a:solidFill>
              </a:rPr>
              <a:t>17%</a:t>
            </a:r>
          </a:p>
        </p:txBody>
      </p:sp>
      <p:sp>
        <p:nvSpPr>
          <p:cNvPr id="45" name="Textfeld 44">
            <a:extLst>
              <a:ext uri="{FF2B5EF4-FFF2-40B4-BE49-F238E27FC236}">
                <a16:creationId xmlns:a16="http://schemas.microsoft.com/office/drawing/2014/main" id="{39A0EFC2-B142-44EC-8E10-F7FDFEF4FC0F}"/>
              </a:ext>
            </a:extLst>
          </p:cNvPr>
          <p:cNvSpPr txBox="1"/>
          <p:nvPr/>
        </p:nvSpPr>
        <p:spPr>
          <a:xfrm>
            <a:off x="8988418" y="3345927"/>
            <a:ext cx="593111" cy="492443"/>
          </a:xfrm>
          <a:prstGeom prst="rect">
            <a:avLst/>
          </a:prstGeom>
          <a:noFill/>
        </p:spPr>
        <p:txBody>
          <a:bodyPr wrap="none" lIns="0" tIns="0" rIns="0" bIns="0" rtlCol="0">
            <a:spAutoFit/>
          </a:bodyPr>
          <a:lstStyle/>
          <a:p>
            <a:r>
              <a:rPr lang="de-DE" sz="3200" dirty="0">
                <a:solidFill>
                  <a:schemeClr val="bg1">
                    <a:lumMod val="65000"/>
                  </a:schemeClr>
                </a:solidFill>
              </a:rPr>
              <a:t>9%</a:t>
            </a:r>
          </a:p>
        </p:txBody>
      </p:sp>
      <p:grpSp>
        <p:nvGrpSpPr>
          <p:cNvPr id="46" name="Group 35">
            <a:extLst>
              <a:ext uri="{FF2B5EF4-FFF2-40B4-BE49-F238E27FC236}">
                <a16:creationId xmlns:a16="http://schemas.microsoft.com/office/drawing/2014/main" id="{FBA6C7A2-228B-4608-9729-AE00908394FF}"/>
              </a:ext>
            </a:extLst>
          </p:cNvPr>
          <p:cNvGrpSpPr>
            <a:grpSpLocks noChangeAspect="1"/>
          </p:cNvGrpSpPr>
          <p:nvPr/>
        </p:nvGrpSpPr>
        <p:grpSpPr bwMode="auto">
          <a:xfrm>
            <a:off x="6812227" y="4756077"/>
            <a:ext cx="310143" cy="309220"/>
            <a:chOff x="3504" y="1825"/>
            <a:chExt cx="672" cy="670"/>
          </a:xfrm>
          <a:solidFill>
            <a:schemeClr val="accent3"/>
          </a:solidFill>
        </p:grpSpPr>
        <p:sp>
          <p:nvSpPr>
            <p:cNvPr id="47" name="Freeform 36">
              <a:extLst>
                <a:ext uri="{FF2B5EF4-FFF2-40B4-BE49-F238E27FC236}">
                  <a16:creationId xmlns:a16="http://schemas.microsoft.com/office/drawing/2014/main" id="{25230E74-AAFC-4A28-928A-BB97819F7402}"/>
                </a:ext>
              </a:extLst>
            </p:cNvPr>
            <p:cNvSpPr>
              <a:spLocks/>
            </p:cNvSpPr>
            <p:nvPr/>
          </p:nvSpPr>
          <p:spPr bwMode="auto">
            <a:xfrm>
              <a:off x="3684" y="2005"/>
              <a:ext cx="348" cy="306"/>
            </a:xfrm>
            <a:custGeom>
              <a:avLst/>
              <a:gdLst>
                <a:gd name="T0" fmla="*/ 340 w 348"/>
                <a:gd name="T1" fmla="*/ 6 h 306"/>
                <a:gd name="T2" fmla="*/ 340 w 348"/>
                <a:gd name="T3" fmla="*/ 6 h 306"/>
                <a:gd name="T4" fmla="*/ 334 w 348"/>
                <a:gd name="T5" fmla="*/ 2 h 306"/>
                <a:gd name="T6" fmla="*/ 326 w 348"/>
                <a:gd name="T7" fmla="*/ 0 h 306"/>
                <a:gd name="T8" fmla="*/ 318 w 348"/>
                <a:gd name="T9" fmla="*/ 2 h 306"/>
                <a:gd name="T10" fmla="*/ 312 w 348"/>
                <a:gd name="T11" fmla="*/ 8 h 306"/>
                <a:gd name="T12" fmla="*/ 120 w 348"/>
                <a:gd name="T13" fmla="*/ 246 h 306"/>
                <a:gd name="T14" fmla="*/ 34 w 348"/>
                <a:gd name="T15" fmla="*/ 158 h 306"/>
                <a:gd name="T16" fmla="*/ 34 w 348"/>
                <a:gd name="T17" fmla="*/ 158 h 306"/>
                <a:gd name="T18" fmla="*/ 26 w 348"/>
                <a:gd name="T19" fmla="*/ 154 h 306"/>
                <a:gd name="T20" fmla="*/ 20 w 348"/>
                <a:gd name="T21" fmla="*/ 152 h 306"/>
                <a:gd name="T22" fmla="*/ 12 w 348"/>
                <a:gd name="T23" fmla="*/ 154 h 306"/>
                <a:gd name="T24" fmla="*/ 4 w 348"/>
                <a:gd name="T25" fmla="*/ 158 h 306"/>
                <a:gd name="T26" fmla="*/ 4 w 348"/>
                <a:gd name="T27" fmla="*/ 158 h 306"/>
                <a:gd name="T28" fmla="*/ 0 w 348"/>
                <a:gd name="T29" fmla="*/ 166 h 306"/>
                <a:gd name="T30" fmla="*/ 0 w 348"/>
                <a:gd name="T31" fmla="*/ 172 h 306"/>
                <a:gd name="T32" fmla="*/ 0 w 348"/>
                <a:gd name="T33" fmla="*/ 180 h 306"/>
                <a:gd name="T34" fmla="*/ 4 w 348"/>
                <a:gd name="T35" fmla="*/ 186 h 306"/>
                <a:gd name="T36" fmla="*/ 124 w 348"/>
                <a:gd name="T37" fmla="*/ 306 h 306"/>
                <a:gd name="T38" fmla="*/ 344 w 348"/>
                <a:gd name="T39" fmla="*/ 34 h 306"/>
                <a:gd name="T40" fmla="*/ 344 w 348"/>
                <a:gd name="T41" fmla="*/ 34 h 306"/>
                <a:gd name="T42" fmla="*/ 346 w 348"/>
                <a:gd name="T43" fmla="*/ 26 h 306"/>
                <a:gd name="T44" fmla="*/ 348 w 348"/>
                <a:gd name="T45" fmla="*/ 18 h 306"/>
                <a:gd name="T46" fmla="*/ 346 w 348"/>
                <a:gd name="T47" fmla="*/ 12 h 306"/>
                <a:gd name="T48" fmla="*/ 340 w 348"/>
                <a:gd name="T49" fmla="*/ 6 h 306"/>
                <a:gd name="T50" fmla="*/ 340 w 348"/>
                <a:gd name="T51"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306">
                  <a:moveTo>
                    <a:pt x="340" y="6"/>
                  </a:moveTo>
                  <a:lnTo>
                    <a:pt x="340" y="6"/>
                  </a:lnTo>
                  <a:lnTo>
                    <a:pt x="334" y="2"/>
                  </a:lnTo>
                  <a:lnTo>
                    <a:pt x="326" y="0"/>
                  </a:lnTo>
                  <a:lnTo>
                    <a:pt x="318" y="2"/>
                  </a:lnTo>
                  <a:lnTo>
                    <a:pt x="312" y="8"/>
                  </a:lnTo>
                  <a:lnTo>
                    <a:pt x="120" y="246"/>
                  </a:lnTo>
                  <a:lnTo>
                    <a:pt x="34" y="158"/>
                  </a:lnTo>
                  <a:lnTo>
                    <a:pt x="34" y="158"/>
                  </a:lnTo>
                  <a:lnTo>
                    <a:pt x="26" y="154"/>
                  </a:lnTo>
                  <a:lnTo>
                    <a:pt x="20" y="152"/>
                  </a:lnTo>
                  <a:lnTo>
                    <a:pt x="12" y="154"/>
                  </a:lnTo>
                  <a:lnTo>
                    <a:pt x="4" y="158"/>
                  </a:lnTo>
                  <a:lnTo>
                    <a:pt x="4" y="158"/>
                  </a:lnTo>
                  <a:lnTo>
                    <a:pt x="0" y="166"/>
                  </a:lnTo>
                  <a:lnTo>
                    <a:pt x="0" y="172"/>
                  </a:lnTo>
                  <a:lnTo>
                    <a:pt x="0" y="180"/>
                  </a:lnTo>
                  <a:lnTo>
                    <a:pt x="4" y="186"/>
                  </a:lnTo>
                  <a:lnTo>
                    <a:pt x="124" y="306"/>
                  </a:lnTo>
                  <a:lnTo>
                    <a:pt x="344" y="34"/>
                  </a:lnTo>
                  <a:lnTo>
                    <a:pt x="344" y="34"/>
                  </a:lnTo>
                  <a:lnTo>
                    <a:pt x="346" y="26"/>
                  </a:lnTo>
                  <a:lnTo>
                    <a:pt x="348" y="18"/>
                  </a:lnTo>
                  <a:lnTo>
                    <a:pt x="346" y="12"/>
                  </a:lnTo>
                  <a:lnTo>
                    <a:pt x="340" y="6"/>
                  </a:lnTo>
                  <a:lnTo>
                    <a:pt x="34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37">
              <a:extLst>
                <a:ext uri="{FF2B5EF4-FFF2-40B4-BE49-F238E27FC236}">
                  <a16:creationId xmlns:a16="http://schemas.microsoft.com/office/drawing/2014/main" id="{B7AE831E-AA41-4A37-A559-56AAC6C7EF0E}"/>
                </a:ext>
              </a:extLst>
            </p:cNvPr>
            <p:cNvSpPr>
              <a:spLocks noEditPoints="1"/>
            </p:cNvSpPr>
            <p:nvPr/>
          </p:nvSpPr>
          <p:spPr bwMode="auto">
            <a:xfrm>
              <a:off x="3504" y="1825"/>
              <a:ext cx="672" cy="670"/>
            </a:xfrm>
            <a:custGeom>
              <a:avLst/>
              <a:gdLst>
                <a:gd name="T0" fmla="*/ 302 w 672"/>
                <a:gd name="T1" fmla="*/ 0 h 670"/>
                <a:gd name="T2" fmla="*/ 206 w 672"/>
                <a:gd name="T3" fmla="*/ 26 h 670"/>
                <a:gd name="T4" fmla="*/ 122 w 672"/>
                <a:gd name="T5" fmla="*/ 76 h 670"/>
                <a:gd name="T6" fmla="*/ 58 w 672"/>
                <a:gd name="T7" fmla="*/ 148 h 670"/>
                <a:gd name="T8" fmla="*/ 16 w 672"/>
                <a:gd name="T9" fmla="*/ 234 h 670"/>
                <a:gd name="T10" fmla="*/ 0 w 672"/>
                <a:gd name="T11" fmla="*/ 334 h 670"/>
                <a:gd name="T12" fmla="*/ 8 w 672"/>
                <a:gd name="T13" fmla="*/ 402 h 670"/>
                <a:gd name="T14" fmla="*/ 42 w 672"/>
                <a:gd name="T15" fmla="*/ 494 h 670"/>
                <a:gd name="T16" fmla="*/ 100 w 672"/>
                <a:gd name="T17" fmla="*/ 572 h 670"/>
                <a:gd name="T18" fmla="*/ 176 w 672"/>
                <a:gd name="T19" fmla="*/ 630 h 670"/>
                <a:gd name="T20" fmla="*/ 268 w 672"/>
                <a:gd name="T21" fmla="*/ 662 h 670"/>
                <a:gd name="T22" fmla="*/ 336 w 672"/>
                <a:gd name="T23" fmla="*/ 670 h 670"/>
                <a:gd name="T24" fmla="*/ 436 w 672"/>
                <a:gd name="T25" fmla="*/ 654 h 670"/>
                <a:gd name="T26" fmla="*/ 524 w 672"/>
                <a:gd name="T27" fmla="*/ 612 h 670"/>
                <a:gd name="T28" fmla="*/ 594 w 672"/>
                <a:gd name="T29" fmla="*/ 548 h 670"/>
                <a:gd name="T30" fmla="*/ 646 w 672"/>
                <a:gd name="T31" fmla="*/ 464 h 670"/>
                <a:gd name="T32" fmla="*/ 670 w 672"/>
                <a:gd name="T33" fmla="*/ 368 h 670"/>
                <a:gd name="T34" fmla="*/ 670 w 672"/>
                <a:gd name="T35" fmla="*/ 300 h 670"/>
                <a:gd name="T36" fmla="*/ 646 w 672"/>
                <a:gd name="T37" fmla="*/ 204 h 670"/>
                <a:gd name="T38" fmla="*/ 594 w 672"/>
                <a:gd name="T39" fmla="*/ 122 h 670"/>
                <a:gd name="T40" fmla="*/ 524 w 672"/>
                <a:gd name="T41" fmla="*/ 56 h 670"/>
                <a:gd name="T42" fmla="*/ 436 w 672"/>
                <a:gd name="T43" fmla="*/ 14 h 670"/>
                <a:gd name="T44" fmla="*/ 336 w 672"/>
                <a:gd name="T45" fmla="*/ 0 h 670"/>
                <a:gd name="T46" fmla="*/ 336 w 672"/>
                <a:gd name="T47" fmla="*/ 630 h 670"/>
                <a:gd name="T48" fmla="*/ 248 w 672"/>
                <a:gd name="T49" fmla="*/ 616 h 670"/>
                <a:gd name="T50" fmla="*/ 172 w 672"/>
                <a:gd name="T51" fmla="*/ 580 h 670"/>
                <a:gd name="T52" fmla="*/ 108 w 672"/>
                <a:gd name="T53" fmla="*/ 522 h 670"/>
                <a:gd name="T54" fmla="*/ 64 w 672"/>
                <a:gd name="T55" fmla="*/ 450 h 670"/>
                <a:gd name="T56" fmla="*/ 42 w 672"/>
                <a:gd name="T57" fmla="*/ 364 h 670"/>
                <a:gd name="T58" fmla="*/ 42 w 672"/>
                <a:gd name="T59" fmla="*/ 304 h 670"/>
                <a:gd name="T60" fmla="*/ 64 w 672"/>
                <a:gd name="T61" fmla="*/ 220 h 670"/>
                <a:gd name="T62" fmla="*/ 108 w 672"/>
                <a:gd name="T63" fmla="*/ 146 h 670"/>
                <a:gd name="T64" fmla="*/ 172 w 672"/>
                <a:gd name="T65" fmla="*/ 90 h 670"/>
                <a:gd name="T66" fmla="*/ 248 w 672"/>
                <a:gd name="T67" fmla="*/ 52 h 670"/>
                <a:gd name="T68" fmla="*/ 336 w 672"/>
                <a:gd name="T69" fmla="*/ 40 h 670"/>
                <a:gd name="T70" fmla="*/ 396 w 672"/>
                <a:gd name="T71" fmla="*/ 46 h 670"/>
                <a:gd name="T72" fmla="*/ 476 w 672"/>
                <a:gd name="T73" fmla="*/ 74 h 670"/>
                <a:gd name="T74" fmla="*/ 544 w 672"/>
                <a:gd name="T75" fmla="*/ 126 h 670"/>
                <a:gd name="T76" fmla="*/ 596 w 672"/>
                <a:gd name="T77" fmla="*/ 194 h 670"/>
                <a:gd name="T78" fmla="*/ 626 w 672"/>
                <a:gd name="T79" fmla="*/ 276 h 670"/>
                <a:gd name="T80" fmla="*/ 632 w 672"/>
                <a:gd name="T81" fmla="*/ 334 h 670"/>
                <a:gd name="T82" fmla="*/ 618 w 672"/>
                <a:gd name="T83" fmla="*/ 422 h 670"/>
                <a:gd name="T84" fmla="*/ 580 w 672"/>
                <a:gd name="T85" fmla="*/ 500 h 670"/>
                <a:gd name="T86" fmla="*/ 524 w 672"/>
                <a:gd name="T87" fmla="*/ 562 h 670"/>
                <a:gd name="T88" fmla="*/ 450 w 672"/>
                <a:gd name="T89" fmla="*/ 606 h 670"/>
                <a:gd name="T90" fmla="*/ 366 w 672"/>
                <a:gd name="T91" fmla="*/ 62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2" h="670">
                  <a:moveTo>
                    <a:pt x="336" y="0"/>
                  </a:moveTo>
                  <a:lnTo>
                    <a:pt x="336" y="0"/>
                  </a:lnTo>
                  <a:lnTo>
                    <a:pt x="302" y="0"/>
                  </a:lnTo>
                  <a:lnTo>
                    <a:pt x="268" y="6"/>
                  </a:lnTo>
                  <a:lnTo>
                    <a:pt x="236" y="14"/>
                  </a:lnTo>
                  <a:lnTo>
                    <a:pt x="206" y="26"/>
                  </a:lnTo>
                  <a:lnTo>
                    <a:pt x="176" y="40"/>
                  </a:lnTo>
                  <a:lnTo>
                    <a:pt x="148" y="56"/>
                  </a:lnTo>
                  <a:lnTo>
                    <a:pt x="122" y="76"/>
                  </a:lnTo>
                  <a:lnTo>
                    <a:pt x="100" y="98"/>
                  </a:lnTo>
                  <a:lnTo>
                    <a:pt x="78" y="122"/>
                  </a:lnTo>
                  <a:lnTo>
                    <a:pt x="58" y="148"/>
                  </a:lnTo>
                  <a:lnTo>
                    <a:pt x="42" y="174"/>
                  </a:lnTo>
                  <a:lnTo>
                    <a:pt x="28" y="204"/>
                  </a:lnTo>
                  <a:lnTo>
                    <a:pt x="16" y="234"/>
                  </a:lnTo>
                  <a:lnTo>
                    <a:pt x="8" y="266"/>
                  </a:lnTo>
                  <a:lnTo>
                    <a:pt x="2" y="300"/>
                  </a:lnTo>
                  <a:lnTo>
                    <a:pt x="0" y="334"/>
                  </a:lnTo>
                  <a:lnTo>
                    <a:pt x="0" y="334"/>
                  </a:lnTo>
                  <a:lnTo>
                    <a:pt x="2" y="368"/>
                  </a:lnTo>
                  <a:lnTo>
                    <a:pt x="8" y="402"/>
                  </a:lnTo>
                  <a:lnTo>
                    <a:pt x="16" y="434"/>
                  </a:lnTo>
                  <a:lnTo>
                    <a:pt x="28" y="464"/>
                  </a:lnTo>
                  <a:lnTo>
                    <a:pt x="42" y="494"/>
                  </a:lnTo>
                  <a:lnTo>
                    <a:pt x="58" y="522"/>
                  </a:lnTo>
                  <a:lnTo>
                    <a:pt x="78" y="548"/>
                  </a:lnTo>
                  <a:lnTo>
                    <a:pt x="100" y="572"/>
                  </a:lnTo>
                  <a:lnTo>
                    <a:pt x="122" y="594"/>
                  </a:lnTo>
                  <a:lnTo>
                    <a:pt x="148" y="612"/>
                  </a:lnTo>
                  <a:lnTo>
                    <a:pt x="176" y="630"/>
                  </a:lnTo>
                  <a:lnTo>
                    <a:pt x="206" y="644"/>
                  </a:lnTo>
                  <a:lnTo>
                    <a:pt x="236" y="654"/>
                  </a:lnTo>
                  <a:lnTo>
                    <a:pt x="268" y="662"/>
                  </a:lnTo>
                  <a:lnTo>
                    <a:pt x="302" y="668"/>
                  </a:lnTo>
                  <a:lnTo>
                    <a:pt x="336" y="670"/>
                  </a:lnTo>
                  <a:lnTo>
                    <a:pt x="336" y="670"/>
                  </a:lnTo>
                  <a:lnTo>
                    <a:pt x="370" y="668"/>
                  </a:lnTo>
                  <a:lnTo>
                    <a:pt x="404" y="662"/>
                  </a:lnTo>
                  <a:lnTo>
                    <a:pt x="436" y="654"/>
                  </a:lnTo>
                  <a:lnTo>
                    <a:pt x="466" y="644"/>
                  </a:lnTo>
                  <a:lnTo>
                    <a:pt x="496" y="630"/>
                  </a:lnTo>
                  <a:lnTo>
                    <a:pt x="524" y="612"/>
                  </a:lnTo>
                  <a:lnTo>
                    <a:pt x="550" y="594"/>
                  </a:lnTo>
                  <a:lnTo>
                    <a:pt x="574" y="572"/>
                  </a:lnTo>
                  <a:lnTo>
                    <a:pt x="594" y="548"/>
                  </a:lnTo>
                  <a:lnTo>
                    <a:pt x="614" y="522"/>
                  </a:lnTo>
                  <a:lnTo>
                    <a:pt x="630" y="494"/>
                  </a:lnTo>
                  <a:lnTo>
                    <a:pt x="646" y="464"/>
                  </a:lnTo>
                  <a:lnTo>
                    <a:pt x="656" y="434"/>
                  </a:lnTo>
                  <a:lnTo>
                    <a:pt x="664" y="402"/>
                  </a:lnTo>
                  <a:lnTo>
                    <a:pt x="670" y="368"/>
                  </a:lnTo>
                  <a:lnTo>
                    <a:pt x="672" y="334"/>
                  </a:lnTo>
                  <a:lnTo>
                    <a:pt x="672" y="334"/>
                  </a:lnTo>
                  <a:lnTo>
                    <a:pt x="670" y="300"/>
                  </a:lnTo>
                  <a:lnTo>
                    <a:pt x="664" y="266"/>
                  </a:lnTo>
                  <a:lnTo>
                    <a:pt x="656" y="234"/>
                  </a:lnTo>
                  <a:lnTo>
                    <a:pt x="646" y="204"/>
                  </a:lnTo>
                  <a:lnTo>
                    <a:pt x="630" y="174"/>
                  </a:lnTo>
                  <a:lnTo>
                    <a:pt x="614" y="148"/>
                  </a:lnTo>
                  <a:lnTo>
                    <a:pt x="594" y="122"/>
                  </a:lnTo>
                  <a:lnTo>
                    <a:pt x="574" y="98"/>
                  </a:lnTo>
                  <a:lnTo>
                    <a:pt x="550" y="76"/>
                  </a:lnTo>
                  <a:lnTo>
                    <a:pt x="524" y="56"/>
                  </a:lnTo>
                  <a:lnTo>
                    <a:pt x="496" y="40"/>
                  </a:lnTo>
                  <a:lnTo>
                    <a:pt x="466" y="26"/>
                  </a:lnTo>
                  <a:lnTo>
                    <a:pt x="436" y="14"/>
                  </a:lnTo>
                  <a:lnTo>
                    <a:pt x="404" y="6"/>
                  </a:lnTo>
                  <a:lnTo>
                    <a:pt x="370" y="0"/>
                  </a:lnTo>
                  <a:lnTo>
                    <a:pt x="336" y="0"/>
                  </a:lnTo>
                  <a:lnTo>
                    <a:pt x="336" y="0"/>
                  </a:lnTo>
                  <a:close/>
                  <a:moveTo>
                    <a:pt x="336" y="630"/>
                  </a:moveTo>
                  <a:lnTo>
                    <a:pt x="336" y="630"/>
                  </a:lnTo>
                  <a:lnTo>
                    <a:pt x="306" y="628"/>
                  </a:lnTo>
                  <a:lnTo>
                    <a:pt x="276" y="624"/>
                  </a:lnTo>
                  <a:lnTo>
                    <a:pt x="248" y="616"/>
                  </a:lnTo>
                  <a:lnTo>
                    <a:pt x="222" y="606"/>
                  </a:lnTo>
                  <a:lnTo>
                    <a:pt x="196" y="594"/>
                  </a:lnTo>
                  <a:lnTo>
                    <a:pt x="172" y="580"/>
                  </a:lnTo>
                  <a:lnTo>
                    <a:pt x="148" y="562"/>
                  </a:lnTo>
                  <a:lnTo>
                    <a:pt x="128" y="544"/>
                  </a:lnTo>
                  <a:lnTo>
                    <a:pt x="108" y="522"/>
                  </a:lnTo>
                  <a:lnTo>
                    <a:pt x="92" y="500"/>
                  </a:lnTo>
                  <a:lnTo>
                    <a:pt x="76" y="476"/>
                  </a:lnTo>
                  <a:lnTo>
                    <a:pt x="64" y="450"/>
                  </a:lnTo>
                  <a:lnTo>
                    <a:pt x="54" y="422"/>
                  </a:lnTo>
                  <a:lnTo>
                    <a:pt x="46" y="394"/>
                  </a:lnTo>
                  <a:lnTo>
                    <a:pt x="42" y="364"/>
                  </a:lnTo>
                  <a:lnTo>
                    <a:pt x="40" y="334"/>
                  </a:lnTo>
                  <a:lnTo>
                    <a:pt x="40" y="334"/>
                  </a:lnTo>
                  <a:lnTo>
                    <a:pt x="42" y="304"/>
                  </a:lnTo>
                  <a:lnTo>
                    <a:pt x="46" y="276"/>
                  </a:lnTo>
                  <a:lnTo>
                    <a:pt x="54" y="246"/>
                  </a:lnTo>
                  <a:lnTo>
                    <a:pt x="64" y="220"/>
                  </a:lnTo>
                  <a:lnTo>
                    <a:pt x="76" y="194"/>
                  </a:lnTo>
                  <a:lnTo>
                    <a:pt x="92" y="170"/>
                  </a:lnTo>
                  <a:lnTo>
                    <a:pt x="108" y="146"/>
                  </a:lnTo>
                  <a:lnTo>
                    <a:pt x="128" y="126"/>
                  </a:lnTo>
                  <a:lnTo>
                    <a:pt x="148" y="106"/>
                  </a:lnTo>
                  <a:lnTo>
                    <a:pt x="172" y="90"/>
                  </a:lnTo>
                  <a:lnTo>
                    <a:pt x="196" y="74"/>
                  </a:lnTo>
                  <a:lnTo>
                    <a:pt x="222" y="62"/>
                  </a:lnTo>
                  <a:lnTo>
                    <a:pt x="248" y="52"/>
                  </a:lnTo>
                  <a:lnTo>
                    <a:pt x="276" y="46"/>
                  </a:lnTo>
                  <a:lnTo>
                    <a:pt x="306" y="40"/>
                  </a:lnTo>
                  <a:lnTo>
                    <a:pt x="336" y="40"/>
                  </a:lnTo>
                  <a:lnTo>
                    <a:pt x="336" y="40"/>
                  </a:lnTo>
                  <a:lnTo>
                    <a:pt x="366" y="40"/>
                  </a:lnTo>
                  <a:lnTo>
                    <a:pt x="396" y="46"/>
                  </a:lnTo>
                  <a:lnTo>
                    <a:pt x="424" y="52"/>
                  </a:lnTo>
                  <a:lnTo>
                    <a:pt x="450" y="62"/>
                  </a:lnTo>
                  <a:lnTo>
                    <a:pt x="476" y="74"/>
                  </a:lnTo>
                  <a:lnTo>
                    <a:pt x="502" y="90"/>
                  </a:lnTo>
                  <a:lnTo>
                    <a:pt x="524" y="106"/>
                  </a:lnTo>
                  <a:lnTo>
                    <a:pt x="544" y="126"/>
                  </a:lnTo>
                  <a:lnTo>
                    <a:pt x="564" y="146"/>
                  </a:lnTo>
                  <a:lnTo>
                    <a:pt x="580" y="170"/>
                  </a:lnTo>
                  <a:lnTo>
                    <a:pt x="596" y="194"/>
                  </a:lnTo>
                  <a:lnTo>
                    <a:pt x="608" y="220"/>
                  </a:lnTo>
                  <a:lnTo>
                    <a:pt x="618" y="246"/>
                  </a:lnTo>
                  <a:lnTo>
                    <a:pt x="626" y="276"/>
                  </a:lnTo>
                  <a:lnTo>
                    <a:pt x="630" y="304"/>
                  </a:lnTo>
                  <a:lnTo>
                    <a:pt x="632" y="334"/>
                  </a:lnTo>
                  <a:lnTo>
                    <a:pt x="632" y="334"/>
                  </a:lnTo>
                  <a:lnTo>
                    <a:pt x="630" y="364"/>
                  </a:lnTo>
                  <a:lnTo>
                    <a:pt x="626" y="394"/>
                  </a:lnTo>
                  <a:lnTo>
                    <a:pt x="618" y="422"/>
                  </a:lnTo>
                  <a:lnTo>
                    <a:pt x="608" y="450"/>
                  </a:lnTo>
                  <a:lnTo>
                    <a:pt x="596" y="476"/>
                  </a:lnTo>
                  <a:lnTo>
                    <a:pt x="580" y="500"/>
                  </a:lnTo>
                  <a:lnTo>
                    <a:pt x="564" y="522"/>
                  </a:lnTo>
                  <a:lnTo>
                    <a:pt x="544" y="544"/>
                  </a:lnTo>
                  <a:lnTo>
                    <a:pt x="524" y="562"/>
                  </a:lnTo>
                  <a:lnTo>
                    <a:pt x="502" y="580"/>
                  </a:lnTo>
                  <a:lnTo>
                    <a:pt x="476" y="594"/>
                  </a:lnTo>
                  <a:lnTo>
                    <a:pt x="450" y="606"/>
                  </a:lnTo>
                  <a:lnTo>
                    <a:pt x="424" y="616"/>
                  </a:lnTo>
                  <a:lnTo>
                    <a:pt x="396" y="624"/>
                  </a:lnTo>
                  <a:lnTo>
                    <a:pt x="366" y="628"/>
                  </a:lnTo>
                  <a:lnTo>
                    <a:pt x="336" y="630"/>
                  </a:lnTo>
                  <a:lnTo>
                    <a:pt x="336" y="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9" name="Group 35">
            <a:extLst>
              <a:ext uri="{FF2B5EF4-FFF2-40B4-BE49-F238E27FC236}">
                <a16:creationId xmlns:a16="http://schemas.microsoft.com/office/drawing/2014/main" id="{A5A907D5-B0B1-44ED-A3B6-370B129A895B}"/>
              </a:ext>
            </a:extLst>
          </p:cNvPr>
          <p:cNvGrpSpPr>
            <a:grpSpLocks noChangeAspect="1"/>
          </p:cNvGrpSpPr>
          <p:nvPr/>
        </p:nvGrpSpPr>
        <p:grpSpPr bwMode="auto">
          <a:xfrm>
            <a:off x="5066395" y="4756077"/>
            <a:ext cx="310143" cy="309220"/>
            <a:chOff x="3504" y="1825"/>
            <a:chExt cx="672" cy="670"/>
          </a:xfrm>
          <a:solidFill>
            <a:schemeClr val="accent3"/>
          </a:solidFill>
        </p:grpSpPr>
        <p:sp>
          <p:nvSpPr>
            <p:cNvPr id="50" name="Freeform 36">
              <a:extLst>
                <a:ext uri="{FF2B5EF4-FFF2-40B4-BE49-F238E27FC236}">
                  <a16:creationId xmlns:a16="http://schemas.microsoft.com/office/drawing/2014/main" id="{D8D9211B-9647-4BAB-B547-23779211254E}"/>
                </a:ext>
              </a:extLst>
            </p:cNvPr>
            <p:cNvSpPr>
              <a:spLocks/>
            </p:cNvSpPr>
            <p:nvPr/>
          </p:nvSpPr>
          <p:spPr bwMode="auto">
            <a:xfrm>
              <a:off x="3684" y="2005"/>
              <a:ext cx="348" cy="306"/>
            </a:xfrm>
            <a:custGeom>
              <a:avLst/>
              <a:gdLst>
                <a:gd name="T0" fmla="*/ 340 w 348"/>
                <a:gd name="T1" fmla="*/ 6 h 306"/>
                <a:gd name="T2" fmla="*/ 340 w 348"/>
                <a:gd name="T3" fmla="*/ 6 h 306"/>
                <a:gd name="T4" fmla="*/ 334 w 348"/>
                <a:gd name="T5" fmla="*/ 2 h 306"/>
                <a:gd name="T6" fmla="*/ 326 w 348"/>
                <a:gd name="T7" fmla="*/ 0 h 306"/>
                <a:gd name="T8" fmla="*/ 318 w 348"/>
                <a:gd name="T9" fmla="*/ 2 h 306"/>
                <a:gd name="T10" fmla="*/ 312 w 348"/>
                <a:gd name="T11" fmla="*/ 8 h 306"/>
                <a:gd name="T12" fmla="*/ 120 w 348"/>
                <a:gd name="T13" fmla="*/ 246 h 306"/>
                <a:gd name="T14" fmla="*/ 34 w 348"/>
                <a:gd name="T15" fmla="*/ 158 h 306"/>
                <a:gd name="T16" fmla="*/ 34 w 348"/>
                <a:gd name="T17" fmla="*/ 158 h 306"/>
                <a:gd name="T18" fmla="*/ 26 w 348"/>
                <a:gd name="T19" fmla="*/ 154 h 306"/>
                <a:gd name="T20" fmla="*/ 20 w 348"/>
                <a:gd name="T21" fmla="*/ 152 h 306"/>
                <a:gd name="T22" fmla="*/ 12 w 348"/>
                <a:gd name="T23" fmla="*/ 154 h 306"/>
                <a:gd name="T24" fmla="*/ 4 w 348"/>
                <a:gd name="T25" fmla="*/ 158 h 306"/>
                <a:gd name="T26" fmla="*/ 4 w 348"/>
                <a:gd name="T27" fmla="*/ 158 h 306"/>
                <a:gd name="T28" fmla="*/ 0 w 348"/>
                <a:gd name="T29" fmla="*/ 166 h 306"/>
                <a:gd name="T30" fmla="*/ 0 w 348"/>
                <a:gd name="T31" fmla="*/ 172 h 306"/>
                <a:gd name="T32" fmla="*/ 0 w 348"/>
                <a:gd name="T33" fmla="*/ 180 h 306"/>
                <a:gd name="T34" fmla="*/ 4 w 348"/>
                <a:gd name="T35" fmla="*/ 186 h 306"/>
                <a:gd name="T36" fmla="*/ 124 w 348"/>
                <a:gd name="T37" fmla="*/ 306 h 306"/>
                <a:gd name="T38" fmla="*/ 344 w 348"/>
                <a:gd name="T39" fmla="*/ 34 h 306"/>
                <a:gd name="T40" fmla="*/ 344 w 348"/>
                <a:gd name="T41" fmla="*/ 34 h 306"/>
                <a:gd name="T42" fmla="*/ 346 w 348"/>
                <a:gd name="T43" fmla="*/ 26 h 306"/>
                <a:gd name="T44" fmla="*/ 348 w 348"/>
                <a:gd name="T45" fmla="*/ 18 h 306"/>
                <a:gd name="T46" fmla="*/ 346 w 348"/>
                <a:gd name="T47" fmla="*/ 12 h 306"/>
                <a:gd name="T48" fmla="*/ 340 w 348"/>
                <a:gd name="T49" fmla="*/ 6 h 306"/>
                <a:gd name="T50" fmla="*/ 340 w 348"/>
                <a:gd name="T51"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306">
                  <a:moveTo>
                    <a:pt x="340" y="6"/>
                  </a:moveTo>
                  <a:lnTo>
                    <a:pt x="340" y="6"/>
                  </a:lnTo>
                  <a:lnTo>
                    <a:pt x="334" y="2"/>
                  </a:lnTo>
                  <a:lnTo>
                    <a:pt x="326" y="0"/>
                  </a:lnTo>
                  <a:lnTo>
                    <a:pt x="318" y="2"/>
                  </a:lnTo>
                  <a:lnTo>
                    <a:pt x="312" y="8"/>
                  </a:lnTo>
                  <a:lnTo>
                    <a:pt x="120" y="246"/>
                  </a:lnTo>
                  <a:lnTo>
                    <a:pt x="34" y="158"/>
                  </a:lnTo>
                  <a:lnTo>
                    <a:pt x="34" y="158"/>
                  </a:lnTo>
                  <a:lnTo>
                    <a:pt x="26" y="154"/>
                  </a:lnTo>
                  <a:lnTo>
                    <a:pt x="20" y="152"/>
                  </a:lnTo>
                  <a:lnTo>
                    <a:pt x="12" y="154"/>
                  </a:lnTo>
                  <a:lnTo>
                    <a:pt x="4" y="158"/>
                  </a:lnTo>
                  <a:lnTo>
                    <a:pt x="4" y="158"/>
                  </a:lnTo>
                  <a:lnTo>
                    <a:pt x="0" y="166"/>
                  </a:lnTo>
                  <a:lnTo>
                    <a:pt x="0" y="172"/>
                  </a:lnTo>
                  <a:lnTo>
                    <a:pt x="0" y="180"/>
                  </a:lnTo>
                  <a:lnTo>
                    <a:pt x="4" y="186"/>
                  </a:lnTo>
                  <a:lnTo>
                    <a:pt x="124" y="306"/>
                  </a:lnTo>
                  <a:lnTo>
                    <a:pt x="344" y="34"/>
                  </a:lnTo>
                  <a:lnTo>
                    <a:pt x="344" y="34"/>
                  </a:lnTo>
                  <a:lnTo>
                    <a:pt x="346" y="26"/>
                  </a:lnTo>
                  <a:lnTo>
                    <a:pt x="348" y="18"/>
                  </a:lnTo>
                  <a:lnTo>
                    <a:pt x="346" y="12"/>
                  </a:lnTo>
                  <a:lnTo>
                    <a:pt x="340" y="6"/>
                  </a:lnTo>
                  <a:lnTo>
                    <a:pt x="34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37">
              <a:extLst>
                <a:ext uri="{FF2B5EF4-FFF2-40B4-BE49-F238E27FC236}">
                  <a16:creationId xmlns:a16="http://schemas.microsoft.com/office/drawing/2014/main" id="{F97A2698-6AC4-4421-8CAE-022DF074D5C1}"/>
                </a:ext>
              </a:extLst>
            </p:cNvPr>
            <p:cNvSpPr>
              <a:spLocks noEditPoints="1"/>
            </p:cNvSpPr>
            <p:nvPr/>
          </p:nvSpPr>
          <p:spPr bwMode="auto">
            <a:xfrm>
              <a:off x="3504" y="1825"/>
              <a:ext cx="672" cy="670"/>
            </a:xfrm>
            <a:custGeom>
              <a:avLst/>
              <a:gdLst>
                <a:gd name="T0" fmla="*/ 302 w 672"/>
                <a:gd name="T1" fmla="*/ 0 h 670"/>
                <a:gd name="T2" fmla="*/ 206 w 672"/>
                <a:gd name="T3" fmla="*/ 26 h 670"/>
                <a:gd name="T4" fmla="*/ 122 w 672"/>
                <a:gd name="T5" fmla="*/ 76 h 670"/>
                <a:gd name="T6" fmla="*/ 58 w 672"/>
                <a:gd name="T7" fmla="*/ 148 h 670"/>
                <a:gd name="T8" fmla="*/ 16 w 672"/>
                <a:gd name="T9" fmla="*/ 234 h 670"/>
                <a:gd name="T10" fmla="*/ 0 w 672"/>
                <a:gd name="T11" fmla="*/ 334 h 670"/>
                <a:gd name="T12" fmla="*/ 8 w 672"/>
                <a:gd name="T13" fmla="*/ 402 h 670"/>
                <a:gd name="T14" fmla="*/ 42 w 672"/>
                <a:gd name="T15" fmla="*/ 494 h 670"/>
                <a:gd name="T16" fmla="*/ 100 w 672"/>
                <a:gd name="T17" fmla="*/ 572 h 670"/>
                <a:gd name="T18" fmla="*/ 176 w 672"/>
                <a:gd name="T19" fmla="*/ 630 h 670"/>
                <a:gd name="T20" fmla="*/ 268 w 672"/>
                <a:gd name="T21" fmla="*/ 662 h 670"/>
                <a:gd name="T22" fmla="*/ 336 w 672"/>
                <a:gd name="T23" fmla="*/ 670 h 670"/>
                <a:gd name="T24" fmla="*/ 436 w 672"/>
                <a:gd name="T25" fmla="*/ 654 h 670"/>
                <a:gd name="T26" fmla="*/ 524 w 672"/>
                <a:gd name="T27" fmla="*/ 612 h 670"/>
                <a:gd name="T28" fmla="*/ 594 w 672"/>
                <a:gd name="T29" fmla="*/ 548 h 670"/>
                <a:gd name="T30" fmla="*/ 646 w 672"/>
                <a:gd name="T31" fmla="*/ 464 h 670"/>
                <a:gd name="T32" fmla="*/ 670 w 672"/>
                <a:gd name="T33" fmla="*/ 368 h 670"/>
                <a:gd name="T34" fmla="*/ 670 w 672"/>
                <a:gd name="T35" fmla="*/ 300 h 670"/>
                <a:gd name="T36" fmla="*/ 646 w 672"/>
                <a:gd name="T37" fmla="*/ 204 h 670"/>
                <a:gd name="T38" fmla="*/ 594 w 672"/>
                <a:gd name="T39" fmla="*/ 122 h 670"/>
                <a:gd name="T40" fmla="*/ 524 w 672"/>
                <a:gd name="T41" fmla="*/ 56 h 670"/>
                <a:gd name="T42" fmla="*/ 436 w 672"/>
                <a:gd name="T43" fmla="*/ 14 h 670"/>
                <a:gd name="T44" fmla="*/ 336 w 672"/>
                <a:gd name="T45" fmla="*/ 0 h 670"/>
                <a:gd name="T46" fmla="*/ 336 w 672"/>
                <a:gd name="T47" fmla="*/ 630 h 670"/>
                <a:gd name="T48" fmla="*/ 248 w 672"/>
                <a:gd name="T49" fmla="*/ 616 h 670"/>
                <a:gd name="T50" fmla="*/ 172 w 672"/>
                <a:gd name="T51" fmla="*/ 580 h 670"/>
                <a:gd name="T52" fmla="*/ 108 w 672"/>
                <a:gd name="T53" fmla="*/ 522 h 670"/>
                <a:gd name="T54" fmla="*/ 64 w 672"/>
                <a:gd name="T55" fmla="*/ 450 h 670"/>
                <a:gd name="T56" fmla="*/ 42 w 672"/>
                <a:gd name="T57" fmla="*/ 364 h 670"/>
                <a:gd name="T58" fmla="*/ 42 w 672"/>
                <a:gd name="T59" fmla="*/ 304 h 670"/>
                <a:gd name="T60" fmla="*/ 64 w 672"/>
                <a:gd name="T61" fmla="*/ 220 h 670"/>
                <a:gd name="T62" fmla="*/ 108 w 672"/>
                <a:gd name="T63" fmla="*/ 146 h 670"/>
                <a:gd name="T64" fmla="*/ 172 w 672"/>
                <a:gd name="T65" fmla="*/ 90 h 670"/>
                <a:gd name="T66" fmla="*/ 248 w 672"/>
                <a:gd name="T67" fmla="*/ 52 h 670"/>
                <a:gd name="T68" fmla="*/ 336 w 672"/>
                <a:gd name="T69" fmla="*/ 40 h 670"/>
                <a:gd name="T70" fmla="*/ 396 w 672"/>
                <a:gd name="T71" fmla="*/ 46 h 670"/>
                <a:gd name="T72" fmla="*/ 476 w 672"/>
                <a:gd name="T73" fmla="*/ 74 h 670"/>
                <a:gd name="T74" fmla="*/ 544 w 672"/>
                <a:gd name="T75" fmla="*/ 126 h 670"/>
                <a:gd name="T76" fmla="*/ 596 w 672"/>
                <a:gd name="T77" fmla="*/ 194 h 670"/>
                <a:gd name="T78" fmla="*/ 626 w 672"/>
                <a:gd name="T79" fmla="*/ 276 h 670"/>
                <a:gd name="T80" fmla="*/ 632 w 672"/>
                <a:gd name="T81" fmla="*/ 334 h 670"/>
                <a:gd name="T82" fmla="*/ 618 w 672"/>
                <a:gd name="T83" fmla="*/ 422 h 670"/>
                <a:gd name="T84" fmla="*/ 580 w 672"/>
                <a:gd name="T85" fmla="*/ 500 h 670"/>
                <a:gd name="T86" fmla="*/ 524 w 672"/>
                <a:gd name="T87" fmla="*/ 562 h 670"/>
                <a:gd name="T88" fmla="*/ 450 w 672"/>
                <a:gd name="T89" fmla="*/ 606 h 670"/>
                <a:gd name="T90" fmla="*/ 366 w 672"/>
                <a:gd name="T91" fmla="*/ 62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2" h="670">
                  <a:moveTo>
                    <a:pt x="336" y="0"/>
                  </a:moveTo>
                  <a:lnTo>
                    <a:pt x="336" y="0"/>
                  </a:lnTo>
                  <a:lnTo>
                    <a:pt x="302" y="0"/>
                  </a:lnTo>
                  <a:lnTo>
                    <a:pt x="268" y="6"/>
                  </a:lnTo>
                  <a:lnTo>
                    <a:pt x="236" y="14"/>
                  </a:lnTo>
                  <a:lnTo>
                    <a:pt x="206" y="26"/>
                  </a:lnTo>
                  <a:lnTo>
                    <a:pt x="176" y="40"/>
                  </a:lnTo>
                  <a:lnTo>
                    <a:pt x="148" y="56"/>
                  </a:lnTo>
                  <a:lnTo>
                    <a:pt x="122" y="76"/>
                  </a:lnTo>
                  <a:lnTo>
                    <a:pt x="100" y="98"/>
                  </a:lnTo>
                  <a:lnTo>
                    <a:pt x="78" y="122"/>
                  </a:lnTo>
                  <a:lnTo>
                    <a:pt x="58" y="148"/>
                  </a:lnTo>
                  <a:lnTo>
                    <a:pt x="42" y="174"/>
                  </a:lnTo>
                  <a:lnTo>
                    <a:pt x="28" y="204"/>
                  </a:lnTo>
                  <a:lnTo>
                    <a:pt x="16" y="234"/>
                  </a:lnTo>
                  <a:lnTo>
                    <a:pt x="8" y="266"/>
                  </a:lnTo>
                  <a:lnTo>
                    <a:pt x="2" y="300"/>
                  </a:lnTo>
                  <a:lnTo>
                    <a:pt x="0" y="334"/>
                  </a:lnTo>
                  <a:lnTo>
                    <a:pt x="0" y="334"/>
                  </a:lnTo>
                  <a:lnTo>
                    <a:pt x="2" y="368"/>
                  </a:lnTo>
                  <a:lnTo>
                    <a:pt x="8" y="402"/>
                  </a:lnTo>
                  <a:lnTo>
                    <a:pt x="16" y="434"/>
                  </a:lnTo>
                  <a:lnTo>
                    <a:pt x="28" y="464"/>
                  </a:lnTo>
                  <a:lnTo>
                    <a:pt x="42" y="494"/>
                  </a:lnTo>
                  <a:lnTo>
                    <a:pt x="58" y="522"/>
                  </a:lnTo>
                  <a:lnTo>
                    <a:pt x="78" y="548"/>
                  </a:lnTo>
                  <a:lnTo>
                    <a:pt x="100" y="572"/>
                  </a:lnTo>
                  <a:lnTo>
                    <a:pt x="122" y="594"/>
                  </a:lnTo>
                  <a:lnTo>
                    <a:pt x="148" y="612"/>
                  </a:lnTo>
                  <a:lnTo>
                    <a:pt x="176" y="630"/>
                  </a:lnTo>
                  <a:lnTo>
                    <a:pt x="206" y="644"/>
                  </a:lnTo>
                  <a:lnTo>
                    <a:pt x="236" y="654"/>
                  </a:lnTo>
                  <a:lnTo>
                    <a:pt x="268" y="662"/>
                  </a:lnTo>
                  <a:lnTo>
                    <a:pt x="302" y="668"/>
                  </a:lnTo>
                  <a:lnTo>
                    <a:pt x="336" y="670"/>
                  </a:lnTo>
                  <a:lnTo>
                    <a:pt x="336" y="670"/>
                  </a:lnTo>
                  <a:lnTo>
                    <a:pt x="370" y="668"/>
                  </a:lnTo>
                  <a:lnTo>
                    <a:pt x="404" y="662"/>
                  </a:lnTo>
                  <a:lnTo>
                    <a:pt x="436" y="654"/>
                  </a:lnTo>
                  <a:lnTo>
                    <a:pt x="466" y="644"/>
                  </a:lnTo>
                  <a:lnTo>
                    <a:pt x="496" y="630"/>
                  </a:lnTo>
                  <a:lnTo>
                    <a:pt x="524" y="612"/>
                  </a:lnTo>
                  <a:lnTo>
                    <a:pt x="550" y="594"/>
                  </a:lnTo>
                  <a:lnTo>
                    <a:pt x="574" y="572"/>
                  </a:lnTo>
                  <a:lnTo>
                    <a:pt x="594" y="548"/>
                  </a:lnTo>
                  <a:lnTo>
                    <a:pt x="614" y="522"/>
                  </a:lnTo>
                  <a:lnTo>
                    <a:pt x="630" y="494"/>
                  </a:lnTo>
                  <a:lnTo>
                    <a:pt x="646" y="464"/>
                  </a:lnTo>
                  <a:lnTo>
                    <a:pt x="656" y="434"/>
                  </a:lnTo>
                  <a:lnTo>
                    <a:pt x="664" y="402"/>
                  </a:lnTo>
                  <a:lnTo>
                    <a:pt x="670" y="368"/>
                  </a:lnTo>
                  <a:lnTo>
                    <a:pt x="672" y="334"/>
                  </a:lnTo>
                  <a:lnTo>
                    <a:pt x="672" y="334"/>
                  </a:lnTo>
                  <a:lnTo>
                    <a:pt x="670" y="300"/>
                  </a:lnTo>
                  <a:lnTo>
                    <a:pt x="664" y="266"/>
                  </a:lnTo>
                  <a:lnTo>
                    <a:pt x="656" y="234"/>
                  </a:lnTo>
                  <a:lnTo>
                    <a:pt x="646" y="204"/>
                  </a:lnTo>
                  <a:lnTo>
                    <a:pt x="630" y="174"/>
                  </a:lnTo>
                  <a:lnTo>
                    <a:pt x="614" y="148"/>
                  </a:lnTo>
                  <a:lnTo>
                    <a:pt x="594" y="122"/>
                  </a:lnTo>
                  <a:lnTo>
                    <a:pt x="574" y="98"/>
                  </a:lnTo>
                  <a:lnTo>
                    <a:pt x="550" y="76"/>
                  </a:lnTo>
                  <a:lnTo>
                    <a:pt x="524" y="56"/>
                  </a:lnTo>
                  <a:lnTo>
                    <a:pt x="496" y="40"/>
                  </a:lnTo>
                  <a:lnTo>
                    <a:pt x="466" y="26"/>
                  </a:lnTo>
                  <a:lnTo>
                    <a:pt x="436" y="14"/>
                  </a:lnTo>
                  <a:lnTo>
                    <a:pt x="404" y="6"/>
                  </a:lnTo>
                  <a:lnTo>
                    <a:pt x="370" y="0"/>
                  </a:lnTo>
                  <a:lnTo>
                    <a:pt x="336" y="0"/>
                  </a:lnTo>
                  <a:lnTo>
                    <a:pt x="336" y="0"/>
                  </a:lnTo>
                  <a:close/>
                  <a:moveTo>
                    <a:pt x="336" y="630"/>
                  </a:moveTo>
                  <a:lnTo>
                    <a:pt x="336" y="630"/>
                  </a:lnTo>
                  <a:lnTo>
                    <a:pt x="306" y="628"/>
                  </a:lnTo>
                  <a:lnTo>
                    <a:pt x="276" y="624"/>
                  </a:lnTo>
                  <a:lnTo>
                    <a:pt x="248" y="616"/>
                  </a:lnTo>
                  <a:lnTo>
                    <a:pt x="222" y="606"/>
                  </a:lnTo>
                  <a:lnTo>
                    <a:pt x="196" y="594"/>
                  </a:lnTo>
                  <a:lnTo>
                    <a:pt x="172" y="580"/>
                  </a:lnTo>
                  <a:lnTo>
                    <a:pt x="148" y="562"/>
                  </a:lnTo>
                  <a:lnTo>
                    <a:pt x="128" y="544"/>
                  </a:lnTo>
                  <a:lnTo>
                    <a:pt x="108" y="522"/>
                  </a:lnTo>
                  <a:lnTo>
                    <a:pt x="92" y="500"/>
                  </a:lnTo>
                  <a:lnTo>
                    <a:pt x="76" y="476"/>
                  </a:lnTo>
                  <a:lnTo>
                    <a:pt x="64" y="450"/>
                  </a:lnTo>
                  <a:lnTo>
                    <a:pt x="54" y="422"/>
                  </a:lnTo>
                  <a:lnTo>
                    <a:pt x="46" y="394"/>
                  </a:lnTo>
                  <a:lnTo>
                    <a:pt x="42" y="364"/>
                  </a:lnTo>
                  <a:lnTo>
                    <a:pt x="40" y="334"/>
                  </a:lnTo>
                  <a:lnTo>
                    <a:pt x="40" y="334"/>
                  </a:lnTo>
                  <a:lnTo>
                    <a:pt x="42" y="304"/>
                  </a:lnTo>
                  <a:lnTo>
                    <a:pt x="46" y="276"/>
                  </a:lnTo>
                  <a:lnTo>
                    <a:pt x="54" y="246"/>
                  </a:lnTo>
                  <a:lnTo>
                    <a:pt x="64" y="220"/>
                  </a:lnTo>
                  <a:lnTo>
                    <a:pt x="76" y="194"/>
                  </a:lnTo>
                  <a:lnTo>
                    <a:pt x="92" y="170"/>
                  </a:lnTo>
                  <a:lnTo>
                    <a:pt x="108" y="146"/>
                  </a:lnTo>
                  <a:lnTo>
                    <a:pt x="128" y="126"/>
                  </a:lnTo>
                  <a:lnTo>
                    <a:pt x="148" y="106"/>
                  </a:lnTo>
                  <a:lnTo>
                    <a:pt x="172" y="90"/>
                  </a:lnTo>
                  <a:lnTo>
                    <a:pt x="196" y="74"/>
                  </a:lnTo>
                  <a:lnTo>
                    <a:pt x="222" y="62"/>
                  </a:lnTo>
                  <a:lnTo>
                    <a:pt x="248" y="52"/>
                  </a:lnTo>
                  <a:lnTo>
                    <a:pt x="276" y="46"/>
                  </a:lnTo>
                  <a:lnTo>
                    <a:pt x="306" y="40"/>
                  </a:lnTo>
                  <a:lnTo>
                    <a:pt x="336" y="40"/>
                  </a:lnTo>
                  <a:lnTo>
                    <a:pt x="336" y="40"/>
                  </a:lnTo>
                  <a:lnTo>
                    <a:pt x="366" y="40"/>
                  </a:lnTo>
                  <a:lnTo>
                    <a:pt x="396" y="46"/>
                  </a:lnTo>
                  <a:lnTo>
                    <a:pt x="424" y="52"/>
                  </a:lnTo>
                  <a:lnTo>
                    <a:pt x="450" y="62"/>
                  </a:lnTo>
                  <a:lnTo>
                    <a:pt x="476" y="74"/>
                  </a:lnTo>
                  <a:lnTo>
                    <a:pt x="502" y="90"/>
                  </a:lnTo>
                  <a:lnTo>
                    <a:pt x="524" y="106"/>
                  </a:lnTo>
                  <a:lnTo>
                    <a:pt x="544" y="126"/>
                  </a:lnTo>
                  <a:lnTo>
                    <a:pt x="564" y="146"/>
                  </a:lnTo>
                  <a:lnTo>
                    <a:pt x="580" y="170"/>
                  </a:lnTo>
                  <a:lnTo>
                    <a:pt x="596" y="194"/>
                  </a:lnTo>
                  <a:lnTo>
                    <a:pt x="608" y="220"/>
                  </a:lnTo>
                  <a:lnTo>
                    <a:pt x="618" y="246"/>
                  </a:lnTo>
                  <a:lnTo>
                    <a:pt x="626" y="276"/>
                  </a:lnTo>
                  <a:lnTo>
                    <a:pt x="630" y="304"/>
                  </a:lnTo>
                  <a:lnTo>
                    <a:pt x="632" y="334"/>
                  </a:lnTo>
                  <a:lnTo>
                    <a:pt x="632" y="334"/>
                  </a:lnTo>
                  <a:lnTo>
                    <a:pt x="630" y="364"/>
                  </a:lnTo>
                  <a:lnTo>
                    <a:pt x="626" y="394"/>
                  </a:lnTo>
                  <a:lnTo>
                    <a:pt x="618" y="422"/>
                  </a:lnTo>
                  <a:lnTo>
                    <a:pt x="608" y="450"/>
                  </a:lnTo>
                  <a:lnTo>
                    <a:pt x="596" y="476"/>
                  </a:lnTo>
                  <a:lnTo>
                    <a:pt x="580" y="500"/>
                  </a:lnTo>
                  <a:lnTo>
                    <a:pt x="564" y="522"/>
                  </a:lnTo>
                  <a:lnTo>
                    <a:pt x="544" y="544"/>
                  </a:lnTo>
                  <a:lnTo>
                    <a:pt x="524" y="562"/>
                  </a:lnTo>
                  <a:lnTo>
                    <a:pt x="502" y="580"/>
                  </a:lnTo>
                  <a:lnTo>
                    <a:pt x="476" y="594"/>
                  </a:lnTo>
                  <a:lnTo>
                    <a:pt x="450" y="606"/>
                  </a:lnTo>
                  <a:lnTo>
                    <a:pt x="424" y="616"/>
                  </a:lnTo>
                  <a:lnTo>
                    <a:pt x="396" y="624"/>
                  </a:lnTo>
                  <a:lnTo>
                    <a:pt x="366" y="628"/>
                  </a:lnTo>
                  <a:lnTo>
                    <a:pt x="336" y="630"/>
                  </a:lnTo>
                  <a:lnTo>
                    <a:pt x="336" y="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2" name="Group 35">
            <a:extLst>
              <a:ext uri="{FF2B5EF4-FFF2-40B4-BE49-F238E27FC236}">
                <a16:creationId xmlns:a16="http://schemas.microsoft.com/office/drawing/2014/main" id="{C256A8F1-D6CD-4B15-A029-E1568F1963E3}"/>
              </a:ext>
            </a:extLst>
          </p:cNvPr>
          <p:cNvGrpSpPr>
            <a:grpSpLocks noChangeAspect="1"/>
          </p:cNvGrpSpPr>
          <p:nvPr/>
        </p:nvGrpSpPr>
        <p:grpSpPr bwMode="auto">
          <a:xfrm>
            <a:off x="3410944" y="4756077"/>
            <a:ext cx="310143" cy="309220"/>
            <a:chOff x="3504" y="1825"/>
            <a:chExt cx="672" cy="670"/>
          </a:xfrm>
          <a:solidFill>
            <a:schemeClr val="accent3"/>
          </a:solidFill>
        </p:grpSpPr>
        <p:sp>
          <p:nvSpPr>
            <p:cNvPr id="53" name="Freeform 36">
              <a:extLst>
                <a:ext uri="{FF2B5EF4-FFF2-40B4-BE49-F238E27FC236}">
                  <a16:creationId xmlns:a16="http://schemas.microsoft.com/office/drawing/2014/main" id="{1E45469C-45CE-4CF4-95F6-48BEC0957692}"/>
                </a:ext>
              </a:extLst>
            </p:cNvPr>
            <p:cNvSpPr>
              <a:spLocks/>
            </p:cNvSpPr>
            <p:nvPr/>
          </p:nvSpPr>
          <p:spPr bwMode="auto">
            <a:xfrm>
              <a:off x="3684" y="2005"/>
              <a:ext cx="348" cy="306"/>
            </a:xfrm>
            <a:custGeom>
              <a:avLst/>
              <a:gdLst>
                <a:gd name="T0" fmla="*/ 340 w 348"/>
                <a:gd name="T1" fmla="*/ 6 h 306"/>
                <a:gd name="T2" fmla="*/ 340 w 348"/>
                <a:gd name="T3" fmla="*/ 6 h 306"/>
                <a:gd name="T4" fmla="*/ 334 w 348"/>
                <a:gd name="T5" fmla="*/ 2 h 306"/>
                <a:gd name="T6" fmla="*/ 326 w 348"/>
                <a:gd name="T7" fmla="*/ 0 h 306"/>
                <a:gd name="T8" fmla="*/ 318 w 348"/>
                <a:gd name="T9" fmla="*/ 2 h 306"/>
                <a:gd name="T10" fmla="*/ 312 w 348"/>
                <a:gd name="T11" fmla="*/ 8 h 306"/>
                <a:gd name="T12" fmla="*/ 120 w 348"/>
                <a:gd name="T13" fmla="*/ 246 h 306"/>
                <a:gd name="T14" fmla="*/ 34 w 348"/>
                <a:gd name="T15" fmla="*/ 158 h 306"/>
                <a:gd name="T16" fmla="*/ 34 w 348"/>
                <a:gd name="T17" fmla="*/ 158 h 306"/>
                <a:gd name="T18" fmla="*/ 26 w 348"/>
                <a:gd name="T19" fmla="*/ 154 h 306"/>
                <a:gd name="T20" fmla="*/ 20 w 348"/>
                <a:gd name="T21" fmla="*/ 152 h 306"/>
                <a:gd name="T22" fmla="*/ 12 w 348"/>
                <a:gd name="T23" fmla="*/ 154 h 306"/>
                <a:gd name="T24" fmla="*/ 4 w 348"/>
                <a:gd name="T25" fmla="*/ 158 h 306"/>
                <a:gd name="T26" fmla="*/ 4 w 348"/>
                <a:gd name="T27" fmla="*/ 158 h 306"/>
                <a:gd name="T28" fmla="*/ 0 w 348"/>
                <a:gd name="T29" fmla="*/ 166 h 306"/>
                <a:gd name="T30" fmla="*/ 0 w 348"/>
                <a:gd name="T31" fmla="*/ 172 h 306"/>
                <a:gd name="T32" fmla="*/ 0 w 348"/>
                <a:gd name="T33" fmla="*/ 180 h 306"/>
                <a:gd name="T34" fmla="*/ 4 w 348"/>
                <a:gd name="T35" fmla="*/ 186 h 306"/>
                <a:gd name="T36" fmla="*/ 124 w 348"/>
                <a:gd name="T37" fmla="*/ 306 h 306"/>
                <a:gd name="T38" fmla="*/ 344 w 348"/>
                <a:gd name="T39" fmla="*/ 34 h 306"/>
                <a:gd name="T40" fmla="*/ 344 w 348"/>
                <a:gd name="T41" fmla="*/ 34 h 306"/>
                <a:gd name="T42" fmla="*/ 346 w 348"/>
                <a:gd name="T43" fmla="*/ 26 h 306"/>
                <a:gd name="T44" fmla="*/ 348 w 348"/>
                <a:gd name="T45" fmla="*/ 18 h 306"/>
                <a:gd name="T46" fmla="*/ 346 w 348"/>
                <a:gd name="T47" fmla="*/ 12 h 306"/>
                <a:gd name="T48" fmla="*/ 340 w 348"/>
                <a:gd name="T49" fmla="*/ 6 h 306"/>
                <a:gd name="T50" fmla="*/ 340 w 348"/>
                <a:gd name="T51"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306">
                  <a:moveTo>
                    <a:pt x="340" y="6"/>
                  </a:moveTo>
                  <a:lnTo>
                    <a:pt x="340" y="6"/>
                  </a:lnTo>
                  <a:lnTo>
                    <a:pt x="334" y="2"/>
                  </a:lnTo>
                  <a:lnTo>
                    <a:pt x="326" y="0"/>
                  </a:lnTo>
                  <a:lnTo>
                    <a:pt x="318" y="2"/>
                  </a:lnTo>
                  <a:lnTo>
                    <a:pt x="312" y="8"/>
                  </a:lnTo>
                  <a:lnTo>
                    <a:pt x="120" y="246"/>
                  </a:lnTo>
                  <a:lnTo>
                    <a:pt x="34" y="158"/>
                  </a:lnTo>
                  <a:lnTo>
                    <a:pt x="34" y="158"/>
                  </a:lnTo>
                  <a:lnTo>
                    <a:pt x="26" y="154"/>
                  </a:lnTo>
                  <a:lnTo>
                    <a:pt x="20" y="152"/>
                  </a:lnTo>
                  <a:lnTo>
                    <a:pt x="12" y="154"/>
                  </a:lnTo>
                  <a:lnTo>
                    <a:pt x="4" y="158"/>
                  </a:lnTo>
                  <a:lnTo>
                    <a:pt x="4" y="158"/>
                  </a:lnTo>
                  <a:lnTo>
                    <a:pt x="0" y="166"/>
                  </a:lnTo>
                  <a:lnTo>
                    <a:pt x="0" y="172"/>
                  </a:lnTo>
                  <a:lnTo>
                    <a:pt x="0" y="180"/>
                  </a:lnTo>
                  <a:lnTo>
                    <a:pt x="4" y="186"/>
                  </a:lnTo>
                  <a:lnTo>
                    <a:pt x="124" y="306"/>
                  </a:lnTo>
                  <a:lnTo>
                    <a:pt x="344" y="34"/>
                  </a:lnTo>
                  <a:lnTo>
                    <a:pt x="344" y="34"/>
                  </a:lnTo>
                  <a:lnTo>
                    <a:pt x="346" y="26"/>
                  </a:lnTo>
                  <a:lnTo>
                    <a:pt x="348" y="18"/>
                  </a:lnTo>
                  <a:lnTo>
                    <a:pt x="346" y="12"/>
                  </a:lnTo>
                  <a:lnTo>
                    <a:pt x="340" y="6"/>
                  </a:lnTo>
                  <a:lnTo>
                    <a:pt x="34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37">
              <a:extLst>
                <a:ext uri="{FF2B5EF4-FFF2-40B4-BE49-F238E27FC236}">
                  <a16:creationId xmlns:a16="http://schemas.microsoft.com/office/drawing/2014/main" id="{D729BB30-E8ED-4EE6-AB7A-C324897DC0D0}"/>
                </a:ext>
              </a:extLst>
            </p:cNvPr>
            <p:cNvSpPr>
              <a:spLocks noEditPoints="1"/>
            </p:cNvSpPr>
            <p:nvPr/>
          </p:nvSpPr>
          <p:spPr bwMode="auto">
            <a:xfrm>
              <a:off x="3504" y="1825"/>
              <a:ext cx="672" cy="670"/>
            </a:xfrm>
            <a:custGeom>
              <a:avLst/>
              <a:gdLst>
                <a:gd name="T0" fmla="*/ 302 w 672"/>
                <a:gd name="T1" fmla="*/ 0 h 670"/>
                <a:gd name="T2" fmla="*/ 206 w 672"/>
                <a:gd name="T3" fmla="*/ 26 h 670"/>
                <a:gd name="T4" fmla="*/ 122 w 672"/>
                <a:gd name="T5" fmla="*/ 76 h 670"/>
                <a:gd name="T6" fmla="*/ 58 w 672"/>
                <a:gd name="T7" fmla="*/ 148 h 670"/>
                <a:gd name="T8" fmla="*/ 16 w 672"/>
                <a:gd name="T9" fmla="*/ 234 h 670"/>
                <a:gd name="T10" fmla="*/ 0 w 672"/>
                <a:gd name="T11" fmla="*/ 334 h 670"/>
                <a:gd name="T12" fmla="*/ 8 w 672"/>
                <a:gd name="T13" fmla="*/ 402 h 670"/>
                <a:gd name="T14" fmla="*/ 42 w 672"/>
                <a:gd name="T15" fmla="*/ 494 h 670"/>
                <a:gd name="T16" fmla="*/ 100 w 672"/>
                <a:gd name="T17" fmla="*/ 572 h 670"/>
                <a:gd name="T18" fmla="*/ 176 w 672"/>
                <a:gd name="T19" fmla="*/ 630 h 670"/>
                <a:gd name="T20" fmla="*/ 268 w 672"/>
                <a:gd name="T21" fmla="*/ 662 h 670"/>
                <a:gd name="T22" fmla="*/ 336 w 672"/>
                <a:gd name="T23" fmla="*/ 670 h 670"/>
                <a:gd name="T24" fmla="*/ 436 w 672"/>
                <a:gd name="T25" fmla="*/ 654 h 670"/>
                <a:gd name="T26" fmla="*/ 524 w 672"/>
                <a:gd name="T27" fmla="*/ 612 h 670"/>
                <a:gd name="T28" fmla="*/ 594 w 672"/>
                <a:gd name="T29" fmla="*/ 548 h 670"/>
                <a:gd name="T30" fmla="*/ 646 w 672"/>
                <a:gd name="T31" fmla="*/ 464 h 670"/>
                <a:gd name="T32" fmla="*/ 670 w 672"/>
                <a:gd name="T33" fmla="*/ 368 h 670"/>
                <a:gd name="T34" fmla="*/ 670 w 672"/>
                <a:gd name="T35" fmla="*/ 300 h 670"/>
                <a:gd name="T36" fmla="*/ 646 w 672"/>
                <a:gd name="T37" fmla="*/ 204 h 670"/>
                <a:gd name="T38" fmla="*/ 594 w 672"/>
                <a:gd name="T39" fmla="*/ 122 h 670"/>
                <a:gd name="T40" fmla="*/ 524 w 672"/>
                <a:gd name="T41" fmla="*/ 56 h 670"/>
                <a:gd name="T42" fmla="*/ 436 w 672"/>
                <a:gd name="T43" fmla="*/ 14 h 670"/>
                <a:gd name="T44" fmla="*/ 336 w 672"/>
                <a:gd name="T45" fmla="*/ 0 h 670"/>
                <a:gd name="T46" fmla="*/ 336 w 672"/>
                <a:gd name="T47" fmla="*/ 630 h 670"/>
                <a:gd name="T48" fmla="*/ 248 w 672"/>
                <a:gd name="T49" fmla="*/ 616 h 670"/>
                <a:gd name="T50" fmla="*/ 172 w 672"/>
                <a:gd name="T51" fmla="*/ 580 h 670"/>
                <a:gd name="T52" fmla="*/ 108 w 672"/>
                <a:gd name="T53" fmla="*/ 522 h 670"/>
                <a:gd name="T54" fmla="*/ 64 w 672"/>
                <a:gd name="T55" fmla="*/ 450 h 670"/>
                <a:gd name="T56" fmla="*/ 42 w 672"/>
                <a:gd name="T57" fmla="*/ 364 h 670"/>
                <a:gd name="T58" fmla="*/ 42 w 672"/>
                <a:gd name="T59" fmla="*/ 304 h 670"/>
                <a:gd name="T60" fmla="*/ 64 w 672"/>
                <a:gd name="T61" fmla="*/ 220 h 670"/>
                <a:gd name="T62" fmla="*/ 108 w 672"/>
                <a:gd name="T63" fmla="*/ 146 h 670"/>
                <a:gd name="T64" fmla="*/ 172 w 672"/>
                <a:gd name="T65" fmla="*/ 90 h 670"/>
                <a:gd name="T66" fmla="*/ 248 w 672"/>
                <a:gd name="T67" fmla="*/ 52 h 670"/>
                <a:gd name="T68" fmla="*/ 336 w 672"/>
                <a:gd name="T69" fmla="*/ 40 h 670"/>
                <a:gd name="T70" fmla="*/ 396 w 672"/>
                <a:gd name="T71" fmla="*/ 46 h 670"/>
                <a:gd name="T72" fmla="*/ 476 w 672"/>
                <a:gd name="T73" fmla="*/ 74 h 670"/>
                <a:gd name="T74" fmla="*/ 544 w 672"/>
                <a:gd name="T75" fmla="*/ 126 h 670"/>
                <a:gd name="T76" fmla="*/ 596 w 672"/>
                <a:gd name="T77" fmla="*/ 194 h 670"/>
                <a:gd name="T78" fmla="*/ 626 w 672"/>
                <a:gd name="T79" fmla="*/ 276 h 670"/>
                <a:gd name="T80" fmla="*/ 632 w 672"/>
                <a:gd name="T81" fmla="*/ 334 h 670"/>
                <a:gd name="T82" fmla="*/ 618 w 672"/>
                <a:gd name="T83" fmla="*/ 422 h 670"/>
                <a:gd name="T84" fmla="*/ 580 w 672"/>
                <a:gd name="T85" fmla="*/ 500 h 670"/>
                <a:gd name="T86" fmla="*/ 524 w 672"/>
                <a:gd name="T87" fmla="*/ 562 h 670"/>
                <a:gd name="T88" fmla="*/ 450 w 672"/>
                <a:gd name="T89" fmla="*/ 606 h 670"/>
                <a:gd name="T90" fmla="*/ 366 w 672"/>
                <a:gd name="T91" fmla="*/ 62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2" h="670">
                  <a:moveTo>
                    <a:pt x="336" y="0"/>
                  </a:moveTo>
                  <a:lnTo>
                    <a:pt x="336" y="0"/>
                  </a:lnTo>
                  <a:lnTo>
                    <a:pt x="302" y="0"/>
                  </a:lnTo>
                  <a:lnTo>
                    <a:pt x="268" y="6"/>
                  </a:lnTo>
                  <a:lnTo>
                    <a:pt x="236" y="14"/>
                  </a:lnTo>
                  <a:lnTo>
                    <a:pt x="206" y="26"/>
                  </a:lnTo>
                  <a:lnTo>
                    <a:pt x="176" y="40"/>
                  </a:lnTo>
                  <a:lnTo>
                    <a:pt x="148" y="56"/>
                  </a:lnTo>
                  <a:lnTo>
                    <a:pt x="122" y="76"/>
                  </a:lnTo>
                  <a:lnTo>
                    <a:pt x="100" y="98"/>
                  </a:lnTo>
                  <a:lnTo>
                    <a:pt x="78" y="122"/>
                  </a:lnTo>
                  <a:lnTo>
                    <a:pt x="58" y="148"/>
                  </a:lnTo>
                  <a:lnTo>
                    <a:pt x="42" y="174"/>
                  </a:lnTo>
                  <a:lnTo>
                    <a:pt x="28" y="204"/>
                  </a:lnTo>
                  <a:lnTo>
                    <a:pt x="16" y="234"/>
                  </a:lnTo>
                  <a:lnTo>
                    <a:pt x="8" y="266"/>
                  </a:lnTo>
                  <a:lnTo>
                    <a:pt x="2" y="300"/>
                  </a:lnTo>
                  <a:lnTo>
                    <a:pt x="0" y="334"/>
                  </a:lnTo>
                  <a:lnTo>
                    <a:pt x="0" y="334"/>
                  </a:lnTo>
                  <a:lnTo>
                    <a:pt x="2" y="368"/>
                  </a:lnTo>
                  <a:lnTo>
                    <a:pt x="8" y="402"/>
                  </a:lnTo>
                  <a:lnTo>
                    <a:pt x="16" y="434"/>
                  </a:lnTo>
                  <a:lnTo>
                    <a:pt x="28" y="464"/>
                  </a:lnTo>
                  <a:lnTo>
                    <a:pt x="42" y="494"/>
                  </a:lnTo>
                  <a:lnTo>
                    <a:pt x="58" y="522"/>
                  </a:lnTo>
                  <a:lnTo>
                    <a:pt x="78" y="548"/>
                  </a:lnTo>
                  <a:lnTo>
                    <a:pt x="100" y="572"/>
                  </a:lnTo>
                  <a:lnTo>
                    <a:pt x="122" y="594"/>
                  </a:lnTo>
                  <a:lnTo>
                    <a:pt x="148" y="612"/>
                  </a:lnTo>
                  <a:lnTo>
                    <a:pt x="176" y="630"/>
                  </a:lnTo>
                  <a:lnTo>
                    <a:pt x="206" y="644"/>
                  </a:lnTo>
                  <a:lnTo>
                    <a:pt x="236" y="654"/>
                  </a:lnTo>
                  <a:lnTo>
                    <a:pt x="268" y="662"/>
                  </a:lnTo>
                  <a:lnTo>
                    <a:pt x="302" y="668"/>
                  </a:lnTo>
                  <a:lnTo>
                    <a:pt x="336" y="670"/>
                  </a:lnTo>
                  <a:lnTo>
                    <a:pt x="336" y="670"/>
                  </a:lnTo>
                  <a:lnTo>
                    <a:pt x="370" y="668"/>
                  </a:lnTo>
                  <a:lnTo>
                    <a:pt x="404" y="662"/>
                  </a:lnTo>
                  <a:lnTo>
                    <a:pt x="436" y="654"/>
                  </a:lnTo>
                  <a:lnTo>
                    <a:pt x="466" y="644"/>
                  </a:lnTo>
                  <a:lnTo>
                    <a:pt x="496" y="630"/>
                  </a:lnTo>
                  <a:lnTo>
                    <a:pt x="524" y="612"/>
                  </a:lnTo>
                  <a:lnTo>
                    <a:pt x="550" y="594"/>
                  </a:lnTo>
                  <a:lnTo>
                    <a:pt x="574" y="572"/>
                  </a:lnTo>
                  <a:lnTo>
                    <a:pt x="594" y="548"/>
                  </a:lnTo>
                  <a:lnTo>
                    <a:pt x="614" y="522"/>
                  </a:lnTo>
                  <a:lnTo>
                    <a:pt x="630" y="494"/>
                  </a:lnTo>
                  <a:lnTo>
                    <a:pt x="646" y="464"/>
                  </a:lnTo>
                  <a:lnTo>
                    <a:pt x="656" y="434"/>
                  </a:lnTo>
                  <a:lnTo>
                    <a:pt x="664" y="402"/>
                  </a:lnTo>
                  <a:lnTo>
                    <a:pt x="670" y="368"/>
                  </a:lnTo>
                  <a:lnTo>
                    <a:pt x="672" y="334"/>
                  </a:lnTo>
                  <a:lnTo>
                    <a:pt x="672" y="334"/>
                  </a:lnTo>
                  <a:lnTo>
                    <a:pt x="670" y="300"/>
                  </a:lnTo>
                  <a:lnTo>
                    <a:pt x="664" y="266"/>
                  </a:lnTo>
                  <a:lnTo>
                    <a:pt x="656" y="234"/>
                  </a:lnTo>
                  <a:lnTo>
                    <a:pt x="646" y="204"/>
                  </a:lnTo>
                  <a:lnTo>
                    <a:pt x="630" y="174"/>
                  </a:lnTo>
                  <a:lnTo>
                    <a:pt x="614" y="148"/>
                  </a:lnTo>
                  <a:lnTo>
                    <a:pt x="594" y="122"/>
                  </a:lnTo>
                  <a:lnTo>
                    <a:pt x="574" y="98"/>
                  </a:lnTo>
                  <a:lnTo>
                    <a:pt x="550" y="76"/>
                  </a:lnTo>
                  <a:lnTo>
                    <a:pt x="524" y="56"/>
                  </a:lnTo>
                  <a:lnTo>
                    <a:pt x="496" y="40"/>
                  </a:lnTo>
                  <a:lnTo>
                    <a:pt x="466" y="26"/>
                  </a:lnTo>
                  <a:lnTo>
                    <a:pt x="436" y="14"/>
                  </a:lnTo>
                  <a:lnTo>
                    <a:pt x="404" y="6"/>
                  </a:lnTo>
                  <a:lnTo>
                    <a:pt x="370" y="0"/>
                  </a:lnTo>
                  <a:lnTo>
                    <a:pt x="336" y="0"/>
                  </a:lnTo>
                  <a:lnTo>
                    <a:pt x="336" y="0"/>
                  </a:lnTo>
                  <a:close/>
                  <a:moveTo>
                    <a:pt x="336" y="630"/>
                  </a:moveTo>
                  <a:lnTo>
                    <a:pt x="336" y="630"/>
                  </a:lnTo>
                  <a:lnTo>
                    <a:pt x="306" y="628"/>
                  </a:lnTo>
                  <a:lnTo>
                    <a:pt x="276" y="624"/>
                  </a:lnTo>
                  <a:lnTo>
                    <a:pt x="248" y="616"/>
                  </a:lnTo>
                  <a:lnTo>
                    <a:pt x="222" y="606"/>
                  </a:lnTo>
                  <a:lnTo>
                    <a:pt x="196" y="594"/>
                  </a:lnTo>
                  <a:lnTo>
                    <a:pt x="172" y="580"/>
                  </a:lnTo>
                  <a:lnTo>
                    <a:pt x="148" y="562"/>
                  </a:lnTo>
                  <a:lnTo>
                    <a:pt x="128" y="544"/>
                  </a:lnTo>
                  <a:lnTo>
                    <a:pt x="108" y="522"/>
                  </a:lnTo>
                  <a:lnTo>
                    <a:pt x="92" y="500"/>
                  </a:lnTo>
                  <a:lnTo>
                    <a:pt x="76" y="476"/>
                  </a:lnTo>
                  <a:lnTo>
                    <a:pt x="64" y="450"/>
                  </a:lnTo>
                  <a:lnTo>
                    <a:pt x="54" y="422"/>
                  </a:lnTo>
                  <a:lnTo>
                    <a:pt x="46" y="394"/>
                  </a:lnTo>
                  <a:lnTo>
                    <a:pt x="42" y="364"/>
                  </a:lnTo>
                  <a:lnTo>
                    <a:pt x="40" y="334"/>
                  </a:lnTo>
                  <a:lnTo>
                    <a:pt x="40" y="334"/>
                  </a:lnTo>
                  <a:lnTo>
                    <a:pt x="42" y="304"/>
                  </a:lnTo>
                  <a:lnTo>
                    <a:pt x="46" y="276"/>
                  </a:lnTo>
                  <a:lnTo>
                    <a:pt x="54" y="246"/>
                  </a:lnTo>
                  <a:lnTo>
                    <a:pt x="64" y="220"/>
                  </a:lnTo>
                  <a:lnTo>
                    <a:pt x="76" y="194"/>
                  </a:lnTo>
                  <a:lnTo>
                    <a:pt x="92" y="170"/>
                  </a:lnTo>
                  <a:lnTo>
                    <a:pt x="108" y="146"/>
                  </a:lnTo>
                  <a:lnTo>
                    <a:pt x="128" y="126"/>
                  </a:lnTo>
                  <a:lnTo>
                    <a:pt x="148" y="106"/>
                  </a:lnTo>
                  <a:lnTo>
                    <a:pt x="172" y="90"/>
                  </a:lnTo>
                  <a:lnTo>
                    <a:pt x="196" y="74"/>
                  </a:lnTo>
                  <a:lnTo>
                    <a:pt x="222" y="62"/>
                  </a:lnTo>
                  <a:lnTo>
                    <a:pt x="248" y="52"/>
                  </a:lnTo>
                  <a:lnTo>
                    <a:pt x="276" y="46"/>
                  </a:lnTo>
                  <a:lnTo>
                    <a:pt x="306" y="40"/>
                  </a:lnTo>
                  <a:lnTo>
                    <a:pt x="336" y="40"/>
                  </a:lnTo>
                  <a:lnTo>
                    <a:pt x="336" y="40"/>
                  </a:lnTo>
                  <a:lnTo>
                    <a:pt x="366" y="40"/>
                  </a:lnTo>
                  <a:lnTo>
                    <a:pt x="396" y="46"/>
                  </a:lnTo>
                  <a:lnTo>
                    <a:pt x="424" y="52"/>
                  </a:lnTo>
                  <a:lnTo>
                    <a:pt x="450" y="62"/>
                  </a:lnTo>
                  <a:lnTo>
                    <a:pt x="476" y="74"/>
                  </a:lnTo>
                  <a:lnTo>
                    <a:pt x="502" y="90"/>
                  </a:lnTo>
                  <a:lnTo>
                    <a:pt x="524" y="106"/>
                  </a:lnTo>
                  <a:lnTo>
                    <a:pt x="544" y="126"/>
                  </a:lnTo>
                  <a:lnTo>
                    <a:pt x="564" y="146"/>
                  </a:lnTo>
                  <a:lnTo>
                    <a:pt x="580" y="170"/>
                  </a:lnTo>
                  <a:lnTo>
                    <a:pt x="596" y="194"/>
                  </a:lnTo>
                  <a:lnTo>
                    <a:pt x="608" y="220"/>
                  </a:lnTo>
                  <a:lnTo>
                    <a:pt x="618" y="246"/>
                  </a:lnTo>
                  <a:lnTo>
                    <a:pt x="626" y="276"/>
                  </a:lnTo>
                  <a:lnTo>
                    <a:pt x="630" y="304"/>
                  </a:lnTo>
                  <a:lnTo>
                    <a:pt x="632" y="334"/>
                  </a:lnTo>
                  <a:lnTo>
                    <a:pt x="632" y="334"/>
                  </a:lnTo>
                  <a:lnTo>
                    <a:pt x="630" y="364"/>
                  </a:lnTo>
                  <a:lnTo>
                    <a:pt x="626" y="394"/>
                  </a:lnTo>
                  <a:lnTo>
                    <a:pt x="618" y="422"/>
                  </a:lnTo>
                  <a:lnTo>
                    <a:pt x="608" y="450"/>
                  </a:lnTo>
                  <a:lnTo>
                    <a:pt x="596" y="476"/>
                  </a:lnTo>
                  <a:lnTo>
                    <a:pt x="580" y="500"/>
                  </a:lnTo>
                  <a:lnTo>
                    <a:pt x="564" y="522"/>
                  </a:lnTo>
                  <a:lnTo>
                    <a:pt x="544" y="544"/>
                  </a:lnTo>
                  <a:lnTo>
                    <a:pt x="524" y="562"/>
                  </a:lnTo>
                  <a:lnTo>
                    <a:pt x="502" y="580"/>
                  </a:lnTo>
                  <a:lnTo>
                    <a:pt x="476" y="594"/>
                  </a:lnTo>
                  <a:lnTo>
                    <a:pt x="450" y="606"/>
                  </a:lnTo>
                  <a:lnTo>
                    <a:pt x="424" y="616"/>
                  </a:lnTo>
                  <a:lnTo>
                    <a:pt x="396" y="624"/>
                  </a:lnTo>
                  <a:lnTo>
                    <a:pt x="366" y="628"/>
                  </a:lnTo>
                  <a:lnTo>
                    <a:pt x="336" y="630"/>
                  </a:lnTo>
                  <a:lnTo>
                    <a:pt x="336" y="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5" name="Group 35">
            <a:extLst>
              <a:ext uri="{FF2B5EF4-FFF2-40B4-BE49-F238E27FC236}">
                <a16:creationId xmlns:a16="http://schemas.microsoft.com/office/drawing/2014/main" id="{7E90B16C-5847-484E-822B-BDE85B140789}"/>
              </a:ext>
            </a:extLst>
          </p:cNvPr>
          <p:cNvGrpSpPr>
            <a:grpSpLocks noChangeAspect="1"/>
          </p:cNvGrpSpPr>
          <p:nvPr/>
        </p:nvGrpSpPr>
        <p:grpSpPr bwMode="auto">
          <a:xfrm>
            <a:off x="1711663" y="4756077"/>
            <a:ext cx="310143" cy="309220"/>
            <a:chOff x="3504" y="1825"/>
            <a:chExt cx="672" cy="670"/>
          </a:xfrm>
          <a:solidFill>
            <a:schemeClr val="accent3"/>
          </a:solidFill>
        </p:grpSpPr>
        <p:sp>
          <p:nvSpPr>
            <p:cNvPr id="56" name="Freeform 36">
              <a:extLst>
                <a:ext uri="{FF2B5EF4-FFF2-40B4-BE49-F238E27FC236}">
                  <a16:creationId xmlns:a16="http://schemas.microsoft.com/office/drawing/2014/main" id="{5CC561F6-013B-466D-ACF1-B23EFEC43394}"/>
                </a:ext>
              </a:extLst>
            </p:cNvPr>
            <p:cNvSpPr>
              <a:spLocks/>
            </p:cNvSpPr>
            <p:nvPr/>
          </p:nvSpPr>
          <p:spPr bwMode="auto">
            <a:xfrm>
              <a:off x="3684" y="2005"/>
              <a:ext cx="348" cy="306"/>
            </a:xfrm>
            <a:custGeom>
              <a:avLst/>
              <a:gdLst>
                <a:gd name="T0" fmla="*/ 340 w 348"/>
                <a:gd name="T1" fmla="*/ 6 h 306"/>
                <a:gd name="T2" fmla="*/ 340 w 348"/>
                <a:gd name="T3" fmla="*/ 6 h 306"/>
                <a:gd name="T4" fmla="*/ 334 w 348"/>
                <a:gd name="T5" fmla="*/ 2 h 306"/>
                <a:gd name="T6" fmla="*/ 326 w 348"/>
                <a:gd name="T7" fmla="*/ 0 h 306"/>
                <a:gd name="T8" fmla="*/ 318 w 348"/>
                <a:gd name="T9" fmla="*/ 2 h 306"/>
                <a:gd name="T10" fmla="*/ 312 w 348"/>
                <a:gd name="T11" fmla="*/ 8 h 306"/>
                <a:gd name="T12" fmla="*/ 120 w 348"/>
                <a:gd name="T13" fmla="*/ 246 h 306"/>
                <a:gd name="T14" fmla="*/ 34 w 348"/>
                <a:gd name="T15" fmla="*/ 158 h 306"/>
                <a:gd name="T16" fmla="*/ 34 w 348"/>
                <a:gd name="T17" fmla="*/ 158 h 306"/>
                <a:gd name="T18" fmla="*/ 26 w 348"/>
                <a:gd name="T19" fmla="*/ 154 h 306"/>
                <a:gd name="T20" fmla="*/ 20 w 348"/>
                <a:gd name="T21" fmla="*/ 152 h 306"/>
                <a:gd name="T22" fmla="*/ 12 w 348"/>
                <a:gd name="T23" fmla="*/ 154 h 306"/>
                <a:gd name="T24" fmla="*/ 4 w 348"/>
                <a:gd name="T25" fmla="*/ 158 h 306"/>
                <a:gd name="T26" fmla="*/ 4 w 348"/>
                <a:gd name="T27" fmla="*/ 158 h 306"/>
                <a:gd name="T28" fmla="*/ 0 w 348"/>
                <a:gd name="T29" fmla="*/ 166 h 306"/>
                <a:gd name="T30" fmla="*/ 0 w 348"/>
                <a:gd name="T31" fmla="*/ 172 h 306"/>
                <a:gd name="T32" fmla="*/ 0 w 348"/>
                <a:gd name="T33" fmla="*/ 180 h 306"/>
                <a:gd name="T34" fmla="*/ 4 w 348"/>
                <a:gd name="T35" fmla="*/ 186 h 306"/>
                <a:gd name="T36" fmla="*/ 124 w 348"/>
                <a:gd name="T37" fmla="*/ 306 h 306"/>
                <a:gd name="T38" fmla="*/ 344 w 348"/>
                <a:gd name="T39" fmla="*/ 34 h 306"/>
                <a:gd name="T40" fmla="*/ 344 w 348"/>
                <a:gd name="T41" fmla="*/ 34 h 306"/>
                <a:gd name="T42" fmla="*/ 346 w 348"/>
                <a:gd name="T43" fmla="*/ 26 h 306"/>
                <a:gd name="T44" fmla="*/ 348 w 348"/>
                <a:gd name="T45" fmla="*/ 18 h 306"/>
                <a:gd name="T46" fmla="*/ 346 w 348"/>
                <a:gd name="T47" fmla="*/ 12 h 306"/>
                <a:gd name="T48" fmla="*/ 340 w 348"/>
                <a:gd name="T49" fmla="*/ 6 h 306"/>
                <a:gd name="T50" fmla="*/ 340 w 348"/>
                <a:gd name="T51"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306">
                  <a:moveTo>
                    <a:pt x="340" y="6"/>
                  </a:moveTo>
                  <a:lnTo>
                    <a:pt x="340" y="6"/>
                  </a:lnTo>
                  <a:lnTo>
                    <a:pt x="334" y="2"/>
                  </a:lnTo>
                  <a:lnTo>
                    <a:pt x="326" y="0"/>
                  </a:lnTo>
                  <a:lnTo>
                    <a:pt x="318" y="2"/>
                  </a:lnTo>
                  <a:lnTo>
                    <a:pt x="312" y="8"/>
                  </a:lnTo>
                  <a:lnTo>
                    <a:pt x="120" y="246"/>
                  </a:lnTo>
                  <a:lnTo>
                    <a:pt x="34" y="158"/>
                  </a:lnTo>
                  <a:lnTo>
                    <a:pt x="34" y="158"/>
                  </a:lnTo>
                  <a:lnTo>
                    <a:pt x="26" y="154"/>
                  </a:lnTo>
                  <a:lnTo>
                    <a:pt x="20" y="152"/>
                  </a:lnTo>
                  <a:lnTo>
                    <a:pt x="12" y="154"/>
                  </a:lnTo>
                  <a:lnTo>
                    <a:pt x="4" y="158"/>
                  </a:lnTo>
                  <a:lnTo>
                    <a:pt x="4" y="158"/>
                  </a:lnTo>
                  <a:lnTo>
                    <a:pt x="0" y="166"/>
                  </a:lnTo>
                  <a:lnTo>
                    <a:pt x="0" y="172"/>
                  </a:lnTo>
                  <a:lnTo>
                    <a:pt x="0" y="180"/>
                  </a:lnTo>
                  <a:lnTo>
                    <a:pt x="4" y="186"/>
                  </a:lnTo>
                  <a:lnTo>
                    <a:pt x="124" y="306"/>
                  </a:lnTo>
                  <a:lnTo>
                    <a:pt x="344" y="34"/>
                  </a:lnTo>
                  <a:lnTo>
                    <a:pt x="344" y="34"/>
                  </a:lnTo>
                  <a:lnTo>
                    <a:pt x="346" y="26"/>
                  </a:lnTo>
                  <a:lnTo>
                    <a:pt x="348" y="18"/>
                  </a:lnTo>
                  <a:lnTo>
                    <a:pt x="346" y="12"/>
                  </a:lnTo>
                  <a:lnTo>
                    <a:pt x="340" y="6"/>
                  </a:lnTo>
                  <a:lnTo>
                    <a:pt x="34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37">
              <a:extLst>
                <a:ext uri="{FF2B5EF4-FFF2-40B4-BE49-F238E27FC236}">
                  <a16:creationId xmlns:a16="http://schemas.microsoft.com/office/drawing/2014/main" id="{0BD82478-6592-44E1-9954-C741D90BA3B6}"/>
                </a:ext>
              </a:extLst>
            </p:cNvPr>
            <p:cNvSpPr>
              <a:spLocks noEditPoints="1"/>
            </p:cNvSpPr>
            <p:nvPr/>
          </p:nvSpPr>
          <p:spPr bwMode="auto">
            <a:xfrm>
              <a:off x="3504" y="1825"/>
              <a:ext cx="672" cy="670"/>
            </a:xfrm>
            <a:custGeom>
              <a:avLst/>
              <a:gdLst>
                <a:gd name="T0" fmla="*/ 302 w 672"/>
                <a:gd name="T1" fmla="*/ 0 h 670"/>
                <a:gd name="T2" fmla="*/ 206 w 672"/>
                <a:gd name="T3" fmla="*/ 26 h 670"/>
                <a:gd name="T4" fmla="*/ 122 w 672"/>
                <a:gd name="T5" fmla="*/ 76 h 670"/>
                <a:gd name="T6" fmla="*/ 58 w 672"/>
                <a:gd name="T7" fmla="*/ 148 h 670"/>
                <a:gd name="T8" fmla="*/ 16 w 672"/>
                <a:gd name="T9" fmla="*/ 234 h 670"/>
                <a:gd name="T10" fmla="*/ 0 w 672"/>
                <a:gd name="T11" fmla="*/ 334 h 670"/>
                <a:gd name="T12" fmla="*/ 8 w 672"/>
                <a:gd name="T13" fmla="*/ 402 h 670"/>
                <a:gd name="T14" fmla="*/ 42 w 672"/>
                <a:gd name="T15" fmla="*/ 494 h 670"/>
                <a:gd name="T16" fmla="*/ 100 w 672"/>
                <a:gd name="T17" fmla="*/ 572 h 670"/>
                <a:gd name="T18" fmla="*/ 176 w 672"/>
                <a:gd name="T19" fmla="*/ 630 h 670"/>
                <a:gd name="T20" fmla="*/ 268 w 672"/>
                <a:gd name="T21" fmla="*/ 662 h 670"/>
                <a:gd name="T22" fmla="*/ 336 w 672"/>
                <a:gd name="T23" fmla="*/ 670 h 670"/>
                <a:gd name="T24" fmla="*/ 436 w 672"/>
                <a:gd name="T25" fmla="*/ 654 h 670"/>
                <a:gd name="T26" fmla="*/ 524 w 672"/>
                <a:gd name="T27" fmla="*/ 612 h 670"/>
                <a:gd name="T28" fmla="*/ 594 w 672"/>
                <a:gd name="T29" fmla="*/ 548 h 670"/>
                <a:gd name="T30" fmla="*/ 646 w 672"/>
                <a:gd name="T31" fmla="*/ 464 h 670"/>
                <a:gd name="T32" fmla="*/ 670 w 672"/>
                <a:gd name="T33" fmla="*/ 368 h 670"/>
                <a:gd name="T34" fmla="*/ 670 w 672"/>
                <a:gd name="T35" fmla="*/ 300 h 670"/>
                <a:gd name="T36" fmla="*/ 646 w 672"/>
                <a:gd name="T37" fmla="*/ 204 h 670"/>
                <a:gd name="T38" fmla="*/ 594 w 672"/>
                <a:gd name="T39" fmla="*/ 122 h 670"/>
                <a:gd name="T40" fmla="*/ 524 w 672"/>
                <a:gd name="T41" fmla="*/ 56 h 670"/>
                <a:gd name="T42" fmla="*/ 436 w 672"/>
                <a:gd name="T43" fmla="*/ 14 h 670"/>
                <a:gd name="T44" fmla="*/ 336 w 672"/>
                <a:gd name="T45" fmla="*/ 0 h 670"/>
                <a:gd name="T46" fmla="*/ 336 w 672"/>
                <a:gd name="T47" fmla="*/ 630 h 670"/>
                <a:gd name="T48" fmla="*/ 248 w 672"/>
                <a:gd name="T49" fmla="*/ 616 h 670"/>
                <a:gd name="T50" fmla="*/ 172 w 672"/>
                <a:gd name="T51" fmla="*/ 580 h 670"/>
                <a:gd name="T52" fmla="*/ 108 w 672"/>
                <a:gd name="T53" fmla="*/ 522 h 670"/>
                <a:gd name="T54" fmla="*/ 64 w 672"/>
                <a:gd name="T55" fmla="*/ 450 h 670"/>
                <a:gd name="T56" fmla="*/ 42 w 672"/>
                <a:gd name="T57" fmla="*/ 364 h 670"/>
                <a:gd name="T58" fmla="*/ 42 w 672"/>
                <a:gd name="T59" fmla="*/ 304 h 670"/>
                <a:gd name="T60" fmla="*/ 64 w 672"/>
                <a:gd name="T61" fmla="*/ 220 h 670"/>
                <a:gd name="T62" fmla="*/ 108 w 672"/>
                <a:gd name="T63" fmla="*/ 146 h 670"/>
                <a:gd name="T64" fmla="*/ 172 w 672"/>
                <a:gd name="T65" fmla="*/ 90 h 670"/>
                <a:gd name="T66" fmla="*/ 248 w 672"/>
                <a:gd name="T67" fmla="*/ 52 h 670"/>
                <a:gd name="T68" fmla="*/ 336 w 672"/>
                <a:gd name="T69" fmla="*/ 40 h 670"/>
                <a:gd name="T70" fmla="*/ 396 w 672"/>
                <a:gd name="T71" fmla="*/ 46 h 670"/>
                <a:gd name="T72" fmla="*/ 476 w 672"/>
                <a:gd name="T73" fmla="*/ 74 h 670"/>
                <a:gd name="T74" fmla="*/ 544 w 672"/>
                <a:gd name="T75" fmla="*/ 126 h 670"/>
                <a:gd name="T76" fmla="*/ 596 w 672"/>
                <a:gd name="T77" fmla="*/ 194 h 670"/>
                <a:gd name="T78" fmla="*/ 626 w 672"/>
                <a:gd name="T79" fmla="*/ 276 h 670"/>
                <a:gd name="T80" fmla="*/ 632 w 672"/>
                <a:gd name="T81" fmla="*/ 334 h 670"/>
                <a:gd name="T82" fmla="*/ 618 w 672"/>
                <a:gd name="T83" fmla="*/ 422 h 670"/>
                <a:gd name="T84" fmla="*/ 580 w 672"/>
                <a:gd name="T85" fmla="*/ 500 h 670"/>
                <a:gd name="T86" fmla="*/ 524 w 672"/>
                <a:gd name="T87" fmla="*/ 562 h 670"/>
                <a:gd name="T88" fmla="*/ 450 w 672"/>
                <a:gd name="T89" fmla="*/ 606 h 670"/>
                <a:gd name="T90" fmla="*/ 366 w 672"/>
                <a:gd name="T91" fmla="*/ 62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2" h="670">
                  <a:moveTo>
                    <a:pt x="336" y="0"/>
                  </a:moveTo>
                  <a:lnTo>
                    <a:pt x="336" y="0"/>
                  </a:lnTo>
                  <a:lnTo>
                    <a:pt x="302" y="0"/>
                  </a:lnTo>
                  <a:lnTo>
                    <a:pt x="268" y="6"/>
                  </a:lnTo>
                  <a:lnTo>
                    <a:pt x="236" y="14"/>
                  </a:lnTo>
                  <a:lnTo>
                    <a:pt x="206" y="26"/>
                  </a:lnTo>
                  <a:lnTo>
                    <a:pt x="176" y="40"/>
                  </a:lnTo>
                  <a:lnTo>
                    <a:pt x="148" y="56"/>
                  </a:lnTo>
                  <a:lnTo>
                    <a:pt x="122" y="76"/>
                  </a:lnTo>
                  <a:lnTo>
                    <a:pt x="100" y="98"/>
                  </a:lnTo>
                  <a:lnTo>
                    <a:pt x="78" y="122"/>
                  </a:lnTo>
                  <a:lnTo>
                    <a:pt x="58" y="148"/>
                  </a:lnTo>
                  <a:lnTo>
                    <a:pt x="42" y="174"/>
                  </a:lnTo>
                  <a:lnTo>
                    <a:pt x="28" y="204"/>
                  </a:lnTo>
                  <a:lnTo>
                    <a:pt x="16" y="234"/>
                  </a:lnTo>
                  <a:lnTo>
                    <a:pt x="8" y="266"/>
                  </a:lnTo>
                  <a:lnTo>
                    <a:pt x="2" y="300"/>
                  </a:lnTo>
                  <a:lnTo>
                    <a:pt x="0" y="334"/>
                  </a:lnTo>
                  <a:lnTo>
                    <a:pt x="0" y="334"/>
                  </a:lnTo>
                  <a:lnTo>
                    <a:pt x="2" y="368"/>
                  </a:lnTo>
                  <a:lnTo>
                    <a:pt x="8" y="402"/>
                  </a:lnTo>
                  <a:lnTo>
                    <a:pt x="16" y="434"/>
                  </a:lnTo>
                  <a:lnTo>
                    <a:pt x="28" y="464"/>
                  </a:lnTo>
                  <a:lnTo>
                    <a:pt x="42" y="494"/>
                  </a:lnTo>
                  <a:lnTo>
                    <a:pt x="58" y="522"/>
                  </a:lnTo>
                  <a:lnTo>
                    <a:pt x="78" y="548"/>
                  </a:lnTo>
                  <a:lnTo>
                    <a:pt x="100" y="572"/>
                  </a:lnTo>
                  <a:lnTo>
                    <a:pt x="122" y="594"/>
                  </a:lnTo>
                  <a:lnTo>
                    <a:pt x="148" y="612"/>
                  </a:lnTo>
                  <a:lnTo>
                    <a:pt x="176" y="630"/>
                  </a:lnTo>
                  <a:lnTo>
                    <a:pt x="206" y="644"/>
                  </a:lnTo>
                  <a:lnTo>
                    <a:pt x="236" y="654"/>
                  </a:lnTo>
                  <a:lnTo>
                    <a:pt x="268" y="662"/>
                  </a:lnTo>
                  <a:lnTo>
                    <a:pt x="302" y="668"/>
                  </a:lnTo>
                  <a:lnTo>
                    <a:pt x="336" y="670"/>
                  </a:lnTo>
                  <a:lnTo>
                    <a:pt x="336" y="670"/>
                  </a:lnTo>
                  <a:lnTo>
                    <a:pt x="370" y="668"/>
                  </a:lnTo>
                  <a:lnTo>
                    <a:pt x="404" y="662"/>
                  </a:lnTo>
                  <a:lnTo>
                    <a:pt x="436" y="654"/>
                  </a:lnTo>
                  <a:lnTo>
                    <a:pt x="466" y="644"/>
                  </a:lnTo>
                  <a:lnTo>
                    <a:pt x="496" y="630"/>
                  </a:lnTo>
                  <a:lnTo>
                    <a:pt x="524" y="612"/>
                  </a:lnTo>
                  <a:lnTo>
                    <a:pt x="550" y="594"/>
                  </a:lnTo>
                  <a:lnTo>
                    <a:pt x="574" y="572"/>
                  </a:lnTo>
                  <a:lnTo>
                    <a:pt x="594" y="548"/>
                  </a:lnTo>
                  <a:lnTo>
                    <a:pt x="614" y="522"/>
                  </a:lnTo>
                  <a:lnTo>
                    <a:pt x="630" y="494"/>
                  </a:lnTo>
                  <a:lnTo>
                    <a:pt x="646" y="464"/>
                  </a:lnTo>
                  <a:lnTo>
                    <a:pt x="656" y="434"/>
                  </a:lnTo>
                  <a:lnTo>
                    <a:pt x="664" y="402"/>
                  </a:lnTo>
                  <a:lnTo>
                    <a:pt x="670" y="368"/>
                  </a:lnTo>
                  <a:lnTo>
                    <a:pt x="672" y="334"/>
                  </a:lnTo>
                  <a:lnTo>
                    <a:pt x="672" y="334"/>
                  </a:lnTo>
                  <a:lnTo>
                    <a:pt x="670" y="300"/>
                  </a:lnTo>
                  <a:lnTo>
                    <a:pt x="664" y="266"/>
                  </a:lnTo>
                  <a:lnTo>
                    <a:pt x="656" y="234"/>
                  </a:lnTo>
                  <a:lnTo>
                    <a:pt x="646" y="204"/>
                  </a:lnTo>
                  <a:lnTo>
                    <a:pt x="630" y="174"/>
                  </a:lnTo>
                  <a:lnTo>
                    <a:pt x="614" y="148"/>
                  </a:lnTo>
                  <a:lnTo>
                    <a:pt x="594" y="122"/>
                  </a:lnTo>
                  <a:lnTo>
                    <a:pt x="574" y="98"/>
                  </a:lnTo>
                  <a:lnTo>
                    <a:pt x="550" y="76"/>
                  </a:lnTo>
                  <a:lnTo>
                    <a:pt x="524" y="56"/>
                  </a:lnTo>
                  <a:lnTo>
                    <a:pt x="496" y="40"/>
                  </a:lnTo>
                  <a:lnTo>
                    <a:pt x="466" y="26"/>
                  </a:lnTo>
                  <a:lnTo>
                    <a:pt x="436" y="14"/>
                  </a:lnTo>
                  <a:lnTo>
                    <a:pt x="404" y="6"/>
                  </a:lnTo>
                  <a:lnTo>
                    <a:pt x="370" y="0"/>
                  </a:lnTo>
                  <a:lnTo>
                    <a:pt x="336" y="0"/>
                  </a:lnTo>
                  <a:lnTo>
                    <a:pt x="336" y="0"/>
                  </a:lnTo>
                  <a:close/>
                  <a:moveTo>
                    <a:pt x="336" y="630"/>
                  </a:moveTo>
                  <a:lnTo>
                    <a:pt x="336" y="630"/>
                  </a:lnTo>
                  <a:lnTo>
                    <a:pt x="306" y="628"/>
                  </a:lnTo>
                  <a:lnTo>
                    <a:pt x="276" y="624"/>
                  </a:lnTo>
                  <a:lnTo>
                    <a:pt x="248" y="616"/>
                  </a:lnTo>
                  <a:lnTo>
                    <a:pt x="222" y="606"/>
                  </a:lnTo>
                  <a:lnTo>
                    <a:pt x="196" y="594"/>
                  </a:lnTo>
                  <a:lnTo>
                    <a:pt x="172" y="580"/>
                  </a:lnTo>
                  <a:lnTo>
                    <a:pt x="148" y="562"/>
                  </a:lnTo>
                  <a:lnTo>
                    <a:pt x="128" y="544"/>
                  </a:lnTo>
                  <a:lnTo>
                    <a:pt x="108" y="522"/>
                  </a:lnTo>
                  <a:lnTo>
                    <a:pt x="92" y="500"/>
                  </a:lnTo>
                  <a:lnTo>
                    <a:pt x="76" y="476"/>
                  </a:lnTo>
                  <a:lnTo>
                    <a:pt x="64" y="450"/>
                  </a:lnTo>
                  <a:lnTo>
                    <a:pt x="54" y="422"/>
                  </a:lnTo>
                  <a:lnTo>
                    <a:pt x="46" y="394"/>
                  </a:lnTo>
                  <a:lnTo>
                    <a:pt x="42" y="364"/>
                  </a:lnTo>
                  <a:lnTo>
                    <a:pt x="40" y="334"/>
                  </a:lnTo>
                  <a:lnTo>
                    <a:pt x="40" y="334"/>
                  </a:lnTo>
                  <a:lnTo>
                    <a:pt x="42" y="304"/>
                  </a:lnTo>
                  <a:lnTo>
                    <a:pt x="46" y="276"/>
                  </a:lnTo>
                  <a:lnTo>
                    <a:pt x="54" y="246"/>
                  </a:lnTo>
                  <a:lnTo>
                    <a:pt x="64" y="220"/>
                  </a:lnTo>
                  <a:lnTo>
                    <a:pt x="76" y="194"/>
                  </a:lnTo>
                  <a:lnTo>
                    <a:pt x="92" y="170"/>
                  </a:lnTo>
                  <a:lnTo>
                    <a:pt x="108" y="146"/>
                  </a:lnTo>
                  <a:lnTo>
                    <a:pt x="128" y="126"/>
                  </a:lnTo>
                  <a:lnTo>
                    <a:pt x="148" y="106"/>
                  </a:lnTo>
                  <a:lnTo>
                    <a:pt x="172" y="90"/>
                  </a:lnTo>
                  <a:lnTo>
                    <a:pt x="196" y="74"/>
                  </a:lnTo>
                  <a:lnTo>
                    <a:pt x="222" y="62"/>
                  </a:lnTo>
                  <a:lnTo>
                    <a:pt x="248" y="52"/>
                  </a:lnTo>
                  <a:lnTo>
                    <a:pt x="276" y="46"/>
                  </a:lnTo>
                  <a:lnTo>
                    <a:pt x="306" y="40"/>
                  </a:lnTo>
                  <a:lnTo>
                    <a:pt x="336" y="40"/>
                  </a:lnTo>
                  <a:lnTo>
                    <a:pt x="336" y="40"/>
                  </a:lnTo>
                  <a:lnTo>
                    <a:pt x="366" y="40"/>
                  </a:lnTo>
                  <a:lnTo>
                    <a:pt x="396" y="46"/>
                  </a:lnTo>
                  <a:lnTo>
                    <a:pt x="424" y="52"/>
                  </a:lnTo>
                  <a:lnTo>
                    <a:pt x="450" y="62"/>
                  </a:lnTo>
                  <a:lnTo>
                    <a:pt x="476" y="74"/>
                  </a:lnTo>
                  <a:lnTo>
                    <a:pt x="502" y="90"/>
                  </a:lnTo>
                  <a:lnTo>
                    <a:pt x="524" y="106"/>
                  </a:lnTo>
                  <a:lnTo>
                    <a:pt x="544" y="126"/>
                  </a:lnTo>
                  <a:lnTo>
                    <a:pt x="564" y="146"/>
                  </a:lnTo>
                  <a:lnTo>
                    <a:pt x="580" y="170"/>
                  </a:lnTo>
                  <a:lnTo>
                    <a:pt x="596" y="194"/>
                  </a:lnTo>
                  <a:lnTo>
                    <a:pt x="608" y="220"/>
                  </a:lnTo>
                  <a:lnTo>
                    <a:pt x="618" y="246"/>
                  </a:lnTo>
                  <a:lnTo>
                    <a:pt x="626" y="276"/>
                  </a:lnTo>
                  <a:lnTo>
                    <a:pt x="630" y="304"/>
                  </a:lnTo>
                  <a:lnTo>
                    <a:pt x="632" y="334"/>
                  </a:lnTo>
                  <a:lnTo>
                    <a:pt x="632" y="334"/>
                  </a:lnTo>
                  <a:lnTo>
                    <a:pt x="630" y="364"/>
                  </a:lnTo>
                  <a:lnTo>
                    <a:pt x="626" y="394"/>
                  </a:lnTo>
                  <a:lnTo>
                    <a:pt x="618" y="422"/>
                  </a:lnTo>
                  <a:lnTo>
                    <a:pt x="608" y="450"/>
                  </a:lnTo>
                  <a:lnTo>
                    <a:pt x="596" y="476"/>
                  </a:lnTo>
                  <a:lnTo>
                    <a:pt x="580" y="500"/>
                  </a:lnTo>
                  <a:lnTo>
                    <a:pt x="564" y="522"/>
                  </a:lnTo>
                  <a:lnTo>
                    <a:pt x="544" y="544"/>
                  </a:lnTo>
                  <a:lnTo>
                    <a:pt x="524" y="562"/>
                  </a:lnTo>
                  <a:lnTo>
                    <a:pt x="502" y="580"/>
                  </a:lnTo>
                  <a:lnTo>
                    <a:pt x="476" y="594"/>
                  </a:lnTo>
                  <a:lnTo>
                    <a:pt x="450" y="606"/>
                  </a:lnTo>
                  <a:lnTo>
                    <a:pt x="424" y="616"/>
                  </a:lnTo>
                  <a:lnTo>
                    <a:pt x="396" y="624"/>
                  </a:lnTo>
                  <a:lnTo>
                    <a:pt x="366" y="628"/>
                  </a:lnTo>
                  <a:lnTo>
                    <a:pt x="336" y="630"/>
                  </a:lnTo>
                  <a:lnTo>
                    <a:pt x="336" y="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0" name="Gruppieren 149">
            <a:extLst>
              <a:ext uri="{FF2B5EF4-FFF2-40B4-BE49-F238E27FC236}">
                <a16:creationId xmlns:a16="http://schemas.microsoft.com/office/drawing/2014/main" id="{6B6A3388-97C5-4571-88E2-022D64FA1AA2}"/>
              </a:ext>
            </a:extLst>
          </p:cNvPr>
          <p:cNvGrpSpPr/>
          <p:nvPr/>
        </p:nvGrpSpPr>
        <p:grpSpPr>
          <a:xfrm>
            <a:off x="1875700" y="2857948"/>
            <a:ext cx="1150182" cy="570168"/>
            <a:chOff x="1951900" y="2921448"/>
            <a:chExt cx="1150182" cy="570168"/>
          </a:xfrm>
        </p:grpSpPr>
        <p:pic>
          <p:nvPicPr>
            <p:cNvPr id="151" name="Grafik 150">
              <a:extLst>
                <a:ext uri="{FF2B5EF4-FFF2-40B4-BE49-F238E27FC236}">
                  <a16:creationId xmlns:a16="http://schemas.microsoft.com/office/drawing/2014/main" id="{B7C7E4A0-1D22-400D-8472-552617A120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2182" y="3141613"/>
              <a:ext cx="188090" cy="180000"/>
            </a:xfrm>
            <a:prstGeom prst="rect">
              <a:avLst/>
            </a:prstGeom>
          </p:spPr>
        </p:pic>
        <p:grpSp>
          <p:nvGrpSpPr>
            <p:cNvPr id="152" name="Gruppieren 151">
              <a:extLst>
                <a:ext uri="{FF2B5EF4-FFF2-40B4-BE49-F238E27FC236}">
                  <a16:creationId xmlns:a16="http://schemas.microsoft.com/office/drawing/2014/main" id="{01FFF5BC-2A49-45AC-B253-C2FB3B7BEEE8}"/>
                </a:ext>
              </a:extLst>
            </p:cNvPr>
            <p:cNvGrpSpPr/>
            <p:nvPr/>
          </p:nvGrpSpPr>
          <p:grpSpPr>
            <a:xfrm>
              <a:off x="1951900" y="2942337"/>
              <a:ext cx="1150182" cy="549279"/>
              <a:chOff x="3153384" y="3006278"/>
              <a:chExt cx="1024281" cy="549279"/>
            </a:xfrm>
          </p:grpSpPr>
          <p:grpSp>
            <p:nvGrpSpPr>
              <p:cNvPr id="156" name="Gruppieren 155">
                <a:extLst>
                  <a:ext uri="{FF2B5EF4-FFF2-40B4-BE49-F238E27FC236}">
                    <a16:creationId xmlns:a16="http://schemas.microsoft.com/office/drawing/2014/main" id="{AC0DB4A4-7244-45DB-8613-5F11AA72E761}"/>
                  </a:ext>
                </a:extLst>
              </p:cNvPr>
              <p:cNvGrpSpPr/>
              <p:nvPr/>
            </p:nvGrpSpPr>
            <p:grpSpPr>
              <a:xfrm>
                <a:off x="3153384" y="3006278"/>
                <a:ext cx="1016330" cy="279325"/>
                <a:chOff x="5651042" y="3076433"/>
                <a:chExt cx="1016330" cy="279325"/>
              </a:xfrm>
            </p:grpSpPr>
            <p:grpSp>
              <p:nvGrpSpPr>
                <p:cNvPr id="173" name="Gruppieren 172">
                  <a:extLst>
                    <a:ext uri="{FF2B5EF4-FFF2-40B4-BE49-F238E27FC236}">
                      <a16:creationId xmlns:a16="http://schemas.microsoft.com/office/drawing/2014/main" id="{A99D56FE-D9B6-4616-9DB1-5D52BDAE9848}"/>
                    </a:ext>
                  </a:extLst>
                </p:cNvPr>
                <p:cNvGrpSpPr/>
                <p:nvPr/>
              </p:nvGrpSpPr>
              <p:grpSpPr>
                <a:xfrm>
                  <a:off x="5651042" y="3211758"/>
                  <a:ext cx="216000" cy="144000"/>
                  <a:chOff x="2734278" y="3211758"/>
                  <a:chExt cx="216000" cy="144000"/>
                </a:xfrm>
              </p:grpSpPr>
              <p:cxnSp>
                <p:nvCxnSpPr>
                  <p:cNvPr id="175" name="Gerader Verbinder 174">
                    <a:extLst>
                      <a:ext uri="{FF2B5EF4-FFF2-40B4-BE49-F238E27FC236}">
                        <a16:creationId xmlns:a16="http://schemas.microsoft.com/office/drawing/2014/main" id="{BE5C5371-5723-4753-88DA-A7637B34FCA9}"/>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76" name="Gerader Verbinder 175">
                    <a:extLst>
                      <a:ext uri="{FF2B5EF4-FFF2-40B4-BE49-F238E27FC236}">
                        <a16:creationId xmlns:a16="http://schemas.microsoft.com/office/drawing/2014/main" id="{5B7D5AC6-F56D-468E-9F32-61F2947E1606}"/>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74" name="Textfeld 173">
                  <a:extLst>
                    <a:ext uri="{FF2B5EF4-FFF2-40B4-BE49-F238E27FC236}">
                      <a16:creationId xmlns:a16="http://schemas.microsoft.com/office/drawing/2014/main" id="{EB84D0B6-7B93-4831-A3C9-C2815A9E9ED5}"/>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82%|90%</a:t>
                  </a:r>
                </a:p>
              </p:txBody>
            </p:sp>
          </p:grpSp>
          <p:grpSp>
            <p:nvGrpSpPr>
              <p:cNvPr id="157" name="Gruppieren 156">
                <a:extLst>
                  <a:ext uri="{FF2B5EF4-FFF2-40B4-BE49-F238E27FC236}">
                    <a16:creationId xmlns:a16="http://schemas.microsoft.com/office/drawing/2014/main" id="{7DA2ECDD-2EB5-4C03-B236-E6CEF159CBD9}"/>
                  </a:ext>
                </a:extLst>
              </p:cNvPr>
              <p:cNvGrpSpPr/>
              <p:nvPr/>
            </p:nvGrpSpPr>
            <p:grpSpPr>
              <a:xfrm>
                <a:off x="3159562" y="3281036"/>
                <a:ext cx="1018103" cy="274521"/>
                <a:chOff x="5649269" y="2787070"/>
                <a:chExt cx="1018103" cy="274521"/>
              </a:xfrm>
            </p:grpSpPr>
            <p:grpSp>
              <p:nvGrpSpPr>
                <p:cNvPr id="169" name="Gruppieren 168">
                  <a:extLst>
                    <a:ext uri="{FF2B5EF4-FFF2-40B4-BE49-F238E27FC236}">
                      <a16:creationId xmlns:a16="http://schemas.microsoft.com/office/drawing/2014/main" id="{70059DDC-5EF3-4192-B32D-BF9847B30B26}"/>
                    </a:ext>
                  </a:extLst>
                </p:cNvPr>
                <p:cNvGrpSpPr/>
                <p:nvPr/>
              </p:nvGrpSpPr>
              <p:grpSpPr>
                <a:xfrm>
                  <a:off x="5649269" y="2917591"/>
                  <a:ext cx="216000" cy="144000"/>
                  <a:chOff x="2734278" y="3211758"/>
                  <a:chExt cx="216000" cy="144000"/>
                </a:xfrm>
              </p:grpSpPr>
              <p:cxnSp>
                <p:nvCxnSpPr>
                  <p:cNvPr id="171" name="Gerader Verbinder 170">
                    <a:extLst>
                      <a:ext uri="{FF2B5EF4-FFF2-40B4-BE49-F238E27FC236}">
                        <a16:creationId xmlns:a16="http://schemas.microsoft.com/office/drawing/2014/main" id="{08DB6281-175E-4FE3-A870-45558169AA64}"/>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72" name="Gerader Verbinder 171">
                    <a:extLst>
                      <a:ext uri="{FF2B5EF4-FFF2-40B4-BE49-F238E27FC236}">
                        <a16:creationId xmlns:a16="http://schemas.microsoft.com/office/drawing/2014/main" id="{BEF951CD-C832-44A0-8C97-C2DAD5162FE1}"/>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70" name="Textfeld 169">
                  <a:extLst>
                    <a:ext uri="{FF2B5EF4-FFF2-40B4-BE49-F238E27FC236}">
                      <a16:creationId xmlns:a16="http://schemas.microsoft.com/office/drawing/2014/main" id="{A6D3C5E5-D13E-455D-BD78-D218794DF256}"/>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81%|85%|90%</a:t>
                  </a:r>
                  <a:r>
                    <a:rPr lang="de-DE" sz="600" dirty="0">
                      <a:solidFill>
                        <a:schemeClr val="bg1">
                          <a:lumMod val="65000"/>
                        </a:schemeClr>
                      </a:solidFill>
                    </a:rPr>
                    <a:t>ab</a:t>
                  </a:r>
                </a:p>
              </p:txBody>
            </p:sp>
          </p:grpSp>
        </p:grpSp>
        <p:grpSp>
          <p:nvGrpSpPr>
            <p:cNvPr id="153" name="Gruppieren 152">
              <a:extLst>
                <a:ext uri="{FF2B5EF4-FFF2-40B4-BE49-F238E27FC236}">
                  <a16:creationId xmlns:a16="http://schemas.microsoft.com/office/drawing/2014/main" id="{C2CC61B0-03AE-4DF4-9F9E-9F9FE7678D3D}"/>
                </a:ext>
              </a:extLst>
            </p:cNvPr>
            <p:cNvGrpSpPr>
              <a:grpSpLocks noChangeAspect="1"/>
            </p:cNvGrpSpPr>
            <p:nvPr/>
          </p:nvGrpSpPr>
          <p:grpSpPr>
            <a:xfrm>
              <a:off x="1959046" y="2921448"/>
              <a:ext cx="224322" cy="144000"/>
              <a:chOff x="10194164" y="3584308"/>
              <a:chExt cx="493594" cy="316855"/>
            </a:xfrm>
          </p:grpSpPr>
          <p:pic>
            <p:nvPicPr>
              <p:cNvPr id="154" name="Graphic 5">
                <a:extLst>
                  <a:ext uri="{FF2B5EF4-FFF2-40B4-BE49-F238E27FC236}">
                    <a16:creationId xmlns:a16="http://schemas.microsoft.com/office/drawing/2014/main" id="{0B1CF066-AF55-4A47-AA25-DDF4CFDBF73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155" name="Graphic 11">
                <a:extLst>
                  <a:ext uri="{FF2B5EF4-FFF2-40B4-BE49-F238E27FC236}">
                    <a16:creationId xmlns:a16="http://schemas.microsoft.com/office/drawing/2014/main" id="{5ECD2981-3303-4BAD-8D75-5BEB64F9049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94164" y="3584308"/>
                <a:ext cx="276999" cy="276999"/>
              </a:xfrm>
              <a:prstGeom prst="rect">
                <a:avLst/>
              </a:prstGeom>
            </p:spPr>
          </p:pic>
        </p:grpSp>
      </p:grpSp>
      <p:grpSp>
        <p:nvGrpSpPr>
          <p:cNvPr id="177" name="Gruppieren 176">
            <a:extLst>
              <a:ext uri="{FF2B5EF4-FFF2-40B4-BE49-F238E27FC236}">
                <a16:creationId xmlns:a16="http://schemas.microsoft.com/office/drawing/2014/main" id="{3F59D810-0B09-4793-9246-6CBC217AE2D6}"/>
              </a:ext>
            </a:extLst>
          </p:cNvPr>
          <p:cNvGrpSpPr/>
          <p:nvPr/>
        </p:nvGrpSpPr>
        <p:grpSpPr>
          <a:xfrm>
            <a:off x="2908699" y="2857948"/>
            <a:ext cx="1150182" cy="570168"/>
            <a:chOff x="1951900" y="2921448"/>
            <a:chExt cx="1150182" cy="570168"/>
          </a:xfrm>
        </p:grpSpPr>
        <p:pic>
          <p:nvPicPr>
            <p:cNvPr id="178" name="Grafik 177">
              <a:extLst>
                <a:ext uri="{FF2B5EF4-FFF2-40B4-BE49-F238E27FC236}">
                  <a16:creationId xmlns:a16="http://schemas.microsoft.com/office/drawing/2014/main" id="{9838DE8C-2889-4254-853D-8B03524030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2182" y="3141613"/>
              <a:ext cx="188090" cy="180000"/>
            </a:xfrm>
            <a:prstGeom prst="rect">
              <a:avLst/>
            </a:prstGeom>
          </p:spPr>
        </p:pic>
        <p:grpSp>
          <p:nvGrpSpPr>
            <p:cNvPr id="179" name="Gruppieren 178">
              <a:extLst>
                <a:ext uri="{FF2B5EF4-FFF2-40B4-BE49-F238E27FC236}">
                  <a16:creationId xmlns:a16="http://schemas.microsoft.com/office/drawing/2014/main" id="{97404E2F-ECDA-4955-B548-E9F8D29D1341}"/>
                </a:ext>
              </a:extLst>
            </p:cNvPr>
            <p:cNvGrpSpPr/>
            <p:nvPr/>
          </p:nvGrpSpPr>
          <p:grpSpPr>
            <a:xfrm>
              <a:off x="1951900" y="2942337"/>
              <a:ext cx="1150182" cy="549279"/>
              <a:chOff x="3153384" y="3006278"/>
              <a:chExt cx="1024281" cy="549279"/>
            </a:xfrm>
          </p:grpSpPr>
          <p:grpSp>
            <p:nvGrpSpPr>
              <p:cNvPr id="183" name="Gruppieren 182">
                <a:extLst>
                  <a:ext uri="{FF2B5EF4-FFF2-40B4-BE49-F238E27FC236}">
                    <a16:creationId xmlns:a16="http://schemas.microsoft.com/office/drawing/2014/main" id="{268B9320-1D4E-42A6-8FBF-EDC4256460D3}"/>
                  </a:ext>
                </a:extLst>
              </p:cNvPr>
              <p:cNvGrpSpPr/>
              <p:nvPr/>
            </p:nvGrpSpPr>
            <p:grpSpPr>
              <a:xfrm>
                <a:off x="3153384" y="3006278"/>
                <a:ext cx="1016330" cy="279325"/>
                <a:chOff x="5651042" y="3076433"/>
                <a:chExt cx="1016330" cy="279325"/>
              </a:xfrm>
            </p:grpSpPr>
            <p:grpSp>
              <p:nvGrpSpPr>
                <p:cNvPr id="209" name="Gruppieren 208">
                  <a:extLst>
                    <a:ext uri="{FF2B5EF4-FFF2-40B4-BE49-F238E27FC236}">
                      <a16:creationId xmlns:a16="http://schemas.microsoft.com/office/drawing/2014/main" id="{CC47A173-783A-4D4F-A8BD-406A9A2EF802}"/>
                    </a:ext>
                  </a:extLst>
                </p:cNvPr>
                <p:cNvGrpSpPr/>
                <p:nvPr/>
              </p:nvGrpSpPr>
              <p:grpSpPr>
                <a:xfrm>
                  <a:off x="5651042" y="3211758"/>
                  <a:ext cx="216000" cy="144000"/>
                  <a:chOff x="2734278" y="3211758"/>
                  <a:chExt cx="216000" cy="144000"/>
                </a:xfrm>
              </p:grpSpPr>
              <p:cxnSp>
                <p:nvCxnSpPr>
                  <p:cNvPr id="211" name="Gerader Verbinder 210">
                    <a:extLst>
                      <a:ext uri="{FF2B5EF4-FFF2-40B4-BE49-F238E27FC236}">
                        <a16:creationId xmlns:a16="http://schemas.microsoft.com/office/drawing/2014/main" id="{574DE7F4-5C90-4A71-8ACA-1C51C5C4FF86}"/>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12" name="Gerader Verbinder 211">
                    <a:extLst>
                      <a:ext uri="{FF2B5EF4-FFF2-40B4-BE49-F238E27FC236}">
                        <a16:creationId xmlns:a16="http://schemas.microsoft.com/office/drawing/2014/main" id="{7D305C5B-2947-4EDC-9236-338F5BEBDC27}"/>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10" name="Textfeld 209">
                  <a:extLst>
                    <a:ext uri="{FF2B5EF4-FFF2-40B4-BE49-F238E27FC236}">
                      <a16:creationId xmlns:a16="http://schemas.microsoft.com/office/drawing/2014/main" id="{8AF3C9EC-5D7F-4370-988D-6A4D680DC04D}"/>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67%|74%</a:t>
                  </a:r>
                </a:p>
              </p:txBody>
            </p:sp>
          </p:grpSp>
          <p:grpSp>
            <p:nvGrpSpPr>
              <p:cNvPr id="184" name="Gruppieren 183">
                <a:extLst>
                  <a:ext uri="{FF2B5EF4-FFF2-40B4-BE49-F238E27FC236}">
                    <a16:creationId xmlns:a16="http://schemas.microsoft.com/office/drawing/2014/main" id="{BD016AF9-996E-4E10-90A0-ABA10C65EAA7}"/>
                  </a:ext>
                </a:extLst>
              </p:cNvPr>
              <p:cNvGrpSpPr/>
              <p:nvPr/>
            </p:nvGrpSpPr>
            <p:grpSpPr>
              <a:xfrm>
                <a:off x="3159562" y="3281036"/>
                <a:ext cx="1018103" cy="274521"/>
                <a:chOff x="5649269" y="2787070"/>
                <a:chExt cx="1018103" cy="274521"/>
              </a:xfrm>
            </p:grpSpPr>
            <p:grpSp>
              <p:nvGrpSpPr>
                <p:cNvPr id="185" name="Gruppieren 184">
                  <a:extLst>
                    <a:ext uri="{FF2B5EF4-FFF2-40B4-BE49-F238E27FC236}">
                      <a16:creationId xmlns:a16="http://schemas.microsoft.com/office/drawing/2014/main" id="{F4AEBE97-094D-4E59-8A18-15DBB027812C}"/>
                    </a:ext>
                  </a:extLst>
                </p:cNvPr>
                <p:cNvGrpSpPr/>
                <p:nvPr/>
              </p:nvGrpSpPr>
              <p:grpSpPr>
                <a:xfrm>
                  <a:off x="5649269" y="2917591"/>
                  <a:ext cx="216000" cy="144000"/>
                  <a:chOff x="2734278" y="3211758"/>
                  <a:chExt cx="216000" cy="144000"/>
                </a:xfrm>
              </p:grpSpPr>
              <p:cxnSp>
                <p:nvCxnSpPr>
                  <p:cNvPr id="187" name="Gerader Verbinder 186">
                    <a:extLst>
                      <a:ext uri="{FF2B5EF4-FFF2-40B4-BE49-F238E27FC236}">
                        <a16:creationId xmlns:a16="http://schemas.microsoft.com/office/drawing/2014/main" id="{437560A8-5A6E-4AF3-A2F4-A4A9400A1679}"/>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88" name="Gerader Verbinder 187">
                    <a:extLst>
                      <a:ext uri="{FF2B5EF4-FFF2-40B4-BE49-F238E27FC236}">
                        <a16:creationId xmlns:a16="http://schemas.microsoft.com/office/drawing/2014/main" id="{09C413C2-0EDC-4709-AE25-0D05131A3D0E}"/>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86" name="Textfeld 185">
                  <a:extLst>
                    <a:ext uri="{FF2B5EF4-FFF2-40B4-BE49-F238E27FC236}">
                      <a16:creationId xmlns:a16="http://schemas.microsoft.com/office/drawing/2014/main" id="{A833D812-DB4B-4EDD-BD3B-13B21447F189}"/>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endParaRPr lang="de-DE" sz="600" dirty="0">
                    <a:solidFill>
                      <a:schemeClr val="bg1">
                        <a:lumMod val="65000"/>
                      </a:schemeClr>
                    </a:solidFill>
                  </a:endParaRPr>
                </a:p>
              </p:txBody>
            </p:sp>
          </p:grpSp>
        </p:grpSp>
        <p:grpSp>
          <p:nvGrpSpPr>
            <p:cNvPr id="180" name="Gruppieren 179">
              <a:extLst>
                <a:ext uri="{FF2B5EF4-FFF2-40B4-BE49-F238E27FC236}">
                  <a16:creationId xmlns:a16="http://schemas.microsoft.com/office/drawing/2014/main" id="{9022B816-04C4-46D3-95DE-61DA84F8E512}"/>
                </a:ext>
              </a:extLst>
            </p:cNvPr>
            <p:cNvGrpSpPr>
              <a:grpSpLocks noChangeAspect="1"/>
            </p:cNvGrpSpPr>
            <p:nvPr/>
          </p:nvGrpSpPr>
          <p:grpSpPr>
            <a:xfrm>
              <a:off x="1959046" y="2921448"/>
              <a:ext cx="224322" cy="144000"/>
              <a:chOff x="10194164" y="3584308"/>
              <a:chExt cx="493594" cy="316855"/>
            </a:xfrm>
          </p:grpSpPr>
          <p:pic>
            <p:nvPicPr>
              <p:cNvPr id="181" name="Graphic 5">
                <a:extLst>
                  <a:ext uri="{FF2B5EF4-FFF2-40B4-BE49-F238E27FC236}">
                    <a16:creationId xmlns:a16="http://schemas.microsoft.com/office/drawing/2014/main" id="{ED2B5C69-2BCC-40DA-8593-E550315FEA0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182" name="Graphic 11">
                <a:extLst>
                  <a:ext uri="{FF2B5EF4-FFF2-40B4-BE49-F238E27FC236}">
                    <a16:creationId xmlns:a16="http://schemas.microsoft.com/office/drawing/2014/main" id="{C46FC0D3-3AAE-4F6A-8FE2-CDFCDB4EC56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94164" y="3584308"/>
                <a:ext cx="276999" cy="276999"/>
              </a:xfrm>
              <a:prstGeom prst="rect">
                <a:avLst/>
              </a:prstGeom>
            </p:spPr>
          </p:pic>
        </p:grpSp>
      </p:grpSp>
      <p:grpSp>
        <p:nvGrpSpPr>
          <p:cNvPr id="261" name="Gruppieren 260">
            <a:extLst>
              <a:ext uri="{FF2B5EF4-FFF2-40B4-BE49-F238E27FC236}">
                <a16:creationId xmlns:a16="http://schemas.microsoft.com/office/drawing/2014/main" id="{B01245CD-29BE-47C0-B8C1-7F1CC7C54BA0}"/>
              </a:ext>
            </a:extLst>
          </p:cNvPr>
          <p:cNvGrpSpPr>
            <a:grpSpLocks noChangeAspect="1"/>
          </p:cNvGrpSpPr>
          <p:nvPr/>
        </p:nvGrpSpPr>
        <p:grpSpPr>
          <a:xfrm>
            <a:off x="8496065" y="5616154"/>
            <a:ext cx="3240000" cy="432383"/>
            <a:chOff x="8145191" y="5602202"/>
            <a:chExt cx="3681683" cy="491331"/>
          </a:xfrm>
        </p:grpSpPr>
        <p:pic>
          <p:nvPicPr>
            <p:cNvPr id="262" name="Graphic 5">
              <a:extLst>
                <a:ext uri="{FF2B5EF4-FFF2-40B4-BE49-F238E27FC236}">
                  <a16:creationId xmlns:a16="http://schemas.microsoft.com/office/drawing/2014/main" id="{EB37FB12-7F10-4F5D-8B67-1AA82D5EDF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24240" y="5667113"/>
              <a:ext cx="192868" cy="316855"/>
            </a:xfrm>
            <a:prstGeom prst="rect">
              <a:avLst/>
            </a:prstGeom>
          </p:spPr>
        </p:pic>
        <p:pic>
          <p:nvPicPr>
            <p:cNvPr id="263" name="Grafik 262">
              <a:extLst>
                <a:ext uri="{FF2B5EF4-FFF2-40B4-BE49-F238E27FC236}">
                  <a16:creationId xmlns:a16="http://schemas.microsoft.com/office/drawing/2014/main" id="{00EBF5BB-072D-451F-A9F9-3AB7FAFF48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93318" y="5602202"/>
              <a:ext cx="421322" cy="403200"/>
            </a:xfrm>
            <a:prstGeom prst="rect">
              <a:avLst/>
            </a:prstGeom>
          </p:spPr>
        </p:pic>
        <p:pic>
          <p:nvPicPr>
            <p:cNvPr id="264" name="Graphic 11">
              <a:extLst>
                <a:ext uri="{FF2B5EF4-FFF2-40B4-BE49-F238E27FC236}">
                  <a16:creationId xmlns:a16="http://schemas.microsoft.com/office/drawing/2014/main" id="{F911B7DC-598A-4A96-B0AA-0D44B9F402B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45191" y="5702348"/>
              <a:ext cx="276999" cy="276999"/>
            </a:xfrm>
            <a:prstGeom prst="rect">
              <a:avLst/>
            </a:prstGeom>
          </p:spPr>
        </p:pic>
        <p:sp>
          <p:nvSpPr>
            <p:cNvPr id="265" name="Rechteck: abgerundete Ecken 264">
              <a:extLst>
                <a:ext uri="{FF2B5EF4-FFF2-40B4-BE49-F238E27FC236}">
                  <a16:creationId xmlns:a16="http://schemas.microsoft.com/office/drawing/2014/main" id="{61DD1FD7-C03B-427E-B798-C25E2CECCDD8}"/>
                </a:ext>
              </a:extLst>
            </p:cNvPr>
            <p:cNvSpPr/>
            <p:nvPr/>
          </p:nvSpPr>
          <p:spPr bwMode="ltGray">
            <a:xfrm>
              <a:off x="10086643" y="5667112"/>
              <a:ext cx="1740231" cy="338289"/>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sp>
          <p:nvSpPr>
            <p:cNvPr id="266" name="Textfeld 265">
              <a:extLst>
                <a:ext uri="{FF2B5EF4-FFF2-40B4-BE49-F238E27FC236}">
                  <a16:creationId xmlns:a16="http://schemas.microsoft.com/office/drawing/2014/main" id="{6C944994-222A-4FBE-BC73-3944AE9FDADA}"/>
                </a:ext>
              </a:extLst>
            </p:cNvPr>
            <p:cNvSpPr txBox="1"/>
            <p:nvPr/>
          </p:nvSpPr>
          <p:spPr>
            <a:xfrm>
              <a:off x="10206064"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18-34</a:t>
              </a:r>
              <a:br>
                <a:rPr lang="en-US" sz="1100" dirty="0">
                  <a:solidFill>
                    <a:schemeClr val="bg1">
                      <a:lumMod val="75000"/>
                    </a:schemeClr>
                  </a:solidFill>
                </a:rPr>
              </a:br>
              <a:r>
                <a:rPr lang="en-US" sz="900" dirty="0">
                  <a:solidFill>
                    <a:schemeClr val="bg1">
                      <a:lumMod val="75000"/>
                    </a:schemeClr>
                  </a:solidFill>
                </a:rPr>
                <a:t>(a)</a:t>
              </a:r>
            </a:p>
          </p:txBody>
        </p:sp>
        <p:sp>
          <p:nvSpPr>
            <p:cNvPr id="267" name="Textfeld 266">
              <a:extLst>
                <a:ext uri="{FF2B5EF4-FFF2-40B4-BE49-F238E27FC236}">
                  <a16:creationId xmlns:a16="http://schemas.microsoft.com/office/drawing/2014/main" id="{81F244DD-2F3D-4610-8204-2D5897BC5D7A}"/>
                </a:ext>
              </a:extLst>
            </p:cNvPr>
            <p:cNvSpPr txBox="1"/>
            <p:nvPr/>
          </p:nvSpPr>
          <p:spPr>
            <a:xfrm>
              <a:off x="10741646"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35-49</a:t>
              </a:r>
              <a:br>
                <a:rPr lang="en-US" sz="1100" dirty="0">
                  <a:solidFill>
                    <a:schemeClr val="bg1">
                      <a:lumMod val="75000"/>
                    </a:schemeClr>
                  </a:solidFill>
                </a:rPr>
              </a:br>
              <a:r>
                <a:rPr lang="en-US" sz="900" dirty="0">
                  <a:solidFill>
                    <a:schemeClr val="bg1">
                      <a:lumMod val="75000"/>
                    </a:schemeClr>
                  </a:solidFill>
                </a:rPr>
                <a:t>(b)</a:t>
              </a:r>
            </a:p>
          </p:txBody>
        </p:sp>
        <p:sp>
          <p:nvSpPr>
            <p:cNvPr id="268" name="Textfeld 267">
              <a:extLst>
                <a:ext uri="{FF2B5EF4-FFF2-40B4-BE49-F238E27FC236}">
                  <a16:creationId xmlns:a16="http://schemas.microsoft.com/office/drawing/2014/main" id="{E6A598F4-AB53-454B-8FD0-FBCCCC739098}"/>
                </a:ext>
              </a:extLst>
            </p:cNvPr>
            <p:cNvSpPr txBox="1"/>
            <p:nvPr/>
          </p:nvSpPr>
          <p:spPr>
            <a:xfrm>
              <a:off x="11277227"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50-99</a:t>
              </a:r>
              <a:br>
                <a:rPr lang="en-US" sz="1100" dirty="0">
                  <a:solidFill>
                    <a:schemeClr val="bg1">
                      <a:lumMod val="75000"/>
                    </a:schemeClr>
                  </a:solidFill>
                </a:rPr>
              </a:br>
              <a:r>
                <a:rPr lang="en-US" sz="900" dirty="0">
                  <a:solidFill>
                    <a:schemeClr val="bg1">
                      <a:lumMod val="75000"/>
                    </a:schemeClr>
                  </a:solidFill>
                </a:rPr>
                <a:t>(c)</a:t>
              </a:r>
            </a:p>
          </p:txBody>
        </p:sp>
        <p:cxnSp>
          <p:nvCxnSpPr>
            <p:cNvPr id="269" name="Gerader Verbinder 268">
              <a:extLst>
                <a:ext uri="{FF2B5EF4-FFF2-40B4-BE49-F238E27FC236}">
                  <a16:creationId xmlns:a16="http://schemas.microsoft.com/office/drawing/2014/main" id="{C378B4C1-3A11-48CA-87E4-2ECDFD4C6195}"/>
                </a:ext>
              </a:extLst>
            </p:cNvPr>
            <p:cNvCxnSpPr>
              <a:cxnSpLocks/>
            </p:cNvCxnSpPr>
            <p:nvPr/>
          </p:nvCxnSpPr>
          <p:spPr>
            <a:xfrm>
              <a:off x="1067642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70" name="Gerader Verbinder 269">
              <a:extLst>
                <a:ext uri="{FF2B5EF4-FFF2-40B4-BE49-F238E27FC236}">
                  <a16:creationId xmlns:a16="http://schemas.microsoft.com/office/drawing/2014/main" id="{3320E0B5-905B-4E31-8573-7DB3F37EE57B}"/>
                </a:ext>
              </a:extLst>
            </p:cNvPr>
            <p:cNvCxnSpPr>
              <a:cxnSpLocks/>
            </p:cNvCxnSpPr>
            <p:nvPr/>
          </p:nvCxnSpPr>
          <p:spPr>
            <a:xfrm>
              <a:off x="1121689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71" name="Rechteck: abgerundete Ecken 270">
              <a:extLst>
                <a:ext uri="{FF2B5EF4-FFF2-40B4-BE49-F238E27FC236}">
                  <a16:creationId xmlns:a16="http://schemas.microsoft.com/office/drawing/2014/main" id="{78C7EFB8-C6B8-4ACC-9501-59149006EA8C}"/>
                </a:ext>
              </a:extLst>
            </p:cNvPr>
            <p:cNvSpPr/>
            <p:nvPr/>
          </p:nvSpPr>
          <p:spPr bwMode="ltGray">
            <a:xfrm>
              <a:off x="8812162" y="5667112"/>
              <a:ext cx="518125" cy="33829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cxnSp>
          <p:nvCxnSpPr>
            <p:cNvPr id="272" name="Gerader Verbinder 271">
              <a:extLst>
                <a:ext uri="{FF2B5EF4-FFF2-40B4-BE49-F238E27FC236}">
                  <a16:creationId xmlns:a16="http://schemas.microsoft.com/office/drawing/2014/main" id="{BD4E25F4-2934-40B7-85FA-4C57AA529D11}"/>
                </a:ext>
              </a:extLst>
            </p:cNvPr>
            <p:cNvCxnSpPr>
              <a:cxnSpLocks/>
            </p:cNvCxnSpPr>
            <p:nvPr/>
          </p:nvCxnSpPr>
          <p:spPr>
            <a:xfrm>
              <a:off x="9071224" y="5765460"/>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73" name="Textfeld 272">
              <a:extLst>
                <a:ext uri="{FF2B5EF4-FFF2-40B4-BE49-F238E27FC236}">
                  <a16:creationId xmlns:a16="http://schemas.microsoft.com/office/drawing/2014/main" id="{18945D55-9C00-4D60-B8D8-076DDC2B6262}"/>
                </a:ext>
              </a:extLst>
            </p:cNvPr>
            <p:cNvSpPr txBox="1"/>
            <p:nvPr/>
          </p:nvSpPr>
          <p:spPr>
            <a:xfrm>
              <a:off x="8882814" y="5766403"/>
              <a:ext cx="132972" cy="192355"/>
            </a:xfrm>
            <a:prstGeom prst="rect">
              <a:avLst/>
            </a:prstGeom>
            <a:noFill/>
          </p:spPr>
          <p:txBody>
            <a:bodyPr wrap="none" lIns="0" tIns="0" rIns="0" bIns="0" rtlCol="0">
              <a:spAutoFit/>
            </a:bodyPr>
            <a:lstStyle/>
            <a:p>
              <a:pPr algn="ctr"/>
              <a:r>
                <a:rPr lang="en-US" sz="1100" dirty="0">
                  <a:solidFill>
                    <a:schemeClr val="bg1">
                      <a:lumMod val="75000"/>
                    </a:schemeClr>
                  </a:solidFill>
                </a:rPr>
                <a:t>m</a:t>
              </a:r>
            </a:p>
          </p:txBody>
        </p:sp>
        <p:sp>
          <p:nvSpPr>
            <p:cNvPr id="274" name="Textfeld 273">
              <a:extLst>
                <a:ext uri="{FF2B5EF4-FFF2-40B4-BE49-F238E27FC236}">
                  <a16:creationId xmlns:a16="http://schemas.microsoft.com/office/drawing/2014/main" id="{75D3F48E-91B4-465A-B54A-D1922A3AF84F}"/>
                </a:ext>
              </a:extLst>
            </p:cNvPr>
            <p:cNvSpPr txBox="1"/>
            <p:nvPr/>
          </p:nvSpPr>
          <p:spPr>
            <a:xfrm>
              <a:off x="9198193" y="5766403"/>
              <a:ext cx="43718" cy="192355"/>
            </a:xfrm>
            <a:prstGeom prst="rect">
              <a:avLst/>
            </a:prstGeom>
            <a:noFill/>
          </p:spPr>
          <p:txBody>
            <a:bodyPr wrap="none" lIns="0" tIns="0" rIns="0" bIns="0" rtlCol="0">
              <a:spAutoFit/>
            </a:bodyPr>
            <a:lstStyle/>
            <a:p>
              <a:pPr algn="ctr"/>
              <a:r>
                <a:rPr lang="en-US" sz="1100" dirty="0">
                  <a:solidFill>
                    <a:schemeClr val="bg1">
                      <a:lumMod val="75000"/>
                    </a:schemeClr>
                  </a:solidFill>
                </a:rPr>
                <a:t>f</a:t>
              </a:r>
              <a:endParaRPr lang="en-US" sz="900" dirty="0">
                <a:solidFill>
                  <a:schemeClr val="bg1">
                    <a:lumMod val="75000"/>
                  </a:schemeClr>
                </a:solidFill>
              </a:endParaRPr>
            </a:p>
          </p:txBody>
        </p:sp>
        <p:sp>
          <p:nvSpPr>
            <p:cNvPr id="275" name="Textfeld 274">
              <a:extLst>
                <a:ext uri="{FF2B5EF4-FFF2-40B4-BE49-F238E27FC236}">
                  <a16:creationId xmlns:a16="http://schemas.microsoft.com/office/drawing/2014/main" id="{6058962D-BCA9-4A29-B8A5-2C58AB5E7A98}"/>
                </a:ext>
              </a:extLst>
            </p:cNvPr>
            <p:cNvSpPr txBox="1"/>
            <p:nvPr/>
          </p:nvSpPr>
          <p:spPr>
            <a:xfrm>
              <a:off x="8908650" y="5936152"/>
              <a:ext cx="74" cy="157381"/>
            </a:xfrm>
            <a:prstGeom prst="rect">
              <a:avLst/>
            </a:prstGeom>
            <a:noFill/>
          </p:spPr>
          <p:txBody>
            <a:bodyPr wrap="none" lIns="0" tIns="0" rIns="0" bIns="0" rtlCol="0">
              <a:spAutoFit/>
            </a:bodyPr>
            <a:lstStyle/>
            <a:p>
              <a:endParaRPr lang="en-US" sz="900" b="1" dirty="0">
                <a:solidFill>
                  <a:schemeClr val="bg1">
                    <a:lumMod val="75000"/>
                  </a:schemeClr>
                </a:solidFill>
              </a:endParaRPr>
            </a:p>
          </p:txBody>
        </p:sp>
      </p:grpSp>
      <p:grpSp>
        <p:nvGrpSpPr>
          <p:cNvPr id="135" name="Gruppieren 134">
            <a:extLst>
              <a:ext uri="{FF2B5EF4-FFF2-40B4-BE49-F238E27FC236}">
                <a16:creationId xmlns:a16="http://schemas.microsoft.com/office/drawing/2014/main" id="{6E2050A8-1246-4DD1-B1A9-075BEE6D8ACA}"/>
              </a:ext>
            </a:extLst>
          </p:cNvPr>
          <p:cNvGrpSpPr/>
          <p:nvPr/>
        </p:nvGrpSpPr>
        <p:grpSpPr>
          <a:xfrm>
            <a:off x="1912428" y="6249342"/>
            <a:ext cx="724480" cy="468000"/>
            <a:chOff x="1714500" y="4880600"/>
            <a:chExt cx="724480" cy="468000"/>
          </a:xfrm>
        </p:grpSpPr>
        <p:pic>
          <p:nvPicPr>
            <p:cNvPr id="136" name="Grafik 135">
              <a:extLst>
                <a:ext uri="{FF2B5EF4-FFF2-40B4-BE49-F238E27FC236}">
                  <a16:creationId xmlns:a16="http://schemas.microsoft.com/office/drawing/2014/main" id="{AF77AED2-0242-49E8-B0D4-32545BE3753B}"/>
                </a:ext>
              </a:extLst>
            </p:cNvPr>
            <p:cNvPicPr>
              <a:picLocks noChangeAspect="1"/>
            </p:cNvPicPr>
            <p:nvPr/>
          </p:nvPicPr>
          <p:blipFill>
            <a:blip r:embed="rId10"/>
            <a:stretch>
              <a:fillRect/>
            </a:stretch>
          </p:blipFill>
          <p:spPr>
            <a:xfrm>
              <a:off x="1714500" y="4880600"/>
              <a:ext cx="468000" cy="468000"/>
            </a:xfrm>
            <a:prstGeom prst="rect">
              <a:avLst/>
            </a:prstGeom>
          </p:spPr>
        </p:pic>
        <p:sp>
          <p:nvSpPr>
            <p:cNvPr id="137" name="Textfeld 136">
              <a:extLst>
                <a:ext uri="{FF2B5EF4-FFF2-40B4-BE49-F238E27FC236}">
                  <a16:creationId xmlns:a16="http://schemas.microsoft.com/office/drawing/2014/main" id="{FC9B46F1-0E00-4353-A6F5-EDE490F09313}"/>
                </a:ext>
              </a:extLst>
            </p:cNvPr>
            <p:cNvSpPr txBox="1"/>
            <p:nvPr/>
          </p:nvSpPr>
          <p:spPr>
            <a:xfrm>
              <a:off x="2182500" y="5037656"/>
              <a:ext cx="256480" cy="153888"/>
            </a:xfrm>
            <a:prstGeom prst="rect">
              <a:avLst/>
            </a:prstGeom>
            <a:noFill/>
          </p:spPr>
          <p:txBody>
            <a:bodyPr wrap="none" lIns="0" tIns="0" rIns="0" bIns="0" rtlCol="0">
              <a:spAutoFit/>
            </a:bodyPr>
            <a:lstStyle/>
            <a:p>
              <a:r>
                <a:rPr lang="en-US" sz="1000" b="1" noProof="1"/>
                <a:t>BEL</a:t>
              </a:r>
            </a:p>
          </p:txBody>
        </p:sp>
      </p:grpSp>
      <p:grpSp>
        <p:nvGrpSpPr>
          <p:cNvPr id="124" name="Gruppieren 123">
            <a:extLst>
              <a:ext uri="{FF2B5EF4-FFF2-40B4-BE49-F238E27FC236}">
                <a16:creationId xmlns:a16="http://schemas.microsoft.com/office/drawing/2014/main" id="{4D41E03E-490F-44F2-A36D-D6573C2C49E9}"/>
              </a:ext>
            </a:extLst>
          </p:cNvPr>
          <p:cNvGrpSpPr/>
          <p:nvPr/>
        </p:nvGrpSpPr>
        <p:grpSpPr>
          <a:xfrm>
            <a:off x="4613843" y="2865182"/>
            <a:ext cx="1150182" cy="570168"/>
            <a:chOff x="1951900" y="2921448"/>
            <a:chExt cx="1150182" cy="570168"/>
          </a:xfrm>
        </p:grpSpPr>
        <p:pic>
          <p:nvPicPr>
            <p:cNvPr id="125" name="Grafik 124">
              <a:extLst>
                <a:ext uri="{FF2B5EF4-FFF2-40B4-BE49-F238E27FC236}">
                  <a16:creationId xmlns:a16="http://schemas.microsoft.com/office/drawing/2014/main" id="{2AD95409-9651-4331-BEBC-E673D80C44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2182" y="3141613"/>
              <a:ext cx="188090" cy="180000"/>
            </a:xfrm>
            <a:prstGeom prst="rect">
              <a:avLst/>
            </a:prstGeom>
          </p:spPr>
        </p:pic>
        <p:grpSp>
          <p:nvGrpSpPr>
            <p:cNvPr id="126" name="Gruppieren 125">
              <a:extLst>
                <a:ext uri="{FF2B5EF4-FFF2-40B4-BE49-F238E27FC236}">
                  <a16:creationId xmlns:a16="http://schemas.microsoft.com/office/drawing/2014/main" id="{E8BB97F8-99EF-45F3-8232-614CFDAE68C3}"/>
                </a:ext>
              </a:extLst>
            </p:cNvPr>
            <p:cNvGrpSpPr/>
            <p:nvPr/>
          </p:nvGrpSpPr>
          <p:grpSpPr>
            <a:xfrm>
              <a:off x="1951900" y="2942337"/>
              <a:ext cx="1150182" cy="549279"/>
              <a:chOff x="3153384" y="3006278"/>
              <a:chExt cx="1024281" cy="549279"/>
            </a:xfrm>
          </p:grpSpPr>
          <p:grpSp>
            <p:nvGrpSpPr>
              <p:cNvPr id="131" name="Gruppieren 130">
                <a:extLst>
                  <a:ext uri="{FF2B5EF4-FFF2-40B4-BE49-F238E27FC236}">
                    <a16:creationId xmlns:a16="http://schemas.microsoft.com/office/drawing/2014/main" id="{6B4A476B-E647-455E-B526-2C565B38FD43}"/>
                  </a:ext>
                </a:extLst>
              </p:cNvPr>
              <p:cNvGrpSpPr/>
              <p:nvPr/>
            </p:nvGrpSpPr>
            <p:grpSpPr>
              <a:xfrm>
                <a:off x="3153384" y="3006278"/>
                <a:ext cx="1016330" cy="279325"/>
                <a:chOff x="5651042" y="3076433"/>
                <a:chExt cx="1016330" cy="279325"/>
              </a:xfrm>
            </p:grpSpPr>
            <p:grpSp>
              <p:nvGrpSpPr>
                <p:cNvPr id="140" name="Gruppieren 139">
                  <a:extLst>
                    <a:ext uri="{FF2B5EF4-FFF2-40B4-BE49-F238E27FC236}">
                      <a16:creationId xmlns:a16="http://schemas.microsoft.com/office/drawing/2014/main" id="{B37FBB31-1CD5-415A-BC3B-73227F8C1B48}"/>
                    </a:ext>
                  </a:extLst>
                </p:cNvPr>
                <p:cNvGrpSpPr/>
                <p:nvPr/>
              </p:nvGrpSpPr>
              <p:grpSpPr>
                <a:xfrm>
                  <a:off x="5651042" y="3211758"/>
                  <a:ext cx="216000" cy="144000"/>
                  <a:chOff x="2734278" y="3211758"/>
                  <a:chExt cx="216000" cy="144000"/>
                </a:xfrm>
              </p:grpSpPr>
              <p:cxnSp>
                <p:nvCxnSpPr>
                  <p:cNvPr id="142" name="Gerader Verbinder 141">
                    <a:extLst>
                      <a:ext uri="{FF2B5EF4-FFF2-40B4-BE49-F238E27FC236}">
                        <a16:creationId xmlns:a16="http://schemas.microsoft.com/office/drawing/2014/main" id="{104869BE-B63B-4AD0-B04F-C804BE6DE509}"/>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3" name="Gerader Verbinder 142">
                    <a:extLst>
                      <a:ext uri="{FF2B5EF4-FFF2-40B4-BE49-F238E27FC236}">
                        <a16:creationId xmlns:a16="http://schemas.microsoft.com/office/drawing/2014/main" id="{B8722DCC-C792-4D7C-80AE-65E0605071E3}"/>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41" name="Textfeld 140">
                  <a:extLst>
                    <a:ext uri="{FF2B5EF4-FFF2-40B4-BE49-F238E27FC236}">
                      <a16:creationId xmlns:a16="http://schemas.microsoft.com/office/drawing/2014/main" id="{4F24D74C-04B5-4565-8227-AF11C96C22F0}"/>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58%|70%</a:t>
                  </a:r>
                </a:p>
              </p:txBody>
            </p:sp>
          </p:grpSp>
          <p:grpSp>
            <p:nvGrpSpPr>
              <p:cNvPr id="132" name="Gruppieren 131">
                <a:extLst>
                  <a:ext uri="{FF2B5EF4-FFF2-40B4-BE49-F238E27FC236}">
                    <a16:creationId xmlns:a16="http://schemas.microsoft.com/office/drawing/2014/main" id="{6AFE881C-E7F0-4ED9-BBCA-CFB830D1CFA7}"/>
                  </a:ext>
                </a:extLst>
              </p:cNvPr>
              <p:cNvGrpSpPr/>
              <p:nvPr/>
            </p:nvGrpSpPr>
            <p:grpSpPr>
              <a:xfrm>
                <a:off x="3159562" y="3281036"/>
                <a:ext cx="1018103" cy="274521"/>
                <a:chOff x="5649269" y="2787070"/>
                <a:chExt cx="1018103" cy="274521"/>
              </a:xfrm>
            </p:grpSpPr>
            <p:grpSp>
              <p:nvGrpSpPr>
                <p:cNvPr id="133" name="Gruppieren 132">
                  <a:extLst>
                    <a:ext uri="{FF2B5EF4-FFF2-40B4-BE49-F238E27FC236}">
                      <a16:creationId xmlns:a16="http://schemas.microsoft.com/office/drawing/2014/main" id="{2916AF37-C310-4ABD-932D-E7051A5A8BC6}"/>
                    </a:ext>
                  </a:extLst>
                </p:cNvPr>
                <p:cNvGrpSpPr/>
                <p:nvPr/>
              </p:nvGrpSpPr>
              <p:grpSpPr>
                <a:xfrm>
                  <a:off x="5649269" y="2917591"/>
                  <a:ext cx="216000" cy="144000"/>
                  <a:chOff x="2734278" y="3211758"/>
                  <a:chExt cx="216000" cy="144000"/>
                </a:xfrm>
              </p:grpSpPr>
              <p:cxnSp>
                <p:nvCxnSpPr>
                  <p:cNvPr id="138" name="Gerader Verbinder 137">
                    <a:extLst>
                      <a:ext uri="{FF2B5EF4-FFF2-40B4-BE49-F238E27FC236}">
                        <a16:creationId xmlns:a16="http://schemas.microsoft.com/office/drawing/2014/main" id="{144729AF-C8FE-4B5A-BD85-FF1606109AE4}"/>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39" name="Gerader Verbinder 138">
                    <a:extLst>
                      <a:ext uri="{FF2B5EF4-FFF2-40B4-BE49-F238E27FC236}">
                        <a16:creationId xmlns:a16="http://schemas.microsoft.com/office/drawing/2014/main" id="{188C12A7-9FD3-4804-85B5-13998D9CD6A4}"/>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34" name="Textfeld 133">
                  <a:extLst>
                    <a:ext uri="{FF2B5EF4-FFF2-40B4-BE49-F238E27FC236}">
                      <a16:creationId xmlns:a16="http://schemas.microsoft.com/office/drawing/2014/main" id="{00B998EF-BFCE-419F-8508-C2C2C2FF0884}"/>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58%|64%</a:t>
                  </a:r>
                  <a:r>
                    <a:rPr lang="de-DE" sz="600" dirty="0">
                      <a:solidFill>
                        <a:schemeClr val="bg1">
                          <a:lumMod val="65000"/>
                        </a:schemeClr>
                      </a:solidFill>
                    </a:rPr>
                    <a:t>a</a:t>
                  </a:r>
                  <a:r>
                    <a:rPr lang="de-DE" sz="800" dirty="0">
                      <a:solidFill>
                        <a:schemeClr val="bg1">
                          <a:lumMod val="65000"/>
                        </a:schemeClr>
                      </a:solidFill>
                    </a:rPr>
                    <a:t>|69%</a:t>
                  </a:r>
                  <a:r>
                    <a:rPr lang="de-DE" sz="600" dirty="0">
                      <a:solidFill>
                        <a:schemeClr val="bg1">
                          <a:lumMod val="65000"/>
                        </a:schemeClr>
                      </a:solidFill>
                    </a:rPr>
                    <a:t>a</a:t>
                  </a:r>
                </a:p>
              </p:txBody>
            </p:sp>
          </p:grpSp>
        </p:grpSp>
        <p:grpSp>
          <p:nvGrpSpPr>
            <p:cNvPr id="128" name="Gruppieren 127">
              <a:extLst>
                <a:ext uri="{FF2B5EF4-FFF2-40B4-BE49-F238E27FC236}">
                  <a16:creationId xmlns:a16="http://schemas.microsoft.com/office/drawing/2014/main" id="{F748ADC0-03CE-4B02-B27E-8E51CBEE61D4}"/>
                </a:ext>
              </a:extLst>
            </p:cNvPr>
            <p:cNvGrpSpPr>
              <a:grpSpLocks noChangeAspect="1"/>
            </p:cNvGrpSpPr>
            <p:nvPr/>
          </p:nvGrpSpPr>
          <p:grpSpPr>
            <a:xfrm>
              <a:off x="1959046" y="2921448"/>
              <a:ext cx="224322" cy="144000"/>
              <a:chOff x="10194164" y="3584308"/>
              <a:chExt cx="493594" cy="316855"/>
            </a:xfrm>
          </p:grpSpPr>
          <p:pic>
            <p:nvPicPr>
              <p:cNvPr id="129" name="Graphic 5">
                <a:extLst>
                  <a:ext uri="{FF2B5EF4-FFF2-40B4-BE49-F238E27FC236}">
                    <a16:creationId xmlns:a16="http://schemas.microsoft.com/office/drawing/2014/main" id="{E93599A8-AA1B-4FF4-99E1-8B46FA893F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130" name="Graphic 11">
                <a:extLst>
                  <a:ext uri="{FF2B5EF4-FFF2-40B4-BE49-F238E27FC236}">
                    <a16:creationId xmlns:a16="http://schemas.microsoft.com/office/drawing/2014/main" id="{69AD937D-96EF-4F81-8BA1-5DB0B7CC467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94164" y="3584308"/>
                <a:ext cx="276999" cy="276999"/>
              </a:xfrm>
              <a:prstGeom prst="rect">
                <a:avLst/>
              </a:prstGeom>
            </p:spPr>
          </p:pic>
        </p:grpSp>
      </p:grpSp>
      <p:grpSp>
        <p:nvGrpSpPr>
          <p:cNvPr id="144" name="Gruppieren 143">
            <a:extLst>
              <a:ext uri="{FF2B5EF4-FFF2-40B4-BE49-F238E27FC236}">
                <a16:creationId xmlns:a16="http://schemas.microsoft.com/office/drawing/2014/main" id="{E5DE3427-9EA7-4EE3-96AD-E297E9CF2E30}"/>
              </a:ext>
            </a:extLst>
          </p:cNvPr>
          <p:cNvGrpSpPr/>
          <p:nvPr/>
        </p:nvGrpSpPr>
        <p:grpSpPr>
          <a:xfrm>
            <a:off x="6389289" y="2864577"/>
            <a:ext cx="1150182" cy="570168"/>
            <a:chOff x="1951900" y="2921448"/>
            <a:chExt cx="1150182" cy="570168"/>
          </a:xfrm>
        </p:grpSpPr>
        <p:pic>
          <p:nvPicPr>
            <p:cNvPr id="145" name="Grafik 144">
              <a:extLst>
                <a:ext uri="{FF2B5EF4-FFF2-40B4-BE49-F238E27FC236}">
                  <a16:creationId xmlns:a16="http://schemas.microsoft.com/office/drawing/2014/main" id="{A4BB78C5-8AB6-402E-AD68-F50CEA1093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2182" y="3141613"/>
              <a:ext cx="188090" cy="180000"/>
            </a:xfrm>
            <a:prstGeom prst="rect">
              <a:avLst/>
            </a:prstGeom>
          </p:spPr>
        </p:pic>
        <p:grpSp>
          <p:nvGrpSpPr>
            <p:cNvPr id="146" name="Gruppieren 145">
              <a:extLst>
                <a:ext uri="{FF2B5EF4-FFF2-40B4-BE49-F238E27FC236}">
                  <a16:creationId xmlns:a16="http://schemas.microsoft.com/office/drawing/2014/main" id="{11BAF09F-B340-4BBF-B9DF-452152A908DE}"/>
                </a:ext>
              </a:extLst>
            </p:cNvPr>
            <p:cNvGrpSpPr/>
            <p:nvPr/>
          </p:nvGrpSpPr>
          <p:grpSpPr>
            <a:xfrm>
              <a:off x="1951900" y="2942337"/>
              <a:ext cx="1150182" cy="549279"/>
              <a:chOff x="3153384" y="3006278"/>
              <a:chExt cx="1024281" cy="549279"/>
            </a:xfrm>
          </p:grpSpPr>
          <p:grpSp>
            <p:nvGrpSpPr>
              <p:cNvPr id="158" name="Gruppieren 157">
                <a:extLst>
                  <a:ext uri="{FF2B5EF4-FFF2-40B4-BE49-F238E27FC236}">
                    <a16:creationId xmlns:a16="http://schemas.microsoft.com/office/drawing/2014/main" id="{80B1F3A0-F1E6-42C8-A22E-637588773EA0}"/>
                  </a:ext>
                </a:extLst>
              </p:cNvPr>
              <p:cNvGrpSpPr/>
              <p:nvPr/>
            </p:nvGrpSpPr>
            <p:grpSpPr>
              <a:xfrm>
                <a:off x="3153384" y="3006278"/>
                <a:ext cx="1016330" cy="279325"/>
                <a:chOff x="5651042" y="3076433"/>
                <a:chExt cx="1016330" cy="279325"/>
              </a:xfrm>
            </p:grpSpPr>
            <p:grpSp>
              <p:nvGrpSpPr>
                <p:cNvPr id="164" name="Gruppieren 163">
                  <a:extLst>
                    <a:ext uri="{FF2B5EF4-FFF2-40B4-BE49-F238E27FC236}">
                      <a16:creationId xmlns:a16="http://schemas.microsoft.com/office/drawing/2014/main" id="{AE0F3F35-7047-4C15-913B-30E218161728}"/>
                    </a:ext>
                  </a:extLst>
                </p:cNvPr>
                <p:cNvGrpSpPr/>
                <p:nvPr/>
              </p:nvGrpSpPr>
              <p:grpSpPr>
                <a:xfrm>
                  <a:off x="5651042" y="3211758"/>
                  <a:ext cx="216000" cy="144000"/>
                  <a:chOff x="2734278" y="3211758"/>
                  <a:chExt cx="216000" cy="144000"/>
                </a:xfrm>
              </p:grpSpPr>
              <p:cxnSp>
                <p:nvCxnSpPr>
                  <p:cNvPr id="166" name="Gerader Verbinder 165">
                    <a:extLst>
                      <a:ext uri="{FF2B5EF4-FFF2-40B4-BE49-F238E27FC236}">
                        <a16:creationId xmlns:a16="http://schemas.microsoft.com/office/drawing/2014/main" id="{13C343AC-0387-49F1-A861-B1D536A953AC}"/>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7" name="Gerader Verbinder 166">
                    <a:extLst>
                      <a:ext uri="{FF2B5EF4-FFF2-40B4-BE49-F238E27FC236}">
                        <a16:creationId xmlns:a16="http://schemas.microsoft.com/office/drawing/2014/main" id="{2837EFE1-961C-4AB6-8549-E5A2141B2EDF}"/>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65" name="Textfeld 164">
                  <a:extLst>
                    <a:ext uri="{FF2B5EF4-FFF2-40B4-BE49-F238E27FC236}">
                      <a16:creationId xmlns:a16="http://schemas.microsoft.com/office/drawing/2014/main" id="{2DD32027-41CD-45EF-A9F1-E0B10714D4D8}"/>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49%|55%</a:t>
                  </a:r>
                </a:p>
              </p:txBody>
            </p:sp>
          </p:grpSp>
          <p:grpSp>
            <p:nvGrpSpPr>
              <p:cNvPr id="159" name="Gruppieren 158">
                <a:extLst>
                  <a:ext uri="{FF2B5EF4-FFF2-40B4-BE49-F238E27FC236}">
                    <a16:creationId xmlns:a16="http://schemas.microsoft.com/office/drawing/2014/main" id="{C1FF5A06-E849-420E-A97F-8AFCD80A58D2}"/>
                  </a:ext>
                </a:extLst>
              </p:cNvPr>
              <p:cNvGrpSpPr/>
              <p:nvPr/>
            </p:nvGrpSpPr>
            <p:grpSpPr>
              <a:xfrm>
                <a:off x="3159562" y="3281036"/>
                <a:ext cx="1018103" cy="274521"/>
                <a:chOff x="5649269" y="2787070"/>
                <a:chExt cx="1018103" cy="274521"/>
              </a:xfrm>
            </p:grpSpPr>
            <p:grpSp>
              <p:nvGrpSpPr>
                <p:cNvPr id="160" name="Gruppieren 159">
                  <a:extLst>
                    <a:ext uri="{FF2B5EF4-FFF2-40B4-BE49-F238E27FC236}">
                      <a16:creationId xmlns:a16="http://schemas.microsoft.com/office/drawing/2014/main" id="{67CF6FCA-9E27-45F9-A3C5-37624D29E3BF}"/>
                    </a:ext>
                  </a:extLst>
                </p:cNvPr>
                <p:cNvGrpSpPr/>
                <p:nvPr/>
              </p:nvGrpSpPr>
              <p:grpSpPr>
                <a:xfrm>
                  <a:off x="5649269" y="2917591"/>
                  <a:ext cx="216000" cy="144000"/>
                  <a:chOff x="2734278" y="3211758"/>
                  <a:chExt cx="216000" cy="144000"/>
                </a:xfrm>
              </p:grpSpPr>
              <p:cxnSp>
                <p:nvCxnSpPr>
                  <p:cNvPr id="162" name="Gerader Verbinder 161">
                    <a:extLst>
                      <a:ext uri="{FF2B5EF4-FFF2-40B4-BE49-F238E27FC236}">
                        <a16:creationId xmlns:a16="http://schemas.microsoft.com/office/drawing/2014/main" id="{6AABCCA0-4EFD-4513-A40F-BE26B2B469CC}"/>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3" name="Gerader Verbinder 162">
                    <a:extLst>
                      <a:ext uri="{FF2B5EF4-FFF2-40B4-BE49-F238E27FC236}">
                        <a16:creationId xmlns:a16="http://schemas.microsoft.com/office/drawing/2014/main" id="{71D25C9F-76F1-4952-99FA-2BD3E30969EA}"/>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61" name="Textfeld 160">
                  <a:extLst>
                    <a:ext uri="{FF2B5EF4-FFF2-40B4-BE49-F238E27FC236}">
                      <a16:creationId xmlns:a16="http://schemas.microsoft.com/office/drawing/2014/main" id="{186B4906-59DA-4530-A730-9E87A53ABB1E}"/>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endParaRPr lang="de-DE" sz="600" dirty="0">
                    <a:solidFill>
                      <a:schemeClr val="bg1">
                        <a:lumMod val="65000"/>
                      </a:schemeClr>
                    </a:solidFill>
                  </a:endParaRPr>
                </a:p>
              </p:txBody>
            </p:sp>
          </p:grpSp>
        </p:grpSp>
        <p:grpSp>
          <p:nvGrpSpPr>
            <p:cNvPr id="147" name="Gruppieren 146">
              <a:extLst>
                <a:ext uri="{FF2B5EF4-FFF2-40B4-BE49-F238E27FC236}">
                  <a16:creationId xmlns:a16="http://schemas.microsoft.com/office/drawing/2014/main" id="{2D785E93-191C-4023-BC44-A67A9DF8BA0F}"/>
                </a:ext>
              </a:extLst>
            </p:cNvPr>
            <p:cNvGrpSpPr>
              <a:grpSpLocks noChangeAspect="1"/>
            </p:cNvGrpSpPr>
            <p:nvPr/>
          </p:nvGrpSpPr>
          <p:grpSpPr>
            <a:xfrm>
              <a:off x="1959046" y="2921448"/>
              <a:ext cx="224322" cy="144000"/>
              <a:chOff x="10194164" y="3584308"/>
              <a:chExt cx="493594" cy="316855"/>
            </a:xfrm>
          </p:grpSpPr>
          <p:pic>
            <p:nvPicPr>
              <p:cNvPr id="148" name="Graphic 5">
                <a:extLst>
                  <a:ext uri="{FF2B5EF4-FFF2-40B4-BE49-F238E27FC236}">
                    <a16:creationId xmlns:a16="http://schemas.microsoft.com/office/drawing/2014/main" id="{47140E1F-C008-4132-9375-EE0BC3DBC8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149" name="Graphic 11">
                <a:extLst>
                  <a:ext uri="{FF2B5EF4-FFF2-40B4-BE49-F238E27FC236}">
                    <a16:creationId xmlns:a16="http://schemas.microsoft.com/office/drawing/2014/main" id="{E6519AA9-DA23-4B93-BA9D-E7E28F10054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94164" y="3584308"/>
                <a:ext cx="276999" cy="276999"/>
              </a:xfrm>
              <a:prstGeom prst="rect">
                <a:avLst/>
              </a:prstGeom>
            </p:spPr>
          </p:pic>
        </p:grpSp>
      </p:grpSp>
      <p:grpSp>
        <p:nvGrpSpPr>
          <p:cNvPr id="168" name="Gruppieren 167">
            <a:extLst>
              <a:ext uri="{FF2B5EF4-FFF2-40B4-BE49-F238E27FC236}">
                <a16:creationId xmlns:a16="http://schemas.microsoft.com/office/drawing/2014/main" id="{29DCDD74-BEA5-466F-BA0F-48C1DBBCE043}"/>
              </a:ext>
            </a:extLst>
          </p:cNvPr>
          <p:cNvGrpSpPr/>
          <p:nvPr/>
        </p:nvGrpSpPr>
        <p:grpSpPr>
          <a:xfrm>
            <a:off x="8062313" y="2865182"/>
            <a:ext cx="1150182" cy="570168"/>
            <a:chOff x="1951900" y="2921448"/>
            <a:chExt cx="1150182" cy="570168"/>
          </a:xfrm>
        </p:grpSpPr>
        <p:pic>
          <p:nvPicPr>
            <p:cNvPr id="189" name="Grafik 188">
              <a:extLst>
                <a:ext uri="{FF2B5EF4-FFF2-40B4-BE49-F238E27FC236}">
                  <a16:creationId xmlns:a16="http://schemas.microsoft.com/office/drawing/2014/main" id="{46A66CB5-0EDF-4620-B764-C64DD67780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2182" y="3141613"/>
              <a:ext cx="188090" cy="180000"/>
            </a:xfrm>
            <a:prstGeom prst="rect">
              <a:avLst/>
            </a:prstGeom>
          </p:spPr>
        </p:pic>
        <p:grpSp>
          <p:nvGrpSpPr>
            <p:cNvPr id="190" name="Gruppieren 189">
              <a:extLst>
                <a:ext uri="{FF2B5EF4-FFF2-40B4-BE49-F238E27FC236}">
                  <a16:creationId xmlns:a16="http://schemas.microsoft.com/office/drawing/2014/main" id="{CB77E090-C888-4384-8DD1-F0899126C0E2}"/>
                </a:ext>
              </a:extLst>
            </p:cNvPr>
            <p:cNvGrpSpPr/>
            <p:nvPr/>
          </p:nvGrpSpPr>
          <p:grpSpPr>
            <a:xfrm>
              <a:off x="1951900" y="2942337"/>
              <a:ext cx="1150182" cy="549279"/>
              <a:chOff x="3153384" y="3006278"/>
              <a:chExt cx="1024281" cy="549279"/>
            </a:xfrm>
          </p:grpSpPr>
          <p:grpSp>
            <p:nvGrpSpPr>
              <p:cNvPr id="194" name="Gruppieren 193">
                <a:extLst>
                  <a:ext uri="{FF2B5EF4-FFF2-40B4-BE49-F238E27FC236}">
                    <a16:creationId xmlns:a16="http://schemas.microsoft.com/office/drawing/2014/main" id="{1FBDA45E-2F32-4BFD-919F-9D21CD259C4D}"/>
                  </a:ext>
                </a:extLst>
              </p:cNvPr>
              <p:cNvGrpSpPr/>
              <p:nvPr/>
            </p:nvGrpSpPr>
            <p:grpSpPr>
              <a:xfrm>
                <a:off x="3153384" y="3006278"/>
                <a:ext cx="1016330" cy="279325"/>
                <a:chOff x="5651042" y="3076433"/>
                <a:chExt cx="1016330" cy="279325"/>
              </a:xfrm>
            </p:grpSpPr>
            <p:grpSp>
              <p:nvGrpSpPr>
                <p:cNvPr id="200" name="Gruppieren 199">
                  <a:extLst>
                    <a:ext uri="{FF2B5EF4-FFF2-40B4-BE49-F238E27FC236}">
                      <a16:creationId xmlns:a16="http://schemas.microsoft.com/office/drawing/2014/main" id="{8E0F5DCE-16FD-46CC-9331-1611469891DE}"/>
                    </a:ext>
                  </a:extLst>
                </p:cNvPr>
                <p:cNvGrpSpPr/>
                <p:nvPr/>
              </p:nvGrpSpPr>
              <p:grpSpPr>
                <a:xfrm>
                  <a:off x="5651042" y="3211758"/>
                  <a:ext cx="216000" cy="144000"/>
                  <a:chOff x="2734278" y="3211758"/>
                  <a:chExt cx="216000" cy="144000"/>
                </a:xfrm>
              </p:grpSpPr>
              <p:cxnSp>
                <p:nvCxnSpPr>
                  <p:cNvPr id="202" name="Gerader Verbinder 201">
                    <a:extLst>
                      <a:ext uri="{FF2B5EF4-FFF2-40B4-BE49-F238E27FC236}">
                        <a16:creationId xmlns:a16="http://schemas.microsoft.com/office/drawing/2014/main" id="{1EF4ED29-8144-45CA-B56C-DDC0A0616705}"/>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3" name="Gerader Verbinder 202">
                    <a:extLst>
                      <a:ext uri="{FF2B5EF4-FFF2-40B4-BE49-F238E27FC236}">
                        <a16:creationId xmlns:a16="http://schemas.microsoft.com/office/drawing/2014/main" id="{DEC3985E-D74B-4EDE-BB12-602E2B719C8E}"/>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01" name="Textfeld 200">
                  <a:extLst>
                    <a:ext uri="{FF2B5EF4-FFF2-40B4-BE49-F238E27FC236}">
                      <a16:creationId xmlns:a16="http://schemas.microsoft.com/office/drawing/2014/main" id="{FDB5C88A-61D8-475B-9399-0DDC60E235D6}"/>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195" name="Gruppieren 194">
                <a:extLst>
                  <a:ext uri="{FF2B5EF4-FFF2-40B4-BE49-F238E27FC236}">
                    <a16:creationId xmlns:a16="http://schemas.microsoft.com/office/drawing/2014/main" id="{3E4C88D0-61D3-4248-9126-628A983A0159}"/>
                  </a:ext>
                </a:extLst>
              </p:cNvPr>
              <p:cNvGrpSpPr/>
              <p:nvPr/>
            </p:nvGrpSpPr>
            <p:grpSpPr>
              <a:xfrm>
                <a:off x="3159562" y="3281036"/>
                <a:ext cx="1018103" cy="274521"/>
                <a:chOff x="5649269" y="2787070"/>
                <a:chExt cx="1018103" cy="274521"/>
              </a:xfrm>
            </p:grpSpPr>
            <p:grpSp>
              <p:nvGrpSpPr>
                <p:cNvPr id="196" name="Gruppieren 195">
                  <a:extLst>
                    <a:ext uri="{FF2B5EF4-FFF2-40B4-BE49-F238E27FC236}">
                      <a16:creationId xmlns:a16="http://schemas.microsoft.com/office/drawing/2014/main" id="{CB6DDB7B-FE34-42A2-999B-37112120F67A}"/>
                    </a:ext>
                  </a:extLst>
                </p:cNvPr>
                <p:cNvGrpSpPr/>
                <p:nvPr/>
              </p:nvGrpSpPr>
              <p:grpSpPr>
                <a:xfrm>
                  <a:off x="5649269" y="2917591"/>
                  <a:ext cx="216000" cy="144000"/>
                  <a:chOff x="2734278" y="3211758"/>
                  <a:chExt cx="216000" cy="144000"/>
                </a:xfrm>
              </p:grpSpPr>
              <p:cxnSp>
                <p:nvCxnSpPr>
                  <p:cNvPr id="198" name="Gerader Verbinder 197">
                    <a:extLst>
                      <a:ext uri="{FF2B5EF4-FFF2-40B4-BE49-F238E27FC236}">
                        <a16:creationId xmlns:a16="http://schemas.microsoft.com/office/drawing/2014/main" id="{5F52316A-F685-47EC-80FF-1ECB706D2022}"/>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9" name="Gerader Verbinder 198">
                    <a:extLst>
                      <a:ext uri="{FF2B5EF4-FFF2-40B4-BE49-F238E27FC236}">
                        <a16:creationId xmlns:a16="http://schemas.microsoft.com/office/drawing/2014/main" id="{0EA0EA49-DAD8-4458-B5A4-5D6504543C2B}"/>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97" name="Textfeld 196">
                  <a:extLst>
                    <a:ext uri="{FF2B5EF4-FFF2-40B4-BE49-F238E27FC236}">
                      <a16:creationId xmlns:a16="http://schemas.microsoft.com/office/drawing/2014/main" id="{ED5F67FC-DEA8-41E1-9901-1273FE59080B}"/>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19%</a:t>
                  </a:r>
                  <a:r>
                    <a:rPr lang="de-DE" sz="600" dirty="0">
                      <a:solidFill>
                        <a:srgbClr val="FFFFFF">
                          <a:lumMod val="65000"/>
                        </a:srgbClr>
                      </a:solidFill>
                    </a:rPr>
                    <a:t>c</a:t>
                  </a:r>
                  <a:r>
                    <a:rPr lang="de-DE" sz="800" dirty="0">
                      <a:solidFill>
                        <a:schemeClr val="bg1">
                          <a:lumMod val="65000"/>
                        </a:schemeClr>
                      </a:solidFill>
                    </a:rPr>
                    <a:t>|19%</a:t>
                  </a:r>
                  <a:r>
                    <a:rPr lang="de-DE" sz="600" dirty="0">
                      <a:solidFill>
                        <a:schemeClr val="bg1">
                          <a:lumMod val="65000"/>
                        </a:schemeClr>
                      </a:solidFill>
                    </a:rPr>
                    <a:t>c</a:t>
                  </a:r>
                  <a:r>
                    <a:rPr lang="de-DE" sz="800" dirty="0">
                      <a:solidFill>
                        <a:schemeClr val="bg1">
                          <a:lumMod val="65000"/>
                        </a:schemeClr>
                      </a:solidFill>
                    </a:rPr>
                    <a:t>|14%</a:t>
                  </a:r>
                  <a:endParaRPr lang="de-DE" sz="600" dirty="0">
                    <a:solidFill>
                      <a:schemeClr val="bg1">
                        <a:lumMod val="65000"/>
                      </a:schemeClr>
                    </a:solidFill>
                  </a:endParaRPr>
                </a:p>
              </p:txBody>
            </p:sp>
          </p:grpSp>
        </p:grpSp>
        <p:grpSp>
          <p:nvGrpSpPr>
            <p:cNvPr id="191" name="Gruppieren 190">
              <a:extLst>
                <a:ext uri="{FF2B5EF4-FFF2-40B4-BE49-F238E27FC236}">
                  <a16:creationId xmlns:a16="http://schemas.microsoft.com/office/drawing/2014/main" id="{1724F9A5-1E60-48BB-9EAD-8DD5A2FEADFD}"/>
                </a:ext>
              </a:extLst>
            </p:cNvPr>
            <p:cNvGrpSpPr>
              <a:grpSpLocks noChangeAspect="1"/>
            </p:cNvGrpSpPr>
            <p:nvPr/>
          </p:nvGrpSpPr>
          <p:grpSpPr>
            <a:xfrm>
              <a:off x="1959046" y="2921448"/>
              <a:ext cx="224322" cy="144000"/>
              <a:chOff x="10194164" y="3584308"/>
              <a:chExt cx="493594" cy="316855"/>
            </a:xfrm>
          </p:grpSpPr>
          <p:pic>
            <p:nvPicPr>
              <p:cNvPr id="192" name="Graphic 5">
                <a:extLst>
                  <a:ext uri="{FF2B5EF4-FFF2-40B4-BE49-F238E27FC236}">
                    <a16:creationId xmlns:a16="http://schemas.microsoft.com/office/drawing/2014/main" id="{D98B2264-1E2B-4FCE-A7B0-3A5BD5A75A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193" name="Graphic 11">
                <a:extLst>
                  <a:ext uri="{FF2B5EF4-FFF2-40B4-BE49-F238E27FC236}">
                    <a16:creationId xmlns:a16="http://schemas.microsoft.com/office/drawing/2014/main" id="{877CD712-50C4-45B6-AE69-40BECC5A49D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94164" y="3584308"/>
                <a:ext cx="276999" cy="276999"/>
              </a:xfrm>
              <a:prstGeom prst="rect">
                <a:avLst/>
              </a:prstGeom>
            </p:spPr>
          </p:pic>
        </p:grpSp>
      </p:grpSp>
      <p:grpSp>
        <p:nvGrpSpPr>
          <p:cNvPr id="204" name="Gruppieren 203">
            <a:extLst>
              <a:ext uri="{FF2B5EF4-FFF2-40B4-BE49-F238E27FC236}">
                <a16:creationId xmlns:a16="http://schemas.microsoft.com/office/drawing/2014/main" id="{F3F0E9AD-E828-4439-8A7D-EE359FCCE5F6}"/>
              </a:ext>
            </a:extLst>
          </p:cNvPr>
          <p:cNvGrpSpPr/>
          <p:nvPr/>
        </p:nvGrpSpPr>
        <p:grpSpPr>
          <a:xfrm>
            <a:off x="383831" y="5389601"/>
            <a:ext cx="2427086" cy="662601"/>
            <a:chOff x="383831" y="5389601"/>
            <a:chExt cx="2427086" cy="662601"/>
          </a:xfrm>
        </p:grpSpPr>
        <p:sp>
          <p:nvSpPr>
            <p:cNvPr id="205" name="Textfeld 204">
              <a:extLst>
                <a:ext uri="{FF2B5EF4-FFF2-40B4-BE49-F238E27FC236}">
                  <a16:creationId xmlns:a16="http://schemas.microsoft.com/office/drawing/2014/main" id="{42351CAD-C723-44D1-9938-2C57793F284A}"/>
                </a:ext>
              </a:extLst>
            </p:cNvPr>
            <p:cNvSpPr txBox="1"/>
            <p:nvPr/>
          </p:nvSpPr>
          <p:spPr>
            <a:xfrm>
              <a:off x="1003907" y="5658468"/>
              <a:ext cx="306174" cy="184666"/>
            </a:xfrm>
            <a:prstGeom prst="rect">
              <a:avLst/>
            </a:prstGeom>
            <a:noFill/>
          </p:spPr>
          <p:txBody>
            <a:bodyPr wrap="none" lIns="0" tIns="0" rIns="0" bIns="0" rtlCol="0">
              <a:spAutoFit/>
            </a:bodyPr>
            <a:lstStyle/>
            <a:p>
              <a:r>
                <a:rPr lang="de-DE" sz="1200" dirty="0">
                  <a:solidFill>
                    <a:schemeClr val="accent1"/>
                  </a:solidFill>
                </a:rPr>
                <a:t>20%</a:t>
              </a:r>
              <a:endParaRPr lang="en-US" sz="1200" dirty="0" err="1">
                <a:solidFill>
                  <a:schemeClr val="accent1"/>
                </a:solidFill>
              </a:endParaRPr>
            </a:p>
          </p:txBody>
        </p:sp>
        <p:sp>
          <p:nvSpPr>
            <p:cNvPr id="206" name="Textfeld 205">
              <a:extLst>
                <a:ext uri="{FF2B5EF4-FFF2-40B4-BE49-F238E27FC236}">
                  <a16:creationId xmlns:a16="http://schemas.microsoft.com/office/drawing/2014/main" id="{2FB90C09-FAD8-4253-AE0A-E49A2FB77B3B}"/>
                </a:ext>
              </a:extLst>
            </p:cNvPr>
            <p:cNvSpPr txBox="1"/>
            <p:nvPr/>
          </p:nvSpPr>
          <p:spPr>
            <a:xfrm>
              <a:off x="488933" y="5913703"/>
              <a:ext cx="550276" cy="138499"/>
            </a:xfrm>
            <a:prstGeom prst="rect">
              <a:avLst/>
            </a:prstGeom>
            <a:noFill/>
          </p:spPr>
          <p:txBody>
            <a:bodyPr wrap="square" lIns="0" tIns="0" rIns="0" bIns="0" rtlCol="0">
              <a:spAutoFit/>
            </a:bodyPr>
            <a:lstStyle/>
            <a:p>
              <a:r>
                <a:rPr lang="de-DE" sz="900" dirty="0">
                  <a:solidFill>
                    <a:schemeClr val="accent1"/>
                  </a:solidFill>
                </a:rPr>
                <a:t>(n=2.010)</a:t>
              </a:r>
              <a:endParaRPr lang="en-US" sz="900" dirty="0" err="1">
                <a:solidFill>
                  <a:schemeClr val="accent1"/>
                </a:solidFill>
              </a:endParaRPr>
            </a:p>
          </p:txBody>
        </p:sp>
        <p:sp>
          <p:nvSpPr>
            <p:cNvPr id="207" name="Freeform 328">
              <a:extLst>
                <a:ext uri="{FF2B5EF4-FFF2-40B4-BE49-F238E27FC236}">
                  <a16:creationId xmlns:a16="http://schemas.microsoft.com/office/drawing/2014/main" id="{9FFB4E6C-9EEB-43FD-8D2C-6692C270ECA2}"/>
                </a:ext>
              </a:extLst>
            </p:cNvPr>
            <p:cNvSpPr>
              <a:spLocks noChangeAspect="1" noEditPoints="1"/>
            </p:cNvSpPr>
            <p:nvPr/>
          </p:nvSpPr>
          <p:spPr bwMode="auto">
            <a:xfrm>
              <a:off x="551994" y="5609497"/>
              <a:ext cx="389178" cy="252000"/>
            </a:xfrm>
            <a:custGeom>
              <a:avLst/>
              <a:gdLst>
                <a:gd name="T0" fmla="*/ 272 w 383"/>
                <a:gd name="T1" fmla="*/ 143 h 248"/>
                <a:gd name="T2" fmla="*/ 284 w 383"/>
                <a:gd name="T3" fmla="*/ 159 h 248"/>
                <a:gd name="T4" fmla="*/ 293 w 383"/>
                <a:gd name="T5" fmla="*/ 178 h 248"/>
                <a:gd name="T6" fmla="*/ 297 w 383"/>
                <a:gd name="T7" fmla="*/ 199 h 248"/>
                <a:gd name="T8" fmla="*/ 298 w 383"/>
                <a:gd name="T9" fmla="*/ 225 h 248"/>
                <a:gd name="T10" fmla="*/ 369 w 383"/>
                <a:gd name="T11" fmla="*/ 227 h 248"/>
                <a:gd name="T12" fmla="*/ 345 w 383"/>
                <a:gd name="T13" fmla="*/ 161 h 248"/>
                <a:gd name="T14" fmla="*/ 91 w 383"/>
                <a:gd name="T15" fmla="*/ 138 h 248"/>
                <a:gd name="T16" fmla="*/ 25 w 383"/>
                <a:gd name="T17" fmla="*/ 177 h 248"/>
                <a:gd name="T18" fmla="*/ 15 w 383"/>
                <a:gd name="T19" fmla="*/ 235 h 248"/>
                <a:gd name="T20" fmla="*/ 85 w 383"/>
                <a:gd name="T21" fmla="*/ 223 h 248"/>
                <a:gd name="T22" fmla="*/ 86 w 383"/>
                <a:gd name="T23" fmla="*/ 193 h 248"/>
                <a:gd name="T24" fmla="*/ 93 w 383"/>
                <a:gd name="T25" fmla="*/ 172 h 248"/>
                <a:gd name="T26" fmla="*/ 102 w 383"/>
                <a:gd name="T27" fmla="*/ 153 h 248"/>
                <a:gd name="T28" fmla="*/ 111 w 383"/>
                <a:gd name="T29" fmla="*/ 142 h 248"/>
                <a:gd name="T30" fmla="*/ 171 w 383"/>
                <a:gd name="T31" fmla="*/ 121 h 248"/>
                <a:gd name="T32" fmla="*/ 135 w 383"/>
                <a:gd name="T33" fmla="*/ 138 h 248"/>
                <a:gd name="T34" fmla="*/ 123 w 383"/>
                <a:gd name="T35" fmla="*/ 149 h 248"/>
                <a:gd name="T36" fmla="*/ 111 w 383"/>
                <a:gd name="T37" fmla="*/ 164 h 248"/>
                <a:gd name="T38" fmla="*/ 103 w 383"/>
                <a:gd name="T39" fmla="*/ 181 h 248"/>
                <a:gd name="T40" fmla="*/ 98 w 383"/>
                <a:gd name="T41" fmla="*/ 201 h 248"/>
                <a:gd name="T42" fmla="*/ 98 w 383"/>
                <a:gd name="T43" fmla="*/ 222 h 248"/>
                <a:gd name="T44" fmla="*/ 101 w 383"/>
                <a:gd name="T45" fmla="*/ 233 h 248"/>
                <a:gd name="T46" fmla="*/ 284 w 383"/>
                <a:gd name="T47" fmla="*/ 232 h 248"/>
                <a:gd name="T48" fmla="*/ 285 w 383"/>
                <a:gd name="T49" fmla="*/ 219 h 248"/>
                <a:gd name="T50" fmla="*/ 284 w 383"/>
                <a:gd name="T51" fmla="*/ 194 h 248"/>
                <a:gd name="T52" fmla="*/ 277 w 383"/>
                <a:gd name="T53" fmla="*/ 176 h 248"/>
                <a:gd name="T54" fmla="*/ 269 w 383"/>
                <a:gd name="T55" fmla="*/ 160 h 248"/>
                <a:gd name="T56" fmla="*/ 258 w 383"/>
                <a:gd name="T57" fmla="*/ 147 h 248"/>
                <a:gd name="T58" fmla="*/ 248 w 383"/>
                <a:gd name="T59" fmla="*/ 138 h 248"/>
                <a:gd name="T60" fmla="*/ 210 w 383"/>
                <a:gd name="T61" fmla="*/ 121 h 248"/>
                <a:gd name="T62" fmla="*/ 138 w 383"/>
                <a:gd name="T63" fmla="*/ 115 h 248"/>
                <a:gd name="T64" fmla="*/ 148 w 383"/>
                <a:gd name="T65" fmla="*/ 108 h 248"/>
                <a:gd name="T66" fmla="*/ 229 w 383"/>
                <a:gd name="T67" fmla="*/ 113 h 248"/>
                <a:gd name="T68" fmla="*/ 242 w 383"/>
                <a:gd name="T69" fmla="*/ 110 h 248"/>
                <a:gd name="T70" fmla="*/ 263 w 383"/>
                <a:gd name="T71" fmla="*/ 63 h 248"/>
                <a:gd name="T72" fmla="*/ 263 w 383"/>
                <a:gd name="T73" fmla="*/ 119 h 248"/>
                <a:gd name="T74" fmla="*/ 320 w 383"/>
                <a:gd name="T75" fmla="*/ 119 h 248"/>
                <a:gd name="T76" fmla="*/ 320 w 383"/>
                <a:gd name="T77" fmla="*/ 63 h 248"/>
                <a:gd name="T78" fmla="*/ 76 w 383"/>
                <a:gd name="T79" fmla="*/ 54 h 248"/>
                <a:gd name="T80" fmla="*/ 53 w 383"/>
                <a:gd name="T81" fmla="*/ 108 h 248"/>
                <a:gd name="T82" fmla="*/ 106 w 383"/>
                <a:gd name="T83" fmla="*/ 129 h 248"/>
                <a:gd name="T84" fmla="*/ 128 w 383"/>
                <a:gd name="T85" fmla="*/ 76 h 248"/>
                <a:gd name="T86" fmla="*/ 191 w 383"/>
                <a:gd name="T87" fmla="*/ 13 h 248"/>
                <a:gd name="T88" fmla="*/ 142 w 383"/>
                <a:gd name="T89" fmla="*/ 63 h 248"/>
                <a:gd name="T90" fmla="*/ 173 w 383"/>
                <a:gd name="T91" fmla="*/ 109 h 248"/>
                <a:gd name="T92" fmla="*/ 233 w 383"/>
                <a:gd name="T93" fmla="*/ 91 h 248"/>
                <a:gd name="T94" fmla="*/ 226 w 383"/>
                <a:gd name="T95" fmla="*/ 28 h 248"/>
                <a:gd name="T96" fmla="*/ 209 w 383"/>
                <a:gd name="T97" fmla="*/ 3 h 248"/>
                <a:gd name="T98" fmla="*/ 254 w 383"/>
                <a:gd name="T99" fmla="*/ 54 h 248"/>
                <a:gd name="T100" fmla="*/ 309 w 383"/>
                <a:gd name="T101" fmla="*/ 41 h 248"/>
                <a:gd name="T102" fmla="*/ 345 w 383"/>
                <a:gd name="T103" fmla="*/ 92 h 248"/>
                <a:gd name="T104" fmla="*/ 344 w 383"/>
                <a:gd name="T105" fmla="*/ 143 h 248"/>
                <a:gd name="T106" fmla="*/ 383 w 383"/>
                <a:gd name="T107" fmla="*/ 218 h 248"/>
                <a:gd name="T108" fmla="*/ 4 w 383"/>
                <a:gd name="T109" fmla="*/ 244 h 248"/>
                <a:gd name="T110" fmla="*/ 22 w 383"/>
                <a:gd name="T111" fmla="*/ 157 h 248"/>
                <a:gd name="T112" fmla="*/ 39 w 383"/>
                <a:gd name="T113" fmla="*/ 108 h 248"/>
                <a:gd name="T114" fmla="*/ 59 w 383"/>
                <a:gd name="T115" fmla="*/ 47 h 248"/>
                <a:gd name="T116" fmla="*/ 119 w 383"/>
                <a:gd name="T117" fmla="*/ 45 h 248"/>
                <a:gd name="T118" fmla="*/ 157 w 383"/>
                <a:gd name="T119" fmla="*/ 1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248">
                  <a:moveTo>
                    <a:pt x="292" y="138"/>
                  </a:moveTo>
                  <a:lnTo>
                    <a:pt x="276" y="142"/>
                  </a:lnTo>
                  <a:lnTo>
                    <a:pt x="272" y="142"/>
                  </a:lnTo>
                  <a:lnTo>
                    <a:pt x="272" y="143"/>
                  </a:lnTo>
                  <a:lnTo>
                    <a:pt x="273" y="144"/>
                  </a:lnTo>
                  <a:lnTo>
                    <a:pt x="279" y="151"/>
                  </a:lnTo>
                  <a:lnTo>
                    <a:pt x="280" y="153"/>
                  </a:lnTo>
                  <a:lnTo>
                    <a:pt x="284" y="159"/>
                  </a:lnTo>
                  <a:lnTo>
                    <a:pt x="286" y="163"/>
                  </a:lnTo>
                  <a:lnTo>
                    <a:pt x="289" y="168"/>
                  </a:lnTo>
                  <a:lnTo>
                    <a:pt x="290" y="172"/>
                  </a:lnTo>
                  <a:lnTo>
                    <a:pt x="293" y="178"/>
                  </a:lnTo>
                  <a:lnTo>
                    <a:pt x="294" y="182"/>
                  </a:lnTo>
                  <a:lnTo>
                    <a:pt x="296" y="189"/>
                  </a:lnTo>
                  <a:lnTo>
                    <a:pt x="297" y="193"/>
                  </a:lnTo>
                  <a:lnTo>
                    <a:pt x="297" y="199"/>
                  </a:lnTo>
                  <a:lnTo>
                    <a:pt x="298" y="202"/>
                  </a:lnTo>
                  <a:lnTo>
                    <a:pt x="298" y="212"/>
                  </a:lnTo>
                  <a:lnTo>
                    <a:pt x="298" y="223"/>
                  </a:lnTo>
                  <a:lnTo>
                    <a:pt x="298" y="225"/>
                  </a:lnTo>
                  <a:lnTo>
                    <a:pt x="296" y="233"/>
                  </a:lnTo>
                  <a:lnTo>
                    <a:pt x="296" y="235"/>
                  </a:lnTo>
                  <a:lnTo>
                    <a:pt x="368" y="235"/>
                  </a:lnTo>
                  <a:lnTo>
                    <a:pt x="369" y="227"/>
                  </a:lnTo>
                  <a:lnTo>
                    <a:pt x="369" y="218"/>
                  </a:lnTo>
                  <a:lnTo>
                    <a:pt x="366" y="197"/>
                  </a:lnTo>
                  <a:lnTo>
                    <a:pt x="358" y="177"/>
                  </a:lnTo>
                  <a:lnTo>
                    <a:pt x="345" y="161"/>
                  </a:lnTo>
                  <a:lnTo>
                    <a:pt x="328" y="148"/>
                  </a:lnTo>
                  <a:lnTo>
                    <a:pt x="307" y="142"/>
                  </a:lnTo>
                  <a:lnTo>
                    <a:pt x="292" y="138"/>
                  </a:lnTo>
                  <a:close/>
                  <a:moveTo>
                    <a:pt x="91" y="138"/>
                  </a:moveTo>
                  <a:lnTo>
                    <a:pt x="74" y="142"/>
                  </a:lnTo>
                  <a:lnTo>
                    <a:pt x="55" y="148"/>
                  </a:lnTo>
                  <a:lnTo>
                    <a:pt x="38" y="161"/>
                  </a:lnTo>
                  <a:lnTo>
                    <a:pt x="25" y="177"/>
                  </a:lnTo>
                  <a:lnTo>
                    <a:pt x="15" y="197"/>
                  </a:lnTo>
                  <a:lnTo>
                    <a:pt x="13" y="218"/>
                  </a:lnTo>
                  <a:lnTo>
                    <a:pt x="14" y="227"/>
                  </a:lnTo>
                  <a:lnTo>
                    <a:pt x="15" y="235"/>
                  </a:lnTo>
                  <a:lnTo>
                    <a:pt x="86" y="235"/>
                  </a:lnTo>
                  <a:lnTo>
                    <a:pt x="86" y="233"/>
                  </a:lnTo>
                  <a:lnTo>
                    <a:pt x="85" y="225"/>
                  </a:lnTo>
                  <a:lnTo>
                    <a:pt x="85" y="223"/>
                  </a:lnTo>
                  <a:lnTo>
                    <a:pt x="85" y="212"/>
                  </a:lnTo>
                  <a:lnTo>
                    <a:pt x="85" y="202"/>
                  </a:lnTo>
                  <a:lnTo>
                    <a:pt x="85" y="199"/>
                  </a:lnTo>
                  <a:lnTo>
                    <a:pt x="86" y="193"/>
                  </a:lnTo>
                  <a:lnTo>
                    <a:pt x="87" y="189"/>
                  </a:lnTo>
                  <a:lnTo>
                    <a:pt x="89" y="182"/>
                  </a:lnTo>
                  <a:lnTo>
                    <a:pt x="90" y="178"/>
                  </a:lnTo>
                  <a:lnTo>
                    <a:pt x="93" y="172"/>
                  </a:lnTo>
                  <a:lnTo>
                    <a:pt x="94" y="168"/>
                  </a:lnTo>
                  <a:lnTo>
                    <a:pt x="97" y="163"/>
                  </a:lnTo>
                  <a:lnTo>
                    <a:pt x="99" y="159"/>
                  </a:lnTo>
                  <a:lnTo>
                    <a:pt x="102" y="153"/>
                  </a:lnTo>
                  <a:lnTo>
                    <a:pt x="104" y="151"/>
                  </a:lnTo>
                  <a:lnTo>
                    <a:pt x="110" y="144"/>
                  </a:lnTo>
                  <a:lnTo>
                    <a:pt x="111" y="143"/>
                  </a:lnTo>
                  <a:lnTo>
                    <a:pt x="111" y="142"/>
                  </a:lnTo>
                  <a:lnTo>
                    <a:pt x="107" y="142"/>
                  </a:lnTo>
                  <a:lnTo>
                    <a:pt x="91" y="138"/>
                  </a:lnTo>
                  <a:close/>
                  <a:moveTo>
                    <a:pt x="191" y="117"/>
                  </a:moveTo>
                  <a:lnTo>
                    <a:pt x="171" y="121"/>
                  </a:lnTo>
                  <a:lnTo>
                    <a:pt x="153" y="127"/>
                  </a:lnTo>
                  <a:lnTo>
                    <a:pt x="135" y="138"/>
                  </a:lnTo>
                  <a:lnTo>
                    <a:pt x="136" y="139"/>
                  </a:lnTo>
                  <a:lnTo>
                    <a:pt x="135" y="138"/>
                  </a:lnTo>
                  <a:lnTo>
                    <a:pt x="128" y="144"/>
                  </a:lnTo>
                  <a:lnTo>
                    <a:pt x="124" y="147"/>
                  </a:lnTo>
                  <a:lnTo>
                    <a:pt x="124" y="147"/>
                  </a:lnTo>
                  <a:lnTo>
                    <a:pt x="123" y="149"/>
                  </a:lnTo>
                  <a:lnTo>
                    <a:pt x="120" y="152"/>
                  </a:lnTo>
                  <a:lnTo>
                    <a:pt x="116" y="156"/>
                  </a:lnTo>
                  <a:lnTo>
                    <a:pt x="114" y="160"/>
                  </a:lnTo>
                  <a:lnTo>
                    <a:pt x="111" y="164"/>
                  </a:lnTo>
                  <a:lnTo>
                    <a:pt x="108" y="168"/>
                  </a:lnTo>
                  <a:lnTo>
                    <a:pt x="107" y="173"/>
                  </a:lnTo>
                  <a:lnTo>
                    <a:pt x="104" y="176"/>
                  </a:lnTo>
                  <a:lnTo>
                    <a:pt x="103" y="181"/>
                  </a:lnTo>
                  <a:lnTo>
                    <a:pt x="102" y="185"/>
                  </a:lnTo>
                  <a:lnTo>
                    <a:pt x="101" y="190"/>
                  </a:lnTo>
                  <a:lnTo>
                    <a:pt x="99" y="194"/>
                  </a:lnTo>
                  <a:lnTo>
                    <a:pt x="98" y="201"/>
                  </a:lnTo>
                  <a:lnTo>
                    <a:pt x="98" y="203"/>
                  </a:lnTo>
                  <a:lnTo>
                    <a:pt x="98" y="212"/>
                  </a:lnTo>
                  <a:lnTo>
                    <a:pt x="98" y="219"/>
                  </a:lnTo>
                  <a:lnTo>
                    <a:pt x="98" y="222"/>
                  </a:lnTo>
                  <a:lnTo>
                    <a:pt x="98" y="225"/>
                  </a:lnTo>
                  <a:lnTo>
                    <a:pt x="99" y="228"/>
                  </a:lnTo>
                  <a:lnTo>
                    <a:pt x="99" y="232"/>
                  </a:lnTo>
                  <a:lnTo>
                    <a:pt x="101" y="233"/>
                  </a:lnTo>
                  <a:lnTo>
                    <a:pt x="101" y="235"/>
                  </a:lnTo>
                  <a:lnTo>
                    <a:pt x="282" y="235"/>
                  </a:lnTo>
                  <a:lnTo>
                    <a:pt x="282" y="235"/>
                  </a:lnTo>
                  <a:lnTo>
                    <a:pt x="284" y="232"/>
                  </a:lnTo>
                  <a:lnTo>
                    <a:pt x="284" y="228"/>
                  </a:lnTo>
                  <a:lnTo>
                    <a:pt x="284" y="225"/>
                  </a:lnTo>
                  <a:lnTo>
                    <a:pt x="285" y="222"/>
                  </a:lnTo>
                  <a:lnTo>
                    <a:pt x="285" y="219"/>
                  </a:lnTo>
                  <a:lnTo>
                    <a:pt x="285" y="212"/>
                  </a:lnTo>
                  <a:lnTo>
                    <a:pt x="285" y="203"/>
                  </a:lnTo>
                  <a:lnTo>
                    <a:pt x="284" y="201"/>
                  </a:lnTo>
                  <a:lnTo>
                    <a:pt x="284" y="194"/>
                  </a:lnTo>
                  <a:lnTo>
                    <a:pt x="282" y="190"/>
                  </a:lnTo>
                  <a:lnTo>
                    <a:pt x="281" y="185"/>
                  </a:lnTo>
                  <a:lnTo>
                    <a:pt x="280" y="181"/>
                  </a:lnTo>
                  <a:lnTo>
                    <a:pt x="277" y="176"/>
                  </a:lnTo>
                  <a:lnTo>
                    <a:pt x="276" y="173"/>
                  </a:lnTo>
                  <a:lnTo>
                    <a:pt x="273" y="168"/>
                  </a:lnTo>
                  <a:lnTo>
                    <a:pt x="272" y="164"/>
                  </a:lnTo>
                  <a:lnTo>
                    <a:pt x="269" y="160"/>
                  </a:lnTo>
                  <a:lnTo>
                    <a:pt x="267" y="156"/>
                  </a:lnTo>
                  <a:lnTo>
                    <a:pt x="263" y="152"/>
                  </a:lnTo>
                  <a:lnTo>
                    <a:pt x="260" y="149"/>
                  </a:lnTo>
                  <a:lnTo>
                    <a:pt x="258" y="147"/>
                  </a:lnTo>
                  <a:lnTo>
                    <a:pt x="258" y="148"/>
                  </a:lnTo>
                  <a:lnTo>
                    <a:pt x="258" y="147"/>
                  </a:lnTo>
                  <a:lnTo>
                    <a:pt x="255" y="144"/>
                  </a:lnTo>
                  <a:lnTo>
                    <a:pt x="248" y="138"/>
                  </a:lnTo>
                  <a:lnTo>
                    <a:pt x="246" y="139"/>
                  </a:lnTo>
                  <a:lnTo>
                    <a:pt x="247" y="138"/>
                  </a:lnTo>
                  <a:lnTo>
                    <a:pt x="230" y="127"/>
                  </a:lnTo>
                  <a:lnTo>
                    <a:pt x="210" y="121"/>
                  </a:lnTo>
                  <a:lnTo>
                    <a:pt x="191" y="117"/>
                  </a:lnTo>
                  <a:close/>
                  <a:moveTo>
                    <a:pt x="144" y="102"/>
                  </a:moveTo>
                  <a:lnTo>
                    <a:pt x="141" y="110"/>
                  </a:lnTo>
                  <a:lnTo>
                    <a:pt x="138" y="115"/>
                  </a:lnTo>
                  <a:lnTo>
                    <a:pt x="135" y="122"/>
                  </a:lnTo>
                  <a:lnTo>
                    <a:pt x="144" y="117"/>
                  </a:lnTo>
                  <a:lnTo>
                    <a:pt x="154" y="113"/>
                  </a:lnTo>
                  <a:lnTo>
                    <a:pt x="148" y="108"/>
                  </a:lnTo>
                  <a:lnTo>
                    <a:pt x="144" y="102"/>
                  </a:lnTo>
                  <a:close/>
                  <a:moveTo>
                    <a:pt x="239" y="102"/>
                  </a:moveTo>
                  <a:lnTo>
                    <a:pt x="234" y="108"/>
                  </a:lnTo>
                  <a:lnTo>
                    <a:pt x="229" y="113"/>
                  </a:lnTo>
                  <a:lnTo>
                    <a:pt x="239" y="117"/>
                  </a:lnTo>
                  <a:lnTo>
                    <a:pt x="248" y="122"/>
                  </a:lnTo>
                  <a:lnTo>
                    <a:pt x="244" y="115"/>
                  </a:lnTo>
                  <a:lnTo>
                    <a:pt x="242" y="110"/>
                  </a:lnTo>
                  <a:lnTo>
                    <a:pt x="239" y="102"/>
                  </a:lnTo>
                  <a:close/>
                  <a:moveTo>
                    <a:pt x="292" y="51"/>
                  </a:moveTo>
                  <a:lnTo>
                    <a:pt x="276" y="54"/>
                  </a:lnTo>
                  <a:lnTo>
                    <a:pt x="263" y="63"/>
                  </a:lnTo>
                  <a:lnTo>
                    <a:pt x="255" y="76"/>
                  </a:lnTo>
                  <a:lnTo>
                    <a:pt x="251" y="92"/>
                  </a:lnTo>
                  <a:lnTo>
                    <a:pt x="255" y="108"/>
                  </a:lnTo>
                  <a:lnTo>
                    <a:pt x="263" y="119"/>
                  </a:lnTo>
                  <a:lnTo>
                    <a:pt x="277" y="129"/>
                  </a:lnTo>
                  <a:lnTo>
                    <a:pt x="292" y="135"/>
                  </a:lnTo>
                  <a:lnTo>
                    <a:pt x="307" y="129"/>
                  </a:lnTo>
                  <a:lnTo>
                    <a:pt x="320" y="119"/>
                  </a:lnTo>
                  <a:lnTo>
                    <a:pt x="330" y="108"/>
                  </a:lnTo>
                  <a:lnTo>
                    <a:pt x="332" y="92"/>
                  </a:lnTo>
                  <a:lnTo>
                    <a:pt x="330" y="76"/>
                  </a:lnTo>
                  <a:lnTo>
                    <a:pt x="320" y="63"/>
                  </a:lnTo>
                  <a:lnTo>
                    <a:pt x="307" y="54"/>
                  </a:lnTo>
                  <a:lnTo>
                    <a:pt x="292" y="51"/>
                  </a:lnTo>
                  <a:close/>
                  <a:moveTo>
                    <a:pt x="91" y="51"/>
                  </a:moveTo>
                  <a:lnTo>
                    <a:pt x="76" y="54"/>
                  </a:lnTo>
                  <a:lnTo>
                    <a:pt x="63" y="63"/>
                  </a:lnTo>
                  <a:lnTo>
                    <a:pt x="53" y="76"/>
                  </a:lnTo>
                  <a:lnTo>
                    <a:pt x="51" y="92"/>
                  </a:lnTo>
                  <a:lnTo>
                    <a:pt x="53" y="108"/>
                  </a:lnTo>
                  <a:lnTo>
                    <a:pt x="63" y="119"/>
                  </a:lnTo>
                  <a:lnTo>
                    <a:pt x="76" y="129"/>
                  </a:lnTo>
                  <a:lnTo>
                    <a:pt x="91" y="135"/>
                  </a:lnTo>
                  <a:lnTo>
                    <a:pt x="106" y="129"/>
                  </a:lnTo>
                  <a:lnTo>
                    <a:pt x="119" y="119"/>
                  </a:lnTo>
                  <a:lnTo>
                    <a:pt x="128" y="108"/>
                  </a:lnTo>
                  <a:lnTo>
                    <a:pt x="131" y="92"/>
                  </a:lnTo>
                  <a:lnTo>
                    <a:pt x="128" y="76"/>
                  </a:lnTo>
                  <a:lnTo>
                    <a:pt x="119" y="63"/>
                  </a:lnTo>
                  <a:lnTo>
                    <a:pt x="107" y="54"/>
                  </a:lnTo>
                  <a:lnTo>
                    <a:pt x="91" y="51"/>
                  </a:lnTo>
                  <a:close/>
                  <a:moveTo>
                    <a:pt x="191" y="13"/>
                  </a:moveTo>
                  <a:lnTo>
                    <a:pt x="173" y="17"/>
                  </a:lnTo>
                  <a:lnTo>
                    <a:pt x="157" y="28"/>
                  </a:lnTo>
                  <a:lnTo>
                    <a:pt x="146" y="43"/>
                  </a:lnTo>
                  <a:lnTo>
                    <a:pt x="142" y="63"/>
                  </a:lnTo>
                  <a:lnTo>
                    <a:pt x="144" y="77"/>
                  </a:lnTo>
                  <a:lnTo>
                    <a:pt x="150" y="91"/>
                  </a:lnTo>
                  <a:lnTo>
                    <a:pt x="161" y="101"/>
                  </a:lnTo>
                  <a:lnTo>
                    <a:pt x="173" y="109"/>
                  </a:lnTo>
                  <a:lnTo>
                    <a:pt x="191" y="115"/>
                  </a:lnTo>
                  <a:lnTo>
                    <a:pt x="209" y="109"/>
                  </a:lnTo>
                  <a:lnTo>
                    <a:pt x="222" y="101"/>
                  </a:lnTo>
                  <a:lnTo>
                    <a:pt x="233" y="91"/>
                  </a:lnTo>
                  <a:lnTo>
                    <a:pt x="238" y="77"/>
                  </a:lnTo>
                  <a:lnTo>
                    <a:pt x="241" y="63"/>
                  </a:lnTo>
                  <a:lnTo>
                    <a:pt x="237" y="43"/>
                  </a:lnTo>
                  <a:lnTo>
                    <a:pt x="226" y="28"/>
                  </a:lnTo>
                  <a:lnTo>
                    <a:pt x="210" y="17"/>
                  </a:lnTo>
                  <a:lnTo>
                    <a:pt x="191" y="13"/>
                  </a:lnTo>
                  <a:close/>
                  <a:moveTo>
                    <a:pt x="191" y="0"/>
                  </a:moveTo>
                  <a:lnTo>
                    <a:pt x="209" y="3"/>
                  </a:lnTo>
                  <a:lnTo>
                    <a:pt x="225" y="11"/>
                  </a:lnTo>
                  <a:lnTo>
                    <a:pt x="239" y="22"/>
                  </a:lnTo>
                  <a:lnTo>
                    <a:pt x="248" y="37"/>
                  </a:lnTo>
                  <a:lnTo>
                    <a:pt x="254" y="54"/>
                  </a:lnTo>
                  <a:lnTo>
                    <a:pt x="264" y="45"/>
                  </a:lnTo>
                  <a:lnTo>
                    <a:pt x="277" y="39"/>
                  </a:lnTo>
                  <a:lnTo>
                    <a:pt x="292" y="38"/>
                  </a:lnTo>
                  <a:lnTo>
                    <a:pt x="309" y="41"/>
                  </a:lnTo>
                  <a:lnTo>
                    <a:pt x="323" y="47"/>
                  </a:lnTo>
                  <a:lnTo>
                    <a:pt x="335" y="59"/>
                  </a:lnTo>
                  <a:lnTo>
                    <a:pt x="343" y="75"/>
                  </a:lnTo>
                  <a:lnTo>
                    <a:pt x="345" y="92"/>
                  </a:lnTo>
                  <a:lnTo>
                    <a:pt x="343" y="108"/>
                  </a:lnTo>
                  <a:lnTo>
                    <a:pt x="336" y="121"/>
                  </a:lnTo>
                  <a:lnTo>
                    <a:pt x="326" y="132"/>
                  </a:lnTo>
                  <a:lnTo>
                    <a:pt x="344" y="143"/>
                  </a:lnTo>
                  <a:lnTo>
                    <a:pt x="360" y="157"/>
                  </a:lnTo>
                  <a:lnTo>
                    <a:pt x="373" y="176"/>
                  </a:lnTo>
                  <a:lnTo>
                    <a:pt x="381" y="195"/>
                  </a:lnTo>
                  <a:lnTo>
                    <a:pt x="383" y="218"/>
                  </a:lnTo>
                  <a:lnTo>
                    <a:pt x="379" y="244"/>
                  </a:lnTo>
                  <a:lnTo>
                    <a:pt x="378" y="248"/>
                  </a:lnTo>
                  <a:lnTo>
                    <a:pt x="5" y="248"/>
                  </a:lnTo>
                  <a:lnTo>
                    <a:pt x="4" y="244"/>
                  </a:lnTo>
                  <a:lnTo>
                    <a:pt x="0" y="218"/>
                  </a:lnTo>
                  <a:lnTo>
                    <a:pt x="2" y="195"/>
                  </a:lnTo>
                  <a:lnTo>
                    <a:pt x="10" y="176"/>
                  </a:lnTo>
                  <a:lnTo>
                    <a:pt x="22" y="157"/>
                  </a:lnTo>
                  <a:lnTo>
                    <a:pt x="38" y="143"/>
                  </a:lnTo>
                  <a:lnTo>
                    <a:pt x="57" y="132"/>
                  </a:lnTo>
                  <a:lnTo>
                    <a:pt x="47" y="121"/>
                  </a:lnTo>
                  <a:lnTo>
                    <a:pt x="39" y="108"/>
                  </a:lnTo>
                  <a:lnTo>
                    <a:pt x="38" y="92"/>
                  </a:lnTo>
                  <a:lnTo>
                    <a:pt x="40" y="75"/>
                  </a:lnTo>
                  <a:lnTo>
                    <a:pt x="48" y="59"/>
                  </a:lnTo>
                  <a:lnTo>
                    <a:pt x="59" y="47"/>
                  </a:lnTo>
                  <a:lnTo>
                    <a:pt x="74" y="41"/>
                  </a:lnTo>
                  <a:lnTo>
                    <a:pt x="91" y="38"/>
                  </a:lnTo>
                  <a:lnTo>
                    <a:pt x="106" y="39"/>
                  </a:lnTo>
                  <a:lnTo>
                    <a:pt x="119" y="45"/>
                  </a:lnTo>
                  <a:lnTo>
                    <a:pt x="129" y="54"/>
                  </a:lnTo>
                  <a:lnTo>
                    <a:pt x="135" y="37"/>
                  </a:lnTo>
                  <a:lnTo>
                    <a:pt x="144" y="22"/>
                  </a:lnTo>
                  <a:lnTo>
                    <a:pt x="157" y="11"/>
                  </a:lnTo>
                  <a:lnTo>
                    <a:pt x="173" y="3"/>
                  </a:lnTo>
                  <a:lnTo>
                    <a:pt x="191"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 name="Freeform 8">
              <a:extLst>
                <a:ext uri="{FF2B5EF4-FFF2-40B4-BE49-F238E27FC236}">
                  <a16:creationId xmlns:a16="http://schemas.microsoft.com/office/drawing/2014/main" id="{A424DB5F-1F62-4CDE-8BF3-96DD092B7055}"/>
                </a:ext>
              </a:extLst>
            </p:cNvPr>
            <p:cNvSpPr>
              <a:spLocks noChangeAspect="1" noEditPoints="1"/>
            </p:cNvSpPr>
            <p:nvPr/>
          </p:nvSpPr>
          <p:spPr bwMode="auto">
            <a:xfrm>
              <a:off x="2242095" y="5640013"/>
              <a:ext cx="153802" cy="252000"/>
            </a:xfrm>
            <a:custGeom>
              <a:avLst/>
              <a:gdLst>
                <a:gd name="T0" fmla="*/ 727 w 780"/>
                <a:gd name="T1" fmla="*/ 587 h 1278"/>
                <a:gd name="T2" fmla="*/ 776 w 780"/>
                <a:gd name="T3" fmla="*/ 444 h 1278"/>
                <a:gd name="T4" fmla="*/ 766 w 780"/>
                <a:gd name="T5" fmla="*/ 287 h 1278"/>
                <a:gd name="T6" fmla="*/ 699 w 780"/>
                <a:gd name="T7" fmla="*/ 152 h 1278"/>
                <a:gd name="T8" fmla="*/ 587 w 780"/>
                <a:gd name="T9" fmla="*/ 54 h 1278"/>
                <a:gd name="T10" fmla="*/ 444 w 780"/>
                <a:gd name="T11" fmla="*/ 4 h 1278"/>
                <a:gd name="T12" fmla="*/ 287 w 780"/>
                <a:gd name="T13" fmla="*/ 15 h 1278"/>
                <a:gd name="T14" fmla="*/ 153 w 780"/>
                <a:gd name="T15" fmla="*/ 81 h 1278"/>
                <a:gd name="T16" fmla="*/ 54 w 780"/>
                <a:gd name="T17" fmla="*/ 193 h 1278"/>
                <a:gd name="T18" fmla="*/ 4 w 780"/>
                <a:gd name="T19" fmla="*/ 337 h 1278"/>
                <a:gd name="T20" fmla="*/ 15 w 780"/>
                <a:gd name="T21" fmla="*/ 493 h 1278"/>
                <a:gd name="T22" fmla="*/ 83 w 780"/>
                <a:gd name="T23" fmla="*/ 629 h 1278"/>
                <a:gd name="T24" fmla="*/ 186 w 780"/>
                <a:gd name="T25" fmla="*/ 722 h 1278"/>
                <a:gd name="T26" fmla="*/ 311 w 780"/>
                <a:gd name="T27" fmla="*/ 772 h 1278"/>
                <a:gd name="T28" fmla="*/ 166 w 780"/>
                <a:gd name="T29" fmla="*/ 894 h 1278"/>
                <a:gd name="T30" fmla="*/ 119 w 780"/>
                <a:gd name="T31" fmla="*/ 930 h 1278"/>
                <a:gd name="T32" fmla="*/ 111 w 780"/>
                <a:gd name="T33" fmla="*/ 991 h 1278"/>
                <a:gd name="T34" fmla="*/ 148 w 780"/>
                <a:gd name="T35" fmla="*/ 1038 h 1278"/>
                <a:gd name="T36" fmla="*/ 311 w 780"/>
                <a:gd name="T37" fmla="*/ 1050 h 1278"/>
                <a:gd name="T38" fmla="*/ 322 w 780"/>
                <a:gd name="T39" fmla="*/ 1239 h 1278"/>
                <a:gd name="T40" fmla="*/ 369 w 780"/>
                <a:gd name="T41" fmla="*/ 1276 h 1278"/>
                <a:gd name="T42" fmla="*/ 431 w 780"/>
                <a:gd name="T43" fmla="*/ 1267 h 1278"/>
                <a:gd name="T44" fmla="*/ 467 w 780"/>
                <a:gd name="T45" fmla="*/ 1220 h 1278"/>
                <a:gd name="T46" fmla="*/ 594 w 780"/>
                <a:gd name="T47" fmla="*/ 1050 h 1278"/>
                <a:gd name="T48" fmla="*/ 650 w 780"/>
                <a:gd name="T49" fmla="*/ 1027 h 1278"/>
                <a:gd name="T50" fmla="*/ 673 w 780"/>
                <a:gd name="T51" fmla="*/ 971 h 1278"/>
                <a:gd name="T52" fmla="*/ 650 w 780"/>
                <a:gd name="T53" fmla="*/ 915 h 1278"/>
                <a:gd name="T54" fmla="*/ 594 w 780"/>
                <a:gd name="T55" fmla="*/ 891 h 1278"/>
                <a:gd name="T56" fmla="*/ 514 w 780"/>
                <a:gd name="T57" fmla="*/ 759 h 1278"/>
                <a:gd name="T58" fmla="*/ 633 w 780"/>
                <a:gd name="T59" fmla="*/ 695 h 1278"/>
                <a:gd name="T60" fmla="*/ 352 w 780"/>
                <a:gd name="T61" fmla="*/ 618 h 1278"/>
                <a:gd name="T62" fmla="*/ 255 w 780"/>
                <a:gd name="T63" fmla="*/ 577 h 1278"/>
                <a:gd name="T64" fmla="*/ 186 w 780"/>
                <a:gd name="T65" fmla="*/ 496 h 1278"/>
                <a:gd name="T66" fmla="*/ 159 w 780"/>
                <a:gd name="T67" fmla="*/ 390 h 1278"/>
                <a:gd name="T68" fmla="*/ 186 w 780"/>
                <a:gd name="T69" fmla="*/ 285 h 1278"/>
                <a:gd name="T70" fmla="*/ 255 w 780"/>
                <a:gd name="T71" fmla="*/ 204 h 1278"/>
                <a:gd name="T72" fmla="*/ 352 w 780"/>
                <a:gd name="T73" fmla="*/ 162 h 1278"/>
                <a:gd name="T74" fmla="*/ 463 w 780"/>
                <a:gd name="T75" fmla="*/ 171 h 1278"/>
                <a:gd name="T76" fmla="*/ 553 w 780"/>
                <a:gd name="T77" fmla="*/ 227 h 1278"/>
                <a:gd name="T78" fmla="*/ 609 w 780"/>
                <a:gd name="T79" fmla="*/ 317 h 1278"/>
                <a:gd name="T80" fmla="*/ 619 w 780"/>
                <a:gd name="T81" fmla="*/ 428 h 1278"/>
                <a:gd name="T82" fmla="*/ 577 w 780"/>
                <a:gd name="T83" fmla="*/ 527 h 1278"/>
                <a:gd name="T84" fmla="*/ 497 w 780"/>
                <a:gd name="T85" fmla="*/ 595 h 1278"/>
                <a:gd name="T86" fmla="*/ 390 w 780"/>
                <a:gd name="T87" fmla="*/ 621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80" h="1278">
                  <a:moveTo>
                    <a:pt x="667" y="665"/>
                  </a:moveTo>
                  <a:lnTo>
                    <a:pt x="699" y="629"/>
                  </a:lnTo>
                  <a:lnTo>
                    <a:pt x="727" y="587"/>
                  </a:lnTo>
                  <a:lnTo>
                    <a:pt x="750" y="542"/>
                  </a:lnTo>
                  <a:lnTo>
                    <a:pt x="766" y="493"/>
                  </a:lnTo>
                  <a:lnTo>
                    <a:pt x="776" y="444"/>
                  </a:lnTo>
                  <a:lnTo>
                    <a:pt x="780" y="390"/>
                  </a:lnTo>
                  <a:lnTo>
                    <a:pt x="776" y="337"/>
                  </a:lnTo>
                  <a:lnTo>
                    <a:pt x="766" y="287"/>
                  </a:lnTo>
                  <a:lnTo>
                    <a:pt x="750" y="239"/>
                  </a:lnTo>
                  <a:lnTo>
                    <a:pt x="727" y="193"/>
                  </a:lnTo>
                  <a:lnTo>
                    <a:pt x="699" y="152"/>
                  </a:lnTo>
                  <a:lnTo>
                    <a:pt x="667" y="115"/>
                  </a:lnTo>
                  <a:lnTo>
                    <a:pt x="629" y="81"/>
                  </a:lnTo>
                  <a:lnTo>
                    <a:pt x="587" y="54"/>
                  </a:lnTo>
                  <a:lnTo>
                    <a:pt x="543" y="32"/>
                  </a:lnTo>
                  <a:lnTo>
                    <a:pt x="495" y="15"/>
                  </a:lnTo>
                  <a:lnTo>
                    <a:pt x="444" y="4"/>
                  </a:lnTo>
                  <a:lnTo>
                    <a:pt x="390" y="0"/>
                  </a:lnTo>
                  <a:lnTo>
                    <a:pt x="338" y="4"/>
                  </a:lnTo>
                  <a:lnTo>
                    <a:pt x="287" y="15"/>
                  </a:lnTo>
                  <a:lnTo>
                    <a:pt x="239" y="32"/>
                  </a:lnTo>
                  <a:lnTo>
                    <a:pt x="193" y="54"/>
                  </a:lnTo>
                  <a:lnTo>
                    <a:pt x="153" y="81"/>
                  </a:lnTo>
                  <a:lnTo>
                    <a:pt x="115" y="115"/>
                  </a:lnTo>
                  <a:lnTo>
                    <a:pt x="83" y="152"/>
                  </a:lnTo>
                  <a:lnTo>
                    <a:pt x="54" y="193"/>
                  </a:lnTo>
                  <a:lnTo>
                    <a:pt x="32" y="239"/>
                  </a:lnTo>
                  <a:lnTo>
                    <a:pt x="15" y="287"/>
                  </a:lnTo>
                  <a:lnTo>
                    <a:pt x="4" y="337"/>
                  </a:lnTo>
                  <a:lnTo>
                    <a:pt x="0" y="390"/>
                  </a:lnTo>
                  <a:lnTo>
                    <a:pt x="4" y="444"/>
                  </a:lnTo>
                  <a:lnTo>
                    <a:pt x="15" y="493"/>
                  </a:lnTo>
                  <a:lnTo>
                    <a:pt x="32" y="542"/>
                  </a:lnTo>
                  <a:lnTo>
                    <a:pt x="54" y="587"/>
                  </a:lnTo>
                  <a:lnTo>
                    <a:pt x="83" y="629"/>
                  </a:lnTo>
                  <a:lnTo>
                    <a:pt x="115" y="665"/>
                  </a:lnTo>
                  <a:lnTo>
                    <a:pt x="148" y="695"/>
                  </a:lnTo>
                  <a:lnTo>
                    <a:pt x="186" y="722"/>
                  </a:lnTo>
                  <a:lnTo>
                    <a:pt x="225" y="742"/>
                  </a:lnTo>
                  <a:lnTo>
                    <a:pt x="266" y="759"/>
                  </a:lnTo>
                  <a:lnTo>
                    <a:pt x="311" y="772"/>
                  </a:lnTo>
                  <a:lnTo>
                    <a:pt x="311" y="891"/>
                  </a:lnTo>
                  <a:lnTo>
                    <a:pt x="187" y="891"/>
                  </a:lnTo>
                  <a:lnTo>
                    <a:pt x="166" y="894"/>
                  </a:lnTo>
                  <a:lnTo>
                    <a:pt x="148" y="901"/>
                  </a:lnTo>
                  <a:lnTo>
                    <a:pt x="131" y="915"/>
                  </a:lnTo>
                  <a:lnTo>
                    <a:pt x="119" y="930"/>
                  </a:lnTo>
                  <a:lnTo>
                    <a:pt x="111" y="950"/>
                  </a:lnTo>
                  <a:lnTo>
                    <a:pt x="107" y="971"/>
                  </a:lnTo>
                  <a:lnTo>
                    <a:pt x="111" y="991"/>
                  </a:lnTo>
                  <a:lnTo>
                    <a:pt x="119" y="1011"/>
                  </a:lnTo>
                  <a:lnTo>
                    <a:pt x="131" y="1027"/>
                  </a:lnTo>
                  <a:lnTo>
                    <a:pt x="148" y="1038"/>
                  </a:lnTo>
                  <a:lnTo>
                    <a:pt x="166" y="1048"/>
                  </a:lnTo>
                  <a:lnTo>
                    <a:pt x="187" y="1050"/>
                  </a:lnTo>
                  <a:lnTo>
                    <a:pt x="311" y="1050"/>
                  </a:lnTo>
                  <a:lnTo>
                    <a:pt x="311" y="1199"/>
                  </a:lnTo>
                  <a:lnTo>
                    <a:pt x="315" y="1220"/>
                  </a:lnTo>
                  <a:lnTo>
                    <a:pt x="322" y="1239"/>
                  </a:lnTo>
                  <a:lnTo>
                    <a:pt x="334" y="1255"/>
                  </a:lnTo>
                  <a:lnTo>
                    <a:pt x="350" y="1267"/>
                  </a:lnTo>
                  <a:lnTo>
                    <a:pt x="369" y="1276"/>
                  </a:lnTo>
                  <a:lnTo>
                    <a:pt x="390" y="1278"/>
                  </a:lnTo>
                  <a:lnTo>
                    <a:pt x="411" y="1276"/>
                  </a:lnTo>
                  <a:lnTo>
                    <a:pt x="431" y="1267"/>
                  </a:lnTo>
                  <a:lnTo>
                    <a:pt x="446" y="1255"/>
                  </a:lnTo>
                  <a:lnTo>
                    <a:pt x="459" y="1239"/>
                  </a:lnTo>
                  <a:lnTo>
                    <a:pt x="467" y="1220"/>
                  </a:lnTo>
                  <a:lnTo>
                    <a:pt x="470" y="1199"/>
                  </a:lnTo>
                  <a:lnTo>
                    <a:pt x="470" y="1050"/>
                  </a:lnTo>
                  <a:lnTo>
                    <a:pt x="594" y="1050"/>
                  </a:lnTo>
                  <a:lnTo>
                    <a:pt x="615" y="1048"/>
                  </a:lnTo>
                  <a:lnTo>
                    <a:pt x="634" y="1038"/>
                  </a:lnTo>
                  <a:lnTo>
                    <a:pt x="650" y="1027"/>
                  </a:lnTo>
                  <a:lnTo>
                    <a:pt x="663" y="1011"/>
                  </a:lnTo>
                  <a:lnTo>
                    <a:pt x="671" y="991"/>
                  </a:lnTo>
                  <a:lnTo>
                    <a:pt x="673" y="971"/>
                  </a:lnTo>
                  <a:lnTo>
                    <a:pt x="671" y="950"/>
                  </a:lnTo>
                  <a:lnTo>
                    <a:pt x="663" y="930"/>
                  </a:lnTo>
                  <a:lnTo>
                    <a:pt x="650" y="915"/>
                  </a:lnTo>
                  <a:lnTo>
                    <a:pt x="634" y="901"/>
                  </a:lnTo>
                  <a:lnTo>
                    <a:pt x="615" y="894"/>
                  </a:lnTo>
                  <a:lnTo>
                    <a:pt x="594" y="891"/>
                  </a:lnTo>
                  <a:lnTo>
                    <a:pt x="470" y="891"/>
                  </a:lnTo>
                  <a:lnTo>
                    <a:pt x="470" y="772"/>
                  </a:lnTo>
                  <a:lnTo>
                    <a:pt x="514" y="759"/>
                  </a:lnTo>
                  <a:lnTo>
                    <a:pt x="556" y="742"/>
                  </a:lnTo>
                  <a:lnTo>
                    <a:pt x="596" y="722"/>
                  </a:lnTo>
                  <a:lnTo>
                    <a:pt x="633" y="695"/>
                  </a:lnTo>
                  <a:lnTo>
                    <a:pt x="667" y="665"/>
                  </a:lnTo>
                  <a:close/>
                  <a:moveTo>
                    <a:pt x="390" y="621"/>
                  </a:moveTo>
                  <a:lnTo>
                    <a:pt x="352" y="618"/>
                  </a:lnTo>
                  <a:lnTo>
                    <a:pt x="317" y="609"/>
                  </a:lnTo>
                  <a:lnTo>
                    <a:pt x="285" y="595"/>
                  </a:lnTo>
                  <a:lnTo>
                    <a:pt x="255" y="577"/>
                  </a:lnTo>
                  <a:lnTo>
                    <a:pt x="227" y="553"/>
                  </a:lnTo>
                  <a:lnTo>
                    <a:pt x="204" y="527"/>
                  </a:lnTo>
                  <a:lnTo>
                    <a:pt x="186" y="496"/>
                  </a:lnTo>
                  <a:lnTo>
                    <a:pt x="171" y="463"/>
                  </a:lnTo>
                  <a:lnTo>
                    <a:pt x="162" y="428"/>
                  </a:lnTo>
                  <a:lnTo>
                    <a:pt x="159" y="390"/>
                  </a:lnTo>
                  <a:lnTo>
                    <a:pt x="162" y="352"/>
                  </a:lnTo>
                  <a:lnTo>
                    <a:pt x="171" y="317"/>
                  </a:lnTo>
                  <a:lnTo>
                    <a:pt x="186" y="285"/>
                  </a:lnTo>
                  <a:lnTo>
                    <a:pt x="204" y="253"/>
                  </a:lnTo>
                  <a:lnTo>
                    <a:pt x="227" y="227"/>
                  </a:lnTo>
                  <a:lnTo>
                    <a:pt x="255" y="204"/>
                  </a:lnTo>
                  <a:lnTo>
                    <a:pt x="285" y="185"/>
                  </a:lnTo>
                  <a:lnTo>
                    <a:pt x="317" y="171"/>
                  </a:lnTo>
                  <a:lnTo>
                    <a:pt x="352" y="162"/>
                  </a:lnTo>
                  <a:lnTo>
                    <a:pt x="390" y="159"/>
                  </a:lnTo>
                  <a:lnTo>
                    <a:pt x="428" y="162"/>
                  </a:lnTo>
                  <a:lnTo>
                    <a:pt x="463" y="171"/>
                  </a:lnTo>
                  <a:lnTo>
                    <a:pt x="497" y="185"/>
                  </a:lnTo>
                  <a:lnTo>
                    <a:pt x="527" y="204"/>
                  </a:lnTo>
                  <a:lnTo>
                    <a:pt x="553" y="227"/>
                  </a:lnTo>
                  <a:lnTo>
                    <a:pt x="577" y="253"/>
                  </a:lnTo>
                  <a:lnTo>
                    <a:pt x="596" y="285"/>
                  </a:lnTo>
                  <a:lnTo>
                    <a:pt x="609" y="317"/>
                  </a:lnTo>
                  <a:lnTo>
                    <a:pt x="619" y="352"/>
                  </a:lnTo>
                  <a:lnTo>
                    <a:pt x="621" y="390"/>
                  </a:lnTo>
                  <a:lnTo>
                    <a:pt x="619" y="428"/>
                  </a:lnTo>
                  <a:lnTo>
                    <a:pt x="609" y="463"/>
                  </a:lnTo>
                  <a:lnTo>
                    <a:pt x="596" y="496"/>
                  </a:lnTo>
                  <a:lnTo>
                    <a:pt x="577" y="527"/>
                  </a:lnTo>
                  <a:lnTo>
                    <a:pt x="553" y="553"/>
                  </a:lnTo>
                  <a:lnTo>
                    <a:pt x="527" y="577"/>
                  </a:lnTo>
                  <a:lnTo>
                    <a:pt x="497" y="595"/>
                  </a:lnTo>
                  <a:lnTo>
                    <a:pt x="463" y="609"/>
                  </a:lnTo>
                  <a:lnTo>
                    <a:pt x="428" y="618"/>
                  </a:lnTo>
                  <a:lnTo>
                    <a:pt x="390" y="621"/>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13" name="Freeform 9">
              <a:extLst>
                <a:ext uri="{FF2B5EF4-FFF2-40B4-BE49-F238E27FC236}">
                  <a16:creationId xmlns:a16="http://schemas.microsoft.com/office/drawing/2014/main" id="{0331551B-B598-44CC-8E39-A178EF800DCA}"/>
                </a:ext>
              </a:extLst>
            </p:cNvPr>
            <p:cNvSpPr>
              <a:spLocks noChangeAspect="1" noEditPoints="1"/>
            </p:cNvSpPr>
            <p:nvPr/>
          </p:nvSpPr>
          <p:spPr bwMode="auto">
            <a:xfrm>
              <a:off x="1408118" y="5615674"/>
              <a:ext cx="252000" cy="252927"/>
            </a:xfrm>
            <a:custGeom>
              <a:avLst/>
              <a:gdLst>
                <a:gd name="T0" fmla="*/ 1046 w 1086"/>
                <a:gd name="T1" fmla="*/ 9 h 1091"/>
                <a:gd name="T2" fmla="*/ 1006 w 1086"/>
                <a:gd name="T3" fmla="*/ 0 h 1091"/>
                <a:gd name="T4" fmla="*/ 661 w 1086"/>
                <a:gd name="T5" fmla="*/ 2 h 1091"/>
                <a:gd name="T6" fmla="*/ 626 w 1086"/>
                <a:gd name="T7" fmla="*/ 23 h 1091"/>
                <a:gd name="T8" fmla="*/ 605 w 1086"/>
                <a:gd name="T9" fmla="*/ 57 h 1091"/>
                <a:gd name="T10" fmla="*/ 605 w 1086"/>
                <a:gd name="T11" fmla="*/ 100 h 1091"/>
                <a:gd name="T12" fmla="*/ 626 w 1086"/>
                <a:gd name="T13" fmla="*/ 135 h 1091"/>
                <a:gd name="T14" fmla="*/ 661 w 1086"/>
                <a:gd name="T15" fmla="*/ 155 h 1091"/>
                <a:gd name="T16" fmla="*/ 815 w 1086"/>
                <a:gd name="T17" fmla="*/ 157 h 1091"/>
                <a:gd name="T18" fmla="*/ 562 w 1086"/>
                <a:gd name="T19" fmla="*/ 352 h 1091"/>
                <a:gd name="T20" fmla="*/ 480 w 1086"/>
                <a:gd name="T21" fmla="*/ 322 h 1091"/>
                <a:gd name="T22" fmla="*/ 390 w 1086"/>
                <a:gd name="T23" fmla="*/ 311 h 1091"/>
                <a:gd name="T24" fmla="*/ 287 w 1086"/>
                <a:gd name="T25" fmla="*/ 326 h 1091"/>
                <a:gd name="T26" fmla="*/ 193 w 1086"/>
                <a:gd name="T27" fmla="*/ 365 h 1091"/>
                <a:gd name="T28" fmla="*/ 114 w 1086"/>
                <a:gd name="T29" fmla="*/ 426 h 1091"/>
                <a:gd name="T30" fmla="*/ 53 w 1086"/>
                <a:gd name="T31" fmla="*/ 504 h 1091"/>
                <a:gd name="T32" fmla="*/ 14 w 1086"/>
                <a:gd name="T33" fmla="*/ 598 h 1091"/>
                <a:gd name="T34" fmla="*/ 0 w 1086"/>
                <a:gd name="T35" fmla="*/ 701 h 1091"/>
                <a:gd name="T36" fmla="*/ 14 w 1086"/>
                <a:gd name="T37" fmla="*/ 804 h 1091"/>
                <a:gd name="T38" fmla="*/ 53 w 1086"/>
                <a:gd name="T39" fmla="*/ 898 h 1091"/>
                <a:gd name="T40" fmla="*/ 114 w 1086"/>
                <a:gd name="T41" fmla="*/ 976 h 1091"/>
                <a:gd name="T42" fmla="*/ 193 w 1086"/>
                <a:gd name="T43" fmla="*/ 1038 h 1091"/>
                <a:gd name="T44" fmla="*/ 287 w 1086"/>
                <a:gd name="T45" fmla="*/ 1077 h 1091"/>
                <a:gd name="T46" fmla="*/ 390 w 1086"/>
                <a:gd name="T47" fmla="*/ 1091 h 1091"/>
                <a:gd name="T48" fmla="*/ 493 w 1086"/>
                <a:gd name="T49" fmla="*/ 1077 h 1091"/>
                <a:gd name="T50" fmla="*/ 586 w 1086"/>
                <a:gd name="T51" fmla="*/ 1038 h 1091"/>
                <a:gd name="T52" fmla="*/ 665 w 1086"/>
                <a:gd name="T53" fmla="*/ 976 h 1091"/>
                <a:gd name="T54" fmla="*/ 726 w 1086"/>
                <a:gd name="T55" fmla="*/ 898 h 1091"/>
                <a:gd name="T56" fmla="*/ 765 w 1086"/>
                <a:gd name="T57" fmla="*/ 804 h 1091"/>
                <a:gd name="T58" fmla="*/ 780 w 1086"/>
                <a:gd name="T59" fmla="*/ 701 h 1091"/>
                <a:gd name="T60" fmla="*/ 768 w 1086"/>
                <a:gd name="T61" fmla="*/ 609 h 1091"/>
                <a:gd name="T62" fmla="*/ 736 w 1086"/>
                <a:gd name="T63" fmla="*/ 523 h 1091"/>
                <a:gd name="T64" fmla="*/ 928 w 1086"/>
                <a:gd name="T65" fmla="*/ 270 h 1091"/>
                <a:gd name="T66" fmla="*/ 931 w 1086"/>
                <a:gd name="T67" fmla="*/ 425 h 1091"/>
                <a:gd name="T68" fmla="*/ 950 w 1086"/>
                <a:gd name="T69" fmla="*/ 460 h 1091"/>
                <a:gd name="T70" fmla="*/ 986 w 1086"/>
                <a:gd name="T71" fmla="*/ 481 h 1091"/>
                <a:gd name="T72" fmla="*/ 1029 w 1086"/>
                <a:gd name="T73" fmla="*/ 481 h 1091"/>
                <a:gd name="T74" fmla="*/ 1063 w 1086"/>
                <a:gd name="T75" fmla="*/ 460 h 1091"/>
                <a:gd name="T76" fmla="*/ 1083 w 1086"/>
                <a:gd name="T77" fmla="*/ 425 h 1091"/>
                <a:gd name="T78" fmla="*/ 1086 w 1086"/>
                <a:gd name="T79" fmla="*/ 79 h 1091"/>
                <a:gd name="T80" fmla="*/ 1085 w 1086"/>
                <a:gd name="T81" fmla="*/ 66 h 1091"/>
                <a:gd name="T82" fmla="*/ 1074 w 1086"/>
                <a:gd name="T83" fmla="*/ 37 h 1091"/>
                <a:gd name="T84" fmla="*/ 553 w 1086"/>
                <a:gd name="T85" fmla="*/ 864 h 1091"/>
                <a:gd name="T86" fmla="*/ 495 w 1086"/>
                <a:gd name="T87" fmla="*/ 906 h 1091"/>
                <a:gd name="T88" fmla="*/ 427 w 1086"/>
                <a:gd name="T89" fmla="*/ 929 h 1091"/>
                <a:gd name="T90" fmla="*/ 352 w 1086"/>
                <a:gd name="T91" fmla="*/ 929 h 1091"/>
                <a:gd name="T92" fmla="*/ 284 w 1086"/>
                <a:gd name="T93" fmla="*/ 906 h 1091"/>
                <a:gd name="T94" fmla="*/ 227 w 1086"/>
                <a:gd name="T95" fmla="*/ 864 h 1091"/>
                <a:gd name="T96" fmla="*/ 185 w 1086"/>
                <a:gd name="T97" fmla="*/ 807 h 1091"/>
                <a:gd name="T98" fmla="*/ 161 w 1086"/>
                <a:gd name="T99" fmla="*/ 739 h 1091"/>
                <a:gd name="T100" fmla="*/ 161 w 1086"/>
                <a:gd name="T101" fmla="*/ 663 h 1091"/>
                <a:gd name="T102" fmla="*/ 185 w 1086"/>
                <a:gd name="T103" fmla="*/ 596 h 1091"/>
                <a:gd name="T104" fmla="*/ 227 w 1086"/>
                <a:gd name="T105" fmla="*/ 538 h 1091"/>
                <a:gd name="T106" fmla="*/ 284 w 1086"/>
                <a:gd name="T107" fmla="*/ 496 h 1091"/>
                <a:gd name="T108" fmla="*/ 352 w 1086"/>
                <a:gd name="T109" fmla="*/ 473 h 1091"/>
                <a:gd name="T110" fmla="*/ 427 w 1086"/>
                <a:gd name="T111" fmla="*/ 473 h 1091"/>
                <a:gd name="T112" fmla="*/ 495 w 1086"/>
                <a:gd name="T113" fmla="*/ 496 h 1091"/>
                <a:gd name="T114" fmla="*/ 553 w 1086"/>
                <a:gd name="T115" fmla="*/ 538 h 1091"/>
                <a:gd name="T116" fmla="*/ 594 w 1086"/>
                <a:gd name="T117" fmla="*/ 596 h 1091"/>
                <a:gd name="T118" fmla="*/ 618 w 1086"/>
                <a:gd name="T119" fmla="*/ 663 h 1091"/>
                <a:gd name="T120" fmla="*/ 618 w 1086"/>
                <a:gd name="T121" fmla="*/ 739 h 1091"/>
                <a:gd name="T122" fmla="*/ 594 w 1086"/>
                <a:gd name="T123" fmla="*/ 807 h 1091"/>
                <a:gd name="T124" fmla="*/ 553 w 1086"/>
                <a:gd name="T125" fmla="*/ 864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6" h="1091">
                  <a:moveTo>
                    <a:pt x="1061" y="22"/>
                  </a:moveTo>
                  <a:lnTo>
                    <a:pt x="1046" y="9"/>
                  </a:lnTo>
                  <a:lnTo>
                    <a:pt x="1027" y="2"/>
                  </a:lnTo>
                  <a:lnTo>
                    <a:pt x="1006" y="0"/>
                  </a:lnTo>
                  <a:lnTo>
                    <a:pt x="682" y="0"/>
                  </a:lnTo>
                  <a:lnTo>
                    <a:pt x="661" y="2"/>
                  </a:lnTo>
                  <a:lnTo>
                    <a:pt x="641" y="10"/>
                  </a:lnTo>
                  <a:lnTo>
                    <a:pt x="626" y="23"/>
                  </a:lnTo>
                  <a:lnTo>
                    <a:pt x="613" y="39"/>
                  </a:lnTo>
                  <a:lnTo>
                    <a:pt x="605" y="57"/>
                  </a:lnTo>
                  <a:lnTo>
                    <a:pt x="602" y="79"/>
                  </a:lnTo>
                  <a:lnTo>
                    <a:pt x="605" y="100"/>
                  </a:lnTo>
                  <a:lnTo>
                    <a:pt x="613" y="118"/>
                  </a:lnTo>
                  <a:lnTo>
                    <a:pt x="626" y="135"/>
                  </a:lnTo>
                  <a:lnTo>
                    <a:pt x="641" y="147"/>
                  </a:lnTo>
                  <a:lnTo>
                    <a:pt x="661" y="155"/>
                  </a:lnTo>
                  <a:lnTo>
                    <a:pt x="682" y="157"/>
                  </a:lnTo>
                  <a:lnTo>
                    <a:pt x="815" y="157"/>
                  </a:lnTo>
                  <a:lnTo>
                    <a:pt x="600" y="373"/>
                  </a:lnTo>
                  <a:lnTo>
                    <a:pt x="562" y="352"/>
                  </a:lnTo>
                  <a:lnTo>
                    <a:pt x="523" y="335"/>
                  </a:lnTo>
                  <a:lnTo>
                    <a:pt x="480" y="322"/>
                  </a:lnTo>
                  <a:lnTo>
                    <a:pt x="435" y="314"/>
                  </a:lnTo>
                  <a:lnTo>
                    <a:pt x="390" y="311"/>
                  </a:lnTo>
                  <a:lnTo>
                    <a:pt x="336" y="315"/>
                  </a:lnTo>
                  <a:lnTo>
                    <a:pt x="287" y="326"/>
                  </a:lnTo>
                  <a:lnTo>
                    <a:pt x="238" y="343"/>
                  </a:lnTo>
                  <a:lnTo>
                    <a:pt x="193" y="365"/>
                  </a:lnTo>
                  <a:lnTo>
                    <a:pt x="151" y="392"/>
                  </a:lnTo>
                  <a:lnTo>
                    <a:pt x="114" y="426"/>
                  </a:lnTo>
                  <a:lnTo>
                    <a:pt x="80" y="463"/>
                  </a:lnTo>
                  <a:lnTo>
                    <a:pt x="53" y="504"/>
                  </a:lnTo>
                  <a:lnTo>
                    <a:pt x="31" y="550"/>
                  </a:lnTo>
                  <a:lnTo>
                    <a:pt x="14" y="598"/>
                  </a:lnTo>
                  <a:lnTo>
                    <a:pt x="3" y="648"/>
                  </a:lnTo>
                  <a:lnTo>
                    <a:pt x="0" y="701"/>
                  </a:lnTo>
                  <a:lnTo>
                    <a:pt x="3" y="755"/>
                  </a:lnTo>
                  <a:lnTo>
                    <a:pt x="14" y="804"/>
                  </a:lnTo>
                  <a:lnTo>
                    <a:pt x="31" y="853"/>
                  </a:lnTo>
                  <a:lnTo>
                    <a:pt x="53" y="898"/>
                  </a:lnTo>
                  <a:lnTo>
                    <a:pt x="80" y="940"/>
                  </a:lnTo>
                  <a:lnTo>
                    <a:pt x="114" y="976"/>
                  </a:lnTo>
                  <a:lnTo>
                    <a:pt x="151" y="1010"/>
                  </a:lnTo>
                  <a:lnTo>
                    <a:pt x="193" y="1038"/>
                  </a:lnTo>
                  <a:lnTo>
                    <a:pt x="238" y="1060"/>
                  </a:lnTo>
                  <a:lnTo>
                    <a:pt x="287" y="1077"/>
                  </a:lnTo>
                  <a:lnTo>
                    <a:pt x="336" y="1087"/>
                  </a:lnTo>
                  <a:lnTo>
                    <a:pt x="390" y="1091"/>
                  </a:lnTo>
                  <a:lnTo>
                    <a:pt x="443" y="1087"/>
                  </a:lnTo>
                  <a:lnTo>
                    <a:pt x="493" y="1077"/>
                  </a:lnTo>
                  <a:lnTo>
                    <a:pt x="541" y="1060"/>
                  </a:lnTo>
                  <a:lnTo>
                    <a:pt x="586" y="1038"/>
                  </a:lnTo>
                  <a:lnTo>
                    <a:pt x="628" y="1010"/>
                  </a:lnTo>
                  <a:lnTo>
                    <a:pt x="665" y="976"/>
                  </a:lnTo>
                  <a:lnTo>
                    <a:pt x="699" y="940"/>
                  </a:lnTo>
                  <a:lnTo>
                    <a:pt x="726" y="898"/>
                  </a:lnTo>
                  <a:lnTo>
                    <a:pt x="748" y="853"/>
                  </a:lnTo>
                  <a:lnTo>
                    <a:pt x="765" y="804"/>
                  </a:lnTo>
                  <a:lnTo>
                    <a:pt x="776" y="755"/>
                  </a:lnTo>
                  <a:lnTo>
                    <a:pt x="780" y="701"/>
                  </a:lnTo>
                  <a:lnTo>
                    <a:pt x="777" y="654"/>
                  </a:lnTo>
                  <a:lnTo>
                    <a:pt x="768" y="609"/>
                  </a:lnTo>
                  <a:lnTo>
                    <a:pt x="755" y="564"/>
                  </a:lnTo>
                  <a:lnTo>
                    <a:pt x="736" y="523"/>
                  </a:lnTo>
                  <a:lnTo>
                    <a:pt x="713" y="485"/>
                  </a:lnTo>
                  <a:lnTo>
                    <a:pt x="928" y="270"/>
                  </a:lnTo>
                  <a:lnTo>
                    <a:pt x="928" y="404"/>
                  </a:lnTo>
                  <a:lnTo>
                    <a:pt x="931" y="425"/>
                  </a:lnTo>
                  <a:lnTo>
                    <a:pt x="939" y="444"/>
                  </a:lnTo>
                  <a:lnTo>
                    <a:pt x="950" y="460"/>
                  </a:lnTo>
                  <a:lnTo>
                    <a:pt x="967" y="472"/>
                  </a:lnTo>
                  <a:lnTo>
                    <a:pt x="986" y="481"/>
                  </a:lnTo>
                  <a:lnTo>
                    <a:pt x="1006" y="483"/>
                  </a:lnTo>
                  <a:lnTo>
                    <a:pt x="1029" y="481"/>
                  </a:lnTo>
                  <a:lnTo>
                    <a:pt x="1047" y="472"/>
                  </a:lnTo>
                  <a:lnTo>
                    <a:pt x="1063" y="460"/>
                  </a:lnTo>
                  <a:lnTo>
                    <a:pt x="1076" y="444"/>
                  </a:lnTo>
                  <a:lnTo>
                    <a:pt x="1083" y="425"/>
                  </a:lnTo>
                  <a:lnTo>
                    <a:pt x="1086" y="404"/>
                  </a:lnTo>
                  <a:lnTo>
                    <a:pt x="1086" y="79"/>
                  </a:lnTo>
                  <a:lnTo>
                    <a:pt x="1086" y="75"/>
                  </a:lnTo>
                  <a:lnTo>
                    <a:pt x="1085" y="66"/>
                  </a:lnTo>
                  <a:lnTo>
                    <a:pt x="1082" y="53"/>
                  </a:lnTo>
                  <a:lnTo>
                    <a:pt x="1074" y="37"/>
                  </a:lnTo>
                  <a:lnTo>
                    <a:pt x="1061" y="22"/>
                  </a:lnTo>
                  <a:close/>
                  <a:moveTo>
                    <a:pt x="553" y="864"/>
                  </a:moveTo>
                  <a:lnTo>
                    <a:pt x="526" y="888"/>
                  </a:lnTo>
                  <a:lnTo>
                    <a:pt x="495" y="906"/>
                  </a:lnTo>
                  <a:lnTo>
                    <a:pt x="463" y="920"/>
                  </a:lnTo>
                  <a:lnTo>
                    <a:pt x="427" y="929"/>
                  </a:lnTo>
                  <a:lnTo>
                    <a:pt x="390" y="932"/>
                  </a:lnTo>
                  <a:lnTo>
                    <a:pt x="352" y="929"/>
                  </a:lnTo>
                  <a:lnTo>
                    <a:pt x="317" y="920"/>
                  </a:lnTo>
                  <a:lnTo>
                    <a:pt x="284" y="906"/>
                  </a:lnTo>
                  <a:lnTo>
                    <a:pt x="253" y="888"/>
                  </a:lnTo>
                  <a:lnTo>
                    <a:pt x="227" y="864"/>
                  </a:lnTo>
                  <a:lnTo>
                    <a:pt x="203" y="838"/>
                  </a:lnTo>
                  <a:lnTo>
                    <a:pt x="185" y="807"/>
                  </a:lnTo>
                  <a:lnTo>
                    <a:pt x="170" y="774"/>
                  </a:lnTo>
                  <a:lnTo>
                    <a:pt x="161" y="739"/>
                  </a:lnTo>
                  <a:lnTo>
                    <a:pt x="159" y="701"/>
                  </a:lnTo>
                  <a:lnTo>
                    <a:pt x="161" y="663"/>
                  </a:lnTo>
                  <a:lnTo>
                    <a:pt x="170" y="628"/>
                  </a:lnTo>
                  <a:lnTo>
                    <a:pt x="185" y="596"/>
                  </a:lnTo>
                  <a:lnTo>
                    <a:pt x="203" y="564"/>
                  </a:lnTo>
                  <a:lnTo>
                    <a:pt x="227" y="538"/>
                  </a:lnTo>
                  <a:lnTo>
                    <a:pt x="253" y="515"/>
                  </a:lnTo>
                  <a:lnTo>
                    <a:pt x="284" y="496"/>
                  </a:lnTo>
                  <a:lnTo>
                    <a:pt x="317" y="482"/>
                  </a:lnTo>
                  <a:lnTo>
                    <a:pt x="352" y="473"/>
                  </a:lnTo>
                  <a:lnTo>
                    <a:pt x="390" y="470"/>
                  </a:lnTo>
                  <a:lnTo>
                    <a:pt x="427" y="473"/>
                  </a:lnTo>
                  <a:lnTo>
                    <a:pt x="463" y="482"/>
                  </a:lnTo>
                  <a:lnTo>
                    <a:pt x="495" y="496"/>
                  </a:lnTo>
                  <a:lnTo>
                    <a:pt x="526" y="515"/>
                  </a:lnTo>
                  <a:lnTo>
                    <a:pt x="553" y="538"/>
                  </a:lnTo>
                  <a:lnTo>
                    <a:pt x="576" y="564"/>
                  </a:lnTo>
                  <a:lnTo>
                    <a:pt x="594" y="596"/>
                  </a:lnTo>
                  <a:lnTo>
                    <a:pt x="609" y="628"/>
                  </a:lnTo>
                  <a:lnTo>
                    <a:pt x="618" y="663"/>
                  </a:lnTo>
                  <a:lnTo>
                    <a:pt x="620" y="701"/>
                  </a:lnTo>
                  <a:lnTo>
                    <a:pt x="618" y="739"/>
                  </a:lnTo>
                  <a:lnTo>
                    <a:pt x="609" y="774"/>
                  </a:lnTo>
                  <a:lnTo>
                    <a:pt x="594" y="807"/>
                  </a:lnTo>
                  <a:lnTo>
                    <a:pt x="576" y="838"/>
                  </a:lnTo>
                  <a:lnTo>
                    <a:pt x="553" y="864"/>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14" name="Textfeld 213">
              <a:extLst>
                <a:ext uri="{FF2B5EF4-FFF2-40B4-BE49-F238E27FC236}">
                  <a16:creationId xmlns:a16="http://schemas.microsoft.com/office/drawing/2014/main" id="{0DC033AA-57AA-4F57-ABB1-5C60ADC0A842}"/>
                </a:ext>
              </a:extLst>
            </p:cNvPr>
            <p:cNvSpPr txBox="1"/>
            <p:nvPr/>
          </p:nvSpPr>
          <p:spPr>
            <a:xfrm>
              <a:off x="1530792" y="5913703"/>
              <a:ext cx="550276" cy="138499"/>
            </a:xfrm>
            <a:prstGeom prst="rect">
              <a:avLst/>
            </a:prstGeom>
            <a:noFill/>
          </p:spPr>
          <p:txBody>
            <a:bodyPr wrap="square" lIns="0" tIns="0" rIns="0" bIns="0" rtlCol="0">
              <a:spAutoFit/>
            </a:bodyPr>
            <a:lstStyle/>
            <a:p>
              <a:r>
                <a:rPr lang="de-DE" sz="900" dirty="0">
                  <a:solidFill>
                    <a:schemeClr val="accent1"/>
                  </a:solidFill>
                </a:rPr>
                <a:t>(n=.985)</a:t>
              </a:r>
              <a:endParaRPr lang="en-US" sz="900" dirty="0" err="1">
                <a:solidFill>
                  <a:schemeClr val="accent1"/>
                </a:solidFill>
              </a:endParaRPr>
            </a:p>
          </p:txBody>
        </p:sp>
        <p:sp>
          <p:nvSpPr>
            <p:cNvPr id="215" name="Textfeld 214">
              <a:extLst>
                <a:ext uri="{FF2B5EF4-FFF2-40B4-BE49-F238E27FC236}">
                  <a16:creationId xmlns:a16="http://schemas.microsoft.com/office/drawing/2014/main" id="{4B603E3D-23E4-4B76-ACFD-8CC6B2B0F4A8}"/>
                </a:ext>
              </a:extLst>
            </p:cNvPr>
            <p:cNvSpPr txBox="1"/>
            <p:nvPr/>
          </p:nvSpPr>
          <p:spPr>
            <a:xfrm>
              <a:off x="2260641" y="5913703"/>
              <a:ext cx="550276" cy="138499"/>
            </a:xfrm>
            <a:prstGeom prst="rect">
              <a:avLst/>
            </a:prstGeom>
            <a:noFill/>
          </p:spPr>
          <p:txBody>
            <a:bodyPr wrap="square" lIns="0" tIns="0" rIns="0" bIns="0" rtlCol="0">
              <a:spAutoFit/>
            </a:bodyPr>
            <a:lstStyle/>
            <a:p>
              <a:r>
                <a:rPr lang="de-DE" sz="900" dirty="0">
                  <a:solidFill>
                    <a:schemeClr val="accent1"/>
                  </a:solidFill>
                </a:rPr>
                <a:t>(n=1.025)</a:t>
              </a:r>
              <a:endParaRPr lang="en-US" sz="900" dirty="0" err="1">
                <a:solidFill>
                  <a:schemeClr val="accent1"/>
                </a:solidFill>
              </a:endParaRPr>
            </a:p>
          </p:txBody>
        </p:sp>
        <p:sp>
          <p:nvSpPr>
            <p:cNvPr id="216" name="Textfeld 215">
              <a:extLst>
                <a:ext uri="{FF2B5EF4-FFF2-40B4-BE49-F238E27FC236}">
                  <a16:creationId xmlns:a16="http://schemas.microsoft.com/office/drawing/2014/main" id="{7596C2CC-B952-42F4-8FDB-E578505A1229}"/>
                </a:ext>
              </a:extLst>
            </p:cNvPr>
            <p:cNvSpPr txBox="1"/>
            <p:nvPr/>
          </p:nvSpPr>
          <p:spPr>
            <a:xfrm>
              <a:off x="1722853" y="5658468"/>
              <a:ext cx="306174" cy="184666"/>
            </a:xfrm>
            <a:prstGeom prst="rect">
              <a:avLst/>
            </a:prstGeom>
            <a:noFill/>
          </p:spPr>
          <p:txBody>
            <a:bodyPr wrap="none" lIns="0" tIns="0" rIns="0" bIns="0" rtlCol="0">
              <a:spAutoFit/>
            </a:bodyPr>
            <a:lstStyle/>
            <a:p>
              <a:r>
                <a:rPr lang="de-DE" sz="1200" dirty="0">
                  <a:solidFill>
                    <a:schemeClr val="accent1"/>
                  </a:solidFill>
                </a:rPr>
                <a:t>18%</a:t>
              </a:r>
              <a:endParaRPr lang="en-US" sz="1200" dirty="0" err="1">
                <a:solidFill>
                  <a:schemeClr val="accent1"/>
                </a:solidFill>
              </a:endParaRPr>
            </a:p>
          </p:txBody>
        </p:sp>
        <p:sp>
          <p:nvSpPr>
            <p:cNvPr id="217" name="Textfeld 216">
              <a:extLst>
                <a:ext uri="{FF2B5EF4-FFF2-40B4-BE49-F238E27FC236}">
                  <a16:creationId xmlns:a16="http://schemas.microsoft.com/office/drawing/2014/main" id="{1B89B62B-9D65-42DE-BB24-6FB17E688D19}"/>
                </a:ext>
              </a:extLst>
            </p:cNvPr>
            <p:cNvSpPr txBox="1"/>
            <p:nvPr/>
          </p:nvSpPr>
          <p:spPr>
            <a:xfrm>
              <a:off x="2471461" y="5658468"/>
              <a:ext cx="306174" cy="184666"/>
            </a:xfrm>
            <a:prstGeom prst="rect">
              <a:avLst/>
            </a:prstGeom>
            <a:noFill/>
          </p:spPr>
          <p:txBody>
            <a:bodyPr wrap="none" lIns="0" tIns="0" rIns="0" bIns="0" rtlCol="0">
              <a:spAutoFit/>
            </a:bodyPr>
            <a:lstStyle/>
            <a:p>
              <a:r>
                <a:rPr lang="de-DE" sz="1200" dirty="0">
                  <a:solidFill>
                    <a:schemeClr val="accent1"/>
                  </a:solidFill>
                </a:rPr>
                <a:t>23%</a:t>
              </a:r>
              <a:endParaRPr lang="en-US" sz="1200" dirty="0" err="1">
                <a:solidFill>
                  <a:schemeClr val="accent1"/>
                </a:solidFill>
              </a:endParaRPr>
            </a:p>
          </p:txBody>
        </p:sp>
        <p:sp>
          <p:nvSpPr>
            <p:cNvPr id="218" name="Textfeld 217">
              <a:extLst>
                <a:ext uri="{FF2B5EF4-FFF2-40B4-BE49-F238E27FC236}">
                  <a16:creationId xmlns:a16="http://schemas.microsoft.com/office/drawing/2014/main" id="{A211E3A2-A652-497E-8BDC-6957C6238392}"/>
                </a:ext>
              </a:extLst>
            </p:cNvPr>
            <p:cNvSpPr txBox="1"/>
            <p:nvPr/>
          </p:nvSpPr>
          <p:spPr>
            <a:xfrm>
              <a:off x="383831" y="5389601"/>
              <a:ext cx="1921926" cy="153888"/>
            </a:xfrm>
            <a:prstGeom prst="rect">
              <a:avLst/>
            </a:prstGeom>
            <a:noFill/>
          </p:spPr>
          <p:txBody>
            <a:bodyPr wrap="square" lIns="0" tIns="0" rIns="0" bIns="0" rtlCol="0">
              <a:spAutoFit/>
            </a:bodyPr>
            <a:lstStyle/>
            <a:p>
              <a:r>
                <a:rPr lang="de-DE" sz="1000" dirty="0" err="1">
                  <a:solidFill>
                    <a:schemeClr val="accent1"/>
                  </a:solidFill>
                </a:rPr>
                <a:t>Proportions</a:t>
              </a:r>
              <a:r>
                <a:rPr lang="de-DE" sz="1000" dirty="0">
                  <a:solidFill>
                    <a:schemeClr val="accent1"/>
                  </a:solidFill>
                </a:rPr>
                <a:t> </a:t>
              </a:r>
              <a:r>
                <a:rPr lang="de-DE" sz="1000" dirty="0" err="1">
                  <a:solidFill>
                    <a:schemeClr val="accent1"/>
                  </a:solidFill>
                </a:rPr>
                <a:t>of</a:t>
              </a:r>
              <a:r>
                <a:rPr lang="de-DE" sz="1000" dirty="0">
                  <a:solidFill>
                    <a:schemeClr val="accent1"/>
                  </a:solidFill>
                </a:rPr>
                <a:t> </a:t>
              </a:r>
              <a:r>
                <a:rPr lang="de-DE" sz="1000" dirty="0" err="1">
                  <a:solidFill>
                    <a:schemeClr val="accent1"/>
                  </a:solidFill>
                </a:rPr>
                <a:t>correct</a:t>
              </a:r>
              <a:r>
                <a:rPr lang="de-DE" sz="1000" dirty="0">
                  <a:solidFill>
                    <a:schemeClr val="accent1"/>
                  </a:solidFill>
                </a:rPr>
                <a:t> </a:t>
              </a:r>
              <a:r>
                <a:rPr lang="de-DE" sz="1000" dirty="0" err="1">
                  <a:solidFill>
                    <a:schemeClr val="accent1"/>
                  </a:solidFill>
                </a:rPr>
                <a:t>answers</a:t>
              </a:r>
              <a:endParaRPr lang="en-US" sz="1000" dirty="0" err="1">
                <a:solidFill>
                  <a:schemeClr val="accent1"/>
                </a:solidFill>
              </a:endParaRPr>
            </a:p>
          </p:txBody>
        </p:sp>
      </p:grpSp>
      <p:sp>
        <p:nvSpPr>
          <p:cNvPr id="4" name="Foliennummernplatzhalter 3">
            <a:extLst>
              <a:ext uri="{FF2B5EF4-FFF2-40B4-BE49-F238E27FC236}">
                <a16:creationId xmlns:a16="http://schemas.microsoft.com/office/drawing/2014/main" id="{060F4E0E-F710-462E-AE37-5442053FBF26}"/>
              </a:ext>
            </a:extLst>
          </p:cNvPr>
          <p:cNvSpPr>
            <a:spLocks noGrp="1"/>
          </p:cNvSpPr>
          <p:nvPr>
            <p:ph type="sldNum" sz="quarter" idx="10"/>
          </p:nvPr>
        </p:nvSpPr>
        <p:spPr/>
        <p:txBody>
          <a:bodyPr/>
          <a:lstStyle/>
          <a:p>
            <a:fld id="{4034BEE3-566C-4068-A777-C3A4762E861B}" type="slidenum">
              <a:rPr lang="en-GB" smtClean="0"/>
              <a:pPr/>
              <a:t>34</a:t>
            </a:fld>
            <a:endParaRPr lang="en-GB" dirty="0"/>
          </a:p>
        </p:txBody>
      </p:sp>
    </p:spTree>
    <p:extLst>
      <p:ext uri="{BB962C8B-B14F-4D97-AF65-F5344CB8AC3E}">
        <p14:creationId xmlns:p14="http://schemas.microsoft.com/office/powerpoint/2010/main" val="253972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23086-37A0-45B7-A793-B7BB984F92D1}"/>
              </a:ext>
            </a:extLst>
          </p:cNvPr>
          <p:cNvSpPr>
            <a:spLocks noGrp="1"/>
          </p:cNvSpPr>
          <p:nvPr>
            <p:ph type="title"/>
          </p:nvPr>
        </p:nvSpPr>
        <p:spPr/>
        <p:txBody>
          <a:bodyPr/>
          <a:lstStyle/>
          <a:p>
            <a:r>
              <a:rPr lang="en-US" noProof="1"/>
              <a:t>Two thirds (64%) correctly mention beer to be impairing antibiotics, only 27% mention citric juices, 17% milk.</a:t>
            </a:r>
          </a:p>
        </p:txBody>
      </p:sp>
      <p:sp>
        <p:nvSpPr>
          <p:cNvPr id="25" name="Rechteck 24">
            <a:extLst>
              <a:ext uri="{FF2B5EF4-FFF2-40B4-BE49-F238E27FC236}">
                <a16:creationId xmlns:a16="http://schemas.microsoft.com/office/drawing/2014/main" id="{DCF96DBA-E538-4A5C-8102-CE9E1CA81B2D}"/>
              </a:ext>
            </a:extLst>
          </p:cNvPr>
          <p:cNvSpPr/>
          <p:nvPr/>
        </p:nvSpPr>
        <p:spPr bwMode="ltGray">
          <a:xfrm>
            <a:off x="10950242" y="880227"/>
            <a:ext cx="876632" cy="4032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t>Everyday Illnesses</a:t>
            </a:r>
          </a:p>
        </p:txBody>
      </p:sp>
      <p:grpSp>
        <p:nvGrpSpPr>
          <p:cNvPr id="34" name="Gruppieren 33">
            <a:extLst>
              <a:ext uri="{FF2B5EF4-FFF2-40B4-BE49-F238E27FC236}">
                <a16:creationId xmlns:a16="http://schemas.microsoft.com/office/drawing/2014/main" id="{897971CD-328E-4925-8FD5-F0F6625F9BAD}"/>
              </a:ext>
            </a:extLst>
          </p:cNvPr>
          <p:cNvGrpSpPr/>
          <p:nvPr/>
        </p:nvGrpSpPr>
        <p:grpSpPr>
          <a:xfrm>
            <a:off x="11000153" y="1329736"/>
            <a:ext cx="776810" cy="628494"/>
            <a:chOff x="1045304" y="2255022"/>
            <a:chExt cx="776810" cy="628494"/>
          </a:xfrm>
        </p:grpSpPr>
        <p:sp>
          <p:nvSpPr>
            <p:cNvPr id="35" name="Rechteck 34">
              <a:extLst>
                <a:ext uri="{FF2B5EF4-FFF2-40B4-BE49-F238E27FC236}">
                  <a16:creationId xmlns:a16="http://schemas.microsoft.com/office/drawing/2014/main" id="{B6AED85A-77F8-4CB9-851F-E385DA313746}"/>
                </a:ext>
              </a:extLst>
            </p:cNvPr>
            <p:cNvSpPr/>
            <p:nvPr/>
          </p:nvSpPr>
          <p:spPr bwMode="ltGray">
            <a:xfrm>
              <a:off x="1045304" y="2519464"/>
              <a:ext cx="776810" cy="3640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noProof="1">
                  <a:solidFill>
                    <a:schemeClr val="accent2"/>
                  </a:solidFill>
                </a:rPr>
                <a:t>Knowing</a:t>
              </a:r>
            </a:p>
          </p:txBody>
        </p:sp>
        <p:pic>
          <p:nvPicPr>
            <p:cNvPr id="36" name="Graphic 11">
              <a:extLst>
                <a:ext uri="{FF2B5EF4-FFF2-40B4-BE49-F238E27FC236}">
                  <a16:creationId xmlns:a16="http://schemas.microsoft.com/office/drawing/2014/main" id="{5A44BAFA-1BC0-4DF8-BBF9-DF6A451139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58796" y="2255022"/>
              <a:ext cx="349826" cy="365727"/>
            </a:xfrm>
            <a:prstGeom prst="rect">
              <a:avLst/>
            </a:prstGeom>
          </p:spPr>
        </p:pic>
      </p:grpSp>
      <p:sp>
        <p:nvSpPr>
          <p:cNvPr id="37" name="Rechteck 36">
            <a:extLst>
              <a:ext uri="{FF2B5EF4-FFF2-40B4-BE49-F238E27FC236}">
                <a16:creationId xmlns:a16="http://schemas.microsoft.com/office/drawing/2014/main" id="{9ECA1F86-5B6D-4481-A82E-702A9E55A265}"/>
              </a:ext>
            </a:extLst>
          </p:cNvPr>
          <p:cNvSpPr/>
          <p:nvPr/>
        </p:nvSpPr>
        <p:spPr>
          <a:xfrm>
            <a:off x="359999" y="1161919"/>
            <a:ext cx="10590243" cy="276999"/>
          </a:xfrm>
          <a:prstGeom prst="rect">
            <a:avLst/>
          </a:prstGeom>
        </p:spPr>
        <p:txBody>
          <a:bodyPr wrap="square">
            <a:spAutoFit/>
          </a:bodyPr>
          <a:lstStyle/>
          <a:p>
            <a:r>
              <a:rPr lang="en-US" sz="1200" dirty="0"/>
              <a:t>Q22. Which of the following substances can impair the effect of antibiotics? </a:t>
            </a:r>
            <a:r>
              <a:rPr lang="en-US" sz="1200" i="1" dirty="0"/>
              <a:t>– (multiple choice)</a:t>
            </a:r>
            <a:r>
              <a:rPr lang="en-US" sz="1200" dirty="0"/>
              <a:t> </a:t>
            </a:r>
          </a:p>
        </p:txBody>
      </p:sp>
      <p:sp>
        <p:nvSpPr>
          <p:cNvPr id="38" name="Textfeld 37">
            <a:extLst>
              <a:ext uri="{FF2B5EF4-FFF2-40B4-BE49-F238E27FC236}">
                <a16:creationId xmlns:a16="http://schemas.microsoft.com/office/drawing/2014/main" id="{E7EA75B0-B515-4AEE-808E-733208DDC435}"/>
              </a:ext>
            </a:extLst>
          </p:cNvPr>
          <p:cNvSpPr txBox="1"/>
          <p:nvPr/>
        </p:nvSpPr>
        <p:spPr>
          <a:xfrm>
            <a:off x="455193" y="1436958"/>
            <a:ext cx="912109" cy="169277"/>
          </a:xfrm>
          <a:prstGeom prst="rect">
            <a:avLst/>
          </a:prstGeom>
          <a:noFill/>
        </p:spPr>
        <p:txBody>
          <a:bodyPr wrap="none" lIns="0" tIns="0" rIns="0" bIns="0" rtlCol="0">
            <a:spAutoFit/>
          </a:bodyPr>
          <a:lstStyle>
            <a:defPPr>
              <a:defRPr lang="en-US"/>
            </a:defPPr>
            <a:lvl1pPr>
              <a:defRPr sz="1100"/>
            </a:lvl1pPr>
          </a:lstStyle>
          <a:p>
            <a:r>
              <a:rPr lang="de-DE" dirty="0"/>
              <a:t>Base: n=2.010</a:t>
            </a:r>
          </a:p>
        </p:txBody>
      </p:sp>
      <p:graphicFrame>
        <p:nvGraphicFramePr>
          <p:cNvPr id="39" name="Tabelle 8">
            <a:extLst>
              <a:ext uri="{FF2B5EF4-FFF2-40B4-BE49-F238E27FC236}">
                <a16:creationId xmlns:a16="http://schemas.microsoft.com/office/drawing/2014/main" id="{235BE588-7A07-4535-8DA9-1F1A4670FD8E}"/>
              </a:ext>
            </a:extLst>
          </p:cNvPr>
          <p:cNvGraphicFramePr>
            <a:graphicFrameLocks noGrp="1"/>
          </p:cNvGraphicFramePr>
          <p:nvPr>
            <p:extLst/>
          </p:nvPr>
        </p:nvGraphicFramePr>
        <p:xfrm>
          <a:off x="359995" y="3849866"/>
          <a:ext cx="8970290" cy="1253531"/>
        </p:xfrm>
        <a:graphic>
          <a:graphicData uri="http://schemas.openxmlformats.org/drawingml/2006/table">
            <a:tbl>
              <a:tblPr firstRow="1" bandRow="1">
                <a:tableStyleId>{5C22544A-7EE6-4342-B048-85BDC9FD1C3A}</a:tableStyleId>
              </a:tblPr>
              <a:tblGrid>
                <a:gridCol w="1794058">
                  <a:extLst>
                    <a:ext uri="{9D8B030D-6E8A-4147-A177-3AD203B41FA5}">
                      <a16:colId xmlns:a16="http://schemas.microsoft.com/office/drawing/2014/main" val="1271370847"/>
                    </a:ext>
                  </a:extLst>
                </a:gridCol>
                <a:gridCol w="1794058">
                  <a:extLst>
                    <a:ext uri="{9D8B030D-6E8A-4147-A177-3AD203B41FA5}">
                      <a16:colId xmlns:a16="http://schemas.microsoft.com/office/drawing/2014/main" val="1067911662"/>
                    </a:ext>
                  </a:extLst>
                </a:gridCol>
                <a:gridCol w="1794058">
                  <a:extLst>
                    <a:ext uri="{9D8B030D-6E8A-4147-A177-3AD203B41FA5}">
                      <a16:colId xmlns:a16="http://schemas.microsoft.com/office/drawing/2014/main" val="2225007639"/>
                    </a:ext>
                  </a:extLst>
                </a:gridCol>
                <a:gridCol w="1794058">
                  <a:extLst>
                    <a:ext uri="{9D8B030D-6E8A-4147-A177-3AD203B41FA5}">
                      <a16:colId xmlns:a16="http://schemas.microsoft.com/office/drawing/2014/main" val="3651680017"/>
                    </a:ext>
                  </a:extLst>
                </a:gridCol>
                <a:gridCol w="1794058">
                  <a:extLst>
                    <a:ext uri="{9D8B030D-6E8A-4147-A177-3AD203B41FA5}">
                      <a16:colId xmlns:a16="http://schemas.microsoft.com/office/drawing/2014/main" val="1748789086"/>
                    </a:ext>
                  </a:extLst>
                </a:gridCol>
              </a:tblGrid>
              <a:tr h="1253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dirty="0">
                          <a:ln>
                            <a:noFill/>
                          </a:ln>
                          <a:solidFill>
                            <a:srgbClr val="0060FF"/>
                          </a:solidFill>
                          <a:effectLst/>
                          <a:uLnTx/>
                          <a:uFillTx/>
                          <a:latin typeface="+mn-lt"/>
                          <a:ea typeface="+mn-ea"/>
                          <a:cs typeface="+mn-cs"/>
                        </a:rPr>
                        <a:t>Beer</a:t>
                      </a:r>
                      <a:endParaRPr kumimoji="0" lang="de-DE" sz="1400" b="1" i="0" u="none" strike="noStrike" kern="1200" cap="none" spc="0" normalizeH="0" baseline="0" dirty="0">
                        <a:ln>
                          <a:noFill/>
                        </a:ln>
                        <a:solidFill>
                          <a:srgbClr val="0060FF"/>
                        </a:solidFill>
                        <a:effectLst/>
                        <a:uLnTx/>
                        <a:uFillTx/>
                        <a:latin typeface="+mn-lt"/>
                        <a:ea typeface="+mn-ea"/>
                        <a:cs typeface="+mn-cs"/>
                      </a:endParaRPr>
                    </a:p>
                  </a:txBody>
                  <a:tcPr>
                    <a:lnL w="12700" cmpd="sng">
                      <a:noFill/>
                    </a:lnL>
                    <a:lnR w="12700" cmpd="sng">
                      <a:noFill/>
                    </a:lnR>
                    <a:lnT w="28575"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solidFill>
                            <a:schemeClr val="tx1"/>
                          </a:solidFill>
                        </a:rPr>
                        <a:t>Coffee</a:t>
                      </a: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mn-lt"/>
                          <a:ea typeface="+mn-ea"/>
                          <a:cs typeface="+mn-cs"/>
                        </a:rPr>
                        <a:t>Citric</a:t>
                      </a:r>
                      <a:r>
                        <a:rPr kumimoji="0" lang="en-US" sz="1400" b="1" i="0" u="none" strike="noStrike" kern="1200" cap="none" spc="0" normalizeH="0" baseline="0" noProof="0" dirty="0">
                          <a:ln>
                            <a:noFill/>
                          </a:ln>
                          <a:solidFill>
                            <a:srgbClr val="0060FF"/>
                          </a:solidFill>
                          <a:effectLst/>
                          <a:uLnTx/>
                          <a:uFillTx/>
                          <a:latin typeface="+mn-lt"/>
                          <a:ea typeface="+mn-ea"/>
                          <a:cs typeface="+mn-cs"/>
                        </a:rPr>
                        <a:t> </a:t>
                      </a:r>
                      <a:r>
                        <a:rPr kumimoji="0" lang="en-US" sz="1200" b="0" i="0" u="none" strike="noStrike" kern="1200" cap="none" spc="0" normalizeH="0" baseline="0" noProof="0" dirty="0">
                          <a:ln>
                            <a:noFill/>
                          </a:ln>
                          <a:solidFill>
                            <a:srgbClr val="333333"/>
                          </a:solidFill>
                          <a:effectLst/>
                          <a:uLnTx/>
                          <a:uFillTx/>
                          <a:latin typeface="+mn-lt"/>
                          <a:ea typeface="+mn-ea"/>
                          <a:cs typeface="+mn-cs"/>
                        </a:rPr>
                        <a:t>juices</a:t>
                      </a:r>
                      <a:r>
                        <a:rPr kumimoji="0" lang="en-US" sz="1400" b="1" i="0" u="none" strike="noStrike" kern="1200" cap="none" spc="0" normalizeH="0" baseline="0" noProof="0" dirty="0">
                          <a:ln>
                            <a:noFill/>
                          </a:ln>
                          <a:solidFill>
                            <a:srgbClr val="0060FF"/>
                          </a:solidFill>
                          <a:effectLst/>
                          <a:uLnTx/>
                          <a:uFillTx/>
                          <a:latin typeface="+mn-lt"/>
                          <a:ea typeface="+mn-ea"/>
                          <a:cs typeface="+mn-cs"/>
                        </a:rPr>
                        <a:t> </a:t>
                      </a:r>
                      <a:endParaRPr kumimoji="0" lang="de-DE" sz="1400" b="1" i="0" u="none" strike="noStrike" kern="1200" cap="none" spc="0" normalizeH="0" baseline="0" noProof="0" dirty="0">
                        <a:ln>
                          <a:noFill/>
                        </a:ln>
                        <a:solidFill>
                          <a:srgbClr val="0060FF"/>
                        </a:solidFill>
                        <a:effectLst/>
                        <a:uLnTx/>
                        <a:uFillTx/>
                        <a:latin typeface="+mn-lt"/>
                        <a:ea typeface="+mn-ea"/>
                        <a:cs typeface="+mn-cs"/>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tx1"/>
                          </a:solidFill>
                          <a:latin typeface="+mn-lt"/>
                          <a:ea typeface="+mn-ea"/>
                          <a:cs typeface="+mn-cs"/>
                        </a:rPr>
                        <a:t>Milk</a:t>
                      </a:r>
                      <a:endParaRPr lang="de-DE" sz="1400" b="1" kern="1200" dirty="0">
                        <a:solidFill>
                          <a:schemeClr val="tx2"/>
                        </a:solidFill>
                        <a:effectLst/>
                        <a:latin typeface="+mn-lt"/>
                        <a:ea typeface="+mn-ea"/>
                        <a:cs typeface="+mn-cs"/>
                      </a:endParaRPr>
                    </a:p>
                  </a:txBody>
                  <a:tcPr>
                    <a:lnL w="12700" cmpd="sng">
                      <a:noFill/>
                    </a:lnL>
                    <a:lnR w="12700" cmpd="sng">
                      <a:noFill/>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r>
                        <a:rPr lang="en-US" sz="1200" b="0" kern="1200" dirty="0">
                          <a:solidFill>
                            <a:schemeClr val="tx1"/>
                          </a:solidFill>
                          <a:effectLst/>
                          <a:latin typeface="+mn-lt"/>
                          <a:ea typeface="+mn-ea"/>
                          <a:cs typeface="+mn-cs"/>
                        </a:rPr>
                        <a:t>Water</a:t>
                      </a:r>
                      <a:endParaRPr lang="de-DE" sz="1200" b="0" dirty="0">
                        <a:solidFill>
                          <a:schemeClr val="tx1"/>
                        </a:solidFill>
                      </a:endParaRPr>
                    </a:p>
                  </a:txBody>
                  <a:tcPr>
                    <a:lnL w="12700" cmpd="sng">
                      <a:noFill/>
                    </a:lnL>
                    <a:lnR w="12700" cmpd="sng">
                      <a:noFill/>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6946593"/>
                  </a:ext>
                </a:extLst>
              </a:tr>
            </a:tbl>
          </a:graphicData>
        </a:graphic>
      </p:graphicFrame>
      <p:sp>
        <p:nvSpPr>
          <p:cNvPr id="40" name="Textfeld 39">
            <a:extLst>
              <a:ext uri="{FF2B5EF4-FFF2-40B4-BE49-F238E27FC236}">
                <a16:creationId xmlns:a16="http://schemas.microsoft.com/office/drawing/2014/main" id="{FB704BF4-0732-4437-A512-D9266CEAB2F5}"/>
              </a:ext>
            </a:extLst>
          </p:cNvPr>
          <p:cNvSpPr txBox="1"/>
          <p:nvPr/>
        </p:nvSpPr>
        <p:spPr>
          <a:xfrm>
            <a:off x="455193" y="2987860"/>
            <a:ext cx="1540486" cy="923330"/>
          </a:xfrm>
          <a:prstGeom prst="rect">
            <a:avLst/>
          </a:prstGeom>
          <a:noFill/>
        </p:spPr>
        <p:txBody>
          <a:bodyPr wrap="none" lIns="0" tIns="0" rIns="0" bIns="0" rtlCol="0">
            <a:spAutoFit/>
          </a:bodyPr>
          <a:lstStyle>
            <a:defPPr>
              <a:defRPr lang="en-US"/>
            </a:defPPr>
            <a:lvl1pPr>
              <a:defRPr sz="6000" b="1">
                <a:solidFill>
                  <a:schemeClr val="tx2"/>
                </a:solidFill>
              </a:defRPr>
            </a:lvl1pPr>
          </a:lstStyle>
          <a:p>
            <a:r>
              <a:rPr lang="de-DE" dirty="0"/>
              <a:t>64%</a:t>
            </a:r>
          </a:p>
        </p:txBody>
      </p:sp>
      <p:sp>
        <p:nvSpPr>
          <p:cNvPr id="41" name="Textfeld 40">
            <a:extLst>
              <a:ext uri="{FF2B5EF4-FFF2-40B4-BE49-F238E27FC236}">
                <a16:creationId xmlns:a16="http://schemas.microsoft.com/office/drawing/2014/main" id="{E3806FE6-AC5D-48CE-B917-CA5ABAF9F8DA}"/>
              </a:ext>
            </a:extLst>
          </p:cNvPr>
          <p:cNvSpPr txBox="1"/>
          <p:nvPr/>
        </p:nvSpPr>
        <p:spPr>
          <a:xfrm>
            <a:off x="2266376" y="3344222"/>
            <a:ext cx="820738" cy="492443"/>
          </a:xfrm>
          <a:prstGeom prst="rect">
            <a:avLst/>
          </a:prstGeom>
          <a:noFill/>
        </p:spPr>
        <p:txBody>
          <a:bodyPr wrap="none" lIns="0" tIns="0" rIns="0" bIns="0" rtlCol="0">
            <a:spAutoFit/>
          </a:bodyPr>
          <a:lstStyle>
            <a:defPPr>
              <a:defRPr lang="en-US"/>
            </a:defPPr>
            <a:lvl1pPr>
              <a:defRPr sz="5400">
                <a:solidFill>
                  <a:schemeClr val="bg1">
                    <a:lumMod val="65000"/>
                  </a:schemeClr>
                </a:solidFill>
              </a:defRPr>
            </a:lvl1pPr>
          </a:lstStyle>
          <a:p>
            <a:r>
              <a:rPr lang="de-DE" sz="3200" dirty="0"/>
              <a:t>28%</a:t>
            </a:r>
          </a:p>
        </p:txBody>
      </p:sp>
      <p:sp>
        <p:nvSpPr>
          <p:cNvPr id="42" name="Textfeld 41">
            <a:extLst>
              <a:ext uri="{FF2B5EF4-FFF2-40B4-BE49-F238E27FC236}">
                <a16:creationId xmlns:a16="http://schemas.microsoft.com/office/drawing/2014/main" id="{F7E8FC6B-6925-4F77-91ED-016FB326C24E}"/>
              </a:ext>
            </a:extLst>
          </p:cNvPr>
          <p:cNvSpPr txBox="1"/>
          <p:nvPr/>
        </p:nvSpPr>
        <p:spPr>
          <a:xfrm>
            <a:off x="4023194" y="3335078"/>
            <a:ext cx="820738" cy="492443"/>
          </a:xfrm>
          <a:prstGeom prst="rect">
            <a:avLst/>
          </a:prstGeom>
          <a:noFill/>
        </p:spPr>
        <p:txBody>
          <a:bodyPr wrap="none" lIns="0" tIns="0" rIns="0" bIns="0" rtlCol="0">
            <a:spAutoFit/>
          </a:bodyPr>
          <a:lstStyle>
            <a:defPPr>
              <a:defRPr lang="en-US"/>
            </a:defPPr>
            <a:lvl1pPr>
              <a:defRPr sz="5400">
                <a:solidFill>
                  <a:schemeClr val="bg1">
                    <a:lumMod val="65000"/>
                  </a:schemeClr>
                </a:solidFill>
              </a:defRPr>
            </a:lvl1pPr>
          </a:lstStyle>
          <a:p>
            <a:r>
              <a:rPr lang="de-DE" sz="3200" dirty="0"/>
              <a:t>27%</a:t>
            </a:r>
          </a:p>
        </p:txBody>
      </p:sp>
      <p:sp>
        <p:nvSpPr>
          <p:cNvPr id="43" name="Textfeld 42">
            <a:extLst>
              <a:ext uri="{FF2B5EF4-FFF2-40B4-BE49-F238E27FC236}">
                <a16:creationId xmlns:a16="http://schemas.microsoft.com/office/drawing/2014/main" id="{CF9807D0-8FAF-42A9-B05E-17481162C387}"/>
              </a:ext>
            </a:extLst>
          </p:cNvPr>
          <p:cNvSpPr txBox="1"/>
          <p:nvPr/>
        </p:nvSpPr>
        <p:spPr>
          <a:xfrm>
            <a:off x="5843165" y="3335078"/>
            <a:ext cx="820738" cy="492443"/>
          </a:xfrm>
          <a:prstGeom prst="rect">
            <a:avLst/>
          </a:prstGeom>
          <a:noFill/>
        </p:spPr>
        <p:txBody>
          <a:bodyPr wrap="none" lIns="0" tIns="0" rIns="0" bIns="0" rtlCol="0">
            <a:spAutoFit/>
          </a:bodyPr>
          <a:lstStyle>
            <a:defPPr>
              <a:defRPr lang="en-US"/>
            </a:defPPr>
            <a:lvl1pPr>
              <a:defRPr sz="6000">
                <a:solidFill>
                  <a:schemeClr val="bg1">
                    <a:lumMod val="65000"/>
                  </a:schemeClr>
                </a:solidFill>
              </a:defRPr>
            </a:lvl1pPr>
          </a:lstStyle>
          <a:p>
            <a:r>
              <a:rPr lang="de-DE" sz="3200" dirty="0"/>
              <a:t>17%</a:t>
            </a:r>
          </a:p>
        </p:txBody>
      </p:sp>
      <p:sp>
        <p:nvSpPr>
          <p:cNvPr id="44" name="Textfeld 43">
            <a:extLst>
              <a:ext uri="{FF2B5EF4-FFF2-40B4-BE49-F238E27FC236}">
                <a16:creationId xmlns:a16="http://schemas.microsoft.com/office/drawing/2014/main" id="{0C904BD2-DA7C-4F1D-99A7-6F2B6BE4BCCE}"/>
              </a:ext>
            </a:extLst>
          </p:cNvPr>
          <p:cNvSpPr txBox="1"/>
          <p:nvPr/>
        </p:nvSpPr>
        <p:spPr>
          <a:xfrm>
            <a:off x="7645347" y="3335078"/>
            <a:ext cx="593111" cy="492443"/>
          </a:xfrm>
          <a:prstGeom prst="rect">
            <a:avLst/>
          </a:prstGeom>
          <a:noFill/>
        </p:spPr>
        <p:txBody>
          <a:bodyPr wrap="none" lIns="0" tIns="0" rIns="0" bIns="0" rtlCol="0">
            <a:spAutoFit/>
          </a:bodyPr>
          <a:lstStyle>
            <a:defPPr>
              <a:defRPr lang="en-US"/>
            </a:defPPr>
            <a:lvl1pPr>
              <a:defRPr sz="6000" b="0">
                <a:solidFill>
                  <a:schemeClr val="bg1">
                    <a:lumMod val="65000"/>
                  </a:schemeClr>
                </a:solidFill>
              </a:defRPr>
            </a:lvl1pPr>
          </a:lstStyle>
          <a:p>
            <a:r>
              <a:rPr lang="de-DE" sz="3200" dirty="0"/>
              <a:t>6%</a:t>
            </a:r>
          </a:p>
        </p:txBody>
      </p:sp>
      <p:grpSp>
        <p:nvGrpSpPr>
          <p:cNvPr id="46" name="Group 35">
            <a:extLst>
              <a:ext uri="{FF2B5EF4-FFF2-40B4-BE49-F238E27FC236}">
                <a16:creationId xmlns:a16="http://schemas.microsoft.com/office/drawing/2014/main" id="{FBA6C7A2-228B-4608-9729-AE00908394FF}"/>
              </a:ext>
            </a:extLst>
          </p:cNvPr>
          <p:cNvGrpSpPr>
            <a:grpSpLocks noChangeAspect="1"/>
          </p:cNvGrpSpPr>
          <p:nvPr/>
        </p:nvGrpSpPr>
        <p:grpSpPr bwMode="auto">
          <a:xfrm>
            <a:off x="7190470" y="4756077"/>
            <a:ext cx="310143" cy="309220"/>
            <a:chOff x="3504" y="1825"/>
            <a:chExt cx="672" cy="670"/>
          </a:xfrm>
          <a:solidFill>
            <a:schemeClr val="accent3"/>
          </a:solidFill>
        </p:grpSpPr>
        <p:sp>
          <p:nvSpPr>
            <p:cNvPr id="47" name="Freeform 36">
              <a:extLst>
                <a:ext uri="{FF2B5EF4-FFF2-40B4-BE49-F238E27FC236}">
                  <a16:creationId xmlns:a16="http://schemas.microsoft.com/office/drawing/2014/main" id="{25230E74-AAFC-4A28-928A-BB97819F7402}"/>
                </a:ext>
              </a:extLst>
            </p:cNvPr>
            <p:cNvSpPr>
              <a:spLocks/>
            </p:cNvSpPr>
            <p:nvPr/>
          </p:nvSpPr>
          <p:spPr bwMode="auto">
            <a:xfrm>
              <a:off x="3684" y="2005"/>
              <a:ext cx="348" cy="306"/>
            </a:xfrm>
            <a:custGeom>
              <a:avLst/>
              <a:gdLst>
                <a:gd name="T0" fmla="*/ 340 w 348"/>
                <a:gd name="T1" fmla="*/ 6 h 306"/>
                <a:gd name="T2" fmla="*/ 340 w 348"/>
                <a:gd name="T3" fmla="*/ 6 h 306"/>
                <a:gd name="T4" fmla="*/ 334 w 348"/>
                <a:gd name="T5" fmla="*/ 2 h 306"/>
                <a:gd name="T6" fmla="*/ 326 w 348"/>
                <a:gd name="T7" fmla="*/ 0 h 306"/>
                <a:gd name="T8" fmla="*/ 318 w 348"/>
                <a:gd name="T9" fmla="*/ 2 h 306"/>
                <a:gd name="T10" fmla="*/ 312 w 348"/>
                <a:gd name="T11" fmla="*/ 8 h 306"/>
                <a:gd name="T12" fmla="*/ 120 w 348"/>
                <a:gd name="T13" fmla="*/ 246 h 306"/>
                <a:gd name="T14" fmla="*/ 34 w 348"/>
                <a:gd name="T15" fmla="*/ 158 h 306"/>
                <a:gd name="T16" fmla="*/ 34 w 348"/>
                <a:gd name="T17" fmla="*/ 158 h 306"/>
                <a:gd name="T18" fmla="*/ 26 w 348"/>
                <a:gd name="T19" fmla="*/ 154 h 306"/>
                <a:gd name="T20" fmla="*/ 20 w 348"/>
                <a:gd name="T21" fmla="*/ 152 h 306"/>
                <a:gd name="T22" fmla="*/ 12 w 348"/>
                <a:gd name="T23" fmla="*/ 154 h 306"/>
                <a:gd name="T24" fmla="*/ 4 w 348"/>
                <a:gd name="T25" fmla="*/ 158 h 306"/>
                <a:gd name="T26" fmla="*/ 4 w 348"/>
                <a:gd name="T27" fmla="*/ 158 h 306"/>
                <a:gd name="T28" fmla="*/ 0 w 348"/>
                <a:gd name="T29" fmla="*/ 166 h 306"/>
                <a:gd name="T30" fmla="*/ 0 w 348"/>
                <a:gd name="T31" fmla="*/ 172 h 306"/>
                <a:gd name="T32" fmla="*/ 0 w 348"/>
                <a:gd name="T33" fmla="*/ 180 h 306"/>
                <a:gd name="T34" fmla="*/ 4 w 348"/>
                <a:gd name="T35" fmla="*/ 186 h 306"/>
                <a:gd name="T36" fmla="*/ 124 w 348"/>
                <a:gd name="T37" fmla="*/ 306 h 306"/>
                <a:gd name="T38" fmla="*/ 344 w 348"/>
                <a:gd name="T39" fmla="*/ 34 h 306"/>
                <a:gd name="T40" fmla="*/ 344 w 348"/>
                <a:gd name="T41" fmla="*/ 34 h 306"/>
                <a:gd name="T42" fmla="*/ 346 w 348"/>
                <a:gd name="T43" fmla="*/ 26 h 306"/>
                <a:gd name="T44" fmla="*/ 348 w 348"/>
                <a:gd name="T45" fmla="*/ 18 h 306"/>
                <a:gd name="T46" fmla="*/ 346 w 348"/>
                <a:gd name="T47" fmla="*/ 12 h 306"/>
                <a:gd name="T48" fmla="*/ 340 w 348"/>
                <a:gd name="T49" fmla="*/ 6 h 306"/>
                <a:gd name="T50" fmla="*/ 340 w 348"/>
                <a:gd name="T51"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306">
                  <a:moveTo>
                    <a:pt x="340" y="6"/>
                  </a:moveTo>
                  <a:lnTo>
                    <a:pt x="340" y="6"/>
                  </a:lnTo>
                  <a:lnTo>
                    <a:pt x="334" y="2"/>
                  </a:lnTo>
                  <a:lnTo>
                    <a:pt x="326" y="0"/>
                  </a:lnTo>
                  <a:lnTo>
                    <a:pt x="318" y="2"/>
                  </a:lnTo>
                  <a:lnTo>
                    <a:pt x="312" y="8"/>
                  </a:lnTo>
                  <a:lnTo>
                    <a:pt x="120" y="246"/>
                  </a:lnTo>
                  <a:lnTo>
                    <a:pt x="34" y="158"/>
                  </a:lnTo>
                  <a:lnTo>
                    <a:pt x="34" y="158"/>
                  </a:lnTo>
                  <a:lnTo>
                    <a:pt x="26" y="154"/>
                  </a:lnTo>
                  <a:lnTo>
                    <a:pt x="20" y="152"/>
                  </a:lnTo>
                  <a:lnTo>
                    <a:pt x="12" y="154"/>
                  </a:lnTo>
                  <a:lnTo>
                    <a:pt x="4" y="158"/>
                  </a:lnTo>
                  <a:lnTo>
                    <a:pt x="4" y="158"/>
                  </a:lnTo>
                  <a:lnTo>
                    <a:pt x="0" y="166"/>
                  </a:lnTo>
                  <a:lnTo>
                    <a:pt x="0" y="172"/>
                  </a:lnTo>
                  <a:lnTo>
                    <a:pt x="0" y="180"/>
                  </a:lnTo>
                  <a:lnTo>
                    <a:pt x="4" y="186"/>
                  </a:lnTo>
                  <a:lnTo>
                    <a:pt x="124" y="306"/>
                  </a:lnTo>
                  <a:lnTo>
                    <a:pt x="344" y="34"/>
                  </a:lnTo>
                  <a:lnTo>
                    <a:pt x="344" y="34"/>
                  </a:lnTo>
                  <a:lnTo>
                    <a:pt x="346" y="26"/>
                  </a:lnTo>
                  <a:lnTo>
                    <a:pt x="348" y="18"/>
                  </a:lnTo>
                  <a:lnTo>
                    <a:pt x="346" y="12"/>
                  </a:lnTo>
                  <a:lnTo>
                    <a:pt x="340" y="6"/>
                  </a:lnTo>
                  <a:lnTo>
                    <a:pt x="34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37">
              <a:extLst>
                <a:ext uri="{FF2B5EF4-FFF2-40B4-BE49-F238E27FC236}">
                  <a16:creationId xmlns:a16="http://schemas.microsoft.com/office/drawing/2014/main" id="{B7AE831E-AA41-4A37-A559-56AAC6C7EF0E}"/>
                </a:ext>
              </a:extLst>
            </p:cNvPr>
            <p:cNvSpPr>
              <a:spLocks noEditPoints="1"/>
            </p:cNvSpPr>
            <p:nvPr/>
          </p:nvSpPr>
          <p:spPr bwMode="auto">
            <a:xfrm>
              <a:off x="3504" y="1825"/>
              <a:ext cx="672" cy="670"/>
            </a:xfrm>
            <a:custGeom>
              <a:avLst/>
              <a:gdLst>
                <a:gd name="T0" fmla="*/ 302 w 672"/>
                <a:gd name="T1" fmla="*/ 0 h 670"/>
                <a:gd name="T2" fmla="*/ 206 w 672"/>
                <a:gd name="T3" fmla="*/ 26 h 670"/>
                <a:gd name="T4" fmla="*/ 122 w 672"/>
                <a:gd name="T5" fmla="*/ 76 h 670"/>
                <a:gd name="T6" fmla="*/ 58 w 672"/>
                <a:gd name="T7" fmla="*/ 148 h 670"/>
                <a:gd name="T8" fmla="*/ 16 w 672"/>
                <a:gd name="T9" fmla="*/ 234 h 670"/>
                <a:gd name="T10" fmla="*/ 0 w 672"/>
                <a:gd name="T11" fmla="*/ 334 h 670"/>
                <a:gd name="T12" fmla="*/ 8 w 672"/>
                <a:gd name="T13" fmla="*/ 402 h 670"/>
                <a:gd name="T14" fmla="*/ 42 w 672"/>
                <a:gd name="T15" fmla="*/ 494 h 670"/>
                <a:gd name="T16" fmla="*/ 100 w 672"/>
                <a:gd name="T17" fmla="*/ 572 h 670"/>
                <a:gd name="T18" fmla="*/ 176 w 672"/>
                <a:gd name="T19" fmla="*/ 630 h 670"/>
                <a:gd name="T20" fmla="*/ 268 w 672"/>
                <a:gd name="T21" fmla="*/ 662 h 670"/>
                <a:gd name="T22" fmla="*/ 336 w 672"/>
                <a:gd name="T23" fmla="*/ 670 h 670"/>
                <a:gd name="T24" fmla="*/ 436 w 672"/>
                <a:gd name="T25" fmla="*/ 654 h 670"/>
                <a:gd name="T26" fmla="*/ 524 w 672"/>
                <a:gd name="T27" fmla="*/ 612 h 670"/>
                <a:gd name="T28" fmla="*/ 594 w 672"/>
                <a:gd name="T29" fmla="*/ 548 h 670"/>
                <a:gd name="T30" fmla="*/ 646 w 672"/>
                <a:gd name="T31" fmla="*/ 464 h 670"/>
                <a:gd name="T32" fmla="*/ 670 w 672"/>
                <a:gd name="T33" fmla="*/ 368 h 670"/>
                <a:gd name="T34" fmla="*/ 670 w 672"/>
                <a:gd name="T35" fmla="*/ 300 h 670"/>
                <a:gd name="T36" fmla="*/ 646 w 672"/>
                <a:gd name="T37" fmla="*/ 204 h 670"/>
                <a:gd name="T38" fmla="*/ 594 w 672"/>
                <a:gd name="T39" fmla="*/ 122 h 670"/>
                <a:gd name="T40" fmla="*/ 524 w 672"/>
                <a:gd name="T41" fmla="*/ 56 h 670"/>
                <a:gd name="T42" fmla="*/ 436 w 672"/>
                <a:gd name="T43" fmla="*/ 14 h 670"/>
                <a:gd name="T44" fmla="*/ 336 w 672"/>
                <a:gd name="T45" fmla="*/ 0 h 670"/>
                <a:gd name="T46" fmla="*/ 336 w 672"/>
                <a:gd name="T47" fmla="*/ 630 h 670"/>
                <a:gd name="T48" fmla="*/ 248 w 672"/>
                <a:gd name="T49" fmla="*/ 616 h 670"/>
                <a:gd name="T50" fmla="*/ 172 w 672"/>
                <a:gd name="T51" fmla="*/ 580 h 670"/>
                <a:gd name="T52" fmla="*/ 108 w 672"/>
                <a:gd name="T53" fmla="*/ 522 h 670"/>
                <a:gd name="T54" fmla="*/ 64 w 672"/>
                <a:gd name="T55" fmla="*/ 450 h 670"/>
                <a:gd name="T56" fmla="*/ 42 w 672"/>
                <a:gd name="T57" fmla="*/ 364 h 670"/>
                <a:gd name="T58" fmla="*/ 42 w 672"/>
                <a:gd name="T59" fmla="*/ 304 h 670"/>
                <a:gd name="T60" fmla="*/ 64 w 672"/>
                <a:gd name="T61" fmla="*/ 220 h 670"/>
                <a:gd name="T62" fmla="*/ 108 w 672"/>
                <a:gd name="T63" fmla="*/ 146 h 670"/>
                <a:gd name="T64" fmla="*/ 172 w 672"/>
                <a:gd name="T65" fmla="*/ 90 h 670"/>
                <a:gd name="T66" fmla="*/ 248 w 672"/>
                <a:gd name="T67" fmla="*/ 52 h 670"/>
                <a:gd name="T68" fmla="*/ 336 w 672"/>
                <a:gd name="T69" fmla="*/ 40 h 670"/>
                <a:gd name="T70" fmla="*/ 396 w 672"/>
                <a:gd name="T71" fmla="*/ 46 h 670"/>
                <a:gd name="T72" fmla="*/ 476 w 672"/>
                <a:gd name="T73" fmla="*/ 74 h 670"/>
                <a:gd name="T74" fmla="*/ 544 w 672"/>
                <a:gd name="T75" fmla="*/ 126 h 670"/>
                <a:gd name="T76" fmla="*/ 596 w 672"/>
                <a:gd name="T77" fmla="*/ 194 h 670"/>
                <a:gd name="T78" fmla="*/ 626 w 672"/>
                <a:gd name="T79" fmla="*/ 276 h 670"/>
                <a:gd name="T80" fmla="*/ 632 w 672"/>
                <a:gd name="T81" fmla="*/ 334 h 670"/>
                <a:gd name="T82" fmla="*/ 618 w 672"/>
                <a:gd name="T83" fmla="*/ 422 h 670"/>
                <a:gd name="T84" fmla="*/ 580 w 672"/>
                <a:gd name="T85" fmla="*/ 500 h 670"/>
                <a:gd name="T86" fmla="*/ 524 w 672"/>
                <a:gd name="T87" fmla="*/ 562 h 670"/>
                <a:gd name="T88" fmla="*/ 450 w 672"/>
                <a:gd name="T89" fmla="*/ 606 h 670"/>
                <a:gd name="T90" fmla="*/ 366 w 672"/>
                <a:gd name="T91" fmla="*/ 62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2" h="670">
                  <a:moveTo>
                    <a:pt x="336" y="0"/>
                  </a:moveTo>
                  <a:lnTo>
                    <a:pt x="336" y="0"/>
                  </a:lnTo>
                  <a:lnTo>
                    <a:pt x="302" y="0"/>
                  </a:lnTo>
                  <a:lnTo>
                    <a:pt x="268" y="6"/>
                  </a:lnTo>
                  <a:lnTo>
                    <a:pt x="236" y="14"/>
                  </a:lnTo>
                  <a:lnTo>
                    <a:pt x="206" y="26"/>
                  </a:lnTo>
                  <a:lnTo>
                    <a:pt x="176" y="40"/>
                  </a:lnTo>
                  <a:lnTo>
                    <a:pt x="148" y="56"/>
                  </a:lnTo>
                  <a:lnTo>
                    <a:pt x="122" y="76"/>
                  </a:lnTo>
                  <a:lnTo>
                    <a:pt x="100" y="98"/>
                  </a:lnTo>
                  <a:lnTo>
                    <a:pt x="78" y="122"/>
                  </a:lnTo>
                  <a:lnTo>
                    <a:pt x="58" y="148"/>
                  </a:lnTo>
                  <a:lnTo>
                    <a:pt x="42" y="174"/>
                  </a:lnTo>
                  <a:lnTo>
                    <a:pt x="28" y="204"/>
                  </a:lnTo>
                  <a:lnTo>
                    <a:pt x="16" y="234"/>
                  </a:lnTo>
                  <a:lnTo>
                    <a:pt x="8" y="266"/>
                  </a:lnTo>
                  <a:lnTo>
                    <a:pt x="2" y="300"/>
                  </a:lnTo>
                  <a:lnTo>
                    <a:pt x="0" y="334"/>
                  </a:lnTo>
                  <a:lnTo>
                    <a:pt x="0" y="334"/>
                  </a:lnTo>
                  <a:lnTo>
                    <a:pt x="2" y="368"/>
                  </a:lnTo>
                  <a:lnTo>
                    <a:pt x="8" y="402"/>
                  </a:lnTo>
                  <a:lnTo>
                    <a:pt x="16" y="434"/>
                  </a:lnTo>
                  <a:lnTo>
                    <a:pt x="28" y="464"/>
                  </a:lnTo>
                  <a:lnTo>
                    <a:pt x="42" y="494"/>
                  </a:lnTo>
                  <a:lnTo>
                    <a:pt x="58" y="522"/>
                  </a:lnTo>
                  <a:lnTo>
                    <a:pt x="78" y="548"/>
                  </a:lnTo>
                  <a:lnTo>
                    <a:pt x="100" y="572"/>
                  </a:lnTo>
                  <a:lnTo>
                    <a:pt x="122" y="594"/>
                  </a:lnTo>
                  <a:lnTo>
                    <a:pt x="148" y="612"/>
                  </a:lnTo>
                  <a:lnTo>
                    <a:pt x="176" y="630"/>
                  </a:lnTo>
                  <a:lnTo>
                    <a:pt x="206" y="644"/>
                  </a:lnTo>
                  <a:lnTo>
                    <a:pt x="236" y="654"/>
                  </a:lnTo>
                  <a:lnTo>
                    <a:pt x="268" y="662"/>
                  </a:lnTo>
                  <a:lnTo>
                    <a:pt x="302" y="668"/>
                  </a:lnTo>
                  <a:lnTo>
                    <a:pt x="336" y="670"/>
                  </a:lnTo>
                  <a:lnTo>
                    <a:pt x="336" y="670"/>
                  </a:lnTo>
                  <a:lnTo>
                    <a:pt x="370" y="668"/>
                  </a:lnTo>
                  <a:lnTo>
                    <a:pt x="404" y="662"/>
                  </a:lnTo>
                  <a:lnTo>
                    <a:pt x="436" y="654"/>
                  </a:lnTo>
                  <a:lnTo>
                    <a:pt x="466" y="644"/>
                  </a:lnTo>
                  <a:lnTo>
                    <a:pt x="496" y="630"/>
                  </a:lnTo>
                  <a:lnTo>
                    <a:pt x="524" y="612"/>
                  </a:lnTo>
                  <a:lnTo>
                    <a:pt x="550" y="594"/>
                  </a:lnTo>
                  <a:lnTo>
                    <a:pt x="574" y="572"/>
                  </a:lnTo>
                  <a:lnTo>
                    <a:pt x="594" y="548"/>
                  </a:lnTo>
                  <a:lnTo>
                    <a:pt x="614" y="522"/>
                  </a:lnTo>
                  <a:lnTo>
                    <a:pt x="630" y="494"/>
                  </a:lnTo>
                  <a:lnTo>
                    <a:pt x="646" y="464"/>
                  </a:lnTo>
                  <a:lnTo>
                    <a:pt x="656" y="434"/>
                  </a:lnTo>
                  <a:lnTo>
                    <a:pt x="664" y="402"/>
                  </a:lnTo>
                  <a:lnTo>
                    <a:pt x="670" y="368"/>
                  </a:lnTo>
                  <a:lnTo>
                    <a:pt x="672" y="334"/>
                  </a:lnTo>
                  <a:lnTo>
                    <a:pt x="672" y="334"/>
                  </a:lnTo>
                  <a:lnTo>
                    <a:pt x="670" y="300"/>
                  </a:lnTo>
                  <a:lnTo>
                    <a:pt x="664" y="266"/>
                  </a:lnTo>
                  <a:lnTo>
                    <a:pt x="656" y="234"/>
                  </a:lnTo>
                  <a:lnTo>
                    <a:pt x="646" y="204"/>
                  </a:lnTo>
                  <a:lnTo>
                    <a:pt x="630" y="174"/>
                  </a:lnTo>
                  <a:lnTo>
                    <a:pt x="614" y="148"/>
                  </a:lnTo>
                  <a:lnTo>
                    <a:pt x="594" y="122"/>
                  </a:lnTo>
                  <a:lnTo>
                    <a:pt x="574" y="98"/>
                  </a:lnTo>
                  <a:lnTo>
                    <a:pt x="550" y="76"/>
                  </a:lnTo>
                  <a:lnTo>
                    <a:pt x="524" y="56"/>
                  </a:lnTo>
                  <a:lnTo>
                    <a:pt x="496" y="40"/>
                  </a:lnTo>
                  <a:lnTo>
                    <a:pt x="466" y="26"/>
                  </a:lnTo>
                  <a:lnTo>
                    <a:pt x="436" y="14"/>
                  </a:lnTo>
                  <a:lnTo>
                    <a:pt x="404" y="6"/>
                  </a:lnTo>
                  <a:lnTo>
                    <a:pt x="370" y="0"/>
                  </a:lnTo>
                  <a:lnTo>
                    <a:pt x="336" y="0"/>
                  </a:lnTo>
                  <a:lnTo>
                    <a:pt x="336" y="0"/>
                  </a:lnTo>
                  <a:close/>
                  <a:moveTo>
                    <a:pt x="336" y="630"/>
                  </a:moveTo>
                  <a:lnTo>
                    <a:pt x="336" y="630"/>
                  </a:lnTo>
                  <a:lnTo>
                    <a:pt x="306" y="628"/>
                  </a:lnTo>
                  <a:lnTo>
                    <a:pt x="276" y="624"/>
                  </a:lnTo>
                  <a:lnTo>
                    <a:pt x="248" y="616"/>
                  </a:lnTo>
                  <a:lnTo>
                    <a:pt x="222" y="606"/>
                  </a:lnTo>
                  <a:lnTo>
                    <a:pt x="196" y="594"/>
                  </a:lnTo>
                  <a:lnTo>
                    <a:pt x="172" y="580"/>
                  </a:lnTo>
                  <a:lnTo>
                    <a:pt x="148" y="562"/>
                  </a:lnTo>
                  <a:lnTo>
                    <a:pt x="128" y="544"/>
                  </a:lnTo>
                  <a:lnTo>
                    <a:pt x="108" y="522"/>
                  </a:lnTo>
                  <a:lnTo>
                    <a:pt x="92" y="500"/>
                  </a:lnTo>
                  <a:lnTo>
                    <a:pt x="76" y="476"/>
                  </a:lnTo>
                  <a:lnTo>
                    <a:pt x="64" y="450"/>
                  </a:lnTo>
                  <a:lnTo>
                    <a:pt x="54" y="422"/>
                  </a:lnTo>
                  <a:lnTo>
                    <a:pt x="46" y="394"/>
                  </a:lnTo>
                  <a:lnTo>
                    <a:pt x="42" y="364"/>
                  </a:lnTo>
                  <a:lnTo>
                    <a:pt x="40" y="334"/>
                  </a:lnTo>
                  <a:lnTo>
                    <a:pt x="40" y="334"/>
                  </a:lnTo>
                  <a:lnTo>
                    <a:pt x="42" y="304"/>
                  </a:lnTo>
                  <a:lnTo>
                    <a:pt x="46" y="276"/>
                  </a:lnTo>
                  <a:lnTo>
                    <a:pt x="54" y="246"/>
                  </a:lnTo>
                  <a:lnTo>
                    <a:pt x="64" y="220"/>
                  </a:lnTo>
                  <a:lnTo>
                    <a:pt x="76" y="194"/>
                  </a:lnTo>
                  <a:lnTo>
                    <a:pt x="92" y="170"/>
                  </a:lnTo>
                  <a:lnTo>
                    <a:pt x="108" y="146"/>
                  </a:lnTo>
                  <a:lnTo>
                    <a:pt x="128" y="126"/>
                  </a:lnTo>
                  <a:lnTo>
                    <a:pt x="148" y="106"/>
                  </a:lnTo>
                  <a:lnTo>
                    <a:pt x="172" y="90"/>
                  </a:lnTo>
                  <a:lnTo>
                    <a:pt x="196" y="74"/>
                  </a:lnTo>
                  <a:lnTo>
                    <a:pt x="222" y="62"/>
                  </a:lnTo>
                  <a:lnTo>
                    <a:pt x="248" y="52"/>
                  </a:lnTo>
                  <a:lnTo>
                    <a:pt x="276" y="46"/>
                  </a:lnTo>
                  <a:lnTo>
                    <a:pt x="306" y="40"/>
                  </a:lnTo>
                  <a:lnTo>
                    <a:pt x="336" y="40"/>
                  </a:lnTo>
                  <a:lnTo>
                    <a:pt x="336" y="40"/>
                  </a:lnTo>
                  <a:lnTo>
                    <a:pt x="366" y="40"/>
                  </a:lnTo>
                  <a:lnTo>
                    <a:pt x="396" y="46"/>
                  </a:lnTo>
                  <a:lnTo>
                    <a:pt x="424" y="52"/>
                  </a:lnTo>
                  <a:lnTo>
                    <a:pt x="450" y="62"/>
                  </a:lnTo>
                  <a:lnTo>
                    <a:pt x="476" y="74"/>
                  </a:lnTo>
                  <a:lnTo>
                    <a:pt x="502" y="90"/>
                  </a:lnTo>
                  <a:lnTo>
                    <a:pt x="524" y="106"/>
                  </a:lnTo>
                  <a:lnTo>
                    <a:pt x="544" y="126"/>
                  </a:lnTo>
                  <a:lnTo>
                    <a:pt x="564" y="146"/>
                  </a:lnTo>
                  <a:lnTo>
                    <a:pt x="580" y="170"/>
                  </a:lnTo>
                  <a:lnTo>
                    <a:pt x="596" y="194"/>
                  </a:lnTo>
                  <a:lnTo>
                    <a:pt x="608" y="220"/>
                  </a:lnTo>
                  <a:lnTo>
                    <a:pt x="618" y="246"/>
                  </a:lnTo>
                  <a:lnTo>
                    <a:pt x="626" y="276"/>
                  </a:lnTo>
                  <a:lnTo>
                    <a:pt x="630" y="304"/>
                  </a:lnTo>
                  <a:lnTo>
                    <a:pt x="632" y="334"/>
                  </a:lnTo>
                  <a:lnTo>
                    <a:pt x="632" y="334"/>
                  </a:lnTo>
                  <a:lnTo>
                    <a:pt x="630" y="364"/>
                  </a:lnTo>
                  <a:lnTo>
                    <a:pt x="626" y="394"/>
                  </a:lnTo>
                  <a:lnTo>
                    <a:pt x="618" y="422"/>
                  </a:lnTo>
                  <a:lnTo>
                    <a:pt x="608" y="450"/>
                  </a:lnTo>
                  <a:lnTo>
                    <a:pt x="596" y="476"/>
                  </a:lnTo>
                  <a:lnTo>
                    <a:pt x="580" y="500"/>
                  </a:lnTo>
                  <a:lnTo>
                    <a:pt x="564" y="522"/>
                  </a:lnTo>
                  <a:lnTo>
                    <a:pt x="544" y="544"/>
                  </a:lnTo>
                  <a:lnTo>
                    <a:pt x="524" y="562"/>
                  </a:lnTo>
                  <a:lnTo>
                    <a:pt x="502" y="580"/>
                  </a:lnTo>
                  <a:lnTo>
                    <a:pt x="476" y="594"/>
                  </a:lnTo>
                  <a:lnTo>
                    <a:pt x="450" y="606"/>
                  </a:lnTo>
                  <a:lnTo>
                    <a:pt x="424" y="616"/>
                  </a:lnTo>
                  <a:lnTo>
                    <a:pt x="396" y="624"/>
                  </a:lnTo>
                  <a:lnTo>
                    <a:pt x="366" y="628"/>
                  </a:lnTo>
                  <a:lnTo>
                    <a:pt x="336" y="630"/>
                  </a:lnTo>
                  <a:lnTo>
                    <a:pt x="336" y="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5" name="Group 35">
            <a:extLst>
              <a:ext uri="{FF2B5EF4-FFF2-40B4-BE49-F238E27FC236}">
                <a16:creationId xmlns:a16="http://schemas.microsoft.com/office/drawing/2014/main" id="{7E90B16C-5847-484E-822B-BDE85B140789}"/>
              </a:ext>
            </a:extLst>
          </p:cNvPr>
          <p:cNvGrpSpPr>
            <a:grpSpLocks noChangeAspect="1"/>
          </p:cNvGrpSpPr>
          <p:nvPr/>
        </p:nvGrpSpPr>
        <p:grpSpPr bwMode="auto">
          <a:xfrm>
            <a:off x="1711663" y="4756077"/>
            <a:ext cx="310143" cy="309220"/>
            <a:chOff x="3504" y="1825"/>
            <a:chExt cx="672" cy="670"/>
          </a:xfrm>
          <a:solidFill>
            <a:schemeClr val="accent3"/>
          </a:solidFill>
        </p:grpSpPr>
        <p:sp>
          <p:nvSpPr>
            <p:cNvPr id="56" name="Freeform 36">
              <a:extLst>
                <a:ext uri="{FF2B5EF4-FFF2-40B4-BE49-F238E27FC236}">
                  <a16:creationId xmlns:a16="http://schemas.microsoft.com/office/drawing/2014/main" id="{5CC561F6-013B-466D-ACF1-B23EFEC43394}"/>
                </a:ext>
              </a:extLst>
            </p:cNvPr>
            <p:cNvSpPr>
              <a:spLocks/>
            </p:cNvSpPr>
            <p:nvPr/>
          </p:nvSpPr>
          <p:spPr bwMode="auto">
            <a:xfrm>
              <a:off x="3684" y="2005"/>
              <a:ext cx="348" cy="306"/>
            </a:xfrm>
            <a:custGeom>
              <a:avLst/>
              <a:gdLst>
                <a:gd name="T0" fmla="*/ 340 w 348"/>
                <a:gd name="T1" fmla="*/ 6 h 306"/>
                <a:gd name="T2" fmla="*/ 340 w 348"/>
                <a:gd name="T3" fmla="*/ 6 h 306"/>
                <a:gd name="T4" fmla="*/ 334 w 348"/>
                <a:gd name="T5" fmla="*/ 2 h 306"/>
                <a:gd name="T6" fmla="*/ 326 w 348"/>
                <a:gd name="T7" fmla="*/ 0 h 306"/>
                <a:gd name="T8" fmla="*/ 318 w 348"/>
                <a:gd name="T9" fmla="*/ 2 h 306"/>
                <a:gd name="T10" fmla="*/ 312 w 348"/>
                <a:gd name="T11" fmla="*/ 8 h 306"/>
                <a:gd name="T12" fmla="*/ 120 w 348"/>
                <a:gd name="T13" fmla="*/ 246 h 306"/>
                <a:gd name="T14" fmla="*/ 34 w 348"/>
                <a:gd name="T15" fmla="*/ 158 h 306"/>
                <a:gd name="T16" fmla="*/ 34 w 348"/>
                <a:gd name="T17" fmla="*/ 158 h 306"/>
                <a:gd name="T18" fmla="*/ 26 w 348"/>
                <a:gd name="T19" fmla="*/ 154 h 306"/>
                <a:gd name="T20" fmla="*/ 20 w 348"/>
                <a:gd name="T21" fmla="*/ 152 h 306"/>
                <a:gd name="T22" fmla="*/ 12 w 348"/>
                <a:gd name="T23" fmla="*/ 154 h 306"/>
                <a:gd name="T24" fmla="*/ 4 w 348"/>
                <a:gd name="T25" fmla="*/ 158 h 306"/>
                <a:gd name="T26" fmla="*/ 4 w 348"/>
                <a:gd name="T27" fmla="*/ 158 h 306"/>
                <a:gd name="T28" fmla="*/ 0 w 348"/>
                <a:gd name="T29" fmla="*/ 166 h 306"/>
                <a:gd name="T30" fmla="*/ 0 w 348"/>
                <a:gd name="T31" fmla="*/ 172 h 306"/>
                <a:gd name="T32" fmla="*/ 0 w 348"/>
                <a:gd name="T33" fmla="*/ 180 h 306"/>
                <a:gd name="T34" fmla="*/ 4 w 348"/>
                <a:gd name="T35" fmla="*/ 186 h 306"/>
                <a:gd name="T36" fmla="*/ 124 w 348"/>
                <a:gd name="T37" fmla="*/ 306 h 306"/>
                <a:gd name="T38" fmla="*/ 344 w 348"/>
                <a:gd name="T39" fmla="*/ 34 h 306"/>
                <a:gd name="T40" fmla="*/ 344 w 348"/>
                <a:gd name="T41" fmla="*/ 34 h 306"/>
                <a:gd name="T42" fmla="*/ 346 w 348"/>
                <a:gd name="T43" fmla="*/ 26 h 306"/>
                <a:gd name="T44" fmla="*/ 348 w 348"/>
                <a:gd name="T45" fmla="*/ 18 h 306"/>
                <a:gd name="T46" fmla="*/ 346 w 348"/>
                <a:gd name="T47" fmla="*/ 12 h 306"/>
                <a:gd name="T48" fmla="*/ 340 w 348"/>
                <a:gd name="T49" fmla="*/ 6 h 306"/>
                <a:gd name="T50" fmla="*/ 340 w 348"/>
                <a:gd name="T51"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306">
                  <a:moveTo>
                    <a:pt x="340" y="6"/>
                  </a:moveTo>
                  <a:lnTo>
                    <a:pt x="340" y="6"/>
                  </a:lnTo>
                  <a:lnTo>
                    <a:pt x="334" y="2"/>
                  </a:lnTo>
                  <a:lnTo>
                    <a:pt x="326" y="0"/>
                  </a:lnTo>
                  <a:lnTo>
                    <a:pt x="318" y="2"/>
                  </a:lnTo>
                  <a:lnTo>
                    <a:pt x="312" y="8"/>
                  </a:lnTo>
                  <a:lnTo>
                    <a:pt x="120" y="246"/>
                  </a:lnTo>
                  <a:lnTo>
                    <a:pt x="34" y="158"/>
                  </a:lnTo>
                  <a:lnTo>
                    <a:pt x="34" y="158"/>
                  </a:lnTo>
                  <a:lnTo>
                    <a:pt x="26" y="154"/>
                  </a:lnTo>
                  <a:lnTo>
                    <a:pt x="20" y="152"/>
                  </a:lnTo>
                  <a:lnTo>
                    <a:pt x="12" y="154"/>
                  </a:lnTo>
                  <a:lnTo>
                    <a:pt x="4" y="158"/>
                  </a:lnTo>
                  <a:lnTo>
                    <a:pt x="4" y="158"/>
                  </a:lnTo>
                  <a:lnTo>
                    <a:pt x="0" y="166"/>
                  </a:lnTo>
                  <a:lnTo>
                    <a:pt x="0" y="172"/>
                  </a:lnTo>
                  <a:lnTo>
                    <a:pt x="0" y="180"/>
                  </a:lnTo>
                  <a:lnTo>
                    <a:pt x="4" y="186"/>
                  </a:lnTo>
                  <a:lnTo>
                    <a:pt x="124" y="306"/>
                  </a:lnTo>
                  <a:lnTo>
                    <a:pt x="344" y="34"/>
                  </a:lnTo>
                  <a:lnTo>
                    <a:pt x="344" y="34"/>
                  </a:lnTo>
                  <a:lnTo>
                    <a:pt x="346" y="26"/>
                  </a:lnTo>
                  <a:lnTo>
                    <a:pt x="348" y="18"/>
                  </a:lnTo>
                  <a:lnTo>
                    <a:pt x="346" y="12"/>
                  </a:lnTo>
                  <a:lnTo>
                    <a:pt x="340" y="6"/>
                  </a:lnTo>
                  <a:lnTo>
                    <a:pt x="34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37">
              <a:extLst>
                <a:ext uri="{FF2B5EF4-FFF2-40B4-BE49-F238E27FC236}">
                  <a16:creationId xmlns:a16="http://schemas.microsoft.com/office/drawing/2014/main" id="{0BD82478-6592-44E1-9954-C741D90BA3B6}"/>
                </a:ext>
              </a:extLst>
            </p:cNvPr>
            <p:cNvSpPr>
              <a:spLocks noEditPoints="1"/>
            </p:cNvSpPr>
            <p:nvPr/>
          </p:nvSpPr>
          <p:spPr bwMode="auto">
            <a:xfrm>
              <a:off x="3504" y="1825"/>
              <a:ext cx="672" cy="670"/>
            </a:xfrm>
            <a:custGeom>
              <a:avLst/>
              <a:gdLst>
                <a:gd name="T0" fmla="*/ 302 w 672"/>
                <a:gd name="T1" fmla="*/ 0 h 670"/>
                <a:gd name="T2" fmla="*/ 206 w 672"/>
                <a:gd name="T3" fmla="*/ 26 h 670"/>
                <a:gd name="T4" fmla="*/ 122 w 672"/>
                <a:gd name="T5" fmla="*/ 76 h 670"/>
                <a:gd name="T6" fmla="*/ 58 w 672"/>
                <a:gd name="T7" fmla="*/ 148 h 670"/>
                <a:gd name="T8" fmla="*/ 16 w 672"/>
                <a:gd name="T9" fmla="*/ 234 h 670"/>
                <a:gd name="T10" fmla="*/ 0 w 672"/>
                <a:gd name="T11" fmla="*/ 334 h 670"/>
                <a:gd name="T12" fmla="*/ 8 w 672"/>
                <a:gd name="T13" fmla="*/ 402 h 670"/>
                <a:gd name="T14" fmla="*/ 42 w 672"/>
                <a:gd name="T15" fmla="*/ 494 h 670"/>
                <a:gd name="T16" fmla="*/ 100 w 672"/>
                <a:gd name="T17" fmla="*/ 572 h 670"/>
                <a:gd name="T18" fmla="*/ 176 w 672"/>
                <a:gd name="T19" fmla="*/ 630 h 670"/>
                <a:gd name="T20" fmla="*/ 268 w 672"/>
                <a:gd name="T21" fmla="*/ 662 h 670"/>
                <a:gd name="T22" fmla="*/ 336 w 672"/>
                <a:gd name="T23" fmla="*/ 670 h 670"/>
                <a:gd name="T24" fmla="*/ 436 w 672"/>
                <a:gd name="T25" fmla="*/ 654 h 670"/>
                <a:gd name="T26" fmla="*/ 524 w 672"/>
                <a:gd name="T27" fmla="*/ 612 h 670"/>
                <a:gd name="T28" fmla="*/ 594 w 672"/>
                <a:gd name="T29" fmla="*/ 548 h 670"/>
                <a:gd name="T30" fmla="*/ 646 w 672"/>
                <a:gd name="T31" fmla="*/ 464 h 670"/>
                <a:gd name="T32" fmla="*/ 670 w 672"/>
                <a:gd name="T33" fmla="*/ 368 h 670"/>
                <a:gd name="T34" fmla="*/ 670 w 672"/>
                <a:gd name="T35" fmla="*/ 300 h 670"/>
                <a:gd name="T36" fmla="*/ 646 w 672"/>
                <a:gd name="T37" fmla="*/ 204 h 670"/>
                <a:gd name="T38" fmla="*/ 594 w 672"/>
                <a:gd name="T39" fmla="*/ 122 h 670"/>
                <a:gd name="T40" fmla="*/ 524 w 672"/>
                <a:gd name="T41" fmla="*/ 56 h 670"/>
                <a:gd name="T42" fmla="*/ 436 w 672"/>
                <a:gd name="T43" fmla="*/ 14 h 670"/>
                <a:gd name="T44" fmla="*/ 336 w 672"/>
                <a:gd name="T45" fmla="*/ 0 h 670"/>
                <a:gd name="T46" fmla="*/ 336 w 672"/>
                <a:gd name="T47" fmla="*/ 630 h 670"/>
                <a:gd name="T48" fmla="*/ 248 w 672"/>
                <a:gd name="T49" fmla="*/ 616 h 670"/>
                <a:gd name="T50" fmla="*/ 172 w 672"/>
                <a:gd name="T51" fmla="*/ 580 h 670"/>
                <a:gd name="T52" fmla="*/ 108 w 672"/>
                <a:gd name="T53" fmla="*/ 522 h 670"/>
                <a:gd name="T54" fmla="*/ 64 w 672"/>
                <a:gd name="T55" fmla="*/ 450 h 670"/>
                <a:gd name="T56" fmla="*/ 42 w 672"/>
                <a:gd name="T57" fmla="*/ 364 h 670"/>
                <a:gd name="T58" fmla="*/ 42 w 672"/>
                <a:gd name="T59" fmla="*/ 304 h 670"/>
                <a:gd name="T60" fmla="*/ 64 w 672"/>
                <a:gd name="T61" fmla="*/ 220 h 670"/>
                <a:gd name="T62" fmla="*/ 108 w 672"/>
                <a:gd name="T63" fmla="*/ 146 h 670"/>
                <a:gd name="T64" fmla="*/ 172 w 672"/>
                <a:gd name="T65" fmla="*/ 90 h 670"/>
                <a:gd name="T66" fmla="*/ 248 w 672"/>
                <a:gd name="T67" fmla="*/ 52 h 670"/>
                <a:gd name="T68" fmla="*/ 336 w 672"/>
                <a:gd name="T69" fmla="*/ 40 h 670"/>
                <a:gd name="T70" fmla="*/ 396 w 672"/>
                <a:gd name="T71" fmla="*/ 46 h 670"/>
                <a:gd name="T72" fmla="*/ 476 w 672"/>
                <a:gd name="T73" fmla="*/ 74 h 670"/>
                <a:gd name="T74" fmla="*/ 544 w 672"/>
                <a:gd name="T75" fmla="*/ 126 h 670"/>
                <a:gd name="T76" fmla="*/ 596 w 672"/>
                <a:gd name="T77" fmla="*/ 194 h 670"/>
                <a:gd name="T78" fmla="*/ 626 w 672"/>
                <a:gd name="T79" fmla="*/ 276 h 670"/>
                <a:gd name="T80" fmla="*/ 632 w 672"/>
                <a:gd name="T81" fmla="*/ 334 h 670"/>
                <a:gd name="T82" fmla="*/ 618 w 672"/>
                <a:gd name="T83" fmla="*/ 422 h 670"/>
                <a:gd name="T84" fmla="*/ 580 w 672"/>
                <a:gd name="T85" fmla="*/ 500 h 670"/>
                <a:gd name="T86" fmla="*/ 524 w 672"/>
                <a:gd name="T87" fmla="*/ 562 h 670"/>
                <a:gd name="T88" fmla="*/ 450 w 672"/>
                <a:gd name="T89" fmla="*/ 606 h 670"/>
                <a:gd name="T90" fmla="*/ 366 w 672"/>
                <a:gd name="T91" fmla="*/ 62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2" h="670">
                  <a:moveTo>
                    <a:pt x="336" y="0"/>
                  </a:moveTo>
                  <a:lnTo>
                    <a:pt x="336" y="0"/>
                  </a:lnTo>
                  <a:lnTo>
                    <a:pt x="302" y="0"/>
                  </a:lnTo>
                  <a:lnTo>
                    <a:pt x="268" y="6"/>
                  </a:lnTo>
                  <a:lnTo>
                    <a:pt x="236" y="14"/>
                  </a:lnTo>
                  <a:lnTo>
                    <a:pt x="206" y="26"/>
                  </a:lnTo>
                  <a:lnTo>
                    <a:pt x="176" y="40"/>
                  </a:lnTo>
                  <a:lnTo>
                    <a:pt x="148" y="56"/>
                  </a:lnTo>
                  <a:lnTo>
                    <a:pt x="122" y="76"/>
                  </a:lnTo>
                  <a:lnTo>
                    <a:pt x="100" y="98"/>
                  </a:lnTo>
                  <a:lnTo>
                    <a:pt x="78" y="122"/>
                  </a:lnTo>
                  <a:lnTo>
                    <a:pt x="58" y="148"/>
                  </a:lnTo>
                  <a:lnTo>
                    <a:pt x="42" y="174"/>
                  </a:lnTo>
                  <a:lnTo>
                    <a:pt x="28" y="204"/>
                  </a:lnTo>
                  <a:lnTo>
                    <a:pt x="16" y="234"/>
                  </a:lnTo>
                  <a:lnTo>
                    <a:pt x="8" y="266"/>
                  </a:lnTo>
                  <a:lnTo>
                    <a:pt x="2" y="300"/>
                  </a:lnTo>
                  <a:lnTo>
                    <a:pt x="0" y="334"/>
                  </a:lnTo>
                  <a:lnTo>
                    <a:pt x="0" y="334"/>
                  </a:lnTo>
                  <a:lnTo>
                    <a:pt x="2" y="368"/>
                  </a:lnTo>
                  <a:lnTo>
                    <a:pt x="8" y="402"/>
                  </a:lnTo>
                  <a:lnTo>
                    <a:pt x="16" y="434"/>
                  </a:lnTo>
                  <a:lnTo>
                    <a:pt x="28" y="464"/>
                  </a:lnTo>
                  <a:lnTo>
                    <a:pt x="42" y="494"/>
                  </a:lnTo>
                  <a:lnTo>
                    <a:pt x="58" y="522"/>
                  </a:lnTo>
                  <a:lnTo>
                    <a:pt x="78" y="548"/>
                  </a:lnTo>
                  <a:lnTo>
                    <a:pt x="100" y="572"/>
                  </a:lnTo>
                  <a:lnTo>
                    <a:pt x="122" y="594"/>
                  </a:lnTo>
                  <a:lnTo>
                    <a:pt x="148" y="612"/>
                  </a:lnTo>
                  <a:lnTo>
                    <a:pt x="176" y="630"/>
                  </a:lnTo>
                  <a:lnTo>
                    <a:pt x="206" y="644"/>
                  </a:lnTo>
                  <a:lnTo>
                    <a:pt x="236" y="654"/>
                  </a:lnTo>
                  <a:lnTo>
                    <a:pt x="268" y="662"/>
                  </a:lnTo>
                  <a:lnTo>
                    <a:pt x="302" y="668"/>
                  </a:lnTo>
                  <a:lnTo>
                    <a:pt x="336" y="670"/>
                  </a:lnTo>
                  <a:lnTo>
                    <a:pt x="336" y="670"/>
                  </a:lnTo>
                  <a:lnTo>
                    <a:pt x="370" y="668"/>
                  </a:lnTo>
                  <a:lnTo>
                    <a:pt x="404" y="662"/>
                  </a:lnTo>
                  <a:lnTo>
                    <a:pt x="436" y="654"/>
                  </a:lnTo>
                  <a:lnTo>
                    <a:pt x="466" y="644"/>
                  </a:lnTo>
                  <a:lnTo>
                    <a:pt x="496" y="630"/>
                  </a:lnTo>
                  <a:lnTo>
                    <a:pt x="524" y="612"/>
                  </a:lnTo>
                  <a:lnTo>
                    <a:pt x="550" y="594"/>
                  </a:lnTo>
                  <a:lnTo>
                    <a:pt x="574" y="572"/>
                  </a:lnTo>
                  <a:lnTo>
                    <a:pt x="594" y="548"/>
                  </a:lnTo>
                  <a:lnTo>
                    <a:pt x="614" y="522"/>
                  </a:lnTo>
                  <a:lnTo>
                    <a:pt x="630" y="494"/>
                  </a:lnTo>
                  <a:lnTo>
                    <a:pt x="646" y="464"/>
                  </a:lnTo>
                  <a:lnTo>
                    <a:pt x="656" y="434"/>
                  </a:lnTo>
                  <a:lnTo>
                    <a:pt x="664" y="402"/>
                  </a:lnTo>
                  <a:lnTo>
                    <a:pt x="670" y="368"/>
                  </a:lnTo>
                  <a:lnTo>
                    <a:pt x="672" y="334"/>
                  </a:lnTo>
                  <a:lnTo>
                    <a:pt x="672" y="334"/>
                  </a:lnTo>
                  <a:lnTo>
                    <a:pt x="670" y="300"/>
                  </a:lnTo>
                  <a:lnTo>
                    <a:pt x="664" y="266"/>
                  </a:lnTo>
                  <a:lnTo>
                    <a:pt x="656" y="234"/>
                  </a:lnTo>
                  <a:lnTo>
                    <a:pt x="646" y="204"/>
                  </a:lnTo>
                  <a:lnTo>
                    <a:pt x="630" y="174"/>
                  </a:lnTo>
                  <a:lnTo>
                    <a:pt x="614" y="148"/>
                  </a:lnTo>
                  <a:lnTo>
                    <a:pt x="594" y="122"/>
                  </a:lnTo>
                  <a:lnTo>
                    <a:pt x="574" y="98"/>
                  </a:lnTo>
                  <a:lnTo>
                    <a:pt x="550" y="76"/>
                  </a:lnTo>
                  <a:lnTo>
                    <a:pt x="524" y="56"/>
                  </a:lnTo>
                  <a:lnTo>
                    <a:pt x="496" y="40"/>
                  </a:lnTo>
                  <a:lnTo>
                    <a:pt x="466" y="26"/>
                  </a:lnTo>
                  <a:lnTo>
                    <a:pt x="436" y="14"/>
                  </a:lnTo>
                  <a:lnTo>
                    <a:pt x="404" y="6"/>
                  </a:lnTo>
                  <a:lnTo>
                    <a:pt x="370" y="0"/>
                  </a:lnTo>
                  <a:lnTo>
                    <a:pt x="336" y="0"/>
                  </a:lnTo>
                  <a:lnTo>
                    <a:pt x="336" y="0"/>
                  </a:lnTo>
                  <a:close/>
                  <a:moveTo>
                    <a:pt x="336" y="630"/>
                  </a:moveTo>
                  <a:lnTo>
                    <a:pt x="336" y="630"/>
                  </a:lnTo>
                  <a:lnTo>
                    <a:pt x="306" y="628"/>
                  </a:lnTo>
                  <a:lnTo>
                    <a:pt x="276" y="624"/>
                  </a:lnTo>
                  <a:lnTo>
                    <a:pt x="248" y="616"/>
                  </a:lnTo>
                  <a:lnTo>
                    <a:pt x="222" y="606"/>
                  </a:lnTo>
                  <a:lnTo>
                    <a:pt x="196" y="594"/>
                  </a:lnTo>
                  <a:lnTo>
                    <a:pt x="172" y="580"/>
                  </a:lnTo>
                  <a:lnTo>
                    <a:pt x="148" y="562"/>
                  </a:lnTo>
                  <a:lnTo>
                    <a:pt x="128" y="544"/>
                  </a:lnTo>
                  <a:lnTo>
                    <a:pt x="108" y="522"/>
                  </a:lnTo>
                  <a:lnTo>
                    <a:pt x="92" y="500"/>
                  </a:lnTo>
                  <a:lnTo>
                    <a:pt x="76" y="476"/>
                  </a:lnTo>
                  <a:lnTo>
                    <a:pt x="64" y="450"/>
                  </a:lnTo>
                  <a:lnTo>
                    <a:pt x="54" y="422"/>
                  </a:lnTo>
                  <a:lnTo>
                    <a:pt x="46" y="394"/>
                  </a:lnTo>
                  <a:lnTo>
                    <a:pt x="42" y="364"/>
                  </a:lnTo>
                  <a:lnTo>
                    <a:pt x="40" y="334"/>
                  </a:lnTo>
                  <a:lnTo>
                    <a:pt x="40" y="334"/>
                  </a:lnTo>
                  <a:lnTo>
                    <a:pt x="42" y="304"/>
                  </a:lnTo>
                  <a:lnTo>
                    <a:pt x="46" y="276"/>
                  </a:lnTo>
                  <a:lnTo>
                    <a:pt x="54" y="246"/>
                  </a:lnTo>
                  <a:lnTo>
                    <a:pt x="64" y="220"/>
                  </a:lnTo>
                  <a:lnTo>
                    <a:pt x="76" y="194"/>
                  </a:lnTo>
                  <a:lnTo>
                    <a:pt x="92" y="170"/>
                  </a:lnTo>
                  <a:lnTo>
                    <a:pt x="108" y="146"/>
                  </a:lnTo>
                  <a:lnTo>
                    <a:pt x="128" y="126"/>
                  </a:lnTo>
                  <a:lnTo>
                    <a:pt x="148" y="106"/>
                  </a:lnTo>
                  <a:lnTo>
                    <a:pt x="172" y="90"/>
                  </a:lnTo>
                  <a:lnTo>
                    <a:pt x="196" y="74"/>
                  </a:lnTo>
                  <a:lnTo>
                    <a:pt x="222" y="62"/>
                  </a:lnTo>
                  <a:lnTo>
                    <a:pt x="248" y="52"/>
                  </a:lnTo>
                  <a:lnTo>
                    <a:pt x="276" y="46"/>
                  </a:lnTo>
                  <a:lnTo>
                    <a:pt x="306" y="40"/>
                  </a:lnTo>
                  <a:lnTo>
                    <a:pt x="336" y="40"/>
                  </a:lnTo>
                  <a:lnTo>
                    <a:pt x="336" y="40"/>
                  </a:lnTo>
                  <a:lnTo>
                    <a:pt x="366" y="40"/>
                  </a:lnTo>
                  <a:lnTo>
                    <a:pt x="396" y="46"/>
                  </a:lnTo>
                  <a:lnTo>
                    <a:pt x="424" y="52"/>
                  </a:lnTo>
                  <a:lnTo>
                    <a:pt x="450" y="62"/>
                  </a:lnTo>
                  <a:lnTo>
                    <a:pt x="476" y="74"/>
                  </a:lnTo>
                  <a:lnTo>
                    <a:pt x="502" y="90"/>
                  </a:lnTo>
                  <a:lnTo>
                    <a:pt x="524" y="106"/>
                  </a:lnTo>
                  <a:lnTo>
                    <a:pt x="544" y="126"/>
                  </a:lnTo>
                  <a:lnTo>
                    <a:pt x="564" y="146"/>
                  </a:lnTo>
                  <a:lnTo>
                    <a:pt x="580" y="170"/>
                  </a:lnTo>
                  <a:lnTo>
                    <a:pt x="596" y="194"/>
                  </a:lnTo>
                  <a:lnTo>
                    <a:pt x="608" y="220"/>
                  </a:lnTo>
                  <a:lnTo>
                    <a:pt x="618" y="246"/>
                  </a:lnTo>
                  <a:lnTo>
                    <a:pt x="626" y="276"/>
                  </a:lnTo>
                  <a:lnTo>
                    <a:pt x="630" y="304"/>
                  </a:lnTo>
                  <a:lnTo>
                    <a:pt x="632" y="334"/>
                  </a:lnTo>
                  <a:lnTo>
                    <a:pt x="632" y="334"/>
                  </a:lnTo>
                  <a:lnTo>
                    <a:pt x="630" y="364"/>
                  </a:lnTo>
                  <a:lnTo>
                    <a:pt x="626" y="394"/>
                  </a:lnTo>
                  <a:lnTo>
                    <a:pt x="618" y="422"/>
                  </a:lnTo>
                  <a:lnTo>
                    <a:pt x="608" y="450"/>
                  </a:lnTo>
                  <a:lnTo>
                    <a:pt x="596" y="476"/>
                  </a:lnTo>
                  <a:lnTo>
                    <a:pt x="580" y="500"/>
                  </a:lnTo>
                  <a:lnTo>
                    <a:pt x="564" y="522"/>
                  </a:lnTo>
                  <a:lnTo>
                    <a:pt x="544" y="544"/>
                  </a:lnTo>
                  <a:lnTo>
                    <a:pt x="524" y="562"/>
                  </a:lnTo>
                  <a:lnTo>
                    <a:pt x="502" y="580"/>
                  </a:lnTo>
                  <a:lnTo>
                    <a:pt x="476" y="594"/>
                  </a:lnTo>
                  <a:lnTo>
                    <a:pt x="450" y="606"/>
                  </a:lnTo>
                  <a:lnTo>
                    <a:pt x="424" y="616"/>
                  </a:lnTo>
                  <a:lnTo>
                    <a:pt x="396" y="624"/>
                  </a:lnTo>
                  <a:lnTo>
                    <a:pt x="366" y="628"/>
                  </a:lnTo>
                  <a:lnTo>
                    <a:pt x="336" y="630"/>
                  </a:lnTo>
                  <a:lnTo>
                    <a:pt x="336" y="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8" name="Group 35">
            <a:extLst>
              <a:ext uri="{FF2B5EF4-FFF2-40B4-BE49-F238E27FC236}">
                <a16:creationId xmlns:a16="http://schemas.microsoft.com/office/drawing/2014/main" id="{60EFB095-16AA-40A7-AFA4-D6DA2CCE52C5}"/>
              </a:ext>
            </a:extLst>
          </p:cNvPr>
          <p:cNvGrpSpPr>
            <a:grpSpLocks noChangeAspect="1"/>
          </p:cNvGrpSpPr>
          <p:nvPr/>
        </p:nvGrpSpPr>
        <p:grpSpPr bwMode="auto">
          <a:xfrm>
            <a:off x="5350482" y="4756077"/>
            <a:ext cx="310143" cy="309220"/>
            <a:chOff x="3504" y="1825"/>
            <a:chExt cx="672" cy="670"/>
          </a:xfrm>
          <a:solidFill>
            <a:schemeClr val="accent3"/>
          </a:solidFill>
        </p:grpSpPr>
        <p:sp>
          <p:nvSpPr>
            <p:cNvPr id="59" name="Freeform 36">
              <a:extLst>
                <a:ext uri="{FF2B5EF4-FFF2-40B4-BE49-F238E27FC236}">
                  <a16:creationId xmlns:a16="http://schemas.microsoft.com/office/drawing/2014/main" id="{3D0D33DE-2774-4583-BB2A-5C6D6267827A}"/>
                </a:ext>
              </a:extLst>
            </p:cNvPr>
            <p:cNvSpPr>
              <a:spLocks/>
            </p:cNvSpPr>
            <p:nvPr/>
          </p:nvSpPr>
          <p:spPr bwMode="auto">
            <a:xfrm>
              <a:off x="3684" y="2005"/>
              <a:ext cx="348" cy="306"/>
            </a:xfrm>
            <a:custGeom>
              <a:avLst/>
              <a:gdLst>
                <a:gd name="T0" fmla="*/ 340 w 348"/>
                <a:gd name="T1" fmla="*/ 6 h 306"/>
                <a:gd name="T2" fmla="*/ 340 w 348"/>
                <a:gd name="T3" fmla="*/ 6 h 306"/>
                <a:gd name="T4" fmla="*/ 334 w 348"/>
                <a:gd name="T5" fmla="*/ 2 h 306"/>
                <a:gd name="T6" fmla="*/ 326 w 348"/>
                <a:gd name="T7" fmla="*/ 0 h 306"/>
                <a:gd name="T8" fmla="*/ 318 w 348"/>
                <a:gd name="T9" fmla="*/ 2 h 306"/>
                <a:gd name="T10" fmla="*/ 312 w 348"/>
                <a:gd name="T11" fmla="*/ 8 h 306"/>
                <a:gd name="T12" fmla="*/ 120 w 348"/>
                <a:gd name="T13" fmla="*/ 246 h 306"/>
                <a:gd name="T14" fmla="*/ 34 w 348"/>
                <a:gd name="T15" fmla="*/ 158 h 306"/>
                <a:gd name="T16" fmla="*/ 34 w 348"/>
                <a:gd name="T17" fmla="*/ 158 h 306"/>
                <a:gd name="T18" fmla="*/ 26 w 348"/>
                <a:gd name="T19" fmla="*/ 154 h 306"/>
                <a:gd name="T20" fmla="*/ 20 w 348"/>
                <a:gd name="T21" fmla="*/ 152 h 306"/>
                <a:gd name="T22" fmla="*/ 12 w 348"/>
                <a:gd name="T23" fmla="*/ 154 h 306"/>
                <a:gd name="T24" fmla="*/ 4 w 348"/>
                <a:gd name="T25" fmla="*/ 158 h 306"/>
                <a:gd name="T26" fmla="*/ 4 w 348"/>
                <a:gd name="T27" fmla="*/ 158 h 306"/>
                <a:gd name="T28" fmla="*/ 0 w 348"/>
                <a:gd name="T29" fmla="*/ 166 h 306"/>
                <a:gd name="T30" fmla="*/ 0 w 348"/>
                <a:gd name="T31" fmla="*/ 172 h 306"/>
                <a:gd name="T32" fmla="*/ 0 w 348"/>
                <a:gd name="T33" fmla="*/ 180 h 306"/>
                <a:gd name="T34" fmla="*/ 4 w 348"/>
                <a:gd name="T35" fmla="*/ 186 h 306"/>
                <a:gd name="T36" fmla="*/ 124 w 348"/>
                <a:gd name="T37" fmla="*/ 306 h 306"/>
                <a:gd name="T38" fmla="*/ 344 w 348"/>
                <a:gd name="T39" fmla="*/ 34 h 306"/>
                <a:gd name="T40" fmla="*/ 344 w 348"/>
                <a:gd name="T41" fmla="*/ 34 h 306"/>
                <a:gd name="T42" fmla="*/ 346 w 348"/>
                <a:gd name="T43" fmla="*/ 26 h 306"/>
                <a:gd name="T44" fmla="*/ 348 w 348"/>
                <a:gd name="T45" fmla="*/ 18 h 306"/>
                <a:gd name="T46" fmla="*/ 346 w 348"/>
                <a:gd name="T47" fmla="*/ 12 h 306"/>
                <a:gd name="T48" fmla="*/ 340 w 348"/>
                <a:gd name="T49" fmla="*/ 6 h 306"/>
                <a:gd name="T50" fmla="*/ 340 w 348"/>
                <a:gd name="T51"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306">
                  <a:moveTo>
                    <a:pt x="340" y="6"/>
                  </a:moveTo>
                  <a:lnTo>
                    <a:pt x="340" y="6"/>
                  </a:lnTo>
                  <a:lnTo>
                    <a:pt x="334" y="2"/>
                  </a:lnTo>
                  <a:lnTo>
                    <a:pt x="326" y="0"/>
                  </a:lnTo>
                  <a:lnTo>
                    <a:pt x="318" y="2"/>
                  </a:lnTo>
                  <a:lnTo>
                    <a:pt x="312" y="8"/>
                  </a:lnTo>
                  <a:lnTo>
                    <a:pt x="120" y="246"/>
                  </a:lnTo>
                  <a:lnTo>
                    <a:pt x="34" y="158"/>
                  </a:lnTo>
                  <a:lnTo>
                    <a:pt x="34" y="158"/>
                  </a:lnTo>
                  <a:lnTo>
                    <a:pt x="26" y="154"/>
                  </a:lnTo>
                  <a:lnTo>
                    <a:pt x="20" y="152"/>
                  </a:lnTo>
                  <a:lnTo>
                    <a:pt x="12" y="154"/>
                  </a:lnTo>
                  <a:lnTo>
                    <a:pt x="4" y="158"/>
                  </a:lnTo>
                  <a:lnTo>
                    <a:pt x="4" y="158"/>
                  </a:lnTo>
                  <a:lnTo>
                    <a:pt x="0" y="166"/>
                  </a:lnTo>
                  <a:lnTo>
                    <a:pt x="0" y="172"/>
                  </a:lnTo>
                  <a:lnTo>
                    <a:pt x="0" y="180"/>
                  </a:lnTo>
                  <a:lnTo>
                    <a:pt x="4" y="186"/>
                  </a:lnTo>
                  <a:lnTo>
                    <a:pt x="124" y="306"/>
                  </a:lnTo>
                  <a:lnTo>
                    <a:pt x="344" y="34"/>
                  </a:lnTo>
                  <a:lnTo>
                    <a:pt x="344" y="34"/>
                  </a:lnTo>
                  <a:lnTo>
                    <a:pt x="346" y="26"/>
                  </a:lnTo>
                  <a:lnTo>
                    <a:pt x="348" y="18"/>
                  </a:lnTo>
                  <a:lnTo>
                    <a:pt x="346" y="12"/>
                  </a:lnTo>
                  <a:lnTo>
                    <a:pt x="340" y="6"/>
                  </a:lnTo>
                  <a:lnTo>
                    <a:pt x="34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37">
              <a:extLst>
                <a:ext uri="{FF2B5EF4-FFF2-40B4-BE49-F238E27FC236}">
                  <a16:creationId xmlns:a16="http://schemas.microsoft.com/office/drawing/2014/main" id="{0FF12D30-0E94-4299-87E0-0E6E78B49DE8}"/>
                </a:ext>
              </a:extLst>
            </p:cNvPr>
            <p:cNvSpPr>
              <a:spLocks noEditPoints="1"/>
            </p:cNvSpPr>
            <p:nvPr/>
          </p:nvSpPr>
          <p:spPr bwMode="auto">
            <a:xfrm>
              <a:off x="3504" y="1825"/>
              <a:ext cx="672" cy="670"/>
            </a:xfrm>
            <a:custGeom>
              <a:avLst/>
              <a:gdLst>
                <a:gd name="T0" fmla="*/ 302 w 672"/>
                <a:gd name="T1" fmla="*/ 0 h 670"/>
                <a:gd name="T2" fmla="*/ 206 w 672"/>
                <a:gd name="T3" fmla="*/ 26 h 670"/>
                <a:gd name="T4" fmla="*/ 122 w 672"/>
                <a:gd name="T5" fmla="*/ 76 h 670"/>
                <a:gd name="T6" fmla="*/ 58 w 672"/>
                <a:gd name="T7" fmla="*/ 148 h 670"/>
                <a:gd name="T8" fmla="*/ 16 w 672"/>
                <a:gd name="T9" fmla="*/ 234 h 670"/>
                <a:gd name="T10" fmla="*/ 0 w 672"/>
                <a:gd name="T11" fmla="*/ 334 h 670"/>
                <a:gd name="T12" fmla="*/ 8 w 672"/>
                <a:gd name="T13" fmla="*/ 402 h 670"/>
                <a:gd name="T14" fmla="*/ 42 w 672"/>
                <a:gd name="T15" fmla="*/ 494 h 670"/>
                <a:gd name="T16" fmla="*/ 100 w 672"/>
                <a:gd name="T17" fmla="*/ 572 h 670"/>
                <a:gd name="T18" fmla="*/ 176 w 672"/>
                <a:gd name="T19" fmla="*/ 630 h 670"/>
                <a:gd name="T20" fmla="*/ 268 w 672"/>
                <a:gd name="T21" fmla="*/ 662 h 670"/>
                <a:gd name="T22" fmla="*/ 336 w 672"/>
                <a:gd name="T23" fmla="*/ 670 h 670"/>
                <a:gd name="T24" fmla="*/ 436 w 672"/>
                <a:gd name="T25" fmla="*/ 654 h 670"/>
                <a:gd name="T26" fmla="*/ 524 w 672"/>
                <a:gd name="T27" fmla="*/ 612 h 670"/>
                <a:gd name="T28" fmla="*/ 594 w 672"/>
                <a:gd name="T29" fmla="*/ 548 h 670"/>
                <a:gd name="T30" fmla="*/ 646 w 672"/>
                <a:gd name="T31" fmla="*/ 464 h 670"/>
                <a:gd name="T32" fmla="*/ 670 w 672"/>
                <a:gd name="T33" fmla="*/ 368 h 670"/>
                <a:gd name="T34" fmla="*/ 670 w 672"/>
                <a:gd name="T35" fmla="*/ 300 h 670"/>
                <a:gd name="T36" fmla="*/ 646 w 672"/>
                <a:gd name="T37" fmla="*/ 204 h 670"/>
                <a:gd name="T38" fmla="*/ 594 w 672"/>
                <a:gd name="T39" fmla="*/ 122 h 670"/>
                <a:gd name="T40" fmla="*/ 524 w 672"/>
                <a:gd name="T41" fmla="*/ 56 h 670"/>
                <a:gd name="T42" fmla="*/ 436 w 672"/>
                <a:gd name="T43" fmla="*/ 14 h 670"/>
                <a:gd name="T44" fmla="*/ 336 w 672"/>
                <a:gd name="T45" fmla="*/ 0 h 670"/>
                <a:gd name="T46" fmla="*/ 336 w 672"/>
                <a:gd name="T47" fmla="*/ 630 h 670"/>
                <a:gd name="T48" fmla="*/ 248 w 672"/>
                <a:gd name="T49" fmla="*/ 616 h 670"/>
                <a:gd name="T50" fmla="*/ 172 w 672"/>
                <a:gd name="T51" fmla="*/ 580 h 670"/>
                <a:gd name="T52" fmla="*/ 108 w 672"/>
                <a:gd name="T53" fmla="*/ 522 h 670"/>
                <a:gd name="T54" fmla="*/ 64 w 672"/>
                <a:gd name="T55" fmla="*/ 450 h 670"/>
                <a:gd name="T56" fmla="*/ 42 w 672"/>
                <a:gd name="T57" fmla="*/ 364 h 670"/>
                <a:gd name="T58" fmla="*/ 42 w 672"/>
                <a:gd name="T59" fmla="*/ 304 h 670"/>
                <a:gd name="T60" fmla="*/ 64 w 672"/>
                <a:gd name="T61" fmla="*/ 220 h 670"/>
                <a:gd name="T62" fmla="*/ 108 w 672"/>
                <a:gd name="T63" fmla="*/ 146 h 670"/>
                <a:gd name="T64" fmla="*/ 172 w 672"/>
                <a:gd name="T65" fmla="*/ 90 h 670"/>
                <a:gd name="T66" fmla="*/ 248 w 672"/>
                <a:gd name="T67" fmla="*/ 52 h 670"/>
                <a:gd name="T68" fmla="*/ 336 w 672"/>
                <a:gd name="T69" fmla="*/ 40 h 670"/>
                <a:gd name="T70" fmla="*/ 396 w 672"/>
                <a:gd name="T71" fmla="*/ 46 h 670"/>
                <a:gd name="T72" fmla="*/ 476 w 672"/>
                <a:gd name="T73" fmla="*/ 74 h 670"/>
                <a:gd name="T74" fmla="*/ 544 w 672"/>
                <a:gd name="T75" fmla="*/ 126 h 670"/>
                <a:gd name="T76" fmla="*/ 596 w 672"/>
                <a:gd name="T77" fmla="*/ 194 h 670"/>
                <a:gd name="T78" fmla="*/ 626 w 672"/>
                <a:gd name="T79" fmla="*/ 276 h 670"/>
                <a:gd name="T80" fmla="*/ 632 w 672"/>
                <a:gd name="T81" fmla="*/ 334 h 670"/>
                <a:gd name="T82" fmla="*/ 618 w 672"/>
                <a:gd name="T83" fmla="*/ 422 h 670"/>
                <a:gd name="T84" fmla="*/ 580 w 672"/>
                <a:gd name="T85" fmla="*/ 500 h 670"/>
                <a:gd name="T86" fmla="*/ 524 w 672"/>
                <a:gd name="T87" fmla="*/ 562 h 670"/>
                <a:gd name="T88" fmla="*/ 450 w 672"/>
                <a:gd name="T89" fmla="*/ 606 h 670"/>
                <a:gd name="T90" fmla="*/ 366 w 672"/>
                <a:gd name="T91" fmla="*/ 62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2" h="670">
                  <a:moveTo>
                    <a:pt x="336" y="0"/>
                  </a:moveTo>
                  <a:lnTo>
                    <a:pt x="336" y="0"/>
                  </a:lnTo>
                  <a:lnTo>
                    <a:pt x="302" y="0"/>
                  </a:lnTo>
                  <a:lnTo>
                    <a:pt x="268" y="6"/>
                  </a:lnTo>
                  <a:lnTo>
                    <a:pt x="236" y="14"/>
                  </a:lnTo>
                  <a:lnTo>
                    <a:pt x="206" y="26"/>
                  </a:lnTo>
                  <a:lnTo>
                    <a:pt x="176" y="40"/>
                  </a:lnTo>
                  <a:lnTo>
                    <a:pt x="148" y="56"/>
                  </a:lnTo>
                  <a:lnTo>
                    <a:pt x="122" y="76"/>
                  </a:lnTo>
                  <a:lnTo>
                    <a:pt x="100" y="98"/>
                  </a:lnTo>
                  <a:lnTo>
                    <a:pt x="78" y="122"/>
                  </a:lnTo>
                  <a:lnTo>
                    <a:pt x="58" y="148"/>
                  </a:lnTo>
                  <a:lnTo>
                    <a:pt x="42" y="174"/>
                  </a:lnTo>
                  <a:lnTo>
                    <a:pt x="28" y="204"/>
                  </a:lnTo>
                  <a:lnTo>
                    <a:pt x="16" y="234"/>
                  </a:lnTo>
                  <a:lnTo>
                    <a:pt x="8" y="266"/>
                  </a:lnTo>
                  <a:lnTo>
                    <a:pt x="2" y="300"/>
                  </a:lnTo>
                  <a:lnTo>
                    <a:pt x="0" y="334"/>
                  </a:lnTo>
                  <a:lnTo>
                    <a:pt x="0" y="334"/>
                  </a:lnTo>
                  <a:lnTo>
                    <a:pt x="2" y="368"/>
                  </a:lnTo>
                  <a:lnTo>
                    <a:pt x="8" y="402"/>
                  </a:lnTo>
                  <a:lnTo>
                    <a:pt x="16" y="434"/>
                  </a:lnTo>
                  <a:lnTo>
                    <a:pt x="28" y="464"/>
                  </a:lnTo>
                  <a:lnTo>
                    <a:pt x="42" y="494"/>
                  </a:lnTo>
                  <a:lnTo>
                    <a:pt x="58" y="522"/>
                  </a:lnTo>
                  <a:lnTo>
                    <a:pt x="78" y="548"/>
                  </a:lnTo>
                  <a:lnTo>
                    <a:pt x="100" y="572"/>
                  </a:lnTo>
                  <a:lnTo>
                    <a:pt x="122" y="594"/>
                  </a:lnTo>
                  <a:lnTo>
                    <a:pt x="148" y="612"/>
                  </a:lnTo>
                  <a:lnTo>
                    <a:pt x="176" y="630"/>
                  </a:lnTo>
                  <a:lnTo>
                    <a:pt x="206" y="644"/>
                  </a:lnTo>
                  <a:lnTo>
                    <a:pt x="236" y="654"/>
                  </a:lnTo>
                  <a:lnTo>
                    <a:pt x="268" y="662"/>
                  </a:lnTo>
                  <a:lnTo>
                    <a:pt x="302" y="668"/>
                  </a:lnTo>
                  <a:lnTo>
                    <a:pt x="336" y="670"/>
                  </a:lnTo>
                  <a:lnTo>
                    <a:pt x="336" y="670"/>
                  </a:lnTo>
                  <a:lnTo>
                    <a:pt x="370" y="668"/>
                  </a:lnTo>
                  <a:lnTo>
                    <a:pt x="404" y="662"/>
                  </a:lnTo>
                  <a:lnTo>
                    <a:pt x="436" y="654"/>
                  </a:lnTo>
                  <a:lnTo>
                    <a:pt x="466" y="644"/>
                  </a:lnTo>
                  <a:lnTo>
                    <a:pt x="496" y="630"/>
                  </a:lnTo>
                  <a:lnTo>
                    <a:pt x="524" y="612"/>
                  </a:lnTo>
                  <a:lnTo>
                    <a:pt x="550" y="594"/>
                  </a:lnTo>
                  <a:lnTo>
                    <a:pt x="574" y="572"/>
                  </a:lnTo>
                  <a:lnTo>
                    <a:pt x="594" y="548"/>
                  </a:lnTo>
                  <a:lnTo>
                    <a:pt x="614" y="522"/>
                  </a:lnTo>
                  <a:lnTo>
                    <a:pt x="630" y="494"/>
                  </a:lnTo>
                  <a:lnTo>
                    <a:pt x="646" y="464"/>
                  </a:lnTo>
                  <a:lnTo>
                    <a:pt x="656" y="434"/>
                  </a:lnTo>
                  <a:lnTo>
                    <a:pt x="664" y="402"/>
                  </a:lnTo>
                  <a:lnTo>
                    <a:pt x="670" y="368"/>
                  </a:lnTo>
                  <a:lnTo>
                    <a:pt x="672" y="334"/>
                  </a:lnTo>
                  <a:lnTo>
                    <a:pt x="672" y="334"/>
                  </a:lnTo>
                  <a:lnTo>
                    <a:pt x="670" y="300"/>
                  </a:lnTo>
                  <a:lnTo>
                    <a:pt x="664" y="266"/>
                  </a:lnTo>
                  <a:lnTo>
                    <a:pt x="656" y="234"/>
                  </a:lnTo>
                  <a:lnTo>
                    <a:pt x="646" y="204"/>
                  </a:lnTo>
                  <a:lnTo>
                    <a:pt x="630" y="174"/>
                  </a:lnTo>
                  <a:lnTo>
                    <a:pt x="614" y="148"/>
                  </a:lnTo>
                  <a:lnTo>
                    <a:pt x="594" y="122"/>
                  </a:lnTo>
                  <a:lnTo>
                    <a:pt x="574" y="98"/>
                  </a:lnTo>
                  <a:lnTo>
                    <a:pt x="550" y="76"/>
                  </a:lnTo>
                  <a:lnTo>
                    <a:pt x="524" y="56"/>
                  </a:lnTo>
                  <a:lnTo>
                    <a:pt x="496" y="40"/>
                  </a:lnTo>
                  <a:lnTo>
                    <a:pt x="466" y="26"/>
                  </a:lnTo>
                  <a:lnTo>
                    <a:pt x="436" y="14"/>
                  </a:lnTo>
                  <a:lnTo>
                    <a:pt x="404" y="6"/>
                  </a:lnTo>
                  <a:lnTo>
                    <a:pt x="370" y="0"/>
                  </a:lnTo>
                  <a:lnTo>
                    <a:pt x="336" y="0"/>
                  </a:lnTo>
                  <a:lnTo>
                    <a:pt x="336" y="0"/>
                  </a:lnTo>
                  <a:close/>
                  <a:moveTo>
                    <a:pt x="336" y="630"/>
                  </a:moveTo>
                  <a:lnTo>
                    <a:pt x="336" y="630"/>
                  </a:lnTo>
                  <a:lnTo>
                    <a:pt x="306" y="628"/>
                  </a:lnTo>
                  <a:lnTo>
                    <a:pt x="276" y="624"/>
                  </a:lnTo>
                  <a:lnTo>
                    <a:pt x="248" y="616"/>
                  </a:lnTo>
                  <a:lnTo>
                    <a:pt x="222" y="606"/>
                  </a:lnTo>
                  <a:lnTo>
                    <a:pt x="196" y="594"/>
                  </a:lnTo>
                  <a:lnTo>
                    <a:pt x="172" y="580"/>
                  </a:lnTo>
                  <a:lnTo>
                    <a:pt x="148" y="562"/>
                  </a:lnTo>
                  <a:lnTo>
                    <a:pt x="128" y="544"/>
                  </a:lnTo>
                  <a:lnTo>
                    <a:pt x="108" y="522"/>
                  </a:lnTo>
                  <a:lnTo>
                    <a:pt x="92" y="500"/>
                  </a:lnTo>
                  <a:lnTo>
                    <a:pt x="76" y="476"/>
                  </a:lnTo>
                  <a:lnTo>
                    <a:pt x="64" y="450"/>
                  </a:lnTo>
                  <a:lnTo>
                    <a:pt x="54" y="422"/>
                  </a:lnTo>
                  <a:lnTo>
                    <a:pt x="46" y="394"/>
                  </a:lnTo>
                  <a:lnTo>
                    <a:pt x="42" y="364"/>
                  </a:lnTo>
                  <a:lnTo>
                    <a:pt x="40" y="334"/>
                  </a:lnTo>
                  <a:lnTo>
                    <a:pt x="40" y="334"/>
                  </a:lnTo>
                  <a:lnTo>
                    <a:pt x="42" y="304"/>
                  </a:lnTo>
                  <a:lnTo>
                    <a:pt x="46" y="276"/>
                  </a:lnTo>
                  <a:lnTo>
                    <a:pt x="54" y="246"/>
                  </a:lnTo>
                  <a:lnTo>
                    <a:pt x="64" y="220"/>
                  </a:lnTo>
                  <a:lnTo>
                    <a:pt x="76" y="194"/>
                  </a:lnTo>
                  <a:lnTo>
                    <a:pt x="92" y="170"/>
                  </a:lnTo>
                  <a:lnTo>
                    <a:pt x="108" y="146"/>
                  </a:lnTo>
                  <a:lnTo>
                    <a:pt x="128" y="126"/>
                  </a:lnTo>
                  <a:lnTo>
                    <a:pt x="148" y="106"/>
                  </a:lnTo>
                  <a:lnTo>
                    <a:pt x="172" y="90"/>
                  </a:lnTo>
                  <a:lnTo>
                    <a:pt x="196" y="74"/>
                  </a:lnTo>
                  <a:lnTo>
                    <a:pt x="222" y="62"/>
                  </a:lnTo>
                  <a:lnTo>
                    <a:pt x="248" y="52"/>
                  </a:lnTo>
                  <a:lnTo>
                    <a:pt x="276" y="46"/>
                  </a:lnTo>
                  <a:lnTo>
                    <a:pt x="306" y="40"/>
                  </a:lnTo>
                  <a:lnTo>
                    <a:pt x="336" y="40"/>
                  </a:lnTo>
                  <a:lnTo>
                    <a:pt x="336" y="40"/>
                  </a:lnTo>
                  <a:lnTo>
                    <a:pt x="366" y="40"/>
                  </a:lnTo>
                  <a:lnTo>
                    <a:pt x="396" y="46"/>
                  </a:lnTo>
                  <a:lnTo>
                    <a:pt x="424" y="52"/>
                  </a:lnTo>
                  <a:lnTo>
                    <a:pt x="450" y="62"/>
                  </a:lnTo>
                  <a:lnTo>
                    <a:pt x="476" y="74"/>
                  </a:lnTo>
                  <a:lnTo>
                    <a:pt x="502" y="90"/>
                  </a:lnTo>
                  <a:lnTo>
                    <a:pt x="524" y="106"/>
                  </a:lnTo>
                  <a:lnTo>
                    <a:pt x="544" y="126"/>
                  </a:lnTo>
                  <a:lnTo>
                    <a:pt x="564" y="146"/>
                  </a:lnTo>
                  <a:lnTo>
                    <a:pt x="580" y="170"/>
                  </a:lnTo>
                  <a:lnTo>
                    <a:pt x="596" y="194"/>
                  </a:lnTo>
                  <a:lnTo>
                    <a:pt x="608" y="220"/>
                  </a:lnTo>
                  <a:lnTo>
                    <a:pt x="618" y="246"/>
                  </a:lnTo>
                  <a:lnTo>
                    <a:pt x="626" y="276"/>
                  </a:lnTo>
                  <a:lnTo>
                    <a:pt x="630" y="304"/>
                  </a:lnTo>
                  <a:lnTo>
                    <a:pt x="632" y="334"/>
                  </a:lnTo>
                  <a:lnTo>
                    <a:pt x="632" y="334"/>
                  </a:lnTo>
                  <a:lnTo>
                    <a:pt x="630" y="364"/>
                  </a:lnTo>
                  <a:lnTo>
                    <a:pt x="626" y="394"/>
                  </a:lnTo>
                  <a:lnTo>
                    <a:pt x="618" y="422"/>
                  </a:lnTo>
                  <a:lnTo>
                    <a:pt x="608" y="450"/>
                  </a:lnTo>
                  <a:lnTo>
                    <a:pt x="596" y="476"/>
                  </a:lnTo>
                  <a:lnTo>
                    <a:pt x="580" y="500"/>
                  </a:lnTo>
                  <a:lnTo>
                    <a:pt x="564" y="522"/>
                  </a:lnTo>
                  <a:lnTo>
                    <a:pt x="544" y="544"/>
                  </a:lnTo>
                  <a:lnTo>
                    <a:pt x="524" y="562"/>
                  </a:lnTo>
                  <a:lnTo>
                    <a:pt x="502" y="580"/>
                  </a:lnTo>
                  <a:lnTo>
                    <a:pt x="476" y="594"/>
                  </a:lnTo>
                  <a:lnTo>
                    <a:pt x="450" y="606"/>
                  </a:lnTo>
                  <a:lnTo>
                    <a:pt x="424" y="616"/>
                  </a:lnTo>
                  <a:lnTo>
                    <a:pt x="396" y="624"/>
                  </a:lnTo>
                  <a:lnTo>
                    <a:pt x="366" y="628"/>
                  </a:lnTo>
                  <a:lnTo>
                    <a:pt x="336" y="630"/>
                  </a:lnTo>
                  <a:lnTo>
                    <a:pt x="336" y="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8" name="Grafik 7">
            <a:extLst>
              <a:ext uri="{FF2B5EF4-FFF2-40B4-BE49-F238E27FC236}">
                <a16:creationId xmlns:a16="http://schemas.microsoft.com/office/drawing/2014/main" id="{409DC974-DC57-4223-BE56-C93521E7CF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21229" y="2725521"/>
            <a:ext cx="1027945" cy="1470752"/>
          </a:xfrm>
          <a:prstGeom prst="rect">
            <a:avLst/>
          </a:prstGeom>
        </p:spPr>
      </p:pic>
      <p:pic>
        <p:nvPicPr>
          <p:cNvPr id="11" name="Grafik 10">
            <a:extLst>
              <a:ext uri="{FF2B5EF4-FFF2-40B4-BE49-F238E27FC236}">
                <a16:creationId xmlns:a16="http://schemas.microsoft.com/office/drawing/2014/main" id="{7EA6BACF-AA33-4FBB-B1F7-672592F19E4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10987" y="3345458"/>
            <a:ext cx="1146750" cy="850815"/>
          </a:xfrm>
          <a:prstGeom prst="rect">
            <a:avLst/>
          </a:prstGeom>
        </p:spPr>
      </p:pic>
      <p:grpSp>
        <p:nvGrpSpPr>
          <p:cNvPr id="121" name="Gruppieren 120">
            <a:extLst>
              <a:ext uri="{FF2B5EF4-FFF2-40B4-BE49-F238E27FC236}">
                <a16:creationId xmlns:a16="http://schemas.microsoft.com/office/drawing/2014/main" id="{7FBCB2CC-17DE-4BA6-B04A-DDFAF09C33F0}"/>
              </a:ext>
            </a:extLst>
          </p:cNvPr>
          <p:cNvGrpSpPr/>
          <p:nvPr/>
        </p:nvGrpSpPr>
        <p:grpSpPr>
          <a:xfrm>
            <a:off x="1940326" y="2854976"/>
            <a:ext cx="1150182" cy="570168"/>
            <a:chOff x="1951900" y="2921448"/>
            <a:chExt cx="1150182" cy="570168"/>
          </a:xfrm>
        </p:grpSpPr>
        <p:pic>
          <p:nvPicPr>
            <p:cNvPr id="122" name="Grafik 121">
              <a:extLst>
                <a:ext uri="{FF2B5EF4-FFF2-40B4-BE49-F238E27FC236}">
                  <a16:creationId xmlns:a16="http://schemas.microsoft.com/office/drawing/2014/main" id="{AE83EF22-FA38-4950-ADBB-B33F3165FD5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82182" y="3141613"/>
              <a:ext cx="188090" cy="180000"/>
            </a:xfrm>
            <a:prstGeom prst="rect">
              <a:avLst/>
            </a:prstGeom>
          </p:spPr>
        </p:pic>
        <p:grpSp>
          <p:nvGrpSpPr>
            <p:cNvPr id="123" name="Gruppieren 122">
              <a:extLst>
                <a:ext uri="{FF2B5EF4-FFF2-40B4-BE49-F238E27FC236}">
                  <a16:creationId xmlns:a16="http://schemas.microsoft.com/office/drawing/2014/main" id="{742FCB84-3915-4007-9414-2423121B1468}"/>
                </a:ext>
              </a:extLst>
            </p:cNvPr>
            <p:cNvGrpSpPr/>
            <p:nvPr/>
          </p:nvGrpSpPr>
          <p:grpSpPr>
            <a:xfrm>
              <a:off x="1951900" y="2942337"/>
              <a:ext cx="1150182" cy="549279"/>
              <a:chOff x="3153384" y="3006278"/>
              <a:chExt cx="1024281" cy="549279"/>
            </a:xfrm>
          </p:grpSpPr>
          <p:grpSp>
            <p:nvGrpSpPr>
              <p:cNvPr id="127" name="Gruppieren 126">
                <a:extLst>
                  <a:ext uri="{FF2B5EF4-FFF2-40B4-BE49-F238E27FC236}">
                    <a16:creationId xmlns:a16="http://schemas.microsoft.com/office/drawing/2014/main" id="{FF07BB6D-6E9E-467A-9F90-D5978874C2CC}"/>
                  </a:ext>
                </a:extLst>
              </p:cNvPr>
              <p:cNvGrpSpPr/>
              <p:nvPr/>
            </p:nvGrpSpPr>
            <p:grpSpPr>
              <a:xfrm>
                <a:off x="3153384" y="3006278"/>
                <a:ext cx="1016330" cy="279325"/>
                <a:chOff x="5651042" y="3076433"/>
                <a:chExt cx="1016330" cy="279325"/>
              </a:xfrm>
            </p:grpSpPr>
            <p:grpSp>
              <p:nvGrpSpPr>
                <p:cNvPr id="133" name="Gruppieren 132">
                  <a:extLst>
                    <a:ext uri="{FF2B5EF4-FFF2-40B4-BE49-F238E27FC236}">
                      <a16:creationId xmlns:a16="http://schemas.microsoft.com/office/drawing/2014/main" id="{7ED1DC1E-3950-4928-AAC0-99D2B7AE32A2}"/>
                    </a:ext>
                  </a:extLst>
                </p:cNvPr>
                <p:cNvGrpSpPr/>
                <p:nvPr/>
              </p:nvGrpSpPr>
              <p:grpSpPr>
                <a:xfrm>
                  <a:off x="5651042" y="3211758"/>
                  <a:ext cx="216000" cy="144000"/>
                  <a:chOff x="2734278" y="3211758"/>
                  <a:chExt cx="216000" cy="144000"/>
                </a:xfrm>
              </p:grpSpPr>
              <p:cxnSp>
                <p:nvCxnSpPr>
                  <p:cNvPr id="155" name="Gerader Verbinder 154">
                    <a:extLst>
                      <a:ext uri="{FF2B5EF4-FFF2-40B4-BE49-F238E27FC236}">
                        <a16:creationId xmlns:a16="http://schemas.microsoft.com/office/drawing/2014/main" id="{1707BEDD-866B-444F-9B20-C0CD64BB5AEF}"/>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56" name="Gerader Verbinder 155">
                    <a:extLst>
                      <a:ext uri="{FF2B5EF4-FFF2-40B4-BE49-F238E27FC236}">
                        <a16:creationId xmlns:a16="http://schemas.microsoft.com/office/drawing/2014/main" id="{F791DD74-8216-44BA-BD30-674769CC8542}"/>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34" name="Textfeld 133">
                  <a:extLst>
                    <a:ext uri="{FF2B5EF4-FFF2-40B4-BE49-F238E27FC236}">
                      <a16:creationId xmlns:a16="http://schemas.microsoft.com/office/drawing/2014/main" id="{B9B7366A-01C5-4B99-9094-EF14CE213EFF}"/>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80%|84%</a:t>
                  </a:r>
                </a:p>
              </p:txBody>
            </p:sp>
          </p:grpSp>
          <p:grpSp>
            <p:nvGrpSpPr>
              <p:cNvPr id="128" name="Gruppieren 127">
                <a:extLst>
                  <a:ext uri="{FF2B5EF4-FFF2-40B4-BE49-F238E27FC236}">
                    <a16:creationId xmlns:a16="http://schemas.microsoft.com/office/drawing/2014/main" id="{14A0460E-E52F-4859-9CB1-EB86C471BDC4}"/>
                  </a:ext>
                </a:extLst>
              </p:cNvPr>
              <p:cNvGrpSpPr/>
              <p:nvPr/>
            </p:nvGrpSpPr>
            <p:grpSpPr>
              <a:xfrm>
                <a:off x="3159562" y="3281036"/>
                <a:ext cx="1018103" cy="274521"/>
                <a:chOff x="5649269" y="2787070"/>
                <a:chExt cx="1018103" cy="274521"/>
              </a:xfrm>
            </p:grpSpPr>
            <p:grpSp>
              <p:nvGrpSpPr>
                <p:cNvPr id="129" name="Gruppieren 128">
                  <a:extLst>
                    <a:ext uri="{FF2B5EF4-FFF2-40B4-BE49-F238E27FC236}">
                      <a16:creationId xmlns:a16="http://schemas.microsoft.com/office/drawing/2014/main" id="{49415379-AFC5-420C-9D1C-EB460D1B125B}"/>
                    </a:ext>
                  </a:extLst>
                </p:cNvPr>
                <p:cNvGrpSpPr/>
                <p:nvPr/>
              </p:nvGrpSpPr>
              <p:grpSpPr>
                <a:xfrm>
                  <a:off x="5649269" y="2917591"/>
                  <a:ext cx="216000" cy="144000"/>
                  <a:chOff x="2734278" y="3211758"/>
                  <a:chExt cx="216000" cy="144000"/>
                </a:xfrm>
              </p:grpSpPr>
              <p:cxnSp>
                <p:nvCxnSpPr>
                  <p:cNvPr id="131" name="Gerader Verbinder 130">
                    <a:extLst>
                      <a:ext uri="{FF2B5EF4-FFF2-40B4-BE49-F238E27FC236}">
                        <a16:creationId xmlns:a16="http://schemas.microsoft.com/office/drawing/2014/main" id="{2A3679AF-FF00-4151-90A9-93AD3CB18F78}"/>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32" name="Gerader Verbinder 131">
                    <a:extLst>
                      <a:ext uri="{FF2B5EF4-FFF2-40B4-BE49-F238E27FC236}">
                        <a16:creationId xmlns:a16="http://schemas.microsoft.com/office/drawing/2014/main" id="{A9082EE1-DA27-4390-BB97-13C2C0126483}"/>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30" name="Textfeld 129">
                  <a:extLst>
                    <a:ext uri="{FF2B5EF4-FFF2-40B4-BE49-F238E27FC236}">
                      <a16:creationId xmlns:a16="http://schemas.microsoft.com/office/drawing/2014/main" id="{D35DE5A7-901D-4942-8B78-4B9D83A6427B}"/>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endParaRPr lang="de-DE" sz="600" dirty="0">
                    <a:solidFill>
                      <a:schemeClr val="bg1">
                        <a:lumMod val="65000"/>
                      </a:schemeClr>
                    </a:solidFill>
                  </a:endParaRPr>
                </a:p>
              </p:txBody>
            </p:sp>
          </p:grpSp>
        </p:grpSp>
        <p:grpSp>
          <p:nvGrpSpPr>
            <p:cNvPr id="124" name="Gruppieren 123">
              <a:extLst>
                <a:ext uri="{FF2B5EF4-FFF2-40B4-BE49-F238E27FC236}">
                  <a16:creationId xmlns:a16="http://schemas.microsoft.com/office/drawing/2014/main" id="{5D174305-3C93-4ACA-8297-8E7DBF744DF7}"/>
                </a:ext>
              </a:extLst>
            </p:cNvPr>
            <p:cNvGrpSpPr>
              <a:grpSpLocks noChangeAspect="1"/>
            </p:cNvGrpSpPr>
            <p:nvPr/>
          </p:nvGrpSpPr>
          <p:grpSpPr>
            <a:xfrm>
              <a:off x="1959046" y="2921448"/>
              <a:ext cx="224322" cy="144000"/>
              <a:chOff x="10194164" y="3584308"/>
              <a:chExt cx="493594" cy="316855"/>
            </a:xfrm>
          </p:grpSpPr>
          <p:pic>
            <p:nvPicPr>
              <p:cNvPr id="125" name="Graphic 5">
                <a:extLst>
                  <a:ext uri="{FF2B5EF4-FFF2-40B4-BE49-F238E27FC236}">
                    <a16:creationId xmlns:a16="http://schemas.microsoft.com/office/drawing/2014/main" id="{F568CCAF-872F-4F5B-9780-14627BEF27D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494890" y="3584308"/>
                <a:ext cx="192868" cy="316855"/>
              </a:xfrm>
              <a:prstGeom prst="rect">
                <a:avLst/>
              </a:prstGeom>
            </p:spPr>
          </p:pic>
          <p:pic>
            <p:nvPicPr>
              <p:cNvPr id="126" name="Graphic 11">
                <a:extLst>
                  <a:ext uri="{FF2B5EF4-FFF2-40B4-BE49-F238E27FC236}">
                    <a16:creationId xmlns:a16="http://schemas.microsoft.com/office/drawing/2014/main" id="{6910F15E-AB34-49E9-B3B7-00E9F036920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194164" y="3584308"/>
                <a:ext cx="276999" cy="276999"/>
              </a:xfrm>
              <a:prstGeom prst="rect">
                <a:avLst/>
              </a:prstGeom>
            </p:spPr>
          </p:pic>
        </p:grpSp>
      </p:grpSp>
      <p:grpSp>
        <p:nvGrpSpPr>
          <p:cNvPr id="157" name="Gruppieren 156">
            <a:extLst>
              <a:ext uri="{FF2B5EF4-FFF2-40B4-BE49-F238E27FC236}">
                <a16:creationId xmlns:a16="http://schemas.microsoft.com/office/drawing/2014/main" id="{1D2F57DF-4740-4E18-945E-582A794F9009}"/>
              </a:ext>
            </a:extLst>
          </p:cNvPr>
          <p:cNvGrpSpPr/>
          <p:nvPr/>
        </p:nvGrpSpPr>
        <p:grpSpPr>
          <a:xfrm>
            <a:off x="3029426" y="2854976"/>
            <a:ext cx="1150182" cy="570168"/>
            <a:chOff x="1951900" y="2921448"/>
            <a:chExt cx="1150182" cy="570168"/>
          </a:xfrm>
        </p:grpSpPr>
        <p:pic>
          <p:nvPicPr>
            <p:cNvPr id="158" name="Grafik 157">
              <a:extLst>
                <a:ext uri="{FF2B5EF4-FFF2-40B4-BE49-F238E27FC236}">
                  <a16:creationId xmlns:a16="http://schemas.microsoft.com/office/drawing/2014/main" id="{9E7AAE1A-5FFD-4773-A43E-D60C105AA13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82182" y="3141613"/>
              <a:ext cx="188090" cy="180000"/>
            </a:xfrm>
            <a:prstGeom prst="rect">
              <a:avLst/>
            </a:prstGeom>
          </p:spPr>
        </p:pic>
        <p:grpSp>
          <p:nvGrpSpPr>
            <p:cNvPr id="159" name="Gruppieren 158">
              <a:extLst>
                <a:ext uri="{FF2B5EF4-FFF2-40B4-BE49-F238E27FC236}">
                  <a16:creationId xmlns:a16="http://schemas.microsoft.com/office/drawing/2014/main" id="{517585AE-873D-4842-93DC-D7E7FC6DCFE0}"/>
                </a:ext>
              </a:extLst>
            </p:cNvPr>
            <p:cNvGrpSpPr/>
            <p:nvPr/>
          </p:nvGrpSpPr>
          <p:grpSpPr>
            <a:xfrm>
              <a:off x="1951900" y="2942337"/>
              <a:ext cx="1150182" cy="549279"/>
              <a:chOff x="3153384" y="3006278"/>
              <a:chExt cx="1024281" cy="549279"/>
            </a:xfrm>
          </p:grpSpPr>
          <p:grpSp>
            <p:nvGrpSpPr>
              <p:cNvPr id="163" name="Gruppieren 162">
                <a:extLst>
                  <a:ext uri="{FF2B5EF4-FFF2-40B4-BE49-F238E27FC236}">
                    <a16:creationId xmlns:a16="http://schemas.microsoft.com/office/drawing/2014/main" id="{16B05230-83A7-48D9-B9D5-10C788DFB158}"/>
                  </a:ext>
                </a:extLst>
              </p:cNvPr>
              <p:cNvGrpSpPr/>
              <p:nvPr/>
            </p:nvGrpSpPr>
            <p:grpSpPr>
              <a:xfrm>
                <a:off x="3153384" y="3006278"/>
                <a:ext cx="1016330" cy="279325"/>
                <a:chOff x="5651042" y="3076433"/>
                <a:chExt cx="1016330" cy="279325"/>
              </a:xfrm>
            </p:grpSpPr>
            <p:grpSp>
              <p:nvGrpSpPr>
                <p:cNvPr id="189" name="Gruppieren 188">
                  <a:extLst>
                    <a:ext uri="{FF2B5EF4-FFF2-40B4-BE49-F238E27FC236}">
                      <a16:creationId xmlns:a16="http://schemas.microsoft.com/office/drawing/2014/main" id="{CA53473B-52E1-4594-916B-B37E4436D2B3}"/>
                    </a:ext>
                  </a:extLst>
                </p:cNvPr>
                <p:cNvGrpSpPr/>
                <p:nvPr/>
              </p:nvGrpSpPr>
              <p:grpSpPr>
                <a:xfrm>
                  <a:off x="5651042" y="3211758"/>
                  <a:ext cx="216000" cy="144000"/>
                  <a:chOff x="2734278" y="3211758"/>
                  <a:chExt cx="216000" cy="144000"/>
                </a:xfrm>
              </p:grpSpPr>
              <p:cxnSp>
                <p:nvCxnSpPr>
                  <p:cNvPr id="191" name="Gerader Verbinder 190">
                    <a:extLst>
                      <a:ext uri="{FF2B5EF4-FFF2-40B4-BE49-F238E27FC236}">
                        <a16:creationId xmlns:a16="http://schemas.microsoft.com/office/drawing/2014/main" id="{5AA1AED0-5C51-4B1C-80A7-413D6D1AF2BB}"/>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2" name="Gerader Verbinder 191">
                    <a:extLst>
                      <a:ext uri="{FF2B5EF4-FFF2-40B4-BE49-F238E27FC236}">
                        <a16:creationId xmlns:a16="http://schemas.microsoft.com/office/drawing/2014/main" id="{0D1DF777-74FD-45A2-A443-BCAF19CC4212}"/>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90" name="Textfeld 189">
                  <a:extLst>
                    <a:ext uri="{FF2B5EF4-FFF2-40B4-BE49-F238E27FC236}">
                      <a16:creationId xmlns:a16="http://schemas.microsoft.com/office/drawing/2014/main" id="{87587F2C-6047-4307-AD93-277D058E15CD}"/>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164" name="Gruppieren 163">
                <a:extLst>
                  <a:ext uri="{FF2B5EF4-FFF2-40B4-BE49-F238E27FC236}">
                    <a16:creationId xmlns:a16="http://schemas.microsoft.com/office/drawing/2014/main" id="{B875D33A-96BB-424C-BF10-B8605C66050F}"/>
                  </a:ext>
                </a:extLst>
              </p:cNvPr>
              <p:cNvGrpSpPr/>
              <p:nvPr/>
            </p:nvGrpSpPr>
            <p:grpSpPr>
              <a:xfrm>
                <a:off x="3159562" y="3281036"/>
                <a:ext cx="1018103" cy="274521"/>
                <a:chOff x="5649269" y="2787070"/>
                <a:chExt cx="1018103" cy="274521"/>
              </a:xfrm>
            </p:grpSpPr>
            <p:grpSp>
              <p:nvGrpSpPr>
                <p:cNvPr id="165" name="Gruppieren 164">
                  <a:extLst>
                    <a:ext uri="{FF2B5EF4-FFF2-40B4-BE49-F238E27FC236}">
                      <a16:creationId xmlns:a16="http://schemas.microsoft.com/office/drawing/2014/main" id="{933912AE-0D84-4FB8-BB61-CB7B035B4734}"/>
                    </a:ext>
                  </a:extLst>
                </p:cNvPr>
                <p:cNvGrpSpPr/>
                <p:nvPr/>
              </p:nvGrpSpPr>
              <p:grpSpPr>
                <a:xfrm>
                  <a:off x="5649269" y="2917591"/>
                  <a:ext cx="216000" cy="144000"/>
                  <a:chOff x="2734278" y="3211758"/>
                  <a:chExt cx="216000" cy="144000"/>
                </a:xfrm>
              </p:grpSpPr>
              <p:cxnSp>
                <p:nvCxnSpPr>
                  <p:cNvPr id="187" name="Gerader Verbinder 186">
                    <a:extLst>
                      <a:ext uri="{FF2B5EF4-FFF2-40B4-BE49-F238E27FC236}">
                        <a16:creationId xmlns:a16="http://schemas.microsoft.com/office/drawing/2014/main" id="{CB196989-1391-4972-B080-4CAF49E5CA88}"/>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88" name="Gerader Verbinder 187">
                    <a:extLst>
                      <a:ext uri="{FF2B5EF4-FFF2-40B4-BE49-F238E27FC236}">
                        <a16:creationId xmlns:a16="http://schemas.microsoft.com/office/drawing/2014/main" id="{275CA0D6-9BBB-4F28-9E96-9E126EBB03CD}"/>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86" name="Textfeld 185">
                  <a:extLst>
                    <a:ext uri="{FF2B5EF4-FFF2-40B4-BE49-F238E27FC236}">
                      <a16:creationId xmlns:a16="http://schemas.microsoft.com/office/drawing/2014/main" id="{88A62F60-4AF6-4881-81F2-2D9C0CBE6980}"/>
                    </a:ext>
                  </a:extLst>
                </p:cNvPr>
                <p:cNvSpPr txBox="1"/>
                <p:nvPr/>
              </p:nvSpPr>
              <p:spPr>
                <a:xfrm>
                  <a:off x="5898046" y="2787070"/>
                  <a:ext cx="769326" cy="123111"/>
                </a:xfrm>
                <a:prstGeom prst="rect">
                  <a:avLst/>
                </a:prstGeom>
                <a:noFill/>
              </p:spPr>
              <p:txBody>
                <a:bodyPr wrap="square" lIns="0" tIns="0" rIns="0" bIns="0" rtlCol="0">
                  <a:spAutoFit/>
                </a:bodyPr>
                <a:lstStyle/>
                <a:p>
                  <a:pPr lvl="0"/>
                  <a:r>
                    <a:rPr lang="de-DE" sz="800" dirty="0">
                      <a:solidFill>
                        <a:srgbClr val="FFFFFF">
                          <a:lumMod val="65000"/>
                        </a:srgbClr>
                      </a:solidFill>
                    </a:rPr>
                    <a:t>32%</a:t>
                  </a:r>
                  <a:r>
                    <a:rPr lang="de-DE" sz="600" dirty="0">
                      <a:solidFill>
                        <a:srgbClr val="FFFFFF">
                          <a:lumMod val="65000"/>
                        </a:srgbClr>
                      </a:solidFill>
                    </a:rPr>
                    <a:t>c</a:t>
                  </a:r>
                  <a:r>
                    <a:rPr lang="de-DE" sz="800" dirty="0">
                      <a:solidFill>
                        <a:srgbClr val="FFFFFF">
                          <a:lumMod val="65000"/>
                        </a:srgbClr>
                      </a:solidFill>
                    </a:rPr>
                    <a:t>|28%|25%</a:t>
                  </a:r>
                  <a:endParaRPr lang="de-DE" sz="600" dirty="0">
                    <a:solidFill>
                      <a:srgbClr val="FFFFFF">
                        <a:lumMod val="65000"/>
                      </a:srgbClr>
                    </a:solidFill>
                  </a:endParaRPr>
                </a:p>
              </p:txBody>
            </p:sp>
          </p:grpSp>
        </p:grpSp>
        <p:grpSp>
          <p:nvGrpSpPr>
            <p:cNvPr id="160" name="Gruppieren 159">
              <a:extLst>
                <a:ext uri="{FF2B5EF4-FFF2-40B4-BE49-F238E27FC236}">
                  <a16:creationId xmlns:a16="http://schemas.microsoft.com/office/drawing/2014/main" id="{53B9181B-3720-4F1F-B46B-B5A7B94410A0}"/>
                </a:ext>
              </a:extLst>
            </p:cNvPr>
            <p:cNvGrpSpPr>
              <a:grpSpLocks noChangeAspect="1"/>
            </p:cNvGrpSpPr>
            <p:nvPr/>
          </p:nvGrpSpPr>
          <p:grpSpPr>
            <a:xfrm>
              <a:off x="1959046" y="2921448"/>
              <a:ext cx="224322" cy="144000"/>
              <a:chOff x="10194164" y="3584308"/>
              <a:chExt cx="493594" cy="316855"/>
            </a:xfrm>
          </p:grpSpPr>
          <p:pic>
            <p:nvPicPr>
              <p:cNvPr id="161" name="Graphic 5">
                <a:extLst>
                  <a:ext uri="{FF2B5EF4-FFF2-40B4-BE49-F238E27FC236}">
                    <a16:creationId xmlns:a16="http://schemas.microsoft.com/office/drawing/2014/main" id="{0F356E06-96BF-493C-93DD-5031ACEC08F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494890" y="3584308"/>
                <a:ext cx="192868" cy="316855"/>
              </a:xfrm>
              <a:prstGeom prst="rect">
                <a:avLst/>
              </a:prstGeom>
            </p:spPr>
          </p:pic>
          <p:pic>
            <p:nvPicPr>
              <p:cNvPr id="162" name="Graphic 11">
                <a:extLst>
                  <a:ext uri="{FF2B5EF4-FFF2-40B4-BE49-F238E27FC236}">
                    <a16:creationId xmlns:a16="http://schemas.microsoft.com/office/drawing/2014/main" id="{65F9DB9C-554C-425B-A62A-78EC77A69B9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194164" y="3584308"/>
                <a:ext cx="276999" cy="276999"/>
              </a:xfrm>
              <a:prstGeom prst="rect">
                <a:avLst/>
              </a:prstGeom>
            </p:spPr>
          </p:pic>
        </p:grpSp>
      </p:grpSp>
      <p:grpSp>
        <p:nvGrpSpPr>
          <p:cNvPr id="193" name="Gruppieren 192">
            <a:extLst>
              <a:ext uri="{FF2B5EF4-FFF2-40B4-BE49-F238E27FC236}">
                <a16:creationId xmlns:a16="http://schemas.microsoft.com/office/drawing/2014/main" id="{7F948CAD-DD78-47ED-B817-F51A6364F554}"/>
              </a:ext>
            </a:extLst>
          </p:cNvPr>
          <p:cNvGrpSpPr/>
          <p:nvPr/>
        </p:nvGrpSpPr>
        <p:grpSpPr>
          <a:xfrm>
            <a:off x="4794111" y="2854976"/>
            <a:ext cx="1150182" cy="570168"/>
            <a:chOff x="1951900" y="2921448"/>
            <a:chExt cx="1150182" cy="570168"/>
          </a:xfrm>
        </p:grpSpPr>
        <p:pic>
          <p:nvPicPr>
            <p:cNvPr id="194" name="Grafik 193">
              <a:extLst>
                <a:ext uri="{FF2B5EF4-FFF2-40B4-BE49-F238E27FC236}">
                  <a16:creationId xmlns:a16="http://schemas.microsoft.com/office/drawing/2014/main" id="{F5431494-31F4-4445-A344-E6CB7727769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82182" y="3141613"/>
              <a:ext cx="188090" cy="180000"/>
            </a:xfrm>
            <a:prstGeom prst="rect">
              <a:avLst/>
            </a:prstGeom>
          </p:spPr>
        </p:pic>
        <p:grpSp>
          <p:nvGrpSpPr>
            <p:cNvPr id="195" name="Gruppieren 194">
              <a:extLst>
                <a:ext uri="{FF2B5EF4-FFF2-40B4-BE49-F238E27FC236}">
                  <a16:creationId xmlns:a16="http://schemas.microsoft.com/office/drawing/2014/main" id="{CE36403B-07C9-4471-BC9D-18FAFD2E4BCA}"/>
                </a:ext>
              </a:extLst>
            </p:cNvPr>
            <p:cNvGrpSpPr/>
            <p:nvPr/>
          </p:nvGrpSpPr>
          <p:grpSpPr>
            <a:xfrm>
              <a:off x="1951900" y="2942337"/>
              <a:ext cx="1150182" cy="549279"/>
              <a:chOff x="3153384" y="3006278"/>
              <a:chExt cx="1024281" cy="549279"/>
            </a:xfrm>
          </p:grpSpPr>
          <p:grpSp>
            <p:nvGrpSpPr>
              <p:cNvPr id="199" name="Gruppieren 198">
                <a:extLst>
                  <a:ext uri="{FF2B5EF4-FFF2-40B4-BE49-F238E27FC236}">
                    <a16:creationId xmlns:a16="http://schemas.microsoft.com/office/drawing/2014/main" id="{AE6CDA49-A420-41B7-BFDC-5FE9D1B88D4E}"/>
                  </a:ext>
                </a:extLst>
              </p:cNvPr>
              <p:cNvGrpSpPr/>
              <p:nvPr/>
            </p:nvGrpSpPr>
            <p:grpSpPr>
              <a:xfrm>
                <a:off x="3153384" y="3006278"/>
                <a:ext cx="1016330" cy="279325"/>
                <a:chOff x="5651042" y="3076433"/>
                <a:chExt cx="1016330" cy="279325"/>
              </a:xfrm>
            </p:grpSpPr>
            <p:grpSp>
              <p:nvGrpSpPr>
                <p:cNvPr id="205" name="Gruppieren 204">
                  <a:extLst>
                    <a:ext uri="{FF2B5EF4-FFF2-40B4-BE49-F238E27FC236}">
                      <a16:creationId xmlns:a16="http://schemas.microsoft.com/office/drawing/2014/main" id="{A54A8CB4-8788-464B-B04F-EC7E6D9FE24C}"/>
                    </a:ext>
                  </a:extLst>
                </p:cNvPr>
                <p:cNvGrpSpPr/>
                <p:nvPr/>
              </p:nvGrpSpPr>
              <p:grpSpPr>
                <a:xfrm>
                  <a:off x="5651042" y="3211758"/>
                  <a:ext cx="216000" cy="144000"/>
                  <a:chOff x="2734278" y="3211758"/>
                  <a:chExt cx="216000" cy="144000"/>
                </a:xfrm>
              </p:grpSpPr>
              <p:cxnSp>
                <p:nvCxnSpPr>
                  <p:cNvPr id="207" name="Gerader Verbinder 206">
                    <a:extLst>
                      <a:ext uri="{FF2B5EF4-FFF2-40B4-BE49-F238E27FC236}">
                        <a16:creationId xmlns:a16="http://schemas.microsoft.com/office/drawing/2014/main" id="{0C01C7FE-85D0-49F5-89B8-7453A7727173}"/>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8" name="Gerader Verbinder 207">
                    <a:extLst>
                      <a:ext uri="{FF2B5EF4-FFF2-40B4-BE49-F238E27FC236}">
                        <a16:creationId xmlns:a16="http://schemas.microsoft.com/office/drawing/2014/main" id="{79452FB9-D554-426B-8CB0-9A53F90FF016}"/>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06" name="Textfeld 205">
                  <a:extLst>
                    <a:ext uri="{FF2B5EF4-FFF2-40B4-BE49-F238E27FC236}">
                      <a16:creationId xmlns:a16="http://schemas.microsoft.com/office/drawing/2014/main" id="{5E915F78-79E4-400F-9939-8DC93BECE3C1}"/>
                    </a:ext>
                  </a:extLst>
                </p:cNvPr>
                <p:cNvSpPr txBox="1"/>
                <p:nvPr/>
              </p:nvSpPr>
              <p:spPr>
                <a:xfrm>
                  <a:off x="5898046" y="3076433"/>
                  <a:ext cx="769326" cy="123111"/>
                </a:xfrm>
                <a:prstGeom prst="rect">
                  <a:avLst/>
                </a:prstGeom>
                <a:noFill/>
              </p:spPr>
              <p:txBody>
                <a:bodyPr wrap="square" lIns="0" tIns="0" rIns="0" bIns="0" rtlCol="0">
                  <a:spAutoFit/>
                </a:bodyPr>
                <a:lstStyle/>
                <a:p>
                  <a:pPr lvl="0"/>
                  <a:r>
                    <a:rPr lang="de-DE" sz="800" dirty="0">
                      <a:solidFill>
                        <a:srgbClr val="FFFFFF">
                          <a:lumMod val="65000"/>
                        </a:srgbClr>
                      </a:solidFill>
                    </a:rPr>
                    <a:t>23%|30%</a:t>
                  </a:r>
                </a:p>
              </p:txBody>
            </p:sp>
          </p:grpSp>
          <p:grpSp>
            <p:nvGrpSpPr>
              <p:cNvPr id="200" name="Gruppieren 199">
                <a:extLst>
                  <a:ext uri="{FF2B5EF4-FFF2-40B4-BE49-F238E27FC236}">
                    <a16:creationId xmlns:a16="http://schemas.microsoft.com/office/drawing/2014/main" id="{A2B17BB2-BCF5-4A21-AF10-1AD0782BCA96}"/>
                  </a:ext>
                </a:extLst>
              </p:cNvPr>
              <p:cNvGrpSpPr/>
              <p:nvPr/>
            </p:nvGrpSpPr>
            <p:grpSpPr>
              <a:xfrm>
                <a:off x="3159562" y="3281036"/>
                <a:ext cx="1018103" cy="274521"/>
                <a:chOff x="5649269" y="2787070"/>
                <a:chExt cx="1018103" cy="274521"/>
              </a:xfrm>
            </p:grpSpPr>
            <p:grpSp>
              <p:nvGrpSpPr>
                <p:cNvPr id="201" name="Gruppieren 200">
                  <a:extLst>
                    <a:ext uri="{FF2B5EF4-FFF2-40B4-BE49-F238E27FC236}">
                      <a16:creationId xmlns:a16="http://schemas.microsoft.com/office/drawing/2014/main" id="{E8D77820-9332-49E2-8314-EBEDED66A862}"/>
                    </a:ext>
                  </a:extLst>
                </p:cNvPr>
                <p:cNvGrpSpPr/>
                <p:nvPr/>
              </p:nvGrpSpPr>
              <p:grpSpPr>
                <a:xfrm>
                  <a:off x="5649269" y="2917591"/>
                  <a:ext cx="216000" cy="144000"/>
                  <a:chOff x="2734278" y="3211758"/>
                  <a:chExt cx="216000" cy="144000"/>
                </a:xfrm>
              </p:grpSpPr>
              <p:cxnSp>
                <p:nvCxnSpPr>
                  <p:cNvPr id="203" name="Gerader Verbinder 202">
                    <a:extLst>
                      <a:ext uri="{FF2B5EF4-FFF2-40B4-BE49-F238E27FC236}">
                        <a16:creationId xmlns:a16="http://schemas.microsoft.com/office/drawing/2014/main" id="{D3B21982-86AC-4A62-9C11-B2C72EFB04E5}"/>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4" name="Gerader Verbinder 203">
                    <a:extLst>
                      <a:ext uri="{FF2B5EF4-FFF2-40B4-BE49-F238E27FC236}">
                        <a16:creationId xmlns:a16="http://schemas.microsoft.com/office/drawing/2014/main" id="{5413F32C-5F9D-44A1-80D3-74263D4C698B}"/>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02" name="Textfeld 201">
                  <a:extLst>
                    <a:ext uri="{FF2B5EF4-FFF2-40B4-BE49-F238E27FC236}">
                      <a16:creationId xmlns:a16="http://schemas.microsoft.com/office/drawing/2014/main" id="{6F4CDABB-E7FF-4FBF-8CC2-2708F4B902F1}"/>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22%|25%|31%</a:t>
                  </a:r>
                  <a:r>
                    <a:rPr lang="de-DE" sz="600" dirty="0">
                      <a:solidFill>
                        <a:schemeClr val="bg1">
                          <a:lumMod val="65000"/>
                        </a:schemeClr>
                      </a:solidFill>
                    </a:rPr>
                    <a:t>ab</a:t>
                  </a:r>
                </a:p>
              </p:txBody>
            </p:sp>
          </p:grpSp>
        </p:grpSp>
        <p:grpSp>
          <p:nvGrpSpPr>
            <p:cNvPr id="196" name="Gruppieren 195">
              <a:extLst>
                <a:ext uri="{FF2B5EF4-FFF2-40B4-BE49-F238E27FC236}">
                  <a16:creationId xmlns:a16="http://schemas.microsoft.com/office/drawing/2014/main" id="{4AD18541-683F-4FBE-805A-3508DEF24745}"/>
                </a:ext>
              </a:extLst>
            </p:cNvPr>
            <p:cNvGrpSpPr>
              <a:grpSpLocks noChangeAspect="1"/>
            </p:cNvGrpSpPr>
            <p:nvPr/>
          </p:nvGrpSpPr>
          <p:grpSpPr>
            <a:xfrm>
              <a:off x="1959046" y="2921448"/>
              <a:ext cx="224322" cy="144000"/>
              <a:chOff x="10194164" y="3584308"/>
              <a:chExt cx="493594" cy="316855"/>
            </a:xfrm>
          </p:grpSpPr>
          <p:pic>
            <p:nvPicPr>
              <p:cNvPr id="197" name="Graphic 5">
                <a:extLst>
                  <a:ext uri="{FF2B5EF4-FFF2-40B4-BE49-F238E27FC236}">
                    <a16:creationId xmlns:a16="http://schemas.microsoft.com/office/drawing/2014/main" id="{CB82799D-BB91-4C64-A999-A7313EE2625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494890" y="3584308"/>
                <a:ext cx="192868" cy="316855"/>
              </a:xfrm>
              <a:prstGeom prst="rect">
                <a:avLst/>
              </a:prstGeom>
            </p:spPr>
          </p:pic>
          <p:pic>
            <p:nvPicPr>
              <p:cNvPr id="198" name="Graphic 11">
                <a:extLst>
                  <a:ext uri="{FF2B5EF4-FFF2-40B4-BE49-F238E27FC236}">
                    <a16:creationId xmlns:a16="http://schemas.microsoft.com/office/drawing/2014/main" id="{B7075C70-E9CB-4BFF-8B32-D16E342188F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194164" y="3584308"/>
                <a:ext cx="276999" cy="276999"/>
              </a:xfrm>
              <a:prstGeom prst="rect">
                <a:avLst/>
              </a:prstGeom>
            </p:spPr>
          </p:pic>
        </p:grpSp>
      </p:grpSp>
      <p:grpSp>
        <p:nvGrpSpPr>
          <p:cNvPr id="209" name="Gruppieren 208">
            <a:extLst>
              <a:ext uri="{FF2B5EF4-FFF2-40B4-BE49-F238E27FC236}">
                <a16:creationId xmlns:a16="http://schemas.microsoft.com/office/drawing/2014/main" id="{60CED4BC-17B7-4EE2-AF3C-08AE32AF5421}"/>
              </a:ext>
            </a:extLst>
          </p:cNvPr>
          <p:cNvGrpSpPr/>
          <p:nvPr/>
        </p:nvGrpSpPr>
        <p:grpSpPr>
          <a:xfrm>
            <a:off x="6593363" y="2854976"/>
            <a:ext cx="1150182" cy="570168"/>
            <a:chOff x="1951900" y="2921448"/>
            <a:chExt cx="1150182" cy="570168"/>
          </a:xfrm>
        </p:grpSpPr>
        <p:pic>
          <p:nvPicPr>
            <p:cNvPr id="210" name="Grafik 209">
              <a:extLst>
                <a:ext uri="{FF2B5EF4-FFF2-40B4-BE49-F238E27FC236}">
                  <a16:creationId xmlns:a16="http://schemas.microsoft.com/office/drawing/2014/main" id="{C4A565B6-4796-49DA-9FB3-C66D8B5833A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82182" y="3141613"/>
              <a:ext cx="188090" cy="180000"/>
            </a:xfrm>
            <a:prstGeom prst="rect">
              <a:avLst/>
            </a:prstGeom>
          </p:spPr>
        </p:pic>
        <p:grpSp>
          <p:nvGrpSpPr>
            <p:cNvPr id="211" name="Gruppieren 210">
              <a:extLst>
                <a:ext uri="{FF2B5EF4-FFF2-40B4-BE49-F238E27FC236}">
                  <a16:creationId xmlns:a16="http://schemas.microsoft.com/office/drawing/2014/main" id="{18247FB2-7390-4DEE-A89D-8A6EF6439463}"/>
                </a:ext>
              </a:extLst>
            </p:cNvPr>
            <p:cNvGrpSpPr/>
            <p:nvPr/>
          </p:nvGrpSpPr>
          <p:grpSpPr>
            <a:xfrm>
              <a:off x="1951900" y="2942337"/>
              <a:ext cx="1150182" cy="549279"/>
              <a:chOff x="3153384" y="3006278"/>
              <a:chExt cx="1024281" cy="549279"/>
            </a:xfrm>
          </p:grpSpPr>
          <p:grpSp>
            <p:nvGrpSpPr>
              <p:cNvPr id="215" name="Gruppieren 214">
                <a:extLst>
                  <a:ext uri="{FF2B5EF4-FFF2-40B4-BE49-F238E27FC236}">
                    <a16:creationId xmlns:a16="http://schemas.microsoft.com/office/drawing/2014/main" id="{73DCAE33-4E96-4806-91A1-2F91A406EF19}"/>
                  </a:ext>
                </a:extLst>
              </p:cNvPr>
              <p:cNvGrpSpPr/>
              <p:nvPr/>
            </p:nvGrpSpPr>
            <p:grpSpPr>
              <a:xfrm>
                <a:off x="3153384" y="3006278"/>
                <a:ext cx="1016330" cy="279325"/>
                <a:chOff x="5651042" y="3076433"/>
                <a:chExt cx="1016330" cy="279325"/>
              </a:xfrm>
            </p:grpSpPr>
            <p:grpSp>
              <p:nvGrpSpPr>
                <p:cNvPr id="221" name="Gruppieren 220">
                  <a:extLst>
                    <a:ext uri="{FF2B5EF4-FFF2-40B4-BE49-F238E27FC236}">
                      <a16:creationId xmlns:a16="http://schemas.microsoft.com/office/drawing/2014/main" id="{8C5E5BA2-C657-4B96-A46B-733DB1F823E5}"/>
                    </a:ext>
                  </a:extLst>
                </p:cNvPr>
                <p:cNvGrpSpPr/>
                <p:nvPr/>
              </p:nvGrpSpPr>
              <p:grpSpPr>
                <a:xfrm>
                  <a:off x="5651042" y="3211758"/>
                  <a:ext cx="216000" cy="144000"/>
                  <a:chOff x="2734278" y="3211758"/>
                  <a:chExt cx="216000" cy="144000"/>
                </a:xfrm>
              </p:grpSpPr>
              <p:cxnSp>
                <p:nvCxnSpPr>
                  <p:cNvPr id="223" name="Gerader Verbinder 222">
                    <a:extLst>
                      <a:ext uri="{FF2B5EF4-FFF2-40B4-BE49-F238E27FC236}">
                        <a16:creationId xmlns:a16="http://schemas.microsoft.com/office/drawing/2014/main" id="{A7CE3A59-0E54-4885-AA2B-FB138FBE0F84}"/>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24" name="Gerader Verbinder 223">
                    <a:extLst>
                      <a:ext uri="{FF2B5EF4-FFF2-40B4-BE49-F238E27FC236}">
                        <a16:creationId xmlns:a16="http://schemas.microsoft.com/office/drawing/2014/main" id="{0F9C5D23-C55A-4B77-A513-D224486B0A13}"/>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22" name="Textfeld 221">
                  <a:extLst>
                    <a:ext uri="{FF2B5EF4-FFF2-40B4-BE49-F238E27FC236}">
                      <a16:creationId xmlns:a16="http://schemas.microsoft.com/office/drawing/2014/main" id="{7370E875-1663-49D1-A916-46D5B83D495A}"/>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216" name="Gruppieren 215">
                <a:extLst>
                  <a:ext uri="{FF2B5EF4-FFF2-40B4-BE49-F238E27FC236}">
                    <a16:creationId xmlns:a16="http://schemas.microsoft.com/office/drawing/2014/main" id="{030644FC-4E43-4D8F-9193-C948CD233FD9}"/>
                  </a:ext>
                </a:extLst>
              </p:cNvPr>
              <p:cNvGrpSpPr/>
              <p:nvPr/>
            </p:nvGrpSpPr>
            <p:grpSpPr>
              <a:xfrm>
                <a:off x="3159562" y="3281036"/>
                <a:ext cx="1018103" cy="274521"/>
                <a:chOff x="5649269" y="2787070"/>
                <a:chExt cx="1018103" cy="274521"/>
              </a:xfrm>
            </p:grpSpPr>
            <p:grpSp>
              <p:nvGrpSpPr>
                <p:cNvPr id="217" name="Gruppieren 216">
                  <a:extLst>
                    <a:ext uri="{FF2B5EF4-FFF2-40B4-BE49-F238E27FC236}">
                      <a16:creationId xmlns:a16="http://schemas.microsoft.com/office/drawing/2014/main" id="{184C6D55-F210-4E97-909A-FED6BA1AA4B7}"/>
                    </a:ext>
                  </a:extLst>
                </p:cNvPr>
                <p:cNvGrpSpPr/>
                <p:nvPr/>
              </p:nvGrpSpPr>
              <p:grpSpPr>
                <a:xfrm>
                  <a:off x="5649269" y="2917591"/>
                  <a:ext cx="216000" cy="144000"/>
                  <a:chOff x="2734278" y="3211758"/>
                  <a:chExt cx="216000" cy="144000"/>
                </a:xfrm>
              </p:grpSpPr>
              <p:cxnSp>
                <p:nvCxnSpPr>
                  <p:cNvPr id="219" name="Gerader Verbinder 218">
                    <a:extLst>
                      <a:ext uri="{FF2B5EF4-FFF2-40B4-BE49-F238E27FC236}">
                        <a16:creationId xmlns:a16="http://schemas.microsoft.com/office/drawing/2014/main" id="{81699D54-E154-4B03-9201-E154392C6536}"/>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20" name="Gerader Verbinder 219">
                    <a:extLst>
                      <a:ext uri="{FF2B5EF4-FFF2-40B4-BE49-F238E27FC236}">
                        <a16:creationId xmlns:a16="http://schemas.microsoft.com/office/drawing/2014/main" id="{3D36D7C3-9111-47D6-8E41-9AF97596F4D7}"/>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18" name="Textfeld 217">
                  <a:extLst>
                    <a:ext uri="{FF2B5EF4-FFF2-40B4-BE49-F238E27FC236}">
                      <a16:creationId xmlns:a16="http://schemas.microsoft.com/office/drawing/2014/main" id="{51C89378-6185-42DB-A43F-86EA3E672683}"/>
                    </a:ext>
                  </a:extLst>
                </p:cNvPr>
                <p:cNvSpPr txBox="1"/>
                <p:nvPr/>
              </p:nvSpPr>
              <p:spPr>
                <a:xfrm>
                  <a:off x="5898046" y="2787070"/>
                  <a:ext cx="769326" cy="123111"/>
                </a:xfrm>
                <a:prstGeom prst="rect">
                  <a:avLst/>
                </a:prstGeom>
                <a:noFill/>
              </p:spPr>
              <p:txBody>
                <a:bodyPr wrap="square" lIns="0" tIns="0" rIns="0" bIns="0" rtlCol="0">
                  <a:spAutoFit/>
                </a:bodyPr>
                <a:lstStyle/>
                <a:p>
                  <a:pPr lvl="0"/>
                  <a:r>
                    <a:rPr lang="de-DE" sz="800" dirty="0">
                      <a:solidFill>
                        <a:srgbClr val="FFFFFF">
                          <a:lumMod val="65000"/>
                        </a:srgbClr>
                      </a:solidFill>
                    </a:rPr>
                    <a:t>18%|21%</a:t>
                  </a:r>
                  <a:r>
                    <a:rPr lang="de-DE" sz="600" dirty="0">
                      <a:solidFill>
                        <a:srgbClr val="FFFFFF">
                          <a:lumMod val="65000"/>
                        </a:srgbClr>
                      </a:solidFill>
                    </a:rPr>
                    <a:t>c</a:t>
                  </a:r>
                  <a:r>
                    <a:rPr lang="de-DE" sz="800" dirty="0">
                      <a:solidFill>
                        <a:srgbClr val="FFFFFF">
                          <a:lumMod val="65000"/>
                        </a:srgbClr>
                      </a:solidFill>
                    </a:rPr>
                    <a:t>|15%</a:t>
                  </a:r>
                  <a:endParaRPr lang="de-DE" sz="600" dirty="0">
                    <a:solidFill>
                      <a:srgbClr val="FFFFFF">
                        <a:lumMod val="65000"/>
                      </a:srgbClr>
                    </a:solidFill>
                  </a:endParaRPr>
                </a:p>
              </p:txBody>
            </p:sp>
          </p:grpSp>
        </p:grpSp>
        <p:grpSp>
          <p:nvGrpSpPr>
            <p:cNvPr id="212" name="Gruppieren 211">
              <a:extLst>
                <a:ext uri="{FF2B5EF4-FFF2-40B4-BE49-F238E27FC236}">
                  <a16:creationId xmlns:a16="http://schemas.microsoft.com/office/drawing/2014/main" id="{9A9A1409-2141-42CD-9001-B2370CDAB753}"/>
                </a:ext>
              </a:extLst>
            </p:cNvPr>
            <p:cNvGrpSpPr>
              <a:grpSpLocks noChangeAspect="1"/>
            </p:cNvGrpSpPr>
            <p:nvPr/>
          </p:nvGrpSpPr>
          <p:grpSpPr>
            <a:xfrm>
              <a:off x="1959046" y="2921448"/>
              <a:ext cx="224322" cy="144000"/>
              <a:chOff x="10194164" y="3584308"/>
              <a:chExt cx="493594" cy="316855"/>
            </a:xfrm>
          </p:grpSpPr>
          <p:pic>
            <p:nvPicPr>
              <p:cNvPr id="213" name="Graphic 5">
                <a:extLst>
                  <a:ext uri="{FF2B5EF4-FFF2-40B4-BE49-F238E27FC236}">
                    <a16:creationId xmlns:a16="http://schemas.microsoft.com/office/drawing/2014/main" id="{96FA7137-9428-4253-8F05-37A0E16BF02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494890" y="3584308"/>
                <a:ext cx="192868" cy="316855"/>
              </a:xfrm>
              <a:prstGeom prst="rect">
                <a:avLst/>
              </a:prstGeom>
            </p:spPr>
          </p:pic>
          <p:pic>
            <p:nvPicPr>
              <p:cNvPr id="214" name="Graphic 11">
                <a:extLst>
                  <a:ext uri="{FF2B5EF4-FFF2-40B4-BE49-F238E27FC236}">
                    <a16:creationId xmlns:a16="http://schemas.microsoft.com/office/drawing/2014/main" id="{56A6A0EC-545E-4CBF-B438-BF322851F7F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194164" y="3584308"/>
                <a:ext cx="276999" cy="276999"/>
              </a:xfrm>
              <a:prstGeom prst="rect">
                <a:avLst/>
              </a:prstGeom>
            </p:spPr>
          </p:pic>
        </p:grpSp>
      </p:grpSp>
      <p:grpSp>
        <p:nvGrpSpPr>
          <p:cNvPr id="257" name="Gruppieren 256">
            <a:extLst>
              <a:ext uri="{FF2B5EF4-FFF2-40B4-BE49-F238E27FC236}">
                <a16:creationId xmlns:a16="http://schemas.microsoft.com/office/drawing/2014/main" id="{98996CA9-AE8F-4CBA-B877-7A4F53527875}"/>
              </a:ext>
            </a:extLst>
          </p:cNvPr>
          <p:cNvGrpSpPr>
            <a:grpSpLocks noChangeAspect="1"/>
          </p:cNvGrpSpPr>
          <p:nvPr/>
        </p:nvGrpSpPr>
        <p:grpSpPr>
          <a:xfrm>
            <a:off x="8496065" y="5616154"/>
            <a:ext cx="3240000" cy="432383"/>
            <a:chOff x="8145191" y="5602202"/>
            <a:chExt cx="3681683" cy="491331"/>
          </a:xfrm>
        </p:grpSpPr>
        <p:pic>
          <p:nvPicPr>
            <p:cNvPr id="258" name="Graphic 5">
              <a:extLst>
                <a:ext uri="{FF2B5EF4-FFF2-40B4-BE49-F238E27FC236}">
                  <a16:creationId xmlns:a16="http://schemas.microsoft.com/office/drawing/2014/main" id="{F284EC8A-4677-470D-94D2-B9B538C39F0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524240" y="5667113"/>
              <a:ext cx="192868" cy="316855"/>
            </a:xfrm>
            <a:prstGeom prst="rect">
              <a:avLst/>
            </a:prstGeom>
          </p:spPr>
        </p:pic>
        <p:pic>
          <p:nvPicPr>
            <p:cNvPr id="259" name="Grafik 258">
              <a:extLst>
                <a:ext uri="{FF2B5EF4-FFF2-40B4-BE49-F238E27FC236}">
                  <a16:creationId xmlns:a16="http://schemas.microsoft.com/office/drawing/2014/main" id="{3BA2E3AE-BA9D-4D08-8F3E-754D515AFC3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93318" y="5602202"/>
              <a:ext cx="421322" cy="403200"/>
            </a:xfrm>
            <a:prstGeom prst="rect">
              <a:avLst/>
            </a:prstGeom>
          </p:spPr>
        </p:pic>
        <p:pic>
          <p:nvPicPr>
            <p:cNvPr id="260" name="Graphic 11">
              <a:extLst>
                <a:ext uri="{FF2B5EF4-FFF2-40B4-BE49-F238E27FC236}">
                  <a16:creationId xmlns:a16="http://schemas.microsoft.com/office/drawing/2014/main" id="{C6BA0537-A474-42A2-BCF4-23148346EB3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145191" y="5702348"/>
              <a:ext cx="276999" cy="276999"/>
            </a:xfrm>
            <a:prstGeom prst="rect">
              <a:avLst/>
            </a:prstGeom>
          </p:spPr>
        </p:pic>
        <p:sp>
          <p:nvSpPr>
            <p:cNvPr id="261" name="Rechteck: abgerundete Ecken 260">
              <a:extLst>
                <a:ext uri="{FF2B5EF4-FFF2-40B4-BE49-F238E27FC236}">
                  <a16:creationId xmlns:a16="http://schemas.microsoft.com/office/drawing/2014/main" id="{7171CC4C-A14D-4C03-887D-D877F8A5C65C}"/>
                </a:ext>
              </a:extLst>
            </p:cNvPr>
            <p:cNvSpPr/>
            <p:nvPr/>
          </p:nvSpPr>
          <p:spPr bwMode="ltGray">
            <a:xfrm>
              <a:off x="10086643" y="5667112"/>
              <a:ext cx="1740231" cy="338289"/>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sp>
          <p:nvSpPr>
            <p:cNvPr id="262" name="Textfeld 261">
              <a:extLst>
                <a:ext uri="{FF2B5EF4-FFF2-40B4-BE49-F238E27FC236}">
                  <a16:creationId xmlns:a16="http://schemas.microsoft.com/office/drawing/2014/main" id="{6A975546-84D0-4786-A252-32330618BAE8}"/>
                </a:ext>
              </a:extLst>
            </p:cNvPr>
            <p:cNvSpPr txBox="1"/>
            <p:nvPr/>
          </p:nvSpPr>
          <p:spPr>
            <a:xfrm>
              <a:off x="10206064"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18-34</a:t>
              </a:r>
              <a:br>
                <a:rPr lang="en-US" sz="1100" dirty="0">
                  <a:solidFill>
                    <a:schemeClr val="bg1">
                      <a:lumMod val="75000"/>
                    </a:schemeClr>
                  </a:solidFill>
                </a:rPr>
              </a:br>
              <a:r>
                <a:rPr lang="en-US" sz="900" dirty="0">
                  <a:solidFill>
                    <a:schemeClr val="bg1">
                      <a:lumMod val="75000"/>
                    </a:schemeClr>
                  </a:solidFill>
                </a:rPr>
                <a:t>(a)</a:t>
              </a:r>
            </a:p>
          </p:txBody>
        </p:sp>
        <p:sp>
          <p:nvSpPr>
            <p:cNvPr id="263" name="Textfeld 262">
              <a:extLst>
                <a:ext uri="{FF2B5EF4-FFF2-40B4-BE49-F238E27FC236}">
                  <a16:creationId xmlns:a16="http://schemas.microsoft.com/office/drawing/2014/main" id="{C7176551-630A-4166-9C5D-B8551CA2B195}"/>
                </a:ext>
              </a:extLst>
            </p:cNvPr>
            <p:cNvSpPr txBox="1"/>
            <p:nvPr/>
          </p:nvSpPr>
          <p:spPr>
            <a:xfrm>
              <a:off x="10741646"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35-49</a:t>
              </a:r>
              <a:br>
                <a:rPr lang="en-US" sz="1100" dirty="0">
                  <a:solidFill>
                    <a:schemeClr val="bg1">
                      <a:lumMod val="75000"/>
                    </a:schemeClr>
                  </a:solidFill>
                </a:rPr>
              </a:br>
              <a:r>
                <a:rPr lang="en-US" sz="900" dirty="0">
                  <a:solidFill>
                    <a:schemeClr val="bg1">
                      <a:lumMod val="75000"/>
                    </a:schemeClr>
                  </a:solidFill>
                </a:rPr>
                <a:t>(b)</a:t>
              </a:r>
            </a:p>
          </p:txBody>
        </p:sp>
        <p:sp>
          <p:nvSpPr>
            <p:cNvPr id="264" name="Textfeld 263">
              <a:extLst>
                <a:ext uri="{FF2B5EF4-FFF2-40B4-BE49-F238E27FC236}">
                  <a16:creationId xmlns:a16="http://schemas.microsoft.com/office/drawing/2014/main" id="{CC264181-90EB-4C77-BC86-7FCF1E9187B0}"/>
                </a:ext>
              </a:extLst>
            </p:cNvPr>
            <p:cNvSpPr txBox="1"/>
            <p:nvPr/>
          </p:nvSpPr>
          <p:spPr>
            <a:xfrm>
              <a:off x="11277227"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50-99</a:t>
              </a:r>
              <a:br>
                <a:rPr lang="en-US" sz="1100" dirty="0">
                  <a:solidFill>
                    <a:schemeClr val="bg1">
                      <a:lumMod val="75000"/>
                    </a:schemeClr>
                  </a:solidFill>
                </a:rPr>
              </a:br>
              <a:r>
                <a:rPr lang="en-US" sz="900" dirty="0">
                  <a:solidFill>
                    <a:schemeClr val="bg1">
                      <a:lumMod val="75000"/>
                    </a:schemeClr>
                  </a:solidFill>
                </a:rPr>
                <a:t>(c)</a:t>
              </a:r>
            </a:p>
          </p:txBody>
        </p:sp>
        <p:cxnSp>
          <p:nvCxnSpPr>
            <p:cNvPr id="265" name="Gerader Verbinder 264">
              <a:extLst>
                <a:ext uri="{FF2B5EF4-FFF2-40B4-BE49-F238E27FC236}">
                  <a16:creationId xmlns:a16="http://schemas.microsoft.com/office/drawing/2014/main" id="{0AE52FFD-3963-4D4E-B91A-A72E675DD83F}"/>
                </a:ext>
              </a:extLst>
            </p:cNvPr>
            <p:cNvCxnSpPr>
              <a:cxnSpLocks/>
            </p:cNvCxnSpPr>
            <p:nvPr/>
          </p:nvCxnSpPr>
          <p:spPr>
            <a:xfrm>
              <a:off x="1067642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6" name="Gerader Verbinder 265">
              <a:extLst>
                <a:ext uri="{FF2B5EF4-FFF2-40B4-BE49-F238E27FC236}">
                  <a16:creationId xmlns:a16="http://schemas.microsoft.com/office/drawing/2014/main" id="{404033AB-853A-4139-8E58-08A2437FC0BB}"/>
                </a:ext>
              </a:extLst>
            </p:cNvPr>
            <p:cNvCxnSpPr>
              <a:cxnSpLocks/>
            </p:cNvCxnSpPr>
            <p:nvPr/>
          </p:nvCxnSpPr>
          <p:spPr>
            <a:xfrm>
              <a:off x="1121689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67" name="Rechteck: abgerundete Ecken 266">
              <a:extLst>
                <a:ext uri="{FF2B5EF4-FFF2-40B4-BE49-F238E27FC236}">
                  <a16:creationId xmlns:a16="http://schemas.microsoft.com/office/drawing/2014/main" id="{5102E136-EA31-4FB8-94CE-797D1DFE22CA}"/>
                </a:ext>
              </a:extLst>
            </p:cNvPr>
            <p:cNvSpPr/>
            <p:nvPr/>
          </p:nvSpPr>
          <p:spPr bwMode="ltGray">
            <a:xfrm>
              <a:off x="8812162" y="5667112"/>
              <a:ext cx="518125" cy="33829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cxnSp>
          <p:nvCxnSpPr>
            <p:cNvPr id="268" name="Gerader Verbinder 267">
              <a:extLst>
                <a:ext uri="{FF2B5EF4-FFF2-40B4-BE49-F238E27FC236}">
                  <a16:creationId xmlns:a16="http://schemas.microsoft.com/office/drawing/2014/main" id="{4CB0E251-1F4A-446B-87A6-5FA4974CD0DE}"/>
                </a:ext>
              </a:extLst>
            </p:cNvPr>
            <p:cNvCxnSpPr>
              <a:cxnSpLocks/>
            </p:cNvCxnSpPr>
            <p:nvPr/>
          </p:nvCxnSpPr>
          <p:spPr>
            <a:xfrm>
              <a:off x="9071224" y="5765460"/>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69" name="Textfeld 268">
              <a:extLst>
                <a:ext uri="{FF2B5EF4-FFF2-40B4-BE49-F238E27FC236}">
                  <a16:creationId xmlns:a16="http://schemas.microsoft.com/office/drawing/2014/main" id="{021428A6-9737-4774-ADE1-3CB2BBADBE25}"/>
                </a:ext>
              </a:extLst>
            </p:cNvPr>
            <p:cNvSpPr txBox="1"/>
            <p:nvPr/>
          </p:nvSpPr>
          <p:spPr>
            <a:xfrm>
              <a:off x="8882814" y="5766403"/>
              <a:ext cx="132972" cy="192355"/>
            </a:xfrm>
            <a:prstGeom prst="rect">
              <a:avLst/>
            </a:prstGeom>
            <a:noFill/>
          </p:spPr>
          <p:txBody>
            <a:bodyPr wrap="none" lIns="0" tIns="0" rIns="0" bIns="0" rtlCol="0">
              <a:spAutoFit/>
            </a:bodyPr>
            <a:lstStyle/>
            <a:p>
              <a:pPr algn="ctr"/>
              <a:r>
                <a:rPr lang="en-US" sz="1100" dirty="0">
                  <a:solidFill>
                    <a:schemeClr val="bg1">
                      <a:lumMod val="75000"/>
                    </a:schemeClr>
                  </a:solidFill>
                </a:rPr>
                <a:t>m</a:t>
              </a:r>
            </a:p>
          </p:txBody>
        </p:sp>
        <p:sp>
          <p:nvSpPr>
            <p:cNvPr id="270" name="Textfeld 269">
              <a:extLst>
                <a:ext uri="{FF2B5EF4-FFF2-40B4-BE49-F238E27FC236}">
                  <a16:creationId xmlns:a16="http://schemas.microsoft.com/office/drawing/2014/main" id="{52143E5B-7350-470D-B7D9-47A05E8E50AB}"/>
                </a:ext>
              </a:extLst>
            </p:cNvPr>
            <p:cNvSpPr txBox="1"/>
            <p:nvPr/>
          </p:nvSpPr>
          <p:spPr>
            <a:xfrm>
              <a:off x="9198193" y="5766403"/>
              <a:ext cx="43718" cy="192355"/>
            </a:xfrm>
            <a:prstGeom prst="rect">
              <a:avLst/>
            </a:prstGeom>
            <a:noFill/>
          </p:spPr>
          <p:txBody>
            <a:bodyPr wrap="none" lIns="0" tIns="0" rIns="0" bIns="0" rtlCol="0">
              <a:spAutoFit/>
            </a:bodyPr>
            <a:lstStyle/>
            <a:p>
              <a:pPr algn="ctr"/>
              <a:r>
                <a:rPr lang="en-US" sz="1100" dirty="0">
                  <a:solidFill>
                    <a:schemeClr val="bg1">
                      <a:lumMod val="75000"/>
                    </a:schemeClr>
                  </a:solidFill>
                </a:rPr>
                <a:t>f</a:t>
              </a:r>
              <a:endParaRPr lang="en-US" sz="900" dirty="0">
                <a:solidFill>
                  <a:schemeClr val="bg1">
                    <a:lumMod val="75000"/>
                  </a:schemeClr>
                </a:solidFill>
              </a:endParaRPr>
            </a:p>
          </p:txBody>
        </p:sp>
        <p:sp>
          <p:nvSpPr>
            <p:cNvPr id="271" name="Textfeld 270">
              <a:extLst>
                <a:ext uri="{FF2B5EF4-FFF2-40B4-BE49-F238E27FC236}">
                  <a16:creationId xmlns:a16="http://schemas.microsoft.com/office/drawing/2014/main" id="{02595A85-E4A4-49D3-A462-96417BA7024D}"/>
                </a:ext>
              </a:extLst>
            </p:cNvPr>
            <p:cNvSpPr txBox="1"/>
            <p:nvPr/>
          </p:nvSpPr>
          <p:spPr>
            <a:xfrm>
              <a:off x="8908650" y="5936152"/>
              <a:ext cx="74" cy="157381"/>
            </a:xfrm>
            <a:prstGeom prst="rect">
              <a:avLst/>
            </a:prstGeom>
            <a:noFill/>
          </p:spPr>
          <p:txBody>
            <a:bodyPr wrap="none" lIns="0" tIns="0" rIns="0" bIns="0" rtlCol="0">
              <a:spAutoFit/>
            </a:bodyPr>
            <a:lstStyle/>
            <a:p>
              <a:endParaRPr lang="en-US" sz="900" b="1" dirty="0">
                <a:solidFill>
                  <a:schemeClr val="bg1">
                    <a:lumMod val="75000"/>
                  </a:schemeClr>
                </a:solidFill>
              </a:endParaRPr>
            </a:p>
          </p:txBody>
        </p:sp>
      </p:grpSp>
      <p:grpSp>
        <p:nvGrpSpPr>
          <p:cNvPr id="143" name="Gruppieren 142">
            <a:extLst>
              <a:ext uri="{FF2B5EF4-FFF2-40B4-BE49-F238E27FC236}">
                <a16:creationId xmlns:a16="http://schemas.microsoft.com/office/drawing/2014/main" id="{F73009F3-1F80-42E9-867C-DF932DE1F5DB}"/>
              </a:ext>
            </a:extLst>
          </p:cNvPr>
          <p:cNvGrpSpPr/>
          <p:nvPr/>
        </p:nvGrpSpPr>
        <p:grpSpPr>
          <a:xfrm>
            <a:off x="1912428" y="6249342"/>
            <a:ext cx="724480" cy="468000"/>
            <a:chOff x="1714500" y="4880600"/>
            <a:chExt cx="724480" cy="468000"/>
          </a:xfrm>
        </p:grpSpPr>
        <p:pic>
          <p:nvPicPr>
            <p:cNvPr id="144" name="Grafik 143">
              <a:extLst>
                <a:ext uri="{FF2B5EF4-FFF2-40B4-BE49-F238E27FC236}">
                  <a16:creationId xmlns:a16="http://schemas.microsoft.com/office/drawing/2014/main" id="{C17C9803-8C59-420D-8A2B-82AFF0E6E3DC}"/>
                </a:ext>
              </a:extLst>
            </p:cNvPr>
            <p:cNvPicPr>
              <a:picLocks noChangeAspect="1"/>
            </p:cNvPicPr>
            <p:nvPr/>
          </p:nvPicPr>
          <p:blipFill>
            <a:blip r:embed="rId14"/>
            <a:stretch>
              <a:fillRect/>
            </a:stretch>
          </p:blipFill>
          <p:spPr>
            <a:xfrm>
              <a:off x="1714500" y="4880600"/>
              <a:ext cx="468000" cy="468000"/>
            </a:xfrm>
            <a:prstGeom prst="rect">
              <a:avLst/>
            </a:prstGeom>
          </p:spPr>
        </p:pic>
        <p:sp>
          <p:nvSpPr>
            <p:cNvPr id="145" name="Textfeld 144">
              <a:extLst>
                <a:ext uri="{FF2B5EF4-FFF2-40B4-BE49-F238E27FC236}">
                  <a16:creationId xmlns:a16="http://schemas.microsoft.com/office/drawing/2014/main" id="{43A6EBCD-16D6-42EA-8D34-DEC7067DE334}"/>
                </a:ext>
              </a:extLst>
            </p:cNvPr>
            <p:cNvSpPr txBox="1"/>
            <p:nvPr/>
          </p:nvSpPr>
          <p:spPr>
            <a:xfrm>
              <a:off x="2182500" y="5037656"/>
              <a:ext cx="256480" cy="153888"/>
            </a:xfrm>
            <a:prstGeom prst="rect">
              <a:avLst/>
            </a:prstGeom>
            <a:noFill/>
          </p:spPr>
          <p:txBody>
            <a:bodyPr wrap="none" lIns="0" tIns="0" rIns="0" bIns="0" rtlCol="0">
              <a:spAutoFit/>
            </a:bodyPr>
            <a:lstStyle/>
            <a:p>
              <a:r>
                <a:rPr lang="en-US" sz="1000" b="1" noProof="1"/>
                <a:t>BEL</a:t>
              </a:r>
            </a:p>
          </p:txBody>
        </p:sp>
      </p:grpSp>
      <p:grpSp>
        <p:nvGrpSpPr>
          <p:cNvPr id="135" name="Gruppieren 134">
            <a:extLst>
              <a:ext uri="{FF2B5EF4-FFF2-40B4-BE49-F238E27FC236}">
                <a16:creationId xmlns:a16="http://schemas.microsoft.com/office/drawing/2014/main" id="{581B0D3D-AF73-4AD0-9BC0-471FB016FCA6}"/>
              </a:ext>
            </a:extLst>
          </p:cNvPr>
          <p:cNvGrpSpPr/>
          <p:nvPr/>
        </p:nvGrpSpPr>
        <p:grpSpPr>
          <a:xfrm>
            <a:off x="383831" y="5389601"/>
            <a:ext cx="2427086" cy="662601"/>
            <a:chOff x="383831" y="5389601"/>
            <a:chExt cx="2427086" cy="662601"/>
          </a:xfrm>
        </p:grpSpPr>
        <p:sp>
          <p:nvSpPr>
            <p:cNvPr id="137" name="Textfeld 136">
              <a:extLst>
                <a:ext uri="{FF2B5EF4-FFF2-40B4-BE49-F238E27FC236}">
                  <a16:creationId xmlns:a16="http://schemas.microsoft.com/office/drawing/2014/main" id="{D5FB8302-64FA-4034-B2CF-23350787BE6F}"/>
                </a:ext>
              </a:extLst>
            </p:cNvPr>
            <p:cNvSpPr txBox="1"/>
            <p:nvPr/>
          </p:nvSpPr>
          <p:spPr>
            <a:xfrm>
              <a:off x="1003907" y="5658468"/>
              <a:ext cx="221214" cy="184666"/>
            </a:xfrm>
            <a:prstGeom prst="rect">
              <a:avLst/>
            </a:prstGeom>
            <a:noFill/>
          </p:spPr>
          <p:txBody>
            <a:bodyPr wrap="none" lIns="0" tIns="0" rIns="0" bIns="0" rtlCol="0">
              <a:spAutoFit/>
            </a:bodyPr>
            <a:lstStyle/>
            <a:p>
              <a:r>
                <a:rPr lang="de-DE" sz="1200" dirty="0">
                  <a:solidFill>
                    <a:schemeClr val="accent1"/>
                  </a:solidFill>
                </a:rPr>
                <a:t>1%</a:t>
              </a:r>
              <a:endParaRPr lang="en-US" sz="1200" dirty="0" err="1">
                <a:solidFill>
                  <a:schemeClr val="accent1"/>
                </a:solidFill>
              </a:endParaRPr>
            </a:p>
          </p:txBody>
        </p:sp>
        <p:sp>
          <p:nvSpPr>
            <p:cNvPr id="138" name="Textfeld 137">
              <a:extLst>
                <a:ext uri="{FF2B5EF4-FFF2-40B4-BE49-F238E27FC236}">
                  <a16:creationId xmlns:a16="http://schemas.microsoft.com/office/drawing/2014/main" id="{7EEBA095-BC6A-4C4B-8DFA-21AF1592C722}"/>
                </a:ext>
              </a:extLst>
            </p:cNvPr>
            <p:cNvSpPr txBox="1"/>
            <p:nvPr/>
          </p:nvSpPr>
          <p:spPr>
            <a:xfrm>
              <a:off x="488933" y="5913703"/>
              <a:ext cx="550276" cy="138499"/>
            </a:xfrm>
            <a:prstGeom prst="rect">
              <a:avLst/>
            </a:prstGeom>
            <a:noFill/>
          </p:spPr>
          <p:txBody>
            <a:bodyPr wrap="square" lIns="0" tIns="0" rIns="0" bIns="0" rtlCol="0">
              <a:spAutoFit/>
            </a:bodyPr>
            <a:lstStyle/>
            <a:p>
              <a:r>
                <a:rPr lang="de-DE" sz="900" dirty="0">
                  <a:solidFill>
                    <a:schemeClr val="accent1"/>
                  </a:solidFill>
                </a:rPr>
                <a:t>(n=2.010)</a:t>
              </a:r>
              <a:endParaRPr lang="en-US" sz="900" dirty="0" err="1">
                <a:solidFill>
                  <a:schemeClr val="accent1"/>
                </a:solidFill>
              </a:endParaRPr>
            </a:p>
          </p:txBody>
        </p:sp>
        <p:sp>
          <p:nvSpPr>
            <p:cNvPr id="139" name="Freeform 328">
              <a:extLst>
                <a:ext uri="{FF2B5EF4-FFF2-40B4-BE49-F238E27FC236}">
                  <a16:creationId xmlns:a16="http://schemas.microsoft.com/office/drawing/2014/main" id="{8CF3DEA3-5ADA-4F0A-B280-92F0941FD968}"/>
                </a:ext>
              </a:extLst>
            </p:cNvPr>
            <p:cNvSpPr>
              <a:spLocks noChangeAspect="1" noEditPoints="1"/>
            </p:cNvSpPr>
            <p:nvPr/>
          </p:nvSpPr>
          <p:spPr bwMode="auto">
            <a:xfrm>
              <a:off x="551994" y="5609497"/>
              <a:ext cx="389178" cy="252000"/>
            </a:xfrm>
            <a:custGeom>
              <a:avLst/>
              <a:gdLst>
                <a:gd name="T0" fmla="*/ 272 w 383"/>
                <a:gd name="T1" fmla="*/ 143 h 248"/>
                <a:gd name="T2" fmla="*/ 284 w 383"/>
                <a:gd name="T3" fmla="*/ 159 h 248"/>
                <a:gd name="T4" fmla="*/ 293 w 383"/>
                <a:gd name="T5" fmla="*/ 178 h 248"/>
                <a:gd name="T6" fmla="*/ 297 w 383"/>
                <a:gd name="T7" fmla="*/ 199 h 248"/>
                <a:gd name="T8" fmla="*/ 298 w 383"/>
                <a:gd name="T9" fmla="*/ 225 h 248"/>
                <a:gd name="T10" fmla="*/ 369 w 383"/>
                <a:gd name="T11" fmla="*/ 227 h 248"/>
                <a:gd name="T12" fmla="*/ 345 w 383"/>
                <a:gd name="T13" fmla="*/ 161 h 248"/>
                <a:gd name="T14" fmla="*/ 91 w 383"/>
                <a:gd name="T15" fmla="*/ 138 h 248"/>
                <a:gd name="T16" fmla="*/ 25 w 383"/>
                <a:gd name="T17" fmla="*/ 177 h 248"/>
                <a:gd name="T18" fmla="*/ 15 w 383"/>
                <a:gd name="T19" fmla="*/ 235 h 248"/>
                <a:gd name="T20" fmla="*/ 85 w 383"/>
                <a:gd name="T21" fmla="*/ 223 h 248"/>
                <a:gd name="T22" fmla="*/ 86 w 383"/>
                <a:gd name="T23" fmla="*/ 193 h 248"/>
                <a:gd name="T24" fmla="*/ 93 w 383"/>
                <a:gd name="T25" fmla="*/ 172 h 248"/>
                <a:gd name="T26" fmla="*/ 102 w 383"/>
                <a:gd name="T27" fmla="*/ 153 h 248"/>
                <a:gd name="T28" fmla="*/ 111 w 383"/>
                <a:gd name="T29" fmla="*/ 142 h 248"/>
                <a:gd name="T30" fmla="*/ 171 w 383"/>
                <a:gd name="T31" fmla="*/ 121 h 248"/>
                <a:gd name="T32" fmla="*/ 135 w 383"/>
                <a:gd name="T33" fmla="*/ 138 h 248"/>
                <a:gd name="T34" fmla="*/ 123 w 383"/>
                <a:gd name="T35" fmla="*/ 149 h 248"/>
                <a:gd name="T36" fmla="*/ 111 w 383"/>
                <a:gd name="T37" fmla="*/ 164 h 248"/>
                <a:gd name="T38" fmla="*/ 103 w 383"/>
                <a:gd name="T39" fmla="*/ 181 h 248"/>
                <a:gd name="T40" fmla="*/ 98 w 383"/>
                <a:gd name="T41" fmla="*/ 201 h 248"/>
                <a:gd name="T42" fmla="*/ 98 w 383"/>
                <a:gd name="T43" fmla="*/ 222 h 248"/>
                <a:gd name="T44" fmla="*/ 101 w 383"/>
                <a:gd name="T45" fmla="*/ 233 h 248"/>
                <a:gd name="T46" fmla="*/ 284 w 383"/>
                <a:gd name="T47" fmla="*/ 232 h 248"/>
                <a:gd name="T48" fmla="*/ 285 w 383"/>
                <a:gd name="T49" fmla="*/ 219 h 248"/>
                <a:gd name="T50" fmla="*/ 284 w 383"/>
                <a:gd name="T51" fmla="*/ 194 h 248"/>
                <a:gd name="T52" fmla="*/ 277 w 383"/>
                <a:gd name="T53" fmla="*/ 176 h 248"/>
                <a:gd name="T54" fmla="*/ 269 w 383"/>
                <a:gd name="T55" fmla="*/ 160 h 248"/>
                <a:gd name="T56" fmla="*/ 258 w 383"/>
                <a:gd name="T57" fmla="*/ 147 h 248"/>
                <a:gd name="T58" fmla="*/ 248 w 383"/>
                <a:gd name="T59" fmla="*/ 138 h 248"/>
                <a:gd name="T60" fmla="*/ 210 w 383"/>
                <a:gd name="T61" fmla="*/ 121 h 248"/>
                <a:gd name="T62" fmla="*/ 138 w 383"/>
                <a:gd name="T63" fmla="*/ 115 h 248"/>
                <a:gd name="T64" fmla="*/ 148 w 383"/>
                <a:gd name="T65" fmla="*/ 108 h 248"/>
                <a:gd name="T66" fmla="*/ 229 w 383"/>
                <a:gd name="T67" fmla="*/ 113 h 248"/>
                <a:gd name="T68" fmla="*/ 242 w 383"/>
                <a:gd name="T69" fmla="*/ 110 h 248"/>
                <a:gd name="T70" fmla="*/ 263 w 383"/>
                <a:gd name="T71" fmla="*/ 63 h 248"/>
                <a:gd name="T72" fmla="*/ 263 w 383"/>
                <a:gd name="T73" fmla="*/ 119 h 248"/>
                <a:gd name="T74" fmla="*/ 320 w 383"/>
                <a:gd name="T75" fmla="*/ 119 h 248"/>
                <a:gd name="T76" fmla="*/ 320 w 383"/>
                <a:gd name="T77" fmla="*/ 63 h 248"/>
                <a:gd name="T78" fmla="*/ 76 w 383"/>
                <a:gd name="T79" fmla="*/ 54 h 248"/>
                <a:gd name="T80" fmla="*/ 53 w 383"/>
                <a:gd name="T81" fmla="*/ 108 h 248"/>
                <a:gd name="T82" fmla="*/ 106 w 383"/>
                <a:gd name="T83" fmla="*/ 129 h 248"/>
                <a:gd name="T84" fmla="*/ 128 w 383"/>
                <a:gd name="T85" fmla="*/ 76 h 248"/>
                <a:gd name="T86" fmla="*/ 191 w 383"/>
                <a:gd name="T87" fmla="*/ 13 h 248"/>
                <a:gd name="T88" fmla="*/ 142 w 383"/>
                <a:gd name="T89" fmla="*/ 63 h 248"/>
                <a:gd name="T90" fmla="*/ 173 w 383"/>
                <a:gd name="T91" fmla="*/ 109 h 248"/>
                <a:gd name="T92" fmla="*/ 233 w 383"/>
                <a:gd name="T93" fmla="*/ 91 h 248"/>
                <a:gd name="T94" fmla="*/ 226 w 383"/>
                <a:gd name="T95" fmla="*/ 28 h 248"/>
                <a:gd name="T96" fmla="*/ 209 w 383"/>
                <a:gd name="T97" fmla="*/ 3 h 248"/>
                <a:gd name="T98" fmla="*/ 254 w 383"/>
                <a:gd name="T99" fmla="*/ 54 h 248"/>
                <a:gd name="T100" fmla="*/ 309 w 383"/>
                <a:gd name="T101" fmla="*/ 41 h 248"/>
                <a:gd name="T102" fmla="*/ 345 w 383"/>
                <a:gd name="T103" fmla="*/ 92 h 248"/>
                <a:gd name="T104" fmla="*/ 344 w 383"/>
                <a:gd name="T105" fmla="*/ 143 h 248"/>
                <a:gd name="T106" fmla="*/ 383 w 383"/>
                <a:gd name="T107" fmla="*/ 218 h 248"/>
                <a:gd name="T108" fmla="*/ 4 w 383"/>
                <a:gd name="T109" fmla="*/ 244 h 248"/>
                <a:gd name="T110" fmla="*/ 22 w 383"/>
                <a:gd name="T111" fmla="*/ 157 h 248"/>
                <a:gd name="T112" fmla="*/ 39 w 383"/>
                <a:gd name="T113" fmla="*/ 108 h 248"/>
                <a:gd name="T114" fmla="*/ 59 w 383"/>
                <a:gd name="T115" fmla="*/ 47 h 248"/>
                <a:gd name="T116" fmla="*/ 119 w 383"/>
                <a:gd name="T117" fmla="*/ 45 h 248"/>
                <a:gd name="T118" fmla="*/ 157 w 383"/>
                <a:gd name="T119" fmla="*/ 1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248">
                  <a:moveTo>
                    <a:pt x="292" y="138"/>
                  </a:moveTo>
                  <a:lnTo>
                    <a:pt x="276" y="142"/>
                  </a:lnTo>
                  <a:lnTo>
                    <a:pt x="272" y="142"/>
                  </a:lnTo>
                  <a:lnTo>
                    <a:pt x="272" y="143"/>
                  </a:lnTo>
                  <a:lnTo>
                    <a:pt x="273" y="144"/>
                  </a:lnTo>
                  <a:lnTo>
                    <a:pt x="279" y="151"/>
                  </a:lnTo>
                  <a:lnTo>
                    <a:pt x="280" y="153"/>
                  </a:lnTo>
                  <a:lnTo>
                    <a:pt x="284" y="159"/>
                  </a:lnTo>
                  <a:lnTo>
                    <a:pt x="286" y="163"/>
                  </a:lnTo>
                  <a:lnTo>
                    <a:pt x="289" y="168"/>
                  </a:lnTo>
                  <a:lnTo>
                    <a:pt x="290" y="172"/>
                  </a:lnTo>
                  <a:lnTo>
                    <a:pt x="293" y="178"/>
                  </a:lnTo>
                  <a:lnTo>
                    <a:pt x="294" y="182"/>
                  </a:lnTo>
                  <a:lnTo>
                    <a:pt x="296" y="189"/>
                  </a:lnTo>
                  <a:lnTo>
                    <a:pt x="297" y="193"/>
                  </a:lnTo>
                  <a:lnTo>
                    <a:pt x="297" y="199"/>
                  </a:lnTo>
                  <a:lnTo>
                    <a:pt x="298" y="202"/>
                  </a:lnTo>
                  <a:lnTo>
                    <a:pt x="298" y="212"/>
                  </a:lnTo>
                  <a:lnTo>
                    <a:pt x="298" y="223"/>
                  </a:lnTo>
                  <a:lnTo>
                    <a:pt x="298" y="225"/>
                  </a:lnTo>
                  <a:lnTo>
                    <a:pt x="296" y="233"/>
                  </a:lnTo>
                  <a:lnTo>
                    <a:pt x="296" y="235"/>
                  </a:lnTo>
                  <a:lnTo>
                    <a:pt x="368" y="235"/>
                  </a:lnTo>
                  <a:lnTo>
                    <a:pt x="369" y="227"/>
                  </a:lnTo>
                  <a:lnTo>
                    <a:pt x="369" y="218"/>
                  </a:lnTo>
                  <a:lnTo>
                    <a:pt x="366" y="197"/>
                  </a:lnTo>
                  <a:lnTo>
                    <a:pt x="358" y="177"/>
                  </a:lnTo>
                  <a:lnTo>
                    <a:pt x="345" y="161"/>
                  </a:lnTo>
                  <a:lnTo>
                    <a:pt x="328" y="148"/>
                  </a:lnTo>
                  <a:lnTo>
                    <a:pt x="307" y="142"/>
                  </a:lnTo>
                  <a:lnTo>
                    <a:pt x="292" y="138"/>
                  </a:lnTo>
                  <a:close/>
                  <a:moveTo>
                    <a:pt x="91" y="138"/>
                  </a:moveTo>
                  <a:lnTo>
                    <a:pt x="74" y="142"/>
                  </a:lnTo>
                  <a:lnTo>
                    <a:pt x="55" y="148"/>
                  </a:lnTo>
                  <a:lnTo>
                    <a:pt x="38" y="161"/>
                  </a:lnTo>
                  <a:lnTo>
                    <a:pt x="25" y="177"/>
                  </a:lnTo>
                  <a:lnTo>
                    <a:pt x="15" y="197"/>
                  </a:lnTo>
                  <a:lnTo>
                    <a:pt x="13" y="218"/>
                  </a:lnTo>
                  <a:lnTo>
                    <a:pt x="14" y="227"/>
                  </a:lnTo>
                  <a:lnTo>
                    <a:pt x="15" y="235"/>
                  </a:lnTo>
                  <a:lnTo>
                    <a:pt x="86" y="235"/>
                  </a:lnTo>
                  <a:lnTo>
                    <a:pt x="86" y="233"/>
                  </a:lnTo>
                  <a:lnTo>
                    <a:pt x="85" y="225"/>
                  </a:lnTo>
                  <a:lnTo>
                    <a:pt x="85" y="223"/>
                  </a:lnTo>
                  <a:lnTo>
                    <a:pt x="85" y="212"/>
                  </a:lnTo>
                  <a:lnTo>
                    <a:pt x="85" y="202"/>
                  </a:lnTo>
                  <a:lnTo>
                    <a:pt x="85" y="199"/>
                  </a:lnTo>
                  <a:lnTo>
                    <a:pt x="86" y="193"/>
                  </a:lnTo>
                  <a:lnTo>
                    <a:pt x="87" y="189"/>
                  </a:lnTo>
                  <a:lnTo>
                    <a:pt x="89" y="182"/>
                  </a:lnTo>
                  <a:lnTo>
                    <a:pt x="90" y="178"/>
                  </a:lnTo>
                  <a:lnTo>
                    <a:pt x="93" y="172"/>
                  </a:lnTo>
                  <a:lnTo>
                    <a:pt x="94" y="168"/>
                  </a:lnTo>
                  <a:lnTo>
                    <a:pt x="97" y="163"/>
                  </a:lnTo>
                  <a:lnTo>
                    <a:pt x="99" y="159"/>
                  </a:lnTo>
                  <a:lnTo>
                    <a:pt x="102" y="153"/>
                  </a:lnTo>
                  <a:lnTo>
                    <a:pt x="104" y="151"/>
                  </a:lnTo>
                  <a:lnTo>
                    <a:pt x="110" y="144"/>
                  </a:lnTo>
                  <a:lnTo>
                    <a:pt x="111" y="143"/>
                  </a:lnTo>
                  <a:lnTo>
                    <a:pt x="111" y="142"/>
                  </a:lnTo>
                  <a:lnTo>
                    <a:pt x="107" y="142"/>
                  </a:lnTo>
                  <a:lnTo>
                    <a:pt x="91" y="138"/>
                  </a:lnTo>
                  <a:close/>
                  <a:moveTo>
                    <a:pt x="191" y="117"/>
                  </a:moveTo>
                  <a:lnTo>
                    <a:pt x="171" y="121"/>
                  </a:lnTo>
                  <a:lnTo>
                    <a:pt x="153" y="127"/>
                  </a:lnTo>
                  <a:lnTo>
                    <a:pt x="135" y="138"/>
                  </a:lnTo>
                  <a:lnTo>
                    <a:pt x="136" y="139"/>
                  </a:lnTo>
                  <a:lnTo>
                    <a:pt x="135" y="138"/>
                  </a:lnTo>
                  <a:lnTo>
                    <a:pt x="128" y="144"/>
                  </a:lnTo>
                  <a:lnTo>
                    <a:pt x="124" y="147"/>
                  </a:lnTo>
                  <a:lnTo>
                    <a:pt x="124" y="147"/>
                  </a:lnTo>
                  <a:lnTo>
                    <a:pt x="123" y="149"/>
                  </a:lnTo>
                  <a:lnTo>
                    <a:pt x="120" y="152"/>
                  </a:lnTo>
                  <a:lnTo>
                    <a:pt x="116" y="156"/>
                  </a:lnTo>
                  <a:lnTo>
                    <a:pt x="114" y="160"/>
                  </a:lnTo>
                  <a:lnTo>
                    <a:pt x="111" y="164"/>
                  </a:lnTo>
                  <a:lnTo>
                    <a:pt x="108" y="168"/>
                  </a:lnTo>
                  <a:lnTo>
                    <a:pt x="107" y="173"/>
                  </a:lnTo>
                  <a:lnTo>
                    <a:pt x="104" y="176"/>
                  </a:lnTo>
                  <a:lnTo>
                    <a:pt x="103" y="181"/>
                  </a:lnTo>
                  <a:lnTo>
                    <a:pt x="102" y="185"/>
                  </a:lnTo>
                  <a:lnTo>
                    <a:pt x="101" y="190"/>
                  </a:lnTo>
                  <a:lnTo>
                    <a:pt x="99" y="194"/>
                  </a:lnTo>
                  <a:lnTo>
                    <a:pt x="98" y="201"/>
                  </a:lnTo>
                  <a:lnTo>
                    <a:pt x="98" y="203"/>
                  </a:lnTo>
                  <a:lnTo>
                    <a:pt x="98" y="212"/>
                  </a:lnTo>
                  <a:lnTo>
                    <a:pt x="98" y="219"/>
                  </a:lnTo>
                  <a:lnTo>
                    <a:pt x="98" y="222"/>
                  </a:lnTo>
                  <a:lnTo>
                    <a:pt x="98" y="225"/>
                  </a:lnTo>
                  <a:lnTo>
                    <a:pt x="99" y="228"/>
                  </a:lnTo>
                  <a:lnTo>
                    <a:pt x="99" y="232"/>
                  </a:lnTo>
                  <a:lnTo>
                    <a:pt x="101" y="233"/>
                  </a:lnTo>
                  <a:lnTo>
                    <a:pt x="101" y="235"/>
                  </a:lnTo>
                  <a:lnTo>
                    <a:pt x="282" y="235"/>
                  </a:lnTo>
                  <a:lnTo>
                    <a:pt x="282" y="235"/>
                  </a:lnTo>
                  <a:lnTo>
                    <a:pt x="284" y="232"/>
                  </a:lnTo>
                  <a:lnTo>
                    <a:pt x="284" y="228"/>
                  </a:lnTo>
                  <a:lnTo>
                    <a:pt x="284" y="225"/>
                  </a:lnTo>
                  <a:lnTo>
                    <a:pt x="285" y="222"/>
                  </a:lnTo>
                  <a:lnTo>
                    <a:pt x="285" y="219"/>
                  </a:lnTo>
                  <a:lnTo>
                    <a:pt x="285" y="212"/>
                  </a:lnTo>
                  <a:lnTo>
                    <a:pt x="285" y="203"/>
                  </a:lnTo>
                  <a:lnTo>
                    <a:pt x="284" y="201"/>
                  </a:lnTo>
                  <a:lnTo>
                    <a:pt x="284" y="194"/>
                  </a:lnTo>
                  <a:lnTo>
                    <a:pt x="282" y="190"/>
                  </a:lnTo>
                  <a:lnTo>
                    <a:pt x="281" y="185"/>
                  </a:lnTo>
                  <a:lnTo>
                    <a:pt x="280" y="181"/>
                  </a:lnTo>
                  <a:lnTo>
                    <a:pt x="277" y="176"/>
                  </a:lnTo>
                  <a:lnTo>
                    <a:pt x="276" y="173"/>
                  </a:lnTo>
                  <a:lnTo>
                    <a:pt x="273" y="168"/>
                  </a:lnTo>
                  <a:lnTo>
                    <a:pt x="272" y="164"/>
                  </a:lnTo>
                  <a:lnTo>
                    <a:pt x="269" y="160"/>
                  </a:lnTo>
                  <a:lnTo>
                    <a:pt x="267" y="156"/>
                  </a:lnTo>
                  <a:lnTo>
                    <a:pt x="263" y="152"/>
                  </a:lnTo>
                  <a:lnTo>
                    <a:pt x="260" y="149"/>
                  </a:lnTo>
                  <a:lnTo>
                    <a:pt x="258" y="147"/>
                  </a:lnTo>
                  <a:lnTo>
                    <a:pt x="258" y="148"/>
                  </a:lnTo>
                  <a:lnTo>
                    <a:pt x="258" y="147"/>
                  </a:lnTo>
                  <a:lnTo>
                    <a:pt x="255" y="144"/>
                  </a:lnTo>
                  <a:lnTo>
                    <a:pt x="248" y="138"/>
                  </a:lnTo>
                  <a:lnTo>
                    <a:pt x="246" y="139"/>
                  </a:lnTo>
                  <a:lnTo>
                    <a:pt x="247" y="138"/>
                  </a:lnTo>
                  <a:lnTo>
                    <a:pt x="230" y="127"/>
                  </a:lnTo>
                  <a:lnTo>
                    <a:pt x="210" y="121"/>
                  </a:lnTo>
                  <a:lnTo>
                    <a:pt x="191" y="117"/>
                  </a:lnTo>
                  <a:close/>
                  <a:moveTo>
                    <a:pt x="144" y="102"/>
                  </a:moveTo>
                  <a:lnTo>
                    <a:pt x="141" y="110"/>
                  </a:lnTo>
                  <a:lnTo>
                    <a:pt x="138" y="115"/>
                  </a:lnTo>
                  <a:lnTo>
                    <a:pt x="135" y="122"/>
                  </a:lnTo>
                  <a:lnTo>
                    <a:pt x="144" y="117"/>
                  </a:lnTo>
                  <a:lnTo>
                    <a:pt x="154" y="113"/>
                  </a:lnTo>
                  <a:lnTo>
                    <a:pt x="148" y="108"/>
                  </a:lnTo>
                  <a:lnTo>
                    <a:pt x="144" y="102"/>
                  </a:lnTo>
                  <a:close/>
                  <a:moveTo>
                    <a:pt x="239" y="102"/>
                  </a:moveTo>
                  <a:lnTo>
                    <a:pt x="234" y="108"/>
                  </a:lnTo>
                  <a:lnTo>
                    <a:pt x="229" y="113"/>
                  </a:lnTo>
                  <a:lnTo>
                    <a:pt x="239" y="117"/>
                  </a:lnTo>
                  <a:lnTo>
                    <a:pt x="248" y="122"/>
                  </a:lnTo>
                  <a:lnTo>
                    <a:pt x="244" y="115"/>
                  </a:lnTo>
                  <a:lnTo>
                    <a:pt x="242" y="110"/>
                  </a:lnTo>
                  <a:lnTo>
                    <a:pt x="239" y="102"/>
                  </a:lnTo>
                  <a:close/>
                  <a:moveTo>
                    <a:pt x="292" y="51"/>
                  </a:moveTo>
                  <a:lnTo>
                    <a:pt x="276" y="54"/>
                  </a:lnTo>
                  <a:lnTo>
                    <a:pt x="263" y="63"/>
                  </a:lnTo>
                  <a:lnTo>
                    <a:pt x="255" y="76"/>
                  </a:lnTo>
                  <a:lnTo>
                    <a:pt x="251" y="92"/>
                  </a:lnTo>
                  <a:lnTo>
                    <a:pt x="255" y="108"/>
                  </a:lnTo>
                  <a:lnTo>
                    <a:pt x="263" y="119"/>
                  </a:lnTo>
                  <a:lnTo>
                    <a:pt x="277" y="129"/>
                  </a:lnTo>
                  <a:lnTo>
                    <a:pt x="292" y="135"/>
                  </a:lnTo>
                  <a:lnTo>
                    <a:pt x="307" y="129"/>
                  </a:lnTo>
                  <a:lnTo>
                    <a:pt x="320" y="119"/>
                  </a:lnTo>
                  <a:lnTo>
                    <a:pt x="330" y="108"/>
                  </a:lnTo>
                  <a:lnTo>
                    <a:pt x="332" y="92"/>
                  </a:lnTo>
                  <a:lnTo>
                    <a:pt x="330" y="76"/>
                  </a:lnTo>
                  <a:lnTo>
                    <a:pt x="320" y="63"/>
                  </a:lnTo>
                  <a:lnTo>
                    <a:pt x="307" y="54"/>
                  </a:lnTo>
                  <a:lnTo>
                    <a:pt x="292" y="51"/>
                  </a:lnTo>
                  <a:close/>
                  <a:moveTo>
                    <a:pt x="91" y="51"/>
                  </a:moveTo>
                  <a:lnTo>
                    <a:pt x="76" y="54"/>
                  </a:lnTo>
                  <a:lnTo>
                    <a:pt x="63" y="63"/>
                  </a:lnTo>
                  <a:lnTo>
                    <a:pt x="53" y="76"/>
                  </a:lnTo>
                  <a:lnTo>
                    <a:pt x="51" y="92"/>
                  </a:lnTo>
                  <a:lnTo>
                    <a:pt x="53" y="108"/>
                  </a:lnTo>
                  <a:lnTo>
                    <a:pt x="63" y="119"/>
                  </a:lnTo>
                  <a:lnTo>
                    <a:pt x="76" y="129"/>
                  </a:lnTo>
                  <a:lnTo>
                    <a:pt x="91" y="135"/>
                  </a:lnTo>
                  <a:lnTo>
                    <a:pt x="106" y="129"/>
                  </a:lnTo>
                  <a:lnTo>
                    <a:pt x="119" y="119"/>
                  </a:lnTo>
                  <a:lnTo>
                    <a:pt x="128" y="108"/>
                  </a:lnTo>
                  <a:lnTo>
                    <a:pt x="131" y="92"/>
                  </a:lnTo>
                  <a:lnTo>
                    <a:pt x="128" y="76"/>
                  </a:lnTo>
                  <a:lnTo>
                    <a:pt x="119" y="63"/>
                  </a:lnTo>
                  <a:lnTo>
                    <a:pt x="107" y="54"/>
                  </a:lnTo>
                  <a:lnTo>
                    <a:pt x="91" y="51"/>
                  </a:lnTo>
                  <a:close/>
                  <a:moveTo>
                    <a:pt x="191" y="13"/>
                  </a:moveTo>
                  <a:lnTo>
                    <a:pt x="173" y="17"/>
                  </a:lnTo>
                  <a:lnTo>
                    <a:pt x="157" y="28"/>
                  </a:lnTo>
                  <a:lnTo>
                    <a:pt x="146" y="43"/>
                  </a:lnTo>
                  <a:lnTo>
                    <a:pt x="142" y="63"/>
                  </a:lnTo>
                  <a:lnTo>
                    <a:pt x="144" y="77"/>
                  </a:lnTo>
                  <a:lnTo>
                    <a:pt x="150" y="91"/>
                  </a:lnTo>
                  <a:lnTo>
                    <a:pt x="161" y="101"/>
                  </a:lnTo>
                  <a:lnTo>
                    <a:pt x="173" y="109"/>
                  </a:lnTo>
                  <a:lnTo>
                    <a:pt x="191" y="115"/>
                  </a:lnTo>
                  <a:lnTo>
                    <a:pt x="209" y="109"/>
                  </a:lnTo>
                  <a:lnTo>
                    <a:pt x="222" y="101"/>
                  </a:lnTo>
                  <a:lnTo>
                    <a:pt x="233" y="91"/>
                  </a:lnTo>
                  <a:lnTo>
                    <a:pt x="238" y="77"/>
                  </a:lnTo>
                  <a:lnTo>
                    <a:pt x="241" y="63"/>
                  </a:lnTo>
                  <a:lnTo>
                    <a:pt x="237" y="43"/>
                  </a:lnTo>
                  <a:lnTo>
                    <a:pt x="226" y="28"/>
                  </a:lnTo>
                  <a:lnTo>
                    <a:pt x="210" y="17"/>
                  </a:lnTo>
                  <a:lnTo>
                    <a:pt x="191" y="13"/>
                  </a:lnTo>
                  <a:close/>
                  <a:moveTo>
                    <a:pt x="191" y="0"/>
                  </a:moveTo>
                  <a:lnTo>
                    <a:pt x="209" y="3"/>
                  </a:lnTo>
                  <a:lnTo>
                    <a:pt x="225" y="11"/>
                  </a:lnTo>
                  <a:lnTo>
                    <a:pt x="239" y="22"/>
                  </a:lnTo>
                  <a:lnTo>
                    <a:pt x="248" y="37"/>
                  </a:lnTo>
                  <a:lnTo>
                    <a:pt x="254" y="54"/>
                  </a:lnTo>
                  <a:lnTo>
                    <a:pt x="264" y="45"/>
                  </a:lnTo>
                  <a:lnTo>
                    <a:pt x="277" y="39"/>
                  </a:lnTo>
                  <a:lnTo>
                    <a:pt x="292" y="38"/>
                  </a:lnTo>
                  <a:lnTo>
                    <a:pt x="309" y="41"/>
                  </a:lnTo>
                  <a:lnTo>
                    <a:pt x="323" y="47"/>
                  </a:lnTo>
                  <a:lnTo>
                    <a:pt x="335" y="59"/>
                  </a:lnTo>
                  <a:lnTo>
                    <a:pt x="343" y="75"/>
                  </a:lnTo>
                  <a:lnTo>
                    <a:pt x="345" y="92"/>
                  </a:lnTo>
                  <a:lnTo>
                    <a:pt x="343" y="108"/>
                  </a:lnTo>
                  <a:lnTo>
                    <a:pt x="336" y="121"/>
                  </a:lnTo>
                  <a:lnTo>
                    <a:pt x="326" y="132"/>
                  </a:lnTo>
                  <a:lnTo>
                    <a:pt x="344" y="143"/>
                  </a:lnTo>
                  <a:lnTo>
                    <a:pt x="360" y="157"/>
                  </a:lnTo>
                  <a:lnTo>
                    <a:pt x="373" y="176"/>
                  </a:lnTo>
                  <a:lnTo>
                    <a:pt x="381" y="195"/>
                  </a:lnTo>
                  <a:lnTo>
                    <a:pt x="383" y="218"/>
                  </a:lnTo>
                  <a:lnTo>
                    <a:pt x="379" y="244"/>
                  </a:lnTo>
                  <a:lnTo>
                    <a:pt x="378" y="248"/>
                  </a:lnTo>
                  <a:lnTo>
                    <a:pt x="5" y="248"/>
                  </a:lnTo>
                  <a:lnTo>
                    <a:pt x="4" y="244"/>
                  </a:lnTo>
                  <a:lnTo>
                    <a:pt x="0" y="218"/>
                  </a:lnTo>
                  <a:lnTo>
                    <a:pt x="2" y="195"/>
                  </a:lnTo>
                  <a:lnTo>
                    <a:pt x="10" y="176"/>
                  </a:lnTo>
                  <a:lnTo>
                    <a:pt x="22" y="157"/>
                  </a:lnTo>
                  <a:lnTo>
                    <a:pt x="38" y="143"/>
                  </a:lnTo>
                  <a:lnTo>
                    <a:pt x="57" y="132"/>
                  </a:lnTo>
                  <a:lnTo>
                    <a:pt x="47" y="121"/>
                  </a:lnTo>
                  <a:lnTo>
                    <a:pt x="39" y="108"/>
                  </a:lnTo>
                  <a:lnTo>
                    <a:pt x="38" y="92"/>
                  </a:lnTo>
                  <a:lnTo>
                    <a:pt x="40" y="75"/>
                  </a:lnTo>
                  <a:lnTo>
                    <a:pt x="48" y="59"/>
                  </a:lnTo>
                  <a:lnTo>
                    <a:pt x="59" y="47"/>
                  </a:lnTo>
                  <a:lnTo>
                    <a:pt x="74" y="41"/>
                  </a:lnTo>
                  <a:lnTo>
                    <a:pt x="91" y="38"/>
                  </a:lnTo>
                  <a:lnTo>
                    <a:pt x="106" y="39"/>
                  </a:lnTo>
                  <a:lnTo>
                    <a:pt x="119" y="45"/>
                  </a:lnTo>
                  <a:lnTo>
                    <a:pt x="129" y="54"/>
                  </a:lnTo>
                  <a:lnTo>
                    <a:pt x="135" y="37"/>
                  </a:lnTo>
                  <a:lnTo>
                    <a:pt x="144" y="22"/>
                  </a:lnTo>
                  <a:lnTo>
                    <a:pt x="157" y="11"/>
                  </a:lnTo>
                  <a:lnTo>
                    <a:pt x="173" y="3"/>
                  </a:lnTo>
                  <a:lnTo>
                    <a:pt x="191"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0" name="Freeform 8">
              <a:extLst>
                <a:ext uri="{FF2B5EF4-FFF2-40B4-BE49-F238E27FC236}">
                  <a16:creationId xmlns:a16="http://schemas.microsoft.com/office/drawing/2014/main" id="{A1168911-6B0D-49C9-9659-E010F1CF8305}"/>
                </a:ext>
              </a:extLst>
            </p:cNvPr>
            <p:cNvSpPr>
              <a:spLocks noChangeAspect="1" noEditPoints="1"/>
            </p:cNvSpPr>
            <p:nvPr/>
          </p:nvSpPr>
          <p:spPr bwMode="auto">
            <a:xfrm>
              <a:off x="2242095" y="5640013"/>
              <a:ext cx="153802" cy="252000"/>
            </a:xfrm>
            <a:custGeom>
              <a:avLst/>
              <a:gdLst>
                <a:gd name="T0" fmla="*/ 727 w 780"/>
                <a:gd name="T1" fmla="*/ 587 h 1278"/>
                <a:gd name="T2" fmla="*/ 776 w 780"/>
                <a:gd name="T3" fmla="*/ 444 h 1278"/>
                <a:gd name="T4" fmla="*/ 766 w 780"/>
                <a:gd name="T5" fmla="*/ 287 h 1278"/>
                <a:gd name="T6" fmla="*/ 699 w 780"/>
                <a:gd name="T7" fmla="*/ 152 h 1278"/>
                <a:gd name="T8" fmla="*/ 587 w 780"/>
                <a:gd name="T9" fmla="*/ 54 h 1278"/>
                <a:gd name="T10" fmla="*/ 444 w 780"/>
                <a:gd name="T11" fmla="*/ 4 h 1278"/>
                <a:gd name="T12" fmla="*/ 287 w 780"/>
                <a:gd name="T13" fmla="*/ 15 h 1278"/>
                <a:gd name="T14" fmla="*/ 153 w 780"/>
                <a:gd name="T15" fmla="*/ 81 h 1278"/>
                <a:gd name="T16" fmla="*/ 54 w 780"/>
                <a:gd name="T17" fmla="*/ 193 h 1278"/>
                <a:gd name="T18" fmla="*/ 4 w 780"/>
                <a:gd name="T19" fmla="*/ 337 h 1278"/>
                <a:gd name="T20" fmla="*/ 15 w 780"/>
                <a:gd name="T21" fmla="*/ 493 h 1278"/>
                <a:gd name="T22" fmla="*/ 83 w 780"/>
                <a:gd name="T23" fmla="*/ 629 h 1278"/>
                <a:gd name="T24" fmla="*/ 186 w 780"/>
                <a:gd name="T25" fmla="*/ 722 h 1278"/>
                <a:gd name="T26" fmla="*/ 311 w 780"/>
                <a:gd name="T27" fmla="*/ 772 h 1278"/>
                <a:gd name="T28" fmla="*/ 166 w 780"/>
                <a:gd name="T29" fmla="*/ 894 h 1278"/>
                <a:gd name="T30" fmla="*/ 119 w 780"/>
                <a:gd name="T31" fmla="*/ 930 h 1278"/>
                <a:gd name="T32" fmla="*/ 111 w 780"/>
                <a:gd name="T33" fmla="*/ 991 h 1278"/>
                <a:gd name="T34" fmla="*/ 148 w 780"/>
                <a:gd name="T35" fmla="*/ 1038 h 1278"/>
                <a:gd name="T36" fmla="*/ 311 w 780"/>
                <a:gd name="T37" fmla="*/ 1050 h 1278"/>
                <a:gd name="T38" fmla="*/ 322 w 780"/>
                <a:gd name="T39" fmla="*/ 1239 h 1278"/>
                <a:gd name="T40" fmla="*/ 369 w 780"/>
                <a:gd name="T41" fmla="*/ 1276 h 1278"/>
                <a:gd name="T42" fmla="*/ 431 w 780"/>
                <a:gd name="T43" fmla="*/ 1267 h 1278"/>
                <a:gd name="T44" fmla="*/ 467 w 780"/>
                <a:gd name="T45" fmla="*/ 1220 h 1278"/>
                <a:gd name="T46" fmla="*/ 594 w 780"/>
                <a:gd name="T47" fmla="*/ 1050 h 1278"/>
                <a:gd name="T48" fmla="*/ 650 w 780"/>
                <a:gd name="T49" fmla="*/ 1027 h 1278"/>
                <a:gd name="T50" fmla="*/ 673 w 780"/>
                <a:gd name="T51" fmla="*/ 971 h 1278"/>
                <a:gd name="T52" fmla="*/ 650 w 780"/>
                <a:gd name="T53" fmla="*/ 915 h 1278"/>
                <a:gd name="T54" fmla="*/ 594 w 780"/>
                <a:gd name="T55" fmla="*/ 891 h 1278"/>
                <a:gd name="T56" fmla="*/ 514 w 780"/>
                <a:gd name="T57" fmla="*/ 759 h 1278"/>
                <a:gd name="T58" fmla="*/ 633 w 780"/>
                <a:gd name="T59" fmla="*/ 695 h 1278"/>
                <a:gd name="T60" fmla="*/ 352 w 780"/>
                <a:gd name="T61" fmla="*/ 618 h 1278"/>
                <a:gd name="T62" fmla="*/ 255 w 780"/>
                <a:gd name="T63" fmla="*/ 577 h 1278"/>
                <a:gd name="T64" fmla="*/ 186 w 780"/>
                <a:gd name="T65" fmla="*/ 496 h 1278"/>
                <a:gd name="T66" fmla="*/ 159 w 780"/>
                <a:gd name="T67" fmla="*/ 390 h 1278"/>
                <a:gd name="T68" fmla="*/ 186 w 780"/>
                <a:gd name="T69" fmla="*/ 285 h 1278"/>
                <a:gd name="T70" fmla="*/ 255 w 780"/>
                <a:gd name="T71" fmla="*/ 204 h 1278"/>
                <a:gd name="T72" fmla="*/ 352 w 780"/>
                <a:gd name="T73" fmla="*/ 162 h 1278"/>
                <a:gd name="T74" fmla="*/ 463 w 780"/>
                <a:gd name="T75" fmla="*/ 171 h 1278"/>
                <a:gd name="T76" fmla="*/ 553 w 780"/>
                <a:gd name="T77" fmla="*/ 227 h 1278"/>
                <a:gd name="T78" fmla="*/ 609 w 780"/>
                <a:gd name="T79" fmla="*/ 317 h 1278"/>
                <a:gd name="T80" fmla="*/ 619 w 780"/>
                <a:gd name="T81" fmla="*/ 428 h 1278"/>
                <a:gd name="T82" fmla="*/ 577 w 780"/>
                <a:gd name="T83" fmla="*/ 527 h 1278"/>
                <a:gd name="T84" fmla="*/ 497 w 780"/>
                <a:gd name="T85" fmla="*/ 595 h 1278"/>
                <a:gd name="T86" fmla="*/ 390 w 780"/>
                <a:gd name="T87" fmla="*/ 621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80" h="1278">
                  <a:moveTo>
                    <a:pt x="667" y="665"/>
                  </a:moveTo>
                  <a:lnTo>
                    <a:pt x="699" y="629"/>
                  </a:lnTo>
                  <a:lnTo>
                    <a:pt x="727" y="587"/>
                  </a:lnTo>
                  <a:lnTo>
                    <a:pt x="750" y="542"/>
                  </a:lnTo>
                  <a:lnTo>
                    <a:pt x="766" y="493"/>
                  </a:lnTo>
                  <a:lnTo>
                    <a:pt x="776" y="444"/>
                  </a:lnTo>
                  <a:lnTo>
                    <a:pt x="780" y="390"/>
                  </a:lnTo>
                  <a:lnTo>
                    <a:pt x="776" y="337"/>
                  </a:lnTo>
                  <a:lnTo>
                    <a:pt x="766" y="287"/>
                  </a:lnTo>
                  <a:lnTo>
                    <a:pt x="750" y="239"/>
                  </a:lnTo>
                  <a:lnTo>
                    <a:pt x="727" y="193"/>
                  </a:lnTo>
                  <a:lnTo>
                    <a:pt x="699" y="152"/>
                  </a:lnTo>
                  <a:lnTo>
                    <a:pt x="667" y="115"/>
                  </a:lnTo>
                  <a:lnTo>
                    <a:pt x="629" y="81"/>
                  </a:lnTo>
                  <a:lnTo>
                    <a:pt x="587" y="54"/>
                  </a:lnTo>
                  <a:lnTo>
                    <a:pt x="543" y="32"/>
                  </a:lnTo>
                  <a:lnTo>
                    <a:pt x="495" y="15"/>
                  </a:lnTo>
                  <a:lnTo>
                    <a:pt x="444" y="4"/>
                  </a:lnTo>
                  <a:lnTo>
                    <a:pt x="390" y="0"/>
                  </a:lnTo>
                  <a:lnTo>
                    <a:pt x="338" y="4"/>
                  </a:lnTo>
                  <a:lnTo>
                    <a:pt x="287" y="15"/>
                  </a:lnTo>
                  <a:lnTo>
                    <a:pt x="239" y="32"/>
                  </a:lnTo>
                  <a:lnTo>
                    <a:pt x="193" y="54"/>
                  </a:lnTo>
                  <a:lnTo>
                    <a:pt x="153" y="81"/>
                  </a:lnTo>
                  <a:lnTo>
                    <a:pt x="115" y="115"/>
                  </a:lnTo>
                  <a:lnTo>
                    <a:pt x="83" y="152"/>
                  </a:lnTo>
                  <a:lnTo>
                    <a:pt x="54" y="193"/>
                  </a:lnTo>
                  <a:lnTo>
                    <a:pt x="32" y="239"/>
                  </a:lnTo>
                  <a:lnTo>
                    <a:pt x="15" y="287"/>
                  </a:lnTo>
                  <a:lnTo>
                    <a:pt x="4" y="337"/>
                  </a:lnTo>
                  <a:lnTo>
                    <a:pt x="0" y="390"/>
                  </a:lnTo>
                  <a:lnTo>
                    <a:pt x="4" y="444"/>
                  </a:lnTo>
                  <a:lnTo>
                    <a:pt x="15" y="493"/>
                  </a:lnTo>
                  <a:lnTo>
                    <a:pt x="32" y="542"/>
                  </a:lnTo>
                  <a:lnTo>
                    <a:pt x="54" y="587"/>
                  </a:lnTo>
                  <a:lnTo>
                    <a:pt x="83" y="629"/>
                  </a:lnTo>
                  <a:lnTo>
                    <a:pt x="115" y="665"/>
                  </a:lnTo>
                  <a:lnTo>
                    <a:pt x="148" y="695"/>
                  </a:lnTo>
                  <a:lnTo>
                    <a:pt x="186" y="722"/>
                  </a:lnTo>
                  <a:lnTo>
                    <a:pt x="225" y="742"/>
                  </a:lnTo>
                  <a:lnTo>
                    <a:pt x="266" y="759"/>
                  </a:lnTo>
                  <a:lnTo>
                    <a:pt x="311" y="772"/>
                  </a:lnTo>
                  <a:lnTo>
                    <a:pt x="311" y="891"/>
                  </a:lnTo>
                  <a:lnTo>
                    <a:pt x="187" y="891"/>
                  </a:lnTo>
                  <a:lnTo>
                    <a:pt x="166" y="894"/>
                  </a:lnTo>
                  <a:lnTo>
                    <a:pt x="148" y="901"/>
                  </a:lnTo>
                  <a:lnTo>
                    <a:pt x="131" y="915"/>
                  </a:lnTo>
                  <a:lnTo>
                    <a:pt x="119" y="930"/>
                  </a:lnTo>
                  <a:lnTo>
                    <a:pt x="111" y="950"/>
                  </a:lnTo>
                  <a:lnTo>
                    <a:pt x="107" y="971"/>
                  </a:lnTo>
                  <a:lnTo>
                    <a:pt x="111" y="991"/>
                  </a:lnTo>
                  <a:lnTo>
                    <a:pt x="119" y="1011"/>
                  </a:lnTo>
                  <a:lnTo>
                    <a:pt x="131" y="1027"/>
                  </a:lnTo>
                  <a:lnTo>
                    <a:pt x="148" y="1038"/>
                  </a:lnTo>
                  <a:lnTo>
                    <a:pt x="166" y="1048"/>
                  </a:lnTo>
                  <a:lnTo>
                    <a:pt x="187" y="1050"/>
                  </a:lnTo>
                  <a:lnTo>
                    <a:pt x="311" y="1050"/>
                  </a:lnTo>
                  <a:lnTo>
                    <a:pt x="311" y="1199"/>
                  </a:lnTo>
                  <a:lnTo>
                    <a:pt x="315" y="1220"/>
                  </a:lnTo>
                  <a:lnTo>
                    <a:pt x="322" y="1239"/>
                  </a:lnTo>
                  <a:lnTo>
                    <a:pt x="334" y="1255"/>
                  </a:lnTo>
                  <a:lnTo>
                    <a:pt x="350" y="1267"/>
                  </a:lnTo>
                  <a:lnTo>
                    <a:pt x="369" y="1276"/>
                  </a:lnTo>
                  <a:lnTo>
                    <a:pt x="390" y="1278"/>
                  </a:lnTo>
                  <a:lnTo>
                    <a:pt x="411" y="1276"/>
                  </a:lnTo>
                  <a:lnTo>
                    <a:pt x="431" y="1267"/>
                  </a:lnTo>
                  <a:lnTo>
                    <a:pt x="446" y="1255"/>
                  </a:lnTo>
                  <a:lnTo>
                    <a:pt x="459" y="1239"/>
                  </a:lnTo>
                  <a:lnTo>
                    <a:pt x="467" y="1220"/>
                  </a:lnTo>
                  <a:lnTo>
                    <a:pt x="470" y="1199"/>
                  </a:lnTo>
                  <a:lnTo>
                    <a:pt x="470" y="1050"/>
                  </a:lnTo>
                  <a:lnTo>
                    <a:pt x="594" y="1050"/>
                  </a:lnTo>
                  <a:lnTo>
                    <a:pt x="615" y="1048"/>
                  </a:lnTo>
                  <a:lnTo>
                    <a:pt x="634" y="1038"/>
                  </a:lnTo>
                  <a:lnTo>
                    <a:pt x="650" y="1027"/>
                  </a:lnTo>
                  <a:lnTo>
                    <a:pt x="663" y="1011"/>
                  </a:lnTo>
                  <a:lnTo>
                    <a:pt x="671" y="991"/>
                  </a:lnTo>
                  <a:lnTo>
                    <a:pt x="673" y="971"/>
                  </a:lnTo>
                  <a:lnTo>
                    <a:pt x="671" y="950"/>
                  </a:lnTo>
                  <a:lnTo>
                    <a:pt x="663" y="930"/>
                  </a:lnTo>
                  <a:lnTo>
                    <a:pt x="650" y="915"/>
                  </a:lnTo>
                  <a:lnTo>
                    <a:pt x="634" y="901"/>
                  </a:lnTo>
                  <a:lnTo>
                    <a:pt x="615" y="894"/>
                  </a:lnTo>
                  <a:lnTo>
                    <a:pt x="594" y="891"/>
                  </a:lnTo>
                  <a:lnTo>
                    <a:pt x="470" y="891"/>
                  </a:lnTo>
                  <a:lnTo>
                    <a:pt x="470" y="772"/>
                  </a:lnTo>
                  <a:lnTo>
                    <a:pt x="514" y="759"/>
                  </a:lnTo>
                  <a:lnTo>
                    <a:pt x="556" y="742"/>
                  </a:lnTo>
                  <a:lnTo>
                    <a:pt x="596" y="722"/>
                  </a:lnTo>
                  <a:lnTo>
                    <a:pt x="633" y="695"/>
                  </a:lnTo>
                  <a:lnTo>
                    <a:pt x="667" y="665"/>
                  </a:lnTo>
                  <a:close/>
                  <a:moveTo>
                    <a:pt x="390" y="621"/>
                  </a:moveTo>
                  <a:lnTo>
                    <a:pt x="352" y="618"/>
                  </a:lnTo>
                  <a:lnTo>
                    <a:pt x="317" y="609"/>
                  </a:lnTo>
                  <a:lnTo>
                    <a:pt x="285" y="595"/>
                  </a:lnTo>
                  <a:lnTo>
                    <a:pt x="255" y="577"/>
                  </a:lnTo>
                  <a:lnTo>
                    <a:pt x="227" y="553"/>
                  </a:lnTo>
                  <a:lnTo>
                    <a:pt x="204" y="527"/>
                  </a:lnTo>
                  <a:lnTo>
                    <a:pt x="186" y="496"/>
                  </a:lnTo>
                  <a:lnTo>
                    <a:pt x="171" y="463"/>
                  </a:lnTo>
                  <a:lnTo>
                    <a:pt x="162" y="428"/>
                  </a:lnTo>
                  <a:lnTo>
                    <a:pt x="159" y="390"/>
                  </a:lnTo>
                  <a:lnTo>
                    <a:pt x="162" y="352"/>
                  </a:lnTo>
                  <a:lnTo>
                    <a:pt x="171" y="317"/>
                  </a:lnTo>
                  <a:lnTo>
                    <a:pt x="186" y="285"/>
                  </a:lnTo>
                  <a:lnTo>
                    <a:pt x="204" y="253"/>
                  </a:lnTo>
                  <a:lnTo>
                    <a:pt x="227" y="227"/>
                  </a:lnTo>
                  <a:lnTo>
                    <a:pt x="255" y="204"/>
                  </a:lnTo>
                  <a:lnTo>
                    <a:pt x="285" y="185"/>
                  </a:lnTo>
                  <a:lnTo>
                    <a:pt x="317" y="171"/>
                  </a:lnTo>
                  <a:lnTo>
                    <a:pt x="352" y="162"/>
                  </a:lnTo>
                  <a:lnTo>
                    <a:pt x="390" y="159"/>
                  </a:lnTo>
                  <a:lnTo>
                    <a:pt x="428" y="162"/>
                  </a:lnTo>
                  <a:lnTo>
                    <a:pt x="463" y="171"/>
                  </a:lnTo>
                  <a:lnTo>
                    <a:pt x="497" y="185"/>
                  </a:lnTo>
                  <a:lnTo>
                    <a:pt x="527" y="204"/>
                  </a:lnTo>
                  <a:lnTo>
                    <a:pt x="553" y="227"/>
                  </a:lnTo>
                  <a:lnTo>
                    <a:pt x="577" y="253"/>
                  </a:lnTo>
                  <a:lnTo>
                    <a:pt x="596" y="285"/>
                  </a:lnTo>
                  <a:lnTo>
                    <a:pt x="609" y="317"/>
                  </a:lnTo>
                  <a:lnTo>
                    <a:pt x="619" y="352"/>
                  </a:lnTo>
                  <a:lnTo>
                    <a:pt x="621" y="390"/>
                  </a:lnTo>
                  <a:lnTo>
                    <a:pt x="619" y="428"/>
                  </a:lnTo>
                  <a:lnTo>
                    <a:pt x="609" y="463"/>
                  </a:lnTo>
                  <a:lnTo>
                    <a:pt x="596" y="496"/>
                  </a:lnTo>
                  <a:lnTo>
                    <a:pt x="577" y="527"/>
                  </a:lnTo>
                  <a:lnTo>
                    <a:pt x="553" y="553"/>
                  </a:lnTo>
                  <a:lnTo>
                    <a:pt x="527" y="577"/>
                  </a:lnTo>
                  <a:lnTo>
                    <a:pt x="497" y="595"/>
                  </a:lnTo>
                  <a:lnTo>
                    <a:pt x="463" y="609"/>
                  </a:lnTo>
                  <a:lnTo>
                    <a:pt x="428" y="618"/>
                  </a:lnTo>
                  <a:lnTo>
                    <a:pt x="390" y="621"/>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141" name="Freeform 9">
              <a:extLst>
                <a:ext uri="{FF2B5EF4-FFF2-40B4-BE49-F238E27FC236}">
                  <a16:creationId xmlns:a16="http://schemas.microsoft.com/office/drawing/2014/main" id="{231F7AB2-BC57-4C9F-82C6-5540669EC21B}"/>
                </a:ext>
              </a:extLst>
            </p:cNvPr>
            <p:cNvSpPr>
              <a:spLocks noChangeAspect="1" noEditPoints="1"/>
            </p:cNvSpPr>
            <p:nvPr/>
          </p:nvSpPr>
          <p:spPr bwMode="auto">
            <a:xfrm>
              <a:off x="1408118" y="5615674"/>
              <a:ext cx="252000" cy="252927"/>
            </a:xfrm>
            <a:custGeom>
              <a:avLst/>
              <a:gdLst>
                <a:gd name="T0" fmla="*/ 1046 w 1086"/>
                <a:gd name="T1" fmla="*/ 9 h 1091"/>
                <a:gd name="T2" fmla="*/ 1006 w 1086"/>
                <a:gd name="T3" fmla="*/ 0 h 1091"/>
                <a:gd name="T4" fmla="*/ 661 w 1086"/>
                <a:gd name="T5" fmla="*/ 2 h 1091"/>
                <a:gd name="T6" fmla="*/ 626 w 1086"/>
                <a:gd name="T7" fmla="*/ 23 h 1091"/>
                <a:gd name="T8" fmla="*/ 605 w 1086"/>
                <a:gd name="T9" fmla="*/ 57 h 1091"/>
                <a:gd name="T10" fmla="*/ 605 w 1086"/>
                <a:gd name="T11" fmla="*/ 100 h 1091"/>
                <a:gd name="T12" fmla="*/ 626 w 1086"/>
                <a:gd name="T13" fmla="*/ 135 h 1091"/>
                <a:gd name="T14" fmla="*/ 661 w 1086"/>
                <a:gd name="T15" fmla="*/ 155 h 1091"/>
                <a:gd name="T16" fmla="*/ 815 w 1086"/>
                <a:gd name="T17" fmla="*/ 157 h 1091"/>
                <a:gd name="T18" fmla="*/ 562 w 1086"/>
                <a:gd name="T19" fmla="*/ 352 h 1091"/>
                <a:gd name="T20" fmla="*/ 480 w 1086"/>
                <a:gd name="T21" fmla="*/ 322 h 1091"/>
                <a:gd name="T22" fmla="*/ 390 w 1086"/>
                <a:gd name="T23" fmla="*/ 311 h 1091"/>
                <a:gd name="T24" fmla="*/ 287 w 1086"/>
                <a:gd name="T25" fmla="*/ 326 h 1091"/>
                <a:gd name="T26" fmla="*/ 193 w 1086"/>
                <a:gd name="T27" fmla="*/ 365 h 1091"/>
                <a:gd name="T28" fmla="*/ 114 w 1086"/>
                <a:gd name="T29" fmla="*/ 426 h 1091"/>
                <a:gd name="T30" fmla="*/ 53 w 1086"/>
                <a:gd name="T31" fmla="*/ 504 h 1091"/>
                <a:gd name="T32" fmla="*/ 14 w 1086"/>
                <a:gd name="T33" fmla="*/ 598 h 1091"/>
                <a:gd name="T34" fmla="*/ 0 w 1086"/>
                <a:gd name="T35" fmla="*/ 701 h 1091"/>
                <a:gd name="T36" fmla="*/ 14 w 1086"/>
                <a:gd name="T37" fmla="*/ 804 h 1091"/>
                <a:gd name="T38" fmla="*/ 53 w 1086"/>
                <a:gd name="T39" fmla="*/ 898 h 1091"/>
                <a:gd name="T40" fmla="*/ 114 w 1086"/>
                <a:gd name="T41" fmla="*/ 976 h 1091"/>
                <a:gd name="T42" fmla="*/ 193 w 1086"/>
                <a:gd name="T43" fmla="*/ 1038 h 1091"/>
                <a:gd name="T44" fmla="*/ 287 w 1086"/>
                <a:gd name="T45" fmla="*/ 1077 h 1091"/>
                <a:gd name="T46" fmla="*/ 390 w 1086"/>
                <a:gd name="T47" fmla="*/ 1091 h 1091"/>
                <a:gd name="T48" fmla="*/ 493 w 1086"/>
                <a:gd name="T49" fmla="*/ 1077 h 1091"/>
                <a:gd name="T50" fmla="*/ 586 w 1086"/>
                <a:gd name="T51" fmla="*/ 1038 h 1091"/>
                <a:gd name="T52" fmla="*/ 665 w 1086"/>
                <a:gd name="T53" fmla="*/ 976 h 1091"/>
                <a:gd name="T54" fmla="*/ 726 w 1086"/>
                <a:gd name="T55" fmla="*/ 898 h 1091"/>
                <a:gd name="T56" fmla="*/ 765 w 1086"/>
                <a:gd name="T57" fmla="*/ 804 h 1091"/>
                <a:gd name="T58" fmla="*/ 780 w 1086"/>
                <a:gd name="T59" fmla="*/ 701 h 1091"/>
                <a:gd name="T60" fmla="*/ 768 w 1086"/>
                <a:gd name="T61" fmla="*/ 609 h 1091"/>
                <a:gd name="T62" fmla="*/ 736 w 1086"/>
                <a:gd name="T63" fmla="*/ 523 h 1091"/>
                <a:gd name="T64" fmla="*/ 928 w 1086"/>
                <a:gd name="T65" fmla="*/ 270 h 1091"/>
                <a:gd name="T66" fmla="*/ 931 w 1086"/>
                <a:gd name="T67" fmla="*/ 425 h 1091"/>
                <a:gd name="T68" fmla="*/ 950 w 1086"/>
                <a:gd name="T69" fmla="*/ 460 h 1091"/>
                <a:gd name="T70" fmla="*/ 986 w 1086"/>
                <a:gd name="T71" fmla="*/ 481 h 1091"/>
                <a:gd name="T72" fmla="*/ 1029 w 1086"/>
                <a:gd name="T73" fmla="*/ 481 h 1091"/>
                <a:gd name="T74" fmla="*/ 1063 w 1086"/>
                <a:gd name="T75" fmla="*/ 460 h 1091"/>
                <a:gd name="T76" fmla="*/ 1083 w 1086"/>
                <a:gd name="T77" fmla="*/ 425 h 1091"/>
                <a:gd name="T78" fmla="*/ 1086 w 1086"/>
                <a:gd name="T79" fmla="*/ 79 h 1091"/>
                <a:gd name="T80" fmla="*/ 1085 w 1086"/>
                <a:gd name="T81" fmla="*/ 66 h 1091"/>
                <a:gd name="T82" fmla="*/ 1074 w 1086"/>
                <a:gd name="T83" fmla="*/ 37 h 1091"/>
                <a:gd name="T84" fmla="*/ 553 w 1086"/>
                <a:gd name="T85" fmla="*/ 864 h 1091"/>
                <a:gd name="T86" fmla="*/ 495 w 1086"/>
                <a:gd name="T87" fmla="*/ 906 h 1091"/>
                <a:gd name="T88" fmla="*/ 427 w 1086"/>
                <a:gd name="T89" fmla="*/ 929 h 1091"/>
                <a:gd name="T90" fmla="*/ 352 w 1086"/>
                <a:gd name="T91" fmla="*/ 929 h 1091"/>
                <a:gd name="T92" fmla="*/ 284 w 1086"/>
                <a:gd name="T93" fmla="*/ 906 h 1091"/>
                <a:gd name="T94" fmla="*/ 227 w 1086"/>
                <a:gd name="T95" fmla="*/ 864 h 1091"/>
                <a:gd name="T96" fmla="*/ 185 w 1086"/>
                <a:gd name="T97" fmla="*/ 807 h 1091"/>
                <a:gd name="T98" fmla="*/ 161 w 1086"/>
                <a:gd name="T99" fmla="*/ 739 h 1091"/>
                <a:gd name="T100" fmla="*/ 161 w 1086"/>
                <a:gd name="T101" fmla="*/ 663 h 1091"/>
                <a:gd name="T102" fmla="*/ 185 w 1086"/>
                <a:gd name="T103" fmla="*/ 596 h 1091"/>
                <a:gd name="T104" fmla="*/ 227 w 1086"/>
                <a:gd name="T105" fmla="*/ 538 h 1091"/>
                <a:gd name="T106" fmla="*/ 284 w 1086"/>
                <a:gd name="T107" fmla="*/ 496 h 1091"/>
                <a:gd name="T108" fmla="*/ 352 w 1086"/>
                <a:gd name="T109" fmla="*/ 473 h 1091"/>
                <a:gd name="T110" fmla="*/ 427 w 1086"/>
                <a:gd name="T111" fmla="*/ 473 h 1091"/>
                <a:gd name="T112" fmla="*/ 495 w 1086"/>
                <a:gd name="T113" fmla="*/ 496 h 1091"/>
                <a:gd name="T114" fmla="*/ 553 w 1086"/>
                <a:gd name="T115" fmla="*/ 538 h 1091"/>
                <a:gd name="T116" fmla="*/ 594 w 1086"/>
                <a:gd name="T117" fmla="*/ 596 h 1091"/>
                <a:gd name="T118" fmla="*/ 618 w 1086"/>
                <a:gd name="T119" fmla="*/ 663 h 1091"/>
                <a:gd name="T120" fmla="*/ 618 w 1086"/>
                <a:gd name="T121" fmla="*/ 739 h 1091"/>
                <a:gd name="T122" fmla="*/ 594 w 1086"/>
                <a:gd name="T123" fmla="*/ 807 h 1091"/>
                <a:gd name="T124" fmla="*/ 553 w 1086"/>
                <a:gd name="T125" fmla="*/ 864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6" h="1091">
                  <a:moveTo>
                    <a:pt x="1061" y="22"/>
                  </a:moveTo>
                  <a:lnTo>
                    <a:pt x="1046" y="9"/>
                  </a:lnTo>
                  <a:lnTo>
                    <a:pt x="1027" y="2"/>
                  </a:lnTo>
                  <a:lnTo>
                    <a:pt x="1006" y="0"/>
                  </a:lnTo>
                  <a:lnTo>
                    <a:pt x="682" y="0"/>
                  </a:lnTo>
                  <a:lnTo>
                    <a:pt x="661" y="2"/>
                  </a:lnTo>
                  <a:lnTo>
                    <a:pt x="641" y="10"/>
                  </a:lnTo>
                  <a:lnTo>
                    <a:pt x="626" y="23"/>
                  </a:lnTo>
                  <a:lnTo>
                    <a:pt x="613" y="39"/>
                  </a:lnTo>
                  <a:lnTo>
                    <a:pt x="605" y="57"/>
                  </a:lnTo>
                  <a:lnTo>
                    <a:pt x="602" y="79"/>
                  </a:lnTo>
                  <a:lnTo>
                    <a:pt x="605" y="100"/>
                  </a:lnTo>
                  <a:lnTo>
                    <a:pt x="613" y="118"/>
                  </a:lnTo>
                  <a:lnTo>
                    <a:pt x="626" y="135"/>
                  </a:lnTo>
                  <a:lnTo>
                    <a:pt x="641" y="147"/>
                  </a:lnTo>
                  <a:lnTo>
                    <a:pt x="661" y="155"/>
                  </a:lnTo>
                  <a:lnTo>
                    <a:pt x="682" y="157"/>
                  </a:lnTo>
                  <a:lnTo>
                    <a:pt x="815" y="157"/>
                  </a:lnTo>
                  <a:lnTo>
                    <a:pt x="600" y="373"/>
                  </a:lnTo>
                  <a:lnTo>
                    <a:pt x="562" y="352"/>
                  </a:lnTo>
                  <a:lnTo>
                    <a:pt x="523" y="335"/>
                  </a:lnTo>
                  <a:lnTo>
                    <a:pt x="480" y="322"/>
                  </a:lnTo>
                  <a:lnTo>
                    <a:pt x="435" y="314"/>
                  </a:lnTo>
                  <a:lnTo>
                    <a:pt x="390" y="311"/>
                  </a:lnTo>
                  <a:lnTo>
                    <a:pt x="336" y="315"/>
                  </a:lnTo>
                  <a:lnTo>
                    <a:pt x="287" y="326"/>
                  </a:lnTo>
                  <a:lnTo>
                    <a:pt x="238" y="343"/>
                  </a:lnTo>
                  <a:lnTo>
                    <a:pt x="193" y="365"/>
                  </a:lnTo>
                  <a:lnTo>
                    <a:pt x="151" y="392"/>
                  </a:lnTo>
                  <a:lnTo>
                    <a:pt x="114" y="426"/>
                  </a:lnTo>
                  <a:lnTo>
                    <a:pt x="80" y="463"/>
                  </a:lnTo>
                  <a:lnTo>
                    <a:pt x="53" y="504"/>
                  </a:lnTo>
                  <a:lnTo>
                    <a:pt x="31" y="550"/>
                  </a:lnTo>
                  <a:lnTo>
                    <a:pt x="14" y="598"/>
                  </a:lnTo>
                  <a:lnTo>
                    <a:pt x="3" y="648"/>
                  </a:lnTo>
                  <a:lnTo>
                    <a:pt x="0" y="701"/>
                  </a:lnTo>
                  <a:lnTo>
                    <a:pt x="3" y="755"/>
                  </a:lnTo>
                  <a:lnTo>
                    <a:pt x="14" y="804"/>
                  </a:lnTo>
                  <a:lnTo>
                    <a:pt x="31" y="853"/>
                  </a:lnTo>
                  <a:lnTo>
                    <a:pt x="53" y="898"/>
                  </a:lnTo>
                  <a:lnTo>
                    <a:pt x="80" y="940"/>
                  </a:lnTo>
                  <a:lnTo>
                    <a:pt x="114" y="976"/>
                  </a:lnTo>
                  <a:lnTo>
                    <a:pt x="151" y="1010"/>
                  </a:lnTo>
                  <a:lnTo>
                    <a:pt x="193" y="1038"/>
                  </a:lnTo>
                  <a:lnTo>
                    <a:pt x="238" y="1060"/>
                  </a:lnTo>
                  <a:lnTo>
                    <a:pt x="287" y="1077"/>
                  </a:lnTo>
                  <a:lnTo>
                    <a:pt x="336" y="1087"/>
                  </a:lnTo>
                  <a:lnTo>
                    <a:pt x="390" y="1091"/>
                  </a:lnTo>
                  <a:lnTo>
                    <a:pt x="443" y="1087"/>
                  </a:lnTo>
                  <a:lnTo>
                    <a:pt x="493" y="1077"/>
                  </a:lnTo>
                  <a:lnTo>
                    <a:pt x="541" y="1060"/>
                  </a:lnTo>
                  <a:lnTo>
                    <a:pt x="586" y="1038"/>
                  </a:lnTo>
                  <a:lnTo>
                    <a:pt x="628" y="1010"/>
                  </a:lnTo>
                  <a:lnTo>
                    <a:pt x="665" y="976"/>
                  </a:lnTo>
                  <a:lnTo>
                    <a:pt x="699" y="940"/>
                  </a:lnTo>
                  <a:lnTo>
                    <a:pt x="726" y="898"/>
                  </a:lnTo>
                  <a:lnTo>
                    <a:pt x="748" y="853"/>
                  </a:lnTo>
                  <a:lnTo>
                    <a:pt x="765" y="804"/>
                  </a:lnTo>
                  <a:lnTo>
                    <a:pt x="776" y="755"/>
                  </a:lnTo>
                  <a:lnTo>
                    <a:pt x="780" y="701"/>
                  </a:lnTo>
                  <a:lnTo>
                    <a:pt x="777" y="654"/>
                  </a:lnTo>
                  <a:lnTo>
                    <a:pt x="768" y="609"/>
                  </a:lnTo>
                  <a:lnTo>
                    <a:pt x="755" y="564"/>
                  </a:lnTo>
                  <a:lnTo>
                    <a:pt x="736" y="523"/>
                  </a:lnTo>
                  <a:lnTo>
                    <a:pt x="713" y="485"/>
                  </a:lnTo>
                  <a:lnTo>
                    <a:pt x="928" y="270"/>
                  </a:lnTo>
                  <a:lnTo>
                    <a:pt x="928" y="404"/>
                  </a:lnTo>
                  <a:lnTo>
                    <a:pt x="931" y="425"/>
                  </a:lnTo>
                  <a:lnTo>
                    <a:pt x="939" y="444"/>
                  </a:lnTo>
                  <a:lnTo>
                    <a:pt x="950" y="460"/>
                  </a:lnTo>
                  <a:lnTo>
                    <a:pt x="967" y="472"/>
                  </a:lnTo>
                  <a:lnTo>
                    <a:pt x="986" y="481"/>
                  </a:lnTo>
                  <a:lnTo>
                    <a:pt x="1006" y="483"/>
                  </a:lnTo>
                  <a:lnTo>
                    <a:pt x="1029" y="481"/>
                  </a:lnTo>
                  <a:lnTo>
                    <a:pt x="1047" y="472"/>
                  </a:lnTo>
                  <a:lnTo>
                    <a:pt x="1063" y="460"/>
                  </a:lnTo>
                  <a:lnTo>
                    <a:pt x="1076" y="444"/>
                  </a:lnTo>
                  <a:lnTo>
                    <a:pt x="1083" y="425"/>
                  </a:lnTo>
                  <a:lnTo>
                    <a:pt x="1086" y="404"/>
                  </a:lnTo>
                  <a:lnTo>
                    <a:pt x="1086" y="79"/>
                  </a:lnTo>
                  <a:lnTo>
                    <a:pt x="1086" y="75"/>
                  </a:lnTo>
                  <a:lnTo>
                    <a:pt x="1085" y="66"/>
                  </a:lnTo>
                  <a:lnTo>
                    <a:pt x="1082" y="53"/>
                  </a:lnTo>
                  <a:lnTo>
                    <a:pt x="1074" y="37"/>
                  </a:lnTo>
                  <a:lnTo>
                    <a:pt x="1061" y="22"/>
                  </a:lnTo>
                  <a:close/>
                  <a:moveTo>
                    <a:pt x="553" y="864"/>
                  </a:moveTo>
                  <a:lnTo>
                    <a:pt x="526" y="888"/>
                  </a:lnTo>
                  <a:lnTo>
                    <a:pt x="495" y="906"/>
                  </a:lnTo>
                  <a:lnTo>
                    <a:pt x="463" y="920"/>
                  </a:lnTo>
                  <a:lnTo>
                    <a:pt x="427" y="929"/>
                  </a:lnTo>
                  <a:lnTo>
                    <a:pt x="390" y="932"/>
                  </a:lnTo>
                  <a:lnTo>
                    <a:pt x="352" y="929"/>
                  </a:lnTo>
                  <a:lnTo>
                    <a:pt x="317" y="920"/>
                  </a:lnTo>
                  <a:lnTo>
                    <a:pt x="284" y="906"/>
                  </a:lnTo>
                  <a:lnTo>
                    <a:pt x="253" y="888"/>
                  </a:lnTo>
                  <a:lnTo>
                    <a:pt x="227" y="864"/>
                  </a:lnTo>
                  <a:lnTo>
                    <a:pt x="203" y="838"/>
                  </a:lnTo>
                  <a:lnTo>
                    <a:pt x="185" y="807"/>
                  </a:lnTo>
                  <a:lnTo>
                    <a:pt x="170" y="774"/>
                  </a:lnTo>
                  <a:lnTo>
                    <a:pt x="161" y="739"/>
                  </a:lnTo>
                  <a:lnTo>
                    <a:pt x="159" y="701"/>
                  </a:lnTo>
                  <a:lnTo>
                    <a:pt x="161" y="663"/>
                  </a:lnTo>
                  <a:lnTo>
                    <a:pt x="170" y="628"/>
                  </a:lnTo>
                  <a:lnTo>
                    <a:pt x="185" y="596"/>
                  </a:lnTo>
                  <a:lnTo>
                    <a:pt x="203" y="564"/>
                  </a:lnTo>
                  <a:lnTo>
                    <a:pt x="227" y="538"/>
                  </a:lnTo>
                  <a:lnTo>
                    <a:pt x="253" y="515"/>
                  </a:lnTo>
                  <a:lnTo>
                    <a:pt x="284" y="496"/>
                  </a:lnTo>
                  <a:lnTo>
                    <a:pt x="317" y="482"/>
                  </a:lnTo>
                  <a:lnTo>
                    <a:pt x="352" y="473"/>
                  </a:lnTo>
                  <a:lnTo>
                    <a:pt x="390" y="470"/>
                  </a:lnTo>
                  <a:lnTo>
                    <a:pt x="427" y="473"/>
                  </a:lnTo>
                  <a:lnTo>
                    <a:pt x="463" y="482"/>
                  </a:lnTo>
                  <a:lnTo>
                    <a:pt x="495" y="496"/>
                  </a:lnTo>
                  <a:lnTo>
                    <a:pt x="526" y="515"/>
                  </a:lnTo>
                  <a:lnTo>
                    <a:pt x="553" y="538"/>
                  </a:lnTo>
                  <a:lnTo>
                    <a:pt x="576" y="564"/>
                  </a:lnTo>
                  <a:lnTo>
                    <a:pt x="594" y="596"/>
                  </a:lnTo>
                  <a:lnTo>
                    <a:pt x="609" y="628"/>
                  </a:lnTo>
                  <a:lnTo>
                    <a:pt x="618" y="663"/>
                  </a:lnTo>
                  <a:lnTo>
                    <a:pt x="620" y="701"/>
                  </a:lnTo>
                  <a:lnTo>
                    <a:pt x="618" y="739"/>
                  </a:lnTo>
                  <a:lnTo>
                    <a:pt x="609" y="774"/>
                  </a:lnTo>
                  <a:lnTo>
                    <a:pt x="594" y="807"/>
                  </a:lnTo>
                  <a:lnTo>
                    <a:pt x="576" y="838"/>
                  </a:lnTo>
                  <a:lnTo>
                    <a:pt x="553" y="864"/>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142" name="Textfeld 141">
              <a:extLst>
                <a:ext uri="{FF2B5EF4-FFF2-40B4-BE49-F238E27FC236}">
                  <a16:creationId xmlns:a16="http://schemas.microsoft.com/office/drawing/2014/main" id="{6130D21B-2A91-4E79-9C8A-D490D4D59F3D}"/>
                </a:ext>
              </a:extLst>
            </p:cNvPr>
            <p:cNvSpPr txBox="1"/>
            <p:nvPr/>
          </p:nvSpPr>
          <p:spPr>
            <a:xfrm>
              <a:off x="1530792" y="5913703"/>
              <a:ext cx="550276" cy="138499"/>
            </a:xfrm>
            <a:prstGeom prst="rect">
              <a:avLst/>
            </a:prstGeom>
            <a:noFill/>
          </p:spPr>
          <p:txBody>
            <a:bodyPr wrap="square" lIns="0" tIns="0" rIns="0" bIns="0" rtlCol="0">
              <a:spAutoFit/>
            </a:bodyPr>
            <a:lstStyle/>
            <a:p>
              <a:r>
                <a:rPr lang="de-DE" sz="900" dirty="0">
                  <a:solidFill>
                    <a:schemeClr val="accent1"/>
                  </a:solidFill>
                </a:rPr>
                <a:t>(n=.985)</a:t>
              </a:r>
              <a:endParaRPr lang="en-US" sz="900" dirty="0" err="1">
                <a:solidFill>
                  <a:schemeClr val="accent1"/>
                </a:solidFill>
              </a:endParaRPr>
            </a:p>
          </p:txBody>
        </p:sp>
        <p:sp>
          <p:nvSpPr>
            <p:cNvPr id="146" name="Textfeld 145">
              <a:extLst>
                <a:ext uri="{FF2B5EF4-FFF2-40B4-BE49-F238E27FC236}">
                  <a16:creationId xmlns:a16="http://schemas.microsoft.com/office/drawing/2014/main" id="{B2235608-E239-4D50-B77A-D5F25039B71E}"/>
                </a:ext>
              </a:extLst>
            </p:cNvPr>
            <p:cNvSpPr txBox="1"/>
            <p:nvPr/>
          </p:nvSpPr>
          <p:spPr>
            <a:xfrm>
              <a:off x="2260641" y="5913703"/>
              <a:ext cx="550276" cy="138499"/>
            </a:xfrm>
            <a:prstGeom prst="rect">
              <a:avLst/>
            </a:prstGeom>
            <a:noFill/>
          </p:spPr>
          <p:txBody>
            <a:bodyPr wrap="square" lIns="0" tIns="0" rIns="0" bIns="0" rtlCol="0">
              <a:spAutoFit/>
            </a:bodyPr>
            <a:lstStyle/>
            <a:p>
              <a:r>
                <a:rPr lang="de-DE" sz="900" dirty="0">
                  <a:solidFill>
                    <a:schemeClr val="accent1"/>
                  </a:solidFill>
                </a:rPr>
                <a:t>(n=1.025)</a:t>
              </a:r>
              <a:endParaRPr lang="en-US" sz="900" dirty="0" err="1">
                <a:solidFill>
                  <a:schemeClr val="accent1"/>
                </a:solidFill>
              </a:endParaRPr>
            </a:p>
          </p:txBody>
        </p:sp>
        <p:sp>
          <p:nvSpPr>
            <p:cNvPr id="147" name="Textfeld 146">
              <a:extLst>
                <a:ext uri="{FF2B5EF4-FFF2-40B4-BE49-F238E27FC236}">
                  <a16:creationId xmlns:a16="http://schemas.microsoft.com/office/drawing/2014/main" id="{D7BBD47C-11B6-4013-AF60-81F50D59B011}"/>
                </a:ext>
              </a:extLst>
            </p:cNvPr>
            <p:cNvSpPr txBox="1"/>
            <p:nvPr/>
          </p:nvSpPr>
          <p:spPr>
            <a:xfrm>
              <a:off x="1722853" y="5658468"/>
              <a:ext cx="221214" cy="184666"/>
            </a:xfrm>
            <a:prstGeom prst="rect">
              <a:avLst/>
            </a:prstGeom>
            <a:noFill/>
          </p:spPr>
          <p:txBody>
            <a:bodyPr wrap="none" lIns="0" tIns="0" rIns="0" bIns="0" rtlCol="0">
              <a:spAutoFit/>
            </a:bodyPr>
            <a:lstStyle/>
            <a:p>
              <a:r>
                <a:rPr lang="de-DE" sz="1200" dirty="0">
                  <a:solidFill>
                    <a:schemeClr val="accent1"/>
                  </a:solidFill>
                </a:rPr>
                <a:t>1%</a:t>
              </a:r>
              <a:endParaRPr lang="en-US" sz="1200" dirty="0" err="1">
                <a:solidFill>
                  <a:schemeClr val="accent1"/>
                </a:solidFill>
              </a:endParaRPr>
            </a:p>
          </p:txBody>
        </p:sp>
        <p:sp>
          <p:nvSpPr>
            <p:cNvPr id="148" name="Textfeld 147">
              <a:extLst>
                <a:ext uri="{FF2B5EF4-FFF2-40B4-BE49-F238E27FC236}">
                  <a16:creationId xmlns:a16="http://schemas.microsoft.com/office/drawing/2014/main" id="{68F2D929-14CF-42B6-ABA7-EE445A86238B}"/>
                </a:ext>
              </a:extLst>
            </p:cNvPr>
            <p:cNvSpPr txBox="1"/>
            <p:nvPr/>
          </p:nvSpPr>
          <p:spPr>
            <a:xfrm>
              <a:off x="2471461" y="5658468"/>
              <a:ext cx="221214" cy="184666"/>
            </a:xfrm>
            <a:prstGeom prst="rect">
              <a:avLst/>
            </a:prstGeom>
            <a:noFill/>
          </p:spPr>
          <p:txBody>
            <a:bodyPr wrap="none" lIns="0" tIns="0" rIns="0" bIns="0" rtlCol="0">
              <a:spAutoFit/>
            </a:bodyPr>
            <a:lstStyle/>
            <a:p>
              <a:r>
                <a:rPr lang="de-DE" sz="1200" dirty="0">
                  <a:solidFill>
                    <a:schemeClr val="accent1"/>
                  </a:solidFill>
                </a:rPr>
                <a:t>1%</a:t>
              </a:r>
              <a:endParaRPr lang="en-US" sz="1200" dirty="0" err="1">
                <a:solidFill>
                  <a:schemeClr val="accent1"/>
                </a:solidFill>
              </a:endParaRPr>
            </a:p>
          </p:txBody>
        </p:sp>
        <p:sp>
          <p:nvSpPr>
            <p:cNvPr id="149" name="Textfeld 148">
              <a:extLst>
                <a:ext uri="{FF2B5EF4-FFF2-40B4-BE49-F238E27FC236}">
                  <a16:creationId xmlns:a16="http://schemas.microsoft.com/office/drawing/2014/main" id="{E78912F4-939C-44B9-9F77-DAC2415EAD6F}"/>
                </a:ext>
              </a:extLst>
            </p:cNvPr>
            <p:cNvSpPr txBox="1"/>
            <p:nvPr/>
          </p:nvSpPr>
          <p:spPr>
            <a:xfrm>
              <a:off x="383831" y="5389601"/>
              <a:ext cx="1921926" cy="153888"/>
            </a:xfrm>
            <a:prstGeom prst="rect">
              <a:avLst/>
            </a:prstGeom>
            <a:noFill/>
          </p:spPr>
          <p:txBody>
            <a:bodyPr wrap="square" lIns="0" tIns="0" rIns="0" bIns="0" rtlCol="0">
              <a:spAutoFit/>
            </a:bodyPr>
            <a:lstStyle/>
            <a:p>
              <a:r>
                <a:rPr lang="de-DE" sz="1000" dirty="0" err="1">
                  <a:solidFill>
                    <a:schemeClr val="accent1"/>
                  </a:solidFill>
                </a:rPr>
                <a:t>Proportions</a:t>
              </a:r>
              <a:r>
                <a:rPr lang="de-DE" sz="1000" dirty="0">
                  <a:solidFill>
                    <a:schemeClr val="accent1"/>
                  </a:solidFill>
                </a:rPr>
                <a:t> </a:t>
              </a:r>
              <a:r>
                <a:rPr lang="de-DE" sz="1000" dirty="0" err="1">
                  <a:solidFill>
                    <a:schemeClr val="accent1"/>
                  </a:solidFill>
                </a:rPr>
                <a:t>of</a:t>
              </a:r>
              <a:r>
                <a:rPr lang="de-DE" sz="1000" dirty="0">
                  <a:solidFill>
                    <a:schemeClr val="accent1"/>
                  </a:solidFill>
                </a:rPr>
                <a:t> </a:t>
              </a:r>
              <a:r>
                <a:rPr lang="de-DE" sz="1000" dirty="0" err="1">
                  <a:solidFill>
                    <a:schemeClr val="accent1"/>
                  </a:solidFill>
                </a:rPr>
                <a:t>correct</a:t>
              </a:r>
              <a:r>
                <a:rPr lang="de-DE" sz="1000" dirty="0">
                  <a:solidFill>
                    <a:schemeClr val="accent1"/>
                  </a:solidFill>
                </a:rPr>
                <a:t> </a:t>
              </a:r>
              <a:r>
                <a:rPr lang="de-DE" sz="1000" dirty="0" err="1">
                  <a:solidFill>
                    <a:schemeClr val="accent1"/>
                  </a:solidFill>
                </a:rPr>
                <a:t>answers</a:t>
              </a:r>
              <a:endParaRPr lang="en-US" sz="1000" dirty="0" err="1">
                <a:solidFill>
                  <a:schemeClr val="accent1"/>
                </a:solidFill>
              </a:endParaRPr>
            </a:p>
          </p:txBody>
        </p:sp>
      </p:grpSp>
      <p:sp>
        <p:nvSpPr>
          <p:cNvPr id="4" name="Foliennummernplatzhalter 3">
            <a:extLst>
              <a:ext uri="{FF2B5EF4-FFF2-40B4-BE49-F238E27FC236}">
                <a16:creationId xmlns:a16="http://schemas.microsoft.com/office/drawing/2014/main" id="{018D5502-B18C-45D8-869A-7E11B362A824}"/>
              </a:ext>
            </a:extLst>
          </p:cNvPr>
          <p:cNvSpPr>
            <a:spLocks noGrp="1"/>
          </p:cNvSpPr>
          <p:nvPr>
            <p:ph type="sldNum" sz="quarter" idx="10"/>
          </p:nvPr>
        </p:nvSpPr>
        <p:spPr/>
        <p:txBody>
          <a:bodyPr/>
          <a:lstStyle/>
          <a:p>
            <a:fld id="{4034BEE3-566C-4068-A777-C3A4762E861B}" type="slidenum">
              <a:rPr lang="en-GB" smtClean="0"/>
              <a:pPr/>
              <a:t>35</a:t>
            </a:fld>
            <a:endParaRPr lang="en-GB" dirty="0"/>
          </a:p>
        </p:txBody>
      </p:sp>
    </p:spTree>
    <p:extLst>
      <p:ext uri="{BB962C8B-B14F-4D97-AF65-F5344CB8AC3E}">
        <p14:creationId xmlns:p14="http://schemas.microsoft.com/office/powerpoint/2010/main" val="200270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23086-37A0-45B7-A793-B7BB984F92D1}"/>
              </a:ext>
            </a:extLst>
          </p:cNvPr>
          <p:cNvSpPr>
            <a:spLocks noGrp="1"/>
          </p:cNvSpPr>
          <p:nvPr>
            <p:ph type="title"/>
          </p:nvPr>
        </p:nvSpPr>
        <p:spPr/>
        <p:txBody>
          <a:bodyPr/>
          <a:lstStyle/>
          <a:p>
            <a:r>
              <a:rPr lang="en-US" noProof="1"/>
              <a:t>Low willingness to consider sleeping pills (28%), with about one third being afraid of becoming addicted to it.</a:t>
            </a:r>
          </a:p>
        </p:txBody>
      </p:sp>
      <p:sp>
        <p:nvSpPr>
          <p:cNvPr id="25" name="Rechteck 24">
            <a:extLst>
              <a:ext uri="{FF2B5EF4-FFF2-40B4-BE49-F238E27FC236}">
                <a16:creationId xmlns:a16="http://schemas.microsoft.com/office/drawing/2014/main" id="{DCF96DBA-E538-4A5C-8102-CE9E1CA81B2D}"/>
              </a:ext>
            </a:extLst>
          </p:cNvPr>
          <p:cNvSpPr/>
          <p:nvPr/>
        </p:nvSpPr>
        <p:spPr bwMode="ltGray">
          <a:xfrm>
            <a:off x="10950242" y="880227"/>
            <a:ext cx="876632" cy="4032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t>Everyday Illnesses</a:t>
            </a:r>
          </a:p>
        </p:txBody>
      </p:sp>
      <p:sp>
        <p:nvSpPr>
          <p:cNvPr id="37" name="Rechteck 36">
            <a:extLst>
              <a:ext uri="{FF2B5EF4-FFF2-40B4-BE49-F238E27FC236}">
                <a16:creationId xmlns:a16="http://schemas.microsoft.com/office/drawing/2014/main" id="{9ECA1F86-5B6D-4481-A82E-702A9E55A265}"/>
              </a:ext>
            </a:extLst>
          </p:cNvPr>
          <p:cNvSpPr/>
          <p:nvPr/>
        </p:nvSpPr>
        <p:spPr>
          <a:xfrm>
            <a:off x="359999" y="1161919"/>
            <a:ext cx="10590243" cy="276999"/>
          </a:xfrm>
          <a:prstGeom prst="rect">
            <a:avLst/>
          </a:prstGeom>
        </p:spPr>
        <p:txBody>
          <a:bodyPr wrap="square">
            <a:spAutoFit/>
          </a:bodyPr>
          <a:lstStyle/>
          <a:p>
            <a:r>
              <a:rPr lang="en-US" sz="1200" dirty="0"/>
              <a:t>Q23. Would you ever consider taking sleeping pills? </a:t>
            </a:r>
            <a:r>
              <a:rPr lang="en-US" sz="1200" i="1" dirty="0"/>
              <a:t>– (single answer)</a:t>
            </a:r>
            <a:r>
              <a:rPr lang="en-US" sz="1200" dirty="0"/>
              <a:t> </a:t>
            </a:r>
          </a:p>
        </p:txBody>
      </p:sp>
      <p:sp>
        <p:nvSpPr>
          <p:cNvPr id="38" name="Textfeld 37">
            <a:extLst>
              <a:ext uri="{FF2B5EF4-FFF2-40B4-BE49-F238E27FC236}">
                <a16:creationId xmlns:a16="http://schemas.microsoft.com/office/drawing/2014/main" id="{E7EA75B0-B515-4AEE-808E-733208DDC435}"/>
              </a:ext>
            </a:extLst>
          </p:cNvPr>
          <p:cNvSpPr txBox="1"/>
          <p:nvPr/>
        </p:nvSpPr>
        <p:spPr>
          <a:xfrm>
            <a:off x="455193" y="1436958"/>
            <a:ext cx="912109" cy="169277"/>
          </a:xfrm>
          <a:prstGeom prst="rect">
            <a:avLst/>
          </a:prstGeom>
          <a:noFill/>
        </p:spPr>
        <p:txBody>
          <a:bodyPr wrap="none" lIns="0" tIns="0" rIns="0" bIns="0" rtlCol="0">
            <a:spAutoFit/>
          </a:bodyPr>
          <a:lstStyle>
            <a:defPPr>
              <a:defRPr lang="en-US"/>
            </a:defPPr>
            <a:lvl1pPr>
              <a:defRPr sz="1100"/>
            </a:lvl1pPr>
          </a:lstStyle>
          <a:p>
            <a:r>
              <a:rPr lang="de-DE" dirty="0"/>
              <a:t>Base: n=2.010</a:t>
            </a:r>
          </a:p>
        </p:txBody>
      </p:sp>
      <p:graphicFrame>
        <p:nvGraphicFramePr>
          <p:cNvPr id="39" name="Tabelle 8">
            <a:extLst>
              <a:ext uri="{FF2B5EF4-FFF2-40B4-BE49-F238E27FC236}">
                <a16:creationId xmlns:a16="http://schemas.microsoft.com/office/drawing/2014/main" id="{235BE588-7A07-4535-8DA9-1F1A4670FD8E}"/>
              </a:ext>
            </a:extLst>
          </p:cNvPr>
          <p:cNvGraphicFramePr>
            <a:graphicFrameLocks noGrp="1"/>
          </p:cNvGraphicFramePr>
          <p:nvPr>
            <p:extLst/>
          </p:nvPr>
        </p:nvGraphicFramePr>
        <p:xfrm>
          <a:off x="359995" y="3849866"/>
          <a:ext cx="8970290" cy="1253531"/>
        </p:xfrm>
        <a:graphic>
          <a:graphicData uri="http://schemas.openxmlformats.org/drawingml/2006/table">
            <a:tbl>
              <a:tblPr firstRow="1" bandRow="1">
                <a:tableStyleId>{5C22544A-7EE6-4342-B048-85BDC9FD1C3A}</a:tableStyleId>
              </a:tblPr>
              <a:tblGrid>
                <a:gridCol w="1794058">
                  <a:extLst>
                    <a:ext uri="{9D8B030D-6E8A-4147-A177-3AD203B41FA5}">
                      <a16:colId xmlns:a16="http://schemas.microsoft.com/office/drawing/2014/main" val="1271370847"/>
                    </a:ext>
                  </a:extLst>
                </a:gridCol>
                <a:gridCol w="1794058">
                  <a:extLst>
                    <a:ext uri="{9D8B030D-6E8A-4147-A177-3AD203B41FA5}">
                      <a16:colId xmlns:a16="http://schemas.microsoft.com/office/drawing/2014/main" val="1067911662"/>
                    </a:ext>
                  </a:extLst>
                </a:gridCol>
                <a:gridCol w="1794058">
                  <a:extLst>
                    <a:ext uri="{9D8B030D-6E8A-4147-A177-3AD203B41FA5}">
                      <a16:colId xmlns:a16="http://schemas.microsoft.com/office/drawing/2014/main" val="2225007639"/>
                    </a:ext>
                  </a:extLst>
                </a:gridCol>
                <a:gridCol w="1794058">
                  <a:extLst>
                    <a:ext uri="{9D8B030D-6E8A-4147-A177-3AD203B41FA5}">
                      <a16:colId xmlns:a16="http://schemas.microsoft.com/office/drawing/2014/main" val="3651680017"/>
                    </a:ext>
                  </a:extLst>
                </a:gridCol>
                <a:gridCol w="1794058">
                  <a:extLst>
                    <a:ext uri="{9D8B030D-6E8A-4147-A177-3AD203B41FA5}">
                      <a16:colId xmlns:a16="http://schemas.microsoft.com/office/drawing/2014/main" val="1748789086"/>
                    </a:ext>
                  </a:extLst>
                </a:gridCol>
              </a:tblGrid>
              <a:tr h="1253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No, I never suffer from insomnia.</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No, I do not believe in the effectiveness of sleeping aids.</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r>
                        <a:rPr lang="en-US" sz="1400" b="1" kern="1200" dirty="0">
                          <a:solidFill>
                            <a:schemeClr val="tx2"/>
                          </a:solidFill>
                          <a:effectLst/>
                          <a:latin typeface="+mn-lt"/>
                          <a:ea typeface="+mn-ea"/>
                          <a:cs typeface="+mn-cs"/>
                        </a:rPr>
                        <a:t>No, I am afraid of becoming addicted to sleeping pills.</a:t>
                      </a:r>
                      <a:endParaRPr lang="de-DE" sz="1400" b="1" kern="1200" dirty="0">
                        <a:solidFill>
                          <a:schemeClr val="tx2"/>
                        </a:solidFill>
                        <a:effectLst/>
                        <a:latin typeface="+mn-lt"/>
                        <a:ea typeface="+mn-ea"/>
                        <a:cs typeface="+mn-cs"/>
                      </a:endParaRPr>
                    </a:p>
                  </a:txBody>
                  <a:tcPr>
                    <a:lnL w="12700" cmpd="sng">
                      <a:noFill/>
                    </a:lnL>
                    <a:lnR w="12700" cmpd="sng">
                      <a:noFill/>
                    </a:lnR>
                    <a:lnT w="28575" cap="flat" cmpd="sng" algn="ctr">
                      <a:solidFill>
                        <a:srgbClr val="0060FF"/>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Yes, I do not see why not.</a:t>
                      </a:r>
                      <a:endParaRPr lang="de-DE" sz="1200" b="0" kern="1200" dirty="0">
                        <a:solidFill>
                          <a:schemeClr val="tx1"/>
                        </a:solidFill>
                        <a:latin typeface="+mn-lt"/>
                        <a:ea typeface="+mn-ea"/>
                        <a:cs typeface="+mn-cs"/>
                      </a:endParaRPr>
                    </a:p>
                  </a:txBody>
                  <a:tcPr>
                    <a:lnL w="12700" cmpd="sng">
                      <a:noFill/>
                    </a:lnL>
                    <a:lnR w="12700" cmpd="sng">
                      <a:noFill/>
                    </a:lnR>
                    <a:lnT w="28575" cap="flat" cmpd="sng" algn="ctr">
                      <a:solidFill>
                        <a:srgbClr val="858585"/>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r>
                        <a:rPr lang="en-US" sz="1200" b="0" dirty="0">
                          <a:solidFill>
                            <a:schemeClr val="tx1"/>
                          </a:solidFill>
                        </a:rPr>
                        <a:t>Yes, sleeping pills are the only thing that really helps.</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6946593"/>
                  </a:ext>
                </a:extLst>
              </a:tr>
            </a:tbl>
          </a:graphicData>
        </a:graphic>
      </p:graphicFrame>
      <p:sp>
        <p:nvSpPr>
          <p:cNvPr id="40" name="Textfeld 39">
            <a:extLst>
              <a:ext uri="{FF2B5EF4-FFF2-40B4-BE49-F238E27FC236}">
                <a16:creationId xmlns:a16="http://schemas.microsoft.com/office/drawing/2014/main" id="{FB704BF4-0732-4437-A512-D9266CEAB2F5}"/>
              </a:ext>
            </a:extLst>
          </p:cNvPr>
          <p:cNvSpPr txBox="1"/>
          <p:nvPr/>
        </p:nvSpPr>
        <p:spPr>
          <a:xfrm>
            <a:off x="455193" y="3077522"/>
            <a:ext cx="1384995" cy="830997"/>
          </a:xfrm>
          <a:prstGeom prst="rect">
            <a:avLst/>
          </a:prstGeom>
          <a:noFill/>
        </p:spPr>
        <p:txBody>
          <a:bodyPr wrap="none" lIns="0" tIns="0" rIns="0" bIns="0" rtlCol="0">
            <a:spAutoFit/>
          </a:bodyPr>
          <a:lstStyle>
            <a:defPPr>
              <a:defRPr lang="en-US"/>
            </a:defPPr>
            <a:lvl1pPr>
              <a:defRPr sz="6000">
                <a:solidFill>
                  <a:schemeClr val="bg1">
                    <a:lumMod val="65000"/>
                  </a:schemeClr>
                </a:solidFill>
              </a:defRPr>
            </a:lvl1pPr>
          </a:lstStyle>
          <a:p>
            <a:r>
              <a:rPr lang="de-DE" sz="5400" dirty="0"/>
              <a:t>26%</a:t>
            </a:r>
          </a:p>
        </p:txBody>
      </p:sp>
      <p:sp>
        <p:nvSpPr>
          <p:cNvPr id="41" name="Textfeld 40">
            <a:extLst>
              <a:ext uri="{FF2B5EF4-FFF2-40B4-BE49-F238E27FC236}">
                <a16:creationId xmlns:a16="http://schemas.microsoft.com/office/drawing/2014/main" id="{E3806FE6-AC5D-48CE-B917-CA5ABAF9F8DA}"/>
              </a:ext>
            </a:extLst>
          </p:cNvPr>
          <p:cNvSpPr txBox="1"/>
          <p:nvPr/>
        </p:nvSpPr>
        <p:spPr>
          <a:xfrm>
            <a:off x="2266376" y="3344222"/>
            <a:ext cx="820738" cy="492443"/>
          </a:xfrm>
          <a:prstGeom prst="rect">
            <a:avLst/>
          </a:prstGeom>
          <a:noFill/>
        </p:spPr>
        <p:txBody>
          <a:bodyPr wrap="none" lIns="0" tIns="0" rIns="0" bIns="0" rtlCol="0">
            <a:spAutoFit/>
          </a:bodyPr>
          <a:lstStyle>
            <a:defPPr>
              <a:defRPr lang="en-US"/>
            </a:defPPr>
            <a:lvl1pPr>
              <a:defRPr sz="5400">
                <a:solidFill>
                  <a:schemeClr val="bg1">
                    <a:lumMod val="65000"/>
                  </a:schemeClr>
                </a:solidFill>
              </a:defRPr>
            </a:lvl1pPr>
          </a:lstStyle>
          <a:p>
            <a:r>
              <a:rPr lang="de-DE" sz="3200" dirty="0"/>
              <a:t>14%</a:t>
            </a:r>
          </a:p>
        </p:txBody>
      </p:sp>
      <p:sp>
        <p:nvSpPr>
          <p:cNvPr id="42" name="Textfeld 41">
            <a:extLst>
              <a:ext uri="{FF2B5EF4-FFF2-40B4-BE49-F238E27FC236}">
                <a16:creationId xmlns:a16="http://schemas.microsoft.com/office/drawing/2014/main" id="{F7E8FC6B-6925-4F77-91ED-016FB326C24E}"/>
              </a:ext>
            </a:extLst>
          </p:cNvPr>
          <p:cNvSpPr txBox="1"/>
          <p:nvPr/>
        </p:nvSpPr>
        <p:spPr>
          <a:xfrm>
            <a:off x="4050626" y="2982272"/>
            <a:ext cx="1540486" cy="923330"/>
          </a:xfrm>
          <a:prstGeom prst="rect">
            <a:avLst/>
          </a:prstGeom>
          <a:noFill/>
        </p:spPr>
        <p:txBody>
          <a:bodyPr wrap="none" lIns="0" tIns="0" rIns="0" bIns="0" rtlCol="0">
            <a:spAutoFit/>
          </a:bodyPr>
          <a:lstStyle>
            <a:defPPr>
              <a:defRPr lang="en-US"/>
            </a:defPPr>
            <a:lvl1pPr>
              <a:defRPr sz="6000" b="1">
                <a:solidFill>
                  <a:schemeClr val="tx2"/>
                </a:solidFill>
              </a:defRPr>
            </a:lvl1pPr>
          </a:lstStyle>
          <a:p>
            <a:r>
              <a:rPr lang="de-DE" dirty="0"/>
              <a:t>31%</a:t>
            </a:r>
          </a:p>
        </p:txBody>
      </p:sp>
      <p:sp>
        <p:nvSpPr>
          <p:cNvPr id="43" name="Textfeld 42">
            <a:extLst>
              <a:ext uri="{FF2B5EF4-FFF2-40B4-BE49-F238E27FC236}">
                <a16:creationId xmlns:a16="http://schemas.microsoft.com/office/drawing/2014/main" id="{CF9807D0-8FAF-42A9-B05E-17481162C387}"/>
              </a:ext>
            </a:extLst>
          </p:cNvPr>
          <p:cNvSpPr txBox="1"/>
          <p:nvPr/>
        </p:nvSpPr>
        <p:spPr>
          <a:xfrm>
            <a:off x="5879741" y="3349810"/>
            <a:ext cx="820738" cy="492443"/>
          </a:xfrm>
          <a:prstGeom prst="rect">
            <a:avLst/>
          </a:prstGeom>
          <a:noFill/>
        </p:spPr>
        <p:txBody>
          <a:bodyPr wrap="none" lIns="0" tIns="0" rIns="0" bIns="0" rtlCol="0">
            <a:spAutoFit/>
          </a:bodyPr>
          <a:lstStyle>
            <a:defPPr>
              <a:defRPr lang="en-US"/>
            </a:defPPr>
            <a:lvl1pPr>
              <a:defRPr sz="3200">
                <a:solidFill>
                  <a:schemeClr val="bg1">
                    <a:lumMod val="65000"/>
                  </a:schemeClr>
                </a:solidFill>
              </a:defRPr>
            </a:lvl1pPr>
          </a:lstStyle>
          <a:p>
            <a:r>
              <a:rPr lang="de-DE" dirty="0"/>
              <a:t>23%</a:t>
            </a:r>
          </a:p>
        </p:txBody>
      </p:sp>
      <p:sp>
        <p:nvSpPr>
          <p:cNvPr id="44" name="Textfeld 43">
            <a:extLst>
              <a:ext uri="{FF2B5EF4-FFF2-40B4-BE49-F238E27FC236}">
                <a16:creationId xmlns:a16="http://schemas.microsoft.com/office/drawing/2014/main" id="{0C904BD2-DA7C-4F1D-99A7-6F2B6BE4BCCE}"/>
              </a:ext>
            </a:extLst>
          </p:cNvPr>
          <p:cNvSpPr txBox="1"/>
          <p:nvPr/>
        </p:nvSpPr>
        <p:spPr>
          <a:xfrm>
            <a:off x="7663635" y="3344222"/>
            <a:ext cx="593111" cy="492443"/>
          </a:xfrm>
          <a:prstGeom prst="rect">
            <a:avLst/>
          </a:prstGeom>
          <a:noFill/>
        </p:spPr>
        <p:txBody>
          <a:bodyPr wrap="none" lIns="0" tIns="0" rIns="0" bIns="0" rtlCol="0">
            <a:spAutoFit/>
          </a:bodyPr>
          <a:lstStyle>
            <a:defPPr>
              <a:defRPr lang="en-US"/>
            </a:defPPr>
            <a:lvl1pPr>
              <a:defRPr sz="6000">
                <a:solidFill>
                  <a:schemeClr val="bg1">
                    <a:lumMod val="65000"/>
                  </a:schemeClr>
                </a:solidFill>
              </a:defRPr>
            </a:lvl1pPr>
          </a:lstStyle>
          <a:p>
            <a:r>
              <a:rPr lang="de-DE" sz="3200" dirty="0"/>
              <a:t>5%</a:t>
            </a:r>
          </a:p>
        </p:txBody>
      </p:sp>
      <p:grpSp>
        <p:nvGrpSpPr>
          <p:cNvPr id="49" name="Gruppieren 48">
            <a:extLst>
              <a:ext uri="{FF2B5EF4-FFF2-40B4-BE49-F238E27FC236}">
                <a16:creationId xmlns:a16="http://schemas.microsoft.com/office/drawing/2014/main" id="{369C15F0-BA44-4C6D-87C3-28B425850E5C}"/>
              </a:ext>
            </a:extLst>
          </p:cNvPr>
          <p:cNvGrpSpPr/>
          <p:nvPr/>
        </p:nvGrpSpPr>
        <p:grpSpPr>
          <a:xfrm>
            <a:off x="11078429" y="1296146"/>
            <a:ext cx="620257" cy="662084"/>
            <a:chOff x="2530482" y="2221432"/>
            <a:chExt cx="620257" cy="662084"/>
          </a:xfrm>
        </p:grpSpPr>
        <p:sp>
          <p:nvSpPr>
            <p:cNvPr id="50" name="Rechteck 49">
              <a:extLst>
                <a:ext uri="{FF2B5EF4-FFF2-40B4-BE49-F238E27FC236}">
                  <a16:creationId xmlns:a16="http://schemas.microsoft.com/office/drawing/2014/main" id="{33DA8049-18CF-47A9-84C6-F9ABB3344841}"/>
                </a:ext>
              </a:extLst>
            </p:cNvPr>
            <p:cNvSpPr/>
            <p:nvPr/>
          </p:nvSpPr>
          <p:spPr bwMode="ltGray">
            <a:xfrm>
              <a:off x="2530482" y="2519464"/>
              <a:ext cx="620257" cy="3640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noProof="1">
                  <a:solidFill>
                    <a:schemeClr val="accent2"/>
                  </a:solidFill>
                </a:rPr>
                <a:t>Doing</a:t>
              </a:r>
            </a:p>
          </p:txBody>
        </p:sp>
        <p:pic>
          <p:nvPicPr>
            <p:cNvPr id="51" name="Graphic 17">
              <a:extLst>
                <a:ext uri="{FF2B5EF4-FFF2-40B4-BE49-F238E27FC236}">
                  <a16:creationId xmlns:a16="http://schemas.microsoft.com/office/drawing/2014/main" id="{B5B62BD2-0D98-45B5-9CBB-3C53086D81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57748" y="2221432"/>
              <a:ext cx="365727" cy="365727"/>
            </a:xfrm>
            <a:prstGeom prst="rect">
              <a:avLst/>
            </a:prstGeom>
          </p:spPr>
        </p:pic>
      </p:grpSp>
      <p:pic>
        <p:nvPicPr>
          <p:cNvPr id="9" name="Grafik 8">
            <a:extLst>
              <a:ext uri="{FF2B5EF4-FFF2-40B4-BE49-F238E27FC236}">
                <a16:creationId xmlns:a16="http://schemas.microsoft.com/office/drawing/2014/main" id="{73151E3B-0996-4A08-96FB-F525C849D2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67372" y="2570030"/>
            <a:ext cx="1540486" cy="1609721"/>
          </a:xfrm>
          <a:prstGeom prst="rect">
            <a:avLst/>
          </a:prstGeom>
        </p:spPr>
      </p:pic>
      <p:grpSp>
        <p:nvGrpSpPr>
          <p:cNvPr id="14" name="Grafik 12">
            <a:extLst>
              <a:ext uri="{FF2B5EF4-FFF2-40B4-BE49-F238E27FC236}">
                <a16:creationId xmlns:a16="http://schemas.microsoft.com/office/drawing/2014/main" id="{65927159-7FEC-4AF3-8D1A-391BCC290A9F}"/>
              </a:ext>
            </a:extLst>
          </p:cNvPr>
          <p:cNvGrpSpPr/>
          <p:nvPr/>
        </p:nvGrpSpPr>
        <p:grpSpPr>
          <a:xfrm>
            <a:off x="9918515" y="2972108"/>
            <a:ext cx="444944" cy="376786"/>
            <a:chOff x="9174218" y="1875398"/>
            <a:chExt cx="444944" cy="376786"/>
          </a:xfrm>
          <a:noFill/>
        </p:grpSpPr>
        <p:sp>
          <p:nvSpPr>
            <p:cNvPr id="17" name="Freihandform: Form 16">
              <a:extLst>
                <a:ext uri="{FF2B5EF4-FFF2-40B4-BE49-F238E27FC236}">
                  <a16:creationId xmlns:a16="http://schemas.microsoft.com/office/drawing/2014/main" id="{13238C61-73DB-45DA-B977-06541A9B5099}"/>
                </a:ext>
              </a:extLst>
            </p:cNvPr>
            <p:cNvSpPr/>
            <p:nvPr/>
          </p:nvSpPr>
          <p:spPr>
            <a:xfrm>
              <a:off x="9174218" y="2137884"/>
              <a:ext cx="114300" cy="114300"/>
            </a:xfrm>
            <a:custGeom>
              <a:avLst/>
              <a:gdLst>
                <a:gd name="connsiteX0" fmla="*/ 0 w 114300"/>
                <a:gd name="connsiteY0" fmla="*/ 0 h 114300"/>
                <a:gd name="connsiteX1" fmla="*/ 114300 w 114300"/>
                <a:gd name="connsiteY1" fmla="*/ 0 h 114300"/>
                <a:gd name="connsiteX2" fmla="*/ 0 w 114300"/>
                <a:gd name="connsiteY2" fmla="*/ 114300 h 114300"/>
                <a:gd name="connsiteX3" fmla="*/ 11430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0" y="114300"/>
                  </a:lnTo>
                  <a:lnTo>
                    <a:pt x="114300" y="114300"/>
                  </a:lnTo>
                </a:path>
              </a:pathLst>
            </a:custGeom>
            <a:noFill/>
            <a:ln w="9525" cap="rnd">
              <a:solidFill>
                <a:schemeClr val="accent2"/>
              </a:solidFill>
              <a:prstDash val="solid"/>
              <a:round/>
            </a:ln>
          </p:spPr>
          <p:txBody>
            <a:bodyPr rtlCol="0" anchor="ctr"/>
            <a:lstStyle/>
            <a:p>
              <a:endParaRPr lang="de-DE"/>
            </a:p>
          </p:txBody>
        </p:sp>
        <p:sp>
          <p:nvSpPr>
            <p:cNvPr id="45" name="Freihandform: Form 44">
              <a:extLst>
                <a:ext uri="{FF2B5EF4-FFF2-40B4-BE49-F238E27FC236}">
                  <a16:creationId xmlns:a16="http://schemas.microsoft.com/office/drawing/2014/main" id="{C7C48141-6B5D-4219-9530-CA7293E066ED}"/>
                </a:ext>
              </a:extLst>
            </p:cNvPr>
            <p:cNvSpPr/>
            <p:nvPr/>
          </p:nvSpPr>
          <p:spPr>
            <a:xfrm>
              <a:off x="9428662" y="1875398"/>
              <a:ext cx="190500" cy="190500"/>
            </a:xfrm>
            <a:custGeom>
              <a:avLst/>
              <a:gdLst>
                <a:gd name="connsiteX0" fmla="*/ 0 w 190500"/>
                <a:gd name="connsiteY0" fmla="*/ 0 h 190500"/>
                <a:gd name="connsiteX1" fmla="*/ 190500 w 190500"/>
                <a:gd name="connsiteY1" fmla="*/ 0 h 190500"/>
                <a:gd name="connsiteX2" fmla="*/ 0 w 190500"/>
                <a:gd name="connsiteY2" fmla="*/ 190500 h 190500"/>
                <a:gd name="connsiteX3" fmla="*/ 190500 w 190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190500" h="190500">
                  <a:moveTo>
                    <a:pt x="0" y="0"/>
                  </a:moveTo>
                  <a:lnTo>
                    <a:pt x="190500" y="0"/>
                  </a:lnTo>
                  <a:lnTo>
                    <a:pt x="0" y="190500"/>
                  </a:lnTo>
                  <a:lnTo>
                    <a:pt x="190500" y="190500"/>
                  </a:lnTo>
                </a:path>
              </a:pathLst>
            </a:custGeom>
            <a:noFill/>
            <a:ln w="9525" cap="rnd">
              <a:solidFill>
                <a:schemeClr val="accent2"/>
              </a:solidFill>
              <a:prstDash val="solid"/>
              <a:round/>
            </a:ln>
          </p:spPr>
          <p:txBody>
            <a:bodyPr rtlCol="0" anchor="ctr"/>
            <a:lstStyle/>
            <a:p>
              <a:endParaRPr lang="de-DE" dirty="0"/>
            </a:p>
          </p:txBody>
        </p:sp>
      </p:grpSp>
      <p:grpSp>
        <p:nvGrpSpPr>
          <p:cNvPr id="123" name="Gruppieren 122">
            <a:extLst>
              <a:ext uri="{FF2B5EF4-FFF2-40B4-BE49-F238E27FC236}">
                <a16:creationId xmlns:a16="http://schemas.microsoft.com/office/drawing/2014/main" id="{E9D12770-0C04-4250-8B3C-760107CD6DA0}"/>
              </a:ext>
            </a:extLst>
          </p:cNvPr>
          <p:cNvGrpSpPr/>
          <p:nvPr/>
        </p:nvGrpSpPr>
        <p:grpSpPr>
          <a:xfrm>
            <a:off x="1679339" y="2857948"/>
            <a:ext cx="1150182" cy="570168"/>
            <a:chOff x="1951900" y="2921448"/>
            <a:chExt cx="1150182" cy="570168"/>
          </a:xfrm>
        </p:grpSpPr>
        <p:pic>
          <p:nvPicPr>
            <p:cNvPr id="124" name="Grafik 123">
              <a:extLst>
                <a:ext uri="{FF2B5EF4-FFF2-40B4-BE49-F238E27FC236}">
                  <a16:creationId xmlns:a16="http://schemas.microsoft.com/office/drawing/2014/main" id="{C19F7C24-3DE6-4122-95AF-444CCA0687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82182" y="3141613"/>
              <a:ext cx="188090" cy="180000"/>
            </a:xfrm>
            <a:prstGeom prst="rect">
              <a:avLst/>
            </a:prstGeom>
          </p:spPr>
        </p:pic>
        <p:grpSp>
          <p:nvGrpSpPr>
            <p:cNvPr id="125" name="Gruppieren 124">
              <a:extLst>
                <a:ext uri="{FF2B5EF4-FFF2-40B4-BE49-F238E27FC236}">
                  <a16:creationId xmlns:a16="http://schemas.microsoft.com/office/drawing/2014/main" id="{570ECD32-80F0-4E07-9D52-F15BEF20E660}"/>
                </a:ext>
              </a:extLst>
            </p:cNvPr>
            <p:cNvGrpSpPr/>
            <p:nvPr/>
          </p:nvGrpSpPr>
          <p:grpSpPr>
            <a:xfrm>
              <a:off x="1951900" y="2942337"/>
              <a:ext cx="1150182" cy="549279"/>
              <a:chOff x="3153384" y="3006278"/>
              <a:chExt cx="1024281" cy="549279"/>
            </a:xfrm>
          </p:grpSpPr>
          <p:grpSp>
            <p:nvGrpSpPr>
              <p:cNvPr id="129" name="Gruppieren 128">
                <a:extLst>
                  <a:ext uri="{FF2B5EF4-FFF2-40B4-BE49-F238E27FC236}">
                    <a16:creationId xmlns:a16="http://schemas.microsoft.com/office/drawing/2014/main" id="{D92D26F5-812E-4B84-8281-8E92411792E5}"/>
                  </a:ext>
                </a:extLst>
              </p:cNvPr>
              <p:cNvGrpSpPr/>
              <p:nvPr/>
            </p:nvGrpSpPr>
            <p:grpSpPr>
              <a:xfrm>
                <a:off x="3153384" y="3006278"/>
                <a:ext cx="1016330" cy="279325"/>
                <a:chOff x="5651042" y="3076433"/>
                <a:chExt cx="1016330" cy="279325"/>
              </a:xfrm>
            </p:grpSpPr>
            <p:grpSp>
              <p:nvGrpSpPr>
                <p:cNvPr id="144" name="Gruppieren 143">
                  <a:extLst>
                    <a:ext uri="{FF2B5EF4-FFF2-40B4-BE49-F238E27FC236}">
                      <a16:creationId xmlns:a16="http://schemas.microsoft.com/office/drawing/2014/main" id="{10B7E4B5-314E-40A8-9F66-AFD8A485D83A}"/>
                    </a:ext>
                  </a:extLst>
                </p:cNvPr>
                <p:cNvGrpSpPr/>
                <p:nvPr/>
              </p:nvGrpSpPr>
              <p:grpSpPr>
                <a:xfrm>
                  <a:off x="5651042" y="3211758"/>
                  <a:ext cx="216000" cy="144000"/>
                  <a:chOff x="2734278" y="3211758"/>
                  <a:chExt cx="216000" cy="144000"/>
                </a:xfrm>
              </p:grpSpPr>
              <p:cxnSp>
                <p:nvCxnSpPr>
                  <p:cNvPr id="146" name="Gerader Verbinder 145">
                    <a:extLst>
                      <a:ext uri="{FF2B5EF4-FFF2-40B4-BE49-F238E27FC236}">
                        <a16:creationId xmlns:a16="http://schemas.microsoft.com/office/drawing/2014/main" id="{E7494D9F-F6AE-42CF-8068-62CE7C6F3C1C}"/>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7" name="Gerader Verbinder 146">
                    <a:extLst>
                      <a:ext uri="{FF2B5EF4-FFF2-40B4-BE49-F238E27FC236}">
                        <a16:creationId xmlns:a16="http://schemas.microsoft.com/office/drawing/2014/main" id="{492ECD59-0960-451C-9C19-1F7A4F74129E}"/>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45" name="Textfeld 144">
                  <a:extLst>
                    <a:ext uri="{FF2B5EF4-FFF2-40B4-BE49-F238E27FC236}">
                      <a16:creationId xmlns:a16="http://schemas.microsoft.com/office/drawing/2014/main" id="{1E3C5C67-1401-4A59-B252-AED580D6AE18}"/>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31%|22%</a:t>
                  </a:r>
                </a:p>
              </p:txBody>
            </p:sp>
          </p:grpSp>
          <p:grpSp>
            <p:nvGrpSpPr>
              <p:cNvPr id="130" name="Gruppieren 129">
                <a:extLst>
                  <a:ext uri="{FF2B5EF4-FFF2-40B4-BE49-F238E27FC236}">
                    <a16:creationId xmlns:a16="http://schemas.microsoft.com/office/drawing/2014/main" id="{F0E43A65-7E57-4C2A-996E-5C30ADAAD673}"/>
                  </a:ext>
                </a:extLst>
              </p:cNvPr>
              <p:cNvGrpSpPr/>
              <p:nvPr/>
            </p:nvGrpSpPr>
            <p:grpSpPr>
              <a:xfrm>
                <a:off x="3159562" y="3281036"/>
                <a:ext cx="1018103" cy="274521"/>
                <a:chOff x="5649269" y="2787070"/>
                <a:chExt cx="1018103" cy="274521"/>
              </a:xfrm>
            </p:grpSpPr>
            <p:grpSp>
              <p:nvGrpSpPr>
                <p:cNvPr id="140" name="Gruppieren 139">
                  <a:extLst>
                    <a:ext uri="{FF2B5EF4-FFF2-40B4-BE49-F238E27FC236}">
                      <a16:creationId xmlns:a16="http://schemas.microsoft.com/office/drawing/2014/main" id="{F07D89F9-E388-4CE1-86FC-BCFE69642EB6}"/>
                    </a:ext>
                  </a:extLst>
                </p:cNvPr>
                <p:cNvGrpSpPr/>
                <p:nvPr/>
              </p:nvGrpSpPr>
              <p:grpSpPr>
                <a:xfrm>
                  <a:off x="5649269" y="2917591"/>
                  <a:ext cx="216000" cy="144000"/>
                  <a:chOff x="2734278" y="3211758"/>
                  <a:chExt cx="216000" cy="144000"/>
                </a:xfrm>
              </p:grpSpPr>
              <p:cxnSp>
                <p:nvCxnSpPr>
                  <p:cNvPr id="142" name="Gerader Verbinder 141">
                    <a:extLst>
                      <a:ext uri="{FF2B5EF4-FFF2-40B4-BE49-F238E27FC236}">
                        <a16:creationId xmlns:a16="http://schemas.microsoft.com/office/drawing/2014/main" id="{73B8019C-4DA4-42CB-A846-B2A8270DD583}"/>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3" name="Gerader Verbinder 142">
                    <a:extLst>
                      <a:ext uri="{FF2B5EF4-FFF2-40B4-BE49-F238E27FC236}">
                        <a16:creationId xmlns:a16="http://schemas.microsoft.com/office/drawing/2014/main" id="{95AFEE3C-5139-4E22-83D1-C24979A29F15}"/>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41" name="Textfeld 140">
                  <a:extLst>
                    <a:ext uri="{FF2B5EF4-FFF2-40B4-BE49-F238E27FC236}">
                      <a16:creationId xmlns:a16="http://schemas.microsoft.com/office/drawing/2014/main" id="{806A9DA1-F3A5-4A56-9968-A6822A2E36B7}"/>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31%</a:t>
                  </a:r>
                  <a:r>
                    <a:rPr lang="de-DE" sz="600" dirty="0">
                      <a:solidFill>
                        <a:schemeClr val="bg1">
                          <a:lumMod val="65000"/>
                        </a:schemeClr>
                      </a:solidFill>
                    </a:rPr>
                    <a:t>bc</a:t>
                  </a:r>
                  <a:r>
                    <a:rPr lang="de-DE" sz="800" dirty="0">
                      <a:solidFill>
                        <a:schemeClr val="bg1">
                          <a:lumMod val="65000"/>
                        </a:schemeClr>
                      </a:solidFill>
                    </a:rPr>
                    <a:t>|23%|25%</a:t>
                  </a:r>
                  <a:endParaRPr lang="de-DE" sz="600" dirty="0">
                    <a:solidFill>
                      <a:schemeClr val="bg1">
                        <a:lumMod val="65000"/>
                      </a:schemeClr>
                    </a:solidFill>
                  </a:endParaRPr>
                </a:p>
              </p:txBody>
            </p:sp>
          </p:grpSp>
        </p:grpSp>
        <p:grpSp>
          <p:nvGrpSpPr>
            <p:cNvPr id="126" name="Gruppieren 125">
              <a:extLst>
                <a:ext uri="{FF2B5EF4-FFF2-40B4-BE49-F238E27FC236}">
                  <a16:creationId xmlns:a16="http://schemas.microsoft.com/office/drawing/2014/main" id="{F1AC2541-5382-4D33-AE10-78A579FD936C}"/>
                </a:ext>
              </a:extLst>
            </p:cNvPr>
            <p:cNvGrpSpPr>
              <a:grpSpLocks noChangeAspect="1"/>
            </p:cNvGrpSpPr>
            <p:nvPr/>
          </p:nvGrpSpPr>
          <p:grpSpPr>
            <a:xfrm>
              <a:off x="1959046" y="2921448"/>
              <a:ext cx="224322" cy="144000"/>
              <a:chOff x="10194164" y="3584308"/>
              <a:chExt cx="493594" cy="316855"/>
            </a:xfrm>
          </p:grpSpPr>
          <p:pic>
            <p:nvPicPr>
              <p:cNvPr id="127" name="Graphic 5">
                <a:extLst>
                  <a:ext uri="{FF2B5EF4-FFF2-40B4-BE49-F238E27FC236}">
                    <a16:creationId xmlns:a16="http://schemas.microsoft.com/office/drawing/2014/main" id="{D01740CA-4E2D-4236-9D1F-1B71B294545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94890" y="3584308"/>
                <a:ext cx="192868" cy="316855"/>
              </a:xfrm>
              <a:prstGeom prst="rect">
                <a:avLst/>
              </a:prstGeom>
            </p:spPr>
          </p:pic>
          <p:pic>
            <p:nvPicPr>
              <p:cNvPr id="128" name="Graphic 11">
                <a:extLst>
                  <a:ext uri="{FF2B5EF4-FFF2-40B4-BE49-F238E27FC236}">
                    <a16:creationId xmlns:a16="http://schemas.microsoft.com/office/drawing/2014/main" id="{5313C344-60A1-46F9-A83F-AFBEB6A46ED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nvGrpSpPr>
          <p:cNvPr id="175" name="Gruppieren 174">
            <a:extLst>
              <a:ext uri="{FF2B5EF4-FFF2-40B4-BE49-F238E27FC236}">
                <a16:creationId xmlns:a16="http://schemas.microsoft.com/office/drawing/2014/main" id="{1F18A998-238E-4429-B769-F4F4957FF343}"/>
              </a:ext>
            </a:extLst>
          </p:cNvPr>
          <p:cNvGrpSpPr/>
          <p:nvPr/>
        </p:nvGrpSpPr>
        <p:grpSpPr>
          <a:xfrm>
            <a:off x="5444319" y="2853851"/>
            <a:ext cx="1150182" cy="570168"/>
            <a:chOff x="1951900" y="2921448"/>
            <a:chExt cx="1150182" cy="570168"/>
          </a:xfrm>
        </p:grpSpPr>
        <p:pic>
          <p:nvPicPr>
            <p:cNvPr id="176" name="Grafik 175">
              <a:extLst>
                <a:ext uri="{FF2B5EF4-FFF2-40B4-BE49-F238E27FC236}">
                  <a16:creationId xmlns:a16="http://schemas.microsoft.com/office/drawing/2014/main" id="{4741B78B-1CE8-4E81-AC71-1E9C0A1F596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82182" y="3141613"/>
              <a:ext cx="188090" cy="180000"/>
            </a:xfrm>
            <a:prstGeom prst="rect">
              <a:avLst/>
            </a:prstGeom>
          </p:spPr>
        </p:pic>
        <p:grpSp>
          <p:nvGrpSpPr>
            <p:cNvPr id="177" name="Gruppieren 176">
              <a:extLst>
                <a:ext uri="{FF2B5EF4-FFF2-40B4-BE49-F238E27FC236}">
                  <a16:creationId xmlns:a16="http://schemas.microsoft.com/office/drawing/2014/main" id="{75F6E34A-457E-42F7-AF9F-5250F27C5543}"/>
                </a:ext>
              </a:extLst>
            </p:cNvPr>
            <p:cNvGrpSpPr/>
            <p:nvPr/>
          </p:nvGrpSpPr>
          <p:grpSpPr>
            <a:xfrm>
              <a:off x="1951900" y="2942337"/>
              <a:ext cx="1150182" cy="549279"/>
              <a:chOff x="3153384" y="3006278"/>
              <a:chExt cx="1024281" cy="549279"/>
            </a:xfrm>
          </p:grpSpPr>
          <p:grpSp>
            <p:nvGrpSpPr>
              <p:cNvPr id="181" name="Gruppieren 180">
                <a:extLst>
                  <a:ext uri="{FF2B5EF4-FFF2-40B4-BE49-F238E27FC236}">
                    <a16:creationId xmlns:a16="http://schemas.microsoft.com/office/drawing/2014/main" id="{1D16D9A7-B46D-4639-8085-C4086C2549AE}"/>
                  </a:ext>
                </a:extLst>
              </p:cNvPr>
              <p:cNvGrpSpPr/>
              <p:nvPr/>
            </p:nvGrpSpPr>
            <p:grpSpPr>
              <a:xfrm>
                <a:off x="3153384" y="3006278"/>
                <a:ext cx="1016330" cy="279325"/>
                <a:chOff x="5651042" y="3076433"/>
                <a:chExt cx="1016330" cy="279325"/>
              </a:xfrm>
            </p:grpSpPr>
            <p:grpSp>
              <p:nvGrpSpPr>
                <p:cNvPr id="187" name="Gruppieren 186">
                  <a:extLst>
                    <a:ext uri="{FF2B5EF4-FFF2-40B4-BE49-F238E27FC236}">
                      <a16:creationId xmlns:a16="http://schemas.microsoft.com/office/drawing/2014/main" id="{5661A6C3-2FA7-4085-A861-12A7227E7FDD}"/>
                    </a:ext>
                  </a:extLst>
                </p:cNvPr>
                <p:cNvGrpSpPr/>
                <p:nvPr/>
              </p:nvGrpSpPr>
              <p:grpSpPr>
                <a:xfrm>
                  <a:off x="5651042" y="3211758"/>
                  <a:ext cx="216000" cy="144000"/>
                  <a:chOff x="2734278" y="3211758"/>
                  <a:chExt cx="216000" cy="144000"/>
                </a:xfrm>
              </p:grpSpPr>
              <p:cxnSp>
                <p:nvCxnSpPr>
                  <p:cNvPr id="189" name="Gerader Verbinder 188">
                    <a:extLst>
                      <a:ext uri="{FF2B5EF4-FFF2-40B4-BE49-F238E27FC236}">
                        <a16:creationId xmlns:a16="http://schemas.microsoft.com/office/drawing/2014/main" id="{BD4DE8C0-0B58-437B-968E-C892059E73A9}"/>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0" name="Gerader Verbinder 189">
                    <a:extLst>
                      <a:ext uri="{FF2B5EF4-FFF2-40B4-BE49-F238E27FC236}">
                        <a16:creationId xmlns:a16="http://schemas.microsoft.com/office/drawing/2014/main" id="{0478D6F3-0C3A-4A7E-A560-8CBB91D13C37}"/>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88" name="Textfeld 187">
                  <a:extLst>
                    <a:ext uri="{FF2B5EF4-FFF2-40B4-BE49-F238E27FC236}">
                      <a16:creationId xmlns:a16="http://schemas.microsoft.com/office/drawing/2014/main" id="{E0100CB0-7D52-41FE-B2B3-783F362D1290}"/>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27%|35%</a:t>
                  </a:r>
                </a:p>
              </p:txBody>
            </p:sp>
          </p:grpSp>
          <p:grpSp>
            <p:nvGrpSpPr>
              <p:cNvPr id="182" name="Gruppieren 181">
                <a:extLst>
                  <a:ext uri="{FF2B5EF4-FFF2-40B4-BE49-F238E27FC236}">
                    <a16:creationId xmlns:a16="http://schemas.microsoft.com/office/drawing/2014/main" id="{34153451-1A82-46F6-9F51-735D2836BB3E}"/>
                  </a:ext>
                </a:extLst>
              </p:cNvPr>
              <p:cNvGrpSpPr/>
              <p:nvPr/>
            </p:nvGrpSpPr>
            <p:grpSpPr>
              <a:xfrm>
                <a:off x="3159562" y="3281036"/>
                <a:ext cx="1018103" cy="274521"/>
                <a:chOff x="5649269" y="2787070"/>
                <a:chExt cx="1018103" cy="274521"/>
              </a:xfrm>
            </p:grpSpPr>
            <p:grpSp>
              <p:nvGrpSpPr>
                <p:cNvPr id="183" name="Gruppieren 182">
                  <a:extLst>
                    <a:ext uri="{FF2B5EF4-FFF2-40B4-BE49-F238E27FC236}">
                      <a16:creationId xmlns:a16="http://schemas.microsoft.com/office/drawing/2014/main" id="{5A803843-7374-40B4-8CF0-559AB22C7A7B}"/>
                    </a:ext>
                  </a:extLst>
                </p:cNvPr>
                <p:cNvGrpSpPr/>
                <p:nvPr/>
              </p:nvGrpSpPr>
              <p:grpSpPr>
                <a:xfrm>
                  <a:off x="5649269" y="2917591"/>
                  <a:ext cx="216000" cy="144000"/>
                  <a:chOff x="2734278" y="3211758"/>
                  <a:chExt cx="216000" cy="144000"/>
                </a:xfrm>
              </p:grpSpPr>
              <p:cxnSp>
                <p:nvCxnSpPr>
                  <p:cNvPr id="185" name="Gerader Verbinder 184">
                    <a:extLst>
                      <a:ext uri="{FF2B5EF4-FFF2-40B4-BE49-F238E27FC236}">
                        <a16:creationId xmlns:a16="http://schemas.microsoft.com/office/drawing/2014/main" id="{DE684C86-6223-4A7B-9D86-2E6E0798453E}"/>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86" name="Gerader Verbinder 185">
                    <a:extLst>
                      <a:ext uri="{FF2B5EF4-FFF2-40B4-BE49-F238E27FC236}">
                        <a16:creationId xmlns:a16="http://schemas.microsoft.com/office/drawing/2014/main" id="{718CABF4-84AF-411A-AFB9-FFC3D19B97E2}"/>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84" name="Textfeld 183">
                  <a:extLst>
                    <a:ext uri="{FF2B5EF4-FFF2-40B4-BE49-F238E27FC236}">
                      <a16:creationId xmlns:a16="http://schemas.microsoft.com/office/drawing/2014/main" id="{AC1041D3-586A-447C-B01A-287F66431F1A}"/>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endParaRPr lang="de-DE" sz="600" dirty="0">
                    <a:solidFill>
                      <a:schemeClr val="bg1">
                        <a:lumMod val="65000"/>
                      </a:schemeClr>
                    </a:solidFill>
                  </a:endParaRPr>
                </a:p>
              </p:txBody>
            </p:sp>
          </p:grpSp>
        </p:grpSp>
        <p:grpSp>
          <p:nvGrpSpPr>
            <p:cNvPr id="178" name="Gruppieren 177">
              <a:extLst>
                <a:ext uri="{FF2B5EF4-FFF2-40B4-BE49-F238E27FC236}">
                  <a16:creationId xmlns:a16="http://schemas.microsoft.com/office/drawing/2014/main" id="{C4CA8AAD-F74A-405D-8720-F1636714EEFD}"/>
                </a:ext>
              </a:extLst>
            </p:cNvPr>
            <p:cNvGrpSpPr>
              <a:grpSpLocks noChangeAspect="1"/>
            </p:cNvGrpSpPr>
            <p:nvPr/>
          </p:nvGrpSpPr>
          <p:grpSpPr>
            <a:xfrm>
              <a:off x="1959046" y="2921448"/>
              <a:ext cx="224322" cy="144000"/>
              <a:chOff x="10194164" y="3584308"/>
              <a:chExt cx="493594" cy="316855"/>
            </a:xfrm>
          </p:grpSpPr>
          <p:pic>
            <p:nvPicPr>
              <p:cNvPr id="179" name="Graphic 5">
                <a:extLst>
                  <a:ext uri="{FF2B5EF4-FFF2-40B4-BE49-F238E27FC236}">
                    <a16:creationId xmlns:a16="http://schemas.microsoft.com/office/drawing/2014/main" id="{7D7D9A3B-FB30-4F32-BF54-647F525BAC8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94890" y="3584308"/>
                <a:ext cx="192868" cy="316855"/>
              </a:xfrm>
              <a:prstGeom prst="rect">
                <a:avLst/>
              </a:prstGeom>
            </p:spPr>
          </p:pic>
          <p:pic>
            <p:nvPicPr>
              <p:cNvPr id="180" name="Graphic 11">
                <a:extLst>
                  <a:ext uri="{FF2B5EF4-FFF2-40B4-BE49-F238E27FC236}">
                    <a16:creationId xmlns:a16="http://schemas.microsoft.com/office/drawing/2014/main" id="{0CE89CF8-6281-46B7-BC0A-A230EEA8621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nvGrpSpPr>
          <p:cNvPr id="223" name="Gruppieren 222">
            <a:extLst>
              <a:ext uri="{FF2B5EF4-FFF2-40B4-BE49-F238E27FC236}">
                <a16:creationId xmlns:a16="http://schemas.microsoft.com/office/drawing/2014/main" id="{805B7492-C0CF-465C-A0B1-C513EE976D19}"/>
              </a:ext>
            </a:extLst>
          </p:cNvPr>
          <p:cNvGrpSpPr>
            <a:grpSpLocks noChangeAspect="1"/>
          </p:cNvGrpSpPr>
          <p:nvPr/>
        </p:nvGrpSpPr>
        <p:grpSpPr>
          <a:xfrm>
            <a:off x="8496065" y="5616154"/>
            <a:ext cx="3240000" cy="432383"/>
            <a:chOff x="8145191" y="5602202"/>
            <a:chExt cx="3681683" cy="491331"/>
          </a:xfrm>
        </p:grpSpPr>
        <p:pic>
          <p:nvPicPr>
            <p:cNvPr id="224" name="Graphic 5">
              <a:extLst>
                <a:ext uri="{FF2B5EF4-FFF2-40B4-BE49-F238E27FC236}">
                  <a16:creationId xmlns:a16="http://schemas.microsoft.com/office/drawing/2014/main" id="{F5F60FA5-8D58-428A-B43F-8C99BFD060F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524240" y="5667113"/>
              <a:ext cx="192868" cy="316855"/>
            </a:xfrm>
            <a:prstGeom prst="rect">
              <a:avLst/>
            </a:prstGeom>
          </p:spPr>
        </p:pic>
        <p:pic>
          <p:nvPicPr>
            <p:cNvPr id="225" name="Grafik 224">
              <a:extLst>
                <a:ext uri="{FF2B5EF4-FFF2-40B4-BE49-F238E27FC236}">
                  <a16:creationId xmlns:a16="http://schemas.microsoft.com/office/drawing/2014/main" id="{E2613A21-E33F-477A-A9B6-000A7385768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93318" y="5602202"/>
              <a:ext cx="421322" cy="403200"/>
            </a:xfrm>
            <a:prstGeom prst="rect">
              <a:avLst/>
            </a:prstGeom>
          </p:spPr>
        </p:pic>
        <p:pic>
          <p:nvPicPr>
            <p:cNvPr id="226" name="Graphic 11">
              <a:extLst>
                <a:ext uri="{FF2B5EF4-FFF2-40B4-BE49-F238E27FC236}">
                  <a16:creationId xmlns:a16="http://schemas.microsoft.com/office/drawing/2014/main" id="{858EEC06-C431-427E-95F7-20766DAF309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45191" y="5702348"/>
              <a:ext cx="276999" cy="276999"/>
            </a:xfrm>
            <a:prstGeom prst="rect">
              <a:avLst/>
            </a:prstGeom>
          </p:spPr>
        </p:pic>
        <p:sp>
          <p:nvSpPr>
            <p:cNvPr id="227" name="Rechteck: abgerundete Ecken 226">
              <a:extLst>
                <a:ext uri="{FF2B5EF4-FFF2-40B4-BE49-F238E27FC236}">
                  <a16:creationId xmlns:a16="http://schemas.microsoft.com/office/drawing/2014/main" id="{058D9549-289C-4489-8719-D32D20929741}"/>
                </a:ext>
              </a:extLst>
            </p:cNvPr>
            <p:cNvSpPr/>
            <p:nvPr/>
          </p:nvSpPr>
          <p:spPr bwMode="ltGray">
            <a:xfrm>
              <a:off x="10086643" y="5667112"/>
              <a:ext cx="1740231" cy="338289"/>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sp>
          <p:nvSpPr>
            <p:cNvPr id="228" name="Textfeld 227">
              <a:extLst>
                <a:ext uri="{FF2B5EF4-FFF2-40B4-BE49-F238E27FC236}">
                  <a16:creationId xmlns:a16="http://schemas.microsoft.com/office/drawing/2014/main" id="{17E20CF7-7932-4B3C-AD24-8B890D19AE77}"/>
                </a:ext>
              </a:extLst>
            </p:cNvPr>
            <p:cNvSpPr txBox="1"/>
            <p:nvPr/>
          </p:nvSpPr>
          <p:spPr>
            <a:xfrm>
              <a:off x="10206064"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18-34</a:t>
              </a:r>
              <a:br>
                <a:rPr lang="en-US" sz="1100" dirty="0">
                  <a:solidFill>
                    <a:schemeClr val="bg1">
                      <a:lumMod val="75000"/>
                    </a:schemeClr>
                  </a:solidFill>
                </a:rPr>
              </a:br>
              <a:r>
                <a:rPr lang="en-US" sz="900" dirty="0">
                  <a:solidFill>
                    <a:schemeClr val="bg1">
                      <a:lumMod val="75000"/>
                    </a:schemeClr>
                  </a:solidFill>
                </a:rPr>
                <a:t>(a)</a:t>
              </a:r>
            </a:p>
          </p:txBody>
        </p:sp>
        <p:sp>
          <p:nvSpPr>
            <p:cNvPr id="229" name="Textfeld 228">
              <a:extLst>
                <a:ext uri="{FF2B5EF4-FFF2-40B4-BE49-F238E27FC236}">
                  <a16:creationId xmlns:a16="http://schemas.microsoft.com/office/drawing/2014/main" id="{C1D299AB-72F6-4C0A-AED6-E57B346E5C93}"/>
                </a:ext>
              </a:extLst>
            </p:cNvPr>
            <p:cNvSpPr txBox="1"/>
            <p:nvPr/>
          </p:nvSpPr>
          <p:spPr>
            <a:xfrm>
              <a:off x="10741646"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35-49</a:t>
              </a:r>
              <a:br>
                <a:rPr lang="en-US" sz="1100" dirty="0">
                  <a:solidFill>
                    <a:schemeClr val="bg1">
                      <a:lumMod val="75000"/>
                    </a:schemeClr>
                  </a:solidFill>
                </a:rPr>
              </a:br>
              <a:r>
                <a:rPr lang="en-US" sz="900" dirty="0">
                  <a:solidFill>
                    <a:schemeClr val="bg1">
                      <a:lumMod val="75000"/>
                    </a:schemeClr>
                  </a:solidFill>
                </a:rPr>
                <a:t>(b)</a:t>
              </a:r>
            </a:p>
          </p:txBody>
        </p:sp>
        <p:sp>
          <p:nvSpPr>
            <p:cNvPr id="230" name="Textfeld 229">
              <a:extLst>
                <a:ext uri="{FF2B5EF4-FFF2-40B4-BE49-F238E27FC236}">
                  <a16:creationId xmlns:a16="http://schemas.microsoft.com/office/drawing/2014/main" id="{554C2139-D4BE-4747-B8F7-74DC10D758C3}"/>
                </a:ext>
              </a:extLst>
            </p:cNvPr>
            <p:cNvSpPr txBox="1"/>
            <p:nvPr/>
          </p:nvSpPr>
          <p:spPr>
            <a:xfrm>
              <a:off x="11277227"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50-99</a:t>
              </a:r>
              <a:br>
                <a:rPr lang="en-US" sz="1100" dirty="0">
                  <a:solidFill>
                    <a:schemeClr val="bg1">
                      <a:lumMod val="75000"/>
                    </a:schemeClr>
                  </a:solidFill>
                </a:rPr>
              </a:br>
              <a:r>
                <a:rPr lang="en-US" sz="900" dirty="0">
                  <a:solidFill>
                    <a:schemeClr val="bg1">
                      <a:lumMod val="75000"/>
                    </a:schemeClr>
                  </a:solidFill>
                </a:rPr>
                <a:t>(c)</a:t>
              </a:r>
            </a:p>
          </p:txBody>
        </p:sp>
        <p:cxnSp>
          <p:nvCxnSpPr>
            <p:cNvPr id="231" name="Gerader Verbinder 230">
              <a:extLst>
                <a:ext uri="{FF2B5EF4-FFF2-40B4-BE49-F238E27FC236}">
                  <a16:creationId xmlns:a16="http://schemas.microsoft.com/office/drawing/2014/main" id="{F0DB5E07-3D2E-4C7E-8FEA-5B1BAFE6D20B}"/>
                </a:ext>
              </a:extLst>
            </p:cNvPr>
            <p:cNvCxnSpPr>
              <a:cxnSpLocks/>
            </p:cNvCxnSpPr>
            <p:nvPr/>
          </p:nvCxnSpPr>
          <p:spPr>
            <a:xfrm>
              <a:off x="1067642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32" name="Gerader Verbinder 231">
              <a:extLst>
                <a:ext uri="{FF2B5EF4-FFF2-40B4-BE49-F238E27FC236}">
                  <a16:creationId xmlns:a16="http://schemas.microsoft.com/office/drawing/2014/main" id="{21B9C96D-73CD-4729-AC15-E3B0F7D73759}"/>
                </a:ext>
              </a:extLst>
            </p:cNvPr>
            <p:cNvCxnSpPr>
              <a:cxnSpLocks/>
            </p:cNvCxnSpPr>
            <p:nvPr/>
          </p:nvCxnSpPr>
          <p:spPr>
            <a:xfrm>
              <a:off x="1121689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33" name="Rechteck: abgerundete Ecken 232">
              <a:extLst>
                <a:ext uri="{FF2B5EF4-FFF2-40B4-BE49-F238E27FC236}">
                  <a16:creationId xmlns:a16="http://schemas.microsoft.com/office/drawing/2014/main" id="{8BD350FB-2F00-4D7E-BDAD-4B1DC1661954}"/>
                </a:ext>
              </a:extLst>
            </p:cNvPr>
            <p:cNvSpPr/>
            <p:nvPr/>
          </p:nvSpPr>
          <p:spPr bwMode="ltGray">
            <a:xfrm>
              <a:off x="8812162" y="5667112"/>
              <a:ext cx="518125" cy="33829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cxnSp>
          <p:nvCxnSpPr>
            <p:cNvPr id="234" name="Gerader Verbinder 233">
              <a:extLst>
                <a:ext uri="{FF2B5EF4-FFF2-40B4-BE49-F238E27FC236}">
                  <a16:creationId xmlns:a16="http://schemas.microsoft.com/office/drawing/2014/main" id="{1DE58BFB-9334-4826-AE1F-FF9370D82CE0}"/>
                </a:ext>
              </a:extLst>
            </p:cNvPr>
            <p:cNvCxnSpPr>
              <a:cxnSpLocks/>
            </p:cNvCxnSpPr>
            <p:nvPr/>
          </p:nvCxnSpPr>
          <p:spPr>
            <a:xfrm>
              <a:off x="9071224" y="5765460"/>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35" name="Textfeld 234">
              <a:extLst>
                <a:ext uri="{FF2B5EF4-FFF2-40B4-BE49-F238E27FC236}">
                  <a16:creationId xmlns:a16="http://schemas.microsoft.com/office/drawing/2014/main" id="{1E74A8F4-AF3A-4548-9916-2C17F12B97AD}"/>
                </a:ext>
              </a:extLst>
            </p:cNvPr>
            <p:cNvSpPr txBox="1"/>
            <p:nvPr/>
          </p:nvSpPr>
          <p:spPr>
            <a:xfrm>
              <a:off x="8882814" y="5766403"/>
              <a:ext cx="132972" cy="192355"/>
            </a:xfrm>
            <a:prstGeom prst="rect">
              <a:avLst/>
            </a:prstGeom>
            <a:noFill/>
          </p:spPr>
          <p:txBody>
            <a:bodyPr wrap="none" lIns="0" tIns="0" rIns="0" bIns="0" rtlCol="0">
              <a:spAutoFit/>
            </a:bodyPr>
            <a:lstStyle/>
            <a:p>
              <a:pPr algn="ctr"/>
              <a:r>
                <a:rPr lang="en-US" sz="1100" dirty="0">
                  <a:solidFill>
                    <a:schemeClr val="bg1">
                      <a:lumMod val="75000"/>
                    </a:schemeClr>
                  </a:solidFill>
                </a:rPr>
                <a:t>m</a:t>
              </a:r>
            </a:p>
          </p:txBody>
        </p:sp>
        <p:sp>
          <p:nvSpPr>
            <p:cNvPr id="236" name="Textfeld 235">
              <a:extLst>
                <a:ext uri="{FF2B5EF4-FFF2-40B4-BE49-F238E27FC236}">
                  <a16:creationId xmlns:a16="http://schemas.microsoft.com/office/drawing/2014/main" id="{6D1BF964-5DAE-4EC6-B943-0EA13BADE0E7}"/>
                </a:ext>
              </a:extLst>
            </p:cNvPr>
            <p:cNvSpPr txBox="1"/>
            <p:nvPr/>
          </p:nvSpPr>
          <p:spPr>
            <a:xfrm>
              <a:off x="9198193" y="5766403"/>
              <a:ext cx="43718" cy="192355"/>
            </a:xfrm>
            <a:prstGeom prst="rect">
              <a:avLst/>
            </a:prstGeom>
            <a:noFill/>
          </p:spPr>
          <p:txBody>
            <a:bodyPr wrap="none" lIns="0" tIns="0" rIns="0" bIns="0" rtlCol="0">
              <a:spAutoFit/>
            </a:bodyPr>
            <a:lstStyle/>
            <a:p>
              <a:pPr algn="ctr"/>
              <a:r>
                <a:rPr lang="en-US" sz="1100" dirty="0">
                  <a:solidFill>
                    <a:schemeClr val="bg1">
                      <a:lumMod val="75000"/>
                    </a:schemeClr>
                  </a:solidFill>
                </a:rPr>
                <a:t>f</a:t>
              </a:r>
              <a:endParaRPr lang="en-US" sz="900" dirty="0">
                <a:solidFill>
                  <a:schemeClr val="bg1">
                    <a:lumMod val="75000"/>
                  </a:schemeClr>
                </a:solidFill>
              </a:endParaRPr>
            </a:p>
          </p:txBody>
        </p:sp>
        <p:sp>
          <p:nvSpPr>
            <p:cNvPr id="237" name="Textfeld 236">
              <a:extLst>
                <a:ext uri="{FF2B5EF4-FFF2-40B4-BE49-F238E27FC236}">
                  <a16:creationId xmlns:a16="http://schemas.microsoft.com/office/drawing/2014/main" id="{3D088341-3D0D-4F27-958E-212DAEA8125F}"/>
                </a:ext>
              </a:extLst>
            </p:cNvPr>
            <p:cNvSpPr txBox="1"/>
            <p:nvPr/>
          </p:nvSpPr>
          <p:spPr>
            <a:xfrm>
              <a:off x="8908650" y="5936152"/>
              <a:ext cx="74" cy="157381"/>
            </a:xfrm>
            <a:prstGeom prst="rect">
              <a:avLst/>
            </a:prstGeom>
            <a:noFill/>
          </p:spPr>
          <p:txBody>
            <a:bodyPr wrap="none" lIns="0" tIns="0" rIns="0" bIns="0" rtlCol="0">
              <a:spAutoFit/>
            </a:bodyPr>
            <a:lstStyle/>
            <a:p>
              <a:endParaRPr lang="en-US" sz="900" b="1" dirty="0">
                <a:solidFill>
                  <a:schemeClr val="bg1">
                    <a:lumMod val="75000"/>
                  </a:schemeClr>
                </a:solidFill>
              </a:endParaRPr>
            </a:p>
          </p:txBody>
        </p:sp>
      </p:grpSp>
      <p:grpSp>
        <p:nvGrpSpPr>
          <p:cNvPr id="238" name="Gruppieren 237">
            <a:extLst>
              <a:ext uri="{FF2B5EF4-FFF2-40B4-BE49-F238E27FC236}">
                <a16:creationId xmlns:a16="http://schemas.microsoft.com/office/drawing/2014/main" id="{C313C735-9553-46C1-A26A-CF5E90FD7046}"/>
              </a:ext>
            </a:extLst>
          </p:cNvPr>
          <p:cNvGrpSpPr/>
          <p:nvPr/>
        </p:nvGrpSpPr>
        <p:grpSpPr>
          <a:xfrm>
            <a:off x="712381" y="2184967"/>
            <a:ext cx="4995754" cy="808736"/>
            <a:chOff x="712381" y="1764343"/>
            <a:chExt cx="3030279" cy="808736"/>
          </a:xfrm>
        </p:grpSpPr>
        <p:cxnSp>
          <p:nvCxnSpPr>
            <p:cNvPr id="239" name="Gerader Verbinder 238">
              <a:extLst>
                <a:ext uri="{FF2B5EF4-FFF2-40B4-BE49-F238E27FC236}">
                  <a16:creationId xmlns:a16="http://schemas.microsoft.com/office/drawing/2014/main" id="{B7B21248-49B7-485B-9C0B-068BBB35E76F}"/>
                </a:ext>
              </a:extLst>
            </p:cNvPr>
            <p:cNvCxnSpPr/>
            <p:nvPr/>
          </p:nvCxnSpPr>
          <p:spPr>
            <a:xfrm flipV="1">
              <a:off x="712381" y="2275367"/>
              <a:ext cx="361507" cy="29771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0" name="Gerader Verbinder 239">
              <a:extLst>
                <a:ext uri="{FF2B5EF4-FFF2-40B4-BE49-F238E27FC236}">
                  <a16:creationId xmlns:a16="http://schemas.microsoft.com/office/drawing/2014/main" id="{5E0FBF2B-DDE3-4BF7-8434-C12C3F197696}"/>
                </a:ext>
              </a:extLst>
            </p:cNvPr>
            <p:cNvCxnSpPr/>
            <p:nvPr/>
          </p:nvCxnSpPr>
          <p:spPr>
            <a:xfrm>
              <a:off x="1063255" y="2271197"/>
              <a:ext cx="2679405"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241" name="Textfeld 240">
              <a:extLst>
                <a:ext uri="{FF2B5EF4-FFF2-40B4-BE49-F238E27FC236}">
                  <a16:creationId xmlns:a16="http://schemas.microsoft.com/office/drawing/2014/main" id="{8A083C24-37BA-47B5-9E7F-1720F4510433}"/>
                </a:ext>
              </a:extLst>
            </p:cNvPr>
            <p:cNvSpPr txBox="1"/>
            <p:nvPr/>
          </p:nvSpPr>
          <p:spPr>
            <a:xfrm>
              <a:off x="1576826" y="1764343"/>
              <a:ext cx="1808512" cy="492443"/>
            </a:xfrm>
            <a:prstGeom prst="rect">
              <a:avLst/>
            </a:prstGeom>
            <a:noFill/>
          </p:spPr>
          <p:txBody>
            <a:bodyPr wrap="square" lIns="0" tIns="0" rIns="0" bIns="0" rtlCol="0">
              <a:spAutoFit/>
            </a:bodyPr>
            <a:lstStyle/>
            <a:p>
              <a:r>
                <a:rPr lang="de-DE" sz="3200" dirty="0">
                  <a:solidFill>
                    <a:schemeClr val="bg1">
                      <a:lumMod val="65000"/>
                    </a:schemeClr>
                  </a:solidFill>
                </a:rPr>
                <a:t>71% </a:t>
              </a:r>
              <a:r>
                <a:rPr lang="de-DE" sz="3200" dirty="0" err="1">
                  <a:solidFill>
                    <a:schemeClr val="bg1">
                      <a:lumMod val="65000"/>
                    </a:schemeClr>
                  </a:solidFill>
                </a:rPr>
                <a:t>No</a:t>
              </a:r>
              <a:endParaRPr lang="de-DE" sz="3200" dirty="0">
                <a:solidFill>
                  <a:schemeClr val="bg1">
                    <a:lumMod val="65000"/>
                  </a:schemeClr>
                </a:solidFill>
              </a:endParaRPr>
            </a:p>
          </p:txBody>
        </p:sp>
      </p:grpSp>
      <p:grpSp>
        <p:nvGrpSpPr>
          <p:cNvPr id="242" name="Gruppieren 241">
            <a:extLst>
              <a:ext uri="{FF2B5EF4-FFF2-40B4-BE49-F238E27FC236}">
                <a16:creationId xmlns:a16="http://schemas.microsoft.com/office/drawing/2014/main" id="{3BE7F3C6-62C3-45E4-AA6B-FD8627CE8709}"/>
              </a:ext>
            </a:extLst>
          </p:cNvPr>
          <p:cNvGrpSpPr/>
          <p:nvPr/>
        </p:nvGrpSpPr>
        <p:grpSpPr>
          <a:xfrm>
            <a:off x="5858321" y="2184967"/>
            <a:ext cx="3452680" cy="808736"/>
            <a:chOff x="712381" y="1764343"/>
            <a:chExt cx="3030279" cy="808736"/>
          </a:xfrm>
        </p:grpSpPr>
        <p:cxnSp>
          <p:nvCxnSpPr>
            <p:cNvPr id="243" name="Gerader Verbinder 242">
              <a:extLst>
                <a:ext uri="{FF2B5EF4-FFF2-40B4-BE49-F238E27FC236}">
                  <a16:creationId xmlns:a16="http://schemas.microsoft.com/office/drawing/2014/main" id="{C91955BF-5CC6-4627-BE15-E61436BA839D}"/>
                </a:ext>
              </a:extLst>
            </p:cNvPr>
            <p:cNvCxnSpPr/>
            <p:nvPr/>
          </p:nvCxnSpPr>
          <p:spPr>
            <a:xfrm flipV="1">
              <a:off x="712381" y="2275367"/>
              <a:ext cx="361507" cy="29771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4" name="Gerader Verbinder 243">
              <a:extLst>
                <a:ext uri="{FF2B5EF4-FFF2-40B4-BE49-F238E27FC236}">
                  <a16:creationId xmlns:a16="http://schemas.microsoft.com/office/drawing/2014/main" id="{D1C2B954-28A4-490A-913D-7B72CA861F4F}"/>
                </a:ext>
              </a:extLst>
            </p:cNvPr>
            <p:cNvCxnSpPr/>
            <p:nvPr/>
          </p:nvCxnSpPr>
          <p:spPr>
            <a:xfrm>
              <a:off x="1063255" y="2271197"/>
              <a:ext cx="2679405"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245" name="Textfeld 244">
              <a:extLst>
                <a:ext uri="{FF2B5EF4-FFF2-40B4-BE49-F238E27FC236}">
                  <a16:creationId xmlns:a16="http://schemas.microsoft.com/office/drawing/2014/main" id="{ABE1126E-5481-4EF7-8E23-151AEB3E7BF8}"/>
                </a:ext>
              </a:extLst>
            </p:cNvPr>
            <p:cNvSpPr txBox="1"/>
            <p:nvPr/>
          </p:nvSpPr>
          <p:spPr>
            <a:xfrm>
              <a:off x="1576826" y="1764343"/>
              <a:ext cx="1808512" cy="492443"/>
            </a:xfrm>
            <a:prstGeom prst="rect">
              <a:avLst/>
            </a:prstGeom>
            <a:noFill/>
          </p:spPr>
          <p:txBody>
            <a:bodyPr wrap="square" lIns="0" tIns="0" rIns="0" bIns="0" rtlCol="0">
              <a:spAutoFit/>
            </a:bodyPr>
            <a:lstStyle/>
            <a:p>
              <a:r>
                <a:rPr lang="de-DE" sz="3200" dirty="0">
                  <a:solidFill>
                    <a:schemeClr val="bg1">
                      <a:lumMod val="65000"/>
                    </a:schemeClr>
                  </a:solidFill>
                </a:rPr>
                <a:t>28% Yes</a:t>
              </a:r>
            </a:p>
          </p:txBody>
        </p:sp>
      </p:grpSp>
      <p:grpSp>
        <p:nvGrpSpPr>
          <p:cNvPr id="106" name="Gruppieren 105">
            <a:extLst>
              <a:ext uri="{FF2B5EF4-FFF2-40B4-BE49-F238E27FC236}">
                <a16:creationId xmlns:a16="http://schemas.microsoft.com/office/drawing/2014/main" id="{53294257-E9F2-4E00-AB78-5AA7873F0931}"/>
              </a:ext>
            </a:extLst>
          </p:cNvPr>
          <p:cNvGrpSpPr/>
          <p:nvPr/>
        </p:nvGrpSpPr>
        <p:grpSpPr>
          <a:xfrm>
            <a:off x="1912428" y="6249342"/>
            <a:ext cx="724480" cy="468000"/>
            <a:chOff x="1714500" y="4880600"/>
            <a:chExt cx="724480" cy="468000"/>
          </a:xfrm>
        </p:grpSpPr>
        <p:pic>
          <p:nvPicPr>
            <p:cNvPr id="107" name="Grafik 106">
              <a:extLst>
                <a:ext uri="{FF2B5EF4-FFF2-40B4-BE49-F238E27FC236}">
                  <a16:creationId xmlns:a16="http://schemas.microsoft.com/office/drawing/2014/main" id="{A3529072-64C9-4B23-A7E4-36F6CDF669EE}"/>
                </a:ext>
              </a:extLst>
            </p:cNvPr>
            <p:cNvPicPr>
              <a:picLocks noChangeAspect="1"/>
            </p:cNvPicPr>
            <p:nvPr/>
          </p:nvPicPr>
          <p:blipFill>
            <a:blip r:embed="rId12"/>
            <a:stretch>
              <a:fillRect/>
            </a:stretch>
          </p:blipFill>
          <p:spPr>
            <a:xfrm>
              <a:off x="1714500" y="4880600"/>
              <a:ext cx="468000" cy="468000"/>
            </a:xfrm>
            <a:prstGeom prst="rect">
              <a:avLst/>
            </a:prstGeom>
          </p:spPr>
        </p:pic>
        <p:sp>
          <p:nvSpPr>
            <p:cNvPr id="108" name="Textfeld 107">
              <a:extLst>
                <a:ext uri="{FF2B5EF4-FFF2-40B4-BE49-F238E27FC236}">
                  <a16:creationId xmlns:a16="http://schemas.microsoft.com/office/drawing/2014/main" id="{FBE77888-82A4-4789-AA57-1C6D15144BA3}"/>
                </a:ext>
              </a:extLst>
            </p:cNvPr>
            <p:cNvSpPr txBox="1"/>
            <p:nvPr/>
          </p:nvSpPr>
          <p:spPr>
            <a:xfrm>
              <a:off x="2182500" y="5037656"/>
              <a:ext cx="256480" cy="153888"/>
            </a:xfrm>
            <a:prstGeom prst="rect">
              <a:avLst/>
            </a:prstGeom>
            <a:noFill/>
          </p:spPr>
          <p:txBody>
            <a:bodyPr wrap="none" lIns="0" tIns="0" rIns="0" bIns="0" rtlCol="0">
              <a:spAutoFit/>
            </a:bodyPr>
            <a:lstStyle/>
            <a:p>
              <a:r>
                <a:rPr lang="en-US" sz="1000" b="1" noProof="1"/>
                <a:t>BEL</a:t>
              </a:r>
            </a:p>
          </p:txBody>
        </p:sp>
      </p:grpSp>
      <p:grpSp>
        <p:nvGrpSpPr>
          <p:cNvPr id="95" name="Gruppieren 94">
            <a:extLst>
              <a:ext uri="{FF2B5EF4-FFF2-40B4-BE49-F238E27FC236}">
                <a16:creationId xmlns:a16="http://schemas.microsoft.com/office/drawing/2014/main" id="{81C19C2A-E3E1-4CEA-8274-DF18DBB6524D}"/>
              </a:ext>
            </a:extLst>
          </p:cNvPr>
          <p:cNvGrpSpPr/>
          <p:nvPr/>
        </p:nvGrpSpPr>
        <p:grpSpPr>
          <a:xfrm>
            <a:off x="3063789" y="2857948"/>
            <a:ext cx="1150182" cy="570168"/>
            <a:chOff x="1951900" y="2921448"/>
            <a:chExt cx="1150182" cy="570168"/>
          </a:xfrm>
        </p:grpSpPr>
        <p:pic>
          <p:nvPicPr>
            <p:cNvPr id="96" name="Grafik 95">
              <a:extLst>
                <a:ext uri="{FF2B5EF4-FFF2-40B4-BE49-F238E27FC236}">
                  <a16:creationId xmlns:a16="http://schemas.microsoft.com/office/drawing/2014/main" id="{4124B1A5-B738-4327-B614-B758565E70B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82182" y="3141613"/>
              <a:ext cx="188090" cy="180000"/>
            </a:xfrm>
            <a:prstGeom prst="rect">
              <a:avLst/>
            </a:prstGeom>
          </p:spPr>
        </p:pic>
        <p:grpSp>
          <p:nvGrpSpPr>
            <p:cNvPr id="97" name="Gruppieren 96">
              <a:extLst>
                <a:ext uri="{FF2B5EF4-FFF2-40B4-BE49-F238E27FC236}">
                  <a16:creationId xmlns:a16="http://schemas.microsoft.com/office/drawing/2014/main" id="{D7FD94AA-20C4-49C7-915D-51C6E00544F0}"/>
                </a:ext>
              </a:extLst>
            </p:cNvPr>
            <p:cNvGrpSpPr/>
            <p:nvPr/>
          </p:nvGrpSpPr>
          <p:grpSpPr>
            <a:xfrm>
              <a:off x="1951900" y="2942337"/>
              <a:ext cx="1150182" cy="549279"/>
              <a:chOff x="3153384" y="3006278"/>
              <a:chExt cx="1024281" cy="549279"/>
            </a:xfrm>
          </p:grpSpPr>
          <p:grpSp>
            <p:nvGrpSpPr>
              <p:cNvPr id="102" name="Gruppieren 101">
                <a:extLst>
                  <a:ext uri="{FF2B5EF4-FFF2-40B4-BE49-F238E27FC236}">
                    <a16:creationId xmlns:a16="http://schemas.microsoft.com/office/drawing/2014/main" id="{BA10BDF9-70D1-4E1E-B2CA-001CEA542AFD}"/>
                  </a:ext>
                </a:extLst>
              </p:cNvPr>
              <p:cNvGrpSpPr/>
              <p:nvPr/>
            </p:nvGrpSpPr>
            <p:grpSpPr>
              <a:xfrm>
                <a:off x="3153384" y="3006278"/>
                <a:ext cx="1016330" cy="279325"/>
                <a:chOff x="5651042" y="3076433"/>
                <a:chExt cx="1016330" cy="279325"/>
              </a:xfrm>
            </p:grpSpPr>
            <p:grpSp>
              <p:nvGrpSpPr>
                <p:cNvPr id="111" name="Gruppieren 110">
                  <a:extLst>
                    <a:ext uri="{FF2B5EF4-FFF2-40B4-BE49-F238E27FC236}">
                      <a16:creationId xmlns:a16="http://schemas.microsoft.com/office/drawing/2014/main" id="{503FD0B1-D417-407A-B31C-5B6FC5CB7779}"/>
                    </a:ext>
                  </a:extLst>
                </p:cNvPr>
                <p:cNvGrpSpPr/>
                <p:nvPr/>
              </p:nvGrpSpPr>
              <p:grpSpPr>
                <a:xfrm>
                  <a:off x="5651042" y="3211758"/>
                  <a:ext cx="216000" cy="144000"/>
                  <a:chOff x="2734278" y="3211758"/>
                  <a:chExt cx="216000" cy="144000"/>
                </a:xfrm>
              </p:grpSpPr>
              <p:cxnSp>
                <p:nvCxnSpPr>
                  <p:cNvPr id="113" name="Gerader Verbinder 112">
                    <a:extLst>
                      <a:ext uri="{FF2B5EF4-FFF2-40B4-BE49-F238E27FC236}">
                        <a16:creationId xmlns:a16="http://schemas.microsoft.com/office/drawing/2014/main" id="{41E7FAAE-B388-466B-9489-EA04C721E4E7}"/>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4" name="Gerader Verbinder 113">
                    <a:extLst>
                      <a:ext uri="{FF2B5EF4-FFF2-40B4-BE49-F238E27FC236}">
                        <a16:creationId xmlns:a16="http://schemas.microsoft.com/office/drawing/2014/main" id="{9C7807F6-1BF5-47B7-BA57-4AAC3C173BE0}"/>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12" name="Textfeld 111">
                  <a:extLst>
                    <a:ext uri="{FF2B5EF4-FFF2-40B4-BE49-F238E27FC236}">
                      <a16:creationId xmlns:a16="http://schemas.microsoft.com/office/drawing/2014/main" id="{4468F986-8AFF-49A1-B589-72050F1045F3}"/>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16%|12%</a:t>
                  </a:r>
                </a:p>
              </p:txBody>
            </p:sp>
          </p:grpSp>
          <p:grpSp>
            <p:nvGrpSpPr>
              <p:cNvPr id="103" name="Gruppieren 102">
                <a:extLst>
                  <a:ext uri="{FF2B5EF4-FFF2-40B4-BE49-F238E27FC236}">
                    <a16:creationId xmlns:a16="http://schemas.microsoft.com/office/drawing/2014/main" id="{C510FC1C-5A6A-4D56-A775-AF8AB5D556F0}"/>
                  </a:ext>
                </a:extLst>
              </p:cNvPr>
              <p:cNvGrpSpPr/>
              <p:nvPr/>
            </p:nvGrpSpPr>
            <p:grpSpPr>
              <a:xfrm>
                <a:off x="3159562" y="3281036"/>
                <a:ext cx="1018103" cy="274521"/>
                <a:chOff x="5649269" y="2787070"/>
                <a:chExt cx="1018103" cy="274521"/>
              </a:xfrm>
            </p:grpSpPr>
            <p:grpSp>
              <p:nvGrpSpPr>
                <p:cNvPr id="104" name="Gruppieren 103">
                  <a:extLst>
                    <a:ext uri="{FF2B5EF4-FFF2-40B4-BE49-F238E27FC236}">
                      <a16:creationId xmlns:a16="http://schemas.microsoft.com/office/drawing/2014/main" id="{618D9D60-8A25-4ACD-8BD7-7CB0DA166196}"/>
                    </a:ext>
                  </a:extLst>
                </p:cNvPr>
                <p:cNvGrpSpPr/>
                <p:nvPr/>
              </p:nvGrpSpPr>
              <p:grpSpPr>
                <a:xfrm>
                  <a:off x="5649269" y="2917591"/>
                  <a:ext cx="216000" cy="144000"/>
                  <a:chOff x="2734278" y="3211758"/>
                  <a:chExt cx="216000" cy="144000"/>
                </a:xfrm>
              </p:grpSpPr>
              <p:cxnSp>
                <p:nvCxnSpPr>
                  <p:cNvPr id="109" name="Gerader Verbinder 108">
                    <a:extLst>
                      <a:ext uri="{FF2B5EF4-FFF2-40B4-BE49-F238E27FC236}">
                        <a16:creationId xmlns:a16="http://schemas.microsoft.com/office/drawing/2014/main" id="{41EB768C-13E1-42B2-911E-DB6493E3B7CE}"/>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0" name="Gerader Verbinder 109">
                    <a:extLst>
                      <a:ext uri="{FF2B5EF4-FFF2-40B4-BE49-F238E27FC236}">
                        <a16:creationId xmlns:a16="http://schemas.microsoft.com/office/drawing/2014/main" id="{7CB68741-4253-4740-BAEA-4D8EA0E2D32F}"/>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05" name="Textfeld 104">
                  <a:extLst>
                    <a:ext uri="{FF2B5EF4-FFF2-40B4-BE49-F238E27FC236}">
                      <a16:creationId xmlns:a16="http://schemas.microsoft.com/office/drawing/2014/main" id="{C85D1AED-F7DF-408D-8F20-542F3DEF028F}"/>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16%</a:t>
                  </a:r>
                  <a:r>
                    <a:rPr lang="de-DE" sz="600" dirty="0">
                      <a:solidFill>
                        <a:schemeClr val="bg1">
                          <a:lumMod val="65000"/>
                        </a:schemeClr>
                      </a:solidFill>
                    </a:rPr>
                    <a:t>c</a:t>
                  </a:r>
                  <a:r>
                    <a:rPr lang="de-DE" sz="800" dirty="0">
                      <a:solidFill>
                        <a:schemeClr val="bg1">
                          <a:lumMod val="65000"/>
                        </a:schemeClr>
                      </a:solidFill>
                    </a:rPr>
                    <a:t>|13%|13%</a:t>
                  </a:r>
                  <a:endParaRPr lang="de-DE" sz="600" dirty="0">
                    <a:solidFill>
                      <a:schemeClr val="bg1">
                        <a:lumMod val="65000"/>
                      </a:schemeClr>
                    </a:solidFill>
                  </a:endParaRPr>
                </a:p>
              </p:txBody>
            </p:sp>
          </p:grpSp>
        </p:grpSp>
        <p:grpSp>
          <p:nvGrpSpPr>
            <p:cNvPr id="98" name="Gruppieren 97">
              <a:extLst>
                <a:ext uri="{FF2B5EF4-FFF2-40B4-BE49-F238E27FC236}">
                  <a16:creationId xmlns:a16="http://schemas.microsoft.com/office/drawing/2014/main" id="{F66D16E8-3771-419C-9F12-603D69338FDC}"/>
                </a:ext>
              </a:extLst>
            </p:cNvPr>
            <p:cNvGrpSpPr>
              <a:grpSpLocks noChangeAspect="1"/>
            </p:cNvGrpSpPr>
            <p:nvPr/>
          </p:nvGrpSpPr>
          <p:grpSpPr>
            <a:xfrm>
              <a:off x="1959046" y="2921448"/>
              <a:ext cx="224322" cy="144000"/>
              <a:chOff x="10194164" y="3584308"/>
              <a:chExt cx="493594" cy="316855"/>
            </a:xfrm>
          </p:grpSpPr>
          <p:pic>
            <p:nvPicPr>
              <p:cNvPr id="99" name="Graphic 5">
                <a:extLst>
                  <a:ext uri="{FF2B5EF4-FFF2-40B4-BE49-F238E27FC236}">
                    <a16:creationId xmlns:a16="http://schemas.microsoft.com/office/drawing/2014/main" id="{74401404-D213-4520-A592-5668298DDC6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94890" y="3584308"/>
                <a:ext cx="192868" cy="316855"/>
              </a:xfrm>
              <a:prstGeom prst="rect">
                <a:avLst/>
              </a:prstGeom>
            </p:spPr>
          </p:pic>
          <p:pic>
            <p:nvPicPr>
              <p:cNvPr id="101" name="Graphic 11">
                <a:extLst>
                  <a:ext uri="{FF2B5EF4-FFF2-40B4-BE49-F238E27FC236}">
                    <a16:creationId xmlns:a16="http://schemas.microsoft.com/office/drawing/2014/main" id="{EA627EBD-8A0C-4BD0-B7D7-B831EA91DDD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nvGrpSpPr>
          <p:cNvPr id="115" name="Gruppieren 114">
            <a:extLst>
              <a:ext uri="{FF2B5EF4-FFF2-40B4-BE49-F238E27FC236}">
                <a16:creationId xmlns:a16="http://schemas.microsoft.com/office/drawing/2014/main" id="{A01B96C0-99FA-490E-B452-C96409134446}"/>
              </a:ext>
            </a:extLst>
          </p:cNvPr>
          <p:cNvGrpSpPr/>
          <p:nvPr/>
        </p:nvGrpSpPr>
        <p:grpSpPr>
          <a:xfrm>
            <a:off x="6650837" y="2883406"/>
            <a:ext cx="1150182" cy="570168"/>
            <a:chOff x="1951900" y="2921448"/>
            <a:chExt cx="1150182" cy="570168"/>
          </a:xfrm>
        </p:grpSpPr>
        <p:pic>
          <p:nvPicPr>
            <p:cNvPr id="116" name="Grafik 115">
              <a:extLst>
                <a:ext uri="{FF2B5EF4-FFF2-40B4-BE49-F238E27FC236}">
                  <a16:creationId xmlns:a16="http://schemas.microsoft.com/office/drawing/2014/main" id="{1250901B-F991-42BF-9E02-87874CB301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82182" y="3141613"/>
              <a:ext cx="188090" cy="180000"/>
            </a:xfrm>
            <a:prstGeom prst="rect">
              <a:avLst/>
            </a:prstGeom>
          </p:spPr>
        </p:pic>
        <p:grpSp>
          <p:nvGrpSpPr>
            <p:cNvPr id="117" name="Gruppieren 116">
              <a:extLst>
                <a:ext uri="{FF2B5EF4-FFF2-40B4-BE49-F238E27FC236}">
                  <a16:creationId xmlns:a16="http://schemas.microsoft.com/office/drawing/2014/main" id="{038B7DF8-A331-429C-A076-2550CE9F8485}"/>
                </a:ext>
              </a:extLst>
            </p:cNvPr>
            <p:cNvGrpSpPr/>
            <p:nvPr/>
          </p:nvGrpSpPr>
          <p:grpSpPr>
            <a:xfrm>
              <a:off x="1951900" y="2942337"/>
              <a:ext cx="1150182" cy="549279"/>
              <a:chOff x="3153384" y="3006278"/>
              <a:chExt cx="1024281" cy="549279"/>
            </a:xfrm>
          </p:grpSpPr>
          <p:grpSp>
            <p:nvGrpSpPr>
              <p:cNvPr id="121" name="Gruppieren 120">
                <a:extLst>
                  <a:ext uri="{FF2B5EF4-FFF2-40B4-BE49-F238E27FC236}">
                    <a16:creationId xmlns:a16="http://schemas.microsoft.com/office/drawing/2014/main" id="{3B6CAB7F-88CD-41A2-960C-3B0EE6633477}"/>
                  </a:ext>
                </a:extLst>
              </p:cNvPr>
              <p:cNvGrpSpPr/>
              <p:nvPr/>
            </p:nvGrpSpPr>
            <p:grpSpPr>
              <a:xfrm>
                <a:off x="3153384" y="3006278"/>
                <a:ext cx="1016330" cy="279325"/>
                <a:chOff x="5651042" y="3076433"/>
                <a:chExt cx="1016330" cy="279325"/>
              </a:xfrm>
            </p:grpSpPr>
            <p:grpSp>
              <p:nvGrpSpPr>
                <p:cNvPr id="135" name="Gruppieren 134">
                  <a:extLst>
                    <a:ext uri="{FF2B5EF4-FFF2-40B4-BE49-F238E27FC236}">
                      <a16:creationId xmlns:a16="http://schemas.microsoft.com/office/drawing/2014/main" id="{5F2AA918-83DA-46E6-B9C5-446A3738509F}"/>
                    </a:ext>
                  </a:extLst>
                </p:cNvPr>
                <p:cNvGrpSpPr/>
                <p:nvPr/>
              </p:nvGrpSpPr>
              <p:grpSpPr>
                <a:xfrm>
                  <a:off x="5651042" y="3211758"/>
                  <a:ext cx="216000" cy="144000"/>
                  <a:chOff x="2734278" y="3211758"/>
                  <a:chExt cx="216000" cy="144000"/>
                </a:xfrm>
              </p:grpSpPr>
              <p:cxnSp>
                <p:nvCxnSpPr>
                  <p:cNvPr id="137" name="Gerader Verbinder 136">
                    <a:extLst>
                      <a:ext uri="{FF2B5EF4-FFF2-40B4-BE49-F238E27FC236}">
                        <a16:creationId xmlns:a16="http://schemas.microsoft.com/office/drawing/2014/main" id="{3CCDB8F2-1AB7-464A-811E-387684EBC0E8}"/>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38" name="Gerader Verbinder 137">
                    <a:extLst>
                      <a:ext uri="{FF2B5EF4-FFF2-40B4-BE49-F238E27FC236}">
                        <a16:creationId xmlns:a16="http://schemas.microsoft.com/office/drawing/2014/main" id="{76DD4F38-3A09-4D01-B754-748EB7A985E3}"/>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36" name="Textfeld 135">
                  <a:extLst>
                    <a:ext uri="{FF2B5EF4-FFF2-40B4-BE49-F238E27FC236}">
                      <a16:creationId xmlns:a16="http://schemas.microsoft.com/office/drawing/2014/main" id="{06A204ED-88C0-45A3-8AEA-0779D7173FCB}"/>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122" name="Gruppieren 121">
                <a:extLst>
                  <a:ext uri="{FF2B5EF4-FFF2-40B4-BE49-F238E27FC236}">
                    <a16:creationId xmlns:a16="http://schemas.microsoft.com/office/drawing/2014/main" id="{484CB689-71D0-47FE-AA72-83CFB719149D}"/>
                  </a:ext>
                </a:extLst>
              </p:cNvPr>
              <p:cNvGrpSpPr/>
              <p:nvPr/>
            </p:nvGrpSpPr>
            <p:grpSpPr>
              <a:xfrm>
                <a:off x="3159562" y="3281036"/>
                <a:ext cx="1018103" cy="274521"/>
                <a:chOff x="5649269" y="2787070"/>
                <a:chExt cx="1018103" cy="274521"/>
              </a:xfrm>
            </p:grpSpPr>
            <p:grpSp>
              <p:nvGrpSpPr>
                <p:cNvPr id="131" name="Gruppieren 130">
                  <a:extLst>
                    <a:ext uri="{FF2B5EF4-FFF2-40B4-BE49-F238E27FC236}">
                      <a16:creationId xmlns:a16="http://schemas.microsoft.com/office/drawing/2014/main" id="{B326AADB-9ED7-4E52-BBB9-6E61630B3DA6}"/>
                    </a:ext>
                  </a:extLst>
                </p:cNvPr>
                <p:cNvGrpSpPr/>
                <p:nvPr/>
              </p:nvGrpSpPr>
              <p:grpSpPr>
                <a:xfrm>
                  <a:off x="5649269" y="2917591"/>
                  <a:ext cx="216000" cy="144000"/>
                  <a:chOff x="2734278" y="3211758"/>
                  <a:chExt cx="216000" cy="144000"/>
                </a:xfrm>
              </p:grpSpPr>
              <p:cxnSp>
                <p:nvCxnSpPr>
                  <p:cNvPr id="133" name="Gerader Verbinder 132">
                    <a:extLst>
                      <a:ext uri="{FF2B5EF4-FFF2-40B4-BE49-F238E27FC236}">
                        <a16:creationId xmlns:a16="http://schemas.microsoft.com/office/drawing/2014/main" id="{8AFA3FEE-258C-415C-9E45-3591D18013C1}"/>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34" name="Gerader Verbinder 133">
                    <a:extLst>
                      <a:ext uri="{FF2B5EF4-FFF2-40B4-BE49-F238E27FC236}">
                        <a16:creationId xmlns:a16="http://schemas.microsoft.com/office/drawing/2014/main" id="{20EAE239-2456-4DF2-BE70-46B401671471}"/>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32" name="Textfeld 131">
                  <a:extLst>
                    <a:ext uri="{FF2B5EF4-FFF2-40B4-BE49-F238E27FC236}">
                      <a16:creationId xmlns:a16="http://schemas.microsoft.com/office/drawing/2014/main" id="{8D4E51FA-DAB6-43DD-A19A-AFCEAE98B15C}"/>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19%|26%</a:t>
                  </a:r>
                  <a:r>
                    <a:rPr lang="de-DE" sz="600" dirty="0">
                      <a:solidFill>
                        <a:srgbClr val="FFFFFF">
                          <a:lumMod val="65000"/>
                        </a:srgbClr>
                      </a:solidFill>
                    </a:rPr>
                    <a:t>a</a:t>
                  </a:r>
                  <a:r>
                    <a:rPr lang="de-DE" sz="800" dirty="0">
                      <a:solidFill>
                        <a:schemeClr val="bg1">
                          <a:lumMod val="65000"/>
                        </a:schemeClr>
                      </a:solidFill>
                    </a:rPr>
                    <a:t>|25%</a:t>
                  </a:r>
                  <a:r>
                    <a:rPr lang="de-DE" sz="600" dirty="0">
                      <a:solidFill>
                        <a:schemeClr val="bg1">
                          <a:lumMod val="65000"/>
                        </a:schemeClr>
                      </a:solidFill>
                    </a:rPr>
                    <a:t>a</a:t>
                  </a:r>
                </a:p>
              </p:txBody>
            </p:sp>
          </p:grpSp>
        </p:grpSp>
        <p:grpSp>
          <p:nvGrpSpPr>
            <p:cNvPr id="118" name="Gruppieren 117">
              <a:extLst>
                <a:ext uri="{FF2B5EF4-FFF2-40B4-BE49-F238E27FC236}">
                  <a16:creationId xmlns:a16="http://schemas.microsoft.com/office/drawing/2014/main" id="{EFC95D11-9C03-47AA-85DA-84A048EDB509}"/>
                </a:ext>
              </a:extLst>
            </p:cNvPr>
            <p:cNvGrpSpPr>
              <a:grpSpLocks noChangeAspect="1"/>
            </p:cNvGrpSpPr>
            <p:nvPr/>
          </p:nvGrpSpPr>
          <p:grpSpPr>
            <a:xfrm>
              <a:off x="1959046" y="2921448"/>
              <a:ext cx="224322" cy="144000"/>
              <a:chOff x="10194164" y="3584308"/>
              <a:chExt cx="493594" cy="316855"/>
            </a:xfrm>
          </p:grpSpPr>
          <p:pic>
            <p:nvPicPr>
              <p:cNvPr id="119" name="Graphic 5">
                <a:extLst>
                  <a:ext uri="{FF2B5EF4-FFF2-40B4-BE49-F238E27FC236}">
                    <a16:creationId xmlns:a16="http://schemas.microsoft.com/office/drawing/2014/main" id="{3CDAA373-2918-414A-BF9B-BE201D852D6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94890" y="3584308"/>
                <a:ext cx="192868" cy="316855"/>
              </a:xfrm>
              <a:prstGeom prst="rect">
                <a:avLst/>
              </a:prstGeom>
            </p:spPr>
          </p:pic>
          <p:pic>
            <p:nvPicPr>
              <p:cNvPr id="120" name="Graphic 11">
                <a:extLst>
                  <a:ext uri="{FF2B5EF4-FFF2-40B4-BE49-F238E27FC236}">
                    <a16:creationId xmlns:a16="http://schemas.microsoft.com/office/drawing/2014/main" id="{44786271-4DF6-4C74-AA90-58B91B40D44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sp>
        <p:nvSpPr>
          <p:cNvPr id="4" name="Foliennummernplatzhalter 3">
            <a:extLst>
              <a:ext uri="{FF2B5EF4-FFF2-40B4-BE49-F238E27FC236}">
                <a16:creationId xmlns:a16="http://schemas.microsoft.com/office/drawing/2014/main" id="{E852176C-F20D-4B8A-94A7-00DE20CE7943}"/>
              </a:ext>
            </a:extLst>
          </p:cNvPr>
          <p:cNvSpPr>
            <a:spLocks noGrp="1"/>
          </p:cNvSpPr>
          <p:nvPr>
            <p:ph type="sldNum" sz="quarter" idx="10"/>
          </p:nvPr>
        </p:nvSpPr>
        <p:spPr/>
        <p:txBody>
          <a:bodyPr/>
          <a:lstStyle/>
          <a:p>
            <a:fld id="{4034BEE3-566C-4068-A777-C3A4762E861B}" type="slidenum">
              <a:rPr lang="en-GB" smtClean="0"/>
              <a:pPr/>
              <a:t>36</a:t>
            </a:fld>
            <a:endParaRPr lang="en-GB" dirty="0"/>
          </a:p>
        </p:txBody>
      </p:sp>
    </p:spTree>
    <p:extLst>
      <p:ext uri="{BB962C8B-B14F-4D97-AF65-F5344CB8AC3E}">
        <p14:creationId xmlns:p14="http://schemas.microsoft.com/office/powerpoint/2010/main" val="78949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23086-37A0-45B7-A793-B7BB984F92D1}"/>
              </a:ext>
            </a:extLst>
          </p:cNvPr>
          <p:cNvSpPr>
            <a:spLocks noGrp="1"/>
          </p:cNvSpPr>
          <p:nvPr>
            <p:ph type="title"/>
          </p:nvPr>
        </p:nvSpPr>
        <p:spPr/>
        <p:txBody>
          <a:bodyPr/>
          <a:lstStyle/>
          <a:p>
            <a:r>
              <a:rPr lang="en-US" noProof="1"/>
              <a:t>Most respondents consider going to work despite having a cold.</a:t>
            </a:r>
          </a:p>
        </p:txBody>
      </p:sp>
      <p:sp>
        <p:nvSpPr>
          <p:cNvPr id="25" name="Rechteck 24">
            <a:extLst>
              <a:ext uri="{FF2B5EF4-FFF2-40B4-BE49-F238E27FC236}">
                <a16:creationId xmlns:a16="http://schemas.microsoft.com/office/drawing/2014/main" id="{DCF96DBA-E538-4A5C-8102-CE9E1CA81B2D}"/>
              </a:ext>
            </a:extLst>
          </p:cNvPr>
          <p:cNvSpPr/>
          <p:nvPr/>
        </p:nvSpPr>
        <p:spPr bwMode="ltGray">
          <a:xfrm>
            <a:off x="10950242" y="880227"/>
            <a:ext cx="876632" cy="4032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t>Everyday Illnesses</a:t>
            </a:r>
          </a:p>
        </p:txBody>
      </p:sp>
      <p:sp>
        <p:nvSpPr>
          <p:cNvPr id="37" name="Rechteck 36">
            <a:extLst>
              <a:ext uri="{FF2B5EF4-FFF2-40B4-BE49-F238E27FC236}">
                <a16:creationId xmlns:a16="http://schemas.microsoft.com/office/drawing/2014/main" id="{9ECA1F86-5B6D-4481-A82E-702A9E55A265}"/>
              </a:ext>
            </a:extLst>
          </p:cNvPr>
          <p:cNvSpPr/>
          <p:nvPr/>
        </p:nvSpPr>
        <p:spPr>
          <a:xfrm>
            <a:off x="359999" y="1161919"/>
            <a:ext cx="10590243" cy="276999"/>
          </a:xfrm>
          <a:prstGeom prst="rect">
            <a:avLst/>
          </a:prstGeom>
        </p:spPr>
        <p:txBody>
          <a:bodyPr wrap="square">
            <a:spAutoFit/>
          </a:bodyPr>
          <a:lstStyle/>
          <a:p>
            <a:r>
              <a:rPr lang="en-US" sz="1200" dirty="0"/>
              <a:t>Q24. Do you go to work even if you have a cold? </a:t>
            </a:r>
            <a:r>
              <a:rPr lang="en-US" sz="1200" i="1" dirty="0"/>
              <a:t>– (single answer)</a:t>
            </a:r>
            <a:r>
              <a:rPr lang="en-US" sz="1200" dirty="0"/>
              <a:t> </a:t>
            </a:r>
          </a:p>
        </p:txBody>
      </p:sp>
      <p:sp>
        <p:nvSpPr>
          <p:cNvPr id="38" name="Textfeld 37">
            <a:extLst>
              <a:ext uri="{FF2B5EF4-FFF2-40B4-BE49-F238E27FC236}">
                <a16:creationId xmlns:a16="http://schemas.microsoft.com/office/drawing/2014/main" id="{E7EA75B0-B515-4AEE-808E-733208DDC435}"/>
              </a:ext>
            </a:extLst>
          </p:cNvPr>
          <p:cNvSpPr txBox="1"/>
          <p:nvPr/>
        </p:nvSpPr>
        <p:spPr>
          <a:xfrm>
            <a:off x="455193" y="1436958"/>
            <a:ext cx="912109" cy="169277"/>
          </a:xfrm>
          <a:prstGeom prst="rect">
            <a:avLst/>
          </a:prstGeom>
          <a:noFill/>
        </p:spPr>
        <p:txBody>
          <a:bodyPr wrap="none" lIns="0" tIns="0" rIns="0" bIns="0" rtlCol="0">
            <a:spAutoFit/>
          </a:bodyPr>
          <a:lstStyle>
            <a:defPPr>
              <a:defRPr lang="en-US"/>
            </a:defPPr>
            <a:lvl1pPr>
              <a:defRPr sz="1100"/>
            </a:lvl1pPr>
          </a:lstStyle>
          <a:p>
            <a:r>
              <a:rPr lang="de-DE" dirty="0"/>
              <a:t>Base: n=2.010</a:t>
            </a:r>
          </a:p>
        </p:txBody>
      </p:sp>
      <p:grpSp>
        <p:nvGrpSpPr>
          <p:cNvPr id="49" name="Gruppieren 48">
            <a:extLst>
              <a:ext uri="{FF2B5EF4-FFF2-40B4-BE49-F238E27FC236}">
                <a16:creationId xmlns:a16="http://schemas.microsoft.com/office/drawing/2014/main" id="{369C15F0-BA44-4C6D-87C3-28B425850E5C}"/>
              </a:ext>
            </a:extLst>
          </p:cNvPr>
          <p:cNvGrpSpPr/>
          <p:nvPr/>
        </p:nvGrpSpPr>
        <p:grpSpPr>
          <a:xfrm>
            <a:off x="11078429" y="1296146"/>
            <a:ext cx="620257" cy="662084"/>
            <a:chOff x="2530482" y="2221432"/>
            <a:chExt cx="620257" cy="662084"/>
          </a:xfrm>
        </p:grpSpPr>
        <p:sp>
          <p:nvSpPr>
            <p:cNvPr id="50" name="Rechteck 49">
              <a:extLst>
                <a:ext uri="{FF2B5EF4-FFF2-40B4-BE49-F238E27FC236}">
                  <a16:creationId xmlns:a16="http://schemas.microsoft.com/office/drawing/2014/main" id="{33DA8049-18CF-47A9-84C6-F9ABB3344841}"/>
                </a:ext>
              </a:extLst>
            </p:cNvPr>
            <p:cNvSpPr/>
            <p:nvPr/>
          </p:nvSpPr>
          <p:spPr bwMode="ltGray">
            <a:xfrm>
              <a:off x="2530482" y="2519464"/>
              <a:ext cx="620257" cy="3640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noProof="1">
                  <a:solidFill>
                    <a:schemeClr val="accent2"/>
                  </a:solidFill>
                </a:rPr>
                <a:t>Doing</a:t>
              </a:r>
            </a:p>
          </p:txBody>
        </p:sp>
        <p:pic>
          <p:nvPicPr>
            <p:cNvPr id="51" name="Graphic 17">
              <a:extLst>
                <a:ext uri="{FF2B5EF4-FFF2-40B4-BE49-F238E27FC236}">
                  <a16:creationId xmlns:a16="http://schemas.microsoft.com/office/drawing/2014/main" id="{B5B62BD2-0D98-45B5-9CBB-3C53086D81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57748" y="2221432"/>
              <a:ext cx="365727" cy="365727"/>
            </a:xfrm>
            <a:prstGeom prst="rect">
              <a:avLst/>
            </a:prstGeom>
          </p:spPr>
        </p:pic>
      </p:grpSp>
      <p:graphicFrame>
        <p:nvGraphicFramePr>
          <p:cNvPr id="59" name="Tabelle 8">
            <a:extLst>
              <a:ext uri="{FF2B5EF4-FFF2-40B4-BE49-F238E27FC236}">
                <a16:creationId xmlns:a16="http://schemas.microsoft.com/office/drawing/2014/main" id="{327393E4-EA82-4D82-B45F-9FEF1C844D17}"/>
              </a:ext>
            </a:extLst>
          </p:cNvPr>
          <p:cNvGraphicFramePr>
            <a:graphicFrameLocks noGrp="1"/>
          </p:cNvGraphicFramePr>
          <p:nvPr>
            <p:extLst/>
          </p:nvPr>
        </p:nvGraphicFramePr>
        <p:xfrm>
          <a:off x="359998" y="3849866"/>
          <a:ext cx="11466875" cy="1253531"/>
        </p:xfrm>
        <a:graphic>
          <a:graphicData uri="http://schemas.openxmlformats.org/drawingml/2006/table">
            <a:tbl>
              <a:tblPr firstRow="1" bandRow="1">
                <a:tableStyleId>{5C22544A-7EE6-4342-B048-85BDC9FD1C3A}</a:tableStyleId>
              </a:tblPr>
              <a:tblGrid>
                <a:gridCol w="1638125">
                  <a:extLst>
                    <a:ext uri="{9D8B030D-6E8A-4147-A177-3AD203B41FA5}">
                      <a16:colId xmlns:a16="http://schemas.microsoft.com/office/drawing/2014/main" val="1271370847"/>
                    </a:ext>
                  </a:extLst>
                </a:gridCol>
                <a:gridCol w="1638125">
                  <a:extLst>
                    <a:ext uri="{9D8B030D-6E8A-4147-A177-3AD203B41FA5}">
                      <a16:colId xmlns:a16="http://schemas.microsoft.com/office/drawing/2014/main" val="1067911662"/>
                    </a:ext>
                  </a:extLst>
                </a:gridCol>
                <a:gridCol w="1638125">
                  <a:extLst>
                    <a:ext uri="{9D8B030D-6E8A-4147-A177-3AD203B41FA5}">
                      <a16:colId xmlns:a16="http://schemas.microsoft.com/office/drawing/2014/main" val="2225007639"/>
                    </a:ext>
                  </a:extLst>
                </a:gridCol>
                <a:gridCol w="1638125">
                  <a:extLst>
                    <a:ext uri="{9D8B030D-6E8A-4147-A177-3AD203B41FA5}">
                      <a16:colId xmlns:a16="http://schemas.microsoft.com/office/drawing/2014/main" val="3651680017"/>
                    </a:ext>
                  </a:extLst>
                </a:gridCol>
                <a:gridCol w="1638125">
                  <a:extLst>
                    <a:ext uri="{9D8B030D-6E8A-4147-A177-3AD203B41FA5}">
                      <a16:colId xmlns:a16="http://schemas.microsoft.com/office/drawing/2014/main" val="3609761514"/>
                    </a:ext>
                  </a:extLst>
                </a:gridCol>
                <a:gridCol w="1638125">
                  <a:extLst>
                    <a:ext uri="{9D8B030D-6E8A-4147-A177-3AD203B41FA5}">
                      <a16:colId xmlns:a16="http://schemas.microsoft.com/office/drawing/2014/main" val="4038945235"/>
                    </a:ext>
                  </a:extLst>
                </a:gridCol>
                <a:gridCol w="1638125">
                  <a:extLst>
                    <a:ext uri="{9D8B030D-6E8A-4147-A177-3AD203B41FA5}">
                      <a16:colId xmlns:a16="http://schemas.microsoft.com/office/drawing/2014/main" val="2800250584"/>
                    </a:ext>
                  </a:extLst>
                </a:gridCol>
              </a:tblGrid>
              <a:tr h="1253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60FF"/>
                          </a:solidFill>
                          <a:effectLst/>
                          <a:uLnTx/>
                          <a:uFillTx/>
                          <a:latin typeface="+mn-lt"/>
                          <a:ea typeface="+mn-ea"/>
                          <a:cs typeface="+mn-cs"/>
                        </a:rPr>
                        <a:t>Yes, a sniffle does not keep me from work. </a:t>
                      </a:r>
                      <a:endParaRPr kumimoji="0" lang="de-DE" sz="1400" b="1" i="0" u="none" strike="noStrike" kern="1200" cap="none" spc="0" normalizeH="0" baseline="0" noProof="0" dirty="0">
                        <a:ln>
                          <a:noFill/>
                        </a:ln>
                        <a:solidFill>
                          <a:srgbClr val="0060FF"/>
                        </a:solidFill>
                        <a:effectLst/>
                        <a:uLnTx/>
                        <a:uFillTx/>
                        <a:latin typeface="+mn-lt"/>
                        <a:ea typeface="+mn-ea"/>
                        <a:cs typeface="+mn-cs"/>
                      </a:endParaRPr>
                    </a:p>
                  </a:txBody>
                  <a:tcPr>
                    <a:lnL w="12700" cmpd="sng">
                      <a:noFill/>
                    </a:lnL>
                    <a:lnR w="12700" cmpd="sng">
                      <a:noFill/>
                    </a:lnR>
                    <a:lnT w="28575"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mn-lt"/>
                          <a:ea typeface="+mn-ea"/>
                          <a:cs typeface="+mn-cs"/>
                        </a:rPr>
                        <a:t>Yes, I do not want to let down my colleagues.</a:t>
                      </a:r>
                      <a:endParaRPr kumimoji="0" lang="de-DE" sz="1200" b="0" i="0" u="none" strike="noStrike" kern="1200" cap="none" spc="0" normalizeH="0" baseline="0" noProof="0" dirty="0">
                        <a:ln>
                          <a:noFill/>
                        </a:ln>
                        <a:solidFill>
                          <a:srgbClr val="333333"/>
                        </a:solidFill>
                        <a:effectLst/>
                        <a:uLnTx/>
                        <a:uFillTx/>
                        <a:latin typeface="+mn-lt"/>
                        <a:ea typeface="+mn-ea"/>
                        <a:cs typeface="+mn-cs"/>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Yes, because there is simply too much to do.</a:t>
                      </a:r>
                      <a:endParaRPr lang="de-DE" sz="1200" b="0" dirty="0">
                        <a:solidFill>
                          <a:schemeClr val="tx1"/>
                        </a:solidFill>
                      </a:endParaRPr>
                    </a:p>
                  </a:txBody>
                  <a:tcPr>
                    <a:lnL w="12700" cmpd="sng">
                      <a:noFill/>
                    </a:lnL>
                    <a:lnR w="12700" cmpd="sng">
                      <a:noFill/>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Yes, because I am indispensable at work.</a:t>
                      </a:r>
                      <a:endParaRPr lang="de-DE" sz="1200" b="0" dirty="0">
                        <a:solidFill>
                          <a:schemeClr val="tx1"/>
                        </a:solidFill>
                      </a:endParaRPr>
                    </a:p>
                    <a:p>
                      <a:r>
                        <a:rPr lang="en-US" sz="1200" b="0" dirty="0">
                          <a:solidFill>
                            <a:schemeClr val="tx1"/>
                          </a:solidFill>
                        </a:rPr>
                        <a:t>. </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Yes, because I am scared of my boss</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No, I stay at home. </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r>
                        <a:rPr lang="en-US" sz="1200" b="0" dirty="0">
                          <a:solidFill>
                            <a:schemeClr val="tx1"/>
                          </a:solidFill>
                        </a:rPr>
                        <a:t>I do not currently work</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6946593"/>
                  </a:ext>
                </a:extLst>
              </a:tr>
            </a:tbl>
          </a:graphicData>
        </a:graphic>
      </p:graphicFrame>
      <p:sp>
        <p:nvSpPr>
          <p:cNvPr id="60" name="Textfeld 59">
            <a:extLst>
              <a:ext uri="{FF2B5EF4-FFF2-40B4-BE49-F238E27FC236}">
                <a16:creationId xmlns:a16="http://schemas.microsoft.com/office/drawing/2014/main" id="{D59DCADA-BD94-4B72-9E03-6A3F313CB111}"/>
              </a:ext>
            </a:extLst>
          </p:cNvPr>
          <p:cNvSpPr txBox="1"/>
          <p:nvPr/>
        </p:nvSpPr>
        <p:spPr>
          <a:xfrm>
            <a:off x="2068983" y="3344822"/>
            <a:ext cx="820738" cy="492443"/>
          </a:xfrm>
          <a:prstGeom prst="rect">
            <a:avLst/>
          </a:prstGeom>
          <a:noFill/>
        </p:spPr>
        <p:txBody>
          <a:bodyPr wrap="none" lIns="0" tIns="0" rIns="0" bIns="0" rtlCol="0">
            <a:spAutoFit/>
          </a:bodyPr>
          <a:lstStyle/>
          <a:p>
            <a:r>
              <a:rPr lang="de-DE" sz="3200" dirty="0">
                <a:solidFill>
                  <a:schemeClr val="bg1">
                    <a:lumMod val="65000"/>
                  </a:schemeClr>
                </a:solidFill>
              </a:rPr>
              <a:t>14%</a:t>
            </a:r>
          </a:p>
        </p:txBody>
      </p:sp>
      <p:sp>
        <p:nvSpPr>
          <p:cNvPr id="78" name="Textfeld 77">
            <a:extLst>
              <a:ext uri="{FF2B5EF4-FFF2-40B4-BE49-F238E27FC236}">
                <a16:creationId xmlns:a16="http://schemas.microsoft.com/office/drawing/2014/main" id="{169CCBBD-A302-451C-886C-231F34547139}"/>
              </a:ext>
            </a:extLst>
          </p:cNvPr>
          <p:cNvSpPr txBox="1"/>
          <p:nvPr/>
        </p:nvSpPr>
        <p:spPr>
          <a:xfrm>
            <a:off x="3735492" y="3353966"/>
            <a:ext cx="820738" cy="492443"/>
          </a:xfrm>
          <a:prstGeom prst="rect">
            <a:avLst/>
          </a:prstGeom>
          <a:noFill/>
        </p:spPr>
        <p:txBody>
          <a:bodyPr wrap="none" lIns="0" tIns="0" rIns="0" bIns="0" rtlCol="0">
            <a:spAutoFit/>
          </a:bodyPr>
          <a:lstStyle>
            <a:defPPr>
              <a:defRPr lang="en-US"/>
            </a:defPPr>
            <a:lvl1pPr>
              <a:defRPr sz="5400">
                <a:solidFill>
                  <a:schemeClr val="bg1">
                    <a:lumMod val="65000"/>
                  </a:schemeClr>
                </a:solidFill>
              </a:defRPr>
            </a:lvl1pPr>
          </a:lstStyle>
          <a:p>
            <a:r>
              <a:rPr lang="de-DE" sz="3200" dirty="0"/>
              <a:t>10%</a:t>
            </a:r>
          </a:p>
        </p:txBody>
      </p:sp>
      <p:sp>
        <p:nvSpPr>
          <p:cNvPr id="79" name="Textfeld 78">
            <a:extLst>
              <a:ext uri="{FF2B5EF4-FFF2-40B4-BE49-F238E27FC236}">
                <a16:creationId xmlns:a16="http://schemas.microsoft.com/office/drawing/2014/main" id="{EA57267F-F36C-4144-9E95-CC59CDB2B7FF}"/>
              </a:ext>
            </a:extLst>
          </p:cNvPr>
          <p:cNvSpPr txBox="1"/>
          <p:nvPr/>
        </p:nvSpPr>
        <p:spPr>
          <a:xfrm>
            <a:off x="371344" y="2997350"/>
            <a:ext cx="1540486" cy="923330"/>
          </a:xfrm>
          <a:prstGeom prst="rect">
            <a:avLst/>
          </a:prstGeom>
          <a:noFill/>
        </p:spPr>
        <p:txBody>
          <a:bodyPr wrap="none" lIns="0" tIns="0" rIns="0" bIns="0" rtlCol="0">
            <a:spAutoFit/>
          </a:bodyPr>
          <a:lstStyle>
            <a:defPPr>
              <a:defRPr lang="en-US"/>
            </a:defPPr>
            <a:lvl1pPr>
              <a:defRPr sz="5400" b="1">
                <a:solidFill>
                  <a:schemeClr val="tx2"/>
                </a:solidFill>
              </a:defRPr>
            </a:lvl1pPr>
          </a:lstStyle>
          <a:p>
            <a:r>
              <a:rPr lang="de-DE" sz="6000" dirty="0"/>
              <a:t>30%</a:t>
            </a:r>
          </a:p>
        </p:txBody>
      </p:sp>
      <p:sp>
        <p:nvSpPr>
          <p:cNvPr id="80" name="Textfeld 79">
            <a:extLst>
              <a:ext uri="{FF2B5EF4-FFF2-40B4-BE49-F238E27FC236}">
                <a16:creationId xmlns:a16="http://schemas.microsoft.com/office/drawing/2014/main" id="{0EDEC5DC-F0D2-4B80-91F5-CD2760170613}"/>
              </a:ext>
            </a:extLst>
          </p:cNvPr>
          <p:cNvSpPr txBox="1"/>
          <p:nvPr/>
        </p:nvSpPr>
        <p:spPr>
          <a:xfrm>
            <a:off x="5372821" y="3344822"/>
            <a:ext cx="593111" cy="492443"/>
          </a:xfrm>
          <a:prstGeom prst="rect">
            <a:avLst/>
          </a:prstGeom>
          <a:noFill/>
        </p:spPr>
        <p:txBody>
          <a:bodyPr wrap="none" lIns="0" tIns="0" rIns="0" bIns="0" rtlCol="0">
            <a:spAutoFit/>
          </a:bodyPr>
          <a:lstStyle/>
          <a:p>
            <a:r>
              <a:rPr lang="de-DE" sz="3200" dirty="0">
                <a:solidFill>
                  <a:schemeClr val="bg1">
                    <a:lumMod val="65000"/>
                  </a:schemeClr>
                </a:solidFill>
              </a:rPr>
              <a:t>4%</a:t>
            </a:r>
          </a:p>
        </p:txBody>
      </p:sp>
      <p:sp>
        <p:nvSpPr>
          <p:cNvPr id="81" name="Textfeld 80">
            <a:extLst>
              <a:ext uri="{FF2B5EF4-FFF2-40B4-BE49-F238E27FC236}">
                <a16:creationId xmlns:a16="http://schemas.microsoft.com/office/drawing/2014/main" id="{D9319942-F3E6-44DC-BD4A-982558418C20}"/>
              </a:ext>
            </a:extLst>
          </p:cNvPr>
          <p:cNvSpPr txBox="1"/>
          <p:nvPr/>
        </p:nvSpPr>
        <p:spPr>
          <a:xfrm>
            <a:off x="7033884" y="3344822"/>
            <a:ext cx="593111" cy="492443"/>
          </a:xfrm>
          <a:prstGeom prst="rect">
            <a:avLst/>
          </a:prstGeom>
          <a:noFill/>
        </p:spPr>
        <p:txBody>
          <a:bodyPr wrap="none" lIns="0" tIns="0" rIns="0" bIns="0" rtlCol="0">
            <a:spAutoFit/>
          </a:bodyPr>
          <a:lstStyle/>
          <a:p>
            <a:r>
              <a:rPr lang="de-DE" sz="3200" dirty="0">
                <a:solidFill>
                  <a:schemeClr val="bg1">
                    <a:lumMod val="65000"/>
                  </a:schemeClr>
                </a:solidFill>
              </a:rPr>
              <a:t>3%</a:t>
            </a:r>
          </a:p>
        </p:txBody>
      </p:sp>
      <p:sp>
        <p:nvSpPr>
          <p:cNvPr id="82" name="Textfeld 81">
            <a:extLst>
              <a:ext uri="{FF2B5EF4-FFF2-40B4-BE49-F238E27FC236}">
                <a16:creationId xmlns:a16="http://schemas.microsoft.com/office/drawing/2014/main" id="{5727A9F0-2F18-42F3-B4BF-8C9B8B1F63C2}"/>
              </a:ext>
            </a:extLst>
          </p:cNvPr>
          <p:cNvSpPr txBox="1"/>
          <p:nvPr/>
        </p:nvSpPr>
        <p:spPr>
          <a:xfrm>
            <a:off x="8676659" y="3344822"/>
            <a:ext cx="820738" cy="492443"/>
          </a:xfrm>
          <a:prstGeom prst="rect">
            <a:avLst/>
          </a:prstGeom>
          <a:noFill/>
        </p:spPr>
        <p:txBody>
          <a:bodyPr wrap="none" lIns="0" tIns="0" rIns="0" bIns="0" rtlCol="0">
            <a:spAutoFit/>
          </a:bodyPr>
          <a:lstStyle/>
          <a:p>
            <a:r>
              <a:rPr lang="de-DE" sz="3200" dirty="0">
                <a:solidFill>
                  <a:schemeClr val="bg1">
                    <a:lumMod val="65000"/>
                  </a:schemeClr>
                </a:solidFill>
              </a:rPr>
              <a:t>10%</a:t>
            </a:r>
          </a:p>
        </p:txBody>
      </p:sp>
      <p:sp>
        <p:nvSpPr>
          <p:cNvPr id="83" name="Textfeld 82">
            <a:extLst>
              <a:ext uri="{FF2B5EF4-FFF2-40B4-BE49-F238E27FC236}">
                <a16:creationId xmlns:a16="http://schemas.microsoft.com/office/drawing/2014/main" id="{FE4417D3-8F6D-4A4B-AE53-C252D1F354DE}"/>
              </a:ext>
            </a:extLst>
          </p:cNvPr>
          <p:cNvSpPr txBox="1"/>
          <p:nvPr/>
        </p:nvSpPr>
        <p:spPr>
          <a:xfrm>
            <a:off x="10282856" y="3345584"/>
            <a:ext cx="820738" cy="492443"/>
          </a:xfrm>
          <a:prstGeom prst="rect">
            <a:avLst/>
          </a:prstGeom>
          <a:noFill/>
        </p:spPr>
        <p:txBody>
          <a:bodyPr wrap="none" lIns="0" tIns="0" rIns="0" bIns="0" rtlCol="0">
            <a:spAutoFit/>
          </a:bodyPr>
          <a:lstStyle/>
          <a:p>
            <a:r>
              <a:rPr lang="de-DE" sz="3200" dirty="0">
                <a:solidFill>
                  <a:schemeClr val="bg1">
                    <a:lumMod val="65000"/>
                  </a:schemeClr>
                </a:solidFill>
              </a:rPr>
              <a:t>28%</a:t>
            </a:r>
          </a:p>
        </p:txBody>
      </p:sp>
      <p:grpSp>
        <p:nvGrpSpPr>
          <p:cNvPr id="122" name="Gruppieren 121">
            <a:extLst>
              <a:ext uri="{FF2B5EF4-FFF2-40B4-BE49-F238E27FC236}">
                <a16:creationId xmlns:a16="http://schemas.microsoft.com/office/drawing/2014/main" id="{70AE9923-7593-4015-8E96-FD114CCCE716}"/>
              </a:ext>
            </a:extLst>
          </p:cNvPr>
          <p:cNvGrpSpPr/>
          <p:nvPr/>
        </p:nvGrpSpPr>
        <p:grpSpPr>
          <a:xfrm>
            <a:off x="712381" y="2084383"/>
            <a:ext cx="7783684" cy="808736"/>
            <a:chOff x="712381" y="1764343"/>
            <a:chExt cx="3030279" cy="808736"/>
          </a:xfrm>
        </p:grpSpPr>
        <p:cxnSp>
          <p:nvCxnSpPr>
            <p:cNvPr id="123" name="Gerader Verbinder 122">
              <a:extLst>
                <a:ext uri="{FF2B5EF4-FFF2-40B4-BE49-F238E27FC236}">
                  <a16:creationId xmlns:a16="http://schemas.microsoft.com/office/drawing/2014/main" id="{40747C17-2BA0-4E5F-95FB-007A2FD4F3F7}"/>
                </a:ext>
              </a:extLst>
            </p:cNvPr>
            <p:cNvCxnSpPr>
              <a:cxnSpLocks/>
            </p:cNvCxnSpPr>
            <p:nvPr/>
          </p:nvCxnSpPr>
          <p:spPr>
            <a:xfrm flipV="1">
              <a:off x="712381" y="2275367"/>
              <a:ext cx="361507" cy="29771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4" name="Gerader Verbinder 123">
              <a:extLst>
                <a:ext uri="{FF2B5EF4-FFF2-40B4-BE49-F238E27FC236}">
                  <a16:creationId xmlns:a16="http://schemas.microsoft.com/office/drawing/2014/main" id="{749057D1-6564-402E-8212-2266DDB417C9}"/>
                </a:ext>
              </a:extLst>
            </p:cNvPr>
            <p:cNvCxnSpPr/>
            <p:nvPr/>
          </p:nvCxnSpPr>
          <p:spPr>
            <a:xfrm>
              <a:off x="1063255" y="2271197"/>
              <a:ext cx="2679405"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25" name="Textfeld 124">
              <a:extLst>
                <a:ext uri="{FF2B5EF4-FFF2-40B4-BE49-F238E27FC236}">
                  <a16:creationId xmlns:a16="http://schemas.microsoft.com/office/drawing/2014/main" id="{CA5CB054-6DFE-4F51-AAA2-5B8C90EC6031}"/>
                </a:ext>
              </a:extLst>
            </p:cNvPr>
            <p:cNvSpPr txBox="1"/>
            <p:nvPr/>
          </p:nvSpPr>
          <p:spPr>
            <a:xfrm>
              <a:off x="1576826" y="1764343"/>
              <a:ext cx="1808512" cy="492443"/>
            </a:xfrm>
            <a:prstGeom prst="rect">
              <a:avLst/>
            </a:prstGeom>
            <a:noFill/>
          </p:spPr>
          <p:txBody>
            <a:bodyPr wrap="square" lIns="0" tIns="0" rIns="0" bIns="0" rtlCol="0">
              <a:spAutoFit/>
            </a:bodyPr>
            <a:lstStyle/>
            <a:p>
              <a:r>
                <a:rPr lang="de-DE" sz="3200" dirty="0">
                  <a:solidFill>
                    <a:schemeClr val="bg1">
                      <a:lumMod val="65000"/>
                    </a:schemeClr>
                  </a:solidFill>
                </a:rPr>
                <a:t>61% Yes</a:t>
              </a:r>
            </a:p>
          </p:txBody>
        </p:sp>
      </p:grpSp>
      <p:grpSp>
        <p:nvGrpSpPr>
          <p:cNvPr id="150" name="Gruppieren 149">
            <a:extLst>
              <a:ext uri="{FF2B5EF4-FFF2-40B4-BE49-F238E27FC236}">
                <a16:creationId xmlns:a16="http://schemas.microsoft.com/office/drawing/2014/main" id="{82827750-7808-404A-97AB-A54C316508AE}"/>
              </a:ext>
            </a:extLst>
          </p:cNvPr>
          <p:cNvGrpSpPr/>
          <p:nvPr/>
        </p:nvGrpSpPr>
        <p:grpSpPr>
          <a:xfrm>
            <a:off x="1737772" y="2869359"/>
            <a:ext cx="1150182" cy="570168"/>
            <a:chOff x="1951900" y="2921448"/>
            <a:chExt cx="1150182" cy="570168"/>
          </a:xfrm>
        </p:grpSpPr>
        <p:pic>
          <p:nvPicPr>
            <p:cNvPr id="151" name="Grafik 150">
              <a:extLst>
                <a:ext uri="{FF2B5EF4-FFF2-40B4-BE49-F238E27FC236}">
                  <a16:creationId xmlns:a16="http://schemas.microsoft.com/office/drawing/2014/main" id="{A40BD0C4-3E69-476F-A3BB-E48116B44F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2182" y="3141613"/>
              <a:ext cx="188090" cy="180000"/>
            </a:xfrm>
            <a:prstGeom prst="rect">
              <a:avLst/>
            </a:prstGeom>
          </p:spPr>
        </p:pic>
        <p:grpSp>
          <p:nvGrpSpPr>
            <p:cNvPr id="152" name="Gruppieren 151">
              <a:extLst>
                <a:ext uri="{FF2B5EF4-FFF2-40B4-BE49-F238E27FC236}">
                  <a16:creationId xmlns:a16="http://schemas.microsoft.com/office/drawing/2014/main" id="{0555135A-933F-4DE5-AB0B-885F166AE2AB}"/>
                </a:ext>
              </a:extLst>
            </p:cNvPr>
            <p:cNvGrpSpPr/>
            <p:nvPr/>
          </p:nvGrpSpPr>
          <p:grpSpPr>
            <a:xfrm>
              <a:off x="1951900" y="2942337"/>
              <a:ext cx="1150182" cy="549279"/>
              <a:chOff x="3153384" y="3006278"/>
              <a:chExt cx="1024281" cy="549279"/>
            </a:xfrm>
          </p:grpSpPr>
          <p:grpSp>
            <p:nvGrpSpPr>
              <p:cNvPr id="156" name="Gruppieren 155">
                <a:extLst>
                  <a:ext uri="{FF2B5EF4-FFF2-40B4-BE49-F238E27FC236}">
                    <a16:creationId xmlns:a16="http://schemas.microsoft.com/office/drawing/2014/main" id="{7B849504-89AA-43B4-AAD0-27DD73E6E85C}"/>
                  </a:ext>
                </a:extLst>
              </p:cNvPr>
              <p:cNvGrpSpPr/>
              <p:nvPr/>
            </p:nvGrpSpPr>
            <p:grpSpPr>
              <a:xfrm>
                <a:off x="3153384" y="3006278"/>
                <a:ext cx="1016330" cy="279325"/>
                <a:chOff x="5651042" y="3076433"/>
                <a:chExt cx="1016330" cy="279325"/>
              </a:xfrm>
            </p:grpSpPr>
            <p:grpSp>
              <p:nvGrpSpPr>
                <p:cNvPr id="162" name="Gruppieren 161">
                  <a:extLst>
                    <a:ext uri="{FF2B5EF4-FFF2-40B4-BE49-F238E27FC236}">
                      <a16:creationId xmlns:a16="http://schemas.microsoft.com/office/drawing/2014/main" id="{4B6A6A94-7EDE-40FB-937A-80C62C2B1F69}"/>
                    </a:ext>
                  </a:extLst>
                </p:cNvPr>
                <p:cNvGrpSpPr/>
                <p:nvPr/>
              </p:nvGrpSpPr>
              <p:grpSpPr>
                <a:xfrm>
                  <a:off x="5651042" y="3211758"/>
                  <a:ext cx="216000" cy="144000"/>
                  <a:chOff x="2734278" y="3211758"/>
                  <a:chExt cx="216000" cy="144000"/>
                </a:xfrm>
              </p:grpSpPr>
              <p:cxnSp>
                <p:nvCxnSpPr>
                  <p:cNvPr id="164" name="Gerader Verbinder 163">
                    <a:extLst>
                      <a:ext uri="{FF2B5EF4-FFF2-40B4-BE49-F238E27FC236}">
                        <a16:creationId xmlns:a16="http://schemas.microsoft.com/office/drawing/2014/main" id="{0BD1888D-2E31-4B3B-A9EF-3C09D73DDF77}"/>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5" name="Gerader Verbinder 164">
                    <a:extLst>
                      <a:ext uri="{FF2B5EF4-FFF2-40B4-BE49-F238E27FC236}">
                        <a16:creationId xmlns:a16="http://schemas.microsoft.com/office/drawing/2014/main" id="{8BD62B18-E5C9-4582-8F1A-B026719CC288}"/>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63" name="Textfeld 162">
                  <a:extLst>
                    <a:ext uri="{FF2B5EF4-FFF2-40B4-BE49-F238E27FC236}">
                      <a16:creationId xmlns:a16="http://schemas.microsoft.com/office/drawing/2014/main" id="{C21499BD-9BAE-497F-BC98-4F59768B5EEB}"/>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157" name="Gruppieren 156">
                <a:extLst>
                  <a:ext uri="{FF2B5EF4-FFF2-40B4-BE49-F238E27FC236}">
                    <a16:creationId xmlns:a16="http://schemas.microsoft.com/office/drawing/2014/main" id="{FBD82EF8-66E6-42B9-99FC-F710B50DBDAA}"/>
                  </a:ext>
                </a:extLst>
              </p:cNvPr>
              <p:cNvGrpSpPr/>
              <p:nvPr/>
            </p:nvGrpSpPr>
            <p:grpSpPr>
              <a:xfrm>
                <a:off x="3159562" y="3281036"/>
                <a:ext cx="1018103" cy="274521"/>
                <a:chOff x="5649269" y="2787070"/>
                <a:chExt cx="1018103" cy="274521"/>
              </a:xfrm>
            </p:grpSpPr>
            <p:grpSp>
              <p:nvGrpSpPr>
                <p:cNvPr id="158" name="Gruppieren 157">
                  <a:extLst>
                    <a:ext uri="{FF2B5EF4-FFF2-40B4-BE49-F238E27FC236}">
                      <a16:creationId xmlns:a16="http://schemas.microsoft.com/office/drawing/2014/main" id="{7A52E6B0-CAD4-4983-9F4B-810F51BC4792}"/>
                    </a:ext>
                  </a:extLst>
                </p:cNvPr>
                <p:cNvGrpSpPr/>
                <p:nvPr/>
              </p:nvGrpSpPr>
              <p:grpSpPr>
                <a:xfrm>
                  <a:off x="5649269" y="2917591"/>
                  <a:ext cx="216000" cy="144000"/>
                  <a:chOff x="2734278" y="3211758"/>
                  <a:chExt cx="216000" cy="144000"/>
                </a:xfrm>
              </p:grpSpPr>
              <p:cxnSp>
                <p:nvCxnSpPr>
                  <p:cNvPr id="160" name="Gerader Verbinder 159">
                    <a:extLst>
                      <a:ext uri="{FF2B5EF4-FFF2-40B4-BE49-F238E27FC236}">
                        <a16:creationId xmlns:a16="http://schemas.microsoft.com/office/drawing/2014/main" id="{84DFE3B3-29A3-4F38-BE68-1DCE8E0FB8A5}"/>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1" name="Gerader Verbinder 160">
                    <a:extLst>
                      <a:ext uri="{FF2B5EF4-FFF2-40B4-BE49-F238E27FC236}">
                        <a16:creationId xmlns:a16="http://schemas.microsoft.com/office/drawing/2014/main" id="{BEA9CA54-671E-4A7C-BF06-06DE6B7C1CCE}"/>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59" name="Textfeld 158">
                  <a:extLst>
                    <a:ext uri="{FF2B5EF4-FFF2-40B4-BE49-F238E27FC236}">
                      <a16:creationId xmlns:a16="http://schemas.microsoft.com/office/drawing/2014/main" id="{BB3B2979-13A0-4CE1-ACE8-7ECC92CD07CA}"/>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33%</a:t>
                  </a:r>
                  <a:r>
                    <a:rPr lang="de-DE" sz="600" dirty="0">
                      <a:solidFill>
                        <a:srgbClr val="FFFFFF">
                          <a:lumMod val="65000"/>
                        </a:srgbClr>
                      </a:solidFill>
                    </a:rPr>
                    <a:t>c</a:t>
                  </a:r>
                  <a:r>
                    <a:rPr lang="de-DE" sz="800" dirty="0">
                      <a:solidFill>
                        <a:schemeClr val="bg1">
                          <a:lumMod val="65000"/>
                        </a:schemeClr>
                      </a:solidFill>
                    </a:rPr>
                    <a:t>|40%</a:t>
                  </a:r>
                  <a:r>
                    <a:rPr lang="de-DE" sz="600" dirty="0">
                      <a:solidFill>
                        <a:schemeClr val="bg1">
                          <a:lumMod val="65000"/>
                        </a:schemeClr>
                      </a:solidFill>
                    </a:rPr>
                    <a:t>ac</a:t>
                  </a:r>
                  <a:r>
                    <a:rPr lang="de-DE" sz="800" dirty="0">
                      <a:solidFill>
                        <a:schemeClr val="bg1">
                          <a:lumMod val="65000"/>
                        </a:schemeClr>
                      </a:solidFill>
                    </a:rPr>
                    <a:t>|24%</a:t>
                  </a:r>
                  <a:endParaRPr lang="de-DE" sz="600" dirty="0">
                    <a:solidFill>
                      <a:schemeClr val="bg1">
                        <a:lumMod val="65000"/>
                      </a:schemeClr>
                    </a:solidFill>
                  </a:endParaRPr>
                </a:p>
              </p:txBody>
            </p:sp>
          </p:grpSp>
        </p:grpSp>
        <p:grpSp>
          <p:nvGrpSpPr>
            <p:cNvPr id="153" name="Gruppieren 152">
              <a:extLst>
                <a:ext uri="{FF2B5EF4-FFF2-40B4-BE49-F238E27FC236}">
                  <a16:creationId xmlns:a16="http://schemas.microsoft.com/office/drawing/2014/main" id="{44A92A3A-966B-4622-97D6-E6AE7843185D}"/>
                </a:ext>
              </a:extLst>
            </p:cNvPr>
            <p:cNvGrpSpPr>
              <a:grpSpLocks noChangeAspect="1"/>
            </p:cNvGrpSpPr>
            <p:nvPr/>
          </p:nvGrpSpPr>
          <p:grpSpPr>
            <a:xfrm>
              <a:off x="1959046" y="2921448"/>
              <a:ext cx="224322" cy="144000"/>
              <a:chOff x="10194164" y="3584308"/>
              <a:chExt cx="493594" cy="316855"/>
            </a:xfrm>
          </p:grpSpPr>
          <p:pic>
            <p:nvPicPr>
              <p:cNvPr id="154" name="Graphic 5">
                <a:extLst>
                  <a:ext uri="{FF2B5EF4-FFF2-40B4-BE49-F238E27FC236}">
                    <a16:creationId xmlns:a16="http://schemas.microsoft.com/office/drawing/2014/main" id="{A801EDC6-542F-4DEB-83C9-8B45EAC660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155" name="Graphic 11">
                <a:extLst>
                  <a:ext uri="{FF2B5EF4-FFF2-40B4-BE49-F238E27FC236}">
                    <a16:creationId xmlns:a16="http://schemas.microsoft.com/office/drawing/2014/main" id="{86CADB33-3530-4FFF-9275-8376B3DB2D4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94164" y="3584308"/>
                <a:ext cx="276999" cy="276999"/>
              </a:xfrm>
              <a:prstGeom prst="rect">
                <a:avLst/>
              </a:prstGeom>
            </p:spPr>
          </p:pic>
        </p:grpSp>
      </p:grpSp>
      <p:grpSp>
        <p:nvGrpSpPr>
          <p:cNvPr id="182" name="Gruppieren 181">
            <a:extLst>
              <a:ext uri="{FF2B5EF4-FFF2-40B4-BE49-F238E27FC236}">
                <a16:creationId xmlns:a16="http://schemas.microsoft.com/office/drawing/2014/main" id="{E757FB48-765D-47A1-9215-D62C7E88F1E9}"/>
              </a:ext>
            </a:extLst>
          </p:cNvPr>
          <p:cNvGrpSpPr/>
          <p:nvPr/>
        </p:nvGrpSpPr>
        <p:grpSpPr>
          <a:xfrm>
            <a:off x="4515115" y="2869365"/>
            <a:ext cx="1150182" cy="570168"/>
            <a:chOff x="1951900" y="2921448"/>
            <a:chExt cx="1150182" cy="570168"/>
          </a:xfrm>
        </p:grpSpPr>
        <p:pic>
          <p:nvPicPr>
            <p:cNvPr id="183" name="Grafik 182">
              <a:extLst>
                <a:ext uri="{FF2B5EF4-FFF2-40B4-BE49-F238E27FC236}">
                  <a16:creationId xmlns:a16="http://schemas.microsoft.com/office/drawing/2014/main" id="{F073C609-5F7D-4D2B-8B57-B04ED76FF8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2182" y="3141613"/>
              <a:ext cx="188090" cy="180000"/>
            </a:xfrm>
            <a:prstGeom prst="rect">
              <a:avLst/>
            </a:prstGeom>
          </p:spPr>
        </p:pic>
        <p:grpSp>
          <p:nvGrpSpPr>
            <p:cNvPr id="184" name="Gruppieren 183">
              <a:extLst>
                <a:ext uri="{FF2B5EF4-FFF2-40B4-BE49-F238E27FC236}">
                  <a16:creationId xmlns:a16="http://schemas.microsoft.com/office/drawing/2014/main" id="{37E6A84E-1F55-40B8-AC91-26FC3A8C383C}"/>
                </a:ext>
              </a:extLst>
            </p:cNvPr>
            <p:cNvGrpSpPr/>
            <p:nvPr/>
          </p:nvGrpSpPr>
          <p:grpSpPr>
            <a:xfrm>
              <a:off x="1951900" y="2942337"/>
              <a:ext cx="1150182" cy="549279"/>
              <a:chOff x="3153384" y="3006278"/>
              <a:chExt cx="1024281" cy="549279"/>
            </a:xfrm>
          </p:grpSpPr>
          <p:grpSp>
            <p:nvGrpSpPr>
              <p:cNvPr id="188" name="Gruppieren 187">
                <a:extLst>
                  <a:ext uri="{FF2B5EF4-FFF2-40B4-BE49-F238E27FC236}">
                    <a16:creationId xmlns:a16="http://schemas.microsoft.com/office/drawing/2014/main" id="{DBD716BF-7B31-4882-8D3B-F00F2216788A}"/>
                  </a:ext>
                </a:extLst>
              </p:cNvPr>
              <p:cNvGrpSpPr/>
              <p:nvPr/>
            </p:nvGrpSpPr>
            <p:grpSpPr>
              <a:xfrm>
                <a:off x="3153384" y="3006278"/>
                <a:ext cx="1016330" cy="279325"/>
                <a:chOff x="5651042" y="3076433"/>
                <a:chExt cx="1016330" cy="279325"/>
              </a:xfrm>
            </p:grpSpPr>
            <p:grpSp>
              <p:nvGrpSpPr>
                <p:cNvPr id="194" name="Gruppieren 193">
                  <a:extLst>
                    <a:ext uri="{FF2B5EF4-FFF2-40B4-BE49-F238E27FC236}">
                      <a16:creationId xmlns:a16="http://schemas.microsoft.com/office/drawing/2014/main" id="{3071F2C0-971C-4646-98C0-BAC11142B3EE}"/>
                    </a:ext>
                  </a:extLst>
                </p:cNvPr>
                <p:cNvGrpSpPr/>
                <p:nvPr/>
              </p:nvGrpSpPr>
              <p:grpSpPr>
                <a:xfrm>
                  <a:off x="5651042" y="3211758"/>
                  <a:ext cx="216000" cy="144000"/>
                  <a:chOff x="2734278" y="3211758"/>
                  <a:chExt cx="216000" cy="144000"/>
                </a:xfrm>
              </p:grpSpPr>
              <p:cxnSp>
                <p:nvCxnSpPr>
                  <p:cNvPr id="196" name="Gerader Verbinder 195">
                    <a:extLst>
                      <a:ext uri="{FF2B5EF4-FFF2-40B4-BE49-F238E27FC236}">
                        <a16:creationId xmlns:a16="http://schemas.microsoft.com/office/drawing/2014/main" id="{C8E911B1-387F-4FAE-9014-171B6E462A08}"/>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7" name="Gerader Verbinder 196">
                    <a:extLst>
                      <a:ext uri="{FF2B5EF4-FFF2-40B4-BE49-F238E27FC236}">
                        <a16:creationId xmlns:a16="http://schemas.microsoft.com/office/drawing/2014/main" id="{8E6AE670-68DB-4E2B-BEFC-F8E2DC37B758}"/>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95" name="Textfeld 194">
                  <a:extLst>
                    <a:ext uri="{FF2B5EF4-FFF2-40B4-BE49-F238E27FC236}">
                      <a16:creationId xmlns:a16="http://schemas.microsoft.com/office/drawing/2014/main" id="{82A6B39A-1366-449C-B935-F2821CCE7720}"/>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8%|12%</a:t>
                  </a:r>
                </a:p>
              </p:txBody>
            </p:sp>
          </p:grpSp>
          <p:grpSp>
            <p:nvGrpSpPr>
              <p:cNvPr id="189" name="Gruppieren 188">
                <a:extLst>
                  <a:ext uri="{FF2B5EF4-FFF2-40B4-BE49-F238E27FC236}">
                    <a16:creationId xmlns:a16="http://schemas.microsoft.com/office/drawing/2014/main" id="{62B0F27D-D691-4F52-B6E7-E9F606293369}"/>
                  </a:ext>
                </a:extLst>
              </p:cNvPr>
              <p:cNvGrpSpPr/>
              <p:nvPr/>
            </p:nvGrpSpPr>
            <p:grpSpPr>
              <a:xfrm>
                <a:off x="3159562" y="3281036"/>
                <a:ext cx="1018103" cy="274521"/>
                <a:chOff x="5649269" y="2787070"/>
                <a:chExt cx="1018103" cy="274521"/>
              </a:xfrm>
            </p:grpSpPr>
            <p:grpSp>
              <p:nvGrpSpPr>
                <p:cNvPr id="190" name="Gruppieren 189">
                  <a:extLst>
                    <a:ext uri="{FF2B5EF4-FFF2-40B4-BE49-F238E27FC236}">
                      <a16:creationId xmlns:a16="http://schemas.microsoft.com/office/drawing/2014/main" id="{BAA4C458-294F-4F91-915D-1AFDC7C04245}"/>
                    </a:ext>
                  </a:extLst>
                </p:cNvPr>
                <p:cNvGrpSpPr/>
                <p:nvPr/>
              </p:nvGrpSpPr>
              <p:grpSpPr>
                <a:xfrm>
                  <a:off x="5649269" y="2917591"/>
                  <a:ext cx="216000" cy="144000"/>
                  <a:chOff x="2734278" y="3211758"/>
                  <a:chExt cx="216000" cy="144000"/>
                </a:xfrm>
              </p:grpSpPr>
              <p:cxnSp>
                <p:nvCxnSpPr>
                  <p:cNvPr id="192" name="Gerader Verbinder 191">
                    <a:extLst>
                      <a:ext uri="{FF2B5EF4-FFF2-40B4-BE49-F238E27FC236}">
                        <a16:creationId xmlns:a16="http://schemas.microsoft.com/office/drawing/2014/main" id="{408D0D89-8138-4E1F-9651-6E78C700314E}"/>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3" name="Gerader Verbinder 192">
                    <a:extLst>
                      <a:ext uri="{FF2B5EF4-FFF2-40B4-BE49-F238E27FC236}">
                        <a16:creationId xmlns:a16="http://schemas.microsoft.com/office/drawing/2014/main" id="{164B8E98-2AE2-4334-98E3-0737974551F7}"/>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91" name="Textfeld 190">
                  <a:extLst>
                    <a:ext uri="{FF2B5EF4-FFF2-40B4-BE49-F238E27FC236}">
                      <a16:creationId xmlns:a16="http://schemas.microsoft.com/office/drawing/2014/main" id="{8F5F70D7-C333-450C-8606-5CB89A6777B2}"/>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13%</a:t>
                  </a:r>
                  <a:r>
                    <a:rPr lang="de-DE" sz="600" dirty="0">
                      <a:solidFill>
                        <a:schemeClr val="bg1">
                          <a:lumMod val="65000"/>
                        </a:schemeClr>
                      </a:solidFill>
                    </a:rPr>
                    <a:t>c</a:t>
                  </a:r>
                  <a:r>
                    <a:rPr lang="de-DE" sz="800" dirty="0">
                      <a:solidFill>
                        <a:schemeClr val="bg1">
                          <a:lumMod val="65000"/>
                        </a:schemeClr>
                      </a:solidFill>
                    </a:rPr>
                    <a:t>|13%</a:t>
                  </a:r>
                  <a:r>
                    <a:rPr lang="de-DE" sz="600" dirty="0">
                      <a:solidFill>
                        <a:schemeClr val="bg1">
                          <a:lumMod val="65000"/>
                        </a:schemeClr>
                      </a:solidFill>
                    </a:rPr>
                    <a:t>c</a:t>
                  </a:r>
                  <a:r>
                    <a:rPr lang="de-DE" sz="800" dirty="0">
                      <a:solidFill>
                        <a:schemeClr val="bg1">
                          <a:lumMod val="65000"/>
                        </a:schemeClr>
                      </a:solidFill>
                    </a:rPr>
                    <a:t>|7%</a:t>
                  </a:r>
                  <a:endParaRPr lang="de-DE" sz="600" dirty="0">
                    <a:solidFill>
                      <a:schemeClr val="bg1">
                        <a:lumMod val="65000"/>
                      </a:schemeClr>
                    </a:solidFill>
                  </a:endParaRPr>
                </a:p>
              </p:txBody>
            </p:sp>
          </p:grpSp>
        </p:grpSp>
        <p:grpSp>
          <p:nvGrpSpPr>
            <p:cNvPr id="185" name="Gruppieren 184">
              <a:extLst>
                <a:ext uri="{FF2B5EF4-FFF2-40B4-BE49-F238E27FC236}">
                  <a16:creationId xmlns:a16="http://schemas.microsoft.com/office/drawing/2014/main" id="{3F388AA8-C3D2-4F12-AD1B-8634C8097AF8}"/>
                </a:ext>
              </a:extLst>
            </p:cNvPr>
            <p:cNvGrpSpPr>
              <a:grpSpLocks noChangeAspect="1"/>
            </p:cNvGrpSpPr>
            <p:nvPr/>
          </p:nvGrpSpPr>
          <p:grpSpPr>
            <a:xfrm>
              <a:off x="1959046" y="2921448"/>
              <a:ext cx="224322" cy="144000"/>
              <a:chOff x="10194164" y="3584308"/>
              <a:chExt cx="493594" cy="316855"/>
            </a:xfrm>
          </p:grpSpPr>
          <p:pic>
            <p:nvPicPr>
              <p:cNvPr id="186" name="Graphic 5">
                <a:extLst>
                  <a:ext uri="{FF2B5EF4-FFF2-40B4-BE49-F238E27FC236}">
                    <a16:creationId xmlns:a16="http://schemas.microsoft.com/office/drawing/2014/main" id="{59201D70-0367-48AE-934A-008B871DD1C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187" name="Graphic 11">
                <a:extLst>
                  <a:ext uri="{FF2B5EF4-FFF2-40B4-BE49-F238E27FC236}">
                    <a16:creationId xmlns:a16="http://schemas.microsoft.com/office/drawing/2014/main" id="{FE9DD9A7-8EB0-4010-B428-5A1A0A2FDEB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94164" y="3584308"/>
                <a:ext cx="276999" cy="276999"/>
              </a:xfrm>
              <a:prstGeom prst="rect">
                <a:avLst/>
              </a:prstGeom>
            </p:spPr>
          </p:pic>
        </p:grpSp>
      </p:grpSp>
      <p:grpSp>
        <p:nvGrpSpPr>
          <p:cNvPr id="214" name="Gruppieren 213">
            <a:extLst>
              <a:ext uri="{FF2B5EF4-FFF2-40B4-BE49-F238E27FC236}">
                <a16:creationId xmlns:a16="http://schemas.microsoft.com/office/drawing/2014/main" id="{3850D5DC-994E-4DDA-8208-2B21BE6F8FA0}"/>
              </a:ext>
            </a:extLst>
          </p:cNvPr>
          <p:cNvGrpSpPr/>
          <p:nvPr/>
        </p:nvGrpSpPr>
        <p:grpSpPr>
          <a:xfrm>
            <a:off x="11020248" y="2841966"/>
            <a:ext cx="1150182" cy="570168"/>
            <a:chOff x="1951900" y="2921448"/>
            <a:chExt cx="1150182" cy="570168"/>
          </a:xfrm>
        </p:grpSpPr>
        <p:pic>
          <p:nvPicPr>
            <p:cNvPr id="215" name="Grafik 214">
              <a:extLst>
                <a:ext uri="{FF2B5EF4-FFF2-40B4-BE49-F238E27FC236}">
                  <a16:creationId xmlns:a16="http://schemas.microsoft.com/office/drawing/2014/main" id="{463D7B9C-50F2-4E02-AA1A-50A9B6A199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2182" y="3141613"/>
              <a:ext cx="188090" cy="180000"/>
            </a:xfrm>
            <a:prstGeom prst="rect">
              <a:avLst/>
            </a:prstGeom>
          </p:spPr>
        </p:pic>
        <p:grpSp>
          <p:nvGrpSpPr>
            <p:cNvPr id="216" name="Gruppieren 215">
              <a:extLst>
                <a:ext uri="{FF2B5EF4-FFF2-40B4-BE49-F238E27FC236}">
                  <a16:creationId xmlns:a16="http://schemas.microsoft.com/office/drawing/2014/main" id="{465833F7-6BC6-41B7-9125-F70F397DB6F7}"/>
                </a:ext>
              </a:extLst>
            </p:cNvPr>
            <p:cNvGrpSpPr/>
            <p:nvPr/>
          </p:nvGrpSpPr>
          <p:grpSpPr>
            <a:xfrm>
              <a:off x="1951900" y="2942337"/>
              <a:ext cx="1150182" cy="549279"/>
              <a:chOff x="3153384" y="3006278"/>
              <a:chExt cx="1024281" cy="549279"/>
            </a:xfrm>
          </p:grpSpPr>
          <p:grpSp>
            <p:nvGrpSpPr>
              <p:cNvPr id="220" name="Gruppieren 219">
                <a:extLst>
                  <a:ext uri="{FF2B5EF4-FFF2-40B4-BE49-F238E27FC236}">
                    <a16:creationId xmlns:a16="http://schemas.microsoft.com/office/drawing/2014/main" id="{FAC69A50-2F82-4DA1-8FDD-6EA930D1C3D7}"/>
                  </a:ext>
                </a:extLst>
              </p:cNvPr>
              <p:cNvGrpSpPr/>
              <p:nvPr/>
            </p:nvGrpSpPr>
            <p:grpSpPr>
              <a:xfrm>
                <a:off x="3153384" y="3006278"/>
                <a:ext cx="1016330" cy="279325"/>
                <a:chOff x="5651042" y="3076433"/>
                <a:chExt cx="1016330" cy="279325"/>
              </a:xfrm>
            </p:grpSpPr>
            <p:grpSp>
              <p:nvGrpSpPr>
                <p:cNvPr id="226" name="Gruppieren 225">
                  <a:extLst>
                    <a:ext uri="{FF2B5EF4-FFF2-40B4-BE49-F238E27FC236}">
                      <a16:creationId xmlns:a16="http://schemas.microsoft.com/office/drawing/2014/main" id="{5A1C1885-15EB-499D-BF9E-8C460F625A90}"/>
                    </a:ext>
                  </a:extLst>
                </p:cNvPr>
                <p:cNvGrpSpPr/>
                <p:nvPr/>
              </p:nvGrpSpPr>
              <p:grpSpPr>
                <a:xfrm>
                  <a:off x="5651042" y="3211758"/>
                  <a:ext cx="216000" cy="144000"/>
                  <a:chOff x="2734278" y="3211758"/>
                  <a:chExt cx="216000" cy="144000"/>
                </a:xfrm>
              </p:grpSpPr>
              <p:cxnSp>
                <p:nvCxnSpPr>
                  <p:cNvPr id="228" name="Gerader Verbinder 227">
                    <a:extLst>
                      <a:ext uri="{FF2B5EF4-FFF2-40B4-BE49-F238E27FC236}">
                        <a16:creationId xmlns:a16="http://schemas.microsoft.com/office/drawing/2014/main" id="{4B179E13-9CBE-4A86-9E0C-CB36DE83F75F}"/>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29" name="Gerader Verbinder 228">
                    <a:extLst>
                      <a:ext uri="{FF2B5EF4-FFF2-40B4-BE49-F238E27FC236}">
                        <a16:creationId xmlns:a16="http://schemas.microsoft.com/office/drawing/2014/main" id="{CA15A315-BB63-4C0A-8987-120CFF626E10}"/>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27" name="Textfeld 226">
                  <a:extLst>
                    <a:ext uri="{FF2B5EF4-FFF2-40B4-BE49-F238E27FC236}">
                      <a16:creationId xmlns:a16="http://schemas.microsoft.com/office/drawing/2014/main" id="{D1A4CB8E-80C1-4974-A244-FEC525F83FB9}"/>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221" name="Gruppieren 220">
                <a:extLst>
                  <a:ext uri="{FF2B5EF4-FFF2-40B4-BE49-F238E27FC236}">
                    <a16:creationId xmlns:a16="http://schemas.microsoft.com/office/drawing/2014/main" id="{8BBBF3DA-A3B5-47E6-A827-28296AFC18D6}"/>
                  </a:ext>
                </a:extLst>
              </p:cNvPr>
              <p:cNvGrpSpPr/>
              <p:nvPr/>
            </p:nvGrpSpPr>
            <p:grpSpPr>
              <a:xfrm>
                <a:off x="3159562" y="3281036"/>
                <a:ext cx="1018103" cy="274521"/>
                <a:chOff x="5649269" y="2787070"/>
                <a:chExt cx="1018103" cy="274521"/>
              </a:xfrm>
            </p:grpSpPr>
            <p:grpSp>
              <p:nvGrpSpPr>
                <p:cNvPr id="222" name="Gruppieren 221">
                  <a:extLst>
                    <a:ext uri="{FF2B5EF4-FFF2-40B4-BE49-F238E27FC236}">
                      <a16:creationId xmlns:a16="http://schemas.microsoft.com/office/drawing/2014/main" id="{5D0DCCB4-4A4D-4C00-8E49-7D34D0D757CE}"/>
                    </a:ext>
                  </a:extLst>
                </p:cNvPr>
                <p:cNvGrpSpPr/>
                <p:nvPr/>
              </p:nvGrpSpPr>
              <p:grpSpPr>
                <a:xfrm>
                  <a:off x="5649269" y="2917591"/>
                  <a:ext cx="216000" cy="144000"/>
                  <a:chOff x="2734278" y="3211758"/>
                  <a:chExt cx="216000" cy="144000"/>
                </a:xfrm>
              </p:grpSpPr>
              <p:cxnSp>
                <p:nvCxnSpPr>
                  <p:cNvPr id="224" name="Gerader Verbinder 223">
                    <a:extLst>
                      <a:ext uri="{FF2B5EF4-FFF2-40B4-BE49-F238E27FC236}">
                        <a16:creationId xmlns:a16="http://schemas.microsoft.com/office/drawing/2014/main" id="{9EBFC9C5-CA8D-4CD7-8487-0B455B8FE5B5}"/>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25" name="Gerader Verbinder 224">
                    <a:extLst>
                      <a:ext uri="{FF2B5EF4-FFF2-40B4-BE49-F238E27FC236}">
                        <a16:creationId xmlns:a16="http://schemas.microsoft.com/office/drawing/2014/main" id="{8D639FAB-3884-4DFB-84CB-5CF66E00CF82}"/>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23" name="Textfeld 222">
                  <a:extLst>
                    <a:ext uri="{FF2B5EF4-FFF2-40B4-BE49-F238E27FC236}">
                      <a16:creationId xmlns:a16="http://schemas.microsoft.com/office/drawing/2014/main" id="{45ED2427-832C-45A7-BE4E-3E62D1809686}"/>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12%|11%|47%</a:t>
                  </a:r>
                  <a:r>
                    <a:rPr lang="de-DE" sz="600" dirty="0">
                      <a:solidFill>
                        <a:schemeClr val="bg1">
                          <a:lumMod val="65000"/>
                        </a:schemeClr>
                      </a:solidFill>
                    </a:rPr>
                    <a:t>ab</a:t>
                  </a:r>
                </a:p>
              </p:txBody>
            </p:sp>
          </p:grpSp>
        </p:grpSp>
        <p:grpSp>
          <p:nvGrpSpPr>
            <p:cNvPr id="217" name="Gruppieren 216">
              <a:extLst>
                <a:ext uri="{FF2B5EF4-FFF2-40B4-BE49-F238E27FC236}">
                  <a16:creationId xmlns:a16="http://schemas.microsoft.com/office/drawing/2014/main" id="{1C59ABB5-0CAB-4BA6-8210-C00A674013A5}"/>
                </a:ext>
              </a:extLst>
            </p:cNvPr>
            <p:cNvGrpSpPr>
              <a:grpSpLocks noChangeAspect="1"/>
            </p:cNvGrpSpPr>
            <p:nvPr/>
          </p:nvGrpSpPr>
          <p:grpSpPr>
            <a:xfrm>
              <a:off x="1959046" y="2921448"/>
              <a:ext cx="224322" cy="144000"/>
              <a:chOff x="10194164" y="3584308"/>
              <a:chExt cx="493594" cy="316855"/>
            </a:xfrm>
          </p:grpSpPr>
          <p:pic>
            <p:nvPicPr>
              <p:cNvPr id="218" name="Graphic 5">
                <a:extLst>
                  <a:ext uri="{FF2B5EF4-FFF2-40B4-BE49-F238E27FC236}">
                    <a16:creationId xmlns:a16="http://schemas.microsoft.com/office/drawing/2014/main" id="{DEB061C6-C4DC-4827-8233-9EE8B5F0EA3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219" name="Graphic 11">
                <a:extLst>
                  <a:ext uri="{FF2B5EF4-FFF2-40B4-BE49-F238E27FC236}">
                    <a16:creationId xmlns:a16="http://schemas.microsoft.com/office/drawing/2014/main" id="{25EF5B19-FE22-4631-B626-ED2F0CBE358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94164" y="3584308"/>
                <a:ext cx="276999" cy="276999"/>
              </a:xfrm>
              <a:prstGeom prst="rect">
                <a:avLst/>
              </a:prstGeom>
            </p:spPr>
          </p:pic>
        </p:grpSp>
      </p:grpSp>
      <p:grpSp>
        <p:nvGrpSpPr>
          <p:cNvPr id="230" name="Gruppieren 229">
            <a:extLst>
              <a:ext uri="{FF2B5EF4-FFF2-40B4-BE49-F238E27FC236}">
                <a16:creationId xmlns:a16="http://schemas.microsoft.com/office/drawing/2014/main" id="{E68F0920-AB71-4651-A1F5-29117C5F42AD}"/>
              </a:ext>
            </a:extLst>
          </p:cNvPr>
          <p:cNvGrpSpPr>
            <a:grpSpLocks noChangeAspect="1"/>
          </p:cNvGrpSpPr>
          <p:nvPr/>
        </p:nvGrpSpPr>
        <p:grpSpPr>
          <a:xfrm>
            <a:off x="8496065" y="5616154"/>
            <a:ext cx="3240000" cy="432383"/>
            <a:chOff x="8145191" y="5602202"/>
            <a:chExt cx="3681683" cy="491331"/>
          </a:xfrm>
        </p:grpSpPr>
        <p:pic>
          <p:nvPicPr>
            <p:cNvPr id="231" name="Graphic 5">
              <a:extLst>
                <a:ext uri="{FF2B5EF4-FFF2-40B4-BE49-F238E27FC236}">
                  <a16:creationId xmlns:a16="http://schemas.microsoft.com/office/drawing/2014/main" id="{CCFCA7AF-D7B9-423E-BCEE-D865437FCF7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24240" y="5667113"/>
              <a:ext cx="192868" cy="316855"/>
            </a:xfrm>
            <a:prstGeom prst="rect">
              <a:avLst/>
            </a:prstGeom>
          </p:spPr>
        </p:pic>
        <p:pic>
          <p:nvPicPr>
            <p:cNvPr id="232" name="Grafik 231">
              <a:extLst>
                <a:ext uri="{FF2B5EF4-FFF2-40B4-BE49-F238E27FC236}">
                  <a16:creationId xmlns:a16="http://schemas.microsoft.com/office/drawing/2014/main" id="{A622CF31-3BA3-42C8-8307-47C56ED3DB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93318" y="5602202"/>
              <a:ext cx="421322" cy="403200"/>
            </a:xfrm>
            <a:prstGeom prst="rect">
              <a:avLst/>
            </a:prstGeom>
          </p:spPr>
        </p:pic>
        <p:pic>
          <p:nvPicPr>
            <p:cNvPr id="233" name="Graphic 11">
              <a:extLst>
                <a:ext uri="{FF2B5EF4-FFF2-40B4-BE49-F238E27FC236}">
                  <a16:creationId xmlns:a16="http://schemas.microsoft.com/office/drawing/2014/main" id="{929F1FFD-5812-499B-B57A-50A55DC8ADA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45191" y="5702348"/>
              <a:ext cx="276999" cy="276999"/>
            </a:xfrm>
            <a:prstGeom prst="rect">
              <a:avLst/>
            </a:prstGeom>
          </p:spPr>
        </p:pic>
        <p:sp>
          <p:nvSpPr>
            <p:cNvPr id="234" name="Rechteck: abgerundete Ecken 233">
              <a:extLst>
                <a:ext uri="{FF2B5EF4-FFF2-40B4-BE49-F238E27FC236}">
                  <a16:creationId xmlns:a16="http://schemas.microsoft.com/office/drawing/2014/main" id="{5E8E554A-CE41-4F64-BE70-B7E756BE09C6}"/>
                </a:ext>
              </a:extLst>
            </p:cNvPr>
            <p:cNvSpPr/>
            <p:nvPr/>
          </p:nvSpPr>
          <p:spPr bwMode="ltGray">
            <a:xfrm>
              <a:off x="10086643" y="5667112"/>
              <a:ext cx="1740231" cy="338289"/>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sp>
          <p:nvSpPr>
            <p:cNvPr id="235" name="Textfeld 234">
              <a:extLst>
                <a:ext uri="{FF2B5EF4-FFF2-40B4-BE49-F238E27FC236}">
                  <a16:creationId xmlns:a16="http://schemas.microsoft.com/office/drawing/2014/main" id="{0C47DAAE-7B1C-4903-BE46-EFAF941549B9}"/>
                </a:ext>
              </a:extLst>
            </p:cNvPr>
            <p:cNvSpPr txBox="1"/>
            <p:nvPr/>
          </p:nvSpPr>
          <p:spPr>
            <a:xfrm>
              <a:off x="10206064"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18-34</a:t>
              </a:r>
              <a:br>
                <a:rPr lang="en-US" sz="1100" dirty="0">
                  <a:solidFill>
                    <a:schemeClr val="bg1">
                      <a:lumMod val="75000"/>
                    </a:schemeClr>
                  </a:solidFill>
                </a:rPr>
              </a:br>
              <a:r>
                <a:rPr lang="en-US" sz="900" dirty="0">
                  <a:solidFill>
                    <a:schemeClr val="bg1">
                      <a:lumMod val="75000"/>
                    </a:schemeClr>
                  </a:solidFill>
                </a:rPr>
                <a:t>(a)</a:t>
              </a:r>
            </a:p>
          </p:txBody>
        </p:sp>
        <p:sp>
          <p:nvSpPr>
            <p:cNvPr id="236" name="Textfeld 235">
              <a:extLst>
                <a:ext uri="{FF2B5EF4-FFF2-40B4-BE49-F238E27FC236}">
                  <a16:creationId xmlns:a16="http://schemas.microsoft.com/office/drawing/2014/main" id="{ADF3ADE3-B4A6-4F7C-B89D-4D3CEFC30809}"/>
                </a:ext>
              </a:extLst>
            </p:cNvPr>
            <p:cNvSpPr txBox="1"/>
            <p:nvPr/>
          </p:nvSpPr>
          <p:spPr>
            <a:xfrm>
              <a:off x="10741646"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35-49</a:t>
              </a:r>
              <a:br>
                <a:rPr lang="en-US" sz="1100" dirty="0">
                  <a:solidFill>
                    <a:schemeClr val="bg1">
                      <a:lumMod val="75000"/>
                    </a:schemeClr>
                  </a:solidFill>
                </a:rPr>
              </a:br>
              <a:r>
                <a:rPr lang="en-US" sz="900" dirty="0">
                  <a:solidFill>
                    <a:schemeClr val="bg1">
                      <a:lumMod val="75000"/>
                    </a:schemeClr>
                  </a:solidFill>
                </a:rPr>
                <a:t>(b)</a:t>
              </a:r>
            </a:p>
          </p:txBody>
        </p:sp>
        <p:sp>
          <p:nvSpPr>
            <p:cNvPr id="237" name="Textfeld 236">
              <a:extLst>
                <a:ext uri="{FF2B5EF4-FFF2-40B4-BE49-F238E27FC236}">
                  <a16:creationId xmlns:a16="http://schemas.microsoft.com/office/drawing/2014/main" id="{6ADB8CE2-89F9-45AD-AA6F-817F9D2BF819}"/>
                </a:ext>
              </a:extLst>
            </p:cNvPr>
            <p:cNvSpPr txBox="1"/>
            <p:nvPr/>
          </p:nvSpPr>
          <p:spPr>
            <a:xfrm>
              <a:off x="11277227"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50-99</a:t>
              </a:r>
              <a:br>
                <a:rPr lang="en-US" sz="1100" dirty="0">
                  <a:solidFill>
                    <a:schemeClr val="bg1">
                      <a:lumMod val="75000"/>
                    </a:schemeClr>
                  </a:solidFill>
                </a:rPr>
              </a:br>
              <a:r>
                <a:rPr lang="en-US" sz="900" dirty="0">
                  <a:solidFill>
                    <a:schemeClr val="bg1">
                      <a:lumMod val="75000"/>
                    </a:schemeClr>
                  </a:solidFill>
                </a:rPr>
                <a:t>(c)</a:t>
              </a:r>
            </a:p>
          </p:txBody>
        </p:sp>
        <p:cxnSp>
          <p:nvCxnSpPr>
            <p:cNvPr id="238" name="Gerader Verbinder 237">
              <a:extLst>
                <a:ext uri="{FF2B5EF4-FFF2-40B4-BE49-F238E27FC236}">
                  <a16:creationId xmlns:a16="http://schemas.microsoft.com/office/drawing/2014/main" id="{1FCBC2EA-4BEA-4C4D-9CB9-55833393CAAE}"/>
                </a:ext>
              </a:extLst>
            </p:cNvPr>
            <p:cNvCxnSpPr>
              <a:cxnSpLocks/>
            </p:cNvCxnSpPr>
            <p:nvPr/>
          </p:nvCxnSpPr>
          <p:spPr>
            <a:xfrm>
              <a:off x="1067642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39" name="Gerader Verbinder 238">
              <a:extLst>
                <a:ext uri="{FF2B5EF4-FFF2-40B4-BE49-F238E27FC236}">
                  <a16:creationId xmlns:a16="http://schemas.microsoft.com/office/drawing/2014/main" id="{9E3B333D-1B18-4AAB-AE9E-93E9BDCC6CF1}"/>
                </a:ext>
              </a:extLst>
            </p:cNvPr>
            <p:cNvCxnSpPr>
              <a:cxnSpLocks/>
            </p:cNvCxnSpPr>
            <p:nvPr/>
          </p:nvCxnSpPr>
          <p:spPr>
            <a:xfrm>
              <a:off x="1121689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40" name="Rechteck: abgerundete Ecken 239">
              <a:extLst>
                <a:ext uri="{FF2B5EF4-FFF2-40B4-BE49-F238E27FC236}">
                  <a16:creationId xmlns:a16="http://schemas.microsoft.com/office/drawing/2014/main" id="{86FA1418-CF3C-402B-AAC4-662E91A4B32F}"/>
                </a:ext>
              </a:extLst>
            </p:cNvPr>
            <p:cNvSpPr/>
            <p:nvPr/>
          </p:nvSpPr>
          <p:spPr bwMode="ltGray">
            <a:xfrm>
              <a:off x="8812162" y="5667112"/>
              <a:ext cx="518125" cy="33829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cxnSp>
          <p:nvCxnSpPr>
            <p:cNvPr id="241" name="Gerader Verbinder 240">
              <a:extLst>
                <a:ext uri="{FF2B5EF4-FFF2-40B4-BE49-F238E27FC236}">
                  <a16:creationId xmlns:a16="http://schemas.microsoft.com/office/drawing/2014/main" id="{B5571290-E095-4A4C-8019-EC53849CCE99}"/>
                </a:ext>
              </a:extLst>
            </p:cNvPr>
            <p:cNvCxnSpPr>
              <a:cxnSpLocks/>
            </p:cNvCxnSpPr>
            <p:nvPr/>
          </p:nvCxnSpPr>
          <p:spPr>
            <a:xfrm>
              <a:off x="9071224" y="5765460"/>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42" name="Textfeld 241">
              <a:extLst>
                <a:ext uri="{FF2B5EF4-FFF2-40B4-BE49-F238E27FC236}">
                  <a16:creationId xmlns:a16="http://schemas.microsoft.com/office/drawing/2014/main" id="{4A7612E5-03D9-47FE-869E-0C6B9528A311}"/>
                </a:ext>
              </a:extLst>
            </p:cNvPr>
            <p:cNvSpPr txBox="1"/>
            <p:nvPr/>
          </p:nvSpPr>
          <p:spPr>
            <a:xfrm>
              <a:off x="8882814" y="5766403"/>
              <a:ext cx="132972" cy="192355"/>
            </a:xfrm>
            <a:prstGeom prst="rect">
              <a:avLst/>
            </a:prstGeom>
            <a:noFill/>
          </p:spPr>
          <p:txBody>
            <a:bodyPr wrap="none" lIns="0" tIns="0" rIns="0" bIns="0" rtlCol="0">
              <a:spAutoFit/>
            </a:bodyPr>
            <a:lstStyle/>
            <a:p>
              <a:pPr algn="ctr"/>
              <a:r>
                <a:rPr lang="en-US" sz="1100" dirty="0">
                  <a:solidFill>
                    <a:schemeClr val="bg1">
                      <a:lumMod val="75000"/>
                    </a:schemeClr>
                  </a:solidFill>
                </a:rPr>
                <a:t>m</a:t>
              </a:r>
            </a:p>
          </p:txBody>
        </p:sp>
        <p:sp>
          <p:nvSpPr>
            <p:cNvPr id="243" name="Textfeld 242">
              <a:extLst>
                <a:ext uri="{FF2B5EF4-FFF2-40B4-BE49-F238E27FC236}">
                  <a16:creationId xmlns:a16="http://schemas.microsoft.com/office/drawing/2014/main" id="{EDE1C22B-FAA5-45FE-A008-975B886E6D48}"/>
                </a:ext>
              </a:extLst>
            </p:cNvPr>
            <p:cNvSpPr txBox="1"/>
            <p:nvPr/>
          </p:nvSpPr>
          <p:spPr>
            <a:xfrm>
              <a:off x="9198193" y="5766403"/>
              <a:ext cx="43718" cy="192355"/>
            </a:xfrm>
            <a:prstGeom prst="rect">
              <a:avLst/>
            </a:prstGeom>
            <a:noFill/>
          </p:spPr>
          <p:txBody>
            <a:bodyPr wrap="none" lIns="0" tIns="0" rIns="0" bIns="0" rtlCol="0">
              <a:spAutoFit/>
            </a:bodyPr>
            <a:lstStyle/>
            <a:p>
              <a:pPr algn="ctr"/>
              <a:r>
                <a:rPr lang="en-US" sz="1100" dirty="0">
                  <a:solidFill>
                    <a:schemeClr val="bg1">
                      <a:lumMod val="75000"/>
                    </a:schemeClr>
                  </a:solidFill>
                </a:rPr>
                <a:t>f</a:t>
              </a:r>
              <a:endParaRPr lang="en-US" sz="900" dirty="0">
                <a:solidFill>
                  <a:schemeClr val="bg1">
                    <a:lumMod val="75000"/>
                  </a:schemeClr>
                </a:solidFill>
              </a:endParaRPr>
            </a:p>
          </p:txBody>
        </p:sp>
        <p:sp>
          <p:nvSpPr>
            <p:cNvPr id="244" name="Textfeld 243">
              <a:extLst>
                <a:ext uri="{FF2B5EF4-FFF2-40B4-BE49-F238E27FC236}">
                  <a16:creationId xmlns:a16="http://schemas.microsoft.com/office/drawing/2014/main" id="{4E63B280-4F9C-4A70-BFB5-DA6F06399C4A}"/>
                </a:ext>
              </a:extLst>
            </p:cNvPr>
            <p:cNvSpPr txBox="1"/>
            <p:nvPr/>
          </p:nvSpPr>
          <p:spPr>
            <a:xfrm>
              <a:off x="8908650" y="5936152"/>
              <a:ext cx="74" cy="157381"/>
            </a:xfrm>
            <a:prstGeom prst="rect">
              <a:avLst/>
            </a:prstGeom>
            <a:noFill/>
          </p:spPr>
          <p:txBody>
            <a:bodyPr wrap="none" lIns="0" tIns="0" rIns="0" bIns="0" rtlCol="0">
              <a:spAutoFit/>
            </a:bodyPr>
            <a:lstStyle/>
            <a:p>
              <a:endParaRPr lang="en-US" sz="900" b="1" dirty="0">
                <a:solidFill>
                  <a:schemeClr val="bg1">
                    <a:lumMod val="75000"/>
                  </a:schemeClr>
                </a:solidFill>
              </a:endParaRPr>
            </a:p>
          </p:txBody>
        </p:sp>
      </p:grpSp>
      <p:grpSp>
        <p:nvGrpSpPr>
          <p:cNvPr id="104" name="Gruppieren 103">
            <a:extLst>
              <a:ext uri="{FF2B5EF4-FFF2-40B4-BE49-F238E27FC236}">
                <a16:creationId xmlns:a16="http://schemas.microsoft.com/office/drawing/2014/main" id="{A0DDFAAF-504B-4833-9BD3-9E111237DD7D}"/>
              </a:ext>
            </a:extLst>
          </p:cNvPr>
          <p:cNvGrpSpPr/>
          <p:nvPr/>
        </p:nvGrpSpPr>
        <p:grpSpPr>
          <a:xfrm>
            <a:off x="1912428" y="6249342"/>
            <a:ext cx="724480" cy="468000"/>
            <a:chOff x="1714500" y="4880600"/>
            <a:chExt cx="724480" cy="468000"/>
          </a:xfrm>
        </p:grpSpPr>
        <p:pic>
          <p:nvPicPr>
            <p:cNvPr id="105" name="Grafik 104">
              <a:extLst>
                <a:ext uri="{FF2B5EF4-FFF2-40B4-BE49-F238E27FC236}">
                  <a16:creationId xmlns:a16="http://schemas.microsoft.com/office/drawing/2014/main" id="{845DF90F-D70D-4BBE-9813-6120860BCE18}"/>
                </a:ext>
              </a:extLst>
            </p:cNvPr>
            <p:cNvPicPr>
              <a:picLocks noChangeAspect="1"/>
            </p:cNvPicPr>
            <p:nvPr/>
          </p:nvPicPr>
          <p:blipFill>
            <a:blip r:embed="rId10"/>
            <a:stretch>
              <a:fillRect/>
            </a:stretch>
          </p:blipFill>
          <p:spPr>
            <a:xfrm>
              <a:off x="1714500" y="4880600"/>
              <a:ext cx="468000" cy="468000"/>
            </a:xfrm>
            <a:prstGeom prst="rect">
              <a:avLst/>
            </a:prstGeom>
          </p:spPr>
        </p:pic>
        <p:sp>
          <p:nvSpPr>
            <p:cNvPr id="106" name="Textfeld 105">
              <a:extLst>
                <a:ext uri="{FF2B5EF4-FFF2-40B4-BE49-F238E27FC236}">
                  <a16:creationId xmlns:a16="http://schemas.microsoft.com/office/drawing/2014/main" id="{DA0691B0-08C5-44D3-B7C8-AFF831751E3D}"/>
                </a:ext>
              </a:extLst>
            </p:cNvPr>
            <p:cNvSpPr txBox="1"/>
            <p:nvPr/>
          </p:nvSpPr>
          <p:spPr>
            <a:xfrm>
              <a:off x="2182500" y="5037656"/>
              <a:ext cx="256480" cy="153888"/>
            </a:xfrm>
            <a:prstGeom prst="rect">
              <a:avLst/>
            </a:prstGeom>
            <a:noFill/>
          </p:spPr>
          <p:txBody>
            <a:bodyPr wrap="none" lIns="0" tIns="0" rIns="0" bIns="0" rtlCol="0">
              <a:spAutoFit/>
            </a:bodyPr>
            <a:lstStyle/>
            <a:p>
              <a:r>
                <a:rPr lang="en-US" sz="1000" b="1" noProof="1"/>
                <a:t>BEL</a:t>
              </a:r>
            </a:p>
          </p:txBody>
        </p:sp>
      </p:grpSp>
      <p:grpSp>
        <p:nvGrpSpPr>
          <p:cNvPr id="93" name="Gruppieren 92">
            <a:extLst>
              <a:ext uri="{FF2B5EF4-FFF2-40B4-BE49-F238E27FC236}">
                <a16:creationId xmlns:a16="http://schemas.microsoft.com/office/drawing/2014/main" id="{4A854692-DE90-40F0-9CB7-F9E00404E2C3}"/>
              </a:ext>
            </a:extLst>
          </p:cNvPr>
          <p:cNvGrpSpPr/>
          <p:nvPr/>
        </p:nvGrpSpPr>
        <p:grpSpPr>
          <a:xfrm>
            <a:off x="2827645" y="2863643"/>
            <a:ext cx="1150182" cy="570168"/>
            <a:chOff x="1951900" y="2921448"/>
            <a:chExt cx="1150182" cy="570168"/>
          </a:xfrm>
        </p:grpSpPr>
        <p:pic>
          <p:nvPicPr>
            <p:cNvPr id="94" name="Grafik 93">
              <a:extLst>
                <a:ext uri="{FF2B5EF4-FFF2-40B4-BE49-F238E27FC236}">
                  <a16:creationId xmlns:a16="http://schemas.microsoft.com/office/drawing/2014/main" id="{D74E8E84-0D77-4C50-BD86-3471C83B13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2182" y="3141613"/>
              <a:ext cx="188090" cy="180000"/>
            </a:xfrm>
            <a:prstGeom prst="rect">
              <a:avLst/>
            </a:prstGeom>
          </p:spPr>
        </p:pic>
        <p:grpSp>
          <p:nvGrpSpPr>
            <p:cNvPr id="95" name="Gruppieren 94">
              <a:extLst>
                <a:ext uri="{FF2B5EF4-FFF2-40B4-BE49-F238E27FC236}">
                  <a16:creationId xmlns:a16="http://schemas.microsoft.com/office/drawing/2014/main" id="{3DA60D43-6173-4426-9703-DD00DCE2B65B}"/>
                </a:ext>
              </a:extLst>
            </p:cNvPr>
            <p:cNvGrpSpPr/>
            <p:nvPr/>
          </p:nvGrpSpPr>
          <p:grpSpPr>
            <a:xfrm>
              <a:off x="1951900" y="2942337"/>
              <a:ext cx="1150182" cy="549279"/>
              <a:chOff x="3153384" y="3006278"/>
              <a:chExt cx="1024281" cy="549279"/>
            </a:xfrm>
          </p:grpSpPr>
          <p:grpSp>
            <p:nvGrpSpPr>
              <p:cNvPr id="100" name="Gruppieren 99">
                <a:extLst>
                  <a:ext uri="{FF2B5EF4-FFF2-40B4-BE49-F238E27FC236}">
                    <a16:creationId xmlns:a16="http://schemas.microsoft.com/office/drawing/2014/main" id="{40582426-B82C-4D6F-A670-1158BBF15C5D}"/>
                  </a:ext>
                </a:extLst>
              </p:cNvPr>
              <p:cNvGrpSpPr/>
              <p:nvPr/>
            </p:nvGrpSpPr>
            <p:grpSpPr>
              <a:xfrm>
                <a:off x="3153384" y="3006278"/>
                <a:ext cx="1016330" cy="279325"/>
                <a:chOff x="5651042" y="3076433"/>
                <a:chExt cx="1016330" cy="279325"/>
              </a:xfrm>
            </p:grpSpPr>
            <p:grpSp>
              <p:nvGrpSpPr>
                <p:cNvPr id="109" name="Gruppieren 108">
                  <a:extLst>
                    <a:ext uri="{FF2B5EF4-FFF2-40B4-BE49-F238E27FC236}">
                      <a16:creationId xmlns:a16="http://schemas.microsoft.com/office/drawing/2014/main" id="{F9E8488D-14AE-4E37-8707-94CD66C815D1}"/>
                    </a:ext>
                  </a:extLst>
                </p:cNvPr>
                <p:cNvGrpSpPr/>
                <p:nvPr/>
              </p:nvGrpSpPr>
              <p:grpSpPr>
                <a:xfrm>
                  <a:off x="5651042" y="3211758"/>
                  <a:ext cx="216000" cy="144000"/>
                  <a:chOff x="2734278" y="3211758"/>
                  <a:chExt cx="216000" cy="144000"/>
                </a:xfrm>
              </p:grpSpPr>
              <p:cxnSp>
                <p:nvCxnSpPr>
                  <p:cNvPr id="111" name="Gerader Verbinder 110">
                    <a:extLst>
                      <a:ext uri="{FF2B5EF4-FFF2-40B4-BE49-F238E27FC236}">
                        <a16:creationId xmlns:a16="http://schemas.microsoft.com/office/drawing/2014/main" id="{C77F199D-BF6F-4C09-B97B-39B18DBB91CF}"/>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2" name="Gerader Verbinder 111">
                    <a:extLst>
                      <a:ext uri="{FF2B5EF4-FFF2-40B4-BE49-F238E27FC236}">
                        <a16:creationId xmlns:a16="http://schemas.microsoft.com/office/drawing/2014/main" id="{2148873C-4FFC-426A-BE62-FAB28B4C40B5}"/>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10" name="Textfeld 109">
                  <a:extLst>
                    <a:ext uri="{FF2B5EF4-FFF2-40B4-BE49-F238E27FC236}">
                      <a16:creationId xmlns:a16="http://schemas.microsoft.com/office/drawing/2014/main" id="{3C173B89-1A7F-43B3-8CB6-F4EB0736FE5B}"/>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101" name="Gruppieren 100">
                <a:extLst>
                  <a:ext uri="{FF2B5EF4-FFF2-40B4-BE49-F238E27FC236}">
                    <a16:creationId xmlns:a16="http://schemas.microsoft.com/office/drawing/2014/main" id="{AC2D2837-BBD9-4ADC-AC10-0B289563C86F}"/>
                  </a:ext>
                </a:extLst>
              </p:cNvPr>
              <p:cNvGrpSpPr/>
              <p:nvPr/>
            </p:nvGrpSpPr>
            <p:grpSpPr>
              <a:xfrm>
                <a:off x="3159562" y="3281036"/>
                <a:ext cx="1018103" cy="274521"/>
                <a:chOff x="5649269" y="2787070"/>
                <a:chExt cx="1018103" cy="274521"/>
              </a:xfrm>
            </p:grpSpPr>
            <p:grpSp>
              <p:nvGrpSpPr>
                <p:cNvPr id="102" name="Gruppieren 101">
                  <a:extLst>
                    <a:ext uri="{FF2B5EF4-FFF2-40B4-BE49-F238E27FC236}">
                      <a16:creationId xmlns:a16="http://schemas.microsoft.com/office/drawing/2014/main" id="{DEAE59F9-C4BF-44F3-8BCB-1BCC8C114FEC}"/>
                    </a:ext>
                  </a:extLst>
                </p:cNvPr>
                <p:cNvGrpSpPr/>
                <p:nvPr/>
              </p:nvGrpSpPr>
              <p:grpSpPr>
                <a:xfrm>
                  <a:off x="5649269" y="2917591"/>
                  <a:ext cx="216000" cy="144000"/>
                  <a:chOff x="2734278" y="3211758"/>
                  <a:chExt cx="216000" cy="144000"/>
                </a:xfrm>
              </p:grpSpPr>
              <p:cxnSp>
                <p:nvCxnSpPr>
                  <p:cNvPr id="107" name="Gerader Verbinder 106">
                    <a:extLst>
                      <a:ext uri="{FF2B5EF4-FFF2-40B4-BE49-F238E27FC236}">
                        <a16:creationId xmlns:a16="http://schemas.microsoft.com/office/drawing/2014/main" id="{30175274-EB88-43DE-819D-3DCD79CBAAAE}"/>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8" name="Gerader Verbinder 107">
                    <a:extLst>
                      <a:ext uri="{FF2B5EF4-FFF2-40B4-BE49-F238E27FC236}">
                        <a16:creationId xmlns:a16="http://schemas.microsoft.com/office/drawing/2014/main" id="{3457AD62-4003-41D1-B857-FEE602600A72}"/>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03" name="Textfeld 102">
                  <a:extLst>
                    <a:ext uri="{FF2B5EF4-FFF2-40B4-BE49-F238E27FC236}">
                      <a16:creationId xmlns:a16="http://schemas.microsoft.com/office/drawing/2014/main" id="{6BF0CD10-A5C0-4BD0-B0DF-22B982E56409}"/>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19%</a:t>
                  </a:r>
                  <a:r>
                    <a:rPr lang="de-DE" sz="600" dirty="0">
                      <a:solidFill>
                        <a:schemeClr val="bg1">
                          <a:lumMod val="65000"/>
                        </a:schemeClr>
                      </a:solidFill>
                    </a:rPr>
                    <a:t>c</a:t>
                  </a:r>
                  <a:r>
                    <a:rPr lang="de-DE" sz="800" dirty="0">
                      <a:solidFill>
                        <a:schemeClr val="bg1">
                          <a:lumMod val="65000"/>
                        </a:schemeClr>
                      </a:solidFill>
                    </a:rPr>
                    <a:t>|15%</a:t>
                  </a:r>
                  <a:r>
                    <a:rPr lang="de-DE" sz="600" dirty="0">
                      <a:solidFill>
                        <a:srgbClr val="FFFFFF">
                          <a:lumMod val="65000"/>
                        </a:srgbClr>
                      </a:solidFill>
                    </a:rPr>
                    <a:t>c</a:t>
                  </a:r>
                  <a:r>
                    <a:rPr lang="de-DE" sz="800" dirty="0">
                      <a:solidFill>
                        <a:schemeClr val="bg1">
                          <a:lumMod val="65000"/>
                        </a:schemeClr>
                      </a:solidFill>
                    </a:rPr>
                    <a:t>|11%</a:t>
                  </a:r>
                  <a:endParaRPr lang="de-DE" sz="600" dirty="0">
                    <a:solidFill>
                      <a:schemeClr val="bg1">
                        <a:lumMod val="65000"/>
                      </a:schemeClr>
                    </a:solidFill>
                  </a:endParaRPr>
                </a:p>
              </p:txBody>
            </p:sp>
          </p:grpSp>
        </p:grpSp>
        <p:grpSp>
          <p:nvGrpSpPr>
            <p:cNvPr id="96" name="Gruppieren 95">
              <a:extLst>
                <a:ext uri="{FF2B5EF4-FFF2-40B4-BE49-F238E27FC236}">
                  <a16:creationId xmlns:a16="http://schemas.microsoft.com/office/drawing/2014/main" id="{E454E718-E2F1-4BBD-BDC1-EDA680193441}"/>
                </a:ext>
              </a:extLst>
            </p:cNvPr>
            <p:cNvGrpSpPr>
              <a:grpSpLocks noChangeAspect="1"/>
            </p:cNvGrpSpPr>
            <p:nvPr/>
          </p:nvGrpSpPr>
          <p:grpSpPr>
            <a:xfrm>
              <a:off x="1959046" y="2921448"/>
              <a:ext cx="224322" cy="144000"/>
              <a:chOff x="10194164" y="3584308"/>
              <a:chExt cx="493594" cy="316855"/>
            </a:xfrm>
          </p:grpSpPr>
          <p:pic>
            <p:nvPicPr>
              <p:cNvPr id="98" name="Graphic 5">
                <a:extLst>
                  <a:ext uri="{FF2B5EF4-FFF2-40B4-BE49-F238E27FC236}">
                    <a16:creationId xmlns:a16="http://schemas.microsoft.com/office/drawing/2014/main" id="{B32AECE8-748D-43A6-949F-1968276EDC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99" name="Graphic 11">
                <a:extLst>
                  <a:ext uri="{FF2B5EF4-FFF2-40B4-BE49-F238E27FC236}">
                    <a16:creationId xmlns:a16="http://schemas.microsoft.com/office/drawing/2014/main" id="{C3B12E11-76F4-44DA-AE1D-B772CBDD9A7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94164" y="3584308"/>
                <a:ext cx="276999" cy="276999"/>
              </a:xfrm>
              <a:prstGeom prst="rect">
                <a:avLst/>
              </a:prstGeom>
            </p:spPr>
          </p:pic>
        </p:grpSp>
      </p:grpSp>
      <p:grpSp>
        <p:nvGrpSpPr>
          <p:cNvPr id="113" name="Gruppieren 112">
            <a:extLst>
              <a:ext uri="{FF2B5EF4-FFF2-40B4-BE49-F238E27FC236}">
                <a16:creationId xmlns:a16="http://schemas.microsoft.com/office/drawing/2014/main" id="{62E826B4-9058-4713-9746-3C9AA6940065}"/>
              </a:ext>
            </a:extLst>
          </p:cNvPr>
          <p:cNvGrpSpPr/>
          <p:nvPr/>
        </p:nvGrpSpPr>
        <p:grpSpPr>
          <a:xfrm>
            <a:off x="9425368" y="2869365"/>
            <a:ext cx="1150182" cy="570168"/>
            <a:chOff x="1951900" y="2921448"/>
            <a:chExt cx="1150182" cy="570168"/>
          </a:xfrm>
        </p:grpSpPr>
        <p:pic>
          <p:nvPicPr>
            <p:cNvPr id="114" name="Grafik 113">
              <a:extLst>
                <a:ext uri="{FF2B5EF4-FFF2-40B4-BE49-F238E27FC236}">
                  <a16:creationId xmlns:a16="http://schemas.microsoft.com/office/drawing/2014/main" id="{871E2115-51F5-475A-8CB9-9B93EEB8F5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2182" y="3141613"/>
              <a:ext cx="188090" cy="180000"/>
            </a:xfrm>
            <a:prstGeom prst="rect">
              <a:avLst/>
            </a:prstGeom>
          </p:spPr>
        </p:pic>
        <p:grpSp>
          <p:nvGrpSpPr>
            <p:cNvPr id="115" name="Gruppieren 114">
              <a:extLst>
                <a:ext uri="{FF2B5EF4-FFF2-40B4-BE49-F238E27FC236}">
                  <a16:creationId xmlns:a16="http://schemas.microsoft.com/office/drawing/2014/main" id="{2E49D48B-AF68-4FBF-9E37-1195B74C3969}"/>
                </a:ext>
              </a:extLst>
            </p:cNvPr>
            <p:cNvGrpSpPr/>
            <p:nvPr/>
          </p:nvGrpSpPr>
          <p:grpSpPr>
            <a:xfrm>
              <a:off x="1951900" y="2942337"/>
              <a:ext cx="1150182" cy="549279"/>
              <a:chOff x="3153384" y="3006278"/>
              <a:chExt cx="1024281" cy="549279"/>
            </a:xfrm>
          </p:grpSpPr>
          <p:grpSp>
            <p:nvGrpSpPr>
              <p:cNvPr id="119" name="Gruppieren 118">
                <a:extLst>
                  <a:ext uri="{FF2B5EF4-FFF2-40B4-BE49-F238E27FC236}">
                    <a16:creationId xmlns:a16="http://schemas.microsoft.com/office/drawing/2014/main" id="{4C0AF55F-59B2-4BF2-8E26-3954EE011205}"/>
                  </a:ext>
                </a:extLst>
              </p:cNvPr>
              <p:cNvGrpSpPr/>
              <p:nvPr/>
            </p:nvGrpSpPr>
            <p:grpSpPr>
              <a:xfrm>
                <a:off x="3153384" y="3006278"/>
                <a:ext cx="1016330" cy="279325"/>
                <a:chOff x="5651042" y="3076433"/>
                <a:chExt cx="1016330" cy="279325"/>
              </a:xfrm>
            </p:grpSpPr>
            <p:grpSp>
              <p:nvGrpSpPr>
                <p:cNvPr id="133" name="Gruppieren 132">
                  <a:extLst>
                    <a:ext uri="{FF2B5EF4-FFF2-40B4-BE49-F238E27FC236}">
                      <a16:creationId xmlns:a16="http://schemas.microsoft.com/office/drawing/2014/main" id="{BF7DC597-D754-44E9-B1BE-3E6FF70C3B1D}"/>
                    </a:ext>
                  </a:extLst>
                </p:cNvPr>
                <p:cNvGrpSpPr/>
                <p:nvPr/>
              </p:nvGrpSpPr>
              <p:grpSpPr>
                <a:xfrm>
                  <a:off x="5651042" y="3211758"/>
                  <a:ext cx="216000" cy="144000"/>
                  <a:chOff x="2734278" y="3211758"/>
                  <a:chExt cx="216000" cy="144000"/>
                </a:xfrm>
              </p:grpSpPr>
              <p:cxnSp>
                <p:nvCxnSpPr>
                  <p:cNvPr id="135" name="Gerader Verbinder 134">
                    <a:extLst>
                      <a:ext uri="{FF2B5EF4-FFF2-40B4-BE49-F238E27FC236}">
                        <a16:creationId xmlns:a16="http://schemas.microsoft.com/office/drawing/2014/main" id="{899DD20E-12B5-4F5B-A958-AB8CBE75E85F}"/>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36" name="Gerader Verbinder 135">
                    <a:extLst>
                      <a:ext uri="{FF2B5EF4-FFF2-40B4-BE49-F238E27FC236}">
                        <a16:creationId xmlns:a16="http://schemas.microsoft.com/office/drawing/2014/main" id="{9198239C-83F1-44A4-97C7-33F733874D15}"/>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34" name="Textfeld 133">
                  <a:extLst>
                    <a:ext uri="{FF2B5EF4-FFF2-40B4-BE49-F238E27FC236}">
                      <a16:creationId xmlns:a16="http://schemas.microsoft.com/office/drawing/2014/main" id="{ED1035BE-90A5-4511-AE18-B4174493594F}"/>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12%|8%</a:t>
                  </a:r>
                </a:p>
              </p:txBody>
            </p:sp>
          </p:grpSp>
          <p:grpSp>
            <p:nvGrpSpPr>
              <p:cNvPr id="120" name="Gruppieren 119">
                <a:extLst>
                  <a:ext uri="{FF2B5EF4-FFF2-40B4-BE49-F238E27FC236}">
                    <a16:creationId xmlns:a16="http://schemas.microsoft.com/office/drawing/2014/main" id="{A49835AD-BE67-4B34-BC06-0048B87FB96A}"/>
                  </a:ext>
                </a:extLst>
              </p:cNvPr>
              <p:cNvGrpSpPr/>
              <p:nvPr/>
            </p:nvGrpSpPr>
            <p:grpSpPr>
              <a:xfrm>
                <a:off x="3159562" y="3281036"/>
                <a:ext cx="1018103" cy="274521"/>
                <a:chOff x="5649269" y="2787070"/>
                <a:chExt cx="1018103" cy="274521"/>
              </a:xfrm>
            </p:grpSpPr>
            <p:grpSp>
              <p:nvGrpSpPr>
                <p:cNvPr id="121" name="Gruppieren 120">
                  <a:extLst>
                    <a:ext uri="{FF2B5EF4-FFF2-40B4-BE49-F238E27FC236}">
                      <a16:creationId xmlns:a16="http://schemas.microsoft.com/office/drawing/2014/main" id="{430B74C4-E7DD-42A7-B7C1-7A8D7DDBE46F}"/>
                    </a:ext>
                  </a:extLst>
                </p:cNvPr>
                <p:cNvGrpSpPr/>
                <p:nvPr/>
              </p:nvGrpSpPr>
              <p:grpSpPr>
                <a:xfrm>
                  <a:off x="5649269" y="2917591"/>
                  <a:ext cx="216000" cy="144000"/>
                  <a:chOff x="2734278" y="3211758"/>
                  <a:chExt cx="216000" cy="144000"/>
                </a:xfrm>
              </p:grpSpPr>
              <p:cxnSp>
                <p:nvCxnSpPr>
                  <p:cNvPr id="131" name="Gerader Verbinder 130">
                    <a:extLst>
                      <a:ext uri="{FF2B5EF4-FFF2-40B4-BE49-F238E27FC236}">
                        <a16:creationId xmlns:a16="http://schemas.microsoft.com/office/drawing/2014/main" id="{29FB2B9F-CB24-4A62-B8E7-BC65C459FB98}"/>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32" name="Gerader Verbinder 131">
                    <a:extLst>
                      <a:ext uri="{FF2B5EF4-FFF2-40B4-BE49-F238E27FC236}">
                        <a16:creationId xmlns:a16="http://schemas.microsoft.com/office/drawing/2014/main" id="{4D70F23E-D0ED-4081-B820-E007FBEFF50B}"/>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30" name="Textfeld 129">
                  <a:extLst>
                    <a:ext uri="{FF2B5EF4-FFF2-40B4-BE49-F238E27FC236}">
                      <a16:creationId xmlns:a16="http://schemas.microsoft.com/office/drawing/2014/main" id="{F8948D8E-0661-4BA6-A487-0467AA165AC7}"/>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12%</a:t>
                  </a:r>
                  <a:r>
                    <a:rPr lang="de-DE" sz="600" dirty="0">
                      <a:solidFill>
                        <a:schemeClr val="bg1">
                          <a:lumMod val="65000"/>
                        </a:schemeClr>
                      </a:solidFill>
                    </a:rPr>
                    <a:t>c</a:t>
                  </a:r>
                  <a:r>
                    <a:rPr lang="de-DE" sz="800" dirty="0">
                      <a:solidFill>
                        <a:schemeClr val="bg1">
                          <a:lumMod val="65000"/>
                        </a:schemeClr>
                      </a:solidFill>
                    </a:rPr>
                    <a:t>|12%</a:t>
                  </a:r>
                  <a:r>
                    <a:rPr lang="de-DE" sz="600" dirty="0">
                      <a:solidFill>
                        <a:schemeClr val="bg1">
                          <a:lumMod val="65000"/>
                        </a:schemeClr>
                      </a:solidFill>
                    </a:rPr>
                    <a:t>c</a:t>
                  </a:r>
                  <a:r>
                    <a:rPr lang="de-DE" sz="800" dirty="0">
                      <a:solidFill>
                        <a:schemeClr val="bg1">
                          <a:lumMod val="65000"/>
                        </a:schemeClr>
                      </a:solidFill>
                    </a:rPr>
                    <a:t>|7%</a:t>
                  </a:r>
                  <a:endParaRPr lang="de-DE" sz="600" dirty="0">
                    <a:solidFill>
                      <a:schemeClr val="bg1">
                        <a:lumMod val="65000"/>
                      </a:schemeClr>
                    </a:solidFill>
                  </a:endParaRPr>
                </a:p>
              </p:txBody>
            </p:sp>
          </p:grpSp>
        </p:grpSp>
        <p:grpSp>
          <p:nvGrpSpPr>
            <p:cNvPr id="116" name="Gruppieren 115">
              <a:extLst>
                <a:ext uri="{FF2B5EF4-FFF2-40B4-BE49-F238E27FC236}">
                  <a16:creationId xmlns:a16="http://schemas.microsoft.com/office/drawing/2014/main" id="{CD3DF43F-9521-4BF3-A6E6-6D13E3C9FE19}"/>
                </a:ext>
              </a:extLst>
            </p:cNvPr>
            <p:cNvGrpSpPr>
              <a:grpSpLocks noChangeAspect="1"/>
            </p:cNvGrpSpPr>
            <p:nvPr/>
          </p:nvGrpSpPr>
          <p:grpSpPr>
            <a:xfrm>
              <a:off x="1959046" y="2921448"/>
              <a:ext cx="224322" cy="144000"/>
              <a:chOff x="10194164" y="3584308"/>
              <a:chExt cx="493594" cy="316855"/>
            </a:xfrm>
          </p:grpSpPr>
          <p:pic>
            <p:nvPicPr>
              <p:cNvPr id="117" name="Graphic 5">
                <a:extLst>
                  <a:ext uri="{FF2B5EF4-FFF2-40B4-BE49-F238E27FC236}">
                    <a16:creationId xmlns:a16="http://schemas.microsoft.com/office/drawing/2014/main" id="{9E993331-C996-4F70-87F7-F56AD810A15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118" name="Graphic 11">
                <a:extLst>
                  <a:ext uri="{FF2B5EF4-FFF2-40B4-BE49-F238E27FC236}">
                    <a16:creationId xmlns:a16="http://schemas.microsoft.com/office/drawing/2014/main" id="{1DCCEA1B-446C-4A72-A682-E825275E10E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94164" y="3584308"/>
                <a:ext cx="276999" cy="276999"/>
              </a:xfrm>
              <a:prstGeom prst="rect">
                <a:avLst/>
              </a:prstGeom>
            </p:spPr>
          </p:pic>
        </p:grpSp>
      </p:grpSp>
      <p:sp>
        <p:nvSpPr>
          <p:cNvPr id="4" name="Foliennummernplatzhalter 3">
            <a:extLst>
              <a:ext uri="{FF2B5EF4-FFF2-40B4-BE49-F238E27FC236}">
                <a16:creationId xmlns:a16="http://schemas.microsoft.com/office/drawing/2014/main" id="{706E5D47-612B-46F4-95FF-04E4C4DAC23E}"/>
              </a:ext>
            </a:extLst>
          </p:cNvPr>
          <p:cNvSpPr>
            <a:spLocks noGrp="1"/>
          </p:cNvSpPr>
          <p:nvPr>
            <p:ph type="sldNum" sz="quarter" idx="10"/>
          </p:nvPr>
        </p:nvSpPr>
        <p:spPr/>
        <p:txBody>
          <a:bodyPr/>
          <a:lstStyle/>
          <a:p>
            <a:fld id="{4034BEE3-566C-4068-A777-C3A4762E861B}" type="slidenum">
              <a:rPr lang="en-GB" smtClean="0"/>
              <a:pPr/>
              <a:t>37</a:t>
            </a:fld>
            <a:endParaRPr lang="en-GB" dirty="0"/>
          </a:p>
        </p:txBody>
      </p:sp>
    </p:spTree>
    <p:extLst>
      <p:ext uri="{BB962C8B-B14F-4D97-AF65-F5344CB8AC3E}">
        <p14:creationId xmlns:p14="http://schemas.microsoft.com/office/powerpoint/2010/main" val="364809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23086-37A0-45B7-A793-B7BB984F92D1}"/>
              </a:ext>
            </a:extLst>
          </p:cNvPr>
          <p:cNvSpPr>
            <a:spLocks noGrp="1"/>
          </p:cNvSpPr>
          <p:nvPr>
            <p:ph type="title"/>
          </p:nvPr>
        </p:nvSpPr>
        <p:spPr/>
        <p:txBody>
          <a:bodyPr/>
          <a:lstStyle/>
          <a:p>
            <a:r>
              <a:rPr lang="en-US" noProof="1"/>
              <a:t>Package leaflet and asking the doctor are the most frequently used sources of information, followed by the pharmacy and the internet.</a:t>
            </a:r>
          </a:p>
        </p:txBody>
      </p:sp>
      <p:sp>
        <p:nvSpPr>
          <p:cNvPr id="25" name="Rechteck 24">
            <a:extLst>
              <a:ext uri="{FF2B5EF4-FFF2-40B4-BE49-F238E27FC236}">
                <a16:creationId xmlns:a16="http://schemas.microsoft.com/office/drawing/2014/main" id="{DCF96DBA-E538-4A5C-8102-CE9E1CA81B2D}"/>
              </a:ext>
            </a:extLst>
          </p:cNvPr>
          <p:cNvSpPr/>
          <p:nvPr/>
        </p:nvSpPr>
        <p:spPr bwMode="ltGray">
          <a:xfrm>
            <a:off x="10950242" y="880227"/>
            <a:ext cx="876632" cy="4032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t>Everyday Illnesses</a:t>
            </a:r>
          </a:p>
        </p:txBody>
      </p:sp>
      <p:sp>
        <p:nvSpPr>
          <p:cNvPr id="37" name="Rechteck 36">
            <a:extLst>
              <a:ext uri="{FF2B5EF4-FFF2-40B4-BE49-F238E27FC236}">
                <a16:creationId xmlns:a16="http://schemas.microsoft.com/office/drawing/2014/main" id="{9ECA1F86-5B6D-4481-A82E-702A9E55A265}"/>
              </a:ext>
            </a:extLst>
          </p:cNvPr>
          <p:cNvSpPr/>
          <p:nvPr/>
        </p:nvSpPr>
        <p:spPr>
          <a:xfrm>
            <a:off x="359999" y="1161919"/>
            <a:ext cx="10590243" cy="276999"/>
          </a:xfrm>
          <a:prstGeom prst="rect">
            <a:avLst/>
          </a:prstGeom>
        </p:spPr>
        <p:txBody>
          <a:bodyPr wrap="square">
            <a:spAutoFit/>
          </a:bodyPr>
          <a:lstStyle/>
          <a:p>
            <a:r>
              <a:rPr lang="en-US" sz="1200" dirty="0"/>
              <a:t>Q25. Where do you look for information on medication intake, their interplay and side effects? </a:t>
            </a:r>
            <a:r>
              <a:rPr lang="en-US" sz="1200" i="1" dirty="0"/>
              <a:t>–(multiple choice)</a:t>
            </a:r>
            <a:r>
              <a:rPr lang="en-US" sz="1200" dirty="0"/>
              <a:t> </a:t>
            </a:r>
          </a:p>
        </p:txBody>
      </p:sp>
      <p:sp>
        <p:nvSpPr>
          <p:cNvPr id="38" name="Textfeld 37">
            <a:extLst>
              <a:ext uri="{FF2B5EF4-FFF2-40B4-BE49-F238E27FC236}">
                <a16:creationId xmlns:a16="http://schemas.microsoft.com/office/drawing/2014/main" id="{E7EA75B0-B515-4AEE-808E-733208DDC435}"/>
              </a:ext>
            </a:extLst>
          </p:cNvPr>
          <p:cNvSpPr txBox="1"/>
          <p:nvPr/>
        </p:nvSpPr>
        <p:spPr>
          <a:xfrm>
            <a:off x="455193" y="1436958"/>
            <a:ext cx="912109" cy="169277"/>
          </a:xfrm>
          <a:prstGeom prst="rect">
            <a:avLst/>
          </a:prstGeom>
          <a:noFill/>
        </p:spPr>
        <p:txBody>
          <a:bodyPr wrap="none" lIns="0" tIns="0" rIns="0" bIns="0" rtlCol="0">
            <a:spAutoFit/>
          </a:bodyPr>
          <a:lstStyle>
            <a:defPPr>
              <a:defRPr lang="en-US"/>
            </a:defPPr>
            <a:lvl1pPr>
              <a:defRPr sz="1100"/>
            </a:lvl1pPr>
          </a:lstStyle>
          <a:p>
            <a:r>
              <a:rPr lang="de-DE" dirty="0"/>
              <a:t>Base. n=2.010</a:t>
            </a:r>
          </a:p>
        </p:txBody>
      </p:sp>
      <p:grpSp>
        <p:nvGrpSpPr>
          <p:cNvPr id="49" name="Gruppieren 48">
            <a:extLst>
              <a:ext uri="{FF2B5EF4-FFF2-40B4-BE49-F238E27FC236}">
                <a16:creationId xmlns:a16="http://schemas.microsoft.com/office/drawing/2014/main" id="{369C15F0-BA44-4C6D-87C3-28B425850E5C}"/>
              </a:ext>
            </a:extLst>
          </p:cNvPr>
          <p:cNvGrpSpPr/>
          <p:nvPr/>
        </p:nvGrpSpPr>
        <p:grpSpPr>
          <a:xfrm>
            <a:off x="11078429" y="1296146"/>
            <a:ext cx="620257" cy="662084"/>
            <a:chOff x="2530482" y="2221432"/>
            <a:chExt cx="620257" cy="662084"/>
          </a:xfrm>
        </p:grpSpPr>
        <p:sp>
          <p:nvSpPr>
            <p:cNvPr id="50" name="Rechteck 49">
              <a:extLst>
                <a:ext uri="{FF2B5EF4-FFF2-40B4-BE49-F238E27FC236}">
                  <a16:creationId xmlns:a16="http://schemas.microsoft.com/office/drawing/2014/main" id="{33DA8049-18CF-47A9-84C6-F9ABB3344841}"/>
                </a:ext>
              </a:extLst>
            </p:cNvPr>
            <p:cNvSpPr/>
            <p:nvPr/>
          </p:nvSpPr>
          <p:spPr bwMode="ltGray">
            <a:xfrm>
              <a:off x="2530482" y="2519464"/>
              <a:ext cx="620257" cy="3640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noProof="1">
                  <a:solidFill>
                    <a:schemeClr val="accent2"/>
                  </a:solidFill>
                </a:rPr>
                <a:t>Doing</a:t>
              </a:r>
            </a:p>
          </p:txBody>
        </p:sp>
        <p:pic>
          <p:nvPicPr>
            <p:cNvPr id="51" name="Graphic 17">
              <a:extLst>
                <a:ext uri="{FF2B5EF4-FFF2-40B4-BE49-F238E27FC236}">
                  <a16:creationId xmlns:a16="http://schemas.microsoft.com/office/drawing/2014/main" id="{B5B62BD2-0D98-45B5-9CBB-3C53086D81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57748" y="2221432"/>
              <a:ext cx="365727" cy="365727"/>
            </a:xfrm>
            <a:prstGeom prst="rect">
              <a:avLst/>
            </a:prstGeom>
          </p:spPr>
        </p:pic>
      </p:grpSp>
      <p:graphicFrame>
        <p:nvGraphicFramePr>
          <p:cNvPr id="59" name="Tabelle 8">
            <a:extLst>
              <a:ext uri="{FF2B5EF4-FFF2-40B4-BE49-F238E27FC236}">
                <a16:creationId xmlns:a16="http://schemas.microsoft.com/office/drawing/2014/main" id="{327393E4-EA82-4D82-B45F-9FEF1C844D17}"/>
              </a:ext>
            </a:extLst>
          </p:cNvPr>
          <p:cNvGraphicFramePr>
            <a:graphicFrameLocks noGrp="1"/>
          </p:cNvGraphicFramePr>
          <p:nvPr>
            <p:extLst>
              <p:ext uri="{D42A27DB-BD31-4B8C-83A1-F6EECF244321}">
                <p14:modId xmlns:p14="http://schemas.microsoft.com/office/powerpoint/2010/main" val="1911533398"/>
              </p:ext>
            </p:extLst>
          </p:nvPr>
        </p:nvGraphicFramePr>
        <p:xfrm>
          <a:off x="359998" y="3849866"/>
          <a:ext cx="10155600" cy="1253531"/>
        </p:xfrm>
        <a:graphic>
          <a:graphicData uri="http://schemas.openxmlformats.org/drawingml/2006/table">
            <a:tbl>
              <a:tblPr firstRow="1" bandRow="1">
                <a:tableStyleId>{5C22544A-7EE6-4342-B048-85BDC9FD1C3A}</a:tableStyleId>
              </a:tblPr>
              <a:tblGrid>
                <a:gridCol w="1692600">
                  <a:extLst>
                    <a:ext uri="{9D8B030D-6E8A-4147-A177-3AD203B41FA5}">
                      <a16:colId xmlns:a16="http://schemas.microsoft.com/office/drawing/2014/main" val="1271370847"/>
                    </a:ext>
                  </a:extLst>
                </a:gridCol>
                <a:gridCol w="1692600">
                  <a:extLst>
                    <a:ext uri="{9D8B030D-6E8A-4147-A177-3AD203B41FA5}">
                      <a16:colId xmlns:a16="http://schemas.microsoft.com/office/drawing/2014/main" val="1067911662"/>
                    </a:ext>
                  </a:extLst>
                </a:gridCol>
                <a:gridCol w="1692600">
                  <a:extLst>
                    <a:ext uri="{9D8B030D-6E8A-4147-A177-3AD203B41FA5}">
                      <a16:colId xmlns:a16="http://schemas.microsoft.com/office/drawing/2014/main" val="2225007639"/>
                    </a:ext>
                  </a:extLst>
                </a:gridCol>
                <a:gridCol w="1692600">
                  <a:extLst>
                    <a:ext uri="{9D8B030D-6E8A-4147-A177-3AD203B41FA5}">
                      <a16:colId xmlns:a16="http://schemas.microsoft.com/office/drawing/2014/main" val="3651680017"/>
                    </a:ext>
                  </a:extLst>
                </a:gridCol>
                <a:gridCol w="1692600">
                  <a:extLst>
                    <a:ext uri="{9D8B030D-6E8A-4147-A177-3AD203B41FA5}">
                      <a16:colId xmlns:a16="http://schemas.microsoft.com/office/drawing/2014/main" val="3609761514"/>
                    </a:ext>
                  </a:extLst>
                </a:gridCol>
                <a:gridCol w="1692600">
                  <a:extLst>
                    <a:ext uri="{9D8B030D-6E8A-4147-A177-3AD203B41FA5}">
                      <a16:colId xmlns:a16="http://schemas.microsoft.com/office/drawing/2014/main" val="4038945235"/>
                    </a:ext>
                  </a:extLst>
                </a:gridCol>
              </a:tblGrid>
              <a:tr h="1253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dirty="0">
                          <a:ln>
                            <a:noFill/>
                          </a:ln>
                          <a:solidFill>
                            <a:srgbClr val="0060FF"/>
                          </a:solidFill>
                          <a:effectLst/>
                          <a:uLnTx/>
                          <a:uFillTx/>
                          <a:latin typeface="+mn-lt"/>
                          <a:ea typeface="+mn-ea"/>
                          <a:cs typeface="+mn-cs"/>
                        </a:rPr>
                        <a:t>On the package leaflet</a:t>
                      </a:r>
                    </a:p>
                  </a:txBody>
                  <a:tcPr>
                    <a:lnL w="12700" cmpd="sng">
                      <a:noFill/>
                    </a:lnL>
                    <a:lnR w="12700" cmpd="sng">
                      <a:noFill/>
                    </a:lnR>
                    <a:lnT w="28575"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dirty="0">
                          <a:ln>
                            <a:noFill/>
                          </a:ln>
                          <a:solidFill>
                            <a:srgbClr val="0060FF"/>
                          </a:solidFill>
                          <a:effectLst/>
                          <a:uLnTx/>
                          <a:uFillTx/>
                          <a:latin typeface="+mn-lt"/>
                          <a:ea typeface="+mn-ea"/>
                          <a:cs typeface="+mn-cs"/>
                        </a:rPr>
                        <a:t>I ask my doctor </a:t>
                      </a:r>
                      <a:endParaRPr kumimoji="0" lang="de-DE" sz="1400" b="1" i="0" u="none" strike="noStrike" kern="1200" cap="none" spc="0" normalizeH="0" baseline="0" dirty="0">
                        <a:ln>
                          <a:noFill/>
                        </a:ln>
                        <a:solidFill>
                          <a:srgbClr val="0060FF"/>
                        </a:solidFill>
                        <a:effectLst/>
                        <a:uLnTx/>
                        <a:uFillTx/>
                        <a:latin typeface="+mn-lt"/>
                        <a:ea typeface="+mn-ea"/>
                        <a:cs typeface="+mn-cs"/>
                      </a:endParaRPr>
                    </a:p>
                  </a:txBody>
                  <a:tcPr>
                    <a:lnL w="12700" cmpd="sng">
                      <a:noFill/>
                    </a:lnL>
                    <a:lnR w="12700" cmpd="sng">
                      <a:noFill/>
                    </a:lnR>
                    <a:lnT w="28575"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mn-lt"/>
                          <a:ea typeface="+mn-ea"/>
                          <a:cs typeface="+mn-cs"/>
                        </a:rPr>
                        <a:t>At the pharmacy</a:t>
                      </a:r>
                      <a:endParaRPr kumimoji="0" lang="de-DE" sz="1200" b="0" i="0" u="none" strike="noStrike" kern="1200" cap="none" spc="0" normalizeH="0" baseline="0" noProof="0" dirty="0">
                        <a:ln>
                          <a:noFill/>
                        </a:ln>
                        <a:solidFill>
                          <a:srgbClr val="333333"/>
                        </a:solidFill>
                        <a:effectLst/>
                        <a:uLnTx/>
                        <a:uFillTx/>
                        <a:latin typeface="+mn-lt"/>
                        <a:ea typeface="+mn-ea"/>
                        <a:cs typeface="+mn-cs"/>
                      </a:endParaRPr>
                    </a:p>
                  </a:txBody>
                  <a:tcPr>
                    <a:lnL w="12700" cmpd="sng">
                      <a:noFill/>
                    </a:lnL>
                    <a:lnR w="12700" cmpd="sng">
                      <a:noFill/>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mn-lt"/>
                          <a:ea typeface="+mn-ea"/>
                          <a:cs typeface="+mn-cs"/>
                        </a:rPr>
                        <a:t>On the internet</a:t>
                      </a:r>
                      <a:endParaRPr kumimoji="0" lang="de-DE" sz="1200" b="0" i="0" u="none" strike="noStrike" kern="1200" cap="none" spc="0" normalizeH="0" baseline="0" noProof="0" dirty="0">
                        <a:ln>
                          <a:noFill/>
                        </a:ln>
                        <a:solidFill>
                          <a:srgbClr val="333333"/>
                        </a:solidFill>
                        <a:effectLst/>
                        <a:uLnTx/>
                        <a:uFillTx/>
                        <a:latin typeface="+mn-lt"/>
                        <a:ea typeface="+mn-ea"/>
                        <a:cs typeface="+mn-cs"/>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r>
                        <a:rPr lang="en-US" sz="1200" b="0" dirty="0">
                          <a:solidFill>
                            <a:schemeClr val="tx1"/>
                          </a:solidFill>
                        </a:rPr>
                        <a:t>On the manufacturer’s website</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r>
                        <a:rPr lang="en-US" sz="1200" b="0" dirty="0">
                          <a:solidFill>
                            <a:schemeClr val="tx1"/>
                          </a:solidFill>
                        </a:rPr>
                        <a:t>I do not look for this kind of information at all</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46946593"/>
                  </a:ext>
                </a:extLst>
              </a:tr>
            </a:tbl>
          </a:graphicData>
        </a:graphic>
      </p:graphicFrame>
      <p:sp>
        <p:nvSpPr>
          <p:cNvPr id="60" name="Textfeld 59">
            <a:extLst>
              <a:ext uri="{FF2B5EF4-FFF2-40B4-BE49-F238E27FC236}">
                <a16:creationId xmlns:a16="http://schemas.microsoft.com/office/drawing/2014/main" id="{D59DCADA-BD94-4B72-9E03-6A3F313CB111}"/>
              </a:ext>
            </a:extLst>
          </p:cNvPr>
          <p:cNvSpPr txBox="1"/>
          <p:nvPr/>
        </p:nvSpPr>
        <p:spPr>
          <a:xfrm>
            <a:off x="2169567" y="2922461"/>
            <a:ext cx="1540486" cy="923330"/>
          </a:xfrm>
          <a:prstGeom prst="rect">
            <a:avLst/>
          </a:prstGeom>
          <a:noFill/>
        </p:spPr>
        <p:txBody>
          <a:bodyPr wrap="none" lIns="0" tIns="0" rIns="0" bIns="0" rtlCol="0">
            <a:spAutoFit/>
          </a:bodyPr>
          <a:lstStyle/>
          <a:p>
            <a:r>
              <a:rPr lang="de-DE" sz="6000" b="1" dirty="0">
                <a:solidFill>
                  <a:schemeClr val="tx2"/>
                </a:solidFill>
              </a:rPr>
              <a:t>55%</a:t>
            </a:r>
          </a:p>
        </p:txBody>
      </p:sp>
      <p:sp>
        <p:nvSpPr>
          <p:cNvPr id="78" name="Textfeld 77">
            <a:extLst>
              <a:ext uri="{FF2B5EF4-FFF2-40B4-BE49-F238E27FC236}">
                <a16:creationId xmlns:a16="http://schemas.microsoft.com/office/drawing/2014/main" id="{169CCBBD-A302-451C-886C-231F34547139}"/>
              </a:ext>
            </a:extLst>
          </p:cNvPr>
          <p:cNvSpPr txBox="1"/>
          <p:nvPr/>
        </p:nvSpPr>
        <p:spPr>
          <a:xfrm>
            <a:off x="3872652" y="3335678"/>
            <a:ext cx="820738" cy="492443"/>
          </a:xfrm>
          <a:prstGeom prst="rect">
            <a:avLst/>
          </a:prstGeom>
          <a:noFill/>
        </p:spPr>
        <p:txBody>
          <a:bodyPr wrap="none" lIns="0" tIns="0" rIns="0" bIns="0" rtlCol="0">
            <a:spAutoFit/>
          </a:bodyPr>
          <a:lstStyle>
            <a:defPPr>
              <a:defRPr lang="en-US"/>
            </a:defPPr>
            <a:lvl1pPr>
              <a:defRPr sz="5400">
                <a:solidFill>
                  <a:schemeClr val="bg1">
                    <a:lumMod val="65000"/>
                  </a:schemeClr>
                </a:solidFill>
              </a:defRPr>
            </a:lvl1pPr>
          </a:lstStyle>
          <a:p>
            <a:r>
              <a:rPr lang="de-DE" sz="3200" dirty="0"/>
              <a:t>41%</a:t>
            </a:r>
          </a:p>
        </p:txBody>
      </p:sp>
      <p:sp>
        <p:nvSpPr>
          <p:cNvPr id="79" name="Textfeld 78">
            <a:extLst>
              <a:ext uri="{FF2B5EF4-FFF2-40B4-BE49-F238E27FC236}">
                <a16:creationId xmlns:a16="http://schemas.microsoft.com/office/drawing/2014/main" id="{EA57267F-F36C-4144-9E95-CC59CDB2B7FF}"/>
              </a:ext>
            </a:extLst>
          </p:cNvPr>
          <p:cNvSpPr txBox="1"/>
          <p:nvPr/>
        </p:nvSpPr>
        <p:spPr>
          <a:xfrm>
            <a:off x="371344" y="2929463"/>
            <a:ext cx="1540486" cy="923330"/>
          </a:xfrm>
          <a:prstGeom prst="rect">
            <a:avLst/>
          </a:prstGeom>
          <a:noFill/>
        </p:spPr>
        <p:txBody>
          <a:bodyPr wrap="none" lIns="0" tIns="0" rIns="0" bIns="0" rtlCol="0">
            <a:spAutoFit/>
          </a:bodyPr>
          <a:lstStyle>
            <a:defPPr>
              <a:defRPr lang="en-US"/>
            </a:defPPr>
            <a:lvl1pPr>
              <a:defRPr sz="5400" b="1">
                <a:solidFill>
                  <a:schemeClr val="tx2"/>
                </a:solidFill>
              </a:defRPr>
            </a:lvl1pPr>
          </a:lstStyle>
          <a:p>
            <a:r>
              <a:rPr lang="de-DE" sz="6000" dirty="0"/>
              <a:t>55%</a:t>
            </a:r>
          </a:p>
        </p:txBody>
      </p:sp>
      <p:sp>
        <p:nvSpPr>
          <p:cNvPr id="80" name="Textfeld 79">
            <a:extLst>
              <a:ext uri="{FF2B5EF4-FFF2-40B4-BE49-F238E27FC236}">
                <a16:creationId xmlns:a16="http://schemas.microsoft.com/office/drawing/2014/main" id="{0EDEC5DC-F0D2-4B80-91F5-CD2760170613}"/>
              </a:ext>
            </a:extLst>
          </p:cNvPr>
          <p:cNvSpPr txBox="1"/>
          <p:nvPr/>
        </p:nvSpPr>
        <p:spPr>
          <a:xfrm>
            <a:off x="5548305" y="3335678"/>
            <a:ext cx="820738" cy="492443"/>
          </a:xfrm>
          <a:prstGeom prst="rect">
            <a:avLst/>
          </a:prstGeom>
          <a:noFill/>
        </p:spPr>
        <p:txBody>
          <a:bodyPr wrap="none" lIns="0" tIns="0" rIns="0" bIns="0" rtlCol="0">
            <a:spAutoFit/>
          </a:bodyPr>
          <a:lstStyle/>
          <a:p>
            <a:r>
              <a:rPr lang="de-DE" sz="3200" dirty="0">
                <a:solidFill>
                  <a:schemeClr val="bg1">
                    <a:lumMod val="65000"/>
                  </a:schemeClr>
                </a:solidFill>
              </a:rPr>
              <a:t>35%</a:t>
            </a:r>
          </a:p>
        </p:txBody>
      </p:sp>
      <p:sp>
        <p:nvSpPr>
          <p:cNvPr id="81" name="Textfeld 80">
            <a:extLst>
              <a:ext uri="{FF2B5EF4-FFF2-40B4-BE49-F238E27FC236}">
                <a16:creationId xmlns:a16="http://schemas.microsoft.com/office/drawing/2014/main" id="{D9319942-F3E6-44DC-BD4A-982558418C20}"/>
              </a:ext>
            </a:extLst>
          </p:cNvPr>
          <p:cNvSpPr txBox="1"/>
          <p:nvPr/>
        </p:nvSpPr>
        <p:spPr>
          <a:xfrm>
            <a:off x="7207463" y="3335678"/>
            <a:ext cx="820738" cy="492443"/>
          </a:xfrm>
          <a:prstGeom prst="rect">
            <a:avLst/>
          </a:prstGeom>
          <a:noFill/>
        </p:spPr>
        <p:txBody>
          <a:bodyPr wrap="none" lIns="0" tIns="0" rIns="0" bIns="0" rtlCol="0">
            <a:spAutoFit/>
          </a:bodyPr>
          <a:lstStyle/>
          <a:p>
            <a:r>
              <a:rPr lang="de-DE" sz="3200" dirty="0">
                <a:solidFill>
                  <a:schemeClr val="bg1">
                    <a:lumMod val="65000"/>
                  </a:schemeClr>
                </a:solidFill>
              </a:rPr>
              <a:t>12%</a:t>
            </a:r>
          </a:p>
        </p:txBody>
      </p:sp>
      <p:sp>
        <p:nvSpPr>
          <p:cNvPr id="82" name="Textfeld 81">
            <a:extLst>
              <a:ext uri="{FF2B5EF4-FFF2-40B4-BE49-F238E27FC236}">
                <a16:creationId xmlns:a16="http://schemas.microsoft.com/office/drawing/2014/main" id="{5727A9F0-2F18-42F3-B4BF-8C9B8B1F63C2}"/>
              </a:ext>
            </a:extLst>
          </p:cNvPr>
          <p:cNvSpPr txBox="1"/>
          <p:nvPr/>
        </p:nvSpPr>
        <p:spPr>
          <a:xfrm>
            <a:off x="8935883" y="3335678"/>
            <a:ext cx="593111" cy="492443"/>
          </a:xfrm>
          <a:prstGeom prst="rect">
            <a:avLst/>
          </a:prstGeom>
          <a:noFill/>
        </p:spPr>
        <p:txBody>
          <a:bodyPr wrap="none" lIns="0" tIns="0" rIns="0" bIns="0" rtlCol="0">
            <a:spAutoFit/>
          </a:bodyPr>
          <a:lstStyle/>
          <a:p>
            <a:r>
              <a:rPr lang="de-DE" sz="3200" dirty="0">
                <a:solidFill>
                  <a:schemeClr val="bg1">
                    <a:lumMod val="65000"/>
                  </a:schemeClr>
                </a:solidFill>
              </a:rPr>
              <a:t>6%</a:t>
            </a:r>
          </a:p>
        </p:txBody>
      </p:sp>
      <p:pic>
        <p:nvPicPr>
          <p:cNvPr id="22" name="Graphic 29">
            <a:extLst>
              <a:ext uri="{FF2B5EF4-FFF2-40B4-BE49-F238E27FC236}">
                <a16:creationId xmlns:a16="http://schemas.microsoft.com/office/drawing/2014/main" id="{FCD5B6F7-7130-47CE-80DD-48ED7C6234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40305" y="3061631"/>
            <a:ext cx="1130780" cy="1368839"/>
          </a:xfrm>
          <a:prstGeom prst="rect">
            <a:avLst/>
          </a:prstGeom>
        </p:spPr>
      </p:pic>
      <p:grpSp>
        <p:nvGrpSpPr>
          <p:cNvPr id="150" name="Gruppieren 149">
            <a:extLst>
              <a:ext uri="{FF2B5EF4-FFF2-40B4-BE49-F238E27FC236}">
                <a16:creationId xmlns:a16="http://schemas.microsoft.com/office/drawing/2014/main" id="{2924ABD5-1D04-4CC3-924F-D5BCDA18F976}"/>
              </a:ext>
            </a:extLst>
          </p:cNvPr>
          <p:cNvGrpSpPr/>
          <p:nvPr/>
        </p:nvGrpSpPr>
        <p:grpSpPr>
          <a:xfrm>
            <a:off x="1752893" y="2650356"/>
            <a:ext cx="1150182" cy="570168"/>
            <a:chOff x="1951900" y="2921448"/>
            <a:chExt cx="1150182" cy="570168"/>
          </a:xfrm>
        </p:grpSpPr>
        <p:pic>
          <p:nvPicPr>
            <p:cNvPr id="151" name="Grafik 150">
              <a:extLst>
                <a:ext uri="{FF2B5EF4-FFF2-40B4-BE49-F238E27FC236}">
                  <a16:creationId xmlns:a16="http://schemas.microsoft.com/office/drawing/2014/main" id="{7F43441B-E13A-4181-9B84-9E6834744B1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82182" y="3141613"/>
              <a:ext cx="188090" cy="180000"/>
            </a:xfrm>
            <a:prstGeom prst="rect">
              <a:avLst/>
            </a:prstGeom>
          </p:spPr>
        </p:pic>
        <p:grpSp>
          <p:nvGrpSpPr>
            <p:cNvPr id="152" name="Gruppieren 151">
              <a:extLst>
                <a:ext uri="{FF2B5EF4-FFF2-40B4-BE49-F238E27FC236}">
                  <a16:creationId xmlns:a16="http://schemas.microsoft.com/office/drawing/2014/main" id="{BB2204DE-989F-45BB-B872-F9463C3A2D0A}"/>
                </a:ext>
              </a:extLst>
            </p:cNvPr>
            <p:cNvGrpSpPr/>
            <p:nvPr/>
          </p:nvGrpSpPr>
          <p:grpSpPr>
            <a:xfrm>
              <a:off x="1951900" y="2942337"/>
              <a:ext cx="1150182" cy="549279"/>
              <a:chOff x="3153384" y="3006278"/>
              <a:chExt cx="1024281" cy="549279"/>
            </a:xfrm>
          </p:grpSpPr>
          <p:grpSp>
            <p:nvGrpSpPr>
              <p:cNvPr id="156" name="Gruppieren 155">
                <a:extLst>
                  <a:ext uri="{FF2B5EF4-FFF2-40B4-BE49-F238E27FC236}">
                    <a16:creationId xmlns:a16="http://schemas.microsoft.com/office/drawing/2014/main" id="{356E586A-951E-468F-855E-2630B56D915D}"/>
                  </a:ext>
                </a:extLst>
              </p:cNvPr>
              <p:cNvGrpSpPr/>
              <p:nvPr/>
            </p:nvGrpSpPr>
            <p:grpSpPr>
              <a:xfrm>
                <a:off x="3153384" y="3006278"/>
                <a:ext cx="1016330" cy="279325"/>
                <a:chOff x="5651042" y="3076433"/>
                <a:chExt cx="1016330" cy="279325"/>
              </a:xfrm>
            </p:grpSpPr>
            <p:grpSp>
              <p:nvGrpSpPr>
                <p:cNvPr id="162" name="Gruppieren 161">
                  <a:extLst>
                    <a:ext uri="{FF2B5EF4-FFF2-40B4-BE49-F238E27FC236}">
                      <a16:creationId xmlns:a16="http://schemas.microsoft.com/office/drawing/2014/main" id="{DA69715E-FD00-47D6-901C-42574496A8EB}"/>
                    </a:ext>
                  </a:extLst>
                </p:cNvPr>
                <p:cNvGrpSpPr/>
                <p:nvPr/>
              </p:nvGrpSpPr>
              <p:grpSpPr>
                <a:xfrm>
                  <a:off x="5651042" y="3211758"/>
                  <a:ext cx="216000" cy="144000"/>
                  <a:chOff x="2734278" y="3211758"/>
                  <a:chExt cx="216000" cy="144000"/>
                </a:xfrm>
              </p:grpSpPr>
              <p:cxnSp>
                <p:nvCxnSpPr>
                  <p:cNvPr id="164" name="Gerader Verbinder 163">
                    <a:extLst>
                      <a:ext uri="{FF2B5EF4-FFF2-40B4-BE49-F238E27FC236}">
                        <a16:creationId xmlns:a16="http://schemas.microsoft.com/office/drawing/2014/main" id="{BB11E0F0-4BA3-4F03-9FB6-30CFEBA02702}"/>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5" name="Gerader Verbinder 164">
                    <a:extLst>
                      <a:ext uri="{FF2B5EF4-FFF2-40B4-BE49-F238E27FC236}">
                        <a16:creationId xmlns:a16="http://schemas.microsoft.com/office/drawing/2014/main" id="{7C610DD4-DC39-4E2E-A42F-D16146A50ED1}"/>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63" name="Textfeld 162">
                  <a:extLst>
                    <a:ext uri="{FF2B5EF4-FFF2-40B4-BE49-F238E27FC236}">
                      <a16:creationId xmlns:a16="http://schemas.microsoft.com/office/drawing/2014/main" id="{0F07F60B-8642-482F-B209-A4822105DEDF}"/>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49%|61%</a:t>
                  </a:r>
                </a:p>
              </p:txBody>
            </p:sp>
          </p:grpSp>
          <p:grpSp>
            <p:nvGrpSpPr>
              <p:cNvPr id="157" name="Gruppieren 156">
                <a:extLst>
                  <a:ext uri="{FF2B5EF4-FFF2-40B4-BE49-F238E27FC236}">
                    <a16:creationId xmlns:a16="http://schemas.microsoft.com/office/drawing/2014/main" id="{5E55C6D4-88E3-47C3-8522-652177357E83}"/>
                  </a:ext>
                </a:extLst>
              </p:cNvPr>
              <p:cNvGrpSpPr/>
              <p:nvPr/>
            </p:nvGrpSpPr>
            <p:grpSpPr>
              <a:xfrm>
                <a:off x="3159562" y="3281036"/>
                <a:ext cx="1018103" cy="274521"/>
                <a:chOff x="5649269" y="2787070"/>
                <a:chExt cx="1018103" cy="274521"/>
              </a:xfrm>
            </p:grpSpPr>
            <p:grpSp>
              <p:nvGrpSpPr>
                <p:cNvPr id="158" name="Gruppieren 157">
                  <a:extLst>
                    <a:ext uri="{FF2B5EF4-FFF2-40B4-BE49-F238E27FC236}">
                      <a16:creationId xmlns:a16="http://schemas.microsoft.com/office/drawing/2014/main" id="{AEB2EFC3-3C5D-4BAA-B83E-D9E8BD60CEC0}"/>
                    </a:ext>
                  </a:extLst>
                </p:cNvPr>
                <p:cNvGrpSpPr/>
                <p:nvPr/>
              </p:nvGrpSpPr>
              <p:grpSpPr>
                <a:xfrm>
                  <a:off x="5649269" y="2917591"/>
                  <a:ext cx="216000" cy="144000"/>
                  <a:chOff x="2734278" y="3211758"/>
                  <a:chExt cx="216000" cy="144000"/>
                </a:xfrm>
              </p:grpSpPr>
              <p:cxnSp>
                <p:nvCxnSpPr>
                  <p:cNvPr id="160" name="Gerader Verbinder 159">
                    <a:extLst>
                      <a:ext uri="{FF2B5EF4-FFF2-40B4-BE49-F238E27FC236}">
                        <a16:creationId xmlns:a16="http://schemas.microsoft.com/office/drawing/2014/main" id="{A4A31607-2DCA-4F51-B3A9-1129AEFFFC31}"/>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1" name="Gerader Verbinder 160">
                    <a:extLst>
                      <a:ext uri="{FF2B5EF4-FFF2-40B4-BE49-F238E27FC236}">
                        <a16:creationId xmlns:a16="http://schemas.microsoft.com/office/drawing/2014/main" id="{A0A4D6AB-E757-40C5-8B7A-960C3363B6B2}"/>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59" name="Textfeld 158">
                  <a:extLst>
                    <a:ext uri="{FF2B5EF4-FFF2-40B4-BE49-F238E27FC236}">
                      <a16:creationId xmlns:a16="http://schemas.microsoft.com/office/drawing/2014/main" id="{AB0E62A8-4D55-49EA-BCC3-9F082FA2846B}"/>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51%|53%|59%</a:t>
                  </a:r>
                  <a:r>
                    <a:rPr lang="de-DE" sz="600" dirty="0">
                      <a:solidFill>
                        <a:schemeClr val="bg1">
                          <a:lumMod val="65000"/>
                        </a:schemeClr>
                      </a:solidFill>
                    </a:rPr>
                    <a:t>ab</a:t>
                  </a:r>
                </a:p>
              </p:txBody>
            </p:sp>
          </p:grpSp>
        </p:grpSp>
        <p:grpSp>
          <p:nvGrpSpPr>
            <p:cNvPr id="153" name="Gruppieren 152">
              <a:extLst>
                <a:ext uri="{FF2B5EF4-FFF2-40B4-BE49-F238E27FC236}">
                  <a16:creationId xmlns:a16="http://schemas.microsoft.com/office/drawing/2014/main" id="{C08AE637-3428-49EF-A2B3-377602032706}"/>
                </a:ext>
              </a:extLst>
            </p:cNvPr>
            <p:cNvGrpSpPr>
              <a:grpSpLocks noChangeAspect="1"/>
            </p:cNvGrpSpPr>
            <p:nvPr/>
          </p:nvGrpSpPr>
          <p:grpSpPr>
            <a:xfrm>
              <a:off x="1959046" y="2921448"/>
              <a:ext cx="224322" cy="144000"/>
              <a:chOff x="10194164" y="3584308"/>
              <a:chExt cx="493594" cy="316855"/>
            </a:xfrm>
          </p:grpSpPr>
          <p:pic>
            <p:nvPicPr>
              <p:cNvPr id="154" name="Graphic 5">
                <a:extLst>
                  <a:ext uri="{FF2B5EF4-FFF2-40B4-BE49-F238E27FC236}">
                    <a16:creationId xmlns:a16="http://schemas.microsoft.com/office/drawing/2014/main" id="{C302B1DB-3434-4860-85EB-6E6B3C83A6F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94890" y="3584308"/>
                <a:ext cx="192868" cy="316855"/>
              </a:xfrm>
              <a:prstGeom prst="rect">
                <a:avLst/>
              </a:prstGeom>
            </p:spPr>
          </p:pic>
          <p:pic>
            <p:nvPicPr>
              <p:cNvPr id="155" name="Graphic 11">
                <a:extLst>
                  <a:ext uri="{FF2B5EF4-FFF2-40B4-BE49-F238E27FC236}">
                    <a16:creationId xmlns:a16="http://schemas.microsoft.com/office/drawing/2014/main" id="{D0E4D748-AC25-446A-A6FF-935C3CB2DA4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nvGrpSpPr>
          <p:cNvPr id="182" name="Gruppieren 181">
            <a:extLst>
              <a:ext uri="{FF2B5EF4-FFF2-40B4-BE49-F238E27FC236}">
                <a16:creationId xmlns:a16="http://schemas.microsoft.com/office/drawing/2014/main" id="{E9357C81-7BBD-4378-81B1-1E26460B8794}"/>
              </a:ext>
            </a:extLst>
          </p:cNvPr>
          <p:cNvGrpSpPr/>
          <p:nvPr/>
        </p:nvGrpSpPr>
        <p:grpSpPr>
          <a:xfrm>
            <a:off x="3550229" y="2644298"/>
            <a:ext cx="1150182" cy="570168"/>
            <a:chOff x="1951900" y="2921448"/>
            <a:chExt cx="1150182" cy="570168"/>
          </a:xfrm>
        </p:grpSpPr>
        <p:pic>
          <p:nvPicPr>
            <p:cNvPr id="183" name="Grafik 182">
              <a:extLst>
                <a:ext uri="{FF2B5EF4-FFF2-40B4-BE49-F238E27FC236}">
                  <a16:creationId xmlns:a16="http://schemas.microsoft.com/office/drawing/2014/main" id="{0D1557DC-CC86-4363-95A5-250B02D8B8F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82182" y="3141613"/>
              <a:ext cx="188090" cy="180000"/>
            </a:xfrm>
            <a:prstGeom prst="rect">
              <a:avLst/>
            </a:prstGeom>
          </p:spPr>
        </p:pic>
        <p:grpSp>
          <p:nvGrpSpPr>
            <p:cNvPr id="184" name="Gruppieren 183">
              <a:extLst>
                <a:ext uri="{FF2B5EF4-FFF2-40B4-BE49-F238E27FC236}">
                  <a16:creationId xmlns:a16="http://schemas.microsoft.com/office/drawing/2014/main" id="{2E1491EB-ACF8-4027-BFFF-7A2973AE6307}"/>
                </a:ext>
              </a:extLst>
            </p:cNvPr>
            <p:cNvGrpSpPr/>
            <p:nvPr/>
          </p:nvGrpSpPr>
          <p:grpSpPr>
            <a:xfrm>
              <a:off x="1951900" y="2942337"/>
              <a:ext cx="1150182" cy="549279"/>
              <a:chOff x="3153384" y="3006278"/>
              <a:chExt cx="1024281" cy="549279"/>
            </a:xfrm>
          </p:grpSpPr>
          <p:grpSp>
            <p:nvGrpSpPr>
              <p:cNvPr id="188" name="Gruppieren 187">
                <a:extLst>
                  <a:ext uri="{FF2B5EF4-FFF2-40B4-BE49-F238E27FC236}">
                    <a16:creationId xmlns:a16="http://schemas.microsoft.com/office/drawing/2014/main" id="{CB96131E-E2CF-4418-91E1-A3CD9FCC43F7}"/>
                  </a:ext>
                </a:extLst>
              </p:cNvPr>
              <p:cNvGrpSpPr/>
              <p:nvPr/>
            </p:nvGrpSpPr>
            <p:grpSpPr>
              <a:xfrm>
                <a:off x="3153384" y="3006278"/>
                <a:ext cx="1016330" cy="279325"/>
                <a:chOff x="5651042" y="3076433"/>
                <a:chExt cx="1016330" cy="279325"/>
              </a:xfrm>
            </p:grpSpPr>
            <p:grpSp>
              <p:nvGrpSpPr>
                <p:cNvPr id="194" name="Gruppieren 193">
                  <a:extLst>
                    <a:ext uri="{FF2B5EF4-FFF2-40B4-BE49-F238E27FC236}">
                      <a16:creationId xmlns:a16="http://schemas.microsoft.com/office/drawing/2014/main" id="{97A8F3B2-C722-438A-815D-964DA76C50DC}"/>
                    </a:ext>
                  </a:extLst>
                </p:cNvPr>
                <p:cNvGrpSpPr/>
                <p:nvPr/>
              </p:nvGrpSpPr>
              <p:grpSpPr>
                <a:xfrm>
                  <a:off x="5651042" y="3211758"/>
                  <a:ext cx="216000" cy="144000"/>
                  <a:chOff x="2734278" y="3211758"/>
                  <a:chExt cx="216000" cy="144000"/>
                </a:xfrm>
              </p:grpSpPr>
              <p:cxnSp>
                <p:nvCxnSpPr>
                  <p:cNvPr id="196" name="Gerader Verbinder 195">
                    <a:extLst>
                      <a:ext uri="{FF2B5EF4-FFF2-40B4-BE49-F238E27FC236}">
                        <a16:creationId xmlns:a16="http://schemas.microsoft.com/office/drawing/2014/main" id="{F095E69C-19FD-4C25-A529-B4FAA5DA1EB0}"/>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7" name="Gerader Verbinder 196">
                    <a:extLst>
                      <a:ext uri="{FF2B5EF4-FFF2-40B4-BE49-F238E27FC236}">
                        <a16:creationId xmlns:a16="http://schemas.microsoft.com/office/drawing/2014/main" id="{AE93AC70-F72E-443B-87FA-02AF39BA39DA}"/>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95" name="Textfeld 194">
                  <a:extLst>
                    <a:ext uri="{FF2B5EF4-FFF2-40B4-BE49-F238E27FC236}">
                      <a16:creationId xmlns:a16="http://schemas.microsoft.com/office/drawing/2014/main" id="{24AB464D-C557-4E98-B1DD-C1BCFDC14453}"/>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189" name="Gruppieren 188">
                <a:extLst>
                  <a:ext uri="{FF2B5EF4-FFF2-40B4-BE49-F238E27FC236}">
                    <a16:creationId xmlns:a16="http://schemas.microsoft.com/office/drawing/2014/main" id="{7D2ABCE8-72B3-40F6-BC4D-A0870D60D1AB}"/>
                  </a:ext>
                </a:extLst>
              </p:cNvPr>
              <p:cNvGrpSpPr/>
              <p:nvPr/>
            </p:nvGrpSpPr>
            <p:grpSpPr>
              <a:xfrm>
                <a:off x="3159562" y="3281036"/>
                <a:ext cx="1018103" cy="274521"/>
                <a:chOff x="5649269" y="2787070"/>
                <a:chExt cx="1018103" cy="274521"/>
              </a:xfrm>
            </p:grpSpPr>
            <p:grpSp>
              <p:nvGrpSpPr>
                <p:cNvPr id="190" name="Gruppieren 189">
                  <a:extLst>
                    <a:ext uri="{FF2B5EF4-FFF2-40B4-BE49-F238E27FC236}">
                      <a16:creationId xmlns:a16="http://schemas.microsoft.com/office/drawing/2014/main" id="{6873A532-71DC-4A34-9554-7840865FD0C1}"/>
                    </a:ext>
                  </a:extLst>
                </p:cNvPr>
                <p:cNvGrpSpPr/>
                <p:nvPr/>
              </p:nvGrpSpPr>
              <p:grpSpPr>
                <a:xfrm>
                  <a:off x="5649269" y="2917591"/>
                  <a:ext cx="216000" cy="144000"/>
                  <a:chOff x="2734278" y="3211758"/>
                  <a:chExt cx="216000" cy="144000"/>
                </a:xfrm>
              </p:grpSpPr>
              <p:cxnSp>
                <p:nvCxnSpPr>
                  <p:cNvPr id="192" name="Gerader Verbinder 191">
                    <a:extLst>
                      <a:ext uri="{FF2B5EF4-FFF2-40B4-BE49-F238E27FC236}">
                        <a16:creationId xmlns:a16="http://schemas.microsoft.com/office/drawing/2014/main" id="{2B5C3D4A-AA5D-4928-B222-17C2457994BB}"/>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3" name="Gerader Verbinder 192">
                    <a:extLst>
                      <a:ext uri="{FF2B5EF4-FFF2-40B4-BE49-F238E27FC236}">
                        <a16:creationId xmlns:a16="http://schemas.microsoft.com/office/drawing/2014/main" id="{5DEC9C60-80AD-49BC-8698-3B7872D414E6}"/>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91" name="Textfeld 190">
                  <a:extLst>
                    <a:ext uri="{FF2B5EF4-FFF2-40B4-BE49-F238E27FC236}">
                      <a16:creationId xmlns:a16="http://schemas.microsoft.com/office/drawing/2014/main" id="{41117F51-DBB0-43E6-8754-91ADA8B77CAA}"/>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47%|5%2|61%</a:t>
                  </a:r>
                  <a:r>
                    <a:rPr lang="de-DE" sz="600" dirty="0">
                      <a:solidFill>
                        <a:schemeClr val="bg1">
                          <a:lumMod val="65000"/>
                        </a:schemeClr>
                      </a:solidFill>
                    </a:rPr>
                    <a:t>ab</a:t>
                  </a:r>
                  <a:endParaRPr lang="de-DE" sz="800" dirty="0">
                    <a:solidFill>
                      <a:schemeClr val="bg1">
                        <a:lumMod val="65000"/>
                      </a:schemeClr>
                    </a:solidFill>
                  </a:endParaRPr>
                </a:p>
              </p:txBody>
            </p:sp>
          </p:grpSp>
        </p:grpSp>
        <p:grpSp>
          <p:nvGrpSpPr>
            <p:cNvPr id="185" name="Gruppieren 184">
              <a:extLst>
                <a:ext uri="{FF2B5EF4-FFF2-40B4-BE49-F238E27FC236}">
                  <a16:creationId xmlns:a16="http://schemas.microsoft.com/office/drawing/2014/main" id="{EE22F9DF-2F9F-4266-8A7E-94B012AD19AE}"/>
                </a:ext>
              </a:extLst>
            </p:cNvPr>
            <p:cNvGrpSpPr>
              <a:grpSpLocks noChangeAspect="1"/>
            </p:cNvGrpSpPr>
            <p:nvPr/>
          </p:nvGrpSpPr>
          <p:grpSpPr>
            <a:xfrm>
              <a:off x="1959046" y="2921448"/>
              <a:ext cx="224322" cy="144000"/>
              <a:chOff x="10194164" y="3584308"/>
              <a:chExt cx="493594" cy="316855"/>
            </a:xfrm>
          </p:grpSpPr>
          <p:pic>
            <p:nvPicPr>
              <p:cNvPr id="186" name="Graphic 5">
                <a:extLst>
                  <a:ext uri="{FF2B5EF4-FFF2-40B4-BE49-F238E27FC236}">
                    <a16:creationId xmlns:a16="http://schemas.microsoft.com/office/drawing/2014/main" id="{5D7D235B-87FC-4829-9340-1CAD87FB6C4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94890" y="3584308"/>
                <a:ext cx="192868" cy="316855"/>
              </a:xfrm>
              <a:prstGeom prst="rect">
                <a:avLst/>
              </a:prstGeom>
            </p:spPr>
          </p:pic>
          <p:pic>
            <p:nvPicPr>
              <p:cNvPr id="187" name="Graphic 11">
                <a:extLst>
                  <a:ext uri="{FF2B5EF4-FFF2-40B4-BE49-F238E27FC236}">
                    <a16:creationId xmlns:a16="http://schemas.microsoft.com/office/drawing/2014/main" id="{FD652B6D-B281-410D-B398-0069E831FDB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nvGrpSpPr>
          <p:cNvPr id="214" name="Gruppieren 213">
            <a:extLst>
              <a:ext uri="{FF2B5EF4-FFF2-40B4-BE49-F238E27FC236}">
                <a16:creationId xmlns:a16="http://schemas.microsoft.com/office/drawing/2014/main" id="{DC49F06E-5178-45A5-A709-6D50BBBFC33D}"/>
              </a:ext>
            </a:extLst>
          </p:cNvPr>
          <p:cNvGrpSpPr>
            <a:grpSpLocks noChangeAspect="1"/>
          </p:cNvGrpSpPr>
          <p:nvPr/>
        </p:nvGrpSpPr>
        <p:grpSpPr>
          <a:xfrm>
            <a:off x="8496065" y="5616154"/>
            <a:ext cx="3240000" cy="432383"/>
            <a:chOff x="8145191" y="5602202"/>
            <a:chExt cx="3681683" cy="491331"/>
          </a:xfrm>
        </p:grpSpPr>
        <p:pic>
          <p:nvPicPr>
            <p:cNvPr id="215" name="Graphic 5">
              <a:extLst>
                <a:ext uri="{FF2B5EF4-FFF2-40B4-BE49-F238E27FC236}">
                  <a16:creationId xmlns:a16="http://schemas.microsoft.com/office/drawing/2014/main" id="{B170C692-620A-4ED8-B56C-04D0ED80A5B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524240" y="5667113"/>
              <a:ext cx="192868" cy="316855"/>
            </a:xfrm>
            <a:prstGeom prst="rect">
              <a:avLst/>
            </a:prstGeom>
          </p:spPr>
        </p:pic>
        <p:pic>
          <p:nvPicPr>
            <p:cNvPr id="216" name="Grafik 215">
              <a:extLst>
                <a:ext uri="{FF2B5EF4-FFF2-40B4-BE49-F238E27FC236}">
                  <a16:creationId xmlns:a16="http://schemas.microsoft.com/office/drawing/2014/main" id="{6CE8617D-F574-4B4F-92E3-A6E0EF2C45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93318" y="5602202"/>
              <a:ext cx="421322" cy="403200"/>
            </a:xfrm>
            <a:prstGeom prst="rect">
              <a:avLst/>
            </a:prstGeom>
          </p:spPr>
        </p:pic>
        <p:pic>
          <p:nvPicPr>
            <p:cNvPr id="217" name="Graphic 11">
              <a:extLst>
                <a:ext uri="{FF2B5EF4-FFF2-40B4-BE49-F238E27FC236}">
                  <a16:creationId xmlns:a16="http://schemas.microsoft.com/office/drawing/2014/main" id="{C02D6303-BFE9-478D-ADA9-2920A9022F5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45191" y="5702348"/>
              <a:ext cx="276999" cy="276999"/>
            </a:xfrm>
            <a:prstGeom prst="rect">
              <a:avLst/>
            </a:prstGeom>
          </p:spPr>
        </p:pic>
        <p:sp>
          <p:nvSpPr>
            <p:cNvPr id="218" name="Rechteck: abgerundete Ecken 217">
              <a:extLst>
                <a:ext uri="{FF2B5EF4-FFF2-40B4-BE49-F238E27FC236}">
                  <a16:creationId xmlns:a16="http://schemas.microsoft.com/office/drawing/2014/main" id="{E95ABB33-C3DB-4C5F-8820-2F9EA4CCE33A}"/>
                </a:ext>
              </a:extLst>
            </p:cNvPr>
            <p:cNvSpPr/>
            <p:nvPr/>
          </p:nvSpPr>
          <p:spPr bwMode="ltGray">
            <a:xfrm>
              <a:off x="10086643" y="5667112"/>
              <a:ext cx="1740231" cy="338289"/>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sp>
          <p:nvSpPr>
            <p:cNvPr id="219" name="Textfeld 218">
              <a:extLst>
                <a:ext uri="{FF2B5EF4-FFF2-40B4-BE49-F238E27FC236}">
                  <a16:creationId xmlns:a16="http://schemas.microsoft.com/office/drawing/2014/main" id="{9DC1BA45-AFC1-42FE-9D57-265782E75E76}"/>
                </a:ext>
              </a:extLst>
            </p:cNvPr>
            <p:cNvSpPr txBox="1"/>
            <p:nvPr/>
          </p:nvSpPr>
          <p:spPr>
            <a:xfrm>
              <a:off x="10206064"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18-34</a:t>
              </a:r>
              <a:br>
                <a:rPr lang="en-US" sz="1100" dirty="0">
                  <a:solidFill>
                    <a:schemeClr val="bg1">
                      <a:lumMod val="75000"/>
                    </a:schemeClr>
                  </a:solidFill>
                </a:rPr>
              </a:br>
              <a:r>
                <a:rPr lang="en-US" sz="900" dirty="0">
                  <a:solidFill>
                    <a:schemeClr val="bg1">
                      <a:lumMod val="75000"/>
                    </a:schemeClr>
                  </a:solidFill>
                </a:rPr>
                <a:t>(a)</a:t>
              </a:r>
            </a:p>
          </p:txBody>
        </p:sp>
        <p:sp>
          <p:nvSpPr>
            <p:cNvPr id="220" name="Textfeld 219">
              <a:extLst>
                <a:ext uri="{FF2B5EF4-FFF2-40B4-BE49-F238E27FC236}">
                  <a16:creationId xmlns:a16="http://schemas.microsoft.com/office/drawing/2014/main" id="{EB40BEC0-8D28-4033-8DF6-DB05AEA30EFC}"/>
                </a:ext>
              </a:extLst>
            </p:cNvPr>
            <p:cNvSpPr txBox="1"/>
            <p:nvPr/>
          </p:nvSpPr>
          <p:spPr>
            <a:xfrm>
              <a:off x="10741646"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35-49</a:t>
              </a:r>
              <a:br>
                <a:rPr lang="en-US" sz="1100" dirty="0">
                  <a:solidFill>
                    <a:schemeClr val="bg1">
                      <a:lumMod val="75000"/>
                    </a:schemeClr>
                  </a:solidFill>
                </a:rPr>
              </a:br>
              <a:r>
                <a:rPr lang="en-US" sz="900" dirty="0">
                  <a:solidFill>
                    <a:schemeClr val="bg1">
                      <a:lumMod val="75000"/>
                    </a:schemeClr>
                  </a:solidFill>
                </a:rPr>
                <a:t>(b)</a:t>
              </a:r>
            </a:p>
          </p:txBody>
        </p:sp>
        <p:sp>
          <p:nvSpPr>
            <p:cNvPr id="221" name="Textfeld 220">
              <a:extLst>
                <a:ext uri="{FF2B5EF4-FFF2-40B4-BE49-F238E27FC236}">
                  <a16:creationId xmlns:a16="http://schemas.microsoft.com/office/drawing/2014/main" id="{F63E9698-A194-4C4B-9544-4648B8B40186}"/>
                </a:ext>
              </a:extLst>
            </p:cNvPr>
            <p:cNvSpPr txBox="1"/>
            <p:nvPr/>
          </p:nvSpPr>
          <p:spPr>
            <a:xfrm>
              <a:off x="11277227"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50-99</a:t>
              </a:r>
              <a:br>
                <a:rPr lang="en-US" sz="1100" dirty="0">
                  <a:solidFill>
                    <a:schemeClr val="bg1">
                      <a:lumMod val="75000"/>
                    </a:schemeClr>
                  </a:solidFill>
                </a:rPr>
              </a:br>
              <a:r>
                <a:rPr lang="en-US" sz="900" dirty="0">
                  <a:solidFill>
                    <a:schemeClr val="bg1">
                      <a:lumMod val="75000"/>
                    </a:schemeClr>
                  </a:solidFill>
                </a:rPr>
                <a:t>(c)</a:t>
              </a:r>
            </a:p>
          </p:txBody>
        </p:sp>
        <p:cxnSp>
          <p:nvCxnSpPr>
            <p:cNvPr id="222" name="Gerader Verbinder 221">
              <a:extLst>
                <a:ext uri="{FF2B5EF4-FFF2-40B4-BE49-F238E27FC236}">
                  <a16:creationId xmlns:a16="http://schemas.microsoft.com/office/drawing/2014/main" id="{BB3E11BF-29B1-42E4-ACE6-AFF80D523F92}"/>
                </a:ext>
              </a:extLst>
            </p:cNvPr>
            <p:cNvCxnSpPr>
              <a:cxnSpLocks/>
            </p:cNvCxnSpPr>
            <p:nvPr/>
          </p:nvCxnSpPr>
          <p:spPr>
            <a:xfrm>
              <a:off x="1067642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23" name="Gerader Verbinder 222">
              <a:extLst>
                <a:ext uri="{FF2B5EF4-FFF2-40B4-BE49-F238E27FC236}">
                  <a16:creationId xmlns:a16="http://schemas.microsoft.com/office/drawing/2014/main" id="{DF83C097-DBCE-431C-90A1-CEFD63BF3BEA}"/>
                </a:ext>
              </a:extLst>
            </p:cNvPr>
            <p:cNvCxnSpPr>
              <a:cxnSpLocks/>
            </p:cNvCxnSpPr>
            <p:nvPr/>
          </p:nvCxnSpPr>
          <p:spPr>
            <a:xfrm>
              <a:off x="1121689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24" name="Rechteck: abgerundete Ecken 223">
              <a:extLst>
                <a:ext uri="{FF2B5EF4-FFF2-40B4-BE49-F238E27FC236}">
                  <a16:creationId xmlns:a16="http://schemas.microsoft.com/office/drawing/2014/main" id="{701FB961-34E7-47D8-8AF4-3828EF9A528D}"/>
                </a:ext>
              </a:extLst>
            </p:cNvPr>
            <p:cNvSpPr/>
            <p:nvPr/>
          </p:nvSpPr>
          <p:spPr bwMode="ltGray">
            <a:xfrm>
              <a:off x="8812162" y="5667112"/>
              <a:ext cx="518125" cy="33829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cxnSp>
          <p:nvCxnSpPr>
            <p:cNvPr id="225" name="Gerader Verbinder 224">
              <a:extLst>
                <a:ext uri="{FF2B5EF4-FFF2-40B4-BE49-F238E27FC236}">
                  <a16:creationId xmlns:a16="http://schemas.microsoft.com/office/drawing/2014/main" id="{297F5834-AF2B-4573-B892-00BA323B4F50}"/>
                </a:ext>
              </a:extLst>
            </p:cNvPr>
            <p:cNvCxnSpPr>
              <a:cxnSpLocks/>
            </p:cNvCxnSpPr>
            <p:nvPr/>
          </p:nvCxnSpPr>
          <p:spPr>
            <a:xfrm>
              <a:off x="9071224" y="5765460"/>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26" name="Textfeld 225">
              <a:extLst>
                <a:ext uri="{FF2B5EF4-FFF2-40B4-BE49-F238E27FC236}">
                  <a16:creationId xmlns:a16="http://schemas.microsoft.com/office/drawing/2014/main" id="{75D16943-7A55-49E9-BC1C-35DB6510DBDA}"/>
                </a:ext>
              </a:extLst>
            </p:cNvPr>
            <p:cNvSpPr txBox="1"/>
            <p:nvPr/>
          </p:nvSpPr>
          <p:spPr>
            <a:xfrm>
              <a:off x="8882814" y="5766403"/>
              <a:ext cx="132972" cy="192355"/>
            </a:xfrm>
            <a:prstGeom prst="rect">
              <a:avLst/>
            </a:prstGeom>
            <a:noFill/>
          </p:spPr>
          <p:txBody>
            <a:bodyPr wrap="none" lIns="0" tIns="0" rIns="0" bIns="0" rtlCol="0">
              <a:spAutoFit/>
            </a:bodyPr>
            <a:lstStyle/>
            <a:p>
              <a:pPr algn="ctr"/>
              <a:r>
                <a:rPr lang="en-US" sz="1100" dirty="0">
                  <a:solidFill>
                    <a:schemeClr val="bg1">
                      <a:lumMod val="75000"/>
                    </a:schemeClr>
                  </a:solidFill>
                </a:rPr>
                <a:t>m</a:t>
              </a:r>
            </a:p>
          </p:txBody>
        </p:sp>
        <p:sp>
          <p:nvSpPr>
            <p:cNvPr id="227" name="Textfeld 226">
              <a:extLst>
                <a:ext uri="{FF2B5EF4-FFF2-40B4-BE49-F238E27FC236}">
                  <a16:creationId xmlns:a16="http://schemas.microsoft.com/office/drawing/2014/main" id="{C912FEC1-DE11-416F-BB8A-A8516807C28F}"/>
                </a:ext>
              </a:extLst>
            </p:cNvPr>
            <p:cNvSpPr txBox="1"/>
            <p:nvPr/>
          </p:nvSpPr>
          <p:spPr>
            <a:xfrm>
              <a:off x="9198193" y="5766403"/>
              <a:ext cx="43718" cy="192355"/>
            </a:xfrm>
            <a:prstGeom prst="rect">
              <a:avLst/>
            </a:prstGeom>
            <a:noFill/>
          </p:spPr>
          <p:txBody>
            <a:bodyPr wrap="none" lIns="0" tIns="0" rIns="0" bIns="0" rtlCol="0">
              <a:spAutoFit/>
            </a:bodyPr>
            <a:lstStyle/>
            <a:p>
              <a:pPr algn="ctr"/>
              <a:r>
                <a:rPr lang="en-US" sz="1100" dirty="0">
                  <a:solidFill>
                    <a:schemeClr val="bg1">
                      <a:lumMod val="75000"/>
                    </a:schemeClr>
                  </a:solidFill>
                </a:rPr>
                <a:t>f</a:t>
              </a:r>
              <a:endParaRPr lang="en-US" sz="900" dirty="0">
                <a:solidFill>
                  <a:schemeClr val="bg1">
                    <a:lumMod val="75000"/>
                  </a:schemeClr>
                </a:solidFill>
              </a:endParaRPr>
            </a:p>
          </p:txBody>
        </p:sp>
        <p:sp>
          <p:nvSpPr>
            <p:cNvPr id="228" name="Textfeld 227">
              <a:extLst>
                <a:ext uri="{FF2B5EF4-FFF2-40B4-BE49-F238E27FC236}">
                  <a16:creationId xmlns:a16="http://schemas.microsoft.com/office/drawing/2014/main" id="{36E7C88B-5E2F-42BD-A9D8-09C6C14E05DF}"/>
                </a:ext>
              </a:extLst>
            </p:cNvPr>
            <p:cNvSpPr txBox="1"/>
            <p:nvPr/>
          </p:nvSpPr>
          <p:spPr>
            <a:xfrm>
              <a:off x="8908650" y="5936152"/>
              <a:ext cx="74" cy="157381"/>
            </a:xfrm>
            <a:prstGeom prst="rect">
              <a:avLst/>
            </a:prstGeom>
            <a:noFill/>
          </p:spPr>
          <p:txBody>
            <a:bodyPr wrap="none" lIns="0" tIns="0" rIns="0" bIns="0" rtlCol="0">
              <a:spAutoFit/>
            </a:bodyPr>
            <a:lstStyle/>
            <a:p>
              <a:endParaRPr lang="en-US" sz="900" b="1" dirty="0">
                <a:solidFill>
                  <a:schemeClr val="bg1">
                    <a:lumMod val="75000"/>
                  </a:schemeClr>
                </a:solidFill>
              </a:endParaRPr>
            </a:p>
          </p:txBody>
        </p:sp>
      </p:grpSp>
      <p:grpSp>
        <p:nvGrpSpPr>
          <p:cNvPr id="112" name="Gruppieren 111">
            <a:extLst>
              <a:ext uri="{FF2B5EF4-FFF2-40B4-BE49-F238E27FC236}">
                <a16:creationId xmlns:a16="http://schemas.microsoft.com/office/drawing/2014/main" id="{EAD1298A-C8A4-4EEE-9E45-19852345BB12}"/>
              </a:ext>
            </a:extLst>
          </p:cNvPr>
          <p:cNvGrpSpPr/>
          <p:nvPr/>
        </p:nvGrpSpPr>
        <p:grpSpPr>
          <a:xfrm>
            <a:off x="1912428" y="6249342"/>
            <a:ext cx="724480" cy="468000"/>
            <a:chOff x="1714500" y="4880600"/>
            <a:chExt cx="724480" cy="468000"/>
          </a:xfrm>
        </p:grpSpPr>
        <p:pic>
          <p:nvPicPr>
            <p:cNvPr id="113" name="Grafik 112">
              <a:extLst>
                <a:ext uri="{FF2B5EF4-FFF2-40B4-BE49-F238E27FC236}">
                  <a16:creationId xmlns:a16="http://schemas.microsoft.com/office/drawing/2014/main" id="{0BB4A816-4A4D-4E4E-B83E-7AD36FEE7148}"/>
                </a:ext>
              </a:extLst>
            </p:cNvPr>
            <p:cNvPicPr>
              <a:picLocks noChangeAspect="1"/>
            </p:cNvPicPr>
            <p:nvPr/>
          </p:nvPicPr>
          <p:blipFill>
            <a:blip r:embed="rId12"/>
            <a:stretch>
              <a:fillRect/>
            </a:stretch>
          </p:blipFill>
          <p:spPr>
            <a:xfrm>
              <a:off x="1714500" y="4880600"/>
              <a:ext cx="468000" cy="468000"/>
            </a:xfrm>
            <a:prstGeom prst="rect">
              <a:avLst/>
            </a:prstGeom>
          </p:spPr>
        </p:pic>
        <p:sp>
          <p:nvSpPr>
            <p:cNvPr id="114" name="Textfeld 113">
              <a:extLst>
                <a:ext uri="{FF2B5EF4-FFF2-40B4-BE49-F238E27FC236}">
                  <a16:creationId xmlns:a16="http://schemas.microsoft.com/office/drawing/2014/main" id="{37BD7A17-0FE4-4DDE-A901-25A225DFDA9E}"/>
                </a:ext>
              </a:extLst>
            </p:cNvPr>
            <p:cNvSpPr txBox="1"/>
            <p:nvPr/>
          </p:nvSpPr>
          <p:spPr>
            <a:xfrm>
              <a:off x="2182500" y="5037656"/>
              <a:ext cx="256480" cy="153888"/>
            </a:xfrm>
            <a:prstGeom prst="rect">
              <a:avLst/>
            </a:prstGeom>
            <a:noFill/>
          </p:spPr>
          <p:txBody>
            <a:bodyPr wrap="none" lIns="0" tIns="0" rIns="0" bIns="0" rtlCol="0">
              <a:spAutoFit/>
            </a:bodyPr>
            <a:lstStyle/>
            <a:p>
              <a:r>
                <a:rPr lang="en-US" sz="1000" b="1" noProof="1"/>
                <a:t>BEL</a:t>
              </a:r>
            </a:p>
          </p:txBody>
        </p:sp>
      </p:grpSp>
      <p:grpSp>
        <p:nvGrpSpPr>
          <p:cNvPr id="101" name="Gruppieren 100">
            <a:extLst>
              <a:ext uri="{FF2B5EF4-FFF2-40B4-BE49-F238E27FC236}">
                <a16:creationId xmlns:a16="http://schemas.microsoft.com/office/drawing/2014/main" id="{14851523-7C71-46FA-AF62-8907D1C7FEFA}"/>
              </a:ext>
            </a:extLst>
          </p:cNvPr>
          <p:cNvGrpSpPr/>
          <p:nvPr/>
        </p:nvGrpSpPr>
        <p:grpSpPr>
          <a:xfrm>
            <a:off x="6290936" y="2923772"/>
            <a:ext cx="1150182" cy="570168"/>
            <a:chOff x="1951900" y="2921448"/>
            <a:chExt cx="1150182" cy="570168"/>
          </a:xfrm>
        </p:grpSpPr>
        <p:pic>
          <p:nvPicPr>
            <p:cNvPr id="102" name="Grafik 101">
              <a:extLst>
                <a:ext uri="{FF2B5EF4-FFF2-40B4-BE49-F238E27FC236}">
                  <a16:creationId xmlns:a16="http://schemas.microsoft.com/office/drawing/2014/main" id="{1A53C291-C737-443B-841C-499B69A51B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82182" y="3141613"/>
              <a:ext cx="188090" cy="180000"/>
            </a:xfrm>
            <a:prstGeom prst="rect">
              <a:avLst/>
            </a:prstGeom>
          </p:spPr>
        </p:pic>
        <p:grpSp>
          <p:nvGrpSpPr>
            <p:cNvPr id="103" name="Gruppieren 102">
              <a:extLst>
                <a:ext uri="{FF2B5EF4-FFF2-40B4-BE49-F238E27FC236}">
                  <a16:creationId xmlns:a16="http://schemas.microsoft.com/office/drawing/2014/main" id="{80C7D043-A937-423F-AA2A-69AFBC8915A6}"/>
                </a:ext>
              </a:extLst>
            </p:cNvPr>
            <p:cNvGrpSpPr/>
            <p:nvPr/>
          </p:nvGrpSpPr>
          <p:grpSpPr>
            <a:xfrm>
              <a:off x="1951900" y="2942337"/>
              <a:ext cx="1150182" cy="549279"/>
              <a:chOff x="3153384" y="3006278"/>
              <a:chExt cx="1024281" cy="549279"/>
            </a:xfrm>
          </p:grpSpPr>
          <p:grpSp>
            <p:nvGrpSpPr>
              <p:cNvPr id="108" name="Gruppieren 107">
                <a:extLst>
                  <a:ext uri="{FF2B5EF4-FFF2-40B4-BE49-F238E27FC236}">
                    <a16:creationId xmlns:a16="http://schemas.microsoft.com/office/drawing/2014/main" id="{957AB65B-7FF1-4297-A45C-E7BC34803BD3}"/>
                  </a:ext>
                </a:extLst>
              </p:cNvPr>
              <p:cNvGrpSpPr/>
              <p:nvPr/>
            </p:nvGrpSpPr>
            <p:grpSpPr>
              <a:xfrm>
                <a:off x="3153384" y="3006278"/>
                <a:ext cx="1016330" cy="279325"/>
                <a:chOff x="5651042" y="3076433"/>
                <a:chExt cx="1016330" cy="279325"/>
              </a:xfrm>
            </p:grpSpPr>
            <p:grpSp>
              <p:nvGrpSpPr>
                <p:cNvPr id="117" name="Gruppieren 116">
                  <a:extLst>
                    <a:ext uri="{FF2B5EF4-FFF2-40B4-BE49-F238E27FC236}">
                      <a16:creationId xmlns:a16="http://schemas.microsoft.com/office/drawing/2014/main" id="{F0EBE65A-EFFD-4211-9DDA-D19501E07FF0}"/>
                    </a:ext>
                  </a:extLst>
                </p:cNvPr>
                <p:cNvGrpSpPr/>
                <p:nvPr/>
              </p:nvGrpSpPr>
              <p:grpSpPr>
                <a:xfrm>
                  <a:off x="5651042" y="3211758"/>
                  <a:ext cx="216000" cy="144000"/>
                  <a:chOff x="2734278" y="3211758"/>
                  <a:chExt cx="216000" cy="144000"/>
                </a:xfrm>
              </p:grpSpPr>
              <p:cxnSp>
                <p:nvCxnSpPr>
                  <p:cNvPr id="119" name="Gerader Verbinder 118">
                    <a:extLst>
                      <a:ext uri="{FF2B5EF4-FFF2-40B4-BE49-F238E27FC236}">
                        <a16:creationId xmlns:a16="http://schemas.microsoft.com/office/drawing/2014/main" id="{DD5D7C42-314C-4C28-86CF-FC4F582FDBD8}"/>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0" name="Gerader Verbinder 119">
                    <a:extLst>
                      <a:ext uri="{FF2B5EF4-FFF2-40B4-BE49-F238E27FC236}">
                        <a16:creationId xmlns:a16="http://schemas.microsoft.com/office/drawing/2014/main" id="{B0FB3006-A202-4022-8A3D-DF770FBD7C38}"/>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18" name="Textfeld 117">
                  <a:extLst>
                    <a:ext uri="{FF2B5EF4-FFF2-40B4-BE49-F238E27FC236}">
                      <a16:creationId xmlns:a16="http://schemas.microsoft.com/office/drawing/2014/main" id="{640153D3-F50E-45A1-99DC-3BB9FAB5D18E}"/>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31%|38%</a:t>
                  </a:r>
                </a:p>
              </p:txBody>
            </p:sp>
          </p:grpSp>
          <p:grpSp>
            <p:nvGrpSpPr>
              <p:cNvPr id="109" name="Gruppieren 108">
                <a:extLst>
                  <a:ext uri="{FF2B5EF4-FFF2-40B4-BE49-F238E27FC236}">
                    <a16:creationId xmlns:a16="http://schemas.microsoft.com/office/drawing/2014/main" id="{35521696-77EF-43D4-AA27-60BEE88FDDC5}"/>
                  </a:ext>
                </a:extLst>
              </p:cNvPr>
              <p:cNvGrpSpPr/>
              <p:nvPr/>
            </p:nvGrpSpPr>
            <p:grpSpPr>
              <a:xfrm>
                <a:off x="3159562" y="3281036"/>
                <a:ext cx="1018103" cy="274521"/>
                <a:chOff x="5649269" y="2787070"/>
                <a:chExt cx="1018103" cy="274521"/>
              </a:xfrm>
            </p:grpSpPr>
            <p:grpSp>
              <p:nvGrpSpPr>
                <p:cNvPr id="110" name="Gruppieren 109">
                  <a:extLst>
                    <a:ext uri="{FF2B5EF4-FFF2-40B4-BE49-F238E27FC236}">
                      <a16:creationId xmlns:a16="http://schemas.microsoft.com/office/drawing/2014/main" id="{0EB3C60D-2129-481D-B651-D9AB0C805893}"/>
                    </a:ext>
                  </a:extLst>
                </p:cNvPr>
                <p:cNvGrpSpPr/>
                <p:nvPr/>
              </p:nvGrpSpPr>
              <p:grpSpPr>
                <a:xfrm>
                  <a:off x="5649269" y="2917591"/>
                  <a:ext cx="216000" cy="144000"/>
                  <a:chOff x="2734278" y="3211758"/>
                  <a:chExt cx="216000" cy="144000"/>
                </a:xfrm>
              </p:grpSpPr>
              <p:cxnSp>
                <p:nvCxnSpPr>
                  <p:cNvPr id="115" name="Gerader Verbinder 114">
                    <a:extLst>
                      <a:ext uri="{FF2B5EF4-FFF2-40B4-BE49-F238E27FC236}">
                        <a16:creationId xmlns:a16="http://schemas.microsoft.com/office/drawing/2014/main" id="{EFADA625-122F-4940-A6EB-FD610825BF45}"/>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6" name="Gerader Verbinder 115">
                    <a:extLst>
                      <a:ext uri="{FF2B5EF4-FFF2-40B4-BE49-F238E27FC236}">
                        <a16:creationId xmlns:a16="http://schemas.microsoft.com/office/drawing/2014/main" id="{3667C454-4A54-4D97-8E1B-F8A5018A31A4}"/>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11" name="Textfeld 110">
                  <a:extLst>
                    <a:ext uri="{FF2B5EF4-FFF2-40B4-BE49-F238E27FC236}">
                      <a16:creationId xmlns:a16="http://schemas.microsoft.com/office/drawing/2014/main" id="{03109EF3-1499-45D0-A467-89C0BF8E942B}"/>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42%</a:t>
                  </a:r>
                  <a:r>
                    <a:rPr lang="de-DE" sz="600" dirty="0">
                      <a:solidFill>
                        <a:srgbClr val="FFFFFF">
                          <a:lumMod val="65000"/>
                        </a:srgbClr>
                      </a:solidFill>
                    </a:rPr>
                    <a:t>bc</a:t>
                  </a:r>
                  <a:r>
                    <a:rPr lang="de-DE" sz="800" dirty="0">
                      <a:solidFill>
                        <a:schemeClr val="bg1">
                          <a:lumMod val="65000"/>
                        </a:schemeClr>
                      </a:solidFill>
                    </a:rPr>
                    <a:t>|35%|30%</a:t>
                  </a:r>
                  <a:endParaRPr lang="de-DE" sz="600" dirty="0">
                    <a:solidFill>
                      <a:schemeClr val="bg1">
                        <a:lumMod val="65000"/>
                      </a:schemeClr>
                    </a:solidFill>
                  </a:endParaRPr>
                </a:p>
              </p:txBody>
            </p:sp>
          </p:grpSp>
        </p:grpSp>
        <p:grpSp>
          <p:nvGrpSpPr>
            <p:cNvPr id="104" name="Gruppieren 103">
              <a:extLst>
                <a:ext uri="{FF2B5EF4-FFF2-40B4-BE49-F238E27FC236}">
                  <a16:creationId xmlns:a16="http://schemas.microsoft.com/office/drawing/2014/main" id="{6E553AC8-3462-49F8-B3DA-133ABAD4F4B1}"/>
                </a:ext>
              </a:extLst>
            </p:cNvPr>
            <p:cNvGrpSpPr>
              <a:grpSpLocks noChangeAspect="1"/>
            </p:cNvGrpSpPr>
            <p:nvPr/>
          </p:nvGrpSpPr>
          <p:grpSpPr>
            <a:xfrm>
              <a:off x="1959046" y="2921448"/>
              <a:ext cx="224322" cy="144000"/>
              <a:chOff x="10194164" y="3584308"/>
              <a:chExt cx="493594" cy="316855"/>
            </a:xfrm>
          </p:grpSpPr>
          <p:pic>
            <p:nvPicPr>
              <p:cNvPr id="106" name="Graphic 5">
                <a:extLst>
                  <a:ext uri="{FF2B5EF4-FFF2-40B4-BE49-F238E27FC236}">
                    <a16:creationId xmlns:a16="http://schemas.microsoft.com/office/drawing/2014/main" id="{5D3472AD-090E-4822-B7EB-58D250B2DB0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94890" y="3584308"/>
                <a:ext cx="192868" cy="316855"/>
              </a:xfrm>
              <a:prstGeom prst="rect">
                <a:avLst/>
              </a:prstGeom>
            </p:spPr>
          </p:pic>
          <p:pic>
            <p:nvPicPr>
              <p:cNvPr id="107" name="Graphic 11">
                <a:extLst>
                  <a:ext uri="{FF2B5EF4-FFF2-40B4-BE49-F238E27FC236}">
                    <a16:creationId xmlns:a16="http://schemas.microsoft.com/office/drawing/2014/main" id="{24F801D7-188A-4313-840A-A57545ED42C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sp>
        <p:nvSpPr>
          <p:cNvPr id="4" name="Foliennummernplatzhalter 3">
            <a:extLst>
              <a:ext uri="{FF2B5EF4-FFF2-40B4-BE49-F238E27FC236}">
                <a16:creationId xmlns:a16="http://schemas.microsoft.com/office/drawing/2014/main" id="{44B6E602-4CD2-474F-83F2-2EA7DE11CE9D}"/>
              </a:ext>
            </a:extLst>
          </p:cNvPr>
          <p:cNvSpPr>
            <a:spLocks noGrp="1"/>
          </p:cNvSpPr>
          <p:nvPr>
            <p:ph type="sldNum" sz="quarter" idx="10"/>
          </p:nvPr>
        </p:nvSpPr>
        <p:spPr/>
        <p:txBody>
          <a:bodyPr/>
          <a:lstStyle/>
          <a:p>
            <a:fld id="{4034BEE3-566C-4068-A777-C3A4762E861B}" type="slidenum">
              <a:rPr lang="en-GB" smtClean="0"/>
              <a:pPr/>
              <a:t>38</a:t>
            </a:fld>
            <a:endParaRPr lang="en-GB" dirty="0"/>
          </a:p>
        </p:txBody>
      </p:sp>
    </p:spTree>
    <p:extLst>
      <p:ext uri="{BB962C8B-B14F-4D97-AF65-F5344CB8AC3E}">
        <p14:creationId xmlns:p14="http://schemas.microsoft.com/office/powerpoint/2010/main" val="283859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F359F90-8B5C-4882-830F-BCE3BD324B87}"/>
              </a:ext>
            </a:extLst>
          </p:cNvPr>
          <p:cNvPicPr>
            <a:picLocks noChangeAspect="1"/>
          </p:cNvPicPr>
          <p:nvPr/>
        </p:nvPicPr>
        <p:blipFill>
          <a:blip r:embed="rId2"/>
          <a:srcRect/>
          <a:stretch/>
        </p:blipFill>
        <p:spPr>
          <a:xfrm>
            <a:off x="0" y="0"/>
            <a:ext cx="12192000" cy="6858000"/>
          </a:xfrm>
          <a:prstGeom prst="rect">
            <a:avLst/>
          </a:prstGeom>
        </p:spPr>
      </p:pic>
      <p:sp>
        <p:nvSpPr>
          <p:cNvPr id="2" name="Text Placeholder 1"/>
          <p:cNvSpPr>
            <a:spLocks noGrp="1"/>
          </p:cNvSpPr>
          <p:nvPr>
            <p:ph type="body" sz="quarter" idx="15"/>
          </p:nvPr>
        </p:nvSpPr>
        <p:spPr/>
        <p:txBody>
          <a:bodyPr/>
          <a:lstStyle/>
          <a:p>
            <a:r>
              <a:rPr lang="en-GB" dirty="0">
                <a:solidFill>
                  <a:schemeClr val="bg1"/>
                </a:solidFill>
              </a:rPr>
              <a:t>Sexuality &amp; Health</a:t>
            </a:r>
          </a:p>
        </p:txBody>
      </p:sp>
      <p:sp>
        <p:nvSpPr>
          <p:cNvPr id="3" name="Text Placeholder 2"/>
          <p:cNvSpPr>
            <a:spLocks noGrp="1"/>
          </p:cNvSpPr>
          <p:nvPr>
            <p:ph type="body" sz="quarter" idx="16"/>
          </p:nvPr>
        </p:nvSpPr>
        <p:spPr/>
        <p:txBody>
          <a:bodyPr/>
          <a:lstStyle/>
          <a:p>
            <a:r>
              <a:rPr lang="en-GB" dirty="0">
                <a:solidFill>
                  <a:schemeClr val="bg1"/>
                </a:solidFill>
              </a:rPr>
              <a:t>6</a:t>
            </a:r>
          </a:p>
        </p:txBody>
      </p:sp>
    </p:spTree>
    <p:extLst>
      <p:ext uri="{BB962C8B-B14F-4D97-AF65-F5344CB8AC3E}">
        <p14:creationId xmlns:p14="http://schemas.microsoft.com/office/powerpoint/2010/main" val="43669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D10532-0459-4A7C-A245-A14C9048D5D6}"/>
              </a:ext>
            </a:extLst>
          </p:cNvPr>
          <p:cNvSpPr>
            <a:spLocks noGrp="1"/>
          </p:cNvSpPr>
          <p:nvPr>
            <p:ph type="title"/>
          </p:nvPr>
        </p:nvSpPr>
        <p:spPr/>
        <p:txBody>
          <a:bodyPr/>
          <a:lstStyle/>
          <a:p>
            <a:r>
              <a:rPr lang="de-DE" dirty="0"/>
              <a:t>Summary </a:t>
            </a:r>
            <a:r>
              <a:rPr lang="de-DE" dirty="0">
                <a:solidFill>
                  <a:schemeClr val="bg1">
                    <a:lumMod val="75000"/>
                  </a:schemeClr>
                </a:solidFill>
              </a:rPr>
              <a:t>(1 </a:t>
            </a:r>
            <a:r>
              <a:rPr lang="de-DE" dirty="0" err="1">
                <a:solidFill>
                  <a:schemeClr val="bg1">
                    <a:lumMod val="75000"/>
                  </a:schemeClr>
                </a:solidFill>
              </a:rPr>
              <a:t>of</a:t>
            </a:r>
            <a:r>
              <a:rPr lang="de-DE" dirty="0">
                <a:solidFill>
                  <a:schemeClr val="bg1">
                    <a:lumMod val="75000"/>
                  </a:schemeClr>
                </a:solidFill>
              </a:rPr>
              <a:t> 4)</a:t>
            </a:r>
          </a:p>
        </p:txBody>
      </p:sp>
      <p:sp>
        <p:nvSpPr>
          <p:cNvPr id="4" name="Fußzeilenplatzhalter 3">
            <a:extLst>
              <a:ext uri="{FF2B5EF4-FFF2-40B4-BE49-F238E27FC236}">
                <a16:creationId xmlns:a16="http://schemas.microsoft.com/office/drawing/2014/main" id="{F3F17187-C769-43C3-B394-13128824F7D3}"/>
              </a:ext>
            </a:extLst>
          </p:cNvPr>
          <p:cNvSpPr>
            <a:spLocks noGrp="1"/>
          </p:cNvSpPr>
          <p:nvPr>
            <p:ph type="ftr" sz="quarter" idx="11"/>
          </p:nvPr>
        </p:nvSpPr>
        <p:spPr/>
        <p:txBody>
          <a:bodyPr/>
          <a:lstStyle/>
          <a:p>
            <a:endParaRPr lang="en-GB" dirty="0"/>
          </a:p>
        </p:txBody>
      </p:sp>
      <p:sp>
        <p:nvSpPr>
          <p:cNvPr id="5" name="Rechteck 4">
            <a:extLst>
              <a:ext uri="{FF2B5EF4-FFF2-40B4-BE49-F238E27FC236}">
                <a16:creationId xmlns:a16="http://schemas.microsoft.com/office/drawing/2014/main" id="{054C9F3C-DDF6-4C8C-8A1B-151E21526EA0}"/>
              </a:ext>
            </a:extLst>
          </p:cNvPr>
          <p:cNvSpPr/>
          <p:nvPr/>
        </p:nvSpPr>
        <p:spPr>
          <a:xfrm>
            <a:off x="625175" y="1395662"/>
            <a:ext cx="5500691" cy="2277547"/>
          </a:xfrm>
          <a:prstGeom prst="rect">
            <a:avLst/>
          </a:prstGeom>
        </p:spPr>
        <p:txBody>
          <a:bodyPr wrap="square" anchor="t">
            <a:spAutoFit/>
          </a:bodyPr>
          <a:lstStyle/>
          <a:p>
            <a:pPr>
              <a:spcBef>
                <a:spcPts val="600"/>
              </a:spcBef>
              <a:spcAft>
                <a:spcPts val="600"/>
              </a:spcAft>
              <a:buSzPct val="120000"/>
            </a:pPr>
            <a:r>
              <a:rPr lang="en-US" sz="1400" b="1" dirty="0">
                <a:solidFill>
                  <a:schemeClr val="tx2"/>
                </a:solidFill>
              </a:rPr>
              <a:t>      The Future of Health</a:t>
            </a:r>
          </a:p>
          <a:p>
            <a:pPr marL="285750" indent="-285750">
              <a:spcBef>
                <a:spcPts val="600"/>
              </a:spcBef>
              <a:spcAft>
                <a:spcPts val="600"/>
              </a:spcAft>
              <a:buSzPct val="120000"/>
              <a:buFont typeface="Symbol" panose="05050102010706020507" pitchFamily="18" charset="2"/>
              <a:buChar char="-"/>
            </a:pPr>
            <a:r>
              <a:rPr lang="en-US" sz="1400" dirty="0"/>
              <a:t>The vast majority of the general population is satisfied with the healthcare system in Belgium.</a:t>
            </a:r>
          </a:p>
          <a:p>
            <a:pPr marL="285750" indent="-285750">
              <a:buFont typeface="Symbol" panose="05050102010706020507" pitchFamily="18" charset="2"/>
              <a:buChar char="-"/>
            </a:pPr>
            <a:r>
              <a:rPr lang="en-US" sz="1400" dirty="0"/>
              <a:t>People generally trust in conventional medicine while significantly more men trust wholeheartedly.</a:t>
            </a:r>
            <a:endParaRPr lang="en-US" sz="1400" noProof="1"/>
          </a:p>
          <a:p>
            <a:pPr marL="285750" indent="-285750">
              <a:spcBef>
                <a:spcPts val="600"/>
              </a:spcBef>
              <a:spcAft>
                <a:spcPts val="600"/>
              </a:spcAft>
              <a:buSzPct val="120000"/>
              <a:buFont typeface="Symbol" panose="05050102010706020507" pitchFamily="18" charset="2"/>
              <a:buChar char="-"/>
            </a:pPr>
            <a:r>
              <a:rPr lang="en-US" sz="1400" noProof="1"/>
              <a:t>Being treated by webcam or internet is an option for the respondents, for 40% </a:t>
            </a:r>
            <a:r>
              <a:rPr lang="en-GB" sz="1400" noProof="1"/>
              <a:t>it depends on the condition.</a:t>
            </a:r>
          </a:p>
          <a:p>
            <a:pPr marL="285750" indent="-285750">
              <a:spcBef>
                <a:spcPts val="600"/>
              </a:spcBef>
              <a:spcAft>
                <a:spcPts val="600"/>
              </a:spcAft>
              <a:buSzPct val="120000"/>
              <a:buFont typeface="Symbol" panose="05050102010706020507" pitchFamily="18" charset="2"/>
              <a:buChar char="-"/>
            </a:pPr>
            <a:endParaRPr lang="en-US" sz="1400" dirty="0"/>
          </a:p>
        </p:txBody>
      </p:sp>
      <p:sp>
        <p:nvSpPr>
          <p:cNvPr id="16" name="Rechteck 15">
            <a:extLst>
              <a:ext uri="{FF2B5EF4-FFF2-40B4-BE49-F238E27FC236}">
                <a16:creationId xmlns:a16="http://schemas.microsoft.com/office/drawing/2014/main" id="{0D169D93-F5BF-429A-8257-C780E00EC269}"/>
              </a:ext>
            </a:extLst>
          </p:cNvPr>
          <p:cNvSpPr/>
          <p:nvPr/>
        </p:nvSpPr>
        <p:spPr>
          <a:xfrm>
            <a:off x="6441687" y="1395662"/>
            <a:ext cx="5500691" cy="3077766"/>
          </a:xfrm>
          <a:prstGeom prst="rect">
            <a:avLst/>
          </a:prstGeom>
        </p:spPr>
        <p:txBody>
          <a:bodyPr wrap="square" anchor="t">
            <a:spAutoFit/>
          </a:bodyPr>
          <a:lstStyle/>
          <a:p>
            <a:pPr>
              <a:spcBef>
                <a:spcPts val="600"/>
              </a:spcBef>
              <a:spcAft>
                <a:spcPts val="600"/>
              </a:spcAft>
              <a:buSzPct val="120000"/>
            </a:pPr>
            <a:r>
              <a:rPr lang="en-US" sz="1400" b="1" dirty="0">
                <a:solidFill>
                  <a:schemeClr val="tx2"/>
                </a:solidFill>
              </a:rPr>
              <a:t>      Digitalised Medicine</a:t>
            </a:r>
          </a:p>
          <a:p>
            <a:pPr marL="285750" indent="-285750">
              <a:spcBef>
                <a:spcPts val="600"/>
              </a:spcBef>
              <a:spcAft>
                <a:spcPts val="600"/>
              </a:spcAft>
              <a:buSzPct val="120000"/>
              <a:buFont typeface="Symbol" panose="05050102010706020507" pitchFamily="18" charset="2"/>
              <a:buChar char="-"/>
            </a:pPr>
            <a:r>
              <a:rPr lang="en-US" sz="1400" noProof="1">
                <a:highlight>
                  <a:srgbClr val="FFFFFF"/>
                </a:highlight>
              </a:rPr>
              <a:t>About one third knows that in Belgium online pharmacies may only offer over the counter medicines.</a:t>
            </a:r>
          </a:p>
          <a:p>
            <a:pPr marL="285750" indent="-285750">
              <a:spcBef>
                <a:spcPts val="600"/>
              </a:spcBef>
              <a:spcAft>
                <a:spcPts val="600"/>
              </a:spcAft>
              <a:buSzPct val="120000"/>
              <a:buFont typeface="Symbol" panose="05050102010706020507" pitchFamily="18" charset="2"/>
              <a:buChar char="-"/>
            </a:pPr>
            <a:r>
              <a:rPr lang="en-US" sz="1400" noProof="1">
                <a:highlight>
                  <a:srgbClr val="FFFFFF"/>
                </a:highlight>
              </a:rPr>
              <a:t>Due to safety reasons people feel confident if the stationary pharmacy carries out medicine.</a:t>
            </a:r>
          </a:p>
          <a:p>
            <a:pPr marL="285750" indent="-285750">
              <a:spcBef>
                <a:spcPts val="600"/>
              </a:spcBef>
              <a:spcAft>
                <a:spcPts val="600"/>
              </a:spcAft>
              <a:buSzPct val="120000"/>
              <a:buFont typeface="Symbol" panose="05050102010706020507" pitchFamily="18" charset="2"/>
              <a:buChar char="-"/>
            </a:pPr>
            <a:r>
              <a:rPr lang="en-US" sz="1400" noProof="1">
                <a:highlight>
                  <a:srgbClr val="FFFFFF"/>
                </a:highlight>
              </a:rPr>
              <a:t>People are interested in using apps to save time and </a:t>
            </a:r>
            <a:r>
              <a:rPr lang="en-US" sz="1400" dirty="0">
                <a:highlight>
                  <a:srgbClr val="FFFFFF"/>
                </a:highlight>
              </a:rPr>
              <a:t>to keep an eye of their health levels and </a:t>
            </a:r>
            <a:r>
              <a:rPr lang="en-US" sz="1400" noProof="1">
                <a:highlight>
                  <a:srgbClr val="FFFFFF"/>
                </a:highlight>
              </a:rPr>
              <a:t>and being able to send relevant health data to their doc anytime.</a:t>
            </a:r>
          </a:p>
          <a:p>
            <a:pPr marL="285750" indent="-285750">
              <a:spcBef>
                <a:spcPts val="600"/>
              </a:spcBef>
              <a:spcAft>
                <a:spcPts val="600"/>
              </a:spcAft>
              <a:buSzPct val="120000"/>
              <a:buFont typeface="Symbol" panose="05050102010706020507" pitchFamily="18" charset="2"/>
              <a:buChar char="-"/>
            </a:pPr>
            <a:r>
              <a:rPr lang="en-GB" sz="1400" noProof="1"/>
              <a:t>Most frequent data the respondents would like to be digitalised are appointment reminders, doctor’s letter, the certificate of vaccination and sick notes.</a:t>
            </a:r>
            <a:endParaRPr lang="en-US" sz="1400" dirty="0"/>
          </a:p>
        </p:txBody>
      </p:sp>
      <p:grpSp>
        <p:nvGrpSpPr>
          <p:cNvPr id="10" name="Gruppieren 9">
            <a:extLst>
              <a:ext uri="{FF2B5EF4-FFF2-40B4-BE49-F238E27FC236}">
                <a16:creationId xmlns:a16="http://schemas.microsoft.com/office/drawing/2014/main" id="{8B7A0289-4615-469A-A405-6D58522E5D6C}"/>
              </a:ext>
            </a:extLst>
          </p:cNvPr>
          <p:cNvGrpSpPr/>
          <p:nvPr/>
        </p:nvGrpSpPr>
        <p:grpSpPr>
          <a:xfrm>
            <a:off x="361429" y="1244473"/>
            <a:ext cx="576000" cy="576000"/>
            <a:chOff x="306565" y="949198"/>
            <a:chExt cx="576000" cy="576000"/>
          </a:xfrm>
        </p:grpSpPr>
        <p:sp>
          <p:nvSpPr>
            <p:cNvPr id="24" name="Ellipse 23">
              <a:extLst>
                <a:ext uri="{FF2B5EF4-FFF2-40B4-BE49-F238E27FC236}">
                  <a16:creationId xmlns:a16="http://schemas.microsoft.com/office/drawing/2014/main" id="{ED8B01C6-FA19-4B35-8EF6-07DD5CC0B3F8}"/>
                </a:ext>
              </a:extLst>
            </p:cNvPr>
            <p:cNvSpPr/>
            <p:nvPr/>
          </p:nvSpPr>
          <p:spPr bwMode="ltGray">
            <a:xfrm>
              <a:off x="306565" y="949198"/>
              <a:ext cx="576000" cy="5760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de-DE" sz="1600" b="0" dirty="0"/>
            </a:p>
          </p:txBody>
        </p:sp>
        <p:pic>
          <p:nvPicPr>
            <p:cNvPr id="35" name="Grafik 34">
              <a:extLst>
                <a:ext uri="{FF2B5EF4-FFF2-40B4-BE49-F238E27FC236}">
                  <a16:creationId xmlns:a16="http://schemas.microsoft.com/office/drawing/2014/main" id="{74F21FF3-0BA9-4B90-8A37-5E8AF7AF938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7667" y="1039198"/>
              <a:ext cx="413796" cy="396000"/>
            </a:xfrm>
            <a:prstGeom prst="rect">
              <a:avLst/>
            </a:prstGeom>
          </p:spPr>
        </p:pic>
      </p:grpSp>
      <p:grpSp>
        <p:nvGrpSpPr>
          <p:cNvPr id="11" name="Gruppieren 10">
            <a:extLst>
              <a:ext uri="{FF2B5EF4-FFF2-40B4-BE49-F238E27FC236}">
                <a16:creationId xmlns:a16="http://schemas.microsoft.com/office/drawing/2014/main" id="{E1BDBC47-07B9-4EF6-866F-6286F8E349C2}"/>
              </a:ext>
            </a:extLst>
          </p:cNvPr>
          <p:cNvGrpSpPr/>
          <p:nvPr/>
        </p:nvGrpSpPr>
        <p:grpSpPr>
          <a:xfrm>
            <a:off x="6176857" y="1244473"/>
            <a:ext cx="576000" cy="576000"/>
            <a:chOff x="6176857" y="949198"/>
            <a:chExt cx="576000" cy="576000"/>
          </a:xfrm>
        </p:grpSpPr>
        <p:sp>
          <p:nvSpPr>
            <p:cNvPr id="29" name="Ellipse 28">
              <a:extLst>
                <a:ext uri="{FF2B5EF4-FFF2-40B4-BE49-F238E27FC236}">
                  <a16:creationId xmlns:a16="http://schemas.microsoft.com/office/drawing/2014/main" id="{EC1C0EE2-A65A-46FE-BDBC-A58641B961B8}"/>
                </a:ext>
              </a:extLst>
            </p:cNvPr>
            <p:cNvSpPr/>
            <p:nvPr/>
          </p:nvSpPr>
          <p:spPr bwMode="ltGray">
            <a:xfrm>
              <a:off x="6176857" y="949198"/>
              <a:ext cx="576000" cy="5760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de-DE" sz="1600" b="0" dirty="0"/>
            </a:p>
          </p:txBody>
        </p:sp>
        <p:grpSp>
          <p:nvGrpSpPr>
            <p:cNvPr id="44" name="Gruppieren 43">
              <a:extLst>
                <a:ext uri="{FF2B5EF4-FFF2-40B4-BE49-F238E27FC236}">
                  <a16:creationId xmlns:a16="http://schemas.microsoft.com/office/drawing/2014/main" id="{FFC1519D-38EB-4689-B526-4DDA55689969}"/>
                </a:ext>
              </a:extLst>
            </p:cNvPr>
            <p:cNvGrpSpPr>
              <a:grpSpLocks noChangeAspect="1"/>
            </p:cNvGrpSpPr>
            <p:nvPr/>
          </p:nvGrpSpPr>
          <p:grpSpPr>
            <a:xfrm>
              <a:off x="6341669" y="1025532"/>
              <a:ext cx="322493" cy="396000"/>
              <a:chOff x="6350157" y="1857065"/>
              <a:chExt cx="1320692" cy="1621725"/>
            </a:xfrm>
          </p:grpSpPr>
          <p:pic>
            <p:nvPicPr>
              <p:cNvPr id="45" name="Graphic 37">
                <a:extLst>
                  <a:ext uri="{FF2B5EF4-FFF2-40B4-BE49-F238E27FC236}">
                    <a16:creationId xmlns:a16="http://schemas.microsoft.com/office/drawing/2014/main" id="{2A1D817A-0EA5-4974-9B5E-1E0CC0A493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25397" y="2153387"/>
                <a:ext cx="652450" cy="652450"/>
              </a:xfrm>
              <a:prstGeom prst="rect">
                <a:avLst/>
              </a:prstGeom>
            </p:spPr>
          </p:pic>
          <p:sp>
            <p:nvSpPr>
              <p:cNvPr id="46" name="Freihandform: Form 45">
                <a:extLst>
                  <a:ext uri="{FF2B5EF4-FFF2-40B4-BE49-F238E27FC236}">
                    <a16:creationId xmlns:a16="http://schemas.microsoft.com/office/drawing/2014/main" id="{C892D230-AA7F-4BE0-8AC4-08F792D37F20}"/>
                  </a:ext>
                </a:extLst>
              </p:cNvPr>
              <p:cNvSpPr/>
              <p:nvPr/>
            </p:nvSpPr>
            <p:spPr bwMode="ltGray">
              <a:xfrm>
                <a:off x="6977506" y="2571750"/>
                <a:ext cx="200572" cy="221327"/>
              </a:xfrm>
              <a:custGeom>
                <a:avLst/>
                <a:gdLst>
                  <a:gd name="connsiteX0" fmla="*/ 509 w 200572"/>
                  <a:gd name="connsiteY0" fmla="*/ 197168 h 221327"/>
                  <a:gd name="connsiteX1" fmla="*/ 3367 w 200572"/>
                  <a:gd name="connsiteY1" fmla="*/ 71438 h 221327"/>
                  <a:gd name="connsiteX2" fmla="*/ 9082 w 200572"/>
                  <a:gd name="connsiteY2" fmla="*/ 54293 h 221327"/>
                  <a:gd name="connsiteX3" fmla="*/ 14797 w 200572"/>
                  <a:gd name="connsiteY3" fmla="*/ 45720 h 221327"/>
                  <a:gd name="connsiteX4" fmla="*/ 23369 w 200572"/>
                  <a:gd name="connsiteY4" fmla="*/ 28575 h 221327"/>
                  <a:gd name="connsiteX5" fmla="*/ 31942 w 200572"/>
                  <a:gd name="connsiteY5" fmla="*/ 25718 h 221327"/>
                  <a:gd name="connsiteX6" fmla="*/ 54802 w 200572"/>
                  <a:gd name="connsiteY6" fmla="*/ 11430 h 221327"/>
                  <a:gd name="connsiteX7" fmla="*/ 63374 w 200572"/>
                  <a:gd name="connsiteY7" fmla="*/ 5715 h 221327"/>
                  <a:gd name="connsiteX8" fmla="*/ 80519 w 200572"/>
                  <a:gd name="connsiteY8" fmla="*/ 0 h 221327"/>
                  <a:gd name="connsiteX9" fmla="*/ 146242 w 200572"/>
                  <a:gd name="connsiteY9" fmla="*/ 5715 h 221327"/>
                  <a:gd name="connsiteX10" fmla="*/ 171959 w 200572"/>
                  <a:gd name="connsiteY10" fmla="*/ 14288 h 221327"/>
                  <a:gd name="connsiteX11" fmla="*/ 180532 w 200572"/>
                  <a:gd name="connsiteY11" fmla="*/ 17145 h 221327"/>
                  <a:gd name="connsiteX12" fmla="*/ 194819 w 200572"/>
                  <a:gd name="connsiteY12" fmla="*/ 31433 h 221327"/>
                  <a:gd name="connsiteX13" fmla="*/ 200534 w 200572"/>
                  <a:gd name="connsiteY13" fmla="*/ 48578 h 221327"/>
                  <a:gd name="connsiteX14" fmla="*/ 191962 w 200572"/>
                  <a:gd name="connsiteY14" fmla="*/ 120015 h 221327"/>
                  <a:gd name="connsiteX15" fmla="*/ 177674 w 200572"/>
                  <a:gd name="connsiteY15" fmla="*/ 137160 h 221327"/>
                  <a:gd name="connsiteX16" fmla="*/ 171959 w 200572"/>
                  <a:gd name="connsiteY16" fmla="*/ 145733 h 221327"/>
                  <a:gd name="connsiteX17" fmla="*/ 154814 w 200572"/>
                  <a:gd name="connsiteY17" fmla="*/ 157163 h 221327"/>
                  <a:gd name="connsiteX18" fmla="*/ 146242 w 200572"/>
                  <a:gd name="connsiteY18" fmla="*/ 162878 h 221327"/>
                  <a:gd name="connsiteX19" fmla="*/ 137669 w 200572"/>
                  <a:gd name="connsiteY19" fmla="*/ 171450 h 221327"/>
                  <a:gd name="connsiteX20" fmla="*/ 126239 w 200572"/>
                  <a:gd name="connsiteY20" fmla="*/ 174308 h 221327"/>
                  <a:gd name="connsiteX21" fmla="*/ 106237 w 200572"/>
                  <a:gd name="connsiteY21" fmla="*/ 185738 h 221327"/>
                  <a:gd name="connsiteX22" fmla="*/ 86234 w 200572"/>
                  <a:gd name="connsiteY22" fmla="*/ 191453 h 221327"/>
                  <a:gd name="connsiteX23" fmla="*/ 66232 w 200572"/>
                  <a:gd name="connsiteY23" fmla="*/ 202883 h 221327"/>
                  <a:gd name="connsiteX24" fmla="*/ 49087 w 200572"/>
                  <a:gd name="connsiteY24" fmla="*/ 208598 h 221327"/>
                  <a:gd name="connsiteX25" fmla="*/ 40514 w 200572"/>
                  <a:gd name="connsiteY25" fmla="*/ 211455 h 221327"/>
                  <a:gd name="connsiteX26" fmla="*/ 29084 w 200572"/>
                  <a:gd name="connsiteY26" fmla="*/ 214313 h 221327"/>
                  <a:gd name="connsiteX27" fmla="*/ 11939 w 200572"/>
                  <a:gd name="connsiteY27" fmla="*/ 220028 h 221327"/>
                  <a:gd name="connsiteX28" fmla="*/ 509 w 200572"/>
                  <a:gd name="connsiteY28" fmla="*/ 197168 h 22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0572" h="221327">
                    <a:moveTo>
                      <a:pt x="509" y="197168"/>
                    </a:moveTo>
                    <a:cubicBezTo>
                      <a:pt x="-920" y="172403"/>
                      <a:pt x="856" y="113284"/>
                      <a:pt x="3367" y="71438"/>
                    </a:cubicBezTo>
                    <a:cubicBezTo>
                      <a:pt x="3728" y="65425"/>
                      <a:pt x="5741" y="59305"/>
                      <a:pt x="9082" y="54293"/>
                    </a:cubicBezTo>
                    <a:lnTo>
                      <a:pt x="14797" y="45720"/>
                    </a:lnTo>
                    <a:cubicBezTo>
                      <a:pt x="16679" y="40073"/>
                      <a:pt x="18333" y="32603"/>
                      <a:pt x="23369" y="28575"/>
                    </a:cubicBezTo>
                    <a:cubicBezTo>
                      <a:pt x="25721" y="26693"/>
                      <a:pt x="29084" y="26670"/>
                      <a:pt x="31942" y="25718"/>
                    </a:cubicBezTo>
                    <a:cubicBezTo>
                      <a:pt x="45652" y="5152"/>
                      <a:pt x="26237" y="30474"/>
                      <a:pt x="54802" y="11430"/>
                    </a:cubicBezTo>
                    <a:cubicBezTo>
                      <a:pt x="57659" y="9525"/>
                      <a:pt x="60236" y="7110"/>
                      <a:pt x="63374" y="5715"/>
                    </a:cubicBezTo>
                    <a:cubicBezTo>
                      <a:pt x="68879" y="3268"/>
                      <a:pt x="80519" y="0"/>
                      <a:pt x="80519" y="0"/>
                    </a:cubicBezTo>
                    <a:cubicBezTo>
                      <a:pt x="111656" y="1639"/>
                      <a:pt x="123098" y="-1228"/>
                      <a:pt x="146242" y="5715"/>
                    </a:cubicBezTo>
                    <a:cubicBezTo>
                      <a:pt x="146309" y="5735"/>
                      <a:pt x="167640" y="12848"/>
                      <a:pt x="171959" y="14288"/>
                    </a:cubicBezTo>
                    <a:lnTo>
                      <a:pt x="180532" y="17145"/>
                    </a:lnTo>
                    <a:cubicBezTo>
                      <a:pt x="188353" y="22359"/>
                      <a:pt x="190808" y="22409"/>
                      <a:pt x="194819" y="31433"/>
                    </a:cubicBezTo>
                    <a:cubicBezTo>
                      <a:pt x="197266" y="36938"/>
                      <a:pt x="200534" y="48578"/>
                      <a:pt x="200534" y="48578"/>
                    </a:cubicBezTo>
                    <a:cubicBezTo>
                      <a:pt x="200311" y="52814"/>
                      <a:pt x="202427" y="104317"/>
                      <a:pt x="191962" y="120015"/>
                    </a:cubicBezTo>
                    <a:cubicBezTo>
                      <a:pt x="177773" y="141300"/>
                      <a:pt x="196010" y="115158"/>
                      <a:pt x="177674" y="137160"/>
                    </a:cubicBezTo>
                    <a:cubicBezTo>
                      <a:pt x="175475" y="139798"/>
                      <a:pt x="174544" y="143471"/>
                      <a:pt x="171959" y="145733"/>
                    </a:cubicBezTo>
                    <a:cubicBezTo>
                      <a:pt x="166790" y="150256"/>
                      <a:pt x="160529" y="153353"/>
                      <a:pt x="154814" y="157163"/>
                    </a:cubicBezTo>
                    <a:cubicBezTo>
                      <a:pt x="151957" y="159068"/>
                      <a:pt x="148670" y="160450"/>
                      <a:pt x="146242" y="162878"/>
                    </a:cubicBezTo>
                    <a:cubicBezTo>
                      <a:pt x="143384" y="165735"/>
                      <a:pt x="141178" y="169445"/>
                      <a:pt x="137669" y="171450"/>
                    </a:cubicBezTo>
                    <a:cubicBezTo>
                      <a:pt x="134259" y="173398"/>
                      <a:pt x="129916" y="172929"/>
                      <a:pt x="126239" y="174308"/>
                    </a:cubicBezTo>
                    <a:cubicBezTo>
                      <a:pt x="106187" y="181828"/>
                      <a:pt x="122828" y="177443"/>
                      <a:pt x="106237" y="185738"/>
                    </a:cubicBezTo>
                    <a:cubicBezTo>
                      <a:pt x="99338" y="189187"/>
                      <a:pt x="93546" y="188711"/>
                      <a:pt x="86234" y="191453"/>
                    </a:cubicBezTo>
                    <a:cubicBezTo>
                      <a:pt x="49727" y="205144"/>
                      <a:pt x="96089" y="189613"/>
                      <a:pt x="66232" y="202883"/>
                    </a:cubicBezTo>
                    <a:cubicBezTo>
                      <a:pt x="60727" y="205330"/>
                      <a:pt x="54802" y="206693"/>
                      <a:pt x="49087" y="208598"/>
                    </a:cubicBezTo>
                    <a:cubicBezTo>
                      <a:pt x="46229" y="209550"/>
                      <a:pt x="43436" y="210724"/>
                      <a:pt x="40514" y="211455"/>
                    </a:cubicBezTo>
                    <a:cubicBezTo>
                      <a:pt x="36704" y="212408"/>
                      <a:pt x="32846" y="213184"/>
                      <a:pt x="29084" y="214313"/>
                    </a:cubicBezTo>
                    <a:cubicBezTo>
                      <a:pt x="23314" y="216044"/>
                      <a:pt x="17654" y="218123"/>
                      <a:pt x="11939" y="220028"/>
                    </a:cubicBezTo>
                    <a:cubicBezTo>
                      <a:pt x="2088" y="223311"/>
                      <a:pt x="1938" y="221933"/>
                      <a:pt x="509" y="197168"/>
                    </a:cubicBezTo>
                    <a:close/>
                  </a:path>
                </a:pathLst>
              </a:cu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de-DE" sz="1600" b="0" dirty="0"/>
              </a:p>
            </p:txBody>
          </p:sp>
          <p:grpSp>
            <p:nvGrpSpPr>
              <p:cNvPr id="47" name="Grafik 8">
                <a:extLst>
                  <a:ext uri="{FF2B5EF4-FFF2-40B4-BE49-F238E27FC236}">
                    <a16:creationId xmlns:a16="http://schemas.microsoft.com/office/drawing/2014/main" id="{35C0F581-1C6A-4A79-B921-3279C2E6BAF2}"/>
                  </a:ext>
                </a:extLst>
              </p:cNvPr>
              <p:cNvGrpSpPr/>
              <p:nvPr/>
            </p:nvGrpSpPr>
            <p:grpSpPr>
              <a:xfrm>
                <a:off x="6350157" y="1857065"/>
                <a:ext cx="1320692" cy="1621725"/>
                <a:chOff x="6350157" y="1857065"/>
                <a:chExt cx="1320692" cy="1621725"/>
              </a:xfrm>
              <a:noFill/>
            </p:grpSpPr>
            <p:sp>
              <p:nvSpPr>
                <p:cNvPr id="48" name="Freihandform: Form 47">
                  <a:extLst>
                    <a:ext uri="{FF2B5EF4-FFF2-40B4-BE49-F238E27FC236}">
                      <a16:creationId xmlns:a16="http://schemas.microsoft.com/office/drawing/2014/main" id="{16C41CD8-425B-4FCC-90AD-DB18ACDC3F29}"/>
                    </a:ext>
                  </a:extLst>
                </p:cNvPr>
                <p:cNvSpPr/>
                <p:nvPr/>
              </p:nvSpPr>
              <p:spPr>
                <a:xfrm>
                  <a:off x="6350157" y="1857065"/>
                  <a:ext cx="987137" cy="1621725"/>
                </a:xfrm>
                <a:custGeom>
                  <a:avLst/>
                  <a:gdLst>
                    <a:gd name="connsiteX0" fmla="*/ 282039 w 987136"/>
                    <a:gd name="connsiteY0" fmla="*/ 1621725 h 1621724"/>
                    <a:gd name="connsiteX1" fmla="*/ 141020 w 987136"/>
                    <a:gd name="connsiteY1" fmla="*/ 1621725 h 1621724"/>
                    <a:gd name="connsiteX2" fmla="*/ 0 w 987136"/>
                    <a:gd name="connsiteY2" fmla="*/ 1480705 h 1621724"/>
                    <a:gd name="connsiteX3" fmla="*/ 0 w 987136"/>
                    <a:gd name="connsiteY3" fmla="*/ 141020 h 1621724"/>
                    <a:gd name="connsiteX4" fmla="*/ 141020 w 987136"/>
                    <a:gd name="connsiteY4" fmla="*/ 0 h 1621724"/>
                    <a:gd name="connsiteX5" fmla="*/ 846117 w 987136"/>
                    <a:gd name="connsiteY5" fmla="*/ 0 h 1621724"/>
                    <a:gd name="connsiteX6" fmla="*/ 987137 w 987136"/>
                    <a:gd name="connsiteY6" fmla="*/ 141020 h 1621724"/>
                    <a:gd name="connsiteX7" fmla="*/ 987137 w 987136"/>
                    <a:gd name="connsiteY7" fmla="*/ 1128156 h 162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7136" h="1621724">
                      <a:moveTo>
                        <a:pt x="282039" y="1621725"/>
                      </a:moveTo>
                      <a:lnTo>
                        <a:pt x="141020" y="1621725"/>
                      </a:lnTo>
                      <a:cubicBezTo>
                        <a:pt x="63137" y="1621725"/>
                        <a:pt x="0" y="1558588"/>
                        <a:pt x="0" y="1480705"/>
                      </a:cubicBezTo>
                      <a:lnTo>
                        <a:pt x="0" y="141020"/>
                      </a:lnTo>
                      <a:cubicBezTo>
                        <a:pt x="0" y="63137"/>
                        <a:pt x="63137" y="0"/>
                        <a:pt x="141020" y="0"/>
                      </a:cubicBezTo>
                      <a:lnTo>
                        <a:pt x="846117" y="0"/>
                      </a:lnTo>
                      <a:cubicBezTo>
                        <a:pt x="924001" y="0"/>
                        <a:pt x="987137" y="63137"/>
                        <a:pt x="987137" y="141020"/>
                      </a:cubicBezTo>
                      <a:lnTo>
                        <a:pt x="987137" y="1128156"/>
                      </a:lnTo>
                    </a:path>
                  </a:pathLst>
                </a:custGeom>
                <a:noFill/>
                <a:ln w="6350" cap="rnd">
                  <a:solidFill>
                    <a:schemeClr val="accent1"/>
                  </a:solidFill>
                  <a:prstDash val="solid"/>
                  <a:round/>
                </a:ln>
              </p:spPr>
              <p:txBody>
                <a:bodyPr rtlCol="0" anchor="ctr"/>
                <a:lstStyle/>
                <a:p>
                  <a:endParaRPr lang="de-DE" dirty="0"/>
                </a:p>
              </p:txBody>
            </p:sp>
            <p:sp>
              <p:nvSpPr>
                <p:cNvPr id="49" name="Freihandform: Form 48">
                  <a:extLst>
                    <a:ext uri="{FF2B5EF4-FFF2-40B4-BE49-F238E27FC236}">
                      <a16:creationId xmlns:a16="http://schemas.microsoft.com/office/drawing/2014/main" id="{FE251EA8-17B8-44AA-AFD8-DA50B9A6C9BE}"/>
                    </a:ext>
                  </a:extLst>
                </p:cNvPr>
                <p:cNvSpPr/>
                <p:nvPr/>
              </p:nvSpPr>
              <p:spPr>
                <a:xfrm>
                  <a:off x="6350157" y="2068594"/>
                  <a:ext cx="987137" cy="17627"/>
                </a:xfrm>
                <a:custGeom>
                  <a:avLst/>
                  <a:gdLst>
                    <a:gd name="connsiteX0" fmla="*/ 0 w 987136"/>
                    <a:gd name="connsiteY0" fmla="*/ 0 h 0"/>
                    <a:gd name="connsiteX1" fmla="*/ 987137 w 987136"/>
                    <a:gd name="connsiteY1" fmla="*/ 0 h 0"/>
                  </a:gdLst>
                  <a:ahLst/>
                  <a:cxnLst>
                    <a:cxn ang="0">
                      <a:pos x="connsiteX0" y="connsiteY0"/>
                    </a:cxn>
                    <a:cxn ang="0">
                      <a:pos x="connsiteX1" y="connsiteY1"/>
                    </a:cxn>
                  </a:cxnLst>
                  <a:rect l="l" t="t" r="r" b="b"/>
                  <a:pathLst>
                    <a:path w="987136">
                      <a:moveTo>
                        <a:pt x="0" y="0"/>
                      </a:moveTo>
                      <a:lnTo>
                        <a:pt x="987137" y="0"/>
                      </a:lnTo>
                    </a:path>
                  </a:pathLst>
                </a:custGeom>
                <a:noFill/>
                <a:ln w="6350" cap="rnd">
                  <a:solidFill>
                    <a:schemeClr val="accent1"/>
                  </a:solidFill>
                  <a:prstDash val="solid"/>
                  <a:round/>
                </a:ln>
              </p:spPr>
              <p:txBody>
                <a:bodyPr rtlCol="0" anchor="ctr"/>
                <a:lstStyle/>
                <a:p>
                  <a:endParaRPr lang="de-DE" dirty="0"/>
                </a:p>
              </p:txBody>
            </p:sp>
            <p:sp>
              <p:nvSpPr>
                <p:cNvPr id="50" name="Freihandform: Form 49">
                  <a:extLst>
                    <a:ext uri="{FF2B5EF4-FFF2-40B4-BE49-F238E27FC236}">
                      <a16:creationId xmlns:a16="http://schemas.microsoft.com/office/drawing/2014/main" id="{7303C58C-797C-467B-8970-9EB3EE1FE00D}"/>
                    </a:ext>
                  </a:extLst>
                </p:cNvPr>
                <p:cNvSpPr/>
                <p:nvPr/>
              </p:nvSpPr>
              <p:spPr>
                <a:xfrm>
                  <a:off x="6350157" y="3267260"/>
                  <a:ext cx="141020" cy="17627"/>
                </a:xfrm>
                <a:custGeom>
                  <a:avLst/>
                  <a:gdLst>
                    <a:gd name="connsiteX0" fmla="*/ 0 w 141019"/>
                    <a:gd name="connsiteY0" fmla="*/ 0 h 0"/>
                    <a:gd name="connsiteX1" fmla="*/ 141020 w 141019"/>
                    <a:gd name="connsiteY1" fmla="*/ 0 h 0"/>
                  </a:gdLst>
                  <a:ahLst/>
                  <a:cxnLst>
                    <a:cxn ang="0">
                      <a:pos x="connsiteX0" y="connsiteY0"/>
                    </a:cxn>
                    <a:cxn ang="0">
                      <a:pos x="connsiteX1" y="connsiteY1"/>
                    </a:cxn>
                  </a:cxnLst>
                  <a:rect l="l" t="t" r="r" b="b"/>
                  <a:pathLst>
                    <a:path w="141019">
                      <a:moveTo>
                        <a:pt x="0" y="0"/>
                      </a:moveTo>
                      <a:lnTo>
                        <a:pt x="141020" y="0"/>
                      </a:lnTo>
                    </a:path>
                  </a:pathLst>
                </a:custGeom>
                <a:noFill/>
                <a:ln w="6350" cap="rnd">
                  <a:solidFill>
                    <a:schemeClr val="accent1"/>
                  </a:solidFill>
                  <a:prstDash val="solid"/>
                  <a:round/>
                </a:ln>
              </p:spPr>
              <p:txBody>
                <a:bodyPr rtlCol="0" anchor="ctr"/>
                <a:lstStyle/>
                <a:p>
                  <a:endParaRPr lang="de-DE" dirty="0"/>
                </a:p>
              </p:txBody>
            </p:sp>
            <p:sp>
              <p:nvSpPr>
                <p:cNvPr id="51" name="Freihandform: Form 50">
                  <a:extLst>
                    <a:ext uri="{FF2B5EF4-FFF2-40B4-BE49-F238E27FC236}">
                      <a16:creationId xmlns:a16="http://schemas.microsoft.com/office/drawing/2014/main" id="{2CA40C83-207B-4C00-8DDD-1599B14BBB9F}"/>
                    </a:ext>
                  </a:extLst>
                </p:cNvPr>
                <p:cNvSpPr/>
                <p:nvPr/>
              </p:nvSpPr>
              <p:spPr>
                <a:xfrm>
                  <a:off x="6630830" y="2562162"/>
                  <a:ext cx="1040019" cy="916627"/>
                </a:xfrm>
                <a:custGeom>
                  <a:avLst/>
                  <a:gdLst>
                    <a:gd name="connsiteX0" fmla="*/ 177641 w 1040019"/>
                    <a:gd name="connsiteY0" fmla="*/ 916627 h 916626"/>
                    <a:gd name="connsiteX1" fmla="*/ 22519 w 1040019"/>
                    <a:gd name="connsiteY1" fmla="*/ 733302 h 916626"/>
                    <a:gd name="connsiteX2" fmla="*/ 36621 w 1040019"/>
                    <a:gd name="connsiteY2" fmla="*/ 585231 h 916626"/>
                    <a:gd name="connsiteX3" fmla="*/ 184692 w 1040019"/>
                    <a:gd name="connsiteY3" fmla="*/ 599333 h 916626"/>
                    <a:gd name="connsiteX4" fmla="*/ 346864 w 1040019"/>
                    <a:gd name="connsiteY4" fmla="*/ 796760 h 916626"/>
                    <a:gd name="connsiteX5" fmla="*/ 346864 w 1040019"/>
                    <a:gd name="connsiteY5" fmla="*/ 105765 h 916626"/>
                    <a:gd name="connsiteX6" fmla="*/ 452629 w 1040019"/>
                    <a:gd name="connsiteY6" fmla="*/ 0 h 916626"/>
                    <a:gd name="connsiteX7" fmla="*/ 558393 w 1040019"/>
                    <a:gd name="connsiteY7" fmla="*/ 105765 h 916626"/>
                    <a:gd name="connsiteX8" fmla="*/ 558393 w 1040019"/>
                    <a:gd name="connsiteY8" fmla="*/ 564078 h 916626"/>
                    <a:gd name="connsiteX9" fmla="*/ 769923 w 1040019"/>
                    <a:gd name="connsiteY9" fmla="*/ 564078 h 916626"/>
                    <a:gd name="connsiteX10" fmla="*/ 1051962 w 1040019"/>
                    <a:gd name="connsiteY10" fmla="*/ 846117 h 916626"/>
                    <a:gd name="connsiteX11" fmla="*/ 1051962 w 1040019"/>
                    <a:gd name="connsiteY11" fmla="*/ 916627 h 91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0019" h="916626">
                      <a:moveTo>
                        <a:pt x="177641" y="916627"/>
                      </a:moveTo>
                      <a:lnTo>
                        <a:pt x="22519" y="733302"/>
                      </a:lnTo>
                      <a:cubicBezTo>
                        <a:pt x="-12272" y="687865"/>
                        <a:pt x="-6122" y="623283"/>
                        <a:pt x="36621" y="585231"/>
                      </a:cubicBezTo>
                      <a:cubicBezTo>
                        <a:pt x="82058" y="550440"/>
                        <a:pt x="146639" y="556590"/>
                        <a:pt x="184692" y="599333"/>
                      </a:cubicBezTo>
                      <a:lnTo>
                        <a:pt x="346864" y="796760"/>
                      </a:lnTo>
                      <a:lnTo>
                        <a:pt x="346864" y="105765"/>
                      </a:lnTo>
                      <a:cubicBezTo>
                        <a:pt x="346864" y="47353"/>
                        <a:pt x="394217" y="0"/>
                        <a:pt x="452629" y="0"/>
                      </a:cubicBezTo>
                      <a:cubicBezTo>
                        <a:pt x="511041" y="0"/>
                        <a:pt x="558393" y="47353"/>
                        <a:pt x="558393" y="105765"/>
                      </a:cubicBezTo>
                      <a:lnTo>
                        <a:pt x="558393" y="564078"/>
                      </a:lnTo>
                      <a:lnTo>
                        <a:pt x="769923" y="564078"/>
                      </a:lnTo>
                      <a:cubicBezTo>
                        <a:pt x="925689" y="564078"/>
                        <a:pt x="1051962" y="690351"/>
                        <a:pt x="1051962" y="846117"/>
                      </a:cubicBezTo>
                      <a:lnTo>
                        <a:pt x="1051962" y="916627"/>
                      </a:lnTo>
                    </a:path>
                  </a:pathLst>
                </a:custGeom>
                <a:noFill/>
                <a:ln w="6350" cap="rnd">
                  <a:solidFill>
                    <a:schemeClr val="accent1"/>
                  </a:solidFill>
                  <a:prstDash val="solid"/>
                  <a:round/>
                </a:ln>
              </p:spPr>
              <p:txBody>
                <a:bodyPr rtlCol="0" anchor="ctr"/>
                <a:lstStyle/>
                <a:p>
                  <a:endParaRPr lang="de-DE" dirty="0"/>
                </a:p>
              </p:txBody>
            </p:sp>
          </p:grpSp>
        </p:grpSp>
      </p:grpSp>
      <p:grpSp>
        <p:nvGrpSpPr>
          <p:cNvPr id="26" name="Gruppieren 25">
            <a:extLst>
              <a:ext uri="{FF2B5EF4-FFF2-40B4-BE49-F238E27FC236}">
                <a16:creationId xmlns:a16="http://schemas.microsoft.com/office/drawing/2014/main" id="{1DBC9A22-25A5-4215-AF1B-2BF20A238A43}"/>
              </a:ext>
            </a:extLst>
          </p:cNvPr>
          <p:cNvGrpSpPr/>
          <p:nvPr/>
        </p:nvGrpSpPr>
        <p:grpSpPr>
          <a:xfrm>
            <a:off x="1912428" y="6249342"/>
            <a:ext cx="724480" cy="468000"/>
            <a:chOff x="1714500" y="4880600"/>
            <a:chExt cx="724480" cy="468000"/>
          </a:xfrm>
        </p:grpSpPr>
        <p:pic>
          <p:nvPicPr>
            <p:cNvPr id="27" name="Grafik 26">
              <a:extLst>
                <a:ext uri="{FF2B5EF4-FFF2-40B4-BE49-F238E27FC236}">
                  <a16:creationId xmlns:a16="http://schemas.microsoft.com/office/drawing/2014/main" id="{BD3F991C-931E-49CB-B890-238A99772137}"/>
                </a:ext>
              </a:extLst>
            </p:cNvPr>
            <p:cNvPicPr>
              <a:picLocks noChangeAspect="1"/>
            </p:cNvPicPr>
            <p:nvPr/>
          </p:nvPicPr>
          <p:blipFill>
            <a:blip r:embed="rId6"/>
            <a:stretch>
              <a:fillRect/>
            </a:stretch>
          </p:blipFill>
          <p:spPr>
            <a:xfrm>
              <a:off x="1714500" y="4880600"/>
              <a:ext cx="468000" cy="468000"/>
            </a:xfrm>
            <a:prstGeom prst="rect">
              <a:avLst/>
            </a:prstGeom>
          </p:spPr>
        </p:pic>
        <p:sp>
          <p:nvSpPr>
            <p:cNvPr id="28" name="Textfeld 27">
              <a:extLst>
                <a:ext uri="{FF2B5EF4-FFF2-40B4-BE49-F238E27FC236}">
                  <a16:creationId xmlns:a16="http://schemas.microsoft.com/office/drawing/2014/main" id="{16F6344B-018D-4200-883C-A7AB9BF53B9C}"/>
                </a:ext>
              </a:extLst>
            </p:cNvPr>
            <p:cNvSpPr txBox="1"/>
            <p:nvPr/>
          </p:nvSpPr>
          <p:spPr>
            <a:xfrm>
              <a:off x="2182500" y="5037656"/>
              <a:ext cx="256480" cy="153888"/>
            </a:xfrm>
            <a:prstGeom prst="rect">
              <a:avLst/>
            </a:prstGeom>
            <a:noFill/>
          </p:spPr>
          <p:txBody>
            <a:bodyPr wrap="none" lIns="0" tIns="0" rIns="0" bIns="0" rtlCol="0">
              <a:spAutoFit/>
            </a:bodyPr>
            <a:lstStyle/>
            <a:p>
              <a:r>
                <a:rPr lang="en-US" sz="1000" b="1" noProof="1"/>
                <a:t>BEL</a:t>
              </a:r>
            </a:p>
          </p:txBody>
        </p:sp>
      </p:grpSp>
      <p:sp>
        <p:nvSpPr>
          <p:cNvPr id="6" name="Foliennummernplatzhalter 5">
            <a:extLst>
              <a:ext uri="{FF2B5EF4-FFF2-40B4-BE49-F238E27FC236}">
                <a16:creationId xmlns:a16="http://schemas.microsoft.com/office/drawing/2014/main" id="{AADDED10-A2E1-4021-8F1A-3E19A23C2739}"/>
              </a:ext>
            </a:extLst>
          </p:cNvPr>
          <p:cNvSpPr>
            <a:spLocks noGrp="1"/>
          </p:cNvSpPr>
          <p:nvPr>
            <p:ph type="sldNum" sz="quarter" idx="10"/>
          </p:nvPr>
        </p:nvSpPr>
        <p:spPr/>
        <p:txBody>
          <a:bodyPr/>
          <a:lstStyle/>
          <a:p>
            <a:fld id="{4034BEE3-566C-4068-A777-C3A4762E861B}" type="slidenum">
              <a:rPr lang="en-GB" smtClean="0"/>
              <a:pPr/>
              <a:t>4</a:t>
            </a:fld>
            <a:endParaRPr lang="en-GB" dirty="0"/>
          </a:p>
        </p:txBody>
      </p:sp>
    </p:spTree>
    <p:extLst>
      <p:ext uri="{BB962C8B-B14F-4D97-AF65-F5344CB8AC3E}">
        <p14:creationId xmlns:p14="http://schemas.microsoft.com/office/powerpoint/2010/main" val="148180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23086-37A0-45B7-A793-B7BB984F92D1}"/>
              </a:ext>
            </a:extLst>
          </p:cNvPr>
          <p:cNvSpPr>
            <a:spLocks noGrp="1"/>
          </p:cNvSpPr>
          <p:nvPr>
            <p:ph type="title"/>
          </p:nvPr>
        </p:nvSpPr>
        <p:spPr/>
        <p:txBody>
          <a:bodyPr/>
          <a:lstStyle/>
          <a:p>
            <a:r>
              <a:rPr lang="en-US" noProof="1"/>
              <a:t>Very high awareness of sex promoting healthier sleep. However low awareness in preventing heart disease and obesity.</a:t>
            </a:r>
          </a:p>
        </p:txBody>
      </p:sp>
      <p:sp>
        <p:nvSpPr>
          <p:cNvPr id="25" name="Rechteck 24">
            <a:extLst>
              <a:ext uri="{FF2B5EF4-FFF2-40B4-BE49-F238E27FC236}">
                <a16:creationId xmlns:a16="http://schemas.microsoft.com/office/drawing/2014/main" id="{DCF96DBA-E538-4A5C-8102-CE9E1CA81B2D}"/>
              </a:ext>
            </a:extLst>
          </p:cNvPr>
          <p:cNvSpPr/>
          <p:nvPr/>
        </p:nvSpPr>
        <p:spPr bwMode="ltGray">
          <a:xfrm>
            <a:off x="10950242" y="880227"/>
            <a:ext cx="876632" cy="40320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t>Sexuality &amp; Health</a:t>
            </a:r>
          </a:p>
        </p:txBody>
      </p:sp>
      <p:grpSp>
        <p:nvGrpSpPr>
          <p:cNvPr id="34" name="Gruppieren 33">
            <a:extLst>
              <a:ext uri="{FF2B5EF4-FFF2-40B4-BE49-F238E27FC236}">
                <a16:creationId xmlns:a16="http://schemas.microsoft.com/office/drawing/2014/main" id="{95BFF91D-5310-45B7-8BDC-E2F33504146A}"/>
              </a:ext>
            </a:extLst>
          </p:cNvPr>
          <p:cNvGrpSpPr/>
          <p:nvPr/>
        </p:nvGrpSpPr>
        <p:grpSpPr>
          <a:xfrm>
            <a:off x="11000153" y="1329736"/>
            <a:ext cx="776810" cy="628494"/>
            <a:chOff x="1045304" y="2255022"/>
            <a:chExt cx="776810" cy="628494"/>
          </a:xfrm>
        </p:grpSpPr>
        <p:sp>
          <p:nvSpPr>
            <p:cNvPr id="35" name="Rechteck 34">
              <a:extLst>
                <a:ext uri="{FF2B5EF4-FFF2-40B4-BE49-F238E27FC236}">
                  <a16:creationId xmlns:a16="http://schemas.microsoft.com/office/drawing/2014/main" id="{F824C24A-33F1-43D5-B261-DB11FF8E75FA}"/>
                </a:ext>
              </a:extLst>
            </p:cNvPr>
            <p:cNvSpPr/>
            <p:nvPr/>
          </p:nvSpPr>
          <p:spPr bwMode="ltGray">
            <a:xfrm>
              <a:off x="1045304" y="2519464"/>
              <a:ext cx="776810" cy="3640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noProof="1">
                  <a:solidFill>
                    <a:schemeClr val="accent6"/>
                  </a:solidFill>
                </a:rPr>
                <a:t>Knowing</a:t>
              </a:r>
            </a:p>
          </p:txBody>
        </p:sp>
        <p:pic>
          <p:nvPicPr>
            <p:cNvPr id="36" name="Graphic 11">
              <a:extLst>
                <a:ext uri="{FF2B5EF4-FFF2-40B4-BE49-F238E27FC236}">
                  <a16:creationId xmlns:a16="http://schemas.microsoft.com/office/drawing/2014/main" id="{816ED518-A548-4EF8-99ED-007F1541E4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58796" y="2255022"/>
              <a:ext cx="349826" cy="365727"/>
            </a:xfrm>
            <a:prstGeom prst="rect">
              <a:avLst/>
            </a:prstGeom>
          </p:spPr>
        </p:pic>
      </p:grpSp>
      <p:sp>
        <p:nvSpPr>
          <p:cNvPr id="37" name="Rechteck 36">
            <a:extLst>
              <a:ext uri="{FF2B5EF4-FFF2-40B4-BE49-F238E27FC236}">
                <a16:creationId xmlns:a16="http://schemas.microsoft.com/office/drawing/2014/main" id="{E004C218-FDD3-4D89-8D18-6667F71D5D39}"/>
              </a:ext>
            </a:extLst>
          </p:cNvPr>
          <p:cNvSpPr/>
          <p:nvPr/>
        </p:nvSpPr>
        <p:spPr>
          <a:xfrm>
            <a:off x="359999" y="1161919"/>
            <a:ext cx="10590243" cy="276999"/>
          </a:xfrm>
          <a:prstGeom prst="rect">
            <a:avLst/>
          </a:prstGeom>
        </p:spPr>
        <p:txBody>
          <a:bodyPr wrap="square">
            <a:spAutoFit/>
          </a:bodyPr>
          <a:lstStyle/>
          <a:p>
            <a:r>
              <a:rPr lang="en-US" sz="1200" dirty="0"/>
              <a:t>Q26. What effects can sexual intercourse have on a person’s overall health? </a:t>
            </a:r>
            <a:r>
              <a:rPr lang="en-US" sz="1200" i="1" dirty="0"/>
              <a:t>– (multiple choice)</a:t>
            </a:r>
            <a:r>
              <a:rPr lang="en-US" sz="1200" dirty="0"/>
              <a:t> </a:t>
            </a:r>
          </a:p>
        </p:txBody>
      </p:sp>
      <p:sp>
        <p:nvSpPr>
          <p:cNvPr id="38" name="Textfeld 37">
            <a:extLst>
              <a:ext uri="{FF2B5EF4-FFF2-40B4-BE49-F238E27FC236}">
                <a16:creationId xmlns:a16="http://schemas.microsoft.com/office/drawing/2014/main" id="{7048ACD8-7838-4C87-883A-C70A25829BC8}"/>
              </a:ext>
            </a:extLst>
          </p:cNvPr>
          <p:cNvSpPr txBox="1"/>
          <p:nvPr/>
        </p:nvSpPr>
        <p:spPr>
          <a:xfrm>
            <a:off x="455193" y="1436958"/>
            <a:ext cx="912109" cy="169277"/>
          </a:xfrm>
          <a:prstGeom prst="rect">
            <a:avLst/>
          </a:prstGeom>
          <a:noFill/>
        </p:spPr>
        <p:txBody>
          <a:bodyPr wrap="none" lIns="0" tIns="0" rIns="0" bIns="0" rtlCol="0">
            <a:spAutoFit/>
          </a:bodyPr>
          <a:lstStyle>
            <a:defPPr>
              <a:defRPr lang="en-US"/>
            </a:defPPr>
            <a:lvl1pPr>
              <a:defRPr sz="1100"/>
            </a:lvl1pPr>
          </a:lstStyle>
          <a:p>
            <a:r>
              <a:rPr lang="de-DE" dirty="0"/>
              <a:t>Base: n=2.005</a:t>
            </a:r>
          </a:p>
        </p:txBody>
      </p:sp>
      <p:graphicFrame>
        <p:nvGraphicFramePr>
          <p:cNvPr id="39" name="Tabelle 8">
            <a:extLst>
              <a:ext uri="{FF2B5EF4-FFF2-40B4-BE49-F238E27FC236}">
                <a16:creationId xmlns:a16="http://schemas.microsoft.com/office/drawing/2014/main" id="{656FFEC5-B3B2-482A-B991-DE7EAE8FBB6A}"/>
              </a:ext>
            </a:extLst>
          </p:cNvPr>
          <p:cNvGraphicFramePr>
            <a:graphicFrameLocks noGrp="1"/>
          </p:cNvGraphicFramePr>
          <p:nvPr>
            <p:extLst/>
          </p:nvPr>
        </p:nvGraphicFramePr>
        <p:xfrm>
          <a:off x="359998" y="3849866"/>
          <a:ext cx="10155600" cy="1253531"/>
        </p:xfrm>
        <a:graphic>
          <a:graphicData uri="http://schemas.openxmlformats.org/drawingml/2006/table">
            <a:tbl>
              <a:tblPr firstRow="1" bandRow="1">
                <a:tableStyleId>{5C22544A-7EE6-4342-B048-85BDC9FD1C3A}</a:tableStyleId>
              </a:tblPr>
              <a:tblGrid>
                <a:gridCol w="1692600">
                  <a:extLst>
                    <a:ext uri="{9D8B030D-6E8A-4147-A177-3AD203B41FA5}">
                      <a16:colId xmlns:a16="http://schemas.microsoft.com/office/drawing/2014/main" val="1271370847"/>
                    </a:ext>
                  </a:extLst>
                </a:gridCol>
                <a:gridCol w="1692600">
                  <a:extLst>
                    <a:ext uri="{9D8B030D-6E8A-4147-A177-3AD203B41FA5}">
                      <a16:colId xmlns:a16="http://schemas.microsoft.com/office/drawing/2014/main" val="1067911662"/>
                    </a:ext>
                  </a:extLst>
                </a:gridCol>
                <a:gridCol w="1692600">
                  <a:extLst>
                    <a:ext uri="{9D8B030D-6E8A-4147-A177-3AD203B41FA5}">
                      <a16:colId xmlns:a16="http://schemas.microsoft.com/office/drawing/2014/main" val="2225007639"/>
                    </a:ext>
                  </a:extLst>
                </a:gridCol>
                <a:gridCol w="1692600">
                  <a:extLst>
                    <a:ext uri="{9D8B030D-6E8A-4147-A177-3AD203B41FA5}">
                      <a16:colId xmlns:a16="http://schemas.microsoft.com/office/drawing/2014/main" val="3651680017"/>
                    </a:ext>
                  </a:extLst>
                </a:gridCol>
                <a:gridCol w="1692600">
                  <a:extLst>
                    <a:ext uri="{9D8B030D-6E8A-4147-A177-3AD203B41FA5}">
                      <a16:colId xmlns:a16="http://schemas.microsoft.com/office/drawing/2014/main" val="3609761514"/>
                    </a:ext>
                  </a:extLst>
                </a:gridCol>
                <a:gridCol w="1692600">
                  <a:extLst>
                    <a:ext uri="{9D8B030D-6E8A-4147-A177-3AD203B41FA5}">
                      <a16:colId xmlns:a16="http://schemas.microsoft.com/office/drawing/2014/main" val="4038945235"/>
                    </a:ext>
                  </a:extLst>
                </a:gridCol>
              </a:tblGrid>
              <a:tr h="1253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dirty="0">
                          <a:ln>
                            <a:noFill/>
                          </a:ln>
                          <a:solidFill>
                            <a:srgbClr val="0060FF"/>
                          </a:solidFill>
                          <a:effectLst/>
                          <a:uLnTx/>
                          <a:uFillTx/>
                          <a:latin typeface="+mn-lt"/>
                          <a:ea typeface="+mn-ea"/>
                          <a:cs typeface="+mn-cs"/>
                        </a:rPr>
                        <a:t>Sex can promote healthier sleep. </a:t>
                      </a:r>
                      <a:endParaRPr kumimoji="0" lang="de-DE" sz="1400" b="1" i="0" u="none" strike="noStrike" kern="1200" cap="none" spc="0" normalizeH="0" baseline="0" dirty="0">
                        <a:ln>
                          <a:noFill/>
                        </a:ln>
                        <a:solidFill>
                          <a:srgbClr val="0060FF"/>
                        </a:solidFill>
                        <a:effectLst/>
                        <a:uLnTx/>
                        <a:uFillTx/>
                        <a:latin typeface="+mn-lt"/>
                        <a:ea typeface="+mn-ea"/>
                        <a:cs typeface="+mn-cs"/>
                      </a:endParaRPr>
                    </a:p>
                  </a:txBody>
                  <a:tcPr>
                    <a:lnL w="12700" cmpd="sng">
                      <a:noFill/>
                    </a:lnL>
                    <a:lnR w="12700" cmpd="sng">
                      <a:noFill/>
                    </a:lnR>
                    <a:lnT w="28575"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mn-lt"/>
                          <a:ea typeface="+mn-ea"/>
                          <a:cs typeface="+mn-cs"/>
                        </a:rPr>
                        <a:t>Sex can prevent heart disease. </a:t>
                      </a:r>
                      <a:endParaRPr kumimoji="0" lang="de-DE" sz="1200" b="0" i="0" u="none" strike="noStrike" kern="1200" cap="none" spc="0" normalizeH="0" baseline="0" noProof="0" dirty="0">
                        <a:ln>
                          <a:noFill/>
                        </a:ln>
                        <a:solidFill>
                          <a:srgbClr val="333333"/>
                        </a:solidFill>
                        <a:effectLst/>
                        <a:uLnTx/>
                        <a:uFillTx/>
                        <a:latin typeface="+mn-lt"/>
                        <a:ea typeface="+mn-ea"/>
                        <a:cs typeface="+mn-cs"/>
                      </a:endParaRPr>
                    </a:p>
                  </a:txBody>
                  <a:tcPr>
                    <a:lnL w="12700" cmpd="sng">
                      <a:noFill/>
                    </a:lnL>
                    <a:lnR w="12700" cmpd="sng">
                      <a:noFill/>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mn-lt"/>
                          <a:ea typeface="+mn-ea"/>
                          <a:cs typeface="+mn-cs"/>
                        </a:rPr>
                        <a:t>Sex prevents obesity. </a:t>
                      </a:r>
                      <a:endParaRPr kumimoji="0" lang="de-DE" sz="1200" b="0" i="0" u="none" strike="noStrike" kern="1200" cap="none" spc="0" normalizeH="0" baseline="0" noProof="0" dirty="0">
                        <a:ln>
                          <a:noFill/>
                        </a:ln>
                        <a:solidFill>
                          <a:srgbClr val="333333"/>
                        </a:solidFill>
                        <a:effectLst/>
                        <a:uLnTx/>
                        <a:uFillTx/>
                        <a:latin typeface="+mn-lt"/>
                        <a:ea typeface="+mn-ea"/>
                        <a:cs typeface="+mn-cs"/>
                      </a:endParaRPr>
                    </a:p>
                  </a:txBody>
                  <a:tcPr>
                    <a:lnL w="12700" cmpd="sng">
                      <a:noFill/>
                    </a:lnL>
                    <a:lnR w="12700" cmpd="sng">
                      <a:noFill/>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Sex improves eyesight.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Sex alleviates asthma and bronchitis.</a:t>
                      </a:r>
                      <a:endParaRPr lang="de-DE"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r>
                        <a:rPr lang="en-US" sz="1200" b="0" dirty="0">
                          <a:solidFill>
                            <a:schemeClr val="tx1"/>
                          </a:solidFill>
                        </a:rPr>
                        <a:t>Sex prevents hair loss.</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46946593"/>
                  </a:ext>
                </a:extLst>
              </a:tr>
            </a:tbl>
          </a:graphicData>
        </a:graphic>
      </p:graphicFrame>
      <p:sp>
        <p:nvSpPr>
          <p:cNvPr id="40" name="Textfeld 39">
            <a:extLst>
              <a:ext uri="{FF2B5EF4-FFF2-40B4-BE49-F238E27FC236}">
                <a16:creationId xmlns:a16="http://schemas.microsoft.com/office/drawing/2014/main" id="{3288A29A-0F60-44BC-90E5-7B7EA2EAC60F}"/>
              </a:ext>
            </a:extLst>
          </p:cNvPr>
          <p:cNvSpPr txBox="1"/>
          <p:nvPr/>
        </p:nvSpPr>
        <p:spPr>
          <a:xfrm>
            <a:off x="2132991" y="3344822"/>
            <a:ext cx="820738" cy="492443"/>
          </a:xfrm>
          <a:prstGeom prst="rect">
            <a:avLst/>
          </a:prstGeom>
          <a:noFill/>
        </p:spPr>
        <p:txBody>
          <a:bodyPr wrap="none" lIns="0" tIns="0" rIns="0" bIns="0" rtlCol="0">
            <a:spAutoFit/>
          </a:bodyPr>
          <a:lstStyle>
            <a:defPPr>
              <a:defRPr lang="en-US"/>
            </a:defPPr>
            <a:lvl1pPr>
              <a:defRPr sz="5400">
                <a:solidFill>
                  <a:schemeClr val="bg1">
                    <a:lumMod val="65000"/>
                  </a:schemeClr>
                </a:solidFill>
              </a:defRPr>
            </a:lvl1pPr>
          </a:lstStyle>
          <a:p>
            <a:r>
              <a:rPr lang="de-DE" sz="3200" dirty="0"/>
              <a:t>30%</a:t>
            </a:r>
          </a:p>
        </p:txBody>
      </p:sp>
      <p:sp>
        <p:nvSpPr>
          <p:cNvPr id="41" name="Textfeld 40">
            <a:extLst>
              <a:ext uri="{FF2B5EF4-FFF2-40B4-BE49-F238E27FC236}">
                <a16:creationId xmlns:a16="http://schemas.microsoft.com/office/drawing/2014/main" id="{6F8E766E-DBD5-4E77-BA3F-8E20976CCF82}"/>
              </a:ext>
            </a:extLst>
          </p:cNvPr>
          <p:cNvSpPr txBox="1"/>
          <p:nvPr/>
        </p:nvSpPr>
        <p:spPr>
          <a:xfrm>
            <a:off x="3854364" y="3344822"/>
            <a:ext cx="820738" cy="492443"/>
          </a:xfrm>
          <a:prstGeom prst="rect">
            <a:avLst/>
          </a:prstGeom>
          <a:noFill/>
        </p:spPr>
        <p:txBody>
          <a:bodyPr wrap="none" lIns="0" tIns="0" rIns="0" bIns="0" rtlCol="0">
            <a:spAutoFit/>
          </a:bodyPr>
          <a:lstStyle>
            <a:defPPr>
              <a:defRPr lang="en-US"/>
            </a:defPPr>
            <a:lvl1pPr>
              <a:defRPr sz="5400">
                <a:solidFill>
                  <a:schemeClr val="bg1">
                    <a:lumMod val="65000"/>
                  </a:schemeClr>
                </a:solidFill>
              </a:defRPr>
            </a:lvl1pPr>
          </a:lstStyle>
          <a:p>
            <a:r>
              <a:rPr lang="de-DE" sz="3200" dirty="0"/>
              <a:t>13%</a:t>
            </a:r>
          </a:p>
        </p:txBody>
      </p:sp>
      <p:sp>
        <p:nvSpPr>
          <p:cNvPr id="42" name="Textfeld 41">
            <a:extLst>
              <a:ext uri="{FF2B5EF4-FFF2-40B4-BE49-F238E27FC236}">
                <a16:creationId xmlns:a16="http://schemas.microsoft.com/office/drawing/2014/main" id="{58DA6A95-7E29-4CD8-B5F0-110054A5A9ED}"/>
              </a:ext>
            </a:extLst>
          </p:cNvPr>
          <p:cNvSpPr txBox="1"/>
          <p:nvPr/>
        </p:nvSpPr>
        <p:spPr>
          <a:xfrm>
            <a:off x="371344" y="2994564"/>
            <a:ext cx="1540486" cy="923330"/>
          </a:xfrm>
          <a:prstGeom prst="rect">
            <a:avLst/>
          </a:prstGeom>
          <a:noFill/>
        </p:spPr>
        <p:txBody>
          <a:bodyPr wrap="none" lIns="0" tIns="0" rIns="0" bIns="0" rtlCol="0">
            <a:spAutoFit/>
          </a:bodyPr>
          <a:lstStyle>
            <a:defPPr>
              <a:defRPr lang="en-US"/>
            </a:defPPr>
            <a:lvl1pPr>
              <a:defRPr sz="5400" b="1">
                <a:solidFill>
                  <a:schemeClr val="tx2"/>
                </a:solidFill>
              </a:defRPr>
            </a:lvl1pPr>
          </a:lstStyle>
          <a:p>
            <a:r>
              <a:rPr lang="de-DE" sz="6000" dirty="0"/>
              <a:t>85%</a:t>
            </a:r>
          </a:p>
        </p:txBody>
      </p:sp>
      <p:sp>
        <p:nvSpPr>
          <p:cNvPr id="43" name="Textfeld 42">
            <a:extLst>
              <a:ext uri="{FF2B5EF4-FFF2-40B4-BE49-F238E27FC236}">
                <a16:creationId xmlns:a16="http://schemas.microsoft.com/office/drawing/2014/main" id="{DD0E3770-6654-4846-90BD-3B5A367053FB}"/>
              </a:ext>
            </a:extLst>
          </p:cNvPr>
          <p:cNvSpPr txBox="1"/>
          <p:nvPr/>
        </p:nvSpPr>
        <p:spPr>
          <a:xfrm>
            <a:off x="5566593" y="3344822"/>
            <a:ext cx="593111" cy="492443"/>
          </a:xfrm>
          <a:prstGeom prst="rect">
            <a:avLst/>
          </a:prstGeom>
          <a:noFill/>
        </p:spPr>
        <p:txBody>
          <a:bodyPr wrap="none" lIns="0" tIns="0" rIns="0" bIns="0" rtlCol="0">
            <a:spAutoFit/>
          </a:bodyPr>
          <a:lstStyle/>
          <a:p>
            <a:r>
              <a:rPr lang="de-DE" sz="3200" dirty="0">
                <a:solidFill>
                  <a:schemeClr val="bg1">
                    <a:lumMod val="65000"/>
                  </a:schemeClr>
                </a:solidFill>
              </a:rPr>
              <a:t>6%</a:t>
            </a:r>
          </a:p>
        </p:txBody>
      </p:sp>
      <p:sp>
        <p:nvSpPr>
          <p:cNvPr id="44" name="Textfeld 43">
            <a:extLst>
              <a:ext uri="{FF2B5EF4-FFF2-40B4-BE49-F238E27FC236}">
                <a16:creationId xmlns:a16="http://schemas.microsoft.com/office/drawing/2014/main" id="{1254B014-DFBD-46AA-80CF-DA082FB429AD}"/>
              </a:ext>
            </a:extLst>
          </p:cNvPr>
          <p:cNvSpPr txBox="1"/>
          <p:nvPr/>
        </p:nvSpPr>
        <p:spPr>
          <a:xfrm>
            <a:off x="7255088" y="3344822"/>
            <a:ext cx="593111" cy="492443"/>
          </a:xfrm>
          <a:prstGeom prst="rect">
            <a:avLst/>
          </a:prstGeom>
          <a:noFill/>
        </p:spPr>
        <p:txBody>
          <a:bodyPr wrap="none" lIns="0" tIns="0" rIns="0" bIns="0" rtlCol="0">
            <a:spAutoFit/>
          </a:bodyPr>
          <a:lstStyle/>
          <a:p>
            <a:r>
              <a:rPr lang="de-DE" sz="3200" dirty="0">
                <a:solidFill>
                  <a:schemeClr val="bg1">
                    <a:lumMod val="65000"/>
                  </a:schemeClr>
                </a:solidFill>
              </a:rPr>
              <a:t>5%</a:t>
            </a:r>
          </a:p>
        </p:txBody>
      </p:sp>
      <p:sp>
        <p:nvSpPr>
          <p:cNvPr id="45" name="Textfeld 44">
            <a:extLst>
              <a:ext uri="{FF2B5EF4-FFF2-40B4-BE49-F238E27FC236}">
                <a16:creationId xmlns:a16="http://schemas.microsoft.com/office/drawing/2014/main" id="{7D99FA21-62A7-42BE-AF0C-C4C1CB0D92BA}"/>
              </a:ext>
            </a:extLst>
          </p:cNvPr>
          <p:cNvSpPr txBox="1"/>
          <p:nvPr/>
        </p:nvSpPr>
        <p:spPr>
          <a:xfrm>
            <a:off x="8926739" y="3344822"/>
            <a:ext cx="593111" cy="492443"/>
          </a:xfrm>
          <a:prstGeom prst="rect">
            <a:avLst/>
          </a:prstGeom>
          <a:noFill/>
        </p:spPr>
        <p:txBody>
          <a:bodyPr wrap="none" lIns="0" tIns="0" rIns="0" bIns="0" rtlCol="0">
            <a:spAutoFit/>
          </a:bodyPr>
          <a:lstStyle/>
          <a:p>
            <a:r>
              <a:rPr lang="de-DE" sz="3200" dirty="0">
                <a:solidFill>
                  <a:schemeClr val="bg1">
                    <a:lumMod val="65000"/>
                  </a:schemeClr>
                </a:solidFill>
              </a:rPr>
              <a:t>4%</a:t>
            </a:r>
          </a:p>
        </p:txBody>
      </p:sp>
      <p:grpSp>
        <p:nvGrpSpPr>
          <p:cNvPr id="46" name="Group 35">
            <a:extLst>
              <a:ext uri="{FF2B5EF4-FFF2-40B4-BE49-F238E27FC236}">
                <a16:creationId xmlns:a16="http://schemas.microsoft.com/office/drawing/2014/main" id="{DC72B290-D775-4461-9894-33C3B16F7642}"/>
              </a:ext>
            </a:extLst>
          </p:cNvPr>
          <p:cNvGrpSpPr>
            <a:grpSpLocks noChangeAspect="1"/>
          </p:cNvGrpSpPr>
          <p:nvPr/>
        </p:nvGrpSpPr>
        <p:grpSpPr bwMode="auto">
          <a:xfrm>
            <a:off x="1687599" y="4756077"/>
            <a:ext cx="310143" cy="309220"/>
            <a:chOff x="3504" y="1825"/>
            <a:chExt cx="672" cy="670"/>
          </a:xfrm>
          <a:solidFill>
            <a:schemeClr val="accent3"/>
          </a:solidFill>
        </p:grpSpPr>
        <p:sp>
          <p:nvSpPr>
            <p:cNvPr id="47" name="Freeform 36">
              <a:extLst>
                <a:ext uri="{FF2B5EF4-FFF2-40B4-BE49-F238E27FC236}">
                  <a16:creationId xmlns:a16="http://schemas.microsoft.com/office/drawing/2014/main" id="{2247064D-B586-4044-BB6D-A58C5644F2B9}"/>
                </a:ext>
              </a:extLst>
            </p:cNvPr>
            <p:cNvSpPr>
              <a:spLocks/>
            </p:cNvSpPr>
            <p:nvPr/>
          </p:nvSpPr>
          <p:spPr bwMode="auto">
            <a:xfrm>
              <a:off x="3684" y="2005"/>
              <a:ext cx="348" cy="306"/>
            </a:xfrm>
            <a:custGeom>
              <a:avLst/>
              <a:gdLst>
                <a:gd name="T0" fmla="*/ 340 w 348"/>
                <a:gd name="T1" fmla="*/ 6 h 306"/>
                <a:gd name="T2" fmla="*/ 340 w 348"/>
                <a:gd name="T3" fmla="*/ 6 h 306"/>
                <a:gd name="T4" fmla="*/ 334 w 348"/>
                <a:gd name="T5" fmla="*/ 2 h 306"/>
                <a:gd name="T6" fmla="*/ 326 w 348"/>
                <a:gd name="T7" fmla="*/ 0 h 306"/>
                <a:gd name="T8" fmla="*/ 318 w 348"/>
                <a:gd name="T9" fmla="*/ 2 h 306"/>
                <a:gd name="T10" fmla="*/ 312 w 348"/>
                <a:gd name="T11" fmla="*/ 8 h 306"/>
                <a:gd name="T12" fmla="*/ 120 w 348"/>
                <a:gd name="T13" fmla="*/ 246 h 306"/>
                <a:gd name="T14" fmla="*/ 34 w 348"/>
                <a:gd name="T15" fmla="*/ 158 h 306"/>
                <a:gd name="T16" fmla="*/ 34 w 348"/>
                <a:gd name="T17" fmla="*/ 158 h 306"/>
                <a:gd name="T18" fmla="*/ 26 w 348"/>
                <a:gd name="T19" fmla="*/ 154 h 306"/>
                <a:gd name="T20" fmla="*/ 20 w 348"/>
                <a:gd name="T21" fmla="*/ 152 h 306"/>
                <a:gd name="T22" fmla="*/ 12 w 348"/>
                <a:gd name="T23" fmla="*/ 154 h 306"/>
                <a:gd name="T24" fmla="*/ 4 w 348"/>
                <a:gd name="T25" fmla="*/ 158 h 306"/>
                <a:gd name="T26" fmla="*/ 4 w 348"/>
                <a:gd name="T27" fmla="*/ 158 h 306"/>
                <a:gd name="T28" fmla="*/ 0 w 348"/>
                <a:gd name="T29" fmla="*/ 166 h 306"/>
                <a:gd name="T30" fmla="*/ 0 w 348"/>
                <a:gd name="T31" fmla="*/ 172 h 306"/>
                <a:gd name="T32" fmla="*/ 0 w 348"/>
                <a:gd name="T33" fmla="*/ 180 h 306"/>
                <a:gd name="T34" fmla="*/ 4 w 348"/>
                <a:gd name="T35" fmla="*/ 186 h 306"/>
                <a:gd name="T36" fmla="*/ 124 w 348"/>
                <a:gd name="T37" fmla="*/ 306 h 306"/>
                <a:gd name="T38" fmla="*/ 344 w 348"/>
                <a:gd name="T39" fmla="*/ 34 h 306"/>
                <a:gd name="T40" fmla="*/ 344 w 348"/>
                <a:gd name="T41" fmla="*/ 34 h 306"/>
                <a:gd name="T42" fmla="*/ 346 w 348"/>
                <a:gd name="T43" fmla="*/ 26 h 306"/>
                <a:gd name="T44" fmla="*/ 348 w 348"/>
                <a:gd name="T45" fmla="*/ 18 h 306"/>
                <a:gd name="T46" fmla="*/ 346 w 348"/>
                <a:gd name="T47" fmla="*/ 12 h 306"/>
                <a:gd name="T48" fmla="*/ 340 w 348"/>
                <a:gd name="T49" fmla="*/ 6 h 306"/>
                <a:gd name="T50" fmla="*/ 340 w 348"/>
                <a:gd name="T51"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306">
                  <a:moveTo>
                    <a:pt x="340" y="6"/>
                  </a:moveTo>
                  <a:lnTo>
                    <a:pt x="340" y="6"/>
                  </a:lnTo>
                  <a:lnTo>
                    <a:pt x="334" y="2"/>
                  </a:lnTo>
                  <a:lnTo>
                    <a:pt x="326" y="0"/>
                  </a:lnTo>
                  <a:lnTo>
                    <a:pt x="318" y="2"/>
                  </a:lnTo>
                  <a:lnTo>
                    <a:pt x="312" y="8"/>
                  </a:lnTo>
                  <a:lnTo>
                    <a:pt x="120" y="246"/>
                  </a:lnTo>
                  <a:lnTo>
                    <a:pt x="34" y="158"/>
                  </a:lnTo>
                  <a:lnTo>
                    <a:pt x="34" y="158"/>
                  </a:lnTo>
                  <a:lnTo>
                    <a:pt x="26" y="154"/>
                  </a:lnTo>
                  <a:lnTo>
                    <a:pt x="20" y="152"/>
                  </a:lnTo>
                  <a:lnTo>
                    <a:pt x="12" y="154"/>
                  </a:lnTo>
                  <a:lnTo>
                    <a:pt x="4" y="158"/>
                  </a:lnTo>
                  <a:lnTo>
                    <a:pt x="4" y="158"/>
                  </a:lnTo>
                  <a:lnTo>
                    <a:pt x="0" y="166"/>
                  </a:lnTo>
                  <a:lnTo>
                    <a:pt x="0" y="172"/>
                  </a:lnTo>
                  <a:lnTo>
                    <a:pt x="0" y="180"/>
                  </a:lnTo>
                  <a:lnTo>
                    <a:pt x="4" y="186"/>
                  </a:lnTo>
                  <a:lnTo>
                    <a:pt x="124" y="306"/>
                  </a:lnTo>
                  <a:lnTo>
                    <a:pt x="344" y="34"/>
                  </a:lnTo>
                  <a:lnTo>
                    <a:pt x="344" y="34"/>
                  </a:lnTo>
                  <a:lnTo>
                    <a:pt x="346" y="26"/>
                  </a:lnTo>
                  <a:lnTo>
                    <a:pt x="348" y="18"/>
                  </a:lnTo>
                  <a:lnTo>
                    <a:pt x="346" y="12"/>
                  </a:lnTo>
                  <a:lnTo>
                    <a:pt x="340" y="6"/>
                  </a:lnTo>
                  <a:lnTo>
                    <a:pt x="34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37">
              <a:extLst>
                <a:ext uri="{FF2B5EF4-FFF2-40B4-BE49-F238E27FC236}">
                  <a16:creationId xmlns:a16="http://schemas.microsoft.com/office/drawing/2014/main" id="{5C200F19-5686-489C-86A0-7F79968B27FF}"/>
                </a:ext>
              </a:extLst>
            </p:cNvPr>
            <p:cNvSpPr>
              <a:spLocks noEditPoints="1"/>
            </p:cNvSpPr>
            <p:nvPr/>
          </p:nvSpPr>
          <p:spPr bwMode="auto">
            <a:xfrm>
              <a:off x="3504" y="1825"/>
              <a:ext cx="672" cy="670"/>
            </a:xfrm>
            <a:custGeom>
              <a:avLst/>
              <a:gdLst>
                <a:gd name="T0" fmla="*/ 302 w 672"/>
                <a:gd name="T1" fmla="*/ 0 h 670"/>
                <a:gd name="T2" fmla="*/ 206 w 672"/>
                <a:gd name="T3" fmla="*/ 26 h 670"/>
                <a:gd name="T4" fmla="*/ 122 w 672"/>
                <a:gd name="T5" fmla="*/ 76 h 670"/>
                <a:gd name="T6" fmla="*/ 58 w 672"/>
                <a:gd name="T7" fmla="*/ 148 h 670"/>
                <a:gd name="T8" fmla="*/ 16 w 672"/>
                <a:gd name="T9" fmla="*/ 234 h 670"/>
                <a:gd name="T10" fmla="*/ 0 w 672"/>
                <a:gd name="T11" fmla="*/ 334 h 670"/>
                <a:gd name="T12" fmla="*/ 8 w 672"/>
                <a:gd name="T13" fmla="*/ 402 h 670"/>
                <a:gd name="T14" fmla="*/ 42 w 672"/>
                <a:gd name="T15" fmla="*/ 494 h 670"/>
                <a:gd name="T16" fmla="*/ 100 w 672"/>
                <a:gd name="T17" fmla="*/ 572 h 670"/>
                <a:gd name="T18" fmla="*/ 176 w 672"/>
                <a:gd name="T19" fmla="*/ 630 h 670"/>
                <a:gd name="T20" fmla="*/ 268 w 672"/>
                <a:gd name="T21" fmla="*/ 662 h 670"/>
                <a:gd name="T22" fmla="*/ 336 w 672"/>
                <a:gd name="T23" fmla="*/ 670 h 670"/>
                <a:gd name="T24" fmla="*/ 436 w 672"/>
                <a:gd name="T25" fmla="*/ 654 h 670"/>
                <a:gd name="T26" fmla="*/ 524 w 672"/>
                <a:gd name="T27" fmla="*/ 612 h 670"/>
                <a:gd name="T28" fmla="*/ 594 w 672"/>
                <a:gd name="T29" fmla="*/ 548 h 670"/>
                <a:gd name="T30" fmla="*/ 646 w 672"/>
                <a:gd name="T31" fmla="*/ 464 h 670"/>
                <a:gd name="T32" fmla="*/ 670 w 672"/>
                <a:gd name="T33" fmla="*/ 368 h 670"/>
                <a:gd name="T34" fmla="*/ 670 w 672"/>
                <a:gd name="T35" fmla="*/ 300 h 670"/>
                <a:gd name="T36" fmla="*/ 646 w 672"/>
                <a:gd name="T37" fmla="*/ 204 h 670"/>
                <a:gd name="T38" fmla="*/ 594 w 672"/>
                <a:gd name="T39" fmla="*/ 122 h 670"/>
                <a:gd name="T40" fmla="*/ 524 w 672"/>
                <a:gd name="T41" fmla="*/ 56 h 670"/>
                <a:gd name="T42" fmla="*/ 436 w 672"/>
                <a:gd name="T43" fmla="*/ 14 h 670"/>
                <a:gd name="T44" fmla="*/ 336 w 672"/>
                <a:gd name="T45" fmla="*/ 0 h 670"/>
                <a:gd name="T46" fmla="*/ 336 w 672"/>
                <a:gd name="T47" fmla="*/ 630 h 670"/>
                <a:gd name="T48" fmla="*/ 248 w 672"/>
                <a:gd name="T49" fmla="*/ 616 h 670"/>
                <a:gd name="T50" fmla="*/ 172 w 672"/>
                <a:gd name="T51" fmla="*/ 580 h 670"/>
                <a:gd name="T52" fmla="*/ 108 w 672"/>
                <a:gd name="T53" fmla="*/ 522 h 670"/>
                <a:gd name="T54" fmla="*/ 64 w 672"/>
                <a:gd name="T55" fmla="*/ 450 h 670"/>
                <a:gd name="T56" fmla="*/ 42 w 672"/>
                <a:gd name="T57" fmla="*/ 364 h 670"/>
                <a:gd name="T58" fmla="*/ 42 w 672"/>
                <a:gd name="T59" fmla="*/ 304 h 670"/>
                <a:gd name="T60" fmla="*/ 64 w 672"/>
                <a:gd name="T61" fmla="*/ 220 h 670"/>
                <a:gd name="T62" fmla="*/ 108 w 672"/>
                <a:gd name="T63" fmla="*/ 146 h 670"/>
                <a:gd name="T64" fmla="*/ 172 w 672"/>
                <a:gd name="T65" fmla="*/ 90 h 670"/>
                <a:gd name="T66" fmla="*/ 248 w 672"/>
                <a:gd name="T67" fmla="*/ 52 h 670"/>
                <a:gd name="T68" fmla="*/ 336 w 672"/>
                <a:gd name="T69" fmla="*/ 40 h 670"/>
                <a:gd name="T70" fmla="*/ 396 w 672"/>
                <a:gd name="T71" fmla="*/ 46 h 670"/>
                <a:gd name="T72" fmla="*/ 476 w 672"/>
                <a:gd name="T73" fmla="*/ 74 h 670"/>
                <a:gd name="T74" fmla="*/ 544 w 672"/>
                <a:gd name="T75" fmla="*/ 126 h 670"/>
                <a:gd name="T76" fmla="*/ 596 w 672"/>
                <a:gd name="T77" fmla="*/ 194 h 670"/>
                <a:gd name="T78" fmla="*/ 626 w 672"/>
                <a:gd name="T79" fmla="*/ 276 h 670"/>
                <a:gd name="T80" fmla="*/ 632 w 672"/>
                <a:gd name="T81" fmla="*/ 334 h 670"/>
                <a:gd name="T82" fmla="*/ 618 w 672"/>
                <a:gd name="T83" fmla="*/ 422 h 670"/>
                <a:gd name="T84" fmla="*/ 580 w 672"/>
                <a:gd name="T85" fmla="*/ 500 h 670"/>
                <a:gd name="T86" fmla="*/ 524 w 672"/>
                <a:gd name="T87" fmla="*/ 562 h 670"/>
                <a:gd name="T88" fmla="*/ 450 w 672"/>
                <a:gd name="T89" fmla="*/ 606 h 670"/>
                <a:gd name="T90" fmla="*/ 366 w 672"/>
                <a:gd name="T91" fmla="*/ 62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2" h="670">
                  <a:moveTo>
                    <a:pt x="336" y="0"/>
                  </a:moveTo>
                  <a:lnTo>
                    <a:pt x="336" y="0"/>
                  </a:lnTo>
                  <a:lnTo>
                    <a:pt x="302" y="0"/>
                  </a:lnTo>
                  <a:lnTo>
                    <a:pt x="268" y="6"/>
                  </a:lnTo>
                  <a:lnTo>
                    <a:pt x="236" y="14"/>
                  </a:lnTo>
                  <a:lnTo>
                    <a:pt x="206" y="26"/>
                  </a:lnTo>
                  <a:lnTo>
                    <a:pt x="176" y="40"/>
                  </a:lnTo>
                  <a:lnTo>
                    <a:pt x="148" y="56"/>
                  </a:lnTo>
                  <a:lnTo>
                    <a:pt x="122" y="76"/>
                  </a:lnTo>
                  <a:lnTo>
                    <a:pt x="100" y="98"/>
                  </a:lnTo>
                  <a:lnTo>
                    <a:pt x="78" y="122"/>
                  </a:lnTo>
                  <a:lnTo>
                    <a:pt x="58" y="148"/>
                  </a:lnTo>
                  <a:lnTo>
                    <a:pt x="42" y="174"/>
                  </a:lnTo>
                  <a:lnTo>
                    <a:pt x="28" y="204"/>
                  </a:lnTo>
                  <a:lnTo>
                    <a:pt x="16" y="234"/>
                  </a:lnTo>
                  <a:lnTo>
                    <a:pt x="8" y="266"/>
                  </a:lnTo>
                  <a:lnTo>
                    <a:pt x="2" y="300"/>
                  </a:lnTo>
                  <a:lnTo>
                    <a:pt x="0" y="334"/>
                  </a:lnTo>
                  <a:lnTo>
                    <a:pt x="0" y="334"/>
                  </a:lnTo>
                  <a:lnTo>
                    <a:pt x="2" y="368"/>
                  </a:lnTo>
                  <a:lnTo>
                    <a:pt x="8" y="402"/>
                  </a:lnTo>
                  <a:lnTo>
                    <a:pt x="16" y="434"/>
                  </a:lnTo>
                  <a:lnTo>
                    <a:pt x="28" y="464"/>
                  </a:lnTo>
                  <a:lnTo>
                    <a:pt x="42" y="494"/>
                  </a:lnTo>
                  <a:lnTo>
                    <a:pt x="58" y="522"/>
                  </a:lnTo>
                  <a:lnTo>
                    <a:pt x="78" y="548"/>
                  </a:lnTo>
                  <a:lnTo>
                    <a:pt x="100" y="572"/>
                  </a:lnTo>
                  <a:lnTo>
                    <a:pt x="122" y="594"/>
                  </a:lnTo>
                  <a:lnTo>
                    <a:pt x="148" y="612"/>
                  </a:lnTo>
                  <a:lnTo>
                    <a:pt x="176" y="630"/>
                  </a:lnTo>
                  <a:lnTo>
                    <a:pt x="206" y="644"/>
                  </a:lnTo>
                  <a:lnTo>
                    <a:pt x="236" y="654"/>
                  </a:lnTo>
                  <a:lnTo>
                    <a:pt x="268" y="662"/>
                  </a:lnTo>
                  <a:lnTo>
                    <a:pt x="302" y="668"/>
                  </a:lnTo>
                  <a:lnTo>
                    <a:pt x="336" y="670"/>
                  </a:lnTo>
                  <a:lnTo>
                    <a:pt x="336" y="670"/>
                  </a:lnTo>
                  <a:lnTo>
                    <a:pt x="370" y="668"/>
                  </a:lnTo>
                  <a:lnTo>
                    <a:pt x="404" y="662"/>
                  </a:lnTo>
                  <a:lnTo>
                    <a:pt x="436" y="654"/>
                  </a:lnTo>
                  <a:lnTo>
                    <a:pt x="466" y="644"/>
                  </a:lnTo>
                  <a:lnTo>
                    <a:pt x="496" y="630"/>
                  </a:lnTo>
                  <a:lnTo>
                    <a:pt x="524" y="612"/>
                  </a:lnTo>
                  <a:lnTo>
                    <a:pt x="550" y="594"/>
                  </a:lnTo>
                  <a:lnTo>
                    <a:pt x="574" y="572"/>
                  </a:lnTo>
                  <a:lnTo>
                    <a:pt x="594" y="548"/>
                  </a:lnTo>
                  <a:lnTo>
                    <a:pt x="614" y="522"/>
                  </a:lnTo>
                  <a:lnTo>
                    <a:pt x="630" y="494"/>
                  </a:lnTo>
                  <a:lnTo>
                    <a:pt x="646" y="464"/>
                  </a:lnTo>
                  <a:lnTo>
                    <a:pt x="656" y="434"/>
                  </a:lnTo>
                  <a:lnTo>
                    <a:pt x="664" y="402"/>
                  </a:lnTo>
                  <a:lnTo>
                    <a:pt x="670" y="368"/>
                  </a:lnTo>
                  <a:lnTo>
                    <a:pt x="672" y="334"/>
                  </a:lnTo>
                  <a:lnTo>
                    <a:pt x="672" y="334"/>
                  </a:lnTo>
                  <a:lnTo>
                    <a:pt x="670" y="300"/>
                  </a:lnTo>
                  <a:lnTo>
                    <a:pt x="664" y="266"/>
                  </a:lnTo>
                  <a:lnTo>
                    <a:pt x="656" y="234"/>
                  </a:lnTo>
                  <a:lnTo>
                    <a:pt x="646" y="204"/>
                  </a:lnTo>
                  <a:lnTo>
                    <a:pt x="630" y="174"/>
                  </a:lnTo>
                  <a:lnTo>
                    <a:pt x="614" y="148"/>
                  </a:lnTo>
                  <a:lnTo>
                    <a:pt x="594" y="122"/>
                  </a:lnTo>
                  <a:lnTo>
                    <a:pt x="574" y="98"/>
                  </a:lnTo>
                  <a:lnTo>
                    <a:pt x="550" y="76"/>
                  </a:lnTo>
                  <a:lnTo>
                    <a:pt x="524" y="56"/>
                  </a:lnTo>
                  <a:lnTo>
                    <a:pt x="496" y="40"/>
                  </a:lnTo>
                  <a:lnTo>
                    <a:pt x="466" y="26"/>
                  </a:lnTo>
                  <a:lnTo>
                    <a:pt x="436" y="14"/>
                  </a:lnTo>
                  <a:lnTo>
                    <a:pt x="404" y="6"/>
                  </a:lnTo>
                  <a:lnTo>
                    <a:pt x="370" y="0"/>
                  </a:lnTo>
                  <a:lnTo>
                    <a:pt x="336" y="0"/>
                  </a:lnTo>
                  <a:lnTo>
                    <a:pt x="336" y="0"/>
                  </a:lnTo>
                  <a:close/>
                  <a:moveTo>
                    <a:pt x="336" y="630"/>
                  </a:moveTo>
                  <a:lnTo>
                    <a:pt x="336" y="630"/>
                  </a:lnTo>
                  <a:lnTo>
                    <a:pt x="306" y="628"/>
                  </a:lnTo>
                  <a:lnTo>
                    <a:pt x="276" y="624"/>
                  </a:lnTo>
                  <a:lnTo>
                    <a:pt x="248" y="616"/>
                  </a:lnTo>
                  <a:lnTo>
                    <a:pt x="222" y="606"/>
                  </a:lnTo>
                  <a:lnTo>
                    <a:pt x="196" y="594"/>
                  </a:lnTo>
                  <a:lnTo>
                    <a:pt x="172" y="580"/>
                  </a:lnTo>
                  <a:lnTo>
                    <a:pt x="148" y="562"/>
                  </a:lnTo>
                  <a:lnTo>
                    <a:pt x="128" y="544"/>
                  </a:lnTo>
                  <a:lnTo>
                    <a:pt x="108" y="522"/>
                  </a:lnTo>
                  <a:lnTo>
                    <a:pt x="92" y="500"/>
                  </a:lnTo>
                  <a:lnTo>
                    <a:pt x="76" y="476"/>
                  </a:lnTo>
                  <a:lnTo>
                    <a:pt x="64" y="450"/>
                  </a:lnTo>
                  <a:lnTo>
                    <a:pt x="54" y="422"/>
                  </a:lnTo>
                  <a:lnTo>
                    <a:pt x="46" y="394"/>
                  </a:lnTo>
                  <a:lnTo>
                    <a:pt x="42" y="364"/>
                  </a:lnTo>
                  <a:lnTo>
                    <a:pt x="40" y="334"/>
                  </a:lnTo>
                  <a:lnTo>
                    <a:pt x="40" y="334"/>
                  </a:lnTo>
                  <a:lnTo>
                    <a:pt x="42" y="304"/>
                  </a:lnTo>
                  <a:lnTo>
                    <a:pt x="46" y="276"/>
                  </a:lnTo>
                  <a:lnTo>
                    <a:pt x="54" y="246"/>
                  </a:lnTo>
                  <a:lnTo>
                    <a:pt x="64" y="220"/>
                  </a:lnTo>
                  <a:lnTo>
                    <a:pt x="76" y="194"/>
                  </a:lnTo>
                  <a:lnTo>
                    <a:pt x="92" y="170"/>
                  </a:lnTo>
                  <a:lnTo>
                    <a:pt x="108" y="146"/>
                  </a:lnTo>
                  <a:lnTo>
                    <a:pt x="128" y="126"/>
                  </a:lnTo>
                  <a:lnTo>
                    <a:pt x="148" y="106"/>
                  </a:lnTo>
                  <a:lnTo>
                    <a:pt x="172" y="90"/>
                  </a:lnTo>
                  <a:lnTo>
                    <a:pt x="196" y="74"/>
                  </a:lnTo>
                  <a:lnTo>
                    <a:pt x="222" y="62"/>
                  </a:lnTo>
                  <a:lnTo>
                    <a:pt x="248" y="52"/>
                  </a:lnTo>
                  <a:lnTo>
                    <a:pt x="276" y="46"/>
                  </a:lnTo>
                  <a:lnTo>
                    <a:pt x="306" y="40"/>
                  </a:lnTo>
                  <a:lnTo>
                    <a:pt x="336" y="40"/>
                  </a:lnTo>
                  <a:lnTo>
                    <a:pt x="336" y="40"/>
                  </a:lnTo>
                  <a:lnTo>
                    <a:pt x="366" y="40"/>
                  </a:lnTo>
                  <a:lnTo>
                    <a:pt x="396" y="46"/>
                  </a:lnTo>
                  <a:lnTo>
                    <a:pt x="424" y="52"/>
                  </a:lnTo>
                  <a:lnTo>
                    <a:pt x="450" y="62"/>
                  </a:lnTo>
                  <a:lnTo>
                    <a:pt x="476" y="74"/>
                  </a:lnTo>
                  <a:lnTo>
                    <a:pt x="502" y="90"/>
                  </a:lnTo>
                  <a:lnTo>
                    <a:pt x="524" y="106"/>
                  </a:lnTo>
                  <a:lnTo>
                    <a:pt x="544" y="126"/>
                  </a:lnTo>
                  <a:lnTo>
                    <a:pt x="564" y="146"/>
                  </a:lnTo>
                  <a:lnTo>
                    <a:pt x="580" y="170"/>
                  </a:lnTo>
                  <a:lnTo>
                    <a:pt x="596" y="194"/>
                  </a:lnTo>
                  <a:lnTo>
                    <a:pt x="608" y="220"/>
                  </a:lnTo>
                  <a:lnTo>
                    <a:pt x="618" y="246"/>
                  </a:lnTo>
                  <a:lnTo>
                    <a:pt x="626" y="276"/>
                  </a:lnTo>
                  <a:lnTo>
                    <a:pt x="630" y="304"/>
                  </a:lnTo>
                  <a:lnTo>
                    <a:pt x="632" y="334"/>
                  </a:lnTo>
                  <a:lnTo>
                    <a:pt x="632" y="334"/>
                  </a:lnTo>
                  <a:lnTo>
                    <a:pt x="630" y="364"/>
                  </a:lnTo>
                  <a:lnTo>
                    <a:pt x="626" y="394"/>
                  </a:lnTo>
                  <a:lnTo>
                    <a:pt x="618" y="422"/>
                  </a:lnTo>
                  <a:lnTo>
                    <a:pt x="608" y="450"/>
                  </a:lnTo>
                  <a:lnTo>
                    <a:pt x="596" y="476"/>
                  </a:lnTo>
                  <a:lnTo>
                    <a:pt x="580" y="500"/>
                  </a:lnTo>
                  <a:lnTo>
                    <a:pt x="564" y="522"/>
                  </a:lnTo>
                  <a:lnTo>
                    <a:pt x="544" y="544"/>
                  </a:lnTo>
                  <a:lnTo>
                    <a:pt x="524" y="562"/>
                  </a:lnTo>
                  <a:lnTo>
                    <a:pt x="502" y="580"/>
                  </a:lnTo>
                  <a:lnTo>
                    <a:pt x="476" y="594"/>
                  </a:lnTo>
                  <a:lnTo>
                    <a:pt x="450" y="606"/>
                  </a:lnTo>
                  <a:lnTo>
                    <a:pt x="424" y="616"/>
                  </a:lnTo>
                  <a:lnTo>
                    <a:pt x="396" y="624"/>
                  </a:lnTo>
                  <a:lnTo>
                    <a:pt x="366" y="628"/>
                  </a:lnTo>
                  <a:lnTo>
                    <a:pt x="336" y="630"/>
                  </a:lnTo>
                  <a:lnTo>
                    <a:pt x="336" y="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9" name="Group 35">
            <a:extLst>
              <a:ext uri="{FF2B5EF4-FFF2-40B4-BE49-F238E27FC236}">
                <a16:creationId xmlns:a16="http://schemas.microsoft.com/office/drawing/2014/main" id="{4B35BEBC-3AA5-441B-BA20-BDA1952287CF}"/>
              </a:ext>
            </a:extLst>
          </p:cNvPr>
          <p:cNvGrpSpPr>
            <a:grpSpLocks noChangeAspect="1"/>
          </p:cNvGrpSpPr>
          <p:nvPr/>
        </p:nvGrpSpPr>
        <p:grpSpPr bwMode="auto">
          <a:xfrm>
            <a:off x="3372162" y="4756077"/>
            <a:ext cx="310143" cy="309220"/>
            <a:chOff x="3504" y="1825"/>
            <a:chExt cx="672" cy="670"/>
          </a:xfrm>
          <a:solidFill>
            <a:schemeClr val="accent3"/>
          </a:solidFill>
        </p:grpSpPr>
        <p:sp>
          <p:nvSpPr>
            <p:cNvPr id="50" name="Freeform 36">
              <a:extLst>
                <a:ext uri="{FF2B5EF4-FFF2-40B4-BE49-F238E27FC236}">
                  <a16:creationId xmlns:a16="http://schemas.microsoft.com/office/drawing/2014/main" id="{6A4A933B-0A7E-41BA-9403-2664C69CB539}"/>
                </a:ext>
              </a:extLst>
            </p:cNvPr>
            <p:cNvSpPr>
              <a:spLocks/>
            </p:cNvSpPr>
            <p:nvPr/>
          </p:nvSpPr>
          <p:spPr bwMode="auto">
            <a:xfrm>
              <a:off x="3684" y="2005"/>
              <a:ext cx="348" cy="306"/>
            </a:xfrm>
            <a:custGeom>
              <a:avLst/>
              <a:gdLst>
                <a:gd name="T0" fmla="*/ 340 w 348"/>
                <a:gd name="T1" fmla="*/ 6 h 306"/>
                <a:gd name="T2" fmla="*/ 340 w 348"/>
                <a:gd name="T3" fmla="*/ 6 h 306"/>
                <a:gd name="T4" fmla="*/ 334 w 348"/>
                <a:gd name="T5" fmla="*/ 2 h 306"/>
                <a:gd name="T6" fmla="*/ 326 w 348"/>
                <a:gd name="T7" fmla="*/ 0 h 306"/>
                <a:gd name="T8" fmla="*/ 318 w 348"/>
                <a:gd name="T9" fmla="*/ 2 h 306"/>
                <a:gd name="T10" fmla="*/ 312 w 348"/>
                <a:gd name="T11" fmla="*/ 8 h 306"/>
                <a:gd name="T12" fmla="*/ 120 w 348"/>
                <a:gd name="T13" fmla="*/ 246 h 306"/>
                <a:gd name="T14" fmla="*/ 34 w 348"/>
                <a:gd name="T15" fmla="*/ 158 h 306"/>
                <a:gd name="T16" fmla="*/ 34 w 348"/>
                <a:gd name="T17" fmla="*/ 158 h 306"/>
                <a:gd name="T18" fmla="*/ 26 w 348"/>
                <a:gd name="T19" fmla="*/ 154 h 306"/>
                <a:gd name="T20" fmla="*/ 20 w 348"/>
                <a:gd name="T21" fmla="*/ 152 h 306"/>
                <a:gd name="T22" fmla="*/ 12 w 348"/>
                <a:gd name="T23" fmla="*/ 154 h 306"/>
                <a:gd name="T24" fmla="*/ 4 w 348"/>
                <a:gd name="T25" fmla="*/ 158 h 306"/>
                <a:gd name="T26" fmla="*/ 4 w 348"/>
                <a:gd name="T27" fmla="*/ 158 h 306"/>
                <a:gd name="T28" fmla="*/ 0 w 348"/>
                <a:gd name="T29" fmla="*/ 166 h 306"/>
                <a:gd name="T30" fmla="*/ 0 w 348"/>
                <a:gd name="T31" fmla="*/ 172 h 306"/>
                <a:gd name="T32" fmla="*/ 0 w 348"/>
                <a:gd name="T33" fmla="*/ 180 h 306"/>
                <a:gd name="T34" fmla="*/ 4 w 348"/>
                <a:gd name="T35" fmla="*/ 186 h 306"/>
                <a:gd name="T36" fmla="*/ 124 w 348"/>
                <a:gd name="T37" fmla="*/ 306 h 306"/>
                <a:gd name="T38" fmla="*/ 344 w 348"/>
                <a:gd name="T39" fmla="*/ 34 h 306"/>
                <a:gd name="T40" fmla="*/ 344 w 348"/>
                <a:gd name="T41" fmla="*/ 34 h 306"/>
                <a:gd name="T42" fmla="*/ 346 w 348"/>
                <a:gd name="T43" fmla="*/ 26 h 306"/>
                <a:gd name="T44" fmla="*/ 348 w 348"/>
                <a:gd name="T45" fmla="*/ 18 h 306"/>
                <a:gd name="T46" fmla="*/ 346 w 348"/>
                <a:gd name="T47" fmla="*/ 12 h 306"/>
                <a:gd name="T48" fmla="*/ 340 w 348"/>
                <a:gd name="T49" fmla="*/ 6 h 306"/>
                <a:gd name="T50" fmla="*/ 340 w 348"/>
                <a:gd name="T51"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306">
                  <a:moveTo>
                    <a:pt x="340" y="6"/>
                  </a:moveTo>
                  <a:lnTo>
                    <a:pt x="340" y="6"/>
                  </a:lnTo>
                  <a:lnTo>
                    <a:pt x="334" y="2"/>
                  </a:lnTo>
                  <a:lnTo>
                    <a:pt x="326" y="0"/>
                  </a:lnTo>
                  <a:lnTo>
                    <a:pt x="318" y="2"/>
                  </a:lnTo>
                  <a:lnTo>
                    <a:pt x="312" y="8"/>
                  </a:lnTo>
                  <a:lnTo>
                    <a:pt x="120" y="246"/>
                  </a:lnTo>
                  <a:lnTo>
                    <a:pt x="34" y="158"/>
                  </a:lnTo>
                  <a:lnTo>
                    <a:pt x="34" y="158"/>
                  </a:lnTo>
                  <a:lnTo>
                    <a:pt x="26" y="154"/>
                  </a:lnTo>
                  <a:lnTo>
                    <a:pt x="20" y="152"/>
                  </a:lnTo>
                  <a:lnTo>
                    <a:pt x="12" y="154"/>
                  </a:lnTo>
                  <a:lnTo>
                    <a:pt x="4" y="158"/>
                  </a:lnTo>
                  <a:lnTo>
                    <a:pt x="4" y="158"/>
                  </a:lnTo>
                  <a:lnTo>
                    <a:pt x="0" y="166"/>
                  </a:lnTo>
                  <a:lnTo>
                    <a:pt x="0" y="172"/>
                  </a:lnTo>
                  <a:lnTo>
                    <a:pt x="0" y="180"/>
                  </a:lnTo>
                  <a:lnTo>
                    <a:pt x="4" y="186"/>
                  </a:lnTo>
                  <a:lnTo>
                    <a:pt x="124" y="306"/>
                  </a:lnTo>
                  <a:lnTo>
                    <a:pt x="344" y="34"/>
                  </a:lnTo>
                  <a:lnTo>
                    <a:pt x="344" y="34"/>
                  </a:lnTo>
                  <a:lnTo>
                    <a:pt x="346" y="26"/>
                  </a:lnTo>
                  <a:lnTo>
                    <a:pt x="348" y="18"/>
                  </a:lnTo>
                  <a:lnTo>
                    <a:pt x="346" y="12"/>
                  </a:lnTo>
                  <a:lnTo>
                    <a:pt x="340" y="6"/>
                  </a:lnTo>
                  <a:lnTo>
                    <a:pt x="34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37">
              <a:extLst>
                <a:ext uri="{FF2B5EF4-FFF2-40B4-BE49-F238E27FC236}">
                  <a16:creationId xmlns:a16="http://schemas.microsoft.com/office/drawing/2014/main" id="{505822F8-CD1E-4B7B-93A9-8D7F70093BD4}"/>
                </a:ext>
              </a:extLst>
            </p:cNvPr>
            <p:cNvSpPr>
              <a:spLocks noEditPoints="1"/>
            </p:cNvSpPr>
            <p:nvPr/>
          </p:nvSpPr>
          <p:spPr bwMode="auto">
            <a:xfrm>
              <a:off x="3504" y="1825"/>
              <a:ext cx="672" cy="670"/>
            </a:xfrm>
            <a:custGeom>
              <a:avLst/>
              <a:gdLst>
                <a:gd name="T0" fmla="*/ 302 w 672"/>
                <a:gd name="T1" fmla="*/ 0 h 670"/>
                <a:gd name="T2" fmla="*/ 206 w 672"/>
                <a:gd name="T3" fmla="*/ 26 h 670"/>
                <a:gd name="T4" fmla="*/ 122 w 672"/>
                <a:gd name="T5" fmla="*/ 76 h 670"/>
                <a:gd name="T6" fmla="*/ 58 w 672"/>
                <a:gd name="T7" fmla="*/ 148 h 670"/>
                <a:gd name="T8" fmla="*/ 16 w 672"/>
                <a:gd name="T9" fmla="*/ 234 h 670"/>
                <a:gd name="T10" fmla="*/ 0 w 672"/>
                <a:gd name="T11" fmla="*/ 334 h 670"/>
                <a:gd name="T12" fmla="*/ 8 w 672"/>
                <a:gd name="T13" fmla="*/ 402 h 670"/>
                <a:gd name="T14" fmla="*/ 42 w 672"/>
                <a:gd name="T15" fmla="*/ 494 h 670"/>
                <a:gd name="T16" fmla="*/ 100 w 672"/>
                <a:gd name="T17" fmla="*/ 572 h 670"/>
                <a:gd name="T18" fmla="*/ 176 w 672"/>
                <a:gd name="T19" fmla="*/ 630 h 670"/>
                <a:gd name="T20" fmla="*/ 268 w 672"/>
                <a:gd name="T21" fmla="*/ 662 h 670"/>
                <a:gd name="T22" fmla="*/ 336 w 672"/>
                <a:gd name="T23" fmla="*/ 670 h 670"/>
                <a:gd name="T24" fmla="*/ 436 w 672"/>
                <a:gd name="T25" fmla="*/ 654 h 670"/>
                <a:gd name="T26" fmla="*/ 524 w 672"/>
                <a:gd name="T27" fmla="*/ 612 h 670"/>
                <a:gd name="T28" fmla="*/ 594 w 672"/>
                <a:gd name="T29" fmla="*/ 548 h 670"/>
                <a:gd name="T30" fmla="*/ 646 w 672"/>
                <a:gd name="T31" fmla="*/ 464 h 670"/>
                <a:gd name="T32" fmla="*/ 670 w 672"/>
                <a:gd name="T33" fmla="*/ 368 h 670"/>
                <a:gd name="T34" fmla="*/ 670 w 672"/>
                <a:gd name="T35" fmla="*/ 300 h 670"/>
                <a:gd name="T36" fmla="*/ 646 w 672"/>
                <a:gd name="T37" fmla="*/ 204 h 670"/>
                <a:gd name="T38" fmla="*/ 594 w 672"/>
                <a:gd name="T39" fmla="*/ 122 h 670"/>
                <a:gd name="T40" fmla="*/ 524 w 672"/>
                <a:gd name="T41" fmla="*/ 56 h 670"/>
                <a:gd name="T42" fmla="*/ 436 w 672"/>
                <a:gd name="T43" fmla="*/ 14 h 670"/>
                <a:gd name="T44" fmla="*/ 336 w 672"/>
                <a:gd name="T45" fmla="*/ 0 h 670"/>
                <a:gd name="T46" fmla="*/ 336 w 672"/>
                <a:gd name="T47" fmla="*/ 630 h 670"/>
                <a:gd name="T48" fmla="*/ 248 w 672"/>
                <a:gd name="T49" fmla="*/ 616 h 670"/>
                <a:gd name="T50" fmla="*/ 172 w 672"/>
                <a:gd name="T51" fmla="*/ 580 h 670"/>
                <a:gd name="T52" fmla="*/ 108 w 672"/>
                <a:gd name="T53" fmla="*/ 522 h 670"/>
                <a:gd name="T54" fmla="*/ 64 w 672"/>
                <a:gd name="T55" fmla="*/ 450 h 670"/>
                <a:gd name="T56" fmla="*/ 42 w 672"/>
                <a:gd name="T57" fmla="*/ 364 h 670"/>
                <a:gd name="T58" fmla="*/ 42 w 672"/>
                <a:gd name="T59" fmla="*/ 304 h 670"/>
                <a:gd name="T60" fmla="*/ 64 w 672"/>
                <a:gd name="T61" fmla="*/ 220 h 670"/>
                <a:gd name="T62" fmla="*/ 108 w 672"/>
                <a:gd name="T63" fmla="*/ 146 h 670"/>
                <a:gd name="T64" fmla="*/ 172 w 672"/>
                <a:gd name="T65" fmla="*/ 90 h 670"/>
                <a:gd name="T66" fmla="*/ 248 w 672"/>
                <a:gd name="T67" fmla="*/ 52 h 670"/>
                <a:gd name="T68" fmla="*/ 336 w 672"/>
                <a:gd name="T69" fmla="*/ 40 h 670"/>
                <a:gd name="T70" fmla="*/ 396 w 672"/>
                <a:gd name="T71" fmla="*/ 46 h 670"/>
                <a:gd name="T72" fmla="*/ 476 w 672"/>
                <a:gd name="T73" fmla="*/ 74 h 670"/>
                <a:gd name="T74" fmla="*/ 544 w 672"/>
                <a:gd name="T75" fmla="*/ 126 h 670"/>
                <a:gd name="T76" fmla="*/ 596 w 672"/>
                <a:gd name="T77" fmla="*/ 194 h 670"/>
                <a:gd name="T78" fmla="*/ 626 w 672"/>
                <a:gd name="T79" fmla="*/ 276 h 670"/>
                <a:gd name="T80" fmla="*/ 632 w 672"/>
                <a:gd name="T81" fmla="*/ 334 h 670"/>
                <a:gd name="T82" fmla="*/ 618 w 672"/>
                <a:gd name="T83" fmla="*/ 422 h 670"/>
                <a:gd name="T84" fmla="*/ 580 w 672"/>
                <a:gd name="T85" fmla="*/ 500 h 670"/>
                <a:gd name="T86" fmla="*/ 524 w 672"/>
                <a:gd name="T87" fmla="*/ 562 h 670"/>
                <a:gd name="T88" fmla="*/ 450 w 672"/>
                <a:gd name="T89" fmla="*/ 606 h 670"/>
                <a:gd name="T90" fmla="*/ 366 w 672"/>
                <a:gd name="T91" fmla="*/ 62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2" h="670">
                  <a:moveTo>
                    <a:pt x="336" y="0"/>
                  </a:moveTo>
                  <a:lnTo>
                    <a:pt x="336" y="0"/>
                  </a:lnTo>
                  <a:lnTo>
                    <a:pt x="302" y="0"/>
                  </a:lnTo>
                  <a:lnTo>
                    <a:pt x="268" y="6"/>
                  </a:lnTo>
                  <a:lnTo>
                    <a:pt x="236" y="14"/>
                  </a:lnTo>
                  <a:lnTo>
                    <a:pt x="206" y="26"/>
                  </a:lnTo>
                  <a:lnTo>
                    <a:pt x="176" y="40"/>
                  </a:lnTo>
                  <a:lnTo>
                    <a:pt x="148" y="56"/>
                  </a:lnTo>
                  <a:lnTo>
                    <a:pt x="122" y="76"/>
                  </a:lnTo>
                  <a:lnTo>
                    <a:pt x="100" y="98"/>
                  </a:lnTo>
                  <a:lnTo>
                    <a:pt x="78" y="122"/>
                  </a:lnTo>
                  <a:lnTo>
                    <a:pt x="58" y="148"/>
                  </a:lnTo>
                  <a:lnTo>
                    <a:pt x="42" y="174"/>
                  </a:lnTo>
                  <a:lnTo>
                    <a:pt x="28" y="204"/>
                  </a:lnTo>
                  <a:lnTo>
                    <a:pt x="16" y="234"/>
                  </a:lnTo>
                  <a:lnTo>
                    <a:pt x="8" y="266"/>
                  </a:lnTo>
                  <a:lnTo>
                    <a:pt x="2" y="300"/>
                  </a:lnTo>
                  <a:lnTo>
                    <a:pt x="0" y="334"/>
                  </a:lnTo>
                  <a:lnTo>
                    <a:pt x="0" y="334"/>
                  </a:lnTo>
                  <a:lnTo>
                    <a:pt x="2" y="368"/>
                  </a:lnTo>
                  <a:lnTo>
                    <a:pt x="8" y="402"/>
                  </a:lnTo>
                  <a:lnTo>
                    <a:pt x="16" y="434"/>
                  </a:lnTo>
                  <a:lnTo>
                    <a:pt x="28" y="464"/>
                  </a:lnTo>
                  <a:lnTo>
                    <a:pt x="42" y="494"/>
                  </a:lnTo>
                  <a:lnTo>
                    <a:pt x="58" y="522"/>
                  </a:lnTo>
                  <a:lnTo>
                    <a:pt x="78" y="548"/>
                  </a:lnTo>
                  <a:lnTo>
                    <a:pt x="100" y="572"/>
                  </a:lnTo>
                  <a:lnTo>
                    <a:pt x="122" y="594"/>
                  </a:lnTo>
                  <a:lnTo>
                    <a:pt x="148" y="612"/>
                  </a:lnTo>
                  <a:lnTo>
                    <a:pt x="176" y="630"/>
                  </a:lnTo>
                  <a:lnTo>
                    <a:pt x="206" y="644"/>
                  </a:lnTo>
                  <a:lnTo>
                    <a:pt x="236" y="654"/>
                  </a:lnTo>
                  <a:lnTo>
                    <a:pt x="268" y="662"/>
                  </a:lnTo>
                  <a:lnTo>
                    <a:pt x="302" y="668"/>
                  </a:lnTo>
                  <a:lnTo>
                    <a:pt x="336" y="670"/>
                  </a:lnTo>
                  <a:lnTo>
                    <a:pt x="336" y="670"/>
                  </a:lnTo>
                  <a:lnTo>
                    <a:pt x="370" y="668"/>
                  </a:lnTo>
                  <a:lnTo>
                    <a:pt x="404" y="662"/>
                  </a:lnTo>
                  <a:lnTo>
                    <a:pt x="436" y="654"/>
                  </a:lnTo>
                  <a:lnTo>
                    <a:pt x="466" y="644"/>
                  </a:lnTo>
                  <a:lnTo>
                    <a:pt x="496" y="630"/>
                  </a:lnTo>
                  <a:lnTo>
                    <a:pt x="524" y="612"/>
                  </a:lnTo>
                  <a:lnTo>
                    <a:pt x="550" y="594"/>
                  </a:lnTo>
                  <a:lnTo>
                    <a:pt x="574" y="572"/>
                  </a:lnTo>
                  <a:lnTo>
                    <a:pt x="594" y="548"/>
                  </a:lnTo>
                  <a:lnTo>
                    <a:pt x="614" y="522"/>
                  </a:lnTo>
                  <a:lnTo>
                    <a:pt x="630" y="494"/>
                  </a:lnTo>
                  <a:lnTo>
                    <a:pt x="646" y="464"/>
                  </a:lnTo>
                  <a:lnTo>
                    <a:pt x="656" y="434"/>
                  </a:lnTo>
                  <a:lnTo>
                    <a:pt x="664" y="402"/>
                  </a:lnTo>
                  <a:lnTo>
                    <a:pt x="670" y="368"/>
                  </a:lnTo>
                  <a:lnTo>
                    <a:pt x="672" y="334"/>
                  </a:lnTo>
                  <a:lnTo>
                    <a:pt x="672" y="334"/>
                  </a:lnTo>
                  <a:lnTo>
                    <a:pt x="670" y="300"/>
                  </a:lnTo>
                  <a:lnTo>
                    <a:pt x="664" y="266"/>
                  </a:lnTo>
                  <a:lnTo>
                    <a:pt x="656" y="234"/>
                  </a:lnTo>
                  <a:lnTo>
                    <a:pt x="646" y="204"/>
                  </a:lnTo>
                  <a:lnTo>
                    <a:pt x="630" y="174"/>
                  </a:lnTo>
                  <a:lnTo>
                    <a:pt x="614" y="148"/>
                  </a:lnTo>
                  <a:lnTo>
                    <a:pt x="594" y="122"/>
                  </a:lnTo>
                  <a:lnTo>
                    <a:pt x="574" y="98"/>
                  </a:lnTo>
                  <a:lnTo>
                    <a:pt x="550" y="76"/>
                  </a:lnTo>
                  <a:lnTo>
                    <a:pt x="524" y="56"/>
                  </a:lnTo>
                  <a:lnTo>
                    <a:pt x="496" y="40"/>
                  </a:lnTo>
                  <a:lnTo>
                    <a:pt x="466" y="26"/>
                  </a:lnTo>
                  <a:lnTo>
                    <a:pt x="436" y="14"/>
                  </a:lnTo>
                  <a:lnTo>
                    <a:pt x="404" y="6"/>
                  </a:lnTo>
                  <a:lnTo>
                    <a:pt x="370" y="0"/>
                  </a:lnTo>
                  <a:lnTo>
                    <a:pt x="336" y="0"/>
                  </a:lnTo>
                  <a:lnTo>
                    <a:pt x="336" y="0"/>
                  </a:lnTo>
                  <a:close/>
                  <a:moveTo>
                    <a:pt x="336" y="630"/>
                  </a:moveTo>
                  <a:lnTo>
                    <a:pt x="336" y="630"/>
                  </a:lnTo>
                  <a:lnTo>
                    <a:pt x="306" y="628"/>
                  </a:lnTo>
                  <a:lnTo>
                    <a:pt x="276" y="624"/>
                  </a:lnTo>
                  <a:lnTo>
                    <a:pt x="248" y="616"/>
                  </a:lnTo>
                  <a:lnTo>
                    <a:pt x="222" y="606"/>
                  </a:lnTo>
                  <a:lnTo>
                    <a:pt x="196" y="594"/>
                  </a:lnTo>
                  <a:lnTo>
                    <a:pt x="172" y="580"/>
                  </a:lnTo>
                  <a:lnTo>
                    <a:pt x="148" y="562"/>
                  </a:lnTo>
                  <a:lnTo>
                    <a:pt x="128" y="544"/>
                  </a:lnTo>
                  <a:lnTo>
                    <a:pt x="108" y="522"/>
                  </a:lnTo>
                  <a:lnTo>
                    <a:pt x="92" y="500"/>
                  </a:lnTo>
                  <a:lnTo>
                    <a:pt x="76" y="476"/>
                  </a:lnTo>
                  <a:lnTo>
                    <a:pt x="64" y="450"/>
                  </a:lnTo>
                  <a:lnTo>
                    <a:pt x="54" y="422"/>
                  </a:lnTo>
                  <a:lnTo>
                    <a:pt x="46" y="394"/>
                  </a:lnTo>
                  <a:lnTo>
                    <a:pt x="42" y="364"/>
                  </a:lnTo>
                  <a:lnTo>
                    <a:pt x="40" y="334"/>
                  </a:lnTo>
                  <a:lnTo>
                    <a:pt x="40" y="334"/>
                  </a:lnTo>
                  <a:lnTo>
                    <a:pt x="42" y="304"/>
                  </a:lnTo>
                  <a:lnTo>
                    <a:pt x="46" y="276"/>
                  </a:lnTo>
                  <a:lnTo>
                    <a:pt x="54" y="246"/>
                  </a:lnTo>
                  <a:lnTo>
                    <a:pt x="64" y="220"/>
                  </a:lnTo>
                  <a:lnTo>
                    <a:pt x="76" y="194"/>
                  </a:lnTo>
                  <a:lnTo>
                    <a:pt x="92" y="170"/>
                  </a:lnTo>
                  <a:lnTo>
                    <a:pt x="108" y="146"/>
                  </a:lnTo>
                  <a:lnTo>
                    <a:pt x="128" y="126"/>
                  </a:lnTo>
                  <a:lnTo>
                    <a:pt x="148" y="106"/>
                  </a:lnTo>
                  <a:lnTo>
                    <a:pt x="172" y="90"/>
                  </a:lnTo>
                  <a:lnTo>
                    <a:pt x="196" y="74"/>
                  </a:lnTo>
                  <a:lnTo>
                    <a:pt x="222" y="62"/>
                  </a:lnTo>
                  <a:lnTo>
                    <a:pt x="248" y="52"/>
                  </a:lnTo>
                  <a:lnTo>
                    <a:pt x="276" y="46"/>
                  </a:lnTo>
                  <a:lnTo>
                    <a:pt x="306" y="40"/>
                  </a:lnTo>
                  <a:lnTo>
                    <a:pt x="336" y="40"/>
                  </a:lnTo>
                  <a:lnTo>
                    <a:pt x="336" y="40"/>
                  </a:lnTo>
                  <a:lnTo>
                    <a:pt x="366" y="40"/>
                  </a:lnTo>
                  <a:lnTo>
                    <a:pt x="396" y="46"/>
                  </a:lnTo>
                  <a:lnTo>
                    <a:pt x="424" y="52"/>
                  </a:lnTo>
                  <a:lnTo>
                    <a:pt x="450" y="62"/>
                  </a:lnTo>
                  <a:lnTo>
                    <a:pt x="476" y="74"/>
                  </a:lnTo>
                  <a:lnTo>
                    <a:pt x="502" y="90"/>
                  </a:lnTo>
                  <a:lnTo>
                    <a:pt x="524" y="106"/>
                  </a:lnTo>
                  <a:lnTo>
                    <a:pt x="544" y="126"/>
                  </a:lnTo>
                  <a:lnTo>
                    <a:pt x="564" y="146"/>
                  </a:lnTo>
                  <a:lnTo>
                    <a:pt x="580" y="170"/>
                  </a:lnTo>
                  <a:lnTo>
                    <a:pt x="596" y="194"/>
                  </a:lnTo>
                  <a:lnTo>
                    <a:pt x="608" y="220"/>
                  </a:lnTo>
                  <a:lnTo>
                    <a:pt x="618" y="246"/>
                  </a:lnTo>
                  <a:lnTo>
                    <a:pt x="626" y="276"/>
                  </a:lnTo>
                  <a:lnTo>
                    <a:pt x="630" y="304"/>
                  </a:lnTo>
                  <a:lnTo>
                    <a:pt x="632" y="334"/>
                  </a:lnTo>
                  <a:lnTo>
                    <a:pt x="632" y="334"/>
                  </a:lnTo>
                  <a:lnTo>
                    <a:pt x="630" y="364"/>
                  </a:lnTo>
                  <a:lnTo>
                    <a:pt x="626" y="394"/>
                  </a:lnTo>
                  <a:lnTo>
                    <a:pt x="618" y="422"/>
                  </a:lnTo>
                  <a:lnTo>
                    <a:pt x="608" y="450"/>
                  </a:lnTo>
                  <a:lnTo>
                    <a:pt x="596" y="476"/>
                  </a:lnTo>
                  <a:lnTo>
                    <a:pt x="580" y="500"/>
                  </a:lnTo>
                  <a:lnTo>
                    <a:pt x="564" y="522"/>
                  </a:lnTo>
                  <a:lnTo>
                    <a:pt x="544" y="544"/>
                  </a:lnTo>
                  <a:lnTo>
                    <a:pt x="524" y="562"/>
                  </a:lnTo>
                  <a:lnTo>
                    <a:pt x="502" y="580"/>
                  </a:lnTo>
                  <a:lnTo>
                    <a:pt x="476" y="594"/>
                  </a:lnTo>
                  <a:lnTo>
                    <a:pt x="450" y="606"/>
                  </a:lnTo>
                  <a:lnTo>
                    <a:pt x="424" y="616"/>
                  </a:lnTo>
                  <a:lnTo>
                    <a:pt x="396" y="624"/>
                  </a:lnTo>
                  <a:lnTo>
                    <a:pt x="366" y="628"/>
                  </a:lnTo>
                  <a:lnTo>
                    <a:pt x="336" y="630"/>
                  </a:lnTo>
                  <a:lnTo>
                    <a:pt x="336" y="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2" name="Group 35">
            <a:extLst>
              <a:ext uri="{FF2B5EF4-FFF2-40B4-BE49-F238E27FC236}">
                <a16:creationId xmlns:a16="http://schemas.microsoft.com/office/drawing/2014/main" id="{C53613FA-B907-4E30-A058-123C5989ED3F}"/>
              </a:ext>
            </a:extLst>
          </p:cNvPr>
          <p:cNvGrpSpPr>
            <a:grpSpLocks noChangeAspect="1"/>
          </p:cNvGrpSpPr>
          <p:nvPr/>
        </p:nvGrpSpPr>
        <p:grpSpPr bwMode="auto">
          <a:xfrm>
            <a:off x="5074663" y="4756077"/>
            <a:ext cx="310143" cy="309220"/>
            <a:chOff x="3504" y="1825"/>
            <a:chExt cx="672" cy="670"/>
          </a:xfrm>
          <a:solidFill>
            <a:schemeClr val="accent3"/>
          </a:solidFill>
        </p:grpSpPr>
        <p:sp>
          <p:nvSpPr>
            <p:cNvPr id="53" name="Freeform 36">
              <a:extLst>
                <a:ext uri="{FF2B5EF4-FFF2-40B4-BE49-F238E27FC236}">
                  <a16:creationId xmlns:a16="http://schemas.microsoft.com/office/drawing/2014/main" id="{0ED30154-830A-4D91-B9DF-71E331024161}"/>
                </a:ext>
              </a:extLst>
            </p:cNvPr>
            <p:cNvSpPr>
              <a:spLocks/>
            </p:cNvSpPr>
            <p:nvPr/>
          </p:nvSpPr>
          <p:spPr bwMode="auto">
            <a:xfrm>
              <a:off x="3684" y="2005"/>
              <a:ext cx="348" cy="306"/>
            </a:xfrm>
            <a:custGeom>
              <a:avLst/>
              <a:gdLst>
                <a:gd name="T0" fmla="*/ 340 w 348"/>
                <a:gd name="T1" fmla="*/ 6 h 306"/>
                <a:gd name="T2" fmla="*/ 340 w 348"/>
                <a:gd name="T3" fmla="*/ 6 h 306"/>
                <a:gd name="T4" fmla="*/ 334 w 348"/>
                <a:gd name="T5" fmla="*/ 2 h 306"/>
                <a:gd name="T6" fmla="*/ 326 w 348"/>
                <a:gd name="T7" fmla="*/ 0 h 306"/>
                <a:gd name="T8" fmla="*/ 318 w 348"/>
                <a:gd name="T9" fmla="*/ 2 h 306"/>
                <a:gd name="T10" fmla="*/ 312 w 348"/>
                <a:gd name="T11" fmla="*/ 8 h 306"/>
                <a:gd name="T12" fmla="*/ 120 w 348"/>
                <a:gd name="T13" fmla="*/ 246 h 306"/>
                <a:gd name="T14" fmla="*/ 34 w 348"/>
                <a:gd name="T15" fmla="*/ 158 h 306"/>
                <a:gd name="T16" fmla="*/ 34 w 348"/>
                <a:gd name="T17" fmla="*/ 158 h 306"/>
                <a:gd name="T18" fmla="*/ 26 w 348"/>
                <a:gd name="T19" fmla="*/ 154 h 306"/>
                <a:gd name="T20" fmla="*/ 20 w 348"/>
                <a:gd name="T21" fmla="*/ 152 h 306"/>
                <a:gd name="T22" fmla="*/ 12 w 348"/>
                <a:gd name="T23" fmla="*/ 154 h 306"/>
                <a:gd name="T24" fmla="*/ 4 w 348"/>
                <a:gd name="T25" fmla="*/ 158 h 306"/>
                <a:gd name="T26" fmla="*/ 4 w 348"/>
                <a:gd name="T27" fmla="*/ 158 h 306"/>
                <a:gd name="T28" fmla="*/ 0 w 348"/>
                <a:gd name="T29" fmla="*/ 166 h 306"/>
                <a:gd name="T30" fmla="*/ 0 w 348"/>
                <a:gd name="T31" fmla="*/ 172 h 306"/>
                <a:gd name="T32" fmla="*/ 0 w 348"/>
                <a:gd name="T33" fmla="*/ 180 h 306"/>
                <a:gd name="T34" fmla="*/ 4 w 348"/>
                <a:gd name="T35" fmla="*/ 186 h 306"/>
                <a:gd name="T36" fmla="*/ 124 w 348"/>
                <a:gd name="T37" fmla="*/ 306 h 306"/>
                <a:gd name="T38" fmla="*/ 344 w 348"/>
                <a:gd name="T39" fmla="*/ 34 h 306"/>
                <a:gd name="T40" fmla="*/ 344 w 348"/>
                <a:gd name="T41" fmla="*/ 34 h 306"/>
                <a:gd name="T42" fmla="*/ 346 w 348"/>
                <a:gd name="T43" fmla="*/ 26 h 306"/>
                <a:gd name="T44" fmla="*/ 348 w 348"/>
                <a:gd name="T45" fmla="*/ 18 h 306"/>
                <a:gd name="T46" fmla="*/ 346 w 348"/>
                <a:gd name="T47" fmla="*/ 12 h 306"/>
                <a:gd name="T48" fmla="*/ 340 w 348"/>
                <a:gd name="T49" fmla="*/ 6 h 306"/>
                <a:gd name="T50" fmla="*/ 340 w 348"/>
                <a:gd name="T51"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306">
                  <a:moveTo>
                    <a:pt x="340" y="6"/>
                  </a:moveTo>
                  <a:lnTo>
                    <a:pt x="340" y="6"/>
                  </a:lnTo>
                  <a:lnTo>
                    <a:pt x="334" y="2"/>
                  </a:lnTo>
                  <a:lnTo>
                    <a:pt x="326" y="0"/>
                  </a:lnTo>
                  <a:lnTo>
                    <a:pt x="318" y="2"/>
                  </a:lnTo>
                  <a:lnTo>
                    <a:pt x="312" y="8"/>
                  </a:lnTo>
                  <a:lnTo>
                    <a:pt x="120" y="246"/>
                  </a:lnTo>
                  <a:lnTo>
                    <a:pt x="34" y="158"/>
                  </a:lnTo>
                  <a:lnTo>
                    <a:pt x="34" y="158"/>
                  </a:lnTo>
                  <a:lnTo>
                    <a:pt x="26" y="154"/>
                  </a:lnTo>
                  <a:lnTo>
                    <a:pt x="20" y="152"/>
                  </a:lnTo>
                  <a:lnTo>
                    <a:pt x="12" y="154"/>
                  </a:lnTo>
                  <a:lnTo>
                    <a:pt x="4" y="158"/>
                  </a:lnTo>
                  <a:lnTo>
                    <a:pt x="4" y="158"/>
                  </a:lnTo>
                  <a:lnTo>
                    <a:pt x="0" y="166"/>
                  </a:lnTo>
                  <a:lnTo>
                    <a:pt x="0" y="172"/>
                  </a:lnTo>
                  <a:lnTo>
                    <a:pt x="0" y="180"/>
                  </a:lnTo>
                  <a:lnTo>
                    <a:pt x="4" y="186"/>
                  </a:lnTo>
                  <a:lnTo>
                    <a:pt x="124" y="306"/>
                  </a:lnTo>
                  <a:lnTo>
                    <a:pt x="344" y="34"/>
                  </a:lnTo>
                  <a:lnTo>
                    <a:pt x="344" y="34"/>
                  </a:lnTo>
                  <a:lnTo>
                    <a:pt x="346" y="26"/>
                  </a:lnTo>
                  <a:lnTo>
                    <a:pt x="348" y="18"/>
                  </a:lnTo>
                  <a:lnTo>
                    <a:pt x="346" y="12"/>
                  </a:lnTo>
                  <a:lnTo>
                    <a:pt x="340" y="6"/>
                  </a:lnTo>
                  <a:lnTo>
                    <a:pt x="34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37">
              <a:extLst>
                <a:ext uri="{FF2B5EF4-FFF2-40B4-BE49-F238E27FC236}">
                  <a16:creationId xmlns:a16="http://schemas.microsoft.com/office/drawing/2014/main" id="{D5357687-0E54-4119-9C1D-80F973EA18A4}"/>
                </a:ext>
              </a:extLst>
            </p:cNvPr>
            <p:cNvSpPr>
              <a:spLocks noEditPoints="1"/>
            </p:cNvSpPr>
            <p:nvPr/>
          </p:nvSpPr>
          <p:spPr bwMode="auto">
            <a:xfrm>
              <a:off x="3504" y="1825"/>
              <a:ext cx="672" cy="670"/>
            </a:xfrm>
            <a:custGeom>
              <a:avLst/>
              <a:gdLst>
                <a:gd name="T0" fmla="*/ 302 w 672"/>
                <a:gd name="T1" fmla="*/ 0 h 670"/>
                <a:gd name="T2" fmla="*/ 206 w 672"/>
                <a:gd name="T3" fmla="*/ 26 h 670"/>
                <a:gd name="T4" fmla="*/ 122 w 672"/>
                <a:gd name="T5" fmla="*/ 76 h 670"/>
                <a:gd name="T6" fmla="*/ 58 w 672"/>
                <a:gd name="T7" fmla="*/ 148 h 670"/>
                <a:gd name="T8" fmla="*/ 16 w 672"/>
                <a:gd name="T9" fmla="*/ 234 h 670"/>
                <a:gd name="T10" fmla="*/ 0 w 672"/>
                <a:gd name="T11" fmla="*/ 334 h 670"/>
                <a:gd name="T12" fmla="*/ 8 w 672"/>
                <a:gd name="T13" fmla="*/ 402 h 670"/>
                <a:gd name="T14" fmla="*/ 42 w 672"/>
                <a:gd name="T15" fmla="*/ 494 h 670"/>
                <a:gd name="T16" fmla="*/ 100 w 672"/>
                <a:gd name="T17" fmla="*/ 572 h 670"/>
                <a:gd name="T18" fmla="*/ 176 w 672"/>
                <a:gd name="T19" fmla="*/ 630 h 670"/>
                <a:gd name="T20" fmla="*/ 268 w 672"/>
                <a:gd name="T21" fmla="*/ 662 h 670"/>
                <a:gd name="T22" fmla="*/ 336 w 672"/>
                <a:gd name="T23" fmla="*/ 670 h 670"/>
                <a:gd name="T24" fmla="*/ 436 w 672"/>
                <a:gd name="T25" fmla="*/ 654 h 670"/>
                <a:gd name="T26" fmla="*/ 524 w 672"/>
                <a:gd name="T27" fmla="*/ 612 h 670"/>
                <a:gd name="T28" fmla="*/ 594 w 672"/>
                <a:gd name="T29" fmla="*/ 548 h 670"/>
                <a:gd name="T30" fmla="*/ 646 w 672"/>
                <a:gd name="T31" fmla="*/ 464 h 670"/>
                <a:gd name="T32" fmla="*/ 670 w 672"/>
                <a:gd name="T33" fmla="*/ 368 h 670"/>
                <a:gd name="T34" fmla="*/ 670 w 672"/>
                <a:gd name="T35" fmla="*/ 300 h 670"/>
                <a:gd name="T36" fmla="*/ 646 w 672"/>
                <a:gd name="T37" fmla="*/ 204 h 670"/>
                <a:gd name="T38" fmla="*/ 594 w 672"/>
                <a:gd name="T39" fmla="*/ 122 h 670"/>
                <a:gd name="T40" fmla="*/ 524 w 672"/>
                <a:gd name="T41" fmla="*/ 56 h 670"/>
                <a:gd name="T42" fmla="*/ 436 w 672"/>
                <a:gd name="T43" fmla="*/ 14 h 670"/>
                <a:gd name="T44" fmla="*/ 336 w 672"/>
                <a:gd name="T45" fmla="*/ 0 h 670"/>
                <a:gd name="T46" fmla="*/ 336 w 672"/>
                <a:gd name="T47" fmla="*/ 630 h 670"/>
                <a:gd name="T48" fmla="*/ 248 w 672"/>
                <a:gd name="T49" fmla="*/ 616 h 670"/>
                <a:gd name="T50" fmla="*/ 172 w 672"/>
                <a:gd name="T51" fmla="*/ 580 h 670"/>
                <a:gd name="T52" fmla="*/ 108 w 672"/>
                <a:gd name="T53" fmla="*/ 522 h 670"/>
                <a:gd name="T54" fmla="*/ 64 w 672"/>
                <a:gd name="T55" fmla="*/ 450 h 670"/>
                <a:gd name="T56" fmla="*/ 42 w 672"/>
                <a:gd name="T57" fmla="*/ 364 h 670"/>
                <a:gd name="T58" fmla="*/ 42 w 672"/>
                <a:gd name="T59" fmla="*/ 304 h 670"/>
                <a:gd name="T60" fmla="*/ 64 w 672"/>
                <a:gd name="T61" fmla="*/ 220 h 670"/>
                <a:gd name="T62" fmla="*/ 108 w 672"/>
                <a:gd name="T63" fmla="*/ 146 h 670"/>
                <a:gd name="T64" fmla="*/ 172 w 672"/>
                <a:gd name="T65" fmla="*/ 90 h 670"/>
                <a:gd name="T66" fmla="*/ 248 w 672"/>
                <a:gd name="T67" fmla="*/ 52 h 670"/>
                <a:gd name="T68" fmla="*/ 336 w 672"/>
                <a:gd name="T69" fmla="*/ 40 h 670"/>
                <a:gd name="T70" fmla="*/ 396 w 672"/>
                <a:gd name="T71" fmla="*/ 46 h 670"/>
                <a:gd name="T72" fmla="*/ 476 w 672"/>
                <a:gd name="T73" fmla="*/ 74 h 670"/>
                <a:gd name="T74" fmla="*/ 544 w 672"/>
                <a:gd name="T75" fmla="*/ 126 h 670"/>
                <a:gd name="T76" fmla="*/ 596 w 672"/>
                <a:gd name="T77" fmla="*/ 194 h 670"/>
                <a:gd name="T78" fmla="*/ 626 w 672"/>
                <a:gd name="T79" fmla="*/ 276 h 670"/>
                <a:gd name="T80" fmla="*/ 632 w 672"/>
                <a:gd name="T81" fmla="*/ 334 h 670"/>
                <a:gd name="T82" fmla="*/ 618 w 672"/>
                <a:gd name="T83" fmla="*/ 422 h 670"/>
                <a:gd name="T84" fmla="*/ 580 w 672"/>
                <a:gd name="T85" fmla="*/ 500 h 670"/>
                <a:gd name="T86" fmla="*/ 524 w 672"/>
                <a:gd name="T87" fmla="*/ 562 h 670"/>
                <a:gd name="T88" fmla="*/ 450 w 672"/>
                <a:gd name="T89" fmla="*/ 606 h 670"/>
                <a:gd name="T90" fmla="*/ 366 w 672"/>
                <a:gd name="T91" fmla="*/ 62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2" h="670">
                  <a:moveTo>
                    <a:pt x="336" y="0"/>
                  </a:moveTo>
                  <a:lnTo>
                    <a:pt x="336" y="0"/>
                  </a:lnTo>
                  <a:lnTo>
                    <a:pt x="302" y="0"/>
                  </a:lnTo>
                  <a:lnTo>
                    <a:pt x="268" y="6"/>
                  </a:lnTo>
                  <a:lnTo>
                    <a:pt x="236" y="14"/>
                  </a:lnTo>
                  <a:lnTo>
                    <a:pt x="206" y="26"/>
                  </a:lnTo>
                  <a:lnTo>
                    <a:pt x="176" y="40"/>
                  </a:lnTo>
                  <a:lnTo>
                    <a:pt x="148" y="56"/>
                  </a:lnTo>
                  <a:lnTo>
                    <a:pt x="122" y="76"/>
                  </a:lnTo>
                  <a:lnTo>
                    <a:pt x="100" y="98"/>
                  </a:lnTo>
                  <a:lnTo>
                    <a:pt x="78" y="122"/>
                  </a:lnTo>
                  <a:lnTo>
                    <a:pt x="58" y="148"/>
                  </a:lnTo>
                  <a:lnTo>
                    <a:pt x="42" y="174"/>
                  </a:lnTo>
                  <a:lnTo>
                    <a:pt x="28" y="204"/>
                  </a:lnTo>
                  <a:lnTo>
                    <a:pt x="16" y="234"/>
                  </a:lnTo>
                  <a:lnTo>
                    <a:pt x="8" y="266"/>
                  </a:lnTo>
                  <a:lnTo>
                    <a:pt x="2" y="300"/>
                  </a:lnTo>
                  <a:lnTo>
                    <a:pt x="0" y="334"/>
                  </a:lnTo>
                  <a:lnTo>
                    <a:pt x="0" y="334"/>
                  </a:lnTo>
                  <a:lnTo>
                    <a:pt x="2" y="368"/>
                  </a:lnTo>
                  <a:lnTo>
                    <a:pt x="8" y="402"/>
                  </a:lnTo>
                  <a:lnTo>
                    <a:pt x="16" y="434"/>
                  </a:lnTo>
                  <a:lnTo>
                    <a:pt x="28" y="464"/>
                  </a:lnTo>
                  <a:lnTo>
                    <a:pt x="42" y="494"/>
                  </a:lnTo>
                  <a:lnTo>
                    <a:pt x="58" y="522"/>
                  </a:lnTo>
                  <a:lnTo>
                    <a:pt x="78" y="548"/>
                  </a:lnTo>
                  <a:lnTo>
                    <a:pt x="100" y="572"/>
                  </a:lnTo>
                  <a:lnTo>
                    <a:pt x="122" y="594"/>
                  </a:lnTo>
                  <a:lnTo>
                    <a:pt x="148" y="612"/>
                  </a:lnTo>
                  <a:lnTo>
                    <a:pt x="176" y="630"/>
                  </a:lnTo>
                  <a:lnTo>
                    <a:pt x="206" y="644"/>
                  </a:lnTo>
                  <a:lnTo>
                    <a:pt x="236" y="654"/>
                  </a:lnTo>
                  <a:lnTo>
                    <a:pt x="268" y="662"/>
                  </a:lnTo>
                  <a:lnTo>
                    <a:pt x="302" y="668"/>
                  </a:lnTo>
                  <a:lnTo>
                    <a:pt x="336" y="670"/>
                  </a:lnTo>
                  <a:lnTo>
                    <a:pt x="336" y="670"/>
                  </a:lnTo>
                  <a:lnTo>
                    <a:pt x="370" y="668"/>
                  </a:lnTo>
                  <a:lnTo>
                    <a:pt x="404" y="662"/>
                  </a:lnTo>
                  <a:lnTo>
                    <a:pt x="436" y="654"/>
                  </a:lnTo>
                  <a:lnTo>
                    <a:pt x="466" y="644"/>
                  </a:lnTo>
                  <a:lnTo>
                    <a:pt x="496" y="630"/>
                  </a:lnTo>
                  <a:lnTo>
                    <a:pt x="524" y="612"/>
                  </a:lnTo>
                  <a:lnTo>
                    <a:pt x="550" y="594"/>
                  </a:lnTo>
                  <a:lnTo>
                    <a:pt x="574" y="572"/>
                  </a:lnTo>
                  <a:lnTo>
                    <a:pt x="594" y="548"/>
                  </a:lnTo>
                  <a:lnTo>
                    <a:pt x="614" y="522"/>
                  </a:lnTo>
                  <a:lnTo>
                    <a:pt x="630" y="494"/>
                  </a:lnTo>
                  <a:lnTo>
                    <a:pt x="646" y="464"/>
                  </a:lnTo>
                  <a:lnTo>
                    <a:pt x="656" y="434"/>
                  </a:lnTo>
                  <a:lnTo>
                    <a:pt x="664" y="402"/>
                  </a:lnTo>
                  <a:lnTo>
                    <a:pt x="670" y="368"/>
                  </a:lnTo>
                  <a:lnTo>
                    <a:pt x="672" y="334"/>
                  </a:lnTo>
                  <a:lnTo>
                    <a:pt x="672" y="334"/>
                  </a:lnTo>
                  <a:lnTo>
                    <a:pt x="670" y="300"/>
                  </a:lnTo>
                  <a:lnTo>
                    <a:pt x="664" y="266"/>
                  </a:lnTo>
                  <a:lnTo>
                    <a:pt x="656" y="234"/>
                  </a:lnTo>
                  <a:lnTo>
                    <a:pt x="646" y="204"/>
                  </a:lnTo>
                  <a:lnTo>
                    <a:pt x="630" y="174"/>
                  </a:lnTo>
                  <a:lnTo>
                    <a:pt x="614" y="148"/>
                  </a:lnTo>
                  <a:lnTo>
                    <a:pt x="594" y="122"/>
                  </a:lnTo>
                  <a:lnTo>
                    <a:pt x="574" y="98"/>
                  </a:lnTo>
                  <a:lnTo>
                    <a:pt x="550" y="76"/>
                  </a:lnTo>
                  <a:lnTo>
                    <a:pt x="524" y="56"/>
                  </a:lnTo>
                  <a:lnTo>
                    <a:pt x="496" y="40"/>
                  </a:lnTo>
                  <a:lnTo>
                    <a:pt x="466" y="26"/>
                  </a:lnTo>
                  <a:lnTo>
                    <a:pt x="436" y="14"/>
                  </a:lnTo>
                  <a:lnTo>
                    <a:pt x="404" y="6"/>
                  </a:lnTo>
                  <a:lnTo>
                    <a:pt x="370" y="0"/>
                  </a:lnTo>
                  <a:lnTo>
                    <a:pt x="336" y="0"/>
                  </a:lnTo>
                  <a:lnTo>
                    <a:pt x="336" y="0"/>
                  </a:lnTo>
                  <a:close/>
                  <a:moveTo>
                    <a:pt x="336" y="630"/>
                  </a:moveTo>
                  <a:lnTo>
                    <a:pt x="336" y="630"/>
                  </a:lnTo>
                  <a:lnTo>
                    <a:pt x="306" y="628"/>
                  </a:lnTo>
                  <a:lnTo>
                    <a:pt x="276" y="624"/>
                  </a:lnTo>
                  <a:lnTo>
                    <a:pt x="248" y="616"/>
                  </a:lnTo>
                  <a:lnTo>
                    <a:pt x="222" y="606"/>
                  </a:lnTo>
                  <a:lnTo>
                    <a:pt x="196" y="594"/>
                  </a:lnTo>
                  <a:lnTo>
                    <a:pt x="172" y="580"/>
                  </a:lnTo>
                  <a:lnTo>
                    <a:pt x="148" y="562"/>
                  </a:lnTo>
                  <a:lnTo>
                    <a:pt x="128" y="544"/>
                  </a:lnTo>
                  <a:lnTo>
                    <a:pt x="108" y="522"/>
                  </a:lnTo>
                  <a:lnTo>
                    <a:pt x="92" y="500"/>
                  </a:lnTo>
                  <a:lnTo>
                    <a:pt x="76" y="476"/>
                  </a:lnTo>
                  <a:lnTo>
                    <a:pt x="64" y="450"/>
                  </a:lnTo>
                  <a:lnTo>
                    <a:pt x="54" y="422"/>
                  </a:lnTo>
                  <a:lnTo>
                    <a:pt x="46" y="394"/>
                  </a:lnTo>
                  <a:lnTo>
                    <a:pt x="42" y="364"/>
                  </a:lnTo>
                  <a:lnTo>
                    <a:pt x="40" y="334"/>
                  </a:lnTo>
                  <a:lnTo>
                    <a:pt x="40" y="334"/>
                  </a:lnTo>
                  <a:lnTo>
                    <a:pt x="42" y="304"/>
                  </a:lnTo>
                  <a:lnTo>
                    <a:pt x="46" y="276"/>
                  </a:lnTo>
                  <a:lnTo>
                    <a:pt x="54" y="246"/>
                  </a:lnTo>
                  <a:lnTo>
                    <a:pt x="64" y="220"/>
                  </a:lnTo>
                  <a:lnTo>
                    <a:pt x="76" y="194"/>
                  </a:lnTo>
                  <a:lnTo>
                    <a:pt x="92" y="170"/>
                  </a:lnTo>
                  <a:lnTo>
                    <a:pt x="108" y="146"/>
                  </a:lnTo>
                  <a:lnTo>
                    <a:pt x="128" y="126"/>
                  </a:lnTo>
                  <a:lnTo>
                    <a:pt x="148" y="106"/>
                  </a:lnTo>
                  <a:lnTo>
                    <a:pt x="172" y="90"/>
                  </a:lnTo>
                  <a:lnTo>
                    <a:pt x="196" y="74"/>
                  </a:lnTo>
                  <a:lnTo>
                    <a:pt x="222" y="62"/>
                  </a:lnTo>
                  <a:lnTo>
                    <a:pt x="248" y="52"/>
                  </a:lnTo>
                  <a:lnTo>
                    <a:pt x="276" y="46"/>
                  </a:lnTo>
                  <a:lnTo>
                    <a:pt x="306" y="40"/>
                  </a:lnTo>
                  <a:lnTo>
                    <a:pt x="336" y="40"/>
                  </a:lnTo>
                  <a:lnTo>
                    <a:pt x="336" y="40"/>
                  </a:lnTo>
                  <a:lnTo>
                    <a:pt x="366" y="40"/>
                  </a:lnTo>
                  <a:lnTo>
                    <a:pt x="396" y="46"/>
                  </a:lnTo>
                  <a:lnTo>
                    <a:pt x="424" y="52"/>
                  </a:lnTo>
                  <a:lnTo>
                    <a:pt x="450" y="62"/>
                  </a:lnTo>
                  <a:lnTo>
                    <a:pt x="476" y="74"/>
                  </a:lnTo>
                  <a:lnTo>
                    <a:pt x="502" y="90"/>
                  </a:lnTo>
                  <a:lnTo>
                    <a:pt x="524" y="106"/>
                  </a:lnTo>
                  <a:lnTo>
                    <a:pt x="544" y="126"/>
                  </a:lnTo>
                  <a:lnTo>
                    <a:pt x="564" y="146"/>
                  </a:lnTo>
                  <a:lnTo>
                    <a:pt x="580" y="170"/>
                  </a:lnTo>
                  <a:lnTo>
                    <a:pt x="596" y="194"/>
                  </a:lnTo>
                  <a:lnTo>
                    <a:pt x="608" y="220"/>
                  </a:lnTo>
                  <a:lnTo>
                    <a:pt x="618" y="246"/>
                  </a:lnTo>
                  <a:lnTo>
                    <a:pt x="626" y="276"/>
                  </a:lnTo>
                  <a:lnTo>
                    <a:pt x="630" y="304"/>
                  </a:lnTo>
                  <a:lnTo>
                    <a:pt x="632" y="334"/>
                  </a:lnTo>
                  <a:lnTo>
                    <a:pt x="632" y="334"/>
                  </a:lnTo>
                  <a:lnTo>
                    <a:pt x="630" y="364"/>
                  </a:lnTo>
                  <a:lnTo>
                    <a:pt x="626" y="394"/>
                  </a:lnTo>
                  <a:lnTo>
                    <a:pt x="618" y="422"/>
                  </a:lnTo>
                  <a:lnTo>
                    <a:pt x="608" y="450"/>
                  </a:lnTo>
                  <a:lnTo>
                    <a:pt x="596" y="476"/>
                  </a:lnTo>
                  <a:lnTo>
                    <a:pt x="580" y="500"/>
                  </a:lnTo>
                  <a:lnTo>
                    <a:pt x="564" y="522"/>
                  </a:lnTo>
                  <a:lnTo>
                    <a:pt x="544" y="544"/>
                  </a:lnTo>
                  <a:lnTo>
                    <a:pt x="524" y="562"/>
                  </a:lnTo>
                  <a:lnTo>
                    <a:pt x="502" y="580"/>
                  </a:lnTo>
                  <a:lnTo>
                    <a:pt x="476" y="594"/>
                  </a:lnTo>
                  <a:lnTo>
                    <a:pt x="450" y="606"/>
                  </a:lnTo>
                  <a:lnTo>
                    <a:pt x="424" y="616"/>
                  </a:lnTo>
                  <a:lnTo>
                    <a:pt x="396" y="624"/>
                  </a:lnTo>
                  <a:lnTo>
                    <a:pt x="366" y="628"/>
                  </a:lnTo>
                  <a:lnTo>
                    <a:pt x="336" y="630"/>
                  </a:lnTo>
                  <a:lnTo>
                    <a:pt x="336" y="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1" name="Gruppieren 150">
            <a:extLst>
              <a:ext uri="{FF2B5EF4-FFF2-40B4-BE49-F238E27FC236}">
                <a16:creationId xmlns:a16="http://schemas.microsoft.com/office/drawing/2014/main" id="{D1D7664B-2C27-4AAB-B621-0BC109E62B31}"/>
              </a:ext>
            </a:extLst>
          </p:cNvPr>
          <p:cNvGrpSpPr/>
          <p:nvPr/>
        </p:nvGrpSpPr>
        <p:grpSpPr>
          <a:xfrm>
            <a:off x="1867555" y="2867830"/>
            <a:ext cx="1150182" cy="570168"/>
            <a:chOff x="1951900" y="2921448"/>
            <a:chExt cx="1150182" cy="570168"/>
          </a:xfrm>
        </p:grpSpPr>
        <p:pic>
          <p:nvPicPr>
            <p:cNvPr id="152" name="Grafik 151">
              <a:extLst>
                <a:ext uri="{FF2B5EF4-FFF2-40B4-BE49-F238E27FC236}">
                  <a16:creationId xmlns:a16="http://schemas.microsoft.com/office/drawing/2014/main" id="{1F8A33E4-2534-4090-B2B6-2A53E0C02A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2182" y="3141613"/>
              <a:ext cx="188090" cy="180000"/>
            </a:xfrm>
            <a:prstGeom prst="rect">
              <a:avLst/>
            </a:prstGeom>
          </p:spPr>
        </p:pic>
        <p:grpSp>
          <p:nvGrpSpPr>
            <p:cNvPr id="153" name="Gruppieren 152">
              <a:extLst>
                <a:ext uri="{FF2B5EF4-FFF2-40B4-BE49-F238E27FC236}">
                  <a16:creationId xmlns:a16="http://schemas.microsoft.com/office/drawing/2014/main" id="{E401D487-7DA0-45DF-96FF-1509A4AD63A0}"/>
                </a:ext>
              </a:extLst>
            </p:cNvPr>
            <p:cNvGrpSpPr/>
            <p:nvPr/>
          </p:nvGrpSpPr>
          <p:grpSpPr>
            <a:xfrm>
              <a:off x="1951900" y="2942337"/>
              <a:ext cx="1150182" cy="549279"/>
              <a:chOff x="3153384" y="3006278"/>
              <a:chExt cx="1024281" cy="549279"/>
            </a:xfrm>
          </p:grpSpPr>
          <p:grpSp>
            <p:nvGrpSpPr>
              <p:cNvPr id="157" name="Gruppieren 156">
                <a:extLst>
                  <a:ext uri="{FF2B5EF4-FFF2-40B4-BE49-F238E27FC236}">
                    <a16:creationId xmlns:a16="http://schemas.microsoft.com/office/drawing/2014/main" id="{422E24DF-5047-484E-B981-328B62C18D42}"/>
                  </a:ext>
                </a:extLst>
              </p:cNvPr>
              <p:cNvGrpSpPr/>
              <p:nvPr/>
            </p:nvGrpSpPr>
            <p:grpSpPr>
              <a:xfrm>
                <a:off x="3153384" y="3006278"/>
                <a:ext cx="1016330" cy="279325"/>
                <a:chOff x="5651042" y="3076433"/>
                <a:chExt cx="1016330" cy="279325"/>
              </a:xfrm>
            </p:grpSpPr>
            <p:grpSp>
              <p:nvGrpSpPr>
                <p:cNvPr id="163" name="Gruppieren 162">
                  <a:extLst>
                    <a:ext uri="{FF2B5EF4-FFF2-40B4-BE49-F238E27FC236}">
                      <a16:creationId xmlns:a16="http://schemas.microsoft.com/office/drawing/2014/main" id="{F3294BDA-52A6-42B4-AC47-22085F5DDA17}"/>
                    </a:ext>
                  </a:extLst>
                </p:cNvPr>
                <p:cNvGrpSpPr/>
                <p:nvPr/>
              </p:nvGrpSpPr>
              <p:grpSpPr>
                <a:xfrm>
                  <a:off x="5651042" y="3211758"/>
                  <a:ext cx="216000" cy="144000"/>
                  <a:chOff x="2734278" y="3211758"/>
                  <a:chExt cx="216000" cy="144000"/>
                </a:xfrm>
              </p:grpSpPr>
              <p:cxnSp>
                <p:nvCxnSpPr>
                  <p:cNvPr id="165" name="Gerader Verbinder 164">
                    <a:extLst>
                      <a:ext uri="{FF2B5EF4-FFF2-40B4-BE49-F238E27FC236}">
                        <a16:creationId xmlns:a16="http://schemas.microsoft.com/office/drawing/2014/main" id="{88795075-9CF1-4313-9F97-59B409248AC4}"/>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6" name="Gerader Verbinder 165">
                    <a:extLst>
                      <a:ext uri="{FF2B5EF4-FFF2-40B4-BE49-F238E27FC236}">
                        <a16:creationId xmlns:a16="http://schemas.microsoft.com/office/drawing/2014/main" id="{14E6629B-274C-4DEF-AF88-B680B2022828}"/>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64" name="Textfeld 163">
                  <a:extLst>
                    <a:ext uri="{FF2B5EF4-FFF2-40B4-BE49-F238E27FC236}">
                      <a16:creationId xmlns:a16="http://schemas.microsoft.com/office/drawing/2014/main" id="{2B1044DF-14FC-426B-9C20-343B9FD3A96E}"/>
                    </a:ext>
                  </a:extLst>
                </p:cNvPr>
                <p:cNvSpPr txBox="1"/>
                <p:nvPr/>
              </p:nvSpPr>
              <p:spPr>
                <a:xfrm>
                  <a:off x="5898046" y="3076433"/>
                  <a:ext cx="769326" cy="123111"/>
                </a:xfrm>
                <a:prstGeom prst="rect">
                  <a:avLst/>
                </a:prstGeom>
                <a:noFill/>
              </p:spPr>
              <p:txBody>
                <a:bodyPr wrap="square" lIns="0" tIns="0" rIns="0" bIns="0" rtlCol="0">
                  <a:spAutoFit/>
                </a:bodyPr>
                <a:lstStyle/>
                <a:p>
                  <a:pPr lvl="0"/>
                  <a:r>
                    <a:rPr lang="de-DE" sz="800" dirty="0">
                      <a:solidFill>
                        <a:srgbClr val="FFFFFF">
                          <a:lumMod val="65000"/>
                        </a:srgbClr>
                      </a:solidFill>
                    </a:rPr>
                    <a:t>82%|88%</a:t>
                  </a:r>
                </a:p>
              </p:txBody>
            </p:sp>
          </p:grpSp>
          <p:grpSp>
            <p:nvGrpSpPr>
              <p:cNvPr id="158" name="Gruppieren 157">
                <a:extLst>
                  <a:ext uri="{FF2B5EF4-FFF2-40B4-BE49-F238E27FC236}">
                    <a16:creationId xmlns:a16="http://schemas.microsoft.com/office/drawing/2014/main" id="{4C37DE1D-118C-440B-89B0-ECADA196088C}"/>
                  </a:ext>
                </a:extLst>
              </p:cNvPr>
              <p:cNvGrpSpPr/>
              <p:nvPr/>
            </p:nvGrpSpPr>
            <p:grpSpPr>
              <a:xfrm>
                <a:off x="3159562" y="3281036"/>
                <a:ext cx="1018103" cy="274521"/>
                <a:chOff x="5649269" y="2787070"/>
                <a:chExt cx="1018103" cy="274521"/>
              </a:xfrm>
            </p:grpSpPr>
            <p:grpSp>
              <p:nvGrpSpPr>
                <p:cNvPr id="159" name="Gruppieren 158">
                  <a:extLst>
                    <a:ext uri="{FF2B5EF4-FFF2-40B4-BE49-F238E27FC236}">
                      <a16:creationId xmlns:a16="http://schemas.microsoft.com/office/drawing/2014/main" id="{34EA3C91-40D2-487F-BEAE-370D320D6D6E}"/>
                    </a:ext>
                  </a:extLst>
                </p:cNvPr>
                <p:cNvGrpSpPr/>
                <p:nvPr/>
              </p:nvGrpSpPr>
              <p:grpSpPr>
                <a:xfrm>
                  <a:off x="5649269" y="2917591"/>
                  <a:ext cx="216000" cy="144000"/>
                  <a:chOff x="2734278" y="3211758"/>
                  <a:chExt cx="216000" cy="144000"/>
                </a:xfrm>
              </p:grpSpPr>
              <p:cxnSp>
                <p:nvCxnSpPr>
                  <p:cNvPr id="161" name="Gerader Verbinder 160">
                    <a:extLst>
                      <a:ext uri="{FF2B5EF4-FFF2-40B4-BE49-F238E27FC236}">
                        <a16:creationId xmlns:a16="http://schemas.microsoft.com/office/drawing/2014/main" id="{6F0D57B7-47B5-4902-80E6-DFE1A95534E7}"/>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2" name="Gerader Verbinder 161">
                    <a:extLst>
                      <a:ext uri="{FF2B5EF4-FFF2-40B4-BE49-F238E27FC236}">
                        <a16:creationId xmlns:a16="http://schemas.microsoft.com/office/drawing/2014/main" id="{2F1F0541-52EA-4EBC-B002-14F2EB4F454E}"/>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60" name="Textfeld 159">
                  <a:extLst>
                    <a:ext uri="{FF2B5EF4-FFF2-40B4-BE49-F238E27FC236}">
                      <a16:creationId xmlns:a16="http://schemas.microsoft.com/office/drawing/2014/main" id="{00857872-E2E8-4E33-8F6D-AC1DE052EEB8}"/>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76%|82%</a:t>
                  </a:r>
                  <a:r>
                    <a:rPr lang="de-DE" sz="600" dirty="0">
                      <a:solidFill>
                        <a:schemeClr val="bg1">
                          <a:lumMod val="65000"/>
                        </a:schemeClr>
                      </a:solidFill>
                    </a:rPr>
                    <a:t>a</a:t>
                  </a:r>
                  <a:r>
                    <a:rPr lang="de-DE" sz="800" dirty="0">
                      <a:solidFill>
                        <a:schemeClr val="bg1">
                          <a:lumMod val="65000"/>
                        </a:schemeClr>
                      </a:solidFill>
                    </a:rPr>
                    <a:t>|92%</a:t>
                  </a:r>
                  <a:r>
                    <a:rPr lang="de-DE" sz="600" dirty="0">
                      <a:solidFill>
                        <a:schemeClr val="bg1">
                          <a:lumMod val="65000"/>
                        </a:schemeClr>
                      </a:solidFill>
                    </a:rPr>
                    <a:t>ab</a:t>
                  </a:r>
                </a:p>
              </p:txBody>
            </p:sp>
          </p:grpSp>
        </p:grpSp>
        <p:grpSp>
          <p:nvGrpSpPr>
            <p:cNvPr id="154" name="Gruppieren 153">
              <a:extLst>
                <a:ext uri="{FF2B5EF4-FFF2-40B4-BE49-F238E27FC236}">
                  <a16:creationId xmlns:a16="http://schemas.microsoft.com/office/drawing/2014/main" id="{ADD9B006-8123-4005-847F-92E277D0E939}"/>
                </a:ext>
              </a:extLst>
            </p:cNvPr>
            <p:cNvGrpSpPr>
              <a:grpSpLocks noChangeAspect="1"/>
            </p:cNvGrpSpPr>
            <p:nvPr/>
          </p:nvGrpSpPr>
          <p:grpSpPr>
            <a:xfrm>
              <a:off x="1959046" y="2921448"/>
              <a:ext cx="224322" cy="144000"/>
              <a:chOff x="10194164" y="3584308"/>
              <a:chExt cx="493594" cy="316855"/>
            </a:xfrm>
          </p:grpSpPr>
          <p:pic>
            <p:nvPicPr>
              <p:cNvPr id="155" name="Graphic 5">
                <a:extLst>
                  <a:ext uri="{FF2B5EF4-FFF2-40B4-BE49-F238E27FC236}">
                    <a16:creationId xmlns:a16="http://schemas.microsoft.com/office/drawing/2014/main" id="{143F4A65-A2D4-4631-AE8D-DE47047EF69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156" name="Graphic 11">
                <a:extLst>
                  <a:ext uri="{FF2B5EF4-FFF2-40B4-BE49-F238E27FC236}">
                    <a16:creationId xmlns:a16="http://schemas.microsoft.com/office/drawing/2014/main" id="{97E76B2D-1E19-4B3E-9FA1-31D49E789EB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94164" y="3584308"/>
                <a:ext cx="276999" cy="276999"/>
              </a:xfrm>
              <a:prstGeom prst="rect">
                <a:avLst/>
              </a:prstGeom>
            </p:spPr>
          </p:pic>
        </p:grpSp>
      </p:grpSp>
      <p:grpSp>
        <p:nvGrpSpPr>
          <p:cNvPr id="167" name="Gruppieren 166">
            <a:extLst>
              <a:ext uri="{FF2B5EF4-FFF2-40B4-BE49-F238E27FC236}">
                <a16:creationId xmlns:a16="http://schemas.microsoft.com/office/drawing/2014/main" id="{3AA381CE-B427-4FBE-B181-5FFB7E219729}"/>
              </a:ext>
            </a:extLst>
          </p:cNvPr>
          <p:cNvGrpSpPr/>
          <p:nvPr/>
        </p:nvGrpSpPr>
        <p:grpSpPr>
          <a:xfrm>
            <a:off x="2956235" y="2867830"/>
            <a:ext cx="1150182" cy="570168"/>
            <a:chOff x="1951900" y="2921448"/>
            <a:chExt cx="1150182" cy="570168"/>
          </a:xfrm>
        </p:grpSpPr>
        <p:pic>
          <p:nvPicPr>
            <p:cNvPr id="168" name="Grafik 167">
              <a:extLst>
                <a:ext uri="{FF2B5EF4-FFF2-40B4-BE49-F238E27FC236}">
                  <a16:creationId xmlns:a16="http://schemas.microsoft.com/office/drawing/2014/main" id="{8504B84D-89F8-4068-A4F7-4CE45A4455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2182" y="3141613"/>
              <a:ext cx="188090" cy="180000"/>
            </a:xfrm>
            <a:prstGeom prst="rect">
              <a:avLst/>
            </a:prstGeom>
          </p:spPr>
        </p:pic>
        <p:grpSp>
          <p:nvGrpSpPr>
            <p:cNvPr id="169" name="Gruppieren 168">
              <a:extLst>
                <a:ext uri="{FF2B5EF4-FFF2-40B4-BE49-F238E27FC236}">
                  <a16:creationId xmlns:a16="http://schemas.microsoft.com/office/drawing/2014/main" id="{934A002C-1AC0-4044-9B3C-3322329ED1AE}"/>
                </a:ext>
              </a:extLst>
            </p:cNvPr>
            <p:cNvGrpSpPr/>
            <p:nvPr/>
          </p:nvGrpSpPr>
          <p:grpSpPr>
            <a:xfrm>
              <a:off x="1951900" y="2942337"/>
              <a:ext cx="1150182" cy="549279"/>
              <a:chOff x="3153384" y="3006278"/>
              <a:chExt cx="1024281" cy="549279"/>
            </a:xfrm>
          </p:grpSpPr>
          <p:grpSp>
            <p:nvGrpSpPr>
              <p:cNvPr id="222" name="Gruppieren 221">
                <a:extLst>
                  <a:ext uri="{FF2B5EF4-FFF2-40B4-BE49-F238E27FC236}">
                    <a16:creationId xmlns:a16="http://schemas.microsoft.com/office/drawing/2014/main" id="{77B6F4C4-CC67-4A0D-BE4E-5EF25759E503}"/>
                  </a:ext>
                </a:extLst>
              </p:cNvPr>
              <p:cNvGrpSpPr/>
              <p:nvPr/>
            </p:nvGrpSpPr>
            <p:grpSpPr>
              <a:xfrm>
                <a:off x="3153384" y="3006278"/>
                <a:ext cx="1016330" cy="279325"/>
                <a:chOff x="5651042" y="3076433"/>
                <a:chExt cx="1016330" cy="279325"/>
              </a:xfrm>
            </p:grpSpPr>
            <p:grpSp>
              <p:nvGrpSpPr>
                <p:cNvPr id="228" name="Gruppieren 227">
                  <a:extLst>
                    <a:ext uri="{FF2B5EF4-FFF2-40B4-BE49-F238E27FC236}">
                      <a16:creationId xmlns:a16="http://schemas.microsoft.com/office/drawing/2014/main" id="{F5D4E1C7-C0BC-4924-BB73-C1526D617325}"/>
                    </a:ext>
                  </a:extLst>
                </p:cNvPr>
                <p:cNvGrpSpPr/>
                <p:nvPr/>
              </p:nvGrpSpPr>
              <p:grpSpPr>
                <a:xfrm>
                  <a:off x="5651042" y="3211758"/>
                  <a:ext cx="216000" cy="144000"/>
                  <a:chOff x="2734278" y="3211758"/>
                  <a:chExt cx="216000" cy="144000"/>
                </a:xfrm>
              </p:grpSpPr>
              <p:cxnSp>
                <p:nvCxnSpPr>
                  <p:cNvPr id="230" name="Gerader Verbinder 229">
                    <a:extLst>
                      <a:ext uri="{FF2B5EF4-FFF2-40B4-BE49-F238E27FC236}">
                        <a16:creationId xmlns:a16="http://schemas.microsoft.com/office/drawing/2014/main" id="{A03F5FA0-4D6E-4D7F-BE5B-A3DEBB43CA1B}"/>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31" name="Gerader Verbinder 230">
                    <a:extLst>
                      <a:ext uri="{FF2B5EF4-FFF2-40B4-BE49-F238E27FC236}">
                        <a16:creationId xmlns:a16="http://schemas.microsoft.com/office/drawing/2014/main" id="{FC645533-6F91-4D24-9AC3-3AAA2905C65B}"/>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29" name="Textfeld 228">
                  <a:extLst>
                    <a:ext uri="{FF2B5EF4-FFF2-40B4-BE49-F238E27FC236}">
                      <a16:creationId xmlns:a16="http://schemas.microsoft.com/office/drawing/2014/main" id="{DA91DA9B-874A-49D4-B50A-965D39AD0973}"/>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34%|27%</a:t>
                  </a:r>
                </a:p>
              </p:txBody>
            </p:sp>
          </p:grpSp>
          <p:grpSp>
            <p:nvGrpSpPr>
              <p:cNvPr id="223" name="Gruppieren 222">
                <a:extLst>
                  <a:ext uri="{FF2B5EF4-FFF2-40B4-BE49-F238E27FC236}">
                    <a16:creationId xmlns:a16="http://schemas.microsoft.com/office/drawing/2014/main" id="{43508DC2-63A4-4544-B2DD-25C1909F36DC}"/>
                  </a:ext>
                </a:extLst>
              </p:cNvPr>
              <p:cNvGrpSpPr/>
              <p:nvPr/>
            </p:nvGrpSpPr>
            <p:grpSpPr>
              <a:xfrm>
                <a:off x="3159562" y="3281036"/>
                <a:ext cx="1018103" cy="274521"/>
                <a:chOff x="5649269" y="2787070"/>
                <a:chExt cx="1018103" cy="274521"/>
              </a:xfrm>
            </p:grpSpPr>
            <p:grpSp>
              <p:nvGrpSpPr>
                <p:cNvPr id="224" name="Gruppieren 223">
                  <a:extLst>
                    <a:ext uri="{FF2B5EF4-FFF2-40B4-BE49-F238E27FC236}">
                      <a16:creationId xmlns:a16="http://schemas.microsoft.com/office/drawing/2014/main" id="{56BB7603-4E1D-47FD-8348-A14C667FD842}"/>
                    </a:ext>
                  </a:extLst>
                </p:cNvPr>
                <p:cNvGrpSpPr/>
                <p:nvPr/>
              </p:nvGrpSpPr>
              <p:grpSpPr>
                <a:xfrm>
                  <a:off x="5649269" y="2917591"/>
                  <a:ext cx="216000" cy="144000"/>
                  <a:chOff x="2734278" y="3211758"/>
                  <a:chExt cx="216000" cy="144000"/>
                </a:xfrm>
              </p:grpSpPr>
              <p:cxnSp>
                <p:nvCxnSpPr>
                  <p:cNvPr id="226" name="Gerader Verbinder 225">
                    <a:extLst>
                      <a:ext uri="{FF2B5EF4-FFF2-40B4-BE49-F238E27FC236}">
                        <a16:creationId xmlns:a16="http://schemas.microsoft.com/office/drawing/2014/main" id="{E5D7B797-C8C9-4532-8FF5-E3685786FA75}"/>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27" name="Gerader Verbinder 226">
                    <a:extLst>
                      <a:ext uri="{FF2B5EF4-FFF2-40B4-BE49-F238E27FC236}">
                        <a16:creationId xmlns:a16="http://schemas.microsoft.com/office/drawing/2014/main" id="{D153D4D0-D8C8-4A2B-94B7-FA7783C2ED60}"/>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25" name="Textfeld 224">
                  <a:extLst>
                    <a:ext uri="{FF2B5EF4-FFF2-40B4-BE49-F238E27FC236}">
                      <a16:creationId xmlns:a16="http://schemas.microsoft.com/office/drawing/2014/main" id="{B619C125-B834-4CD3-A59D-1B2DF4C5BE38}"/>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31%|35%</a:t>
                  </a:r>
                  <a:r>
                    <a:rPr lang="de-DE" sz="600" dirty="0">
                      <a:solidFill>
                        <a:schemeClr val="bg1">
                          <a:lumMod val="65000"/>
                        </a:schemeClr>
                      </a:solidFill>
                    </a:rPr>
                    <a:t>c</a:t>
                  </a:r>
                  <a:r>
                    <a:rPr lang="de-DE" sz="800" dirty="0">
                      <a:solidFill>
                        <a:schemeClr val="bg1">
                          <a:lumMod val="65000"/>
                        </a:schemeClr>
                      </a:solidFill>
                    </a:rPr>
                    <a:t>|28%</a:t>
                  </a:r>
                  <a:endParaRPr lang="de-DE" sz="600" dirty="0">
                    <a:solidFill>
                      <a:schemeClr val="bg1">
                        <a:lumMod val="65000"/>
                      </a:schemeClr>
                    </a:solidFill>
                  </a:endParaRPr>
                </a:p>
              </p:txBody>
            </p:sp>
          </p:grpSp>
        </p:grpSp>
        <p:grpSp>
          <p:nvGrpSpPr>
            <p:cNvPr id="219" name="Gruppieren 218">
              <a:extLst>
                <a:ext uri="{FF2B5EF4-FFF2-40B4-BE49-F238E27FC236}">
                  <a16:creationId xmlns:a16="http://schemas.microsoft.com/office/drawing/2014/main" id="{5E8BE78C-84CD-4989-9202-5D63616A25A0}"/>
                </a:ext>
              </a:extLst>
            </p:cNvPr>
            <p:cNvGrpSpPr>
              <a:grpSpLocks noChangeAspect="1"/>
            </p:cNvGrpSpPr>
            <p:nvPr/>
          </p:nvGrpSpPr>
          <p:grpSpPr>
            <a:xfrm>
              <a:off x="1959046" y="2921448"/>
              <a:ext cx="224322" cy="144000"/>
              <a:chOff x="10194164" y="3584308"/>
              <a:chExt cx="493594" cy="316855"/>
            </a:xfrm>
          </p:grpSpPr>
          <p:pic>
            <p:nvPicPr>
              <p:cNvPr id="220" name="Graphic 5">
                <a:extLst>
                  <a:ext uri="{FF2B5EF4-FFF2-40B4-BE49-F238E27FC236}">
                    <a16:creationId xmlns:a16="http://schemas.microsoft.com/office/drawing/2014/main" id="{B47BD747-7BB7-43CC-B2BC-B4728E364EC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221" name="Graphic 11">
                <a:extLst>
                  <a:ext uri="{FF2B5EF4-FFF2-40B4-BE49-F238E27FC236}">
                    <a16:creationId xmlns:a16="http://schemas.microsoft.com/office/drawing/2014/main" id="{7D182676-D322-431C-87C9-1E83A8CA8D3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94164" y="3584308"/>
                <a:ext cx="276999" cy="276999"/>
              </a:xfrm>
              <a:prstGeom prst="rect">
                <a:avLst/>
              </a:prstGeom>
            </p:spPr>
          </p:pic>
        </p:grpSp>
      </p:grpSp>
      <p:grpSp>
        <p:nvGrpSpPr>
          <p:cNvPr id="232" name="Gruppieren 231">
            <a:extLst>
              <a:ext uri="{FF2B5EF4-FFF2-40B4-BE49-F238E27FC236}">
                <a16:creationId xmlns:a16="http://schemas.microsoft.com/office/drawing/2014/main" id="{5BC2A417-93BA-4895-9C1C-F3EE6F7575E6}"/>
              </a:ext>
            </a:extLst>
          </p:cNvPr>
          <p:cNvGrpSpPr/>
          <p:nvPr/>
        </p:nvGrpSpPr>
        <p:grpSpPr>
          <a:xfrm>
            <a:off x="4620304" y="2867830"/>
            <a:ext cx="1150182" cy="570168"/>
            <a:chOff x="1951900" y="2921448"/>
            <a:chExt cx="1150182" cy="570168"/>
          </a:xfrm>
        </p:grpSpPr>
        <p:pic>
          <p:nvPicPr>
            <p:cNvPr id="233" name="Grafik 232">
              <a:extLst>
                <a:ext uri="{FF2B5EF4-FFF2-40B4-BE49-F238E27FC236}">
                  <a16:creationId xmlns:a16="http://schemas.microsoft.com/office/drawing/2014/main" id="{D0FE856F-F532-4B61-9158-B865E883D7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2182" y="3141613"/>
              <a:ext cx="188090" cy="180000"/>
            </a:xfrm>
            <a:prstGeom prst="rect">
              <a:avLst/>
            </a:prstGeom>
          </p:spPr>
        </p:pic>
        <p:grpSp>
          <p:nvGrpSpPr>
            <p:cNvPr id="234" name="Gruppieren 233">
              <a:extLst>
                <a:ext uri="{FF2B5EF4-FFF2-40B4-BE49-F238E27FC236}">
                  <a16:creationId xmlns:a16="http://schemas.microsoft.com/office/drawing/2014/main" id="{63F51508-3480-47D5-A8ED-9AFC78973478}"/>
                </a:ext>
              </a:extLst>
            </p:cNvPr>
            <p:cNvGrpSpPr/>
            <p:nvPr/>
          </p:nvGrpSpPr>
          <p:grpSpPr>
            <a:xfrm>
              <a:off x="1951900" y="2942337"/>
              <a:ext cx="1150182" cy="549279"/>
              <a:chOff x="3153384" y="3006278"/>
              <a:chExt cx="1024281" cy="549279"/>
            </a:xfrm>
          </p:grpSpPr>
          <p:grpSp>
            <p:nvGrpSpPr>
              <p:cNvPr id="238" name="Gruppieren 237">
                <a:extLst>
                  <a:ext uri="{FF2B5EF4-FFF2-40B4-BE49-F238E27FC236}">
                    <a16:creationId xmlns:a16="http://schemas.microsoft.com/office/drawing/2014/main" id="{CA359E7A-F350-4E12-9398-D40A9FFB99E1}"/>
                  </a:ext>
                </a:extLst>
              </p:cNvPr>
              <p:cNvGrpSpPr/>
              <p:nvPr/>
            </p:nvGrpSpPr>
            <p:grpSpPr>
              <a:xfrm>
                <a:off x="3153384" y="3006278"/>
                <a:ext cx="1016330" cy="279325"/>
                <a:chOff x="5651042" y="3076433"/>
                <a:chExt cx="1016330" cy="279325"/>
              </a:xfrm>
            </p:grpSpPr>
            <p:grpSp>
              <p:nvGrpSpPr>
                <p:cNvPr id="244" name="Gruppieren 243">
                  <a:extLst>
                    <a:ext uri="{FF2B5EF4-FFF2-40B4-BE49-F238E27FC236}">
                      <a16:creationId xmlns:a16="http://schemas.microsoft.com/office/drawing/2014/main" id="{44BC2521-47BA-42CE-BC2F-B6CB03E6D808}"/>
                    </a:ext>
                  </a:extLst>
                </p:cNvPr>
                <p:cNvGrpSpPr/>
                <p:nvPr/>
              </p:nvGrpSpPr>
              <p:grpSpPr>
                <a:xfrm>
                  <a:off x="5651042" y="3211758"/>
                  <a:ext cx="216000" cy="144000"/>
                  <a:chOff x="2734278" y="3211758"/>
                  <a:chExt cx="216000" cy="144000"/>
                </a:xfrm>
              </p:grpSpPr>
              <p:cxnSp>
                <p:nvCxnSpPr>
                  <p:cNvPr id="246" name="Gerader Verbinder 245">
                    <a:extLst>
                      <a:ext uri="{FF2B5EF4-FFF2-40B4-BE49-F238E27FC236}">
                        <a16:creationId xmlns:a16="http://schemas.microsoft.com/office/drawing/2014/main" id="{05D16981-99BB-4EB2-8646-407302DA6414}"/>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7" name="Gerader Verbinder 246">
                    <a:extLst>
                      <a:ext uri="{FF2B5EF4-FFF2-40B4-BE49-F238E27FC236}">
                        <a16:creationId xmlns:a16="http://schemas.microsoft.com/office/drawing/2014/main" id="{BA965455-A033-4C94-A644-4199FC4EE6B9}"/>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45" name="Textfeld 244">
                  <a:extLst>
                    <a:ext uri="{FF2B5EF4-FFF2-40B4-BE49-F238E27FC236}">
                      <a16:creationId xmlns:a16="http://schemas.microsoft.com/office/drawing/2014/main" id="{B0C0D0FA-A77A-47CC-88F2-CE79F2CF8214}"/>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239" name="Gruppieren 238">
                <a:extLst>
                  <a:ext uri="{FF2B5EF4-FFF2-40B4-BE49-F238E27FC236}">
                    <a16:creationId xmlns:a16="http://schemas.microsoft.com/office/drawing/2014/main" id="{23A96CFA-56D1-4720-86F3-4B9A108DF951}"/>
                  </a:ext>
                </a:extLst>
              </p:cNvPr>
              <p:cNvGrpSpPr/>
              <p:nvPr/>
            </p:nvGrpSpPr>
            <p:grpSpPr>
              <a:xfrm>
                <a:off x="3159562" y="3281036"/>
                <a:ext cx="1018103" cy="274521"/>
                <a:chOff x="5649269" y="2787070"/>
                <a:chExt cx="1018103" cy="274521"/>
              </a:xfrm>
            </p:grpSpPr>
            <p:grpSp>
              <p:nvGrpSpPr>
                <p:cNvPr id="240" name="Gruppieren 239">
                  <a:extLst>
                    <a:ext uri="{FF2B5EF4-FFF2-40B4-BE49-F238E27FC236}">
                      <a16:creationId xmlns:a16="http://schemas.microsoft.com/office/drawing/2014/main" id="{990D0865-8285-4CA4-8C12-2E29496098F0}"/>
                    </a:ext>
                  </a:extLst>
                </p:cNvPr>
                <p:cNvGrpSpPr/>
                <p:nvPr/>
              </p:nvGrpSpPr>
              <p:grpSpPr>
                <a:xfrm>
                  <a:off x="5649269" y="2917591"/>
                  <a:ext cx="216000" cy="144000"/>
                  <a:chOff x="2734278" y="3211758"/>
                  <a:chExt cx="216000" cy="144000"/>
                </a:xfrm>
              </p:grpSpPr>
              <p:cxnSp>
                <p:nvCxnSpPr>
                  <p:cNvPr id="242" name="Gerader Verbinder 241">
                    <a:extLst>
                      <a:ext uri="{FF2B5EF4-FFF2-40B4-BE49-F238E27FC236}">
                        <a16:creationId xmlns:a16="http://schemas.microsoft.com/office/drawing/2014/main" id="{E83F6245-DE02-46FA-846E-6230705887CF}"/>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3" name="Gerader Verbinder 242">
                    <a:extLst>
                      <a:ext uri="{FF2B5EF4-FFF2-40B4-BE49-F238E27FC236}">
                        <a16:creationId xmlns:a16="http://schemas.microsoft.com/office/drawing/2014/main" id="{C6492FD2-907A-4368-8413-2483773C9599}"/>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41" name="Textfeld 240">
                  <a:extLst>
                    <a:ext uri="{FF2B5EF4-FFF2-40B4-BE49-F238E27FC236}">
                      <a16:creationId xmlns:a16="http://schemas.microsoft.com/office/drawing/2014/main" id="{BF7C9A50-2395-4531-9FB0-0ABB09D495E6}"/>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17%</a:t>
                  </a:r>
                  <a:r>
                    <a:rPr lang="de-DE" sz="600" dirty="0">
                      <a:solidFill>
                        <a:schemeClr val="bg1">
                          <a:lumMod val="65000"/>
                        </a:schemeClr>
                      </a:solidFill>
                    </a:rPr>
                    <a:t>c</a:t>
                  </a:r>
                  <a:r>
                    <a:rPr lang="de-DE" sz="800" dirty="0">
                      <a:solidFill>
                        <a:schemeClr val="bg1">
                          <a:lumMod val="65000"/>
                        </a:schemeClr>
                      </a:solidFill>
                    </a:rPr>
                    <a:t>|15%</a:t>
                  </a:r>
                  <a:r>
                    <a:rPr lang="de-DE" sz="600" dirty="0">
                      <a:solidFill>
                        <a:schemeClr val="bg1">
                          <a:lumMod val="65000"/>
                        </a:schemeClr>
                      </a:solidFill>
                    </a:rPr>
                    <a:t>c</a:t>
                  </a:r>
                  <a:r>
                    <a:rPr lang="de-DE" sz="800" dirty="0">
                      <a:solidFill>
                        <a:schemeClr val="bg1">
                          <a:lumMod val="65000"/>
                        </a:schemeClr>
                      </a:solidFill>
                    </a:rPr>
                    <a:t>|9%</a:t>
                  </a:r>
                  <a:endParaRPr lang="de-DE" sz="600" dirty="0">
                    <a:solidFill>
                      <a:schemeClr val="bg1">
                        <a:lumMod val="65000"/>
                      </a:schemeClr>
                    </a:solidFill>
                  </a:endParaRPr>
                </a:p>
              </p:txBody>
            </p:sp>
          </p:grpSp>
        </p:grpSp>
        <p:grpSp>
          <p:nvGrpSpPr>
            <p:cNvPr id="235" name="Gruppieren 234">
              <a:extLst>
                <a:ext uri="{FF2B5EF4-FFF2-40B4-BE49-F238E27FC236}">
                  <a16:creationId xmlns:a16="http://schemas.microsoft.com/office/drawing/2014/main" id="{532B0871-26EB-4A1F-ABAD-E9821FA02F69}"/>
                </a:ext>
              </a:extLst>
            </p:cNvPr>
            <p:cNvGrpSpPr>
              <a:grpSpLocks noChangeAspect="1"/>
            </p:cNvGrpSpPr>
            <p:nvPr/>
          </p:nvGrpSpPr>
          <p:grpSpPr>
            <a:xfrm>
              <a:off x="1959046" y="2921448"/>
              <a:ext cx="224322" cy="144000"/>
              <a:chOff x="10194164" y="3584308"/>
              <a:chExt cx="493594" cy="316855"/>
            </a:xfrm>
          </p:grpSpPr>
          <p:pic>
            <p:nvPicPr>
              <p:cNvPr id="236" name="Graphic 5">
                <a:extLst>
                  <a:ext uri="{FF2B5EF4-FFF2-40B4-BE49-F238E27FC236}">
                    <a16:creationId xmlns:a16="http://schemas.microsoft.com/office/drawing/2014/main" id="{87013865-27AE-4107-9F83-960545BAE6D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237" name="Graphic 11">
                <a:extLst>
                  <a:ext uri="{FF2B5EF4-FFF2-40B4-BE49-F238E27FC236}">
                    <a16:creationId xmlns:a16="http://schemas.microsoft.com/office/drawing/2014/main" id="{C5F906C4-3067-4A98-8BC9-4C328785C5B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94164" y="3584308"/>
                <a:ext cx="276999" cy="276999"/>
              </a:xfrm>
              <a:prstGeom prst="rect">
                <a:avLst/>
              </a:prstGeom>
            </p:spPr>
          </p:pic>
        </p:grpSp>
      </p:grpSp>
      <p:grpSp>
        <p:nvGrpSpPr>
          <p:cNvPr id="248" name="Gruppieren 247">
            <a:extLst>
              <a:ext uri="{FF2B5EF4-FFF2-40B4-BE49-F238E27FC236}">
                <a16:creationId xmlns:a16="http://schemas.microsoft.com/office/drawing/2014/main" id="{2088A1EE-D7D4-4A16-ABC4-3330E3EAC42C}"/>
              </a:ext>
            </a:extLst>
          </p:cNvPr>
          <p:cNvGrpSpPr>
            <a:grpSpLocks noChangeAspect="1"/>
          </p:cNvGrpSpPr>
          <p:nvPr/>
        </p:nvGrpSpPr>
        <p:grpSpPr>
          <a:xfrm>
            <a:off x="8496065" y="5616154"/>
            <a:ext cx="3240000" cy="432383"/>
            <a:chOff x="8145191" y="5602202"/>
            <a:chExt cx="3681683" cy="491331"/>
          </a:xfrm>
        </p:grpSpPr>
        <p:pic>
          <p:nvPicPr>
            <p:cNvPr id="249" name="Graphic 5">
              <a:extLst>
                <a:ext uri="{FF2B5EF4-FFF2-40B4-BE49-F238E27FC236}">
                  <a16:creationId xmlns:a16="http://schemas.microsoft.com/office/drawing/2014/main" id="{2F3BE8E8-9624-4C26-A119-413EFE2425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24240" y="5667113"/>
              <a:ext cx="192868" cy="316855"/>
            </a:xfrm>
            <a:prstGeom prst="rect">
              <a:avLst/>
            </a:prstGeom>
          </p:spPr>
        </p:pic>
        <p:pic>
          <p:nvPicPr>
            <p:cNvPr id="250" name="Grafik 249">
              <a:extLst>
                <a:ext uri="{FF2B5EF4-FFF2-40B4-BE49-F238E27FC236}">
                  <a16:creationId xmlns:a16="http://schemas.microsoft.com/office/drawing/2014/main" id="{44AE0D0B-76CF-4199-A2CF-D333C10A9F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93318" y="5602202"/>
              <a:ext cx="421322" cy="403200"/>
            </a:xfrm>
            <a:prstGeom prst="rect">
              <a:avLst/>
            </a:prstGeom>
          </p:spPr>
        </p:pic>
        <p:pic>
          <p:nvPicPr>
            <p:cNvPr id="251" name="Graphic 11">
              <a:extLst>
                <a:ext uri="{FF2B5EF4-FFF2-40B4-BE49-F238E27FC236}">
                  <a16:creationId xmlns:a16="http://schemas.microsoft.com/office/drawing/2014/main" id="{9C303410-AF11-479A-A031-9933BE4B61C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45191" y="5702348"/>
              <a:ext cx="276999" cy="276999"/>
            </a:xfrm>
            <a:prstGeom prst="rect">
              <a:avLst/>
            </a:prstGeom>
          </p:spPr>
        </p:pic>
        <p:sp>
          <p:nvSpPr>
            <p:cNvPr id="252" name="Rechteck: abgerundete Ecken 251">
              <a:extLst>
                <a:ext uri="{FF2B5EF4-FFF2-40B4-BE49-F238E27FC236}">
                  <a16:creationId xmlns:a16="http://schemas.microsoft.com/office/drawing/2014/main" id="{9D8BF77F-B505-40B9-8253-3A448FB66B86}"/>
                </a:ext>
              </a:extLst>
            </p:cNvPr>
            <p:cNvSpPr/>
            <p:nvPr/>
          </p:nvSpPr>
          <p:spPr bwMode="ltGray">
            <a:xfrm>
              <a:off x="10086643" y="5667112"/>
              <a:ext cx="1740231" cy="338289"/>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sp>
          <p:nvSpPr>
            <p:cNvPr id="253" name="Textfeld 252">
              <a:extLst>
                <a:ext uri="{FF2B5EF4-FFF2-40B4-BE49-F238E27FC236}">
                  <a16:creationId xmlns:a16="http://schemas.microsoft.com/office/drawing/2014/main" id="{0827B406-01A0-4E72-891C-35169966E957}"/>
                </a:ext>
              </a:extLst>
            </p:cNvPr>
            <p:cNvSpPr txBox="1"/>
            <p:nvPr/>
          </p:nvSpPr>
          <p:spPr>
            <a:xfrm>
              <a:off x="10206064"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18-34</a:t>
              </a:r>
              <a:br>
                <a:rPr lang="en-US" sz="1100" dirty="0">
                  <a:solidFill>
                    <a:schemeClr val="bg1">
                      <a:lumMod val="75000"/>
                    </a:schemeClr>
                  </a:solidFill>
                </a:rPr>
              </a:br>
              <a:r>
                <a:rPr lang="en-US" sz="900" dirty="0">
                  <a:solidFill>
                    <a:schemeClr val="bg1">
                      <a:lumMod val="75000"/>
                    </a:schemeClr>
                  </a:solidFill>
                </a:rPr>
                <a:t>(a)</a:t>
              </a:r>
            </a:p>
          </p:txBody>
        </p:sp>
        <p:sp>
          <p:nvSpPr>
            <p:cNvPr id="254" name="Textfeld 253">
              <a:extLst>
                <a:ext uri="{FF2B5EF4-FFF2-40B4-BE49-F238E27FC236}">
                  <a16:creationId xmlns:a16="http://schemas.microsoft.com/office/drawing/2014/main" id="{9AA72DA0-51A4-4262-B279-0C7D9FECC19A}"/>
                </a:ext>
              </a:extLst>
            </p:cNvPr>
            <p:cNvSpPr txBox="1"/>
            <p:nvPr/>
          </p:nvSpPr>
          <p:spPr>
            <a:xfrm>
              <a:off x="10741646"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35-49</a:t>
              </a:r>
              <a:br>
                <a:rPr lang="en-US" sz="1100" dirty="0">
                  <a:solidFill>
                    <a:schemeClr val="bg1">
                      <a:lumMod val="75000"/>
                    </a:schemeClr>
                  </a:solidFill>
                </a:rPr>
              </a:br>
              <a:r>
                <a:rPr lang="en-US" sz="900" dirty="0">
                  <a:solidFill>
                    <a:schemeClr val="bg1">
                      <a:lumMod val="75000"/>
                    </a:schemeClr>
                  </a:solidFill>
                </a:rPr>
                <a:t>(b)</a:t>
              </a:r>
            </a:p>
          </p:txBody>
        </p:sp>
        <p:sp>
          <p:nvSpPr>
            <p:cNvPr id="255" name="Textfeld 254">
              <a:extLst>
                <a:ext uri="{FF2B5EF4-FFF2-40B4-BE49-F238E27FC236}">
                  <a16:creationId xmlns:a16="http://schemas.microsoft.com/office/drawing/2014/main" id="{ADA25934-D71E-4BE7-AB50-4C61680D385C}"/>
                </a:ext>
              </a:extLst>
            </p:cNvPr>
            <p:cNvSpPr txBox="1"/>
            <p:nvPr/>
          </p:nvSpPr>
          <p:spPr>
            <a:xfrm>
              <a:off x="11277227"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50-99</a:t>
              </a:r>
              <a:br>
                <a:rPr lang="en-US" sz="1100" dirty="0">
                  <a:solidFill>
                    <a:schemeClr val="bg1">
                      <a:lumMod val="75000"/>
                    </a:schemeClr>
                  </a:solidFill>
                </a:rPr>
              </a:br>
              <a:r>
                <a:rPr lang="en-US" sz="900" dirty="0">
                  <a:solidFill>
                    <a:schemeClr val="bg1">
                      <a:lumMod val="75000"/>
                    </a:schemeClr>
                  </a:solidFill>
                </a:rPr>
                <a:t>(c)</a:t>
              </a:r>
            </a:p>
          </p:txBody>
        </p:sp>
        <p:cxnSp>
          <p:nvCxnSpPr>
            <p:cNvPr id="256" name="Gerader Verbinder 255">
              <a:extLst>
                <a:ext uri="{FF2B5EF4-FFF2-40B4-BE49-F238E27FC236}">
                  <a16:creationId xmlns:a16="http://schemas.microsoft.com/office/drawing/2014/main" id="{D65324AE-DF2D-4D92-B569-D8AB3D173785}"/>
                </a:ext>
              </a:extLst>
            </p:cNvPr>
            <p:cNvCxnSpPr>
              <a:cxnSpLocks/>
            </p:cNvCxnSpPr>
            <p:nvPr/>
          </p:nvCxnSpPr>
          <p:spPr>
            <a:xfrm>
              <a:off x="1067642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7" name="Gerader Verbinder 256">
              <a:extLst>
                <a:ext uri="{FF2B5EF4-FFF2-40B4-BE49-F238E27FC236}">
                  <a16:creationId xmlns:a16="http://schemas.microsoft.com/office/drawing/2014/main" id="{CF01F9A3-3DA1-4266-8549-7D3A3A2A255A}"/>
                </a:ext>
              </a:extLst>
            </p:cNvPr>
            <p:cNvCxnSpPr>
              <a:cxnSpLocks/>
            </p:cNvCxnSpPr>
            <p:nvPr/>
          </p:nvCxnSpPr>
          <p:spPr>
            <a:xfrm>
              <a:off x="1121689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58" name="Rechteck: abgerundete Ecken 257">
              <a:extLst>
                <a:ext uri="{FF2B5EF4-FFF2-40B4-BE49-F238E27FC236}">
                  <a16:creationId xmlns:a16="http://schemas.microsoft.com/office/drawing/2014/main" id="{F67F1B4A-AF8A-4D5B-9F7D-EEB0068B0BBE}"/>
                </a:ext>
              </a:extLst>
            </p:cNvPr>
            <p:cNvSpPr/>
            <p:nvPr/>
          </p:nvSpPr>
          <p:spPr bwMode="ltGray">
            <a:xfrm>
              <a:off x="8812162" y="5667112"/>
              <a:ext cx="518125" cy="33829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cxnSp>
          <p:nvCxnSpPr>
            <p:cNvPr id="259" name="Gerader Verbinder 258">
              <a:extLst>
                <a:ext uri="{FF2B5EF4-FFF2-40B4-BE49-F238E27FC236}">
                  <a16:creationId xmlns:a16="http://schemas.microsoft.com/office/drawing/2014/main" id="{91BDE9E4-BF3A-4E35-85E7-8949D2E6FEC3}"/>
                </a:ext>
              </a:extLst>
            </p:cNvPr>
            <p:cNvCxnSpPr>
              <a:cxnSpLocks/>
            </p:cNvCxnSpPr>
            <p:nvPr/>
          </p:nvCxnSpPr>
          <p:spPr>
            <a:xfrm>
              <a:off x="9071224" y="5765460"/>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60" name="Textfeld 259">
              <a:extLst>
                <a:ext uri="{FF2B5EF4-FFF2-40B4-BE49-F238E27FC236}">
                  <a16:creationId xmlns:a16="http://schemas.microsoft.com/office/drawing/2014/main" id="{A1F1D450-9444-4B68-8104-6B87E5CAD56E}"/>
                </a:ext>
              </a:extLst>
            </p:cNvPr>
            <p:cNvSpPr txBox="1"/>
            <p:nvPr/>
          </p:nvSpPr>
          <p:spPr>
            <a:xfrm>
              <a:off x="8882814" y="5766403"/>
              <a:ext cx="132972" cy="192355"/>
            </a:xfrm>
            <a:prstGeom prst="rect">
              <a:avLst/>
            </a:prstGeom>
            <a:noFill/>
          </p:spPr>
          <p:txBody>
            <a:bodyPr wrap="none" lIns="0" tIns="0" rIns="0" bIns="0" rtlCol="0">
              <a:spAutoFit/>
            </a:bodyPr>
            <a:lstStyle/>
            <a:p>
              <a:pPr algn="ctr"/>
              <a:r>
                <a:rPr lang="en-US" sz="1100" dirty="0">
                  <a:solidFill>
                    <a:schemeClr val="bg1">
                      <a:lumMod val="75000"/>
                    </a:schemeClr>
                  </a:solidFill>
                </a:rPr>
                <a:t>m</a:t>
              </a:r>
            </a:p>
          </p:txBody>
        </p:sp>
        <p:sp>
          <p:nvSpPr>
            <p:cNvPr id="261" name="Textfeld 260">
              <a:extLst>
                <a:ext uri="{FF2B5EF4-FFF2-40B4-BE49-F238E27FC236}">
                  <a16:creationId xmlns:a16="http://schemas.microsoft.com/office/drawing/2014/main" id="{1FDCB86D-7BC9-4DF9-A28D-EF583E1295AF}"/>
                </a:ext>
              </a:extLst>
            </p:cNvPr>
            <p:cNvSpPr txBox="1"/>
            <p:nvPr/>
          </p:nvSpPr>
          <p:spPr>
            <a:xfrm>
              <a:off x="9198193" y="5766403"/>
              <a:ext cx="43718" cy="192355"/>
            </a:xfrm>
            <a:prstGeom prst="rect">
              <a:avLst/>
            </a:prstGeom>
            <a:noFill/>
          </p:spPr>
          <p:txBody>
            <a:bodyPr wrap="none" lIns="0" tIns="0" rIns="0" bIns="0" rtlCol="0">
              <a:spAutoFit/>
            </a:bodyPr>
            <a:lstStyle/>
            <a:p>
              <a:pPr algn="ctr"/>
              <a:r>
                <a:rPr lang="en-US" sz="1100" dirty="0">
                  <a:solidFill>
                    <a:schemeClr val="bg1">
                      <a:lumMod val="75000"/>
                    </a:schemeClr>
                  </a:solidFill>
                </a:rPr>
                <a:t>f</a:t>
              </a:r>
              <a:endParaRPr lang="en-US" sz="900" dirty="0">
                <a:solidFill>
                  <a:schemeClr val="bg1">
                    <a:lumMod val="75000"/>
                  </a:schemeClr>
                </a:solidFill>
              </a:endParaRPr>
            </a:p>
          </p:txBody>
        </p:sp>
        <p:sp>
          <p:nvSpPr>
            <p:cNvPr id="262" name="Textfeld 261">
              <a:extLst>
                <a:ext uri="{FF2B5EF4-FFF2-40B4-BE49-F238E27FC236}">
                  <a16:creationId xmlns:a16="http://schemas.microsoft.com/office/drawing/2014/main" id="{C9FDB78B-30A8-4F23-82C4-0231744D361A}"/>
                </a:ext>
              </a:extLst>
            </p:cNvPr>
            <p:cNvSpPr txBox="1"/>
            <p:nvPr/>
          </p:nvSpPr>
          <p:spPr>
            <a:xfrm>
              <a:off x="8908650" y="5936152"/>
              <a:ext cx="74" cy="157381"/>
            </a:xfrm>
            <a:prstGeom prst="rect">
              <a:avLst/>
            </a:prstGeom>
            <a:noFill/>
          </p:spPr>
          <p:txBody>
            <a:bodyPr wrap="none" lIns="0" tIns="0" rIns="0" bIns="0" rtlCol="0">
              <a:spAutoFit/>
            </a:bodyPr>
            <a:lstStyle/>
            <a:p>
              <a:endParaRPr lang="en-US" sz="900" b="1" dirty="0">
                <a:solidFill>
                  <a:schemeClr val="bg1">
                    <a:lumMod val="75000"/>
                  </a:schemeClr>
                </a:solidFill>
              </a:endParaRPr>
            </a:p>
          </p:txBody>
        </p:sp>
      </p:grpSp>
      <p:grpSp>
        <p:nvGrpSpPr>
          <p:cNvPr id="115" name="Gruppieren 114">
            <a:extLst>
              <a:ext uri="{FF2B5EF4-FFF2-40B4-BE49-F238E27FC236}">
                <a16:creationId xmlns:a16="http://schemas.microsoft.com/office/drawing/2014/main" id="{FBDBC902-1614-4BBC-A1E2-9CB79313D439}"/>
              </a:ext>
            </a:extLst>
          </p:cNvPr>
          <p:cNvGrpSpPr/>
          <p:nvPr/>
        </p:nvGrpSpPr>
        <p:grpSpPr>
          <a:xfrm>
            <a:off x="1912428" y="6249342"/>
            <a:ext cx="724480" cy="468000"/>
            <a:chOff x="1714500" y="4880600"/>
            <a:chExt cx="724480" cy="468000"/>
          </a:xfrm>
        </p:grpSpPr>
        <p:pic>
          <p:nvPicPr>
            <p:cNvPr id="127" name="Grafik 126">
              <a:extLst>
                <a:ext uri="{FF2B5EF4-FFF2-40B4-BE49-F238E27FC236}">
                  <a16:creationId xmlns:a16="http://schemas.microsoft.com/office/drawing/2014/main" id="{245DBB5A-A51F-4A6B-9130-4E7B557A6323}"/>
                </a:ext>
              </a:extLst>
            </p:cNvPr>
            <p:cNvPicPr>
              <a:picLocks noChangeAspect="1"/>
            </p:cNvPicPr>
            <p:nvPr/>
          </p:nvPicPr>
          <p:blipFill>
            <a:blip r:embed="rId10"/>
            <a:stretch>
              <a:fillRect/>
            </a:stretch>
          </p:blipFill>
          <p:spPr>
            <a:xfrm>
              <a:off x="1714500" y="4880600"/>
              <a:ext cx="468000" cy="468000"/>
            </a:xfrm>
            <a:prstGeom prst="rect">
              <a:avLst/>
            </a:prstGeom>
          </p:spPr>
        </p:pic>
        <p:sp>
          <p:nvSpPr>
            <p:cNvPr id="128" name="Textfeld 127">
              <a:extLst>
                <a:ext uri="{FF2B5EF4-FFF2-40B4-BE49-F238E27FC236}">
                  <a16:creationId xmlns:a16="http://schemas.microsoft.com/office/drawing/2014/main" id="{5A2A9E71-4716-44F5-BD44-3C66679AE130}"/>
                </a:ext>
              </a:extLst>
            </p:cNvPr>
            <p:cNvSpPr txBox="1"/>
            <p:nvPr/>
          </p:nvSpPr>
          <p:spPr>
            <a:xfrm>
              <a:off x="2182500" y="5037656"/>
              <a:ext cx="256480" cy="153888"/>
            </a:xfrm>
            <a:prstGeom prst="rect">
              <a:avLst/>
            </a:prstGeom>
            <a:noFill/>
          </p:spPr>
          <p:txBody>
            <a:bodyPr wrap="none" lIns="0" tIns="0" rIns="0" bIns="0" rtlCol="0">
              <a:spAutoFit/>
            </a:bodyPr>
            <a:lstStyle/>
            <a:p>
              <a:r>
                <a:rPr lang="en-US" sz="1000" b="1" noProof="1"/>
                <a:t>BEL</a:t>
              </a:r>
            </a:p>
          </p:txBody>
        </p:sp>
      </p:grpSp>
      <p:grpSp>
        <p:nvGrpSpPr>
          <p:cNvPr id="107" name="Gruppieren 106">
            <a:extLst>
              <a:ext uri="{FF2B5EF4-FFF2-40B4-BE49-F238E27FC236}">
                <a16:creationId xmlns:a16="http://schemas.microsoft.com/office/drawing/2014/main" id="{9335DA7C-A8AA-4C9A-9E8F-3A64955B5DC3}"/>
              </a:ext>
            </a:extLst>
          </p:cNvPr>
          <p:cNvGrpSpPr/>
          <p:nvPr/>
        </p:nvGrpSpPr>
        <p:grpSpPr>
          <a:xfrm>
            <a:off x="383831" y="5389601"/>
            <a:ext cx="2427086" cy="662601"/>
            <a:chOff x="383831" y="5389601"/>
            <a:chExt cx="2427086" cy="662601"/>
          </a:xfrm>
        </p:grpSpPr>
        <p:sp>
          <p:nvSpPr>
            <p:cNvPr id="108" name="Textfeld 107">
              <a:extLst>
                <a:ext uri="{FF2B5EF4-FFF2-40B4-BE49-F238E27FC236}">
                  <a16:creationId xmlns:a16="http://schemas.microsoft.com/office/drawing/2014/main" id="{56DE1984-49AE-467E-B810-F4C238C2D241}"/>
                </a:ext>
              </a:extLst>
            </p:cNvPr>
            <p:cNvSpPr txBox="1"/>
            <p:nvPr/>
          </p:nvSpPr>
          <p:spPr>
            <a:xfrm>
              <a:off x="1003907" y="5658468"/>
              <a:ext cx="221214" cy="184666"/>
            </a:xfrm>
            <a:prstGeom prst="rect">
              <a:avLst/>
            </a:prstGeom>
            <a:noFill/>
          </p:spPr>
          <p:txBody>
            <a:bodyPr wrap="none" lIns="0" tIns="0" rIns="0" bIns="0" rtlCol="0">
              <a:spAutoFit/>
            </a:bodyPr>
            <a:lstStyle/>
            <a:p>
              <a:r>
                <a:rPr lang="de-DE" sz="1200" dirty="0">
                  <a:solidFill>
                    <a:schemeClr val="accent1"/>
                  </a:solidFill>
                </a:rPr>
                <a:t>3%</a:t>
              </a:r>
              <a:endParaRPr lang="en-US" sz="1200" dirty="0" err="1">
                <a:solidFill>
                  <a:schemeClr val="accent1"/>
                </a:solidFill>
              </a:endParaRPr>
            </a:p>
          </p:txBody>
        </p:sp>
        <p:sp>
          <p:nvSpPr>
            <p:cNvPr id="109" name="Textfeld 108">
              <a:extLst>
                <a:ext uri="{FF2B5EF4-FFF2-40B4-BE49-F238E27FC236}">
                  <a16:creationId xmlns:a16="http://schemas.microsoft.com/office/drawing/2014/main" id="{C3949009-A905-494B-9A62-64F2412F676A}"/>
                </a:ext>
              </a:extLst>
            </p:cNvPr>
            <p:cNvSpPr txBox="1"/>
            <p:nvPr/>
          </p:nvSpPr>
          <p:spPr>
            <a:xfrm>
              <a:off x="488933" y="5913703"/>
              <a:ext cx="550276" cy="138499"/>
            </a:xfrm>
            <a:prstGeom prst="rect">
              <a:avLst/>
            </a:prstGeom>
            <a:noFill/>
          </p:spPr>
          <p:txBody>
            <a:bodyPr wrap="square" lIns="0" tIns="0" rIns="0" bIns="0" rtlCol="0">
              <a:spAutoFit/>
            </a:bodyPr>
            <a:lstStyle/>
            <a:p>
              <a:r>
                <a:rPr lang="de-DE" sz="900" dirty="0">
                  <a:solidFill>
                    <a:schemeClr val="accent1"/>
                  </a:solidFill>
                </a:rPr>
                <a:t>(n=2.010)</a:t>
              </a:r>
              <a:endParaRPr lang="en-US" sz="900" dirty="0" err="1">
                <a:solidFill>
                  <a:schemeClr val="accent1"/>
                </a:solidFill>
              </a:endParaRPr>
            </a:p>
          </p:txBody>
        </p:sp>
        <p:sp>
          <p:nvSpPr>
            <p:cNvPr id="110" name="Freeform 328">
              <a:extLst>
                <a:ext uri="{FF2B5EF4-FFF2-40B4-BE49-F238E27FC236}">
                  <a16:creationId xmlns:a16="http://schemas.microsoft.com/office/drawing/2014/main" id="{CD00ADB2-396A-49BA-A6A8-D39CCD0E60CA}"/>
                </a:ext>
              </a:extLst>
            </p:cNvPr>
            <p:cNvSpPr>
              <a:spLocks noChangeAspect="1" noEditPoints="1"/>
            </p:cNvSpPr>
            <p:nvPr/>
          </p:nvSpPr>
          <p:spPr bwMode="auto">
            <a:xfrm>
              <a:off x="551994" y="5609497"/>
              <a:ext cx="389178" cy="252000"/>
            </a:xfrm>
            <a:custGeom>
              <a:avLst/>
              <a:gdLst>
                <a:gd name="T0" fmla="*/ 272 w 383"/>
                <a:gd name="T1" fmla="*/ 143 h 248"/>
                <a:gd name="T2" fmla="*/ 284 w 383"/>
                <a:gd name="T3" fmla="*/ 159 h 248"/>
                <a:gd name="T4" fmla="*/ 293 w 383"/>
                <a:gd name="T5" fmla="*/ 178 h 248"/>
                <a:gd name="T6" fmla="*/ 297 w 383"/>
                <a:gd name="T7" fmla="*/ 199 h 248"/>
                <a:gd name="T8" fmla="*/ 298 w 383"/>
                <a:gd name="T9" fmla="*/ 225 h 248"/>
                <a:gd name="T10" fmla="*/ 369 w 383"/>
                <a:gd name="T11" fmla="*/ 227 h 248"/>
                <a:gd name="T12" fmla="*/ 345 w 383"/>
                <a:gd name="T13" fmla="*/ 161 h 248"/>
                <a:gd name="T14" fmla="*/ 91 w 383"/>
                <a:gd name="T15" fmla="*/ 138 h 248"/>
                <a:gd name="T16" fmla="*/ 25 w 383"/>
                <a:gd name="T17" fmla="*/ 177 h 248"/>
                <a:gd name="T18" fmla="*/ 15 w 383"/>
                <a:gd name="T19" fmla="*/ 235 h 248"/>
                <a:gd name="T20" fmla="*/ 85 w 383"/>
                <a:gd name="T21" fmla="*/ 223 h 248"/>
                <a:gd name="T22" fmla="*/ 86 w 383"/>
                <a:gd name="T23" fmla="*/ 193 h 248"/>
                <a:gd name="T24" fmla="*/ 93 w 383"/>
                <a:gd name="T25" fmla="*/ 172 h 248"/>
                <a:gd name="T26" fmla="*/ 102 w 383"/>
                <a:gd name="T27" fmla="*/ 153 h 248"/>
                <a:gd name="T28" fmla="*/ 111 w 383"/>
                <a:gd name="T29" fmla="*/ 142 h 248"/>
                <a:gd name="T30" fmla="*/ 171 w 383"/>
                <a:gd name="T31" fmla="*/ 121 h 248"/>
                <a:gd name="T32" fmla="*/ 135 w 383"/>
                <a:gd name="T33" fmla="*/ 138 h 248"/>
                <a:gd name="T34" fmla="*/ 123 w 383"/>
                <a:gd name="T35" fmla="*/ 149 h 248"/>
                <a:gd name="T36" fmla="*/ 111 w 383"/>
                <a:gd name="T37" fmla="*/ 164 h 248"/>
                <a:gd name="T38" fmla="*/ 103 w 383"/>
                <a:gd name="T39" fmla="*/ 181 h 248"/>
                <a:gd name="T40" fmla="*/ 98 w 383"/>
                <a:gd name="T41" fmla="*/ 201 h 248"/>
                <a:gd name="T42" fmla="*/ 98 w 383"/>
                <a:gd name="T43" fmla="*/ 222 h 248"/>
                <a:gd name="T44" fmla="*/ 101 w 383"/>
                <a:gd name="T45" fmla="*/ 233 h 248"/>
                <a:gd name="T46" fmla="*/ 284 w 383"/>
                <a:gd name="T47" fmla="*/ 232 h 248"/>
                <a:gd name="T48" fmla="*/ 285 w 383"/>
                <a:gd name="T49" fmla="*/ 219 h 248"/>
                <a:gd name="T50" fmla="*/ 284 w 383"/>
                <a:gd name="T51" fmla="*/ 194 h 248"/>
                <a:gd name="T52" fmla="*/ 277 w 383"/>
                <a:gd name="T53" fmla="*/ 176 h 248"/>
                <a:gd name="T54" fmla="*/ 269 w 383"/>
                <a:gd name="T55" fmla="*/ 160 h 248"/>
                <a:gd name="T56" fmla="*/ 258 w 383"/>
                <a:gd name="T57" fmla="*/ 147 h 248"/>
                <a:gd name="T58" fmla="*/ 248 w 383"/>
                <a:gd name="T59" fmla="*/ 138 h 248"/>
                <a:gd name="T60" fmla="*/ 210 w 383"/>
                <a:gd name="T61" fmla="*/ 121 h 248"/>
                <a:gd name="T62" fmla="*/ 138 w 383"/>
                <a:gd name="T63" fmla="*/ 115 h 248"/>
                <a:gd name="T64" fmla="*/ 148 w 383"/>
                <a:gd name="T65" fmla="*/ 108 h 248"/>
                <a:gd name="T66" fmla="*/ 229 w 383"/>
                <a:gd name="T67" fmla="*/ 113 h 248"/>
                <a:gd name="T68" fmla="*/ 242 w 383"/>
                <a:gd name="T69" fmla="*/ 110 h 248"/>
                <a:gd name="T70" fmla="*/ 263 w 383"/>
                <a:gd name="T71" fmla="*/ 63 h 248"/>
                <a:gd name="T72" fmla="*/ 263 w 383"/>
                <a:gd name="T73" fmla="*/ 119 h 248"/>
                <a:gd name="T74" fmla="*/ 320 w 383"/>
                <a:gd name="T75" fmla="*/ 119 h 248"/>
                <a:gd name="T76" fmla="*/ 320 w 383"/>
                <a:gd name="T77" fmla="*/ 63 h 248"/>
                <a:gd name="T78" fmla="*/ 76 w 383"/>
                <a:gd name="T79" fmla="*/ 54 h 248"/>
                <a:gd name="T80" fmla="*/ 53 w 383"/>
                <a:gd name="T81" fmla="*/ 108 h 248"/>
                <a:gd name="T82" fmla="*/ 106 w 383"/>
                <a:gd name="T83" fmla="*/ 129 h 248"/>
                <a:gd name="T84" fmla="*/ 128 w 383"/>
                <a:gd name="T85" fmla="*/ 76 h 248"/>
                <a:gd name="T86" fmla="*/ 191 w 383"/>
                <a:gd name="T87" fmla="*/ 13 h 248"/>
                <a:gd name="T88" fmla="*/ 142 w 383"/>
                <a:gd name="T89" fmla="*/ 63 h 248"/>
                <a:gd name="T90" fmla="*/ 173 w 383"/>
                <a:gd name="T91" fmla="*/ 109 h 248"/>
                <a:gd name="T92" fmla="*/ 233 w 383"/>
                <a:gd name="T93" fmla="*/ 91 h 248"/>
                <a:gd name="T94" fmla="*/ 226 w 383"/>
                <a:gd name="T95" fmla="*/ 28 h 248"/>
                <a:gd name="T96" fmla="*/ 209 w 383"/>
                <a:gd name="T97" fmla="*/ 3 h 248"/>
                <a:gd name="T98" fmla="*/ 254 w 383"/>
                <a:gd name="T99" fmla="*/ 54 h 248"/>
                <a:gd name="T100" fmla="*/ 309 w 383"/>
                <a:gd name="T101" fmla="*/ 41 h 248"/>
                <a:gd name="T102" fmla="*/ 345 w 383"/>
                <a:gd name="T103" fmla="*/ 92 h 248"/>
                <a:gd name="T104" fmla="*/ 344 w 383"/>
                <a:gd name="T105" fmla="*/ 143 h 248"/>
                <a:gd name="T106" fmla="*/ 383 w 383"/>
                <a:gd name="T107" fmla="*/ 218 h 248"/>
                <a:gd name="T108" fmla="*/ 4 w 383"/>
                <a:gd name="T109" fmla="*/ 244 h 248"/>
                <a:gd name="T110" fmla="*/ 22 w 383"/>
                <a:gd name="T111" fmla="*/ 157 h 248"/>
                <a:gd name="T112" fmla="*/ 39 w 383"/>
                <a:gd name="T113" fmla="*/ 108 h 248"/>
                <a:gd name="T114" fmla="*/ 59 w 383"/>
                <a:gd name="T115" fmla="*/ 47 h 248"/>
                <a:gd name="T116" fmla="*/ 119 w 383"/>
                <a:gd name="T117" fmla="*/ 45 h 248"/>
                <a:gd name="T118" fmla="*/ 157 w 383"/>
                <a:gd name="T119" fmla="*/ 1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248">
                  <a:moveTo>
                    <a:pt x="292" y="138"/>
                  </a:moveTo>
                  <a:lnTo>
                    <a:pt x="276" y="142"/>
                  </a:lnTo>
                  <a:lnTo>
                    <a:pt x="272" y="142"/>
                  </a:lnTo>
                  <a:lnTo>
                    <a:pt x="272" y="143"/>
                  </a:lnTo>
                  <a:lnTo>
                    <a:pt x="273" y="144"/>
                  </a:lnTo>
                  <a:lnTo>
                    <a:pt x="279" y="151"/>
                  </a:lnTo>
                  <a:lnTo>
                    <a:pt x="280" y="153"/>
                  </a:lnTo>
                  <a:lnTo>
                    <a:pt x="284" y="159"/>
                  </a:lnTo>
                  <a:lnTo>
                    <a:pt x="286" y="163"/>
                  </a:lnTo>
                  <a:lnTo>
                    <a:pt x="289" y="168"/>
                  </a:lnTo>
                  <a:lnTo>
                    <a:pt x="290" y="172"/>
                  </a:lnTo>
                  <a:lnTo>
                    <a:pt x="293" y="178"/>
                  </a:lnTo>
                  <a:lnTo>
                    <a:pt x="294" y="182"/>
                  </a:lnTo>
                  <a:lnTo>
                    <a:pt x="296" y="189"/>
                  </a:lnTo>
                  <a:lnTo>
                    <a:pt x="297" y="193"/>
                  </a:lnTo>
                  <a:lnTo>
                    <a:pt x="297" y="199"/>
                  </a:lnTo>
                  <a:lnTo>
                    <a:pt x="298" y="202"/>
                  </a:lnTo>
                  <a:lnTo>
                    <a:pt x="298" y="212"/>
                  </a:lnTo>
                  <a:lnTo>
                    <a:pt x="298" y="223"/>
                  </a:lnTo>
                  <a:lnTo>
                    <a:pt x="298" y="225"/>
                  </a:lnTo>
                  <a:lnTo>
                    <a:pt x="296" y="233"/>
                  </a:lnTo>
                  <a:lnTo>
                    <a:pt x="296" y="235"/>
                  </a:lnTo>
                  <a:lnTo>
                    <a:pt x="368" y="235"/>
                  </a:lnTo>
                  <a:lnTo>
                    <a:pt x="369" y="227"/>
                  </a:lnTo>
                  <a:lnTo>
                    <a:pt x="369" y="218"/>
                  </a:lnTo>
                  <a:lnTo>
                    <a:pt x="366" y="197"/>
                  </a:lnTo>
                  <a:lnTo>
                    <a:pt x="358" y="177"/>
                  </a:lnTo>
                  <a:lnTo>
                    <a:pt x="345" y="161"/>
                  </a:lnTo>
                  <a:lnTo>
                    <a:pt x="328" y="148"/>
                  </a:lnTo>
                  <a:lnTo>
                    <a:pt x="307" y="142"/>
                  </a:lnTo>
                  <a:lnTo>
                    <a:pt x="292" y="138"/>
                  </a:lnTo>
                  <a:close/>
                  <a:moveTo>
                    <a:pt x="91" y="138"/>
                  </a:moveTo>
                  <a:lnTo>
                    <a:pt x="74" y="142"/>
                  </a:lnTo>
                  <a:lnTo>
                    <a:pt x="55" y="148"/>
                  </a:lnTo>
                  <a:lnTo>
                    <a:pt x="38" y="161"/>
                  </a:lnTo>
                  <a:lnTo>
                    <a:pt x="25" y="177"/>
                  </a:lnTo>
                  <a:lnTo>
                    <a:pt x="15" y="197"/>
                  </a:lnTo>
                  <a:lnTo>
                    <a:pt x="13" y="218"/>
                  </a:lnTo>
                  <a:lnTo>
                    <a:pt x="14" y="227"/>
                  </a:lnTo>
                  <a:lnTo>
                    <a:pt x="15" y="235"/>
                  </a:lnTo>
                  <a:lnTo>
                    <a:pt x="86" y="235"/>
                  </a:lnTo>
                  <a:lnTo>
                    <a:pt x="86" y="233"/>
                  </a:lnTo>
                  <a:lnTo>
                    <a:pt x="85" y="225"/>
                  </a:lnTo>
                  <a:lnTo>
                    <a:pt x="85" y="223"/>
                  </a:lnTo>
                  <a:lnTo>
                    <a:pt x="85" y="212"/>
                  </a:lnTo>
                  <a:lnTo>
                    <a:pt x="85" y="202"/>
                  </a:lnTo>
                  <a:lnTo>
                    <a:pt x="85" y="199"/>
                  </a:lnTo>
                  <a:lnTo>
                    <a:pt x="86" y="193"/>
                  </a:lnTo>
                  <a:lnTo>
                    <a:pt x="87" y="189"/>
                  </a:lnTo>
                  <a:lnTo>
                    <a:pt x="89" y="182"/>
                  </a:lnTo>
                  <a:lnTo>
                    <a:pt x="90" y="178"/>
                  </a:lnTo>
                  <a:lnTo>
                    <a:pt x="93" y="172"/>
                  </a:lnTo>
                  <a:lnTo>
                    <a:pt x="94" y="168"/>
                  </a:lnTo>
                  <a:lnTo>
                    <a:pt x="97" y="163"/>
                  </a:lnTo>
                  <a:lnTo>
                    <a:pt x="99" y="159"/>
                  </a:lnTo>
                  <a:lnTo>
                    <a:pt x="102" y="153"/>
                  </a:lnTo>
                  <a:lnTo>
                    <a:pt x="104" y="151"/>
                  </a:lnTo>
                  <a:lnTo>
                    <a:pt x="110" y="144"/>
                  </a:lnTo>
                  <a:lnTo>
                    <a:pt x="111" y="143"/>
                  </a:lnTo>
                  <a:lnTo>
                    <a:pt x="111" y="142"/>
                  </a:lnTo>
                  <a:lnTo>
                    <a:pt x="107" y="142"/>
                  </a:lnTo>
                  <a:lnTo>
                    <a:pt x="91" y="138"/>
                  </a:lnTo>
                  <a:close/>
                  <a:moveTo>
                    <a:pt x="191" y="117"/>
                  </a:moveTo>
                  <a:lnTo>
                    <a:pt x="171" y="121"/>
                  </a:lnTo>
                  <a:lnTo>
                    <a:pt x="153" y="127"/>
                  </a:lnTo>
                  <a:lnTo>
                    <a:pt x="135" y="138"/>
                  </a:lnTo>
                  <a:lnTo>
                    <a:pt x="136" y="139"/>
                  </a:lnTo>
                  <a:lnTo>
                    <a:pt x="135" y="138"/>
                  </a:lnTo>
                  <a:lnTo>
                    <a:pt x="128" y="144"/>
                  </a:lnTo>
                  <a:lnTo>
                    <a:pt x="124" y="147"/>
                  </a:lnTo>
                  <a:lnTo>
                    <a:pt x="124" y="147"/>
                  </a:lnTo>
                  <a:lnTo>
                    <a:pt x="123" y="149"/>
                  </a:lnTo>
                  <a:lnTo>
                    <a:pt x="120" y="152"/>
                  </a:lnTo>
                  <a:lnTo>
                    <a:pt x="116" y="156"/>
                  </a:lnTo>
                  <a:lnTo>
                    <a:pt x="114" y="160"/>
                  </a:lnTo>
                  <a:lnTo>
                    <a:pt x="111" y="164"/>
                  </a:lnTo>
                  <a:lnTo>
                    <a:pt x="108" y="168"/>
                  </a:lnTo>
                  <a:lnTo>
                    <a:pt x="107" y="173"/>
                  </a:lnTo>
                  <a:lnTo>
                    <a:pt x="104" y="176"/>
                  </a:lnTo>
                  <a:lnTo>
                    <a:pt x="103" y="181"/>
                  </a:lnTo>
                  <a:lnTo>
                    <a:pt x="102" y="185"/>
                  </a:lnTo>
                  <a:lnTo>
                    <a:pt x="101" y="190"/>
                  </a:lnTo>
                  <a:lnTo>
                    <a:pt x="99" y="194"/>
                  </a:lnTo>
                  <a:lnTo>
                    <a:pt x="98" y="201"/>
                  </a:lnTo>
                  <a:lnTo>
                    <a:pt x="98" y="203"/>
                  </a:lnTo>
                  <a:lnTo>
                    <a:pt x="98" y="212"/>
                  </a:lnTo>
                  <a:lnTo>
                    <a:pt x="98" y="219"/>
                  </a:lnTo>
                  <a:lnTo>
                    <a:pt x="98" y="222"/>
                  </a:lnTo>
                  <a:lnTo>
                    <a:pt x="98" y="225"/>
                  </a:lnTo>
                  <a:lnTo>
                    <a:pt x="99" y="228"/>
                  </a:lnTo>
                  <a:lnTo>
                    <a:pt x="99" y="232"/>
                  </a:lnTo>
                  <a:lnTo>
                    <a:pt x="101" y="233"/>
                  </a:lnTo>
                  <a:lnTo>
                    <a:pt x="101" y="235"/>
                  </a:lnTo>
                  <a:lnTo>
                    <a:pt x="282" y="235"/>
                  </a:lnTo>
                  <a:lnTo>
                    <a:pt x="282" y="235"/>
                  </a:lnTo>
                  <a:lnTo>
                    <a:pt x="284" y="232"/>
                  </a:lnTo>
                  <a:lnTo>
                    <a:pt x="284" y="228"/>
                  </a:lnTo>
                  <a:lnTo>
                    <a:pt x="284" y="225"/>
                  </a:lnTo>
                  <a:lnTo>
                    <a:pt x="285" y="222"/>
                  </a:lnTo>
                  <a:lnTo>
                    <a:pt x="285" y="219"/>
                  </a:lnTo>
                  <a:lnTo>
                    <a:pt x="285" y="212"/>
                  </a:lnTo>
                  <a:lnTo>
                    <a:pt x="285" y="203"/>
                  </a:lnTo>
                  <a:lnTo>
                    <a:pt x="284" y="201"/>
                  </a:lnTo>
                  <a:lnTo>
                    <a:pt x="284" y="194"/>
                  </a:lnTo>
                  <a:lnTo>
                    <a:pt x="282" y="190"/>
                  </a:lnTo>
                  <a:lnTo>
                    <a:pt x="281" y="185"/>
                  </a:lnTo>
                  <a:lnTo>
                    <a:pt x="280" y="181"/>
                  </a:lnTo>
                  <a:lnTo>
                    <a:pt x="277" y="176"/>
                  </a:lnTo>
                  <a:lnTo>
                    <a:pt x="276" y="173"/>
                  </a:lnTo>
                  <a:lnTo>
                    <a:pt x="273" y="168"/>
                  </a:lnTo>
                  <a:lnTo>
                    <a:pt x="272" y="164"/>
                  </a:lnTo>
                  <a:lnTo>
                    <a:pt x="269" y="160"/>
                  </a:lnTo>
                  <a:lnTo>
                    <a:pt x="267" y="156"/>
                  </a:lnTo>
                  <a:lnTo>
                    <a:pt x="263" y="152"/>
                  </a:lnTo>
                  <a:lnTo>
                    <a:pt x="260" y="149"/>
                  </a:lnTo>
                  <a:lnTo>
                    <a:pt x="258" y="147"/>
                  </a:lnTo>
                  <a:lnTo>
                    <a:pt x="258" y="148"/>
                  </a:lnTo>
                  <a:lnTo>
                    <a:pt x="258" y="147"/>
                  </a:lnTo>
                  <a:lnTo>
                    <a:pt x="255" y="144"/>
                  </a:lnTo>
                  <a:lnTo>
                    <a:pt x="248" y="138"/>
                  </a:lnTo>
                  <a:lnTo>
                    <a:pt x="246" y="139"/>
                  </a:lnTo>
                  <a:lnTo>
                    <a:pt x="247" y="138"/>
                  </a:lnTo>
                  <a:lnTo>
                    <a:pt x="230" y="127"/>
                  </a:lnTo>
                  <a:lnTo>
                    <a:pt x="210" y="121"/>
                  </a:lnTo>
                  <a:lnTo>
                    <a:pt x="191" y="117"/>
                  </a:lnTo>
                  <a:close/>
                  <a:moveTo>
                    <a:pt x="144" y="102"/>
                  </a:moveTo>
                  <a:lnTo>
                    <a:pt x="141" y="110"/>
                  </a:lnTo>
                  <a:lnTo>
                    <a:pt x="138" y="115"/>
                  </a:lnTo>
                  <a:lnTo>
                    <a:pt x="135" y="122"/>
                  </a:lnTo>
                  <a:lnTo>
                    <a:pt x="144" y="117"/>
                  </a:lnTo>
                  <a:lnTo>
                    <a:pt x="154" y="113"/>
                  </a:lnTo>
                  <a:lnTo>
                    <a:pt x="148" y="108"/>
                  </a:lnTo>
                  <a:lnTo>
                    <a:pt x="144" y="102"/>
                  </a:lnTo>
                  <a:close/>
                  <a:moveTo>
                    <a:pt x="239" y="102"/>
                  </a:moveTo>
                  <a:lnTo>
                    <a:pt x="234" y="108"/>
                  </a:lnTo>
                  <a:lnTo>
                    <a:pt x="229" y="113"/>
                  </a:lnTo>
                  <a:lnTo>
                    <a:pt x="239" y="117"/>
                  </a:lnTo>
                  <a:lnTo>
                    <a:pt x="248" y="122"/>
                  </a:lnTo>
                  <a:lnTo>
                    <a:pt x="244" y="115"/>
                  </a:lnTo>
                  <a:lnTo>
                    <a:pt x="242" y="110"/>
                  </a:lnTo>
                  <a:lnTo>
                    <a:pt x="239" y="102"/>
                  </a:lnTo>
                  <a:close/>
                  <a:moveTo>
                    <a:pt x="292" y="51"/>
                  </a:moveTo>
                  <a:lnTo>
                    <a:pt x="276" y="54"/>
                  </a:lnTo>
                  <a:lnTo>
                    <a:pt x="263" y="63"/>
                  </a:lnTo>
                  <a:lnTo>
                    <a:pt x="255" y="76"/>
                  </a:lnTo>
                  <a:lnTo>
                    <a:pt x="251" y="92"/>
                  </a:lnTo>
                  <a:lnTo>
                    <a:pt x="255" y="108"/>
                  </a:lnTo>
                  <a:lnTo>
                    <a:pt x="263" y="119"/>
                  </a:lnTo>
                  <a:lnTo>
                    <a:pt x="277" y="129"/>
                  </a:lnTo>
                  <a:lnTo>
                    <a:pt x="292" y="135"/>
                  </a:lnTo>
                  <a:lnTo>
                    <a:pt x="307" y="129"/>
                  </a:lnTo>
                  <a:lnTo>
                    <a:pt x="320" y="119"/>
                  </a:lnTo>
                  <a:lnTo>
                    <a:pt x="330" y="108"/>
                  </a:lnTo>
                  <a:lnTo>
                    <a:pt x="332" y="92"/>
                  </a:lnTo>
                  <a:lnTo>
                    <a:pt x="330" y="76"/>
                  </a:lnTo>
                  <a:lnTo>
                    <a:pt x="320" y="63"/>
                  </a:lnTo>
                  <a:lnTo>
                    <a:pt x="307" y="54"/>
                  </a:lnTo>
                  <a:lnTo>
                    <a:pt x="292" y="51"/>
                  </a:lnTo>
                  <a:close/>
                  <a:moveTo>
                    <a:pt x="91" y="51"/>
                  </a:moveTo>
                  <a:lnTo>
                    <a:pt x="76" y="54"/>
                  </a:lnTo>
                  <a:lnTo>
                    <a:pt x="63" y="63"/>
                  </a:lnTo>
                  <a:lnTo>
                    <a:pt x="53" y="76"/>
                  </a:lnTo>
                  <a:lnTo>
                    <a:pt x="51" y="92"/>
                  </a:lnTo>
                  <a:lnTo>
                    <a:pt x="53" y="108"/>
                  </a:lnTo>
                  <a:lnTo>
                    <a:pt x="63" y="119"/>
                  </a:lnTo>
                  <a:lnTo>
                    <a:pt x="76" y="129"/>
                  </a:lnTo>
                  <a:lnTo>
                    <a:pt x="91" y="135"/>
                  </a:lnTo>
                  <a:lnTo>
                    <a:pt x="106" y="129"/>
                  </a:lnTo>
                  <a:lnTo>
                    <a:pt x="119" y="119"/>
                  </a:lnTo>
                  <a:lnTo>
                    <a:pt x="128" y="108"/>
                  </a:lnTo>
                  <a:lnTo>
                    <a:pt x="131" y="92"/>
                  </a:lnTo>
                  <a:lnTo>
                    <a:pt x="128" y="76"/>
                  </a:lnTo>
                  <a:lnTo>
                    <a:pt x="119" y="63"/>
                  </a:lnTo>
                  <a:lnTo>
                    <a:pt x="107" y="54"/>
                  </a:lnTo>
                  <a:lnTo>
                    <a:pt x="91" y="51"/>
                  </a:lnTo>
                  <a:close/>
                  <a:moveTo>
                    <a:pt x="191" y="13"/>
                  </a:moveTo>
                  <a:lnTo>
                    <a:pt x="173" y="17"/>
                  </a:lnTo>
                  <a:lnTo>
                    <a:pt x="157" y="28"/>
                  </a:lnTo>
                  <a:lnTo>
                    <a:pt x="146" y="43"/>
                  </a:lnTo>
                  <a:lnTo>
                    <a:pt x="142" y="63"/>
                  </a:lnTo>
                  <a:lnTo>
                    <a:pt x="144" y="77"/>
                  </a:lnTo>
                  <a:lnTo>
                    <a:pt x="150" y="91"/>
                  </a:lnTo>
                  <a:lnTo>
                    <a:pt x="161" y="101"/>
                  </a:lnTo>
                  <a:lnTo>
                    <a:pt x="173" y="109"/>
                  </a:lnTo>
                  <a:lnTo>
                    <a:pt x="191" y="115"/>
                  </a:lnTo>
                  <a:lnTo>
                    <a:pt x="209" y="109"/>
                  </a:lnTo>
                  <a:lnTo>
                    <a:pt x="222" y="101"/>
                  </a:lnTo>
                  <a:lnTo>
                    <a:pt x="233" y="91"/>
                  </a:lnTo>
                  <a:lnTo>
                    <a:pt x="238" y="77"/>
                  </a:lnTo>
                  <a:lnTo>
                    <a:pt x="241" y="63"/>
                  </a:lnTo>
                  <a:lnTo>
                    <a:pt x="237" y="43"/>
                  </a:lnTo>
                  <a:lnTo>
                    <a:pt x="226" y="28"/>
                  </a:lnTo>
                  <a:lnTo>
                    <a:pt x="210" y="17"/>
                  </a:lnTo>
                  <a:lnTo>
                    <a:pt x="191" y="13"/>
                  </a:lnTo>
                  <a:close/>
                  <a:moveTo>
                    <a:pt x="191" y="0"/>
                  </a:moveTo>
                  <a:lnTo>
                    <a:pt x="209" y="3"/>
                  </a:lnTo>
                  <a:lnTo>
                    <a:pt x="225" y="11"/>
                  </a:lnTo>
                  <a:lnTo>
                    <a:pt x="239" y="22"/>
                  </a:lnTo>
                  <a:lnTo>
                    <a:pt x="248" y="37"/>
                  </a:lnTo>
                  <a:lnTo>
                    <a:pt x="254" y="54"/>
                  </a:lnTo>
                  <a:lnTo>
                    <a:pt x="264" y="45"/>
                  </a:lnTo>
                  <a:lnTo>
                    <a:pt x="277" y="39"/>
                  </a:lnTo>
                  <a:lnTo>
                    <a:pt x="292" y="38"/>
                  </a:lnTo>
                  <a:lnTo>
                    <a:pt x="309" y="41"/>
                  </a:lnTo>
                  <a:lnTo>
                    <a:pt x="323" y="47"/>
                  </a:lnTo>
                  <a:lnTo>
                    <a:pt x="335" y="59"/>
                  </a:lnTo>
                  <a:lnTo>
                    <a:pt x="343" y="75"/>
                  </a:lnTo>
                  <a:lnTo>
                    <a:pt x="345" y="92"/>
                  </a:lnTo>
                  <a:lnTo>
                    <a:pt x="343" y="108"/>
                  </a:lnTo>
                  <a:lnTo>
                    <a:pt x="336" y="121"/>
                  </a:lnTo>
                  <a:lnTo>
                    <a:pt x="326" y="132"/>
                  </a:lnTo>
                  <a:lnTo>
                    <a:pt x="344" y="143"/>
                  </a:lnTo>
                  <a:lnTo>
                    <a:pt x="360" y="157"/>
                  </a:lnTo>
                  <a:lnTo>
                    <a:pt x="373" y="176"/>
                  </a:lnTo>
                  <a:lnTo>
                    <a:pt x="381" y="195"/>
                  </a:lnTo>
                  <a:lnTo>
                    <a:pt x="383" y="218"/>
                  </a:lnTo>
                  <a:lnTo>
                    <a:pt x="379" y="244"/>
                  </a:lnTo>
                  <a:lnTo>
                    <a:pt x="378" y="248"/>
                  </a:lnTo>
                  <a:lnTo>
                    <a:pt x="5" y="248"/>
                  </a:lnTo>
                  <a:lnTo>
                    <a:pt x="4" y="244"/>
                  </a:lnTo>
                  <a:lnTo>
                    <a:pt x="0" y="218"/>
                  </a:lnTo>
                  <a:lnTo>
                    <a:pt x="2" y="195"/>
                  </a:lnTo>
                  <a:lnTo>
                    <a:pt x="10" y="176"/>
                  </a:lnTo>
                  <a:lnTo>
                    <a:pt x="22" y="157"/>
                  </a:lnTo>
                  <a:lnTo>
                    <a:pt x="38" y="143"/>
                  </a:lnTo>
                  <a:lnTo>
                    <a:pt x="57" y="132"/>
                  </a:lnTo>
                  <a:lnTo>
                    <a:pt x="47" y="121"/>
                  </a:lnTo>
                  <a:lnTo>
                    <a:pt x="39" y="108"/>
                  </a:lnTo>
                  <a:lnTo>
                    <a:pt x="38" y="92"/>
                  </a:lnTo>
                  <a:lnTo>
                    <a:pt x="40" y="75"/>
                  </a:lnTo>
                  <a:lnTo>
                    <a:pt x="48" y="59"/>
                  </a:lnTo>
                  <a:lnTo>
                    <a:pt x="59" y="47"/>
                  </a:lnTo>
                  <a:lnTo>
                    <a:pt x="74" y="41"/>
                  </a:lnTo>
                  <a:lnTo>
                    <a:pt x="91" y="38"/>
                  </a:lnTo>
                  <a:lnTo>
                    <a:pt x="106" y="39"/>
                  </a:lnTo>
                  <a:lnTo>
                    <a:pt x="119" y="45"/>
                  </a:lnTo>
                  <a:lnTo>
                    <a:pt x="129" y="54"/>
                  </a:lnTo>
                  <a:lnTo>
                    <a:pt x="135" y="37"/>
                  </a:lnTo>
                  <a:lnTo>
                    <a:pt x="144" y="22"/>
                  </a:lnTo>
                  <a:lnTo>
                    <a:pt x="157" y="11"/>
                  </a:lnTo>
                  <a:lnTo>
                    <a:pt x="173" y="3"/>
                  </a:lnTo>
                  <a:lnTo>
                    <a:pt x="191"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 name="Freeform 8">
              <a:extLst>
                <a:ext uri="{FF2B5EF4-FFF2-40B4-BE49-F238E27FC236}">
                  <a16:creationId xmlns:a16="http://schemas.microsoft.com/office/drawing/2014/main" id="{BE22E31D-7B47-42C1-9CEB-F4AD20283C84}"/>
                </a:ext>
              </a:extLst>
            </p:cNvPr>
            <p:cNvSpPr>
              <a:spLocks noChangeAspect="1" noEditPoints="1"/>
            </p:cNvSpPr>
            <p:nvPr/>
          </p:nvSpPr>
          <p:spPr bwMode="auto">
            <a:xfrm>
              <a:off x="2242095" y="5640013"/>
              <a:ext cx="153802" cy="252000"/>
            </a:xfrm>
            <a:custGeom>
              <a:avLst/>
              <a:gdLst>
                <a:gd name="T0" fmla="*/ 727 w 780"/>
                <a:gd name="T1" fmla="*/ 587 h 1278"/>
                <a:gd name="T2" fmla="*/ 776 w 780"/>
                <a:gd name="T3" fmla="*/ 444 h 1278"/>
                <a:gd name="T4" fmla="*/ 766 w 780"/>
                <a:gd name="T5" fmla="*/ 287 h 1278"/>
                <a:gd name="T6" fmla="*/ 699 w 780"/>
                <a:gd name="T7" fmla="*/ 152 h 1278"/>
                <a:gd name="T8" fmla="*/ 587 w 780"/>
                <a:gd name="T9" fmla="*/ 54 h 1278"/>
                <a:gd name="T10" fmla="*/ 444 w 780"/>
                <a:gd name="T11" fmla="*/ 4 h 1278"/>
                <a:gd name="T12" fmla="*/ 287 w 780"/>
                <a:gd name="T13" fmla="*/ 15 h 1278"/>
                <a:gd name="T14" fmla="*/ 153 w 780"/>
                <a:gd name="T15" fmla="*/ 81 h 1278"/>
                <a:gd name="T16" fmla="*/ 54 w 780"/>
                <a:gd name="T17" fmla="*/ 193 h 1278"/>
                <a:gd name="T18" fmla="*/ 4 w 780"/>
                <a:gd name="T19" fmla="*/ 337 h 1278"/>
                <a:gd name="T20" fmla="*/ 15 w 780"/>
                <a:gd name="T21" fmla="*/ 493 h 1278"/>
                <a:gd name="T22" fmla="*/ 83 w 780"/>
                <a:gd name="T23" fmla="*/ 629 h 1278"/>
                <a:gd name="T24" fmla="*/ 186 w 780"/>
                <a:gd name="T25" fmla="*/ 722 h 1278"/>
                <a:gd name="T26" fmla="*/ 311 w 780"/>
                <a:gd name="T27" fmla="*/ 772 h 1278"/>
                <a:gd name="T28" fmla="*/ 166 w 780"/>
                <a:gd name="T29" fmla="*/ 894 h 1278"/>
                <a:gd name="T30" fmla="*/ 119 w 780"/>
                <a:gd name="T31" fmla="*/ 930 h 1278"/>
                <a:gd name="T32" fmla="*/ 111 w 780"/>
                <a:gd name="T33" fmla="*/ 991 h 1278"/>
                <a:gd name="T34" fmla="*/ 148 w 780"/>
                <a:gd name="T35" fmla="*/ 1038 h 1278"/>
                <a:gd name="T36" fmla="*/ 311 w 780"/>
                <a:gd name="T37" fmla="*/ 1050 h 1278"/>
                <a:gd name="T38" fmla="*/ 322 w 780"/>
                <a:gd name="T39" fmla="*/ 1239 h 1278"/>
                <a:gd name="T40" fmla="*/ 369 w 780"/>
                <a:gd name="T41" fmla="*/ 1276 h 1278"/>
                <a:gd name="T42" fmla="*/ 431 w 780"/>
                <a:gd name="T43" fmla="*/ 1267 h 1278"/>
                <a:gd name="T44" fmla="*/ 467 w 780"/>
                <a:gd name="T45" fmla="*/ 1220 h 1278"/>
                <a:gd name="T46" fmla="*/ 594 w 780"/>
                <a:gd name="T47" fmla="*/ 1050 h 1278"/>
                <a:gd name="T48" fmla="*/ 650 w 780"/>
                <a:gd name="T49" fmla="*/ 1027 h 1278"/>
                <a:gd name="T50" fmla="*/ 673 w 780"/>
                <a:gd name="T51" fmla="*/ 971 h 1278"/>
                <a:gd name="T52" fmla="*/ 650 w 780"/>
                <a:gd name="T53" fmla="*/ 915 h 1278"/>
                <a:gd name="T54" fmla="*/ 594 w 780"/>
                <a:gd name="T55" fmla="*/ 891 h 1278"/>
                <a:gd name="T56" fmla="*/ 514 w 780"/>
                <a:gd name="T57" fmla="*/ 759 h 1278"/>
                <a:gd name="T58" fmla="*/ 633 w 780"/>
                <a:gd name="T59" fmla="*/ 695 h 1278"/>
                <a:gd name="T60" fmla="*/ 352 w 780"/>
                <a:gd name="T61" fmla="*/ 618 h 1278"/>
                <a:gd name="T62" fmla="*/ 255 w 780"/>
                <a:gd name="T63" fmla="*/ 577 h 1278"/>
                <a:gd name="T64" fmla="*/ 186 w 780"/>
                <a:gd name="T65" fmla="*/ 496 h 1278"/>
                <a:gd name="T66" fmla="*/ 159 w 780"/>
                <a:gd name="T67" fmla="*/ 390 h 1278"/>
                <a:gd name="T68" fmla="*/ 186 w 780"/>
                <a:gd name="T69" fmla="*/ 285 h 1278"/>
                <a:gd name="T70" fmla="*/ 255 w 780"/>
                <a:gd name="T71" fmla="*/ 204 h 1278"/>
                <a:gd name="T72" fmla="*/ 352 w 780"/>
                <a:gd name="T73" fmla="*/ 162 h 1278"/>
                <a:gd name="T74" fmla="*/ 463 w 780"/>
                <a:gd name="T75" fmla="*/ 171 h 1278"/>
                <a:gd name="T76" fmla="*/ 553 w 780"/>
                <a:gd name="T77" fmla="*/ 227 h 1278"/>
                <a:gd name="T78" fmla="*/ 609 w 780"/>
                <a:gd name="T79" fmla="*/ 317 h 1278"/>
                <a:gd name="T80" fmla="*/ 619 w 780"/>
                <a:gd name="T81" fmla="*/ 428 h 1278"/>
                <a:gd name="T82" fmla="*/ 577 w 780"/>
                <a:gd name="T83" fmla="*/ 527 h 1278"/>
                <a:gd name="T84" fmla="*/ 497 w 780"/>
                <a:gd name="T85" fmla="*/ 595 h 1278"/>
                <a:gd name="T86" fmla="*/ 390 w 780"/>
                <a:gd name="T87" fmla="*/ 621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80" h="1278">
                  <a:moveTo>
                    <a:pt x="667" y="665"/>
                  </a:moveTo>
                  <a:lnTo>
                    <a:pt x="699" y="629"/>
                  </a:lnTo>
                  <a:lnTo>
                    <a:pt x="727" y="587"/>
                  </a:lnTo>
                  <a:lnTo>
                    <a:pt x="750" y="542"/>
                  </a:lnTo>
                  <a:lnTo>
                    <a:pt x="766" y="493"/>
                  </a:lnTo>
                  <a:lnTo>
                    <a:pt x="776" y="444"/>
                  </a:lnTo>
                  <a:lnTo>
                    <a:pt x="780" y="390"/>
                  </a:lnTo>
                  <a:lnTo>
                    <a:pt x="776" y="337"/>
                  </a:lnTo>
                  <a:lnTo>
                    <a:pt x="766" y="287"/>
                  </a:lnTo>
                  <a:lnTo>
                    <a:pt x="750" y="239"/>
                  </a:lnTo>
                  <a:lnTo>
                    <a:pt x="727" y="193"/>
                  </a:lnTo>
                  <a:lnTo>
                    <a:pt x="699" y="152"/>
                  </a:lnTo>
                  <a:lnTo>
                    <a:pt x="667" y="115"/>
                  </a:lnTo>
                  <a:lnTo>
                    <a:pt x="629" y="81"/>
                  </a:lnTo>
                  <a:lnTo>
                    <a:pt x="587" y="54"/>
                  </a:lnTo>
                  <a:lnTo>
                    <a:pt x="543" y="32"/>
                  </a:lnTo>
                  <a:lnTo>
                    <a:pt x="495" y="15"/>
                  </a:lnTo>
                  <a:lnTo>
                    <a:pt x="444" y="4"/>
                  </a:lnTo>
                  <a:lnTo>
                    <a:pt x="390" y="0"/>
                  </a:lnTo>
                  <a:lnTo>
                    <a:pt x="338" y="4"/>
                  </a:lnTo>
                  <a:lnTo>
                    <a:pt x="287" y="15"/>
                  </a:lnTo>
                  <a:lnTo>
                    <a:pt x="239" y="32"/>
                  </a:lnTo>
                  <a:lnTo>
                    <a:pt x="193" y="54"/>
                  </a:lnTo>
                  <a:lnTo>
                    <a:pt x="153" y="81"/>
                  </a:lnTo>
                  <a:lnTo>
                    <a:pt x="115" y="115"/>
                  </a:lnTo>
                  <a:lnTo>
                    <a:pt x="83" y="152"/>
                  </a:lnTo>
                  <a:lnTo>
                    <a:pt x="54" y="193"/>
                  </a:lnTo>
                  <a:lnTo>
                    <a:pt x="32" y="239"/>
                  </a:lnTo>
                  <a:lnTo>
                    <a:pt x="15" y="287"/>
                  </a:lnTo>
                  <a:lnTo>
                    <a:pt x="4" y="337"/>
                  </a:lnTo>
                  <a:lnTo>
                    <a:pt x="0" y="390"/>
                  </a:lnTo>
                  <a:lnTo>
                    <a:pt x="4" y="444"/>
                  </a:lnTo>
                  <a:lnTo>
                    <a:pt x="15" y="493"/>
                  </a:lnTo>
                  <a:lnTo>
                    <a:pt x="32" y="542"/>
                  </a:lnTo>
                  <a:lnTo>
                    <a:pt x="54" y="587"/>
                  </a:lnTo>
                  <a:lnTo>
                    <a:pt x="83" y="629"/>
                  </a:lnTo>
                  <a:lnTo>
                    <a:pt x="115" y="665"/>
                  </a:lnTo>
                  <a:lnTo>
                    <a:pt x="148" y="695"/>
                  </a:lnTo>
                  <a:lnTo>
                    <a:pt x="186" y="722"/>
                  </a:lnTo>
                  <a:lnTo>
                    <a:pt x="225" y="742"/>
                  </a:lnTo>
                  <a:lnTo>
                    <a:pt x="266" y="759"/>
                  </a:lnTo>
                  <a:lnTo>
                    <a:pt x="311" y="772"/>
                  </a:lnTo>
                  <a:lnTo>
                    <a:pt x="311" y="891"/>
                  </a:lnTo>
                  <a:lnTo>
                    <a:pt x="187" y="891"/>
                  </a:lnTo>
                  <a:lnTo>
                    <a:pt x="166" y="894"/>
                  </a:lnTo>
                  <a:lnTo>
                    <a:pt x="148" y="901"/>
                  </a:lnTo>
                  <a:lnTo>
                    <a:pt x="131" y="915"/>
                  </a:lnTo>
                  <a:lnTo>
                    <a:pt x="119" y="930"/>
                  </a:lnTo>
                  <a:lnTo>
                    <a:pt x="111" y="950"/>
                  </a:lnTo>
                  <a:lnTo>
                    <a:pt x="107" y="971"/>
                  </a:lnTo>
                  <a:lnTo>
                    <a:pt x="111" y="991"/>
                  </a:lnTo>
                  <a:lnTo>
                    <a:pt x="119" y="1011"/>
                  </a:lnTo>
                  <a:lnTo>
                    <a:pt x="131" y="1027"/>
                  </a:lnTo>
                  <a:lnTo>
                    <a:pt x="148" y="1038"/>
                  </a:lnTo>
                  <a:lnTo>
                    <a:pt x="166" y="1048"/>
                  </a:lnTo>
                  <a:lnTo>
                    <a:pt x="187" y="1050"/>
                  </a:lnTo>
                  <a:lnTo>
                    <a:pt x="311" y="1050"/>
                  </a:lnTo>
                  <a:lnTo>
                    <a:pt x="311" y="1199"/>
                  </a:lnTo>
                  <a:lnTo>
                    <a:pt x="315" y="1220"/>
                  </a:lnTo>
                  <a:lnTo>
                    <a:pt x="322" y="1239"/>
                  </a:lnTo>
                  <a:lnTo>
                    <a:pt x="334" y="1255"/>
                  </a:lnTo>
                  <a:lnTo>
                    <a:pt x="350" y="1267"/>
                  </a:lnTo>
                  <a:lnTo>
                    <a:pt x="369" y="1276"/>
                  </a:lnTo>
                  <a:lnTo>
                    <a:pt x="390" y="1278"/>
                  </a:lnTo>
                  <a:lnTo>
                    <a:pt x="411" y="1276"/>
                  </a:lnTo>
                  <a:lnTo>
                    <a:pt x="431" y="1267"/>
                  </a:lnTo>
                  <a:lnTo>
                    <a:pt x="446" y="1255"/>
                  </a:lnTo>
                  <a:lnTo>
                    <a:pt x="459" y="1239"/>
                  </a:lnTo>
                  <a:lnTo>
                    <a:pt x="467" y="1220"/>
                  </a:lnTo>
                  <a:lnTo>
                    <a:pt x="470" y="1199"/>
                  </a:lnTo>
                  <a:lnTo>
                    <a:pt x="470" y="1050"/>
                  </a:lnTo>
                  <a:lnTo>
                    <a:pt x="594" y="1050"/>
                  </a:lnTo>
                  <a:lnTo>
                    <a:pt x="615" y="1048"/>
                  </a:lnTo>
                  <a:lnTo>
                    <a:pt x="634" y="1038"/>
                  </a:lnTo>
                  <a:lnTo>
                    <a:pt x="650" y="1027"/>
                  </a:lnTo>
                  <a:lnTo>
                    <a:pt x="663" y="1011"/>
                  </a:lnTo>
                  <a:lnTo>
                    <a:pt x="671" y="991"/>
                  </a:lnTo>
                  <a:lnTo>
                    <a:pt x="673" y="971"/>
                  </a:lnTo>
                  <a:lnTo>
                    <a:pt x="671" y="950"/>
                  </a:lnTo>
                  <a:lnTo>
                    <a:pt x="663" y="930"/>
                  </a:lnTo>
                  <a:lnTo>
                    <a:pt x="650" y="915"/>
                  </a:lnTo>
                  <a:lnTo>
                    <a:pt x="634" y="901"/>
                  </a:lnTo>
                  <a:lnTo>
                    <a:pt x="615" y="894"/>
                  </a:lnTo>
                  <a:lnTo>
                    <a:pt x="594" y="891"/>
                  </a:lnTo>
                  <a:lnTo>
                    <a:pt x="470" y="891"/>
                  </a:lnTo>
                  <a:lnTo>
                    <a:pt x="470" y="772"/>
                  </a:lnTo>
                  <a:lnTo>
                    <a:pt x="514" y="759"/>
                  </a:lnTo>
                  <a:lnTo>
                    <a:pt x="556" y="742"/>
                  </a:lnTo>
                  <a:lnTo>
                    <a:pt x="596" y="722"/>
                  </a:lnTo>
                  <a:lnTo>
                    <a:pt x="633" y="695"/>
                  </a:lnTo>
                  <a:lnTo>
                    <a:pt x="667" y="665"/>
                  </a:lnTo>
                  <a:close/>
                  <a:moveTo>
                    <a:pt x="390" y="621"/>
                  </a:moveTo>
                  <a:lnTo>
                    <a:pt x="352" y="618"/>
                  </a:lnTo>
                  <a:lnTo>
                    <a:pt x="317" y="609"/>
                  </a:lnTo>
                  <a:lnTo>
                    <a:pt x="285" y="595"/>
                  </a:lnTo>
                  <a:lnTo>
                    <a:pt x="255" y="577"/>
                  </a:lnTo>
                  <a:lnTo>
                    <a:pt x="227" y="553"/>
                  </a:lnTo>
                  <a:lnTo>
                    <a:pt x="204" y="527"/>
                  </a:lnTo>
                  <a:lnTo>
                    <a:pt x="186" y="496"/>
                  </a:lnTo>
                  <a:lnTo>
                    <a:pt x="171" y="463"/>
                  </a:lnTo>
                  <a:lnTo>
                    <a:pt x="162" y="428"/>
                  </a:lnTo>
                  <a:lnTo>
                    <a:pt x="159" y="390"/>
                  </a:lnTo>
                  <a:lnTo>
                    <a:pt x="162" y="352"/>
                  </a:lnTo>
                  <a:lnTo>
                    <a:pt x="171" y="317"/>
                  </a:lnTo>
                  <a:lnTo>
                    <a:pt x="186" y="285"/>
                  </a:lnTo>
                  <a:lnTo>
                    <a:pt x="204" y="253"/>
                  </a:lnTo>
                  <a:lnTo>
                    <a:pt x="227" y="227"/>
                  </a:lnTo>
                  <a:lnTo>
                    <a:pt x="255" y="204"/>
                  </a:lnTo>
                  <a:lnTo>
                    <a:pt x="285" y="185"/>
                  </a:lnTo>
                  <a:lnTo>
                    <a:pt x="317" y="171"/>
                  </a:lnTo>
                  <a:lnTo>
                    <a:pt x="352" y="162"/>
                  </a:lnTo>
                  <a:lnTo>
                    <a:pt x="390" y="159"/>
                  </a:lnTo>
                  <a:lnTo>
                    <a:pt x="428" y="162"/>
                  </a:lnTo>
                  <a:lnTo>
                    <a:pt x="463" y="171"/>
                  </a:lnTo>
                  <a:lnTo>
                    <a:pt x="497" y="185"/>
                  </a:lnTo>
                  <a:lnTo>
                    <a:pt x="527" y="204"/>
                  </a:lnTo>
                  <a:lnTo>
                    <a:pt x="553" y="227"/>
                  </a:lnTo>
                  <a:lnTo>
                    <a:pt x="577" y="253"/>
                  </a:lnTo>
                  <a:lnTo>
                    <a:pt x="596" y="285"/>
                  </a:lnTo>
                  <a:lnTo>
                    <a:pt x="609" y="317"/>
                  </a:lnTo>
                  <a:lnTo>
                    <a:pt x="619" y="352"/>
                  </a:lnTo>
                  <a:lnTo>
                    <a:pt x="621" y="390"/>
                  </a:lnTo>
                  <a:lnTo>
                    <a:pt x="619" y="428"/>
                  </a:lnTo>
                  <a:lnTo>
                    <a:pt x="609" y="463"/>
                  </a:lnTo>
                  <a:lnTo>
                    <a:pt x="596" y="496"/>
                  </a:lnTo>
                  <a:lnTo>
                    <a:pt x="577" y="527"/>
                  </a:lnTo>
                  <a:lnTo>
                    <a:pt x="553" y="553"/>
                  </a:lnTo>
                  <a:lnTo>
                    <a:pt x="527" y="577"/>
                  </a:lnTo>
                  <a:lnTo>
                    <a:pt x="497" y="595"/>
                  </a:lnTo>
                  <a:lnTo>
                    <a:pt x="463" y="609"/>
                  </a:lnTo>
                  <a:lnTo>
                    <a:pt x="428" y="618"/>
                  </a:lnTo>
                  <a:lnTo>
                    <a:pt x="390" y="621"/>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112" name="Freeform 9">
              <a:extLst>
                <a:ext uri="{FF2B5EF4-FFF2-40B4-BE49-F238E27FC236}">
                  <a16:creationId xmlns:a16="http://schemas.microsoft.com/office/drawing/2014/main" id="{1ADFD53A-A77E-4681-9FB9-38033CEE2137}"/>
                </a:ext>
              </a:extLst>
            </p:cNvPr>
            <p:cNvSpPr>
              <a:spLocks noChangeAspect="1" noEditPoints="1"/>
            </p:cNvSpPr>
            <p:nvPr/>
          </p:nvSpPr>
          <p:spPr bwMode="auto">
            <a:xfrm>
              <a:off x="1408118" y="5615674"/>
              <a:ext cx="252000" cy="252927"/>
            </a:xfrm>
            <a:custGeom>
              <a:avLst/>
              <a:gdLst>
                <a:gd name="T0" fmla="*/ 1046 w 1086"/>
                <a:gd name="T1" fmla="*/ 9 h 1091"/>
                <a:gd name="T2" fmla="*/ 1006 w 1086"/>
                <a:gd name="T3" fmla="*/ 0 h 1091"/>
                <a:gd name="T4" fmla="*/ 661 w 1086"/>
                <a:gd name="T5" fmla="*/ 2 h 1091"/>
                <a:gd name="T6" fmla="*/ 626 w 1086"/>
                <a:gd name="T7" fmla="*/ 23 h 1091"/>
                <a:gd name="T8" fmla="*/ 605 w 1086"/>
                <a:gd name="T9" fmla="*/ 57 h 1091"/>
                <a:gd name="T10" fmla="*/ 605 w 1086"/>
                <a:gd name="T11" fmla="*/ 100 h 1091"/>
                <a:gd name="T12" fmla="*/ 626 w 1086"/>
                <a:gd name="T13" fmla="*/ 135 h 1091"/>
                <a:gd name="T14" fmla="*/ 661 w 1086"/>
                <a:gd name="T15" fmla="*/ 155 h 1091"/>
                <a:gd name="T16" fmla="*/ 815 w 1086"/>
                <a:gd name="T17" fmla="*/ 157 h 1091"/>
                <a:gd name="T18" fmla="*/ 562 w 1086"/>
                <a:gd name="T19" fmla="*/ 352 h 1091"/>
                <a:gd name="T20" fmla="*/ 480 w 1086"/>
                <a:gd name="T21" fmla="*/ 322 h 1091"/>
                <a:gd name="T22" fmla="*/ 390 w 1086"/>
                <a:gd name="T23" fmla="*/ 311 h 1091"/>
                <a:gd name="T24" fmla="*/ 287 w 1086"/>
                <a:gd name="T25" fmla="*/ 326 h 1091"/>
                <a:gd name="T26" fmla="*/ 193 w 1086"/>
                <a:gd name="T27" fmla="*/ 365 h 1091"/>
                <a:gd name="T28" fmla="*/ 114 w 1086"/>
                <a:gd name="T29" fmla="*/ 426 h 1091"/>
                <a:gd name="T30" fmla="*/ 53 w 1086"/>
                <a:gd name="T31" fmla="*/ 504 h 1091"/>
                <a:gd name="T32" fmla="*/ 14 w 1086"/>
                <a:gd name="T33" fmla="*/ 598 h 1091"/>
                <a:gd name="T34" fmla="*/ 0 w 1086"/>
                <a:gd name="T35" fmla="*/ 701 h 1091"/>
                <a:gd name="T36" fmla="*/ 14 w 1086"/>
                <a:gd name="T37" fmla="*/ 804 h 1091"/>
                <a:gd name="T38" fmla="*/ 53 w 1086"/>
                <a:gd name="T39" fmla="*/ 898 h 1091"/>
                <a:gd name="T40" fmla="*/ 114 w 1086"/>
                <a:gd name="T41" fmla="*/ 976 h 1091"/>
                <a:gd name="T42" fmla="*/ 193 w 1086"/>
                <a:gd name="T43" fmla="*/ 1038 h 1091"/>
                <a:gd name="T44" fmla="*/ 287 w 1086"/>
                <a:gd name="T45" fmla="*/ 1077 h 1091"/>
                <a:gd name="T46" fmla="*/ 390 w 1086"/>
                <a:gd name="T47" fmla="*/ 1091 h 1091"/>
                <a:gd name="T48" fmla="*/ 493 w 1086"/>
                <a:gd name="T49" fmla="*/ 1077 h 1091"/>
                <a:gd name="T50" fmla="*/ 586 w 1086"/>
                <a:gd name="T51" fmla="*/ 1038 h 1091"/>
                <a:gd name="T52" fmla="*/ 665 w 1086"/>
                <a:gd name="T53" fmla="*/ 976 h 1091"/>
                <a:gd name="T54" fmla="*/ 726 w 1086"/>
                <a:gd name="T55" fmla="*/ 898 h 1091"/>
                <a:gd name="T56" fmla="*/ 765 w 1086"/>
                <a:gd name="T57" fmla="*/ 804 h 1091"/>
                <a:gd name="T58" fmla="*/ 780 w 1086"/>
                <a:gd name="T59" fmla="*/ 701 h 1091"/>
                <a:gd name="T60" fmla="*/ 768 w 1086"/>
                <a:gd name="T61" fmla="*/ 609 h 1091"/>
                <a:gd name="T62" fmla="*/ 736 w 1086"/>
                <a:gd name="T63" fmla="*/ 523 h 1091"/>
                <a:gd name="T64" fmla="*/ 928 w 1086"/>
                <a:gd name="T65" fmla="*/ 270 h 1091"/>
                <a:gd name="T66" fmla="*/ 931 w 1086"/>
                <a:gd name="T67" fmla="*/ 425 h 1091"/>
                <a:gd name="T68" fmla="*/ 950 w 1086"/>
                <a:gd name="T69" fmla="*/ 460 h 1091"/>
                <a:gd name="T70" fmla="*/ 986 w 1086"/>
                <a:gd name="T71" fmla="*/ 481 h 1091"/>
                <a:gd name="T72" fmla="*/ 1029 w 1086"/>
                <a:gd name="T73" fmla="*/ 481 h 1091"/>
                <a:gd name="T74" fmla="*/ 1063 w 1086"/>
                <a:gd name="T75" fmla="*/ 460 h 1091"/>
                <a:gd name="T76" fmla="*/ 1083 w 1086"/>
                <a:gd name="T77" fmla="*/ 425 h 1091"/>
                <a:gd name="T78" fmla="*/ 1086 w 1086"/>
                <a:gd name="T79" fmla="*/ 79 h 1091"/>
                <a:gd name="T80" fmla="*/ 1085 w 1086"/>
                <a:gd name="T81" fmla="*/ 66 h 1091"/>
                <a:gd name="T82" fmla="*/ 1074 w 1086"/>
                <a:gd name="T83" fmla="*/ 37 h 1091"/>
                <a:gd name="T84" fmla="*/ 553 w 1086"/>
                <a:gd name="T85" fmla="*/ 864 h 1091"/>
                <a:gd name="T86" fmla="*/ 495 w 1086"/>
                <a:gd name="T87" fmla="*/ 906 h 1091"/>
                <a:gd name="T88" fmla="*/ 427 w 1086"/>
                <a:gd name="T89" fmla="*/ 929 h 1091"/>
                <a:gd name="T90" fmla="*/ 352 w 1086"/>
                <a:gd name="T91" fmla="*/ 929 h 1091"/>
                <a:gd name="T92" fmla="*/ 284 w 1086"/>
                <a:gd name="T93" fmla="*/ 906 h 1091"/>
                <a:gd name="T94" fmla="*/ 227 w 1086"/>
                <a:gd name="T95" fmla="*/ 864 h 1091"/>
                <a:gd name="T96" fmla="*/ 185 w 1086"/>
                <a:gd name="T97" fmla="*/ 807 h 1091"/>
                <a:gd name="T98" fmla="*/ 161 w 1086"/>
                <a:gd name="T99" fmla="*/ 739 h 1091"/>
                <a:gd name="T100" fmla="*/ 161 w 1086"/>
                <a:gd name="T101" fmla="*/ 663 h 1091"/>
                <a:gd name="T102" fmla="*/ 185 w 1086"/>
                <a:gd name="T103" fmla="*/ 596 h 1091"/>
                <a:gd name="T104" fmla="*/ 227 w 1086"/>
                <a:gd name="T105" fmla="*/ 538 h 1091"/>
                <a:gd name="T106" fmla="*/ 284 w 1086"/>
                <a:gd name="T107" fmla="*/ 496 h 1091"/>
                <a:gd name="T108" fmla="*/ 352 w 1086"/>
                <a:gd name="T109" fmla="*/ 473 h 1091"/>
                <a:gd name="T110" fmla="*/ 427 w 1086"/>
                <a:gd name="T111" fmla="*/ 473 h 1091"/>
                <a:gd name="T112" fmla="*/ 495 w 1086"/>
                <a:gd name="T113" fmla="*/ 496 h 1091"/>
                <a:gd name="T114" fmla="*/ 553 w 1086"/>
                <a:gd name="T115" fmla="*/ 538 h 1091"/>
                <a:gd name="T116" fmla="*/ 594 w 1086"/>
                <a:gd name="T117" fmla="*/ 596 h 1091"/>
                <a:gd name="T118" fmla="*/ 618 w 1086"/>
                <a:gd name="T119" fmla="*/ 663 h 1091"/>
                <a:gd name="T120" fmla="*/ 618 w 1086"/>
                <a:gd name="T121" fmla="*/ 739 h 1091"/>
                <a:gd name="T122" fmla="*/ 594 w 1086"/>
                <a:gd name="T123" fmla="*/ 807 h 1091"/>
                <a:gd name="T124" fmla="*/ 553 w 1086"/>
                <a:gd name="T125" fmla="*/ 864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6" h="1091">
                  <a:moveTo>
                    <a:pt x="1061" y="22"/>
                  </a:moveTo>
                  <a:lnTo>
                    <a:pt x="1046" y="9"/>
                  </a:lnTo>
                  <a:lnTo>
                    <a:pt x="1027" y="2"/>
                  </a:lnTo>
                  <a:lnTo>
                    <a:pt x="1006" y="0"/>
                  </a:lnTo>
                  <a:lnTo>
                    <a:pt x="682" y="0"/>
                  </a:lnTo>
                  <a:lnTo>
                    <a:pt x="661" y="2"/>
                  </a:lnTo>
                  <a:lnTo>
                    <a:pt x="641" y="10"/>
                  </a:lnTo>
                  <a:lnTo>
                    <a:pt x="626" y="23"/>
                  </a:lnTo>
                  <a:lnTo>
                    <a:pt x="613" y="39"/>
                  </a:lnTo>
                  <a:lnTo>
                    <a:pt x="605" y="57"/>
                  </a:lnTo>
                  <a:lnTo>
                    <a:pt x="602" y="79"/>
                  </a:lnTo>
                  <a:lnTo>
                    <a:pt x="605" y="100"/>
                  </a:lnTo>
                  <a:lnTo>
                    <a:pt x="613" y="118"/>
                  </a:lnTo>
                  <a:lnTo>
                    <a:pt x="626" y="135"/>
                  </a:lnTo>
                  <a:lnTo>
                    <a:pt x="641" y="147"/>
                  </a:lnTo>
                  <a:lnTo>
                    <a:pt x="661" y="155"/>
                  </a:lnTo>
                  <a:lnTo>
                    <a:pt x="682" y="157"/>
                  </a:lnTo>
                  <a:lnTo>
                    <a:pt x="815" y="157"/>
                  </a:lnTo>
                  <a:lnTo>
                    <a:pt x="600" y="373"/>
                  </a:lnTo>
                  <a:lnTo>
                    <a:pt x="562" y="352"/>
                  </a:lnTo>
                  <a:lnTo>
                    <a:pt x="523" y="335"/>
                  </a:lnTo>
                  <a:lnTo>
                    <a:pt x="480" y="322"/>
                  </a:lnTo>
                  <a:lnTo>
                    <a:pt x="435" y="314"/>
                  </a:lnTo>
                  <a:lnTo>
                    <a:pt x="390" y="311"/>
                  </a:lnTo>
                  <a:lnTo>
                    <a:pt x="336" y="315"/>
                  </a:lnTo>
                  <a:lnTo>
                    <a:pt x="287" y="326"/>
                  </a:lnTo>
                  <a:lnTo>
                    <a:pt x="238" y="343"/>
                  </a:lnTo>
                  <a:lnTo>
                    <a:pt x="193" y="365"/>
                  </a:lnTo>
                  <a:lnTo>
                    <a:pt x="151" y="392"/>
                  </a:lnTo>
                  <a:lnTo>
                    <a:pt x="114" y="426"/>
                  </a:lnTo>
                  <a:lnTo>
                    <a:pt x="80" y="463"/>
                  </a:lnTo>
                  <a:lnTo>
                    <a:pt x="53" y="504"/>
                  </a:lnTo>
                  <a:lnTo>
                    <a:pt x="31" y="550"/>
                  </a:lnTo>
                  <a:lnTo>
                    <a:pt x="14" y="598"/>
                  </a:lnTo>
                  <a:lnTo>
                    <a:pt x="3" y="648"/>
                  </a:lnTo>
                  <a:lnTo>
                    <a:pt x="0" y="701"/>
                  </a:lnTo>
                  <a:lnTo>
                    <a:pt x="3" y="755"/>
                  </a:lnTo>
                  <a:lnTo>
                    <a:pt x="14" y="804"/>
                  </a:lnTo>
                  <a:lnTo>
                    <a:pt x="31" y="853"/>
                  </a:lnTo>
                  <a:lnTo>
                    <a:pt x="53" y="898"/>
                  </a:lnTo>
                  <a:lnTo>
                    <a:pt x="80" y="940"/>
                  </a:lnTo>
                  <a:lnTo>
                    <a:pt x="114" y="976"/>
                  </a:lnTo>
                  <a:lnTo>
                    <a:pt x="151" y="1010"/>
                  </a:lnTo>
                  <a:lnTo>
                    <a:pt x="193" y="1038"/>
                  </a:lnTo>
                  <a:lnTo>
                    <a:pt x="238" y="1060"/>
                  </a:lnTo>
                  <a:lnTo>
                    <a:pt x="287" y="1077"/>
                  </a:lnTo>
                  <a:lnTo>
                    <a:pt x="336" y="1087"/>
                  </a:lnTo>
                  <a:lnTo>
                    <a:pt x="390" y="1091"/>
                  </a:lnTo>
                  <a:lnTo>
                    <a:pt x="443" y="1087"/>
                  </a:lnTo>
                  <a:lnTo>
                    <a:pt x="493" y="1077"/>
                  </a:lnTo>
                  <a:lnTo>
                    <a:pt x="541" y="1060"/>
                  </a:lnTo>
                  <a:lnTo>
                    <a:pt x="586" y="1038"/>
                  </a:lnTo>
                  <a:lnTo>
                    <a:pt x="628" y="1010"/>
                  </a:lnTo>
                  <a:lnTo>
                    <a:pt x="665" y="976"/>
                  </a:lnTo>
                  <a:lnTo>
                    <a:pt x="699" y="940"/>
                  </a:lnTo>
                  <a:lnTo>
                    <a:pt x="726" y="898"/>
                  </a:lnTo>
                  <a:lnTo>
                    <a:pt x="748" y="853"/>
                  </a:lnTo>
                  <a:lnTo>
                    <a:pt x="765" y="804"/>
                  </a:lnTo>
                  <a:lnTo>
                    <a:pt x="776" y="755"/>
                  </a:lnTo>
                  <a:lnTo>
                    <a:pt x="780" y="701"/>
                  </a:lnTo>
                  <a:lnTo>
                    <a:pt x="777" y="654"/>
                  </a:lnTo>
                  <a:lnTo>
                    <a:pt x="768" y="609"/>
                  </a:lnTo>
                  <a:lnTo>
                    <a:pt x="755" y="564"/>
                  </a:lnTo>
                  <a:lnTo>
                    <a:pt x="736" y="523"/>
                  </a:lnTo>
                  <a:lnTo>
                    <a:pt x="713" y="485"/>
                  </a:lnTo>
                  <a:lnTo>
                    <a:pt x="928" y="270"/>
                  </a:lnTo>
                  <a:lnTo>
                    <a:pt x="928" y="404"/>
                  </a:lnTo>
                  <a:lnTo>
                    <a:pt x="931" y="425"/>
                  </a:lnTo>
                  <a:lnTo>
                    <a:pt x="939" y="444"/>
                  </a:lnTo>
                  <a:lnTo>
                    <a:pt x="950" y="460"/>
                  </a:lnTo>
                  <a:lnTo>
                    <a:pt x="967" y="472"/>
                  </a:lnTo>
                  <a:lnTo>
                    <a:pt x="986" y="481"/>
                  </a:lnTo>
                  <a:lnTo>
                    <a:pt x="1006" y="483"/>
                  </a:lnTo>
                  <a:lnTo>
                    <a:pt x="1029" y="481"/>
                  </a:lnTo>
                  <a:lnTo>
                    <a:pt x="1047" y="472"/>
                  </a:lnTo>
                  <a:lnTo>
                    <a:pt x="1063" y="460"/>
                  </a:lnTo>
                  <a:lnTo>
                    <a:pt x="1076" y="444"/>
                  </a:lnTo>
                  <a:lnTo>
                    <a:pt x="1083" y="425"/>
                  </a:lnTo>
                  <a:lnTo>
                    <a:pt x="1086" y="404"/>
                  </a:lnTo>
                  <a:lnTo>
                    <a:pt x="1086" y="79"/>
                  </a:lnTo>
                  <a:lnTo>
                    <a:pt x="1086" y="75"/>
                  </a:lnTo>
                  <a:lnTo>
                    <a:pt x="1085" y="66"/>
                  </a:lnTo>
                  <a:lnTo>
                    <a:pt x="1082" y="53"/>
                  </a:lnTo>
                  <a:lnTo>
                    <a:pt x="1074" y="37"/>
                  </a:lnTo>
                  <a:lnTo>
                    <a:pt x="1061" y="22"/>
                  </a:lnTo>
                  <a:close/>
                  <a:moveTo>
                    <a:pt x="553" y="864"/>
                  </a:moveTo>
                  <a:lnTo>
                    <a:pt x="526" y="888"/>
                  </a:lnTo>
                  <a:lnTo>
                    <a:pt x="495" y="906"/>
                  </a:lnTo>
                  <a:lnTo>
                    <a:pt x="463" y="920"/>
                  </a:lnTo>
                  <a:lnTo>
                    <a:pt x="427" y="929"/>
                  </a:lnTo>
                  <a:lnTo>
                    <a:pt x="390" y="932"/>
                  </a:lnTo>
                  <a:lnTo>
                    <a:pt x="352" y="929"/>
                  </a:lnTo>
                  <a:lnTo>
                    <a:pt x="317" y="920"/>
                  </a:lnTo>
                  <a:lnTo>
                    <a:pt x="284" y="906"/>
                  </a:lnTo>
                  <a:lnTo>
                    <a:pt x="253" y="888"/>
                  </a:lnTo>
                  <a:lnTo>
                    <a:pt x="227" y="864"/>
                  </a:lnTo>
                  <a:lnTo>
                    <a:pt x="203" y="838"/>
                  </a:lnTo>
                  <a:lnTo>
                    <a:pt x="185" y="807"/>
                  </a:lnTo>
                  <a:lnTo>
                    <a:pt x="170" y="774"/>
                  </a:lnTo>
                  <a:lnTo>
                    <a:pt x="161" y="739"/>
                  </a:lnTo>
                  <a:lnTo>
                    <a:pt x="159" y="701"/>
                  </a:lnTo>
                  <a:lnTo>
                    <a:pt x="161" y="663"/>
                  </a:lnTo>
                  <a:lnTo>
                    <a:pt x="170" y="628"/>
                  </a:lnTo>
                  <a:lnTo>
                    <a:pt x="185" y="596"/>
                  </a:lnTo>
                  <a:lnTo>
                    <a:pt x="203" y="564"/>
                  </a:lnTo>
                  <a:lnTo>
                    <a:pt x="227" y="538"/>
                  </a:lnTo>
                  <a:lnTo>
                    <a:pt x="253" y="515"/>
                  </a:lnTo>
                  <a:lnTo>
                    <a:pt x="284" y="496"/>
                  </a:lnTo>
                  <a:lnTo>
                    <a:pt x="317" y="482"/>
                  </a:lnTo>
                  <a:lnTo>
                    <a:pt x="352" y="473"/>
                  </a:lnTo>
                  <a:lnTo>
                    <a:pt x="390" y="470"/>
                  </a:lnTo>
                  <a:lnTo>
                    <a:pt x="427" y="473"/>
                  </a:lnTo>
                  <a:lnTo>
                    <a:pt x="463" y="482"/>
                  </a:lnTo>
                  <a:lnTo>
                    <a:pt x="495" y="496"/>
                  </a:lnTo>
                  <a:lnTo>
                    <a:pt x="526" y="515"/>
                  </a:lnTo>
                  <a:lnTo>
                    <a:pt x="553" y="538"/>
                  </a:lnTo>
                  <a:lnTo>
                    <a:pt x="576" y="564"/>
                  </a:lnTo>
                  <a:lnTo>
                    <a:pt x="594" y="596"/>
                  </a:lnTo>
                  <a:lnTo>
                    <a:pt x="609" y="628"/>
                  </a:lnTo>
                  <a:lnTo>
                    <a:pt x="618" y="663"/>
                  </a:lnTo>
                  <a:lnTo>
                    <a:pt x="620" y="701"/>
                  </a:lnTo>
                  <a:lnTo>
                    <a:pt x="618" y="739"/>
                  </a:lnTo>
                  <a:lnTo>
                    <a:pt x="609" y="774"/>
                  </a:lnTo>
                  <a:lnTo>
                    <a:pt x="594" y="807"/>
                  </a:lnTo>
                  <a:lnTo>
                    <a:pt x="576" y="838"/>
                  </a:lnTo>
                  <a:lnTo>
                    <a:pt x="553" y="864"/>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113" name="Textfeld 112">
              <a:extLst>
                <a:ext uri="{FF2B5EF4-FFF2-40B4-BE49-F238E27FC236}">
                  <a16:creationId xmlns:a16="http://schemas.microsoft.com/office/drawing/2014/main" id="{65318828-03F9-47F3-8D2C-2D435349FE48}"/>
                </a:ext>
              </a:extLst>
            </p:cNvPr>
            <p:cNvSpPr txBox="1"/>
            <p:nvPr/>
          </p:nvSpPr>
          <p:spPr>
            <a:xfrm>
              <a:off x="1530792" y="5913703"/>
              <a:ext cx="550276" cy="138499"/>
            </a:xfrm>
            <a:prstGeom prst="rect">
              <a:avLst/>
            </a:prstGeom>
            <a:noFill/>
          </p:spPr>
          <p:txBody>
            <a:bodyPr wrap="square" lIns="0" tIns="0" rIns="0" bIns="0" rtlCol="0">
              <a:spAutoFit/>
            </a:bodyPr>
            <a:lstStyle/>
            <a:p>
              <a:r>
                <a:rPr lang="de-DE" sz="900" dirty="0">
                  <a:solidFill>
                    <a:schemeClr val="accent1"/>
                  </a:solidFill>
                </a:rPr>
                <a:t>(n=.985)</a:t>
              </a:r>
              <a:endParaRPr lang="en-US" sz="900" dirty="0" err="1">
                <a:solidFill>
                  <a:schemeClr val="accent1"/>
                </a:solidFill>
              </a:endParaRPr>
            </a:p>
          </p:txBody>
        </p:sp>
        <p:sp>
          <p:nvSpPr>
            <p:cNvPr id="114" name="Textfeld 113">
              <a:extLst>
                <a:ext uri="{FF2B5EF4-FFF2-40B4-BE49-F238E27FC236}">
                  <a16:creationId xmlns:a16="http://schemas.microsoft.com/office/drawing/2014/main" id="{C58729EB-2136-4A3D-80DB-D867F1AB8637}"/>
                </a:ext>
              </a:extLst>
            </p:cNvPr>
            <p:cNvSpPr txBox="1"/>
            <p:nvPr/>
          </p:nvSpPr>
          <p:spPr>
            <a:xfrm>
              <a:off x="2260641" y="5913703"/>
              <a:ext cx="550276" cy="138499"/>
            </a:xfrm>
            <a:prstGeom prst="rect">
              <a:avLst/>
            </a:prstGeom>
            <a:noFill/>
          </p:spPr>
          <p:txBody>
            <a:bodyPr wrap="square" lIns="0" tIns="0" rIns="0" bIns="0" rtlCol="0">
              <a:spAutoFit/>
            </a:bodyPr>
            <a:lstStyle/>
            <a:p>
              <a:r>
                <a:rPr lang="de-DE" sz="900" dirty="0">
                  <a:solidFill>
                    <a:schemeClr val="accent1"/>
                  </a:solidFill>
                </a:rPr>
                <a:t>(n=1.025)</a:t>
              </a:r>
              <a:endParaRPr lang="en-US" sz="900" dirty="0" err="1">
                <a:solidFill>
                  <a:schemeClr val="accent1"/>
                </a:solidFill>
              </a:endParaRPr>
            </a:p>
          </p:txBody>
        </p:sp>
        <p:sp>
          <p:nvSpPr>
            <p:cNvPr id="129" name="Textfeld 128">
              <a:extLst>
                <a:ext uri="{FF2B5EF4-FFF2-40B4-BE49-F238E27FC236}">
                  <a16:creationId xmlns:a16="http://schemas.microsoft.com/office/drawing/2014/main" id="{C2313AD1-3862-4C1C-87A8-5CED2A7C817F}"/>
                </a:ext>
              </a:extLst>
            </p:cNvPr>
            <p:cNvSpPr txBox="1"/>
            <p:nvPr/>
          </p:nvSpPr>
          <p:spPr>
            <a:xfrm>
              <a:off x="1722853" y="5658468"/>
              <a:ext cx="221214" cy="184666"/>
            </a:xfrm>
            <a:prstGeom prst="rect">
              <a:avLst/>
            </a:prstGeom>
            <a:noFill/>
          </p:spPr>
          <p:txBody>
            <a:bodyPr wrap="none" lIns="0" tIns="0" rIns="0" bIns="0" rtlCol="0">
              <a:spAutoFit/>
            </a:bodyPr>
            <a:lstStyle/>
            <a:p>
              <a:r>
                <a:rPr lang="de-DE" sz="1200" dirty="0">
                  <a:solidFill>
                    <a:schemeClr val="accent1"/>
                  </a:solidFill>
                </a:rPr>
                <a:t>4%</a:t>
              </a:r>
              <a:endParaRPr lang="en-US" sz="1200" dirty="0" err="1">
                <a:solidFill>
                  <a:schemeClr val="accent1"/>
                </a:solidFill>
              </a:endParaRPr>
            </a:p>
          </p:txBody>
        </p:sp>
        <p:sp>
          <p:nvSpPr>
            <p:cNvPr id="130" name="Textfeld 129">
              <a:extLst>
                <a:ext uri="{FF2B5EF4-FFF2-40B4-BE49-F238E27FC236}">
                  <a16:creationId xmlns:a16="http://schemas.microsoft.com/office/drawing/2014/main" id="{F9E96DA8-05D8-452F-8592-D297B1232348}"/>
                </a:ext>
              </a:extLst>
            </p:cNvPr>
            <p:cNvSpPr txBox="1"/>
            <p:nvPr/>
          </p:nvSpPr>
          <p:spPr>
            <a:xfrm>
              <a:off x="2471461" y="5658468"/>
              <a:ext cx="221214" cy="184666"/>
            </a:xfrm>
            <a:prstGeom prst="rect">
              <a:avLst/>
            </a:prstGeom>
            <a:noFill/>
          </p:spPr>
          <p:txBody>
            <a:bodyPr wrap="none" lIns="0" tIns="0" rIns="0" bIns="0" rtlCol="0">
              <a:spAutoFit/>
            </a:bodyPr>
            <a:lstStyle/>
            <a:p>
              <a:r>
                <a:rPr lang="de-DE" sz="1200" dirty="0">
                  <a:solidFill>
                    <a:schemeClr val="accent1"/>
                  </a:solidFill>
                </a:rPr>
                <a:t>3%</a:t>
              </a:r>
              <a:endParaRPr lang="en-US" sz="1200" dirty="0" err="1">
                <a:solidFill>
                  <a:schemeClr val="accent1"/>
                </a:solidFill>
              </a:endParaRPr>
            </a:p>
          </p:txBody>
        </p:sp>
        <p:sp>
          <p:nvSpPr>
            <p:cNvPr id="131" name="Textfeld 130">
              <a:extLst>
                <a:ext uri="{FF2B5EF4-FFF2-40B4-BE49-F238E27FC236}">
                  <a16:creationId xmlns:a16="http://schemas.microsoft.com/office/drawing/2014/main" id="{731454B4-C33E-45A8-B322-E2C4D95CD1D6}"/>
                </a:ext>
              </a:extLst>
            </p:cNvPr>
            <p:cNvSpPr txBox="1"/>
            <p:nvPr/>
          </p:nvSpPr>
          <p:spPr>
            <a:xfrm>
              <a:off x="383831" y="5389601"/>
              <a:ext cx="1921926" cy="153888"/>
            </a:xfrm>
            <a:prstGeom prst="rect">
              <a:avLst/>
            </a:prstGeom>
            <a:noFill/>
          </p:spPr>
          <p:txBody>
            <a:bodyPr wrap="square" lIns="0" tIns="0" rIns="0" bIns="0" rtlCol="0">
              <a:spAutoFit/>
            </a:bodyPr>
            <a:lstStyle/>
            <a:p>
              <a:r>
                <a:rPr lang="de-DE" sz="1000" dirty="0" err="1">
                  <a:solidFill>
                    <a:schemeClr val="accent1"/>
                  </a:solidFill>
                </a:rPr>
                <a:t>Proportions</a:t>
              </a:r>
              <a:r>
                <a:rPr lang="de-DE" sz="1000" dirty="0">
                  <a:solidFill>
                    <a:schemeClr val="accent1"/>
                  </a:solidFill>
                </a:rPr>
                <a:t> </a:t>
              </a:r>
              <a:r>
                <a:rPr lang="de-DE" sz="1000" dirty="0" err="1">
                  <a:solidFill>
                    <a:schemeClr val="accent1"/>
                  </a:solidFill>
                </a:rPr>
                <a:t>of</a:t>
              </a:r>
              <a:r>
                <a:rPr lang="de-DE" sz="1000" dirty="0">
                  <a:solidFill>
                    <a:schemeClr val="accent1"/>
                  </a:solidFill>
                </a:rPr>
                <a:t> </a:t>
              </a:r>
              <a:r>
                <a:rPr lang="de-DE" sz="1000" dirty="0" err="1">
                  <a:solidFill>
                    <a:schemeClr val="accent1"/>
                  </a:solidFill>
                </a:rPr>
                <a:t>correct</a:t>
              </a:r>
              <a:r>
                <a:rPr lang="de-DE" sz="1000" dirty="0">
                  <a:solidFill>
                    <a:schemeClr val="accent1"/>
                  </a:solidFill>
                </a:rPr>
                <a:t> </a:t>
              </a:r>
              <a:r>
                <a:rPr lang="de-DE" sz="1000" dirty="0" err="1">
                  <a:solidFill>
                    <a:schemeClr val="accent1"/>
                  </a:solidFill>
                </a:rPr>
                <a:t>answers</a:t>
              </a:r>
              <a:endParaRPr lang="en-US" sz="1000" dirty="0" err="1">
                <a:solidFill>
                  <a:schemeClr val="accent1"/>
                </a:solidFill>
              </a:endParaRPr>
            </a:p>
          </p:txBody>
        </p:sp>
      </p:grpSp>
      <p:sp>
        <p:nvSpPr>
          <p:cNvPr id="4" name="Foliennummernplatzhalter 3">
            <a:extLst>
              <a:ext uri="{FF2B5EF4-FFF2-40B4-BE49-F238E27FC236}">
                <a16:creationId xmlns:a16="http://schemas.microsoft.com/office/drawing/2014/main" id="{FDDCAD47-5BFB-4A1A-8CC1-F4EADD624079}"/>
              </a:ext>
            </a:extLst>
          </p:cNvPr>
          <p:cNvSpPr>
            <a:spLocks noGrp="1"/>
          </p:cNvSpPr>
          <p:nvPr>
            <p:ph type="sldNum" sz="quarter" idx="10"/>
          </p:nvPr>
        </p:nvSpPr>
        <p:spPr/>
        <p:txBody>
          <a:bodyPr/>
          <a:lstStyle/>
          <a:p>
            <a:fld id="{4034BEE3-566C-4068-A777-C3A4762E861B}" type="slidenum">
              <a:rPr lang="en-GB" smtClean="0"/>
              <a:pPr/>
              <a:t>40</a:t>
            </a:fld>
            <a:endParaRPr lang="en-GB" dirty="0"/>
          </a:p>
        </p:txBody>
      </p:sp>
    </p:spTree>
    <p:extLst>
      <p:ext uri="{BB962C8B-B14F-4D97-AF65-F5344CB8AC3E}">
        <p14:creationId xmlns:p14="http://schemas.microsoft.com/office/powerpoint/2010/main" val="326805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23086-37A0-45B7-A793-B7BB984F92D1}"/>
              </a:ext>
            </a:extLst>
          </p:cNvPr>
          <p:cNvSpPr>
            <a:spLocks noGrp="1"/>
          </p:cNvSpPr>
          <p:nvPr>
            <p:ph type="title"/>
          </p:nvPr>
        </p:nvSpPr>
        <p:spPr/>
        <p:txBody>
          <a:bodyPr/>
          <a:lstStyle/>
          <a:p>
            <a:r>
              <a:rPr lang="en-US" noProof="1"/>
              <a:t>Only about one quarter are aware of the fact that kissing can cause sexually transmitted diseases.</a:t>
            </a:r>
          </a:p>
        </p:txBody>
      </p:sp>
      <p:sp>
        <p:nvSpPr>
          <p:cNvPr id="25" name="Rechteck 24">
            <a:extLst>
              <a:ext uri="{FF2B5EF4-FFF2-40B4-BE49-F238E27FC236}">
                <a16:creationId xmlns:a16="http://schemas.microsoft.com/office/drawing/2014/main" id="{DCF96DBA-E538-4A5C-8102-CE9E1CA81B2D}"/>
              </a:ext>
            </a:extLst>
          </p:cNvPr>
          <p:cNvSpPr/>
          <p:nvPr/>
        </p:nvSpPr>
        <p:spPr bwMode="ltGray">
          <a:xfrm>
            <a:off x="10950242" y="880227"/>
            <a:ext cx="876632" cy="40320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t>Sexuality &amp; Health</a:t>
            </a:r>
          </a:p>
        </p:txBody>
      </p:sp>
      <p:grpSp>
        <p:nvGrpSpPr>
          <p:cNvPr id="34" name="Gruppieren 33">
            <a:extLst>
              <a:ext uri="{FF2B5EF4-FFF2-40B4-BE49-F238E27FC236}">
                <a16:creationId xmlns:a16="http://schemas.microsoft.com/office/drawing/2014/main" id="{95BFF91D-5310-45B7-8BDC-E2F33504146A}"/>
              </a:ext>
            </a:extLst>
          </p:cNvPr>
          <p:cNvGrpSpPr/>
          <p:nvPr/>
        </p:nvGrpSpPr>
        <p:grpSpPr>
          <a:xfrm>
            <a:off x="11000153" y="1329736"/>
            <a:ext cx="776810" cy="628494"/>
            <a:chOff x="1045304" y="2255022"/>
            <a:chExt cx="776810" cy="628494"/>
          </a:xfrm>
        </p:grpSpPr>
        <p:sp>
          <p:nvSpPr>
            <p:cNvPr id="35" name="Rechteck 34">
              <a:extLst>
                <a:ext uri="{FF2B5EF4-FFF2-40B4-BE49-F238E27FC236}">
                  <a16:creationId xmlns:a16="http://schemas.microsoft.com/office/drawing/2014/main" id="{F824C24A-33F1-43D5-B261-DB11FF8E75FA}"/>
                </a:ext>
              </a:extLst>
            </p:cNvPr>
            <p:cNvSpPr/>
            <p:nvPr/>
          </p:nvSpPr>
          <p:spPr bwMode="ltGray">
            <a:xfrm>
              <a:off x="1045304" y="2519464"/>
              <a:ext cx="776810" cy="3640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noProof="1">
                  <a:solidFill>
                    <a:schemeClr val="accent6"/>
                  </a:solidFill>
                </a:rPr>
                <a:t>Knowing</a:t>
              </a:r>
            </a:p>
          </p:txBody>
        </p:sp>
        <p:pic>
          <p:nvPicPr>
            <p:cNvPr id="36" name="Graphic 11">
              <a:extLst>
                <a:ext uri="{FF2B5EF4-FFF2-40B4-BE49-F238E27FC236}">
                  <a16:creationId xmlns:a16="http://schemas.microsoft.com/office/drawing/2014/main" id="{816ED518-A548-4EF8-99ED-007F1541E4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58796" y="2255022"/>
              <a:ext cx="349826" cy="365727"/>
            </a:xfrm>
            <a:prstGeom prst="rect">
              <a:avLst/>
            </a:prstGeom>
          </p:spPr>
        </p:pic>
      </p:grpSp>
      <p:sp>
        <p:nvSpPr>
          <p:cNvPr id="37" name="Rechteck 36">
            <a:extLst>
              <a:ext uri="{FF2B5EF4-FFF2-40B4-BE49-F238E27FC236}">
                <a16:creationId xmlns:a16="http://schemas.microsoft.com/office/drawing/2014/main" id="{E004C218-FDD3-4D89-8D18-6667F71D5D39}"/>
              </a:ext>
            </a:extLst>
          </p:cNvPr>
          <p:cNvSpPr/>
          <p:nvPr/>
        </p:nvSpPr>
        <p:spPr>
          <a:xfrm>
            <a:off x="359999" y="1161919"/>
            <a:ext cx="10590243" cy="276999"/>
          </a:xfrm>
          <a:prstGeom prst="rect">
            <a:avLst/>
          </a:prstGeom>
        </p:spPr>
        <p:txBody>
          <a:bodyPr wrap="square">
            <a:spAutoFit/>
          </a:bodyPr>
          <a:lstStyle/>
          <a:p>
            <a:r>
              <a:rPr lang="en-US" sz="1200" dirty="0"/>
              <a:t>Q27. Which of the following activities can cause an infection with sexually transmitted diseases? </a:t>
            </a:r>
            <a:r>
              <a:rPr lang="en-US" sz="1200" i="1" dirty="0"/>
              <a:t>– (multiple choice)</a:t>
            </a:r>
            <a:endParaRPr lang="en-US" sz="1200" dirty="0"/>
          </a:p>
        </p:txBody>
      </p:sp>
      <p:sp>
        <p:nvSpPr>
          <p:cNvPr id="38" name="Textfeld 37">
            <a:extLst>
              <a:ext uri="{FF2B5EF4-FFF2-40B4-BE49-F238E27FC236}">
                <a16:creationId xmlns:a16="http://schemas.microsoft.com/office/drawing/2014/main" id="{7048ACD8-7838-4C87-883A-C70A25829BC8}"/>
              </a:ext>
            </a:extLst>
          </p:cNvPr>
          <p:cNvSpPr txBox="1"/>
          <p:nvPr/>
        </p:nvSpPr>
        <p:spPr>
          <a:xfrm>
            <a:off x="455193" y="1436958"/>
            <a:ext cx="912109" cy="169277"/>
          </a:xfrm>
          <a:prstGeom prst="rect">
            <a:avLst/>
          </a:prstGeom>
          <a:noFill/>
        </p:spPr>
        <p:txBody>
          <a:bodyPr wrap="none" lIns="0" tIns="0" rIns="0" bIns="0" rtlCol="0">
            <a:spAutoFit/>
          </a:bodyPr>
          <a:lstStyle>
            <a:defPPr>
              <a:defRPr lang="en-US"/>
            </a:defPPr>
            <a:lvl1pPr>
              <a:defRPr sz="1100"/>
            </a:lvl1pPr>
          </a:lstStyle>
          <a:p>
            <a:r>
              <a:rPr lang="de-DE" dirty="0"/>
              <a:t>Base. n=2.010</a:t>
            </a:r>
          </a:p>
        </p:txBody>
      </p:sp>
      <p:graphicFrame>
        <p:nvGraphicFramePr>
          <p:cNvPr id="39" name="Tabelle 8">
            <a:extLst>
              <a:ext uri="{FF2B5EF4-FFF2-40B4-BE49-F238E27FC236}">
                <a16:creationId xmlns:a16="http://schemas.microsoft.com/office/drawing/2014/main" id="{656FFEC5-B3B2-482A-B991-DE7EAE8FBB6A}"/>
              </a:ext>
            </a:extLst>
          </p:cNvPr>
          <p:cNvGraphicFramePr>
            <a:graphicFrameLocks noGrp="1"/>
          </p:cNvGraphicFramePr>
          <p:nvPr>
            <p:extLst/>
          </p:nvPr>
        </p:nvGraphicFramePr>
        <p:xfrm>
          <a:off x="359998" y="3849866"/>
          <a:ext cx="9233320" cy="1253531"/>
        </p:xfrm>
        <a:graphic>
          <a:graphicData uri="http://schemas.openxmlformats.org/drawingml/2006/table">
            <a:tbl>
              <a:tblPr firstRow="1" bandRow="1">
                <a:tableStyleId>{5C22544A-7EE6-4342-B048-85BDC9FD1C3A}</a:tableStyleId>
              </a:tblPr>
              <a:tblGrid>
                <a:gridCol w="1846664">
                  <a:extLst>
                    <a:ext uri="{9D8B030D-6E8A-4147-A177-3AD203B41FA5}">
                      <a16:colId xmlns:a16="http://schemas.microsoft.com/office/drawing/2014/main" val="1271370847"/>
                    </a:ext>
                  </a:extLst>
                </a:gridCol>
                <a:gridCol w="1846664">
                  <a:extLst>
                    <a:ext uri="{9D8B030D-6E8A-4147-A177-3AD203B41FA5}">
                      <a16:colId xmlns:a16="http://schemas.microsoft.com/office/drawing/2014/main" val="1067911662"/>
                    </a:ext>
                  </a:extLst>
                </a:gridCol>
                <a:gridCol w="1846664">
                  <a:extLst>
                    <a:ext uri="{9D8B030D-6E8A-4147-A177-3AD203B41FA5}">
                      <a16:colId xmlns:a16="http://schemas.microsoft.com/office/drawing/2014/main" val="2225007639"/>
                    </a:ext>
                  </a:extLst>
                </a:gridCol>
                <a:gridCol w="1846664">
                  <a:extLst>
                    <a:ext uri="{9D8B030D-6E8A-4147-A177-3AD203B41FA5}">
                      <a16:colId xmlns:a16="http://schemas.microsoft.com/office/drawing/2014/main" val="3651680017"/>
                    </a:ext>
                  </a:extLst>
                </a:gridCol>
                <a:gridCol w="1846664">
                  <a:extLst>
                    <a:ext uri="{9D8B030D-6E8A-4147-A177-3AD203B41FA5}">
                      <a16:colId xmlns:a16="http://schemas.microsoft.com/office/drawing/2014/main" val="3609761514"/>
                    </a:ext>
                  </a:extLst>
                </a:gridCol>
              </a:tblGrid>
              <a:tr h="1253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solidFill>
                          <a:effectLst/>
                          <a:latin typeface="+mn-lt"/>
                          <a:ea typeface="+mn-ea"/>
                          <a:cs typeface="+mn-cs"/>
                        </a:rPr>
                        <a:t>Vaginal sex</a:t>
                      </a:r>
                      <a:endParaRPr lang="de-DE" sz="1400" b="1" kern="1200" dirty="0">
                        <a:solidFill>
                          <a:schemeClr val="tx2"/>
                        </a:solidFill>
                        <a:effectLst/>
                        <a:latin typeface="+mn-lt"/>
                        <a:ea typeface="+mn-ea"/>
                        <a:cs typeface="+mn-cs"/>
                      </a:endParaRPr>
                    </a:p>
                  </a:txBody>
                  <a:tcPr>
                    <a:lnL w="12700" cmpd="sng">
                      <a:noFill/>
                    </a:lnL>
                    <a:lnR w="12700" cmpd="sng">
                      <a:noFill/>
                    </a:lnR>
                    <a:lnT w="28575"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Anal sex</a:t>
                      </a:r>
                      <a:endParaRPr lang="de-DE" sz="1200" b="0" dirty="0">
                        <a:solidFill>
                          <a:schemeClr val="tx1"/>
                        </a:solidFill>
                      </a:endParaRPr>
                    </a:p>
                  </a:txBody>
                  <a:tcPr>
                    <a:lnL w="12700" cmpd="sng">
                      <a:noFill/>
                    </a:lnL>
                    <a:lnR w="12700" cmpd="sng">
                      <a:noFill/>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Oral sex</a:t>
                      </a:r>
                      <a:endParaRPr lang="de-DE" sz="1200" b="0" dirty="0">
                        <a:solidFill>
                          <a:schemeClr val="tx1"/>
                        </a:solidFill>
                      </a:endParaRPr>
                    </a:p>
                  </a:txBody>
                  <a:tcPr>
                    <a:lnL w="12700" cmpd="sng">
                      <a:noFill/>
                    </a:lnL>
                    <a:lnR w="12700" cmpd="sng">
                      <a:noFill/>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r>
                        <a:rPr lang="en-US" sz="1200" b="0" kern="1200" dirty="0">
                          <a:solidFill>
                            <a:schemeClr val="tx1"/>
                          </a:solidFill>
                          <a:effectLst/>
                          <a:latin typeface="+mn-lt"/>
                          <a:ea typeface="+mn-ea"/>
                          <a:cs typeface="+mn-cs"/>
                        </a:rPr>
                        <a:t>Kissing</a:t>
                      </a:r>
                      <a:endParaRPr lang="de-DE" sz="1200" b="0" kern="1200" dirty="0">
                        <a:solidFill>
                          <a:schemeClr val="tx1"/>
                        </a:solidFill>
                        <a:effectLst/>
                        <a:latin typeface="+mn-lt"/>
                        <a:ea typeface="+mn-ea"/>
                        <a:cs typeface="+mn-cs"/>
                      </a:endParaRPr>
                    </a:p>
                  </a:txBody>
                  <a:tcPr>
                    <a:lnL w="12700" cmpd="sng">
                      <a:noFill/>
                    </a:lnL>
                    <a:lnR w="12700" cmpd="sng">
                      <a:noFill/>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r>
                        <a:rPr lang="en-US" sz="1200" b="0" dirty="0">
                          <a:solidFill>
                            <a:schemeClr val="tx1"/>
                          </a:solidFill>
                        </a:rPr>
                        <a:t>Cuddling</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6946593"/>
                  </a:ext>
                </a:extLst>
              </a:tr>
            </a:tbl>
          </a:graphicData>
        </a:graphic>
      </p:graphicFrame>
      <p:sp>
        <p:nvSpPr>
          <p:cNvPr id="40" name="Textfeld 39">
            <a:extLst>
              <a:ext uri="{FF2B5EF4-FFF2-40B4-BE49-F238E27FC236}">
                <a16:creationId xmlns:a16="http://schemas.microsoft.com/office/drawing/2014/main" id="{3288A29A-0F60-44BC-90E5-7B7EA2EAC60F}"/>
              </a:ext>
            </a:extLst>
          </p:cNvPr>
          <p:cNvSpPr txBox="1"/>
          <p:nvPr/>
        </p:nvSpPr>
        <p:spPr>
          <a:xfrm>
            <a:off x="2314313" y="3079844"/>
            <a:ext cx="1384995" cy="830997"/>
          </a:xfrm>
          <a:prstGeom prst="rect">
            <a:avLst/>
          </a:prstGeom>
          <a:noFill/>
        </p:spPr>
        <p:txBody>
          <a:bodyPr wrap="none" lIns="0" tIns="0" rIns="0" bIns="0" rtlCol="0">
            <a:spAutoFit/>
          </a:bodyPr>
          <a:lstStyle>
            <a:defPPr>
              <a:defRPr lang="en-US"/>
            </a:defPPr>
            <a:lvl1pPr>
              <a:defRPr sz="5400">
                <a:solidFill>
                  <a:schemeClr val="bg1">
                    <a:lumMod val="65000"/>
                  </a:schemeClr>
                </a:solidFill>
              </a:defRPr>
            </a:lvl1pPr>
          </a:lstStyle>
          <a:p>
            <a:r>
              <a:rPr lang="de-DE" dirty="0"/>
              <a:t>81%</a:t>
            </a:r>
          </a:p>
        </p:txBody>
      </p:sp>
      <p:sp>
        <p:nvSpPr>
          <p:cNvPr id="41" name="Textfeld 40">
            <a:extLst>
              <a:ext uri="{FF2B5EF4-FFF2-40B4-BE49-F238E27FC236}">
                <a16:creationId xmlns:a16="http://schemas.microsoft.com/office/drawing/2014/main" id="{6F8E766E-DBD5-4E77-BA3F-8E20976CCF82}"/>
              </a:ext>
            </a:extLst>
          </p:cNvPr>
          <p:cNvSpPr txBox="1"/>
          <p:nvPr/>
        </p:nvSpPr>
        <p:spPr>
          <a:xfrm>
            <a:off x="4174432" y="3353966"/>
            <a:ext cx="820738" cy="492443"/>
          </a:xfrm>
          <a:prstGeom prst="rect">
            <a:avLst/>
          </a:prstGeom>
          <a:noFill/>
        </p:spPr>
        <p:txBody>
          <a:bodyPr wrap="none" lIns="0" tIns="0" rIns="0" bIns="0" rtlCol="0">
            <a:spAutoFit/>
          </a:bodyPr>
          <a:lstStyle>
            <a:defPPr>
              <a:defRPr lang="en-US"/>
            </a:defPPr>
            <a:lvl1pPr>
              <a:defRPr sz="5400">
                <a:solidFill>
                  <a:schemeClr val="bg1">
                    <a:lumMod val="65000"/>
                  </a:schemeClr>
                </a:solidFill>
              </a:defRPr>
            </a:lvl1pPr>
          </a:lstStyle>
          <a:p>
            <a:r>
              <a:rPr lang="de-DE" sz="3200" dirty="0"/>
              <a:t>70%</a:t>
            </a:r>
          </a:p>
        </p:txBody>
      </p:sp>
      <p:sp>
        <p:nvSpPr>
          <p:cNvPr id="42" name="Textfeld 41">
            <a:extLst>
              <a:ext uri="{FF2B5EF4-FFF2-40B4-BE49-F238E27FC236}">
                <a16:creationId xmlns:a16="http://schemas.microsoft.com/office/drawing/2014/main" id="{58DA6A95-7E29-4CD8-B5F0-110054A5A9ED}"/>
              </a:ext>
            </a:extLst>
          </p:cNvPr>
          <p:cNvSpPr txBox="1"/>
          <p:nvPr/>
        </p:nvSpPr>
        <p:spPr>
          <a:xfrm>
            <a:off x="456557" y="2979260"/>
            <a:ext cx="1540486" cy="923330"/>
          </a:xfrm>
          <a:prstGeom prst="rect">
            <a:avLst/>
          </a:prstGeom>
          <a:noFill/>
        </p:spPr>
        <p:txBody>
          <a:bodyPr wrap="none" lIns="0" tIns="0" rIns="0" bIns="0" rtlCol="0">
            <a:spAutoFit/>
          </a:bodyPr>
          <a:lstStyle>
            <a:defPPr>
              <a:defRPr lang="en-US"/>
            </a:defPPr>
            <a:lvl1pPr>
              <a:defRPr sz="5400" b="1">
                <a:solidFill>
                  <a:schemeClr val="tx2"/>
                </a:solidFill>
              </a:defRPr>
            </a:lvl1pPr>
          </a:lstStyle>
          <a:p>
            <a:r>
              <a:rPr lang="de-DE" sz="6000" dirty="0"/>
              <a:t>85%</a:t>
            </a:r>
          </a:p>
        </p:txBody>
      </p:sp>
      <p:sp>
        <p:nvSpPr>
          <p:cNvPr id="43" name="Textfeld 42">
            <a:extLst>
              <a:ext uri="{FF2B5EF4-FFF2-40B4-BE49-F238E27FC236}">
                <a16:creationId xmlns:a16="http://schemas.microsoft.com/office/drawing/2014/main" id="{DD0E3770-6654-4846-90BD-3B5A367053FB}"/>
              </a:ext>
            </a:extLst>
          </p:cNvPr>
          <p:cNvSpPr txBox="1"/>
          <p:nvPr/>
        </p:nvSpPr>
        <p:spPr>
          <a:xfrm>
            <a:off x="6013900" y="3353966"/>
            <a:ext cx="820738" cy="492443"/>
          </a:xfrm>
          <a:prstGeom prst="rect">
            <a:avLst/>
          </a:prstGeom>
          <a:noFill/>
        </p:spPr>
        <p:txBody>
          <a:bodyPr wrap="none" lIns="0" tIns="0" rIns="0" bIns="0" rtlCol="0">
            <a:spAutoFit/>
          </a:bodyPr>
          <a:lstStyle>
            <a:defPPr>
              <a:defRPr lang="en-US"/>
            </a:defPPr>
            <a:lvl1pPr>
              <a:defRPr sz="5400">
                <a:solidFill>
                  <a:schemeClr val="bg1">
                    <a:lumMod val="65000"/>
                  </a:schemeClr>
                </a:solidFill>
              </a:defRPr>
            </a:lvl1pPr>
          </a:lstStyle>
          <a:p>
            <a:r>
              <a:rPr lang="de-DE" sz="3200" dirty="0"/>
              <a:t>24%</a:t>
            </a:r>
          </a:p>
        </p:txBody>
      </p:sp>
      <p:sp>
        <p:nvSpPr>
          <p:cNvPr id="44" name="Textfeld 43">
            <a:extLst>
              <a:ext uri="{FF2B5EF4-FFF2-40B4-BE49-F238E27FC236}">
                <a16:creationId xmlns:a16="http://schemas.microsoft.com/office/drawing/2014/main" id="{1254B014-DFBD-46AA-80CF-DA082FB429AD}"/>
              </a:ext>
            </a:extLst>
          </p:cNvPr>
          <p:cNvSpPr txBox="1"/>
          <p:nvPr/>
        </p:nvSpPr>
        <p:spPr>
          <a:xfrm>
            <a:off x="7863289" y="3353966"/>
            <a:ext cx="593111" cy="492443"/>
          </a:xfrm>
          <a:prstGeom prst="rect">
            <a:avLst/>
          </a:prstGeom>
          <a:noFill/>
        </p:spPr>
        <p:txBody>
          <a:bodyPr wrap="none" lIns="0" tIns="0" rIns="0" bIns="0" rtlCol="0">
            <a:spAutoFit/>
          </a:bodyPr>
          <a:lstStyle/>
          <a:p>
            <a:r>
              <a:rPr lang="de-DE" sz="3200" dirty="0">
                <a:solidFill>
                  <a:schemeClr val="bg1">
                    <a:lumMod val="65000"/>
                  </a:schemeClr>
                </a:solidFill>
              </a:rPr>
              <a:t>5%</a:t>
            </a:r>
          </a:p>
        </p:txBody>
      </p:sp>
      <p:grpSp>
        <p:nvGrpSpPr>
          <p:cNvPr id="46" name="Group 35">
            <a:extLst>
              <a:ext uri="{FF2B5EF4-FFF2-40B4-BE49-F238E27FC236}">
                <a16:creationId xmlns:a16="http://schemas.microsoft.com/office/drawing/2014/main" id="{DC72B290-D775-4461-9894-33C3B16F7642}"/>
              </a:ext>
            </a:extLst>
          </p:cNvPr>
          <p:cNvGrpSpPr>
            <a:grpSpLocks noChangeAspect="1"/>
          </p:cNvGrpSpPr>
          <p:nvPr/>
        </p:nvGrpSpPr>
        <p:grpSpPr bwMode="auto">
          <a:xfrm>
            <a:off x="1820949" y="4756077"/>
            <a:ext cx="310143" cy="309220"/>
            <a:chOff x="3504" y="1825"/>
            <a:chExt cx="672" cy="670"/>
          </a:xfrm>
          <a:solidFill>
            <a:schemeClr val="accent3"/>
          </a:solidFill>
        </p:grpSpPr>
        <p:sp>
          <p:nvSpPr>
            <p:cNvPr id="47" name="Freeform 36">
              <a:extLst>
                <a:ext uri="{FF2B5EF4-FFF2-40B4-BE49-F238E27FC236}">
                  <a16:creationId xmlns:a16="http://schemas.microsoft.com/office/drawing/2014/main" id="{2247064D-B586-4044-BB6D-A58C5644F2B9}"/>
                </a:ext>
              </a:extLst>
            </p:cNvPr>
            <p:cNvSpPr>
              <a:spLocks/>
            </p:cNvSpPr>
            <p:nvPr/>
          </p:nvSpPr>
          <p:spPr bwMode="auto">
            <a:xfrm>
              <a:off x="3684" y="2005"/>
              <a:ext cx="348" cy="306"/>
            </a:xfrm>
            <a:custGeom>
              <a:avLst/>
              <a:gdLst>
                <a:gd name="T0" fmla="*/ 340 w 348"/>
                <a:gd name="T1" fmla="*/ 6 h 306"/>
                <a:gd name="T2" fmla="*/ 340 w 348"/>
                <a:gd name="T3" fmla="*/ 6 h 306"/>
                <a:gd name="T4" fmla="*/ 334 w 348"/>
                <a:gd name="T5" fmla="*/ 2 h 306"/>
                <a:gd name="T6" fmla="*/ 326 w 348"/>
                <a:gd name="T7" fmla="*/ 0 h 306"/>
                <a:gd name="T8" fmla="*/ 318 w 348"/>
                <a:gd name="T9" fmla="*/ 2 h 306"/>
                <a:gd name="T10" fmla="*/ 312 w 348"/>
                <a:gd name="T11" fmla="*/ 8 h 306"/>
                <a:gd name="T12" fmla="*/ 120 w 348"/>
                <a:gd name="T13" fmla="*/ 246 h 306"/>
                <a:gd name="T14" fmla="*/ 34 w 348"/>
                <a:gd name="T15" fmla="*/ 158 h 306"/>
                <a:gd name="T16" fmla="*/ 34 w 348"/>
                <a:gd name="T17" fmla="*/ 158 h 306"/>
                <a:gd name="T18" fmla="*/ 26 w 348"/>
                <a:gd name="T19" fmla="*/ 154 h 306"/>
                <a:gd name="T20" fmla="*/ 20 w 348"/>
                <a:gd name="T21" fmla="*/ 152 h 306"/>
                <a:gd name="T22" fmla="*/ 12 w 348"/>
                <a:gd name="T23" fmla="*/ 154 h 306"/>
                <a:gd name="T24" fmla="*/ 4 w 348"/>
                <a:gd name="T25" fmla="*/ 158 h 306"/>
                <a:gd name="T26" fmla="*/ 4 w 348"/>
                <a:gd name="T27" fmla="*/ 158 h 306"/>
                <a:gd name="T28" fmla="*/ 0 w 348"/>
                <a:gd name="T29" fmla="*/ 166 h 306"/>
                <a:gd name="T30" fmla="*/ 0 w 348"/>
                <a:gd name="T31" fmla="*/ 172 h 306"/>
                <a:gd name="T32" fmla="*/ 0 w 348"/>
                <a:gd name="T33" fmla="*/ 180 h 306"/>
                <a:gd name="T34" fmla="*/ 4 w 348"/>
                <a:gd name="T35" fmla="*/ 186 h 306"/>
                <a:gd name="T36" fmla="*/ 124 w 348"/>
                <a:gd name="T37" fmla="*/ 306 h 306"/>
                <a:gd name="T38" fmla="*/ 344 w 348"/>
                <a:gd name="T39" fmla="*/ 34 h 306"/>
                <a:gd name="T40" fmla="*/ 344 w 348"/>
                <a:gd name="T41" fmla="*/ 34 h 306"/>
                <a:gd name="T42" fmla="*/ 346 w 348"/>
                <a:gd name="T43" fmla="*/ 26 h 306"/>
                <a:gd name="T44" fmla="*/ 348 w 348"/>
                <a:gd name="T45" fmla="*/ 18 h 306"/>
                <a:gd name="T46" fmla="*/ 346 w 348"/>
                <a:gd name="T47" fmla="*/ 12 h 306"/>
                <a:gd name="T48" fmla="*/ 340 w 348"/>
                <a:gd name="T49" fmla="*/ 6 h 306"/>
                <a:gd name="T50" fmla="*/ 340 w 348"/>
                <a:gd name="T51"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306">
                  <a:moveTo>
                    <a:pt x="340" y="6"/>
                  </a:moveTo>
                  <a:lnTo>
                    <a:pt x="340" y="6"/>
                  </a:lnTo>
                  <a:lnTo>
                    <a:pt x="334" y="2"/>
                  </a:lnTo>
                  <a:lnTo>
                    <a:pt x="326" y="0"/>
                  </a:lnTo>
                  <a:lnTo>
                    <a:pt x="318" y="2"/>
                  </a:lnTo>
                  <a:lnTo>
                    <a:pt x="312" y="8"/>
                  </a:lnTo>
                  <a:lnTo>
                    <a:pt x="120" y="246"/>
                  </a:lnTo>
                  <a:lnTo>
                    <a:pt x="34" y="158"/>
                  </a:lnTo>
                  <a:lnTo>
                    <a:pt x="34" y="158"/>
                  </a:lnTo>
                  <a:lnTo>
                    <a:pt x="26" y="154"/>
                  </a:lnTo>
                  <a:lnTo>
                    <a:pt x="20" y="152"/>
                  </a:lnTo>
                  <a:lnTo>
                    <a:pt x="12" y="154"/>
                  </a:lnTo>
                  <a:lnTo>
                    <a:pt x="4" y="158"/>
                  </a:lnTo>
                  <a:lnTo>
                    <a:pt x="4" y="158"/>
                  </a:lnTo>
                  <a:lnTo>
                    <a:pt x="0" y="166"/>
                  </a:lnTo>
                  <a:lnTo>
                    <a:pt x="0" y="172"/>
                  </a:lnTo>
                  <a:lnTo>
                    <a:pt x="0" y="180"/>
                  </a:lnTo>
                  <a:lnTo>
                    <a:pt x="4" y="186"/>
                  </a:lnTo>
                  <a:lnTo>
                    <a:pt x="124" y="306"/>
                  </a:lnTo>
                  <a:lnTo>
                    <a:pt x="344" y="34"/>
                  </a:lnTo>
                  <a:lnTo>
                    <a:pt x="344" y="34"/>
                  </a:lnTo>
                  <a:lnTo>
                    <a:pt x="346" y="26"/>
                  </a:lnTo>
                  <a:lnTo>
                    <a:pt x="348" y="18"/>
                  </a:lnTo>
                  <a:lnTo>
                    <a:pt x="346" y="12"/>
                  </a:lnTo>
                  <a:lnTo>
                    <a:pt x="340" y="6"/>
                  </a:lnTo>
                  <a:lnTo>
                    <a:pt x="34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37">
              <a:extLst>
                <a:ext uri="{FF2B5EF4-FFF2-40B4-BE49-F238E27FC236}">
                  <a16:creationId xmlns:a16="http://schemas.microsoft.com/office/drawing/2014/main" id="{5C200F19-5686-489C-86A0-7F79968B27FF}"/>
                </a:ext>
              </a:extLst>
            </p:cNvPr>
            <p:cNvSpPr>
              <a:spLocks noEditPoints="1"/>
            </p:cNvSpPr>
            <p:nvPr/>
          </p:nvSpPr>
          <p:spPr bwMode="auto">
            <a:xfrm>
              <a:off x="3504" y="1825"/>
              <a:ext cx="672" cy="670"/>
            </a:xfrm>
            <a:custGeom>
              <a:avLst/>
              <a:gdLst>
                <a:gd name="T0" fmla="*/ 302 w 672"/>
                <a:gd name="T1" fmla="*/ 0 h 670"/>
                <a:gd name="T2" fmla="*/ 206 w 672"/>
                <a:gd name="T3" fmla="*/ 26 h 670"/>
                <a:gd name="T4" fmla="*/ 122 w 672"/>
                <a:gd name="T5" fmla="*/ 76 h 670"/>
                <a:gd name="T6" fmla="*/ 58 w 672"/>
                <a:gd name="T7" fmla="*/ 148 h 670"/>
                <a:gd name="T8" fmla="*/ 16 w 672"/>
                <a:gd name="T9" fmla="*/ 234 h 670"/>
                <a:gd name="T10" fmla="*/ 0 w 672"/>
                <a:gd name="T11" fmla="*/ 334 h 670"/>
                <a:gd name="T12" fmla="*/ 8 w 672"/>
                <a:gd name="T13" fmla="*/ 402 h 670"/>
                <a:gd name="T14" fmla="*/ 42 w 672"/>
                <a:gd name="T15" fmla="*/ 494 h 670"/>
                <a:gd name="T16" fmla="*/ 100 w 672"/>
                <a:gd name="T17" fmla="*/ 572 h 670"/>
                <a:gd name="T18" fmla="*/ 176 w 672"/>
                <a:gd name="T19" fmla="*/ 630 h 670"/>
                <a:gd name="T20" fmla="*/ 268 w 672"/>
                <a:gd name="T21" fmla="*/ 662 h 670"/>
                <a:gd name="T22" fmla="*/ 336 w 672"/>
                <a:gd name="T23" fmla="*/ 670 h 670"/>
                <a:gd name="T24" fmla="*/ 436 w 672"/>
                <a:gd name="T25" fmla="*/ 654 h 670"/>
                <a:gd name="T26" fmla="*/ 524 w 672"/>
                <a:gd name="T27" fmla="*/ 612 h 670"/>
                <a:gd name="T28" fmla="*/ 594 w 672"/>
                <a:gd name="T29" fmla="*/ 548 h 670"/>
                <a:gd name="T30" fmla="*/ 646 w 672"/>
                <a:gd name="T31" fmla="*/ 464 h 670"/>
                <a:gd name="T32" fmla="*/ 670 w 672"/>
                <a:gd name="T33" fmla="*/ 368 h 670"/>
                <a:gd name="T34" fmla="*/ 670 w 672"/>
                <a:gd name="T35" fmla="*/ 300 h 670"/>
                <a:gd name="T36" fmla="*/ 646 w 672"/>
                <a:gd name="T37" fmla="*/ 204 h 670"/>
                <a:gd name="T38" fmla="*/ 594 w 672"/>
                <a:gd name="T39" fmla="*/ 122 h 670"/>
                <a:gd name="T40" fmla="*/ 524 w 672"/>
                <a:gd name="T41" fmla="*/ 56 h 670"/>
                <a:gd name="T42" fmla="*/ 436 w 672"/>
                <a:gd name="T43" fmla="*/ 14 h 670"/>
                <a:gd name="T44" fmla="*/ 336 w 672"/>
                <a:gd name="T45" fmla="*/ 0 h 670"/>
                <a:gd name="T46" fmla="*/ 336 w 672"/>
                <a:gd name="T47" fmla="*/ 630 h 670"/>
                <a:gd name="T48" fmla="*/ 248 w 672"/>
                <a:gd name="T49" fmla="*/ 616 h 670"/>
                <a:gd name="T50" fmla="*/ 172 w 672"/>
                <a:gd name="T51" fmla="*/ 580 h 670"/>
                <a:gd name="T52" fmla="*/ 108 w 672"/>
                <a:gd name="T53" fmla="*/ 522 h 670"/>
                <a:gd name="T54" fmla="*/ 64 w 672"/>
                <a:gd name="T55" fmla="*/ 450 h 670"/>
                <a:gd name="T56" fmla="*/ 42 w 672"/>
                <a:gd name="T57" fmla="*/ 364 h 670"/>
                <a:gd name="T58" fmla="*/ 42 w 672"/>
                <a:gd name="T59" fmla="*/ 304 h 670"/>
                <a:gd name="T60" fmla="*/ 64 w 672"/>
                <a:gd name="T61" fmla="*/ 220 h 670"/>
                <a:gd name="T62" fmla="*/ 108 w 672"/>
                <a:gd name="T63" fmla="*/ 146 h 670"/>
                <a:gd name="T64" fmla="*/ 172 w 672"/>
                <a:gd name="T65" fmla="*/ 90 h 670"/>
                <a:gd name="T66" fmla="*/ 248 w 672"/>
                <a:gd name="T67" fmla="*/ 52 h 670"/>
                <a:gd name="T68" fmla="*/ 336 w 672"/>
                <a:gd name="T69" fmla="*/ 40 h 670"/>
                <a:gd name="T70" fmla="*/ 396 w 672"/>
                <a:gd name="T71" fmla="*/ 46 h 670"/>
                <a:gd name="T72" fmla="*/ 476 w 672"/>
                <a:gd name="T73" fmla="*/ 74 h 670"/>
                <a:gd name="T74" fmla="*/ 544 w 672"/>
                <a:gd name="T75" fmla="*/ 126 h 670"/>
                <a:gd name="T76" fmla="*/ 596 w 672"/>
                <a:gd name="T77" fmla="*/ 194 h 670"/>
                <a:gd name="T78" fmla="*/ 626 w 672"/>
                <a:gd name="T79" fmla="*/ 276 h 670"/>
                <a:gd name="T80" fmla="*/ 632 w 672"/>
                <a:gd name="T81" fmla="*/ 334 h 670"/>
                <a:gd name="T82" fmla="*/ 618 w 672"/>
                <a:gd name="T83" fmla="*/ 422 h 670"/>
                <a:gd name="T84" fmla="*/ 580 w 672"/>
                <a:gd name="T85" fmla="*/ 500 h 670"/>
                <a:gd name="T86" fmla="*/ 524 w 672"/>
                <a:gd name="T87" fmla="*/ 562 h 670"/>
                <a:gd name="T88" fmla="*/ 450 w 672"/>
                <a:gd name="T89" fmla="*/ 606 h 670"/>
                <a:gd name="T90" fmla="*/ 366 w 672"/>
                <a:gd name="T91" fmla="*/ 62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2" h="670">
                  <a:moveTo>
                    <a:pt x="336" y="0"/>
                  </a:moveTo>
                  <a:lnTo>
                    <a:pt x="336" y="0"/>
                  </a:lnTo>
                  <a:lnTo>
                    <a:pt x="302" y="0"/>
                  </a:lnTo>
                  <a:lnTo>
                    <a:pt x="268" y="6"/>
                  </a:lnTo>
                  <a:lnTo>
                    <a:pt x="236" y="14"/>
                  </a:lnTo>
                  <a:lnTo>
                    <a:pt x="206" y="26"/>
                  </a:lnTo>
                  <a:lnTo>
                    <a:pt x="176" y="40"/>
                  </a:lnTo>
                  <a:lnTo>
                    <a:pt x="148" y="56"/>
                  </a:lnTo>
                  <a:lnTo>
                    <a:pt x="122" y="76"/>
                  </a:lnTo>
                  <a:lnTo>
                    <a:pt x="100" y="98"/>
                  </a:lnTo>
                  <a:lnTo>
                    <a:pt x="78" y="122"/>
                  </a:lnTo>
                  <a:lnTo>
                    <a:pt x="58" y="148"/>
                  </a:lnTo>
                  <a:lnTo>
                    <a:pt x="42" y="174"/>
                  </a:lnTo>
                  <a:lnTo>
                    <a:pt x="28" y="204"/>
                  </a:lnTo>
                  <a:lnTo>
                    <a:pt x="16" y="234"/>
                  </a:lnTo>
                  <a:lnTo>
                    <a:pt x="8" y="266"/>
                  </a:lnTo>
                  <a:lnTo>
                    <a:pt x="2" y="300"/>
                  </a:lnTo>
                  <a:lnTo>
                    <a:pt x="0" y="334"/>
                  </a:lnTo>
                  <a:lnTo>
                    <a:pt x="0" y="334"/>
                  </a:lnTo>
                  <a:lnTo>
                    <a:pt x="2" y="368"/>
                  </a:lnTo>
                  <a:lnTo>
                    <a:pt x="8" y="402"/>
                  </a:lnTo>
                  <a:lnTo>
                    <a:pt x="16" y="434"/>
                  </a:lnTo>
                  <a:lnTo>
                    <a:pt x="28" y="464"/>
                  </a:lnTo>
                  <a:lnTo>
                    <a:pt x="42" y="494"/>
                  </a:lnTo>
                  <a:lnTo>
                    <a:pt x="58" y="522"/>
                  </a:lnTo>
                  <a:lnTo>
                    <a:pt x="78" y="548"/>
                  </a:lnTo>
                  <a:lnTo>
                    <a:pt x="100" y="572"/>
                  </a:lnTo>
                  <a:lnTo>
                    <a:pt x="122" y="594"/>
                  </a:lnTo>
                  <a:lnTo>
                    <a:pt x="148" y="612"/>
                  </a:lnTo>
                  <a:lnTo>
                    <a:pt x="176" y="630"/>
                  </a:lnTo>
                  <a:lnTo>
                    <a:pt x="206" y="644"/>
                  </a:lnTo>
                  <a:lnTo>
                    <a:pt x="236" y="654"/>
                  </a:lnTo>
                  <a:lnTo>
                    <a:pt x="268" y="662"/>
                  </a:lnTo>
                  <a:lnTo>
                    <a:pt x="302" y="668"/>
                  </a:lnTo>
                  <a:lnTo>
                    <a:pt x="336" y="670"/>
                  </a:lnTo>
                  <a:lnTo>
                    <a:pt x="336" y="670"/>
                  </a:lnTo>
                  <a:lnTo>
                    <a:pt x="370" y="668"/>
                  </a:lnTo>
                  <a:lnTo>
                    <a:pt x="404" y="662"/>
                  </a:lnTo>
                  <a:lnTo>
                    <a:pt x="436" y="654"/>
                  </a:lnTo>
                  <a:lnTo>
                    <a:pt x="466" y="644"/>
                  </a:lnTo>
                  <a:lnTo>
                    <a:pt x="496" y="630"/>
                  </a:lnTo>
                  <a:lnTo>
                    <a:pt x="524" y="612"/>
                  </a:lnTo>
                  <a:lnTo>
                    <a:pt x="550" y="594"/>
                  </a:lnTo>
                  <a:lnTo>
                    <a:pt x="574" y="572"/>
                  </a:lnTo>
                  <a:lnTo>
                    <a:pt x="594" y="548"/>
                  </a:lnTo>
                  <a:lnTo>
                    <a:pt x="614" y="522"/>
                  </a:lnTo>
                  <a:lnTo>
                    <a:pt x="630" y="494"/>
                  </a:lnTo>
                  <a:lnTo>
                    <a:pt x="646" y="464"/>
                  </a:lnTo>
                  <a:lnTo>
                    <a:pt x="656" y="434"/>
                  </a:lnTo>
                  <a:lnTo>
                    <a:pt x="664" y="402"/>
                  </a:lnTo>
                  <a:lnTo>
                    <a:pt x="670" y="368"/>
                  </a:lnTo>
                  <a:lnTo>
                    <a:pt x="672" y="334"/>
                  </a:lnTo>
                  <a:lnTo>
                    <a:pt x="672" y="334"/>
                  </a:lnTo>
                  <a:lnTo>
                    <a:pt x="670" y="300"/>
                  </a:lnTo>
                  <a:lnTo>
                    <a:pt x="664" y="266"/>
                  </a:lnTo>
                  <a:lnTo>
                    <a:pt x="656" y="234"/>
                  </a:lnTo>
                  <a:lnTo>
                    <a:pt x="646" y="204"/>
                  </a:lnTo>
                  <a:lnTo>
                    <a:pt x="630" y="174"/>
                  </a:lnTo>
                  <a:lnTo>
                    <a:pt x="614" y="148"/>
                  </a:lnTo>
                  <a:lnTo>
                    <a:pt x="594" y="122"/>
                  </a:lnTo>
                  <a:lnTo>
                    <a:pt x="574" y="98"/>
                  </a:lnTo>
                  <a:lnTo>
                    <a:pt x="550" y="76"/>
                  </a:lnTo>
                  <a:lnTo>
                    <a:pt x="524" y="56"/>
                  </a:lnTo>
                  <a:lnTo>
                    <a:pt x="496" y="40"/>
                  </a:lnTo>
                  <a:lnTo>
                    <a:pt x="466" y="26"/>
                  </a:lnTo>
                  <a:lnTo>
                    <a:pt x="436" y="14"/>
                  </a:lnTo>
                  <a:lnTo>
                    <a:pt x="404" y="6"/>
                  </a:lnTo>
                  <a:lnTo>
                    <a:pt x="370" y="0"/>
                  </a:lnTo>
                  <a:lnTo>
                    <a:pt x="336" y="0"/>
                  </a:lnTo>
                  <a:lnTo>
                    <a:pt x="336" y="0"/>
                  </a:lnTo>
                  <a:close/>
                  <a:moveTo>
                    <a:pt x="336" y="630"/>
                  </a:moveTo>
                  <a:lnTo>
                    <a:pt x="336" y="630"/>
                  </a:lnTo>
                  <a:lnTo>
                    <a:pt x="306" y="628"/>
                  </a:lnTo>
                  <a:lnTo>
                    <a:pt x="276" y="624"/>
                  </a:lnTo>
                  <a:lnTo>
                    <a:pt x="248" y="616"/>
                  </a:lnTo>
                  <a:lnTo>
                    <a:pt x="222" y="606"/>
                  </a:lnTo>
                  <a:lnTo>
                    <a:pt x="196" y="594"/>
                  </a:lnTo>
                  <a:lnTo>
                    <a:pt x="172" y="580"/>
                  </a:lnTo>
                  <a:lnTo>
                    <a:pt x="148" y="562"/>
                  </a:lnTo>
                  <a:lnTo>
                    <a:pt x="128" y="544"/>
                  </a:lnTo>
                  <a:lnTo>
                    <a:pt x="108" y="522"/>
                  </a:lnTo>
                  <a:lnTo>
                    <a:pt x="92" y="500"/>
                  </a:lnTo>
                  <a:lnTo>
                    <a:pt x="76" y="476"/>
                  </a:lnTo>
                  <a:lnTo>
                    <a:pt x="64" y="450"/>
                  </a:lnTo>
                  <a:lnTo>
                    <a:pt x="54" y="422"/>
                  </a:lnTo>
                  <a:lnTo>
                    <a:pt x="46" y="394"/>
                  </a:lnTo>
                  <a:lnTo>
                    <a:pt x="42" y="364"/>
                  </a:lnTo>
                  <a:lnTo>
                    <a:pt x="40" y="334"/>
                  </a:lnTo>
                  <a:lnTo>
                    <a:pt x="40" y="334"/>
                  </a:lnTo>
                  <a:lnTo>
                    <a:pt x="42" y="304"/>
                  </a:lnTo>
                  <a:lnTo>
                    <a:pt x="46" y="276"/>
                  </a:lnTo>
                  <a:lnTo>
                    <a:pt x="54" y="246"/>
                  </a:lnTo>
                  <a:lnTo>
                    <a:pt x="64" y="220"/>
                  </a:lnTo>
                  <a:lnTo>
                    <a:pt x="76" y="194"/>
                  </a:lnTo>
                  <a:lnTo>
                    <a:pt x="92" y="170"/>
                  </a:lnTo>
                  <a:lnTo>
                    <a:pt x="108" y="146"/>
                  </a:lnTo>
                  <a:lnTo>
                    <a:pt x="128" y="126"/>
                  </a:lnTo>
                  <a:lnTo>
                    <a:pt x="148" y="106"/>
                  </a:lnTo>
                  <a:lnTo>
                    <a:pt x="172" y="90"/>
                  </a:lnTo>
                  <a:lnTo>
                    <a:pt x="196" y="74"/>
                  </a:lnTo>
                  <a:lnTo>
                    <a:pt x="222" y="62"/>
                  </a:lnTo>
                  <a:lnTo>
                    <a:pt x="248" y="52"/>
                  </a:lnTo>
                  <a:lnTo>
                    <a:pt x="276" y="46"/>
                  </a:lnTo>
                  <a:lnTo>
                    <a:pt x="306" y="40"/>
                  </a:lnTo>
                  <a:lnTo>
                    <a:pt x="336" y="40"/>
                  </a:lnTo>
                  <a:lnTo>
                    <a:pt x="336" y="40"/>
                  </a:lnTo>
                  <a:lnTo>
                    <a:pt x="366" y="40"/>
                  </a:lnTo>
                  <a:lnTo>
                    <a:pt x="396" y="46"/>
                  </a:lnTo>
                  <a:lnTo>
                    <a:pt x="424" y="52"/>
                  </a:lnTo>
                  <a:lnTo>
                    <a:pt x="450" y="62"/>
                  </a:lnTo>
                  <a:lnTo>
                    <a:pt x="476" y="74"/>
                  </a:lnTo>
                  <a:lnTo>
                    <a:pt x="502" y="90"/>
                  </a:lnTo>
                  <a:lnTo>
                    <a:pt x="524" y="106"/>
                  </a:lnTo>
                  <a:lnTo>
                    <a:pt x="544" y="126"/>
                  </a:lnTo>
                  <a:lnTo>
                    <a:pt x="564" y="146"/>
                  </a:lnTo>
                  <a:lnTo>
                    <a:pt x="580" y="170"/>
                  </a:lnTo>
                  <a:lnTo>
                    <a:pt x="596" y="194"/>
                  </a:lnTo>
                  <a:lnTo>
                    <a:pt x="608" y="220"/>
                  </a:lnTo>
                  <a:lnTo>
                    <a:pt x="618" y="246"/>
                  </a:lnTo>
                  <a:lnTo>
                    <a:pt x="626" y="276"/>
                  </a:lnTo>
                  <a:lnTo>
                    <a:pt x="630" y="304"/>
                  </a:lnTo>
                  <a:lnTo>
                    <a:pt x="632" y="334"/>
                  </a:lnTo>
                  <a:lnTo>
                    <a:pt x="632" y="334"/>
                  </a:lnTo>
                  <a:lnTo>
                    <a:pt x="630" y="364"/>
                  </a:lnTo>
                  <a:lnTo>
                    <a:pt x="626" y="394"/>
                  </a:lnTo>
                  <a:lnTo>
                    <a:pt x="618" y="422"/>
                  </a:lnTo>
                  <a:lnTo>
                    <a:pt x="608" y="450"/>
                  </a:lnTo>
                  <a:lnTo>
                    <a:pt x="596" y="476"/>
                  </a:lnTo>
                  <a:lnTo>
                    <a:pt x="580" y="500"/>
                  </a:lnTo>
                  <a:lnTo>
                    <a:pt x="564" y="522"/>
                  </a:lnTo>
                  <a:lnTo>
                    <a:pt x="544" y="544"/>
                  </a:lnTo>
                  <a:lnTo>
                    <a:pt x="524" y="562"/>
                  </a:lnTo>
                  <a:lnTo>
                    <a:pt x="502" y="580"/>
                  </a:lnTo>
                  <a:lnTo>
                    <a:pt x="476" y="594"/>
                  </a:lnTo>
                  <a:lnTo>
                    <a:pt x="450" y="606"/>
                  </a:lnTo>
                  <a:lnTo>
                    <a:pt x="424" y="616"/>
                  </a:lnTo>
                  <a:lnTo>
                    <a:pt x="396" y="624"/>
                  </a:lnTo>
                  <a:lnTo>
                    <a:pt x="366" y="628"/>
                  </a:lnTo>
                  <a:lnTo>
                    <a:pt x="336" y="630"/>
                  </a:lnTo>
                  <a:lnTo>
                    <a:pt x="336" y="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9" name="Group 35">
            <a:extLst>
              <a:ext uri="{FF2B5EF4-FFF2-40B4-BE49-F238E27FC236}">
                <a16:creationId xmlns:a16="http://schemas.microsoft.com/office/drawing/2014/main" id="{4B35BEBC-3AA5-441B-BA20-BDA1952287CF}"/>
              </a:ext>
            </a:extLst>
          </p:cNvPr>
          <p:cNvGrpSpPr>
            <a:grpSpLocks noChangeAspect="1"/>
          </p:cNvGrpSpPr>
          <p:nvPr/>
        </p:nvGrpSpPr>
        <p:grpSpPr bwMode="auto">
          <a:xfrm>
            <a:off x="3657912" y="4756077"/>
            <a:ext cx="310143" cy="309220"/>
            <a:chOff x="3504" y="1825"/>
            <a:chExt cx="672" cy="670"/>
          </a:xfrm>
          <a:solidFill>
            <a:schemeClr val="accent3"/>
          </a:solidFill>
        </p:grpSpPr>
        <p:sp>
          <p:nvSpPr>
            <p:cNvPr id="50" name="Freeform 36">
              <a:extLst>
                <a:ext uri="{FF2B5EF4-FFF2-40B4-BE49-F238E27FC236}">
                  <a16:creationId xmlns:a16="http://schemas.microsoft.com/office/drawing/2014/main" id="{6A4A933B-0A7E-41BA-9403-2664C69CB539}"/>
                </a:ext>
              </a:extLst>
            </p:cNvPr>
            <p:cNvSpPr>
              <a:spLocks/>
            </p:cNvSpPr>
            <p:nvPr/>
          </p:nvSpPr>
          <p:spPr bwMode="auto">
            <a:xfrm>
              <a:off x="3684" y="2005"/>
              <a:ext cx="348" cy="306"/>
            </a:xfrm>
            <a:custGeom>
              <a:avLst/>
              <a:gdLst>
                <a:gd name="T0" fmla="*/ 340 w 348"/>
                <a:gd name="T1" fmla="*/ 6 h 306"/>
                <a:gd name="T2" fmla="*/ 340 w 348"/>
                <a:gd name="T3" fmla="*/ 6 h 306"/>
                <a:gd name="T4" fmla="*/ 334 w 348"/>
                <a:gd name="T5" fmla="*/ 2 h 306"/>
                <a:gd name="T6" fmla="*/ 326 w 348"/>
                <a:gd name="T7" fmla="*/ 0 h 306"/>
                <a:gd name="T8" fmla="*/ 318 w 348"/>
                <a:gd name="T9" fmla="*/ 2 h 306"/>
                <a:gd name="T10" fmla="*/ 312 w 348"/>
                <a:gd name="T11" fmla="*/ 8 h 306"/>
                <a:gd name="T12" fmla="*/ 120 w 348"/>
                <a:gd name="T13" fmla="*/ 246 h 306"/>
                <a:gd name="T14" fmla="*/ 34 w 348"/>
                <a:gd name="T15" fmla="*/ 158 h 306"/>
                <a:gd name="T16" fmla="*/ 34 w 348"/>
                <a:gd name="T17" fmla="*/ 158 h 306"/>
                <a:gd name="T18" fmla="*/ 26 w 348"/>
                <a:gd name="T19" fmla="*/ 154 h 306"/>
                <a:gd name="T20" fmla="*/ 20 w 348"/>
                <a:gd name="T21" fmla="*/ 152 h 306"/>
                <a:gd name="T22" fmla="*/ 12 w 348"/>
                <a:gd name="T23" fmla="*/ 154 h 306"/>
                <a:gd name="T24" fmla="*/ 4 w 348"/>
                <a:gd name="T25" fmla="*/ 158 h 306"/>
                <a:gd name="T26" fmla="*/ 4 w 348"/>
                <a:gd name="T27" fmla="*/ 158 h 306"/>
                <a:gd name="T28" fmla="*/ 0 w 348"/>
                <a:gd name="T29" fmla="*/ 166 h 306"/>
                <a:gd name="T30" fmla="*/ 0 w 348"/>
                <a:gd name="T31" fmla="*/ 172 h 306"/>
                <a:gd name="T32" fmla="*/ 0 w 348"/>
                <a:gd name="T33" fmla="*/ 180 h 306"/>
                <a:gd name="T34" fmla="*/ 4 w 348"/>
                <a:gd name="T35" fmla="*/ 186 h 306"/>
                <a:gd name="T36" fmla="*/ 124 w 348"/>
                <a:gd name="T37" fmla="*/ 306 h 306"/>
                <a:gd name="T38" fmla="*/ 344 w 348"/>
                <a:gd name="T39" fmla="*/ 34 h 306"/>
                <a:gd name="T40" fmla="*/ 344 w 348"/>
                <a:gd name="T41" fmla="*/ 34 h 306"/>
                <a:gd name="T42" fmla="*/ 346 w 348"/>
                <a:gd name="T43" fmla="*/ 26 h 306"/>
                <a:gd name="T44" fmla="*/ 348 w 348"/>
                <a:gd name="T45" fmla="*/ 18 h 306"/>
                <a:gd name="T46" fmla="*/ 346 w 348"/>
                <a:gd name="T47" fmla="*/ 12 h 306"/>
                <a:gd name="T48" fmla="*/ 340 w 348"/>
                <a:gd name="T49" fmla="*/ 6 h 306"/>
                <a:gd name="T50" fmla="*/ 340 w 348"/>
                <a:gd name="T51"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306">
                  <a:moveTo>
                    <a:pt x="340" y="6"/>
                  </a:moveTo>
                  <a:lnTo>
                    <a:pt x="340" y="6"/>
                  </a:lnTo>
                  <a:lnTo>
                    <a:pt x="334" y="2"/>
                  </a:lnTo>
                  <a:lnTo>
                    <a:pt x="326" y="0"/>
                  </a:lnTo>
                  <a:lnTo>
                    <a:pt x="318" y="2"/>
                  </a:lnTo>
                  <a:lnTo>
                    <a:pt x="312" y="8"/>
                  </a:lnTo>
                  <a:lnTo>
                    <a:pt x="120" y="246"/>
                  </a:lnTo>
                  <a:lnTo>
                    <a:pt x="34" y="158"/>
                  </a:lnTo>
                  <a:lnTo>
                    <a:pt x="34" y="158"/>
                  </a:lnTo>
                  <a:lnTo>
                    <a:pt x="26" y="154"/>
                  </a:lnTo>
                  <a:lnTo>
                    <a:pt x="20" y="152"/>
                  </a:lnTo>
                  <a:lnTo>
                    <a:pt x="12" y="154"/>
                  </a:lnTo>
                  <a:lnTo>
                    <a:pt x="4" y="158"/>
                  </a:lnTo>
                  <a:lnTo>
                    <a:pt x="4" y="158"/>
                  </a:lnTo>
                  <a:lnTo>
                    <a:pt x="0" y="166"/>
                  </a:lnTo>
                  <a:lnTo>
                    <a:pt x="0" y="172"/>
                  </a:lnTo>
                  <a:lnTo>
                    <a:pt x="0" y="180"/>
                  </a:lnTo>
                  <a:lnTo>
                    <a:pt x="4" y="186"/>
                  </a:lnTo>
                  <a:lnTo>
                    <a:pt x="124" y="306"/>
                  </a:lnTo>
                  <a:lnTo>
                    <a:pt x="344" y="34"/>
                  </a:lnTo>
                  <a:lnTo>
                    <a:pt x="344" y="34"/>
                  </a:lnTo>
                  <a:lnTo>
                    <a:pt x="346" y="26"/>
                  </a:lnTo>
                  <a:lnTo>
                    <a:pt x="348" y="18"/>
                  </a:lnTo>
                  <a:lnTo>
                    <a:pt x="346" y="12"/>
                  </a:lnTo>
                  <a:lnTo>
                    <a:pt x="340" y="6"/>
                  </a:lnTo>
                  <a:lnTo>
                    <a:pt x="34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37">
              <a:extLst>
                <a:ext uri="{FF2B5EF4-FFF2-40B4-BE49-F238E27FC236}">
                  <a16:creationId xmlns:a16="http://schemas.microsoft.com/office/drawing/2014/main" id="{505822F8-CD1E-4B7B-93A9-8D7F70093BD4}"/>
                </a:ext>
              </a:extLst>
            </p:cNvPr>
            <p:cNvSpPr>
              <a:spLocks noEditPoints="1"/>
            </p:cNvSpPr>
            <p:nvPr/>
          </p:nvSpPr>
          <p:spPr bwMode="auto">
            <a:xfrm>
              <a:off x="3504" y="1825"/>
              <a:ext cx="672" cy="670"/>
            </a:xfrm>
            <a:custGeom>
              <a:avLst/>
              <a:gdLst>
                <a:gd name="T0" fmla="*/ 302 w 672"/>
                <a:gd name="T1" fmla="*/ 0 h 670"/>
                <a:gd name="T2" fmla="*/ 206 w 672"/>
                <a:gd name="T3" fmla="*/ 26 h 670"/>
                <a:gd name="T4" fmla="*/ 122 w 672"/>
                <a:gd name="T5" fmla="*/ 76 h 670"/>
                <a:gd name="T6" fmla="*/ 58 w 672"/>
                <a:gd name="T7" fmla="*/ 148 h 670"/>
                <a:gd name="T8" fmla="*/ 16 w 672"/>
                <a:gd name="T9" fmla="*/ 234 h 670"/>
                <a:gd name="T10" fmla="*/ 0 w 672"/>
                <a:gd name="T11" fmla="*/ 334 h 670"/>
                <a:gd name="T12" fmla="*/ 8 w 672"/>
                <a:gd name="T13" fmla="*/ 402 h 670"/>
                <a:gd name="T14" fmla="*/ 42 w 672"/>
                <a:gd name="T15" fmla="*/ 494 h 670"/>
                <a:gd name="T16" fmla="*/ 100 w 672"/>
                <a:gd name="T17" fmla="*/ 572 h 670"/>
                <a:gd name="T18" fmla="*/ 176 w 672"/>
                <a:gd name="T19" fmla="*/ 630 h 670"/>
                <a:gd name="T20" fmla="*/ 268 w 672"/>
                <a:gd name="T21" fmla="*/ 662 h 670"/>
                <a:gd name="T22" fmla="*/ 336 w 672"/>
                <a:gd name="T23" fmla="*/ 670 h 670"/>
                <a:gd name="T24" fmla="*/ 436 w 672"/>
                <a:gd name="T25" fmla="*/ 654 h 670"/>
                <a:gd name="T26" fmla="*/ 524 w 672"/>
                <a:gd name="T27" fmla="*/ 612 h 670"/>
                <a:gd name="T28" fmla="*/ 594 w 672"/>
                <a:gd name="T29" fmla="*/ 548 h 670"/>
                <a:gd name="T30" fmla="*/ 646 w 672"/>
                <a:gd name="T31" fmla="*/ 464 h 670"/>
                <a:gd name="T32" fmla="*/ 670 w 672"/>
                <a:gd name="T33" fmla="*/ 368 h 670"/>
                <a:gd name="T34" fmla="*/ 670 w 672"/>
                <a:gd name="T35" fmla="*/ 300 h 670"/>
                <a:gd name="T36" fmla="*/ 646 w 672"/>
                <a:gd name="T37" fmla="*/ 204 h 670"/>
                <a:gd name="T38" fmla="*/ 594 w 672"/>
                <a:gd name="T39" fmla="*/ 122 h 670"/>
                <a:gd name="T40" fmla="*/ 524 w 672"/>
                <a:gd name="T41" fmla="*/ 56 h 670"/>
                <a:gd name="T42" fmla="*/ 436 w 672"/>
                <a:gd name="T43" fmla="*/ 14 h 670"/>
                <a:gd name="T44" fmla="*/ 336 w 672"/>
                <a:gd name="T45" fmla="*/ 0 h 670"/>
                <a:gd name="T46" fmla="*/ 336 w 672"/>
                <a:gd name="T47" fmla="*/ 630 h 670"/>
                <a:gd name="T48" fmla="*/ 248 w 672"/>
                <a:gd name="T49" fmla="*/ 616 h 670"/>
                <a:gd name="T50" fmla="*/ 172 w 672"/>
                <a:gd name="T51" fmla="*/ 580 h 670"/>
                <a:gd name="T52" fmla="*/ 108 w 672"/>
                <a:gd name="T53" fmla="*/ 522 h 670"/>
                <a:gd name="T54" fmla="*/ 64 w 672"/>
                <a:gd name="T55" fmla="*/ 450 h 670"/>
                <a:gd name="T56" fmla="*/ 42 w 672"/>
                <a:gd name="T57" fmla="*/ 364 h 670"/>
                <a:gd name="T58" fmla="*/ 42 w 672"/>
                <a:gd name="T59" fmla="*/ 304 h 670"/>
                <a:gd name="T60" fmla="*/ 64 w 672"/>
                <a:gd name="T61" fmla="*/ 220 h 670"/>
                <a:gd name="T62" fmla="*/ 108 w 672"/>
                <a:gd name="T63" fmla="*/ 146 h 670"/>
                <a:gd name="T64" fmla="*/ 172 w 672"/>
                <a:gd name="T65" fmla="*/ 90 h 670"/>
                <a:gd name="T66" fmla="*/ 248 w 672"/>
                <a:gd name="T67" fmla="*/ 52 h 670"/>
                <a:gd name="T68" fmla="*/ 336 w 672"/>
                <a:gd name="T69" fmla="*/ 40 h 670"/>
                <a:gd name="T70" fmla="*/ 396 w 672"/>
                <a:gd name="T71" fmla="*/ 46 h 670"/>
                <a:gd name="T72" fmla="*/ 476 w 672"/>
                <a:gd name="T73" fmla="*/ 74 h 670"/>
                <a:gd name="T74" fmla="*/ 544 w 672"/>
                <a:gd name="T75" fmla="*/ 126 h 670"/>
                <a:gd name="T76" fmla="*/ 596 w 672"/>
                <a:gd name="T77" fmla="*/ 194 h 670"/>
                <a:gd name="T78" fmla="*/ 626 w 672"/>
                <a:gd name="T79" fmla="*/ 276 h 670"/>
                <a:gd name="T80" fmla="*/ 632 w 672"/>
                <a:gd name="T81" fmla="*/ 334 h 670"/>
                <a:gd name="T82" fmla="*/ 618 w 672"/>
                <a:gd name="T83" fmla="*/ 422 h 670"/>
                <a:gd name="T84" fmla="*/ 580 w 672"/>
                <a:gd name="T85" fmla="*/ 500 h 670"/>
                <a:gd name="T86" fmla="*/ 524 w 672"/>
                <a:gd name="T87" fmla="*/ 562 h 670"/>
                <a:gd name="T88" fmla="*/ 450 w 672"/>
                <a:gd name="T89" fmla="*/ 606 h 670"/>
                <a:gd name="T90" fmla="*/ 366 w 672"/>
                <a:gd name="T91" fmla="*/ 62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2" h="670">
                  <a:moveTo>
                    <a:pt x="336" y="0"/>
                  </a:moveTo>
                  <a:lnTo>
                    <a:pt x="336" y="0"/>
                  </a:lnTo>
                  <a:lnTo>
                    <a:pt x="302" y="0"/>
                  </a:lnTo>
                  <a:lnTo>
                    <a:pt x="268" y="6"/>
                  </a:lnTo>
                  <a:lnTo>
                    <a:pt x="236" y="14"/>
                  </a:lnTo>
                  <a:lnTo>
                    <a:pt x="206" y="26"/>
                  </a:lnTo>
                  <a:lnTo>
                    <a:pt x="176" y="40"/>
                  </a:lnTo>
                  <a:lnTo>
                    <a:pt x="148" y="56"/>
                  </a:lnTo>
                  <a:lnTo>
                    <a:pt x="122" y="76"/>
                  </a:lnTo>
                  <a:lnTo>
                    <a:pt x="100" y="98"/>
                  </a:lnTo>
                  <a:lnTo>
                    <a:pt x="78" y="122"/>
                  </a:lnTo>
                  <a:lnTo>
                    <a:pt x="58" y="148"/>
                  </a:lnTo>
                  <a:lnTo>
                    <a:pt x="42" y="174"/>
                  </a:lnTo>
                  <a:lnTo>
                    <a:pt x="28" y="204"/>
                  </a:lnTo>
                  <a:lnTo>
                    <a:pt x="16" y="234"/>
                  </a:lnTo>
                  <a:lnTo>
                    <a:pt x="8" y="266"/>
                  </a:lnTo>
                  <a:lnTo>
                    <a:pt x="2" y="300"/>
                  </a:lnTo>
                  <a:lnTo>
                    <a:pt x="0" y="334"/>
                  </a:lnTo>
                  <a:lnTo>
                    <a:pt x="0" y="334"/>
                  </a:lnTo>
                  <a:lnTo>
                    <a:pt x="2" y="368"/>
                  </a:lnTo>
                  <a:lnTo>
                    <a:pt x="8" y="402"/>
                  </a:lnTo>
                  <a:lnTo>
                    <a:pt x="16" y="434"/>
                  </a:lnTo>
                  <a:lnTo>
                    <a:pt x="28" y="464"/>
                  </a:lnTo>
                  <a:lnTo>
                    <a:pt x="42" y="494"/>
                  </a:lnTo>
                  <a:lnTo>
                    <a:pt x="58" y="522"/>
                  </a:lnTo>
                  <a:lnTo>
                    <a:pt x="78" y="548"/>
                  </a:lnTo>
                  <a:lnTo>
                    <a:pt x="100" y="572"/>
                  </a:lnTo>
                  <a:lnTo>
                    <a:pt x="122" y="594"/>
                  </a:lnTo>
                  <a:lnTo>
                    <a:pt x="148" y="612"/>
                  </a:lnTo>
                  <a:lnTo>
                    <a:pt x="176" y="630"/>
                  </a:lnTo>
                  <a:lnTo>
                    <a:pt x="206" y="644"/>
                  </a:lnTo>
                  <a:lnTo>
                    <a:pt x="236" y="654"/>
                  </a:lnTo>
                  <a:lnTo>
                    <a:pt x="268" y="662"/>
                  </a:lnTo>
                  <a:lnTo>
                    <a:pt x="302" y="668"/>
                  </a:lnTo>
                  <a:lnTo>
                    <a:pt x="336" y="670"/>
                  </a:lnTo>
                  <a:lnTo>
                    <a:pt x="336" y="670"/>
                  </a:lnTo>
                  <a:lnTo>
                    <a:pt x="370" y="668"/>
                  </a:lnTo>
                  <a:lnTo>
                    <a:pt x="404" y="662"/>
                  </a:lnTo>
                  <a:lnTo>
                    <a:pt x="436" y="654"/>
                  </a:lnTo>
                  <a:lnTo>
                    <a:pt x="466" y="644"/>
                  </a:lnTo>
                  <a:lnTo>
                    <a:pt x="496" y="630"/>
                  </a:lnTo>
                  <a:lnTo>
                    <a:pt x="524" y="612"/>
                  </a:lnTo>
                  <a:lnTo>
                    <a:pt x="550" y="594"/>
                  </a:lnTo>
                  <a:lnTo>
                    <a:pt x="574" y="572"/>
                  </a:lnTo>
                  <a:lnTo>
                    <a:pt x="594" y="548"/>
                  </a:lnTo>
                  <a:lnTo>
                    <a:pt x="614" y="522"/>
                  </a:lnTo>
                  <a:lnTo>
                    <a:pt x="630" y="494"/>
                  </a:lnTo>
                  <a:lnTo>
                    <a:pt x="646" y="464"/>
                  </a:lnTo>
                  <a:lnTo>
                    <a:pt x="656" y="434"/>
                  </a:lnTo>
                  <a:lnTo>
                    <a:pt x="664" y="402"/>
                  </a:lnTo>
                  <a:lnTo>
                    <a:pt x="670" y="368"/>
                  </a:lnTo>
                  <a:lnTo>
                    <a:pt x="672" y="334"/>
                  </a:lnTo>
                  <a:lnTo>
                    <a:pt x="672" y="334"/>
                  </a:lnTo>
                  <a:lnTo>
                    <a:pt x="670" y="300"/>
                  </a:lnTo>
                  <a:lnTo>
                    <a:pt x="664" y="266"/>
                  </a:lnTo>
                  <a:lnTo>
                    <a:pt x="656" y="234"/>
                  </a:lnTo>
                  <a:lnTo>
                    <a:pt x="646" y="204"/>
                  </a:lnTo>
                  <a:lnTo>
                    <a:pt x="630" y="174"/>
                  </a:lnTo>
                  <a:lnTo>
                    <a:pt x="614" y="148"/>
                  </a:lnTo>
                  <a:lnTo>
                    <a:pt x="594" y="122"/>
                  </a:lnTo>
                  <a:lnTo>
                    <a:pt x="574" y="98"/>
                  </a:lnTo>
                  <a:lnTo>
                    <a:pt x="550" y="76"/>
                  </a:lnTo>
                  <a:lnTo>
                    <a:pt x="524" y="56"/>
                  </a:lnTo>
                  <a:lnTo>
                    <a:pt x="496" y="40"/>
                  </a:lnTo>
                  <a:lnTo>
                    <a:pt x="466" y="26"/>
                  </a:lnTo>
                  <a:lnTo>
                    <a:pt x="436" y="14"/>
                  </a:lnTo>
                  <a:lnTo>
                    <a:pt x="404" y="6"/>
                  </a:lnTo>
                  <a:lnTo>
                    <a:pt x="370" y="0"/>
                  </a:lnTo>
                  <a:lnTo>
                    <a:pt x="336" y="0"/>
                  </a:lnTo>
                  <a:lnTo>
                    <a:pt x="336" y="0"/>
                  </a:lnTo>
                  <a:close/>
                  <a:moveTo>
                    <a:pt x="336" y="630"/>
                  </a:moveTo>
                  <a:lnTo>
                    <a:pt x="336" y="630"/>
                  </a:lnTo>
                  <a:lnTo>
                    <a:pt x="306" y="628"/>
                  </a:lnTo>
                  <a:lnTo>
                    <a:pt x="276" y="624"/>
                  </a:lnTo>
                  <a:lnTo>
                    <a:pt x="248" y="616"/>
                  </a:lnTo>
                  <a:lnTo>
                    <a:pt x="222" y="606"/>
                  </a:lnTo>
                  <a:lnTo>
                    <a:pt x="196" y="594"/>
                  </a:lnTo>
                  <a:lnTo>
                    <a:pt x="172" y="580"/>
                  </a:lnTo>
                  <a:lnTo>
                    <a:pt x="148" y="562"/>
                  </a:lnTo>
                  <a:lnTo>
                    <a:pt x="128" y="544"/>
                  </a:lnTo>
                  <a:lnTo>
                    <a:pt x="108" y="522"/>
                  </a:lnTo>
                  <a:lnTo>
                    <a:pt x="92" y="500"/>
                  </a:lnTo>
                  <a:lnTo>
                    <a:pt x="76" y="476"/>
                  </a:lnTo>
                  <a:lnTo>
                    <a:pt x="64" y="450"/>
                  </a:lnTo>
                  <a:lnTo>
                    <a:pt x="54" y="422"/>
                  </a:lnTo>
                  <a:lnTo>
                    <a:pt x="46" y="394"/>
                  </a:lnTo>
                  <a:lnTo>
                    <a:pt x="42" y="364"/>
                  </a:lnTo>
                  <a:lnTo>
                    <a:pt x="40" y="334"/>
                  </a:lnTo>
                  <a:lnTo>
                    <a:pt x="40" y="334"/>
                  </a:lnTo>
                  <a:lnTo>
                    <a:pt x="42" y="304"/>
                  </a:lnTo>
                  <a:lnTo>
                    <a:pt x="46" y="276"/>
                  </a:lnTo>
                  <a:lnTo>
                    <a:pt x="54" y="246"/>
                  </a:lnTo>
                  <a:lnTo>
                    <a:pt x="64" y="220"/>
                  </a:lnTo>
                  <a:lnTo>
                    <a:pt x="76" y="194"/>
                  </a:lnTo>
                  <a:lnTo>
                    <a:pt x="92" y="170"/>
                  </a:lnTo>
                  <a:lnTo>
                    <a:pt x="108" y="146"/>
                  </a:lnTo>
                  <a:lnTo>
                    <a:pt x="128" y="126"/>
                  </a:lnTo>
                  <a:lnTo>
                    <a:pt x="148" y="106"/>
                  </a:lnTo>
                  <a:lnTo>
                    <a:pt x="172" y="90"/>
                  </a:lnTo>
                  <a:lnTo>
                    <a:pt x="196" y="74"/>
                  </a:lnTo>
                  <a:lnTo>
                    <a:pt x="222" y="62"/>
                  </a:lnTo>
                  <a:lnTo>
                    <a:pt x="248" y="52"/>
                  </a:lnTo>
                  <a:lnTo>
                    <a:pt x="276" y="46"/>
                  </a:lnTo>
                  <a:lnTo>
                    <a:pt x="306" y="40"/>
                  </a:lnTo>
                  <a:lnTo>
                    <a:pt x="336" y="40"/>
                  </a:lnTo>
                  <a:lnTo>
                    <a:pt x="336" y="40"/>
                  </a:lnTo>
                  <a:lnTo>
                    <a:pt x="366" y="40"/>
                  </a:lnTo>
                  <a:lnTo>
                    <a:pt x="396" y="46"/>
                  </a:lnTo>
                  <a:lnTo>
                    <a:pt x="424" y="52"/>
                  </a:lnTo>
                  <a:lnTo>
                    <a:pt x="450" y="62"/>
                  </a:lnTo>
                  <a:lnTo>
                    <a:pt x="476" y="74"/>
                  </a:lnTo>
                  <a:lnTo>
                    <a:pt x="502" y="90"/>
                  </a:lnTo>
                  <a:lnTo>
                    <a:pt x="524" y="106"/>
                  </a:lnTo>
                  <a:lnTo>
                    <a:pt x="544" y="126"/>
                  </a:lnTo>
                  <a:lnTo>
                    <a:pt x="564" y="146"/>
                  </a:lnTo>
                  <a:lnTo>
                    <a:pt x="580" y="170"/>
                  </a:lnTo>
                  <a:lnTo>
                    <a:pt x="596" y="194"/>
                  </a:lnTo>
                  <a:lnTo>
                    <a:pt x="608" y="220"/>
                  </a:lnTo>
                  <a:lnTo>
                    <a:pt x="618" y="246"/>
                  </a:lnTo>
                  <a:lnTo>
                    <a:pt x="626" y="276"/>
                  </a:lnTo>
                  <a:lnTo>
                    <a:pt x="630" y="304"/>
                  </a:lnTo>
                  <a:lnTo>
                    <a:pt x="632" y="334"/>
                  </a:lnTo>
                  <a:lnTo>
                    <a:pt x="632" y="334"/>
                  </a:lnTo>
                  <a:lnTo>
                    <a:pt x="630" y="364"/>
                  </a:lnTo>
                  <a:lnTo>
                    <a:pt x="626" y="394"/>
                  </a:lnTo>
                  <a:lnTo>
                    <a:pt x="618" y="422"/>
                  </a:lnTo>
                  <a:lnTo>
                    <a:pt x="608" y="450"/>
                  </a:lnTo>
                  <a:lnTo>
                    <a:pt x="596" y="476"/>
                  </a:lnTo>
                  <a:lnTo>
                    <a:pt x="580" y="500"/>
                  </a:lnTo>
                  <a:lnTo>
                    <a:pt x="564" y="522"/>
                  </a:lnTo>
                  <a:lnTo>
                    <a:pt x="544" y="544"/>
                  </a:lnTo>
                  <a:lnTo>
                    <a:pt x="524" y="562"/>
                  </a:lnTo>
                  <a:lnTo>
                    <a:pt x="502" y="580"/>
                  </a:lnTo>
                  <a:lnTo>
                    <a:pt x="476" y="594"/>
                  </a:lnTo>
                  <a:lnTo>
                    <a:pt x="450" y="606"/>
                  </a:lnTo>
                  <a:lnTo>
                    <a:pt x="424" y="616"/>
                  </a:lnTo>
                  <a:lnTo>
                    <a:pt x="396" y="624"/>
                  </a:lnTo>
                  <a:lnTo>
                    <a:pt x="366" y="628"/>
                  </a:lnTo>
                  <a:lnTo>
                    <a:pt x="336" y="630"/>
                  </a:lnTo>
                  <a:lnTo>
                    <a:pt x="336" y="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2" name="Group 35">
            <a:extLst>
              <a:ext uri="{FF2B5EF4-FFF2-40B4-BE49-F238E27FC236}">
                <a16:creationId xmlns:a16="http://schemas.microsoft.com/office/drawing/2014/main" id="{C53613FA-B907-4E30-A058-123C5989ED3F}"/>
              </a:ext>
            </a:extLst>
          </p:cNvPr>
          <p:cNvGrpSpPr>
            <a:grpSpLocks noChangeAspect="1"/>
          </p:cNvGrpSpPr>
          <p:nvPr/>
        </p:nvGrpSpPr>
        <p:grpSpPr bwMode="auto">
          <a:xfrm>
            <a:off x="5512813" y="4756077"/>
            <a:ext cx="310143" cy="309220"/>
            <a:chOff x="3504" y="1825"/>
            <a:chExt cx="672" cy="670"/>
          </a:xfrm>
          <a:solidFill>
            <a:schemeClr val="accent3"/>
          </a:solidFill>
        </p:grpSpPr>
        <p:sp>
          <p:nvSpPr>
            <p:cNvPr id="53" name="Freeform 36">
              <a:extLst>
                <a:ext uri="{FF2B5EF4-FFF2-40B4-BE49-F238E27FC236}">
                  <a16:creationId xmlns:a16="http://schemas.microsoft.com/office/drawing/2014/main" id="{0ED30154-830A-4D91-B9DF-71E331024161}"/>
                </a:ext>
              </a:extLst>
            </p:cNvPr>
            <p:cNvSpPr>
              <a:spLocks/>
            </p:cNvSpPr>
            <p:nvPr/>
          </p:nvSpPr>
          <p:spPr bwMode="auto">
            <a:xfrm>
              <a:off x="3684" y="2005"/>
              <a:ext cx="348" cy="306"/>
            </a:xfrm>
            <a:custGeom>
              <a:avLst/>
              <a:gdLst>
                <a:gd name="T0" fmla="*/ 340 w 348"/>
                <a:gd name="T1" fmla="*/ 6 h 306"/>
                <a:gd name="T2" fmla="*/ 340 w 348"/>
                <a:gd name="T3" fmla="*/ 6 h 306"/>
                <a:gd name="T4" fmla="*/ 334 w 348"/>
                <a:gd name="T5" fmla="*/ 2 h 306"/>
                <a:gd name="T6" fmla="*/ 326 w 348"/>
                <a:gd name="T7" fmla="*/ 0 h 306"/>
                <a:gd name="T8" fmla="*/ 318 w 348"/>
                <a:gd name="T9" fmla="*/ 2 h 306"/>
                <a:gd name="T10" fmla="*/ 312 w 348"/>
                <a:gd name="T11" fmla="*/ 8 h 306"/>
                <a:gd name="T12" fmla="*/ 120 w 348"/>
                <a:gd name="T13" fmla="*/ 246 h 306"/>
                <a:gd name="T14" fmla="*/ 34 w 348"/>
                <a:gd name="T15" fmla="*/ 158 h 306"/>
                <a:gd name="T16" fmla="*/ 34 w 348"/>
                <a:gd name="T17" fmla="*/ 158 h 306"/>
                <a:gd name="T18" fmla="*/ 26 w 348"/>
                <a:gd name="T19" fmla="*/ 154 h 306"/>
                <a:gd name="T20" fmla="*/ 20 w 348"/>
                <a:gd name="T21" fmla="*/ 152 h 306"/>
                <a:gd name="T22" fmla="*/ 12 w 348"/>
                <a:gd name="T23" fmla="*/ 154 h 306"/>
                <a:gd name="T24" fmla="*/ 4 w 348"/>
                <a:gd name="T25" fmla="*/ 158 h 306"/>
                <a:gd name="T26" fmla="*/ 4 w 348"/>
                <a:gd name="T27" fmla="*/ 158 h 306"/>
                <a:gd name="T28" fmla="*/ 0 w 348"/>
                <a:gd name="T29" fmla="*/ 166 h 306"/>
                <a:gd name="T30" fmla="*/ 0 w 348"/>
                <a:gd name="T31" fmla="*/ 172 h 306"/>
                <a:gd name="T32" fmla="*/ 0 w 348"/>
                <a:gd name="T33" fmla="*/ 180 h 306"/>
                <a:gd name="T34" fmla="*/ 4 w 348"/>
                <a:gd name="T35" fmla="*/ 186 h 306"/>
                <a:gd name="T36" fmla="*/ 124 w 348"/>
                <a:gd name="T37" fmla="*/ 306 h 306"/>
                <a:gd name="T38" fmla="*/ 344 w 348"/>
                <a:gd name="T39" fmla="*/ 34 h 306"/>
                <a:gd name="T40" fmla="*/ 344 w 348"/>
                <a:gd name="T41" fmla="*/ 34 h 306"/>
                <a:gd name="T42" fmla="*/ 346 w 348"/>
                <a:gd name="T43" fmla="*/ 26 h 306"/>
                <a:gd name="T44" fmla="*/ 348 w 348"/>
                <a:gd name="T45" fmla="*/ 18 h 306"/>
                <a:gd name="T46" fmla="*/ 346 w 348"/>
                <a:gd name="T47" fmla="*/ 12 h 306"/>
                <a:gd name="T48" fmla="*/ 340 w 348"/>
                <a:gd name="T49" fmla="*/ 6 h 306"/>
                <a:gd name="T50" fmla="*/ 340 w 348"/>
                <a:gd name="T51"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306">
                  <a:moveTo>
                    <a:pt x="340" y="6"/>
                  </a:moveTo>
                  <a:lnTo>
                    <a:pt x="340" y="6"/>
                  </a:lnTo>
                  <a:lnTo>
                    <a:pt x="334" y="2"/>
                  </a:lnTo>
                  <a:lnTo>
                    <a:pt x="326" y="0"/>
                  </a:lnTo>
                  <a:lnTo>
                    <a:pt x="318" y="2"/>
                  </a:lnTo>
                  <a:lnTo>
                    <a:pt x="312" y="8"/>
                  </a:lnTo>
                  <a:lnTo>
                    <a:pt x="120" y="246"/>
                  </a:lnTo>
                  <a:lnTo>
                    <a:pt x="34" y="158"/>
                  </a:lnTo>
                  <a:lnTo>
                    <a:pt x="34" y="158"/>
                  </a:lnTo>
                  <a:lnTo>
                    <a:pt x="26" y="154"/>
                  </a:lnTo>
                  <a:lnTo>
                    <a:pt x="20" y="152"/>
                  </a:lnTo>
                  <a:lnTo>
                    <a:pt x="12" y="154"/>
                  </a:lnTo>
                  <a:lnTo>
                    <a:pt x="4" y="158"/>
                  </a:lnTo>
                  <a:lnTo>
                    <a:pt x="4" y="158"/>
                  </a:lnTo>
                  <a:lnTo>
                    <a:pt x="0" y="166"/>
                  </a:lnTo>
                  <a:lnTo>
                    <a:pt x="0" y="172"/>
                  </a:lnTo>
                  <a:lnTo>
                    <a:pt x="0" y="180"/>
                  </a:lnTo>
                  <a:lnTo>
                    <a:pt x="4" y="186"/>
                  </a:lnTo>
                  <a:lnTo>
                    <a:pt x="124" y="306"/>
                  </a:lnTo>
                  <a:lnTo>
                    <a:pt x="344" y="34"/>
                  </a:lnTo>
                  <a:lnTo>
                    <a:pt x="344" y="34"/>
                  </a:lnTo>
                  <a:lnTo>
                    <a:pt x="346" y="26"/>
                  </a:lnTo>
                  <a:lnTo>
                    <a:pt x="348" y="18"/>
                  </a:lnTo>
                  <a:lnTo>
                    <a:pt x="346" y="12"/>
                  </a:lnTo>
                  <a:lnTo>
                    <a:pt x="340" y="6"/>
                  </a:lnTo>
                  <a:lnTo>
                    <a:pt x="34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37">
              <a:extLst>
                <a:ext uri="{FF2B5EF4-FFF2-40B4-BE49-F238E27FC236}">
                  <a16:creationId xmlns:a16="http://schemas.microsoft.com/office/drawing/2014/main" id="{D5357687-0E54-4119-9C1D-80F973EA18A4}"/>
                </a:ext>
              </a:extLst>
            </p:cNvPr>
            <p:cNvSpPr>
              <a:spLocks noEditPoints="1"/>
            </p:cNvSpPr>
            <p:nvPr/>
          </p:nvSpPr>
          <p:spPr bwMode="auto">
            <a:xfrm>
              <a:off x="3504" y="1825"/>
              <a:ext cx="672" cy="670"/>
            </a:xfrm>
            <a:custGeom>
              <a:avLst/>
              <a:gdLst>
                <a:gd name="T0" fmla="*/ 302 w 672"/>
                <a:gd name="T1" fmla="*/ 0 h 670"/>
                <a:gd name="T2" fmla="*/ 206 w 672"/>
                <a:gd name="T3" fmla="*/ 26 h 670"/>
                <a:gd name="T4" fmla="*/ 122 w 672"/>
                <a:gd name="T5" fmla="*/ 76 h 670"/>
                <a:gd name="T6" fmla="*/ 58 w 672"/>
                <a:gd name="T7" fmla="*/ 148 h 670"/>
                <a:gd name="T8" fmla="*/ 16 w 672"/>
                <a:gd name="T9" fmla="*/ 234 h 670"/>
                <a:gd name="T10" fmla="*/ 0 w 672"/>
                <a:gd name="T11" fmla="*/ 334 h 670"/>
                <a:gd name="T12" fmla="*/ 8 w 672"/>
                <a:gd name="T13" fmla="*/ 402 h 670"/>
                <a:gd name="T14" fmla="*/ 42 w 672"/>
                <a:gd name="T15" fmla="*/ 494 h 670"/>
                <a:gd name="T16" fmla="*/ 100 w 672"/>
                <a:gd name="T17" fmla="*/ 572 h 670"/>
                <a:gd name="T18" fmla="*/ 176 w 672"/>
                <a:gd name="T19" fmla="*/ 630 h 670"/>
                <a:gd name="T20" fmla="*/ 268 w 672"/>
                <a:gd name="T21" fmla="*/ 662 h 670"/>
                <a:gd name="T22" fmla="*/ 336 w 672"/>
                <a:gd name="T23" fmla="*/ 670 h 670"/>
                <a:gd name="T24" fmla="*/ 436 w 672"/>
                <a:gd name="T25" fmla="*/ 654 h 670"/>
                <a:gd name="T26" fmla="*/ 524 w 672"/>
                <a:gd name="T27" fmla="*/ 612 h 670"/>
                <a:gd name="T28" fmla="*/ 594 w 672"/>
                <a:gd name="T29" fmla="*/ 548 h 670"/>
                <a:gd name="T30" fmla="*/ 646 w 672"/>
                <a:gd name="T31" fmla="*/ 464 h 670"/>
                <a:gd name="T32" fmla="*/ 670 w 672"/>
                <a:gd name="T33" fmla="*/ 368 h 670"/>
                <a:gd name="T34" fmla="*/ 670 w 672"/>
                <a:gd name="T35" fmla="*/ 300 h 670"/>
                <a:gd name="T36" fmla="*/ 646 w 672"/>
                <a:gd name="T37" fmla="*/ 204 h 670"/>
                <a:gd name="T38" fmla="*/ 594 w 672"/>
                <a:gd name="T39" fmla="*/ 122 h 670"/>
                <a:gd name="T40" fmla="*/ 524 w 672"/>
                <a:gd name="T41" fmla="*/ 56 h 670"/>
                <a:gd name="T42" fmla="*/ 436 w 672"/>
                <a:gd name="T43" fmla="*/ 14 h 670"/>
                <a:gd name="T44" fmla="*/ 336 w 672"/>
                <a:gd name="T45" fmla="*/ 0 h 670"/>
                <a:gd name="T46" fmla="*/ 336 w 672"/>
                <a:gd name="T47" fmla="*/ 630 h 670"/>
                <a:gd name="T48" fmla="*/ 248 w 672"/>
                <a:gd name="T49" fmla="*/ 616 h 670"/>
                <a:gd name="T50" fmla="*/ 172 w 672"/>
                <a:gd name="T51" fmla="*/ 580 h 670"/>
                <a:gd name="T52" fmla="*/ 108 w 672"/>
                <a:gd name="T53" fmla="*/ 522 h 670"/>
                <a:gd name="T54" fmla="*/ 64 w 672"/>
                <a:gd name="T55" fmla="*/ 450 h 670"/>
                <a:gd name="T56" fmla="*/ 42 w 672"/>
                <a:gd name="T57" fmla="*/ 364 h 670"/>
                <a:gd name="T58" fmla="*/ 42 w 672"/>
                <a:gd name="T59" fmla="*/ 304 h 670"/>
                <a:gd name="T60" fmla="*/ 64 w 672"/>
                <a:gd name="T61" fmla="*/ 220 h 670"/>
                <a:gd name="T62" fmla="*/ 108 w 672"/>
                <a:gd name="T63" fmla="*/ 146 h 670"/>
                <a:gd name="T64" fmla="*/ 172 w 672"/>
                <a:gd name="T65" fmla="*/ 90 h 670"/>
                <a:gd name="T66" fmla="*/ 248 w 672"/>
                <a:gd name="T67" fmla="*/ 52 h 670"/>
                <a:gd name="T68" fmla="*/ 336 w 672"/>
                <a:gd name="T69" fmla="*/ 40 h 670"/>
                <a:gd name="T70" fmla="*/ 396 w 672"/>
                <a:gd name="T71" fmla="*/ 46 h 670"/>
                <a:gd name="T72" fmla="*/ 476 w 672"/>
                <a:gd name="T73" fmla="*/ 74 h 670"/>
                <a:gd name="T74" fmla="*/ 544 w 672"/>
                <a:gd name="T75" fmla="*/ 126 h 670"/>
                <a:gd name="T76" fmla="*/ 596 w 672"/>
                <a:gd name="T77" fmla="*/ 194 h 670"/>
                <a:gd name="T78" fmla="*/ 626 w 672"/>
                <a:gd name="T79" fmla="*/ 276 h 670"/>
                <a:gd name="T80" fmla="*/ 632 w 672"/>
                <a:gd name="T81" fmla="*/ 334 h 670"/>
                <a:gd name="T82" fmla="*/ 618 w 672"/>
                <a:gd name="T83" fmla="*/ 422 h 670"/>
                <a:gd name="T84" fmla="*/ 580 w 672"/>
                <a:gd name="T85" fmla="*/ 500 h 670"/>
                <a:gd name="T86" fmla="*/ 524 w 672"/>
                <a:gd name="T87" fmla="*/ 562 h 670"/>
                <a:gd name="T88" fmla="*/ 450 w 672"/>
                <a:gd name="T89" fmla="*/ 606 h 670"/>
                <a:gd name="T90" fmla="*/ 366 w 672"/>
                <a:gd name="T91" fmla="*/ 62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2" h="670">
                  <a:moveTo>
                    <a:pt x="336" y="0"/>
                  </a:moveTo>
                  <a:lnTo>
                    <a:pt x="336" y="0"/>
                  </a:lnTo>
                  <a:lnTo>
                    <a:pt x="302" y="0"/>
                  </a:lnTo>
                  <a:lnTo>
                    <a:pt x="268" y="6"/>
                  </a:lnTo>
                  <a:lnTo>
                    <a:pt x="236" y="14"/>
                  </a:lnTo>
                  <a:lnTo>
                    <a:pt x="206" y="26"/>
                  </a:lnTo>
                  <a:lnTo>
                    <a:pt x="176" y="40"/>
                  </a:lnTo>
                  <a:lnTo>
                    <a:pt x="148" y="56"/>
                  </a:lnTo>
                  <a:lnTo>
                    <a:pt x="122" y="76"/>
                  </a:lnTo>
                  <a:lnTo>
                    <a:pt x="100" y="98"/>
                  </a:lnTo>
                  <a:lnTo>
                    <a:pt x="78" y="122"/>
                  </a:lnTo>
                  <a:lnTo>
                    <a:pt x="58" y="148"/>
                  </a:lnTo>
                  <a:lnTo>
                    <a:pt x="42" y="174"/>
                  </a:lnTo>
                  <a:lnTo>
                    <a:pt x="28" y="204"/>
                  </a:lnTo>
                  <a:lnTo>
                    <a:pt x="16" y="234"/>
                  </a:lnTo>
                  <a:lnTo>
                    <a:pt x="8" y="266"/>
                  </a:lnTo>
                  <a:lnTo>
                    <a:pt x="2" y="300"/>
                  </a:lnTo>
                  <a:lnTo>
                    <a:pt x="0" y="334"/>
                  </a:lnTo>
                  <a:lnTo>
                    <a:pt x="0" y="334"/>
                  </a:lnTo>
                  <a:lnTo>
                    <a:pt x="2" y="368"/>
                  </a:lnTo>
                  <a:lnTo>
                    <a:pt x="8" y="402"/>
                  </a:lnTo>
                  <a:lnTo>
                    <a:pt x="16" y="434"/>
                  </a:lnTo>
                  <a:lnTo>
                    <a:pt x="28" y="464"/>
                  </a:lnTo>
                  <a:lnTo>
                    <a:pt x="42" y="494"/>
                  </a:lnTo>
                  <a:lnTo>
                    <a:pt x="58" y="522"/>
                  </a:lnTo>
                  <a:lnTo>
                    <a:pt x="78" y="548"/>
                  </a:lnTo>
                  <a:lnTo>
                    <a:pt x="100" y="572"/>
                  </a:lnTo>
                  <a:lnTo>
                    <a:pt x="122" y="594"/>
                  </a:lnTo>
                  <a:lnTo>
                    <a:pt x="148" y="612"/>
                  </a:lnTo>
                  <a:lnTo>
                    <a:pt x="176" y="630"/>
                  </a:lnTo>
                  <a:lnTo>
                    <a:pt x="206" y="644"/>
                  </a:lnTo>
                  <a:lnTo>
                    <a:pt x="236" y="654"/>
                  </a:lnTo>
                  <a:lnTo>
                    <a:pt x="268" y="662"/>
                  </a:lnTo>
                  <a:lnTo>
                    <a:pt x="302" y="668"/>
                  </a:lnTo>
                  <a:lnTo>
                    <a:pt x="336" y="670"/>
                  </a:lnTo>
                  <a:lnTo>
                    <a:pt x="336" y="670"/>
                  </a:lnTo>
                  <a:lnTo>
                    <a:pt x="370" y="668"/>
                  </a:lnTo>
                  <a:lnTo>
                    <a:pt x="404" y="662"/>
                  </a:lnTo>
                  <a:lnTo>
                    <a:pt x="436" y="654"/>
                  </a:lnTo>
                  <a:lnTo>
                    <a:pt x="466" y="644"/>
                  </a:lnTo>
                  <a:lnTo>
                    <a:pt x="496" y="630"/>
                  </a:lnTo>
                  <a:lnTo>
                    <a:pt x="524" y="612"/>
                  </a:lnTo>
                  <a:lnTo>
                    <a:pt x="550" y="594"/>
                  </a:lnTo>
                  <a:lnTo>
                    <a:pt x="574" y="572"/>
                  </a:lnTo>
                  <a:lnTo>
                    <a:pt x="594" y="548"/>
                  </a:lnTo>
                  <a:lnTo>
                    <a:pt x="614" y="522"/>
                  </a:lnTo>
                  <a:lnTo>
                    <a:pt x="630" y="494"/>
                  </a:lnTo>
                  <a:lnTo>
                    <a:pt x="646" y="464"/>
                  </a:lnTo>
                  <a:lnTo>
                    <a:pt x="656" y="434"/>
                  </a:lnTo>
                  <a:lnTo>
                    <a:pt x="664" y="402"/>
                  </a:lnTo>
                  <a:lnTo>
                    <a:pt x="670" y="368"/>
                  </a:lnTo>
                  <a:lnTo>
                    <a:pt x="672" y="334"/>
                  </a:lnTo>
                  <a:lnTo>
                    <a:pt x="672" y="334"/>
                  </a:lnTo>
                  <a:lnTo>
                    <a:pt x="670" y="300"/>
                  </a:lnTo>
                  <a:lnTo>
                    <a:pt x="664" y="266"/>
                  </a:lnTo>
                  <a:lnTo>
                    <a:pt x="656" y="234"/>
                  </a:lnTo>
                  <a:lnTo>
                    <a:pt x="646" y="204"/>
                  </a:lnTo>
                  <a:lnTo>
                    <a:pt x="630" y="174"/>
                  </a:lnTo>
                  <a:lnTo>
                    <a:pt x="614" y="148"/>
                  </a:lnTo>
                  <a:lnTo>
                    <a:pt x="594" y="122"/>
                  </a:lnTo>
                  <a:lnTo>
                    <a:pt x="574" y="98"/>
                  </a:lnTo>
                  <a:lnTo>
                    <a:pt x="550" y="76"/>
                  </a:lnTo>
                  <a:lnTo>
                    <a:pt x="524" y="56"/>
                  </a:lnTo>
                  <a:lnTo>
                    <a:pt x="496" y="40"/>
                  </a:lnTo>
                  <a:lnTo>
                    <a:pt x="466" y="26"/>
                  </a:lnTo>
                  <a:lnTo>
                    <a:pt x="436" y="14"/>
                  </a:lnTo>
                  <a:lnTo>
                    <a:pt x="404" y="6"/>
                  </a:lnTo>
                  <a:lnTo>
                    <a:pt x="370" y="0"/>
                  </a:lnTo>
                  <a:lnTo>
                    <a:pt x="336" y="0"/>
                  </a:lnTo>
                  <a:lnTo>
                    <a:pt x="336" y="0"/>
                  </a:lnTo>
                  <a:close/>
                  <a:moveTo>
                    <a:pt x="336" y="630"/>
                  </a:moveTo>
                  <a:lnTo>
                    <a:pt x="336" y="630"/>
                  </a:lnTo>
                  <a:lnTo>
                    <a:pt x="306" y="628"/>
                  </a:lnTo>
                  <a:lnTo>
                    <a:pt x="276" y="624"/>
                  </a:lnTo>
                  <a:lnTo>
                    <a:pt x="248" y="616"/>
                  </a:lnTo>
                  <a:lnTo>
                    <a:pt x="222" y="606"/>
                  </a:lnTo>
                  <a:lnTo>
                    <a:pt x="196" y="594"/>
                  </a:lnTo>
                  <a:lnTo>
                    <a:pt x="172" y="580"/>
                  </a:lnTo>
                  <a:lnTo>
                    <a:pt x="148" y="562"/>
                  </a:lnTo>
                  <a:lnTo>
                    <a:pt x="128" y="544"/>
                  </a:lnTo>
                  <a:lnTo>
                    <a:pt x="108" y="522"/>
                  </a:lnTo>
                  <a:lnTo>
                    <a:pt x="92" y="500"/>
                  </a:lnTo>
                  <a:lnTo>
                    <a:pt x="76" y="476"/>
                  </a:lnTo>
                  <a:lnTo>
                    <a:pt x="64" y="450"/>
                  </a:lnTo>
                  <a:lnTo>
                    <a:pt x="54" y="422"/>
                  </a:lnTo>
                  <a:lnTo>
                    <a:pt x="46" y="394"/>
                  </a:lnTo>
                  <a:lnTo>
                    <a:pt x="42" y="364"/>
                  </a:lnTo>
                  <a:lnTo>
                    <a:pt x="40" y="334"/>
                  </a:lnTo>
                  <a:lnTo>
                    <a:pt x="40" y="334"/>
                  </a:lnTo>
                  <a:lnTo>
                    <a:pt x="42" y="304"/>
                  </a:lnTo>
                  <a:lnTo>
                    <a:pt x="46" y="276"/>
                  </a:lnTo>
                  <a:lnTo>
                    <a:pt x="54" y="246"/>
                  </a:lnTo>
                  <a:lnTo>
                    <a:pt x="64" y="220"/>
                  </a:lnTo>
                  <a:lnTo>
                    <a:pt x="76" y="194"/>
                  </a:lnTo>
                  <a:lnTo>
                    <a:pt x="92" y="170"/>
                  </a:lnTo>
                  <a:lnTo>
                    <a:pt x="108" y="146"/>
                  </a:lnTo>
                  <a:lnTo>
                    <a:pt x="128" y="126"/>
                  </a:lnTo>
                  <a:lnTo>
                    <a:pt x="148" y="106"/>
                  </a:lnTo>
                  <a:lnTo>
                    <a:pt x="172" y="90"/>
                  </a:lnTo>
                  <a:lnTo>
                    <a:pt x="196" y="74"/>
                  </a:lnTo>
                  <a:lnTo>
                    <a:pt x="222" y="62"/>
                  </a:lnTo>
                  <a:lnTo>
                    <a:pt x="248" y="52"/>
                  </a:lnTo>
                  <a:lnTo>
                    <a:pt x="276" y="46"/>
                  </a:lnTo>
                  <a:lnTo>
                    <a:pt x="306" y="40"/>
                  </a:lnTo>
                  <a:lnTo>
                    <a:pt x="336" y="40"/>
                  </a:lnTo>
                  <a:lnTo>
                    <a:pt x="336" y="40"/>
                  </a:lnTo>
                  <a:lnTo>
                    <a:pt x="366" y="40"/>
                  </a:lnTo>
                  <a:lnTo>
                    <a:pt x="396" y="46"/>
                  </a:lnTo>
                  <a:lnTo>
                    <a:pt x="424" y="52"/>
                  </a:lnTo>
                  <a:lnTo>
                    <a:pt x="450" y="62"/>
                  </a:lnTo>
                  <a:lnTo>
                    <a:pt x="476" y="74"/>
                  </a:lnTo>
                  <a:lnTo>
                    <a:pt x="502" y="90"/>
                  </a:lnTo>
                  <a:lnTo>
                    <a:pt x="524" y="106"/>
                  </a:lnTo>
                  <a:lnTo>
                    <a:pt x="544" y="126"/>
                  </a:lnTo>
                  <a:lnTo>
                    <a:pt x="564" y="146"/>
                  </a:lnTo>
                  <a:lnTo>
                    <a:pt x="580" y="170"/>
                  </a:lnTo>
                  <a:lnTo>
                    <a:pt x="596" y="194"/>
                  </a:lnTo>
                  <a:lnTo>
                    <a:pt x="608" y="220"/>
                  </a:lnTo>
                  <a:lnTo>
                    <a:pt x="618" y="246"/>
                  </a:lnTo>
                  <a:lnTo>
                    <a:pt x="626" y="276"/>
                  </a:lnTo>
                  <a:lnTo>
                    <a:pt x="630" y="304"/>
                  </a:lnTo>
                  <a:lnTo>
                    <a:pt x="632" y="334"/>
                  </a:lnTo>
                  <a:lnTo>
                    <a:pt x="632" y="334"/>
                  </a:lnTo>
                  <a:lnTo>
                    <a:pt x="630" y="364"/>
                  </a:lnTo>
                  <a:lnTo>
                    <a:pt x="626" y="394"/>
                  </a:lnTo>
                  <a:lnTo>
                    <a:pt x="618" y="422"/>
                  </a:lnTo>
                  <a:lnTo>
                    <a:pt x="608" y="450"/>
                  </a:lnTo>
                  <a:lnTo>
                    <a:pt x="596" y="476"/>
                  </a:lnTo>
                  <a:lnTo>
                    <a:pt x="580" y="500"/>
                  </a:lnTo>
                  <a:lnTo>
                    <a:pt x="564" y="522"/>
                  </a:lnTo>
                  <a:lnTo>
                    <a:pt x="544" y="544"/>
                  </a:lnTo>
                  <a:lnTo>
                    <a:pt x="524" y="562"/>
                  </a:lnTo>
                  <a:lnTo>
                    <a:pt x="502" y="580"/>
                  </a:lnTo>
                  <a:lnTo>
                    <a:pt x="476" y="594"/>
                  </a:lnTo>
                  <a:lnTo>
                    <a:pt x="450" y="606"/>
                  </a:lnTo>
                  <a:lnTo>
                    <a:pt x="424" y="616"/>
                  </a:lnTo>
                  <a:lnTo>
                    <a:pt x="396" y="624"/>
                  </a:lnTo>
                  <a:lnTo>
                    <a:pt x="366" y="628"/>
                  </a:lnTo>
                  <a:lnTo>
                    <a:pt x="336" y="630"/>
                  </a:lnTo>
                  <a:lnTo>
                    <a:pt x="336" y="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6" name="Group 35">
            <a:extLst>
              <a:ext uri="{FF2B5EF4-FFF2-40B4-BE49-F238E27FC236}">
                <a16:creationId xmlns:a16="http://schemas.microsoft.com/office/drawing/2014/main" id="{216ACA3E-B013-4CF0-B5EB-567B213A2E1F}"/>
              </a:ext>
            </a:extLst>
          </p:cNvPr>
          <p:cNvGrpSpPr>
            <a:grpSpLocks noChangeAspect="1"/>
          </p:cNvGrpSpPr>
          <p:nvPr/>
        </p:nvGrpSpPr>
        <p:grpSpPr bwMode="auto">
          <a:xfrm>
            <a:off x="7353551" y="4756077"/>
            <a:ext cx="310143" cy="309220"/>
            <a:chOff x="3504" y="1825"/>
            <a:chExt cx="672" cy="670"/>
          </a:xfrm>
          <a:solidFill>
            <a:schemeClr val="accent3"/>
          </a:solidFill>
        </p:grpSpPr>
        <p:sp>
          <p:nvSpPr>
            <p:cNvPr id="67" name="Freeform 36">
              <a:extLst>
                <a:ext uri="{FF2B5EF4-FFF2-40B4-BE49-F238E27FC236}">
                  <a16:creationId xmlns:a16="http://schemas.microsoft.com/office/drawing/2014/main" id="{700F8DC3-A128-4365-A4C0-D6654775909B}"/>
                </a:ext>
              </a:extLst>
            </p:cNvPr>
            <p:cNvSpPr>
              <a:spLocks/>
            </p:cNvSpPr>
            <p:nvPr/>
          </p:nvSpPr>
          <p:spPr bwMode="auto">
            <a:xfrm>
              <a:off x="3684" y="2005"/>
              <a:ext cx="348" cy="306"/>
            </a:xfrm>
            <a:custGeom>
              <a:avLst/>
              <a:gdLst>
                <a:gd name="T0" fmla="*/ 340 w 348"/>
                <a:gd name="T1" fmla="*/ 6 h 306"/>
                <a:gd name="T2" fmla="*/ 340 w 348"/>
                <a:gd name="T3" fmla="*/ 6 h 306"/>
                <a:gd name="T4" fmla="*/ 334 w 348"/>
                <a:gd name="T5" fmla="*/ 2 h 306"/>
                <a:gd name="T6" fmla="*/ 326 w 348"/>
                <a:gd name="T7" fmla="*/ 0 h 306"/>
                <a:gd name="T8" fmla="*/ 318 w 348"/>
                <a:gd name="T9" fmla="*/ 2 h 306"/>
                <a:gd name="T10" fmla="*/ 312 w 348"/>
                <a:gd name="T11" fmla="*/ 8 h 306"/>
                <a:gd name="T12" fmla="*/ 120 w 348"/>
                <a:gd name="T13" fmla="*/ 246 h 306"/>
                <a:gd name="T14" fmla="*/ 34 w 348"/>
                <a:gd name="T15" fmla="*/ 158 h 306"/>
                <a:gd name="T16" fmla="*/ 34 w 348"/>
                <a:gd name="T17" fmla="*/ 158 h 306"/>
                <a:gd name="T18" fmla="*/ 26 w 348"/>
                <a:gd name="T19" fmla="*/ 154 h 306"/>
                <a:gd name="T20" fmla="*/ 20 w 348"/>
                <a:gd name="T21" fmla="*/ 152 h 306"/>
                <a:gd name="T22" fmla="*/ 12 w 348"/>
                <a:gd name="T23" fmla="*/ 154 h 306"/>
                <a:gd name="T24" fmla="*/ 4 w 348"/>
                <a:gd name="T25" fmla="*/ 158 h 306"/>
                <a:gd name="T26" fmla="*/ 4 w 348"/>
                <a:gd name="T27" fmla="*/ 158 h 306"/>
                <a:gd name="T28" fmla="*/ 0 w 348"/>
                <a:gd name="T29" fmla="*/ 166 h 306"/>
                <a:gd name="T30" fmla="*/ 0 w 348"/>
                <a:gd name="T31" fmla="*/ 172 h 306"/>
                <a:gd name="T32" fmla="*/ 0 w 348"/>
                <a:gd name="T33" fmla="*/ 180 h 306"/>
                <a:gd name="T34" fmla="*/ 4 w 348"/>
                <a:gd name="T35" fmla="*/ 186 h 306"/>
                <a:gd name="T36" fmla="*/ 124 w 348"/>
                <a:gd name="T37" fmla="*/ 306 h 306"/>
                <a:gd name="T38" fmla="*/ 344 w 348"/>
                <a:gd name="T39" fmla="*/ 34 h 306"/>
                <a:gd name="T40" fmla="*/ 344 w 348"/>
                <a:gd name="T41" fmla="*/ 34 h 306"/>
                <a:gd name="T42" fmla="*/ 346 w 348"/>
                <a:gd name="T43" fmla="*/ 26 h 306"/>
                <a:gd name="T44" fmla="*/ 348 w 348"/>
                <a:gd name="T45" fmla="*/ 18 h 306"/>
                <a:gd name="T46" fmla="*/ 346 w 348"/>
                <a:gd name="T47" fmla="*/ 12 h 306"/>
                <a:gd name="T48" fmla="*/ 340 w 348"/>
                <a:gd name="T49" fmla="*/ 6 h 306"/>
                <a:gd name="T50" fmla="*/ 340 w 348"/>
                <a:gd name="T51"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306">
                  <a:moveTo>
                    <a:pt x="340" y="6"/>
                  </a:moveTo>
                  <a:lnTo>
                    <a:pt x="340" y="6"/>
                  </a:lnTo>
                  <a:lnTo>
                    <a:pt x="334" y="2"/>
                  </a:lnTo>
                  <a:lnTo>
                    <a:pt x="326" y="0"/>
                  </a:lnTo>
                  <a:lnTo>
                    <a:pt x="318" y="2"/>
                  </a:lnTo>
                  <a:lnTo>
                    <a:pt x="312" y="8"/>
                  </a:lnTo>
                  <a:lnTo>
                    <a:pt x="120" y="246"/>
                  </a:lnTo>
                  <a:lnTo>
                    <a:pt x="34" y="158"/>
                  </a:lnTo>
                  <a:lnTo>
                    <a:pt x="34" y="158"/>
                  </a:lnTo>
                  <a:lnTo>
                    <a:pt x="26" y="154"/>
                  </a:lnTo>
                  <a:lnTo>
                    <a:pt x="20" y="152"/>
                  </a:lnTo>
                  <a:lnTo>
                    <a:pt x="12" y="154"/>
                  </a:lnTo>
                  <a:lnTo>
                    <a:pt x="4" y="158"/>
                  </a:lnTo>
                  <a:lnTo>
                    <a:pt x="4" y="158"/>
                  </a:lnTo>
                  <a:lnTo>
                    <a:pt x="0" y="166"/>
                  </a:lnTo>
                  <a:lnTo>
                    <a:pt x="0" y="172"/>
                  </a:lnTo>
                  <a:lnTo>
                    <a:pt x="0" y="180"/>
                  </a:lnTo>
                  <a:lnTo>
                    <a:pt x="4" y="186"/>
                  </a:lnTo>
                  <a:lnTo>
                    <a:pt x="124" y="306"/>
                  </a:lnTo>
                  <a:lnTo>
                    <a:pt x="344" y="34"/>
                  </a:lnTo>
                  <a:lnTo>
                    <a:pt x="344" y="34"/>
                  </a:lnTo>
                  <a:lnTo>
                    <a:pt x="346" y="26"/>
                  </a:lnTo>
                  <a:lnTo>
                    <a:pt x="348" y="18"/>
                  </a:lnTo>
                  <a:lnTo>
                    <a:pt x="346" y="12"/>
                  </a:lnTo>
                  <a:lnTo>
                    <a:pt x="340" y="6"/>
                  </a:lnTo>
                  <a:lnTo>
                    <a:pt x="34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37">
              <a:extLst>
                <a:ext uri="{FF2B5EF4-FFF2-40B4-BE49-F238E27FC236}">
                  <a16:creationId xmlns:a16="http://schemas.microsoft.com/office/drawing/2014/main" id="{246117F3-BF86-4539-92E9-54E4A694BFEF}"/>
                </a:ext>
              </a:extLst>
            </p:cNvPr>
            <p:cNvSpPr>
              <a:spLocks noEditPoints="1"/>
            </p:cNvSpPr>
            <p:nvPr/>
          </p:nvSpPr>
          <p:spPr bwMode="auto">
            <a:xfrm>
              <a:off x="3504" y="1825"/>
              <a:ext cx="672" cy="670"/>
            </a:xfrm>
            <a:custGeom>
              <a:avLst/>
              <a:gdLst>
                <a:gd name="T0" fmla="*/ 302 w 672"/>
                <a:gd name="T1" fmla="*/ 0 h 670"/>
                <a:gd name="T2" fmla="*/ 206 w 672"/>
                <a:gd name="T3" fmla="*/ 26 h 670"/>
                <a:gd name="T4" fmla="*/ 122 w 672"/>
                <a:gd name="T5" fmla="*/ 76 h 670"/>
                <a:gd name="T6" fmla="*/ 58 w 672"/>
                <a:gd name="T7" fmla="*/ 148 h 670"/>
                <a:gd name="T8" fmla="*/ 16 w 672"/>
                <a:gd name="T9" fmla="*/ 234 h 670"/>
                <a:gd name="T10" fmla="*/ 0 w 672"/>
                <a:gd name="T11" fmla="*/ 334 h 670"/>
                <a:gd name="T12" fmla="*/ 8 w 672"/>
                <a:gd name="T13" fmla="*/ 402 h 670"/>
                <a:gd name="T14" fmla="*/ 42 w 672"/>
                <a:gd name="T15" fmla="*/ 494 h 670"/>
                <a:gd name="T16" fmla="*/ 100 w 672"/>
                <a:gd name="T17" fmla="*/ 572 h 670"/>
                <a:gd name="T18" fmla="*/ 176 w 672"/>
                <a:gd name="T19" fmla="*/ 630 h 670"/>
                <a:gd name="T20" fmla="*/ 268 w 672"/>
                <a:gd name="T21" fmla="*/ 662 h 670"/>
                <a:gd name="T22" fmla="*/ 336 w 672"/>
                <a:gd name="T23" fmla="*/ 670 h 670"/>
                <a:gd name="T24" fmla="*/ 436 w 672"/>
                <a:gd name="T25" fmla="*/ 654 h 670"/>
                <a:gd name="T26" fmla="*/ 524 w 672"/>
                <a:gd name="T27" fmla="*/ 612 h 670"/>
                <a:gd name="T28" fmla="*/ 594 w 672"/>
                <a:gd name="T29" fmla="*/ 548 h 670"/>
                <a:gd name="T30" fmla="*/ 646 w 672"/>
                <a:gd name="T31" fmla="*/ 464 h 670"/>
                <a:gd name="T32" fmla="*/ 670 w 672"/>
                <a:gd name="T33" fmla="*/ 368 h 670"/>
                <a:gd name="T34" fmla="*/ 670 w 672"/>
                <a:gd name="T35" fmla="*/ 300 h 670"/>
                <a:gd name="T36" fmla="*/ 646 w 672"/>
                <a:gd name="T37" fmla="*/ 204 h 670"/>
                <a:gd name="T38" fmla="*/ 594 w 672"/>
                <a:gd name="T39" fmla="*/ 122 h 670"/>
                <a:gd name="T40" fmla="*/ 524 w 672"/>
                <a:gd name="T41" fmla="*/ 56 h 670"/>
                <a:gd name="T42" fmla="*/ 436 w 672"/>
                <a:gd name="T43" fmla="*/ 14 h 670"/>
                <a:gd name="T44" fmla="*/ 336 w 672"/>
                <a:gd name="T45" fmla="*/ 0 h 670"/>
                <a:gd name="T46" fmla="*/ 336 w 672"/>
                <a:gd name="T47" fmla="*/ 630 h 670"/>
                <a:gd name="T48" fmla="*/ 248 w 672"/>
                <a:gd name="T49" fmla="*/ 616 h 670"/>
                <a:gd name="T50" fmla="*/ 172 w 672"/>
                <a:gd name="T51" fmla="*/ 580 h 670"/>
                <a:gd name="T52" fmla="*/ 108 w 672"/>
                <a:gd name="T53" fmla="*/ 522 h 670"/>
                <a:gd name="T54" fmla="*/ 64 w 672"/>
                <a:gd name="T55" fmla="*/ 450 h 670"/>
                <a:gd name="T56" fmla="*/ 42 w 672"/>
                <a:gd name="T57" fmla="*/ 364 h 670"/>
                <a:gd name="T58" fmla="*/ 42 w 672"/>
                <a:gd name="T59" fmla="*/ 304 h 670"/>
                <a:gd name="T60" fmla="*/ 64 w 672"/>
                <a:gd name="T61" fmla="*/ 220 h 670"/>
                <a:gd name="T62" fmla="*/ 108 w 672"/>
                <a:gd name="T63" fmla="*/ 146 h 670"/>
                <a:gd name="T64" fmla="*/ 172 w 672"/>
                <a:gd name="T65" fmla="*/ 90 h 670"/>
                <a:gd name="T66" fmla="*/ 248 w 672"/>
                <a:gd name="T67" fmla="*/ 52 h 670"/>
                <a:gd name="T68" fmla="*/ 336 w 672"/>
                <a:gd name="T69" fmla="*/ 40 h 670"/>
                <a:gd name="T70" fmla="*/ 396 w 672"/>
                <a:gd name="T71" fmla="*/ 46 h 670"/>
                <a:gd name="T72" fmla="*/ 476 w 672"/>
                <a:gd name="T73" fmla="*/ 74 h 670"/>
                <a:gd name="T74" fmla="*/ 544 w 672"/>
                <a:gd name="T75" fmla="*/ 126 h 670"/>
                <a:gd name="T76" fmla="*/ 596 w 672"/>
                <a:gd name="T77" fmla="*/ 194 h 670"/>
                <a:gd name="T78" fmla="*/ 626 w 672"/>
                <a:gd name="T79" fmla="*/ 276 h 670"/>
                <a:gd name="T80" fmla="*/ 632 w 672"/>
                <a:gd name="T81" fmla="*/ 334 h 670"/>
                <a:gd name="T82" fmla="*/ 618 w 672"/>
                <a:gd name="T83" fmla="*/ 422 h 670"/>
                <a:gd name="T84" fmla="*/ 580 w 672"/>
                <a:gd name="T85" fmla="*/ 500 h 670"/>
                <a:gd name="T86" fmla="*/ 524 w 672"/>
                <a:gd name="T87" fmla="*/ 562 h 670"/>
                <a:gd name="T88" fmla="*/ 450 w 672"/>
                <a:gd name="T89" fmla="*/ 606 h 670"/>
                <a:gd name="T90" fmla="*/ 366 w 672"/>
                <a:gd name="T91" fmla="*/ 62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2" h="670">
                  <a:moveTo>
                    <a:pt x="336" y="0"/>
                  </a:moveTo>
                  <a:lnTo>
                    <a:pt x="336" y="0"/>
                  </a:lnTo>
                  <a:lnTo>
                    <a:pt x="302" y="0"/>
                  </a:lnTo>
                  <a:lnTo>
                    <a:pt x="268" y="6"/>
                  </a:lnTo>
                  <a:lnTo>
                    <a:pt x="236" y="14"/>
                  </a:lnTo>
                  <a:lnTo>
                    <a:pt x="206" y="26"/>
                  </a:lnTo>
                  <a:lnTo>
                    <a:pt x="176" y="40"/>
                  </a:lnTo>
                  <a:lnTo>
                    <a:pt x="148" y="56"/>
                  </a:lnTo>
                  <a:lnTo>
                    <a:pt x="122" y="76"/>
                  </a:lnTo>
                  <a:lnTo>
                    <a:pt x="100" y="98"/>
                  </a:lnTo>
                  <a:lnTo>
                    <a:pt x="78" y="122"/>
                  </a:lnTo>
                  <a:lnTo>
                    <a:pt x="58" y="148"/>
                  </a:lnTo>
                  <a:lnTo>
                    <a:pt x="42" y="174"/>
                  </a:lnTo>
                  <a:lnTo>
                    <a:pt x="28" y="204"/>
                  </a:lnTo>
                  <a:lnTo>
                    <a:pt x="16" y="234"/>
                  </a:lnTo>
                  <a:lnTo>
                    <a:pt x="8" y="266"/>
                  </a:lnTo>
                  <a:lnTo>
                    <a:pt x="2" y="300"/>
                  </a:lnTo>
                  <a:lnTo>
                    <a:pt x="0" y="334"/>
                  </a:lnTo>
                  <a:lnTo>
                    <a:pt x="0" y="334"/>
                  </a:lnTo>
                  <a:lnTo>
                    <a:pt x="2" y="368"/>
                  </a:lnTo>
                  <a:lnTo>
                    <a:pt x="8" y="402"/>
                  </a:lnTo>
                  <a:lnTo>
                    <a:pt x="16" y="434"/>
                  </a:lnTo>
                  <a:lnTo>
                    <a:pt x="28" y="464"/>
                  </a:lnTo>
                  <a:lnTo>
                    <a:pt x="42" y="494"/>
                  </a:lnTo>
                  <a:lnTo>
                    <a:pt x="58" y="522"/>
                  </a:lnTo>
                  <a:lnTo>
                    <a:pt x="78" y="548"/>
                  </a:lnTo>
                  <a:lnTo>
                    <a:pt x="100" y="572"/>
                  </a:lnTo>
                  <a:lnTo>
                    <a:pt x="122" y="594"/>
                  </a:lnTo>
                  <a:lnTo>
                    <a:pt x="148" y="612"/>
                  </a:lnTo>
                  <a:lnTo>
                    <a:pt x="176" y="630"/>
                  </a:lnTo>
                  <a:lnTo>
                    <a:pt x="206" y="644"/>
                  </a:lnTo>
                  <a:lnTo>
                    <a:pt x="236" y="654"/>
                  </a:lnTo>
                  <a:lnTo>
                    <a:pt x="268" y="662"/>
                  </a:lnTo>
                  <a:lnTo>
                    <a:pt x="302" y="668"/>
                  </a:lnTo>
                  <a:lnTo>
                    <a:pt x="336" y="670"/>
                  </a:lnTo>
                  <a:lnTo>
                    <a:pt x="336" y="670"/>
                  </a:lnTo>
                  <a:lnTo>
                    <a:pt x="370" y="668"/>
                  </a:lnTo>
                  <a:lnTo>
                    <a:pt x="404" y="662"/>
                  </a:lnTo>
                  <a:lnTo>
                    <a:pt x="436" y="654"/>
                  </a:lnTo>
                  <a:lnTo>
                    <a:pt x="466" y="644"/>
                  </a:lnTo>
                  <a:lnTo>
                    <a:pt x="496" y="630"/>
                  </a:lnTo>
                  <a:lnTo>
                    <a:pt x="524" y="612"/>
                  </a:lnTo>
                  <a:lnTo>
                    <a:pt x="550" y="594"/>
                  </a:lnTo>
                  <a:lnTo>
                    <a:pt x="574" y="572"/>
                  </a:lnTo>
                  <a:lnTo>
                    <a:pt x="594" y="548"/>
                  </a:lnTo>
                  <a:lnTo>
                    <a:pt x="614" y="522"/>
                  </a:lnTo>
                  <a:lnTo>
                    <a:pt x="630" y="494"/>
                  </a:lnTo>
                  <a:lnTo>
                    <a:pt x="646" y="464"/>
                  </a:lnTo>
                  <a:lnTo>
                    <a:pt x="656" y="434"/>
                  </a:lnTo>
                  <a:lnTo>
                    <a:pt x="664" y="402"/>
                  </a:lnTo>
                  <a:lnTo>
                    <a:pt x="670" y="368"/>
                  </a:lnTo>
                  <a:lnTo>
                    <a:pt x="672" y="334"/>
                  </a:lnTo>
                  <a:lnTo>
                    <a:pt x="672" y="334"/>
                  </a:lnTo>
                  <a:lnTo>
                    <a:pt x="670" y="300"/>
                  </a:lnTo>
                  <a:lnTo>
                    <a:pt x="664" y="266"/>
                  </a:lnTo>
                  <a:lnTo>
                    <a:pt x="656" y="234"/>
                  </a:lnTo>
                  <a:lnTo>
                    <a:pt x="646" y="204"/>
                  </a:lnTo>
                  <a:lnTo>
                    <a:pt x="630" y="174"/>
                  </a:lnTo>
                  <a:lnTo>
                    <a:pt x="614" y="148"/>
                  </a:lnTo>
                  <a:lnTo>
                    <a:pt x="594" y="122"/>
                  </a:lnTo>
                  <a:lnTo>
                    <a:pt x="574" y="98"/>
                  </a:lnTo>
                  <a:lnTo>
                    <a:pt x="550" y="76"/>
                  </a:lnTo>
                  <a:lnTo>
                    <a:pt x="524" y="56"/>
                  </a:lnTo>
                  <a:lnTo>
                    <a:pt x="496" y="40"/>
                  </a:lnTo>
                  <a:lnTo>
                    <a:pt x="466" y="26"/>
                  </a:lnTo>
                  <a:lnTo>
                    <a:pt x="436" y="14"/>
                  </a:lnTo>
                  <a:lnTo>
                    <a:pt x="404" y="6"/>
                  </a:lnTo>
                  <a:lnTo>
                    <a:pt x="370" y="0"/>
                  </a:lnTo>
                  <a:lnTo>
                    <a:pt x="336" y="0"/>
                  </a:lnTo>
                  <a:lnTo>
                    <a:pt x="336" y="0"/>
                  </a:lnTo>
                  <a:close/>
                  <a:moveTo>
                    <a:pt x="336" y="630"/>
                  </a:moveTo>
                  <a:lnTo>
                    <a:pt x="336" y="630"/>
                  </a:lnTo>
                  <a:lnTo>
                    <a:pt x="306" y="628"/>
                  </a:lnTo>
                  <a:lnTo>
                    <a:pt x="276" y="624"/>
                  </a:lnTo>
                  <a:lnTo>
                    <a:pt x="248" y="616"/>
                  </a:lnTo>
                  <a:lnTo>
                    <a:pt x="222" y="606"/>
                  </a:lnTo>
                  <a:lnTo>
                    <a:pt x="196" y="594"/>
                  </a:lnTo>
                  <a:lnTo>
                    <a:pt x="172" y="580"/>
                  </a:lnTo>
                  <a:lnTo>
                    <a:pt x="148" y="562"/>
                  </a:lnTo>
                  <a:lnTo>
                    <a:pt x="128" y="544"/>
                  </a:lnTo>
                  <a:lnTo>
                    <a:pt x="108" y="522"/>
                  </a:lnTo>
                  <a:lnTo>
                    <a:pt x="92" y="500"/>
                  </a:lnTo>
                  <a:lnTo>
                    <a:pt x="76" y="476"/>
                  </a:lnTo>
                  <a:lnTo>
                    <a:pt x="64" y="450"/>
                  </a:lnTo>
                  <a:lnTo>
                    <a:pt x="54" y="422"/>
                  </a:lnTo>
                  <a:lnTo>
                    <a:pt x="46" y="394"/>
                  </a:lnTo>
                  <a:lnTo>
                    <a:pt x="42" y="364"/>
                  </a:lnTo>
                  <a:lnTo>
                    <a:pt x="40" y="334"/>
                  </a:lnTo>
                  <a:lnTo>
                    <a:pt x="40" y="334"/>
                  </a:lnTo>
                  <a:lnTo>
                    <a:pt x="42" y="304"/>
                  </a:lnTo>
                  <a:lnTo>
                    <a:pt x="46" y="276"/>
                  </a:lnTo>
                  <a:lnTo>
                    <a:pt x="54" y="246"/>
                  </a:lnTo>
                  <a:lnTo>
                    <a:pt x="64" y="220"/>
                  </a:lnTo>
                  <a:lnTo>
                    <a:pt x="76" y="194"/>
                  </a:lnTo>
                  <a:lnTo>
                    <a:pt x="92" y="170"/>
                  </a:lnTo>
                  <a:lnTo>
                    <a:pt x="108" y="146"/>
                  </a:lnTo>
                  <a:lnTo>
                    <a:pt x="128" y="126"/>
                  </a:lnTo>
                  <a:lnTo>
                    <a:pt x="148" y="106"/>
                  </a:lnTo>
                  <a:lnTo>
                    <a:pt x="172" y="90"/>
                  </a:lnTo>
                  <a:lnTo>
                    <a:pt x="196" y="74"/>
                  </a:lnTo>
                  <a:lnTo>
                    <a:pt x="222" y="62"/>
                  </a:lnTo>
                  <a:lnTo>
                    <a:pt x="248" y="52"/>
                  </a:lnTo>
                  <a:lnTo>
                    <a:pt x="276" y="46"/>
                  </a:lnTo>
                  <a:lnTo>
                    <a:pt x="306" y="40"/>
                  </a:lnTo>
                  <a:lnTo>
                    <a:pt x="336" y="40"/>
                  </a:lnTo>
                  <a:lnTo>
                    <a:pt x="336" y="40"/>
                  </a:lnTo>
                  <a:lnTo>
                    <a:pt x="366" y="40"/>
                  </a:lnTo>
                  <a:lnTo>
                    <a:pt x="396" y="46"/>
                  </a:lnTo>
                  <a:lnTo>
                    <a:pt x="424" y="52"/>
                  </a:lnTo>
                  <a:lnTo>
                    <a:pt x="450" y="62"/>
                  </a:lnTo>
                  <a:lnTo>
                    <a:pt x="476" y="74"/>
                  </a:lnTo>
                  <a:lnTo>
                    <a:pt x="502" y="90"/>
                  </a:lnTo>
                  <a:lnTo>
                    <a:pt x="524" y="106"/>
                  </a:lnTo>
                  <a:lnTo>
                    <a:pt x="544" y="126"/>
                  </a:lnTo>
                  <a:lnTo>
                    <a:pt x="564" y="146"/>
                  </a:lnTo>
                  <a:lnTo>
                    <a:pt x="580" y="170"/>
                  </a:lnTo>
                  <a:lnTo>
                    <a:pt x="596" y="194"/>
                  </a:lnTo>
                  <a:lnTo>
                    <a:pt x="608" y="220"/>
                  </a:lnTo>
                  <a:lnTo>
                    <a:pt x="618" y="246"/>
                  </a:lnTo>
                  <a:lnTo>
                    <a:pt x="626" y="276"/>
                  </a:lnTo>
                  <a:lnTo>
                    <a:pt x="630" y="304"/>
                  </a:lnTo>
                  <a:lnTo>
                    <a:pt x="632" y="334"/>
                  </a:lnTo>
                  <a:lnTo>
                    <a:pt x="632" y="334"/>
                  </a:lnTo>
                  <a:lnTo>
                    <a:pt x="630" y="364"/>
                  </a:lnTo>
                  <a:lnTo>
                    <a:pt x="626" y="394"/>
                  </a:lnTo>
                  <a:lnTo>
                    <a:pt x="618" y="422"/>
                  </a:lnTo>
                  <a:lnTo>
                    <a:pt x="608" y="450"/>
                  </a:lnTo>
                  <a:lnTo>
                    <a:pt x="596" y="476"/>
                  </a:lnTo>
                  <a:lnTo>
                    <a:pt x="580" y="500"/>
                  </a:lnTo>
                  <a:lnTo>
                    <a:pt x="564" y="522"/>
                  </a:lnTo>
                  <a:lnTo>
                    <a:pt x="544" y="544"/>
                  </a:lnTo>
                  <a:lnTo>
                    <a:pt x="524" y="562"/>
                  </a:lnTo>
                  <a:lnTo>
                    <a:pt x="502" y="580"/>
                  </a:lnTo>
                  <a:lnTo>
                    <a:pt x="476" y="594"/>
                  </a:lnTo>
                  <a:lnTo>
                    <a:pt x="450" y="606"/>
                  </a:lnTo>
                  <a:lnTo>
                    <a:pt x="424" y="616"/>
                  </a:lnTo>
                  <a:lnTo>
                    <a:pt x="396" y="624"/>
                  </a:lnTo>
                  <a:lnTo>
                    <a:pt x="366" y="628"/>
                  </a:lnTo>
                  <a:lnTo>
                    <a:pt x="336" y="630"/>
                  </a:lnTo>
                  <a:lnTo>
                    <a:pt x="336" y="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8" name="Grafik 7">
            <a:extLst>
              <a:ext uri="{FF2B5EF4-FFF2-40B4-BE49-F238E27FC236}">
                <a16:creationId xmlns:a16="http://schemas.microsoft.com/office/drawing/2014/main" id="{C8B8D66B-DA92-4ED9-AE9F-FF5F878172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14640" y="2915054"/>
            <a:ext cx="1369494" cy="1369494"/>
          </a:xfrm>
          <a:prstGeom prst="rect">
            <a:avLst/>
          </a:prstGeom>
        </p:spPr>
      </p:pic>
      <p:grpSp>
        <p:nvGrpSpPr>
          <p:cNvPr id="109" name="Gruppieren 108">
            <a:extLst>
              <a:ext uri="{FF2B5EF4-FFF2-40B4-BE49-F238E27FC236}">
                <a16:creationId xmlns:a16="http://schemas.microsoft.com/office/drawing/2014/main" id="{385C7C76-4D02-44AF-AD1E-22BD042AC210}"/>
              </a:ext>
            </a:extLst>
          </p:cNvPr>
          <p:cNvGrpSpPr/>
          <p:nvPr/>
        </p:nvGrpSpPr>
        <p:grpSpPr>
          <a:xfrm>
            <a:off x="1867555" y="2795384"/>
            <a:ext cx="1150182" cy="570168"/>
            <a:chOff x="1951900" y="2921448"/>
            <a:chExt cx="1150182" cy="570168"/>
          </a:xfrm>
        </p:grpSpPr>
        <p:pic>
          <p:nvPicPr>
            <p:cNvPr id="110" name="Grafik 109">
              <a:extLst>
                <a:ext uri="{FF2B5EF4-FFF2-40B4-BE49-F238E27FC236}">
                  <a16:creationId xmlns:a16="http://schemas.microsoft.com/office/drawing/2014/main" id="{C009EB84-0C20-4C02-8965-E98E1713136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82182" y="3141613"/>
              <a:ext cx="188090" cy="180000"/>
            </a:xfrm>
            <a:prstGeom prst="rect">
              <a:avLst/>
            </a:prstGeom>
          </p:spPr>
        </p:pic>
        <p:grpSp>
          <p:nvGrpSpPr>
            <p:cNvPr id="122" name="Gruppieren 121">
              <a:extLst>
                <a:ext uri="{FF2B5EF4-FFF2-40B4-BE49-F238E27FC236}">
                  <a16:creationId xmlns:a16="http://schemas.microsoft.com/office/drawing/2014/main" id="{C8FE9EE1-7845-495D-967A-D7FD7BAAFDFC}"/>
                </a:ext>
              </a:extLst>
            </p:cNvPr>
            <p:cNvGrpSpPr/>
            <p:nvPr/>
          </p:nvGrpSpPr>
          <p:grpSpPr>
            <a:xfrm>
              <a:off x="1951900" y="2942337"/>
              <a:ext cx="1150182" cy="549279"/>
              <a:chOff x="3153384" y="3006278"/>
              <a:chExt cx="1024281" cy="549279"/>
            </a:xfrm>
          </p:grpSpPr>
          <p:grpSp>
            <p:nvGrpSpPr>
              <p:cNvPr id="126" name="Gruppieren 125">
                <a:extLst>
                  <a:ext uri="{FF2B5EF4-FFF2-40B4-BE49-F238E27FC236}">
                    <a16:creationId xmlns:a16="http://schemas.microsoft.com/office/drawing/2014/main" id="{BC480486-0D17-4BDC-B9EB-583D45EC1243}"/>
                  </a:ext>
                </a:extLst>
              </p:cNvPr>
              <p:cNvGrpSpPr/>
              <p:nvPr/>
            </p:nvGrpSpPr>
            <p:grpSpPr>
              <a:xfrm>
                <a:off x="3153384" y="3006278"/>
                <a:ext cx="1016330" cy="279325"/>
                <a:chOff x="5651042" y="3076433"/>
                <a:chExt cx="1016330" cy="279325"/>
              </a:xfrm>
            </p:grpSpPr>
            <p:grpSp>
              <p:nvGrpSpPr>
                <p:cNvPr id="143" name="Gruppieren 142">
                  <a:extLst>
                    <a:ext uri="{FF2B5EF4-FFF2-40B4-BE49-F238E27FC236}">
                      <a16:creationId xmlns:a16="http://schemas.microsoft.com/office/drawing/2014/main" id="{849D4466-CD50-4F5D-87D8-52AAFDC33E6A}"/>
                    </a:ext>
                  </a:extLst>
                </p:cNvPr>
                <p:cNvGrpSpPr/>
                <p:nvPr/>
              </p:nvGrpSpPr>
              <p:grpSpPr>
                <a:xfrm>
                  <a:off x="5651042" y="3211758"/>
                  <a:ext cx="216000" cy="144000"/>
                  <a:chOff x="2734278" y="3211758"/>
                  <a:chExt cx="216000" cy="144000"/>
                </a:xfrm>
              </p:grpSpPr>
              <p:cxnSp>
                <p:nvCxnSpPr>
                  <p:cNvPr id="145" name="Gerader Verbinder 144">
                    <a:extLst>
                      <a:ext uri="{FF2B5EF4-FFF2-40B4-BE49-F238E27FC236}">
                        <a16:creationId xmlns:a16="http://schemas.microsoft.com/office/drawing/2014/main" id="{DD412CCE-539B-4400-B861-4CC5171CB518}"/>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6" name="Gerader Verbinder 145">
                    <a:extLst>
                      <a:ext uri="{FF2B5EF4-FFF2-40B4-BE49-F238E27FC236}">
                        <a16:creationId xmlns:a16="http://schemas.microsoft.com/office/drawing/2014/main" id="{F547D3D3-3A3D-437B-8ADF-225AEE49D6A1}"/>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44" name="Textfeld 143">
                  <a:extLst>
                    <a:ext uri="{FF2B5EF4-FFF2-40B4-BE49-F238E27FC236}">
                      <a16:creationId xmlns:a16="http://schemas.microsoft.com/office/drawing/2014/main" id="{8D75AD18-1E1B-4E6C-98DF-944DEFF62595}"/>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83%|88%</a:t>
                  </a:r>
                </a:p>
              </p:txBody>
            </p:sp>
          </p:grpSp>
          <p:grpSp>
            <p:nvGrpSpPr>
              <p:cNvPr id="127" name="Gruppieren 126">
                <a:extLst>
                  <a:ext uri="{FF2B5EF4-FFF2-40B4-BE49-F238E27FC236}">
                    <a16:creationId xmlns:a16="http://schemas.microsoft.com/office/drawing/2014/main" id="{7F91268C-1599-45DD-954B-56FF6D4F900D}"/>
                  </a:ext>
                </a:extLst>
              </p:cNvPr>
              <p:cNvGrpSpPr/>
              <p:nvPr/>
            </p:nvGrpSpPr>
            <p:grpSpPr>
              <a:xfrm>
                <a:off x="3159562" y="3281036"/>
                <a:ext cx="1018103" cy="274521"/>
                <a:chOff x="5649269" y="2787070"/>
                <a:chExt cx="1018103" cy="274521"/>
              </a:xfrm>
            </p:grpSpPr>
            <p:grpSp>
              <p:nvGrpSpPr>
                <p:cNvPr id="128" name="Gruppieren 127">
                  <a:extLst>
                    <a:ext uri="{FF2B5EF4-FFF2-40B4-BE49-F238E27FC236}">
                      <a16:creationId xmlns:a16="http://schemas.microsoft.com/office/drawing/2014/main" id="{8B33206F-ECFE-4015-BDC2-7A373AC7A1C8}"/>
                    </a:ext>
                  </a:extLst>
                </p:cNvPr>
                <p:cNvGrpSpPr/>
                <p:nvPr/>
              </p:nvGrpSpPr>
              <p:grpSpPr>
                <a:xfrm>
                  <a:off x="5649269" y="2917591"/>
                  <a:ext cx="216000" cy="144000"/>
                  <a:chOff x="2734278" y="3211758"/>
                  <a:chExt cx="216000" cy="144000"/>
                </a:xfrm>
              </p:grpSpPr>
              <p:cxnSp>
                <p:nvCxnSpPr>
                  <p:cNvPr id="130" name="Gerader Verbinder 129">
                    <a:extLst>
                      <a:ext uri="{FF2B5EF4-FFF2-40B4-BE49-F238E27FC236}">
                        <a16:creationId xmlns:a16="http://schemas.microsoft.com/office/drawing/2014/main" id="{9D1F2353-2E4C-428B-B39D-B84AC28095A0}"/>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2" name="Gerader Verbinder 141">
                    <a:extLst>
                      <a:ext uri="{FF2B5EF4-FFF2-40B4-BE49-F238E27FC236}">
                        <a16:creationId xmlns:a16="http://schemas.microsoft.com/office/drawing/2014/main" id="{7EA63FCD-79E4-4E46-BCC0-971C9E8C9AC4}"/>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29" name="Textfeld 128">
                  <a:extLst>
                    <a:ext uri="{FF2B5EF4-FFF2-40B4-BE49-F238E27FC236}">
                      <a16:creationId xmlns:a16="http://schemas.microsoft.com/office/drawing/2014/main" id="{4B089D95-66E3-4420-90D6-AB18270DC950}"/>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83%|88%</a:t>
                  </a:r>
                  <a:r>
                    <a:rPr lang="de-DE" sz="600" dirty="0">
                      <a:solidFill>
                        <a:schemeClr val="bg1">
                          <a:lumMod val="65000"/>
                        </a:schemeClr>
                      </a:solidFill>
                    </a:rPr>
                    <a:t>a</a:t>
                  </a:r>
                  <a:r>
                    <a:rPr lang="de-DE" sz="800" dirty="0">
                      <a:solidFill>
                        <a:schemeClr val="bg1">
                          <a:lumMod val="65000"/>
                        </a:schemeClr>
                      </a:solidFill>
                    </a:rPr>
                    <a:t>|85%</a:t>
                  </a:r>
                  <a:endParaRPr lang="de-DE" sz="600" dirty="0">
                    <a:solidFill>
                      <a:schemeClr val="bg1">
                        <a:lumMod val="65000"/>
                      </a:schemeClr>
                    </a:solidFill>
                  </a:endParaRPr>
                </a:p>
              </p:txBody>
            </p:sp>
          </p:grpSp>
        </p:grpSp>
        <p:grpSp>
          <p:nvGrpSpPr>
            <p:cNvPr id="123" name="Gruppieren 122">
              <a:extLst>
                <a:ext uri="{FF2B5EF4-FFF2-40B4-BE49-F238E27FC236}">
                  <a16:creationId xmlns:a16="http://schemas.microsoft.com/office/drawing/2014/main" id="{A4191568-463C-4BA8-8D75-673874AF9ECF}"/>
                </a:ext>
              </a:extLst>
            </p:cNvPr>
            <p:cNvGrpSpPr>
              <a:grpSpLocks noChangeAspect="1"/>
            </p:cNvGrpSpPr>
            <p:nvPr/>
          </p:nvGrpSpPr>
          <p:grpSpPr>
            <a:xfrm>
              <a:off x="1959046" y="2921448"/>
              <a:ext cx="224322" cy="144000"/>
              <a:chOff x="10194164" y="3584308"/>
              <a:chExt cx="493594" cy="316855"/>
            </a:xfrm>
          </p:grpSpPr>
          <p:pic>
            <p:nvPicPr>
              <p:cNvPr id="124" name="Graphic 5">
                <a:extLst>
                  <a:ext uri="{FF2B5EF4-FFF2-40B4-BE49-F238E27FC236}">
                    <a16:creationId xmlns:a16="http://schemas.microsoft.com/office/drawing/2014/main" id="{6842197E-14AF-4CAC-8C48-3D95E2B4BFF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94890" y="3584308"/>
                <a:ext cx="192868" cy="316855"/>
              </a:xfrm>
              <a:prstGeom prst="rect">
                <a:avLst/>
              </a:prstGeom>
            </p:spPr>
          </p:pic>
          <p:pic>
            <p:nvPicPr>
              <p:cNvPr id="125" name="Graphic 11">
                <a:extLst>
                  <a:ext uri="{FF2B5EF4-FFF2-40B4-BE49-F238E27FC236}">
                    <a16:creationId xmlns:a16="http://schemas.microsoft.com/office/drawing/2014/main" id="{E2CA12D3-54E0-4FC8-B3DB-B15C7796891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nvGrpSpPr>
          <p:cNvPr id="147" name="Gruppieren 146">
            <a:extLst>
              <a:ext uri="{FF2B5EF4-FFF2-40B4-BE49-F238E27FC236}">
                <a16:creationId xmlns:a16="http://schemas.microsoft.com/office/drawing/2014/main" id="{CF8A73A0-A643-4ABA-A9FA-62D91078BFA7}"/>
              </a:ext>
            </a:extLst>
          </p:cNvPr>
          <p:cNvGrpSpPr/>
          <p:nvPr/>
        </p:nvGrpSpPr>
        <p:grpSpPr>
          <a:xfrm>
            <a:off x="3586693" y="2795384"/>
            <a:ext cx="1150182" cy="570168"/>
            <a:chOff x="1951900" y="2921448"/>
            <a:chExt cx="1150182" cy="570168"/>
          </a:xfrm>
        </p:grpSpPr>
        <p:pic>
          <p:nvPicPr>
            <p:cNvPr id="148" name="Grafik 147">
              <a:extLst>
                <a:ext uri="{FF2B5EF4-FFF2-40B4-BE49-F238E27FC236}">
                  <a16:creationId xmlns:a16="http://schemas.microsoft.com/office/drawing/2014/main" id="{9F395BAC-464E-40B9-9873-26EB3C878BD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82182" y="3141613"/>
              <a:ext cx="188090" cy="180000"/>
            </a:xfrm>
            <a:prstGeom prst="rect">
              <a:avLst/>
            </a:prstGeom>
          </p:spPr>
        </p:pic>
        <p:grpSp>
          <p:nvGrpSpPr>
            <p:cNvPr id="149" name="Gruppieren 148">
              <a:extLst>
                <a:ext uri="{FF2B5EF4-FFF2-40B4-BE49-F238E27FC236}">
                  <a16:creationId xmlns:a16="http://schemas.microsoft.com/office/drawing/2014/main" id="{CBB5F15F-3AE0-4B45-93F4-09D4C897DB89}"/>
                </a:ext>
              </a:extLst>
            </p:cNvPr>
            <p:cNvGrpSpPr/>
            <p:nvPr/>
          </p:nvGrpSpPr>
          <p:grpSpPr>
            <a:xfrm>
              <a:off x="1951900" y="2942337"/>
              <a:ext cx="1150182" cy="549279"/>
              <a:chOff x="3153384" y="3006278"/>
              <a:chExt cx="1024281" cy="549279"/>
            </a:xfrm>
          </p:grpSpPr>
          <p:grpSp>
            <p:nvGrpSpPr>
              <p:cNvPr id="153" name="Gruppieren 152">
                <a:extLst>
                  <a:ext uri="{FF2B5EF4-FFF2-40B4-BE49-F238E27FC236}">
                    <a16:creationId xmlns:a16="http://schemas.microsoft.com/office/drawing/2014/main" id="{E09D1B9A-797C-4966-A02A-B7B23D352047}"/>
                  </a:ext>
                </a:extLst>
              </p:cNvPr>
              <p:cNvGrpSpPr/>
              <p:nvPr/>
            </p:nvGrpSpPr>
            <p:grpSpPr>
              <a:xfrm>
                <a:off x="3153384" y="3006278"/>
                <a:ext cx="1016330" cy="279325"/>
                <a:chOff x="5651042" y="3076433"/>
                <a:chExt cx="1016330" cy="279325"/>
              </a:xfrm>
            </p:grpSpPr>
            <p:grpSp>
              <p:nvGrpSpPr>
                <p:cNvPr id="159" name="Gruppieren 158">
                  <a:extLst>
                    <a:ext uri="{FF2B5EF4-FFF2-40B4-BE49-F238E27FC236}">
                      <a16:creationId xmlns:a16="http://schemas.microsoft.com/office/drawing/2014/main" id="{3CD8A37A-E785-496E-B5A8-D9FD9832DA4E}"/>
                    </a:ext>
                  </a:extLst>
                </p:cNvPr>
                <p:cNvGrpSpPr/>
                <p:nvPr/>
              </p:nvGrpSpPr>
              <p:grpSpPr>
                <a:xfrm>
                  <a:off x="5651042" y="3211758"/>
                  <a:ext cx="216000" cy="144000"/>
                  <a:chOff x="2734278" y="3211758"/>
                  <a:chExt cx="216000" cy="144000"/>
                </a:xfrm>
              </p:grpSpPr>
              <p:cxnSp>
                <p:nvCxnSpPr>
                  <p:cNvPr id="172" name="Gerader Verbinder 171">
                    <a:extLst>
                      <a:ext uri="{FF2B5EF4-FFF2-40B4-BE49-F238E27FC236}">
                        <a16:creationId xmlns:a16="http://schemas.microsoft.com/office/drawing/2014/main" id="{0E440BA3-2743-4901-83C8-DDC6451D1289}"/>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73" name="Gerader Verbinder 172">
                    <a:extLst>
                      <a:ext uri="{FF2B5EF4-FFF2-40B4-BE49-F238E27FC236}">
                        <a16:creationId xmlns:a16="http://schemas.microsoft.com/office/drawing/2014/main" id="{170AA3DE-D256-4AA9-B3F0-1531E3CAA4C1}"/>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71" name="Textfeld 170">
                  <a:extLst>
                    <a:ext uri="{FF2B5EF4-FFF2-40B4-BE49-F238E27FC236}">
                      <a16:creationId xmlns:a16="http://schemas.microsoft.com/office/drawing/2014/main" id="{A0B94C46-5574-4386-B5D9-0478EA9B89A9}"/>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154" name="Gruppieren 153">
                <a:extLst>
                  <a:ext uri="{FF2B5EF4-FFF2-40B4-BE49-F238E27FC236}">
                    <a16:creationId xmlns:a16="http://schemas.microsoft.com/office/drawing/2014/main" id="{7D655A39-334E-42AD-AA60-9C4CCB26A0F2}"/>
                  </a:ext>
                </a:extLst>
              </p:cNvPr>
              <p:cNvGrpSpPr/>
              <p:nvPr/>
            </p:nvGrpSpPr>
            <p:grpSpPr>
              <a:xfrm>
                <a:off x="3159562" y="3281036"/>
                <a:ext cx="1018103" cy="274521"/>
                <a:chOff x="5649269" y="2787070"/>
                <a:chExt cx="1018103" cy="274521"/>
              </a:xfrm>
            </p:grpSpPr>
            <p:grpSp>
              <p:nvGrpSpPr>
                <p:cNvPr id="155" name="Gruppieren 154">
                  <a:extLst>
                    <a:ext uri="{FF2B5EF4-FFF2-40B4-BE49-F238E27FC236}">
                      <a16:creationId xmlns:a16="http://schemas.microsoft.com/office/drawing/2014/main" id="{324C81FC-CADC-44A9-8BB5-385B10A9CDDA}"/>
                    </a:ext>
                  </a:extLst>
                </p:cNvPr>
                <p:cNvGrpSpPr/>
                <p:nvPr/>
              </p:nvGrpSpPr>
              <p:grpSpPr>
                <a:xfrm>
                  <a:off x="5649269" y="2917591"/>
                  <a:ext cx="216000" cy="144000"/>
                  <a:chOff x="2734278" y="3211758"/>
                  <a:chExt cx="216000" cy="144000"/>
                </a:xfrm>
              </p:grpSpPr>
              <p:cxnSp>
                <p:nvCxnSpPr>
                  <p:cNvPr id="157" name="Gerader Verbinder 156">
                    <a:extLst>
                      <a:ext uri="{FF2B5EF4-FFF2-40B4-BE49-F238E27FC236}">
                        <a16:creationId xmlns:a16="http://schemas.microsoft.com/office/drawing/2014/main" id="{D1ED4348-F4B5-47DF-A925-5BEDE9BB2592}"/>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58" name="Gerader Verbinder 157">
                    <a:extLst>
                      <a:ext uri="{FF2B5EF4-FFF2-40B4-BE49-F238E27FC236}">
                        <a16:creationId xmlns:a16="http://schemas.microsoft.com/office/drawing/2014/main" id="{D14B34BD-43C1-4456-882E-85323BEA36B5}"/>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56" name="Textfeld 155">
                  <a:extLst>
                    <a:ext uri="{FF2B5EF4-FFF2-40B4-BE49-F238E27FC236}">
                      <a16:creationId xmlns:a16="http://schemas.microsoft.com/office/drawing/2014/main" id="{383DA1CE-94DE-4B17-B3FC-FE837082BCFE}"/>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73%|81%</a:t>
                  </a:r>
                  <a:r>
                    <a:rPr lang="de-DE" sz="600" dirty="0">
                      <a:solidFill>
                        <a:schemeClr val="bg1">
                          <a:lumMod val="65000"/>
                        </a:schemeClr>
                      </a:solidFill>
                    </a:rPr>
                    <a:t>a</a:t>
                  </a:r>
                  <a:r>
                    <a:rPr lang="de-DE" sz="800" dirty="0">
                      <a:solidFill>
                        <a:schemeClr val="bg1">
                          <a:lumMod val="65000"/>
                        </a:schemeClr>
                      </a:solidFill>
                    </a:rPr>
                    <a:t>|86%</a:t>
                  </a:r>
                  <a:r>
                    <a:rPr lang="de-DE" sz="600" dirty="0">
                      <a:solidFill>
                        <a:schemeClr val="bg1">
                          <a:lumMod val="65000"/>
                        </a:schemeClr>
                      </a:solidFill>
                    </a:rPr>
                    <a:t>ab</a:t>
                  </a:r>
                </a:p>
              </p:txBody>
            </p:sp>
          </p:grpSp>
        </p:grpSp>
        <p:grpSp>
          <p:nvGrpSpPr>
            <p:cNvPr id="150" name="Gruppieren 149">
              <a:extLst>
                <a:ext uri="{FF2B5EF4-FFF2-40B4-BE49-F238E27FC236}">
                  <a16:creationId xmlns:a16="http://schemas.microsoft.com/office/drawing/2014/main" id="{A8BA2B16-8BB0-4C9D-9867-2CFE601F16DA}"/>
                </a:ext>
              </a:extLst>
            </p:cNvPr>
            <p:cNvGrpSpPr>
              <a:grpSpLocks noChangeAspect="1"/>
            </p:cNvGrpSpPr>
            <p:nvPr/>
          </p:nvGrpSpPr>
          <p:grpSpPr>
            <a:xfrm>
              <a:off x="1959046" y="2921448"/>
              <a:ext cx="224322" cy="144000"/>
              <a:chOff x="10194164" y="3584308"/>
              <a:chExt cx="493594" cy="316855"/>
            </a:xfrm>
          </p:grpSpPr>
          <p:pic>
            <p:nvPicPr>
              <p:cNvPr id="151" name="Graphic 5">
                <a:extLst>
                  <a:ext uri="{FF2B5EF4-FFF2-40B4-BE49-F238E27FC236}">
                    <a16:creationId xmlns:a16="http://schemas.microsoft.com/office/drawing/2014/main" id="{970C3EA1-A0E6-45A7-B79B-C266197F23A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94890" y="3584308"/>
                <a:ext cx="192868" cy="316855"/>
              </a:xfrm>
              <a:prstGeom prst="rect">
                <a:avLst/>
              </a:prstGeom>
            </p:spPr>
          </p:pic>
          <p:pic>
            <p:nvPicPr>
              <p:cNvPr id="152" name="Graphic 11">
                <a:extLst>
                  <a:ext uri="{FF2B5EF4-FFF2-40B4-BE49-F238E27FC236}">
                    <a16:creationId xmlns:a16="http://schemas.microsoft.com/office/drawing/2014/main" id="{B8BEB245-62D6-4F7F-918A-6311F7BAA8A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nvGrpSpPr>
          <p:cNvPr id="174" name="Gruppieren 173">
            <a:extLst>
              <a:ext uri="{FF2B5EF4-FFF2-40B4-BE49-F238E27FC236}">
                <a16:creationId xmlns:a16="http://schemas.microsoft.com/office/drawing/2014/main" id="{B669169C-F80E-4580-A6B9-7A5EC960FCBE}"/>
              </a:ext>
            </a:extLst>
          </p:cNvPr>
          <p:cNvGrpSpPr/>
          <p:nvPr/>
        </p:nvGrpSpPr>
        <p:grpSpPr>
          <a:xfrm>
            <a:off x="6761430" y="2795387"/>
            <a:ext cx="1150182" cy="570168"/>
            <a:chOff x="1951900" y="2921448"/>
            <a:chExt cx="1150182" cy="570168"/>
          </a:xfrm>
        </p:grpSpPr>
        <p:pic>
          <p:nvPicPr>
            <p:cNvPr id="175" name="Grafik 174">
              <a:extLst>
                <a:ext uri="{FF2B5EF4-FFF2-40B4-BE49-F238E27FC236}">
                  <a16:creationId xmlns:a16="http://schemas.microsoft.com/office/drawing/2014/main" id="{8324B42F-7B4D-4ED8-9A80-275B5F7E16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82182" y="3141613"/>
              <a:ext cx="188090" cy="180000"/>
            </a:xfrm>
            <a:prstGeom prst="rect">
              <a:avLst/>
            </a:prstGeom>
          </p:spPr>
        </p:pic>
        <p:grpSp>
          <p:nvGrpSpPr>
            <p:cNvPr id="176" name="Gruppieren 175">
              <a:extLst>
                <a:ext uri="{FF2B5EF4-FFF2-40B4-BE49-F238E27FC236}">
                  <a16:creationId xmlns:a16="http://schemas.microsoft.com/office/drawing/2014/main" id="{0C73ECC2-FD74-487A-96F1-52BD65E99015}"/>
                </a:ext>
              </a:extLst>
            </p:cNvPr>
            <p:cNvGrpSpPr/>
            <p:nvPr/>
          </p:nvGrpSpPr>
          <p:grpSpPr>
            <a:xfrm>
              <a:off x="1951900" y="2942337"/>
              <a:ext cx="1150182" cy="549279"/>
              <a:chOff x="3153384" y="3006278"/>
              <a:chExt cx="1024281" cy="549279"/>
            </a:xfrm>
          </p:grpSpPr>
          <p:grpSp>
            <p:nvGrpSpPr>
              <p:cNvPr id="180" name="Gruppieren 179">
                <a:extLst>
                  <a:ext uri="{FF2B5EF4-FFF2-40B4-BE49-F238E27FC236}">
                    <a16:creationId xmlns:a16="http://schemas.microsoft.com/office/drawing/2014/main" id="{3165BF56-1B8C-42D7-8FBE-FF4920FF58C2}"/>
                  </a:ext>
                </a:extLst>
              </p:cNvPr>
              <p:cNvGrpSpPr/>
              <p:nvPr/>
            </p:nvGrpSpPr>
            <p:grpSpPr>
              <a:xfrm>
                <a:off x="3153384" y="3006278"/>
                <a:ext cx="1016330" cy="279325"/>
                <a:chOff x="5651042" y="3076433"/>
                <a:chExt cx="1016330" cy="279325"/>
              </a:xfrm>
            </p:grpSpPr>
            <p:grpSp>
              <p:nvGrpSpPr>
                <p:cNvPr id="186" name="Gruppieren 185">
                  <a:extLst>
                    <a:ext uri="{FF2B5EF4-FFF2-40B4-BE49-F238E27FC236}">
                      <a16:creationId xmlns:a16="http://schemas.microsoft.com/office/drawing/2014/main" id="{28223B0A-B510-43AE-992B-B08711F1DBE4}"/>
                    </a:ext>
                  </a:extLst>
                </p:cNvPr>
                <p:cNvGrpSpPr/>
                <p:nvPr/>
              </p:nvGrpSpPr>
              <p:grpSpPr>
                <a:xfrm>
                  <a:off x="5651042" y="3211758"/>
                  <a:ext cx="216000" cy="144000"/>
                  <a:chOff x="2734278" y="3211758"/>
                  <a:chExt cx="216000" cy="144000"/>
                </a:xfrm>
              </p:grpSpPr>
              <p:cxnSp>
                <p:nvCxnSpPr>
                  <p:cNvPr id="188" name="Gerader Verbinder 187">
                    <a:extLst>
                      <a:ext uri="{FF2B5EF4-FFF2-40B4-BE49-F238E27FC236}">
                        <a16:creationId xmlns:a16="http://schemas.microsoft.com/office/drawing/2014/main" id="{2C7DED47-23F5-454A-B766-F57F60F107A2}"/>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89" name="Gerader Verbinder 188">
                    <a:extLst>
                      <a:ext uri="{FF2B5EF4-FFF2-40B4-BE49-F238E27FC236}">
                        <a16:creationId xmlns:a16="http://schemas.microsoft.com/office/drawing/2014/main" id="{50118A4F-336C-477C-A20C-EF96367350A1}"/>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87" name="Textfeld 186">
                  <a:extLst>
                    <a:ext uri="{FF2B5EF4-FFF2-40B4-BE49-F238E27FC236}">
                      <a16:creationId xmlns:a16="http://schemas.microsoft.com/office/drawing/2014/main" id="{8B1AE856-3801-4EA7-9F44-EE7CB216F85E}"/>
                    </a:ext>
                  </a:extLst>
                </p:cNvPr>
                <p:cNvSpPr txBox="1"/>
                <p:nvPr/>
              </p:nvSpPr>
              <p:spPr>
                <a:xfrm>
                  <a:off x="5898046" y="3076433"/>
                  <a:ext cx="769326" cy="123111"/>
                </a:xfrm>
                <a:prstGeom prst="rect">
                  <a:avLst/>
                </a:prstGeom>
                <a:noFill/>
              </p:spPr>
              <p:txBody>
                <a:bodyPr wrap="square" lIns="0" tIns="0" rIns="0" bIns="0" rtlCol="0">
                  <a:spAutoFit/>
                </a:bodyPr>
                <a:lstStyle/>
                <a:p>
                  <a:pPr lvl="0"/>
                  <a:r>
                    <a:rPr lang="de-DE" sz="800" dirty="0">
                      <a:solidFill>
                        <a:srgbClr val="FFFFFF">
                          <a:lumMod val="65000"/>
                        </a:srgbClr>
                      </a:solidFill>
                    </a:rPr>
                    <a:t>26%|22%</a:t>
                  </a:r>
                </a:p>
              </p:txBody>
            </p:sp>
          </p:grpSp>
          <p:grpSp>
            <p:nvGrpSpPr>
              <p:cNvPr id="181" name="Gruppieren 180">
                <a:extLst>
                  <a:ext uri="{FF2B5EF4-FFF2-40B4-BE49-F238E27FC236}">
                    <a16:creationId xmlns:a16="http://schemas.microsoft.com/office/drawing/2014/main" id="{8D4D55FD-311F-4792-A6A0-CEB49ABDC95A}"/>
                  </a:ext>
                </a:extLst>
              </p:cNvPr>
              <p:cNvGrpSpPr/>
              <p:nvPr/>
            </p:nvGrpSpPr>
            <p:grpSpPr>
              <a:xfrm>
                <a:off x="3159562" y="3281036"/>
                <a:ext cx="1018103" cy="274521"/>
                <a:chOff x="5649269" y="2787070"/>
                <a:chExt cx="1018103" cy="274521"/>
              </a:xfrm>
            </p:grpSpPr>
            <p:grpSp>
              <p:nvGrpSpPr>
                <p:cNvPr id="182" name="Gruppieren 181">
                  <a:extLst>
                    <a:ext uri="{FF2B5EF4-FFF2-40B4-BE49-F238E27FC236}">
                      <a16:creationId xmlns:a16="http://schemas.microsoft.com/office/drawing/2014/main" id="{969F1768-AF0E-4418-8C57-3D7F9FBBFEB7}"/>
                    </a:ext>
                  </a:extLst>
                </p:cNvPr>
                <p:cNvGrpSpPr/>
                <p:nvPr/>
              </p:nvGrpSpPr>
              <p:grpSpPr>
                <a:xfrm>
                  <a:off x="5649269" y="2917591"/>
                  <a:ext cx="216000" cy="144000"/>
                  <a:chOff x="2734278" y="3211758"/>
                  <a:chExt cx="216000" cy="144000"/>
                </a:xfrm>
              </p:grpSpPr>
              <p:cxnSp>
                <p:nvCxnSpPr>
                  <p:cNvPr id="184" name="Gerader Verbinder 183">
                    <a:extLst>
                      <a:ext uri="{FF2B5EF4-FFF2-40B4-BE49-F238E27FC236}">
                        <a16:creationId xmlns:a16="http://schemas.microsoft.com/office/drawing/2014/main" id="{4E4E38B3-6375-4145-8711-BB97D7FE89A1}"/>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85" name="Gerader Verbinder 184">
                    <a:extLst>
                      <a:ext uri="{FF2B5EF4-FFF2-40B4-BE49-F238E27FC236}">
                        <a16:creationId xmlns:a16="http://schemas.microsoft.com/office/drawing/2014/main" id="{C5A369E3-52F6-4C34-85D7-C6B74DD6E3EB}"/>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83" name="Textfeld 182">
                  <a:extLst>
                    <a:ext uri="{FF2B5EF4-FFF2-40B4-BE49-F238E27FC236}">
                      <a16:creationId xmlns:a16="http://schemas.microsoft.com/office/drawing/2014/main" id="{6142CEE4-4A7D-4A05-97BA-57C368D1DC26}"/>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27%</a:t>
                  </a:r>
                  <a:r>
                    <a:rPr lang="de-DE" sz="600" dirty="0">
                      <a:solidFill>
                        <a:schemeClr val="bg1">
                          <a:lumMod val="65000"/>
                        </a:schemeClr>
                      </a:solidFill>
                    </a:rPr>
                    <a:t>b</a:t>
                  </a:r>
                  <a:r>
                    <a:rPr lang="de-DE" sz="800" dirty="0">
                      <a:solidFill>
                        <a:schemeClr val="bg1">
                          <a:lumMod val="65000"/>
                        </a:schemeClr>
                      </a:solidFill>
                    </a:rPr>
                    <a:t>|20%|24%</a:t>
                  </a:r>
                  <a:endParaRPr lang="de-DE" sz="600" dirty="0">
                    <a:solidFill>
                      <a:schemeClr val="bg1">
                        <a:lumMod val="65000"/>
                      </a:schemeClr>
                    </a:solidFill>
                  </a:endParaRPr>
                </a:p>
              </p:txBody>
            </p:sp>
          </p:grpSp>
        </p:grpSp>
        <p:grpSp>
          <p:nvGrpSpPr>
            <p:cNvPr id="177" name="Gruppieren 176">
              <a:extLst>
                <a:ext uri="{FF2B5EF4-FFF2-40B4-BE49-F238E27FC236}">
                  <a16:creationId xmlns:a16="http://schemas.microsoft.com/office/drawing/2014/main" id="{7E5F84D3-ADF7-4D25-B569-97E48AA6284A}"/>
                </a:ext>
              </a:extLst>
            </p:cNvPr>
            <p:cNvGrpSpPr>
              <a:grpSpLocks noChangeAspect="1"/>
            </p:cNvGrpSpPr>
            <p:nvPr/>
          </p:nvGrpSpPr>
          <p:grpSpPr>
            <a:xfrm>
              <a:off x="1959046" y="2921448"/>
              <a:ext cx="224322" cy="144000"/>
              <a:chOff x="10194164" y="3584308"/>
              <a:chExt cx="493594" cy="316855"/>
            </a:xfrm>
          </p:grpSpPr>
          <p:pic>
            <p:nvPicPr>
              <p:cNvPr id="178" name="Graphic 5">
                <a:extLst>
                  <a:ext uri="{FF2B5EF4-FFF2-40B4-BE49-F238E27FC236}">
                    <a16:creationId xmlns:a16="http://schemas.microsoft.com/office/drawing/2014/main" id="{FB7E71DE-8B57-4791-8CAA-A6B60F646CC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94890" y="3584308"/>
                <a:ext cx="192868" cy="316855"/>
              </a:xfrm>
              <a:prstGeom prst="rect">
                <a:avLst/>
              </a:prstGeom>
            </p:spPr>
          </p:pic>
          <p:pic>
            <p:nvPicPr>
              <p:cNvPr id="179" name="Graphic 11">
                <a:extLst>
                  <a:ext uri="{FF2B5EF4-FFF2-40B4-BE49-F238E27FC236}">
                    <a16:creationId xmlns:a16="http://schemas.microsoft.com/office/drawing/2014/main" id="{A6F06FA6-BE7A-435E-B705-82FA1C36F16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nvGrpSpPr>
          <p:cNvPr id="190" name="Gruppieren 189">
            <a:extLst>
              <a:ext uri="{FF2B5EF4-FFF2-40B4-BE49-F238E27FC236}">
                <a16:creationId xmlns:a16="http://schemas.microsoft.com/office/drawing/2014/main" id="{E5554A73-2BA6-4955-80EF-F11BF84D6B8C}"/>
              </a:ext>
            </a:extLst>
          </p:cNvPr>
          <p:cNvGrpSpPr>
            <a:grpSpLocks noChangeAspect="1"/>
          </p:cNvGrpSpPr>
          <p:nvPr/>
        </p:nvGrpSpPr>
        <p:grpSpPr>
          <a:xfrm>
            <a:off x="8496065" y="5616154"/>
            <a:ext cx="3240000" cy="432383"/>
            <a:chOff x="8145191" y="5602202"/>
            <a:chExt cx="3681683" cy="491331"/>
          </a:xfrm>
        </p:grpSpPr>
        <p:pic>
          <p:nvPicPr>
            <p:cNvPr id="191" name="Graphic 5">
              <a:extLst>
                <a:ext uri="{FF2B5EF4-FFF2-40B4-BE49-F238E27FC236}">
                  <a16:creationId xmlns:a16="http://schemas.microsoft.com/office/drawing/2014/main" id="{07824B64-0667-43CC-AD05-D277622CEA6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524240" y="5667113"/>
              <a:ext cx="192868" cy="316855"/>
            </a:xfrm>
            <a:prstGeom prst="rect">
              <a:avLst/>
            </a:prstGeom>
          </p:spPr>
        </p:pic>
        <p:pic>
          <p:nvPicPr>
            <p:cNvPr id="192" name="Grafik 191">
              <a:extLst>
                <a:ext uri="{FF2B5EF4-FFF2-40B4-BE49-F238E27FC236}">
                  <a16:creationId xmlns:a16="http://schemas.microsoft.com/office/drawing/2014/main" id="{C9C8567E-5991-4E3A-8620-8A4179D4879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93318" y="5602202"/>
              <a:ext cx="421322" cy="403200"/>
            </a:xfrm>
            <a:prstGeom prst="rect">
              <a:avLst/>
            </a:prstGeom>
          </p:spPr>
        </p:pic>
        <p:pic>
          <p:nvPicPr>
            <p:cNvPr id="193" name="Graphic 11">
              <a:extLst>
                <a:ext uri="{FF2B5EF4-FFF2-40B4-BE49-F238E27FC236}">
                  <a16:creationId xmlns:a16="http://schemas.microsoft.com/office/drawing/2014/main" id="{4CDDB0F9-741F-4AED-99AE-ACC8BAB0FF1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45191" y="5702348"/>
              <a:ext cx="276999" cy="276999"/>
            </a:xfrm>
            <a:prstGeom prst="rect">
              <a:avLst/>
            </a:prstGeom>
          </p:spPr>
        </p:pic>
        <p:sp>
          <p:nvSpPr>
            <p:cNvPr id="194" name="Rechteck: abgerundete Ecken 193">
              <a:extLst>
                <a:ext uri="{FF2B5EF4-FFF2-40B4-BE49-F238E27FC236}">
                  <a16:creationId xmlns:a16="http://schemas.microsoft.com/office/drawing/2014/main" id="{852C0A63-DB88-4FB5-9794-C1FD3AAD58B1}"/>
                </a:ext>
              </a:extLst>
            </p:cNvPr>
            <p:cNvSpPr/>
            <p:nvPr/>
          </p:nvSpPr>
          <p:spPr bwMode="ltGray">
            <a:xfrm>
              <a:off x="10086643" y="5667112"/>
              <a:ext cx="1740231" cy="338289"/>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sp>
          <p:nvSpPr>
            <p:cNvPr id="195" name="Textfeld 194">
              <a:extLst>
                <a:ext uri="{FF2B5EF4-FFF2-40B4-BE49-F238E27FC236}">
                  <a16:creationId xmlns:a16="http://schemas.microsoft.com/office/drawing/2014/main" id="{C7649FBE-909D-46F4-9F05-4961C1851BFD}"/>
                </a:ext>
              </a:extLst>
            </p:cNvPr>
            <p:cNvSpPr txBox="1"/>
            <p:nvPr/>
          </p:nvSpPr>
          <p:spPr>
            <a:xfrm>
              <a:off x="10206064"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18-34</a:t>
              </a:r>
              <a:br>
                <a:rPr lang="en-US" sz="1100" dirty="0">
                  <a:solidFill>
                    <a:schemeClr val="bg1">
                      <a:lumMod val="75000"/>
                    </a:schemeClr>
                  </a:solidFill>
                </a:rPr>
              </a:br>
              <a:r>
                <a:rPr lang="en-US" sz="900" dirty="0">
                  <a:solidFill>
                    <a:schemeClr val="bg1">
                      <a:lumMod val="75000"/>
                    </a:schemeClr>
                  </a:solidFill>
                </a:rPr>
                <a:t>(a)</a:t>
              </a:r>
            </a:p>
          </p:txBody>
        </p:sp>
        <p:sp>
          <p:nvSpPr>
            <p:cNvPr id="196" name="Textfeld 195">
              <a:extLst>
                <a:ext uri="{FF2B5EF4-FFF2-40B4-BE49-F238E27FC236}">
                  <a16:creationId xmlns:a16="http://schemas.microsoft.com/office/drawing/2014/main" id="{DC3F822E-FDA5-40C8-BBE4-740C16069BD1}"/>
                </a:ext>
              </a:extLst>
            </p:cNvPr>
            <p:cNvSpPr txBox="1"/>
            <p:nvPr/>
          </p:nvSpPr>
          <p:spPr>
            <a:xfrm>
              <a:off x="10741646"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35-49</a:t>
              </a:r>
              <a:br>
                <a:rPr lang="en-US" sz="1100" dirty="0">
                  <a:solidFill>
                    <a:schemeClr val="bg1">
                      <a:lumMod val="75000"/>
                    </a:schemeClr>
                  </a:solidFill>
                </a:rPr>
              </a:br>
              <a:r>
                <a:rPr lang="en-US" sz="900" dirty="0">
                  <a:solidFill>
                    <a:schemeClr val="bg1">
                      <a:lumMod val="75000"/>
                    </a:schemeClr>
                  </a:solidFill>
                </a:rPr>
                <a:t>(b)</a:t>
              </a:r>
            </a:p>
          </p:txBody>
        </p:sp>
        <p:sp>
          <p:nvSpPr>
            <p:cNvPr id="197" name="Textfeld 196">
              <a:extLst>
                <a:ext uri="{FF2B5EF4-FFF2-40B4-BE49-F238E27FC236}">
                  <a16:creationId xmlns:a16="http://schemas.microsoft.com/office/drawing/2014/main" id="{773C2D04-E807-450E-A562-5A666F8D795F}"/>
                </a:ext>
              </a:extLst>
            </p:cNvPr>
            <p:cNvSpPr txBox="1"/>
            <p:nvPr/>
          </p:nvSpPr>
          <p:spPr>
            <a:xfrm>
              <a:off x="11277227"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50-99</a:t>
              </a:r>
              <a:br>
                <a:rPr lang="en-US" sz="1100" dirty="0">
                  <a:solidFill>
                    <a:schemeClr val="bg1">
                      <a:lumMod val="75000"/>
                    </a:schemeClr>
                  </a:solidFill>
                </a:rPr>
              </a:br>
              <a:r>
                <a:rPr lang="en-US" sz="900" dirty="0">
                  <a:solidFill>
                    <a:schemeClr val="bg1">
                      <a:lumMod val="75000"/>
                    </a:schemeClr>
                  </a:solidFill>
                </a:rPr>
                <a:t>(c)</a:t>
              </a:r>
            </a:p>
          </p:txBody>
        </p:sp>
        <p:cxnSp>
          <p:nvCxnSpPr>
            <p:cNvPr id="198" name="Gerader Verbinder 197">
              <a:extLst>
                <a:ext uri="{FF2B5EF4-FFF2-40B4-BE49-F238E27FC236}">
                  <a16:creationId xmlns:a16="http://schemas.microsoft.com/office/drawing/2014/main" id="{6215D025-6B12-4FC4-AD41-A04E3FCEA460}"/>
                </a:ext>
              </a:extLst>
            </p:cNvPr>
            <p:cNvCxnSpPr>
              <a:cxnSpLocks/>
            </p:cNvCxnSpPr>
            <p:nvPr/>
          </p:nvCxnSpPr>
          <p:spPr>
            <a:xfrm>
              <a:off x="1067642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9" name="Gerader Verbinder 198">
              <a:extLst>
                <a:ext uri="{FF2B5EF4-FFF2-40B4-BE49-F238E27FC236}">
                  <a16:creationId xmlns:a16="http://schemas.microsoft.com/office/drawing/2014/main" id="{F335A971-B9E2-4270-8DCE-90985B4E19D7}"/>
                </a:ext>
              </a:extLst>
            </p:cNvPr>
            <p:cNvCxnSpPr>
              <a:cxnSpLocks/>
            </p:cNvCxnSpPr>
            <p:nvPr/>
          </p:nvCxnSpPr>
          <p:spPr>
            <a:xfrm>
              <a:off x="1121689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00" name="Rechteck: abgerundete Ecken 199">
              <a:extLst>
                <a:ext uri="{FF2B5EF4-FFF2-40B4-BE49-F238E27FC236}">
                  <a16:creationId xmlns:a16="http://schemas.microsoft.com/office/drawing/2014/main" id="{36827D42-049E-4550-B018-50EF9EB06741}"/>
                </a:ext>
              </a:extLst>
            </p:cNvPr>
            <p:cNvSpPr/>
            <p:nvPr/>
          </p:nvSpPr>
          <p:spPr bwMode="ltGray">
            <a:xfrm>
              <a:off x="8812162" y="5667112"/>
              <a:ext cx="518125" cy="33829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cxnSp>
          <p:nvCxnSpPr>
            <p:cNvPr id="201" name="Gerader Verbinder 200">
              <a:extLst>
                <a:ext uri="{FF2B5EF4-FFF2-40B4-BE49-F238E27FC236}">
                  <a16:creationId xmlns:a16="http://schemas.microsoft.com/office/drawing/2014/main" id="{AC0FE176-3E3B-4D01-9AA5-0383BC5039FB}"/>
                </a:ext>
              </a:extLst>
            </p:cNvPr>
            <p:cNvCxnSpPr>
              <a:cxnSpLocks/>
            </p:cNvCxnSpPr>
            <p:nvPr/>
          </p:nvCxnSpPr>
          <p:spPr>
            <a:xfrm>
              <a:off x="9071224" y="5765460"/>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02" name="Textfeld 201">
              <a:extLst>
                <a:ext uri="{FF2B5EF4-FFF2-40B4-BE49-F238E27FC236}">
                  <a16:creationId xmlns:a16="http://schemas.microsoft.com/office/drawing/2014/main" id="{A0B3CC33-B723-4DCA-B9A2-69D42FEB82FA}"/>
                </a:ext>
              </a:extLst>
            </p:cNvPr>
            <p:cNvSpPr txBox="1"/>
            <p:nvPr/>
          </p:nvSpPr>
          <p:spPr>
            <a:xfrm>
              <a:off x="8882814" y="5766403"/>
              <a:ext cx="132972" cy="192355"/>
            </a:xfrm>
            <a:prstGeom prst="rect">
              <a:avLst/>
            </a:prstGeom>
            <a:noFill/>
          </p:spPr>
          <p:txBody>
            <a:bodyPr wrap="none" lIns="0" tIns="0" rIns="0" bIns="0" rtlCol="0">
              <a:spAutoFit/>
            </a:bodyPr>
            <a:lstStyle/>
            <a:p>
              <a:pPr algn="ctr"/>
              <a:r>
                <a:rPr lang="en-US" sz="1100" dirty="0">
                  <a:solidFill>
                    <a:schemeClr val="bg1">
                      <a:lumMod val="75000"/>
                    </a:schemeClr>
                  </a:solidFill>
                </a:rPr>
                <a:t>m</a:t>
              </a:r>
            </a:p>
          </p:txBody>
        </p:sp>
        <p:sp>
          <p:nvSpPr>
            <p:cNvPr id="203" name="Textfeld 202">
              <a:extLst>
                <a:ext uri="{FF2B5EF4-FFF2-40B4-BE49-F238E27FC236}">
                  <a16:creationId xmlns:a16="http://schemas.microsoft.com/office/drawing/2014/main" id="{09DB1126-51B3-4471-8DE1-3988784FBB76}"/>
                </a:ext>
              </a:extLst>
            </p:cNvPr>
            <p:cNvSpPr txBox="1"/>
            <p:nvPr/>
          </p:nvSpPr>
          <p:spPr>
            <a:xfrm>
              <a:off x="9198193" y="5766403"/>
              <a:ext cx="43718" cy="192355"/>
            </a:xfrm>
            <a:prstGeom prst="rect">
              <a:avLst/>
            </a:prstGeom>
            <a:noFill/>
          </p:spPr>
          <p:txBody>
            <a:bodyPr wrap="none" lIns="0" tIns="0" rIns="0" bIns="0" rtlCol="0">
              <a:spAutoFit/>
            </a:bodyPr>
            <a:lstStyle/>
            <a:p>
              <a:pPr algn="ctr"/>
              <a:r>
                <a:rPr lang="en-US" sz="1100" dirty="0">
                  <a:solidFill>
                    <a:schemeClr val="bg1">
                      <a:lumMod val="75000"/>
                    </a:schemeClr>
                  </a:solidFill>
                </a:rPr>
                <a:t>f</a:t>
              </a:r>
              <a:endParaRPr lang="en-US" sz="900" dirty="0">
                <a:solidFill>
                  <a:schemeClr val="bg1">
                    <a:lumMod val="75000"/>
                  </a:schemeClr>
                </a:solidFill>
              </a:endParaRPr>
            </a:p>
          </p:txBody>
        </p:sp>
        <p:sp>
          <p:nvSpPr>
            <p:cNvPr id="204" name="Textfeld 203">
              <a:extLst>
                <a:ext uri="{FF2B5EF4-FFF2-40B4-BE49-F238E27FC236}">
                  <a16:creationId xmlns:a16="http://schemas.microsoft.com/office/drawing/2014/main" id="{A253B2C8-36CB-4D15-B775-91E86F36C857}"/>
                </a:ext>
              </a:extLst>
            </p:cNvPr>
            <p:cNvSpPr txBox="1"/>
            <p:nvPr/>
          </p:nvSpPr>
          <p:spPr>
            <a:xfrm>
              <a:off x="8908650" y="5936152"/>
              <a:ext cx="74" cy="157381"/>
            </a:xfrm>
            <a:prstGeom prst="rect">
              <a:avLst/>
            </a:prstGeom>
            <a:noFill/>
          </p:spPr>
          <p:txBody>
            <a:bodyPr wrap="none" lIns="0" tIns="0" rIns="0" bIns="0" rtlCol="0">
              <a:spAutoFit/>
            </a:bodyPr>
            <a:lstStyle/>
            <a:p>
              <a:endParaRPr lang="en-US" sz="900" b="1" dirty="0">
                <a:solidFill>
                  <a:schemeClr val="bg1">
                    <a:lumMod val="75000"/>
                  </a:schemeClr>
                </a:solidFill>
              </a:endParaRPr>
            </a:p>
          </p:txBody>
        </p:sp>
      </p:grpSp>
      <p:grpSp>
        <p:nvGrpSpPr>
          <p:cNvPr id="119" name="Gruppieren 118">
            <a:extLst>
              <a:ext uri="{FF2B5EF4-FFF2-40B4-BE49-F238E27FC236}">
                <a16:creationId xmlns:a16="http://schemas.microsoft.com/office/drawing/2014/main" id="{603C313C-900D-4A88-ABF4-3240D0A6B0D9}"/>
              </a:ext>
            </a:extLst>
          </p:cNvPr>
          <p:cNvGrpSpPr/>
          <p:nvPr/>
        </p:nvGrpSpPr>
        <p:grpSpPr>
          <a:xfrm>
            <a:off x="1912428" y="6249342"/>
            <a:ext cx="724480" cy="468000"/>
            <a:chOff x="1714500" y="4880600"/>
            <a:chExt cx="724480" cy="468000"/>
          </a:xfrm>
        </p:grpSpPr>
        <p:pic>
          <p:nvPicPr>
            <p:cNvPr id="120" name="Grafik 119">
              <a:extLst>
                <a:ext uri="{FF2B5EF4-FFF2-40B4-BE49-F238E27FC236}">
                  <a16:creationId xmlns:a16="http://schemas.microsoft.com/office/drawing/2014/main" id="{3527C6BF-0557-4002-B6FD-D10D720C1C79}"/>
                </a:ext>
              </a:extLst>
            </p:cNvPr>
            <p:cNvPicPr>
              <a:picLocks noChangeAspect="1"/>
            </p:cNvPicPr>
            <p:nvPr/>
          </p:nvPicPr>
          <p:blipFill>
            <a:blip r:embed="rId12"/>
            <a:stretch>
              <a:fillRect/>
            </a:stretch>
          </p:blipFill>
          <p:spPr>
            <a:xfrm>
              <a:off x="1714500" y="4880600"/>
              <a:ext cx="468000" cy="468000"/>
            </a:xfrm>
            <a:prstGeom prst="rect">
              <a:avLst/>
            </a:prstGeom>
          </p:spPr>
        </p:pic>
        <p:sp>
          <p:nvSpPr>
            <p:cNvPr id="121" name="Textfeld 120">
              <a:extLst>
                <a:ext uri="{FF2B5EF4-FFF2-40B4-BE49-F238E27FC236}">
                  <a16:creationId xmlns:a16="http://schemas.microsoft.com/office/drawing/2014/main" id="{51CBFD92-0B7C-487B-B404-16755B0EA2E2}"/>
                </a:ext>
              </a:extLst>
            </p:cNvPr>
            <p:cNvSpPr txBox="1"/>
            <p:nvPr/>
          </p:nvSpPr>
          <p:spPr>
            <a:xfrm>
              <a:off x="2182500" y="5037656"/>
              <a:ext cx="256480" cy="153888"/>
            </a:xfrm>
            <a:prstGeom prst="rect">
              <a:avLst/>
            </a:prstGeom>
            <a:noFill/>
          </p:spPr>
          <p:txBody>
            <a:bodyPr wrap="none" lIns="0" tIns="0" rIns="0" bIns="0" rtlCol="0">
              <a:spAutoFit/>
            </a:bodyPr>
            <a:lstStyle/>
            <a:p>
              <a:r>
                <a:rPr lang="en-US" sz="1000" b="1" noProof="1"/>
                <a:t>BEL</a:t>
              </a:r>
            </a:p>
          </p:txBody>
        </p:sp>
      </p:grpSp>
      <p:grpSp>
        <p:nvGrpSpPr>
          <p:cNvPr id="111" name="Gruppieren 110">
            <a:extLst>
              <a:ext uri="{FF2B5EF4-FFF2-40B4-BE49-F238E27FC236}">
                <a16:creationId xmlns:a16="http://schemas.microsoft.com/office/drawing/2014/main" id="{9885DFCE-7250-4C61-A0D8-562E0E977EAC}"/>
              </a:ext>
            </a:extLst>
          </p:cNvPr>
          <p:cNvGrpSpPr/>
          <p:nvPr/>
        </p:nvGrpSpPr>
        <p:grpSpPr>
          <a:xfrm>
            <a:off x="383831" y="5389601"/>
            <a:ext cx="2427086" cy="662601"/>
            <a:chOff x="383831" y="5389601"/>
            <a:chExt cx="2427086" cy="662601"/>
          </a:xfrm>
        </p:grpSpPr>
        <p:sp>
          <p:nvSpPr>
            <p:cNvPr id="112" name="Textfeld 111">
              <a:extLst>
                <a:ext uri="{FF2B5EF4-FFF2-40B4-BE49-F238E27FC236}">
                  <a16:creationId xmlns:a16="http://schemas.microsoft.com/office/drawing/2014/main" id="{18FECD8B-71FE-4E3C-977E-801BE55CBD80}"/>
                </a:ext>
              </a:extLst>
            </p:cNvPr>
            <p:cNvSpPr txBox="1"/>
            <p:nvPr/>
          </p:nvSpPr>
          <p:spPr>
            <a:xfrm>
              <a:off x="1003907" y="5658468"/>
              <a:ext cx="306174" cy="184666"/>
            </a:xfrm>
            <a:prstGeom prst="rect">
              <a:avLst/>
            </a:prstGeom>
            <a:noFill/>
          </p:spPr>
          <p:txBody>
            <a:bodyPr wrap="none" lIns="0" tIns="0" rIns="0" bIns="0" rtlCol="0">
              <a:spAutoFit/>
            </a:bodyPr>
            <a:lstStyle/>
            <a:p>
              <a:r>
                <a:rPr lang="de-DE" sz="1200" dirty="0">
                  <a:solidFill>
                    <a:schemeClr val="accent1"/>
                  </a:solidFill>
                </a:rPr>
                <a:t>18%</a:t>
              </a:r>
              <a:endParaRPr lang="en-US" sz="1200" dirty="0" err="1">
                <a:solidFill>
                  <a:schemeClr val="accent1"/>
                </a:solidFill>
              </a:endParaRPr>
            </a:p>
          </p:txBody>
        </p:sp>
        <p:sp>
          <p:nvSpPr>
            <p:cNvPr id="113" name="Textfeld 112">
              <a:extLst>
                <a:ext uri="{FF2B5EF4-FFF2-40B4-BE49-F238E27FC236}">
                  <a16:creationId xmlns:a16="http://schemas.microsoft.com/office/drawing/2014/main" id="{923CEA86-C2EE-489D-A1B6-13DBA0B10DF2}"/>
                </a:ext>
              </a:extLst>
            </p:cNvPr>
            <p:cNvSpPr txBox="1"/>
            <p:nvPr/>
          </p:nvSpPr>
          <p:spPr>
            <a:xfrm>
              <a:off x="488933" y="5913703"/>
              <a:ext cx="550276" cy="138499"/>
            </a:xfrm>
            <a:prstGeom prst="rect">
              <a:avLst/>
            </a:prstGeom>
            <a:noFill/>
          </p:spPr>
          <p:txBody>
            <a:bodyPr wrap="square" lIns="0" tIns="0" rIns="0" bIns="0" rtlCol="0">
              <a:spAutoFit/>
            </a:bodyPr>
            <a:lstStyle/>
            <a:p>
              <a:r>
                <a:rPr lang="de-DE" sz="900" dirty="0">
                  <a:solidFill>
                    <a:schemeClr val="accent1"/>
                  </a:solidFill>
                </a:rPr>
                <a:t>(n=2.010)</a:t>
              </a:r>
              <a:endParaRPr lang="en-US" sz="900" dirty="0" err="1">
                <a:solidFill>
                  <a:schemeClr val="accent1"/>
                </a:solidFill>
              </a:endParaRPr>
            </a:p>
          </p:txBody>
        </p:sp>
        <p:sp>
          <p:nvSpPr>
            <p:cNvPr id="114" name="Freeform 328">
              <a:extLst>
                <a:ext uri="{FF2B5EF4-FFF2-40B4-BE49-F238E27FC236}">
                  <a16:creationId xmlns:a16="http://schemas.microsoft.com/office/drawing/2014/main" id="{18CA20C4-17E3-45C5-8824-97D55622E541}"/>
                </a:ext>
              </a:extLst>
            </p:cNvPr>
            <p:cNvSpPr>
              <a:spLocks noChangeAspect="1" noEditPoints="1"/>
            </p:cNvSpPr>
            <p:nvPr/>
          </p:nvSpPr>
          <p:spPr bwMode="auto">
            <a:xfrm>
              <a:off x="551994" y="5609497"/>
              <a:ext cx="389178" cy="252000"/>
            </a:xfrm>
            <a:custGeom>
              <a:avLst/>
              <a:gdLst>
                <a:gd name="T0" fmla="*/ 272 w 383"/>
                <a:gd name="T1" fmla="*/ 143 h 248"/>
                <a:gd name="T2" fmla="*/ 284 w 383"/>
                <a:gd name="T3" fmla="*/ 159 h 248"/>
                <a:gd name="T4" fmla="*/ 293 w 383"/>
                <a:gd name="T5" fmla="*/ 178 h 248"/>
                <a:gd name="T6" fmla="*/ 297 w 383"/>
                <a:gd name="T7" fmla="*/ 199 h 248"/>
                <a:gd name="T8" fmla="*/ 298 w 383"/>
                <a:gd name="T9" fmla="*/ 225 h 248"/>
                <a:gd name="T10" fmla="*/ 369 w 383"/>
                <a:gd name="T11" fmla="*/ 227 h 248"/>
                <a:gd name="T12" fmla="*/ 345 w 383"/>
                <a:gd name="T13" fmla="*/ 161 h 248"/>
                <a:gd name="T14" fmla="*/ 91 w 383"/>
                <a:gd name="T15" fmla="*/ 138 h 248"/>
                <a:gd name="T16" fmla="*/ 25 w 383"/>
                <a:gd name="T17" fmla="*/ 177 h 248"/>
                <a:gd name="T18" fmla="*/ 15 w 383"/>
                <a:gd name="T19" fmla="*/ 235 h 248"/>
                <a:gd name="T20" fmla="*/ 85 w 383"/>
                <a:gd name="T21" fmla="*/ 223 h 248"/>
                <a:gd name="T22" fmla="*/ 86 w 383"/>
                <a:gd name="T23" fmla="*/ 193 h 248"/>
                <a:gd name="T24" fmla="*/ 93 w 383"/>
                <a:gd name="T25" fmla="*/ 172 h 248"/>
                <a:gd name="T26" fmla="*/ 102 w 383"/>
                <a:gd name="T27" fmla="*/ 153 h 248"/>
                <a:gd name="T28" fmla="*/ 111 w 383"/>
                <a:gd name="T29" fmla="*/ 142 h 248"/>
                <a:gd name="T30" fmla="*/ 171 w 383"/>
                <a:gd name="T31" fmla="*/ 121 h 248"/>
                <a:gd name="T32" fmla="*/ 135 w 383"/>
                <a:gd name="T33" fmla="*/ 138 h 248"/>
                <a:gd name="T34" fmla="*/ 123 w 383"/>
                <a:gd name="T35" fmla="*/ 149 h 248"/>
                <a:gd name="T36" fmla="*/ 111 w 383"/>
                <a:gd name="T37" fmla="*/ 164 h 248"/>
                <a:gd name="T38" fmla="*/ 103 w 383"/>
                <a:gd name="T39" fmla="*/ 181 h 248"/>
                <a:gd name="T40" fmla="*/ 98 w 383"/>
                <a:gd name="T41" fmla="*/ 201 h 248"/>
                <a:gd name="T42" fmla="*/ 98 w 383"/>
                <a:gd name="T43" fmla="*/ 222 h 248"/>
                <a:gd name="T44" fmla="*/ 101 w 383"/>
                <a:gd name="T45" fmla="*/ 233 h 248"/>
                <a:gd name="T46" fmla="*/ 284 w 383"/>
                <a:gd name="T47" fmla="*/ 232 h 248"/>
                <a:gd name="T48" fmla="*/ 285 w 383"/>
                <a:gd name="T49" fmla="*/ 219 h 248"/>
                <a:gd name="T50" fmla="*/ 284 w 383"/>
                <a:gd name="T51" fmla="*/ 194 h 248"/>
                <a:gd name="T52" fmla="*/ 277 w 383"/>
                <a:gd name="T53" fmla="*/ 176 h 248"/>
                <a:gd name="T54" fmla="*/ 269 w 383"/>
                <a:gd name="T55" fmla="*/ 160 h 248"/>
                <a:gd name="T56" fmla="*/ 258 w 383"/>
                <a:gd name="T57" fmla="*/ 147 h 248"/>
                <a:gd name="T58" fmla="*/ 248 w 383"/>
                <a:gd name="T59" fmla="*/ 138 h 248"/>
                <a:gd name="T60" fmla="*/ 210 w 383"/>
                <a:gd name="T61" fmla="*/ 121 h 248"/>
                <a:gd name="T62" fmla="*/ 138 w 383"/>
                <a:gd name="T63" fmla="*/ 115 h 248"/>
                <a:gd name="T64" fmla="*/ 148 w 383"/>
                <a:gd name="T65" fmla="*/ 108 h 248"/>
                <a:gd name="T66" fmla="*/ 229 w 383"/>
                <a:gd name="T67" fmla="*/ 113 h 248"/>
                <a:gd name="T68" fmla="*/ 242 w 383"/>
                <a:gd name="T69" fmla="*/ 110 h 248"/>
                <a:gd name="T70" fmla="*/ 263 w 383"/>
                <a:gd name="T71" fmla="*/ 63 h 248"/>
                <a:gd name="T72" fmla="*/ 263 w 383"/>
                <a:gd name="T73" fmla="*/ 119 h 248"/>
                <a:gd name="T74" fmla="*/ 320 w 383"/>
                <a:gd name="T75" fmla="*/ 119 h 248"/>
                <a:gd name="T76" fmla="*/ 320 w 383"/>
                <a:gd name="T77" fmla="*/ 63 h 248"/>
                <a:gd name="T78" fmla="*/ 76 w 383"/>
                <a:gd name="T79" fmla="*/ 54 h 248"/>
                <a:gd name="T80" fmla="*/ 53 w 383"/>
                <a:gd name="T81" fmla="*/ 108 h 248"/>
                <a:gd name="T82" fmla="*/ 106 w 383"/>
                <a:gd name="T83" fmla="*/ 129 h 248"/>
                <a:gd name="T84" fmla="*/ 128 w 383"/>
                <a:gd name="T85" fmla="*/ 76 h 248"/>
                <a:gd name="T86" fmla="*/ 191 w 383"/>
                <a:gd name="T87" fmla="*/ 13 h 248"/>
                <a:gd name="T88" fmla="*/ 142 w 383"/>
                <a:gd name="T89" fmla="*/ 63 h 248"/>
                <a:gd name="T90" fmla="*/ 173 w 383"/>
                <a:gd name="T91" fmla="*/ 109 h 248"/>
                <a:gd name="T92" fmla="*/ 233 w 383"/>
                <a:gd name="T93" fmla="*/ 91 h 248"/>
                <a:gd name="T94" fmla="*/ 226 w 383"/>
                <a:gd name="T95" fmla="*/ 28 h 248"/>
                <a:gd name="T96" fmla="*/ 209 w 383"/>
                <a:gd name="T97" fmla="*/ 3 h 248"/>
                <a:gd name="T98" fmla="*/ 254 w 383"/>
                <a:gd name="T99" fmla="*/ 54 h 248"/>
                <a:gd name="T100" fmla="*/ 309 w 383"/>
                <a:gd name="T101" fmla="*/ 41 h 248"/>
                <a:gd name="T102" fmla="*/ 345 w 383"/>
                <a:gd name="T103" fmla="*/ 92 h 248"/>
                <a:gd name="T104" fmla="*/ 344 w 383"/>
                <a:gd name="T105" fmla="*/ 143 h 248"/>
                <a:gd name="T106" fmla="*/ 383 w 383"/>
                <a:gd name="T107" fmla="*/ 218 h 248"/>
                <a:gd name="T108" fmla="*/ 4 w 383"/>
                <a:gd name="T109" fmla="*/ 244 h 248"/>
                <a:gd name="T110" fmla="*/ 22 w 383"/>
                <a:gd name="T111" fmla="*/ 157 h 248"/>
                <a:gd name="T112" fmla="*/ 39 w 383"/>
                <a:gd name="T113" fmla="*/ 108 h 248"/>
                <a:gd name="T114" fmla="*/ 59 w 383"/>
                <a:gd name="T115" fmla="*/ 47 h 248"/>
                <a:gd name="T116" fmla="*/ 119 w 383"/>
                <a:gd name="T117" fmla="*/ 45 h 248"/>
                <a:gd name="T118" fmla="*/ 157 w 383"/>
                <a:gd name="T119" fmla="*/ 1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248">
                  <a:moveTo>
                    <a:pt x="292" y="138"/>
                  </a:moveTo>
                  <a:lnTo>
                    <a:pt x="276" y="142"/>
                  </a:lnTo>
                  <a:lnTo>
                    <a:pt x="272" y="142"/>
                  </a:lnTo>
                  <a:lnTo>
                    <a:pt x="272" y="143"/>
                  </a:lnTo>
                  <a:lnTo>
                    <a:pt x="273" y="144"/>
                  </a:lnTo>
                  <a:lnTo>
                    <a:pt x="279" y="151"/>
                  </a:lnTo>
                  <a:lnTo>
                    <a:pt x="280" y="153"/>
                  </a:lnTo>
                  <a:lnTo>
                    <a:pt x="284" y="159"/>
                  </a:lnTo>
                  <a:lnTo>
                    <a:pt x="286" y="163"/>
                  </a:lnTo>
                  <a:lnTo>
                    <a:pt x="289" y="168"/>
                  </a:lnTo>
                  <a:lnTo>
                    <a:pt x="290" y="172"/>
                  </a:lnTo>
                  <a:lnTo>
                    <a:pt x="293" y="178"/>
                  </a:lnTo>
                  <a:lnTo>
                    <a:pt x="294" y="182"/>
                  </a:lnTo>
                  <a:lnTo>
                    <a:pt x="296" y="189"/>
                  </a:lnTo>
                  <a:lnTo>
                    <a:pt x="297" y="193"/>
                  </a:lnTo>
                  <a:lnTo>
                    <a:pt x="297" y="199"/>
                  </a:lnTo>
                  <a:lnTo>
                    <a:pt x="298" y="202"/>
                  </a:lnTo>
                  <a:lnTo>
                    <a:pt x="298" y="212"/>
                  </a:lnTo>
                  <a:lnTo>
                    <a:pt x="298" y="223"/>
                  </a:lnTo>
                  <a:lnTo>
                    <a:pt x="298" y="225"/>
                  </a:lnTo>
                  <a:lnTo>
                    <a:pt x="296" y="233"/>
                  </a:lnTo>
                  <a:lnTo>
                    <a:pt x="296" y="235"/>
                  </a:lnTo>
                  <a:lnTo>
                    <a:pt x="368" y="235"/>
                  </a:lnTo>
                  <a:lnTo>
                    <a:pt x="369" y="227"/>
                  </a:lnTo>
                  <a:lnTo>
                    <a:pt x="369" y="218"/>
                  </a:lnTo>
                  <a:lnTo>
                    <a:pt x="366" y="197"/>
                  </a:lnTo>
                  <a:lnTo>
                    <a:pt x="358" y="177"/>
                  </a:lnTo>
                  <a:lnTo>
                    <a:pt x="345" y="161"/>
                  </a:lnTo>
                  <a:lnTo>
                    <a:pt x="328" y="148"/>
                  </a:lnTo>
                  <a:lnTo>
                    <a:pt x="307" y="142"/>
                  </a:lnTo>
                  <a:lnTo>
                    <a:pt x="292" y="138"/>
                  </a:lnTo>
                  <a:close/>
                  <a:moveTo>
                    <a:pt x="91" y="138"/>
                  </a:moveTo>
                  <a:lnTo>
                    <a:pt x="74" y="142"/>
                  </a:lnTo>
                  <a:lnTo>
                    <a:pt x="55" y="148"/>
                  </a:lnTo>
                  <a:lnTo>
                    <a:pt x="38" y="161"/>
                  </a:lnTo>
                  <a:lnTo>
                    <a:pt x="25" y="177"/>
                  </a:lnTo>
                  <a:lnTo>
                    <a:pt x="15" y="197"/>
                  </a:lnTo>
                  <a:lnTo>
                    <a:pt x="13" y="218"/>
                  </a:lnTo>
                  <a:lnTo>
                    <a:pt x="14" y="227"/>
                  </a:lnTo>
                  <a:lnTo>
                    <a:pt x="15" y="235"/>
                  </a:lnTo>
                  <a:lnTo>
                    <a:pt x="86" y="235"/>
                  </a:lnTo>
                  <a:lnTo>
                    <a:pt x="86" y="233"/>
                  </a:lnTo>
                  <a:lnTo>
                    <a:pt x="85" y="225"/>
                  </a:lnTo>
                  <a:lnTo>
                    <a:pt x="85" y="223"/>
                  </a:lnTo>
                  <a:lnTo>
                    <a:pt x="85" y="212"/>
                  </a:lnTo>
                  <a:lnTo>
                    <a:pt x="85" y="202"/>
                  </a:lnTo>
                  <a:lnTo>
                    <a:pt x="85" y="199"/>
                  </a:lnTo>
                  <a:lnTo>
                    <a:pt x="86" y="193"/>
                  </a:lnTo>
                  <a:lnTo>
                    <a:pt x="87" y="189"/>
                  </a:lnTo>
                  <a:lnTo>
                    <a:pt x="89" y="182"/>
                  </a:lnTo>
                  <a:lnTo>
                    <a:pt x="90" y="178"/>
                  </a:lnTo>
                  <a:lnTo>
                    <a:pt x="93" y="172"/>
                  </a:lnTo>
                  <a:lnTo>
                    <a:pt x="94" y="168"/>
                  </a:lnTo>
                  <a:lnTo>
                    <a:pt x="97" y="163"/>
                  </a:lnTo>
                  <a:lnTo>
                    <a:pt x="99" y="159"/>
                  </a:lnTo>
                  <a:lnTo>
                    <a:pt x="102" y="153"/>
                  </a:lnTo>
                  <a:lnTo>
                    <a:pt x="104" y="151"/>
                  </a:lnTo>
                  <a:lnTo>
                    <a:pt x="110" y="144"/>
                  </a:lnTo>
                  <a:lnTo>
                    <a:pt x="111" y="143"/>
                  </a:lnTo>
                  <a:lnTo>
                    <a:pt x="111" y="142"/>
                  </a:lnTo>
                  <a:lnTo>
                    <a:pt x="107" y="142"/>
                  </a:lnTo>
                  <a:lnTo>
                    <a:pt x="91" y="138"/>
                  </a:lnTo>
                  <a:close/>
                  <a:moveTo>
                    <a:pt x="191" y="117"/>
                  </a:moveTo>
                  <a:lnTo>
                    <a:pt x="171" y="121"/>
                  </a:lnTo>
                  <a:lnTo>
                    <a:pt x="153" y="127"/>
                  </a:lnTo>
                  <a:lnTo>
                    <a:pt x="135" y="138"/>
                  </a:lnTo>
                  <a:lnTo>
                    <a:pt x="136" y="139"/>
                  </a:lnTo>
                  <a:lnTo>
                    <a:pt x="135" y="138"/>
                  </a:lnTo>
                  <a:lnTo>
                    <a:pt x="128" y="144"/>
                  </a:lnTo>
                  <a:lnTo>
                    <a:pt x="124" y="147"/>
                  </a:lnTo>
                  <a:lnTo>
                    <a:pt x="124" y="147"/>
                  </a:lnTo>
                  <a:lnTo>
                    <a:pt x="123" y="149"/>
                  </a:lnTo>
                  <a:lnTo>
                    <a:pt x="120" y="152"/>
                  </a:lnTo>
                  <a:lnTo>
                    <a:pt x="116" y="156"/>
                  </a:lnTo>
                  <a:lnTo>
                    <a:pt x="114" y="160"/>
                  </a:lnTo>
                  <a:lnTo>
                    <a:pt x="111" y="164"/>
                  </a:lnTo>
                  <a:lnTo>
                    <a:pt x="108" y="168"/>
                  </a:lnTo>
                  <a:lnTo>
                    <a:pt x="107" y="173"/>
                  </a:lnTo>
                  <a:lnTo>
                    <a:pt x="104" y="176"/>
                  </a:lnTo>
                  <a:lnTo>
                    <a:pt x="103" y="181"/>
                  </a:lnTo>
                  <a:lnTo>
                    <a:pt x="102" y="185"/>
                  </a:lnTo>
                  <a:lnTo>
                    <a:pt x="101" y="190"/>
                  </a:lnTo>
                  <a:lnTo>
                    <a:pt x="99" y="194"/>
                  </a:lnTo>
                  <a:lnTo>
                    <a:pt x="98" y="201"/>
                  </a:lnTo>
                  <a:lnTo>
                    <a:pt x="98" y="203"/>
                  </a:lnTo>
                  <a:lnTo>
                    <a:pt x="98" y="212"/>
                  </a:lnTo>
                  <a:lnTo>
                    <a:pt x="98" y="219"/>
                  </a:lnTo>
                  <a:lnTo>
                    <a:pt x="98" y="222"/>
                  </a:lnTo>
                  <a:lnTo>
                    <a:pt x="98" y="225"/>
                  </a:lnTo>
                  <a:lnTo>
                    <a:pt x="99" y="228"/>
                  </a:lnTo>
                  <a:lnTo>
                    <a:pt x="99" y="232"/>
                  </a:lnTo>
                  <a:lnTo>
                    <a:pt x="101" y="233"/>
                  </a:lnTo>
                  <a:lnTo>
                    <a:pt x="101" y="235"/>
                  </a:lnTo>
                  <a:lnTo>
                    <a:pt x="282" y="235"/>
                  </a:lnTo>
                  <a:lnTo>
                    <a:pt x="282" y="235"/>
                  </a:lnTo>
                  <a:lnTo>
                    <a:pt x="284" y="232"/>
                  </a:lnTo>
                  <a:lnTo>
                    <a:pt x="284" y="228"/>
                  </a:lnTo>
                  <a:lnTo>
                    <a:pt x="284" y="225"/>
                  </a:lnTo>
                  <a:lnTo>
                    <a:pt x="285" y="222"/>
                  </a:lnTo>
                  <a:lnTo>
                    <a:pt x="285" y="219"/>
                  </a:lnTo>
                  <a:lnTo>
                    <a:pt x="285" y="212"/>
                  </a:lnTo>
                  <a:lnTo>
                    <a:pt x="285" y="203"/>
                  </a:lnTo>
                  <a:lnTo>
                    <a:pt x="284" y="201"/>
                  </a:lnTo>
                  <a:lnTo>
                    <a:pt x="284" y="194"/>
                  </a:lnTo>
                  <a:lnTo>
                    <a:pt x="282" y="190"/>
                  </a:lnTo>
                  <a:lnTo>
                    <a:pt x="281" y="185"/>
                  </a:lnTo>
                  <a:lnTo>
                    <a:pt x="280" y="181"/>
                  </a:lnTo>
                  <a:lnTo>
                    <a:pt x="277" y="176"/>
                  </a:lnTo>
                  <a:lnTo>
                    <a:pt x="276" y="173"/>
                  </a:lnTo>
                  <a:lnTo>
                    <a:pt x="273" y="168"/>
                  </a:lnTo>
                  <a:lnTo>
                    <a:pt x="272" y="164"/>
                  </a:lnTo>
                  <a:lnTo>
                    <a:pt x="269" y="160"/>
                  </a:lnTo>
                  <a:lnTo>
                    <a:pt x="267" y="156"/>
                  </a:lnTo>
                  <a:lnTo>
                    <a:pt x="263" y="152"/>
                  </a:lnTo>
                  <a:lnTo>
                    <a:pt x="260" y="149"/>
                  </a:lnTo>
                  <a:lnTo>
                    <a:pt x="258" y="147"/>
                  </a:lnTo>
                  <a:lnTo>
                    <a:pt x="258" y="148"/>
                  </a:lnTo>
                  <a:lnTo>
                    <a:pt x="258" y="147"/>
                  </a:lnTo>
                  <a:lnTo>
                    <a:pt x="255" y="144"/>
                  </a:lnTo>
                  <a:lnTo>
                    <a:pt x="248" y="138"/>
                  </a:lnTo>
                  <a:lnTo>
                    <a:pt x="246" y="139"/>
                  </a:lnTo>
                  <a:lnTo>
                    <a:pt x="247" y="138"/>
                  </a:lnTo>
                  <a:lnTo>
                    <a:pt x="230" y="127"/>
                  </a:lnTo>
                  <a:lnTo>
                    <a:pt x="210" y="121"/>
                  </a:lnTo>
                  <a:lnTo>
                    <a:pt x="191" y="117"/>
                  </a:lnTo>
                  <a:close/>
                  <a:moveTo>
                    <a:pt x="144" y="102"/>
                  </a:moveTo>
                  <a:lnTo>
                    <a:pt x="141" y="110"/>
                  </a:lnTo>
                  <a:lnTo>
                    <a:pt x="138" y="115"/>
                  </a:lnTo>
                  <a:lnTo>
                    <a:pt x="135" y="122"/>
                  </a:lnTo>
                  <a:lnTo>
                    <a:pt x="144" y="117"/>
                  </a:lnTo>
                  <a:lnTo>
                    <a:pt x="154" y="113"/>
                  </a:lnTo>
                  <a:lnTo>
                    <a:pt x="148" y="108"/>
                  </a:lnTo>
                  <a:lnTo>
                    <a:pt x="144" y="102"/>
                  </a:lnTo>
                  <a:close/>
                  <a:moveTo>
                    <a:pt x="239" y="102"/>
                  </a:moveTo>
                  <a:lnTo>
                    <a:pt x="234" y="108"/>
                  </a:lnTo>
                  <a:lnTo>
                    <a:pt x="229" y="113"/>
                  </a:lnTo>
                  <a:lnTo>
                    <a:pt x="239" y="117"/>
                  </a:lnTo>
                  <a:lnTo>
                    <a:pt x="248" y="122"/>
                  </a:lnTo>
                  <a:lnTo>
                    <a:pt x="244" y="115"/>
                  </a:lnTo>
                  <a:lnTo>
                    <a:pt x="242" y="110"/>
                  </a:lnTo>
                  <a:lnTo>
                    <a:pt x="239" y="102"/>
                  </a:lnTo>
                  <a:close/>
                  <a:moveTo>
                    <a:pt x="292" y="51"/>
                  </a:moveTo>
                  <a:lnTo>
                    <a:pt x="276" y="54"/>
                  </a:lnTo>
                  <a:lnTo>
                    <a:pt x="263" y="63"/>
                  </a:lnTo>
                  <a:lnTo>
                    <a:pt x="255" y="76"/>
                  </a:lnTo>
                  <a:lnTo>
                    <a:pt x="251" y="92"/>
                  </a:lnTo>
                  <a:lnTo>
                    <a:pt x="255" y="108"/>
                  </a:lnTo>
                  <a:lnTo>
                    <a:pt x="263" y="119"/>
                  </a:lnTo>
                  <a:lnTo>
                    <a:pt x="277" y="129"/>
                  </a:lnTo>
                  <a:lnTo>
                    <a:pt x="292" y="135"/>
                  </a:lnTo>
                  <a:lnTo>
                    <a:pt x="307" y="129"/>
                  </a:lnTo>
                  <a:lnTo>
                    <a:pt x="320" y="119"/>
                  </a:lnTo>
                  <a:lnTo>
                    <a:pt x="330" y="108"/>
                  </a:lnTo>
                  <a:lnTo>
                    <a:pt x="332" y="92"/>
                  </a:lnTo>
                  <a:lnTo>
                    <a:pt x="330" y="76"/>
                  </a:lnTo>
                  <a:lnTo>
                    <a:pt x="320" y="63"/>
                  </a:lnTo>
                  <a:lnTo>
                    <a:pt x="307" y="54"/>
                  </a:lnTo>
                  <a:lnTo>
                    <a:pt x="292" y="51"/>
                  </a:lnTo>
                  <a:close/>
                  <a:moveTo>
                    <a:pt x="91" y="51"/>
                  </a:moveTo>
                  <a:lnTo>
                    <a:pt x="76" y="54"/>
                  </a:lnTo>
                  <a:lnTo>
                    <a:pt x="63" y="63"/>
                  </a:lnTo>
                  <a:lnTo>
                    <a:pt x="53" y="76"/>
                  </a:lnTo>
                  <a:lnTo>
                    <a:pt x="51" y="92"/>
                  </a:lnTo>
                  <a:lnTo>
                    <a:pt x="53" y="108"/>
                  </a:lnTo>
                  <a:lnTo>
                    <a:pt x="63" y="119"/>
                  </a:lnTo>
                  <a:lnTo>
                    <a:pt x="76" y="129"/>
                  </a:lnTo>
                  <a:lnTo>
                    <a:pt x="91" y="135"/>
                  </a:lnTo>
                  <a:lnTo>
                    <a:pt x="106" y="129"/>
                  </a:lnTo>
                  <a:lnTo>
                    <a:pt x="119" y="119"/>
                  </a:lnTo>
                  <a:lnTo>
                    <a:pt x="128" y="108"/>
                  </a:lnTo>
                  <a:lnTo>
                    <a:pt x="131" y="92"/>
                  </a:lnTo>
                  <a:lnTo>
                    <a:pt x="128" y="76"/>
                  </a:lnTo>
                  <a:lnTo>
                    <a:pt x="119" y="63"/>
                  </a:lnTo>
                  <a:lnTo>
                    <a:pt x="107" y="54"/>
                  </a:lnTo>
                  <a:lnTo>
                    <a:pt x="91" y="51"/>
                  </a:lnTo>
                  <a:close/>
                  <a:moveTo>
                    <a:pt x="191" y="13"/>
                  </a:moveTo>
                  <a:lnTo>
                    <a:pt x="173" y="17"/>
                  </a:lnTo>
                  <a:lnTo>
                    <a:pt x="157" y="28"/>
                  </a:lnTo>
                  <a:lnTo>
                    <a:pt x="146" y="43"/>
                  </a:lnTo>
                  <a:lnTo>
                    <a:pt x="142" y="63"/>
                  </a:lnTo>
                  <a:lnTo>
                    <a:pt x="144" y="77"/>
                  </a:lnTo>
                  <a:lnTo>
                    <a:pt x="150" y="91"/>
                  </a:lnTo>
                  <a:lnTo>
                    <a:pt x="161" y="101"/>
                  </a:lnTo>
                  <a:lnTo>
                    <a:pt x="173" y="109"/>
                  </a:lnTo>
                  <a:lnTo>
                    <a:pt x="191" y="115"/>
                  </a:lnTo>
                  <a:lnTo>
                    <a:pt x="209" y="109"/>
                  </a:lnTo>
                  <a:lnTo>
                    <a:pt x="222" y="101"/>
                  </a:lnTo>
                  <a:lnTo>
                    <a:pt x="233" y="91"/>
                  </a:lnTo>
                  <a:lnTo>
                    <a:pt x="238" y="77"/>
                  </a:lnTo>
                  <a:lnTo>
                    <a:pt x="241" y="63"/>
                  </a:lnTo>
                  <a:lnTo>
                    <a:pt x="237" y="43"/>
                  </a:lnTo>
                  <a:lnTo>
                    <a:pt x="226" y="28"/>
                  </a:lnTo>
                  <a:lnTo>
                    <a:pt x="210" y="17"/>
                  </a:lnTo>
                  <a:lnTo>
                    <a:pt x="191" y="13"/>
                  </a:lnTo>
                  <a:close/>
                  <a:moveTo>
                    <a:pt x="191" y="0"/>
                  </a:moveTo>
                  <a:lnTo>
                    <a:pt x="209" y="3"/>
                  </a:lnTo>
                  <a:lnTo>
                    <a:pt x="225" y="11"/>
                  </a:lnTo>
                  <a:lnTo>
                    <a:pt x="239" y="22"/>
                  </a:lnTo>
                  <a:lnTo>
                    <a:pt x="248" y="37"/>
                  </a:lnTo>
                  <a:lnTo>
                    <a:pt x="254" y="54"/>
                  </a:lnTo>
                  <a:lnTo>
                    <a:pt x="264" y="45"/>
                  </a:lnTo>
                  <a:lnTo>
                    <a:pt x="277" y="39"/>
                  </a:lnTo>
                  <a:lnTo>
                    <a:pt x="292" y="38"/>
                  </a:lnTo>
                  <a:lnTo>
                    <a:pt x="309" y="41"/>
                  </a:lnTo>
                  <a:lnTo>
                    <a:pt x="323" y="47"/>
                  </a:lnTo>
                  <a:lnTo>
                    <a:pt x="335" y="59"/>
                  </a:lnTo>
                  <a:lnTo>
                    <a:pt x="343" y="75"/>
                  </a:lnTo>
                  <a:lnTo>
                    <a:pt x="345" y="92"/>
                  </a:lnTo>
                  <a:lnTo>
                    <a:pt x="343" y="108"/>
                  </a:lnTo>
                  <a:lnTo>
                    <a:pt x="336" y="121"/>
                  </a:lnTo>
                  <a:lnTo>
                    <a:pt x="326" y="132"/>
                  </a:lnTo>
                  <a:lnTo>
                    <a:pt x="344" y="143"/>
                  </a:lnTo>
                  <a:lnTo>
                    <a:pt x="360" y="157"/>
                  </a:lnTo>
                  <a:lnTo>
                    <a:pt x="373" y="176"/>
                  </a:lnTo>
                  <a:lnTo>
                    <a:pt x="381" y="195"/>
                  </a:lnTo>
                  <a:lnTo>
                    <a:pt x="383" y="218"/>
                  </a:lnTo>
                  <a:lnTo>
                    <a:pt x="379" y="244"/>
                  </a:lnTo>
                  <a:lnTo>
                    <a:pt x="378" y="248"/>
                  </a:lnTo>
                  <a:lnTo>
                    <a:pt x="5" y="248"/>
                  </a:lnTo>
                  <a:lnTo>
                    <a:pt x="4" y="244"/>
                  </a:lnTo>
                  <a:lnTo>
                    <a:pt x="0" y="218"/>
                  </a:lnTo>
                  <a:lnTo>
                    <a:pt x="2" y="195"/>
                  </a:lnTo>
                  <a:lnTo>
                    <a:pt x="10" y="176"/>
                  </a:lnTo>
                  <a:lnTo>
                    <a:pt x="22" y="157"/>
                  </a:lnTo>
                  <a:lnTo>
                    <a:pt x="38" y="143"/>
                  </a:lnTo>
                  <a:lnTo>
                    <a:pt x="57" y="132"/>
                  </a:lnTo>
                  <a:lnTo>
                    <a:pt x="47" y="121"/>
                  </a:lnTo>
                  <a:lnTo>
                    <a:pt x="39" y="108"/>
                  </a:lnTo>
                  <a:lnTo>
                    <a:pt x="38" y="92"/>
                  </a:lnTo>
                  <a:lnTo>
                    <a:pt x="40" y="75"/>
                  </a:lnTo>
                  <a:lnTo>
                    <a:pt x="48" y="59"/>
                  </a:lnTo>
                  <a:lnTo>
                    <a:pt x="59" y="47"/>
                  </a:lnTo>
                  <a:lnTo>
                    <a:pt x="74" y="41"/>
                  </a:lnTo>
                  <a:lnTo>
                    <a:pt x="91" y="38"/>
                  </a:lnTo>
                  <a:lnTo>
                    <a:pt x="106" y="39"/>
                  </a:lnTo>
                  <a:lnTo>
                    <a:pt x="119" y="45"/>
                  </a:lnTo>
                  <a:lnTo>
                    <a:pt x="129" y="54"/>
                  </a:lnTo>
                  <a:lnTo>
                    <a:pt x="135" y="37"/>
                  </a:lnTo>
                  <a:lnTo>
                    <a:pt x="144" y="22"/>
                  </a:lnTo>
                  <a:lnTo>
                    <a:pt x="157" y="11"/>
                  </a:lnTo>
                  <a:lnTo>
                    <a:pt x="173" y="3"/>
                  </a:lnTo>
                  <a:lnTo>
                    <a:pt x="191"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8">
              <a:extLst>
                <a:ext uri="{FF2B5EF4-FFF2-40B4-BE49-F238E27FC236}">
                  <a16:creationId xmlns:a16="http://schemas.microsoft.com/office/drawing/2014/main" id="{618A97FB-4AB9-43E9-8C77-75117F5B73FC}"/>
                </a:ext>
              </a:extLst>
            </p:cNvPr>
            <p:cNvSpPr>
              <a:spLocks noChangeAspect="1" noEditPoints="1"/>
            </p:cNvSpPr>
            <p:nvPr/>
          </p:nvSpPr>
          <p:spPr bwMode="auto">
            <a:xfrm>
              <a:off x="2242095" y="5640013"/>
              <a:ext cx="153802" cy="252000"/>
            </a:xfrm>
            <a:custGeom>
              <a:avLst/>
              <a:gdLst>
                <a:gd name="T0" fmla="*/ 727 w 780"/>
                <a:gd name="T1" fmla="*/ 587 h 1278"/>
                <a:gd name="T2" fmla="*/ 776 w 780"/>
                <a:gd name="T3" fmla="*/ 444 h 1278"/>
                <a:gd name="T4" fmla="*/ 766 w 780"/>
                <a:gd name="T5" fmla="*/ 287 h 1278"/>
                <a:gd name="T6" fmla="*/ 699 w 780"/>
                <a:gd name="T7" fmla="*/ 152 h 1278"/>
                <a:gd name="T8" fmla="*/ 587 w 780"/>
                <a:gd name="T9" fmla="*/ 54 h 1278"/>
                <a:gd name="T10" fmla="*/ 444 w 780"/>
                <a:gd name="T11" fmla="*/ 4 h 1278"/>
                <a:gd name="T12" fmla="*/ 287 w 780"/>
                <a:gd name="T13" fmla="*/ 15 h 1278"/>
                <a:gd name="T14" fmla="*/ 153 w 780"/>
                <a:gd name="T15" fmla="*/ 81 h 1278"/>
                <a:gd name="T16" fmla="*/ 54 w 780"/>
                <a:gd name="T17" fmla="*/ 193 h 1278"/>
                <a:gd name="T18" fmla="*/ 4 w 780"/>
                <a:gd name="T19" fmla="*/ 337 h 1278"/>
                <a:gd name="T20" fmla="*/ 15 w 780"/>
                <a:gd name="T21" fmla="*/ 493 h 1278"/>
                <a:gd name="T22" fmla="*/ 83 w 780"/>
                <a:gd name="T23" fmla="*/ 629 h 1278"/>
                <a:gd name="T24" fmla="*/ 186 w 780"/>
                <a:gd name="T25" fmla="*/ 722 h 1278"/>
                <a:gd name="T26" fmla="*/ 311 w 780"/>
                <a:gd name="T27" fmla="*/ 772 h 1278"/>
                <a:gd name="T28" fmla="*/ 166 w 780"/>
                <a:gd name="T29" fmla="*/ 894 h 1278"/>
                <a:gd name="T30" fmla="*/ 119 w 780"/>
                <a:gd name="T31" fmla="*/ 930 h 1278"/>
                <a:gd name="T32" fmla="*/ 111 w 780"/>
                <a:gd name="T33" fmla="*/ 991 h 1278"/>
                <a:gd name="T34" fmla="*/ 148 w 780"/>
                <a:gd name="T35" fmla="*/ 1038 h 1278"/>
                <a:gd name="T36" fmla="*/ 311 w 780"/>
                <a:gd name="T37" fmla="*/ 1050 h 1278"/>
                <a:gd name="T38" fmla="*/ 322 w 780"/>
                <a:gd name="T39" fmla="*/ 1239 h 1278"/>
                <a:gd name="T40" fmla="*/ 369 w 780"/>
                <a:gd name="T41" fmla="*/ 1276 h 1278"/>
                <a:gd name="T42" fmla="*/ 431 w 780"/>
                <a:gd name="T43" fmla="*/ 1267 h 1278"/>
                <a:gd name="T44" fmla="*/ 467 w 780"/>
                <a:gd name="T45" fmla="*/ 1220 h 1278"/>
                <a:gd name="T46" fmla="*/ 594 w 780"/>
                <a:gd name="T47" fmla="*/ 1050 h 1278"/>
                <a:gd name="T48" fmla="*/ 650 w 780"/>
                <a:gd name="T49" fmla="*/ 1027 h 1278"/>
                <a:gd name="T50" fmla="*/ 673 w 780"/>
                <a:gd name="T51" fmla="*/ 971 h 1278"/>
                <a:gd name="T52" fmla="*/ 650 w 780"/>
                <a:gd name="T53" fmla="*/ 915 h 1278"/>
                <a:gd name="T54" fmla="*/ 594 w 780"/>
                <a:gd name="T55" fmla="*/ 891 h 1278"/>
                <a:gd name="T56" fmla="*/ 514 w 780"/>
                <a:gd name="T57" fmla="*/ 759 h 1278"/>
                <a:gd name="T58" fmla="*/ 633 w 780"/>
                <a:gd name="T59" fmla="*/ 695 h 1278"/>
                <a:gd name="T60" fmla="*/ 352 w 780"/>
                <a:gd name="T61" fmla="*/ 618 h 1278"/>
                <a:gd name="T62" fmla="*/ 255 w 780"/>
                <a:gd name="T63" fmla="*/ 577 h 1278"/>
                <a:gd name="T64" fmla="*/ 186 w 780"/>
                <a:gd name="T65" fmla="*/ 496 h 1278"/>
                <a:gd name="T66" fmla="*/ 159 w 780"/>
                <a:gd name="T67" fmla="*/ 390 h 1278"/>
                <a:gd name="T68" fmla="*/ 186 w 780"/>
                <a:gd name="T69" fmla="*/ 285 h 1278"/>
                <a:gd name="T70" fmla="*/ 255 w 780"/>
                <a:gd name="T71" fmla="*/ 204 h 1278"/>
                <a:gd name="T72" fmla="*/ 352 w 780"/>
                <a:gd name="T73" fmla="*/ 162 h 1278"/>
                <a:gd name="T74" fmla="*/ 463 w 780"/>
                <a:gd name="T75" fmla="*/ 171 h 1278"/>
                <a:gd name="T76" fmla="*/ 553 w 780"/>
                <a:gd name="T77" fmla="*/ 227 h 1278"/>
                <a:gd name="T78" fmla="*/ 609 w 780"/>
                <a:gd name="T79" fmla="*/ 317 h 1278"/>
                <a:gd name="T80" fmla="*/ 619 w 780"/>
                <a:gd name="T81" fmla="*/ 428 h 1278"/>
                <a:gd name="T82" fmla="*/ 577 w 780"/>
                <a:gd name="T83" fmla="*/ 527 h 1278"/>
                <a:gd name="T84" fmla="*/ 497 w 780"/>
                <a:gd name="T85" fmla="*/ 595 h 1278"/>
                <a:gd name="T86" fmla="*/ 390 w 780"/>
                <a:gd name="T87" fmla="*/ 621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80" h="1278">
                  <a:moveTo>
                    <a:pt x="667" y="665"/>
                  </a:moveTo>
                  <a:lnTo>
                    <a:pt x="699" y="629"/>
                  </a:lnTo>
                  <a:lnTo>
                    <a:pt x="727" y="587"/>
                  </a:lnTo>
                  <a:lnTo>
                    <a:pt x="750" y="542"/>
                  </a:lnTo>
                  <a:lnTo>
                    <a:pt x="766" y="493"/>
                  </a:lnTo>
                  <a:lnTo>
                    <a:pt x="776" y="444"/>
                  </a:lnTo>
                  <a:lnTo>
                    <a:pt x="780" y="390"/>
                  </a:lnTo>
                  <a:lnTo>
                    <a:pt x="776" y="337"/>
                  </a:lnTo>
                  <a:lnTo>
                    <a:pt x="766" y="287"/>
                  </a:lnTo>
                  <a:lnTo>
                    <a:pt x="750" y="239"/>
                  </a:lnTo>
                  <a:lnTo>
                    <a:pt x="727" y="193"/>
                  </a:lnTo>
                  <a:lnTo>
                    <a:pt x="699" y="152"/>
                  </a:lnTo>
                  <a:lnTo>
                    <a:pt x="667" y="115"/>
                  </a:lnTo>
                  <a:lnTo>
                    <a:pt x="629" y="81"/>
                  </a:lnTo>
                  <a:lnTo>
                    <a:pt x="587" y="54"/>
                  </a:lnTo>
                  <a:lnTo>
                    <a:pt x="543" y="32"/>
                  </a:lnTo>
                  <a:lnTo>
                    <a:pt x="495" y="15"/>
                  </a:lnTo>
                  <a:lnTo>
                    <a:pt x="444" y="4"/>
                  </a:lnTo>
                  <a:lnTo>
                    <a:pt x="390" y="0"/>
                  </a:lnTo>
                  <a:lnTo>
                    <a:pt x="338" y="4"/>
                  </a:lnTo>
                  <a:lnTo>
                    <a:pt x="287" y="15"/>
                  </a:lnTo>
                  <a:lnTo>
                    <a:pt x="239" y="32"/>
                  </a:lnTo>
                  <a:lnTo>
                    <a:pt x="193" y="54"/>
                  </a:lnTo>
                  <a:lnTo>
                    <a:pt x="153" y="81"/>
                  </a:lnTo>
                  <a:lnTo>
                    <a:pt x="115" y="115"/>
                  </a:lnTo>
                  <a:lnTo>
                    <a:pt x="83" y="152"/>
                  </a:lnTo>
                  <a:lnTo>
                    <a:pt x="54" y="193"/>
                  </a:lnTo>
                  <a:lnTo>
                    <a:pt x="32" y="239"/>
                  </a:lnTo>
                  <a:lnTo>
                    <a:pt x="15" y="287"/>
                  </a:lnTo>
                  <a:lnTo>
                    <a:pt x="4" y="337"/>
                  </a:lnTo>
                  <a:lnTo>
                    <a:pt x="0" y="390"/>
                  </a:lnTo>
                  <a:lnTo>
                    <a:pt x="4" y="444"/>
                  </a:lnTo>
                  <a:lnTo>
                    <a:pt x="15" y="493"/>
                  </a:lnTo>
                  <a:lnTo>
                    <a:pt x="32" y="542"/>
                  </a:lnTo>
                  <a:lnTo>
                    <a:pt x="54" y="587"/>
                  </a:lnTo>
                  <a:lnTo>
                    <a:pt x="83" y="629"/>
                  </a:lnTo>
                  <a:lnTo>
                    <a:pt x="115" y="665"/>
                  </a:lnTo>
                  <a:lnTo>
                    <a:pt x="148" y="695"/>
                  </a:lnTo>
                  <a:lnTo>
                    <a:pt x="186" y="722"/>
                  </a:lnTo>
                  <a:lnTo>
                    <a:pt x="225" y="742"/>
                  </a:lnTo>
                  <a:lnTo>
                    <a:pt x="266" y="759"/>
                  </a:lnTo>
                  <a:lnTo>
                    <a:pt x="311" y="772"/>
                  </a:lnTo>
                  <a:lnTo>
                    <a:pt x="311" y="891"/>
                  </a:lnTo>
                  <a:lnTo>
                    <a:pt x="187" y="891"/>
                  </a:lnTo>
                  <a:lnTo>
                    <a:pt x="166" y="894"/>
                  </a:lnTo>
                  <a:lnTo>
                    <a:pt x="148" y="901"/>
                  </a:lnTo>
                  <a:lnTo>
                    <a:pt x="131" y="915"/>
                  </a:lnTo>
                  <a:lnTo>
                    <a:pt x="119" y="930"/>
                  </a:lnTo>
                  <a:lnTo>
                    <a:pt x="111" y="950"/>
                  </a:lnTo>
                  <a:lnTo>
                    <a:pt x="107" y="971"/>
                  </a:lnTo>
                  <a:lnTo>
                    <a:pt x="111" y="991"/>
                  </a:lnTo>
                  <a:lnTo>
                    <a:pt x="119" y="1011"/>
                  </a:lnTo>
                  <a:lnTo>
                    <a:pt x="131" y="1027"/>
                  </a:lnTo>
                  <a:lnTo>
                    <a:pt x="148" y="1038"/>
                  </a:lnTo>
                  <a:lnTo>
                    <a:pt x="166" y="1048"/>
                  </a:lnTo>
                  <a:lnTo>
                    <a:pt x="187" y="1050"/>
                  </a:lnTo>
                  <a:lnTo>
                    <a:pt x="311" y="1050"/>
                  </a:lnTo>
                  <a:lnTo>
                    <a:pt x="311" y="1199"/>
                  </a:lnTo>
                  <a:lnTo>
                    <a:pt x="315" y="1220"/>
                  </a:lnTo>
                  <a:lnTo>
                    <a:pt x="322" y="1239"/>
                  </a:lnTo>
                  <a:lnTo>
                    <a:pt x="334" y="1255"/>
                  </a:lnTo>
                  <a:lnTo>
                    <a:pt x="350" y="1267"/>
                  </a:lnTo>
                  <a:lnTo>
                    <a:pt x="369" y="1276"/>
                  </a:lnTo>
                  <a:lnTo>
                    <a:pt x="390" y="1278"/>
                  </a:lnTo>
                  <a:lnTo>
                    <a:pt x="411" y="1276"/>
                  </a:lnTo>
                  <a:lnTo>
                    <a:pt x="431" y="1267"/>
                  </a:lnTo>
                  <a:lnTo>
                    <a:pt x="446" y="1255"/>
                  </a:lnTo>
                  <a:lnTo>
                    <a:pt x="459" y="1239"/>
                  </a:lnTo>
                  <a:lnTo>
                    <a:pt x="467" y="1220"/>
                  </a:lnTo>
                  <a:lnTo>
                    <a:pt x="470" y="1199"/>
                  </a:lnTo>
                  <a:lnTo>
                    <a:pt x="470" y="1050"/>
                  </a:lnTo>
                  <a:lnTo>
                    <a:pt x="594" y="1050"/>
                  </a:lnTo>
                  <a:lnTo>
                    <a:pt x="615" y="1048"/>
                  </a:lnTo>
                  <a:lnTo>
                    <a:pt x="634" y="1038"/>
                  </a:lnTo>
                  <a:lnTo>
                    <a:pt x="650" y="1027"/>
                  </a:lnTo>
                  <a:lnTo>
                    <a:pt x="663" y="1011"/>
                  </a:lnTo>
                  <a:lnTo>
                    <a:pt x="671" y="991"/>
                  </a:lnTo>
                  <a:lnTo>
                    <a:pt x="673" y="971"/>
                  </a:lnTo>
                  <a:lnTo>
                    <a:pt x="671" y="950"/>
                  </a:lnTo>
                  <a:lnTo>
                    <a:pt x="663" y="930"/>
                  </a:lnTo>
                  <a:lnTo>
                    <a:pt x="650" y="915"/>
                  </a:lnTo>
                  <a:lnTo>
                    <a:pt x="634" y="901"/>
                  </a:lnTo>
                  <a:lnTo>
                    <a:pt x="615" y="894"/>
                  </a:lnTo>
                  <a:lnTo>
                    <a:pt x="594" y="891"/>
                  </a:lnTo>
                  <a:lnTo>
                    <a:pt x="470" y="891"/>
                  </a:lnTo>
                  <a:lnTo>
                    <a:pt x="470" y="772"/>
                  </a:lnTo>
                  <a:lnTo>
                    <a:pt x="514" y="759"/>
                  </a:lnTo>
                  <a:lnTo>
                    <a:pt x="556" y="742"/>
                  </a:lnTo>
                  <a:lnTo>
                    <a:pt x="596" y="722"/>
                  </a:lnTo>
                  <a:lnTo>
                    <a:pt x="633" y="695"/>
                  </a:lnTo>
                  <a:lnTo>
                    <a:pt x="667" y="665"/>
                  </a:lnTo>
                  <a:close/>
                  <a:moveTo>
                    <a:pt x="390" y="621"/>
                  </a:moveTo>
                  <a:lnTo>
                    <a:pt x="352" y="618"/>
                  </a:lnTo>
                  <a:lnTo>
                    <a:pt x="317" y="609"/>
                  </a:lnTo>
                  <a:lnTo>
                    <a:pt x="285" y="595"/>
                  </a:lnTo>
                  <a:lnTo>
                    <a:pt x="255" y="577"/>
                  </a:lnTo>
                  <a:lnTo>
                    <a:pt x="227" y="553"/>
                  </a:lnTo>
                  <a:lnTo>
                    <a:pt x="204" y="527"/>
                  </a:lnTo>
                  <a:lnTo>
                    <a:pt x="186" y="496"/>
                  </a:lnTo>
                  <a:lnTo>
                    <a:pt x="171" y="463"/>
                  </a:lnTo>
                  <a:lnTo>
                    <a:pt x="162" y="428"/>
                  </a:lnTo>
                  <a:lnTo>
                    <a:pt x="159" y="390"/>
                  </a:lnTo>
                  <a:lnTo>
                    <a:pt x="162" y="352"/>
                  </a:lnTo>
                  <a:lnTo>
                    <a:pt x="171" y="317"/>
                  </a:lnTo>
                  <a:lnTo>
                    <a:pt x="186" y="285"/>
                  </a:lnTo>
                  <a:lnTo>
                    <a:pt x="204" y="253"/>
                  </a:lnTo>
                  <a:lnTo>
                    <a:pt x="227" y="227"/>
                  </a:lnTo>
                  <a:lnTo>
                    <a:pt x="255" y="204"/>
                  </a:lnTo>
                  <a:lnTo>
                    <a:pt x="285" y="185"/>
                  </a:lnTo>
                  <a:lnTo>
                    <a:pt x="317" y="171"/>
                  </a:lnTo>
                  <a:lnTo>
                    <a:pt x="352" y="162"/>
                  </a:lnTo>
                  <a:lnTo>
                    <a:pt x="390" y="159"/>
                  </a:lnTo>
                  <a:lnTo>
                    <a:pt x="428" y="162"/>
                  </a:lnTo>
                  <a:lnTo>
                    <a:pt x="463" y="171"/>
                  </a:lnTo>
                  <a:lnTo>
                    <a:pt x="497" y="185"/>
                  </a:lnTo>
                  <a:lnTo>
                    <a:pt x="527" y="204"/>
                  </a:lnTo>
                  <a:lnTo>
                    <a:pt x="553" y="227"/>
                  </a:lnTo>
                  <a:lnTo>
                    <a:pt x="577" y="253"/>
                  </a:lnTo>
                  <a:lnTo>
                    <a:pt x="596" y="285"/>
                  </a:lnTo>
                  <a:lnTo>
                    <a:pt x="609" y="317"/>
                  </a:lnTo>
                  <a:lnTo>
                    <a:pt x="619" y="352"/>
                  </a:lnTo>
                  <a:lnTo>
                    <a:pt x="621" y="390"/>
                  </a:lnTo>
                  <a:lnTo>
                    <a:pt x="619" y="428"/>
                  </a:lnTo>
                  <a:lnTo>
                    <a:pt x="609" y="463"/>
                  </a:lnTo>
                  <a:lnTo>
                    <a:pt x="596" y="496"/>
                  </a:lnTo>
                  <a:lnTo>
                    <a:pt x="577" y="527"/>
                  </a:lnTo>
                  <a:lnTo>
                    <a:pt x="553" y="553"/>
                  </a:lnTo>
                  <a:lnTo>
                    <a:pt x="527" y="577"/>
                  </a:lnTo>
                  <a:lnTo>
                    <a:pt x="497" y="595"/>
                  </a:lnTo>
                  <a:lnTo>
                    <a:pt x="463" y="609"/>
                  </a:lnTo>
                  <a:lnTo>
                    <a:pt x="428" y="618"/>
                  </a:lnTo>
                  <a:lnTo>
                    <a:pt x="390" y="621"/>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116" name="Freeform 9">
              <a:extLst>
                <a:ext uri="{FF2B5EF4-FFF2-40B4-BE49-F238E27FC236}">
                  <a16:creationId xmlns:a16="http://schemas.microsoft.com/office/drawing/2014/main" id="{80220FED-7A18-43ED-8539-B321D437BF99}"/>
                </a:ext>
              </a:extLst>
            </p:cNvPr>
            <p:cNvSpPr>
              <a:spLocks noChangeAspect="1" noEditPoints="1"/>
            </p:cNvSpPr>
            <p:nvPr/>
          </p:nvSpPr>
          <p:spPr bwMode="auto">
            <a:xfrm>
              <a:off x="1408118" y="5615674"/>
              <a:ext cx="252000" cy="252927"/>
            </a:xfrm>
            <a:custGeom>
              <a:avLst/>
              <a:gdLst>
                <a:gd name="T0" fmla="*/ 1046 w 1086"/>
                <a:gd name="T1" fmla="*/ 9 h 1091"/>
                <a:gd name="T2" fmla="*/ 1006 w 1086"/>
                <a:gd name="T3" fmla="*/ 0 h 1091"/>
                <a:gd name="T4" fmla="*/ 661 w 1086"/>
                <a:gd name="T5" fmla="*/ 2 h 1091"/>
                <a:gd name="T6" fmla="*/ 626 w 1086"/>
                <a:gd name="T7" fmla="*/ 23 h 1091"/>
                <a:gd name="T8" fmla="*/ 605 w 1086"/>
                <a:gd name="T9" fmla="*/ 57 h 1091"/>
                <a:gd name="T10" fmla="*/ 605 w 1086"/>
                <a:gd name="T11" fmla="*/ 100 h 1091"/>
                <a:gd name="T12" fmla="*/ 626 w 1086"/>
                <a:gd name="T13" fmla="*/ 135 h 1091"/>
                <a:gd name="T14" fmla="*/ 661 w 1086"/>
                <a:gd name="T15" fmla="*/ 155 h 1091"/>
                <a:gd name="T16" fmla="*/ 815 w 1086"/>
                <a:gd name="T17" fmla="*/ 157 h 1091"/>
                <a:gd name="T18" fmla="*/ 562 w 1086"/>
                <a:gd name="T19" fmla="*/ 352 h 1091"/>
                <a:gd name="T20" fmla="*/ 480 w 1086"/>
                <a:gd name="T21" fmla="*/ 322 h 1091"/>
                <a:gd name="T22" fmla="*/ 390 w 1086"/>
                <a:gd name="T23" fmla="*/ 311 h 1091"/>
                <a:gd name="T24" fmla="*/ 287 w 1086"/>
                <a:gd name="T25" fmla="*/ 326 h 1091"/>
                <a:gd name="T26" fmla="*/ 193 w 1086"/>
                <a:gd name="T27" fmla="*/ 365 h 1091"/>
                <a:gd name="T28" fmla="*/ 114 w 1086"/>
                <a:gd name="T29" fmla="*/ 426 h 1091"/>
                <a:gd name="T30" fmla="*/ 53 w 1086"/>
                <a:gd name="T31" fmla="*/ 504 h 1091"/>
                <a:gd name="T32" fmla="*/ 14 w 1086"/>
                <a:gd name="T33" fmla="*/ 598 h 1091"/>
                <a:gd name="T34" fmla="*/ 0 w 1086"/>
                <a:gd name="T35" fmla="*/ 701 h 1091"/>
                <a:gd name="T36" fmla="*/ 14 w 1086"/>
                <a:gd name="T37" fmla="*/ 804 h 1091"/>
                <a:gd name="T38" fmla="*/ 53 w 1086"/>
                <a:gd name="T39" fmla="*/ 898 h 1091"/>
                <a:gd name="T40" fmla="*/ 114 w 1086"/>
                <a:gd name="T41" fmla="*/ 976 h 1091"/>
                <a:gd name="T42" fmla="*/ 193 w 1086"/>
                <a:gd name="T43" fmla="*/ 1038 h 1091"/>
                <a:gd name="T44" fmla="*/ 287 w 1086"/>
                <a:gd name="T45" fmla="*/ 1077 h 1091"/>
                <a:gd name="T46" fmla="*/ 390 w 1086"/>
                <a:gd name="T47" fmla="*/ 1091 h 1091"/>
                <a:gd name="T48" fmla="*/ 493 w 1086"/>
                <a:gd name="T49" fmla="*/ 1077 h 1091"/>
                <a:gd name="T50" fmla="*/ 586 w 1086"/>
                <a:gd name="T51" fmla="*/ 1038 h 1091"/>
                <a:gd name="T52" fmla="*/ 665 w 1086"/>
                <a:gd name="T53" fmla="*/ 976 h 1091"/>
                <a:gd name="T54" fmla="*/ 726 w 1086"/>
                <a:gd name="T55" fmla="*/ 898 h 1091"/>
                <a:gd name="T56" fmla="*/ 765 w 1086"/>
                <a:gd name="T57" fmla="*/ 804 h 1091"/>
                <a:gd name="T58" fmla="*/ 780 w 1086"/>
                <a:gd name="T59" fmla="*/ 701 h 1091"/>
                <a:gd name="T60" fmla="*/ 768 w 1086"/>
                <a:gd name="T61" fmla="*/ 609 h 1091"/>
                <a:gd name="T62" fmla="*/ 736 w 1086"/>
                <a:gd name="T63" fmla="*/ 523 h 1091"/>
                <a:gd name="T64" fmla="*/ 928 w 1086"/>
                <a:gd name="T65" fmla="*/ 270 h 1091"/>
                <a:gd name="T66" fmla="*/ 931 w 1086"/>
                <a:gd name="T67" fmla="*/ 425 h 1091"/>
                <a:gd name="T68" fmla="*/ 950 w 1086"/>
                <a:gd name="T69" fmla="*/ 460 h 1091"/>
                <a:gd name="T70" fmla="*/ 986 w 1086"/>
                <a:gd name="T71" fmla="*/ 481 h 1091"/>
                <a:gd name="T72" fmla="*/ 1029 w 1086"/>
                <a:gd name="T73" fmla="*/ 481 h 1091"/>
                <a:gd name="T74" fmla="*/ 1063 w 1086"/>
                <a:gd name="T75" fmla="*/ 460 h 1091"/>
                <a:gd name="T76" fmla="*/ 1083 w 1086"/>
                <a:gd name="T77" fmla="*/ 425 h 1091"/>
                <a:gd name="T78" fmla="*/ 1086 w 1086"/>
                <a:gd name="T79" fmla="*/ 79 h 1091"/>
                <a:gd name="T80" fmla="*/ 1085 w 1086"/>
                <a:gd name="T81" fmla="*/ 66 h 1091"/>
                <a:gd name="T82" fmla="*/ 1074 w 1086"/>
                <a:gd name="T83" fmla="*/ 37 h 1091"/>
                <a:gd name="T84" fmla="*/ 553 w 1086"/>
                <a:gd name="T85" fmla="*/ 864 h 1091"/>
                <a:gd name="T86" fmla="*/ 495 w 1086"/>
                <a:gd name="T87" fmla="*/ 906 h 1091"/>
                <a:gd name="T88" fmla="*/ 427 w 1086"/>
                <a:gd name="T89" fmla="*/ 929 h 1091"/>
                <a:gd name="T90" fmla="*/ 352 w 1086"/>
                <a:gd name="T91" fmla="*/ 929 h 1091"/>
                <a:gd name="T92" fmla="*/ 284 w 1086"/>
                <a:gd name="T93" fmla="*/ 906 h 1091"/>
                <a:gd name="T94" fmla="*/ 227 w 1086"/>
                <a:gd name="T95" fmla="*/ 864 h 1091"/>
                <a:gd name="T96" fmla="*/ 185 w 1086"/>
                <a:gd name="T97" fmla="*/ 807 h 1091"/>
                <a:gd name="T98" fmla="*/ 161 w 1086"/>
                <a:gd name="T99" fmla="*/ 739 h 1091"/>
                <a:gd name="T100" fmla="*/ 161 w 1086"/>
                <a:gd name="T101" fmla="*/ 663 h 1091"/>
                <a:gd name="T102" fmla="*/ 185 w 1086"/>
                <a:gd name="T103" fmla="*/ 596 h 1091"/>
                <a:gd name="T104" fmla="*/ 227 w 1086"/>
                <a:gd name="T105" fmla="*/ 538 h 1091"/>
                <a:gd name="T106" fmla="*/ 284 w 1086"/>
                <a:gd name="T107" fmla="*/ 496 h 1091"/>
                <a:gd name="T108" fmla="*/ 352 w 1086"/>
                <a:gd name="T109" fmla="*/ 473 h 1091"/>
                <a:gd name="T110" fmla="*/ 427 w 1086"/>
                <a:gd name="T111" fmla="*/ 473 h 1091"/>
                <a:gd name="T112" fmla="*/ 495 w 1086"/>
                <a:gd name="T113" fmla="*/ 496 h 1091"/>
                <a:gd name="T114" fmla="*/ 553 w 1086"/>
                <a:gd name="T115" fmla="*/ 538 h 1091"/>
                <a:gd name="T116" fmla="*/ 594 w 1086"/>
                <a:gd name="T117" fmla="*/ 596 h 1091"/>
                <a:gd name="T118" fmla="*/ 618 w 1086"/>
                <a:gd name="T119" fmla="*/ 663 h 1091"/>
                <a:gd name="T120" fmla="*/ 618 w 1086"/>
                <a:gd name="T121" fmla="*/ 739 h 1091"/>
                <a:gd name="T122" fmla="*/ 594 w 1086"/>
                <a:gd name="T123" fmla="*/ 807 h 1091"/>
                <a:gd name="T124" fmla="*/ 553 w 1086"/>
                <a:gd name="T125" fmla="*/ 864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6" h="1091">
                  <a:moveTo>
                    <a:pt x="1061" y="22"/>
                  </a:moveTo>
                  <a:lnTo>
                    <a:pt x="1046" y="9"/>
                  </a:lnTo>
                  <a:lnTo>
                    <a:pt x="1027" y="2"/>
                  </a:lnTo>
                  <a:lnTo>
                    <a:pt x="1006" y="0"/>
                  </a:lnTo>
                  <a:lnTo>
                    <a:pt x="682" y="0"/>
                  </a:lnTo>
                  <a:lnTo>
                    <a:pt x="661" y="2"/>
                  </a:lnTo>
                  <a:lnTo>
                    <a:pt x="641" y="10"/>
                  </a:lnTo>
                  <a:lnTo>
                    <a:pt x="626" y="23"/>
                  </a:lnTo>
                  <a:lnTo>
                    <a:pt x="613" y="39"/>
                  </a:lnTo>
                  <a:lnTo>
                    <a:pt x="605" y="57"/>
                  </a:lnTo>
                  <a:lnTo>
                    <a:pt x="602" y="79"/>
                  </a:lnTo>
                  <a:lnTo>
                    <a:pt x="605" y="100"/>
                  </a:lnTo>
                  <a:lnTo>
                    <a:pt x="613" y="118"/>
                  </a:lnTo>
                  <a:lnTo>
                    <a:pt x="626" y="135"/>
                  </a:lnTo>
                  <a:lnTo>
                    <a:pt x="641" y="147"/>
                  </a:lnTo>
                  <a:lnTo>
                    <a:pt x="661" y="155"/>
                  </a:lnTo>
                  <a:lnTo>
                    <a:pt x="682" y="157"/>
                  </a:lnTo>
                  <a:lnTo>
                    <a:pt x="815" y="157"/>
                  </a:lnTo>
                  <a:lnTo>
                    <a:pt x="600" y="373"/>
                  </a:lnTo>
                  <a:lnTo>
                    <a:pt x="562" y="352"/>
                  </a:lnTo>
                  <a:lnTo>
                    <a:pt x="523" y="335"/>
                  </a:lnTo>
                  <a:lnTo>
                    <a:pt x="480" y="322"/>
                  </a:lnTo>
                  <a:lnTo>
                    <a:pt x="435" y="314"/>
                  </a:lnTo>
                  <a:lnTo>
                    <a:pt x="390" y="311"/>
                  </a:lnTo>
                  <a:lnTo>
                    <a:pt x="336" y="315"/>
                  </a:lnTo>
                  <a:lnTo>
                    <a:pt x="287" y="326"/>
                  </a:lnTo>
                  <a:lnTo>
                    <a:pt x="238" y="343"/>
                  </a:lnTo>
                  <a:lnTo>
                    <a:pt x="193" y="365"/>
                  </a:lnTo>
                  <a:lnTo>
                    <a:pt x="151" y="392"/>
                  </a:lnTo>
                  <a:lnTo>
                    <a:pt x="114" y="426"/>
                  </a:lnTo>
                  <a:lnTo>
                    <a:pt x="80" y="463"/>
                  </a:lnTo>
                  <a:lnTo>
                    <a:pt x="53" y="504"/>
                  </a:lnTo>
                  <a:lnTo>
                    <a:pt x="31" y="550"/>
                  </a:lnTo>
                  <a:lnTo>
                    <a:pt x="14" y="598"/>
                  </a:lnTo>
                  <a:lnTo>
                    <a:pt x="3" y="648"/>
                  </a:lnTo>
                  <a:lnTo>
                    <a:pt x="0" y="701"/>
                  </a:lnTo>
                  <a:lnTo>
                    <a:pt x="3" y="755"/>
                  </a:lnTo>
                  <a:lnTo>
                    <a:pt x="14" y="804"/>
                  </a:lnTo>
                  <a:lnTo>
                    <a:pt x="31" y="853"/>
                  </a:lnTo>
                  <a:lnTo>
                    <a:pt x="53" y="898"/>
                  </a:lnTo>
                  <a:lnTo>
                    <a:pt x="80" y="940"/>
                  </a:lnTo>
                  <a:lnTo>
                    <a:pt x="114" y="976"/>
                  </a:lnTo>
                  <a:lnTo>
                    <a:pt x="151" y="1010"/>
                  </a:lnTo>
                  <a:lnTo>
                    <a:pt x="193" y="1038"/>
                  </a:lnTo>
                  <a:lnTo>
                    <a:pt x="238" y="1060"/>
                  </a:lnTo>
                  <a:lnTo>
                    <a:pt x="287" y="1077"/>
                  </a:lnTo>
                  <a:lnTo>
                    <a:pt x="336" y="1087"/>
                  </a:lnTo>
                  <a:lnTo>
                    <a:pt x="390" y="1091"/>
                  </a:lnTo>
                  <a:lnTo>
                    <a:pt x="443" y="1087"/>
                  </a:lnTo>
                  <a:lnTo>
                    <a:pt x="493" y="1077"/>
                  </a:lnTo>
                  <a:lnTo>
                    <a:pt x="541" y="1060"/>
                  </a:lnTo>
                  <a:lnTo>
                    <a:pt x="586" y="1038"/>
                  </a:lnTo>
                  <a:lnTo>
                    <a:pt x="628" y="1010"/>
                  </a:lnTo>
                  <a:lnTo>
                    <a:pt x="665" y="976"/>
                  </a:lnTo>
                  <a:lnTo>
                    <a:pt x="699" y="940"/>
                  </a:lnTo>
                  <a:lnTo>
                    <a:pt x="726" y="898"/>
                  </a:lnTo>
                  <a:lnTo>
                    <a:pt x="748" y="853"/>
                  </a:lnTo>
                  <a:lnTo>
                    <a:pt x="765" y="804"/>
                  </a:lnTo>
                  <a:lnTo>
                    <a:pt x="776" y="755"/>
                  </a:lnTo>
                  <a:lnTo>
                    <a:pt x="780" y="701"/>
                  </a:lnTo>
                  <a:lnTo>
                    <a:pt x="777" y="654"/>
                  </a:lnTo>
                  <a:lnTo>
                    <a:pt x="768" y="609"/>
                  </a:lnTo>
                  <a:lnTo>
                    <a:pt x="755" y="564"/>
                  </a:lnTo>
                  <a:lnTo>
                    <a:pt x="736" y="523"/>
                  </a:lnTo>
                  <a:lnTo>
                    <a:pt x="713" y="485"/>
                  </a:lnTo>
                  <a:lnTo>
                    <a:pt x="928" y="270"/>
                  </a:lnTo>
                  <a:lnTo>
                    <a:pt x="928" y="404"/>
                  </a:lnTo>
                  <a:lnTo>
                    <a:pt x="931" y="425"/>
                  </a:lnTo>
                  <a:lnTo>
                    <a:pt x="939" y="444"/>
                  </a:lnTo>
                  <a:lnTo>
                    <a:pt x="950" y="460"/>
                  </a:lnTo>
                  <a:lnTo>
                    <a:pt x="967" y="472"/>
                  </a:lnTo>
                  <a:lnTo>
                    <a:pt x="986" y="481"/>
                  </a:lnTo>
                  <a:lnTo>
                    <a:pt x="1006" y="483"/>
                  </a:lnTo>
                  <a:lnTo>
                    <a:pt x="1029" y="481"/>
                  </a:lnTo>
                  <a:lnTo>
                    <a:pt x="1047" y="472"/>
                  </a:lnTo>
                  <a:lnTo>
                    <a:pt x="1063" y="460"/>
                  </a:lnTo>
                  <a:lnTo>
                    <a:pt x="1076" y="444"/>
                  </a:lnTo>
                  <a:lnTo>
                    <a:pt x="1083" y="425"/>
                  </a:lnTo>
                  <a:lnTo>
                    <a:pt x="1086" y="404"/>
                  </a:lnTo>
                  <a:lnTo>
                    <a:pt x="1086" y="79"/>
                  </a:lnTo>
                  <a:lnTo>
                    <a:pt x="1086" y="75"/>
                  </a:lnTo>
                  <a:lnTo>
                    <a:pt x="1085" y="66"/>
                  </a:lnTo>
                  <a:lnTo>
                    <a:pt x="1082" y="53"/>
                  </a:lnTo>
                  <a:lnTo>
                    <a:pt x="1074" y="37"/>
                  </a:lnTo>
                  <a:lnTo>
                    <a:pt x="1061" y="22"/>
                  </a:lnTo>
                  <a:close/>
                  <a:moveTo>
                    <a:pt x="553" y="864"/>
                  </a:moveTo>
                  <a:lnTo>
                    <a:pt x="526" y="888"/>
                  </a:lnTo>
                  <a:lnTo>
                    <a:pt x="495" y="906"/>
                  </a:lnTo>
                  <a:lnTo>
                    <a:pt x="463" y="920"/>
                  </a:lnTo>
                  <a:lnTo>
                    <a:pt x="427" y="929"/>
                  </a:lnTo>
                  <a:lnTo>
                    <a:pt x="390" y="932"/>
                  </a:lnTo>
                  <a:lnTo>
                    <a:pt x="352" y="929"/>
                  </a:lnTo>
                  <a:lnTo>
                    <a:pt x="317" y="920"/>
                  </a:lnTo>
                  <a:lnTo>
                    <a:pt x="284" y="906"/>
                  </a:lnTo>
                  <a:lnTo>
                    <a:pt x="253" y="888"/>
                  </a:lnTo>
                  <a:lnTo>
                    <a:pt x="227" y="864"/>
                  </a:lnTo>
                  <a:lnTo>
                    <a:pt x="203" y="838"/>
                  </a:lnTo>
                  <a:lnTo>
                    <a:pt x="185" y="807"/>
                  </a:lnTo>
                  <a:lnTo>
                    <a:pt x="170" y="774"/>
                  </a:lnTo>
                  <a:lnTo>
                    <a:pt x="161" y="739"/>
                  </a:lnTo>
                  <a:lnTo>
                    <a:pt x="159" y="701"/>
                  </a:lnTo>
                  <a:lnTo>
                    <a:pt x="161" y="663"/>
                  </a:lnTo>
                  <a:lnTo>
                    <a:pt x="170" y="628"/>
                  </a:lnTo>
                  <a:lnTo>
                    <a:pt x="185" y="596"/>
                  </a:lnTo>
                  <a:lnTo>
                    <a:pt x="203" y="564"/>
                  </a:lnTo>
                  <a:lnTo>
                    <a:pt x="227" y="538"/>
                  </a:lnTo>
                  <a:lnTo>
                    <a:pt x="253" y="515"/>
                  </a:lnTo>
                  <a:lnTo>
                    <a:pt x="284" y="496"/>
                  </a:lnTo>
                  <a:lnTo>
                    <a:pt x="317" y="482"/>
                  </a:lnTo>
                  <a:lnTo>
                    <a:pt x="352" y="473"/>
                  </a:lnTo>
                  <a:lnTo>
                    <a:pt x="390" y="470"/>
                  </a:lnTo>
                  <a:lnTo>
                    <a:pt x="427" y="473"/>
                  </a:lnTo>
                  <a:lnTo>
                    <a:pt x="463" y="482"/>
                  </a:lnTo>
                  <a:lnTo>
                    <a:pt x="495" y="496"/>
                  </a:lnTo>
                  <a:lnTo>
                    <a:pt x="526" y="515"/>
                  </a:lnTo>
                  <a:lnTo>
                    <a:pt x="553" y="538"/>
                  </a:lnTo>
                  <a:lnTo>
                    <a:pt x="576" y="564"/>
                  </a:lnTo>
                  <a:lnTo>
                    <a:pt x="594" y="596"/>
                  </a:lnTo>
                  <a:lnTo>
                    <a:pt x="609" y="628"/>
                  </a:lnTo>
                  <a:lnTo>
                    <a:pt x="618" y="663"/>
                  </a:lnTo>
                  <a:lnTo>
                    <a:pt x="620" y="701"/>
                  </a:lnTo>
                  <a:lnTo>
                    <a:pt x="618" y="739"/>
                  </a:lnTo>
                  <a:lnTo>
                    <a:pt x="609" y="774"/>
                  </a:lnTo>
                  <a:lnTo>
                    <a:pt x="594" y="807"/>
                  </a:lnTo>
                  <a:lnTo>
                    <a:pt x="576" y="838"/>
                  </a:lnTo>
                  <a:lnTo>
                    <a:pt x="553" y="864"/>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117" name="Textfeld 116">
              <a:extLst>
                <a:ext uri="{FF2B5EF4-FFF2-40B4-BE49-F238E27FC236}">
                  <a16:creationId xmlns:a16="http://schemas.microsoft.com/office/drawing/2014/main" id="{83C27C18-2E05-4E5B-BD28-AC85CF857F26}"/>
                </a:ext>
              </a:extLst>
            </p:cNvPr>
            <p:cNvSpPr txBox="1"/>
            <p:nvPr/>
          </p:nvSpPr>
          <p:spPr>
            <a:xfrm>
              <a:off x="1530792" y="5913703"/>
              <a:ext cx="550276" cy="138499"/>
            </a:xfrm>
            <a:prstGeom prst="rect">
              <a:avLst/>
            </a:prstGeom>
            <a:noFill/>
          </p:spPr>
          <p:txBody>
            <a:bodyPr wrap="square" lIns="0" tIns="0" rIns="0" bIns="0" rtlCol="0">
              <a:spAutoFit/>
            </a:bodyPr>
            <a:lstStyle/>
            <a:p>
              <a:r>
                <a:rPr lang="de-DE" sz="900" dirty="0">
                  <a:solidFill>
                    <a:schemeClr val="accent1"/>
                  </a:solidFill>
                </a:rPr>
                <a:t>(n=.985)</a:t>
              </a:r>
              <a:endParaRPr lang="en-US" sz="900" dirty="0" err="1">
                <a:solidFill>
                  <a:schemeClr val="accent1"/>
                </a:solidFill>
              </a:endParaRPr>
            </a:p>
          </p:txBody>
        </p:sp>
        <p:sp>
          <p:nvSpPr>
            <p:cNvPr id="118" name="Textfeld 117">
              <a:extLst>
                <a:ext uri="{FF2B5EF4-FFF2-40B4-BE49-F238E27FC236}">
                  <a16:creationId xmlns:a16="http://schemas.microsoft.com/office/drawing/2014/main" id="{BB519BE5-3822-49E3-BE25-B4A100EA6119}"/>
                </a:ext>
              </a:extLst>
            </p:cNvPr>
            <p:cNvSpPr txBox="1"/>
            <p:nvPr/>
          </p:nvSpPr>
          <p:spPr>
            <a:xfrm>
              <a:off x="2260641" y="5913703"/>
              <a:ext cx="550276" cy="138499"/>
            </a:xfrm>
            <a:prstGeom prst="rect">
              <a:avLst/>
            </a:prstGeom>
            <a:noFill/>
          </p:spPr>
          <p:txBody>
            <a:bodyPr wrap="square" lIns="0" tIns="0" rIns="0" bIns="0" rtlCol="0">
              <a:spAutoFit/>
            </a:bodyPr>
            <a:lstStyle/>
            <a:p>
              <a:r>
                <a:rPr lang="de-DE" sz="900" dirty="0">
                  <a:solidFill>
                    <a:schemeClr val="accent1"/>
                  </a:solidFill>
                </a:rPr>
                <a:t>(n=1.025)</a:t>
              </a:r>
              <a:endParaRPr lang="en-US" sz="900" dirty="0" err="1">
                <a:solidFill>
                  <a:schemeClr val="accent1"/>
                </a:solidFill>
              </a:endParaRPr>
            </a:p>
          </p:txBody>
        </p:sp>
        <p:sp>
          <p:nvSpPr>
            <p:cNvPr id="131" name="Textfeld 130">
              <a:extLst>
                <a:ext uri="{FF2B5EF4-FFF2-40B4-BE49-F238E27FC236}">
                  <a16:creationId xmlns:a16="http://schemas.microsoft.com/office/drawing/2014/main" id="{40387312-6178-43EC-AB14-50B223F03489}"/>
                </a:ext>
              </a:extLst>
            </p:cNvPr>
            <p:cNvSpPr txBox="1"/>
            <p:nvPr/>
          </p:nvSpPr>
          <p:spPr>
            <a:xfrm>
              <a:off x="1722853" y="5658468"/>
              <a:ext cx="306174" cy="184666"/>
            </a:xfrm>
            <a:prstGeom prst="rect">
              <a:avLst/>
            </a:prstGeom>
            <a:noFill/>
          </p:spPr>
          <p:txBody>
            <a:bodyPr wrap="none" lIns="0" tIns="0" rIns="0" bIns="0" rtlCol="0">
              <a:spAutoFit/>
            </a:bodyPr>
            <a:lstStyle/>
            <a:p>
              <a:r>
                <a:rPr lang="de-DE" sz="1200" dirty="0">
                  <a:solidFill>
                    <a:schemeClr val="accent1"/>
                  </a:solidFill>
                </a:rPr>
                <a:t>19%</a:t>
              </a:r>
              <a:endParaRPr lang="en-US" sz="1200" dirty="0" err="1">
                <a:solidFill>
                  <a:schemeClr val="accent1"/>
                </a:solidFill>
              </a:endParaRPr>
            </a:p>
          </p:txBody>
        </p:sp>
        <p:sp>
          <p:nvSpPr>
            <p:cNvPr id="132" name="Textfeld 131">
              <a:extLst>
                <a:ext uri="{FF2B5EF4-FFF2-40B4-BE49-F238E27FC236}">
                  <a16:creationId xmlns:a16="http://schemas.microsoft.com/office/drawing/2014/main" id="{F43235FC-572A-41D3-A6E3-1D919B96CC2A}"/>
                </a:ext>
              </a:extLst>
            </p:cNvPr>
            <p:cNvSpPr txBox="1"/>
            <p:nvPr/>
          </p:nvSpPr>
          <p:spPr>
            <a:xfrm>
              <a:off x="2471461" y="5658468"/>
              <a:ext cx="306174" cy="184666"/>
            </a:xfrm>
            <a:prstGeom prst="rect">
              <a:avLst/>
            </a:prstGeom>
            <a:noFill/>
          </p:spPr>
          <p:txBody>
            <a:bodyPr wrap="none" lIns="0" tIns="0" rIns="0" bIns="0" rtlCol="0">
              <a:spAutoFit/>
            </a:bodyPr>
            <a:lstStyle/>
            <a:p>
              <a:r>
                <a:rPr lang="de-DE" sz="1200" dirty="0">
                  <a:solidFill>
                    <a:schemeClr val="accent1"/>
                  </a:solidFill>
                </a:rPr>
                <a:t>16%</a:t>
              </a:r>
              <a:endParaRPr lang="en-US" sz="1200" dirty="0" err="1">
                <a:solidFill>
                  <a:schemeClr val="accent1"/>
                </a:solidFill>
              </a:endParaRPr>
            </a:p>
          </p:txBody>
        </p:sp>
        <p:sp>
          <p:nvSpPr>
            <p:cNvPr id="133" name="Textfeld 132">
              <a:extLst>
                <a:ext uri="{FF2B5EF4-FFF2-40B4-BE49-F238E27FC236}">
                  <a16:creationId xmlns:a16="http://schemas.microsoft.com/office/drawing/2014/main" id="{9974769A-85CC-4B77-AB13-DF94D2AF7C8E}"/>
                </a:ext>
              </a:extLst>
            </p:cNvPr>
            <p:cNvSpPr txBox="1"/>
            <p:nvPr/>
          </p:nvSpPr>
          <p:spPr>
            <a:xfrm>
              <a:off x="383831" y="5389601"/>
              <a:ext cx="1921926" cy="153888"/>
            </a:xfrm>
            <a:prstGeom prst="rect">
              <a:avLst/>
            </a:prstGeom>
            <a:noFill/>
          </p:spPr>
          <p:txBody>
            <a:bodyPr wrap="square" lIns="0" tIns="0" rIns="0" bIns="0" rtlCol="0">
              <a:spAutoFit/>
            </a:bodyPr>
            <a:lstStyle/>
            <a:p>
              <a:r>
                <a:rPr lang="de-DE" sz="1000" dirty="0" err="1">
                  <a:solidFill>
                    <a:schemeClr val="accent1"/>
                  </a:solidFill>
                </a:rPr>
                <a:t>Proportions</a:t>
              </a:r>
              <a:r>
                <a:rPr lang="de-DE" sz="1000" dirty="0">
                  <a:solidFill>
                    <a:schemeClr val="accent1"/>
                  </a:solidFill>
                </a:rPr>
                <a:t> </a:t>
              </a:r>
              <a:r>
                <a:rPr lang="de-DE" sz="1000" dirty="0" err="1">
                  <a:solidFill>
                    <a:schemeClr val="accent1"/>
                  </a:solidFill>
                </a:rPr>
                <a:t>of</a:t>
              </a:r>
              <a:r>
                <a:rPr lang="de-DE" sz="1000" dirty="0">
                  <a:solidFill>
                    <a:schemeClr val="accent1"/>
                  </a:solidFill>
                </a:rPr>
                <a:t> </a:t>
              </a:r>
              <a:r>
                <a:rPr lang="de-DE" sz="1000" dirty="0" err="1">
                  <a:solidFill>
                    <a:schemeClr val="accent1"/>
                  </a:solidFill>
                </a:rPr>
                <a:t>correct</a:t>
              </a:r>
              <a:r>
                <a:rPr lang="de-DE" sz="1000" dirty="0">
                  <a:solidFill>
                    <a:schemeClr val="accent1"/>
                  </a:solidFill>
                </a:rPr>
                <a:t> </a:t>
              </a:r>
              <a:r>
                <a:rPr lang="de-DE" sz="1000" dirty="0" err="1">
                  <a:solidFill>
                    <a:schemeClr val="accent1"/>
                  </a:solidFill>
                </a:rPr>
                <a:t>answers</a:t>
              </a:r>
              <a:endParaRPr lang="en-US" sz="1000" dirty="0" err="1">
                <a:solidFill>
                  <a:schemeClr val="accent1"/>
                </a:solidFill>
              </a:endParaRPr>
            </a:p>
          </p:txBody>
        </p:sp>
      </p:grpSp>
      <p:sp>
        <p:nvSpPr>
          <p:cNvPr id="4" name="Foliennummernplatzhalter 3">
            <a:extLst>
              <a:ext uri="{FF2B5EF4-FFF2-40B4-BE49-F238E27FC236}">
                <a16:creationId xmlns:a16="http://schemas.microsoft.com/office/drawing/2014/main" id="{C50636C4-5102-4956-ABA1-AEC2F26CA80E}"/>
              </a:ext>
            </a:extLst>
          </p:cNvPr>
          <p:cNvSpPr>
            <a:spLocks noGrp="1"/>
          </p:cNvSpPr>
          <p:nvPr>
            <p:ph type="sldNum" sz="quarter" idx="10"/>
          </p:nvPr>
        </p:nvSpPr>
        <p:spPr/>
        <p:txBody>
          <a:bodyPr/>
          <a:lstStyle/>
          <a:p>
            <a:fld id="{4034BEE3-566C-4068-A777-C3A4762E861B}" type="slidenum">
              <a:rPr lang="en-GB" smtClean="0"/>
              <a:pPr/>
              <a:t>41</a:t>
            </a:fld>
            <a:endParaRPr lang="en-GB" dirty="0"/>
          </a:p>
        </p:txBody>
      </p:sp>
    </p:spTree>
    <p:extLst>
      <p:ext uri="{BB962C8B-B14F-4D97-AF65-F5344CB8AC3E}">
        <p14:creationId xmlns:p14="http://schemas.microsoft.com/office/powerpoint/2010/main" val="3573632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23086-37A0-45B7-A793-B7BB984F92D1}"/>
              </a:ext>
            </a:extLst>
          </p:cNvPr>
          <p:cNvSpPr>
            <a:spLocks noGrp="1"/>
          </p:cNvSpPr>
          <p:nvPr>
            <p:ph type="title"/>
          </p:nvPr>
        </p:nvSpPr>
        <p:spPr/>
        <p:txBody>
          <a:bodyPr/>
          <a:lstStyle/>
          <a:p>
            <a:r>
              <a:rPr lang="en-US" noProof="1"/>
              <a:t>Frequency of sexual intercourse is the most frequently discussed topic, followed by contraception and lack of sexual desire. 40% do not talk about sex topics.</a:t>
            </a:r>
          </a:p>
        </p:txBody>
      </p:sp>
      <p:sp>
        <p:nvSpPr>
          <p:cNvPr id="25" name="Rechteck 24">
            <a:extLst>
              <a:ext uri="{FF2B5EF4-FFF2-40B4-BE49-F238E27FC236}">
                <a16:creationId xmlns:a16="http://schemas.microsoft.com/office/drawing/2014/main" id="{DCF96DBA-E538-4A5C-8102-CE9E1CA81B2D}"/>
              </a:ext>
            </a:extLst>
          </p:cNvPr>
          <p:cNvSpPr/>
          <p:nvPr/>
        </p:nvSpPr>
        <p:spPr bwMode="ltGray">
          <a:xfrm>
            <a:off x="10950242" y="880227"/>
            <a:ext cx="876632" cy="40320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t>Sexuality &amp; Health</a:t>
            </a:r>
          </a:p>
        </p:txBody>
      </p:sp>
      <p:sp>
        <p:nvSpPr>
          <p:cNvPr id="37" name="Rechteck 36">
            <a:extLst>
              <a:ext uri="{FF2B5EF4-FFF2-40B4-BE49-F238E27FC236}">
                <a16:creationId xmlns:a16="http://schemas.microsoft.com/office/drawing/2014/main" id="{E004C218-FDD3-4D89-8D18-6667F71D5D39}"/>
              </a:ext>
            </a:extLst>
          </p:cNvPr>
          <p:cNvSpPr/>
          <p:nvPr/>
        </p:nvSpPr>
        <p:spPr>
          <a:xfrm>
            <a:off x="359999" y="1161919"/>
            <a:ext cx="10590243" cy="276999"/>
          </a:xfrm>
          <a:prstGeom prst="rect">
            <a:avLst/>
          </a:prstGeom>
        </p:spPr>
        <p:txBody>
          <a:bodyPr wrap="square">
            <a:spAutoFit/>
          </a:bodyPr>
          <a:lstStyle/>
          <a:p>
            <a:r>
              <a:rPr lang="en-US" sz="1200" dirty="0"/>
              <a:t>Q28. What sex topics do you openly talk about with your partner or friends? </a:t>
            </a:r>
            <a:r>
              <a:rPr lang="en-US" sz="1200" i="1" dirty="0"/>
              <a:t>– (multiple choice)</a:t>
            </a:r>
            <a:r>
              <a:rPr lang="en-US" sz="1200" dirty="0"/>
              <a:t> </a:t>
            </a:r>
          </a:p>
        </p:txBody>
      </p:sp>
      <p:sp>
        <p:nvSpPr>
          <p:cNvPr id="38" name="Textfeld 37">
            <a:extLst>
              <a:ext uri="{FF2B5EF4-FFF2-40B4-BE49-F238E27FC236}">
                <a16:creationId xmlns:a16="http://schemas.microsoft.com/office/drawing/2014/main" id="{7048ACD8-7838-4C87-883A-C70A25829BC8}"/>
              </a:ext>
            </a:extLst>
          </p:cNvPr>
          <p:cNvSpPr txBox="1"/>
          <p:nvPr/>
        </p:nvSpPr>
        <p:spPr>
          <a:xfrm>
            <a:off x="455193" y="1436958"/>
            <a:ext cx="912109" cy="169277"/>
          </a:xfrm>
          <a:prstGeom prst="rect">
            <a:avLst/>
          </a:prstGeom>
          <a:noFill/>
        </p:spPr>
        <p:txBody>
          <a:bodyPr wrap="none" lIns="0" tIns="0" rIns="0" bIns="0" rtlCol="0">
            <a:spAutoFit/>
          </a:bodyPr>
          <a:lstStyle>
            <a:defPPr>
              <a:defRPr lang="en-US"/>
            </a:defPPr>
            <a:lvl1pPr>
              <a:defRPr sz="1100"/>
            </a:lvl1pPr>
          </a:lstStyle>
          <a:p>
            <a:r>
              <a:rPr lang="de-DE" dirty="0"/>
              <a:t>Base: n=2.010</a:t>
            </a:r>
          </a:p>
        </p:txBody>
      </p:sp>
      <p:grpSp>
        <p:nvGrpSpPr>
          <p:cNvPr id="55" name="Gruppieren 54">
            <a:extLst>
              <a:ext uri="{FF2B5EF4-FFF2-40B4-BE49-F238E27FC236}">
                <a16:creationId xmlns:a16="http://schemas.microsoft.com/office/drawing/2014/main" id="{81ACBA2D-9FAE-4CFD-A0B4-F9A267B2598C}"/>
              </a:ext>
            </a:extLst>
          </p:cNvPr>
          <p:cNvGrpSpPr/>
          <p:nvPr/>
        </p:nvGrpSpPr>
        <p:grpSpPr>
          <a:xfrm>
            <a:off x="11017824" y="1329736"/>
            <a:ext cx="741468" cy="695933"/>
            <a:chOff x="3773078" y="2221431"/>
            <a:chExt cx="741468" cy="695933"/>
          </a:xfrm>
        </p:grpSpPr>
        <p:sp>
          <p:nvSpPr>
            <p:cNvPr id="56" name="Rechteck 55">
              <a:extLst>
                <a:ext uri="{FF2B5EF4-FFF2-40B4-BE49-F238E27FC236}">
                  <a16:creationId xmlns:a16="http://schemas.microsoft.com/office/drawing/2014/main" id="{B1A85310-2AA7-4812-887E-81D3291C723D}"/>
                </a:ext>
              </a:extLst>
            </p:cNvPr>
            <p:cNvSpPr/>
            <p:nvPr/>
          </p:nvSpPr>
          <p:spPr bwMode="ltGray">
            <a:xfrm>
              <a:off x="3773078" y="2553312"/>
              <a:ext cx="741468" cy="3640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noProof="1">
                  <a:solidFill>
                    <a:schemeClr val="accent6"/>
                  </a:solidFill>
                </a:rPr>
                <a:t>Talking/ Thinking</a:t>
              </a:r>
            </a:p>
          </p:txBody>
        </p:sp>
        <p:grpSp>
          <p:nvGrpSpPr>
            <p:cNvPr id="57" name="Gruppieren 56">
              <a:extLst>
                <a:ext uri="{FF2B5EF4-FFF2-40B4-BE49-F238E27FC236}">
                  <a16:creationId xmlns:a16="http://schemas.microsoft.com/office/drawing/2014/main" id="{856B061F-36DD-485B-A7DD-22A7CDC1EC29}"/>
                </a:ext>
              </a:extLst>
            </p:cNvPr>
            <p:cNvGrpSpPr/>
            <p:nvPr/>
          </p:nvGrpSpPr>
          <p:grpSpPr>
            <a:xfrm>
              <a:off x="3992366" y="2221431"/>
              <a:ext cx="378633" cy="365728"/>
              <a:chOff x="3272400" y="1595373"/>
              <a:chExt cx="762033" cy="736061"/>
            </a:xfrm>
          </p:grpSpPr>
          <p:sp>
            <p:nvSpPr>
              <p:cNvPr id="58" name="Freihandform: Form 57">
                <a:extLst>
                  <a:ext uri="{FF2B5EF4-FFF2-40B4-BE49-F238E27FC236}">
                    <a16:creationId xmlns:a16="http://schemas.microsoft.com/office/drawing/2014/main" id="{21EAACE4-7DCC-4639-A16E-A7F1F5DE1844}"/>
                  </a:ext>
                </a:extLst>
              </p:cNvPr>
              <p:cNvSpPr/>
              <p:nvPr/>
            </p:nvSpPr>
            <p:spPr>
              <a:xfrm>
                <a:off x="3729567" y="1595373"/>
                <a:ext cx="304866" cy="304865"/>
              </a:xfrm>
              <a:custGeom>
                <a:avLst/>
                <a:gdLst>
                  <a:gd name="connsiteX0" fmla="*/ 261288 w 489974"/>
                  <a:gd name="connsiteY0" fmla="*/ 1 h 489974"/>
                  <a:gd name="connsiteX1" fmla="*/ 32882 w 489974"/>
                  <a:gd name="connsiteY1" fmla="*/ 228401 h 489974"/>
                  <a:gd name="connsiteX2" fmla="*/ 67089 w 489974"/>
                  <a:gd name="connsiteY2" fmla="*/ 348636 h 489974"/>
                  <a:gd name="connsiteX3" fmla="*/ 0 w 489974"/>
                  <a:gd name="connsiteY3" fmla="*/ 489975 h 489974"/>
                  <a:gd name="connsiteX4" fmla="*/ 141339 w 489974"/>
                  <a:gd name="connsiteY4" fmla="*/ 422792 h 489974"/>
                  <a:gd name="connsiteX5" fmla="*/ 456123 w 489974"/>
                  <a:gd name="connsiteY5" fmla="*/ 349175 h 489974"/>
                  <a:gd name="connsiteX6" fmla="*/ 382507 w 489974"/>
                  <a:gd name="connsiteY6" fmla="*/ 34392 h 489974"/>
                  <a:gd name="connsiteX7" fmla="*/ 261288 w 489974"/>
                  <a:gd name="connsiteY7" fmla="*/ 1 h 48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974" h="489974">
                    <a:moveTo>
                      <a:pt x="261288" y="1"/>
                    </a:moveTo>
                    <a:cubicBezTo>
                      <a:pt x="135144" y="-1"/>
                      <a:pt x="32884" y="102258"/>
                      <a:pt x="32882" y="228401"/>
                    </a:cubicBezTo>
                    <a:cubicBezTo>
                      <a:pt x="32882" y="270881"/>
                      <a:pt x="44727" y="312519"/>
                      <a:pt x="67089" y="348636"/>
                    </a:cubicBezTo>
                    <a:lnTo>
                      <a:pt x="0" y="489975"/>
                    </a:lnTo>
                    <a:lnTo>
                      <a:pt x="141339" y="422792"/>
                    </a:lnTo>
                    <a:cubicBezTo>
                      <a:pt x="248592" y="489389"/>
                      <a:pt x="389527" y="456430"/>
                      <a:pt x="456123" y="349175"/>
                    </a:cubicBezTo>
                    <a:cubicBezTo>
                      <a:pt x="522720" y="241922"/>
                      <a:pt x="489760" y="100988"/>
                      <a:pt x="382507" y="34392"/>
                    </a:cubicBezTo>
                    <a:cubicBezTo>
                      <a:pt x="346120" y="11798"/>
                      <a:pt x="304118" y="-118"/>
                      <a:pt x="261288" y="1"/>
                    </a:cubicBezTo>
                    <a:close/>
                  </a:path>
                </a:pathLst>
              </a:custGeom>
              <a:noFill/>
              <a:ln w="3175" cap="rnd">
                <a:solidFill>
                  <a:schemeClr val="accent6"/>
                </a:solidFill>
                <a:prstDash val="solid"/>
                <a:round/>
              </a:ln>
            </p:spPr>
            <p:txBody>
              <a:bodyPr rtlCol="0" anchor="ctr"/>
              <a:lstStyle/>
              <a:p>
                <a:endParaRPr lang="en-US" noProof="1"/>
              </a:p>
            </p:txBody>
          </p:sp>
          <p:pic>
            <p:nvPicPr>
              <p:cNvPr id="59" name="Graphic 55">
                <a:extLst>
                  <a:ext uri="{FF2B5EF4-FFF2-40B4-BE49-F238E27FC236}">
                    <a16:creationId xmlns:a16="http://schemas.microsoft.com/office/drawing/2014/main" id="{A2FEBC44-9609-4489-AEBD-71B713C9C86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72400" y="1721834"/>
                <a:ext cx="609600" cy="609600"/>
              </a:xfrm>
              <a:prstGeom prst="rect">
                <a:avLst/>
              </a:prstGeom>
            </p:spPr>
          </p:pic>
        </p:grpSp>
      </p:grpSp>
      <p:graphicFrame>
        <p:nvGraphicFramePr>
          <p:cNvPr id="60" name="Tabelle 8">
            <a:extLst>
              <a:ext uri="{FF2B5EF4-FFF2-40B4-BE49-F238E27FC236}">
                <a16:creationId xmlns:a16="http://schemas.microsoft.com/office/drawing/2014/main" id="{355384AA-86E1-4DA5-9C7C-4B53BEA14DB5}"/>
              </a:ext>
            </a:extLst>
          </p:cNvPr>
          <p:cNvGraphicFramePr>
            <a:graphicFrameLocks noGrp="1"/>
          </p:cNvGraphicFramePr>
          <p:nvPr>
            <p:extLst>
              <p:ext uri="{D42A27DB-BD31-4B8C-83A1-F6EECF244321}">
                <p14:modId xmlns:p14="http://schemas.microsoft.com/office/powerpoint/2010/main" val="408107070"/>
              </p:ext>
            </p:extLst>
          </p:nvPr>
        </p:nvGraphicFramePr>
        <p:xfrm>
          <a:off x="359998" y="3849866"/>
          <a:ext cx="10155600" cy="1253531"/>
        </p:xfrm>
        <a:graphic>
          <a:graphicData uri="http://schemas.openxmlformats.org/drawingml/2006/table">
            <a:tbl>
              <a:tblPr firstRow="1" bandRow="1">
                <a:tableStyleId>{5C22544A-7EE6-4342-B048-85BDC9FD1C3A}</a:tableStyleId>
              </a:tblPr>
              <a:tblGrid>
                <a:gridCol w="1692600">
                  <a:extLst>
                    <a:ext uri="{9D8B030D-6E8A-4147-A177-3AD203B41FA5}">
                      <a16:colId xmlns:a16="http://schemas.microsoft.com/office/drawing/2014/main" val="1271370847"/>
                    </a:ext>
                  </a:extLst>
                </a:gridCol>
                <a:gridCol w="1692600">
                  <a:extLst>
                    <a:ext uri="{9D8B030D-6E8A-4147-A177-3AD203B41FA5}">
                      <a16:colId xmlns:a16="http://schemas.microsoft.com/office/drawing/2014/main" val="1067911662"/>
                    </a:ext>
                  </a:extLst>
                </a:gridCol>
                <a:gridCol w="1692600">
                  <a:extLst>
                    <a:ext uri="{9D8B030D-6E8A-4147-A177-3AD203B41FA5}">
                      <a16:colId xmlns:a16="http://schemas.microsoft.com/office/drawing/2014/main" val="2225007639"/>
                    </a:ext>
                  </a:extLst>
                </a:gridCol>
                <a:gridCol w="1692600">
                  <a:extLst>
                    <a:ext uri="{9D8B030D-6E8A-4147-A177-3AD203B41FA5}">
                      <a16:colId xmlns:a16="http://schemas.microsoft.com/office/drawing/2014/main" val="3651680017"/>
                    </a:ext>
                  </a:extLst>
                </a:gridCol>
                <a:gridCol w="1692600">
                  <a:extLst>
                    <a:ext uri="{9D8B030D-6E8A-4147-A177-3AD203B41FA5}">
                      <a16:colId xmlns:a16="http://schemas.microsoft.com/office/drawing/2014/main" val="3609761514"/>
                    </a:ext>
                  </a:extLst>
                </a:gridCol>
                <a:gridCol w="1692600">
                  <a:extLst>
                    <a:ext uri="{9D8B030D-6E8A-4147-A177-3AD203B41FA5}">
                      <a16:colId xmlns:a16="http://schemas.microsoft.com/office/drawing/2014/main" val="4038945235"/>
                    </a:ext>
                  </a:extLst>
                </a:gridCol>
              </a:tblGrid>
              <a:tr h="1253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Frequency of sexual intercourse</a:t>
                      </a:r>
                      <a:endParaRPr lang="de-DE" sz="1200" b="0" kern="1200" dirty="0">
                        <a:solidFill>
                          <a:schemeClr val="tx1"/>
                        </a:solidFill>
                        <a:latin typeface="+mn-lt"/>
                        <a:ea typeface="+mn-ea"/>
                        <a:cs typeface="+mn-cs"/>
                      </a:endParaRPr>
                    </a:p>
                  </a:txBody>
                  <a:tcPr>
                    <a:lnL w="12700" cmpd="sng">
                      <a:noFill/>
                    </a:lnL>
                    <a:lnR w="12700" cmpd="sng">
                      <a:noFill/>
                    </a:lnR>
                    <a:lnT w="28575" cap="flat" cmpd="sng" algn="ctr">
                      <a:solidFill>
                        <a:srgbClr val="858585"/>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Contraception</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Lack of sexual desire</a:t>
                      </a:r>
                    </a:p>
                    <a:p>
                      <a:endParaRPr lang="de-DE" sz="1200" b="0" dirty="0">
                        <a:solidFill>
                          <a:schemeClr val="tx1"/>
                        </a:solidFill>
                      </a:endParaRPr>
                    </a:p>
                  </a:txBody>
                  <a:tcPr>
                    <a:lnL w="12700" cmpd="sng">
                      <a:noFill/>
                    </a:lnL>
                    <a:lnR w="12700" cmpd="sng">
                      <a:noFill/>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Sexually transmitted diseases</a:t>
                      </a:r>
                      <a:endParaRPr lang="de-DE"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kern="1200" dirty="0">
                        <a:solidFill>
                          <a:schemeClr val="tx1"/>
                        </a:solidFill>
                        <a:latin typeface="+mn-lt"/>
                        <a:ea typeface="+mn-ea"/>
                        <a:cs typeface="+mn-cs"/>
                      </a:endParaRPr>
                    </a:p>
                    <a:p>
                      <a:endParaRPr lang="de-DE" sz="1200" b="1" dirty="0">
                        <a:solidFill>
                          <a:schemeClr val="tx2"/>
                        </a:solidFill>
                      </a:endParaRPr>
                    </a:p>
                  </a:txBody>
                  <a:tcPr>
                    <a:lnL w="12700" cmpd="sng">
                      <a:noFill/>
                    </a:lnL>
                    <a:lnR w="12700" cmpd="sng">
                      <a:noFill/>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Erectile dysfunction</a:t>
                      </a:r>
                      <a:endParaRPr lang="de-DE" sz="1200" b="0" kern="1200" dirty="0">
                        <a:solidFill>
                          <a:schemeClr val="tx1"/>
                        </a:solidFill>
                        <a:latin typeface="+mn-lt"/>
                        <a:ea typeface="+mn-ea"/>
                        <a:cs typeface="+mn-cs"/>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r>
                        <a:rPr lang="en-US" sz="1400" b="1" kern="1200" dirty="0">
                          <a:solidFill>
                            <a:schemeClr val="tx2"/>
                          </a:solidFill>
                          <a:latin typeface="+mn-lt"/>
                          <a:ea typeface="+mn-ea"/>
                          <a:cs typeface="+mn-cs"/>
                        </a:rPr>
                        <a:t>I do not talk about sex topics</a:t>
                      </a:r>
                      <a:endParaRPr lang="de-DE" sz="1400" b="1" kern="1200" dirty="0">
                        <a:solidFill>
                          <a:schemeClr val="tx2"/>
                        </a:solidFill>
                        <a:latin typeface="+mn-lt"/>
                        <a:ea typeface="+mn-ea"/>
                        <a:cs typeface="+mn-cs"/>
                      </a:endParaRPr>
                    </a:p>
                  </a:txBody>
                  <a:tcPr>
                    <a:lnL w="12700" cmpd="sng">
                      <a:noFill/>
                    </a:lnL>
                    <a:lnR w="12700" cmpd="sng">
                      <a:noFill/>
                    </a:lnR>
                    <a:lnT w="28575" cap="flat" cmpd="sng" algn="ctr">
                      <a:solidFill>
                        <a:srgbClr val="0060FF"/>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46946593"/>
                  </a:ext>
                </a:extLst>
              </a:tr>
            </a:tbl>
          </a:graphicData>
        </a:graphic>
      </p:graphicFrame>
      <p:sp>
        <p:nvSpPr>
          <p:cNvPr id="61" name="Textfeld 60">
            <a:extLst>
              <a:ext uri="{FF2B5EF4-FFF2-40B4-BE49-F238E27FC236}">
                <a16:creationId xmlns:a16="http://schemas.microsoft.com/office/drawing/2014/main" id="{E00C4BEB-9DEB-4D43-88B1-00703A4B8376}"/>
              </a:ext>
            </a:extLst>
          </p:cNvPr>
          <p:cNvSpPr txBox="1"/>
          <p:nvPr/>
        </p:nvSpPr>
        <p:spPr>
          <a:xfrm>
            <a:off x="2169567" y="3344822"/>
            <a:ext cx="820738" cy="492443"/>
          </a:xfrm>
          <a:prstGeom prst="rect">
            <a:avLst/>
          </a:prstGeom>
          <a:noFill/>
        </p:spPr>
        <p:txBody>
          <a:bodyPr wrap="none" lIns="0" tIns="0" rIns="0" bIns="0" rtlCol="0">
            <a:spAutoFit/>
          </a:bodyPr>
          <a:lstStyle/>
          <a:p>
            <a:r>
              <a:rPr lang="de-DE" sz="3200" dirty="0">
                <a:solidFill>
                  <a:schemeClr val="bg1">
                    <a:lumMod val="65000"/>
                  </a:schemeClr>
                </a:solidFill>
              </a:rPr>
              <a:t>31%</a:t>
            </a:r>
          </a:p>
        </p:txBody>
      </p:sp>
      <p:sp>
        <p:nvSpPr>
          <p:cNvPr id="62" name="Textfeld 61">
            <a:extLst>
              <a:ext uri="{FF2B5EF4-FFF2-40B4-BE49-F238E27FC236}">
                <a16:creationId xmlns:a16="http://schemas.microsoft.com/office/drawing/2014/main" id="{3644C521-234F-4BB6-BAEF-AAAE1A42245D}"/>
              </a:ext>
            </a:extLst>
          </p:cNvPr>
          <p:cNvSpPr txBox="1"/>
          <p:nvPr/>
        </p:nvSpPr>
        <p:spPr>
          <a:xfrm>
            <a:off x="3863508" y="3344822"/>
            <a:ext cx="820738" cy="492443"/>
          </a:xfrm>
          <a:prstGeom prst="rect">
            <a:avLst/>
          </a:prstGeom>
          <a:noFill/>
        </p:spPr>
        <p:txBody>
          <a:bodyPr wrap="none" lIns="0" tIns="0" rIns="0" bIns="0" rtlCol="0">
            <a:spAutoFit/>
          </a:bodyPr>
          <a:lstStyle>
            <a:defPPr>
              <a:defRPr lang="en-US"/>
            </a:defPPr>
            <a:lvl1pPr>
              <a:defRPr sz="5400">
                <a:solidFill>
                  <a:schemeClr val="bg1">
                    <a:lumMod val="65000"/>
                  </a:schemeClr>
                </a:solidFill>
              </a:defRPr>
            </a:lvl1pPr>
          </a:lstStyle>
          <a:p>
            <a:r>
              <a:rPr lang="de-DE" sz="3200" dirty="0"/>
              <a:t>28%</a:t>
            </a:r>
          </a:p>
        </p:txBody>
      </p:sp>
      <p:sp>
        <p:nvSpPr>
          <p:cNvPr id="63" name="Textfeld 62">
            <a:extLst>
              <a:ext uri="{FF2B5EF4-FFF2-40B4-BE49-F238E27FC236}">
                <a16:creationId xmlns:a16="http://schemas.microsoft.com/office/drawing/2014/main" id="{69E94398-AB93-44B2-AAF7-28E6BE139096}"/>
              </a:ext>
            </a:extLst>
          </p:cNvPr>
          <p:cNvSpPr txBox="1"/>
          <p:nvPr/>
        </p:nvSpPr>
        <p:spPr>
          <a:xfrm>
            <a:off x="389632" y="3078083"/>
            <a:ext cx="1384995" cy="830997"/>
          </a:xfrm>
          <a:prstGeom prst="rect">
            <a:avLst/>
          </a:prstGeom>
          <a:noFill/>
        </p:spPr>
        <p:txBody>
          <a:bodyPr wrap="none" lIns="0" tIns="0" rIns="0" bIns="0" rtlCol="0">
            <a:spAutoFit/>
          </a:bodyPr>
          <a:lstStyle>
            <a:defPPr>
              <a:defRPr lang="en-US"/>
            </a:defPPr>
            <a:lvl1pPr>
              <a:defRPr sz="3200">
                <a:solidFill>
                  <a:schemeClr val="bg1">
                    <a:lumMod val="65000"/>
                  </a:schemeClr>
                </a:solidFill>
              </a:defRPr>
            </a:lvl1pPr>
          </a:lstStyle>
          <a:p>
            <a:r>
              <a:rPr lang="de-DE" sz="5400" dirty="0"/>
              <a:t>37%</a:t>
            </a:r>
          </a:p>
        </p:txBody>
      </p:sp>
      <p:sp>
        <p:nvSpPr>
          <p:cNvPr id="64" name="Textfeld 63">
            <a:extLst>
              <a:ext uri="{FF2B5EF4-FFF2-40B4-BE49-F238E27FC236}">
                <a16:creationId xmlns:a16="http://schemas.microsoft.com/office/drawing/2014/main" id="{A8D9BB78-78F1-4783-BD35-9951729BFE12}"/>
              </a:ext>
            </a:extLst>
          </p:cNvPr>
          <p:cNvSpPr txBox="1"/>
          <p:nvPr/>
        </p:nvSpPr>
        <p:spPr>
          <a:xfrm>
            <a:off x="5539161" y="3344822"/>
            <a:ext cx="820738" cy="492443"/>
          </a:xfrm>
          <a:prstGeom prst="rect">
            <a:avLst/>
          </a:prstGeom>
          <a:noFill/>
        </p:spPr>
        <p:txBody>
          <a:bodyPr wrap="none" lIns="0" tIns="0" rIns="0" bIns="0" rtlCol="0">
            <a:spAutoFit/>
          </a:bodyPr>
          <a:lstStyle>
            <a:defPPr>
              <a:defRPr lang="en-US"/>
            </a:defPPr>
            <a:lvl1pPr>
              <a:defRPr sz="5400">
                <a:solidFill>
                  <a:schemeClr val="bg1">
                    <a:lumMod val="65000"/>
                  </a:schemeClr>
                </a:solidFill>
              </a:defRPr>
            </a:lvl1pPr>
          </a:lstStyle>
          <a:p>
            <a:r>
              <a:rPr lang="de-DE" sz="3200" dirty="0"/>
              <a:t>22%</a:t>
            </a:r>
          </a:p>
        </p:txBody>
      </p:sp>
      <p:sp>
        <p:nvSpPr>
          <p:cNvPr id="65" name="Textfeld 64">
            <a:extLst>
              <a:ext uri="{FF2B5EF4-FFF2-40B4-BE49-F238E27FC236}">
                <a16:creationId xmlns:a16="http://schemas.microsoft.com/office/drawing/2014/main" id="{3C46D250-05D7-43F9-A07F-FD64B1E37947}"/>
              </a:ext>
            </a:extLst>
          </p:cNvPr>
          <p:cNvSpPr txBox="1"/>
          <p:nvPr/>
        </p:nvSpPr>
        <p:spPr>
          <a:xfrm>
            <a:off x="7236800" y="3344822"/>
            <a:ext cx="820738" cy="492443"/>
          </a:xfrm>
          <a:prstGeom prst="rect">
            <a:avLst/>
          </a:prstGeom>
          <a:noFill/>
        </p:spPr>
        <p:txBody>
          <a:bodyPr wrap="none" lIns="0" tIns="0" rIns="0" bIns="0" rtlCol="0">
            <a:spAutoFit/>
          </a:bodyPr>
          <a:lstStyle/>
          <a:p>
            <a:r>
              <a:rPr lang="de-DE" sz="3200" dirty="0">
                <a:solidFill>
                  <a:schemeClr val="bg1">
                    <a:lumMod val="65000"/>
                  </a:schemeClr>
                </a:solidFill>
              </a:rPr>
              <a:t>17%</a:t>
            </a:r>
          </a:p>
        </p:txBody>
      </p:sp>
      <p:sp>
        <p:nvSpPr>
          <p:cNvPr id="69" name="Textfeld 68">
            <a:extLst>
              <a:ext uri="{FF2B5EF4-FFF2-40B4-BE49-F238E27FC236}">
                <a16:creationId xmlns:a16="http://schemas.microsoft.com/office/drawing/2014/main" id="{FE00C055-E340-4D28-8A6B-A16097234554}"/>
              </a:ext>
            </a:extLst>
          </p:cNvPr>
          <p:cNvSpPr txBox="1"/>
          <p:nvPr/>
        </p:nvSpPr>
        <p:spPr>
          <a:xfrm>
            <a:off x="8917595" y="3018764"/>
            <a:ext cx="1540486" cy="923330"/>
          </a:xfrm>
          <a:prstGeom prst="rect">
            <a:avLst/>
          </a:prstGeom>
          <a:noFill/>
        </p:spPr>
        <p:txBody>
          <a:bodyPr wrap="none" lIns="0" tIns="0" rIns="0" bIns="0" rtlCol="0">
            <a:spAutoFit/>
          </a:bodyPr>
          <a:lstStyle>
            <a:defPPr>
              <a:defRPr lang="en-US"/>
            </a:defPPr>
            <a:lvl1pPr>
              <a:defRPr sz="6000" b="1">
                <a:solidFill>
                  <a:schemeClr val="tx2"/>
                </a:solidFill>
              </a:defRPr>
            </a:lvl1pPr>
          </a:lstStyle>
          <a:p>
            <a:r>
              <a:rPr lang="de-DE" dirty="0"/>
              <a:t>40%</a:t>
            </a:r>
          </a:p>
        </p:txBody>
      </p:sp>
      <p:pic>
        <p:nvPicPr>
          <p:cNvPr id="9" name="Grafik 8">
            <a:extLst>
              <a:ext uri="{FF2B5EF4-FFF2-40B4-BE49-F238E27FC236}">
                <a16:creationId xmlns:a16="http://schemas.microsoft.com/office/drawing/2014/main" id="{7AAAD907-62F4-4BC5-94E5-70A4722A82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55454" y="2712172"/>
            <a:ext cx="1176548" cy="1385050"/>
          </a:xfrm>
          <a:prstGeom prst="rect">
            <a:avLst/>
          </a:prstGeom>
        </p:spPr>
      </p:pic>
      <p:grpSp>
        <p:nvGrpSpPr>
          <p:cNvPr id="177" name="Gruppieren 176">
            <a:extLst>
              <a:ext uri="{FF2B5EF4-FFF2-40B4-BE49-F238E27FC236}">
                <a16:creationId xmlns:a16="http://schemas.microsoft.com/office/drawing/2014/main" id="{8C0391A1-CF6C-4CE0-B814-E44C7397E5E8}"/>
              </a:ext>
            </a:extLst>
          </p:cNvPr>
          <p:cNvGrpSpPr/>
          <p:nvPr/>
        </p:nvGrpSpPr>
        <p:grpSpPr>
          <a:xfrm>
            <a:off x="1867555" y="2858832"/>
            <a:ext cx="1150181" cy="570168"/>
            <a:chOff x="1951900" y="2921448"/>
            <a:chExt cx="1150181" cy="570168"/>
          </a:xfrm>
        </p:grpSpPr>
        <p:pic>
          <p:nvPicPr>
            <p:cNvPr id="178" name="Grafik 177">
              <a:extLst>
                <a:ext uri="{FF2B5EF4-FFF2-40B4-BE49-F238E27FC236}">
                  <a16:creationId xmlns:a16="http://schemas.microsoft.com/office/drawing/2014/main" id="{931C0840-9967-49BF-8A29-315E57AA6B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82182" y="3141613"/>
              <a:ext cx="188090" cy="180000"/>
            </a:xfrm>
            <a:prstGeom prst="rect">
              <a:avLst/>
            </a:prstGeom>
          </p:spPr>
        </p:pic>
        <p:grpSp>
          <p:nvGrpSpPr>
            <p:cNvPr id="179" name="Gruppieren 178">
              <a:extLst>
                <a:ext uri="{FF2B5EF4-FFF2-40B4-BE49-F238E27FC236}">
                  <a16:creationId xmlns:a16="http://schemas.microsoft.com/office/drawing/2014/main" id="{D187B964-E936-4D4B-9FD7-323617CA01C4}"/>
                </a:ext>
              </a:extLst>
            </p:cNvPr>
            <p:cNvGrpSpPr/>
            <p:nvPr/>
          </p:nvGrpSpPr>
          <p:grpSpPr>
            <a:xfrm>
              <a:off x="1951900" y="2942337"/>
              <a:ext cx="1150181" cy="549279"/>
              <a:chOff x="3153384" y="3006278"/>
              <a:chExt cx="1024280" cy="549279"/>
            </a:xfrm>
          </p:grpSpPr>
          <p:grpSp>
            <p:nvGrpSpPr>
              <p:cNvPr id="183" name="Gruppieren 182">
                <a:extLst>
                  <a:ext uri="{FF2B5EF4-FFF2-40B4-BE49-F238E27FC236}">
                    <a16:creationId xmlns:a16="http://schemas.microsoft.com/office/drawing/2014/main" id="{34E7194D-017F-45E6-A231-609F1FA5512C}"/>
                  </a:ext>
                </a:extLst>
              </p:cNvPr>
              <p:cNvGrpSpPr/>
              <p:nvPr/>
            </p:nvGrpSpPr>
            <p:grpSpPr>
              <a:xfrm>
                <a:off x="3153384" y="3006278"/>
                <a:ext cx="1016330" cy="279325"/>
                <a:chOff x="5651042" y="3076433"/>
                <a:chExt cx="1016330" cy="279325"/>
              </a:xfrm>
            </p:grpSpPr>
            <p:grpSp>
              <p:nvGrpSpPr>
                <p:cNvPr id="189" name="Gruppieren 188">
                  <a:extLst>
                    <a:ext uri="{FF2B5EF4-FFF2-40B4-BE49-F238E27FC236}">
                      <a16:creationId xmlns:a16="http://schemas.microsoft.com/office/drawing/2014/main" id="{A9177EA0-24A3-4E27-B1CC-5B6765323D08}"/>
                    </a:ext>
                  </a:extLst>
                </p:cNvPr>
                <p:cNvGrpSpPr/>
                <p:nvPr/>
              </p:nvGrpSpPr>
              <p:grpSpPr>
                <a:xfrm>
                  <a:off x="5651042" y="3211758"/>
                  <a:ext cx="216000" cy="144000"/>
                  <a:chOff x="2734278" y="3211758"/>
                  <a:chExt cx="216000" cy="144000"/>
                </a:xfrm>
              </p:grpSpPr>
              <p:cxnSp>
                <p:nvCxnSpPr>
                  <p:cNvPr id="191" name="Gerader Verbinder 190">
                    <a:extLst>
                      <a:ext uri="{FF2B5EF4-FFF2-40B4-BE49-F238E27FC236}">
                        <a16:creationId xmlns:a16="http://schemas.microsoft.com/office/drawing/2014/main" id="{9C6F6ED6-7D7C-4F6E-AEE7-24AD25CE9524}"/>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2" name="Gerader Verbinder 191">
                    <a:extLst>
                      <a:ext uri="{FF2B5EF4-FFF2-40B4-BE49-F238E27FC236}">
                        <a16:creationId xmlns:a16="http://schemas.microsoft.com/office/drawing/2014/main" id="{A7647F60-0338-408B-AB29-9CC2F54A9CA7}"/>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90" name="Textfeld 189">
                  <a:extLst>
                    <a:ext uri="{FF2B5EF4-FFF2-40B4-BE49-F238E27FC236}">
                      <a16:creationId xmlns:a16="http://schemas.microsoft.com/office/drawing/2014/main" id="{CF62EE93-327E-4200-828B-4C0A5F19EBB2}"/>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184" name="Gruppieren 183">
                <a:extLst>
                  <a:ext uri="{FF2B5EF4-FFF2-40B4-BE49-F238E27FC236}">
                    <a16:creationId xmlns:a16="http://schemas.microsoft.com/office/drawing/2014/main" id="{0C5BC979-1002-4F7F-8A62-20D38F12F81B}"/>
                  </a:ext>
                </a:extLst>
              </p:cNvPr>
              <p:cNvGrpSpPr/>
              <p:nvPr/>
            </p:nvGrpSpPr>
            <p:grpSpPr>
              <a:xfrm>
                <a:off x="3159562" y="3281036"/>
                <a:ext cx="1018102" cy="274521"/>
                <a:chOff x="5649269" y="2787070"/>
                <a:chExt cx="1018102" cy="274521"/>
              </a:xfrm>
            </p:grpSpPr>
            <p:grpSp>
              <p:nvGrpSpPr>
                <p:cNvPr id="185" name="Gruppieren 184">
                  <a:extLst>
                    <a:ext uri="{FF2B5EF4-FFF2-40B4-BE49-F238E27FC236}">
                      <a16:creationId xmlns:a16="http://schemas.microsoft.com/office/drawing/2014/main" id="{12AC7934-C153-468B-BE77-1FE906D971E4}"/>
                    </a:ext>
                  </a:extLst>
                </p:cNvPr>
                <p:cNvGrpSpPr/>
                <p:nvPr/>
              </p:nvGrpSpPr>
              <p:grpSpPr>
                <a:xfrm>
                  <a:off x="5649269" y="2917591"/>
                  <a:ext cx="216000" cy="144000"/>
                  <a:chOff x="2734278" y="3211758"/>
                  <a:chExt cx="216000" cy="144000"/>
                </a:xfrm>
              </p:grpSpPr>
              <p:cxnSp>
                <p:nvCxnSpPr>
                  <p:cNvPr id="187" name="Gerader Verbinder 186">
                    <a:extLst>
                      <a:ext uri="{FF2B5EF4-FFF2-40B4-BE49-F238E27FC236}">
                        <a16:creationId xmlns:a16="http://schemas.microsoft.com/office/drawing/2014/main" id="{536392CA-CC1A-494D-A860-BE97C323ED49}"/>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88" name="Gerader Verbinder 187">
                    <a:extLst>
                      <a:ext uri="{FF2B5EF4-FFF2-40B4-BE49-F238E27FC236}">
                        <a16:creationId xmlns:a16="http://schemas.microsoft.com/office/drawing/2014/main" id="{AD1E61F9-DD2E-4AEF-AB7B-1261EDAA4D95}"/>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86" name="Textfeld 185">
                  <a:extLst>
                    <a:ext uri="{FF2B5EF4-FFF2-40B4-BE49-F238E27FC236}">
                      <a16:creationId xmlns:a16="http://schemas.microsoft.com/office/drawing/2014/main" id="{0395525B-6D7A-417B-8784-60D60E9147D4}"/>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48%</a:t>
                  </a:r>
                  <a:r>
                    <a:rPr lang="de-DE" sz="600" dirty="0">
                      <a:solidFill>
                        <a:schemeClr val="bg1">
                          <a:lumMod val="65000"/>
                        </a:schemeClr>
                      </a:solidFill>
                    </a:rPr>
                    <a:t>c</a:t>
                  </a:r>
                  <a:r>
                    <a:rPr lang="de-DE" sz="800" dirty="0">
                      <a:solidFill>
                        <a:schemeClr val="bg1">
                          <a:lumMod val="65000"/>
                        </a:schemeClr>
                      </a:solidFill>
                    </a:rPr>
                    <a:t>|44%</a:t>
                  </a:r>
                  <a:r>
                    <a:rPr lang="de-DE" sz="600" dirty="0">
                      <a:solidFill>
                        <a:schemeClr val="bg1">
                          <a:lumMod val="65000"/>
                        </a:schemeClr>
                      </a:solidFill>
                    </a:rPr>
                    <a:t>c</a:t>
                  </a:r>
                  <a:r>
                    <a:rPr lang="de-DE" sz="800" dirty="0">
                      <a:solidFill>
                        <a:schemeClr val="bg1">
                          <a:lumMod val="65000"/>
                        </a:schemeClr>
                      </a:solidFill>
                    </a:rPr>
                    <a:t>|27%</a:t>
                  </a:r>
                  <a:endParaRPr lang="de-DE" sz="600" dirty="0">
                    <a:solidFill>
                      <a:schemeClr val="bg1">
                        <a:lumMod val="65000"/>
                      </a:schemeClr>
                    </a:solidFill>
                  </a:endParaRPr>
                </a:p>
              </p:txBody>
            </p:sp>
          </p:grpSp>
        </p:grpSp>
        <p:grpSp>
          <p:nvGrpSpPr>
            <p:cNvPr id="180" name="Gruppieren 179">
              <a:extLst>
                <a:ext uri="{FF2B5EF4-FFF2-40B4-BE49-F238E27FC236}">
                  <a16:creationId xmlns:a16="http://schemas.microsoft.com/office/drawing/2014/main" id="{CB8E7776-8928-4A49-A7EF-64B6095CB7EF}"/>
                </a:ext>
              </a:extLst>
            </p:cNvPr>
            <p:cNvGrpSpPr>
              <a:grpSpLocks noChangeAspect="1"/>
            </p:cNvGrpSpPr>
            <p:nvPr/>
          </p:nvGrpSpPr>
          <p:grpSpPr>
            <a:xfrm>
              <a:off x="1959046" y="2921448"/>
              <a:ext cx="224322" cy="144000"/>
              <a:chOff x="10194164" y="3584308"/>
              <a:chExt cx="493594" cy="316855"/>
            </a:xfrm>
          </p:grpSpPr>
          <p:pic>
            <p:nvPicPr>
              <p:cNvPr id="181" name="Graphic 5">
                <a:extLst>
                  <a:ext uri="{FF2B5EF4-FFF2-40B4-BE49-F238E27FC236}">
                    <a16:creationId xmlns:a16="http://schemas.microsoft.com/office/drawing/2014/main" id="{C5F5EF0B-412E-46B2-9CC4-90806CB61CA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94890" y="3584308"/>
                <a:ext cx="192868" cy="316855"/>
              </a:xfrm>
              <a:prstGeom prst="rect">
                <a:avLst/>
              </a:prstGeom>
            </p:spPr>
          </p:pic>
          <p:pic>
            <p:nvPicPr>
              <p:cNvPr id="182" name="Graphic 11">
                <a:extLst>
                  <a:ext uri="{FF2B5EF4-FFF2-40B4-BE49-F238E27FC236}">
                    <a16:creationId xmlns:a16="http://schemas.microsoft.com/office/drawing/2014/main" id="{C79E5CB7-BA0F-404E-8061-1E5AC007B12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nvGrpSpPr>
          <p:cNvPr id="193" name="Gruppieren 192">
            <a:extLst>
              <a:ext uri="{FF2B5EF4-FFF2-40B4-BE49-F238E27FC236}">
                <a16:creationId xmlns:a16="http://schemas.microsoft.com/office/drawing/2014/main" id="{FAEC2753-29E9-42D0-8993-A5F106988768}"/>
              </a:ext>
            </a:extLst>
          </p:cNvPr>
          <p:cNvGrpSpPr/>
          <p:nvPr/>
        </p:nvGrpSpPr>
        <p:grpSpPr>
          <a:xfrm>
            <a:off x="2984940" y="2858832"/>
            <a:ext cx="1150182" cy="570168"/>
            <a:chOff x="1951900" y="2921448"/>
            <a:chExt cx="1150182" cy="570168"/>
          </a:xfrm>
        </p:grpSpPr>
        <p:pic>
          <p:nvPicPr>
            <p:cNvPr id="194" name="Grafik 193">
              <a:extLst>
                <a:ext uri="{FF2B5EF4-FFF2-40B4-BE49-F238E27FC236}">
                  <a16:creationId xmlns:a16="http://schemas.microsoft.com/office/drawing/2014/main" id="{F83C1210-194A-4ED5-9B1B-3C6A63EDFE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82182" y="3141613"/>
              <a:ext cx="188090" cy="180000"/>
            </a:xfrm>
            <a:prstGeom prst="rect">
              <a:avLst/>
            </a:prstGeom>
          </p:spPr>
        </p:pic>
        <p:grpSp>
          <p:nvGrpSpPr>
            <p:cNvPr id="195" name="Gruppieren 194">
              <a:extLst>
                <a:ext uri="{FF2B5EF4-FFF2-40B4-BE49-F238E27FC236}">
                  <a16:creationId xmlns:a16="http://schemas.microsoft.com/office/drawing/2014/main" id="{5CA7DD39-B290-4DF7-B2E5-164E528BB13B}"/>
                </a:ext>
              </a:extLst>
            </p:cNvPr>
            <p:cNvGrpSpPr/>
            <p:nvPr/>
          </p:nvGrpSpPr>
          <p:grpSpPr>
            <a:xfrm>
              <a:off x="1951900" y="2942337"/>
              <a:ext cx="1150182" cy="549279"/>
              <a:chOff x="3153384" y="3006278"/>
              <a:chExt cx="1024281" cy="549279"/>
            </a:xfrm>
          </p:grpSpPr>
          <p:grpSp>
            <p:nvGrpSpPr>
              <p:cNvPr id="199" name="Gruppieren 198">
                <a:extLst>
                  <a:ext uri="{FF2B5EF4-FFF2-40B4-BE49-F238E27FC236}">
                    <a16:creationId xmlns:a16="http://schemas.microsoft.com/office/drawing/2014/main" id="{55BAC1E2-C555-44C9-AE7C-7E7532CFF652}"/>
                  </a:ext>
                </a:extLst>
              </p:cNvPr>
              <p:cNvGrpSpPr/>
              <p:nvPr/>
            </p:nvGrpSpPr>
            <p:grpSpPr>
              <a:xfrm>
                <a:off x="3153384" y="3006278"/>
                <a:ext cx="1016330" cy="279325"/>
                <a:chOff x="5651042" y="3076433"/>
                <a:chExt cx="1016330" cy="279325"/>
              </a:xfrm>
            </p:grpSpPr>
            <p:grpSp>
              <p:nvGrpSpPr>
                <p:cNvPr id="205" name="Gruppieren 204">
                  <a:extLst>
                    <a:ext uri="{FF2B5EF4-FFF2-40B4-BE49-F238E27FC236}">
                      <a16:creationId xmlns:a16="http://schemas.microsoft.com/office/drawing/2014/main" id="{9A3306C4-1C83-40AA-9F3F-5ADD372EA685}"/>
                    </a:ext>
                  </a:extLst>
                </p:cNvPr>
                <p:cNvGrpSpPr/>
                <p:nvPr/>
              </p:nvGrpSpPr>
              <p:grpSpPr>
                <a:xfrm>
                  <a:off x="5651042" y="3211758"/>
                  <a:ext cx="216000" cy="144000"/>
                  <a:chOff x="2734278" y="3211758"/>
                  <a:chExt cx="216000" cy="144000"/>
                </a:xfrm>
              </p:grpSpPr>
              <p:cxnSp>
                <p:nvCxnSpPr>
                  <p:cNvPr id="207" name="Gerader Verbinder 206">
                    <a:extLst>
                      <a:ext uri="{FF2B5EF4-FFF2-40B4-BE49-F238E27FC236}">
                        <a16:creationId xmlns:a16="http://schemas.microsoft.com/office/drawing/2014/main" id="{D15FC8DD-7C67-49EB-9F2D-6FAD850AE7A2}"/>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8" name="Gerader Verbinder 207">
                    <a:extLst>
                      <a:ext uri="{FF2B5EF4-FFF2-40B4-BE49-F238E27FC236}">
                        <a16:creationId xmlns:a16="http://schemas.microsoft.com/office/drawing/2014/main" id="{51750836-6973-4196-9076-C058DE096ED5}"/>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06" name="Textfeld 205">
                  <a:extLst>
                    <a:ext uri="{FF2B5EF4-FFF2-40B4-BE49-F238E27FC236}">
                      <a16:creationId xmlns:a16="http://schemas.microsoft.com/office/drawing/2014/main" id="{DCA25583-BD09-4266-ADF4-F0A3F2852C88}"/>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24%|39%</a:t>
                  </a:r>
                </a:p>
              </p:txBody>
            </p:sp>
          </p:grpSp>
          <p:grpSp>
            <p:nvGrpSpPr>
              <p:cNvPr id="200" name="Gruppieren 199">
                <a:extLst>
                  <a:ext uri="{FF2B5EF4-FFF2-40B4-BE49-F238E27FC236}">
                    <a16:creationId xmlns:a16="http://schemas.microsoft.com/office/drawing/2014/main" id="{8BE599FC-91BC-447E-80E8-1F6AB45C8A8C}"/>
                  </a:ext>
                </a:extLst>
              </p:cNvPr>
              <p:cNvGrpSpPr/>
              <p:nvPr/>
            </p:nvGrpSpPr>
            <p:grpSpPr>
              <a:xfrm>
                <a:off x="3159562" y="3281036"/>
                <a:ext cx="1018103" cy="274521"/>
                <a:chOff x="5649269" y="2787070"/>
                <a:chExt cx="1018103" cy="274521"/>
              </a:xfrm>
            </p:grpSpPr>
            <p:grpSp>
              <p:nvGrpSpPr>
                <p:cNvPr id="201" name="Gruppieren 200">
                  <a:extLst>
                    <a:ext uri="{FF2B5EF4-FFF2-40B4-BE49-F238E27FC236}">
                      <a16:creationId xmlns:a16="http://schemas.microsoft.com/office/drawing/2014/main" id="{B6F2A9CC-FCF1-4E32-9227-149117DE9E5B}"/>
                    </a:ext>
                  </a:extLst>
                </p:cNvPr>
                <p:cNvGrpSpPr/>
                <p:nvPr/>
              </p:nvGrpSpPr>
              <p:grpSpPr>
                <a:xfrm>
                  <a:off x="5649269" y="2917591"/>
                  <a:ext cx="216000" cy="144000"/>
                  <a:chOff x="2734278" y="3211758"/>
                  <a:chExt cx="216000" cy="144000"/>
                </a:xfrm>
              </p:grpSpPr>
              <p:cxnSp>
                <p:nvCxnSpPr>
                  <p:cNvPr id="203" name="Gerader Verbinder 202">
                    <a:extLst>
                      <a:ext uri="{FF2B5EF4-FFF2-40B4-BE49-F238E27FC236}">
                        <a16:creationId xmlns:a16="http://schemas.microsoft.com/office/drawing/2014/main" id="{C7719E0E-20BD-4264-A02B-D4502D1E78C8}"/>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4" name="Gerader Verbinder 203">
                    <a:extLst>
                      <a:ext uri="{FF2B5EF4-FFF2-40B4-BE49-F238E27FC236}">
                        <a16:creationId xmlns:a16="http://schemas.microsoft.com/office/drawing/2014/main" id="{630E4C53-5FE5-46F2-BA04-BC7F4070E14B}"/>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02" name="Textfeld 201">
                  <a:extLst>
                    <a:ext uri="{FF2B5EF4-FFF2-40B4-BE49-F238E27FC236}">
                      <a16:creationId xmlns:a16="http://schemas.microsoft.com/office/drawing/2014/main" id="{6561CFBA-E0B3-458E-87F4-63706679792E}"/>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52%</a:t>
                  </a:r>
                  <a:r>
                    <a:rPr lang="de-DE" sz="600" dirty="0">
                      <a:solidFill>
                        <a:schemeClr val="bg1">
                          <a:lumMod val="65000"/>
                        </a:schemeClr>
                      </a:solidFill>
                    </a:rPr>
                    <a:t>bc</a:t>
                  </a:r>
                  <a:r>
                    <a:rPr lang="de-DE" sz="800" dirty="0">
                      <a:solidFill>
                        <a:schemeClr val="bg1">
                          <a:lumMod val="65000"/>
                        </a:schemeClr>
                      </a:solidFill>
                    </a:rPr>
                    <a:t>|38%</a:t>
                  </a:r>
                  <a:r>
                    <a:rPr lang="de-DE" sz="600" dirty="0">
                      <a:solidFill>
                        <a:schemeClr val="bg1">
                          <a:lumMod val="65000"/>
                        </a:schemeClr>
                      </a:solidFill>
                    </a:rPr>
                    <a:t>c</a:t>
                  </a:r>
                  <a:r>
                    <a:rPr lang="de-DE" sz="800" dirty="0">
                      <a:solidFill>
                        <a:schemeClr val="bg1">
                          <a:lumMod val="65000"/>
                        </a:schemeClr>
                      </a:solidFill>
                    </a:rPr>
                    <a:t>|15%</a:t>
                  </a:r>
                  <a:endParaRPr lang="de-DE" sz="600" dirty="0">
                    <a:solidFill>
                      <a:schemeClr val="bg1">
                        <a:lumMod val="65000"/>
                      </a:schemeClr>
                    </a:solidFill>
                  </a:endParaRPr>
                </a:p>
              </p:txBody>
            </p:sp>
          </p:grpSp>
        </p:grpSp>
        <p:grpSp>
          <p:nvGrpSpPr>
            <p:cNvPr id="196" name="Gruppieren 195">
              <a:extLst>
                <a:ext uri="{FF2B5EF4-FFF2-40B4-BE49-F238E27FC236}">
                  <a16:creationId xmlns:a16="http://schemas.microsoft.com/office/drawing/2014/main" id="{BD500516-3393-4D78-885D-1C32A25E6EEF}"/>
                </a:ext>
              </a:extLst>
            </p:cNvPr>
            <p:cNvGrpSpPr>
              <a:grpSpLocks noChangeAspect="1"/>
            </p:cNvGrpSpPr>
            <p:nvPr/>
          </p:nvGrpSpPr>
          <p:grpSpPr>
            <a:xfrm>
              <a:off x="1959046" y="2921448"/>
              <a:ext cx="224322" cy="144000"/>
              <a:chOff x="10194164" y="3584308"/>
              <a:chExt cx="493594" cy="316855"/>
            </a:xfrm>
          </p:grpSpPr>
          <p:pic>
            <p:nvPicPr>
              <p:cNvPr id="197" name="Graphic 5">
                <a:extLst>
                  <a:ext uri="{FF2B5EF4-FFF2-40B4-BE49-F238E27FC236}">
                    <a16:creationId xmlns:a16="http://schemas.microsoft.com/office/drawing/2014/main" id="{27C2499F-5242-436D-B5EE-947923ABC8C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94890" y="3584308"/>
                <a:ext cx="192868" cy="316855"/>
              </a:xfrm>
              <a:prstGeom prst="rect">
                <a:avLst/>
              </a:prstGeom>
            </p:spPr>
          </p:pic>
          <p:pic>
            <p:nvPicPr>
              <p:cNvPr id="198" name="Graphic 11">
                <a:extLst>
                  <a:ext uri="{FF2B5EF4-FFF2-40B4-BE49-F238E27FC236}">
                    <a16:creationId xmlns:a16="http://schemas.microsoft.com/office/drawing/2014/main" id="{33E30DD8-E85B-47AC-83FA-D1367C2B542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nvGrpSpPr>
          <p:cNvPr id="209" name="Gruppieren 208">
            <a:extLst>
              <a:ext uri="{FF2B5EF4-FFF2-40B4-BE49-F238E27FC236}">
                <a16:creationId xmlns:a16="http://schemas.microsoft.com/office/drawing/2014/main" id="{7BA6AD15-EFCB-4D2A-B5EB-9D7DE9D741B1}"/>
              </a:ext>
            </a:extLst>
          </p:cNvPr>
          <p:cNvGrpSpPr/>
          <p:nvPr/>
        </p:nvGrpSpPr>
        <p:grpSpPr>
          <a:xfrm>
            <a:off x="4613274" y="2858832"/>
            <a:ext cx="1150182" cy="570168"/>
            <a:chOff x="1951900" y="2921448"/>
            <a:chExt cx="1150182" cy="570168"/>
          </a:xfrm>
        </p:grpSpPr>
        <p:pic>
          <p:nvPicPr>
            <p:cNvPr id="210" name="Grafik 209">
              <a:extLst>
                <a:ext uri="{FF2B5EF4-FFF2-40B4-BE49-F238E27FC236}">
                  <a16:creationId xmlns:a16="http://schemas.microsoft.com/office/drawing/2014/main" id="{54C6BF3F-39EF-4373-922B-B98809A8035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82182" y="3141613"/>
              <a:ext cx="188090" cy="180000"/>
            </a:xfrm>
            <a:prstGeom prst="rect">
              <a:avLst/>
            </a:prstGeom>
          </p:spPr>
        </p:pic>
        <p:grpSp>
          <p:nvGrpSpPr>
            <p:cNvPr id="211" name="Gruppieren 210">
              <a:extLst>
                <a:ext uri="{FF2B5EF4-FFF2-40B4-BE49-F238E27FC236}">
                  <a16:creationId xmlns:a16="http://schemas.microsoft.com/office/drawing/2014/main" id="{F05762E6-EF66-41CE-8FD6-5D20599B1A16}"/>
                </a:ext>
              </a:extLst>
            </p:cNvPr>
            <p:cNvGrpSpPr/>
            <p:nvPr/>
          </p:nvGrpSpPr>
          <p:grpSpPr>
            <a:xfrm>
              <a:off x="1951900" y="2942337"/>
              <a:ext cx="1150182" cy="549279"/>
              <a:chOff x="3153384" y="3006278"/>
              <a:chExt cx="1024281" cy="549279"/>
            </a:xfrm>
          </p:grpSpPr>
          <p:grpSp>
            <p:nvGrpSpPr>
              <p:cNvPr id="215" name="Gruppieren 214">
                <a:extLst>
                  <a:ext uri="{FF2B5EF4-FFF2-40B4-BE49-F238E27FC236}">
                    <a16:creationId xmlns:a16="http://schemas.microsoft.com/office/drawing/2014/main" id="{BC01ED5A-10EF-4616-A574-723EA20AB24B}"/>
                  </a:ext>
                </a:extLst>
              </p:cNvPr>
              <p:cNvGrpSpPr/>
              <p:nvPr/>
            </p:nvGrpSpPr>
            <p:grpSpPr>
              <a:xfrm>
                <a:off x="3153384" y="3006278"/>
                <a:ext cx="1016330" cy="279325"/>
                <a:chOff x="5651042" y="3076433"/>
                <a:chExt cx="1016330" cy="279325"/>
              </a:xfrm>
            </p:grpSpPr>
            <p:grpSp>
              <p:nvGrpSpPr>
                <p:cNvPr id="221" name="Gruppieren 220">
                  <a:extLst>
                    <a:ext uri="{FF2B5EF4-FFF2-40B4-BE49-F238E27FC236}">
                      <a16:creationId xmlns:a16="http://schemas.microsoft.com/office/drawing/2014/main" id="{C349648B-6D34-478A-A447-031417F57356}"/>
                    </a:ext>
                  </a:extLst>
                </p:cNvPr>
                <p:cNvGrpSpPr/>
                <p:nvPr/>
              </p:nvGrpSpPr>
              <p:grpSpPr>
                <a:xfrm>
                  <a:off x="5651042" y="3211758"/>
                  <a:ext cx="216000" cy="144000"/>
                  <a:chOff x="2734278" y="3211758"/>
                  <a:chExt cx="216000" cy="144000"/>
                </a:xfrm>
              </p:grpSpPr>
              <p:cxnSp>
                <p:nvCxnSpPr>
                  <p:cNvPr id="223" name="Gerader Verbinder 222">
                    <a:extLst>
                      <a:ext uri="{FF2B5EF4-FFF2-40B4-BE49-F238E27FC236}">
                        <a16:creationId xmlns:a16="http://schemas.microsoft.com/office/drawing/2014/main" id="{1FA65EDD-9F66-4A31-BE59-93F74510B2E6}"/>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24" name="Gerader Verbinder 223">
                    <a:extLst>
                      <a:ext uri="{FF2B5EF4-FFF2-40B4-BE49-F238E27FC236}">
                        <a16:creationId xmlns:a16="http://schemas.microsoft.com/office/drawing/2014/main" id="{FD84FD88-EC88-4AB5-AE86-89B8BDC57472}"/>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22" name="Textfeld 221">
                  <a:extLst>
                    <a:ext uri="{FF2B5EF4-FFF2-40B4-BE49-F238E27FC236}">
                      <a16:creationId xmlns:a16="http://schemas.microsoft.com/office/drawing/2014/main" id="{44D036A1-A1CD-4917-8BC9-E4FC7A708638}"/>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216" name="Gruppieren 215">
                <a:extLst>
                  <a:ext uri="{FF2B5EF4-FFF2-40B4-BE49-F238E27FC236}">
                    <a16:creationId xmlns:a16="http://schemas.microsoft.com/office/drawing/2014/main" id="{CBA16BBB-6DE6-418C-8363-5FD205D4A676}"/>
                  </a:ext>
                </a:extLst>
              </p:cNvPr>
              <p:cNvGrpSpPr/>
              <p:nvPr/>
            </p:nvGrpSpPr>
            <p:grpSpPr>
              <a:xfrm>
                <a:off x="3159562" y="3281036"/>
                <a:ext cx="1018103" cy="274521"/>
                <a:chOff x="5649269" y="2787070"/>
                <a:chExt cx="1018103" cy="274521"/>
              </a:xfrm>
            </p:grpSpPr>
            <p:grpSp>
              <p:nvGrpSpPr>
                <p:cNvPr id="217" name="Gruppieren 216">
                  <a:extLst>
                    <a:ext uri="{FF2B5EF4-FFF2-40B4-BE49-F238E27FC236}">
                      <a16:creationId xmlns:a16="http://schemas.microsoft.com/office/drawing/2014/main" id="{3DD3720F-F57D-4D63-91E9-684F4EE98B7D}"/>
                    </a:ext>
                  </a:extLst>
                </p:cNvPr>
                <p:cNvGrpSpPr/>
                <p:nvPr/>
              </p:nvGrpSpPr>
              <p:grpSpPr>
                <a:xfrm>
                  <a:off x="5649269" y="2917591"/>
                  <a:ext cx="216000" cy="144000"/>
                  <a:chOff x="2734278" y="3211758"/>
                  <a:chExt cx="216000" cy="144000"/>
                </a:xfrm>
              </p:grpSpPr>
              <p:cxnSp>
                <p:nvCxnSpPr>
                  <p:cNvPr id="219" name="Gerader Verbinder 218">
                    <a:extLst>
                      <a:ext uri="{FF2B5EF4-FFF2-40B4-BE49-F238E27FC236}">
                        <a16:creationId xmlns:a16="http://schemas.microsoft.com/office/drawing/2014/main" id="{796FF31F-E2EA-4D56-AB00-31E2C6BE405A}"/>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20" name="Gerader Verbinder 219">
                    <a:extLst>
                      <a:ext uri="{FF2B5EF4-FFF2-40B4-BE49-F238E27FC236}">
                        <a16:creationId xmlns:a16="http://schemas.microsoft.com/office/drawing/2014/main" id="{FD5B7D0F-5EE0-4611-BD7E-4B76CAA17ABB}"/>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18" name="Textfeld 217">
                  <a:extLst>
                    <a:ext uri="{FF2B5EF4-FFF2-40B4-BE49-F238E27FC236}">
                      <a16:creationId xmlns:a16="http://schemas.microsoft.com/office/drawing/2014/main" id="{B34DBA08-4578-4623-AAA5-20D487BEC177}"/>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34%</a:t>
                  </a:r>
                  <a:r>
                    <a:rPr lang="de-DE" sz="600" dirty="0">
                      <a:solidFill>
                        <a:schemeClr val="bg1">
                          <a:lumMod val="65000"/>
                        </a:schemeClr>
                      </a:solidFill>
                    </a:rPr>
                    <a:t>c</a:t>
                  </a:r>
                  <a:r>
                    <a:rPr lang="de-DE" sz="800" dirty="0">
                      <a:solidFill>
                        <a:schemeClr val="bg1">
                          <a:lumMod val="65000"/>
                        </a:schemeClr>
                      </a:solidFill>
                    </a:rPr>
                    <a:t>|31%</a:t>
                  </a:r>
                  <a:r>
                    <a:rPr lang="de-DE" sz="600" dirty="0">
                      <a:solidFill>
                        <a:schemeClr val="bg1">
                          <a:lumMod val="65000"/>
                        </a:schemeClr>
                      </a:solidFill>
                    </a:rPr>
                    <a:t>c</a:t>
                  </a:r>
                  <a:r>
                    <a:rPr lang="de-DE" sz="800" dirty="0">
                      <a:solidFill>
                        <a:schemeClr val="bg1">
                          <a:lumMod val="65000"/>
                        </a:schemeClr>
                      </a:solidFill>
                    </a:rPr>
                    <a:t>|22%</a:t>
                  </a:r>
                  <a:endParaRPr lang="de-DE" sz="600" dirty="0">
                    <a:solidFill>
                      <a:schemeClr val="bg1">
                        <a:lumMod val="65000"/>
                      </a:schemeClr>
                    </a:solidFill>
                  </a:endParaRPr>
                </a:p>
              </p:txBody>
            </p:sp>
          </p:grpSp>
        </p:grpSp>
        <p:grpSp>
          <p:nvGrpSpPr>
            <p:cNvPr id="212" name="Gruppieren 211">
              <a:extLst>
                <a:ext uri="{FF2B5EF4-FFF2-40B4-BE49-F238E27FC236}">
                  <a16:creationId xmlns:a16="http://schemas.microsoft.com/office/drawing/2014/main" id="{6A39BE67-9914-4727-9D93-A4FF2E859A02}"/>
                </a:ext>
              </a:extLst>
            </p:cNvPr>
            <p:cNvGrpSpPr>
              <a:grpSpLocks noChangeAspect="1"/>
            </p:cNvGrpSpPr>
            <p:nvPr/>
          </p:nvGrpSpPr>
          <p:grpSpPr>
            <a:xfrm>
              <a:off x="1959046" y="2921448"/>
              <a:ext cx="224322" cy="144000"/>
              <a:chOff x="10194164" y="3584308"/>
              <a:chExt cx="493594" cy="316855"/>
            </a:xfrm>
          </p:grpSpPr>
          <p:pic>
            <p:nvPicPr>
              <p:cNvPr id="213" name="Graphic 5">
                <a:extLst>
                  <a:ext uri="{FF2B5EF4-FFF2-40B4-BE49-F238E27FC236}">
                    <a16:creationId xmlns:a16="http://schemas.microsoft.com/office/drawing/2014/main" id="{ED17B524-2837-4616-A6C9-B0426B360F7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94890" y="3584308"/>
                <a:ext cx="192868" cy="316855"/>
              </a:xfrm>
              <a:prstGeom prst="rect">
                <a:avLst/>
              </a:prstGeom>
            </p:spPr>
          </p:pic>
          <p:pic>
            <p:nvPicPr>
              <p:cNvPr id="214" name="Graphic 11">
                <a:extLst>
                  <a:ext uri="{FF2B5EF4-FFF2-40B4-BE49-F238E27FC236}">
                    <a16:creationId xmlns:a16="http://schemas.microsoft.com/office/drawing/2014/main" id="{B9CFF38B-EC80-4F12-BB19-44EE205FBAD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nvGrpSpPr>
          <p:cNvPr id="225" name="Gruppieren 224">
            <a:extLst>
              <a:ext uri="{FF2B5EF4-FFF2-40B4-BE49-F238E27FC236}">
                <a16:creationId xmlns:a16="http://schemas.microsoft.com/office/drawing/2014/main" id="{31BB2D03-C7AC-444A-9265-ACBE74BF159B}"/>
              </a:ext>
            </a:extLst>
          </p:cNvPr>
          <p:cNvGrpSpPr/>
          <p:nvPr/>
        </p:nvGrpSpPr>
        <p:grpSpPr>
          <a:xfrm>
            <a:off x="6296143" y="2858832"/>
            <a:ext cx="1150182" cy="570168"/>
            <a:chOff x="1951900" y="2921448"/>
            <a:chExt cx="1150182" cy="570168"/>
          </a:xfrm>
        </p:grpSpPr>
        <p:pic>
          <p:nvPicPr>
            <p:cNvPr id="226" name="Grafik 225">
              <a:extLst>
                <a:ext uri="{FF2B5EF4-FFF2-40B4-BE49-F238E27FC236}">
                  <a16:creationId xmlns:a16="http://schemas.microsoft.com/office/drawing/2014/main" id="{6B93B3D6-8F8E-4048-BD23-91188B7B7E9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82182" y="3141613"/>
              <a:ext cx="188090" cy="180000"/>
            </a:xfrm>
            <a:prstGeom prst="rect">
              <a:avLst/>
            </a:prstGeom>
          </p:spPr>
        </p:pic>
        <p:grpSp>
          <p:nvGrpSpPr>
            <p:cNvPr id="227" name="Gruppieren 226">
              <a:extLst>
                <a:ext uri="{FF2B5EF4-FFF2-40B4-BE49-F238E27FC236}">
                  <a16:creationId xmlns:a16="http://schemas.microsoft.com/office/drawing/2014/main" id="{6A454AE8-664E-4393-9274-DFCB9A526E7E}"/>
                </a:ext>
              </a:extLst>
            </p:cNvPr>
            <p:cNvGrpSpPr/>
            <p:nvPr/>
          </p:nvGrpSpPr>
          <p:grpSpPr>
            <a:xfrm>
              <a:off x="1951900" y="2942337"/>
              <a:ext cx="1150182" cy="549279"/>
              <a:chOff x="3153384" y="3006278"/>
              <a:chExt cx="1024281" cy="549279"/>
            </a:xfrm>
          </p:grpSpPr>
          <p:grpSp>
            <p:nvGrpSpPr>
              <p:cNvPr id="231" name="Gruppieren 230">
                <a:extLst>
                  <a:ext uri="{FF2B5EF4-FFF2-40B4-BE49-F238E27FC236}">
                    <a16:creationId xmlns:a16="http://schemas.microsoft.com/office/drawing/2014/main" id="{5AACC889-4A73-4C11-97A9-4B11E2F628E6}"/>
                  </a:ext>
                </a:extLst>
              </p:cNvPr>
              <p:cNvGrpSpPr/>
              <p:nvPr/>
            </p:nvGrpSpPr>
            <p:grpSpPr>
              <a:xfrm>
                <a:off x="3153384" y="3006278"/>
                <a:ext cx="1016330" cy="279325"/>
                <a:chOff x="5651042" y="3076433"/>
                <a:chExt cx="1016330" cy="279325"/>
              </a:xfrm>
            </p:grpSpPr>
            <p:grpSp>
              <p:nvGrpSpPr>
                <p:cNvPr id="237" name="Gruppieren 236">
                  <a:extLst>
                    <a:ext uri="{FF2B5EF4-FFF2-40B4-BE49-F238E27FC236}">
                      <a16:creationId xmlns:a16="http://schemas.microsoft.com/office/drawing/2014/main" id="{436A2276-F223-4283-BF8F-DC52E0514A7E}"/>
                    </a:ext>
                  </a:extLst>
                </p:cNvPr>
                <p:cNvGrpSpPr/>
                <p:nvPr/>
              </p:nvGrpSpPr>
              <p:grpSpPr>
                <a:xfrm>
                  <a:off x="5651042" y="3211758"/>
                  <a:ext cx="216000" cy="144000"/>
                  <a:chOff x="2734278" y="3211758"/>
                  <a:chExt cx="216000" cy="144000"/>
                </a:xfrm>
              </p:grpSpPr>
              <p:cxnSp>
                <p:nvCxnSpPr>
                  <p:cNvPr id="239" name="Gerader Verbinder 238">
                    <a:extLst>
                      <a:ext uri="{FF2B5EF4-FFF2-40B4-BE49-F238E27FC236}">
                        <a16:creationId xmlns:a16="http://schemas.microsoft.com/office/drawing/2014/main" id="{B2280DF7-B450-4B03-A407-607421D244C9}"/>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0" name="Gerader Verbinder 239">
                    <a:extLst>
                      <a:ext uri="{FF2B5EF4-FFF2-40B4-BE49-F238E27FC236}">
                        <a16:creationId xmlns:a16="http://schemas.microsoft.com/office/drawing/2014/main" id="{730140EF-F528-436A-8BF4-32872EE1C2A8}"/>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38" name="Textfeld 237">
                  <a:extLst>
                    <a:ext uri="{FF2B5EF4-FFF2-40B4-BE49-F238E27FC236}">
                      <a16:creationId xmlns:a16="http://schemas.microsoft.com/office/drawing/2014/main" id="{CF5DD050-275C-45AB-8A48-5E395FBCE60F}"/>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232" name="Gruppieren 231">
                <a:extLst>
                  <a:ext uri="{FF2B5EF4-FFF2-40B4-BE49-F238E27FC236}">
                    <a16:creationId xmlns:a16="http://schemas.microsoft.com/office/drawing/2014/main" id="{6E96AC28-660C-4E30-9F53-42F4E62224C6}"/>
                  </a:ext>
                </a:extLst>
              </p:cNvPr>
              <p:cNvGrpSpPr/>
              <p:nvPr/>
            </p:nvGrpSpPr>
            <p:grpSpPr>
              <a:xfrm>
                <a:off x="3159562" y="3281036"/>
                <a:ext cx="1018103" cy="274521"/>
                <a:chOff x="5649269" y="2787070"/>
                <a:chExt cx="1018103" cy="274521"/>
              </a:xfrm>
            </p:grpSpPr>
            <p:grpSp>
              <p:nvGrpSpPr>
                <p:cNvPr id="233" name="Gruppieren 232">
                  <a:extLst>
                    <a:ext uri="{FF2B5EF4-FFF2-40B4-BE49-F238E27FC236}">
                      <a16:creationId xmlns:a16="http://schemas.microsoft.com/office/drawing/2014/main" id="{CE00BC9B-A9C9-4361-915A-FD09B6D05CAB}"/>
                    </a:ext>
                  </a:extLst>
                </p:cNvPr>
                <p:cNvGrpSpPr/>
                <p:nvPr/>
              </p:nvGrpSpPr>
              <p:grpSpPr>
                <a:xfrm>
                  <a:off x="5649269" y="2917591"/>
                  <a:ext cx="216000" cy="144000"/>
                  <a:chOff x="2734278" y="3211758"/>
                  <a:chExt cx="216000" cy="144000"/>
                </a:xfrm>
              </p:grpSpPr>
              <p:cxnSp>
                <p:nvCxnSpPr>
                  <p:cNvPr id="235" name="Gerader Verbinder 234">
                    <a:extLst>
                      <a:ext uri="{FF2B5EF4-FFF2-40B4-BE49-F238E27FC236}">
                        <a16:creationId xmlns:a16="http://schemas.microsoft.com/office/drawing/2014/main" id="{7AAC4843-2F3B-4D1E-BBC9-D6AF711541E2}"/>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36" name="Gerader Verbinder 235">
                    <a:extLst>
                      <a:ext uri="{FF2B5EF4-FFF2-40B4-BE49-F238E27FC236}">
                        <a16:creationId xmlns:a16="http://schemas.microsoft.com/office/drawing/2014/main" id="{9B866906-9A2E-4CC4-8DA3-26322F678EDB}"/>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34" name="Textfeld 233">
                  <a:extLst>
                    <a:ext uri="{FF2B5EF4-FFF2-40B4-BE49-F238E27FC236}">
                      <a16:creationId xmlns:a16="http://schemas.microsoft.com/office/drawing/2014/main" id="{F796FB71-8955-42CB-8ED2-32B58CB8BBAE}"/>
                    </a:ext>
                  </a:extLst>
                </p:cNvPr>
                <p:cNvSpPr txBox="1"/>
                <p:nvPr/>
              </p:nvSpPr>
              <p:spPr>
                <a:xfrm>
                  <a:off x="5898046" y="2787070"/>
                  <a:ext cx="769326" cy="123111"/>
                </a:xfrm>
                <a:prstGeom prst="rect">
                  <a:avLst/>
                </a:prstGeom>
                <a:noFill/>
              </p:spPr>
              <p:txBody>
                <a:bodyPr wrap="square" lIns="0" tIns="0" rIns="0" bIns="0" rtlCol="0">
                  <a:spAutoFit/>
                </a:bodyPr>
                <a:lstStyle/>
                <a:p>
                  <a:pPr lvl="0"/>
                  <a:r>
                    <a:rPr lang="de-DE" sz="800" dirty="0">
                      <a:solidFill>
                        <a:srgbClr val="FFFFFF">
                          <a:lumMod val="65000"/>
                        </a:srgbClr>
                      </a:solidFill>
                    </a:rPr>
                    <a:t>31%</a:t>
                  </a:r>
                  <a:r>
                    <a:rPr lang="de-DE" sz="600" dirty="0">
                      <a:solidFill>
                        <a:srgbClr val="FFFFFF">
                          <a:lumMod val="65000"/>
                        </a:srgbClr>
                      </a:solidFill>
                    </a:rPr>
                    <a:t>bc</a:t>
                  </a:r>
                  <a:r>
                    <a:rPr lang="de-DE" sz="800" dirty="0">
                      <a:solidFill>
                        <a:srgbClr val="FFFFFF">
                          <a:lumMod val="65000"/>
                        </a:srgbClr>
                      </a:solidFill>
                    </a:rPr>
                    <a:t>|23%</a:t>
                  </a:r>
                  <a:r>
                    <a:rPr lang="de-DE" sz="600" dirty="0">
                      <a:solidFill>
                        <a:srgbClr val="FFFFFF">
                          <a:lumMod val="65000"/>
                        </a:srgbClr>
                      </a:solidFill>
                    </a:rPr>
                    <a:t>c</a:t>
                  </a:r>
                  <a:r>
                    <a:rPr lang="de-DE" sz="800" dirty="0">
                      <a:solidFill>
                        <a:srgbClr val="FFFFFF">
                          <a:lumMod val="65000"/>
                        </a:srgbClr>
                      </a:solidFill>
                    </a:rPr>
                    <a:t>|15%</a:t>
                  </a:r>
                  <a:endParaRPr lang="de-DE" sz="600" dirty="0">
                    <a:solidFill>
                      <a:srgbClr val="FFFFFF">
                        <a:lumMod val="65000"/>
                      </a:srgbClr>
                    </a:solidFill>
                  </a:endParaRPr>
                </a:p>
              </p:txBody>
            </p:sp>
          </p:grpSp>
        </p:grpSp>
        <p:grpSp>
          <p:nvGrpSpPr>
            <p:cNvPr id="228" name="Gruppieren 227">
              <a:extLst>
                <a:ext uri="{FF2B5EF4-FFF2-40B4-BE49-F238E27FC236}">
                  <a16:creationId xmlns:a16="http://schemas.microsoft.com/office/drawing/2014/main" id="{6198BE97-F604-4115-AF5E-5030A29437F8}"/>
                </a:ext>
              </a:extLst>
            </p:cNvPr>
            <p:cNvGrpSpPr>
              <a:grpSpLocks noChangeAspect="1"/>
            </p:cNvGrpSpPr>
            <p:nvPr/>
          </p:nvGrpSpPr>
          <p:grpSpPr>
            <a:xfrm>
              <a:off x="1959046" y="2921448"/>
              <a:ext cx="224322" cy="144000"/>
              <a:chOff x="10194164" y="3584308"/>
              <a:chExt cx="493594" cy="316855"/>
            </a:xfrm>
          </p:grpSpPr>
          <p:pic>
            <p:nvPicPr>
              <p:cNvPr id="229" name="Graphic 5">
                <a:extLst>
                  <a:ext uri="{FF2B5EF4-FFF2-40B4-BE49-F238E27FC236}">
                    <a16:creationId xmlns:a16="http://schemas.microsoft.com/office/drawing/2014/main" id="{A0F125BD-5EE2-4E1F-AE95-5181AD3A342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94890" y="3584308"/>
                <a:ext cx="192868" cy="316855"/>
              </a:xfrm>
              <a:prstGeom prst="rect">
                <a:avLst/>
              </a:prstGeom>
            </p:spPr>
          </p:pic>
          <p:pic>
            <p:nvPicPr>
              <p:cNvPr id="230" name="Graphic 11">
                <a:extLst>
                  <a:ext uri="{FF2B5EF4-FFF2-40B4-BE49-F238E27FC236}">
                    <a16:creationId xmlns:a16="http://schemas.microsoft.com/office/drawing/2014/main" id="{56949BD6-3FFB-461D-AD81-9627B1973EE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nvGrpSpPr>
          <p:cNvPr id="257" name="Gruppieren 256">
            <a:extLst>
              <a:ext uri="{FF2B5EF4-FFF2-40B4-BE49-F238E27FC236}">
                <a16:creationId xmlns:a16="http://schemas.microsoft.com/office/drawing/2014/main" id="{9A0661AA-3E93-4760-9329-009B0E5FB35A}"/>
              </a:ext>
            </a:extLst>
          </p:cNvPr>
          <p:cNvGrpSpPr/>
          <p:nvPr/>
        </p:nvGrpSpPr>
        <p:grpSpPr>
          <a:xfrm>
            <a:off x="9704692" y="2723094"/>
            <a:ext cx="1150182" cy="570168"/>
            <a:chOff x="1951900" y="2921448"/>
            <a:chExt cx="1150182" cy="570168"/>
          </a:xfrm>
        </p:grpSpPr>
        <p:pic>
          <p:nvPicPr>
            <p:cNvPr id="258" name="Grafik 257">
              <a:extLst>
                <a:ext uri="{FF2B5EF4-FFF2-40B4-BE49-F238E27FC236}">
                  <a16:creationId xmlns:a16="http://schemas.microsoft.com/office/drawing/2014/main" id="{9BD4137D-1C5E-4644-B415-7EB6EC39780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82182" y="3141613"/>
              <a:ext cx="188090" cy="180000"/>
            </a:xfrm>
            <a:prstGeom prst="rect">
              <a:avLst/>
            </a:prstGeom>
          </p:spPr>
        </p:pic>
        <p:grpSp>
          <p:nvGrpSpPr>
            <p:cNvPr id="259" name="Gruppieren 258">
              <a:extLst>
                <a:ext uri="{FF2B5EF4-FFF2-40B4-BE49-F238E27FC236}">
                  <a16:creationId xmlns:a16="http://schemas.microsoft.com/office/drawing/2014/main" id="{9C3AB97B-36E9-422D-834A-A2215339C961}"/>
                </a:ext>
              </a:extLst>
            </p:cNvPr>
            <p:cNvGrpSpPr/>
            <p:nvPr/>
          </p:nvGrpSpPr>
          <p:grpSpPr>
            <a:xfrm>
              <a:off x="1951900" y="2942337"/>
              <a:ext cx="1150182" cy="549279"/>
              <a:chOff x="3153384" y="3006278"/>
              <a:chExt cx="1024281" cy="549279"/>
            </a:xfrm>
          </p:grpSpPr>
          <p:grpSp>
            <p:nvGrpSpPr>
              <p:cNvPr id="263" name="Gruppieren 262">
                <a:extLst>
                  <a:ext uri="{FF2B5EF4-FFF2-40B4-BE49-F238E27FC236}">
                    <a16:creationId xmlns:a16="http://schemas.microsoft.com/office/drawing/2014/main" id="{45C0F752-274D-4201-8163-EF74D3F7DBCE}"/>
                  </a:ext>
                </a:extLst>
              </p:cNvPr>
              <p:cNvGrpSpPr/>
              <p:nvPr/>
            </p:nvGrpSpPr>
            <p:grpSpPr>
              <a:xfrm>
                <a:off x="3153384" y="3006278"/>
                <a:ext cx="1016330" cy="279325"/>
                <a:chOff x="5651042" y="3076433"/>
                <a:chExt cx="1016330" cy="279325"/>
              </a:xfrm>
            </p:grpSpPr>
            <p:grpSp>
              <p:nvGrpSpPr>
                <p:cNvPr id="269" name="Gruppieren 268">
                  <a:extLst>
                    <a:ext uri="{FF2B5EF4-FFF2-40B4-BE49-F238E27FC236}">
                      <a16:creationId xmlns:a16="http://schemas.microsoft.com/office/drawing/2014/main" id="{2CB76BA9-0477-4915-A23B-E170571F27C5}"/>
                    </a:ext>
                  </a:extLst>
                </p:cNvPr>
                <p:cNvGrpSpPr/>
                <p:nvPr/>
              </p:nvGrpSpPr>
              <p:grpSpPr>
                <a:xfrm>
                  <a:off x="5651042" y="3211758"/>
                  <a:ext cx="216000" cy="144000"/>
                  <a:chOff x="2734278" y="3211758"/>
                  <a:chExt cx="216000" cy="144000"/>
                </a:xfrm>
              </p:grpSpPr>
              <p:cxnSp>
                <p:nvCxnSpPr>
                  <p:cNvPr id="271" name="Gerader Verbinder 270">
                    <a:extLst>
                      <a:ext uri="{FF2B5EF4-FFF2-40B4-BE49-F238E27FC236}">
                        <a16:creationId xmlns:a16="http://schemas.microsoft.com/office/drawing/2014/main" id="{D8F0EB93-87A8-4873-AFF6-13A9F590E5CD}"/>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72" name="Gerader Verbinder 271">
                    <a:extLst>
                      <a:ext uri="{FF2B5EF4-FFF2-40B4-BE49-F238E27FC236}">
                        <a16:creationId xmlns:a16="http://schemas.microsoft.com/office/drawing/2014/main" id="{58624B53-6918-4EDB-B163-B4920200B4C6}"/>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70" name="Textfeld 269">
                  <a:extLst>
                    <a:ext uri="{FF2B5EF4-FFF2-40B4-BE49-F238E27FC236}">
                      <a16:creationId xmlns:a16="http://schemas.microsoft.com/office/drawing/2014/main" id="{7A760A0A-F8AA-4117-AC05-583AB8CD20FD}"/>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264" name="Gruppieren 263">
                <a:extLst>
                  <a:ext uri="{FF2B5EF4-FFF2-40B4-BE49-F238E27FC236}">
                    <a16:creationId xmlns:a16="http://schemas.microsoft.com/office/drawing/2014/main" id="{479CF3EB-DEF9-49C9-857C-877AFE3ED592}"/>
                  </a:ext>
                </a:extLst>
              </p:cNvPr>
              <p:cNvGrpSpPr/>
              <p:nvPr/>
            </p:nvGrpSpPr>
            <p:grpSpPr>
              <a:xfrm>
                <a:off x="3159562" y="3281036"/>
                <a:ext cx="1018103" cy="274521"/>
                <a:chOff x="5649269" y="2787070"/>
                <a:chExt cx="1018103" cy="274521"/>
              </a:xfrm>
            </p:grpSpPr>
            <p:grpSp>
              <p:nvGrpSpPr>
                <p:cNvPr id="265" name="Gruppieren 264">
                  <a:extLst>
                    <a:ext uri="{FF2B5EF4-FFF2-40B4-BE49-F238E27FC236}">
                      <a16:creationId xmlns:a16="http://schemas.microsoft.com/office/drawing/2014/main" id="{A7EE2B49-B305-4407-A141-D60032EE45BC}"/>
                    </a:ext>
                  </a:extLst>
                </p:cNvPr>
                <p:cNvGrpSpPr/>
                <p:nvPr/>
              </p:nvGrpSpPr>
              <p:grpSpPr>
                <a:xfrm>
                  <a:off x="5649269" y="2917591"/>
                  <a:ext cx="216000" cy="144000"/>
                  <a:chOff x="2734278" y="3211758"/>
                  <a:chExt cx="216000" cy="144000"/>
                </a:xfrm>
              </p:grpSpPr>
              <p:cxnSp>
                <p:nvCxnSpPr>
                  <p:cNvPr id="267" name="Gerader Verbinder 266">
                    <a:extLst>
                      <a:ext uri="{FF2B5EF4-FFF2-40B4-BE49-F238E27FC236}">
                        <a16:creationId xmlns:a16="http://schemas.microsoft.com/office/drawing/2014/main" id="{4360B0AD-1D1D-459C-B24F-CAAF2F831968}"/>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8" name="Gerader Verbinder 267">
                    <a:extLst>
                      <a:ext uri="{FF2B5EF4-FFF2-40B4-BE49-F238E27FC236}">
                        <a16:creationId xmlns:a16="http://schemas.microsoft.com/office/drawing/2014/main" id="{47FBDA67-A46A-4DDA-9277-02AEAD945A8E}"/>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66" name="Textfeld 265">
                  <a:extLst>
                    <a:ext uri="{FF2B5EF4-FFF2-40B4-BE49-F238E27FC236}">
                      <a16:creationId xmlns:a16="http://schemas.microsoft.com/office/drawing/2014/main" id="{0724DE22-D93E-4F96-8C9F-D5CF98274E40}"/>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21%|33%</a:t>
                  </a:r>
                  <a:r>
                    <a:rPr lang="de-DE" sz="600" dirty="0">
                      <a:solidFill>
                        <a:schemeClr val="bg1">
                          <a:lumMod val="65000"/>
                        </a:schemeClr>
                      </a:solidFill>
                    </a:rPr>
                    <a:t>a</a:t>
                  </a:r>
                  <a:r>
                    <a:rPr lang="de-DE" sz="800" dirty="0">
                      <a:solidFill>
                        <a:schemeClr val="bg1">
                          <a:lumMod val="65000"/>
                        </a:schemeClr>
                      </a:solidFill>
                    </a:rPr>
                    <a:t>|54%</a:t>
                  </a:r>
                  <a:r>
                    <a:rPr lang="de-DE" sz="600" dirty="0">
                      <a:solidFill>
                        <a:schemeClr val="bg1">
                          <a:lumMod val="65000"/>
                        </a:schemeClr>
                      </a:solidFill>
                    </a:rPr>
                    <a:t>ab</a:t>
                  </a:r>
                </a:p>
              </p:txBody>
            </p:sp>
          </p:grpSp>
        </p:grpSp>
        <p:grpSp>
          <p:nvGrpSpPr>
            <p:cNvPr id="260" name="Gruppieren 259">
              <a:extLst>
                <a:ext uri="{FF2B5EF4-FFF2-40B4-BE49-F238E27FC236}">
                  <a16:creationId xmlns:a16="http://schemas.microsoft.com/office/drawing/2014/main" id="{164DC0AB-C7CA-4EEC-890E-6C1EDC23A698}"/>
                </a:ext>
              </a:extLst>
            </p:cNvPr>
            <p:cNvGrpSpPr>
              <a:grpSpLocks noChangeAspect="1"/>
            </p:cNvGrpSpPr>
            <p:nvPr/>
          </p:nvGrpSpPr>
          <p:grpSpPr>
            <a:xfrm>
              <a:off x="1959046" y="2921448"/>
              <a:ext cx="224322" cy="144000"/>
              <a:chOff x="10194164" y="3584308"/>
              <a:chExt cx="493594" cy="316855"/>
            </a:xfrm>
          </p:grpSpPr>
          <p:pic>
            <p:nvPicPr>
              <p:cNvPr id="261" name="Graphic 5">
                <a:extLst>
                  <a:ext uri="{FF2B5EF4-FFF2-40B4-BE49-F238E27FC236}">
                    <a16:creationId xmlns:a16="http://schemas.microsoft.com/office/drawing/2014/main" id="{3BC07065-08D6-4B51-AFC5-490A4A6D894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94890" y="3584308"/>
                <a:ext cx="192868" cy="316855"/>
              </a:xfrm>
              <a:prstGeom prst="rect">
                <a:avLst/>
              </a:prstGeom>
            </p:spPr>
          </p:pic>
          <p:pic>
            <p:nvPicPr>
              <p:cNvPr id="262" name="Graphic 11">
                <a:extLst>
                  <a:ext uri="{FF2B5EF4-FFF2-40B4-BE49-F238E27FC236}">
                    <a16:creationId xmlns:a16="http://schemas.microsoft.com/office/drawing/2014/main" id="{EC086326-4821-47D4-9D68-48280383CEF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nvGrpSpPr>
          <p:cNvPr id="273" name="Gruppieren 272">
            <a:extLst>
              <a:ext uri="{FF2B5EF4-FFF2-40B4-BE49-F238E27FC236}">
                <a16:creationId xmlns:a16="http://schemas.microsoft.com/office/drawing/2014/main" id="{B7C27B55-29F9-4374-A13B-F67ED680AF01}"/>
              </a:ext>
            </a:extLst>
          </p:cNvPr>
          <p:cNvGrpSpPr>
            <a:grpSpLocks noChangeAspect="1"/>
          </p:cNvGrpSpPr>
          <p:nvPr/>
        </p:nvGrpSpPr>
        <p:grpSpPr>
          <a:xfrm>
            <a:off x="8496065" y="5616154"/>
            <a:ext cx="3240000" cy="432383"/>
            <a:chOff x="8145191" y="5602202"/>
            <a:chExt cx="3681683" cy="491331"/>
          </a:xfrm>
        </p:grpSpPr>
        <p:pic>
          <p:nvPicPr>
            <p:cNvPr id="274" name="Graphic 5">
              <a:extLst>
                <a:ext uri="{FF2B5EF4-FFF2-40B4-BE49-F238E27FC236}">
                  <a16:creationId xmlns:a16="http://schemas.microsoft.com/office/drawing/2014/main" id="{F24269C9-9D95-4A9B-911E-DA603BF4071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524240" y="5667113"/>
              <a:ext cx="192868" cy="316855"/>
            </a:xfrm>
            <a:prstGeom prst="rect">
              <a:avLst/>
            </a:prstGeom>
          </p:spPr>
        </p:pic>
        <p:pic>
          <p:nvPicPr>
            <p:cNvPr id="275" name="Grafik 274">
              <a:extLst>
                <a:ext uri="{FF2B5EF4-FFF2-40B4-BE49-F238E27FC236}">
                  <a16:creationId xmlns:a16="http://schemas.microsoft.com/office/drawing/2014/main" id="{83BB3709-6A89-414A-9ED2-7065EC66BC1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93318" y="5602202"/>
              <a:ext cx="421322" cy="403200"/>
            </a:xfrm>
            <a:prstGeom prst="rect">
              <a:avLst/>
            </a:prstGeom>
          </p:spPr>
        </p:pic>
        <p:pic>
          <p:nvPicPr>
            <p:cNvPr id="276" name="Graphic 11">
              <a:extLst>
                <a:ext uri="{FF2B5EF4-FFF2-40B4-BE49-F238E27FC236}">
                  <a16:creationId xmlns:a16="http://schemas.microsoft.com/office/drawing/2014/main" id="{911215FA-D81C-44B6-99C8-5F7EF85832E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45191" y="5702348"/>
              <a:ext cx="276999" cy="276999"/>
            </a:xfrm>
            <a:prstGeom prst="rect">
              <a:avLst/>
            </a:prstGeom>
          </p:spPr>
        </p:pic>
        <p:sp>
          <p:nvSpPr>
            <p:cNvPr id="277" name="Rechteck: abgerundete Ecken 276">
              <a:extLst>
                <a:ext uri="{FF2B5EF4-FFF2-40B4-BE49-F238E27FC236}">
                  <a16:creationId xmlns:a16="http://schemas.microsoft.com/office/drawing/2014/main" id="{BD443E42-F896-4B71-8231-EF01C5C00FC1}"/>
                </a:ext>
              </a:extLst>
            </p:cNvPr>
            <p:cNvSpPr/>
            <p:nvPr/>
          </p:nvSpPr>
          <p:spPr bwMode="ltGray">
            <a:xfrm>
              <a:off x="10086643" y="5667112"/>
              <a:ext cx="1740231" cy="338289"/>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sp>
          <p:nvSpPr>
            <p:cNvPr id="278" name="Textfeld 277">
              <a:extLst>
                <a:ext uri="{FF2B5EF4-FFF2-40B4-BE49-F238E27FC236}">
                  <a16:creationId xmlns:a16="http://schemas.microsoft.com/office/drawing/2014/main" id="{2F0ED3E3-DF09-479D-AA46-A912E8CBDCD4}"/>
                </a:ext>
              </a:extLst>
            </p:cNvPr>
            <p:cNvSpPr txBox="1"/>
            <p:nvPr/>
          </p:nvSpPr>
          <p:spPr>
            <a:xfrm>
              <a:off x="10206064"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18-34</a:t>
              </a:r>
              <a:br>
                <a:rPr lang="en-US" sz="1100" dirty="0">
                  <a:solidFill>
                    <a:schemeClr val="bg1">
                      <a:lumMod val="75000"/>
                    </a:schemeClr>
                  </a:solidFill>
                </a:rPr>
              </a:br>
              <a:r>
                <a:rPr lang="en-US" sz="900" dirty="0">
                  <a:solidFill>
                    <a:schemeClr val="bg1">
                      <a:lumMod val="75000"/>
                    </a:schemeClr>
                  </a:solidFill>
                </a:rPr>
                <a:t>(a)</a:t>
              </a:r>
            </a:p>
          </p:txBody>
        </p:sp>
        <p:sp>
          <p:nvSpPr>
            <p:cNvPr id="279" name="Textfeld 278">
              <a:extLst>
                <a:ext uri="{FF2B5EF4-FFF2-40B4-BE49-F238E27FC236}">
                  <a16:creationId xmlns:a16="http://schemas.microsoft.com/office/drawing/2014/main" id="{60D7518E-FC9B-41E1-999A-7CD21A839B02}"/>
                </a:ext>
              </a:extLst>
            </p:cNvPr>
            <p:cNvSpPr txBox="1"/>
            <p:nvPr/>
          </p:nvSpPr>
          <p:spPr>
            <a:xfrm>
              <a:off x="10741646"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35-49</a:t>
              </a:r>
              <a:br>
                <a:rPr lang="en-US" sz="1100" dirty="0">
                  <a:solidFill>
                    <a:schemeClr val="bg1">
                      <a:lumMod val="75000"/>
                    </a:schemeClr>
                  </a:solidFill>
                </a:rPr>
              </a:br>
              <a:r>
                <a:rPr lang="en-US" sz="900" dirty="0">
                  <a:solidFill>
                    <a:schemeClr val="bg1">
                      <a:lumMod val="75000"/>
                    </a:schemeClr>
                  </a:solidFill>
                </a:rPr>
                <a:t>(b)</a:t>
              </a:r>
            </a:p>
          </p:txBody>
        </p:sp>
        <p:sp>
          <p:nvSpPr>
            <p:cNvPr id="280" name="Textfeld 279">
              <a:extLst>
                <a:ext uri="{FF2B5EF4-FFF2-40B4-BE49-F238E27FC236}">
                  <a16:creationId xmlns:a16="http://schemas.microsoft.com/office/drawing/2014/main" id="{ADC30194-75B8-4380-8AE6-14E4DE6A6302}"/>
                </a:ext>
              </a:extLst>
            </p:cNvPr>
            <p:cNvSpPr txBox="1"/>
            <p:nvPr/>
          </p:nvSpPr>
          <p:spPr>
            <a:xfrm>
              <a:off x="11277227"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50-99</a:t>
              </a:r>
              <a:br>
                <a:rPr lang="en-US" sz="1100" dirty="0">
                  <a:solidFill>
                    <a:schemeClr val="bg1">
                      <a:lumMod val="75000"/>
                    </a:schemeClr>
                  </a:solidFill>
                </a:rPr>
              </a:br>
              <a:r>
                <a:rPr lang="en-US" sz="900" dirty="0">
                  <a:solidFill>
                    <a:schemeClr val="bg1">
                      <a:lumMod val="75000"/>
                    </a:schemeClr>
                  </a:solidFill>
                </a:rPr>
                <a:t>(c)</a:t>
              </a:r>
            </a:p>
          </p:txBody>
        </p:sp>
        <p:cxnSp>
          <p:nvCxnSpPr>
            <p:cNvPr id="281" name="Gerader Verbinder 280">
              <a:extLst>
                <a:ext uri="{FF2B5EF4-FFF2-40B4-BE49-F238E27FC236}">
                  <a16:creationId xmlns:a16="http://schemas.microsoft.com/office/drawing/2014/main" id="{17BA1957-7DC8-4A71-B53C-D25520970B56}"/>
                </a:ext>
              </a:extLst>
            </p:cNvPr>
            <p:cNvCxnSpPr>
              <a:cxnSpLocks/>
            </p:cNvCxnSpPr>
            <p:nvPr/>
          </p:nvCxnSpPr>
          <p:spPr>
            <a:xfrm>
              <a:off x="1067642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82" name="Gerader Verbinder 281">
              <a:extLst>
                <a:ext uri="{FF2B5EF4-FFF2-40B4-BE49-F238E27FC236}">
                  <a16:creationId xmlns:a16="http://schemas.microsoft.com/office/drawing/2014/main" id="{4FD5E43F-5CBD-49A9-B550-718809315A97}"/>
                </a:ext>
              </a:extLst>
            </p:cNvPr>
            <p:cNvCxnSpPr>
              <a:cxnSpLocks/>
            </p:cNvCxnSpPr>
            <p:nvPr/>
          </p:nvCxnSpPr>
          <p:spPr>
            <a:xfrm>
              <a:off x="1121689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83" name="Rechteck: abgerundete Ecken 282">
              <a:extLst>
                <a:ext uri="{FF2B5EF4-FFF2-40B4-BE49-F238E27FC236}">
                  <a16:creationId xmlns:a16="http://schemas.microsoft.com/office/drawing/2014/main" id="{BB9D7EEF-A462-448B-B6B1-36748E0E9371}"/>
                </a:ext>
              </a:extLst>
            </p:cNvPr>
            <p:cNvSpPr/>
            <p:nvPr/>
          </p:nvSpPr>
          <p:spPr bwMode="ltGray">
            <a:xfrm>
              <a:off x="8812162" y="5667112"/>
              <a:ext cx="518125" cy="33829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cxnSp>
          <p:nvCxnSpPr>
            <p:cNvPr id="284" name="Gerader Verbinder 283">
              <a:extLst>
                <a:ext uri="{FF2B5EF4-FFF2-40B4-BE49-F238E27FC236}">
                  <a16:creationId xmlns:a16="http://schemas.microsoft.com/office/drawing/2014/main" id="{4529C47A-9AF7-4EB0-B5AE-D9FD1202D28D}"/>
                </a:ext>
              </a:extLst>
            </p:cNvPr>
            <p:cNvCxnSpPr>
              <a:cxnSpLocks/>
            </p:cNvCxnSpPr>
            <p:nvPr/>
          </p:nvCxnSpPr>
          <p:spPr>
            <a:xfrm>
              <a:off x="9071224" y="5765460"/>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85" name="Textfeld 284">
              <a:extLst>
                <a:ext uri="{FF2B5EF4-FFF2-40B4-BE49-F238E27FC236}">
                  <a16:creationId xmlns:a16="http://schemas.microsoft.com/office/drawing/2014/main" id="{CDB77CFF-E538-4FB9-B862-419BFB52115E}"/>
                </a:ext>
              </a:extLst>
            </p:cNvPr>
            <p:cNvSpPr txBox="1"/>
            <p:nvPr/>
          </p:nvSpPr>
          <p:spPr>
            <a:xfrm>
              <a:off x="8882814" y="5766403"/>
              <a:ext cx="132972" cy="192355"/>
            </a:xfrm>
            <a:prstGeom prst="rect">
              <a:avLst/>
            </a:prstGeom>
            <a:noFill/>
          </p:spPr>
          <p:txBody>
            <a:bodyPr wrap="none" lIns="0" tIns="0" rIns="0" bIns="0" rtlCol="0">
              <a:spAutoFit/>
            </a:bodyPr>
            <a:lstStyle/>
            <a:p>
              <a:pPr algn="ctr"/>
              <a:r>
                <a:rPr lang="en-US" sz="1100" dirty="0">
                  <a:solidFill>
                    <a:schemeClr val="bg1">
                      <a:lumMod val="75000"/>
                    </a:schemeClr>
                  </a:solidFill>
                </a:rPr>
                <a:t>m</a:t>
              </a:r>
            </a:p>
          </p:txBody>
        </p:sp>
        <p:sp>
          <p:nvSpPr>
            <p:cNvPr id="286" name="Textfeld 285">
              <a:extLst>
                <a:ext uri="{FF2B5EF4-FFF2-40B4-BE49-F238E27FC236}">
                  <a16:creationId xmlns:a16="http://schemas.microsoft.com/office/drawing/2014/main" id="{E6A9DF4F-8A5C-4AF1-B7FD-6791C6852285}"/>
                </a:ext>
              </a:extLst>
            </p:cNvPr>
            <p:cNvSpPr txBox="1"/>
            <p:nvPr/>
          </p:nvSpPr>
          <p:spPr>
            <a:xfrm>
              <a:off x="9198193" y="5766403"/>
              <a:ext cx="43718" cy="192355"/>
            </a:xfrm>
            <a:prstGeom prst="rect">
              <a:avLst/>
            </a:prstGeom>
            <a:noFill/>
          </p:spPr>
          <p:txBody>
            <a:bodyPr wrap="none" lIns="0" tIns="0" rIns="0" bIns="0" rtlCol="0">
              <a:spAutoFit/>
            </a:bodyPr>
            <a:lstStyle/>
            <a:p>
              <a:pPr algn="ctr"/>
              <a:r>
                <a:rPr lang="en-US" sz="1100" dirty="0">
                  <a:solidFill>
                    <a:schemeClr val="bg1">
                      <a:lumMod val="75000"/>
                    </a:schemeClr>
                  </a:solidFill>
                </a:rPr>
                <a:t>f</a:t>
              </a:r>
              <a:endParaRPr lang="en-US" sz="900" dirty="0">
                <a:solidFill>
                  <a:schemeClr val="bg1">
                    <a:lumMod val="75000"/>
                  </a:schemeClr>
                </a:solidFill>
              </a:endParaRPr>
            </a:p>
          </p:txBody>
        </p:sp>
        <p:sp>
          <p:nvSpPr>
            <p:cNvPr id="287" name="Textfeld 286">
              <a:extLst>
                <a:ext uri="{FF2B5EF4-FFF2-40B4-BE49-F238E27FC236}">
                  <a16:creationId xmlns:a16="http://schemas.microsoft.com/office/drawing/2014/main" id="{714922B5-8FC0-4997-963A-27EC6A49EA31}"/>
                </a:ext>
              </a:extLst>
            </p:cNvPr>
            <p:cNvSpPr txBox="1"/>
            <p:nvPr/>
          </p:nvSpPr>
          <p:spPr>
            <a:xfrm>
              <a:off x="8908650" y="5936152"/>
              <a:ext cx="74" cy="157381"/>
            </a:xfrm>
            <a:prstGeom prst="rect">
              <a:avLst/>
            </a:prstGeom>
            <a:noFill/>
          </p:spPr>
          <p:txBody>
            <a:bodyPr wrap="none" lIns="0" tIns="0" rIns="0" bIns="0" rtlCol="0">
              <a:spAutoFit/>
            </a:bodyPr>
            <a:lstStyle/>
            <a:p>
              <a:endParaRPr lang="en-US" sz="900" b="1" dirty="0">
                <a:solidFill>
                  <a:schemeClr val="bg1">
                    <a:lumMod val="75000"/>
                  </a:schemeClr>
                </a:solidFill>
              </a:endParaRPr>
            </a:p>
          </p:txBody>
        </p:sp>
      </p:grpSp>
      <p:grpSp>
        <p:nvGrpSpPr>
          <p:cNvPr id="146" name="Gruppieren 145">
            <a:extLst>
              <a:ext uri="{FF2B5EF4-FFF2-40B4-BE49-F238E27FC236}">
                <a16:creationId xmlns:a16="http://schemas.microsoft.com/office/drawing/2014/main" id="{6893107C-F57E-4DCC-B37D-8CF5C4B5A68C}"/>
              </a:ext>
            </a:extLst>
          </p:cNvPr>
          <p:cNvGrpSpPr/>
          <p:nvPr/>
        </p:nvGrpSpPr>
        <p:grpSpPr>
          <a:xfrm>
            <a:off x="1912428" y="6249342"/>
            <a:ext cx="724480" cy="468000"/>
            <a:chOff x="1714500" y="4880600"/>
            <a:chExt cx="724480" cy="468000"/>
          </a:xfrm>
        </p:grpSpPr>
        <p:pic>
          <p:nvPicPr>
            <p:cNvPr id="147" name="Grafik 146">
              <a:extLst>
                <a:ext uri="{FF2B5EF4-FFF2-40B4-BE49-F238E27FC236}">
                  <a16:creationId xmlns:a16="http://schemas.microsoft.com/office/drawing/2014/main" id="{646FE665-8D0D-47C2-BA53-1FA475082A02}"/>
                </a:ext>
              </a:extLst>
            </p:cNvPr>
            <p:cNvPicPr>
              <a:picLocks noChangeAspect="1"/>
            </p:cNvPicPr>
            <p:nvPr/>
          </p:nvPicPr>
          <p:blipFill>
            <a:blip r:embed="rId12"/>
            <a:stretch>
              <a:fillRect/>
            </a:stretch>
          </p:blipFill>
          <p:spPr>
            <a:xfrm>
              <a:off x="1714500" y="4880600"/>
              <a:ext cx="468000" cy="468000"/>
            </a:xfrm>
            <a:prstGeom prst="rect">
              <a:avLst/>
            </a:prstGeom>
          </p:spPr>
        </p:pic>
        <p:sp>
          <p:nvSpPr>
            <p:cNvPr id="148" name="Textfeld 147">
              <a:extLst>
                <a:ext uri="{FF2B5EF4-FFF2-40B4-BE49-F238E27FC236}">
                  <a16:creationId xmlns:a16="http://schemas.microsoft.com/office/drawing/2014/main" id="{9743DFF0-AC5C-4687-8140-0548572E6394}"/>
                </a:ext>
              </a:extLst>
            </p:cNvPr>
            <p:cNvSpPr txBox="1"/>
            <p:nvPr/>
          </p:nvSpPr>
          <p:spPr>
            <a:xfrm>
              <a:off x="2182500" y="5037656"/>
              <a:ext cx="256480" cy="153888"/>
            </a:xfrm>
            <a:prstGeom prst="rect">
              <a:avLst/>
            </a:prstGeom>
            <a:noFill/>
          </p:spPr>
          <p:txBody>
            <a:bodyPr wrap="none" lIns="0" tIns="0" rIns="0" bIns="0" rtlCol="0">
              <a:spAutoFit/>
            </a:bodyPr>
            <a:lstStyle/>
            <a:p>
              <a:r>
                <a:rPr lang="en-US" sz="1000" b="1" noProof="1"/>
                <a:t>BEL</a:t>
              </a:r>
            </a:p>
          </p:txBody>
        </p:sp>
      </p:grpSp>
      <p:sp>
        <p:nvSpPr>
          <p:cNvPr id="4" name="Foliennummernplatzhalter 3">
            <a:extLst>
              <a:ext uri="{FF2B5EF4-FFF2-40B4-BE49-F238E27FC236}">
                <a16:creationId xmlns:a16="http://schemas.microsoft.com/office/drawing/2014/main" id="{EF9B51C0-CA94-43A2-BDE7-503617DA2754}"/>
              </a:ext>
            </a:extLst>
          </p:cNvPr>
          <p:cNvSpPr>
            <a:spLocks noGrp="1"/>
          </p:cNvSpPr>
          <p:nvPr>
            <p:ph type="sldNum" sz="quarter" idx="10"/>
          </p:nvPr>
        </p:nvSpPr>
        <p:spPr/>
        <p:txBody>
          <a:bodyPr/>
          <a:lstStyle/>
          <a:p>
            <a:fld id="{4034BEE3-566C-4068-A777-C3A4762E861B}" type="slidenum">
              <a:rPr lang="en-GB" smtClean="0"/>
              <a:pPr/>
              <a:t>42</a:t>
            </a:fld>
            <a:endParaRPr lang="en-GB" dirty="0"/>
          </a:p>
        </p:txBody>
      </p:sp>
    </p:spTree>
    <p:extLst>
      <p:ext uri="{BB962C8B-B14F-4D97-AF65-F5344CB8AC3E}">
        <p14:creationId xmlns:p14="http://schemas.microsoft.com/office/powerpoint/2010/main" val="156238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23086-37A0-45B7-A793-B7BB984F92D1}"/>
              </a:ext>
            </a:extLst>
          </p:cNvPr>
          <p:cNvSpPr>
            <a:spLocks noGrp="1"/>
          </p:cNvSpPr>
          <p:nvPr>
            <p:ph type="title"/>
          </p:nvPr>
        </p:nvSpPr>
        <p:spPr/>
        <p:txBody>
          <a:bodyPr/>
          <a:lstStyle/>
          <a:p>
            <a:r>
              <a:rPr lang="en-US" noProof="1"/>
              <a:t>About two thirds would get intimate even if the partner had a cold, 28% even would have sex with their partner.</a:t>
            </a:r>
          </a:p>
        </p:txBody>
      </p:sp>
      <p:sp>
        <p:nvSpPr>
          <p:cNvPr id="25" name="Rechteck 24">
            <a:extLst>
              <a:ext uri="{FF2B5EF4-FFF2-40B4-BE49-F238E27FC236}">
                <a16:creationId xmlns:a16="http://schemas.microsoft.com/office/drawing/2014/main" id="{DCF96DBA-E538-4A5C-8102-CE9E1CA81B2D}"/>
              </a:ext>
            </a:extLst>
          </p:cNvPr>
          <p:cNvSpPr/>
          <p:nvPr/>
        </p:nvSpPr>
        <p:spPr bwMode="ltGray">
          <a:xfrm>
            <a:off x="10950242" y="880227"/>
            <a:ext cx="876632" cy="40320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t>Sexuality &amp; Health</a:t>
            </a:r>
          </a:p>
        </p:txBody>
      </p:sp>
      <p:sp>
        <p:nvSpPr>
          <p:cNvPr id="37" name="Rechteck 36">
            <a:extLst>
              <a:ext uri="{FF2B5EF4-FFF2-40B4-BE49-F238E27FC236}">
                <a16:creationId xmlns:a16="http://schemas.microsoft.com/office/drawing/2014/main" id="{E004C218-FDD3-4D89-8D18-6667F71D5D39}"/>
              </a:ext>
            </a:extLst>
          </p:cNvPr>
          <p:cNvSpPr/>
          <p:nvPr/>
        </p:nvSpPr>
        <p:spPr>
          <a:xfrm>
            <a:off x="359999" y="1161919"/>
            <a:ext cx="10590243" cy="276999"/>
          </a:xfrm>
          <a:prstGeom prst="rect">
            <a:avLst/>
          </a:prstGeom>
        </p:spPr>
        <p:txBody>
          <a:bodyPr wrap="square">
            <a:spAutoFit/>
          </a:bodyPr>
          <a:lstStyle/>
          <a:p>
            <a:r>
              <a:rPr lang="en-US" sz="1200" dirty="0"/>
              <a:t>Q29. Imagine your partner has a cold. Would you consider getting intimate with them anyway? </a:t>
            </a:r>
            <a:r>
              <a:rPr lang="en-US" sz="1200" i="1" dirty="0"/>
              <a:t>– (single answer)</a:t>
            </a:r>
            <a:r>
              <a:rPr lang="en-US" sz="1200" dirty="0"/>
              <a:t> </a:t>
            </a:r>
          </a:p>
        </p:txBody>
      </p:sp>
      <p:sp>
        <p:nvSpPr>
          <p:cNvPr id="38" name="Textfeld 37">
            <a:extLst>
              <a:ext uri="{FF2B5EF4-FFF2-40B4-BE49-F238E27FC236}">
                <a16:creationId xmlns:a16="http://schemas.microsoft.com/office/drawing/2014/main" id="{7048ACD8-7838-4C87-883A-C70A25829BC8}"/>
              </a:ext>
            </a:extLst>
          </p:cNvPr>
          <p:cNvSpPr txBox="1"/>
          <p:nvPr/>
        </p:nvSpPr>
        <p:spPr>
          <a:xfrm>
            <a:off x="455193" y="1436958"/>
            <a:ext cx="912109" cy="169277"/>
          </a:xfrm>
          <a:prstGeom prst="rect">
            <a:avLst/>
          </a:prstGeom>
          <a:noFill/>
        </p:spPr>
        <p:txBody>
          <a:bodyPr wrap="none" lIns="0" tIns="0" rIns="0" bIns="0" rtlCol="0">
            <a:spAutoFit/>
          </a:bodyPr>
          <a:lstStyle>
            <a:defPPr>
              <a:defRPr lang="en-US"/>
            </a:defPPr>
            <a:lvl1pPr>
              <a:defRPr sz="1100"/>
            </a:lvl1pPr>
          </a:lstStyle>
          <a:p>
            <a:r>
              <a:rPr lang="de-DE" dirty="0"/>
              <a:t>Base: n=2.010</a:t>
            </a:r>
          </a:p>
        </p:txBody>
      </p:sp>
      <p:graphicFrame>
        <p:nvGraphicFramePr>
          <p:cNvPr id="39" name="Tabelle 8">
            <a:extLst>
              <a:ext uri="{FF2B5EF4-FFF2-40B4-BE49-F238E27FC236}">
                <a16:creationId xmlns:a16="http://schemas.microsoft.com/office/drawing/2014/main" id="{1CC31CA1-CFCD-40B8-80BE-7ECA28BBDACF}"/>
              </a:ext>
            </a:extLst>
          </p:cNvPr>
          <p:cNvGraphicFramePr>
            <a:graphicFrameLocks noGrp="1"/>
          </p:cNvGraphicFramePr>
          <p:nvPr>
            <p:extLst>
              <p:ext uri="{D42A27DB-BD31-4B8C-83A1-F6EECF244321}">
                <p14:modId xmlns:p14="http://schemas.microsoft.com/office/powerpoint/2010/main" val="3629638395"/>
              </p:ext>
            </p:extLst>
          </p:nvPr>
        </p:nvGraphicFramePr>
        <p:xfrm>
          <a:off x="359998" y="3849866"/>
          <a:ext cx="8472196" cy="1253531"/>
        </p:xfrm>
        <a:graphic>
          <a:graphicData uri="http://schemas.openxmlformats.org/drawingml/2006/table">
            <a:tbl>
              <a:tblPr firstRow="1" bandRow="1">
                <a:tableStyleId>{5C22544A-7EE6-4342-B048-85BDC9FD1C3A}</a:tableStyleId>
              </a:tblPr>
              <a:tblGrid>
                <a:gridCol w="2118049">
                  <a:extLst>
                    <a:ext uri="{9D8B030D-6E8A-4147-A177-3AD203B41FA5}">
                      <a16:colId xmlns:a16="http://schemas.microsoft.com/office/drawing/2014/main" val="1271370847"/>
                    </a:ext>
                  </a:extLst>
                </a:gridCol>
                <a:gridCol w="2118049">
                  <a:extLst>
                    <a:ext uri="{9D8B030D-6E8A-4147-A177-3AD203B41FA5}">
                      <a16:colId xmlns:a16="http://schemas.microsoft.com/office/drawing/2014/main" val="1067911662"/>
                    </a:ext>
                  </a:extLst>
                </a:gridCol>
                <a:gridCol w="2118049">
                  <a:extLst>
                    <a:ext uri="{9D8B030D-6E8A-4147-A177-3AD203B41FA5}">
                      <a16:colId xmlns:a16="http://schemas.microsoft.com/office/drawing/2014/main" val="2225007639"/>
                    </a:ext>
                  </a:extLst>
                </a:gridCol>
                <a:gridCol w="2118049">
                  <a:extLst>
                    <a:ext uri="{9D8B030D-6E8A-4147-A177-3AD203B41FA5}">
                      <a16:colId xmlns:a16="http://schemas.microsoft.com/office/drawing/2014/main" val="3651680017"/>
                    </a:ext>
                  </a:extLst>
                </a:gridCol>
              </a:tblGrid>
              <a:tr h="1253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solidFill>
                          <a:latin typeface="+mn-lt"/>
                          <a:ea typeface="+mn-ea"/>
                          <a:cs typeface="+mn-cs"/>
                        </a:rPr>
                        <a:t>Yes, I kiss my partner even if my partner has a cold.</a:t>
                      </a:r>
                      <a:endParaRPr lang="de-DE" sz="1400" b="1" kern="1200" dirty="0">
                        <a:solidFill>
                          <a:schemeClr val="tx2"/>
                        </a:solidFill>
                        <a:latin typeface="+mn-lt"/>
                        <a:ea typeface="+mn-ea"/>
                        <a:cs typeface="+mn-cs"/>
                      </a:endParaRPr>
                    </a:p>
                  </a:txBody>
                  <a:tcPr>
                    <a:lnL w="12700" cmpd="sng">
                      <a:noFill/>
                    </a:lnL>
                    <a:lnR w="12700" cmpd="sng">
                      <a:noFill/>
                    </a:lnR>
                    <a:lnT w="28575" cap="flat" cmpd="sng" algn="ctr">
                      <a:solidFill>
                        <a:srgbClr val="0060FF"/>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Yes, I have sex with my partner even if my partner has a cold.</a:t>
                      </a:r>
                      <a:endParaRPr lang="de-DE" sz="1200" b="0" kern="1200" dirty="0">
                        <a:solidFill>
                          <a:schemeClr val="tx1"/>
                        </a:solidFill>
                        <a:latin typeface="+mn-lt"/>
                        <a:ea typeface="+mn-ea"/>
                        <a:cs typeface="+mn-cs"/>
                      </a:endParaRPr>
                    </a:p>
                  </a:txBody>
                  <a:tcPr>
                    <a:lnL w="12700" cmpd="sng">
                      <a:noFill/>
                    </a:lnL>
                    <a:lnR w="12700" cmpd="sng">
                      <a:noFill/>
                    </a:lnR>
                    <a:lnT w="28575" cap="flat" cmpd="sng" algn="ctr">
                      <a:solidFill>
                        <a:srgbClr val="858585"/>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r>
                        <a:rPr lang="en-US" sz="1200" b="0" dirty="0">
                          <a:solidFill>
                            <a:schemeClr val="tx1"/>
                          </a:solidFill>
                        </a:rPr>
                        <a:t>No, I try to stay away from my partner for fear of catching whatever he/ she has. </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No, I generally prefer not to get intimate when my partner has a cold.</a:t>
                      </a:r>
                      <a:endParaRPr lang="de-DE" sz="1200" b="0" kern="1200" dirty="0">
                        <a:solidFill>
                          <a:schemeClr val="tx1"/>
                        </a:solidFill>
                        <a:effectLst/>
                        <a:latin typeface="+mn-lt"/>
                        <a:ea typeface="+mn-ea"/>
                        <a:cs typeface="+mn-cs"/>
                      </a:endParaRPr>
                    </a:p>
                  </a:txBody>
                  <a:tcPr>
                    <a:lnL w="12700" cmpd="sng">
                      <a:noFill/>
                    </a:lnL>
                    <a:lnR w="12700" cmpd="sng">
                      <a:noFill/>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46946593"/>
                  </a:ext>
                </a:extLst>
              </a:tr>
            </a:tbl>
          </a:graphicData>
        </a:graphic>
      </p:graphicFrame>
      <p:sp>
        <p:nvSpPr>
          <p:cNvPr id="40" name="Textfeld 39">
            <a:extLst>
              <a:ext uri="{FF2B5EF4-FFF2-40B4-BE49-F238E27FC236}">
                <a16:creationId xmlns:a16="http://schemas.microsoft.com/office/drawing/2014/main" id="{50ACF244-8623-4C3C-A779-D39C3DADFFC4}"/>
              </a:ext>
            </a:extLst>
          </p:cNvPr>
          <p:cNvSpPr txBox="1"/>
          <p:nvPr/>
        </p:nvSpPr>
        <p:spPr>
          <a:xfrm>
            <a:off x="4708732" y="3340985"/>
            <a:ext cx="820738" cy="492443"/>
          </a:xfrm>
          <a:prstGeom prst="rect">
            <a:avLst/>
          </a:prstGeom>
          <a:noFill/>
        </p:spPr>
        <p:txBody>
          <a:bodyPr wrap="none" lIns="0" tIns="0" rIns="0" bIns="0" rtlCol="0">
            <a:spAutoFit/>
          </a:bodyPr>
          <a:lstStyle/>
          <a:p>
            <a:r>
              <a:rPr lang="de-DE" sz="3200" dirty="0">
                <a:solidFill>
                  <a:schemeClr val="bg1">
                    <a:lumMod val="65000"/>
                  </a:schemeClr>
                </a:solidFill>
              </a:rPr>
              <a:t>15%</a:t>
            </a:r>
          </a:p>
        </p:txBody>
      </p:sp>
      <p:sp>
        <p:nvSpPr>
          <p:cNvPr id="41" name="Textfeld 40">
            <a:extLst>
              <a:ext uri="{FF2B5EF4-FFF2-40B4-BE49-F238E27FC236}">
                <a16:creationId xmlns:a16="http://schemas.microsoft.com/office/drawing/2014/main" id="{22D1DE16-AF22-49E1-9D9A-F9F7CA93D69C}"/>
              </a:ext>
            </a:extLst>
          </p:cNvPr>
          <p:cNvSpPr txBox="1"/>
          <p:nvPr/>
        </p:nvSpPr>
        <p:spPr>
          <a:xfrm>
            <a:off x="6828306" y="3340985"/>
            <a:ext cx="820738" cy="492443"/>
          </a:xfrm>
          <a:prstGeom prst="rect">
            <a:avLst/>
          </a:prstGeom>
          <a:noFill/>
        </p:spPr>
        <p:txBody>
          <a:bodyPr wrap="none" lIns="0" tIns="0" rIns="0" bIns="0" rtlCol="0">
            <a:spAutoFit/>
          </a:bodyPr>
          <a:lstStyle>
            <a:defPPr>
              <a:defRPr lang="en-US"/>
            </a:defPPr>
            <a:lvl1pPr>
              <a:defRPr sz="3200">
                <a:solidFill>
                  <a:schemeClr val="bg1">
                    <a:lumMod val="65000"/>
                  </a:schemeClr>
                </a:solidFill>
              </a:defRPr>
            </a:lvl1pPr>
          </a:lstStyle>
          <a:p>
            <a:r>
              <a:rPr lang="de-DE" dirty="0"/>
              <a:t>20%</a:t>
            </a:r>
          </a:p>
        </p:txBody>
      </p:sp>
      <p:sp>
        <p:nvSpPr>
          <p:cNvPr id="42" name="Textfeld 41">
            <a:extLst>
              <a:ext uri="{FF2B5EF4-FFF2-40B4-BE49-F238E27FC236}">
                <a16:creationId xmlns:a16="http://schemas.microsoft.com/office/drawing/2014/main" id="{8B9B52B7-8D90-4354-B54D-C9F49564C64B}"/>
              </a:ext>
            </a:extLst>
          </p:cNvPr>
          <p:cNvSpPr txBox="1"/>
          <p:nvPr/>
        </p:nvSpPr>
        <p:spPr>
          <a:xfrm>
            <a:off x="2607446" y="3349738"/>
            <a:ext cx="820738" cy="492443"/>
          </a:xfrm>
          <a:prstGeom prst="rect">
            <a:avLst/>
          </a:prstGeom>
          <a:noFill/>
        </p:spPr>
        <p:txBody>
          <a:bodyPr wrap="none" lIns="0" tIns="0" rIns="0" bIns="0" rtlCol="0">
            <a:spAutoFit/>
          </a:bodyPr>
          <a:lstStyle>
            <a:defPPr>
              <a:defRPr lang="en-US"/>
            </a:defPPr>
            <a:lvl1pPr>
              <a:defRPr sz="3200">
                <a:solidFill>
                  <a:schemeClr val="bg1">
                    <a:lumMod val="65000"/>
                  </a:schemeClr>
                </a:solidFill>
              </a:defRPr>
            </a:lvl1pPr>
          </a:lstStyle>
          <a:p>
            <a:r>
              <a:rPr lang="de-DE" dirty="0"/>
              <a:t>28%</a:t>
            </a:r>
          </a:p>
        </p:txBody>
      </p:sp>
      <p:sp>
        <p:nvSpPr>
          <p:cNvPr id="43" name="Textfeld 42">
            <a:extLst>
              <a:ext uri="{FF2B5EF4-FFF2-40B4-BE49-F238E27FC236}">
                <a16:creationId xmlns:a16="http://schemas.microsoft.com/office/drawing/2014/main" id="{98EEEDA0-E886-4496-9FED-D34EF2A69B65}"/>
              </a:ext>
            </a:extLst>
          </p:cNvPr>
          <p:cNvSpPr txBox="1"/>
          <p:nvPr/>
        </p:nvSpPr>
        <p:spPr>
          <a:xfrm>
            <a:off x="464337" y="3005043"/>
            <a:ext cx="1540486" cy="923330"/>
          </a:xfrm>
          <a:prstGeom prst="rect">
            <a:avLst/>
          </a:prstGeom>
          <a:noFill/>
        </p:spPr>
        <p:txBody>
          <a:bodyPr wrap="none" lIns="0" tIns="0" rIns="0" bIns="0" rtlCol="0">
            <a:spAutoFit/>
          </a:bodyPr>
          <a:lstStyle>
            <a:defPPr>
              <a:defRPr lang="en-US"/>
            </a:defPPr>
            <a:lvl1pPr>
              <a:defRPr sz="6000" b="1">
                <a:solidFill>
                  <a:schemeClr val="tx2"/>
                </a:solidFill>
              </a:defRPr>
            </a:lvl1pPr>
          </a:lstStyle>
          <a:p>
            <a:r>
              <a:rPr lang="de-DE" dirty="0"/>
              <a:t>37%</a:t>
            </a:r>
          </a:p>
        </p:txBody>
      </p:sp>
      <p:pic>
        <p:nvPicPr>
          <p:cNvPr id="8" name="Grafik 7">
            <a:extLst>
              <a:ext uri="{FF2B5EF4-FFF2-40B4-BE49-F238E27FC236}">
                <a16:creationId xmlns:a16="http://schemas.microsoft.com/office/drawing/2014/main" id="{608D0DD2-46F1-47DE-9853-D73410B843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12472" y="2967730"/>
            <a:ext cx="1253532" cy="1253532"/>
          </a:xfrm>
          <a:prstGeom prst="rect">
            <a:avLst/>
          </a:prstGeom>
        </p:spPr>
      </p:pic>
      <p:grpSp>
        <p:nvGrpSpPr>
          <p:cNvPr id="66" name="Gruppieren 65">
            <a:extLst>
              <a:ext uri="{FF2B5EF4-FFF2-40B4-BE49-F238E27FC236}">
                <a16:creationId xmlns:a16="http://schemas.microsoft.com/office/drawing/2014/main" id="{7466D288-5F78-4517-A840-CA73226AEC39}"/>
              </a:ext>
            </a:extLst>
          </p:cNvPr>
          <p:cNvGrpSpPr/>
          <p:nvPr/>
        </p:nvGrpSpPr>
        <p:grpSpPr>
          <a:xfrm>
            <a:off x="11078429" y="1296146"/>
            <a:ext cx="620257" cy="662084"/>
            <a:chOff x="2530482" y="2221432"/>
            <a:chExt cx="620257" cy="662084"/>
          </a:xfrm>
        </p:grpSpPr>
        <p:sp>
          <p:nvSpPr>
            <p:cNvPr id="67" name="Rechteck 66">
              <a:extLst>
                <a:ext uri="{FF2B5EF4-FFF2-40B4-BE49-F238E27FC236}">
                  <a16:creationId xmlns:a16="http://schemas.microsoft.com/office/drawing/2014/main" id="{F1106F18-CC67-45E6-9C9B-FDC22C8C8955}"/>
                </a:ext>
              </a:extLst>
            </p:cNvPr>
            <p:cNvSpPr/>
            <p:nvPr/>
          </p:nvSpPr>
          <p:spPr bwMode="ltGray">
            <a:xfrm>
              <a:off x="2530482" y="2519464"/>
              <a:ext cx="620257" cy="3640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noProof="1">
                  <a:solidFill>
                    <a:schemeClr val="accent6"/>
                  </a:solidFill>
                </a:rPr>
                <a:t>Doing</a:t>
              </a:r>
            </a:p>
          </p:txBody>
        </p:sp>
        <p:pic>
          <p:nvPicPr>
            <p:cNvPr id="68" name="Graphic 17">
              <a:extLst>
                <a:ext uri="{FF2B5EF4-FFF2-40B4-BE49-F238E27FC236}">
                  <a16:creationId xmlns:a16="http://schemas.microsoft.com/office/drawing/2014/main" id="{0683C59E-2C0C-4E0A-B0E2-4B5EAB12E0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57748" y="2221432"/>
              <a:ext cx="365727" cy="365727"/>
            </a:xfrm>
            <a:prstGeom prst="rect">
              <a:avLst/>
            </a:prstGeom>
          </p:spPr>
        </p:pic>
      </p:grpSp>
      <p:grpSp>
        <p:nvGrpSpPr>
          <p:cNvPr id="95" name="Gruppieren 94">
            <a:extLst>
              <a:ext uri="{FF2B5EF4-FFF2-40B4-BE49-F238E27FC236}">
                <a16:creationId xmlns:a16="http://schemas.microsoft.com/office/drawing/2014/main" id="{DECFF06E-DC18-4FC5-BA65-DC53B0814281}"/>
              </a:ext>
            </a:extLst>
          </p:cNvPr>
          <p:cNvGrpSpPr/>
          <p:nvPr/>
        </p:nvGrpSpPr>
        <p:grpSpPr>
          <a:xfrm>
            <a:off x="1882015" y="2865378"/>
            <a:ext cx="1150182" cy="570168"/>
            <a:chOff x="1951900" y="2921448"/>
            <a:chExt cx="1150182" cy="570168"/>
          </a:xfrm>
        </p:grpSpPr>
        <p:pic>
          <p:nvPicPr>
            <p:cNvPr id="108" name="Grafik 107">
              <a:extLst>
                <a:ext uri="{FF2B5EF4-FFF2-40B4-BE49-F238E27FC236}">
                  <a16:creationId xmlns:a16="http://schemas.microsoft.com/office/drawing/2014/main" id="{497ACA1D-7480-446B-8F89-341126747CF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82182" y="3141613"/>
              <a:ext cx="188090" cy="180000"/>
            </a:xfrm>
            <a:prstGeom prst="rect">
              <a:avLst/>
            </a:prstGeom>
          </p:spPr>
        </p:pic>
        <p:grpSp>
          <p:nvGrpSpPr>
            <p:cNvPr id="109" name="Gruppieren 108">
              <a:extLst>
                <a:ext uri="{FF2B5EF4-FFF2-40B4-BE49-F238E27FC236}">
                  <a16:creationId xmlns:a16="http://schemas.microsoft.com/office/drawing/2014/main" id="{0273925C-F4DE-4952-996A-11D9E1F88AA1}"/>
                </a:ext>
              </a:extLst>
            </p:cNvPr>
            <p:cNvGrpSpPr/>
            <p:nvPr/>
          </p:nvGrpSpPr>
          <p:grpSpPr>
            <a:xfrm>
              <a:off x="1951900" y="2942337"/>
              <a:ext cx="1150182" cy="549279"/>
              <a:chOff x="3153384" y="3006278"/>
              <a:chExt cx="1024281" cy="549279"/>
            </a:xfrm>
          </p:grpSpPr>
          <p:grpSp>
            <p:nvGrpSpPr>
              <p:cNvPr id="113" name="Gruppieren 112">
                <a:extLst>
                  <a:ext uri="{FF2B5EF4-FFF2-40B4-BE49-F238E27FC236}">
                    <a16:creationId xmlns:a16="http://schemas.microsoft.com/office/drawing/2014/main" id="{560C27BD-9B2A-4492-9AF7-EB42BB3A5586}"/>
                  </a:ext>
                </a:extLst>
              </p:cNvPr>
              <p:cNvGrpSpPr/>
              <p:nvPr/>
            </p:nvGrpSpPr>
            <p:grpSpPr>
              <a:xfrm>
                <a:off x="3153384" y="3006278"/>
                <a:ext cx="1016330" cy="279325"/>
                <a:chOff x="5651042" y="3076433"/>
                <a:chExt cx="1016330" cy="279325"/>
              </a:xfrm>
            </p:grpSpPr>
            <p:grpSp>
              <p:nvGrpSpPr>
                <p:cNvPr id="119" name="Gruppieren 118">
                  <a:extLst>
                    <a:ext uri="{FF2B5EF4-FFF2-40B4-BE49-F238E27FC236}">
                      <a16:creationId xmlns:a16="http://schemas.microsoft.com/office/drawing/2014/main" id="{15AA6460-EF34-4A7F-9118-DC8FD6DAF714}"/>
                    </a:ext>
                  </a:extLst>
                </p:cNvPr>
                <p:cNvGrpSpPr/>
                <p:nvPr/>
              </p:nvGrpSpPr>
              <p:grpSpPr>
                <a:xfrm>
                  <a:off x="5651042" y="3211758"/>
                  <a:ext cx="216000" cy="144000"/>
                  <a:chOff x="2734278" y="3211758"/>
                  <a:chExt cx="216000" cy="144000"/>
                </a:xfrm>
              </p:grpSpPr>
              <p:cxnSp>
                <p:nvCxnSpPr>
                  <p:cNvPr id="121" name="Gerader Verbinder 120">
                    <a:extLst>
                      <a:ext uri="{FF2B5EF4-FFF2-40B4-BE49-F238E27FC236}">
                        <a16:creationId xmlns:a16="http://schemas.microsoft.com/office/drawing/2014/main" id="{DD456B20-796F-44C5-A916-77DA427783A5}"/>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2" name="Gerader Verbinder 121">
                    <a:extLst>
                      <a:ext uri="{FF2B5EF4-FFF2-40B4-BE49-F238E27FC236}">
                        <a16:creationId xmlns:a16="http://schemas.microsoft.com/office/drawing/2014/main" id="{A4DAA024-2090-4858-B8A5-0F79B7B9429E}"/>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20" name="Textfeld 119">
                  <a:extLst>
                    <a:ext uri="{FF2B5EF4-FFF2-40B4-BE49-F238E27FC236}">
                      <a16:creationId xmlns:a16="http://schemas.microsoft.com/office/drawing/2014/main" id="{26104CB2-E438-4B46-A7A0-E634F29B02C5}"/>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35%|40%</a:t>
                  </a:r>
                </a:p>
              </p:txBody>
            </p:sp>
          </p:grpSp>
          <p:grpSp>
            <p:nvGrpSpPr>
              <p:cNvPr id="114" name="Gruppieren 113">
                <a:extLst>
                  <a:ext uri="{FF2B5EF4-FFF2-40B4-BE49-F238E27FC236}">
                    <a16:creationId xmlns:a16="http://schemas.microsoft.com/office/drawing/2014/main" id="{05EDB7F9-FD29-4D7D-86F7-0CAF646F0F47}"/>
                  </a:ext>
                </a:extLst>
              </p:cNvPr>
              <p:cNvGrpSpPr/>
              <p:nvPr/>
            </p:nvGrpSpPr>
            <p:grpSpPr>
              <a:xfrm>
                <a:off x="3159562" y="3281036"/>
                <a:ext cx="1018103" cy="274521"/>
                <a:chOff x="5649269" y="2787070"/>
                <a:chExt cx="1018103" cy="274521"/>
              </a:xfrm>
            </p:grpSpPr>
            <p:grpSp>
              <p:nvGrpSpPr>
                <p:cNvPr id="115" name="Gruppieren 114">
                  <a:extLst>
                    <a:ext uri="{FF2B5EF4-FFF2-40B4-BE49-F238E27FC236}">
                      <a16:creationId xmlns:a16="http://schemas.microsoft.com/office/drawing/2014/main" id="{13CEC8AE-E4A5-476E-BFE5-613E13D7F096}"/>
                    </a:ext>
                  </a:extLst>
                </p:cNvPr>
                <p:cNvGrpSpPr/>
                <p:nvPr/>
              </p:nvGrpSpPr>
              <p:grpSpPr>
                <a:xfrm>
                  <a:off x="5649269" y="2917591"/>
                  <a:ext cx="216000" cy="144000"/>
                  <a:chOff x="2734278" y="3211758"/>
                  <a:chExt cx="216000" cy="144000"/>
                </a:xfrm>
              </p:grpSpPr>
              <p:cxnSp>
                <p:nvCxnSpPr>
                  <p:cNvPr id="117" name="Gerader Verbinder 116">
                    <a:extLst>
                      <a:ext uri="{FF2B5EF4-FFF2-40B4-BE49-F238E27FC236}">
                        <a16:creationId xmlns:a16="http://schemas.microsoft.com/office/drawing/2014/main" id="{0344A10B-45A1-4A12-B9A0-84A7B34B6F03}"/>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8" name="Gerader Verbinder 117">
                    <a:extLst>
                      <a:ext uri="{FF2B5EF4-FFF2-40B4-BE49-F238E27FC236}">
                        <a16:creationId xmlns:a16="http://schemas.microsoft.com/office/drawing/2014/main" id="{E55A41EF-8DCB-466B-81DD-1D0AE40DC384}"/>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16" name="Textfeld 115">
                  <a:extLst>
                    <a:ext uri="{FF2B5EF4-FFF2-40B4-BE49-F238E27FC236}">
                      <a16:creationId xmlns:a16="http://schemas.microsoft.com/office/drawing/2014/main" id="{1318A432-5C69-4220-A791-2F0A07AF50E5}"/>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47%</a:t>
                  </a:r>
                  <a:r>
                    <a:rPr lang="de-DE" sz="600" dirty="0">
                      <a:solidFill>
                        <a:schemeClr val="bg1">
                          <a:lumMod val="65000"/>
                        </a:schemeClr>
                      </a:solidFill>
                    </a:rPr>
                    <a:t>bc</a:t>
                  </a:r>
                  <a:r>
                    <a:rPr lang="de-DE" sz="800" dirty="0">
                      <a:solidFill>
                        <a:schemeClr val="bg1">
                          <a:lumMod val="65000"/>
                        </a:schemeClr>
                      </a:solidFill>
                    </a:rPr>
                    <a:t>|41%</a:t>
                  </a:r>
                  <a:r>
                    <a:rPr lang="de-DE" sz="600" dirty="0">
                      <a:solidFill>
                        <a:srgbClr val="FFFFFF">
                          <a:lumMod val="65000"/>
                        </a:srgbClr>
                      </a:solidFill>
                    </a:rPr>
                    <a:t>c</a:t>
                  </a:r>
                  <a:r>
                    <a:rPr lang="de-DE" sz="800" dirty="0">
                      <a:solidFill>
                        <a:schemeClr val="bg1">
                          <a:lumMod val="65000"/>
                        </a:schemeClr>
                      </a:solidFill>
                    </a:rPr>
                    <a:t>|30%</a:t>
                  </a:r>
                  <a:endParaRPr lang="de-DE" sz="600" dirty="0">
                    <a:solidFill>
                      <a:schemeClr val="bg1">
                        <a:lumMod val="65000"/>
                      </a:schemeClr>
                    </a:solidFill>
                  </a:endParaRPr>
                </a:p>
              </p:txBody>
            </p:sp>
          </p:grpSp>
        </p:grpSp>
        <p:grpSp>
          <p:nvGrpSpPr>
            <p:cNvPr id="110" name="Gruppieren 109">
              <a:extLst>
                <a:ext uri="{FF2B5EF4-FFF2-40B4-BE49-F238E27FC236}">
                  <a16:creationId xmlns:a16="http://schemas.microsoft.com/office/drawing/2014/main" id="{C5BE06C2-AF9A-4734-909A-6A3FCFF62B10}"/>
                </a:ext>
              </a:extLst>
            </p:cNvPr>
            <p:cNvGrpSpPr>
              <a:grpSpLocks noChangeAspect="1"/>
            </p:cNvGrpSpPr>
            <p:nvPr/>
          </p:nvGrpSpPr>
          <p:grpSpPr>
            <a:xfrm>
              <a:off x="1959046" y="2921448"/>
              <a:ext cx="224322" cy="144000"/>
              <a:chOff x="10194164" y="3584308"/>
              <a:chExt cx="493594" cy="316855"/>
            </a:xfrm>
          </p:grpSpPr>
          <p:pic>
            <p:nvPicPr>
              <p:cNvPr id="111" name="Graphic 5">
                <a:extLst>
                  <a:ext uri="{FF2B5EF4-FFF2-40B4-BE49-F238E27FC236}">
                    <a16:creationId xmlns:a16="http://schemas.microsoft.com/office/drawing/2014/main" id="{3011221F-8C01-4711-BA70-69121B314E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94890" y="3584308"/>
                <a:ext cx="192868" cy="316855"/>
              </a:xfrm>
              <a:prstGeom prst="rect">
                <a:avLst/>
              </a:prstGeom>
            </p:spPr>
          </p:pic>
          <p:pic>
            <p:nvPicPr>
              <p:cNvPr id="112" name="Graphic 11">
                <a:extLst>
                  <a:ext uri="{FF2B5EF4-FFF2-40B4-BE49-F238E27FC236}">
                    <a16:creationId xmlns:a16="http://schemas.microsoft.com/office/drawing/2014/main" id="{39208FFA-498A-46BC-A35D-6964000BA30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nvGrpSpPr>
          <p:cNvPr id="139" name="Gruppieren 138">
            <a:extLst>
              <a:ext uri="{FF2B5EF4-FFF2-40B4-BE49-F238E27FC236}">
                <a16:creationId xmlns:a16="http://schemas.microsoft.com/office/drawing/2014/main" id="{EE1F1DE2-04A1-4EA4-9343-F766D57437C6}"/>
              </a:ext>
            </a:extLst>
          </p:cNvPr>
          <p:cNvGrpSpPr/>
          <p:nvPr/>
        </p:nvGrpSpPr>
        <p:grpSpPr>
          <a:xfrm>
            <a:off x="7588229" y="2866784"/>
            <a:ext cx="1150182" cy="570168"/>
            <a:chOff x="1951900" y="2921448"/>
            <a:chExt cx="1150182" cy="570168"/>
          </a:xfrm>
        </p:grpSpPr>
        <p:pic>
          <p:nvPicPr>
            <p:cNvPr id="140" name="Grafik 139">
              <a:extLst>
                <a:ext uri="{FF2B5EF4-FFF2-40B4-BE49-F238E27FC236}">
                  <a16:creationId xmlns:a16="http://schemas.microsoft.com/office/drawing/2014/main" id="{4AF9AAA8-8B75-4802-A5BD-C5AE7B09607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82182" y="3141613"/>
              <a:ext cx="188090" cy="180000"/>
            </a:xfrm>
            <a:prstGeom prst="rect">
              <a:avLst/>
            </a:prstGeom>
          </p:spPr>
        </p:pic>
        <p:grpSp>
          <p:nvGrpSpPr>
            <p:cNvPr id="141" name="Gruppieren 140">
              <a:extLst>
                <a:ext uri="{FF2B5EF4-FFF2-40B4-BE49-F238E27FC236}">
                  <a16:creationId xmlns:a16="http://schemas.microsoft.com/office/drawing/2014/main" id="{39BC07C6-A687-4589-ADF0-9681369548FC}"/>
                </a:ext>
              </a:extLst>
            </p:cNvPr>
            <p:cNvGrpSpPr/>
            <p:nvPr/>
          </p:nvGrpSpPr>
          <p:grpSpPr>
            <a:xfrm>
              <a:off x="1951900" y="2942337"/>
              <a:ext cx="1150182" cy="549279"/>
              <a:chOff x="3153384" y="3006278"/>
              <a:chExt cx="1024281" cy="549279"/>
            </a:xfrm>
          </p:grpSpPr>
          <p:grpSp>
            <p:nvGrpSpPr>
              <p:cNvPr id="145" name="Gruppieren 144">
                <a:extLst>
                  <a:ext uri="{FF2B5EF4-FFF2-40B4-BE49-F238E27FC236}">
                    <a16:creationId xmlns:a16="http://schemas.microsoft.com/office/drawing/2014/main" id="{A5401B76-9623-447B-B353-0E5F32341FC3}"/>
                  </a:ext>
                </a:extLst>
              </p:cNvPr>
              <p:cNvGrpSpPr/>
              <p:nvPr/>
            </p:nvGrpSpPr>
            <p:grpSpPr>
              <a:xfrm>
                <a:off x="3153384" y="3006278"/>
                <a:ext cx="1016330" cy="279325"/>
                <a:chOff x="5651042" y="3076433"/>
                <a:chExt cx="1016330" cy="279325"/>
              </a:xfrm>
            </p:grpSpPr>
            <p:grpSp>
              <p:nvGrpSpPr>
                <p:cNvPr id="151" name="Gruppieren 150">
                  <a:extLst>
                    <a:ext uri="{FF2B5EF4-FFF2-40B4-BE49-F238E27FC236}">
                      <a16:creationId xmlns:a16="http://schemas.microsoft.com/office/drawing/2014/main" id="{443EBEF4-C016-4989-80BE-2437FE5CAF16}"/>
                    </a:ext>
                  </a:extLst>
                </p:cNvPr>
                <p:cNvGrpSpPr/>
                <p:nvPr/>
              </p:nvGrpSpPr>
              <p:grpSpPr>
                <a:xfrm>
                  <a:off x="5651042" y="3211758"/>
                  <a:ext cx="216000" cy="144000"/>
                  <a:chOff x="2734278" y="3211758"/>
                  <a:chExt cx="216000" cy="144000"/>
                </a:xfrm>
              </p:grpSpPr>
              <p:cxnSp>
                <p:nvCxnSpPr>
                  <p:cNvPr id="153" name="Gerader Verbinder 152">
                    <a:extLst>
                      <a:ext uri="{FF2B5EF4-FFF2-40B4-BE49-F238E27FC236}">
                        <a16:creationId xmlns:a16="http://schemas.microsoft.com/office/drawing/2014/main" id="{94A8B10F-DE88-46BB-BDD8-AC599A8B5117}"/>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54" name="Gerader Verbinder 153">
                    <a:extLst>
                      <a:ext uri="{FF2B5EF4-FFF2-40B4-BE49-F238E27FC236}">
                        <a16:creationId xmlns:a16="http://schemas.microsoft.com/office/drawing/2014/main" id="{7380F1F8-3BE9-4238-A4B7-A8CE214F3C51}"/>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52" name="Textfeld 151">
                  <a:extLst>
                    <a:ext uri="{FF2B5EF4-FFF2-40B4-BE49-F238E27FC236}">
                      <a16:creationId xmlns:a16="http://schemas.microsoft.com/office/drawing/2014/main" id="{C3C57E65-BF44-488E-AEF8-DC0FEB3A51E0}"/>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146" name="Gruppieren 145">
                <a:extLst>
                  <a:ext uri="{FF2B5EF4-FFF2-40B4-BE49-F238E27FC236}">
                    <a16:creationId xmlns:a16="http://schemas.microsoft.com/office/drawing/2014/main" id="{A1A7443C-9CD4-4667-9F01-46DD295CFFD0}"/>
                  </a:ext>
                </a:extLst>
              </p:cNvPr>
              <p:cNvGrpSpPr/>
              <p:nvPr/>
            </p:nvGrpSpPr>
            <p:grpSpPr>
              <a:xfrm>
                <a:off x="3159562" y="3281036"/>
                <a:ext cx="1018103" cy="274521"/>
                <a:chOff x="5649269" y="2787070"/>
                <a:chExt cx="1018103" cy="274521"/>
              </a:xfrm>
            </p:grpSpPr>
            <p:grpSp>
              <p:nvGrpSpPr>
                <p:cNvPr id="147" name="Gruppieren 146">
                  <a:extLst>
                    <a:ext uri="{FF2B5EF4-FFF2-40B4-BE49-F238E27FC236}">
                      <a16:creationId xmlns:a16="http://schemas.microsoft.com/office/drawing/2014/main" id="{E82386E7-97DE-4B40-B7A0-2BE3BBB57B38}"/>
                    </a:ext>
                  </a:extLst>
                </p:cNvPr>
                <p:cNvGrpSpPr/>
                <p:nvPr/>
              </p:nvGrpSpPr>
              <p:grpSpPr>
                <a:xfrm>
                  <a:off x="5649269" y="2917591"/>
                  <a:ext cx="216000" cy="144000"/>
                  <a:chOff x="2734278" y="3211758"/>
                  <a:chExt cx="216000" cy="144000"/>
                </a:xfrm>
              </p:grpSpPr>
              <p:cxnSp>
                <p:nvCxnSpPr>
                  <p:cNvPr id="149" name="Gerader Verbinder 148">
                    <a:extLst>
                      <a:ext uri="{FF2B5EF4-FFF2-40B4-BE49-F238E27FC236}">
                        <a16:creationId xmlns:a16="http://schemas.microsoft.com/office/drawing/2014/main" id="{1CFC40BC-16C0-4818-8C39-7DA59F412EB5}"/>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50" name="Gerader Verbinder 149">
                    <a:extLst>
                      <a:ext uri="{FF2B5EF4-FFF2-40B4-BE49-F238E27FC236}">
                        <a16:creationId xmlns:a16="http://schemas.microsoft.com/office/drawing/2014/main" id="{22FC2496-939F-41B0-B648-29C42ACD301E}"/>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48" name="Textfeld 147">
                  <a:extLst>
                    <a:ext uri="{FF2B5EF4-FFF2-40B4-BE49-F238E27FC236}">
                      <a16:creationId xmlns:a16="http://schemas.microsoft.com/office/drawing/2014/main" id="{C67D8FFD-38F3-43D9-8765-9D089047C606}"/>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12%|14%|27%</a:t>
                  </a:r>
                  <a:r>
                    <a:rPr lang="de-DE" sz="600" dirty="0">
                      <a:solidFill>
                        <a:schemeClr val="bg1">
                          <a:lumMod val="65000"/>
                        </a:schemeClr>
                      </a:solidFill>
                    </a:rPr>
                    <a:t>ab</a:t>
                  </a:r>
                </a:p>
              </p:txBody>
            </p:sp>
          </p:grpSp>
        </p:grpSp>
        <p:grpSp>
          <p:nvGrpSpPr>
            <p:cNvPr id="142" name="Gruppieren 141">
              <a:extLst>
                <a:ext uri="{FF2B5EF4-FFF2-40B4-BE49-F238E27FC236}">
                  <a16:creationId xmlns:a16="http://schemas.microsoft.com/office/drawing/2014/main" id="{11E36E5F-29F7-4670-8A76-3C1BDDFBB526}"/>
                </a:ext>
              </a:extLst>
            </p:cNvPr>
            <p:cNvGrpSpPr>
              <a:grpSpLocks noChangeAspect="1"/>
            </p:cNvGrpSpPr>
            <p:nvPr/>
          </p:nvGrpSpPr>
          <p:grpSpPr>
            <a:xfrm>
              <a:off x="1959046" y="2921448"/>
              <a:ext cx="224322" cy="144000"/>
              <a:chOff x="10194164" y="3584308"/>
              <a:chExt cx="493594" cy="316855"/>
            </a:xfrm>
          </p:grpSpPr>
          <p:pic>
            <p:nvPicPr>
              <p:cNvPr id="143" name="Graphic 5">
                <a:extLst>
                  <a:ext uri="{FF2B5EF4-FFF2-40B4-BE49-F238E27FC236}">
                    <a16:creationId xmlns:a16="http://schemas.microsoft.com/office/drawing/2014/main" id="{44622373-6E05-43B0-8C12-CA9F9554C16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94890" y="3584308"/>
                <a:ext cx="192868" cy="316855"/>
              </a:xfrm>
              <a:prstGeom prst="rect">
                <a:avLst/>
              </a:prstGeom>
            </p:spPr>
          </p:pic>
          <p:pic>
            <p:nvPicPr>
              <p:cNvPr id="144" name="Graphic 11">
                <a:extLst>
                  <a:ext uri="{FF2B5EF4-FFF2-40B4-BE49-F238E27FC236}">
                    <a16:creationId xmlns:a16="http://schemas.microsoft.com/office/drawing/2014/main" id="{60E04628-E099-4AC3-991E-6A2E4F688F3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nvGrpSpPr>
          <p:cNvPr id="155" name="Gruppieren 154">
            <a:extLst>
              <a:ext uri="{FF2B5EF4-FFF2-40B4-BE49-F238E27FC236}">
                <a16:creationId xmlns:a16="http://schemas.microsoft.com/office/drawing/2014/main" id="{E3918682-8514-45F8-9BA0-7224E754CBF6}"/>
              </a:ext>
            </a:extLst>
          </p:cNvPr>
          <p:cNvGrpSpPr>
            <a:grpSpLocks noChangeAspect="1"/>
          </p:cNvGrpSpPr>
          <p:nvPr/>
        </p:nvGrpSpPr>
        <p:grpSpPr>
          <a:xfrm>
            <a:off x="8496065" y="5616154"/>
            <a:ext cx="3240000" cy="432383"/>
            <a:chOff x="8145191" y="5602202"/>
            <a:chExt cx="3681683" cy="491331"/>
          </a:xfrm>
        </p:grpSpPr>
        <p:pic>
          <p:nvPicPr>
            <p:cNvPr id="156" name="Graphic 5">
              <a:extLst>
                <a:ext uri="{FF2B5EF4-FFF2-40B4-BE49-F238E27FC236}">
                  <a16:creationId xmlns:a16="http://schemas.microsoft.com/office/drawing/2014/main" id="{15C6DB6F-94EA-48EA-98BD-42AE466D8E1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524240" y="5667113"/>
              <a:ext cx="192868" cy="316855"/>
            </a:xfrm>
            <a:prstGeom prst="rect">
              <a:avLst/>
            </a:prstGeom>
          </p:spPr>
        </p:pic>
        <p:pic>
          <p:nvPicPr>
            <p:cNvPr id="157" name="Grafik 156">
              <a:extLst>
                <a:ext uri="{FF2B5EF4-FFF2-40B4-BE49-F238E27FC236}">
                  <a16:creationId xmlns:a16="http://schemas.microsoft.com/office/drawing/2014/main" id="{EC0DE9BC-73DF-432E-AF2C-47D55C1BE9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93318" y="5602202"/>
              <a:ext cx="421322" cy="403200"/>
            </a:xfrm>
            <a:prstGeom prst="rect">
              <a:avLst/>
            </a:prstGeom>
          </p:spPr>
        </p:pic>
        <p:pic>
          <p:nvPicPr>
            <p:cNvPr id="158" name="Graphic 11">
              <a:extLst>
                <a:ext uri="{FF2B5EF4-FFF2-40B4-BE49-F238E27FC236}">
                  <a16:creationId xmlns:a16="http://schemas.microsoft.com/office/drawing/2014/main" id="{2BF3B274-8FE3-4241-BE91-041CD90B61A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45191" y="5702348"/>
              <a:ext cx="276999" cy="276999"/>
            </a:xfrm>
            <a:prstGeom prst="rect">
              <a:avLst/>
            </a:prstGeom>
          </p:spPr>
        </p:pic>
        <p:sp>
          <p:nvSpPr>
            <p:cNvPr id="159" name="Rechteck: abgerundete Ecken 158">
              <a:extLst>
                <a:ext uri="{FF2B5EF4-FFF2-40B4-BE49-F238E27FC236}">
                  <a16:creationId xmlns:a16="http://schemas.microsoft.com/office/drawing/2014/main" id="{CAFD8997-6FAC-459C-933B-9D9F6B1511B5}"/>
                </a:ext>
              </a:extLst>
            </p:cNvPr>
            <p:cNvSpPr/>
            <p:nvPr/>
          </p:nvSpPr>
          <p:spPr bwMode="ltGray">
            <a:xfrm>
              <a:off x="10086643" y="5667112"/>
              <a:ext cx="1740231" cy="338289"/>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sp>
          <p:nvSpPr>
            <p:cNvPr id="160" name="Textfeld 159">
              <a:extLst>
                <a:ext uri="{FF2B5EF4-FFF2-40B4-BE49-F238E27FC236}">
                  <a16:creationId xmlns:a16="http://schemas.microsoft.com/office/drawing/2014/main" id="{2576FECF-8EBF-4FA8-93D3-75DFD3CC79FE}"/>
                </a:ext>
              </a:extLst>
            </p:cNvPr>
            <p:cNvSpPr txBox="1"/>
            <p:nvPr/>
          </p:nvSpPr>
          <p:spPr>
            <a:xfrm>
              <a:off x="10206064"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18-34</a:t>
              </a:r>
              <a:br>
                <a:rPr lang="en-US" sz="1100" dirty="0">
                  <a:solidFill>
                    <a:schemeClr val="bg1">
                      <a:lumMod val="75000"/>
                    </a:schemeClr>
                  </a:solidFill>
                </a:rPr>
              </a:br>
              <a:r>
                <a:rPr lang="en-US" sz="900" dirty="0">
                  <a:solidFill>
                    <a:schemeClr val="bg1">
                      <a:lumMod val="75000"/>
                    </a:schemeClr>
                  </a:solidFill>
                </a:rPr>
                <a:t>(a)</a:t>
              </a:r>
            </a:p>
          </p:txBody>
        </p:sp>
        <p:sp>
          <p:nvSpPr>
            <p:cNvPr id="161" name="Textfeld 160">
              <a:extLst>
                <a:ext uri="{FF2B5EF4-FFF2-40B4-BE49-F238E27FC236}">
                  <a16:creationId xmlns:a16="http://schemas.microsoft.com/office/drawing/2014/main" id="{DDB84643-1A23-44D6-944F-21BAE5F9D68D}"/>
                </a:ext>
              </a:extLst>
            </p:cNvPr>
            <p:cNvSpPr txBox="1"/>
            <p:nvPr/>
          </p:nvSpPr>
          <p:spPr>
            <a:xfrm>
              <a:off x="10741646"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35-49</a:t>
              </a:r>
              <a:br>
                <a:rPr lang="en-US" sz="1100" dirty="0">
                  <a:solidFill>
                    <a:schemeClr val="bg1">
                      <a:lumMod val="75000"/>
                    </a:schemeClr>
                  </a:solidFill>
                </a:rPr>
              </a:br>
              <a:r>
                <a:rPr lang="en-US" sz="900" dirty="0">
                  <a:solidFill>
                    <a:schemeClr val="bg1">
                      <a:lumMod val="75000"/>
                    </a:schemeClr>
                  </a:solidFill>
                </a:rPr>
                <a:t>(b)</a:t>
              </a:r>
            </a:p>
          </p:txBody>
        </p:sp>
        <p:sp>
          <p:nvSpPr>
            <p:cNvPr id="162" name="Textfeld 161">
              <a:extLst>
                <a:ext uri="{FF2B5EF4-FFF2-40B4-BE49-F238E27FC236}">
                  <a16:creationId xmlns:a16="http://schemas.microsoft.com/office/drawing/2014/main" id="{20F0BD24-0277-4B78-9D21-B8DCDC8C5C52}"/>
                </a:ext>
              </a:extLst>
            </p:cNvPr>
            <p:cNvSpPr txBox="1"/>
            <p:nvPr/>
          </p:nvSpPr>
          <p:spPr>
            <a:xfrm>
              <a:off x="11277227"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50-99</a:t>
              </a:r>
              <a:br>
                <a:rPr lang="en-US" sz="1100" dirty="0">
                  <a:solidFill>
                    <a:schemeClr val="bg1">
                      <a:lumMod val="75000"/>
                    </a:schemeClr>
                  </a:solidFill>
                </a:rPr>
              </a:br>
              <a:r>
                <a:rPr lang="en-US" sz="900" dirty="0">
                  <a:solidFill>
                    <a:schemeClr val="bg1">
                      <a:lumMod val="75000"/>
                    </a:schemeClr>
                  </a:solidFill>
                </a:rPr>
                <a:t>(c)</a:t>
              </a:r>
            </a:p>
          </p:txBody>
        </p:sp>
        <p:cxnSp>
          <p:nvCxnSpPr>
            <p:cNvPr id="163" name="Gerader Verbinder 162">
              <a:extLst>
                <a:ext uri="{FF2B5EF4-FFF2-40B4-BE49-F238E27FC236}">
                  <a16:creationId xmlns:a16="http://schemas.microsoft.com/office/drawing/2014/main" id="{52D9C494-F20F-4490-9398-CC9B0EA230F2}"/>
                </a:ext>
              </a:extLst>
            </p:cNvPr>
            <p:cNvCxnSpPr>
              <a:cxnSpLocks/>
            </p:cNvCxnSpPr>
            <p:nvPr/>
          </p:nvCxnSpPr>
          <p:spPr>
            <a:xfrm>
              <a:off x="1067642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4" name="Gerader Verbinder 163">
              <a:extLst>
                <a:ext uri="{FF2B5EF4-FFF2-40B4-BE49-F238E27FC236}">
                  <a16:creationId xmlns:a16="http://schemas.microsoft.com/office/drawing/2014/main" id="{68E0EFEA-D8D4-4B75-814E-16D6CAFE1BFC}"/>
                </a:ext>
              </a:extLst>
            </p:cNvPr>
            <p:cNvCxnSpPr>
              <a:cxnSpLocks/>
            </p:cNvCxnSpPr>
            <p:nvPr/>
          </p:nvCxnSpPr>
          <p:spPr>
            <a:xfrm>
              <a:off x="1121689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65" name="Rechteck: abgerundete Ecken 164">
              <a:extLst>
                <a:ext uri="{FF2B5EF4-FFF2-40B4-BE49-F238E27FC236}">
                  <a16:creationId xmlns:a16="http://schemas.microsoft.com/office/drawing/2014/main" id="{4B7A4A83-106F-48B0-BAFC-0FCAFE49F570}"/>
                </a:ext>
              </a:extLst>
            </p:cNvPr>
            <p:cNvSpPr/>
            <p:nvPr/>
          </p:nvSpPr>
          <p:spPr bwMode="ltGray">
            <a:xfrm>
              <a:off x="8812162" y="5667112"/>
              <a:ext cx="518125" cy="33829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cxnSp>
          <p:nvCxnSpPr>
            <p:cNvPr id="166" name="Gerader Verbinder 165">
              <a:extLst>
                <a:ext uri="{FF2B5EF4-FFF2-40B4-BE49-F238E27FC236}">
                  <a16:creationId xmlns:a16="http://schemas.microsoft.com/office/drawing/2014/main" id="{0519D2B0-63D3-47A0-ADEB-E1C7A37710C2}"/>
                </a:ext>
              </a:extLst>
            </p:cNvPr>
            <p:cNvCxnSpPr>
              <a:cxnSpLocks/>
            </p:cNvCxnSpPr>
            <p:nvPr/>
          </p:nvCxnSpPr>
          <p:spPr>
            <a:xfrm>
              <a:off x="9071224" y="5765460"/>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67" name="Textfeld 166">
              <a:extLst>
                <a:ext uri="{FF2B5EF4-FFF2-40B4-BE49-F238E27FC236}">
                  <a16:creationId xmlns:a16="http://schemas.microsoft.com/office/drawing/2014/main" id="{D64D04F0-E8CA-4D92-BA63-088ED1063A18}"/>
                </a:ext>
              </a:extLst>
            </p:cNvPr>
            <p:cNvSpPr txBox="1"/>
            <p:nvPr/>
          </p:nvSpPr>
          <p:spPr>
            <a:xfrm>
              <a:off x="8882814" y="5766403"/>
              <a:ext cx="132972" cy="192355"/>
            </a:xfrm>
            <a:prstGeom prst="rect">
              <a:avLst/>
            </a:prstGeom>
            <a:noFill/>
          </p:spPr>
          <p:txBody>
            <a:bodyPr wrap="none" lIns="0" tIns="0" rIns="0" bIns="0" rtlCol="0">
              <a:spAutoFit/>
            </a:bodyPr>
            <a:lstStyle/>
            <a:p>
              <a:pPr algn="ctr"/>
              <a:r>
                <a:rPr lang="en-US" sz="1100" dirty="0">
                  <a:solidFill>
                    <a:schemeClr val="bg1">
                      <a:lumMod val="75000"/>
                    </a:schemeClr>
                  </a:solidFill>
                </a:rPr>
                <a:t>m</a:t>
              </a:r>
            </a:p>
          </p:txBody>
        </p:sp>
        <p:sp>
          <p:nvSpPr>
            <p:cNvPr id="168" name="Textfeld 167">
              <a:extLst>
                <a:ext uri="{FF2B5EF4-FFF2-40B4-BE49-F238E27FC236}">
                  <a16:creationId xmlns:a16="http://schemas.microsoft.com/office/drawing/2014/main" id="{AA39BF1E-2C16-41DE-883F-2C7FF091857B}"/>
                </a:ext>
              </a:extLst>
            </p:cNvPr>
            <p:cNvSpPr txBox="1"/>
            <p:nvPr/>
          </p:nvSpPr>
          <p:spPr>
            <a:xfrm>
              <a:off x="9198193" y="5766403"/>
              <a:ext cx="43718" cy="192355"/>
            </a:xfrm>
            <a:prstGeom prst="rect">
              <a:avLst/>
            </a:prstGeom>
            <a:noFill/>
          </p:spPr>
          <p:txBody>
            <a:bodyPr wrap="none" lIns="0" tIns="0" rIns="0" bIns="0" rtlCol="0">
              <a:spAutoFit/>
            </a:bodyPr>
            <a:lstStyle/>
            <a:p>
              <a:pPr algn="ctr"/>
              <a:r>
                <a:rPr lang="en-US" sz="1100" dirty="0">
                  <a:solidFill>
                    <a:schemeClr val="bg1">
                      <a:lumMod val="75000"/>
                    </a:schemeClr>
                  </a:solidFill>
                </a:rPr>
                <a:t>f</a:t>
              </a:r>
              <a:endParaRPr lang="en-US" sz="900" dirty="0">
                <a:solidFill>
                  <a:schemeClr val="bg1">
                    <a:lumMod val="75000"/>
                  </a:schemeClr>
                </a:solidFill>
              </a:endParaRPr>
            </a:p>
          </p:txBody>
        </p:sp>
        <p:sp>
          <p:nvSpPr>
            <p:cNvPr id="169" name="Textfeld 168">
              <a:extLst>
                <a:ext uri="{FF2B5EF4-FFF2-40B4-BE49-F238E27FC236}">
                  <a16:creationId xmlns:a16="http://schemas.microsoft.com/office/drawing/2014/main" id="{4A46A602-532A-431C-B88F-61F4633590E2}"/>
                </a:ext>
              </a:extLst>
            </p:cNvPr>
            <p:cNvSpPr txBox="1"/>
            <p:nvPr/>
          </p:nvSpPr>
          <p:spPr>
            <a:xfrm>
              <a:off x="8908650" y="5936152"/>
              <a:ext cx="74" cy="157381"/>
            </a:xfrm>
            <a:prstGeom prst="rect">
              <a:avLst/>
            </a:prstGeom>
            <a:noFill/>
          </p:spPr>
          <p:txBody>
            <a:bodyPr wrap="none" lIns="0" tIns="0" rIns="0" bIns="0" rtlCol="0">
              <a:spAutoFit/>
            </a:bodyPr>
            <a:lstStyle/>
            <a:p>
              <a:endParaRPr lang="en-US" sz="900" b="1" dirty="0">
                <a:solidFill>
                  <a:schemeClr val="bg1">
                    <a:lumMod val="75000"/>
                  </a:schemeClr>
                </a:solidFill>
              </a:endParaRPr>
            </a:p>
          </p:txBody>
        </p:sp>
      </p:grpSp>
      <p:grpSp>
        <p:nvGrpSpPr>
          <p:cNvPr id="170" name="Gruppieren 169">
            <a:extLst>
              <a:ext uri="{FF2B5EF4-FFF2-40B4-BE49-F238E27FC236}">
                <a16:creationId xmlns:a16="http://schemas.microsoft.com/office/drawing/2014/main" id="{2DA2A973-D5A0-48F0-A776-EF42CD154543}"/>
              </a:ext>
            </a:extLst>
          </p:cNvPr>
          <p:cNvGrpSpPr/>
          <p:nvPr/>
        </p:nvGrpSpPr>
        <p:grpSpPr>
          <a:xfrm>
            <a:off x="552890" y="2184967"/>
            <a:ext cx="4059266" cy="808736"/>
            <a:chOff x="712381" y="1764343"/>
            <a:chExt cx="3030279" cy="808736"/>
          </a:xfrm>
        </p:grpSpPr>
        <p:cxnSp>
          <p:nvCxnSpPr>
            <p:cNvPr id="171" name="Gerader Verbinder 170">
              <a:extLst>
                <a:ext uri="{FF2B5EF4-FFF2-40B4-BE49-F238E27FC236}">
                  <a16:creationId xmlns:a16="http://schemas.microsoft.com/office/drawing/2014/main" id="{46AD3ACD-66F1-43CD-92A7-817A17C54501}"/>
                </a:ext>
              </a:extLst>
            </p:cNvPr>
            <p:cNvCxnSpPr/>
            <p:nvPr/>
          </p:nvCxnSpPr>
          <p:spPr>
            <a:xfrm flipV="1">
              <a:off x="712381" y="2275367"/>
              <a:ext cx="361507" cy="29771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72" name="Gerader Verbinder 171">
              <a:extLst>
                <a:ext uri="{FF2B5EF4-FFF2-40B4-BE49-F238E27FC236}">
                  <a16:creationId xmlns:a16="http://schemas.microsoft.com/office/drawing/2014/main" id="{275BA1D4-B6DD-4AD9-906D-A84C44672437}"/>
                </a:ext>
              </a:extLst>
            </p:cNvPr>
            <p:cNvCxnSpPr/>
            <p:nvPr/>
          </p:nvCxnSpPr>
          <p:spPr>
            <a:xfrm>
              <a:off x="1063255" y="2271197"/>
              <a:ext cx="2679405"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73" name="Textfeld 172">
              <a:extLst>
                <a:ext uri="{FF2B5EF4-FFF2-40B4-BE49-F238E27FC236}">
                  <a16:creationId xmlns:a16="http://schemas.microsoft.com/office/drawing/2014/main" id="{2FB2FA20-5EA8-462B-B9D0-7224E671FB2C}"/>
                </a:ext>
              </a:extLst>
            </p:cNvPr>
            <p:cNvSpPr txBox="1"/>
            <p:nvPr/>
          </p:nvSpPr>
          <p:spPr>
            <a:xfrm>
              <a:off x="1576826" y="1764343"/>
              <a:ext cx="1808512" cy="492443"/>
            </a:xfrm>
            <a:prstGeom prst="rect">
              <a:avLst/>
            </a:prstGeom>
            <a:noFill/>
          </p:spPr>
          <p:txBody>
            <a:bodyPr wrap="square" lIns="0" tIns="0" rIns="0" bIns="0" rtlCol="0">
              <a:spAutoFit/>
            </a:bodyPr>
            <a:lstStyle/>
            <a:p>
              <a:r>
                <a:rPr lang="de-DE" sz="3200" dirty="0">
                  <a:solidFill>
                    <a:schemeClr val="bg1">
                      <a:lumMod val="65000"/>
                    </a:schemeClr>
                  </a:solidFill>
                </a:rPr>
                <a:t>65% Yes</a:t>
              </a:r>
            </a:p>
          </p:txBody>
        </p:sp>
      </p:grpSp>
      <p:grpSp>
        <p:nvGrpSpPr>
          <p:cNvPr id="174" name="Gruppieren 173">
            <a:extLst>
              <a:ext uri="{FF2B5EF4-FFF2-40B4-BE49-F238E27FC236}">
                <a16:creationId xmlns:a16="http://schemas.microsoft.com/office/drawing/2014/main" id="{74E7D4DF-3203-48F9-89B7-500431AB18DD}"/>
              </a:ext>
            </a:extLst>
          </p:cNvPr>
          <p:cNvGrpSpPr/>
          <p:nvPr/>
        </p:nvGrpSpPr>
        <p:grpSpPr>
          <a:xfrm>
            <a:off x="4776322" y="2184967"/>
            <a:ext cx="4053310" cy="808736"/>
            <a:chOff x="712381" y="1764343"/>
            <a:chExt cx="3030279" cy="808736"/>
          </a:xfrm>
        </p:grpSpPr>
        <p:cxnSp>
          <p:nvCxnSpPr>
            <p:cNvPr id="175" name="Gerader Verbinder 174">
              <a:extLst>
                <a:ext uri="{FF2B5EF4-FFF2-40B4-BE49-F238E27FC236}">
                  <a16:creationId xmlns:a16="http://schemas.microsoft.com/office/drawing/2014/main" id="{70AA3FC3-FBB3-4589-8503-F7DD61074436}"/>
                </a:ext>
              </a:extLst>
            </p:cNvPr>
            <p:cNvCxnSpPr/>
            <p:nvPr/>
          </p:nvCxnSpPr>
          <p:spPr>
            <a:xfrm flipV="1">
              <a:off x="712381" y="2275367"/>
              <a:ext cx="361507" cy="29771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76" name="Gerader Verbinder 175">
              <a:extLst>
                <a:ext uri="{FF2B5EF4-FFF2-40B4-BE49-F238E27FC236}">
                  <a16:creationId xmlns:a16="http://schemas.microsoft.com/office/drawing/2014/main" id="{435E56D7-F219-4AF0-9EF3-0E34B851F188}"/>
                </a:ext>
              </a:extLst>
            </p:cNvPr>
            <p:cNvCxnSpPr/>
            <p:nvPr/>
          </p:nvCxnSpPr>
          <p:spPr>
            <a:xfrm>
              <a:off x="1063255" y="2271197"/>
              <a:ext cx="2679405"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77" name="Textfeld 176">
              <a:extLst>
                <a:ext uri="{FF2B5EF4-FFF2-40B4-BE49-F238E27FC236}">
                  <a16:creationId xmlns:a16="http://schemas.microsoft.com/office/drawing/2014/main" id="{D3994900-0003-43D1-82D2-9BC2C516BB18}"/>
                </a:ext>
              </a:extLst>
            </p:cNvPr>
            <p:cNvSpPr txBox="1"/>
            <p:nvPr/>
          </p:nvSpPr>
          <p:spPr>
            <a:xfrm>
              <a:off x="1576826" y="1764343"/>
              <a:ext cx="1808512" cy="492443"/>
            </a:xfrm>
            <a:prstGeom prst="rect">
              <a:avLst/>
            </a:prstGeom>
            <a:noFill/>
          </p:spPr>
          <p:txBody>
            <a:bodyPr wrap="square" lIns="0" tIns="0" rIns="0" bIns="0" rtlCol="0">
              <a:spAutoFit/>
            </a:bodyPr>
            <a:lstStyle/>
            <a:p>
              <a:r>
                <a:rPr lang="de-DE" sz="3200" dirty="0">
                  <a:solidFill>
                    <a:schemeClr val="bg1">
                      <a:lumMod val="65000"/>
                    </a:schemeClr>
                  </a:solidFill>
                </a:rPr>
                <a:t>35% </a:t>
              </a:r>
              <a:r>
                <a:rPr lang="de-DE" sz="3200" dirty="0" err="1">
                  <a:solidFill>
                    <a:schemeClr val="bg1">
                      <a:lumMod val="65000"/>
                    </a:schemeClr>
                  </a:solidFill>
                </a:rPr>
                <a:t>No</a:t>
              </a:r>
              <a:endParaRPr lang="de-DE" sz="3200" dirty="0">
                <a:solidFill>
                  <a:schemeClr val="bg1">
                    <a:lumMod val="65000"/>
                  </a:schemeClr>
                </a:solidFill>
              </a:endParaRPr>
            </a:p>
          </p:txBody>
        </p:sp>
      </p:grpSp>
      <p:grpSp>
        <p:nvGrpSpPr>
          <p:cNvPr id="103" name="Gruppieren 102">
            <a:extLst>
              <a:ext uri="{FF2B5EF4-FFF2-40B4-BE49-F238E27FC236}">
                <a16:creationId xmlns:a16="http://schemas.microsoft.com/office/drawing/2014/main" id="{7CC03158-AFB6-4254-8B8E-C80066E4FCED}"/>
              </a:ext>
            </a:extLst>
          </p:cNvPr>
          <p:cNvGrpSpPr/>
          <p:nvPr/>
        </p:nvGrpSpPr>
        <p:grpSpPr>
          <a:xfrm>
            <a:off x="1912428" y="6249342"/>
            <a:ext cx="724480" cy="468000"/>
            <a:chOff x="1714500" y="4880600"/>
            <a:chExt cx="724480" cy="468000"/>
          </a:xfrm>
        </p:grpSpPr>
        <p:pic>
          <p:nvPicPr>
            <p:cNvPr id="104" name="Grafik 103">
              <a:extLst>
                <a:ext uri="{FF2B5EF4-FFF2-40B4-BE49-F238E27FC236}">
                  <a16:creationId xmlns:a16="http://schemas.microsoft.com/office/drawing/2014/main" id="{2B706CD8-47B6-42FA-9483-E018693EF313}"/>
                </a:ext>
              </a:extLst>
            </p:cNvPr>
            <p:cNvPicPr>
              <a:picLocks noChangeAspect="1"/>
            </p:cNvPicPr>
            <p:nvPr/>
          </p:nvPicPr>
          <p:blipFill>
            <a:blip r:embed="rId12"/>
            <a:stretch>
              <a:fillRect/>
            </a:stretch>
          </p:blipFill>
          <p:spPr>
            <a:xfrm>
              <a:off x="1714500" y="4880600"/>
              <a:ext cx="468000" cy="468000"/>
            </a:xfrm>
            <a:prstGeom prst="rect">
              <a:avLst/>
            </a:prstGeom>
          </p:spPr>
        </p:pic>
        <p:sp>
          <p:nvSpPr>
            <p:cNvPr id="105" name="Textfeld 104">
              <a:extLst>
                <a:ext uri="{FF2B5EF4-FFF2-40B4-BE49-F238E27FC236}">
                  <a16:creationId xmlns:a16="http://schemas.microsoft.com/office/drawing/2014/main" id="{2B9F6041-C450-4EE5-9597-CD8DD54F1983}"/>
                </a:ext>
              </a:extLst>
            </p:cNvPr>
            <p:cNvSpPr txBox="1"/>
            <p:nvPr/>
          </p:nvSpPr>
          <p:spPr>
            <a:xfrm>
              <a:off x="2182500" y="5037656"/>
              <a:ext cx="256480" cy="153888"/>
            </a:xfrm>
            <a:prstGeom prst="rect">
              <a:avLst/>
            </a:prstGeom>
            <a:noFill/>
          </p:spPr>
          <p:txBody>
            <a:bodyPr wrap="none" lIns="0" tIns="0" rIns="0" bIns="0" rtlCol="0">
              <a:spAutoFit/>
            </a:bodyPr>
            <a:lstStyle/>
            <a:p>
              <a:r>
                <a:rPr lang="en-US" sz="1000" b="1" noProof="1"/>
                <a:t>BEL</a:t>
              </a:r>
            </a:p>
          </p:txBody>
        </p:sp>
      </p:grpSp>
      <p:grpSp>
        <p:nvGrpSpPr>
          <p:cNvPr id="91" name="Gruppieren 90">
            <a:extLst>
              <a:ext uri="{FF2B5EF4-FFF2-40B4-BE49-F238E27FC236}">
                <a16:creationId xmlns:a16="http://schemas.microsoft.com/office/drawing/2014/main" id="{F8F2F1DE-0EAF-456D-9C37-5B693E5350F9}"/>
              </a:ext>
            </a:extLst>
          </p:cNvPr>
          <p:cNvGrpSpPr/>
          <p:nvPr/>
        </p:nvGrpSpPr>
        <p:grpSpPr>
          <a:xfrm>
            <a:off x="3366154" y="2861439"/>
            <a:ext cx="1150182" cy="570168"/>
            <a:chOff x="1951900" y="2921448"/>
            <a:chExt cx="1150182" cy="570168"/>
          </a:xfrm>
        </p:grpSpPr>
        <p:pic>
          <p:nvPicPr>
            <p:cNvPr id="92" name="Grafik 91">
              <a:extLst>
                <a:ext uri="{FF2B5EF4-FFF2-40B4-BE49-F238E27FC236}">
                  <a16:creationId xmlns:a16="http://schemas.microsoft.com/office/drawing/2014/main" id="{20DECD7D-DB57-4D2B-B602-AADA04F396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82182" y="3141613"/>
              <a:ext cx="188090" cy="180000"/>
            </a:xfrm>
            <a:prstGeom prst="rect">
              <a:avLst/>
            </a:prstGeom>
          </p:spPr>
        </p:pic>
        <p:grpSp>
          <p:nvGrpSpPr>
            <p:cNvPr id="93" name="Gruppieren 92">
              <a:extLst>
                <a:ext uri="{FF2B5EF4-FFF2-40B4-BE49-F238E27FC236}">
                  <a16:creationId xmlns:a16="http://schemas.microsoft.com/office/drawing/2014/main" id="{97701A65-3380-4FA1-B5C4-5ECD612114E0}"/>
                </a:ext>
              </a:extLst>
            </p:cNvPr>
            <p:cNvGrpSpPr/>
            <p:nvPr/>
          </p:nvGrpSpPr>
          <p:grpSpPr>
            <a:xfrm>
              <a:off x="1951900" y="2942337"/>
              <a:ext cx="1150182" cy="549279"/>
              <a:chOff x="3153384" y="3006278"/>
              <a:chExt cx="1024281" cy="549279"/>
            </a:xfrm>
          </p:grpSpPr>
          <p:grpSp>
            <p:nvGrpSpPr>
              <p:cNvPr id="99" name="Gruppieren 98">
                <a:extLst>
                  <a:ext uri="{FF2B5EF4-FFF2-40B4-BE49-F238E27FC236}">
                    <a16:creationId xmlns:a16="http://schemas.microsoft.com/office/drawing/2014/main" id="{014668A7-6216-4BD2-B54B-16F13BC87C1D}"/>
                  </a:ext>
                </a:extLst>
              </p:cNvPr>
              <p:cNvGrpSpPr/>
              <p:nvPr/>
            </p:nvGrpSpPr>
            <p:grpSpPr>
              <a:xfrm>
                <a:off x="3153384" y="3006278"/>
                <a:ext cx="1016330" cy="279325"/>
                <a:chOff x="5651042" y="3076433"/>
                <a:chExt cx="1016330" cy="279325"/>
              </a:xfrm>
            </p:grpSpPr>
            <p:grpSp>
              <p:nvGrpSpPr>
                <p:cNvPr id="178" name="Gruppieren 177">
                  <a:extLst>
                    <a:ext uri="{FF2B5EF4-FFF2-40B4-BE49-F238E27FC236}">
                      <a16:creationId xmlns:a16="http://schemas.microsoft.com/office/drawing/2014/main" id="{462F7CCB-C4D2-45AD-8B38-CAF5E0C811D1}"/>
                    </a:ext>
                  </a:extLst>
                </p:cNvPr>
                <p:cNvGrpSpPr/>
                <p:nvPr/>
              </p:nvGrpSpPr>
              <p:grpSpPr>
                <a:xfrm>
                  <a:off x="5651042" y="3211758"/>
                  <a:ext cx="216000" cy="144000"/>
                  <a:chOff x="2734278" y="3211758"/>
                  <a:chExt cx="216000" cy="144000"/>
                </a:xfrm>
              </p:grpSpPr>
              <p:cxnSp>
                <p:nvCxnSpPr>
                  <p:cNvPr id="180" name="Gerader Verbinder 179">
                    <a:extLst>
                      <a:ext uri="{FF2B5EF4-FFF2-40B4-BE49-F238E27FC236}">
                        <a16:creationId xmlns:a16="http://schemas.microsoft.com/office/drawing/2014/main" id="{AAF65CE0-9301-4FDD-ACEA-0E61937B5918}"/>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81" name="Gerader Verbinder 180">
                    <a:extLst>
                      <a:ext uri="{FF2B5EF4-FFF2-40B4-BE49-F238E27FC236}">
                        <a16:creationId xmlns:a16="http://schemas.microsoft.com/office/drawing/2014/main" id="{8E6BB7BA-94DF-4087-BF94-79DDFF208D40}"/>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79" name="Textfeld 178">
                  <a:extLst>
                    <a:ext uri="{FF2B5EF4-FFF2-40B4-BE49-F238E27FC236}">
                      <a16:creationId xmlns:a16="http://schemas.microsoft.com/office/drawing/2014/main" id="{64FD5966-1AE9-4D5D-AB3F-9C726E63F521}"/>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31%|26%</a:t>
                  </a:r>
                </a:p>
              </p:txBody>
            </p:sp>
          </p:grpSp>
          <p:grpSp>
            <p:nvGrpSpPr>
              <p:cNvPr id="100" name="Gruppieren 99">
                <a:extLst>
                  <a:ext uri="{FF2B5EF4-FFF2-40B4-BE49-F238E27FC236}">
                    <a16:creationId xmlns:a16="http://schemas.microsoft.com/office/drawing/2014/main" id="{AC4FA735-8A6B-4D6A-9834-A0F4BFA9F394}"/>
                  </a:ext>
                </a:extLst>
              </p:cNvPr>
              <p:cNvGrpSpPr/>
              <p:nvPr/>
            </p:nvGrpSpPr>
            <p:grpSpPr>
              <a:xfrm>
                <a:off x="3159562" y="3281036"/>
                <a:ext cx="1018103" cy="274521"/>
                <a:chOff x="5649269" y="2787070"/>
                <a:chExt cx="1018103" cy="274521"/>
              </a:xfrm>
            </p:grpSpPr>
            <p:grpSp>
              <p:nvGrpSpPr>
                <p:cNvPr id="101" name="Gruppieren 100">
                  <a:extLst>
                    <a:ext uri="{FF2B5EF4-FFF2-40B4-BE49-F238E27FC236}">
                      <a16:creationId xmlns:a16="http://schemas.microsoft.com/office/drawing/2014/main" id="{D6C447F5-58DE-4F38-860D-3CF18506E7FE}"/>
                    </a:ext>
                  </a:extLst>
                </p:cNvPr>
                <p:cNvGrpSpPr/>
                <p:nvPr/>
              </p:nvGrpSpPr>
              <p:grpSpPr>
                <a:xfrm>
                  <a:off x="5649269" y="2917591"/>
                  <a:ext cx="216000" cy="144000"/>
                  <a:chOff x="2734278" y="3211758"/>
                  <a:chExt cx="216000" cy="144000"/>
                </a:xfrm>
              </p:grpSpPr>
              <p:cxnSp>
                <p:nvCxnSpPr>
                  <p:cNvPr id="106" name="Gerader Verbinder 105">
                    <a:extLst>
                      <a:ext uri="{FF2B5EF4-FFF2-40B4-BE49-F238E27FC236}">
                        <a16:creationId xmlns:a16="http://schemas.microsoft.com/office/drawing/2014/main" id="{45405673-A398-4721-A34F-496050AE9510}"/>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7" name="Gerader Verbinder 106">
                    <a:extLst>
                      <a:ext uri="{FF2B5EF4-FFF2-40B4-BE49-F238E27FC236}">
                        <a16:creationId xmlns:a16="http://schemas.microsoft.com/office/drawing/2014/main" id="{33C8C821-6060-4808-8ED4-083ADF3EC723}"/>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02" name="Textfeld 101">
                  <a:extLst>
                    <a:ext uri="{FF2B5EF4-FFF2-40B4-BE49-F238E27FC236}">
                      <a16:creationId xmlns:a16="http://schemas.microsoft.com/office/drawing/2014/main" id="{75021B51-0243-4CC5-A5DE-7E5271D4E194}"/>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endParaRPr lang="de-DE" sz="600" dirty="0">
                    <a:solidFill>
                      <a:schemeClr val="bg1">
                        <a:lumMod val="65000"/>
                      </a:schemeClr>
                    </a:solidFill>
                  </a:endParaRPr>
                </a:p>
              </p:txBody>
            </p:sp>
          </p:grpSp>
        </p:grpSp>
        <p:grpSp>
          <p:nvGrpSpPr>
            <p:cNvPr id="94" name="Gruppieren 93">
              <a:extLst>
                <a:ext uri="{FF2B5EF4-FFF2-40B4-BE49-F238E27FC236}">
                  <a16:creationId xmlns:a16="http://schemas.microsoft.com/office/drawing/2014/main" id="{6A1B81EE-9812-43EE-BBF6-7193FD45CA8C}"/>
                </a:ext>
              </a:extLst>
            </p:cNvPr>
            <p:cNvGrpSpPr>
              <a:grpSpLocks noChangeAspect="1"/>
            </p:cNvGrpSpPr>
            <p:nvPr/>
          </p:nvGrpSpPr>
          <p:grpSpPr>
            <a:xfrm>
              <a:off x="1959046" y="2921448"/>
              <a:ext cx="224322" cy="144000"/>
              <a:chOff x="10194164" y="3584308"/>
              <a:chExt cx="493594" cy="316855"/>
            </a:xfrm>
          </p:grpSpPr>
          <p:pic>
            <p:nvPicPr>
              <p:cNvPr id="97" name="Graphic 5">
                <a:extLst>
                  <a:ext uri="{FF2B5EF4-FFF2-40B4-BE49-F238E27FC236}">
                    <a16:creationId xmlns:a16="http://schemas.microsoft.com/office/drawing/2014/main" id="{B7CC1A08-C1B5-4CB7-9630-7D6D0FE72A8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94890" y="3584308"/>
                <a:ext cx="192868" cy="316855"/>
              </a:xfrm>
              <a:prstGeom prst="rect">
                <a:avLst/>
              </a:prstGeom>
            </p:spPr>
          </p:pic>
          <p:pic>
            <p:nvPicPr>
              <p:cNvPr id="98" name="Graphic 11">
                <a:extLst>
                  <a:ext uri="{FF2B5EF4-FFF2-40B4-BE49-F238E27FC236}">
                    <a16:creationId xmlns:a16="http://schemas.microsoft.com/office/drawing/2014/main" id="{3DF59976-28F1-4E5D-9AD0-DFF8AB3B191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sp>
        <p:nvSpPr>
          <p:cNvPr id="4" name="Foliennummernplatzhalter 3">
            <a:extLst>
              <a:ext uri="{FF2B5EF4-FFF2-40B4-BE49-F238E27FC236}">
                <a16:creationId xmlns:a16="http://schemas.microsoft.com/office/drawing/2014/main" id="{6B084759-7156-4A3A-9E06-8EA8E6D23C2E}"/>
              </a:ext>
            </a:extLst>
          </p:cNvPr>
          <p:cNvSpPr>
            <a:spLocks noGrp="1"/>
          </p:cNvSpPr>
          <p:nvPr>
            <p:ph type="sldNum" sz="quarter" idx="10"/>
          </p:nvPr>
        </p:nvSpPr>
        <p:spPr/>
        <p:txBody>
          <a:bodyPr/>
          <a:lstStyle/>
          <a:p>
            <a:fld id="{4034BEE3-566C-4068-A777-C3A4762E861B}" type="slidenum">
              <a:rPr lang="en-GB" smtClean="0"/>
              <a:pPr/>
              <a:t>43</a:t>
            </a:fld>
            <a:endParaRPr lang="en-GB" dirty="0"/>
          </a:p>
        </p:txBody>
      </p:sp>
    </p:spTree>
    <p:extLst>
      <p:ext uri="{BB962C8B-B14F-4D97-AF65-F5344CB8AC3E}">
        <p14:creationId xmlns:p14="http://schemas.microsoft.com/office/powerpoint/2010/main" val="293516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23086-37A0-45B7-A793-B7BB984F92D1}"/>
              </a:ext>
            </a:extLst>
          </p:cNvPr>
          <p:cNvSpPr>
            <a:spLocks noGrp="1"/>
          </p:cNvSpPr>
          <p:nvPr>
            <p:ph type="title"/>
          </p:nvPr>
        </p:nvSpPr>
        <p:spPr/>
        <p:txBody>
          <a:bodyPr/>
          <a:lstStyle/>
          <a:p>
            <a:r>
              <a:rPr lang="en-US" noProof="1"/>
              <a:t>One third of respondents had ever been tested for sexual transmitted diseases.</a:t>
            </a:r>
          </a:p>
        </p:txBody>
      </p:sp>
      <p:sp>
        <p:nvSpPr>
          <p:cNvPr id="4" name="Fußzeilenplatzhalter 3">
            <a:extLst>
              <a:ext uri="{FF2B5EF4-FFF2-40B4-BE49-F238E27FC236}">
                <a16:creationId xmlns:a16="http://schemas.microsoft.com/office/drawing/2014/main" id="{4C140D71-19C4-453D-8FAC-0545DC1FA4CA}"/>
              </a:ext>
            </a:extLst>
          </p:cNvPr>
          <p:cNvSpPr>
            <a:spLocks noGrp="1"/>
          </p:cNvSpPr>
          <p:nvPr>
            <p:ph type="ftr" sz="quarter" idx="11"/>
          </p:nvPr>
        </p:nvSpPr>
        <p:spPr>
          <a:xfrm>
            <a:off x="3272400" y="6390000"/>
            <a:ext cx="7495200" cy="198000"/>
          </a:xfrm>
        </p:spPr>
        <p:txBody>
          <a:bodyPr/>
          <a:lstStyle/>
          <a:p>
            <a:endParaRPr lang="en-US" noProof="1"/>
          </a:p>
        </p:txBody>
      </p:sp>
      <p:sp>
        <p:nvSpPr>
          <p:cNvPr id="25" name="Rechteck 24">
            <a:extLst>
              <a:ext uri="{FF2B5EF4-FFF2-40B4-BE49-F238E27FC236}">
                <a16:creationId xmlns:a16="http://schemas.microsoft.com/office/drawing/2014/main" id="{DCF96DBA-E538-4A5C-8102-CE9E1CA81B2D}"/>
              </a:ext>
            </a:extLst>
          </p:cNvPr>
          <p:cNvSpPr/>
          <p:nvPr/>
        </p:nvSpPr>
        <p:spPr bwMode="ltGray">
          <a:xfrm>
            <a:off x="10950242" y="880227"/>
            <a:ext cx="876632" cy="40320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t>Sexuality &amp; Health</a:t>
            </a:r>
          </a:p>
        </p:txBody>
      </p:sp>
      <p:sp>
        <p:nvSpPr>
          <p:cNvPr id="37" name="Rechteck 36">
            <a:extLst>
              <a:ext uri="{FF2B5EF4-FFF2-40B4-BE49-F238E27FC236}">
                <a16:creationId xmlns:a16="http://schemas.microsoft.com/office/drawing/2014/main" id="{E004C218-FDD3-4D89-8D18-6667F71D5D39}"/>
              </a:ext>
            </a:extLst>
          </p:cNvPr>
          <p:cNvSpPr/>
          <p:nvPr/>
        </p:nvSpPr>
        <p:spPr>
          <a:xfrm>
            <a:off x="359999" y="1161919"/>
            <a:ext cx="10590243" cy="276999"/>
          </a:xfrm>
          <a:prstGeom prst="rect">
            <a:avLst/>
          </a:prstGeom>
        </p:spPr>
        <p:txBody>
          <a:bodyPr wrap="square">
            <a:spAutoFit/>
          </a:bodyPr>
          <a:lstStyle/>
          <a:p>
            <a:r>
              <a:rPr lang="en-US" sz="1200" dirty="0"/>
              <a:t>Q30. Have you ever been tested for sexually transmitted diseases? </a:t>
            </a:r>
            <a:r>
              <a:rPr lang="en-US" sz="1200" i="1" dirty="0"/>
              <a:t>– (single answer)</a:t>
            </a:r>
            <a:r>
              <a:rPr lang="en-US" sz="1200" dirty="0"/>
              <a:t> </a:t>
            </a:r>
          </a:p>
        </p:txBody>
      </p:sp>
      <p:sp>
        <p:nvSpPr>
          <p:cNvPr id="38" name="Textfeld 37">
            <a:extLst>
              <a:ext uri="{FF2B5EF4-FFF2-40B4-BE49-F238E27FC236}">
                <a16:creationId xmlns:a16="http://schemas.microsoft.com/office/drawing/2014/main" id="{7048ACD8-7838-4C87-883A-C70A25829BC8}"/>
              </a:ext>
            </a:extLst>
          </p:cNvPr>
          <p:cNvSpPr txBox="1"/>
          <p:nvPr/>
        </p:nvSpPr>
        <p:spPr>
          <a:xfrm>
            <a:off x="455193" y="1436958"/>
            <a:ext cx="912109" cy="169277"/>
          </a:xfrm>
          <a:prstGeom prst="rect">
            <a:avLst/>
          </a:prstGeom>
          <a:noFill/>
        </p:spPr>
        <p:txBody>
          <a:bodyPr wrap="none" lIns="0" tIns="0" rIns="0" bIns="0" rtlCol="0">
            <a:spAutoFit/>
          </a:bodyPr>
          <a:lstStyle>
            <a:defPPr>
              <a:defRPr lang="en-US"/>
            </a:defPPr>
            <a:lvl1pPr>
              <a:defRPr sz="1100"/>
            </a:lvl1pPr>
          </a:lstStyle>
          <a:p>
            <a:r>
              <a:rPr lang="en-US" dirty="0"/>
              <a:t>Base: n=2.010</a:t>
            </a:r>
          </a:p>
        </p:txBody>
      </p:sp>
      <p:graphicFrame>
        <p:nvGraphicFramePr>
          <p:cNvPr id="39" name="Tabelle 8">
            <a:extLst>
              <a:ext uri="{FF2B5EF4-FFF2-40B4-BE49-F238E27FC236}">
                <a16:creationId xmlns:a16="http://schemas.microsoft.com/office/drawing/2014/main" id="{1CC31CA1-CFCD-40B8-80BE-7ECA28BBDACF}"/>
              </a:ext>
            </a:extLst>
          </p:cNvPr>
          <p:cNvGraphicFramePr>
            <a:graphicFrameLocks noGrp="1"/>
          </p:cNvGraphicFramePr>
          <p:nvPr>
            <p:extLst>
              <p:ext uri="{D42A27DB-BD31-4B8C-83A1-F6EECF244321}">
                <p14:modId xmlns:p14="http://schemas.microsoft.com/office/powerpoint/2010/main" val="3150601192"/>
              </p:ext>
            </p:extLst>
          </p:nvPr>
        </p:nvGraphicFramePr>
        <p:xfrm>
          <a:off x="359997" y="3849866"/>
          <a:ext cx="9999192" cy="1253531"/>
        </p:xfrm>
        <a:graphic>
          <a:graphicData uri="http://schemas.openxmlformats.org/drawingml/2006/table">
            <a:tbl>
              <a:tblPr firstRow="1" bandRow="1">
                <a:tableStyleId>{5C22544A-7EE6-4342-B048-85BDC9FD1C3A}</a:tableStyleId>
              </a:tblPr>
              <a:tblGrid>
                <a:gridCol w="1666532">
                  <a:extLst>
                    <a:ext uri="{9D8B030D-6E8A-4147-A177-3AD203B41FA5}">
                      <a16:colId xmlns:a16="http://schemas.microsoft.com/office/drawing/2014/main" val="1271370847"/>
                    </a:ext>
                  </a:extLst>
                </a:gridCol>
                <a:gridCol w="1666532">
                  <a:extLst>
                    <a:ext uri="{9D8B030D-6E8A-4147-A177-3AD203B41FA5}">
                      <a16:colId xmlns:a16="http://schemas.microsoft.com/office/drawing/2014/main" val="1067911662"/>
                    </a:ext>
                  </a:extLst>
                </a:gridCol>
                <a:gridCol w="1666532">
                  <a:extLst>
                    <a:ext uri="{9D8B030D-6E8A-4147-A177-3AD203B41FA5}">
                      <a16:colId xmlns:a16="http://schemas.microsoft.com/office/drawing/2014/main" val="2225007639"/>
                    </a:ext>
                  </a:extLst>
                </a:gridCol>
                <a:gridCol w="1666532">
                  <a:extLst>
                    <a:ext uri="{9D8B030D-6E8A-4147-A177-3AD203B41FA5}">
                      <a16:colId xmlns:a16="http://schemas.microsoft.com/office/drawing/2014/main" val="3651680017"/>
                    </a:ext>
                  </a:extLst>
                </a:gridCol>
                <a:gridCol w="1666532">
                  <a:extLst>
                    <a:ext uri="{9D8B030D-6E8A-4147-A177-3AD203B41FA5}">
                      <a16:colId xmlns:a16="http://schemas.microsoft.com/office/drawing/2014/main" val="2551400157"/>
                    </a:ext>
                  </a:extLst>
                </a:gridCol>
                <a:gridCol w="1666532">
                  <a:extLst>
                    <a:ext uri="{9D8B030D-6E8A-4147-A177-3AD203B41FA5}">
                      <a16:colId xmlns:a16="http://schemas.microsoft.com/office/drawing/2014/main" val="234903728"/>
                    </a:ext>
                  </a:extLst>
                </a:gridCol>
              </a:tblGrid>
              <a:tr h="1253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tx1"/>
                          </a:solidFill>
                          <a:effectLst/>
                          <a:latin typeface="+mn-lt"/>
                          <a:ea typeface="+mn-ea"/>
                          <a:cs typeface="+mn-cs"/>
                        </a:rPr>
                        <a:t>Yes, and I continue to get tested regularly.</a:t>
                      </a:r>
                      <a:endParaRPr lang="en-US" sz="1200" b="0" noProof="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tx1"/>
                          </a:solidFill>
                          <a:effectLst/>
                          <a:latin typeface="+mn-lt"/>
                          <a:ea typeface="+mn-ea"/>
                          <a:cs typeface="+mn-cs"/>
                        </a:rPr>
                        <a:t>Yes, once or twice.</a:t>
                      </a:r>
                      <a:endParaRPr lang="en-US" sz="1200" b="0" noProof="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r>
                        <a:rPr lang="en-US" sz="1200" b="0" noProof="0" dirty="0">
                          <a:solidFill>
                            <a:schemeClr val="tx1"/>
                          </a:solidFill>
                        </a:rPr>
                        <a:t>No, the thought of getting tested makes me uncomfortable. </a:t>
                      </a: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200" b="0" kern="1200" noProof="0" dirty="0">
                          <a:solidFill>
                            <a:schemeClr val="tx1"/>
                          </a:solidFill>
                          <a:latin typeface="+mn-lt"/>
                          <a:ea typeface="+mn-ea"/>
                          <a:cs typeface="+mn-cs"/>
                        </a:rPr>
                        <a:t>No, it is too much trouble for me. </a:t>
                      </a:r>
                    </a:p>
                  </a:txBody>
                  <a:tcPr>
                    <a:lnL w="12700" cmpd="sng">
                      <a:noFill/>
                    </a:lnL>
                    <a:lnR w="12700" cmpd="sng">
                      <a:noFill/>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r>
                        <a:rPr lang="en-US" sz="1400" b="1" kern="1200" noProof="0" dirty="0">
                          <a:solidFill>
                            <a:schemeClr val="tx2"/>
                          </a:solidFill>
                          <a:latin typeface="+mn-lt"/>
                          <a:ea typeface="+mn-ea"/>
                          <a:cs typeface="+mn-cs"/>
                        </a:rPr>
                        <a:t>No, I do not think it is necessary.</a:t>
                      </a:r>
                    </a:p>
                  </a:txBody>
                  <a:tcPr>
                    <a:lnL w="12700" cmpd="sng">
                      <a:noFill/>
                    </a:lnL>
                    <a:lnR w="12700" cmpd="sng">
                      <a:noFill/>
                    </a:lnR>
                    <a:lnT w="28575" cap="flat" cmpd="sng" algn="ctr">
                      <a:solidFill>
                        <a:srgbClr val="0060FF"/>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200" b="0" kern="1200" noProof="0" dirty="0">
                          <a:solidFill>
                            <a:schemeClr val="tx1"/>
                          </a:solidFill>
                          <a:latin typeface="+mn-lt"/>
                          <a:ea typeface="+mn-ea"/>
                          <a:cs typeface="+mn-cs"/>
                        </a:rPr>
                        <a:t>I have never thought about this</a:t>
                      </a:r>
                    </a:p>
                  </a:txBody>
                  <a:tcPr>
                    <a:lnL w="12700" cmpd="sng">
                      <a:noFill/>
                    </a:lnL>
                    <a:lnR w="12700" cmpd="sng">
                      <a:noFill/>
                    </a:lnR>
                    <a:lnT w="28575" cap="flat" cmpd="sng" algn="ctr">
                      <a:solidFill>
                        <a:srgbClr val="858585"/>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46946593"/>
                  </a:ext>
                </a:extLst>
              </a:tr>
            </a:tbl>
          </a:graphicData>
        </a:graphic>
      </p:graphicFrame>
      <p:sp>
        <p:nvSpPr>
          <p:cNvPr id="40" name="Textfeld 39">
            <a:extLst>
              <a:ext uri="{FF2B5EF4-FFF2-40B4-BE49-F238E27FC236}">
                <a16:creationId xmlns:a16="http://schemas.microsoft.com/office/drawing/2014/main" id="{50ACF244-8623-4C3C-A779-D39C3DADFFC4}"/>
              </a:ext>
            </a:extLst>
          </p:cNvPr>
          <p:cNvSpPr txBox="1"/>
          <p:nvPr/>
        </p:nvSpPr>
        <p:spPr>
          <a:xfrm>
            <a:off x="3832459" y="3346462"/>
            <a:ext cx="593111" cy="492443"/>
          </a:xfrm>
          <a:prstGeom prst="rect">
            <a:avLst/>
          </a:prstGeom>
          <a:noFill/>
        </p:spPr>
        <p:txBody>
          <a:bodyPr wrap="none" lIns="0" tIns="0" rIns="0" bIns="0" rtlCol="0">
            <a:spAutoFit/>
          </a:bodyPr>
          <a:lstStyle/>
          <a:p>
            <a:r>
              <a:rPr lang="en-US" sz="3200" dirty="0">
                <a:solidFill>
                  <a:schemeClr val="bg1">
                    <a:lumMod val="65000"/>
                  </a:schemeClr>
                </a:solidFill>
              </a:rPr>
              <a:t>6%</a:t>
            </a:r>
          </a:p>
        </p:txBody>
      </p:sp>
      <p:sp>
        <p:nvSpPr>
          <p:cNvPr id="41" name="Textfeld 40">
            <a:extLst>
              <a:ext uri="{FF2B5EF4-FFF2-40B4-BE49-F238E27FC236}">
                <a16:creationId xmlns:a16="http://schemas.microsoft.com/office/drawing/2014/main" id="{22D1DE16-AF22-49E1-9D9A-F9F7CA93D69C}"/>
              </a:ext>
            </a:extLst>
          </p:cNvPr>
          <p:cNvSpPr txBox="1"/>
          <p:nvPr/>
        </p:nvSpPr>
        <p:spPr>
          <a:xfrm>
            <a:off x="5436186" y="3346462"/>
            <a:ext cx="593111" cy="492443"/>
          </a:xfrm>
          <a:prstGeom prst="rect">
            <a:avLst/>
          </a:prstGeom>
          <a:noFill/>
        </p:spPr>
        <p:txBody>
          <a:bodyPr wrap="none" lIns="0" tIns="0" rIns="0" bIns="0" rtlCol="0">
            <a:spAutoFit/>
          </a:bodyPr>
          <a:lstStyle>
            <a:defPPr>
              <a:defRPr lang="en-US"/>
            </a:defPPr>
            <a:lvl1pPr>
              <a:defRPr sz="5400">
                <a:solidFill>
                  <a:schemeClr val="bg1">
                    <a:lumMod val="65000"/>
                  </a:schemeClr>
                </a:solidFill>
              </a:defRPr>
            </a:lvl1pPr>
          </a:lstStyle>
          <a:p>
            <a:r>
              <a:rPr lang="en-US" sz="3200" dirty="0"/>
              <a:t>2%</a:t>
            </a:r>
          </a:p>
        </p:txBody>
      </p:sp>
      <p:sp>
        <p:nvSpPr>
          <p:cNvPr id="42" name="Textfeld 41">
            <a:extLst>
              <a:ext uri="{FF2B5EF4-FFF2-40B4-BE49-F238E27FC236}">
                <a16:creationId xmlns:a16="http://schemas.microsoft.com/office/drawing/2014/main" id="{8B9B52B7-8D90-4354-B54D-C9F49564C64B}"/>
              </a:ext>
            </a:extLst>
          </p:cNvPr>
          <p:cNvSpPr txBox="1"/>
          <p:nvPr/>
        </p:nvSpPr>
        <p:spPr>
          <a:xfrm>
            <a:off x="2140877" y="3346462"/>
            <a:ext cx="820738" cy="492443"/>
          </a:xfrm>
          <a:prstGeom prst="rect">
            <a:avLst/>
          </a:prstGeom>
          <a:noFill/>
        </p:spPr>
        <p:txBody>
          <a:bodyPr wrap="none" lIns="0" tIns="0" rIns="0" bIns="0" rtlCol="0">
            <a:spAutoFit/>
          </a:bodyPr>
          <a:lstStyle/>
          <a:p>
            <a:r>
              <a:rPr lang="en-US" sz="3200" dirty="0">
                <a:solidFill>
                  <a:schemeClr val="bg1">
                    <a:lumMod val="65000"/>
                  </a:schemeClr>
                </a:solidFill>
              </a:rPr>
              <a:t>25%</a:t>
            </a:r>
          </a:p>
        </p:txBody>
      </p:sp>
      <p:sp>
        <p:nvSpPr>
          <p:cNvPr id="43" name="Textfeld 42">
            <a:extLst>
              <a:ext uri="{FF2B5EF4-FFF2-40B4-BE49-F238E27FC236}">
                <a16:creationId xmlns:a16="http://schemas.microsoft.com/office/drawing/2014/main" id="{98EEEDA0-E886-4496-9FED-D34EF2A69B65}"/>
              </a:ext>
            </a:extLst>
          </p:cNvPr>
          <p:cNvSpPr txBox="1"/>
          <p:nvPr/>
        </p:nvSpPr>
        <p:spPr>
          <a:xfrm>
            <a:off x="455193" y="3346462"/>
            <a:ext cx="593111" cy="492443"/>
          </a:xfrm>
          <a:prstGeom prst="rect">
            <a:avLst/>
          </a:prstGeom>
          <a:noFill/>
        </p:spPr>
        <p:txBody>
          <a:bodyPr wrap="none" lIns="0" tIns="0" rIns="0" bIns="0" rtlCol="0">
            <a:spAutoFit/>
          </a:bodyPr>
          <a:lstStyle/>
          <a:p>
            <a:r>
              <a:rPr lang="en-US" sz="3200" dirty="0">
                <a:solidFill>
                  <a:schemeClr val="bg1">
                    <a:lumMod val="65000"/>
                  </a:schemeClr>
                </a:solidFill>
              </a:rPr>
              <a:t>8%</a:t>
            </a:r>
          </a:p>
        </p:txBody>
      </p:sp>
      <p:grpSp>
        <p:nvGrpSpPr>
          <p:cNvPr id="66" name="Gruppieren 65">
            <a:extLst>
              <a:ext uri="{FF2B5EF4-FFF2-40B4-BE49-F238E27FC236}">
                <a16:creationId xmlns:a16="http://schemas.microsoft.com/office/drawing/2014/main" id="{7466D288-5F78-4517-A840-CA73226AEC39}"/>
              </a:ext>
            </a:extLst>
          </p:cNvPr>
          <p:cNvGrpSpPr/>
          <p:nvPr/>
        </p:nvGrpSpPr>
        <p:grpSpPr>
          <a:xfrm>
            <a:off x="11078429" y="1296146"/>
            <a:ext cx="620257" cy="662084"/>
            <a:chOff x="2530482" y="2221432"/>
            <a:chExt cx="620257" cy="662084"/>
          </a:xfrm>
        </p:grpSpPr>
        <p:sp>
          <p:nvSpPr>
            <p:cNvPr id="67" name="Rechteck 66">
              <a:extLst>
                <a:ext uri="{FF2B5EF4-FFF2-40B4-BE49-F238E27FC236}">
                  <a16:creationId xmlns:a16="http://schemas.microsoft.com/office/drawing/2014/main" id="{F1106F18-CC67-45E6-9C9B-FDC22C8C8955}"/>
                </a:ext>
              </a:extLst>
            </p:cNvPr>
            <p:cNvSpPr/>
            <p:nvPr/>
          </p:nvSpPr>
          <p:spPr bwMode="ltGray">
            <a:xfrm>
              <a:off x="2530482" y="2519464"/>
              <a:ext cx="620257" cy="3640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noProof="1">
                  <a:solidFill>
                    <a:schemeClr val="accent6"/>
                  </a:solidFill>
                </a:rPr>
                <a:t>Doing</a:t>
              </a:r>
            </a:p>
          </p:txBody>
        </p:sp>
        <p:pic>
          <p:nvPicPr>
            <p:cNvPr id="68" name="Graphic 17">
              <a:extLst>
                <a:ext uri="{FF2B5EF4-FFF2-40B4-BE49-F238E27FC236}">
                  <a16:creationId xmlns:a16="http://schemas.microsoft.com/office/drawing/2014/main" id="{0683C59E-2C0C-4E0A-B0E2-4B5EAB12E0A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57748" y="2221432"/>
              <a:ext cx="365727" cy="365727"/>
            </a:xfrm>
            <a:prstGeom prst="rect">
              <a:avLst/>
            </a:prstGeom>
          </p:spPr>
        </p:pic>
      </p:grpSp>
      <p:sp>
        <p:nvSpPr>
          <p:cNvPr id="53" name="Textfeld 52">
            <a:extLst>
              <a:ext uri="{FF2B5EF4-FFF2-40B4-BE49-F238E27FC236}">
                <a16:creationId xmlns:a16="http://schemas.microsoft.com/office/drawing/2014/main" id="{C3EDB975-CCCA-4672-BD14-136E568DB8AF}"/>
              </a:ext>
            </a:extLst>
          </p:cNvPr>
          <p:cNvSpPr txBox="1"/>
          <p:nvPr/>
        </p:nvSpPr>
        <p:spPr>
          <a:xfrm>
            <a:off x="7128595" y="2996607"/>
            <a:ext cx="1540486" cy="923330"/>
          </a:xfrm>
          <a:prstGeom prst="rect">
            <a:avLst/>
          </a:prstGeom>
          <a:noFill/>
        </p:spPr>
        <p:txBody>
          <a:bodyPr wrap="none" lIns="0" tIns="0" rIns="0" bIns="0" rtlCol="0">
            <a:spAutoFit/>
          </a:bodyPr>
          <a:lstStyle>
            <a:defPPr>
              <a:defRPr lang="en-US"/>
            </a:defPPr>
            <a:lvl1pPr>
              <a:defRPr sz="6000" b="1">
                <a:solidFill>
                  <a:schemeClr val="tx2"/>
                </a:solidFill>
              </a:defRPr>
            </a:lvl1pPr>
          </a:lstStyle>
          <a:p>
            <a:r>
              <a:rPr lang="en-US" dirty="0"/>
              <a:t>43%</a:t>
            </a:r>
          </a:p>
        </p:txBody>
      </p:sp>
      <p:sp>
        <p:nvSpPr>
          <p:cNvPr id="54" name="Textfeld 53">
            <a:extLst>
              <a:ext uri="{FF2B5EF4-FFF2-40B4-BE49-F238E27FC236}">
                <a16:creationId xmlns:a16="http://schemas.microsoft.com/office/drawing/2014/main" id="{C03AF411-D3B6-4D4D-9323-E5E9CA374C2F}"/>
              </a:ext>
            </a:extLst>
          </p:cNvPr>
          <p:cNvSpPr txBox="1"/>
          <p:nvPr/>
        </p:nvSpPr>
        <p:spPr>
          <a:xfrm>
            <a:off x="8752852" y="3338108"/>
            <a:ext cx="820738" cy="492443"/>
          </a:xfrm>
          <a:prstGeom prst="rect">
            <a:avLst/>
          </a:prstGeom>
          <a:noFill/>
        </p:spPr>
        <p:txBody>
          <a:bodyPr wrap="none" lIns="0" tIns="0" rIns="0" bIns="0" rtlCol="0">
            <a:spAutoFit/>
          </a:bodyPr>
          <a:lstStyle>
            <a:defPPr>
              <a:defRPr lang="en-US"/>
            </a:defPPr>
            <a:lvl1pPr>
              <a:defRPr sz="3200">
                <a:solidFill>
                  <a:schemeClr val="bg1">
                    <a:lumMod val="65000"/>
                  </a:schemeClr>
                </a:solidFill>
              </a:defRPr>
            </a:lvl1pPr>
          </a:lstStyle>
          <a:p>
            <a:r>
              <a:rPr lang="en-US" dirty="0"/>
              <a:t>16%</a:t>
            </a:r>
          </a:p>
        </p:txBody>
      </p:sp>
      <p:pic>
        <p:nvPicPr>
          <p:cNvPr id="55" name="Graphic 11">
            <a:extLst>
              <a:ext uri="{FF2B5EF4-FFF2-40B4-BE49-F238E27FC236}">
                <a16:creationId xmlns:a16="http://schemas.microsoft.com/office/drawing/2014/main" id="{B02CCB5C-CAFB-451C-AFE7-B899EA395E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90154" y="3008134"/>
            <a:ext cx="1273504" cy="996655"/>
          </a:xfrm>
          <a:prstGeom prst="rect">
            <a:avLst/>
          </a:prstGeom>
        </p:spPr>
      </p:pic>
      <p:grpSp>
        <p:nvGrpSpPr>
          <p:cNvPr id="99" name="Gruppieren 98">
            <a:extLst>
              <a:ext uri="{FF2B5EF4-FFF2-40B4-BE49-F238E27FC236}">
                <a16:creationId xmlns:a16="http://schemas.microsoft.com/office/drawing/2014/main" id="{3888D148-DA60-440F-B359-FD6C7FDF76B7}"/>
              </a:ext>
            </a:extLst>
          </p:cNvPr>
          <p:cNvGrpSpPr>
            <a:grpSpLocks noChangeAspect="1"/>
          </p:cNvGrpSpPr>
          <p:nvPr/>
        </p:nvGrpSpPr>
        <p:grpSpPr>
          <a:xfrm>
            <a:off x="8496065" y="5616154"/>
            <a:ext cx="3240000" cy="432383"/>
            <a:chOff x="8145191" y="5602202"/>
            <a:chExt cx="3681683" cy="491331"/>
          </a:xfrm>
        </p:grpSpPr>
        <p:pic>
          <p:nvPicPr>
            <p:cNvPr id="100" name="Graphic 5">
              <a:extLst>
                <a:ext uri="{FF2B5EF4-FFF2-40B4-BE49-F238E27FC236}">
                  <a16:creationId xmlns:a16="http://schemas.microsoft.com/office/drawing/2014/main" id="{0CC5D02F-3847-48CB-A04A-B07BEBFE17D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24240" y="5667113"/>
              <a:ext cx="192868" cy="316855"/>
            </a:xfrm>
            <a:prstGeom prst="rect">
              <a:avLst/>
            </a:prstGeom>
          </p:spPr>
        </p:pic>
        <p:pic>
          <p:nvPicPr>
            <p:cNvPr id="101" name="Grafik 100">
              <a:extLst>
                <a:ext uri="{FF2B5EF4-FFF2-40B4-BE49-F238E27FC236}">
                  <a16:creationId xmlns:a16="http://schemas.microsoft.com/office/drawing/2014/main" id="{0ADE4250-7999-4A13-9300-0070FD5D19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93318" y="5602202"/>
              <a:ext cx="421322" cy="403200"/>
            </a:xfrm>
            <a:prstGeom prst="rect">
              <a:avLst/>
            </a:prstGeom>
          </p:spPr>
        </p:pic>
        <p:pic>
          <p:nvPicPr>
            <p:cNvPr id="102" name="Graphic 11">
              <a:extLst>
                <a:ext uri="{FF2B5EF4-FFF2-40B4-BE49-F238E27FC236}">
                  <a16:creationId xmlns:a16="http://schemas.microsoft.com/office/drawing/2014/main" id="{09433B3D-7CF7-4240-B46E-8D5B2B6C69B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45191" y="5702348"/>
              <a:ext cx="276999" cy="276999"/>
            </a:xfrm>
            <a:prstGeom prst="rect">
              <a:avLst/>
            </a:prstGeom>
          </p:spPr>
        </p:pic>
        <p:sp>
          <p:nvSpPr>
            <p:cNvPr id="103" name="Rechteck: abgerundete Ecken 102">
              <a:extLst>
                <a:ext uri="{FF2B5EF4-FFF2-40B4-BE49-F238E27FC236}">
                  <a16:creationId xmlns:a16="http://schemas.microsoft.com/office/drawing/2014/main" id="{C0F361E3-C279-4FDA-8EBF-53479FF65482}"/>
                </a:ext>
              </a:extLst>
            </p:cNvPr>
            <p:cNvSpPr/>
            <p:nvPr/>
          </p:nvSpPr>
          <p:spPr bwMode="ltGray">
            <a:xfrm>
              <a:off x="10086643" y="5667112"/>
              <a:ext cx="1740231" cy="338289"/>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sp>
          <p:nvSpPr>
            <p:cNvPr id="104" name="Textfeld 103">
              <a:extLst>
                <a:ext uri="{FF2B5EF4-FFF2-40B4-BE49-F238E27FC236}">
                  <a16:creationId xmlns:a16="http://schemas.microsoft.com/office/drawing/2014/main" id="{E80FBB45-8D30-4751-ABCC-E5669B824AC6}"/>
                </a:ext>
              </a:extLst>
            </p:cNvPr>
            <p:cNvSpPr txBox="1"/>
            <p:nvPr/>
          </p:nvSpPr>
          <p:spPr>
            <a:xfrm>
              <a:off x="10206064"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18-34</a:t>
              </a:r>
              <a:br>
                <a:rPr lang="en-US" sz="1100" dirty="0">
                  <a:solidFill>
                    <a:schemeClr val="bg1">
                      <a:lumMod val="75000"/>
                    </a:schemeClr>
                  </a:solidFill>
                </a:rPr>
              </a:br>
              <a:r>
                <a:rPr lang="en-US" sz="900" dirty="0">
                  <a:solidFill>
                    <a:schemeClr val="bg1">
                      <a:lumMod val="75000"/>
                    </a:schemeClr>
                  </a:solidFill>
                </a:rPr>
                <a:t>(a)</a:t>
              </a:r>
            </a:p>
          </p:txBody>
        </p:sp>
        <p:sp>
          <p:nvSpPr>
            <p:cNvPr id="105" name="Textfeld 104">
              <a:extLst>
                <a:ext uri="{FF2B5EF4-FFF2-40B4-BE49-F238E27FC236}">
                  <a16:creationId xmlns:a16="http://schemas.microsoft.com/office/drawing/2014/main" id="{B2FF28B3-926B-4BE5-867D-09BBC17E372F}"/>
                </a:ext>
              </a:extLst>
            </p:cNvPr>
            <p:cNvSpPr txBox="1"/>
            <p:nvPr/>
          </p:nvSpPr>
          <p:spPr>
            <a:xfrm>
              <a:off x="10741646"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35-49</a:t>
              </a:r>
              <a:br>
                <a:rPr lang="en-US" sz="1100" dirty="0">
                  <a:solidFill>
                    <a:schemeClr val="bg1">
                      <a:lumMod val="75000"/>
                    </a:schemeClr>
                  </a:solidFill>
                </a:rPr>
              </a:br>
              <a:r>
                <a:rPr lang="en-US" sz="900" dirty="0">
                  <a:solidFill>
                    <a:schemeClr val="bg1">
                      <a:lumMod val="75000"/>
                    </a:schemeClr>
                  </a:solidFill>
                </a:rPr>
                <a:t>(b)</a:t>
              </a:r>
            </a:p>
          </p:txBody>
        </p:sp>
        <p:sp>
          <p:nvSpPr>
            <p:cNvPr id="106" name="Textfeld 105">
              <a:extLst>
                <a:ext uri="{FF2B5EF4-FFF2-40B4-BE49-F238E27FC236}">
                  <a16:creationId xmlns:a16="http://schemas.microsoft.com/office/drawing/2014/main" id="{FE1F0EF7-DF2F-4DE0-9A00-4805B661E3D6}"/>
                </a:ext>
              </a:extLst>
            </p:cNvPr>
            <p:cNvSpPr txBox="1"/>
            <p:nvPr/>
          </p:nvSpPr>
          <p:spPr>
            <a:xfrm>
              <a:off x="11277227"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50-99</a:t>
              </a:r>
              <a:br>
                <a:rPr lang="en-US" sz="1100" dirty="0">
                  <a:solidFill>
                    <a:schemeClr val="bg1">
                      <a:lumMod val="75000"/>
                    </a:schemeClr>
                  </a:solidFill>
                </a:rPr>
              </a:br>
              <a:r>
                <a:rPr lang="en-US" sz="900" dirty="0">
                  <a:solidFill>
                    <a:schemeClr val="bg1">
                      <a:lumMod val="75000"/>
                    </a:schemeClr>
                  </a:solidFill>
                </a:rPr>
                <a:t>(c)</a:t>
              </a:r>
            </a:p>
          </p:txBody>
        </p:sp>
        <p:cxnSp>
          <p:nvCxnSpPr>
            <p:cNvPr id="107" name="Gerader Verbinder 106">
              <a:extLst>
                <a:ext uri="{FF2B5EF4-FFF2-40B4-BE49-F238E27FC236}">
                  <a16:creationId xmlns:a16="http://schemas.microsoft.com/office/drawing/2014/main" id="{8A6CEB80-48F9-4154-A7C0-490BF4A66296}"/>
                </a:ext>
              </a:extLst>
            </p:cNvPr>
            <p:cNvCxnSpPr>
              <a:cxnSpLocks/>
            </p:cNvCxnSpPr>
            <p:nvPr/>
          </p:nvCxnSpPr>
          <p:spPr>
            <a:xfrm>
              <a:off x="1067642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8" name="Gerader Verbinder 107">
              <a:extLst>
                <a:ext uri="{FF2B5EF4-FFF2-40B4-BE49-F238E27FC236}">
                  <a16:creationId xmlns:a16="http://schemas.microsoft.com/office/drawing/2014/main" id="{367DE49D-4BC9-444B-8B2F-24593E6731CC}"/>
                </a:ext>
              </a:extLst>
            </p:cNvPr>
            <p:cNvCxnSpPr>
              <a:cxnSpLocks/>
            </p:cNvCxnSpPr>
            <p:nvPr/>
          </p:nvCxnSpPr>
          <p:spPr>
            <a:xfrm>
              <a:off x="1121689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09" name="Rechteck: abgerundete Ecken 108">
              <a:extLst>
                <a:ext uri="{FF2B5EF4-FFF2-40B4-BE49-F238E27FC236}">
                  <a16:creationId xmlns:a16="http://schemas.microsoft.com/office/drawing/2014/main" id="{47B322F0-0D33-4D1B-A064-289DEAC3F579}"/>
                </a:ext>
              </a:extLst>
            </p:cNvPr>
            <p:cNvSpPr/>
            <p:nvPr/>
          </p:nvSpPr>
          <p:spPr bwMode="ltGray">
            <a:xfrm>
              <a:off x="8812162" y="5667112"/>
              <a:ext cx="518125" cy="33829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cxnSp>
          <p:nvCxnSpPr>
            <p:cNvPr id="110" name="Gerader Verbinder 109">
              <a:extLst>
                <a:ext uri="{FF2B5EF4-FFF2-40B4-BE49-F238E27FC236}">
                  <a16:creationId xmlns:a16="http://schemas.microsoft.com/office/drawing/2014/main" id="{5E0092AB-046F-4A3A-BA2B-A6545E7DE1F6}"/>
                </a:ext>
              </a:extLst>
            </p:cNvPr>
            <p:cNvCxnSpPr>
              <a:cxnSpLocks/>
            </p:cNvCxnSpPr>
            <p:nvPr/>
          </p:nvCxnSpPr>
          <p:spPr>
            <a:xfrm>
              <a:off x="9071224" y="5765460"/>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11" name="Textfeld 110">
              <a:extLst>
                <a:ext uri="{FF2B5EF4-FFF2-40B4-BE49-F238E27FC236}">
                  <a16:creationId xmlns:a16="http://schemas.microsoft.com/office/drawing/2014/main" id="{0E9B53D7-763F-47C8-A50D-95398AC0E5B8}"/>
                </a:ext>
              </a:extLst>
            </p:cNvPr>
            <p:cNvSpPr txBox="1"/>
            <p:nvPr/>
          </p:nvSpPr>
          <p:spPr>
            <a:xfrm>
              <a:off x="8882814" y="5766403"/>
              <a:ext cx="132972" cy="192355"/>
            </a:xfrm>
            <a:prstGeom prst="rect">
              <a:avLst/>
            </a:prstGeom>
            <a:noFill/>
          </p:spPr>
          <p:txBody>
            <a:bodyPr wrap="none" lIns="0" tIns="0" rIns="0" bIns="0" rtlCol="0">
              <a:spAutoFit/>
            </a:bodyPr>
            <a:lstStyle/>
            <a:p>
              <a:pPr algn="ctr"/>
              <a:r>
                <a:rPr lang="en-US" sz="1100" dirty="0">
                  <a:solidFill>
                    <a:schemeClr val="bg1">
                      <a:lumMod val="75000"/>
                    </a:schemeClr>
                  </a:solidFill>
                </a:rPr>
                <a:t>m</a:t>
              </a:r>
            </a:p>
          </p:txBody>
        </p:sp>
        <p:sp>
          <p:nvSpPr>
            <p:cNvPr id="112" name="Textfeld 111">
              <a:extLst>
                <a:ext uri="{FF2B5EF4-FFF2-40B4-BE49-F238E27FC236}">
                  <a16:creationId xmlns:a16="http://schemas.microsoft.com/office/drawing/2014/main" id="{B1E03C0B-9D5A-4F3F-AE57-A91B65F1E181}"/>
                </a:ext>
              </a:extLst>
            </p:cNvPr>
            <p:cNvSpPr txBox="1"/>
            <p:nvPr/>
          </p:nvSpPr>
          <p:spPr>
            <a:xfrm>
              <a:off x="9198193" y="5766403"/>
              <a:ext cx="43718" cy="192355"/>
            </a:xfrm>
            <a:prstGeom prst="rect">
              <a:avLst/>
            </a:prstGeom>
            <a:noFill/>
          </p:spPr>
          <p:txBody>
            <a:bodyPr wrap="none" lIns="0" tIns="0" rIns="0" bIns="0" rtlCol="0">
              <a:spAutoFit/>
            </a:bodyPr>
            <a:lstStyle/>
            <a:p>
              <a:pPr algn="ctr"/>
              <a:r>
                <a:rPr lang="en-US" sz="1100" dirty="0">
                  <a:solidFill>
                    <a:schemeClr val="bg1">
                      <a:lumMod val="75000"/>
                    </a:schemeClr>
                  </a:solidFill>
                </a:rPr>
                <a:t>f</a:t>
              </a:r>
              <a:endParaRPr lang="en-US" sz="900" dirty="0">
                <a:solidFill>
                  <a:schemeClr val="bg1">
                    <a:lumMod val="75000"/>
                  </a:schemeClr>
                </a:solidFill>
              </a:endParaRPr>
            </a:p>
          </p:txBody>
        </p:sp>
        <p:sp>
          <p:nvSpPr>
            <p:cNvPr id="113" name="Textfeld 112">
              <a:extLst>
                <a:ext uri="{FF2B5EF4-FFF2-40B4-BE49-F238E27FC236}">
                  <a16:creationId xmlns:a16="http://schemas.microsoft.com/office/drawing/2014/main" id="{B773E096-ED28-4071-AADC-66046CEFEFB2}"/>
                </a:ext>
              </a:extLst>
            </p:cNvPr>
            <p:cNvSpPr txBox="1"/>
            <p:nvPr/>
          </p:nvSpPr>
          <p:spPr>
            <a:xfrm>
              <a:off x="8908650" y="5936152"/>
              <a:ext cx="74" cy="157381"/>
            </a:xfrm>
            <a:prstGeom prst="rect">
              <a:avLst/>
            </a:prstGeom>
            <a:noFill/>
          </p:spPr>
          <p:txBody>
            <a:bodyPr wrap="none" lIns="0" tIns="0" rIns="0" bIns="0" rtlCol="0">
              <a:spAutoFit/>
            </a:bodyPr>
            <a:lstStyle/>
            <a:p>
              <a:endParaRPr lang="en-US" sz="900" b="1" dirty="0">
                <a:solidFill>
                  <a:schemeClr val="bg1">
                    <a:lumMod val="75000"/>
                  </a:schemeClr>
                </a:solidFill>
              </a:endParaRPr>
            </a:p>
          </p:txBody>
        </p:sp>
      </p:grpSp>
      <p:grpSp>
        <p:nvGrpSpPr>
          <p:cNvPr id="114" name="Gruppieren 113">
            <a:extLst>
              <a:ext uri="{FF2B5EF4-FFF2-40B4-BE49-F238E27FC236}">
                <a16:creationId xmlns:a16="http://schemas.microsoft.com/office/drawing/2014/main" id="{610FBB5A-2FED-4E6F-9423-1A1210DA4E59}"/>
              </a:ext>
            </a:extLst>
          </p:cNvPr>
          <p:cNvGrpSpPr/>
          <p:nvPr/>
        </p:nvGrpSpPr>
        <p:grpSpPr>
          <a:xfrm>
            <a:off x="606053" y="2184967"/>
            <a:ext cx="3030279" cy="808736"/>
            <a:chOff x="712381" y="1764343"/>
            <a:chExt cx="3030279" cy="808736"/>
          </a:xfrm>
        </p:grpSpPr>
        <p:cxnSp>
          <p:nvCxnSpPr>
            <p:cNvPr id="115" name="Gerader Verbinder 114">
              <a:extLst>
                <a:ext uri="{FF2B5EF4-FFF2-40B4-BE49-F238E27FC236}">
                  <a16:creationId xmlns:a16="http://schemas.microsoft.com/office/drawing/2014/main" id="{28500E6B-3687-4E8C-BF35-9140875A00BB}"/>
                </a:ext>
              </a:extLst>
            </p:cNvPr>
            <p:cNvCxnSpPr/>
            <p:nvPr/>
          </p:nvCxnSpPr>
          <p:spPr>
            <a:xfrm flipV="1">
              <a:off x="712381" y="2275367"/>
              <a:ext cx="361507" cy="29771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6" name="Gerader Verbinder 115">
              <a:extLst>
                <a:ext uri="{FF2B5EF4-FFF2-40B4-BE49-F238E27FC236}">
                  <a16:creationId xmlns:a16="http://schemas.microsoft.com/office/drawing/2014/main" id="{43F6C176-BC21-4D8D-8AD4-C4AF7C917BF0}"/>
                </a:ext>
              </a:extLst>
            </p:cNvPr>
            <p:cNvCxnSpPr/>
            <p:nvPr/>
          </p:nvCxnSpPr>
          <p:spPr>
            <a:xfrm>
              <a:off x="1063255" y="2271197"/>
              <a:ext cx="2679405"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17" name="Textfeld 116">
              <a:extLst>
                <a:ext uri="{FF2B5EF4-FFF2-40B4-BE49-F238E27FC236}">
                  <a16:creationId xmlns:a16="http://schemas.microsoft.com/office/drawing/2014/main" id="{5F8BDE41-6E8E-45E6-AA0A-369DB673136A}"/>
                </a:ext>
              </a:extLst>
            </p:cNvPr>
            <p:cNvSpPr txBox="1"/>
            <p:nvPr/>
          </p:nvSpPr>
          <p:spPr>
            <a:xfrm>
              <a:off x="1576826" y="1764343"/>
              <a:ext cx="1808512" cy="492443"/>
            </a:xfrm>
            <a:prstGeom prst="rect">
              <a:avLst/>
            </a:prstGeom>
            <a:noFill/>
          </p:spPr>
          <p:txBody>
            <a:bodyPr wrap="square" lIns="0" tIns="0" rIns="0" bIns="0" rtlCol="0">
              <a:spAutoFit/>
            </a:bodyPr>
            <a:lstStyle/>
            <a:p>
              <a:r>
                <a:rPr lang="de-DE" sz="3200" dirty="0">
                  <a:solidFill>
                    <a:schemeClr val="bg1">
                      <a:lumMod val="65000"/>
                    </a:schemeClr>
                  </a:solidFill>
                </a:rPr>
                <a:t>33% Yes</a:t>
              </a:r>
            </a:p>
          </p:txBody>
        </p:sp>
      </p:grpSp>
      <p:grpSp>
        <p:nvGrpSpPr>
          <p:cNvPr id="118" name="Gruppieren 117">
            <a:extLst>
              <a:ext uri="{FF2B5EF4-FFF2-40B4-BE49-F238E27FC236}">
                <a16:creationId xmlns:a16="http://schemas.microsoft.com/office/drawing/2014/main" id="{19A248FD-396E-45CE-B931-9A522BFAF6CD}"/>
              </a:ext>
            </a:extLst>
          </p:cNvPr>
          <p:cNvGrpSpPr/>
          <p:nvPr/>
        </p:nvGrpSpPr>
        <p:grpSpPr>
          <a:xfrm>
            <a:off x="3823187" y="2184967"/>
            <a:ext cx="4848921" cy="808736"/>
            <a:chOff x="712381" y="1764343"/>
            <a:chExt cx="3030279" cy="808736"/>
          </a:xfrm>
        </p:grpSpPr>
        <p:cxnSp>
          <p:nvCxnSpPr>
            <p:cNvPr id="119" name="Gerader Verbinder 118">
              <a:extLst>
                <a:ext uri="{FF2B5EF4-FFF2-40B4-BE49-F238E27FC236}">
                  <a16:creationId xmlns:a16="http://schemas.microsoft.com/office/drawing/2014/main" id="{3817571A-5D67-4689-8BB7-325B46EFFAE2}"/>
                </a:ext>
              </a:extLst>
            </p:cNvPr>
            <p:cNvCxnSpPr/>
            <p:nvPr/>
          </p:nvCxnSpPr>
          <p:spPr>
            <a:xfrm flipV="1">
              <a:off x="712381" y="2275367"/>
              <a:ext cx="361507" cy="297712"/>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0" name="Gerader Verbinder 119">
              <a:extLst>
                <a:ext uri="{FF2B5EF4-FFF2-40B4-BE49-F238E27FC236}">
                  <a16:creationId xmlns:a16="http://schemas.microsoft.com/office/drawing/2014/main" id="{28F01C6E-E69D-429D-AD9B-22BC096AB7EC}"/>
                </a:ext>
              </a:extLst>
            </p:cNvPr>
            <p:cNvCxnSpPr/>
            <p:nvPr/>
          </p:nvCxnSpPr>
          <p:spPr>
            <a:xfrm>
              <a:off x="1063255" y="2271197"/>
              <a:ext cx="2679405"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121" name="Textfeld 120">
              <a:extLst>
                <a:ext uri="{FF2B5EF4-FFF2-40B4-BE49-F238E27FC236}">
                  <a16:creationId xmlns:a16="http://schemas.microsoft.com/office/drawing/2014/main" id="{EDA137A3-FEFC-49AC-A8DC-62A68177B7E1}"/>
                </a:ext>
              </a:extLst>
            </p:cNvPr>
            <p:cNvSpPr txBox="1"/>
            <p:nvPr/>
          </p:nvSpPr>
          <p:spPr>
            <a:xfrm>
              <a:off x="1576826" y="1764343"/>
              <a:ext cx="1808512" cy="492443"/>
            </a:xfrm>
            <a:prstGeom prst="rect">
              <a:avLst/>
            </a:prstGeom>
            <a:noFill/>
          </p:spPr>
          <p:txBody>
            <a:bodyPr wrap="square" lIns="0" tIns="0" rIns="0" bIns="0" rtlCol="0">
              <a:spAutoFit/>
            </a:bodyPr>
            <a:lstStyle/>
            <a:p>
              <a:r>
                <a:rPr lang="de-DE" sz="3200" dirty="0">
                  <a:solidFill>
                    <a:schemeClr val="bg1">
                      <a:lumMod val="65000"/>
                    </a:schemeClr>
                  </a:solidFill>
                </a:rPr>
                <a:t>51% </a:t>
              </a:r>
              <a:r>
                <a:rPr lang="de-DE" sz="3200" dirty="0" err="1">
                  <a:solidFill>
                    <a:schemeClr val="bg1">
                      <a:lumMod val="65000"/>
                    </a:schemeClr>
                  </a:solidFill>
                </a:rPr>
                <a:t>No</a:t>
              </a:r>
              <a:endParaRPr lang="de-DE" sz="3200" dirty="0">
                <a:solidFill>
                  <a:schemeClr val="bg1">
                    <a:lumMod val="65000"/>
                  </a:schemeClr>
                </a:solidFill>
              </a:endParaRPr>
            </a:p>
          </p:txBody>
        </p:sp>
      </p:grpSp>
      <p:grpSp>
        <p:nvGrpSpPr>
          <p:cNvPr id="60" name="Gruppieren 59">
            <a:extLst>
              <a:ext uri="{FF2B5EF4-FFF2-40B4-BE49-F238E27FC236}">
                <a16:creationId xmlns:a16="http://schemas.microsoft.com/office/drawing/2014/main" id="{FFEAC132-D56A-48EE-8D73-5734073D552C}"/>
              </a:ext>
            </a:extLst>
          </p:cNvPr>
          <p:cNvGrpSpPr/>
          <p:nvPr/>
        </p:nvGrpSpPr>
        <p:grpSpPr>
          <a:xfrm>
            <a:off x="1912428" y="6249342"/>
            <a:ext cx="724480" cy="468000"/>
            <a:chOff x="1714500" y="4880600"/>
            <a:chExt cx="724480" cy="468000"/>
          </a:xfrm>
        </p:grpSpPr>
        <p:pic>
          <p:nvPicPr>
            <p:cNvPr id="61" name="Grafik 60">
              <a:extLst>
                <a:ext uri="{FF2B5EF4-FFF2-40B4-BE49-F238E27FC236}">
                  <a16:creationId xmlns:a16="http://schemas.microsoft.com/office/drawing/2014/main" id="{557F4B35-D00F-4781-B056-46CB9C5796AC}"/>
                </a:ext>
              </a:extLst>
            </p:cNvPr>
            <p:cNvPicPr>
              <a:picLocks noChangeAspect="1"/>
            </p:cNvPicPr>
            <p:nvPr/>
          </p:nvPicPr>
          <p:blipFill>
            <a:blip r:embed="rId12"/>
            <a:stretch>
              <a:fillRect/>
            </a:stretch>
          </p:blipFill>
          <p:spPr>
            <a:xfrm>
              <a:off x="1714500" y="4880600"/>
              <a:ext cx="468000" cy="468000"/>
            </a:xfrm>
            <a:prstGeom prst="rect">
              <a:avLst/>
            </a:prstGeom>
          </p:spPr>
        </p:pic>
        <p:sp>
          <p:nvSpPr>
            <p:cNvPr id="62" name="Textfeld 61">
              <a:extLst>
                <a:ext uri="{FF2B5EF4-FFF2-40B4-BE49-F238E27FC236}">
                  <a16:creationId xmlns:a16="http://schemas.microsoft.com/office/drawing/2014/main" id="{77A98879-7247-43C8-8B23-0FECDF044F9F}"/>
                </a:ext>
              </a:extLst>
            </p:cNvPr>
            <p:cNvSpPr txBox="1"/>
            <p:nvPr/>
          </p:nvSpPr>
          <p:spPr>
            <a:xfrm>
              <a:off x="2182500" y="5037656"/>
              <a:ext cx="256480" cy="153888"/>
            </a:xfrm>
            <a:prstGeom prst="rect">
              <a:avLst/>
            </a:prstGeom>
            <a:noFill/>
          </p:spPr>
          <p:txBody>
            <a:bodyPr wrap="none" lIns="0" tIns="0" rIns="0" bIns="0" rtlCol="0">
              <a:spAutoFit/>
            </a:bodyPr>
            <a:lstStyle/>
            <a:p>
              <a:r>
                <a:rPr lang="en-US" sz="1000" b="1" noProof="1"/>
                <a:t>BEL</a:t>
              </a:r>
            </a:p>
          </p:txBody>
        </p:sp>
      </p:grpSp>
      <p:grpSp>
        <p:nvGrpSpPr>
          <p:cNvPr id="46" name="Gruppieren 45">
            <a:extLst>
              <a:ext uri="{FF2B5EF4-FFF2-40B4-BE49-F238E27FC236}">
                <a16:creationId xmlns:a16="http://schemas.microsoft.com/office/drawing/2014/main" id="{4B7D19EE-A290-4588-A42D-D2589F108CCC}"/>
              </a:ext>
            </a:extLst>
          </p:cNvPr>
          <p:cNvGrpSpPr/>
          <p:nvPr/>
        </p:nvGrpSpPr>
        <p:grpSpPr>
          <a:xfrm>
            <a:off x="2934492" y="2888104"/>
            <a:ext cx="1150182" cy="570168"/>
            <a:chOff x="1951900" y="2921448"/>
            <a:chExt cx="1150182" cy="570168"/>
          </a:xfrm>
        </p:grpSpPr>
        <p:pic>
          <p:nvPicPr>
            <p:cNvPr id="47" name="Grafik 46">
              <a:extLst>
                <a:ext uri="{FF2B5EF4-FFF2-40B4-BE49-F238E27FC236}">
                  <a16:creationId xmlns:a16="http://schemas.microsoft.com/office/drawing/2014/main" id="{A8E911F5-B0DA-4148-B9AE-5601C5CE760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82182" y="3141613"/>
              <a:ext cx="188090" cy="180000"/>
            </a:xfrm>
            <a:prstGeom prst="rect">
              <a:avLst/>
            </a:prstGeom>
          </p:spPr>
        </p:pic>
        <p:grpSp>
          <p:nvGrpSpPr>
            <p:cNvPr id="48" name="Gruppieren 47">
              <a:extLst>
                <a:ext uri="{FF2B5EF4-FFF2-40B4-BE49-F238E27FC236}">
                  <a16:creationId xmlns:a16="http://schemas.microsoft.com/office/drawing/2014/main" id="{18D1B2BC-686C-4D24-A880-7EA3904B65D8}"/>
                </a:ext>
              </a:extLst>
            </p:cNvPr>
            <p:cNvGrpSpPr/>
            <p:nvPr/>
          </p:nvGrpSpPr>
          <p:grpSpPr>
            <a:xfrm>
              <a:off x="1951900" y="2942337"/>
              <a:ext cx="1150182" cy="549279"/>
              <a:chOff x="3153384" y="3006278"/>
              <a:chExt cx="1024281" cy="549279"/>
            </a:xfrm>
          </p:grpSpPr>
          <p:grpSp>
            <p:nvGrpSpPr>
              <p:cNvPr id="56" name="Gruppieren 55">
                <a:extLst>
                  <a:ext uri="{FF2B5EF4-FFF2-40B4-BE49-F238E27FC236}">
                    <a16:creationId xmlns:a16="http://schemas.microsoft.com/office/drawing/2014/main" id="{AF28E4D1-9E81-4218-BBDC-5516FEEECA46}"/>
                  </a:ext>
                </a:extLst>
              </p:cNvPr>
              <p:cNvGrpSpPr/>
              <p:nvPr/>
            </p:nvGrpSpPr>
            <p:grpSpPr>
              <a:xfrm>
                <a:off x="3153384" y="3006278"/>
                <a:ext cx="1016330" cy="279325"/>
                <a:chOff x="5651042" y="3076433"/>
                <a:chExt cx="1016330" cy="279325"/>
              </a:xfrm>
            </p:grpSpPr>
            <p:grpSp>
              <p:nvGrpSpPr>
                <p:cNvPr id="65" name="Gruppieren 64">
                  <a:extLst>
                    <a:ext uri="{FF2B5EF4-FFF2-40B4-BE49-F238E27FC236}">
                      <a16:creationId xmlns:a16="http://schemas.microsoft.com/office/drawing/2014/main" id="{071AF761-D3ED-4588-969C-AE43E1D5AE22}"/>
                    </a:ext>
                  </a:extLst>
                </p:cNvPr>
                <p:cNvGrpSpPr/>
                <p:nvPr/>
              </p:nvGrpSpPr>
              <p:grpSpPr>
                <a:xfrm>
                  <a:off x="5651042" y="3211758"/>
                  <a:ext cx="216000" cy="144000"/>
                  <a:chOff x="2734278" y="3211758"/>
                  <a:chExt cx="216000" cy="144000"/>
                </a:xfrm>
              </p:grpSpPr>
              <p:cxnSp>
                <p:nvCxnSpPr>
                  <p:cNvPr id="70" name="Gerader Verbinder 69">
                    <a:extLst>
                      <a:ext uri="{FF2B5EF4-FFF2-40B4-BE49-F238E27FC236}">
                        <a16:creationId xmlns:a16="http://schemas.microsoft.com/office/drawing/2014/main" id="{8DB73353-A610-4342-BC59-3D23989BA711}"/>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1D7D207C-6194-4F69-B690-93AAABDCDE67}"/>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69" name="Textfeld 68">
                  <a:extLst>
                    <a:ext uri="{FF2B5EF4-FFF2-40B4-BE49-F238E27FC236}">
                      <a16:creationId xmlns:a16="http://schemas.microsoft.com/office/drawing/2014/main" id="{1ABB3842-6872-4606-BE89-BC72B539D7F9}"/>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23%|27%</a:t>
                  </a:r>
                </a:p>
              </p:txBody>
            </p:sp>
          </p:grpSp>
          <p:grpSp>
            <p:nvGrpSpPr>
              <p:cNvPr id="57" name="Gruppieren 56">
                <a:extLst>
                  <a:ext uri="{FF2B5EF4-FFF2-40B4-BE49-F238E27FC236}">
                    <a16:creationId xmlns:a16="http://schemas.microsoft.com/office/drawing/2014/main" id="{2B65FA9F-E3E6-43F0-B156-980D2E2EBEDC}"/>
                  </a:ext>
                </a:extLst>
              </p:cNvPr>
              <p:cNvGrpSpPr/>
              <p:nvPr/>
            </p:nvGrpSpPr>
            <p:grpSpPr>
              <a:xfrm>
                <a:off x="3159562" y="3281036"/>
                <a:ext cx="1018103" cy="274521"/>
                <a:chOff x="5649269" y="2787070"/>
                <a:chExt cx="1018103" cy="274521"/>
              </a:xfrm>
            </p:grpSpPr>
            <p:grpSp>
              <p:nvGrpSpPr>
                <p:cNvPr id="58" name="Gruppieren 57">
                  <a:extLst>
                    <a:ext uri="{FF2B5EF4-FFF2-40B4-BE49-F238E27FC236}">
                      <a16:creationId xmlns:a16="http://schemas.microsoft.com/office/drawing/2014/main" id="{6524E36A-6C0D-4A1C-BB05-DCEF6E53165A}"/>
                    </a:ext>
                  </a:extLst>
                </p:cNvPr>
                <p:cNvGrpSpPr/>
                <p:nvPr/>
              </p:nvGrpSpPr>
              <p:grpSpPr>
                <a:xfrm>
                  <a:off x="5649269" y="2917591"/>
                  <a:ext cx="216000" cy="144000"/>
                  <a:chOff x="2734278" y="3211758"/>
                  <a:chExt cx="216000" cy="144000"/>
                </a:xfrm>
              </p:grpSpPr>
              <p:cxnSp>
                <p:nvCxnSpPr>
                  <p:cNvPr id="63" name="Gerader Verbinder 62">
                    <a:extLst>
                      <a:ext uri="{FF2B5EF4-FFF2-40B4-BE49-F238E27FC236}">
                        <a16:creationId xmlns:a16="http://schemas.microsoft.com/office/drawing/2014/main" id="{28614DED-A02E-49E3-B357-87B5A33DC886}"/>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4" name="Gerader Verbinder 63">
                    <a:extLst>
                      <a:ext uri="{FF2B5EF4-FFF2-40B4-BE49-F238E27FC236}">
                        <a16:creationId xmlns:a16="http://schemas.microsoft.com/office/drawing/2014/main" id="{0304C3E7-0E18-4CEB-BAF7-F0C0C88CFD61}"/>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59" name="Textfeld 58">
                  <a:extLst>
                    <a:ext uri="{FF2B5EF4-FFF2-40B4-BE49-F238E27FC236}">
                      <a16:creationId xmlns:a16="http://schemas.microsoft.com/office/drawing/2014/main" id="{99A18F34-1060-49A1-8C95-6982F6325A4C}"/>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28%</a:t>
                  </a:r>
                  <a:r>
                    <a:rPr lang="de-DE" sz="600" dirty="0">
                      <a:solidFill>
                        <a:schemeClr val="bg1">
                          <a:lumMod val="65000"/>
                        </a:schemeClr>
                      </a:solidFill>
                    </a:rPr>
                    <a:t>c</a:t>
                  </a:r>
                  <a:r>
                    <a:rPr lang="de-DE" sz="800" dirty="0">
                      <a:solidFill>
                        <a:schemeClr val="bg1">
                          <a:lumMod val="65000"/>
                        </a:schemeClr>
                      </a:solidFill>
                    </a:rPr>
                    <a:t>|33%</a:t>
                  </a:r>
                  <a:r>
                    <a:rPr lang="de-DE" sz="600" dirty="0">
                      <a:solidFill>
                        <a:srgbClr val="FFFFFF">
                          <a:lumMod val="65000"/>
                        </a:srgbClr>
                      </a:solidFill>
                    </a:rPr>
                    <a:t>c</a:t>
                  </a:r>
                  <a:r>
                    <a:rPr lang="de-DE" sz="800" dirty="0">
                      <a:solidFill>
                        <a:schemeClr val="bg1">
                          <a:lumMod val="65000"/>
                        </a:schemeClr>
                      </a:solidFill>
                    </a:rPr>
                    <a:t>|19%</a:t>
                  </a:r>
                  <a:endParaRPr lang="de-DE" sz="600" dirty="0">
                    <a:solidFill>
                      <a:schemeClr val="bg1">
                        <a:lumMod val="65000"/>
                      </a:schemeClr>
                    </a:solidFill>
                  </a:endParaRPr>
                </a:p>
              </p:txBody>
            </p:sp>
          </p:grpSp>
        </p:grpSp>
        <p:grpSp>
          <p:nvGrpSpPr>
            <p:cNvPr id="49" name="Gruppieren 48">
              <a:extLst>
                <a:ext uri="{FF2B5EF4-FFF2-40B4-BE49-F238E27FC236}">
                  <a16:creationId xmlns:a16="http://schemas.microsoft.com/office/drawing/2014/main" id="{BE6BCC50-4190-46E1-BF7B-E3013617D95A}"/>
                </a:ext>
              </a:extLst>
            </p:cNvPr>
            <p:cNvGrpSpPr>
              <a:grpSpLocks noChangeAspect="1"/>
            </p:cNvGrpSpPr>
            <p:nvPr/>
          </p:nvGrpSpPr>
          <p:grpSpPr>
            <a:xfrm>
              <a:off x="1959046" y="2921448"/>
              <a:ext cx="224322" cy="144000"/>
              <a:chOff x="10194164" y="3584308"/>
              <a:chExt cx="493594" cy="316855"/>
            </a:xfrm>
          </p:grpSpPr>
          <p:pic>
            <p:nvPicPr>
              <p:cNvPr id="50" name="Graphic 5">
                <a:extLst>
                  <a:ext uri="{FF2B5EF4-FFF2-40B4-BE49-F238E27FC236}">
                    <a16:creationId xmlns:a16="http://schemas.microsoft.com/office/drawing/2014/main" id="{3F840B48-5C86-4E12-B8A8-B8DE0535B6F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52" name="Graphic 11">
                <a:extLst>
                  <a:ext uri="{FF2B5EF4-FFF2-40B4-BE49-F238E27FC236}">
                    <a16:creationId xmlns:a16="http://schemas.microsoft.com/office/drawing/2014/main" id="{A62015D4-859E-4BEC-B6B1-3E384A99777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nvGrpSpPr>
          <p:cNvPr id="72" name="Gruppieren 71">
            <a:extLst>
              <a:ext uri="{FF2B5EF4-FFF2-40B4-BE49-F238E27FC236}">
                <a16:creationId xmlns:a16="http://schemas.microsoft.com/office/drawing/2014/main" id="{23D9CD4E-D806-4ABF-9BC3-C76526AA795A}"/>
              </a:ext>
            </a:extLst>
          </p:cNvPr>
          <p:cNvGrpSpPr/>
          <p:nvPr/>
        </p:nvGrpSpPr>
        <p:grpSpPr>
          <a:xfrm>
            <a:off x="8503947" y="2882293"/>
            <a:ext cx="1150182" cy="570168"/>
            <a:chOff x="1951900" y="2921448"/>
            <a:chExt cx="1150182" cy="570168"/>
          </a:xfrm>
        </p:grpSpPr>
        <p:pic>
          <p:nvPicPr>
            <p:cNvPr id="73" name="Grafik 72">
              <a:extLst>
                <a:ext uri="{FF2B5EF4-FFF2-40B4-BE49-F238E27FC236}">
                  <a16:creationId xmlns:a16="http://schemas.microsoft.com/office/drawing/2014/main" id="{3907ED0F-0189-438B-820D-12188E6A854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82182" y="3141613"/>
              <a:ext cx="188090" cy="180000"/>
            </a:xfrm>
            <a:prstGeom prst="rect">
              <a:avLst/>
            </a:prstGeom>
          </p:spPr>
        </p:pic>
        <p:grpSp>
          <p:nvGrpSpPr>
            <p:cNvPr id="74" name="Gruppieren 73">
              <a:extLst>
                <a:ext uri="{FF2B5EF4-FFF2-40B4-BE49-F238E27FC236}">
                  <a16:creationId xmlns:a16="http://schemas.microsoft.com/office/drawing/2014/main" id="{D026B041-DE24-43A2-A7C1-85EFB6030F82}"/>
                </a:ext>
              </a:extLst>
            </p:cNvPr>
            <p:cNvGrpSpPr/>
            <p:nvPr/>
          </p:nvGrpSpPr>
          <p:grpSpPr>
            <a:xfrm>
              <a:off x="1951900" y="2942337"/>
              <a:ext cx="1150182" cy="549279"/>
              <a:chOff x="3153384" y="3006278"/>
              <a:chExt cx="1024281" cy="549279"/>
            </a:xfrm>
          </p:grpSpPr>
          <p:grpSp>
            <p:nvGrpSpPr>
              <p:cNvPr id="78" name="Gruppieren 77">
                <a:extLst>
                  <a:ext uri="{FF2B5EF4-FFF2-40B4-BE49-F238E27FC236}">
                    <a16:creationId xmlns:a16="http://schemas.microsoft.com/office/drawing/2014/main" id="{6860C8C0-C796-40CC-97E1-59C99C333307}"/>
                  </a:ext>
                </a:extLst>
              </p:cNvPr>
              <p:cNvGrpSpPr/>
              <p:nvPr/>
            </p:nvGrpSpPr>
            <p:grpSpPr>
              <a:xfrm>
                <a:off x="3153384" y="3006278"/>
                <a:ext cx="1016330" cy="279325"/>
                <a:chOff x="5651042" y="3076433"/>
                <a:chExt cx="1016330" cy="279325"/>
              </a:xfrm>
            </p:grpSpPr>
            <p:grpSp>
              <p:nvGrpSpPr>
                <p:cNvPr id="84" name="Gruppieren 83">
                  <a:extLst>
                    <a:ext uri="{FF2B5EF4-FFF2-40B4-BE49-F238E27FC236}">
                      <a16:creationId xmlns:a16="http://schemas.microsoft.com/office/drawing/2014/main" id="{C0E28F64-CE6F-44C1-A1E7-DD327655CEE4}"/>
                    </a:ext>
                  </a:extLst>
                </p:cNvPr>
                <p:cNvGrpSpPr/>
                <p:nvPr/>
              </p:nvGrpSpPr>
              <p:grpSpPr>
                <a:xfrm>
                  <a:off x="5651042" y="3211758"/>
                  <a:ext cx="216000" cy="144000"/>
                  <a:chOff x="2734278" y="3211758"/>
                  <a:chExt cx="216000" cy="144000"/>
                </a:xfrm>
              </p:grpSpPr>
              <p:cxnSp>
                <p:nvCxnSpPr>
                  <p:cNvPr id="86" name="Gerader Verbinder 85">
                    <a:extLst>
                      <a:ext uri="{FF2B5EF4-FFF2-40B4-BE49-F238E27FC236}">
                        <a16:creationId xmlns:a16="http://schemas.microsoft.com/office/drawing/2014/main" id="{26D01E83-133A-43D8-ABD4-4011A0BA3E05}"/>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7" name="Gerader Verbinder 86">
                    <a:extLst>
                      <a:ext uri="{FF2B5EF4-FFF2-40B4-BE49-F238E27FC236}">
                        <a16:creationId xmlns:a16="http://schemas.microsoft.com/office/drawing/2014/main" id="{02D45968-3EB4-441A-9FD3-6CB09626A232}"/>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85" name="Textfeld 84">
                  <a:extLst>
                    <a:ext uri="{FF2B5EF4-FFF2-40B4-BE49-F238E27FC236}">
                      <a16:creationId xmlns:a16="http://schemas.microsoft.com/office/drawing/2014/main" id="{DF4A4009-846A-434D-A385-95241E5C5D9B}"/>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40%|47%</a:t>
                  </a:r>
                </a:p>
              </p:txBody>
            </p:sp>
          </p:grpSp>
          <p:grpSp>
            <p:nvGrpSpPr>
              <p:cNvPr id="79" name="Gruppieren 78">
                <a:extLst>
                  <a:ext uri="{FF2B5EF4-FFF2-40B4-BE49-F238E27FC236}">
                    <a16:creationId xmlns:a16="http://schemas.microsoft.com/office/drawing/2014/main" id="{E9256DA7-2322-4E06-9477-FFFBF8636D92}"/>
                  </a:ext>
                </a:extLst>
              </p:cNvPr>
              <p:cNvGrpSpPr/>
              <p:nvPr/>
            </p:nvGrpSpPr>
            <p:grpSpPr>
              <a:xfrm>
                <a:off x="3159562" y="3281036"/>
                <a:ext cx="1018103" cy="274521"/>
                <a:chOff x="5649269" y="2787070"/>
                <a:chExt cx="1018103" cy="274521"/>
              </a:xfrm>
            </p:grpSpPr>
            <p:grpSp>
              <p:nvGrpSpPr>
                <p:cNvPr id="80" name="Gruppieren 79">
                  <a:extLst>
                    <a:ext uri="{FF2B5EF4-FFF2-40B4-BE49-F238E27FC236}">
                      <a16:creationId xmlns:a16="http://schemas.microsoft.com/office/drawing/2014/main" id="{1320DC9F-8A3F-461E-B563-E49F61371ACA}"/>
                    </a:ext>
                  </a:extLst>
                </p:cNvPr>
                <p:cNvGrpSpPr/>
                <p:nvPr/>
              </p:nvGrpSpPr>
              <p:grpSpPr>
                <a:xfrm>
                  <a:off x="5649269" y="2917591"/>
                  <a:ext cx="216000" cy="144000"/>
                  <a:chOff x="2734278" y="3211758"/>
                  <a:chExt cx="216000" cy="144000"/>
                </a:xfrm>
              </p:grpSpPr>
              <p:cxnSp>
                <p:nvCxnSpPr>
                  <p:cNvPr id="82" name="Gerader Verbinder 81">
                    <a:extLst>
                      <a:ext uri="{FF2B5EF4-FFF2-40B4-BE49-F238E27FC236}">
                        <a16:creationId xmlns:a16="http://schemas.microsoft.com/office/drawing/2014/main" id="{E7DA1018-8118-4AB4-9D53-B055E658C961}"/>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3" name="Gerader Verbinder 82">
                    <a:extLst>
                      <a:ext uri="{FF2B5EF4-FFF2-40B4-BE49-F238E27FC236}">
                        <a16:creationId xmlns:a16="http://schemas.microsoft.com/office/drawing/2014/main" id="{8E4C6322-46B8-4AFF-8B47-2C2A86DF8B80}"/>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81" name="Textfeld 80">
                  <a:extLst>
                    <a:ext uri="{FF2B5EF4-FFF2-40B4-BE49-F238E27FC236}">
                      <a16:creationId xmlns:a16="http://schemas.microsoft.com/office/drawing/2014/main" id="{754D6D12-B26F-4A6B-9400-11F20FDA49E4}"/>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33%</a:t>
                  </a:r>
                  <a:r>
                    <a:rPr lang="de-DE" sz="600" dirty="0">
                      <a:solidFill>
                        <a:schemeClr val="bg1">
                          <a:lumMod val="65000"/>
                        </a:schemeClr>
                      </a:solidFill>
                    </a:rPr>
                    <a:t>c</a:t>
                  </a:r>
                  <a:r>
                    <a:rPr lang="de-DE" sz="800" dirty="0">
                      <a:solidFill>
                        <a:schemeClr val="bg1">
                          <a:lumMod val="65000"/>
                        </a:schemeClr>
                      </a:solidFill>
                    </a:rPr>
                    <a:t>|34%|55%</a:t>
                  </a:r>
                  <a:r>
                    <a:rPr lang="de-DE" sz="600" dirty="0">
                      <a:solidFill>
                        <a:schemeClr val="bg1">
                          <a:lumMod val="65000"/>
                        </a:schemeClr>
                      </a:solidFill>
                    </a:rPr>
                    <a:t>ab</a:t>
                  </a:r>
                </a:p>
              </p:txBody>
            </p:sp>
          </p:grpSp>
        </p:grpSp>
        <p:grpSp>
          <p:nvGrpSpPr>
            <p:cNvPr id="75" name="Gruppieren 74">
              <a:extLst>
                <a:ext uri="{FF2B5EF4-FFF2-40B4-BE49-F238E27FC236}">
                  <a16:creationId xmlns:a16="http://schemas.microsoft.com/office/drawing/2014/main" id="{AF93ED39-29E3-4CBC-9775-2216BCE64B16}"/>
                </a:ext>
              </a:extLst>
            </p:cNvPr>
            <p:cNvGrpSpPr>
              <a:grpSpLocks noChangeAspect="1"/>
            </p:cNvGrpSpPr>
            <p:nvPr/>
          </p:nvGrpSpPr>
          <p:grpSpPr>
            <a:xfrm>
              <a:off x="1959046" y="2921448"/>
              <a:ext cx="224322" cy="144000"/>
              <a:chOff x="10194164" y="3584308"/>
              <a:chExt cx="493594" cy="316855"/>
            </a:xfrm>
          </p:grpSpPr>
          <p:pic>
            <p:nvPicPr>
              <p:cNvPr id="76" name="Graphic 5">
                <a:extLst>
                  <a:ext uri="{FF2B5EF4-FFF2-40B4-BE49-F238E27FC236}">
                    <a16:creationId xmlns:a16="http://schemas.microsoft.com/office/drawing/2014/main" id="{52EAD2F7-5334-4410-BFE4-EB6A334BC63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77" name="Graphic 11">
                <a:extLst>
                  <a:ext uri="{FF2B5EF4-FFF2-40B4-BE49-F238E27FC236}">
                    <a16:creationId xmlns:a16="http://schemas.microsoft.com/office/drawing/2014/main" id="{01D6ABCC-EA87-44CE-9C98-D6119ED94D2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grpSp>
        <p:nvGrpSpPr>
          <p:cNvPr id="88" name="Gruppieren 87">
            <a:extLst>
              <a:ext uri="{FF2B5EF4-FFF2-40B4-BE49-F238E27FC236}">
                <a16:creationId xmlns:a16="http://schemas.microsoft.com/office/drawing/2014/main" id="{C523A5A7-BA9E-49E1-A91F-37BC21AA7B1B}"/>
              </a:ext>
            </a:extLst>
          </p:cNvPr>
          <p:cNvGrpSpPr/>
          <p:nvPr/>
        </p:nvGrpSpPr>
        <p:grpSpPr>
          <a:xfrm>
            <a:off x="9508593" y="2878541"/>
            <a:ext cx="1150182" cy="570168"/>
            <a:chOff x="1951900" y="2921448"/>
            <a:chExt cx="1150182" cy="570168"/>
          </a:xfrm>
        </p:grpSpPr>
        <p:pic>
          <p:nvPicPr>
            <p:cNvPr id="89" name="Grafik 88">
              <a:extLst>
                <a:ext uri="{FF2B5EF4-FFF2-40B4-BE49-F238E27FC236}">
                  <a16:creationId xmlns:a16="http://schemas.microsoft.com/office/drawing/2014/main" id="{5AB8DA3A-67C6-4D9E-9FCC-1E3ADD9360F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82182" y="3141613"/>
              <a:ext cx="188090" cy="180000"/>
            </a:xfrm>
            <a:prstGeom prst="rect">
              <a:avLst/>
            </a:prstGeom>
          </p:spPr>
        </p:pic>
        <p:grpSp>
          <p:nvGrpSpPr>
            <p:cNvPr id="90" name="Gruppieren 89">
              <a:extLst>
                <a:ext uri="{FF2B5EF4-FFF2-40B4-BE49-F238E27FC236}">
                  <a16:creationId xmlns:a16="http://schemas.microsoft.com/office/drawing/2014/main" id="{AA55955A-C30A-4272-B8FE-6EE6FADD337F}"/>
                </a:ext>
              </a:extLst>
            </p:cNvPr>
            <p:cNvGrpSpPr/>
            <p:nvPr/>
          </p:nvGrpSpPr>
          <p:grpSpPr>
            <a:xfrm>
              <a:off x="1951900" y="2942337"/>
              <a:ext cx="1150182" cy="549279"/>
              <a:chOff x="3153384" y="3006278"/>
              <a:chExt cx="1024281" cy="549279"/>
            </a:xfrm>
          </p:grpSpPr>
          <p:grpSp>
            <p:nvGrpSpPr>
              <p:cNvPr id="94" name="Gruppieren 93">
                <a:extLst>
                  <a:ext uri="{FF2B5EF4-FFF2-40B4-BE49-F238E27FC236}">
                    <a16:creationId xmlns:a16="http://schemas.microsoft.com/office/drawing/2014/main" id="{753A1E1B-0669-4098-99DE-D15CDC319D7F}"/>
                  </a:ext>
                </a:extLst>
              </p:cNvPr>
              <p:cNvGrpSpPr/>
              <p:nvPr/>
            </p:nvGrpSpPr>
            <p:grpSpPr>
              <a:xfrm>
                <a:off x="3153384" y="3006278"/>
                <a:ext cx="1016330" cy="279325"/>
                <a:chOff x="5651042" y="3076433"/>
                <a:chExt cx="1016330" cy="279325"/>
              </a:xfrm>
            </p:grpSpPr>
            <p:grpSp>
              <p:nvGrpSpPr>
                <p:cNvPr id="123" name="Gruppieren 122">
                  <a:extLst>
                    <a:ext uri="{FF2B5EF4-FFF2-40B4-BE49-F238E27FC236}">
                      <a16:creationId xmlns:a16="http://schemas.microsoft.com/office/drawing/2014/main" id="{336F40FE-300F-44C6-A170-3CA264F4890A}"/>
                    </a:ext>
                  </a:extLst>
                </p:cNvPr>
                <p:cNvGrpSpPr/>
                <p:nvPr/>
              </p:nvGrpSpPr>
              <p:grpSpPr>
                <a:xfrm>
                  <a:off x="5651042" y="3211758"/>
                  <a:ext cx="216000" cy="144000"/>
                  <a:chOff x="2734278" y="3211758"/>
                  <a:chExt cx="216000" cy="144000"/>
                </a:xfrm>
              </p:grpSpPr>
              <p:cxnSp>
                <p:nvCxnSpPr>
                  <p:cNvPr id="125" name="Gerader Verbinder 124">
                    <a:extLst>
                      <a:ext uri="{FF2B5EF4-FFF2-40B4-BE49-F238E27FC236}">
                        <a16:creationId xmlns:a16="http://schemas.microsoft.com/office/drawing/2014/main" id="{E197DF89-BEA7-4CAA-85AE-5A4EED6126E4}"/>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6" name="Gerader Verbinder 125">
                    <a:extLst>
                      <a:ext uri="{FF2B5EF4-FFF2-40B4-BE49-F238E27FC236}">
                        <a16:creationId xmlns:a16="http://schemas.microsoft.com/office/drawing/2014/main" id="{69CB64E4-C337-4343-8071-C785663C1DEB}"/>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24" name="Textfeld 123">
                  <a:extLst>
                    <a:ext uri="{FF2B5EF4-FFF2-40B4-BE49-F238E27FC236}">
                      <a16:creationId xmlns:a16="http://schemas.microsoft.com/office/drawing/2014/main" id="{63320EE2-C67B-45CB-9419-38F9CF09544B}"/>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19%|14%</a:t>
                  </a:r>
                </a:p>
              </p:txBody>
            </p:sp>
          </p:grpSp>
          <p:grpSp>
            <p:nvGrpSpPr>
              <p:cNvPr id="95" name="Gruppieren 94">
                <a:extLst>
                  <a:ext uri="{FF2B5EF4-FFF2-40B4-BE49-F238E27FC236}">
                    <a16:creationId xmlns:a16="http://schemas.microsoft.com/office/drawing/2014/main" id="{FCA11F02-046A-4E63-BB08-905F45D62FF8}"/>
                  </a:ext>
                </a:extLst>
              </p:cNvPr>
              <p:cNvGrpSpPr/>
              <p:nvPr/>
            </p:nvGrpSpPr>
            <p:grpSpPr>
              <a:xfrm>
                <a:off x="3159562" y="3281036"/>
                <a:ext cx="1018103" cy="274521"/>
                <a:chOff x="5649269" y="2787070"/>
                <a:chExt cx="1018103" cy="274521"/>
              </a:xfrm>
            </p:grpSpPr>
            <p:grpSp>
              <p:nvGrpSpPr>
                <p:cNvPr id="96" name="Gruppieren 95">
                  <a:extLst>
                    <a:ext uri="{FF2B5EF4-FFF2-40B4-BE49-F238E27FC236}">
                      <a16:creationId xmlns:a16="http://schemas.microsoft.com/office/drawing/2014/main" id="{336C1F21-3423-431D-BE66-ED5EFAEAAC7C}"/>
                    </a:ext>
                  </a:extLst>
                </p:cNvPr>
                <p:cNvGrpSpPr/>
                <p:nvPr/>
              </p:nvGrpSpPr>
              <p:grpSpPr>
                <a:xfrm>
                  <a:off x="5649269" y="2917591"/>
                  <a:ext cx="216000" cy="144000"/>
                  <a:chOff x="2734278" y="3211758"/>
                  <a:chExt cx="216000" cy="144000"/>
                </a:xfrm>
              </p:grpSpPr>
              <p:cxnSp>
                <p:nvCxnSpPr>
                  <p:cNvPr id="98" name="Gerader Verbinder 97">
                    <a:extLst>
                      <a:ext uri="{FF2B5EF4-FFF2-40B4-BE49-F238E27FC236}">
                        <a16:creationId xmlns:a16="http://schemas.microsoft.com/office/drawing/2014/main" id="{418605CD-64D3-4C3F-9D95-FD073FA92223}"/>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2" name="Gerader Verbinder 121">
                    <a:extLst>
                      <a:ext uri="{FF2B5EF4-FFF2-40B4-BE49-F238E27FC236}">
                        <a16:creationId xmlns:a16="http://schemas.microsoft.com/office/drawing/2014/main" id="{14F74ABD-5A07-496C-A447-0782DAEEC3AC}"/>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97" name="Textfeld 96">
                  <a:extLst>
                    <a:ext uri="{FF2B5EF4-FFF2-40B4-BE49-F238E27FC236}">
                      <a16:creationId xmlns:a16="http://schemas.microsoft.com/office/drawing/2014/main" id="{09EFCC91-113D-4C5B-93E5-CF5A95655DE0}"/>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13%</a:t>
                  </a:r>
                  <a:r>
                    <a:rPr lang="de-DE" sz="600" dirty="0">
                      <a:solidFill>
                        <a:schemeClr val="bg1">
                          <a:lumMod val="65000"/>
                        </a:schemeClr>
                      </a:solidFill>
                    </a:rPr>
                    <a:t>c</a:t>
                  </a:r>
                  <a:r>
                    <a:rPr lang="de-DE" sz="800" dirty="0">
                      <a:solidFill>
                        <a:schemeClr val="bg1">
                          <a:lumMod val="65000"/>
                        </a:schemeClr>
                      </a:solidFill>
                    </a:rPr>
                    <a:t>|15%|19%</a:t>
                  </a:r>
                  <a:r>
                    <a:rPr lang="de-DE" sz="600" dirty="0">
                      <a:solidFill>
                        <a:schemeClr val="bg1">
                          <a:lumMod val="65000"/>
                        </a:schemeClr>
                      </a:solidFill>
                    </a:rPr>
                    <a:t>a</a:t>
                  </a:r>
                </a:p>
              </p:txBody>
            </p:sp>
          </p:grpSp>
        </p:grpSp>
        <p:grpSp>
          <p:nvGrpSpPr>
            <p:cNvPr id="91" name="Gruppieren 90">
              <a:extLst>
                <a:ext uri="{FF2B5EF4-FFF2-40B4-BE49-F238E27FC236}">
                  <a16:creationId xmlns:a16="http://schemas.microsoft.com/office/drawing/2014/main" id="{78F5B608-C17D-48F7-8EDF-B5562506D4BE}"/>
                </a:ext>
              </a:extLst>
            </p:cNvPr>
            <p:cNvGrpSpPr>
              <a:grpSpLocks noChangeAspect="1"/>
            </p:cNvGrpSpPr>
            <p:nvPr/>
          </p:nvGrpSpPr>
          <p:grpSpPr>
            <a:xfrm>
              <a:off x="1959046" y="2921448"/>
              <a:ext cx="224322" cy="144000"/>
              <a:chOff x="10194164" y="3584308"/>
              <a:chExt cx="493594" cy="316855"/>
            </a:xfrm>
          </p:grpSpPr>
          <p:pic>
            <p:nvPicPr>
              <p:cNvPr id="92" name="Graphic 5">
                <a:extLst>
                  <a:ext uri="{FF2B5EF4-FFF2-40B4-BE49-F238E27FC236}">
                    <a16:creationId xmlns:a16="http://schemas.microsoft.com/office/drawing/2014/main" id="{E93A898C-26EB-4FBE-83E4-C1332B25B6E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890" y="3584308"/>
                <a:ext cx="192868" cy="316855"/>
              </a:xfrm>
              <a:prstGeom prst="rect">
                <a:avLst/>
              </a:prstGeom>
            </p:spPr>
          </p:pic>
          <p:pic>
            <p:nvPicPr>
              <p:cNvPr id="93" name="Graphic 11">
                <a:extLst>
                  <a:ext uri="{FF2B5EF4-FFF2-40B4-BE49-F238E27FC236}">
                    <a16:creationId xmlns:a16="http://schemas.microsoft.com/office/drawing/2014/main" id="{54F3E4D5-E2A6-46CC-BBE9-BD4B43D778D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4164" y="3584308"/>
                <a:ext cx="276999" cy="276999"/>
              </a:xfrm>
              <a:prstGeom prst="rect">
                <a:avLst/>
              </a:prstGeom>
            </p:spPr>
          </p:pic>
        </p:grpSp>
      </p:grpSp>
      <p:sp>
        <p:nvSpPr>
          <p:cNvPr id="5" name="Foliennummernplatzhalter 4">
            <a:extLst>
              <a:ext uri="{FF2B5EF4-FFF2-40B4-BE49-F238E27FC236}">
                <a16:creationId xmlns:a16="http://schemas.microsoft.com/office/drawing/2014/main" id="{0A29414F-5D7C-40E3-AB5F-8BA5891245B9}"/>
              </a:ext>
            </a:extLst>
          </p:cNvPr>
          <p:cNvSpPr>
            <a:spLocks noGrp="1"/>
          </p:cNvSpPr>
          <p:nvPr>
            <p:ph type="sldNum" sz="quarter" idx="10"/>
          </p:nvPr>
        </p:nvSpPr>
        <p:spPr/>
        <p:txBody>
          <a:bodyPr/>
          <a:lstStyle/>
          <a:p>
            <a:fld id="{4034BEE3-566C-4068-A777-C3A4762E861B}" type="slidenum">
              <a:rPr lang="en-GB" smtClean="0"/>
              <a:pPr/>
              <a:t>44</a:t>
            </a:fld>
            <a:endParaRPr lang="en-GB" dirty="0"/>
          </a:p>
        </p:txBody>
      </p:sp>
    </p:spTree>
    <p:extLst>
      <p:ext uri="{BB962C8B-B14F-4D97-AF65-F5344CB8AC3E}">
        <p14:creationId xmlns:p14="http://schemas.microsoft.com/office/powerpoint/2010/main" val="279314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F359F90-8B5C-4882-830F-BCE3BD324B87}"/>
              </a:ext>
            </a:extLst>
          </p:cNvPr>
          <p:cNvPicPr>
            <a:picLocks noChangeAspect="1"/>
          </p:cNvPicPr>
          <p:nvPr/>
        </p:nvPicPr>
        <p:blipFill>
          <a:blip r:embed="rId2"/>
          <a:srcRect/>
          <a:stretch/>
        </p:blipFill>
        <p:spPr>
          <a:xfrm>
            <a:off x="0" y="0"/>
            <a:ext cx="12192000" cy="6858000"/>
          </a:xfrm>
          <a:prstGeom prst="rect">
            <a:avLst/>
          </a:prstGeom>
        </p:spPr>
      </p:pic>
      <p:sp>
        <p:nvSpPr>
          <p:cNvPr id="2" name="Text Placeholder 1"/>
          <p:cNvSpPr>
            <a:spLocks noGrp="1"/>
          </p:cNvSpPr>
          <p:nvPr>
            <p:ph type="body" sz="quarter" idx="15"/>
          </p:nvPr>
        </p:nvSpPr>
        <p:spPr/>
        <p:txBody>
          <a:bodyPr/>
          <a:lstStyle/>
          <a:p>
            <a:r>
              <a:rPr lang="en-GB" dirty="0">
                <a:solidFill>
                  <a:schemeClr val="bg1"/>
                </a:solidFill>
              </a:rPr>
              <a:t>Local Questions</a:t>
            </a:r>
          </a:p>
        </p:txBody>
      </p:sp>
    </p:spTree>
    <p:extLst>
      <p:ext uri="{BB962C8B-B14F-4D97-AF65-F5344CB8AC3E}">
        <p14:creationId xmlns:p14="http://schemas.microsoft.com/office/powerpoint/2010/main" val="163190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23086-37A0-45B7-A793-B7BB984F92D1}"/>
              </a:ext>
            </a:extLst>
          </p:cNvPr>
          <p:cNvSpPr>
            <a:spLocks noGrp="1"/>
          </p:cNvSpPr>
          <p:nvPr>
            <p:ph type="title"/>
          </p:nvPr>
        </p:nvSpPr>
        <p:spPr/>
        <p:txBody>
          <a:bodyPr/>
          <a:lstStyle/>
          <a:p>
            <a:r>
              <a:rPr lang="en-US" noProof="1"/>
              <a:t>43% worry about the long-term affordability of healthcare. 37% state that healthcare gets more expensive for older patients and government cannot incease spending in healthcare.</a:t>
            </a:r>
          </a:p>
        </p:txBody>
      </p:sp>
      <p:sp>
        <p:nvSpPr>
          <p:cNvPr id="37" name="Rechteck 36">
            <a:extLst>
              <a:ext uri="{FF2B5EF4-FFF2-40B4-BE49-F238E27FC236}">
                <a16:creationId xmlns:a16="http://schemas.microsoft.com/office/drawing/2014/main" id="{9ECA1F86-5B6D-4481-A82E-702A9E55A265}"/>
              </a:ext>
            </a:extLst>
          </p:cNvPr>
          <p:cNvSpPr/>
          <p:nvPr/>
        </p:nvSpPr>
        <p:spPr>
          <a:xfrm>
            <a:off x="359999" y="1161919"/>
            <a:ext cx="10590243" cy="276999"/>
          </a:xfrm>
          <a:prstGeom prst="rect">
            <a:avLst/>
          </a:prstGeom>
        </p:spPr>
        <p:txBody>
          <a:bodyPr wrap="square">
            <a:spAutoFit/>
          </a:bodyPr>
          <a:lstStyle/>
          <a:p>
            <a:r>
              <a:rPr lang="en-US" sz="1200" dirty="0"/>
              <a:t>BEL 1. </a:t>
            </a:r>
            <a:r>
              <a:rPr lang="en-GB" sz="1200" dirty="0"/>
              <a:t>Which of the following statements on the affordability of healthcare corresponds best with your perspective?</a:t>
            </a:r>
            <a:r>
              <a:rPr lang="en-US" sz="1200" dirty="0"/>
              <a:t> </a:t>
            </a:r>
            <a:r>
              <a:rPr lang="en-US" sz="1200" i="1" dirty="0"/>
              <a:t>– (multiple choice)</a:t>
            </a:r>
            <a:r>
              <a:rPr lang="en-US" sz="1200" dirty="0"/>
              <a:t> </a:t>
            </a:r>
          </a:p>
        </p:txBody>
      </p:sp>
      <p:sp>
        <p:nvSpPr>
          <p:cNvPr id="38" name="Textfeld 37">
            <a:extLst>
              <a:ext uri="{FF2B5EF4-FFF2-40B4-BE49-F238E27FC236}">
                <a16:creationId xmlns:a16="http://schemas.microsoft.com/office/drawing/2014/main" id="{E7EA75B0-B515-4AEE-808E-733208DDC435}"/>
              </a:ext>
            </a:extLst>
          </p:cNvPr>
          <p:cNvSpPr txBox="1"/>
          <p:nvPr/>
        </p:nvSpPr>
        <p:spPr>
          <a:xfrm>
            <a:off x="455193" y="1436958"/>
            <a:ext cx="912109" cy="169277"/>
          </a:xfrm>
          <a:prstGeom prst="rect">
            <a:avLst/>
          </a:prstGeom>
          <a:noFill/>
        </p:spPr>
        <p:txBody>
          <a:bodyPr wrap="none" lIns="0" tIns="0" rIns="0" bIns="0" rtlCol="0">
            <a:spAutoFit/>
          </a:bodyPr>
          <a:lstStyle>
            <a:defPPr>
              <a:defRPr lang="en-US"/>
            </a:defPPr>
            <a:lvl1pPr>
              <a:defRPr sz="1100"/>
            </a:lvl1pPr>
          </a:lstStyle>
          <a:p>
            <a:r>
              <a:rPr lang="de-DE" dirty="0"/>
              <a:t>Base: n=2.010</a:t>
            </a:r>
          </a:p>
        </p:txBody>
      </p:sp>
      <p:graphicFrame>
        <p:nvGraphicFramePr>
          <p:cNvPr id="39" name="Tabelle 8">
            <a:extLst>
              <a:ext uri="{FF2B5EF4-FFF2-40B4-BE49-F238E27FC236}">
                <a16:creationId xmlns:a16="http://schemas.microsoft.com/office/drawing/2014/main" id="{235BE588-7A07-4535-8DA9-1F1A4670FD8E}"/>
              </a:ext>
            </a:extLst>
          </p:cNvPr>
          <p:cNvGraphicFramePr>
            <a:graphicFrameLocks noGrp="1"/>
          </p:cNvGraphicFramePr>
          <p:nvPr>
            <p:extLst/>
          </p:nvPr>
        </p:nvGraphicFramePr>
        <p:xfrm>
          <a:off x="359995" y="3849866"/>
          <a:ext cx="8970290" cy="1371600"/>
        </p:xfrm>
        <a:graphic>
          <a:graphicData uri="http://schemas.openxmlformats.org/drawingml/2006/table">
            <a:tbl>
              <a:tblPr firstRow="1" bandRow="1">
                <a:tableStyleId>{5C22544A-7EE6-4342-B048-85BDC9FD1C3A}</a:tableStyleId>
              </a:tblPr>
              <a:tblGrid>
                <a:gridCol w="1794058">
                  <a:extLst>
                    <a:ext uri="{9D8B030D-6E8A-4147-A177-3AD203B41FA5}">
                      <a16:colId xmlns:a16="http://schemas.microsoft.com/office/drawing/2014/main" val="1271370847"/>
                    </a:ext>
                  </a:extLst>
                </a:gridCol>
                <a:gridCol w="1794058">
                  <a:extLst>
                    <a:ext uri="{9D8B030D-6E8A-4147-A177-3AD203B41FA5}">
                      <a16:colId xmlns:a16="http://schemas.microsoft.com/office/drawing/2014/main" val="1067911662"/>
                    </a:ext>
                  </a:extLst>
                </a:gridCol>
                <a:gridCol w="1794058">
                  <a:extLst>
                    <a:ext uri="{9D8B030D-6E8A-4147-A177-3AD203B41FA5}">
                      <a16:colId xmlns:a16="http://schemas.microsoft.com/office/drawing/2014/main" val="2225007639"/>
                    </a:ext>
                  </a:extLst>
                </a:gridCol>
                <a:gridCol w="1794058">
                  <a:extLst>
                    <a:ext uri="{9D8B030D-6E8A-4147-A177-3AD203B41FA5}">
                      <a16:colId xmlns:a16="http://schemas.microsoft.com/office/drawing/2014/main" val="3651680017"/>
                    </a:ext>
                  </a:extLst>
                </a:gridCol>
                <a:gridCol w="1794058">
                  <a:extLst>
                    <a:ext uri="{9D8B030D-6E8A-4147-A177-3AD203B41FA5}">
                      <a16:colId xmlns:a16="http://schemas.microsoft.com/office/drawing/2014/main" val="1748789086"/>
                    </a:ext>
                  </a:extLst>
                </a:gridCol>
              </a:tblGrid>
              <a:tr h="1253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mn-lt"/>
                          <a:ea typeface="+mn-ea"/>
                          <a:cs typeface="+mn-cs"/>
                        </a:rPr>
                        <a:t>Healthcare will become more and more expensive for patients, as people get older and government cannot increase spending in healthcare.</a:t>
                      </a:r>
                      <a:endParaRPr lang="de-DE" sz="1200" b="0" kern="1200" dirty="0">
                        <a:solidFill>
                          <a:schemeClr val="tx1"/>
                        </a:solidFill>
                        <a:latin typeface="+mn-lt"/>
                        <a:ea typeface="+mn-ea"/>
                        <a:cs typeface="+mn-cs"/>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2"/>
                          </a:solidFill>
                          <a:latin typeface="+mn-lt"/>
                          <a:ea typeface="+mn-ea"/>
                          <a:cs typeface="+mn-cs"/>
                        </a:rPr>
                        <a:t>I worry about the long term affordability of healthcare.</a:t>
                      </a:r>
                      <a:endParaRPr lang="de-DE" sz="1400" b="1" kern="1200" dirty="0">
                        <a:solidFill>
                          <a:schemeClr val="tx2"/>
                        </a:solidFill>
                        <a:latin typeface="+mn-lt"/>
                        <a:ea typeface="+mn-ea"/>
                        <a:cs typeface="+mn-cs"/>
                      </a:endParaRPr>
                    </a:p>
                  </a:txBody>
                  <a:tcPr>
                    <a:lnL w="12700" cmpd="sng">
                      <a:noFill/>
                    </a:lnL>
                    <a:lnR w="12700" cmpd="sng">
                      <a:noFill/>
                    </a:lnR>
                    <a:lnT w="28575" cap="flat" cmpd="sng" algn="ctr">
                      <a:solidFill>
                        <a:srgbClr val="0060FF"/>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r>
                        <a:rPr lang="en-GB" sz="1200" b="0" dirty="0">
                          <a:solidFill>
                            <a:schemeClr val="tx1"/>
                          </a:solidFill>
                        </a:rPr>
                        <a:t>Governments should promote more use of generic medicines to sustain affordable healthcare.</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r>
                        <a:rPr lang="en-GB" sz="1200" b="0" kern="1200" dirty="0">
                          <a:solidFill>
                            <a:schemeClr val="tx1"/>
                          </a:solidFill>
                          <a:latin typeface="+mn-lt"/>
                          <a:ea typeface="+mn-ea"/>
                          <a:cs typeface="+mn-cs"/>
                        </a:rPr>
                        <a:t>I am confident that when I will be 70+ years old, healthcare will be affordable for me.</a:t>
                      </a:r>
                      <a:endParaRPr lang="de-DE" sz="1200" b="0" kern="1200" dirty="0">
                        <a:solidFill>
                          <a:schemeClr val="tx1"/>
                        </a:solidFill>
                        <a:latin typeface="+mn-lt"/>
                        <a:ea typeface="+mn-ea"/>
                        <a:cs typeface="+mn-cs"/>
                      </a:endParaRPr>
                    </a:p>
                  </a:txBody>
                  <a:tcPr>
                    <a:lnL w="12700" cmpd="sng">
                      <a:noFill/>
                    </a:lnL>
                    <a:lnR w="12700" cmpd="sng">
                      <a:noFill/>
                    </a:lnR>
                    <a:lnT w="28575" cap="flat" cmpd="sng" algn="ctr">
                      <a:solidFill>
                        <a:srgbClr val="858585"/>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r>
                        <a:rPr lang="en-US" sz="1200" b="0" dirty="0">
                          <a:solidFill>
                            <a:schemeClr val="tx1"/>
                          </a:solidFill>
                        </a:rPr>
                        <a:t>I don’t know.</a:t>
                      </a:r>
                      <a:endParaRPr lang="de-DE" sz="1200" b="0" dirty="0">
                        <a:solidFill>
                          <a:schemeClr val="tx1"/>
                        </a:solidFill>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6946593"/>
                  </a:ext>
                </a:extLst>
              </a:tr>
            </a:tbl>
          </a:graphicData>
        </a:graphic>
      </p:graphicFrame>
      <p:sp>
        <p:nvSpPr>
          <p:cNvPr id="40" name="Textfeld 39">
            <a:extLst>
              <a:ext uri="{FF2B5EF4-FFF2-40B4-BE49-F238E27FC236}">
                <a16:creationId xmlns:a16="http://schemas.microsoft.com/office/drawing/2014/main" id="{FB704BF4-0732-4437-A512-D9266CEAB2F5}"/>
              </a:ext>
            </a:extLst>
          </p:cNvPr>
          <p:cNvSpPr txBox="1"/>
          <p:nvPr/>
        </p:nvSpPr>
        <p:spPr>
          <a:xfrm>
            <a:off x="455193" y="3344222"/>
            <a:ext cx="820738" cy="492443"/>
          </a:xfrm>
          <a:prstGeom prst="rect">
            <a:avLst/>
          </a:prstGeom>
          <a:noFill/>
        </p:spPr>
        <p:txBody>
          <a:bodyPr wrap="none" lIns="0" tIns="0" rIns="0" bIns="0" rtlCol="0">
            <a:spAutoFit/>
          </a:bodyPr>
          <a:lstStyle>
            <a:defPPr>
              <a:defRPr lang="en-US"/>
            </a:defPPr>
            <a:lvl1pPr>
              <a:defRPr sz="6000">
                <a:solidFill>
                  <a:schemeClr val="bg1">
                    <a:lumMod val="65000"/>
                  </a:schemeClr>
                </a:solidFill>
              </a:defRPr>
            </a:lvl1pPr>
          </a:lstStyle>
          <a:p>
            <a:r>
              <a:rPr lang="de-DE" sz="3200" dirty="0"/>
              <a:t>37%</a:t>
            </a:r>
          </a:p>
        </p:txBody>
      </p:sp>
      <p:sp>
        <p:nvSpPr>
          <p:cNvPr id="41" name="Textfeld 40">
            <a:extLst>
              <a:ext uri="{FF2B5EF4-FFF2-40B4-BE49-F238E27FC236}">
                <a16:creationId xmlns:a16="http://schemas.microsoft.com/office/drawing/2014/main" id="{E3806FE6-AC5D-48CE-B917-CA5ABAF9F8DA}"/>
              </a:ext>
            </a:extLst>
          </p:cNvPr>
          <p:cNvSpPr txBox="1"/>
          <p:nvPr/>
        </p:nvSpPr>
        <p:spPr>
          <a:xfrm>
            <a:off x="2266376" y="3018223"/>
            <a:ext cx="1540486" cy="923330"/>
          </a:xfrm>
          <a:prstGeom prst="rect">
            <a:avLst/>
          </a:prstGeom>
          <a:noFill/>
        </p:spPr>
        <p:txBody>
          <a:bodyPr wrap="none" lIns="0" tIns="0" rIns="0" bIns="0" rtlCol="0">
            <a:spAutoFit/>
          </a:bodyPr>
          <a:lstStyle>
            <a:defPPr>
              <a:defRPr lang="en-US"/>
            </a:defPPr>
            <a:lvl1pPr>
              <a:defRPr sz="6000" b="1">
                <a:solidFill>
                  <a:schemeClr val="tx2"/>
                </a:solidFill>
              </a:defRPr>
            </a:lvl1pPr>
          </a:lstStyle>
          <a:p>
            <a:r>
              <a:rPr lang="de-DE" dirty="0"/>
              <a:t>43%</a:t>
            </a:r>
          </a:p>
        </p:txBody>
      </p:sp>
      <p:sp>
        <p:nvSpPr>
          <p:cNvPr id="42" name="Textfeld 41">
            <a:extLst>
              <a:ext uri="{FF2B5EF4-FFF2-40B4-BE49-F238E27FC236}">
                <a16:creationId xmlns:a16="http://schemas.microsoft.com/office/drawing/2014/main" id="{F7E8FC6B-6925-4F77-91ED-016FB326C24E}"/>
              </a:ext>
            </a:extLst>
          </p:cNvPr>
          <p:cNvSpPr txBox="1"/>
          <p:nvPr/>
        </p:nvSpPr>
        <p:spPr>
          <a:xfrm>
            <a:off x="4050626" y="3344222"/>
            <a:ext cx="820738" cy="492443"/>
          </a:xfrm>
          <a:prstGeom prst="rect">
            <a:avLst/>
          </a:prstGeom>
          <a:noFill/>
        </p:spPr>
        <p:txBody>
          <a:bodyPr wrap="none" lIns="0" tIns="0" rIns="0" bIns="0" rtlCol="0">
            <a:spAutoFit/>
          </a:bodyPr>
          <a:lstStyle>
            <a:defPPr>
              <a:defRPr lang="en-US"/>
            </a:defPPr>
            <a:lvl1pPr>
              <a:defRPr sz="5400">
                <a:solidFill>
                  <a:schemeClr val="bg1">
                    <a:lumMod val="65000"/>
                  </a:schemeClr>
                </a:solidFill>
              </a:defRPr>
            </a:lvl1pPr>
          </a:lstStyle>
          <a:p>
            <a:r>
              <a:rPr lang="de-DE" sz="3200" dirty="0"/>
              <a:t>35%</a:t>
            </a:r>
          </a:p>
        </p:txBody>
      </p:sp>
      <p:sp>
        <p:nvSpPr>
          <p:cNvPr id="43" name="Textfeld 42">
            <a:extLst>
              <a:ext uri="{FF2B5EF4-FFF2-40B4-BE49-F238E27FC236}">
                <a16:creationId xmlns:a16="http://schemas.microsoft.com/office/drawing/2014/main" id="{CF9807D0-8FAF-42A9-B05E-17481162C387}"/>
              </a:ext>
            </a:extLst>
          </p:cNvPr>
          <p:cNvSpPr txBox="1"/>
          <p:nvPr/>
        </p:nvSpPr>
        <p:spPr>
          <a:xfrm>
            <a:off x="5903595" y="3343523"/>
            <a:ext cx="820738" cy="492443"/>
          </a:xfrm>
          <a:prstGeom prst="rect">
            <a:avLst/>
          </a:prstGeom>
          <a:noFill/>
        </p:spPr>
        <p:txBody>
          <a:bodyPr wrap="none" lIns="0" tIns="0" rIns="0" bIns="0" rtlCol="0">
            <a:spAutoFit/>
          </a:bodyPr>
          <a:lstStyle>
            <a:defPPr>
              <a:defRPr lang="en-US"/>
            </a:defPPr>
            <a:lvl1pPr>
              <a:defRPr sz="3200">
                <a:solidFill>
                  <a:schemeClr val="bg1">
                    <a:lumMod val="65000"/>
                  </a:schemeClr>
                </a:solidFill>
              </a:defRPr>
            </a:lvl1pPr>
          </a:lstStyle>
          <a:p>
            <a:r>
              <a:rPr lang="de-DE" dirty="0"/>
              <a:t>15%</a:t>
            </a:r>
          </a:p>
        </p:txBody>
      </p:sp>
      <p:sp>
        <p:nvSpPr>
          <p:cNvPr id="44" name="Textfeld 43">
            <a:extLst>
              <a:ext uri="{FF2B5EF4-FFF2-40B4-BE49-F238E27FC236}">
                <a16:creationId xmlns:a16="http://schemas.microsoft.com/office/drawing/2014/main" id="{0C904BD2-DA7C-4F1D-99A7-6F2B6BE4BCCE}"/>
              </a:ext>
            </a:extLst>
          </p:cNvPr>
          <p:cNvSpPr txBox="1"/>
          <p:nvPr/>
        </p:nvSpPr>
        <p:spPr>
          <a:xfrm>
            <a:off x="7663635" y="3344222"/>
            <a:ext cx="790281" cy="492443"/>
          </a:xfrm>
          <a:prstGeom prst="rect">
            <a:avLst/>
          </a:prstGeom>
          <a:noFill/>
        </p:spPr>
        <p:txBody>
          <a:bodyPr wrap="none" lIns="0" tIns="0" rIns="0" bIns="0" rtlCol="0">
            <a:spAutoFit/>
          </a:bodyPr>
          <a:lstStyle>
            <a:defPPr>
              <a:defRPr lang="en-US"/>
            </a:defPPr>
            <a:lvl1pPr>
              <a:defRPr sz="6000">
                <a:solidFill>
                  <a:schemeClr val="bg1">
                    <a:lumMod val="65000"/>
                  </a:schemeClr>
                </a:solidFill>
              </a:defRPr>
            </a:lvl1pPr>
          </a:lstStyle>
          <a:p>
            <a:r>
              <a:rPr lang="de-DE" sz="3200" dirty="0"/>
              <a:t>11%</a:t>
            </a:r>
          </a:p>
        </p:txBody>
      </p:sp>
      <p:grpSp>
        <p:nvGrpSpPr>
          <p:cNvPr id="123" name="Gruppieren 122">
            <a:extLst>
              <a:ext uri="{FF2B5EF4-FFF2-40B4-BE49-F238E27FC236}">
                <a16:creationId xmlns:a16="http://schemas.microsoft.com/office/drawing/2014/main" id="{E9D12770-0C04-4250-8B3C-760107CD6DA0}"/>
              </a:ext>
            </a:extLst>
          </p:cNvPr>
          <p:cNvGrpSpPr/>
          <p:nvPr/>
        </p:nvGrpSpPr>
        <p:grpSpPr>
          <a:xfrm>
            <a:off x="3667834" y="2849447"/>
            <a:ext cx="1150182" cy="570168"/>
            <a:chOff x="1951900" y="2921448"/>
            <a:chExt cx="1150182" cy="570168"/>
          </a:xfrm>
        </p:grpSpPr>
        <p:pic>
          <p:nvPicPr>
            <p:cNvPr id="124" name="Grafik 123">
              <a:extLst>
                <a:ext uri="{FF2B5EF4-FFF2-40B4-BE49-F238E27FC236}">
                  <a16:creationId xmlns:a16="http://schemas.microsoft.com/office/drawing/2014/main" id="{C19F7C24-3DE6-4122-95AF-444CCA0687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2182" y="3141613"/>
              <a:ext cx="188090" cy="180000"/>
            </a:xfrm>
            <a:prstGeom prst="rect">
              <a:avLst/>
            </a:prstGeom>
          </p:spPr>
        </p:pic>
        <p:grpSp>
          <p:nvGrpSpPr>
            <p:cNvPr id="125" name="Gruppieren 124">
              <a:extLst>
                <a:ext uri="{FF2B5EF4-FFF2-40B4-BE49-F238E27FC236}">
                  <a16:creationId xmlns:a16="http://schemas.microsoft.com/office/drawing/2014/main" id="{570ECD32-80F0-4E07-9D52-F15BEF20E660}"/>
                </a:ext>
              </a:extLst>
            </p:cNvPr>
            <p:cNvGrpSpPr/>
            <p:nvPr/>
          </p:nvGrpSpPr>
          <p:grpSpPr>
            <a:xfrm>
              <a:off x="1951900" y="2942337"/>
              <a:ext cx="1150182" cy="549279"/>
              <a:chOff x="3153384" y="3006278"/>
              <a:chExt cx="1024281" cy="549279"/>
            </a:xfrm>
          </p:grpSpPr>
          <p:grpSp>
            <p:nvGrpSpPr>
              <p:cNvPr id="129" name="Gruppieren 128">
                <a:extLst>
                  <a:ext uri="{FF2B5EF4-FFF2-40B4-BE49-F238E27FC236}">
                    <a16:creationId xmlns:a16="http://schemas.microsoft.com/office/drawing/2014/main" id="{D92D26F5-812E-4B84-8281-8E92411792E5}"/>
                  </a:ext>
                </a:extLst>
              </p:cNvPr>
              <p:cNvGrpSpPr/>
              <p:nvPr/>
            </p:nvGrpSpPr>
            <p:grpSpPr>
              <a:xfrm>
                <a:off x="3153384" y="3006278"/>
                <a:ext cx="1016330" cy="279325"/>
                <a:chOff x="5651042" y="3076433"/>
                <a:chExt cx="1016330" cy="279325"/>
              </a:xfrm>
            </p:grpSpPr>
            <p:grpSp>
              <p:nvGrpSpPr>
                <p:cNvPr id="144" name="Gruppieren 143">
                  <a:extLst>
                    <a:ext uri="{FF2B5EF4-FFF2-40B4-BE49-F238E27FC236}">
                      <a16:creationId xmlns:a16="http://schemas.microsoft.com/office/drawing/2014/main" id="{10B7E4B5-314E-40A8-9F66-AFD8A485D83A}"/>
                    </a:ext>
                  </a:extLst>
                </p:cNvPr>
                <p:cNvGrpSpPr/>
                <p:nvPr/>
              </p:nvGrpSpPr>
              <p:grpSpPr>
                <a:xfrm>
                  <a:off x="5651042" y="3211758"/>
                  <a:ext cx="216000" cy="144000"/>
                  <a:chOff x="2734278" y="3211758"/>
                  <a:chExt cx="216000" cy="144000"/>
                </a:xfrm>
              </p:grpSpPr>
              <p:cxnSp>
                <p:nvCxnSpPr>
                  <p:cNvPr id="146" name="Gerader Verbinder 145">
                    <a:extLst>
                      <a:ext uri="{FF2B5EF4-FFF2-40B4-BE49-F238E27FC236}">
                        <a16:creationId xmlns:a16="http://schemas.microsoft.com/office/drawing/2014/main" id="{E7494D9F-F6AE-42CF-8068-62CE7C6F3C1C}"/>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7" name="Gerader Verbinder 146">
                    <a:extLst>
                      <a:ext uri="{FF2B5EF4-FFF2-40B4-BE49-F238E27FC236}">
                        <a16:creationId xmlns:a16="http://schemas.microsoft.com/office/drawing/2014/main" id="{492ECD59-0960-451C-9C19-1F7A4F74129E}"/>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45" name="Textfeld 144">
                  <a:extLst>
                    <a:ext uri="{FF2B5EF4-FFF2-40B4-BE49-F238E27FC236}">
                      <a16:creationId xmlns:a16="http://schemas.microsoft.com/office/drawing/2014/main" id="{1E3C5C67-1401-4A59-B252-AED580D6AE18}"/>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130" name="Gruppieren 129">
                <a:extLst>
                  <a:ext uri="{FF2B5EF4-FFF2-40B4-BE49-F238E27FC236}">
                    <a16:creationId xmlns:a16="http://schemas.microsoft.com/office/drawing/2014/main" id="{F0E43A65-7E57-4C2A-996E-5C30ADAAD673}"/>
                  </a:ext>
                </a:extLst>
              </p:cNvPr>
              <p:cNvGrpSpPr/>
              <p:nvPr/>
            </p:nvGrpSpPr>
            <p:grpSpPr>
              <a:xfrm>
                <a:off x="3159562" y="3281036"/>
                <a:ext cx="1018103" cy="274521"/>
                <a:chOff x="5649269" y="2787070"/>
                <a:chExt cx="1018103" cy="274521"/>
              </a:xfrm>
            </p:grpSpPr>
            <p:grpSp>
              <p:nvGrpSpPr>
                <p:cNvPr id="140" name="Gruppieren 139">
                  <a:extLst>
                    <a:ext uri="{FF2B5EF4-FFF2-40B4-BE49-F238E27FC236}">
                      <a16:creationId xmlns:a16="http://schemas.microsoft.com/office/drawing/2014/main" id="{F07D89F9-E388-4CE1-86FC-BCFE69642EB6}"/>
                    </a:ext>
                  </a:extLst>
                </p:cNvPr>
                <p:cNvGrpSpPr/>
                <p:nvPr/>
              </p:nvGrpSpPr>
              <p:grpSpPr>
                <a:xfrm>
                  <a:off x="5649269" y="2917591"/>
                  <a:ext cx="216000" cy="144000"/>
                  <a:chOff x="2734278" y="3211758"/>
                  <a:chExt cx="216000" cy="144000"/>
                </a:xfrm>
              </p:grpSpPr>
              <p:cxnSp>
                <p:nvCxnSpPr>
                  <p:cNvPr id="142" name="Gerader Verbinder 141">
                    <a:extLst>
                      <a:ext uri="{FF2B5EF4-FFF2-40B4-BE49-F238E27FC236}">
                        <a16:creationId xmlns:a16="http://schemas.microsoft.com/office/drawing/2014/main" id="{73B8019C-4DA4-42CB-A846-B2A8270DD583}"/>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3" name="Gerader Verbinder 142">
                    <a:extLst>
                      <a:ext uri="{FF2B5EF4-FFF2-40B4-BE49-F238E27FC236}">
                        <a16:creationId xmlns:a16="http://schemas.microsoft.com/office/drawing/2014/main" id="{95AFEE3C-5139-4E22-83D1-C24979A29F15}"/>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41" name="Textfeld 140">
                  <a:extLst>
                    <a:ext uri="{FF2B5EF4-FFF2-40B4-BE49-F238E27FC236}">
                      <a16:creationId xmlns:a16="http://schemas.microsoft.com/office/drawing/2014/main" id="{806A9DA1-F3A5-4A56-9968-A6822A2E36B7}"/>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37%|45%</a:t>
                  </a:r>
                  <a:r>
                    <a:rPr lang="de-DE" sz="600" dirty="0">
                      <a:solidFill>
                        <a:schemeClr val="bg1">
                          <a:lumMod val="65000"/>
                        </a:schemeClr>
                      </a:solidFill>
                    </a:rPr>
                    <a:t>a</a:t>
                  </a:r>
                  <a:r>
                    <a:rPr lang="de-DE" sz="800" dirty="0">
                      <a:solidFill>
                        <a:schemeClr val="bg1">
                          <a:lumMod val="65000"/>
                        </a:schemeClr>
                      </a:solidFill>
                    </a:rPr>
                    <a:t>|47%</a:t>
                  </a:r>
                  <a:r>
                    <a:rPr lang="de-DE" sz="600" dirty="0">
                      <a:solidFill>
                        <a:schemeClr val="bg1">
                          <a:lumMod val="65000"/>
                        </a:schemeClr>
                      </a:solidFill>
                    </a:rPr>
                    <a:t>a</a:t>
                  </a:r>
                </a:p>
              </p:txBody>
            </p:sp>
          </p:grpSp>
        </p:grpSp>
        <p:grpSp>
          <p:nvGrpSpPr>
            <p:cNvPr id="126" name="Gruppieren 125">
              <a:extLst>
                <a:ext uri="{FF2B5EF4-FFF2-40B4-BE49-F238E27FC236}">
                  <a16:creationId xmlns:a16="http://schemas.microsoft.com/office/drawing/2014/main" id="{F1AC2541-5382-4D33-AE10-78A579FD936C}"/>
                </a:ext>
              </a:extLst>
            </p:cNvPr>
            <p:cNvGrpSpPr>
              <a:grpSpLocks noChangeAspect="1"/>
            </p:cNvGrpSpPr>
            <p:nvPr/>
          </p:nvGrpSpPr>
          <p:grpSpPr>
            <a:xfrm>
              <a:off x="1959046" y="2921448"/>
              <a:ext cx="224322" cy="144000"/>
              <a:chOff x="10194164" y="3584308"/>
              <a:chExt cx="493594" cy="316855"/>
            </a:xfrm>
          </p:grpSpPr>
          <p:pic>
            <p:nvPicPr>
              <p:cNvPr id="127" name="Graphic 5">
                <a:extLst>
                  <a:ext uri="{FF2B5EF4-FFF2-40B4-BE49-F238E27FC236}">
                    <a16:creationId xmlns:a16="http://schemas.microsoft.com/office/drawing/2014/main" id="{D01740CA-4E2D-4236-9D1F-1B71B29454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94890" y="3584308"/>
                <a:ext cx="192868" cy="316855"/>
              </a:xfrm>
              <a:prstGeom prst="rect">
                <a:avLst/>
              </a:prstGeom>
            </p:spPr>
          </p:pic>
          <p:pic>
            <p:nvPicPr>
              <p:cNvPr id="128" name="Graphic 11">
                <a:extLst>
                  <a:ext uri="{FF2B5EF4-FFF2-40B4-BE49-F238E27FC236}">
                    <a16:creationId xmlns:a16="http://schemas.microsoft.com/office/drawing/2014/main" id="{5313C344-60A1-46F9-A83F-AFBEB6A46ED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4164" y="3584308"/>
                <a:ext cx="276999" cy="276999"/>
              </a:xfrm>
              <a:prstGeom prst="rect">
                <a:avLst/>
              </a:prstGeom>
            </p:spPr>
          </p:pic>
        </p:grpSp>
      </p:grpSp>
      <p:grpSp>
        <p:nvGrpSpPr>
          <p:cNvPr id="191" name="Gruppieren 190">
            <a:extLst>
              <a:ext uri="{FF2B5EF4-FFF2-40B4-BE49-F238E27FC236}">
                <a16:creationId xmlns:a16="http://schemas.microsoft.com/office/drawing/2014/main" id="{5D4B3A9E-40BF-4B71-8272-12BCACDE2B7D}"/>
              </a:ext>
            </a:extLst>
          </p:cNvPr>
          <p:cNvGrpSpPr/>
          <p:nvPr/>
        </p:nvGrpSpPr>
        <p:grpSpPr>
          <a:xfrm>
            <a:off x="8377244" y="2865375"/>
            <a:ext cx="1150182" cy="570168"/>
            <a:chOff x="1951900" y="2921448"/>
            <a:chExt cx="1150182" cy="570168"/>
          </a:xfrm>
        </p:grpSpPr>
        <p:pic>
          <p:nvPicPr>
            <p:cNvPr id="192" name="Grafik 191">
              <a:extLst>
                <a:ext uri="{FF2B5EF4-FFF2-40B4-BE49-F238E27FC236}">
                  <a16:creationId xmlns:a16="http://schemas.microsoft.com/office/drawing/2014/main" id="{1AEDDD9E-D711-43CF-879E-EF73594C55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2182" y="3141613"/>
              <a:ext cx="188090" cy="180000"/>
            </a:xfrm>
            <a:prstGeom prst="rect">
              <a:avLst/>
            </a:prstGeom>
          </p:spPr>
        </p:pic>
        <p:grpSp>
          <p:nvGrpSpPr>
            <p:cNvPr id="193" name="Gruppieren 192">
              <a:extLst>
                <a:ext uri="{FF2B5EF4-FFF2-40B4-BE49-F238E27FC236}">
                  <a16:creationId xmlns:a16="http://schemas.microsoft.com/office/drawing/2014/main" id="{C2BF6376-7D93-461D-81B1-2842CD04B210}"/>
                </a:ext>
              </a:extLst>
            </p:cNvPr>
            <p:cNvGrpSpPr/>
            <p:nvPr/>
          </p:nvGrpSpPr>
          <p:grpSpPr>
            <a:xfrm>
              <a:off x="1951900" y="2942337"/>
              <a:ext cx="1150182" cy="549279"/>
              <a:chOff x="3153384" y="3006278"/>
              <a:chExt cx="1024281" cy="549279"/>
            </a:xfrm>
          </p:grpSpPr>
          <p:grpSp>
            <p:nvGrpSpPr>
              <p:cNvPr id="197" name="Gruppieren 196">
                <a:extLst>
                  <a:ext uri="{FF2B5EF4-FFF2-40B4-BE49-F238E27FC236}">
                    <a16:creationId xmlns:a16="http://schemas.microsoft.com/office/drawing/2014/main" id="{A6906CC2-AC71-45D4-A819-5CC24CCE16A1}"/>
                  </a:ext>
                </a:extLst>
              </p:cNvPr>
              <p:cNvGrpSpPr/>
              <p:nvPr/>
            </p:nvGrpSpPr>
            <p:grpSpPr>
              <a:xfrm>
                <a:off x="3153384" y="3006278"/>
                <a:ext cx="1016330" cy="279325"/>
                <a:chOff x="5651042" y="3076433"/>
                <a:chExt cx="1016330" cy="279325"/>
              </a:xfrm>
            </p:grpSpPr>
            <p:grpSp>
              <p:nvGrpSpPr>
                <p:cNvPr id="203" name="Gruppieren 202">
                  <a:extLst>
                    <a:ext uri="{FF2B5EF4-FFF2-40B4-BE49-F238E27FC236}">
                      <a16:creationId xmlns:a16="http://schemas.microsoft.com/office/drawing/2014/main" id="{30AFE2D2-8719-426B-A7F7-A866E0796860}"/>
                    </a:ext>
                  </a:extLst>
                </p:cNvPr>
                <p:cNvGrpSpPr/>
                <p:nvPr/>
              </p:nvGrpSpPr>
              <p:grpSpPr>
                <a:xfrm>
                  <a:off x="5651042" y="3211758"/>
                  <a:ext cx="216000" cy="144000"/>
                  <a:chOff x="2734278" y="3211758"/>
                  <a:chExt cx="216000" cy="144000"/>
                </a:xfrm>
              </p:grpSpPr>
              <p:cxnSp>
                <p:nvCxnSpPr>
                  <p:cNvPr id="205" name="Gerader Verbinder 204">
                    <a:extLst>
                      <a:ext uri="{FF2B5EF4-FFF2-40B4-BE49-F238E27FC236}">
                        <a16:creationId xmlns:a16="http://schemas.microsoft.com/office/drawing/2014/main" id="{C2F77991-5157-4065-B881-0F1C041BF452}"/>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6" name="Gerader Verbinder 205">
                    <a:extLst>
                      <a:ext uri="{FF2B5EF4-FFF2-40B4-BE49-F238E27FC236}">
                        <a16:creationId xmlns:a16="http://schemas.microsoft.com/office/drawing/2014/main" id="{3B694443-A025-4201-94E1-046A71774892}"/>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04" name="Textfeld 203">
                  <a:extLst>
                    <a:ext uri="{FF2B5EF4-FFF2-40B4-BE49-F238E27FC236}">
                      <a16:creationId xmlns:a16="http://schemas.microsoft.com/office/drawing/2014/main" id="{B1C58513-C911-41B6-A739-4E183300E562}"/>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198" name="Gruppieren 197">
                <a:extLst>
                  <a:ext uri="{FF2B5EF4-FFF2-40B4-BE49-F238E27FC236}">
                    <a16:creationId xmlns:a16="http://schemas.microsoft.com/office/drawing/2014/main" id="{C0AC2C4F-4116-4DB2-80A0-15C83BC8DA87}"/>
                  </a:ext>
                </a:extLst>
              </p:cNvPr>
              <p:cNvGrpSpPr/>
              <p:nvPr/>
            </p:nvGrpSpPr>
            <p:grpSpPr>
              <a:xfrm>
                <a:off x="3159562" y="3281036"/>
                <a:ext cx="1018103" cy="274521"/>
                <a:chOff x="5649269" y="2787070"/>
                <a:chExt cx="1018103" cy="274521"/>
              </a:xfrm>
            </p:grpSpPr>
            <p:grpSp>
              <p:nvGrpSpPr>
                <p:cNvPr id="199" name="Gruppieren 198">
                  <a:extLst>
                    <a:ext uri="{FF2B5EF4-FFF2-40B4-BE49-F238E27FC236}">
                      <a16:creationId xmlns:a16="http://schemas.microsoft.com/office/drawing/2014/main" id="{9B08D169-37D0-45FF-B00D-AE25ADF9FCDF}"/>
                    </a:ext>
                  </a:extLst>
                </p:cNvPr>
                <p:cNvGrpSpPr/>
                <p:nvPr/>
              </p:nvGrpSpPr>
              <p:grpSpPr>
                <a:xfrm>
                  <a:off x="5649269" y="2917591"/>
                  <a:ext cx="216000" cy="144000"/>
                  <a:chOff x="2734278" y="3211758"/>
                  <a:chExt cx="216000" cy="144000"/>
                </a:xfrm>
              </p:grpSpPr>
              <p:cxnSp>
                <p:nvCxnSpPr>
                  <p:cNvPr id="201" name="Gerader Verbinder 200">
                    <a:extLst>
                      <a:ext uri="{FF2B5EF4-FFF2-40B4-BE49-F238E27FC236}">
                        <a16:creationId xmlns:a16="http://schemas.microsoft.com/office/drawing/2014/main" id="{5C4872D2-994D-4F13-97AC-8966CEB4B596}"/>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2" name="Gerader Verbinder 201">
                    <a:extLst>
                      <a:ext uri="{FF2B5EF4-FFF2-40B4-BE49-F238E27FC236}">
                        <a16:creationId xmlns:a16="http://schemas.microsoft.com/office/drawing/2014/main" id="{650398F3-0AE2-49DD-9F26-8F02D1D676E3}"/>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00" name="Textfeld 199">
                  <a:extLst>
                    <a:ext uri="{FF2B5EF4-FFF2-40B4-BE49-F238E27FC236}">
                      <a16:creationId xmlns:a16="http://schemas.microsoft.com/office/drawing/2014/main" id="{83E19CD8-EAA5-4444-83D9-43F4A7027995}"/>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16%</a:t>
                  </a:r>
                  <a:r>
                    <a:rPr lang="de-DE" sz="600" dirty="0">
                      <a:solidFill>
                        <a:schemeClr val="bg1">
                          <a:lumMod val="65000"/>
                        </a:schemeClr>
                      </a:solidFill>
                    </a:rPr>
                    <a:t>bc</a:t>
                  </a:r>
                  <a:r>
                    <a:rPr lang="de-DE" sz="800" dirty="0">
                      <a:solidFill>
                        <a:schemeClr val="bg1">
                          <a:lumMod val="65000"/>
                        </a:schemeClr>
                      </a:solidFill>
                    </a:rPr>
                    <a:t>|9%|8%</a:t>
                  </a:r>
                  <a:endParaRPr lang="de-DE" sz="600" dirty="0">
                    <a:solidFill>
                      <a:schemeClr val="bg1">
                        <a:lumMod val="65000"/>
                      </a:schemeClr>
                    </a:solidFill>
                  </a:endParaRPr>
                </a:p>
              </p:txBody>
            </p:sp>
          </p:grpSp>
        </p:grpSp>
        <p:grpSp>
          <p:nvGrpSpPr>
            <p:cNvPr id="194" name="Gruppieren 193">
              <a:extLst>
                <a:ext uri="{FF2B5EF4-FFF2-40B4-BE49-F238E27FC236}">
                  <a16:creationId xmlns:a16="http://schemas.microsoft.com/office/drawing/2014/main" id="{E73B7EF7-A306-4C4F-9A73-397303F72E77}"/>
                </a:ext>
              </a:extLst>
            </p:cNvPr>
            <p:cNvGrpSpPr>
              <a:grpSpLocks noChangeAspect="1"/>
            </p:cNvGrpSpPr>
            <p:nvPr/>
          </p:nvGrpSpPr>
          <p:grpSpPr>
            <a:xfrm>
              <a:off x="1959046" y="2921448"/>
              <a:ext cx="224322" cy="144000"/>
              <a:chOff x="10194164" y="3584308"/>
              <a:chExt cx="493594" cy="316855"/>
            </a:xfrm>
          </p:grpSpPr>
          <p:pic>
            <p:nvPicPr>
              <p:cNvPr id="195" name="Graphic 5">
                <a:extLst>
                  <a:ext uri="{FF2B5EF4-FFF2-40B4-BE49-F238E27FC236}">
                    <a16:creationId xmlns:a16="http://schemas.microsoft.com/office/drawing/2014/main" id="{0C045B89-0AFD-42B6-B8AB-619138A200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94890" y="3584308"/>
                <a:ext cx="192868" cy="316855"/>
              </a:xfrm>
              <a:prstGeom prst="rect">
                <a:avLst/>
              </a:prstGeom>
            </p:spPr>
          </p:pic>
          <p:pic>
            <p:nvPicPr>
              <p:cNvPr id="196" name="Graphic 11">
                <a:extLst>
                  <a:ext uri="{FF2B5EF4-FFF2-40B4-BE49-F238E27FC236}">
                    <a16:creationId xmlns:a16="http://schemas.microsoft.com/office/drawing/2014/main" id="{89D204BD-AFCE-45E2-A893-C58A73AEC20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4164" y="3584308"/>
                <a:ext cx="276999" cy="276999"/>
              </a:xfrm>
              <a:prstGeom prst="rect">
                <a:avLst/>
              </a:prstGeom>
            </p:spPr>
          </p:pic>
        </p:grpSp>
      </p:grpSp>
      <p:grpSp>
        <p:nvGrpSpPr>
          <p:cNvPr id="223" name="Gruppieren 222">
            <a:extLst>
              <a:ext uri="{FF2B5EF4-FFF2-40B4-BE49-F238E27FC236}">
                <a16:creationId xmlns:a16="http://schemas.microsoft.com/office/drawing/2014/main" id="{805B7492-C0CF-465C-A0B1-C513EE976D19}"/>
              </a:ext>
            </a:extLst>
          </p:cNvPr>
          <p:cNvGrpSpPr>
            <a:grpSpLocks noChangeAspect="1"/>
          </p:cNvGrpSpPr>
          <p:nvPr/>
        </p:nvGrpSpPr>
        <p:grpSpPr>
          <a:xfrm>
            <a:off x="8496065" y="5616154"/>
            <a:ext cx="3240000" cy="432383"/>
            <a:chOff x="8145191" y="5602202"/>
            <a:chExt cx="3681683" cy="491331"/>
          </a:xfrm>
        </p:grpSpPr>
        <p:pic>
          <p:nvPicPr>
            <p:cNvPr id="224" name="Graphic 5">
              <a:extLst>
                <a:ext uri="{FF2B5EF4-FFF2-40B4-BE49-F238E27FC236}">
                  <a16:creationId xmlns:a16="http://schemas.microsoft.com/office/drawing/2014/main" id="{F5F60FA5-8D58-428A-B43F-8C99BFD060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24240" y="5667113"/>
              <a:ext cx="192868" cy="316855"/>
            </a:xfrm>
            <a:prstGeom prst="rect">
              <a:avLst/>
            </a:prstGeom>
          </p:spPr>
        </p:pic>
        <p:pic>
          <p:nvPicPr>
            <p:cNvPr id="225" name="Grafik 224">
              <a:extLst>
                <a:ext uri="{FF2B5EF4-FFF2-40B4-BE49-F238E27FC236}">
                  <a16:creationId xmlns:a16="http://schemas.microsoft.com/office/drawing/2014/main" id="{E2613A21-E33F-477A-A9B6-000A738576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93318" y="5602202"/>
              <a:ext cx="421322" cy="403200"/>
            </a:xfrm>
            <a:prstGeom prst="rect">
              <a:avLst/>
            </a:prstGeom>
          </p:spPr>
        </p:pic>
        <p:pic>
          <p:nvPicPr>
            <p:cNvPr id="226" name="Graphic 11">
              <a:extLst>
                <a:ext uri="{FF2B5EF4-FFF2-40B4-BE49-F238E27FC236}">
                  <a16:creationId xmlns:a16="http://schemas.microsoft.com/office/drawing/2014/main" id="{858EEC06-C431-427E-95F7-20766DAF309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45191" y="5702348"/>
              <a:ext cx="276999" cy="276999"/>
            </a:xfrm>
            <a:prstGeom prst="rect">
              <a:avLst/>
            </a:prstGeom>
          </p:spPr>
        </p:pic>
        <p:sp>
          <p:nvSpPr>
            <p:cNvPr id="227" name="Rechteck: abgerundete Ecken 226">
              <a:extLst>
                <a:ext uri="{FF2B5EF4-FFF2-40B4-BE49-F238E27FC236}">
                  <a16:creationId xmlns:a16="http://schemas.microsoft.com/office/drawing/2014/main" id="{058D9549-289C-4489-8719-D32D20929741}"/>
                </a:ext>
              </a:extLst>
            </p:cNvPr>
            <p:cNvSpPr/>
            <p:nvPr/>
          </p:nvSpPr>
          <p:spPr bwMode="ltGray">
            <a:xfrm>
              <a:off x="10086643" y="5667112"/>
              <a:ext cx="1740231" cy="338289"/>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sp>
          <p:nvSpPr>
            <p:cNvPr id="228" name="Textfeld 227">
              <a:extLst>
                <a:ext uri="{FF2B5EF4-FFF2-40B4-BE49-F238E27FC236}">
                  <a16:creationId xmlns:a16="http://schemas.microsoft.com/office/drawing/2014/main" id="{17E20CF7-7932-4B3C-AD24-8B890D19AE77}"/>
                </a:ext>
              </a:extLst>
            </p:cNvPr>
            <p:cNvSpPr txBox="1"/>
            <p:nvPr/>
          </p:nvSpPr>
          <p:spPr>
            <a:xfrm>
              <a:off x="10206064"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18-34</a:t>
              </a:r>
              <a:br>
                <a:rPr lang="en-US" sz="1100" dirty="0">
                  <a:solidFill>
                    <a:schemeClr val="bg1">
                      <a:lumMod val="75000"/>
                    </a:schemeClr>
                  </a:solidFill>
                </a:rPr>
              </a:br>
              <a:r>
                <a:rPr lang="en-US" sz="900" dirty="0">
                  <a:solidFill>
                    <a:schemeClr val="bg1">
                      <a:lumMod val="75000"/>
                    </a:schemeClr>
                  </a:solidFill>
                </a:rPr>
                <a:t>(a)</a:t>
              </a:r>
            </a:p>
          </p:txBody>
        </p:sp>
        <p:sp>
          <p:nvSpPr>
            <p:cNvPr id="229" name="Textfeld 228">
              <a:extLst>
                <a:ext uri="{FF2B5EF4-FFF2-40B4-BE49-F238E27FC236}">
                  <a16:creationId xmlns:a16="http://schemas.microsoft.com/office/drawing/2014/main" id="{C1D299AB-72F6-4C0A-AED6-E57B346E5C93}"/>
                </a:ext>
              </a:extLst>
            </p:cNvPr>
            <p:cNvSpPr txBox="1"/>
            <p:nvPr/>
          </p:nvSpPr>
          <p:spPr>
            <a:xfrm>
              <a:off x="10741646"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35-49</a:t>
              </a:r>
              <a:br>
                <a:rPr lang="en-US" sz="1100" dirty="0">
                  <a:solidFill>
                    <a:schemeClr val="bg1">
                      <a:lumMod val="75000"/>
                    </a:schemeClr>
                  </a:solidFill>
                </a:rPr>
              </a:br>
              <a:r>
                <a:rPr lang="en-US" sz="900" dirty="0">
                  <a:solidFill>
                    <a:schemeClr val="bg1">
                      <a:lumMod val="75000"/>
                    </a:schemeClr>
                  </a:solidFill>
                </a:rPr>
                <a:t>(b)</a:t>
              </a:r>
            </a:p>
          </p:txBody>
        </p:sp>
        <p:sp>
          <p:nvSpPr>
            <p:cNvPr id="230" name="Textfeld 229">
              <a:extLst>
                <a:ext uri="{FF2B5EF4-FFF2-40B4-BE49-F238E27FC236}">
                  <a16:creationId xmlns:a16="http://schemas.microsoft.com/office/drawing/2014/main" id="{554C2139-D4BE-4747-B8F7-74DC10D758C3}"/>
                </a:ext>
              </a:extLst>
            </p:cNvPr>
            <p:cNvSpPr txBox="1"/>
            <p:nvPr/>
          </p:nvSpPr>
          <p:spPr>
            <a:xfrm>
              <a:off x="11277227"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50-99</a:t>
              </a:r>
              <a:br>
                <a:rPr lang="en-US" sz="1100" dirty="0">
                  <a:solidFill>
                    <a:schemeClr val="bg1">
                      <a:lumMod val="75000"/>
                    </a:schemeClr>
                  </a:solidFill>
                </a:rPr>
              </a:br>
              <a:r>
                <a:rPr lang="en-US" sz="900" dirty="0">
                  <a:solidFill>
                    <a:schemeClr val="bg1">
                      <a:lumMod val="75000"/>
                    </a:schemeClr>
                  </a:solidFill>
                </a:rPr>
                <a:t>(c)</a:t>
              </a:r>
            </a:p>
          </p:txBody>
        </p:sp>
        <p:cxnSp>
          <p:nvCxnSpPr>
            <p:cNvPr id="231" name="Gerader Verbinder 230">
              <a:extLst>
                <a:ext uri="{FF2B5EF4-FFF2-40B4-BE49-F238E27FC236}">
                  <a16:creationId xmlns:a16="http://schemas.microsoft.com/office/drawing/2014/main" id="{F0DB5E07-3D2E-4C7E-8FEA-5B1BAFE6D20B}"/>
                </a:ext>
              </a:extLst>
            </p:cNvPr>
            <p:cNvCxnSpPr>
              <a:cxnSpLocks/>
            </p:cNvCxnSpPr>
            <p:nvPr/>
          </p:nvCxnSpPr>
          <p:spPr>
            <a:xfrm>
              <a:off x="1067642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32" name="Gerader Verbinder 231">
              <a:extLst>
                <a:ext uri="{FF2B5EF4-FFF2-40B4-BE49-F238E27FC236}">
                  <a16:creationId xmlns:a16="http://schemas.microsoft.com/office/drawing/2014/main" id="{21B9C96D-73CD-4729-AC15-E3B0F7D73759}"/>
                </a:ext>
              </a:extLst>
            </p:cNvPr>
            <p:cNvCxnSpPr>
              <a:cxnSpLocks/>
            </p:cNvCxnSpPr>
            <p:nvPr/>
          </p:nvCxnSpPr>
          <p:spPr>
            <a:xfrm>
              <a:off x="1121689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33" name="Rechteck: abgerundete Ecken 232">
              <a:extLst>
                <a:ext uri="{FF2B5EF4-FFF2-40B4-BE49-F238E27FC236}">
                  <a16:creationId xmlns:a16="http://schemas.microsoft.com/office/drawing/2014/main" id="{8BD350FB-2F00-4D7E-BDAD-4B1DC1661954}"/>
                </a:ext>
              </a:extLst>
            </p:cNvPr>
            <p:cNvSpPr/>
            <p:nvPr/>
          </p:nvSpPr>
          <p:spPr bwMode="ltGray">
            <a:xfrm>
              <a:off x="8812162" y="5667112"/>
              <a:ext cx="518125" cy="33829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cxnSp>
          <p:nvCxnSpPr>
            <p:cNvPr id="234" name="Gerader Verbinder 233">
              <a:extLst>
                <a:ext uri="{FF2B5EF4-FFF2-40B4-BE49-F238E27FC236}">
                  <a16:creationId xmlns:a16="http://schemas.microsoft.com/office/drawing/2014/main" id="{1DE58BFB-9334-4826-AE1F-FF9370D82CE0}"/>
                </a:ext>
              </a:extLst>
            </p:cNvPr>
            <p:cNvCxnSpPr>
              <a:cxnSpLocks/>
            </p:cNvCxnSpPr>
            <p:nvPr/>
          </p:nvCxnSpPr>
          <p:spPr>
            <a:xfrm>
              <a:off x="9071224" y="5765460"/>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35" name="Textfeld 234">
              <a:extLst>
                <a:ext uri="{FF2B5EF4-FFF2-40B4-BE49-F238E27FC236}">
                  <a16:creationId xmlns:a16="http://schemas.microsoft.com/office/drawing/2014/main" id="{1E74A8F4-AF3A-4548-9916-2C17F12B97AD}"/>
                </a:ext>
              </a:extLst>
            </p:cNvPr>
            <p:cNvSpPr txBox="1"/>
            <p:nvPr/>
          </p:nvSpPr>
          <p:spPr>
            <a:xfrm>
              <a:off x="8882814" y="5766403"/>
              <a:ext cx="132972" cy="192355"/>
            </a:xfrm>
            <a:prstGeom prst="rect">
              <a:avLst/>
            </a:prstGeom>
            <a:noFill/>
          </p:spPr>
          <p:txBody>
            <a:bodyPr wrap="none" lIns="0" tIns="0" rIns="0" bIns="0" rtlCol="0">
              <a:spAutoFit/>
            </a:bodyPr>
            <a:lstStyle/>
            <a:p>
              <a:pPr algn="ctr"/>
              <a:r>
                <a:rPr lang="en-US" sz="1100" dirty="0">
                  <a:solidFill>
                    <a:schemeClr val="bg1">
                      <a:lumMod val="75000"/>
                    </a:schemeClr>
                  </a:solidFill>
                </a:rPr>
                <a:t>m</a:t>
              </a:r>
            </a:p>
          </p:txBody>
        </p:sp>
        <p:sp>
          <p:nvSpPr>
            <p:cNvPr id="236" name="Textfeld 235">
              <a:extLst>
                <a:ext uri="{FF2B5EF4-FFF2-40B4-BE49-F238E27FC236}">
                  <a16:creationId xmlns:a16="http://schemas.microsoft.com/office/drawing/2014/main" id="{6D1BF964-5DAE-4EC6-B943-0EA13BADE0E7}"/>
                </a:ext>
              </a:extLst>
            </p:cNvPr>
            <p:cNvSpPr txBox="1"/>
            <p:nvPr/>
          </p:nvSpPr>
          <p:spPr>
            <a:xfrm>
              <a:off x="9198193" y="5766403"/>
              <a:ext cx="43718" cy="192355"/>
            </a:xfrm>
            <a:prstGeom prst="rect">
              <a:avLst/>
            </a:prstGeom>
            <a:noFill/>
          </p:spPr>
          <p:txBody>
            <a:bodyPr wrap="none" lIns="0" tIns="0" rIns="0" bIns="0" rtlCol="0">
              <a:spAutoFit/>
            </a:bodyPr>
            <a:lstStyle/>
            <a:p>
              <a:pPr algn="ctr"/>
              <a:r>
                <a:rPr lang="en-US" sz="1100" dirty="0">
                  <a:solidFill>
                    <a:schemeClr val="bg1">
                      <a:lumMod val="75000"/>
                    </a:schemeClr>
                  </a:solidFill>
                </a:rPr>
                <a:t>f</a:t>
              </a:r>
              <a:endParaRPr lang="en-US" sz="900" dirty="0">
                <a:solidFill>
                  <a:schemeClr val="bg1">
                    <a:lumMod val="75000"/>
                  </a:schemeClr>
                </a:solidFill>
              </a:endParaRPr>
            </a:p>
          </p:txBody>
        </p:sp>
        <p:sp>
          <p:nvSpPr>
            <p:cNvPr id="237" name="Textfeld 236">
              <a:extLst>
                <a:ext uri="{FF2B5EF4-FFF2-40B4-BE49-F238E27FC236}">
                  <a16:creationId xmlns:a16="http://schemas.microsoft.com/office/drawing/2014/main" id="{3D088341-3D0D-4F27-958E-212DAEA8125F}"/>
                </a:ext>
              </a:extLst>
            </p:cNvPr>
            <p:cNvSpPr txBox="1"/>
            <p:nvPr/>
          </p:nvSpPr>
          <p:spPr>
            <a:xfrm>
              <a:off x="8908650" y="5936152"/>
              <a:ext cx="74" cy="157381"/>
            </a:xfrm>
            <a:prstGeom prst="rect">
              <a:avLst/>
            </a:prstGeom>
            <a:noFill/>
          </p:spPr>
          <p:txBody>
            <a:bodyPr wrap="none" lIns="0" tIns="0" rIns="0" bIns="0" rtlCol="0">
              <a:spAutoFit/>
            </a:bodyPr>
            <a:lstStyle/>
            <a:p>
              <a:endParaRPr lang="en-US" sz="900" b="1" dirty="0">
                <a:solidFill>
                  <a:schemeClr val="bg1">
                    <a:lumMod val="75000"/>
                  </a:schemeClr>
                </a:solidFill>
              </a:endParaRPr>
            </a:p>
          </p:txBody>
        </p:sp>
      </p:grpSp>
      <p:sp>
        <p:nvSpPr>
          <p:cNvPr id="103" name="Rechteck 102">
            <a:extLst>
              <a:ext uri="{FF2B5EF4-FFF2-40B4-BE49-F238E27FC236}">
                <a16:creationId xmlns:a16="http://schemas.microsoft.com/office/drawing/2014/main" id="{DC3775D7-DADB-4241-B9A4-7263F20324BE}"/>
              </a:ext>
            </a:extLst>
          </p:cNvPr>
          <p:cNvSpPr/>
          <p:nvPr/>
        </p:nvSpPr>
        <p:spPr bwMode="ltGray">
          <a:xfrm>
            <a:off x="10950242" y="880227"/>
            <a:ext cx="876632" cy="4032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t>Local Questions</a:t>
            </a:r>
          </a:p>
        </p:txBody>
      </p:sp>
      <p:grpSp>
        <p:nvGrpSpPr>
          <p:cNvPr id="104" name="Group 54">
            <a:extLst>
              <a:ext uri="{FF2B5EF4-FFF2-40B4-BE49-F238E27FC236}">
                <a16:creationId xmlns:a16="http://schemas.microsoft.com/office/drawing/2014/main" id="{561D13D7-58F5-482E-B6C2-E9936730F6C9}"/>
              </a:ext>
            </a:extLst>
          </p:cNvPr>
          <p:cNvGrpSpPr/>
          <p:nvPr/>
        </p:nvGrpSpPr>
        <p:grpSpPr>
          <a:xfrm>
            <a:off x="10996202" y="1329736"/>
            <a:ext cx="766020" cy="675830"/>
            <a:chOff x="10996202" y="1329736"/>
            <a:chExt cx="766020" cy="675830"/>
          </a:xfrm>
        </p:grpSpPr>
        <p:pic>
          <p:nvPicPr>
            <p:cNvPr id="105" name="Graphic 55">
              <a:extLst>
                <a:ext uri="{FF2B5EF4-FFF2-40B4-BE49-F238E27FC236}">
                  <a16:creationId xmlns:a16="http://schemas.microsoft.com/office/drawing/2014/main" id="{80E58E69-9AA7-4DD7-B6EB-1350E18F37C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01429" y="1329736"/>
              <a:ext cx="365727" cy="420586"/>
            </a:xfrm>
            <a:prstGeom prst="rect">
              <a:avLst/>
            </a:prstGeom>
          </p:spPr>
        </p:pic>
        <p:sp>
          <p:nvSpPr>
            <p:cNvPr id="106" name="Rechteck 66">
              <a:extLst>
                <a:ext uri="{FF2B5EF4-FFF2-40B4-BE49-F238E27FC236}">
                  <a16:creationId xmlns:a16="http://schemas.microsoft.com/office/drawing/2014/main" id="{4F02530E-629B-4D1C-8519-DC3432A455BA}"/>
                </a:ext>
              </a:extLst>
            </p:cNvPr>
            <p:cNvSpPr/>
            <p:nvPr/>
          </p:nvSpPr>
          <p:spPr bwMode="ltGray">
            <a:xfrm>
              <a:off x="10996202" y="1641514"/>
              <a:ext cx="766020" cy="3640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noProof="1">
                  <a:solidFill>
                    <a:schemeClr val="bg2"/>
                  </a:solidFill>
                </a:rPr>
                <a:t>Belgium</a:t>
              </a:r>
            </a:p>
          </p:txBody>
        </p:sp>
      </p:grpSp>
      <p:grpSp>
        <p:nvGrpSpPr>
          <p:cNvPr id="94" name="Gruppieren 93">
            <a:extLst>
              <a:ext uri="{FF2B5EF4-FFF2-40B4-BE49-F238E27FC236}">
                <a16:creationId xmlns:a16="http://schemas.microsoft.com/office/drawing/2014/main" id="{74971588-2236-4F2D-BDC4-2C57B4AB457E}"/>
              </a:ext>
            </a:extLst>
          </p:cNvPr>
          <p:cNvGrpSpPr/>
          <p:nvPr/>
        </p:nvGrpSpPr>
        <p:grpSpPr>
          <a:xfrm>
            <a:off x="1912428" y="6249342"/>
            <a:ext cx="724480" cy="468000"/>
            <a:chOff x="1714500" y="4880600"/>
            <a:chExt cx="724480" cy="468000"/>
          </a:xfrm>
        </p:grpSpPr>
        <p:pic>
          <p:nvPicPr>
            <p:cNvPr id="95" name="Grafik 94">
              <a:extLst>
                <a:ext uri="{FF2B5EF4-FFF2-40B4-BE49-F238E27FC236}">
                  <a16:creationId xmlns:a16="http://schemas.microsoft.com/office/drawing/2014/main" id="{872829C0-4129-4670-A5D0-63E00F5DDC9F}"/>
                </a:ext>
              </a:extLst>
            </p:cNvPr>
            <p:cNvPicPr>
              <a:picLocks noChangeAspect="1"/>
            </p:cNvPicPr>
            <p:nvPr/>
          </p:nvPicPr>
          <p:blipFill>
            <a:blip r:embed="rId10"/>
            <a:stretch>
              <a:fillRect/>
            </a:stretch>
          </p:blipFill>
          <p:spPr>
            <a:xfrm>
              <a:off x="1714500" y="4880600"/>
              <a:ext cx="468000" cy="468000"/>
            </a:xfrm>
            <a:prstGeom prst="rect">
              <a:avLst/>
            </a:prstGeom>
          </p:spPr>
        </p:pic>
        <p:sp>
          <p:nvSpPr>
            <p:cNvPr id="96" name="Textfeld 95">
              <a:extLst>
                <a:ext uri="{FF2B5EF4-FFF2-40B4-BE49-F238E27FC236}">
                  <a16:creationId xmlns:a16="http://schemas.microsoft.com/office/drawing/2014/main" id="{8743D856-894C-4271-87AB-396B2B0BD3E5}"/>
                </a:ext>
              </a:extLst>
            </p:cNvPr>
            <p:cNvSpPr txBox="1"/>
            <p:nvPr/>
          </p:nvSpPr>
          <p:spPr>
            <a:xfrm>
              <a:off x="2182500" y="5037656"/>
              <a:ext cx="256480" cy="153888"/>
            </a:xfrm>
            <a:prstGeom prst="rect">
              <a:avLst/>
            </a:prstGeom>
            <a:noFill/>
          </p:spPr>
          <p:txBody>
            <a:bodyPr wrap="none" lIns="0" tIns="0" rIns="0" bIns="0" rtlCol="0">
              <a:spAutoFit/>
            </a:bodyPr>
            <a:lstStyle/>
            <a:p>
              <a:r>
                <a:rPr lang="en-US" sz="1000" b="1" noProof="1"/>
                <a:t>BEL</a:t>
              </a:r>
            </a:p>
          </p:txBody>
        </p:sp>
      </p:grpSp>
      <p:pic>
        <p:nvPicPr>
          <p:cNvPr id="87" name="Graphic 83">
            <a:extLst>
              <a:ext uri="{FF2B5EF4-FFF2-40B4-BE49-F238E27FC236}">
                <a16:creationId xmlns:a16="http://schemas.microsoft.com/office/drawing/2014/main" id="{3DD73FA9-35E2-4C5C-9957-B714E792A2B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452025" y="3040902"/>
            <a:ext cx="1193983" cy="1142071"/>
          </a:xfrm>
          <a:prstGeom prst="rect">
            <a:avLst/>
          </a:prstGeom>
        </p:spPr>
      </p:pic>
      <p:grpSp>
        <p:nvGrpSpPr>
          <p:cNvPr id="84" name="Gruppieren 83">
            <a:extLst>
              <a:ext uri="{FF2B5EF4-FFF2-40B4-BE49-F238E27FC236}">
                <a16:creationId xmlns:a16="http://schemas.microsoft.com/office/drawing/2014/main" id="{DD520DBF-55AA-40F4-8FE3-090804763F8A}"/>
              </a:ext>
            </a:extLst>
          </p:cNvPr>
          <p:cNvGrpSpPr/>
          <p:nvPr/>
        </p:nvGrpSpPr>
        <p:grpSpPr>
          <a:xfrm>
            <a:off x="4830013" y="2843314"/>
            <a:ext cx="1150182" cy="570168"/>
            <a:chOff x="1951900" y="2921448"/>
            <a:chExt cx="1150182" cy="570168"/>
          </a:xfrm>
        </p:grpSpPr>
        <p:pic>
          <p:nvPicPr>
            <p:cNvPr id="85" name="Grafik 84">
              <a:extLst>
                <a:ext uri="{FF2B5EF4-FFF2-40B4-BE49-F238E27FC236}">
                  <a16:creationId xmlns:a16="http://schemas.microsoft.com/office/drawing/2014/main" id="{929AEC0E-8E3F-4EFC-8CA3-D3572E6D14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2182" y="3141613"/>
              <a:ext cx="188090" cy="180000"/>
            </a:xfrm>
            <a:prstGeom prst="rect">
              <a:avLst/>
            </a:prstGeom>
          </p:spPr>
        </p:pic>
        <p:grpSp>
          <p:nvGrpSpPr>
            <p:cNvPr id="86" name="Gruppieren 85">
              <a:extLst>
                <a:ext uri="{FF2B5EF4-FFF2-40B4-BE49-F238E27FC236}">
                  <a16:creationId xmlns:a16="http://schemas.microsoft.com/office/drawing/2014/main" id="{E4293BD7-7628-4E89-A4AA-F19851708551}"/>
                </a:ext>
              </a:extLst>
            </p:cNvPr>
            <p:cNvGrpSpPr/>
            <p:nvPr/>
          </p:nvGrpSpPr>
          <p:grpSpPr>
            <a:xfrm>
              <a:off x="1951900" y="2942337"/>
              <a:ext cx="1150182" cy="549279"/>
              <a:chOff x="3153384" y="3006278"/>
              <a:chExt cx="1024281" cy="549279"/>
            </a:xfrm>
          </p:grpSpPr>
          <p:grpSp>
            <p:nvGrpSpPr>
              <p:cNvPr id="92" name="Gruppieren 91">
                <a:extLst>
                  <a:ext uri="{FF2B5EF4-FFF2-40B4-BE49-F238E27FC236}">
                    <a16:creationId xmlns:a16="http://schemas.microsoft.com/office/drawing/2014/main" id="{BDB07333-EFEF-428E-9F4A-731023EB6B4B}"/>
                  </a:ext>
                </a:extLst>
              </p:cNvPr>
              <p:cNvGrpSpPr/>
              <p:nvPr/>
            </p:nvGrpSpPr>
            <p:grpSpPr>
              <a:xfrm>
                <a:off x="3153384" y="3006278"/>
                <a:ext cx="1016330" cy="279325"/>
                <a:chOff x="5651042" y="3076433"/>
                <a:chExt cx="1016330" cy="279325"/>
              </a:xfrm>
            </p:grpSpPr>
            <p:grpSp>
              <p:nvGrpSpPr>
                <p:cNvPr id="101" name="Gruppieren 100">
                  <a:extLst>
                    <a:ext uri="{FF2B5EF4-FFF2-40B4-BE49-F238E27FC236}">
                      <a16:creationId xmlns:a16="http://schemas.microsoft.com/office/drawing/2014/main" id="{E1BC4C9E-6D02-459A-B2FD-263DDF785212}"/>
                    </a:ext>
                  </a:extLst>
                </p:cNvPr>
                <p:cNvGrpSpPr/>
                <p:nvPr/>
              </p:nvGrpSpPr>
              <p:grpSpPr>
                <a:xfrm>
                  <a:off x="5651042" y="3211758"/>
                  <a:ext cx="216000" cy="144000"/>
                  <a:chOff x="2734278" y="3211758"/>
                  <a:chExt cx="216000" cy="144000"/>
                </a:xfrm>
              </p:grpSpPr>
              <p:cxnSp>
                <p:nvCxnSpPr>
                  <p:cNvPr id="107" name="Gerader Verbinder 106">
                    <a:extLst>
                      <a:ext uri="{FF2B5EF4-FFF2-40B4-BE49-F238E27FC236}">
                        <a16:creationId xmlns:a16="http://schemas.microsoft.com/office/drawing/2014/main" id="{BD7C2C8C-E358-4224-828A-B2F6B91743F2}"/>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8" name="Gerader Verbinder 107">
                    <a:extLst>
                      <a:ext uri="{FF2B5EF4-FFF2-40B4-BE49-F238E27FC236}">
                        <a16:creationId xmlns:a16="http://schemas.microsoft.com/office/drawing/2014/main" id="{BDB62D3E-8E48-4A0F-A4D1-A8BB26788554}"/>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02" name="Textfeld 101">
                  <a:extLst>
                    <a:ext uri="{FF2B5EF4-FFF2-40B4-BE49-F238E27FC236}">
                      <a16:creationId xmlns:a16="http://schemas.microsoft.com/office/drawing/2014/main" id="{9F33EE24-DA24-442B-B44A-EEF7CC0F2B40}"/>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93" name="Gruppieren 92">
                <a:extLst>
                  <a:ext uri="{FF2B5EF4-FFF2-40B4-BE49-F238E27FC236}">
                    <a16:creationId xmlns:a16="http://schemas.microsoft.com/office/drawing/2014/main" id="{D6827BCA-A44F-4AF2-9361-69B53E51211D}"/>
                  </a:ext>
                </a:extLst>
              </p:cNvPr>
              <p:cNvGrpSpPr/>
              <p:nvPr/>
            </p:nvGrpSpPr>
            <p:grpSpPr>
              <a:xfrm>
                <a:off x="3159562" y="3281036"/>
                <a:ext cx="1018103" cy="274521"/>
                <a:chOff x="5649269" y="2787070"/>
                <a:chExt cx="1018103" cy="274521"/>
              </a:xfrm>
            </p:grpSpPr>
            <p:grpSp>
              <p:nvGrpSpPr>
                <p:cNvPr id="97" name="Gruppieren 96">
                  <a:extLst>
                    <a:ext uri="{FF2B5EF4-FFF2-40B4-BE49-F238E27FC236}">
                      <a16:creationId xmlns:a16="http://schemas.microsoft.com/office/drawing/2014/main" id="{269DC718-D738-4A7C-BA90-D48F3DB2BFB0}"/>
                    </a:ext>
                  </a:extLst>
                </p:cNvPr>
                <p:cNvGrpSpPr/>
                <p:nvPr/>
              </p:nvGrpSpPr>
              <p:grpSpPr>
                <a:xfrm>
                  <a:off x="5649269" y="2917591"/>
                  <a:ext cx="216000" cy="144000"/>
                  <a:chOff x="2734278" y="3211758"/>
                  <a:chExt cx="216000" cy="144000"/>
                </a:xfrm>
              </p:grpSpPr>
              <p:cxnSp>
                <p:nvCxnSpPr>
                  <p:cNvPr id="99" name="Gerader Verbinder 98">
                    <a:extLst>
                      <a:ext uri="{FF2B5EF4-FFF2-40B4-BE49-F238E27FC236}">
                        <a16:creationId xmlns:a16="http://schemas.microsoft.com/office/drawing/2014/main" id="{B89DA3A0-09AB-4C50-A6B8-FCB1CDC065CF}"/>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0" name="Gerader Verbinder 99">
                    <a:extLst>
                      <a:ext uri="{FF2B5EF4-FFF2-40B4-BE49-F238E27FC236}">
                        <a16:creationId xmlns:a16="http://schemas.microsoft.com/office/drawing/2014/main" id="{45C28AEB-CD46-411B-90C7-530B919B8518}"/>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98" name="Textfeld 97">
                  <a:extLst>
                    <a:ext uri="{FF2B5EF4-FFF2-40B4-BE49-F238E27FC236}">
                      <a16:creationId xmlns:a16="http://schemas.microsoft.com/office/drawing/2014/main" id="{930C8619-8A1E-4DB3-BF11-7BB2BCCEE669}"/>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27%|34%</a:t>
                  </a:r>
                  <a:r>
                    <a:rPr lang="de-DE" sz="600" dirty="0">
                      <a:solidFill>
                        <a:schemeClr val="bg1">
                          <a:lumMod val="65000"/>
                        </a:schemeClr>
                      </a:solidFill>
                    </a:rPr>
                    <a:t>a</a:t>
                  </a:r>
                  <a:r>
                    <a:rPr lang="de-DE" sz="800" dirty="0">
                      <a:solidFill>
                        <a:schemeClr val="bg1">
                          <a:lumMod val="65000"/>
                        </a:schemeClr>
                      </a:solidFill>
                    </a:rPr>
                    <a:t>|41%</a:t>
                  </a:r>
                  <a:r>
                    <a:rPr lang="de-DE" sz="600" dirty="0">
                      <a:solidFill>
                        <a:schemeClr val="bg1">
                          <a:lumMod val="65000"/>
                        </a:schemeClr>
                      </a:solidFill>
                    </a:rPr>
                    <a:t>ab</a:t>
                  </a:r>
                </a:p>
              </p:txBody>
            </p:sp>
          </p:grpSp>
        </p:grpSp>
        <p:grpSp>
          <p:nvGrpSpPr>
            <p:cNvPr id="88" name="Gruppieren 87">
              <a:extLst>
                <a:ext uri="{FF2B5EF4-FFF2-40B4-BE49-F238E27FC236}">
                  <a16:creationId xmlns:a16="http://schemas.microsoft.com/office/drawing/2014/main" id="{0CB47119-61C1-4637-8244-59157242B6E6}"/>
                </a:ext>
              </a:extLst>
            </p:cNvPr>
            <p:cNvGrpSpPr>
              <a:grpSpLocks noChangeAspect="1"/>
            </p:cNvGrpSpPr>
            <p:nvPr/>
          </p:nvGrpSpPr>
          <p:grpSpPr>
            <a:xfrm>
              <a:off x="1959046" y="2921448"/>
              <a:ext cx="224322" cy="144000"/>
              <a:chOff x="10194164" y="3584308"/>
              <a:chExt cx="493594" cy="316855"/>
            </a:xfrm>
          </p:grpSpPr>
          <p:pic>
            <p:nvPicPr>
              <p:cNvPr id="89" name="Graphic 5">
                <a:extLst>
                  <a:ext uri="{FF2B5EF4-FFF2-40B4-BE49-F238E27FC236}">
                    <a16:creationId xmlns:a16="http://schemas.microsoft.com/office/drawing/2014/main" id="{1D5CE482-C292-41E6-86A7-F01E440165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94890" y="3584308"/>
                <a:ext cx="192868" cy="316855"/>
              </a:xfrm>
              <a:prstGeom prst="rect">
                <a:avLst/>
              </a:prstGeom>
            </p:spPr>
          </p:pic>
          <p:pic>
            <p:nvPicPr>
              <p:cNvPr id="91" name="Graphic 11">
                <a:extLst>
                  <a:ext uri="{FF2B5EF4-FFF2-40B4-BE49-F238E27FC236}">
                    <a16:creationId xmlns:a16="http://schemas.microsoft.com/office/drawing/2014/main" id="{203E8CE0-1809-43C4-A629-43F13360CF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4164" y="3584308"/>
                <a:ext cx="276999" cy="276999"/>
              </a:xfrm>
              <a:prstGeom prst="rect">
                <a:avLst/>
              </a:prstGeom>
            </p:spPr>
          </p:pic>
        </p:grpSp>
      </p:grpSp>
      <p:grpSp>
        <p:nvGrpSpPr>
          <p:cNvPr id="109" name="Gruppieren 108">
            <a:extLst>
              <a:ext uri="{FF2B5EF4-FFF2-40B4-BE49-F238E27FC236}">
                <a16:creationId xmlns:a16="http://schemas.microsoft.com/office/drawing/2014/main" id="{847B7108-ACB3-4316-9152-381D1A18E4E0}"/>
              </a:ext>
            </a:extLst>
          </p:cNvPr>
          <p:cNvGrpSpPr/>
          <p:nvPr/>
        </p:nvGrpSpPr>
        <p:grpSpPr>
          <a:xfrm>
            <a:off x="6662798" y="2874528"/>
            <a:ext cx="1150182" cy="570168"/>
            <a:chOff x="1951900" y="2921448"/>
            <a:chExt cx="1150182" cy="570168"/>
          </a:xfrm>
        </p:grpSpPr>
        <p:pic>
          <p:nvPicPr>
            <p:cNvPr id="110" name="Grafik 109">
              <a:extLst>
                <a:ext uri="{FF2B5EF4-FFF2-40B4-BE49-F238E27FC236}">
                  <a16:creationId xmlns:a16="http://schemas.microsoft.com/office/drawing/2014/main" id="{427601D4-6344-4CA7-B3E6-F95305E8248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2182" y="3141613"/>
              <a:ext cx="188090" cy="180000"/>
            </a:xfrm>
            <a:prstGeom prst="rect">
              <a:avLst/>
            </a:prstGeom>
          </p:spPr>
        </p:pic>
        <p:grpSp>
          <p:nvGrpSpPr>
            <p:cNvPr id="111" name="Gruppieren 110">
              <a:extLst>
                <a:ext uri="{FF2B5EF4-FFF2-40B4-BE49-F238E27FC236}">
                  <a16:creationId xmlns:a16="http://schemas.microsoft.com/office/drawing/2014/main" id="{AE268112-B5C5-4D5D-BED5-DC2FCFD92359}"/>
                </a:ext>
              </a:extLst>
            </p:cNvPr>
            <p:cNvGrpSpPr/>
            <p:nvPr/>
          </p:nvGrpSpPr>
          <p:grpSpPr>
            <a:xfrm>
              <a:off x="1951900" y="2942337"/>
              <a:ext cx="1150182" cy="549279"/>
              <a:chOff x="3153384" y="3006278"/>
              <a:chExt cx="1024281" cy="549279"/>
            </a:xfrm>
          </p:grpSpPr>
          <p:grpSp>
            <p:nvGrpSpPr>
              <p:cNvPr id="115" name="Gruppieren 114">
                <a:extLst>
                  <a:ext uri="{FF2B5EF4-FFF2-40B4-BE49-F238E27FC236}">
                    <a16:creationId xmlns:a16="http://schemas.microsoft.com/office/drawing/2014/main" id="{5F8D2135-F08C-4A6F-BFE3-0ECFEC5D85F1}"/>
                  </a:ext>
                </a:extLst>
              </p:cNvPr>
              <p:cNvGrpSpPr/>
              <p:nvPr/>
            </p:nvGrpSpPr>
            <p:grpSpPr>
              <a:xfrm>
                <a:off x="3153384" y="3006278"/>
                <a:ext cx="1016330" cy="279325"/>
                <a:chOff x="5651042" y="3076433"/>
                <a:chExt cx="1016330" cy="279325"/>
              </a:xfrm>
            </p:grpSpPr>
            <p:grpSp>
              <p:nvGrpSpPr>
                <p:cNvPr id="121" name="Gruppieren 120">
                  <a:extLst>
                    <a:ext uri="{FF2B5EF4-FFF2-40B4-BE49-F238E27FC236}">
                      <a16:creationId xmlns:a16="http://schemas.microsoft.com/office/drawing/2014/main" id="{D18D7485-6673-41B5-B9D2-ABF720FBBB42}"/>
                    </a:ext>
                  </a:extLst>
                </p:cNvPr>
                <p:cNvGrpSpPr/>
                <p:nvPr/>
              </p:nvGrpSpPr>
              <p:grpSpPr>
                <a:xfrm>
                  <a:off x="5651042" y="3211758"/>
                  <a:ext cx="216000" cy="144000"/>
                  <a:chOff x="2734278" y="3211758"/>
                  <a:chExt cx="216000" cy="144000"/>
                </a:xfrm>
              </p:grpSpPr>
              <p:cxnSp>
                <p:nvCxnSpPr>
                  <p:cNvPr id="131" name="Gerader Verbinder 130">
                    <a:extLst>
                      <a:ext uri="{FF2B5EF4-FFF2-40B4-BE49-F238E27FC236}">
                        <a16:creationId xmlns:a16="http://schemas.microsoft.com/office/drawing/2014/main" id="{58DB69F9-0E7A-4F51-8141-44F946D0CD62}"/>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32" name="Gerader Verbinder 131">
                    <a:extLst>
                      <a:ext uri="{FF2B5EF4-FFF2-40B4-BE49-F238E27FC236}">
                        <a16:creationId xmlns:a16="http://schemas.microsoft.com/office/drawing/2014/main" id="{8C2344B1-98B1-43C2-ADD9-5142DD5D4C25}"/>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22" name="Textfeld 121">
                  <a:extLst>
                    <a:ext uri="{FF2B5EF4-FFF2-40B4-BE49-F238E27FC236}">
                      <a16:creationId xmlns:a16="http://schemas.microsoft.com/office/drawing/2014/main" id="{38680EAA-332D-478F-A9E7-72FCB6C601CB}"/>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rgbClr val="FFFFFF">
                          <a:lumMod val="65000"/>
                        </a:srgbClr>
                      </a:solidFill>
                    </a:rPr>
                    <a:t>20%|11%</a:t>
                  </a:r>
                  <a:endParaRPr lang="de-DE" sz="800" dirty="0">
                    <a:solidFill>
                      <a:schemeClr val="bg1">
                        <a:lumMod val="65000"/>
                      </a:schemeClr>
                    </a:solidFill>
                  </a:endParaRPr>
                </a:p>
              </p:txBody>
            </p:sp>
          </p:grpSp>
          <p:grpSp>
            <p:nvGrpSpPr>
              <p:cNvPr id="116" name="Gruppieren 115">
                <a:extLst>
                  <a:ext uri="{FF2B5EF4-FFF2-40B4-BE49-F238E27FC236}">
                    <a16:creationId xmlns:a16="http://schemas.microsoft.com/office/drawing/2014/main" id="{D4F7E108-0A6F-43C1-A638-07439B16705A}"/>
                  </a:ext>
                </a:extLst>
              </p:cNvPr>
              <p:cNvGrpSpPr/>
              <p:nvPr/>
            </p:nvGrpSpPr>
            <p:grpSpPr>
              <a:xfrm>
                <a:off x="3159562" y="3281036"/>
                <a:ext cx="1018103" cy="274521"/>
                <a:chOff x="5649269" y="2787070"/>
                <a:chExt cx="1018103" cy="274521"/>
              </a:xfrm>
            </p:grpSpPr>
            <p:grpSp>
              <p:nvGrpSpPr>
                <p:cNvPr id="117" name="Gruppieren 116">
                  <a:extLst>
                    <a:ext uri="{FF2B5EF4-FFF2-40B4-BE49-F238E27FC236}">
                      <a16:creationId xmlns:a16="http://schemas.microsoft.com/office/drawing/2014/main" id="{C56108A5-835B-473D-9197-1EF9C9015E4D}"/>
                    </a:ext>
                  </a:extLst>
                </p:cNvPr>
                <p:cNvGrpSpPr/>
                <p:nvPr/>
              </p:nvGrpSpPr>
              <p:grpSpPr>
                <a:xfrm>
                  <a:off x="5649269" y="2917591"/>
                  <a:ext cx="216000" cy="144000"/>
                  <a:chOff x="2734278" y="3211758"/>
                  <a:chExt cx="216000" cy="144000"/>
                </a:xfrm>
              </p:grpSpPr>
              <p:cxnSp>
                <p:nvCxnSpPr>
                  <p:cNvPr id="119" name="Gerader Verbinder 118">
                    <a:extLst>
                      <a:ext uri="{FF2B5EF4-FFF2-40B4-BE49-F238E27FC236}">
                        <a16:creationId xmlns:a16="http://schemas.microsoft.com/office/drawing/2014/main" id="{3273CDC6-2805-4C78-B7CF-0F5AA2B28F90}"/>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0" name="Gerader Verbinder 119">
                    <a:extLst>
                      <a:ext uri="{FF2B5EF4-FFF2-40B4-BE49-F238E27FC236}">
                        <a16:creationId xmlns:a16="http://schemas.microsoft.com/office/drawing/2014/main" id="{085AD2AB-A9B5-4883-A9E6-4A5E6CB24746}"/>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18" name="Textfeld 117">
                  <a:extLst>
                    <a:ext uri="{FF2B5EF4-FFF2-40B4-BE49-F238E27FC236}">
                      <a16:creationId xmlns:a16="http://schemas.microsoft.com/office/drawing/2014/main" id="{75BA5D29-B515-4889-8B3E-8CCD6A8FBF0D}"/>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14%|11%|18%</a:t>
                  </a:r>
                  <a:r>
                    <a:rPr lang="de-DE" sz="600" dirty="0">
                      <a:solidFill>
                        <a:schemeClr val="bg1">
                          <a:lumMod val="65000"/>
                        </a:schemeClr>
                      </a:solidFill>
                    </a:rPr>
                    <a:t>ab</a:t>
                  </a:r>
                </a:p>
              </p:txBody>
            </p:sp>
          </p:grpSp>
        </p:grpSp>
        <p:grpSp>
          <p:nvGrpSpPr>
            <p:cNvPr id="112" name="Gruppieren 111">
              <a:extLst>
                <a:ext uri="{FF2B5EF4-FFF2-40B4-BE49-F238E27FC236}">
                  <a16:creationId xmlns:a16="http://schemas.microsoft.com/office/drawing/2014/main" id="{888F8BD2-3D81-45CE-BB06-925CB9BDC374}"/>
                </a:ext>
              </a:extLst>
            </p:cNvPr>
            <p:cNvGrpSpPr>
              <a:grpSpLocks noChangeAspect="1"/>
            </p:cNvGrpSpPr>
            <p:nvPr/>
          </p:nvGrpSpPr>
          <p:grpSpPr>
            <a:xfrm>
              <a:off x="1959046" y="2921448"/>
              <a:ext cx="224322" cy="144000"/>
              <a:chOff x="10194164" y="3584308"/>
              <a:chExt cx="493594" cy="316855"/>
            </a:xfrm>
          </p:grpSpPr>
          <p:pic>
            <p:nvPicPr>
              <p:cNvPr id="113" name="Graphic 5">
                <a:extLst>
                  <a:ext uri="{FF2B5EF4-FFF2-40B4-BE49-F238E27FC236}">
                    <a16:creationId xmlns:a16="http://schemas.microsoft.com/office/drawing/2014/main" id="{6C905674-0CFB-4A98-8B75-B1ED4CFCC9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94890" y="3584308"/>
                <a:ext cx="192868" cy="316855"/>
              </a:xfrm>
              <a:prstGeom prst="rect">
                <a:avLst/>
              </a:prstGeom>
            </p:spPr>
          </p:pic>
          <p:pic>
            <p:nvPicPr>
              <p:cNvPr id="114" name="Graphic 11">
                <a:extLst>
                  <a:ext uri="{FF2B5EF4-FFF2-40B4-BE49-F238E27FC236}">
                    <a16:creationId xmlns:a16="http://schemas.microsoft.com/office/drawing/2014/main" id="{626A2873-33D4-4252-BC25-A133DDB5C8A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4164" y="3584308"/>
                <a:ext cx="276999" cy="276999"/>
              </a:xfrm>
              <a:prstGeom prst="rect">
                <a:avLst/>
              </a:prstGeom>
            </p:spPr>
          </p:pic>
        </p:grpSp>
      </p:grpSp>
      <p:sp>
        <p:nvSpPr>
          <p:cNvPr id="4" name="Foliennummernplatzhalter 3">
            <a:extLst>
              <a:ext uri="{FF2B5EF4-FFF2-40B4-BE49-F238E27FC236}">
                <a16:creationId xmlns:a16="http://schemas.microsoft.com/office/drawing/2014/main" id="{B0CC2A4E-AA91-45C1-A5E9-B6C2743F5799}"/>
              </a:ext>
            </a:extLst>
          </p:cNvPr>
          <p:cNvSpPr>
            <a:spLocks noGrp="1"/>
          </p:cNvSpPr>
          <p:nvPr>
            <p:ph type="sldNum" sz="quarter" idx="10"/>
          </p:nvPr>
        </p:nvSpPr>
        <p:spPr/>
        <p:txBody>
          <a:bodyPr/>
          <a:lstStyle/>
          <a:p>
            <a:fld id="{4034BEE3-566C-4068-A777-C3A4762E861B}" type="slidenum">
              <a:rPr lang="en-GB" smtClean="0"/>
              <a:pPr/>
              <a:t>46</a:t>
            </a:fld>
            <a:endParaRPr lang="en-GB" dirty="0"/>
          </a:p>
        </p:txBody>
      </p:sp>
    </p:spTree>
    <p:extLst>
      <p:ext uri="{BB962C8B-B14F-4D97-AF65-F5344CB8AC3E}">
        <p14:creationId xmlns:p14="http://schemas.microsoft.com/office/powerpoint/2010/main" val="1893185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23086-37A0-45B7-A793-B7BB984F92D1}"/>
              </a:ext>
            </a:extLst>
          </p:cNvPr>
          <p:cNvSpPr>
            <a:spLocks noGrp="1"/>
          </p:cNvSpPr>
          <p:nvPr>
            <p:ph type="title"/>
          </p:nvPr>
        </p:nvSpPr>
        <p:spPr/>
        <p:txBody>
          <a:bodyPr/>
          <a:lstStyle/>
          <a:p>
            <a:r>
              <a:rPr lang="en-US" noProof="1"/>
              <a:t>Half of the respondents (50%) are aware that antibiotics kill bad and good bacteria. 43% are aware that antibiotics weaken the immune system.</a:t>
            </a:r>
          </a:p>
        </p:txBody>
      </p:sp>
      <p:graphicFrame>
        <p:nvGraphicFramePr>
          <p:cNvPr id="39" name="Tabelle 8">
            <a:extLst>
              <a:ext uri="{FF2B5EF4-FFF2-40B4-BE49-F238E27FC236}">
                <a16:creationId xmlns:a16="http://schemas.microsoft.com/office/drawing/2014/main" id="{1CC31CA1-CFCD-40B8-80BE-7ECA28BBDACF}"/>
              </a:ext>
            </a:extLst>
          </p:cNvPr>
          <p:cNvGraphicFramePr>
            <a:graphicFrameLocks noGrp="1"/>
          </p:cNvGraphicFramePr>
          <p:nvPr>
            <p:extLst>
              <p:ext uri="{D42A27DB-BD31-4B8C-83A1-F6EECF244321}">
                <p14:modId xmlns:p14="http://schemas.microsoft.com/office/powerpoint/2010/main" val="1983804135"/>
              </p:ext>
            </p:extLst>
          </p:nvPr>
        </p:nvGraphicFramePr>
        <p:xfrm>
          <a:off x="359998" y="3849866"/>
          <a:ext cx="8472196" cy="1371600"/>
        </p:xfrm>
        <a:graphic>
          <a:graphicData uri="http://schemas.openxmlformats.org/drawingml/2006/table">
            <a:tbl>
              <a:tblPr firstRow="1" bandRow="1">
                <a:tableStyleId>{5C22544A-7EE6-4342-B048-85BDC9FD1C3A}</a:tableStyleId>
              </a:tblPr>
              <a:tblGrid>
                <a:gridCol w="2118049">
                  <a:extLst>
                    <a:ext uri="{9D8B030D-6E8A-4147-A177-3AD203B41FA5}">
                      <a16:colId xmlns:a16="http://schemas.microsoft.com/office/drawing/2014/main" val="1271370847"/>
                    </a:ext>
                  </a:extLst>
                </a:gridCol>
                <a:gridCol w="2118049">
                  <a:extLst>
                    <a:ext uri="{9D8B030D-6E8A-4147-A177-3AD203B41FA5}">
                      <a16:colId xmlns:a16="http://schemas.microsoft.com/office/drawing/2014/main" val="1067911662"/>
                    </a:ext>
                  </a:extLst>
                </a:gridCol>
                <a:gridCol w="2118049">
                  <a:extLst>
                    <a:ext uri="{9D8B030D-6E8A-4147-A177-3AD203B41FA5}">
                      <a16:colId xmlns:a16="http://schemas.microsoft.com/office/drawing/2014/main" val="2225007639"/>
                    </a:ext>
                  </a:extLst>
                </a:gridCol>
                <a:gridCol w="2118049">
                  <a:extLst>
                    <a:ext uri="{9D8B030D-6E8A-4147-A177-3AD203B41FA5}">
                      <a16:colId xmlns:a16="http://schemas.microsoft.com/office/drawing/2014/main" val="3651680017"/>
                    </a:ext>
                  </a:extLst>
                </a:gridCol>
              </a:tblGrid>
              <a:tr h="1253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solidFill>
                          <a:latin typeface="+mn-lt"/>
                          <a:ea typeface="+mn-ea"/>
                          <a:cs typeface="+mn-cs"/>
                        </a:rPr>
                        <a:t>Antibiotics kill bad and good bacteria, so during and after an antibiotics treatment, it is important to take probiotics</a:t>
                      </a:r>
                      <a:endParaRPr lang="de-DE" sz="1400" b="1" kern="1200" dirty="0">
                        <a:solidFill>
                          <a:schemeClr val="tx2"/>
                        </a:solidFill>
                        <a:latin typeface="+mn-lt"/>
                        <a:ea typeface="+mn-ea"/>
                        <a:cs typeface="+mn-cs"/>
                      </a:endParaRPr>
                    </a:p>
                  </a:txBody>
                  <a:tcPr>
                    <a:lnL w="12700" cmpd="sng">
                      <a:noFill/>
                    </a:lnL>
                    <a:lnR w="12700" cmpd="sng">
                      <a:noFill/>
                    </a:lnR>
                    <a:lnT w="28575" cap="flat" cmpd="sng" algn="ctr">
                      <a:solidFill>
                        <a:srgbClr val="0060FF"/>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GB" sz="1200" b="0" kern="1200" dirty="0">
                          <a:solidFill>
                            <a:schemeClr val="tx1"/>
                          </a:solidFill>
                          <a:latin typeface="+mn-lt"/>
                          <a:ea typeface="+mn-ea"/>
                          <a:cs typeface="+mn-cs"/>
                        </a:rPr>
                        <a:t>After an antibiotics treatment, your immunity is </a:t>
                      </a:r>
                      <a:r>
                        <a:rPr lang="en-GB" sz="1200" b="0" u="sng" kern="1200" dirty="0">
                          <a:solidFill>
                            <a:schemeClr val="tx1"/>
                          </a:solidFill>
                          <a:latin typeface="+mn-lt"/>
                          <a:ea typeface="+mn-ea"/>
                          <a:cs typeface="+mn-cs"/>
                        </a:rPr>
                        <a:t>weaker</a:t>
                      </a:r>
                      <a:r>
                        <a:rPr lang="en-GB" sz="1200" b="0" kern="1200" dirty="0">
                          <a:solidFill>
                            <a:schemeClr val="tx1"/>
                          </a:solidFill>
                          <a:latin typeface="+mn-lt"/>
                          <a:ea typeface="+mn-ea"/>
                          <a:cs typeface="+mn-cs"/>
                        </a:rPr>
                        <a:t> than an average person.</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sz="1400" b="1" kern="1200" dirty="0">
                          <a:solidFill>
                            <a:schemeClr val="tx2"/>
                          </a:solidFill>
                          <a:latin typeface="+mn-lt"/>
                          <a:ea typeface="+mn-ea"/>
                          <a:cs typeface="+mn-cs"/>
                        </a:rPr>
                      </a:br>
                      <a:endParaRPr lang="de-DE" sz="1400" b="1" kern="1200" dirty="0">
                        <a:solidFill>
                          <a:schemeClr val="tx2"/>
                        </a:solidFill>
                        <a:latin typeface="+mn-lt"/>
                        <a:ea typeface="+mn-ea"/>
                        <a:cs typeface="+mn-cs"/>
                      </a:endParaRPr>
                    </a:p>
                  </a:txBody>
                  <a:tcPr>
                    <a:lnL w="12700" cmpd="sng">
                      <a:noFill/>
                    </a:lnL>
                    <a:lnR w="12700" cmpd="sng">
                      <a:noFill/>
                    </a:lnR>
                    <a:lnT w="28575" cap="flat" cmpd="sng" algn="ctr">
                      <a:solidFill>
                        <a:srgbClr val="858585"/>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pPr marL="0" algn="l" defTabSz="914400" rtl="0" eaLnBrk="1" latinLnBrk="0" hangingPunct="1"/>
                      <a:r>
                        <a:rPr lang="en-GB" sz="1200" b="0" kern="1200" dirty="0">
                          <a:solidFill>
                            <a:schemeClr val="tx1"/>
                          </a:solidFill>
                          <a:latin typeface="+mn-lt"/>
                          <a:ea typeface="+mn-ea"/>
                          <a:cs typeface="+mn-cs"/>
                        </a:rPr>
                        <a:t>After an antibiotics treatment, your immunity is </a:t>
                      </a:r>
                      <a:r>
                        <a:rPr lang="en-GB" sz="1200" b="0" u="sng" kern="1200" dirty="0">
                          <a:solidFill>
                            <a:schemeClr val="tx1"/>
                          </a:solidFill>
                          <a:latin typeface="+mn-lt"/>
                          <a:ea typeface="+mn-ea"/>
                          <a:cs typeface="+mn-cs"/>
                        </a:rPr>
                        <a:t>stronger</a:t>
                      </a:r>
                      <a:r>
                        <a:rPr lang="en-GB" sz="1200" b="0" kern="1200" dirty="0">
                          <a:solidFill>
                            <a:schemeClr val="tx1"/>
                          </a:solidFill>
                          <a:latin typeface="+mn-lt"/>
                          <a:ea typeface="+mn-ea"/>
                          <a:cs typeface="+mn-cs"/>
                        </a:rPr>
                        <a:t> than an average person.</a:t>
                      </a:r>
                      <a:endParaRPr lang="de-DE" sz="1200" b="0" kern="1200" dirty="0">
                        <a:solidFill>
                          <a:schemeClr val="tx1"/>
                        </a:solidFill>
                        <a:latin typeface="+mn-lt"/>
                        <a:ea typeface="+mn-ea"/>
                        <a:cs typeface="+mn-cs"/>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GB" sz="1200" b="0" kern="1200" dirty="0">
                          <a:solidFill>
                            <a:schemeClr val="tx1"/>
                          </a:solidFill>
                          <a:latin typeface="+mn-lt"/>
                          <a:ea typeface="+mn-ea"/>
                          <a:cs typeface="+mn-cs"/>
                        </a:rPr>
                        <a:t>Probiotics can be harmful for your gut.</a:t>
                      </a:r>
                      <a:endParaRPr lang="de-DE" sz="1200" b="0" kern="1200" dirty="0">
                        <a:solidFill>
                          <a:schemeClr val="tx1"/>
                        </a:solidFill>
                        <a:latin typeface="+mn-lt"/>
                        <a:ea typeface="+mn-ea"/>
                        <a:cs typeface="+mn-cs"/>
                      </a:endParaRPr>
                    </a:p>
                  </a:txBody>
                  <a:tcPr>
                    <a:lnL w="12700" cmpd="sng">
                      <a:noFill/>
                    </a:lnL>
                    <a:lnR w="12700" cmpd="sng">
                      <a:noFill/>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46946593"/>
                  </a:ext>
                </a:extLst>
              </a:tr>
            </a:tbl>
          </a:graphicData>
        </a:graphic>
      </p:graphicFrame>
      <p:sp>
        <p:nvSpPr>
          <p:cNvPr id="40" name="Textfeld 39">
            <a:extLst>
              <a:ext uri="{FF2B5EF4-FFF2-40B4-BE49-F238E27FC236}">
                <a16:creationId xmlns:a16="http://schemas.microsoft.com/office/drawing/2014/main" id="{50ACF244-8623-4C3C-A779-D39C3DADFFC4}"/>
              </a:ext>
            </a:extLst>
          </p:cNvPr>
          <p:cNvSpPr txBox="1"/>
          <p:nvPr/>
        </p:nvSpPr>
        <p:spPr>
          <a:xfrm>
            <a:off x="4708732" y="3340985"/>
            <a:ext cx="820738" cy="492443"/>
          </a:xfrm>
          <a:prstGeom prst="rect">
            <a:avLst/>
          </a:prstGeom>
          <a:noFill/>
        </p:spPr>
        <p:txBody>
          <a:bodyPr wrap="none" lIns="0" tIns="0" rIns="0" bIns="0" rtlCol="0">
            <a:spAutoFit/>
          </a:bodyPr>
          <a:lstStyle/>
          <a:p>
            <a:r>
              <a:rPr lang="de-DE" sz="3200" dirty="0">
                <a:solidFill>
                  <a:schemeClr val="bg1">
                    <a:lumMod val="65000"/>
                  </a:schemeClr>
                </a:solidFill>
              </a:rPr>
              <a:t>15%</a:t>
            </a:r>
          </a:p>
        </p:txBody>
      </p:sp>
      <p:sp>
        <p:nvSpPr>
          <p:cNvPr id="41" name="Textfeld 40">
            <a:extLst>
              <a:ext uri="{FF2B5EF4-FFF2-40B4-BE49-F238E27FC236}">
                <a16:creationId xmlns:a16="http://schemas.microsoft.com/office/drawing/2014/main" id="{22D1DE16-AF22-49E1-9D9A-F9F7CA93D69C}"/>
              </a:ext>
            </a:extLst>
          </p:cNvPr>
          <p:cNvSpPr txBox="1"/>
          <p:nvPr/>
        </p:nvSpPr>
        <p:spPr>
          <a:xfrm>
            <a:off x="6828306" y="3340985"/>
            <a:ext cx="820738" cy="492443"/>
          </a:xfrm>
          <a:prstGeom prst="rect">
            <a:avLst/>
          </a:prstGeom>
          <a:noFill/>
        </p:spPr>
        <p:txBody>
          <a:bodyPr wrap="none" lIns="0" tIns="0" rIns="0" bIns="0" rtlCol="0">
            <a:spAutoFit/>
          </a:bodyPr>
          <a:lstStyle>
            <a:defPPr>
              <a:defRPr lang="en-US"/>
            </a:defPPr>
            <a:lvl1pPr>
              <a:defRPr sz="6000">
                <a:solidFill>
                  <a:schemeClr val="bg1">
                    <a:lumMod val="65000"/>
                  </a:schemeClr>
                </a:solidFill>
              </a:defRPr>
            </a:lvl1pPr>
          </a:lstStyle>
          <a:p>
            <a:r>
              <a:rPr lang="de-DE" sz="3200" dirty="0"/>
              <a:t>13%</a:t>
            </a:r>
          </a:p>
        </p:txBody>
      </p:sp>
      <p:sp>
        <p:nvSpPr>
          <p:cNvPr id="42" name="Textfeld 41">
            <a:extLst>
              <a:ext uri="{FF2B5EF4-FFF2-40B4-BE49-F238E27FC236}">
                <a16:creationId xmlns:a16="http://schemas.microsoft.com/office/drawing/2014/main" id="{8B9B52B7-8D90-4354-B54D-C9F49564C64B}"/>
              </a:ext>
            </a:extLst>
          </p:cNvPr>
          <p:cNvSpPr txBox="1"/>
          <p:nvPr/>
        </p:nvSpPr>
        <p:spPr>
          <a:xfrm>
            <a:off x="2607446" y="3350969"/>
            <a:ext cx="820738" cy="492443"/>
          </a:xfrm>
          <a:prstGeom prst="rect">
            <a:avLst/>
          </a:prstGeom>
          <a:noFill/>
        </p:spPr>
        <p:txBody>
          <a:bodyPr wrap="none" lIns="0" tIns="0" rIns="0" bIns="0" rtlCol="0">
            <a:spAutoFit/>
          </a:bodyPr>
          <a:lstStyle>
            <a:defPPr>
              <a:defRPr lang="en-US"/>
            </a:defPPr>
            <a:lvl1pPr>
              <a:defRPr sz="3200">
                <a:solidFill>
                  <a:schemeClr val="bg1">
                    <a:lumMod val="65000"/>
                  </a:schemeClr>
                </a:solidFill>
              </a:defRPr>
            </a:lvl1pPr>
          </a:lstStyle>
          <a:p>
            <a:r>
              <a:rPr lang="de-DE" dirty="0"/>
              <a:t>43%</a:t>
            </a:r>
          </a:p>
        </p:txBody>
      </p:sp>
      <p:grpSp>
        <p:nvGrpSpPr>
          <p:cNvPr id="95" name="Gruppieren 94">
            <a:extLst>
              <a:ext uri="{FF2B5EF4-FFF2-40B4-BE49-F238E27FC236}">
                <a16:creationId xmlns:a16="http://schemas.microsoft.com/office/drawing/2014/main" id="{DECFF06E-DC18-4FC5-BA65-DC53B0814281}"/>
              </a:ext>
            </a:extLst>
          </p:cNvPr>
          <p:cNvGrpSpPr/>
          <p:nvPr/>
        </p:nvGrpSpPr>
        <p:grpSpPr>
          <a:xfrm>
            <a:off x="1882887" y="2871118"/>
            <a:ext cx="1150182" cy="570168"/>
            <a:chOff x="1951900" y="2921448"/>
            <a:chExt cx="1150182" cy="570168"/>
          </a:xfrm>
        </p:grpSpPr>
        <p:pic>
          <p:nvPicPr>
            <p:cNvPr id="108" name="Grafik 107">
              <a:extLst>
                <a:ext uri="{FF2B5EF4-FFF2-40B4-BE49-F238E27FC236}">
                  <a16:creationId xmlns:a16="http://schemas.microsoft.com/office/drawing/2014/main" id="{497ACA1D-7480-446B-8F89-341126747C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2182" y="3141613"/>
              <a:ext cx="188090" cy="180000"/>
            </a:xfrm>
            <a:prstGeom prst="rect">
              <a:avLst/>
            </a:prstGeom>
          </p:spPr>
        </p:pic>
        <p:grpSp>
          <p:nvGrpSpPr>
            <p:cNvPr id="109" name="Gruppieren 108">
              <a:extLst>
                <a:ext uri="{FF2B5EF4-FFF2-40B4-BE49-F238E27FC236}">
                  <a16:creationId xmlns:a16="http://schemas.microsoft.com/office/drawing/2014/main" id="{0273925C-F4DE-4952-996A-11D9E1F88AA1}"/>
                </a:ext>
              </a:extLst>
            </p:cNvPr>
            <p:cNvGrpSpPr/>
            <p:nvPr/>
          </p:nvGrpSpPr>
          <p:grpSpPr>
            <a:xfrm>
              <a:off x="1951900" y="2942337"/>
              <a:ext cx="1150182" cy="549279"/>
              <a:chOff x="3153384" y="3006278"/>
              <a:chExt cx="1024281" cy="549279"/>
            </a:xfrm>
          </p:grpSpPr>
          <p:grpSp>
            <p:nvGrpSpPr>
              <p:cNvPr id="113" name="Gruppieren 112">
                <a:extLst>
                  <a:ext uri="{FF2B5EF4-FFF2-40B4-BE49-F238E27FC236}">
                    <a16:creationId xmlns:a16="http://schemas.microsoft.com/office/drawing/2014/main" id="{560C27BD-9B2A-4492-9AF7-EB42BB3A5586}"/>
                  </a:ext>
                </a:extLst>
              </p:cNvPr>
              <p:cNvGrpSpPr/>
              <p:nvPr/>
            </p:nvGrpSpPr>
            <p:grpSpPr>
              <a:xfrm>
                <a:off x="3153384" y="3006278"/>
                <a:ext cx="1016330" cy="279325"/>
                <a:chOff x="5651042" y="3076433"/>
                <a:chExt cx="1016330" cy="279325"/>
              </a:xfrm>
            </p:grpSpPr>
            <p:grpSp>
              <p:nvGrpSpPr>
                <p:cNvPr id="119" name="Gruppieren 118">
                  <a:extLst>
                    <a:ext uri="{FF2B5EF4-FFF2-40B4-BE49-F238E27FC236}">
                      <a16:creationId xmlns:a16="http://schemas.microsoft.com/office/drawing/2014/main" id="{15AA6460-EF34-4A7F-9118-DC8FD6DAF714}"/>
                    </a:ext>
                  </a:extLst>
                </p:cNvPr>
                <p:cNvGrpSpPr/>
                <p:nvPr/>
              </p:nvGrpSpPr>
              <p:grpSpPr>
                <a:xfrm>
                  <a:off x="5651042" y="3211758"/>
                  <a:ext cx="216000" cy="144000"/>
                  <a:chOff x="2734278" y="3211758"/>
                  <a:chExt cx="216000" cy="144000"/>
                </a:xfrm>
              </p:grpSpPr>
              <p:cxnSp>
                <p:nvCxnSpPr>
                  <p:cNvPr id="121" name="Gerader Verbinder 120">
                    <a:extLst>
                      <a:ext uri="{FF2B5EF4-FFF2-40B4-BE49-F238E27FC236}">
                        <a16:creationId xmlns:a16="http://schemas.microsoft.com/office/drawing/2014/main" id="{DD456B20-796F-44C5-A916-77DA427783A5}"/>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2" name="Gerader Verbinder 121">
                    <a:extLst>
                      <a:ext uri="{FF2B5EF4-FFF2-40B4-BE49-F238E27FC236}">
                        <a16:creationId xmlns:a16="http://schemas.microsoft.com/office/drawing/2014/main" id="{A4DAA024-2090-4858-B8A5-0F79B7B9429E}"/>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20" name="Textfeld 119">
                  <a:extLst>
                    <a:ext uri="{FF2B5EF4-FFF2-40B4-BE49-F238E27FC236}">
                      <a16:creationId xmlns:a16="http://schemas.microsoft.com/office/drawing/2014/main" id="{26104CB2-E438-4B46-A7A0-E634F29B02C5}"/>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rgbClr val="FFFFFF">
                          <a:lumMod val="65000"/>
                        </a:srgbClr>
                      </a:solidFill>
                    </a:rPr>
                    <a:t>45%|55%</a:t>
                  </a:r>
                  <a:endParaRPr lang="de-DE" sz="800" dirty="0">
                    <a:solidFill>
                      <a:schemeClr val="bg1">
                        <a:lumMod val="65000"/>
                      </a:schemeClr>
                    </a:solidFill>
                  </a:endParaRPr>
                </a:p>
              </p:txBody>
            </p:sp>
          </p:grpSp>
          <p:grpSp>
            <p:nvGrpSpPr>
              <p:cNvPr id="114" name="Gruppieren 113">
                <a:extLst>
                  <a:ext uri="{FF2B5EF4-FFF2-40B4-BE49-F238E27FC236}">
                    <a16:creationId xmlns:a16="http://schemas.microsoft.com/office/drawing/2014/main" id="{05EDB7F9-FD29-4D7D-86F7-0CAF646F0F47}"/>
                  </a:ext>
                </a:extLst>
              </p:cNvPr>
              <p:cNvGrpSpPr/>
              <p:nvPr/>
            </p:nvGrpSpPr>
            <p:grpSpPr>
              <a:xfrm>
                <a:off x="3159562" y="3281036"/>
                <a:ext cx="1018103" cy="274521"/>
                <a:chOff x="5649269" y="2787070"/>
                <a:chExt cx="1018103" cy="274521"/>
              </a:xfrm>
            </p:grpSpPr>
            <p:grpSp>
              <p:nvGrpSpPr>
                <p:cNvPr id="115" name="Gruppieren 114">
                  <a:extLst>
                    <a:ext uri="{FF2B5EF4-FFF2-40B4-BE49-F238E27FC236}">
                      <a16:creationId xmlns:a16="http://schemas.microsoft.com/office/drawing/2014/main" id="{13CEC8AE-E4A5-476E-BFE5-613E13D7F096}"/>
                    </a:ext>
                  </a:extLst>
                </p:cNvPr>
                <p:cNvGrpSpPr/>
                <p:nvPr/>
              </p:nvGrpSpPr>
              <p:grpSpPr>
                <a:xfrm>
                  <a:off x="5649269" y="2917591"/>
                  <a:ext cx="216000" cy="144000"/>
                  <a:chOff x="2734278" y="3211758"/>
                  <a:chExt cx="216000" cy="144000"/>
                </a:xfrm>
              </p:grpSpPr>
              <p:cxnSp>
                <p:nvCxnSpPr>
                  <p:cNvPr id="117" name="Gerader Verbinder 116">
                    <a:extLst>
                      <a:ext uri="{FF2B5EF4-FFF2-40B4-BE49-F238E27FC236}">
                        <a16:creationId xmlns:a16="http://schemas.microsoft.com/office/drawing/2014/main" id="{0344A10B-45A1-4A12-B9A0-84A7B34B6F03}"/>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8" name="Gerader Verbinder 117">
                    <a:extLst>
                      <a:ext uri="{FF2B5EF4-FFF2-40B4-BE49-F238E27FC236}">
                        <a16:creationId xmlns:a16="http://schemas.microsoft.com/office/drawing/2014/main" id="{E55A41EF-8DCB-466B-81DD-1D0AE40DC384}"/>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16" name="Textfeld 115">
                  <a:extLst>
                    <a:ext uri="{FF2B5EF4-FFF2-40B4-BE49-F238E27FC236}">
                      <a16:creationId xmlns:a16="http://schemas.microsoft.com/office/drawing/2014/main" id="{1318A432-5C69-4220-A791-2F0A07AF50E5}"/>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endParaRPr lang="de-DE" sz="600" dirty="0">
                    <a:solidFill>
                      <a:schemeClr val="bg1">
                        <a:lumMod val="65000"/>
                      </a:schemeClr>
                    </a:solidFill>
                  </a:endParaRPr>
                </a:p>
              </p:txBody>
            </p:sp>
          </p:grpSp>
        </p:grpSp>
        <p:grpSp>
          <p:nvGrpSpPr>
            <p:cNvPr id="110" name="Gruppieren 109">
              <a:extLst>
                <a:ext uri="{FF2B5EF4-FFF2-40B4-BE49-F238E27FC236}">
                  <a16:creationId xmlns:a16="http://schemas.microsoft.com/office/drawing/2014/main" id="{C5BE06C2-AF9A-4734-909A-6A3FCFF62B10}"/>
                </a:ext>
              </a:extLst>
            </p:cNvPr>
            <p:cNvGrpSpPr>
              <a:grpSpLocks noChangeAspect="1"/>
            </p:cNvGrpSpPr>
            <p:nvPr/>
          </p:nvGrpSpPr>
          <p:grpSpPr>
            <a:xfrm>
              <a:off x="1959046" y="2921448"/>
              <a:ext cx="224322" cy="144000"/>
              <a:chOff x="10194164" y="3584308"/>
              <a:chExt cx="493594" cy="316855"/>
            </a:xfrm>
          </p:grpSpPr>
          <p:pic>
            <p:nvPicPr>
              <p:cNvPr id="111" name="Graphic 5">
                <a:extLst>
                  <a:ext uri="{FF2B5EF4-FFF2-40B4-BE49-F238E27FC236}">
                    <a16:creationId xmlns:a16="http://schemas.microsoft.com/office/drawing/2014/main" id="{3011221F-8C01-4711-BA70-69121B314E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94890" y="3584308"/>
                <a:ext cx="192868" cy="316855"/>
              </a:xfrm>
              <a:prstGeom prst="rect">
                <a:avLst/>
              </a:prstGeom>
            </p:spPr>
          </p:pic>
          <p:pic>
            <p:nvPicPr>
              <p:cNvPr id="112" name="Graphic 11">
                <a:extLst>
                  <a:ext uri="{FF2B5EF4-FFF2-40B4-BE49-F238E27FC236}">
                    <a16:creationId xmlns:a16="http://schemas.microsoft.com/office/drawing/2014/main" id="{39208FFA-498A-46BC-A35D-6964000BA30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4164" y="3584308"/>
                <a:ext cx="276999" cy="276999"/>
              </a:xfrm>
              <a:prstGeom prst="rect">
                <a:avLst/>
              </a:prstGeom>
            </p:spPr>
          </p:pic>
        </p:grpSp>
      </p:grpSp>
      <p:grpSp>
        <p:nvGrpSpPr>
          <p:cNvPr id="123" name="Gruppieren 122">
            <a:extLst>
              <a:ext uri="{FF2B5EF4-FFF2-40B4-BE49-F238E27FC236}">
                <a16:creationId xmlns:a16="http://schemas.microsoft.com/office/drawing/2014/main" id="{6E5FF08E-FD9E-49C1-B796-C201230387AE}"/>
              </a:ext>
            </a:extLst>
          </p:cNvPr>
          <p:cNvGrpSpPr/>
          <p:nvPr/>
        </p:nvGrpSpPr>
        <p:grpSpPr>
          <a:xfrm>
            <a:off x="5462791" y="2869182"/>
            <a:ext cx="1150182" cy="570168"/>
            <a:chOff x="1951900" y="2921448"/>
            <a:chExt cx="1150182" cy="570168"/>
          </a:xfrm>
        </p:grpSpPr>
        <p:pic>
          <p:nvPicPr>
            <p:cNvPr id="124" name="Grafik 123">
              <a:extLst>
                <a:ext uri="{FF2B5EF4-FFF2-40B4-BE49-F238E27FC236}">
                  <a16:creationId xmlns:a16="http://schemas.microsoft.com/office/drawing/2014/main" id="{65348F3D-C74B-4943-85A9-DDBCB7359B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2182" y="3141613"/>
              <a:ext cx="188090" cy="180000"/>
            </a:xfrm>
            <a:prstGeom prst="rect">
              <a:avLst/>
            </a:prstGeom>
          </p:spPr>
        </p:pic>
        <p:grpSp>
          <p:nvGrpSpPr>
            <p:cNvPr id="125" name="Gruppieren 124">
              <a:extLst>
                <a:ext uri="{FF2B5EF4-FFF2-40B4-BE49-F238E27FC236}">
                  <a16:creationId xmlns:a16="http://schemas.microsoft.com/office/drawing/2014/main" id="{3FDB1A21-932E-49BE-B2EF-56F65491E49F}"/>
                </a:ext>
              </a:extLst>
            </p:cNvPr>
            <p:cNvGrpSpPr/>
            <p:nvPr/>
          </p:nvGrpSpPr>
          <p:grpSpPr>
            <a:xfrm>
              <a:off x="1951900" y="2942337"/>
              <a:ext cx="1150182" cy="549279"/>
              <a:chOff x="3153384" y="3006278"/>
              <a:chExt cx="1024281" cy="549279"/>
            </a:xfrm>
          </p:grpSpPr>
          <p:grpSp>
            <p:nvGrpSpPr>
              <p:cNvPr id="129" name="Gruppieren 128">
                <a:extLst>
                  <a:ext uri="{FF2B5EF4-FFF2-40B4-BE49-F238E27FC236}">
                    <a16:creationId xmlns:a16="http://schemas.microsoft.com/office/drawing/2014/main" id="{F9CD1F90-E87C-40CA-A7EF-8BC85FAB4CC6}"/>
                  </a:ext>
                </a:extLst>
              </p:cNvPr>
              <p:cNvGrpSpPr/>
              <p:nvPr/>
            </p:nvGrpSpPr>
            <p:grpSpPr>
              <a:xfrm>
                <a:off x="3153384" y="3006278"/>
                <a:ext cx="1016330" cy="279325"/>
                <a:chOff x="5651042" y="3076433"/>
                <a:chExt cx="1016330" cy="279325"/>
              </a:xfrm>
            </p:grpSpPr>
            <p:grpSp>
              <p:nvGrpSpPr>
                <p:cNvPr id="135" name="Gruppieren 134">
                  <a:extLst>
                    <a:ext uri="{FF2B5EF4-FFF2-40B4-BE49-F238E27FC236}">
                      <a16:creationId xmlns:a16="http://schemas.microsoft.com/office/drawing/2014/main" id="{216DC132-EBCE-49A8-9485-0429BA5C8413}"/>
                    </a:ext>
                  </a:extLst>
                </p:cNvPr>
                <p:cNvGrpSpPr/>
                <p:nvPr/>
              </p:nvGrpSpPr>
              <p:grpSpPr>
                <a:xfrm>
                  <a:off x="5651042" y="3211758"/>
                  <a:ext cx="216000" cy="144000"/>
                  <a:chOff x="2734278" y="3211758"/>
                  <a:chExt cx="216000" cy="144000"/>
                </a:xfrm>
              </p:grpSpPr>
              <p:cxnSp>
                <p:nvCxnSpPr>
                  <p:cNvPr id="137" name="Gerader Verbinder 136">
                    <a:extLst>
                      <a:ext uri="{FF2B5EF4-FFF2-40B4-BE49-F238E27FC236}">
                        <a16:creationId xmlns:a16="http://schemas.microsoft.com/office/drawing/2014/main" id="{F777A668-E1B2-4D1D-91C0-42773F492747}"/>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38" name="Gerader Verbinder 137">
                    <a:extLst>
                      <a:ext uri="{FF2B5EF4-FFF2-40B4-BE49-F238E27FC236}">
                        <a16:creationId xmlns:a16="http://schemas.microsoft.com/office/drawing/2014/main" id="{DE3B4A07-9C54-4C23-9018-F17C6197AC66}"/>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36" name="Textfeld 135">
                  <a:extLst>
                    <a:ext uri="{FF2B5EF4-FFF2-40B4-BE49-F238E27FC236}">
                      <a16:creationId xmlns:a16="http://schemas.microsoft.com/office/drawing/2014/main" id="{E0F6FBFB-5C2E-4331-84C4-6EA4DB099524}"/>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17%|13%</a:t>
                  </a:r>
                </a:p>
              </p:txBody>
            </p:sp>
          </p:grpSp>
          <p:grpSp>
            <p:nvGrpSpPr>
              <p:cNvPr id="130" name="Gruppieren 129">
                <a:extLst>
                  <a:ext uri="{FF2B5EF4-FFF2-40B4-BE49-F238E27FC236}">
                    <a16:creationId xmlns:a16="http://schemas.microsoft.com/office/drawing/2014/main" id="{BF7A02B3-795E-4352-B57A-A30A6E11CB56}"/>
                  </a:ext>
                </a:extLst>
              </p:cNvPr>
              <p:cNvGrpSpPr/>
              <p:nvPr/>
            </p:nvGrpSpPr>
            <p:grpSpPr>
              <a:xfrm>
                <a:off x="3159562" y="3281036"/>
                <a:ext cx="1018103" cy="274521"/>
                <a:chOff x="5649269" y="2787070"/>
                <a:chExt cx="1018103" cy="274521"/>
              </a:xfrm>
            </p:grpSpPr>
            <p:grpSp>
              <p:nvGrpSpPr>
                <p:cNvPr id="131" name="Gruppieren 130">
                  <a:extLst>
                    <a:ext uri="{FF2B5EF4-FFF2-40B4-BE49-F238E27FC236}">
                      <a16:creationId xmlns:a16="http://schemas.microsoft.com/office/drawing/2014/main" id="{B3DB6F26-52D3-49E9-A8F5-DB46C6968795}"/>
                    </a:ext>
                  </a:extLst>
                </p:cNvPr>
                <p:cNvGrpSpPr/>
                <p:nvPr/>
              </p:nvGrpSpPr>
              <p:grpSpPr>
                <a:xfrm>
                  <a:off x="5649269" y="2917591"/>
                  <a:ext cx="216000" cy="144000"/>
                  <a:chOff x="2734278" y="3211758"/>
                  <a:chExt cx="216000" cy="144000"/>
                </a:xfrm>
              </p:grpSpPr>
              <p:cxnSp>
                <p:nvCxnSpPr>
                  <p:cNvPr id="133" name="Gerader Verbinder 132">
                    <a:extLst>
                      <a:ext uri="{FF2B5EF4-FFF2-40B4-BE49-F238E27FC236}">
                        <a16:creationId xmlns:a16="http://schemas.microsoft.com/office/drawing/2014/main" id="{3A7FA6C3-2B9A-459B-8245-BFBFCBE7C99F}"/>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34" name="Gerader Verbinder 133">
                    <a:extLst>
                      <a:ext uri="{FF2B5EF4-FFF2-40B4-BE49-F238E27FC236}">
                        <a16:creationId xmlns:a16="http://schemas.microsoft.com/office/drawing/2014/main" id="{83622FF4-F4C8-447A-9E64-459B617426AB}"/>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32" name="Textfeld 131">
                  <a:extLst>
                    <a:ext uri="{FF2B5EF4-FFF2-40B4-BE49-F238E27FC236}">
                      <a16:creationId xmlns:a16="http://schemas.microsoft.com/office/drawing/2014/main" id="{C459C786-473B-4605-A52E-24DCF02F37AA}"/>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18%</a:t>
                  </a:r>
                  <a:r>
                    <a:rPr lang="de-DE" sz="600" dirty="0">
                      <a:solidFill>
                        <a:schemeClr val="bg1">
                          <a:lumMod val="65000"/>
                        </a:schemeClr>
                      </a:solidFill>
                    </a:rPr>
                    <a:t>bc</a:t>
                  </a:r>
                  <a:r>
                    <a:rPr lang="de-DE" sz="800" dirty="0">
                      <a:solidFill>
                        <a:schemeClr val="bg1">
                          <a:lumMod val="65000"/>
                        </a:schemeClr>
                      </a:solidFill>
                    </a:rPr>
                    <a:t>|13%|14%</a:t>
                  </a:r>
                </a:p>
              </p:txBody>
            </p:sp>
          </p:grpSp>
        </p:grpSp>
        <p:grpSp>
          <p:nvGrpSpPr>
            <p:cNvPr id="126" name="Gruppieren 125">
              <a:extLst>
                <a:ext uri="{FF2B5EF4-FFF2-40B4-BE49-F238E27FC236}">
                  <a16:creationId xmlns:a16="http://schemas.microsoft.com/office/drawing/2014/main" id="{292C7ABB-A82D-417A-98C3-25DBA978A1C2}"/>
                </a:ext>
              </a:extLst>
            </p:cNvPr>
            <p:cNvGrpSpPr>
              <a:grpSpLocks noChangeAspect="1"/>
            </p:cNvGrpSpPr>
            <p:nvPr/>
          </p:nvGrpSpPr>
          <p:grpSpPr>
            <a:xfrm>
              <a:off x="1959046" y="2921448"/>
              <a:ext cx="224322" cy="144000"/>
              <a:chOff x="10194164" y="3584308"/>
              <a:chExt cx="493594" cy="316855"/>
            </a:xfrm>
          </p:grpSpPr>
          <p:pic>
            <p:nvPicPr>
              <p:cNvPr id="127" name="Graphic 5">
                <a:extLst>
                  <a:ext uri="{FF2B5EF4-FFF2-40B4-BE49-F238E27FC236}">
                    <a16:creationId xmlns:a16="http://schemas.microsoft.com/office/drawing/2014/main" id="{28E15CC5-1D3D-496B-AC6F-27CA2D7039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94890" y="3584308"/>
                <a:ext cx="192868" cy="316855"/>
              </a:xfrm>
              <a:prstGeom prst="rect">
                <a:avLst/>
              </a:prstGeom>
            </p:spPr>
          </p:pic>
          <p:pic>
            <p:nvPicPr>
              <p:cNvPr id="128" name="Graphic 11">
                <a:extLst>
                  <a:ext uri="{FF2B5EF4-FFF2-40B4-BE49-F238E27FC236}">
                    <a16:creationId xmlns:a16="http://schemas.microsoft.com/office/drawing/2014/main" id="{914E21AA-09C2-4A0F-B483-D8457CF9391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4164" y="3584308"/>
                <a:ext cx="276999" cy="276999"/>
              </a:xfrm>
              <a:prstGeom prst="rect">
                <a:avLst/>
              </a:prstGeom>
            </p:spPr>
          </p:pic>
        </p:grpSp>
      </p:grpSp>
      <p:grpSp>
        <p:nvGrpSpPr>
          <p:cNvPr id="155" name="Gruppieren 154">
            <a:extLst>
              <a:ext uri="{FF2B5EF4-FFF2-40B4-BE49-F238E27FC236}">
                <a16:creationId xmlns:a16="http://schemas.microsoft.com/office/drawing/2014/main" id="{E3918682-8514-45F8-9BA0-7224E754CBF6}"/>
              </a:ext>
            </a:extLst>
          </p:cNvPr>
          <p:cNvGrpSpPr>
            <a:grpSpLocks noChangeAspect="1"/>
          </p:cNvGrpSpPr>
          <p:nvPr/>
        </p:nvGrpSpPr>
        <p:grpSpPr>
          <a:xfrm>
            <a:off x="8496065" y="5616154"/>
            <a:ext cx="3240000" cy="432383"/>
            <a:chOff x="8145191" y="5602202"/>
            <a:chExt cx="3681683" cy="491331"/>
          </a:xfrm>
        </p:grpSpPr>
        <p:pic>
          <p:nvPicPr>
            <p:cNvPr id="156" name="Graphic 5">
              <a:extLst>
                <a:ext uri="{FF2B5EF4-FFF2-40B4-BE49-F238E27FC236}">
                  <a16:creationId xmlns:a16="http://schemas.microsoft.com/office/drawing/2014/main" id="{15C6DB6F-94EA-48EA-98BD-42AE466D8E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24240" y="5667113"/>
              <a:ext cx="192868" cy="316855"/>
            </a:xfrm>
            <a:prstGeom prst="rect">
              <a:avLst/>
            </a:prstGeom>
          </p:spPr>
        </p:pic>
        <p:pic>
          <p:nvPicPr>
            <p:cNvPr id="157" name="Grafik 156">
              <a:extLst>
                <a:ext uri="{FF2B5EF4-FFF2-40B4-BE49-F238E27FC236}">
                  <a16:creationId xmlns:a16="http://schemas.microsoft.com/office/drawing/2014/main" id="{EC0DE9BC-73DF-432E-AF2C-47D55C1BE9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93318" y="5602202"/>
              <a:ext cx="421322" cy="403200"/>
            </a:xfrm>
            <a:prstGeom prst="rect">
              <a:avLst/>
            </a:prstGeom>
          </p:spPr>
        </p:pic>
        <p:pic>
          <p:nvPicPr>
            <p:cNvPr id="158" name="Graphic 11">
              <a:extLst>
                <a:ext uri="{FF2B5EF4-FFF2-40B4-BE49-F238E27FC236}">
                  <a16:creationId xmlns:a16="http://schemas.microsoft.com/office/drawing/2014/main" id="{2BF3B274-8FE3-4241-BE91-041CD90B61A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45191" y="5702348"/>
              <a:ext cx="276999" cy="276999"/>
            </a:xfrm>
            <a:prstGeom prst="rect">
              <a:avLst/>
            </a:prstGeom>
          </p:spPr>
        </p:pic>
        <p:sp>
          <p:nvSpPr>
            <p:cNvPr id="159" name="Rechteck: abgerundete Ecken 158">
              <a:extLst>
                <a:ext uri="{FF2B5EF4-FFF2-40B4-BE49-F238E27FC236}">
                  <a16:creationId xmlns:a16="http://schemas.microsoft.com/office/drawing/2014/main" id="{CAFD8997-6FAC-459C-933B-9D9F6B1511B5}"/>
                </a:ext>
              </a:extLst>
            </p:cNvPr>
            <p:cNvSpPr/>
            <p:nvPr/>
          </p:nvSpPr>
          <p:spPr bwMode="ltGray">
            <a:xfrm>
              <a:off x="10086643" y="5667112"/>
              <a:ext cx="1740231" cy="338289"/>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sp>
          <p:nvSpPr>
            <p:cNvPr id="160" name="Textfeld 159">
              <a:extLst>
                <a:ext uri="{FF2B5EF4-FFF2-40B4-BE49-F238E27FC236}">
                  <a16:creationId xmlns:a16="http://schemas.microsoft.com/office/drawing/2014/main" id="{2576FECF-8EBF-4FA8-93D3-75DFD3CC79FE}"/>
                </a:ext>
              </a:extLst>
            </p:cNvPr>
            <p:cNvSpPr txBox="1"/>
            <p:nvPr/>
          </p:nvSpPr>
          <p:spPr>
            <a:xfrm>
              <a:off x="10206064"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18-34</a:t>
              </a:r>
              <a:br>
                <a:rPr lang="en-US" sz="1100" dirty="0">
                  <a:solidFill>
                    <a:schemeClr val="bg1">
                      <a:lumMod val="75000"/>
                    </a:schemeClr>
                  </a:solidFill>
                </a:rPr>
              </a:br>
              <a:r>
                <a:rPr lang="en-US" sz="900" dirty="0">
                  <a:solidFill>
                    <a:schemeClr val="bg1">
                      <a:lumMod val="75000"/>
                    </a:schemeClr>
                  </a:solidFill>
                </a:rPr>
                <a:t>(a)</a:t>
              </a:r>
            </a:p>
          </p:txBody>
        </p:sp>
        <p:sp>
          <p:nvSpPr>
            <p:cNvPr id="161" name="Textfeld 160">
              <a:extLst>
                <a:ext uri="{FF2B5EF4-FFF2-40B4-BE49-F238E27FC236}">
                  <a16:creationId xmlns:a16="http://schemas.microsoft.com/office/drawing/2014/main" id="{DDB84643-1A23-44D6-944F-21BAE5F9D68D}"/>
                </a:ext>
              </a:extLst>
            </p:cNvPr>
            <p:cNvSpPr txBox="1"/>
            <p:nvPr/>
          </p:nvSpPr>
          <p:spPr>
            <a:xfrm>
              <a:off x="10741646"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35-49</a:t>
              </a:r>
              <a:br>
                <a:rPr lang="en-US" sz="1100" dirty="0">
                  <a:solidFill>
                    <a:schemeClr val="bg1">
                      <a:lumMod val="75000"/>
                    </a:schemeClr>
                  </a:solidFill>
                </a:rPr>
              </a:br>
              <a:r>
                <a:rPr lang="en-US" sz="900" dirty="0">
                  <a:solidFill>
                    <a:schemeClr val="bg1">
                      <a:lumMod val="75000"/>
                    </a:schemeClr>
                  </a:solidFill>
                </a:rPr>
                <a:t>(b)</a:t>
              </a:r>
            </a:p>
          </p:txBody>
        </p:sp>
        <p:sp>
          <p:nvSpPr>
            <p:cNvPr id="162" name="Textfeld 161">
              <a:extLst>
                <a:ext uri="{FF2B5EF4-FFF2-40B4-BE49-F238E27FC236}">
                  <a16:creationId xmlns:a16="http://schemas.microsoft.com/office/drawing/2014/main" id="{20F0BD24-0277-4B78-9D21-B8DCDC8C5C52}"/>
                </a:ext>
              </a:extLst>
            </p:cNvPr>
            <p:cNvSpPr txBox="1"/>
            <p:nvPr/>
          </p:nvSpPr>
          <p:spPr>
            <a:xfrm>
              <a:off x="11277227"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50-99</a:t>
              </a:r>
              <a:br>
                <a:rPr lang="en-US" sz="1100" dirty="0">
                  <a:solidFill>
                    <a:schemeClr val="bg1">
                      <a:lumMod val="75000"/>
                    </a:schemeClr>
                  </a:solidFill>
                </a:rPr>
              </a:br>
              <a:r>
                <a:rPr lang="en-US" sz="900" dirty="0">
                  <a:solidFill>
                    <a:schemeClr val="bg1">
                      <a:lumMod val="75000"/>
                    </a:schemeClr>
                  </a:solidFill>
                </a:rPr>
                <a:t>(c)</a:t>
              </a:r>
            </a:p>
          </p:txBody>
        </p:sp>
        <p:cxnSp>
          <p:nvCxnSpPr>
            <p:cNvPr id="163" name="Gerader Verbinder 162">
              <a:extLst>
                <a:ext uri="{FF2B5EF4-FFF2-40B4-BE49-F238E27FC236}">
                  <a16:creationId xmlns:a16="http://schemas.microsoft.com/office/drawing/2014/main" id="{52D9C494-F20F-4490-9398-CC9B0EA230F2}"/>
                </a:ext>
              </a:extLst>
            </p:cNvPr>
            <p:cNvCxnSpPr>
              <a:cxnSpLocks/>
            </p:cNvCxnSpPr>
            <p:nvPr/>
          </p:nvCxnSpPr>
          <p:spPr>
            <a:xfrm>
              <a:off x="1067642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4" name="Gerader Verbinder 163">
              <a:extLst>
                <a:ext uri="{FF2B5EF4-FFF2-40B4-BE49-F238E27FC236}">
                  <a16:creationId xmlns:a16="http://schemas.microsoft.com/office/drawing/2014/main" id="{68E0EFEA-D8D4-4B75-814E-16D6CAFE1BFC}"/>
                </a:ext>
              </a:extLst>
            </p:cNvPr>
            <p:cNvCxnSpPr>
              <a:cxnSpLocks/>
            </p:cNvCxnSpPr>
            <p:nvPr/>
          </p:nvCxnSpPr>
          <p:spPr>
            <a:xfrm>
              <a:off x="1121689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65" name="Rechteck: abgerundete Ecken 164">
              <a:extLst>
                <a:ext uri="{FF2B5EF4-FFF2-40B4-BE49-F238E27FC236}">
                  <a16:creationId xmlns:a16="http://schemas.microsoft.com/office/drawing/2014/main" id="{4B7A4A83-106F-48B0-BAFC-0FCAFE49F570}"/>
                </a:ext>
              </a:extLst>
            </p:cNvPr>
            <p:cNvSpPr/>
            <p:nvPr/>
          </p:nvSpPr>
          <p:spPr bwMode="ltGray">
            <a:xfrm>
              <a:off x="8812162" y="5667112"/>
              <a:ext cx="518125" cy="33829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cxnSp>
          <p:nvCxnSpPr>
            <p:cNvPr id="166" name="Gerader Verbinder 165">
              <a:extLst>
                <a:ext uri="{FF2B5EF4-FFF2-40B4-BE49-F238E27FC236}">
                  <a16:creationId xmlns:a16="http://schemas.microsoft.com/office/drawing/2014/main" id="{0519D2B0-63D3-47A0-ADEB-E1C7A37710C2}"/>
                </a:ext>
              </a:extLst>
            </p:cNvPr>
            <p:cNvCxnSpPr>
              <a:cxnSpLocks/>
            </p:cNvCxnSpPr>
            <p:nvPr/>
          </p:nvCxnSpPr>
          <p:spPr>
            <a:xfrm>
              <a:off x="9071224" y="5765460"/>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67" name="Textfeld 166">
              <a:extLst>
                <a:ext uri="{FF2B5EF4-FFF2-40B4-BE49-F238E27FC236}">
                  <a16:creationId xmlns:a16="http://schemas.microsoft.com/office/drawing/2014/main" id="{D64D04F0-E8CA-4D92-BA63-088ED1063A18}"/>
                </a:ext>
              </a:extLst>
            </p:cNvPr>
            <p:cNvSpPr txBox="1"/>
            <p:nvPr/>
          </p:nvSpPr>
          <p:spPr>
            <a:xfrm>
              <a:off x="8882814" y="5766403"/>
              <a:ext cx="132972" cy="192355"/>
            </a:xfrm>
            <a:prstGeom prst="rect">
              <a:avLst/>
            </a:prstGeom>
            <a:noFill/>
          </p:spPr>
          <p:txBody>
            <a:bodyPr wrap="none" lIns="0" tIns="0" rIns="0" bIns="0" rtlCol="0">
              <a:spAutoFit/>
            </a:bodyPr>
            <a:lstStyle/>
            <a:p>
              <a:pPr algn="ctr"/>
              <a:r>
                <a:rPr lang="en-US" sz="1100" dirty="0">
                  <a:solidFill>
                    <a:schemeClr val="bg1">
                      <a:lumMod val="75000"/>
                    </a:schemeClr>
                  </a:solidFill>
                </a:rPr>
                <a:t>m</a:t>
              </a:r>
            </a:p>
          </p:txBody>
        </p:sp>
        <p:sp>
          <p:nvSpPr>
            <p:cNvPr id="168" name="Textfeld 167">
              <a:extLst>
                <a:ext uri="{FF2B5EF4-FFF2-40B4-BE49-F238E27FC236}">
                  <a16:creationId xmlns:a16="http://schemas.microsoft.com/office/drawing/2014/main" id="{AA39BF1E-2C16-41DE-883F-2C7FF091857B}"/>
                </a:ext>
              </a:extLst>
            </p:cNvPr>
            <p:cNvSpPr txBox="1"/>
            <p:nvPr/>
          </p:nvSpPr>
          <p:spPr>
            <a:xfrm>
              <a:off x="9198193" y="5766403"/>
              <a:ext cx="43718" cy="192355"/>
            </a:xfrm>
            <a:prstGeom prst="rect">
              <a:avLst/>
            </a:prstGeom>
            <a:noFill/>
          </p:spPr>
          <p:txBody>
            <a:bodyPr wrap="none" lIns="0" tIns="0" rIns="0" bIns="0" rtlCol="0">
              <a:spAutoFit/>
            </a:bodyPr>
            <a:lstStyle/>
            <a:p>
              <a:pPr algn="ctr"/>
              <a:r>
                <a:rPr lang="en-US" sz="1100" dirty="0">
                  <a:solidFill>
                    <a:schemeClr val="bg1">
                      <a:lumMod val="75000"/>
                    </a:schemeClr>
                  </a:solidFill>
                </a:rPr>
                <a:t>f</a:t>
              </a:r>
              <a:endParaRPr lang="en-US" sz="900" dirty="0">
                <a:solidFill>
                  <a:schemeClr val="bg1">
                    <a:lumMod val="75000"/>
                  </a:schemeClr>
                </a:solidFill>
              </a:endParaRPr>
            </a:p>
          </p:txBody>
        </p:sp>
        <p:sp>
          <p:nvSpPr>
            <p:cNvPr id="169" name="Textfeld 168">
              <a:extLst>
                <a:ext uri="{FF2B5EF4-FFF2-40B4-BE49-F238E27FC236}">
                  <a16:creationId xmlns:a16="http://schemas.microsoft.com/office/drawing/2014/main" id="{4A46A602-532A-431C-B88F-61F4633590E2}"/>
                </a:ext>
              </a:extLst>
            </p:cNvPr>
            <p:cNvSpPr txBox="1"/>
            <p:nvPr/>
          </p:nvSpPr>
          <p:spPr>
            <a:xfrm>
              <a:off x="8908650" y="5936152"/>
              <a:ext cx="74" cy="157381"/>
            </a:xfrm>
            <a:prstGeom prst="rect">
              <a:avLst/>
            </a:prstGeom>
            <a:noFill/>
          </p:spPr>
          <p:txBody>
            <a:bodyPr wrap="none" lIns="0" tIns="0" rIns="0" bIns="0" rtlCol="0">
              <a:spAutoFit/>
            </a:bodyPr>
            <a:lstStyle/>
            <a:p>
              <a:endParaRPr lang="en-US" sz="900" b="1" dirty="0">
                <a:solidFill>
                  <a:schemeClr val="bg1">
                    <a:lumMod val="75000"/>
                  </a:schemeClr>
                </a:solidFill>
              </a:endParaRPr>
            </a:p>
          </p:txBody>
        </p:sp>
      </p:grpSp>
      <p:sp>
        <p:nvSpPr>
          <p:cNvPr id="83" name="Rechteck 82">
            <a:extLst>
              <a:ext uri="{FF2B5EF4-FFF2-40B4-BE49-F238E27FC236}">
                <a16:creationId xmlns:a16="http://schemas.microsoft.com/office/drawing/2014/main" id="{06ABB67C-F2A2-418E-8697-5F9A3FC8EA98}"/>
              </a:ext>
            </a:extLst>
          </p:cNvPr>
          <p:cNvSpPr/>
          <p:nvPr/>
        </p:nvSpPr>
        <p:spPr bwMode="ltGray">
          <a:xfrm>
            <a:off x="10950242" y="880227"/>
            <a:ext cx="876632" cy="4032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t>Local Questions</a:t>
            </a:r>
          </a:p>
        </p:txBody>
      </p:sp>
      <p:grpSp>
        <p:nvGrpSpPr>
          <p:cNvPr id="84" name="Group 54">
            <a:extLst>
              <a:ext uri="{FF2B5EF4-FFF2-40B4-BE49-F238E27FC236}">
                <a16:creationId xmlns:a16="http://schemas.microsoft.com/office/drawing/2014/main" id="{F26C7D2D-848A-4522-8B33-685404C8150F}"/>
              </a:ext>
            </a:extLst>
          </p:cNvPr>
          <p:cNvGrpSpPr/>
          <p:nvPr/>
        </p:nvGrpSpPr>
        <p:grpSpPr>
          <a:xfrm>
            <a:off x="10996202" y="1329736"/>
            <a:ext cx="766020" cy="675830"/>
            <a:chOff x="10996202" y="1329736"/>
            <a:chExt cx="766020" cy="675830"/>
          </a:xfrm>
        </p:grpSpPr>
        <p:pic>
          <p:nvPicPr>
            <p:cNvPr id="85" name="Graphic 55">
              <a:extLst>
                <a:ext uri="{FF2B5EF4-FFF2-40B4-BE49-F238E27FC236}">
                  <a16:creationId xmlns:a16="http://schemas.microsoft.com/office/drawing/2014/main" id="{D1958AD6-801D-465C-8BDF-1549D4A1B13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01429" y="1329736"/>
              <a:ext cx="365727" cy="420586"/>
            </a:xfrm>
            <a:prstGeom prst="rect">
              <a:avLst/>
            </a:prstGeom>
          </p:spPr>
        </p:pic>
        <p:sp>
          <p:nvSpPr>
            <p:cNvPr id="86" name="Rechteck 66">
              <a:extLst>
                <a:ext uri="{FF2B5EF4-FFF2-40B4-BE49-F238E27FC236}">
                  <a16:creationId xmlns:a16="http://schemas.microsoft.com/office/drawing/2014/main" id="{B8BFFAE4-D012-460A-8CFE-E60D0955DFA5}"/>
                </a:ext>
              </a:extLst>
            </p:cNvPr>
            <p:cNvSpPr/>
            <p:nvPr/>
          </p:nvSpPr>
          <p:spPr bwMode="ltGray">
            <a:xfrm>
              <a:off x="10996202" y="1641514"/>
              <a:ext cx="766020" cy="3640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noProof="1">
                  <a:solidFill>
                    <a:schemeClr val="bg2"/>
                  </a:solidFill>
                </a:rPr>
                <a:t>Belgium</a:t>
              </a:r>
            </a:p>
          </p:txBody>
        </p:sp>
      </p:grpSp>
      <p:sp>
        <p:nvSpPr>
          <p:cNvPr id="89" name="Textfeld 88">
            <a:extLst>
              <a:ext uri="{FF2B5EF4-FFF2-40B4-BE49-F238E27FC236}">
                <a16:creationId xmlns:a16="http://schemas.microsoft.com/office/drawing/2014/main" id="{DAFF2276-9B3F-4721-BE27-7C583BD02404}"/>
              </a:ext>
            </a:extLst>
          </p:cNvPr>
          <p:cNvSpPr txBox="1"/>
          <p:nvPr/>
        </p:nvSpPr>
        <p:spPr>
          <a:xfrm>
            <a:off x="464337" y="3006060"/>
            <a:ext cx="1540486" cy="923330"/>
          </a:xfrm>
          <a:prstGeom prst="rect">
            <a:avLst/>
          </a:prstGeom>
          <a:noFill/>
        </p:spPr>
        <p:txBody>
          <a:bodyPr wrap="none" lIns="0" tIns="0" rIns="0" bIns="0" rtlCol="0">
            <a:spAutoFit/>
          </a:bodyPr>
          <a:lstStyle>
            <a:defPPr>
              <a:defRPr lang="en-US"/>
            </a:defPPr>
            <a:lvl1pPr>
              <a:defRPr sz="6000" b="1">
                <a:solidFill>
                  <a:schemeClr val="tx2"/>
                </a:solidFill>
              </a:defRPr>
            </a:lvl1pPr>
          </a:lstStyle>
          <a:p>
            <a:r>
              <a:rPr lang="de-DE" dirty="0"/>
              <a:t>50%</a:t>
            </a:r>
          </a:p>
        </p:txBody>
      </p:sp>
      <p:sp>
        <p:nvSpPr>
          <p:cNvPr id="90" name="Rechteck 89">
            <a:extLst>
              <a:ext uri="{FF2B5EF4-FFF2-40B4-BE49-F238E27FC236}">
                <a16:creationId xmlns:a16="http://schemas.microsoft.com/office/drawing/2014/main" id="{1A472B92-8200-4A2C-8AB4-96073F6AFAA2}"/>
              </a:ext>
            </a:extLst>
          </p:cNvPr>
          <p:cNvSpPr/>
          <p:nvPr/>
        </p:nvSpPr>
        <p:spPr>
          <a:xfrm>
            <a:off x="359999" y="1161919"/>
            <a:ext cx="10590243" cy="276999"/>
          </a:xfrm>
          <a:prstGeom prst="rect">
            <a:avLst/>
          </a:prstGeom>
        </p:spPr>
        <p:txBody>
          <a:bodyPr wrap="square">
            <a:spAutoFit/>
          </a:bodyPr>
          <a:lstStyle/>
          <a:p>
            <a:r>
              <a:rPr lang="en-US" sz="1200" dirty="0"/>
              <a:t>BEL 2. </a:t>
            </a:r>
            <a:r>
              <a:rPr lang="en-GB" sz="1200" dirty="0"/>
              <a:t>Which of the following statements concerning antibiotics/probiotics are correct? </a:t>
            </a:r>
            <a:r>
              <a:rPr lang="en-US" sz="1200" i="1" dirty="0"/>
              <a:t>– (multiple choice)</a:t>
            </a:r>
            <a:r>
              <a:rPr lang="en-US" sz="1200" dirty="0"/>
              <a:t> </a:t>
            </a:r>
          </a:p>
        </p:txBody>
      </p:sp>
      <p:sp>
        <p:nvSpPr>
          <p:cNvPr id="91" name="Textfeld 90">
            <a:extLst>
              <a:ext uri="{FF2B5EF4-FFF2-40B4-BE49-F238E27FC236}">
                <a16:creationId xmlns:a16="http://schemas.microsoft.com/office/drawing/2014/main" id="{FB3F0091-718D-438F-96BB-1A5DF6C65252}"/>
              </a:ext>
            </a:extLst>
          </p:cNvPr>
          <p:cNvSpPr txBox="1"/>
          <p:nvPr/>
        </p:nvSpPr>
        <p:spPr>
          <a:xfrm>
            <a:off x="455193" y="1436958"/>
            <a:ext cx="912109" cy="169277"/>
          </a:xfrm>
          <a:prstGeom prst="rect">
            <a:avLst/>
          </a:prstGeom>
          <a:noFill/>
        </p:spPr>
        <p:txBody>
          <a:bodyPr wrap="none" lIns="0" tIns="0" rIns="0" bIns="0" rtlCol="0">
            <a:spAutoFit/>
          </a:bodyPr>
          <a:lstStyle>
            <a:defPPr>
              <a:defRPr lang="en-US"/>
            </a:defPPr>
            <a:lvl1pPr>
              <a:defRPr sz="1100"/>
            </a:lvl1pPr>
          </a:lstStyle>
          <a:p>
            <a:r>
              <a:rPr lang="de-DE" dirty="0"/>
              <a:t>Base: n=2.010</a:t>
            </a:r>
          </a:p>
        </p:txBody>
      </p:sp>
      <p:grpSp>
        <p:nvGrpSpPr>
          <p:cNvPr id="87" name="Group 35">
            <a:extLst>
              <a:ext uri="{FF2B5EF4-FFF2-40B4-BE49-F238E27FC236}">
                <a16:creationId xmlns:a16="http://schemas.microsoft.com/office/drawing/2014/main" id="{2439EA00-3823-410B-91A0-26195886D26E}"/>
              </a:ext>
            </a:extLst>
          </p:cNvPr>
          <p:cNvGrpSpPr>
            <a:grpSpLocks noChangeAspect="1"/>
          </p:cNvGrpSpPr>
          <p:nvPr/>
        </p:nvGrpSpPr>
        <p:grpSpPr bwMode="auto">
          <a:xfrm>
            <a:off x="2102339" y="4918488"/>
            <a:ext cx="310143" cy="309220"/>
            <a:chOff x="3504" y="1825"/>
            <a:chExt cx="672" cy="670"/>
          </a:xfrm>
          <a:solidFill>
            <a:schemeClr val="accent3"/>
          </a:solidFill>
        </p:grpSpPr>
        <p:sp>
          <p:nvSpPr>
            <p:cNvPr id="88" name="Freeform 36">
              <a:extLst>
                <a:ext uri="{FF2B5EF4-FFF2-40B4-BE49-F238E27FC236}">
                  <a16:creationId xmlns:a16="http://schemas.microsoft.com/office/drawing/2014/main" id="{217A315B-6A6F-4D41-B6D6-FE533390E0FA}"/>
                </a:ext>
              </a:extLst>
            </p:cNvPr>
            <p:cNvSpPr>
              <a:spLocks/>
            </p:cNvSpPr>
            <p:nvPr/>
          </p:nvSpPr>
          <p:spPr bwMode="auto">
            <a:xfrm>
              <a:off x="3684" y="2005"/>
              <a:ext cx="348" cy="306"/>
            </a:xfrm>
            <a:custGeom>
              <a:avLst/>
              <a:gdLst>
                <a:gd name="T0" fmla="*/ 340 w 348"/>
                <a:gd name="T1" fmla="*/ 6 h 306"/>
                <a:gd name="T2" fmla="*/ 340 w 348"/>
                <a:gd name="T3" fmla="*/ 6 h 306"/>
                <a:gd name="T4" fmla="*/ 334 w 348"/>
                <a:gd name="T5" fmla="*/ 2 h 306"/>
                <a:gd name="T6" fmla="*/ 326 w 348"/>
                <a:gd name="T7" fmla="*/ 0 h 306"/>
                <a:gd name="T8" fmla="*/ 318 w 348"/>
                <a:gd name="T9" fmla="*/ 2 h 306"/>
                <a:gd name="T10" fmla="*/ 312 w 348"/>
                <a:gd name="T11" fmla="*/ 8 h 306"/>
                <a:gd name="T12" fmla="*/ 120 w 348"/>
                <a:gd name="T13" fmla="*/ 246 h 306"/>
                <a:gd name="T14" fmla="*/ 34 w 348"/>
                <a:gd name="T15" fmla="*/ 158 h 306"/>
                <a:gd name="T16" fmla="*/ 34 w 348"/>
                <a:gd name="T17" fmla="*/ 158 h 306"/>
                <a:gd name="T18" fmla="*/ 26 w 348"/>
                <a:gd name="T19" fmla="*/ 154 h 306"/>
                <a:gd name="T20" fmla="*/ 20 w 348"/>
                <a:gd name="T21" fmla="*/ 152 h 306"/>
                <a:gd name="T22" fmla="*/ 12 w 348"/>
                <a:gd name="T23" fmla="*/ 154 h 306"/>
                <a:gd name="T24" fmla="*/ 4 w 348"/>
                <a:gd name="T25" fmla="*/ 158 h 306"/>
                <a:gd name="T26" fmla="*/ 4 w 348"/>
                <a:gd name="T27" fmla="*/ 158 h 306"/>
                <a:gd name="T28" fmla="*/ 0 w 348"/>
                <a:gd name="T29" fmla="*/ 166 h 306"/>
                <a:gd name="T30" fmla="*/ 0 w 348"/>
                <a:gd name="T31" fmla="*/ 172 h 306"/>
                <a:gd name="T32" fmla="*/ 0 w 348"/>
                <a:gd name="T33" fmla="*/ 180 h 306"/>
                <a:gd name="T34" fmla="*/ 4 w 348"/>
                <a:gd name="T35" fmla="*/ 186 h 306"/>
                <a:gd name="T36" fmla="*/ 124 w 348"/>
                <a:gd name="T37" fmla="*/ 306 h 306"/>
                <a:gd name="T38" fmla="*/ 344 w 348"/>
                <a:gd name="T39" fmla="*/ 34 h 306"/>
                <a:gd name="T40" fmla="*/ 344 w 348"/>
                <a:gd name="T41" fmla="*/ 34 h 306"/>
                <a:gd name="T42" fmla="*/ 346 w 348"/>
                <a:gd name="T43" fmla="*/ 26 h 306"/>
                <a:gd name="T44" fmla="*/ 348 w 348"/>
                <a:gd name="T45" fmla="*/ 18 h 306"/>
                <a:gd name="T46" fmla="*/ 346 w 348"/>
                <a:gd name="T47" fmla="*/ 12 h 306"/>
                <a:gd name="T48" fmla="*/ 340 w 348"/>
                <a:gd name="T49" fmla="*/ 6 h 306"/>
                <a:gd name="T50" fmla="*/ 340 w 348"/>
                <a:gd name="T51"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306">
                  <a:moveTo>
                    <a:pt x="340" y="6"/>
                  </a:moveTo>
                  <a:lnTo>
                    <a:pt x="340" y="6"/>
                  </a:lnTo>
                  <a:lnTo>
                    <a:pt x="334" y="2"/>
                  </a:lnTo>
                  <a:lnTo>
                    <a:pt x="326" y="0"/>
                  </a:lnTo>
                  <a:lnTo>
                    <a:pt x="318" y="2"/>
                  </a:lnTo>
                  <a:lnTo>
                    <a:pt x="312" y="8"/>
                  </a:lnTo>
                  <a:lnTo>
                    <a:pt x="120" y="246"/>
                  </a:lnTo>
                  <a:lnTo>
                    <a:pt x="34" y="158"/>
                  </a:lnTo>
                  <a:lnTo>
                    <a:pt x="34" y="158"/>
                  </a:lnTo>
                  <a:lnTo>
                    <a:pt x="26" y="154"/>
                  </a:lnTo>
                  <a:lnTo>
                    <a:pt x="20" y="152"/>
                  </a:lnTo>
                  <a:lnTo>
                    <a:pt x="12" y="154"/>
                  </a:lnTo>
                  <a:lnTo>
                    <a:pt x="4" y="158"/>
                  </a:lnTo>
                  <a:lnTo>
                    <a:pt x="4" y="158"/>
                  </a:lnTo>
                  <a:lnTo>
                    <a:pt x="0" y="166"/>
                  </a:lnTo>
                  <a:lnTo>
                    <a:pt x="0" y="172"/>
                  </a:lnTo>
                  <a:lnTo>
                    <a:pt x="0" y="180"/>
                  </a:lnTo>
                  <a:lnTo>
                    <a:pt x="4" y="186"/>
                  </a:lnTo>
                  <a:lnTo>
                    <a:pt x="124" y="306"/>
                  </a:lnTo>
                  <a:lnTo>
                    <a:pt x="344" y="34"/>
                  </a:lnTo>
                  <a:lnTo>
                    <a:pt x="344" y="34"/>
                  </a:lnTo>
                  <a:lnTo>
                    <a:pt x="346" y="26"/>
                  </a:lnTo>
                  <a:lnTo>
                    <a:pt x="348" y="18"/>
                  </a:lnTo>
                  <a:lnTo>
                    <a:pt x="346" y="12"/>
                  </a:lnTo>
                  <a:lnTo>
                    <a:pt x="340" y="6"/>
                  </a:lnTo>
                  <a:lnTo>
                    <a:pt x="34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37">
              <a:extLst>
                <a:ext uri="{FF2B5EF4-FFF2-40B4-BE49-F238E27FC236}">
                  <a16:creationId xmlns:a16="http://schemas.microsoft.com/office/drawing/2014/main" id="{53E75E73-487A-41AF-A04C-C25DF3D13D28}"/>
                </a:ext>
              </a:extLst>
            </p:cNvPr>
            <p:cNvSpPr>
              <a:spLocks noEditPoints="1"/>
            </p:cNvSpPr>
            <p:nvPr/>
          </p:nvSpPr>
          <p:spPr bwMode="auto">
            <a:xfrm>
              <a:off x="3504" y="1825"/>
              <a:ext cx="672" cy="670"/>
            </a:xfrm>
            <a:custGeom>
              <a:avLst/>
              <a:gdLst>
                <a:gd name="T0" fmla="*/ 302 w 672"/>
                <a:gd name="T1" fmla="*/ 0 h 670"/>
                <a:gd name="T2" fmla="*/ 206 w 672"/>
                <a:gd name="T3" fmla="*/ 26 h 670"/>
                <a:gd name="T4" fmla="*/ 122 w 672"/>
                <a:gd name="T5" fmla="*/ 76 h 670"/>
                <a:gd name="T6" fmla="*/ 58 w 672"/>
                <a:gd name="T7" fmla="*/ 148 h 670"/>
                <a:gd name="T8" fmla="*/ 16 w 672"/>
                <a:gd name="T9" fmla="*/ 234 h 670"/>
                <a:gd name="T10" fmla="*/ 0 w 672"/>
                <a:gd name="T11" fmla="*/ 334 h 670"/>
                <a:gd name="T12" fmla="*/ 8 w 672"/>
                <a:gd name="T13" fmla="*/ 402 h 670"/>
                <a:gd name="T14" fmla="*/ 42 w 672"/>
                <a:gd name="T15" fmla="*/ 494 h 670"/>
                <a:gd name="T16" fmla="*/ 100 w 672"/>
                <a:gd name="T17" fmla="*/ 572 h 670"/>
                <a:gd name="T18" fmla="*/ 176 w 672"/>
                <a:gd name="T19" fmla="*/ 630 h 670"/>
                <a:gd name="T20" fmla="*/ 268 w 672"/>
                <a:gd name="T21" fmla="*/ 662 h 670"/>
                <a:gd name="T22" fmla="*/ 336 w 672"/>
                <a:gd name="T23" fmla="*/ 670 h 670"/>
                <a:gd name="T24" fmla="*/ 436 w 672"/>
                <a:gd name="T25" fmla="*/ 654 h 670"/>
                <a:gd name="T26" fmla="*/ 524 w 672"/>
                <a:gd name="T27" fmla="*/ 612 h 670"/>
                <a:gd name="T28" fmla="*/ 594 w 672"/>
                <a:gd name="T29" fmla="*/ 548 h 670"/>
                <a:gd name="T30" fmla="*/ 646 w 672"/>
                <a:gd name="T31" fmla="*/ 464 h 670"/>
                <a:gd name="T32" fmla="*/ 670 w 672"/>
                <a:gd name="T33" fmla="*/ 368 h 670"/>
                <a:gd name="T34" fmla="*/ 670 w 672"/>
                <a:gd name="T35" fmla="*/ 300 h 670"/>
                <a:gd name="T36" fmla="*/ 646 w 672"/>
                <a:gd name="T37" fmla="*/ 204 h 670"/>
                <a:gd name="T38" fmla="*/ 594 w 672"/>
                <a:gd name="T39" fmla="*/ 122 h 670"/>
                <a:gd name="T40" fmla="*/ 524 w 672"/>
                <a:gd name="T41" fmla="*/ 56 h 670"/>
                <a:gd name="T42" fmla="*/ 436 w 672"/>
                <a:gd name="T43" fmla="*/ 14 h 670"/>
                <a:gd name="T44" fmla="*/ 336 w 672"/>
                <a:gd name="T45" fmla="*/ 0 h 670"/>
                <a:gd name="T46" fmla="*/ 336 w 672"/>
                <a:gd name="T47" fmla="*/ 630 h 670"/>
                <a:gd name="T48" fmla="*/ 248 w 672"/>
                <a:gd name="T49" fmla="*/ 616 h 670"/>
                <a:gd name="T50" fmla="*/ 172 w 672"/>
                <a:gd name="T51" fmla="*/ 580 h 670"/>
                <a:gd name="T52" fmla="*/ 108 w 672"/>
                <a:gd name="T53" fmla="*/ 522 h 670"/>
                <a:gd name="T54" fmla="*/ 64 w 672"/>
                <a:gd name="T55" fmla="*/ 450 h 670"/>
                <a:gd name="T56" fmla="*/ 42 w 672"/>
                <a:gd name="T57" fmla="*/ 364 h 670"/>
                <a:gd name="T58" fmla="*/ 42 w 672"/>
                <a:gd name="T59" fmla="*/ 304 h 670"/>
                <a:gd name="T60" fmla="*/ 64 w 672"/>
                <a:gd name="T61" fmla="*/ 220 h 670"/>
                <a:gd name="T62" fmla="*/ 108 w 672"/>
                <a:gd name="T63" fmla="*/ 146 h 670"/>
                <a:gd name="T64" fmla="*/ 172 w 672"/>
                <a:gd name="T65" fmla="*/ 90 h 670"/>
                <a:gd name="T66" fmla="*/ 248 w 672"/>
                <a:gd name="T67" fmla="*/ 52 h 670"/>
                <a:gd name="T68" fmla="*/ 336 w 672"/>
                <a:gd name="T69" fmla="*/ 40 h 670"/>
                <a:gd name="T70" fmla="*/ 396 w 672"/>
                <a:gd name="T71" fmla="*/ 46 h 670"/>
                <a:gd name="T72" fmla="*/ 476 w 672"/>
                <a:gd name="T73" fmla="*/ 74 h 670"/>
                <a:gd name="T74" fmla="*/ 544 w 672"/>
                <a:gd name="T75" fmla="*/ 126 h 670"/>
                <a:gd name="T76" fmla="*/ 596 w 672"/>
                <a:gd name="T77" fmla="*/ 194 h 670"/>
                <a:gd name="T78" fmla="*/ 626 w 672"/>
                <a:gd name="T79" fmla="*/ 276 h 670"/>
                <a:gd name="T80" fmla="*/ 632 w 672"/>
                <a:gd name="T81" fmla="*/ 334 h 670"/>
                <a:gd name="T82" fmla="*/ 618 w 672"/>
                <a:gd name="T83" fmla="*/ 422 h 670"/>
                <a:gd name="T84" fmla="*/ 580 w 672"/>
                <a:gd name="T85" fmla="*/ 500 h 670"/>
                <a:gd name="T86" fmla="*/ 524 w 672"/>
                <a:gd name="T87" fmla="*/ 562 h 670"/>
                <a:gd name="T88" fmla="*/ 450 w 672"/>
                <a:gd name="T89" fmla="*/ 606 h 670"/>
                <a:gd name="T90" fmla="*/ 366 w 672"/>
                <a:gd name="T91" fmla="*/ 62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2" h="670">
                  <a:moveTo>
                    <a:pt x="336" y="0"/>
                  </a:moveTo>
                  <a:lnTo>
                    <a:pt x="336" y="0"/>
                  </a:lnTo>
                  <a:lnTo>
                    <a:pt x="302" y="0"/>
                  </a:lnTo>
                  <a:lnTo>
                    <a:pt x="268" y="6"/>
                  </a:lnTo>
                  <a:lnTo>
                    <a:pt x="236" y="14"/>
                  </a:lnTo>
                  <a:lnTo>
                    <a:pt x="206" y="26"/>
                  </a:lnTo>
                  <a:lnTo>
                    <a:pt x="176" y="40"/>
                  </a:lnTo>
                  <a:lnTo>
                    <a:pt x="148" y="56"/>
                  </a:lnTo>
                  <a:lnTo>
                    <a:pt x="122" y="76"/>
                  </a:lnTo>
                  <a:lnTo>
                    <a:pt x="100" y="98"/>
                  </a:lnTo>
                  <a:lnTo>
                    <a:pt x="78" y="122"/>
                  </a:lnTo>
                  <a:lnTo>
                    <a:pt x="58" y="148"/>
                  </a:lnTo>
                  <a:lnTo>
                    <a:pt x="42" y="174"/>
                  </a:lnTo>
                  <a:lnTo>
                    <a:pt x="28" y="204"/>
                  </a:lnTo>
                  <a:lnTo>
                    <a:pt x="16" y="234"/>
                  </a:lnTo>
                  <a:lnTo>
                    <a:pt x="8" y="266"/>
                  </a:lnTo>
                  <a:lnTo>
                    <a:pt x="2" y="300"/>
                  </a:lnTo>
                  <a:lnTo>
                    <a:pt x="0" y="334"/>
                  </a:lnTo>
                  <a:lnTo>
                    <a:pt x="0" y="334"/>
                  </a:lnTo>
                  <a:lnTo>
                    <a:pt x="2" y="368"/>
                  </a:lnTo>
                  <a:lnTo>
                    <a:pt x="8" y="402"/>
                  </a:lnTo>
                  <a:lnTo>
                    <a:pt x="16" y="434"/>
                  </a:lnTo>
                  <a:lnTo>
                    <a:pt x="28" y="464"/>
                  </a:lnTo>
                  <a:lnTo>
                    <a:pt x="42" y="494"/>
                  </a:lnTo>
                  <a:lnTo>
                    <a:pt x="58" y="522"/>
                  </a:lnTo>
                  <a:lnTo>
                    <a:pt x="78" y="548"/>
                  </a:lnTo>
                  <a:lnTo>
                    <a:pt x="100" y="572"/>
                  </a:lnTo>
                  <a:lnTo>
                    <a:pt x="122" y="594"/>
                  </a:lnTo>
                  <a:lnTo>
                    <a:pt x="148" y="612"/>
                  </a:lnTo>
                  <a:lnTo>
                    <a:pt x="176" y="630"/>
                  </a:lnTo>
                  <a:lnTo>
                    <a:pt x="206" y="644"/>
                  </a:lnTo>
                  <a:lnTo>
                    <a:pt x="236" y="654"/>
                  </a:lnTo>
                  <a:lnTo>
                    <a:pt x="268" y="662"/>
                  </a:lnTo>
                  <a:lnTo>
                    <a:pt x="302" y="668"/>
                  </a:lnTo>
                  <a:lnTo>
                    <a:pt x="336" y="670"/>
                  </a:lnTo>
                  <a:lnTo>
                    <a:pt x="336" y="670"/>
                  </a:lnTo>
                  <a:lnTo>
                    <a:pt x="370" y="668"/>
                  </a:lnTo>
                  <a:lnTo>
                    <a:pt x="404" y="662"/>
                  </a:lnTo>
                  <a:lnTo>
                    <a:pt x="436" y="654"/>
                  </a:lnTo>
                  <a:lnTo>
                    <a:pt x="466" y="644"/>
                  </a:lnTo>
                  <a:lnTo>
                    <a:pt x="496" y="630"/>
                  </a:lnTo>
                  <a:lnTo>
                    <a:pt x="524" y="612"/>
                  </a:lnTo>
                  <a:lnTo>
                    <a:pt x="550" y="594"/>
                  </a:lnTo>
                  <a:lnTo>
                    <a:pt x="574" y="572"/>
                  </a:lnTo>
                  <a:lnTo>
                    <a:pt x="594" y="548"/>
                  </a:lnTo>
                  <a:lnTo>
                    <a:pt x="614" y="522"/>
                  </a:lnTo>
                  <a:lnTo>
                    <a:pt x="630" y="494"/>
                  </a:lnTo>
                  <a:lnTo>
                    <a:pt x="646" y="464"/>
                  </a:lnTo>
                  <a:lnTo>
                    <a:pt x="656" y="434"/>
                  </a:lnTo>
                  <a:lnTo>
                    <a:pt x="664" y="402"/>
                  </a:lnTo>
                  <a:lnTo>
                    <a:pt x="670" y="368"/>
                  </a:lnTo>
                  <a:lnTo>
                    <a:pt x="672" y="334"/>
                  </a:lnTo>
                  <a:lnTo>
                    <a:pt x="672" y="334"/>
                  </a:lnTo>
                  <a:lnTo>
                    <a:pt x="670" y="300"/>
                  </a:lnTo>
                  <a:lnTo>
                    <a:pt x="664" y="266"/>
                  </a:lnTo>
                  <a:lnTo>
                    <a:pt x="656" y="234"/>
                  </a:lnTo>
                  <a:lnTo>
                    <a:pt x="646" y="204"/>
                  </a:lnTo>
                  <a:lnTo>
                    <a:pt x="630" y="174"/>
                  </a:lnTo>
                  <a:lnTo>
                    <a:pt x="614" y="148"/>
                  </a:lnTo>
                  <a:lnTo>
                    <a:pt x="594" y="122"/>
                  </a:lnTo>
                  <a:lnTo>
                    <a:pt x="574" y="98"/>
                  </a:lnTo>
                  <a:lnTo>
                    <a:pt x="550" y="76"/>
                  </a:lnTo>
                  <a:lnTo>
                    <a:pt x="524" y="56"/>
                  </a:lnTo>
                  <a:lnTo>
                    <a:pt x="496" y="40"/>
                  </a:lnTo>
                  <a:lnTo>
                    <a:pt x="466" y="26"/>
                  </a:lnTo>
                  <a:lnTo>
                    <a:pt x="436" y="14"/>
                  </a:lnTo>
                  <a:lnTo>
                    <a:pt x="404" y="6"/>
                  </a:lnTo>
                  <a:lnTo>
                    <a:pt x="370" y="0"/>
                  </a:lnTo>
                  <a:lnTo>
                    <a:pt x="336" y="0"/>
                  </a:lnTo>
                  <a:lnTo>
                    <a:pt x="336" y="0"/>
                  </a:lnTo>
                  <a:close/>
                  <a:moveTo>
                    <a:pt x="336" y="630"/>
                  </a:moveTo>
                  <a:lnTo>
                    <a:pt x="336" y="630"/>
                  </a:lnTo>
                  <a:lnTo>
                    <a:pt x="306" y="628"/>
                  </a:lnTo>
                  <a:lnTo>
                    <a:pt x="276" y="624"/>
                  </a:lnTo>
                  <a:lnTo>
                    <a:pt x="248" y="616"/>
                  </a:lnTo>
                  <a:lnTo>
                    <a:pt x="222" y="606"/>
                  </a:lnTo>
                  <a:lnTo>
                    <a:pt x="196" y="594"/>
                  </a:lnTo>
                  <a:lnTo>
                    <a:pt x="172" y="580"/>
                  </a:lnTo>
                  <a:lnTo>
                    <a:pt x="148" y="562"/>
                  </a:lnTo>
                  <a:lnTo>
                    <a:pt x="128" y="544"/>
                  </a:lnTo>
                  <a:lnTo>
                    <a:pt x="108" y="522"/>
                  </a:lnTo>
                  <a:lnTo>
                    <a:pt x="92" y="500"/>
                  </a:lnTo>
                  <a:lnTo>
                    <a:pt x="76" y="476"/>
                  </a:lnTo>
                  <a:lnTo>
                    <a:pt x="64" y="450"/>
                  </a:lnTo>
                  <a:lnTo>
                    <a:pt x="54" y="422"/>
                  </a:lnTo>
                  <a:lnTo>
                    <a:pt x="46" y="394"/>
                  </a:lnTo>
                  <a:lnTo>
                    <a:pt x="42" y="364"/>
                  </a:lnTo>
                  <a:lnTo>
                    <a:pt x="40" y="334"/>
                  </a:lnTo>
                  <a:lnTo>
                    <a:pt x="40" y="334"/>
                  </a:lnTo>
                  <a:lnTo>
                    <a:pt x="42" y="304"/>
                  </a:lnTo>
                  <a:lnTo>
                    <a:pt x="46" y="276"/>
                  </a:lnTo>
                  <a:lnTo>
                    <a:pt x="54" y="246"/>
                  </a:lnTo>
                  <a:lnTo>
                    <a:pt x="64" y="220"/>
                  </a:lnTo>
                  <a:lnTo>
                    <a:pt x="76" y="194"/>
                  </a:lnTo>
                  <a:lnTo>
                    <a:pt x="92" y="170"/>
                  </a:lnTo>
                  <a:lnTo>
                    <a:pt x="108" y="146"/>
                  </a:lnTo>
                  <a:lnTo>
                    <a:pt x="128" y="126"/>
                  </a:lnTo>
                  <a:lnTo>
                    <a:pt x="148" y="106"/>
                  </a:lnTo>
                  <a:lnTo>
                    <a:pt x="172" y="90"/>
                  </a:lnTo>
                  <a:lnTo>
                    <a:pt x="196" y="74"/>
                  </a:lnTo>
                  <a:lnTo>
                    <a:pt x="222" y="62"/>
                  </a:lnTo>
                  <a:lnTo>
                    <a:pt x="248" y="52"/>
                  </a:lnTo>
                  <a:lnTo>
                    <a:pt x="276" y="46"/>
                  </a:lnTo>
                  <a:lnTo>
                    <a:pt x="306" y="40"/>
                  </a:lnTo>
                  <a:lnTo>
                    <a:pt x="336" y="40"/>
                  </a:lnTo>
                  <a:lnTo>
                    <a:pt x="336" y="40"/>
                  </a:lnTo>
                  <a:lnTo>
                    <a:pt x="366" y="40"/>
                  </a:lnTo>
                  <a:lnTo>
                    <a:pt x="396" y="46"/>
                  </a:lnTo>
                  <a:lnTo>
                    <a:pt x="424" y="52"/>
                  </a:lnTo>
                  <a:lnTo>
                    <a:pt x="450" y="62"/>
                  </a:lnTo>
                  <a:lnTo>
                    <a:pt x="476" y="74"/>
                  </a:lnTo>
                  <a:lnTo>
                    <a:pt x="502" y="90"/>
                  </a:lnTo>
                  <a:lnTo>
                    <a:pt x="524" y="106"/>
                  </a:lnTo>
                  <a:lnTo>
                    <a:pt x="544" y="126"/>
                  </a:lnTo>
                  <a:lnTo>
                    <a:pt x="564" y="146"/>
                  </a:lnTo>
                  <a:lnTo>
                    <a:pt x="580" y="170"/>
                  </a:lnTo>
                  <a:lnTo>
                    <a:pt x="596" y="194"/>
                  </a:lnTo>
                  <a:lnTo>
                    <a:pt x="608" y="220"/>
                  </a:lnTo>
                  <a:lnTo>
                    <a:pt x="618" y="246"/>
                  </a:lnTo>
                  <a:lnTo>
                    <a:pt x="626" y="276"/>
                  </a:lnTo>
                  <a:lnTo>
                    <a:pt x="630" y="304"/>
                  </a:lnTo>
                  <a:lnTo>
                    <a:pt x="632" y="334"/>
                  </a:lnTo>
                  <a:lnTo>
                    <a:pt x="632" y="334"/>
                  </a:lnTo>
                  <a:lnTo>
                    <a:pt x="630" y="364"/>
                  </a:lnTo>
                  <a:lnTo>
                    <a:pt x="626" y="394"/>
                  </a:lnTo>
                  <a:lnTo>
                    <a:pt x="618" y="422"/>
                  </a:lnTo>
                  <a:lnTo>
                    <a:pt x="608" y="450"/>
                  </a:lnTo>
                  <a:lnTo>
                    <a:pt x="596" y="476"/>
                  </a:lnTo>
                  <a:lnTo>
                    <a:pt x="580" y="500"/>
                  </a:lnTo>
                  <a:lnTo>
                    <a:pt x="564" y="522"/>
                  </a:lnTo>
                  <a:lnTo>
                    <a:pt x="544" y="544"/>
                  </a:lnTo>
                  <a:lnTo>
                    <a:pt x="524" y="562"/>
                  </a:lnTo>
                  <a:lnTo>
                    <a:pt x="502" y="580"/>
                  </a:lnTo>
                  <a:lnTo>
                    <a:pt x="476" y="594"/>
                  </a:lnTo>
                  <a:lnTo>
                    <a:pt x="450" y="606"/>
                  </a:lnTo>
                  <a:lnTo>
                    <a:pt x="424" y="616"/>
                  </a:lnTo>
                  <a:lnTo>
                    <a:pt x="396" y="624"/>
                  </a:lnTo>
                  <a:lnTo>
                    <a:pt x="366" y="628"/>
                  </a:lnTo>
                  <a:lnTo>
                    <a:pt x="336" y="630"/>
                  </a:lnTo>
                  <a:lnTo>
                    <a:pt x="336" y="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3" name="Group 35">
            <a:extLst>
              <a:ext uri="{FF2B5EF4-FFF2-40B4-BE49-F238E27FC236}">
                <a16:creationId xmlns:a16="http://schemas.microsoft.com/office/drawing/2014/main" id="{7D5CC318-90BF-443E-8B7B-08E2115D25D9}"/>
              </a:ext>
            </a:extLst>
          </p:cNvPr>
          <p:cNvGrpSpPr>
            <a:grpSpLocks noChangeAspect="1"/>
          </p:cNvGrpSpPr>
          <p:nvPr/>
        </p:nvGrpSpPr>
        <p:grpSpPr bwMode="auto">
          <a:xfrm>
            <a:off x="4211870" y="4918488"/>
            <a:ext cx="310143" cy="309220"/>
            <a:chOff x="3504" y="1825"/>
            <a:chExt cx="672" cy="670"/>
          </a:xfrm>
          <a:solidFill>
            <a:schemeClr val="accent3"/>
          </a:solidFill>
        </p:grpSpPr>
        <p:sp>
          <p:nvSpPr>
            <p:cNvPr id="94" name="Freeform 36">
              <a:extLst>
                <a:ext uri="{FF2B5EF4-FFF2-40B4-BE49-F238E27FC236}">
                  <a16:creationId xmlns:a16="http://schemas.microsoft.com/office/drawing/2014/main" id="{A46CF062-F150-4FEB-AD3A-AC71C959E07E}"/>
                </a:ext>
              </a:extLst>
            </p:cNvPr>
            <p:cNvSpPr>
              <a:spLocks/>
            </p:cNvSpPr>
            <p:nvPr/>
          </p:nvSpPr>
          <p:spPr bwMode="auto">
            <a:xfrm>
              <a:off x="3684" y="2005"/>
              <a:ext cx="348" cy="306"/>
            </a:xfrm>
            <a:custGeom>
              <a:avLst/>
              <a:gdLst>
                <a:gd name="T0" fmla="*/ 340 w 348"/>
                <a:gd name="T1" fmla="*/ 6 h 306"/>
                <a:gd name="T2" fmla="*/ 340 w 348"/>
                <a:gd name="T3" fmla="*/ 6 h 306"/>
                <a:gd name="T4" fmla="*/ 334 w 348"/>
                <a:gd name="T5" fmla="*/ 2 h 306"/>
                <a:gd name="T6" fmla="*/ 326 w 348"/>
                <a:gd name="T7" fmla="*/ 0 h 306"/>
                <a:gd name="T8" fmla="*/ 318 w 348"/>
                <a:gd name="T9" fmla="*/ 2 h 306"/>
                <a:gd name="T10" fmla="*/ 312 w 348"/>
                <a:gd name="T11" fmla="*/ 8 h 306"/>
                <a:gd name="T12" fmla="*/ 120 w 348"/>
                <a:gd name="T13" fmla="*/ 246 h 306"/>
                <a:gd name="T14" fmla="*/ 34 w 348"/>
                <a:gd name="T15" fmla="*/ 158 h 306"/>
                <a:gd name="T16" fmla="*/ 34 w 348"/>
                <a:gd name="T17" fmla="*/ 158 h 306"/>
                <a:gd name="T18" fmla="*/ 26 w 348"/>
                <a:gd name="T19" fmla="*/ 154 h 306"/>
                <a:gd name="T20" fmla="*/ 20 w 348"/>
                <a:gd name="T21" fmla="*/ 152 h 306"/>
                <a:gd name="T22" fmla="*/ 12 w 348"/>
                <a:gd name="T23" fmla="*/ 154 h 306"/>
                <a:gd name="T24" fmla="*/ 4 w 348"/>
                <a:gd name="T25" fmla="*/ 158 h 306"/>
                <a:gd name="T26" fmla="*/ 4 w 348"/>
                <a:gd name="T27" fmla="*/ 158 h 306"/>
                <a:gd name="T28" fmla="*/ 0 w 348"/>
                <a:gd name="T29" fmla="*/ 166 h 306"/>
                <a:gd name="T30" fmla="*/ 0 w 348"/>
                <a:gd name="T31" fmla="*/ 172 h 306"/>
                <a:gd name="T32" fmla="*/ 0 w 348"/>
                <a:gd name="T33" fmla="*/ 180 h 306"/>
                <a:gd name="T34" fmla="*/ 4 w 348"/>
                <a:gd name="T35" fmla="*/ 186 h 306"/>
                <a:gd name="T36" fmla="*/ 124 w 348"/>
                <a:gd name="T37" fmla="*/ 306 h 306"/>
                <a:gd name="T38" fmla="*/ 344 w 348"/>
                <a:gd name="T39" fmla="*/ 34 h 306"/>
                <a:gd name="T40" fmla="*/ 344 w 348"/>
                <a:gd name="T41" fmla="*/ 34 h 306"/>
                <a:gd name="T42" fmla="*/ 346 w 348"/>
                <a:gd name="T43" fmla="*/ 26 h 306"/>
                <a:gd name="T44" fmla="*/ 348 w 348"/>
                <a:gd name="T45" fmla="*/ 18 h 306"/>
                <a:gd name="T46" fmla="*/ 346 w 348"/>
                <a:gd name="T47" fmla="*/ 12 h 306"/>
                <a:gd name="T48" fmla="*/ 340 w 348"/>
                <a:gd name="T49" fmla="*/ 6 h 306"/>
                <a:gd name="T50" fmla="*/ 340 w 348"/>
                <a:gd name="T51"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306">
                  <a:moveTo>
                    <a:pt x="340" y="6"/>
                  </a:moveTo>
                  <a:lnTo>
                    <a:pt x="340" y="6"/>
                  </a:lnTo>
                  <a:lnTo>
                    <a:pt x="334" y="2"/>
                  </a:lnTo>
                  <a:lnTo>
                    <a:pt x="326" y="0"/>
                  </a:lnTo>
                  <a:lnTo>
                    <a:pt x="318" y="2"/>
                  </a:lnTo>
                  <a:lnTo>
                    <a:pt x="312" y="8"/>
                  </a:lnTo>
                  <a:lnTo>
                    <a:pt x="120" y="246"/>
                  </a:lnTo>
                  <a:lnTo>
                    <a:pt x="34" y="158"/>
                  </a:lnTo>
                  <a:lnTo>
                    <a:pt x="34" y="158"/>
                  </a:lnTo>
                  <a:lnTo>
                    <a:pt x="26" y="154"/>
                  </a:lnTo>
                  <a:lnTo>
                    <a:pt x="20" y="152"/>
                  </a:lnTo>
                  <a:lnTo>
                    <a:pt x="12" y="154"/>
                  </a:lnTo>
                  <a:lnTo>
                    <a:pt x="4" y="158"/>
                  </a:lnTo>
                  <a:lnTo>
                    <a:pt x="4" y="158"/>
                  </a:lnTo>
                  <a:lnTo>
                    <a:pt x="0" y="166"/>
                  </a:lnTo>
                  <a:lnTo>
                    <a:pt x="0" y="172"/>
                  </a:lnTo>
                  <a:lnTo>
                    <a:pt x="0" y="180"/>
                  </a:lnTo>
                  <a:lnTo>
                    <a:pt x="4" y="186"/>
                  </a:lnTo>
                  <a:lnTo>
                    <a:pt x="124" y="306"/>
                  </a:lnTo>
                  <a:lnTo>
                    <a:pt x="344" y="34"/>
                  </a:lnTo>
                  <a:lnTo>
                    <a:pt x="344" y="34"/>
                  </a:lnTo>
                  <a:lnTo>
                    <a:pt x="346" y="26"/>
                  </a:lnTo>
                  <a:lnTo>
                    <a:pt x="348" y="18"/>
                  </a:lnTo>
                  <a:lnTo>
                    <a:pt x="346" y="12"/>
                  </a:lnTo>
                  <a:lnTo>
                    <a:pt x="340" y="6"/>
                  </a:lnTo>
                  <a:lnTo>
                    <a:pt x="34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37">
              <a:extLst>
                <a:ext uri="{FF2B5EF4-FFF2-40B4-BE49-F238E27FC236}">
                  <a16:creationId xmlns:a16="http://schemas.microsoft.com/office/drawing/2014/main" id="{98B745F4-65A1-4C2F-86D9-BAA22E596DCE}"/>
                </a:ext>
              </a:extLst>
            </p:cNvPr>
            <p:cNvSpPr>
              <a:spLocks noEditPoints="1"/>
            </p:cNvSpPr>
            <p:nvPr/>
          </p:nvSpPr>
          <p:spPr bwMode="auto">
            <a:xfrm>
              <a:off x="3504" y="1825"/>
              <a:ext cx="672" cy="670"/>
            </a:xfrm>
            <a:custGeom>
              <a:avLst/>
              <a:gdLst>
                <a:gd name="T0" fmla="*/ 302 w 672"/>
                <a:gd name="T1" fmla="*/ 0 h 670"/>
                <a:gd name="T2" fmla="*/ 206 w 672"/>
                <a:gd name="T3" fmla="*/ 26 h 670"/>
                <a:gd name="T4" fmla="*/ 122 w 672"/>
                <a:gd name="T5" fmla="*/ 76 h 670"/>
                <a:gd name="T6" fmla="*/ 58 w 672"/>
                <a:gd name="T7" fmla="*/ 148 h 670"/>
                <a:gd name="T8" fmla="*/ 16 w 672"/>
                <a:gd name="T9" fmla="*/ 234 h 670"/>
                <a:gd name="T10" fmla="*/ 0 w 672"/>
                <a:gd name="T11" fmla="*/ 334 h 670"/>
                <a:gd name="T12" fmla="*/ 8 w 672"/>
                <a:gd name="T13" fmla="*/ 402 h 670"/>
                <a:gd name="T14" fmla="*/ 42 w 672"/>
                <a:gd name="T15" fmla="*/ 494 h 670"/>
                <a:gd name="T16" fmla="*/ 100 w 672"/>
                <a:gd name="T17" fmla="*/ 572 h 670"/>
                <a:gd name="T18" fmla="*/ 176 w 672"/>
                <a:gd name="T19" fmla="*/ 630 h 670"/>
                <a:gd name="T20" fmla="*/ 268 w 672"/>
                <a:gd name="T21" fmla="*/ 662 h 670"/>
                <a:gd name="T22" fmla="*/ 336 w 672"/>
                <a:gd name="T23" fmla="*/ 670 h 670"/>
                <a:gd name="T24" fmla="*/ 436 w 672"/>
                <a:gd name="T25" fmla="*/ 654 h 670"/>
                <a:gd name="T26" fmla="*/ 524 w 672"/>
                <a:gd name="T27" fmla="*/ 612 h 670"/>
                <a:gd name="T28" fmla="*/ 594 w 672"/>
                <a:gd name="T29" fmla="*/ 548 h 670"/>
                <a:gd name="T30" fmla="*/ 646 w 672"/>
                <a:gd name="T31" fmla="*/ 464 h 670"/>
                <a:gd name="T32" fmla="*/ 670 w 672"/>
                <a:gd name="T33" fmla="*/ 368 h 670"/>
                <a:gd name="T34" fmla="*/ 670 w 672"/>
                <a:gd name="T35" fmla="*/ 300 h 670"/>
                <a:gd name="T36" fmla="*/ 646 w 672"/>
                <a:gd name="T37" fmla="*/ 204 h 670"/>
                <a:gd name="T38" fmla="*/ 594 w 672"/>
                <a:gd name="T39" fmla="*/ 122 h 670"/>
                <a:gd name="T40" fmla="*/ 524 w 672"/>
                <a:gd name="T41" fmla="*/ 56 h 670"/>
                <a:gd name="T42" fmla="*/ 436 w 672"/>
                <a:gd name="T43" fmla="*/ 14 h 670"/>
                <a:gd name="T44" fmla="*/ 336 w 672"/>
                <a:gd name="T45" fmla="*/ 0 h 670"/>
                <a:gd name="T46" fmla="*/ 336 w 672"/>
                <a:gd name="T47" fmla="*/ 630 h 670"/>
                <a:gd name="T48" fmla="*/ 248 w 672"/>
                <a:gd name="T49" fmla="*/ 616 h 670"/>
                <a:gd name="T50" fmla="*/ 172 w 672"/>
                <a:gd name="T51" fmla="*/ 580 h 670"/>
                <a:gd name="T52" fmla="*/ 108 w 672"/>
                <a:gd name="T53" fmla="*/ 522 h 670"/>
                <a:gd name="T54" fmla="*/ 64 w 672"/>
                <a:gd name="T55" fmla="*/ 450 h 670"/>
                <a:gd name="T56" fmla="*/ 42 w 672"/>
                <a:gd name="T57" fmla="*/ 364 h 670"/>
                <a:gd name="T58" fmla="*/ 42 w 672"/>
                <a:gd name="T59" fmla="*/ 304 h 670"/>
                <a:gd name="T60" fmla="*/ 64 w 672"/>
                <a:gd name="T61" fmla="*/ 220 h 670"/>
                <a:gd name="T62" fmla="*/ 108 w 672"/>
                <a:gd name="T63" fmla="*/ 146 h 670"/>
                <a:gd name="T64" fmla="*/ 172 w 672"/>
                <a:gd name="T65" fmla="*/ 90 h 670"/>
                <a:gd name="T66" fmla="*/ 248 w 672"/>
                <a:gd name="T67" fmla="*/ 52 h 670"/>
                <a:gd name="T68" fmla="*/ 336 w 672"/>
                <a:gd name="T69" fmla="*/ 40 h 670"/>
                <a:gd name="T70" fmla="*/ 396 w 672"/>
                <a:gd name="T71" fmla="*/ 46 h 670"/>
                <a:gd name="T72" fmla="*/ 476 w 672"/>
                <a:gd name="T73" fmla="*/ 74 h 670"/>
                <a:gd name="T74" fmla="*/ 544 w 672"/>
                <a:gd name="T75" fmla="*/ 126 h 670"/>
                <a:gd name="T76" fmla="*/ 596 w 672"/>
                <a:gd name="T77" fmla="*/ 194 h 670"/>
                <a:gd name="T78" fmla="*/ 626 w 672"/>
                <a:gd name="T79" fmla="*/ 276 h 670"/>
                <a:gd name="T80" fmla="*/ 632 w 672"/>
                <a:gd name="T81" fmla="*/ 334 h 670"/>
                <a:gd name="T82" fmla="*/ 618 w 672"/>
                <a:gd name="T83" fmla="*/ 422 h 670"/>
                <a:gd name="T84" fmla="*/ 580 w 672"/>
                <a:gd name="T85" fmla="*/ 500 h 670"/>
                <a:gd name="T86" fmla="*/ 524 w 672"/>
                <a:gd name="T87" fmla="*/ 562 h 670"/>
                <a:gd name="T88" fmla="*/ 450 w 672"/>
                <a:gd name="T89" fmla="*/ 606 h 670"/>
                <a:gd name="T90" fmla="*/ 366 w 672"/>
                <a:gd name="T91" fmla="*/ 62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2" h="670">
                  <a:moveTo>
                    <a:pt x="336" y="0"/>
                  </a:moveTo>
                  <a:lnTo>
                    <a:pt x="336" y="0"/>
                  </a:lnTo>
                  <a:lnTo>
                    <a:pt x="302" y="0"/>
                  </a:lnTo>
                  <a:lnTo>
                    <a:pt x="268" y="6"/>
                  </a:lnTo>
                  <a:lnTo>
                    <a:pt x="236" y="14"/>
                  </a:lnTo>
                  <a:lnTo>
                    <a:pt x="206" y="26"/>
                  </a:lnTo>
                  <a:lnTo>
                    <a:pt x="176" y="40"/>
                  </a:lnTo>
                  <a:lnTo>
                    <a:pt x="148" y="56"/>
                  </a:lnTo>
                  <a:lnTo>
                    <a:pt x="122" y="76"/>
                  </a:lnTo>
                  <a:lnTo>
                    <a:pt x="100" y="98"/>
                  </a:lnTo>
                  <a:lnTo>
                    <a:pt x="78" y="122"/>
                  </a:lnTo>
                  <a:lnTo>
                    <a:pt x="58" y="148"/>
                  </a:lnTo>
                  <a:lnTo>
                    <a:pt x="42" y="174"/>
                  </a:lnTo>
                  <a:lnTo>
                    <a:pt x="28" y="204"/>
                  </a:lnTo>
                  <a:lnTo>
                    <a:pt x="16" y="234"/>
                  </a:lnTo>
                  <a:lnTo>
                    <a:pt x="8" y="266"/>
                  </a:lnTo>
                  <a:lnTo>
                    <a:pt x="2" y="300"/>
                  </a:lnTo>
                  <a:lnTo>
                    <a:pt x="0" y="334"/>
                  </a:lnTo>
                  <a:lnTo>
                    <a:pt x="0" y="334"/>
                  </a:lnTo>
                  <a:lnTo>
                    <a:pt x="2" y="368"/>
                  </a:lnTo>
                  <a:lnTo>
                    <a:pt x="8" y="402"/>
                  </a:lnTo>
                  <a:lnTo>
                    <a:pt x="16" y="434"/>
                  </a:lnTo>
                  <a:lnTo>
                    <a:pt x="28" y="464"/>
                  </a:lnTo>
                  <a:lnTo>
                    <a:pt x="42" y="494"/>
                  </a:lnTo>
                  <a:lnTo>
                    <a:pt x="58" y="522"/>
                  </a:lnTo>
                  <a:lnTo>
                    <a:pt x="78" y="548"/>
                  </a:lnTo>
                  <a:lnTo>
                    <a:pt x="100" y="572"/>
                  </a:lnTo>
                  <a:lnTo>
                    <a:pt x="122" y="594"/>
                  </a:lnTo>
                  <a:lnTo>
                    <a:pt x="148" y="612"/>
                  </a:lnTo>
                  <a:lnTo>
                    <a:pt x="176" y="630"/>
                  </a:lnTo>
                  <a:lnTo>
                    <a:pt x="206" y="644"/>
                  </a:lnTo>
                  <a:lnTo>
                    <a:pt x="236" y="654"/>
                  </a:lnTo>
                  <a:lnTo>
                    <a:pt x="268" y="662"/>
                  </a:lnTo>
                  <a:lnTo>
                    <a:pt x="302" y="668"/>
                  </a:lnTo>
                  <a:lnTo>
                    <a:pt x="336" y="670"/>
                  </a:lnTo>
                  <a:lnTo>
                    <a:pt x="336" y="670"/>
                  </a:lnTo>
                  <a:lnTo>
                    <a:pt x="370" y="668"/>
                  </a:lnTo>
                  <a:lnTo>
                    <a:pt x="404" y="662"/>
                  </a:lnTo>
                  <a:lnTo>
                    <a:pt x="436" y="654"/>
                  </a:lnTo>
                  <a:lnTo>
                    <a:pt x="466" y="644"/>
                  </a:lnTo>
                  <a:lnTo>
                    <a:pt x="496" y="630"/>
                  </a:lnTo>
                  <a:lnTo>
                    <a:pt x="524" y="612"/>
                  </a:lnTo>
                  <a:lnTo>
                    <a:pt x="550" y="594"/>
                  </a:lnTo>
                  <a:lnTo>
                    <a:pt x="574" y="572"/>
                  </a:lnTo>
                  <a:lnTo>
                    <a:pt x="594" y="548"/>
                  </a:lnTo>
                  <a:lnTo>
                    <a:pt x="614" y="522"/>
                  </a:lnTo>
                  <a:lnTo>
                    <a:pt x="630" y="494"/>
                  </a:lnTo>
                  <a:lnTo>
                    <a:pt x="646" y="464"/>
                  </a:lnTo>
                  <a:lnTo>
                    <a:pt x="656" y="434"/>
                  </a:lnTo>
                  <a:lnTo>
                    <a:pt x="664" y="402"/>
                  </a:lnTo>
                  <a:lnTo>
                    <a:pt x="670" y="368"/>
                  </a:lnTo>
                  <a:lnTo>
                    <a:pt x="672" y="334"/>
                  </a:lnTo>
                  <a:lnTo>
                    <a:pt x="672" y="334"/>
                  </a:lnTo>
                  <a:lnTo>
                    <a:pt x="670" y="300"/>
                  </a:lnTo>
                  <a:lnTo>
                    <a:pt x="664" y="266"/>
                  </a:lnTo>
                  <a:lnTo>
                    <a:pt x="656" y="234"/>
                  </a:lnTo>
                  <a:lnTo>
                    <a:pt x="646" y="204"/>
                  </a:lnTo>
                  <a:lnTo>
                    <a:pt x="630" y="174"/>
                  </a:lnTo>
                  <a:lnTo>
                    <a:pt x="614" y="148"/>
                  </a:lnTo>
                  <a:lnTo>
                    <a:pt x="594" y="122"/>
                  </a:lnTo>
                  <a:lnTo>
                    <a:pt x="574" y="98"/>
                  </a:lnTo>
                  <a:lnTo>
                    <a:pt x="550" y="76"/>
                  </a:lnTo>
                  <a:lnTo>
                    <a:pt x="524" y="56"/>
                  </a:lnTo>
                  <a:lnTo>
                    <a:pt x="496" y="40"/>
                  </a:lnTo>
                  <a:lnTo>
                    <a:pt x="466" y="26"/>
                  </a:lnTo>
                  <a:lnTo>
                    <a:pt x="436" y="14"/>
                  </a:lnTo>
                  <a:lnTo>
                    <a:pt x="404" y="6"/>
                  </a:lnTo>
                  <a:lnTo>
                    <a:pt x="370" y="0"/>
                  </a:lnTo>
                  <a:lnTo>
                    <a:pt x="336" y="0"/>
                  </a:lnTo>
                  <a:lnTo>
                    <a:pt x="336" y="0"/>
                  </a:lnTo>
                  <a:close/>
                  <a:moveTo>
                    <a:pt x="336" y="630"/>
                  </a:moveTo>
                  <a:lnTo>
                    <a:pt x="336" y="630"/>
                  </a:lnTo>
                  <a:lnTo>
                    <a:pt x="306" y="628"/>
                  </a:lnTo>
                  <a:lnTo>
                    <a:pt x="276" y="624"/>
                  </a:lnTo>
                  <a:lnTo>
                    <a:pt x="248" y="616"/>
                  </a:lnTo>
                  <a:lnTo>
                    <a:pt x="222" y="606"/>
                  </a:lnTo>
                  <a:lnTo>
                    <a:pt x="196" y="594"/>
                  </a:lnTo>
                  <a:lnTo>
                    <a:pt x="172" y="580"/>
                  </a:lnTo>
                  <a:lnTo>
                    <a:pt x="148" y="562"/>
                  </a:lnTo>
                  <a:lnTo>
                    <a:pt x="128" y="544"/>
                  </a:lnTo>
                  <a:lnTo>
                    <a:pt x="108" y="522"/>
                  </a:lnTo>
                  <a:lnTo>
                    <a:pt x="92" y="500"/>
                  </a:lnTo>
                  <a:lnTo>
                    <a:pt x="76" y="476"/>
                  </a:lnTo>
                  <a:lnTo>
                    <a:pt x="64" y="450"/>
                  </a:lnTo>
                  <a:lnTo>
                    <a:pt x="54" y="422"/>
                  </a:lnTo>
                  <a:lnTo>
                    <a:pt x="46" y="394"/>
                  </a:lnTo>
                  <a:lnTo>
                    <a:pt x="42" y="364"/>
                  </a:lnTo>
                  <a:lnTo>
                    <a:pt x="40" y="334"/>
                  </a:lnTo>
                  <a:lnTo>
                    <a:pt x="40" y="334"/>
                  </a:lnTo>
                  <a:lnTo>
                    <a:pt x="42" y="304"/>
                  </a:lnTo>
                  <a:lnTo>
                    <a:pt x="46" y="276"/>
                  </a:lnTo>
                  <a:lnTo>
                    <a:pt x="54" y="246"/>
                  </a:lnTo>
                  <a:lnTo>
                    <a:pt x="64" y="220"/>
                  </a:lnTo>
                  <a:lnTo>
                    <a:pt x="76" y="194"/>
                  </a:lnTo>
                  <a:lnTo>
                    <a:pt x="92" y="170"/>
                  </a:lnTo>
                  <a:lnTo>
                    <a:pt x="108" y="146"/>
                  </a:lnTo>
                  <a:lnTo>
                    <a:pt x="128" y="126"/>
                  </a:lnTo>
                  <a:lnTo>
                    <a:pt x="148" y="106"/>
                  </a:lnTo>
                  <a:lnTo>
                    <a:pt x="172" y="90"/>
                  </a:lnTo>
                  <a:lnTo>
                    <a:pt x="196" y="74"/>
                  </a:lnTo>
                  <a:lnTo>
                    <a:pt x="222" y="62"/>
                  </a:lnTo>
                  <a:lnTo>
                    <a:pt x="248" y="52"/>
                  </a:lnTo>
                  <a:lnTo>
                    <a:pt x="276" y="46"/>
                  </a:lnTo>
                  <a:lnTo>
                    <a:pt x="306" y="40"/>
                  </a:lnTo>
                  <a:lnTo>
                    <a:pt x="336" y="40"/>
                  </a:lnTo>
                  <a:lnTo>
                    <a:pt x="336" y="40"/>
                  </a:lnTo>
                  <a:lnTo>
                    <a:pt x="366" y="40"/>
                  </a:lnTo>
                  <a:lnTo>
                    <a:pt x="396" y="46"/>
                  </a:lnTo>
                  <a:lnTo>
                    <a:pt x="424" y="52"/>
                  </a:lnTo>
                  <a:lnTo>
                    <a:pt x="450" y="62"/>
                  </a:lnTo>
                  <a:lnTo>
                    <a:pt x="476" y="74"/>
                  </a:lnTo>
                  <a:lnTo>
                    <a:pt x="502" y="90"/>
                  </a:lnTo>
                  <a:lnTo>
                    <a:pt x="524" y="106"/>
                  </a:lnTo>
                  <a:lnTo>
                    <a:pt x="544" y="126"/>
                  </a:lnTo>
                  <a:lnTo>
                    <a:pt x="564" y="146"/>
                  </a:lnTo>
                  <a:lnTo>
                    <a:pt x="580" y="170"/>
                  </a:lnTo>
                  <a:lnTo>
                    <a:pt x="596" y="194"/>
                  </a:lnTo>
                  <a:lnTo>
                    <a:pt x="608" y="220"/>
                  </a:lnTo>
                  <a:lnTo>
                    <a:pt x="618" y="246"/>
                  </a:lnTo>
                  <a:lnTo>
                    <a:pt x="626" y="276"/>
                  </a:lnTo>
                  <a:lnTo>
                    <a:pt x="630" y="304"/>
                  </a:lnTo>
                  <a:lnTo>
                    <a:pt x="632" y="334"/>
                  </a:lnTo>
                  <a:lnTo>
                    <a:pt x="632" y="334"/>
                  </a:lnTo>
                  <a:lnTo>
                    <a:pt x="630" y="364"/>
                  </a:lnTo>
                  <a:lnTo>
                    <a:pt x="626" y="394"/>
                  </a:lnTo>
                  <a:lnTo>
                    <a:pt x="618" y="422"/>
                  </a:lnTo>
                  <a:lnTo>
                    <a:pt x="608" y="450"/>
                  </a:lnTo>
                  <a:lnTo>
                    <a:pt x="596" y="476"/>
                  </a:lnTo>
                  <a:lnTo>
                    <a:pt x="580" y="500"/>
                  </a:lnTo>
                  <a:lnTo>
                    <a:pt x="564" y="522"/>
                  </a:lnTo>
                  <a:lnTo>
                    <a:pt x="544" y="544"/>
                  </a:lnTo>
                  <a:lnTo>
                    <a:pt x="524" y="562"/>
                  </a:lnTo>
                  <a:lnTo>
                    <a:pt x="502" y="580"/>
                  </a:lnTo>
                  <a:lnTo>
                    <a:pt x="476" y="594"/>
                  </a:lnTo>
                  <a:lnTo>
                    <a:pt x="450" y="606"/>
                  </a:lnTo>
                  <a:lnTo>
                    <a:pt x="424" y="616"/>
                  </a:lnTo>
                  <a:lnTo>
                    <a:pt x="396" y="624"/>
                  </a:lnTo>
                  <a:lnTo>
                    <a:pt x="366" y="628"/>
                  </a:lnTo>
                  <a:lnTo>
                    <a:pt x="336" y="630"/>
                  </a:lnTo>
                  <a:lnTo>
                    <a:pt x="336" y="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2" name="Gruppieren 101">
            <a:extLst>
              <a:ext uri="{FF2B5EF4-FFF2-40B4-BE49-F238E27FC236}">
                <a16:creationId xmlns:a16="http://schemas.microsoft.com/office/drawing/2014/main" id="{028E6627-E1B6-4EAB-9B36-A7B3C30EBC94}"/>
              </a:ext>
            </a:extLst>
          </p:cNvPr>
          <p:cNvGrpSpPr/>
          <p:nvPr/>
        </p:nvGrpSpPr>
        <p:grpSpPr>
          <a:xfrm>
            <a:off x="1912428" y="6249342"/>
            <a:ext cx="724480" cy="468000"/>
            <a:chOff x="1714500" y="4880600"/>
            <a:chExt cx="724480" cy="468000"/>
          </a:xfrm>
        </p:grpSpPr>
        <p:pic>
          <p:nvPicPr>
            <p:cNvPr id="103" name="Grafik 102">
              <a:extLst>
                <a:ext uri="{FF2B5EF4-FFF2-40B4-BE49-F238E27FC236}">
                  <a16:creationId xmlns:a16="http://schemas.microsoft.com/office/drawing/2014/main" id="{C46244F2-9635-4303-A47A-726A529EB885}"/>
                </a:ext>
              </a:extLst>
            </p:cNvPr>
            <p:cNvPicPr>
              <a:picLocks noChangeAspect="1"/>
            </p:cNvPicPr>
            <p:nvPr/>
          </p:nvPicPr>
          <p:blipFill>
            <a:blip r:embed="rId10"/>
            <a:stretch>
              <a:fillRect/>
            </a:stretch>
          </p:blipFill>
          <p:spPr>
            <a:xfrm>
              <a:off x="1714500" y="4880600"/>
              <a:ext cx="468000" cy="468000"/>
            </a:xfrm>
            <a:prstGeom prst="rect">
              <a:avLst/>
            </a:prstGeom>
          </p:spPr>
        </p:pic>
        <p:sp>
          <p:nvSpPr>
            <p:cNvPr id="104" name="Textfeld 103">
              <a:extLst>
                <a:ext uri="{FF2B5EF4-FFF2-40B4-BE49-F238E27FC236}">
                  <a16:creationId xmlns:a16="http://schemas.microsoft.com/office/drawing/2014/main" id="{716296AC-C1CA-48AB-8602-B57FDA4CF83B}"/>
                </a:ext>
              </a:extLst>
            </p:cNvPr>
            <p:cNvSpPr txBox="1"/>
            <p:nvPr/>
          </p:nvSpPr>
          <p:spPr>
            <a:xfrm>
              <a:off x="2182500" y="5037656"/>
              <a:ext cx="256480" cy="153888"/>
            </a:xfrm>
            <a:prstGeom prst="rect">
              <a:avLst/>
            </a:prstGeom>
            <a:noFill/>
          </p:spPr>
          <p:txBody>
            <a:bodyPr wrap="none" lIns="0" tIns="0" rIns="0" bIns="0" rtlCol="0">
              <a:spAutoFit/>
            </a:bodyPr>
            <a:lstStyle/>
            <a:p>
              <a:r>
                <a:rPr lang="en-US" sz="1000" b="1" noProof="1"/>
                <a:t>BEL</a:t>
              </a:r>
            </a:p>
          </p:txBody>
        </p:sp>
      </p:grpSp>
      <p:pic>
        <p:nvPicPr>
          <p:cNvPr id="96" name="Graphic 3">
            <a:extLst>
              <a:ext uri="{FF2B5EF4-FFF2-40B4-BE49-F238E27FC236}">
                <a16:creationId xmlns:a16="http://schemas.microsoft.com/office/drawing/2014/main" id="{F6DB4967-B8AA-4BEB-8BEE-F03296CDF6C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625350" y="3031553"/>
            <a:ext cx="1201524" cy="994810"/>
          </a:xfrm>
          <a:prstGeom prst="rect">
            <a:avLst/>
          </a:prstGeom>
        </p:spPr>
      </p:pic>
      <p:grpSp>
        <p:nvGrpSpPr>
          <p:cNvPr id="97" name="Gruppieren 96">
            <a:extLst>
              <a:ext uri="{FF2B5EF4-FFF2-40B4-BE49-F238E27FC236}">
                <a16:creationId xmlns:a16="http://schemas.microsoft.com/office/drawing/2014/main" id="{7438AF7B-8D14-4BC0-B397-CC11DC7248ED}"/>
              </a:ext>
            </a:extLst>
          </p:cNvPr>
          <p:cNvGrpSpPr/>
          <p:nvPr/>
        </p:nvGrpSpPr>
        <p:grpSpPr>
          <a:xfrm>
            <a:off x="3396983" y="2871118"/>
            <a:ext cx="1150182" cy="570168"/>
            <a:chOff x="1951900" y="2921448"/>
            <a:chExt cx="1150182" cy="570168"/>
          </a:xfrm>
        </p:grpSpPr>
        <p:pic>
          <p:nvPicPr>
            <p:cNvPr id="98" name="Grafik 97">
              <a:extLst>
                <a:ext uri="{FF2B5EF4-FFF2-40B4-BE49-F238E27FC236}">
                  <a16:creationId xmlns:a16="http://schemas.microsoft.com/office/drawing/2014/main" id="{EE875FC3-1CB4-45D5-9059-6D5973D713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2182" y="3141613"/>
              <a:ext cx="188090" cy="180000"/>
            </a:xfrm>
            <a:prstGeom prst="rect">
              <a:avLst/>
            </a:prstGeom>
          </p:spPr>
        </p:pic>
        <p:grpSp>
          <p:nvGrpSpPr>
            <p:cNvPr id="100" name="Gruppieren 99">
              <a:extLst>
                <a:ext uri="{FF2B5EF4-FFF2-40B4-BE49-F238E27FC236}">
                  <a16:creationId xmlns:a16="http://schemas.microsoft.com/office/drawing/2014/main" id="{8D3D4FA5-6B12-4FA8-AF2B-6492F4C00737}"/>
                </a:ext>
              </a:extLst>
            </p:cNvPr>
            <p:cNvGrpSpPr/>
            <p:nvPr/>
          </p:nvGrpSpPr>
          <p:grpSpPr>
            <a:xfrm>
              <a:off x="1951900" y="2942337"/>
              <a:ext cx="1150182" cy="549279"/>
              <a:chOff x="3153384" y="3006278"/>
              <a:chExt cx="1024281" cy="549279"/>
            </a:xfrm>
          </p:grpSpPr>
          <p:grpSp>
            <p:nvGrpSpPr>
              <p:cNvPr id="170" name="Gruppieren 169">
                <a:extLst>
                  <a:ext uri="{FF2B5EF4-FFF2-40B4-BE49-F238E27FC236}">
                    <a16:creationId xmlns:a16="http://schemas.microsoft.com/office/drawing/2014/main" id="{2493FD75-E9A3-438D-8D6B-415687524F8E}"/>
                  </a:ext>
                </a:extLst>
              </p:cNvPr>
              <p:cNvGrpSpPr/>
              <p:nvPr/>
            </p:nvGrpSpPr>
            <p:grpSpPr>
              <a:xfrm>
                <a:off x="3153384" y="3006278"/>
                <a:ext cx="1016330" cy="279325"/>
                <a:chOff x="5651042" y="3076433"/>
                <a:chExt cx="1016330" cy="279325"/>
              </a:xfrm>
            </p:grpSpPr>
            <p:grpSp>
              <p:nvGrpSpPr>
                <p:cNvPr id="176" name="Gruppieren 175">
                  <a:extLst>
                    <a:ext uri="{FF2B5EF4-FFF2-40B4-BE49-F238E27FC236}">
                      <a16:creationId xmlns:a16="http://schemas.microsoft.com/office/drawing/2014/main" id="{7C70E61A-351F-49B0-96C4-6A5E005AD19C}"/>
                    </a:ext>
                  </a:extLst>
                </p:cNvPr>
                <p:cNvGrpSpPr/>
                <p:nvPr/>
              </p:nvGrpSpPr>
              <p:grpSpPr>
                <a:xfrm>
                  <a:off x="5651042" y="3211758"/>
                  <a:ext cx="216000" cy="144000"/>
                  <a:chOff x="2734278" y="3211758"/>
                  <a:chExt cx="216000" cy="144000"/>
                </a:xfrm>
              </p:grpSpPr>
              <p:cxnSp>
                <p:nvCxnSpPr>
                  <p:cNvPr id="178" name="Gerader Verbinder 177">
                    <a:extLst>
                      <a:ext uri="{FF2B5EF4-FFF2-40B4-BE49-F238E27FC236}">
                        <a16:creationId xmlns:a16="http://schemas.microsoft.com/office/drawing/2014/main" id="{0B3193E6-1CF3-458D-A692-76C1026B521E}"/>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79" name="Gerader Verbinder 178">
                    <a:extLst>
                      <a:ext uri="{FF2B5EF4-FFF2-40B4-BE49-F238E27FC236}">
                        <a16:creationId xmlns:a16="http://schemas.microsoft.com/office/drawing/2014/main" id="{6FEED4C5-1D7F-4CC2-AD8A-57AEBE133568}"/>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77" name="Textfeld 176">
                  <a:extLst>
                    <a:ext uri="{FF2B5EF4-FFF2-40B4-BE49-F238E27FC236}">
                      <a16:creationId xmlns:a16="http://schemas.microsoft.com/office/drawing/2014/main" id="{1B5FDBCB-D4FA-4D62-81DA-A5F877FFD375}"/>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p>
              </p:txBody>
            </p:sp>
          </p:grpSp>
          <p:grpSp>
            <p:nvGrpSpPr>
              <p:cNvPr id="171" name="Gruppieren 170">
                <a:extLst>
                  <a:ext uri="{FF2B5EF4-FFF2-40B4-BE49-F238E27FC236}">
                    <a16:creationId xmlns:a16="http://schemas.microsoft.com/office/drawing/2014/main" id="{E1213B0F-26E3-4CEC-9547-073C1A7FDD22}"/>
                  </a:ext>
                </a:extLst>
              </p:cNvPr>
              <p:cNvGrpSpPr/>
              <p:nvPr/>
            </p:nvGrpSpPr>
            <p:grpSpPr>
              <a:xfrm>
                <a:off x="3159562" y="3281036"/>
                <a:ext cx="1018103" cy="274521"/>
                <a:chOff x="5649269" y="2787070"/>
                <a:chExt cx="1018103" cy="274521"/>
              </a:xfrm>
            </p:grpSpPr>
            <p:grpSp>
              <p:nvGrpSpPr>
                <p:cNvPr id="172" name="Gruppieren 171">
                  <a:extLst>
                    <a:ext uri="{FF2B5EF4-FFF2-40B4-BE49-F238E27FC236}">
                      <a16:creationId xmlns:a16="http://schemas.microsoft.com/office/drawing/2014/main" id="{FA2A4EB4-2CBD-483E-8B25-A8439852511A}"/>
                    </a:ext>
                  </a:extLst>
                </p:cNvPr>
                <p:cNvGrpSpPr/>
                <p:nvPr/>
              </p:nvGrpSpPr>
              <p:grpSpPr>
                <a:xfrm>
                  <a:off x="5649269" y="2917591"/>
                  <a:ext cx="216000" cy="144000"/>
                  <a:chOff x="2734278" y="3211758"/>
                  <a:chExt cx="216000" cy="144000"/>
                </a:xfrm>
              </p:grpSpPr>
              <p:cxnSp>
                <p:nvCxnSpPr>
                  <p:cNvPr id="174" name="Gerader Verbinder 173">
                    <a:extLst>
                      <a:ext uri="{FF2B5EF4-FFF2-40B4-BE49-F238E27FC236}">
                        <a16:creationId xmlns:a16="http://schemas.microsoft.com/office/drawing/2014/main" id="{F7AB913D-2B29-4738-B30A-FA8CB3C60967}"/>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75" name="Gerader Verbinder 174">
                    <a:extLst>
                      <a:ext uri="{FF2B5EF4-FFF2-40B4-BE49-F238E27FC236}">
                        <a16:creationId xmlns:a16="http://schemas.microsoft.com/office/drawing/2014/main" id="{B2C6D138-AAAD-4ED1-8CC8-EEF03EDA4890}"/>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73" name="Textfeld 172">
                  <a:extLst>
                    <a:ext uri="{FF2B5EF4-FFF2-40B4-BE49-F238E27FC236}">
                      <a16:creationId xmlns:a16="http://schemas.microsoft.com/office/drawing/2014/main" id="{5B7E8E23-E166-4EAB-865D-56B23D090869}"/>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41%|41%</a:t>
                  </a:r>
                  <a:r>
                    <a:rPr lang="de-DE" sz="600" dirty="0">
                      <a:solidFill>
                        <a:schemeClr val="bg1">
                          <a:lumMod val="65000"/>
                        </a:schemeClr>
                      </a:solidFill>
                    </a:rPr>
                    <a:t>a</a:t>
                  </a:r>
                  <a:r>
                    <a:rPr lang="de-DE" sz="800" dirty="0">
                      <a:solidFill>
                        <a:schemeClr val="bg1">
                          <a:lumMod val="65000"/>
                        </a:schemeClr>
                      </a:solidFill>
                    </a:rPr>
                    <a:t>|46%</a:t>
                  </a:r>
                  <a:r>
                    <a:rPr lang="de-DE" sz="600" dirty="0">
                      <a:solidFill>
                        <a:schemeClr val="bg1">
                          <a:lumMod val="65000"/>
                        </a:schemeClr>
                      </a:solidFill>
                    </a:rPr>
                    <a:t>a</a:t>
                  </a:r>
                </a:p>
              </p:txBody>
            </p:sp>
          </p:grpSp>
        </p:grpSp>
        <p:grpSp>
          <p:nvGrpSpPr>
            <p:cNvPr id="105" name="Gruppieren 104">
              <a:extLst>
                <a:ext uri="{FF2B5EF4-FFF2-40B4-BE49-F238E27FC236}">
                  <a16:creationId xmlns:a16="http://schemas.microsoft.com/office/drawing/2014/main" id="{0DCEBC74-256D-4944-B95B-1DCC2851AC53}"/>
                </a:ext>
              </a:extLst>
            </p:cNvPr>
            <p:cNvGrpSpPr>
              <a:grpSpLocks noChangeAspect="1"/>
            </p:cNvGrpSpPr>
            <p:nvPr/>
          </p:nvGrpSpPr>
          <p:grpSpPr>
            <a:xfrm>
              <a:off x="1959046" y="2921448"/>
              <a:ext cx="224322" cy="144000"/>
              <a:chOff x="10194164" y="3584308"/>
              <a:chExt cx="493594" cy="316855"/>
            </a:xfrm>
          </p:grpSpPr>
          <p:pic>
            <p:nvPicPr>
              <p:cNvPr id="106" name="Graphic 5">
                <a:extLst>
                  <a:ext uri="{FF2B5EF4-FFF2-40B4-BE49-F238E27FC236}">
                    <a16:creationId xmlns:a16="http://schemas.microsoft.com/office/drawing/2014/main" id="{1D2219FE-C36C-4662-8365-54BF776D7E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94890" y="3584308"/>
                <a:ext cx="192868" cy="316855"/>
              </a:xfrm>
              <a:prstGeom prst="rect">
                <a:avLst/>
              </a:prstGeom>
            </p:spPr>
          </p:pic>
          <p:pic>
            <p:nvPicPr>
              <p:cNvPr id="107" name="Graphic 11">
                <a:extLst>
                  <a:ext uri="{FF2B5EF4-FFF2-40B4-BE49-F238E27FC236}">
                    <a16:creationId xmlns:a16="http://schemas.microsoft.com/office/drawing/2014/main" id="{FDAC5DB6-4068-4707-925F-C45ED288E58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4164" y="3584308"/>
                <a:ext cx="276999" cy="276999"/>
              </a:xfrm>
              <a:prstGeom prst="rect">
                <a:avLst/>
              </a:prstGeom>
            </p:spPr>
          </p:pic>
        </p:grpSp>
      </p:grpSp>
      <p:grpSp>
        <p:nvGrpSpPr>
          <p:cNvPr id="180" name="Gruppieren 179">
            <a:extLst>
              <a:ext uri="{FF2B5EF4-FFF2-40B4-BE49-F238E27FC236}">
                <a16:creationId xmlns:a16="http://schemas.microsoft.com/office/drawing/2014/main" id="{95D223E3-CF52-4654-8B10-16454F5AA1F4}"/>
              </a:ext>
            </a:extLst>
          </p:cNvPr>
          <p:cNvGrpSpPr/>
          <p:nvPr/>
        </p:nvGrpSpPr>
        <p:grpSpPr>
          <a:xfrm>
            <a:off x="7584791" y="2876785"/>
            <a:ext cx="1150181" cy="570168"/>
            <a:chOff x="1951900" y="2921448"/>
            <a:chExt cx="1150181" cy="570168"/>
          </a:xfrm>
        </p:grpSpPr>
        <p:pic>
          <p:nvPicPr>
            <p:cNvPr id="181" name="Grafik 180">
              <a:extLst>
                <a:ext uri="{FF2B5EF4-FFF2-40B4-BE49-F238E27FC236}">
                  <a16:creationId xmlns:a16="http://schemas.microsoft.com/office/drawing/2014/main" id="{E07BFC95-642A-4028-AF4D-97FE785763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2182" y="3141613"/>
              <a:ext cx="188090" cy="180000"/>
            </a:xfrm>
            <a:prstGeom prst="rect">
              <a:avLst/>
            </a:prstGeom>
          </p:spPr>
        </p:pic>
        <p:grpSp>
          <p:nvGrpSpPr>
            <p:cNvPr id="182" name="Gruppieren 181">
              <a:extLst>
                <a:ext uri="{FF2B5EF4-FFF2-40B4-BE49-F238E27FC236}">
                  <a16:creationId xmlns:a16="http://schemas.microsoft.com/office/drawing/2014/main" id="{C6D22AD3-6D93-4AC0-8507-34851BA3D96A}"/>
                </a:ext>
              </a:extLst>
            </p:cNvPr>
            <p:cNvGrpSpPr/>
            <p:nvPr/>
          </p:nvGrpSpPr>
          <p:grpSpPr>
            <a:xfrm>
              <a:off x="1951900" y="2942337"/>
              <a:ext cx="1150181" cy="549279"/>
              <a:chOff x="3153384" y="3006278"/>
              <a:chExt cx="1024280" cy="549279"/>
            </a:xfrm>
          </p:grpSpPr>
          <p:grpSp>
            <p:nvGrpSpPr>
              <p:cNvPr id="186" name="Gruppieren 185">
                <a:extLst>
                  <a:ext uri="{FF2B5EF4-FFF2-40B4-BE49-F238E27FC236}">
                    <a16:creationId xmlns:a16="http://schemas.microsoft.com/office/drawing/2014/main" id="{1A829F42-8D83-4225-913A-9275B301C390}"/>
                  </a:ext>
                </a:extLst>
              </p:cNvPr>
              <p:cNvGrpSpPr/>
              <p:nvPr/>
            </p:nvGrpSpPr>
            <p:grpSpPr>
              <a:xfrm>
                <a:off x="3153384" y="3006278"/>
                <a:ext cx="1016330" cy="279325"/>
                <a:chOff x="5651042" y="3076433"/>
                <a:chExt cx="1016330" cy="279325"/>
              </a:xfrm>
            </p:grpSpPr>
            <p:grpSp>
              <p:nvGrpSpPr>
                <p:cNvPr id="192" name="Gruppieren 191">
                  <a:extLst>
                    <a:ext uri="{FF2B5EF4-FFF2-40B4-BE49-F238E27FC236}">
                      <a16:creationId xmlns:a16="http://schemas.microsoft.com/office/drawing/2014/main" id="{89F6F297-B105-402D-A1A8-28D6B300C202}"/>
                    </a:ext>
                  </a:extLst>
                </p:cNvPr>
                <p:cNvGrpSpPr/>
                <p:nvPr/>
              </p:nvGrpSpPr>
              <p:grpSpPr>
                <a:xfrm>
                  <a:off x="5651042" y="3211758"/>
                  <a:ext cx="216000" cy="144000"/>
                  <a:chOff x="2734278" y="3211758"/>
                  <a:chExt cx="216000" cy="144000"/>
                </a:xfrm>
              </p:grpSpPr>
              <p:cxnSp>
                <p:nvCxnSpPr>
                  <p:cNvPr id="194" name="Gerader Verbinder 193">
                    <a:extLst>
                      <a:ext uri="{FF2B5EF4-FFF2-40B4-BE49-F238E27FC236}">
                        <a16:creationId xmlns:a16="http://schemas.microsoft.com/office/drawing/2014/main" id="{463A6070-40AC-44B0-98DE-AD3ABFED8F96}"/>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5" name="Gerader Verbinder 194">
                    <a:extLst>
                      <a:ext uri="{FF2B5EF4-FFF2-40B4-BE49-F238E27FC236}">
                        <a16:creationId xmlns:a16="http://schemas.microsoft.com/office/drawing/2014/main" id="{9799985E-BD8E-4D22-AEC4-07BDDA28082F}"/>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93" name="Textfeld 192">
                  <a:extLst>
                    <a:ext uri="{FF2B5EF4-FFF2-40B4-BE49-F238E27FC236}">
                      <a16:creationId xmlns:a16="http://schemas.microsoft.com/office/drawing/2014/main" id="{C915D9A7-019C-4BDF-A8DE-0583ADA028A1}"/>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15%|11%</a:t>
                  </a:r>
                </a:p>
              </p:txBody>
            </p:sp>
          </p:grpSp>
          <p:grpSp>
            <p:nvGrpSpPr>
              <p:cNvPr id="187" name="Gruppieren 186">
                <a:extLst>
                  <a:ext uri="{FF2B5EF4-FFF2-40B4-BE49-F238E27FC236}">
                    <a16:creationId xmlns:a16="http://schemas.microsoft.com/office/drawing/2014/main" id="{D807C0B3-3F0F-411B-A879-CBEBE621A257}"/>
                  </a:ext>
                </a:extLst>
              </p:cNvPr>
              <p:cNvGrpSpPr/>
              <p:nvPr/>
            </p:nvGrpSpPr>
            <p:grpSpPr>
              <a:xfrm>
                <a:off x="3159562" y="3281036"/>
                <a:ext cx="1018102" cy="274521"/>
                <a:chOff x="5649269" y="2787070"/>
                <a:chExt cx="1018102" cy="274521"/>
              </a:xfrm>
            </p:grpSpPr>
            <p:grpSp>
              <p:nvGrpSpPr>
                <p:cNvPr id="188" name="Gruppieren 187">
                  <a:extLst>
                    <a:ext uri="{FF2B5EF4-FFF2-40B4-BE49-F238E27FC236}">
                      <a16:creationId xmlns:a16="http://schemas.microsoft.com/office/drawing/2014/main" id="{262594A5-97F8-4CAA-B2A9-A6EFAFB6788F}"/>
                    </a:ext>
                  </a:extLst>
                </p:cNvPr>
                <p:cNvGrpSpPr/>
                <p:nvPr/>
              </p:nvGrpSpPr>
              <p:grpSpPr>
                <a:xfrm>
                  <a:off x="5649269" y="2917591"/>
                  <a:ext cx="216000" cy="144000"/>
                  <a:chOff x="2734278" y="3211758"/>
                  <a:chExt cx="216000" cy="144000"/>
                </a:xfrm>
              </p:grpSpPr>
              <p:cxnSp>
                <p:nvCxnSpPr>
                  <p:cNvPr id="190" name="Gerader Verbinder 189">
                    <a:extLst>
                      <a:ext uri="{FF2B5EF4-FFF2-40B4-BE49-F238E27FC236}">
                        <a16:creationId xmlns:a16="http://schemas.microsoft.com/office/drawing/2014/main" id="{F8CF74F4-EE1E-408E-9330-5BB4231DA563}"/>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1" name="Gerader Verbinder 190">
                    <a:extLst>
                      <a:ext uri="{FF2B5EF4-FFF2-40B4-BE49-F238E27FC236}">
                        <a16:creationId xmlns:a16="http://schemas.microsoft.com/office/drawing/2014/main" id="{29BE18FB-1B2E-4640-94B7-78D17684DA0D}"/>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89" name="Textfeld 188">
                  <a:extLst>
                    <a:ext uri="{FF2B5EF4-FFF2-40B4-BE49-F238E27FC236}">
                      <a16:creationId xmlns:a16="http://schemas.microsoft.com/office/drawing/2014/main" id="{6951B154-8A7A-4D0F-8A4E-5C9D809AC505}"/>
                    </a:ext>
                  </a:extLst>
                </p:cNvPr>
                <p:cNvSpPr txBox="1"/>
                <p:nvPr/>
              </p:nvSpPr>
              <p:spPr>
                <a:xfrm>
                  <a:off x="5898045"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14%|15%</a:t>
                  </a:r>
                  <a:r>
                    <a:rPr lang="de-DE" sz="600" dirty="0">
                      <a:solidFill>
                        <a:schemeClr val="bg1">
                          <a:lumMod val="65000"/>
                        </a:schemeClr>
                      </a:solidFill>
                    </a:rPr>
                    <a:t>c</a:t>
                  </a:r>
                  <a:r>
                    <a:rPr lang="de-DE" sz="800" dirty="0">
                      <a:solidFill>
                        <a:schemeClr val="bg1">
                          <a:lumMod val="65000"/>
                        </a:schemeClr>
                      </a:solidFill>
                    </a:rPr>
                    <a:t>|11%</a:t>
                  </a:r>
                </a:p>
              </p:txBody>
            </p:sp>
          </p:grpSp>
        </p:grpSp>
        <p:grpSp>
          <p:nvGrpSpPr>
            <p:cNvPr id="183" name="Gruppieren 182">
              <a:extLst>
                <a:ext uri="{FF2B5EF4-FFF2-40B4-BE49-F238E27FC236}">
                  <a16:creationId xmlns:a16="http://schemas.microsoft.com/office/drawing/2014/main" id="{AD6E9BA4-BF13-41A8-880B-B65058F38C37}"/>
                </a:ext>
              </a:extLst>
            </p:cNvPr>
            <p:cNvGrpSpPr>
              <a:grpSpLocks noChangeAspect="1"/>
            </p:cNvGrpSpPr>
            <p:nvPr/>
          </p:nvGrpSpPr>
          <p:grpSpPr>
            <a:xfrm>
              <a:off x="1959046" y="2921448"/>
              <a:ext cx="224322" cy="144000"/>
              <a:chOff x="10194164" y="3584308"/>
              <a:chExt cx="493594" cy="316855"/>
            </a:xfrm>
          </p:grpSpPr>
          <p:pic>
            <p:nvPicPr>
              <p:cNvPr id="184" name="Graphic 5">
                <a:extLst>
                  <a:ext uri="{FF2B5EF4-FFF2-40B4-BE49-F238E27FC236}">
                    <a16:creationId xmlns:a16="http://schemas.microsoft.com/office/drawing/2014/main" id="{60B9011D-7AB0-4872-9EC5-3D75179E55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94890" y="3584308"/>
                <a:ext cx="192868" cy="316855"/>
              </a:xfrm>
              <a:prstGeom prst="rect">
                <a:avLst/>
              </a:prstGeom>
            </p:spPr>
          </p:pic>
          <p:pic>
            <p:nvPicPr>
              <p:cNvPr id="185" name="Graphic 11">
                <a:extLst>
                  <a:ext uri="{FF2B5EF4-FFF2-40B4-BE49-F238E27FC236}">
                    <a16:creationId xmlns:a16="http://schemas.microsoft.com/office/drawing/2014/main" id="{45C0F795-A580-4A8C-9A86-B98A3D759D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4164" y="3584308"/>
                <a:ext cx="276999" cy="276999"/>
              </a:xfrm>
              <a:prstGeom prst="rect">
                <a:avLst/>
              </a:prstGeom>
            </p:spPr>
          </p:pic>
        </p:grpSp>
      </p:grpSp>
      <p:grpSp>
        <p:nvGrpSpPr>
          <p:cNvPr id="139" name="Gruppieren 138">
            <a:extLst>
              <a:ext uri="{FF2B5EF4-FFF2-40B4-BE49-F238E27FC236}">
                <a16:creationId xmlns:a16="http://schemas.microsoft.com/office/drawing/2014/main" id="{83060B9F-B529-4E26-B695-0355F91D6FD2}"/>
              </a:ext>
            </a:extLst>
          </p:cNvPr>
          <p:cNvGrpSpPr/>
          <p:nvPr/>
        </p:nvGrpSpPr>
        <p:grpSpPr>
          <a:xfrm>
            <a:off x="383831" y="5389601"/>
            <a:ext cx="2427086" cy="662601"/>
            <a:chOff x="383831" y="5389601"/>
            <a:chExt cx="2427086" cy="662601"/>
          </a:xfrm>
        </p:grpSpPr>
        <p:sp>
          <p:nvSpPr>
            <p:cNvPr id="140" name="Textfeld 139">
              <a:extLst>
                <a:ext uri="{FF2B5EF4-FFF2-40B4-BE49-F238E27FC236}">
                  <a16:creationId xmlns:a16="http://schemas.microsoft.com/office/drawing/2014/main" id="{8B68417A-830C-4672-A432-E5A4923D5080}"/>
                </a:ext>
              </a:extLst>
            </p:cNvPr>
            <p:cNvSpPr txBox="1"/>
            <p:nvPr/>
          </p:nvSpPr>
          <p:spPr>
            <a:xfrm>
              <a:off x="1003907" y="5658468"/>
              <a:ext cx="306174" cy="184666"/>
            </a:xfrm>
            <a:prstGeom prst="rect">
              <a:avLst/>
            </a:prstGeom>
            <a:noFill/>
          </p:spPr>
          <p:txBody>
            <a:bodyPr wrap="none" lIns="0" tIns="0" rIns="0" bIns="0" rtlCol="0">
              <a:spAutoFit/>
            </a:bodyPr>
            <a:lstStyle/>
            <a:p>
              <a:r>
                <a:rPr lang="de-DE" sz="1200" dirty="0">
                  <a:solidFill>
                    <a:schemeClr val="accent1"/>
                  </a:solidFill>
                </a:rPr>
                <a:t>13%</a:t>
              </a:r>
              <a:endParaRPr lang="en-US" sz="1200" dirty="0" err="1">
                <a:solidFill>
                  <a:schemeClr val="accent1"/>
                </a:solidFill>
              </a:endParaRPr>
            </a:p>
          </p:txBody>
        </p:sp>
        <p:sp>
          <p:nvSpPr>
            <p:cNvPr id="141" name="Textfeld 140">
              <a:extLst>
                <a:ext uri="{FF2B5EF4-FFF2-40B4-BE49-F238E27FC236}">
                  <a16:creationId xmlns:a16="http://schemas.microsoft.com/office/drawing/2014/main" id="{96494226-79C1-4705-B2A4-3DAB509C1AF7}"/>
                </a:ext>
              </a:extLst>
            </p:cNvPr>
            <p:cNvSpPr txBox="1"/>
            <p:nvPr/>
          </p:nvSpPr>
          <p:spPr>
            <a:xfrm>
              <a:off x="488933" y="5913703"/>
              <a:ext cx="550276" cy="138499"/>
            </a:xfrm>
            <a:prstGeom prst="rect">
              <a:avLst/>
            </a:prstGeom>
            <a:noFill/>
          </p:spPr>
          <p:txBody>
            <a:bodyPr wrap="square" lIns="0" tIns="0" rIns="0" bIns="0" rtlCol="0">
              <a:spAutoFit/>
            </a:bodyPr>
            <a:lstStyle/>
            <a:p>
              <a:r>
                <a:rPr lang="de-DE" sz="900" dirty="0">
                  <a:solidFill>
                    <a:schemeClr val="accent1"/>
                  </a:solidFill>
                </a:rPr>
                <a:t>(n=2.010)</a:t>
              </a:r>
              <a:endParaRPr lang="en-US" sz="900" dirty="0" err="1">
                <a:solidFill>
                  <a:schemeClr val="accent1"/>
                </a:solidFill>
              </a:endParaRPr>
            </a:p>
          </p:txBody>
        </p:sp>
        <p:sp>
          <p:nvSpPr>
            <p:cNvPr id="142" name="Freeform 328">
              <a:extLst>
                <a:ext uri="{FF2B5EF4-FFF2-40B4-BE49-F238E27FC236}">
                  <a16:creationId xmlns:a16="http://schemas.microsoft.com/office/drawing/2014/main" id="{2E401D6F-ACB5-4BA6-958A-E7C20B7334A0}"/>
                </a:ext>
              </a:extLst>
            </p:cNvPr>
            <p:cNvSpPr>
              <a:spLocks noChangeAspect="1" noEditPoints="1"/>
            </p:cNvSpPr>
            <p:nvPr/>
          </p:nvSpPr>
          <p:spPr bwMode="auto">
            <a:xfrm>
              <a:off x="551994" y="5609497"/>
              <a:ext cx="389178" cy="252000"/>
            </a:xfrm>
            <a:custGeom>
              <a:avLst/>
              <a:gdLst>
                <a:gd name="T0" fmla="*/ 272 w 383"/>
                <a:gd name="T1" fmla="*/ 143 h 248"/>
                <a:gd name="T2" fmla="*/ 284 w 383"/>
                <a:gd name="T3" fmla="*/ 159 h 248"/>
                <a:gd name="T4" fmla="*/ 293 w 383"/>
                <a:gd name="T5" fmla="*/ 178 h 248"/>
                <a:gd name="T6" fmla="*/ 297 w 383"/>
                <a:gd name="T7" fmla="*/ 199 h 248"/>
                <a:gd name="T8" fmla="*/ 298 w 383"/>
                <a:gd name="T9" fmla="*/ 225 h 248"/>
                <a:gd name="T10" fmla="*/ 369 w 383"/>
                <a:gd name="T11" fmla="*/ 227 h 248"/>
                <a:gd name="T12" fmla="*/ 345 w 383"/>
                <a:gd name="T13" fmla="*/ 161 h 248"/>
                <a:gd name="T14" fmla="*/ 91 w 383"/>
                <a:gd name="T15" fmla="*/ 138 h 248"/>
                <a:gd name="T16" fmla="*/ 25 w 383"/>
                <a:gd name="T17" fmla="*/ 177 h 248"/>
                <a:gd name="T18" fmla="*/ 15 w 383"/>
                <a:gd name="T19" fmla="*/ 235 h 248"/>
                <a:gd name="T20" fmla="*/ 85 w 383"/>
                <a:gd name="T21" fmla="*/ 223 h 248"/>
                <a:gd name="T22" fmla="*/ 86 w 383"/>
                <a:gd name="T23" fmla="*/ 193 h 248"/>
                <a:gd name="T24" fmla="*/ 93 w 383"/>
                <a:gd name="T25" fmla="*/ 172 h 248"/>
                <a:gd name="T26" fmla="*/ 102 w 383"/>
                <a:gd name="T27" fmla="*/ 153 h 248"/>
                <a:gd name="T28" fmla="*/ 111 w 383"/>
                <a:gd name="T29" fmla="*/ 142 h 248"/>
                <a:gd name="T30" fmla="*/ 171 w 383"/>
                <a:gd name="T31" fmla="*/ 121 h 248"/>
                <a:gd name="T32" fmla="*/ 135 w 383"/>
                <a:gd name="T33" fmla="*/ 138 h 248"/>
                <a:gd name="T34" fmla="*/ 123 w 383"/>
                <a:gd name="T35" fmla="*/ 149 h 248"/>
                <a:gd name="T36" fmla="*/ 111 w 383"/>
                <a:gd name="T37" fmla="*/ 164 h 248"/>
                <a:gd name="T38" fmla="*/ 103 w 383"/>
                <a:gd name="T39" fmla="*/ 181 h 248"/>
                <a:gd name="T40" fmla="*/ 98 w 383"/>
                <a:gd name="T41" fmla="*/ 201 h 248"/>
                <a:gd name="T42" fmla="*/ 98 w 383"/>
                <a:gd name="T43" fmla="*/ 222 h 248"/>
                <a:gd name="T44" fmla="*/ 101 w 383"/>
                <a:gd name="T45" fmla="*/ 233 h 248"/>
                <a:gd name="T46" fmla="*/ 284 w 383"/>
                <a:gd name="T47" fmla="*/ 232 h 248"/>
                <a:gd name="T48" fmla="*/ 285 w 383"/>
                <a:gd name="T49" fmla="*/ 219 h 248"/>
                <a:gd name="T50" fmla="*/ 284 w 383"/>
                <a:gd name="T51" fmla="*/ 194 h 248"/>
                <a:gd name="T52" fmla="*/ 277 w 383"/>
                <a:gd name="T53" fmla="*/ 176 h 248"/>
                <a:gd name="T54" fmla="*/ 269 w 383"/>
                <a:gd name="T55" fmla="*/ 160 h 248"/>
                <a:gd name="T56" fmla="*/ 258 w 383"/>
                <a:gd name="T57" fmla="*/ 147 h 248"/>
                <a:gd name="T58" fmla="*/ 248 w 383"/>
                <a:gd name="T59" fmla="*/ 138 h 248"/>
                <a:gd name="T60" fmla="*/ 210 w 383"/>
                <a:gd name="T61" fmla="*/ 121 h 248"/>
                <a:gd name="T62" fmla="*/ 138 w 383"/>
                <a:gd name="T63" fmla="*/ 115 h 248"/>
                <a:gd name="T64" fmla="*/ 148 w 383"/>
                <a:gd name="T65" fmla="*/ 108 h 248"/>
                <a:gd name="T66" fmla="*/ 229 w 383"/>
                <a:gd name="T67" fmla="*/ 113 h 248"/>
                <a:gd name="T68" fmla="*/ 242 w 383"/>
                <a:gd name="T69" fmla="*/ 110 h 248"/>
                <a:gd name="T70" fmla="*/ 263 w 383"/>
                <a:gd name="T71" fmla="*/ 63 h 248"/>
                <a:gd name="T72" fmla="*/ 263 w 383"/>
                <a:gd name="T73" fmla="*/ 119 h 248"/>
                <a:gd name="T74" fmla="*/ 320 w 383"/>
                <a:gd name="T75" fmla="*/ 119 h 248"/>
                <a:gd name="T76" fmla="*/ 320 w 383"/>
                <a:gd name="T77" fmla="*/ 63 h 248"/>
                <a:gd name="T78" fmla="*/ 76 w 383"/>
                <a:gd name="T79" fmla="*/ 54 h 248"/>
                <a:gd name="T80" fmla="*/ 53 w 383"/>
                <a:gd name="T81" fmla="*/ 108 h 248"/>
                <a:gd name="T82" fmla="*/ 106 w 383"/>
                <a:gd name="T83" fmla="*/ 129 h 248"/>
                <a:gd name="T84" fmla="*/ 128 w 383"/>
                <a:gd name="T85" fmla="*/ 76 h 248"/>
                <a:gd name="T86" fmla="*/ 191 w 383"/>
                <a:gd name="T87" fmla="*/ 13 h 248"/>
                <a:gd name="T88" fmla="*/ 142 w 383"/>
                <a:gd name="T89" fmla="*/ 63 h 248"/>
                <a:gd name="T90" fmla="*/ 173 w 383"/>
                <a:gd name="T91" fmla="*/ 109 h 248"/>
                <a:gd name="T92" fmla="*/ 233 w 383"/>
                <a:gd name="T93" fmla="*/ 91 h 248"/>
                <a:gd name="T94" fmla="*/ 226 w 383"/>
                <a:gd name="T95" fmla="*/ 28 h 248"/>
                <a:gd name="T96" fmla="*/ 209 w 383"/>
                <a:gd name="T97" fmla="*/ 3 h 248"/>
                <a:gd name="T98" fmla="*/ 254 w 383"/>
                <a:gd name="T99" fmla="*/ 54 h 248"/>
                <a:gd name="T100" fmla="*/ 309 w 383"/>
                <a:gd name="T101" fmla="*/ 41 h 248"/>
                <a:gd name="T102" fmla="*/ 345 w 383"/>
                <a:gd name="T103" fmla="*/ 92 h 248"/>
                <a:gd name="T104" fmla="*/ 344 w 383"/>
                <a:gd name="T105" fmla="*/ 143 h 248"/>
                <a:gd name="T106" fmla="*/ 383 w 383"/>
                <a:gd name="T107" fmla="*/ 218 h 248"/>
                <a:gd name="T108" fmla="*/ 4 w 383"/>
                <a:gd name="T109" fmla="*/ 244 h 248"/>
                <a:gd name="T110" fmla="*/ 22 w 383"/>
                <a:gd name="T111" fmla="*/ 157 h 248"/>
                <a:gd name="T112" fmla="*/ 39 w 383"/>
                <a:gd name="T113" fmla="*/ 108 h 248"/>
                <a:gd name="T114" fmla="*/ 59 w 383"/>
                <a:gd name="T115" fmla="*/ 47 h 248"/>
                <a:gd name="T116" fmla="*/ 119 w 383"/>
                <a:gd name="T117" fmla="*/ 45 h 248"/>
                <a:gd name="T118" fmla="*/ 157 w 383"/>
                <a:gd name="T119" fmla="*/ 1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248">
                  <a:moveTo>
                    <a:pt x="292" y="138"/>
                  </a:moveTo>
                  <a:lnTo>
                    <a:pt x="276" y="142"/>
                  </a:lnTo>
                  <a:lnTo>
                    <a:pt x="272" y="142"/>
                  </a:lnTo>
                  <a:lnTo>
                    <a:pt x="272" y="143"/>
                  </a:lnTo>
                  <a:lnTo>
                    <a:pt x="273" y="144"/>
                  </a:lnTo>
                  <a:lnTo>
                    <a:pt x="279" y="151"/>
                  </a:lnTo>
                  <a:lnTo>
                    <a:pt x="280" y="153"/>
                  </a:lnTo>
                  <a:lnTo>
                    <a:pt x="284" y="159"/>
                  </a:lnTo>
                  <a:lnTo>
                    <a:pt x="286" y="163"/>
                  </a:lnTo>
                  <a:lnTo>
                    <a:pt x="289" y="168"/>
                  </a:lnTo>
                  <a:lnTo>
                    <a:pt x="290" y="172"/>
                  </a:lnTo>
                  <a:lnTo>
                    <a:pt x="293" y="178"/>
                  </a:lnTo>
                  <a:lnTo>
                    <a:pt x="294" y="182"/>
                  </a:lnTo>
                  <a:lnTo>
                    <a:pt x="296" y="189"/>
                  </a:lnTo>
                  <a:lnTo>
                    <a:pt x="297" y="193"/>
                  </a:lnTo>
                  <a:lnTo>
                    <a:pt x="297" y="199"/>
                  </a:lnTo>
                  <a:lnTo>
                    <a:pt x="298" y="202"/>
                  </a:lnTo>
                  <a:lnTo>
                    <a:pt x="298" y="212"/>
                  </a:lnTo>
                  <a:lnTo>
                    <a:pt x="298" y="223"/>
                  </a:lnTo>
                  <a:lnTo>
                    <a:pt x="298" y="225"/>
                  </a:lnTo>
                  <a:lnTo>
                    <a:pt x="296" y="233"/>
                  </a:lnTo>
                  <a:lnTo>
                    <a:pt x="296" y="235"/>
                  </a:lnTo>
                  <a:lnTo>
                    <a:pt x="368" y="235"/>
                  </a:lnTo>
                  <a:lnTo>
                    <a:pt x="369" y="227"/>
                  </a:lnTo>
                  <a:lnTo>
                    <a:pt x="369" y="218"/>
                  </a:lnTo>
                  <a:lnTo>
                    <a:pt x="366" y="197"/>
                  </a:lnTo>
                  <a:lnTo>
                    <a:pt x="358" y="177"/>
                  </a:lnTo>
                  <a:lnTo>
                    <a:pt x="345" y="161"/>
                  </a:lnTo>
                  <a:lnTo>
                    <a:pt x="328" y="148"/>
                  </a:lnTo>
                  <a:lnTo>
                    <a:pt x="307" y="142"/>
                  </a:lnTo>
                  <a:lnTo>
                    <a:pt x="292" y="138"/>
                  </a:lnTo>
                  <a:close/>
                  <a:moveTo>
                    <a:pt x="91" y="138"/>
                  </a:moveTo>
                  <a:lnTo>
                    <a:pt x="74" y="142"/>
                  </a:lnTo>
                  <a:lnTo>
                    <a:pt x="55" y="148"/>
                  </a:lnTo>
                  <a:lnTo>
                    <a:pt x="38" y="161"/>
                  </a:lnTo>
                  <a:lnTo>
                    <a:pt x="25" y="177"/>
                  </a:lnTo>
                  <a:lnTo>
                    <a:pt x="15" y="197"/>
                  </a:lnTo>
                  <a:lnTo>
                    <a:pt x="13" y="218"/>
                  </a:lnTo>
                  <a:lnTo>
                    <a:pt x="14" y="227"/>
                  </a:lnTo>
                  <a:lnTo>
                    <a:pt x="15" y="235"/>
                  </a:lnTo>
                  <a:lnTo>
                    <a:pt x="86" y="235"/>
                  </a:lnTo>
                  <a:lnTo>
                    <a:pt x="86" y="233"/>
                  </a:lnTo>
                  <a:lnTo>
                    <a:pt x="85" y="225"/>
                  </a:lnTo>
                  <a:lnTo>
                    <a:pt x="85" y="223"/>
                  </a:lnTo>
                  <a:lnTo>
                    <a:pt x="85" y="212"/>
                  </a:lnTo>
                  <a:lnTo>
                    <a:pt x="85" y="202"/>
                  </a:lnTo>
                  <a:lnTo>
                    <a:pt x="85" y="199"/>
                  </a:lnTo>
                  <a:lnTo>
                    <a:pt x="86" y="193"/>
                  </a:lnTo>
                  <a:lnTo>
                    <a:pt x="87" y="189"/>
                  </a:lnTo>
                  <a:lnTo>
                    <a:pt x="89" y="182"/>
                  </a:lnTo>
                  <a:lnTo>
                    <a:pt x="90" y="178"/>
                  </a:lnTo>
                  <a:lnTo>
                    <a:pt x="93" y="172"/>
                  </a:lnTo>
                  <a:lnTo>
                    <a:pt x="94" y="168"/>
                  </a:lnTo>
                  <a:lnTo>
                    <a:pt x="97" y="163"/>
                  </a:lnTo>
                  <a:lnTo>
                    <a:pt x="99" y="159"/>
                  </a:lnTo>
                  <a:lnTo>
                    <a:pt x="102" y="153"/>
                  </a:lnTo>
                  <a:lnTo>
                    <a:pt x="104" y="151"/>
                  </a:lnTo>
                  <a:lnTo>
                    <a:pt x="110" y="144"/>
                  </a:lnTo>
                  <a:lnTo>
                    <a:pt x="111" y="143"/>
                  </a:lnTo>
                  <a:lnTo>
                    <a:pt x="111" y="142"/>
                  </a:lnTo>
                  <a:lnTo>
                    <a:pt x="107" y="142"/>
                  </a:lnTo>
                  <a:lnTo>
                    <a:pt x="91" y="138"/>
                  </a:lnTo>
                  <a:close/>
                  <a:moveTo>
                    <a:pt x="191" y="117"/>
                  </a:moveTo>
                  <a:lnTo>
                    <a:pt x="171" y="121"/>
                  </a:lnTo>
                  <a:lnTo>
                    <a:pt x="153" y="127"/>
                  </a:lnTo>
                  <a:lnTo>
                    <a:pt x="135" y="138"/>
                  </a:lnTo>
                  <a:lnTo>
                    <a:pt x="136" y="139"/>
                  </a:lnTo>
                  <a:lnTo>
                    <a:pt x="135" y="138"/>
                  </a:lnTo>
                  <a:lnTo>
                    <a:pt x="128" y="144"/>
                  </a:lnTo>
                  <a:lnTo>
                    <a:pt x="124" y="147"/>
                  </a:lnTo>
                  <a:lnTo>
                    <a:pt x="124" y="147"/>
                  </a:lnTo>
                  <a:lnTo>
                    <a:pt x="123" y="149"/>
                  </a:lnTo>
                  <a:lnTo>
                    <a:pt x="120" y="152"/>
                  </a:lnTo>
                  <a:lnTo>
                    <a:pt x="116" y="156"/>
                  </a:lnTo>
                  <a:lnTo>
                    <a:pt x="114" y="160"/>
                  </a:lnTo>
                  <a:lnTo>
                    <a:pt x="111" y="164"/>
                  </a:lnTo>
                  <a:lnTo>
                    <a:pt x="108" y="168"/>
                  </a:lnTo>
                  <a:lnTo>
                    <a:pt x="107" y="173"/>
                  </a:lnTo>
                  <a:lnTo>
                    <a:pt x="104" y="176"/>
                  </a:lnTo>
                  <a:lnTo>
                    <a:pt x="103" y="181"/>
                  </a:lnTo>
                  <a:lnTo>
                    <a:pt x="102" y="185"/>
                  </a:lnTo>
                  <a:lnTo>
                    <a:pt x="101" y="190"/>
                  </a:lnTo>
                  <a:lnTo>
                    <a:pt x="99" y="194"/>
                  </a:lnTo>
                  <a:lnTo>
                    <a:pt x="98" y="201"/>
                  </a:lnTo>
                  <a:lnTo>
                    <a:pt x="98" y="203"/>
                  </a:lnTo>
                  <a:lnTo>
                    <a:pt x="98" y="212"/>
                  </a:lnTo>
                  <a:lnTo>
                    <a:pt x="98" y="219"/>
                  </a:lnTo>
                  <a:lnTo>
                    <a:pt x="98" y="222"/>
                  </a:lnTo>
                  <a:lnTo>
                    <a:pt x="98" y="225"/>
                  </a:lnTo>
                  <a:lnTo>
                    <a:pt x="99" y="228"/>
                  </a:lnTo>
                  <a:lnTo>
                    <a:pt x="99" y="232"/>
                  </a:lnTo>
                  <a:lnTo>
                    <a:pt x="101" y="233"/>
                  </a:lnTo>
                  <a:lnTo>
                    <a:pt x="101" y="235"/>
                  </a:lnTo>
                  <a:lnTo>
                    <a:pt x="282" y="235"/>
                  </a:lnTo>
                  <a:lnTo>
                    <a:pt x="282" y="235"/>
                  </a:lnTo>
                  <a:lnTo>
                    <a:pt x="284" y="232"/>
                  </a:lnTo>
                  <a:lnTo>
                    <a:pt x="284" y="228"/>
                  </a:lnTo>
                  <a:lnTo>
                    <a:pt x="284" y="225"/>
                  </a:lnTo>
                  <a:lnTo>
                    <a:pt x="285" y="222"/>
                  </a:lnTo>
                  <a:lnTo>
                    <a:pt x="285" y="219"/>
                  </a:lnTo>
                  <a:lnTo>
                    <a:pt x="285" y="212"/>
                  </a:lnTo>
                  <a:lnTo>
                    <a:pt x="285" y="203"/>
                  </a:lnTo>
                  <a:lnTo>
                    <a:pt x="284" y="201"/>
                  </a:lnTo>
                  <a:lnTo>
                    <a:pt x="284" y="194"/>
                  </a:lnTo>
                  <a:lnTo>
                    <a:pt x="282" y="190"/>
                  </a:lnTo>
                  <a:lnTo>
                    <a:pt x="281" y="185"/>
                  </a:lnTo>
                  <a:lnTo>
                    <a:pt x="280" y="181"/>
                  </a:lnTo>
                  <a:lnTo>
                    <a:pt x="277" y="176"/>
                  </a:lnTo>
                  <a:lnTo>
                    <a:pt x="276" y="173"/>
                  </a:lnTo>
                  <a:lnTo>
                    <a:pt x="273" y="168"/>
                  </a:lnTo>
                  <a:lnTo>
                    <a:pt x="272" y="164"/>
                  </a:lnTo>
                  <a:lnTo>
                    <a:pt x="269" y="160"/>
                  </a:lnTo>
                  <a:lnTo>
                    <a:pt x="267" y="156"/>
                  </a:lnTo>
                  <a:lnTo>
                    <a:pt x="263" y="152"/>
                  </a:lnTo>
                  <a:lnTo>
                    <a:pt x="260" y="149"/>
                  </a:lnTo>
                  <a:lnTo>
                    <a:pt x="258" y="147"/>
                  </a:lnTo>
                  <a:lnTo>
                    <a:pt x="258" y="148"/>
                  </a:lnTo>
                  <a:lnTo>
                    <a:pt x="258" y="147"/>
                  </a:lnTo>
                  <a:lnTo>
                    <a:pt x="255" y="144"/>
                  </a:lnTo>
                  <a:lnTo>
                    <a:pt x="248" y="138"/>
                  </a:lnTo>
                  <a:lnTo>
                    <a:pt x="246" y="139"/>
                  </a:lnTo>
                  <a:lnTo>
                    <a:pt x="247" y="138"/>
                  </a:lnTo>
                  <a:lnTo>
                    <a:pt x="230" y="127"/>
                  </a:lnTo>
                  <a:lnTo>
                    <a:pt x="210" y="121"/>
                  </a:lnTo>
                  <a:lnTo>
                    <a:pt x="191" y="117"/>
                  </a:lnTo>
                  <a:close/>
                  <a:moveTo>
                    <a:pt x="144" y="102"/>
                  </a:moveTo>
                  <a:lnTo>
                    <a:pt x="141" y="110"/>
                  </a:lnTo>
                  <a:lnTo>
                    <a:pt x="138" y="115"/>
                  </a:lnTo>
                  <a:lnTo>
                    <a:pt x="135" y="122"/>
                  </a:lnTo>
                  <a:lnTo>
                    <a:pt x="144" y="117"/>
                  </a:lnTo>
                  <a:lnTo>
                    <a:pt x="154" y="113"/>
                  </a:lnTo>
                  <a:lnTo>
                    <a:pt x="148" y="108"/>
                  </a:lnTo>
                  <a:lnTo>
                    <a:pt x="144" y="102"/>
                  </a:lnTo>
                  <a:close/>
                  <a:moveTo>
                    <a:pt x="239" y="102"/>
                  </a:moveTo>
                  <a:lnTo>
                    <a:pt x="234" y="108"/>
                  </a:lnTo>
                  <a:lnTo>
                    <a:pt x="229" y="113"/>
                  </a:lnTo>
                  <a:lnTo>
                    <a:pt x="239" y="117"/>
                  </a:lnTo>
                  <a:lnTo>
                    <a:pt x="248" y="122"/>
                  </a:lnTo>
                  <a:lnTo>
                    <a:pt x="244" y="115"/>
                  </a:lnTo>
                  <a:lnTo>
                    <a:pt x="242" y="110"/>
                  </a:lnTo>
                  <a:lnTo>
                    <a:pt x="239" y="102"/>
                  </a:lnTo>
                  <a:close/>
                  <a:moveTo>
                    <a:pt x="292" y="51"/>
                  </a:moveTo>
                  <a:lnTo>
                    <a:pt x="276" y="54"/>
                  </a:lnTo>
                  <a:lnTo>
                    <a:pt x="263" y="63"/>
                  </a:lnTo>
                  <a:lnTo>
                    <a:pt x="255" y="76"/>
                  </a:lnTo>
                  <a:lnTo>
                    <a:pt x="251" y="92"/>
                  </a:lnTo>
                  <a:lnTo>
                    <a:pt x="255" y="108"/>
                  </a:lnTo>
                  <a:lnTo>
                    <a:pt x="263" y="119"/>
                  </a:lnTo>
                  <a:lnTo>
                    <a:pt x="277" y="129"/>
                  </a:lnTo>
                  <a:lnTo>
                    <a:pt x="292" y="135"/>
                  </a:lnTo>
                  <a:lnTo>
                    <a:pt x="307" y="129"/>
                  </a:lnTo>
                  <a:lnTo>
                    <a:pt x="320" y="119"/>
                  </a:lnTo>
                  <a:lnTo>
                    <a:pt x="330" y="108"/>
                  </a:lnTo>
                  <a:lnTo>
                    <a:pt x="332" y="92"/>
                  </a:lnTo>
                  <a:lnTo>
                    <a:pt x="330" y="76"/>
                  </a:lnTo>
                  <a:lnTo>
                    <a:pt x="320" y="63"/>
                  </a:lnTo>
                  <a:lnTo>
                    <a:pt x="307" y="54"/>
                  </a:lnTo>
                  <a:lnTo>
                    <a:pt x="292" y="51"/>
                  </a:lnTo>
                  <a:close/>
                  <a:moveTo>
                    <a:pt x="91" y="51"/>
                  </a:moveTo>
                  <a:lnTo>
                    <a:pt x="76" y="54"/>
                  </a:lnTo>
                  <a:lnTo>
                    <a:pt x="63" y="63"/>
                  </a:lnTo>
                  <a:lnTo>
                    <a:pt x="53" y="76"/>
                  </a:lnTo>
                  <a:lnTo>
                    <a:pt x="51" y="92"/>
                  </a:lnTo>
                  <a:lnTo>
                    <a:pt x="53" y="108"/>
                  </a:lnTo>
                  <a:lnTo>
                    <a:pt x="63" y="119"/>
                  </a:lnTo>
                  <a:lnTo>
                    <a:pt x="76" y="129"/>
                  </a:lnTo>
                  <a:lnTo>
                    <a:pt x="91" y="135"/>
                  </a:lnTo>
                  <a:lnTo>
                    <a:pt x="106" y="129"/>
                  </a:lnTo>
                  <a:lnTo>
                    <a:pt x="119" y="119"/>
                  </a:lnTo>
                  <a:lnTo>
                    <a:pt x="128" y="108"/>
                  </a:lnTo>
                  <a:lnTo>
                    <a:pt x="131" y="92"/>
                  </a:lnTo>
                  <a:lnTo>
                    <a:pt x="128" y="76"/>
                  </a:lnTo>
                  <a:lnTo>
                    <a:pt x="119" y="63"/>
                  </a:lnTo>
                  <a:lnTo>
                    <a:pt x="107" y="54"/>
                  </a:lnTo>
                  <a:lnTo>
                    <a:pt x="91" y="51"/>
                  </a:lnTo>
                  <a:close/>
                  <a:moveTo>
                    <a:pt x="191" y="13"/>
                  </a:moveTo>
                  <a:lnTo>
                    <a:pt x="173" y="17"/>
                  </a:lnTo>
                  <a:lnTo>
                    <a:pt x="157" y="28"/>
                  </a:lnTo>
                  <a:lnTo>
                    <a:pt x="146" y="43"/>
                  </a:lnTo>
                  <a:lnTo>
                    <a:pt x="142" y="63"/>
                  </a:lnTo>
                  <a:lnTo>
                    <a:pt x="144" y="77"/>
                  </a:lnTo>
                  <a:lnTo>
                    <a:pt x="150" y="91"/>
                  </a:lnTo>
                  <a:lnTo>
                    <a:pt x="161" y="101"/>
                  </a:lnTo>
                  <a:lnTo>
                    <a:pt x="173" y="109"/>
                  </a:lnTo>
                  <a:lnTo>
                    <a:pt x="191" y="115"/>
                  </a:lnTo>
                  <a:lnTo>
                    <a:pt x="209" y="109"/>
                  </a:lnTo>
                  <a:lnTo>
                    <a:pt x="222" y="101"/>
                  </a:lnTo>
                  <a:lnTo>
                    <a:pt x="233" y="91"/>
                  </a:lnTo>
                  <a:lnTo>
                    <a:pt x="238" y="77"/>
                  </a:lnTo>
                  <a:lnTo>
                    <a:pt x="241" y="63"/>
                  </a:lnTo>
                  <a:lnTo>
                    <a:pt x="237" y="43"/>
                  </a:lnTo>
                  <a:lnTo>
                    <a:pt x="226" y="28"/>
                  </a:lnTo>
                  <a:lnTo>
                    <a:pt x="210" y="17"/>
                  </a:lnTo>
                  <a:lnTo>
                    <a:pt x="191" y="13"/>
                  </a:lnTo>
                  <a:close/>
                  <a:moveTo>
                    <a:pt x="191" y="0"/>
                  </a:moveTo>
                  <a:lnTo>
                    <a:pt x="209" y="3"/>
                  </a:lnTo>
                  <a:lnTo>
                    <a:pt x="225" y="11"/>
                  </a:lnTo>
                  <a:lnTo>
                    <a:pt x="239" y="22"/>
                  </a:lnTo>
                  <a:lnTo>
                    <a:pt x="248" y="37"/>
                  </a:lnTo>
                  <a:lnTo>
                    <a:pt x="254" y="54"/>
                  </a:lnTo>
                  <a:lnTo>
                    <a:pt x="264" y="45"/>
                  </a:lnTo>
                  <a:lnTo>
                    <a:pt x="277" y="39"/>
                  </a:lnTo>
                  <a:lnTo>
                    <a:pt x="292" y="38"/>
                  </a:lnTo>
                  <a:lnTo>
                    <a:pt x="309" y="41"/>
                  </a:lnTo>
                  <a:lnTo>
                    <a:pt x="323" y="47"/>
                  </a:lnTo>
                  <a:lnTo>
                    <a:pt x="335" y="59"/>
                  </a:lnTo>
                  <a:lnTo>
                    <a:pt x="343" y="75"/>
                  </a:lnTo>
                  <a:lnTo>
                    <a:pt x="345" y="92"/>
                  </a:lnTo>
                  <a:lnTo>
                    <a:pt x="343" y="108"/>
                  </a:lnTo>
                  <a:lnTo>
                    <a:pt x="336" y="121"/>
                  </a:lnTo>
                  <a:lnTo>
                    <a:pt x="326" y="132"/>
                  </a:lnTo>
                  <a:lnTo>
                    <a:pt x="344" y="143"/>
                  </a:lnTo>
                  <a:lnTo>
                    <a:pt x="360" y="157"/>
                  </a:lnTo>
                  <a:lnTo>
                    <a:pt x="373" y="176"/>
                  </a:lnTo>
                  <a:lnTo>
                    <a:pt x="381" y="195"/>
                  </a:lnTo>
                  <a:lnTo>
                    <a:pt x="383" y="218"/>
                  </a:lnTo>
                  <a:lnTo>
                    <a:pt x="379" y="244"/>
                  </a:lnTo>
                  <a:lnTo>
                    <a:pt x="378" y="248"/>
                  </a:lnTo>
                  <a:lnTo>
                    <a:pt x="5" y="248"/>
                  </a:lnTo>
                  <a:lnTo>
                    <a:pt x="4" y="244"/>
                  </a:lnTo>
                  <a:lnTo>
                    <a:pt x="0" y="218"/>
                  </a:lnTo>
                  <a:lnTo>
                    <a:pt x="2" y="195"/>
                  </a:lnTo>
                  <a:lnTo>
                    <a:pt x="10" y="176"/>
                  </a:lnTo>
                  <a:lnTo>
                    <a:pt x="22" y="157"/>
                  </a:lnTo>
                  <a:lnTo>
                    <a:pt x="38" y="143"/>
                  </a:lnTo>
                  <a:lnTo>
                    <a:pt x="57" y="132"/>
                  </a:lnTo>
                  <a:lnTo>
                    <a:pt x="47" y="121"/>
                  </a:lnTo>
                  <a:lnTo>
                    <a:pt x="39" y="108"/>
                  </a:lnTo>
                  <a:lnTo>
                    <a:pt x="38" y="92"/>
                  </a:lnTo>
                  <a:lnTo>
                    <a:pt x="40" y="75"/>
                  </a:lnTo>
                  <a:lnTo>
                    <a:pt x="48" y="59"/>
                  </a:lnTo>
                  <a:lnTo>
                    <a:pt x="59" y="47"/>
                  </a:lnTo>
                  <a:lnTo>
                    <a:pt x="74" y="41"/>
                  </a:lnTo>
                  <a:lnTo>
                    <a:pt x="91" y="38"/>
                  </a:lnTo>
                  <a:lnTo>
                    <a:pt x="106" y="39"/>
                  </a:lnTo>
                  <a:lnTo>
                    <a:pt x="119" y="45"/>
                  </a:lnTo>
                  <a:lnTo>
                    <a:pt x="129" y="54"/>
                  </a:lnTo>
                  <a:lnTo>
                    <a:pt x="135" y="37"/>
                  </a:lnTo>
                  <a:lnTo>
                    <a:pt x="144" y="22"/>
                  </a:lnTo>
                  <a:lnTo>
                    <a:pt x="157" y="11"/>
                  </a:lnTo>
                  <a:lnTo>
                    <a:pt x="173" y="3"/>
                  </a:lnTo>
                  <a:lnTo>
                    <a:pt x="191"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 name="Freeform 8">
              <a:extLst>
                <a:ext uri="{FF2B5EF4-FFF2-40B4-BE49-F238E27FC236}">
                  <a16:creationId xmlns:a16="http://schemas.microsoft.com/office/drawing/2014/main" id="{4C761330-EA24-43A6-A668-5070506F0511}"/>
                </a:ext>
              </a:extLst>
            </p:cNvPr>
            <p:cNvSpPr>
              <a:spLocks noChangeAspect="1" noEditPoints="1"/>
            </p:cNvSpPr>
            <p:nvPr/>
          </p:nvSpPr>
          <p:spPr bwMode="auto">
            <a:xfrm>
              <a:off x="2242095" y="5640013"/>
              <a:ext cx="153802" cy="252000"/>
            </a:xfrm>
            <a:custGeom>
              <a:avLst/>
              <a:gdLst>
                <a:gd name="T0" fmla="*/ 727 w 780"/>
                <a:gd name="T1" fmla="*/ 587 h 1278"/>
                <a:gd name="T2" fmla="*/ 776 w 780"/>
                <a:gd name="T3" fmla="*/ 444 h 1278"/>
                <a:gd name="T4" fmla="*/ 766 w 780"/>
                <a:gd name="T5" fmla="*/ 287 h 1278"/>
                <a:gd name="T6" fmla="*/ 699 w 780"/>
                <a:gd name="T7" fmla="*/ 152 h 1278"/>
                <a:gd name="T8" fmla="*/ 587 w 780"/>
                <a:gd name="T9" fmla="*/ 54 h 1278"/>
                <a:gd name="T10" fmla="*/ 444 w 780"/>
                <a:gd name="T11" fmla="*/ 4 h 1278"/>
                <a:gd name="T12" fmla="*/ 287 w 780"/>
                <a:gd name="T13" fmla="*/ 15 h 1278"/>
                <a:gd name="T14" fmla="*/ 153 w 780"/>
                <a:gd name="T15" fmla="*/ 81 h 1278"/>
                <a:gd name="T16" fmla="*/ 54 w 780"/>
                <a:gd name="T17" fmla="*/ 193 h 1278"/>
                <a:gd name="T18" fmla="*/ 4 w 780"/>
                <a:gd name="T19" fmla="*/ 337 h 1278"/>
                <a:gd name="T20" fmla="*/ 15 w 780"/>
                <a:gd name="T21" fmla="*/ 493 h 1278"/>
                <a:gd name="T22" fmla="*/ 83 w 780"/>
                <a:gd name="T23" fmla="*/ 629 h 1278"/>
                <a:gd name="T24" fmla="*/ 186 w 780"/>
                <a:gd name="T25" fmla="*/ 722 h 1278"/>
                <a:gd name="T26" fmla="*/ 311 w 780"/>
                <a:gd name="T27" fmla="*/ 772 h 1278"/>
                <a:gd name="T28" fmla="*/ 166 w 780"/>
                <a:gd name="T29" fmla="*/ 894 h 1278"/>
                <a:gd name="T30" fmla="*/ 119 w 780"/>
                <a:gd name="T31" fmla="*/ 930 h 1278"/>
                <a:gd name="T32" fmla="*/ 111 w 780"/>
                <a:gd name="T33" fmla="*/ 991 h 1278"/>
                <a:gd name="T34" fmla="*/ 148 w 780"/>
                <a:gd name="T35" fmla="*/ 1038 h 1278"/>
                <a:gd name="T36" fmla="*/ 311 w 780"/>
                <a:gd name="T37" fmla="*/ 1050 h 1278"/>
                <a:gd name="T38" fmla="*/ 322 w 780"/>
                <a:gd name="T39" fmla="*/ 1239 h 1278"/>
                <a:gd name="T40" fmla="*/ 369 w 780"/>
                <a:gd name="T41" fmla="*/ 1276 h 1278"/>
                <a:gd name="T42" fmla="*/ 431 w 780"/>
                <a:gd name="T43" fmla="*/ 1267 h 1278"/>
                <a:gd name="T44" fmla="*/ 467 w 780"/>
                <a:gd name="T45" fmla="*/ 1220 h 1278"/>
                <a:gd name="T46" fmla="*/ 594 w 780"/>
                <a:gd name="T47" fmla="*/ 1050 h 1278"/>
                <a:gd name="T48" fmla="*/ 650 w 780"/>
                <a:gd name="T49" fmla="*/ 1027 h 1278"/>
                <a:gd name="T50" fmla="*/ 673 w 780"/>
                <a:gd name="T51" fmla="*/ 971 h 1278"/>
                <a:gd name="T52" fmla="*/ 650 w 780"/>
                <a:gd name="T53" fmla="*/ 915 h 1278"/>
                <a:gd name="T54" fmla="*/ 594 w 780"/>
                <a:gd name="T55" fmla="*/ 891 h 1278"/>
                <a:gd name="T56" fmla="*/ 514 w 780"/>
                <a:gd name="T57" fmla="*/ 759 h 1278"/>
                <a:gd name="T58" fmla="*/ 633 w 780"/>
                <a:gd name="T59" fmla="*/ 695 h 1278"/>
                <a:gd name="T60" fmla="*/ 352 w 780"/>
                <a:gd name="T61" fmla="*/ 618 h 1278"/>
                <a:gd name="T62" fmla="*/ 255 w 780"/>
                <a:gd name="T63" fmla="*/ 577 h 1278"/>
                <a:gd name="T64" fmla="*/ 186 w 780"/>
                <a:gd name="T65" fmla="*/ 496 h 1278"/>
                <a:gd name="T66" fmla="*/ 159 w 780"/>
                <a:gd name="T67" fmla="*/ 390 h 1278"/>
                <a:gd name="T68" fmla="*/ 186 w 780"/>
                <a:gd name="T69" fmla="*/ 285 h 1278"/>
                <a:gd name="T70" fmla="*/ 255 w 780"/>
                <a:gd name="T71" fmla="*/ 204 h 1278"/>
                <a:gd name="T72" fmla="*/ 352 w 780"/>
                <a:gd name="T73" fmla="*/ 162 h 1278"/>
                <a:gd name="T74" fmla="*/ 463 w 780"/>
                <a:gd name="T75" fmla="*/ 171 h 1278"/>
                <a:gd name="T76" fmla="*/ 553 w 780"/>
                <a:gd name="T77" fmla="*/ 227 h 1278"/>
                <a:gd name="T78" fmla="*/ 609 w 780"/>
                <a:gd name="T79" fmla="*/ 317 h 1278"/>
                <a:gd name="T80" fmla="*/ 619 w 780"/>
                <a:gd name="T81" fmla="*/ 428 h 1278"/>
                <a:gd name="T82" fmla="*/ 577 w 780"/>
                <a:gd name="T83" fmla="*/ 527 h 1278"/>
                <a:gd name="T84" fmla="*/ 497 w 780"/>
                <a:gd name="T85" fmla="*/ 595 h 1278"/>
                <a:gd name="T86" fmla="*/ 390 w 780"/>
                <a:gd name="T87" fmla="*/ 621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80" h="1278">
                  <a:moveTo>
                    <a:pt x="667" y="665"/>
                  </a:moveTo>
                  <a:lnTo>
                    <a:pt x="699" y="629"/>
                  </a:lnTo>
                  <a:lnTo>
                    <a:pt x="727" y="587"/>
                  </a:lnTo>
                  <a:lnTo>
                    <a:pt x="750" y="542"/>
                  </a:lnTo>
                  <a:lnTo>
                    <a:pt x="766" y="493"/>
                  </a:lnTo>
                  <a:lnTo>
                    <a:pt x="776" y="444"/>
                  </a:lnTo>
                  <a:lnTo>
                    <a:pt x="780" y="390"/>
                  </a:lnTo>
                  <a:lnTo>
                    <a:pt x="776" y="337"/>
                  </a:lnTo>
                  <a:lnTo>
                    <a:pt x="766" y="287"/>
                  </a:lnTo>
                  <a:lnTo>
                    <a:pt x="750" y="239"/>
                  </a:lnTo>
                  <a:lnTo>
                    <a:pt x="727" y="193"/>
                  </a:lnTo>
                  <a:lnTo>
                    <a:pt x="699" y="152"/>
                  </a:lnTo>
                  <a:lnTo>
                    <a:pt x="667" y="115"/>
                  </a:lnTo>
                  <a:lnTo>
                    <a:pt x="629" y="81"/>
                  </a:lnTo>
                  <a:lnTo>
                    <a:pt x="587" y="54"/>
                  </a:lnTo>
                  <a:lnTo>
                    <a:pt x="543" y="32"/>
                  </a:lnTo>
                  <a:lnTo>
                    <a:pt x="495" y="15"/>
                  </a:lnTo>
                  <a:lnTo>
                    <a:pt x="444" y="4"/>
                  </a:lnTo>
                  <a:lnTo>
                    <a:pt x="390" y="0"/>
                  </a:lnTo>
                  <a:lnTo>
                    <a:pt x="338" y="4"/>
                  </a:lnTo>
                  <a:lnTo>
                    <a:pt x="287" y="15"/>
                  </a:lnTo>
                  <a:lnTo>
                    <a:pt x="239" y="32"/>
                  </a:lnTo>
                  <a:lnTo>
                    <a:pt x="193" y="54"/>
                  </a:lnTo>
                  <a:lnTo>
                    <a:pt x="153" y="81"/>
                  </a:lnTo>
                  <a:lnTo>
                    <a:pt x="115" y="115"/>
                  </a:lnTo>
                  <a:lnTo>
                    <a:pt x="83" y="152"/>
                  </a:lnTo>
                  <a:lnTo>
                    <a:pt x="54" y="193"/>
                  </a:lnTo>
                  <a:lnTo>
                    <a:pt x="32" y="239"/>
                  </a:lnTo>
                  <a:lnTo>
                    <a:pt x="15" y="287"/>
                  </a:lnTo>
                  <a:lnTo>
                    <a:pt x="4" y="337"/>
                  </a:lnTo>
                  <a:lnTo>
                    <a:pt x="0" y="390"/>
                  </a:lnTo>
                  <a:lnTo>
                    <a:pt x="4" y="444"/>
                  </a:lnTo>
                  <a:lnTo>
                    <a:pt x="15" y="493"/>
                  </a:lnTo>
                  <a:lnTo>
                    <a:pt x="32" y="542"/>
                  </a:lnTo>
                  <a:lnTo>
                    <a:pt x="54" y="587"/>
                  </a:lnTo>
                  <a:lnTo>
                    <a:pt x="83" y="629"/>
                  </a:lnTo>
                  <a:lnTo>
                    <a:pt x="115" y="665"/>
                  </a:lnTo>
                  <a:lnTo>
                    <a:pt x="148" y="695"/>
                  </a:lnTo>
                  <a:lnTo>
                    <a:pt x="186" y="722"/>
                  </a:lnTo>
                  <a:lnTo>
                    <a:pt x="225" y="742"/>
                  </a:lnTo>
                  <a:lnTo>
                    <a:pt x="266" y="759"/>
                  </a:lnTo>
                  <a:lnTo>
                    <a:pt x="311" y="772"/>
                  </a:lnTo>
                  <a:lnTo>
                    <a:pt x="311" y="891"/>
                  </a:lnTo>
                  <a:lnTo>
                    <a:pt x="187" y="891"/>
                  </a:lnTo>
                  <a:lnTo>
                    <a:pt x="166" y="894"/>
                  </a:lnTo>
                  <a:lnTo>
                    <a:pt x="148" y="901"/>
                  </a:lnTo>
                  <a:lnTo>
                    <a:pt x="131" y="915"/>
                  </a:lnTo>
                  <a:lnTo>
                    <a:pt x="119" y="930"/>
                  </a:lnTo>
                  <a:lnTo>
                    <a:pt x="111" y="950"/>
                  </a:lnTo>
                  <a:lnTo>
                    <a:pt x="107" y="971"/>
                  </a:lnTo>
                  <a:lnTo>
                    <a:pt x="111" y="991"/>
                  </a:lnTo>
                  <a:lnTo>
                    <a:pt x="119" y="1011"/>
                  </a:lnTo>
                  <a:lnTo>
                    <a:pt x="131" y="1027"/>
                  </a:lnTo>
                  <a:lnTo>
                    <a:pt x="148" y="1038"/>
                  </a:lnTo>
                  <a:lnTo>
                    <a:pt x="166" y="1048"/>
                  </a:lnTo>
                  <a:lnTo>
                    <a:pt x="187" y="1050"/>
                  </a:lnTo>
                  <a:lnTo>
                    <a:pt x="311" y="1050"/>
                  </a:lnTo>
                  <a:lnTo>
                    <a:pt x="311" y="1199"/>
                  </a:lnTo>
                  <a:lnTo>
                    <a:pt x="315" y="1220"/>
                  </a:lnTo>
                  <a:lnTo>
                    <a:pt x="322" y="1239"/>
                  </a:lnTo>
                  <a:lnTo>
                    <a:pt x="334" y="1255"/>
                  </a:lnTo>
                  <a:lnTo>
                    <a:pt x="350" y="1267"/>
                  </a:lnTo>
                  <a:lnTo>
                    <a:pt x="369" y="1276"/>
                  </a:lnTo>
                  <a:lnTo>
                    <a:pt x="390" y="1278"/>
                  </a:lnTo>
                  <a:lnTo>
                    <a:pt x="411" y="1276"/>
                  </a:lnTo>
                  <a:lnTo>
                    <a:pt x="431" y="1267"/>
                  </a:lnTo>
                  <a:lnTo>
                    <a:pt x="446" y="1255"/>
                  </a:lnTo>
                  <a:lnTo>
                    <a:pt x="459" y="1239"/>
                  </a:lnTo>
                  <a:lnTo>
                    <a:pt x="467" y="1220"/>
                  </a:lnTo>
                  <a:lnTo>
                    <a:pt x="470" y="1199"/>
                  </a:lnTo>
                  <a:lnTo>
                    <a:pt x="470" y="1050"/>
                  </a:lnTo>
                  <a:lnTo>
                    <a:pt x="594" y="1050"/>
                  </a:lnTo>
                  <a:lnTo>
                    <a:pt x="615" y="1048"/>
                  </a:lnTo>
                  <a:lnTo>
                    <a:pt x="634" y="1038"/>
                  </a:lnTo>
                  <a:lnTo>
                    <a:pt x="650" y="1027"/>
                  </a:lnTo>
                  <a:lnTo>
                    <a:pt x="663" y="1011"/>
                  </a:lnTo>
                  <a:lnTo>
                    <a:pt x="671" y="991"/>
                  </a:lnTo>
                  <a:lnTo>
                    <a:pt x="673" y="971"/>
                  </a:lnTo>
                  <a:lnTo>
                    <a:pt x="671" y="950"/>
                  </a:lnTo>
                  <a:lnTo>
                    <a:pt x="663" y="930"/>
                  </a:lnTo>
                  <a:lnTo>
                    <a:pt x="650" y="915"/>
                  </a:lnTo>
                  <a:lnTo>
                    <a:pt x="634" y="901"/>
                  </a:lnTo>
                  <a:lnTo>
                    <a:pt x="615" y="894"/>
                  </a:lnTo>
                  <a:lnTo>
                    <a:pt x="594" y="891"/>
                  </a:lnTo>
                  <a:lnTo>
                    <a:pt x="470" y="891"/>
                  </a:lnTo>
                  <a:lnTo>
                    <a:pt x="470" y="772"/>
                  </a:lnTo>
                  <a:lnTo>
                    <a:pt x="514" y="759"/>
                  </a:lnTo>
                  <a:lnTo>
                    <a:pt x="556" y="742"/>
                  </a:lnTo>
                  <a:lnTo>
                    <a:pt x="596" y="722"/>
                  </a:lnTo>
                  <a:lnTo>
                    <a:pt x="633" y="695"/>
                  </a:lnTo>
                  <a:lnTo>
                    <a:pt x="667" y="665"/>
                  </a:lnTo>
                  <a:close/>
                  <a:moveTo>
                    <a:pt x="390" y="621"/>
                  </a:moveTo>
                  <a:lnTo>
                    <a:pt x="352" y="618"/>
                  </a:lnTo>
                  <a:lnTo>
                    <a:pt x="317" y="609"/>
                  </a:lnTo>
                  <a:lnTo>
                    <a:pt x="285" y="595"/>
                  </a:lnTo>
                  <a:lnTo>
                    <a:pt x="255" y="577"/>
                  </a:lnTo>
                  <a:lnTo>
                    <a:pt x="227" y="553"/>
                  </a:lnTo>
                  <a:lnTo>
                    <a:pt x="204" y="527"/>
                  </a:lnTo>
                  <a:lnTo>
                    <a:pt x="186" y="496"/>
                  </a:lnTo>
                  <a:lnTo>
                    <a:pt x="171" y="463"/>
                  </a:lnTo>
                  <a:lnTo>
                    <a:pt x="162" y="428"/>
                  </a:lnTo>
                  <a:lnTo>
                    <a:pt x="159" y="390"/>
                  </a:lnTo>
                  <a:lnTo>
                    <a:pt x="162" y="352"/>
                  </a:lnTo>
                  <a:lnTo>
                    <a:pt x="171" y="317"/>
                  </a:lnTo>
                  <a:lnTo>
                    <a:pt x="186" y="285"/>
                  </a:lnTo>
                  <a:lnTo>
                    <a:pt x="204" y="253"/>
                  </a:lnTo>
                  <a:lnTo>
                    <a:pt x="227" y="227"/>
                  </a:lnTo>
                  <a:lnTo>
                    <a:pt x="255" y="204"/>
                  </a:lnTo>
                  <a:lnTo>
                    <a:pt x="285" y="185"/>
                  </a:lnTo>
                  <a:lnTo>
                    <a:pt x="317" y="171"/>
                  </a:lnTo>
                  <a:lnTo>
                    <a:pt x="352" y="162"/>
                  </a:lnTo>
                  <a:lnTo>
                    <a:pt x="390" y="159"/>
                  </a:lnTo>
                  <a:lnTo>
                    <a:pt x="428" y="162"/>
                  </a:lnTo>
                  <a:lnTo>
                    <a:pt x="463" y="171"/>
                  </a:lnTo>
                  <a:lnTo>
                    <a:pt x="497" y="185"/>
                  </a:lnTo>
                  <a:lnTo>
                    <a:pt x="527" y="204"/>
                  </a:lnTo>
                  <a:lnTo>
                    <a:pt x="553" y="227"/>
                  </a:lnTo>
                  <a:lnTo>
                    <a:pt x="577" y="253"/>
                  </a:lnTo>
                  <a:lnTo>
                    <a:pt x="596" y="285"/>
                  </a:lnTo>
                  <a:lnTo>
                    <a:pt x="609" y="317"/>
                  </a:lnTo>
                  <a:lnTo>
                    <a:pt x="619" y="352"/>
                  </a:lnTo>
                  <a:lnTo>
                    <a:pt x="621" y="390"/>
                  </a:lnTo>
                  <a:lnTo>
                    <a:pt x="619" y="428"/>
                  </a:lnTo>
                  <a:lnTo>
                    <a:pt x="609" y="463"/>
                  </a:lnTo>
                  <a:lnTo>
                    <a:pt x="596" y="496"/>
                  </a:lnTo>
                  <a:lnTo>
                    <a:pt x="577" y="527"/>
                  </a:lnTo>
                  <a:lnTo>
                    <a:pt x="553" y="553"/>
                  </a:lnTo>
                  <a:lnTo>
                    <a:pt x="527" y="577"/>
                  </a:lnTo>
                  <a:lnTo>
                    <a:pt x="497" y="595"/>
                  </a:lnTo>
                  <a:lnTo>
                    <a:pt x="463" y="609"/>
                  </a:lnTo>
                  <a:lnTo>
                    <a:pt x="428" y="618"/>
                  </a:lnTo>
                  <a:lnTo>
                    <a:pt x="390" y="621"/>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144" name="Freeform 9">
              <a:extLst>
                <a:ext uri="{FF2B5EF4-FFF2-40B4-BE49-F238E27FC236}">
                  <a16:creationId xmlns:a16="http://schemas.microsoft.com/office/drawing/2014/main" id="{1041B94D-FDE5-4FF6-AD21-FD5A142268A4}"/>
                </a:ext>
              </a:extLst>
            </p:cNvPr>
            <p:cNvSpPr>
              <a:spLocks noChangeAspect="1" noEditPoints="1"/>
            </p:cNvSpPr>
            <p:nvPr/>
          </p:nvSpPr>
          <p:spPr bwMode="auto">
            <a:xfrm>
              <a:off x="1408118" y="5615674"/>
              <a:ext cx="252000" cy="252927"/>
            </a:xfrm>
            <a:custGeom>
              <a:avLst/>
              <a:gdLst>
                <a:gd name="T0" fmla="*/ 1046 w 1086"/>
                <a:gd name="T1" fmla="*/ 9 h 1091"/>
                <a:gd name="T2" fmla="*/ 1006 w 1086"/>
                <a:gd name="T3" fmla="*/ 0 h 1091"/>
                <a:gd name="T4" fmla="*/ 661 w 1086"/>
                <a:gd name="T5" fmla="*/ 2 h 1091"/>
                <a:gd name="T6" fmla="*/ 626 w 1086"/>
                <a:gd name="T7" fmla="*/ 23 h 1091"/>
                <a:gd name="T8" fmla="*/ 605 w 1086"/>
                <a:gd name="T9" fmla="*/ 57 h 1091"/>
                <a:gd name="T10" fmla="*/ 605 w 1086"/>
                <a:gd name="T11" fmla="*/ 100 h 1091"/>
                <a:gd name="T12" fmla="*/ 626 w 1086"/>
                <a:gd name="T13" fmla="*/ 135 h 1091"/>
                <a:gd name="T14" fmla="*/ 661 w 1086"/>
                <a:gd name="T15" fmla="*/ 155 h 1091"/>
                <a:gd name="T16" fmla="*/ 815 w 1086"/>
                <a:gd name="T17" fmla="*/ 157 h 1091"/>
                <a:gd name="T18" fmla="*/ 562 w 1086"/>
                <a:gd name="T19" fmla="*/ 352 h 1091"/>
                <a:gd name="T20" fmla="*/ 480 w 1086"/>
                <a:gd name="T21" fmla="*/ 322 h 1091"/>
                <a:gd name="T22" fmla="*/ 390 w 1086"/>
                <a:gd name="T23" fmla="*/ 311 h 1091"/>
                <a:gd name="T24" fmla="*/ 287 w 1086"/>
                <a:gd name="T25" fmla="*/ 326 h 1091"/>
                <a:gd name="T26" fmla="*/ 193 w 1086"/>
                <a:gd name="T27" fmla="*/ 365 h 1091"/>
                <a:gd name="T28" fmla="*/ 114 w 1086"/>
                <a:gd name="T29" fmla="*/ 426 h 1091"/>
                <a:gd name="T30" fmla="*/ 53 w 1086"/>
                <a:gd name="T31" fmla="*/ 504 h 1091"/>
                <a:gd name="T32" fmla="*/ 14 w 1086"/>
                <a:gd name="T33" fmla="*/ 598 h 1091"/>
                <a:gd name="T34" fmla="*/ 0 w 1086"/>
                <a:gd name="T35" fmla="*/ 701 h 1091"/>
                <a:gd name="T36" fmla="*/ 14 w 1086"/>
                <a:gd name="T37" fmla="*/ 804 h 1091"/>
                <a:gd name="T38" fmla="*/ 53 w 1086"/>
                <a:gd name="T39" fmla="*/ 898 h 1091"/>
                <a:gd name="T40" fmla="*/ 114 w 1086"/>
                <a:gd name="T41" fmla="*/ 976 h 1091"/>
                <a:gd name="T42" fmla="*/ 193 w 1086"/>
                <a:gd name="T43" fmla="*/ 1038 h 1091"/>
                <a:gd name="T44" fmla="*/ 287 w 1086"/>
                <a:gd name="T45" fmla="*/ 1077 h 1091"/>
                <a:gd name="T46" fmla="*/ 390 w 1086"/>
                <a:gd name="T47" fmla="*/ 1091 h 1091"/>
                <a:gd name="T48" fmla="*/ 493 w 1086"/>
                <a:gd name="T49" fmla="*/ 1077 h 1091"/>
                <a:gd name="T50" fmla="*/ 586 w 1086"/>
                <a:gd name="T51" fmla="*/ 1038 h 1091"/>
                <a:gd name="T52" fmla="*/ 665 w 1086"/>
                <a:gd name="T53" fmla="*/ 976 h 1091"/>
                <a:gd name="T54" fmla="*/ 726 w 1086"/>
                <a:gd name="T55" fmla="*/ 898 h 1091"/>
                <a:gd name="T56" fmla="*/ 765 w 1086"/>
                <a:gd name="T57" fmla="*/ 804 h 1091"/>
                <a:gd name="T58" fmla="*/ 780 w 1086"/>
                <a:gd name="T59" fmla="*/ 701 h 1091"/>
                <a:gd name="T60" fmla="*/ 768 w 1086"/>
                <a:gd name="T61" fmla="*/ 609 h 1091"/>
                <a:gd name="T62" fmla="*/ 736 w 1086"/>
                <a:gd name="T63" fmla="*/ 523 h 1091"/>
                <a:gd name="T64" fmla="*/ 928 w 1086"/>
                <a:gd name="T65" fmla="*/ 270 h 1091"/>
                <a:gd name="T66" fmla="*/ 931 w 1086"/>
                <a:gd name="T67" fmla="*/ 425 h 1091"/>
                <a:gd name="T68" fmla="*/ 950 w 1086"/>
                <a:gd name="T69" fmla="*/ 460 h 1091"/>
                <a:gd name="T70" fmla="*/ 986 w 1086"/>
                <a:gd name="T71" fmla="*/ 481 h 1091"/>
                <a:gd name="T72" fmla="*/ 1029 w 1086"/>
                <a:gd name="T73" fmla="*/ 481 h 1091"/>
                <a:gd name="T74" fmla="*/ 1063 w 1086"/>
                <a:gd name="T75" fmla="*/ 460 h 1091"/>
                <a:gd name="T76" fmla="*/ 1083 w 1086"/>
                <a:gd name="T77" fmla="*/ 425 h 1091"/>
                <a:gd name="T78" fmla="*/ 1086 w 1086"/>
                <a:gd name="T79" fmla="*/ 79 h 1091"/>
                <a:gd name="T80" fmla="*/ 1085 w 1086"/>
                <a:gd name="T81" fmla="*/ 66 h 1091"/>
                <a:gd name="T82" fmla="*/ 1074 w 1086"/>
                <a:gd name="T83" fmla="*/ 37 h 1091"/>
                <a:gd name="T84" fmla="*/ 553 w 1086"/>
                <a:gd name="T85" fmla="*/ 864 h 1091"/>
                <a:gd name="T86" fmla="*/ 495 w 1086"/>
                <a:gd name="T87" fmla="*/ 906 h 1091"/>
                <a:gd name="T88" fmla="*/ 427 w 1086"/>
                <a:gd name="T89" fmla="*/ 929 h 1091"/>
                <a:gd name="T90" fmla="*/ 352 w 1086"/>
                <a:gd name="T91" fmla="*/ 929 h 1091"/>
                <a:gd name="T92" fmla="*/ 284 w 1086"/>
                <a:gd name="T93" fmla="*/ 906 h 1091"/>
                <a:gd name="T94" fmla="*/ 227 w 1086"/>
                <a:gd name="T95" fmla="*/ 864 h 1091"/>
                <a:gd name="T96" fmla="*/ 185 w 1086"/>
                <a:gd name="T97" fmla="*/ 807 h 1091"/>
                <a:gd name="T98" fmla="*/ 161 w 1086"/>
                <a:gd name="T99" fmla="*/ 739 h 1091"/>
                <a:gd name="T100" fmla="*/ 161 w 1086"/>
                <a:gd name="T101" fmla="*/ 663 h 1091"/>
                <a:gd name="T102" fmla="*/ 185 w 1086"/>
                <a:gd name="T103" fmla="*/ 596 h 1091"/>
                <a:gd name="T104" fmla="*/ 227 w 1086"/>
                <a:gd name="T105" fmla="*/ 538 h 1091"/>
                <a:gd name="T106" fmla="*/ 284 w 1086"/>
                <a:gd name="T107" fmla="*/ 496 h 1091"/>
                <a:gd name="T108" fmla="*/ 352 w 1086"/>
                <a:gd name="T109" fmla="*/ 473 h 1091"/>
                <a:gd name="T110" fmla="*/ 427 w 1086"/>
                <a:gd name="T111" fmla="*/ 473 h 1091"/>
                <a:gd name="T112" fmla="*/ 495 w 1086"/>
                <a:gd name="T113" fmla="*/ 496 h 1091"/>
                <a:gd name="T114" fmla="*/ 553 w 1086"/>
                <a:gd name="T115" fmla="*/ 538 h 1091"/>
                <a:gd name="T116" fmla="*/ 594 w 1086"/>
                <a:gd name="T117" fmla="*/ 596 h 1091"/>
                <a:gd name="T118" fmla="*/ 618 w 1086"/>
                <a:gd name="T119" fmla="*/ 663 h 1091"/>
                <a:gd name="T120" fmla="*/ 618 w 1086"/>
                <a:gd name="T121" fmla="*/ 739 h 1091"/>
                <a:gd name="T122" fmla="*/ 594 w 1086"/>
                <a:gd name="T123" fmla="*/ 807 h 1091"/>
                <a:gd name="T124" fmla="*/ 553 w 1086"/>
                <a:gd name="T125" fmla="*/ 864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6" h="1091">
                  <a:moveTo>
                    <a:pt x="1061" y="22"/>
                  </a:moveTo>
                  <a:lnTo>
                    <a:pt x="1046" y="9"/>
                  </a:lnTo>
                  <a:lnTo>
                    <a:pt x="1027" y="2"/>
                  </a:lnTo>
                  <a:lnTo>
                    <a:pt x="1006" y="0"/>
                  </a:lnTo>
                  <a:lnTo>
                    <a:pt x="682" y="0"/>
                  </a:lnTo>
                  <a:lnTo>
                    <a:pt x="661" y="2"/>
                  </a:lnTo>
                  <a:lnTo>
                    <a:pt x="641" y="10"/>
                  </a:lnTo>
                  <a:lnTo>
                    <a:pt x="626" y="23"/>
                  </a:lnTo>
                  <a:lnTo>
                    <a:pt x="613" y="39"/>
                  </a:lnTo>
                  <a:lnTo>
                    <a:pt x="605" y="57"/>
                  </a:lnTo>
                  <a:lnTo>
                    <a:pt x="602" y="79"/>
                  </a:lnTo>
                  <a:lnTo>
                    <a:pt x="605" y="100"/>
                  </a:lnTo>
                  <a:lnTo>
                    <a:pt x="613" y="118"/>
                  </a:lnTo>
                  <a:lnTo>
                    <a:pt x="626" y="135"/>
                  </a:lnTo>
                  <a:lnTo>
                    <a:pt x="641" y="147"/>
                  </a:lnTo>
                  <a:lnTo>
                    <a:pt x="661" y="155"/>
                  </a:lnTo>
                  <a:lnTo>
                    <a:pt x="682" y="157"/>
                  </a:lnTo>
                  <a:lnTo>
                    <a:pt x="815" y="157"/>
                  </a:lnTo>
                  <a:lnTo>
                    <a:pt x="600" y="373"/>
                  </a:lnTo>
                  <a:lnTo>
                    <a:pt x="562" y="352"/>
                  </a:lnTo>
                  <a:lnTo>
                    <a:pt x="523" y="335"/>
                  </a:lnTo>
                  <a:lnTo>
                    <a:pt x="480" y="322"/>
                  </a:lnTo>
                  <a:lnTo>
                    <a:pt x="435" y="314"/>
                  </a:lnTo>
                  <a:lnTo>
                    <a:pt x="390" y="311"/>
                  </a:lnTo>
                  <a:lnTo>
                    <a:pt x="336" y="315"/>
                  </a:lnTo>
                  <a:lnTo>
                    <a:pt x="287" y="326"/>
                  </a:lnTo>
                  <a:lnTo>
                    <a:pt x="238" y="343"/>
                  </a:lnTo>
                  <a:lnTo>
                    <a:pt x="193" y="365"/>
                  </a:lnTo>
                  <a:lnTo>
                    <a:pt x="151" y="392"/>
                  </a:lnTo>
                  <a:lnTo>
                    <a:pt x="114" y="426"/>
                  </a:lnTo>
                  <a:lnTo>
                    <a:pt x="80" y="463"/>
                  </a:lnTo>
                  <a:lnTo>
                    <a:pt x="53" y="504"/>
                  </a:lnTo>
                  <a:lnTo>
                    <a:pt x="31" y="550"/>
                  </a:lnTo>
                  <a:lnTo>
                    <a:pt x="14" y="598"/>
                  </a:lnTo>
                  <a:lnTo>
                    <a:pt x="3" y="648"/>
                  </a:lnTo>
                  <a:lnTo>
                    <a:pt x="0" y="701"/>
                  </a:lnTo>
                  <a:lnTo>
                    <a:pt x="3" y="755"/>
                  </a:lnTo>
                  <a:lnTo>
                    <a:pt x="14" y="804"/>
                  </a:lnTo>
                  <a:lnTo>
                    <a:pt x="31" y="853"/>
                  </a:lnTo>
                  <a:lnTo>
                    <a:pt x="53" y="898"/>
                  </a:lnTo>
                  <a:lnTo>
                    <a:pt x="80" y="940"/>
                  </a:lnTo>
                  <a:lnTo>
                    <a:pt x="114" y="976"/>
                  </a:lnTo>
                  <a:lnTo>
                    <a:pt x="151" y="1010"/>
                  </a:lnTo>
                  <a:lnTo>
                    <a:pt x="193" y="1038"/>
                  </a:lnTo>
                  <a:lnTo>
                    <a:pt x="238" y="1060"/>
                  </a:lnTo>
                  <a:lnTo>
                    <a:pt x="287" y="1077"/>
                  </a:lnTo>
                  <a:lnTo>
                    <a:pt x="336" y="1087"/>
                  </a:lnTo>
                  <a:lnTo>
                    <a:pt x="390" y="1091"/>
                  </a:lnTo>
                  <a:lnTo>
                    <a:pt x="443" y="1087"/>
                  </a:lnTo>
                  <a:lnTo>
                    <a:pt x="493" y="1077"/>
                  </a:lnTo>
                  <a:lnTo>
                    <a:pt x="541" y="1060"/>
                  </a:lnTo>
                  <a:lnTo>
                    <a:pt x="586" y="1038"/>
                  </a:lnTo>
                  <a:lnTo>
                    <a:pt x="628" y="1010"/>
                  </a:lnTo>
                  <a:lnTo>
                    <a:pt x="665" y="976"/>
                  </a:lnTo>
                  <a:lnTo>
                    <a:pt x="699" y="940"/>
                  </a:lnTo>
                  <a:lnTo>
                    <a:pt x="726" y="898"/>
                  </a:lnTo>
                  <a:lnTo>
                    <a:pt x="748" y="853"/>
                  </a:lnTo>
                  <a:lnTo>
                    <a:pt x="765" y="804"/>
                  </a:lnTo>
                  <a:lnTo>
                    <a:pt x="776" y="755"/>
                  </a:lnTo>
                  <a:lnTo>
                    <a:pt x="780" y="701"/>
                  </a:lnTo>
                  <a:lnTo>
                    <a:pt x="777" y="654"/>
                  </a:lnTo>
                  <a:lnTo>
                    <a:pt x="768" y="609"/>
                  </a:lnTo>
                  <a:lnTo>
                    <a:pt x="755" y="564"/>
                  </a:lnTo>
                  <a:lnTo>
                    <a:pt x="736" y="523"/>
                  </a:lnTo>
                  <a:lnTo>
                    <a:pt x="713" y="485"/>
                  </a:lnTo>
                  <a:lnTo>
                    <a:pt x="928" y="270"/>
                  </a:lnTo>
                  <a:lnTo>
                    <a:pt x="928" y="404"/>
                  </a:lnTo>
                  <a:lnTo>
                    <a:pt x="931" y="425"/>
                  </a:lnTo>
                  <a:lnTo>
                    <a:pt x="939" y="444"/>
                  </a:lnTo>
                  <a:lnTo>
                    <a:pt x="950" y="460"/>
                  </a:lnTo>
                  <a:lnTo>
                    <a:pt x="967" y="472"/>
                  </a:lnTo>
                  <a:lnTo>
                    <a:pt x="986" y="481"/>
                  </a:lnTo>
                  <a:lnTo>
                    <a:pt x="1006" y="483"/>
                  </a:lnTo>
                  <a:lnTo>
                    <a:pt x="1029" y="481"/>
                  </a:lnTo>
                  <a:lnTo>
                    <a:pt x="1047" y="472"/>
                  </a:lnTo>
                  <a:lnTo>
                    <a:pt x="1063" y="460"/>
                  </a:lnTo>
                  <a:lnTo>
                    <a:pt x="1076" y="444"/>
                  </a:lnTo>
                  <a:lnTo>
                    <a:pt x="1083" y="425"/>
                  </a:lnTo>
                  <a:lnTo>
                    <a:pt x="1086" y="404"/>
                  </a:lnTo>
                  <a:lnTo>
                    <a:pt x="1086" y="79"/>
                  </a:lnTo>
                  <a:lnTo>
                    <a:pt x="1086" y="75"/>
                  </a:lnTo>
                  <a:lnTo>
                    <a:pt x="1085" y="66"/>
                  </a:lnTo>
                  <a:lnTo>
                    <a:pt x="1082" y="53"/>
                  </a:lnTo>
                  <a:lnTo>
                    <a:pt x="1074" y="37"/>
                  </a:lnTo>
                  <a:lnTo>
                    <a:pt x="1061" y="22"/>
                  </a:lnTo>
                  <a:close/>
                  <a:moveTo>
                    <a:pt x="553" y="864"/>
                  </a:moveTo>
                  <a:lnTo>
                    <a:pt x="526" y="888"/>
                  </a:lnTo>
                  <a:lnTo>
                    <a:pt x="495" y="906"/>
                  </a:lnTo>
                  <a:lnTo>
                    <a:pt x="463" y="920"/>
                  </a:lnTo>
                  <a:lnTo>
                    <a:pt x="427" y="929"/>
                  </a:lnTo>
                  <a:lnTo>
                    <a:pt x="390" y="932"/>
                  </a:lnTo>
                  <a:lnTo>
                    <a:pt x="352" y="929"/>
                  </a:lnTo>
                  <a:lnTo>
                    <a:pt x="317" y="920"/>
                  </a:lnTo>
                  <a:lnTo>
                    <a:pt x="284" y="906"/>
                  </a:lnTo>
                  <a:lnTo>
                    <a:pt x="253" y="888"/>
                  </a:lnTo>
                  <a:lnTo>
                    <a:pt x="227" y="864"/>
                  </a:lnTo>
                  <a:lnTo>
                    <a:pt x="203" y="838"/>
                  </a:lnTo>
                  <a:lnTo>
                    <a:pt x="185" y="807"/>
                  </a:lnTo>
                  <a:lnTo>
                    <a:pt x="170" y="774"/>
                  </a:lnTo>
                  <a:lnTo>
                    <a:pt x="161" y="739"/>
                  </a:lnTo>
                  <a:lnTo>
                    <a:pt x="159" y="701"/>
                  </a:lnTo>
                  <a:lnTo>
                    <a:pt x="161" y="663"/>
                  </a:lnTo>
                  <a:lnTo>
                    <a:pt x="170" y="628"/>
                  </a:lnTo>
                  <a:lnTo>
                    <a:pt x="185" y="596"/>
                  </a:lnTo>
                  <a:lnTo>
                    <a:pt x="203" y="564"/>
                  </a:lnTo>
                  <a:lnTo>
                    <a:pt x="227" y="538"/>
                  </a:lnTo>
                  <a:lnTo>
                    <a:pt x="253" y="515"/>
                  </a:lnTo>
                  <a:lnTo>
                    <a:pt x="284" y="496"/>
                  </a:lnTo>
                  <a:lnTo>
                    <a:pt x="317" y="482"/>
                  </a:lnTo>
                  <a:lnTo>
                    <a:pt x="352" y="473"/>
                  </a:lnTo>
                  <a:lnTo>
                    <a:pt x="390" y="470"/>
                  </a:lnTo>
                  <a:lnTo>
                    <a:pt x="427" y="473"/>
                  </a:lnTo>
                  <a:lnTo>
                    <a:pt x="463" y="482"/>
                  </a:lnTo>
                  <a:lnTo>
                    <a:pt x="495" y="496"/>
                  </a:lnTo>
                  <a:lnTo>
                    <a:pt x="526" y="515"/>
                  </a:lnTo>
                  <a:lnTo>
                    <a:pt x="553" y="538"/>
                  </a:lnTo>
                  <a:lnTo>
                    <a:pt x="576" y="564"/>
                  </a:lnTo>
                  <a:lnTo>
                    <a:pt x="594" y="596"/>
                  </a:lnTo>
                  <a:lnTo>
                    <a:pt x="609" y="628"/>
                  </a:lnTo>
                  <a:lnTo>
                    <a:pt x="618" y="663"/>
                  </a:lnTo>
                  <a:lnTo>
                    <a:pt x="620" y="701"/>
                  </a:lnTo>
                  <a:lnTo>
                    <a:pt x="618" y="739"/>
                  </a:lnTo>
                  <a:lnTo>
                    <a:pt x="609" y="774"/>
                  </a:lnTo>
                  <a:lnTo>
                    <a:pt x="594" y="807"/>
                  </a:lnTo>
                  <a:lnTo>
                    <a:pt x="576" y="838"/>
                  </a:lnTo>
                  <a:lnTo>
                    <a:pt x="553" y="864"/>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145" name="Textfeld 144">
              <a:extLst>
                <a:ext uri="{FF2B5EF4-FFF2-40B4-BE49-F238E27FC236}">
                  <a16:creationId xmlns:a16="http://schemas.microsoft.com/office/drawing/2014/main" id="{CF53FF3A-346F-43DD-B866-96F7F09ADA08}"/>
                </a:ext>
              </a:extLst>
            </p:cNvPr>
            <p:cNvSpPr txBox="1"/>
            <p:nvPr/>
          </p:nvSpPr>
          <p:spPr>
            <a:xfrm>
              <a:off x="1530792" y="5913703"/>
              <a:ext cx="550276" cy="138499"/>
            </a:xfrm>
            <a:prstGeom prst="rect">
              <a:avLst/>
            </a:prstGeom>
            <a:noFill/>
          </p:spPr>
          <p:txBody>
            <a:bodyPr wrap="square" lIns="0" tIns="0" rIns="0" bIns="0" rtlCol="0">
              <a:spAutoFit/>
            </a:bodyPr>
            <a:lstStyle/>
            <a:p>
              <a:r>
                <a:rPr lang="de-DE" sz="900" dirty="0">
                  <a:solidFill>
                    <a:schemeClr val="accent1"/>
                  </a:solidFill>
                </a:rPr>
                <a:t>(n=.985)</a:t>
              </a:r>
              <a:endParaRPr lang="en-US" sz="900" dirty="0" err="1">
                <a:solidFill>
                  <a:schemeClr val="accent1"/>
                </a:solidFill>
              </a:endParaRPr>
            </a:p>
          </p:txBody>
        </p:sp>
        <p:sp>
          <p:nvSpPr>
            <p:cNvPr id="146" name="Textfeld 145">
              <a:extLst>
                <a:ext uri="{FF2B5EF4-FFF2-40B4-BE49-F238E27FC236}">
                  <a16:creationId xmlns:a16="http://schemas.microsoft.com/office/drawing/2014/main" id="{41C09EFF-35C5-483C-AB7D-B03753A91614}"/>
                </a:ext>
              </a:extLst>
            </p:cNvPr>
            <p:cNvSpPr txBox="1"/>
            <p:nvPr/>
          </p:nvSpPr>
          <p:spPr>
            <a:xfrm>
              <a:off x="2260641" y="5913703"/>
              <a:ext cx="550276" cy="138499"/>
            </a:xfrm>
            <a:prstGeom prst="rect">
              <a:avLst/>
            </a:prstGeom>
            <a:noFill/>
          </p:spPr>
          <p:txBody>
            <a:bodyPr wrap="square" lIns="0" tIns="0" rIns="0" bIns="0" rtlCol="0">
              <a:spAutoFit/>
            </a:bodyPr>
            <a:lstStyle/>
            <a:p>
              <a:r>
                <a:rPr lang="de-DE" sz="900" dirty="0">
                  <a:solidFill>
                    <a:schemeClr val="accent1"/>
                  </a:solidFill>
                </a:rPr>
                <a:t>(n=1.025)</a:t>
              </a:r>
              <a:endParaRPr lang="en-US" sz="900" dirty="0" err="1">
                <a:solidFill>
                  <a:schemeClr val="accent1"/>
                </a:solidFill>
              </a:endParaRPr>
            </a:p>
          </p:txBody>
        </p:sp>
        <p:sp>
          <p:nvSpPr>
            <p:cNvPr id="147" name="Textfeld 146">
              <a:extLst>
                <a:ext uri="{FF2B5EF4-FFF2-40B4-BE49-F238E27FC236}">
                  <a16:creationId xmlns:a16="http://schemas.microsoft.com/office/drawing/2014/main" id="{2AA28136-701F-4A0C-A78B-78240DF312E6}"/>
                </a:ext>
              </a:extLst>
            </p:cNvPr>
            <p:cNvSpPr txBox="1"/>
            <p:nvPr/>
          </p:nvSpPr>
          <p:spPr>
            <a:xfrm>
              <a:off x="1722853" y="5658468"/>
              <a:ext cx="294761" cy="184666"/>
            </a:xfrm>
            <a:prstGeom prst="rect">
              <a:avLst/>
            </a:prstGeom>
            <a:noFill/>
          </p:spPr>
          <p:txBody>
            <a:bodyPr wrap="none" lIns="0" tIns="0" rIns="0" bIns="0" rtlCol="0">
              <a:spAutoFit/>
            </a:bodyPr>
            <a:lstStyle/>
            <a:p>
              <a:r>
                <a:rPr lang="de-DE" sz="1200" dirty="0">
                  <a:solidFill>
                    <a:schemeClr val="accent1"/>
                  </a:solidFill>
                </a:rPr>
                <a:t>11%</a:t>
              </a:r>
              <a:endParaRPr lang="en-US" sz="1200" dirty="0" err="1">
                <a:solidFill>
                  <a:schemeClr val="accent1"/>
                </a:solidFill>
              </a:endParaRPr>
            </a:p>
          </p:txBody>
        </p:sp>
        <p:sp>
          <p:nvSpPr>
            <p:cNvPr id="148" name="Textfeld 147">
              <a:extLst>
                <a:ext uri="{FF2B5EF4-FFF2-40B4-BE49-F238E27FC236}">
                  <a16:creationId xmlns:a16="http://schemas.microsoft.com/office/drawing/2014/main" id="{FF6C0013-69F0-45AA-96D7-BB03B57F2385}"/>
                </a:ext>
              </a:extLst>
            </p:cNvPr>
            <p:cNvSpPr txBox="1"/>
            <p:nvPr/>
          </p:nvSpPr>
          <p:spPr>
            <a:xfrm>
              <a:off x="2471461" y="5658468"/>
              <a:ext cx="306174" cy="184666"/>
            </a:xfrm>
            <a:prstGeom prst="rect">
              <a:avLst/>
            </a:prstGeom>
            <a:noFill/>
          </p:spPr>
          <p:txBody>
            <a:bodyPr wrap="none" lIns="0" tIns="0" rIns="0" bIns="0" rtlCol="0">
              <a:spAutoFit/>
            </a:bodyPr>
            <a:lstStyle/>
            <a:p>
              <a:r>
                <a:rPr lang="de-DE" sz="1200" dirty="0">
                  <a:solidFill>
                    <a:schemeClr val="accent1"/>
                  </a:solidFill>
                </a:rPr>
                <a:t>16%</a:t>
              </a:r>
              <a:endParaRPr lang="en-US" sz="1200" dirty="0" err="1">
                <a:solidFill>
                  <a:schemeClr val="accent1"/>
                </a:solidFill>
              </a:endParaRPr>
            </a:p>
          </p:txBody>
        </p:sp>
        <p:sp>
          <p:nvSpPr>
            <p:cNvPr id="149" name="Textfeld 148">
              <a:extLst>
                <a:ext uri="{FF2B5EF4-FFF2-40B4-BE49-F238E27FC236}">
                  <a16:creationId xmlns:a16="http://schemas.microsoft.com/office/drawing/2014/main" id="{52C587B7-6396-4A4E-83CD-0F9A9A879AFB}"/>
                </a:ext>
              </a:extLst>
            </p:cNvPr>
            <p:cNvSpPr txBox="1"/>
            <p:nvPr/>
          </p:nvSpPr>
          <p:spPr>
            <a:xfrm>
              <a:off x="383831" y="5389601"/>
              <a:ext cx="1921926" cy="153888"/>
            </a:xfrm>
            <a:prstGeom prst="rect">
              <a:avLst/>
            </a:prstGeom>
            <a:noFill/>
          </p:spPr>
          <p:txBody>
            <a:bodyPr wrap="square" lIns="0" tIns="0" rIns="0" bIns="0" rtlCol="0">
              <a:spAutoFit/>
            </a:bodyPr>
            <a:lstStyle/>
            <a:p>
              <a:r>
                <a:rPr lang="de-DE" sz="1000" dirty="0" err="1">
                  <a:solidFill>
                    <a:schemeClr val="accent1"/>
                  </a:solidFill>
                </a:rPr>
                <a:t>Proportions</a:t>
              </a:r>
              <a:r>
                <a:rPr lang="de-DE" sz="1000" dirty="0">
                  <a:solidFill>
                    <a:schemeClr val="accent1"/>
                  </a:solidFill>
                </a:rPr>
                <a:t> </a:t>
              </a:r>
              <a:r>
                <a:rPr lang="de-DE" sz="1000" dirty="0" err="1">
                  <a:solidFill>
                    <a:schemeClr val="accent1"/>
                  </a:solidFill>
                </a:rPr>
                <a:t>of</a:t>
              </a:r>
              <a:r>
                <a:rPr lang="de-DE" sz="1000" dirty="0">
                  <a:solidFill>
                    <a:schemeClr val="accent1"/>
                  </a:solidFill>
                </a:rPr>
                <a:t> </a:t>
              </a:r>
              <a:r>
                <a:rPr lang="de-DE" sz="1000" dirty="0" err="1">
                  <a:solidFill>
                    <a:schemeClr val="accent1"/>
                  </a:solidFill>
                </a:rPr>
                <a:t>correct</a:t>
              </a:r>
              <a:r>
                <a:rPr lang="de-DE" sz="1000" dirty="0">
                  <a:solidFill>
                    <a:schemeClr val="accent1"/>
                  </a:solidFill>
                </a:rPr>
                <a:t> </a:t>
              </a:r>
              <a:r>
                <a:rPr lang="de-DE" sz="1000" dirty="0" err="1">
                  <a:solidFill>
                    <a:schemeClr val="accent1"/>
                  </a:solidFill>
                </a:rPr>
                <a:t>answers</a:t>
              </a:r>
              <a:endParaRPr lang="en-US" sz="1000" dirty="0" err="1">
                <a:solidFill>
                  <a:schemeClr val="accent1"/>
                </a:solidFill>
              </a:endParaRPr>
            </a:p>
          </p:txBody>
        </p:sp>
      </p:grpSp>
      <p:sp>
        <p:nvSpPr>
          <p:cNvPr id="4" name="Foliennummernplatzhalter 3">
            <a:extLst>
              <a:ext uri="{FF2B5EF4-FFF2-40B4-BE49-F238E27FC236}">
                <a16:creationId xmlns:a16="http://schemas.microsoft.com/office/drawing/2014/main" id="{8DC3CB43-4C6C-4AE5-BB20-ACE651A087CB}"/>
              </a:ext>
            </a:extLst>
          </p:cNvPr>
          <p:cNvSpPr>
            <a:spLocks noGrp="1"/>
          </p:cNvSpPr>
          <p:nvPr>
            <p:ph type="sldNum" sz="quarter" idx="10"/>
          </p:nvPr>
        </p:nvSpPr>
        <p:spPr/>
        <p:txBody>
          <a:bodyPr/>
          <a:lstStyle/>
          <a:p>
            <a:fld id="{4034BEE3-566C-4068-A777-C3A4762E861B}" type="slidenum">
              <a:rPr lang="en-GB" smtClean="0"/>
              <a:pPr/>
              <a:t>47</a:t>
            </a:fld>
            <a:endParaRPr lang="en-GB" dirty="0"/>
          </a:p>
        </p:txBody>
      </p:sp>
    </p:spTree>
    <p:extLst>
      <p:ext uri="{BB962C8B-B14F-4D97-AF65-F5344CB8AC3E}">
        <p14:creationId xmlns:p14="http://schemas.microsoft.com/office/powerpoint/2010/main" val="214382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23086-37A0-45B7-A793-B7BB984F92D1}"/>
              </a:ext>
            </a:extLst>
          </p:cNvPr>
          <p:cNvSpPr>
            <a:spLocks noGrp="1"/>
          </p:cNvSpPr>
          <p:nvPr>
            <p:ph type="title"/>
          </p:nvPr>
        </p:nvSpPr>
        <p:spPr/>
        <p:txBody>
          <a:bodyPr/>
          <a:lstStyle/>
          <a:p>
            <a:r>
              <a:rPr lang="en-US" noProof="1"/>
              <a:t>73% are aware of most people having vitamin D deficiency after the winter period.</a:t>
            </a:r>
          </a:p>
        </p:txBody>
      </p:sp>
      <p:graphicFrame>
        <p:nvGraphicFramePr>
          <p:cNvPr id="39" name="Tabelle 8">
            <a:extLst>
              <a:ext uri="{FF2B5EF4-FFF2-40B4-BE49-F238E27FC236}">
                <a16:creationId xmlns:a16="http://schemas.microsoft.com/office/drawing/2014/main" id="{1CC31CA1-CFCD-40B8-80BE-7ECA28BBDACF}"/>
              </a:ext>
            </a:extLst>
          </p:cNvPr>
          <p:cNvGraphicFramePr>
            <a:graphicFrameLocks noGrp="1"/>
          </p:cNvGraphicFramePr>
          <p:nvPr>
            <p:extLst/>
          </p:nvPr>
        </p:nvGraphicFramePr>
        <p:xfrm>
          <a:off x="359998" y="3849866"/>
          <a:ext cx="8472196" cy="1253531"/>
        </p:xfrm>
        <a:graphic>
          <a:graphicData uri="http://schemas.openxmlformats.org/drawingml/2006/table">
            <a:tbl>
              <a:tblPr firstRow="1" bandRow="1">
                <a:tableStyleId>{5C22544A-7EE6-4342-B048-85BDC9FD1C3A}</a:tableStyleId>
              </a:tblPr>
              <a:tblGrid>
                <a:gridCol w="2118049">
                  <a:extLst>
                    <a:ext uri="{9D8B030D-6E8A-4147-A177-3AD203B41FA5}">
                      <a16:colId xmlns:a16="http://schemas.microsoft.com/office/drawing/2014/main" val="1271370847"/>
                    </a:ext>
                  </a:extLst>
                </a:gridCol>
                <a:gridCol w="2118049">
                  <a:extLst>
                    <a:ext uri="{9D8B030D-6E8A-4147-A177-3AD203B41FA5}">
                      <a16:colId xmlns:a16="http://schemas.microsoft.com/office/drawing/2014/main" val="1067911662"/>
                    </a:ext>
                  </a:extLst>
                </a:gridCol>
                <a:gridCol w="2118049">
                  <a:extLst>
                    <a:ext uri="{9D8B030D-6E8A-4147-A177-3AD203B41FA5}">
                      <a16:colId xmlns:a16="http://schemas.microsoft.com/office/drawing/2014/main" val="2225007639"/>
                    </a:ext>
                  </a:extLst>
                </a:gridCol>
                <a:gridCol w="2118049">
                  <a:extLst>
                    <a:ext uri="{9D8B030D-6E8A-4147-A177-3AD203B41FA5}">
                      <a16:colId xmlns:a16="http://schemas.microsoft.com/office/drawing/2014/main" val="3651680017"/>
                    </a:ext>
                  </a:extLst>
                </a:gridCol>
              </a:tblGrid>
              <a:tr h="1253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2"/>
                          </a:solidFill>
                          <a:latin typeface="+mn-lt"/>
                          <a:ea typeface="+mn-ea"/>
                          <a:cs typeface="+mn-cs"/>
                        </a:rPr>
                        <a:t>Most people have a vitamin D deficiency after the winter period.</a:t>
                      </a:r>
                      <a:endParaRPr lang="de-DE" sz="1400" b="1" kern="1200" dirty="0">
                        <a:solidFill>
                          <a:schemeClr val="tx2"/>
                        </a:solidFill>
                        <a:latin typeface="+mn-lt"/>
                        <a:ea typeface="+mn-ea"/>
                        <a:cs typeface="+mn-cs"/>
                      </a:endParaRPr>
                    </a:p>
                  </a:txBody>
                  <a:tcPr>
                    <a:lnL w="12700" cmpd="sng">
                      <a:noFill/>
                    </a:lnL>
                    <a:lnR w="12700" cmpd="sng">
                      <a:noFill/>
                    </a:lnR>
                    <a:lnT w="28575" cap="flat" cmpd="sng" algn="ctr">
                      <a:solidFill>
                        <a:srgbClr val="0060FF"/>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mn-lt"/>
                          <a:ea typeface="+mn-ea"/>
                          <a:cs typeface="+mn-cs"/>
                        </a:rPr>
                        <a:t>With a healthy diet, you will have enough vitamin D from your food. </a:t>
                      </a:r>
                      <a:endParaRPr lang="de-DE" sz="1200" b="0" kern="1200" dirty="0">
                        <a:solidFill>
                          <a:schemeClr val="tx1"/>
                        </a:solidFill>
                        <a:latin typeface="+mn-lt"/>
                        <a:ea typeface="+mn-ea"/>
                        <a:cs typeface="+mn-cs"/>
                      </a:endParaRPr>
                    </a:p>
                  </a:txBody>
                  <a:tcPr>
                    <a:lnL w="12700" cmpd="sng">
                      <a:noFill/>
                    </a:lnL>
                    <a:lnR w="12700" cmpd="sng">
                      <a:noFill/>
                    </a:lnR>
                    <a:lnT w="28575" cap="flat" cmpd="sng" algn="ctr">
                      <a:solidFill>
                        <a:srgbClr val="858585"/>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mn-lt"/>
                          <a:ea typeface="+mn-ea"/>
                          <a:cs typeface="+mn-cs"/>
                        </a:rPr>
                        <a:t>To solve a vitamin D deficiency, you need a vitamin D treatment of 2 weeks.</a:t>
                      </a:r>
                      <a:endParaRPr lang="de-DE" sz="1200" b="0" kern="1200" dirty="0">
                        <a:solidFill>
                          <a:schemeClr val="tx1"/>
                        </a:solidFill>
                        <a:latin typeface="+mn-lt"/>
                        <a:ea typeface="+mn-ea"/>
                        <a:cs typeface="+mn-cs"/>
                      </a:endParaRPr>
                    </a:p>
                  </a:txBody>
                  <a:tcPr>
                    <a:lnL w="12700" cmpd="sng">
                      <a:noFill/>
                    </a:lnL>
                    <a:lnR w="12700" cmpd="sng">
                      <a:noFill/>
                    </a:lnR>
                    <a:lnT w="28575" cap="flat" cmpd="sng" algn="ctr">
                      <a:solidFill>
                        <a:schemeClr val="tx1">
                          <a:lumMod val="60000"/>
                          <a:lumOff val="4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GB" sz="1200" b="0" kern="1200" dirty="0">
                          <a:solidFill>
                            <a:schemeClr val="tx1"/>
                          </a:solidFill>
                          <a:latin typeface="+mn-lt"/>
                          <a:ea typeface="+mn-ea"/>
                          <a:cs typeface="+mn-cs"/>
                        </a:rPr>
                        <a:t>Vitamin D is a hype, but it has never been proven that this vitamin is really needed</a:t>
                      </a:r>
                      <a:endParaRPr lang="de-DE" sz="1200" b="0" kern="1200" dirty="0">
                        <a:solidFill>
                          <a:schemeClr val="tx1"/>
                        </a:solidFill>
                        <a:latin typeface="+mn-lt"/>
                        <a:ea typeface="+mn-ea"/>
                        <a:cs typeface="+mn-cs"/>
                      </a:endParaRPr>
                    </a:p>
                  </a:txBody>
                  <a:tcPr>
                    <a:lnL w="12700" cmpd="sng">
                      <a:noFill/>
                    </a:lnL>
                    <a:lnR w="12700" cmpd="sng">
                      <a:noFill/>
                    </a:lnR>
                    <a:lnT w="285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46946593"/>
                  </a:ext>
                </a:extLst>
              </a:tr>
            </a:tbl>
          </a:graphicData>
        </a:graphic>
      </p:graphicFrame>
      <p:sp>
        <p:nvSpPr>
          <p:cNvPr id="40" name="Textfeld 39">
            <a:extLst>
              <a:ext uri="{FF2B5EF4-FFF2-40B4-BE49-F238E27FC236}">
                <a16:creationId xmlns:a16="http://schemas.microsoft.com/office/drawing/2014/main" id="{50ACF244-8623-4C3C-A779-D39C3DADFFC4}"/>
              </a:ext>
            </a:extLst>
          </p:cNvPr>
          <p:cNvSpPr txBox="1"/>
          <p:nvPr/>
        </p:nvSpPr>
        <p:spPr>
          <a:xfrm>
            <a:off x="4708732" y="3340985"/>
            <a:ext cx="820738" cy="492443"/>
          </a:xfrm>
          <a:prstGeom prst="rect">
            <a:avLst/>
          </a:prstGeom>
          <a:noFill/>
        </p:spPr>
        <p:txBody>
          <a:bodyPr wrap="none" lIns="0" tIns="0" rIns="0" bIns="0" rtlCol="0">
            <a:spAutoFit/>
          </a:bodyPr>
          <a:lstStyle/>
          <a:p>
            <a:r>
              <a:rPr lang="de-DE" sz="3200" dirty="0">
                <a:solidFill>
                  <a:schemeClr val="bg1">
                    <a:lumMod val="65000"/>
                  </a:schemeClr>
                </a:solidFill>
              </a:rPr>
              <a:t>20%</a:t>
            </a:r>
          </a:p>
        </p:txBody>
      </p:sp>
      <p:sp>
        <p:nvSpPr>
          <p:cNvPr id="41" name="Textfeld 40">
            <a:extLst>
              <a:ext uri="{FF2B5EF4-FFF2-40B4-BE49-F238E27FC236}">
                <a16:creationId xmlns:a16="http://schemas.microsoft.com/office/drawing/2014/main" id="{22D1DE16-AF22-49E1-9D9A-F9F7CA93D69C}"/>
              </a:ext>
            </a:extLst>
          </p:cNvPr>
          <p:cNvSpPr txBox="1"/>
          <p:nvPr/>
        </p:nvSpPr>
        <p:spPr>
          <a:xfrm>
            <a:off x="6828306" y="3340985"/>
            <a:ext cx="593111" cy="492443"/>
          </a:xfrm>
          <a:prstGeom prst="rect">
            <a:avLst/>
          </a:prstGeom>
          <a:noFill/>
        </p:spPr>
        <p:txBody>
          <a:bodyPr wrap="none" lIns="0" tIns="0" rIns="0" bIns="0" rtlCol="0">
            <a:spAutoFit/>
          </a:bodyPr>
          <a:lstStyle>
            <a:defPPr>
              <a:defRPr lang="en-US"/>
            </a:defPPr>
            <a:lvl1pPr>
              <a:defRPr sz="6000">
                <a:solidFill>
                  <a:schemeClr val="bg1">
                    <a:lumMod val="65000"/>
                  </a:schemeClr>
                </a:solidFill>
              </a:defRPr>
            </a:lvl1pPr>
          </a:lstStyle>
          <a:p>
            <a:r>
              <a:rPr lang="de-DE" sz="3200" dirty="0"/>
              <a:t>7%</a:t>
            </a:r>
          </a:p>
        </p:txBody>
      </p:sp>
      <p:sp>
        <p:nvSpPr>
          <p:cNvPr id="42" name="Textfeld 41">
            <a:extLst>
              <a:ext uri="{FF2B5EF4-FFF2-40B4-BE49-F238E27FC236}">
                <a16:creationId xmlns:a16="http://schemas.microsoft.com/office/drawing/2014/main" id="{8B9B52B7-8D90-4354-B54D-C9F49564C64B}"/>
              </a:ext>
            </a:extLst>
          </p:cNvPr>
          <p:cNvSpPr txBox="1"/>
          <p:nvPr/>
        </p:nvSpPr>
        <p:spPr>
          <a:xfrm>
            <a:off x="2607446" y="3335040"/>
            <a:ext cx="820738" cy="492443"/>
          </a:xfrm>
          <a:prstGeom prst="rect">
            <a:avLst/>
          </a:prstGeom>
          <a:noFill/>
        </p:spPr>
        <p:txBody>
          <a:bodyPr wrap="none" lIns="0" tIns="0" rIns="0" bIns="0" rtlCol="0">
            <a:spAutoFit/>
          </a:bodyPr>
          <a:lstStyle>
            <a:defPPr>
              <a:defRPr lang="en-US"/>
            </a:defPPr>
            <a:lvl1pPr>
              <a:defRPr sz="3200">
                <a:solidFill>
                  <a:schemeClr val="bg1">
                    <a:lumMod val="65000"/>
                  </a:schemeClr>
                </a:solidFill>
              </a:defRPr>
            </a:lvl1pPr>
          </a:lstStyle>
          <a:p>
            <a:r>
              <a:rPr lang="de-DE" dirty="0"/>
              <a:t>26%</a:t>
            </a:r>
          </a:p>
        </p:txBody>
      </p:sp>
      <p:grpSp>
        <p:nvGrpSpPr>
          <p:cNvPr id="95" name="Gruppieren 94">
            <a:extLst>
              <a:ext uri="{FF2B5EF4-FFF2-40B4-BE49-F238E27FC236}">
                <a16:creationId xmlns:a16="http://schemas.microsoft.com/office/drawing/2014/main" id="{DECFF06E-DC18-4FC5-BA65-DC53B0814281}"/>
              </a:ext>
            </a:extLst>
          </p:cNvPr>
          <p:cNvGrpSpPr/>
          <p:nvPr/>
        </p:nvGrpSpPr>
        <p:grpSpPr>
          <a:xfrm>
            <a:off x="1929464" y="2853114"/>
            <a:ext cx="1150182" cy="570168"/>
            <a:chOff x="1951900" y="2921448"/>
            <a:chExt cx="1150182" cy="570168"/>
          </a:xfrm>
        </p:grpSpPr>
        <p:pic>
          <p:nvPicPr>
            <p:cNvPr id="108" name="Grafik 107">
              <a:extLst>
                <a:ext uri="{FF2B5EF4-FFF2-40B4-BE49-F238E27FC236}">
                  <a16:creationId xmlns:a16="http://schemas.microsoft.com/office/drawing/2014/main" id="{497ACA1D-7480-446B-8F89-341126747C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2182" y="3141613"/>
              <a:ext cx="188090" cy="180000"/>
            </a:xfrm>
            <a:prstGeom prst="rect">
              <a:avLst/>
            </a:prstGeom>
          </p:spPr>
        </p:pic>
        <p:grpSp>
          <p:nvGrpSpPr>
            <p:cNvPr id="109" name="Gruppieren 108">
              <a:extLst>
                <a:ext uri="{FF2B5EF4-FFF2-40B4-BE49-F238E27FC236}">
                  <a16:creationId xmlns:a16="http://schemas.microsoft.com/office/drawing/2014/main" id="{0273925C-F4DE-4952-996A-11D9E1F88AA1}"/>
                </a:ext>
              </a:extLst>
            </p:cNvPr>
            <p:cNvGrpSpPr/>
            <p:nvPr/>
          </p:nvGrpSpPr>
          <p:grpSpPr>
            <a:xfrm>
              <a:off x="1951900" y="2927196"/>
              <a:ext cx="1150182" cy="564420"/>
              <a:chOff x="3153384" y="2991137"/>
              <a:chExt cx="1024281" cy="564420"/>
            </a:xfrm>
          </p:grpSpPr>
          <p:grpSp>
            <p:nvGrpSpPr>
              <p:cNvPr id="113" name="Gruppieren 112">
                <a:extLst>
                  <a:ext uri="{FF2B5EF4-FFF2-40B4-BE49-F238E27FC236}">
                    <a16:creationId xmlns:a16="http://schemas.microsoft.com/office/drawing/2014/main" id="{560C27BD-9B2A-4492-9AF7-EB42BB3A5586}"/>
                  </a:ext>
                </a:extLst>
              </p:cNvPr>
              <p:cNvGrpSpPr/>
              <p:nvPr/>
            </p:nvGrpSpPr>
            <p:grpSpPr>
              <a:xfrm>
                <a:off x="3153384" y="2991137"/>
                <a:ext cx="993922" cy="294466"/>
                <a:chOff x="5651042" y="3061292"/>
                <a:chExt cx="993922" cy="294466"/>
              </a:xfrm>
            </p:grpSpPr>
            <p:grpSp>
              <p:nvGrpSpPr>
                <p:cNvPr id="119" name="Gruppieren 118">
                  <a:extLst>
                    <a:ext uri="{FF2B5EF4-FFF2-40B4-BE49-F238E27FC236}">
                      <a16:creationId xmlns:a16="http://schemas.microsoft.com/office/drawing/2014/main" id="{15AA6460-EF34-4A7F-9118-DC8FD6DAF714}"/>
                    </a:ext>
                  </a:extLst>
                </p:cNvPr>
                <p:cNvGrpSpPr/>
                <p:nvPr/>
              </p:nvGrpSpPr>
              <p:grpSpPr>
                <a:xfrm>
                  <a:off x="5651042" y="3211758"/>
                  <a:ext cx="216000" cy="144000"/>
                  <a:chOff x="2734278" y="3211758"/>
                  <a:chExt cx="216000" cy="144000"/>
                </a:xfrm>
              </p:grpSpPr>
              <p:cxnSp>
                <p:nvCxnSpPr>
                  <p:cNvPr id="121" name="Gerader Verbinder 120">
                    <a:extLst>
                      <a:ext uri="{FF2B5EF4-FFF2-40B4-BE49-F238E27FC236}">
                        <a16:creationId xmlns:a16="http://schemas.microsoft.com/office/drawing/2014/main" id="{DD456B20-796F-44C5-A916-77DA427783A5}"/>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2" name="Gerader Verbinder 121">
                    <a:extLst>
                      <a:ext uri="{FF2B5EF4-FFF2-40B4-BE49-F238E27FC236}">
                        <a16:creationId xmlns:a16="http://schemas.microsoft.com/office/drawing/2014/main" id="{A4DAA024-2090-4858-B8A5-0F79B7B9429E}"/>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20" name="Textfeld 119">
                  <a:extLst>
                    <a:ext uri="{FF2B5EF4-FFF2-40B4-BE49-F238E27FC236}">
                      <a16:creationId xmlns:a16="http://schemas.microsoft.com/office/drawing/2014/main" id="{26104CB2-E438-4B46-A7A0-E634F29B02C5}"/>
                    </a:ext>
                  </a:extLst>
                </p:cNvPr>
                <p:cNvSpPr txBox="1"/>
                <p:nvPr/>
              </p:nvSpPr>
              <p:spPr>
                <a:xfrm>
                  <a:off x="5875638" y="3061292"/>
                  <a:ext cx="769326" cy="123111"/>
                </a:xfrm>
                <a:prstGeom prst="rect">
                  <a:avLst/>
                </a:prstGeom>
                <a:noFill/>
              </p:spPr>
              <p:txBody>
                <a:bodyPr wrap="square" lIns="0" tIns="0" rIns="0" bIns="0" rtlCol="0">
                  <a:spAutoFit/>
                </a:bodyPr>
                <a:lstStyle/>
                <a:p>
                  <a:r>
                    <a:rPr lang="de-DE" sz="800" dirty="0">
                      <a:solidFill>
                        <a:schemeClr val="bg1">
                          <a:lumMod val="65000"/>
                        </a:schemeClr>
                      </a:solidFill>
                    </a:rPr>
                    <a:t>68%|78%</a:t>
                  </a:r>
                </a:p>
              </p:txBody>
            </p:sp>
          </p:grpSp>
          <p:grpSp>
            <p:nvGrpSpPr>
              <p:cNvPr id="114" name="Gruppieren 113">
                <a:extLst>
                  <a:ext uri="{FF2B5EF4-FFF2-40B4-BE49-F238E27FC236}">
                    <a16:creationId xmlns:a16="http://schemas.microsoft.com/office/drawing/2014/main" id="{05EDB7F9-FD29-4D7D-86F7-0CAF646F0F47}"/>
                  </a:ext>
                </a:extLst>
              </p:cNvPr>
              <p:cNvGrpSpPr/>
              <p:nvPr/>
            </p:nvGrpSpPr>
            <p:grpSpPr>
              <a:xfrm>
                <a:off x="3159562" y="3281036"/>
                <a:ext cx="1018103" cy="274521"/>
                <a:chOff x="5649269" y="2787070"/>
                <a:chExt cx="1018103" cy="274521"/>
              </a:xfrm>
            </p:grpSpPr>
            <p:grpSp>
              <p:nvGrpSpPr>
                <p:cNvPr id="115" name="Gruppieren 114">
                  <a:extLst>
                    <a:ext uri="{FF2B5EF4-FFF2-40B4-BE49-F238E27FC236}">
                      <a16:creationId xmlns:a16="http://schemas.microsoft.com/office/drawing/2014/main" id="{13CEC8AE-E4A5-476E-BFE5-613E13D7F096}"/>
                    </a:ext>
                  </a:extLst>
                </p:cNvPr>
                <p:cNvGrpSpPr/>
                <p:nvPr/>
              </p:nvGrpSpPr>
              <p:grpSpPr>
                <a:xfrm>
                  <a:off x="5649269" y="2917591"/>
                  <a:ext cx="216000" cy="144000"/>
                  <a:chOff x="2734278" y="3211758"/>
                  <a:chExt cx="216000" cy="144000"/>
                </a:xfrm>
              </p:grpSpPr>
              <p:cxnSp>
                <p:nvCxnSpPr>
                  <p:cNvPr id="117" name="Gerader Verbinder 116">
                    <a:extLst>
                      <a:ext uri="{FF2B5EF4-FFF2-40B4-BE49-F238E27FC236}">
                        <a16:creationId xmlns:a16="http://schemas.microsoft.com/office/drawing/2014/main" id="{0344A10B-45A1-4A12-B9A0-84A7B34B6F03}"/>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8" name="Gerader Verbinder 117">
                    <a:extLst>
                      <a:ext uri="{FF2B5EF4-FFF2-40B4-BE49-F238E27FC236}">
                        <a16:creationId xmlns:a16="http://schemas.microsoft.com/office/drawing/2014/main" id="{E55A41EF-8DCB-466B-81DD-1D0AE40DC384}"/>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16" name="Textfeld 115">
                  <a:extLst>
                    <a:ext uri="{FF2B5EF4-FFF2-40B4-BE49-F238E27FC236}">
                      <a16:creationId xmlns:a16="http://schemas.microsoft.com/office/drawing/2014/main" id="{1318A432-5C69-4220-A791-2F0A07AF50E5}"/>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67%|72%|77%</a:t>
                  </a:r>
                  <a:r>
                    <a:rPr lang="de-DE" sz="600" dirty="0">
                      <a:solidFill>
                        <a:schemeClr val="bg1">
                          <a:lumMod val="65000"/>
                        </a:schemeClr>
                      </a:solidFill>
                    </a:rPr>
                    <a:t>ab</a:t>
                  </a:r>
                </a:p>
              </p:txBody>
            </p:sp>
          </p:grpSp>
        </p:grpSp>
        <p:grpSp>
          <p:nvGrpSpPr>
            <p:cNvPr id="110" name="Gruppieren 109">
              <a:extLst>
                <a:ext uri="{FF2B5EF4-FFF2-40B4-BE49-F238E27FC236}">
                  <a16:creationId xmlns:a16="http://schemas.microsoft.com/office/drawing/2014/main" id="{C5BE06C2-AF9A-4734-909A-6A3FCFF62B10}"/>
                </a:ext>
              </a:extLst>
            </p:cNvPr>
            <p:cNvGrpSpPr>
              <a:grpSpLocks noChangeAspect="1"/>
            </p:cNvGrpSpPr>
            <p:nvPr/>
          </p:nvGrpSpPr>
          <p:grpSpPr>
            <a:xfrm>
              <a:off x="1959046" y="2921448"/>
              <a:ext cx="224322" cy="144000"/>
              <a:chOff x="10194164" y="3584308"/>
              <a:chExt cx="493594" cy="316855"/>
            </a:xfrm>
          </p:grpSpPr>
          <p:pic>
            <p:nvPicPr>
              <p:cNvPr id="111" name="Graphic 5">
                <a:extLst>
                  <a:ext uri="{FF2B5EF4-FFF2-40B4-BE49-F238E27FC236}">
                    <a16:creationId xmlns:a16="http://schemas.microsoft.com/office/drawing/2014/main" id="{3011221F-8C01-4711-BA70-69121B314E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94890" y="3584308"/>
                <a:ext cx="192868" cy="316855"/>
              </a:xfrm>
              <a:prstGeom prst="rect">
                <a:avLst/>
              </a:prstGeom>
            </p:spPr>
          </p:pic>
          <p:pic>
            <p:nvPicPr>
              <p:cNvPr id="112" name="Graphic 11">
                <a:extLst>
                  <a:ext uri="{FF2B5EF4-FFF2-40B4-BE49-F238E27FC236}">
                    <a16:creationId xmlns:a16="http://schemas.microsoft.com/office/drawing/2014/main" id="{39208FFA-498A-46BC-A35D-6964000BA30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4164" y="3584308"/>
                <a:ext cx="276999" cy="276999"/>
              </a:xfrm>
              <a:prstGeom prst="rect">
                <a:avLst/>
              </a:prstGeom>
            </p:spPr>
          </p:pic>
        </p:grpSp>
      </p:grpSp>
      <p:grpSp>
        <p:nvGrpSpPr>
          <p:cNvPr id="123" name="Gruppieren 122">
            <a:extLst>
              <a:ext uri="{FF2B5EF4-FFF2-40B4-BE49-F238E27FC236}">
                <a16:creationId xmlns:a16="http://schemas.microsoft.com/office/drawing/2014/main" id="{6E5FF08E-FD9E-49C1-B796-C201230387AE}"/>
              </a:ext>
            </a:extLst>
          </p:cNvPr>
          <p:cNvGrpSpPr/>
          <p:nvPr/>
        </p:nvGrpSpPr>
        <p:grpSpPr>
          <a:xfrm>
            <a:off x="3361456" y="2863677"/>
            <a:ext cx="1150182" cy="570168"/>
            <a:chOff x="1951900" y="2921448"/>
            <a:chExt cx="1150182" cy="570168"/>
          </a:xfrm>
        </p:grpSpPr>
        <p:pic>
          <p:nvPicPr>
            <p:cNvPr id="124" name="Grafik 123">
              <a:extLst>
                <a:ext uri="{FF2B5EF4-FFF2-40B4-BE49-F238E27FC236}">
                  <a16:creationId xmlns:a16="http://schemas.microsoft.com/office/drawing/2014/main" id="{65348F3D-C74B-4943-85A9-DDBCB7359B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2182" y="3141613"/>
              <a:ext cx="188090" cy="180000"/>
            </a:xfrm>
            <a:prstGeom prst="rect">
              <a:avLst/>
            </a:prstGeom>
          </p:spPr>
        </p:pic>
        <p:grpSp>
          <p:nvGrpSpPr>
            <p:cNvPr id="125" name="Gruppieren 124">
              <a:extLst>
                <a:ext uri="{FF2B5EF4-FFF2-40B4-BE49-F238E27FC236}">
                  <a16:creationId xmlns:a16="http://schemas.microsoft.com/office/drawing/2014/main" id="{3FDB1A21-932E-49BE-B2EF-56F65491E49F}"/>
                </a:ext>
              </a:extLst>
            </p:cNvPr>
            <p:cNvGrpSpPr/>
            <p:nvPr/>
          </p:nvGrpSpPr>
          <p:grpSpPr>
            <a:xfrm>
              <a:off x="1951900" y="2942337"/>
              <a:ext cx="1150182" cy="549279"/>
              <a:chOff x="3153384" y="3006278"/>
              <a:chExt cx="1024281" cy="549279"/>
            </a:xfrm>
          </p:grpSpPr>
          <p:grpSp>
            <p:nvGrpSpPr>
              <p:cNvPr id="129" name="Gruppieren 128">
                <a:extLst>
                  <a:ext uri="{FF2B5EF4-FFF2-40B4-BE49-F238E27FC236}">
                    <a16:creationId xmlns:a16="http://schemas.microsoft.com/office/drawing/2014/main" id="{F9CD1F90-E87C-40CA-A7EF-8BC85FAB4CC6}"/>
                  </a:ext>
                </a:extLst>
              </p:cNvPr>
              <p:cNvGrpSpPr/>
              <p:nvPr/>
            </p:nvGrpSpPr>
            <p:grpSpPr>
              <a:xfrm>
                <a:off x="3153384" y="3006278"/>
                <a:ext cx="1016330" cy="279325"/>
                <a:chOff x="5651042" y="3076433"/>
                <a:chExt cx="1016330" cy="279325"/>
              </a:xfrm>
            </p:grpSpPr>
            <p:grpSp>
              <p:nvGrpSpPr>
                <p:cNvPr id="135" name="Gruppieren 134">
                  <a:extLst>
                    <a:ext uri="{FF2B5EF4-FFF2-40B4-BE49-F238E27FC236}">
                      <a16:creationId xmlns:a16="http://schemas.microsoft.com/office/drawing/2014/main" id="{216DC132-EBCE-49A8-9485-0429BA5C8413}"/>
                    </a:ext>
                  </a:extLst>
                </p:cNvPr>
                <p:cNvGrpSpPr/>
                <p:nvPr/>
              </p:nvGrpSpPr>
              <p:grpSpPr>
                <a:xfrm>
                  <a:off x="5651042" y="3211758"/>
                  <a:ext cx="216000" cy="144000"/>
                  <a:chOff x="2734278" y="3211758"/>
                  <a:chExt cx="216000" cy="144000"/>
                </a:xfrm>
              </p:grpSpPr>
              <p:cxnSp>
                <p:nvCxnSpPr>
                  <p:cNvPr id="137" name="Gerader Verbinder 136">
                    <a:extLst>
                      <a:ext uri="{FF2B5EF4-FFF2-40B4-BE49-F238E27FC236}">
                        <a16:creationId xmlns:a16="http://schemas.microsoft.com/office/drawing/2014/main" id="{F777A668-E1B2-4D1D-91C0-42773F492747}"/>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38" name="Gerader Verbinder 137">
                    <a:extLst>
                      <a:ext uri="{FF2B5EF4-FFF2-40B4-BE49-F238E27FC236}">
                        <a16:creationId xmlns:a16="http://schemas.microsoft.com/office/drawing/2014/main" id="{DE3B4A07-9C54-4C23-9018-F17C6197AC66}"/>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36" name="Textfeld 135">
                  <a:extLst>
                    <a:ext uri="{FF2B5EF4-FFF2-40B4-BE49-F238E27FC236}">
                      <a16:creationId xmlns:a16="http://schemas.microsoft.com/office/drawing/2014/main" id="{E0F6FBFB-5C2E-4331-84C4-6EA4DB099524}"/>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29%|22%</a:t>
                  </a:r>
                </a:p>
              </p:txBody>
            </p:sp>
          </p:grpSp>
          <p:grpSp>
            <p:nvGrpSpPr>
              <p:cNvPr id="130" name="Gruppieren 129">
                <a:extLst>
                  <a:ext uri="{FF2B5EF4-FFF2-40B4-BE49-F238E27FC236}">
                    <a16:creationId xmlns:a16="http://schemas.microsoft.com/office/drawing/2014/main" id="{BF7A02B3-795E-4352-B57A-A30A6E11CB56}"/>
                  </a:ext>
                </a:extLst>
              </p:cNvPr>
              <p:cNvGrpSpPr/>
              <p:nvPr/>
            </p:nvGrpSpPr>
            <p:grpSpPr>
              <a:xfrm>
                <a:off x="3159562" y="3281036"/>
                <a:ext cx="1018103" cy="274521"/>
                <a:chOff x="5649269" y="2787070"/>
                <a:chExt cx="1018103" cy="274521"/>
              </a:xfrm>
            </p:grpSpPr>
            <p:grpSp>
              <p:nvGrpSpPr>
                <p:cNvPr id="131" name="Gruppieren 130">
                  <a:extLst>
                    <a:ext uri="{FF2B5EF4-FFF2-40B4-BE49-F238E27FC236}">
                      <a16:creationId xmlns:a16="http://schemas.microsoft.com/office/drawing/2014/main" id="{B3DB6F26-52D3-49E9-A8F5-DB46C6968795}"/>
                    </a:ext>
                  </a:extLst>
                </p:cNvPr>
                <p:cNvGrpSpPr/>
                <p:nvPr/>
              </p:nvGrpSpPr>
              <p:grpSpPr>
                <a:xfrm>
                  <a:off x="5649269" y="2917591"/>
                  <a:ext cx="216000" cy="144000"/>
                  <a:chOff x="2734278" y="3211758"/>
                  <a:chExt cx="216000" cy="144000"/>
                </a:xfrm>
              </p:grpSpPr>
              <p:cxnSp>
                <p:nvCxnSpPr>
                  <p:cNvPr id="133" name="Gerader Verbinder 132">
                    <a:extLst>
                      <a:ext uri="{FF2B5EF4-FFF2-40B4-BE49-F238E27FC236}">
                        <a16:creationId xmlns:a16="http://schemas.microsoft.com/office/drawing/2014/main" id="{3A7FA6C3-2B9A-459B-8245-BFBFCBE7C99F}"/>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34" name="Gerader Verbinder 133">
                    <a:extLst>
                      <a:ext uri="{FF2B5EF4-FFF2-40B4-BE49-F238E27FC236}">
                        <a16:creationId xmlns:a16="http://schemas.microsoft.com/office/drawing/2014/main" id="{83622FF4-F4C8-447A-9E64-459B617426AB}"/>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32" name="Textfeld 131">
                  <a:extLst>
                    <a:ext uri="{FF2B5EF4-FFF2-40B4-BE49-F238E27FC236}">
                      <a16:creationId xmlns:a16="http://schemas.microsoft.com/office/drawing/2014/main" id="{C459C786-473B-4605-A52E-24DCF02F37AA}"/>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a:t>
                  </a:r>
                  <a:endParaRPr lang="de-DE" sz="600" dirty="0">
                    <a:solidFill>
                      <a:schemeClr val="bg1">
                        <a:lumMod val="65000"/>
                      </a:schemeClr>
                    </a:solidFill>
                  </a:endParaRPr>
                </a:p>
              </p:txBody>
            </p:sp>
          </p:grpSp>
        </p:grpSp>
        <p:grpSp>
          <p:nvGrpSpPr>
            <p:cNvPr id="126" name="Gruppieren 125">
              <a:extLst>
                <a:ext uri="{FF2B5EF4-FFF2-40B4-BE49-F238E27FC236}">
                  <a16:creationId xmlns:a16="http://schemas.microsoft.com/office/drawing/2014/main" id="{292C7ABB-A82D-417A-98C3-25DBA978A1C2}"/>
                </a:ext>
              </a:extLst>
            </p:cNvPr>
            <p:cNvGrpSpPr>
              <a:grpSpLocks noChangeAspect="1"/>
            </p:cNvGrpSpPr>
            <p:nvPr/>
          </p:nvGrpSpPr>
          <p:grpSpPr>
            <a:xfrm>
              <a:off x="1959046" y="2921448"/>
              <a:ext cx="224322" cy="144000"/>
              <a:chOff x="10194164" y="3584308"/>
              <a:chExt cx="493594" cy="316855"/>
            </a:xfrm>
          </p:grpSpPr>
          <p:pic>
            <p:nvPicPr>
              <p:cNvPr id="127" name="Graphic 5">
                <a:extLst>
                  <a:ext uri="{FF2B5EF4-FFF2-40B4-BE49-F238E27FC236}">
                    <a16:creationId xmlns:a16="http://schemas.microsoft.com/office/drawing/2014/main" id="{28E15CC5-1D3D-496B-AC6F-27CA2D7039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94890" y="3584308"/>
                <a:ext cx="192868" cy="316855"/>
              </a:xfrm>
              <a:prstGeom prst="rect">
                <a:avLst/>
              </a:prstGeom>
            </p:spPr>
          </p:pic>
          <p:pic>
            <p:nvPicPr>
              <p:cNvPr id="128" name="Graphic 11">
                <a:extLst>
                  <a:ext uri="{FF2B5EF4-FFF2-40B4-BE49-F238E27FC236}">
                    <a16:creationId xmlns:a16="http://schemas.microsoft.com/office/drawing/2014/main" id="{914E21AA-09C2-4A0F-B483-D8457CF9391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4164" y="3584308"/>
                <a:ext cx="276999" cy="276999"/>
              </a:xfrm>
              <a:prstGeom prst="rect">
                <a:avLst/>
              </a:prstGeom>
            </p:spPr>
          </p:pic>
        </p:grpSp>
      </p:grpSp>
      <p:grpSp>
        <p:nvGrpSpPr>
          <p:cNvPr id="155" name="Gruppieren 154">
            <a:extLst>
              <a:ext uri="{FF2B5EF4-FFF2-40B4-BE49-F238E27FC236}">
                <a16:creationId xmlns:a16="http://schemas.microsoft.com/office/drawing/2014/main" id="{E3918682-8514-45F8-9BA0-7224E754CBF6}"/>
              </a:ext>
            </a:extLst>
          </p:cNvPr>
          <p:cNvGrpSpPr>
            <a:grpSpLocks noChangeAspect="1"/>
          </p:cNvGrpSpPr>
          <p:nvPr/>
        </p:nvGrpSpPr>
        <p:grpSpPr>
          <a:xfrm>
            <a:off x="8496065" y="5616154"/>
            <a:ext cx="3240000" cy="432383"/>
            <a:chOff x="8145191" y="5602202"/>
            <a:chExt cx="3681683" cy="491331"/>
          </a:xfrm>
        </p:grpSpPr>
        <p:pic>
          <p:nvPicPr>
            <p:cNvPr id="156" name="Graphic 5">
              <a:extLst>
                <a:ext uri="{FF2B5EF4-FFF2-40B4-BE49-F238E27FC236}">
                  <a16:creationId xmlns:a16="http://schemas.microsoft.com/office/drawing/2014/main" id="{15C6DB6F-94EA-48EA-98BD-42AE466D8E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24240" y="5667113"/>
              <a:ext cx="192868" cy="316855"/>
            </a:xfrm>
            <a:prstGeom prst="rect">
              <a:avLst/>
            </a:prstGeom>
          </p:spPr>
        </p:pic>
        <p:pic>
          <p:nvPicPr>
            <p:cNvPr id="157" name="Grafik 156">
              <a:extLst>
                <a:ext uri="{FF2B5EF4-FFF2-40B4-BE49-F238E27FC236}">
                  <a16:creationId xmlns:a16="http://schemas.microsoft.com/office/drawing/2014/main" id="{EC0DE9BC-73DF-432E-AF2C-47D55C1BE9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93318" y="5602202"/>
              <a:ext cx="421322" cy="403200"/>
            </a:xfrm>
            <a:prstGeom prst="rect">
              <a:avLst/>
            </a:prstGeom>
          </p:spPr>
        </p:pic>
        <p:pic>
          <p:nvPicPr>
            <p:cNvPr id="158" name="Graphic 11">
              <a:extLst>
                <a:ext uri="{FF2B5EF4-FFF2-40B4-BE49-F238E27FC236}">
                  <a16:creationId xmlns:a16="http://schemas.microsoft.com/office/drawing/2014/main" id="{2BF3B274-8FE3-4241-BE91-041CD90B61A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45191" y="5702348"/>
              <a:ext cx="276999" cy="276999"/>
            </a:xfrm>
            <a:prstGeom prst="rect">
              <a:avLst/>
            </a:prstGeom>
          </p:spPr>
        </p:pic>
        <p:sp>
          <p:nvSpPr>
            <p:cNvPr id="159" name="Rechteck: abgerundete Ecken 158">
              <a:extLst>
                <a:ext uri="{FF2B5EF4-FFF2-40B4-BE49-F238E27FC236}">
                  <a16:creationId xmlns:a16="http://schemas.microsoft.com/office/drawing/2014/main" id="{CAFD8997-6FAC-459C-933B-9D9F6B1511B5}"/>
                </a:ext>
              </a:extLst>
            </p:cNvPr>
            <p:cNvSpPr/>
            <p:nvPr/>
          </p:nvSpPr>
          <p:spPr bwMode="ltGray">
            <a:xfrm>
              <a:off x="10086643" y="5667112"/>
              <a:ext cx="1740231" cy="338289"/>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sp>
          <p:nvSpPr>
            <p:cNvPr id="160" name="Textfeld 159">
              <a:extLst>
                <a:ext uri="{FF2B5EF4-FFF2-40B4-BE49-F238E27FC236}">
                  <a16:creationId xmlns:a16="http://schemas.microsoft.com/office/drawing/2014/main" id="{2576FECF-8EBF-4FA8-93D3-75DFD3CC79FE}"/>
                </a:ext>
              </a:extLst>
            </p:cNvPr>
            <p:cNvSpPr txBox="1"/>
            <p:nvPr/>
          </p:nvSpPr>
          <p:spPr>
            <a:xfrm>
              <a:off x="10206064"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18-34</a:t>
              </a:r>
              <a:br>
                <a:rPr lang="en-US" sz="1100" dirty="0">
                  <a:solidFill>
                    <a:schemeClr val="bg1">
                      <a:lumMod val="75000"/>
                    </a:schemeClr>
                  </a:solidFill>
                </a:rPr>
              </a:br>
              <a:r>
                <a:rPr lang="en-US" sz="900" dirty="0">
                  <a:solidFill>
                    <a:schemeClr val="bg1">
                      <a:lumMod val="75000"/>
                    </a:schemeClr>
                  </a:solidFill>
                </a:rPr>
                <a:t>(a)</a:t>
              </a:r>
            </a:p>
          </p:txBody>
        </p:sp>
        <p:sp>
          <p:nvSpPr>
            <p:cNvPr id="161" name="Textfeld 160">
              <a:extLst>
                <a:ext uri="{FF2B5EF4-FFF2-40B4-BE49-F238E27FC236}">
                  <a16:creationId xmlns:a16="http://schemas.microsoft.com/office/drawing/2014/main" id="{DDB84643-1A23-44D6-944F-21BAE5F9D68D}"/>
                </a:ext>
              </a:extLst>
            </p:cNvPr>
            <p:cNvSpPr txBox="1"/>
            <p:nvPr/>
          </p:nvSpPr>
          <p:spPr>
            <a:xfrm>
              <a:off x="10741646"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35-49</a:t>
              </a:r>
              <a:br>
                <a:rPr lang="en-US" sz="1100" dirty="0">
                  <a:solidFill>
                    <a:schemeClr val="bg1">
                      <a:lumMod val="75000"/>
                    </a:schemeClr>
                  </a:solidFill>
                </a:rPr>
              </a:br>
              <a:r>
                <a:rPr lang="en-US" sz="900" dirty="0">
                  <a:solidFill>
                    <a:schemeClr val="bg1">
                      <a:lumMod val="75000"/>
                    </a:schemeClr>
                  </a:solidFill>
                </a:rPr>
                <a:t>(b)</a:t>
              </a:r>
            </a:p>
          </p:txBody>
        </p:sp>
        <p:sp>
          <p:nvSpPr>
            <p:cNvPr id="162" name="Textfeld 161">
              <a:extLst>
                <a:ext uri="{FF2B5EF4-FFF2-40B4-BE49-F238E27FC236}">
                  <a16:creationId xmlns:a16="http://schemas.microsoft.com/office/drawing/2014/main" id="{20F0BD24-0277-4B78-9D21-B8DCDC8C5C52}"/>
                </a:ext>
              </a:extLst>
            </p:cNvPr>
            <p:cNvSpPr txBox="1"/>
            <p:nvPr/>
          </p:nvSpPr>
          <p:spPr>
            <a:xfrm>
              <a:off x="11277227"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50-99</a:t>
              </a:r>
              <a:br>
                <a:rPr lang="en-US" sz="1100" dirty="0">
                  <a:solidFill>
                    <a:schemeClr val="bg1">
                      <a:lumMod val="75000"/>
                    </a:schemeClr>
                  </a:solidFill>
                </a:rPr>
              </a:br>
              <a:r>
                <a:rPr lang="en-US" sz="900" dirty="0">
                  <a:solidFill>
                    <a:schemeClr val="bg1">
                      <a:lumMod val="75000"/>
                    </a:schemeClr>
                  </a:solidFill>
                </a:rPr>
                <a:t>(c)</a:t>
              </a:r>
            </a:p>
          </p:txBody>
        </p:sp>
        <p:cxnSp>
          <p:nvCxnSpPr>
            <p:cNvPr id="163" name="Gerader Verbinder 162">
              <a:extLst>
                <a:ext uri="{FF2B5EF4-FFF2-40B4-BE49-F238E27FC236}">
                  <a16:creationId xmlns:a16="http://schemas.microsoft.com/office/drawing/2014/main" id="{52D9C494-F20F-4490-9398-CC9B0EA230F2}"/>
                </a:ext>
              </a:extLst>
            </p:cNvPr>
            <p:cNvCxnSpPr>
              <a:cxnSpLocks/>
            </p:cNvCxnSpPr>
            <p:nvPr/>
          </p:nvCxnSpPr>
          <p:spPr>
            <a:xfrm>
              <a:off x="1067642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4" name="Gerader Verbinder 163">
              <a:extLst>
                <a:ext uri="{FF2B5EF4-FFF2-40B4-BE49-F238E27FC236}">
                  <a16:creationId xmlns:a16="http://schemas.microsoft.com/office/drawing/2014/main" id="{68E0EFEA-D8D4-4B75-814E-16D6CAFE1BFC}"/>
                </a:ext>
              </a:extLst>
            </p:cNvPr>
            <p:cNvCxnSpPr>
              <a:cxnSpLocks/>
            </p:cNvCxnSpPr>
            <p:nvPr/>
          </p:nvCxnSpPr>
          <p:spPr>
            <a:xfrm>
              <a:off x="1121689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65" name="Rechteck: abgerundete Ecken 164">
              <a:extLst>
                <a:ext uri="{FF2B5EF4-FFF2-40B4-BE49-F238E27FC236}">
                  <a16:creationId xmlns:a16="http://schemas.microsoft.com/office/drawing/2014/main" id="{4B7A4A83-106F-48B0-BAFC-0FCAFE49F570}"/>
                </a:ext>
              </a:extLst>
            </p:cNvPr>
            <p:cNvSpPr/>
            <p:nvPr/>
          </p:nvSpPr>
          <p:spPr bwMode="ltGray">
            <a:xfrm>
              <a:off x="8812162" y="5667112"/>
              <a:ext cx="518125" cy="33829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cxnSp>
          <p:nvCxnSpPr>
            <p:cNvPr id="166" name="Gerader Verbinder 165">
              <a:extLst>
                <a:ext uri="{FF2B5EF4-FFF2-40B4-BE49-F238E27FC236}">
                  <a16:creationId xmlns:a16="http://schemas.microsoft.com/office/drawing/2014/main" id="{0519D2B0-63D3-47A0-ADEB-E1C7A37710C2}"/>
                </a:ext>
              </a:extLst>
            </p:cNvPr>
            <p:cNvCxnSpPr>
              <a:cxnSpLocks/>
            </p:cNvCxnSpPr>
            <p:nvPr/>
          </p:nvCxnSpPr>
          <p:spPr>
            <a:xfrm>
              <a:off x="9071224" y="5765460"/>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67" name="Textfeld 166">
              <a:extLst>
                <a:ext uri="{FF2B5EF4-FFF2-40B4-BE49-F238E27FC236}">
                  <a16:creationId xmlns:a16="http://schemas.microsoft.com/office/drawing/2014/main" id="{D64D04F0-E8CA-4D92-BA63-088ED1063A18}"/>
                </a:ext>
              </a:extLst>
            </p:cNvPr>
            <p:cNvSpPr txBox="1"/>
            <p:nvPr/>
          </p:nvSpPr>
          <p:spPr>
            <a:xfrm>
              <a:off x="8882814" y="5766403"/>
              <a:ext cx="132972" cy="192355"/>
            </a:xfrm>
            <a:prstGeom prst="rect">
              <a:avLst/>
            </a:prstGeom>
            <a:noFill/>
          </p:spPr>
          <p:txBody>
            <a:bodyPr wrap="none" lIns="0" tIns="0" rIns="0" bIns="0" rtlCol="0">
              <a:spAutoFit/>
            </a:bodyPr>
            <a:lstStyle/>
            <a:p>
              <a:pPr algn="ctr"/>
              <a:r>
                <a:rPr lang="en-US" sz="1100" dirty="0">
                  <a:solidFill>
                    <a:schemeClr val="bg1">
                      <a:lumMod val="75000"/>
                    </a:schemeClr>
                  </a:solidFill>
                </a:rPr>
                <a:t>m</a:t>
              </a:r>
            </a:p>
          </p:txBody>
        </p:sp>
        <p:sp>
          <p:nvSpPr>
            <p:cNvPr id="168" name="Textfeld 167">
              <a:extLst>
                <a:ext uri="{FF2B5EF4-FFF2-40B4-BE49-F238E27FC236}">
                  <a16:creationId xmlns:a16="http://schemas.microsoft.com/office/drawing/2014/main" id="{AA39BF1E-2C16-41DE-883F-2C7FF091857B}"/>
                </a:ext>
              </a:extLst>
            </p:cNvPr>
            <p:cNvSpPr txBox="1"/>
            <p:nvPr/>
          </p:nvSpPr>
          <p:spPr>
            <a:xfrm>
              <a:off x="9198193" y="5766403"/>
              <a:ext cx="43718" cy="192355"/>
            </a:xfrm>
            <a:prstGeom prst="rect">
              <a:avLst/>
            </a:prstGeom>
            <a:noFill/>
          </p:spPr>
          <p:txBody>
            <a:bodyPr wrap="none" lIns="0" tIns="0" rIns="0" bIns="0" rtlCol="0">
              <a:spAutoFit/>
            </a:bodyPr>
            <a:lstStyle/>
            <a:p>
              <a:pPr algn="ctr"/>
              <a:r>
                <a:rPr lang="en-US" sz="1100" dirty="0">
                  <a:solidFill>
                    <a:schemeClr val="bg1">
                      <a:lumMod val="75000"/>
                    </a:schemeClr>
                  </a:solidFill>
                </a:rPr>
                <a:t>f</a:t>
              </a:r>
              <a:endParaRPr lang="en-US" sz="900" dirty="0">
                <a:solidFill>
                  <a:schemeClr val="bg1">
                    <a:lumMod val="75000"/>
                  </a:schemeClr>
                </a:solidFill>
              </a:endParaRPr>
            </a:p>
          </p:txBody>
        </p:sp>
        <p:sp>
          <p:nvSpPr>
            <p:cNvPr id="169" name="Textfeld 168">
              <a:extLst>
                <a:ext uri="{FF2B5EF4-FFF2-40B4-BE49-F238E27FC236}">
                  <a16:creationId xmlns:a16="http://schemas.microsoft.com/office/drawing/2014/main" id="{4A46A602-532A-431C-B88F-61F4633590E2}"/>
                </a:ext>
              </a:extLst>
            </p:cNvPr>
            <p:cNvSpPr txBox="1"/>
            <p:nvPr/>
          </p:nvSpPr>
          <p:spPr>
            <a:xfrm>
              <a:off x="8908650" y="5936152"/>
              <a:ext cx="74" cy="157381"/>
            </a:xfrm>
            <a:prstGeom prst="rect">
              <a:avLst/>
            </a:prstGeom>
            <a:noFill/>
          </p:spPr>
          <p:txBody>
            <a:bodyPr wrap="none" lIns="0" tIns="0" rIns="0" bIns="0" rtlCol="0">
              <a:spAutoFit/>
            </a:bodyPr>
            <a:lstStyle/>
            <a:p>
              <a:endParaRPr lang="en-US" sz="900" b="1" dirty="0">
                <a:solidFill>
                  <a:schemeClr val="bg1">
                    <a:lumMod val="75000"/>
                  </a:schemeClr>
                </a:solidFill>
              </a:endParaRPr>
            </a:p>
          </p:txBody>
        </p:sp>
      </p:grpSp>
      <p:sp>
        <p:nvSpPr>
          <p:cNvPr id="83" name="Rechteck 82">
            <a:extLst>
              <a:ext uri="{FF2B5EF4-FFF2-40B4-BE49-F238E27FC236}">
                <a16:creationId xmlns:a16="http://schemas.microsoft.com/office/drawing/2014/main" id="{06ABB67C-F2A2-418E-8697-5F9A3FC8EA98}"/>
              </a:ext>
            </a:extLst>
          </p:cNvPr>
          <p:cNvSpPr/>
          <p:nvPr/>
        </p:nvSpPr>
        <p:spPr bwMode="ltGray">
          <a:xfrm>
            <a:off x="10950242" y="880227"/>
            <a:ext cx="876632" cy="4032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t>Local Questions</a:t>
            </a:r>
          </a:p>
        </p:txBody>
      </p:sp>
      <p:grpSp>
        <p:nvGrpSpPr>
          <p:cNvPr id="84" name="Group 54">
            <a:extLst>
              <a:ext uri="{FF2B5EF4-FFF2-40B4-BE49-F238E27FC236}">
                <a16:creationId xmlns:a16="http://schemas.microsoft.com/office/drawing/2014/main" id="{F26C7D2D-848A-4522-8B33-685404C8150F}"/>
              </a:ext>
            </a:extLst>
          </p:cNvPr>
          <p:cNvGrpSpPr/>
          <p:nvPr/>
        </p:nvGrpSpPr>
        <p:grpSpPr>
          <a:xfrm>
            <a:off x="10996202" y="1329736"/>
            <a:ext cx="766020" cy="675830"/>
            <a:chOff x="10996202" y="1329736"/>
            <a:chExt cx="766020" cy="675830"/>
          </a:xfrm>
        </p:grpSpPr>
        <p:pic>
          <p:nvPicPr>
            <p:cNvPr id="85" name="Graphic 55">
              <a:extLst>
                <a:ext uri="{FF2B5EF4-FFF2-40B4-BE49-F238E27FC236}">
                  <a16:creationId xmlns:a16="http://schemas.microsoft.com/office/drawing/2014/main" id="{D1958AD6-801D-465C-8BDF-1549D4A1B13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01429" y="1329736"/>
              <a:ext cx="365727" cy="420586"/>
            </a:xfrm>
            <a:prstGeom prst="rect">
              <a:avLst/>
            </a:prstGeom>
          </p:spPr>
        </p:pic>
        <p:sp>
          <p:nvSpPr>
            <p:cNvPr id="86" name="Rechteck 66">
              <a:extLst>
                <a:ext uri="{FF2B5EF4-FFF2-40B4-BE49-F238E27FC236}">
                  <a16:creationId xmlns:a16="http://schemas.microsoft.com/office/drawing/2014/main" id="{B8BFFAE4-D012-460A-8CFE-E60D0955DFA5}"/>
                </a:ext>
              </a:extLst>
            </p:cNvPr>
            <p:cNvSpPr/>
            <p:nvPr/>
          </p:nvSpPr>
          <p:spPr bwMode="ltGray">
            <a:xfrm>
              <a:off x="10996202" y="1641514"/>
              <a:ext cx="766020" cy="3640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noProof="1">
                  <a:solidFill>
                    <a:schemeClr val="bg2"/>
                  </a:solidFill>
                </a:rPr>
                <a:t>Belgium</a:t>
              </a:r>
            </a:p>
          </p:txBody>
        </p:sp>
      </p:grpSp>
      <p:sp>
        <p:nvSpPr>
          <p:cNvPr id="89" name="Textfeld 88">
            <a:extLst>
              <a:ext uri="{FF2B5EF4-FFF2-40B4-BE49-F238E27FC236}">
                <a16:creationId xmlns:a16="http://schemas.microsoft.com/office/drawing/2014/main" id="{DAFF2276-9B3F-4721-BE27-7C583BD02404}"/>
              </a:ext>
            </a:extLst>
          </p:cNvPr>
          <p:cNvSpPr txBox="1"/>
          <p:nvPr/>
        </p:nvSpPr>
        <p:spPr>
          <a:xfrm>
            <a:off x="464337" y="3000743"/>
            <a:ext cx="1540486" cy="923330"/>
          </a:xfrm>
          <a:prstGeom prst="rect">
            <a:avLst/>
          </a:prstGeom>
          <a:noFill/>
        </p:spPr>
        <p:txBody>
          <a:bodyPr wrap="none" lIns="0" tIns="0" rIns="0" bIns="0" rtlCol="0">
            <a:spAutoFit/>
          </a:bodyPr>
          <a:lstStyle>
            <a:defPPr>
              <a:defRPr lang="en-US"/>
            </a:defPPr>
            <a:lvl1pPr>
              <a:defRPr sz="6000" b="1">
                <a:solidFill>
                  <a:schemeClr val="tx2"/>
                </a:solidFill>
              </a:defRPr>
            </a:lvl1pPr>
          </a:lstStyle>
          <a:p>
            <a:r>
              <a:rPr lang="de-DE" dirty="0"/>
              <a:t>73%</a:t>
            </a:r>
          </a:p>
        </p:txBody>
      </p:sp>
      <p:sp>
        <p:nvSpPr>
          <p:cNvPr id="90" name="Rechteck 89">
            <a:extLst>
              <a:ext uri="{FF2B5EF4-FFF2-40B4-BE49-F238E27FC236}">
                <a16:creationId xmlns:a16="http://schemas.microsoft.com/office/drawing/2014/main" id="{1A472B92-8200-4A2C-8AB4-96073F6AFAA2}"/>
              </a:ext>
            </a:extLst>
          </p:cNvPr>
          <p:cNvSpPr/>
          <p:nvPr/>
        </p:nvSpPr>
        <p:spPr>
          <a:xfrm>
            <a:off x="359999" y="1161919"/>
            <a:ext cx="10590243" cy="276999"/>
          </a:xfrm>
          <a:prstGeom prst="rect">
            <a:avLst/>
          </a:prstGeom>
        </p:spPr>
        <p:txBody>
          <a:bodyPr wrap="square">
            <a:spAutoFit/>
          </a:bodyPr>
          <a:lstStyle/>
          <a:p>
            <a:r>
              <a:rPr lang="en-US" sz="1200" dirty="0"/>
              <a:t>BEL 3. </a:t>
            </a:r>
            <a:r>
              <a:rPr lang="en-GB" sz="1200" dirty="0"/>
              <a:t>Which of the following statements concerning vitamin D are correct? </a:t>
            </a:r>
            <a:r>
              <a:rPr lang="en-US" sz="1200" i="1" dirty="0"/>
              <a:t>– (multiple choice)</a:t>
            </a:r>
            <a:r>
              <a:rPr lang="en-US" sz="1200" dirty="0"/>
              <a:t> </a:t>
            </a:r>
          </a:p>
        </p:txBody>
      </p:sp>
      <p:sp>
        <p:nvSpPr>
          <p:cNvPr id="91" name="Textfeld 90">
            <a:extLst>
              <a:ext uri="{FF2B5EF4-FFF2-40B4-BE49-F238E27FC236}">
                <a16:creationId xmlns:a16="http://schemas.microsoft.com/office/drawing/2014/main" id="{FB3F0091-718D-438F-96BB-1A5DF6C65252}"/>
              </a:ext>
            </a:extLst>
          </p:cNvPr>
          <p:cNvSpPr txBox="1"/>
          <p:nvPr/>
        </p:nvSpPr>
        <p:spPr>
          <a:xfrm>
            <a:off x="455193" y="1436958"/>
            <a:ext cx="912109" cy="169277"/>
          </a:xfrm>
          <a:prstGeom prst="rect">
            <a:avLst/>
          </a:prstGeom>
          <a:noFill/>
        </p:spPr>
        <p:txBody>
          <a:bodyPr wrap="none" lIns="0" tIns="0" rIns="0" bIns="0" rtlCol="0">
            <a:spAutoFit/>
          </a:bodyPr>
          <a:lstStyle>
            <a:defPPr>
              <a:defRPr lang="en-US"/>
            </a:defPPr>
            <a:lvl1pPr>
              <a:defRPr sz="1100"/>
            </a:lvl1pPr>
          </a:lstStyle>
          <a:p>
            <a:r>
              <a:rPr lang="de-DE" dirty="0"/>
              <a:t>Base: n=2.010</a:t>
            </a:r>
          </a:p>
        </p:txBody>
      </p:sp>
      <p:grpSp>
        <p:nvGrpSpPr>
          <p:cNvPr id="87" name="Group 35">
            <a:extLst>
              <a:ext uri="{FF2B5EF4-FFF2-40B4-BE49-F238E27FC236}">
                <a16:creationId xmlns:a16="http://schemas.microsoft.com/office/drawing/2014/main" id="{2439EA00-3823-410B-91A0-26195886D26E}"/>
              </a:ext>
            </a:extLst>
          </p:cNvPr>
          <p:cNvGrpSpPr>
            <a:grpSpLocks noChangeAspect="1"/>
          </p:cNvGrpSpPr>
          <p:nvPr/>
        </p:nvGrpSpPr>
        <p:grpSpPr bwMode="auto">
          <a:xfrm>
            <a:off x="2092015" y="4737513"/>
            <a:ext cx="310143" cy="309220"/>
            <a:chOff x="3504" y="1825"/>
            <a:chExt cx="672" cy="670"/>
          </a:xfrm>
          <a:solidFill>
            <a:schemeClr val="accent3"/>
          </a:solidFill>
        </p:grpSpPr>
        <p:sp>
          <p:nvSpPr>
            <p:cNvPr id="88" name="Freeform 36">
              <a:extLst>
                <a:ext uri="{FF2B5EF4-FFF2-40B4-BE49-F238E27FC236}">
                  <a16:creationId xmlns:a16="http://schemas.microsoft.com/office/drawing/2014/main" id="{217A315B-6A6F-4D41-B6D6-FE533390E0FA}"/>
                </a:ext>
              </a:extLst>
            </p:cNvPr>
            <p:cNvSpPr>
              <a:spLocks/>
            </p:cNvSpPr>
            <p:nvPr/>
          </p:nvSpPr>
          <p:spPr bwMode="auto">
            <a:xfrm>
              <a:off x="3684" y="2005"/>
              <a:ext cx="348" cy="306"/>
            </a:xfrm>
            <a:custGeom>
              <a:avLst/>
              <a:gdLst>
                <a:gd name="T0" fmla="*/ 340 w 348"/>
                <a:gd name="T1" fmla="*/ 6 h 306"/>
                <a:gd name="T2" fmla="*/ 340 w 348"/>
                <a:gd name="T3" fmla="*/ 6 h 306"/>
                <a:gd name="T4" fmla="*/ 334 w 348"/>
                <a:gd name="T5" fmla="*/ 2 h 306"/>
                <a:gd name="T6" fmla="*/ 326 w 348"/>
                <a:gd name="T7" fmla="*/ 0 h 306"/>
                <a:gd name="T8" fmla="*/ 318 w 348"/>
                <a:gd name="T9" fmla="*/ 2 h 306"/>
                <a:gd name="T10" fmla="*/ 312 w 348"/>
                <a:gd name="T11" fmla="*/ 8 h 306"/>
                <a:gd name="T12" fmla="*/ 120 w 348"/>
                <a:gd name="T13" fmla="*/ 246 h 306"/>
                <a:gd name="T14" fmla="*/ 34 w 348"/>
                <a:gd name="T15" fmla="*/ 158 h 306"/>
                <a:gd name="T16" fmla="*/ 34 w 348"/>
                <a:gd name="T17" fmla="*/ 158 h 306"/>
                <a:gd name="T18" fmla="*/ 26 w 348"/>
                <a:gd name="T19" fmla="*/ 154 h 306"/>
                <a:gd name="T20" fmla="*/ 20 w 348"/>
                <a:gd name="T21" fmla="*/ 152 h 306"/>
                <a:gd name="T22" fmla="*/ 12 w 348"/>
                <a:gd name="T23" fmla="*/ 154 h 306"/>
                <a:gd name="T24" fmla="*/ 4 w 348"/>
                <a:gd name="T25" fmla="*/ 158 h 306"/>
                <a:gd name="T26" fmla="*/ 4 w 348"/>
                <a:gd name="T27" fmla="*/ 158 h 306"/>
                <a:gd name="T28" fmla="*/ 0 w 348"/>
                <a:gd name="T29" fmla="*/ 166 h 306"/>
                <a:gd name="T30" fmla="*/ 0 w 348"/>
                <a:gd name="T31" fmla="*/ 172 h 306"/>
                <a:gd name="T32" fmla="*/ 0 w 348"/>
                <a:gd name="T33" fmla="*/ 180 h 306"/>
                <a:gd name="T34" fmla="*/ 4 w 348"/>
                <a:gd name="T35" fmla="*/ 186 h 306"/>
                <a:gd name="T36" fmla="*/ 124 w 348"/>
                <a:gd name="T37" fmla="*/ 306 h 306"/>
                <a:gd name="T38" fmla="*/ 344 w 348"/>
                <a:gd name="T39" fmla="*/ 34 h 306"/>
                <a:gd name="T40" fmla="*/ 344 w 348"/>
                <a:gd name="T41" fmla="*/ 34 h 306"/>
                <a:gd name="T42" fmla="*/ 346 w 348"/>
                <a:gd name="T43" fmla="*/ 26 h 306"/>
                <a:gd name="T44" fmla="*/ 348 w 348"/>
                <a:gd name="T45" fmla="*/ 18 h 306"/>
                <a:gd name="T46" fmla="*/ 346 w 348"/>
                <a:gd name="T47" fmla="*/ 12 h 306"/>
                <a:gd name="T48" fmla="*/ 340 w 348"/>
                <a:gd name="T49" fmla="*/ 6 h 306"/>
                <a:gd name="T50" fmla="*/ 340 w 348"/>
                <a:gd name="T51"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306">
                  <a:moveTo>
                    <a:pt x="340" y="6"/>
                  </a:moveTo>
                  <a:lnTo>
                    <a:pt x="340" y="6"/>
                  </a:lnTo>
                  <a:lnTo>
                    <a:pt x="334" y="2"/>
                  </a:lnTo>
                  <a:lnTo>
                    <a:pt x="326" y="0"/>
                  </a:lnTo>
                  <a:lnTo>
                    <a:pt x="318" y="2"/>
                  </a:lnTo>
                  <a:lnTo>
                    <a:pt x="312" y="8"/>
                  </a:lnTo>
                  <a:lnTo>
                    <a:pt x="120" y="246"/>
                  </a:lnTo>
                  <a:lnTo>
                    <a:pt x="34" y="158"/>
                  </a:lnTo>
                  <a:lnTo>
                    <a:pt x="34" y="158"/>
                  </a:lnTo>
                  <a:lnTo>
                    <a:pt x="26" y="154"/>
                  </a:lnTo>
                  <a:lnTo>
                    <a:pt x="20" y="152"/>
                  </a:lnTo>
                  <a:lnTo>
                    <a:pt x="12" y="154"/>
                  </a:lnTo>
                  <a:lnTo>
                    <a:pt x="4" y="158"/>
                  </a:lnTo>
                  <a:lnTo>
                    <a:pt x="4" y="158"/>
                  </a:lnTo>
                  <a:lnTo>
                    <a:pt x="0" y="166"/>
                  </a:lnTo>
                  <a:lnTo>
                    <a:pt x="0" y="172"/>
                  </a:lnTo>
                  <a:lnTo>
                    <a:pt x="0" y="180"/>
                  </a:lnTo>
                  <a:lnTo>
                    <a:pt x="4" y="186"/>
                  </a:lnTo>
                  <a:lnTo>
                    <a:pt x="124" y="306"/>
                  </a:lnTo>
                  <a:lnTo>
                    <a:pt x="344" y="34"/>
                  </a:lnTo>
                  <a:lnTo>
                    <a:pt x="344" y="34"/>
                  </a:lnTo>
                  <a:lnTo>
                    <a:pt x="346" y="26"/>
                  </a:lnTo>
                  <a:lnTo>
                    <a:pt x="348" y="18"/>
                  </a:lnTo>
                  <a:lnTo>
                    <a:pt x="346" y="12"/>
                  </a:lnTo>
                  <a:lnTo>
                    <a:pt x="340" y="6"/>
                  </a:lnTo>
                  <a:lnTo>
                    <a:pt x="34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37">
              <a:extLst>
                <a:ext uri="{FF2B5EF4-FFF2-40B4-BE49-F238E27FC236}">
                  <a16:creationId xmlns:a16="http://schemas.microsoft.com/office/drawing/2014/main" id="{53E75E73-487A-41AF-A04C-C25DF3D13D28}"/>
                </a:ext>
              </a:extLst>
            </p:cNvPr>
            <p:cNvSpPr>
              <a:spLocks noEditPoints="1"/>
            </p:cNvSpPr>
            <p:nvPr/>
          </p:nvSpPr>
          <p:spPr bwMode="auto">
            <a:xfrm>
              <a:off x="3504" y="1825"/>
              <a:ext cx="672" cy="670"/>
            </a:xfrm>
            <a:custGeom>
              <a:avLst/>
              <a:gdLst>
                <a:gd name="T0" fmla="*/ 302 w 672"/>
                <a:gd name="T1" fmla="*/ 0 h 670"/>
                <a:gd name="T2" fmla="*/ 206 w 672"/>
                <a:gd name="T3" fmla="*/ 26 h 670"/>
                <a:gd name="T4" fmla="*/ 122 w 672"/>
                <a:gd name="T5" fmla="*/ 76 h 670"/>
                <a:gd name="T6" fmla="*/ 58 w 672"/>
                <a:gd name="T7" fmla="*/ 148 h 670"/>
                <a:gd name="T8" fmla="*/ 16 w 672"/>
                <a:gd name="T9" fmla="*/ 234 h 670"/>
                <a:gd name="T10" fmla="*/ 0 w 672"/>
                <a:gd name="T11" fmla="*/ 334 h 670"/>
                <a:gd name="T12" fmla="*/ 8 w 672"/>
                <a:gd name="T13" fmla="*/ 402 h 670"/>
                <a:gd name="T14" fmla="*/ 42 w 672"/>
                <a:gd name="T15" fmla="*/ 494 h 670"/>
                <a:gd name="T16" fmla="*/ 100 w 672"/>
                <a:gd name="T17" fmla="*/ 572 h 670"/>
                <a:gd name="T18" fmla="*/ 176 w 672"/>
                <a:gd name="T19" fmla="*/ 630 h 670"/>
                <a:gd name="T20" fmla="*/ 268 w 672"/>
                <a:gd name="T21" fmla="*/ 662 h 670"/>
                <a:gd name="T22" fmla="*/ 336 w 672"/>
                <a:gd name="T23" fmla="*/ 670 h 670"/>
                <a:gd name="T24" fmla="*/ 436 w 672"/>
                <a:gd name="T25" fmla="*/ 654 h 670"/>
                <a:gd name="T26" fmla="*/ 524 w 672"/>
                <a:gd name="T27" fmla="*/ 612 h 670"/>
                <a:gd name="T28" fmla="*/ 594 w 672"/>
                <a:gd name="T29" fmla="*/ 548 h 670"/>
                <a:gd name="T30" fmla="*/ 646 w 672"/>
                <a:gd name="T31" fmla="*/ 464 h 670"/>
                <a:gd name="T32" fmla="*/ 670 w 672"/>
                <a:gd name="T33" fmla="*/ 368 h 670"/>
                <a:gd name="T34" fmla="*/ 670 w 672"/>
                <a:gd name="T35" fmla="*/ 300 h 670"/>
                <a:gd name="T36" fmla="*/ 646 w 672"/>
                <a:gd name="T37" fmla="*/ 204 h 670"/>
                <a:gd name="T38" fmla="*/ 594 w 672"/>
                <a:gd name="T39" fmla="*/ 122 h 670"/>
                <a:gd name="T40" fmla="*/ 524 w 672"/>
                <a:gd name="T41" fmla="*/ 56 h 670"/>
                <a:gd name="T42" fmla="*/ 436 w 672"/>
                <a:gd name="T43" fmla="*/ 14 h 670"/>
                <a:gd name="T44" fmla="*/ 336 w 672"/>
                <a:gd name="T45" fmla="*/ 0 h 670"/>
                <a:gd name="T46" fmla="*/ 336 w 672"/>
                <a:gd name="T47" fmla="*/ 630 h 670"/>
                <a:gd name="T48" fmla="*/ 248 w 672"/>
                <a:gd name="T49" fmla="*/ 616 h 670"/>
                <a:gd name="T50" fmla="*/ 172 w 672"/>
                <a:gd name="T51" fmla="*/ 580 h 670"/>
                <a:gd name="T52" fmla="*/ 108 w 672"/>
                <a:gd name="T53" fmla="*/ 522 h 670"/>
                <a:gd name="T54" fmla="*/ 64 w 672"/>
                <a:gd name="T55" fmla="*/ 450 h 670"/>
                <a:gd name="T56" fmla="*/ 42 w 672"/>
                <a:gd name="T57" fmla="*/ 364 h 670"/>
                <a:gd name="T58" fmla="*/ 42 w 672"/>
                <a:gd name="T59" fmla="*/ 304 h 670"/>
                <a:gd name="T60" fmla="*/ 64 w 672"/>
                <a:gd name="T61" fmla="*/ 220 h 670"/>
                <a:gd name="T62" fmla="*/ 108 w 672"/>
                <a:gd name="T63" fmla="*/ 146 h 670"/>
                <a:gd name="T64" fmla="*/ 172 w 672"/>
                <a:gd name="T65" fmla="*/ 90 h 670"/>
                <a:gd name="T66" fmla="*/ 248 w 672"/>
                <a:gd name="T67" fmla="*/ 52 h 670"/>
                <a:gd name="T68" fmla="*/ 336 w 672"/>
                <a:gd name="T69" fmla="*/ 40 h 670"/>
                <a:gd name="T70" fmla="*/ 396 w 672"/>
                <a:gd name="T71" fmla="*/ 46 h 670"/>
                <a:gd name="T72" fmla="*/ 476 w 672"/>
                <a:gd name="T73" fmla="*/ 74 h 670"/>
                <a:gd name="T74" fmla="*/ 544 w 672"/>
                <a:gd name="T75" fmla="*/ 126 h 670"/>
                <a:gd name="T76" fmla="*/ 596 w 672"/>
                <a:gd name="T77" fmla="*/ 194 h 670"/>
                <a:gd name="T78" fmla="*/ 626 w 672"/>
                <a:gd name="T79" fmla="*/ 276 h 670"/>
                <a:gd name="T80" fmla="*/ 632 w 672"/>
                <a:gd name="T81" fmla="*/ 334 h 670"/>
                <a:gd name="T82" fmla="*/ 618 w 672"/>
                <a:gd name="T83" fmla="*/ 422 h 670"/>
                <a:gd name="T84" fmla="*/ 580 w 672"/>
                <a:gd name="T85" fmla="*/ 500 h 670"/>
                <a:gd name="T86" fmla="*/ 524 w 672"/>
                <a:gd name="T87" fmla="*/ 562 h 670"/>
                <a:gd name="T88" fmla="*/ 450 w 672"/>
                <a:gd name="T89" fmla="*/ 606 h 670"/>
                <a:gd name="T90" fmla="*/ 366 w 672"/>
                <a:gd name="T91" fmla="*/ 62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2" h="670">
                  <a:moveTo>
                    <a:pt x="336" y="0"/>
                  </a:moveTo>
                  <a:lnTo>
                    <a:pt x="336" y="0"/>
                  </a:lnTo>
                  <a:lnTo>
                    <a:pt x="302" y="0"/>
                  </a:lnTo>
                  <a:lnTo>
                    <a:pt x="268" y="6"/>
                  </a:lnTo>
                  <a:lnTo>
                    <a:pt x="236" y="14"/>
                  </a:lnTo>
                  <a:lnTo>
                    <a:pt x="206" y="26"/>
                  </a:lnTo>
                  <a:lnTo>
                    <a:pt x="176" y="40"/>
                  </a:lnTo>
                  <a:lnTo>
                    <a:pt x="148" y="56"/>
                  </a:lnTo>
                  <a:lnTo>
                    <a:pt x="122" y="76"/>
                  </a:lnTo>
                  <a:lnTo>
                    <a:pt x="100" y="98"/>
                  </a:lnTo>
                  <a:lnTo>
                    <a:pt x="78" y="122"/>
                  </a:lnTo>
                  <a:lnTo>
                    <a:pt x="58" y="148"/>
                  </a:lnTo>
                  <a:lnTo>
                    <a:pt x="42" y="174"/>
                  </a:lnTo>
                  <a:lnTo>
                    <a:pt x="28" y="204"/>
                  </a:lnTo>
                  <a:lnTo>
                    <a:pt x="16" y="234"/>
                  </a:lnTo>
                  <a:lnTo>
                    <a:pt x="8" y="266"/>
                  </a:lnTo>
                  <a:lnTo>
                    <a:pt x="2" y="300"/>
                  </a:lnTo>
                  <a:lnTo>
                    <a:pt x="0" y="334"/>
                  </a:lnTo>
                  <a:lnTo>
                    <a:pt x="0" y="334"/>
                  </a:lnTo>
                  <a:lnTo>
                    <a:pt x="2" y="368"/>
                  </a:lnTo>
                  <a:lnTo>
                    <a:pt x="8" y="402"/>
                  </a:lnTo>
                  <a:lnTo>
                    <a:pt x="16" y="434"/>
                  </a:lnTo>
                  <a:lnTo>
                    <a:pt x="28" y="464"/>
                  </a:lnTo>
                  <a:lnTo>
                    <a:pt x="42" y="494"/>
                  </a:lnTo>
                  <a:lnTo>
                    <a:pt x="58" y="522"/>
                  </a:lnTo>
                  <a:lnTo>
                    <a:pt x="78" y="548"/>
                  </a:lnTo>
                  <a:lnTo>
                    <a:pt x="100" y="572"/>
                  </a:lnTo>
                  <a:lnTo>
                    <a:pt x="122" y="594"/>
                  </a:lnTo>
                  <a:lnTo>
                    <a:pt x="148" y="612"/>
                  </a:lnTo>
                  <a:lnTo>
                    <a:pt x="176" y="630"/>
                  </a:lnTo>
                  <a:lnTo>
                    <a:pt x="206" y="644"/>
                  </a:lnTo>
                  <a:lnTo>
                    <a:pt x="236" y="654"/>
                  </a:lnTo>
                  <a:lnTo>
                    <a:pt x="268" y="662"/>
                  </a:lnTo>
                  <a:lnTo>
                    <a:pt x="302" y="668"/>
                  </a:lnTo>
                  <a:lnTo>
                    <a:pt x="336" y="670"/>
                  </a:lnTo>
                  <a:lnTo>
                    <a:pt x="336" y="670"/>
                  </a:lnTo>
                  <a:lnTo>
                    <a:pt x="370" y="668"/>
                  </a:lnTo>
                  <a:lnTo>
                    <a:pt x="404" y="662"/>
                  </a:lnTo>
                  <a:lnTo>
                    <a:pt x="436" y="654"/>
                  </a:lnTo>
                  <a:lnTo>
                    <a:pt x="466" y="644"/>
                  </a:lnTo>
                  <a:lnTo>
                    <a:pt x="496" y="630"/>
                  </a:lnTo>
                  <a:lnTo>
                    <a:pt x="524" y="612"/>
                  </a:lnTo>
                  <a:lnTo>
                    <a:pt x="550" y="594"/>
                  </a:lnTo>
                  <a:lnTo>
                    <a:pt x="574" y="572"/>
                  </a:lnTo>
                  <a:lnTo>
                    <a:pt x="594" y="548"/>
                  </a:lnTo>
                  <a:lnTo>
                    <a:pt x="614" y="522"/>
                  </a:lnTo>
                  <a:lnTo>
                    <a:pt x="630" y="494"/>
                  </a:lnTo>
                  <a:lnTo>
                    <a:pt x="646" y="464"/>
                  </a:lnTo>
                  <a:lnTo>
                    <a:pt x="656" y="434"/>
                  </a:lnTo>
                  <a:lnTo>
                    <a:pt x="664" y="402"/>
                  </a:lnTo>
                  <a:lnTo>
                    <a:pt x="670" y="368"/>
                  </a:lnTo>
                  <a:lnTo>
                    <a:pt x="672" y="334"/>
                  </a:lnTo>
                  <a:lnTo>
                    <a:pt x="672" y="334"/>
                  </a:lnTo>
                  <a:lnTo>
                    <a:pt x="670" y="300"/>
                  </a:lnTo>
                  <a:lnTo>
                    <a:pt x="664" y="266"/>
                  </a:lnTo>
                  <a:lnTo>
                    <a:pt x="656" y="234"/>
                  </a:lnTo>
                  <a:lnTo>
                    <a:pt x="646" y="204"/>
                  </a:lnTo>
                  <a:lnTo>
                    <a:pt x="630" y="174"/>
                  </a:lnTo>
                  <a:lnTo>
                    <a:pt x="614" y="148"/>
                  </a:lnTo>
                  <a:lnTo>
                    <a:pt x="594" y="122"/>
                  </a:lnTo>
                  <a:lnTo>
                    <a:pt x="574" y="98"/>
                  </a:lnTo>
                  <a:lnTo>
                    <a:pt x="550" y="76"/>
                  </a:lnTo>
                  <a:lnTo>
                    <a:pt x="524" y="56"/>
                  </a:lnTo>
                  <a:lnTo>
                    <a:pt x="496" y="40"/>
                  </a:lnTo>
                  <a:lnTo>
                    <a:pt x="466" y="26"/>
                  </a:lnTo>
                  <a:lnTo>
                    <a:pt x="436" y="14"/>
                  </a:lnTo>
                  <a:lnTo>
                    <a:pt x="404" y="6"/>
                  </a:lnTo>
                  <a:lnTo>
                    <a:pt x="370" y="0"/>
                  </a:lnTo>
                  <a:lnTo>
                    <a:pt x="336" y="0"/>
                  </a:lnTo>
                  <a:lnTo>
                    <a:pt x="336" y="0"/>
                  </a:lnTo>
                  <a:close/>
                  <a:moveTo>
                    <a:pt x="336" y="630"/>
                  </a:moveTo>
                  <a:lnTo>
                    <a:pt x="336" y="630"/>
                  </a:lnTo>
                  <a:lnTo>
                    <a:pt x="306" y="628"/>
                  </a:lnTo>
                  <a:lnTo>
                    <a:pt x="276" y="624"/>
                  </a:lnTo>
                  <a:lnTo>
                    <a:pt x="248" y="616"/>
                  </a:lnTo>
                  <a:lnTo>
                    <a:pt x="222" y="606"/>
                  </a:lnTo>
                  <a:lnTo>
                    <a:pt x="196" y="594"/>
                  </a:lnTo>
                  <a:lnTo>
                    <a:pt x="172" y="580"/>
                  </a:lnTo>
                  <a:lnTo>
                    <a:pt x="148" y="562"/>
                  </a:lnTo>
                  <a:lnTo>
                    <a:pt x="128" y="544"/>
                  </a:lnTo>
                  <a:lnTo>
                    <a:pt x="108" y="522"/>
                  </a:lnTo>
                  <a:lnTo>
                    <a:pt x="92" y="500"/>
                  </a:lnTo>
                  <a:lnTo>
                    <a:pt x="76" y="476"/>
                  </a:lnTo>
                  <a:lnTo>
                    <a:pt x="64" y="450"/>
                  </a:lnTo>
                  <a:lnTo>
                    <a:pt x="54" y="422"/>
                  </a:lnTo>
                  <a:lnTo>
                    <a:pt x="46" y="394"/>
                  </a:lnTo>
                  <a:lnTo>
                    <a:pt x="42" y="364"/>
                  </a:lnTo>
                  <a:lnTo>
                    <a:pt x="40" y="334"/>
                  </a:lnTo>
                  <a:lnTo>
                    <a:pt x="40" y="334"/>
                  </a:lnTo>
                  <a:lnTo>
                    <a:pt x="42" y="304"/>
                  </a:lnTo>
                  <a:lnTo>
                    <a:pt x="46" y="276"/>
                  </a:lnTo>
                  <a:lnTo>
                    <a:pt x="54" y="246"/>
                  </a:lnTo>
                  <a:lnTo>
                    <a:pt x="64" y="220"/>
                  </a:lnTo>
                  <a:lnTo>
                    <a:pt x="76" y="194"/>
                  </a:lnTo>
                  <a:lnTo>
                    <a:pt x="92" y="170"/>
                  </a:lnTo>
                  <a:lnTo>
                    <a:pt x="108" y="146"/>
                  </a:lnTo>
                  <a:lnTo>
                    <a:pt x="128" y="126"/>
                  </a:lnTo>
                  <a:lnTo>
                    <a:pt x="148" y="106"/>
                  </a:lnTo>
                  <a:lnTo>
                    <a:pt x="172" y="90"/>
                  </a:lnTo>
                  <a:lnTo>
                    <a:pt x="196" y="74"/>
                  </a:lnTo>
                  <a:lnTo>
                    <a:pt x="222" y="62"/>
                  </a:lnTo>
                  <a:lnTo>
                    <a:pt x="248" y="52"/>
                  </a:lnTo>
                  <a:lnTo>
                    <a:pt x="276" y="46"/>
                  </a:lnTo>
                  <a:lnTo>
                    <a:pt x="306" y="40"/>
                  </a:lnTo>
                  <a:lnTo>
                    <a:pt x="336" y="40"/>
                  </a:lnTo>
                  <a:lnTo>
                    <a:pt x="336" y="40"/>
                  </a:lnTo>
                  <a:lnTo>
                    <a:pt x="366" y="40"/>
                  </a:lnTo>
                  <a:lnTo>
                    <a:pt x="396" y="46"/>
                  </a:lnTo>
                  <a:lnTo>
                    <a:pt x="424" y="52"/>
                  </a:lnTo>
                  <a:lnTo>
                    <a:pt x="450" y="62"/>
                  </a:lnTo>
                  <a:lnTo>
                    <a:pt x="476" y="74"/>
                  </a:lnTo>
                  <a:lnTo>
                    <a:pt x="502" y="90"/>
                  </a:lnTo>
                  <a:lnTo>
                    <a:pt x="524" y="106"/>
                  </a:lnTo>
                  <a:lnTo>
                    <a:pt x="544" y="126"/>
                  </a:lnTo>
                  <a:lnTo>
                    <a:pt x="564" y="146"/>
                  </a:lnTo>
                  <a:lnTo>
                    <a:pt x="580" y="170"/>
                  </a:lnTo>
                  <a:lnTo>
                    <a:pt x="596" y="194"/>
                  </a:lnTo>
                  <a:lnTo>
                    <a:pt x="608" y="220"/>
                  </a:lnTo>
                  <a:lnTo>
                    <a:pt x="618" y="246"/>
                  </a:lnTo>
                  <a:lnTo>
                    <a:pt x="626" y="276"/>
                  </a:lnTo>
                  <a:lnTo>
                    <a:pt x="630" y="304"/>
                  </a:lnTo>
                  <a:lnTo>
                    <a:pt x="632" y="334"/>
                  </a:lnTo>
                  <a:lnTo>
                    <a:pt x="632" y="334"/>
                  </a:lnTo>
                  <a:lnTo>
                    <a:pt x="630" y="364"/>
                  </a:lnTo>
                  <a:lnTo>
                    <a:pt x="626" y="394"/>
                  </a:lnTo>
                  <a:lnTo>
                    <a:pt x="618" y="422"/>
                  </a:lnTo>
                  <a:lnTo>
                    <a:pt x="608" y="450"/>
                  </a:lnTo>
                  <a:lnTo>
                    <a:pt x="596" y="476"/>
                  </a:lnTo>
                  <a:lnTo>
                    <a:pt x="580" y="500"/>
                  </a:lnTo>
                  <a:lnTo>
                    <a:pt x="564" y="522"/>
                  </a:lnTo>
                  <a:lnTo>
                    <a:pt x="544" y="544"/>
                  </a:lnTo>
                  <a:lnTo>
                    <a:pt x="524" y="562"/>
                  </a:lnTo>
                  <a:lnTo>
                    <a:pt x="502" y="580"/>
                  </a:lnTo>
                  <a:lnTo>
                    <a:pt x="476" y="594"/>
                  </a:lnTo>
                  <a:lnTo>
                    <a:pt x="450" y="606"/>
                  </a:lnTo>
                  <a:lnTo>
                    <a:pt x="424" y="616"/>
                  </a:lnTo>
                  <a:lnTo>
                    <a:pt x="396" y="624"/>
                  </a:lnTo>
                  <a:lnTo>
                    <a:pt x="366" y="628"/>
                  </a:lnTo>
                  <a:lnTo>
                    <a:pt x="336" y="630"/>
                  </a:lnTo>
                  <a:lnTo>
                    <a:pt x="336" y="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2" name="Gruppieren 101">
            <a:extLst>
              <a:ext uri="{FF2B5EF4-FFF2-40B4-BE49-F238E27FC236}">
                <a16:creationId xmlns:a16="http://schemas.microsoft.com/office/drawing/2014/main" id="{6D27EA2F-CE94-4F2E-B13D-134829D95FBA}"/>
              </a:ext>
            </a:extLst>
          </p:cNvPr>
          <p:cNvGrpSpPr/>
          <p:nvPr/>
        </p:nvGrpSpPr>
        <p:grpSpPr>
          <a:xfrm>
            <a:off x="1912428" y="6249342"/>
            <a:ext cx="724480" cy="468000"/>
            <a:chOff x="1714500" y="4880600"/>
            <a:chExt cx="724480" cy="468000"/>
          </a:xfrm>
        </p:grpSpPr>
        <p:pic>
          <p:nvPicPr>
            <p:cNvPr id="103" name="Grafik 102">
              <a:extLst>
                <a:ext uri="{FF2B5EF4-FFF2-40B4-BE49-F238E27FC236}">
                  <a16:creationId xmlns:a16="http://schemas.microsoft.com/office/drawing/2014/main" id="{646F12E8-3B6E-4367-9875-305620A70D2F}"/>
                </a:ext>
              </a:extLst>
            </p:cNvPr>
            <p:cNvPicPr>
              <a:picLocks noChangeAspect="1"/>
            </p:cNvPicPr>
            <p:nvPr/>
          </p:nvPicPr>
          <p:blipFill>
            <a:blip r:embed="rId10"/>
            <a:stretch>
              <a:fillRect/>
            </a:stretch>
          </p:blipFill>
          <p:spPr>
            <a:xfrm>
              <a:off x="1714500" y="4880600"/>
              <a:ext cx="468000" cy="468000"/>
            </a:xfrm>
            <a:prstGeom prst="rect">
              <a:avLst/>
            </a:prstGeom>
          </p:spPr>
        </p:pic>
        <p:sp>
          <p:nvSpPr>
            <p:cNvPr id="104" name="Textfeld 103">
              <a:extLst>
                <a:ext uri="{FF2B5EF4-FFF2-40B4-BE49-F238E27FC236}">
                  <a16:creationId xmlns:a16="http://schemas.microsoft.com/office/drawing/2014/main" id="{C5D25F16-5C6D-4165-BF1C-332B02B21848}"/>
                </a:ext>
              </a:extLst>
            </p:cNvPr>
            <p:cNvSpPr txBox="1"/>
            <p:nvPr/>
          </p:nvSpPr>
          <p:spPr>
            <a:xfrm>
              <a:off x="2182500" y="5037656"/>
              <a:ext cx="256480" cy="153888"/>
            </a:xfrm>
            <a:prstGeom prst="rect">
              <a:avLst/>
            </a:prstGeom>
            <a:noFill/>
          </p:spPr>
          <p:txBody>
            <a:bodyPr wrap="none" lIns="0" tIns="0" rIns="0" bIns="0" rtlCol="0">
              <a:spAutoFit/>
            </a:bodyPr>
            <a:lstStyle/>
            <a:p>
              <a:r>
                <a:rPr lang="en-US" sz="1000" b="1" noProof="1"/>
                <a:t>BEL</a:t>
              </a:r>
            </a:p>
          </p:txBody>
        </p:sp>
      </p:grpSp>
      <p:pic>
        <p:nvPicPr>
          <p:cNvPr id="93" name="Graphic 92">
            <a:extLst>
              <a:ext uri="{FF2B5EF4-FFF2-40B4-BE49-F238E27FC236}">
                <a16:creationId xmlns:a16="http://schemas.microsoft.com/office/drawing/2014/main" id="{6794BCCE-625C-4F55-9853-F2513844CC8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611318" y="2986641"/>
            <a:ext cx="1175895" cy="1175895"/>
          </a:xfrm>
          <a:prstGeom prst="rect">
            <a:avLst/>
          </a:prstGeom>
        </p:spPr>
      </p:pic>
      <p:grpSp>
        <p:nvGrpSpPr>
          <p:cNvPr id="72" name="Gruppieren 71">
            <a:extLst>
              <a:ext uri="{FF2B5EF4-FFF2-40B4-BE49-F238E27FC236}">
                <a16:creationId xmlns:a16="http://schemas.microsoft.com/office/drawing/2014/main" id="{5E280E20-7362-440B-BE7B-979FE4A896DD}"/>
              </a:ext>
            </a:extLst>
          </p:cNvPr>
          <p:cNvGrpSpPr/>
          <p:nvPr/>
        </p:nvGrpSpPr>
        <p:grpSpPr>
          <a:xfrm>
            <a:off x="383831" y="5389601"/>
            <a:ext cx="2427086" cy="662601"/>
            <a:chOff x="383831" y="5389601"/>
            <a:chExt cx="2427086" cy="662601"/>
          </a:xfrm>
        </p:grpSpPr>
        <p:sp>
          <p:nvSpPr>
            <p:cNvPr id="73" name="Textfeld 72">
              <a:extLst>
                <a:ext uri="{FF2B5EF4-FFF2-40B4-BE49-F238E27FC236}">
                  <a16:creationId xmlns:a16="http://schemas.microsoft.com/office/drawing/2014/main" id="{CE12A043-3FB5-47E9-AFB6-1C02F7064DAE}"/>
                </a:ext>
              </a:extLst>
            </p:cNvPr>
            <p:cNvSpPr txBox="1"/>
            <p:nvPr/>
          </p:nvSpPr>
          <p:spPr>
            <a:xfrm>
              <a:off x="1003907" y="5658468"/>
              <a:ext cx="306174" cy="184666"/>
            </a:xfrm>
            <a:prstGeom prst="rect">
              <a:avLst/>
            </a:prstGeom>
            <a:noFill/>
          </p:spPr>
          <p:txBody>
            <a:bodyPr wrap="none" lIns="0" tIns="0" rIns="0" bIns="0" rtlCol="0">
              <a:spAutoFit/>
            </a:bodyPr>
            <a:lstStyle/>
            <a:p>
              <a:r>
                <a:rPr lang="de-DE" sz="1200" dirty="0">
                  <a:solidFill>
                    <a:schemeClr val="accent1"/>
                  </a:solidFill>
                </a:rPr>
                <a:t>52%</a:t>
              </a:r>
              <a:endParaRPr lang="en-US" sz="1200" dirty="0" err="1">
                <a:solidFill>
                  <a:schemeClr val="accent1"/>
                </a:solidFill>
              </a:endParaRPr>
            </a:p>
          </p:txBody>
        </p:sp>
        <p:sp>
          <p:nvSpPr>
            <p:cNvPr id="74" name="Textfeld 73">
              <a:extLst>
                <a:ext uri="{FF2B5EF4-FFF2-40B4-BE49-F238E27FC236}">
                  <a16:creationId xmlns:a16="http://schemas.microsoft.com/office/drawing/2014/main" id="{EDE3EDD3-6405-4767-968E-68A372DF1985}"/>
                </a:ext>
              </a:extLst>
            </p:cNvPr>
            <p:cNvSpPr txBox="1"/>
            <p:nvPr/>
          </p:nvSpPr>
          <p:spPr>
            <a:xfrm>
              <a:off x="488933" y="5913703"/>
              <a:ext cx="550276" cy="138499"/>
            </a:xfrm>
            <a:prstGeom prst="rect">
              <a:avLst/>
            </a:prstGeom>
            <a:noFill/>
          </p:spPr>
          <p:txBody>
            <a:bodyPr wrap="square" lIns="0" tIns="0" rIns="0" bIns="0" rtlCol="0">
              <a:spAutoFit/>
            </a:bodyPr>
            <a:lstStyle/>
            <a:p>
              <a:r>
                <a:rPr lang="de-DE" sz="900" dirty="0">
                  <a:solidFill>
                    <a:schemeClr val="accent1"/>
                  </a:solidFill>
                </a:rPr>
                <a:t>(n=2.010)</a:t>
              </a:r>
              <a:endParaRPr lang="en-US" sz="900" dirty="0" err="1">
                <a:solidFill>
                  <a:schemeClr val="accent1"/>
                </a:solidFill>
              </a:endParaRPr>
            </a:p>
          </p:txBody>
        </p:sp>
        <p:sp>
          <p:nvSpPr>
            <p:cNvPr id="75" name="Freeform 328">
              <a:extLst>
                <a:ext uri="{FF2B5EF4-FFF2-40B4-BE49-F238E27FC236}">
                  <a16:creationId xmlns:a16="http://schemas.microsoft.com/office/drawing/2014/main" id="{6C1E919F-362E-46CA-B61D-D017EB7AD0F6}"/>
                </a:ext>
              </a:extLst>
            </p:cNvPr>
            <p:cNvSpPr>
              <a:spLocks noChangeAspect="1" noEditPoints="1"/>
            </p:cNvSpPr>
            <p:nvPr/>
          </p:nvSpPr>
          <p:spPr bwMode="auto">
            <a:xfrm>
              <a:off x="551994" y="5609497"/>
              <a:ext cx="389178" cy="252000"/>
            </a:xfrm>
            <a:custGeom>
              <a:avLst/>
              <a:gdLst>
                <a:gd name="T0" fmla="*/ 272 w 383"/>
                <a:gd name="T1" fmla="*/ 143 h 248"/>
                <a:gd name="T2" fmla="*/ 284 w 383"/>
                <a:gd name="T3" fmla="*/ 159 h 248"/>
                <a:gd name="T4" fmla="*/ 293 w 383"/>
                <a:gd name="T5" fmla="*/ 178 h 248"/>
                <a:gd name="T6" fmla="*/ 297 w 383"/>
                <a:gd name="T7" fmla="*/ 199 h 248"/>
                <a:gd name="T8" fmla="*/ 298 w 383"/>
                <a:gd name="T9" fmla="*/ 225 h 248"/>
                <a:gd name="T10" fmla="*/ 369 w 383"/>
                <a:gd name="T11" fmla="*/ 227 h 248"/>
                <a:gd name="T12" fmla="*/ 345 w 383"/>
                <a:gd name="T13" fmla="*/ 161 h 248"/>
                <a:gd name="T14" fmla="*/ 91 w 383"/>
                <a:gd name="T15" fmla="*/ 138 h 248"/>
                <a:gd name="T16" fmla="*/ 25 w 383"/>
                <a:gd name="T17" fmla="*/ 177 h 248"/>
                <a:gd name="T18" fmla="*/ 15 w 383"/>
                <a:gd name="T19" fmla="*/ 235 h 248"/>
                <a:gd name="T20" fmla="*/ 85 w 383"/>
                <a:gd name="T21" fmla="*/ 223 h 248"/>
                <a:gd name="T22" fmla="*/ 86 w 383"/>
                <a:gd name="T23" fmla="*/ 193 h 248"/>
                <a:gd name="T24" fmla="*/ 93 w 383"/>
                <a:gd name="T25" fmla="*/ 172 h 248"/>
                <a:gd name="T26" fmla="*/ 102 w 383"/>
                <a:gd name="T27" fmla="*/ 153 h 248"/>
                <a:gd name="T28" fmla="*/ 111 w 383"/>
                <a:gd name="T29" fmla="*/ 142 h 248"/>
                <a:gd name="T30" fmla="*/ 171 w 383"/>
                <a:gd name="T31" fmla="*/ 121 h 248"/>
                <a:gd name="T32" fmla="*/ 135 w 383"/>
                <a:gd name="T33" fmla="*/ 138 h 248"/>
                <a:gd name="T34" fmla="*/ 123 w 383"/>
                <a:gd name="T35" fmla="*/ 149 h 248"/>
                <a:gd name="T36" fmla="*/ 111 w 383"/>
                <a:gd name="T37" fmla="*/ 164 h 248"/>
                <a:gd name="T38" fmla="*/ 103 w 383"/>
                <a:gd name="T39" fmla="*/ 181 h 248"/>
                <a:gd name="T40" fmla="*/ 98 w 383"/>
                <a:gd name="T41" fmla="*/ 201 h 248"/>
                <a:gd name="T42" fmla="*/ 98 w 383"/>
                <a:gd name="T43" fmla="*/ 222 h 248"/>
                <a:gd name="T44" fmla="*/ 101 w 383"/>
                <a:gd name="T45" fmla="*/ 233 h 248"/>
                <a:gd name="T46" fmla="*/ 284 w 383"/>
                <a:gd name="T47" fmla="*/ 232 h 248"/>
                <a:gd name="T48" fmla="*/ 285 w 383"/>
                <a:gd name="T49" fmla="*/ 219 h 248"/>
                <a:gd name="T50" fmla="*/ 284 w 383"/>
                <a:gd name="T51" fmla="*/ 194 h 248"/>
                <a:gd name="T52" fmla="*/ 277 w 383"/>
                <a:gd name="T53" fmla="*/ 176 h 248"/>
                <a:gd name="T54" fmla="*/ 269 w 383"/>
                <a:gd name="T55" fmla="*/ 160 h 248"/>
                <a:gd name="T56" fmla="*/ 258 w 383"/>
                <a:gd name="T57" fmla="*/ 147 h 248"/>
                <a:gd name="T58" fmla="*/ 248 w 383"/>
                <a:gd name="T59" fmla="*/ 138 h 248"/>
                <a:gd name="T60" fmla="*/ 210 w 383"/>
                <a:gd name="T61" fmla="*/ 121 h 248"/>
                <a:gd name="T62" fmla="*/ 138 w 383"/>
                <a:gd name="T63" fmla="*/ 115 h 248"/>
                <a:gd name="T64" fmla="*/ 148 w 383"/>
                <a:gd name="T65" fmla="*/ 108 h 248"/>
                <a:gd name="T66" fmla="*/ 229 w 383"/>
                <a:gd name="T67" fmla="*/ 113 h 248"/>
                <a:gd name="T68" fmla="*/ 242 w 383"/>
                <a:gd name="T69" fmla="*/ 110 h 248"/>
                <a:gd name="T70" fmla="*/ 263 w 383"/>
                <a:gd name="T71" fmla="*/ 63 h 248"/>
                <a:gd name="T72" fmla="*/ 263 w 383"/>
                <a:gd name="T73" fmla="*/ 119 h 248"/>
                <a:gd name="T74" fmla="*/ 320 w 383"/>
                <a:gd name="T75" fmla="*/ 119 h 248"/>
                <a:gd name="T76" fmla="*/ 320 w 383"/>
                <a:gd name="T77" fmla="*/ 63 h 248"/>
                <a:gd name="T78" fmla="*/ 76 w 383"/>
                <a:gd name="T79" fmla="*/ 54 h 248"/>
                <a:gd name="T80" fmla="*/ 53 w 383"/>
                <a:gd name="T81" fmla="*/ 108 h 248"/>
                <a:gd name="T82" fmla="*/ 106 w 383"/>
                <a:gd name="T83" fmla="*/ 129 h 248"/>
                <a:gd name="T84" fmla="*/ 128 w 383"/>
                <a:gd name="T85" fmla="*/ 76 h 248"/>
                <a:gd name="T86" fmla="*/ 191 w 383"/>
                <a:gd name="T87" fmla="*/ 13 h 248"/>
                <a:gd name="T88" fmla="*/ 142 w 383"/>
                <a:gd name="T89" fmla="*/ 63 h 248"/>
                <a:gd name="T90" fmla="*/ 173 w 383"/>
                <a:gd name="T91" fmla="*/ 109 h 248"/>
                <a:gd name="T92" fmla="*/ 233 w 383"/>
                <a:gd name="T93" fmla="*/ 91 h 248"/>
                <a:gd name="T94" fmla="*/ 226 w 383"/>
                <a:gd name="T95" fmla="*/ 28 h 248"/>
                <a:gd name="T96" fmla="*/ 209 w 383"/>
                <a:gd name="T97" fmla="*/ 3 h 248"/>
                <a:gd name="T98" fmla="*/ 254 w 383"/>
                <a:gd name="T99" fmla="*/ 54 h 248"/>
                <a:gd name="T100" fmla="*/ 309 w 383"/>
                <a:gd name="T101" fmla="*/ 41 h 248"/>
                <a:gd name="T102" fmla="*/ 345 w 383"/>
                <a:gd name="T103" fmla="*/ 92 h 248"/>
                <a:gd name="T104" fmla="*/ 344 w 383"/>
                <a:gd name="T105" fmla="*/ 143 h 248"/>
                <a:gd name="T106" fmla="*/ 383 w 383"/>
                <a:gd name="T107" fmla="*/ 218 h 248"/>
                <a:gd name="T108" fmla="*/ 4 w 383"/>
                <a:gd name="T109" fmla="*/ 244 h 248"/>
                <a:gd name="T110" fmla="*/ 22 w 383"/>
                <a:gd name="T111" fmla="*/ 157 h 248"/>
                <a:gd name="T112" fmla="*/ 39 w 383"/>
                <a:gd name="T113" fmla="*/ 108 h 248"/>
                <a:gd name="T114" fmla="*/ 59 w 383"/>
                <a:gd name="T115" fmla="*/ 47 h 248"/>
                <a:gd name="T116" fmla="*/ 119 w 383"/>
                <a:gd name="T117" fmla="*/ 45 h 248"/>
                <a:gd name="T118" fmla="*/ 157 w 383"/>
                <a:gd name="T119" fmla="*/ 1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248">
                  <a:moveTo>
                    <a:pt x="292" y="138"/>
                  </a:moveTo>
                  <a:lnTo>
                    <a:pt x="276" y="142"/>
                  </a:lnTo>
                  <a:lnTo>
                    <a:pt x="272" y="142"/>
                  </a:lnTo>
                  <a:lnTo>
                    <a:pt x="272" y="143"/>
                  </a:lnTo>
                  <a:lnTo>
                    <a:pt x="273" y="144"/>
                  </a:lnTo>
                  <a:lnTo>
                    <a:pt x="279" y="151"/>
                  </a:lnTo>
                  <a:lnTo>
                    <a:pt x="280" y="153"/>
                  </a:lnTo>
                  <a:lnTo>
                    <a:pt x="284" y="159"/>
                  </a:lnTo>
                  <a:lnTo>
                    <a:pt x="286" y="163"/>
                  </a:lnTo>
                  <a:lnTo>
                    <a:pt x="289" y="168"/>
                  </a:lnTo>
                  <a:lnTo>
                    <a:pt x="290" y="172"/>
                  </a:lnTo>
                  <a:lnTo>
                    <a:pt x="293" y="178"/>
                  </a:lnTo>
                  <a:lnTo>
                    <a:pt x="294" y="182"/>
                  </a:lnTo>
                  <a:lnTo>
                    <a:pt x="296" y="189"/>
                  </a:lnTo>
                  <a:lnTo>
                    <a:pt x="297" y="193"/>
                  </a:lnTo>
                  <a:lnTo>
                    <a:pt x="297" y="199"/>
                  </a:lnTo>
                  <a:lnTo>
                    <a:pt x="298" y="202"/>
                  </a:lnTo>
                  <a:lnTo>
                    <a:pt x="298" y="212"/>
                  </a:lnTo>
                  <a:lnTo>
                    <a:pt x="298" y="223"/>
                  </a:lnTo>
                  <a:lnTo>
                    <a:pt x="298" y="225"/>
                  </a:lnTo>
                  <a:lnTo>
                    <a:pt x="296" y="233"/>
                  </a:lnTo>
                  <a:lnTo>
                    <a:pt x="296" y="235"/>
                  </a:lnTo>
                  <a:lnTo>
                    <a:pt x="368" y="235"/>
                  </a:lnTo>
                  <a:lnTo>
                    <a:pt x="369" y="227"/>
                  </a:lnTo>
                  <a:lnTo>
                    <a:pt x="369" y="218"/>
                  </a:lnTo>
                  <a:lnTo>
                    <a:pt x="366" y="197"/>
                  </a:lnTo>
                  <a:lnTo>
                    <a:pt x="358" y="177"/>
                  </a:lnTo>
                  <a:lnTo>
                    <a:pt x="345" y="161"/>
                  </a:lnTo>
                  <a:lnTo>
                    <a:pt x="328" y="148"/>
                  </a:lnTo>
                  <a:lnTo>
                    <a:pt x="307" y="142"/>
                  </a:lnTo>
                  <a:lnTo>
                    <a:pt x="292" y="138"/>
                  </a:lnTo>
                  <a:close/>
                  <a:moveTo>
                    <a:pt x="91" y="138"/>
                  </a:moveTo>
                  <a:lnTo>
                    <a:pt x="74" y="142"/>
                  </a:lnTo>
                  <a:lnTo>
                    <a:pt x="55" y="148"/>
                  </a:lnTo>
                  <a:lnTo>
                    <a:pt x="38" y="161"/>
                  </a:lnTo>
                  <a:lnTo>
                    <a:pt x="25" y="177"/>
                  </a:lnTo>
                  <a:lnTo>
                    <a:pt x="15" y="197"/>
                  </a:lnTo>
                  <a:lnTo>
                    <a:pt x="13" y="218"/>
                  </a:lnTo>
                  <a:lnTo>
                    <a:pt x="14" y="227"/>
                  </a:lnTo>
                  <a:lnTo>
                    <a:pt x="15" y="235"/>
                  </a:lnTo>
                  <a:lnTo>
                    <a:pt x="86" y="235"/>
                  </a:lnTo>
                  <a:lnTo>
                    <a:pt x="86" y="233"/>
                  </a:lnTo>
                  <a:lnTo>
                    <a:pt x="85" y="225"/>
                  </a:lnTo>
                  <a:lnTo>
                    <a:pt x="85" y="223"/>
                  </a:lnTo>
                  <a:lnTo>
                    <a:pt x="85" y="212"/>
                  </a:lnTo>
                  <a:lnTo>
                    <a:pt x="85" y="202"/>
                  </a:lnTo>
                  <a:lnTo>
                    <a:pt x="85" y="199"/>
                  </a:lnTo>
                  <a:lnTo>
                    <a:pt x="86" y="193"/>
                  </a:lnTo>
                  <a:lnTo>
                    <a:pt x="87" y="189"/>
                  </a:lnTo>
                  <a:lnTo>
                    <a:pt x="89" y="182"/>
                  </a:lnTo>
                  <a:lnTo>
                    <a:pt x="90" y="178"/>
                  </a:lnTo>
                  <a:lnTo>
                    <a:pt x="93" y="172"/>
                  </a:lnTo>
                  <a:lnTo>
                    <a:pt x="94" y="168"/>
                  </a:lnTo>
                  <a:lnTo>
                    <a:pt x="97" y="163"/>
                  </a:lnTo>
                  <a:lnTo>
                    <a:pt x="99" y="159"/>
                  </a:lnTo>
                  <a:lnTo>
                    <a:pt x="102" y="153"/>
                  </a:lnTo>
                  <a:lnTo>
                    <a:pt x="104" y="151"/>
                  </a:lnTo>
                  <a:lnTo>
                    <a:pt x="110" y="144"/>
                  </a:lnTo>
                  <a:lnTo>
                    <a:pt x="111" y="143"/>
                  </a:lnTo>
                  <a:lnTo>
                    <a:pt x="111" y="142"/>
                  </a:lnTo>
                  <a:lnTo>
                    <a:pt x="107" y="142"/>
                  </a:lnTo>
                  <a:lnTo>
                    <a:pt x="91" y="138"/>
                  </a:lnTo>
                  <a:close/>
                  <a:moveTo>
                    <a:pt x="191" y="117"/>
                  </a:moveTo>
                  <a:lnTo>
                    <a:pt x="171" y="121"/>
                  </a:lnTo>
                  <a:lnTo>
                    <a:pt x="153" y="127"/>
                  </a:lnTo>
                  <a:lnTo>
                    <a:pt x="135" y="138"/>
                  </a:lnTo>
                  <a:lnTo>
                    <a:pt x="136" y="139"/>
                  </a:lnTo>
                  <a:lnTo>
                    <a:pt x="135" y="138"/>
                  </a:lnTo>
                  <a:lnTo>
                    <a:pt x="128" y="144"/>
                  </a:lnTo>
                  <a:lnTo>
                    <a:pt x="124" y="147"/>
                  </a:lnTo>
                  <a:lnTo>
                    <a:pt x="124" y="147"/>
                  </a:lnTo>
                  <a:lnTo>
                    <a:pt x="123" y="149"/>
                  </a:lnTo>
                  <a:lnTo>
                    <a:pt x="120" y="152"/>
                  </a:lnTo>
                  <a:lnTo>
                    <a:pt x="116" y="156"/>
                  </a:lnTo>
                  <a:lnTo>
                    <a:pt x="114" y="160"/>
                  </a:lnTo>
                  <a:lnTo>
                    <a:pt x="111" y="164"/>
                  </a:lnTo>
                  <a:lnTo>
                    <a:pt x="108" y="168"/>
                  </a:lnTo>
                  <a:lnTo>
                    <a:pt x="107" y="173"/>
                  </a:lnTo>
                  <a:lnTo>
                    <a:pt x="104" y="176"/>
                  </a:lnTo>
                  <a:lnTo>
                    <a:pt x="103" y="181"/>
                  </a:lnTo>
                  <a:lnTo>
                    <a:pt x="102" y="185"/>
                  </a:lnTo>
                  <a:lnTo>
                    <a:pt x="101" y="190"/>
                  </a:lnTo>
                  <a:lnTo>
                    <a:pt x="99" y="194"/>
                  </a:lnTo>
                  <a:lnTo>
                    <a:pt x="98" y="201"/>
                  </a:lnTo>
                  <a:lnTo>
                    <a:pt x="98" y="203"/>
                  </a:lnTo>
                  <a:lnTo>
                    <a:pt x="98" y="212"/>
                  </a:lnTo>
                  <a:lnTo>
                    <a:pt x="98" y="219"/>
                  </a:lnTo>
                  <a:lnTo>
                    <a:pt x="98" y="222"/>
                  </a:lnTo>
                  <a:lnTo>
                    <a:pt x="98" y="225"/>
                  </a:lnTo>
                  <a:lnTo>
                    <a:pt x="99" y="228"/>
                  </a:lnTo>
                  <a:lnTo>
                    <a:pt x="99" y="232"/>
                  </a:lnTo>
                  <a:lnTo>
                    <a:pt x="101" y="233"/>
                  </a:lnTo>
                  <a:lnTo>
                    <a:pt x="101" y="235"/>
                  </a:lnTo>
                  <a:lnTo>
                    <a:pt x="282" y="235"/>
                  </a:lnTo>
                  <a:lnTo>
                    <a:pt x="282" y="235"/>
                  </a:lnTo>
                  <a:lnTo>
                    <a:pt x="284" y="232"/>
                  </a:lnTo>
                  <a:lnTo>
                    <a:pt x="284" y="228"/>
                  </a:lnTo>
                  <a:lnTo>
                    <a:pt x="284" y="225"/>
                  </a:lnTo>
                  <a:lnTo>
                    <a:pt x="285" y="222"/>
                  </a:lnTo>
                  <a:lnTo>
                    <a:pt x="285" y="219"/>
                  </a:lnTo>
                  <a:lnTo>
                    <a:pt x="285" y="212"/>
                  </a:lnTo>
                  <a:lnTo>
                    <a:pt x="285" y="203"/>
                  </a:lnTo>
                  <a:lnTo>
                    <a:pt x="284" y="201"/>
                  </a:lnTo>
                  <a:lnTo>
                    <a:pt x="284" y="194"/>
                  </a:lnTo>
                  <a:lnTo>
                    <a:pt x="282" y="190"/>
                  </a:lnTo>
                  <a:lnTo>
                    <a:pt x="281" y="185"/>
                  </a:lnTo>
                  <a:lnTo>
                    <a:pt x="280" y="181"/>
                  </a:lnTo>
                  <a:lnTo>
                    <a:pt x="277" y="176"/>
                  </a:lnTo>
                  <a:lnTo>
                    <a:pt x="276" y="173"/>
                  </a:lnTo>
                  <a:lnTo>
                    <a:pt x="273" y="168"/>
                  </a:lnTo>
                  <a:lnTo>
                    <a:pt x="272" y="164"/>
                  </a:lnTo>
                  <a:lnTo>
                    <a:pt x="269" y="160"/>
                  </a:lnTo>
                  <a:lnTo>
                    <a:pt x="267" y="156"/>
                  </a:lnTo>
                  <a:lnTo>
                    <a:pt x="263" y="152"/>
                  </a:lnTo>
                  <a:lnTo>
                    <a:pt x="260" y="149"/>
                  </a:lnTo>
                  <a:lnTo>
                    <a:pt x="258" y="147"/>
                  </a:lnTo>
                  <a:lnTo>
                    <a:pt x="258" y="148"/>
                  </a:lnTo>
                  <a:lnTo>
                    <a:pt x="258" y="147"/>
                  </a:lnTo>
                  <a:lnTo>
                    <a:pt x="255" y="144"/>
                  </a:lnTo>
                  <a:lnTo>
                    <a:pt x="248" y="138"/>
                  </a:lnTo>
                  <a:lnTo>
                    <a:pt x="246" y="139"/>
                  </a:lnTo>
                  <a:lnTo>
                    <a:pt x="247" y="138"/>
                  </a:lnTo>
                  <a:lnTo>
                    <a:pt x="230" y="127"/>
                  </a:lnTo>
                  <a:lnTo>
                    <a:pt x="210" y="121"/>
                  </a:lnTo>
                  <a:lnTo>
                    <a:pt x="191" y="117"/>
                  </a:lnTo>
                  <a:close/>
                  <a:moveTo>
                    <a:pt x="144" y="102"/>
                  </a:moveTo>
                  <a:lnTo>
                    <a:pt x="141" y="110"/>
                  </a:lnTo>
                  <a:lnTo>
                    <a:pt x="138" y="115"/>
                  </a:lnTo>
                  <a:lnTo>
                    <a:pt x="135" y="122"/>
                  </a:lnTo>
                  <a:lnTo>
                    <a:pt x="144" y="117"/>
                  </a:lnTo>
                  <a:lnTo>
                    <a:pt x="154" y="113"/>
                  </a:lnTo>
                  <a:lnTo>
                    <a:pt x="148" y="108"/>
                  </a:lnTo>
                  <a:lnTo>
                    <a:pt x="144" y="102"/>
                  </a:lnTo>
                  <a:close/>
                  <a:moveTo>
                    <a:pt x="239" y="102"/>
                  </a:moveTo>
                  <a:lnTo>
                    <a:pt x="234" y="108"/>
                  </a:lnTo>
                  <a:lnTo>
                    <a:pt x="229" y="113"/>
                  </a:lnTo>
                  <a:lnTo>
                    <a:pt x="239" y="117"/>
                  </a:lnTo>
                  <a:lnTo>
                    <a:pt x="248" y="122"/>
                  </a:lnTo>
                  <a:lnTo>
                    <a:pt x="244" y="115"/>
                  </a:lnTo>
                  <a:lnTo>
                    <a:pt x="242" y="110"/>
                  </a:lnTo>
                  <a:lnTo>
                    <a:pt x="239" y="102"/>
                  </a:lnTo>
                  <a:close/>
                  <a:moveTo>
                    <a:pt x="292" y="51"/>
                  </a:moveTo>
                  <a:lnTo>
                    <a:pt x="276" y="54"/>
                  </a:lnTo>
                  <a:lnTo>
                    <a:pt x="263" y="63"/>
                  </a:lnTo>
                  <a:lnTo>
                    <a:pt x="255" y="76"/>
                  </a:lnTo>
                  <a:lnTo>
                    <a:pt x="251" y="92"/>
                  </a:lnTo>
                  <a:lnTo>
                    <a:pt x="255" y="108"/>
                  </a:lnTo>
                  <a:lnTo>
                    <a:pt x="263" y="119"/>
                  </a:lnTo>
                  <a:lnTo>
                    <a:pt x="277" y="129"/>
                  </a:lnTo>
                  <a:lnTo>
                    <a:pt x="292" y="135"/>
                  </a:lnTo>
                  <a:lnTo>
                    <a:pt x="307" y="129"/>
                  </a:lnTo>
                  <a:lnTo>
                    <a:pt x="320" y="119"/>
                  </a:lnTo>
                  <a:lnTo>
                    <a:pt x="330" y="108"/>
                  </a:lnTo>
                  <a:lnTo>
                    <a:pt x="332" y="92"/>
                  </a:lnTo>
                  <a:lnTo>
                    <a:pt x="330" y="76"/>
                  </a:lnTo>
                  <a:lnTo>
                    <a:pt x="320" y="63"/>
                  </a:lnTo>
                  <a:lnTo>
                    <a:pt x="307" y="54"/>
                  </a:lnTo>
                  <a:lnTo>
                    <a:pt x="292" y="51"/>
                  </a:lnTo>
                  <a:close/>
                  <a:moveTo>
                    <a:pt x="91" y="51"/>
                  </a:moveTo>
                  <a:lnTo>
                    <a:pt x="76" y="54"/>
                  </a:lnTo>
                  <a:lnTo>
                    <a:pt x="63" y="63"/>
                  </a:lnTo>
                  <a:lnTo>
                    <a:pt x="53" y="76"/>
                  </a:lnTo>
                  <a:lnTo>
                    <a:pt x="51" y="92"/>
                  </a:lnTo>
                  <a:lnTo>
                    <a:pt x="53" y="108"/>
                  </a:lnTo>
                  <a:lnTo>
                    <a:pt x="63" y="119"/>
                  </a:lnTo>
                  <a:lnTo>
                    <a:pt x="76" y="129"/>
                  </a:lnTo>
                  <a:lnTo>
                    <a:pt x="91" y="135"/>
                  </a:lnTo>
                  <a:lnTo>
                    <a:pt x="106" y="129"/>
                  </a:lnTo>
                  <a:lnTo>
                    <a:pt x="119" y="119"/>
                  </a:lnTo>
                  <a:lnTo>
                    <a:pt x="128" y="108"/>
                  </a:lnTo>
                  <a:lnTo>
                    <a:pt x="131" y="92"/>
                  </a:lnTo>
                  <a:lnTo>
                    <a:pt x="128" y="76"/>
                  </a:lnTo>
                  <a:lnTo>
                    <a:pt x="119" y="63"/>
                  </a:lnTo>
                  <a:lnTo>
                    <a:pt x="107" y="54"/>
                  </a:lnTo>
                  <a:lnTo>
                    <a:pt x="91" y="51"/>
                  </a:lnTo>
                  <a:close/>
                  <a:moveTo>
                    <a:pt x="191" y="13"/>
                  </a:moveTo>
                  <a:lnTo>
                    <a:pt x="173" y="17"/>
                  </a:lnTo>
                  <a:lnTo>
                    <a:pt x="157" y="28"/>
                  </a:lnTo>
                  <a:lnTo>
                    <a:pt x="146" y="43"/>
                  </a:lnTo>
                  <a:lnTo>
                    <a:pt x="142" y="63"/>
                  </a:lnTo>
                  <a:lnTo>
                    <a:pt x="144" y="77"/>
                  </a:lnTo>
                  <a:lnTo>
                    <a:pt x="150" y="91"/>
                  </a:lnTo>
                  <a:lnTo>
                    <a:pt x="161" y="101"/>
                  </a:lnTo>
                  <a:lnTo>
                    <a:pt x="173" y="109"/>
                  </a:lnTo>
                  <a:lnTo>
                    <a:pt x="191" y="115"/>
                  </a:lnTo>
                  <a:lnTo>
                    <a:pt x="209" y="109"/>
                  </a:lnTo>
                  <a:lnTo>
                    <a:pt x="222" y="101"/>
                  </a:lnTo>
                  <a:lnTo>
                    <a:pt x="233" y="91"/>
                  </a:lnTo>
                  <a:lnTo>
                    <a:pt x="238" y="77"/>
                  </a:lnTo>
                  <a:lnTo>
                    <a:pt x="241" y="63"/>
                  </a:lnTo>
                  <a:lnTo>
                    <a:pt x="237" y="43"/>
                  </a:lnTo>
                  <a:lnTo>
                    <a:pt x="226" y="28"/>
                  </a:lnTo>
                  <a:lnTo>
                    <a:pt x="210" y="17"/>
                  </a:lnTo>
                  <a:lnTo>
                    <a:pt x="191" y="13"/>
                  </a:lnTo>
                  <a:close/>
                  <a:moveTo>
                    <a:pt x="191" y="0"/>
                  </a:moveTo>
                  <a:lnTo>
                    <a:pt x="209" y="3"/>
                  </a:lnTo>
                  <a:lnTo>
                    <a:pt x="225" y="11"/>
                  </a:lnTo>
                  <a:lnTo>
                    <a:pt x="239" y="22"/>
                  </a:lnTo>
                  <a:lnTo>
                    <a:pt x="248" y="37"/>
                  </a:lnTo>
                  <a:lnTo>
                    <a:pt x="254" y="54"/>
                  </a:lnTo>
                  <a:lnTo>
                    <a:pt x="264" y="45"/>
                  </a:lnTo>
                  <a:lnTo>
                    <a:pt x="277" y="39"/>
                  </a:lnTo>
                  <a:lnTo>
                    <a:pt x="292" y="38"/>
                  </a:lnTo>
                  <a:lnTo>
                    <a:pt x="309" y="41"/>
                  </a:lnTo>
                  <a:lnTo>
                    <a:pt x="323" y="47"/>
                  </a:lnTo>
                  <a:lnTo>
                    <a:pt x="335" y="59"/>
                  </a:lnTo>
                  <a:lnTo>
                    <a:pt x="343" y="75"/>
                  </a:lnTo>
                  <a:lnTo>
                    <a:pt x="345" y="92"/>
                  </a:lnTo>
                  <a:lnTo>
                    <a:pt x="343" y="108"/>
                  </a:lnTo>
                  <a:lnTo>
                    <a:pt x="336" y="121"/>
                  </a:lnTo>
                  <a:lnTo>
                    <a:pt x="326" y="132"/>
                  </a:lnTo>
                  <a:lnTo>
                    <a:pt x="344" y="143"/>
                  </a:lnTo>
                  <a:lnTo>
                    <a:pt x="360" y="157"/>
                  </a:lnTo>
                  <a:lnTo>
                    <a:pt x="373" y="176"/>
                  </a:lnTo>
                  <a:lnTo>
                    <a:pt x="381" y="195"/>
                  </a:lnTo>
                  <a:lnTo>
                    <a:pt x="383" y="218"/>
                  </a:lnTo>
                  <a:lnTo>
                    <a:pt x="379" y="244"/>
                  </a:lnTo>
                  <a:lnTo>
                    <a:pt x="378" y="248"/>
                  </a:lnTo>
                  <a:lnTo>
                    <a:pt x="5" y="248"/>
                  </a:lnTo>
                  <a:lnTo>
                    <a:pt x="4" y="244"/>
                  </a:lnTo>
                  <a:lnTo>
                    <a:pt x="0" y="218"/>
                  </a:lnTo>
                  <a:lnTo>
                    <a:pt x="2" y="195"/>
                  </a:lnTo>
                  <a:lnTo>
                    <a:pt x="10" y="176"/>
                  </a:lnTo>
                  <a:lnTo>
                    <a:pt x="22" y="157"/>
                  </a:lnTo>
                  <a:lnTo>
                    <a:pt x="38" y="143"/>
                  </a:lnTo>
                  <a:lnTo>
                    <a:pt x="57" y="132"/>
                  </a:lnTo>
                  <a:lnTo>
                    <a:pt x="47" y="121"/>
                  </a:lnTo>
                  <a:lnTo>
                    <a:pt x="39" y="108"/>
                  </a:lnTo>
                  <a:lnTo>
                    <a:pt x="38" y="92"/>
                  </a:lnTo>
                  <a:lnTo>
                    <a:pt x="40" y="75"/>
                  </a:lnTo>
                  <a:lnTo>
                    <a:pt x="48" y="59"/>
                  </a:lnTo>
                  <a:lnTo>
                    <a:pt x="59" y="47"/>
                  </a:lnTo>
                  <a:lnTo>
                    <a:pt x="74" y="41"/>
                  </a:lnTo>
                  <a:lnTo>
                    <a:pt x="91" y="38"/>
                  </a:lnTo>
                  <a:lnTo>
                    <a:pt x="106" y="39"/>
                  </a:lnTo>
                  <a:lnTo>
                    <a:pt x="119" y="45"/>
                  </a:lnTo>
                  <a:lnTo>
                    <a:pt x="129" y="54"/>
                  </a:lnTo>
                  <a:lnTo>
                    <a:pt x="135" y="37"/>
                  </a:lnTo>
                  <a:lnTo>
                    <a:pt x="144" y="22"/>
                  </a:lnTo>
                  <a:lnTo>
                    <a:pt x="157" y="11"/>
                  </a:lnTo>
                  <a:lnTo>
                    <a:pt x="173" y="3"/>
                  </a:lnTo>
                  <a:lnTo>
                    <a:pt x="191"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8">
              <a:extLst>
                <a:ext uri="{FF2B5EF4-FFF2-40B4-BE49-F238E27FC236}">
                  <a16:creationId xmlns:a16="http://schemas.microsoft.com/office/drawing/2014/main" id="{3CFB0F1D-7094-47A5-BB0A-67A6AC44A13E}"/>
                </a:ext>
              </a:extLst>
            </p:cNvPr>
            <p:cNvSpPr>
              <a:spLocks noChangeAspect="1" noEditPoints="1"/>
            </p:cNvSpPr>
            <p:nvPr/>
          </p:nvSpPr>
          <p:spPr bwMode="auto">
            <a:xfrm>
              <a:off x="2242095" y="5640013"/>
              <a:ext cx="153802" cy="252000"/>
            </a:xfrm>
            <a:custGeom>
              <a:avLst/>
              <a:gdLst>
                <a:gd name="T0" fmla="*/ 727 w 780"/>
                <a:gd name="T1" fmla="*/ 587 h 1278"/>
                <a:gd name="T2" fmla="*/ 776 w 780"/>
                <a:gd name="T3" fmla="*/ 444 h 1278"/>
                <a:gd name="T4" fmla="*/ 766 w 780"/>
                <a:gd name="T5" fmla="*/ 287 h 1278"/>
                <a:gd name="T6" fmla="*/ 699 w 780"/>
                <a:gd name="T7" fmla="*/ 152 h 1278"/>
                <a:gd name="T8" fmla="*/ 587 w 780"/>
                <a:gd name="T9" fmla="*/ 54 h 1278"/>
                <a:gd name="T10" fmla="*/ 444 w 780"/>
                <a:gd name="T11" fmla="*/ 4 h 1278"/>
                <a:gd name="T12" fmla="*/ 287 w 780"/>
                <a:gd name="T13" fmla="*/ 15 h 1278"/>
                <a:gd name="T14" fmla="*/ 153 w 780"/>
                <a:gd name="T15" fmla="*/ 81 h 1278"/>
                <a:gd name="T16" fmla="*/ 54 w 780"/>
                <a:gd name="T17" fmla="*/ 193 h 1278"/>
                <a:gd name="T18" fmla="*/ 4 w 780"/>
                <a:gd name="T19" fmla="*/ 337 h 1278"/>
                <a:gd name="T20" fmla="*/ 15 w 780"/>
                <a:gd name="T21" fmla="*/ 493 h 1278"/>
                <a:gd name="T22" fmla="*/ 83 w 780"/>
                <a:gd name="T23" fmla="*/ 629 h 1278"/>
                <a:gd name="T24" fmla="*/ 186 w 780"/>
                <a:gd name="T25" fmla="*/ 722 h 1278"/>
                <a:gd name="T26" fmla="*/ 311 w 780"/>
                <a:gd name="T27" fmla="*/ 772 h 1278"/>
                <a:gd name="T28" fmla="*/ 166 w 780"/>
                <a:gd name="T29" fmla="*/ 894 h 1278"/>
                <a:gd name="T30" fmla="*/ 119 w 780"/>
                <a:gd name="T31" fmla="*/ 930 h 1278"/>
                <a:gd name="T32" fmla="*/ 111 w 780"/>
                <a:gd name="T33" fmla="*/ 991 h 1278"/>
                <a:gd name="T34" fmla="*/ 148 w 780"/>
                <a:gd name="T35" fmla="*/ 1038 h 1278"/>
                <a:gd name="T36" fmla="*/ 311 w 780"/>
                <a:gd name="T37" fmla="*/ 1050 h 1278"/>
                <a:gd name="T38" fmla="*/ 322 w 780"/>
                <a:gd name="T39" fmla="*/ 1239 h 1278"/>
                <a:gd name="T40" fmla="*/ 369 w 780"/>
                <a:gd name="T41" fmla="*/ 1276 h 1278"/>
                <a:gd name="T42" fmla="*/ 431 w 780"/>
                <a:gd name="T43" fmla="*/ 1267 h 1278"/>
                <a:gd name="T44" fmla="*/ 467 w 780"/>
                <a:gd name="T45" fmla="*/ 1220 h 1278"/>
                <a:gd name="T46" fmla="*/ 594 w 780"/>
                <a:gd name="T47" fmla="*/ 1050 h 1278"/>
                <a:gd name="T48" fmla="*/ 650 w 780"/>
                <a:gd name="T49" fmla="*/ 1027 h 1278"/>
                <a:gd name="T50" fmla="*/ 673 w 780"/>
                <a:gd name="T51" fmla="*/ 971 h 1278"/>
                <a:gd name="T52" fmla="*/ 650 w 780"/>
                <a:gd name="T53" fmla="*/ 915 h 1278"/>
                <a:gd name="T54" fmla="*/ 594 w 780"/>
                <a:gd name="T55" fmla="*/ 891 h 1278"/>
                <a:gd name="T56" fmla="*/ 514 w 780"/>
                <a:gd name="T57" fmla="*/ 759 h 1278"/>
                <a:gd name="T58" fmla="*/ 633 w 780"/>
                <a:gd name="T59" fmla="*/ 695 h 1278"/>
                <a:gd name="T60" fmla="*/ 352 w 780"/>
                <a:gd name="T61" fmla="*/ 618 h 1278"/>
                <a:gd name="T62" fmla="*/ 255 w 780"/>
                <a:gd name="T63" fmla="*/ 577 h 1278"/>
                <a:gd name="T64" fmla="*/ 186 w 780"/>
                <a:gd name="T65" fmla="*/ 496 h 1278"/>
                <a:gd name="T66" fmla="*/ 159 w 780"/>
                <a:gd name="T67" fmla="*/ 390 h 1278"/>
                <a:gd name="T68" fmla="*/ 186 w 780"/>
                <a:gd name="T69" fmla="*/ 285 h 1278"/>
                <a:gd name="T70" fmla="*/ 255 w 780"/>
                <a:gd name="T71" fmla="*/ 204 h 1278"/>
                <a:gd name="T72" fmla="*/ 352 w 780"/>
                <a:gd name="T73" fmla="*/ 162 h 1278"/>
                <a:gd name="T74" fmla="*/ 463 w 780"/>
                <a:gd name="T75" fmla="*/ 171 h 1278"/>
                <a:gd name="T76" fmla="*/ 553 w 780"/>
                <a:gd name="T77" fmla="*/ 227 h 1278"/>
                <a:gd name="T78" fmla="*/ 609 w 780"/>
                <a:gd name="T79" fmla="*/ 317 h 1278"/>
                <a:gd name="T80" fmla="*/ 619 w 780"/>
                <a:gd name="T81" fmla="*/ 428 h 1278"/>
                <a:gd name="T82" fmla="*/ 577 w 780"/>
                <a:gd name="T83" fmla="*/ 527 h 1278"/>
                <a:gd name="T84" fmla="*/ 497 w 780"/>
                <a:gd name="T85" fmla="*/ 595 h 1278"/>
                <a:gd name="T86" fmla="*/ 390 w 780"/>
                <a:gd name="T87" fmla="*/ 621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80" h="1278">
                  <a:moveTo>
                    <a:pt x="667" y="665"/>
                  </a:moveTo>
                  <a:lnTo>
                    <a:pt x="699" y="629"/>
                  </a:lnTo>
                  <a:lnTo>
                    <a:pt x="727" y="587"/>
                  </a:lnTo>
                  <a:lnTo>
                    <a:pt x="750" y="542"/>
                  </a:lnTo>
                  <a:lnTo>
                    <a:pt x="766" y="493"/>
                  </a:lnTo>
                  <a:lnTo>
                    <a:pt x="776" y="444"/>
                  </a:lnTo>
                  <a:lnTo>
                    <a:pt x="780" y="390"/>
                  </a:lnTo>
                  <a:lnTo>
                    <a:pt x="776" y="337"/>
                  </a:lnTo>
                  <a:lnTo>
                    <a:pt x="766" y="287"/>
                  </a:lnTo>
                  <a:lnTo>
                    <a:pt x="750" y="239"/>
                  </a:lnTo>
                  <a:lnTo>
                    <a:pt x="727" y="193"/>
                  </a:lnTo>
                  <a:lnTo>
                    <a:pt x="699" y="152"/>
                  </a:lnTo>
                  <a:lnTo>
                    <a:pt x="667" y="115"/>
                  </a:lnTo>
                  <a:lnTo>
                    <a:pt x="629" y="81"/>
                  </a:lnTo>
                  <a:lnTo>
                    <a:pt x="587" y="54"/>
                  </a:lnTo>
                  <a:lnTo>
                    <a:pt x="543" y="32"/>
                  </a:lnTo>
                  <a:lnTo>
                    <a:pt x="495" y="15"/>
                  </a:lnTo>
                  <a:lnTo>
                    <a:pt x="444" y="4"/>
                  </a:lnTo>
                  <a:lnTo>
                    <a:pt x="390" y="0"/>
                  </a:lnTo>
                  <a:lnTo>
                    <a:pt x="338" y="4"/>
                  </a:lnTo>
                  <a:lnTo>
                    <a:pt x="287" y="15"/>
                  </a:lnTo>
                  <a:lnTo>
                    <a:pt x="239" y="32"/>
                  </a:lnTo>
                  <a:lnTo>
                    <a:pt x="193" y="54"/>
                  </a:lnTo>
                  <a:lnTo>
                    <a:pt x="153" y="81"/>
                  </a:lnTo>
                  <a:lnTo>
                    <a:pt x="115" y="115"/>
                  </a:lnTo>
                  <a:lnTo>
                    <a:pt x="83" y="152"/>
                  </a:lnTo>
                  <a:lnTo>
                    <a:pt x="54" y="193"/>
                  </a:lnTo>
                  <a:lnTo>
                    <a:pt x="32" y="239"/>
                  </a:lnTo>
                  <a:lnTo>
                    <a:pt x="15" y="287"/>
                  </a:lnTo>
                  <a:lnTo>
                    <a:pt x="4" y="337"/>
                  </a:lnTo>
                  <a:lnTo>
                    <a:pt x="0" y="390"/>
                  </a:lnTo>
                  <a:lnTo>
                    <a:pt x="4" y="444"/>
                  </a:lnTo>
                  <a:lnTo>
                    <a:pt x="15" y="493"/>
                  </a:lnTo>
                  <a:lnTo>
                    <a:pt x="32" y="542"/>
                  </a:lnTo>
                  <a:lnTo>
                    <a:pt x="54" y="587"/>
                  </a:lnTo>
                  <a:lnTo>
                    <a:pt x="83" y="629"/>
                  </a:lnTo>
                  <a:lnTo>
                    <a:pt x="115" y="665"/>
                  </a:lnTo>
                  <a:lnTo>
                    <a:pt x="148" y="695"/>
                  </a:lnTo>
                  <a:lnTo>
                    <a:pt x="186" y="722"/>
                  </a:lnTo>
                  <a:lnTo>
                    <a:pt x="225" y="742"/>
                  </a:lnTo>
                  <a:lnTo>
                    <a:pt x="266" y="759"/>
                  </a:lnTo>
                  <a:lnTo>
                    <a:pt x="311" y="772"/>
                  </a:lnTo>
                  <a:lnTo>
                    <a:pt x="311" y="891"/>
                  </a:lnTo>
                  <a:lnTo>
                    <a:pt x="187" y="891"/>
                  </a:lnTo>
                  <a:lnTo>
                    <a:pt x="166" y="894"/>
                  </a:lnTo>
                  <a:lnTo>
                    <a:pt x="148" y="901"/>
                  </a:lnTo>
                  <a:lnTo>
                    <a:pt x="131" y="915"/>
                  </a:lnTo>
                  <a:lnTo>
                    <a:pt x="119" y="930"/>
                  </a:lnTo>
                  <a:lnTo>
                    <a:pt x="111" y="950"/>
                  </a:lnTo>
                  <a:lnTo>
                    <a:pt x="107" y="971"/>
                  </a:lnTo>
                  <a:lnTo>
                    <a:pt x="111" y="991"/>
                  </a:lnTo>
                  <a:lnTo>
                    <a:pt x="119" y="1011"/>
                  </a:lnTo>
                  <a:lnTo>
                    <a:pt x="131" y="1027"/>
                  </a:lnTo>
                  <a:lnTo>
                    <a:pt x="148" y="1038"/>
                  </a:lnTo>
                  <a:lnTo>
                    <a:pt x="166" y="1048"/>
                  </a:lnTo>
                  <a:lnTo>
                    <a:pt x="187" y="1050"/>
                  </a:lnTo>
                  <a:lnTo>
                    <a:pt x="311" y="1050"/>
                  </a:lnTo>
                  <a:lnTo>
                    <a:pt x="311" y="1199"/>
                  </a:lnTo>
                  <a:lnTo>
                    <a:pt x="315" y="1220"/>
                  </a:lnTo>
                  <a:lnTo>
                    <a:pt x="322" y="1239"/>
                  </a:lnTo>
                  <a:lnTo>
                    <a:pt x="334" y="1255"/>
                  </a:lnTo>
                  <a:lnTo>
                    <a:pt x="350" y="1267"/>
                  </a:lnTo>
                  <a:lnTo>
                    <a:pt x="369" y="1276"/>
                  </a:lnTo>
                  <a:lnTo>
                    <a:pt x="390" y="1278"/>
                  </a:lnTo>
                  <a:lnTo>
                    <a:pt x="411" y="1276"/>
                  </a:lnTo>
                  <a:lnTo>
                    <a:pt x="431" y="1267"/>
                  </a:lnTo>
                  <a:lnTo>
                    <a:pt x="446" y="1255"/>
                  </a:lnTo>
                  <a:lnTo>
                    <a:pt x="459" y="1239"/>
                  </a:lnTo>
                  <a:lnTo>
                    <a:pt x="467" y="1220"/>
                  </a:lnTo>
                  <a:lnTo>
                    <a:pt x="470" y="1199"/>
                  </a:lnTo>
                  <a:lnTo>
                    <a:pt x="470" y="1050"/>
                  </a:lnTo>
                  <a:lnTo>
                    <a:pt x="594" y="1050"/>
                  </a:lnTo>
                  <a:lnTo>
                    <a:pt x="615" y="1048"/>
                  </a:lnTo>
                  <a:lnTo>
                    <a:pt x="634" y="1038"/>
                  </a:lnTo>
                  <a:lnTo>
                    <a:pt x="650" y="1027"/>
                  </a:lnTo>
                  <a:lnTo>
                    <a:pt x="663" y="1011"/>
                  </a:lnTo>
                  <a:lnTo>
                    <a:pt x="671" y="991"/>
                  </a:lnTo>
                  <a:lnTo>
                    <a:pt x="673" y="971"/>
                  </a:lnTo>
                  <a:lnTo>
                    <a:pt x="671" y="950"/>
                  </a:lnTo>
                  <a:lnTo>
                    <a:pt x="663" y="930"/>
                  </a:lnTo>
                  <a:lnTo>
                    <a:pt x="650" y="915"/>
                  </a:lnTo>
                  <a:lnTo>
                    <a:pt x="634" y="901"/>
                  </a:lnTo>
                  <a:lnTo>
                    <a:pt x="615" y="894"/>
                  </a:lnTo>
                  <a:lnTo>
                    <a:pt x="594" y="891"/>
                  </a:lnTo>
                  <a:lnTo>
                    <a:pt x="470" y="891"/>
                  </a:lnTo>
                  <a:lnTo>
                    <a:pt x="470" y="772"/>
                  </a:lnTo>
                  <a:lnTo>
                    <a:pt x="514" y="759"/>
                  </a:lnTo>
                  <a:lnTo>
                    <a:pt x="556" y="742"/>
                  </a:lnTo>
                  <a:lnTo>
                    <a:pt x="596" y="722"/>
                  </a:lnTo>
                  <a:lnTo>
                    <a:pt x="633" y="695"/>
                  </a:lnTo>
                  <a:lnTo>
                    <a:pt x="667" y="665"/>
                  </a:lnTo>
                  <a:close/>
                  <a:moveTo>
                    <a:pt x="390" y="621"/>
                  </a:moveTo>
                  <a:lnTo>
                    <a:pt x="352" y="618"/>
                  </a:lnTo>
                  <a:lnTo>
                    <a:pt x="317" y="609"/>
                  </a:lnTo>
                  <a:lnTo>
                    <a:pt x="285" y="595"/>
                  </a:lnTo>
                  <a:lnTo>
                    <a:pt x="255" y="577"/>
                  </a:lnTo>
                  <a:lnTo>
                    <a:pt x="227" y="553"/>
                  </a:lnTo>
                  <a:lnTo>
                    <a:pt x="204" y="527"/>
                  </a:lnTo>
                  <a:lnTo>
                    <a:pt x="186" y="496"/>
                  </a:lnTo>
                  <a:lnTo>
                    <a:pt x="171" y="463"/>
                  </a:lnTo>
                  <a:lnTo>
                    <a:pt x="162" y="428"/>
                  </a:lnTo>
                  <a:lnTo>
                    <a:pt x="159" y="390"/>
                  </a:lnTo>
                  <a:lnTo>
                    <a:pt x="162" y="352"/>
                  </a:lnTo>
                  <a:lnTo>
                    <a:pt x="171" y="317"/>
                  </a:lnTo>
                  <a:lnTo>
                    <a:pt x="186" y="285"/>
                  </a:lnTo>
                  <a:lnTo>
                    <a:pt x="204" y="253"/>
                  </a:lnTo>
                  <a:lnTo>
                    <a:pt x="227" y="227"/>
                  </a:lnTo>
                  <a:lnTo>
                    <a:pt x="255" y="204"/>
                  </a:lnTo>
                  <a:lnTo>
                    <a:pt x="285" y="185"/>
                  </a:lnTo>
                  <a:lnTo>
                    <a:pt x="317" y="171"/>
                  </a:lnTo>
                  <a:lnTo>
                    <a:pt x="352" y="162"/>
                  </a:lnTo>
                  <a:lnTo>
                    <a:pt x="390" y="159"/>
                  </a:lnTo>
                  <a:lnTo>
                    <a:pt x="428" y="162"/>
                  </a:lnTo>
                  <a:lnTo>
                    <a:pt x="463" y="171"/>
                  </a:lnTo>
                  <a:lnTo>
                    <a:pt x="497" y="185"/>
                  </a:lnTo>
                  <a:lnTo>
                    <a:pt x="527" y="204"/>
                  </a:lnTo>
                  <a:lnTo>
                    <a:pt x="553" y="227"/>
                  </a:lnTo>
                  <a:lnTo>
                    <a:pt x="577" y="253"/>
                  </a:lnTo>
                  <a:lnTo>
                    <a:pt x="596" y="285"/>
                  </a:lnTo>
                  <a:lnTo>
                    <a:pt x="609" y="317"/>
                  </a:lnTo>
                  <a:lnTo>
                    <a:pt x="619" y="352"/>
                  </a:lnTo>
                  <a:lnTo>
                    <a:pt x="621" y="390"/>
                  </a:lnTo>
                  <a:lnTo>
                    <a:pt x="619" y="428"/>
                  </a:lnTo>
                  <a:lnTo>
                    <a:pt x="609" y="463"/>
                  </a:lnTo>
                  <a:lnTo>
                    <a:pt x="596" y="496"/>
                  </a:lnTo>
                  <a:lnTo>
                    <a:pt x="577" y="527"/>
                  </a:lnTo>
                  <a:lnTo>
                    <a:pt x="553" y="553"/>
                  </a:lnTo>
                  <a:lnTo>
                    <a:pt x="527" y="577"/>
                  </a:lnTo>
                  <a:lnTo>
                    <a:pt x="497" y="595"/>
                  </a:lnTo>
                  <a:lnTo>
                    <a:pt x="463" y="609"/>
                  </a:lnTo>
                  <a:lnTo>
                    <a:pt x="428" y="618"/>
                  </a:lnTo>
                  <a:lnTo>
                    <a:pt x="390" y="621"/>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77" name="Freeform 9">
              <a:extLst>
                <a:ext uri="{FF2B5EF4-FFF2-40B4-BE49-F238E27FC236}">
                  <a16:creationId xmlns:a16="http://schemas.microsoft.com/office/drawing/2014/main" id="{A4D6D608-919C-42D0-96DC-64421230C918}"/>
                </a:ext>
              </a:extLst>
            </p:cNvPr>
            <p:cNvSpPr>
              <a:spLocks noChangeAspect="1" noEditPoints="1"/>
            </p:cNvSpPr>
            <p:nvPr/>
          </p:nvSpPr>
          <p:spPr bwMode="auto">
            <a:xfrm>
              <a:off x="1408118" y="5615674"/>
              <a:ext cx="252000" cy="252927"/>
            </a:xfrm>
            <a:custGeom>
              <a:avLst/>
              <a:gdLst>
                <a:gd name="T0" fmla="*/ 1046 w 1086"/>
                <a:gd name="T1" fmla="*/ 9 h 1091"/>
                <a:gd name="T2" fmla="*/ 1006 w 1086"/>
                <a:gd name="T3" fmla="*/ 0 h 1091"/>
                <a:gd name="T4" fmla="*/ 661 w 1086"/>
                <a:gd name="T5" fmla="*/ 2 h 1091"/>
                <a:gd name="T6" fmla="*/ 626 w 1086"/>
                <a:gd name="T7" fmla="*/ 23 h 1091"/>
                <a:gd name="T8" fmla="*/ 605 w 1086"/>
                <a:gd name="T9" fmla="*/ 57 h 1091"/>
                <a:gd name="T10" fmla="*/ 605 w 1086"/>
                <a:gd name="T11" fmla="*/ 100 h 1091"/>
                <a:gd name="T12" fmla="*/ 626 w 1086"/>
                <a:gd name="T13" fmla="*/ 135 h 1091"/>
                <a:gd name="T14" fmla="*/ 661 w 1086"/>
                <a:gd name="T15" fmla="*/ 155 h 1091"/>
                <a:gd name="T16" fmla="*/ 815 w 1086"/>
                <a:gd name="T17" fmla="*/ 157 h 1091"/>
                <a:gd name="T18" fmla="*/ 562 w 1086"/>
                <a:gd name="T19" fmla="*/ 352 h 1091"/>
                <a:gd name="T20" fmla="*/ 480 w 1086"/>
                <a:gd name="T21" fmla="*/ 322 h 1091"/>
                <a:gd name="T22" fmla="*/ 390 w 1086"/>
                <a:gd name="T23" fmla="*/ 311 h 1091"/>
                <a:gd name="T24" fmla="*/ 287 w 1086"/>
                <a:gd name="T25" fmla="*/ 326 h 1091"/>
                <a:gd name="T26" fmla="*/ 193 w 1086"/>
                <a:gd name="T27" fmla="*/ 365 h 1091"/>
                <a:gd name="T28" fmla="*/ 114 w 1086"/>
                <a:gd name="T29" fmla="*/ 426 h 1091"/>
                <a:gd name="T30" fmla="*/ 53 w 1086"/>
                <a:gd name="T31" fmla="*/ 504 h 1091"/>
                <a:gd name="T32" fmla="*/ 14 w 1086"/>
                <a:gd name="T33" fmla="*/ 598 h 1091"/>
                <a:gd name="T34" fmla="*/ 0 w 1086"/>
                <a:gd name="T35" fmla="*/ 701 h 1091"/>
                <a:gd name="T36" fmla="*/ 14 w 1086"/>
                <a:gd name="T37" fmla="*/ 804 h 1091"/>
                <a:gd name="T38" fmla="*/ 53 w 1086"/>
                <a:gd name="T39" fmla="*/ 898 h 1091"/>
                <a:gd name="T40" fmla="*/ 114 w 1086"/>
                <a:gd name="T41" fmla="*/ 976 h 1091"/>
                <a:gd name="T42" fmla="*/ 193 w 1086"/>
                <a:gd name="T43" fmla="*/ 1038 h 1091"/>
                <a:gd name="T44" fmla="*/ 287 w 1086"/>
                <a:gd name="T45" fmla="*/ 1077 h 1091"/>
                <a:gd name="T46" fmla="*/ 390 w 1086"/>
                <a:gd name="T47" fmla="*/ 1091 h 1091"/>
                <a:gd name="T48" fmla="*/ 493 w 1086"/>
                <a:gd name="T49" fmla="*/ 1077 h 1091"/>
                <a:gd name="T50" fmla="*/ 586 w 1086"/>
                <a:gd name="T51" fmla="*/ 1038 h 1091"/>
                <a:gd name="T52" fmla="*/ 665 w 1086"/>
                <a:gd name="T53" fmla="*/ 976 h 1091"/>
                <a:gd name="T54" fmla="*/ 726 w 1086"/>
                <a:gd name="T55" fmla="*/ 898 h 1091"/>
                <a:gd name="T56" fmla="*/ 765 w 1086"/>
                <a:gd name="T57" fmla="*/ 804 h 1091"/>
                <a:gd name="T58" fmla="*/ 780 w 1086"/>
                <a:gd name="T59" fmla="*/ 701 h 1091"/>
                <a:gd name="T60" fmla="*/ 768 w 1086"/>
                <a:gd name="T61" fmla="*/ 609 h 1091"/>
                <a:gd name="T62" fmla="*/ 736 w 1086"/>
                <a:gd name="T63" fmla="*/ 523 h 1091"/>
                <a:gd name="T64" fmla="*/ 928 w 1086"/>
                <a:gd name="T65" fmla="*/ 270 h 1091"/>
                <a:gd name="T66" fmla="*/ 931 w 1086"/>
                <a:gd name="T67" fmla="*/ 425 h 1091"/>
                <a:gd name="T68" fmla="*/ 950 w 1086"/>
                <a:gd name="T69" fmla="*/ 460 h 1091"/>
                <a:gd name="T70" fmla="*/ 986 w 1086"/>
                <a:gd name="T71" fmla="*/ 481 h 1091"/>
                <a:gd name="T72" fmla="*/ 1029 w 1086"/>
                <a:gd name="T73" fmla="*/ 481 h 1091"/>
                <a:gd name="T74" fmla="*/ 1063 w 1086"/>
                <a:gd name="T75" fmla="*/ 460 h 1091"/>
                <a:gd name="T76" fmla="*/ 1083 w 1086"/>
                <a:gd name="T77" fmla="*/ 425 h 1091"/>
                <a:gd name="T78" fmla="*/ 1086 w 1086"/>
                <a:gd name="T79" fmla="*/ 79 h 1091"/>
                <a:gd name="T80" fmla="*/ 1085 w 1086"/>
                <a:gd name="T81" fmla="*/ 66 h 1091"/>
                <a:gd name="T82" fmla="*/ 1074 w 1086"/>
                <a:gd name="T83" fmla="*/ 37 h 1091"/>
                <a:gd name="T84" fmla="*/ 553 w 1086"/>
                <a:gd name="T85" fmla="*/ 864 h 1091"/>
                <a:gd name="T86" fmla="*/ 495 w 1086"/>
                <a:gd name="T87" fmla="*/ 906 h 1091"/>
                <a:gd name="T88" fmla="*/ 427 w 1086"/>
                <a:gd name="T89" fmla="*/ 929 h 1091"/>
                <a:gd name="T90" fmla="*/ 352 w 1086"/>
                <a:gd name="T91" fmla="*/ 929 h 1091"/>
                <a:gd name="T92" fmla="*/ 284 w 1086"/>
                <a:gd name="T93" fmla="*/ 906 h 1091"/>
                <a:gd name="T94" fmla="*/ 227 w 1086"/>
                <a:gd name="T95" fmla="*/ 864 h 1091"/>
                <a:gd name="T96" fmla="*/ 185 w 1086"/>
                <a:gd name="T97" fmla="*/ 807 h 1091"/>
                <a:gd name="T98" fmla="*/ 161 w 1086"/>
                <a:gd name="T99" fmla="*/ 739 h 1091"/>
                <a:gd name="T100" fmla="*/ 161 w 1086"/>
                <a:gd name="T101" fmla="*/ 663 h 1091"/>
                <a:gd name="T102" fmla="*/ 185 w 1086"/>
                <a:gd name="T103" fmla="*/ 596 h 1091"/>
                <a:gd name="T104" fmla="*/ 227 w 1086"/>
                <a:gd name="T105" fmla="*/ 538 h 1091"/>
                <a:gd name="T106" fmla="*/ 284 w 1086"/>
                <a:gd name="T107" fmla="*/ 496 h 1091"/>
                <a:gd name="T108" fmla="*/ 352 w 1086"/>
                <a:gd name="T109" fmla="*/ 473 h 1091"/>
                <a:gd name="T110" fmla="*/ 427 w 1086"/>
                <a:gd name="T111" fmla="*/ 473 h 1091"/>
                <a:gd name="T112" fmla="*/ 495 w 1086"/>
                <a:gd name="T113" fmla="*/ 496 h 1091"/>
                <a:gd name="T114" fmla="*/ 553 w 1086"/>
                <a:gd name="T115" fmla="*/ 538 h 1091"/>
                <a:gd name="T116" fmla="*/ 594 w 1086"/>
                <a:gd name="T117" fmla="*/ 596 h 1091"/>
                <a:gd name="T118" fmla="*/ 618 w 1086"/>
                <a:gd name="T119" fmla="*/ 663 h 1091"/>
                <a:gd name="T120" fmla="*/ 618 w 1086"/>
                <a:gd name="T121" fmla="*/ 739 h 1091"/>
                <a:gd name="T122" fmla="*/ 594 w 1086"/>
                <a:gd name="T123" fmla="*/ 807 h 1091"/>
                <a:gd name="T124" fmla="*/ 553 w 1086"/>
                <a:gd name="T125" fmla="*/ 864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6" h="1091">
                  <a:moveTo>
                    <a:pt x="1061" y="22"/>
                  </a:moveTo>
                  <a:lnTo>
                    <a:pt x="1046" y="9"/>
                  </a:lnTo>
                  <a:lnTo>
                    <a:pt x="1027" y="2"/>
                  </a:lnTo>
                  <a:lnTo>
                    <a:pt x="1006" y="0"/>
                  </a:lnTo>
                  <a:lnTo>
                    <a:pt x="682" y="0"/>
                  </a:lnTo>
                  <a:lnTo>
                    <a:pt x="661" y="2"/>
                  </a:lnTo>
                  <a:lnTo>
                    <a:pt x="641" y="10"/>
                  </a:lnTo>
                  <a:lnTo>
                    <a:pt x="626" y="23"/>
                  </a:lnTo>
                  <a:lnTo>
                    <a:pt x="613" y="39"/>
                  </a:lnTo>
                  <a:lnTo>
                    <a:pt x="605" y="57"/>
                  </a:lnTo>
                  <a:lnTo>
                    <a:pt x="602" y="79"/>
                  </a:lnTo>
                  <a:lnTo>
                    <a:pt x="605" y="100"/>
                  </a:lnTo>
                  <a:lnTo>
                    <a:pt x="613" y="118"/>
                  </a:lnTo>
                  <a:lnTo>
                    <a:pt x="626" y="135"/>
                  </a:lnTo>
                  <a:lnTo>
                    <a:pt x="641" y="147"/>
                  </a:lnTo>
                  <a:lnTo>
                    <a:pt x="661" y="155"/>
                  </a:lnTo>
                  <a:lnTo>
                    <a:pt x="682" y="157"/>
                  </a:lnTo>
                  <a:lnTo>
                    <a:pt x="815" y="157"/>
                  </a:lnTo>
                  <a:lnTo>
                    <a:pt x="600" y="373"/>
                  </a:lnTo>
                  <a:lnTo>
                    <a:pt x="562" y="352"/>
                  </a:lnTo>
                  <a:lnTo>
                    <a:pt x="523" y="335"/>
                  </a:lnTo>
                  <a:lnTo>
                    <a:pt x="480" y="322"/>
                  </a:lnTo>
                  <a:lnTo>
                    <a:pt x="435" y="314"/>
                  </a:lnTo>
                  <a:lnTo>
                    <a:pt x="390" y="311"/>
                  </a:lnTo>
                  <a:lnTo>
                    <a:pt x="336" y="315"/>
                  </a:lnTo>
                  <a:lnTo>
                    <a:pt x="287" y="326"/>
                  </a:lnTo>
                  <a:lnTo>
                    <a:pt x="238" y="343"/>
                  </a:lnTo>
                  <a:lnTo>
                    <a:pt x="193" y="365"/>
                  </a:lnTo>
                  <a:lnTo>
                    <a:pt x="151" y="392"/>
                  </a:lnTo>
                  <a:lnTo>
                    <a:pt x="114" y="426"/>
                  </a:lnTo>
                  <a:lnTo>
                    <a:pt x="80" y="463"/>
                  </a:lnTo>
                  <a:lnTo>
                    <a:pt x="53" y="504"/>
                  </a:lnTo>
                  <a:lnTo>
                    <a:pt x="31" y="550"/>
                  </a:lnTo>
                  <a:lnTo>
                    <a:pt x="14" y="598"/>
                  </a:lnTo>
                  <a:lnTo>
                    <a:pt x="3" y="648"/>
                  </a:lnTo>
                  <a:lnTo>
                    <a:pt x="0" y="701"/>
                  </a:lnTo>
                  <a:lnTo>
                    <a:pt x="3" y="755"/>
                  </a:lnTo>
                  <a:lnTo>
                    <a:pt x="14" y="804"/>
                  </a:lnTo>
                  <a:lnTo>
                    <a:pt x="31" y="853"/>
                  </a:lnTo>
                  <a:lnTo>
                    <a:pt x="53" y="898"/>
                  </a:lnTo>
                  <a:lnTo>
                    <a:pt x="80" y="940"/>
                  </a:lnTo>
                  <a:lnTo>
                    <a:pt x="114" y="976"/>
                  </a:lnTo>
                  <a:lnTo>
                    <a:pt x="151" y="1010"/>
                  </a:lnTo>
                  <a:lnTo>
                    <a:pt x="193" y="1038"/>
                  </a:lnTo>
                  <a:lnTo>
                    <a:pt x="238" y="1060"/>
                  </a:lnTo>
                  <a:lnTo>
                    <a:pt x="287" y="1077"/>
                  </a:lnTo>
                  <a:lnTo>
                    <a:pt x="336" y="1087"/>
                  </a:lnTo>
                  <a:lnTo>
                    <a:pt x="390" y="1091"/>
                  </a:lnTo>
                  <a:lnTo>
                    <a:pt x="443" y="1087"/>
                  </a:lnTo>
                  <a:lnTo>
                    <a:pt x="493" y="1077"/>
                  </a:lnTo>
                  <a:lnTo>
                    <a:pt x="541" y="1060"/>
                  </a:lnTo>
                  <a:lnTo>
                    <a:pt x="586" y="1038"/>
                  </a:lnTo>
                  <a:lnTo>
                    <a:pt x="628" y="1010"/>
                  </a:lnTo>
                  <a:lnTo>
                    <a:pt x="665" y="976"/>
                  </a:lnTo>
                  <a:lnTo>
                    <a:pt x="699" y="940"/>
                  </a:lnTo>
                  <a:lnTo>
                    <a:pt x="726" y="898"/>
                  </a:lnTo>
                  <a:lnTo>
                    <a:pt x="748" y="853"/>
                  </a:lnTo>
                  <a:lnTo>
                    <a:pt x="765" y="804"/>
                  </a:lnTo>
                  <a:lnTo>
                    <a:pt x="776" y="755"/>
                  </a:lnTo>
                  <a:lnTo>
                    <a:pt x="780" y="701"/>
                  </a:lnTo>
                  <a:lnTo>
                    <a:pt x="777" y="654"/>
                  </a:lnTo>
                  <a:lnTo>
                    <a:pt x="768" y="609"/>
                  </a:lnTo>
                  <a:lnTo>
                    <a:pt x="755" y="564"/>
                  </a:lnTo>
                  <a:lnTo>
                    <a:pt x="736" y="523"/>
                  </a:lnTo>
                  <a:lnTo>
                    <a:pt x="713" y="485"/>
                  </a:lnTo>
                  <a:lnTo>
                    <a:pt x="928" y="270"/>
                  </a:lnTo>
                  <a:lnTo>
                    <a:pt x="928" y="404"/>
                  </a:lnTo>
                  <a:lnTo>
                    <a:pt x="931" y="425"/>
                  </a:lnTo>
                  <a:lnTo>
                    <a:pt x="939" y="444"/>
                  </a:lnTo>
                  <a:lnTo>
                    <a:pt x="950" y="460"/>
                  </a:lnTo>
                  <a:lnTo>
                    <a:pt x="967" y="472"/>
                  </a:lnTo>
                  <a:lnTo>
                    <a:pt x="986" y="481"/>
                  </a:lnTo>
                  <a:lnTo>
                    <a:pt x="1006" y="483"/>
                  </a:lnTo>
                  <a:lnTo>
                    <a:pt x="1029" y="481"/>
                  </a:lnTo>
                  <a:lnTo>
                    <a:pt x="1047" y="472"/>
                  </a:lnTo>
                  <a:lnTo>
                    <a:pt x="1063" y="460"/>
                  </a:lnTo>
                  <a:lnTo>
                    <a:pt x="1076" y="444"/>
                  </a:lnTo>
                  <a:lnTo>
                    <a:pt x="1083" y="425"/>
                  </a:lnTo>
                  <a:lnTo>
                    <a:pt x="1086" y="404"/>
                  </a:lnTo>
                  <a:lnTo>
                    <a:pt x="1086" y="79"/>
                  </a:lnTo>
                  <a:lnTo>
                    <a:pt x="1086" y="75"/>
                  </a:lnTo>
                  <a:lnTo>
                    <a:pt x="1085" y="66"/>
                  </a:lnTo>
                  <a:lnTo>
                    <a:pt x="1082" y="53"/>
                  </a:lnTo>
                  <a:lnTo>
                    <a:pt x="1074" y="37"/>
                  </a:lnTo>
                  <a:lnTo>
                    <a:pt x="1061" y="22"/>
                  </a:lnTo>
                  <a:close/>
                  <a:moveTo>
                    <a:pt x="553" y="864"/>
                  </a:moveTo>
                  <a:lnTo>
                    <a:pt x="526" y="888"/>
                  </a:lnTo>
                  <a:lnTo>
                    <a:pt x="495" y="906"/>
                  </a:lnTo>
                  <a:lnTo>
                    <a:pt x="463" y="920"/>
                  </a:lnTo>
                  <a:lnTo>
                    <a:pt x="427" y="929"/>
                  </a:lnTo>
                  <a:lnTo>
                    <a:pt x="390" y="932"/>
                  </a:lnTo>
                  <a:lnTo>
                    <a:pt x="352" y="929"/>
                  </a:lnTo>
                  <a:lnTo>
                    <a:pt x="317" y="920"/>
                  </a:lnTo>
                  <a:lnTo>
                    <a:pt x="284" y="906"/>
                  </a:lnTo>
                  <a:lnTo>
                    <a:pt x="253" y="888"/>
                  </a:lnTo>
                  <a:lnTo>
                    <a:pt x="227" y="864"/>
                  </a:lnTo>
                  <a:lnTo>
                    <a:pt x="203" y="838"/>
                  </a:lnTo>
                  <a:lnTo>
                    <a:pt x="185" y="807"/>
                  </a:lnTo>
                  <a:lnTo>
                    <a:pt x="170" y="774"/>
                  </a:lnTo>
                  <a:lnTo>
                    <a:pt x="161" y="739"/>
                  </a:lnTo>
                  <a:lnTo>
                    <a:pt x="159" y="701"/>
                  </a:lnTo>
                  <a:lnTo>
                    <a:pt x="161" y="663"/>
                  </a:lnTo>
                  <a:lnTo>
                    <a:pt x="170" y="628"/>
                  </a:lnTo>
                  <a:lnTo>
                    <a:pt x="185" y="596"/>
                  </a:lnTo>
                  <a:lnTo>
                    <a:pt x="203" y="564"/>
                  </a:lnTo>
                  <a:lnTo>
                    <a:pt x="227" y="538"/>
                  </a:lnTo>
                  <a:lnTo>
                    <a:pt x="253" y="515"/>
                  </a:lnTo>
                  <a:lnTo>
                    <a:pt x="284" y="496"/>
                  </a:lnTo>
                  <a:lnTo>
                    <a:pt x="317" y="482"/>
                  </a:lnTo>
                  <a:lnTo>
                    <a:pt x="352" y="473"/>
                  </a:lnTo>
                  <a:lnTo>
                    <a:pt x="390" y="470"/>
                  </a:lnTo>
                  <a:lnTo>
                    <a:pt x="427" y="473"/>
                  </a:lnTo>
                  <a:lnTo>
                    <a:pt x="463" y="482"/>
                  </a:lnTo>
                  <a:lnTo>
                    <a:pt x="495" y="496"/>
                  </a:lnTo>
                  <a:lnTo>
                    <a:pt x="526" y="515"/>
                  </a:lnTo>
                  <a:lnTo>
                    <a:pt x="553" y="538"/>
                  </a:lnTo>
                  <a:lnTo>
                    <a:pt x="576" y="564"/>
                  </a:lnTo>
                  <a:lnTo>
                    <a:pt x="594" y="596"/>
                  </a:lnTo>
                  <a:lnTo>
                    <a:pt x="609" y="628"/>
                  </a:lnTo>
                  <a:lnTo>
                    <a:pt x="618" y="663"/>
                  </a:lnTo>
                  <a:lnTo>
                    <a:pt x="620" y="701"/>
                  </a:lnTo>
                  <a:lnTo>
                    <a:pt x="618" y="739"/>
                  </a:lnTo>
                  <a:lnTo>
                    <a:pt x="609" y="774"/>
                  </a:lnTo>
                  <a:lnTo>
                    <a:pt x="594" y="807"/>
                  </a:lnTo>
                  <a:lnTo>
                    <a:pt x="576" y="838"/>
                  </a:lnTo>
                  <a:lnTo>
                    <a:pt x="553" y="864"/>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78" name="Textfeld 77">
              <a:extLst>
                <a:ext uri="{FF2B5EF4-FFF2-40B4-BE49-F238E27FC236}">
                  <a16:creationId xmlns:a16="http://schemas.microsoft.com/office/drawing/2014/main" id="{3AF7F34D-CC48-4E72-B993-22BBDF343899}"/>
                </a:ext>
              </a:extLst>
            </p:cNvPr>
            <p:cNvSpPr txBox="1"/>
            <p:nvPr/>
          </p:nvSpPr>
          <p:spPr>
            <a:xfrm>
              <a:off x="1530792" y="5913703"/>
              <a:ext cx="550276" cy="138499"/>
            </a:xfrm>
            <a:prstGeom prst="rect">
              <a:avLst/>
            </a:prstGeom>
            <a:noFill/>
          </p:spPr>
          <p:txBody>
            <a:bodyPr wrap="square" lIns="0" tIns="0" rIns="0" bIns="0" rtlCol="0">
              <a:spAutoFit/>
            </a:bodyPr>
            <a:lstStyle/>
            <a:p>
              <a:r>
                <a:rPr lang="de-DE" sz="900" dirty="0">
                  <a:solidFill>
                    <a:schemeClr val="accent1"/>
                  </a:solidFill>
                </a:rPr>
                <a:t>(n=.985)</a:t>
              </a:r>
              <a:endParaRPr lang="en-US" sz="900" dirty="0" err="1">
                <a:solidFill>
                  <a:schemeClr val="accent1"/>
                </a:solidFill>
              </a:endParaRPr>
            </a:p>
          </p:txBody>
        </p:sp>
        <p:sp>
          <p:nvSpPr>
            <p:cNvPr id="79" name="Textfeld 78">
              <a:extLst>
                <a:ext uri="{FF2B5EF4-FFF2-40B4-BE49-F238E27FC236}">
                  <a16:creationId xmlns:a16="http://schemas.microsoft.com/office/drawing/2014/main" id="{EE484A4E-1458-4410-AC60-15EA0CD4B0B8}"/>
                </a:ext>
              </a:extLst>
            </p:cNvPr>
            <p:cNvSpPr txBox="1"/>
            <p:nvPr/>
          </p:nvSpPr>
          <p:spPr>
            <a:xfrm>
              <a:off x="2260641" y="5913703"/>
              <a:ext cx="550276" cy="138499"/>
            </a:xfrm>
            <a:prstGeom prst="rect">
              <a:avLst/>
            </a:prstGeom>
            <a:noFill/>
          </p:spPr>
          <p:txBody>
            <a:bodyPr wrap="square" lIns="0" tIns="0" rIns="0" bIns="0" rtlCol="0">
              <a:spAutoFit/>
            </a:bodyPr>
            <a:lstStyle/>
            <a:p>
              <a:r>
                <a:rPr lang="de-DE" sz="900" dirty="0">
                  <a:solidFill>
                    <a:schemeClr val="accent1"/>
                  </a:solidFill>
                </a:rPr>
                <a:t>(n=1.025)</a:t>
              </a:r>
              <a:endParaRPr lang="en-US" sz="900" dirty="0" err="1">
                <a:solidFill>
                  <a:schemeClr val="accent1"/>
                </a:solidFill>
              </a:endParaRPr>
            </a:p>
          </p:txBody>
        </p:sp>
        <p:sp>
          <p:nvSpPr>
            <p:cNvPr id="80" name="Textfeld 79">
              <a:extLst>
                <a:ext uri="{FF2B5EF4-FFF2-40B4-BE49-F238E27FC236}">
                  <a16:creationId xmlns:a16="http://schemas.microsoft.com/office/drawing/2014/main" id="{679C4DC6-9FE7-483E-B740-298C8E61CF12}"/>
                </a:ext>
              </a:extLst>
            </p:cNvPr>
            <p:cNvSpPr txBox="1"/>
            <p:nvPr/>
          </p:nvSpPr>
          <p:spPr>
            <a:xfrm>
              <a:off x="1722853" y="5658468"/>
              <a:ext cx="306174" cy="184666"/>
            </a:xfrm>
            <a:prstGeom prst="rect">
              <a:avLst/>
            </a:prstGeom>
            <a:noFill/>
          </p:spPr>
          <p:txBody>
            <a:bodyPr wrap="none" lIns="0" tIns="0" rIns="0" bIns="0" rtlCol="0">
              <a:spAutoFit/>
            </a:bodyPr>
            <a:lstStyle/>
            <a:p>
              <a:r>
                <a:rPr lang="de-DE" sz="1200" dirty="0">
                  <a:solidFill>
                    <a:schemeClr val="accent1"/>
                  </a:solidFill>
                </a:rPr>
                <a:t>48%</a:t>
              </a:r>
              <a:endParaRPr lang="en-US" sz="1200" dirty="0" err="1">
                <a:solidFill>
                  <a:schemeClr val="accent1"/>
                </a:solidFill>
              </a:endParaRPr>
            </a:p>
          </p:txBody>
        </p:sp>
        <p:sp>
          <p:nvSpPr>
            <p:cNvPr id="81" name="Textfeld 80">
              <a:extLst>
                <a:ext uri="{FF2B5EF4-FFF2-40B4-BE49-F238E27FC236}">
                  <a16:creationId xmlns:a16="http://schemas.microsoft.com/office/drawing/2014/main" id="{C2460C1F-09CD-4D25-AC05-339666745574}"/>
                </a:ext>
              </a:extLst>
            </p:cNvPr>
            <p:cNvSpPr txBox="1"/>
            <p:nvPr/>
          </p:nvSpPr>
          <p:spPr>
            <a:xfrm>
              <a:off x="2471461" y="5658468"/>
              <a:ext cx="306174" cy="184666"/>
            </a:xfrm>
            <a:prstGeom prst="rect">
              <a:avLst/>
            </a:prstGeom>
            <a:noFill/>
          </p:spPr>
          <p:txBody>
            <a:bodyPr wrap="none" lIns="0" tIns="0" rIns="0" bIns="0" rtlCol="0">
              <a:spAutoFit/>
            </a:bodyPr>
            <a:lstStyle/>
            <a:p>
              <a:r>
                <a:rPr lang="de-DE" sz="1200" dirty="0">
                  <a:solidFill>
                    <a:schemeClr val="accent1"/>
                  </a:solidFill>
                </a:rPr>
                <a:t>56%</a:t>
              </a:r>
              <a:endParaRPr lang="en-US" sz="1200" dirty="0" err="1">
                <a:solidFill>
                  <a:schemeClr val="accent1"/>
                </a:solidFill>
              </a:endParaRPr>
            </a:p>
          </p:txBody>
        </p:sp>
        <p:sp>
          <p:nvSpPr>
            <p:cNvPr id="82" name="Textfeld 81">
              <a:extLst>
                <a:ext uri="{FF2B5EF4-FFF2-40B4-BE49-F238E27FC236}">
                  <a16:creationId xmlns:a16="http://schemas.microsoft.com/office/drawing/2014/main" id="{2EA690C0-B930-4C57-9940-D1126CF000C6}"/>
                </a:ext>
              </a:extLst>
            </p:cNvPr>
            <p:cNvSpPr txBox="1"/>
            <p:nvPr/>
          </p:nvSpPr>
          <p:spPr>
            <a:xfrm>
              <a:off x="383831" y="5389601"/>
              <a:ext cx="1921926" cy="153888"/>
            </a:xfrm>
            <a:prstGeom prst="rect">
              <a:avLst/>
            </a:prstGeom>
            <a:noFill/>
          </p:spPr>
          <p:txBody>
            <a:bodyPr wrap="square" lIns="0" tIns="0" rIns="0" bIns="0" rtlCol="0">
              <a:spAutoFit/>
            </a:bodyPr>
            <a:lstStyle/>
            <a:p>
              <a:r>
                <a:rPr lang="de-DE" sz="1000" dirty="0" err="1">
                  <a:solidFill>
                    <a:schemeClr val="accent1"/>
                  </a:solidFill>
                </a:rPr>
                <a:t>Proportions</a:t>
              </a:r>
              <a:r>
                <a:rPr lang="de-DE" sz="1000" dirty="0">
                  <a:solidFill>
                    <a:schemeClr val="accent1"/>
                  </a:solidFill>
                </a:rPr>
                <a:t> </a:t>
              </a:r>
              <a:r>
                <a:rPr lang="de-DE" sz="1000" dirty="0" err="1">
                  <a:solidFill>
                    <a:schemeClr val="accent1"/>
                  </a:solidFill>
                </a:rPr>
                <a:t>of</a:t>
              </a:r>
              <a:r>
                <a:rPr lang="de-DE" sz="1000" dirty="0">
                  <a:solidFill>
                    <a:schemeClr val="accent1"/>
                  </a:solidFill>
                </a:rPr>
                <a:t> </a:t>
              </a:r>
              <a:r>
                <a:rPr lang="de-DE" sz="1000" dirty="0" err="1">
                  <a:solidFill>
                    <a:schemeClr val="accent1"/>
                  </a:solidFill>
                </a:rPr>
                <a:t>correct</a:t>
              </a:r>
              <a:r>
                <a:rPr lang="de-DE" sz="1000" dirty="0">
                  <a:solidFill>
                    <a:schemeClr val="accent1"/>
                  </a:solidFill>
                </a:rPr>
                <a:t> </a:t>
              </a:r>
              <a:r>
                <a:rPr lang="de-DE" sz="1000" dirty="0" err="1">
                  <a:solidFill>
                    <a:schemeClr val="accent1"/>
                  </a:solidFill>
                </a:rPr>
                <a:t>answers</a:t>
              </a:r>
              <a:endParaRPr lang="en-US" sz="1000" dirty="0" err="1">
                <a:solidFill>
                  <a:schemeClr val="accent1"/>
                </a:solidFill>
              </a:endParaRPr>
            </a:p>
          </p:txBody>
        </p:sp>
      </p:grpSp>
      <p:sp>
        <p:nvSpPr>
          <p:cNvPr id="4" name="Foliennummernplatzhalter 3">
            <a:extLst>
              <a:ext uri="{FF2B5EF4-FFF2-40B4-BE49-F238E27FC236}">
                <a16:creationId xmlns:a16="http://schemas.microsoft.com/office/drawing/2014/main" id="{7768959C-065A-4901-9CE4-1B87A3D75B2A}"/>
              </a:ext>
            </a:extLst>
          </p:cNvPr>
          <p:cNvSpPr>
            <a:spLocks noGrp="1"/>
          </p:cNvSpPr>
          <p:nvPr>
            <p:ph type="sldNum" sz="quarter" idx="10"/>
          </p:nvPr>
        </p:nvSpPr>
        <p:spPr/>
        <p:txBody>
          <a:bodyPr/>
          <a:lstStyle/>
          <a:p>
            <a:fld id="{4034BEE3-566C-4068-A777-C3A4762E861B}" type="slidenum">
              <a:rPr lang="en-GB" smtClean="0"/>
              <a:pPr/>
              <a:t>48</a:t>
            </a:fld>
            <a:endParaRPr lang="en-GB" dirty="0"/>
          </a:p>
        </p:txBody>
      </p:sp>
    </p:spTree>
    <p:extLst>
      <p:ext uri="{BB962C8B-B14F-4D97-AF65-F5344CB8AC3E}">
        <p14:creationId xmlns:p14="http://schemas.microsoft.com/office/powerpoint/2010/main" val="265215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fireworks in the sky&#10;&#10;Description automatically generated">
            <a:extLst>
              <a:ext uri="{FF2B5EF4-FFF2-40B4-BE49-F238E27FC236}">
                <a16:creationId xmlns:a16="http://schemas.microsoft.com/office/drawing/2014/main" id="{219AE89B-7828-AC43-A779-75D27A44022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Text Placeholder 9">
            <a:extLst>
              <a:ext uri="{FF2B5EF4-FFF2-40B4-BE49-F238E27FC236}">
                <a16:creationId xmlns:a16="http://schemas.microsoft.com/office/drawing/2014/main" id="{1A3E0CA1-CC7D-9649-8C96-F4798D62149A}"/>
              </a:ext>
            </a:extLst>
          </p:cNvPr>
          <p:cNvSpPr>
            <a:spLocks noGrp="1"/>
          </p:cNvSpPr>
          <p:nvPr>
            <p:ph type="body" sz="quarter" idx="15"/>
          </p:nvPr>
        </p:nvSpPr>
        <p:spPr/>
        <p:txBody>
          <a:bodyPr/>
          <a:lstStyle/>
          <a:p>
            <a:r>
              <a:rPr lang="en-US" dirty="0"/>
              <a:t>Demographics</a:t>
            </a:r>
          </a:p>
        </p:txBody>
      </p:sp>
    </p:spTree>
    <p:extLst>
      <p:ext uri="{BB962C8B-B14F-4D97-AF65-F5344CB8AC3E}">
        <p14:creationId xmlns:p14="http://schemas.microsoft.com/office/powerpoint/2010/main" val="256992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D10532-0459-4A7C-A245-A14C9048D5D6}"/>
              </a:ext>
            </a:extLst>
          </p:cNvPr>
          <p:cNvSpPr>
            <a:spLocks noGrp="1"/>
          </p:cNvSpPr>
          <p:nvPr>
            <p:ph type="title"/>
          </p:nvPr>
        </p:nvSpPr>
        <p:spPr/>
        <p:txBody>
          <a:bodyPr/>
          <a:lstStyle/>
          <a:p>
            <a:r>
              <a:rPr lang="de-DE" dirty="0"/>
              <a:t>Summary </a:t>
            </a:r>
            <a:r>
              <a:rPr lang="de-DE" dirty="0">
                <a:solidFill>
                  <a:schemeClr val="bg1">
                    <a:lumMod val="75000"/>
                  </a:schemeClr>
                </a:solidFill>
              </a:rPr>
              <a:t>(2 </a:t>
            </a:r>
            <a:r>
              <a:rPr lang="de-DE" dirty="0" err="1">
                <a:solidFill>
                  <a:schemeClr val="bg1">
                    <a:lumMod val="75000"/>
                  </a:schemeClr>
                </a:solidFill>
              </a:rPr>
              <a:t>of</a:t>
            </a:r>
            <a:r>
              <a:rPr lang="de-DE" dirty="0">
                <a:solidFill>
                  <a:schemeClr val="bg1">
                    <a:lumMod val="75000"/>
                  </a:schemeClr>
                </a:solidFill>
              </a:rPr>
              <a:t> 4)</a:t>
            </a:r>
          </a:p>
        </p:txBody>
      </p:sp>
      <p:sp>
        <p:nvSpPr>
          <p:cNvPr id="4" name="Fußzeilenplatzhalter 3">
            <a:extLst>
              <a:ext uri="{FF2B5EF4-FFF2-40B4-BE49-F238E27FC236}">
                <a16:creationId xmlns:a16="http://schemas.microsoft.com/office/drawing/2014/main" id="{F3F17187-C769-43C3-B394-13128824F7D3}"/>
              </a:ext>
            </a:extLst>
          </p:cNvPr>
          <p:cNvSpPr>
            <a:spLocks noGrp="1"/>
          </p:cNvSpPr>
          <p:nvPr>
            <p:ph type="ftr" sz="quarter" idx="11"/>
          </p:nvPr>
        </p:nvSpPr>
        <p:spPr/>
        <p:txBody>
          <a:bodyPr/>
          <a:lstStyle/>
          <a:p>
            <a:endParaRPr lang="en-GB" dirty="0"/>
          </a:p>
        </p:txBody>
      </p:sp>
      <p:sp>
        <p:nvSpPr>
          <p:cNvPr id="15" name="Rechteck 14">
            <a:extLst>
              <a:ext uri="{FF2B5EF4-FFF2-40B4-BE49-F238E27FC236}">
                <a16:creationId xmlns:a16="http://schemas.microsoft.com/office/drawing/2014/main" id="{5EB8F8FE-611B-4A7D-85B7-F301DE059F0F}"/>
              </a:ext>
            </a:extLst>
          </p:cNvPr>
          <p:cNvSpPr/>
          <p:nvPr/>
        </p:nvSpPr>
        <p:spPr>
          <a:xfrm>
            <a:off x="634319" y="1403433"/>
            <a:ext cx="5500691" cy="2708434"/>
          </a:xfrm>
          <a:prstGeom prst="rect">
            <a:avLst/>
          </a:prstGeom>
        </p:spPr>
        <p:txBody>
          <a:bodyPr wrap="square" anchor="t">
            <a:spAutoFit/>
          </a:bodyPr>
          <a:lstStyle/>
          <a:p>
            <a:pPr>
              <a:spcBef>
                <a:spcPts val="600"/>
              </a:spcBef>
              <a:spcAft>
                <a:spcPts val="600"/>
              </a:spcAft>
              <a:buSzPct val="120000"/>
            </a:pPr>
            <a:r>
              <a:rPr lang="en-US" sz="1400" b="1" dirty="0">
                <a:solidFill>
                  <a:schemeClr val="tx2"/>
                </a:solidFill>
              </a:rPr>
              <a:t>      Immunities</a:t>
            </a:r>
          </a:p>
          <a:p>
            <a:pPr marL="285750" indent="-285750">
              <a:spcBef>
                <a:spcPts val="600"/>
              </a:spcBef>
              <a:spcAft>
                <a:spcPts val="600"/>
              </a:spcAft>
              <a:buSzPct val="120000"/>
              <a:buFont typeface="Symbol" panose="05050102010706020507" pitchFamily="18" charset="2"/>
              <a:buChar char="-"/>
            </a:pPr>
            <a:r>
              <a:rPr lang="en-US" sz="1400" noProof="1"/>
              <a:t>38% </a:t>
            </a:r>
            <a:r>
              <a:rPr lang="en-US" sz="1400" dirty="0"/>
              <a:t>of the respondents are aware that antibiotics are used to combat bacteria only. The fear of antibiotic-resistant germs seems to be an important topic for a majority.</a:t>
            </a:r>
            <a:endParaRPr lang="en-US" sz="1400" noProof="1"/>
          </a:p>
          <a:p>
            <a:pPr marL="285750" indent="-285750">
              <a:spcBef>
                <a:spcPts val="600"/>
              </a:spcBef>
              <a:spcAft>
                <a:spcPts val="600"/>
              </a:spcAft>
              <a:buSzPct val="120000"/>
              <a:buFont typeface="Symbol" panose="05050102010706020507" pitchFamily="18" charset="2"/>
              <a:buChar char="-"/>
            </a:pPr>
            <a:r>
              <a:rPr lang="en-US" sz="1400" noProof="1"/>
              <a:t>Rather high awareness about the possibility to vaccinate against measles and hepatitis A/B, while awareness about chickenpox and HPV is only moderately high.</a:t>
            </a:r>
          </a:p>
          <a:p>
            <a:pPr marL="285750" indent="-285750">
              <a:spcBef>
                <a:spcPts val="600"/>
              </a:spcBef>
              <a:spcAft>
                <a:spcPts val="600"/>
              </a:spcAft>
              <a:buSzPct val="120000"/>
              <a:buFont typeface="Symbol" panose="05050102010706020507" pitchFamily="18" charset="2"/>
              <a:buChar char="-"/>
            </a:pPr>
            <a:r>
              <a:rPr lang="en-US" sz="1400" noProof="1"/>
              <a:t>Belgium population approve compulsory vaccinations </a:t>
            </a:r>
            <a:r>
              <a:rPr lang="en-US" sz="1400" dirty="0"/>
              <a:t>but only half of respondents </a:t>
            </a:r>
            <a:r>
              <a:rPr lang="en-US" sz="1400" noProof="1"/>
              <a:t>know when they checked their Certificate of Vaccination the last time.</a:t>
            </a:r>
            <a:endParaRPr lang="de-DE" sz="1400" dirty="0"/>
          </a:p>
        </p:txBody>
      </p:sp>
      <p:sp>
        <p:nvSpPr>
          <p:cNvPr id="17" name="Rechteck 16">
            <a:extLst>
              <a:ext uri="{FF2B5EF4-FFF2-40B4-BE49-F238E27FC236}">
                <a16:creationId xmlns:a16="http://schemas.microsoft.com/office/drawing/2014/main" id="{615CCC80-8824-4B8D-8BE9-E53E36C43ADD}"/>
              </a:ext>
            </a:extLst>
          </p:cNvPr>
          <p:cNvSpPr/>
          <p:nvPr/>
        </p:nvSpPr>
        <p:spPr>
          <a:xfrm>
            <a:off x="6441687" y="1403433"/>
            <a:ext cx="5500691" cy="2431435"/>
          </a:xfrm>
          <a:prstGeom prst="rect">
            <a:avLst/>
          </a:prstGeom>
        </p:spPr>
        <p:txBody>
          <a:bodyPr wrap="square" anchor="t">
            <a:spAutoFit/>
          </a:bodyPr>
          <a:lstStyle/>
          <a:p>
            <a:pPr>
              <a:spcBef>
                <a:spcPts val="600"/>
              </a:spcBef>
              <a:spcAft>
                <a:spcPts val="600"/>
              </a:spcAft>
              <a:buSzPct val="120000"/>
            </a:pPr>
            <a:r>
              <a:rPr lang="en-US" sz="1400" b="1" dirty="0">
                <a:solidFill>
                  <a:schemeClr val="tx2"/>
                </a:solidFill>
              </a:rPr>
              <a:t>      Dying</a:t>
            </a:r>
          </a:p>
          <a:p>
            <a:pPr marL="285750" indent="-285750">
              <a:spcBef>
                <a:spcPts val="600"/>
              </a:spcBef>
              <a:spcAft>
                <a:spcPts val="600"/>
              </a:spcAft>
              <a:buSzPct val="120000"/>
              <a:buFont typeface="Symbol" panose="05050102010706020507" pitchFamily="18" charset="2"/>
              <a:buChar char="-"/>
            </a:pPr>
            <a:r>
              <a:rPr lang="en-US" sz="1400" noProof="1"/>
              <a:t>One third only knows the correct definition of ‘Assisted Suicide’ </a:t>
            </a:r>
          </a:p>
          <a:p>
            <a:pPr marL="285750" indent="-285750">
              <a:spcBef>
                <a:spcPts val="600"/>
              </a:spcBef>
              <a:spcAft>
                <a:spcPts val="600"/>
              </a:spcAft>
              <a:buSzPct val="120000"/>
              <a:buFont typeface="Symbol" panose="05050102010706020507" pitchFamily="18" charset="2"/>
              <a:buChar char="-"/>
            </a:pPr>
            <a:r>
              <a:rPr lang="en-US" sz="1400" noProof="1"/>
              <a:t>Nearly half of the respondents is aware of heart attack being responsible for the majority of casualties in Europe.</a:t>
            </a:r>
          </a:p>
          <a:p>
            <a:pPr marL="285750" indent="-285750">
              <a:spcBef>
                <a:spcPts val="600"/>
              </a:spcBef>
              <a:spcAft>
                <a:spcPts val="600"/>
              </a:spcAft>
              <a:buSzPct val="120000"/>
              <a:buFont typeface="Symbol" panose="05050102010706020507" pitchFamily="18" charset="2"/>
              <a:buChar char="-"/>
            </a:pPr>
            <a:r>
              <a:rPr lang="en-US" sz="1400" dirty="0"/>
              <a:t>It is common to talk about death with their families in Belgium. This applies especially to women.</a:t>
            </a:r>
          </a:p>
          <a:p>
            <a:pPr marL="285750" indent="-285750">
              <a:spcBef>
                <a:spcPts val="600"/>
              </a:spcBef>
              <a:spcAft>
                <a:spcPts val="600"/>
              </a:spcAft>
              <a:buSzPct val="120000"/>
              <a:buFont typeface="Symbol" panose="05050102010706020507" pitchFamily="18" charset="2"/>
              <a:buChar char="-"/>
            </a:pPr>
            <a:r>
              <a:rPr lang="en-US" sz="1400" noProof="1"/>
              <a:t>About three quarters could imagine availing themselves of Assisted Suicide, mostly to avoid constant agony.</a:t>
            </a:r>
          </a:p>
        </p:txBody>
      </p:sp>
      <p:grpSp>
        <p:nvGrpSpPr>
          <p:cNvPr id="7" name="Gruppieren 6">
            <a:extLst>
              <a:ext uri="{FF2B5EF4-FFF2-40B4-BE49-F238E27FC236}">
                <a16:creationId xmlns:a16="http://schemas.microsoft.com/office/drawing/2014/main" id="{6162D976-61C0-4896-A41F-CDD16109A8BE}"/>
              </a:ext>
            </a:extLst>
          </p:cNvPr>
          <p:cNvGrpSpPr/>
          <p:nvPr/>
        </p:nvGrpSpPr>
        <p:grpSpPr>
          <a:xfrm>
            <a:off x="377351" y="1245164"/>
            <a:ext cx="576000" cy="576000"/>
            <a:chOff x="103031" y="1443284"/>
            <a:chExt cx="576000" cy="576000"/>
          </a:xfrm>
        </p:grpSpPr>
        <p:sp>
          <p:nvSpPr>
            <p:cNvPr id="27" name="Ellipse 26">
              <a:extLst>
                <a:ext uri="{FF2B5EF4-FFF2-40B4-BE49-F238E27FC236}">
                  <a16:creationId xmlns:a16="http://schemas.microsoft.com/office/drawing/2014/main" id="{6F8EF7B7-3C65-418A-BA92-82CAF7898382}"/>
                </a:ext>
              </a:extLst>
            </p:cNvPr>
            <p:cNvSpPr/>
            <p:nvPr/>
          </p:nvSpPr>
          <p:spPr bwMode="ltGray">
            <a:xfrm>
              <a:off x="103031" y="1443284"/>
              <a:ext cx="576000" cy="5760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de-DE" sz="1600" b="0" dirty="0" err="1"/>
            </a:p>
          </p:txBody>
        </p:sp>
        <p:pic>
          <p:nvPicPr>
            <p:cNvPr id="52" name="Grafik 51">
              <a:extLst>
                <a:ext uri="{FF2B5EF4-FFF2-40B4-BE49-F238E27FC236}">
                  <a16:creationId xmlns:a16="http://schemas.microsoft.com/office/drawing/2014/main" id="{EA536625-0220-478D-98B1-2E70BB6843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031" y="1492831"/>
              <a:ext cx="576000" cy="476906"/>
            </a:xfrm>
            <a:prstGeom prst="rect">
              <a:avLst/>
            </a:prstGeom>
          </p:spPr>
        </p:pic>
      </p:grpSp>
      <p:grpSp>
        <p:nvGrpSpPr>
          <p:cNvPr id="10" name="Gruppieren 9">
            <a:extLst>
              <a:ext uri="{FF2B5EF4-FFF2-40B4-BE49-F238E27FC236}">
                <a16:creationId xmlns:a16="http://schemas.microsoft.com/office/drawing/2014/main" id="{5D5A5880-A897-40C3-A165-C393EDE388D4}"/>
              </a:ext>
            </a:extLst>
          </p:cNvPr>
          <p:cNvGrpSpPr/>
          <p:nvPr/>
        </p:nvGrpSpPr>
        <p:grpSpPr>
          <a:xfrm>
            <a:off x="6176857" y="1245164"/>
            <a:ext cx="576000" cy="576000"/>
            <a:chOff x="6176857" y="1443284"/>
            <a:chExt cx="576000" cy="576000"/>
          </a:xfrm>
        </p:grpSpPr>
        <p:sp>
          <p:nvSpPr>
            <p:cNvPr id="28" name="Ellipse 27">
              <a:extLst>
                <a:ext uri="{FF2B5EF4-FFF2-40B4-BE49-F238E27FC236}">
                  <a16:creationId xmlns:a16="http://schemas.microsoft.com/office/drawing/2014/main" id="{90C864ED-6189-4479-B228-AF6CB0A99FA9}"/>
                </a:ext>
              </a:extLst>
            </p:cNvPr>
            <p:cNvSpPr/>
            <p:nvPr/>
          </p:nvSpPr>
          <p:spPr bwMode="ltGray">
            <a:xfrm>
              <a:off x="6176857" y="1443284"/>
              <a:ext cx="576000" cy="5760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de-DE" sz="1600" b="0" dirty="0" err="1"/>
            </a:p>
          </p:txBody>
        </p:sp>
        <p:pic>
          <p:nvPicPr>
            <p:cNvPr id="53" name="Grafik 52">
              <a:extLst>
                <a:ext uri="{FF2B5EF4-FFF2-40B4-BE49-F238E27FC236}">
                  <a16:creationId xmlns:a16="http://schemas.microsoft.com/office/drawing/2014/main" id="{86E1666F-AF8E-440B-BF36-C4BA2A2919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79807" y="1530784"/>
              <a:ext cx="380348" cy="432000"/>
            </a:xfrm>
            <a:prstGeom prst="rect">
              <a:avLst/>
            </a:prstGeom>
          </p:spPr>
        </p:pic>
      </p:grpSp>
      <p:grpSp>
        <p:nvGrpSpPr>
          <p:cNvPr id="19" name="Gruppieren 18">
            <a:extLst>
              <a:ext uri="{FF2B5EF4-FFF2-40B4-BE49-F238E27FC236}">
                <a16:creationId xmlns:a16="http://schemas.microsoft.com/office/drawing/2014/main" id="{4220FEAA-0F79-41F5-8643-CF67BC5B50FA}"/>
              </a:ext>
            </a:extLst>
          </p:cNvPr>
          <p:cNvGrpSpPr/>
          <p:nvPr/>
        </p:nvGrpSpPr>
        <p:grpSpPr>
          <a:xfrm>
            <a:off x="1912428" y="6249342"/>
            <a:ext cx="724480" cy="468000"/>
            <a:chOff x="1714500" y="4880600"/>
            <a:chExt cx="724480" cy="468000"/>
          </a:xfrm>
        </p:grpSpPr>
        <p:pic>
          <p:nvPicPr>
            <p:cNvPr id="20" name="Grafik 19">
              <a:extLst>
                <a:ext uri="{FF2B5EF4-FFF2-40B4-BE49-F238E27FC236}">
                  <a16:creationId xmlns:a16="http://schemas.microsoft.com/office/drawing/2014/main" id="{66AB1701-6391-4BB2-B1A9-B8374DF84583}"/>
                </a:ext>
              </a:extLst>
            </p:cNvPr>
            <p:cNvPicPr>
              <a:picLocks noChangeAspect="1"/>
            </p:cNvPicPr>
            <p:nvPr/>
          </p:nvPicPr>
          <p:blipFill>
            <a:blip r:embed="rId6"/>
            <a:stretch>
              <a:fillRect/>
            </a:stretch>
          </p:blipFill>
          <p:spPr>
            <a:xfrm>
              <a:off x="1714500" y="4880600"/>
              <a:ext cx="468000" cy="468000"/>
            </a:xfrm>
            <a:prstGeom prst="rect">
              <a:avLst/>
            </a:prstGeom>
          </p:spPr>
        </p:pic>
        <p:sp>
          <p:nvSpPr>
            <p:cNvPr id="21" name="Textfeld 20">
              <a:extLst>
                <a:ext uri="{FF2B5EF4-FFF2-40B4-BE49-F238E27FC236}">
                  <a16:creationId xmlns:a16="http://schemas.microsoft.com/office/drawing/2014/main" id="{D1502734-C3CD-45F6-8A11-3667F8066A23}"/>
                </a:ext>
              </a:extLst>
            </p:cNvPr>
            <p:cNvSpPr txBox="1"/>
            <p:nvPr/>
          </p:nvSpPr>
          <p:spPr>
            <a:xfrm>
              <a:off x="2182500" y="5037656"/>
              <a:ext cx="256480" cy="153888"/>
            </a:xfrm>
            <a:prstGeom prst="rect">
              <a:avLst/>
            </a:prstGeom>
            <a:noFill/>
          </p:spPr>
          <p:txBody>
            <a:bodyPr wrap="none" lIns="0" tIns="0" rIns="0" bIns="0" rtlCol="0">
              <a:spAutoFit/>
            </a:bodyPr>
            <a:lstStyle/>
            <a:p>
              <a:r>
                <a:rPr lang="en-US" sz="1000" b="1" noProof="1"/>
                <a:t>BEL</a:t>
              </a:r>
            </a:p>
          </p:txBody>
        </p:sp>
      </p:grpSp>
      <p:sp>
        <p:nvSpPr>
          <p:cNvPr id="5" name="Foliennummernplatzhalter 4">
            <a:extLst>
              <a:ext uri="{FF2B5EF4-FFF2-40B4-BE49-F238E27FC236}">
                <a16:creationId xmlns:a16="http://schemas.microsoft.com/office/drawing/2014/main" id="{C5D3B51E-43ED-40EF-9BB0-D7789BD98735}"/>
              </a:ext>
            </a:extLst>
          </p:cNvPr>
          <p:cNvSpPr>
            <a:spLocks noGrp="1"/>
          </p:cNvSpPr>
          <p:nvPr>
            <p:ph type="sldNum" sz="quarter" idx="10"/>
          </p:nvPr>
        </p:nvSpPr>
        <p:spPr/>
        <p:txBody>
          <a:bodyPr/>
          <a:lstStyle/>
          <a:p>
            <a:fld id="{4034BEE3-566C-4068-A777-C3A4762E861B}" type="slidenum">
              <a:rPr lang="en-GB" smtClean="0"/>
              <a:pPr/>
              <a:t>5</a:t>
            </a:fld>
            <a:endParaRPr lang="en-GB" dirty="0"/>
          </a:p>
        </p:txBody>
      </p:sp>
    </p:spTree>
    <p:extLst>
      <p:ext uri="{BB962C8B-B14F-4D97-AF65-F5344CB8AC3E}">
        <p14:creationId xmlns:p14="http://schemas.microsoft.com/office/powerpoint/2010/main" val="273140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4B146-9034-4313-852F-49384B475AAB}"/>
              </a:ext>
            </a:extLst>
          </p:cNvPr>
          <p:cNvSpPr>
            <a:spLocks noGrp="1"/>
          </p:cNvSpPr>
          <p:nvPr>
            <p:ph type="title"/>
          </p:nvPr>
        </p:nvSpPr>
        <p:spPr/>
        <p:txBody>
          <a:bodyPr/>
          <a:lstStyle/>
          <a:p>
            <a:r>
              <a:rPr lang="en-US"/>
              <a:t>Demographics</a:t>
            </a:r>
            <a:endParaRPr lang="en-US" dirty="0"/>
          </a:p>
        </p:txBody>
      </p:sp>
      <p:sp>
        <p:nvSpPr>
          <p:cNvPr id="4" name="Fußzeilenplatzhalter 3">
            <a:extLst>
              <a:ext uri="{FF2B5EF4-FFF2-40B4-BE49-F238E27FC236}">
                <a16:creationId xmlns:a16="http://schemas.microsoft.com/office/drawing/2014/main" id="{1AF1B371-97FA-4512-9729-1C716B2547E6}"/>
              </a:ext>
            </a:extLst>
          </p:cNvPr>
          <p:cNvSpPr>
            <a:spLocks noGrp="1"/>
          </p:cNvSpPr>
          <p:nvPr>
            <p:ph type="ftr" sz="quarter" idx="11"/>
          </p:nvPr>
        </p:nvSpPr>
        <p:spPr/>
        <p:txBody>
          <a:bodyPr/>
          <a:lstStyle/>
          <a:p>
            <a:endParaRPr lang="en-US" dirty="0"/>
          </a:p>
        </p:txBody>
      </p:sp>
      <p:cxnSp>
        <p:nvCxnSpPr>
          <p:cNvPr id="8" name="Gerader Verbinder 7">
            <a:extLst>
              <a:ext uri="{FF2B5EF4-FFF2-40B4-BE49-F238E27FC236}">
                <a16:creationId xmlns:a16="http://schemas.microsoft.com/office/drawing/2014/main" id="{85C805E7-FCB1-466A-9367-CC427EBFF88A}"/>
              </a:ext>
            </a:extLst>
          </p:cNvPr>
          <p:cNvCxnSpPr/>
          <p:nvPr/>
        </p:nvCxnSpPr>
        <p:spPr>
          <a:xfrm>
            <a:off x="4153991" y="1055977"/>
            <a:ext cx="0" cy="4872261"/>
          </a:xfrm>
          <a:prstGeom prst="line">
            <a:avLst/>
          </a:prstGeom>
          <a:noFill/>
          <a:ln w="28575" cap="flat" cmpd="sng" algn="ctr">
            <a:solidFill>
              <a:srgbClr val="FFFFFF">
                <a:lumMod val="75000"/>
              </a:srgbClr>
            </a:solidFill>
            <a:prstDash val="sysDot"/>
            <a:miter lim="800000"/>
            <a:tailEnd type="none"/>
          </a:ln>
          <a:effectLst/>
        </p:spPr>
      </p:cxnSp>
      <p:cxnSp>
        <p:nvCxnSpPr>
          <p:cNvPr id="9" name="Gerader Verbinder 8">
            <a:extLst>
              <a:ext uri="{FF2B5EF4-FFF2-40B4-BE49-F238E27FC236}">
                <a16:creationId xmlns:a16="http://schemas.microsoft.com/office/drawing/2014/main" id="{981CFE6A-0C0E-4309-B84F-95DC51F4FA86}"/>
              </a:ext>
            </a:extLst>
          </p:cNvPr>
          <p:cNvCxnSpPr/>
          <p:nvPr/>
        </p:nvCxnSpPr>
        <p:spPr>
          <a:xfrm>
            <a:off x="4153991" y="3381171"/>
            <a:ext cx="7898672" cy="0"/>
          </a:xfrm>
          <a:prstGeom prst="line">
            <a:avLst/>
          </a:prstGeom>
          <a:noFill/>
          <a:ln w="28575" cap="flat" cmpd="sng" algn="ctr">
            <a:solidFill>
              <a:srgbClr val="FFFFFF">
                <a:lumMod val="75000"/>
              </a:srgbClr>
            </a:solidFill>
            <a:prstDash val="sysDot"/>
            <a:miter lim="800000"/>
            <a:tailEnd type="none"/>
          </a:ln>
          <a:effectLst/>
        </p:spPr>
      </p:cxnSp>
      <p:sp>
        <p:nvSpPr>
          <p:cNvPr id="10" name="Textfeld 9">
            <a:extLst>
              <a:ext uri="{FF2B5EF4-FFF2-40B4-BE49-F238E27FC236}">
                <a16:creationId xmlns:a16="http://schemas.microsoft.com/office/drawing/2014/main" id="{4E1C729A-61B3-47FA-97B6-D270AF6565E8}"/>
              </a:ext>
            </a:extLst>
          </p:cNvPr>
          <p:cNvSpPr txBox="1"/>
          <p:nvPr/>
        </p:nvSpPr>
        <p:spPr>
          <a:xfrm>
            <a:off x="4364064" y="3617797"/>
            <a:ext cx="662041" cy="153888"/>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1C1C1C"/>
                </a:solidFill>
                <a:effectLst/>
                <a:uLnTx/>
                <a:uFillTx/>
              </a:rPr>
              <a:t>Education:</a:t>
            </a:r>
          </a:p>
        </p:txBody>
      </p:sp>
      <p:sp>
        <p:nvSpPr>
          <p:cNvPr id="11" name="Textfeld 10">
            <a:extLst>
              <a:ext uri="{FF2B5EF4-FFF2-40B4-BE49-F238E27FC236}">
                <a16:creationId xmlns:a16="http://schemas.microsoft.com/office/drawing/2014/main" id="{83C78F5A-C181-44DE-8ECE-72622301A322}"/>
              </a:ext>
            </a:extLst>
          </p:cNvPr>
          <p:cNvSpPr txBox="1"/>
          <p:nvPr/>
        </p:nvSpPr>
        <p:spPr>
          <a:xfrm>
            <a:off x="252548" y="934981"/>
            <a:ext cx="896079" cy="153888"/>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1C1C1C"/>
                </a:solidFill>
                <a:effectLst/>
                <a:uLnTx/>
                <a:uFillTx/>
              </a:rPr>
              <a:t>Age &amp; Gender:</a:t>
            </a:r>
          </a:p>
        </p:txBody>
      </p:sp>
      <p:sp>
        <p:nvSpPr>
          <p:cNvPr id="12" name="Textfeld 11">
            <a:extLst>
              <a:ext uri="{FF2B5EF4-FFF2-40B4-BE49-F238E27FC236}">
                <a16:creationId xmlns:a16="http://schemas.microsoft.com/office/drawing/2014/main" id="{0E73460C-13F7-4BB9-909B-DD8C4B8E26BA}"/>
              </a:ext>
            </a:extLst>
          </p:cNvPr>
          <p:cNvSpPr txBox="1"/>
          <p:nvPr/>
        </p:nvSpPr>
        <p:spPr>
          <a:xfrm>
            <a:off x="4261443" y="934981"/>
            <a:ext cx="477695" cy="153888"/>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1C1C1C"/>
                </a:solidFill>
                <a:effectLst/>
                <a:uLnTx/>
                <a:uFillTx/>
              </a:rPr>
              <a:t>Region:</a:t>
            </a:r>
          </a:p>
        </p:txBody>
      </p:sp>
      <p:cxnSp>
        <p:nvCxnSpPr>
          <p:cNvPr id="13" name="Gerader Verbinder 12">
            <a:extLst>
              <a:ext uri="{FF2B5EF4-FFF2-40B4-BE49-F238E27FC236}">
                <a16:creationId xmlns:a16="http://schemas.microsoft.com/office/drawing/2014/main" id="{F128FF48-2A69-46D5-80EF-AC3E269D8C76}"/>
              </a:ext>
            </a:extLst>
          </p:cNvPr>
          <p:cNvCxnSpPr/>
          <p:nvPr/>
        </p:nvCxnSpPr>
        <p:spPr>
          <a:xfrm>
            <a:off x="975702" y="1734769"/>
            <a:ext cx="977094" cy="0"/>
          </a:xfrm>
          <a:prstGeom prst="line">
            <a:avLst/>
          </a:prstGeom>
          <a:noFill/>
          <a:ln w="28575" cap="flat" cmpd="sng" algn="ctr">
            <a:solidFill>
              <a:schemeClr val="tx2"/>
            </a:solidFill>
            <a:prstDash val="solid"/>
            <a:miter lim="800000"/>
            <a:tailEnd type="none"/>
          </a:ln>
          <a:effectLst/>
        </p:spPr>
      </p:cxnSp>
      <p:sp>
        <p:nvSpPr>
          <p:cNvPr id="14" name="Textfeld 13">
            <a:extLst>
              <a:ext uri="{FF2B5EF4-FFF2-40B4-BE49-F238E27FC236}">
                <a16:creationId xmlns:a16="http://schemas.microsoft.com/office/drawing/2014/main" id="{38AD7365-2C67-4FDA-9F80-0FACAAD2E6ED}"/>
              </a:ext>
            </a:extLst>
          </p:cNvPr>
          <p:cNvSpPr txBox="1"/>
          <p:nvPr/>
        </p:nvSpPr>
        <p:spPr>
          <a:xfrm>
            <a:off x="1037964" y="1242326"/>
            <a:ext cx="637995" cy="492443"/>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1C1C1C"/>
                </a:solidFill>
                <a:effectLst/>
                <a:uLnTx/>
                <a:uFillTx/>
              </a:rPr>
              <a:t>49</a:t>
            </a:r>
            <a:r>
              <a:rPr kumimoji="0" lang="en-US" sz="2400" b="0" i="0" u="none" strike="noStrike" kern="0" cap="none" spc="0" normalizeH="0" baseline="30000" noProof="0" dirty="0">
                <a:ln>
                  <a:noFill/>
                </a:ln>
                <a:solidFill>
                  <a:srgbClr val="1C1C1C"/>
                </a:solidFill>
                <a:effectLst/>
                <a:uLnTx/>
                <a:uFillTx/>
              </a:rPr>
              <a:t>%</a:t>
            </a:r>
            <a:endParaRPr kumimoji="0" lang="en-US" sz="3600" b="0" i="0" u="none" strike="noStrike" kern="0" cap="none" spc="0" normalizeH="0" baseline="30000" noProof="0" dirty="0">
              <a:ln>
                <a:noFill/>
              </a:ln>
              <a:solidFill>
                <a:srgbClr val="1C1C1C"/>
              </a:solidFill>
              <a:effectLst/>
              <a:uLnTx/>
              <a:uFillTx/>
            </a:endParaRPr>
          </a:p>
        </p:txBody>
      </p:sp>
      <p:sp>
        <p:nvSpPr>
          <p:cNvPr id="15" name="Textfeld 14">
            <a:extLst>
              <a:ext uri="{FF2B5EF4-FFF2-40B4-BE49-F238E27FC236}">
                <a16:creationId xmlns:a16="http://schemas.microsoft.com/office/drawing/2014/main" id="{7E9476F2-BBDF-436B-9CD4-809268959BC2}"/>
              </a:ext>
            </a:extLst>
          </p:cNvPr>
          <p:cNvSpPr txBox="1"/>
          <p:nvPr/>
        </p:nvSpPr>
        <p:spPr>
          <a:xfrm rot="16200000">
            <a:off x="1682115" y="1409443"/>
            <a:ext cx="306174" cy="169277"/>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lumMod val="65000"/>
                  </a:srgbClr>
                </a:solidFill>
                <a:effectLst/>
                <a:uLnTx/>
                <a:uFillTx/>
              </a:rPr>
              <a:t>male</a:t>
            </a:r>
          </a:p>
        </p:txBody>
      </p:sp>
      <p:cxnSp>
        <p:nvCxnSpPr>
          <p:cNvPr id="16" name="Gerader Verbinder 15">
            <a:extLst>
              <a:ext uri="{FF2B5EF4-FFF2-40B4-BE49-F238E27FC236}">
                <a16:creationId xmlns:a16="http://schemas.microsoft.com/office/drawing/2014/main" id="{6B716233-6F38-48E9-BF15-D145325BBE0D}"/>
              </a:ext>
            </a:extLst>
          </p:cNvPr>
          <p:cNvCxnSpPr/>
          <p:nvPr/>
        </p:nvCxnSpPr>
        <p:spPr>
          <a:xfrm>
            <a:off x="1952796" y="1734769"/>
            <a:ext cx="461850" cy="0"/>
          </a:xfrm>
          <a:prstGeom prst="line">
            <a:avLst/>
          </a:prstGeom>
          <a:noFill/>
          <a:ln w="28575" cap="flat" cmpd="sng" algn="ctr">
            <a:solidFill>
              <a:schemeClr val="tx2"/>
            </a:solidFill>
            <a:prstDash val="sysDot"/>
            <a:miter lim="800000"/>
            <a:tailEnd type="none"/>
          </a:ln>
          <a:effectLst/>
        </p:spPr>
      </p:cxnSp>
      <p:cxnSp>
        <p:nvCxnSpPr>
          <p:cNvPr id="17" name="Gerader Verbinder 16">
            <a:extLst>
              <a:ext uri="{FF2B5EF4-FFF2-40B4-BE49-F238E27FC236}">
                <a16:creationId xmlns:a16="http://schemas.microsoft.com/office/drawing/2014/main" id="{2B21E5E8-940F-4922-A959-2D719ADE58F2}"/>
              </a:ext>
            </a:extLst>
          </p:cNvPr>
          <p:cNvCxnSpPr/>
          <p:nvPr/>
        </p:nvCxnSpPr>
        <p:spPr>
          <a:xfrm>
            <a:off x="2375873" y="1734769"/>
            <a:ext cx="977094" cy="0"/>
          </a:xfrm>
          <a:prstGeom prst="line">
            <a:avLst/>
          </a:prstGeom>
          <a:noFill/>
          <a:ln w="28575" cap="flat" cmpd="sng" algn="ctr">
            <a:solidFill>
              <a:schemeClr val="tx2"/>
            </a:solidFill>
            <a:prstDash val="solid"/>
            <a:miter lim="800000"/>
            <a:tailEnd type="none"/>
          </a:ln>
          <a:effectLst/>
        </p:spPr>
      </p:cxnSp>
      <p:sp>
        <p:nvSpPr>
          <p:cNvPr id="18" name="Textfeld 17">
            <a:extLst>
              <a:ext uri="{FF2B5EF4-FFF2-40B4-BE49-F238E27FC236}">
                <a16:creationId xmlns:a16="http://schemas.microsoft.com/office/drawing/2014/main" id="{97729F26-B185-4046-8FB2-874688257905}"/>
              </a:ext>
            </a:extLst>
          </p:cNvPr>
          <p:cNvSpPr txBox="1"/>
          <p:nvPr/>
        </p:nvSpPr>
        <p:spPr>
          <a:xfrm>
            <a:off x="2438135" y="1242326"/>
            <a:ext cx="637995" cy="492443"/>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1C1C1C"/>
                </a:solidFill>
                <a:effectLst/>
                <a:uLnTx/>
                <a:uFillTx/>
              </a:rPr>
              <a:t>51</a:t>
            </a:r>
            <a:r>
              <a:rPr kumimoji="0" lang="en-US" sz="2400" b="0" i="0" u="none" strike="noStrike" kern="0" cap="none" spc="0" normalizeH="0" baseline="30000" noProof="0" dirty="0">
                <a:ln>
                  <a:noFill/>
                </a:ln>
                <a:solidFill>
                  <a:srgbClr val="1C1C1C"/>
                </a:solidFill>
                <a:effectLst/>
                <a:uLnTx/>
                <a:uFillTx/>
              </a:rPr>
              <a:t>%</a:t>
            </a:r>
            <a:endParaRPr kumimoji="0" lang="en-US" sz="3600" b="0" i="0" u="none" strike="noStrike" kern="0" cap="none" spc="0" normalizeH="0" baseline="30000" noProof="0" dirty="0">
              <a:ln>
                <a:noFill/>
              </a:ln>
              <a:solidFill>
                <a:srgbClr val="1C1C1C"/>
              </a:solidFill>
              <a:effectLst/>
              <a:uLnTx/>
              <a:uFillTx/>
            </a:endParaRPr>
          </a:p>
        </p:txBody>
      </p:sp>
      <p:sp>
        <p:nvSpPr>
          <p:cNvPr id="19" name="Textfeld 18">
            <a:extLst>
              <a:ext uri="{FF2B5EF4-FFF2-40B4-BE49-F238E27FC236}">
                <a16:creationId xmlns:a16="http://schemas.microsoft.com/office/drawing/2014/main" id="{C6BF9187-C72B-4E04-810D-F77320634A7F}"/>
              </a:ext>
            </a:extLst>
          </p:cNvPr>
          <p:cNvSpPr txBox="1"/>
          <p:nvPr/>
        </p:nvSpPr>
        <p:spPr>
          <a:xfrm rot="16200000">
            <a:off x="3023777" y="1350934"/>
            <a:ext cx="423193" cy="169277"/>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lumMod val="65000"/>
                  </a:srgbClr>
                </a:solidFill>
                <a:effectLst/>
                <a:uLnTx/>
                <a:uFillTx/>
              </a:rPr>
              <a:t>female</a:t>
            </a:r>
          </a:p>
        </p:txBody>
      </p:sp>
      <p:sp>
        <p:nvSpPr>
          <p:cNvPr id="20" name="Freeform 305">
            <a:extLst>
              <a:ext uri="{FF2B5EF4-FFF2-40B4-BE49-F238E27FC236}">
                <a16:creationId xmlns:a16="http://schemas.microsoft.com/office/drawing/2014/main" id="{D8106929-B8FA-406A-B730-453B0379CF07}"/>
              </a:ext>
            </a:extLst>
          </p:cNvPr>
          <p:cNvSpPr>
            <a:spLocks noEditPoints="1"/>
          </p:cNvSpPr>
          <p:nvPr/>
        </p:nvSpPr>
        <p:spPr bwMode="auto">
          <a:xfrm>
            <a:off x="3411774" y="1650262"/>
            <a:ext cx="146100" cy="231326"/>
          </a:xfrm>
          <a:custGeom>
            <a:avLst/>
            <a:gdLst>
              <a:gd name="T0" fmla="*/ 78 w 204"/>
              <a:gd name="T1" fmla="*/ 17 h 323"/>
              <a:gd name="T2" fmla="*/ 39 w 204"/>
              <a:gd name="T3" fmla="*/ 39 h 323"/>
              <a:gd name="T4" fmla="*/ 15 w 204"/>
              <a:gd name="T5" fmla="*/ 79 h 323"/>
              <a:gd name="T6" fmla="*/ 15 w 204"/>
              <a:gd name="T7" fmla="*/ 127 h 323"/>
              <a:gd name="T8" fmla="*/ 39 w 204"/>
              <a:gd name="T9" fmla="*/ 166 h 323"/>
              <a:gd name="T10" fmla="*/ 78 w 204"/>
              <a:gd name="T11" fmla="*/ 189 h 323"/>
              <a:gd name="T12" fmla="*/ 125 w 204"/>
              <a:gd name="T13" fmla="*/ 189 h 323"/>
              <a:gd name="T14" fmla="*/ 164 w 204"/>
              <a:gd name="T15" fmla="*/ 166 h 323"/>
              <a:gd name="T16" fmla="*/ 188 w 204"/>
              <a:gd name="T17" fmla="*/ 127 h 323"/>
              <a:gd name="T18" fmla="*/ 188 w 204"/>
              <a:gd name="T19" fmla="*/ 79 h 323"/>
              <a:gd name="T20" fmla="*/ 164 w 204"/>
              <a:gd name="T21" fmla="*/ 39 h 323"/>
              <a:gd name="T22" fmla="*/ 125 w 204"/>
              <a:gd name="T23" fmla="*/ 17 h 323"/>
              <a:gd name="T24" fmla="*/ 102 w 204"/>
              <a:gd name="T25" fmla="*/ 0 h 323"/>
              <a:gd name="T26" fmla="*/ 154 w 204"/>
              <a:gd name="T27" fmla="*/ 14 h 323"/>
              <a:gd name="T28" fmla="*/ 191 w 204"/>
              <a:gd name="T29" fmla="*/ 51 h 323"/>
              <a:gd name="T30" fmla="*/ 204 w 204"/>
              <a:gd name="T31" fmla="*/ 102 h 323"/>
              <a:gd name="T32" fmla="*/ 191 w 204"/>
              <a:gd name="T33" fmla="*/ 152 h 323"/>
              <a:gd name="T34" fmla="*/ 157 w 204"/>
              <a:gd name="T35" fmla="*/ 189 h 323"/>
              <a:gd name="T36" fmla="*/ 108 w 204"/>
              <a:gd name="T37" fmla="*/ 204 h 323"/>
              <a:gd name="T38" fmla="*/ 159 w 204"/>
              <a:gd name="T39" fmla="*/ 253 h 323"/>
              <a:gd name="T40" fmla="*/ 164 w 204"/>
              <a:gd name="T41" fmla="*/ 255 h 323"/>
              <a:gd name="T42" fmla="*/ 164 w 204"/>
              <a:gd name="T43" fmla="*/ 263 h 323"/>
              <a:gd name="T44" fmla="*/ 159 w 204"/>
              <a:gd name="T45" fmla="*/ 266 h 323"/>
              <a:gd name="T46" fmla="*/ 108 w 204"/>
              <a:gd name="T47" fmla="*/ 317 h 323"/>
              <a:gd name="T48" fmla="*/ 106 w 204"/>
              <a:gd name="T49" fmla="*/ 322 h 323"/>
              <a:gd name="T50" fmla="*/ 99 w 204"/>
              <a:gd name="T51" fmla="*/ 322 h 323"/>
              <a:gd name="T52" fmla="*/ 95 w 204"/>
              <a:gd name="T53" fmla="*/ 317 h 323"/>
              <a:gd name="T54" fmla="*/ 45 w 204"/>
              <a:gd name="T55" fmla="*/ 266 h 323"/>
              <a:gd name="T56" fmla="*/ 39 w 204"/>
              <a:gd name="T57" fmla="*/ 263 h 323"/>
              <a:gd name="T58" fmla="*/ 39 w 204"/>
              <a:gd name="T59" fmla="*/ 255 h 323"/>
              <a:gd name="T60" fmla="*/ 45 w 204"/>
              <a:gd name="T61" fmla="*/ 253 h 323"/>
              <a:gd name="T62" fmla="*/ 95 w 204"/>
              <a:gd name="T63" fmla="*/ 204 h 323"/>
              <a:gd name="T64" fmla="*/ 47 w 204"/>
              <a:gd name="T65" fmla="*/ 189 h 323"/>
              <a:gd name="T66" fmla="*/ 13 w 204"/>
              <a:gd name="T67" fmla="*/ 152 h 323"/>
              <a:gd name="T68" fmla="*/ 0 w 204"/>
              <a:gd name="T69" fmla="*/ 102 h 323"/>
              <a:gd name="T70" fmla="*/ 14 w 204"/>
              <a:gd name="T71" fmla="*/ 51 h 323"/>
              <a:gd name="T72" fmla="*/ 51 w 204"/>
              <a:gd name="T73" fmla="*/ 14 h 323"/>
              <a:gd name="T74" fmla="*/ 102 w 204"/>
              <a:gd name="T75"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4" h="323">
                <a:moveTo>
                  <a:pt x="102" y="13"/>
                </a:moveTo>
                <a:lnTo>
                  <a:pt x="78" y="17"/>
                </a:lnTo>
                <a:lnTo>
                  <a:pt x="57" y="26"/>
                </a:lnTo>
                <a:lnTo>
                  <a:pt x="39" y="39"/>
                </a:lnTo>
                <a:lnTo>
                  <a:pt x="24" y="58"/>
                </a:lnTo>
                <a:lnTo>
                  <a:pt x="15" y="79"/>
                </a:lnTo>
                <a:lnTo>
                  <a:pt x="13" y="102"/>
                </a:lnTo>
                <a:lnTo>
                  <a:pt x="15" y="127"/>
                </a:lnTo>
                <a:lnTo>
                  <a:pt x="24" y="148"/>
                </a:lnTo>
                <a:lnTo>
                  <a:pt x="39" y="166"/>
                </a:lnTo>
                <a:lnTo>
                  <a:pt x="57" y="179"/>
                </a:lnTo>
                <a:lnTo>
                  <a:pt x="78" y="189"/>
                </a:lnTo>
                <a:lnTo>
                  <a:pt x="102" y="193"/>
                </a:lnTo>
                <a:lnTo>
                  <a:pt x="125" y="189"/>
                </a:lnTo>
                <a:lnTo>
                  <a:pt x="146" y="179"/>
                </a:lnTo>
                <a:lnTo>
                  <a:pt x="164" y="166"/>
                </a:lnTo>
                <a:lnTo>
                  <a:pt x="179" y="148"/>
                </a:lnTo>
                <a:lnTo>
                  <a:pt x="188" y="127"/>
                </a:lnTo>
                <a:lnTo>
                  <a:pt x="191" y="102"/>
                </a:lnTo>
                <a:lnTo>
                  <a:pt x="188" y="79"/>
                </a:lnTo>
                <a:lnTo>
                  <a:pt x="179" y="58"/>
                </a:lnTo>
                <a:lnTo>
                  <a:pt x="164" y="39"/>
                </a:lnTo>
                <a:lnTo>
                  <a:pt x="146" y="26"/>
                </a:lnTo>
                <a:lnTo>
                  <a:pt x="125" y="17"/>
                </a:lnTo>
                <a:lnTo>
                  <a:pt x="102" y="13"/>
                </a:lnTo>
                <a:close/>
                <a:moveTo>
                  <a:pt x="102" y="0"/>
                </a:moveTo>
                <a:lnTo>
                  <a:pt x="129" y="4"/>
                </a:lnTo>
                <a:lnTo>
                  <a:pt x="154" y="14"/>
                </a:lnTo>
                <a:lnTo>
                  <a:pt x="174" y="30"/>
                </a:lnTo>
                <a:lnTo>
                  <a:pt x="191" y="51"/>
                </a:lnTo>
                <a:lnTo>
                  <a:pt x="201" y="76"/>
                </a:lnTo>
                <a:lnTo>
                  <a:pt x="204" y="102"/>
                </a:lnTo>
                <a:lnTo>
                  <a:pt x="201" y="128"/>
                </a:lnTo>
                <a:lnTo>
                  <a:pt x="191" y="152"/>
                </a:lnTo>
                <a:lnTo>
                  <a:pt x="176" y="173"/>
                </a:lnTo>
                <a:lnTo>
                  <a:pt x="157" y="189"/>
                </a:lnTo>
                <a:lnTo>
                  <a:pt x="134" y="200"/>
                </a:lnTo>
                <a:lnTo>
                  <a:pt x="108" y="204"/>
                </a:lnTo>
                <a:lnTo>
                  <a:pt x="108" y="253"/>
                </a:lnTo>
                <a:lnTo>
                  <a:pt x="159" y="253"/>
                </a:lnTo>
                <a:lnTo>
                  <a:pt x="162" y="254"/>
                </a:lnTo>
                <a:lnTo>
                  <a:pt x="164" y="255"/>
                </a:lnTo>
                <a:lnTo>
                  <a:pt x="166" y="259"/>
                </a:lnTo>
                <a:lnTo>
                  <a:pt x="164" y="263"/>
                </a:lnTo>
                <a:lnTo>
                  <a:pt x="162" y="265"/>
                </a:lnTo>
                <a:lnTo>
                  <a:pt x="159" y="266"/>
                </a:lnTo>
                <a:lnTo>
                  <a:pt x="108" y="266"/>
                </a:lnTo>
                <a:lnTo>
                  <a:pt x="108" y="317"/>
                </a:lnTo>
                <a:lnTo>
                  <a:pt x="107" y="320"/>
                </a:lnTo>
                <a:lnTo>
                  <a:pt x="106" y="322"/>
                </a:lnTo>
                <a:lnTo>
                  <a:pt x="102" y="323"/>
                </a:lnTo>
                <a:lnTo>
                  <a:pt x="99" y="322"/>
                </a:lnTo>
                <a:lnTo>
                  <a:pt x="96" y="320"/>
                </a:lnTo>
                <a:lnTo>
                  <a:pt x="95" y="317"/>
                </a:lnTo>
                <a:lnTo>
                  <a:pt x="95" y="266"/>
                </a:lnTo>
                <a:lnTo>
                  <a:pt x="45" y="266"/>
                </a:lnTo>
                <a:lnTo>
                  <a:pt x="41" y="265"/>
                </a:lnTo>
                <a:lnTo>
                  <a:pt x="39" y="263"/>
                </a:lnTo>
                <a:lnTo>
                  <a:pt x="39" y="259"/>
                </a:lnTo>
                <a:lnTo>
                  <a:pt x="39" y="255"/>
                </a:lnTo>
                <a:lnTo>
                  <a:pt x="41" y="254"/>
                </a:lnTo>
                <a:lnTo>
                  <a:pt x="45" y="253"/>
                </a:lnTo>
                <a:lnTo>
                  <a:pt x="95" y="253"/>
                </a:lnTo>
                <a:lnTo>
                  <a:pt x="95" y="204"/>
                </a:lnTo>
                <a:lnTo>
                  <a:pt x="69" y="200"/>
                </a:lnTo>
                <a:lnTo>
                  <a:pt x="47" y="189"/>
                </a:lnTo>
                <a:lnTo>
                  <a:pt x="27" y="173"/>
                </a:lnTo>
                <a:lnTo>
                  <a:pt x="13" y="152"/>
                </a:lnTo>
                <a:lnTo>
                  <a:pt x="2" y="128"/>
                </a:lnTo>
                <a:lnTo>
                  <a:pt x="0" y="102"/>
                </a:lnTo>
                <a:lnTo>
                  <a:pt x="3" y="76"/>
                </a:lnTo>
                <a:lnTo>
                  <a:pt x="14" y="51"/>
                </a:lnTo>
                <a:lnTo>
                  <a:pt x="30" y="30"/>
                </a:lnTo>
                <a:lnTo>
                  <a:pt x="51" y="14"/>
                </a:lnTo>
                <a:lnTo>
                  <a:pt x="74" y="4"/>
                </a:lnTo>
                <a:lnTo>
                  <a:pt x="102" y="0"/>
                </a:lnTo>
                <a:close/>
              </a:path>
            </a:pathLst>
          </a:custGeom>
          <a:solidFill>
            <a:srgbClr val="EF3340"/>
          </a:solid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848484"/>
              </a:solidFill>
              <a:effectLst/>
              <a:uLnTx/>
              <a:uFillTx/>
            </a:endParaRPr>
          </a:p>
        </p:txBody>
      </p:sp>
      <p:sp>
        <p:nvSpPr>
          <p:cNvPr id="21" name="Freeform 306">
            <a:extLst>
              <a:ext uri="{FF2B5EF4-FFF2-40B4-BE49-F238E27FC236}">
                <a16:creationId xmlns:a16="http://schemas.microsoft.com/office/drawing/2014/main" id="{EB12A34F-0E53-4027-A45D-E01791D8E898}"/>
              </a:ext>
            </a:extLst>
          </p:cNvPr>
          <p:cNvSpPr>
            <a:spLocks noEditPoints="1"/>
          </p:cNvSpPr>
          <p:nvPr/>
        </p:nvSpPr>
        <p:spPr bwMode="auto">
          <a:xfrm>
            <a:off x="778545" y="1615677"/>
            <a:ext cx="178659" cy="180055"/>
          </a:xfrm>
          <a:custGeom>
            <a:avLst/>
            <a:gdLst>
              <a:gd name="T0" fmla="*/ 78 w 256"/>
              <a:gd name="T1" fmla="*/ 70 h 258"/>
              <a:gd name="T2" fmla="*/ 39 w 256"/>
              <a:gd name="T3" fmla="*/ 93 h 258"/>
              <a:gd name="T4" fmla="*/ 15 w 256"/>
              <a:gd name="T5" fmla="*/ 132 h 258"/>
              <a:gd name="T6" fmla="*/ 15 w 256"/>
              <a:gd name="T7" fmla="*/ 178 h 258"/>
              <a:gd name="T8" fmla="*/ 39 w 256"/>
              <a:gd name="T9" fmla="*/ 219 h 258"/>
              <a:gd name="T10" fmla="*/ 78 w 256"/>
              <a:gd name="T11" fmla="*/ 242 h 258"/>
              <a:gd name="T12" fmla="*/ 125 w 256"/>
              <a:gd name="T13" fmla="*/ 242 h 258"/>
              <a:gd name="T14" fmla="*/ 165 w 256"/>
              <a:gd name="T15" fmla="*/ 219 h 258"/>
              <a:gd name="T16" fmla="*/ 188 w 256"/>
              <a:gd name="T17" fmla="*/ 178 h 258"/>
              <a:gd name="T18" fmla="*/ 188 w 256"/>
              <a:gd name="T19" fmla="*/ 132 h 258"/>
              <a:gd name="T20" fmla="*/ 165 w 256"/>
              <a:gd name="T21" fmla="*/ 93 h 258"/>
              <a:gd name="T22" fmla="*/ 163 w 256"/>
              <a:gd name="T23" fmla="*/ 92 h 258"/>
              <a:gd name="T24" fmla="*/ 145 w 256"/>
              <a:gd name="T25" fmla="*/ 77 h 258"/>
              <a:gd name="T26" fmla="*/ 102 w 256"/>
              <a:gd name="T27" fmla="*/ 67 h 258"/>
              <a:gd name="T28" fmla="*/ 256 w 256"/>
              <a:gd name="T29" fmla="*/ 0 h 258"/>
              <a:gd name="T30" fmla="*/ 255 w 256"/>
              <a:gd name="T31" fmla="*/ 85 h 258"/>
              <a:gd name="T32" fmla="*/ 250 w 256"/>
              <a:gd name="T33" fmla="*/ 89 h 258"/>
              <a:gd name="T34" fmla="*/ 243 w 256"/>
              <a:gd name="T35" fmla="*/ 85 h 258"/>
              <a:gd name="T36" fmla="*/ 243 w 256"/>
              <a:gd name="T37" fmla="*/ 22 h 258"/>
              <a:gd name="T38" fmla="*/ 193 w 256"/>
              <a:gd name="T39" fmla="*/ 109 h 258"/>
              <a:gd name="T40" fmla="*/ 204 w 256"/>
              <a:gd name="T41" fmla="*/ 159 h 258"/>
              <a:gd name="T42" fmla="*/ 191 w 256"/>
              <a:gd name="T43" fmla="*/ 207 h 258"/>
              <a:gd name="T44" fmla="*/ 153 w 256"/>
              <a:gd name="T45" fmla="*/ 245 h 258"/>
              <a:gd name="T46" fmla="*/ 102 w 256"/>
              <a:gd name="T47" fmla="*/ 258 h 258"/>
              <a:gd name="T48" fmla="*/ 51 w 256"/>
              <a:gd name="T49" fmla="*/ 245 h 258"/>
              <a:gd name="T50" fmla="*/ 15 w 256"/>
              <a:gd name="T51" fmla="*/ 210 h 258"/>
              <a:gd name="T52" fmla="*/ 0 w 256"/>
              <a:gd name="T53" fmla="*/ 167 h 258"/>
              <a:gd name="T54" fmla="*/ 5 w 256"/>
              <a:gd name="T55" fmla="*/ 122 h 258"/>
              <a:gd name="T56" fmla="*/ 30 w 256"/>
              <a:gd name="T57" fmla="*/ 83 h 258"/>
              <a:gd name="T58" fmla="*/ 76 w 256"/>
              <a:gd name="T59" fmla="*/ 57 h 258"/>
              <a:gd name="T60" fmla="*/ 127 w 256"/>
              <a:gd name="T61" fmla="*/ 57 h 258"/>
              <a:gd name="T62" fmla="*/ 168 w 256"/>
              <a:gd name="T63" fmla="*/ 77 h 258"/>
              <a:gd name="T64" fmla="*/ 174 w 256"/>
              <a:gd name="T65" fmla="*/ 13 h 258"/>
              <a:gd name="T66" fmla="*/ 167 w 256"/>
              <a:gd name="T67" fmla="*/ 9 h 258"/>
              <a:gd name="T68" fmla="*/ 167 w 256"/>
              <a:gd name="T69" fmla="*/ 3 h 258"/>
              <a:gd name="T70" fmla="*/ 174 w 256"/>
              <a:gd name="T71"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58">
                <a:moveTo>
                  <a:pt x="102" y="67"/>
                </a:moveTo>
                <a:lnTo>
                  <a:pt x="78" y="70"/>
                </a:lnTo>
                <a:lnTo>
                  <a:pt x="57" y="79"/>
                </a:lnTo>
                <a:lnTo>
                  <a:pt x="39" y="93"/>
                </a:lnTo>
                <a:lnTo>
                  <a:pt x="25" y="112"/>
                </a:lnTo>
                <a:lnTo>
                  <a:pt x="15" y="132"/>
                </a:lnTo>
                <a:lnTo>
                  <a:pt x="13" y="156"/>
                </a:lnTo>
                <a:lnTo>
                  <a:pt x="15" y="178"/>
                </a:lnTo>
                <a:lnTo>
                  <a:pt x="25" y="199"/>
                </a:lnTo>
                <a:lnTo>
                  <a:pt x="39" y="219"/>
                </a:lnTo>
                <a:lnTo>
                  <a:pt x="57" y="233"/>
                </a:lnTo>
                <a:lnTo>
                  <a:pt x="78" y="242"/>
                </a:lnTo>
                <a:lnTo>
                  <a:pt x="102" y="245"/>
                </a:lnTo>
                <a:lnTo>
                  <a:pt x="125" y="242"/>
                </a:lnTo>
                <a:lnTo>
                  <a:pt x="146" y="233"/>
                </a:lnTo>
                <a:lnTo>
                  <a:pt x="165" y="219"/>
                </a:lnTo>
                <a:lnTo>
                  <a:pt x="179" y="199"/>
                </a:lnTo>
                <a:lnTo>
                  <a:pt x="188" y="178"/>
                </a:lnTo>
                <a:lnTo>
                  <a:pt x="191" y="156"/>
                </a:lnTo>
                <a:lnTo>
                  <a:pt x="188" y="132"/>
                </a:lnTo>
                <a:lnTo>
                  <a:pt x="179" y="112"/>
                </a:lnTo>
                <a:lnTo>
                  <a:pt x="165" y="93"/>
                </a:lnTo>
                <a:lnTo>
                  <a:pt x="165" y="92"/>
                </a:lnTo>
                <a:lnTo>
                  <a:pt x="163" y="92"/>
                </a:lnTo>
                <a:lnTo>
                  <a:pt x="163" y="92"/>
                </a:lnTo>
                <a:lnTo>
                  <a:pt x="145" y="77"/>
                </a:lnTo>
                <a:lnTo>
                  <a:pt x="124" y="70"/>
                </a:lnTo>
                <a:lnTo>
                  <a:pt x="102" y="67"/>
                </a:lnTo>
                <a:close/>
                <a:moveTo>
                  <a:pt x="174" y="0"/>
                </a:moveTo>
                <a:lnTo>
                  <a:pt x="256" y="0"/>
                </a:lnTo>
                <a:lnTo>
                  <a:pt x="256" y="83"/>
                </a:lnTo>
                <a:lnTo>
                  <a:pt x="255" y="85"/>
                </a:lnTo>
                <a:lnTo>
                  <a:pt x="252" y="88"/>
                </a:lnTo>
                <a:lnTo>
                  <a:pt x="250" y="89"/>
                </a:lnTo>
                <a:lnTo>
                  <a:pt x="246" y="88"/>
                </a:lnTo>
                <a:lnTo>
                  <a:pt x="243" y="85"/>
                </a:lnTo>
                <a:lnTo>
                  <a:pt x="243" y="83"/>
                </a:lnTo>
                <a:lnTo>
                  <a:pt x="243" y="22"/>
                </a:lnTo>
                <a:lnTo>
                  <a:pt x="178" y="87"/>
                </a:lnTo>
                <a:lnTo>
                  <a:pt x="193" y="109"/>
                </a:lnTo>
                <a:lnTo>
                  <a:pt x="201" y="132"/>
                </a:lnTo>
                <a:lnTo>
                  <a:pt x="204" y="159"/>
                </a:lnTo>
                <a:lnTo>
                  <a:pt x="200" y="184"/>
                </a:lnTo>
                <a:lnTo>
                  <a:pt x="191" y="207"/>
                </a:lnTo>
                <a:lnTo>
                  <a:pt x="174" y="228"/>
                </a:lnTo>
                <a:lnTo>
                  <a:pt x="153" y="245"/>
                </a:lnTo>
                <a:lnTo>
                  <a:pt x="128" y="254"/>
                </a:lnTo>
                <a:lnTo>
                  <a:pt x="102" y="258"/>
                </a:lnTo>
                <a:lnTo>
                  <a:pt x="76" y="254"/>
                </a:lnTo>
                <a:lnTo>
                  <a:pt x="51" y="245"/>
                </a:lnTo>
                <a:lnTo>
                  <a:pt x="30" y="228"/>
                </a:lnTo>
                <a:lnTo>
                  <a:pt x="15" y="210"/>
                </a:lnTo>
                <a:lnTo>
                  <a:pt x="5" y="189"/>
                </a:lnTo>
                <a:lnTo>
                  <a:pt x="0" y="167"/>
                </a:lnTo>
                <a:lnTo>
                  <a:pt x="0" y="144"/>
                </a:lnTo>
                <a:lnTo>
                  <a:pt x="5" y="122"/>
                </a:lnTo>
                <a:lnTo>
                  <a:pt x="15" y="102"/>
                </a:lnTo>
                <a:lnTo>
                  <a:pt x="30" y="83"/>
                </a:lnTo>
                <a:lnTo>
                  <a:pt x="51" y="67"/>
                </a:lnTo>
                <a:lnTo>
                  <a:pt x="76" y="57"/>
                </a:lnTo>
                <a:lnTo>
                  <a:pt x="102" y="53"/>
                </a:lnTo>
                <a:lnTo>
                  <a:pt x="127" y="57"/>
                </a:lnTo>
                <a:lnTo>
                  <a:pt x="149" y="64"/>
                </a:lnTo>
                <a:lnTo>
                  <a:pt x="168" y="77"/>
                </a:lnTo>
                <a:lnTo>
                  <a:pt x="233" y="13"/>
                </a:lnTo>
                <a:lnTo>
                  <a:pt x="174" y="13"/>
                </a:lnTo>
                <a:lnTo>
                  <a:pt x="170" y="12"/>
                </a:lnTo>
                <a:lnTo>
                  <a:pt x="167" y="9"/>
                </a:lnTo>
                <a:lnTo>
                  <a:pt x="167" y="7"/>
                </a:lnTo>
                <a:lnTo>
                  <a:pt x="167" y="3"/>
                </a:lnTo>
                <a:lnTo>
                  <a:pt x="170" y="0"/>
                </a:lnTo>
                <a:lnTo>
                  <a:pt x="174" y="0"/>
                </a:lnTo>
                <a:close/>
              </a:path>
            </a:pathLst>
          </a:custGeom>
          <a:solidFill>
            <a:srgbClr val="EF3340"/>
          </a:solid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848484"/>
              </a:solidFill>
              <a:effectLst/>
              <a:uLnTx/>
              <a:uFillTx/>
            </a:endParaRPr>
          </a:p>
        </p:txBody>
      </p:sp>
      <p:graphicFrame>
        <p:nvGraphicFramePr>
          <p:cNvPr id="22" name="Diagramm 21">
            <a:extLst>
              <a:ext uri="{FF2B5EF4-FFF2-40B4-BE49-F238E27FC236}">
                <a16:creationId xmlns:a16="http://schemas.microsoft.com/office/drawing/2014/main" id="{B55462B5-E79E-477A-93B0-A233A3A87460}"/>
              </a:ext>
            </a:extLst>
          </p:cNvPr>
          <p:cNvGraphicFramePr/>
          <p:nvPr>
            <p:extLst/>
          </p:nvPr>
        </p:nvGraphicFramePr>
        <p:xfrm>
          <a:off x="1098797" y="1901744"/>
          <a:ext cx="2171385" cy="13990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Diagramm 22">
            <a:extLst>
              <a:ext uri="{FF2B5EF4-FFF2-40B4-BE49-F238E27FC236}">
                <a16:creationId xmlns:a16="http://schemas.microsoft.com/office/drawing/2014/main" id="{DF7C1F0A-B3FD-430B-ABD3-632CCF6C9ECF}"/>
              </a:ext>
            </a:extLst>
          </p:cNvPr>
          <p:cNvGraphicFramePr/>
          <p:nvPr>
            <p:extLst>
              <p:ext uri="{D42A27DB-BD31-4B8C-83A1-F6EECF244321}">
                <p14:modId xmlns:p14="http://schemas.microsoft.com/office/powerpoint/2010/main" val="1638673483"/>
              </p:ext>
            </p:extLst>
          </p:nvPr>
        </p:nvGraphicFramePr>
        <p:xfrm>
          <a:off x="4361529" y="1077323"/>
          <a:ext cx="7230389" cy="2023893"/>
        </p:xfrm>
        <a:graphic>
          <a:graphicData uri="http://schemas.openxmlformats.org/drawingml/2006/chart">
            <c:chart xmlns:c="http://schemas.openxmlformats.org/drawingml/2006/chart" xmlns:r="http://schemas.openxmlformats.org/officeDocument/2006/relationships" r:id="rId3"/>
          </a:graphicData>
        </a:graphic>
      </p:graphicFrame>
      <p:sp>
        <p:nvSpPr>
          <p:cNvPr id="36" name="Abgerundetes Rechteck 145">
            <a:extLst>
              <a:ext uri="{FF2B5EF4-FFF2-40B4-BE49-F238E27FC236}">
                <a16:creationId xmlns:a16="http://schemas.microsoft.com/office/drawing/2014/main" id="{BD84F7FE-9C35-45CA-B68E-909830C2EACB}"/>
              </a:ext>
            </a:extLst>
          </p:cNvPr>
          <p:cNvSpPr/>
          <p:nvPr/>
        </p:nvSpPr>
        <p:spPr>
          <a:xfrm>
            <a:off x="4341021" y="4513324"/>
            <a:ext cx="868296" cy="138500"/>
          </a:xfrm>
          <a:prstGeom prst="roundRect">
            <a:avLst>
              <a:gd name="adj" fmla="val 50000"/>
            </a:avLst>
          </a:prstGeom>
          <a:solidFill>
            <a:srgbClr val="FFFFFF">
              <a:lumMod val="8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Arial"/>
              <a:ea typeface="+mn-ea"/>
              <a:cs typeface="+mn-cs"/>
            </a:endParaRPr>
          </a:p>
        </p:txBody>
      </p:sp>
      <p:sp>
        <p:nvSpPr>
          <p:cNvPr id="37" name="Abgerundetes Rechteck 146">
            <a:extLst>
              <a:ext uri="{FF2B5EF4-FFF2-40B4-BE49-F238E27FC236}">
                <a16:creationId xmlns:a16="http://schemas.microsoft.com/office/drawing/2014/main" id="{7B8DD98B-0D5D-4292-9D99-147AEEB7A9F0}"/>
              </a:ext>
            </a:extLst>
          </p:cNvPr>
          <p:cNvSpPr/>
          <p:nvPr/>
        </p:nvSpPr>
        <p:spPr>
          <a:xfrm>
            <a:off x="4354329" y="4513324"/>
            <a:ext cx="25200" cy="138500"/>
          </a:xfrm>
          <a:prstGeom prst="roundRect">
            <a:avLst>
              <a:gd name="adj" fmla="val 50000"/>
            </a:avLst>
          </a:prstGeom>
          <a:solidFill>
            <a:schemeClr val="tx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Arial"/>
              <a:ea typeface="+mn-ea"/>
              <a:cs typeface="+mn-cs"/>
            </a:endParaRPr>
          </a:p>
        </p:txBody>
      </p:sp>
      <p:sp>
        <p:nvSpPr>
          <p:cNvPr id="40" name="Abgerundetes Rechteck 149">
            <a:extLst>
              <a:ext uri="{FF2B5EF4-FFF2-40B4-BE49-F238E27FC236}">
                <a16:creationId xmlns:a16="http://schemas.microsoft.com/office/drawing/2014/main" id="{DD95E19D-05AF-4FEC-8524-51E85F4166F7}"/>
              </a:ext>
            </a:extLst>
          </p:cNvPr>
          <p:cNvSpPr/>
          <p:nvPr/>
        </p:nvSpPr>
        <p:spPr>
          <a:xfrm>
            <a:off x="5658314" y="4513324"/>
            <a:ext cx="868296" cy="138500"/>
          </a:xfrm>
          <a:prstGeom prst="roundRect">
            <a:avLst>
              <a:gd name="adj" fmla="val 50000"/>
            </a:avLst>
          </a:prstGeom>
          <a:solidFill>
            <a:srgbClr val="FFFFFF">
              <a:lumMod val="8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Arial"/>
              <a:ea typeface="+mn-ea"/>
              <a:cs typeface="+mn-cs"/>
            </a:endParaRPr>
          </a:p>
        </p:txBody>
      </p:sp>
      <p:sp>
        <p:nvSpPr>
          <p:cNvPr id="41" name="Abgerundetes Rechteck 150">
            <a:extLst>
              <a:ext uri="{FF2B5EF4-FFF2-40B4-BE49-F238E27FC236}">
                <a16:creationId xmlns:a16="http://schemas.microsoft.com/office/drawing/2014/main" id="{C4C7836F-0B87-4C70-BF05-3A6353CF6143}"/>
              </a:ext>
            </a:extLst>
          </p:cNvPr>
          <p:cNvSpPr/>
          <p:nvPr/>
        </p:nvSpPr>
        <p:spPr>
          <a:xfrm>
            <a:off x="5658314" y="4513324"/>
            <a:ext cx="108000" cy="138500"/>
          </a:xfrm>
          <a:prstGeom prst="roundRect">
            <a:avLst>
              <a:gd name="adj" fmla="val 50000"/>
            </a:avLst>
          </a:prstGeom>
          <a:solidFill>
            <a:schemeClr val="tx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Arial"/>
              <a:ea typeface="+mn-ea"/>
              <a:cs typeface="+mn-cs"/>
            </a:endParaRPr>
          </a:p>
        </p:txBody>
      </p:sp>
      <p:sp>
        <p:nvSpPr>
          <p:cNvPr id="44" name="Abgerundetes Rechteck 153">
            <a:extLst>
              <a:ext uri="{FF2B5EF4-FFF2-40B4-BE49-F238E27FC236}">
                <a16:creationId xmlns:a16="http://schemas.microsoft.com/office/drawing/2014/main" id="{2CB5BA66-4876-4D9A-9DEF-BB14AE67C977}"/>
              </a:ext>
            </a:extLst>
          </p:cNvPr>
          <p:cNvSpPr/>
          <p:nvPr/>
        </p:nvSpPr>
        <p:spPr>
          <a:xfrm>
            <a:off x="6969179" y="4513324"/>
            <a:ext cx="868296" cy="138500"/>
          </a:xfrm>
          <a:prstGeom prst="roundRect">
            <a:avLst>
              <a:gd name="adj" fmla="val 50000"/>
            </a:avLst>
          </a:prstGeom>
          <a:solidFill>
            <a:srgbClr val="FFFFFF">
              <a:lumMod val="8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Arial"/>
              <a:ea typeface="+mn-ea"/>
              <a:cs typeface="+mn-cs"/>
            </a:endParaRPr>
          </a:p>
        </p:txBody>
      </p:sp>
      <p:sp>
        <p:nvSpPr>
          <p:cNvPr id="45" name="Abgerundetes Rechteck 154">
            <a:extLst>
              <a:ext uri="{FF2B5EF4-FFF2-40B4-BE49-F238E27FC236}">
                <a16:creationId xmlns:a16="http://schemas.microsoft.com/office/drawing/2014/main" id="{752D2C8A-C64A-4DCE-9523-68315407871C}"/>
              </a:ext>
            </a:extLst>
          </p:cNvPr>
          <p:cNvSpPr/>
          <p:nvPr/>
        </p:nvSpPr>
        <p:spPr>
          <a:xfrm>
            <a:off x="6969178" y="4513324"/>
            <a:ext cx="327600" cy="138500"/>
          </a:xfrm>
          <a:prstGeom prst="roundRect">
            <a:avLst>
              <a:gd name="adj" fmla="val 50000"/>
            </a:avLst>
          </a:prstGeom>
          <a:solidFill>
            <a:schemeClr val="tx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Arial"/>
              <a:ea typeface="+mn-ea"/>
              <a:cs typeface="+mn-cs"/>
            </a:endParaRPr>
          </a:p>
        </p:txBody>
      </p:sp>
      <p:sp>
        <p:nvSpPr>
          <p:cNvPr id="48" name="Textfeld 47">
            <a:extLst>
              <a:ext uri="{FF2B5EF4-FFF2-40B4-BE49-F238E27FC236}">
                <a16:creationId xmlns:a16="http://schemas.microsoft.com/office/drawing/2014/main" id="{F3005CA7-B7E8-4AEB-90DF-4C3CFA8727F9}"/>
              </a:ext>
            </a:extLst>
          </p:cNvPr>
          <p:cNvSpPr txBox="1"/>
          <p:nvPr/>
        </p:nvSpPr>
        <p:spPr>
          <a:xfrm>
            <a:off x="4395392" y="4515448"/>
            <a:ext cx="184346" cy="153888"/>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kern="0" dirty="0">
                <a:solidFill>
                  <a:srgbClr val="1C1C1C"/>
                </a:solidFill>
              </a:rPr>
              <a:t>3</a:t>
            </a:r>
            <a:r>
              <a:rPr kumimoji="0" lang="en-US" sz="1000" b="0" i="0" u="none" strike="noStrike" kern="0" cap="none" spc="0" normalizeH="0" baseline="0" noProof="0" dirty="0">
                <a:ln>
                  <a:noFill/>
                </a:ln>
                <a:solidFill>
                  <a:srgbClr val="1C1C1C"/>
                </a:solidFill>
                <a:effectLst/>
                <a:uLnTx/>
                <a:uFillTx/>
              </a:rPr>
              <a:t>%</a:t>
            </a:r>
          </a:p>
        </p:txBody>
      </p:sp>
      <p:sp>
        <p:nvSpPr>
          <p:cNvPr id="51" name="Textfeld 50">
            <a:extLst>
              <a:ext uri="{FF2B5EF4-FFF2-40B4-BE49-F238E27FC236}">
                <a16:creationId xmlns:a16="http://schemas.microsoft.com/office/drawing/2014/main" id="{DADA27FA-9E87-4E25-998A-61A9BA481B10}"/>
              </a:ext>
            </a:extLst>
          </p:cNvPr>
          <p:cNvSpPr txBox="1"/>
          <p:nvPr/>
        </p:nvSpPr>
        <p:spPr>
          <a:xfrm>
            <a:off x="5764370" y="4502918"/>
            <a:ext cx="254878" cy="153888"/>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1C1C1C"/>
                </a:solidFill>
                <a:effectLst/>
                <a:uLnTx/>
                <a:uFillTx/>
              </a:rPr>
              <a:t>12%</a:t>
            </a:r>
          </a:p>
        </p:txBody>
      </p:sp>
      <p:sp>
        <p:nvSpPr>
          <p:cNvPr id="52" name="Textfeld 51">
            <a:extLst>
              <a:ext uri="{FF2B5EF4-FFF2-40B4-BE49-F238E27FC236}">
                <a16:creationId xmlns:a16="http://schemas.microsoft.com/office/drawing/2014/main" id="{2CFCD251-A945-4646-92E5-370E569981A6}"/>
              </a:ext>
            </a:extLst>
          </p:cNvPr>
          <p:cNvSpPr txBox="1"/>
          <p:nvPr/>
        </p:nvSpPr>
        <p:spPr>
          <a:xfrm>
            <a:off x="7295019" y="4501877"/>
            <a:ext cx="254878" cy="153888"/>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kern="0" dirty="0">
                <a:solidFill>
                  <a:srgbClr val="1C1C1C"/>
                </a:solidFill>
              </a:rPr>
              <a:t>38</a:t>
            </a:r>
            <a:r>
              <a:rPr kumimoji="0" lang="en-US" sz="1000" b="0" i="0" u="none" strike="noStrike" kern="0" cap="none" spc="0" normalizeH="0" baseline="0" noProof="0" dirty="0">
                <a:ln>
                  <a:noFill/>
                </a:ln>
                <a:solidFill>
                  <a:srgbClr val="1C1C1C"/>
                </a:solidFill>
                <a:effectLst/>
                <a:uLnTx/>
                <a:uFillTx/>
              </a:rPr>
              <a:t>%</a:t>
            </a:r>
          </a:p>
        </p:txBody>
      </p:sp>
      <p:grpSp>
        <p:nvGrpSpPr>
          <p:cNvPr id="56" name="Gruppieren 55">
            <a:extLst>
              <a:ext uri="{FF2B5EF4-FFF2-40B4-BE49-F238E27FC236}">
                <a16:creationId xmlns:a16="http://schemas.microsoft.com/office/drawing/2014/main" id="{3B83D765-715B-4FDD-8063-0BBF58B448E7}"/>
              </a:ext>
            </a:extLst>
          </p:cNvPr>
          <p:cNvGrpSpPr/>
          <p:nvPr/>
        </p:nvGrpSpPr>
        <p:grpSpPr>
          <a:xfrm>
            <a:off x="8994770" y="3929437"/>
            <a:ext cx="795474" cy="604233"/>
            <a:chOff x="8159530" y="3410018"/>
            <a:chExt cx="795474" cy="604233"/>
          </a:xfrm>
        </p:grpSpPr>
        <p:sp>
          <p:nvSpPr>
            <p:cNvPr id="57" name="Textfeld 56">
              <a:extLst>
                <a:ext uri="{FF2B5EF4-FFF2-40B4-BE49-F238E27FC236}">
                  <a16:creationId xmlns:a16="http://schemas.microsoft.com/office/drawing/2014/main" id="{A0852282-9E3B-420D-B2AD-97476BEB4D89}"/>
                </a:ext>
              </a:extLst>
            </p:cNvPr>
            <p:cNvSpPr txBox="1"/>
            <p:nvPr/>
          </p:nvSpPr>
          <p:spPr>
            <a:xfrm>
              <a:off x="8159530" y="3645598"/>
              <a:ext cx="795474" cy="297517"/>
            </a:xfrm>
            <a:prstGeom prst="rect">
              <a:avLst/>
            </a:prstGeom>
          </p:spPr>
          <p:txBody>
            <a:bodyPr wrap="square">
              <a:spAutoFit/>
            </a:bodyPr>
            <a:lstStyle>
              <a:defPPr>
                <a:defRPr lang="en-US"/>
              </a:defPPr>
              <a:lvl1pPr algn="r">
                <a:defRPr sz="900">
                  <a:latin typeface="Arial" panose="020B0604020202020204" pitchFamily="34" charset="0"/>
                  <a:ea typeface="Calibri" panose="020F0502020204030204" pitchFamily="34" charset="0"/>
                </a:defRPr>
              </a:lvl1pPr>
            </a:lstStyle>
            <a:p>
              <a:pPr marL="0" marR="0" lvl="0" indent="0" algn="ctr" defTabSz="914400" eaLnBrk="1" fontAlgn="auto" latinLnBrk="0" hangingPunct="1">
                <a:lnSpc>
                  <a:spcPts val="8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C1C1C"/>
                  </a:solidFill>
                  <a:effectLst/>
                  <a:uLnTx/>
                  <a:uFillTx/>
                  <a:latin typeface="Arial" panose="020B0604020202020204" pitchFamily="34" charset="0"/>
                </a:rPr>
                <a:t>Smoke every day</a:t>
              </a:r>
            </a:p>
          </p:txBody>
        </p:sp>
        <p:pic>
          <p:nvPicPr>
            <p:cNvPr id="58" name="Grafik 57">
              <a:extLst>
                <a:ext uri="{FF2B5EF4-FFF2-40B4-BE49-F238E27FC236}">
                  <a16:creationId xmlns:a16="http://schemas.microsoft.com/office/drawing/2014/main" id="{E488C312-6151-476C-8019-5071E46B1F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3770" y="3943115"/>
              <a:ext cx="646995" cy="71136"/>
            </a:xfrm>
            <a:prstGeom prst="rect">
              <a:avLst/>
            </a:prstGeom>
          </p:spPr>
        </p:pic>
        <p:sp>
          <p:nvSpPr>
            <p:cNvPr id="59" name="Textfeld 58">
              <a:extLst>
                <a:ext uri="{FF2B5EF4-FFF2-40B4-BE49-F238E27FC236}">
                  <a16:creationId xmlns:a16="http://schemas.microsoft.com/office/drawing/2014/main" id="{1D454A2C-9A56-42E1-8413-BBD99A301E70}"/>
                </a:ext>
              </a:extLst>
            </p:cNvPr>
            <p:cNvSpPr txBox="1"/>
            <p:nvPr/>
          </p:nvSpPr>
          <p:spPr>
            <a:xfrm>
              <a:off x="8333777" y="3410018"/>
              <a:ext cx="461665" cy="2769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1C1C1C"/>
                  </a:solidFill>
                  <a:effectLst/>
                  <a:uLnTx/>
                  <a:uFillTx/>
                </a:rPr>
                <a:t>22%</a:t>
              </a:r>
            </a:p>
          </p:txBody>
        </p:sp>
      </p:grpSp>
      <p:grpSp>
        <p:nvGrpSpPr>
          <p:cNvPr id="60" name="Gruppieren 59">
            <a:extLst>
              <a:ext uri="{FF2B5EF4-FFF2-40B4-BE49-F238E27FC236}">
                <a16:creationId xmlns:a16="http://schemas.microsoft.com/office/drawing/2014/main" id="{C60287AB-9CDA-4DE4-911B-B9721417C10E}"/>
              </a:ext>
            </a:extLst>
          </p:cNvPr>
          <p:cNvGrpSpPr/>
          <p:nvPr/>
        </p:nvGrpSpPr>
        <p:grpSpPr>
          <a:xfrm>
            <a:off x="8977658" y="4718959"/>
            <a:ext cx="829698" cy="604233"/>
            <a:chOff x="9094411" y="3410018"/>
            <a:chExt cx="829698" cy="604233"/>
          </a:xfrm>
        </p:grpSpPr>
        <p:sp>
          <p:nvSpPr>
            <p:cNvPr id="61" name="Textfeld 60">
              <a:extLst>
                <a:ext uri="{FF2B5EF4-FFF2-40B4-BE49-F238E27FC236}">
                  <a16:creationId xmlns:a16="http://schemas.microsoft.com/office/drawing/2014/main" id="{C76777DF-8EF6-43CA-A067-92E84153F4C7}"/>
                </a:ext>
              </a:extLst>
            </p:cNvPr>
            <p:cNvSpPr txBox="1"/>
            <p:nvPr/>
          </p:nvSpPr>
          <p:spPr>
            <a:xfrm>
              <a:off x="9094411" y="3645597"/>
              <a:ext cx="829698" cy="297517"/>
            </a:xfrm>
            <a:prstGeom prst="rect">
              <a:avLst/>
            </a:prstGeom>
          </p:spPr>
          <p:txBody>
            <a:bodyPr wrap="square">
              <a:spAutoFit/>
            </a:bodyPr>
            <a:lstStyle>
              <a:defPPr>
                <a:defRPr lang="en-US"/>
              </a:defPPr>
              <a:lvl1pPr algn="r">
                <a:defRPr sz="900">
                  <a:latin typeface="Arial" panose="020B0604020202020204" pitchFamily="34" charset="0"/>
                  <a:ea typeface="Calibri" panose="020F0502020204030204" pitchFamily="34" charset="0"/>
                </a:defRPr>
              </a:lvl1pPr>
            </a:lstStyle>
            <a:p>
              <a:pPr marL="0" marR="0" lvl="0" indent="0" algn="ctr" defTabSz="914400" eaLnBrk="1" fontAlgn="auto" latinLnBrk="0" hangingPunct="1">
                <a:lnSpc>
                  <a:spcPts val="8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C1C1C"/>
                  </a:solidFill>
                  <a:effectLst/>
                  <a:uLnTx/>
                  <a:uFillTx/>
                  <a:latin typeface="Arial" panose="020B0604020202020204" pitchFamily="34" charset="0"/>
                </a:rPr>
                <a:t>Smoke occasionally</a:t>
              </a:r>
            </a:p>
          </p:txBody>
        </p:sp>
        <p:pic>
          <p:nvPicPr>
            <p:cNvPr id="62" name="Grafik 61">
              <a:extLst>
                <a:ext uri="{FF2B5EF4-FFF2-40B4-BE49-F238E27FC236}">
                  <a16:creationId xmlns:a16="http://schemas.microsoft.com/office/drawing/2014/main" id="{9B09873E-7571-437C-A66B-34E4E9E838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5763" y="3943115"/>
              <a:ext cx="646995" cy="71136"/>
            </a:xfrm>
            <a:prstGeom prst="rect">
              <a:avLst/>
            </a:prstGeom>
          </p:spPr>
        </p:pic>
        <p:sp>
          <p:nvSpPr>
            <p:cNvPr id="63" name="Textfeld 62">
              <a:extLst>
                <a:ext uri="{FF2B5EF4-FFF2-40B4-BE49-F238E27FC236}">
                  <a16:creationId xmlns:a16="http://schemas.microsoft.com/office/drawing/2014/main" id="{765C4580-1CA3-490E-AA32-642562EC8779}"/>
                </a:ext>
              </a:extLst>
            </p:cNvPr>
            <p:cNvSpPr txBox="1"/>
            <p:nvPr/>
          </p:nvSpPr>
          <p:spPr>
            <a:xfrm>
              <a:off x="9342547" y="3410018"/>
              <a:ext cx="333426" cy="276999"/>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a:solidFill>
                    <a:srgbClr val="1C1C1C"/>
                  </a:solidFill>
                </a:rPr>
                <a:t>8</a:t>
              </a:r>
              <a:r>
                <a:rPr kumimoji="0" lang="en-US" sz="1800" b="0" i="0" u="none" strike="noStrike" kern="0" cap="none" spc="0" normalizeH="0" baseline="0" noProof="0" dirty="0">
                  <a:ln>
                    <a:noFill/>
                  </a:ln>
                  <a:solidFill>
                    <a:srgbClr val="1C1C1C"/>
                  </a:solidFill>
                  <a:effectLst/>
                  <a:uLnTx/>
                  <a:uFillTx/>
                </a:rPr>
                <a:t>%</a:t>
              </a:r>
            </a:p>
          </p:txBody>
        </p:sp>
      </p:grpSp>
      <p:grpSp>
        <p:nvGrpSpPr>
          <p:cNvPr id="64" name="Gruppieren 63">
            <a:extLst>
              <a:ext uri="{FF2B5EF4-FFF2-40B4-BE49-F238E27FC236}">
                <a16:creationId xmlns:a16="http://schemas.microsoft.com/office/drawing/2014/main" id="{FE686497-232F-4CDC-8737-0DDDE65476D0}"/>
              </a:ext>
            </a:extLst>
          </p:cNvPr>
          <p:cNvGrpSpPr/>
          <p:nvPr/>
        </p:nvGrpSpPr>
        <p:grpSpPr>
          <a:xfrm>
            <a:off x="10269988" y="3936228"/>
            <a:ext cx="1003357" cy="664941"/>
            <a:chOff x="9838269" y="4112272"/>
            <a:chExt cx="1003357" cy="664941"/>
          </a:xfrm>
        </p:grpSpPr>
        <p:sp>
          <p:nvSpPr>
            <p:cNvPr id="65" name="Textfeld 64">
              <a:extLst>
                <a:ext uri="{FF2B5EF4-FFF2-40B4-BE49-F238E27FC236}">
                  <a16:creationId xmlns:a16="http://schemas.microsoft.com/office/drawing/2014/main" id="{4F0B7F78-39C1-4D96-AEAD-F6FE02D68E6C}"/>
                </a:ext>
              </a:extLst>
            </p:cNvPr>
            <p:cNvSpPr txBox="1"/>
            <p:nvPr/>
          </p:nvSpPr>
          <p:spPr>
            <a:xfrm>
              <a:off x="9838269" y="4347851"/>
              <a:ext cx="1003357" cy="297517"/>
            </a:xfrm>
            <a:prstGeom prst="rect">
              <a:avLst/>
            </a:prstGeom>
          </p:spPr>
          <p:txBody>
            <a:bodyPr wrap="square">
              <a:spAutoFit/>
            </a:bodyPr>
            <a:lstStyle>
              <a:defPPr>
                <a:defRPr lang="en-US"/>
              </a:defPPr>
              <a:lvl1pPr algn="r">
                <a:defRPr sz="900">
                  <a:latin typeface="Arial" panose="020B0604020202020204" pitchFamily="34" charset="0"/>
                  <a:ea typeface="Calibri" panose="020F0502020204030204" pitchFamily="34" charset="0"/>
                </a:defRPr>
              </a:lvl1pPr>
            </a:lstStyle>
            <a:p>
              <a:pPr marL="0" marR="0" lvl="0" indent="0" algn="ctr" defTabSz="914400" eaLnBrk="1" fontAlgn="auto" latinLnBrk="0" hangingPunct="1">
                <a:lnSpc>
                  <a:spcPts val="8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C1C1C"/>
                  </a:solidFill>
                  <a:effectLst/>
                  <a:uLnTx/>
                  <a:uFillTx/>
                  <a:latin typeface="Arial" panose="020B0604020202020204" pitchFamily="34" charset="0"/>
                </a:rPr>
                <a:t>Do not </a:t>
              </a:r>
            </a:p>
            <a:p>
              <a:pPr marL="0" marR="0" lvl="0" indent="0" algn="ctr" defTabSz="914400" eaLnBrk="1" fontAlgn="auto" latinLnBrk="0" hangingPunct="1">
                <a:lnSpc>
                  <a:spcPts val="8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C1C1C"/>
                  </a:solidFill>
                  <a:effectLst/>
                  <a:uLnTx/>
                  <a:uFillTx/>
                  <a:latin typeface="Arial" panose="020B0604020202020204" pitchFamily="34" charset="0"/>
                </a:rPr>
                <a:t>currently smoke</a:t>
              </a:r>
            </a:p>
          </p:txBody>
        </p:sp>
        <p:pic>
          <p:nvPicPr>
            <p:cNvPr id="66" name="Grafik 65">
              <a:extLst>
                <a:ext uri="{FF2B5EF4-FFF2-40B4-BE49-F238E27FC236}">
                  <a16:creationId xmlns:a16="http://schemas.microsoft.com/office/drawing/2014/main" id="{EDAE9B8C-2012-49E4-A24E-9FC530D848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6152" y="4645369"/>
              <a:ext cx="646995" cy="71136"/>
            </a:xfrm>
            <a:prstGeom prst="rect">
              <a:avLst/>
            </a:prstGeom>
          </p:spPr>
        </p:pic>
        <p:sp>
          <p:nvSpPr>
            <p:cNvPr id="67" name="Textfeld 66">
              <a:extLst>
                <a:ext uri="{FF2B5EF4-FFF2-40B4-BE49-F238E27FC236}">
                  <a16:creationId xmlns:a16="http://schemas.microsoft.com/office/drawing/2014/main" id="{4F08D2DD-1D12-4084-B894-38D62194C375}"/>
                </a:ext>
              </a:extLst>
            </p:cNvPr>
            <p:cNvSpPr txBox="1"/>
            <p:nvPr/>
          </p:nvSpPr>
          <p:spPr>
            <a:xfrm>
              <a:off x="10108816" y="4112272"/>
              <a:ext cx="461666" cy="276999"/>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1C1C1C"/>
                  </a:solidFill>
                  <a:effectLst/>
                  <a:uLnTx/>
                  <a:uFillTx/>
                </a:rPr>
                <a:t>29%</a:t>
              </a:r>
            </a:p>
          </p:txBody>
        </p:sp>
        <p:cxnSp>
          <p:nvCxnSpPr>
            <p:cNvPr id="68" name="Gerader Verbinder 67">
              <a:extLst>
                <a:ext uri="{FF2B5EF4-FFF2-40B4-BE49-F238E27FC236}">
                  <a16:creationId xmlns:a16="http://schemas.microsoft.com/office/drawing/2014/main" id="{0B6666B5-F972-492D-B177-228AB1F2288F}"/>
                </a:ext>
              </a:extLst>
            </p:cNvPr>
            <p:cNvCxnSpPr/>
            <p:nvPr/>
          </p:nvCxnSpPr>
          <p:spPr>
            <a:xfrm flipV="1">
              <a:off x="10243373" y="4584660"/>
              <a:ext cx="192553" cy="192553"/>
            </a:xfrm>
            <a:prstGeom prst="line">
              <a:avLst/>
            </a:prstGeom>
            <a:noFill/>
            <a:ln w="38100" cap="flat" cmpd="sng" algn="ctr">
              <a:solidFill>
                <a:srgbClr val="EF3340"/>
              </a:solidFill>
              <a:prstDash val="solid"/>
              <a:miter lim="800000"/>
              <a:tailEnd type="none"/>
            </a:ln>
            <a:effectLst/>
          </p:spPr>
        </p:cxnSp>
      </p:grpSp>
      <p:grpSp>
        <p:nvGrpSpPr>
          <p:cNvPr id="69" name="Gruppieren 68">
            <a:extLst>
              <a:ext uri="{FF2B5EF4-FFF2-40B4-BE49-F238E27FC236}">
                <a16:creationId xmlns:a16="http://schemas.microsoft.com/office/drawing/2014/main" id="{B393F2CD-E436-4620-8F0E-DB3339C09073}"/>
              </a:ext>
            </a:extLst>
          </p:cNvPr>
          <p:cNvGrpSpPr/>
          <p:nvPr/>
        </p:nvGrpSpPr>
        <p:grpSpPr>
          <a:xfrm>
            <a:off x="10277492" y="4715029"/>
            <a:ext cx="1003357" cy="604233"/>
            <a:chOff x="10980540" y="3410018"/>
            <a:chExt cx="1003357" cy="604233"/>
          </a:xfrm>
        </p:grpSpPr>
        <p:sp>
          <p:nvSpPr>
            <p:cNvPr id="70" name="Textfeld 69">
              <a:extLst>
                <a:ext uri="{FF2B5EF4-FFF2-40B4-BE49-F238E27FC236}">
                  <a16:creationId xmlns:a16="http://schemas.microsoft.com/office/drawing/2014/main" id="{B5DF1606-CDC8-481A-9943-B2D64D6CFD90}"/>
                </a:ext>
              </a:extLst>
            </p:cNvPr>
            <p:cNvSpPr txBox="1"/>
            <p:nvPr/>
          </p:nvSpPr>
          <p:spPr>
            <a:xfrm>
              <a:off x="10980540" y="3645597"/>
              <a:ext cx="1003357" cy="297517"/>
            </a:xfrm>
            <a:prstGeom prst="rect">
              <a:avLst/>
            </a:prstGeom>
          </p:spPr>
          <p:txBody>
            <a:bodyPr wrap="square">
              <a:spAutoFit/>
            </a:bodyPr>
            <a:lstStyle>
              <a:defPPr>
                <a:defRPr lang="en-US"/>
              </a:defPPr>
              <a:lvl1pPr algn="r">
                <a:defRPr sz="900">
                  <a:latin typeface="Arial" panose="020B0604020202020204" pitchFamily="34" charset="0"/>
                  <a:ea typeface="Calibri" panose="020F0502020204030204" pitchFamily="34" charset="0"/>
                </a:defRPr>
              </a:lvl1pPr>
            </a:lstStyle>
            <a:p>
              <a:pPr marL="0" marR="0" lvl="0" indent="0" algn="ctr" defTabSz="914400" eaLnBrk="1" fontAlgn="auto" latinLnBrk="0" hangingPunct="1">
                <a:lnSpc>
                  <a:spcPts val="8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C1C1C"/>
                  </a:solidFill>
                  <a:effectLst/>
                  <a:uLnTx/>
                  <a:uFillTx/>
                  <a:latin typeface="Arial" panose="020B0604020202020204" pitchFamily="34" charset="0"/>
                </a:rPr>
                <a:t>Have never smoked</a:t>
              </a:r>
            </a:p>
          </p:txBody>
        </p:sp>
        <p:pic>
          <p:nvPicPr>
            <p:cNvPr id="71" name="Grafik 70">
              <a:extLst>
                <a:ext uri="{FF2B5EF4-FFF2-40B4-BE49-F238E27FC236}">
                  <a16:creationId xmlns:a16="http://schemas.microsoft.com/office/drawing/2014/main" id="{757AB59C-E4AF-4045-BB20-6F1C436D63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8721" y="3943115"/>
              <a:ext cx="646995" cy="71136"/>
            </a:xfrm>
            <a:prstGeom prst="rect">
              <a:avLst/>
            </a:prstGeom>
          </p:spPr>
        </p:pic>
        <p:sp>
          <p:nvSpPr>
            <p:cNvPr id="72" name="Textfeld 71">
              <a:extLst>
                <a:ext uri="{FF2B5EF4-FFF2-40B4-BE49-F238E27FC236}">
                  <a16:creationId xmlns:a16="http://schemas.microsoft.com/office/drawing/2014/main" id="{54B95C61-9EB2-440B-8B51-34606930863C}"/>
                </a:ext>
              </a:extLst>
            </p:cNvPr>
            <p:cNvSpPr txBox="1"/>
            <p:nvPr/>
          </p:nvSpPr>
          <p:spPr>
            <a:xfrm>
              <a:off x="11251385" y="3410018"/>
              <a:ext cx="461666" cy="276999"/>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1C1C1C"/>
                  </a:solidFill>
                  <a:effectLst/>
                  <a:uLnTx/>
                  <a:uFillTx/>
                </a:rPr>
                <a:t>41%</a:t>
              </a:r>
            </a:p>
          </p:txBody>
        </p:sp>
      </p:grpSp>
      <p:cxnSp>
        <p:nvCxnSpPr>
          <p:cNvPr id="74" name="Gerader Verbinder 73">
            <a:extLst>
              <a:ext uri="{FF2B5EF4-FFF2-40B4-BE49-F238E27FC236}">
                <a16:creationId xmlns:a16="http://schemas.microsoft.com/office/drawing/2014/main" id="{1DDBCDD6-70C2-4ECB-A229-EE94825111BE}"/>
              </a:ext>
            </a:extLst>
          </p:cNvPr>
          <p:cNvCxnSpPr/>
          <p:nvPr/>
        </p:nvCxnSpPr>
        <p:spPr>
          <a:xfrm>
            <a:off x="8012204" y="3381171"/>
            <a:ext cx="0" cy="2468693"/>
          </a:xfrm>
          <a:prstGeom prst="line">
            <a:avLst/>
          </a:prstGeom>
          <a:noFill/>
          <a:ln w="28575" cap="flat" cmpd="sng" algn="ctr">
            <a:solidFill>
              <a:srgbClr val="FFFFFF">
                <a:lumMod val="75000"/>
              </a:srgbClr>
            </a:solidFill>
            <a:prstDash val="sysDot"/>
            <a:miter lim="800000"/>
            <a:tailEnd type="none"/>
          </a:ln>
          <a:effectLst/>
        </p:spPr>
      </p:cxnSp>
      <p:sp>
        <p:nvSpPr>
          <p:cNvPr id="75" name="Textfeld 74">
            <a:extLst>
              <a:ext uri="{FF2B5EF4-FFF2-40B4-BE49-F238E27FC236}">
                <a16:creationId xmlns:a16="http://schemas.microsoft.com/office/drawing/2014/main" id="{102C6901-DE43-4FD7-BD04-5530C8F19EE0}"/>
              </a:ext>
            </a:extLst>
          </p:cNvPr>
          <p:cNvSpPr txBox="1"/>
          <p:nvPr/>
        </p:nvSpPr>
        <p:spPr>
          <a:xfrm>
            <a:off x="8169891" y="3617797"/>
            <a:ext cx="583493" cy="153888"/>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1C1C1C"/>
                </a:solidFill>
                <a:effectLst/>
                <a:uLnTx/>
                <a:uFillTx/>
              </a:rPr>
              <a:t>Smoking:</a:t>
            </a:r>
          </a:p>
        </p:txBody>
      </p:sp>
      <p:sp>
        <p:nvSpPr>
          <p:cNvPr id="76" name="Textfeld 75">
            <a:extLst>
              <a:ext uri="{FF2B5EF4-FFF2-40B4-BE49-F238E27FC236}">
                <a16:creationId xmlns:a16="http://schemas.microsoft.com/office/drawing/2014/main" id="{DCBB7555-DB8A-44CF-84C7-ADE8115F97D7}"/>
              </a:ext>
            </a:extLst>
          </p:cNvPr>
          <p:cNvSpPr txBox="1"/>
          <p:nvPr/>
        </p:nvSpPr>
        <p:spPr>
          <a:xfrm>
            <a:off x="1664729" y="2525097"/>
            <a:ext cx="235642" cy="169277"/>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lumMod val="65000"/>
                  </a:srgbClr>
                </a:solidFill>
                <a:effectLst/>
                <a:uLnTx/>
                <a:uFillTx/>
              </a:rPr>
              <a:t>age</a:t>
            </a:r>
          </a:p>
        </p:txBody>
      </p:sp>
      <p:graphicFrame>
        <p:nvGraphicFramePr>
          <p:cNvPr id="77" name="Inhaltsplatzhalter 1">
            <a:extLst>
              <a:ext uri="{FF2B5EF4-FFF2-40B4-BE49-F238E27FC236}">
                <a16:creationId xmlns:a16="http://schemas.microsoft.com/office/drawing/2014/main" id="{69FB0B6E-764A-47EE-B908-6C2EF7B3E725}"/>
              </a:ext>
            </a:extLst>
          </p:cNvPr>
          <p:cNvGraphicFramePr>
            <a:graphicFrameLocks/>
          </p:cNvGraphicFramePr>
          <p:nvPr>
            <p:extLst>
              <p:ext uri="{D42A27DB-BD31-4B8C-83A1-F6EECF244321}">
                <p14:modId xmlns:p14="http://schemas.microsoft.com/office/powerpoint/2010/main" val="2724774516"/>
              </p:ext>
            </p:extLst>
          </p:nvPr>
        </p:nvGraphicFramePr>
        <p:xfrm>
          <a:off x="371086" y="4067705"/>
          <a:ext cx="3552488" cy="1742791"/>
        </p:xfrm>
        <a:graphic>
          <a:graphicData uri="http://schemas.openxmlformats.org/drawingml/2006/chart">
            <c:chart xmlns:c="http://schemas.openxmlformats.org/drawingml/2006/chart" xmlns:r="http://schemas.openxmlformats.org/officeDocument/2006/relationships" r:id="rId5"/>
          </a:graphicData>
        </a:graphic>
      </p:graphicFrame>
      <p:sp>
        <p:nvSpPr>
          <p:cNvPr id="78" name="Textfeld 77">
            <a:extLst>
              <a:ext uri="{FF2B5EF4-FFF2-40B4-BE49-F238E27FC236}">
                <a16:creationId xmlns:a16="http://schemas.microsoft.com/office/drawing/2014/main" id="{15396D4A-4475-4803-AAEF-3DFBBC2A0FA6}"/>
              </a:ext>
            </a:extLst>
          </p:cNvPr>
          <p:cNvSpPr txBox="1"/>
          <p:nvPr/>
        </p:nvSpPr>
        <p:spPr>
          <a:xfrm>
            <a:off x="371086" y="3617797"/>
            <a:ext cx="278923" cy="153888"/>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1C1C1C"/>
                </a:solidFill>
                <a:effectLst/>
                <a:uLnTx/>
                <a:uFillTx/>
              </a:rPr>
              <a:t>BMI:</a:t>
            </a:r>
          </a:p>
        </p:txBody>
      </p:sp>
      <p:sp>
        <p:nvSpPr>
          <p:cNvPr id="96" name="Kreuz 95">
            <a:extLst>
              <a:ext uri="{FF2B5EF4-FFF2-40B4-BE49-F238E27FC236}">
                <a16:creationId xmlns:a16="http://schemas.microsoft.com/office/drawing/2014/main" id="{717024FA-17F6-4D63-A30C-BC1565DB8BBB}"/>
              </a:ext>
            </a:extLst>
          </p:cNvPr>
          <p:cNvSpPr>
            <a:spLocks noChangeAspect="1"/>
          </p:cNvSpPr>
          <p:nvPr/>
        </p:nvSpPr>
        <p:spPr bwMode="ltGray">
          <a:xfrm rot="2777841">
            <a:off x="10659253" y="5186763"/>
            <a:ext cx="239832" cy="252000"/>
          </a:xfrm>
          <a:prstGeom prst="plus">
            <a:avLst>
              <a:gd name="adj" fmla="val 42705"/>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de-DE" sz="1600" b="0" dirty="0" err="1"/>
          </a:p>
        </p:txBody>
      </p:sp>
      <p:sp>
        <p:nvSpPr>
          <p:cNvPr id="102" name="Rechteck 101">
            <a:extLst>
              <a:ext uri="{FF2B5EF4-FFF2-40B4-BE49-F238E27FC236}">
                <a16:creationId xmlns:a16="http://schemas.microsoft.com/office/drawing/2014/main" id="{79D7A200-EC57-49E2-8E3A-FCCA77BE927E}"/>
              </a:ext>
            </a:extLst>
          </p:cNvPr>
          <p:cNvSpPr/>
          <p:nvPr/>
        </p:nvSpPr>
        <p:spPr>
          <a:xfrm rot="16200000">
            <a:off x="4235320" y="2545210"/>
            <a:ext cx="1150360" cy="230832"/>
          </a:xfrm>
          <a:prstGeom prst="rect">
            <a:avLst/>
          </a:prstGeom>
        </p:spPr>
        <p:txBody>
          <a:bodyPr wrap="square">
            <a:spAutoFit/>
          </a:bodyPr>
          <a:lstStyle/>
          <a:p>
            <a:pPr lvl="0" algn="r">
              <a:defRPr/>
            </a:pPr>
            <a:r>
              <a:rPr lang="de-DE" sz="900" kern="0" dirty="0" err="1">
                <a:solidFill>
                  <a:srgbClr val="1C1C1C"/>
                </a:solidFill>
              </a:rPr>
              <a:t>Brussels</a:t>
            </a:r>
            <a:endParaRPr kumimoji="0" lang="en-US" sz="900" b="0" i="0" u="none" strike="noStrike" kern="0" cap="none" spc="0" normalizeH="0" baseline="0" noProof="0" dirty="0">
              <a:ln>
                <a:noFill/>
              </a:ln>
              <a:solidFill>
                <a:srgbClr val="1C1C1C"/>
              </a:solidFill>
              <a:effectLst/>
              <a:uLnTx/>
              <a:uFillTx/>
            </a:endParaRPr>
          </a:p>
        </p:txBody>
      </p:sp>
      <p:sp>
        <p:nvSpPr>
          <p:cNvPr id="103" name="Rechteck 102">
            <a:extLst>
              <a:ext uri="{FF2B5EF4-FFF2-40B4-BE49-F238E27FC236}">
                <a16:creationId xmlns:a16="http://schemas.microsoft.com/office/drawing/2014/main" id="{E44CD01A-4FC7-4FA6-ACB2-11B7BA71ECC1}"/>
              </a:ext>
            </a:extLst>
          </p:cNvPr>
          <p:cNvSpPr/>
          <p:nvPr/>
        </p:nvSpPr>
        <p:spPr>
          <a:xfrm rot="16200000">
            <a:off x="4881605" y="2545210"/>
            <a:ext cx="1150360" cy="230832"/>
          </a:xfrm>
          <a:prstGeom prst="rect">
            <a:avLst/>
          </a:prstGeom>
        </p:spPr>
        <p:txBody>
          <a:bodyPr wrap="square">
            <a:spAutoFit/>
          </a:bodyPr>
          <a:lstStyle/>
          <a:p>
            <a:pPr lvl="0" algn="r">
              <a:defRPr/>
            </a:pPr>
            <a:r>
              <a:rPr lang="de-DE" sz="900" kern="0" dirty="0" err="1">
                <a:solidFill>
                  <a:srgbClr val="1C1C1C"/>
                </a:solidFill>
              </a:rPr>
              <a:t>Antwerp</a:t>
            </a:r>
            <a:endParaRPr kumimoji="0" lang="en-US" sz="900" b="0" i="0" u="none" strike="noStrike" kern="0" cap="none" spc="0" normalizeH="0" baseline="0" noProof="0" dirty="0">
              <a:ln>
                <a:noFill/>
              </a:ln>
              <a:solidFill>
                <a:srgbClr val="1C1C1C"/>
              </a:solidFill>
              <a:effectLst/>
              <a:uLnTx/>
              <a:uFillTx/>
            </a:endParaRPr>
          </a:p>
        </p:txBody>
      </p:sp>
      <p:sp>
        <p:nvSpPr>
          <p:cNvPr id="104" name="Rechteck 103">
            <a:extLst>
              <a:ext uri="{FF2B5EF4-FFF2-40B4-BE49-F238E27FC236}">
                <a16:creationId xmlns:a16="http://schemas.microsoft.com/office/drawing/2014/main" id="{A24272A6-E4ED-4C00-BB2B-30D3EB1860CB}"/>
              </a:ext>
            </a:extLst>
          </p:cNvPr>
          <p:cNvSpPr/>
          <p:nvPr/>
        </p:nvSpPr>
        <p:spPr>
          <a:xfrm rot="16200000">
            <a:off x="5527890" y="2545210"/>
            <a:ext cx="1150360" cy="230832"/>
          </a:xfrm>
          <a:prstGeom prst="rect">
            <a:avLst/>
          </a:prstGeom>
        </p:spPr>
        <p:txBody>
          <a:bodyPr wrap="square">
            <a:spAutoFit/>
          </a:bodyPr>
          <a:lstStyle/>
          <a:p>
            <a:pPr lvl="0" algn="r">
              <a:defRPr/>
            </a:pPr>
            <a:r>
              <a:rPr lang="de-DE" sz="900" kern="0" dirty="0">
                <a:solidFill>
                  <a:srgbClr val="1C1C1C"/>
                </a:solidFill>
              </a:rPr>
              <a:t>East Flanders</a:t>
            </a:r>
            <a:endParaRPr kumimoji="0" lang="en-US" sz="900" b="0" i="0" u="none" strike="noStrike" kern="0" cap="none" spc="0" normalizeH="0" baseline="0" noProof="0" dirty="0">
              <a:ln>
                <a:noFill/>
              </a:ln>
              <a:solidFill>
                <a:srgbClr val="1C1C1C"/>
              </a:solidFill>
              <a:effectLst/>
              <a:uLnTx/>
              <a:uFillTx/>
            </a:endParaRPr>
          </a:p>
        </p:txBody>
      </p:sp>
      <p:sp>
        <p:nvSpPr>
          <p:cNvPr id="105" name="Rechteck 104">
            <a:extLst>
              <a:ext uri="{FF2B5EF4-FFF2-40B4-BE49-F238E27FC236}">
                <a16:creationId xmlns:a16="http://schemas.microsoft.com/office/drawing/2014/main" id="{B16FF37A-687E-47C7-A72C-6EB83E28CB17}"/>
              </a:ext>
            </a:extLst>
          </p:cNvPr>
          <p:cNvSpPr/>
          <p:nvPr/>
        </p:nvSpPr>
        <p:spPr>
          <a:xfrm rot="16200000">
            <a:off x="6174175" y="2545211"/>
            <a:ext cx="1150360" cy="230832"/>
          </a:xfrm>
          <a:prstGeom prst="rect">
            <a:avLst/>
          </a:prstGeom>
        </p:spPr>
        <p:txBody>
          <a:bodyPr wrap="square">
            <a:spAutoFit/>
          </a:bodyPr>
          <a:lstStyle/>
          <a:p>
            <a:pPr lvl="0" algn="r">
              <a:defRPr/>
            </a:pPr>
            <a:r>
              <a:rPr lang="de-DE" sz="900" kern="0" dirty="0" err="1">
                <a:solidFill>
                  <a:srgbClr val="1C1C1C"/>
                </a:solidFill>
              </a:rPr>
              <a:t>Flemish</a:t>
            </a:r>
            <a:r>
              <a:rPr lang="de-DE" sz="900" kern="0" dirty="0">
                <a:solidFill>
                  <a:srgbClr val="1C1C1C"/>
                </a:solidFill>
              </a:rPr>
              <a:t> Brabant</a:t>
            </a:r>
            <a:endParaRPr kumimoji="0" lang="en-US" sz="900" b="0" i="0" u="none" strike="noStrike" kern="0" cap="none" spc="0" normalizeH="0" baseline="0" noProof="0" dirty="0">
              <a:ln>
                <a:noFill/>
              </a:ln>
              <a:solidFill>
                <a:srgbClr val="1C1C1C"/>
              </a:solidFill>
              <a:effectLst/>
              <a:uLnTx/>
              <a:uFillTx/>
            </a:endParaRPr>
          </a:p>
        </p:txBody>
      </p:sp>
      <p:sp>
        <p:nvSpPr>
          <p:cNvPr id="106" name="Rechteck 105">
            <a:extLst>
              <a:ext uri="{FF2B5EF4-FFF2-40B4-BE49-F238E27FC236}">
                <a16:creationId xmlns:a16="http://schemas.microsoft.com/office/drawing/2014/main" id="{11BEACAD-FBE7-442A-93E0-5C4BDF8E735E}"/>
              </a:ext>
            </a:extLst>
          </p:cNvPr>
          <p:cNvSpPr/>
          <p:nvPr/>
        </p:nvSpPr>
        <p:spPr>
          <a:xfrm rot="16200000">
            <a:off x="6820460" y="2545211"/>
            <a:ext cx="1150360" cy="230832"/>
          </a:xfrm>
          <a:prstGeom prst="rect">
            <a:avLst/>
          </a:prstGeom>
        </p:spPr>
        <p:txBody>
          <a:bodyPr wrap="square">
            <a:spAutoFit/>
          </a:bodyPr>
          <a:lstStyle/>
          <a:p>
            <a:pPr lvl="0" algn="r">
              <a:defRPr/>
            </a:pPr>
            <a:r>
              <a:rPr lang="de-DE" sz="900" kern="0" dirty="0">
                <a:solidFill>
                  <a:srgbClr val="1C1C1C"/>
                </a:solidFill>
              </a:rPr>
              <a:t>Limburg</a:t>
            </a:r>
            <a:endParaRPr kumimoji="0" lang="en-US" sz="900" b="0" i="0" u="none" strike="noStrike" kern="0" cap="none" spc="0" normalizeH="0" baseline="0" noProof="0" dirty="0">
              <a:ln>
                <a:noFill/>
              </a:ln>
              <a:solidFill>
                <a:srgbClr val="1C1C1C"/>
              </a:solidFill>
              <a:effectLst/>
              <a:uLnTx/>
              <a:uFillTx/>
            </a:endParaRPr>
          </a:p>
        </p:txBody>
      </p:sp>
      <p:sp>
        <p:nvSpPr>
          <p:cNvPr id="107" name="Rechteck 106">
            <a:extLst>
              <a:ext uri="{FF2B5EF4-FFF2-40B4-BE49-F238E27FC236}">
                <a16:creationId xmlns:a16="http://schemas.microsoft.com/office/drawing/2014/main" id="{6935B566-9A8C-41FF-864C-AF58BFF5A1E3}"/>
              </a:ext>
            </a:extLst>
          </p:cNvPr>
          <p:cNvSpPr/>
          <p:nvPr/>
        </p:nvSpPr>
        <p:spPr>
          <a:xfrm rot="16200000">
            <a:off x="7466745" y="2545211"/>
            <a:ext cx="1150360" cy="230832"/>
          </a:xfrm>
          <a:prstGeom prst="rect">
            <a:avLst/>
          </a:prstGeom>
        </p:spPr>
        <p:txBody>
          <a:bodyPr wrap="square">
            <a:spAutoFit/>
          </a:bodyPr>
          <a:lstStyle/>
          <a:p>
            <a:pPr lvl="0" algn="r">
              <a:defRPr/>
            </a:pPr>
            <a:r>
              <a:rPr lang="de-DE" sz="900" kern="0" dirty="0">
                <a:solidFill>
                  <a:srgbClr val="1C1C1C"/>
                </a:solidFill>
              </a:rPr>
              <a:t>West Flanders</a:t>
            </a:r>
            <a:endParaRPr kumimoji="0" lang="en-US" sz="900" b="0" i="0" u="none" strike="noStrike" kern="0" cap="none" spc="0" normalizeH="0" baseline="0" noProof="0" dirty="0">
              <a:ln>
                <a:noFill/>
              </a:ln>
              <a:solidFill>
                <a:srgbClr val="1C1C1C"/>
              </a:solidFill>
              <a:effectLst/>
              <a:uLnTx/>
              <a:uFillTx/>
            </a:endParaRPr>
          </a:p>
        </p:txBody>
      </p:sp>
      <p:sp>
        <p:nvSpPr>
          <p:cNvPr id="108" name="Rechteck 107">
            <a:extLst>
              <a:ext uri="{FF2B5EF4-FFF2-40B4-BE49-F238E27FC236}">
                <a16:creationId xmlns:a16="http://schemas.microsoft.com/office/drawing/2014/main" id="{1DDA19E7-928B-46CE-A7DA-4A82FAFD94AF}"/>
              </a:ext>
            </a:extLst>
          </p:cNvPr>
          <p:cNvSpPr/>
          <p:nvPr/>
        </p:nvSpPr>
        <p:spPr>
          <a:xfrm rot="16200000">
            <a:off x="8113030" y="2545211"/>
            <a:ext cx="1150360" cy="230832"/>
          </a:xfrm>
          <a:prstGeom prst="rect">
            <a:avLst/>
          </a:prstGeom>
        </p:spPr>
        <p:txBody>
          <a:bodyPr wrap="square">
            <a:spAutoFit/>
          </a:bodyPr>
          <a:lstStyle/>
          <a:p>
            <a:pPr lvl="0" algn="r">
              <a:defRPr/>
            </a:pPr>
            <a:r>
              <a:rPr lang="de-DE" sz="900" kern="0" dirty="0" err="1">
                <a:solidFill>
                  <a:srgbClr val="1C1C1C"/>
                </a:solidFill>
              </a:rPr>
              <a:t>Hainaut</a:t>
            </a:r>
            <a:endParaRPr kumimoji="0" lang="en-US" sz="900" b="0" i="0" u="none" strike="noStrike" kern="0" cap="none" spc="0" normalizeH="0" baseline="0" noProof="0" dirty="0">
              <a:ln>
                <a:noFill/>
              </a:ln>
              <a:solidFill>
                <a:srgbClr val="1C1C1C"/>
              </a:solidFill>
              <a:effectLst/>
              <a:uLnTx/>
              <a:uFillTx/>
            </a:endParaRPr>
          </a:p>
        </p:txBody>
      </p:sp>
      <p:sp>
        <p:nvSpPr>
          <p:cNvPr id="109" name="Rechteck 108">
            <a:extLst>
              <a:ext uri="{FF2B5EF4-FFF2-40B4-BE49-F238E27FC236}">
                <a16:creationId xmlns:a16="http://schemas.microsoft.com/office/drawing/2014/main" id="{741A7C42-DC7C-4727-921C-6647ED2FDE2B}"/>
              </a:ext>
            </a:extLst>
          </p:cNvPr>
          <p:cNvSpPr/>
          <p:nvPr/>
        </p:nvSpPr>
        <p:spPr>
          <a:xfrm rot="16200000">
            <a:off x="8759315" y="2545210"/>
            <a:ext cx="1150360" cy="230832"/>
          </a:xfrm>
          <a:prstGeom prst="rect">
            <a:avLst/>
          </a:prstGeom>
        </p:spPr>
        <p:txBody>
          <a:bodyPr wrap="square">
            <a:spAutoFit/>
          </a:bodyPr>
          <a:lstStyle/>
          <a:p>
            <a:pPr lvl="0" algn="r">
              <a:defRPr/>
            </a:pPr>
            <a:r>
              <a:rPr lang="de-DE" sz="900" kern="0" dirty="0" err="1">
                <a:solidFill>
                  <a:srgbClr val="1C1C1C"/>
                </a:solidFill>
              </a:rPr>
              <a:t>Liège</a:t>
            </a:r>
            <a:endParaRPr kumimoji="0" lang="en-US" sz="900" b="0" i="0" u="none" strike="noStrike" kern="0" cap="none" spc="0" normalizeH="0" baseline="0" noProof="0" dirty="0">
              <a:ln>
                <a:noFill/>
              </a:ln>
              <a:solidFill>
                <a:srgbClr val="1C1C1C"/>
              </a:solidFill>
              <a:effectLst/>
              <a:uLnTx/>
              <a:uFillTx/>
            </a:endParaRPr>
          </a:p>
        </p:txBody>
      </p:sp>
      <p:sp>
        <p:nvSpPr>
          <p:cNvPr id="110" name="Rechteck 109">
            <a:extLst>
              <a:ext uri="{FF2B5EF4-FFF2-40B4-BE49-F238E27FC236}">
                <a16:creationId xmlns:a16="http://schemas.microsoft.com/office/drawing/2014/main" id="{AB8EA39A-4B9C-4CEE-8C72-9FC05E089817}"/>
              </a:ext>
            </a:extLst>
          </p:cNvPr>
          <p:cNvSpPr/>
          <p:nvPr/>
        </p:nvSpPr>
        <p:spPr>
          <a:xfrm rot="16200000">
            <a:off x="9405600" y="2545210"/>
            <a:ext cx="1150360" cy="230832"/>
          </a:xfrm>
          <a:prstGeom prst="rect">
            <a:avLst/>
          </a:prstGeom>
        </p:spPr>
        <p:txBody>
          <a:bodyPr wrap="square">
            <a:spAutoFit/>
          </a:bodyPr>
          <a:lstStyle/>
          <a:p>
            <a:pPr lvl="0" algn="r">
              <a:defRPr/>
            </a:pPr>
            <a:r>
              <a:rPr lang="de-DE" sz="900" kern="0" dirty="0">
                <a:solidFill>
                  <a:srgbClr val="1C1C1C"/>
                </a:solidFill>
              </a:rPr>
              <a:t>Luxembourg</a:t>
            </a:r>
            <a:endParaRPr kumimoji="0" lang="en-US" sz="900" b="0" i="0" u="none" strike="noStrike" kern="0" cap="none" spc="0" normalizeH="0" baseline="0" noProof="0" dirty="0">
              <a:ln>
                <a:noFill/>
              </a:ln>
              <a:solidFill>
                <a:srgbClr val="1C1C1C"/>
              </a:solidFill>
              <a:effectLst/>
              <a:uLnTx/>
              <a:uFillTx/>
            </a:endParaRPr>
          </a:p>
        </p:txBody>
      </p:sp>
      <p:sp>
        <p:nvSpPr>
          <p:cNvPr id="111" name="Rechteck 110">
            <a:extLst>
              <a:ext uri="{FF2B5EF4-FFF2-40B4-BE49-F238E27FC236}">
                <a16:creationId xmlns:a16="http://schemas.microsoft.com/office/drawing/2014/main" id="{18946853-6526-48B3-91C9-C1D0549EC1AD}"/>
              </a:ext>
            </a:extLst>
          </p:cNvPr>
          <p:cNvSpPr/>
          <p:nvPr/>
        </p:nvSpPr>
        <p:spPr>
          <a:xfrm rot="16200000">
            <a:off x="10051885" y="2545210"/>
            <a:ext cx="1150360" cy="230832"/>
          </a:xfrm>
          <a:prstGeom prst="rect">
            <a:avLst/>
          </a:prstGeom>
        </p:spPr>
        <p:txBody>
          <a:bodyPr wrap="square">
            <a:spAutoFit/>
          </a:bodyPr>
          <a:lstStyle/>
          <a:p>
            <a:pPr lvl="0" algn="r">
              <a:defRPr/>
            </a:pPr>
            <a:r>
              <a:rPr lang="de-DE" sz="900" kern="0" dirty="0">
                <a:solidFill>
                  <a:srgbClr val="1C1C1C"/>
                </a:solidFill>
              </a:rPr>
              <a:t>Namur</a:t>
            </a:r>
            <a:endParaRPr kumimoji="0" lang="en-US" sz="900" b="0" i="0" u="none" strike="noStrike" kern="0" cap="none" spc="0" normalizeH="0" baseline="0" noProof="0" dirty="0">
              <a:ln>
                <a:noFill/>
              </a:ln>
              <a:solidFill>
                <a:srgbClr val="1C1C1C"/>
              </a:solidFill>
              <a:effectLst/>
              <a:uLnTx/>
              <a:uFillTx/>
            </a:endParaRPr>
          </a:p>
        </p:txBody>
      </p:sp>
      <p:sp>
        <p:nvSpPr>
          <p:cNvPr id="112" name="Rechteck 111">
            <a:extLst>
              <a:ext uri="{FF2B5EF4-FFF2-40B4-BE49-F238E27FC236}">
                <a16:creationId xmlns:a16="http://schemas.microsoft.com/office/drawing/2014/main" id="{7F10A9E0-7F43-4719-9A1B-B766D0498F7D}"/>
              </a:ext>
            </a:extLst>
          </p:cNvPr>
          <p:cNvSpPr/>
          <p:nvPr/>
        </p:nvSpPr>
        <p:spPr>
          <a:xfrm rot="16200000">
            <a:off x="10698165" y="2545210"/>
            <a:ext cx="1150360" cy="230832"/>
          </a:xfrm>
          <a:prstGeom prst="rect">
            <a:avLst/>
          </a:prstGeom>
        </p:spPr>
        <p:txBody>
          <a:bodyPr wrap="square">
            <a:spAutoFit/>
          </a:bodyPr>
          <a:lstStyle/>
          <a:p>
            <a:pPr lvl="0" algn="r">
              <a:defRPr/>
            </a:pPr>
            <a:r>
              <a:rPr lang="de-DE" sz="900" kern="0" dirty="0" err="1">
                <a:solidFill>
                  <a:srgbClr val="1C1C1C"/>
                </a:solidFill>
              </a:rPr>
              <a:t>Walloon</a:t>
            </a:r>
            <a:r>
              <a:rPr lang="de-DE" sz="900" kern="0" dirty="0">
                <a:solidFill>
                  <a:srgbClr val="1C1C1C"/>
                </a:solidFill>
              </a:rPr>
              <a:t> Brabant</a:t>
            </a:r>
            <a:endParaRPr kumimoji="0" lang="en-US" sz="900" b="0" i="0" u="none" strike="noStrike" kern="0" cap="none" spc="0" normalizeH="0" baseline="0" noProof="0" dirty="0">
              <a:ln>
                <a:noFill/>
              </a:ln>
              <a:solidFill>
                <a:srgbClr val="1C1C1C"/>
              </a:solidFill>
              <a:effectLst/>
              <a:uLnTx/>
              <a:uFillTx/>
            </a:endParaRPr>
          </a:p>
        </p:txBody>
      </p:sp>
      <p:sp>
        <p:nvSpPr>
          <p:cNvPr id="115" name="Textfeld 114">
            <a:extLst>
              <a:ext uri="{FF2B5EF4-FFF2-40B4-BE49-F238E27FC236}">
                <a16:creationId xmlns:a16="http://schemas.microsoft.com/office/drawing/2014/main" id="{AF986E71-0F0C-4F36-8DB9-022A2BA72777}"/>
              </a:ext>
            </a:extLst>
          </p:cNvPr>
          <p:cNvSpPr txBox="1"/>
          <p:nvPr/>
        </p:nvSpPr>
        <p:spPr>
          <a:xfrm>
            <a:off x="4146038" y="4135583"/>
            <a:ext cx="1153342" cy="230832"/>
          </a:xfrm>
          <a:prstGeom prst="rect">
            <a:avLst/>
          </a:prstGeom>
        </p:spPr>
        <p:txBody>
          <a:bodyPr wrap="square">
            <a:spAutoFit/>
          </a:bodyPr>
          <a:lstStyle>
            <a:defPPr>
              <a:defRPr lang="en-US"/>
            </a:defPPr>
            <a:lvl1pPr algn="r">
              <a:defRPr sz="900">
                <a:latin typeface="Arial" panose="020B0604020202020204" pitchFamily="34" charset="0"/>
                <a:ea typeface="Calibri" panose="020F0502020204030204" pitchFamily="34" charset="0"/>
              </a:defRPr>
            </a:lvl1pPr>
          </a:lstStyle>
          <a:p>
            <a:pPr lvl="0" algn="ctr">
              <a:defRPr/>
            </a:pPr>
            <a:r>
              <a:rPr lang="fr-BE" dirty="0" err="1"/>
              <a:t>Primary</a:t>
            </a:r>
            <a:r>
              <a:rPr lang="fr-BE" dirty="0"/>
              <a:t> </a:t>
            </a:r>
            <a:r>
              <a:rPr lang="fr-BE" dirty="0" err="1"/>
              <a:t>school</a:t>
            </a:r>
            <a:endParaRPr kumimoji="0" lang="en-US" sz="900" b="0" i="0" u="none" strike="noStrike" kern="0" cap="none" spc="0" normalizeH="0" baseline="0" noProof="0" dirty="0">
              <a:ln>
                <a:noFill/>
              </a:ln>
              <a:solidFill>
                <a:srgbClr val="1C1C1C"/>
              </a:solidFill>
              <a:effectLst/>
              <a:uLnTx/>
              <a:uFillTx/>
              <a:latin typeface="Arial" panose="020B0604020202020204" pitchFamily="34" charset="0"/>
            </a:endParaRPr>
          </a:p>
        </p:txBody>
      </p:sp>
      <p:sp>
        <p:nvSpPr>
          <p:cNvPr id="116" name="Textfeld 115">
            <a:extLst>
              <a:ext uri="{FF2B5EF4-FFF2-40B4-BE49-F238E27FC236}">
                <a16:creationId xmlns:a16="http://schemas.microsoft.com/office/drawing/2014/main" id="{FF424367-D8B4-4592-83DF-611A98F9CF5A}"/>
              </a:ext>
            </a:extLst>
          </p:cNvPr>
          <p:cNvSpPr txBox="1"/>
          <p:nvPr/>
        </p:nvSpPr>
        <p:spPr>
          <a:xfrm>
            <a:off x="5523727" y="3951517"/>
            <a:ext cx="1190879" cy="507831"/>
          </a:xfrm>
          <a:prstGeom prst="rect">
            <a:avLst/>
          </a:prstGeom>
        </p:spPr>
        <p:txBody>
          <a:bodyPr wrap="square">
            <a:spAutoFit/>
          </a:bodyPr>
          <a:lstStyle>
            <a:defPPr>
              <a:defRPr lang="en-US"/>
            </a:defPPr>
            <a:lvl1pPr algn="r">
              <a:defRPr sz="900">
                <a:latin typeface="Arial" panose="020B0604020202020204" pitchFamily="34" charset="0"/>
                <a:ea typeface="Calibri" panose="020F0502020204030204" pitchFamily="34" charset="0"/>
              </a:defRPr>
            </a:lvl1pPr>
          </a:lstStyle>
          <a:p>
            <a:pPr lvl="0" algn="ctr">
              <a:defRPr/>
            </a:pPr>
            <a:r>
              <a:rPr lang="cs-CZ" dirty="0"/>
              <a:t>Lower secondary education (first three years)</a:t>
            </a:r>
            <a:endParaRPr kumimoji="0" lang="en-US" sz="900" b="0" i="0" u="none" strike="noStrike" kern="0" cap="none" spc="0" normalizeH="0" baseline="0" noProof="0" dirty="0">
              <a:ln>
                <a:noFill/>
              </a:ln>
              <a:solidFill>
                <a:srgbClr val="1C1C1C"/>
              </a:solidFill>
              <a:effectLst/>
              <a:uLnTx/>
              <a:uFillTx/>
              <a:latin typeface="Arial" panose="020B0604020202020204" pitchFamily="34" charset="0"/>
            </a:endParaRPr>
          </a:p>
        </p:txBody>
      </p:sp>
      <p:sp>
        <p:nvSpPr>
          <p:cNvPr id="117" name="Textfeld 116">
            <a:extLst>
              <a:ext uri="{FF2B5EF4-FFF2-40B4-BE49-F238E27FC236}">
                <a16:creationId xmlns:a16="http://schemas.microsoft.com/office/drawing/2014/main" id="{83BA45D8-25CB-428F-AA71-08DDBB71A731}"/>
              </a:ext>
            </a:extLst>
          </p:cNvPr>
          <p:cNvSpPr txBox="1"/>
          <p:nvPr/>
        </p:nvSpPr>
        <p:spPr>
          <a:xfrm>
            <a:off x="6621392" y="3954703"/>
            <a:ext cx="1462949" cy="507831"/>
          </a:xfrm>
          <a:prstGeom prst="rect">
            <a:avLst/>
          </a:prstGeom>
        </p:spPr>
        <p:txBody>
          <a:bodyPr wrap="square">
            <a:spAutoFit/>
          </a:bodyPr>
          <a:lstStyle>
            <a:defPPr>
              <a:defRPr lang="en-US"/>
            </a:defPPr>
            <a:lvl1pPr algn="r">
              <a:defRPr sz="900">
                <a:latin typeface="Arial" panose="020B0604020202020204" pitchFamily="34" charset="0"/>
                <a:ea typeface="Calibri" panose="020F0502020204030204" pitchFamily="34" charset="0"/>
              </a:defRPr>
            </a:lvl1pPr>
          </a:lstStyle>
          <a:p>
            <a:pPr lvl="0" algn="ctr">
              <a:defRPr/>
            </a:pPr>
            <a:r>
              <a:rPr lang="cs-CZ" dirty="0"/>
              <a:t>Higher secondary education (last three years)</a:t>
            </a:r>
            <a:endParaRPr kumimoji="0" lang="en-US" sz="900" b="0" i="0" u="none" strike="noStrike" kern="0" cap="none" spc="0" normalizeH="0" baseline="0" noProof="0" dirty="0">
              <a:ln>
                <a:noFill/>
              </a:ln>
              <a:solidFill>
                <a:srgbClr val="1C1C1C"/>
              </a:solidFill>
              <a:effectLst/>
              <a:uLnTx/>
              <a:uFillTx/>
              <a:latin typeface="Arial" panose="020B0604020202020204" pitchFamily="34" charset="0"/>
            </a:endParaRPr>
          </a:p>
        </p:txBody>
      </p:sp>
      <p:grpSp>
        <p:nvGrpSpPr>
          <p:cNvPr id="118" name="Gruppieren 117">
            <a:extLst>
              <a:ext uri="{FF2B5EF4-FFF2-40B4-BE49-F238E27FC236}">
                <a16:creationId xmlns:a16="http://schemas.microsoft.com/office/drawing/2014/main" id="{9CBAE20F-AFD2-4A4E-918B-8431D0BDC6F1}"/>
              </a:ext>
            </a:extLst>
          </p:cNvPr>
          <p:cNvGrpSpPr/>
          <p:nvPr/>
        </p:nvGrpSpPr>
        <p:grpSpPr>
          <a:xfrm>
            <a:off x="4224777" y="4782610"/>
            <a:ext cx="1078301" cy="683774"/>
            <a:chOff x="4224777" y="4742200"/>
            <a:chExt cx="1078301" cy="683774"/>
          </a:xfrm>
        </p:grpSpPr>
        <p:sp>
          <p:nvSpPr>
            <p:cNvPr id="119" name="Abgerundetes Rechteck 147">
              <a:extLst>
                <a:ext uri="{FF2B5EF4-FFF2-40B4-BE49-F238E27FC236}">
                  <a16:creationId xmlns:a16="http://schemas.microsoft.com/office/drawing/2014/main" id="{7F758F8E-B62A-44C2-81F2-49F6AA1416D4}"/>
                </a:ext>
              </a:extLst>
            </p:cNvPr>
            <p:cNvSpPr/>
            <p:nvPr/>
          </p:nvSpPr>
          <p:spPr>
            <a:xfrm>
              <a:off x="4341021" y="5271391"/>
              <a:ext cx="868296" cy="138500"/>
            </a:xfrm>
            <a:prstGeom prst="roundRect">
              <a:avLst>
                <a:gd name="adj" fmla="val 50000"/>
              </a:avLst>
            </a:prstGeom>
            <a:solidFill>
              <a:srgbClr val="FFFFFF">
                <a:lumMod val="8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Arial"/>
                <a:ea typeface="+mn-ea"/>
                <a:cs typeface="+mn-cs"/>
              </a:endParaRPr>
            </a:p>
          </p:txBody>
        </p:sp>
        <p:sp>
          <p:nvSpPr>
            <p:cNvPr id="120" name="Abgerundetes Rechteck 148">
              <a:extLst>
                <a:ext uri="{FF2B5EF4-FFF2-40B4-BE49-F238E27FC236}">
                  <a16:creationId xmlns:a16="http://schemas.microsoft.com/office/drawing/2014/main" id="{5FE6EACC-69B0-40A5-910B-636DB809D79E}"/>
                </a:ext>
              </a:extLst>
            </p:cNvPr>
            <p:cNvSpPr/>
            <p:nvPr/>
          </p:nvSpPr>
          <p:spPr>
            <a:xfrm>
              <a:off x="4341021" y="5271391"/>
              <a:ext cx="54000" cy="138500"/>
            </a:xfrm>
            <a:prstGeom prst="roundRect">
              <a:avLst>
                <a:gd name="adj" fmla="val 50000"/>
              </a:avLst>
            </a:prstGeom>
            <a:solidFill>
              <a:schemeClr val="tx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Arial"/>
                <a:ea typeface="+mn-ea"/>
                <a:cs typeface="+mn-cs"/>
              </a:endParaRPr>
            </a:p>
          </p:txBody>
        </p:sp>
        <p:sp>
          <p:nvSpPr>
            <p:cNvPr id="121" name="Textfeld 120">
              <a:extLst>
                <a:ext uri="{FF2B5EF4-FFF2-40B4-BE49-F238E27FC236}">
                  <a16:creationId xmlns:a16="http://schemas.microsoft.com/office/drawing/2014/main" id="{87F92EE3-570E-4526-BB63-3CB77C13810E}"/>
                </a:ext>
              </a:extLst>
            </p:cNvPr>
            <p:cNvSpPr txBox="1"/>
            <p:nvPr/>
          </p:nvSpPr>
          <p:spPr>
            <a:xfrm>
              <a:off x="4421988" y="5272086"/>
              <a:ext cx="184346" cy="153888"/>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kern="0" dirty="0">
                  <a:solidFill>
                    <a:srgbClr val="1C1C1C"/>
                  </a:solidFill>
                </a:rPr>
                <a:t>6</a:t>
              </a:r>
              <a:r>
                <a:rPr kumimoji="0" lang="en-US" sz="1000" b="0" i="0" u="none" strike="noStrike" kern="0" cap="none" spc="0" normalizeH="0" baseline="0" noProof="0" dirty="0">
                  <a:ln>
                    <a:noFill/>
                  </a:ln>
                  <a:solidFill>
                    <a:srgbClr val="1C1C1C"/>
                  </a:solidFill>
                  <a:effectLst/>
                  <a:uLnTx/>
                  <a:uFillTx/>
                </a:rPr>
                <a:t>%</a:t>
              </a:r>
            </a:p>
          </p:txBody>
        </p:sp>
        <p:sp>
          <p:nvSpPr>
            <p:cNvPr id="122" name="Textfeld 121">
              <a:extLst>
                <a:ext uri="{FF2B5EF4-FFF2-40B4-BE49-F238E27FC236}">
                  <a16:creationId xmlns:a16="http://schemas.microsoft.com/office/drawing/2014/main" id="{4AA6E7B2-F7F1-41D5-934A-CCFFD396D555}"/>
                </a:ext>
              </a:extLst>
            </p:cNvPr>
            <p:cNvSpPr txBox="1"/>
            <p:nvPr/>
          </p:nvSpPr>
          <p:spPr>
            <a:xfrm>
              <a:off x="4224777" y="4742200"/>
              <a:ext cx="1078301" cy="507831"/>
            </a:xfrm>
            <a:prstGeom prst="rect">
              <a:avLst/>
            </a:prstGeom>
          </p:spPr>
          <p:txBody>
            <a:bodyPr wrap="square">
              <a:spAutoFit/>
            </a:bodyPr>
            <a:lstStyle>
              <a:defPPr>
                <a:defRPr lang="en-US"/>
              </a:defPPr>
              <a:lvl1pPr algn="r">
                <a:defRPr sz="900">
                  <a:latin typeface="Arial" panose="020B0604020202020204" pitchFamily="34" charset="0"/>
                  <a:ea typeface="Calibri" panose="020F0502020204030204" pitchFamily="34" charset="0"/>
                </a:defRPr>
              </a:lvl1pPr>
            </a:lstStyle>
            <a:p>
              <a:pPr lvl="0" algn="ctr">
                <a:defRPr/>
              </a:pPr>
              <a:r>
                <a:rPr lang="cs-CZ" dirty="0"/>
                <a:t>Post-secondary education, not higher</a:t>
              </a:r>
              <a:endParaRPr kumimoji="0" lang="en-US" sz="900" b="0" i="0" u="none" strike="noStrike" kern="0" cap="none" spc="0" normalizeH="0" baseline="0" noProof="0" dirty="0">
                <a:ln>
                  <a:noFill/>
                </a:ln>
                <a:solidFill>
                  <a:srgbClr val="1C1C1C"/>
                </a:solidFill>
                <a:effectLst/>
                <a:uLnTx/>
                <a:uFillTx/>
                <a:latin typeface="Arial" panose="020B0604020202020204" pitchFamily="34" charset="0"/>
              </a:endParaRPr>
            </a:p>
          </p:txBody>
        </p:sp>
      </p:grpSp>
      <p:grpSp>
        <p:nvGrpSpPr>
          <p:cNvPr id="123" name="Gruppieren 122">
            <a:extLst>
              <a:ext uri="{FF2B5EF4-FFF2-40B4-BE49-F238E27FC236}">
                <a16:creationId xmlns:a16="http://schemas.microsoft.com/office/drawing/2014/main" id="{CBFB1B10-C3C1-4981-865F-118033810418}"/>
              </a:ext>
            </a:extLst>
          </p:cNvPr>
          <p:cNvGrpSpPr/>
          <p:nvPr/>
        </p:nvGrpSpPr>
        <p:grpSpPr>
          <a:xfrm>
            <a:off x="5494232" y="4835451"/>
            <a:ext cx="1177732" cy="630933"/>
            <a:chOff x="5494232" y="4795041"/>
            <a:chExt cx="1177732" cy="630933"/>
          </a:xfrm>
        </p:grpSpPr>
        <p:sp>
          <p:nvSpPr>
            <p:cNvPr id="124" name="Abgerundetes Rechteck 151">
              <a:extLst>
                <a:ext uri="{FF2B5EF4-FFF2-40B4-BE49-F238E27FC236}">
                  <a16:creationId xmlns:a16="http://schemas.microsoft.com/office/drawing/2014/main" id="{7EA4A75D-C08C-4CCB-8F77-BD2A1275F5F8}"/>
                </a:ext>
              </a:extLst>
            </p:cNvPr>
            <p:cNvSpPr/>
            <p:nvPr/>
          </p:nvSpPr>
          <p:spPr>
            <a:xfrm>
              <a:off x="5658314" y="5271391"/>
              <a:ext cx="868296" cy="138500"/>
            </a:xfrm>
            <a:prstGeom prst="roundRect">
              <a:avLst>
                <a:gd name="adj" fmla="val 50000"/>
              </a:avLst>
            </a:prstGeom>
            <a:solidFill>
              <a:srgbClr val="FFFFFF">
                <a:lumMod val="8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Arial"/>
                <a:ea typeface="+mn-ea"/>
                <a:cs typeface="+mn-cs"/>
              </a:endParaRPr>
            </a:p>
          </p:txBody>
        </p:sp>
        <p:sp>
          <p:nvSpPr>
            <p:cNvPr id="125" name="Abgerundetes Rechteck 152">
              <a:extLst>
                <a:ext uri="{FF2B5EF4-FFF2-40B4-BE49-F238E27FC236}">
                  <a16:creationId xmlns:a16="http://schemas.microsoft.com/office/drawing/2014/main" id="{C0354AE4-919F-411E-A290-FE7ABDDA2AFB}"/>
                </a:ext>
              </a:extLst>
            </p:cNvPr>
            <p:cNvSpPr/>
            <p:nvPr/>
          </p:nvSpPr>
          <p:spPr>
            <a:xfrm>
              <a:off x="5658314" y="5271391"/>
              <a:ext cx="345600" cy="138500"/>
            </a:xfrm>
            <a:prstGeom prst="roundRect">
              <a:avLst>
                <a:gd name="adj" fmla="val 50000"/>
              </a:avLst>
            </a:prstGeom>
            <a:solidFill>
              <a:schemeClr val="tx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Arial"/>
                <a:ea typeface="+mn-ea"/>
                <a:cs typeface="+mn-cs"/>
              </a:endParaRPr>
            </a:p>
          </p:txBody>
        </p:sp>
        <p:sp>
          <p:nvSpPr>
            <p:cNvPr id="126" name="Textfeld 125">
              <a:extLst>
                <a:ext uri="{FF2B5EF4-FFF2-40B4-BE49-F238E27FC236}">
                  <a16:creationId xmlns:a16="http://schemas.microsoft.com/office/drawing/2014/main" id="{F2EAB1DE-B6BD-4B1D-A02A-59112744B861}"/>
                </a:ext>
              </a:extLst>
            </p:cNvPr>
            <p:cNvSpPr txBox="1"/>
            <p:nvPr/>
          </p:nvSpPr>
          <p:spPr>
            <a:xfrm>
              <a:off x="6008738" y="5272086"/>
              <a:ext cx="254878" cy="153888"/>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kern="0" dirty="0">
                  <a:solidFill>
                    <a:srgbClr val="1C1C1C"/>
                  </a:solidFill>
                </a:rPr>
                <a:t>40</a:t>
              </a:r>
              <a:r>
                <a:rPr kumimoji="0" lang="en-US" sz="1000" b="0" i="0" u="none" strike="noStrike" kern="0" cap="none" spc="0" normalizeH="0" baseline="0" noProof="0" dirty="0">
                  <a:ln>
                    <a:noFill/>
                  </a:ln>
                  <a:solidFill>
                    <a:srgbClr val="1C1C1C"/>
                  </a:solidFill>
                  <a:effectLst/>
                  <a:uLnTx/>
                  <a:uFillTx/>
                </a:rPr>
                <a:t>%</a:t>
              </a:r>
            </a:p>
          </p:txBody>
        </p:sp>
        <p:sp>
          <p:nvSpPr>
            <p:cNvPr id="127" name="Textfeld 126">
              <a:extLst>
                <a:ext uri="{FF2B5EF4-FFF2-40B4-BE49-F238E27FC236}">
                  <a16:creationId xmlns:a16="http://schemas.microsoft.com/office/drawing/2014/main" id="{64D8DE92-BCFB-473E-90D1-1FB159DA888D}"/>
                </a:ext>
              </a:extLst>
            </p:cNvPr>
            <p:cNvSpPr txBox="1"/>
            <p:nvPr/>
          </p:nvSpPr>
          <p:spPr>
            <a:xfrm>
              <a:off x="5494232" y="4795041"/>
              <a:ext cx="1177732" cy="507831"/>
            </a:xfrm>
            <a:prstGeom prst="rect">
              <a:avLst/>
            </a:prstGeom>
          </p:spPr>
          <p:txBody>
            <a:bodyPr wrap="square">
              <a:spAutoFit/>
            </a:bodyPr>
            <a:lstStyle>
              <a:defPPr>
                <a:defRPr lang="en-US"/>
              </a:defPPr>
              <a:lvl1pPr algn="r">
                <a:defRPr sz="900">
                  <a:latin typeface="Arial" panose="020B0604020202020204" pitchFamily="34" charset="0"/>
                  <a:ea typeface="Calibri" panose="020F0502020204030204" pitchFamily="34" charset="0"/>
                </a:defRPr>
              </a:lvl1pPr>
            </a:lstStyle>
            <a:p>
              <a:pPr lvl="0" algn="ctr">
                <a:defRPr/>
              </a:pPr>
              <a:r>
                <a:rPr lang="cs-CZ" dirty="0"/>
                <a:t>Higher education (college or university)</a:t>
              </a:r>
              <a:endParaRPr kumimoji="0" lang="en-US" sz="900" b="0" i="0" u="none" strike="noStrike" kern="0" cap="none" spc="0" normalizeH="0" baseline="0" noProof="0" dirty="0">
                <a:ln>
                  <a:noFill/>
                </a:ln>
                <a:solidFill>
                  <a:srgbClr val="1C1C1C"/>
                </a:solidFill>
                <a:effectLst/>
                <a:uLnTx/>
                <a:uFillTx/>
                <a:latin typeface="Arial" panose="020B0604020202020204" pitchFamily="34" charset="0"/>
              </a:endParaRPr>
            </a:p>
          </p:txBody>
        </p:sp>
      </p:grpSp>
      <p:grpSp>
        <p:nvGrpSpPr>
          <p:cNvPr id="90" name="Gruppieren 89">
            <a:extLst>
              <a:ext uri="{FF2B5EF4-FFF2-40B4-BE49-F238E27FC236}">
                <a16:creationId xmlns:a16="http://schemas.microsoft.com/office/drawing/2014/main" id="{272E9072-4A8E-4351-85CE-870E0A8AD25E}"/>
              </a:ext>
            </a:extLst>
          </p:cNvPr>
          <p:cNvGrpSpPr/>
          <p:nvPr/>
        </p:nvGrpSpPr>
        <p:grpSpPr>
          <a:xfrm>
            <a:off x="1912428" y="6249342"/>
            <a:ext cx="724480" cy="468000"/>
            <a:chOff x="1714500" y="4880600"/>
            <a:chExt cx="724480" cy="468000"/>
          </a:xfrm>
        </p:grpSpPr>
        <p:pic>
          <p:nvPicPr>
            <p:cNvPr id="91" name="Grafik 90">
              <a:extLst>
                <a:ext uri="{FF2B5EF4-FFF2-40B4-BE49-F238E27FC236}">
                  <a16:creationId xmlns:a16="http://schemas.microsoft.com/office/drawing/2014/main" id="{92660482-3372-4634-82D1-3420413C0BC0}"/>
                </a:ext>
              </a:extLst>
            </p:cNvPr>
            <p:cNvPicPr>
              <a:picLocks noChangeAspect="1"/>
            </p:cNvPicPr>
            <p:nvPr/>
          </p:nvPicPr>
          <p:blipFill>
            <a:blip r:embed="rId6"/>
            <a:stretch>
              <a:fillRect/>
            </a:stretch>
          </p:blipFill>
          <p:spPr>
            <a:xfrm>
              <a:off x="1714500" y="4880600"/>
              <a:ext cx="468000" cy="468000"/>
            </a:xfrm>
            <a:prstGeom prst="rect">
              <a:avLst/>
            </a:prstGeom>
          </p:spPr>
        </p:pic>
        <p:sp>
          <p:nvSpPr>
            <p:cNvPr id="92" name="Textfeld 91">
              <a:extLst>
                <a:ext uri="{FF2B5EF4-FFF2-40B4-BE49-F238E27FC236}">
                  <a16:creationId xmlns:a16="http://schemas.microsoft.com/office/drawing/2014/main" id="{E31D8F70-CD86-439E-AFAC-D2556D1A60F9}"/>
                </a:ext>
              </a:extLst>
            </p:cNvPr>
            <p:cNvSpPr txBox="1"/>
            <p:nvPr/>
          </p:nvSpPr>
          <p:spPr>
            <a:xfrm>
              <a:off x="2182500" y="5037656"/>
              <a:ext cx="256480" cy="153888"/>
            </a:xfrm>
            <a:prstGeom prst="rect">
              <a:avLst/>
            </a:prstGeom>
            <a:noFill/>
          </p:spPr>
          <p:txBody>
            <a:bodyPr wrap="none" lIns="0" tIns="0" rIns="0" bIns="0" rtlCol="0">
              <a:spAutoFit/>
            </a:bodyPr>
            <a:lstStyle/>
            <a:p>
              <a:r>
                <a:rPr lang="en-US" sz="1000" b="1" noProof="1"/>
                <a:t>BEL</a:t>
              </a:r>
            </a:p>
          </p:txBody>
        </p:sp>
      </p:grpSp>
      <p:sp>
        <p:nvSpPr>
          <p:cNvPr id="5" name="Foliennummernplatzhalter 4">
            <a:extLst>
              <a:ext uri="{FF2B5EF4-FFF2-40B4-BE49-F238E27FC236}">
                <a16:creationId xmlns:a16="http://schemas.microsoft.com/office/drawing/2014/main" id="{8CF59A59-8063-41E5-B1B7-DB19C20AB1B8}"/>
              </a:ext>
            </a:extLst>
          </p:cNvPr>
          <p:cNvSpPr>
            <a:spLocks noGrp="1"/>
          </p:cNvSpPr>
          <p:nvPr>
            <p:ph type="sldNum" sz="quarter" idx="10"/>
          </p:nvPr>
        </p:nvSpPr>
        <p:spPr/>
        <p:txBody>
          <a:bodyPr/>
          <a:lstStyle/>
          <a:p>
            <a:fld id="{4034BEE3-566C-4068-A777-C3A4762E861B}" type="slidenum">
              <a:rPr lang="en-GB" smtClean="0"/>
              <a:pPr/>
              <a:t>50</a:t>
            </a:fld>
            <a:endParaRPr lang="en-GB" dirty="0"/>
          </a:p>
        </p:txBody>
      </p:sp>
    </p:spTree>
    <p:extLst>
      <p:ext uri="{BB962C8B-B14F-4D97-AF65-F5344CB8AC3E}">
        <p14:creationId xmlns:p14="http://schemas.microsoft.com/office/powerpoint/2010/main" val="360448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C8D5-57CD-4370-881C-CA1C6E9465F7}"/>
              </a:ext>
            </a:extLst>
          </p:cNvPr>
          <p:cNvSpPr>
            <a:spLocks noGrp="1"/>
          </p:cNvSpPr>
          <p:nvPr>
            <p:ph type="title"/>
          </p:nvPr>
        </p:nvSpPr>
        <p:spPr/>
        <p:txBody>
          <a:bodyPr/>
          <a:lstStyle/>
          <a:p>
            <a:r>
              <a:rPr lang="en-US" dirty="0"/>
              <a:t>Demographics</a:t>
            </a:r>
          </a:p>
        </p:txBody>
      </p:sp>
      <p:sp>
        <p:nvSpPr>
          <p:cNvPr id="4" name="Fußzeilenplatzhalter 3">
            <a:extLst>
              <a:ext uri="{FF2B5EF4-FFF2-40B4-BE49-F238E27FC236}">
                <a16:creationId xmlns:a16="http://schemas.microsoft.com/office/drawing/2014/main" id="{BBD2EC2E-CC89-45C5-A528-B59548A667CB}"/>
              </a:ext>
            </a:extLst>
          </p:cNvPr>
          <p:cNvSpPr>
            <a:spLocks noGrp="1"/>
          </p:cNvSpPr>
          <p:nvPr>
            <p:ph type="ftr" sz="quarter" idx="11"/>
          </p:nvPr>
        </p:nvSpPr>
        <p:spPr/>
        <p:txBody>
          <a:bodyPr/>
          <a:lstStyle/>
          <a:p>
            <a:endParaRPr lang="en-US" dirty="0"/>
          </a:p>
        </p:txBody>
      </p:sp>
      <p:cxnSp>
        <p:nvCxnSpPr>
          <p:cNvPr id="5" name="Gerader Verbinder 4">
            <a:extLst>
              <a:ext uri="{FF2B5EF4-FFF2-40B4-BE49-F238E27FC236}">
                <a16:creationId xmlns:a16="http://schemas.microsoft.com/office/drawing/2014/main" id="{17479154-BEE2-40E3-8BB8-02B88B772ED8}"/>
              </a:ext>
            </a:extLst>
          </p:cNvPr>
          <p:cNvCxnSpPr/>
          <p:nvPr/>
        </p:nvCxnSpPr>
        <p:spPr>
          <a:xfrm>
            <a:off x="4190569" y="1130938"/>
            <a:ext cx="0" cy="2333584"/>
          </a:xfrm>
          <a:prstGeom prst="line">
            <a:avLst/>
          </a:prstGeom>
          <a:noFill/>
          <a:ln w="28575" cap="flat" cmpd="sng" algn="ctr">
            <a:solidFill>
              <a:srgbClr val="FFFFFF">
                <a:lumMod val="75000"/>
              </a:srgbClr>
            </a:solidFill>
            <a:prstDash val="sysDot"/>
            <a:miter lim="800000"/>
            <a:tailEnd type="none"/>
          </a:ln>
          <a:effectLst/>
        </p:spPr>
      </p:cxnSp>
      <p:cxnSp>
        <p:nvCxnSpPr>
          <p:cNvPr id="6" name="Gerader Verbinder 5">
            <a:extLst>
              <a:ext uri="{FF2B5EF4-FFF2-40B4-BE49-F238E27FC236}">
                <a16:creationId xmlns:a16="http://schemas.microsoft.com/office/drawing/2014/main" id="{4F736F86-E30B-4770-B83E-4391563FFD70}"/>
              </a:ext>
            </a:extLst>
          </p:cNvPr>
          <p:cNvCxnSpPr/>
          <p:nvPr/>
        </p:nvCxnSpPr>
        <p:spPr>
          <a:xfrm>
            <a:off x="8048782" y="1130938"/>
            <a:ext cx="0" cy="4793887"/>
          </a:xfrm>
          <a:prstGeom prst="line">
            <a:avLst/>
          </a:prstGeom>
          <a:noFill/>
          <a:ln w="28575" cap="flat" cmpd="sng" algn="ctr">
            <a:solidFill>
              <a:srgbClr val="FFFFFF">
                <a:lumMod val="75000"/>
              </a:srgbClr>
            </a:solidFill>
            <a:prstDash val="sysDot"/>
            <a:miter lim="800000"/>
            <a:tailEnd type="none"/>
          </a:ln>
          <a:effectLst/>
        </p:spPr>
      </p:cxnSp>
      <p:cxnSp>
        <p:nvCxnSpPr>
          <p:cNvPr id="7" name="Gerader Verbinder 6">
            <a:extLst>
              <a:ext uri="{FF2B5EF4-FFF2-40B4-BE49-F238E27FC236}">
                <a16:creationId xmlns:a16="http://schemas.microsoft.com/office/drawing/2014/main" id="{9B8B5B17-15B0-4242-B652-4D09A86FF436}"/>
              </a:ext>
            </a:extLst>
          </p:cNvPr>
          <p:cNvCxnSpPr/>
          <p:nvPr/>
        </p:nvCxnSpPr>
        <p:spPr>
          <a:xfrm>
            <a:off x="289126" y="3456132"/>
            <a:ext cx="7759656" cy="0"/>
          </a:xfrm>
          <a:prstGeom prst="line">
            <a:avLst/>
          </a:prstGeom>
          <a:noFill/>
          <a:ln w="28575" cap="flat" cmpd="sng" algn="ctr">
            <a:solidFill>
              <a:srgbClr val="FFFFFF">
                <a:lumMod val="75000"/>
              </a:srgbClr>
            </a:solidFill>
            <a:prstDash val="sysDot"/>
            <a:miter lim="800000"/>
            <a:tailEnd type="none"/>
          </a:ln>
          <a:effectLst/>
        </p:spPr>
      </p:cxnSp>
      <p:graphicFrame>
        <p:nvGraphicFramePr>
          <p:cNvPr id="8" name="Diagramm 7">
            <a:extLst>
              <a:ext uri="{FF2B5EF4-FFF2-40B4-BE49-F238E27FC236}">
                <a16:creationId xmlns:a16="http://schemas.microsoft.com/office/drawing/2014/main" id="{86928B48-D031-48B4-AE1F-56199A82A815}"/>
              </a:ext>
            </a:extLst>
          </p:cNvPr>
          <p:cNvGraphicFramePr/>
          <p:nvPr>
            <p:extLst>
              <p:ext uri="{D42A27DB-BD31-4B8C-83A1-F6EECF244321}">
                <p14:modId xmlns:p14="http://schemas.microsoft.com/office/powerpoint/2010/main" val="3621762158"/>
              </p:ext>
            </p:extLst>
          </p:nvPr>
        </p:nvGraphicFramePr>
        <p:xfrm>
          <a:off x="359999" y="1209312"/>
          <a:ext cx="3603037" cy="2023893"/>
        </p:xfrm>
        <a:graphic>
          <a:graphicData uri="http://schemas.openxmlformats.org/drawingml/2006/chart">
            <c:chart xmlns:c="http://schemas.openxmlformats.org/drawingml/2006/chart" xmlns:r="http://schemas.openxmlformats.org/officeDocument/2006/relationships" r:id="rId2"/>
          </a:graphicData>
        </a:graphic>
      </p:graphicFrame>
      <p:sp>
        <p:nvSpPr>
          <p:cNvPr id="9" name="Rechteck 8">
            <a:extLst>
              <a:ext uri="{FF2B5EF4-FFF2-40B4-BE49-F238E27FC236}">
                <a16:creationId xmlns:a16="http://schemas.microsoft.com/office/drawing/2014/main" id="{1627D2BC-6CB0-48AA-9204-D5A0CC6B4DE4}"/>
              </a:ext>
            </a:extLst>
          </p:cNvPr>
          <p:cNvSpPr/>
          <p:nvPr/>
        </p:nvSpPr>
        <p:spPr>
          <a:xfrm rot="16200000">
            <a:off x="54023" y="2581056"/>
            <a:ext cx="1136963" cy="369332"/>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dirty="0">
                <a:ln>
                  <a:noFill/>
                </a:ln>
                <a:solidFill>
                  <a:srgbClr val="1C1C1C"/>
                </a:solidFill>
                <a:effectLst/>
                <a:uLnTx/>
                <a:uFillTx/>
                <a:ea typeface="Calibri" panose="020F0502020204030204" pitchFamily="34" charset="0"/>
              </a:rPr>
              <a:t>Unemployed but looking for work</a:t>
            </a:r>
            <a:endParaRPr kumimoji="0" lang="en-US" sz="900" b="0" i="0" u="none" strike="noStrike" kern="0" cap="none" spc="0" normalizeH="0" baseline="0" dirty="0">
              <a:ln>
                <a:noFill/>
              </a:ln>
              <a:solidFill>
                <a:srgbClr val="1C1C1C"/>
              </a:solidFill>
              <a:effectLst/>
              <a:uLnTx/>
              <a:uFillTx/>
            </a:endParaRPr>
          </a:p>
        </p:txBody>
      </p:sp>
      <p:sp>
        <p:nvSpPr>
          <p:cNvPr id="10" name="Rechteck 9">
            <a:extLst>
              <a:ext uri="{FF2B5EF4-FFF2-40B4-BE49-F238E27FC236}">
                <a16:creationId xmlns:a16="http://schemas.microsoft.com/office/drawing/2014/main" id="{14BD4216-B0FF-4B67-B52F-D7C63F5717C8}"/>
              </a:ext>
            </a:extLst>
          </p:cNvPr>
          <p:cNvSpPr/>
          <p:nvPr/>
        </p:nvSpPr>
        <p:spPr>
          <a:xfrm rot="16200000">
            <a:off x="518264" y="2581056"/>
            <a:ext cx="1136963" cy="369332"/>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dirty="0">
                <a:ln>
                  <a:noFill/>
                </a:ln>
                <a:solidFill>
                  <a:srgbClr val="1C1C1C"/>
                </a:solidFill>
                <a:effectLst/>
                <a:uLnTx/>
                <a:uFillTx/>
                <a:ea typeface="Calibri" panose="020F0502020204030204" pitchFamily="34" charset="0"/>
              </a:rPr>
              <a:t>Employed full time outside the home</a:t>
            </a:r>
            <a:endParaRPr kumimoji="0" lang="en-US" sz="900" b="0" i="0" u="none" strike="noStrike" kern="0" cap="none" spc="0" normalizeH="0" baseline="0" dirty="0">
              <a:ln>
                <a:noFill/>
              </a:ln>
              <a:solidFill>
                <a:srgbClr val="1C1C1C"/>
              </a:solidFill>
              <a:effectLst/>
              <a:uLnTx/>
              <a:uFillTx/>
            </a:endParaRPr>
          </a:p>
        </p:txBody>
      </p:sp>
      <p:sp>
        <p:nvSpPr>
          <p:cNvPr id="11" name="Rechteck 10">
            <a:extLst>
              <a:ext uri="{FF2B5EF4-FFF2-40B4-BE49-F238E27FC236}">
                <a16:creationId xmlns:a16="http://schemas.microsoft.com/office/drawing/2014/main" id="{4FFB76C7-D88D-46B9-BDF5-F4D8C22562D0}"/>
              </a:ext>
            </a:extLst>
          </p:cNvPr>
          <p:cNvSpPr/>
          <p:nvPr/>
        </p:nvSpPr>
        <p:spPr>
          <a:xfrm rot="16200000">
            <a:off x="805812" y="2698466"/>
            <a:ext cx="1371783" cy="369332"/>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dirty="0">
                <a:ln>
                  <a:noFill/>
                </a:ln>
                <a:solidFill>
                  <a:srgbClr val="1C1C1C"/>
                </a:solidFill>
                <a:effectLst/>
                <a:uLnTx/>
                <a:uFillTx/>
                <a:ea typeface="Calibri" panose="020F0502020204030204" pitchFamily="34" charset="0"/>
              </a:rPr>
              <a:t>Self-employed or </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dirty="0">
                <a:ln>
                  <a:noFill/>
                </a:ln>
                <a:solidFill>
                  <a:srgbClr val="1C1C1C"/>
                </a:solidFill>
                <a:effectLst/>
                <a:uLnTx/>
                <a:uFillTx/>
                <a:ea typeface="Calibri" panose="020F0502020204030204" pitchFamily="34" charset="0"/>
              </a:rPr>
              <a:t>ind. contractor</a:t>
            </a:r>
            <a:endParaRPr kumimoji="0" lang="en-US" sz="900" b="0" i="0" u="none" strike="noStrike" kern="0" cap="none" spc="0" normalizeH="0" baseline="0" dirty="0">
              <a:ln>
                <a:noFill/>
              </a:ln>
              <a:solidFill>
                <a:srgbClr val="1C1C1C"/>
              </a:solidFill>
              <a:effectLst/>
              <a:uLnTx/>
              <a:uFillTx/>
            </a:endParaRPr>
          </a:p>
        </p:txBody>
      </p:sp>
      <p:sp>
        <p:nvSpPr>
          <p:cNvPr id="12" name="Rechteck 11">
            <a:extLst>
              <a:ext uri="{FF2B5EF4-FFF2-40B4-BE49-F238E27FC236}">
                <a16:creationId xmlns:a16="http://schemas.microsoft.com/office/drawing/2014/main" id="{2A7CDC17-1AC0-4FC0-8889-C02360A28732}"/>
              </a:ext>
            </a:extLst>
          </p:cNvPr>
          <p:cNvSpPr/>
          <p:nvPr/>
        </p:nvSpPr>
        <p:spPr>
          <a:xfrm rot="16200000">
            <a:off x="1379543" y="2607182"/>
            <a:ext cx="1189215" cy="369332"/>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dirty="0">
                <a:ln>
                  <a:noFill/>
                </a:ln>
                <a:solidFill>
                  <a:srgbClr val="1C1C1C"/>
                </a:solidFill>
                <a:effectLst/>
                <a:uLnTx/>
                <a:uFillTx/>
                <a:ea typeface="Calibri" panose="020F0502020204030204" pitchFamily="34" charset="0"/>
              </a:rPr>
              <a:t>Employed part-time outside the home</a:t>
            </a:r>
            <a:endParaRPr kumimoji="0" lang="en-US" sz="900" b="0" i="0" u="none" strike="noStrike" kern="0" cap="none" spc="0" normalizeH="0" baseline="0" dirty="0">
              <a:ln>
                <a:noFill/>
              </a:ln>
              <a:solidFill>
                <a:srgbClr val="1C1C1C"/>
              </a:solidFill>
              <a:effectLst/>
              <a:uLnTx/>
              <a:uFillTx/>
            </a:endParaRPr>
          </a:p>
        </p:txBody>
      </p:sp>
      <p:sp>
        <p:nvSpPr>
          <p:cNvPr id="13" name="Rechteck 12">
            <a:extLst>
              <a:ext uri="{FF2B5EF4-FFF2-40B4-BE49-F238E27FC236}">
                <a16:creationId xmlns:a16="http://schemas.microsoft.com/office/drawing/2014/main" id="{ED8E8D16-3833-4726-9F71-9CF86DBF4C7C}"/>
              </a:ext>
            </a:extLst>
          </p:cNvPr>
          <p:cNvSpPr/>
          <p:nvPr/>
        </p:nvSpPr>
        <p:spPr>
          <a:xfrm rot="16200000">
            <a:off x="1780480" y="2715465"/>
            <a:ext cx="1267281" cy="230832"/>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dirty="0">
                <a:ln>
                  <a:noFill/>
                </a:ln>
                <a:solidFill>
                  <a:srgbClr val="1C1C1C"/>
                </a:solidFill>
                <a:effectLst/>
                <a:uLnTx/>
                <a:uFillTx/>
                <a:ea typeface="Calibri" panose="020F0502020204030204" pitchFamily="34" charset="0"/>
              </a:rPr>
              <a:t>Full-time homemaker</a:t>
            </a:r>
            <a:endParaRPr kumimoji="0" lang="en-US" sz="900" b="0" i="0" u="none" strike="noStrike" kern="0" cap="none" spc="0" normalizeH="0" baseline="0" dirty="0">
              <a:ln>
                <a:noFill/>
              </a:ln>
              <a:solidFill>
                <a:srgbClr val="1C1C1C"/>
              </a:solidFill>
              <a:effectLst/>
              <a:uLnTx/>
              <a:uFillTx/>
            </a:endParaRPr>
          </a:p>
        </p:txBody>
      </p:sp>
      <p:sp>
        <p:nvSpPr>
          <p:cNvPr id="14" name="Rechteck 13">
            <a:extLst>
              <a:ext uri="{FF2B5EF4-FFF2-40B4-BE49-F238E27FC236}">
                <a16:creationId xmlns:a16="http://schemas.microsoft.com/office/drawing/2014/main" id="{64F6CF2D-2F26-4B5F-A2EC-F99C3B55C52A}"/>
              </a:ext>
            </a:extLst>
          </p:cNvPr>
          <p:cNvSpPr/>
          <p:nvPr/>
        </p:nvSpPr>
        <p:spPr>
          <a:xfrm rot="16200000">
            <a:off x="2264016" y="2676432"/>
            <a:ext cx="1189215" cy="230832"/>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dirty="0">
                <a:ln>
                  <a:noFill/>
                </a:ln>
                <a:solidFill>
                  <a:srgbClr val="1C1C1C"/>
                </a:solidFill>
                <a:effectLst/>
                <a:uLnTx/>
                <a:uFillTx/>
              </a:rPr>
              <a:t>Disabled or retired</a:t>
            </a:r>
          </a:p>
        </p:txBody>
      </p:sp>
      <p:sp>
        <p:nvSpPr>
          <p:cNvPr id="15" name="Rechteck 14">
            <a:extLst>
              <a:ext uri="{FF2B5EF4-FFF2-40B4-BE49-F238E27FC236}">
                <a16:creationId xmlns:a16="http://schemas.microsoft.com/office/drawing/2014/main" id="{4D031CAC-AC1D-4371-83BA-CBF15F2752F7}"/>
              </a:ext>
            </a:extLst>
          </p:cNvPr>
          <p:cNvSpPr/>
          <p:nvPr/>
        </p:nvSpPr>
        <p:spPr>
          <a:xfrm rot="16200000">
            <a:off x="2716479" y="2676432"/>
            <a:ext cx="1189215" cy="230832"/>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dirty="0">
                <a:ln>
                  <a:noFill/>
                </a:ln>
                <a:solidFill>
                  <a:srgbClr val="1C1C1C"/>
                </a:solidFill>
                <a:effectLst/>
                <a:uLnTx/>
                <a:uFillTx/>
              </a:rPr>
              <a:t>Pupil / Student</a:t>
            </a:r>
          </a:p>
        </p:txBody>
      </p:sp>
      <p:sp>
        <p:nvSpPr>
          <p:cNvPr id="16" name="Rechteck 15">
            <a:extLst>
              <a:ext uri="{FF2B5EF4-FFF2-40B4-BE49-F238E27FC236}">
                <a16:creationId xmlns:a16="http://schemas.microsoft.com/office/drawing/2014/main" id="{F685F963-C83D-4BC2-9A6E-20A79E101302}"/>
              </a:ext>
            </a:extLst>
          </p:cNvPr>
          <p:cNvSpPr/>
          <p:nvPr/>
        </p:nvSpPr>
        <p:spPr>
          <a:xfrm rot="16200000">
            <a:off x="3165158" y="2676432"/>
            <a:ext cx="1189215" cy="230832"/>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900" kern="0" dirty="0">
                <a:solidFill>
                  <a:srgbClr val="1C1C1C"/>
                </a:solidFill>
              </a:rPr>
              <a:t>Other</a:t>
            </a:r>
            <a:endParaRPr kumimoji="0" lang="en-US" sz="900" b="0" i="0" u="none" strike="noStrike" kern="0" cap="none" spc="0" normalizeH="0" baseline="0" dirty="0">
              <a:ln>
                <a:noFill/>
              </a:ln>
              <a:solidFill>
                <a:srgbClr val="1C1C1C"/>
              </a:solidFill>
              <a:effectLst/>
              <a:uLnTx/>
              <a:uFillTx/>
            </a:endParaRPr>
          </a:p>
        </p:txBody>
      </p:sp>
      <p:graphicFrame>
        <p:nvGraphicFramePr>
          <p:cNvPr id="17" name="Diagramm 16">
            <a:extLst>
              <a:ext uri="{FF2B5EF4-FFF2-40B4-BE49-F238E27FC236}">
                <a16:creationId xmlns:a16="http://schemas.microsoft.com/office/drawing/2014/main" id="{6229FF8A-43ED-402C-B3EF-0735DB93DE8B}"/>
              </a:ext>
            </a:extLst>
          </p:cNvPr>
          <p:cNvGraphicFramePr/>
          <p:nvPr>
            <p:extLst/>
          </p:nvPr>
        </p:nvGraphicFramePr>
        <p:xfrm>
          <a:off x="500606" y="3791951"/>
          <a:ext cx="3393850" cy="1997765"/>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feld 17">
            <a:extLst>
              <a:ext uri="{FF2B5EF4-FFF2-40B4-BE49-F238E27FC236}">
                <a16:creationId xmlns:a16="http://schemas.microsoft.com/office/drawing/2014/main" id="{5E6788AC-4D6F-4212-9EBE-F50A5BB935A5}"/>
              </a:ext>
            </a:extLst>
          </p:cNvPr>
          <p:cNvSpPr txBox="1"/>
          <p:nvPr/>
        </p:nvSpPr>
        <p:spPr>
          <a:xfrm>
            <a:off x="289126" y="3593078"/>
            <a:ext cx="1029128" cy="153888"/>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dirty="0">
                <a:ln>
                  <a:noFill/>
                </a:ln>
                <a:solidFill>
                  <a:srgbClr val="1C1C1C"/>
                </a:solidFill>
                <a:effectLst/>
                <a:uLnTx/>
                <a:uFillTx/>
              </a:rPr>
              <a:t>Chronic disease:</a:t>
            </a:r>
          </a:p>
        </p:txBody>
      </p:sp>
      <p:sp>
        <p:nvSpPr>
          <p:cNvPr id="19" name="Textfeld 18">
            <a:extLst>
              <a:ext uri="{FF2B5EF4-FFF2-40B4-BE49-F238E27FC236}">
                <a16:creationId xmlns:a16="http://schemas.microsoft.com/office/drawing/2014/main" id="{5B4CBC01-90E1-488D-8708-597AFA237C8E}"/>
              </a:ext>
            </a:extLst>
          </p:cNvPr>
          <p:cNvSpPr txBox="1"/>
          <p:nvPr/>
        </p:nvSpPr>
        <p:spPr>
          <a:xfrm>
            <a:off x="289126" y="1009942"/>
            <a:ext cx="811119" cy="153888"/>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dirty="0">
                <a:ln>
                  <a:noFill/>
                </a:ln>
                <a:solidFill>
                  <a:srgbClr val="1C1C1C"/>
                </a:solidFill>
                <a:effectLst/>
                <a:uLnTx/>
                <a:uFillTx/>
              </a:rPr>
              <a:t>Employment:</a:t>
            </a:r>
          </a:p>
        </p:txBody>
      </p:sp>
      <p:graphicFrame>
        <p:nvGraphicFramePr>
          <p:cNvPr id="20" name="Diagramm 19">
            <a:extLst>
              <a:ext uri="{FF2B5EF4-FFF2-40B4-BE49-F238E27FC236}">
                <a16:creationId xmlns:a16="http://schemas.microsoft.com/office/drawing/2014/main" id="{9FEF700D-FC0D-459E-A35B-428F8515679A}"/>
              </a:ext>
            </a:extLst>
          </p:cNvPr>
          <p:cNvGraphicFramePr/>
          <p:nvPr>
            <p:extLst>
              <p:ext uri="{D42A27DB-BD31-4B8C-83A1-F6EECF244321}">
                <p14:modId xmlns:p14="http://schemas.microsoft.com/office/powerpoint/2010/main" val="2962865634"/>
              </p:ext>
            </p:extLst>
          </p:nvPr>
        </p:nvGraphicFramePr>
        <p:xfrm>
          <a:off x="4200320" y="3626805"/>
          <a:ext cx="3603037" cy="2023893"/>
        </p:xfrm>
        <a:graphic>
          <a:graphicData uri="http://schemas.openxmlformats.org/drawingml/2006/chart">
            <c:chart xmlns:c="http://schemas.openxmlformats.org/drawingml/2006/chart" xmlns:r="http://schemas.openxmlformats.org/officeDocument/2006/relationships" r:id="rId4"/>
          </a:graphicData>
        </a:graphic>
      </p:graphicFrame>
      <p:sp>
        <p:nvSpPr>
          <p:cNvPr id="21" name="Rechteck 20">
            <a:extLst>
              <a:ext uri="{FF2B5EF4-FFF2-40B4-BE49-F238E27FC236}">
                <a16:creationId xmlns:a16="http://schemas.microsoft.com/office/drawing/2014/main" id="{C6117169-30C4-426C-8260-9014F87B0631}"/>
              </a:ext>
            </a:extLst>
          </p:cNvPr>
          <p:cNvSpPr/>
          <p:nvPr/>
        </p:nvSpPr>
        <p:spPr>
          <a:xfrm rot="16200000">
            <a:off x="3894344" y="5067799"/>
            <a:ext cx="1136963" cy="230832"/>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dirty="0">
                <a:ln>
                  <a:noFill/>
                </a:ln>
                <a:solidFill>
                  <a:srgbClr val="1C1C1C"/>
                </a:solidFill>
                <a:effectLst/>
                <a:uLnTx/>
                <a:uFillTx/>
                <a:ea typeface="Calibri" panose="020F0502020204030204" pitchFamily="34" charset="0"/>
              </a:rPr>
              <a:t>Cardiovascular</a:t>
            </a:r>
            <a:endParaRPr kumimoji="0" lang="en-US" sz="900" b="0" i="0" u="none" strike="noStrike" kern="0" cap="none" spc="0" normalizeH="0" baseline="0" dirty="0">
              <a:ln>
                <a:noFill/>
              </a:ln>
              <a:solidFill>
                <a:srgbClr val="1C1C1C"/>
              </a:solidFill>
              <a:effectLst/>
              <a:uLnTx/>
              <a:uFillTx/>
            </a:endParaRPr>
          </a:p>
        </p:txBody>
      </p:sp>
      <p:sp>
        <p:nvSpPr>
          <p:cNvPr id="22" name="Rechteck 21">
            <a:extLst>
              <a:ext uri="{FF2B5EF4-FFF2-40B4-BE49-F238E27FC236}">
                <a16:creationId xmlns:a16="http://schemas.microsoft.com/office/drawing/2014/main" id="{B5BEB7EF-86A2-4D41-BDC9-6C92934261EA}"/>
              </a:ext>
            </a:extLst>
          </p:cNvPr>
          <p:cNvSpPr/>
          <p:nvPr/>
        </p:nvSpPr>
        <p:spPr>
          <a:xfrm rot="16200000">
            <a:off x="4220883" y="4998549"/>
            <a:ext cx="1136963" cy="369332"/>
          </a:xfrm>
          <a:prstGeom prst="rect">
            <a:avLst/>
          </a:prstGeom>
        </p:spPr>
        <p:txBody>
          <a:bodyPr wrap="square">
            <a:spAutoFit/>
          </a:bodyPr>
          <a:lstStyle/>
          <a:p>
            <a:pPr algn="r">
              <a:defRPr/>
            </a:pPr>
            <a:r>
              <a:rPr lang="en-US" sz="900" kern="0" dirty="0">
                <a:solidFill>
                  <a:srgbClr val="1C1C1C"/>
                </a:solidFill>
              </a:rPr>
              <a:t>Muscular &amp; Skeletal System</a:t>
            </a:r>
          </a:p>
        </p:txBody>
      </p:sp>
      <p:sp>
        <p:nvSpPr>
          <p:cNvPr id="23" name="Rechteck 22">
            <a:extLst>
              <a:ext uri="{FF2B5EF4-FFF2-40B4-BE49-F238E27FC236}">
                <a16:creationId xmlns:a16="http://schemas.microsoft.com/office/drawing/2014/main" id="{E37543DF-30C0-414A-BF45-8793E9F3F76C}"/>
              </a:ext>
            </a:extLst>
          </p:cNvPr>
          <p:cNvSpPr/>
          <p:nvPr/>
        </p:nvSpPr>
        <p:spPr>
          <a:xfrm rot="16200000">
            <a:off x="4462761" y="5185209"/>
            <a:ext cx="1371783" cy="230832"/>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dirty="0">
                <a:ln>
                  <a:noFill/>
                </a:ln>
                <a:solidFill>
                  <a:srgbClr val="1C1C1C"/>
                </a:solidFill>
                <a:effectLst/>
                <a:uLnTx/>
                <a:uFillTx/>
                <a:ea typeface="Calibri" panose="020F0502020204030204" pitchFamily="34" charset="0"/>
              </a:rPr>
              <a:t>Diabetes (I / II)</a:t>
            </a:r>
            <a:endParaRPr kumimoji="0" lang="en-US" sz="900" b="0" i="0" u="none" strike="noStrike" kern="0" cap="none" spc="0" normalizeH="0" baseline="0" dirty="0">
              <a:ln>
                <a:noFill/>
              </a:ln>
              <a:solidFill>
                <a:srgbClr val="1C1C1C"/>
              </a:solidFill>
              <a:effectLst/>
              <a:uLnTx/>
              <a:uFillTx/>
            </a:endParaRPr>
          </a:p>
        </p:txBody>
      </p:sp>
      <p:sp>
        <p:nvSpPr>
          <p:cNvPr id="24" name="Rechteck 23">
            <a:extLst>
              <a:ext uri="{FF2B5EF4-FFF2-40B4-BE49-F238E27FC236}">
                <a16:creationId xmlns:a16="http://schemas.microsoft.com/office/drawing/2014/main" id="{E325799F-F816-41D0-8BD9-38EBCBCBB0BE}"/>
              </a:ext>
            </a:extLst>
          </p:cNvPr>
          <p:cNvSpPr/>
          <p:nvPr/>
        </p:nvSpPr>
        <p:spPr>
          <a:xfrm rot="16200000">
            <a:off x="4931257" y="5093925"/>
            <a:ext cx="1189215" cy="230832"/>
          </a:xfrm>
          <a:prstGeom prst="rect">
            <a:avLst/>
          </a:prstGeom>
        </p:spPr>
        <p:txBody>
          <a:bodyPr wrap="square">
            <a:spAutoFit/>
          </a:bodyPr>
          <a:lstStyle/>
          <a:p>
            <a:pPr algn="r">
              <a:defRPr/>
            </a:pPr>
            <a:r>
              <a:rPr lang="en-US" sz="900" kern="0" dirty="0">
                <a:solidFill>
                  <a:srgbClr val="1C1C1C"/>
                </a:solidFill>
                <a:ea typeface="Calibri" panose="020F0502020204030204" pitchFamily="34" charset="0"/>
              </a:rPr>
              <a:t>Respiratory</a:t>
            </a:r>
            <a:endParaRPr lang="en-US" sz="900" kern="0" dirty="0">
              <a:solidFill>
                <a:srgbClr val="1C1C1C"/>
              </a:solidFill>
            </a:endParaRPr>
          </a:p>
        </p:txBody>
      </p:sp>
      <p:sp>
        <p:nvSpPr>
          <p:cNvPr id="25" name="Rechteck 24">
            <a:extLst>
              <a:ext uri="{FF2B5EF4-FFF2-40B4-BE49-F238E27FC236}">
                <a16:creationId xmlns:a16="http://schemas.microsoft.com/office/drawing/2014/main" id="{D2A6F590-EC4D-4B54-B4D9-DB604E4D8206}"/>
              </a:ext>
            </a:extLst>
          </p:cNvPr>
          <p:cNvSpPr/>
          <p:nvPr/>
        </p:nvSpPr>
        <p:spPr>
          <a:xfrm rot="16200000">
            <a:off x="5225487" y="5063708"/>
            <a:ext cx="1267281" cy="369332"/>
          </a:xfrm>
          <a:prstGeom prst="rect">
            <a:avLst/>
          </a:prstGeom>
        </p:spPr>
        <p:txBody>
          <a:bodyPr wrap="square">
            <a:spAutoFit/>
          </a:bodyPr>
          <a:lstStyle/>
          <a:p>
            <a:pPr lvl="0" algn="r">
              <a:defRPr/>
            </a:pPr>
            <a:r>
              <a:rPr lang="en-US" sz="900" kern="0" dirty="0">
                <a:solidFill>
                  <a:srgbClr val="1C1C1C"/>
                </a:solidFill>
              </a:rPr>
              <a:t>Psychological condition</a:t>
            </a:r>
          </a:p>
        </p:txBody>
      </p:sp>
      <p:sp>
        <p:nvSpPr>
          <p:cNvPr id="26" name="Rechteck 25">
            <a:extLst>
              <a:ext uri="{FF2B5EF4-FFF2-40B4-BE49-F238E27FC236}">
                <a16:creationId xmlns:a16="http://schemas.microsoft.com/office/drawing/2014/main" id="{07310F65-F5D9-4309-B86D-4F2DC632AFA4}"/>
              </a:ext>
            </a:extLst>
          </p:cNvPr>
          <p:cNvSpPr/>
          <p:nvPr/>
        </p:nvSpPr>
        <p:spPr>
          <a:xfrm rot="16200000">
            <a:off x="5622927" y="5024675"/>
            <a:ext cx="1189215" cy="369332"/>
          </a:xfrm>
          <a:prstGeom prst="rect">
            <a:avLst/>
          </a:prstGeom>
        </p:spPr>
        <p:txBody>
          <a:bodyPr wrap="square">
            <a:spAutoFit/>
          </a:bodyPr>
          <a:lstStyle/>
          <a:p>
            <a:pPr lvl="0" algn="r">
              <a:defRPr/>
            </a:pPr>
            <a:r>
              <a:rPr lang="en-US" sz="900" kern="0" dirty="0">
                <a:solidFill>
                  <a:srgbClr val="1C1C1C"/>
                </a:solidFill>
              </a:rPr>
              <a:t>Neurological</a:t>
            </a:r>
          </a:p>
          <a:p>
            <a:pPr lvl="0" algn="r">
              <a:defRPr/>
            </a:pPr>
            <a:r>
              <a:rPr kumimoji="0" lang="en-US" sz="900" b="0" i="0" u="none" strike="noStrike" kern="0" cap="none" spc="0" normalizeH="0" baseline="0" dirty="0">
                <a:ln>
                  <a:noFill/>
                </a:ln>
                <a:solidFill>
                  <a:srgbClr val="1C1C1C"/>
                </a:solidFill>
                <a:effectLst/>
                <a:uLnTx/>
                <a:uFillTx/>
              </a:rPr>
              <a:t>disease</a:t>
            </a:r>
          </a:p>
        </p:txBody>
      </p:sp>
      <p:sp>
        <p:nvSpPr>
          <p:cNvPr id="27" name="Rechteck 26">
            <a:extLst>
              <a:ext uri="{FF2B5EF4-FFF2-40B4-BE49-F238E27FC236}">
                <a16:creationId xmlns:a16="http://schemas.microsoft.com/office/drawing/2014/main" id="{9A6F53A6-3416-44F1-BBEC-02110FD3D125}"/>
              </a:ext>
            </a:extLst>
          </p:cNvPr>
          <p:cNvSpPr/>
          <p:nvPr/>
        </p:nvSpPr>
        <p:spPr>
          <a:xfrm rot="16200000">
            <a:off x="5879984" y="5115959"/>
            <a:ext cx="1371783" cy="369332"/>
          </a:xfrm>
          <a:prstGeom prst="rect">
            <a:avLst/>
          </a:prstGeom>
        </p:spPr>
        <p:txBody>
          <a:bodyPr wrap="square">
            <a:spAutoFit/>
          </a:bodyPr>
          <a:lstStyle/>
          <a:p>
            <a:pPr lvl="0" algn="r">
              <a:defRPr/>
            </a:pPr>
            <a:r>
              <a:rPr lang="en-US" sz="900" kern="0" dirty="0">
                <a:solidFill>
                  <a:srgbClr val="1C1C1C"/>
                </a:solidFill>
              </a:rPr>
              <a:t>Chronic bowel inflammation</a:t>
            </a:r>
          </a:p>
        </p:txBody>
      </p:sp>
      <p:sp>
        <p:nvSpPr>
          <p:cNvPr id="28" name="Rechteck 27">
            <a:extLst>
              <a:ext uri="{FF2B5EF4-FFF2-40B4-BE49-F238E27FC236}">
                <a16:creationId xmlns:a16="http://schemas.microsoft.com/office/drawing/2014/main" id="{6F5D6C2C-383B-432B-AF1E-3BC13F456AB2}"/>
              </a:ext>
            </a:extLst>
          </p:cNvPr>
          <p:cNvSpPr/>
          <p:nvPr/>
        </p:nvSpPr>
        <p:spPr>
          <a:xfrm rot="16200000">
            <a:off x="6319570" y="5024675"/>
            <a:ext cx="1189215" cy="369332"/>
          </a:xfrm>
          <a:prstGeom prst="rect">
            <a:avLst/>
          </a:prstGeom>
        </p:spPr>
        <p:txBody>
          <a:bodyPr wrap="square">
            <a:spAutoFit/>
          </a:bodyPr>
          <a:lstStyle/>
          <a:p>
            <a:pPr algn="r">
              <a:defRPr/>
            </a:pPr>
            <a:r>
              <a:rPr lang="en-US" sz="900" kern="0" dirty="0">
                <a:solidFill>
                  <a:srgbClr val="1C1C1C"/>
                </a:solidFill>
                <a:ea typeface="Calibri" panose="020F0502020204030204" pitchFamily="34" charset="0"/>
              </a:rPr>
              <a:t>Cancer</a:t>
            </a:r>
            <a:endParaRPr lang="en-US" sz="900" kern="0" dirty="0">
              <a:solidFill>
                <a:srgbClr val="1C1C1C"/>
              </a:solidFill>
            </a:endParaRP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solidFill>
                <a:srgbClr val="1C1C1C"/>
              </a:solidFill>
              <a:effectLst/>
              <a:uLnTx/>
              <a:uFillTx/>
            </a:endParaRPr>
          </a:p>
        </p:txBody>
      </p:sp>
      <p:sp>
        <p:nvSpPr>
          <p:cNvPr id="29" name="Rechteck 28">
            <a:extLst>
              <a:ext uri="{FF2B5EF4-FFF2-40B4-BE49-F238E27FC236}">
                <a16:creationId xmlns:a16="http://schemas.microsoft.com/office/drawing/2014/main" id="{B8B02F13-4583-4351-B160-284C3300AC31}"/>
              </a:ext>
            </a:extLst>
          </p:cNvPr>
          <p:cNvSpPr/>
          <p:nvPr/>
        </p:nvSpPr>
        <p:spPr>
          <a:xfrm rot="16200000">
            <a:off x="6692530" y="5024675"/>
            <a:ext cx="1189215" cy="369332"/>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dirty="0">
                <a:ln>
                  <a:noFill/>
                </a:ln>
                <a:solidFill>
                  <a:srgbClr val="1C1C1C"/>
                </a:solidFill>
                <a:effectLst/>
                <a:uLnTx/>
                <a:uFillTx/>
              </a:rPr>
              <a:t>Other chronic disease</a:t>
            </a:r>
          </a:p>
        </p:txBody>
      </p:sp>
      <p:sp>
        <p:nvSpPr>
          <p:cNvPr id="30" name="Rechteck 29">
            <a:extLst>
              <a:ext uri="{FF2B5EF4-FFF2-40B4-BE49-F238E27FC236}">
                <a16:creationId xmlns:a16="http://schemas.microsoft.com/office/drawing/2014/main" id="{F3950016-8F58-4FC6-8D7D-2E0CF600C747}"/>
              </a:ext>
            </a:extLst>
          </p:cNvPr>
          <p:cNvSpPr/>
          <p:nvPr/>
        </p:nvSpPr>
        <p:spPr>
          <a:xfrm rot="16200000">
            <a:off x="7048982" y="5093925"/>
            <a:ext cx="1189215" cy="230832"/>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dirty="0">
                <a:ln>
                  <a:noFill/>
                </a:ln>
                <a:solidFill>
                  <a:srgbClr val="1C1C1C"/>
                </a:solidFill>
                <a:effectLst/>
                <a:uLnTx/>
                <a:uFillTx/>
              </a:rPr>
              <a:t>Not Specified</a:t>
            </a:r>
          </a:p>
        </p:txBody>
      </p:sp>
      <p:sp>
        <p:nvSpPr>
          <p:cNvPr id="31" name="Textfeld 30">
            <a:extLst>
              <a:ext uri="{FF2B5EF4-FFF2-40B4-BE49-F238E27FC236}">
                <a16:creationId xmlns:a16="http://schemas.microsoft.com/office/drawing/2014/main" id="{3672FE9E-4FE7-49D9-8435-FE56C87C2B86}"/>
              </a:ext>
            </a:extLst>
          </p:cNvPr>
          <p:cNvSpPr txBox="1"/>
          <p:nvPr/>
        </p:nvSpPr>
        <p:spPr>
          <a:xfrm>
            <a:off x="4298021" y="1009942"/>
            <a:ext cx="705321" cy="153888"/>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dirty="0">
                <a:ln>
                  <a:noFill/>
                </a:ln>
                <a:solidFill>
                  <a:srgbClr val="1C1C1C"/>
                </a:solidFill>
                <a:effectLst/>
                <a:uLnTx/>
                <a:uFillTx/>
              </a:rPr>
              <a:t>Household:</a:t>
            </a:r>
          </a:p>
        </p:txBody>
      </p:sp>
      <p:sp>
        <p:nvSpPr>
          <p:cNvPr id="32" name="Abgerundetes Rechteck 73">
            <a:extLst>
              <a:ext uri="{FF2B5EF4-FFF2-40B4-BE49-F238E27FC236}">
                <a16:creationId xmlns:a16="http://schemas.microsoft.com/office/drawing/2014/main" id="{960C06AF-B609-46DC-B8DE-2B6026338140}"/>
              </a:ext>
            </a:extLst>
          </p:cNvPr>
          <p:cNvSpPr/>
          <p:nvPr/>
        </p:nvSpPr>
        <p:spPr>
          <a:xfrm>
            <a:off x="4587355" y="2441316"/>
            <a:ext cx="868296" cy="138500"/>
          </a:xfrm>
          <a:prstGeom prst="roundRect">
            <a:avLst>
              <a:gd name="adj" fmla="val 50000"/>
            </a:avLst>
          </a:prstGeom>
          <a:solidFill>
            <a:srgbClr val="FFFFFF">
              <a:lumMod val="8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dirty="0">
              <a:ln>
                <a:noFill/>
              </a:ln>
              <a:solidFill>
                <a:srgbClr val="FFFFFF"/>
              </a:solidFill>
              <a:effectLst/>
              <a:uLnTx/>
              <a:uFillTx/>
              <a:latin typeface="Arial"/>
              <a:ea typeface="+mn-ea"/>
              <a:cs typeface="+mn-cs"/>
            </a:endParaRPr>
          </a:p>
        </p:txBody>
      </p:sp>
      <p:sp>
        <p:nvSpPr>
          <p:cNvPr id="33" name="Abgerundetes Rechteck 74">
            <a:extLst>
              <a:ext uri="{FF2B5EF4-FFF2-40B4-BE49-F238E27FC236}">
                <a16:creationId xmlns:a16="http://schemas.microsoft.com/office/drawing/2014/main" id="{D2C46A06-68B7-4E3F-92C0-2C56D03BB850}"/>
              </a:ext>
            </a:extLst>
          </p:cNvPr>
          <p:cNvSpPr/>
          <p:nvPr/>
        </p:nvSpPr>
        <p:spPr>
          <a:xfrm>
            <a:off x="4587355" y="2441316"/>
            <a:ext cx="165600" cy="138500"/>
          </a:xfrm>
          <a:prstGeom prst="roundRect">
            <a:avLst>
              <a:gd name="adj" fmla="val 50000"/>
            </a:avLst>
          </a:prstGeom>
          <a:solidFill>
            <a:schemeClr val="tx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dirty="0">
              <a:ln>
                <a:noFill/>
              </a:ln>
              <a:solidFill>
                <a:srgbClr val="FFFFFF"/>
              </a:solidFill>
              <a:effectLst/>
              <a:uLnTx/>
              <a:uFillTx/>
              <a:latin typeface="Arial"/>
              <a:ea typeface="+mn-ea"/>
              <a:cs typeface="+mn-cs"/>
            </a:endParaRPr>
          </a:p>
        </p:txBody>
      </p:sp>
      <p:sp>
        <p:nvSpPr>
          <p:cNvPr id="34" name="Abgerundetes Rechteck 75">
            <a:extLst>
              <a:ext uri="{FF2B5EF4-FFF2-40B4-BE49-F238E27FC236}">
                <a16:creationId xmlns:a16="http://schemas.microsoft.com/office/drawing/2014/main" id="{393AF9BA-086B-4DAA-ABCF-F873D94666C5}"/>
              </a:ext>
            </a:extLst>
          </p:cNvPr>
          <p:cNvSpPr/>
          <p:nvPr/>
        </p:nvSpPr>
        <p:spPr>
          <a:xfrm>
            <a:off x="4587355" y="3070131"/>
            <a:ext cx="868296" cy="138500"/>
          </a:xfrm>
          <a:prstGeom prst="roundRect">
            <a:avLst>
              <a:gd name="adj" fmla="val 50000"/>
            </a:avLst>
          </a:prstGeom>
          <a:solidFill>
            <a:srgbClr val="FFFFFF">
              <a:lumMod val="8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dirty="0">
              <a:ln>
                <a:noFill/>
              </a:ln>
              <a:solidFill>
                <a:srgbClr val="FFFFFF"/>
              </a:solidFill>
              <a:effectLst/>
              <a:uLnTx/>
              <a:uFillTx/>
              <a:latin typeface="Arial"/>
              <a:ea typeface="+mn-ea"/>
              <a:cs typeface="+mn-cs"/>
            </a:endParaRPr>
          </a:p>
        </p:txBody>
      </p:sp>
      <p:sp>
        <p:nvSpPr>
          <p:cNvPr id="35" name="Abgerundetes Rechteck 76">
            <a:extLst>
              <a:ext uri="{FF2B5EF4-FFF2-40B4-BE49-F238E27FC236}">
                <a16:creationId xmlns:a16="http://schemas.microsoft.com/office/drawing/2014/main" id="{7B196474-C751-4A64-98B8-EBB3C103330E}"/>
              </a:ext>
            </a:extLst>
          </p:cNvPr>
          <p:cNvSpPr/>
          <p:nvPr/>
        </p:nvSpPr>
        <p:spPr>
          <a:xfrm>
            <a:off x="4587355" y="3070131"/>
            <a:ext cx="129600" cy="138500"/>
          </a:xfrm>
          <a:prstGeom prst="roundRect">
            <a:avLst>
              <a:gd name="adj" fmla="val 50000"/>
            </a:avLst>
          </a:prstGeom>
          <a:solidFill>
            <a:schemeClr val="tx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dirty="0">
              <a:ln>
                <a:noFill/>
              </a:ln>
              <a:solidFill>
                <a:srgbClr val="FFFFFF"/>
              </a:solidFill>
              <a:effectLst/>
              <a:uLnTx/>
              <a:uFillTx/>
              <a:latin typeface="Arial"/>
              <a:ea typeface="+mn-ea"/>
              <a:cs typeface="+mn-cs"/>
            </a:endParaRPr>
          </a:p>
        </p:txBody>
      </p:sp>
      <p:sp>
        <p:nvSpPr>
          <p:cNvPr id="36" name="Abgerundetes Rechteck 77">
            <a:extLst>
              <a:ext uri="{FF2B5EF4-FFF2-40B4-BE49-F238E27FC236}">
                <a16:creationId xmlns:a16="http://schemas.microsoft.com/office/drawing/2014/main" id="{6B27BB08-7D8F-4A42-9F79-B35AF9B32801}"/>
              </a:ext>
            </a:extLst>
          </p:cNvPr>
          <p:cNvSpPr/>
          <p:nvPr/>
        </p:nvSpPr>
        <p:spPr>
          <a:xfrm>
            <a:off x="5706028" y="2441316"/>
            <a:ext cx="868296" cy="138500"/>
          </a:xfrm>
          <a:prstGeom prst="roundRect">
            <a:avLst>
              <a:gd name="adj" fmla="val 50000"/>
            </a:avLst>
          </a:prstGeom>
          <a:solidFill>
            <a:srgbClr val="FFFFFF">
              <a:lumMod val="8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dirty="0">
              <a:ln>
                <a:noFill/>
              </a:ln>
              <a:solidFill>
                <a:srgbClr val="FFFFFF"/>
              </a:solidFill>
              <a:effectLst/>
              <a:uLnTx/>
              <a:uFillTx/>
              <a:latin typeface="Arial"/>
              <a:ea typeface="+mn-ea"/>
              <a:cs typeface="+mn-cs"/>
            </a:endParaRPr>
          </a:p>
        </p:txBody>
      </p:sp>
      <p:sp>
        <p:nvSpPr>
          <p:cNvPr id="37" name="Abgerundetes Rechteck 78">
            <a:extLst>
              <a:ext uri="{FF2B5EF4-FFF2-40B4-BE49-F238E27FC236}">
                <a16:creationId xmlns:a16="http://schemas.microsoft.com/office/drawing/2014/main" id="{01AA289F-16C5-4CC1-956E-1992658C3822}"/>
              </a:ext>
            </a:extLst>
          </p:cNvPr>
          <p:cNvSpPr/>
          <p:nvPr/>
        </p:nvSpPr>
        <p:spPr>
          <a:xfrm>
            <a:off x="5706028" y="2441316"/>
            <a:ext cx="234000" cy="138500"/>
          </a:xfrm>
          <a:prstGeom prst="roundRect">
            <a:avLst>
              <a:gd name="adj" fmla="val 50000"/>
            </a:avLst>
          </a:prstGeom>
          <a:solidFill>
            <a:schemeClr val="tx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dirty="0">
              <a:ln>
                <a:noFill/>
              </a:ln>
              <a:solidFill>
                <a:srgbClr val="FFFFFF"/>
              </a:solidFill>
              <a:effectLst/>
              <a:uLnTx/>
              <a:uFillTx/>
              <a:latin typeface="Arial"/>
              <a:ea typeface="+mn-ea"/>
              <a:cs typeface="+mn-cs"/>
            </a:endParaRPr>
          </a:p>
        </p:txBody>
      </p:sp>
      <p:sp>
        <p:nvSpPr>
          <p:cNvPr id="38" name="Abgerundetes Rechteck 79">
            <a:extLst>
              <a:ext uri="{FF2B5EF4-FFF2-40B4-BE49-F238E27FC236}">
                <a16:creationId xmlns:a16="http://schemas.microsoft.com/office/drawing/2014/main" id="{57949E2A-3931-492A-B978-0E2018EDF107}"/>
              </a:ext>
            </a:extLst>
          </p:cNvPr>
          <p:cNvSpPr/>
          <p:nvPr/>
        </p:nvSpPr>
        <p:spPr>
          <a:xfrm>
            <a:off x="5706028" y="3070131"/>
            <a:ext cx="868296" cy="138500"/>
          </a:xfrm>
          <a:prstGeom prst="roundRect">
            <a:avLst>
              <a:gd name="adj" fmla="val 50000"/>
            </a:avLst>
          </a:prstGeom>
          <a:solidFill>
            <a:srgbClr val="FFFFFF">
              <a:lumMod val="8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dirty="0">
              <a:ln>
                <a:noFill/>
              </a:ln>
              <a:solidFill>
                <a:srgbClr val="FFFFFF"/>
              </a:solidFill>
              <a:effectLst/>
              <a:uLnTx/>
              <a:uFillTx/>
              <a:latin typeface="Arial"/>
              <a:ea typeface="+mn-ea"/>
              <a:cs typeface="+mn-cs"/>
            </a:endParaRPr>
          </a:p>
        </p:txBody>
      </p:sp>
      <p:sp>
        <p:nvSpPr>
          <p:cNvPr id="39" name="Abgerundetes Rechteck 80">
            <a:extLst>
              <a:ext uri="{FF2B5EF4-FFF2-40B4-BE49-F238E27FC236}">
                <a16:creationId xmlns:a16="http://schemas.microsoft.com/office/drawing/2014/main" id="{2583C15F-8A70-4E8B-B68F-534ED04FC9CD}"/>
              </a:ext>
            </a:extLst>
          </p:cNvPr>
          <p:cNvSpPr/>
          <p:nvPr/>
        </p:nvSpPr>
        <p:spPr>
          <a:xfrm>
            <a:off x="5706028" y="3070131"/>
            <a:ext cx="86400" cy="138500"/>
          </a:xfrm>
          <a:prstGeom prst="roundRect">
            <a:avLst>
              <a:gd name="adj" fmla="val 50000"/>
            </a:avLst>
          </a:prstGeom>
          <a:solidFill>
            <a:schemeClr val="tx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dirty="0">
              <a:ln>
                <a:noFill/>
              </a:ln>
              <a:solidFill>
                <a:srgbClr val="FFFFFF"/>
              </a:solidFill>
              <a:effectLst/>
              <a:uLnTx/>
              <a:uFillTx/>
              <a:latin typeface="Arial"/>
              <a:ea typeface="+mn-ea"/>
              <a:cs typeface="+mn-cs"/>
            </a:endParaRPr>
          </a:p>
        </p:txBody>
      </p:sp>
      <p:sp>
        <p:nvSpPr>
          <p:cNvPr id="40" name="Abgerundetes Rechteck 81">
            <a:extLst>
              <a:ext uri="{FF2B5EF4-FFF2-40B4-BE49-F238E27FC236}">
                <a16:creationId xmlns:a16="http://schemas.microsoft.com/office/drawing/2014/main" id="{1150DBF6-F4C6-421D-9BC6-EB334494F796}"/>
              </a:ext>
            </a:extLst>
          </p:cNvPr>
          <p:cNvSpPr/>
          <p:nvPr/>
        </p:nvSpPr>
        <p:spPr>
          <a:xfrm>
            <a:off x="6795269" y="2441316"/>
            <a:ext cx="868296" cy="138500"/>
          </a:xfrm>
          <a:prstGeom prst="roundRect">
            <a:avLst>
              <a:gd name="adj" fmla="val 50000"/>
            </a:avLst>
          </a:prstGeom>
          <a:solidFill>
            <a:srgbClr val="FFFFFF">
              <a:lumMod val="8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dirty="0">
              <a:ln>
                <a:noFill/>
              </a:ln>
              <a:solidFill>
                <a:srgbClr val="FFFFFF"/>
              </a:solidFill>
              <a:effectLst/>
              <a:uLnTx/>
              <a:uFillTx/>
              <a:latin typeface="Arial"/>
              <a:ea typeface="+mn-ea"/>
              <a:cs typeface="+mn-cs"/>
            </a:endParaRPr>
          </a:p>
        </p:txBody>
      </p:sp>
      <p:sp>
        <p:nvSpPr>
          <p:cNvPr id="41" name="Abgerundetes Rechteck 82">
            <a:extLst>
              <a:ext uri="{FF2B5EF4-FFF2-40B4-BE49-F238E27FC236}">
                <a16:creationId xmlns:a16="http://schemas.microsoft.com/office/drawing/2014/main" id="{CDD9E40B-D8B6-4D5A-827E-63CB18C4DB2C}"/>
              </a:ext>
            </a:extLst>
          </p:cNvPr>
          <p:cNvSpPr/>
          <p:nvPr/>
        </p:nvSpPr>
        <p:spPr>
          <a:xfrm>
            <a:off x="6795268" y="2441316"/>
            <a:ext cx="183600" cy="138500"/>
          </a:xfrm>
          <a:prstGeom prst="roundRect">
            <a:avLst>
              <a:gd name="adj" fmla="val 50000"/>
            </a:avLst>
          </a:prstGeom>
          <a:solidFill>
            <a:schemeClr val="tx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dirty="0">
              <a:ln>
                <a:noFill/>
              </a:ln>
              <a:solidFill>
                <a:srgbClr val="FFFFFF"/>
              </a:solidFill>
              <a:effectLst/>
              <a:uLnTx/>
              <a:uFillTx/>
              <a:latin typeface="Arial"/>
              <a:ea typeface="+mn-ea"/>
              <a:cs typeface="+mn-cs"/>
            </a:endParaRPr>
          </a:p>
        </p:txBody>
      </p:sp>
      <p:sp>
        <p:nvSpPr>
          <p:cNvPr id="42" name="Abgerundetes Rechteck 83">
            <a:extLst>
              <a:ext uri="{FF2B5EF4-FFF2-40B4-BE49-F238E27FC236}">
                <a16:creationId xmlns:a16="http://schemas.microsoft.com/office/drawing/2014/main" id="{67420040-7F4D-4421-8A57-B4B74DD06F74}"/>
              </a:ext>
            </a:extLst>
          </p:cNvPr>
          <p:cNvSpPr/>
          <p:nvPr/>
        </p:nvSpPr>
        <p:spPr>
          <a:xfrm>
            <a:off x="6795269" y="3070131"/>
            <a:ext cx="868296" cy="138500"/>
          </a:xfrm>
          <a:prstGeom prst="roundRect">
            <a:avLst>
              <a:gd name="adj" fmla="val 50000"/>
            </a:avLst>
          </a:prstGeom>
          <a:solidFill>
            <a:srgbClr val="FFFFFF">
              <a:lumMod val="8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dirty="0">
              <a:ln>
                <a:noFill/>
              </a:ln>
              <a:solidFill>
                <a:srgbClr val="FFFFFF"/>
              </a:solidFill>
              <a:effectLst/>
              <a:uLnTx/>
              <a:uFillTx/>
              <a:latin typeface="Arial"/>
              <a:ea typeface="+mn-ea"/>
              <a:cs typeface="+mn-cs"/>
            </a:endParaRPr>
          </a:p>
        </p:txBody>
      </p:sp>
      <p:sp>
        <p:nvSpPr>
          <p:cNvPr id="43" name="Abgerundetes Rechteck 84">
            <a:extLst>
              <a:ext uri="{FF2B5EF4-FFF2-40B4-BE49-F238E27FC236}">
                <a16:creationId xmlns:a16="http://schemas.microsoft.com/office/drawing/2014/main" id="{058EE64D-A2F5-415A-BE31-CB6DE9405DD6}"/>
              </a:ext>
            </a:extLst>
          </p:cNvPr>
          <p:cNvSpPr/>
          <p:nvPr/>
        </p:nvSpPr>
        <p:spPr>
          <a:xfrm>
            <a:off x="6795269" y="3070131"/>
            <a:ext cx="86400" cy="138500"/>
          </a:xfrm>
          <a:prstGeom prst="roundRect">
            <a:avLst>
              <a:gd name="adj" fmla="val 50000"/>
            </a:avLst>
          </a:prstGeom>
          <a:solidFill>
            <a:schemeClr val="tx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dirty="0">
              <a:ln>
                <a:noFill/>
              </a:ln>
              <a:solidFill>
                <a:srgbClr val="FFFFFF"/>
              </a:solidFill>
              <a:effectLst/>
              <a:uLnTx/>
              <a:uFillTx/>
              <a:latin typeface="Arial"/>
              <a:ea typeface="+mn-ea"/>
              <a:cs typeface="+mn-cs"/>
            </a:endParaRPr>
          </a:p>
        </p:txBody>
      </p:sp>
      <p:sp>
        <p:nvSpPr>
          <p:cNvPr id="44" name="Textfeld 43">
            <a:extLst>
              <a:ext uri="{FF2B5EF4-FFF2-40B4-BE49-F238E27FC236}">
                <a16:creationId xmlns:a16="http://schemas.microsoft.com/office/drawing/2014/main" id="{0A7A6D6C-C469-4A4C-8091-5B886A52156A}"/>
              </a:ext>
            </a:extLst>
          </p:cNvPr>
          <p:cNvSpPr txBox="1"/>
          <p:nvPr/>
        </p:nvSpPr>
        <p:spPr>
          <a:xfrm>
            <a:off x="4477544" y="2068629"/>
            <a:ext cx="1078301" cy="369332"/>
          </a:xfrm>
          <a:prstGeom prst="rect">
            <a:avLst/>
          </a:prstGeom>
        </p:spPr>
        <p:txBody>
          <a:bodyPr wrap="square">
            <a:spAutoFit/>
          </a:bodyPr>
          <a:lstStyle>
            <a:defPPr>
              <a:defRPr lang="en-US"/>
            </a:defPPr>
            <a:lvl1pPr algn="r">
              <a:defRPr sz="900">
                <a:latin typeface="Arial" panose="020B0604020202020204" pitchFamily="34" charset="0"/>
                <a:ea typeface="Calibri" panose="020F0502020204030204"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dirty="0">
                <a:ln>
                  <a:noFill/>
                </a:ln>
                <a:solidFill>
                  <a:srgbClr val="1C1C1C"/>
                </a:solidFill>
                <a:effectLst/>
                <a:uLnTx/>
                <a:uFillTx/>
                <a:latin typeface="Arial" panose="020B0604020202020204" pitchFamily="34" charset="0"/>
              </a:rPr>
              <a:t>town in a purely rural area</a:t>
            </a:r>
          </a:p>
        </p:txBody>
      </p:sp>
      <p:sp>
        <p:nvSpPr>
          <p:cNvPr id="45" name="Textfeld 44">
            <a:extLst>
              <a:ext uri="{FF2B5EF4-FFF2-40B4-BE49-F238E27FC236}">
                <a16:creationId xmlns:a16="http://schemas.microsoft.com/office/drawing/2014/main" id="{2AB0C652-53E9-4895-B058-CC1F1E427F92}"/>
              </a:ext>
            </a:extLst>
          </p:cNvPr>
          <p:cNvSpPr txBox="1"/>
          <p:nvPr/>
        </p:nvSpPr>
        <p:spPr>
          <a:xfrm>
            <a:off x="5571441" y="2068629"/>
            <a:ext cx="1078301" cy="369332"/>
          </a:xfrm>
          <a:prstGeom prst="rect">
            <a:avLst/>
          </a:prstGeom>
        </p:spPr>
        <p:txBody>
          <a:bodyPr wrap="square">
            <a:spAutoFit/>
          </a:bodyPr>
          <a:lstStyle>
            <a:defPPr>
              <a:defRPr lang="en-US"/>
            </a:defPPr>
            <a:lvl1pPr algn="r">
              <a:defRPr sz="900">
                <a:latin typeface="Arial" panose="020B0604020202020204" pitchFamily="34" charset="0"/>
                <a:ea typeface="Calibri" panose="020F0502020204030204"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dirty="0">
                <a:ln>
                  <a:noFill/>
                </a:ln>
                <a:solidFill>
                  <a:srgbClr val="1C1C1C"/>
                </a:solidFill>
                <a:effectLst/>
                <a:uLnTx/>
                <a:uFillTx/>
                <a:latin typeface="Arial" panose="020B0604020202020204" pitchFamily="34" charset="0"/>
              </a:rPr>
              <a:t>town near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dirty="0">
                <a:ln>
                  <a:noFill/>
                </a:ln>
                <a:solidFill>
                  <a:srgbClr val="1C1C1C"/>
                </a:solidFill>
                <a:effectLst/>
                <a:uLnTx/>
                <a:uFillTx/>
                <a:latin typeface="Arial" panose="020B0604020202020204" pitchFamily="34" charset="0"/>
              </a:rPr>
              <a:t>to a city</a:t>
            </a:r>
          </a:p>
        </p:txBody>
      </p:sp>
      <p:sp>
        <p:nvSpPr>
          <p:cNvPr id="46" name="Textfeld 45">
            <a:extLst>
              <a:ext uri="{FF2B5EF4-FFF2-40B4-BE49-F238E27FC236}">
                <a16:creationId xmlns:a16="http://schemas.microsoft.com/office/drawing/2014/main" id="{98A5E937-BD4C-45EA-95C7-2AEBBFF548C1}"/>
              </a:ext>
            </a:extLst>
          </p:cNvPr>
          <p:cNvSpPr txBox="1"/>
          <p:nvPr/>
        </p:nvSpPr>
        <p:spPr>
          <a:xfrm>
            <a:off x="4775076" y="2443440"/>
            <a:ext cx="254878" cy="153888"/>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kern="0" dirty="0">
                <a:solidFill>
                  <a:srgbClr val="1C1C1C"/>
                </a:solidFill>
              </a:rPr>
              <a:t>19</a:t>
            </a:r>
            <a:r>
              <a:rPr kumimoji="0" lang="en-US" sz="1000" b="0" i="0" u="none" strike="noStrike" kern="0" cap="none" spc="0" normalizeH="0" baseline="0" dirty="0">
                <a:ln>
                  <a:noFill/>
                </a:ln>
                <a:solidFill>
                  <a:srgbClr val="1C1C1C"/>
                </a:solidFill>
                <a:effectLst/>
                <a:uLnTx/>
                <a:uFillTx/>
              </a:rPr>
              <a:t>%</a:t>
            </a:r>
          </a:p>
        </p:txBody>
      </p:sp>
      <p:sp>
        <p:nvSpPr>
          <p:cNvPr id="47" name="Textfeld 46">
            <a:extLst>
              <a:ext uri="{FF2B5EF4-FFF2-40B4-BE49-F238E27FC236}">
                <a16:creationId xmlns:a16="http://schemas.microsoft.com/office/drawing/2014/main" id="{256005EB-83A7-43DA-B23F-45DE9C91EC40}"/>
              </a:ext>
            </a:extLst>
          </p:cNvPr>
          <p:cNvSpPr txBox="1"/>
          <p:nvPr/>
        </p:nvSpPr>
        <p:spPr>
          <a:xfrm>
            <a:off x="4723498" y="3070826"/>
            <a:ext cx="254878" cy="153888"/>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kern="0" dirty="0">
                <a:solidFill>
                  <a:srgbClr val="1C1C1C"/>
                </a:solidFill>
              </a:rPr>
              <a:t>15</a:t>
            </a:r>
            <a:r>
              <a:rPr kumimoji="0" lang="en-US" sz="1000" b="0" i="0" u="none" strike="noStrike" kern="0" cap="none" spc="0" normalizeH="0" baseline="0" dirty="0">
                <a:ln>
                  <a:noFill/>
                </a:ln>
                <a:solidFill>
                  <a:srgbClr val="1C1C1C"/>
                </a:solidFill>
                <a:effectLst/>
                <a:uLnTx/>
                <a:uFillTx/>
              </a:rPr>
              <a:t>%</a:t>
            </a:r>
          </a:p>
        </p:txBody>
      </p:sp>
      <p:sp>
        <p:nvSpPr>
          <p:cNvPr id="48" name="Textfeld 47">
            <a:extLst>
              <a:ext uri="{FF2B5EF4-FFF2-40B4-BE49-F238E27FC236}">
                <a16:creationId xmlns:a16="http://schemas.microsoft.com/office/drawing/2014/main" id="{0876B74D-5214-4C1A-B4AE-0207B700C91E}"/>
              </a:ext>
            </a:extLst>
          </p:cNvPr>
          <p:cNvSpPr txBox="1"/>
          <p:nvPr/>
        </p:nvSpPr>
        <p:spPr>
          <a:xfrm>
            <a:off x="5817244" y="3070826"/>
            <a:ext cx="184346" cy="153888"/>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kern="0" dirty="0">
                <a:solidFill>
                  <a:srgbClr val="1C1C1C"/>
                </a:solidFill>
              </a:rPr>
              <a:t>8</a:t>
            </a:r>
            <a:r>
              <a:rPr kumimoji="0" lang="en-US" sz="1000" b="0" i="0" u="none" strike="noStrike" kern="0" cap="none" spc="0" normalizeH="0" baseline="0" dirty="0">
                <a:ln>
                  <a:noFill/>
                </a:ln>
                <a:solidFill>
                  <a:srgbClr val="1C1C1C"/>
                </a:solidFill>
                <a:effectLst/>
                <a:uLnTx/>
                <a:uFillTx/>
              </a:rPr>
              <a:t>%</a:t>
            </a:r>
          </a:p>
        </p:txBody>
      </p:sp>
      <p:sp>
        <p:nvSpPr>
          <p:cNvPr id="49" name="Textfeld 48">
            <a:extLst>
              <a:ext uri="{FF2B5EF4-FFF2-40B4-BE49-F238E27FC236}">
                <a16:creationId xmlns:a16="http://schemas.microsoft.com/office/drawing/2014/main" id="{5CFDCCC3-2138-4701-AAC4-C3EA3CA88162}"/>
              </a:ext>
            </a:extLst>
          </p:cNvPr>
          <p:cNvSpPr txBox="1"/>
          <p:nvPr/>
        </p:nvSpPr>
        <p:spPr>
          <a:xfrm>
            <a:off x="5950550" y="2430910"/>
            <a:ext cx="254878" cy="153888"/>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kern="0" dirty="0">
                <a:solidFill>
                  <a:srgbClr val="1C1C1C"/>
                </a:solidFill>
              </a:rPr>
              <a:t>27</a:t>
            </a:r>
            <a:r>
              <a:rPr kumimoji="0" lang="en-US" sz="1000" b="0" i="0" u="none" strike="noStrike" kern="0" cap="none" spc="0" normalizeH="0" baseline="0" dirty="0">
                <a:ln>
                  <a:noFill/>
                </a:ln>
                <a:solidFill>
                  <a:srgbClr val="1C1C1C"/>
                </a:solidFill>
                <a:effectLst/>
                <a:uLnTx/>
                <a:uFillTx/>
              </a:rPr>
              <a:t>%</a:t>
            </a:r>
          </a:p>
        </p:txBody>
      </p:sp>
      <p:sp>
        <p:nvSpPr>
          <p:cNvPr id="50" name="Textfeld 49">
            <a:extLst>
              <a:ext uri="{FF2B5EF4-FFF2-40B4-BE49-F238E27FC236}">
                <a16:creationId xmlns:a16="http://schemas.microsoft.com/office/drawing/2014/main" id="{644F3B18-45FC-443E-AEB1-7B69DF88AD3C}"/>
              </a:ext>
            </a:extLst>
          </p:cNvPr>
          <p:cNvSpPr txBox="1"/>
          <p:nvPr/>
        </p:nvSpPr>
        <p:spPr>
          <a:xfrm>
            <a:off x="7030691" y="2429869"/>
            <a:ext cx="254878" cy="153888"/>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kern="0" dirty="0">
                <a:solidFill>
                  <a:srgbClr val="1C1C1C"/>
                </a:solidFill>
              </a:rPr>
              <a:t>21</a:t>
            </a:r>
            <a:r>
              <a:rPr kumimoji="0" lang="en-US" sz="1000" b="0" i="0" u="none" strike="noStrike" kern="0" cap="none" spc="0" normalizeH="0" baseline="0" dirty="0">
                <a:ln>
                  <a:noFill/>
                </a:ln>
                <a:solidFill>
                  <a:srgbClr val="1C1C1C"/>
                </a:solidFill>
                <a:effectLst/>
                <a:uLnTx/>
                <a:uFillTx/>
              </a:rPr>
              <a:t>%</a:t>
            </a:r>
          </a:p>
        </p:txBody>
      </p:sp>
      <p:sp>
        <p:nvSpPr>
          <p:cNvPr id="51" name="Textfeld 50">
            <a:extLst>
              <a:ext uri="{FF2B5EF4-FFF2-40B4-BE49-F238E27FC236}">
                <a16:creationId xmlns:a16="http://schemas.microsoft.com/office/drawing/2014/main" id="{0D10C727-985D-4F3C-BC1F-2C1F8CE93D9C}"/>
              </a:ext>
            </a:extLst>
          </p:cNvPr>
          <p:cNvSpPr txBox="1"/>
          <p:nvPr/>
        </p:nvSpPr>
        <p:spPr>
          <a:xfrm>
            <a:off x="6891288" y="3070826"/>
            <a:ext cx="254878" cy="153888"/>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kern="0" dirty="0">
                <a:solidFill>
                  <a:srgbClr val="1C1C1C"/>
                </a:solidFill>
              </a:rPr>
              <a:t>10</a:t>
            </a:r>
            <a:r>
              <a:rPr kumimoji="0" lang="en-US" sz="1000" b="0" i="0" u="none" strike="noStrike" kern="0" cap="none" spc="0" normalizeH="0" baseline="0" dirty="0">
                <a:ln>
                  <a:noFill/>
                </a:ln>
                <a:solidFill>
                  <a:srgbClr val="1C1C1C"/>
                </a:solidFill>
                <a:effectLst/>
                <a:uLnTx/>
                <a:uFillTx/>
              </a:rPr>
              <a:t>%</a:t>
            </a:r>
          </a:p>
        </p:txBody>
      </p:sp>
      <p:sp>
        <p:nvSpPr>
          <p:cNvPr id="52" name="Textfeld 51">
            <a:extLst>
              <a:ext uri="{FF2B5EF4-FFF2-40B4-BE49-F238E27FC236}">
                <a16:creationId xmlns:a16="http://schemas.microsoft.com/office/drawing/2014/main" id="{5494DC06-A663-4058-8CAA-9D96D9B8C8D0}"/>
              </a:ext>
            </a:extLst>
          </p:cNvPr>
          <p:cNvSpPr txBox="1"/>
          <p:nvPr/>
        </p:nvSpPr>
        <p:spPr>
          <a:xfrm>
            <a:off x="6688984" y="2068629"/>
            <a:ext cx="1078301" cy="369332"/>
          </a:xfrm>
          <a:prstGeom prst="rect">
            <a:avLst/>
          </a:prstGeom>
        </p:spPr>
        <p:txBody>
          <a:bodyPr wrap="square">
            <a:spAutoFit/>
          </a:bodyPr>
          <a:lstStyle>
            <a:defPPr>
              <a:defRPr lang="en-US"/>
            </a:defPPr>
            <a:lvl1pPr algn="r">
              <a:defRPr sz="900">
                <a:latin typeface="Arial" panose="020B0604020202020204" pitchFamily="34" charset="0"/>
                <a:ea typeface="Calibri" panose="020F0502020204030204"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dirty="0">
                <a:ln>
                  <a:noFill/>
                </a:ln>
                <a:solidFill>
                  <a:srgbClr val="1C1C1C"/>
                </a:solidFill>
                <a:effectLst/>
                <a:uLnTx/>
                <a:uFillTx/>
                <a:latin typeface="Arial" panose="020B0604020202020204" pitchFamily="34" charset="0"/>
              </a:rPr>
              <a:t>small city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dirty="0">
                <a:ln>
                  <a:noFill/>
                </a:ln>
                <a:solidFill>
                  <a:srgbClr val="1C1C1C"/>
                </a:solidFill>
                <a:effectLst/>
                <a:uLnTx/>
                <a:uFillTx/>
                <a:latin typeface="Arial" panose="020B0604020202020204" pitchFamily="34" charset="0"/>
              </a:rPr>
              <a:t>(up to 30k)</a:t>
            </a:r>
          </a:p>
        </p:txBody>
      </p:sp>
      <p:sp>
        <p:nvSpPr>
          <p:cNvPr id="53" name="Textfeld 52">
            <a:extLst>
              <a:ext uri="{FF2B5EF4-FFF2-40B4-BE49-F238E27FC236}">
                <a16:creationId xmlns:a16="http://schemas.microsoft.com/office/drawing/2014/main" id="{9F54F3BB-809A-4F65-8773-16DFA92BF36C}"/>
              </a:ext>
            </a:extLst>
          </p:cNvPr>
          <p:cNvSpPr txBox="1"/>
          <p:nvPr/>
        </p:nvSpPr>
        <p:spPr>
          <a:xfrm>
            <a:off x="4471334" y="2700799"/>
            <a:ext cx="1078301" cy="369332"/>
          </a:xfrm>
          <a:prstGeom prst="rect">
            <a:avLst/>
          </a:prstGeom>
        </p:spPr>
        <p:txBody>
          <a:bodyPr wrap="square">
            <a:spAutoFit/>
          </a:bodyPr>
          <a:lstStyle>
            <a:defPPr>
              <a:defRPr lang="en-US"/>
            </a:defPPr>
            <a:lvl1pPr algn="r">
              <a:defRPr sz="900">
                <a:latin typeface="Arial" panose="020B0604020202020204" pitchFamily="34" charset="0"/>
                <a:ea typeface="Calibri" panose="020F0502020204030204"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dirty="0">
                <a:ln>
                  <a:noFill/>
                </a:ln>
                <a:solidFill>
                  <a:srgbClr val="1C1C1C"/>
                </a:solidFill>
                <a:effectLst/>
                <a:uLnTx/>
                <a:uFillTx/>
                <a:latin typeface="Arial" panose="020B0604020202020204" pitchFamily="34" charset="0"/>
              </a:rPr>
              <a:t>medium city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dirty="0">
                <a:ln>
                  <a:noFill/>
                </a:ln>
                <a:solidFill>
                  <a:srgbClr val="1C1C1C"/>
                </a:solidFill>
                <a:effectLst/>
                <a:uLnTx/>
                <a:uFillTx/>
                <a:latin typeface="Arial" panose="020B0604020202020204" pitchFamily="34" charset="0"/>
              </a:rPr>
              <a:t>(up to 100k)</a:t>
            </a:r>
          </a:p>
        </p:txBody>
      </p:sp>
      <p:sp>
        <p:nvSpPr>
          <p:cNvPr id="54" name="Textfeld 53">
            <a:extLst>
              <a:ext uri="{FF2B5EF4-FFF2-40B4-BE49-F238E27FC236}">
                <a16:creationId xmlns:a16="http://schemas.microsoft.com/office/drawing/2014/main" id="{9DA3E93C-4E5A-475F-A5F1-E8541CB8F3F3}"/>
              </a:ext>
            </a:extLst>
          </p:cNvPr>
          <p:cNvSpPr txBox="1"/>
          <p:nvPr/>
        </p:nvSpPr>
        <p:spPr>
          <a:xfrm>
            <a:off x="5601354" y="2700799"/>
            <a:ext cx="1078301" cy="369332"/>
          </a:xfrm>
          <a:prstGeom prst="rect">
            <a:avLst/>
          </a:prstGeom>
        </p:spPr>
        <p:txBody>
          <a:bodyPr wrap="square">
            <a:spAutoFit/>
          </a:bodyPr>
          <a:lstStyle>
            <a:defPPr>
              <a:defRPr lang="en-US"/>
            </a:defPPr>
            <a:lvl1pPr algn="r">
              <a:defRPr sz="900">
                <a:latin typeface="Arial" panose="020B0604020202020204" pitchFamily="34" charset="0"/>
                <a:ea typeface="Calibri" panose="020F0502020204030204"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dirty="0">
                <a:ln>
                  <a:noFill/>
                </a:ln>
                <a:solidFill>
                  <a:srgbClr val="1C1C1C"/>
                </a:solidFill>
                <a:effectLst/>
                <a:uLnTx/>
                <a:uFillTx/>
                <a:latin typeface="Arial" panose="020B0604020202020204" pitchFamily="34" charset="0"/>
              </a:rPr>
              <a:t>large city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dirty="0">
                <a:ln>
                  <a:noFill/>
                </a:ln>
                <a:solidFill>
                  <a:srgbClr val="1C1C1C"/>
                </a:solidFill>
                <a:effectLst/>
                <a:uLnTx/>
                <a:uFillTx/>
                <a:latin typeface="Arial" panose="020B0604020202020204" pitchFamily="34" charset="0"/>
              </a:rPr>
              <a:t>(up to 500k)</a:t>
            </a:r>
          </a:p>
        </p:txBody>
      </p:sp>
      <p:sp>
        <p:nvSpPr>
          <p:cNvPr id="55" name="Textfeld 54">
            <a:extLst>
              <a:ext uri="{FF2B5EF4-FFF2-40B4-BE49-F238E27FC236}">
                <a16:creationId xmlns:a16="http://schemas.microsoft.com/office/drawing/2014/main" id="{73CD7BDC-B635-4D5D-98A2-8B83DFD1D7F4}"/>
              </a:ext>
            </a:extLst>
          </p:cNvPr>
          <p:cNvSpPr txBox="1"/>
          <p:nvPr/>
        </p:nvSpPr>
        <p:spPr>
          <a:xfrm>
            <a:off x="6679273" y="2700799"/>
            <a:ext cx="1078301" cy="369332"/>
          </a:xfrm>
          <a:prstGeom prst="rect">
            <a:avLst/>
          </a:prstGeom>
        </p:spPr>
        <p:txBody>
          <a:bodyPr wrap="square">
            <a:spAutoFit/>
          </a:bodyPr>
          <a:lstStyle>
            <a:defPPr>
              <a:defRPr lang="en-US"/>
            </a:defPPr>
            <a:lvl1pPr algn="r">
              <a:defRPr sz="900">
                <a:latin typeface="Arial" panose="020B0604020202020204" pitchFamily="34" charset="0"/>
                <a:ea typeface="Calibri" panose="020F0502020204030204"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dirty="0">
                <a:ln>
                  <a:noFill/>
                </a:ln>
                <a:solidFill>
                  <a:srgbClr val="1C1C1C"/>
                </a:solidFill>
                <a:effectLst/>
                <a:uLnTx/>
                <a:uFillTx/>
                <a:latin typeface="Arial" panose="020B0604020202020204" pitchFamily="34" charset="0"/>
              </a:rPr>
              <a:t>large city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dirty="0">
                <a:ln>
                  <a:noFill/>
                </a:ln>
                <a:solidFill>
                  <a:srgbClr val="1C1C1C"/>
                </a:solidFill>
                <a:effectLst/>
                <a:uLnTx/>
                <a:uFillTx/>
                <a:latin typeface="Arial" panose="020B0604020202020204" pitchFamily="34" charset="0"/>
              </a:rPr>
              <a:t>(500k +)</a:t>
            </a:r>
          </a:p>
        </p:txBody>
      </p:sp>
      <p:sp>
        <p:nvSpPr>
          <p:cNvPr id="56" name="Textfeld 55">
            <a:extLst>
              <a:ext uri="{FF2B5EF4-FFF2-40B4-BE49-F238E27FC236}">
                <a16:creationId xmlns:a16="http://schemas.microsoft.com/office/drawing/2014/main" id="{A1EA070F-4E7C-4D81-A39D-84303BB945BA}"/>
              </a:ext>
            </a:extLst>
          </p:cNvPr>
          <p:cNvSpPr txBox="1"/>
          <p:nvPr/>
        </p:nvSpPr>
        <p:spPr>
          <a:xfrm>
            <a:off x="8198591" y="1009942"/>
            <a:ext cx="434414" cy="153888"/>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dirty="0">
                <a:ln>
                  <a:noFill/>
                </a:ln>
                <a:solidFill>
                  <a:srgbClr val="1C1C1C"/>
                </a:solidFill>
                <a:effectLst/>
                <a:uLnTx/>
                <a:uFillTx/>
              </a:rPr>
              <a:t>Status:</a:t>
            </a:r>
          </a:p>
        </p:txBody>
      </p:sp>
      <p:graphicFrame>
        <p:nvGraphicFramePr>
          <p:cNvPr id="57" name="Diagramm 56">
            <a:extLst>
              <a:ext uri="{FF2B5EF4-FFF2-40B4-BE49-F238E27FC236}">
                <a16:creationId xmlns:a16="http://schemas.microsoft.com/office/drawing/2014/main" id="{60172B65-9AF3-404B-B8E4-BAD6AF70802D}"/>
              </a:ext>
            </a:extLst>
          </p:cNvPr>
          <p:cNvGraphicFramePr/>
          <p:nvPr>
            <p:extLst/>
          </p:nvPr>
        </p:nvGraphicFramePr>
        <p:xfrm>
          <a:off x="8269258" y="1444637"/>
          <a:ext cx="2439507" cy="18491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Diagramm 57">
            <a:extLst>
              <a:ext uri="{FF2B5EF4-FFF2-40B4-BE49-F238E27FC236}">
                <a16:creationId xmlns:a16="http://schemas.microsoft.com/office/drawing/2014/main" id="{F49618C6-1F06-4350-A7AD-D4EBC3E09D48}"/>
              </a:ext>
            </a:extLst>
          </p:cNvPr>
          <p:cNvGraphicFramePr/>
          <p:nvPr>
            <p:extLst>
              <p:ext uri="{D42A27DB-BD31-4B8C-83A1-F6EECF244321}">
                <p14:modId xmlns:p14="http://schemas.microsoft.com/office/powerpoint/2010/main" val="2816621302"/>
              </p:ext>
            </p:extLst>
          </p:nvPr>
        </p:nvGraphicFramePr>
        <p:xfrm>
          <a:off x="8260415" y="3626805"/>
          <a:ext cx="3603037" cy="2023893"/>
        </p:xfrm>
        <a:graphic>
          <a:graphicData uri="http://schemas.openxmlformats.org/drawingml/2006/chart">
            <c:chart xmlns:c="http://schemas.openxmlformats.org/drawingml/2006/chart" xmlns:r="http://schemas.openxmlformats.org/officeDocument/2006/relationships" r:id="rId6"/>
          </a:graphicData>
        </a:graphic>
      </p:graphicFrame>
      <p:cxnSp>
        <p:nvCxnSpPr>
          <p:cNvPr id="70" name="Gerader Verbinder 69">
            <a:extLst>
              <a:ext uri="{FF2B5EF4-FFF2-40B4-BE49-F238E27FC236}">
                <a16:creationId xmlns:a16="http://schemas.microsoft.com/office/drawing/2014/main" id="{610460F9-070F-4530-BB4B-4F8FC8170C67}"/>
              </a:ext>
            </a:extLst>
          </p:cNvPr>
          <p:cNvCxnSpPr/>
          <p:nvPr/>
        </p:nvCxnSpPr>
        <p:spPr>
          <a:xfrm>
            <a:off x="5066289" y="1739545"/>
            <a:ext cx="838371" cy="0"/>
          </a:xfrm>
          <a:prstGeom prst="line">
            <a:avLst/>
          </a:prstGeom>
          <a:noFill/>
          <a:ln w="28575" cap="flat" cmpd="sng" algn="ctr">
            <a:solidFill>
              <a:schemeClr val="tx2"/>
            </a:solidFill>
            <a:prstDash val="solid"/>
            <a:miter lim="800000"/>
            <a:tailEnd type="none"/>
          </a:ln>
          <a:effectLst/>
        </p:spPr>
      </p:cxnSp>
      <p:sp>
        <p:nvSpPr>
          <p:cNvPr id="71" name="Textfeld 70">
            <a:extLst>
              <a:ext uri="{FF2B5EF4-FFF2-40B4-BE49-F238E27FC236}">
                <a16:creationId xmlns:a16="http://schemas.microsoft.com/office/drawing/2014/main" id="{7EBF75E6-0900-4D07-A006-AE5704DB3A58}"/>
              </a:ext>
            </a:extLst>
          </p:cNvPr>
          <p:cNvSpPr txBox="1"/>
          <p:nvPr/>
        </p:nvSpPr>
        <p:spPr>
          <a:xfrm>
            <a:off x="5091937" y="1309814"/>
            <a:ext cx="179536" cy="2769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dirty="0">
                <a:ln>
                  <a:noFill/>
                </a:ln>
                <a:solidFill>
                  <a:srgbClr val="FFFFFF">
                    <a:lumMod val="65000"/>
                  </a:srgbClr>
                </a:solidFill>
                <a:effectLst/>
                <a:uLnTx/>
                <a:uFillTx/>
              </a:rPr>
              <a:t>Ø</a:t>
            </a:r>
          </a:p>
        </p:txBody>
      </p:sp>
      <p:sp>
        <p:nvSpPr>
          <p:cNvPr id="72" name="Textfeld 71">
            <a:extLst>
              <a:ext uri="{FF2B5EF4-FFF2-40B4-BE49-F238E27FC236}">
                <a16:creationId xmlns:a16="http://schemas.microsoft.com/office/drawing/2014/main" id="{9DD90155-E4D5-4432-99F6-DA0E98F47653}"/>
              </a:ext>
            </a:extLst>
          </p:cNvPr>
          <p:cNvSpPr txBox="1"/>
          <p:nvPr/>
        </p:nvSpPr>
        <p:spPr>
          <a:xfrm>
            <a:off x="5357234" y="1171314"/>
            <a:ext cx="256480" cy="553998"/>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kern="0" dirty="0">
                <a:solidFill>
                  <a:srgbClr val="1C1C1C"/>
                </a:solidFill>
              </a:rPr>
              <a:t>2</a:t>
            </a:r>
            <a:endParaRPr kumimoji="0" lang="en-US" sz="3600" b="0" i="0" u="none" strike="noStrike" kern="0" cap="none" spc="0" normalizeH="0" baseline="0" dirty="0">
              <a:ln>
                <a:noFill/>
              </a:ln>
              <a:solidFill>
                <a:srgbClr val="1C1C1C"/>
              </a:solidFill>
              <a:effectLst/>
              <a:uLnTx/>
              <a:uFillTx/>
            </a:endParaRPr>
          </a:p>
        </p:txBody>
      </p:sp>
      <p:sp>
        <p:nvSpPr>
          <p:cNvPr id="73" name="Textfeld 72">
            <a:extLst>
              <a:ext uri="{FF2B5EF4-FFF2-40B4-BE49-F238E27FC236}">
                <a16:creationId xmlns:a16="http://schemas.microsoft.com/office/drawing/2014/main" id="{C6CB7C48-1EB6-42A2-9844-68BBBE3FBEEB}"/>
              </a:ext>
            </a:extLst>
          </p:cNvPr>
          <p:cNvSpPr txBox="1"/>
          <p:nvPr/>
        </p:nvSpPr>
        <p:spPr>
          <a:xfrm rot="16200000">
            <a:off x="5570496" y="1363674"/>
            <a:ext cx="424796" cy="169277"/>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dirty="0">
                <a:ln>
                  <a:noFill/>
                </a:ln>
                <a:solidFill>
                  <a:srgbClr val="FFFFFF">
                    <a:lumMod val="65000"/>
                  </a:srgbClr>
                </a:solidFill>
                <a:effectLst/>
                <a:uLnTx/>
                <a:uFillTx/>
              </a:rPr>
              <a:t>people</a:t>
            </a:r>
          </a:p>
        </p:txBody>
      </p:sp>
      <p:cxnSp>
        <p:nvCxnSpPr>
          <p:cNvPr id="74" name="Gerader Verbinder 73">
            <a:extLst>
              <a:ext uri="{FF2B5EF4-FFF2-40B4-BE49-F238E27FC236}">
                <a16:creationId xmlns:a16="http://schemas.microsoft.com/office/drawing/2014/main" id="{D802BCB0-79CC-4093-BC9A-1DD7778576E0}"/>
              </a:ext>
            </a:extLst>
          </p:cNvPr>
          <p:cNvCxnSpPr/>
          <p:nvPr/>
        </p:nvCxnSpPr>
        <p:spPr>
          <a:xfrm>
            <a:off x="5924303" y="1739545"/>
            <a:ext cx="320441" cy="0"/>
          </a:xfrm>
          <a:prstGeom prst="line">
            <a:avLst/>
          </a:prstGeom>
          <a:noFill/>
          <a:ln w="28575" cap="flat" cmpd="sng" algn="ctr">
            <a:solidFill>
              <a:schemeClr val="tx2"/>
            </a:solidFill>
            <a:prstDash val="sysDot"/>
            <a:miter lim="800000"/>
            <a:tailEnd type="none"/>
          </a:ln>
          <a:effectLst/>
        </p:spPr>
      </p:cxnSp>
      <p:cxnSp>
        <p:nvCxnSpPr>
          <p:cNvPr id="75" name="Gerader Verbinder 74">
            <a:extLst>
              <a:ext uri="{FF2B5EF4-FFF2-40B4-BE49-F238E27FC236}">
                <a16:creationId xmlns:a16="http://schemas.microsoft.com/office/drawing/2014/main" id="{F7506F37-280D-444B-9714-9F10CDFDD04F}"/>
              </a:ext>
            </a:extLst>
          </p:cNvPr>
          <p:cNvCxnSpPr/>
          <p:nvPr/>
        </p:nvCxnSpPr>
        <p:spPr>
          <a:xfrm>
            <a:off x="6244744" y="1739545"/>
            <a:ext cx="838371" cy="0"/>
          </a:xfrm>
          <a:prstGeom prst="line">
            <a:avLst/>
          </a:prstGeom>
          <a:noFill/>
          <a:ln w="28575" cap="flat" cmpd="sng" algn="ctr">
            <a:solidFill>
              <a:schemeClr val="tx2"/>
            </a:solidFill>
            <a:prstDash val="solid"/>
            <a:miter lim="800000"/>
            <a:tailEnd type="none"/>
          </a:ln>
          <a:effectLst/>
        </p:spPr>
      </p:cxnSp>
      <p:sp>
        <p:nvSpPr>
          <p:cNvPr id="76" name="Textfeld 75">
            <a:extLst>
              <a:ext uri="{FF2B5EF4-FFF2-40B4-BE49-F238E27FC236}">
                <a16:creationId xmlns:a16="http://schemas.microsoft.com/office/drawing/2014/main" id="{9B2CEF18-E9AC-4FDF-96C0-CA5415983160}"/>
              </a:ext>
            </a:extLst>
          </p:cNvPr>
          <p:cNvSpPr txBox="1"/>
          <p:nvPr/>
        </p:nvSpPr>
        <p:spPr>
          <a:xfrm>
            <a:off x="6463727" y="1171314"/>
            <a:ext cx="256480" cy="553998"/>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kern="0" dirty="0">
                <a:solidFill>
                  <a:srgbClr val="1C1C1C"/>
                </a:solidFill>
              </a:rPr>
              <a:t>2</a:t>
            </a:r>
            <a:endParaRPr kumimoji="0" lang="en-US" sz="3600" b="0" i="0" u="none" strike="noStrike" kern="0" cap="none" spc="0" normalizeH="0" baseline="0" dirty="0">
              <a:ln>
                <a:noFill/>
              </a:ln>
              <a:solidFill>
                <a:srgbClr val="1C1C1C"/>
              </a:solidFill>
              <a:effectLst/>
              <a:uLnTx/>
              <a:uFillTx/>
            </a:endParaRPr>
          </a:p>
        </p:txBody>
      </p:sp>
      <p:sp>
        <p:nvSpPr>
          <p:cNvPr id="77" name="Textfeld 76">
            <a:extLst>
              <a:ext uri="{FF2B5EF4-FFF2-40B4-BE49-F238E27FC236}">
                <a16:creationId xmlns:a16="http://schemas.microsoft.com/office/drawing/2014/main" id="{DEB70A82-3D43-489C-8426-1542D293B998}"/>
              </a:ext>
            </a:extLst>
          </p:cNvPr>
          <p:cNvSpPr txBox="1"/>
          <p:nvPr/>
        </p:nvSpPr>
        <p:spPr>
          <a:xfrm rot="16200000">
            <a:off x="6603815" y="1296127"/>
            <a:ext cx="556243" cy="169277"/>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dirty="0">
                <a:ln>
                  <a:noFill/>
                </a:ln>
                <a:solidFill>
                  <a:srgbClr val="FFFFFF">
                    <a:lumMod val="65000"/>
                  </a:srgbClr>
                </a:solidFill>
                <a:effectLst/>
                <a:uLnTx/>
                <a:uFillTx/>
              </a:rPr>
              <a:t>under 18</a:t>
            </a:r>
          </a:p>
        </p:txBody>
      </p:sp>
      <p:sp>
        <p:nvSpPr>
          <p:cNvPr id="78" name="Textfeld 77">
            <a:extLst>
              <a:ext uri="{FF2B5EF4-FFF2-40B4-BE49-F238E27FC236}">
                <a16:creationId xmlns:a16="http://schemas.microsoft.com/office/drawing/2014/main" id="{37949A4D-A72A-4FAF-B3A2-F3C7FAB28673}"/>
              </a:ext>
            </a:extLst>
          </p:cNvPr>
          <p:cNvSpPr txBox="1"/>
          <p:nvPr/>
        </p:nvSpPr>
        <p:spPr>
          <a:xfrm>
            <a:off x="4298021" y="1882901"/>
            <a:ext cx="327013" cy="153888"/>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dirty="0">
                <a:ln>
                  <a:noFill/>
                </a:ln>
                <a:solidFill>
                  <a:srgbClr val="1C1C1C"/>
                </a:solidFill>
                <a:effectLst/>
                <a:uLnTx/>
                <a:uFillTx/>
              </a:rPr>
              <a:t>Area:</a:t>
            </a:r>
          </a:p>
        </p:txBody>
      </p:sp>
      <p:sp>
        <p:nvSpPr>
          <p:cNvPr id="79" name="Textfeld 78">
            <a:extLst>
              <a:ext uri="{FF2B5EF4-FFF2-40B4-BE49-F238E27FC236}">
                <a16:creationId xmlns:a16="http://schemas.microsoft.com/office/drawing/2014/main" id="{CA4D3E17-95E8-4E94-A0B5-CA07CCDA999F}"/>
              </a:ext>
            </a:extLst>
          </p:cNvPr>
          <p:cNvSpPr txBox="1"/>
          <p:nvPr/>
        </p:nvSpPr>
        <p:spPr>
          <a:xfrm>
            <a:off x="8198591" y="3569905"/>
            <a:ext cx="1187826" cy="153888"/>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dirty="0">
                <a:ln>
                  <a:noFill/>
                </a:ln>
                <a:solidFill>
                  <a:srgbClr val="1C1C1C"/>
                </a:solidFill>
                <a:effectLst/>
                <a:uLnTx/>
                <a:uFillTx/>
              </a:rPr>
              <a:t>Household income:</a:t>
            </a:r>
          </a:p>
        </p:txBody>
      </p:sp>
      <p:sp>
        <p:nvSpPr>
          <p:cNvPr id="87" name="Pfeil: nach rechts 86">
            <a:extLst>
              <a:ext uri="{FF2B5EF4-FFF2-40B4-BE49-F238E27FC236}">
                <a16:creationId xmlns:a16="http://schemas.microsoft.com/office/drawing/2014/main" id="{6121A372-2C0D-483C-AC83-98B50A4A9E7A}"/>
              </a:ext>
            </a:extLst>
          </p:cNvPr>
          <p:cNvSpPr/>
          <p:nvPr/>
        </p:nvSpPr>
        <p:spPr bwMode="ltGray">
          <a:xfrm>
            <a:off x="3383151" y="4094437"/>
            <a:ext cx="707390" cy="345606"/>
          </a:xfrm>
          <a:prstGeom prst="rightArrow">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de-DE" sz="800" dirty="0"/>
              <a:t>n</a:t>
            </a:r>
            <a:r>
              <a:rPr lang="de-DE" sz="800" b="0" dirty="0"/>
              <a:t>=726</a:t>
            </a:r>
          </a:p>
        </p:txBody>
      </p:sp>
      <p:sp>
        <p:nvSpPr>
          <p:cNvPr id="88" name="Textfeld 87">
            <a:extLst>
              <a:ext uri="{FF2B5EF4-FFF2-40B4-BE49-F238E27FC236}">
                <a16:creationId xmlns:a16="http://schemas.microsoft.com/office/drawing/2014/main" id="{F471A12C-83A0-4A82-879D-0EE32613AB8E}"/>
              </a:ext>
            </a:extLst>
          </p:cNvPr>
          <p:cNvSpPr txBox="1"/>
          <p:nvPr/>
        </p:nvSpPr>
        <p:spPr>
          <a:xfrm>
            <a:off x="6244924" y="1309814"/>
            <a:ext cx="179536" cy="2769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dirty="0">
                <a:ln>
                  <a:noFill/>
                </a:ln>
                <a:solidFill>
                  <a:srgbClr val="FFFFFF">
                    <a:lumMod val="65000"/>
                  </a:srgbClr>
                </a:solidFill>
                <a:effectLst/>
                <a:uLnTx/>
                <a:uFillTx/>
              </a:rPr>
              <a:t>Ø</a:t>
            </a:r>
          </a:p>
        </p:txBody>
      </p:sp>
      <p:sp>
        <p:nvSpPr>
          <p:cNvPr id="95" name="Rechteck 94">
            <a:extLst>
              <a:ext uri="{FF2B5EF4-FFF2-40B4-BE49-F238E27FC236}">
                <a16:creationId xmlns:a16="http://schemas.microsoft.com/office/drawing/2014/main" id="{160CA0E0-9613-4613-B617-889662B3A985}"/>
              </a:ext>
            </a:extLst>
          </p:cNvPr>
          <p:cNvSpPr/>
          <p:nvPr/>
        </p:nvSpPr>
        <p:spPr>
          <a:xfrm rot="16200000">
            <a:off x="8040430" y="4883082"/>
            <a:ext cx="904300" cy="230832"/>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dirty="0">
                <a:ln>
                  <a:noFill/>
                </a:ln>
                <a:solidFill>
                  <a:srgbClr val="1C1C1C"/>
                </a:solidFill>
                <a:effectLst/>
                <a:uLnTx/>
                <a:uFillTx/>
                <a:ea typeface="Calibri" panose="020F0502020204030204" pitchFamily="34" charset="0"/>
              </a:rPr>
              <a:t>Up to 500 €</a:t>
            </a:r>
            <a:endParaRPr kumimoji="0" lang="en-US" sz="900" b="0" i="0" u="none" strike="noStrike" kern="0" cap="none" spc="0" normalizeH="0" baseline="0" dirty="0">
              <a:ln>
                <a:noFill/>
              </a:ln>
              <a:solidFill>
                <a:srgbClr val="1C1C1C"/>
              </a:solidFill>
              <a:effectLst/>
              <a:uLnTx/>
              <a:uFillTx/>
            </a:endParaRPr>
          </a:p>
        </p:txBody>
      </p:sp>
      <p:sp>
        <p:nvSpPr>
          <p:cNvPr id="96" name="Rechteck 95">
            <a:extLst>
              <a:ext uri="{FF2B5EF4-FFF2-40B4-BE49-F238E27FC236}">
                <a16:creationId xmlns:a16="http://schemas.microsoft.com/office/drawing/2014/main" id="{923C5931-BB3A-47D6-929A-989D0BE7F747}"/>
              </a:ext>
            </a:extLst>
          </p:cNvPr>
          <p:cNvSpPr/>
          <p:nvPr/>
        </p:nvSpPr>
        <p:spPr>
          <a:xfrm rot="16200000">
            <a:off x="8228295" y="5015258"/>
            <a:ext cx="1168652" cy="230832"/>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dirty="0">
                <a:ln>
                  <a:noFill/>
                </a:ln>
                <a:solidFill>
                  <a:srgbClr val="1C1C1C"/>
                </a:solidFill>
                <a:effectLst/>
                <a:uLnTx/>
                <a:uFillTx/>
                <a:ea typeface="Calibri" panose="020F0502020204030204" pitchFamily="34" charset="0"/>
              </a:rPr>
              <a:t> 500 – 1.000 €</a:t>
            </a:r>
            <a:endParaRPr kumimoji="0" lang="en-US" sz="900" b="0" i="0" u="none" strike="noStrike" kern="0" cap="none" spc="0" normalizeH="0" baseline="0" dirty="0">
              <a:ln>
                <a:noFill/>
              </a:ln>
              <a:solidFill>
                <a:srgbClr val="1C1C1C"/>
              </a:solidFill>
              <a:effectLst/>
              <a:uLnTx/>
              <a:uFillTx/>
            </a:endParaRPr>
          </a:p>
        </p:txBody>
      </p:sp>
      <p:sp>
        <p:nvSpPr>
          <p:cNvPr id="97" name="Rechteck 96">
            <a:extLst>
              <a:ext uri="{FF2B5EF4-FFF2-40B4-BE49-F238E27FC236}">
                <a16:creationId xmlns:a16="http://schemas.microsoft.com/office/drawing/2014/main" id="{261322E0-C4C0-4081-812A-31D2EB322965}"/>
              </a:ext>
            </a:extLst>
          </p:cNvPr>
          <p:cNvSpPr/>
          <p:nvPr/>
        </p:nvSpPr>
        <p:spPr>
          <a:xfrm rot="16200000">
            <a:off x="8566140" y="5015258"/>
            <a:ext cx="1168652" cy="230832"/>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dirty="0">
                <a:ln>
                  <a:noFill/>
                </a:ln>
                <a:solidFill>
                  <a:srgbClr val="1C1C1C"/>
                </a:solidFill>
                <a:effectLst/>
                <a:uLnTx/>
                <a:uFillTx/>
                <a:ea typeface="Calibri" panose="020F0502020204030204" pitchFamily="34" charset="0"/>
              </a:rPr>
              <a:t>1.001 – 1.500 €</a:t>
            </a:r>
            <a:endParaRPr kumimoji="0" lang="en-US" sz="900" b="0" i="0" u="none" strike="noStrike" kern="0" cap="none" spc="0" normalizeH="0" baseline="0" dirty="0">
              <a:ln>
                <a:noFill/>
              </a:ln>
              <a:solidFill>
                <a:srgbClr val="1C1C1C"/>
              </a:solidFill>
              <a:effectLst/>
              <a:uLnTx/>
              <a:uFillTx/>
            </a:endParaRPr>
          </a:p>
        </p:txBody>
      </p:sp>
      <p:sp>
        <p:nvSpPr>
          <p:cNvPr id="98" name="Rechteck 97">
            <a:extLst>
              <a:ext uri="{FF2B5EF4-FFF2-40B4-BE49-F238E27FC236}">
                <a16:creationId xmlns:a16="http://schemas.microsoft.com/office/drawing/2014/main" id="{F2270DB8-B740-4C34-B0FC-69D155EAC81B}"/>
              </a:ext>
            </a:extLst>
          </p:cNvPr>
          <p:cNvSpPr/>
          <p:nvPr/>
        </p:nvSpPr>
        <p:spPr>
          <a:xfrm rot="16200000">
            <a:off x="8880336" y="5015258"/>
            <a:ext cx="1168652" cy="230832"/>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dirty="0">
                <a:ln>
                  <a:noFill/>
                </a:ln>
                <a:solidFill>
                  <a:srgbClr val="1C1C1C"/>
                </a:solidFill>
                <a:effectLst/>
                <a:uLnTx/>
                <a:uFillTx/>
                <a:ea typeface="Calibri" panose="020F0502020204030204" pitchFamily="34" charset="0"/>
              </a:rPr>
              <a:t>1.501 – 2.000 €</a:t>
            </a:r>
            <a:endParaRPr kumimoji="0" lang="en-US" sz="900" b="0" i="0" u="none" strike="noStrike" kern="0" cap="none" spc="0" normalizeH="0" baseline="0" dirty="0">
              <a:ln>
                <a:noFill/>
              </a:ln>
              <a:solidFill>
                <a:srgbClr val="1C1C1C"/>
              </a:solidFill>
              <a:effectLst/>
              <a:uLnTx/>
              <a:uFillTx/>
            </a:endParaRPr>
          </a:p>
        </p:txBody>
      </p:sp>
      <p:sp>
        <p:nvSpPr>
          <p:cNvPr id="99" name="Rechteck 98">
            <a:extLst>
              <a:ext uri="{FF2B5EF4-FFF2-40B4-BE49-F238E27FC236}">
                <a16:creationId xmlns:a16="http://schemas.microsoft.com/office/drawing/2014/main" id="{70DEE616-2F26-4DCA-B570-2107C1338F56}"/>
              </a:ext>
            </a:extLst>
          </p:cNvPr>
          <p:cNvSpPr/>
          <p:nvPr/>
        </p:nvSpPr>
        <p:spPr>
          <a:xfrm rot="16200000">
            <a:off x="9193438" y="5015258"/>
            <a:ext cx="1168652" cy="230832"/>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dirty="0">
                <a:ln>
                  <a:noFill/>
                </a:ln>
                <a:solidFill>
                  <a:srgbClr val="1C1C1C"/>
                </a:solidFill>
                <a:effectLst/>
                <a:uLnTx/>
                <a:uFillTx/>
                <a:ea typeface="Calibri" panose="020F0502020204030204" pitchFamily="34" charset="0"/>
              </a:rPr>
              <a:t>2.001 – 2.500 €</a:t>
            </a:r>
            <a:endParaRPr kumimoji="0" lang="en-US" sz="900" b="0" i="0" u="none" strike="noStrike" kern="0" cap="none" spc="0" normalizeH="0" baseline="0" dirty="0">
              <a:ln>
                <a:noFill/>
              </a:ln>
              <a:solidFill>
                <a:srgbClr val="1C1C1C"/>
              </a:solidFill>
              <a:effectLst/>
              <a:uLnTx/>
              <a:uFillTx/>
            </a:endParaRPr>
          </a:p>
        </p:txBody>
      </p:sp>
      <p:sp>
        <p:nvSpPr>
          <p:cNvPr id="100" name="Rechteck 99">
            <a:extLst>
              <a:ext uri="{FF2B5EF4-FFF2-40B4-BE49-F238E27FC236}">
                <a16:creationId xmlns:a16="http://schemas.microsoft.com/office/drawing/2014/main" id="{9890DB28-1581-422D-AEA3-4402E85A1E0B}"/>
              </a:ext>
            </a:extLst>
          </p:cNvPr>
          <p:cNvSpPr/>
          <p:nvPr/>
        </p:nvSpPr>
        <p:spPr>
          <a:xfrm rot="16200000">
            <a:off x="9506539" y="5015258"/>
            <a:ext cx="1168653" cy="230832"/>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dirty="0">
                <a:ln>
                  <a:noFill/>
                </a:ln>
                <a:solidFill>
                  <a:srgbClr val="1C1C1C"/>
                </a:solidFill>
                <a:effectLst/>
                <a:uLnTx/>
                <a:uFillTx/>
                <a:ea typeface="Calibri" panose="020F0502020204030204" pitchFamily="34" charset="0"/>
              </a:rPr>
              <a:t>2.501 – 3.000 €</a:t>
            </a:r>
            <a:endParaRPr kumimoji="0" lang="en-US" sz="900" b="0" i="0" u="none" strike="noStrike" kern="0" cap="none" spc="0" normalizeH="0" baseline="0" dirty="0">
              <a:ln>
                <a:noFill/>
              </a:ln>
              <a:solidFill>
                <a:srgbClr val="1C1C1C"/>
              </a:solidFill>
              <a:effectLst/>
              <a:uLnTx/>
              <a:uFillTx/>
            </a:endParaRPr>
          </a:p>
        </p:txBody>
      </p:sp>
      <p:sp>
        <p:nvSpPr>
          <p:cNvPr id="101" name="Rechteck 100">
            <a:extLst>
              <a:ext uri="{FF2B5EF4-FFF2-40B4-BE49-F238E27FC236}">
                <a16:creationId xmlns:a16="http://schemas.microsoft.com/office/drawing/2014/main" id="{627EEB17-3625-4A6A-8466-AAEEC5754872}"/>
              </a:ext>
            </a:extLst>
          </p:cNvPr>
          <p:cNvSpPr/>
          <p:nvPr/>
        </p:nvSpPr>
        <p:spPr>
          <a:xfrm rot="16200000">
            <a:off x="9839700" y="5015258"/>
            <a:ext cx="1168652" cy="230832"/>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dirty="0">
                <a:ln>
                  <a:noFill/>
                </a:ln>
                <a:solidFill>
                  <a:srgbClr val="1C1C1C"/>
                </a:solidFill>
                <a:effectLst/>
                <a:uLnTx/>
                <a:uFillTx/>
                <a:ea typeface="Calibri" panose="020F0502020204030204" pitchFamily="34" charset="0"/>
              </a:rPr>
              <a:t>3.001 -3.500 €</a:t>
            </a:r>
            <a:endParaRPr kumimoji="0" lang="en-US" sz="900" b="0" i="0" u="none" strike="noStrike" kern="0" cap="none" spc="0" normalizeH="0" baseline="0" dirty="0">
              <a:ln>
                <a:noFill/>
              </a:ln>
              <a:solidFill>
                <a:srgbClr val="1C1C1C"/>
              </a:solidFill>
              <a:effectLst/>
              <a:uLnTx/>
              <a:uFillTx/>
            </a:endParaRPr>
          </a:p>
        </p:txBody>
      </p:sp>
      <p:sp>
        <p:nvSpPr>
          <p:cNvPr id="102" name="Rechteck 101">
            <a:extLst>
              <a:ext uri="{FF2B5EF4-FFF2-40B4-BE49-F238E27FC236}">
                <a16:creationId xmlns:a16="http://schemas.microsoft.com/office/drawing/2014/main" id="{B8E4458A-8DBC-44B6-B629-EC21F9AC6CB9}"/>
              </a:ext>
            </a:extLst>
          </p:cNvPr>
          <p:cNvSpPr/>
          <p:nvPr/>
        </p:nvSpPr>
        <p:spPr>
          <a:xfrm rot="16200000">
            <a:off x="10156074" y="5015258"/>
            <a:ext cx="1168652" cy="230832"/>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dirty="0">
                <a:ln>
                  <a:noFill/>
                </a:ln>
                <a:solidFill>
                  <a:srgbClr val="1C1C1C"/>
                </a:solidFill>
                <a:effectLst/>
                <a:uLnTx/>
                <a:uFillTx/>
                <a:ea typeface="Calibri" panose="020F0502020204030204" pitchFamily="34" charset="0"/>
              </a:rPr>
              <a:t>3.501 – 4.000 €</a:t>
            </a:r>
            <a:endParaRPr kumimoji="0" lang="en-US" sz="900" b="0" i="0" u="none" strike="noStrike" kern="0" cap="none" spc="0" normalizeH="0" baseline="0" dirty="0">
              <a:ln>
                <a:noFill/>
              </a:ln>
              <a:solidFill>
                <a:srgbClr val="1C1C1C"/>
              </a:solidFill>
              <a:effectLst/>
              <a:uLnTx/>
              <a:uFillTx/>
            </a:endParaRPr>
          </a:p>
        </p:txBody>
      </p:sp>
      <p:sp>
        <p:nvSpPr>
          <p:cNvPr id="103" name="Rechteck 102">
            <a:extLst>
              <a:ext uri="{FF2B5EF4-FFF2-40B4-BE49-F238E27FC236}">
                <a16:creationId xmlns:a16="http://schemas.microsoft.com/office/drawing/2014/main" id="{9020119C-D6FB-4C7F-93B4-19CD8A61BB0D}"/>
              </a:ext>
            </a:extLst>
          </p:cNvPr>
          <p:cNvSpPr/>
          <p:nvPr/>
        </p:nvSpPr>
        <p:spPr>
          <a:xfrm rot="16200000">
            <a:off x="10472448" y="5015258"/>
            <a:ext cx="1168652" cy="230832"/>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dirty="0">
                <a:ln>
                  <a:noFill/>
                </a:ln>
                <a:solidFill>
                  <a:srgbClr val="1C1C1C"/>
                </a:solidFill>
                <a:effectLst/>
                <a:uLnTx/>
                <a:uFillTx/>
                <a:ea typeface="Calibri" panose="020F0502020204030204" pitchFamily="34" charset="0"/>
              </a:rPr>
              <a:t>4.001 – 5.000 €</a:t>
            </a:r>
            <a:endParaRPr kumimoji="0" lang="en-US" sz="900" b="0" i="0" u="none" strike="noStrike" kern="0" cap="none" spc="0" normalizeH="0" baseline="0" dirty="0">
              <a:ln>
                <a:noFill/>
              </a:ln>
              <a:solidFill>
                <a:srgbClr val="1C1C1C"/>
              </a:solidFill>
              <a:effectLst/>
              <a:uLnTx/>
              <a:uFillTx/>
            </a:endParaRPr>
          </a:p>
        </p:txBody>
      </p:sp>
      <p:sp>
        <p:nvSpPr>
          <p:cNvPr id="104" name="Rechteck 103">
            <a:extLst>
              <a:ext uri="{FF2B5EF4-FFF2-40B4-BE49-F238E27FC236}">
                <a16:creationId xmlns:a16="http://schemas.microsoft.com/office/drawing/2014/main" id="{B011A9F1-EDF6-4C9B-AE9C-F849757C37FC}"/>
              </a:ext>
            </a:extLst>
          </p:cNvPr>
          <p:cNvSpPr/>
          <p:nvPr/>
        </p:nvSpPr>
        <p:spPr>
          <a:xfrm rot="16200000">
            <a:off x="10794880" y="5015258"/>
            <a:ext cx="1168652" cy="230832"/>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dirty="0">
                <a:ln>
                  <a:noFill/>
                </a:ln>
                <a:solidFill>
                  <a:srgbClr val="1C1C1C"/>
                </a:solidFill>
                <a:effectLst/>
                <a:uLnTx/>
                <a:uFillTx/>
                <a:ea typeface="Calibri" panose="020F0502020204030204" pitchFamily="34" charset="0"/>
              </a:rPr>
              <a:t> 5.001 € and above</a:t>
            </a:r>
            <a:endParaRPr kumimoji="0" lang="en-US" sz="900" b="0" i="0" u="none" strike="noStrike" kern="0" cap="none" spc="0" normalizeH="0" baseline="0" dirty="0">
              <a:ln>
                <a:noFill/>
              </a:ln>
              <a:solidFill>
                <a:srgbClr val="1C1C1C"/>
              </a:solidFill>
              <a:effectLst/>
              <a:uLnTx/>
              <a:uFillTx/>
            </a:endParaRPr>
          </a:p>
        </p:txBody>
      </p:sp>
      <p:sp>
        <p:nvSpPr>
          <p:cNvPr id="105" name="Rechteck 104">
            <a:extLst>
              <a:ext uri="{FF2B5EF4-FFF2-40B4-BE49-F238E27FC236}">
                <a16:creationId xmlns:a16="http://schemas.microsoft.com/office/drawing/2014/main" id="{6740D1C7-A13A-4C94-9A59-524F5C30F517}"/>
              </a:ext>
            </a:extLst>
          </p:cNvPr>
          <p:cNvSpPr/>
          <p:nvPr/>
        </p:nvSpPr>
        <p:spPr>
          <a:xfrm rot="16200000">
            <a:off x="11260216" y="4813832"/>
            <a:ext cx="904300" cy="369332"/>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dirty="0">
                <a:ln>
                  <a:noFill/>
                </a:ln>
                <a:solidFill>
                  <a:srgbClr val="1C1C1C"/>
                </a:solidFill>
                <a:effectLst/>
                <a:uLnTx/>
                <a:uFillTx/>
                <a:ea typeface="Calibri" panose="020F0502020204030204" pitchFamily="34" charset="0"/>
              </a:rPr>
              <a:t>Don’t’ know/ no answer</a:t>
            </a:r>
            <a:endParaRPr kumimoji="0" lang="en-US" sz="900" b="0" i="0" u="none" strike="noStrike" kern="0" cap="none" spc="0" normalizeH="0" baseline="0" dirty="0">
              <a:ln>
                <a:noFill/>
              </a:ln>
              <a:solidFill>
                <a:srgbClr val="1C1C1C"/>
              </a:solidFill>
              <a:effectLst/>
              <a:uLnTx/>
              <a:uFillTx/>
            </a:endParaRPr>
          </a:p>
        </p:txBody>
      </p:sp>
      <p:grpSp>
        <p:nvGrpSpPr>
          <p:cNvPr id="109" name="Gruppieren 108">
            <a:extLst>
              <a:ext uri="{FF2B5EF4-FFF2-40B4-BE49-F238E27FC236}">
                <a16:creationId xmlns:a16="http://schemas.microsoft.com/office/drawing/2014/main" id="{BD9967F6-8424-4581-B97C-DC24F2E3D1CA}"/>
              </a:ext>
            </a:extLst>
          </p:cNvPr>
          <p:cNvGrpSpPr/>
          <p:nvPr/>
        </p:nvGrpSpPr>
        <p:grpSpPr>
          <a:xfrm>
            <a:off x="1912428" y="6249342"/>
            <a:ext cx="724480" cy="468000"/>
            <a:chOff x="1714500" y="4880600"/>
            <a:chExt cx="724480" cy="468000"/>
          </a:xfrm>
        </p:grpSpPr>
        <p:pic>
          <p:nvPicPr>
            <p:cNvPr id="110" name="Grafik 109">
              <a:extLst>
                <a:ext uri="{FF2B5EF4-FFF2-40B4-BE49-F238E27FC236}">
                  <a16:creationId xmlns:a16="http://schemas.microsoft.com/office/drawing/2014/main" id="{1BC233A5-3D30-43C9-892D-40A08FEEA4A9}"/>
                </a:ext>
              </a:extLst>
            </p:cNvPr>
            <p:cNvPicPr>
              <a:picLocks noChangeAspect="1"/>
            </p:cNvPicPr>
            <p:nvPr/>
          </p:nvPicPr>
          <p:blipFill>
            <a:blip r:embed="rId7"/>
            <a:stretch>
              <a:fillRect/>
            </a:stretch>
          </p:blipFill>
          <p:spPr>
            <a:xfrm>
              <a:off x="1714500" y="4880600"/>
              <a:ext cx="468000" cy="468000"/>
            </a:xfrm>
            <a:prstGeom prst="rect">
              <a:avLst/>
            </a:prstGeom>
          </p:spPr>
        </p:pic>
        <p:sp>
          <p:nvSpPr>
            <p:cNvPr id="111" name="Textfeld 110">
              <a:extLst>
                <a:ext uri="{FF2B5EF4-FFF2-40B4-BE49-F238E27FC236}">
                  <a16:creationId xmlns:a16="http://schemas.microsoft.com/office/drawing/2014/main" id="{A9D53A67-0CAC-49F1-8A6D-358F58956A7D}"/>
                </a:ext>
              </a:extLst>
            </p:cNvPr>
            <p:cNvSpPr txBox="1"/>
            <p:nvPr/>
          </p:nvSpPr>
          <p:spPr>
            <a:xfrm>
              <a:off x="2182500" y="5037656"/>
              <a:ext cx="256480" cy="153888"/>
            </a:xfrm>
            <a:prstGeom prst="rect">
              <a:avLst/>
            </a:prstGeom>
            <a:noFill/>
          </p:spPr>
          <p:txBody>
            <a:bodyPr wrap="none" lIns="0" tIns="0" rIns="0" bIns="0" rtlCol="0">
              <a:spAutoFit/>
            </a:bodyPr>
            <a:lstStyle/>
            <a:p>
              <a:r>
                <a:rPr lang="en-US" sz="1000" b="1" noProof="1"/>
                <a:t>BEL</a:t>
              </a:r>
            </a:p>
          </p:txBody>
        </p:sp>
      </p:grpSp>
      <p:sp>
        <p:nvSpPr>
          <p:cNvPr id="59" name="Foliennummernplatzhalter 58">
            <a:extLst>
              <a:ext uri="{FF2B5EF4-FFF2-40B4-BE49-F238E27FC236}">
                <a16:creationId xmlns:a16="http://schemas.microsoft.com/office/drawing/2014/main" id="{B5003EB4-81D6-43BF-B2F6-D9895DED08D4}"/>
              </a:ext>
            </a:extLst>
          </p:cNvPr>
          <p:cNvSpPr>
            <a:spLocks noGrp="1"/>
          </p:cNvSpPr>
          <p:nvPr>
            <p:ph type="sldNum" sz="quarter" idx="10"/>
          </p:nvPr>
        </p:nvSpPr>
        <p:spPr/>
        <p:txBody>
          <a:bodyPr/>
          <a:lstStyle/>
          <a:p>
            <a:fld id="{4034BEE3-566C-4068-A777-C3A4762E861B}" type="slidenum">
              <a:rPr lang="en-GB" smtClean="0"/>
              <a:pPr/>
              <a:t>51</a:t>
            </a:fld>
            <a:endParaRPr lang="en-GB" dirty="0"/>
          </a:p>
        </p:txBody>
      </p:sp>
    </p:spTree>
    <p:extLst>
      <p:ext uri="{BB962C8B-B14F-4D97-AF65-F5344CB8AC3E}">
        <p14:creationId xmlns:p14="http://schemas.microsoft.com/office/powerpoint/2010/main" val="232786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C8D5-57CD-4370-881C-CA1C6E9465F7}"/>
              </a:ext>
            </a:extLst>
          </p:cNvPr>
          <p:cNvSpPr>
            <a:spLocks noGrp="1"/>
          </p:cNvSpPr>
          <p:nvPr>
            <p:ph type="title"/>
          </p:nvPr>
        </p:nvSpPr>
        <p:spPr/>
        <p:txBody>
          <a:bodyPr/>
          <a:lstStyle/>
          <a:p>
            <a:r>
              <a:rPr lang="en-US" dirty="0"/>
              <a:t>Demographics</a:t>
            </a:r>
          </a:p>
        </p:txBody>
      </p:sp>
      <p:sp>
        <p:nvSpPr>
          <p:cNvPr id="4" name="Fußzeilenplatzhalter 3">
            <a:extLst>
              <a:ext uri="{FF2B5EF4-FFF2-40B4-BE49-F238E27FC236}">
                <a16:creationId xmlns:a16="http://schemas.microsoft.com/office/drawing/2014/main" id="{BBD2EC2E-CC89-45C5-A528-B59548A667CB}"/>
              </a:ext>
            </a:extLst>
          </p:cNvPr>
          <p:cNvSpPr>
            <a:spLocks noGrp="1"/>
          </p:cNvSpPr>
          <p:nvPr>
            <p:ph type="ftr" sz="quarter" idx="11"/>
          </p:nvPr>
        </p:nvSpPr>
        <p:spPr/>
        <p:txBody>
          <a:bodyPr/>
          <a:lstStyle/>
          <a:p>
            <a:endParaRPr lang="en-US" dirty="0"/>
          </a:p>
        </p:txBody>
      </p:sp>
      <p:cxnSp>
        <p:nvCxnSpPr>
          <p:cNvPr id="5" name="Gerader Verbinder 4">
            <a:extLst>
              <a:ext uri="{FF2B5EF4-FFF2-40B4-BE49-F238E27FC236}">
                <a16:creationId xmlns:a16="http://schemas.microsoft.com/office/drawing/2014/main" id="{17479154-BEE2-40E3-8BB8-02B88B772ED8}"/>
              </a:ext>
            </a:extLst>
          </p:cNvPr>
          <p:cNvCxnSpPr/>
          <p:nvPr/>
        </p:nvCxnSpPr>
        <p:spPr>
          <a:xfrm>
            <a:off x="4190569" y="2045338"/>
            <a:ext cx="0" cy="2333584"/>
          </a:xfrm>
          <a:prstGeom prst="line">
            <a:avLst/>
          </a:prstGeom>
          <a:noFill/>
          <a:ln w="28575" cap="flat" cmpd="sng" algn="ctr">
            <a:solidFill>
              <a:srgbClr val="FFFFFF">
                <a:lumMod val="75000"/>
              </a:srgbClr>
            </a:solidFill>
            <a:prstDash val="sysDot"/>
            <a:miter lim="800000"/>
            <a:tailEnd type="none"/>
          </a:ln>
          <a:effectLst/>
        </p:spPr>
      </p:cxnSp>
      <p:graphicFrame>
        <p:nvGraphicFramePr>
          <p:cNvPr id="17" name="Diagramm 16">
            <a:extLst>
              <a:ext uri="{FF2B5EF4-FFF2-40B4-BE49-F238E27FC236}">
                <a16:creationId xmlns:a16="http://schemas.microsoft.com/office/drawing/2014/main" id="{6229FF8A-43ED-402C-B3EF-0735DB93DE8B}"/>
              </a:ext>
            </a:extLst>
          </p:cNvPr>
          <p:cNvGraphicFramePr/>
          <p:nvPr>
            <p:extLst>
              <p:ext uri="{D42A27DB-BD31-4B8C-83A1-F6EECF244321}">
                <p14:modId xmlns:p14="http://schemas.microsoft.com/office/powerpoint/2010/main" val="1335230120"/>
              </p:ext>
            </p:extLst>
          </p:nvPr>
        </p:nvGraphicFramePr>
        <p:xfrm>
          <a:off x="4264407" y="2277526"/>
          <a:ext cx="3393850" cy="1997765"/>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feld 17">
            <a:extLst>
              <a:ext uri="{FF2B5EF4-FFF2-40B4-BE49-F238E27FC236}">
                <a16:creationId xmlns:a16="http://schemas.microsoft.com/office/drawing/2014/main" id="{5E6788AC-4D6F-4212-9EBE-F50A5BB935A5}"/>
              </a:ext>
            </a:extLst>
          </p:cNvPr>
          <p:cNvSpPr txBox="1"/>
          <p:nvPr/>
        </p:nvSpPr>
        <p:spPr>
          <a:xfrm>
            <a:off x="4443452" y="2078653"/>
            <a:ext cx="1655903" cy="153888"/>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dirty="0">
                <a:ln>
                  <a:noFill/>
                </a:ln>
                <a:solidFill>
                  <a:srgbClr val="1C1C1C"/>
                </a:solidFill>
                <a:effectLst/>
                <a:uLnTx/>
                <a:uFillTx/>
              </a:rPr>
              <a:t>Organ and tissue donation:</a:t>
            </a:r>
          </a:p>
        </p:txBody>
      </p:sp>
      <p:sp>
        <p:nvSpPr>
          <p:cNvPr id="19" name="Textfeld 18">
            <a:extLst>
              <a:ext uri="{FF2B5EF4-FFF2-40B4-BE49-F238E27FC236}">
                <a16:creationId xmlns:a16="http://schemas.microsoft.com/office/drawing/2014/main" id="{5B4CBC01-90E1-488D-8708-597AFA237C8E}"/>
              </a:ext>
            </a:extLst>
          </p:cNvPr>
          <p:cNvSpPr txBox="1"/>
          <p:nvPr/>
        </p:nvSpPr>
        <p:spPr>
          <a:xfrm>
            <a:off x="289126" y="1924342"/>
            <a:ext cx="1072409" cy="153888"/>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dirty="0">
                <a:ln>
                  <a:noFill/>
                </a:ln>
                <a:solidFill>
                  <a:srgbClr val="1C1C1C"/>
                </a:solidFill>
                <a:effectLst/>
                <a:uLnTx/>
                <a:uFillTx/>
              </a:rPr>
              <a:t>Health insurance:</a:t>
            </a:r>
          </a:p>
        </p:txBody>
      </p:sp>
      <p:sp>
        <p:nvSpPr>
          <p:cNvPr id="31" name="Textfeld 30">
            <a:extLst>
              <a:ext uri="{FF2B5EF4-FFF2-40B4-BE49-F238E27FC236}">
                <a16:creationId xmlns:a16="http://schemas.microsoft.com/office/drawing/2014/main" id="{3672FE9E-4FE7-49D9-8435-FE56C87C2B86}"/>
              </a:ext>
            </a:extLst>
          </p:cNvPr>
          <p:cNvSpPr txBox="1"/>
          <p:nvPr/>
        </p:nvSpPr>
        <p:spPr>
          <a:xfrm>
            <a:off x="7585572" y="2078653"/>
            <a:ext cx="2718693" cy="153888"/>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dirty="0">
                <a:ln>
                  <a:noFill/>
                </a:ln>
                <a:solidFill>
                  <a:srgbClr val="1C1C1C"/>
                </a:solidFill>
                <a:effectLst/>
                <a:uLnTx/>
                <a:uFillTx/>
              </a:rPr>
              <a:t>Consent organs/ tissues are being collected:</a:t>
            </a:r>
          </a:p>
        </p:txBody>
      </p:sp>
      <p:sp>
        <p:nvSpPr>
          <p:cNvPr id="96" name="Pfeil: nach rechts 95">
            <a:extLst>
              <a:ext uri="{FF2B5EF4-FFF2-40B4-BE49-F238E27FC236}">
                <a16:creationId xmlns:a16="http://schemas.microsoft.com/office/drawing/2014/main" id="{49F5607D-0AC7-47D9-8C60-7444B524829D}"/>
              </a:ext>
            </a:extLst>
          </p:cNvPr>
          <p:cNvSpPr/>
          <p:nvPr/>
        </p:nvSpPr>
        <p:spPr bwMode="ltGray">
          <a:xfrm>
            <a:off x="7708927" y="2580012"/>
            <a:ext cx="707390" cy="345606"/>
          </a:xfrm>
          <a:prstGeom prst="rightArrow">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de-DE" sz="800" dirty="0"/>
              <a:t>n</a:t>
            </a:r>
            <a:r>
              <a:rPr lang="de-DE" sz="800" b="0" dirty="0"/>
              <a:t>=</a:t>
            </a:r>
            <a:r>
              <a:rPr lang="de-DE" sz="800" dirty="0"/>
              <a:t>573</a:t>
            </a:r>
            <a:endParaRPr lang="de-DE" sz="800" b="0" dirty="0"/>
          </a:p>
        </p:txBody>
      </p:sp>
      <p:graphicFrame>
        <p:nvGraphicFramePr>
          <p:cNvPr id="97" name="Diagramm 96">
            <a:extLst>
              <a:ext uri="{FF2B5EF4-FFF2-40B4-BE49-F238E27FC236}">
                <a16:creationId xmlns:a16="http://schemas.microsoft.com/office/drawing/2014/main" id="{83C94967-DA88-4A5B-AA33-9BD8F3BB1A5F}"/>
              </a:ext>
            </a:extLst>
          </p:cNvPr>
          <p:cNvGraphicFramePr/>
          <p:nvPr>
            <p:extLst>
              <p:ext uri="{D42A27DB-BD31-4B8C-83A1-F6EECF244321}">
                <p14:modId xmlns:p14="http://schemas.microsoft.com/office/powerpoint/2010/main" val="982776971"/>
              </p:ext>
            </p:extLst>
          </p:nvPr>
        </p:nvGraphicFramePr>
        <p:xfrm>
          <a:off x="8417307" y="2277526"/>
          <a:ext cx="3393850" cy="19977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Diagramm 29">
            <a:extLst>
              <a:ext uri="{FF2B5EF4-FFF2-40B4-BE49-F238E27FC236}">
                <a16:creationId xmlns:a16="http://schemas.microsoft.com/office/drawing/2014/main" id="{59A4B5C1-2B56-4164-91AC-A164E23F2F91}"/>
              </a:ext>
            </a:extLst>
          </p:cNvPr>
          <p:cNvGraphicFramePr/>
          <p:nvPr>
            <p:extLst>
              <p:ext uri="{D42A27DB-BD31-4B8C-83A1-F6EECF244321}">
                <p14:modId xmlns:p14="http://schemas.microsoft.com/office/powerpoint/2010/main" val="1611463560"/>
              </p:ext>
            </p:extLst>
          </p:nvPr>
        </p:nvGraphicFramePr>
        <p:xfrm>
          <a:off x="359999" y="2123712"/>
          <a:ext cx="3603037" cy="2023893"/>
        </p:xfrm>
        <a:graphic>
          <a:graphicData uri="http://schemas.openxmlformats.org/drawingml/2006/chart">
            <c:chart xmlns:c="http://schemas.openxmlformats.org/drawingml/2006/chart" xmlns:r="http://schemas.openxmlformats.org/officeDocument/2006/relationships" r:id="rId4"/>
          </a:graphicData>
        </a:graphic>
      </p:graphicFrame>
      <p:sp>
        <p:nvSpPr>
          <p:cNvPr id="32" name="Rechteck 31">
            <a:extLst>
              <a:ext uri="{FF2B5EF4-FFF2-40B4-BE49-F238E27FC236}">
                <a16:creationId xmlns:a16="http://schemas.microsoft.com/office/drawing/2014/main" id="{4D758EE2-E714-4EB3-A00D-06CE63E25515}"/>
              </a:ext>
            </a:extLst>
          </p:cNvPr>
          <p:cNvSpPr/>
          <p:nvPr/>
        </p:nvSpPr>
        <p:spPr>
          <a:xfrm rot="16200000">
            <a:off x="-216660" y="3949688"/>
            <a:ext cx="1906929" cy="230832"/>
          </a:xfrm>
          <a:prstGeom prst="rect">
            <a:avLst/>
          </a:prstGeom>
        </p:spPr>
        <p:txBody>
          <a:bodyPr wrap="square">
            <a:spAutoFit/>
          </a:bodyPr>
          <a:lstStyle/>
          <a:p>
            <a:pPr lvl="0" algn="r">
              <a:defRPr/>
            </a:pPr>
            <a:r>
              <a:rPr lang="en-GB" sz="900" kern="0" dirty="0">
                <a:solidFill>
                  <a:srgbClr val="1C1C1C"/>
                </a:solidFill>
                <a:ea typeface="Calibri" panose="020F0502020204030204" pitchFamily="34" charset="0"/>
              </a:rPr>
              <a:t>Public health insurance</a:t>
            </a:r>
            <a:endParaRPr kumimoji="0" lang="en-US" sz="900" b="0" i="0" u="none" strike="noStrike" kern="0" cap="none" spc="0" normalizeH="0" baseline="0" dirty="0">
              <a:ln>
                <a:noFill/>
              </a:ln>
              <a:solidFill>
                <a:srgbClr val="1C1C1C"/>
              </a:solidFill>
              <a:effectLst/>
              <a:uLnTx/>
              <a:uFillTx/>
            </a:endParaRPr>
          </a:p>
        </p:txBody>
      </p:sp>
      <p:sp>
        <p:nvSpPr>
          <p:cNvPr id="33" name="Rechteck 32">
            <a:extLst>
              <a:ext uri="{FF2B5EF4-FFF2-40B4-BE49-F238E27FC236}">
                <a16:creationId xmlns:a16="http://schemas.microsoft.com/office/drawing/2014/main" id="{83744462-4BF1-48E9-AA88-04309EAFEA58}"/>
              </a:ext>
            </a:extLst>
          </p:cNvPr>
          <p:cNvSpPr/>
          <p:nvPr/>
        </p:nvSpPr>
        <p:spPr>
          <a:xfrm rot="16200000">
            <a:off x="685510" y="3774029"/>
            <a:ext cx="1555609" cy="230832"/>
          </a:xfrm>
          <a:prstGeom prst="rect">
            <a:avLst/>
          </a:prstGeom>
        </p:spPr>
        <p:txBody>
          <a:bodyPr wrap="square">
            <a:spAutoFit/>
          </a:bodyPr>
          <a:lstStyle/>
          <a:p>
            <a:pPr lvl="0" algn="r">
              <a:defRPr/>
            </a:pPr>
            <a:r>
              <a:rPr lang="en-US" sz="900" dirty="0">
                <a:latin typeface="Arial" panose="020B0604020202020204" pitchFamily="34" charset="0"/>
                <a:ea typeface="Calibri" panose="020F0502020204030204" pitchFamily="34" charset="0"/>
              </a:rPr>
              <a:t>Private health insurance</a:t>
            </a:r>
            <a:endParaRPr kumimoji="0" lang="en-US" sz="900" b="0" i="0" u="none" strike="noStrike" kern="0" cap="none" spc="0" normalizeH="0" baseline="0" dirty="0">
              <a:ln>
                <a:noFill/>
              </a:ln>
              <a:solidFill>
                <a:srgbClr val="1C1C1C"/>
              </a:solidFill>
              <a:effectLst/>
              <a:uLnTx/>
              <a:uFillTx/>
            </a:endParaRPr>
          </a:p>
        </p:txBody>
      </p:sp>
      <p:sp>
        <p:nvSpPr>
          <p:cNvPr id="34" name="Rechteck 33">
            <a:extLst>
              <a:ext uri="{FF2B5EF4-FFF2-40B4-BE49-F238E27FC236}">
                <a16:creationId xmlns:a16="http://schemas.microsoft.com/office/drawing/2014/main" id="{A3254F15-BB3B-41A6-ACA6-E9A3B68AECF8}"/>
              </a:ext>
            </a:extLst>
          </p:cNvPr>
          <p:cNvSpPr/>
          <p:nvPr/>
        </p:nvSpPr>
        <p:spPr>
          <a:xfrm rot="16200000">
            <a:off x="1353320" y="3832729"/>
            <a:ext cx="1673009" cy="230832"/>
          </a:xfrm>
          <a:prstGeom prst="rect">
            <a:avLst/>
          </a:prstGeom>
        </p:spPr>
        <p:txBody>
          <a:bodyPr wrap="square">
            <a:spAutoFit/>
          </a:bodyPr>
          <a:lstStyle/>
          <a:p>
            <a:pPr lvl="0" algn="r">
              <a:defRPr/>
            </a:pPr>
            <a:r>
              <a:rPr lang="en-GB" sz="900" kern="0" dirty="0">
                <a:solidFill>
                  <a:srgbClr val="1C1C1C"/>
                </a:solidFill>
                <a:ea typeface="Calibri" panose="020F0502020204030204" pitchFamily="34" charset="0"/>
              </a:rPr>
              <a:t>Both, public and private</a:t>
            </a:r>
            <a:endParaRPr kumimoji="0" lang="en-US" sz="900" b="0" i="0" u="none" strike="noStrike" kern="0" cap="none" spc="0" normalizeH="0" baseline="0" dirty="0">
              <a:ln>
                <a:noFill/>
              </a:ln>
              <a:solidFill>
                <a:srgbClr val="1C1C1C"/>
              </a:solidFill>
              <a:effectLst/>
              <a:uLnTx/>
              <a:uFillTx/>
            </a:endParaRPr>
          </a:p>
        </p:txBody>
      </p:sp>
      <p:sp>
        <p:nvSpPr>
          <p:cNvPr id="35" name="Rechteck 34">
            <a:extLst>
              <a:ext uri="{FF2B5EF4-FFF2-40B4-BE49-F238E27FC236}">
                <a16:creationId xmlns:a16="http://schemas.microsoft.com/office/drawing/2014/main" id="{456DC52A-671A-4275-849B-565581373BAB}"/>
              </a:ext>
            </a:extLst>
          </p:cNvPr>
          <p:cNvSpPr/>
          <p:nvPr/>
        </p:nvSpPr>
        <p:spPr>
          <a:xfrm rot="16200000">
            <a:off x="2079830" y="3832728"/>
            <a:ext cx="1673010" cy="230832"/>
          </a:xfrm>
          <a:prstGeom prst="rect">
            <a:avLst/>
          </a:prstGeom>
        </p:spPr>
        <p:txBody>
          <a:bodyPr wrap="square">
            <a:spAutoFit/>
          </a:bodyPr>
          <a:lstStyle/>
          <a:p>
            <a:pPr lvl="0" algn="r">
              <a:defRPr/>
            </a:pPr>
            <a:r>
              <a:rPr lang="en-GB" sz="900" kern="0" dirty="0">
                <a:solidFill>
                  <a:srgbClr val="1C1C1C"/>
                </a:solidFill>
                <a:ea typeface="Calibri" panose="020F0502020204030204" pitchFamily="34" charset="0"/>
              </a:rPr>
              <a:t>No health insurance</a:t>
            </a:r>
            <a:endParaRPr kumimoji="0" lang="en-US" sz="900" b="0" i="0" u="none" strike="noStrike" kern="0" cap="none" spc="0" normalizeH="0" baseline="0" dirty="0">
              <a:ln>
                <a:noFill/>
              </a:ln>
              <a:solidFill>
                <a:srgbClr val="1C1C1C"/>
              </a:solidFill>
              <a:effectLst/>
              <a:uLnTx/>
              <a:uFillTx/>
            </a:endParaRPr>
          </a:p>
        </p:txBody>
      </p:sp>
      <p:sp>
        <p:nvSpPr>
          <p:cNvPr id="36" name="Rechteck 35">
            <a:extLst>
              <a:ext uri="{FF2B5EF4-FFF2-40B4-BE49-F238E27FC236}">
                <a16:creationId xmlns:a16="http://schemas.microsoft.com/office/drawing/2014/main" id="{9384BAA2-299F-4C50-8B8E-9571FE2C618C}"/>
              </a:ext>
            </a:extLst>
          </p:cNvPr>
          <p:cNvSpPr/>
          <p:nvPr/>
        </p:nvSpPr>
        <p:spPr>
          <a:xfrm rot="16200000">
            <a:off x="3009205" y="3629865"/>
            <a:ext cx="1267281" cy="230832"/>
          </a:xfrm>
          <a:prstGeom prst="rect">
            <a:avLst/>
          </a:prstGeom>
        </p:spPr>
        <p:txBody>
          <a:bodyPr wrap="square">
            <a:spAutoFit/>
          </a:bodyPr>
          <a:lstStyle/>
          <a:p>
            <a:pPr lvl="0" algn="r">
              <a:defRPr/>
            </a:pPr>
            <a:r>
              <a:rPr lang="en-US" sz="900" kern="0" dirty="0">
                <a:solidFill>
                  <a:srgbClr val="1C1C1C"/>
                </a:solidFill>
                <a:ea typeface="Calibri" panose="020F0502020204030204" pitchFamily="34" charset="0"/>
              </a:rPr>
              <a:t>Prefer not to answer</a:t>
            </a:r>
            <a:endParaRPr kumimoji="0" lang="en-US" sz="900" b="0" i="0" u="none" strike="noStrike" kern="0" cap="none" spc="0" normalizeH="0" baseline="0" dirty="0">
              <a:ln>
                <a:noFill/>
              </a:ln>
              <a:solidFill>
                <a:srgbClr val="1C1C1C"/>
              </a:solidFill>
              <a:effectLst/>
              <a:uLnTx/>
              <a:uFillTx/>
            </a:endParaRPr>
          </a:p>
        </p:txBody>
      </p:sp>
      <p:grpSp>
        <p:nvGrpSpPr>
          <p:cNvPr id="39" name="Gruppieren 38">
            <a:extLst>
              <a:ext uri="{FF2B5EF4-FFF2-40B4-BE49-F238E27FC236}">
                <a16:creationId xmlns:a16="http://schemas.microsoft.com/office/drawing/2014/main" id="{367FDF1E-D60C-4472-B194-93D8EA765DB3}"/>
              </a:ext>
            </a:extLst>
          </p:cNvPr>
          <p:cNvGrpSpPr/>
          <p:nvPr/>
        </p:nvGrpSpPr>
        <p:grpSpPr>
          <a:xfrm>
            <a:off x="1912428" y="6249342"/>
            <a:ext cx="724480" cy="468000"/>
            <a:chOff x="1714500" y="4880600"/>
            <a:chExt cx="724480" cy="468000"/>
          </a:xfrm>
        </p:grpSpPr>
        <p:pic>
          <p:nvPicPr>
            <p:cNvPr id="40" name="Grafik 39">
              <a:extLst>
                <a:ext uri="{FF2B5EF4-FFF2-40B4-BE49-F238E27FC236}">
                  <a16:creationId xmlns:a16="http://schemas.microsoft.com/office/drawing/2014/main" id="{C80A171B-A88B-482A-AF50-2C0DF4FBA4C2}"/>
                </a:ext>
              </a:extLst>
            </p:cNvPr>
            <p:cNvPicPr>
              <a:picLocks noChangeAspect="1"/>
            </p:cNvPicPr>
            <p:nvPr/>
          </p:nvPicPr>
          <p:blipFill>
            <a:blip r:embed="rId5"/>
            <a:stretch>
              <a:fillRect/>
            </a:stretch>
          </p:blipFill>
          <p:spPr>
            <a:xfrm>
              <a:off x="1714500" y="4880600"/>
              <a:ext cx="468000" cy="468000"/>
            </a:xfrm>
            <a:prstGeom prst="rect">
              <a:avLst/>
            </a:prstGeom>
          </p:spPr>
        </p:pic>
        <p:sp>
          <p:nvSpPr>
            <p:cNvPr id="41" name="Textfeld 40">
              <a:extLst>
                <a:ext uri="{FF2B5EF4-FFF2-40B4-BE49-F238E27FC236}">
                  <a16:creationId xmlns:a16="http://schemas.microsoft.com/office/drawing/2014/main" id="{48D51031-A56F-4853-806F-52ECABF794FF}"/>
                </a:ext>
              </a:extLst>
            </p:cNvPr>
            <p:cNvSpPr txBox="1"/>
            <p:nvPr/>
          </p:nvSpPr>
          <p:spPr>
            <a:xfrm>
              <a:off x="2182500" y="5037656"/>
              <a:ext cx="256480" cy="153888"/>
            </a:xfrm>
            <a:prstGeom prst="rect">
              <a:avLst/>
            </a:prstGeom>
            <a:noFill/>
          </p:spPr>
          <p:txBody>
            <a:bodyPr wrap="none" lIns="0" tIns="0" rIns="0" bIns="0" rtlCol="0">
              <a:spAutoFit/>
            </a:bodyPr>
            <a:lstStyle/>
            <a:p>
              <a:r>
                <a:rPr lang="en-US" sz="1000" b="1" noProof="1"/>
                <a:t>BEL</a:t>
              </a:r>
            </a:p>
          </p:txBody>
        </p:sp>
      </p:grpSp>
      <p:sp>
        <p:nvSpPr>
          <p:cNvPr id="6" name="Foliennummernplatzhalter 5">
            <a:extLst>
              <a:ext uri="{FF2B5EF4-FFF2-40B4-BE49-F238E27FC236}">
                <a16:creationId xmlns:a16="http://schemas.microsoft.com/office/drawing/2014/main" id="{31B69E5F-1A23-4FD6-B95B-B5C6F4BE251E}"/>
              </a:ext>
            </a:extLst>
          </p:cNvPr>
          <p:cNvSpPr>
            <a:spLocks noGrp="1"/>
          </p:cNvSpPr>
          <p:nvPr>
            <p:ph type="sldNum" sz="quarter" idx="10"/>
          </p:nvPr>
        </p:nvSpPr>
        <p:spPr/>
        <p:txBody>
          <a:bodyPr/>
          <a:lstStyle/>
          <a:p>
            <a:fld id="{4034BEE3-566C-4068-A777-C3A4762E861B}" type="slidenum">
              <a:rPr lang="en-GB" smtClean="0"/>
              <a:pPr/>
              <a:t>52</a:t>
            </a:fld>
            <a:endParaRPr lang="en-GB" dirty="0"/>
          </a:p>
        </p:txBody>
      </p:sp>
    </p:spTree>
    <p:extLst>
      <p:ext uri="{BB962C8B-B14F-4D97-AF65-F5344CB8AC3E}">
        <p14:creationId xmlns:p14="http://schemas.microsoft.com/office/powerpoint/2010/main" val="218154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F978BD8-66E5-3B4C-9B36-48511B398F3B}"/>
              </a:ext>
            </a:extLst>
          </p:cNvPr>
          <p:cNvSpPr>
            <a:spLocks noGrp="1"/>
          </p:cNvSpPr>
          <p:nvPr>
            <p:ph type="ftr" sz="quarter" idx="11"/>
          </p:nvPr>
        </p:nvSpPr>
        <p:spPr/>
        <p:txBody>
          <a:bodyPr/>
          <a:lstStyle/>
          <a:p>
            <a:endParaRPr lang="en-GB" dirty="0"/>
          </a:p>
        </p:txBody>
      </p:sp>
      <p:sp>
        <p:nvSpPr>
          <p:cNvPr id="4" name="Foliennummernplatzhalter 3">
            <a:extLst>
              <a:ext uri="{FF2B5EF4-FFF2-40B4-BE49-F238E27FC236}">
                <a16:creationId xmlns:a16="http://schemas.microsoft.com/office/drawing/2014/main" id="{15FA95CF-14BE-4A61-AF33-C13F25014139}"/>
              </a:ext>
            </a:extLst>
          </p:cNvPr>
          <p:cNvSpPr>
            <a:spLocks noGrp="1"/>
          </p:cNvSpPr>
          <p:nvPr>
            <p:ph type="sldNum" sz="quarter" idx="10"/>
          </p:nvPr>
        </p:nvSpPr>
        <p:spPr/>
        <p:txBody>
          <a:bodyPr/>
          <a:lstStyle/>
          <a:p>
            <a:fld id="{4034BEE3-566C-4068-A777-C3A4762E861B}" type="slidenum">
              <a:rPr lang="en-GB" smtClean="0"/>
              <a:pPr/>
              <a:t>53</a:t>
            </a:fld>
            <a:endParaRPr lang="en-GB" dirty="0"/>
          </a:p>
        </p:txBody>
      </p:sp>
    </p:spTree>
    <p:extLst>
      <p:ext uri="{BB962C8B-B14F-4D97-AF65-F5344CB8AC3E}">
        <p14:creationId xmlns:p14="http://schemas.microsoft.com/office/powerpoint/2010/main" val="422495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D10532-0459-4A7C-A245-A14C9048D5D6}"/>
              </a:ext>
            </a:extLst>
          </p:cNvPr>
          <p:cNvSpPr>
            <a:spLocks noGrp="1"/>
          </p:cNvSpPr>
          <p:nvPr>
            <p:ph type="title"/>
          </p:nvPr>
        </p:nvSpPr>
        <p:spPr/>
        <p:txBody>
          <a:bodyPr/>
          <a:lstStyle/>
          <a:p>
            <a:r>
              <a:rPr lang="de-DE" dirty="0"/>
              <a:t>Summary </a:t>
            </a:r>
            <a:r>
              <a:rPr lang="de-DE" dirty="0">
                <a:solidFill>
                  <a:schemeClr val="bg1">
                    <a:lumMod val="75000"/>
                  </a:schemeClr>
                </a:solidFill>
              </a:rPr>
              <a:t>(3 </a:t>
            </a:r>
            <a:r>
              <a:rPr lang="de-DE" dirty="0" err="1">
                <a:solidFill>
                  <a:schemeClr val="bg1">
                    <a:lumMod val="75000"/>
                  </a:schemeClr>
                </a:solidFill>
              </a:rPr>
              <a:t>of</a:t>
            </a:r>
            <a:r>
              <a:rPr lang="de-DE" dirty="0">
                <a:solidFill>
                  <a:schemeClr val="bg1">
                    <a:lumMod val="75000"/>
                  </a:schemeClr>
                </a:solidFill>
              </a:rPr>
              <a:t> 4)</a:t>
            </a:r>
          </a:p>
        </p:txBody>
      </p:sp>
      <p:sp>
        <p:nvSpPr>
          <p:cNvPr id="4" name="Fußzeilenplatzhalter 3">
            <a:extLst>
              <a:ext uri="{FF2B5EF4-FFF2-40B4-BE49-F238E27FC236}">
                <a16:creationId xmlns:a16="http://schemas.microsoft.com/office/drawing/2014/main" id="{F3F17187-C769-43C3-B394-13128824F7D3}"/>
              </a:ext>
            </a:extLst>
          </p:cNvPr>
          <p:cNvSpPr>
            <a:spLocks noGrp="1"/>
          </p:cNvSpPr>
          <p:nvPr>
            <p:ph type="ftr" sz="quarter" idx="11"/>
          </p:nvPr>
        </p:nvSpPr>
        <p:spPr/>
        <p:txBody>
          <a:bodyPr/>
          <a:lstStyle/>
          <a:p>
            <a:endParaRPr lang="en-GB" dirty="0"/>
          </a:p>
        </p:txBody>
      </p:sp>
      <p:sp>
        <p:nvSpPr>
          <p:cNvPr id="5" name="Rechteck 4">
            <a:extLst>
              <a:ext uri="{FF2B5EF4-FFF2-40B4-BE49-F238E27FC236}">
                <a16:creationId xmlns:a16="http://schemas.microsoft.com/office/drawing/2014/main" id="{054C9F3C-DDF6-4C8C-8A1B-151E21526EA0}"/>
              </a:ext>
            </a:extLst>
          </p:cNvPr>
          <p:cNvSpPr/>
          <p:nvPr/>
        </p:nvSpPr>
        <p:spPr>
          <a:xfrm>
            <a:off x="625175" y="1368230"/>
            <a:ext cx="5500691" cy="3447098"/>
          </a:xfrm>
          <a:prstGeom prst="rect">
            <a:avLst/>
          </a:prstGeom>
        </p:spPr>
        <p:txBody>
          <a:bodyPr wrap="square" anchor="t">
            <a:spAutoFit/>
          </a:bodyPr>
          <a:lstStyle/>
          <a:p>
            <a:pPr>
              <a:spcBef>
                <a:spcPts val="600"/>
              </a:spcBef>
              <a:spcAft>
                <a:spcPts val="600"/>
              </a:spcAft>
              <a:buSzPct val="120000"/>
            </a:pPr>
            <a:r>
              <a:rPr lang="en-US" sz="1400" b="1" dirty="0">
                <a:solidFill>
                  <a:schemeClr val="tx2"/>
                </a:solidFill>
              </a:rPr>
              <a:t>      Innovation</a:t>
            </a:r>
          </a:p>
          <a:p>
            <a:pPr marL="285750" indent="-285750">
              <a:spcBef>
                <a:spcPts val="600"/>
              </a:spcBef>
              <a:spcAft>
                <a:spcPts val="600"/>
              </a:spcAft>
              <a:buSzPct val="120000"/>
              <a:buFont typeface="Symbol" panose="05050102010706020507" pitchFamily="18" charset="2"/>
              <a:buChar char="-"/>
            </a:pPr>
            <a:r>
              <a:rPr lang="en-US" sz="1400" noProof="1"/>
              <a:t>In general, there is a low level of awareness of the genetic predisposition of diseases. About half are aware of the genetic predisposition of breast cancer and cardiovascular diseases.</a:t>
            </a:r>
          </a:p>
          <a:p>
            <a:pPr marL="285750" indent="-285750">
              <a:spcBef>
                <a:spcPts val="600"/>
              </a:spcBef>
              <a:spcAft>
                <a:spcPts val="600"/>
              </a:spcAft>
              <a:buSzPct val="120000"/>
              <a:buFont typeface="Symbol" panose="05050102010706020507" pitchFamily="18" charset="2"/>
              <a:buChar char="-"/>
            </a:pPr>
            <a:r>
              <a:rPr lang="en-US" sz="1400" noProof="1"/>
              <a:t>Eternal life is being regarded as hocus pocus by 41%, another 35% would not want to live eternally even if it was possible.</a:t>
            </a:r>
          </a:p>
          <a:p>
            <a:pPr marL="285750" indent="-285750">
              <a:spcBef>
                <a:spcPts val="600"/>
              </a:spcBef>
              <a:spcAft>
                <a:spcPts val="600"/>
              </a:spcAft>
              <a:buSzPct val="120000"/>
              <a:buFont typeface="Symbol" panose="05050102010706020507" pitchFamily="18" charset="2"/>
              <a:buChar char="-"/>
            </a:pPr>
            <a:r>
              <a:rPr lang="en-US" sz="1400" noProof="1"/>
              <a:t>Taking a polypill every day to prevent possible age-related conditions is for half of the respondents imaginable.</a:t>
            </a:r>
          </a:p>
          <a:p>
            <a:pPr marL="285750" indent="-285750">
              <a:spcBef>
                <a:spcPts val="600"/>
              </a:spcBef>
              <a:spcAft>
                <a:spcPts val="600"/>
              </a:spcAft>
              <a:buSzPct val="120000"/>
              <a:buFont typeface="Symbol" panose="05050102010706020507" pitchFamily="18" charset="2"/>
              <a:buChar char="-"/>
            </a:pPr>
            <a:r>
              <a:rPr lang="en-US" sz="1400" noProof="1"/>
              <a:t>Half of the respondents would consider changing their genes, though among those, half of them would feel uneasy messing with their genes.</a:t>
            </a:r>
          </a:p>
          <a:p>
            <a:pPr marL="285750" indent="-285750">
              <a:spcBef>
                <a:spcPts val="600"/>
              </a:spcBef>
              <a:spcAft>
                <a:spcPts val="600"/>
              </a:spcAft>
              <a:buSzPct val="120000"/>
              <a:buFont typeface="Symbol" panose="05050102010706020507" pitchFamily="18" charset="2"/>
              <a:buChar char="-"/>
            </a:pPr>
            <a:endParaRPr lang="en-US" sz="1400" dirty="0"/>
          </a:p>
        </p:txBody>
      </p:sp>
      <p:sp>
        <p:nvSpPr>
          <p:cNvPr id="16" name="Rechteck 15">
            <a:extLst>
              <a:ext uri="{FF2B5EF4-FFF2-40B4-BE49-F238E27FC236}">
                <a16:creationId xmlns:a16="http://schemas.microsoft.com/office/drawing/2014/main" id="{0D169D93-F5BF-429A-8257-C780E00EC269}"/>
              </a:ext>
            </a:extLst>
          </p:cNvPr>
          <p:cNvSpPr/>
          <p:nvPr/>
        </p:nvSpPr>
        <p:spPr>
          <a:xfrm>
            <a:off x="6544939" y="1368230"/>
            <a:ext cx="5281936" cy="3447098"/>
          </a:xfrm>
          <a:prstGeom prst="rect">
            <a:avLst/>
          </a:prstGeom>
        </p:spPr>
        <p:txBody>
          <a:bodyPr wrap="square" anchor="t">
            <a:spAutoFit/>
          </a:bodyPr>
          <a:lstStyle/>
          <a:p>
            <a:pPr>
              <a:spcBef>
                <a:spcPts val="600"/>
              </a:spcBef>
              <a:spcAft>
                <a:spcPts val="600"/>
              </a:spcAft>
              <a:buSzPct val="120000"/>
            </a:pPr>
            <a:r>
              <a:rPr lang="en-US" sz="1400" b="1" dirty="0">
                <a:solidFill>
                  <a:schemeClr val="tx2"/>
                </a:solidFill>
              </a:rPr>
              <a:t>      Everyday Illnesses</a:t>
            </a:r>
          </a:p>
          <a:p>
            <a:pPr marL="285750" indent="-285750">
              <a:spcBef>
                <a:spcPts val="600"/>
              </a:spcBef>
              <a:spcAft>
                <a:spcPts val="600"/>
              </a:spcAft>
              <a:buSzPct val="120000"/>
              <a:buFont typeface="Symbol" panose="05050102010706020507" pitchFamily="18" charset="2"/>
              <a:buChar char="-"/>
            </a:pPr>
            <a:r>
              <a:rPr lang="en-US" sz="1400" dirty="0"/>
              <a:t>When asked about possible causes for insomnia, s</a:t>
            </a:r>
            <a:r>
              <a:rPr lang="en-US" sz="1400" noProof="1"/>
              <a:t>tress, depression and jet lag/shift are most frequently mentioned. Alcohol is only mentioned by half of the respondents.</a:t>
            </a:r>
          </a:p>
          <a:p>
            <a:pPr marL="285750" indent="-285750">
              <a:spcBef>
                <a:spcPts val="600"/>
              </a:spcBef>
              <a:spcAft>
                <a:spcPts val="600"/>
              </a:spcAft>
              <a:buSzPct val="120000"/>
              <a:buFont typeface="Symbol" panose="05050102010706020507" pitchFamily="18" charset="2"/>
              <a:buChar char="-"/>
            </a:pPr>
            <a:r>
              <a:rPr lang="en-US" sz="1400" dirty="0"/>
              <a:t>Effect of beer on antibiotics is well known. But almost </a:t>
            </a:r>
            <a:r>
              <a:rPr lang="en-US" sz="1400" noProof="1"/>
              <a:t>nobody knows that all three substances - beer, citric juices and milk - can impair the effect of antibiotics.</a:t>
            </a:r>
            <a:endParaRPr lang="en-US" sz="1400" dirty="0"/>
          </a:p>
          <a:p>
            <a:pPr marL="285750" indent="-285750">
              <a:spcBef>
                <a:spcPts val="600"/>
              </a:spcBef>
              <a:spcAft>
                <a:spcPts val="600"/>
              </a:spcAft>
              <a:buSzPct val="120000"/>
              <a:buFont typeface="Symbol" panose="05050102010706020507" pitchFamily="18" charset="2"/>
              <a:buChar char="-"/>
            </a:pPr>
            <a:r>
              <a:rPr lang="en-US" sz="1400" noProof="1"/>
              <a:t>Generally, there is a low willingness to consider sleeping pills with about one third being afraid of becoming addicted to it.</a:t>
            </a:r>
          </a:p>
          <a:p>
            <a:pPr marL="285750" indent="-285750">
              <a:spcBef>
                <a:spcPts val="600"/>
              </a:spcBef>
              <a:spcAft>
                <a:spcPts val="600"/>
              </a:spcAft>
              <a:buSzPct val="120000"/>
              <a:buFont typeface="Symbol" panose="05050102010706020507" pitchFamily="18" charset="2"/>
              <a:buChar char="-"/>
            </a:pPr>
            <a:r>
              <a:rPr lang="en-US" sz="1400" dirty="0"/>
              <a:t>People go to work even when they are suffering a cold.</a:t>
            </a:r>
          </a:p>
          <a:p>
            <a:pPr marL="285750" indent="-285750">
              <a:spcBef>
                <a:spcPts val="600"/>
              </a:spcBef>
              <a:spcAft>
                <a:spcPts val="600"/>
              </a:spcAft>
              <a:buSzPct val="120000"/>
              <a:buFont typeface="Symbol" panose="05050102010706020507" pitchFamily="18" charset="2"/>
              <a:buChar char="-"/>
            </a:pPr>
            <a:r>
              <a:rPr lang="en-US" sz="1400" noProof="1"/>
              <a:t>Package leaflet and asking the doctor are the most frequently used sources of information </a:t>
            </a:r>
            <a:r>
              <a:rPr lang="en-US" sz="1400" dirty="0"/>
              <a:t>on medication intake</a:t>
            </a:r>
            <a:r>
              <a:rPr lang="en-US" sz="1400" noProof="1"/>
              <a:t>.</a:t>
            </a:r>
            <a:endParaRPr lang="en-US" sz="1400" dirty="0"/>
          </a:p>
        </p:txBody>
      </p:sp>
      <p:grpSp>
        <p:nvGrpSpPr>
          <p:cNvPr id="9" name="Gruppieren 8">
            <a:extLst>
              <a:ext uri="{FF2B5EF4-FFF2-40B4-BE49-F238E27FC236}">
                <a16:creationId xmlns:a16="http://schemas.microsoft.com/office/drawing/2014/main" id="{64F412E6-27A8-4A94-87A7-916AD6D8A5D4}"/>
              </a:ext>
            </a:extLst>
          </p:cNvPr>
          <p:cNvGrpSpPr/>
          <p:nvPr/>
        </p:nvGrpSpPr>
        <p:grpSpPr>
          <a:xfrm>
            <a:off x="361429" y="1244473"/>
            <a:ext cx="576000" cy="576000"/>
            <a:chOff x="96253" y="921766"/>
            <a:chExt cx="576000" cy="576000"/>
          </a:xfrm>
        </p:grpSpPr>
        <p:sp>
          <p:nvSpPr>
            <p:cNvPr id="24" name="Ellipse 23">
              <a:extLst>
                <a:ext uri="{FF2B5EF4-FFF2-40B4-BE49-F238E27FC236}">
                  <a16:creationId xmlns:a16="http://schemas.microsoft.com/office/drawing/2014/main" id="{ED8B01C6-FA19-4B35-8EF6-07DD5CC0B3F8}"/>
                </a:ext>
              </a:extLst>
            </p:cNvPr>
            <p:cNvSpPr/>
            <p:nvPr/>
          </p:nvSpPr>
          <p:spPr bwMode="ltGray">
            <a:xfrm>
              <a:off x="96253" y="921766"/>
              <a:ext cx="576000" cy="5760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de-DE" sz="1600" b="0" dirty="0" err="1"/>
            </a:p>
          </p:txBody>
        </p:sp>
        <p:pic>
          <p:nvPicPr>
            <p:cNvPr id="32" name="Graphic 39">
              <a:extLst>
                <a:ext uri="{FF2B5EF4-FFF2-40B4-BE49-F238E27FC236}">
                  <a16:creationId xmlns:a16="http://schemas.microsoft.com/office/drawing/2014/main" id="{EABC3F9B-5218-423B-AFDB-5CFEB7A4D5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6253" y="1006373"/>
              <a:ext cx="396000" cy="396000"/>
            </a:xfrm>
            <a:prstGeom prst="rect">
              <a:avLst/>
            </a:prstGeom>
          </p:spPr>
        </p:pic>
      </p:grpSp>
      <p:grpSp>
        <p:nvGrpSpPr>
          <p:cNvPr id="10" name="Gruppieren 9">
            <a:extLst>
              <a:ext uri="{FF2B5EF4-FFF2-40B4-BE49-F238E27FC236}">
                <a16:creationId xmlns:a16="http://schemas.microsoft.com/office/drawing/2014/main" id="{7C4BB261-0573-4759-B6ED-73D77DAAD2D6}"/>
              </a:ext>
            </a:extLst>
          </p:cNvPr>
          <p:cNvGrpSpPr/>
          <p:nvPr/>
        </p:nvGrpSpPr>
        <p:grpSpPr>
          <a:xfrm>
            <a:off x="6280108" y="1244473"/>
            <a:ext cx="576000" cy="576000"/>
            <a:chOff x="6176857" y="921766"/>
            <a:chExt cx="576000" cy="576000"/>
          </a:xfrm>
        </p:grpSpPr>
        <p:sp>
          <p:nvSpPr>
            <p:cNvPr id="29" name="Ellipse 28">
              <a:extLst>
                <a:ext uri="{FF2B5EF4-FFF2-40B4-BE49-F238E27FC236}">
                  <a16:creationId xmlns:a16="http://schemas.microsoft.com/office/drawing/2014/main" id="{EC1C0EE2-A65A-46FE-BDBC-A58641B961B8}"/>
                </a:ext>
              </a:extLst>
            </p:cNvPr>
            <p:cNvSpPr/>
            <p:nvPr/>
          </p:nvSpPr>
          <p:spPr bwMode="ltGray">
            <a:xfrm>
              <a:off x="6176857" y="921766"/>
              <a:ext cx="576000" cy="5760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de-DE" sz="1600" b="0" dirty="0" err="1"/>
            </a:p>
          </p:txBody>
        </p:sp>
        <p:pic>
          <p:nvPicPr>
            <p:cNvPr id="33" name="Graphic 29">
              <a:extLst>
                <a:ext uri="{FF2B5EF4-FFF2-40B4-BE49-F238E27FC236}">
                  <a16:creationId xmlns:a16="http://schemas.microsoft.com/office/drawing/2014/main" id="{7F6A2C3B-7C25-4373-8DA1-CA906EA17A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85001" y="991859"/>
              <a:ext cx="356873" cy="432000"/>
            </a:xfrm>
            <a:prstGeom prst="rect">
              <a:avLst/>
            </a:prstGeom>
          </p:spPr>
        </p:pic>
      </p:grpSp>
      <p:grpSp>
        <p:nvGrpSpPr>
          <p:cNvPr id="19" name="Gruppieren 18">
            <a:extLst>
              <a:ext uri="{FF2B5EF4-FFF2-40B4-BE49-F238E27FC236}">
                <a16:creationId xmlns:a16="http://schemas.microsoft.com/office/drawing/2014/main" id="{2767B00D-7157-4571-892D-C4EFA0D3E1EF}"/>
              </a:ext>
            </a:extLst>
          </p:cNvPr>
          <p:cNvGrpSpPr/>
          <p:nvPr/>
        </p:nvGrpSpPr>
        <p:grpSpPr>
          <a:xfrm>
            <a:off x="1912428" y="6249342"/>
            <a:ext cx="724480" cy="468000"/>
            <a:chOff x="1714500" y="4880600"/>
            <a:chExt cx="724480" cy="468000"/>
          </a:xfrm>
        </p:grpSpPr>
        <p:pic>
          <p:nvPicPr>
            <p:cNvPr id="20" name="Grafik 19">
              <a:extLst>
                <a:ext uri="{FF2B5EF4-FFF2-40B4-BE49-F238E27FC236}">
                  <a16:creationId xmlns:a16="http://schemas.microsoft.com/office/drawing/2014/main" id="{5FDDFCFB-935A-492B-8804-E9F95C5B6A66}"/>
                </a:ext>
              </a:extLst>
            </p:cNvPr>
            <p:cNvPicPr>
              <a:picLocks noChangeAspect="1"/>
            </p:cNvPicPr>
            <p:nvPr/>
          </p:nvPicPr>
          <p:blipFill>
            <a:blip r:embed="rId6"/>
            <a:stretch>
              <a:fillRect/>
            </a:stretch>
          </p:blipFill>
          <p:spPr>
            <a:xfrm>
              <a:off x="1714500" y="4880600"/>
              <a:ext cx="468000" cy="468000"/>
            </a:xfrm>
            <a:prstGeom prst="rect">
              <a:avLst/>
            </a:prstGeom>
          </p:spPr>
        </p:pic>
        <p:sp>
          <p:nvSpPr>
            <p:cNvPr id="21" name="Textfeld 20">
              <a:extLst>
                <a:ext uri="{FF2B5EF4-FFF2-40B4-BE49-F238E27FC236}">
                  <a16:creationId xmlns:a16="http://schemas.microsoft.com/office/drawing/2014/main" id="{7FBF89A1-CBB8-40F7-BB78-78B3D249FB91}"/>
                </a:ext>
              </a:extLst>
            </p:cNvPr>
            <p:cNvSpPr txBox="1"/>
            <p:nvPr/>
          </p:nvSpPr>
          <p:spPr>
            <a:xfrm>
              <a:off x="2182500" y="5037656"/>
              <a:ext cx="256480" cy="153888"/>
            </a:xfrm>
            <a:prstGeom prst="rect">
              <a:avLst/>
            </a:prstGeom>
            <a:noFill/>
          </p:spPr>
          <p:txBody>
            <a:bodyPr wrap="none" lIns="0" tIns="0" rIns="0" bIns="0" rtlCol="0">
              <a:spAutoFit/>
            </a:bodyPr>
            <a:lstStyle/>
            <a:p>
              <a:r>
                <a:rPr lang="en-US" sz="1000" b="1" noProof="1"/>
                <a:t>BEL</a:t>
              </a:r>
            </a:p>
          </p:txBody>
        </p:sp>
      </p:grpSp>
      <p:sp>
        <p:nvSpPr>
          <p:cNvPr id="6" name="Foliennummernplatzhalter 5">
            <a:extLst>
              <a:ext uri="{FF2B5EF4-FFF2-40B4-BE49-F238E27FC236}">
                <a16:creationId xmlns:a16="http://schemas.microsoft.com/office/drawing/2014/main" id="{C1E8E397-E2C5-473B-A3B7-5A268EA08921}"/>
              </a:ext>
            </a:extLst>
          </p:cNvPr>
          <p:cNvSpPr>
            <a:spLocks noGrp="1"/>
          </p:cNvSpPr>
          <p:nvPr>
            <p:ph type="sldNum" sz="quarter" idx="10"/>
          </p:nvPr>
        </p:nvSpPr>
        <p:spPr/>
        <p:txBody>
          <a:bodyPr/>
          <a:lstStyle/>
          <a:p>
            <a:fld id="{4034BEE3-566C-4068-A777-C3A4762E861B}" type="slidenum">
              <a:rPr lang="en-GB" smtClean="0"/>
              <a:pPr/>
              <a:t>6</a:t>
            </a:fld>
            <a:endParaRPr lang="en-GB" dirty="0"/>
          </a:p>
        </p:txBody>
      </p:sp>
    </p:spTree>
    <p:extLst>
      <p:ext uri="{BB962C8B-B14F-4D97-AF65-F5344CB8AC3E}">
        <p14:creationId xmlns:p14="http://schemas.microsoft.com/office/powerpoint/2010/main" val="302470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D10532-0459-4A7C-A245-A14C9048D5D6}"/>
              </a:ext>
            </a:extLst>
          </p:cNvPr>
          <p:cNvSpPr>
            <a:spLocks noGrp="1"/>
          </p:cNvSpPr>
          <p:nvPr>
            <p:ph type="title"/>
          </p:nvPr>
        </p:nvSpPr>
        <p:spPr/>
        <p:txBody>
          <a:bodyPr/>
          <a:lstStyle/>
          <a:p>
            <a:r>
              <a:rPr lang="de-DE" dirty="0"/>
              <a:t>Summary </a:t>
            </a:r>
            <a:r>
              <a:rPr lang="de-DE" dirty="0">
                <a:solidFill>
                  <a:schemeClr val="bg1">
                    <a:lumMod val="75000"/>
                  </a:schemeClr>
                </a:solidFill>
              </a:rPr>
              <a:t>(4 </a:t>
            </a:r>
            <a:r>
              <a:rPr lang="de-DE" dirty="0" err="1">
                <a:solidFill>
                  <a:schemeClr val="bg1">
                    <a:lumMod val="75000"/>
                  </a:schemeClr>
                </a:solidFill>
              </a:rPr>
              <a:t>of</a:t>
            </a:r>
            <a:r>
              <a:rPr lang="de-DE" dirty="0">
                <a:solidFill>
                  <a:schemeClr val="bg1">
                    <a:lumMod val="75000"/>
                  </a:schemeClr>
                </a:solidFill>
              </a:rPr>
              <a:t> 4)</a:t>
            </a:r>
          </a:p>
        </p:txBody>
      </p:sp>
      <p:sp>
        <p:nvSpPr>
          <p:cNvPr id="4" name="Fußzeilenplatzhalter 3">
            <a:extLst>
              <a:ext uri="{FF2B5EF4-FFF2-40B4-BE49-F238E27FC236}">
                <a16:creationId xmlns:a16="http://schemas.microsoft.com/office/drawing/2014/main" id="{F3F17187-C769-43C3-B394-13128824F7D3}"/>
              </a:ext>
            </a:extLst>
          </p:cNvPr>
          <p:cNvSpPr>
            <a:spLocks noGrp="1"/>
          </p:cNvSpPr>
          <p:nvPr>
            <p:ph type="ftr" sz="quarter" idx="11"/>
          </p:nvPr>
        </p:nvSpPr>
        <p:spPr/>
        <p:txBody>
          <a:bodyPr/>
          <a:lstStyle/>
          <a:p>
            <a:endParaRPr lang="en-GB" dirty="0"/>
          </a:p>
        </p:txBody>
      </p:sp>
      <p:sp>
        <p:nvSpPr>
          <p:cNvPr id="15" name="Rechteck 14">
            <a:extLst>
              <a:ext uri="{FF2B5EF4-FFF2-40B4-BE49-F238E27FC236}">
                <a16:creationId xmlns:a16="http://schemas.microsoft.com/office/drawing/2014/main" id="{5EB8F8FE-611B-4A7D-85B7-F301DE059F0F}"/>
              </a:ext>
            </a:extLst>
          </p:cNvPr>
          <p:cNvSpPr/>
          <p:nvPr/>
        </p:nvSpPr>
        <p:spPr>
          <a:xfrm>
            <a:off x="634319" y="1393908"/>
            <a:ext cx="5500691" cy="3662541"/>
          </a:xfrm>
          <a:prstGeom prst="rect">
            <a:avLst/>
          </a:prstGeom>
        </p:spPr>
        <p:txBody>
          <a:bodyPr wrap="square" anchor="t">
            <a:spAutoFit/>
          </a:bodyPr>
          <a:lstStyle/>
          <a:p>
            <a:pPr>
              <a:spcBef>
                <a:spcPts val="600"/>
              </a:spcBef>
              <a:spcAft>
                <a:spcPts val="600"/>
              </a:spcAft>
              <a:buSzPct val="120000"/>
            </a:pPr>
            <a:r>
              <a:rPr lang="en-US" sz="1400" b="1" dirty="0">
                <a:solidFill>
                  <a:schemeClr val="tx2"/>
                </a:solidFill>
              </a:rPr>
              <a:t>      Sexuality &amp; Health</a:t>
            </a:r>
          </a:p>
          <a:p>
            <a:pPr marL="285750" indent="-285750">
              <a:spcBef>
                <a:spcPts val="600"/>
              </a:spcBef>
              <a:spcAft>
                <a:spcPts val="600"/>
              </a:spcAft>
              <a:buSzPct val="120000"/>
              <a:buFont typeface="Symbol" panose="05050102010706020507" pitchFamily="18" charset="2"/>
              <a:buChar char="-"/>
            </a:pPr>
            <a:r>
              <a:rPr lang="en-US" sz="1400" noProof="1"/>
              <a:t>The majority knows that sex can promote healthier sleep, less know about the prevention of heart disease and obesity.</a:t>
            </a:r>
          </a:p>
          <a:p>
            <a:pPr marL="285750" indent="-285750">
              <a:spcBef>
                <a:spcPts val="600"/>
              </a:spcBef>
              <a:spcAft>
                <a:spcPts val="600"/>
              </a:spcAft>
              <a:buSzPct val="120000"/>
              <a:buFont typeface="Symbol" panose="05050102010706020507" pitchFamily="18" charset="2"/>
              <a:buChar char="-"/>
            </a:pPr>
            <a:r>
              <a:rPr lang="en-US" sz="1400" noProof="1"/>
              <a:t>Only about one quarter is aware that kissing can cause sexually transmitted diseases.</a:t>
            </a:r>
            <a:endParaRPr lang="en-US" sz="1400" dirty="0"/>
          </a:p>
          <a:p>
            <a:pPr marL="285750" indent="-285750">
              <a:spcBef>
                <a:spcPts val="600"/>
              </a:spcBef>
              <a:spcAft>
                <a:spcPts val="600"/>
              </a:spcAft>
              <a:buSzPct val="120000"/>
              <a:buFont typeface="Symbol" panose="05050102010706020507" pitchFamily="18" charset="2"/>
              <a:buChar char="-"/>
            </a:pPr>
            <a:r>
              <a:rPr lang="en-US" sz="1400" noProof="1"/>
              <a:t>Frequency of sexual intercourse is the most frequently discussed topic, followed by contraception and lack of sexual desire. 40% do not talk about sex topics.</a:t>
            </a:r>
          </a:p>
          <a:p>
            <a:pPr marL="285750" indent="-285750">
              <a:spcBef>
                <a:spcPts val="600"/>
              </a:spcBef>
              <a:spcAft>
                <a:spcPts val="600"/>
              </a:spcAft>
              <a:buSzPct val="120000"/>
              <a:buFont typeface="Symbol" panose="05050102010706020507" pitchFamily="18" charset="2"/>
              <a:buChar char="-"/>
            </a:pPr>
            <a:r>
              <a:rPr lang="en-US" sz="1400" noProof="1"/>
              <a:t>A cold does not keep away the majority from being intimate with each other.</a:t>
            </a:r>
          </a:p>
          <a:p>
            <a:pPr marL="285750" indent="-285750">
              <a:spcBef>
                <a:spcPts val="600"/>
              </a:spcBef>
              <a:spcAft>
                <a:spcPts val="600"/>
              </a:spcAft>
              <a:buSzPct val="120000"/>
              <a:buFont typeface="Symbol" panose="05050102010706020507" pitchFamily="18" charset="2"/>
              <a:buChar char="-"/>
            </a:pPr>
            <a:r>
              <a:rPr lang="en-US" sz="1400" noProof="1"/>
              <a:t>Slightly more than half of the respondents have never been tested for sexual transmitted diseases. Most of them do not think it is necessary.</a:t>
            </a:r>
            <a:endParaRPr lang="en-US" sz="1400" dirty="0"/>
          </a:p>
        </p:txBody>
      </p:sp>
      <p:grpSp>
        <p:nvGrpSpPr>
          <p:cNvPr id="7" name="Gruppieren 6">
            <a:extLst>
              <a:ext uri="{FF2B5EF4-FFF2-40B4-BE49-F238E27FC236}">
                <a16:creationId xmlns:a16="http://schemas.microsoft.com/office/drawing/2014/main" id="{3C118E47-386C-4702-9B9F-A34504C01049}"/>
              </a:ext>
            </a:extLst>
          </p:cNvPr>
          <p:cNvGrpSpPr/>
          <p:nvPr/>
        </p:nvGrpSpPr>
        <p:grpSpPr>
          <a:xfrm>
            <a:off x="377351" y="1235639"/>
            <a:ext cx="576000" cy="576000"/>
            <a:chOff x="103031" y="976940"/>
            <a:chExt cx="576000" cy="576000"/>
          </a:xfrm>
        </p:grpSpPr>
        <p:sp>
          <p:nvSpPr>
            <p:cNvPr id="27" name="Ellipse 26">
              <a:extLst>
                <a:ext uri="{FF2B5EF4-FFF2-40B4-BE49-F238E27FC236}">
                  <a16:creationId xmlns:a16="http://schemas.microsoft.com/office/drawing/2014/main" id="{6F8EF7B7-3C65-418A-BA92-82CAF7898382}"/>
                </a:ext>
              </a:extLst>
            </p:cNvPr>
            <p:cNvSpPr/>
            <p:nvPr/>
          </p:nvSpPr>
          <p:spPr bwMode="ltGray">
            <a:xfrm>
              <a:off x="103031" y="976940"/>
              <a:ext cx="576000" cy="5760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de-DE" sz="1600" b="0" dirty="0" err="1"/>
            </a:p>
          </p:txBody>
        </p:sp>
        <p:pic>
          <p:nvPicPr>
            <p:cNvPr id="34" name="Grafik 33">
              <a:extLst>
                <a:ext uri="{FF2B5EF4-FFF2-40B4-BE49-F238E27FC236}">
                  <a16:creationId xmlns:a16="http://schemas.microsoft.com/office/drawing/2014/main" id="{CB75A02B-6364-4CF1-B001-D67DF65E5D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0384" y="1028440"/>
              <a:ext cx="397547" cy="468000"/>
            </a:xfrm>
            <a:prstGeom prst="rect">
              <a:avLst/>
            </a:prstGeom>
          </p:spPr>
        </p:pic>
      </p:grpSp>
      <p:sp>
        <p:nvSpPr>
          <p:cNvPr id="12" name="Rechteck 11">
            <a:extLst>
              <a:ext uri="{FF2B5EF4-FFF2-40B4-BE49-F238E27FC236}">
                <a16:creationId xmlns:a16="http://schemas.microsoft.com/office/drawing/2014/main" id="{AD133E14-FFBB-47E3-9E9D-68C842582970}"/>
              </a:ext>
            </a:extLst>
          </p:cNvPr>
          <p:cNvSpPr/>
          <p:nvPr/>
        </p:nvSpPr>
        <p:spPr>
          <a:xfrm>
            <a:off x="6468738" y="1282505"/>
            <a:ext cx="5124775" cy="2492990"/>
          </a:xfrm>
          <a:prstGeom prst="rect">
            <a:avLst/>
          </a:prstGeom>
        </p:spPr>
        <p:txBody>
          <a:bodyPr wrap="square" anchor="t">
            <a:spAutoFit/>
          </a:bodyPr>
          <a:lstStyle/>
          <a:p>
            <a:pPr>
              <a:spcBef>
                <a:spcPts val="600"/>
              </a:spcBef>
              <a:spcAft>
                <a:spcPts val="600"/>
              </a:spcAft>
              <a:buSzPct val="120000"/>
            </a:pPr>
            <a:r>
              <a:rPr lang="en-US" sz="1400" b="1" dirty="0">
                <a:solidFill>
                  <a:schemeClr val="tx2"/>
                </a:solidFill>
              </a:rPr>
              <a:t>      Local Questions</a:t>
            </a:r>
          </a:p>
          <a:p>
            <a:pPr marL="285750" indent="-285750">
              <a:spcBef>
                <a:spcPts val="600"/>
              </a:spcBef>
              <a:spcAft>
                <a:spcPts val="600"/>
              </a:spcAft>
              <a:buSzPct val="120000"/>
              <a:buFont typeface="Symbol" panose="05050102010706020507" pitchFamily="18" charset="2"/>
              <a:buChar char="-"/>
            </a:pPr>
            <a:r>
              <a:rPr lang="en-US" sz="1400" noProof="1"/>
              <a:t>Most people are worried about the long-term affordability of healthcare. </a:t>
            </a:r>
          </a:p>
          <a:p>
            <a:pPr marL="285750" indent="-285750">
              <a:spcBef>
                <a:spcPts val="600"/>
              </a:spcBef>
              <a:spcAft>
                <a:spcPts val="600"/>
              </a:spcAft>
              <a:buSzPct val="120000"/>
              <a:buFont typeface="Symbol" panose="05050102010706020507" pitchFamily="18" charset="2"/>
              <a:buChar char="-"/>
            </a:pPr>
            <a:r>
              <a:rPr lang="en-US" sz="1400" noProof="1"/>
              <a:t>Half of the respondents (50%) are aware that antibiotics kill bad and good bacteria. 43% are aware that antibiotics weaken the immune system.</a:t>
            </a:r>
          </a:p>
          <a:p>
            <a:pPr marL="285750" indent="-285750">
              <a:spcBef>
                <a:spcPts val="600"/>
              </a:spcBef>
              <a:spcAft>
                <a:spcPts val="600"/>
              </a:spcAft>
              <a:buSzPct val="120000"/>
              <a:buFont typeface="Symbol" panose="05050102010706020507" pitchFamily="18" charset="2"/>
              <a:buChar char="-"/>
            </a:pPr>
            <a:r>
              <a:rPr lang="en-US" sz="1400" noProof="1"/>
              <a:t>Also half of the respondents states the correct answer that most people having vitamin D deficiency after the winter period. </a:t>
            </a:r>
            <a:endParaRPr lang="en-US" sz="1400" dirty="0"/>
          </a:p>
        </p:txBody>
      </p:sp>
      <p:pic>
        <p:nvPicPr>
          <p:cNvPr id="6" name="Grafik 5" descr="Ein Bild, das Objekt, Uhr, Zeichnung, Schild enthält.&#10;&#10;Automatisch generierte Beschreibung">
            <a:extLst>
              <a:ext uri="{FF2B5EF4-FFF2-40B4-BE49-F238E27FC236}">
                <a16:creationId xmlns:a16="http://schemas.microsoft.com/office/drawing/2014/main" id="{96CF992E-8869-434F-B0DD-2DD391BA8BC5}"/>
              </a:ext>
            </a:extLst>
          </p:cNvPr>
          <p:cNvPicPr>
            <a:picLocks noChangeAspect="1"/>
          </p:cNvPicPr>
          <p:nvPr/>
        </p:nvPicPr>
        <p:blipFill>
          <a:blip r:embed="rId4"/>
          <a:stretch>
            <a:fillRect/>
          </a:stretch>
        </p:blipFill>
        <p:spPr>
          <a:xfrm>
            <a:off x="6296980" y="1260786"/>
            <a:ext cx="365792" cy="420660"/>
          </a:xfrm>
          <a:prstGeom prst="rect">
            <a:avLst/>
          </a:prstGeom>
        </p:spPr>
      </p:pic>
      <p:sp>
        <p:nvSpPr>
          <p:cNvPr id="17" name="Ellipse 16">
            <a:extLst>
              <a:ext uri="{FF2B5EF4-FFF2-40B4-BE49-F238E27FC236}">
                <a16:creationId xmlns:a16="http://schemas.microsoft.com/office/drawing/2014/main" id="{A438819F-14AB-4033-A4D2-EBE0C1971ADC}"/>
              </a:ext>
            </a:extLst>
          </p:cNvPr>
          <p:cNvSpPr/>
          <p:nvPr/>
        </p:nvSpPr>
        <p:spPr bwMode="ltGray">
          <a:xfrm>
            <a:off x="6203908" y="1158748"/>
            <a:ext cx="576000" cy="57600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de-DE" sz="1600" b="0" dirty="0" err="1"/>
          </a:p>
        </p:txBody>
      </p:sp>
      <p:grpSp>
        <p:nvGrpSpPr>
          <p:cNvPr id="18" name="Gruppieren 17">
            <a:extLst>
              <a:ext uri="{FF2B5EF4-FFF2-40B4-BE49-F238E27FC236}">
                <a16:creationId xmlns:a16="http://schemas.microsoft.com/office/drawing/2014/main" id="{C8D447A3-55A3-4FC8-9EDD-C1F34CA44AEF}"/>
              </a:ext>
            </a:extLst>
          </p:cNvPr>
          <p:cNvGrpSpPr/>
          <p:nvPr/>
        </p:nvGrpSpPr>
        <p:grpSpPr>
          <a:xfrm>
            <a:off x="1912428" y="6249342"/>
            <a:ext cx="724480" cy="468000"/>
            <a:chOff x="1714500" y="4880600"/>
            <a:chExt cx="724480" cy="468000"/>
          </a:xfrm>
        </p:grpSpPr>
        <p:pic>
          <p:nvPicPr>
            <p:cNvPr id="19" name="Grafik 18">
              <a:extLst>
                <a:ext uri="{FF2B5EF4-FFF2-40B4-BE49-F238E27FC236}">
                  <a16:creationId xmlns:a16="http://schemas.microsoft.com/office/drawing/2014/main" id="{BC9BEB5B-96A7-45BC-B106-38D06868B368}"/>
                </a:ext>
              </a:extLst>
            </p:cNvPr>
            <p:cNvPicPr>
              <a:picLocks noChangeAspect="1"/>
            </p:cNvPicPr>
            <p:nvPr/>
          </p:nvPicPr>
          <p:blipFill>
            <a:blip r:embed="rId5"/>
            <a:stretch>
              <a:fillRect/>
            </a:stretch>
          </p:blipFill>
          <p:spPr>
            <a:xfrm>
              <a:off x="1714500" y="4880600"/>
              <a:ext cx="468000" cy="468000"/>
            </a:xfrm>
            <a:prstGeom prst="rect">
              <a:avLst/>
            </a:prstGeom>
          </p:spPr>
        </p:pic>
        <p:sp>
          <p:nvSpPr>
            <p:cNvPr id="20" name="Textfeld 19">
              <a:extLst>
                <a:ext uri="{FF2B5EF4-FFF2-40B4-BE49-F238E27FC236}">
                  <a16:creationId xmlns:a16="http://schemas.microsoft.com/office/drawing/2014/main" id="{2FB42945-CA89-49A8-BD6B-EBFCB3EFD055}"/>
                </a:ext>
              </a:extLst>
            </p:cNvPr>
            <p:cNvSpPr txBox="1"/>
            <p:nvPr/>
          </p:nvSpPr>
          <p:spPr>
            <a:xfrm>
              <a:off x="2182500" y="5037656"/>
              <a:ext cx="256480" cy="153888"/>
            </a:xfrm>
            <a:prstGeom prst="rect">
              <a:avLst/>
            </a:prstGeom>
            <a:noFill/>
          </p:spPr>
          <p:txBody>
            <a:bodyPr wrap="none" lIns="0" tIns="0" rIns="0" bIns="0" rtlCol="0">
              <a:spAutoFit/>
            </a:bodyPr>
            <a:lstStyle/>
            <a:p>
              <a:r>
                <a:rPr lang="en-US" sz="1000" b="1" noProof="1"/>
                <a:t>BEL</a:t>
              </a:r>
            </a:p>
          </p:txBody>
        </p:sp>
      </p:grpSp>
      <p:sp>
        <p:nvSpPr>
          <p:cNvPr id="5" name="Foliennummernplatzhalter 4">
            <a:extLst>
              <a:ext uri="{FF2B5EF4-FFF2-40B4-BE49-F238E27FC236}">
                <a16:creationId xmlns:a16="http://schemas.microsoft.com/office/drawing/2014/main" id="{EB76D792-D5CD-4A19-B345-78B6CFE51C30}"/>
              </a:ext>
            </a:extLst>
          </p:cNvPr>
          <p:cNvSpPr>
            <a:spLocks noGrp="1"/>
          </p:cNvSpPr>
          <p:nvPr>
            <p:ph type="sldNum" sz="quarter" idx="10"/>
          </p:nvPr>
        </p:nvSpPr>
        <p:spPr/>
        <p:txBody>
          <a:bodyPr/>
          <a:lstStyle/>
          <a:p>
            <a:fld id="{4034BEE3-566C-4068-A777-C3A4762E861B}" type="slidenum">
              <a:rPr lang="en-GB" smtClean="0"/>
              <a:pPr/>
              <a:t>7</a:t>
            </a:fld>
            <a:endParaRPr lang="en-GB" dirty="0"/>
          </a:p>
        </p:txBody>
      </p:sp>
    </p:spTree>
    <p:extLst>
      <p:ext uri="{BB962C8B-B14F-4D97-AF65-F5344CB8AC3E}">
        <p14:creationId xmlns:p14="http://schemas.microsoft.com/office/powerpoint/2010/main" val="346923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AF75D8-56A7-3B47-B571-5AE0DC0314E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flipH="1">
            <a:off x="0" y="43532"/>
            <a:ext cx="12192000" cy="6814468"/>
          </a:xfrm>
          <a:prstGeom prst="rect">
            <a:avLst/>
          </a:prstGeom>
        </p:spPr>
      </p:pic>
      <p:sp>
        <p:nvSpPr>
          <p:cNvPr id="9" name="Text Placeholder 1">
            <a:extLst>
              <a:ext uri="{FF2B5EF4-FFF2-40B4-BE49-F238E27FC236}">
                <a16:creationId xmlns:a16="http://schemas.microsoft.com/office/drawing/2014/main" id="{CF710DA0-C250-4FB2-9E76-746251C97D3E}"/>
              </a:ext>
            </a:extLst>
          </p:cNvPr>
          <p:cNvSpPr>
            <a:spLocks noGrp="1"/>
          </p:cNvSpPr>
          <p:nvPr>
            <p:ph type="body" sz="quarter" idx="15"/>
          </p:nvPr>
        </p:nvSpPr>
        <p:spPr>
          <a:xfrm>
            <a:off x="359999" y="2258559"/>
            <a:ext cx="5643563" cy="1980000"/>
          </a:xfrm>
        </p:spPr>
        <p:txBody>
          <a:bodyPr/>
          <a:lstStyle/>
          <a:p>
            <a:r>
              <a:rPr lang="en-GB" dirty="0">
                <a:solidFill>
                  <a:schemeClr val="bg1"/>
                </a:solidFill>
              </a:rPr>
              <a:t>Opening Questions/</a:t>
            </a:r>
          </a:p>
          <a:p>
            <a:r>
              <a:rPr lang="en-GB" dirty="0">
                <a:solidFill>
                  <a:schemeClr val="bg1"/>
                </a:solidFill>
              </a:rPr>
              <a:t>Future of Health</a:t>
            </a:r>
          </a:p>
        </p:txBody>
      </p:sp>
    </p:spTree>
    <p:extLst>
      <p:ext uri="{BB962C8B-B14F-4D97-AF65-F5344CB8AC3E}">
        <p14:creationId xmlns:p14="http://schemas.microsoft.com/office/powerpoint/2010/main" val="192437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Gerader Verbinder 73">
            <a:extLst>
              <a:ext uri="{FF2B5EF4-FFF2-40B4-BE49-F238E27FC236}">
                <a16:creationId xmlns:a16="http://schemas.microsoft.com/office/drawing/2014/main" id="{156EC30C-5063-4EAB-A938-3E83E6215F3F}"/>
              </a:ext>
            </a:extLst>
          </p:cNvPr>
          <p:cNvCxnSpPr>
            <a:cxnSpLocks/>
          </p:cNvCxnSpPr>
          <p:nvPr/>
        </p:nvCxnSpPr>
        <p:spPr>
          <a:xfrm>
            <a:off x="1781175" y="3350331"/>
            <a:ext cx="0" cy="397023"/>
          </a:xfrm>
          <a:prstGeom prst="line">
            <a:avLst/>
          </a:prstGeom>
          <a:ln w="28575">
            <a:solidFill>
              <a:schemeClr val="bg1">
                <a:lumMod val="8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77949131-EE95-453A-8283-118C7255F662}"/>
              </a:ext>
            </a:extLst>
          </p:cNvPr>
          <p:cNvCxnSpPr>
            <a:cxnSpLocks/>
          </p:cNvCxnSpPr>
          <p:nvPr/>
        </p:nvCxnSpPr>
        <p:spPr>
          <a:xfrm>
            <a:off x="10014640" y="3290154"/>
            <a:ext cx="0" cy="354204"/>
          </a:xfrm>
          <a:prstGeom prst="line">
            <a:avLst/>
          </a:prstGeom>
          <a:ln w="28575">
            <a:solidFill>
              <a:schemeClr val="bg1">
                <a:lumMod val="8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4851E918-5055-4046-802E-F7F523F665C2}"/>
              </a:ext>
            </a:extLst>
          </p:cNvPr>
          <p:cNvCxnSpPr>
            <a:cxnSpLocks/>
          </p:cNvCxnSpPr>
          <p:nvPr/>
        </p:nvCxnSpPr>
        <p:spPr>
          <a:xfrm>
            <a:off x="4507198" y="3350331"/>
            <a:ext cx="0" cy="411658"/>
          </a:xfrm>
          <a:prstGeom prst="line">
            <a:avLst/>
          </a:prstGeom>
          <a:ln w="28575">
            <a:solidFill>
              <a:schemeClr val="bg1">
                <a:lumMod val="8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80" name="Gerader Verbinder 79">
            <a:extLst>
              <a:ext uri="{FF2B5EF4-FFF2-40B4-BE49-F238E27FC236}">
                <a16:creationId xmlns:a16="http://schemas.microsoft.com/office/drawing/2014/main" id="{FB87F5B8-53B3-4514-BF2C-AD34D7D00FE3}"/>
              </a:ext>
            </a:extLst>
          </p:cNvPr>
          <p:cNvCxnSpPr>
            <a:cxnSpLocks/>
          </p:cNvCxnSpPr>
          <p:nvPr/>
        </p:nvCxnSpPr>
        <p:spPr>
          <a:xfrm>
            <a:off x="7235493" y="3350331"/>
            <a:ext cx="0" cy="411658"/>
          </a:xfrm>
          <a:prstGeom prst="line">
            <a:avLst/>
          </a:prstGeom>
          <a:ln w="28575">
            <a:solidFill>
              <a:schemeClr val="bg1">
                <a:lumMod val="85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2BB23086-37A0-45B7-A793-B7BB984F92D1}"/>
              </a:ext>
            </a:extLst>
          </p:cNvPr>
          <p:cNvSpPr>
            <a:spLocks noGrp="1"/>
          </p:cNvSpPr>
          <p:nvPr>
            <p:ph type="title"/>
          </p:nvPr>
        </p:nvSpPr>
        <p:spPr/>
        <p:txBody>
          <a:bodyPr/>
          <a:lstStyle/>
          <a:p>
            <a:r>
              <a:rPr lang="en-US" noProof="1"/>
              <a:t>In general high level of satisfaction with the Belgian healthcare system with 91% being either satisfied or very satisfied.</a:t>
            </a:r>
          </a:p>
        </p:txBody>
      </p:sp>
      <p:sp>
        <p:nvSpPr>
          <p:cNvPr id="29" name="Rechteck 28">
            <a:extLst>
              <a:ext uri="{FF2B5EF4-FFF2-40B4-BE49-F238E27FC236}">
                <a16:creationId xmlns:a16="http://schemas.microsoft.com/office/drawing/2014/main" id="{34BB0C5D-218F-472A-AC1F-0D520AE41E06}"/>
              </a:ext>
            </a:extLst>
          </p:cNvPr>
          <p:cNvSpPr/>
          <p:nvPr/>
        </p:nvSpPr>
        <p:spPr>
          <a:xfrm>
            <a:off x="359998" y="1161919"/>
            <a:ext cx="6149440" cy="276999"/>
          </a:xfrm>
          <a:prstGeom prst="rect">
            <a:avLst/>
          </a:prstGeom>
        </p:spPr>
        <p:txBody>
          <a:bodyPr wrap="none">
            <a:spAutoFit/>
          </a:bodyPr>
          <a:lstStyle/>
          <a:p>
            <a:r>
              <a:rPr lang="en-US" sz="1200" dirty="0"/>
              <a:t>Q1. How satisfied are you with the healthcare system in your country? </a:t>
            </a:r>
            <a:r>
              <a:rPr lang="en-US" sz="1200" i="1" dirty="0"/>
              <a:t>– (single answer)</a:t>
            </a:r>
          </a:p>
        </p:txBody>
      </p:sp>
      <p:sp>
        <p:nvSpPr>
          <p:cNvPr id="30" name="Rechteck 29">
            <a:extLst>
              <a:ext uri="{FF2B5EF4-FFF2-40B4-BE49-F238E27FC236}">
                <a16:creationId xmlns:a16="http://schemas.microsoft.com/office/drawing/2014/main" id="{04B5CBD6-FF1C-4F20-A085-E7B775294C6E}"/>
              </a:ext>
            </a:extLst>
          </p:cNvPr>
          <p:cNvSpPr/>
          <p:nvPr/>
        </p:nvSpPr>
        <p:spPr bwMode="ltGray">
          <a:xfrm>
            <a:off x="10950242" y="880227"/>
            <a:ext cx="876632" cy="403200"/>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dirty="0"/>
              <a:t>Opening</a:t>
            </a:r>
          </a:p>
          <a:p>
            <a:pPr algn="ctr"/>
            <a:r>
              <a:rPr lang="en-US" sz="1000" b="1" dirty="0"/>
              <a:t>Questions</a:t>
            </a:r>
          </a:p>
        </p:txBody>
      </p:sp>
      <p:sp>
        <p:nvSpPr>
          <p:cNvPr id="56" name="Rechteck: abgerundete Ecken 55">
            <a:extLst>
              <a:ext uri="{FF2B5EF4-FFF2-40B4-BE49-F238E27FC236}">
                <a16:creationId xmlns:a16="http://schemas.microsoft.com/office/drawing/2014/main" id="{5E4349F5-6FDE-4D2B-AE9B-B562E697B66A}"/>
              </a:ext>
            </a:extLst>
          </p:cNvPr>
          <p:cNvSpPr/>
          <p:nvPr/>
        </p:nvSpPr>
        <p:spPr bwMode="ltGray">
          <a:xfrm>
            <a:off x="1781175" y="3204434"/>
            <a:ext cx="8233465" cy="197999"/>
          </a:xfrm>
          <a:prstGeom prst="roundRect">
            <a:avLst>
              <a:gd name="adj" fmla="val 50000"/>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p>
        </p:txBody>
      </p:sp>
      <p:sp>
        <p:nvSpPr>
          <p:cNvPr id="60" name="Textfeld 59">
            <a:extLst>
              <a:ext uri="{FF2B5EF4-FFF2-40B4-BE49-F238E27FC236}">
                <a16:creationId xmlns:a16="http://schemas.microsoft.com/office/drawing/2014/main" id="{26C104C5-F6CA-49EC-93CB-C0240EAD96F1}"/>
              </a:ext>
            </a:extLst>
          </p:cNvPr>
          <p:cNvSpPr txBox="1"/>
          <p:nvPr/>
        </p:nvSpPr>
        <p:spPr>
          <a:xfrm>
            <a:off x="1287800" y="3761989"/>
            <a:ext cx="986749" cy="369332"/>
          </a:xfrm>
          <a:prstGeom prst="rect">
            <a:avLst/>
          </a:prstGeom>
          <a:noFill/>
        </p:spPr>
        <p:txBody>
          <a:bodyPr wrap="square" lIns="0" tIns="0" rIns="0" bIns="0" rtlCol="0">
            <a:spAutoFit/>
          </a:bodyPr>
          <a:lstStyle/>
          <a:p>
            <a:pPr algn="ctr"/>
            <a:r>
              <a:rPr lang="en-US" sz="1200" b="1" dirty="0"/>
              <a:t>Very Unsatisfied</a:t>
            </a:r>
          </a:p>
        </p:txBody>
      </p:sp>
      <p:sp>
        <p:nvSpPr>
          <p:cNvPr id="70" name="Textfeld 69">
            <a:extLst>
              <a:ext uri="{FF2B5EF4-FFF2-40B4-BE49-F238E27FC236}">
                <a16:creationId xmlns:a16="http://schemas.microsoft.com/office/drawing/2014/main" id="{FA3B3378-07D8-4CDB-A9C7-CD8A66E1A511}"/>
              </a:ext>
            </a:extLst>
          </p:cNvPr>
          <p:cNvSpPr txBox="1"/>
          <p:nvPr/>
        </p:nvSpPr>
        <p:spPr>
          <a:xfrm>
            <a:off x="4032288" y="3854322"/>
            <a:ext cx="986749" cy="184666"/>
          </a:xfrm>
          <a:prstGeom prst="rect">
            <a:avLst/>
          </a:prstGeom>
          <a:noFill/>
        </p:spPr>
        <p:txBody>
          <a:bodyPr wrap="square" lIns="0" tIns="0" rIns="0" bIns="0" rtlCol="0">
            <a:spAutoFit/>
          </a:bodyPr>
          <a:lstStyle/>
          <a:p>
            <a:pPr algn="ctr"/>
            <a:r>
              <a:rPr lang="en-US" sz="1200" b="1" dirty="0"/>
              <a:t>Unsatisfied</a:t>
            </a:r>
          </a:p>
        </p:txBody>
      </p:sp>
      <p:sp>
        <p:nvSpPr>
          <p:cNvPr id="71" name="Textfeld 70">
            <a:extLst>
              <a:ext uri="{FF2B5EF4-FFF2-40B4-BE49-F238E27FC236}">
                <a16:creationId xmlns:a16="http://schemas.microsoft.com/office/drawing/2014/main" id="{A942FB8B-038C-46C7-8A1B-4C7C931AC99A}"/>
              </a:ext>
            </a:extLst>
          </p:cNvPr>
          <p:cNvSpPr txBox="1"/>
          <p:nvPr/>
        </p:nvSpPr>
        <p:spPr>
          <a:xfrm>
            <a:off x="6776776" y="3854322"/>
            <a:ext cx="986749" cy="184666"/>
          </a:xfrm>
          <a:prstGeom prst="rect">
            <a:avLst/>
          </a:prstGeom>
          <a:noFill/>
        </p:spPr>
        <p:txBody>
          <a:bodyPr wrap="square" lIns="0" tIns="0" rIns="0" bIns="0" rtlCol="0">
            <a:spAutoFit/>
          </a:bodyPr>
          <a:lstStyle/>
          <a:p>
            <a:pPr algn="ctr"/>
            <a:r>
              <a:rPr lang="en-US" sz="1200" b="1" dirty="0"/>
              <a:t>Satisfied</a:t>
            </a:r>
          </a:p>
        </p:txBody>
      </p:sp>
      <p:sp>
        <p:nvSpPr>
          <p:cNvPr id="72" name="Textfeld 71">
            <a:extLst>
              <a:ext uri="{FF2B5EF4-FFF2-40B4-BE49-F238E27FC236}">
                <a16:creationId xmlns:a16="http://schemas.microsoft.com/office/drawing/2014/main" id="{F043606D-4A05-423A-9866-A7EC4CA51116}"/>
              </a:ext>
            </a:extLst>
          </p:cNvPr>
          <p:cNvSpPr txBox="1"/>
          <p:nvPr/>
        </p:nvSpPr>
        <p:spPr>
          <a:xfrm>
            <a:off x="9521265" y="3761989"/>
            <a:ext cx="986749" cy="369332"/>
          </a:xfrm>
          <a:prstGeom prst="rect">
            <a:avLst/>
          </a:prstGeom>
          <a:noFill/>
        </p:spPr>
        <p:txBody>
          <a:bodyPr wrap="square" lIns="0" tIns="0" rIns="0" bIns="0" rtlCol="0">
            <a:spAutoFit/>
          </a:bodyPr>
          <a:lstStyle/>
          <a:p>
            <a:pPr algn="ctr"/>
            <a:r>
              <a:rPr lang="en-US" sz="1200" b="1" dirty="0"/>
              <a:t>Very Satisfied</a:t>
            </a:r>
          </a:p>
        </p:txBody>
      </p:sp>
      <p:grpSp>
        <p:nvGrpSpPr>
          <p:cNvPr id="59" name="Gruppieren 58">
            <a:extLst>
              <a:ext uri="{FF2B5EF4-FFF2-40B4-BE49-F238E27FC236}">
                <a16:creationId xmlns:a16="http://schemas.microsoft.com/office/drawing/2014/main" id="{6E37E17F-0C4D-42DF-91F9-1EFCF7C2F66E}"/>
              </a:ext>
            </a:extLst>
          </p:cNvPr>
          <p:cNvGrpSpPr/>
          <p:nvPr/>
        </p:nvGrpSpPr>
        <p:grpSpPr>
          <a:xfrm>
            <a:off x="1695702" y="3003710"/>
            <a:ext cx="180316" cy="552450"/>
            <a:chOff x="2829584" y="2695575"/>
            <a:chExt cx="180316" cy="552450"/>
          </a:xfrm>
        </p:grpSpPr>
        <p:sp>
          <p:nvSpPr>
            <p:cNvPr id="57" name="Rechteck: abgerundete Ecken 56">
              <a:extLst>
                <a:ext uri="{FF2B5EF4-FFF2-40B4-BE49-F238E27FC236}">
                  <a16:creationId xmlns:a16="http://schemas.microsoft.com/office/drawing/2014/main" id="{ADADC351-9F22-415A-ABD3-EF065C5D47EF}"/>
                </a:ext>
              </a:extLst>
            </p:cNvPr>
            <p:cNvSpPr/>
            <p:nvPr/>
          </p:nvSpPr>
          <p:spPr bwMode="ltGray">
            <a:xfrm>
              <a:off x="2829584" y="2695575"/>
              <a:ext cx="180316" cy="552450"/>
            </a:xfrm>
            <a:prstGeom prst="round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p>
          </p:txBody>
        </p:sp>
        <p:sp>
          <p:nvSpPr>
            <p:cNvPr id="58" name="Gleichschenkliges Dreieck 57">
              <a:extLst>
                <a:ext uri="{FF2B5EF4-FFF2-40B4-BE49-F238E27FC236}">
                  <a16:creationId xmlns:a16="http://schemas.microsoft.com/office/drawing/2014/main" id="{6E438AB3-BD53-4B5F-93FF-D58A72C794C7}"/>
                </a:ext>
              </a:extLst>
            </p:cNvPr>
            <p:cNvSpPr/>
            <p:nvPr/>
          </p:nvSpPr>
          <p:spPr bwMode="ltGray">
            <a:xfrm>
              <a:off x="2868567" y="2744034"/>
              <a:ext cx="102349" cy="88232"/>
            </a:xfrm>
            <a:prstGeom prst="triangle">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p>
          </p:txBody>
        </p:sp>
      </p:grpSp>
      <p:grpSp>
        <p:nvGrpSpPr>
          <p:cNvPr id="61" name="Gruppieren 60">
            <a:extLst>
              <a:ext uri="{FF2B5EF4-FFF2-40B4-BE49-F238E27FC236}">
                <a16:creationId xmlns:a16="http://schemas.microsoft.com/office/drawing/2014/main" id="{951E1E21-262A-477F-9AA9-C389E5B1B7F6}"/>
              </a:ext>
            </a:extLst>
          </p:cNvPr>
          <p:cNvGrpSpPr/>
          <p:nvPr/>
        </p:nvGrpSpPr>
        <p:grpSpPr>
          <a:xfrm>
            <a:off x="9910634" y="3003710"/>
            <a:ext cx="180316" cy="552450"/>
            <a:chOff x="2829584" y="2695575"/>
            <a:chExt cx="180316" cy="552450"/>
          </a:xfrm>
        </p:grpSpPr>
        <p:sp>
          <p:nvSpPr>
            <p:cNvPr id="62" name="Rechteck: abgerundete Ecken 61">
              <a:extLst>
                <a:ext uri="{FF2B5EF4-FFF2-40B4-BE49-F238E27FC236}">
                  <a16:creationId xmlns:a16="http://schemas.microsoft.com/office/drawing/2014/main" id="{9853EB12-A3C9-46C3-BFDE-1F5CD269BBAF}"/>
                </a:ext>
              </a:extLst>
            </p:cNvPr>
            <p:cNvSpPr/>
            <p:nvPr/>
          </p:nvSpPr>
          <p:spPr bwMode="ltGray">
            <a:xfrm>
              <a:off x="2829584" y="2695575"/>
              <a:ext cx="180316" cy="552450"/>
            </a:xfrm>
            <a:prstGeom prst="round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p>
          </p:txBody>
        </p:sp>
        <p:sp>
          <p:nvSpPr>
            <p:cNvPr id="63" name="Gleichschenkliges Dreieck 62">
              <a:extLst>
                <a:ext uri="{FF2B5EF4-FFF2-40B4-BE49-F238E27FC236}">
                  <a16:creationId xmlns:a16="http://schemas.microsoft.com/office/drawing/2014/main" id="{A72E9C1A-F48A-4E38-A864-1EA0C3E84959}"/>
                </a:ext>
              </a:extLst>
            </p:cNvPr>
            <p:cNvSpPr/>
            <p:nvPr/>
          </p:nvSpPr>
          <p:spPr bwMode="ltGray">
            <a:xfrm>
              <a:off x="2868567" y="2744034"/>
              <a:ext cx="102349" cy="88232"/>
            </a:xfrm>
            <a:prstGeom prst="triangle">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p>
          </p:txBody>
        </p:sp>
      </p:grpSp>
      <p:grpSp>
        <p:nvGrpSpPr>
          <p:cNvPr id="64" name="Gruppieren 63">
            <a:extLst>
              <a:ext uri="{FF2B5EF4-FFF2-40B4-BE49-F238E27FC236}">
                <a16:creationId xmlns:a16="http://schemas.microsoft.com/office/drawing/2014/main" id="{FC7AC2AD-D7F7-4B46-A063-34150B09C72F}"/>
              </a:ext>
            </a:extLst>
          </p:cNvPr>
          <p:cNvGrpSpPr/>
          <p:nvPr/>
        </p:nvGrpSpPr>
        <p:grpSpPr>
          <a:xfrm>
            <a:off x="7156298" y="3003710"/>
            <a:ext cx="180316" cy="552450"/>
            <a:chOff x="2829584" y="2695575"/>
            <a:chExt cx="180316" cy="552450"/>
          </a:xfrm>
        </p:grpSpPr>
        <p:sp>
          <p:nvSpPr>
            <p:cNvPr id="65" name="Rechteck: abgerundete Ecken 64">
              <a:extLst>
                <a:ext uri="{FF2B5EF4-FFF2-40B4-BE49-F238E27FC236}">
                  <a16:creationId xmlns:a16="http://schemas.microsoft.com/office/drawing/2014/main" id="{0F58DB37-4971-49B6-BFEE-D24185B46B65}"/>
                </a:ext>
              </a:extLst>
            </p:cNvPr>
            <p:cNvSpPr/>
            <p:nvPr/>
          </p:nvSpPr>
          <p:spPr bwMode="ltGray">
            <a:xfrm>
              <a:off x="2829584" y="2695575"/>
              <a:ext cx="180316" cy="552450"/>
            </a:xfrm>
            <a:prstGeom prst="round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p>
          </p:txBody>
        </p:sp>
        <p:sp>
          <p:nvSpPr>
            <p:cNvPr id="66" name="Gleichschenkliges Dreieck 65">
              <a:extLst>
                <a:ext uri="{FF2B5EF4-FFF2-40B4-BE49-F238E27FC236}">
                  <a16:creationId xmlns:a16="http://schemas.microsoft.com/office/drawing/2014/main" id="{2EB90A27-0BC1-4717-987A-E2D93D3E5A54}"/>
                </a:ext>
              </a:extLst>
            </p:cNvPr>
            <p:cNvSpPr/>
            <p:nvPr/>
          </p:nvSpPr>
          <p:spPr bwMode="ltGray">
            <a:xfrm>
              <a:off x="2868567" y="2744034"/>
              <a:ext cx="102349" cy="88232"/>
            </a:xfrm>
            <a:prstGeom prst="triangle">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p>
          </p:txBody>
        </p:sp>
      </p:grpSp>
      <p:sp>
        <p:nvSpPr>
          <p:cNvPr id="104" name="Textfeld 103">
            <a:extLst>
              <a:ext uri="{FF2B5EF4-FFF2-40B4-BE49-F238E27FC236}">
                <a16:creationId xmlns:a16="http://schemas.microsoft.com/office/drawing/2014/main" id="{241241E0-20DC-49D1-B3D8-052381D318D0}"/>
              </a:ext>
            </a:extLst>
          </p:cNvPr>
          <p:cNvSpPr txBox="1"/>
          <p:nvPr/>
        </p:nvSpPr>
        <p:spPr>
          <a:xfrm>
            <a:off x="455193" y="1436958"/>
            <a:ext cx="950581" cy="169277"/>
          </a:xfrm>
          <a:prstGeom prst="rect">
            <a:avLst/>
          </a:prstGeom>
          <a:noFill/>
        </p:spPr>
        <p:txBody>
          <a:bodyPr wrap="none" lIns="0" tIns="0" rIns="0" bIns="0" rtlCol="0">
            <a:spAutoFit/>
          </a:bodyPr>
          <a:lstStyle/>
          <a:p>
            <a:r>
              <a:rPr lang="de-DE" sz="1100" dirty="0"/>
              <a:t>Base: n=2.010 </a:t>
            </a:r>
          </a:p>
        </p:txBody>
      </p:sp>
      <p:sp>
        <p:nvSpPr>
          <p:cNvPr id="105" name="Textfeld 104">
            <a:extLst>
              <a:ext uri="{FF2B5EF4-FFF2-40B4-BE49-F238E27FC236}">
                <a16:creationId xmlns:a16="http://schemas.microsoft.com/office/drawing/2014/main" id="{7AB56300-4AE7-48ED-A41C-DB683F81B08D}"/>
              </a:ext>
            </a:extLst>
          </p:cNvPr>
          <p:cNvSpPr txBox="1"/>
          <p:nvPr/>
        </p:nvSpPr>
        <p:spPr>
          <a:xfrm>
            <a:off x="1539067" y="2500489"/>
            <a:ext cx="593111" cy="492443"/>
          </a:xfrm>
          <a:prstGeom prst="rect">
            <a:avLst/>
          </a:prstGeom>
          <a:noFill/>
        </p:spPr>
        <p:txBody>
          <a:bodyPr wrap="none" lIns="0" tIns="0" rIns="0" bIns="0" rtlCol="0">
            <a:spAutoFit/>
          </a:bodyPr>
          <a:lstStyle/>
          <a:p>
            <a:r>
              <a:rPr lang="de-DE" sz="3200" dirty="0">
                <a:solidFill>
                  <a:schemeClr val="bg1">
                    <a:lumMod val="65000"/>
                  </a:schemeClr>
                </a:solidFill>
              </a:rPr>
              <a:t>1%</a:t>
            </a:r>
          </a:p>
        </p:txBody>
      </p:sp>
      <p:sp>
        <p:nvSpPr>
          <p:cNvPr id="106" name="Textfeld 105">
            <a:extLst>
              <a:ext uri="{FF2B5EF4-FFF2-40B4-BE49-F238E27FC236}">
                <a16:creationId xmlns:a16="http://schemas.microsoft.com/office/drawing/2014/main" id="{C9D697BE-809A-46AA-8562-94F00DACF973}"/>
              </a:ext>
            </a:extLst>
          </p:cNvPr>
          <p:cNvSpPr txBox="1"/>
          <p:nvPr/>
        </p:nvSpPr>
        <p:spPr>
          <a:xfrm>
            <a:off x="6640640" y="2148064"/>
            <a:ext cx="1540486" cy="923330"/>
          </a:xfrm>
          <a:prstGeom prst="rect">
            <a:avLst/>
          </a:prstGeom>
          <a:noFill/>
        </p:spPr>
        <p:txBody>
          <a:bodyPr wrap="none" lIns="0" tIns="0" rIns="0" bIns="0" rtlCol="0">
            <a:spAutoFit/>
          </a:bodyPr>
          <a:lstStyle>
            <a:defPPr>
              <a:defRPr lang="en-US"/>
            </a:defPPr>
            <a:lvl1pPr>
              <a:defRPr sz="2000" b="1">
                <a:solidFill>
                  <a:schemeClr val="tx2"/>
                </a:solidFill>
              </a:defRPr>
            </a:lvl1pPr>
          </a:lstStyle>
          <a:p>
            <a:r>
              <a:rPr lang="de-DE" sz="6000" dirty="0"/>
              <a:t>69%</a:t>
            </a:r>
          </a:p>
        </p:txBody>
      </p:sp>
      <p:sp>
        <p:nvSpPr>
          <p:cNvPr id="107" name="Textfeld 106">
            <a:extLst>
              <a:ext uri="{FF2B5EF4-FFF2-40B4-BE49-F238E27FC236}">
                <a16:creationId xmlns:a16="http://schemas.microsoft.com/office/drawing/2014/main" id="{DCBE5ABD-2C3B-4373-9151-A102A3A84E71}"/>
              </a:ext>
            </a:extLst>
          </p:cNvPr>
          <p:cNvSpPr txBox="1"/>
          <p:nvPr/>
        </p:nvSpPr>
        <p:spPr>
          <a:xfrm>
            <a:off x="9687160" y="2500489"/>
            <a:ext cx="820738" cy="492443"/>
          </a:xfrm>
          <a:prstGeom prst="rect">
            <a:avLst/>
          </a:prstGeom>
          <a:noFill/>
        </p:spPr>
        <p:txBody>
          <a:bodyPr wrap="none" lIns="0" tIns="0" rIns="0" bIns="0" rtlCol="0">
            <a:spAutoFit/>
          </a:bodyPr>
          <a:lstStyle>
            <a:defPPr>
              <a:defRPr lang="en-US"/>
            </a:defPPr>
            <a:lvl1pPr>
              <a:defRPr sz="2000">
                <a:solidFill>
                  <a:schemeClr val="bg1">
                    <a:lumMod val="65000"/>
                  </a:schemeClr>
                </a:solidFill>
              </a:defRPr>
            </a:lvl1pPr>
          </a:lstStyle>
          <a:p>
            <a:r>
              <a:rPr lang="de-DE" sz="3200" dirty="0"/>
              <a:t>22%</a:t>
            </a:r>
          </a:p>
        </p:txBody>
      </p:sp>
      <p:grpSp>
        <p:nvGrpSpPr>
          <p:cNvPr id="76" name="Gruppieren 75">
            <a:extLst>
              <a:ext uri="{FF2B5EF4-FFF2-40B4-BE49-F238E27FC236}">
                <a16:creationId xmlns:a16="http://schemas.microsoft.com/office/drawing/2014/main" id="{4890F398-E57B-4747-8922-98F926BD635E}"/>
              </a:ext>
            </a:extLst>
          </p:cNvPr>
          <p:cNvGrpSpPr/>
          <p:nvPr/>
        </p:nvGrpSpPr>
        <p:grpSpPr>
          <a:xfrm>
            <a:off x="4432189" y="3003710"/>
            <a:ext cx="180316" cy="552450"/>
            <a:chOff x="2829584" y="2695575"/>
            <a:chExt cx="180316" cy="552450"/>
          </a:xfrm>
        </p:grpSpPr>
        <p:sp>
          <p:nvSpPr>
            <p:cNvPr id="77" name="Rechteck: abgerundete Ecken 76">
              <a:extLst>
                <a:ext uri="{FF2B5EF4-FFF2-40B4-BE49-F238E27FC236}">
                  <a16:creationId xmlns:a16="http://schemas.microsoft.com/office/drawing/2014/main" id="{4522F17C-18DE-48BE-95B6-AA59E46D120E}"/>
                </a:ext>
              </a:extLst>
            </p:cNvPr>
            <p:cNvSpPr/>
            <p:nvPr/>
          </p:nvSpPr>
          <p:spPr bwMode="ltGray">
            <a:xfrm>
              <a:off x="2829584" y="2695575"/>
              <a:ext cx="180316" cy="552450"/>
            </a:xfrm>
            <a:prstGeom prst="round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p>
          </p:txBody>
        </p:sp>
        <p:sp>
          <p:nvSpPr>
            <p:cNvPr id="79" name="Gleichschenkliges Dreieck 78">
              <a:extLst>
                <a:ext uri="{FF2B5EF4-FFF2-40B4-BE49-F238E27FC236}">
                  <a16:creationId xmlns:a16="http://schemas.microsoft.com/office/drawing/2014/main" id="{BA02A1B8-74CD-4588-B69A-CFFD6F4D8D4E}"/>
                </a:ext>
              </a:extLst>
            </p:cNvPr>
            <p:cNvSpPr/>
            <p:nvPr/>
          </p:nvSpPr>
          <p:spPr bwMode="ltGray">
            <a:xfrm>
              <a:off x="2868567" y="2744034"/>
              <a:ext cx="102349" cy="88232"/>
            </a:xfrm>
            <a:prstGeom prst="triangle">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p>
          </p:txBody>
        </p:sp>
      </p:grpSp>
      <p:sp>
        <p:nvSpPr>
          <p:cNvPr id="86" name="Textfeld 85">
            <a:extLst>
              <a:ext uri="{FF2B5EF4-FFF2-40B4-BE49-F238E27FC236}">
                <a16:creationId xmlns:a16="http://schemas.microsoft.com/office/drawing/2014/main" id="{DDADA105-D416-4410-B679-1FDA0944F39B}"/>
              </a:ext>
            </a:extLst>
          </p:cNvPr>
          <p:cNvSpPr txBox="1"/>
          <p:nvPr/>
        </p:nvSpPr>
        <p:spPr>
          <a:xfrm>
            <a:off x="4202281" y="2500489"/>
            <a:ext cx="593111" cy="492443"/>
          </a:xfrm>
          <a:prstGeom prst="rect">
            <a:avLst/>
          </a:prstGeom>
          <a:noFill/>
        </p:spPr>
        <p:txBody>
          <a:bodyPr wrap="none" lIns="0" tIns="0" rIns="0" bIns="0" rtlCol="0">
            <a:spAutoFit/>
          </a:bodyPr>
          <a:lstStyle/>
          <a:p>
            <a:r>
              <a:rPr lang="de-DE" sz="3200" dirty="0">
                <a:solidFill>
                  <a:schemeClr val="bg1">
                    <a:lumMod val="65000"/>
                  </a:schemeClr>
                </a:solidFill>
              </a:rPr>
              <a:t>9%</a:t>
            </a:r>
          </a:p>
        </p:txBody>
      </p:sp>
      <p:grpSp>
        <p:nvGrpSpPr>
          <p:cNvPr id="73" name="Gruppieren 72">
            <a:extLst>
              <a:ext uri="{FF2B5EF4-FFF2-40B4-BE49-F238E27FC236}">
                <a16:creationId xmlns:a16="http://schemas.microsoft.com/office/drawing/2014/main" id="{2161131A-4E49-4641-808E-B3FF4811F6A9}"/>
              </a:ext>
            </a:extLst>
          </p:cNvPr>
          <p:cNvGrpSpPr/>
          <p:nvPr/>
        </p:nvGrpSpPr>
        <p:grpSpPr>
          <a:xfrm>
            <a:off x="8167770" y="2129318"/>
            <a:ext cx="1024281" cy="575940"/>
            <a:chOff x="5643091" y="2779425"/>
            <a:chExt cx="1024281" cy="575940"/>
          </a:xfrm>
        </p:grpSpPr>
        <p:grpSp>
          <p:nvGrpSpPr>
            <p:cNvPr id="81" name="Gruppieren 80">
              <a:extLst>
                <a:ext uri="{FF2B5EF4-FFF2-40B4-BE49-F238E27FC236}">
                  <a16:creationId xmlns:a16="http://schemas.microsoft.com/office/drawing/2014/main" id="{095D2F7E-C941-4DC2-834B-8C100CE51105}"/>
                </a:ext>
              </a:extLst>
            </p:cNvPr>
            <p:cNvGrpSpPr/>
            <p:nvPr/>
          </p:nvGrpSpPr>
          <p:grpSpPr>
            <a:xfrm>
              <a:off x="5643091" y="2779425"/>
              <a:ext cx="1016330" cy="305986"/>
              <a:chOff x="5651042" y="3049772"/>
              <a:chExt cx="1016330" cy="305986"/>
            </a:xfrm>
          </p:grpSpPr>
          <p:grpSp>
            <p:nvGrpSpPr>
              <p:cNvPr id="100" name="Gruppieren 99">
                <a:extLst>
                  <a:ext uri="{FF2B5EF4-FFF2-40B4-BE49-F238E27FC236}">
                    <a16:creationId xmlns:a16="http://schemas.microsoft.com/office/drawing/2014/main" id="{B81E27B0-9316-43B6-AE51-3CB2C47F90FD}"/>
                  </a:ext>
                </a:extLst>
              </p:cNvPr>
              <p:cNvGrpSpPr/>
              <p:nvPr/>
            </p:nvGrpSpPr>
            <p:grpSpPr>
              <a:xfrm>
                <a:off x="5651042" y="3211758"/>
                <a:ext cx="216000" cy="144000"/>
                <a:chOff x="2734278" y="3211758"/>
                <a:chExt cx="216000" cy="144000"/>
              </a:xfrm>
            </p:grpSpPr>
            <p:cxnSp>
              <p:nvCxnSpPr>
                <p:cNvPr id="116" name="Gerader Verbinder 115">
                  <a:extLst>
                    <a:ext uri="{FF2B5EF4-FFF2-40B4-BE49-F238E27FC236}">
                      <a16:creationId xmlns:a16="http://schemas.microsoft.com/office/drawing/2014/main" id="{0FB6678F-60BB-4851-9369-D32B6CC75D87}"/>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7" name="Gerader Verbinder 116">
                  <a:extLst>
                    <a:ext uri="{FF2B5EF4-FFF2-40B4-BE49-F238E27FC236}">
                      <a16:creationId xmlns:a16="http://schemas.microsoft.com/office/drawing/2014/main" id="{2B2E7728-EEC0-4849-B43A-9A9D972CB014}"/>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01" name="Gruppieren 100">
                <a:extLst>
                  <a:ext uri="{FF2B5EF4-FFF2-40B4-BE49-F238E27FC236}">
                    <a16:creationId xmlns:a16="http://schemas.microsoft.com/office/drawing/2014/main" id="{8F345342-9C23-4F56-B496-B6E0BFA657C6}"/>
                  </a:ext>
                </a:extLst>
              </p:cNvPr>
              <p:cNvGrpSpPr>
                <a:grpSpLocks noChangeAspect="1"/>
              </p:cNvGrpSpPr>
              <p:nvPr/>
            </p:nvGrpSpPr>
            <p:grpSpPr>
              <a:xfrm>
                <a:off x="5651044" y="3049772"/>
                <a:ext cx="224478" cy="144000"/>
                <a:chOff x="3938779" y="2166323"/>
                <a:chExt cx="493935" cy="316855"/>
              </a:xfrm>
            </p:grpSpPr>
            <p:pic>
              <p:nvPicPr>
                <p:cNvPr id="103" name="Graphic 5">
                  <a:extLst>
                    <a:ext uri="{FF2B5EF4-FFF2-40B4-BE49-F238E27FC236}">
                      <a16:creationId xmlns:a16="http://schemas.microsoft.com/office/drawing/2014/main" id="{6325EACA-FED8-4A97-AF8A-9B1434DFAB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39847" y="2166323"/>
                  <a:ext cx="192867" cy="316855"/>
                </a:xfrm>
                <a:prstGeom prst="rect">
                  <a:avLst/>
                </a:prstGeom>
              </p:spPr>
            </p:pic>
            <p:pic>
              <p:nvPicPr>
                <p:cNvPr id="115" name="Graphic 11">
                  <a:extLst>
                    <a:ext uri="{FF2B5EF4-FFF2-40B4-BE49-F238E27FC236}">
                      <a16:creationId xmlns:a16="http://schemas.microsoft.com/office/drawing/2014/main" id="{04AC7EC8-C11E-4352-906B-DA19949156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38779" y="2201558"/>
                  <a:ext cx="276999" cy="276999"/>
                </a:xfrm>
                <a:prstGeom prst="rect">
                  <a:avLst/>
                </a:prstGeom>
              </p:spPr>
            </p:pic>
          </p:grpSp>
          <p:sp>
            <p:nvSpPr>
              <p:cNvPr id="102" name="Textfeld 101">
                <a:extLst>
                  <a:ext uri="{FF2B5EF4-FFF2-40B4-BE49-F238E27FC236}">
                    <a16:creationId xmlns:a16="http://schemas.microsoft.com/office/drawing/2014/main" id="{0438E447-D981-448B-AFC8-156F154F2F42}"/>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66%|71%</a:t>
                </a:r>
              </a:p>
            </p:txBody>
          </p:sp>
        </p:grpSp>
        <p:grpSp>
          <p:nvGrpSpPr>
            <p:cNvPr id="92" name="Gruppieren 91">
              <a:extLst>
                <a:ext uri="{FF2B5EF4-FFF2-40B4-BE49-F238E27FC236}">
                  <a16:creationId xmlns:a16="http://schemas.microsoft.com/office/drawing/2014/main" id="{35F95C9B-49FD-448B-9CCE-285BCDC80945}"/>
                </a:ext>
              </a:extLst>
            </p:cNvPr>
            <p:cNvGrpSpPr/>
            <p:nvPr/>
          </p:nvGrpSpPr>
          <p:grpSpPr>
            <a:xfrm>
              <a:off x="5649269" y="3012450"/>
              <a:ext cx="1018103" cy="342915"/>
              <a:chOff x="5649269" y="2718676"/>
              <a:chExt cx="1018103" cy="342915"/>
            </a:xfrm>
          </p:grpSpPr>
          <p:pic>
            <p:nvPicPr>
              <p:cNvPr id="93" name="Grafik 92">
                <a:extLst>
                  <a:ext uri="{FF2B5EF4-FFF2-40B4-BE49-F238E27FC236}">
                    <a16:creationId xmlns:a16="http://schemas.microsoft.com/office/drawing/2014/main" id="{EB8E94EF-9689-4563-8D04-FB32C1C1E2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54238" y="2718676"/>
                <a:ext cx="188091" cy="180000"/>
              </a:xfrm>
              <a:prstGeom prst="rect">
                <a:avLst/>
              </a:prstGeom>
            </p:spPr>
          </p:pic>
          <p:grpSp>
            <p:nvGrpSpPr>
              <p:cNvPr id="95" name="Gruppieren 94">
                <a:extLst>
                  <a:ext uri="{FF2B5EF4-FFF2-40B4-BE49-F238E27FC236}">
                    <a16:creationId xmlns:a16="http://schemas.microsoft.com/office/drawing/2014/main" id="{65A35167-D3E6-4278-816D-46A2E152989E}"/>
                  </a:ext>
                </a:extLst>
              </p:cNvPr>
              <p:cNvGrpSpPr/>
              <p:nvPr/>
            </p:nvGrpSpPr>
            <p:grpSpPr>
              <a:xfrm>
                <a:off x="5649269" y="2917591"/>
                <a:ext cx="216000" cy="144000"/>
                <a:chOff x="2734278" y="3211758"/>
                <a:chExt cx="216000" cy="144000"/>
              </a:xfrm>
            </p:grpSpPr>
            <p:cxnSp>
              <p:nvCxnSpPr>
                <p:cNvPr id="97" name="Gerader Verbinder 96">
                  <a:extLst>
                    <a:ext uri="{FF2B5EF4-FFF2-40B4-BE49-F238E27FC236}">
                      <a16:creationId xmlns:a16="http://schemas.microsoft.com/office/drawing/2014/main" id="{9C3DA6A5-91E1-4DDB-8201-CF21ACA5FBC8}"/>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8" name="Gerader Verbinder 97">
                  <a:extLst>
                    <a:ext uri="{FF2B5EF4-FFF2-40B4-BE49-F238E27FC236}">
                      <a16:creationId xmlns:a16="http://schemas.microsoft.com/office/drawing/2014/main" id="{1E4C3DC2-901B-432E-B779-5D4FCA4B3C92}"/>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96" name="Textfeld 95">
                <a:extLst>
                  <a:ext uri="{FF2B5EF4-FFF2-40B4-BE49-F238E27FC236}">
                    <a16:creationId xmlns:a16="http://schemas.microsoft.com/office/drawing/2014/main" id="{3549E230-8A16-468D-BBFC-9AEE94345896}"/>
                  </a:ext>
                </a:extLst>
              </p:cNvPr>
              <p:cNvSpPr txBox="1"/>
              <p:nvPr/>
            </p:nvSpPr>
            <p:spPr>
              <a:xfrm>
                <a:off x="5898046" y="2787070"/>
                <a:ext cx="769326" cy="123111"/>
              </a:xfrm>
              <a:prstGeom prst="rect">
                <a:avLst/>
              </a:prstGeom>
              <a:noFill/>
            </p:spPr>
            <p:txBody>
              <a:bodyPr wrap="square" lIns="0" tIns="0" rIns="0" bIns="0" rtlCol="0">
                <a:spAutoFit/>
              </a:bodyPr>
              <a:lstStyle/>
              <a:p>
                <a:r>
                  <a:rPr lang="de-DE" sz="800" b="1" dirty="0">
                    <a:solidFill>
                      <a:schemeClr val="bg1">
                        <a:lumMod val="65000"/>
                      </a:schemeClr>
                    </a:solidFill>
                  </a:rPr>
                  <a:t>-</a:t>
                </a:r>
                <a:endParaRPr lang="de-DE" sz="800" dirty="0">
                  <a:solidFill>
                    <a:schemeClr val="bg1">
                      <a:lumMod val="65000"/>
                    </a:schemeClr>
                  </a:solidFill>
                </a:endParaRPr>
              </a:p>
            </p:txBody>
          </p:sp>
        </p:grpSp>
      </p:grpSp>
      <p:grpSp>
        <p:nvGrpSpPr>
          <p:cNvPr id="118" name="Gruppieren 117">
            <a:extLst>
              <a:ext uri="{FF2B5EF4-FFF2-40B4-BE49-F238E27FC236}">
                <a16:creationId xmlns:a16="http://schemas.microsoft.com/office/drawing/2014/main" id="{AA0DAA67-CA93-406C-8CC4-56DE5828EB69}"/>
              </a:ext>
            </a:extLst>
          </p:cNvPr>
          <p:cNvGrpSpPr/>
          <p:nvPr/>
        </p:nvGrpSpPr>
        <p:grpSpPr>
          <a:xfrm>
            <a:off x="10451568" y="2129318"/>
            <a:ext cx="1024281" cy="575940"/>
            <a:chOff x="5643091" y="2779425"/>
            <a:chExt cx="1024281" cy="575940"/>
          </a:xfrm>
        </p:grpSpPr>
        <p:grpSp>
          <p:nvGrpSpPr>
            <p:cNvPr id="119" name="Gruppieren 118">
              <a:extLst>
                <a:ext uri="{FF2B5EF4-FFF2-40B4-BE49-F238E27FC236}">
                  <a16:creationId xmlns:a16="http://schemas.microsoft.com/office/drawing/2014/main" id="{781D8772-3B24-4D5D-8026-57C3CC739721}"/>
                </a:ext>
              </a:extLst>
            </p:cNvPr>
            <p:cNvGrpSpPr/>
            <p:nvPr/>
          </p:nvGrpSpPr>
          <p:grpSpPr>
            <a:xfrm>
              <a:off x="5643091" y="2779425"/>
              <a:ext cx="1016330" cy="305986"/>
              <a:chOff x="5651042" y="3049772"/>
              <a:chExt cx="1016330" cy="305986"/>
            </a:xfrm>
          </p:grpSpPr>
          <p:grpSp>
            <p:nvGrpSpPr>
              <p:cNvPr id="126" name="Gruppieren 125">
                <a:extLst>
                  <a:ext uri="{FF2B5EF4-FFF2-40B4-BE49-F238E27FC236}">
                    <a16:creationId xmlns:a16="http://schemas.microsoft.com/office/drawing/2014/main" id="{47D82DA6-995B-4037-9149-9CF60DA719E9}"/>
                  </a:ext>
                </a:extLst>
              </p:cNvPr>
              <p:cNvGrpSpPr/>
              <p:nvPr/>
            </p:nvGrpSpPr>
            <p:grpSpPr>
              <a:xfrm>
                <a:off x="5651042" y="3211758"/>
                <a:ext cx="216000" cy="144000"/>
                <a:chOff x="2734278" y="3211758"/>
                <a:chExt cx="216000" cy="144000"/>
              </a:xfrm>
            </p:grpSpPr>
            <p:cxnSp>
              <p:nvCxnSpPr>
                <p:cNvPr id="131" name="Gerader Verbinder 130">
                  <a:extLst>
                    <a:ext uri="{FF2B5EF4-FFF2-40B4-BE49-F238E27FC236}">
                      <a16:creationId xmlns:a16="http://schemas.microsoft.com/office/drawing/2014/main" id="{780F69D5-1A68-4484-A6EE-0155DF7E807B}"/>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32" name="Gerader Verbinder 131">
                  <a:extLst>
                    <a:ext uri="{FF2B5EF4-FFF2-40B4-BE49-F238E27FC236}">
                      <a16:creationId xmlns:a16="http://schemas.microsoft.com/office/drawing/2014/main" id="{9E0BE240-F288-4D1C-AFF7-1E8634477EA9}"/>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27" name="Gruppieren 126">
                <a:extLst>
                  <a:ext uri="{FF2B5EF4-FFF2-40B4-BE49-F238E27FC236}">
                    <a16:creationId xmlns:a16="http://schemas.microsoft.com/office/drawing/2014/main" id="{E865BC09-8231-4A5A-B8A2-58471245FBED}"/>
                  </a:ext>
                </a:extLst>
              </p:cNvPr>
              <p:cNvGrpSpPr>
                <a:grpSpLocks noChangeAspect="1"/>
              </p:cNvGrpSpPr>
              <p:nvPr/>
            </p:nvGrpSpPr>
            <p:grpSpPr>
              <a:xfrm>
                <a:off x="5651044" y="3049772"/>
                <a:ext cx="224478" cy="144000"/>
                <a:chOff x="3938779" y="2166323"/>
                <a:chExt cx="493935" cy="316855"/>
              </a:xfrm>
            </p:grpSpPr>
            <p:pic>
              <p:nvPicPr>
                <p:cNvPr id="129" name="Graphic 5">
                  <a:extLst>
                    <a:ext uri="{FF2B5EF4-FFF2-40B4-BE49-F238E27FC236}">
                      <a16:creationId xmlns:a16="http://schemas.microsoft.com/office/drawing/2014/main" id="{0FBD15A0-4346-4234-92AC-107C78D9C7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39847" y="2166323"/>
                  <a:ext cx="192867" cy="316855"/>
                </a:xfrm>
                <a:prstGeom prst="rect">
                  <a:avLst/>
                </a:prstGeom>
              </p:spPr>
            </p:pic>
            <p:pic>
              <p:nvPicPr>
                <p:cNvPr id="130" name="Graphic 11">
                  <a:extLst>
                    <a:ext uri="{FF2B5EF4-FFF2-40B4-BE49-F238E27FC236}">
                      <a16:creationId xmlns:a16="http://schemas.microsoft.com/office/drawing/2014/main" id="{A634CD18-F4BF-44D7-886F-40F2943F7D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38779" y="2201558"/>
                  <a:ext cx="276999" cy="276999"/>
                </a:xfrm>
                <a:prstGeom prst="rect">
                  <a:avLst/>
                </a:prstGeom>
              </p:spPr>
            </p:pic>
          </p:grpSp>
          <p:sp>
            <p:nvSpPr>
              <p:cNvPr id="128" name="Textfeld 127">
                <a:extLst>
                  <a:ext uri="{FF2B5EF4-FFF2-40B4-BE49-F238E27FC236}">
                    <a16:creationId xmlns:a16="http://schemas.microsoft.com/office/drawing/2014/main" id="{E36AAB23-2C88-4452-93FC-028B8149F4AC}"/>
                  </a:ext>
                </a:extLst>
              </p:cNvPr>
              <p:cNvSpPr txBox="1"/>
              <p:nvPr/>
            </p:nvSpPr>
            <p:spPr>
              <a:xfrm>
                <a:off x="5898046" y="3076433"/>
                <a:ext cx="769326" cy="123111"/>
              </a:xfrm>
              <a:prstGeom prst="rect">
                <a:avLst/>
              </a:prstGeom>
              <a:noFill/>
            </p:spPr>
            <p:txBody>
              <a:bodyPr wrap="square" lIns="0" tIns="0" rIns="0" bIns="0" rtlCol="0">
                <a:spAutoFit/>
              </a:bodyPr>
              <a:lstStyle/>
              <a:p>
                <a:r>
                  <a:rPr lang="de-DE" sz="800" dirty="0">
                    <a:solidFill>
                      <a:schemeClr val="bg1">
                        <a:lumMod val="65000"/>
                      </a:schemeClr>
                    </a:solidFill>
                  </a:rPr>
                  <a:t>26%|18%</a:t>
                </a:r>
              </a:p>
            </p:txBody>
          </p:sp>
        </p:grpSp>
        <p:grpSp>
          <p:nvGrpSpPr>
            <p:cNvPr id="120" name="Gruppieren 119">
              <a:extLst>
                <a:ext uri="{FF2B5EF4-FFF2-40B4-BE49-F238E27FC236}">
                  <a16:creationId xmlns:a16="http://schemas.microsoft.com/office/drawing/2014/main" id="{81AAF4B9-B7B2-426F-8E99-9D0C3521FE95}"/>
                </a:ext>
              </a:extLst>
            </p:cNvPr>
            <p:cNvGrpSpPr/>
            <p:nvPr/>
          </p:nvGrpSpPr>
          <p:grpSpPr>
            <a:xfrm>
              <a:off x="5649269" y="3012450"/>
              <a:ext cx="1018103" cy="342915"/>
              <a:chOff x="5649269" y="2718676"/>
              <a:chExt cx="1018103" cy="342915"/>
            </a:xfrm>
          </p:grpSpPr>
          <p:pic>
            <p:nvPicPr>
              <p:cNvPr id="121" name="Grafik 120">
                <a:extLst>
                  <a:ext uri="{FF2B5EF4-FFF2-40B4-BE49-F238E27FC236}">
                    <a16:creationId xmlns:a16="http://schemas.microsoft.com/office/drawing/2014/main" id="{0823FED2-F647-441A-A802-839CE343EE6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54238" y="2718676"/>
                <a:ext cx="188091" cy="180000"/>
              </a:xfrm>
              <a:prstGeom prst="rect">
                <a:avLst/>
              </a:prstGeom>
            </p:spPr>
          </p:pic>
          <p:grpSp>
            <p:nvGrpSpPr>
              <p:cNvPr id="122" name="Gruppieren 121">
                <a:extLst>
                  <a:ext uri="{FF2B5EF4-FFF2-40B4-BE49-F238E27FC236}">
                    <a16:creationId xmlns:a16="http://schemas.microsoft.com/office/drawing/2014/main" id="{246ADA5A-0597-4A80-8848-95C4AA33404F}"/>
                  </a:ext>
                </a:extLst>
              </p:cNvPr>
              <p:cNvGrpSpPr/>
              <p:nvPr/>
            </p:nvGrpSpPr>
            <p:grpSpPr>
              <a:xfrm>
                <a:off x="5649269" y="2917591"/>
                <a:ext cx="216000" cy="144000"/>
                <a:chOff x="2734278" y="3211758"/>
                <a:chExt cx="216000" cy="144000"/>
              </a:xfrm>
            </p:grpSpPr>
            <p:cxnSp>
              <p:nvCxnSpPr>
                <p:cNvPr id="124" name="Gerader Verbinder 123">
                  <a:extLst>
                    <a:ext uri="{FF2B5EF4-FFF2-40B4-BE49-F238E27FC236}">
                      <a16:creationId xmlns:a16="http://schemas.microsoft.com/office/drawing/2014/main" id="{B3AF6228-8497-4F5B-8B41-882F5D896822}"/>
                    </a:ext>
                  </a:extLst>
                </p:cNvPr>
                <p:cNvCxnSpPr/>
                <p:nvPr/>
              </p:nvCxnSpPr>
              <p:spPr>
                <a:xfrm>
                  <a:off x="2734278" y="3211758"/>
                  <a:ext cx="216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5" name="Gerader Verbinder 124">
                  <a:extLst>
                    <a:ext uri="{FF2B5EF4-FFF2-40B4-BE49-F238E27FC236}">
                      <a16:creationId xmlns:a16="http://schemas.microsoft.com/office/drawing/2014/main" id="{4867E9CB-0D14-48D6-878E-E26F1215398D}"/>
                    </a:ext>
                  </a:extLst>
                </p:cNvPr>
                <p:cNvCxnSpPr>
                  <a:cxnSpLocks/>
                </p:cNvCxnSpPr>
                <p:nvPr/>
              </p:nvCxnSpPr>
              <p:spPr>
                <a:xfrm rot="-5400000">
                  <a:off x="2662278" y="3283758"/>
                  <a:ext cx="144000"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23" name="Textfeld 122">
                <a:extLst>
                  <a:ext uri="{FF2B5EF4-FFF2-40B4-BE49-F238E27FC236}">
                    <a16:creationId xmlns:a16="http://schemas.microsoft.com/office/drawing/2014/main" id="{0791D2EA-488B-4074-BE6D-34B297900FBB}"/>
                  </a:ext>
                </a:extLst>
              </p:cNvPr>
              <p:cNvSpPr txBox="1"/>
              <p:nvPr/>
            </p:nvSpPr>
            <p:spPr>
              <a:xfrm>
                <a:off x="5898046" y="2787070"/>
                <a:ext cx="769326" cy="123111"/>
              </a:xfrm>
              <a:prstGeom prst="rect">
                <a:avLst/>
              </a:prstGeom>
              <a:noFill/>
            </p:spPr>
            <p:txBody>
              <a:bodyPr wrap="square" lIns="0" tIns="0" rIns="0" bIns="0" rtlCol="0">
                <a:spAutoFit/>
              </a:bodyPr>
              <a:lstStyle/>
              <a:p>
                <a:r>
                  <a:rPr lang="de-DE" sz="800" dirty="0">
                    <a:solidFill>
                      <a:schemeClr val="bg1">
                        <a:lumMod val="65000"/>
                      </a:schemeClr>
                    </a:solidFill>
                  </a:rPr>
                  <a:t>22%|18%|24%</a:t>
                </a:r>
                <a:r>
                  <a:rPr lang="de-DE" sz="600" dirty="0">
                    <a:solidFill>
                      <a:schemeClr val="bg1">
                        <a:lumMod val="65000"/>
                      </a:schemeClr>
                    </a:solidFill>
                  </a:rPr>
                  <a:t>b</a:t>
                </a:r>
                <a:endParaRPr lang="de-DE" sz="800" dirty="0">
                  <a:solidFill>
                    <a:schemeClr val="bg1">
                      <a:lumMod val="65000"/>
                    </a:schemeClr>
                  </a:solidFill>
                </a:endParaRPr>
              </a:p>
            </p:txBody>
          </p:sp>
        </p:grpSp>
      </p:grpSp>
      <p:grpSp>
        <p:nvGrpSpPr>
          <p:cNvPr id="133" name="Gruppieren 132">
            <a:extLst>
              <a:ext uri="{FF2B5EF4-FFF2-40B4-BE49-F238E27FC236}">
                <a16:creationId xmlns:a16="http://schemas.microsoft.com/office/drawing/2014/main" id="{2D1E9FEE-CF51-45DC-A7CA-20ECFA10698B}"/>
              </a:ext>
            </a:extLst>
          </p:cNvPr>
          <p:cNvGrpSpPr>
            <a:grpSpLocks noChangeAspect="1"/>
          </p:cNvGrpSpPr>
          <p:nvPr/>
        </p:nvGrpSpPr>
        <p:grpSpPr>
          <a:xfrm>
            <a:off x="8496065" y="5616154"/>
            <a:ext cx="3240000" cy="432383"/>
            <a:chOff x="8145191" y="5602202"/>
            <a:chExt cx="3681683" cy="491331"/>
          </a:xfrm>
        </p:grpSpPr>
        <p:pic>
          <p:nvPicPr>
            <p:cNvPr id="134" name="Graphic 5">
              <a:extLst>
                <a:ext uri="{FF2B5EF4-FFF2-40B4-BE49-F238E27FC236}">
                  <a16:creationId xmlns:a16="http://schemas.microsoft.com/office/drawing/2014/main" id="{D3A31895-1312-40F8-BAB1-891EB9A7D6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24240" y="5667113"/>
              <a:ext cx="192868" cy="316855"/>
            </a:xfrm>
            <a:prstGeom prst="rect">
              <a:avLst/>
            </a:prstGeom>
          </p:spPr>
        </p:pic>
        <p:pic>
          <p:nvPicPr>
            <p:cNvPr id="135" name="Grafik 134">
              <a:extLst>
                <a:ext uri="{FF2B5EF4-FFF2-40B4-BE49-F238E27FC236}">
                  <a16:creationId xmlns:a16="http://schemas.microsoft.com/office/drawing/2014/main" id="{725299A0-D3DA-444C-B7D2-0989701757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93318" y="5602202"/>
              <a:ext cx="421322" cy="403200"/>
            </a:xfrm>
            <a:prstGeom prst="rect">
              <a:avLst/>
            </a:prstGeom>
          </p:spPr>
        </p:pic>
        <p:pic>
          <p:nvPicPr>
            <p:cNvPr id="136" name="Graphic 11">
              <a:extLst>
                <a:ext uri="{FF2B5EF4-FFF2-40B4-BE49-F238E27FC236}">
                  <a16:creationId xmlns:a16="http://schemas.microsoft.com/office/drawing/2014/main" id="{B99C2B82-3226-4B86-AEDA-082948B4D0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5191" y="5702348"/>
              <a:ext cx="276999" cy="276999"/>
            </a:xfrm>
            <a:prstGeom prst="rect">
              <a:avLst/>
            </a:prstGeom>
          </p:spPr>
        </p:pic>
        <p:sp>
          <p:nvSpPr>
            <p:cNvPr id="137" name="Rechteck: abgerundete Ecken 136">
              <a:extLst>
                <a:ext uri="{FF2B5EF4-FFF2-40B4-BE49-F238E27FC236}">
                  <a16:creationId xmlns:a16="http://schemas.microsoft.com/office/drawing/2014/main" id="{14E31267-92E5-4036-9BA7-FEB2302FB7B0}"/>
                </a:ext>
              </a:extLst>
            </p:cNvPr>
            <p:cNvSpPr/>
            <p:nvPr/>
          </p:nvSpPr>
          <p:spPr bwMode="ltGray">
            <a:xfrm>
              <a:off x="10086643" y="5667112"/>
              <a:ext cx="1740231" cy="338289"/>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sp>
          <p:nvSpPr>
            <p:cNvPr id="138" name="Textfeld 137">
              <a:extLst>
                <a:ext uri="{FF2B5EF4-FFF2-40B4-BE49-F238E27FC236}">
                  <a16:creationId xmlns:a16="http://schemas.microsoft.com/office/drawing/2014/main" id="{5FC37ED6-D193-4482-8A73-B5AB835809B8}"/>
                </a:ext>
              </a:extLst>
            </p:cNvPr>
            <p:cNvSpPr txBox="1"/>
            <p:nvPr/>
          </p:nvSpPr>
          <p:spPr>
            <a:xfrm>
              <a:off x="10206064"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18-34</a:t>
              </a:r>
              <a:br>
                <a:rPr lang="en-US" sz="1100" dirty="0">
                  <a:solidFill>
                    <a:schemeClr val="bg1">
                      <a:lumMod val="75000"/>
                    </a:schemeClr>
                  </a:solidFill>
                </a:rPr>
              </a:br>
              <a:r>
                <a:rPr lang="en-US" sz="900" dirty="0">
                  <a:solidFill>
                    <a:schemeClr val="bg1">
                      <a:lumMod val="75000"/>
                    </a:schemeClr>
                  </a:solidFill>
                </a:rPr>
                <a:t>(a)</a:t>
              </a:r>
            </a:p>
          </p:txBody>
        </p:sp>
        <p:sp>
          <p:nvSpPr>
            <p:cNvPr id="139" name="Textfeld 138">
              <a:extLst>
                <a:ext uri="{FF2B5EF4-FFF2-40B4-BE49-F238E27FC236}">
                  <a16:creationId xmlns:a16="http://schemas.microsoft.com/office/drawing/2014/main" id="{7C232E7B-18C4-469A-B30F-71C170480134}"/>
                </a:ext>
              </a:extLst>
            </p:cNvPr>
            <p:cNvSpPr txBox="1"/>
            <p:nvPr/>
          </p:nvSpPr>
          <p:spPr>
            <a:xfrm>
              <a:off x="10741646"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35-49</a:t>
              </a:r>
              <a:br>
                <a:rPr lang="en-US" sz="1100" dirty="0">
                  <a:solidFill>
                    <a:schemeClr val="bg1">
                      <a:lumMod val="75000"/>
                    </a:schemeClr>
                  </a:solidFill>
                </a:rPr>
              </a:br>
              <a:r>
                <a:rPr lang="en-US" sz="900" dirty="0">
                  <a:solidFill>
                    <a:schemeClr val="bg1">
                      <a:lumMod val="75000"/>
                    </a:schemeClr>
                  </a:solidFill>
                </a:rPr>
                <a:t>(b)</a:t>
              </a:r>
            </a:p>
          </p:txBody>
        </p:sp>
        <p:sp>
          <p:nvSpPr>
            <p:cNvPr id="140" name="Textfeld 139">
              <a:extLst>
                <a:ext uri="{FF2B5EF4-FFF2-40B4-BE49-F238E27FC236}">
                  <a16:creationId xmlns:a16="http://schemas.microsoft.com/office/drawing/2014/main" id="{9840B35B-19F7-4E05-B5A5-AE3E8BA6B044}"/>
                </a:ext>
              </a:extLst>
            </p:cNvPr>
            <p:cNvSpPr txBox="1"/>
            <p:nvPr/>
          </p:nvSpPr>
          <p:spPr>
            <a:xfrm>
              <a:off x="11277227" y="5691171"/>
              <a:ext cx="409844" cy="349737"/>
            </a:xfrm>
            <a:prstGeom prst="rect">
              <a:avLst/>
            </a:prstGeom>
            <a:noFill/>
          </p:spPr>
          <p:txBody>
            <a:bodyPr wrap="none" lIns="0" tIns="0" rIns="0" bIns="0" rtlCol="0">
              <a:spAutoFit/>
            </a:bodyPr>
            <a:lstStyle/>
            <a:p>
              <a:pPr algn="ctr"/>
              <a:r>
                <a:rPr lang="en-US" sz="1100" dirty="0">
                  <a:solidFill>
                    <a:schemeClr val="bg1">
                      <a:lumMod val="75000"/>
                    </a:schemeClr>
                  </a:solidFill>
                </a:rPr>
                <a:t>50-99</a:t>
              </a:r>
              <a:br>
                <a:rPr lang="en-US" sz="1100" dirty="0">
                  <a:solidFill>
                    <a:schemeClr val="bg1">
                      <a:lumMod val="75000"/>
                    </a:schemeClr>
                  </a:solidFill>
                </a:rPr>
              </a:br>
              <a:r>
                <a:rPr lang="en-US" sz="900" dirty="0">
                  <a:solidFill>
                    <a:schemeClr val="bg1">
                      <a:lumMod val="75000"/>
                    </a:schemeClr>
                  </a:solidFill>
                </a:rPr>
                <a:t>(c)</a:t>
              </a:r>
            </a:p>
          </p:txBody>
        </p:sp>
        <p:cxnSp>
          <p:nvCxnSpPr>
            <p:cNvPr id="141" name="Gerader Verbinder 140">
              <a:extLst>
                <a:ext uri="{FF2B5EF4-FFF2-40B4-BE49-F238E27FC236}">
                  <a16:creationId xmlns:a16="http://schemas.microsoft.com/office/drawing/2014/main" id="{8970D58F-2E93-49D9-8A87-85F883F7EC26}"/>
                </a:ext>
              </a:extLst>
            </p:cNvPr>
            <p:cNvCxnSpPr>
              <a:cxnSpLocks/>
            </p:cNvCxnSpPr>
            <p:nvPr/>
          </p:nvCxnSpPr>
          <p:spPr>
            <a:xfrm>
              <a:off x="1067642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2" name="Gerader Verbinder 141">
              <a:extLst>
                <a:ext uri="{FF2B5EF4-FFF2-40B4-BE49-F238E27FC236}">
                  <a16:creationId xmlns:a16="http://schemas.microsoft.com/office/drawing/2014/main" id="{F4E4F6DC-DD48-499C-8D3D-929BB018B922}"/>
                </a:ext>
              </a:extLst>
            </p:cNvPr>
            <p:cNvCxnSpPr>
              <a:cxnSpLocks/>
            </p:cNvCxnSpPr>
            <p:nvPr/>
          </p:nvCxnSpPr>
          <p:spPr>
            <a:xfrm>
              <a:off x="11216897" y="5719164"/>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43" name="Rechteck: abgerundete Ecken 142">
              <a:extLst>
                <a:ext uri="{FF2B5EF4-FFF2-40B4-BE49-F238E27FC236}">
                  <a16:creationId xmlns:a16="http://schemas.microsoft.com/office/drawing/2014/main" id="{A0E75352-7DDD-4A71-ACA1-B454255891A3}"/>
                </a:ext>
              </a:extLst>
            </p:cNvPr>
            <p:cNvSpPr/>
            <p:nvPr/>
          </p:nvSpPr>
          <p:spPr bwMode="ltGray">
            <a:xfrm>
              <a:off x="8812162" y="5667112"/>
              <a:ext cx="518125" cy="33829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600" b="0" dirty="0" err="1">
                <a:solidFill>
                  <a:schemeClr val="bg1">
                    <a:lumMod val="75000"/>
                  </a:schemeClr>
                </a:solidFill>
              </a:endParaRPr>
            </a:p>
          </p:txBody>
        </p:sp>
        <p:cxnSp>
          <p:nvCxnSpPr>
            <p:cNvPr id="144" name="Gerader Verbinder 143">
              <a:extLst>
                <a:ext uri="{FF2B5EF4-FFF2-40B4-BE49-F238E27FC236}">
                  <a16:creationId xmlns:a16="http://schemas.microsoft.com/office/drawing/2014/main" id="{5BA54379-9AD0-4855-B6DF-472425CE7A03}"/>
                </a:ext>
              </a:extLst>
            </p:cNvPr>
            <p:cNvCxnSpPr>
              <a:cxnSpLocks/>
            </p:cNvCxnSpPr>
            <p:nvPr/>
          </p:nvCxnSpPr>
          <p:spPr>
            <a:xfrm>
              <a:off x="9071224" y="5765460"/>
              <a:ext cx="0" cy="169277"/>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45" name="Textfeld 144">
              <a:extLst>
                <a:ext uri="{FF2B5EF4-FFF2-40B4-BE49-F238E27FC236}">
                  <a16:creationId xmlns:a16="http://schemas.microsoft.com/office/drawing/2014/main" id="{7E0C60E2-F762-4A7B-B6A6-DF6BEA8DF9AC}"/>
                </a:ext>
              </a:extLst>
            </p:cNvPr>
            <p:cNvSpPr txBox="1"/>
            <p:nvPr/>
          </p:nvSpPr>
          <p:spPr>
            <a:xfrm>
              <a:off x="8882814" y="5766403"/>
              <a:ext cx="132972" cy="192355"/>
            </a:xfrm>
            <a:prstGeom prst="rect">
              <a:avLst/>
            </a:prstGeom>
            <a:noFill/>
          </p:spPr>
          <p:txBody>
            <a:bodyPr wrap="none" lIns="0" tIns="0" rIns="0" bIns="0" rtlCol="0">
              <a:spAutoFit/>
            </a:bodyPr>
            <a:lstStyle/>
            <a:p>
              <a:pPr algn="ctr"/>
              <a:r>
                <a:rPr lang="en-US" sz="1100" dirty="0">
                  <a:solidFill>
                    <a:schemeClr val="bg1">
                      <a:lumMod val="75000"/>
                    </a:schemeClr>
                  </a:solidFill>
                </a:rPr>
                <a:t>m</a:t>
              </a:r>
            </a:p>
          </p:txBody>
        </p:sp>
        <p:sp>
          <p:nvSpPr>
            <p:cNvPr id="146" name="Textfeld 145">
              <a:extLst>
                <a:ext uri="{FF2B5EF4-FFF2-40B4-BE49-F238E27FC236}">
                  <a16:creationId xmlns:a16="http://schemas.microsoft.com/office/drawing/2014/main" id="{1B5BF6F9-DF8B-43DB-BB19-D861EE41A73F}"/>
                </a:ext>
              </a:extLst>
            </p:cNvPr>
            <p:cNvSpPr txBox="1"/>
            <p:nvPr/>
          </p:nvSpPr>
          <p:spPr>
            <a:xfrm>
              <a:off x="9198193" y="5766403"/>
              <a:ext cx="43718" cy="192355"/>
            </a:xfrm>
            <a:prstGeom prst="rect">
              <a:avLst/>
            </a:prstGeom>
            <a:noFill/>
          </p:spPr>
          <p:txBody>
            <a:bodyPr wrap="none" lIns="0" tIns="0" rIns="0" bIns="0" rtlCol="0">
              <a:spAutoFit/>
            </a:bodyPr>
            <a:lstStyle/>
            <a:p>
              <a:pPr algn="ctr"/>
              <a:r>
                <a:rPr lang="en-US" sz="1100" dirty="0">
                  <a:solidFill>
                    <a:schemeClr val="bg1">
                      <a:lumMod val="75000"/>
                    </a:schemeClr>
                  </a:solidFill>
                </a:rPr>
                <a:t>f</a:t>
              </a:r>
              <a:endParaRPr lang="en-US" sz="900" dirty="0">
                <a:solidFill>
                  <a:schemeClr val="bg1">
                    <a:lumMod val="75000"/>
                  </a:schemeClr>
                </a:solidFill>
              </a:endParaRPr>
            </a:p>
          </p:txBody>
        </p:sp>
        <p:sp>
          <p:nvSpPr>
            <p:cNvPr id="147" name="Textfeld 146">
              <a:extLst>
                <a:ext uri="{FF2B5EF4-FFF2-40B4-BE49-F238E27FC236}">
                  <a16:creationId xmlns:a16="http://schemas.microsoft.com/office/drawing/2014/main" id="{455F7C22-57D5-4CDD-AF15-EAE404640B8C}"/>
                </a:ext>
              </a:extLst>
            </p:cNvPr>
            <p:cNvSpPr txBox="1"/>
            <p:nvPr/>
          </p:nvSpPr>
          <p:spPr>
            <a:xfrm>
              <a:off x="8908650" y="5936152"/>
              <a:ext cx="74" cy="157381"/>
            </a:xfrm>
            <a:prstGeom prst="rect">
              <a:avLst/>
            </a:prstGeom>
            <a:noFill/>
          </p:spPr>
          <p:txBody>
            <a:bodyPr wrap="none" lIns="0" tIns="0" rIns="0" bIns="0" rtlCol="0">
              <a:spAutoFit/>
            </a:bodyPr>
            <a:lstStyle/>
            <a:p>
              <a:endParaRPr lang="en-US" sz="900" b="1" dirty="0">
                <a:solidFill>
                  <a:schemeClr val="bg1">
                    <a:lumMod val="75000"/>
                  </a:schemeClr>
                </a:solidFill>
              </a:endParaRPr>
            </a:p>
          </p:txBody>
        </p:sp>
      </p:grpSp>
      <p:grpSp>
        <p:nvGrpSpPr>
          <p:cNvPr id="90" name="Gruppieren 89">
            <a:extLst>
              <a:ext uri="{FF2B5EF4-FFF2-40B4-BE49-F238E27FC236}">
                <a16:creationId xmlns:a16="http://schemas.microsoft.com/office/drawing/2014/main" id="{05567A7C-96FA-40C0-9BE5-BC64C5AB1B6D}"/>
              </a:ext>
            </a:extLst>
          </p:cNvPr>
          <p:cNvGrpSpPr/>
          <p:nvPr/>
        </p:nvGrpSpPr>
        <p:grpSpPr>
          <a:xfrm>
            <a:off x="1912428" y="6249342"/>
            <a:ext cx="724480" cy="468000"/>
            <a:chOff x="1714500" y="4880600"/>
            <a:chExt cx="724480" cy="468000"/>
          </a:xfrm>
        </p:grpSpPr>
        <p:pic>
          <p:nvPicPr>
            <p:cNvPr id="91" name="Grafik 90">
              <a:extLst>
                <a:ext uri="{FF2B5EF4-FFF2-40B4-BE49-F238E27FC236}">
                  <a16:creationId xmlns:a16="http://schemas.microsoft.com/office/drawing/2014/main" id="{0ED3E936-0930-4072-8FE6-D302ED68C0AE}"/>
                </a:ext>
              </a:extLst>
            </p:cNvPr>
            <p:cNvPicPr>
              <a:picLocks noChangeAspect="1"/>
            </p:cNvPicPr>
            <p:nvPr/>
          </p:nvPicPr>
          <p:blipFill>
            <a:blip r:embed="rId8"/>
            <a:stretch>
              <a:fillRect/>
            </a:stretch>
          </p:blipFill>
          <p:spPr>
            <a:xfrm>
              <a:off x="1714500" y="4880600"/>
              <a:ext cx="468000" cy="468000"/>
            </a:xfrm>
            <a:prstGeom prst="rect">
              <a:avLst/>
            </a:prstGeom>
          </p:spPr>
        </p:pic>
        <p:sp>
          <p:nvSpPr>
            <p:cNvPr id="94" name="Textfeld 93">
              <a:extLst>
                <a:ext uri="{FF2B5EF4-FFF2-40B4-BE49-F238E27FC236}">
                  <a16:creationId xmlns:a16="http://schemas.microsoft.com/office/drawing/2014/main" id="{B5155190-9A9A-4E20-9CC7-2B48CDDF92D1}"/>
                </a:ext>
              </a:extLst>
            </p:cNvPr>
            <p:cNvSpPr txBox="1"/>
            <p:nvPr/>
          </p:nvSpPr>
          <p:spPr>
            <a:xfrm>
              <a:off x="2182500" y="5037656"/>
              <a:ext cx="256480" cy="153888"/>
            </a:xfrm>
            <a:prstGeom prst="rect">
              <a:avLst/>
            </a:prstGeom>
            <a:noFill/>
          </p:spPr>
          <p:txBody>
            <a:bodyPr wrap="none" lIns="0" tIns="0" rIns="0" bIns="0" rtlCol="0">
              <a:spAutoFit/>
            </a:bodyPr>
            <a:lstStyle/>
            <a:p>
              <a:r>
                <a:rPr lang="en-US" sz="1000" b="1" noProof="1"/>
                <a:t>BEL</a:t>
              </a:r>
            </a:p>
          </p:txBody>
        </p:sp>
      </p:grpSp>
      <p:sp>
        <p:nvSpPr>
          <p:cNvPr id="4" name="Foliennummernplatzhalter 3">
            <a:extLst>
              <a:ext uri="{FF2B5EF4-FFF2-40B4-BE49-F238E27FC236}">
                <a16:creationId xmlns:a16="http://schemas.microsoft.com/office/drawing/2014/main" id="{1CC097D7-3FF0-4796-8883-FE2F86C6961A}"/>
              </a:ext>
            </a:extLst>
          </p:cNvPr>
          <p:cNvSpPr>
            <a:spLocks noGrp="1"/>
          </p:cNvSpPr>
          <p:nvPr>
            <p:ph type="sldNum" sz="quarter" idx="10"/>
          </p:nvPr>
        </p:nvSpPr>
        <p:spPr/>
        <p:txBody>
          <a:bodyPr/>
          <a:lstStyle/>
          <a:p>
            <a:fld id="{4034BEE3-566C-4068-A777-C3A4762E861B}" type="slidenum">
              <a:rPr lang="en-GB" smtClean="0"/>
              <a:pPr/>
              <a:t>9</a:t>
            </a:fld>
            <a:endParaRPr lang="en-GB" dirty="0"/>
          </a:p>
        </p:txBody>
      </p:sp>
    </p:spTree>
    <p:extLst>
      <p:ext uri="{BB962C8B-B14F-4D97-AF65-F5344CB8AC3E}">
        <p14:creationId xmlns:p14="http://schemas.microsoft.com/office/powerpoint/2010/main" val="89494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LICKSLIDES" val="6.1"/>
  <p:tag name="VERSIONID" val="711"/>
  <p:tag name="ISFOXDOCUMENTCLASSIFICATIONVERSION" val="1"/>
  <p:tag name="ESKATOOLS_ISFOXSHOWSHAPES" val="0"/>
  <p:tag name="A71660D270C64F5BBB8F27F5E85BE6370" val="KT\bf114354;e3171716-98b2-4896-b5c7-e8b8ab69e33b;Restricted use;2020-03-09T14:58:26;;|"/>
  <p:tag name="A71660D270C64F5BBB8F27F5E85BE630" val="1"/>
  <p:tag name="EXCLUDEHIDDENSLIDES" val="False"/>
  <p:tag name="NUMBEROFPAGES" val="52"/>
  <p:tag name="ISFOXLABELUSERINTERACTION" val="True"/>
  <p:tag name="ISFOXOLDCLASSIFICATIONID" val="00000000-0000-0000-0000-000000000000"/>
  <p:tag name="ISFOXCLASSIFICATIONID" val="e3171716-98b2-4896-b5c7-e8b8ab69e33b"/>
  <p:tag name="ISFOXCLASSIFICATIONNAME" val="Restricted use"/>
  <p:tag name="ISFOXSHOWCLASSIFICATIONREQUESTDIALOG" val="False"/>
  <p:tag name="ISFOXCLASSIFICATIONINKEYWORDS" val="Restricted use"/>
  <p:tag name="ISFOXDOVERSIONINGONSAVE" val="0"/>
</p:tagLst>
</file>

<file path=ppt/tags/tag10.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11.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12.xml><?xml version="1.0" encoding="utf-8"?>
<p:tagLst xmlns:a="http://schemas.openxmlformats.org/drawingml/2006/main" xmlns:r="http://schemas.openxmlformats.org/officeDocument/2006/relationships" xmlns:p="http://schemas.openxmlformats.org/presentationml/2006/main">
  <p:tag name="LINKEDTO" val="43212834"/>
  <p:tag name="SOURCEHASH" val="53371190"/>
  <p:tag name="SHAPETYPE" val="BACKGROUNDSHAPE"/>
</p:tagLst>
</file>

<file path=ppt/tags/tag2.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3.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7.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8.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9.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heme/theme1.xml><?xml version="1.0" encoding="utf-8"?>
<a:theme xmlns:a="http://schemas.openxmlformats.org/drawingml/2006/main" name="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report template 16x9.potx" id="{5634706E-79F9-45A6-A4B5-5D8781601AAD}" vid="{621E18E1-E447-4C07-B38C-0DB4D1E96E3B}"/>
    </a:ext>
  </a:extLst>
</a:theme>
</file>

<file path=ppt/theme/theme2.xml><?xml version="1.0" encoding="utf-8"?>
<a:theme xmlns:a="http://schemas.openxmlformats.org/drawingml/2006/main" name="Content slides - no sub heading">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report template 16x9.potx" id="{5634706E-79F9-45A6-A4B5-5D8781601AAD}" vid="{FC360E35-1948-4014-8F54-3E0652FABC5E}"/>
    </a:ext>
  </a:extLst>
</a:theme>
</file>

<file path=ppt/theme/theme3.xml><?xml version="1.0" encoding="utf-8"?>
<a:theme xmlns:a="http://schemas.openxmlformats.org/drawingml/2006/main" name="Technical">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report template 16x9.potx" id="{5634706E-79F9-45A6-A4B5-5D8781601AAD}" vid="{4DFE48A5-8C20-4926-BD6C-B3F9EAE16DE8}"/>
    </a:ext>
  </a:extLst>
</a:theme>
</file>

<file path=ppt/theme/theme4.xml><?xml version="1.0" encoding="utf-8"?>
<a:theme xmlns:a="http://schemas.openxmlformats.org/drawingml/2006/main" name="OLD_1885412138_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Presentation4" id="{9C263C98-AEA2-6F41-AD0E-8A45323B9FD4}" vid="{C8592B72-A19F-4741-82FE-B428B2AE5C1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9">
    <a:dk1>
      <a:srgbClr val="1C1C1C"/>
    </a:dk1>
    <a:lt1>
      <a:srgbClr val="FFFFFF"/>
    </a:lt1>
    <a:dk2>
      <a:srgbClr val="963CBD"/>
    </a:dk2>
    <a:lt2>
      <a:srgbClr val="FFBE00"/>
    </a:lt2>
    <a:accent1>
      <a:srgbClr val="EF3340"/>
    </a:accent1>
    <a:accent2>
      <a:srgbClr val="848484"/>
    </a:accent2>
    <a:accent3>
      <a:srgbClr val="00A9CE"/>
    </a:accent3>
    <a:accent4>
      <a:srgbClr val="FF761A"/>
    </a:accent4>
    <a:accent5>
      <a:srgbClr val="FF25BF"/>
    </a:accent5>
    <a:accent6>
      <a:srgbClr val="C3E821"/>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Custom 9">
    <a:dk1>
      <a:srgbClr val="1C1C1C"/>
    </a:dk1>
    <a:lt1>
      <a:srgbClr val="FFFFFF"/>
    </a:lt1>
    <a:dk2>
      <a:srgbClr val="963CBD"/>
    </a:dk2>
    <a:lt2>
      <a:srgbClr val="FFBE00"/>
    </a:lt2>
    <a:accent1>
      <a:srgbClr val="EF3340"/>
    </a:accent1>
    <a:accent2>
      <a:srgbClr val="848484"/>
    </a:accent2>
    <a:accent3>
      <a:srgbClr val="00A9CE"/>
    </a:accent3>
    <a:accent4>
      <a:srgbClr val="FF761A"/>
    </a:accent4>
    <a:accent5>
      <a:srgbClr val="FF25BF"/>
    </a:accent5>
    <a:accent6>
      <a:srgbClr val="C3E821"/>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Custom 9">
    <a:dk1>
      <a:srgbClr val="1C1C1C"/>
    </a:dk1>
    <a:lt1>
      <a:srgbClr val="FFFFFF"/>
    </a:lt1>
    <a:dk2>
      <a:srgbClr val="963CBD"/>
    </a:dk2>
    <a:lt2>
      <a:srgbClr val="FFBE00"/>
    </a:lt2>
    <a:accent1>
      <a:srgbClr val="EF3340"/>
    </a:accent1>
    <a:accent2>
      <a:srgbClr val="848484"/>
    </a:accent2>
    <a:accent3>
      <a:srgbClr val="00A9CE"/>
    </a:accent3>
    <a:accent4>
      <a:srgbClr val="FF761A"/>
    </a:accent4>
    <a:accent5>
      <a:srgbClr val="FF25BF"/>
    </a:accent5>
    <a:accent6>
      <a:srgbClr val="C3E821"/>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9">
    <a:dk1>
      <a:srgbClr val="1C1C1C"/>
    </a:dk1>
    <a:lt1>
      <a:srgbClr val="FFFFFF"/>
    </a:lt1>
    <a:dk2>
      <a:srgbClr val="963CBD"/>
    </a:dk2>
    <a:lt2>
      <a:srgbClr val="FFBE00"/>
    </a:lt2>
    <a:accent1>
      <a:srgbClr val="EF3340"/>
    </a:accent1>
    <a:accent2>
      <a:srgbClr val="848484"/>
    </a:accent2>
    <a:accent3>
      <a:srgbClr val="00A9CE"/>
    </a:accent3>
    <a:accent4>
      <a:srgbClr val="FF761A"/>
    </a:accent4>
    <a:accent5>
      <a:srgbClr val="FF25BF"/>
    </a:accent5>
    <a:accent6>
      <a:srgbClr val="C3E821"/>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9">
    <a:dk1>
      <a:srgbClr val="1C1C1C"/>
    </a:dk1>
    <a:lt1>
      <a:srgbClr val="FFFFFF"/>
    </a:lt1>
    <a:dk2>
      <a:srgbClr val="963CBD"/>
    </a:dk2>
    <a:lt2>
      <a:srgbClr val="FFBE00"/>
    </a:lt2>
    <a:accent1>
      <a:srgbClr val="EF3340"/>
    </a:accent1>
    <a:accent2>
      <a:srgbClr val="848484"/>
    </a:accent2>
    <a:accent3>
      <a:srgbClr val="00A9CE"/>
    </a:accent3>
    <a:accent4>
      <a:srgbClr val="FF761A"/>
    </a:accent4>
    <a:accent5>
      <a:srgbClr val="FF25BF"/>
    </a:accent5>
    <a:accent6>
      <a:srgbClr val="C3E821"/>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9">
    <a:dk1>
      <a:srgbClr val="1C1C1C"/>
    </a:dk1>
    <a:lt1>
      <a:srgbClr val="FFFFFF"/>
    </a:lt1>
    <a:dk2>
      <a:srgbClr val="963CBD"/>
    </a:dk2>
    <a:lt2>
      <a:srgbClr val="FFBE00"/>
    </a:lt2>
    <a:accent1>
      <a:srgbClr val="EF3340"/>
    </a:accent1>
    <a:accent2>
      <a:srgbClr val="848484"/>
    </a:accent2>
    <a:accent3>
      <a:srgbClr val="00A9CE"/>
    </a:accent3>
    <a:accent4>
      <a:srgbClr val="FF761A"/>
    </a:accent4>
    <a:accent5>
      <a:srgbClr val="FF25BF"/>
    </a:accent5>
    <a:accent6>
      <a:srgbClr val="C3E821"/>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ustom 9">
    <a:dk1>
      <a:srgbClr val="1C1C1C"/>
    </a:dk1>
    <a:lt1>
      <a:srgbClr val="FFFFFF"/>
    </a:lt1>
    <a:dk2>
      <a:srgbClr val="963CBD"/>
    </a:dk2>
    <a:lt2>
      <a:srgbClr val="FFBE00"/>
    </a:lt2>
    <a:accent1>
      <a:srgbClr val="EF3340"/>
    </a:accent1>
    <a:accent2>
      <a:srgbClr val="848484"/>
    </a:accent2>
    <a:accent3>
      <a:srgbClr val="00A9CE"/>
    </a:accent3>
    <a:accent4>
      <a:srgbClr val="FF761A"/>
    </a:accent4>
    <a:accent5>
      <a:srgbClr val="FF25BF"/>
    </a:accent5>
    <a:accent6>
      <a:srgbClr val="C3E821"/>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Custom 9">
    <a:dk1>
      <a:srgbClr val="1C1C1C"/>
    </a:dk1>
    <a:lt1>
      <a:srgbClr val="FFFFFF"/>
    </a:lt1>
    <a:dk2>
      <a:srgbClr val="963CBD"/>
    </a:dk2>
    <a:lt2>
      <a:srgbClr val="FFBE00"/>
    </a:lt2>
    <a:accent1>
      <a:srgbClr val="EF3340"/>
    </a:accent1>
    <a:accent2>
      <a:srgbClr val="848484"/>
    </a:accent2>
    <a:accent3>
      <a:srgbClr val="00A9CE"/>
    </a:accent3>
    <a:accent4>
      <a:srgbClr val="FF761A"/>
    </a:accent4>
    <a:accent5>
      <a:srgbClr val="FF25BF"/>
    </a:accent5>
    <a:accent6>
      <a:srgbClr val="C3E821"/>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Custom 9">
    <a:dk1>
      <a:srgbClr val="1C1C1C"/>
    </a:dk1>
    <a:lt1>
      <a:srgbClr val="FFFFFF"/>
    </a:lt1>
    <a:dk2>
      <a:srgbClr val="963CBD"/>
    </a:dk2>
    <a:lt2>
      <a:srgbClr val="FFBE00"/>
    </a:lt2>
    <a:accent1>
      <a:srgbClr val="EF3340"/>
    </a:accent1>
    <a:accent2>
      <a:srgbClr val="848484"/>
    </a:accent2>
    <a:accent3>
      <a:srgbClr val="00A9CE"/>
    </a:accent3>
    <a:accent4>
      <a:srgbClr val="FF761A"/>
    </a:accent4>
    <a:accent5>
      <a:srgbClr val="FF25BF"/>
    </a:accent5>
    <a:accent6>
      <a:srgbClr val="C3E821"/>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Custom 9">
    <a:dk1>
      <a:srgbClr val="1C1C1C"/>
    </a:dk1>
    <a:lt1>
      <a:srgbClr val="FFFFFF"/>
    </a:lt1>
    <a:dk2>
      <a:srgbClr val="963CBD"/>
    </a:dk2>
    <a:lt2>
      <a:srgbClr val="FFBE00"/>
    </a:lt2>
    <a:accent1>
      <a:srgbClr val="EF3340"/>
    </a:accent1>
    <a:accent2>
      <a:srgbClr val="848484"/>
    </a:accent2>
    <a:accent3>
      <a:srgbClr val="00A9CE"/>
    </a:accent3>
    <a:accent4>
      <a:srgbClr val="FF761A"/>
    </a:accent4>
    <a:accent5>
      <a:srgbClr val="FF25BF"/>
    </a:accent5>
    <a:accent6>
      <a:srgbClr val="C3E821"/>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Custom 9">
    <a:dk1>
      <a:srgbClr val="1C1C1C"/>
    </a:dk1>
    <a:lt1>
      <a:srgbClr val="FFFFFF"/>
    </a:lt1>
    <a:dk2>
      <a:srgbClr val="963CBD"/>
    </a:dk2>
    <a:lt2>
      <a:srgbClr val="FFBE00"/>
    </a:lt2>
    <a:accent1>
      <a:srgbClr val="EF3340"/>
    </a:accent1>
    <a:accent2>
      <a:srgbClr val="848484"/>
    </a:accent2>
    <a:accent3>
      <a:srgbClr val="00A9CE"/>
    </a:accent3>
    <a:accent4>
      <a:srgbClr val="FF761A"/>
    </a:accent4>
    <a:accent5>
      <a:srgbClr val="FF25BF"/>
    </a:accent5>
    <a:accent6>
      <a:srgbClr val="C3E821"/>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ae9e9b22bfa4b2fb48519d1eb3ce05c xmlns="af242013-f306-455e-8be5-be2b42d3d70a">
      <Terms xmlns="http://schemas.microsoft.com/office/infopath/2007/PartnerControls"/>
    </mae9e9b22bfa4b2fb48519d1eb3ce05c>
    <o8c39495d53344c68a547633427008f7 xmlns="af242013-f306-455e-8be5-be2b42d3d70a">
      <Terms xmlns="http://schemas.microsoft.com/office/infopath/2007/PartnerControls"/>
    </o8c39495d53344c68a547633427008f7>
    <UnilyIsFeaturedDocument xmlns="af242013-f306-455e-8be5-be2b42d3d70a" xsi:nil="true"/>
    <jb64f3d2f4134173a597ada66a1a0ede xmlns="af242013-f306-455e-8be5-be2b42d3d70a">
      <Terms xmlns="http://schemas.microsoft.com/office/infopath/2007/PartnerControls"/>
    </jb64f3d2f4134173a597ada66a1a0ede>
    <e4ec7d3547bc4c9cb2ac90c9d75646b9 xmlns="af242013-f306-455e-8be5-be2b42d3d70a">
      <Terms xmlns="http://schemas.microsoft.com/office/infopath/2007/PartnerControls"/>
    </e4ec7d3547bc4c9cb2ac90c9d75646b9>
    <l301952e5dbb4c0199ff21de1741f6e1 xmlns="af242013-f306-455e-8be5-be2b42d3d70a">
      <Terms xmlns="http://schemas.microsoft.com/office/infopath/2007/PartnerControls"/>
    </l301952e5dbb4c0199ff21de1741f6e1>
    <UnilyIsTemplate xmlns="af242013-f306-455e-8be5-be2b42d3d70a" xsi:nil="true"/>
    <TaxCatchAll xmlns="af242013-f306-455e-8be5-be2b42d3d70a"/>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9EB377801821040A2CA2D8A5FE6CAA8" ma:contentTypeVersion="3" ma:contentTypeDescription="Create a new document." ma:contentTypeScope="" ma:versionID="c91ce06f9d3c527f7e9cdde07f7382e0">
  <xsd:schema xmlns:xsd="http://www.w3.org/2001/XMLSchema" xmlns:xs="http://www.w3.org/2001/XMLSchema" xmlns:p="http://schemas.microsoft.com/office/2006/metadata/properties" xmlns:ns2="af242013-f306-455e-8be5-be2b42d3d70a" xmlns:ns3="ed8fa620-ee69-43a1-92f4-eacdf6ef8b89" targetNamespace="http://schemas.microsoft.com/office/2006/metadata/properties" ma:root="true" ma:fieldsID="8622899ead282ed7e0ac61fdfaf66033" ns2:_="" ns3:_="">
    <xsd:import namespace="af242013-f306-455e-8be5-be2b42d3d70a"/>
    <xsd:import namespace="ed8fa620-ee69-43a1-92f4-eacdf6ef8b89"/>
    <xsd:element name="properties">
      <xsd:complexType>
        <xsd:sequence>
          <xsd:element name="documentManagement">
            <xsd:complexType>
              <xsd:all>
                <xsd:element ref="ns2:UnilyIsFeaturedDocument" minOccurs="0"/>
                <xsd:element ref="ns2:UnilyIsTemplate" minOccurs="0"/>
                <xsd:element ref="ns2:TaxCatchAll" minOccurs="0"/>
                <xsd:element ref="ns2:TaxCatchAllLabel" minOccurs="0"/>
                <xsd:element ref="ns2:mae9e9b22bfa4b2fb48519d1eb3ce05c" minOccurs="0"/>
                <xsd:element ref="ns2:e4ec7d3547bc4c9cb2ac90c9d75646b9" minOccurs="0"/>
                <xsd:element ref="ns2:jb64f3d2f4134173a597ada66a1a0ede" minOccurs="0"/>
                <xsd:element ref="ns2:o8c39495d53344c68a547633427008f7" minOccurs="0"/>
                <xsd:element ref="ns2:l301952e5dbb4c0199ff21de1741f6e1" minOccurs="0"/>
                <xsd:element ref="ns3:MediaServiceMetadata" minOccurs="0"/>
                <xsd:element ref="ns3:MediaServiceFastMetadata"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242013-f306-455e-8be5-be2b42d3d70a" elementFormDefault="qualified">
    <xsd:import namespace="http://schemas.microsoft.com/office/2006/documentManagement/types"/>
    <xsd:import namespace="http://schemas.microsoft.com/office/infopath/2007/PartnerControls"/>
    <xsd:element name="UnilyIsFeaturedDocument" ma:index="8" nillable="true" ma:displayName="Is Featured Document" ma:internalName="UnilyIsFeaturedDocument">
      <xsd:simpleType>
        <xsd:restriction base="dms:Boolean"/>
      </xsd:simpleType>
    </xsd:element>
    <xsd:element name="UnilyIsTemplate" ma:index="9" nillable="true" ma:displayName="Is Template" ma:internalName="UnilyIsTemplate">
      <xsd:simpleType>
        <xsd:restriction base="dms:Boolean"/>
      </xsd:simpleType>
    </xsd:element>
    <xsd:element name="TaxCatchAll" ma:index="10" nillable="true" ma:displayName="Taxonomy Catch All Column" ma:description="" ma:hidden="true" ma:list="{74fccbee-ba4f-4551-aa41-c3f6b15684b8}" ma:internalName="TaxCatchAll" ma:showField="CatchAllData" ma:web="af242013-f306-455e-8be5-be2b42d3d70a">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74fccbee-ba4f-4551-aa41-c3f6b15684b8}" ma:internalName="TaxCatchAllLabel" ma:readOnly="true" ma:showField="CatchAllDataLabel" ma:web="af242013-f306-455e-8be5-be2b42d3d70a">
      <xsd:complexType>
        <xsd:complexContent>
          <xsd:extension base="dms:MultiChoiceLookup">
            <xsd:sequence>
              <xsd:element name="Value" type="dms:Lookup" maxOccurs="unbounded" minOccurs="0" nillable="true"/>
            </xsd:sequence>
          </xsd:extension>
        </xsd:complexContent>
      </xsd:complexType>
    </xsd:element>
    <xsd:element name="mae9e9b22bfa4b2fb48519d1eb3ce05c" ma:index="12" nillable="true" ma:taxonomy="true" ma:internalName="mae9e9b22bfa4b2fb48519d1eb3ce05c" ma:taxonomyFieldName="Offer" ma:displayName="Offer" ma:default="" ma:fieldId="{6ae9e9b2-2bfa-4b2f-b485-19d1eb3ce05c}" ma:taxonomyMulti="true" ma:sspId="335d02d2-2acc-434b-b7bb-812ff22cbf32" ma:termSetId="206cf811-ca3d-4daf-bd45-b33cea815a9d" ma:anchorId="00000000-0000-0000-0000-000000000000" ma:open="false" ma:isKeyword="false">
      <xsd:complexType>
        <xsd:sequence>
          <xsd:element ref="pc:Terms" minOccurs="0" maxOccurs="1"/>
        </xsd:sequence>
      </xsd:complexType>
    </xsd:element>
    <xsd:element name="e4ec7d3547bc4c9cb2ac90c9d75646b9" ma:index="14" nillable="true" ma:taxonomy="true" ma:internalName="e4ec7d3547bc4c9cb2ac90c9d75646b9" ma:taxonomyFieldName="Countries" ma:displayName="Countries" ma:default="" ma:fieldId="{e4ec7d35-47bc-4c9c-b2ac-90c9d75646b9}" ma:taxonomyMulti="true" ma:sspId="335d02d2-2acc-434b-b7bb-812ff22cbf32" ma:termSetId="c2e122a6-bbb9-4e3e-a9c0-10a202184023" ma:anchorId="00000000-0000-0000-0000-000000000000" ma:open="false" ma:isKeyword="false">
      <xsd:complexType>
        <xsd:sequence>
          <xsd:element ref="pc:Terms" minOccurs="0" maxOccurs="1"/>
        </xsd:sequence>
      </xsd:complexType>
    </xsd:element>
    <xsd:element name="jb64f3d2f4134173a597ada66a1a0ede" ma:index="16" nillable="true" ma:taxonomy="true" ma:internalName="jb64f3d2f4134173a597ada66a1a0ede" ma:taxonomyFieldName="Departments" ma:displayName="Departments" ma:default="" ma:fieldId="{3b64f3d2-f413-4173-a597-ada66a1a0ede}" ma:taxonomyMulti="true" ma:sspId="335d02d2-2acc-434b-b7bb-812ff22cbf32" ma:termSetId="7db15008-d1d6-498d-a488-7d8774bc176a" ma:anchorId="00000000-0000-0000-0000-000000000000" ma:open="false" ma:isKeyword="false">
      <xsd:complexType>
        <xsd:sequence>
          <xsd:element ref="pc:Terms" minOccurs="0" maxOccurs="1"/>
        </xsd:sequence>
      </xsd:complexType>
    </xsd:element>
    <xsd:element name="o8c39495d53344c68a547633427008f7" ma:index="18" nillable="true" ma:taxonomy="true" ma:internalName="o8c39495d53344c68a547633427008f7" ma:taxonomyFieldName="Document_x0020_Categories" ma:displayName="Document Categories" ma:default="" ma:fieldId="{88c39495-d533-44c6-8a54-7633427008f7}" ma:taxonomyMulti="true" ma:sspId="335d02d2-2acc-434b-b7bb-812ff22cbf32" ma:termSetId="f0f7a287-f6ff-41d8-bac1-a65f52683236" ma:anchorId="00000000-0000-0000-0000-000000000000" ma:open="false" ma:isKeyword="false">
      <xsd:complexType>
        <xsd:sequence>
          <xsd:element ref="pc:Terms" minOccurs="0" maxOccurs="1"/>
        </xsd:sequence>
      </xsd:complexType>
    </xsd:element>
    <xsd:element name="l301952e5dbb4c0199ff21de1741f6e1" ma:index="20" nillable="true" ma:taxonomy="true" ma:internalName="l301952e5dbb4c0199ff21de1741f6e1" ma:taxonomyFieldName="Companies" ma:displayName="Companies" ma:default="" ma:fieldId="{5301952e-5dbb-4c01-99ff-21de1741f6e1}" ma:taxonomyMulti="true" ma:sspId="335d02d2-2acc-434b-b7bb-812ff22cbf32" ma:termSetId="3915896b-ab17-402b-9622-cf55dd918695"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d8fa620-ee69-43a1-92f4-eacdf6ef8b89"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MediaServiceAuto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193883-9DEF-4394-A746-8B0504B231C0}">
  <ds:schemaRefs>
    <ds:schemaRef ds:uri="http://purl.org/dc/terms/"/>
    <ds:schemaRef ds:uri="http://www.w3.org/XML/1998/namespace"/>
    <ds:schemaRef ds:uri="http://schemas.microsoft.com/office/2006/documentManagement/types"/>
    <ds:schemaRef ds:uri="http://purl.org/dc/elements/1.1/"/>
    <ds:schemaRef ds:uri="af242013-f306-455e-8be5-be2b42d3d70a"/>
    <ds:schemaRef ds:uri="http://schemas.openxmlformats.org/package/2006/metadata/core-properties"/>
    <ds:schemaRef ds:uri="http://schemas.microsoft.com/office/infopath/2007/PartnerControls"/>
    <ds:schemaRef ds:uri="ed8fa620-ee69-43a1-92f4-eacdf6ef8b89"/>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56FFA0D7-58F6-4504-B02C-924C12AC59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242013-f306-455e-8be5-be2b42d3d70a"/>
    <ds:schemaRef ds:uri="ed8fa620-ee69-43a1-92f4-eacdf6ef8b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375B81-FBF5-4924-A5E0-F0376D8E7D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Kantar template master</Template>
  <TotalTime>0</TotalTime>
  <Words>6600</Words>
  <Application>Microsoft Office PowerPoint</Application>
  <PresentationFormat>Breitbild</PresentationFormat>
  <Paragraphs>1294</Paragraphs>
  <Slides>53</Slides>
  <Notes>1</Notes>
  <HiddenSlides>0</HiddenSlides>
  <MMClips>0</MMClips>
  <ScaleCrop>false</ScaleCrop>
  <HeadingPairs>
    <vt:vector size="6" baseType="variant">
      <vt:variant>
        <vt:lpstr>Verwendete Schriftarten</vt:lpstr>
      </vt:variant>
      <vt:variant>
        <vt:i4>3</vt:i4>
      </vt:variant>
      <vt:variant>
        <vt:lpstr>Design</vt:lpstr>
      </vt:variant>
      <vt:variant>
        <vt:i4>4</vt:i4>
      </vt:variant>
      <vt:variant>
        <vt:lpstr>Folientitel</vt:lpstr>
      </vt:variant>
      <vt:variant>
        <vt:i4>53</vt:i4>
      </vt:variant>
    </vt:vector>
  </HeadingPairs>
  <TitlesOfParts>
    <vt:vector size="60" baseType="lpstr">
      <vt:lpstr>Arial</vt:lpstr>
      <vt:lpstr>Calibri</vt:lpstr>
      <vt:lpstr>Symbol</vt:lpstr>
      <vt:lpstr>Kantar template master</vt:lpstr>
      <vt:lpstr>Content slides - no sub heading</vt:lpstr>
      <vt:lpstr>Technical</vt:lpstr>
      <vt:lpstr>OLD_1885412138_Kantar template master</vt:lpstr>
      <vt:lpstr>STADA Group  Health Report  “The Future of Health”</vt:lpstr>
      <vt:lpstr>Contents</vt:lpstr>
      <vt:lpstr>Study Design</vt:lpstr>
      <vt:lpstr>Summary (1 of 4)</vt:lpstr>
      <vt:lpstr>Summary (2 of 4)</vt:lpstr>
      <vt:lpstr>Summary (3 of 4)</vt:lpstr>
      <vt:lpstr>Summary (4 of 4)</vt:lpstr>
      <vt:lpstr>PowerPoint-Präsentation</vt:lpstr>
      <vt:lpstr>In general high level of satisfaction with the Belgian healthcare system with 91% being either satisfied or very satisfied.</vt:lpstr>
      <vt:lpstr>37% wholeheartedly trust conventional medicine. Another 40% trust it by large, but also educate themselves about some topics on the internet.</vt:lpstr>
      <vt:lpstr>More than half could imagine being treated by webcam or internet.</vt:lpstr>
      <vt:lpstr>PowerPoint-Präsentation</vt:lpstr>
      <vt:lpstr>36% are aware of the correct answer that online pharmacies may only offer over-the-counter medicines.</vt:lpstr>
      <vt:lpstr>The majority would have more confidence if the medicine was carried out by a stationary pharmacy to ensure they don’t receive counterfeit drugs and have their local contact.</vt:lpstr>
      <vt:lpstr>Respondents are generally in favour of using an app prescribed by their doctor, mostly to keep an eye on health levels and being able to send relevant health data to their doc anytime.</vt:lpstr>
      <vt:lpstr>Most frequent data the respondents would like to be digitalised are appointment reminders, doctor’s letter, the certificate of vaccination and sick notes.</vt:lpstr>
      <vt:lpstr>PowerPoint-Präsentation</vt:lpstr>
      <vt:lpstr>38% of the respondents are aware that antibiotics are used to combat bacteria only.</vt:lpstr>
      <vt:lpstr>Rather high awareness about measles and hepatitis A/B vaccination, while awareness about chickenpox and HPV is only about medium/moderately high.</vt:lpstr>
      <vt:lpstr>About two thirds state to be afraid of antibiotic-resistant germs.</vt:lpstr>
      <vt:lpstr>86% of respondents express to be in favour of compulsory vaccinations.</vt:lpstr>
      <vt:lpstr>Few respondents regularly check their Certificate of Vaccination.</vt:lpstr>
      <vt:lpstr>PowerPoint-Präsentation</vt:lpstr>
      <vt:lpstr>33% are aware of the correct understanding of the term ‘Assisted Suicide’.</vt:lpstr>
      <vt:lpstr>About half of the respondents is aware of heart attack being responsible for the majority of casualties in Europe.</vt:lpstr>
      <vt:lpstr>71% discussed the topic of death either with their closest relatives or their partner. 9% even have spoken to their doctor about death.</vt:lpstr>
      <vt:lpstr>About three quarters could imagine availing themselves of Assisted Suicide, mostly to avoid constant agony.</vt:lpstr>
      <vt:lpstr>PowerPoint-Präsentation</vt:lpstr>
      <vt:lpstr>About half are aware of the genetic predisposition of breast cancer and cardiovascular diseases, rather low levels of awareness regarding other diseases.</vt:lpstr>
      <vt:lpstr>41% regard eternal life to be hocus pocus, another 35% would not want to live eternally even if it was possible.</vt:lpstr>
      <vt:lpstr>Half of the respondents would take the polypill to prevent possible age-related conditions. </vt:lpstr>
      <vt:lpstr>Half of the respondents would consider changing their genes, though among those, half of them would feel uneasy messing with their genes.</vt:lpstr>
      <vt:lpstr>PowerPoint-Präsentation</vt:lpstr>
      <vt:lpstr>Stress, depression and jet lag/shift work are the most frequently mentioned causes for insomnia, only half mentions alcohol.</vt:lpstr>
      <vt:lpstr>Two thirds (64%) correctly mention beer to be impairing antibiotics, only 27% mention citric juices, 17% milk.</vt:lpstr>
      <vt:lpstr>Low willingness to consider sleeping pills (28%), with about one third being afraid of becoming addicted to it.</vt:lpstr>
      <vt:lpstr>Most respondents consider going to work despite having a cold.</vt:lpstr>
      <vt:lpstr>Package leaflet and asking the doctor are the most frequently used sources of information, followed by the pharmacy and the internet.</vt:lpstr>
      <vt:lpstr>PowerPoint-Präsentation</vt:lpstr>
      <vt:lpstr>Very high awareness of sex promoting healthier sleep. However low awareness in preventing heart disease and obesity.</vt:lpstr>
      <vt:lpstr>Only about one quarter are aware of the fact that kissing can cause sexually transmitted diseases.</vt:lpstr>
      <vt:lpstr>Frequency of sexual intercourse is the most frequently discussed topic, followed by contraception and lack of sexual desire. 40% do not talk about sex topics.</vt:lpstr>
      <vt:lpstr>About two thirds would get intimate even if the partner had a cold, 28% even would have sex with their partner.</vt:lpstr>
      <vt:lpstr>One third of respondents had ever been tested for sexual transmitted diseases.</vt:lpstr>
      <vt:lpstr>PowerPoint-Präsentation</vt:lpstr>
      <vt:lpstr>43% worry about the long-term affordability of healthcare. 37% state that healthcare gets more expensive for older patients and government cannot incease spending in healthcare.</vt:lpstr>
      <vt:lpstr>Half of the respondents (50%) are aware that antibiotics kill bad and good bacteria. 43% are aware that antibiotics weaken the immune system.</vt:lpstr>
      <vt:lpstr>73% are aware of most people having vitamin D deficiency after the winter period.</vt:lpstr>
      <vt:lpstr>PowerPoint-Präsentation</vt:lpstr>
      <vt:lpstr>Demographics</vt:lpstr>
      <vt:lpstr>Demographics</vt:lpstr>
      <vt:lpstr>Demographics</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 can run to four lines if required – 30pt</dc:title>
  <dc:subject>Sub-heading</dc:subject>
  <dc:creator>Williams, Tom (KHLEP)</dc:creator>
  <cp:keywords>Restricted use;Project reference</cp:keywords>
  <dc:description>Date</dc:description>
  <cp:lastModifiedBy>Popko, Sandy (TSBIE)</cp:lastModifiedBy>
  <cp:revision>363</cp:revision>
  <cp:lastPrinted>2017-03-24T13:40:26Z</cp:lastPrinted>
  <dcterms:created xsi:type="dcterms:W3CDTF">2020-01-16T12:03:10Z</dcterms:created>
  <dcterms:modified xsi:type="dcterms:W3CDTF">2020-04-03T15:58:10Z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0x01010089EB377801821040A2CA2D8A5FE6CAA8</vt:lpwstr>
  </property>
  <property fmtid="{D5CDD505-2E9C-101B-9397-08002B2CF9AE}" pid="3" name="a71660d270c64f5bbb8f27ffa23">
    <vt:bool>false</vt:bool>
  </property>
  <property fmtid="{D5CDD505-2E9C-101B-9397-08002B2CF9AE}" pid="4" name="ISFOXClassification">
    <vt:lpwstr>Restricted use</vt:lpwstr>
  </property>
</Properties>
</file>