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4.xml" ContentType="application/vnd.ms-office.chartstyle+xml"/>
  <Override PartName="/ppt/charts/colors4.xml" ContentType="application/vnd.ms-office.chartcolorstyle+xml"/>
  <Override PartName="/ppt/charts/chart22.xml" ContentType="application/vnd.openxmlformats-officedocument.drawingml.chart+xml"/>
  <Override PartName="/ppt/drawings/drawing1.xml" ContentType="application/vnd.openxmlformats-officedocument.drawingml.chartshapes+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1094" r:id="rId6"/>
    <p:sldId id="1105" r:id="rId7"/>
    <p:sldId id="5921" r:id="rId8"/>
    <p:sldId id="5916" r:id="rId9"/>
    <p:sldId id="1289" r:id="rId10"/>
    <p:sldId id="5693" r:id="rId11"/>
    <p:sldId id="1099" r:id="rId12"/>
    <p:sldId id="5682" r:id="rId13"/>
    <p:sldId id="5689" r:id="rId14"/>
    <p:sldId id="5684" r:id="rId15"/>
    <p:sldId id="5691" r:id="rId16"/>
    <p:sldId id="5683" r:id="rId17"/>
    <p:sldId id="5692" r:id="rId18"/>
    <p:sldId id="5915" r:id="rId19"/>
    <p:sldId id="5614" r:id="rId20"/>
    <p:sldId id="5685" r:id="rId21"/>
    <p:sldId id="5917" r:id="rId22"/>
    <p:sldId id="5695" r:id="rId23"/>
    <p:sldId id="1098" r:id="rId24"/>
    <p:sldId id="5918" r:id="rId25"/>
    <p:sldId id="1107" r:id="rId26"/>
    <p:sldId id="271" r:id="rId27"/>
    <p:sldId id="407" r:id="rId28"/>
  </p:sldIdLst>
  <p:sldSz cx="12192000" cy="6858000"/>
  <p:notesSz cx="6858000" cy="9144000"/>
  <p:custDataLst>
    <p:tags r:id="rId3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434" userDrawn="1">
          <p15:clr>
            <a:srgbClr val="A4A3A4"/>
          </p15:clr>
        </p15:guide>
        <p15:guide id="7" orient="horz" pos="231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ias Meul" initials="MM" lastIdx="18" clrIdx="6"/>
  <p:cmAuthor id="1" name="Romain Carette" initials="RC" lastIdx="1" clrIdx="0"/>
  <p:cmAuthor id="8" name="Lisa De Gersem" initials="LDG" lastIdx="1" clrIdx="7"/>
  <p:cmAuthor id="2" name="Anne Dehaen" initials="AD" lastIdx="26" clrIdx="1"/>
  <p:cmAuthor id="3" name="Caroline Van Borm" initials="CVB" lastIdx="85" clrIdx="2"/>
  <p:cmAuthor id="4" name="Glenn Hendrickx" initials="GH" lastIdx="10" clrIdx="3"/>
  <p:cmAuthor id="5" name="Lisa Maerten" initials="LM" lastIdx="1" clrIdx="4"/>
  <p:cmAuthor id="6" name="Joke Vranken" initials="JV" lastIdx="1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7E3E2"/>
    <a:srgbClr val="7FCECD"/>
    <a:srgbClr val="EBEBEB"/>
    <a:srgbClr val="FAFAFA"/>
    <a:srgbClr val="F7F7F7"/>
    <a:srgbClr val="66C4C4"/>
    <a:srgbClr val="D26464"/>
    <a:srgbClr val="E4C7EC"/>
    <a:srgbClr val="BED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70" autoAdjust="0"/>
    <p:restoredTop sz="96201" autoAdjust="0"/>
  </p:normalViewPr>
  <p:slideViewPr>
    <p:cSldViewPr snapToGrid="0" showGuides="1">
      <p:cViewPr varScale="1">
        <p:scale>
          <a:sx n="68" d="100"/>
          <a:sy n="68" d="100"/>
        </p:scale>
        <p:origin x="762" y="72"/>
      </p:cViewPr>
      <p:guideLst>
        <p:guide pos="2434"/>
        <p:guide orient="horz" pos="2319"/>
      </p:guideLst>
    </p:cSldViewPr>
  </p:slideViewPr>
  <p:notesTextViewPr>
    <p:cViewPr>
      <p:scale>
        <a:sx n="3" d="2"/>
        <a:sy n="3" d="2"/>
      </p:scale>
      <p:origin x="0" y="0"/>
    </p:cViewPr>
  </p:notesTextViewPr>
  <p:sorterViewPr>
    <p:cViewPr varScale="1">
      <p:scale>
        <a:sx n="1" d="1"/>
        <a:sy n="1" d="1"/>
      </p:scale>
      <p:origin x="0" y="-4062"/>
    </p:cViewPr>
  </p:sorterViewPr>
  <p:notesViewPr>
    <p:cSldViewPr snapToGrid="0" showGuides="1">
      <p:cViewPr>
        <p:scale>
          <a:sx n="75" d="100"/>
          <a:sy n="75" d="100"/>
        </p:scale>
        <p:origin x="5928" y="13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xml"/><Relationship Id="rId1" Type="http://schemas.microsoft.com/office/2011/relationships/chartStyle" Target="style3.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4.xml"/><Relationship Id="rId1" Type="http://schemas.microsoft.com/office/2011/relationships/chartStyle" Target="style4.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63287596822852E-2"/>
          <c:w val="1"/>
          <c:h val="0.68096608130173331"/>
        </c:manualLayout>
      </c:layout>
      <c:barChart>
        <c:barDir val="col"/>
        <c:grouping val="clustered"/>
        <c:varyColors val="0"/>
        <c:ser>
          <c:idx val="0"/>
          <c:order val="0"/>
          <c:tx>
            <c:strRef>
              <c:f>Sheet1!$A$5</c:f>
              <c:strCache>
                <c:ptCount val="1"/>
                <c:pt idx="0">
                  <c:v>%</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Groep 1
(n=100)
(A)</c:v>
                </c:pt>
                <c:pt idx="1">
                  <c:v>Groep 2
(n=150)
(B)</c:v>
                </c:pt>
                <c:pt idx="2">
                  <c:v>Groep 3
(n=150)
(C)</c:v>
                </c:pt>
              </c:strCache>
            </c:strRef>
          </c:cat>
          <c:val>
            <c:numRef>
              <c:f>Sheet1!$B$5:$D$5</c:f>
              <c:numCache>
                <c:formatCode>0.00</c:formatCode>
                <c:ptCount val="3"/>
                <c:pt idx="0">
                  <c:v>54</c:v>
                </c:pt>
                <c:pt idx="1">
                  <c:v>70</c:v>
                </c:pt>
                <c:pt idx="2">
                  <c:v>58</c:v>
                </c:pt>
              </c:numCache>
            </c:numRef>
          </c:val>
          <c:extLst>
            <c:ext xmlns:c16="http://schemas.microsoft.com/office/drawing/2014/chart" uri="{C3380CC4-5D6E-409C-BE32-E72D297353CC}">
              <c16:uniqueId val="{00000000-B74C-4E13-9777-8D984DFD7D9B}"/>
            </c:ext>
          </c:extLst>
        </c:ser>
        <c:dLbls>
          <c:dLblPos val="outEnd"/>
          <c:showLegendKey val="0"/>
          <c:showVal val="1"/>
          <c:showCatName val="0"/>
          <c:showSerName val="0"/>
          <c:showPercent val="0"/>
          <c:showBubbleSize val="0"/>
        </c:dLbls>
        <c:gapWidth val="200"/>
        <c:axId val="296990976"/>
        <c:axId val="297084032"/>
      </c:barChart>
      <c:catAx>
        <c:axId val="29699097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BE"/>
          </a:p>
        </c:txPr>
        <c:crossAx val="297084032"/>
        <c:crosses val="autoZero"/>
        <c:auto val="1"/>
        <c:lblAlgn val="ctr"/>
        <c:lblOffset val="0"/>
        <c:noMultiLvlLbl val="0"/>
      </c:catAx>
      <c:valAx>
        <c:axId val="297084032"/>
        <c:scaling>
          <c:orientation val="minMax"/>
          <c:max val="100"/>
          <c:min val="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BE"/>
          </a:p>
        </c:txPr>
        <c:crossAx val="296990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n-lt"/>
        </a:defRPr>
      </a:pPr>
      <a:endParaRPr lang="en-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9B6A-4815-9862-B680450026C9}"/>
              </c:ext>
            </c:extLst>
          </c:dPt>
          <c:dPt>
            <c:idx val="1"/>
            <c:bubble3D val="0"/>
            <c:spPr>
              <a:solidFill>
                <a:schemeClr val="accent5"/>
              </a:solidFill>
              <a:ln w="19050">
                <a:noFill/>
              </a:ln>
              <a:effectLst/>
            </c:spPr>
            <c:extLst>
              <c:ext xmlns:c16="http://schemas.microsoft.com/office/drawing/2014/chart" uri="{C3380CC4-5D6E-409C-BE32-E72D297353CC}">
                <c16:uniqueId val="{00000003-9B6A-4815-9862-B680450026C9}"/>
              </c:ext>
            </c:extLst>
          </c:dPt>
          <c:dPt>
            <c:idx val="2"/>
            <c:bubble3D val="0"/>
            <c:spPr>
              <a:solidFill>
                <a:schemeClr val="accent5"/>
              </a:solidFill>
              <a:ln w="19050">
                <a:noFill/>
              </a:ln>
              <a:effectLst/>
            </c:spPr>
            <c:extLst>
              <c:ext xmlns:c16="http://schemas.microsoft.com/office/drawing/2014/chart" uri="{C3380CC4-5D6E-409C-BE32-E72D297353CC}">
                <c16:uniqueId val="{00000005-9B6A-4815-9862-B680450026C9}"/>
              </c:ext>
            </c:extLst>
          </c:dPt>
          <c:dPt>
            <c:idx val="3"/>
            <c:bubble3D val="0"/>
            <c:spPr>
              <a:solidFill>
                <a:schemeClr val="accent4"/>
              </a:solidFill>
              <a:ln w="19050">
                <a:noFill/>
              </a:ln>
              <a:effectLst/>
            </c:spPr>
            <c:extLst>
              <c:ext xmlns:c16="http://schemas.microsoft.com/office/drawing/2014/chart" uri="{C3380CC4-5D6E-409C-BE32-E72D297353CC}">
                <c16:uniqueId val="{00000007-9B6A-4815-9862-B680450026C9}"/>
              </c:ext>
            </c:extLst>
          </c:dPt>
          <c:dPt>
            <c:idx val="4"/>
            <c:bubble3D val="0"/>
            <c:spPr>
              <a:solidFill>
                <a:schemeClr val="accent2"/>
              </a:solidFill>
              <a:ln w="19050">
                <a:noFill/>
              </a:ln>
              <a:effectLst/>
            </c:spPr>
            <c:extLst>
              <c:ext xmlns:c16="http://schemas.microsoft.com/office/drawing/2014/chart" uri="{C3380CC4-5D6E-409C-BE32-E72D297353CC}">
                <c16:uniqueId val="{00000009-9B6A-4815-9862-B680450026C9}"/>
              </c:ext>
            </c:extLst>
          </c:dPt>
          <c:dPt>
            <c:idx val="5"/>
            <c:bubble3D val="0"/>
            <c:spPr>
              <a:solidFill>
                <a:schemeClr val="accent3"/>
              </a:solidFill>
              <a:ln w="19050">
                <a:noFill/>
              </a:ln>
              <a:effectLst/>
            </c:spPr>
            <c:extLst>
              <c:ext xmlns:c16="http://schemas.microsoft.com/office/drawing/2014/chart" uri="{C3380CC4-5D6E-409C-BE32-E72D297353CC}">
                <c16:uniqueId val="{0000000B-9B6A-4815-9862-B680450026C9}"/>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Ja</c:v>
                </c:pt>
                <c:pt idx="1">
                  <c:v>Neen</c:v>
                </c:pt>
              </c:strCache>
            </c:strRef>
          </c:cat>
          <c:val>
            <c:numRef>
              <c:f>Sheet1!$B$2:$B$3</c:f>
              <c:numCache>
                <c:formatCode>0.00</c:formatCode>
                <c:ptCount val="2"/>
                <c:pt idx="0">
                  <c:v>51.73</c:v>
                </c:pt>
                <c:pt idx="1">
                  <c:v>48.27</c:v>
                </c:pt>
              </c:numCache>
            </c:numRef>
          </c:val>
          <c:extLst>
            <c:ext xmlns:c16="http://schemas.microsoft.com/office/drawing/2014/chart" uri="{C3380CC4-5D6E-409C-BE32-E72D297353CC}">
              <c16:uniqueId val="{0000000C-9B6A-4815-9862-B680450026C9}"/>
            </c:ext>
          </c:extLst>
        </c:ser>
        <c:dLbls>
          <c:showLegendKey val="0"/>
          <c:showVal val="0"/>
          <c:showCatName val="0"/>
          <c:showSerName val="0"/>
          <c:showPercent val="0"/>
          <c:showBubbleSize val="0"/>
          <c:showLeaderLines val="1"/>
        </c:dLbls>
        <c:firstSliceAng val="0"/>
        <c:holeSize val="6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tx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200" b="1" i="0" u="none" strike="noStrike" kern="1200" baseline="0">
                    <a:solidFill>
                      <a:schemeClr val="tx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Beter contact (tussen collega’s / met klanten / …)</c:v>
                </c:pt>
                <c:pt idx="1">
                  <c:v>Betere werksfeer</c:v>
                </c:pt>
                <c:pt idx="2">
                  <c:v>Zet aan tot beweging</c:v>
                </c:pt>
                <c:pt idx="3">
                  <c:v>Minder stress</c:v>
                </c:pt>
                <c:pt idx="4">
                  <c:v>Betere productiviteit</c:v>
                </c:pt>
                <c:pt idx="5">
                  <c:v>Andere</c:v>
                </c:pt>
                <c:pt idx="6">
                  <c:v>Geen positieve effecten </c:v>
                </c:pt>
              </c:strCache>
            </c:strRef>
          </c:cat>
          <c:val>
            <c:numRef>
              <c:f>Sheet1!$B$2:$B$8</c:f>
              <c:numCache>
                <c:formatCode>0.00</c:formatCode>
                <c:ptCount val="7"/>
                <c:pt idx="0">
                  <c:v>45.35</c:v>
                </c:pt>
                <c:pt idx="1">
                  <c:v>38.950000000000003</c:v>
                </c:pt>
                <c:pt idx="2">
                  <c:v>31.82</c:v>
                </c:pt>
                <c:pt idx="3">
                  <c:v>22.71</c:v>
                </c:pt>
                <c:pt idx="4">
                  <c:v>7.91</c:v>
                </c:pt>
              </c:numCache>
            </c:numRef>
          </c:val>
          <c:extLst>
            <c:ext xmlns:c16="http://schemas.microsoft.com/office/drawing/2014/chart" uri="{C3380CC4-5D6E-409C-BE32-E72D297353CC}">
              <c16:uniqueId val="{00000000-A8A6-43AC-B367-19DF633EF7CC}"/>
            </c:ext>
          </c:extLst>
        </c:ser>
        <c:ser>
          <c:idx val="1"/>
          <c:order val="1"/>
          <c:tx>
            <c:strRef>
              <c:f>Sheet1!$C$1</c:f>
              <c:strCache>
                <c:ptCount val="1"/>
                <c:pt idx="0">
                  <c:v>% Net</c:v>
                </c:pt>
              </c:strCache>
            </c:strRef>
          </c:tx>
          <c:spPr>
            <a:solidFill>
              <a:schemeClr val="accent5"/>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Beter contact (tussen collega’s / met klanten / …)</c:v>
                </c:pt>
                <c:pt idx="1">
                  <c:v>Betere werksfeer</c:v>
                </c:pt>
                <c:pt idx="2">
                  <c:v>Zet aan tot beweging</c:v>
                </c:pt>
                <c:pt idx="3">
                  <c:v>Minder stress</c:v>
                </c:pt>
                <c:pt idx="4">
                  <c:v>Betere productiviteit</c:v>
                </c:pt>
                <c:pt idx="5">
                  <c:v>Andere</c:v>
                </c:pt>
                <c:pt idx="6">
                  <c:v>Geen positieve effecten </c:v>
                </c:pt>
              </c:strCache>
            </c:strRef>
          </c:cat>
          <c:val>
            <c:numRef>
              <c:f>Sheet1!$C$2:$C$8</c:f>
              <c:numCache>
                <c:formatCode>General</c:formatCode>
                <c:ptCount val="7"/>
                <c:pt idx="6" formatCode="0.00">
                  <c:v>41.07</c:v>
                </c:pt>
              </c:numCache>
            </c:numRef>
          </c:val>
          <c:extLst>
            <c:ext xmlns:c16="http://schemas.microsoft.com/office/drawing/2014/chart" uri="{C3380CC4-5D6E-409C-BE32-E72D297353CC}">
              <c16:uniqueId val="{00000001-A8A6-43AC-B367-19DF633EF7C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2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Beter contact (tussen collega’s / met klanten / …)</c:v>
                </c:pt>
                <c:pt idx="1">
                  <c:v>Betere werksfeer</c:v>
                </c:pt>
                <c:pt idx="2">
                  <c:v>Zet aan tot beweging</c:v>
                </c:pt>
                <c:pt idx="3">
                  <c:v>Minder stress</c:v>
                </c:pt>
                <c:pt idx="4">
                  <c:v>Betere productiviteit</c:v>
                </c:pt>
                <c:pt idx="5">
                  <c:v>Andere</c:v>
                </c:pt>
                <c:pt idx="6">
                  <c:v>Geen positieve effecten </c:v>
                </c:pt>
              </c:strCache>
            </c:strRef>
          </c:cat>
          <c:val>
            <c:numRef>
              <c:f>Sheet1!$D$2:$D$8</c:f>
              <c:numCache>
                <c:formatCode>General</c:formatCode>
                <c:ptCount val="7"/>
                <c:pt idx="5" formatCode="0.00">
                  <c:v>10.4</c:v>
                </c:pt>
              </c:numCache>
            </c:numRef>
          </c:val>
          <c:extLst>
            <c:ext xmlns:c16="http://schemas.microsoft.com/office/drawing/2014/chart" uri="{C3380CC4-5D6E-409C-BE32-E72D297353CC}">
              <c16:uniqueId val="{00000002-A8A6-43AC-B367-19DF633EF7CC}"/>
            </c:ext>
          </c:extLst>
        </c:ser>
        <c:dLbls>
          <c:dLblPos val="outEnd"/>
          <c:showLegendKey val="0"/>
          <c:showVal val="1"/>
          <c:showCatName val="0"/>
          <c:showSerName val="0"/>
          <c:showPercent val="0"/>
          <c:showBubbleSize val="0"/>
        </c:dLbls>
        <c:gapWidth val="80"/>
        <c:overlap val="100"/>
        <c:axId val="419043200"/>
        <c:axId val="419044736"/>
      </c:barChart>
      <c:catAx>
        <c:axId val="419043200"/>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419044736"/>
        <c:crosses val="autoZero"/>
        <c:auto val="1"/>
        <c:lblAlgn val="ctr"/>
        <c:lblOffset val="100"/>
        <c:noMultiLvlLbl val="0"/>
      </c:catAx>
      <c:valAx>
        <c:axId val="419044736"/>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41904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accent5"/>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200" b="1" i="0" u="none" strike="noStrike" kern="1200" baseline="0">
                    <a:solidFill>
                      <a:schemeClr val="accent5"/>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Extra schoonmaak</c:v>
                </c:pt>
                <c:pt idx="1">
                  <c:v>Geluidsoverlast (blaffen)</c:v>
                </c:pt>
                <c:pt idx="2">
                  <c:v>Collega’s / klanten die schrik hebben van honden</c:v>
                </c:pt>
                <c:pt idx="3">
                  <c:v>Je moet hem regelmatig uitlaten</c:v>
                </c:pt>
                <c:pt idx="4">
                  <c:v>Teveel afleiding</c:v>
                </c:pt>
                <c:pt idx="5">
                  <c:v>Sommige mensen zijn allergisch</c:v>
                </c:pt>
                <c:pt idx="6">
                  <c:v>Andere</c:v>
                </c:pt>
                <c:pt idx="7">
                  <c:v>Nog geen moeilijkheden ondervonden </c:v>
                </c:pt>
              </c:strCache>
            </c:strRef>
          </c:cat>
          <c:val>
            <c:numRef>
              <c:f>Sheet1!$B$2:$B$9</c:f>
              <c:numCache>
                <c:formatCode>General</c:formatCode>
                <c:ptCount val="8"/>
                <c:pt idx="0">
                  <c:v>12.27</c:v>
                </c:pt>
                <c:pt idx="1">
                  <c:v>9.67</c:v>
                </c:pt>
                <c:pt idx="2">
                  <c:v>8.9499999999999993</c:v>
                </c:pt>
                <c:pt idx="3">
                  <c:v>6.68</c:v>
                </c:pt>
                <c:pt idx="4">
                  <c:v>4.97</c:v>
                </c:pt>
                <c:pt idx="5">
                  <c:v>3.81</c:v>
                </c:pt>
              </c:numCache>
            </c:numRef>
          </c:val>
          <c:extLst>
            <c:ext xmlns:c16="http://schemas.microsoft.com/office/drawing/2014/chart" uri="{C3380CC4-5D6E-409C-BE32-E72D297353CC}">
              <c16:uniqueId val="{00000000-A8A6-43AC-B367-19DF633EF7CC}"/>
            </c:ext>
          </c:extLst>
        </c:ser>
        <c:ser>
          <c:idx val="1"/>
          <c:order val="1"/>
          <c:tx>
            <c:strRef>
              <c:f>Sheet1!$C$1</c:f>
              <c:strCache>
                <c:ptCount val="1"/>
                <c:pt idx="0">
                  <c:v>% Net</c:v>
                </c:pt>
              </c:strCache>
            </c:strRef>
          </c:tx>
          <c:spPr>
            <a:solidFill>
              <a:schemeClr val="tx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Extra schoonmaak</c:v>
                </c:pt>
                <c:pt idx="1">
                  <c:v>Geluidsoverlast (blaffen)</c:v>
                </c:pt>
                <c:pt idx="2">
                  <c:v>Collega’s / klanten die schrik hebben van honden</c:v>
                </c:pt>
                <c:pt idx="3">
                  <c:v>Je moet hem regelmatig uitlaten</c:v>
                </c:pt>
                <c:pt idx="4">
                  <c:v>Teveel afleiding</c:v>
                </c:pt>
                <c:pt idx="5">
                  <c:v>Sommige mensen zijn allergisch</c:v>
                </c:pt>
                <c:pt idx="6">
                  <c:v>Andere</c:v>
                </c:pt>
                <c:pt idx="7">
                  <c:v>Nog geen moeilijkheden ondervonden </c:v>
                </c:pt>
              </c:strCache>
            </c:strRef>
          </c:cat>
          <c:val>
            <c:numRef>
              <c:f>Sheet1!$C$2:$C$9</c:f>
              <c:numCache>
                <c:formatCode>General</c:formatCode>
                <c:ptCount val="8"/>
                <c:pt idx="7">
                  <c:v>70.150000000000006</c:v>
                </c:pt>
              </c:numCache>
            </c:numRef>
          </c:val>
          <c:extLst>
            <c:ext xmlns:c16="http://schemas.microsoft.com/office/drawing/2014/chart" uri="{C3380CC4-5D6E-409C-BE32-E72D297353CC}">
              <c16:uniqueId val="{00000001-A8A6-43AC-B367-19DF633EF7C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2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Extra schoonmaak</c:v>
                </c:pt>
                <c:pt idx="1">
                  <c:v>Geluidsoverlast (blaffen)</c:v>
                </c:pt>
                <c:pt idx="2">
                  <c:v>Collega’s / klanten die schrik hebben van honden</c:v>
                </c:pt>
                <c:pt idx="3">
                  <c:v>Je moet hem regelmatig uitlaten</c:v>
                </c:pt>
                <c:pt idx="4">
                  <c:v>Teveel afleiding</c:v>
                </c:pt>
                <c:pt idx="5">
                  <c:v>Sommige mensen zijn allergisch</c:v>
                </c:pt>
                <c:pt idx="6">
                  <c:v>Andere</c:v>
                </c:pt>
                <c:pt idx="7">
                  <c:v>Nog geen moeilijkheden ondervonden </c:v>
                </c:pt>
              </c:strCache>
            </c:strRef>
          </c:cat>
          <c:val>
            <c:numRef>
              <c:f>Sheet1!$D$2:$D$9</c:f>
              <c:numCache>
                <c:formatCode>General</c:formatCode>
                <c:ptCount val="8"/>
                <c:pt idx="6">
                  <c:v>8.26</c:v>
                </c:pt>
              </c:numCache>
            </c:numRef>
          </c:val>
          <c:extLst>
            <c:ext xmlns:c16="http://schemas.microsoft.com/office/drawing/2014/chart" uri="{C3380CC4-5D6E-409C-BE32-E72D297353CC}">
              <c16:uniqueId val="{00000002-A8A6-43AC-B367-19DF633EF7CC}"/>
            </c:ext>
          </c:extLst>
        </c:ser>
        <c:dLbls>
          <c:dLblPos val="outEnd"/>
          <c:showLegendKey val="0"/>
          <c:showVal val="1"/>
          <c:showCatName val="0"/>
          <c:showSerName val="0"/>
          <c:showPercent val="0"/>
          <c:showBubbleSize val="0"/>
        </c:dLbls>
        <c:gapWidth val="80"/>
        <c:overlap val="100"/>
        <c:axId val="448372096"/>
        <c:axId val="448382080"/>
      </c:barChart>
      <c:catAx>
        <c:axId val="448372096"/>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448382080"/>
        <c:crosses val="autoZero"/>
        <c:auto val="1"/>
        <c:lblAlgn val="ctr"/>
        <c:lblOffset val="100"/>
        <c:noMultiLvlLbl val="0"/>
      </c:catAx>
      <c:valAx>
        <c:axId val="448382080"/>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44837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Een hond van de zaakvoerder(s)</c:v>
                </c:pt>
                <c:pt idx="1">
                  <c:v>Een hond van de werknemers(s)</c:v>
                </c:pt>
                <c:pt idx="2">
                  <c:v>Hond van klanten</c:v>
                </c:pt>
                <c:pt idx="3">
                  <c:v>Een hond die speciaal is geadopteerd als kantoorhond</c:v>
                </c:pt>
                <c:pt idx="4">
                  <c:v>Ik weet het niet</c:v>
                </c:pt>
              </c:strCache>
            </c:strRef>
          </c:cat>
          <c:val>
            <c:numRef>
              <c:f>Sheet1!$B$2:$B$6</c:f>
              <c:numCache>
                <c:formatCode>General</c:formatCode>
                <c:ptCount val="5"/>
                <c:pt idx="0">
                  <c:v>51.9</c:v>
                </c:pt>
                <c:pt idx="1">
                  <c:v>38.770000000000003</c:v>
                </c:pt>
                <c:pt idx="2">
                  <c:v>12.05</c:v>
                </c:pt>
                <c:pt idx="3">
                  <c:v>9.39</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Een hond van de zaakvoerder(s)</c:v>
                </c:pt>
                <c:pt idx="1">
                  <c:v>Een hond van de werknemers(s)</c:v>
                </c:pt>
                <c:pt idx="2">
                  <c:v>Hond van klanten</c:v>
                </c:pt>
                <c:pt idx="3">
                  <c:v>Een hond die speciaal is geadopteerd als kantoorhond</c:v>
                </c:pt>
                <c:pt idx="4">
                  <c:v>Ik weet het niet</c:v>
                </c:pt>
              </c:strCache>
            </c:strRef>
          </c:cat>
          <c:val>
            <c:numRef>
              <c:f>Sheet1!$C$2:$C$6</c:f>
              <c:numCache>
                <c:formatCode>General</c:formatCode>
                <c:ptCount val="5"/>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Een hond van de zaakvoerder(s)</c:v>
                </c:pt>
                <c:pt idx="1">
                  <c:v>Een hond van de werknemers(s)</c:v>
                </c:pt>
                <c:pt idx="2">
                  <c:v>Hond van klanten</c:v>
                </c:pt>
                <c:pt idx="3">
                  <c:v>Een hond die speciaal is geadopteerd als kantoorhond</c:v>
                </c:pt>
                <c:pt idx="4">
                  <c:v>Ik weet het niet</c:v>
                </c:pt>
              </c:strCache>
            </c:strRef>
          </c:cat>
          <c:val>
            <c:numRef>
              <c:f>Sheet1!$D$2:$D$6</c:f>
              <c:numCache>
                <c:formatCode>General</c:formatCode>
                <c:ptCount val="5"/>
                <c:pt idx="4">
                  <c:v>5.47</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456989312"/>
        <c:axId val="457023872"/>
      </c:barChart>
      <c:catAx>
        <c:axId val="456989312"/>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457023872"/>
        <c:crosses val="autoZero"/>
        <c:auto val="1"/>
        <c:lblAlgn val="ctr"/>
        <c:lblOffset val="100"/>
        <c:noMultiLvlLbl val="0"/>
      </c:catAx>
      <c:valAx>
        <c:axId val="45702387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456989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(n=48)
</c:v>
                </c:pt>
              </c:strCache>
            </c:strRef>
          </c:cat>
          <c:val>
            <c:numRef>
              <c:f>Sheet1!$B$5:$B$5</c:f>
              <c:numCache>
                <c:formatCode>General</c:formatCode>
                <c:ptCount val="1"/>
                <c:pt idx="0">
                  <c:v>62.62</c:v>
                </c:pt>
              </c:numCache>
            </c:numRef>
          </c:val>
          <c:extLst>
            <c:ext xmlns:c16="http://schemas.microsoft.com/office/drawing/2014/chart" uri="{C3380CC4-5D6E-409C-BE32-E72D297353CC}">
              <c16:uniqueId val="{00000000-0701-402B-9033-39BD3DBB2515}"/>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(n=48)
</c:v>
                </c:pt>
              </c:strCache>
            </c:strRef>
          </c:cat>
          <c:val>
            <c:numRef>
              <c:f>Sheet1!$B$6:$B$6</c:f>
              <c:numCache>
                <c:formatCode>General</c:formatCode>
                <c:ptCount val="1"/>
                <c:pt idx="0">
                  <c:v>37.380000000000003</c:v>
                </c:pt>
              </c:numCache>
            </c:numRef>
          </c:val>
          <c:extLst>
            <c:ext xmlns:c16="http://schemas.microsoft.com/office/drawing/2014/chart" uri="{C3380CC4-5D6E-409C-BE32-E72D297353CC}">
              <c16:uniqueId val="{00000001-0701-402B-9033-39BD3DBB2515}"/>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(n=48)
</c:v>
                </c:pt>
              </c:strCache>
            </c:strRef>
          </c:cat>
          <c:val>
            <c:numRef>
              <c:f>Sheet1!$B$7:$B$7</c:f>
              <c:numCache>
                <c:formatCode>General</c:formatCode>
                <c:ptCount val="1"/>
                <c:pt idx="0">
                  <c:v>0</c:v>
                </c:pt>
              </c:numCache>
            </c:numRef>
          </c:val>
          <c:extLst>
            <c:ext xmlns:c16="http://schemas.microsoft.com/office/drawing/2014/chart" uri="{C3380CC4-5D6E-409C-BE32-E72D297353CC}">
              <c16:uniqueId val="{00000002-0701-402B-9033-39BD3DBB2515}"/>
            </c:ext>
          </c:extLst>
        </c:ser>
        <c:dLbls>
          <c:showLegendKey val="0"/>
          <c:showVal val="1"/>
          <c:showCatName val="0"/>
          <c:showSerName val="0"/>
          <c:showPercent val="0"/>
          <c:showBubbleSize val="0"/>
        </c:dLbls>
        <c:gapWidth val="130"/>
        <c:overlap val="100"/>
        <c:axId val="457099520"/>
        <c:axId val="457113600"/>
      </c:barChart>
      <c:catAx>
        <c:axId val="457099520"/>
        <c:scaling>
          <c:orientation val="minMax"/>
        </c:scaling>
        <c:delete val="1"/>
        <c:axPos val="b"/>
        <c:numFmt formatCode="General" sourceLinked="1"/>
        <c:majorTickMark val="none"/>
        <c:minorTickMark val="none"/>
        <c:tickLblPos val="nextTo"/>
        <c:crossAx val="457113600"/>
        <c:crosses val="max"/>
        <c:auto val="1"/>
        <c:lblAlgn val="ctr"/>
        <c:lblOffset val="0"/>
        <c:noMultiLvlLbl val="0"/>
      </c:catAx>
      <c:valAx>
        <c:axId val="457113600"/>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457099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Niet geschikte werkomgeving</c:v>
                </c:pt>
                <c:pt idx="1">
                  <c:v>Teveel afleiding</c:v>
                </c:pt>
                <c:pt idx="2">
                  <c:v>Niet veilig voor personeel/klanten</c:v>
                </c:pt>
                <c:pt idx="3">
                  <c:v>Mogelijke allergieën, fobieën</c:v>
                </c:pt>
                <c:pt idx="4">
                  <c:v>Niet veilig voor hond</c:v>
                </c:pt>
                <c:pt idx="5">
                  <c:v>Extra werk om voor de hond te zorgen</c:v>
                </c:pt>
                <c:pt idx="6">
                  <c:v>Niet hygiënisch</c:v>
                </c:pt>
                <c:pt idx="7">
                  <c:v>Regulering van het gebouw / de sector</c:v>
                </c:pt>
                <c:pt idx="8">
                  <c:v>Extra benodigdheden/ investering</c:v>
                </c:pt>
                <c:pt idx="9">
                  <c:v>Culturele redenen</c:v>
                </c:pt>
                <c:pt idx="10">
                  <c:v>Er is geen vraag naar</c:v>
                </c:pt>
                <c:pt idx="11">
                  <c:v>Ik weet het niet</c:v>
                </c:pt>
              </c:strCache>
            </c:strRef>
          </c:cat>
          <c:val>
            <c:numRef>
              <c:f>Sheet1!$B$2:$B$13</c:f>
              <c:numCache>
                <c:formatCode>General</c:formatCode>
                <c:ptCount val="12"/>
                <c:pt idx="0">
                  <c:v>49.89</c:v>
                </c:pt>
                <c:pt idx="1">
                  <c:v>20.91</c:v>
                </c:pt>
                <c:pt idx="2">
                  <c:v>15.59</c:v>
                </c:pt>
                <c:pt idx="3">
                  <c:v>11.86</c:v>
                </c:pt>
                <c:pt idx="4">
                  <c:v>10.210000000000001</c:v>
                </c:pt>
                <c:pt idx="5">
                  <c:v>9.6199999999999992</c:v>
                </c:pt>
                <c:pt idx="6">
                  <c:v>7.85</c:v>
                </c:pt>
                <c:pt idx="7">
                  <c:v>6.74</c:v>
                </c:pt>
                <c:pt idx="8">
                  <c:v>3.61</c:v>
                </c:pt>
                <c:pt idx="9">
                  <c:v>2.83</c:v>
                </c:pt>
                <c:pt idx="10">
                  <c:v>1.56</c:v>
                </c:pt>
              </c:numCache>
            </c:numRef>
          </c:val>
          <c:extLst>
            <c:ext xmlns:c16="http://schemas.microsoft.com/office/drawing/2014/chart" uri="{C3380CC4-5D6E-409C-BE32-E72D297353CC}">
              <c16:uniqueId val="{00000000-9BD0-43FC-AF7A-E93D0E780D8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Niet geschikte werkomgeving</c:v>
                </c:pt>
                <c:pt idx="1">
                  <c:v>Teveel afleiding</c:v>
                </c:pt>
                <c:pt idx="2">
                  <c:v>Niet veilig voor personeel/klanten</c:v>
                </c:pt>
                <c:pt idx="3">
                  <c:v>Mogelijke allergieën, fobieën</c:v>
                </c:pt>
                <c:pt idx="4">
                  <c:v>Niet veilig voor hond</c:v>
                </c:pt>
                <c:pt idx="5">
                  <c:v>Extra werk om voor de hond te zorgen</c:v>
                </c:pt>
                <c:pt idx="6">
                  <c:v>Niet hygiënisch</c:v>
                </c:pt>
                <c:pt idx="7">
                  <c:v>Regulering van het gebouw / de sector</c:v>
                </c:pt>
                <c:pt idx="8">
                  <c:v>Extra benodigdheden/ investering</c:v>
                </c:pt>
                <c:pt idx="9">
                  <c:v>Culturele redenen</c:v>
                </c:pt>
                <c:pt idx="10">
                  <c:v>Er is geen vraag naar</c:v>
                </c:pt>
                <c:pt idx="11">
                  <c:v>Ik weet het niet</c:v>
                </c:pt>
              </c:strCache>
            </c:strRef>
          </c:cat>
          <c:val>
            <c:numRef>
              <c:f>Sheet1!$C$2:$C$13</c:f>
              <c:numCache>
                <c:formatCode>General</c:formatCode>
                <c:ptCount val="12"/>
              </c:numCache>
            </c:numRef>
          </c:val>
          <c:extLst>
            <c:ext xmlns:c16="http://schemas.microsoft.com/office/drawing/2014/chart" uri="{C3380CC4-5D6E-409C-BE32-E72D297353CC}">
              <c16:uniqueId val="{00000001-9BD0-43FC-AF7A-E93D0E780D8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Niet geschikte werkomgeving</c:v>
                </c:pt>
                <c:pt idx="1">
                  <c:v>Teveel afleiding</c:v>
                </c:pt>
                <c:pt idx="2">
                  <c:v>Niet veilig voor personeel/klanten</c:v>
                </c:pt>
                <c:pt idx="3">
                  <c:v>Mogelijke allergieën, fobieën</c:v>
                </c:pt>
                <c:pt idx="4">
                  <c:v>Niet veilig voor hond</c:v>
                </c:pt>
                <c:pt idx="5">
                  <c:v>Extra werk om voor de hond te zorgen</c:v>
                </c:pt>
                <c:pt idx="6">
                  <c:v>Niet hygiënisch</c:v>
                </c:pt>
                <c:pt idx="7">
                  <c:v>Regulering van het gebouw / de sector</c:v>
                </c:pt>
                <c:pt idx="8">
                  <c:v>Extra benodigdheden/ investering</c:v>
                </c:pt>
                <c:pt idx="9">
                  <c:v>Culturele redenen</c:v>
                </c:pt>
                <c:pt idx="10">
                  <c:v>Er is geen vraag naar</c:v>
                </c:pt>
                <c:pt idx="11">
                  <c:v>Ik weet het niet</c:v>
                </c:pt>
              </c:strCache>
            </c:strRef>
          </c:cat>
          <c:val>
            <c:numRef>
              <c:f>Sheet1!$D$2:$D$13</c:f>
              <c:numCache>
                <c:formatCode>General</c:formatCode>
                <c:ptCount val="12"/>
                <c:pt idx="11">
                  <c:v>8.7200000000000006</c:v>
                </c:pt>
              </c:numCache>
            </c:numRef>
          </c:val>
          <c:extLst>
            <c:ext xmlns:c16="http://schemas.microsoft.com/office/drawing/2014/chart" uri="{C3380CC4-5D6E-409C-BE32-E72D297353CC}">
              <c16:uniqueId val="{00000002-9BD0-43FC-AF7A-E93D0E780D8C}"/>
            </c:ext>
          </c:extLst>
        </c:ser>
        <c:dLbls>
          <c:dLblPos val="outEnd"/>
          <c:showLegendKey val="0"/>
          <c:showVal val="1"/>
          <c:showCatName val="0"/>
          <c:showSerName val="0"/>
          <c:showPercent val="0"/>
          <c:showBubbleSize val="0"/>
        </c:dLbls>
        <c:gapWidth val="80"/>
        <c:overlap val="100"/>
        <c:axId val="457525504"/>
        <c:axId val="457539584"/>
      </c:barChart>
      <c:catAx>
        <c:axId val="4575255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457539584"/>
        <c:crosses val="autoZero"/>
        <c:auto val="1"/>
        <c:lblAlgn val="ctr"/>
        <c:lblOffset val="100"/>
        <c:noMultiLvlLbl val="0"/>
      </c:catAx>
      <c:valAx>
        <c:axId val="457539584"/>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457525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FCF4-4AF9-A747-023136FA3BA7}"/>
              </c:ext>
            </c:extLst>
          </c:dPt>
          <c:dPt>
            <c:idx val="1"/>
            <c:bubble3D val="0"/>
            <c:spPr>
              <a:solidFill>
                <a:schemeClr val="accent5"/>
              </a:solidFill>
              <a:ln w="19050">
                <a:noFill/>
              </a:ln>
              <a:effectLst/>
            </c:spPr>
            <c:extLst>
              <c:ext xmlns:c16="http://schemas.microsoft.com/office/drawing/2014/chart" uri="{C3380CC4-5D6E-409C-BE32-E72D297353CC}">
                <c16:uniqueId val="{00000003-FCF4-4AF9-A747-023136FA3BA7}"/>
              </c:ext>
            </c:extLst>
          </c:dPt>
          <c:dPt>
            <c:idx val="2"/>
            <c:bubble3D val="0"/>
            <c:spPr>
              <a:solidFill>
                <a:schemeClr val="accent5"/>
              </a:solidFill>
              <a:ln w="19050">
                <a:noFill/>
              </a:ln>
              <a:effectLst/>
            </c:spPr>
            <c:extLst>
              <c:ext xmlns:c16="http://schemas.microsoft.com/office/drawing/2014/chart" uri="{C3380CC4-5D6E-409C-BE32-E72D297353CC}">
                <c16:uniqueId val="{00000005-FCF4-4AF9-A747-023136FA3BA7}"/>
              </c:ext>
            </c:extLst>
          </c:dPt>
          <c:dPt>
            <c:idx val="3"/>
            <c:bubble3D val="0"/>
            <c:spPr>
              <a:solidFill>
                <a:schemeClr val="accent4"/>
              </a:solidFill>
              <a:ln w="19050">
                <a:noFill/>
              </a:ln>
              <a:effectLst/>
            </c:spPr>
            <c:extLst>
              <c:ext xmlns:c16="http://schemas.microsoft.com/office/drawing/2014/chart" uri="{C3380CC4-5D6E-409C-BE32-E72D297353CC}">
                <c16:uniqueId val="{00000007-FCF4-4AF9-A747-023136FA3BA7}"/>
              </c:ext>
            </c:extLst>
          </c:dPt>
          <c:dPt>
            <c:idx val="4"/>
            <c:bubble3D val="0"/>
            <c:spPr>
              <a:solidFill>
                <a:schemeClr val="accent2"/>
              </a:solidFill>
              <a:ln w="19050">
                <a:noFill/>
              </a:ln>
              <a:effectLst/>
            </c:spPr>
            <c:extLst>
              <c:ext xmlns:c16="http://schemas.microsoft.com/office/drawing/2014/chart" uri="{C3380CC4-5D6E-409C-BE32-E72D297353CC}">
                <c16:uniqueId val="{00000009-FCF4-4AF9-A747-023136FA3BA7}"/>
              </c:ext>
            </c:extLst>
          </c:dPt>
          <c:dPt>
            <c:idx val="5"/>
            <c:bubble3D val="0"/>
            <c:spPr>
              <a:solidFill>
                <a:schemeClr val="accent3"/>
              </a:solidFill>
              <a:ln w="19050">
                <a:noFill/>
              </a:ln>
              <a:effectLst/>
            </c:spPr>
            <c:extLst>
              <c:ext xmlns:c16="http://schemas.microsoft.com/office/drawing/2014/chart" uri="{C3380CC4-5D6E-409C-BE32-E72D297353CC}">
                <c16:uniqueId val="{0000000B-FCF4-4AF9-A747-023136FA3BA7}"/>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Ja</c:v>
                </c:pt>
                <c:pt idx="1">
                  <c:v>Neen</c:v>
                </c:pt>
              </c:strCache>
            </c:strRef>
          </c:cat>
          <c:val>
            <c:numRef>
              <c:f>Sheet1!$B$2:$B$3</c:f>
              <c:numCache>
                <c:formatCode>0.00</c:formatCode>
                <c:ptCount val="2"/>
                <c:pt idx="0">
                  <c:v>51.73</c:v>
                </c:pt>
                <c:pt idx="1">
                  <c:v>48.27</c:v>
                </c:pt>
              </c:numCache>
            </c:numRef>
          </c:val>
          <c:extLst>
            <c:ext xmlns:c16="http://schemas.microsoft.com/office/drawing/2014/chart" uri="{C3380CC4-5D6E-409C-BE32-E72D297353CC}">
              <c16:uniqueId val="{0000000C-FCF4-4AF9-A747-023136FA3BA7}"/>
            </c:ext>
          </c:extLst>
        </c:ser>
        <c:dLbls>
          <c:showLegendKey val="0"/>
          <c:showVal val="0"/>
          <c:showCatName val="0"/>
          <c:showSerName val="0"/>
          <c:showPercent val="0"/>
          <c:showBubbleSize val="0"/>
          <c:showLeaderLines val="1"/>
        </c:dLbls>
        <c:firstSliceAng val="173"/>
        <c:holeSize val="6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(n=52)
</c:v>
                </c:pt>
              </c:strCache>
            </c:strRef>
          </c:cat>
          <c:val>
            <c:numRef>
              <c:f>Sheet1!$B$5:$B$5</c:f>
              <c:numCache>
                <c:formatCode>General</c:formatCode>
                <c:ptCount val="1"/>
                <c:pt idx="0">
                  <c:v>0</c:v>
                </c:pt>
              </c:numCache>
            </c:numRef>
          </c:val>
          <c:extLst>
            <c:ext xmlns:c16="http://schemas.microsoft.com/office/drawing/2014/chart" uri="{C3380CC4-5D6E-409C-BE32-E72D297353CC}">
              <c16:uniqueId val="{00000000-F539-41AE-8252-4EEA1A405DA0}"/>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(n=52)
</c:v>
                </c:pt>
              </c:strCache>
            </c:strRef>
          </c:cat>
          <c:val>
            <c:numRef>
              <c:f>Sheet1!$B$6:$B$6</c:f>
              <c:numCache>
                <c:formatCode>General</c:formatCode>
                <c:ptCount val="1"/>
                <c:pt idx="0">
                  <c:v>12.21</c:v>
                </c:pt>
              </c:numCache>
            </c:numRef>
          </c:val>
          <c:extLst>
            <c:ext xmlns:c16="http://schemas.microsoft.com/office/drawing/2014/chart" uri="{C3380CC4-5D6E-409C-BE32-E72D297353CC}">
              <c16:uniqueId val="{00000001-F539-41AE-8252-4EEA1A405DA0}"/>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(n=52)
</c:v>
                </c:pt>
              </c:strCache>
            </c:strRef>
          </c:cat>
          <c:val>
            <c:numRef>
              <c:f>Sheet1!$B$7:$B$7</c:f>
              <c:numCache>
                <c:formatCode>General</c:formatCode>
                <c:ptCount val="1"/>
                <c:pt idx="0">
                  <c:v>87.79</c:v>
                </c:pt>
              </c:numCache>
            </c:numRef>
          </c:val>
          <c:extLst>
            <c:ext xmlns:c16="http://schemas.microsoft.com/office/drawing/2014/chart" uri="{C3380CC4-5D6E-409C-BE32-E72D297353CC}">
              <c16:uniqueId val="{00000002-F539-41AE-8252-4EEA1A405DA0}"/>
            </c:ext>
          </c:extLst>
        </c:ser>
        <c:dLbls>
          <c:showLegendKey val="0"/>
          <c:showVal val="1"/>
          <c:showCatName val="0"/>
          <c:showSerName val="0"/>
          <c:showPercent val="0"/>
          <c:showBubbleSize val="0"/>
        </c:dLbls>
        <c:gapWidth val="130"/>
        <c:overlap val="100"/>
        <c:axId val="259885312"/>
        <c:axId val="259903488"/>
      </c:barChart>
      <c:catAx>
        <c:axId val="259885312"/>
        <c:scaling>
          <c:orientation val="minMax"/>
        </c:scaling>
        <c:delete val="1"/>
        <c:axPos val="b"/>
        <c:numFmt formatCode="General" sourceLinked="1"/>
        <c:majorTickMark val="none"/>
        <c:minorTickMark val="none"/>
        <c:tickLblPos val="nextTo"/>
        <c:crossAx val="259903488"/>
        <c:crosses val="max"/>
        <c:auto val="1"/>
        <c:lblAlgn val="ctr"/>
        <c:lblOffset val="0"/>
        <c:noMultiLvlLbl val="0"/>
      </c:catAx>
      <c:valAx>
        <c:axId val="259903488"/>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259885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We zouden honden enkel toelaten indien hier een duidelijke policy/ afspraken rond zijn</c:v>
                </c:pt>
              </c:strCache>
            </c:strRef>
          </c:tx>
          <c:spPr>
            <a:solidFill>
              <a:schemeClr val="accent1"/>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(n=52)
</c:v>
                </c:pt>
              </c:strCache>
            </c:strRef>
          </c:cat>
          <c:val>
            <c:numRef>
              <c:f>Sheet1!$B$5</c:f>
              <c:numCache>
                <c:formatCode>0.00</c:formatCode>
                <c:ptCount val="1"/>
                <c:pt idx="0">
                  <c:v>1.87</c:v>
                </c:pt>
              </c:numCache>
            </c:numRef>
          </c:val>
          <c:extLst>
            <c:ext xmlns:c16="http://schemas.microsoft.com/office/drawing/2014/chart" uri="{C3380CC4-5D6E-409C-BE32-E72D297353CC}">
              <c16:uniqueId val="{00000000-F539-41AE-8252-4EEA1A405DA0}"/>
            </c:ext>
          </c:extLst>
        </c:ser>
        <c:ser>
          <c:idx val="1"/>
          <c:order val="1"/>
          <c:tx>
            <c:strRef>
              <c:f>Sheet1!$A$6</c:f>
              <c:strCache>
                <c:ptCount val="1"/>
                <c:pt idx="0">
                  <c:v>We zouden honden veel gemakkelijker toelaten indien hier een duidelijke policy/ afspraken rond zijn</c:v>
                </c:pt>
              </c:strCache>
            </c:strRef>
          </c:tx>
          <c:spPr>
            <a:solidFill>
              <a:schemeClr val="bg2"/>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(n=52)
</c:v>
                </c:pt>
              </c:strCache>
            </c:strRef>
          </c:cat>
          <c:val>
            <c:numRef>
              <c:f>Sheet1!$B$6</c:f>
              <c:numCache>
                <c:formatCode>0.00</c:formatCode>
                <c:ptCount val="1"/>
                <c:pt idx="0">
                  <c:v>2.83</c:v>
                </c:pt>
              </c:numCache>
            </c:numRef>
          </c:val>
          <c:extLst>
            <c:ext xmlns:c16="http://schemas.microsoft.com/office/drawing/2014/chart" uri="{C3380CC4-5D6E-409C-BE32-E72D297353CC}">
              <c16:uniqueId val="{00000001-F539-41AE-8252-4EEA1A405DA0}"/>
            </c:ext>
          </c:extLst>
        </c:ser>
        <c:ser>
          <c:idx val="2"/>
          <c:order val="2"/>
          <c:tx>
            <c:strRef>
              <c:f>Sheet1!$A$7</c:f>
              <c:strCache>
                <c:ptCount val="1"/>
                <c:pt idx="0">
                  <c:v>We zouden honden iets gemakkelijker toelaten indien hier een duidelijke policy/ afspraken rond zijn</c:v>
                </c:pt>
              </c:strCache>
            </c:strRef>
          </c:tx>
          <c:spPr>
            <a:solidFill>
              <a:schemeClr val="bg2">
                <a:lumMod val="60000"/>
                <a:lumOff val="4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(n=52)
</c:v>
                </c:pt>
              </c:strCache>
            </c:strRef>
          </c:cat>
          <c:val>
            <c:numRef>
              <c:f>Sheet1!$B$7</c:f>
              <c:numCache>
                <c:formatCode>0.00</c:formatCode>
                <c:ptCount val="1"/>
                <c:pt idx="0">
                  <c:v>12.94</c:v>
                </c:pt>
              </c:numCache>
            </c:numRef>
          </c:val>
          <c:extLst>
            <c:ext xmlns:c16="http://schemas.microsoft.com/office/drawing/2014/chart" uri="{C3380CC4-5D6E-409C-BE32-E72D297353CC}">
              <c16:uniqueId val="{00000002-F539-41AE-8252-4EEA1A405DA0}"/>
            </c:ext>
          </c:extLst>
        </c:ser>
        <c:ser>
          <c:idx val="3"/>
          <c:order val="3"/>
          <c:tx>
            <c:strRef>
              <c:f>Sheet1!$A$8</c:f>
              <c:strCache>
                <c:ptCount val="1"/>
                <c:pt idx="0">
                  <c:v>Het al dan niet hebben van een duidelijke policy/afspraken heeft geen invloed op onze beslissing om honden wel of niet toe te laten op het werk</c:v>
                </c:pt>
              </c:strCache>
            </c:strRef>
          </c:tx>
          <c:spPr>
            <a:solidFill>
              <a:schemeClr val="accent5"/>
            </a:solidFill>
          </c:spPr>
          <c:invertIfNegative val="0"/>
          <c:dLbls>
            <c:numFmt formatCode="0;0;"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f>
              <c:strCache>
                <c:ptCount val="1"/>
                <c:pt idx="0">
                  <c:v>(n=52)
</c:v>
                </c:pt>
              </c:strCache>
            </c:strRef>
          </c:cat>
          <c:val>
            <c:numRef>
              <c:f>Sheet1!$B$8</c:f>
              <c:numCache>
                <c:formatCode>0.00</c:formatCode>
                <c:ptCount val="1"/>
                <c:pt idx="0">
                  <c:v>82.36</c:v>
                </c:pt>
              </c:numCache>
            </c:numRef>
          </c:val>
          <c:extLst>
            <c:ext xmlns:c16="http://schemas.microsoft.com/office/drawing/2014/chart" uri="{C3380CC4-5D6E-409C-BE32-E72D297353CC}">
              <c16:uniqueId val="{00000000-8FA8-4D5D-BCAF-157255D22821}"/>
            </c:ext>
          </c:extLst>
        </c:ser>
        <c:dLbls>
          <c:showLegendKey val="0"/>
          <c:showVal val="1"/>
          <c:showCatName val="0"/>
          <c:showSerName val="0"/>
          <c:showPercent val="0"/>
          <c:showBubbleSize val="0"/>
        </c:dLbls>
        <c:gapWidth val="130"/>
        <c:overlap val="100"/>
        <c:axId val="259810432"/>
        <c:axId val="259811968"/>
      </c:barChart>
      <c:catAx>
        <c:axId val="259810432"/>
        <c:scaling>
          <c:orientation val="minMax"/>
        </c:scaling>
        <c:delete val="1"/>
        <c:axPos val="b"/>
        <c:numFmt formatCode="General" sourceLinked="1"/>
        <c:majorTickMark val="none"/>
        <c:minorTickMark val="none"/>
        <c:tickLblPos val="nextTo"/>
        <c:crossAx val="259811968"/>
        <c:crosses val="max"/>
        <c:auto val="1"/>
        <c:lblAlgn val="ctr"/>
        <c:lblOffset val="0"/>
        <c:noMultiLvlLbl val="0"/>
      </c:catAx>
      <c:valAx>
        <c:axId val="259811968"/>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en-BE"/>
          </a:p>
        </c:txPr>
        <c:crossAx val="25981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(n=52)
</c:v>
                </c:pt>
              </c:strCache>
            </c:strRef>
          </c:cat>
          <c:val>
            <c:numRef>
              <c:f>Sheet1!$B$5:$B$5</c:f>
              <c:numCache>
                <c:formatCode>0.00</c:formatCode>
                <c:ptCount val="1"/>
                <c:pt idx="0">
                  <c:v>19.739999999999998</c:v>
                </c:pt>
              </c:numCache>
            </c:numRef>
          </c:val>
          <c:extLst>
            <c:ext xmlns:c16="http://schemas.microsoft.com/office/drawing/2014/chart" uri="{C3380CC4-5D6E-409C-BE32-E72D297353CC}">
              <c16:uniqueId val="{00000000-0701-402B-9033-39BD3DBB2515}"/>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(n=52)
</c:v>
                </c:pt>
              </c:strCache>
            </c:strRef>
          </c:cat>
          <c:val>
            <c:numRef>
              <c:f>Sheet1!$B$6:$B$6</c:f>
              <c:numCache>
                <c:formatCode>0.00</c:formatCode>
                <c:ptCount val="1"/>
                <c:pt idx="0">
                  <c:v>37.700000000000003</c:v>
                </c:pt>
              </c:numCache>
            </c:numRef>
          </c:val>
          <c:extLst>
            <c:ext xmlns:c16="http://schemas.microsoft.com/office/drawing/2014/chart" uri="{C3380CC4-5D6E-409C-BE32-E72D297353CC}">
              <c16:uniqueId val="{00000001-0701-402B-9033-39BD3DBB2515}"/>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(n=52)
</c:v>
                </c:pt>
              </c:strCache>
            </c:strRef>
          </c:cat>
          <c:val>
            <c:numRef>
              <c:f>Sheet1!$B$7:$B$7</c:f>
              <c:numCache>
                <c:formatCode>0.00</c:formatCode>
                <c:ptCount val="1"/>
                <c:pt idx="0">
                  <c:v>42.56</c:v>
                </c:pt>
              </c:numCache>
            </c:numRef>
          </c:val>
          <c:extLst>
            <c:ext xmlns:c16="http://schemas.microsoft.com/office/drawing/2014/chart" uri="{C3380CC4-5D6E-409C-BE32-E72D297353CC}">
              <c16:uniqueId val="{00000002-0701-402B-9033-39BD3DBB2515}"/>
            </c:ext>
          </c:extLst>
        </c:ser>
        <c:dLbls>
          <c:showLegendKey val="0"/>
          <c:showVal val="1"/>
          <c:showCatName val="0"/>
          <c:showSerName val="0"/>
          <c:showPercent val="0"/>
          <c:showBubbleSize val="0"/>
        </c:dLbls>
        <c:gapWidth val="130"/>
        <c:overlap val="100"/>
        <c:axId val="279982848"/>
        <c:axId val="279984384"/>
      </c:barChart>
      <c:catAx>
        <c:axId val="279982848"/>
        <c:scaling>
          <c:orientation val="minMax"/>
        </c:scaling>
        <c:delete val="1"/>
        <c:axPos val="b"/>
        <c:numFmt formatCode="General" sourceLinked="1"/>
        <c:majorTickMark val="none"/>
        <c:minorTickMark val="none"/>
        <c:tickLblPos val="nextTo"/>
        <c:crossAx val="279984384"/>
        <c:crosses val="max"/>
        <c:auto val="1"/>
        <c:lblAlgn val="ctr"/>
        <c:lblOffset val="0"/>
        <c:noMultiLvlLbl val="0"/>
      </c:catAx>
      <c:valAx>
        <c:axId val="279984384"/>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en-BE"/>
          </a:p>
        </c:txPr>
        <c:crossAx val="27998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78760661401366983"/>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Sheet1!$B$2:$B$6</c:f>
              <c:numCache>
                <c:formatCode>General</c:formatCode>
                <c:ptCount val="5"/>
                <c:pt idx="0">
                  <c:v>94.14</c:v>
                </c:pt>
                <c:pt idx="1">
                  <c:v>4.38</c:v>
                </c:pt>
                <c:pt idx="2">
                  <c:v>1.48</c:v>
                </c:pt>
                <c:pt idx="3">
                  <c:v>0</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Sheet1!$C$2:$C$6</c:f>
              <c:numCache>
                <c:formatCode>General</c:formatCode>
                <c:ptCount val="5"/>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Sheet1!$D$2:$D$6</c:f>
              <c:numCache>
                <c:formatCode>General</c:formatCode>
                <c:ptCount val="5"/>
                <c:pt idx="4">
                  <c:v>0</c:v>
                </c:pt>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335659776"/>
        <c:axId val="335661312"/>
      </c:barChart>
      <c:catAx>
        <c:axId val="335659776"/>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5661312"/>
        <c:crosses val="autoZero"/>
        <c:auto val="1"/>
        <c:lblAlgn val="ctr"/>
        <c:lblOffset val="100"/>
        <c:noMultiLvlLbl val="0"/>
      </c:catAx>
      <c:valAx>
        <c:axId val="33566131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5659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Of het mag ja/neen</c:v>
                </c:pt>
                <c:pt idx="1">
                  <c:v>Gedrag van de hond</c:v>
                </c:pt>
                <c:pt idx="2">
                  <c:v>Hygiënische maatregelen</c:v>
                </c:pt>
                <c:pt idx="3">
                  <c:v>Risico’s verbonden</c:v>
                </c:pt>
                <c:pt idx="4">
                  <c:v>Ruimte voor de hond</c:v>
                </c:pt>
                <c:pt idx="5">
                  <c:v>Toegelaten op specifieke dagen/ tijdstippen</c:v>
                </c:pt>
                <c:pt idx="6">
                  <c:v>Andere</c:v>
                </c:pt>
                <c:pt idx="7">
                  <c:v>Ik weet het niet</c:v>
                </c:pt>
              </c:strCache>
            </c:strRef>
          </c:cat>
          <c:val>
            <c:numRef>
              <c:f>Sheet1!$B$2:$B$9</c:f>
              <c:numCache>
                <c:formatCode>General</c:formatCode>
                <c:ptCount val="8"/>
                <c:pt idx="0">
                  <c:v>33.840000000000003</c:v>
                </c:pt>
                <c:pt idx="1">
                  <c:v>11.78</c:v>
                </c:pt>
                <c:pt idx="2">
                  <c:v>10.34</c:v>
                </c:pt>
                <c:pt idx="3">
                  <c:v>10.34</c:v>
                </c:pt>
                <c:pt idx="4">
                  <c:v>0</c:v>
                </c:pt>
                <c:pt idx="5">
                  <c:v>0</c:v>
                </c:pt>
              </c:numCache>
            </c:numRef>
          </c:val>
          <c:extLst>
            <c:ext xmlns:c16="http://schemas.microsoft.com/office/drawing/2014/chart" uri="{C3380CC4-5D6E-409C-BE32-E72D297353CC}">
              <c16:uniqueId val="{00000000-16FD-45B1-8FE6-9EA8E6CE4A1A}"/>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Of het mag ja/neen</c:v>
                </c:pt>
                <c:pt idx="1">
                  <c:v>Gedrag van de hond</c:v>
                </c:pt>
                <c:pt idx="2">
                  <c:v>Hygiënische maatregelen</c:v>
                </c:pt>
                <c:pt idx="3">
                  <c:v>Risico’s verbonden</c:v>
                </c:pt>
                <c:pt idx="4">
                  <c:v>Ruimte voor de hond</c:v>
                </c:pt>
                <c:pt idx="5">
                  <c:v>Toegelaten op specifieke dagen/ tijdstippen</c:v>
                </c:pt>
                <c:pt idx="6">
                  <c:v>Andere</c:v>
                </c:pt>
                <c:pt idx="7">
                  <c:v>Ik weet het niet</c:v>
                </c:pt>
              </c:strCache>
            </c:strRef>
          </c:cat>
          <c:val>
            <c:numRef>
              <c:f>Sheet1!$C$2:$C$9</c:f>
              <c:numCache>
                <c:formatCode>General</c:formatCode>
                <c:ptCount val="8"/>
              </c:numCache>
            </c:numRef>
          </c:val>
          <c:extLst>
            <c:ext xmlns:c16="http://schemas.microsoft.com/office/drawing/2014/chart" uri="{C3380CC4-5D6E-409C-BE32-E72D297353CC}">
              <c16:uniqueId val="{00000001-16FD-45B1-8FE6-9EA8E6CE4A1A}"/>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Of het mag ja/neen</c:v>
                </c:pt>
                <c:pt idx="1">
                  <c:v>Gedrag van de hond</c:v>
                </c:pt>
                <c:pt idx="2">
                  <c:v>Hygiënische maatregelen</c:v>
                </c:pt>
                <c:pt idx="3">
                  <c:v>Risico’s verbonden</c:v>
                </c:pt>
                <c:pt idx="4">
                  <c:v>Ruimte voor de hond</c:v>
                </c:pt>
                <c:pt idx="5">
                  <c:v>Toegelaten op specifieke dagen/ tijdstippen</c:v>
                </c:pt>
                <c:pt idx="6">
                  <c:v>Andere</c:v>
                </c:pt>
                <c:pt idx="7">
                  <c:v>Ik weet het niet</c:v>
                </c:pt>
              </c:strCache>
            </c:strRef>
          </c:cat>
          <c:val>
            <c:numRef>
              <c:f>Sheet1!$D$2:$D$9</c:f>
              <c:numCache>
                <c:formatCode>General</c:formatCode>
                <c:ptCount val="8"/>
                <c:pt idx="6">
                  <c:v>41.3</c:v>
                </c:pt>
                <c:pt idx="7">
                  <c:v>14.53</c:v>
                </c:pt>
              </c:numCache>
            </c:numRef>
          </c:val>
          <c:extLst>
            <c:ext xmlns:c16="http://schemas.microsoft.com/office/drawing/2014/chart" uri="{C3380CC4-5D6E-409C-BE32-E72D297353CC}">
              <c16:uniqueId val="{00000002-16FD-45B1-8FE6-9EA8E6CE4A1A}"/>
            </c:ext>
          </c:extLst>
        </c:ser>
        <c:dLbls>
          <c:dLblPos val="outEnd"/>
          <c:showLegendKey val="0"/>
          <c:showVal val="1"/>
          <c:showCatName val="0"/>
          <c:showSerName val="0"/>
          <c:showPercent val="0"/>
          <c:showBubbleSize val="0"/>
        </c:dLbls>
        <c:gapWidth val="80"/>
        <c:overlap val="100"/>
        <c:axId val="280155648"/>
        <c:axId val="280157184"/>
      </c:barChart>
      <c:catAx>
        <c:axId val="280155648"/>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80157184"/>
        <c:crosses val="autoZero"/>
        <c:auto val="1"/>
        <c:lblAlgn val="ctr"/>
        <c:lblOffset val="100"/>
        <c:noMultiLvlLbl val="0"/>
      </c:catAx>
      <c:valAx>
        <c:axId val="280157184"/>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8015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C162-425C-A81D-7969803CC29B}"/>
              </c:ext>
            </c:extLst>
          </c:dPt>
          <c:dPt>
            <c:idx val="1"/>
            <c:bubble3D val="0"/>
            <c:spPr>
              <a:solidFill>
                <a:schemeClr val="tx2"/>
              </a:solidFill>
              <a:ln w="19050">
                <a:noFill/>
              </a:ln>
              <a:effectLst/>
            </c:spPr>
            <c:extLst>
              <c:ext xmlns:c16="http://schemas.microsoft.com/office/drawing/2014/chart" uri="{C3380CC4-5D6E-409C-BE32-E72D297353CC}">
                <c16:uniqueId val="{00000003-C162-425C-A81D-7969803CC29B}"/>
              </c:ext>
            </c:extLst>
          </c:dPt>
          <c:dPt>
            <c:idx val="2"/>
            <c:bubble3D val="0"/>
            <c:spPr>
              <a:solidFill>
                <a:schemeClr val="accent5"/>
              </a:solidFill>
              <a:ln w="19050">
                <a:noFill/>
              </a:ln>
              <a:effectLst/>
            </c:spPr>
            <c:extLst>
              <c:ext xmlns:c16="http://schemas.microsoft.com/office/drawing/2014/chart" uri="{C3380CC4-5D6E-409C-BE32-E72D297353CC}">
                <c16:uniqueId val="{00000005-C162-425C-A81D-7969803CC29B}"/>
              </c:ext>
            </c:extLst>
          </c:dPt>
          <c:dPt>
            <c:idx val="3"/>
            <c:bubble3D val="0"/>
            <c:spPr>
              <a:solidFill>
                <a:schemeClr val="accent4"/>
              </a:solidFill>
              <a:ln w="19050">
                <a:noFill/>
              </a:ln>
              <a:effectLst/>
            </c:spPr>
            <c:extLst>
              <c:ext xmlns:c16="http://schemas.microsoft.com/office/drawing/2014/chart" uri="{C3380CC4-5D6E-409C-BE32-E72D297353CC}">
                <c16:uniqueId val="{00000007-C162-425C-A81D-7969803CC29B}"/>
              </c:ext>
            </c:extLst>
          </c:dPt>
          <c:dPt>
            <c:idx val="4"/>
            <c:bubble3D val="0"/>
            <c:spPr>
              <a:solidFill>
                <a:schemeClr val="accent2"/>
              </a:solidFill>
              <a:ln w="19050">
                <a:noFill/>
              </a:ln>
              <a:effectLst/>
            </c:spPr>
            <c:extLst>
              <c:ext xmlns:c16="http://schemas.microsoft.com/office/drawing/2014/chart" uri="{C3380CC4-5D6E-409C-BE32-E72D297353CC}">
                <c16:uniqueId val="{00000009-C162-425C-A81D-7969803CC29B}"/>
              </c:ext>
            </c:extLst>
          </c:dPt>
          <c:dPt>
            <c:idx val="5"/>
            <c:bubble3D val="0"/>
            <c:spPr>
              <a:solidFill>
                <a:schemeClr val="accent3"/>
              </a:solidFill>
              <a:ln w="19050">
                <a:noFill/>
              </a:ln>
              <a:effectLst/>
            </c:spPr>
            <c:extLst>
              <c:ext xmlns:c16="http://schemas.microsoft.com/office/drawing/2014/chart" uri="{C3380CC4-5D6E-409C-BE32-E72D297353CC}">
                <c16:uniqueId val="{0000000B-C162-425C-A81D-7969803CC29B}"/>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Ja, dit staat uitgeschreven in ons bedrijfsbeleid of policy</c:v>
                </c:pt>
                <c:pt idx="1">
                  <c:v>Ja, maar dit staat niet uitgeschreven</c:v>
                </c:pt>
                <c:pt idx="2">
                  <c:v>Neen</c:v>
                </c:pt>
              </c:strCache>
            </c:strRef>
          </c:cat>
          <c:val>
            <c:numRef>
              <c:f>Sheet1!$B$2:$B$4</c:f>
              <c:numCache>
                <c:formatCode>General</c:formatCode>
                <c:ptCount val="3"/>
                <c:pt idx="0">
                  <c:v>1.44</c:v>
                </c:pt>
                <c:pt idx="1">
                  <c:v>6.83</c:v>
                </c:pt>
                <c:pt idx="2">
                  <c:v>91.72</c:v>
                </c:pt>
              </c:numCache>
            </c:numRef>
          </c:val>
          <c:extLst>
            <c:ext xmlns:c16="http://schemas.microsoft.com/office/drawing/2014/chart" uri="{C3380CC4-5D6E-409C-BE32-E72D297353CC}">
              <c16:uniqueId val="{0000000C-C162-425C-A81D-7969803CC29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(n=100)
</c:v>
                </c:pt>
                <c:pt idx="1">
                  <c:v>(n=48)
</c:v>
                </c:pt>
                <c:pt idx="2">
                  <c:v>(n=52)
</c:v>
                </c:pt>
              </c:strCache>
            </c:strRef>
          </c:cat>
          <c:val>
            <c:numRef>
              <c:f>Sheet1!$B$5:$D$5</c:f>
              <c:numCache>
                <c:formatCode>General</c:formatCode>
                <c:ptCount val="3"/>
                <c:pt idx="0">
                  <c:v>31.25</c:v>
                </c:pt>
                <c:pt idx="1">
                  <c:v>39.89</c:v>
                </c:pt>
                <c:pt idx="2">
                  <c:v>22</c:v>
                </c:pt>
              </c:numCache>
            </c:numRef>
          </c:val>
          <c:extLst>
            <c:ext xmlns:c16="http://schemas.microsoft.com/office/drawing/2014/chart" uri="{C3380CC4-5D6E-409C-BE32-E72D297353CC}">
              <c16:uniqueId val="{00000000-21F9-4E88-AC35-760D0D8AB8D7}"/>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(n=100)
</c:v>
                </c:pt>
                <c:pt idx="1">
                  <c:v>(n=48)
</c:v>
                </c:pt>
                <c:pt idx="2">
                  <c:v>(n=52)
</c:v>
                </c:pt>
              </c:strCache>
            </c:strRef>
          </c:cat>
          <c:val>
            <c:numRef>
              <c:f>Sheet1!$B$6:$D$6</c:f>
              <c:numCache>
                <c:formatCode>General</c:formatCode>
                <c:ptCount val="3"/>
                <c:pt idx="0">
                  <c:v>25.29</c:v>
                </c:pt>
                <c:pt idx="1">
                  <c:v>27.02</c:v>
                </c:pt>
                <c:pt idx="2">
                  <c:v>23.43</c:v>
                </c:pt>
              </c:numCache>
            </c:numRef>
          </c:val>
          <c:extLst>
            <c:ext xmlns:c16="http://schemas.microsoft.com/office/drawing/2014/chart" uri="{C3380CC4-5D6E-409C-BE32-E72D297353CC}">
              <c16:uniqueId val="{00000001-21F9-4E88-AC35-760D0D8AB8D7}"/>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(n=100)
</c:v>
                </c:pt>
                <c:pt idx="1">
                  <c:v>(n=48)
</c:v>
                </c:pt>
                <c:pt idx="2">
                  <c:v>(n=52)
</c:v>
                </c:pt>
              </c:strCache>
            </c:strRef>
          </c:cat>
          <c:val>
            <c:numRef>
              <c:f>Sheet1!$B$7:$D$7</c:f>
              <c:numCache>
                <c:formatCode>General</c:formatCode>
                <c:ptCount val="3"/>
                <c:pt idx="0">
                  <c:v>43.46</c:v>
                </c:pt>
                <c:pt idx="1">
                  <c:v>33.1</c:v>
                </c:pt>
                <c:pt idx="2">
                  <c:v>54.56</c:v>
                </c:pt>
              </c:numCache>
            </c:numRef>
          </c:val>
          <c:extLst>
            <c:ext xmlns:c16="http://schemas.microsoft.com/office/drawing/2014/chart" uri="{C3380CC4-5D6E-409C-BE32-E72D297353CC}">
              <c16:uniqueId val="{00000002-21F9-4E88-AC35-760D0D8AB8D7}"/>
            </c:ext>
          </c:extLst>
        </c:ser>
        <c:dLbls>
          <c:showLegendKey val="0"/>
          <c:showVal val="1"/>
          <c:showCatName val="0"/>
          <c:showSerName val="0"/>
          <c:showPercent val="0"/>
          <c:showBubbleSize val="0"/>
        </c:dLbls>
        <c:gapWidth val="130"/>
        <c:overlap val="100"/>
        <c:axId val="280305664"/>
        <c:axId val="280306816"/>
      </c:barChart>
      <c:catAx>
        <c:axId val="280305664"/>
        <c:scaling>
          <c:orientation val="minMax"/>
        </c:scaling>
        <c:delete val="1"/>
        <c:axPos val="b"/>
        <c:numFmt formatCode="General" sourceLinked="1"/>
        <c:majorTickMark val="none"/>
        <c:minorTickMark val="none"/>
        <c:tickLblPos val="nextTo"/>
        <c:crossAx val="280306816"/>
        <c:crosses val="max"/>
        <c:auto val="1"/>
        <c:lblAlgn val="ctr"/>
        <c:lblOffset val="0"/>
        <c:noMultiLvlLbl val="0"/>
      </c:catAx>
      <c:valAx>
        <c:axId val="280306816"/>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280305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(n=100)</c:v>
                </c:pt>
                <c:pt idx="1">
                  <c:v>(n=100)</c:v>
                </c:pt>
                <c:pt idx="2">
                  <c:v>(n=100)</c:v>
                </c:pt>
              </c:strCache>
            </c:strRef>
          </c:cat>
          <c:val>
            <c:numRef>
              <c:f>Sheet1!$B$4:$D$4</c:f>
              <c:numCache>
                <c:formatCode>General</c:formatCode>
                <c:ptCount val="3"/>
                <c:pt idx="0">
                  <c:v>66.58</c:v>
                </c:pt>
                <c:pt idx="1">
                  <c:v>48.03</c:v>
                </c:pt>
                <c:pt idx="2">
                  <c:v>34.729999999999997</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(n=100)</c:v>
                </c:pt>
                <c:pt idx="1">
                  <c:v>(n=100)</c:v>
                </c:pt>
                <c:pt idx="2">
                  <c:v>(n=100)</c:v>
                </c:pt>
              </c:strCache>
            </c:strRef>
          </c:cat>
          <c:val>
            <c:numRef>
              <c:f>Sheet1!$B$5:$D$5</c:f>
              <c:numCache>
                <c:formatCode>General</c:formatCode>
                <c:ptCount val="3"/>
                <c:pt idx="0">
                  <c:v>17.010000000000002</c:v>
                </c:pt>
                <c:pt idx="1">
                  <c:v>30.48</c:v>
                </c:pt>
                <c:pt idx="2">
                  <c:v>33.369999999999997</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(n=100)</c:v>
                </c:pt>
                <c:pt idx="1">
                  <c:v>(n=100)</c:v>
                </c:pt>
                <c:pt idx="2">
                  <c:v>(n=100)</c:v>
                </c:pt>
              </c:strCache>
            </c:strRef>
          </c:cat>
          <c:val>
            <c:numRef>
              <c:f>Sheet1!$B$6:$D$6</c:f>
              <c:numCache>
                <c:formatCode>General</c:formatCode>
                <c:ptCount val="3"/>
                <c:pt idx="0">
                  <c:v>16.41</c:v>
                </c:pt>
                <c:pt idx="1">
                  <c:v>21.49</c:v>
                </c:pt>
                <c:pt idx="2">
                  <c:v>31.89</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279886848"/>
        <c:axId val="279782144"/>
      </c:barChart>
      <c:catAx>
        <c:axId val="279886848"/>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279782144"/>
        <c:crosses val="autoZero"/>
        <c:auto val="1"/>
        <c:lblAlgn val="ctr"/>
        <c:lblOffset val="0"/>
        <c:noMultiLvlLbl val="0"/>
      </c:catAx>
      <c:valAx>
        <c:axId val="279782144"/>
        <c:scaling>
          <c:orientation val="maxMin"/>
          <c:max val="100"/>
          <c:min val="0"/>
        </c:scaling>
        <c:delete val="0"/>
        <c:axPos val="t"/>
        <c:numFmt formatCode="General" sourceLinked="1"/>
        <c:majorTickMark val="none"/>
        <c:minorTickMark val="none"/>
        <c:tickLblPos val="none"/>
        <c:spPr>
          <a:noFill/>
          <a:ln>
            <a:noFill/>
          </a:ln>
          <a:effectLst/>
        </c:spPr>
        <c:txPr>
          <a:bodyPr rot="-60000000" vert="horz"/>
          <a:lstStyle/>
          <a:p>
            <a:pPr>
              <a:defRPr/>
            </a:pPr>
            <a:endParaRPr lang="en-BE"/>
          </a:p>
        </c:txPr>
        <c:crossAx val="279886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(n=48)</c:v>
                </c:pt>
                <c:pt idx="1">
                  <c:v>(n=48)</c:v>
                </c:pt>
                <c:pt idx="2">
                  <c:v>(n=48)</c:v>
                </c:pt>
              </c:strCache>
            </c:strRef>
          </c:cat>
          <c:val>
            <c:numRef>
              <c:f>Sheet1!$B$4:$D$4</c:f>
              <c:numCache>
                <c:formatCode>0</c:formatCode>
                <c:ptCount val="3"/>
                <c:pt idx="0">
                  <c:v>86.78</c:v>
                </c:pt>
                <c:pt idx="1">
                  <c:v>69.290000000000006</c:v>
                </c:pt>
                <c:pt idx="2">
                  <c:v>54.1</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(n=48)</c:v>
                </c:pt>
                <c:pt idx="1">
                  <c:v>(n=48)</c:v>
                </c:pt>
                <c:pt idx="2">
                  <c:v>(n=48)</c:v>
                </c:pt>
              </c:strCache>
            </c:strRef>
          </c:cat>
          <c:val>
            <c:numRef>
              <c:f>Sheet1!$B$5:$D$5</c:f>
              <c:numCache>
                <c:formatCode>0</c:formatCode>
                <c:ptCount val="3"/>
                <c:pt idx="0">
                  <c:v>9</c:v>
                </c:pt>
                <c:pt idx="1">
                  <c:v>23.32</c:v>
                </c:pt>
                <c:pt idx="2">
                  <c:v>32.57</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(n=48)</c:v>
                </c:pt>
                <c:pt idx="1">
                  <c:v>(n=48)</c:v>
                </c:pt>
                <c:pt idx="2">
                  <c:v>(n=48)</c:v>
                </c:pt>
              </c:strCache>
            </c:strRef>
          </c:cat>
          <c:val>
            <c:numRef>
              <c:f>Sheet1!$B$6:$D$6</c:f>
              <c:numCache>
                <c:formatCode>0</c:formatCode>
                <c:ptCount val="3"/>
                <c:pt idx="0">
                  <c:v>4.22</c:v>
                </c:pt>
                <c:pt idx="1">
                  <c:v>7.39</c:v>
                </c:pt>
                <c:pt idx="2">
                  <c:v>13.33</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279826816"/>
        <c:axId val="279828352"/>
      </c:barChart>
      <c:catAx>
        <c:axId val="27982681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279828352"/>
        <c:crosses val="autoZero"/>
        <c:auto val="1"/>
        <c:lblAlgn val="ctr"/>
        <c:lblOffset val="0"/>
        <c:noMultiLvlLbl val="0"/>
      </c:catAx>
      <c:valAx>
        <c:axId val="279828352"/>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279826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(n=52)</c:v>
                </c:pt>
                <c:pt idx="1">
                  <c:v>(n=52)</c:v>
                </c:pt>
                <c:pt idx="2">
                  <c:v>(n=52)</c:v>
                </c:pt>
              </c:strCache>
            </c:strRef>
          </c:cat>
          <c:val>
            <c:numRef>
              <c:f>Sheet1!$B$4:$D$4</c:f>
              <c:numCache>
                <c:formatCode>0</c:formatCode>
                <c:ptCount val="3"/>
                <c:pt idx="0">
                  <c:v>44.94</c:v>
                </c:pt>
                <c:pt idx="1">
                  <c:v>25.25</c:v>
                </c:pt>
                <c:pt idx="2">
                  <c:v>13.97</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(n=52)</c:v>
                </c:pt>
                <c:pt idx="1">
                  <c:v>(n=52)</c:v>
                </c:pt>
                <c:pt idx="2">
                  <c:v>(n=52)</c:v>
                </c:pt>
              </c:strCache>
            </c:strRef>
          </c:cat>
          <c:val>
            <c:numRef>
              <c:f>Sheet1!$B$5:$D$5</c:f>
              <c:numCache>
                <c:formatCode>0</c:formatCode>
                <c:ptCount val="3"/>
                <c:pt idx="0">
                  <c:v>25.59</c:v>
                </c:pt>
                <c:pt idx="1">
                  <c:v>38.159999999999997</c:v>
                </c:pt>
                <c:pt idx="2">
                  <c:v>34.229999999999997</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(n=52)</c:v>
                </c:pt>
                <c:pt idx="1">
                  <c:v>(n=52)</c:v>
                </c:pt>
                <c:pt idx="2">
                  <c:v>(n=52)</c:v>
                </c:pt>
              </c:strCache>
            </c:strRef>
          </c:cat>
          <c:val>
            <c:numRef>
              <c:f>Sheet1!$B$6:$D$6</c:f>
              <c:numCache>
                <c:formatCode>0</c:formatCode>
                <c:ptCount val="3"/>
                <c:pt idx="0">
                  <c:v>29.47</c:v>
                </c:pt>
                <c:pt idx="1">
                  <c:v>36.590000000000003</c:v>
                </c:pt>
                <c:pt idx="2">
                  <c:v>51.79</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279967232"/>
        <c:axId val="279968768"/>
      </c:barChart>
      <c:catAx>
        <c:axId val="279967232"/>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279968768"/>
        <c:crosses val="autoZero"/>
        <c:auto val="1"/>
        <c:lblAlgn val="ctr"/>
        <c:lblOffset val="0"/>
        <c:noMultiLvlLbl val="0"/>
      </c:catAx>
      <c:valAx>
        <c:axId val="279968768"/>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279967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(n=100)</c:v>
                </c:pt>
                <c:pt idx="1">
                  <c:v>(n=100)</c:v>
                </c:pt>
              </c:strCache>
            </c:strRef>
          </c:cat>
          <c:val>
            <c:numRef>
              <c:f>Sheet1!$B$4:$C$4</c:f>
              <c:numCache>
                <c:formatCode>General</c:formatCode>
                <c:ptCount val="2"/>
                <c:pt idx="0">
                  <c:v>51.7</c:v>
                </c:pt>
                <c:pt idx="1">
                  <c:v>49.32</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(n=100)</c:v>
                </c:pt>
                <c:pt idx="1">
                  <c:v>(n=100)</c:v>
                </c:pt>
              </c:strCache>
            </c:strRef>
          </c:cat>
          <c:val>
            <c:numRef>
              <c:f>Sheet1!$B$5:$C$5</c:f>
              <c:numCache>
                <c:formatCode>General</c:formatCode>
                <c:ptCount val="2"/>
                <c:pt idx="0">
                  <c:v>21.41</c:v>
                </c:pt>
                <c:pt idx="1">
                  <c:v>14.77</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(n=100)</c:v>
                </c:pt>
                <c:pt idx="1">
                  <c:v>(n=100)</c:v>
                </c:pt>
              </c:strCache>
            </c:strRef>
          </c:cat>
          <c:val>
            <c:numRef>
              <c:f>Sheet1!$B$6:$C$6</c:f>
              <c:numCache>
                <c:formatCode>General</c:formatCode>
                <c:ptCount val="2"/>
                <c:pt idx="0">
                  <c:v>26.89</c:v>
                </c:pt>
                <c:pt idx="1">
                  <c:v>35.909999999999997</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285357568"/>
        <c:axId val="285359104"/>
      </c:barChart>
      <c:catAx>
        <c:axId val="285357568"/>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285359104"/>
        <c:crosses val="autoZero"/>
        <c:auto val="1"/>
        <c:lblAlgn val="ctr"/>
        <c:lblOffset val="0"/>
        <c:noMultiLvlLbl val="0"/>
      </c:catAx>
      <c:valAx>
        <c:axId val="285359104"/>
        <c:scaling>
          <c:orientation val="maxMin"/>
          <c:max val="100"/>
          <c:min val="0"/>
        </c:scaling>
        <c:delete val="0"/>
        <c:axPos val="t"/>
        <c:numFmt formatCode="General" sourceLinked="1"/>
        <c:majorTickMark val="none"/>
        <c:minorTickMark val="none"/>
        <c:tickLblPos val="none"/>
        <c:spPr>
          <a:noFill/>
          <a:ln>
            <a:noFill/>
          </a:ln>
          <a:effectLst/>
        </c:spPr>
        <c:txPr>
          <a:bodyPr rot="-60000000" vert="horz"/>
          <a:lstStyle/>
          <a:p>
            <a:pPr>
              <a:defRPr/>
            </a:pPr>
            <a:endParaRPr lang="en-BE"/>
          </a:p>
        </c:txPr>
        <c:crossAx val="285357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(n=48)</c:v>
                </c:pt>
                <c:pt idx="1">
                  <c:v>(n=48)</c:v>
                </c:pt>
              </c:strCache>
            </c:strRef>
          </c:cat>
          <c:val>
            <c:numRef>
              <c:f>Sheet1!$B$4:$C$4</c:f>
              <c:numCache>
                <c:formatCode>0</c:formatCode>
                <c:ptCount val="2"/>
                <c:pt idx="0">
                  <c:v>34.89</c:v>
                </c:pt>
                <c:pt idx="1">
                  <c:v>35.659999999999997</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(n=48)</c:v>
                </c:pt>
                <c:pt idx="1">
                  <c:v>(n=48)</c:v>
                </c:pt>
              </c:strCache>
            </c:strRef>
          </c:cat>
          <c:val>
            <c:numRef>
              <c:f>Sheet1!$B$5:$C$5</c:f>
              <c:numCache>
                <c:formatCode>0</c:formatCode>
                <c:ptCount val="2"/>
                <c:pt idx="0">
                  <c:v>22.87</c:v>
                </c:pt>
                <c:pt idx="1">
                  <c:v>16.39</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(n=48)</c:v>
                </c:pt>
                <c:pt idx="1">
                  <c:v>(n=48)</c:v>
                </c:pt>
              </c:strCache>
            </c:strRef>
          </c:cat>
          <c:val>
            <c:numRef>
              <c:f>Sheet1!$B$6:$C$6</c:f>
              <c:numCache>
                <c:formatCode>0</c:formatCode>
                <c:ptCount val="2"/>
                <c:pt idx="0">
                  <c:v>42.25</c:v>
                </c:pt>
                <c:pt idx="1">
                  <c:v>47.95</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285440640"/>
        <c:axId val="285462912"/>
      </c:barChart>
      <c:catAx>
        <c:axId val="285440640"/>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285462912"/>
        <c:crosses val="autoZero"/>
        <c:auto val="1"/>
        <c:lblAlgn val="ctr"/>
        <c:lblOffset val="0"/>
        <c:noMultiLvlLbl val="0"/>
      </c:catAx>
      <c:valAx>
        <c:axId val="285462912"/>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285440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(n=52)</c:v>
                </c:pt>
                <c:pt idx="1">
                  <c:v>(n=52)</c:v>
                </c:pt>
              </c:strCache>
            </c:strRef>
          </c:cat>
          <c:val>
            <c:numRef>
              <c:f>Sheet1!$B$4:$C$4</c:f>
              <c:numCache>
                <c:formatCode>0</c:formatCode>
                <c:ptCount val="2"/>
                <c:pt idx="0">
                  <c:v>69.72</c:v>
                </c:pt>
                <c:pt idx="1">
                  <c:v>63.97</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(n=52)</c:v>
                </c:pt>
                <c:pt idx="1">
                  <c:v>(n=52)</c:v>
                </c:pt>
              </c:strCache>
            </c:strRef>
          </c:cat>
          <c:val>
            <c:numRef>
              <c:f>Sheet1!$B$5:$C$5</c:f>
              <c:numCache>
                <c:formatCode>0</c:formatCode>
                <c:ptCount val="2"/>
                <c:pt idx="0">
                  <c:v>19.84</c:v>
                </c:pt>
                <c:pt idx="1">
                  <c:v>13.02</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(n=52)</c:v>
                </c:pt>
                <c:pt idx="1">
                  <c:v>(n=52)</c:v>
                </c:pt>
              </c:strCache>
            </c:strRef>
          </c:cat>
          <c:val>
            <c:numRef>
              <c:f>Sheet1!$B$6:$C$6</c:f>
              <c:numCache>
                <c:formatCode>0</c:formatCode>
                <c:ptCount val="2"/>
                <c:pt idx="0">
                  <c:v>10.44</c:v>
                </c:pt>
                <c:pt idx="1">
                  <c:v>23.01</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286138368"/>
        <c:axId val="286139904"/>
      </c:barChart>
      <c:catAx>
        <c:axId val="286138368"/>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286139904"/>
        <c:crosses val="autoZero"/>
        <c:auto val="1"/>
        <c:lblAlgn val="ctr"/>
        <c:lblOffset val="0"/>
        <c:noMultiLvlLbl val="0"/>
      </c:catAx>
      <c:valAx>
        <c:axId val="286139904"/>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286138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NET: 5-10</c:v>
                </c:pt>
                <c:pt idx="1">
                  <c:v>NET: 11-19</c:v>
                </c:pt>
                <c:pt idx="2">
                  <c:v>NET: 20-49</c:v>
                </c:pt>
                <c:pt idx="3">
                  <c:v>NET: 50-99</c:v>
                </c:pt>
                <c:pt idx="4">
                  <c:v>NET: 100-199</c:v>
                </c:pt>
              </c:strCache>
            </c:strRef>
          </c:cat>
          <c:val>
            <c:numRef>
              <c:f>Sheet1!$B$2:$B$6</c:f>
              <c:numCache>
                <c:formatCode>General</c:formatCode>
                <c:ptCount val="5"/>
                <c:pt idx="0">
                  <c:v>64.19</c:v>
                </c:pt>
                <c:pt idx="1">
                  <c:v>13.55</c:v>
                </c:pt>
                <c:pt idx="2">
                  <c:v>13.99</c:v>
                </c:pt>
                <c:pt idx="3">
                  <c:v>7.51</c:v>
                </c:pt>
                <c:pt idx="4">
                  <c:v>0.77</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 5-10</c:v>
                </c:pt>
                <c:pt idx="1">
                  <c:v>NET: 11-19</c:v>
                </c:pt>
                <c:pt idx="2">
                  <c:v>NET: 20-49</c:v>
                </c:pt>
                <c:pt idx="3">
                  <c:v>NET: 50-99</c:v>
                </c:pt>
                <c:pt idx="4">
                  <c:v>NET: 100-199</c:v>
                </c:pt>
              </c:strCache>
            </c:strRef>
          </c:cat>
          <c:val>
            <c:numRef>
              <c:f>Sheet1!$C$2:$C$6</c:f>
              <c:numCache>
                <c:formatCode>General</c:formatCode>
                <c:ptCount val="5"/>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NET: 5-10</c:v>
                </c:pt>
                <c:pt idx="1">
                  <c:v>NET: 11-19</c:v>
                </c:pt>
                <c:pt idx="2">
                  <c:v>NET: 20-49</c:v>
                </c:pt>
                <c:pt idx="3">
                  <c:v>NET: 50-99</c:v>
                </c:pt>
                <c:pt idx="4">
                  <c:v>NET: 100-199</c:v>
                </c:pt>
              </c:strCache>
            </c:strRef>
          </c:cat>
          <c:val>
            <c:numRef>
              <c:f>Sheet1!$D$2:$D$6</c:f>
              <c:numCache>
                <c:formatCode>General</c:formatCode>
                <c:ptCount val="5"/>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335812864"/>
        <c:axId val="335831040"/>
      </c:barChart>
      <c:catAx>
        <c:axId val="33581286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5831040"/>
        <c:crosses val="autoZero"/>
        <c:auto val="1"/>
        <c:lblAlgn val="ctr"/>
        <c:lblOffset val="100"/>
        <c:noMultiLvlLbl val="0"/>
      </c:catAx>
      <c:valAx>
        <c:axId val="335831040"/>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5812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Sheet1!$B$2:$B$7</c:f>
              <c:numCache>
                <c:formatCode>General</c:formatCode>
                <c:ptCount val="6"/>
                <c:pt idx="0">
                  <c:v>2.61</c:v>
                </c:pt>
                <c:pt idx="1">
                  <c:v>39.270000000000003</c:v>
                </c:pt>
                <c:pt idx="2">
                  <c:v>26.87</c:v>
                </c:pt>
                <c:pt idx="3">
                  <c:v>3.86</c:v>
                </c:pt>
                <c:pt idx="4">
                  <c:v>13.95</c:v>
                </c:pt>
                <c:pt idx="5">
                  <c:v>4.74</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Sheet1!$C$2:$C$7</c:f>
              <c:numCache>
                <c:formatCode>General</c:formatCode>
                <c:ptCount val="6"/>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Sheet1!$D$2:$D$7</c:f>
              <c:numCache>
                <c:formatCode>General</c:formatCode>
                <c:ptCount val="6"/>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335958016"/>
        <c:axId val="335959552"/>
      </c:barChart>
      <c:catAx>
        <c:axId val="335958016"/>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5959552"/>
        <c:crosses val="autoZero"/>
        <c:auto val="1"/>
        <c:lblAlgn val="ctr"/>
        <c:lblOffset val="100"/>
        <c:noMultiLvlLbl val="0"/>
      </c:catAx>
      <c:valAx>
        <c:axId val="33595955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5958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Sheet1!$A$2:$A$5</c:f>
              <c:strCache>
                <c:ptCount val="4"/>
                <c:pt idx="0">
                  <c:v>NET: 0-10</c:v>
                </c:pt>
                <c:pt idx="1">
                  <c:v>NET: 11-25</c:v>
                </c:pt>
                <c:pt idx="2">
                  <c:v>NET: 26-50</c:v>
                </c:pt>
                <c:pt idx="3">
                  <c:v>NET: 50+</c:v>
                </c:pt>
              </c:strCache>
            </c:strRef>
          </c:cat>
          <c:val>
            <c:numRef>
              <c:f>Sheet1!$B$2:$B$5</c:f>
              <c:numCache>
                <c:formatCode>General</c:formatCode>
                <c:ptCount val="4"/>
                <c:pt idx="0">
                  <c:v>15.51</c:v>
                </c:pt>
                <c:pt idx="1">
                  <c:v>29.16</c:v>
                </c:pt>
                <c:pt idx="2">
                  <c:v>37.74</c:v>
                </c:pt>
                <c:pt idx="3">
                  <c:v>17.59</c:v>
                </c:pt>
              </c:numCache>
            </c:numRef>
          </c:val>
          <c:extLst>
            <c:ext xmlns:c16="http://schemas.microsoft.com/office/drawing/2014/chart" uri="{C3380CC4-5D6E-409C-BE32-E72D297353CC}">
              <c16:uniqueId val="{00000000-08F7-41BB-B578-5E71C386C52E}"/>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NET: 0-10</c:v>
                </c:pt>
                <c:pt idx="1">
                  <c:v>NET: 11-25</c:v>
                </c:pt>
                <c:pt idx="2">
                  <c:v>NET: 26-50</c:v>
                </c:pt>
                <c:pt idx="3">
                  <c:v>NET: 50+</c:v>
                </c:pt>
              </c:strCache>
            </c:strRef>
          </c:cat>
          <c:val>
            <c:numRef>
              <c:f>Sheet1!$C$2:$C$5</c:f>
              <c:numCache>
                <c:formatCode>General</c:formatCode>
                <c:ptCount val="4"/>
              </c:numCache>
            </c:numRef>
          </c:val>
          <c:extLst>
            <c:ext xmlns:c16="http://schemas.microsoft.com/office/drawing/2014/chart" uri="{C3380CC4-5D6E-409C-BE32-E72D297353CC}">
              <c16:uniqueId val="{00000001-08F7-41BB-B578-5E71C386C52E}"/>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Sheet1!$A$2:$A$5</c:f>
              <c:strCache>
                <c:ptCount val="4"/>
                <c:pt idx="0">
                  <c:v>NET: 0-10</c:v>
                </c:pt>
                <c:pt idx="1">
                  <c:v>NET: 11-25</c:v>
                </c:pt>
                <c:pt idx="2">
                  <c:v>NET: 26-50</c:v>
                </c:pt>
                <c:pt idx="3">
                  <c:v>NET: 50+</c:v>
                </c:pt>
              </c:strCache>
            </c:strRef>
          </c:cat>
          <c:val>
            <c:numRef>
              <c:f>Sheet1!$D$2:$D$5</c:f>
              <c:numCache>
                <c:formatCode>General</c:formatCode>
                <c:ptCount val="4"/>
              </c:numCache>
            </c:numRef>
          </c:val>
          <c:extLst>
            <c:ext xmlns:c16="http://schemas.microsoft.com/office/drawing/2014/chart" uri="{C3380CC4-5D6E-409C-BE32-E72D297353CC}">
              <c16:uniqueId val="{00000002-08F7-41BB-B578-5E71C386C52E}"/>
            </c:ext>
          </c:extLst>
        </c:ser>
        <c:dLbls>
          <c:dLblPos val="outEnd"/>
          <c:showLegendKey val="0"/>
          <c:showVal val="1"/>
          <c:showCatName val="0"/>
          <c:showSerName val="0"/>
          <c:showPercent val="0"/>
          <c:showBubbleSize val="0"/>
        </c:dLbls>
        <c:gapWidth val="80"/>
        <c:overlap val="100"/>
        <c:axId val="336790656"/>
        <c:axId val="336792192"/>
      </c:barChart>
      <c:catAx>
        <c:axId val="336790656"/>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6792192"/>
        <c:crosses val="autoZero"/>
        <c:auto val="1"/>
        <c:lblAlgn val="ctr"/>
        <c:lblOffset val="100"/>
        <c:noMultiLvlLbl val="0"/>
      </c:catAx>
      <c:valAx>
        <c:axId val="336792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6790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1</c:v>
                </c:pt>
                <c:pt idx="1">
                  <c:v>2-5</c:v>
                </c:pt>
                <c:pt idx="2">
                  <c:v>6-10</c:v>
                </c:pt>
                <c:pt idx="3">
                  <c:v>10+</c:v>
                </c:pt>
                <c:pt idx="4">
                  <c:v>Don't know</c:v>
                </c:pt>
              </c:strCache>
            </c:strRef>
          </c:cat>
          <c:val>
            <c:numRef>
              <c:f>Sheet1!$B$2:$B$6</c:f>
              <c:numCache>
                <c:formatCode>0.00</c:formatCode>
                <c:ptCount val="5"/>
                <c:pt idx="0">
                  <c:v>82.56</c:v>
                </c:pt>
                <c:pt idx="1">
                  <c:v>12.64</c:v>
                </c:pt>
                <c:pt idx="2">
                  <c:v>3.86</c:v>
                </c:pt>
                <c:pt idx="3">
                  <c:v>0.93</c:v>
                </c:pt>
              </c:numCache>
            </c:numRef>
          </c:val>
          <c:extLst>
            <c:ext xmlns:c16="http://schemas.microsoft.com/office/drawing/2014/chart" uri="{C3380CC4-5D6E-409C-BE32-E72D297353CC}">
              <c16:uniqueId val="{00000000-08F7-41BB-B578-5E71C386C52E}"/>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c:v>
                </c:pt>
                <c:pt idx="1">
                  <c:v>2-5</c:v>
                </c:pt>
                <c:pt idx="2">
                  <c:v>6-10</c:v>
                </c:pt>
                <c:pt idx="3">
                  <c:v>10+</c:v>
                </c:pt>
                <c:pt idx="4">
                  <c:v>Don't know</c:v>
                </c:pt>
              </c:strCache>
            </c:strRef>
          </c:cat>
          <c:val>
            <c:numRef>
              <c:f>Sheet1!$C$2:$C$6</c:f>
              <c:numCache>
                <c:formatCode>General</c:formatCode>
                <c:ptCount val="5"/>
              </c:numCache>
            </c:numRef>
          </c:val>
          <c:extLst>
            <c:ext xmlns:c16="http://schemas.microsoft.com/office/drawing/2014/chart" uri="{C3380CC4-5D6E-409C-BE32-E72D297353CC}">
              <c16:uniqueId val="{00000001-08F7-41BB-B578-5E71C386C52E}"/>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1</c:v>
                </c:pt>
                <c:pt idx="1">
                  <c:v>2-5</c:v>
                </c:pt>
                <c:pt idx="2">
                  <c:v>6-10</c:v>
                </c:pt>
                <c:pt idx="3">
                  <c:v>10+</c:v>
                </c:pt>
                <c:pt idx="4">
                  <c:v>Don't know</c:v>
                </c:pt>
              </c:strCache>
            </c:strRef>
          </c:cat>
          <c:val>
            <c:numRef>
              <c:f>Sheet1!$D$2:$D$6</c:f>
              <c:numCache>
                <c:formatCode>General</c:formatCode>
                <c:ptCount val="5"/>
                <c:pt idx="4" formatCode="0.00">
                  <c:v>0</c:v>
                </c:pt>
              </c:numCache>
            </c:numRef>
          </c:val>
          <c:extLst>
            <c:ext xmlns:c16="http://schemas.microsoft.com/office/drawing/2014/chart" uri="{C3380CC4-5D6E-409C-BE32-E72D297353CC}">
              <c16:uniqueId val="{00000002-08F7-41BB-B578-5E71C386C52E}"/>
            </c:ext>
          </c:extLst>
        </c:ser>
        <c:dLbls>
          <c:dLblPos val="outEnd"/>
          <c:showLegendKey val="0"/>
          <c:showVal val="1"/>
          <c:showCatName val="0"/>
          <c:showSerName val="0"/>
          <c:showPercent val="0"/>
          <c:showBubbleSize val="0"/>
        </c:dLbls>
        <c:gapWidth val="80"/>
        <c:overlap val="100"/>
        <c:axId val="337296000"/>
        <c:axId val="337310080"/>
      </c:barChart>
      <c:catAx>
        <c:axId val="337296000"/>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7310080"/>
        <c:crosses val="autoZero"/>
        <c:auto val="1"/>
        <c:lblAlgn val="ctr"/>
        <c:lblOffset val="100"/>
        <c:noMultiLvlLbl val="0"/>
      </c:catAx>
      <c:valAx>
        <c:axId val="337310080"/>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37296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61474906135244145"/>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Kantoor</c:v>
                </c:pt>
                <c:pt idx="1">
                  <c:v>Magazijn</c:v>
                </c:pt>
                <c:pt idx="2">
                  <c:v>Werken voornamelijk op de baan</c:v>
                </c:pt>
                <c:pt idx="3">
                  <c:v>Winkel</c:v>
                </c:pt>
                <c:pt idx="4">
                  <c:v>Fabriek</c:v>
                </c:pt>
                <c:pt idx="5">
                  <c:v>Workshop</c:v>
                </c:pt>
                <c:pt idx="6">
                  <c:v>Restaurant / hotel</c:v>
                </c:pt>
              </c:strCache>
            </c:strRef>
          </c:cat>
          <c:val>
            <c:numRef>
              <c:f>Sheet1!$B$2:$B$8</c:f>
              <c:numCache>
                <c:formatCode>General</c:formatCode>
                <c:ptCount val="7"/>
                <c:pt idx="0">
                  <c:v>100</c:v>
                </c:pt>
                <c:pt idx="1">
                  <c:v>44.99</c:v>
                </c:pt>
                <c:pt idx="2">
                  <c:v>31.65</c:v>
                </c:pt>
                <c:pt idx="3">
                  <c:v>17.329999999999998</c:v>
                </c:pt>
                <c:pt idx="4">
                  <c:v>17.18</c:v>
                </c:pt>
                <c:pt idx="5">
                  <c:v>9.51</c:v>
                </c:pt>
                <c:pt idx="6">
                  <c:v>0.94</c:v>
                </c:pt>
              </c:numCache>
            </c:numRef>
          </c:val>
          <c:extLst>
            <c:ext xmlns:c16="http://schemas.microsoft.com/office/drawing/2014/chart" uri="{C3380CC4-5D6E-409C-BE32-E72D297353CC}">
              <c16:uniqueId val="{00000000-25AA-416F-B1F5-0F151F2B4547}"/>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Kantoor</c:v>
                </c:pt>
                <c:pt idx="1">
                  <c:v>Magazijn</c:v>
                </c:pt>
                <c:pt idx="2">
                  <c:v>Werken voornamelijk op de baan</c:v>
                </c:pt>
                <c:pt idx="3">
                  <c:v>Winkel</c:v>
                </c:pt>
                <c:pt idx="4">
                  <c:v>Fabriek</c:v>
                </c:pt>
                <c:pt idx="5">
                  <c:v>Workshop</c:v>
                </c:pt>
                <c:pt idx="6">
                  <c:v>Restaurant / hotel</c:v>
                </c:pt>
              </c:strCache>
            </c:strRef>
          </c:cat>
          <c:val>
            <c:numRef>
              <c:f>Sheet1!$C$2:$C$8</c:f>
              <c:numCache>
                <c:formatCode>General</c:formatCode>
                <c:ptCount val="7"/>
              </c:numCache>
            </c:numRef>
          </c:val>
          <c:extLst>
            <c:ext xmlns:c16="http://schemas.microsoft.com/office/drawing/2014/chart" uri="{C3380CC4-5D6E-409C-BE32-E72D297353CC}">
              <c16:uniqueId val="{00000001-25AA-416F-B1F5-0F151F2B4547}"/>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Kantoor</c:v>
                </c:pt>
                <c:pt idx="1">
                  <c:v>Magazijn</c:v>
                </c:pt>
                <c:pt idx="2">
                  <c:v>Werken voornamelijk op de baan</c:v>
                </c:pt>
                <c:pt idx="3">
                  <c:v>Winkel</c:v>
                </c:pt>
                <c:pt idx="4">
                  <c:v>Fabriek</c:v>
                </c:pt>
                <c:pt idx="5">
                  <c:v>Workshop</c:v>
                </c:pt>
                <c:pt idx="6">
                  <c:v>Restaurant / hotel</c:v>
                </c:pt>
              </c:strCache>
            </c:strRef>
          </c:cat>
          <c:val>
            <c:numRef>
              <c:f>Sheet1!$D$2:$D$8</c:f>
              <c:numCache>
                <c:formatCode>General</c:formatCode>
                <c:ptCount val="7"/>
              </c:numCache>
            </c:numRef>
          </c:val>
          <c:extLst>
            <c:ext xmlns:c16="http://schemas.microsoft.com/office/drawing/2014/chart" uri="{C3380CC4-5D6E-409C-BE32-E72D297353CC}">
              <c16:uniqueId val="{00000002-25AA-416F-B1F5-0F151F2B4547}"/>
            </c:ext>
          </c:extLst>
        </c:ser>
        <c:dLbls>
          <c:dLblPos val="outEnd"/>
          <c:showLegendKey val="0"/>
          <c:showVal val="1"/>
          <c:showCatName val="0"/>
          <c:showSerName val="0"/>
          <c:showPercent val="0"/>
          <c:showBubbleSize val="0"/>
        </c:dLbls>
        <c:gapWidth val="80"/>
        <c:overlap val="100"/>
        <c:axId val="340800256"/>
        <c:axId val="340801792"/>
      </c:barChart>
      <c:catAx>
        <c:axId val="340800256"/>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40801792"/>
        <c:crosses val="autoZero"/>
        <c:auto val="1"/>
        <c:lblAlgn val="ctr"/>
        <c:lblOffset val="100"/>
        <c:noMultiLvlLbl val="0"/>
      </c:catAx>
      <c:valAx>
        <c:axId val="3408017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40800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dLbl>
              <c:idx val="0"/>
              <c:tx>
                <c:rich>
                  <a:bodyPr/>
                  <a:lstStyle/>
                  <a:p>
                    <a:fld id="{B3F236DA-B528-4C15-8F74-E8EE0A7AB6FC}" type="VALUE">
                      <a:rPr lang="en-US">
                        <a:solidFill>
                          <a:schemeClr val="bg2"/>
                        </a:solidFill>
                      </a:rPr>
                      <a:pPr/>
                      <a:t>[VALUE]</a:t>
                    </a:fld>
                    <a:endParaRPr lang="fr-BE"/>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31E-4BA9-B555-E38D07FC6E74}"/>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Luik</c:v>
                </c:pt>
                <c:pt idx="1">
                  <c:v>Namen</c:v>
                </c:pt>
                <c:pt idx="2">
                  <c:v>Henegouwen</c:v>
                </c:pt>
                <c:pt idx="3">
                  <c:v>Waals Brabant</c:v>
                </c:pt>
                <c:pt idx="4">
                  <c:v>Luxemburg</c:v>
                </c:pt>
              </c:strCache>
            </c:strRef>
          </c:cat>
          <c:val>
            <c:numRef>
              <c:f>Sheet1!$B$2:$B$6</c:f>
              <c:numCache>
                <c:formatCode>0.00</c:formatCode>
                <c:ptCount val="5"/>
                <c:pt idx="0">
                  <c:v>37</c:v>
                </c:pt>
                <c:pt idx="1">
                  <c:v>23.51</c:v>
                </c:pt>
                <c:pt idx="2">
                  <c:v>19.18</c:v>
                </c:pt>
                <c:pt idx="3">
                  <c:v>14.29</c:v>
                </c:pt>
                <c:pt idx="4">
                  <c:v>6.03</c:v>
                </c:pt>
              </c:numCache>
            </c:numRef>
          </c:val>
          <c:extLst>
            <c:ext xmlns:c16="http://schemas.microsoft.com/office/drawing/2014/chart" uri="{C3380CC4-5D6E-409C-BE32-E72D297353CC}">
              <c16:uniqueId val="{00000001-D31E-4BA9-B555-E38D07FC6E74}"/>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Luik</c:v>
                </c:pt>
                <c:pt idx="1">
                  <c:v>Namen</c:v>
                </c:pt>
                <c:pt idx="2">
                  <c:v>Henegouwen</c:v>
                </c:pt>
                <c:pt idx="3">
                  <c:v>Waals Brabant</c:v>
                </c:pt>
                <c:pt idx="4">
                  <c:v>Luxemburg</c:v>
                </c:pt>
              </c:strCache>
            </c:strRef>
          </c:cat>
          <c:val>
            <c:numRef>
              <c:f>Sheet1!$C$2:$C$6</c:f>
              <c:numCache>
                <c:formatCode>General</c:formatCode>
                <c:ptCount val="5"/>
              </c:numCache>
            </c:numRef>
          </c:val>
          <c:extLst>
            <c:ext xmlns:c16="http://schemas.microsoft.com/office/drawing/2014/chart" uri="{C3380CC4-5D6E-409C-BE32-E72D297353CC}">
              <c16:uniqueId val="{00000002-D31E-4BA9-B555-E38D07FC6E74}"/>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Luik</c:v>
                </c:pt>
                <c:pt idx="1">
                  <c:v>Namen</c:v>
                </c:pt>
                <c:pt idx="2">
                  <c:v>Henegouwen</c:v>
                </c:pt>
                <c:pt idx="3">
                  <c:v>Waals Brabant</c:v>
                </c:pt>
                <c:pt idx="4">
                  <c:v>Luxemburg</c:v>
                </c:pt>
              </c:strCache>
            </c:strRef>
          </c:cat>
          <c:val>
            <c:numRef>
              <c:f>Sheet1!$D$2:$D$6</c:f>
              <c:numCache>
                <c:formatCode>General</c:formatCode>
                <c:ptCount val="5"/>
              </c:numCache>
            </c:numRef>
          </c:val>
          <c:extLst>
            <c:ext xmlns:c16="http://schemas.microsoft.com/office/drawing/2014/chart" uri="{C3380CC4-5D6E-409C-BE32-E72D297353CC}">
              <c16:uniqueId val="{00000003-D31E-4BA9-B555-E38D07FC6E74}"/>
            </c:ext>
          </c:extLst>
        </c:ser>
        <c:dLbls>
          <c:dLblPos val="outEnd"/>
          <c:showLegendKey val="0"/>
          <c:showVal val="1"/>
          <c:showCatName val="0"/>
          <c:showSerName val="0"/>
          <c:showPercent val="0"/>
          <c:showBubbleSize val="0"/>
        </c:dLbls>
        <c:gapWidth val="80"/>
        <c:overlap val="100"/>
        <c:axId val="340909056"/>
        <c:axId val="340910848"/>
      </c:barChart>
      <c:catAx>
        <c:axId val="340909056"/>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40910848"/>
        <c:crosses val="autoZero"/>
        <c:auto val="1"/>
        <c:lblAlgn val="ctr"/>
        <c:lblOffset val="100"/>
        <c:noMultiLvlLbl val="0"/>
      </c:catAx>
      <c:valAx>
        <c:axId val="340910848"/>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40909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0">
                  <c:v>Om honden niet de hele dag alleen te laten zitten</c:v>
                </c:pt>
                <c:pt idx="1">
                  <c:v>Betere werksfeer</c:v>
                </c:pt>
                <c:pt idx="2">
                  <c:v>Beter contact (tussen collega’s / met klanten / …)</c:v>
                </c:pt>
                <c:pt idx="3">
                  <c:v>To accommodate employees</c:v>
                </c:pt>
                <c:pt idx="4">
                  <c:v>Anti-stress</c:v>
                </c:pt>
                <c:pt idx="5">
                  <c:v>Dierenliefhebber</c:v>
                </c:pt>
                <c:pt idx="6">
                  <c:v>Veiligheid</c:v>
                </c:pt>
                <c:pt idx="7">
                  <c:v>Voldoende ruimte</c:v>
                </c:pt>
                <c:pt idx="8">
                  <c:v>Om het imago van het bedrijf te verbeteren</c:v>
                </c:pt>
                <c:pt idx="9">
                  <c:v>Betere productiviteit</c:v>
                </c:pt>
                <c:pt idx="10">
                  <c:v>Zet aan tot beweging</c:v>
                </c:pt>
                <c:pt idx="11">
                  <c:v>Andere</c:v>
                </c:pt>
                <c:pt idx="12">
                  <c:v>Geen speficieke reden</c:v>
                </c:pt>
                <c:pt idx="13">
                  <c:v>Ik weet het niet</c:v>
                </c:pt>
              </c:strCache>
            </c:strRef>
          </c:cat>
          <c:val>
            <c:numRef>
              <c:f>Sheet1!$B$2:$B$15</c:f>
              <c:numCache>
                <c:formatCode>0.00</c:formatCode>
                <c:ptCount val="14"/>
                <c:pt idx="0">
                  <c:v>26.52</c:v>
                </c:pt>
                <c:pt idx="1">
                  <c:v>23.38</c:v>
                </c:pt>
                <c:pt idx="2">
                  <c:v>16.45</c:v>
                </c:pt>
                <c:pt idx="3">
                  <c:v>10.07</c:v>
                </c:pt>
                <c:pt idx="4">
                  <c:v>8.69</c:v>
                </c:pt>
                <c:pt idx="5">
                  <c:v>7.22</c:v>
                </c:pt>
                <c:pt idx="6">
                  <c:v>7.06</c:v>
                </c:pt>
                <c:pt idx="7">
                  <c:v>6.02</c:v>
                </c:pt>
                <c:pt idx="8">
                  <c:v>3.61</c:v>
                </c:pt>
                <c:pt idx="9">
                  <c:v>3.43</c:v>
                </c:pt>
                <c:pt idx="10">
                  <c:v>1.81</c:v>
                </c:pt>
              </c:numCache>
            </c:numRef>
          </c:val>
          <c:extLst>
            <c:ext xmlns:c16="http://schemas.microsoft.com/office/drawing/2014/chart" uri="{C3380CC4-5D6E-409C-BE32-E72D297353CC}">
              <c16:uniqueId val="{00000000-D989-4B67-97C9-8EDBBC1152AB}"/>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Om honden niet de hele dag alleen te laten zitten</c:v>
                </c:pt>
                <c:pt idx="1">
                  <c:v>Betere werksfeer</c:v>
                </c:pt>
                <c:pt idx="2">
                  <c:v>Beter contact (tussen collega’s / met klanten / …)</c:v>
                </c:pt>
                <c:pt idx="3">
                  <c:v>To accommodate employees</c:v>
                </c:pt>
                <c:pt idx="4">
                  <c:v>Anti-stress</c:v>
                </c:pt>
                <c:pt idx="5">
                  <c:v>Dierenliefhebber</c:v>
                </c:pt>
                <c:pt idx="6">
                  <c:v>Veiligheid</c:v>
                </c:pt>
                <c:pt idx="7">
                  <c:v>Voldoende ruimte</c:v>
                </c:pt>
                <c:pt idx="8">
                  <c:v>Om het imago van het bedrijf te verbeteren</c:v>
                </c:pt>
                <c:pt idx="9">
                  <c:v>Betere productiviteit</c:v>
                </c:pt>
                <c:pt idx="10">
                  <c:v>Zet aan tot beweging</c:v>
                </c:pt>
                <c:pt idx="11">
                  <c:v>Andere</c:v>
                </c:pt>
                <c:pt idx="12">
                  <c:v>Geen speficieke reden</c:v>
                </c:pt>
                <c:pt idx="13">
                  <c:v>Ik weet het niet</c:v>
                </c:pt>
              </c:strCache>
            </c:strRef>
          </c:cat>
          <c:val>
            <c:numRef>
              <c:f>Sheet1!$C$2:$C$15</c:f>
              <c:numCache>
                <c:formatCode>General</c:formatCode>
                <c:ptCount val="14"/>
              </c:numCache>
            </c:numRef>
          </c:val>
          <c:extLst>
            <c:ext xmlns:c16="http://schemas.microsoft.com/office/drawing/2014/chart" uri="{C3380CC4-5D6E-409C-BE32-E72D297353CC}">
              <c16:uniqueId val="{00000001-D989-4B67-97C9-8EDBBC1152AB}"/>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0">
                  <c:v>Om honden niet de hele dag alleen te laten zitten</c:v>
                </c:pt>
                <c:pt idx="1">
                  <c:v>Betere werksfeer</c:v>
                </c:pt>
                <c:pt idx="2">
                  <c:v>Beter contact (tussen collega’s / met klanten / …)</c:v>
                </c:pt>
                <c:pt idx="3">
                  <c:v>To accommodate employees</c:v>
                </c:pt>
                <c:pt idx="4">
                  <c:v>Anti-stress</c:v>
                </c:pt>
                <c:pt idx="5">
                  <c:v>Dierenliefhebber</c:v>
                </c:pt>
                <c:pt idx="6">
                  <c:v>Veiligheid</c:v>
                </c:pt>
                <c:pt idx="7">
                  <c:v>Voldoende ruimte</c:v>
                </c:pt>
                <c:pt idx="8">
                  <c:v>Om het imago van het bedrijf te verbeteren</c:v>
                </c:pt>
                <c:pt idx="9">
                  <c:v>Betere productiviteit</c:v>
                </c:pt>
                <c:pt idx="10">
                  <c:v>Zet aan tot beweging</c:v>
                </c:pt>
                <c:pt idx="11">
                  <c:v>Andere</c:v>
                </c:pt>
                <c:pt idx="12">
                  <c:v>Geen speficieke reden</c:v>
                </c:pt>
                <c:pt idx="13">
                  <c:v>Ik weet het niet</c:v>
                </c:pt>
              </c:strCache>
            </c:strRef>
          </c:cat>
          <c:val>
            <c:numRef>
              <c:f>Sheet1!$D$2:$D$15</c:f>
              <c:numCache>
                <c:formatCode>General</c:formatCode>
                <c:ptCount val="14"/>
                <c:pt idx="11" formatCode="0.00">
                  <c:v>12.87</c:v>
                </c:pt>
                <c:pt idx="12" formatCode="0.00">
                  <c:v>11.77</c:v>
                </c:pt>
                <c:pt idx="13" formatCode="0.00">
                  <c:v>5.5</c:v>
                </c:pt>
              </c:numCache>
            </c:numRef>
          </c:val>
          <c:extLst>
            <c:ext xmlns:c16="http://schemas.microsoft.com/office/drawing/2014/chart" uri="{C3380CC4-5D6E-409C-BE32-E72D297353CC}">
              <c16:uniqueId val="{00000002-D989-4B67-97C9-8EDBBC1152AB}"/>
            </c:ext>
          </c:extLst>
        </c:ser>
        <c:dLbls>
          <c:dLblPos val="outEnd"/>
          <c:showLegendKey val="0"/>
          <c:showVal val="1"/>
          <c:showCatName val="0"/>
          <c:showSerName val="0"/>
          <c:showPercent val="0"/>
          <c:showBubbleSize val="0"/>
        </c:dLbls>
        <c:gapWidth val="80"/>
        <c:overlap val="100"/>
        <c:axId val="354908032"/>
        <c:axId val="355034624"/>
      </c:barChart>
      <c:catAx>
        <c:axId val="354908032"/>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55034624"/>
        <c:crosses val="autoZero"/>
        <c:auto val="1"/>
        <c:lblAlgn val="ctr"/>
        <c:lblOffset val="100"/>
        <c:noMultiLvlLbl val="0"/>
      </c:catAx>
      <c:valAx>
        <c:axId val="355034624"/>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54908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0.82678</cdr:x>
      <cdr:y>0.72478</cdr:y>
    </cdr:from>
    <cdr:to>
      <cdr:x>0.85997</cdr:x>
      <cdr:y>0.77455</cdr:y>
    </cdr:to>
    <cdr:sp macro="" textlink="">
      <cdr:nvSpPr>
        <cdr:cNvPr id="2" name="TextBox 1">
          <a:extLst xmlns:a="http://schemas.openxmlformats.org/drawingml/2006/main">
            <a:ext uri="{FF2B5EF4-FFF2-40B4-BE49-F238E27FC236}">
              <a16:creationId xmlns:a16="http://schemas.microsoft.com/office/drawing/2014/main" id="{D630DEB5-AEE4-4FBF-8C13-51867D11443D}"/>
            </a:ext>
          </a:extLst>
        </cdr:cNvPr>
        <cdr:cNvSpPr txBox="1"/>
      </cdr:nvSpPr>
      <cdr:spPr>
        <a:xfrm xmlns:a="http://schemas.openxmlformats.org/drawingml/2006/main">
          <a:off x="6594390" y="2688906"/>
          <a:ext cx="264695" cy="184666"/>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pPr algn="l"/>
          <a:r>
            <a:rPr lang="nl-BE" sz="1200" b="1" dirty="0">
              <a:solidFill>
                <a:schemeClr val="bg1"/>
              </a:solidFill>
            </a:rPr>
            <a:t>A</a:t>
          </a:r>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dirty="0">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atin typeface="Arial" panose="020B0604020202020204" pitchFamily="34" charset="0"/>
              </a:defRPr>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 name="Angled stripes">
            <a:extLst>
              <a:ext uri="{FF2B5EF4-FFF2-40B4-BE49-F238E27FC236}">
                <a16:creationId xmlns:a16="http://schemas.microsoft.com/office/drawing/2014/main" id="{A8EA68A2-B3CB-46BE-94E3-EBB01F4103C8}"/>
              </a:ext>
            </a:extLst>
          </p:cNvPr>
          <p:cNvGrpSpPr/>
          <p:nvPr userDrawn="1"/>
        </p:nvGrpSpPr>
        <p:grpSpPr>
          <a:xfrm>
            <a:off x="3254052" y="0"/>
            <a:ext cx="8937949" cy="6858001"/>
            <a:chOff x="3254052" y="0"/>
            <a:chExt cx="8937949" cy="6858001"/>
          </a:xfrm>
        </p:grpSpPr>
        <p:sp>
          <p:nvSpPr>
            <p:cNvPr id="18" name="Angled stripe 1">
              <a:extLst>
                <a:ext uri="{FF2B5EF4-FFF2-40B4-BE49-F238E27FC236}">
                  <a16:creationId xmlns:a16="http://schemas.microsoft.com/office/drawing/2014/main" id="{C012E8E7-7252-4438-A68B-CADE1F561D2D}"/>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0" name="Angled stripe 2">
              <a:extLst>
                <a:ext uri="{FF2B5EF4-FFF2-40B4-BE49-F238E27FC236}">
                  <a16:creationId xmlns:a16="http://schemas.microsoft.com/office/drawing/2014/main" id="{27B5733E-7515-4407-8570-8EB72A299589}"/>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3" name="strTitle">
            <a:extLst>
              <a:ext uri="{FF2B5EF4-FFF2-40B4-BE49-F238E27FC236}">
                <a16:creationId xmlns:a16="http://schemas.microsoft.com/office/drawing/2014/main" id="{0720AE2E-312C-4683-8989-D798355BADAA}"/>
              </a:ext>
            </a:extLst>
          </p:cNvPr>
          <p:cNvSpPr>
            <a:spLocks noGrp="1"/>
          </p:cNvSpPr>
          <p:nvPr>
            <p:ph type="ctrTitle" hasCustomPrompt="1"/>
          </p:nvPr>
        </p:nvSpPr>
        <p:spPr>
          <a:xfrm>
            <a:off x="407368" y="521852"/>
            <a:ext cx="7551997" cy="2479650"/>
          </a:xfrm>
        </p:spPr>
        <p:txBody>
          <a:bodyPr lIns="72000" rIns="72000" anchor="t">
            <a:noAutofit/>
          </a:bodyPr>
          <a:lstStyle>
            <a:lvl1pPr algn="l">
              <a:lnSpc>
                <a:spcPct val="80000"/>
              </a:lnSpc>
              <a:defRPr sz="6000" b="1" cap="all" spc="-200" baseline="0">
                <a:solidFill>
                  <a:schemeClr val="bg1"/>
                </a:solidFill>
                <a:latin typeface="+mj-lt"/>
              </a:defRPr>
            </a:lvl1pPr>
          </a:lstStyle>
          <a:p>
            <a:r>
              <a:rPr lang="fr-BE" noProof="0" dirty="0"/>
              <a:t>TITLE OF THE </a:t>
            </a:r>
            <a:r>
              <a:rPr lang="fr-BE" noProof="0" dirty="0" err="1"/>
              <a:t>Presentation</a:t>
            </a:r>
            <a:endParaRPr lang="fr-BE" noProof="0" dirty="0"/>
          </a:p>
        </p:txBody>
      </p:sp>
      <p:sp>
        <p:nvSpPr>
          <p:cNvPr id="24" name="strSubtitle">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0736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BE" noProof="0" dirty="0" err="1"/>
              <a:t>Subtitle</a:t>
            </a:r>
            <a:r>
              <a:rPr lang="fr-BE" noProof="0" dirty="0"/>
              <a:t> of the </a:t>
            </a:r>
            <a:r>
              <a:rPr lang="fr-BE" noProof="0" dirty="0" err="1"/>
              <a:t>presentation</a:t>
            </a:r>
            <a:endParaRPr lang="fr-BE" noProof="0" dirty="0"/>
          </a:p>
        </p:txBody>
      </p:sp>
      <p:sp>
        <p:nvSpPr>
          <p:cNvPr id="16" name="strDate">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0736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BE" noProof="0" dirty="0" err="1"/>
              <a:t>Month</a:t>
            </a:r>
            <a:r>
              <a:rPr lang="fr-BE" noProof="0" dirty="0"/>
              <a:t> 20##</a:t>
            </a:r>
          </a:p>
        </p:txBody>
      </p:sp>
      <p:cxnSp>
        <p:nvCxnSpPr>
          <p:cNvPr id="17" name="Hline">
            <a:extLst>
              <a:ext uri="{FF2B5EF4-FFF2-40B4-BE49-F238E27FC236}">
                <a16:creationId xmlns:a16="http://schemas.microsoft.com/office/drawing/2014/main" id="{79935D5E-B7ED-4F9D-A894-6B0811A25EEF}"/>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GameChangers">
            <a:extLst>
              <a:ext uri="{FF2B5EF4-FFF2-40B4-BE49-F238E27FC236}">
                <a16:creationId xmlns:a16="http://schemas.microsoft.com/office/drawing/2014/main" id="{EB66571D-7053-4674-B8FB-39C28B00D88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11" name="IpsosLogo">
            <a:extLst>
              <a:ext uri="{FF2B5EF4-FFF2-40B4-BE49-F238E27FC236}">
                <a16:creationId xmlns:a16="http://schemas.microsoft.com/office/drawing/2014/main" id="{E01017A4-D304-441E-9D3A-D03E5A1B93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3" userDrawn="1">
          <p15:clr>
            <a:srgbClr val="FBAE40"/>
          </p15:clr>
        </p15:guide>
        <p15:guide id="2" orient="horz" pos="1888" userDrawn="1">
          <p15:clr>
            <a:srgbClr val="FBAE40"/>
          </p15:clr>
        </p15:guide>
        <p15:guide id="4" orient="horz" pos="3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_Photo">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21" name="strTitlePosition">
            <a:extLst>
              <a:ext uri="{FF2B5EF4-FFF2-40B4-BE49-F238E27FC236}">
                <a16:creationId xmlns:a16="http://schemas.microsoft.com/office/drawing/2014/main" id="{05AB00EC-2B1B-458A-8B63-05D579DC525D}"/>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2" name="strSubtitle">
            <a:extLst>
              <a:ext uri="{FF2B5EF4-FFF2-40B4-BE49-F238E27FC236}">
                <a16:creationId xmlns:a16="http://schemas.microsoft.com/office/drawing/2014/main" id="{12116F72-CEFE-4CFF-B187-FF8C25E39C2E}"/>
              </a:ext>
            </a:extLst>
          </p:cNvPr>
          <p:cNvSpPr>
            <a:spLocks noGrp="1"/>
          </p:cNvSpPr>
          <p:nvPr>
            <p:ph type="body" sz="quarter" idx="16"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3" name="strTitle">
            <a:extLst>
              <a:ext uri="{FF2B5EF4-FFF2-40B4-BE49-F238E27FC236}">
                <a16:creationId xmlns:a16="http://schemas.microsoft.com/office/drawing/2014/main" id="{C23FEB55-C915-4D7F-9079-1736E43D526C}"/>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4" name="strSlideNumber">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fr-BE" noProof="0" smtClean="0"/>
              <a:pPr/>
              <a:t>‹#›</a:t>
            </a:fld>
            <a:r>
              <a:rPr lang="fr-BE" noProof="0" dirty="0"/>
              <a:t> </a:t>
            </a:r>
          </a:p>
        </p:txBody>
      </p:sp>
      <p:cxnSp>
        <p:nvCxnSpPr>
          <p:cNvPr id="16" name="SlideNumberLine">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fr-BE" noProof="0" dirty="0"/>
          </a:p>
        </p:txBody>
      </p:sp>
      <p:sp>
        <p:nvSpPr>
          <p:cNvPr id="13" name="(c)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20" name="IpsosLogo">
            <a:extLst>
              <a:ext uri="{FF2B5EF4-FFF2-40B4-BE49-F238E27FC236}">
                <a16:creationId xmlns:a16="http://schemas.microsoft.com/office/drawing/2014/main" id="{BDDC34AF-9BFB-4CFB-8025-0331A178D8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22068404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_Photo">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BA3228D1-8E1C-4532-A445-1B0ACEA46808}"/>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5" name="Picture Placeholder">
            <a:extLst>
              <a:ext uri="{FF2B5EF4-FFF2-40B4-BE49-F238E27FC236}">
                <a16:creationId xmlns:a16="http://schemas.microsoft.com/office/drawing/2014/main" id="{464F111C-F2CE-409B-81CA-DA64A4FE4F74}"/>
              </a:ext>
            </a:extLst>
          </p:cNvPr>
          <p:cNvSpPr>
            <a:spLocks noGrp="1"/>
          </p:cNvSpPr>
          <p:nvPr>
            <p:ph type="pic" sz="quarter" idx="15"/>
          </p:nvPr>
        </p:nvSpPr>
        <p:spPr>
          <a:xfrm>
            <a:off x="0" y="0"/>
            <a:ext cx="12192000" cy="4500563"/>
          </a:xfrm>
          <a:solidFill>
            <a:schemeClr val="bg1">
              <a:lumMod val="75000"/>
            </a:schemeClr>
          </a:solidFill>
        </p:spPr>
        <p:txBody>
          <a:bodyPr anchor="ct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12" name="strTitlePosition">
            <a:extLst>
              <a:ext uri="{FF2B5EF4-FFF2-40B4-BE49-F238E27FC236}">
                <a16:creationId xmlns:a16="http://schemas.microsoft.com/office/drawing/2014/main" id="{1D8B6F34-1FF5-4513-B434-C7E36796E34D}"/>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1B5E7047-0C01-4F2B-B226-F1703295D493}"/>
              </a:ext>
            </a:extLst>
          </p:cNvPr>
          <p:cNvSpPr>
            <a:spLocks noGrp="1"/>
          </p:cNvSpPr>
          <p:nvPr>
            <p:ph type="body" sz="quarter" idx="16"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9EF682A8-0C18-4F4D-BC74-8F2EBD47BB73}"/>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147692523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section_Photo">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05BF6F63-2BEE-41F6-AAE9-E5F05C96C291}"/>
              </a:ext>
            </a:extLst>
          </p:cNvPr>
          <p:cNvGrpSpPr/>
          <p:nvPr userDrawn="1"/>
        </p:nvGrpSpPr>
        <p:grpSpPr>
          <a:xfrm>
            <a:off x="3254052" y="0"/>
            <a:ext cx="8937950" cy="6858002"/>
            <a:chOff x="3254052" y="0"/>
            <a:chExt cx="8937950" cy="6858002"/>
          </a:xfrm>
        </p:grpSpPr>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Picture Placeholder">
            <a:extLst>
              <a:ext uri="{FF2B5EF4-FFF2-40B4-BE49-F238E27FC236}">
                <a16:creationId xmlns:a16="http://schemas.microsoft.com/office/drawing/2014/main" id="{5FA53FC1-6779-4EFF-968A-438AB9422C06}"/>
              </a:ext>
            </a:extLst>
          </p:cNvPr>
          <p:cNvSpPr>
            <a:spLocks noGrp="1"/>
          </p:cNvSpPr>
          <p:nvPr>
            <p:ph type="pic" sz="quarter" idx="15"/>
          </p:nvPr>
        </p:nvSpPr>
        <p:spPr>
          <a:xfrm>
            <a:off x="0" y="1"/>
            <a:ext cx="12192000" cy="3428998"/>
          </a:xfrm>
          <a:solidFill>
            <a:schemeClr val="bg1">
              <a:lumMod val="75000"/>
            </a:schemeClr>
          </a:solidFill>
        </p:spPr>
        <p:txBody>
          <a:bodyPr anchor="ct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13" name="strTitlePosition">
            <a:extLst>
              <a:ext uri="{FF2B5EF4-FFF2-40B4-BE49-F238E27FC236}">
                <a16:creationId xmlns:a16="http://schemas.microsoft.com/office/drawing/2014/main" id="{34B70B14-8306-4A58-98BE-9B27D8DAC6F1}"/>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4" name="strSectionNumber">
            <a:extLst>
              <a:ext uri="{FF2B5EF4-FFF2-40B4-BE49-F238E27FC236}">
                <a16:creationId xmlns:a16="http://schemas.microsoft.com/office/drawing/2014/main" id="{CC2CABBE-B81F-45D5-BB42-A8627E0ACFFB}"/>
              </a:ext>
            </a:extLst>
          </p:cNvPr>
          <p:cNvSpPr>
            <a:spLocks noGrp="1"/>
          </p:cNvSpPr>
          <p:nvPr>
            <p:ph type="body" sz="quarter" idx="16"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6" name="strSubsectionTitle">
            <a:extLst>
              <a:ext uri="{FF2B5EF4-FFF2-40B4-BE49-F238E27FC236}">
                <a16:creationId xmlns:a16="http://schemas.microsoft.com/office/drawing/2014/main" id="{50ABC5ED-56EC-4D15-B354-F2B3F149ED57}"/>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32452685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lue-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A134F88B-81D1-4561-899C-8B7B398059EB}"/>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AFBC13EB-0E3E-4829-B8A9-F0348843A43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sp>
          <p:nvSpPr>
            <p:cNvPr id="23" name="Angled stripe 2">
              <a:extLst>
                <a:ext uri="{FF2B5EF4-FFF2-40B4-BE49-F238E27FC236}">
                  <a16:creationId xmlns:a16="http://schemas.microsoft.com/office/drawing/2014/main" id="{157402CB-1C5C-42E9-9418-B285250D4D2C}"/>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grpSp>
      <p:sp>
        <p:nvSpPr>
          <p:cNvPr id="27" name="strTitlePosition">
            <a:extLst>
              <a:ext uri="{FF2B5EF4-FFF2-40B4-BE49-F238E27FC236}">
                <a16:creationId xmlns:a16="http://schemas.microsoft.com/office/drawing/2014/main" id="{310F21C4-1B75-4CB5-9457-0BB01A9B30EB}"/>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8" name="strSubtitle">
            <a:extLst>
              <a:ext uri="{FF2B5EF4-FFF2-40B4-BE49-F238E27FC236}">
                <a16:creationId xmlns:a16="http://schemas.microsoft.com/office/drawing/2014/main" id="{EAD9E490-1E31-4422-92FE-CCB15CA4E7B4}"/>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9" name="strTitle">
            <a:extLst>
              <a:ext uri="{FF2B5EF4-FFF2-40B4-BE49-F238E27FC236}">
                <a16:creationId xmlns:a16="http://schemas.microsoft.com/office/drawing/2014/main" id="{5FBD0ACA-1606-420F-B5B7-624E1DC92B9B}"/>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3A84A220-3693-41A4-88AB-7A010CD4D1A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3" name="SlideNumberLine">
            <a:extLst>
              <a:ext uri="{FF2B5EF4-FFF2-40B4-BE49-F238E27FC236}">
                <a16:creationId xmlns:a16="http://schemas.microsoft.com/office/drawing/2014/main" id="{17E9A596-924C-46A8-BA12-73CDD87366FF}"/>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5E264544-2D09-4BA6-91E1-2C807FB78DB5}"/>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7" name="IpsosLogo">
            <a:extLst>
              <a:ext uri="{FF2B5EF4-FFF2-40B4-BE49-F238E27FC236}">
                <a16:creationId xmlns:a16="http://schemas.microsoft.com/office/drawing/2014/main" id="{805C8D66-EF27-4796-BC27-5B7480F77E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_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7891BCED-BC4C-4478-B2CE-F4ED2966AF97}"/>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6B68833D-BA1A-4FF9-87AB-A73A651A5198}"/>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AA76832A-09A4-49F3-A711-6D423B9CE365}"/>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00F25EF0-BD26-4B0D-9148-4756489A926A}"/>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1133029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_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fr-BE" sz="1200" dirty="0">
              <a:solidFill>
                <a:schemeClr val="bg1"/>
              </a:solidFill>
            </a:endParaRPr>
          </a:p>
        </p:txBody>
      </p:sp>
      <p:grpSp>
        <p:nvGrpSpPr>
          <p:cNvPr id="2" name="Angled stripes">
            <a:extLst>
              <a:ext uri="{FF2B5EF4-FFF2-40B4-BE49-F238E27FC236}">
                <a16:creationId xmlns:a16="http://schemas.microsoft.com/office/drawing/2014/main" id="{808C8F37-7B4A-4F6E-8E08-574B5CAE35DB}"/>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36285B46-5600-4E26-B3B7-AB79912609E0}"/>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3" name="strSectionNumber">
            <a:extLst>
              <a:ext uri="{FF2B5EF4-FFF2-40B4-BE49-F238E27FC236}">
                <a16:creationId xmlns:a16="http://schemas.microsoft.com/office/drawing/2014/main" id="{C7E96A91-41DA-4A54-8987-91370802F2DC}"/>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4" name="strSubsectionTitle">
            <a:extLst>
              <a:ext uri="{FF2B5EF4-FFF2-40B4-BE49-F238E27FC236}">
                <a16:creationId xmlns:a16="http://schemas.microsoft.com/office/drawing/2014/main" id="{91FC0F83-CA3E-4E78-8FC9-771F2150749D}"/>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395651411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_Teal-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58E352CC-E2DF-4CB8-9509-70258E90D1A3}"/>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257EC01D-610A-4C18-AA53-D21A858AE25C}"/>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sp>
          <p:nvSpPr>
            <p:cNvPr id="23" name="Angled stripe 2">
              <a:extLst>
                <a:ext uri="{FF2B5EF4-FFF2-40B4-BE49-F238E27FC236}">
                  <a16:creationId xmlns:a16="http://schemas.microsoft.com/office/drawing/2014/main" id="{D0D902F0-F2E2-41CA-BE3D-34200C5D79F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grpSp>
      <p:sp>
        <p:nvSpPr>
          <p:cNvPr id="24" name="strTitlePosition">
            <a:extLst>
              <a:ext uri="{FF2B5EF4-FFF2-40B4-BE49-F238E27FC236}">
                <a16:creationId xmlns:a16="http://schemas.microsoft.com/office/drawing/2014/main" id="{51173469-C58F-420E-AF9C-901A2787136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5" name="strSubtitle">
            <a:extLst>
              <a:ext uri="{FF2B5EF4-FFF2-40B4-BE49-F238E27FC236}">
                <a16:creationId xmlns:a16="http://schemas.microsoft.com/office/drawing/2014/main" id="{B21909BA-29D4-47C6-9EDA-30C3B3ED50F3}"/>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6" name="strTitle">
            <a:extLst>
              <a:ext uri="{FF2B5EF4-FFF2-40B4-BE49-F238E27FC236}">
                <a16:creationId xmlns:a16="http://schemas.microsoft.com/office/drawing/2014/main" id="{0BE174ED-C018-484D-8DC8-C016C9988858}"/>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D7F64D87-2D1F-4B1D-8CC4-637E1704F85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3" name="SlideNumberLine">
            <a:extLst>
              <a:ext uri="{FF2B5EF4-FFF2-40B4-BE49-F238E27FC236}">
                <a16:creationId xmlns:a16="http://schemas.microsoft.com/office/drawing/2014/main" id="{A1DB0DDD-D253-438E-BB75-E7E43AB32182}"/>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D4FEB7F0-6FF0-4AFB-91D2-6252CAD59B9E}"/>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7" name="IpsosLogo">
            <a:extLst>
              <a:ext uri="{FF2B5EF4-FFF2-40B4-BE49-F238E27FC236}">
                <a16:creationId xmlns:a16="http://schemas.microsoft.com/office/drawing/2014/main" id="{344B4AB7-FA02-49D7-AD38-EC71EE07ECB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_Teal-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48FC8C74-B00B-469F-B3A4-2262E8EFC6B8}"/>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0E7C995A-E611-42F6-8CA1-577D16231078}"/>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7F94FEC2-C22E-4D0C-AC3A-E51E78C5FBEE}"/>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DECAB2FD-1741-4CDF-8254-A2855589A252}"/>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92845281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_Teal-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fr-BE" sz="1200" dirty="0">
              <a:solidFill>
                <a:schemeClr val="bg1"/>
              </a:solidFill>
            </a:endParaRPr>
          </a:p>
        </p:txBody>
      </p:sp>
      <p:grpSp>
        <p:nvGrpSpPr>
          <p:cNvPr id="2" name="Angled stripes">
            <a:extLst>
              <a:ext uri="{FF2B5EF4-FFF2-40B4-BE49-F238E27FC236}">
                <a16:creationId xmlns:a16="http://schemas.microsoft.com/office/drawing/2014/main" id="{AD11ACB7-D7E9-4E70-B272-ED7975A7B345}"/>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9E5F2631-1A67-45FB-9D5F-C1B85F6F1703}"/>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3" name="strSectionNumber">
            <a:extLst>
              <a:ext uri="{FF2B5EF4-FFF2-40B4-BE49-F238E27FC236}">
                <a16:creationId xmlns:a16="http://schemas.microsoft.com/office/drawing/2014/main" id="{5E0A03D7-4CE6-4B24-B270-42F2AD15F924}"/>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4" name="strSubsectionTitle">
            <a:extLst>
              <a:ext uri="{FF2B5EF4-FFF2-40B4-BE49-F238E27FC236}">
                <a16:creationId xmlns:a16="http://schemas.microsoft.com/office/drawing/2014/main" id="{740C6601-A51E-41DD-9742-40A08ECE45E1}"/>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59433338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_Dark-Blue-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7BC2DA58-A64A-4949-B395-B06BC7F10FF1}"/>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909719A4-8170-41D4-B58A-C5B39528DF6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sp>
          <p:nvSpPr>
            <p:cNvPr id="23" name="Angled stripe 2">
              <a:extLst>
                <a:ext uri="{FF2B5EF4-FFF2-40B4-BE49-F238E27FC236}">
                  <a16:creationId xmlns:a16="http://schemas.microsoft.com/office/drawing/2014/main" id="{3AD54AD0-0FE8-4219-B7AE-A4436C30AAFB}"/>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grpSp>
      <p:sp>
        <p:nvSpPr>
          <p:cNvPr id="24" name="strTitlePosition">
            <a:extLst>
              <a:ext uri="{FF2B5EF4-FFF2-40B4-BE49-F238E27FC236}">
                <a16:creationId xmlns:a16="http://schemas.microsoft.com/office/drawing/2014/main" id="{4122E2EB-07D9-4BF7-9127-4CD320EA517B}"/>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5" name="strSubtitle">
            <a:extLst>
              <a:ext uri="{FF2B5EF4-FFF2-40B4-BE49-F238E27FC236}">
                <a16:creationId xmlns:a16="http://schemas.microsoft.com/office/drawing/2014/main" id="{C0EBE7B4-9596-408B-BD57-FA4E032F3ECC}"/>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6" name="strTitle">
            <a:extLst>
              <a:ext uri="{FF2B5EF4-FFF2-40B4-BE49-F238E27FC236}">
                <a16:creationId xmlns:a16="http://schemas.microsoft.com/office/drawing/2014/main" id="{4FEED339-C4C5-4C07-9DF0-F0B0C0606AFF}"/>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B17FD762-7621-4D72-959C-E91D4446EEA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3" name="SlideNumberLine">
            <a:extLst>
              <a:ext uri="{FF2B5EF4-FFF2-40B4-BE49-F238E27FC236}">
                <a16:creationId xmlns:a16="http://schemas.microsoft.com/office/drawing/2014/main" id="{10996193-67C6-4A16-A6B4-D99ED6613143}"/>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A8922D2F-8FD8-433E-8F29-50AAC1C07F73}"/>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7" name="IpsosLogo">
            <a:extLst>
              <a:ext uri="{FF2B5EF4-FFF2-40B4-BE49-F238E27FC236}">
                <a16:creationId xmlns:a16="http://schemas.microsoft.com/office/drawing/2014/main" id="{B135815E-867D-4ACC-9BFC-2DB58D5D3E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hoto">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C11655-880F-43AF-AA97-11A750EA2FF7}"/>
              </a:ext>
            </a:extLst>
          </p:cNvPr>
          <p:cNvSpPr/>
          <p:nvPr userDrawn="1"/>
        </p:nvSpPr>
        <p:spPr>
          <a:xfrm>
            <a:off x="407988" y="3812870"/>
            <a:ext cx="896937" cy="20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 name="Rectangle 2">
            <a:extLst>
              <a:ext uri="{FF2B5EF4-FFF2-40B4-BE49-F238E27FC236}">
                <a16:creationId xmlns:a16="http://schemas.microsoft.com/office/drawing/2014/main" id="{38CE37B0-312D-4CA7-8F0F-248DA45AFA43}"/>
              </a:ext>
            </a:extLst>
          </p:cNvPr>
          <p:cNvSpPr/>
          <p:nvPr userDrawn="1"/>
        </p:nvSpPr>
        <p:spPr>
          <a:xfrm>
            <a:off x="7315200" y="4905375"/>
            <a:ext cx="4876800" cy="195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2" name="Picture Placeholder">
            <a:extLst>
              <a:ext uri="{FF2B5EF4-FFF2-40B4-BE49-F238E27FC236}">
                <a16:creationId xmlns:a16="http://schemas.microsoft.com/office/drawing/2014/main" id="{CA3FC745-F193-4157-848D-3DCF42D82335}"/>
              </a:ext>
            </a:extLst>
          </p:cNvPr>
          <p:cNvSpPr>
            <a:spLocks noGrp="1"/>
          </p:cNvSpPr>
          <p:nvPr>
            <p:ph type="pic" sz="quarter" idx="13"/>
          </p:nvPr>
        </p:nvSpPr>
        <p:spPr>
          <a:xfrm>
            <a:off x="0" y="0"/>
            <a:ext cx="12192000" cy="6858000"/>
          </a:xfrm>
          <a:custGeom>
            <a:avLst/>
            <a:gdLst>
              <a:gd name="connsiteX0" fmla="*/ 9241634 w 12192000"/>
              <a:gd name="connsiteY0" fmla="*/ 5848905 h 6858000"/>
              <a:gd name="connsiteX1" fmla="*/ 9268904 w 12192000"/>
              <a:gd name="connsiteY1" fmla="*/ 5928225 h 6858000"/>
              <a:gd name="connsiteX2" fmla="*/ 9213492 w 12192000"/>
              <a:gd name="connsiteY2" fmla="*/ 5928225 h 6858000"/>
              <a:gd name="connsiteX3" fmla="*/ 8032300 w 12192000"/>
              <a:gd name="connsiteY3" fmla="*/ 5848905 h 6858000"/>
              <a:gd name="connsiteX4" fmla="*/ 8059570 w 12192000"/>
              <a:gd name="connsiteY4" fmla="*/ 5928225 h 6858000"/>
              <a:gd name="connsiteX5" fmla="*/ 8003536 w 12192000"/>
              <a:gd name="connsiteY5" fmla="*/ 5928225 h 6858000"/>
              <a:gd name="connsiteX6" fmla="*/ 10063464 w 12192000"/>
              <a:gd name="connsiteY6" fmla="*/ 5832591 h 6858000"/>
              <a:gd name="connsiteX7" fmla="*/ 10115389 w 12192000"/>
              <a:gd name="connsiteY7" fmla="*/ 5832591 h 6858000"/>
              <a:gd name="connsiteX8" fmla="*/ 10148137 w 12192000"/>
              <a:gd name="connsiteY8" fmla="*/ 5862602 h 6858000"/>
              <a:gd name="connsiteX9" fmla="*/ 10115389 w 12192000"/>
              <a:gd name="connsiteY9" fmla="*/ 5893483 h 6858000"/>
              <a:gd name="connsiteX10" fmla="*/ 10063464 w 12192000"/>
              <a:gd name="connsiteY10" fmla="*/ 5893483 h 6858000"/>
              <a:gd name="connsiteX11" fmla="*/ 10136682 w 12192000"/>
              <a:gd name="connsiteY11" fmla="*/ 5796232 h 6858000"/>
              <a:gd name="connsiteX12" fmla="*/ 10132448 w 12192000"/>
              <a:gd name="connsiteY12" fmla="*/ 5796356 h 6858000"/>
              <a:gd name="connsiteX13" fmla="*/ 10015897 w 12192000"/>
              <a:gd name="connsiteY13" fmla="*/ 5796356 h 6858000"/>
              <a:gd name="connsiteX14" fmla="*/ 10015897 w 12192000"/>
              <a:gd name="connsiteY14" fmla="*/ 6011653 h 6858000"/>
              <a:gd name="connsiteX15" fmla="*/ 10063464 w 12192000"/>
              <a:gd name="connsiteY15" fmla="*/ 6011653 h 6858000"/>
              <a:gd name="connsiteX16" fmla="*/ 10063464 w 12192000"/>
              <a:gd name="connsiteY16" fmla="*/ 5927352 h 6858000"/>
              <a:gd name="connsiteX17" fmla="*/ 10110906 w 12192000"/>
              <a:gd name="connsiteY17" fmla="*/ 5927352 h 6858000"/>
              <a:gd name="connsiteX18" fmla="*/ 10146891 w 12192000"/>
              <a:gd name="connsiteY18" fmla="*/ 5959976 h 6858000"/>
              <a:gd name="connsiteX19" fmla="*/ 10154487 w 12192000"/>
              <a:gd name="connsiteY19" fmla="*/ 6011653 h 6858000"/>
              <a:gd name="connsiteX20" fmla="*/ 10201929 w 12192000"/>
              <a:gd name="connsiteY20" fmla="*/ 6011653 h 6858000"/>
              <a:gd name="connsiteX21" fmla="*/ 10192840 w 12192000"/>
              <a:gd name="connsiteY21" fmla="*/ 5960599 h 6858000"/>
              <a:gd name="connsiteX22" fmla="*/ 10161460 w 12192000"/>
              <a:gd name="connsiteY22" fmla="*/ 5910044 h 6858000"/>
              <a:gd name="connsiteX23" fmla="*/ 10195579 w 12192000"/>
              <a:gd name="connsiteY23" fmla="*/ 5855878 h 6858000"/>
              <a:gd name="connsiteX24" fmla="*/ 10136682 w 12192000"/>
              <a:gd name="connsiteY24" fmla="*/ 5796232 h 6858000"/>
              <a:gd name="connsiteX25" fmla="*/ 9366154 w 12192000"/>
              <a:gd name="connsiteY25" fmla="*/ 5795735 h 6858000"/>
              <a:gd name="connsiteX26" fmla="*/ 9366154 w 12192000"/>
              <a:gd name="connsiteY26" fmla="*/ 6011653 h 6858000"/>
              <a:gd name="connsiteX27" fmla="*/ 9410608 w 12192000"/>
              <a:gd name="connsiteY27" fmla="*/ 6011653 h 6858000"/>
              <a:gd name="connsiteX28" fmla="*/ 9410608 w 12192000"/>
              <a:gd name="connsiteY28" fmla="*/ 5867084 h 6858000"/>
              <a:gd name="connsiteX29" fmla="*/ 9411230 w 12192000"/>
              <a:gd name="connsiteY29" fmla="*/ 5867084 h 6858000"/>
              <a:gd name="connsiteX30" fmla="*/ 9501134 w 12192000"/>
              <a:gd name="connsiteY30" fmla="*/ 6011653 h 6858000"/>
              <a:gd name="connsiteX31" fmla="*/ 9548576 w 12192000"/>
              <a:gd name="connsiteY31" fmla="*/ 6011653 h 6858000"/>
              <a:gd name="connsiteX32" fmla="*/ 9548576 w 12192000"/>
              <a:gd name="connsiteY32" fmla="*/ 5795735 h 6858000"/>
              <a:gd name="connsiteX33" fmla="*/ 9504122 w 12192000"/>
              <a:gd name="connsiteY33" fmla="*/ 5795735 h 6858000"/>
              <a:gd name="connsiteX34" fmla="*/ 9504122 w 12192000"/>
              <a:gd name="connsiteY34" fmla="*/ 5940552 h 6858000"/>
              <a:gd name="connsiteX35" fmla="*/ 9503500 w 12192000"/>
              <a:gd name="connsiteY35" fmla="*/ 5940552 h 6858000"/>
              <a:gd name="connsiteX36" fmla="*/ 9413346 w 12192000"/>
              <a:gd name="connsiteY36" fmla="*/ 5795735 h 6858000"/>
              <a:gd name="connsiteX37" fmla="*/ 8934569 w 12192000"/>
              <a:gd name="connsiteY37" fmla="*/ 5795735 h 6858000"/>
              <a:gd name="connsiteX38" fmla="*/ 8934942 w 12192000"/>
              <a:gd name="connsiteY38" fmla="*/ 6011653 h 6858000"/>
              <a:gd name="connsiteX39" fmla="*/ 8982510 w 12192000"/>
              <a:gd name="connsiteY39" fmla="*/ 6011653 h 6858000"/>
              <a:gd name="connsiteX40" fmla="*/ 8982510 w 12192000"/>
              <a:gd name="connsiteY40" fmla="*/ 5918511 h 6858000"/>
              <a:gd name="connsiteX41" fmla="*/ 9069672 w 12192000"/>
              <a:gd name="connsiteY41" fmla="*/ 5918511 h 6858000"/>
              <a:gd name="connsiteX42" fmla="*/ 9069672 w 12192000"/>
              <a:gd name="connsiteY42" fmla="*/ 6011653 h 6858000"/>
              <a:gd name="connsiteX43" fmla="*/ 9117115 w 12192000"/>
              <a:gd name="connsiteY43" fmla="*/ 6011653 h 6858000"/>
              <a:gd name="connsiteX44" fmla="*/ 9117115 w 12192000"/>
              <a:gd name="connsiteY44" fmla="*/ 5795735 h 6858000"/>
              <a:gd name="connsiteX45" fmla="*/ 9069672 w 12192000"/>
              <a:gd name="connsiteY45" fmla="*/ 5795735 h 6858000"/>
              <a:gd name="connsiteX46" fmla="*/ 9069672 w 12192000"/>
              <a:gd name="connsiteY46" fmla="*/ 5878540 h 6858000"/>
              <a:gd name="connsiteX47" fmla="*/ 8982510 w 12192000"/>
              <a:gd name="connsiteY47" fmla="*/ 5878540 h 6858000"/>
              <a:gd name="connsiteX48" fmla="*/ 8982510 w 12192000"/>
              <a:gd name="connsiteY48" fmla="*/ 5795735 h 6858000"/>
              <a:gd name="connsiteX49" fmla="*/ 8157193 w 12192000"/>
              <a:gd name="connsiteY49" fmla="*/ 5795735 h 6858000"/>
              <a:gd name="connsiteX50" fmla="*/ 8156820 w 12192000"/>
              <a:gd name="connsiteY50" fmla="*/ 6011653 h 6858000"/>
              <a:gd name="connsiteX51" fmla="*/ 8201274 w 12192000"/>
              <a:gd name="connsiteY51" fmla="*/ 6011653 h 6858000"/>
              <a:gd name="connsiteX52" fmla="*/ 8201274 w 12192000"/>
              <a:gd name="connsiteY52" fmla="*/ 5860110 h 6858000"/>
              <a:gd name="connsiteX53" fmla="*/ 8254194 w 12192000"/>
              <a:gd name="connsiteY53" fmla="*/ 6011653 h 6858000"/>
              <a:gd name="connsiteX54" fmla="*/ 8290804 w 12192000"/>
              <a:gd name="connsiteY54" fmla="*/ 6011653 h 6858000"/>
              <a:gd name="connsiteX55" fmla="*/ 8343848 w 12192000"/>
              <a:gd name="connsiteY55" fmla="*/ 5858617 h 6858000"/>
              <a:gd name="connsiteX56" fmla="*/ 8343848 w 12192000"/>
              <a:gd name="connsiteY56" fmla="*/ 6011653 h 6858000"/>
              <a:gd name="connsiteX57" fmla="*/ 8388302 w 12192000"/>
              <a:gd name="connsiteY57" fmla="*/ 6011653 h 6858000"/>
              <a:gd name="connsiteX58" fmla="*/ 8388302 w 12192000"/>
              <a:gd name="connsiteY58" fmla="*/ 5795735 h 6858000"/>
              <a:gd name="connsiteX59" fmla="*/ 8321559 w 12192000"/>
              <a:gd name="connsiteY59" fmla="*/ 5795735 h 6858000"/>
              <a:gd name="connsiteX60" fmla="*/ 8274616 w 12192000"/>
              <a:gd name="connsiteY60" fmla="*/ 5944287 h 6858000"/>
              <a:gd name="connsiteX61" fmla="*/ 8224061 w 12192000"/>
              <a:gd name="connsiteY61" fmla="*/ 5795735 h 6858000"/>
              <a:gd name="connsiteX62" fmla="*/ 8008019 w 12192000"/>
              <a:gd name="connsiteY62" fmla="*/ 5795735 h 6858000"/>
              <a:gd name="connsiteX63" fmla="*/ 7925961 w 12192000"/>
              <a:gd name="connsiteY63" fmla="*/ 6011653 h 6858000"/>
              <a:gd name="connsiteX64" fmla="*/ 7974024 w 12192000"/>
              <a:gd name="connsiteY64" fmla="*/ 6011653 h 6858000"/>
              <a:gd name="connsiteX65" fmla="*/ 7991085 w 12192000"/>
              <a:gd name="connsiteY65" fmla="*/ 5963214 h 6858000"/>
              <a:gd name="connsiteX66" fmla="*/ 8071897 w 12192000"/>
              <a:gd name="connsiteY66" fmla="*/ 5963214 h 6858000"/>
              <a:gd name="connsiteX67" fmla="*/ 8087836 w 12192000"/>
              <a:gd name="connsiteY67" fmla="*/ 6011653 h 6858000"/>
              <a:gd name="connsiteX68" fmla="*/ 8137644 w 12192000"/>
              <a:gd name="connsiteY68" fmla="*/ 6011653 h 6858000"/>
              <a:gd name="connsiteX69" fmla="*/ 8056705 w 12192000"/>
              <a:gd name="connsiteY69" fmla="*/ 5795735 h 6858000"/>
              <a:gd name="connsiteX70" fmla="*/ 9819530 w 12192000"/>
              <a:gd name="connsiteY70" fmla="*/ 5795360 h 6858000"/>
              <a:gd name="connsiteX71" fmla="*/ 9819904 w 12192000"/>
              <a:gd name="connsiteY71" fmla="*/ 6011653 h 6858000"/>
              <a:gd name="connsiteX72" fmla="*/ 9983896 w 12192000"/>
              <a:gd name="connsiteY72" fmla="*/ 6011653 h 6858000"/>
              <a:gd name="connsiteX73" fmla="*/ 9983896 w 12192000"/>
              <a:gd name="connsiteY73" fmla="*/ 5971806 h 6858000"/>
              <a:gd name="connsiteX74" fmla="*/ 9867470 w 12192000"/>
              <a:gd name="connsiteY74" fmla="*/ 5971806 h 6858000"/>
              <a:gd name="connsiteX75" fmla="*/ 9867470 w 12192000"/>
              <a:gd name="connsiteY75" fmla="*/ 5918884 h 6858000"/>
              <a:gd name="connsiteX76" fmla="*/ 9972066 w 12192000"/>
              <a:gd name="connsiteY76" fmla="*/ 5918884 h 6858000"/>
              <a:gd name="connsiteX77" fmla="*/ 9972066 w 12192000"/>
              <a:gd name="connsiteY77" fmla="*/ 5881529 h 6858000"/>
              <a:gd name="connsiteX78" fmla="*/ 9867470 w 12192000"/>
              <a:gd name="connsiteY78" fmla="*/ 5881529 h 6858000"/>
              <a:gd name="connsiteX79" fmla="*/ 9867470 w 12192000"/>
              <a:gd name="connsiteY79" fmla="*/ 5835206 h 6858000"/>
              <a:gd name="connsiteX80" fmla="*/ 9981405 w 12192000"/>
              <a:gd name="connsiteY80" fmla="*/ 5835206 h 6858000"/>
              <a:gd name="connsiteX81" fmla="*/ 9981405 w 12192000"/>
              <a:gd name="connsiteY81" fmla="*/ 5795360 h 6858000"/>
              <a:gd name="connsiteX82" fmla="*/ 9218473 w 12192000"/>
              <a:gd name="connsiteY82" fmla="*/ 5795360 h 6858000"/>
              <a:gd name="connsiteX83" fmla="*/ 9136167 w 12192000"/>
              <a:gd name="connsiteY83" fmla="*/ 6011653 h 6858000"/>
              <a:gd name="connsiteX84" fmla="*/ 9183608 w 12192000"/>
              <a:gd name="connsiteY84" fmla="*/ 6011653 h 6858000"/>
              <a:gd name="connsiteX85" fmla="*/ 9201041 w 12192000"/>
              <a:gd name="connsiteY85" fmla="*/ 5963214 h 6858000"/>
              <a:gd name="connsiteX86" fmla="*/ 9281854 w 12192000"/>
              <a:gd name="connsiteY86" fmla="*/ 5963214 h 6858000"/>
              <a:gd name="connsiteX87" fmla="*/ 9298166 w 12192000"/>
              <a:gd name="connsiteY87" fmla="*/ 6011279 h 6858000"/>
              <a:gd name="connsiteX88" fmla="*/ 9347974 w 12192000"/>
              <a:gd name="connsiteY88" fmla="*/ 6011279 h 6858000"/>
              <a:gd name="connsiteX89" fmla="*/ 9267161 w 12192000"/>
              <a:gd name="connsiteY89" fmla="*/ 5795360 h 6858000"/>
              <a:gd name="connsiteX90" fmla="*/ 8430389 w 12192000"/>
              <a:gd name="connsiteY90" fmla="*/ 5795360 h 6858000"/>
              <a:gd name="connsiteX91" fmla="*/ 8430763 w 12192000"/>
              <a:gd name="connsiteY91" fmla="*/ 6011653 h 6858000"/>
              <a:gd name="connsiteX92" fmla="*/ 8594631 w 12192000"/>
              <a:gd name="connsiteY92" fmla="*/ 6011653 h 6858000"/>
              <a:gd name="connsiteX93" fmla="*/ 8594631 w 12192000"/>
              <a:gd name="connsiteY93" fmla="*/ 5971806 h 6858000"/>
              <a:gd name="connsiteX94" fmla="*/ 8478205 w 12192000"/>
              <a:gd name="connsiteY94" fmla="*/ 5971806 h 6858000"/>
              <a:gd name="connsiteX95" fmla="*/ 8478205 w 12192000"/>
              <a:gd name="connsiteY95" fmla="*/ 5918884 h 6858000"/>
              <a:gd name="connsiteX96" fmla="*/ 8582925 w 12192000"/>
              <a:gd name="connsiteY96" fmla="*/ 5918884 h 6858000"/>
              <a:gd name="connsiteX97" fmla="*/ 8582925 w 12192000"/>
              <a:gd name="connsiteY97" fmla="*/ 5881529 h 6858000"/>
              <a:gd name="connsiteX98" fmla="*/ 8478205 w 12192000"/>
              <a:gd name="connsiteY98" fmla="*/ 5881529 h 6858000"/>
              <a:gd name="connsiteX99" fmla="*/ 8478205 w 12192000"/>
              <a:gd name="connsiteY99" fmla="*/ 5835206 h 6858000"/>
              <a:gd name="connsiteX100" fmla="*/ 8592264 w 12192000"/>
              <a:gd name="connsiteY100" fmla="*/ 5835206 h 6858000"/>
              <a:gd name="connsiteX101" fmla="*/ 8592264 w 12192000"/>
              <a:gd name="connsiteY101" fmla="*/ 5795360 h 6858000"/>
              <a:gd name="connsiteX102" fmla="*/ 9686916 w 12192000"/>
              <a:gd name="connsiteY102" fmla="*/ 5790505 h 6858000"/>
              <a:gd name="connsiteX103" fmla="*/ 9580701 w 12192000"/>
              <a:gd name="connsiteY103" fmla="*/ 5904564 h 6858000"/>
              <a:gd name="connsiteX104" fmla="*/ 9686916 w 12192000"/>
              <a:gd name="connsiteY104" fmla="*/ 6016634 h 6858000"/>
              <a:gd name="connsiteX105" fmla="*/ 9746188 w 12192000"/>
              <a:gd name="connsiteY105" fmla="*/ 5986873 h 6858000"/>
              <a:gd name="connsiteX106" fmla="*/ 9751293 w 12192000"/>
              <a:gd name="connsiteY106" fmla="*/ 6011653 h 6858000"/>
              <a:gd name="connsiteX107" fmla="*/ 9781303 w 12192000"/>
              <a:gd name="connsiteY107" fmla="*/ 6011653 h 6858000"/>
              <a:gd name="connsiteX108" fmla="*/ 9781303 w 12192000"/>
              <a:gd name="connsiteY108" fmla="*/ 5894976 h 6858000"/>
              <a:gd name="connsiteX109" fmla="*/ 9690528 w 12192000"/>
              <a:gd name="connsiteY109" fmla="*/ 5894976 h 6858000"/>
              <a:gd name="connsiteX110" fmla="*/ 9690528 w 12192000"/>
              <a:gd name="connsiteY110" fmla="*/ 5930341 h 6858000"/>
              <a:gd name="connsiteX111" fmla="*/ 9738343 w 12192000"/>
              <a:gd name="connsiteY111" fmla="*/ 5930341 h 6858000"/>
              <a:gd name="connsiteX112" fmla="*/ 9691499 w 12192000"/>
              <a:gd name="connsiteY112" fmla="*/ 5977135 h 6858000"/>
              <a:gd name="connsiteX113" fmla="*/ 9686916 w 12192000"/>
              <a:gd name="connsiteY113" fmla="*/ 5976911 h 6858000"/>
              <a:gd name="connsiteX114" fmla="*/ 9628143 w 12192000"/>
              <a:gd name="connsiteY114" fmla="*/ 5904564 h 6858000"/>
              <a:gd name="connsiteX115" fmla="*/ 9686916 w 12192000"/>
              <a:gd name="connsiteY115" fmla="*/ 5830475 h 6858000"/>
              <a:gd name="connsiteX116" fmla="*/ 9732616 w 12192000"/>
              <a:gd name="connsiteY116" fmla="*/ 5866836 h 6858000"/>
              <a:gd name="connsiteX117" fmla="*/ 9777940 w 12192000"/>
              <a:gd name="connsiteY117" fmla="*/ 5866836 h 6858000"/>
              <a:gd name="connsiteX118" fmla="*/ 9686916 w 12192000"/>
              <a:gd name="connsiteY118" fmla="*/ 5790505 h 6858000"/>
              <a:gd name="connsiteX119" fmla="*/ 8807683 w 12192000"/>
              <a:gd name="connsiteY119" fmla="*/ 5790505 h 6858000"/>
              <a:gd name="connsiteX120" fmla="*/ 8701468 w 12192000"/>
              <a:gd name="connsiteY120" fmla="*/ 5904564 h 6858000"/>
              <a:gd name="connsiteX121" fmla="*/ 8807683 w 12192000"/>
              <a:gd name="connsiteY121" fmla="*/ 6016634 h 6858000"/>
              <a:gd name="connsiteX122" fmla="*/ 8902568 w 12192000"/>
              <a:gd name="connsiteY122" fmla="*/ 5928225 h 6858000"/>
              <a:gd name="connsiteX123" fmla="*/ 8856620 w 12192000"/>
              <a:gd name="connsiteY123" fmla="*/ 5928225 h 6858000"/>
              <a:gd name="connsiteX124" fmla="*/ 8807683 w 12192000"/>
              <a:gd name="connsiteY124" fmla="*/ 5976662 h 6858000"/>
              <a:gd name="connsiteX125" fmla="*/ 8748910 w 12192000"/>
              <a:gd name="connsiteY125" fmla="*/ 5904317 h 6858000"/>
              <a:gd name="connsiteX126" fmla="*/ 8807683 w 12192000"/>
              <a:gd name="connsiteY126" fmla="*/ 5830226 h 6858000"/>
              <a:gd name="connsiteX127" fmla="*/ 8854752 w 12192000"/>
              <a:gd name="connsiteY127" fmla="*/ 5867582 h 6858000"/>
              <a:gd name="connsiteX128" fmla="*/ 8900825 w 12192000"/>
              <a:gd name="connsiteY128" fmla="*/ 5868329 h 6858000"/>
              <a:gd name="connsiteX129" fmla="*/ 8807683 w 12192000"/>
              <a:gd name="connsiteY129" fmla="*/ 5790505 h 6858000"/>
              <a:gd name="connsiteX130" fmla="*/ 7810034 w 12192000"/>
              <a:gd name="connsiteY130" fmla="*/ 5790505 h 6858000"/>
              <a:gd name="connsiteX131" fmla="*/ 7703818 w 12192000"/>
              <a:gd name="connsiteY131" fmla="*/ 5904564 h 6858000"/>
              <a:gd name="connsiteX132" fmla="*/ 7810034 w 12192000"/>
              <a:gd name="connsiteY132" fmla="*/ 6016634 h 6858000"/>
              <a:gd name="connsiteX133" fmla="*/ 7869304 w 12192000"/>
              <a:gd name="connsiteY133" fmla="*/ 5986873 h 6858000"/>
              <a:gd name="connsiteX134" fmla="*/ 7874285 w 12192000"/>
              <a:gd name="connsiteY134" fmla="*/ 6011653 h 6858000"/>
              <a:gd name="connsiteX135" fmla="*/ 7904543 w 12192000"/>
              <a:gd name="connsiteY135" fmla="*/ 6011653 h 6858000"/>
              <a:gd name="connsiteX136" fmla="*/ 7904543 w 12192000"/>
              <a:gd name="connsiteY136" fmla="*/ 5894976 h 6858000"/>
              <a:gd name="connsiteX137" fmla="*/ 7813893 w 12192000"/>
              <a:gd name="connsiteY137" fmla="*/ 5894976 h 6858000"/>
              <a:gd name="connsiteX138" fmla="*/ 7813893 w 12192000"/>
              <a:gd name="connsiteY138" fmla="*/ 5930341 h 6858000"/>
              <a:gd name="connsiteX139" fmla="*/ 7861708 w 12192000"/>
              <a:gd name="connsiteY139" fmla="*/ 5930341 h 6858000"/>
              <a:gd name="connsiteX140" fmla="*/ 7814867 w 12192000"/>
              <a:gd name="connsiteY140" fmla="*/ 5977135 h 6858000"/>
              <a:gd name="connsiteX141" fmla="*/ 7810281 w 12192000"/>
              <a:gd name="connsiteY141" fmla="*/ 5976911 h 6858000"/>
              <a:gd name="connsiteX142" fmla="*/ 7751634 w 12192000"/>
              <a:gd name="connsiteY142" fmla="*/ 5904564 h 6858000"/>
              <a:gd name="connsiteX143" fmla="*/ 7810281 w 12192000"/>
              <a:gd name="connsiteY143" fmla="*/ 5830475 h 6858000"/>
              <a:gd name="connsiteX144" fmla="*/ 7855981 w 12192000"/>
              <a:gd name="connsiteY144" fmla="*/ 5866836 h 6858000"/>
              <a:gd name="connsiteX145" fmla="*/ 7901057 w 12192000"/>
              <a:gd name="connsiteY145" fmla="*/ 5866836 h 6858000"/>
              <a:gd name="connsiteX146" fmla="*/ 7810034 w 12192000"/>
              <a:gd name="connsiteY146" fmla="*/ 5790505 h 6858000"/>
              <a:gd name="connsiteX147" fmla="*/ 10308768 w 12192000"/>
              <a:gd name="connsiteY147" fmla="*/ 5790131 h 6858000"/>
              <a:gd name="connsiteX148" fmla="*/ 10227955 w 12192000"/>
              <a:gd name="connsiteY148" fmla="*/ 5855505 h 6858000"/>
              <a:gd name="connsiteX149" fmla="*/ 10292332 w 12192000"/>
              <a:gd name="connsiteY149" fmla="*/ 5916892 h 6858000"/>
              <a:gd name="connsiteX150" fmla="*/ 10356583 w 12192000"/>
              <a:gd name="connsiteY150" fmla="*/ 5952630 h 6858000"/>
              <a:gd name="connsiteX151" fmla="*/ 10314495 w 12192000"/>
              <a:gd name="connsiteY151" fmla="*/ 5979526 h 6858000"/>
              <a:gd name="connsiteX152" fmla="*/ 10266680 w 12192000"/>
              <a:gd name="connsiteY152" fmla="*/ 5939680 h 6858000"/>
              <a:gd name="connsiteX153" fmla="*/ 10220732 w 12192000"/>
              <a:gd name="connsiteY153" fmla="*/ 5940053 h 6858000"/>
              <a:gd name="connsiteX154" fmla="*/ 10312628 w 12192000"/>
              <a:gd name="connsiteY154" fmla="*/ 6016883 h 6858000"/>
              <a:gd name="connsiteX155" fmla="*/ 10402532 w 12192000"/>
              <a:gd name="connsiteY155" fmla="*/ 5947525 h 6858000"/>
              <a:gd name="connsiteX156" fmla="*/ 10338403 w 12192000"/>
              <a:gd name="connsiteY156" fmla="*/ 5884641 h 6858000"/>
              <a:gd name="connsiteX157" fmla="*/ 10273902 w 12192000"/>
              <a:gd name="connsiteY157" fmla="*/ 5852017 h 6858000"/>
              <a:gd name="connsiteX158" fmla="*/ 10306651 w 12192000"/>
              <a:gd name="connsiteY158" fmla="*/ 5827113 h 6858000"/>
              <a:gd name="connsiteX159" fmla="*/ 10349236 w 12192000"/>
              <a:gd name="connsiteY159" fmla="*/ 5859737 h 6858000"/>
              <a:gd name="connsiteX160" fmla="*/ 10395184 w 12192000"/>
              <a:gd name="connsiteY160" fmla="*/ 5859737 h 6858000"/>
              <a:gd name="connsiteX161" fmla="*/ 10308768 w 12192000"/>
              <a:gd name="connsiteY161" fmla="*/ 5790131 h 6858000"/>
              <a:gd name="connsiteX162" fmla="*/ 10730261 w 12192000"/>
              <a:gd name="connsiteY162" fmla="*/ 5358931 h 6858000"/>
              <a:gd name="connsiteX163" fmla="*/ 10730261 w 12192000"/>
              <a:gd name="connsiteY163" fmla="*/ 6010827 h 6858000"/>
              <a:gd name="connsiteX164" fmla="*/ 10730261 w 12192000"/>
              <a:gd name="connsiteY164" fmla="*/ 6148387 h 6858000"/>
              <a:gd name="connsiteX165" fmla="*/ 11488607 w 12192000"/>
              <a:gd name="connsiteY165" fmla="*/ 6148387 h 6858000"/>
              <a:gd name="connsiteX166" fmla="*/ 11551819 w 12192000"/>
              <a:gd name="connsiteY166" fmla="*/ 5946883 h 6858000"/>
              <a:gd name="connsiteX167" fmla="*/ 11572315 w 12192000"/>
              <a:gd name="connsiteY167" fmla="*/ 5358931 h 6858000"/>
              <a:gd name="connsiteX168" fmla="*/ 10730261 w 12192000"/>
              <a:gd name="connsiteY168" fmla="*/ 5358931 h 6858000"/>
              <a:gd name="connsiteX169" fmla="*/ 492295 w 12192000"/>
              <a:gd name="connsiteY169" fmla="*/ 3931468 h 6858000"/>
              <a:gd name="connsiteX170" fmla="*/ 492295 w 12192000"/>
              <a:gd name="connsiteY170" fmla="*/ 3937818 h 6858000"/>
              <a:gd name="connsiteX171" fmla="*/ 1156255 w 12192000"/>
              <a:gd name="connsiteY171" fmla="*/ 3937818 h 6858000"/>
              <a:gd name="connsiteX172" fmla="*/ 1156255 w 12192000"/>
              <a:gd name="connsiteY172" fmla="*/ 3931468 h 6858000"/>
              <a:gd name="connsiteX173" fmla="*/ 0 w 12192000"/>
              <a:gd name="connsiteY173" fmla="*/ 0 h 6858000"/>
              <a:gd name="connsiteX174" fmla="*/ 12192000 w 12192000"/>
              <a:gd name="connsiteY174" fmla="*/ 0 h 6858000"/>
              <a:gd name="connsiteX175" fmla="*/ 12192000 w 12192000"/>
              <a:gd name="connsiteY175" fmla="*/ 6858000 h 6858000"/>
              <a:gd name="connsiteX176" fmla="*/ 0 w 12192000"/>
              <a:gd name="connsiteY176" fmla="*/ 6858000 h 6858000"/>
              <a:gd name="connsiteX177" fmla="*/ 0 w 12192000"/>
              <a:gd name="connsiteY177" fmla="*/ 3763147 h 6858000"/>
              <a:gd name="connsiteX178" fmla="*/ 3834808 w 12192000"/>
              <a:gd name="connsiteY178" fmla="*/ 1 h 6858000"/>
              <a:gd name="connsiteX179" fmla="*/ 3077457 w 12192000"/>
              <a:gd name="connsiteY179" fmla="*/ 1 h 6858000"/>
              <a:gd name="connsiteX180" fmla="*/ 0 w 12192000"/>
              <a:gd name="connsiteY180" fmla="*/ 3019948 h 6858000"/>
              <a:gd name="connsiteX181" fmla="*/ 0 w 12192000"/>
              <a:gd name="connsiteY181" fmla="*/ 2688191 h 6858000"/>
              <a:gd name="connsiteX182" fmla="*/ 2739382 w 12192000"/>
              <a:gd name="connsiteY182" fmla="*/ 1 h 6858000"/>
              <a:gd name="connsiteX183" fmla="*/ 1982031 w 12192000"/>
              <a:gd name="connsiteY183" fmla="*/ 1 h 6858000"/>
              <a:gd name="connsiteX184" fmla="*/ 0 w 12192000"/>
              <a:gd name="connsiteY184"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6858000">
                <a:moveTo>
                  <a:pt x="9241634" y="5848905"/>
                </a:moveTo>
                <a:lnTo>
                  <a:pt x="9268904" y="5928225"/>
                </a:lnTo>
                <a:lnTo>
                  <a:pt x="9213492" y="5928225"/>
                </a:lnTo>
                <a:close/>
                <a:moveTo>
                  <a:pt x="8032300" y="5848905"/>
                </a:moveTo>
                <a:lnTo>
                  <a:pt x="8059570" y="5928225"/>
                </a:lnTo>
                <a:lnTo>
                  <a:pt x="8003536" y="5928225"/>
                </a:lnTo>
                <a:close/>
                <a:moveTo>
                  <a:pt x="10063464" y="5832591"/>
                </a:moveTo>
                <a:lnTo>
                  <a:pt x="10115389" y="5832591"/>
                </a:lnTo>
                <a:cubicBezTo>
                  <a:pt x="10136682" y="5832591"/>
                  <a:pt x="10148137" y="5841682"/>
                  <a:pt x="10148137" y="5862602"/>
                </a:cubicBezTo>
                <a:cubicBezTo>
                  <a:pt x="10148137" y="5883521"/>
                  <a:pt x="10136682" y="5893483"/>
                  <a:pt x="10115389" y="5893483"/>
                </a:cubicBezTo>
                <a:lnTo>
                  <a:pt x="10063464" y="5893483"/>
                </a:lnTo>
                <a:close/>
                <a:moveTo>
                  <a:pt x="10136682" y="5796232"/>
                </a:moveTo>
                <a:cubicBezTo>
                  <a:pt x="10135274" y="5796220"/>
                  <a:pt x="10133855" y="5796270"/>
                  <a:pt x="10132448" y="5796356"/>
                </a:cubicBezTo>
                <a:lnTo>
                  <a:pt x="10015897" y="5796356"/>
                </a:lnTo>
                <a:lnTo>
                  <a:pt x="10015897" y="6011653"/>
                </a:lnTo>
                <a:lnTo>
                  <a:pt x="10063464" y="6011653"/>
                </a:lnTo>
                <a:lnTo>
                  <a:pt x="10063464" y="5927352"/>
                </a:lnTo>
                <a:lnTo>
                  <a:pt x="10110906" y="5927352"/>
                </a:lnTo>
                <a:cubicBezTo>
                  <a:pt x="10134813" y="5927352"/>
                  <a:pt x="10143529" y="5937314"/>
                  <a:pt x="10146891" y="5959976"/>
                </a:cubicBezTo>
                <a:cubicBezTo>
                  <a:pt x="10147514" y="5977435"/>
                  <a:pt x="10150055" y="5994756"/>
                  <a:pt x="10154487" y="6011653"/>
                </a:cubicBezTo>
                <a:lnTo>
                  <a:pt x="10201929" y="6011653"/>
                </a:lnTo>
                <a:cubicBezTo>
                  <a:pt x="10193463" y="5999200"/>
                  <a:pt x="10193836" y="5974296"/>
                  <a:pt x="10192840" y="5960599"/>
                </a:cubicBezTo>
                <a:cubicBezTo>
                  <a:pt x="10191345" y="5938807"/>
                  <a:pt x="10184747" y="5916145"/>
                  <a:pt x="10161460" y="5910044"/>
                </a:cubicBezTo>
                <a:cubicBezTo>
                  <a:pt x="10183675" y="5901664"/>
                  <a:pt x="10197609" y="5879536"/>
                  <a:pt x="10195579" y="5855878"/>
                </a:cubicBezTo>
                <a:cubicBezTo>
                  <a:pt x="10195791" y="5823141"/>
                  <a:pt x="10169418" y="5796444"/>
                  <a:pt x="10136682" y="5796232"/>
                </a:cubicBezTo>
                <a:close/>
                <a:moveTo>
                  <a:pt x="9366154" y="5795735"/>
                </a:moveTo>
                <a:lnTo>
                  <a:pt x="9366154" y="6011653"/>
                </a:lnTo>
                <a:lnTo>
                  <a:pt x="9410608" y="6011653"/>
                </a:lnTo>
                <a:lnTo>
                  <a:pt x="9410608" y="5867084"/>
                </a:lnTo>
                <a:lnTo>
                  <a:pt x="9411230" y="5867084"/>
                </a:lnTo>
                <a:lnTo>
                  <a:pt x="9501134" y="6011653"/>
                </a:lnTo>
                <a:lnTo>
                  <a:pt x="9548576" y="6011653"/>
                </a:lnTo>
                <a:lnTo>
                  <a:pt x="9548576" y="5795735"/>
                </a:lnTo>
                <a:lnTo>
                  <a:pt x="9504122" y="5795735"/>
                </a:lnTo>
                <a:lnTo>
                  <a:pt x="9504122" y="5940552"/>
                </a:lnTo>
                <a:lnTo>
                  <a:pt x="9503500" y="5940552"/>
                </a:lnTo>
                <a:lnTo>
                  <a:pt x="9413346" y="5795735"/>
                </a:lnTo>
                <a:close/>
                <a:moveTo>
                  <a:pt x="8934569" y="5795735"/>
                </a:moveTo>
                <a:lnTo>
                  <a:pt x="8934942" y="6011653"/>
                </a:lnTo>
                <a:lnTo>
                  <a:pt x="8982510" y="6011653"/>
                </a:lnTo>
                <a:lnTo>
                  <a:pt x="8982510" y="5918511"/>
                </a:lnTo>
                <a:lnTo>
                  <a:pt x="9069672" y="5918511"/>
                </a:lnTo>
                <a:lnTo>
                  <a:pt x="9069672" y="6011653"/>
                </a:lnTo>
                <a:lnTo>
                  <a:pt x="9117115" y="6011653"/>
                </a:lnTo>
                <a:lnTo>
                  <a:pt x="9117115" y="5795735"/>
                </a:lnTo>
                <a:lnTo>
                  <a:pt x="9069672" y="5795735"/>
                </a:lnTo>
                <a:lnTo>
                  <a:pt x="9069672" y="5878540"/>
                </a:lnTo>
                <a:lnTo>
                  <a:pt x="8982510" y="5878540"/>
                </a:lnTo>
                <a:lnTo>
                  <a:pt x="8982510" y="5795735"/>
                </a:lnTo>
                <a:close/>
                <a:moveTo>
                  <a:pt x="8157193" y="5795735"/>
                </a:moveTo>
                <a:lnTo>
                  <a:pt x="8156820" y="6011653"/>
                </a:lnTo>
                <a:lnTo>
                  <a:pt x="8201274" y="6011653"/>
                </a:lnTo>
                <a:lnTo>
                  <a:pt x="8201274" y="5860110"/>
                </a:lnTo>
                <a:lnTo>
                  <a:pt x="8254194" y="6011653"/>
                </a:lnTo>
                <a:lnTo>
                  <a:pt x="8290804" y="6011653"/>
                </a:lnTo>
                <a:lnTo>
                  <a:pt x="8343848" y="5858617"/>
                </a:lnTo>
                <a:lnTo>
                  <a:pt x="8343848" y="6011653"/>
                </a:lnTo>
                <a:lnTo>
                  <a:pt x="8388302" y="6011653"/>
                </a:lnTo>
                <a:lnTo>
                  <a:pt x="8388302" y="5795735"/>
                </a:lnTo>
                <a:lnTo>
                  <a:pt x="8321559" y="5795735"/>
                </a:lnTo>
                <a:lnTo>
                  <a:pt x="8274616" y="5944287"/>
                </a:lnTo>
                <a:lnTo>
                  <a:pt x="8224061" y="5795735"/>
                </a:lnTo>
                <a:close/>
                <a:moveTo>
                  <a:pt x="8008019" y="5795735"/>
                </a:moveTo>
                <a:lnTo>
                  <a:pt x="7925961" y="6011653"/>
                </a:lnTo>
                <a:lnTo>
                  <a:pt x="7974024" y="6011653"/>
                </a:lnTo>
                <a:lnTo>
                  <a:pt x="7991085" y="5963214"/>
                </a:lnTo>
                <a:lnTo>
                  <a:pt x="8071897" y="5963214"/>
                </a:lnTo>
                <a:lnTo>
                  <a:pt x="8087836" y="6011653"/>
                </a:lnTo>
                <a:lnTo>
                  <a:pt x="8137644" y="6011653"/>
                </a:lnTo>
                <a:lnTo>
                  <a:pt x="8056705" y="5795735"/>
                </a:lnTo>
                <a:close/>
                <a:moveTo>
                  <a:pt x="9819530" y="5795360"/>
                </a:moveTo>
                <a:lnTo>
                  <a:pt x="9819904" y="6011653"/>
                </a:lnTo>
                <a:lnTo>
                  <a:pt x="9983896" y="6011653"/>
                </a:lnTo>
                <a:lnTo>
                  <a:pt x="9983896" y="5971806"/>
                </a:lnTo>
                <a:lnTo>
                  <a:pt x="9867470" y="5971806"/>
                </a:lnTo>
                <a:lnTo>
                  <a:pt x="9867470" y="5918884"/>
                </a:lnTo>
                <a:lnTo>
                  <a:pt x="9972066" y="5918884"/>
                </a:lnTo>
                <a:lnTo>
                  <a:pt x="9972066" y="5881529"/>
                </a:lnTo>
                <a:lnTo>
                  <a:pt x="9867470" y="5881529"/>
                </a:lnTo>
                <a:lnTo>
                  <a:pt x="9867470" y="5835206"/>
                </a:lnTo>
                <a:lnTo>
                  <a:pt x="9981405" y="5835206"/>
                </a:lnTo>
                <a:lnTo>
                  <a:pt x="9981405" y="5795360"/>
                </a:lnTo>
                <a:close/>
                <a:moveTo>
                  <a:pt x="9218473" y="5795360"/>
                </a:moveTo>
                <a:lnTo>
                  <a:pt x="9136167" y="6011653"/>
                </a:lnTo>
                <a:lnTo>
                  <a:pt x="9183608" y="6011653"/>
                </a:lnTo>
                <a:lnTo>
                  <a:pt x="9201041" y="5963214"/>
                </a:lnTo>
                <a:lnTo>
                  <a:pt x="9281854" y="5963214"/>
                </a:lnTo>
                <a:lnTo>
                  <a:pt x="9298166" y="6011279"/>
                </a:lnTo>
                <a:lnTo>
                  <a:pt x="9347974" y="6011279"/>
                </a:lnTo>
                <a:lnTo>
                  <a:pt x="9267161" y="5795360"/>
                </a:lnTo>
                <a:close/>
                <a:moveTo>
                  <a:pt x="8430389" y="5795360"/>
                </a:moveTo>
                <a:lnTo>
                  <a:pt x="8430763" y="6011653"/>
                </a:lnTo>
                <a:lnTo>
                  <a:pt x="8594631" y="6011653"/>
                </a:lnTo>
                <a:lnTo>
                  <a:pt x="8594631" y="5971806"/>
                </a:lnTo>
                <a:lnTo>
                  <a:pt x="8478205" y="5971806"/>
                </a:lnTo>
                <a:lnTo>
                  <a:pt x="8478205" y="5918884"/>
                </a:lnTo>
                <a:lnTo>
                  <a:pt x="8582925" y="5918884"/>
                </a:lnTo>
                <a:lnTo>
                  <a:pt x="8582925" y="5881529"/>
                </a:lnTo>
                <a:lnTo>
                  <a:pt x="8478205" y="5881529"/>
                </a:lnTo>
                <a:lnTo>
                  <a:pt x="8478205" y="5835206"/>
                </a:lnTo>
                <a:lnTo>
                  <a:pt x="8592264" y="5835206"/>
                </a:lnTo>
                <a:lnTo>
                  <a:pt x="8592264" y="5795360"/>
                </a:lnTo>
                <a:close/>
                <a:moveTo>
                  <a:pt x="9686916" y="5790505"/>
                </a:moveTo>
                <a:cubicBezTo>
                  <a:pt x="9620050" y="5790505"/>
                  <a:pt x="9580701" y="5840313"/>
                  <a:pt x="9580701" y="5904564"/>
                </a:cubicBezTo>
                <a:cubicBezTo>
                  <a:pt x="9580701" y="5968818"/>
                  <a:pt x="9620050" y="6016634"/>
                  <a:pt x="9686916" y="6016634"/>
                </a:cubicBezTo>
                <a:cubicBezTo>
                  <a:pt x="9710289" y="6016745"/>
                  <a:pt x="9732316" y="6005688"/>
                  <a:pt x="9746188" y="5986873"/>
                </a:cubicBezTo>
                <a:lnTo>
                  <a:pt x="9751293" y="6011653"/>
                </a:lnTo>
                <a:lnTo>
                  <a:pt x="9781303" y="6011653"/>
                </a:lnTo>
                <a:lnTo>
                  <a:pt x="9781303" y="5894976"/>
                </a:lnTo>
                <a:lnTo>
                  <a:pt x="9690528" y="5894976"/>
                </a:lnTo>
                <a:lnTo>
                  <a:pt x="9690528" y="5930341"/>
                </a:lnTo>
                <a:lnTo>
                  <a:pt x="9738343" y="5930341"/>
                </a:lnTo>
                <a:cubicBezTo>
                  <a:pt x="9738330" y="5956203"/>
                  <a:pt x="9717362" y="5977148"/>
                  <a:pt x="9691499" y="5977135"/>
                </a:cubicBezTo>
                <a:cubicBezTo>
                  <a:pt x="9689968" y="5977135"/>
                  <a:pt x="9688436" y="5977060"/>
                  <a:pt x="9686916" y="5976911"/>
                </a:cubicBezTo>
                <a:cubicBezTo>
                  <a:pt x="9644207" y="5976911"/>
                  <a:pt x="9628143" y="5940552"/>
                  <a:pt x="9628143" y="5904564"/>
                </a:cubicBezTo>
                <a:cubicBezTo>
                  <a:pt x="9628143" y="5868579"/>
                  <a:pt x="9644207" y="5830475"/>
                  <a:pt x="9686916" y="5830475"/>
                </a:cubicBezTo>
                <a:cubicBezTo>
                  <a:pt x="9709094" y="5829491"/>
                  <a:pt x="9728593" y="5845006"/>
                  <a:pt x="9732616" y="5866836"/>
                </a:cubicBezTo>
                <a:lnTo>
                  <a:pt x="9777940" y="5866836"/>
                </a:lnTo>
                <a:cubicBezTo>
                  <a:pt x="9772835" y="5817774"/>
                  <a:pt x="9730997" y="5790505"/>
                  <a:pt x="9686916" y="5790505"/>
                </a:cubicBezTo>
                <a:close/>
                <a:moveTo>
                  <a:pt x="8807683" y="5790505"/>
                </a:moveTo>
                <a:cubicBezTo>
                  <a:pt x="8740817" y="5790505"/>
                  <a:pt x="8701468" y="5840313"/>
                  <a:pt x="8701468" y="5904564"/>
                </a:cubicBezTo>
                <a:cubicBezTo>
                  <a:pt x="8701468" y="5968818"/>
                  <a:pt x="8740817" y="6016634"/>
                  <a:pt x="8807683" y="6016634"/>
                </a:cubicBezTo>
                <a:cubicBezTo>
                  <a:pt x="8860605" y="6016634"/>
                  <a:pt x="8897711" y="5982141"/>
                  <a:pt x="8902568" y="5928225"/>
                </a:cubicBezTo>
                <a:lnTo>
                  <a:pt x="8856620" y="5928225"/>
                </a:lnTo>
                <a:cubicBezTo>
                  <a:pt x="8853009" y="5956738"/>
                  <a:pt x="8836697" y="5976662"/>
                  <a:pt x="8807683" y="5976662"/>
                </a:cubicBezTo>
                <a:cubicBezTo>
                  <a:pt x="8764974" y="5976662"/>
                  <a:pt x="8748910" y="5940302"/>
                  <a:pt x="8748910" y="5904317"/>
                </a:cubicBezTo>
                <a:cubicBezTo>
                  <a:pt x="8748910" y="5868329"/>
                  <a:pt x="8764974" y="5830226"/>
                  <a:pt x="8807683" y="5830226"/>
                </a:cubicBezTo>
                <a:cubicBezTo>
                  <a:pt x="8830383" y="5829542"/>
                  <a:pt x="8850269" y="5845319"/>
                  <a:pt x="8854752" y="5867582"/>
                </a:cubicBezTo>
                <a:lnTo>
                  <a:pt x="8900825" y="5868329"/>
                </a:lnTo>
                <a:cubicBezTo>
                  <a:pt x="8895097" y="5818521"/>
                  <a:pt x="8855126" y="5790505"/>
                  <a:pt x="8807683" y="5790505"/>
                </a:cubicBezTo>
                <a:close/>
                <a:moveTo>
                  <a:pt x="7810034" y="5790505"/>
                </a:moveTo>
                <a:cubicBezTo>
                  <a:pt x="7743166" y="5790505"/>
                  <a:pt x="7703818" y="5840313"/>
                  <a:pt x="7703818" y="5904564"/>
                </a:cubicBezTo>
                <a:cubicBezTo>
                  <a:pt x="7703818" y="5968818"/>
                  <a:pt x="7743166" y="6016634"/>
                  <a:pt x="7810034" y="6016634"/>
                </a:cubicBezTo>
                <a:cubicBezTo>
                  <a:pt x="7833417" y="6016783"/>
                  <a:pt x="7855458" y="6005713"/>
                  <a:pt x="7869304" y="5986873"/>
                </a:cubicBezTo>
                <a:lnTo>
                  <a:pt x="7874285" y="6011653"/>
                </a:lnTo>
                <a:lnTo>
                  <a:pt x="7904543" y="6011653"/>
                </a:lnTo>
                <a:lnTo>
                  <a:pt x="7904543" y="5894976"/>
                </a:lnTo>
                <a:lnTo>
                  <a:pt x="7813893" y="5894976"/>
                </a:lnTo>
                <a:lnTo>
                  <a:pt x="7813893" y="5930341"/>
                </a:lnTo>
                <a:lnTo>
                  <a:pt x="7861708" y="5930341"/>
                </a:lnTo>
                <a:cubicBezTo>
                  <a:pt x="7861696" y="5956203"/>
                  <a:pt x="7840725" y="5977148"/>
                  <a:pt x="7814867" y="5977135"/>
                </a:cubicBezTo>
                <a:cubicBezTo>
                  <a:pt x="7813336" y="5977135"/>
                  <a:pt x="7811806" y="5977060"/>
                  <a:pt x="7810281" y="5976911"/>
                </a:cubicBezTo>
                <a:cubicBezTo>
                  <a:pt x="7767572" y="5976911"/>
                  <a:pt x="7751634" y="5940552"/>
                  <a:pt x="7751634" y="5904564"/>
                </a:cubicBezTo>
                <a:cubicBezTo>
                  <a:pt x="7751634" y="5868579"/>
                  <a:pt x="7767572" y="5830475"/>
                  <a:pt x="7810281" y="5830475"/>
                </a:cubicBezTo>
                <a:cubicBezTo>
                  <a:pt x="7832474" y="5829429"/>
                  <a:pt x="7852012" y="5844981"/>
                  <a:pt x="7855981" y="5866836"/>
                </a:cubicBezTo>
                <a:lnTo>
                  <a:pt x="7901057" y="5866836"/>
                </a:lnTo>
                <a:cubicBezTo>
                  <a:pt x="7895951" y="5817774"/>
                  <a:pt x="7854238" y="5790505"/>
                  <a:pt x="7810034" y="5790505"/>
                </a:cubicBezTo>
                <a:close/>
                <a:moveTo>
                  <a:pt x="10308768" y="5790131"/>
                </a:moveTo>
                <a:cubicBezTo>
                  <a:pt x="10269668" y="5790131"/>
                  <a:pt x="10227955" y="5811424"/>
                  <a:pt x="10227955" y="5855505"/>
                </a:cubicBezTo>
                <a:cubicBezTo>
                  <a:pt x="10227955" y="5896098"/>
                  <a:pt x="10260329" y="5908425"/>
                  <a:pt x="10292332" y="5916892"/>
                </a:cubicBezTo>
                <a:cubicBezTo>
                  <a:pt x="10324332" y="5925360"/>
                  <a:pt x="10356583" y="5929345"/>
                  <a:pt x="10356583" y="5952630"/>
                </a:cubicBezTo>
                <a:cubicBezTo>
                  <a:pt x="10356583" y="5975915"/>
                  <a:pt x="10331056" y="5979526"/>
                  <a:pt x="10314495" y="5979526"/>
                </a:cubicBezTo>
                <a:cubicBezTo>
                  <a:pt x="10289591" y="5979526"/>
                  <a:pt x="10266680" y="5968319"/>
                  <a:pt x="10266680" y="5939680"/>
                </a:cubicBezTo>
                <a:lnTo>
                  <a:pt x="10220732" y="5940053"/>
                </a:lnTo>
                <a:cubicBezTo>
                  <a:pt x="10220110" y="5993223"/>
                  <a:pt x="10264812" y="6016883"/>
                  <a:pt x="10312628" y="6016883"/>
                </a:cubicBezTo>
                <a:cubicBezTo>
                  <a:pt x="10371401" y="6016883"/>
                  <a:pt x="10402532" y="5987122"/>
                  <a:pt x="10402532" y="5947525"/>
                </a:cubicBezTo>
                <a:cubicBezTo>
                  <a:pt x="10402532" y="5898587"/>
                  <a:pt x="10354093" y="5888626"/>
                  <a:pt x="10338403" y="5884641"/>
                </a:cubicBezTo>
                <a:cubicBezTo>
                  <a:pt x="10284237" y="5870695"/>
                  <a:pt x="10273902" y="5868579"/>
                  <a:pt x="10273902" y="5852017"/>
                </a:cubicBezTo>
                <a:cubicBezTo>
                  <a:pt x="10273902" y="5835456"/>
                  <a:pt x="10291459" y="5827113"/>
                  <a:pt x="10306651" y="5827113"/>
                </a:cubicBezTo>
                <a:cubicBezTo>
                  <a:pt x="10329313" y="5827113"/>
                  <a:pt x="10347742" y="5833713"/>
                  <a:pt x="10349236" y="5859737"/>
                </a:cubicBezTo>
                <a:lnTo>
                  <a:pt x="10395184" y="5859737"/>
                </a:lnTo>
                <a:cubicBezTo>
                  <a:pt x="10395184" y="5809929"/>
                  <a:pt x="10353844" y="5790131"/>
                  <a:pt x="10308768" y="5790131"/>
                </a:cubicBezTo>
                <a:close/>
                <a:moveTo>
                  <a:pt x="10730261" y="5358931"/>
                </a:moveTo>
                <a:cubicBezTo>
                  <a:pt x="10730261" y="5358931"/>
                  <a:pt x="10730261" y="5358931"/>
                  <a:pt x="10730261" y="6010827"/>
                </a:cubicBezTo>
                <a:lnTo>
                  <a:pt x="10730261" y="6148387"/>
                </a:lnTo>
                <a:lnTo>
                  <a:pt x="11488607" y="6148387"/>
                </a:lnTo>
                <a:lnTo>
                  <a:pt x="11551819" y="5946883"/>
                </a:lnTo>
                <a:cubicBezTo>
                  <a:pt x="11599433" y="5747310"/>
                  <a:pt x="11600551" y="5556815"/>
                  <a:pt x="11572315" y="5358931"/>
                </a:cubicBezTo>
                <a:cubicBezTo>
                  <a:pt x="11572315" y="5358931"/>
                  <a:pt x="11572315" y="5358931"/>
                  <a:pt x="10730261" y="5358931"/>
                </a:cubicBezTo>
                <a:close/>
                <a:moveTo>
                  <a:pt x="492295" y="3931468"/>
                </a:moveTo>
                <a:lnTo>
                  <a:pt x="492295" y="3937818"/>
                </a:lnTo>
                <a:lnTo>
                  <a:pt x="1156255" y="3937818"/>
                </a:lnTo>
                <a:lnTo>
                  <a:pt x="1156255" y="3931468"/>
                </a:lnTo>
                <a:close/>
                <a:moveTo>
                  <a:pt x="0" y="0"/>
                </a:moveTo>
                <a:lnTo>
                  <a:pt x="12192000" y="0"/>
                </a:lnTo>
                <a:lnTo>
                  <a:pt x="12192000"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4" name="strTitle">
            <a:extLst>
              <a:ext uri="{FF2B5EF4-FFF2-40B4-BE49-F238E27FC236}">
                <a16:creationId xmlns:a16="http://schemas.microsoft.com/office/drawing/2014/main" id="{282677E1-E7D7-461C-9F6D-B1708372F571}"/>
              </a:ext>
            </a:extLst>
          </p:cNvPr>
          <p:cNvSpPr>
            <a:spLocks noGrp="1"/>
          </p:cNvSpPr>
          <p:nvPr>
            <p:ph type="ctrTitle" hasCustomPrompt="1"/>
          </p:nvPr>
        </p:nvSpPr>
        <p:spPr>
          <a:xfrm>
            <a:off x="407988" y="521852"/>
            <a:ext cx="7551997" cy="2475348"/>
          </a:xfrm>
        </p:spPr>
        <p:txBody>
          <a:bodyPr lIns="72000" rIns="72000" anchor="t">
            <a:noAutofit/>
          </a:bodyPr>
          <a:lstStyle>
            <a:lvl1pPr algn="l">
              <a:lnSpc>
                <a:spcPct val="80000"/>
              </a:lnSpc>
              <a:defRPr sz="6000" b="1" cap="all" spc="-200" baseline="0">
                <a:solidFill>
                  <a:schemeClr val="bg1"/>
                </a:solidFill>
                <a:latin typeface="+mj-lt"/>
              </a:defRPr>
            </a:lvl1pPr>
          </a:lstStyle>
          <a:p>
            <a:r>
              <a:rPr lang="fr-BE" noProof="0" dirty="0"/>
              <a:t>TITLE OF THE </a:t>
            </a:r>
            <a:r>
              <a:rPr lang="fr-BE" noProof="0" dirty="0" err="1"/>
              <a:t>presentation</a:t>
            </a:r>
            <a:endParaRPr lang="fr-BE" noProof="0" dirty="0"/>
          </a:p>
        </p:txBody>
      </p:sp>
      <p:sp>
        <p:nvSpPr>
          <p:cNvPr id="13" name="strSubtitle">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0798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BE" noProof="0" dirty="0" err="1"/>
              <a:t>Subtitle</a:t>
            </a:r>
            <a:r>
              <a:rPr lang="fr-BE" noProof="0" dirty="0"/>
              <a:t> of the </a:t>
            </a:r>
            <a:r>
              <a:rPr lang="fr-BE" noProof="0" dirty="0" err="1"/>
              <a:t>presentation</a:t>
            </a:r>
            <a:endParaRPr lang="fr-BE" noProof="0" dirty="0"/>
          </a:p>
        </p:txBody>
      </p:sp>
      <p:sp>
        <p:nvSpPr>
          <p:cNvPr id="26" name="strDate">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0798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BE" noProof="0" dirty="0" err="1"/>
              <a:t>Month</a:t>
            </a:r>
            <a:r>
              <a:rPr lang="fr-BE" noProof="0" dirty="0"/>
              <a:t> 20##</a:t>
            </a:r>
          </a:p>
        </p:txBody>
      </p:sp>
      <p:sp>
        <p:nvSpPr>
          <p:cNvPr id="40" name="H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cxnSp>
        <p:nvCxnSpPr>
          <p:cNvPr id="15" name="Hline">
            <a:extLst>
              <a:ext uri="{FF2B5EF4-FFF2-40B4-BE49-F238E27FC236}">
                <a16:creationId xmlns:a16="http://schemas.microsoft.com/office/drawing/2014/main" id="{CED59184-1FCB-491C-B108-0C922F0CD544}"/>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Game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fr-BE" noProof="0" dirty="0"/>
          </a:p>
        </p:txBody>
      </p:sp>
      <p:pic>
        <p:nvPicPr>
          <p:cNvPr id="18" name="IpsosLogo">
            <a:extLst>
              <a:ext uri="{FF2B5EF4-FFF2-40B4-BE49-F238E27FC236}">
                <a16:creationId xmlns:a16="http://schemas.microsoft.com/office/drawing/2014/main" id="{F6B28205-A4BA-4684-BCF0-CEAB02D80D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813527460"/>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Dark-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D4DD2341-03AE-4D99-9E8D-8FC623C0CCCD}"/>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E95708A0-0027-4048-8241-E51061C04B9B}"/>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AFA44B79-5E74-477D-B5E8-EEF433AB29A3}"/>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08E4FC10-F3DF-40BB-8ADC-CEC2B816BE68}"/>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103105419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_Dark-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fr-BE" sz="1200" dirty="0">
              <a:solidFill>
                <a:schemeClr val="bg1"/>
              </a:solidFill>
            </a:endParaRPr>
          </a:p>
        </p:txBody>
      </p:sp>
      <p:grpSp>
        <p:nvGrpSpPr>
          <p:cNvPr id="2" name="Angled stripes">
            <a:extLst>
              <a:ext uri="{FF2B5EF4-FFF2-40B4-BE49-F238E27FC236}">
                <a16:creationId xmlns:a16="http://schemas.microsoft.com/office/drawing/2014/main" id="{918BFD60-E9EF-4A3B-A687-2F0E970FBD10}"/>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AB6FD132-AE12-400C-85DF-D437D7507D9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3" name="strSectionNumber">
            <a:extLst>
              <a:ext uri="{FF2B5EF4-FFF2-40B4-BE49-F238E27FC236}">
                <a16:creationId xmlns:a16="http://schemas.microsoft.com/office/drawing/2014/main" id="{57520402-D6A4-425C-83E3-A6C5E9C3C610}"/>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4" name="strSubsectionTitle">
            <a:extLst>
              <a:ext uri="{FF2B5EF4-FFF2-40B4-BE49-F238E27FC236}">
                <a16:creationId xmlns:a16="http://schemas.microsoft.com/office/drawing/2014/main" id="{4278F4A5-DA1A-404A-AE13-B88B7BB699A5}"/>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8134232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ter_Purple-Bg">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A0FD9A31-3B57-4E64-9A25-74C1F66819BC}"/>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0ECAA9D5-D309-43D3-917A-9B4F3AF3E50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sp>
          <p:nvSpPr>
            <p:cNvPr id="26" name="Angled stripe 2">
              <a:extLst>
                <a:ext uri="{FF2B5EF4-FFF2-40B4-BE49-F238E27FC236}">
                  <a16:creationId xmlns:a16="http://schemas.microsoft.com/office/drawing/2014/main" id="{DE3686A9-EBE0-4639-9051-31EC987AA07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grpSp>
      <p:sp>
        <p:nvSpPr>
          <p:cNvPr id="21" name="strTitlePosition">
            <a:extLst>
              <a:ext uri="{FF2B5EF4-FFF2-40B4-BE49-F238E27FC236}">
                <a16:creationId xmlns:a16="http://schemas.microsoft.com/office/drawing/2014/main" id="{D4500D17-E284-4CCC-ABF0-4572C709B84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2" name="strSubtitle">
            <a:extLst>
              <a:ext uri="{FF2B5EF4-FFF2-40B4-BE49-F238E27FC236}">
                <a16:creationId xmlns:a16="http://schemas.microsoft.com/office/drawing/2014/main" id="{27685621-15E3-441D-AA90-BC516C8CF041}"/>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3" name="strTitle">
            <a:extLst>
              <a:ext uri="{FF2B5EF4-FFF2-40B4-BE49-F238E27FC236}">
                <a16:creationId xmlns:a16="http://schemas.microsoft.com/office/drawing/2014/main" id="{1C5E4F92-E717-4DA5-B788-BAAD889335B4}"/>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52670095-27C6-473E-A80D-301F4F557DE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3" name="SlideNumberLine">
            <a:extLst>
              <a:ext uri="{FF2B5EF4-FFF2-40B4-BE49-F238E27FC236}">
                <a16:creationId xmlns:a16="http://schemas.microsoft.com/office/drawing/2014/main" id="{46869557-FE3B-4D53-AEC0-D1C54FE859FD}"/>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73BF93DC-495A-4FF9-91BC-0E2F2A33D20E}"/>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7" name="IpsosLogo">
            <a:extLst>
              <a:ext uri="{FF2B5EF4-FFF2-40B4-BE49-F238E27FC236}">
                <a16:creationId xmlns:a16="http://schemas.microsoft.com/office/drawing/2014/main" id="{63BC70AF-8E40-45DA-B738-CB05E1E07B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_Purpl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DB628B66-4BEC-46B2-A2E5-007282621861}"/>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A9E36E1E-2ED7-4797-9DCE-773961672893}"/>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988CFDE5-F123-4779-9ABD-AAEC3C392D30}"/>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1F13B55B-3FEF-4D72-B73C-0CD0818BCEEE}"/>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84913448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section_Purpl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fr-BE" sz="1200" dirty="0">
              <a:solidFill>
                <a:schemeClr val="bg1"/>
              </a:solidFill>
            </a:endParaRPr>
          </a:p>
        </p:txBody>
      </p:sp>
      <p:grpSp>
        <p:nvGrpSpPr>
          <p:cNvPr id="2" name="Angled stripes">
            <a:extLst>
              <a:ext uri="{FF2B5EF4-FFF2-40B4-BE49-F238E27FC236}">
                <a16:creationId xmlns:a16="http://schemas.microsoft.com/office/drawing/2014/main" id="{C479C7FD-109B-4809-AEF2-4A5532B55390}"/>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D6009BF9-32DD-4542-8D4F-4A72DAA0AE89}"/>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3" name="strSectionNumber">
            <a:extLst>
              <a:ext uri="{FF2B5EF4-FFF2-40B4-BE49-F238E27FC236}">
                <a16:creationId xmlns:a16="http://schemas.microsoft.com/office/drawing/2014/main" id="{2ACA7D30-02A8-482E-AB5B-B223E4F8D969}"/>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4" name="strSubsectionTitle">
            <a:extLst>
              <a:ext uri="{FF2B5EF4-FFF2-40B4-BE49-F238E27FC236}">
                <a16:creationId xmlns:a16="http://schemas.microsoft.com/office/drawing/2014/main" id="{BEFFF920-061E-4303-8ED5-3B910A5CE929}"/>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419193578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fr-BE" dirty="0"/>
              <a:t>TITLE OF THE SLIDE – one line</a:t>
            </a:r>
          </a:p>
        </p:txBody>
      </p:sp>
    </p:spTree>
    <p:extLst>
      <p:ext uri="{BB962C8B-B14F-4D97-AF65-F5344CB8AC3E}">
        <p14:creationId xmlns:p14="http://schemas.microsoft.com/office/powerpoint/2010/main" val="3387174204"/>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mp;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4" name="Title 3">
            <a:extLst>
              <a:ext uri="{FF2B5EF4-FFF2-40B4-BE49-F238E27FC236}">
                <a16:creationId xmlns:a16="http://schemas.microsoft.com/office/drawing/2014/main" id="{28896B27-1A15-4FDF-9DC5-297A56AF7E1C}"/>
              </a:ext>
            </a:extLst>
          </p:cNvPr>
          <p:cNvSpPr>
            <a:spLocks noGrp="1"/>
          </p:cNvSpPr>
          <p:nvPr>
            <p:ph type="title" hasCustomPrompt="1"/>
          </p:nvPr>
        </p:nvSpPr>
        <p:spPr/>
        <p:txBody>
          <a:bodyPr/>
          <a:lstStyle>
            <a:lvl1pPr>
              <a:defRPr/>
            </a:lvl1pPr>
          </a:lstStyle>
          <a:p>
            <a:r>
              <a:rPr lang="fr-BE" dirty="0"/>
              <a:t>TITLE OF THE SLIDE – one line</a:t>
            </a:r>
          </a:p>
        </p:txBody>
      </p:sp>
      <p:sp>
        <p:nvSpPr>
          <p:cNvPr id="7" name="Text Placeholder 6">
            <a:extLst>
              <a:ext uri="{FF2B5EF4-FFF2-40B4-BE49-F238E27FC236}">
                <a16:creationId xmlns:a16="http://schemas.microsoft.com/office/drawing/2014/main" id="{56CEC2CB-400F-4AB5-B2CB-F5CD847AB4AB}"/>
              </a:ext>
            </a:extLst>
          </p:cNvPr>
          <p:cNvSpPr>
            <a:spLocks noGrp="1"/>
          </p:cNvSpPr>
          <p:nvPr>
            <p:ph type="body" sz="quarter" idx="19"/>
          </p:nvPr>
        </p:nvSpPr>
        <p:spPr>
          <a:xfrm>
            <a:off x="407987" y="1484313"/>
            <a:ext cx="11376025"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userDrawn="1">
          <p15:clr>
            <a:srgbClr val="FBAE40"/>
          </p15:clr>
        </p15:guide>
        <p15:guide id="9" orient="horz" pos="93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mp; Text With Diagonal Stripes">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fr-BE" dirty="0"/>
              <a:t>TITLE OF THE SLIDE – one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grpSp>
        <p:nvGrpSpPr>
          <p:cNvPr id="3" name="Group 2">
            <a:extLst>
              <a:ext uri="{FF2B5EF4-FFF2-40B4-BE49-F238E27FC236}">
                <a16:creationId xmlns:a16="http://schemas.microsoft.com/office/drawing/2014/main" id="{FE8D8B4F-805A-430A-AD84-0CE681E7EC3B}"/>
              </a:ext>
            </a:extLst>
          </p:cNvPr>
          <p:cNvGrpSpPr/>
          <p:nvPr userDrawn="1"/>
        </p:nvGrpSpPr>
        <p:grpSpPr>
          <a:xfrm>
            <a:off x="7785060" y="4903129"/>
            <a:ext cx="5359828" cy="1072476"/>
            <a:chOff x="7785060" y="4903129"/>
            <a:chExt cx="5359828" cy="1072476"/>
          </a:xfrm>
        </p:grpSpPr>
        <p:sp>
          <p:nvSpPr>
            <p:cNvPr id="7" name="Forme libre : forme 22">
              <a:extLst>
                <a:ext uri="{FF2B5EF4-FFF2-40B4-BE49-F238E27FC236}">
                  <a16:creationId xmlns:a16="http://schemas.microsoft.com/office/drawing/2014/main" id="{880B3EC2-695D-4CFA-BF15-9A15C3EFE145}"/>
                </a:ext>
              </a:extLst>
            </p:cNvPr>
            <p:cNvSpPr/>
            <p:nvPr userDrawn="1"/>
          </p:nvSpPr>
          <p:spPr>
            <a:xfrm rot="8132423">
              <a:off x="7785060" y="4903129"/>
              <a:ext cx="5359828"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sp>
          <p:nvSpPr>
            <p:cNvPr id="8" name="Forme libre : forme 20">
              <a:extLst>
                <a:ext uri="{FF2B5EF4-FFF2-40B4-BE49-F238E27FC236}">
                  <a16:creationId xmlns:a16="http://schemas.microsoft.com/office/drawing/2014/main" id="{8D998EB9-260B-4DF4-944C-601AE1D8CEC8}"/>
                </a:ext>
              </a:extLst>
            </p:cNvPr>
            <p:cNvSpPr/>
            <p:nvPr userDrawn="1"/>
          </p:nvSpPr>
          <p:spPr>
            <a:xfrm rot="8132423">
              <a:off x="9089034" y="5445151"/>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grpSp>
      <p:sp>
        <p:nvSpPr>
          <p:cNvPr id="9" name="Text Placeholder 6">
            <a:extLst>
              <a:ext uri="{FF2B5EF4-FFF2-40B4-BE49-F238E27FC236}">
                <a16:creationId xmlns:a16="http://schemas.microsoft.com/office/drawing/2014/main" id="{55D856F3-B40A-4A8D-8035-691C21345D9E}"/>
              </a:ext>
            </a:extLst>
          </p:cNvPr>
          <p:cNvSpPr>
            <a:spLocks noGrp="1"/>
          </p:cNvSpPr>
          <p:nvPr>
            <p:ph type="body" sz="quarter" idx="19"/>
          </p:nvPr>
        </p:nvSpPr>
        <p:spPr>
          <a:xfrm>
            <a:off x="407987" y="1484313"/>
            <a:ext cx="11376025"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Tree>
    <p:extLst>
      <p:ext uri="{BB962C8B-B14F-4D97-AF65-F5344CB8AC3E}">
        <p14:creationId xmlns:p14="http://schemas.microsoft.com/office/powerpoint/2010/main" val="2504679705"/>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fr-BE" dirty="0"/>
              <a:t>TITLE OF THE SLIDE – one line</a:t>
            </a:r>
          </a:p>
        </p:txBody>
      </p:sp>
    </p:spTree>
    <p:extLst>
      <p:ext uri="{BB962C8B-B14F-4D97-AF65-F5344CB8AC3E}">
        <p14:creationId xmlns:p14="http://schemas.microsoft.com/office/powerpoint/2010/main" val="80115390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3" name="Text Placeholder 2">
            <a:extLst>
              <a:ext uri="{FF2B5EF4-FFF2-40B4-BE49-F238E27FC236}">
                <a16:creationId xmlns:a16="http://schemas.microsoft.com/office/drawing/2014/main" id="{7D27530B-B982-466D-AAAE-1BB2BE1FA1CC}"/>
              </a:ext>
            </a:extLst>
          </p:cNvPr>
          <p:cNvSpPr>
            <a:spLocks noGrp="1"/>
          </p:cNvSpPr>
          <p:nvPr>
            <p:ph type="body" sz="quarter" idx="19"/>
          </p:nvPr>
        </p:nvSpPr>
        <p:spPr>
          <a:xfrm>
            <a:off x="407988" y="1196975"/>
            <a:ext cx="11376025" cy="4716464"/>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4" name="Title 3">
            <a:extLst>
              <a:ext uri="{FF2B5EF4-FFF2-40B4-BE49-F238E27FC236}">
                <a16:creationId xmlns:a16="http://schemas.microsoft.com/office/drawing/2014/main" id="{67CD7DEC-0498-4527-AE9A-37F2F59C581F}"/>
              </a:ext>
            </a:extLst>
          </p:cNvPr>
          <p:cNvSpPr>
            <a:spLocks noGrp="1"/>
          </p:cNvSpPr>
          <p:nvPr>
            <p:ph type="title" hasCustomPrompt="1"/>
          </p:nvPr>
        </p:nvSpPr>
        <p:spPr/>
        <p:txBody>
          <a:bodyPr/>
          <a:lstStyle>
            <a:lvl1pPr>
              <a:defRPr/>
            </a:lvl1pPr>
          </a:lstStyle>
          <a:p>
            <a:r>
              <a:rPr lang="fr-BE" dirty="0"/>
              <a:t>TITLE OF THE SLIDE – one line</a:t>
            </a:r>
          </a:p>
        </p:txBody>
      </p:sp>
    </p:spTree>
    <p:extLst>
      <p:ext uri="{BB962C8B-B14F-4D97-AF65-F5344CB8AC3E}">
        <p14:creationId xmlns:p14="http://schemas.microsoft.com/office/powerpoint/2010/main" val="1501790898"/>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hoto_Side">
    <p:bg>
      <p:bgPr>
        <a:solidFill>
          <a:schemeClr val="bg2"/>
        </a:solidFill>
        <a:effectLst/>
      </p:bgPr>
    </p:bg>
    <p:spTree>
      <p:nvGrpSpPr>
        <p:cNvPr id="1" name=""/>
        <p:cNvGrpSpPr/>
        <p:nvPr/>
      </p:nvGrpSpPr>
      <p:grpSpPr>
        <a:xfrm>
          <a:off x="0" y="0"/>
          <a:ext cx="0" cy="0"/>
          <a:chOff x="0" y="0"/>
          <a:chExt cx="0" cy="0"/>
        </a:xfrm>
      </p:grpSpPr>
      <p:sp>
        <p:nvSpPr>
          <p:cNvPr id="18" name="RectangleBG">
            <a:extLst>
              <a:ext uri="{FF2B5EF4-FFF2-40B4-BE49-F238E27FC236}">
                <a16:creationId xmlns:a16="http://schemas.microsoft.com/office/drawing/2014/main" id="{9199B631-D4E4-40AE-8B17-25099B2DFED2}"/>
              </a:ext>
            </a:extLst>
          </p:cNvPr>
          <p:cNvSpPr/>
          <p:nvPr userDrawn="1"/>
        </p:nvSpPr>
        <p:spPr>
          <a:xfrm>
            <a:off x="5123892" y="0"/>
            <a:ext cx="706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0" name="Picture Placeholder 19">
            <a:extLst>
              <a:ext uri="{FF2B5EF4-FFF2-40B4-BE49-F238E27FC236}">
                <a16:creationId xmlns:a16="http://schemas.microsoft.com/office/drawing/2014/main" id="{5AA16183-5A93-412C-A78C-718A5A8B238E}"/>
              </a:ext>
            </a:extLst>
          </p:cNvPr>
          <p:cNvSpPr>
            <a:spLocks noGrp="1"/>
          </p:cNvSpPr>
          <p:nvPr>
            <p:ph type="pic" sz="quarter" idx="13"/>
          </p:nvPr>
        </p:nvSpPr>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fr-BE" dirty="0"/>
              <a:t>Click </a:t>
            </a:r>
            <a:r>
              <a:rPr lang="fr-BE" dirty="0" err="1"/>
              <a:t>icon</a:t>
            </a:r>
            <a:r>
              <a:rPr lang="fr-BE" dirty="0"/>
              <a:t> to </a:t>
            </a:r>
            <a:r>
              <a:rPr lang="fr-BE" dirty="0" err="1"/>
              <a:t>add</a:t>
            </a:r>
            <a:r>
              <a:rPr lang="fr-BE" dirty="0"/>
              <a:t> </a:t>
            </a:r>
            <a:r>
              <a:rPr lang="fr-BE" dirty="0" err="1"/>
              <a:t>picture</a:t>
            </a:r>
            <a:endParaRPr lang="fr-BE"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4" name="strTitle">
            <a:extLst>
              <a:ext uri="{FF2B5EF4-FFF2-40B4-BE49-F238E27FC236}">
                <a16:creationId xmlns:a16="http://schemas.microsoft.com/office/drawing/2014/main" id="{282677E1-E7D7-461C-9F6D-B1708372F571}"/>
              </a:ext>
            </a:extLst>
          </p:cNvPr>
          <p:cNvSpPr>
            <a:spLocks noGrp="1"/>
          </p:cNvSpPr>
          <p:nvPr>
            <p:ph type="ctrTitle" hasCustomPrompt="1"/>
          </p:nvPr>
        </p:nvSpPr>
        <p:spPr>
          <a:xfrm>
            <a:off x="5414156" y="521852"/>
            <a:ext cx="6369857" cy="2475348"/>
          </a:xfrm>
        </p:spPr>
        <p:txBody>
          <a:bodyPr lIns="72000" rIns="72000" anchor="t">
            <a:noAutofit/>
          </a:bodyPr>
          <a:lstStyle>
            <a:lvl1pPr algn="l">
              <a:lnSpc>
                <a:spcPct val="80000"/>
              </a:lnSpc>
              <a:defRPr sz="5400" b="1" cap="all" spc="-200" baseline="0">
                <a:solidFill>
                  <a:schemeClr val="bg2"/>
                </a:solidFill>
                <a:latin typeface="+mj-lt"/>
              </a:defRPr>
            </a:lvl1pPr>
          </a:lstStyle>
          <a:p>
            <a:r>
              <a:rPr lang="fr-BE" dirty="0"/>
              <a:t>TITLE OF THE </a:t>
            </a:r>
            <a:r>
              <a:rPr lang="fr-BE" dirty="0" err="1"/>
              <a:t>presentation</a:t>
            </a:r>
            <a:endParaRPr lang="fr-BE" dirty="0"/>
          </a:p>
        </p:txBody>
      </p:sp>
      <p:sp>
        <p:nvSpPr>
          <p:cNvPr id="13" name="strSubtitle">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5414156" y="3001503"/>
            <a:ext cx="6369857" cy="811367"/>
          </a:xfrm>
        </p:spPr>
        <p:txBody>
          <a:bodyPr wrap="square" lIns="72000" tIns="36000" rIns="72000" bIns="36000">
            <a:noAutofit/>
          </a:bodyPr>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BE" dirty="0" err="1"/>
              <a:t>Subtitle</a:t>
            </a:r>
            <a:r>
              <a:rPr lang="fr-BE" dirty="0"/>
              <a:t> of the </a:t>
            </a:r>
            <a:r>
              <a:rPr lang="fr-BE" dirty="0" err="1"/>
              <a:t>presentation</a:t>
            </a:r>
            <a:endParaRPr lang="fr-BE" dirty="0"/>
          </a:p>
        </p:txBody>
      </p:sp>
      <p:sp>
        <p:nvSpPr>
          <p:cNvPr id="26" name="strDate">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5414156" y="4014515"/>
            <a:ext cx="3600000" cy="349702"/>
          </a:xfrm>
        </p:spPr>
        <p:txBody>
          <a:bodyPr wrap="square" lIns="72000" tIns="36000" rIns="72000" bIns="36000">
            <a:noAutofit/>
          </a:bodyPr>
          <a:lstStyle>
            <a:lvl1pPr marL="0" indent="0">
              <a:spcBef>
                <a:spcPts val="0"/>
              </a:spcBef>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BE" dirty="0" err="1"/>
              <a:t>Month</a:t>
            </a:r>
            <a:r>
              <a:rPr lang="fr-BE" dirty="0"/>
              <a:t> 20##</a:t>
            </a:r>
          </a:p>
        </p:txBody>
      </p:sp>
      <p:sp>
        <p:nvSpPr>
          <p:cNvPr id="40" name="H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cxnSp>
        <p:nvCxnSpPr>
          <p:cNvPr id="15" name="Hline">
            <a:extLst>
              <a:ext uri="{FF2B5EF4-FFF2-40B4-BE49-F238E27FC236}">
                <a16:creationId xmlns:a16="http://schemas.microsoft.com/office/drawing/2014/main" id="{CED59184-1FCB-491C-B108-0C922F0CD544}"/>
              </a:ext>
            </a:extLst>
          </p:cNvPr>
          <p:cNvCxnSpPr>
            <a:cxnSpLocks/>
          </p:cNvCxnSpPr>
          <p:nvPr userDrawn="1"/>
        </p:nvCxnSpPr>
        <p:spPr>
          <a:xfrm>
            <a:off x="5498463" y="3933056"/>
            <a:ext cx="6639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Game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2"/>
          </a:solidFill>
          <a:ln w="7921" cap="flat">
            <a:noFill/>
            <a:prstDash val="solid"/>
            <a:miter/>
          </a:ln>
        </p:spPr>
        <p:txBody>
          <a:bodyPr rtlCol="0" anchor="ctr"/>
          <a:lstStyle/>
          <a:p>
            <a:endParaRPr lang="fr-BE"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fr-BE" noProof="0" dirty="0"/>
          </a:p>
        </p:txBody>
      </p:sp>
      <p:pic>
        <p:nvPicPr>
          <p:cNvPr id="16" name="IpsosLogo">
            <a:extLst>
              <a:ext uri="{FF2B5EF4-FFF2-40B4-BE49-F238E27FC236}">
                <a16:creationId xmlns:a16="http://schemas.microsoft.com/office/drawing/2014/main" id="{C1B8EB55-E36D-488C-9A31-C0FE08E681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536964595"/>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guide id="6" pos="340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mp; Text Spli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a:xfrm>
            <a:off x="407988" y="368300"/>
            <a:ext cx="5274000" cy="387798"/>
          </a:xfrm>
        </p:spPr>
        <p:txBody>
          <a:bodyPr/>
          <a:lstStyle>
            <a:lvl1pPr>
              <a:defRPr/>
            </a:lvl1pPr>
          </a:lstStyle>
          <a:p>
            <a:r>
              <a:rPr lang="fr-BE" dirty="0"/>
              <a:t>TITLE OF THE SLIDE – one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6510009"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407988"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24" name="Text Placeholder 23">
            <a:extLst>
              <a:ext uri="{FF2B5EF4-FFF2-40B4-BE49-F238E27FC236}">
                <a16:creationId xmlns:a16="http://schemas.microsoft.com/office/drawing/2014/main" id="{C6340244-3EF0-43F9-B482-4EBE767E8914}"/>
              </a:ext>
            </a:extLst>
          </p:cNvPr>
          <p:cNvSpPr>
            <a:spLocks noGrp="1"/>
          </p:cNvSpPr>
          <p:nvPr>
            <p:ph type="body" sz="quarter" idx="20" hasCustomPrompt="1"/>
          </p:nvPr>
        </p:nvSpPr>
        <p:spPr>
          <a:xfrm>
            <a:off x="6510009" y="368301"/>
            <a:ext cx="5274000" cy="387798"/>
          </a:xfrm>
        </p:spPr>
        <p:txBody>
          <a:bodyPr bIns="0">
            <a:noAutofit/>
          </a:bodyPr>
          <a:lstStyle>
            <a:lvl1pPr>
              <a:lnSpc>
                <a:spcPct val="90000"/>
              </a:lnSpc>
              <a:spcBef>
                <a:spcPts val="0"/>
              </a:spcBef>
              <a:defRPr lang="en-US" sz="2400" b="0" kern="1200" cap="all" spc="0" baseline="0" dirty="0" smtClean="0">
                <a:solidFill>
                  <a:schemeClr val="bg2"/>
                </a:solidFill>
                <a:latin typeface="+mn-lt"/>
                <a:ea typeface="+mj-ea"/>
                <a:cs typeface="+mj-cs"/>
              </a:defRPr>
            </a:lvl1pPr>
            <a:lvl5pPr marL="850900" indent="0">
              <a:buNone/>
              <a:defRPr/>
            </a:lvl5pPr>
          </a:lstStyle>
          <a:p>
            <a:r>
              <a:rPr lang="fr-BE" dirty="0"/>
              <a:t>TITLE OF THE SLIDE – one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407988" y="1484313"/>
            <a:ext cx="5274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10" name="Text Placeholder 6">
            <a:extLst>
              <a:ext uri="{FF2B5EF4-FFF2-40B4-BE49-F238E27FC236}">
                <a16:creationId xmlns:a16="http://schemas.microsoft.com/office/drawing/2014/main" id="{F4B9B17C-C5A3-4B37-B6BB-69A35AD7887C}"/>
              </a:ext>
            </a:extLst>
          </p:cNvPr>
          <p:cNvSpPr>
            <a:spLocks noGrp="1"/>
          </p:cNvSpPr>
          <p:nvPr>
            <p:ph type="body" sz="quarter" idx="22"/>
          </p:nvPr>
        </p:nvSpPr>
        <p:spPr>
          <a:xfrm>
            <a:off x="6510009" y="1484313"/>
            <a:ext cx="5274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Tree>
    <p:extLst>
      <p:ext uri="{BB962C8B-B14F-4D97-AF65-F5344CB8AC3E}">
        <p14:creationId xmlns:p14="http://schemas.microsoft.com/office/powerpoint/2010/main" val="220159314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mp; Text Lef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407988"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407987" y="1484313"/>
            <a:ext cx="5274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6" name="Title 5">
            <a:extLst>
              <a:ext uri="{FF2B5EF4-FFF2-40B4-BE49-F238E27FC236}">
                <a16:creationId xmlns:a16="http://schemas.microsoft.com/office/drawing/2014/main" id="{FB881570-0BEB-45FD-A2A2-DF4E7BDEAAD1}"/>
              </a:ext>
            </a:extLst>
          </p:cNvPr>
          <p:cNvSpPr>
            <a:spLocks noGrp="1"/>
          </p:cNvSpPr>
          <p:nvPr>
            <p:ph type="title" hasCustomPrompt="1"/>
          </p:nvPr>
        </p:nvSpPr>
        <p:spPr>
          <a:xfrm>
            <a:off x="407987" y="368300"/>
            <a:ext cx="5274000" cy="387798"/>
          </a:xfrm>
        </p:spPr>
        <p:txBody>
          <a:bodyPr/>
          <a:lstStyle>
            <a:lvl1pPr>
              <a:defRPr/>
            </a:lvl1pPr>
          </a:lstStyle>
          <a:p>
            <a:r>
              <a:rPr lang="fr-BE" dirty="0"/>
              <a:t>TITLE OF THE SLIDE – one line</a:t>
            </a:r>
          </a:p>
        </p:txBody>
      </p:sp>
    </p:spTree>
    <p:extLst>
      <p:ext uri="{BB962C8B-B14F-4D97-AF65-F5344CB8AC3E}">
        <p14:creationId xmlns:p14="http://schemas.microsoft.com/office/powerpoint/2010/main" val="426679226"/>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mp; Text Righ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6510013"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6510012" y="1484313"/>
            <a:ext cx="5274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6" name="Title 5">
            <a:extLst>
              <a:ext uri="{FF2B5EF4-FFF2-40B4-BE49-F238E27FC236}">
                <a16:creationId xmlns:a16="http://schemas.microsoft.com/office/drawing/2014/main" id="{FB881570-0BEB-45FD-A2A2-DF4E7BDEAAD1}"/>
              </a:ext>
            </a:extLst>
          </p:cNvPr>
          <p:cNvSpPr>
            <a:spLocks noGrp="1"/>
          </p:cNvSpPr>
          <p:nvPr>
            <p:ph type="title" hasCustomPrompt="1"/>
          </p:nvPr>
        </p:nvSpPr>
        <p:spPr>
          <a:xfrm>
            <a:off x="6510012" y="368300"/>
            <a:ext cx="5274000" cy="387798"/>
          </a:xfrm>
        </p:spPr>
        <p:txBody>
          <a:bodyPr/>
          <a:lstStyle>
            <a:lvl1pPr>
              <a:defRPr/>
            </a:lvl1pPr>
          </a:lstStyle>
          <a:p>
            <a:r>
              <a:rPr lang="fr-BE" dirty="0"/>
              <a:t>TITLE OF THE SLIDE – one line</a:t>
            </a:r>
          </a:p>
        </p:txBody>
      </p:sp>
    </p:spTree>
    <p:extLst>
      <p:ext uri="{BB962C8B-B14F-4D97-AF65-F5344CB8AC3E}">
        <p14:creationId xmlns:p14="http://schemas.microsoft.com/office/powerpoint/2010/main" val="1815611915"/>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mp; Text Right Wider">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a:xfrm>
            <a:off x="3820160" y="368300"/>
            <a:ext cx="7963851" cy="387798"/>
          </a:xfrm>
        </p:spPr>
        <p:txBody>
          <a:bodyPr/>
          <a:lstStyle>
            <a:lvl1pPr>
              <a:defRPr/>
            </a:lvl1pPr>
          </a:lstStyle>
          <a:p>
            <a:r>
              <a:rPr lang="fr-BE" dirty="0"/>
              <a:t>TITLE OF THE SLIDE – one line</a:t>
            </a:r>
          </a:p>
        </p:txBody>
      </p:sp>
      <p:sp>
        <p:nvSpPr>
          <p:cNvPr id="5" name="Text Placeholder 5">
            <a:extLst>
              <a:ext uri="{FF2B5EF4-FFF2-40B4-BE49-F238E27FC236}">
                <a16:creationId xmlns:a16="http://schemas.microsoft.com/office/drawing/2014/main" id="{116CE797-1F3D-4B22-BCC5-2F0A28302B8F}"/>
              </a:ext>
            </a:extLst>
          </p:cNvPr>
          <p:cNvSpPr>
            <a:spLocks noGrp="1"/>
          </p:cNvSpPr>
          <p:nvPr>
            <p:ph type="body" sz="quarter" idx="15" hasCustomPrompt="1"/>
          </p:nvPr>
        </p:nvSpPr>
        <p:spPr>
          <a:xfrm>
            <a:off x="3820159" y="846000"/>
            <a:ext cx="7963851"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6" name="Text Placeholder 6">
            <a:extLst>
              <a:ext uri="{FF2B5EF4-FFF2-40B4-BE49-F238E27FC236}">
                <a16:creationId xmlns:a16="http://schemas.microsoft.com/office/drawing/2014/main" id="{96857426-65DB-4784-9162-A4F01CE82B86}"/>
              </a:ext>
            </a:extLst>
          </p:cNvPr>
          <p:cNvSpPr>
            <a:spLocks noGrp="1"/>
          </p:cNvSpPr>
          <p:nvPr>
            <p:ph type="body" sz="quarter" idx="19"/>
          </p:nvPr>
        </p:nvSpPr>
        <p:spPr>
          <a:xfrm>
            <a:off x="3820160" y="1484313"/>
            <a:ext cx="7963852"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Tree>
    <p:extLst>
      <p:ext uri="{BB962C8B-B14F-4D97-AF65-F5344CB8AC3E}">
        <p14:creationId xmlns:p14="http://schemas.microsoft.com/office/powerpoint/2010/main" val="1916200717"/>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Footer">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fr-BE" dirty="0"/>
              <a:t>Base:	Xxx</a:t>
            </a:r>
          </a:p>
          <a:p>
            <a:pPr lvl="0"/>
            <a:r>
              <a:rPr lang="fr-BE" dirty="0"/>
              <a:t>Question:	Xxx</a:t>
            </a:r>
          </a:p>
          <a:p>
            <a:pPr lvl="0"/>
            <a:r>
              <a:rPr lang="fr-BE" dirty="0"/>
              <a:t>	Xxx</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fr-BE" dirty="0"/>
              <a:t>TITLE OF THE SLIDE – one line</a:t>
            </a:r>
          </a:p>
        </p:txBody>
      </p:sp>
    </p:spTree>
    <p:extLst>
      <p:ext uri="{BB962C8B-B14F-4D97-AF65-F5344CB8AC3E}">
        <p14:creationId xmlns:p14="http://schemas.microsoft.com/office/powerpoint/2010/main" val="19250816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guide id="9" orient="horz" pos="1117" userDrawn="1">
          <p15:clr>
            <a:srgbClr val="FBAE40"/>
          </p15:clr>
        </p15:guide>
        <p15:guide id="10" orient="horz" pos="1344" userDrawn="1">
          <p15:clr>
            <a:srgbClr val="FBAE40"/>
          </p15:clr>
        </p15:guide>
        <p15:guide id="11" orient="horz" pos="1434" userDrawn="1">
          <p15:clr>
            <a:srgbClr val="FBAE40"/>
          </p15:clr>
        </p15:guide>
        <p15:guide id="12" orient="horz" pos="3543" userDrawn="1">
          <p15:clr>
            <a:srgbClr val="FBAE40"/>
          </p15:clr>
        </p15:guide>
        <p15:guide id="13" pos="1572" userDrawn="1">
          <p15:clr>
            <a:srgbClr val="FBAE40"/>
          </p15:clr>
        </p15:guide>
        <p15:guide id="14" pos="610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fr-BE" dirty="0"/>
              <a:t>Conclusion.</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fr-BE" dirty="0" err="1"/>
              <a:t>Two</a:t>
            </a:r>
            <a:r>
              <a:rPr lang="fr-BE" dirty="0"/>
              <a:t> </a:t>
            </a:r>
            <a:r>
              <a:rPr lang="fr-BE" dirty="0" err="1"/>
              <a:t>lines</a:t>
            </a:r>
            <a:r>
              <a:rPr lang="fr-BE" dirty="0"/>
              <a:t>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fr-BE" dirty="0"/>
              <a:t>Base:	Xxx</a:t>
            </a:r>
          </a:p>
          <a:p>
            <a:pPr lvl="0"/>
            <a:r>
              <a:rPr lang="fr-BE" dirty="0"/>
              <a:t>Question:	Xxx</a:t>
            </a:r>
          </a:p>
          <a:p>
            <a:pPr lvl="0"/>
            <a:r>
              <a:rPr lang="fr-BE" dirty="0"/>
              <a:t>	Xxx</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sz="1600"/>
            </a:lvl1pPr>
          </a:lstStyle>
          <a:p>
            <a:r>
              <a:rPr lang="fr-BE" dirty="0"/>
              <a:t>TITLE OF THE SLIDE – one line</a:t>
            </a:r>
          </a:p>
        </p:txBody>
      </p:sp>
    </p:spTree>
    <p:extLst>
      <p:ext uri="{BB962C8B-B14F-4D97-AF65-F5344CB8AC3E}">
        <p14:creationId xmlns:p14="http://schemas.microsoft.com/office/powerpoint/2010/main" val="628297886"/>
      </p:ext>
    </p:extLst>
  </p:cSld>
  <p:clrMapOvr>
    <a:masterClrMapping/>
  </p:clrMapOvr>
  <p:extLst>
    <p:ext uri="{DCECCB84-F9BA-43D5-87BE-67443E8EF086}">
      <p15:sldGuideLst xmlns:p15="http://schemas.microsoft.com/office/powerpoint/2012/main">
        <p15:guide id="5" orient="horz" pos="935" userDrawn="1">
          <p15:clr>
            <a:srgbClr val="FBAE40"/>
          </p15:clr>
        </p15:guide>
        <p15:guide id="6" orient="horz" pos="3725" userDrawn="1">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6108" userDrawn="1">
          <p15:clr>
            <a:srgbClr val="FBAE40"/>
          </p15:clr>
        </p15:guide>
        <p15:guide id="12" pos="157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clusion, Title &amp; Footer - Presentation Sty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fr-BE" dirty="0"/>
              <a:t>Conclusion.</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fr-BE" dirty="0" err="1"/>
              <a:t>Two</a:t>
            </a:r>
            <a:r>
              <a:rPr lang="fr-BE" dirty="0"/>
              <a:t> </a:t>
            </a:r>
            <a:r>
              <a:rPr lang="fr-BE" dirty="0" err="1"/>
              <a:t>lines</a:t>
            </a:r>
            <a:r>
              <a:rPr lang="fr-BE" dirty="0"/>
              <a:t>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fr-BE" dirty="0"/>
              <a:t>Base:	Xxx</a:t>
            </a:r>
          </a:p>
          <a:p>
            <a:pPr lvl="0"/>
            <a:r>
              <a:rPr lang="fr-BE" dirty="0"/>
              <a:t>Question:	Xxx</a:t>
            </a:r>
          </a:p>
          <a:p>
            <a:pPr lvl="0"/>
            <a:r>
              <a:rPr lang="fr-BE" dirty="0"/>
              <a:t>	Xxx</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bIns="72000" anchor="b">
            <a:noAutofit/>
          </a:bodyPr>
          <a:lstStyle>
            <a:lvl1pPr>
              <a:defRPr sz="1600"/>
            </a:lvl1pPr>
          </a:lstStyle>
          <a:p>
            <a:r>
              <a:rPr lang="fr-BE" dirty="0"/>
              <a:t>TITLE OF THE SLIDE – one line</a:t>
            </a:r>
          </a:p>
        </p:txBody>
      </p:sp>
    </p:spTree>
    <p:extLst>
      <p:ext uri="{BB962C8B-B14F-4D97-AF65-F5344CB8AC3E}">
        <p14:creationId xmlns:p14="http://schemas.microsoft.com/office/powerpoint/2010/main" val="3089867524"/>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amp; Visual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fr-BE" dirty="0"/>
              <a:t>TITLE OF THE SLIDE</a:t>
            </a:r>
            <a:br>
              <a:rPr lang="fr-BE" dirty="0"/>
            </a:br>
            <a:r>
              <a:rPr lang="fr-BE" dirty="0" err="1"/>
              <a:t>Two</a:t>
            </a:r>
            <a:r>
              <a:rPr lang="fr-BE" dirty="0"/>
              <a:t> </a:t>
            </a:r>
            <a:r>
              <a:rPr lang="fr-BE" dirty="0" err="1"/>
              <a:t>lines</a:t>
            </a:r>
            <a:br>
              <a:rPr lang="fr-BE" dirty="0"/>
            </a:br>
            <a:r>
              <a:rPr lang="fr-BE" dirty="0"/>
              <a:t>or </a:t>
            </a:r>
            <a:r>
              <a:rPr lang="fr-BE" dirty="0" err="1"/>
              <a:t>three</a:t>
            </a:r>
            <a:endParaRPr lang="fr-BE" dirty="0"/>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2494874931"/>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amp; Visual Lef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80B734A-C881-4587-9095-A06E5B5DFE59}"/>
              </a:ext>
            </a:extLst>
          </p:cNvPr>
          <p:cNvSpPr>
            <a:spLocks noGrp="1"/>
          </p:cNvSpPr>
          <p:nvPr>
            <p:ph type="pic" sz="quarter" idx="15"/>
          </p:nvPr>
        </p:nvSpPr>
        <p:spPr>
          <a:xfrm>
            <a:off x="2" y="1"/>
            <a:ext cx="4306822" cy="6858000"/>
          </a:xfrm>
          <a:custGeom>
            <a:avLst/>
            <a:gdLst>
              <a:gd name="connsiteX0" fmla="*/ 818352 w 4306822"/>
              <a:gd name="connsiteY0" fmla="*/ 6204523 h 6858000"/>
              <a:gd name="connsiteX1" fmla="*/ 818352 w 4306822"/>
              <a:gd name="connsiteY1" fmla="*/ 6600706 h 6858000"/>
              <a:gd name="connsiteX2" fmla="*/ 824702 w 4306822"/>
              <a:gd name="connsiteY2" fmla="*/ 6600706 h 6858000"/>
              <a:gd name="connsiteX3" fmla="*/ 824702 w 4306822"/>
              <a:gd name="connsiteY3" fmla="*/ 6204523 h 6858000"/>
              <a:gd name="connsiteX4" fmla="*/ 0 w 4306822"/>
              <a:gd name="connsiteY4" fmla="*/ 0 h 6858000"/>
              <a:gd name="connsiteX5" fmla="*/ 4306822 w 4306822"/>
              <a:gd name="connsiteY5" fmla="*/ 0 h 6858000"/>
              <a:gd name="connsiteX6" fmla="*/ 4306822 w 4306822"/>
              <a:gd name="connsiteY6" fmla="*/ 6858000 h 6858000"/>
              <a:gd name="connsiteX7" fmla="*/ 0 w 43068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822" h="6858000">
                <a:moveTo>
                  <a:pt x="818352" y="6204523"/>
                </a:moveTo>
                <a:lnTo>
                  <a:pt x="818352" y="6600706"/>
                </a:lnTo>
                <a:lnTo>
                  <a:pt x="824702" y="6600706"/>
                </a:lnTo>
                <a:lnTo>
                  <a:pt x="824702" y="6204523"/>
                </a:lnTo>
                <a:close/>
                <a:moveTo>
                  <a:pt x="0" y="0"/>
                </a:moveTo>
                <a:lnTo>
                  <a:pt x="4306822" y="0"/>
                </a:lnTo>
                <a:lnTo>
                  <a:pt x="4306822" y="6858000"/>
                </a:lnTo>
                <a:lnTo>
                  <a:pt x="0" y="6858000"/>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lvl1pPr>
              <a:defRPr>
                <a:solidFill>
                  <a:schemeClr val="bg1"/>
                </a:solidFill>
              </a:defRPr>
            </a:lvl1pPr>
          </a:lstStyle>
          <a:p>
            <a:fld id="{D61AABEC-672F-4B68-B914-690DA978312C}" type="slidenum">
              <a:rPr lang="fr-BE" smtClean="0"/>
              <a:pPr/>
              <a:t>‹#›</a:t>
            </a:fld>
            <a:r>
              <a:rPr lang="fr-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717143" y="368300"/>
            <a:ext cx="7074013" cy="997196"/>
          </a:xfrm>
        </p:spPr>
        <p:txBody>
          <a:bodyPr>
            <a:noAutofit/>
          </a:bodyPr>
          <a:lstStyle>
            <a:lvl1pPr>
              <a:defRPr/>
            </a:lvl1pPr>
          </a:lstStyle>
          <a:p>
            <a:r>
              <a:rPr lang="fr-BE" dirty="0"/>
              <a:t>TITLE OF THE SLIDE</a:t>
            </a:r>
            <a:br>
              <a:rPr lang="fr-BE" dirty="0"/>
            </a:br>
            <a:r>
              <a:rPr lang="fr-BE" dirty="0" err="1"/>
              <a:t>Two</a:t>
            </a:r>
            <a:r>
              <a:rPr lang="fr-BE" dirty="0"/>
              <a:t> </a:t>
            </a:r>
            <a:r>
              <a:rPr lang="fr-BE" dirty="0" err="1"/>
              <a:t>lines</a:t>
            </a:r>
            <a:br>
              <a:rPr lang="fr-BE" dirty="0"/>
            </a:br>
            <a:r>
              <a:rPr lang="fr-BE" dirty="0"/>
              <a:t>or </a:t>
            </a:r>
            <a:r>
              <a:rPr lang="fr-BE" dirty="0" err="1"/>
              <a:t>three</a:t>
            </a:r>
            <a:endParaRPr lang="fr-BE" dirty="0"/>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717143" y="1484313"/>
            <a:ext cx="7074013"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2"/>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4111605413"/>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sual Right &amp; Diagonal Stripes">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4" name="Picture Placeholder 3">
            <a:extLst>
              <a:ext uri="{FF2B5EF4-FFF2-40B4-BE49-F238E27FC236}">
                <a16:creationId xmlns:a16="http://schemas.microsoft.com/office/drawing/2014/main" id="{13C2929E-DB5B-41C8-9CD4-82AF0D933B9C}"/>
              </a:ext>
            </a:extLst>
          </p:cNvPr>
          <p:cNvSpPr>
            <a:spLocks noGrp="1"/>
          </p:cNvSpPr>
          <p:nvPr>
            <p:ph type="pic" sz="quarter" idx="20"/>
          </p:nvPr>
        </p:nvSpPr>
        <p:spPr>
          <a:xfrm>
            <a:off x="6400800" y="0"/>
            <a:ext cx="5791199" cy="6858000"/>
          </a:xfrm>
          <a:solidFill>
            <a:schemeClr val="bg1">
              <a:lumMod val="75000"/>
            </a:schemeClr>
          </a:solidFill>
        </p:spPr>
        <p:txBody>
          <a:bodyPr/>
          <a:lstStyle/>
          <a:p>
            <a:r>
              <a:rPr lang="fr-BE" dirty="0"/>
              <a:t>Click </a:t>
            </a:r>
            <a:r>
              <a:rPr lang="fr-BE" dirty="0" err="1"/>
              <a:t>icon</a:t>
            </a:r>
            <a:r>
              <a:rPr lang="fr-BE" dirty="0"/>
              <a:t> to </a:t>
            </a:r>
            <a:r>
              <a:rPr lang="fr-BE" dirty="0" err="1"/>
              <a:t>add</a:t>
            </a:r>
            <a:r>
              <a:rPr lang="fr-BE" dirty="0"/>
              <a:t> </a:t>
            </a:r>
            <a:r>
              <a:rPr lang="fr-BE" dirty="0" err="1"/>
              <a:t>picture</a:t>
            </a:r>
            <a:endParaRPr lang="fr-BE" dirty="0"/>
          </a:p>
        </p:txBody>
      </p:sp>
      <p:grpSp>
        <p:nvGrpSpPr>
          <p:cNvPr id="8" name="Angled stripes">
            <a:extLst>
              <a:ext uri="{FF2B5EF4-FFF2-40B4-BE49-F238E27FC236}">
                <a16:creationId xmlns:a16="http://schemas.microsoft.com/office/drawing/2014/main" id="{22A662EA-67CB-4825-BF81-BB128B408C26}"/>
              </a:ext>
            </a:extLst>
          </p:cNvPr>
          <p:cNvGrpSpPr/>
          <p:nvPr userDrawn="1"/>
        </p:nvGrpSpPr>
        <p:grpSpPr>
          <a:xfrm>
            <a:off x="0" y="1"/>
            <a:ext cx="3834809" cy="3763146"/>
            <a:chOff x="0" y="1"/>
            <a:chExt cx="3834809" cy="3763146"/>
          </a:xfrm>
        </p:grpSpPr>
        <p:sp>
          <p:nvSpPr>
            <p:cNvPr id="9" name="Angled stripe 2">
              <a:extLst>
                <a:ext uri="{FF2B5EF4-FFF2-40B4-BE49-F238E27FC236}">
                  <a16:creationId xmlns:a16="http://schemas.microsoft.com/office/drawing/2014/main" id="{66B8B058-8F68-4E69-BEC3-0A68F66136D4}"/>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0" name="Angled stripe 1">
              <a:extLst>
                <a:ext uri="{FF2B5EF4-FFF2-40B4-BE49-F238E27FC236}">
                  <a16:creationId xmlns:a16="http://schemas.microsoft.com/office/drawing/2014/main" id="{7F4EB53B-4873-44BA-90A6-63D1D261C4B9}"/>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Tree>
    <p:extLst>
      <p:ext uri="{BB962C8B-B14F-4D97-AF65-F5344CB8AC3E}">
        <p14:creationId xmlns:p14="http://schemas.microsoft.com/office/powerpoint/2010/main" val="255508558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1" name="TextBox 10">
            <a:extLst>
              <a:ext uri="{FF2B5EF4-FFF2-40B4-BE49-F238E27FC236}">
                <a16:creationId xmlns:a16="http://schemas.microsoft.com/office/drawing/2014/main" id="{7AEAB7C8-BAE9-490C-8CDE-6086AED3C2D8}"/>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sp>
        <p:nvSpPr>
          <p:cNvPr id="5" name="Slide Number Placeholder 4">
            <a:extLst>
              <a:ext uri="{FF2B5EF4-FFF2-40B4-BE49-F238E27FC236}">
                <a16:creationId xmlns:a16="http://schemas.microsoft.com/office/drawing/2014/main" id="{C40E1B82-472D-4CFA-8D33-C8ED1F0493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6" name="Straight Connector 15">
            <a:extLst>
              <a:ext uri="{FF2B5EF4-FFF2-40B4-BE49-F238E27FC236}">
                <a16:creationId xmlns:a16="http://schemas.microsoft.com/office/drawing/2014/main" id="{F50FD98E-C0A3-443F-BCC3-E123AE6EAEB5}"/>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que 8">
            <a:extLst>
              <a:ext uri="{FF2B5EF4-FFF2-40B4-BE49-F238E27FC236}">
                <a16:creationId xmlns:a16="http://schemas.microsoft.com/office/drawing/2014/main" id="{8BDD45A3-2B3A-4A98-BCDC-1A4B4A86DB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
        <p:nvSpPr>
          <p:cNvPr id="14" name="strTableOfContents">
            <a:extLst>
              <a:ext uri="{FF2B5EF4-FFF2-40B4-BE49-F238E27FC236}">
                <a16:creationId xmlns:a16="http://schemas.microsoft.com/office/drawing/2014/main" id="{F054EDE5-1748-43F2-ABBB-3333C03EC5DA}"/>
              </a:ext>
            </a:extLst>
          </p:cNvPr>
          <p:cNvSpPr>
            <a:spLocks noGrp="1"/>
          </p:cNvSpPr>
          <p:nvPr>
            <p:ph type="body" sz="quarter" idx="13" hasCustomPrompt="1"/>
          </p:nvPr>
        </p:nvSpPr>
        <p:spPr>
          <a:xfrm>
            <a:off x="414473" y="1593561"/>
            <a:ext cx="11369540" cy="4535777"/>
          </a:xfrm>
        </p:spPr>
        <p:txBody>
          <a:bodyPr wrap="square" lIns="0" rIns="0" numCol="2" spcCol="576000">
            <a:noAutofit/>
          </a:bodyPr>
          <a:lstStyle>
            <a:lvl1pPr marL="0" marR="0" indent="0" algn="l" defTabSz="447675" rtl="0" eaLnBrk="1" fontAlgn="auto" latinLnBrk="0" hangingPunct="1">
              <a:lnSpc>
                <a:spcPct val="100000"/>
              </a:lnSpc>
              <a:spcBef>
                <a:spcPts val="1800"/>
              </a:spcBef>
              <a:spcAft>
                <a:spcPts val="0"/>
              </a:spcAft>
              <a:buClrTx/>
              <a:buSzPct val="100000"/>
              <a:buFont typeface="+mj-lt"/>
              <a:buNone/>
              <a:tabLst/>
              <a:defRPr sz="1600" b="1">
                <a:solidFill>
                  <a:schemeClr val="bg1"/>
                </a:solidFill>
                <a:latin typeface="+mn-lt"/>
              </a:defRPr>
            </a:lvl1pPr>
            <a:lvl2pPr marL="447675" indent="0" defTabSz="447675">
              <a:lnSpc>
                <a:spcPct val="100000"/>
              </a:lnSpc>
              <a:buFont typeface="Arial" panose="020B0604020202020204" pitchFamily="34" charset="0"/>
              <a:buNone/>
              <a:defRPr sz="1600">
                <a:solidFill>
                  <a:schemeClr val="bg1"/>
                </a:solidFill>
              </a:defRPr>
            </a:lvl2pPr>
            <a:lvl3pPr marL="895350" indent="0" defTabSz="447675">
              <a:buNone/>
              <a:defRPr>
                <a:solidFill>
                  <a:schemeClr val="bg1"/>
                </a:solidFill>
              </a:defRPr>
            </a:lvl3pPr>
            <a:lvl4pPr>
              <a:defRPr>
                <a:solidFill>
                  <a:schemeClr val="bg1"/>
                </a:solidFill>
              </a:defRPr>
            </a:lvl4pPr>
            <a:lvl5pPr>
              <a:defRPr>
                <a:solidFill>
                  <a:schemeClr val="bg1"/>
                </a:solidFill>
              </a:defRPr>
            </a:lvl5pPr>
          </a:lstStyle>
          <a:p>
            <a:pPr lvl="0"/>
            <a:r>
              <a:rPr lang="fr-BE" noProof="0" dirty="0"/>
              <a:t>1. 	CHAPTER TITLE</a:t>
            </a:r>
          </a:p>
          <a:p>
            <a:pPr lvl="1"/>
            <a:r>
              <a:rPr lang="fr-BE" noProof="0" dirty="0"/>
              <a:t>1.1	Section </a:t>
            </a:r>
            <a:r>
              <a:rPr lang="fr-BE" noProof="0" dirty="0" err="1"/>
              <a:t>title</a:t>
            </a:r>
            <a:endParaRPr lang="fr-BE" noProof="0" dirty="0"/>
          </a:p>
          <a:p>
            <a:pPr lvl="1"/>
            <a:r>
              <a:rPr lang="fr-BE" noProof="0" dirty="0"/>
              <a:t>1.2	Section </a:t>
            </a:r>
            <a:r>
              <a:rPr lang="fr-BE" noProof="0" dirty="0" err="1"/>
              <a:t>title</a:t>
            </a:r>
            <a:endParaRPr lang="fr-BE" noProof="0" dirty="0"/>
          </a:p>
          <a:p>
            <a:pPr lvl="2"/>
            <a:r>
              <a:rPr lang="fr-BE" noProof="0" dirty="0"/>
              <a:t>1.2.1	</a:t>
            </a:r>
            <a:r>
              <a:rPr lang="fr-BE" noProof="0" dirty="0" err="1"/>
              <a:t>Subsection</a:t>
            </a:r>
            <a:r>
              <a:rPr lang="fr-BE" noProof="0" dirty="0"/>
              <a:t> </a:t>
            </a:r>
            <a:r>
              <a:rPr lang="fr-BE" noProof="0" dirty="0" err="1"/>
              <a:t>title</a:t>
            </a:r>
            <a:endParaRPr lang="fr-BE" noProof="0" dirty="0"/>
          </a:p>
          <a:p>
            <a:pPr lvl="2"/>
            <a:r>
              <a:rPr lang="fr-BE" noProof="0" dirty="0"/>
              <a:t>1.2.2	</a:t>
            </a:r>
            <a:r>
              <a:rPr lang="fr-BE" noProof="0" dirty="0" err="1"/>
              <a:t>Subsection</a:t>
            </a:r>
            <a:r>
              <a:rPr lang="fr-BE" noProof="0" dirty="0"/>
              <a:t> </a:t>
            </a:r>
            <a:r>
              <a:rPr lang="fr-BE" noProof="0" dirty="0" err="1"/>
              <a:t>title</a:t>
            </a:r>
            <a:endParaRPr lang="fr-BE" noProof="0" dirty="0"/>
          </a:p>
          <a:p>
            <a:pPr lvl="0"/>
            <a:r>
              <a:rPr lang="fr-BE" noProof="0" dirty="0"/>
              <a:t>2. 	CHAPTER TITLE</a:t>
            </a:r>
          </a:p>
          <a:p>
            <a:pPr lvl="1"/>
            <a:r>
              <a:rPr lang="fr-BE" noProof="0" dirty="0"/>
              <a:t>2.1	Section </a:t>
            </a:r>
            <a:r>
              <a:rPr lang="fr-BE" noProof="0" dirty="0" err="1"/>
              <a:t>title</a:t>
            </a:r>
            <a:endParaRPr lang="fr-BE" noProof="0" dirty="0"/>
          </a:p>
          <a:p>
            <a:pPr lvl="1"/>
            <a:r>
              <a:rPr lang="fr-BE" noProof="0" dirty="0"/>
              <a:t>2.2	Section </a:t>
            </a:r>
            <a:r>
              <a:rPr lang="fr-BE" noProof="0" dirty="0" err="1"/>
              <a:t>title</a:t>
            </a:r>
            <a:endParaRPr lang="fr-BE" noProof="0" dirty="0"/>
          </a:p>
          <a:p>
            <a:pPr lvl="0"/>
            <a:r>
              <a:rPr lang="fr-BE" noProof="0" dirty="0"/>
              <a:t>3.	CHAPTER TITLE</a:t>
            </a:r>
          </a:p>
          <a:p>
            <a:pPr marL="0" marR="0" lvl="0" indent="0" algn="l" defTabSz="447675" rtl="0" eaLnBrk="1" fontAlgn="auto" latinLnBrk="0" hangingPunct="1">
              <a:lnSpc>
                <a:spcPct val="100000"/>
              </a:lnSpc>
              <a:spcBef>
                <a:spcPts val="1800"/>
              </a:spcBef>
              <a:spcAft>
                <a:spcPts val="0"/>
              </a:spcAft>
              <a:buClrTx/>
              <a:buSzPct val="100000"/>
              <a:buFont typeface="+mj-lt"/>
              <a:buNone/>
              <a:tabLst/>
              <a:defRPr/>
            </a:pPr>
            <a:r>
              <a:rPr lang="fr-BE" noProof="0" dirty="0"/>
              <a:t>4.	CHAPTER TITLE</a:t>
            </a:r>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1"/>
                </a:solidFill>
              </a:defRPr>
            </a:lvl1pPr>
          </a:lstStyle>
          <a:p>
            <a:r>
              <a:rPr lang="fr-BE" noProof="0" dirty="0"/>
              <a:t>SUMMARY</a:t>
            </a:r>
          </a:p>
        </p:txBody>
      </p:sp>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mp; Visual Diagonal">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F0F305B-8CE9-4590-AEE9-17AD255881A5}"/>
              </a:ext>
            </a:extLst>
          </p:cNvPr>
          <p:cNvSpPr>
            <a:spLocks noGrp="1"/>
          </p:cNvSpPr>
          <p:nvPr>
            <p:ph type="pic" sz="quarter" idx="13" hasCustomPrompt="1"/>
          </p:nvPr>
        </p:nvSpPr>
        <p:spPr>
          <a:xfrm>
            <a:off x="0" y="0"/>
            <a:ext cx="12192000" cy="6858000"/>
          </a:xfrm>
          <a:custGeom>
            <a:avLst/>
            <a:gdLst>
              <a:gd name="connsiteX0" fmla="*/ 825026 w 12192000"/>
              <a:gd name="connsiteY0" fmla="*/ 6209433 h 6858000"/>
              <a:gd name="connsiteX1" fmla="*/ 825026 w 12192000"/>
              <a:gd name="connsiteY1" fmla="*/ 6605433 h 6858000"/>
              <a:gd name="connsiteX2" fmla="*/ 832226 w 12192000"/>
              <a:gd name="connsiteY2" fmla="*/ 6605433 h 6858000"/>
              <a:gd name="connsiteX3" fmla="*/ 832226 w 12192000"/>
              <a:gd name="connsiteY3" fmla="*/ 6209433 h 6858000"/>
              <a:gd name="connsiteX4" fmla="*/ 6840072 w 12192000"/>
              <a:gd name="connsiteY4" fmla="*/ 0 h 6858000"/>
              <a:gd name="connsiteX5" fmla="*/ 12192000 w 12192000"/>
              <a:gd name="connsiteY5" fmla="*/ 0 h 6858000"/>
              <a:gd name="connsiteX6" fmla="*/ 12192000 w 12192000"/>
              <a:gd name="connsiteY6" fmla="*/ 5047129 h 6858000"/>
              <a:gd name="connsiteX7" fmla="*/ 10381129 w 12192000"/>
              <a:gd name="connsiteY7" fmla="*/ 6858000 h 6858000"/>
              <a:gd name="connsiteX8" fmla="*/ 0 w 12192000"/>
              <a:gd name="connsiteY8" fmla="*/ 6858000 h 6858000"/>
              <a:gd name="connsiteX9" fmla="*/ 0 w 12192000"/>
              <a:gd name="connsiteY9" fmla="*/ 68400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25026" y="6209433"/>
                </a:moveTo>
                <a:lnTo>
                  <a:pt x="825026" y="6605433"/>
                </a:lnTo>
                <a:lnTo>
                  <a:pt x="832226" y="6605433"/>
                </a:lnTo>
                <a:lnTo>
                  <a:pt x="832226" y="6209433"/>
                </a:lnTo>
                <a:close/>
                <a:moveTo>
                  <a:pt x="6840072" y="0"/>
                </a:moveTo>
                <a:lnTo>
                  <a:pt x="12192000" y="0"/>
                </a:lnTo>
                <a:lnTo>
                  <a:pt x="12192000" y="5047129"/>
                </a:lnTo>
                <a:lnTo>
                  <a:pt x="10381129" y="6858000"/>
                </a:lnTo>
                <a:lnTo>
                  <a:pt x="0" y="6858000"/>
                </a:lnTo>
                <a:lnTo>
                  <a:pt x="0" y="6840072"/>
                </a:lnTo>
                <a:close/>
              </a:path>
            </a:pathLst>
          </a:custGeom>
          <a:solidFill>
            <a:schemeClr val="bg1">
              <a:lumMod val="75000"/>
            </a:schemeClr>
          </a:solidFill>
        </p:spPr>
        <p:txBody>
          <a:bodyPr wrap="square">
            <a:noAutofit/>
          </a:bodyPr>
          <a:lstStyle/>
          <a:p>
            <a:r>
              <a:rPr lang="fr-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fr-BE" dirty="0"/>
              <a:t>TITLE OF THE SLIDE – one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887212453"/>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Visual">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4" name="strSlideNumber">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fr-BE" noProof="0" smtClean="0"/>
              <a:pPr/>
              <a:t>‹#›</a:t>
            </a:fld>
            <a:r>
              <a:rPr lang="fr-BE" noProof="0" dirty="0"/>
              <a:t> </a:t>
            </a:r>
          </a:p>
        </p:txBody>
      </p:sp>
      <p:cxnSp>
        <p:nvCxnSpPr>
          <p:cNvPr id="16" name="SlideNumberLine">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fr-BE" noProof="0" dirty="0"/>
          </a:p>
        </p:txBody>
      </p:sp>
      <p:sp>
        <p:nvSpPr>
          <p:cNvPr id="13" name="(c)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20" name="IpsosLogo">
            <a:extLst>
              <a:ext uri="{FF2B5EF4-FFF2-40B4-BE49-F238E27FC236}">
                <a16:creationId xmlns:a16="http://schemas.microsoft.com/office/drawing/2014/main" id="{BDDC34AF-9BFB-4CFB-8025-0331A178D8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91885657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Visual &amp; Diagonal Strip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28FE8A-97AF-4BD0-A672-A699E68D4B9B}"/>
              </a:ext>
            </a:extLst>
          </p:cNvPr>
          <p:cNvSpPr>
            <a:spLocks noGrp="1"/>
          </p:cNvSpPr>
          <p:nvPr>
            <p:ph type="pic" sz="quarter" idx="15"/>
          </p:nvPr>
        </p:nvSpPr>
        <p:spPr>
          <a:xfrm>
            <a:off x="2" y="1"/>
            <a:ext cx="12191999" cy="6858000"/>
          </a:xfrm>
          <a:custGeom>
            <a:avLst/>
            <a:gdLst>
              <a:gd name="connsiteX0" fmla="*/ 11642564 w 12191999"/>
              <a:gd name="connsiteY0" fmla="*/ 6696375 h 6858000"/>
              <a:gd name="connsiteX1" fmla="*/ 11654982 w 12191999"/>
              <a:gd name="connsiteY1" fmla="*/ 6702043 h 6858000"/>
              <a:gd name="connsiteX2" fmla="*/ 11659977 w 12191999"/>
              <a:gd name="connsiteY2" fmla="*/ 6718710 h 6858000"/>
              <a:gd name="connsiteX3" fmla="*/ 11655010 w 12191999"/>
              <a:gd name="connsiteY3" fmla="*/ 6736075 h 6858000"/>
              <a:gd name="connsiteX4" fmla="*/ 11642564 w 12191999"/>
              <a:gd name="connsiteY4" fmla="*/ 6741770 h 6858000"/>
              <a:gd name="connsiteX5" fmla="*/ 11630062 w 12191999"/>
              <a:gd name="connsiteY5" fmla="*/ 6736103 h 6858000"/>
              <a:gd name="connsiteX6" fmla="*/ 11625095 w 12191999"/>
              <a:gd name="connsiteY6" fmla="*/ 6719045 h 6858000"/>
              <a:gd name="connsiteX7" fmla="*/ 11630062 w 12191999"/>
              <a:gd name="connsiteY7" fmla="*/ 6702015 h 6858000"/>
              <a:gd name="connsiteX8" fmla="*/ 11642564 w 12191999"/>
              <a:gd name="connsiteY8" fmla="*/ 6696375 h 6858000"/>
              <a:gd name="connsiteX9" fmla="*/ 11522458 w 12191999"/>
              <a:gd name="connsiteY9" fmla="*/ 6695928 h 6858000"/>
              <a:gd name="connsiteX10" fmla="*/ 11533592 w 12191999"/>
              <a:gd name="connsiteY10" fmla="*/ 6701568 h 6858000"/>
              <a:gd name="connsiteX11" fmla="*/ 11538253 w 12191999"/>
              <a:gd name="connsiteY11" fmla="*/ 6718543 h 6858000"/>
              <a:gd name="connsiteX12" fmla="*/ 11533481 w 12191999"/>
              <a:gd name="connsiteY12" fmla="*/ 6736103 h 6858000"/>
              <a:gd name="connsiteX13" fmla="*/ 11522012 w 12191999"/>
              <a:gd name="connsiteY13" fmla="*/ 6741770 h 6858000"/>
              <a:gd name="connsiteX14" fmla="*/ 11510794 w 12191999"/>
              <a:gd name="connsiteY14" fmla="*/ 6736298 h 6858000"/>
              <a:gd name="connsiteX15" fmla="*/ 11506162 w 12191999"/>
              <a:gd name="connsiteY15" fmla="*/ 6719380 h 6858000"/>
              <a:gd name="connsiteX16" fmla="*/ 11511101 w 12191999"/>
              <a:gd name="connsiteY16" fmla="*/ 6701931 h 6858000"/>
              <a:gd name="connsiteX17" fmla="*/ 11522458 w 12191999"/>
              <a:gd name="connsiteY17" fmla="*/ 6695928 h 6858000"/>
              <a:gd name="connsiteX18" fmla="*/ 11704662 w 12191999"/>
              <a:gd name="connsiteY18" fmla="*/ 6688056 h 6858000"/>
              <a:gd name="connsiteX19" fmla="*/ 11695984 w 12191999"/>
              <a:gd name="connsiteY19" fmla="*/ 6689256 h 6858000"/>
              <a:gd name="connsiteX20" fmla="*/ 11689593 w 12191999"/>
              <a:gd name="connsiteY20" fmla="*/ 6692187 h 6858000"/>
              <a:gd name="connsiteX21" fmla="*/ 11684654 w 12191999"/>
              <a:gd name="connsiteY21" fmla="*/ 6697799 h 6858000"/>
              <a:gd name="connsiteX22" fmla="*/ 11682840 w 12191999"/>
              <a:gd name="connsiteY22" fmla="*/ 6705141 h 6858000"/>
              <a:gd name="connsiteX23" fmla="*/ 11685045 w 12191999"/>
              <a:gd name="connsiteY23" fmla="*/ 6713098 h 6858000"/>
              <a:gd name="connsiteX24" fmla="*/ 11691519 w 12191999"/>
              <a:gd name="connsiteY24" fmla="*/ 6718738 h 6858000"/>
              <a:gd name="connsiteX25" fmla="*/ 11706839 w 12191999"/>
              <a:gd name="connsiteY25" fmla="*/ 6723568 h 6858000"/>
              <a:gd name="connsiteX26" fmla="*/ 11717108 w 12191999"/>
              <a:gd name="connsiteY26" fmla="*/ 6726974 h 6858000"/>
              <a:gd name="connsiteX27" fmla="*/ 11720066 w 12191999"/>
              <a:gd name="connsiteY27" fmla="*/ 6732334 h 6858000"/>
              <a:gd name="connsiteX28" fmla="*/ 11716717 w 12191999"/>
              <a:gd name="connsiteY28" fmla="*/ 6738950 h 6858000"/>
              <a:gd name="connsiteX29" fmla="*/ 11706448 w 12191999"/>
              <a:gd name="connsiteY29" fmla="*/ 6741770 h 6858000"/>
              <a:gd name="connsiteX30" fmla="*/ 11695761 w 12191999"/>
              <a:gd name="connsiteY30" fmla="*/ 6738588 h 6858000"/>
              <a:gd name="connsiteX31" fmla="*/ 11691100 w 12191999"/>
              <a:gd name="connsiteY31" fmla="*/ 6729431 h 6858000"/>
              <a:gd name="connsiteX32" fmla="*/ 11681166 w 12191999"/>
              <a:gd name="connsiteY32" fmla="*/ 6730993 h 6858000"/>
              <a:gd name="connsiteX33" fmla="*/ 11688896 w 12191999"/>
              <a:gd name="connsiteY33" fmla="*/ 6745232 h 6858000"/>
              <a:gd name="connsiteX34" fmla="*/ 11706504 w 12191999"/>
              <a:gd name="connsiteY34" fmla="*/ 6750034 h 6858000"/>
              <a:gd name="connsiteX35" fmla="*/ 11719006 w 12191999"/>
              <a:gd name="connsiteY35" fmla="*/ 6747605 h 6858000"/>
              <a:gd name="connsiteX36" fmla="*/ 11727461 w 12191999"/>
              <a:gd name="connsiteY36" fmla="*/ 6740737 h 6858000"/>
              <a:gd name="connsiteX37" fmla="*/ 11730391 w 12191999"/>
              <a:gd name="connsiteY37" fmla="*/ 6731273 h 6858000"/>
              <a:gd name="connsiteX38" fmla="*/ 11727991 w 12191999"/>
              <a:gd name="connsiteY38" fmla="*/ 6722675 h 6858000"/>
              <a:gd name="connsiteX39" fmla="*/ 11721378 w 12191999"/>
              <a:gd name="connsiteY39" fmla="*/ 6717397 h 6858000"/>
              <a:gd name="connsiteX40" fmla="*/ 11706504 w 12191999"/>
              <a:gd name="connsiteY40" fmla="*/ 6712735 h 6858000"/>
              <a:gd name="connsiteX41" fmla="*/ 11697630 w 12191999"/>
              <a:gd name="connsiteY41" fmla="*/ 6710167 h 6858000"/>
              <a:gd name="connsiteX42" fmla="*/ 11693779 w 12191999"/>
              <a:gd name="connsiteY42" fmla="*/ 6707487 h 6858000"/>
              <a:gd name="connsiteX43" fmla="*/ 11692551 w 12191999"/>
              <a:gd name="connsiteY43" fmla="*/ 6703969 h 6858000"/>
              <a:gd name="connsiteX44" fmla="*/ 11695509 w 12191999"/>
              <a:gd name="connsiteY44" fmla="*/ 6698608 h 6858000"/>
              <a:gd name="connsiteX45" fmla="*/ 11705388 w 12191999"/>
              <a:gd name="connsiteY45" fmla="*/ 6696319 h 6858000"/>
              <a:gd name="connsiteX46" fmla="*/ 11714457 w 12191999"/>
              <a:gd name="connsiteY46" fmla="*/ 6698888 h 6858000"/>
              <a:gd name="connsiteX47" fmla="*/ 11718336 w 12191999"/>
              <a:gd name="connsiteY47" fmla="*/ 6706035 h 6858000"/>
              <a:gd name="connsiteX48" fmla="*/ 11728159 w 12191999"/>
              <a:gd name="connsiteY48" fmla="*/ 6704695 h 6858000"/>
              <a:gd name="connsiteX49" fmla="*/ 11724698 w 12191999"/>
              <a:gd name="connsiteY49" fmla="*/ 6695510 h 6858000"/>
              <a:gd name="connsiteX50" fmla="*/ 11716913 w 12191999"/>
              <a:gd name="connsiteY50" fmla="*/ 6690065 h 6858000"/>
              <a:gd name="connsiteX51" fmla="*/ 11704662 w 12191999"/>
              <a:gd name="connsiteY51" fmla="*/ 6688056 h 6858000"/>
              <a:gd name="connsiteX52" fmla="*/ 11642564 w 12191999"/>
              <a:gd name="connsiteY52" fmla="*/ 6688056 h 6858000"/>
              <a:gd name="connsiteX53" fmla="*/ 11623923 w 12191999"/>
              <a:gd name="connsiteY53" fmla="*/ 6694645 h 6858000"/>
              <a:gd name="connsiteX54" fmla="*/ 11614770 w 12191999"/>
              <a:gd name="connsiteY54" fmla="*/ 6719045 h 6858000"/>
              <a:gd name="connsiteX55" fmla="*/ 11622444 w 12191999"/>
              <a:gd name="connsiteY55" fmla="*/ 6742050 h 6858000"/>
              <a:gd name="connsiteX56" fmla="*/ 11642564 w 12191999"/>
              <a:gd name="connsiteY56" fmla="*/ 6750034 h 6858000"/>
              <a:gd name="connsiteX57" fmla="*/ 11656879 w 12191999"/>
              <a:gd name="connsiteY57" fmla="*/ 6746405 h 6858000"/>
              <a:gd name="connsiteX58" fmla="*/ 11666869 w 12191999"/>
              <a:gd name="connsiteY58" fmla="*/ 6736215 h 6858000"/>
              <a:gd name="connsiteX59" fmla="*/ 11670302 w 12191999"/>
              <a:gd name="connsiteY59" fmla="*/ 6718208 h 6858000"/>
              <a:gd name="connsiteX60" fmla="*/ 11662544 w 12191999"/>
              <a:gd name="connsiteY60" fmla="*/ 6696068 h 6858000"/>
              <a:gd name="connsiteX61" fmla="*/ 11642564 w 12191999"/>
              <a:gd name="connsiteY61" fmla="*/ 6688056 h 6858000"/>
              <a:gd name="connsiteX62" fmla="*/ 11580836 w 12191999"/>
              <a:gd name="connsiteY62" fmla="*/ 6688056 h 6858000"/>
              <a:gd name="connsiteX63" fmla="*/ 11572158 w 12191999"/>
              <a:gd name="connsiteY63" fmla="*/ 6689256 h 6858000"/>
              <a:gd name="connsiteX64" fmla="*/ 11565767 w 12191999"/>
              <a:gd name="connsiteY64" fmla="*/ 6692187 h 6858000"/>
              <a:gd name="connsiteX65" fmla="*/ 11560828 w 12191999"/>
              <a:gd name="connsiteY65" fmla="*/ 6697799 h 6858000"/>
              <a:gd name="connsiteX66" fmla="*/ 11559014 w 12191999"/>
              <a:gd name="connsiteY66" fmla="*/ 6705141 h 6858000"/>
              <a:gd name="connsiteX67" fmla="*/ 11561219 w 12191999"/>
              <a:gd name="connsiteY67" fmla="*/ 6713098 h 6858000"/>
              <a:gd name="connsiteX68" fmla="*/ 11567693 w 12191999"/>
              <a:gd name="connsiteY68" fmla="*/ 6718738 h 6858000"/>
              <a:gd name="connsiteX69" fmla="*/ 11583013 w 12191999"/>
              <a:gd name="connsiteY69" fmla="*/ 6723568 h 6858000"/>
              <a:gd name="connsiteX70" fmla="*/ 11593282 w 12191999"/>
              <a:gd name="connsiteY70" fmla="*/ 6726974 h 6858000"/>
              <a:gd name="connsiteX71" fmla="*/ 11596240 w 12191999"/>
              <a:gd name="connsiteY71" fmla="*/ 6732334 h 6858000"/>
              <a:gd name="connsiteX72" fmla="*/ 11592891 w 12191999"/>
              <a:gd name="connsiteY72" fmla="*/ 6738950 h 6858000"/>
              <a:gd name="connsiteX73" fmla="*/ 11582622 w 12191999"/>
              <a:gd name="connsiteY73" fmla="*/ 6741770 h 6858000"/>
              <a:gd name="connsiteX74" fmla="*/ 11571935 w 12191999"/>
              <a:gd name="connsiteY74" fmla="*/ 6738588 h 6858000"/>
              <a:gd name="connsiteX75" fmla="*/ 11567274 w 12191999"/>
              <a:gd name="connsiteY75" fmla="*/ 6729431 h 6858000"/>
              <a:gd name="connsiteX76" fmla="*/ 11557340 w 12191999"/>
              <a:gd name="connsiteY76" fmla="*/ 6730993 h 6858000"/>
              <a:gd name="connsiteX77" fmla="*/ 11565070 w 12191999"/>
              <a:gd name="connsiteY77" fmla="*/ 6745232 h 6858000"/>
              <a:gd name="connsiteX78" fmla="*/ 11582678 w 12191999"/>
              <a:gd name="connsiteY78" fmla="*/ 6750034 h 6858000"/>
              <a:gd name="connsiteX79" fmla="*/ 11595180 w 12191999"/>
              <a:gd name="connsiteY79" fmla="*/ 6747605 h 6858000"/>
              <a:gd name="connsiteX80" fmla="*/ 11603635 w 12191999"/>
              <a:gd name="connsiteY80" fmla="*/ 6740737 h 6858000"/>
              <a:gd name="connsiteX81" fmla="*/ 11606565 w 12191999"/>
              <a:gd name="connsiteY81" fmla="*/ 6731273 h 6858000"/>
              <a:gd name="connsiteX82" fmla="*/ 11604165 w 12191999"/>
              <a:gd name="connsiteY82" fmla="*/ 6722675 h 6858000"/>
              <a:gd name="connsiteX83" fmla="*/ 11597552 w 12191999"/>
              <a:gd name="connsiteY83" fmla="*/ 6717397 h 6858000"/>
              <a:gd name="connsiteX84" fmla="*/ 11582678 w 12191999"/>
              <a:gd name="connsiteY84" fmla="*/ 6712735 h 6858000"/>
              <a:gd name="connsiteX85" fmla="*/ 11573804 w 12191999"/>
              <a:gd name="connsiteY85" fmla="*/ 6710167 h 6858000"/>
              <a:gd name="connsiteX86" fmla="*/ 11569953 w 12191999"/>
              <a:gd name="connsiteY86" fmla="*/ 6707487 h 6858000"/>
              <a:gd name="connsiteX87" fmla="*/ 11568725 w 12191999"/>
              <a:gd name="connsiteY87" fmla="*/ 6703969 h 6858000"/>
              <a:gd name="connsiteX88" fmla="*/ 11571683 w 12191999"/>
              <a:gd name="connsiteY88" fmla="*/ 6698608 h 6858000"/>
              <a:gd name="connsiteX89" fmla="*/ 11581562 w 12191999"/>
              <a:gd name="connsiteY89" fmla="*/ 6696319 h 6858000"/>
              <a:gd name="connsiteX90" fmla="*/ 11590631 w 12191999"/>
              <a:gd name="connsiteY90" fmla="*/ 6698888 h 6858000"/>
              <a:gd name="connsiteX91" fmla="*/ 11594510 w 12191999"/>
              <a:gd name="connsiteY91" fmla="*/ 6706035 h 6858000"/>
              <a:gd name="connsiteX92" fmla="*/ 11604333 w 12191999"/>
              <a:gd name="connsiteY92" fmla="*/ 6704695 h 6858000"/>
              <a:gd name="connsiteX93" fmla="*/ 11600872 w 12191999"/>
              <a:gd name="connsiteY93" fmla="*/ 6695510 h 6858000"/>
              <a:gd name="connsiteX94" fmla="*/ 11593087 w 12191999"/>
              <a:gd name="connsiteY94" fmla="*/ 6690065 h 6858000"/>
              <a:gd name="connsiteX95" fmla="*/ 11580836 w 12191999"/>
              <a:gd name="connsiteY95" fmla="*/ 6688056 h 6858000"/>
              <a:gd name="connsiteX96" fmla="*/ 11523407 w 12191999"/>
              <a:gd name="connsiteY96" fmla="*/ 6688056 h 6858000"/>
              <a:gd name="connsiteX97" fmla="*/ 11513529 w 12191999"/>
              <a:gd name="connsiteY97" fmla="*/ 6690317 h 6858000"/>
              <a:gd name="connsiteX98" fmla="*/ 11506217 w 12191999"/>
              <a:gd name="connsiteY98" fmla="*/ 6697101 h 6858000"/>
              <a:gd name="connsiteX99" fmla="*/ 11506217 w 12191999"/>
              <a:gd name="connsiteY99" fmla="*/ 6689395 h 6858000"/>
              <a:gd name="connsiteX100" fmla="*/ 11497064 w 12191999"/>
              <a:gd name="connsiteY100" fmla="*/ 6689395 h 6858000"/>
              <a:gd name="connsiteX101" fmla="*/ 11497064 w 12191999"/>
              <a:gd name="connsiteY101" fmla="*/ 6771419 h 6858000"/>
              <a:gd name="connsiteX102" fmla="*/ 11507110 w 12191999"/>
              <a:gd name="connsiteY102" fmla="*/ 6771419 h 6858000"/>
              <a:gd name="connsiteX103" fmla="*/ 11507110 w 12191999"/>
              <a:gd name="connsiteY103" fmla="*/ 6742552 h 6858000"/>
              <a:gd name="connsiteX104" fmla="*/ 11513668 w 12191999"/>
              <a:gd name="connsiteY104" fmla="*/ 6747912 h 6858000"/>
              <a:gd name="connsiteX105" fmla="*/ 11522681 w 12191999"/>
              <a:gd name="connsiteY105" fmla="*/ 6750034 h 6858000"/>
              <a:gd name="connsiteX106" fmla="*/ 11535769 w 12191999"/>
              <a:gd name="connsiteY106" fmla="*/ 6746153 h 6858000"/>
              <a:gd name="connsiteX107" fmla="*/ 11545257 w 12191999"/>
              <a:gd name="connsiteY107" fmla="*/ 6734986 h 6858000"/>
              <a:gd name="connsiteX108" fmla="*/ 11548522 w 12191999"/>
              <a:gd name="connsiteY108" fmla="*/ 6718598 h 6858000"/>
              <a:gd name="connsiteX109" fmla="*/ 11545564 w 12191999"/>
              <a:gd name="connsiteY109" fmla="*/ 6702991 h 6858000"/>
              <a:gd name="connsiteX110" fmla="*/ 11536802 w 12191999"/>
              <a:gd name="connsiteY110" fmla="*/ 6691964 h 6858000"/>
              <a:gd name="connsiteX111" fmla="*/ 11523407 w 12191999"/>
              <a:gd name="connsiteY111" fmla="*/ 6688056 h 6858000"/>
              <a:gd name="connsiteX112" fmla="*/ 11387081 w 12191999"/>
              <a:gd name="connsiteY112" fmla="*/ 6681542 h 6858000"/>
              <a:gd name="connsiteX113" fmla="*/ 11375277 w 12191999"/>
              <a:gd name="connsiteY113" fmla="*/ 6684306 h 6858000"/>
              <a:gd name="connsiteX114" fmla="*/ 11367324 w 12191999"/>
              <a:gd name="connsiteY114" fmla="*/ 6692514 h 6858000"/>
              <a:gd name="connsiteX115" fmla="*/ 11364533 w 12191999"/>
              <a:gd name="connsiteY115" fmla="*/ 6705328 h 6858000"/>
              <a:gd name="connsiteX116" fmla="*/ 11370672 w 12191999"/>
              <a:gd name="connsiteY116" fmla="*/ 6722972 h 6858000"/>
              <a:gd name="connsiteX117" fmla="*/ 11386634 w 12191999"/>
              <a:gd name="connsiteY117" fmla="*/ 6729338 h 6858000"/>
              <a:gd name="connsiteX118" fmla="*/ 11399833 w 12191999"/>
              <a:gd name="connsiteY118" fmla="*/ 6725178 h 6858000"/>
              <a:gd name="connsiteX119" fmla="*/ 11406949 w 12191999"/>
              <a:gd name="connsiteY119" fmla="*/ 6714039 h 6858000"/>
              <a:gd name="connsiteX120" fmla="*/ 11400085 w 12191999"/>
              <a:gd name="connsiteY120" fmla="*/ 6712029 h 6858000"/>
              <a:gd name="connsiteX121" fmla="*/ 11395062 w 12191999"/>
              <a:gd name="connsiteY121" fmla="*/ 6719901 h 6858000"/>
              <a:gd name="connsiteX122" fmla="*/ 11386244 w 12191999"/>
              <a:gd name="connsiteY122" fmla="*/ 6722805 h 6858000"/>
              <a:gd name="connsiteX123" fmla="*/ 11376058 w 12191999"/>
              <a:gd name="connsiteY123" fmla="*/ 6718422 h 6858000"/>
              <a:gd name="connsiteX124" fmla="*/ 11372123 w 12191999"/>
              <a:gd name="connsiteY124" fmla="*/ 6705496 h 6858000"/>
              <a:gd name="connsiteX125" fmla="*/ 11376281 w 12191999"/>
              <a:gd name="connsiteY125" fmla="*/ 6692374 h 6858000"/>
              <a:gd name="connsiteX126" fmla="*/ 11386857 w 12191999"/>
              <a:gd name="connsiteY126" fmla="*/ 6687795 h 6858000"/>
              <a:gd name="connsiteX127" fmla="*/ 11394531 w 12191999"/>
              <a:gd name="connsiteY127" fmla="*/ 6690000 h 6858000"/>
              <a:gd name="connsiteX128" fmla="*/ 11399471 w 12191999"/>
              <a:gd name="connsiteY128" fmla="*/ 6696338 h 6858000"/>
              <a:gd name="connsiteX129" fmla="*/ 11406112 w 12191999"/>
              <a:gd name="connsiteY129" fmla="*/ 6694719 h 6858000"/>
              <a:gd name="connsiteX130" fmla="*/ 11399415 w 12191999"/>
              <a:gd name="connsiteY130" fmla="*/ 6685087 h 6858000"/>
              <a:gd name="connsiteX131" fmla="*/ 11387081 w 12191999"/>
              <a:gd name="connsiteY131" fmla="*/ 6681542 h 6858000"/>
              <a:gd name="connsiteX132" fmla="*/ 11386578 w 12191999"/>
              <a:gd name="connsiteY132" fmla="*/ 6672421 h 6858000"/>
              <a:gd name="connsiteX133" fmla="*/ 11403824 w 12191999"/>
              <a:gd name="connsiteY133" fmla="*/ 6676972 h 6858000"/>
              <a:gd name="connsiteX134" fmla="*/ 11416967 w 12191999"/>
              <a:gd name="connsiteY134" fmla="*/ 6689981 h 6858000"/>
              <a:gd name="connsiteX135" fmla="*/ 11421683 w 12191999"/>
              <a:gd name="connsiteY135" fmla="*/ 6707599 h 6858000"/>
              <a:gd name="connsiteX136" fmla="*/ 11417051 w 12191999"/>
              <a:gd name="connsiteY136" fmla="*/ 6725047 h 6858000"/>
              <a:gd name="connsiteX137" fmla="*/ 11404047 w 12191999"/>
              <a:gd name="connsiteY137" fmla="*/ 6738057 h 6858000"/>
              <a:gd name="connsiteX138" fmla="*/ 11386578 w 12191999"/>
              <a:gd name="connsiteY138" fmla="*/ 6742720 h 6858000"/>
              <a:gd name="connsiteX139" fmla="*/ 11369110 w 12191999"/>
              <a:gd name="connsiteY139" fmla="*/ 6738057 h 6858000"/>
              <a:gd name="connsiteX140" fmla="*/ 11356078 w 12191999"/>
              <a:gd name="connsiteY140" fmla="*/ 6725047 h 6858000"/>
              <a:gd name="connsiteX141" fmla="*/ 11351418 w 12191999"/>
              <a:gd name="connsiteY141" fmla="*/ 6707599 h 6858000"/>
              <a:gd name="connsiteX142" fmla="*/ 11356162 w 12191999"/>
              <a:gd name="connsiteY142" fmla="*/ 6689981 h 6858000"/>
              <a:gd name="connsiteX143" fmla="*/ 11369305 w 12191999"/>
              <a:gd name="connsiteY143" fmla="*/ 6676972 h 6858000"/>
              <a:gd name="connsiteX144" fmla="*/ 11386578 w 12191999"/>
              <a:gd name="connsiteY144" fmla="*/ 6672421 h 6858000"/>
              <a:gd name="connsiteX145" fmla="*/ 11469234 w 12191999"/>
              <a:gd name="connsiteY145" fmla="*/ 6666838 h 6858000"/>
              <a:gd name="connsiteX146" fmla="*/ 11469234 w 12191999"/>
              <a:gd name="connsiteY146" fmla="*/ 6748694 h 6858000"/>
              <a:gd name="connsiteX147" fmla="*/ 11480061 w 12191999"/>
              <a:gd name="connsiteY147" fmla="*/ 6748694 h 6858000"/>
              <a:gd name="connsiteX148" fmla="*/ 11480061 w 12191999"/>
              <a:gd name="connsiteY148" fmla="*/ 6666838 h 6858000"/>
              <a:gd name="connsiteX149" fmla="*/ 11386578 w 12191999"/>
              <a:gd name="connsiteY149" fmla="*/ 6665442 h 6858000"/>
              <a:gd name="connsiteX150" fmla="*/ 11365873 w 12191999"/>
              <a:gd name="connsiteY150" fmla="*/ 6670886 h 6858000"/>
              <a:gd name="connsiteX151" fmla="*/ 11350106 w 12191999"/>
              <a:gd name="connsiteY151" fmla="*/ 6686464 h 6858000"/>
              <a:gd name="connsiteX152" fmla="*/ 11344441 w 12191999"/>
              <a:gd name="connsiteY152" fmla="*/ 6707599 h 6858000"/>
              <a:gd name="connsiteX153" fmla="*/ 11350022 w 12191999"/>
              <a:gd name="connsiteY153" fmla="*/ 6728537 h 6858000"/>
              <a:gd name="connsiteX154" fmla="*/ 11365622 w 12191999"/>
              <a:gd name="connsiteY154" fmla="*/ 6744144 h 6858000"/>
              <a:gd name="connsiteX155" fmla="*/ 11386578 w 12191999"/>
              <a:gd name="connsiteY155" fmla="*/ 6749699 h 6858000"/>
              <a:gd name="connsiteX156" fmla="*/ 11407535 w 12191999"/>
              <a:gd name="connsiteY156" fmla="*/ 6744144 h 6858000"/>
              <a:gd name="connsiteX157" fmla="*/ 11423106 w 12191999"/>
              <a:gd name="connsiteY157" fmla="*/ 6728537 h 6858000"/>
              <a:gd name="connsiteX158" fmla="*/ 11428660 w 12191999"/>
              <a:gd name="connsiteY158" fmla="*/ 6707599 h 6858000"/>
              <a:gd name="connsiteX159" fmla="*/ 11423023 w 12191999"/>
              <a:gd name="connsiteY159" fmla="*/ 6686464 h 6858000"/>
              <a:gd name="connsiteX160" fmla="*/ 11407284 w 12191999"/>
              <a:gd name="connsiteY160" fmla="*/ 6670886 h 6858000"/>
              <a:gd name="connsiteX161" fmla="*/ 11386578 w 12191999"/>
              <a:gd name="connsiteY161" fmla="*/ 6665442 h 6858000"/>
              <a:gd name="connsiteX162" fmla="*/ 818352 w 12191999"/>
              <a:gd name="connsiteY162" fmla="*/ 6204523 h 6858000"/>
              <a:gd name="connsiteX163" fmla="*/ 818352 w 12191999"/>
              <a:gd name="connsiteY163" fmla="*/ 6600706 h 6858000"/>
              <a:gd name="connsiteX164" fmla="*/ 824702 w 12191999"/>
              <a:gd name="connsiteY164" fmla="*/ 6600706 h 6858000"/>
              <a:gd name="connsiteX165" fmla="*/ 824702 w 12191999"/>
              <a:gd name="connsiteY165" fmla="*/ 6204523 h 6858000"/>
              <a:gd name="connsiteX166" fmla="*/ 11344275 w 12191999"/>
              <a:gd name="connsiteY166" fmla="*/ 6199510 h 6858000"/>
              <a:gd name="connsiteX167" fmla="*/ 11344275 w 12191999"/>
              <a:gd name="connsiteY167" fmla="*/ 6537672 h 6858000"/>
              <a:gd name="connsiteX168" fmla="*/ 11344275 w 12191999"/>
              <a:gd name="connsiteY168" fmla="*/ 6609029 h 6858000"/>
              <a:gd name="connsiteX169" fmla="*/ 11737507 w 12191999"/>
              <a:gd name="connsiteY169" fmla="*/ 6609029 h 6858000"/>
              <a:gd name="connsiteX170" fmla="*/ 11755855 w 12191999"/>
              <a:gd name="connsiteY170" fmla="*/ 6556697 h 6858000"/>
              <a:gd name="connsiteX171" fmla="*/ 11780876 w 12191999"/>
              <a:gd name="connsiteY171" fmla="*/ 6199510 h 6858000"/>
              <a:gd name="connsiteX172" fmla="*/ 11344275 w 12191999"/>
              <a:gd name="connsiteY172" fmla="*/ 6199510 h 6858000"/>
              <a:gd name="connsiteX173" fmla="*/ 3834807 w 12191999"/>
              <a:gd name="connsiteY173" fmla="*/ 0 h 6858000"/>
              <a:gd name="connsiteX174" fmla="*/ 12191999 w 12191999"/>
              <a:gd name="connsiteY174" fmla="*/ 0 h 6858000"/>
              <a:gd name="connsiteX175" fmla="*/ 12191999 w 12191999"/>
              <a:gd name="connsiteY175" fmla="*/ 6858000 h 6858000"/>
              <a:gd name="connsiteX176" fmla="*/ 0 w 12191999"/>
              <a:gd name="connsiteY176" fmla="*/ 6858000 h 6858000"/>
              <a:gd name="connsiteX177" fmla="*/ 0 w 12191999"/>
              <a:gd name="connsiteY177" fmla="*/ 3763145 h 6858000"/>
              <a:gd name="connsiteX178" fmla="*/ 2739380 w 12191999"/>
              <a:gd name="connsiteY178" fmla="*/ 0 h 6858000"/>
              <a:gd name="connsiteX179" fmla="*/ 3077455 w 12191999"/>
              <a:gd name="connsiteY179" fmla="*/ 0 h 6858000"/>
              <a:gd name="connsiteX180" fmla="*/ 0 w 12191999"/>
              <a:gd name="connsiteY180" fmla="*/ 3019946 h 6858000"/>
              <a:gd name="connsiteX181" fmla="*/ 0 w 12191999"/>
              <a:gd name="connsiteY181" fmla="*/ 2688189 h 6858000"/>
              <a:gd name="connsiteX182" fmla="*/ 0 w 12191999"/>
              <a:gd name="connsiteY182" fmla="*/ 0 h 6858000"/>
              <a:gd name="connsiteX183" fmla="*/ 1982028 w 12191999"/>
              <a:gd name="connsiteY183" fmla="*/ 0 h 6858000"/>
              <a:gd name="connsiteX184" fmla="*/ 0 w 12191999"/>
              <a:gd name="connsiteY184" fmla="*/ 19449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1999" h="6858000">
                <a:moveTo>
                  <a:pt x="11642564" y="6696375"/>
                </a:moveTo>
                <a:cubicBezTo>
                  <a:pt x="11647512" y="6696375"/>
                  <a:pt x="11651652" y="6698264"/>
                  <a:pt x="11654982" y="6702043"/>
                </a:cubicBezTo>
                <a:cubicBezTo>
                  <a:pt x="11658312" y="6705821"/>
                  <a:pt x="11659977" y="6711376"/>
                  <a:pt x="11659977" y="6718710"/>
                </a:cubicBezTo>
                <a:cubicBezTo>
                  <a:pt x="11659977" y="6726489"/>
                  <a:pt x="11658321" y="6732278"/>
                  <a:pt x="11655010" y="6736075"/>
                </a:cubicBezTo>
                <a:cubicBezTo>
                  <a:pt x="11651698" y="6739872"/>
                  <a:pt x="11647549" y="6741770"/>
                  <a:pt x="11642564" y="6741770"/>
                </a:cubicBezTo>
                <a:cubicBezTo>
                  <a:pt x="11637541" y="6741770"/>
                  <a:pt x="11633374" y="6739881"/>
                  <a:pt x="11630062" y="6736103"/>
                </a:cubicBezTo>
                <a:cubicBezTo>
                  <a:pt x="11626751" y="6732324"/>
                  <a:pt x="11625095" y="6726638"/>
                  <a:pt x="11625095" y="6719045"/>
                </a:cubicBezTo>
                <a:cubicBezTo>
                  <a:pt x="11625095" y="6711451"/>
                  <a:pt x="11626751" y="6705775"/>
                  <a:pt x="11630062" y="6702015"/>
                </a:cubicBezTo>
                <a:cubicBezTo>
                  <a:pt x="11633374" y="6698255"/>
                  <a:pt x="11637541" y="6696375"/>
                  <a:pt x="11642564" y="6696375"/>
                </a:cubicBezTo>
                <a:close/>
                <a:moveTo>
                  <a:pt x="11522458" y="6695928"/>
                </a:moveTo>
                <a:cubicBezTo>
                  <a:pt x="11526774" y="6695928"/>
                  <a:pt x="11530486" y="6697808"/>
                  <a:pt x="11533592" y="6701568"/>
                </a:cubicBezTo>
                <a:cubicBezTo>
                  <a:pt x="11536699" y="6705328"/>
                  <a:pt x="11538253" y="6710986"/>
                  <a:pt x="11538253" y="6718543"/>
                </a:cubicBezTo>
                <a:cubicBezTo>
                  <a:pt x="11538253" y="6726471"/>
                  <a:pt x="11536662" y="6732324"/>
                  <a:pt x="11533481" y="6736103"/>
                </a:cubicBezTo>
                <a:cubicBezTo>
                  <a:pt x="11530300" y="6739881"/>
                  <a:pt x="11526477" y="6741770"/>
                  <a:pt x="11522012" y="6741770"/>
                </a:cubicBezTo>
                <a:cubicBezTo>
                  <a:pt x="11517621" y="6741770"/>
                  <a:pt x="11513882" y="6739947"/>
                  <a:pt x="11510794" y="6736298"/>
                </a:cubicBezTo>
                <a:cubicBezTo>
                  <a:pt x="11507706" y="6732650"/>
                  <a:pt x="11506162" y="6727011"/>
                  <a:pt x="11506162" y="6719380"/>
                </a:cubicBezTo>
                <a:cubicBezTo>
                  <a:pt x="11506162" y="6711749"/>
                  <a:pt x="11507808" y="6705933"/>
                  <a:pt x="11511101" y="6701931"/>
                </a:cubicBezTo>
                <a:cubicBezTo>
                  <a:pt x="11514394" y="6697929"/>
                  <a:pt x="11518179" y="6695928"/>
                  <a:pt x="11522458" y="6695928"/>
                </a:cubicBezTo>
                <a:close/>
                <a:moveTo>
                  <a:pt x="11704662" y="6688056"/>
                </a:moveTo>
                <a:cubicBezTo>
                  <a:pt x="11701574" y="6688056"/>
                  <a:pt x="11698681" y="6688456"/>
                  <a:pt x="11695984" y="6689256"/>
                </a:cubicBezTo>
                <a:cubicBezTo>
                  <a:pt x="11693286" y="6690056"/>
                  <a:pt x="11691156" y="6691034"/>
                  <a:pt x="11689593" y="6692187"/>
                </a:cubicBezTo>
                <a:cubicBezTo>
                  <a:pt x="11687510" y="6693676"/>
                  <a:pt x="11685863" y="6695547"/>
                  <a:pt x="11684654" y="6697799"/>
                </a:cubicBezTo>
                <a:cubicBezTo>
                  <a:pt x="11683445" y="6700051"/>
                  <a:pt x="11682840" y="6702498"/>
                  <a:pt x="11682840" y="6705141"/>
                </a:cubicBezTo>
                <a:cubicBezTo>
                  <a:pt x="11682840" y="6708045"/>
                  <a:pt x="11683575" y="6710697"/>
                  <a:pt x="11685045" y="6713098"/>
                </a:cubicBezTo>
                <a:cubicBezTo>
                  <a:pt x="11686515" y="6715499"/>
                  <a:pt x="11688673" y="6717379"/>
                  <a:pt x="11691519" y="6718738"/>
                </a:cubicBezTo>
                <a:cubicBezTo>
                  <a:pt x="11694365" y="6720096"/>
                  <a:pt x="11699472" y="6721706"/>
                  <a:pt x="11706839" y="6723568"/>
                </a:cubicBezTo>
                <a:cubicBezTo>
                  <a:pt x="11712308" y="6724945"/>
                  <a:pt x="11715731" y="6726080"/>
                  <a:pt x="11717108" y="6726974"/>
                </a:cubicBezTo>
                <a:cubicBezTo>
                  <a:pt x="11719080" y="6728276"/>
                  <a:pt x="11720066" y="6730063"/>
                  <a:pt x="11720066" y="6732334"/>
                </a:cubicBezTo>
                <a:cubicBezTo>
                  <a:pt x="11720066" y="6734865"/>
                  <a:pt x="11718950" y="6737070"/>
                  <a:pt x="11716717" y="6738950"/>
                </a:cubicBezTo>
                <a:cubicBezTo>
                  <a:pt x="11714485" y="6740830"/>
                  <a:pt x="11711062" y="6741770"/>
                  <a:pt x="11706448" y="6741770"/>
                </a:cubicBezTo>
                <a:cubicBezTo>
                  <a:pt x="11701872" y="6741770"/>
                  <a:pt x="11698309" y="6740709"/>
                  <a:pt x="11695761" y="6738588"/>
                </a:cubicBezTo>
                <a:cubicBezTo>
                  <a:pt x="11693212" y="6736466"/>
                  <a:pt x="11691658" y="6733414"/>
                  <a:pt x="11691100" y="6729431"/>
                </a:cubicBezTo>
                <a:lnTo>
                  <a:pt x="11681166" y="6730993"/>
                </a:lnTo>
                <a:cubicBezTo>
                  <a:pt x="11682282" y="6737284"/>
                  <a:pt x="11684859" y="6742031"/>
                  <a:pt x="11688896" y="6745232"/>
                </a:cubicBezTo>
                <a:cubicBezTo>
                  <a:pt x="11692933" y="6748434"/>
                  <a:pt x="11698802" y="6750034"/>
                  <a:pt x="11706504" y="6750034"/>
                </a:cubicBezTo>
                <a:cubicBezTo>
                  <a:pt x="11711155" y="6750034"/>
                  <a:pt x="11715322" y="6749224"/>
                  <a:pt x="11719006" y="6747605"/>
                </a:cubicBezTo>
                <a:cubicBezTo>
                  <a:pt x="11722689" y="6745985"/>
                  <a:pt x="11725508" y="6743696"/>
                  <a:pt x="11727461" y="6740737"/>
                </a:cubicBezTo>
                <a:cubicBezTo>
                  <a:pt x="11729414" y="6737778"/>
                  <a:pt x="11730391" y="6734623"/>
                  <a:pt x="11730391" y="6731273"/>
                </a:cubicBezTo>
                <a:cubicBezTo>
                  <a:pt x="11730391" y="6727848"/>
                  <a:pt x="11729591" y="6724982"/>
                  <a:pt x="11727991" y="6722675"/>
                </a:cubicBezTo>
                <a:cubicBezTo>
                  <a:pt x="11726391" y="6720367"/>
                  <a:pt x="11724187" y="6718608"/>
                  <a:pt x="11721378" y="6717397"/>
                </a:cubicBezTo>
                <a:cubicBezTo>
                  <a:pt x="11718568" y="6716188"/>
                  <a:pt x="11713611" y="6714634"/>
                  <a:pt x="11706504" y="6712735"/>
                </a:cubicBezTo>
                <a:cubicBezTo>
                  <a:pt x="11701593" y="6711395"/>
                  <a:pt x="11698635" y="6710539"/>
                  <a:pt x="11697630" y="6710167"/>
                </a:cubicBezTo>
                <a:cubicBezTo>
                  <a:pt x="11695881" y="6709459"/>
                  <a:pt x="11694598" y="6708566"/>
                  <a:pt x="11693779" y="6707487"/>
                </a:cubicBezTo>
                <a:cubicBezTo>
                  <a:pt x="11692961" y="6706444"/>
                  <a:pt x="11692551" y="6705272"/>
                  <a:pt x="11692551" y="6703969"/>
                </a:cubicBezTo>
                <a:cubicBezTo>
                  <a:pt x="11692551" y="6701922"/>
                  <a:pt x="11693537" y="6700135"/>
                  <a:pt x="11695509" y="6698608"/>
                </a:cubicBezTo>
                <a:cubicBezTo>
                  <a:pt x="11697481" y="6697083"/>
                  <a:pt x="11700774" y="6696319"/>
                  <a:pt x="11705388" y="6696319"/>
                </a:cubicBezTo>
                <a:cubicBezTo>
                  <a:pt x="11709295" y="6696319"/>
                  <a:pt x="11712318" y="6697176"/>
                  <a:pt x="11714457" y="6698888"/>
                </a:cubicBezTo>
                <a:cubicBezTo>
                  <a:pt x="11716596" y="6700600"/>
                  <a:pt x="11717889" y="6702982"/>
                  <a:pt x="11718336" y="6706035"/>
                </a:cubicBezTo>
                <a:lnTo>
                  <a:pt x="11728159" y="6704695"/>
                </a:lnTo>
                <a:cubicBezTo>
                  <a:pt x="11727526" y="6700860"/>
                  <a:pt x="11726373" y="6697799"/>
                  <a:pt x="11724698" y="6695510"/>
                </a:cubicBezTo>
                <a:cubicBezTo>
                  <a:pt x="11723024" y="6693220"/>
                  <a:pt x="11720429" y="6691406"/>
                  <a:pt x="11716913" y="6690065"/>
                </a:cubicBezTo>
                <a:cubicBezTo>
                  <a:pt x="11713397" y="6688726"/>
                  <a:pt x="11709313" y="6688056"/>
                  <a:pt x="11704662" y="6688056"/>
                </a:cubicBezTo>
                <a:close/>
                <a:moveTo>
                  <a:pt x="11642564" y="6688056"/>
                </a:moveTo>
                <a:cubicBezTo>
                  <a:pt x="11635234" y="6688056"/>
                  <a:pt x="11629020" y="6690252"/>
                  <a:pt x="11623923" y="6694645"/>
                </a:cubicBezTo>
                <a:cubicBezTo>
                  <a:pt x="11617821" y="6699930"/>
                  <a:pt x="11614770" y="6708064"/>
                  <a:pt x="11614770" y="6719045"/>
                </a:cubicBezTo>
                <a:cubicBezTo>
                  <a:pt x="11614770" y="6729059"/>
                  <a:pt x="11617328" y="6736726"/>
                  <a:pt x="11622444" y="6742050"/>
                </a:cubicBezTo>
                <a:cubicBezTo>
                  <a:pt x="11627560" y="6747372"/>
                  <a:pt x="11634267" y="6750034"/>
                  <a:pt x="11642564" y="6750034"/>
                </a:cubicBezTo>
                <a:cubicBezTo>
                  <a:pt x="11647736" y="6750034"/>
                  <a:pt x="11652507" y="6748824"/>
                  <a:pt x="11656879" y="6746405"/>
                </a:cubicBezTo>
                <a:cubicBezTo>
                  <a:pt x="11661251" y="6743985"/>
                  <a:pt x="11664581" y="6740588"/>
                  <a:pt x="11666869" y="6736215"/>
                </a:cubicBezTo>
                <a:cubicBezTo>
                  <a:pt x="11669157" y="6731841"/>
                  <a:pt x="11670302" y="6725838"/>
                  <a:pt x="11670302" y="6718208"/>
                </a:cubicBezTo>
                <a:cubicBezTo>
                  <a:pt x="11670302" y="6708789"/>
                  <a:pt x="11667716" y="6701410"/>
                  <a:pt x="11662544" y="6696068"/>
                </a:cubicBezTo>
                <a:cubicBezTo>
                  <a:pt x="11657372" y="6690727"/>
                  <a:pt x="11650712" y="6688056"/>
                  <a:pt x="11642564" y="6688056"/>
                </a:cubicBezTo>
                <a:close/>
                <a:moveTo>
                  <a:pt x="11580836" y="6688056"/>
                </a:moveTo>
                <a:cubicBezTo>
                  <a:pt x="11577748" y="6688056"/>
                  <a:pt x="11574855" y="6688456"/>
                  <a:pt x="11572158" y="6689256"/>
                </a:cubicBezTo>
                <a:cubicBezTo>
                  <a:pt x="11569460" y="6690056"/>
                  <a:pt x="11567330" y="6691034"/>
                  <a:pt x="11565767" y="6692187"/>
                </a:cubicBezTo>
                <a:cubicBezTo>
                  <a:pt x="11563684" y="6693676"/>
                  <a:pt x="11562037" y="6695547"/>
                  <a:pt x="11560828" y="6697799"/>
                </a:cubicBezTo>
                <a:cubicBezTo>
                  <a:pt x="11559619" y="6700051"/>
                  <a:pt x="11559014" y="6702498"/>
                  <a:pt x="11559014" y="6705141"/>
                </a:cubicBezTo>
                <a:cubicBezTo>
                  <a:pt x="11559014" y="6708045"/>
                  <a:pt x="11559749" y="6710697"/>
                  <a:pt x="11561219" y="6713098"/>
                </a:cubicBezTo>
                <a:cubicBezTo>
                  <a:pt x="11562689" y="6715499"/>
                  <a:pt x="11564847" y="6717379"/>
                  <a:pt x="11567693" y="6718738"/>
                </a:cubicBezTo>
                <a:cubicBezTo>
                  <a:pt x="11570539" y="6720096"/>
                  <a:pt x="11575646" y="6721706"/>
                  <a:pt x="11583013" y="6723568"/>
                </a:cubicBezTo>
                <a:cubicBezTo>
                  <a:pt x="11588482" y="6724945"/>
                  <a:pt x="11591905" y="6726080"/>
                  <a:pt x="11593282" y="6726974"/>
                </a:cubicBezTo>
                <a:cubicBezTo>
                  <a:pt x="11595254" y="6728276"/>
                  <a:pt x="11596240" y="6730063"/>
                  <a:pt x="11596240" y="6732334"/>
                </a:cubicBezTo>
                <a:cubicBezTo>
                  <a:pt x="11596240" y="6734865"/>
                  <a:pt x="11595124" y="6737070"/>
                  <a:pt x="11592891" y="6738950"/>
                </a:cubicBezTo>
                <a:cubicBezTo>
                  <a:pt x="11590659" y="6740830"/>
                  <a:pt x="11587236" y="6741770"/>
                  <a:pt x="11582622" y="6741770"/>
                </a:cubicBezTo>
                <a:cubicBezTo>
                  <a:pt x="11578046" y="6741770"/>
                  <a:pt x="11574483" y="6740709"/>
                  <a:pt x="11571935" y="6738588"/>
                </a:cubicBezTo>
                <a:cubicBezTo>
                  <a:pt x="11569386" y="6736466"/>
                  <a:pt x="11567832" y="6733414"/>
                  <a:pt x="11567274" y="6729431"/>
                </a:cubicBezTo>
                <a:lnTo>
                  <a:pt x="11557340" y="6730993"/>
                </a:lnTo>
                <a:cubicBezTo>
                  <a:pt x="11558456" y="6737284"/>
                  <a:pt x="11561033" y="6742031"/>
                  <a:pt x="11565070" y="6745232"/>
                </a:cubicBezTo>
                <a:cubicBezTo>
                  <a:pt x="11569107" y="6748434"/>
                  <a:pt x="11574976" y="6750034"/>
                  <a:pt x="11582678" y="6750034"/>
                </a:cubicBezTo>
                <a:cubicBezTo>
                  <a:pt x="11587329" y="6750034"/>
                  <a:pt x="11591496" y="6749224"/>
                  <a:pt x="11595180" y="6747605"/>
                </a:cubicBezTo>
                <a:cubicBezTo>
                  <a:pt x="11598863" y="6745985"/>
                  <a:pt x="11601682" y="6743696"/>
                  <a:pt x="11603635" y="6740737"/>
                </a:cubicBezTo>
                <a:cubicBezTo>
                  <a:pt x="11605588" y="6737778"/>
                  <a:pt x="11606565" y="6734623"/>
                  <a:pt x="11606565" y="6731273"/>
                </a:cubicBezTo>
                <a:cubicBezTo>
                  <a:pt x="11606565" y="6727848"/>
                  <a:pt x="11605765" y="6724982"/>
                  <a:pt x="11604165" y="6722675"/>
                </a:cubicBezTo>
                <a:cubicBezTo>
                  <a:pt x="11602565" y="6720367"/>
                  <a:pt x="11600361" y="6718608"/>
                  <a:pt x="11597552" y="6717397"/>
                </a:cubicBezTo>
                <a:cubicBezTo>
                  <a:pt x="11594742" y="6716188"/>
                  <a:pt x="11589785" y="6714634"/>
                  <a:pt x="11582678" y="6712735"/>
                </a:cubicBezTo>
                <a:cubicBezTo>
                  <a:pt x="11577767" y="6711395"/>
                  <a:pt x="11574809" y="6710539"/>
                  <a:pt x="11573804" y="6710167"/>
                </a:cubicBezTo>
                <a:cubicBezTo>
                  <a:pt x="11572055" y="6709459"/>
                  <a:pt x="11570772" y="6708566"/>
                  <a:pt x="11569953" y="6707487"/>
                </a:cubicBezTo>
                <a:cubicBezTo>
                  <a:pt x="11569135" y="6706444"/>
                  <a:pt x="11568725" y="6705272"/>
                  <a:pt x="11568725" y="6703969"/>
                </a:cubicBezTo>
                <a:cubicBezTo>
                  <a:pt x="11568725" y="6701922"/>
                  <a:pt x="11569711" y="6700135"/>
                  <a:pt x="11571683" y="6698608"/>
                </a:cubicBezTo>
                <a:cubicBezTo>
                  <a:pt x="11573655" y="6697083"/>
                  <a:pt x="11576948" y="6696319"/>
                  <a:pt x="11581562" y="6696319"/>
                </a:cubicBezTo>
                <a:cubicBezTo>
                  <a:pt x="11585469" y="6696319"/>
                  <a:pt x="11588492" y="6697176"/>
                  <a:pt x="11590631" y="6698888"/>
                </a:cubicBezTo>
                <a:cubicBezTo>
                  <a:pt x="11592770" y="6700600"/>
                  <a:pt x="11594063" y="6702982"/>
                  <a:pt x="11594510" y="6706035"/>
                </a:cubicBezTo>
                <a:lnTo>
                  <a:pt x="11604333" y="6704695"/>
                </a:lnTo>
                <a:cubicBezTo>
                  <a:pt x="11603700" y="6700860"/>
                  <a:pt x="11602547" y="6697799"/>
                  <a:pt x="11600872" y="6695510"/>
                </a:cubicBezTo>
                <a:cubicBezTo>
                  <a:pt x="11599198" y="6693220"/>
                  <a:pt x="11596603" y="6691406"/>
                  <a:pt x="11593087" y="6690065"/>
                </a:cubicBezTo>
                <a:cubicBezTo>
                  <a:pt x="11589571" y="6688726"/>
                  <a:pt x="11585487" y="6688056"/>
                  <a:pt x="11580836" y="6688056"/>
                </a:cubicBezTo>
                <a:close/>
                <a:moveTo>
                  <a:pt x="11523407" y="6688056"/>
                </a:moveTo>
                <a:cubicBezTo>
                  <a:pt x="11519537" y="6688056"/>
                  <a:pt x="11516245" y="6688809"/>
                  <a:pt x="11513529" y="6690317"/>
                </a:cubicBezTo>
                <a:cubicBezTo>
                  <a:pt x="11510812" y="6691824"/>
                  <a:pt x="11508375" y="6694086"/>
                  <a:pt x="11506217" y="6697101"/>
                </a:cubicBezTo>
                <a:lnTo>
                  <a:pt x="11506217" y="6689395"/>
                </a:lnTo>
                <a:lnTo>
                  <a:pt x="11497064" y="6689395"/>
                </a:lnTo>
                <a:lnTo>
                  <a:pt x="11497064" y="6771419"/>
                </a:lnTo>
                <a:lnTo>
                  <a:pt x="11507110" y="6771419"/>
                </a:lnTo>
                <a:lnTo>
                  <a:pt x="11507110" y="6742552"/>
                </a:lnTo>
                <a:cubicBezTo>
                  <a:pt x="11508822" y="6744711"/>
                  <a:pt x="11511008" y="6746498"/>
                  <a:pt x="11513668" y="6747912"/>
                </a:cubicBezTo>
                <a:cubicBezTo>
                  <a:pt x="11516328" y="6749327"/>
                  <a:pt x="11519333" y="6750034"/>
                  <a:pt x="11522681" y="6750034"/>
                </a:cubicBezTo>
                <a:cubicBezTo>
                  <a:pt x="11527258" y="6750034"/>
                  <a:pt x="11531620" y="6748741"/>
                  <a:pt x="11535769" y="6746153"/>
                </a:cubicBezTo>
                <a:cubicBezTo>
                  <a:pt x="11539918" y="6743566"/>
                  <a:pt x="11543080" y="6739844"/>
                  <a:pt x="11545257" y="6734986"/>
                </a:cubicBezTo>
                <a:cubicBezTo>
                  <a:pt x="11547433" y="6730128"/>
                  <a:pt x="11548522" y="6724666"/>
                  <a:pt x="11548522" y="6718598"/>
                </a:cubicBezTo>
                <a:cubicBezTo>
                  <a:pt x="11548522" y="6712940"/>
                  <a:pt x="11547536" y="6707738"/>
                  <a:pt x="11545564" y="6702991"/>
                </a:cubicBezTo>
                <a:cubicBezTo>
                  <a:pt x="11543592" y="6698245"/>
                  <a:pt x="11540671" y="6694570"/>
                  <a:pt x="11536802" y="6691964"/>
                </a:cubicBezTo>
                <a:cubicBezTo>
                  <a:pt x="11532932" y="6689358"/>
                  <a:pt x="11528467" y="6688056"/>
                  <a:pt x="11523407" y="6688056"/>
                </a:cubicBezTo>
                <a:close/>
                <a:moveTo>
                  <a:pt x="11387081" y="6681542"/>
                </a:moveTo>
                <a:cubicBezTo>
                  <a:pt x="11382653" y="6681542"/>
                  <a:pt x="11378718" y="6682463"/>
                  <a:pt x="11375277" y="6684306"/>
                </a:cubicBezTo>
                <a:cubicBezTo>
                  <a:pt x="11371835" y="6686148"/>
                  <a:pt x="11369184" y="6688884"/>
                  <a:pt x="11367324" y="6692514"/>
                </a:cubicBezTo>
                <a:cubicBezTo>
                  <a:pt x="11365463" y="6696142"/>
                  <a:pt x="11364533" y="6700414"/>
                  <a:pt x="11364533" y="6705328"/>
                </a:cubicBezTo>
                <a:cubicBezTo>
                  <a:pt x="11364533" y="6712847"/>
                  <a:pt x="11366580" y="6718729"/>
                  <a:pt x="11370672" y="6722972"/>
                </a:cubicBezTo>
                <a:cubicBezTo>
                  <a:pt x="11374765" y="6727216"/>
                  <a:pt x="11380086" y="6729338"/>
                  <a:pt x="11386634" y="6729338"/>
                </a:cubicBezTo>
                <a:cubicBezTo>
                  <a:pt x="11391806" y="6729338"/>
                  <a:pt x="11396206" y="6727951"/>
                  <a:pt x="11399833" y="6725178"/>
                </a:cubicBezTo>
                <a:cubicBezTo>
                  <a:pt x="11403461" y="6722404"/>
                  <a:pt x="11405833" y="6718692"/>
                  <a:pt x="11406949" y="6714039"/>
                </a:cubicBezTo>
                <a:lnTo>
                  <a:pt x="11400085" y="6712029"/>
                </a:lnTo>
                <a:cubicBezTo>
                  <a:pt x="11399266" y="6715341"/>
                  <a:pt x="11397592" y="6717965"/>
                  <a:pt x="11395062" y="6719901"/>
                </a:cubicBezTo>
                <a:cubicBezTo>
                  <a:pt x="11392532" y="6721837"/>
                  <a:pt x="11389592" y="6722805"/>
                  <a:pt x="11386244" y="6722805"/>
                </a:cubicBezTo>
                <a:cubicBezTo>
                  <a:pt x="11382076" y="6722805"/>
                  <a:pt x="11378681" y="6721344"/>
                  <a:pt x="11376058" y="6718422"/>
                </a:cubicBezTo>
                <a:cubicBezTo>
                  <a:pt x="11373435" y="6715499"/>
                  <a:pt x="11372123" y="6711190"/>
                  <a:pt x="11372123" y="6705496"/>
                </a:cubicBezTo>
                <a:cubicBezTo>
                  <a:pt x="11372123" y="6699800"/>
                  <a:pt x="11373509" y="6695426"/>
                  <a:pt x="11376281" y="6692374"/>
                </a:cubicBezTo>
                <a:cubicBezTo>
                  <a:pt x="11379053" y="6689321"/>
                  <a:pt x="11382579" y="6687795"/>
                  <a:pt x="11386857" y="6687795"/>
                </a:cubicBezTo>
                <a:cubicBezTo>
                  <a:pt x="11389797" y="6687795"/>
                  <a:pt x="11392355" y="6688531"/>
                  <a:pt x="11394531" y="6690000"/>
                </a:cubicBezTo>
                <a:cubicBezTo>
                  <a:pt x="11396708" y="6691471"/>
                  <a:pt x="11398354" y="6693583"/>
                  <a:pt x="11399471" y="6696338"/>
                </a:cubicBezTo>
                <a:lnTo>
                  <a:pt x="11406112" y="6694719"/>
                </a:lnTo>
                <a:cubicBezTo>
                  <a:pt x="11404921" y="6690662"/>
                  <a:pt x="11402689" y="6687451"/>
                  <a:pt x="11399415" y="6685087"/>
                </a:cubicBezTo>
                <a:cubicBezTo>
                  <a:pt x="11396141" y="6682723"/>
                  <a:pt x="11392029" y="6681542"/>
                  <a:pt x="11387081" y="6681542"/>
                </a:cubicBezTo>
                <a:close/>
                <a:moveTo>
                  <a:pt x="11386578" y="6672421"/>
                </a:moveTo>
                <a:cubicBezTo>
                  <a:pt x="11392457" y="6672421"/>
                  <a:pt x="11398206" y="6673938"/>
                  <a:pt x="11403824" y="6676972"/>
                </a:cubicBezTo>
                <a:cubicBezTo>
                  <a:pt x="11409442" y="6680006"/>
                  <a:pt x="11413823" y="6684343"/>
                  <a:pt x="11416967" y="6689981"/>
                </a:cubicBezTo>
                <a:cubicBezTo>
                  <a:pt x="11420111" y="6695621"/>
                  <a:pt x="11421683" y="6701494"/>
                  <a:pt x="11421683" y="6707599"/>
                </a:cubicBezTo>
                <a:cubicBezTo>
                  <a:pt x="11421683" y="6713665"/>
                  <a:pt x="11420139" y="6719482"/>
                  <a:pt x="11417051" y="6725047"/>
                </a:cubicBezTo>
                <a:cubicBezTo>
                  <a:pt x="11413963" y="6730612"/>
                  <a:pt x="11409628" y="6734949"/>
                  <a:pt x="11404047" y="6738057"/>
                </a:cubicBezTo>
                <a:cubicBezTo>
                  <a:pt x="11398466" y="6741165"/>
                  <a:pt x="11392643" y="6742720"/>
                  <a:pt x="11386578" y="6742720"/>
                </a:cubicBezTo>
                <a:cubicBezTo>
                  <a:pt x="11380514" y="6742720"/>
                  <a:pt x="11374691" y="6741165"/>
                  <a:pt x="11369110" y="6738057"/>
                </a:cubicBezTo>
                <a:cubicBezTo>
                  <a:pt x="11363529" y="6734949"/>
                  <a:pt x="11359185" y="6730612"/>
                  <a:pt x="11356078" y="6725047"/>
                </a:cubicBezTo>
                <a:cubicBezTo>
                  <a:pt x="11352971" y="6719482"/>
                  <a:pt x="11351418" y="6713665"/>
                  <a:pt x="11351418" y="6707599"/>
                </a:cubicBezTo>
                <a:cubicBezTo>
                  <a:pt x="11351418" y="6701494"/>
                  <a:pt x="11352999" y="6695621"/>
                  <a:pt x="11356162" y="6689981"/>
                </a:cubicBezTo>
                <a:cubicBezTo>
                  <a:pt x="11359324" y="6684343"/>
                  <a:pt x="11363705" y="6680006"/>
                  <a:pt x="11369305" y="6676972"/>
                </a:cubicBezTo>
                <a:cubicBezTo>
                  <a:pt x="11374905" y="6673938"/>
                  <a:pt x="11380662" y="6672421"/>
                  <a:pt x="11386578" y="6672421"/>
                </a:cubicBezTo>
                <a:close/>
                <a:moveTo>
                  <a:pt x="11469234" y="6666838"/>
                </a:moveTo>
                <a:lnTo>
                  <a:pt x="11469234" y="6748694"/>
                </a:lnTo>
                <a:lnTo>
                  <a:pt x="11480061" y="6748694"/>
                </a:lnTo>
                <a:lnTo>
                  <a:pt x="11480061" y="6666838"/>
                </a:lnTo>
                <a:close/>
                <a:moveTo>
                  <a:pt x="11386578" y="6665442"/>
                </a:moveTo>
                <a:cubicBezTo>
                  <a:pt x="11379509" y="6665442"/>
                  <a:pt x="11372607" y="6667257"/>
                  <a:pt x="11365873" y="6670886"/>
                </a:cubicBezTo>
                <a:cubicBezTo>
                  <a:pt x="11359138" y="6674515"/>
                  <a:pt x="11353883" y="6679708"/>
                  <a:pt x="11350106" y="6686464"/>
                </a:cubicBezTo>
                <a:cubicBezTo>
                  <a:pt x="11346330" y="6693220"/>
                  <a:pt x="11344441" y="6700265"/>
                  <a:pt x="11344441" y="6707599"/>
                </a:cubicBezTo>
                <a:cubicBezTo>
                  <a:pt x="11344441" y="6714857"/>
                  <a:pt x="11346302" y="6721836"/>
                  <a:pt x="11350022" y="6728537"/>
                </a:cubicBezTo>
                <a:cubicBezTo>
                  <a:pt x="11353743" y="6735237"/>
                  <a:pt x="11358943" y="6740440"/>
                  <a:pt x="11365622" y="6744144"/>
                </a:cubicBezTo>
                <a:cubicBezTo>
                  <a:pt x="11372300" y="6747847"/>
                  <a:pt x="11379286" y="6749699"/>
                  <a:pt x="11386578" y="6749699"/>
                </a:cubicBezTo>
                <a:cubicBezTo>
                  <a:pt x="11393871" y="6749699"/>
                  <a:pt x="11400857" y="6747847"/>
                  <a:pt x="11407535" y="6744144"/>
                </a:cubicBezTo>
                <a:cubicBezTo>
                  <a:pt x="11414214" y="6740440"/>
                  <a:pt x="11419404" y="6735237"/>
                  <a:pt x="11423106" y="6728537"/>
                </a:cubicBezTo>
                <a:cubicBezTo>
                  <a:pt x="11426809" y="6721836"/>
                  <a:pt x="11428660" y="6714857"/>
                  <a:pt x="11428660" y="6707599"/>
                </a:cubicBezTo>
                <a:cubicBezTo>
                  <a:pt x="11428660" y="6700265"/>
                  <a:pt x="11426781" y="6693220"/>
                  <a:pt x="11423023" y="6686464"/>
                </a:cubicBezTo>
                <a:cubicBezTo>
                  <a:pt x="11419265" y="6679708"/>
                  <a:pt x="11414019" y="6674515"/>
                  <a:pt x="11407284" y="6670886"/>
                </a:cubicBezTo>
                <a:cubicBezTo>
                  <a:pt x="11400550" y="6667257"/>
                  <a:pt x="11393648" y="6665442"/>
                  <a:pt x="11386578" y="6665442"/>
                </a:cubicBezTo>
                <a:close/>
                <a:moveTo>
                  <a:pt x="818352" y="6204523"/>
                </a:moveTo>
                <a:lnTo>
                  <a:pt x="818352" y="6600706"/>
                </a:lnTo>
                <a:lnTo>
                  <a:pt x="824702" y="6600706"/>
                </a:lnTo>
                <a:lnTo>
                  <a:pt x="824702" y="6204523"/>
                </a:lnTo>
                <a:close/>
                <a:moveTo>
                  <a:pt x="11344275" y="6199510"/>
                </a:moveTo>
                <a:cubicBezTo>
                  <a:pt x="11344275" y="6199510"/>
                  <a:pt x="11344275" y="6199510"/>
                  <a:pt x="11344275" y="6537672"/>
                </a:cubicBezTo>
                <a:lnTo>
                  <a:pt x="11344275" y="6609029"/>
                </a:lnTo>
                <a:lnTo>
                  <a:pt x="11737507" y="6609029"/>
                </a:lnTo>
                <a:lnTo>
                  <a:pt x="11755855" y="6556697"/>
                </a:lnTo>
                <a:cubicBezTo>
                  <a:pt x="11794321" y="6433809"/>
                  <a:pt x="11797956" y="6319269"/>
                  <a:pt x="11780876" y="6199510"/>
                </a:cubicBezTo>
                <a:cubicBezTo>
                  <a:pt x="11780876" y="6199510"/>
                  <a:pt x="11780876" y="6199510"/>
                  <a:pt x="11344275" y="6199510"/>
                </a:cubicBezTo>
                <a:close/>
                <a:moveTo>
                  <a:pt x="3834807" y="0"/>
                </a:moveTo>
                <a:lnTo>
                  <a:pt x="12191999" y="0"/>
                </a:lnTo>
                <a:lnTo>
                  <a:pt x="12191999" y="6858000"/>
                </a:lnTo>
                <a:lnTo>
                  <a:pt x="0" y="6858000"/>
                </a:lnTo>
                <a:lnTo>
                  <a:pt x="0" y="3763145"/>
                </a:lnTo>
                <a:close/>
                <a:moveTo>
                  <a:pt x="2739380" y="0"/>
                </a:moveTo>
                <a:lnTo>
                  <a:pt x="3077455" y="0"/>
                </a:lnTo>
                <a:lnTo>
                  <a:pt x="0" y="3019946"/>
                </a:lnTo>
                <a:lnTo>
                  <a:pt x="0" y="2688189"/>
                </a:lnTo>
                <a:close/>
                <a:moveTo>
                  <a:pt x="0" y="0"/>
                </a:moveTo>
                <a:lnTo>
                  <a:pt x="1982028" y="0"/>
                </a:lnTo>
                <a:lnTo>
                  <a:pt x="0" y="1944990"/>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lvl1pPr>
              <a:defRPr>
                <a:solidFill>
                  <a:schemeClr val="bg1"/>
                </a:solidFill>
              </a:defRPr>
            </a:lvl1pPr>
          </a:lstStyle>
          <a:p>
            <a:fld id="{D61AABEC-672F-4B68-B914-690DA978312C}" type="slidenum">
              <a:rPr lang="fr-BE" smtClean="0"/>
              <a:pPr/>
              <a:t>‹#›</a:t>
            </a:fld>
            <a:r>
              <a:rPr lang="fr-BE" dirty="0"/>
              <a:t> </a:t>
            </a:r>
          </a:p>
        </p:txBody>
      </p:sp>
      <p:grpSp>
        <p:nvGrpSpPr>
          <p:cNvPr id="13" name="Angled stripes">
            <a:extLst>
              <a:ext uri="{FF2B5EF4-FFF2-40B4-BE49-F238E27FC236}">
                <a16:creationId xmlns:a16="http://schemas.microsoft.com/office/drawing/2014/main" id="{65EB0BC4-55DB-4A06-B213-A1C044FFD4B2}"/>
              </a:ext>
            </a:extLst>
          </p:cNvPr>
          <p:cNvGrpSpPr/>
          <p:nvPr userDrawn="1"/>
        </p:nvGrpSpPr>
        <p:grpSpPr>
          <a:xfrm>
            <a:off x="0" y="1"/>
            <a:ext cx="3834809" cy="3763146"/>
            <a:chOff x="0" y="1"/>
            <a:chExt cx="3834809" cy="3763146"/>
          </a:xfrm>
        </p:grpSpPr>
        <p:sp>
          <p:nvSpPr>
            <p:cNvPr id="14" name="Angled stripe 2">
              <a:extLst>
                <a:ext uri="{FF2B5EF4-FFF2-40B4-BE49-F238E27FC236}">
                  <a16:creationId xmlns:a16="http://schemas.microsoft.com/office/drawing/2014/main" id="{814DDFBA-3806-40B1-A5D0-D2CAC9A7F1CD}"/>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5" name="Angled stripe 1">
              <a:extLst>
                <a:ext uri="{FF2B5EF4-FFF2-40B4-BE49-F238E27FC236}">
                  <a16:creationId xmlns:a16="http://schemas.microsoft.com/office/drawing/2014/main" id="{2F8D39F7-DAA5-4663-891E-E8B7D92D1080}"/>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0" name="(c) Ipsos">
            <a:extLst>
              <a:ext uri="{FF2B5EF4-FFF2-40B4-BE49-F238E27FC236}">
                <a16:creationId xmlns:a16="http://schemas.microsoft.com/office/drawing/2014/main" id="{00D35275-11E0-4644-9115-1DF307DE6031}"/>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23" name="Graphique 8">
            <a:extLst>
              <a:ext uri="{FF2B5EF4-FFF2-40B4-BE49-F238E27FC236}">
                <a16:creationId xmlns:a16="http://schemas.microsoft.com/office/drawing/2014/main" id="{B38B4E8A-A152-4625-B90B-FEE7CCF122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cxnSp>
        <p:nvCxnSpPr>
          <p:cNvPr id="17" name="Straight Connector 16">
            <a:extLst>
              <a:ext uri="{FF2B5EF4-FFF2-40B4-BE49-F238E27FC236}">
                <a16:creationId xmlns:a16="http://schemas.microsoft.com/office/drawing/2014/main" id="{2970B436-F1D7-483C-A712-0CEE46EA547E}"/>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Line cutout">
            <a:extLst>
              <a:ext uri="{FF2B5EF4-FFF2-40B4-BE49-F238E27FC236}">
                <a16:creationId xmlns:a16="http://schemas.microsoft.com/office/drawing/2014/main" id="{5CD17D11-DA27-4236-A758-83D8CE55EC91}"/>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Tree>
    <p:extLst>
      <p:ext uri="{BB962C8B-B14F-4D97-AF65-F5344CB8AC3E}">
        <p14:creationId xmlns:p14="http://schemas.microsoft.com/office/powerpoint/2010/main" val="3857583436"/>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0CA53-698F-485C-95DE-2FF6E6AF579C}"/>
              </a:ext>
            </a:extLst>
          </p:cNvPr>
          <p:cNvSpPr>
            <a:spLocks noGrp="1"/>
          </p:cNvSpPr>
          <p:nvPr>
            <p:ph type="sldNum" sz="quarter" idx="10"/>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0)">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EEC4DFB3-BEFE-416D-A1C5-C0940A3809BA}"/>
              </a:ext>
            </a:extLst>
          </p:cNvPr>
          <p:cNvGrpSpPr/>
          <p:nvPr userDrawn="1"/>
        </p:nvGrpSpPr>
        <p:grpSpPr>
          <a:xfrm>
            <a:off x="2101012" y="2821242"/>
            <a:ext cx="11833943" cy="1855206"/>
            <a:chOff x="2101012" y="2821242"/>
            <a:chExt cx="11833943" cy="1855206"/>
          </a:xfrm>
        </p:grpSpPr>
        <p:sp>
          <p:nvSpPr>
            <p:cNvPr id="29" name="Angled stripe 1">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1" name="Angled stripe 2">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GameChangers">
            <a:extLst>
              <a:ext uri="{FF2B5EF4-FFF2-40B4-BE49-F238E27FC236}">
                <a16:creationId xmlns:a16="http://schemas.microsoft.com/office/drawing/2014/main" id="{FB7FEBB2-1ED6-4A73-9FD0-14F04828ED4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28" name="IpsosLogo">
            <a:extLst>
              <a:ext uri="{FF2B5EF4-FFF2-40B4-BE49-F238E27FC236}">
                <a16:creationId xmlns:a16="http://schemas.microsoft.com/office/drawing/2014/main" id="{766306CE-117B-4980-B6FE-E25BE04BFE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9" name="Ipsos Copyright">
            <a:extLst>
              <a:ext uri="{FF2B5EF4-FFF2-40B4-BE49-F238E27FC236}">
                <a16:creationId xmlns:a16="http://schemas.microsoft.com/office/drawing/2014/main" id="{FA5A380A-E186-4B0C-B3BC-70BC6B1F67CD}"/>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46" name="Thank">
            <a:extLst>
              <a:ext uri="{FF2B5EF4-FFF2-40B4-BE49-F238E27FC236}">
                <a16:creationId xmlns:a16="http://schemas.microsoft.com/office/drawing/2014/main" id="{601BBF54-2EA0-4535-B5C7-3E533B5AB9A4}"/>
              </a:ext>
            </a:extLst>
          </p:cNvPr>
          <p:cNvSpPr txBox="1"/>
          <p:nvPr userDrawn="1"/>
        </p:nvSpPr>
        <p:spPr>
          <a:xfrm>
            <a:off x="631150" y="534745"/>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47" name="You">
            <a:extLst>
              <a:ext uri="{FF2B5EF4-FFF2-40B4-BE49-F238E27FC236}">
                <a16:creationId xmlns:a16="http://schemas.microsoft.com/office/drawing/2014/main" id="{D0D4156D-3B20-4A9F-8188-B689789B85AD}"/>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spTree>
    <p:extLst>
      <p:ext uri="{BB962C8B-B14F-4D97-AF65-F5344CB8AC3E}">
        <p14:creationId xmlns:p14="http://schemas.microsoft.com/office/powerpoint/2010/main" val="3197851467"/>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30" name="Angled stripes">
            <a:extLst>
              <a:ext uri="{FF2B5EF4-FFF2-40B4-BE49-F238E27FC236}">
                <a16:creationId xmlns:a16="http://schemas.microsoft.com/office/drawing/2014/main" id="{C8B8AF00-7F29-4059-919A-34AB8FF761EE}"/>
              </a:ext>
            </a:extLst>
          </p:cNvPr>
          <p:cNvGrpSpPr/>
          <p:nvPr userDrawn="1"/>
        </p:nvGrpSpPr>
        <p:grpSpPr>
          <a:xfrm>
            <a:off x="2101012" y="2821242"/>
            <a:ext cx="11833943" cy="1855206"/>
            <a:chOff x="2101012" y="2821242"/>
            <a:chExt cx="11833943" cy="1855206"/>
          </a:xfrm>
        </p:grpSpPr>
        <p:sp>
          <p:nvSpPr>
            <p:cNvPr id="32" name="Angled stripe 1">
              <a:extLst>
                <a:ext uri="{FF2B5EF4-FFF2-40B4-BE49-F238E27FC236}">
                  <a16:creationId xmlns:a16="http://schemas.microsoft.com/office/drawing/2014/main" id="{DADD97D1-C55F-4E52-9379-40C2C5016806}"/>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3" name="Angled stripe 2">
              <a:extLst>
                <a:ext uri="{FF2B5EF4-FFF2-40B4-BE49-F238E27FC236}">
                  <a16:creationId xmlns:a16="http://schemas.microsoft.com/office/drawing/2014/main" id="{28F4E720-20CB-4FAB-A8EA-39AC17295C41}"/>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36" name="GameChangers">
            <a:extLst>
              <a:ext uri="{FF2B5EF4-FFF2-40B4-BE49-F238E27FC236}">
                <a16:creationId xmlns:a16="http://schemas.microsoft.com/office/drawing/2014/main" id="{61907518-2C9D-4916-A2E9-4FD5F5977DA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37" name="IpsosLogo">
            <a:extLst>
              <a:ext uri="{FF2B5EF4-FFF2-40B4-BE49-F238E27FC236}">
                <a16:creationId xmlns:a16="http://schemas.microsoft.com/office/drawing/2014/main" id="{5D4E1E8D-6AD1-4899-83B2-AC2F32DCC0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28" name="Ipsos Copyright">
            <a:extLst>
              <a:ext uri="{FF2B5EF4-FFF2-40B4-BE49-F238E27FC236}">
                <a16:creationId xmlns:a16="http://schemas.microsoft.com/office/drawing/2014/main" id="{A1D3A889-780A-494A-A28B-80878790CB22}"/>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34" name="Thank">
            <a:extLst>
              <a:ext uri="{FF2B5EF4-FFF2-40B4-BE49-F238E27FC236}">
                <a16:creationId xmlns:a16="http://schemas.microsoft.com/office/drawing/2014/main" id="{37CA2F33-CA02-4A71-AC54-076BCBA7FE3A}"/>
              </a:ext>
            </a:extLst>
          </p:cNvPr>
          <p:cNvSpPr txBox="1"/>
          <p:nvPr userDrawn="1"/>
        </p:nvSpPr>
        <p:spPr>
          <a:xfrm>
            <a:off x="631150" y="534745"/>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35" name="You">
            <a:extLst>
              <a:ext uri="{FF2B5EF4-FFF2-40B4-BE49-F238E27FC236}">
                <a16:creationId xmlns:a16="http://schemas.microsoft.com/office/drawing/2014/main" id="{B309B63E-1974-4C2D-95EE-5527D5578F0E}"/>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grpSp>
        <p:nvGrpSpPr>
          <p:cNvPr id="2" name="Icons01">
            <a:extLst>
              <a:ext uri="{FF2B5EF4-FFF2-40B4-BE49-F238E27FC236}">
                <a16:creationId xmlns:a16="http://schemas.microsoft.com/office/drawing/2014/main" id="{82E6D07F-FEB2-4872-95FF-B60FAAF2C0F3}"/>
              </a:ext>
            </a:extLst>
          </p:cNvPr>
          <p:cNvGrpSpPr/>
          <p:nvPr userDrawn="1"/>
        </p:nvGrpSpPr>
        <p:grpSpPr>
          <a:xfrm>
            <a:off x="631150" y="4043586"/>
            <a:ext cx="464690" cy="562031"/>
            <a:chOff x="631150" y="4043586"/>
            <a:chExt cx="464690" cy="562031"/>
          </a:xfrm>
        </p:grpSpPr>
        <p:cxnSp>
          <p:nvCxnSpPr>
            <p:cNvPr id="139" name="Hline">
              <a:extLst>
                <a:ext uri="{FF2B5EF4-FFF2-40B4-BE49-F238E27FC236}">
                  <a16:creationId xmlns:a16="http://schemas.microsoft.com/office/drawing/2014/main" id="{F9951622-9DCB-4EDE-AB06-074072E00F89}"/>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IconPhone">
              <a:extLst>
                <a:ext uri="{FF2B5EF4-FFF2-40B4-BE49-F238E27FC236}">
                  <a16:creationId xmlns:a16="http://schemas.microsoft.com/office/drawing/2014/main" id="{046E5E11-DA76-4BF9-BB1E-D012E1C45F4A}"/>
                </a:ext>
              </a:extLst>
            </p:cNvPr>
            <p:cNvGrpSpPr>
              <a:grpSpLocks noChangeAspect="1"/>
            </p:cNvGrpSpPr>
            <p:nvPr/>
          </p:nvGrpSpPr>
          <p:grpSpPr>
            <a:xfrm>
              <a:off x="631150" y="4425617"/>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IconEmail">
              <a:extLst>
                <a:ext uri="{FF2B5EF4-FFF2-40B4-BE49-F238E27FC236}">
                  <a16:creationId xmlns:a16="http://schemas.microsoft.com/office/drawing/2014/main" id="{5CFB9EFF-3059-4F2C-B758-010039D4BF75}"/>
                </a:ext>
              </a:extLst>
            </p:cNvPr>
            <p:cNvGrpSpPr>
              <a:grpSpLocks noChangeAspect="1"/>
            </p:cNvGrpSpPr>
            <p:nvPr/>
          </p:nvGrpSpPr>
          <p:grpSpPr>
            <a:xfrm>
              <a:off x="631150" y="4162565"/>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55" name="strPhone01">
            <a:extLst>
              <a:ext uri="{FF2B5EF4-FFF2-40B4-BE49-F238E27FC236}">
                <a16:creationId xmlns:a16="http://schemas.microsoft.com/office/drawing/2014/main" id="{BCB534B6-09EA-44D3-BFF9-551B320259F0}"/>
              </a:ext>
            </a:extLst>
          </p:cNvPr>
          <p:cNvSpPr>
            <a:spLocks noGrp="1"/>
          </p:cNvSpPr>
          <p:nvPr userDrawn="1">
            <p:ph type="body" sz="quarter" idx="12"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56" name="strEmail01">
            <a:extLst>
              <a:ext uri="{FF2B5EF4-FFF2-40B4-BE49-F238E27FC236}">
                <a16:creationId xmlns:a16="http://schemas.microsoft.com/office/drawing/2014/main" id="{888684B9-CD4A-4886-8509-C2567DBF6773}"/>
              </a:ext>
            </a:extLst>
          </p:cNvPr>
          <p:cNvSpPr>
            <a:spLocks noGrp="1"/>
          </p:cNvSpPr>
          <p:nvPr userDrawn="1">
            <p:ph type="body" sz="quarter" idx="13"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54" name="strFunction01">
            <a:extLst>
              <a:ext uri="{FF2B5EF4-FFF2-40B4-BE49-F238E27FC236}">
                <a16:creationId xmlns:a16="http://schemas.microsoft.com/office/drawing/2014/main" id="{F43C5EB0-96D8-4896-92BB-154617B4019D}"/>
              </a:ext>
            </a:extLst>
          </p:cNvPr>
          <p:cNvSpPr>
            <a:spLocks noGrp="1"/>
          </p:cNvSpPr>
          <p:nvPr userDrawn="1">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53" name="strName01">
            <a:extLst>
              <a:ext uri="{FF2B5EF4-FFF2-40B4-BE49-F238E27FC236}">
                <a16:creationId xmlns:a16="http://schemas.microsoft.com/office/drawing/2014/main" id="{CA6EDA0F-2CDC-4422-81EB-FBC0023609D5}"/>
              </a:ext>
            </a:extLst>
          </p:cNvPr>
          <p:cNvSpPr>
            <a:spLocks noGrp="1"/>
          </p:cNvSpPr>
          <p:nvPr userDrawn="1">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spTree>
    <p:extLst>
      <p:ext uri="{BB962C8B-B14F-4D97-AF65-F5344CB8AC3E}">
        <p14:creationId xmlns:p14="http://schemas.microsoft.com/office/powerpoint/2010/main" val="4183269078"/>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2)">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8" name="Angled stripes">
            <a:extLst>
              <a:ext uri="{FF2B5EF4-FFF2-40B4-BE49-F238E27FC236}">
                <a16:creationId xmlns:a16="http://schemas.microsoft.com/office/drawing/2014/main" id="{6474FC46-18DA-4146-BB5E-A715CEC0A659}"/>
              </a:ext>
            </a:extLst>
          </p:cNvPr>
          <p:cNvGrpSpPr/>
          <p:nvPr userDrawn="1"/>
        </p:nvGrpSpPr>
        <p:grpSpPr>
          <a:xfrm>
            <a:off x="2101012" y="2821242"/>
            <a:ext cx="11833943" cy="1855206"/>
            <a:chOff x="2101012" y="2821242"/>
            <a:chExt cx="11833943" cy="1855206"/>
          </a:xfrm>
        </p:grpSpPr>
        <p:sp>
          <p:nvSpPr>
            <p:cNvPr id="49" name="Angled stripe 1">
              <a:extLst>
                <a:ext uri="{FF2B5EF4-FFF2-40B4-BE49-F238E27FC236}">
                  <a16:creationId xmlns:a16="http://schemas.microsoft.com/office/drawing/2014/main" id="{F787226F-625E-4C84-98E0-F63299370DC9}"/>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0" name="Angled stripe 2">
              <a:extLst>
                <a:ext uri="{FF2B5EF4-FFF2-40B4-BE49-F238E27FC236}">
                  <a16:creationId xmlns:a16="http://schemas.microsoft.com/office/drawing/2014/main" id="{C25B7367-1252-49A7-AFA7-FD5450E0891A}"/>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53" name="GameChangers">
            <a:extLst>
              <a:ext uri="{FF2B5EF4-FFF2-40B4-BE49-F238E27FC236}">
                <a16:creationId xmlns:a16="http://schemas.microsoft.com/office/drawing/2014/main" id="{B6B2605B-766D-4848-B404-F000387F959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54" name="IpsosLogo">
            <a:extLst>
              <a:ext uri="{FF2B5EF4-FFF2-40B4-BE49-F238E27FC236}">
                <a16:creationId xmlns:a16="http://schemas.microsoft.com/office/drawing/2014/main" id="{467B23F8-2D0F-4AF1-8CD0-EA8EAC8708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47" name="Ipsos Copyright">
            <a:extLst>
              <a:ext uri="{FF2B5EF4-FFF2-40B4-BE49-F238E27FC236}">
                <a16:creationId xmlns:a16="http://schemas.microsoft.com/office/drawing/2014/main" id="{78B5927F-2B8B-43EA-BC02-9A706AF888A4}"/>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51" name="Thank">
            <a:extLst>
              <a:ext uri="{FF2B5EF4-FFF2-40B4-BE49-F238E27FC236}">
                <a16:creationId xmlns:a16="http://schemas.microsoft.com/office/drawing/2014/main" id="{FC815069-EF86-4562-8A14-D32195775E50}"/>
              </a:ext>
            </a:extLst>
          </p:cNvPr>
          <p:cNvSpPr txBox="1"/>
          <p:nvPr userDrawn="1"/>
        </p:nvSpPr>
        <p:spPr>
          <a:xfrm>
            <a:off x="631150" y="534745"/>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52" name="You">
            <a:extLst>
              <a:ext uri="{FF2B5EF4-FFF2-40B4-BE49-F238E27FC236}">
                <a16:creationId xmlns:a16="http://schemas.microsoft.com/office/drawing/2014/main" id="{79A7CBD7-0426-41BC-B6D6-47AE9AC69E87}"/>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grpSp>
        <p:nvGrpSpPr>
          <p:cNvPr id="171" name="Icons02">
            <a:extLst>
              <a:ext uri="{FF2B5EF4-FFF2-40B4-BE49-F238E27FC236}">
                <a16:creationId xmlns:a16="http://schemas.microsoft.com/office/drawing/2014/main" id="{3E9DA0FE-B996-4592-A145-6B29589E46DF}"/>
              </a:ext>
            </a:extLst>
          </p:cNvPr>
          <p:cNvGrpSpPr/>
          <p:nvPr userDrawn="1"/>
        </p:nvGrpSpPr>
        <p:grpSpPr>
          <a:xfrm>
            <a:off x="5267422" y="4043586"/>
            <a:ext cx="464690" cy="562031"/>
            <a:chOff x="631150" y="4043586"/>
            <a:chExt cx="464690" cy="562031"/>
          </a:xfrm>
        </p:grpSpPr>
        <p:cxnSp>
          <p:nvCxnSpPr>
            <p:cNvPr id="172" name="Hline">
              <a:extLst>
                <a:ext uri="{FF2B5EF4-FFF2-40B4-BE49-F238E27FC236}">
                  <a16:creationId xmlns:a16="http://schemas.microsoft.com/office/drawing/2014/main" id="{E0820381-BA9F-4292-B89B-326958559A6A}"/>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3" name="IconPhone">
              <a:extLst>
                <a:ext uri="{FF2B5EF4-FFF2-40B4-BE49-F238E27FC236}">
                  <a16:creationId xmlns:a16="http://schemas.microsoft.com/office/drawing/2014/main" id="{09A41851-6783-4747-90A0-401C39D757A9}"/>
                </a:ext>
              </a:extLst>
            </p:cNvPr>
            <p:cNvGrpSpPr>
              <a:grpSpLocks noChangeAspect="1"/>
            </p:cNvGrpSpPr>
            <p:nvPr/>
          </p:nvGrpSpPr>
          <p:grpSpPr>
            <a:xfrm>
              <a:off x="631150" y="4425617"/>
              <a:ext cx="180000" cy="180000"/>
              <a:chOff x="2703390" y="3158472"/>
              <a:chExt cx="960114" cy="960114"/>
            </a:xfrm>
          </p:grpSpPr>
          <p:sp>
            <p:nvSpPr>
              <p:cNvPr id="181" name="Ellipse 125">
                <a:extLst>
                  <a:ext uri="{FF2B5EF4-FFF2-40B4-BE49-F238E27FC236}">
                    <a16:creationId xmlns:a16="http://schemas.microsoft.com/office/drawing/2014/main" id="{AFF510ED-E0BF-4FF1-960C-4F4B53F3CE7F}"/>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2" name="Group 4">
                <a:extLst>
                  <a:ext uri="{FF2B5EF4-FFF2-40B4-BE49-F238E27FC236}">
                    <a16:creationId xmlns:a16="http://schemas.microsoft.com/office/drawing/2014/main" id="{9022AFBF-0B63-4399-B3E3-61288A731917}"/>
                  </a:ext>
                </a:extLst>
              </p:cNvPr>
              <p:cNvGrpSpPr>
                <a:grpSpLocks noChangeAspect="1"/>
              </p:cNvGrpSpPr>
              <p:nvPr/>
            </p:nvGrpSpPr>
            <p:grpSpPr bwMode="auto">
              <a:xfrm>
                <a:off x="2912386" y="3366720"/>
                <a:ext cx="542122" cy="543618"/>
                <a:chOff x="2638" y="958"/>
                <a:chExt cx="1087" cy="1090"/>
              </a:xfrm>
              <a:noFill/>
            </p:grpSpPr>
            <p:sp>
              <p:nvSpPr>
                <p:cNvPr id="183" name="Freeform 5">
                  <a:extLst>
                    <a:ext uri="{FF2B5EF4-FFF2-40B4-BE49-F238E27FC236}">
                      <a16:creationId xmlns:a16="http://schemas.microsoft.com/office/drawing/2014/main" id="{4546AA30-17B8-4CD4-8A87-000ACCE4FC36}"/>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reeform 6">
                  <a:extLst>
                    <a:ext uri="{FF2B5EF4-FFF2-40B4-BE49-F238E27FC236}">
                      <a16:creationId xmlns:a16="http://schemas.microsoft.com/office/drawing/2014/main" id="{A4FF0471-B4FD-4855-8CEB-DFBE53DD41BA}"/>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reeform 7">
                  <a:extLst>
                    <a:ext uri="{FF2B5EF4-FFF2-40B4-BE49-F238E27FC236}">
                      <a16:creationId xmlns:a16="http://schemas.microsoft.com/office/drawing/2014/main" id="{AEC9BCE8-FF8D-4CA9-91E0-55B5FD0FD40A}"/>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74" name="IconEmail">
              <a:extLst>
                <a:ext uri="{FF2B5EF4-FFF2-40B4-BE49-F238E27FC236}">
                  <a16:creationId xmlns:a16="http://schemas.microsoft.com/office/drawing/2014/main" id="{6FD409C9-ACEA-47E6-8F0F-C91625D113B3}"/>
                </a:ext>
              </a:extLst>
            </p:cNvPr>
            <p:cNvGrpSpPr>
              <a:grpSpLocks noChangeAspect="1"/>
            </p:cNvGrpSpPr>
            <p:nvPr/>
          </p:nvGrpSpPr>
          <p:grpSpPr>
            <a:xfrm>
              <a:off x="631150" y="4162565"/>
              <a:ext cx="180000" cy="180000"/>
              <a:chOff x="2703390" y="4365085"/>
              <a:chExt cx="960114" cy="960114"/>
            </a:xfrm>
          </p:grpSpPr>
          <p:sp>
            <p:nvSpPr>
              <p:cNvPr id="175" name="Ellipse 125">
                <a:extLst>
                  <a:ext uri="{FF2B5EF4-FFF2-40B4-BE49-F238E27FC236}">
                    <a16:creationId xmlns:a16="http://schemas.microsoft.com/office/drawing/2014/main" id="{95BFDFC8-049D-49B7-8633-58549208D35A}"/>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6" name="Group 175">
                <a:extLst>
                  <a:ext uri="{FF2B5EF4-FFF2-40B4-BE49-F238E27FC236}">
                    <a16:creationId xmlns:a16="http://schemas.microsoft.com/office/drawing/2014/main" id="{43694B27-068A-4EE7-810A-7491B1866B54}"/>
                  </a:ext>
                </a:extLst>
              </p:cNvPr>
              <p:cNvGrpSpPr>
                <a:grpSpLocks noChangeAspect="1"/>
              </p:cNvGrpSpPr>
              <p:nvPr/>
            </p:nvGrpSpPr>
            <p:grpSpPr>
              <a:xfrm>
                <a:off x="2886170" y="4635603"/>
                <a:ext cx="594554" cy="419078"/>
                <a:chOff x="4562584" y="4650255"/>
                <a:chExt cx="457200" cy="322263"/>
              </a:xfrm>
            </p:grpSpPr>
            <p:sp>
              <p:nvSpPr>
                <p:cNvPr id="177" name="Line 20">
                  <a:extLst>
                    <a:ext uri="{FF2B5EF4-FFF2-40B4-BE49-F238E27FC236}">
                      <a16:creationId xmlns:a16="http://schemas.microsoft.com/office/drawing/2014/main" id="{9BA386E5-6C14-4C84-8361-BB05371DA89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8" name="Freeform 21">
                  <a:extLst>
                    <a:ext uri="{FF2B5EF4-FFF2-40B4-BE49-F238E27FC236}">
                      <a16:creationId xmlns:a16="http://schemas.microsoft.com/office/drawing/2014/main" id="{CD606574-A038-4115-912B-96D833B660EF}"/>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9" name="Freeform 22">
                  <a:extLst>
                    <a:ext uri="{FF2B5EF4-FFF2-40B4-BE49-F238E27FC236}">
                      <a16:creationId xmlns:a16="http://schemas.microsoft.com/office/drawing/2014/main" id="{4C227C4F-FF53-4A45-A019-67CF6AA6D354}"/>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80" name="Line 23">
                  <a:extLst>
                    <a:ext uri="{FF2B5EF4-FFF2-40B4-BE49-F238E27FC236}">
                      <a16:creationId xmlns:a16="http://schemas.microsoft.com/office/drawing/2014/main" id="{52E3DD9F-0B48-48BA-8F4A-95FC0C8E086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86" name="strPhone02">
            <a:extLst>
              <a:ext uri="{FF2B5EF4-FFF2-40B4-BE49-F238E27FC236}">
                <a16:creationId xmlns:a16="http://schemas.microsoft.com/office/drawing/2014/main" id="{E2C0C522-12E4-4EF0-833F-E0F37D5F3D02}"/>
              </a:ext>
            </a:extLst>
          </p:cNvPr>
          <p:cNvSpPr>
            <a:spLocks noGrp="1"/>
          </p:cNvSpPr>
          <p:nvPr>
            <p:ph type="body" sz="quarter" idx="26" hasCustomPrompt="1"/>
          </p:nvPr>
        </p:nvSpPr>
        <p:spPr>
          <a:xfrm>
            <a:off x="5536979" y="4417541"/>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87" name="strEmail02">
            <a:extLst>
              <a:ext uri="{FF2B5EF4-FFF2-40B4-BE49-F238E27FC236}">
                <a16:creationId xmlns:a16="http://schemas.microsoft.com/office/drawing/2014/main" id="{DE941389-73A0-43C7-9DBA-C71D9024DCFC}"/>
              </a:ext>
            </a:extLst>
          </p:cNvPr>
          <p:cNvSpPr>
            <a:spLocks noGrp="1"/>
          </p:cNvSpPr>
          <p:nvPr>
            <p:ph type="body" sz="quarter" idx="27" hasCustomPrompt="1"/>
          </p:nvPr>
        </p:nvSpPr>
        <p:spPr>
          <a:xfrm>
            <a:off x="5536979" y="4159760"/>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88" name="strFunction02">
            <a:extLst>
              <a:ext uri="{FF2B5EF4-FFF2-40B4-BE49-F238E27FC236}">
                <a16:creationId xmlns:a16="http://schemas.microsoft.com/office/drawing/2014/main" id="{D8CBC902-433C-4313-98FA-5AA1866EC939}"/>
              </a:ext>
            </a:extLst>
          </p:cNvPr>
          <p:cNvSpPr>
            <a:spLocks noGrp="1"/>
          </p:cNvSpPr>
          <p:nvPr>
            <p:ph type="body" sz="quarter" idx="28" hasCustomPrompt="1"/>
          </p:nvPr>
        </p:nvSpPr>
        <p:spPr>
          <a:xfrm>
            <a:off x="5267422"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89" name="strName02">
            <a:extLst>
              <a:ext uri="{FF2B5EF4-FFF2-40B4-BE49-F238E27FC236}">
                <a16:creationId xmlns:a16="http://schemas.microsoft.com/office/drawing/2014/main" id="{B7CAD57A-FEFC-47FA-AF95-5D0511D06A8D}"/>
              </a:ext>
            </a:extLst>
          </p:cNvPr>
          <p:cNvSpPr>
            <a:spLocks noGrp="1"/>
          </p:cNvSpPr>
          <p:nvPr>
            <p:ph type="body" sz="quarter" idx="29" hasCustomPrompt="1"/>
          </p:nvPr>
        </p:nvSpPr>
        <p:spPr>
          <a:xfrm>
            <a:off x="5267422" y="3475694"/>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93" name="Icons01">
            <a:extLst>
              <a:ext uri="{FF2B5EF4-FFF2-40B4-BE49-F238E27FC236}">
                <a16:creationId xmlns:a16="http://schemas.microsoft.com/office/drawing/2014/main" id="{239DD276-DDB8-44F0-9FC0-D73680DA20F5}"/>
              </a:ext>
            </a:extLst>
          </p:cNvPr>
          <p:cNvGrpSpPr/>
          <p:nvPr userDrawn="1"/>
        </p:nvGrpSpPr>
        <p:grpSpPr>
          <a:xfrm>
            <a:off x="631150" y="4043586"/>
            <a:ext cx="464690" cy="562031"/>
            <a:chOff x="631150" y="4043586"/>
            <a:chExt cx="464690" cy="562031"/>
          </a:xfrm>
        </p:grpSpPr>
        <p:cxnSp>
          <p:nvCxnSpPr>
            <p:cNvPr id="94" name="Hline">
              <a:extLst>
                <a:ext uri="{FF2B5EF4-FFF2-40B4-BE49-F238E27FC236}">
                  <a16:creationId xmlns:a16="http://schemas.microsoft.com/office/drawing/2014/main" id="{2DC9BDF0-2FC5-46F1-A7B2-0ED11725DFD2}"/>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5" name="IconPhone">
              <a:extLst>
                <a:ext uri="{FF2B5EF4-FFF2-40B4-BE49-F238E27FC236}">
                  <a16:creationId xmlns:a16="http://schemas.microsoft.com/office/drawing/2014/main" id="{2F25269A-1C55-473F-BE66-A61B5F63959D}"/>
                </a:ext>
              </a:extLst>
            </p:cNvPr>
            <p:cNvGrpSpPr>
              <a:grpSpLocks noChangeAspect="1"/>
            </p:cNvGrpSpPr>
            <p:nvPr/>
          </p:nvGrpSpPr>
          <p:grpSpPr>
            <a:xfrm>
              <a:off x="631150" y="4425617"/>
              <a:ext cx="180000" cy="180000"/>
              <a:chOff x="2703390" y="3158472"/>
              <a:chExt cx="960114" cy="960114"/>
            </a:xfrm>
          </p:grpSpPr>
          <p:sp>
            <p:nvSpPr>
              <p:cNvPr id="122" name="Ellipse 125">
                <a:extLst>
                  <a:ext uri="{FF2B5EF4-FFF2-40B4-BE49-F238E27FC236}">
                    <a16:creationId xmlns:a16="http://schemas.microsoft.com/office/drawing/2014/main" id="{211F23FB-69E5-44C4-A18C-3C2073E5B11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3" name="Group 4">
                <a:extLst>
                  <a:ext uri="{FF2B5EF4-FFF2-40B4-BE49-F238E27FC236}">
                    <a16:creationId xmlns:a16="http://schemas.microsoft.com/office/drawing/2014/main" id="{A2277612-0C18-4E4A-9946-5BDF503C9ACE}"/>
                  </a:ext>
                </a:extLst>
              </p:cNvPr>
              <p:cNvGrpSpPr>
                <a:grpSpLocks noChangeAspect="1"/>
              </p:cNvGrpSpPr>
              <p:nvPr/>
            </p:nvGrpSpPr>
            <p:grpSpPr bwMode="auto">
              <a:xfrm>
                <a:off x="2912386" y="3366720"/>
                <a:ext cx="542122" cy="543618"/>
                <a:chOff x="2638" y="958"/>
                <a:chExt cx="1087" cy="1090"/>
              </a:xfrm>
              <a:noFill/>
            </p:grpSpPr>
            <p:sp>
              <p:nvSpPr>
                <p:cNvPr id="124" name="Freeform 5">
                  <a:extLst>
                    <a:ext uri="{FF2B5EF4-FFF2-40B4-BE49-F238E27FC236}">
                      <a16:creationId xmlns:a16="http://schemas.microsoft.com/office/drawing/2014/main" id="{E539A085-2A56-42BA-8876-ECBA47781E5C}"/>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Freeform 6">
                  <a:extLst>
                    <a:ext uri="{FF2B5EF4-FFF2-40B4-BE49-F238E27FC236}">
                      <a16:creationId xmlns:a16="http://schemas.microsoft.com/office/drawing/2014/main" id="{E3319C81-CAB2-4C55-9262-EE060FC47B6E}"/>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Freeform 7">
                  <a:extLst>
                    <a:ext uri="{FF2B5EF4-FFF2-40B4-BE49-F238E27FC236}">
                      <a16:creationId xmlns:a16="http://schemas.microsoft.com/office/drawing/2014/main" id="{A7339AEE-CBCF-47AB-A9A5-1CD86F751448}"/>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6" name="IconEmail">
              <a:extLst>
                <a:ext uri="{FF2B5EF4-FFF2-40B4-BE49-F238E27FC236}">
                  <a16:creationId xmlns:a16="http://schemas.microsoft.com/office/drawing/2014/main" id="{6F1632F9-B621-4C38-960C-DA5E6F85B343}"/>
                </a:ext>
              </a:extLst>
            </p:cNvPr>
            <p:cNvGrpSpPr>
              <a:grpSpLocks noChangeAspect="1"/>
            </p:cNvGrpSpPr>
            <p:nvPr/>
          </p:nvGrpSpPr>
          <p:grpSpPr>
            <a:xfrm>
              <a:off x="631150" y="4162565"/>
              <a:ext cx="180000" cy="180000"/>
              <a:chOff x="2703390" y="4365085"/>
              <a:chExt cx="960114" cy="960114"/>
            </a:xfrm>
          </p:grpSpPr>
          <p:sp>
            <p:nvSpPr>
              <p:cNvPr id="97" name="Ellipse 125">
                <a:extLst>
                  <a:ext uri="{FF2B5EF4-FFF2-40B4-BE49-F238E27FC236}">
                    <a16:creationId xmlns:a16="http://schemas.microsoft.com/office/drawing/2014/main" id="{F11AD308-C899-4373-B00C-56D77249A081}"/>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17" name="Group 116">
                <a:extLst>
                  <a:ext uri="{FF2B5EF4-FFF2-40B4-BE49-F238E27FC236}">
                    <a16:creationId xmlns:a16="http://schemas.microsoft.com/office/drawing/2014/main" id="{3DC56136-2549-4CAD-A095-EA048E8BEC24}"/>
                  </a:ext>
                </a:extLst>
              </p:cNvPr>
              <p:cNvGrpSpPr>
                <a:grpSpLocks noChangeAspect="1"/>
              </p:cNvGrpSpPr>
              <p:nvPr/>
            </p:nvGrpSpPr>
            <p:grpSpPr>
              <a:xfrm>
                <a:off x="2886170" y="4635603"/>
                <a:ext cx="594554" cy="419078"/>
                <a:chOff x="4562584" y="4650255"/>
                <a:chExt cx="457200" cy="322263"/>
              </a:xfrm>
            </p:grpSpPr>
            <p:sp>
              <p:nvSpPr>
                <p:cNvPr id="118" name="Line 20">
                  <a:extLst>
                    <a:ext uri="{FF2B5EF4-FFF2-40B4-BE49-F238E27FC236}">
                      <a16:creationId xmlns:a16="http://schemas.microsoft.com/office/drawing/2014/main" id="{7465CE6F-AB4D-45E4-959F-77A21B0A5DB3}"/>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19" name="Freeform 21">
                  <a:extLst>
                    <a:ext uri="{FF2B5EF4-FFF2-40B4-BE49-F238E27FC236}">
                      <a16:creationId xmlns:a16="http://schemas.microsoft.com/office/drawing/2014/main" id="{46D4B8F3-8C14-40EC-A063-FE3AF5C0750D}"/>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20" name="Freeform 22">
                  <a:extLst>
                    <a:ext uri="{FF2B5EF4-FFF2-40B4-BE49-F238E27FC236}">
                      <a16:creationId xmlns:a16="http://schemas.microsoft.com/office/drawing/2014/main" id="{ECED9814-E13C-4C80-8880-0AD48CA1BB7B}"/>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21" name="Line 23">
                  <a:extLst>
                    <a:ext uri="{FF2B5EF4-FFF2-40B4-BE49-F238E27FC236}">
                      <a16:creationId xmlns:a16="http://schemas.microsoft.com/office/drawing/2014/main" id="{71D7ACFC-25B1-447D-B302-221A7C9AB7C7}"/>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27" name="strPhone01">
            <a:extLst>
              <a:ext uri="{FF2B5EF4-FFF2-40B4-BE49-F238E27FC236}">
                <a16:creationId xmlns:a16="http://schemas.microsoft.com/office/drawing/2014/main" id="{A51A564F-A374-4B3F-BD79-1C67B6213137}"/>
              </a:ext>
            </a:extLst>
          </p:cNvPr>
          <p:cNvSpPr>
            <a:spLocks noGrp="1"/>
          </p:cNvSpPr>
          <p:nvPr>
            <p:ph type="body" sz="quarter" idx="12"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28" name="strEmail01">
            <a:extLst>
              <a:ext uri="{FF2B5EF4-FFF2-40B4-BE49-F238E27FC236}">
                <a16:creationId xmlns:a16="http://schemas.microsoft.com/office/drawing/2014/main" id="{60B11F2F-B4E3-40EE-85D3-A30C1802A8E5}"/>
              </a:ext>
            </a:extLst>
          </p:cNvPr>
          <p:cNvSpPr>
            <a:spLocks noGrp="1"/>
          </p:cNvSpPr>
          <p:nvPr>
            <p:ph type="body" sz="quarter" idx="13"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29" name="strFunction01">
            <a:extLst>
              <a:ext uri="{FF2B5EF4-FFF2-40B4-BE49-F238E27FC236}">
                <a16:creationId xmlns:a16="http://schemas.microsoft.com/office/drawing/2014/main" id="{3C49658E-3019-4D0B-9138-33C7142625B7}"/>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30" name="strName01">
            <a:extLst>
              <a:ext uri="{FF2B5EF4-FFF2-40B4-BE49-F238E27FC236}">
                <a16:creationId xmlns:a16="http://schemas.microsoft.com/office/drawing/2014/main" id="{7409FF92-ACE7-46CA-9665-B23428452C4D}"/>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spTree>
    <p:extLst>
      <p:ext uri="{BB962C8B-B14F-4D97-AF65-F5344CB8AC3E}">
        <p14:creationId xmlns:p14="http://schemas.microsoft.com/office/powerpoint/2010/main" val="65069937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3)">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67" name="Angled stripes">
            <a:extLst>
              <a:ext uri="{FF2B5EF4-FFF2-40B4-BE49-F238E27FC236}">
                <a16:creationId xmlns:a16="http://schemas.microsoft.com/office/drawing/2014/main" id="{F533E234-6025-4C47-A002-B53D3206A9BC}"/>
              </a:ext>
            </a:extLst>
          </p:cNvPr>
          <p:cNvGrpSpPr/>
          <p:nvPr userDrawn="1"/>
        </p:nvGrpSpPr>
        <p:grpSpPr>
          <a:xfrm>
            <a:off x="2101012" y="2821242"/>
            <a:ext cx="11833943" cy="1855206"/>
            <a:chOff x="2101012" y="2821242"/>
            <a:chExt cx="11833943" cy="1855206"/>
          </a:xfrm>
        </p:grpSpPr>
        <p:sp>
          <p:nvSpPr>
            <p:cNvPr id="68" name="Angled stripe 1">
              <a:extLst>
                <a:ext uri="{FF2B5EF4-FFF2-40B4-BE49-F238E27FC236}">
                  <a16:creationId xmlns:a16="http://schemas.microsoft.com/office/drawing/2014/main" id="{D9A50C02-45F5-4790-A2D6-F634706348FB}"/>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9" name="Angled stripe 2">
              <a:extLst>
                <a:ext uri="{FF2B5EF4-FFF2-40B4-BE49-F238E27FC236}">
                  <a16:creationId xmlns:a16="http://schemas.microsoft.com/office/drawing/2014/main" id="{8AAA1F8F-0343-4487-8E8A-70290DE2986B}"/>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70" name="GameChangers">
            <a:extLst>
              <a:ext uri="{FF2B5EF4-FFF2-40B4-BE49-F238E27FC236}">
                <a16:creationId xmlns:a16="http://schemas.microsoft.com/office/drawing/2014/main" id="{4012E296-F82D-4B97-9EFD-8CB7483F8C7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71" name="IpsosLogo">
            <a:extLst>
              <a:ext uri="{FF2B5EF4-FFF2-40B4-BE49-F238E27FC236}">
                <a16:creationId xmlns:a16="http://schemas.microsoft.com/office/drawing/2014/main" id="{FC641C7B-CDED-49C1-9507-5D12793BAA9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66" name="Ipsos Copyright">
            <a:extLst>
              <a:ext uri="{FF2B5EF4-FFF2-40B4-BE49-F238E27FC236}">
                <a16:creationId xmlns:a16="http://schemas.microsoft.com/office/drawing/2014/main" id="{9C1E8FB8-53C6-4B29-92BE-13CA7B6A885A}"/>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136" name="Thank">
            <a:extLst>
              <a:ext uri="{FF2B5EF4-FFF2-40B4-BE49-F238E27FC236}">
                <a16:creationId xmlns:a16="http://schemas.microsoft.com/office/drawing/2014/main" id="{C0820950-AE2F-4837-88D3-A2C0A532DA63}"/>
              </a:ext>
            </a:extLst>
          </p:cNvPr>
          <p:cNvSpPr txBox="1"/>
          <p:nvPr userDrawn="1"/>
        </p:nvSpPr>
        <p:spPr>
          <a:xfrm>
            <a:off x="631150" y="156304"/>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137" name="You">
            <a:extLst>
              <a:ext uri="{FF2B5EF4-FFF2-40B4-BE49-F238E27FC236}">
                <a16:creationId xmlns:a16="http://schemas.microsoft.com/office/drawing/2014/main" id="{DDDC6352-A020-4B44-92AD-FF8486AAAF22}"/>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grpSp>
        <p:nvGrpSpPr>
          <p:cNvPr id="129" name="Icons03">
            <a:extLst>
              <a:ext uri="{FF2B5EF4-FFF2-40B4-BE49-F238E27FC236}">
                <a16:creationId xmlns:a16="http://schemas.microsoft.com/office/drawing/2014/main" id="{055A0E85-3AC3-44F9-AFC0-413406BC8A0D}"/>
              </a:ext>
            </a:extLst>
          </p:cNvPr>
          <p:cNvGrpSpPr/>
          <p:nvPr userDrawn="1"/>
        </p:nvGrpSpPr>
        <p:grpSpPr>
          <a:xfrm>
            <a:off x="631150" y="4875303"/>
            <a:ext cx="464690" cy="562031"/>
            <a:chOff x="631150" y="4043586"/>
            <a:chExt cx="464690" cy="562031"/>
          </a:xfrm>
        </p:grpSpPr>
        <p:cxnSp>
          <p:nvCxnSpPr>
            <p:cNvPr id="130" name="Hline">
              <a:extLst>
                <a:ext uri="{FF2B5EF4-FFF2-40B4-BE49-F238E27FC236}">
                  <a16:creationId xmlns:a16="http://schemas.microsoft.com/office/drawing/2014/main" id="{0B493B13-6310-4532-8D70-14DF5181577D}"/>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1" name="IconPhone">
              <a:extLst>
                <a:ext uri="{FF2B5EF4-FFF2-40B4-BE49-F238E27FC236}">
                  <a16:creationId xmlns:a16="http://schemas.microsoft.com/office/drawing/2014/main" id="{C264DE80-C3BE-4825-82E5-9E5D10344CF5}"/>
                </a:ext>
              </a:extLst>
            </p:cNvPr>
            <p:cNvGrpSpPr>
              <a:grpSpLocks noChangeAspect="1"/>
            </p:cNvGrpSpPr>
            <p:nvPr/>
          </p:nvGrpSpPr>
          <p:grpSpPr>
            <a:xfrm>
              <a:off x="631150" y="4425617"/>
              <a:ext cx="180000" cy="180000"/>
              <a:chOff x="2703390" y="3158472"/>
              <a:chExt cx="960114" cy="960114"/>
            </a:xfrm>
          </p:grpSpPr>
          <p:sp>
            <p:nvSpPr>
              <p:cNvPr id="179" name="Ellipse 125">
                <a:extLst>
                  <a:ext uri="{FF2B5EF4-FFF2-40B4-BE49-F238E27FC236}">
                    <a16:creationId xmlns:a16="http://schemas.microsoft.com/office/drawing/2014/main" id="{A99E3C81-C18C-4543-B3E9-28AE383CFDB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0" name="Group 4">
                <a:extLst>
                  <a:ext uri="{FF2B5EF4-FFF2-40B4-BE49-F238E27FC236}">
                    <a16:creationId xmlns:a16="http://schemas.microsoft.com/office/drawing/2014/main" id="{BEFDBF85-D60B-465B-83F8-C7AA401FE432}"/>
                  </a:ext>
                </a:extLst>
              </p:cNvPr>
              <p:cNvGrpSpPr>
                <a:grpSpLocks noChangeAspect="1"/>
              </p:cNvGrpSpPr>
              <p:nvPr/>
            </p:nvGrpSpPr>
            <p:grpSpPr bwMode="auto">
              <a:xfrm>
                <a:off x="2912386" y="3366720"/>
                <a:ext cx="542122" cy="543618"/>
                <a:chOff x="2638" y="958"/>
                <a:chExt cx="1087" cy="1090"/>
              </a:xfrm>
              <a:noFill/>
            </p:grpSpPr>
            <p:sp>
              <p:nvSpPr>
                <p:cNvPr id="181" name="Freeform 5">
                  <a:extLst>
                    <a:ext uri="{FF2B5EF4-FFF2-40B4-BE49-F238E27FC236}">
                      <a16:creationId xmlns:a16="http://schemas.microsoft.com/office/drawing/2014/main" id="{0F38E2D4-F771-4307-ABC2-225D51553132}"/>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reeform 6">
                  <a:extLst>
                    <a:ext uri="{FF2B5EF4-FFF2-40B4-BE49-F238E27FC236}">
                      <a16:creationId xmlns:a16="http://schemas.microsoft.com/office/drawing/2014/main" id="{50445445-65F2-4A6E-93F6-C7A9C7DD15F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reeform 7">
                  <a:extLst>
                    <a:ext uri="{FF2B5EF4-FFF2-40B4-BE49-F238E27FC236}">
                      <a16:creationId xmlns:a16="http://schemas.microsoft.com/office/drawing/2014/main" id="{4CC16278-D44C-4F82-98F8-DEBB385DA041}"/>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32" name="IconEmail">
              <a:extLst>
                <a:ext uri="{FF2B5EF4-FFF2-40B4-BE49-F238E27FC236}">
                  <a16:creationId xmlns:a16="http://schemas.microsoft.com/office/drawing/2014/main" id="{331B4872-807C-4379-97C6-53689A75D751}"/>
                </a:ext>
              </a:extLst>
            </p:cNvPr>
            <p:cNvGrpSpPr>
              <a:grpSpLocks noChangeAspect="1"/>
            </p:cNvGrpSpPr>
            <p:nvPr/>
          </p:nvGrpSpPr>
          <p:grpSpPr>
            <a:xfrm>
              <a:off x="631150" y="4162565"/>
              <a:ext cx="180000" cy="180000"/>
              <a:chOff x="2703390" y="4365085"/>
              <a:chExt cx="960114" cy="960114"/>
            </a:xfrm>
          </p:grpSpPr>
          <p:sp>
            <p:nvSpPr>
              <p:cNvPr id="133" name="Ellipse 125">
                <a:extLst>
                  <a:ext uri="{FF2B5EF4-FFF2-40B4-BE49-F238E27FC236}">
                    <a16:creationId xmlns:a16="http://schemas.microsoft.com/office/drawing/2014/main" id="{A930A622-053F-452E-B5F6-031BAFB90E6F}"/>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34" name="Group 133">
                <a:extLst>
                  <a:ext uri="{FF2B5EF4-FFF2-40B4-BE49-F238E27FC236}">
                    <a16:creationId xmlns:a16="http://schemas.microsoft.com/office/drawing/2014/main" id="{02FA7EAC-36B9-48B6-ADDA-0F65DB912255}"/>
                  </a:ext>
                </a:extLst>
              </p:cNvPr>
              <p:cNvGrpSpPr>
                <a:grpSpLocks noChangeAspect="1"/>
              </p:cNvGrpSpPr>
              <p:nvPr/>
            </p:nvGrpSpPr>
            <p:grpSpPr>
              <a:xfrm>
                <a:off x="2886170" y="4635603"/>
                <a:ext cx="594554" cy="419078"/>
                <a:chOff x="4562584" y="4650255"/>
                <a:chExt cx="457200" cy="322263"/>
              </a:xfrm>
            </p:grpSpPr>
            <p:sp>
              <p:nvSpPr>
                <p:cNvPr id="135" name="Line 20">
                  <a:extLst>
                    <a:ext uri="{FF2B5EF4-FFF2-40B4-BE49-F238E27FC236}">
                      <a16:creationId xmlns:a16="http://schemas.microsoft.com/office/drawing/2014/main" id="{FF846325-933B-476A-9E17-BDF59CE33510}"/>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6" name="Freeform 21">
                  <a:extLst>
                    <a:ext uri="{FF2B5EF4-FFF2-40B4-BE49-F238E27FC236}">
                      <a16:creationId xmlns:a16="http://schemas.microsoft.com/office/drawing/2014/main" id="{733F03C0-1270-48C2-A528-AC9C168A9D41}"/>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7" name="Freeform 22">
                  <a:extLst>
                    <a:ext uri="{FF2B5EF4-FFF2-40B4-BE49-F238E27FC236}">
                      <a16:creationId xmlns:a16="http://schemas.microsoft.com/office/drawing/2014/main" id="{4D9F742A-4052-40CD-A1AD-D80115BD1F66}"/>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8" name="Line 23">
                  <a:extLst>
                    <a:ext uri="{FF2B5EF4-FFF2-40B4-BE49-F238E27FC236}">
                      <a16:creationId xmlns:a16="http://schemas.microsoft.com/office/drawing/2014/main" id="{EEF11BE7-B4BD-47B3-A2DA-E0CDBF0A15F8}"/>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84" name="strPhone03">
            <a:extLst>
              <a:ext uri="{FF2B5EF4-FFF2-40B4-BE49-F238E27FC236}">
                <a16:creationId xmlns:a16="http://schemas.microsoft.com/office/drawing/2014/main" id="{0FA7984E-A31A-4A09-BCE9-F73EF3FF56B6}"/>
              </a:ext>
            </a:extLst>
          </p:cNvPr>
          <p:cNvSpPr>
            <a:spLocks noGrp="1"/>
          </p:cNvSpPr>
          <p:nvPr>
            <p:ph type="body" sz="quarter" idx="30"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85" name="strEmail03">
            <a:extLst>
              <a:ext uri="{FF2B5EF4-FFF2-40B4-BE49-F238E27FC236}">
                <a16:creationId xmlns:a16="http://schemas.microsoft.com/office/drawing/2014/main" id="{876761D3-0A7B-4039-8F63-E82555A04BDA}"/>
              </a:ext>
            </a:extLst>
          </p:cNvPr>
          <p:cNvSpPr>
            <a:spLocks noGrp="1"/>
          </p:cNvSpPr>
          <p:nvPr>
            <p:ph type="body" sz="quarter" idx="31"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86" name="strFunction03">
            <a:extLst>
              <a:ext uri="{FF2B5EF4-FFF2-40B4-BE49-F238E27FC236}">
                <a16:creationId xmlns:a16="http://schemas.microsoft.com/office/drawing/2014/main" id="{49339CAA-799A-4F59-8B2E-168CCCCC27FA}"/>
              </a:ext>
            </a:extLst>
          </p:cNvPr>
          <p:cNvSpPr>
            <a:spLocks noGrp="1"/>
          </p:cNvSpPr>
          <p:nvPr>
            <p:ph type="body" sz="quarter" idx="32"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87" name="strName03">
            <a:extLst>
              <a:ext uri="{FF2B5EF4-FFF2-40B4-BE49-F238E27FC236}">
                <a16:creationId xmlns:a16="http://schemas.microsoft.com/office/drawing/2014/main" id="{4AE8191A-FDF2-4461-94D2-2DE1FFACF130}"/>
              </a:ext>
            </a:extLst>
          </p:cNvPr>
          <p:cNvSpPr>
            <a:spLocks noGrp="1"/>
          </p:cNvSpPr>
          <p:nvPr>
            <p:ph type="body" sz="quarter" idx="33"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91" name="Icons02">
            <a:extLst>
              <a:ext uri="{FF2B5EF4-FFF2-40B4-BE49-F238E27FC236}">
                <a16:creationId xmlns:a16="http://schemas.microsoft.com/office/drawing/2014/main" id="{B6DC9096-7FD6-4FB3-9D20-67A919B792AB}"/>
              </a:ext>
            </a:extLst>
          </p:cNvPr>
          <p:cNvGrpSpPr/>
          <p:nvPr userDrawn="1"/>
        </p:nvGrpSpPr>
        <p:grpSpPr>
          <a:xfrm>
            <a:off x="5267422" y="3434914"/>
            <a:ext cx="464690" cy="562031"/>
            <a:chOff x="631150" y="4043586"/>
            <a:chExt cx="464690" cy="562031"/>
          </a:xfrm>
        </p:grpSpPr>
        <p:cxnSp>
          <p:nvCxnSpPr>
            <p:cNvPr id="92" name="Hline">
              <a:extLst>
                <a:ext uri="{FF2B5EF4-FFF2-40B4-BE49-F238E27FC236}">
                  <a16:creationId xmlns:a16="http://schemas.microsoft.com/office/drawing/2014/main" id="{93F99D81-58D4-4264-88A5-10A2BF53EB98}"/>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3" name="IconPhone">
              <a:extLst>
                <a:ext uri="{FF2B5EF4-FFF2-40B4-BE49-F238E27FC236}">
                  <a16:creationId xmlns:a16="http://schemas.microsoft.com/office/drawing/2014/main" id="{DADE0FF6-FC95-4A15-AF1B-CB71BF8FFA42}"/>
                </a:ext>
              </a:extLst>
            </p:cNvPr>
            <p:cNvGrpSpPr>
              <a:grpSpLocks noChangeAspect="1"/>
            </p:cNvGrpSpPr>
            <p:nvPr/>
          </p:nvGrpSpPr>
          <p:grpSpPr>
            <a:xfrm>
              <a:off x="631150" y="4425617"/>
              <a:ext cx="180000" cy="180000"/>
              <a:chOff x="2703390" y="3158472"/>
              <a:chExt cx="960114" cy="960114"/>
            </a:xfrm>
          </p:grpSpPr>
          <p:sp>
            <p:nvSpPr>
              <p:cNvPr id="120" name="Ellipse 125">
                <a:extLst>
                  <a:ext uri="{FF2B5EF4-FFF2-40B4-BE49-F238E27FC236}">
                    <a16:creationId xmlns:a16="http://schemas.microsoft.com/office/drawing/2014/main" id="{46B73F5C-64CC-4C77-A19A-DA83AABA06D2}"/>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1" name="Group 4">
                <a:extLst>
                  <a:ext uri="{FF2B5EF4-FFF2-40B4-BE49-F238E27FC236}">
                    <a16:creationId xmlns:a16="http://schemas.microsoft.com/office/drawing/2014/main" id="{1A7BB1E3-81AD-44A1-B561-56E4BBC312CB}"/>
                  </a:ext>
                </a:extLst>
              </p:cNvPr>
              <p:cNvGrpSpPr>
                <a:grpSpLocks noChangeAspect="1"/>
              </p:cNvGrpSpPr>
              <p:nvPr/>
            </p:nvGrpSpPr>
            <p:grpSpPr bwMode="auto">
              <a:xfrm>
                <a:off x="2912386" y="3366720"/>
                <a:ext cx="542122" cy="543618"/>
                <a:chOff x="2638" y="958"/>
                <a:chExt cx="1087" cy="1090"/>
              </a:xfrm>
              <a:noFill/>
            </p:grpSpPr>
            <p:sp>
              <p:nvSpPr>
                <p:cNvPr id="122" name="Freeform 5">
                  <a:extLst>
                    <a:ext uri="{FF2B5EF4-FFF2-40B4-BE49-F238E27FC236}">
                      <a16:creationId xmlns:a16="http://schemas.microsoft.com/office/drawing/2014/main" id="{29DC8E66-4A58-4646-8894-9325D9171B26}"/>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Freeform 6">
                  <a:extLst>
                    <a:ext uri="{FF2B5EF4-FFF2-40B4-BE49-F238E27FC236}">
                      <a16:creationId xmlns:a16="http://schemas.microsoft.com/office/drawing/2014/main" id="{A030FD74-6444-4B03-A286-94B54756460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Freeform 7">
                  <a:extLst>
                    <a:ext uri="{FF2B5EF4-FFF2-40B4-BE49-F238E27FC236}">
                      <a16:creationId xmlns:a16="http://schemas.microsoft.com/office/drawing/2014/main" id="{E2E8DCD2-0E64-4E9E-9521-55486B06D704}"/>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4" name="IconEmail">
              <a:extLst>
                <a:ext uri="{FF2B5EF4-FFF2-40B4-BE49-F238E27FC236}">
                  <a16:creationId xmlns:a16="http://schemas.microsoft.com/office/drawing/2014/main" id="{55126D8F-201E-490F-956C-814D5F1B04C5}"/>
                </a:ext>
              </a:extLst>
            </p:cNvPr>
            <p:cNvGrpSpPr>
              <a:grpSpLocks noChangeAspect="1"/>
            </p:cNvGrpSpPr>
            <p:nvPr/>
          </p:nvGrpSpPr>
          <p:grpSpPr>
            <a:xfrm>
              <a:off x="631150" y="4162565"/>
              <a:ext cx="180000" cy="180000"/>
              <a:chOff x="2703390" y="4365085"/>
              <a:chExt cx="960114" cy="960114"/>
            </a:xfrm>
          </p:grpSpPr>
          <p:sp>
            <p:nvSpPr>
              <p:cNvPr id="95" name="Ellipse 125">
                <a:extLst>
                  <a:ext uri="{FF2B5EF4-FFF2-40B4-BE49-F238E27FC236}">
                    <a16:creationId xmlns:a16="http://schemas.microsoft.com/office/drawing/2014/main" id="{788EBCF2-F0AF-4E52-877C-2E01596F4903}"/>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6" name="Group 95">
                <a:extLst>
                  <a:ext uri="{FF2B5EF4-FFF2-40B4-BE49-F238E27FC236}">
                    <a16:creationId xmlns:a16="http://schemas.microsoft.com/office/drawing/2014/main" id="{F8486C9E-E4A7-4DC0-8B3A-99B29683F845}"/>
                  </a:ext>
                </a:extLst>
              </p:cNvPr>
              <p:cNvGrpSpPr>
                <a:grpSpLocks noChangeAspect="1"/>
              </p:cNvGrpSpPr>
              <p:nvPr/>
            </p:nvGrpSpPr>
            <p:grpSpPr>
              <a:xfrm>
                <a:off x="2886170" y="4635603"/>
                <a:ext cx="594554" cy="419078"/>
                <a:chOff x="4562584" y="4650255"/>
                <a:chExt cx="457200" cy="322263"/>
              </a:xfrm>
            </p:grpSpPr>
            <p:sp>
              <p:nvSpPr>
                <p:cNvPr id="97" name="Line 20">
                  <a:extLst>
                    <a:ext uri="{FF2B5EF4-FFF2-40B4-BE49-F238E27FC236}">
                      <a16:creationId xmlns:a16="http://schemas.microsoft.com/office/drawing/2014/main" id="{F23299BA-0701-40FC-8A23-99A6B3C145B7}"/>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17" name="Freeform 21">
                  <a:extLst>
                    <a:ext uri="{FF2B5EF4-FFF2-40B4-BE49-F238E27FC236}">
                      <a16:creationId xmlns:a16="http://schemas.microsoft.com/office/drawing/2014/main" id="{ECB7160E-97F3-4FAB-A9E6-E1DAC69EFD5B}"/>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18" name="Freeform 22">
                  <a:extLst>
                    <a:ext uri="{FF2B5EF4-FFF2-40B4-BE49-F238E27FC236}">
                      <a16:creationId xmlns:a16="http://schemas.microsoft.com/office/drawing/2014/main" id="{CC42A356-62B5-4F4F-9D52-23A94DE03653}"/>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19" name="Line 23">
                  <a:extLst>
                    <a:ext uri="{FF2B5EF4-FFF2-40B4-BE49-F238E27FC236}">
                      <a16:creationId xmlns:a16="http://schemas.microsoft.com/office/drawing/2014/main" id="{364545FE-E6FC-41B4-B975-9B1F3E01C752}"/>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25" name="strPhone02">
            <a:extLst>
              <a:ext uri="{FF2B5EF4-FFF2-40B4-BE49-F238E27FC236}">
                <a16:creationId xmlns:a16="http://schemas.microsoft.com/office/drawing/2014/main" id="{5414B8D4-BCF6-40B6-B3C8-C9134D491D28}"/>
              </a:ext>
            </a:extLst>
          </p:cNvPr>
          <p:cNvSpPr>
            <a:spLocks noGrp="1"/>
          </p:cNvSpPr>
          <p:nvPr>
            <p:ph type="body" sz="quarter" idx="26" hasCustomPrompt="1"/>
          </p:nvPr>
        </p:nvSpPr>
        <p:spPr>
          <a:xfrm>
            <a:off x="5536979" y="3808869"/>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26" name="strEmail02">
            <a:extLst>
              <a:ext uri="{FF2B5EF4-FFF2-40B4-BE49-F238E27FC236}">
                <a16:creationId xmlns:a16="http://schemas.microsoft.com/office/drawing/2014/main" id="{29E66FDC-4CB3-42C1-92A4-8864A54C4390}"/>
              </a:ext>
            </a:extLst>
          </p:cNvPr>
          <p:cNvSpPr>
            <a:spLocks noGrp="1"/>
          </p:cNvSpPr>
          <p:nvPr>
            <p:ph type="body" sz="quarter" idx="27" hasCustomPrompt="1"/>
          </p:nvPr>
        </p:nvSpPr>
        <p:spPr>
          <a:xfrm>
            <a:off x="5536979" y="355108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27" name="strFunction02">
            <a:extLst>
              <a:ext uri="{FF2B5EF4-FFF2-40B4-BE49-F238E27FC236}">
                <a16:creationId xmlns:a16="http://schemas.microsoft.com/office/drawing/2014/main" id="{C501075B-B9C3-4ABD-AE6E-796D7E8EECCB}"/>
              </a:ext>
            </a:extLst>
          </p:cNvPr>
          <p:cNvSpPr>
            <a:spLocks noGrp="1"/>
          </p:cNvSpPr>
          <p:nvPr>
            <p:ph type="body" sz="quarter" idx="28" hasCustomPrompt="1"/>
          </p:nvPr>
        </p:nvSpPr>
        <p:spPr>
          <a:xfrm>
            <a:off x="5267422"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28" name="strName02">
            <a:extLst>
              <a:ext uri="{FF2B5EF4-FFF2-40B4-BE49-F238E27FC236}">
                <a16:creationId xmlns:a16="http://schemas.microsoft.com/office/drawing/2014/main" id="{B9974B91-433C-4F72-9831-9FCB1EB4819F}"/>
              </a:ext>
            </a:extLst>
          </p:cNvPr>
          <p:cNvSpPr>
            <a:spLocks noGrp="1"/>
          </p:cNvSpPr>
          <p:nvPr>
            <p:ph type="body" sz="quarter" idx="29" hasCustomPrompt="1"/>
          </p:nvPr>
        </p:nvSpPr>
        <p:spPr>
          <a:xfrm>
            <a:off x="5267422" y="2867022"/>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72" name="Icons01">
            <a:extLst>
              <a:ext uri="{FF2B5EF4-FFF2-40B4-BE49-F238E27FC236}">
                <a16:creationId xmlns:a16="http://schemas.microsoft.com/office/drawing/2014/main" id="{8A0F3568-B33E-4AB7-B2D2-F8FFA1E6354B}"/>
              </a:ext>
            </a:extLst>
          </p:cNvPr>
          <p:cNvGrpSpPr/>
          <p:nvPr userDrawn="1"/>
        </p:nvGrpSpPr>
        <p:grpSpPr>
          <a:xfrm>
            <a:off x="631150" y="3434914"/>
            <a:ext cx="464690" cy="562031"/>
            <a:chOff x="631150" y="4043586"/>
            <a:chExt cx="464690" cy="562031"/>
          </a:xfrm>
        </p:grpSpPr>
        <p:cxnSp>
          <p:nvCxnSpPr>
            <p:cNvPr id="73" name="Hline">
              <a:extLst>
                <a:ext uri="{FF2B5EF4-FFF2-40B4-BE49-F238E27FC236}">
                  <a16:creationId xmlns:a16="http://schemas.microsoft.com/office/drawing/2014/main" id="{42FACEC7-2DCA-4A8C-9A75-2787CC631AF2}"/>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IconPhone">
              <a:extLst>
                <a:ext uri="{FF2B5EF4-FFF2-40B4-BE49-F238E27FC236}">
                  <a16:creationId xmlns:a16="http://schemas.microsoft.com/office/drawing/2014/main" id="{A18F2019-899E-4BE7-80ED-6763FD08FBD4}"/>
                </a:ext>
              </a:extLst>
            </p:cNvPr>
            <p:cNvGrpSpPr>
              <a:grpSpLocks noChangeAspect="1"/>
            </p:cNvGrpSpPr>
            <p:nvPr/>
          </p:nvGrpSpPr>
          <p:grpSpPr>
            <a:xfrm>
              <a:off x="631150" y="4425617"/>
              <a:ext cx="180000" cy="180000"/>
              <a:chOff x="2703390" y="3158472"/>
              <a:chExt cx="960114" cy="960114"/>
            </a:xfrm>
          </p:grpSpPr>
          <p:sp>
            <p:nvSpPr>
              <p:cNvPr id="82" name="Ellipse 125">
                <a:extLst>
                  <a:ext uri="{FF2B5EF4-FFF2-40B4-BE49-F238E27FC236}">
                    <a16:creationId xmlns:a16="http://schemas.microsoft.com/office/drawing/2014/main" id="{54094797-3ED7-4CB2-A842-069A044339E6}"/>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3" name="Group 4">
                <a:extLst>
                  <a:ext uri="{FF2B5EF4-FFF2-40B4-BE49-F238E27FC236}">
                    <a16:creationId xmlns:a16="http://schemas.microsoft.com/office/drawing/2014/main" id="{AC9BA8FF-35F1-4AC1-A9AB-D66AB5107C6A}"/>
                  </a:ext>
                </a:extLst>
              </p:cNvPr>
              <p:cNvGrpSpPr>
                <a:grpSpLocks noChangeAspect="1"/>
              </p:cNvGrpSpPr>
              <p:nvPr/>
            </p:nvGrpSpPr>
            <p:grpSpPr bwMode="auto">
              <a:xfrm>
                <a:off x="2912386" y="3366720"/>
                <a:ext cx="542122" cy="543618"/>
                <a:chOff x="2638" y="958"/>
                <a:chExt cx="1087" cy="1090"/>
              </a:xfrm>
              <a:noFill/>
            </p:grpSpPr>
            <p:sp>
              <p:nvSpPr>
                <p:cNvPr id="84" name="Freeform 5">
                  <a:extLst>
                    <a:ext uri="{FF2B5EF4-FFF2-40B4-BE49-F238E27FC236}">
                      <a16:creationId xmlns:a16="http://schemas.microsoft.com/office/drawing/2014/main" id="{DC05699D-04B5-4051-A4F3-3933E6DAA1B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Freeform 6">
                  <a:extLst>
                    <a:ext uri="{FF2B5EF4-FFF2-40B4-BE49-F238E27FC236}">
                      <a16:creationId xmlns:a16="http://schemas.microsoft.com/office/drawing/2014/main" id="{84DFB0A7-6AB0-4C80-98BC-4A905E218EB2}"/>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Freeform 7">
                  <a:extLst>
                    <a:ext uri="{FF2B5EF4-FFF2-40B4-BE49-F238E27FC236}">
                      <a16:creationId xmlns:a16="http://schemas.microsoft.com/office/drawing/2014/main" id="{CBA2FB83-1315-449A-AC8B-C21E87C4166C}"/>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75" name="IconEmail">
              <a:extLst>
                <a:ext uri="{FF2B5EF4-FFF2-40B4-BE49-F238E27FC236}">
                  <a16:creationId xmlns:a16="http://schemas.microsoft.com/office/drawing/2014/main" id="{C68E7CFF-20C3-4344-82D2-7C8DFC307723}"/>
                </a:ext>
              </a:extLst>
            </p:cNvPr>
            <p:cNvGrpSpPr>
              <a:grpSpLocks noChangeAspect="1"/>
            </p:cNvGrpSpPr>
            <p:nvPr/>
          </p:nvGrpSpPr>
          <p:grpSpPr>
            <a:xfrm>
              <a:off x="631150" y="4162565"/>
              <a:ext cx="180000" cy="180000"/>
              <a:chOff x="2703390" y="4365085"/>
              <a:chExt cx="960114" cy="960114"/>
            </a:xfrm>
          </p:grpSpPr>
          <p:sp>
            <p:nvSpPr>
              <p:cNvPr id="76" name="Ellipse 125">
                <a:extLst>
                  <a:ext uri="{FF2B5EF4-FFF2-40B4-BE49-F238E27FC236}">
                    <a16:creationId xmlns:a16="http://schemas.microsoft.com/office/drawing/2014/main" id="{A711CEBD-01A8-4469-809D-448B4EDC1619}"/>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7" name="Group 76">
                <a:extLst>
                  <a:ext uri="{FF2B5EF4-FFF2-40B4-BE49-F238E27FC236}">
                    <a16:creationId xmlns:a16="http://schemas.microsoft.com/office/drawing/2014/main" id="{559C101B-6E9B-4B39-95A4-4ED0AB92B284}"/>
                  </a:ext>
                </a:extLst>
              </p:cNvPr>
              <p:cNvGrpSpPr>
                <a:grpSpLocks noChangeAspect="1"/>
              </p:cNvGrpSpPr>
              <p:nvPr/>
            </p:nvGrpSpPr>
            <p:grpSpPr>
              <a:xfrm>
                <a:off x="2886170" y="4635603"/>
                <a:ext cx="594554" cy="419078"/>
                <a:chOff x="4562584" y="4650255"/>
                <a:chExt cx="457200" cy="322263"/>
              </a:xfrm>
            </p:grpSpPr>
            <p:sp>
              <p:nvSpPr>
                <p:cNvPr id="78" name="Line 20">
                  <a:extLst>
                    <a:ext uri="{FF2B5EF4-FFF2-40B4-BE49-F238E27FC236}">
                      <a16:creationId xmlns:a16="http://schemas.microsoft.com/office/drawing/2014/main" id="{C3A11E7E-DB0C-460A-BF79-805917BE8F5B}"/>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79" name="Freeform 21">
                  <a:extLst>
                    <a:ext uri="{FF2B5EF4-FFF2-40B4-BE49-F238E27FC236}">
                      <a16:creationId xmlns:a16="http://schemas.microsoft.com/office/drawing/2014/main" id="{93AE8609-E5BB-4218-AEBF-5BB4A4574B7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80" name="Freeform 22">
                  <a:extLst>
                    <a:ext uri="{FF2B5EF4-FFF2-40B4-BE49-F238E27FC236}">
                      <a16:creationId xmlns:a16="http://schemas.microsoft.com/office/drawing/2014/main" id="{BD6EA324-EE69-4BAD-AEA3-20062BFD7646}"/>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81" name="Line 23">
                  <a:extLst>
                    <a:ext uri="{FF2B5EF4-FFF2-40B4-BE49-F238E27FC236}">
                      <a16:creationId xmlns:a16="http://schemas.microsoft.com/office/drawing/2014/main" id="{DA1DD74B-6D27-417D-8514-C4E5D3D69A2B}"/>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87" name="strPhone01">
            <a:extLst>
              <a:ext uri="{FF2B5EF4-FFF2-40B4-BE49-F238E27FC236}">
                <a16:creationId xmlns:a16="http://schemas.microsoft.com/office/drawing/2014/main" id="{37EC606E-18B9-40F3-8C86-ADD0FC2B3FCF}"/>
              </a:ext>
            </a:extLst>
          </p:cNvPr>
          <p:cNvSpPr>
            <a:spLocks noGrp="1"/>
          </p:cNvSpPr>
          <p:nvPr>
            <p:ph type="body" sz="quarter" idx="12" hasCustomPrompt="1"/>
          </p:nvPr>
        </p:nvSpPr>
        <p:spPr>
          <a:xfrm>
            <a:off x="900707" y="3808869"/>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88" name="strEmail01">
            <a:extLst>
              <a:ext uri="{FF2B5EF4-FFF2-40B4-BE49-F238E27FC236}">
                <a16:creationId xmlns:a16="http://schemas.microsoft.com/office/drawing/2014/main" id="{A0500F8C-76F6-4B82-9BB9-85B1E7E418B1}"/>
              </a:ext>
            </a:extLst>
          </p:cNvPr>
          <p:cNvSpPr>
            <a:spLocks noGrp="1"/>
          </p:cNvSpPr>
          <p:nvPr>
            <p:ph type="body" sz="quarter" idx="13" hasCustomPrompt="1"/>
          </p:nvPr>
        </p:nvSpPr>
        <p:spPr>
          <a:xfrm>
            <a:off x="900707" y="355108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89" name="strFunction01">
            <a:extLst>
              <a:ext uri="{FF2B5EF4-FFF2-40B4-BE49-F238E27FC236}">
                <a16:creationId xmlns:a16="http://schemas.microsoft.com/office/drawing/2014/main" id="{D3536E06-792C-4C44-AB98-6CE5B5AA4138}"/>
              </a:ext>
            </a:extLst>
          </p:cNvPr>
          <p:cNvSpPr>
            <a:spLocks noGrp="1"/>
          </p:cNvSpPr>
          <p:nvPr>
            <p:ph type="body" sz="quarter" idx="11" hasCustomPrompt="1"/>
          </p:nvPr>
        </p:nvSpPr>
        <p:spPr>
          <a:xfrm>
            <a:off x="631150"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90" name="strName01">
            <a:extLst>
              <a:ext uri="{FF2B5EF4-FFF2-40B4-BE49-F238E27FC236}">
                <a16:creationId xmlns:a16="http://schemas.microsoft.com/office/drawing/2014/main" id="{DF103A4B-5191-4B3D-982C-72CFBAB89CD2}"/>
              </a:ext>
            </a:extLst>
          </p:cNvPr>
          <p:cNvSpPr>
            <a:spLocks noGrp="1"/>
          </p:cNvSpPr>
          <p:nvPr>
            <p:ph type="body" sz="quarter" idx="10" hasCustomPrompt="1"/>
          </p:nvPr>
        </p:nvSpPr>
        <p:spPr>
          <a:xfrm>
            <a:off x="631150" y="2867022"/>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spTree>
    <p:extLst>
      <p:ext uri="{BB962C8B-B14F-4D97-AF65-F5344CB8AC3E}">
        <p14:creationId xmlns:p14="http://schemas.microsoft.com/office/powerpoint/2010/main" val="3630574720"/>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4)">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38" name="Angled stripes">
            <a:extLst>
              <a:ext uri="{FF2B5EF4-FFF2-40B4-BE49-F238E27FC236}">
                <a16:creationId xmlns:a16="http://schemas.microsoft.com/office/drawing/2014/main" id="{7439B137-4B0F-48A6-A47B-F73316486CB1}"/>
              </a:ext>
            </a:extLst>
          </p:cNvPr>
          <p:cNvGrpSpPr/>
          <p:nvPr userDrawn="1"/>
        </p:nvGrpSpPr>
        <p:grpSpPr>
          <a:xfrm>
            <a:off x="2101012" y="2821242"/>
            <a:ext cx="11833943" cy="1855206"/>
            <a:chOff x="2101012" y="2821242"/>
            <a:chExt cx="11833943" cy="1855206"/>
          </a:xfrm>
        </p:grpSpPr>
        <p:sp>
          <p:nvSpPr>
            <p:cNvPr id="139" name="Angled stripe 1">
              <a:extLst>
                <a:ext uri="{FF2B5EF4-FFF2-40B4-BE49-F238E27FC236}">
                  <a16:creationId xmlns:a16="http://schemas.microsoft.com/office/drawing/2014/main" id="{5FCC569E-A5EF-403E-9F3F-D4BAEF09FC7C}"/>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0" name="Angled stripe 2">
              <a:extLst>
                <a:ext uri="{FF2B5EF4-FFF2-40B4-BE49-F238E27FC236}">
                  <a16:creationId xmlns:a16="http://schemas.microsoft.com/office/drawing/2014/main" id="{6A6BD387-A349-42F4-AF27-DD2728F4A91A}"/>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141" name="GameChangers">
            <a:extLst>
              <a:ext uri="{FF2B5EF4-FFF2-40B4-BE49-F238E27FC236}">
                <a16:creationId xmlns:a16="http://schemas.microsoft.com/office/drawing/2014/main" id="{DDDD4BDF-ADE4-4FFF-A8F8-5E8314248DEA}"/>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142" name="IpsosLogo">
            <a:extLst>
              <a:ext uri="{FF2B5EF4-FFF2-40B4-BE49-F238E27FC236}">
                <a16:creationId xmlns:a16="http://schemas.microsoft.com/office/drawing/2014/main" id="{1DB47704-D745-431D-A16C-802163D087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5" name="Ipsos Copyright">
            <a:extLst>
              <a:ext uri="{FF2B5EF4-FFF2-40B4-BE49-F238E27FC236}">
                <a16:creationId xmlns:a16="http://schemas.microsoft.com/office/drawing/2014/main" id="{F93510CD-33D1-4CD5-B595-D271C60E587A}"/>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143" name="Thank">
            <a:extLst>
              <a:ext uri="{FF2B5EF4-FFF2-40B4-BE49-F238E27FC236}">
                <a16:creationId xmlns:a16="http://schemas.microsoft.com/office/drawing/2014/main" id="{1A3A6828-A207-47ED-B01B-C61279E8A409}"/>
              </a:ext>
            </a:extLst>
          </p:cNvPr>
          <p:cNvSpPr txBox="1"/>
          <p:nvPr userDrawn="1"/>
        </p:nvSpPr>
        <p:spPr>
          <a:xfrm>
            <a:off x="631150" y="156304"/>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144" name="You">
            <a:extLst>
              <a:ext uri="{FF2B5EF4-FFF2-40B4-BE49-F238E27FC236}">
                <a16:creationId xmlns:a16="http://schemas.microsoft.com/office/drawing/2014/main" id="{0BA29790-54EF-4F09-9996-A8A16E559564}"/>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grpSp>
        <p:nvGrpSpPr>
          <p:cNvPr id="202" name="Icons04">
            <a:extLst>
              <a:ext uri="{FF2B5EF4-FFF2-40B4-BE49-F238E27FC236}">
                <a16:creationId xmlns:a16="http://schemas.microsoft.com/office/drawing/2014/main" id="{E4FCDA43-2282-4A8F-A7FE-FAAEC5C0B33D}"/>
              </a:ext>
            </a:extLst>
          </p:cNvPr>
          <p:cNvGrpSpPr/>
          <p:nvPr userDrawn="1"/>
        </p:nvGrpSpPr>
        <p:grpSpPr>
          <a:xfrm>
            <a:off x="5267422" y="4875303"/>
            <a:ext cx="464690" cy="562031"/>
            <a:chOff x="631150" y="4043586"/>
            <a:chExt cx="464690" cy="562031"/>
          </a:xfrm>
        </p:grpSpPr>
        <p:cxnSp>
          <p:nvCxnSpPr>
            <p:cNvPr id="203" name="Hline">
              <a:extLst>
                <a:ext uri="{FF2B5EF4-FFF2-40B4-BE49-F238E27FC236}">
                  <a16:creationId xmlns:a16="http://schemas.microsoft.com/office/drawing/2014/main" id="{3611D117-49D9-4843-A11C-F3A3F18E82F9}"/>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4" name="IconPhone">
              <a:extLst>
                <a:ext uri="{FF2B5EF4-FFF2-40B4-BE49-F238E27FC236}">
                  <a16:creationId xmlns:a16="http://schemas.microsoft.com/office/drawing/2014/main" id="{501137B8-7E91-49D5-826A-B2654A476575}"/>
                </a:ext>
              </a:extLst>
            </p:cNvPr>
            <p:cNvGrpSpPr>
              <a:grpSpLocks noChangeAspect="1"/>
            </p:cNvGrpSpPr>
            <p:nvPr/>
          </p:nvGrpSpPr>
          <p:grpSpPr>
            <a:xfrm>
              <a:off x="631150" y="4425617"/>
              <a:ext cx="180000" cy="180000"/>
              <a:chOff x="2703390" y="3158472"/>
              <a:chExt cx="960114" cy="960114"/>
            </a:xfrm>
          </p:grpSpPr>
          <p:sp>
            <p:nvSpPr>
              <p:cNvPr id="212" name="Ellipse 125">
                <a:extLst>
                  <a:ext uri="{FF2B5EF4-FFF2-40B4-BE49-F238E27FC236}">
                    <a16:creationId xmlns:a16="http://schemas.microsoft.com/office/drawing/2014/main" id="{3B8A5292-316D-44AF-9FC2-85637FD9291F}"/>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3" name="Group 4">
                <a:extLst>
                  <a:ext uri="{FF2B5EF4-FFF2-40B4-BE49-F238E27FC236}">
                    <a16:creationId xmlns:a16="http://schemas.microsoft.com/office/drawing/2014/main" id="{AEFFA674-A388-4E20-9B1F-BF88AE876176}"/>
                  </a:ext>
                </a:extLst>
              </p:cNvPr>
              <p:cNvGrpSpPr>
                <a:grpSpLocks noChangeAspect="1"/>
              </p:cNvGrpSpPr>
              <p:nvPr/>
            </p:nvGrpSpPr>
            <p:grpSpPr bwMode="auto">
              <a:xfrm>
                <a:off x="2912386" y="3366720"/>
                <a:ext cx="542122" cy="543618"/>
                <a:chOff x="2638" y="958"/>
                <a:chExt cx="1087" cy="1090"/>
              </a:xfrm>
              <a:noFill/>
            </p:grpSpPr>
            <p:sp>
              <p:nvSpPr>
                <p:cNvPr id="214" name="Freeform 5">
                  <a:extLst>
                    <a:ext uri="{FF2B5EF4-FFF2-40B4-BE49-F238E27FC236}">
                      <a16:creationId xmlns:a16="http://schemas.microsoft.com/office/drawing/2014/main" id="{FEBC34DB-113D-43A7-8C06-22C12B7C88E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Freeform 6">
                  <a:extLst>
                    <a:ext uri="{FF2B5EF4-FFF2-40B4-BE49-F238E27FC236}">
                      <a16:creationId xmlns:a16="http://schemas.microsoft.com/office/drawing/2014/main" id="{796E2262-33A9-40F4-9E81-022677F13D44}"/>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Freeform 7">
                  <a:extLst>
                    <a:ext uri="{FF2B5EF4-FFF2-40B4-BE49-F238E27FC236}">
                      <a16:creationId xmlns:a16="http://schemas.microsoft.com/office/drawing/2014/main" id="{A6AF8913-8B91-47AD-8F2A-1D02E467A76E}"/>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05" name="IconEmail">
              <a:extLst>
                <a:ext uri="{FF2B5EF4-FFF2-40B4-BE49-F238E27FC236}">
                  <a16:creationId xmlns:a16="http://schemas.microsoft.com/office/drawing/2014/main" id="{BD1FAC7E-C760-494E-AAE7-71E43DE6F31E}"/>
                </a:ext>
              </a:extLst>
            </p:cNvPr>
            <p:cNvGrpSpPr>
              <a:grpSpLocks noChangeAspect="1"/>
            </p:cNvGrpSpPr>
            <p:nvPr/>
          </p:nvGrpSpPr>
          <p:grpSpPr>
            <a:xfrm>
              <a:off x="631150" y="4162565"/>
              <a:ext cx="180000" cy="180000"/>
              <a:chOff x="2703390" y="4365085"/>
              <a:chExt cx="960114" cy="960114"/>
            </a:xfrm>
          </p:grpSpPr>
          <p:sp>
            <p:nvSpPr>
              <p:cNvPr id="206" name="Ellipse 125">
                <a:extLst>
                  <a:ext uri="{FF2B5EF4-FFF2-40B4-BE49-F238E27FC236}">
                    <a16:creationId xmlns:a16="http://schemas.microsoft.com/office/drawing/2014/main" id="{4A4FCD1B-0193-4D75-8698-F3279E0CF24A}"/>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07" name="Group 206">
                <a:extLst>
                  <a:ext uri="{FF2B5EF4-FFF2-40B4-BE49-F238E27FC236}">
                    <a16:creationId xmlns:a16="http://schemas.microsoft.com/office/drawing/2014/main" id="{25BFD7AB-B859-4313-9D34-82465D7FB512}"/>
                  </a:ext>
                </a:extLst>
              </p:cNvPr>
              <p:cNvGrpSpPr>
                <a:grpSpLocks noChangeAspect="1"/>
              </p:cNvGrpSpPr>
              <p:nvPr/>
            </p:nvGrpSpPr>
            <p:grpSpPr>
              <a:xfrm>
                <a:off x="2886170" y="4635603"/>
                <a:ext cx="594554" cy="419078"/>
                <a:chOff x="4562584" y="4650255"/>
                <a:chExt cx="457200" cy="322263"/>
              </a:xfrm>
            </p:grpSpPr>
            <p:sp>
              <p:nvSpPr>
                <p:cNvPr id="208" name="Line 20">
                  <a:extLst>
                    <a:ext uri="{FF2B5EF4-FFF2-40B4-BE49-F238E27FC236}">
                      <a16:creationId xmlns:a16="http://schemas.microsoft.com/office/drawing/2014/main" id="{50DDE18F-EE4B-493E-81D2-9247309F24EC}"/>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209" name="Freeform 21">
                  <a:extLst>
                    <a:ext uri="{FF2B5EF4-FFF2-40B4-BE49-F238E27FC236}">
                      <a16:creationId xmlns:a16="http://schemas.microsoft.com/office/drawing/2014/main" id="{9815CE9F-52D2-4364-9343-8E9D5781A6A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210" name="Freeform 22">
                  <a:extLst>
                    <a:ext uri="{FF2B5EF4-FFF2-40B4-BE49-F238E27FC236}">
                      <a16:creationId xmlns:a16="http://schemas.microsoft.com/office/drawing/2014/main" id="{970254B2-4B4B-4668-9075-98479A738CE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211" name="Line 23">
                  <a:extLst>
                    <a:ext uri="{FF2B5EF4-FFF2-40B4-BE49-F238E27FC236}">
                      <a16:creationId xmlns:a16="http://schemas.microsoft.com/office/drawing/2014/main" id="{3A201282-6849-4481-976D-5E3027653C0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217" name="strPhone04">
            <a:extLst>
              <a:ext uri="{FF2B5EF4-FFF2-40B4-BE49-F238E27FC236}">
                <a16:creationId xmlns:a16="http://schemas.microsoft.com/office/drawing/2014/main" id="{A70F63FA-0A47-4E91-A38F-7987208E95FB}"/>
              </a:ext>
            </a:extLst>
          </p:cNvPr>
          <p:cNvSpPr>
            <a:spLocks noGrp="1"/>
          </p:cNvSpPr>
          <p:nvPr>
            <p:ph type="body" sz="quarter" idx="34" hasCustomPrompt="1"/>
          </p:nvPr>
        </p:nvSpPr>
        <p:spPr>
          <a:xfrm>
            <a:off x="5536979" y="524925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218" name="strEmail04">
            <a:extLst>
              <a:ext uri="{FF2B5EF4-FFF2-40B4-BE49-F238E27FC236}">
                <a16:creationId xmlns:a16="http://schemas.microsoft.com/office/drawing/2014/main" id="{9784B1A9-0EF5-43DA-99E1-0CAA5C2DDF0A}"/>
              </a:ext>
            </a:extLst>
          </p:cNvPr>
          <p:cNvSpPr>
            <a:spLocks noGrp="1"/>
          </p:cNvSpPr>
          <p:nvPr>
            <p:ph type="body" sz="quarter" idx="35" hasCustomPrompt="1"/>
          </p:nvPr>
        </p:nvSpPr>
        <p:spPr>
          <a:xfrm>
            <a:off x="5536979" y="4991477"/>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219" name="strFunction04">
            <a:extLst>
              <a:ext uri="{FF2B5EF4-FFF2-40B4-BE49-F238E27FC236}">
                <a16:creationId xmlns:a16="http://schemas.microsoft.com/office/drawing/2014/main" id="{E0298BA4-9CDC-4684-9CB9-4726376419CD}"/>
              </a:ext>
            </a:extLst>
          </p:cNvPr>
          <p:cNvSpPr>
            <a:spLocks noGrp="1"/>
          </p:cNvSpPr>
          <p:nvPr>
            <p:ph type="body" sz="quarter" idx="36" hasCustomPrompt="1"/>
          </p:nvPr>
        </p:nvSpPr>
        <p:spPr>
          <a:xfrm>
            <a:off x="5267422"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220" name="strName04">
            <a:extLst>
              <a:ext uri="{FF2B5EF4-FFF2-40B4-BE49-F238E27FC236}">
                <a16:creationId xmlns:a16="http://schemas.microsoft.com/office/drawing/2014/main" id="{E7982998-4C09-40B0-963F-43910CA3A33C}"/>
              </a:ext>
            </a:extLst>
          </p:cNvPr>
          <p:cNvSpPr>
            <a:spLocks noGrp="1"/>
          </p:cNvSpPr>
          <p:nvPr>
            <p:ph type="body" sz="quarter" idx="37" hasCustomPrompt="1"/>
          </p:nvPr>
        </p:nvSpPr>
        <p:spPr>
          <a:xfrm>
            <a:off x="5267422" y="4307411"/>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145" name="Icons03">
            <a:extLst>
              <a:ext uri="{FF2B5EF4-FFF2-40B4-BE49-F238E27FC236}">
                <a16:creationId xmlns:a16="http://schemas.microsoft.com/office/drawing/2014/main" id="{29187A81-AC58-49E9-897F-20AB4C1E88D8}"/>
              </a:ext>
            </a:extLst>
          </p:cNvPr>
          <p:cNvGrpSpPr/>
          <p:nvPr userDrawn="1"/>
        </p:nvGrpSpPr>
        <p:grpSpPr>
          <a:xfrm>
            <a:off x="631150" y="4875303"/>
            <a:ext cx="464690" cy="562031"/>
            <a:chOff x="631150" y="4043586"/>
            <a:chExt cx="464690" cy="562031"/>
          </a:xfrm>
        </p:grpSpPr>
        <p:cxnSp>
          <p:nvCxnSpPr>
            <p:cNvPr id="146" name="Hline">
              <a:extLst>
                <a:ext uri="{FF2B5EF4-FFF2-40B4-BE49-F238E27FC236}">
                  <a16:creationId xmlns:a16="http://schemas.microsoft.com/office/drawing/2014/main" id="{7B5BE796-BE3A-48EE-87B2-1BBBDEB9265A}"/>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7" name="IconPhone">
              <a:extLst>
                <a:ext uri="{FF2B5EF4-FFF2-40B4-BE49-F238E27FC236}">
                  <a16:creationId xmlns:a16="http://schemas.microsoft.com/office/drawing/2014/main" id="{F28BB052-5668-4C0C-A26A-9C9207A4945F}"/>
                </a:ext>
              </a:extLst>
            </p:cNvPr>
            <p:cNvGrpSpPr>
              <a:grpSpLocks noChangeAspect="1"/>
            </p:cNvGrpSpPr>
            <p:nvPr/>
          </p:nvGrpSpPr>
          <p:grpSpPr>
            <a:xfrm>
              <a:off x="631150" y="4425617"/>
              <a:ext cx="180000" cy="180000"/>
              <a:chOff x="2703390" y="3158472"/>
              <a:chExt cx="960114" cy="960114"/>
            </a:xfrm>
          </p:grpSpPr>
          <p:sp>
            <p:nvSpPr>
              <p:cNvPr id="155" name="Ellipse 125">
                <a:extLst>
                  <a:ext uri="{FF2B5EF4-FFF2-40B4-BE49-F238E27FC236}">
                    <a16:creationId xmlns:a16="http://schemas.microsoft.com/office/drawing/2014/main" id="{94D6C45F-83F7-4278-B360-84E7F88CF083}"/>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6" name="Group 4">
                <a:extLst>
                  <a:ext uri="{FF2B5EF4-FFF2-40B4-BE49-F238E27FC236}">
                    <a16:creationId xmlns:a16="http://schemas.microsoft.com/office/drawing/2014/main" id="{1E3441B7-9263-4F25-AE59-5CC5D004A18F}"/>
                  </a:ext>
                </a:extLst>
              </p:cNvPr>
              <p:cNvGrpSpPr>
                <a:grpSpLocks noChangeAspect="1"/>
              </p:cNvGrpSpPr>
              <p:nvPr/>
            </p:nvGrpSpPr>
            <p:grpSpPr bwMode="auto">
              <a:xfrm>
                <a:off x="2912386" y="3366720"/>
                <a:ext cx="542122" cy="543618"/>
                <a:chOff x="2638" y="958"/>
                <a:chExt cx="1087" cy="1090"/>
              </a:xfrm>
              <a:noFill/>
            </p:grpSpPr>
            <p:sp>
              <p:nvSpPr>
                <p:cNvPr id="157" name="Freeform 5">
                  <a:extLst>
                    <a:ext uri="{FF2B5EF4-FFF2-40B4-BE49-F238E27FC236}">
                      <a16:creationId xmlns:a16="http://schemas.microsoft.com/office/drawing/2014/main" id="{53DDFAB0-76D4-4114-BA71-9F05DF2387CE}"/>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Freeform 6">
                  <a:extLst>
                    <a:ext uri="{FF2B5EF4-FFF2-40B4-BE49-F238E27FC236}">
                      <a16:creationId xmlns:a16="http://schemas.microsoft.com/office/drawing/2014/main" id="{A497E1A4-B728-47F8-B2E9-50E20738ACB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Freeform 7">
                  <a:extLst>
                    <a:ext uri="{FF2B5EF4-FFF2-40B4-BE49-F238E27FC236}">
                      <a16:creationId xmlns:a16="http://schemas.microsoft.com/office/drawing/2014/main" id="{BB65988D-1D1C-4C08-9818-19DBFB5C21C6}"/>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8" name="IconEmail">
              <a:extLst>
                <a:ext uri="{FF2B5EF4-FFF2-40B4-BE49-F238E27FC236}">
                  <a16:creationId xmlns:a16="http://schemas.microsoft.com/office/drawing/2014/main" id="{7002F6AD-F708-4629-A994-A3CA206B8D8D}"/>
                </a:ext>
              </a:extLst>
            </p:cNvPr>
            <p:cNvGrpSpPr>
              <a:grpSpLocks noChangeAspect="1"/>
            </p:cNvGrpSpPr>
            <p:nvPr/>
          </p:nvGrpSpPr>
          <p:grpSpPr>
            <a:xfrm>
              <a:off x="631150" y="4162565"/>
              <a:ext cx="180000" cy="180000"/>
              <a:chOff x="2703390" y="4365085"/>
              <a:chExt cx="960114" cy="960114"/>
            </a:xfrm>
          </p:grpSpPr>
          <p:sp>
            <p:nvSpPr>
              <p:cNvPr id="149" name="Ellipse 125">
                <a:extLst>
                  <a:ext uri="{FF2B5EF4-FFF2-40B4-BE49-F238E27FC236}">
                    <a16:creationId xmlns:a16="http://schemas.microsoft.com/office/drawing/2014/main" id="{69A288FF-044C-4232-A68F-5DE056D28D85}"/>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0" name="Group 149">
                <a:extLst>
                  <a:ext uri="{FF2B5EF4-FFF2-40B4-BE49-F238E27FC236}">
                    <a16:creationId xmlns:a16="http://schemas.microsoft.com/office/drawing/2014/main" id="{4C0555CD-AEF6-40D3-BDC8-8321854D3251}"/>
                  </a:ext>
                </a:extLst>
              </p:cNvPr>
              <p:cNvGrpSpPr>
                <a:grpSpLocks noChangeAspect="1"/>
              </p:cNvGrpSpPr>
              <p:nvPr/>
            </p:nvGrpSpPr>
            <p:grpSpPr>
              <a:xfrm>
                <a:off x="2886170" y="4635603"/>
                <a:ext cx="594554" cy="419078"/>
                <a:chOff x="4562584" y="4650255"/>
                <a:chExt cx="457200" cy="322263"/>
              </a:xfrm>
            </p:grpSpPr>
            <p:sp>
              <p:nvSpPr>
                <p:cNvPr id="151" name="Line 20">
                  <a:extLst>
                    <a:ext uri="{FF2B5EF4-FFF2-40B4-BE49-F238E27FC236}">
                      <a16:creationId xmlns:a16="http://schemas.microsoft.com/office/drawing/2014/main" id="{54898FC4-6F84-4FFF-8888-574363D631C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52" name="Freeform 21">
                  <a:extLst>
                    <a:ext uri="{FF2B5EF4-FFF2-40B4-BE49-F238E27FC236}">
                      <a16:creationId xmlns:a16="http://schemas.microsoft.com/office/drawing/2014/main" id="{DDF59620-DF2A-4507-AD51-ADBA432DD54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53" name="Freeform 22">
                  <a:extLst>
                    <a:ext uri="{FF2B5EF4-FFF2-40B4-BE49-F238E27FC236}">
                      <a16:creationId xmlns:a16="http://schemas.microsoft.com/office/drawing/2014/main" id="{E4D9C1DB-DF7B-4F6F-B812-1407802A6AF9}"/>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54" name="Line 23">
                  <a:extLst>
                    <a:ext uri="{FF2B5EF4-FFF2-40B4-BE49-F238E27FC236}">
                      <a16:creationId xmlns:a16="http://schemas.microsoft.com/office/drawing/2014/main" id="{CB8F31FC-55C4-4D5D-8C65-47461120D67E}"/>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60" name="strPhone03">
            <a:extLst>
              <a:ext uri="{FF2B5EF4-FFF2-40B4-BE49-F238E27FC236}">
                <a16:creationId xmlns:a16="http://schemas.microsoft.com/office/drawing/2014/main" id="{14057E29-E071-4559-B979-8D757A051529}"/>
              </a:ext>
            </a:extLst>
          </p:cNvPr>
          <p:cNvSpPr>
            <a:spLocks noGrp="1"/>
          </p:cNvSpPr>
          <p:nvPr>
            <p:ph type="body" sz="quarter" idx="30"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61" name="strEmail03">
            <a:extLst>
              <a:ext uri="{FF2B5EF4-FFF2-40B4-BE49-F238E27FC236}">
                <a16:creationId xmlns:a16="http://schemas.microsoft.com/office/drawing/2014/main" id="{816064E9-A637-4815-B0B7-EF922F3C42F0}"/>
              </a:ext>
            </a:extLst>
          </p:cNvPr>
          <p:cNvSpPr>
            <a:spLocks noGrp="1"/>
          </p:cNvSpPr>
          <p:nvPr>
            <p:ph type="body" sz="quarter" idx="31"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62" name="strFunction03">
            <a:extLst>
              <a:ext uri="{FF2B5EF4-FFF2-40B4-BE49-F238E27FC236}">
                <a16:creationId xmlns:a16="http://schemas.microsoft.com/office/drawing/2014/main" id="{E019BC75-09C5-4FE6-91A7-9E90327D0CAA}"/>
              </a:ext>
            </a:extLst>
          </p:cNvPr>
          <p:cNvSpPr>
            <a:spLocks noGrp="1"/>
          </p:cNvSpPr>
          <p:nvPr>
            <p:ph type="body" sz="quarter" idx="32"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63" name="strName03">
            <a:extLst>
              <a:ext uri="{FF2B5EF4-FFF2-40B4-BE49-F238E27FC236}">
                <a16:creationId xmlns:a16="http://schemas.microsoft.com/office/drawing/2014/main" id="{7FDC1C83-BF00-42E2-A7C6-D5BC4CE301D5}"/>
              </a:ext>
            </a:extLst>
          </p:cNvPr>
          <p:cNvSpPr>
            <a:spLocks noGrp="1"/>
          </p:cNvSpPr>
          <p:nvPr>
            <p:ph type="body" sz="quarter" idx="33"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164" name="Icons02">
            <a:extLst>
              <a:ext uri="{FF2B5EF4-FFF2-40B4-BE49-F238E27FC236}">
                <a16:creationId xmlns:a16="http://schemas.microsoft.com/office/drawing/2014/main" id="{17F41577-7488-42A3-8B0F-3C3C4EF04601}"/>
              </a:ext>
            </a:extLst>
          </p:cNvPr>
          <p:cNvGrpSpPr/>
          <p:nvPr userDrawn="1"/>
        </p:nvGrpSpPr>
        <p:grpSpPr>
          <a:xfrm>
            <a:off x="5267422" y="3434914"/>
            <a:ext cx="464690" cy="562031"/>
            <a:chOff x="631150" y="4043586"/>
            <a:chExt cx="464690" cy="562031"/>
          </a:xfrm>
        </p:grpSpPr>
        <p:cxnSp>
          <p:nvCxnSpPr>
            <p:cNvPr id="165" name="Hline">
              <a:extLst>
                <a:ext uri="{FF2B5EF4-FFF2-40B4-BE49-F238E27FC236}">
                  <a16:creationId xmlns:a16="http://schemas.microsoft.com/office/drawing/2014/main" id="{F14E9C41-1003-478B-B8E6-0C106F2E6FA5}"/>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6" name="IconPhone">
              <a:extLst>
                <a:ext uri="{FF2B5EF4-FFF2-40B4-BE49-F238E27FC236}">
                  <a16:creationId xmlns:a16="http://schemas.microsoft.com/office/drawing/2014/main" id="{15D0D93D-577C-418E-9E49-2D5D4D6D553E}"/>
                </a:ext>
              </a:extLst>
            </p:cNvPr>
            <p:cNvGrpSpPr>
              <a:grpSpLocks noChangeAspect="1"/>
            </p:cNvGrpSpPr>
            <p:nvPr/>
          </p:nvGrpSpPr>
          <p:grpSpPr>
            <a:xfrm>
              <a:off x="631150" y="4425617"/>
              <a:ext cx="180000" cy="180000"/>
              <a:chOff x="2703390" y="3158472"/>
              <a:chExt cx="960114" cy="960114"/>
            </a:xfrm>
          </p:grpSpPr>
          <p:sp>
            <p:nvSpPr>
              <p:cNvPr id="174" name="Ellipse 125">
                <a:extLst>
                  <a:ext uri="{FF2B5EF4-FFF2-40B4-BE49-F238E27FC236}">
                    <a16:creationId xmlns:a16="http://schemas.microsoft.com/office/drawing/2014/main" id="{DF2D3F19-8418-4AB3-A9D8-5820037C2C68}"/>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5" name="Group 4">
                <a:extLst>
                  <a:ext uri="{FF2B5EF4-FFF2-40B4-BE49-F238E27FC236}">
                    <a16:creationId xmlns:a16="http://schemas.microsoft.com/office/drawing/2014/main" id="{55AA84D0-E733-4C67-A589-DACA464CB897}"/>
                  </a:ext>
                </a:extLst>
              </p:cNvPr>
              <p:cNvGrpSpPr>
                <a:grpSpLocks noChangeAspect="1"/>
              </p:cNvGrpSpPr>
              <p:nvPr/>
            </p:nvGrpSpPr>
            <p:grpSpPr bwMode="auto">
              <a:xfrm>
                <a:off x="2912386" y="3366720"/>
                <a:ext cx="542122" cy="543618"/>
                <a:chOff x="2638" y="958"/>
                <a:chExt cx="1087" cy="1090"/>
              </a:xfrm>
              <a:noFill/>
            </p:grpSpPr>
            <p:sp>
              <p:nvSpPr>
                <p:cNvPr id="176" name="Freeform 5">
                  <a:extLst>
                    <a:ext uri="{FF2B5EF4-FFF2-40B4-BE49-F238E27FC236}">
                      <a16:creationId xmlns:a16="http://schemas.microsoft.com/office/drawing/2014/main" id="{45DB1C7D-80D4-4A70-B8CC-30F7895833FA}"/>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reeform 6">
                  <a:extLst>
                    <a:ext uri="{FF2B5EF4-FFF2-40B4-BE49-F238E27FC236}">
                      <a16:creationId xmlns:a16="http://schemas.microsoft.com/office/drawing/2014/main" id="{18F5EF59-9D04-4A49-BA12-C893C0505139}"/>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reeform 7">
                  <a:extLst>
                    <a:ext uri="{FF2B5EF4-FFF2-40B4-BE49-F238E27FC236}">
                      <a16:creationId xmlns:a16="http://schemas.microsoft.com/office/drawing/2014/main" id="{0599A071-A4E3-400F-8EB5-3523352BB90B}"/>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67" name="IconEmail">
              <a:extLst>
                <a:ext uri="{FF2B5EF4-FFF2-40B4-BE49-F238E27FC236}">
                  <a16:creationId xmlns:a16="http://schemas.microsoft.com/office/drawing/2014/main" id="{AA0A29D3-1A95-4159-8550-FD8457F9C2CC}"/>
                </a:ext>
              </a:extLst>
            </p:cNvPr>
            <p:cNvGrpSpPr>
              <a:grpSpLocks noChangeAspect="1"/>
            </p:cNvGrpSpPr>
            <p:nvPr/>
          </p:nvGrpSpPr>
          <p:grpSpPr>
            <a:xfrm>
              <a:off x="631150" y="4162565"/>
              <a:ext cx="180000" cy="180000"/>
              <a:chOff x="2703390" y="4365085"/>
              <a:chExt cx="960114" cy="960114"/>
            </a:xfrm>
          </p:grpSpPr>
          <p:sp>
            <p:nvSpPr>
              <p:cNvPr id="168" name="Ellipse 125">
                <a:extLst>
                  <a:ext uri="{FF2B5EF4-FFF2-40B4-BE49-F238E27FC236}">
                    <a16:creationId xmlns:a16="http://schemas.microsoft.com/office/drawing/2014/main" id="{120A94C0-9853-4B6E-BAF4-020C6D1D721D}"/>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9" name="Group 168">
                <a:extLst>
                  <a:ext uri="{FF2B5EF4-FFF2-40B4-BE49-F238E27FC236}">
                    <a16:creationId xmlns:a16="http://schemas.microsoft.com/office/drawing/2014/main" id="{46796286-10AF-416B-AFB5-B7A955AB4B7F}"/>
                  </a:ext>
                </a:extLst>
              </p:cNvPr>
              <p:cNvGrpSpPr>
                <a:grpSpLocks noChangeAspect="1"/>
              </p:cNvGrpSpPr>
              <p:nvPr/>
            </p:nvGrpSpPr>
            <p:grpSpPr>
              <a:xfrm>
                <a:off x="2886170" y="4635603"/>
                <a:ext cx="594554" cy="419078"/>
                <a:chOff x="4562584" y="4650255"/>
                <a:chExt cx="457200" cy="322263"/>
              </a:xfrm>
            </p:grpSpPr>
            <p:sp>
              <p:nvSpPr>
                <p:cNvPr id="170" name="Line 20">
                  <a:extLst>
                    <a:ext uri="{FF2B5EF4-FFF2-40B4-BE49-F238E27FC236}">
                      <a16:creationId xmlns:a16="http://schemas.microsoft.com/office/drawing/2014/main" id="{83AAD9B9-3876-4D27-89B9-0D6A879A3993}"/>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1" name="Freeform 21">
                  <a:extLst>
                    <a:ext uri="{FF2B5EF4-FFF2-40B4-BE49-F238E27FC236}">
                      <a16:creationId xmlns:a16="http://schemas.microsoft.com/office/drawing/2014/main" id="{825A81FE-407F-4E2D-96A5-7C6D9AD422B7}"/>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2" name="Freeform 22">
                  <a:extLst>
                    <a:ext uri="{FF2B5EF4-FFF2-40B4-BE49-F238E27FC236}">
                      <a16:creationId xmlns:a16="http://schemas.microsoft.com/office/drawing/2014/main" id="{6C1B3F95-D7AB-48D5-BDBD-878D5C26D61C}"/>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3" name="Line 23">
                  <a:extLst>
                    <a:ext uri="{FF2B5EF4-FFF2-40B4-BE49-F238E27FC236}">
                      <a16:creationId xmlns:a16="http://schemas.microsoft.com/office/drawing/2014/main" id="{7784D739-A8C9-4FDD-B028-22857AC3DA51}"/>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79" name="strPhone02">
            <a:extLst>
              <a:ext uri="{FF2B5EF4-FFF2-40B4-BE49-F238E27FC236}">
                <a16:creationId xmlns:a16="http://schemas.microsoft.com/office/drawing/2014/main" id="{F4E8A020-6F75-4DA6-AE60-AC6CA5D5220B}"/>
              </a:ext>
            </a:extLst>
          </p:cNvPr>
          <p:cNvSpPr>
            <a:spLocks noGrp="1"/>
          </p:cNvSpPr>
          <p:nvPr>
            <p:ph type="body" sz="quarter" idx="26" hasCustomPrompt="1"/>
          </p:nvPr>
        </p:nvSpPr>
        <p:spPr>
          <a:xfrm>
            <a:off x="5536979" y="3808869"/>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80" name="strEmail02">
            <a:extLst>
              <a:ext uri="{FF2B5EF4-FFF2-40B4-BE49-F238E27FC236}">
                <a16:creationId xmlns:a16="http://schemas.microsoft.com/office/drawing/2014/main" id="{8970B6E8-761C-45B3-8AF4-3DA1244032CC}"/>
              </a:ext>
            </a:extLst>
          </p:cNvPr>
          <p:cNvSpPr>
            <a:spLocks noGrp="1"/>
          </p:cNvSpPr>
          <p:nvPr>
            <p:ph type="body" sz="quarter" idx="27" hasCustomPrompt="1"/>
          </p:nvPr>
        </p:nvSpPr>
        <p:spPr>
          <a:xfrm>
            <a:off x="5536979" y="355108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81" name="strFunction02">
            <a:extLst>
              <a:ext uri="{FF2B5EF4-FFF2-40B4-BE49-F238E27FC236}">
                <a16:creationId xmlns:a16="http://schemas.microsoft.com/office/drawing/2014/main" id="{1DF59D34-2064-417F-94E1-4605A2DF018C}"/>
              </a:ext>
            </a:extLst>
          </p:cNvPr>
          <p:cNvSpPr>
            <a:spLocks noGrp="1"/>
          </p:cNvSpPr>
          <p:nvPr>
            <p:ph type="body" sz="quarter" idx="28" hasCustomPrompt="1"/>
          </p:nvPr>
        </p:nvSpPr>
        <p:spPr>
          <a:xfrm>
            <a:off x="5267422"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82" name="strName02">
            <a:extLst>
              <a:ext uri="{FF2B5EF4-FFF2-40B4-BE49-F238E27FC236}">
                <a16:creationId xmlns:a16="http://schemas.microsoft.com/office/drawing/2014/main" id="{BE97F47A-E462-40A5-8B31-82EB5FBDEBBC}"/>
              </a:ext>
            </a:extLst>
          </p:cNvPr>
          <p:cNvSpPr>
            <a:spLocks noGrp="1"/>
          </p:cNvSpPr>
          <p:nvPr>
            <p:ph type="body" sz="quarter" idx="29" hasCustomPrompt="1"/>
          </p:nvPr>
        </p:nvSpPr>
        <p:spPr>
          <a:xfrm>
            <a:off x="5267422" y="2867022"/>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183" name="Icons01">
            <a:extLst>
              <a:ext uri="{FF2B5EF4-FFF2-40B4-BE49-F238E27FC236}">
                <a16:creationId xmlns:a16="http://schemas.microsoft.com/office/drawing/2014/main" id="{6FCDB661-4CC4-49CA-ABB9-79E996A68F0E}"/>
              </a:ext>
            </a:extLst>
          </p:cNvPr>
          <p:cNvGrpSpPr/>
          <p:nvPr userDrawn="1"/>
        </p:nvGrpSpPr>
        <p:grpSpPr>
          <a:xfrm>
            <a:off x="631150" y="3434914"/>
            <a:ext cx="464690" cy="562031"/>
            <a:chOff x="631150" y="4043586"/>
            <a:chExt cx="464690" cy="562031"/>
          </a:xfrm>
        </p:grpSpPr>
        <p:cxnSp>
          <p:nvCxnSpPr>
            <p:cNvPr id="184" name="Hline">
              <a:extLst>
                <a:ext uri="{FF2B5EF4-FFF2-40B4-BE49-F238E27FC236}">
                  <a16:creationId xmlns:a16="http://schemas.microsoft.com/office/drawing/2014/main" id="{B85FE1D4-15B2-478B-A874-FCB227FBFE4D}"/>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5" name="IconPhone">
              <a:extLst>
                <a:ext uri="{FF2B5EF4-FFF2-40B4-BE49-F238E27FC236}">
                  <a16:creationId xmlns:a16="http://schemas.microsoft.com/office/drawing/2014/main" id="{ED7BE4EC-1A60-43AE-86B4-0BDD623FD05C}"/>
                </a:ext>
              </a:extLst>
            </p:cNvPr>
            <p:cNvGrpSpPr>
              <a:grpSpLocks noChangeAspect="1"/>
            </p:cNvGrpSpPr>
            <p:nvPr/>
          </p:nvGrpSpPr>
          <p:grpSpPr>
            <a:xfrm>
              <a:off x="631150" y="4425617"/>
              <a:ext cx="180000" cy="180000"/>
              <a:chOff x="2703390" y="3158472"/>
              <a:chExt cx="960114" cy="960114"/>
            </a:xfrm>
          </p:grpSpPr>
          <p:sp>
            <p:nvSpPr>
              <p:cNvPr id="193" name="Ellipse 125">
                <a:extLst>
                  <a:ext uri="{FF2B5EF4-FFF2-40B4-BE49-F238E27FC236}">
                    <a16:creationId xmlns:a16="http://schemas.microsoft.com/office/drawing/2014/main" id="{9525C37E-B775-4966-A42D-B8918D3EB2F0}"/>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94" name="Group 4">
                <a:extLst>
                  <a:ext uri="{FF2B5EF4-FFF2-40B4-BE49-F238E27FC236}">
                    <a16:creationId xmlns:a16="http://schemas.microsoft.com/office/drawing/2014/main" id="{4F17C34E-A87B-4426-B69E-308B5BF79BF8}"/>
                  </a:ext>
                </a:extLst>
              </p:cNvPr>
              <p:cNvGrpSpPr>
                <a:grpSpLocks noChangeAspect="1"/>
              </p:cNvGrpSpPr>
              <p:nvPr/>
            </p:nvGrpSpPr>
            <p:grpSpPr bwMode="auto">
              <a:xfrm>
                <a:off x="2912386" y="3366720"/>
                <a:ext cx="542122" cy="543618"/>
                <a:chOff x="2638" y="958"/>
                <a:chExt cx="1087" cy="1090"/>
              </a:xfrm>
              <a:noFill/>
            </p:grpSpPr>
            <p:sp>
              <p:nvSpPr>
                <p:cNvPr id="195" name="Freeform 5">
                  <a:extLst>
                    <a:ext uri="{FF2B5EF4-FFF2-40B4-BE49-F238E27FC236}">
                      <a16:creationId xmlns:a16="http://schemas.microsoft.com/office/drawing/2014/main" id="{31E29092-1DB2-49C1-98A0-DBFA363E5A0B}"/>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Freeform 6">
                  <a:extLst>
                    <a:ext uri="{FF2B5EF4-FFF2-40B4-BE49-F238E27FC236}">
                      <a16:creationId xmlns:a16="http://schemas.microsoft.com/office/drawing/2014/main" id="{CCCDFE6D-3370-4A92-9C79-12D20A38FA8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Freeform 7">
                  <a:extLst>
                    <a:ext uri="{FF2B5EF4-FFF2-40B4-BE49-F238E27FC236}">
                      <a16:creationId xmlns:a16="http://schemas.microsoft.com/office/drawing/2014/main" id="{7BFC2256-49A5-4449-9E76-F716D6DDEB24}"/>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86" name="IconEmail">
              <a:extLst>
                <a:ext uri="{FF2B5EF4-FFF2-40B4-BE49-F238E27FC236}">
                  <a16:creationId xmlns:a16="http://schemas.microsoft.com/office/drawing/2014/main" id="{852D1758-A85B-488E-A877-FD31DFD19387}"/>
                </a:ext>
              </a:extLst>
            </p:cNvPr>
            <p:cNvGrpSpPr>
              <a:grpSpLocks noChangeAspect="1"/>
            </p:cNvGrpSpPr>
            <p:nvPr/>
          </p:nvGrpSpPr>
          <p:grpSpPr>
            <a:xfrm>
              <a:off x="631150" y="4162565"/>
              <a:ext cx="180000" cy="180000"/>
              <a:chOff x="2703390" y="4365085"/>
              <a:chExt cx="960114" cy="960114"/>
            </a:xfrm>
          </p:grpSpPr>
          <p:sp>
            <p:nvSpPr>
              <p:cNvPr id="187" name="Ellipse 125">
                <a:extLst>
                  <a:ext uri="{FF2B5EF4-FFF2-40B4-BE49-F238E27FC236}">
                    <a16:creationId xmlns:a16="http://schemas.microsoft.com/office/drawing/2014/main" id="{6FC3A3E6-BDB5-499F-8B4C-7A9FA1A0416C}"/>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8" name="Group 187">
                <a:extLst>
                  <a:ext uri="{FF2B5EF4-FFF2-40B4-BE49-F238E27FC236}">
                    <a16:creationId xmlns:a16="http://schemas.microsoft.com/office/drawing/2014/main" id="{2AA8AB62-83ED-4A43-9060-390A0AE450B8}"/>
                  </a:ext>
                </a:extLst>
              </p:cNvPr>
              <p:cNvGrpSpPr>
                <a:grpSpLocks noChangeAspect="1"/>
              </p:cNvGrpSpPr>
              <p:nvPr/>
            </p:nvGrpSpPr>
            <p:grpSpPr>
              <a:xfrm>
                <a:off x="2886170" y="4635603"/>
                <a:ext cx="594554" cy="419078"/>
                <a:chOff x="4562584" y="4650255"/>
                <a:chExt cx="457200" cy="322263"/>
              </a:xfrm>
            </p:grpSpPr>
            <p:sp>
              <p:nvSpPr>
                <p:cNvPr id="189" name="Line 20">
                  <a:extLst>
                    <a:ext uri="{FF2B5EF4-FFF2-40B4-BE49-F238E27FC236}">
                      <a16:creationId xmlns:a16="http://schemas.microsoft.com/office/drawing/2014/main" id="{621805C5-E723-4163-9597-3A75AC086534}"/>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90" name="Freeform 21">
                  <a:extLst>
                    <a:ext uri="{FF2B5EF4-FFF2-40B4-BE49-F238E27FC236}">
                      <a16:creationId xmlns:a16="http://schemas.microsoft.com/office/drawing/2014/main" id="{0EA59778-FDED-42CD-9513-FCA5D2789C8B}"/>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91" name="Freeform 22">
                  <a:extLst>
                    <a:ext uri="{FF2B5EF4-FFF2-40B4-BE49-F238E27FC236}">
                      <a16:creationId xmlns:a16="http://schemas.microsoft.com/office/drawing/2014/main" id="{B1F20495-C2A9-42EC-B1F3-E9B0A543C02E}"/>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92" name="Line 23">
                  <a:extLst>
                    <a:ext uri="{FF2B5EF4-FFF2-40B4-BE49-F238E27FC236}">
                      <a16:creationId xmlns:a16="http://schemas.microsoft.com/office/drawing/2014/main" id="{79E3FE13-29E8-4D57-980A-B4744E4BCB6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98" name="strPhone01">
            <a:extLst>
              <a:ext uri="{FF2B5EF4-FFF2-40B4-BE49-F238E27FC236}">
                <a16:creationId xmlns:a16="http://schemas.microsoft.com/office/drawing/2014/main" id="{2B78352A-2DB0-42ED-B4CC-25C447E76308}"/>
              </a:ext>
            </a:extLst>
          </p:cNvPr>
          <p:cNvSpPr>
            <a:spLocks noGrp="1"/>
          </p:cNvSpPr>
          <p:nvPr>
            <p:ph type="body" sz="quarter" idx="12" hasCustomPrompt="1"/>
          </p:nvPr>
        </p:nvSpPr>
        <p:spPr>
          <a:xfrm>
            <a:off x="900707" y="3808869"/>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99" name="strEmail01">
            <a:extLst>
              <a:ext uri="{FF2B5EF4-FFF2-40B4-BE49-F238E27FC236}">
                <a16:creationId xmlns:a16="http://schemas.microsoft.com/office/drawing/2014/main" id="{7B808EA4-564C-4339-B276-14F0B11E1AF3}"/>
              </a:ext>
            </a:extLst>
          </p:cNvPr>
          <p:cNvSpPr>
            <a:spLocks noGrp="1"/>
          </p:cNvSpPr>
          <p:nvPr>
            <p:ph type="body" sz="quarter" idx="13" hasCustomPrompt="1"/>
          </p:nvPr>
        </p:nvSpPr>
        <p:spPr>
          <a:xfrm>
            <a:off x="900707" y="355108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200" name="strFunction01">
            <a:extLst>
              <a:ext uri="{FF2B5EF4-FFF2-40B4-BE49-F238E27FC236}">
                <a16:creationId xmlns:a16="http://schemas.microsoft.com/office/drawing/2014/main" id="{AA1447AC-4185-41D6-962B-6F4A08D889E8}"/>
              </a:ext>
            </a:extLst>
          </p:cNvPr>
          <p:cNvSpPr>
            <a:spLocks noGrp="1"/>
          </p:cNvSpPr>
          <p:nvPr>
            <p:ph type="body" sz="quarter" idx="11" hasCustomPrompt="1"/>
          </p:nvPr>
        </p:nvSpPr>
        <p:spPr>
          <a:xfrm>
            <a:off x="631150"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201" name="strName01">
            <a:extLst>
              <a:ext uri="{FF2B5EF4-FFF2-40B4-BE49-F238E27FC236}">
                <a16:creationId xmlns:a16="http://schemas.microsoft.com/office/drawing/2014/main" id="{843068E5-7BFD-48E0-B26B-1EFB59D9A2D1}"/>
              </a:ext>
            </a:extLst>
          </p:cNvPr>
          <p:cNvSpPr>
            <a:spLocks noGrp="1"/>
          </p:cNvSpPr>
          <p:nvPr>
            <p:ph type="body" sz="quarter" idx="10" hasCustomPrompt="1"/>
          </p:nvPr>
        </p:nvSpPr>
        <p:spPr>
          <a:xfrm>
            <a:off x="631150" y="2867022"/>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spTree>
    <p:extLst>
      <p:ext uri="{BB962C8B-B14F-4D97-AF65-F5344CB8AC3E}">
        <p14:creationId xmlns:p14="http://schemas.microsoft.com/office/powerpoint/2010/main" val="307658502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ackCover">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7" name="Angled stripes">
            <a:extLst>
              <a:ext uri="{FF2B5EF4-FFF2-40B4-BE49-F238E27FC236}">
                <a16:creationId xmlns:a16="http://schemas.microsoft.com/office/drawing/2014/main" id="{4E731B71-5650-4C30-97B0-4057911655A6}"/>
              </a:ext>
            </a:extLst>
          </p:cNvPr>
          <p:cNvGrpSpPr/>
          <p:nvPr userDrawn="1"/>
        </p:nvGrpSpPr>
        <p:grpSpPr>
          <a:xfrm>
            <a:off x="2101012" y="2821242"/>
            <a:ext cx="11833943" cy="1855206"/>
            <a:chOff x="2101012" y="2821242"/>
            <a:chExt cx="11833943" cy="1855206"/>
          </a:xfrm>
        </p:grpSpPr>
        <p:sp>
          <p:nvSpPr>
            <p:cNvPr id="9" name="Angled stripe 1">
              <a:extLst>
                <a:ext uri="{FF2B5EF4-FFF2-40B4-BE49-F238E27FC236}">
                  <a16:creationId xmlns:a16="http://schemas.microsoft.com/office/drawing/2014/main" id="{6661A596-05F4-42F3-B61C-DC7028F8CAD8}"/>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Angled stripe 2">
              <a:extLst>
                <a:ext uri="{FF2B5EF4-FFF2-40B4-BE49-F238E27FC236}">
                  <a16:creationId xmlns:a16="http://schemas.microsoft.com/office/drawing/2014/main" id="{E92F2EB7-C25E-4DBB-B49D-88374BC93E28}"/>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11" name="GameChangers">
            <a:extLst>
              <a:ext uri="{FF2B5EF4-FFF2-40B4-BE49-F238E27FC236}">
                <a16:creationId xmlns:a16="http://schemas.microsoft.com/office/drawing/2014/main" id="{26B8CB77-607B-4512-89C5-9851231EE864}"/>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12" name="IpsosLogo">
            <a:extLst>
              <a:ext uri="{FF2B5EF4-FFF2-40B4-BE49-F238E27FC236}">
                <a16:creationId xmlns:a16="http://schemas.microsoft.com/office/drawing/2014/main" id="{CF6DDE30-F945-4D4E-8F34-AB449811E7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201538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_Light">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a:solidFill>
            <a:schemeClr val="bg1">
              <a:lumMod val="95000"/>
            </a:schemeClr>
          </a:solidFill>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
        <p:nvSpPr>
          <p:cNvPr id="9" name="strTableOfContents">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11369540" cy="4535777"/>
          </a:xfrm>
        </p:spPr>
        <p:txBody>
          <a:bodyPr wrap="square" lIns="0" rIns="0" numCol="2" spcCol="576000">
            <a:noAutofit/>
          </a:bodyPr>
          <a:lstStyle>
            <a:lvl1pPr marL="0" marR="0" indent="0" algn="l" defTabSz="447675" rtl="0" eaLnBrk="1" fontAlgn="auto" latinLnBrk="0" hangingPunct="1">
              <a:lnSpc>
                <a:spcPct val="100000"/>
              </a:lnSpc>
              <a:spcBef>
                <a:spcPts val="1800"/>
              </a:spcBef>
              <a:spcAft>
                <a:spcPts val="0"/>
              </a:spcAft>
              <a:buClrTx/>
              <a:buSzPct val="100000"/>
              <a:buFont typeface="+mj-lt"/>
              <a:buNone/>
              <a:tabLst/>
              <a:defRPr sz="1600" b="1">
                <a:solidFill>
                  <a:schemeClr val="tx2"/>
                </a:solidFill>
                <a:latin typeface="+mn-lt"/>
              </a:defRPr>
            </a:lvl1pPr>
            <a:lvl2pPr marL="447675" indent="0" defTabSz="447675">
              <a:lnSpc>
                <a:spcPct val="100000"/>
              </a:lnSpc>
              <a:buFont typeface="Arial" panose="020B0604020202020204" pitchFamily="34" charset="0"/>
              <a:buNone/>
              <a:defRPr sz="1600">
                <a:solidFill>
                  <a:schemeClr val="tx2"/>
                </a:solidFill>
              </a:defRPr>
            </a:lvl2pPr>
            <a:lvl3pPr marL="895350" indent="0" defTabSz="447675">
              <a:buNone/>
              <a:defRPr>
                <a:solidFill>
                  <a:schemeClr val="tx2"/>
                </a:solidFill>
              </a:defRPr>
            </a:lvl3pPr>
            <a:lvl4pPr>
              <a:defRPr>
                <a:solidFill>
                  <a:schemeClr val="bg1"/>
                </a:solidFill>
              </a:defRPr>
            </a:lvl4pPr>
            <a:lvl5pPr>
              <a:defRPr>
                <a:solidFill>
                  <a:schemeClr val="bg1"/>
                </a:solidFill>
              </a:defRPr>
            </a:lvl5pPr>
          </a:lstStyle>
          <a:p>
            <a:pPr lvl="0"/>
            <a:r>
              <a:rPr lang="fr-BE" noProof="0" dirty="0"/>
              <a:t>1. 	CHAPTER TITLE</a:t>
            </a:r>
          </a:p>
          <a:p>
            <a:pPr lvl="1"/>
            <a:r>
              <a:rPr lang="fr-BE" noProof="0" dirty="0"/>
              <a:t>1.1	Section </a:t>
            </a:r>
            <a:r>
              <a:rPr lang="fr-BE" noProof="0" dirty="0" err="1"/>
              <a:t>title</a:t>
            </a:r>
            <a:endParaRPr lang="fr-BE" noProof="0" dirty="0"/>
          </a:p>
          <a:p>
            <a:pPr lvl="1"/>
            <a:r>
              <a:rPr lang="fr-BE" noProof="0" dirty="0"/>
              <a:t>1.2	Section </a:t>
            </a:r>
            <a:r>
              <a:rPr lang="fr-BE" noProof="0" dirty="0" err="1"/>
              <a:t>title</a:t>
            </a:r>
            <a:endParaRPr lang="fr-BE" noProof="0" dirty="0"/>
          </a:p>
          <a:p>
            <a:pPr lvl="2"/>
            <a:r>
              <a:rPr lang="fr-BE" noProof="0" dirty="0"/>
              <a:t>1.2.1	</a:t>
            </a:r>
            <a:r>
              <a:rPr lang="fr-BE" noProof="0" dirty="0" err="1"/>
              <a:t>Subsection</a:t>
            </a:r>
            <a:r>
              <a:rPr lang="fr-BE" noProof="0" dirty="0"/>
              <a:t> </a:t>
            </a:r>
            <a:r>
              <a:rPr lang="fr-BE" noProof="0" dirty="0" err="1"/>
              <a:t>title</a:t>
            </a:r>
            <a:endParaRPr lang="fr-BE" noProof="0" dirty="0"/>
          </a:p>
          <a:p>
            <a:pPr lvl="2"/>
            <a:r>
              <a:rPr lang="fr-BE" noProof="0" dirty="0"/>
              <a:t>1.2.2	</a:t>
            </a:r>
            <a:r>
              <a:rPr lang="fr-BE" noProof="0" dirty="0" err="1"/>
              <a:t>Subsection</a:t>
            </a:r>
            <a:r>
              <a:rPr lang="fr-BE" noProof="0" dirty="0"/>
              <a:t> </a:t>
            </a:r>
            <a:r>
              <a:rPr lang="fr-BE" noProof="0" dirty="0" err="1"/>
              <a:t>title</a:t>
            </a:r>
            <a:endParaRPr lang="fr-BE" noProof="0" dirty="0"/>
          </a:p>
          <a:p>
            <a:pPr lvl="0"/>
            <a:r>
              <a:rPr lang="fr-BE" noProof="0" dirty="0"/>
              <a:t>2. 	CHAPTER TITLE</a:t>
            </a:r>
          </a:p>
          <a:p>
            <a:pPr lvl="1"/>
            <a:r>
              <a:rPr lang="fr-BE" noProof="0" dirty="0"/>
              <a:t>2.1	Section </a:t>
            </a:r>
            <a:r>
              <a:rPr lang="fr-BE" noProof="0" dirty="0" err="1"/>
              <a:t>title</a:t>
            </a:r>
            <a:endParaRPr lang="fr-BE" noProof="0" dirty="0"/>
          </a:p>
          <a:p>
            <a:pPr lvl="1"/>
            <a:r>
              <a:rPr lang="fr-BE" noProof="0" dirty="0"/>
              <a:t>2.2	Section </a:t>
            </a:r>
            <a:r>
              <a:rPr lang="fr-BE" noProof="0" dirty="0" err="1"/>
              <a:t>title</a:t>
            </a:r>
            <a:endParaRPr lang="fr-BE" noProof="0" dirty="0"/>
          </a:p>
          <a:p>
            <a:pPr lvl="0"/>
            <a:r>
              <a:rPr lang="fr-BE" noProof="0" dirty="0"/>
              <a:t>3.	CHAPTER TITLE</a:t>
            </a:r>
          </a:p>
          <a:p>
            <a:pPr marL="0" marR="0" lvl="0" indent="0" algn="l" defTabSz="447675" rtl="0" eaLnBrk="1" fontAlgn="auto" latinLnBrk="0" hangingPunct="1">
              <a:lnSpc>
                <a:spcPct val="100000"/>
              </a:lnSpc>
              <a:spcBef>
                <a:spcPts val="1800"/>
              </a:spcBef>
              <a:spcAft>
                <a:spcPts val="0"/>
              </a:spcAft>
              <a:buClrTx/>
              <a:buSzPct val="100000"/>
              <a:buFont typeface="+mj-lt"/>
              <a:buNone/>
              <a:tabLst/>
              <a:defRPr/>
            </a:pPr>
            <a:r>
              <a:rPr lang="fr-BE" noProof="0" dirty="0"/>
              <a:t>4.	CHAPTER TITLE</a:t>
            </a:r>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2"/>
                </a:solidFill>
              </a:defRPr>
            </a:lvl1pPr>
          </a:lstStyle>
          <a:p>
            <a:r>
              <a:rPr lang="fr-BE" noProof="0" dirty="0"/>
              <a:t>SUMMARY</a:t>
            </a:r>
          </a:p>
        </p:txBody>
      </p:sp>
    </p:spTree>
    <p:extLst>
      <p:ext uri="{BB962C8B-B14F-4D97-AF65-F5344CB8AC3E}">
        <p14:creationId xmlns:p14="http://schemas.microsoft.com/office/powerpoint/2010/main" val="906195979"/>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0" name="Straight Connector 9">
            <a:extLst>
              <a:ext uri="{FF2B5EF4-FFF2-40B4-BE49-F238E27FC236}">
                <a16:creationId xmlns:a16="http://schemas.microsoft.com/office/drawing/2014/main" id="{ACCC9E81-92EB-4F8F-AC7F-CECE11C1EAFB}"/>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_Ligh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1" y="5125819"/>
            <a:ext cx="11375321" cy="738664"/>
          </a:xfrm>
        </p:spPr>
        <p:txBody>
          <a:bodyPr lIns="0" anchor="b">
            <a:noAutofit/>
          </a:bodyPr>
          <a:lstStyle>
            <a:lvl1pPr>
              <a:lnSpc>
                <a:spcPct val="80000"/>
              </a:lnSpc>
              <a:defRPr sz="6000" spc="-200" baseline="0">
                <a:solidFill>
                  <a:schemeClr val="bg2"/>
                </a:solidFill>
              </a:defRPr>
            </a:lvl1pPr>
          </a:lstStyle>
          <a:p>
            <a:r>
              <a:rPr lang="fr-BE" noProof="0" dirty="0"/>
              <a:t>SUMMARY</a:t>
            </a:r>
          </a:p>
        </p:txBody>
      </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grpSp>
        <p:nvGrpSpPr>
          <p:cNvPr id="5" name="Group 4">
            <a:extLst>
              <a:ext uri="{FF2B5EF4-FFF2-40B4-BE49-F238E27FC236}">
                <a16:creationId xmlns:a16="http://schemas.microsoft.com/office/drawing/2014/main" id="{45446653-A1D8-4E73-8A70-5B844AF68F5F}"/>
              </a:ext>
            </a:extLst>
          </p:cNvPr>
          <p:cNvGrpSpPr/>
          <p:nvPr userDrawn="1"/>
        </p:nvGrpSpPr>
        <p:grpSpPr>
          <a:xfrm>
            <a:off x="-954765" y="889565"/>
            <a:ext cx="5372804" cy="1067932"/>
            <a:chOff x="-954765" y="889565"/>
            <a:chExt cx="5372804" cy="1067932"/>
          </a:xfrm>
        </p:grpSpPr>
        <p:sp>
          <p:nvSpPr>
            <p:cNvPr id="11" name="Forme libre : forme 22">
              <a:extLst>
                <a:ext uri="{FF2B5EF4-FFF2-40B4-BE49-F238E27FC236}">
                  <a16:creationId xmlns:a16="http://schemas.microsoft.com/office/drawing/2014/main" id="{35713389-3714-432A-ACF7-ED376D4DE1F8}"/>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sp>
          <p:nvSpPr>
            <p:cNvPr id="12" name="Forme libre : forme 20">
              <a:extLst>
                <a:ext uri="{FF2B5EF4-FFF2-40B4-BE49-F238E27FC236}">
                  <a16:creationId xmlns:a16="http://schemas.microsoft.com/office/drawing/2014/main" id="{313A3C77-5424-4810-8AE7-0FD7B7AF2747}"/>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grpSp>
    </p:spTree>
    <p:extLst>
      <p:ext uri="{BB962C8B-B14F-4D97-AF65-F5344CB8AC3E}">
        <p14:creationId xmlns:p14="http://schemas.microsoft.com/office/powerpoint/2010/main" val="1043584404"/>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6" name="Angled stripes">
            <a:extLst>
              <a:ext uri="{FF2B5EF4-FFF2-40B4-BE49-F238E27FC236}">
                <a16:creationId xmlns:a16="http://schemas.microsoft.com/office/drawing/2014/main" id="{2C4B8BAF-AE5A-4D99-B44E-CE24F999213A}"/>
              </a:ext>
            </a:extLst>
          </p:cNvPr>
          <p:cNvGrpSpPr/>
          <p:nvPr userDrawn="1"/>
        </p:nvGrpSpPr>
        <p:grpSpPr>
          <a:xfrm>
            <a:off x="3254052" y="0"/>
            <a:ext cx="8937949" cy="6858001"/>
            <a:chOff x="3254052" y="0"/>
            <a:chExt cx="8937949" cy="6858001"/>
          </a:xfrm>
        </p:grpSpPr>
        <p:sp>
          <p:nvSpPr>
            <p:cNvPr id="17" name="Angled stripe 1">
              <a:extLst>
                <a:ext uri="{FF2B5EF4-FFF2-40B4-BE49-F238E27FC236}">
                  <a16:creationId xmlns:a16="http://schemas.microsoft.com/office/drawing/2014/main" id="{85C70DEE-01A2-4BB4-AF39-A9D287892963}"/>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8" name="Angled stripe 2">
              <a:extLst>
                <a:ext uri="{FF2B5EF4-FFF2-40B4-BE49-F238E27FC236}">
                  <a16:creationId xmlns:a16="http://schemas.microsoft.com/office/drawing/2014/main" id="{7C56B406-5C6C-42AB-952E-A67FF85931D1}"/>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4" name="strSubtitle">
            <a:extLst>
              <a:ext uri="{FF2B5EF4-FFF2-40B4-BE49-F238E27FC236}">
                <a16:creationId xmlns:a16="http://schemas.microsoft.com/office/drawing/2014/main" id="{C2E513F1-2D63-478C-B341-4B95DCCDE07F}"/>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15" name="str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FB118F43-5A71-4406-A46A-98998AD722B4}"/>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22" name="SlideNumberLine">
            <a:extLst>
              <a:ext uri="{FF2B5EF4-FFF2-40B4-BE49-F238E27FC236}">
                <a16:creationId xmlns:a16="http://schemas.microsoft.com/office/drawing/2014/main" id="{8F97C3CD-7788-44F6-A410-986B00DD6249}"/>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Ipsos">
            <a:extLst>
              <a:ext uri="{FF2B5EF4-FFF2-40B4-BE49-F238E27FC236}">
                <a16:creationId xmlns:a16="http://schemas.microsoft.com/office/drawing/2014/main" id="{CFE675CD-A586-4D36-9E02-4FB267583B9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3" name="IpsosLogo">
            <a:extLst>
              <a:ext uri="{FF2B5EF4-FFF2-40B4-BE49-F238E27FC236}">
                <a16:creationId xmlns:a16="http://schemas.microsoft.com/office/drawing/2014/main" id="{61F9706F-5333-46C4-B539-E29F7BDE8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Default">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6" name="Angled stripes">
            <a:extLst>
              <a:ext uri="{FF2B5EF4-FFF2-40B4-BE49-F238E27FC236}">
                <a16:creationId xmlns:a16="http://schemas.microsoft.com/office/drawing/2014/main" id="{7879DBC7-A314-40E7-97A8-8683CC8095F4}"/>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1" name="strTitlePosition">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5" name="strChapterNumber">
            <a:extLst>
              <a:ext uri="{FF2B5EF4-FFF2-40B4-BE49-F238E27FC236}">
                <a16:creationId xmlns:a16="http://schemas.microsoft.com/office/drawing/2014/main" id="{2182497A-A9CD-4B73-98C8-BBA11B48CAEC}"/>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5" name="strSection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40639094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section_Default">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059B2BEC-F583-4FA5-9AE6-57357B295FCE}"/>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1" name="strTitlePosition">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2" name="strSectionNumber">
            <a:extLst>
              <a:ext uri="{FF2B5EF4-FFF2-40B4-BE49-F238E27FC236}">
                <a16:creationId xmlns:a16="http://schemas.microsoft.com/office/drawing/2014/main" id="{0C5D9885-14DA-471D-BC6C-44EF4CFAA74B}"/>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5" name="strSubsection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36106620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4.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5.emf"/><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51F5451-CC20-46A2-802F-F9D60C2A61E7}"/>
              </a:ext>
            </a:extLst>
          </p:cNvPr>
          <p:cNvSpPr>
            <a:spLocks noGrp="1"/>
          </p:cNvSpPr>
          <p:nvPr>
            <p:ph type="title"/>
          </p:nvPr>
        </p:nvSpPr>
        <p:spPr>
          <a:xfrm>
            <a:off x="407988" y="368300"/>
            <a:ext cx="11376023" cy="387798"/>
          </a:xfrm>
          <a:prstGeom prst="rect">
            <a:avLst/>
          </a:prstGeom>
        </p:spPr>
        <p:txBody>
          <a:bodyPr vert="horz" wrap="square" lIns="0" tIns="0" rIns="0" bIns="0" rtlCol="0" anchor="t">
            <a:noAutofit/>
          </a:bodyPr>
          <a:lstStyle/>
          <a:p>
            <a:r>
              <a:rPr lang="fr-BE" noProof="0" dirty="0"/>
              <a:t>TITLE OF THE SLIDE – one line</a:t>
            </a:r>
          </a:p>
        </p:txBody>
      </p:sp>
      <p:sp>
        <p:nvSpPr>
          <p:cNvPr id="3" name="Text">
            <a:extLst>
              <a:ext uri="{FF2B5EF4-FFF2-40B4-BE49-F238E27FC236}">
                <a16:creationId xmlns:a16="http://schemas.microsoft.com/office/drawing/2014/main" id="{41F54BE0-878D-4EDE-9290-206FC15489D4}"/>
              </a:ext>
            </a:extLst>
          </p:cNvPr>
          <p:cNvSpPr>
            <a:spLocks noGrp="1"/>
          </p:cNvSpPr>
          <p:nvPr>
            <p:ph type="body" idx="1"/>
          </p:nvPr>
        </p:nvSpPr>
        <p:spPr>
          <a:xfrm>
            <a:off x="411892" y="1196975"/>
            <a:ext cx="11372119" cy="4662805"/>
          </a:xfrm>
          <a:prstGeom prst="rect">
            <a:avLst/>
          </a:prstGeom>
        </p:spPr>
        <p:txBody>
          <a:bodyPr vert="horz" lIns="0" tIns="0" rIns="0" bIns="0" rtlCol="0">
            <a:noAutofit/>
          </a:bodyPr>
          <a:lstStyle/>
          <a:p>
            <a:pPr lvl="0"/>
            <a:r>
              <a:rPr lang="fr-BE" noProof="0" dirty="0"/>
              <a:t>Click to change the </a:t>
            </a:r>
            <a:r>
              <a:rPr lang="fr-BE" noProof="0" dirty="0" err="1"/>
              <a:t>text</a:t>
            </a:r>
            <a:r>
              <a:rPr lang="fr-BE" noProof="0" dirty="0"/>
              <a:t> styles on the slide master</a:t>
            </a:r>
          </a:p>
          <a:p>
            <a:pPr lvl="0"/>
            <a:r>
              <a:rPr lang="fr-BE" noProof="0" dirty="0"/>
              <a:t>First </a:t>
            </a:r>
            <a:r>
              <a:rPr lang="fr-BE" noProof="0" dirty="0" err="1"/>
              <a:t>level</a:t>
            </a:r>
            <a:endParaRPr lang="fr-BE" noProof="0" dirty="0"/>
          </a:p>
          <a:p>
            <a:pPr lvl="1"/>
            <a:r>
              <a:rPr lang="fr-BE" noProof="0" dirty="0"/>
              <a:t>Second </a:t>
            </a:r>
            <a:r>
              <a:rPr lang="fr-BE" noProof="0" dirty="0" err="1"/>
              <a:t>level</a:t>
            </a:r>
            <a:endParaRPr lang="fr-BE" noProof="0" dirty="0"/>
          </a:p>
          <a:p>
            <a:pPr lvl="2"/>
            <a:r>
              <a:rPr lang="fr-BE" noProof="0" dirty="0" err="1"/>
              <a:t>Third</a:t>
            </a:r>
            <a:r>
              <a:rPr lang="fr-BE" noProof="0" dirty="0"/>
              <a:t> </a:t>
            </a:r>
            <a:r>
              <a:rPr lang="fr-BE" noProof="0" dirty="0" err="1"/>
              <a:t>level</a:t>
            </a:r>
            <a:endParaRPr lang="fr-BE" noProof="0" dirty="0"/>
          </a:p>
          <a:p>
            <a:pPr lvl="3"/>
            <a:r>
              <a:rPr lang="fr-BE" noProof="0" dirty="0" err="1"/>
              <a:t>Fourth</a:t>
            </a:r>
            <a:r>
              <a:rPr lang="fr-BE" noProof="0" dirty="0"/>
              <a:t> </a:t>
            </a:r>
            <a:r>
              <a:rPr lang="fr-BE" noProof="0" dirty="0" err="1"/>
              <a:t>level</a:t>
            </a:r>
            <a:endParaRPr lang="fr-BE" noProof="0" dirty="0"/>
          </a:p>
          <a:p>
            <a:pPr lvl="4"/>
            <a:r>
              <a:rPr lang="fr-BE" noProof="0" dirty="0" err="1"/>
              <a:t>Fifth</a:t>
            </a:r>
            <a:r>
              <a:rPr lang="fr-BE" noProof="0" dirty="0"/>
              <a:t> </a:t>
            </a:r>
            <a:r>
              <a:rPr lang="fr-BE" noProof="0" dirty="0" err="1"/>
              <a:t>level</a:t>
            </a:r>
            <a:endParaRPr lang="fr-BE" noProof="0" dirty="0"/>
          </a:p>
        </p:txBody>
      </p:sp>
      <p:sp>
        <p:nvSpPr>
          <p:cNvPr id="6" name="SlideNumber">
            <a:extLst>
              <a:ext uri="{FF2B5EF4-FFF2-40B4-BE49-F238E27FC236}">
                <a16:creationId xmlns:a16="http://schemas.microsoft.com/office/drawing/2014/main" id="{82FC3E58-D3FF-4715-9A44-E12BDE0AE046}"/>
              </a:ext>
            </a:extLst>
          </p:cNvPr>
          <p:cNvSpPr>
            <a:spLocks noGrp="1"/>
          </p:cNvSpPr>
          <p:nvPr>
            <p:ph type="sldNum" sz="quarter" idx="4"/>
          </p:nvPr>
        </p:nvSpPr>
        <p:spPr>
          <a:xfrm>
            <a:off x="407988" y="6200775"/>
            <a:ext cx="413543" cy="396875"/>
          </a:xfrm>
          <a:prstGeom prst="rect">
            <a:avLst/>
          </a:prstGeom>
        </p:spPr>
        <p:txBody>
          <a:bodyPr vert="horz" lIns="0" tIns="0" rIns="108000" bIns="0" rtlCol="0" anchor="ctr"/>
          <a:lstStyle>
            <a:lvl1pPr algn="r">
              <a:defRPr sz="900" b="1">
                <a:solidFill>
                  <a:schemeClr val="bg2">
                    <a:lumMod val="75000"/>
                  </a:schemeClr>
                </a:solidFill>
                <a:latin typeface="+mj-lt"/>
              </a:defRPr>
            </a:lvl1pPr>
          </a:lstStyle>
          <a:p>
            <a:fld id="{D61AABEC-672F-4B68-B914-690DA978312C}" type="slidenum">
              <a:rPr lang="fr-BE" smtClean="0"/>
              <a:pPr/>
              <a:t>‹#›</a:t>
            </a:fld>
            <a:r>
              <a:rPr lang="fr-BE" dirty="0"/>
              <a:t> </a:t>
            </a:r>
          </a:p>
        </p:txBody>
      </p:sp>
      <p:cxnSp>
        <p:nvCxnSpPr>
          <p:cNvPr id="9" name="SlideNumberSeparatorLine">
            <a:extLst>
              <a:ext uri="{FF2B5EF4-FFF2-40B4-BE49-F238E27FC236}">
                <a16:creationId xmlns:a16="http://schemas.microsoft.com/office/drawing/2014/main" id="{C7DC0234-AE1D-4E4F-9B36-FF599DB26CBB}"/>
              </a:ext>
            </a:extLst>
          </p:cNvPr>
          <p:cNvCxnSpPr/>
          <p:nvPr userDrawn="1"/>
        </p:nvCxnSpPr>
        <p:spPr>
          <a:xfrm>
            <a:off x="821531" y="6200775"/>
            <a:ext cx="0" cy="3968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 Ipsos">
            <a:extLst>
              <a:ext uri="{FF2B5EF4-FFF2-40B4-BE49-F238E27FC236}">
                <a16:creationId xmlns:a16="http://schemas.microsoft.com/office/drawing/2014/main" id="{6ECE0C9D-E763-459F-AAF6-674D699E302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2">
                    <a:lumMod val="75000"/>
                  </a:schemeClr>
                </a:solidFill>
              </a:rPr>
              <a:t>© Ipsos</a:t>
            </a:r>
          </a:p>
        </p:txBody>
      </p:sp>
      <p:pic>
        <p:nvPicPr>
          <p:cNvPr id="8" name="Ipsos Logo">
            <a:extLst>
              <a:ext uri="{FF2B5EF4-FFF2-40B4-BE49-F238E27FC236}">
                <a16:creationId xmlns:a16="http://schemas.microsoft.com/office/drawing/2014/main" id="{3A546AA0-C6B3-42C0-8186-4347A8A4C660}"/>
              </a:ext>
            </a:extLst>
          </p:cNvPr>
          <p:cNvPicPr>
            <a:picLocks noChangeAspect="1"/>
          </p:cNvPicPr>
          <p:nvPr userDrawn="1"/>
        </p:nvPicPr>
        <p:blipFill>
          <a:blip r:embed="rId5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
        <p:nvSpPr>
          <p:cNvPr id="38" name="BaseTooLow" hidden="1">
            <a:extLst>
              <a:ext uri="{FF2B5EF4-FFF2-40B4-BE49-F238E27FC236}">
                <a16:creationId xmlns:a16="http://schemas.microsoft.com/office/drawing/2014/main" id="{298B93EB-A12D-48C9-A3D3-D1576F9A277B}"/>
              </a:ext>
            </a:extLst>
          </p:cNvPr>
          <p:cNvSpPr/>
          <p:nvPr userDrawn="1"/>
        </p:nvSpPr>
        <p:spPr>
          <a:xfrm>
            <a:off x="12269749" y="860775"/>
            <a:ext cx="1080000" cy="1080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100" dirty="0">
                <a:solidFill>
                  <a:schemeClr val="tx1">
                    <a:lumMod val="50000"/>
                    <a:lumOff val="50000"/>
                  </a:schemeClr>
                </a:solidFill>
              </a:rPr>
              <a:t>Base </a:t>
            </a:r>
            <a:r>
              <a:rPr lang="fr-BE" sz="1100" dirty="0" err="1">
                <a:solidFill>
                  <a:schemeClr val="tx1">
                    <a:lumMod val="50000"/>
                    <a:lumOff val="50000"/>
                  </a:schemeClr>
                </a:solidFill>
              </a:rPr>
              <a:t>too</a:t>
            </a:r>
            <a:r>
              <a:rPr lang="fr-BE" sz="1100" dirty="0">
                <a:solidFill>
                  <a:schemeClr val="tx1">
                    <a:lumMod val="50000"/>
                    <a:lumOff val="50000"/>
                  </a:schemeClr>
                </a:solidFill>
              </a:rPr>
              <a:t> </a:t>
            </a:r>
            <a:r>
              <a:rPr lang="fr-BE" sz="1100" dirty="0" err="1">
                <a:solidFill>
                  <a:schemeClr val="tx1">
                    <a:lumMod val="50000"/>
                    <a:lumOff val="50000"/>
                  </a:schemeClr>
                </a:solidFill>
              </a:rPr>
              <a:t>low</a:t>
            </a:r>
            <a:endParaRPr lang="fr-BE" sz="1100" dirty="0">
              <a:solidFill>
                <a:schemeClr val="tx1">
                  <a:lumMod val="50000"/>
                  <a:lumOff val="50000"/>
                </a:schemeClr>
              </a:solidFill>
            </a:endParaRPr>
          </a:p>
        </p:txBody>
      </p:sp>
      <p:sp>
        <p:nvSpPr>
          <p:cNvPr id="39" name="LowBase" hidden="1">
            <a:extLst>
              <a:ext uri="{FF2B5EF4-FFF2-40B4-BE49-F238E27FC236}">
                <a16:creationId xmlns:a16="http://schemas.microsoft.com/office/drawing/2014/main" id="{53F49A52-0338-4A45-A733-C332EA3140E2}"/>
              </a:ext>
            </a:extLst>
          </p:cNvPr>
          <p:cNvSpPr txBox="1"/>
          <p:nvPr userDrawn="1"/>
        </p:nvSpPr>
        <p:spPr>
          <a:xfrm>
            <a:off x="10735647" y="5960061"/>
            <a:ext cx="1048365" cy="169277"/>
          </a:xfrm>
          <a:prstGeom prst="rect">
            <a:avLst/>
          </a:prstGeom>
        </p:spPr>
        <p:txBody>
          <a:bodyPr vert="horz" wrap="none" lIns="0" tIns="0" rIns="0" bIns="0" rtlCol="0" anchor="b">
            <a:spAutoFit/>
          </a:bodyPr>
          <a:lstStyle/>
          <a:p>
            <a:pPr algn="r"/>
            <a:r>
              <a:rPr lang="fr-BE" sz="1100" b="1" dirty="0">
                <a:solidFill>
                  <a:schemeClr val="accent5"/>
                </a:solidFill>
              </a:rPr>
              <a:t>*Low base size!</a:t>
            </a:r>
          </a:p>
        </p:txBody>
      </p:sp>
      <p:sp>
        <p:nvSpPr>
          <p:cNvPr id="36" name="SigLettersWhite" hidden="1">
            <a:extLst>
              <a:ext uri="{FF2B5EF4-FFF2-40B4-BE49-F238E27FC236}">
                <a16:creationId xmlns:a16="http://schemas.microsoft.com/office/drawing/2014/main" id="{7F337D65-9E9E-4872-A442-C3BF5B85F4BD}"/>
              </a:ext>
            </a:extLst>
          </p:cNvPr>
          <p:cNvSpPr txBox="1"/>
          <p:nvPr userDrawn="1"/>
        </p:nvSpPr>
        <p:spPr>
          <a:xfrm>
            <a:off x="12567513" y="592722"/>
            <a:ext cx="175295" cy="184666"/>
          </a:xfrm>
          <a:prstGeom prst="rect">
            <a:avLst/>
          </a:prstGeom>
          <a:noFill/>
        </p:spPr>
        <p:txBody>
          <a:bodyPr wrap="none" lIns="36000" tIns="0" rIns="36000" bIns="0" rtlCol="0" anchor="ctr">
            <a:spAutoFit/>
          </a:bodyPr>
          <a:lstStyle/>
          <a:p>
            <a:pPr algn="ctr"/>
            <a:r>
              <a:rPr lang="fr-BE" sz="1200" dirty="0">
                <a:solidFill>
                  <a:schemeClr val="bg1"/>
                </a:solidFill>
              </a:rPr>
              <a:t>A</a:t>
            </a:r>
          </a:p>
        </p:txBody>
      </p:sp>
      <p:sp>
        <p:nvSpPr>
          <p:cNvPr id="37" name="SigLetters" hidden="1">
            <a:extLst>
              <a:ext uri="{FF2B5EF4-FFF2-40B4-BE49-F238E27FC236}">
                <a16:creationId xmlns:a16="http://schemas.microsoft.com/office/drawing/2014/main" id="{BE1EC250-5B81-4056-A7C3-34093B3D6F98}"/>
              </a:ext>
            </a:extLst>
          </p:cNvPr>
          <p:cNvSpPr txBox="1"/>
          <p:nvPr userDrawn="1"/>
        </p:nvSpPr>
        <p:spPr>
          <a:xfrm>
            <a:off x="12269749" y="592722"/>
            <a:ext cx="175295" cy="184666"/>
          </a:xfrm>
          <a:prstGeom prst="rect">
            <a:avLst/>
          </a:prstGeom>
          <a:noFill/>
        </p:spPr>
        <p:txBody>
          <a:bodyPr wrap="none" lIns="36000" tIns="0" rIns="36000" bIns="0" rtlCol="0" anchor="ctr">
            <a:spAutoFit/>
          </a:bodyPr>
          <a:lstStyle/>
          <a:p>
            <a:pPr algn="l"/>
            <a:r>
              <a:rPr lang="fr-BE" sz="1200" dirty="0">
                <a:solidFill>
                  <a:schemeClr val="bg2"/>
                </a:solidFill>
              </a:rPr>
              <a:t>A</a:t>
            </a:r>
          </a:p>
        </p:txBody>
      </p:sp>
      <p:grpSp>
        <p:nvGrpSpPr>
          <p:cNvPr id="12" name="SigEvoNeutral2" hidden="1">
            <a:extLst>
              <a:ext uri="{FF2B5EF4-FFF2-40B4-BE49-F238E27FC236}">
                <a16:creationId xmlns:a16="http://schemas.microsoft.com/office/drawing/2014/main" id="{1BAE144C-B587-45A2-80B7-F45C60B5998A}"/>
              </a:ext>
            </a:extLst>
          </p:cNvPr>
          <p:cNvGrpSpPr/>
          <p:nvPr userDrawn="1"/>
        </p:nvGrpSpPr>
        <p:grpSpPr>
          <a:xfrm>
            <a:off x="12547160" y="293335"/>
            <a:ext cx="216000" cy="216000"/>
            <a:chOff x="5016316" y="2107098"/>
            <a:chExt cx="216000" cy="216000"/>
          </a:xfrm>
        </p:grpSpPr>
        <p:sp>
          <p:nvSpPr>
            <p:cNvPr id="17" name="Oval 16">
              <a:extLst>
                <a:ext uri="{FF2B5EF4-FFF2-40B4-BE49-F238E27FC236}">
                  <a16:creationId xmlns:a16="http://schemas.microsoft.com/office/drawing/2014/main" id="{785A8FBE-D8E7-4061-8F45-0B1E1A09C5AC}"/>
                </a:ext>
              </a:extLst>
            </p:cNvPr>
            <p:cNvSpPr/>
            <p:nvPr/>
          </p:nvSpPr>
          <p:spPr>
            <a:xfrm rot="5400000">
              <a:off x="5016316"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p>
          </p:txBody>
        </p:sp>
        <p:grpSp>
          <p:nvGrpSpPr>
            <p:cNvPr id="18" name="Group 17">
              <a:extLst>
                <a:ext uri="{FF2B5EF4-FFF2-40B4-BE49-F238E27FC236}">
                  <a16:creationId xmlns:a16="http://schemas.microsoft.com/office/drawing/2014/main" id="{3DB8EC00-312B-4CA3-85EC-2CF1BD96D48E}"/>
                </a:ext>
              </a:extLst>
            </p:cNvPr>
            <p:cNvGrpSpPr>
              <a:grpSpLocks noChangeAspect="1"/>
            </p:cNvGrpSpPr>
            <p:nvPr/>
          </p:nvGrpSpPr>
          <p:grpSpPr>
            <a:xfrm rot="2700000">
              <a:off x="5058315" y="2179098"/>
              <a:ext cx="132003" cy="72000"/>
              <a:chOff x="10144608" y="897887"/>
              <a:chExt cx="326542" cy="178110"/>
            </a:xfrm>
          </p:grpSpPr>
          <p:sp>
            <p:nvSpPr>
              <p:cNvPr id="19" name="Line 34">
                <a:extLst>
                  <a:ext uri="{FF2B5EF4-FFF2-40B4-BE49-F238E27FC236}">
                    <a16:creationId xmlns:a16="http://schemas.microsoft.com/office/drawing/2014/main" id="{4CDFB0F0-B11D-42C1-ABCD-685623EEC989}"/>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Rectangle 11">
                <a:extLst>
                  <a:ext uri="{FF2B5EF4-FFF2-40B4-BE49-F238E27FC236}">
                    <a16:creationId xmlns:a16="http://schemas.microsoft.com/office/drawing/2014/main" id="{B2ECA5F9-9853-4D05-B5E6-B794223C8F14}"/>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grpSp>
      <p:grpSp>
        <p:nvGrpSpPr>
          <p:cNvPr id="21" name="SigEvoNeutral1" hidden="1">
            <a:extLst>
              <a:ext uri="{FF2B5EF4-FFF2-40B4-BE49-F238E27FC236}">
                <a16:creationId xmlns:a16="http://schemas.microsoft.com/office/drawing/2014/main" id="{66681B59-F143-4128-A279-A5A14B938A3F}"/>
              </a:ext>
            </a:extLst>
          </p:cNvPr>
          <p:cNvGrpSpPr/>
          <p:nvPr userDrawn="1"/>
        </p:nvGrpSpPr>
        <p:grpSpPr>
          <a:xfrm>
            <a:off x="12249396" y="293335"/>
            <a:ext cx="216000" cy="216000"/>
            <a:chOff x="4721041" y="2107098"/>
            <a:chExt cx="216000" cy="216000"/>
          </a:xfrm>
        </p:grpSpPr>
        <p:sp>
          <p:nvSpPr>
            <p:cNvPr id="22" name="Oval 21">
              <a:extLst>
                <a:ext uri="{FF2B5EF4-FFF2-40B4-BE49-F238E27FC236}">
                  <a16:creationId xmlns:a16="http://schemas.microsoft.com/office/drawing/2014/main" id="{38BA96BA-F7B2-4389-BEA4-406C45D51EC9}"/>
                </a:ext>
              </a:extLst>
            </p:cNvPr>
            <p:cNvSpPr/>
            <p:nvPr/>
          </p:nvSpPr>
          <p:spPr>
            <a:xfrm>
              <a:off x="4721041"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p>
          </p:txBody>
        </p:sp>
        <p:grpSp>
          <p:nvGrpSpPr>
            <p:cNvPr id="23" name="Group 22">
              <a:extLst>
                <a:ext uri="{FF2B5EF4-FFF2-40B4-BE49-F238E27FC236}">
                  <a16:creationId xmlns:a16="http://schemas.microsoft.com/office/drawing/2014/main" id="{4788708E-B85F-4441-9467-93BF6CFD874A}"/>
                </a:ext>
              </a:extLst>
            </p:cNvPr>
            <p:cNvGrpSpPr>
              <a:grpSpLocks noChangeAspect="1"/>
            </p:cNvGrpSpPr>
            <p:nvPr/>
          </p:nvGrpSpPr>
          <p:grpSpPr>
            <a:xfrm rot="18900000">
              <a:off x="4763040" y="2179098"/>
              <a:ext cx="132003" cy="72000"/>
              <a:chOff x="10144608" y="897887"/>
              <a:chExt cx="326542" cy="178110"/>
            </a:xfrm>
          </p:grpSpPr>
          <p:sp>
            <p:nvSpPr>
              <p:cNvPr id="24" name="Line 34">
                <a:extLst>
                  <a:ext uri="{FF2B5EF4-FFF2-40B4-BE49-F238E27FC236}">
                    <a16:creationId xmlns:a16="http://schemas.microsoft.com/office/drawing/2014/main" id="{E6532F15-0928-48A3-9A72-02B8AEED5B25}"/>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11">
                <a:extLst>
                  <a:ext uri="{FF2B5EF4-FFF2-40B4-BE49-F238E27FC236}">
                    <a16:creationId xmlns:a16="http://schemas.microsoft.com/office/drawing/2014/main" id="{E7E34084-42D0-4A7B-A413-4732475F161F}"/>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grpSp>
      <p:grpSp>
        <p:nvGrpSpPr>
          <p:cNvPr id="26" name="SigEvoNeg" hidden="1">
            <a:extLst>
              <a:ext uri="{FF2B5EF4-FFF2-40B4-BE49-F238E27FC236}">
                <a16:creationId xmlns:a16="http://schemas.microsoft.com/office/drawing/2014/main" id="{BD238B2E-0605-4AA7-AAE5-0337A35785CB}"/>
              </a:ext>
            </a:extLst>
          </p:cNvPr>
          <p:cNvGrpSpPr/>
          <p:nvPr userDrawn="1"/>
        </p:nvGrpSpPr>
        <p:grpSpPr>
          <a:xfrm>
            <a:off x="12547160" y="0"/>
            <a:ext cx="216000" cy="216000"/>
            <a:chOff x="8011603" y="2107098"/>
            <a:chExt cx="216000" cy="216000"/>
          </a:xfrm>
        </p:grpSpPr>
        <p:sp>
          <p:nvSpPr>
            <p:cNvPr id="27" name="Oval 26">
              <a:extLst>
                <a:ext uri="{FF2B5EF4-FFF2-40B4-BE49-F238E27FC236}">
                  <a16:creationId xmlns:a16="http://schemas.microsoft.com/office/drawing/2014/main" id="{419C6FE8-108D-4082-8241-A8C6B390140D}"/>
                </a:ext>
              </a:extLst>
            </p:cNvPr>
            <p:cNvSpPr/>
            <p:nvPr/>
          </p:nvSpPr>
          <p:spPr>
            <a:xfrm rot="5400000">
              <a:off x="8011603" y="2107098"/>
              <a:ext cx="216000" cy="216000"/>
            </a:xfrm>
            <a:prstGeom prst="ellipse">
              <a:avLst/>
            </a:prstGeom>
            <a:gradFill flip="none" rotWithShape="1">
              <a:gsLst>
                <a:gs pos="50000">
                  <a:srgbClr val="D26464"/>
                </a:gs>
                <a:gs pos="50000">
                  <a:schemeClr val="accent5"/>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p>
          </p:txBody>
        </p:sp>
        <p:grpSp>
          <p:nvGrpSpPr>
            <p:cNvPr id="28" name="Group 27">
              <a:extLst>
                <a:ext uri="{FF2B5EF4-FFF2-40B4-BE49-F238E27FC236}">
                  <a16:creationId xmlns:a16="http://schemas.microsoft.com/office/drawing/2014/main" id="{03D0E605-FC44-4F14-B810-581A47CF78A1}"/>
                </a:ext>
              </a:extLst>
            </p:cNvPr>
            <p:cNvGrpSpPr>
              <a:grpSpLocks noChangeAspect="1"/>
            </p:cNvGrpSpPr>
            <p:nvPr/>
          </p:nvGrpSpPr>
          <p:grpSpPr>
            <a:xfrm rot="2700000">
              <a:off x="8053602" y="2179098"/>
              <a:ext cx="132003" cy="72000"/>
              <a:chOff x="10144608" y="897887"/>
              <a:chExt cx="326542" cy="178110"/>
            </a:xfrm>
          </p:grpSpPr>
          <p:sp>
            <p:nvSpPr>
              <p:cNvPr id="29" name="Line 34">
                <a:extLst>
                  <a:ext uri="{FF2B5EF4-FFF2-40B4-BE49-F238E27FC236}">
                    <a16:creationId xmlns:a16="http://schemas.microsoft.com/office/drawing/2014/main" id="{AC952BD9-4583-46EA-88D4-5D783FF5CF19}"/>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Rectangle 11">
                <a:extLst>
                  <a:ext uri="{FF2B5EF4-FFF2-40B4-BE49-F238E27FC236}">
                    <a16:creationId xmlns:a16="http://schemas.microsoft.com/office/drawing/2014/main" id="{0C68ED6B-2F4A-4B41-BE60-48CBE66BE84C}"/>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grpSp>
      <p:grpSp>
        <p:nvGrpSpPr>
          <p:cNvPr id="31" name="SigEvoPos" hidden="1">
            <a:extLst>
              <a:ext uri="{FF2B5EF4-FFF2-40B4-BE49-F238E27FC236}">
                <a16:creationId xmlns:a16="http://schemas.microsoft.com/office/drawing/2014/main" id="{88ACE85B-2A4B-46FF-8F8F-B4574727D2B1}"/>
              </a:ext>
            </a:extLst>
          </p:cNvPr>
          <p:cNvGrpSpPr/>
          <p:nvPr userDrawn="1"/>
        </p:nvGrpSpPr>
        <p:grpSpPr>
          <a:xfrm>
            <a:off x="12251885" y="0"/>
            <a:ext cx="216000" cy="216000"/>
            <a:chOff x="7716328" y="2107098"/>
            <a:chExt cx="216000" cy="216000"/>
          </a:xfrm>
        </p:grpSpPr>
        <p:sp>
          <p:nvSpPr>
            <p:cNvPr id="32" name="Oval 31">
              <a:extLst>
                <a:ext uri="{FF2B5EF4-FFF2-40B4-BE49-F238E27FC236}">
                  <a16:creationId xmlns:a16="http://schemas.microsoft.com/office/drawing/2014/main" id="{3FCE3442-55C3-41E6-BC95-7FB92600F258}"/>
                </a:ext>
              </a:extLst>
            </p:cNvPr>
            <p:cNvSpPr/>
            <p:nvPr/>
          </p:nvSpPr>
          <p:spPr>
            <a:xfrm>
              <a:off x="7716328" y="2107098"/>
              <a:ext cx="216000" cy="216000"/>
            </a:xfrm>
            <a:prstGeom prst="ellipse">
              <a:avLst/>
            </a:prstGeom>
            <a:gradFill flip="none" rotWithShape="1">
              <a:gsLst>
                <a:gs pos="50000">
                  <a:schemeClr val="tx2"/>
                </a:gs>
                <a:gs pos="50000">
                  <a:schemeClr val="tx2">
                    <a:lumMod val="75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p>
          </p:txBody>
        </p:sp>
        <p:grpSp>
          <p:nvGrpSpPr>
            <p:cNvPr id="33" name="Group 32">
              <a:extLst>
                <a:ext uri="{FF2B5EF4-FFF2-40B4-BE49-F238E27FC236}">
                  <a16:creationId xmlns:a16="http://schemas.microsoft.com/office/drawing/2014/main" id="{FEA2BA5E-691C-4D9C-81DC-F228A3A7B0F3}"/>
                </a:ext>
              </a:extLst>
            </p:cNvPr>
            <p:cNvGrpSpPr>
              <a:grpSpLocks noChangeAspect="1"/>
            </p:cNvGrpSpPr>
            <p:nvPr/>
          </p:nvGrpSpPr>
          <p:grpSpPr>
            <a:xfrm rot="18900000">
              <a:off x="7758327" y="2179098"/>
              <a:ext cx="132003" cy="72000"/>
              <a:chOff x="10144608" y="897887"/>
              <a:chExt cx="326542" cy="178110"/>
            </a:xfrm>
          </p:grpSpPr>
          <p:sp>
            <p:nvSpPr>
              <p:cNvPr id="34" name="Line 34">
                <a:extLst>
                  <a:ext uri="{FF2B5EF4-FFF2-40B4-BE49-F238E27FC236}">
                    <a16:creationId xmlns:a16="http://schemas.microsoft.com/office/drawing/2014/main" id="{80BDAEB5-BB28-44E8-9C2A-431F572F98CF}"/>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Rectangle 11">
                <a:extLst>
                  <a:ext uri="{FF2B5EF4-FFF2-40B4-BE49-F238E27FC236}">
                    <a16:creationId xmlns:a16="http://schemas.microsoft.com/office/drawing/2014/main" id="{057269C5-3490-495D-AA10-6BFEA0BC8FB7}"/>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grpSp>
      <p:grpSp>
        <p:nvGrpSpPr>
          <p:cNvPr id="40" name="NoteFoot" hidden="1">
            <a:extLst>
              <a:ext uri="{FF2B5EF4-FFF2-40B4-BE49-F238E27FC236}">
                <a16:creationId xmlns:a16="http://schemas.microsoft.com/office/drawing/2014/main" id="{609362E3-346E-4DCE-B489-6C8A30280495}"/>
              </a:ext>
            </a:extLst>
          </p:cNvPr>
          <p:cNvGrpSpPr/>
          <p:nvPr userDrawn="1"/>
        </p:nvGrpSpPr>
        <p:grpSpPr>
          <a:xfrm>
            <a:off x="407988" y="5914897"/>
            <a:ext cx="3386846" cy="226591"/>
            <a:chOff x="3580280" y="5914897"/>
            <a:chExt cx="3386846" cy="226591"/>
          </a:xfrm>
        </p:grpSpPr>
        <p:sp>
          <p:nvSpPr>
            <p:cNvPr id="41" name="Rectangle 40">
              <a:extLst>
                <a:ext uri="{FF2B5EF4-FFF2-40B4-BE49-F238E27FC236}">
                  <a16:creationId xmlns:a16="http://schemas.microsoft.com/office/drawing/2014/main" id="{EF7DFD94-1D16-4CD1-AC7B-BB0DA5C4FE84}"/>
                </a:ext>
              </a:extLst>
            </p:cNvPr>
            <p:cNvSpPr/>
            <p:nvPr/>
          </p:nvSpPr>
          <p:spPr>
            <a:xfrm>
              <a:off x="3672853" y="5914897"/>
              <a:ext cx="3294273" cy="22659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36000" rIns="72000" bIns="36000" rtlCol="0" anchor="b">
              <a:spAutoFit/>
            </a:bodyPr>
            <a:lstStyle/>
            <a:p>
              <a:r>
                <a:rPr lang="fr-BE" sz="1000" dirty="0">
                  <a:solidFill>
                    <a:schemeClr val="bg1">
                      <a:lumMod val="50000"/>
                    </a:schemeClr>
                  </a:solidFill>
                </a:rPr>
                <a:t>[A single line of </a:t>
              </a:r>
              <a:r>
                <a:rPr lang="fr-BE" sz="1000" dirty="0" err="1">
                  <a:solidFill>
                    <a:schemeClr val="bg1">
                      <a:lumMod val="50000"/>
                    </a:schemeClr>
                  </a:solidFill>
                </a:rPr>
                <a:t>text</a:t>
              </a:r>
              <a:r>
                <a:rPr lang="fr-BE" sz="1000" dirty="0">
                  <a:solidFill>
                    <a:schemeClr val="bg1">
                      <a:lumMod val="50000"/>
                    </a:schemeClr>
                  </a:solidFill>
                </a:rPr>
                <a:t> </a:t>
              </a:r>
              <a:r>
                <a:rPr lang="fr-BE" sz="1000" dirty="0" err="1">
                  <a:solidFill>
                    <a:schemeClr val="bg1">
                      <a:lumMod val="50000"/>
                    </a:schemeClr>
                  </a:solidFill>
                </a:rPr>
                <a:t>here</a:t>
              </a:r>
              <a:r>
                <a:rPr lang="fr-BE" sz="1000" dirty="0">
                  <a:solidFill>
                    <a:schemeClr val="bg1">
                      <a:lumMod val="50000"/>
                    </a:schemeClr>
                  </a:solidFill>
                </a:rPr>
                <a:t>. Lorem ipsum </a:t>
              </a:r>
              <a:r>
                <a:rPr lang="fr-BE" sz="1000" dirty="0" err="1">
                  <a:solidFill>
                    <a:schemeClr val="bg1">
                      <a:lumMod val="50000"/>
                    </a:schemeClr>
                  </a:solidFill>
                </a:rPr>
                <a:t>dolor</a:t>
              </a:r>
              <a:r>
                <a:rPr lang="fr-BE" sz="1000" dirty="0">
                  <a:solidFill>
                    <a:schemeClr val="bg1">
                      <a:lumMod val="50000"/>
                    </a:schemeClr>
                  </a:solidFill>
                </a:rPr>
                <a:t> </a:t>
              </a:r>
              <a:r>
                <a:rPr lang="fr-BE" sz="1000" dirty="0" err="1">
                  <a:solidFill>
                    <a:schemeClr val="bg1">
                      <a:lumMod val="50000"/>
                    </a:schemeClr>
                  </a:solidFill>
                </a:rPr>
                <a:t>sit</a:t>
              </a:r>
              <a:r>
                <a:rPr lang="fr-BE" sz="1000" dirty="0">
                  <a:solidFill>
                    <a:schemeClr val="bg1">
                      <a:lumMod val="50000"/>
                    </a:schemeClr>
                  </a:solidFill>
                </a:rPr>
                <a:t> </a:t>
              </a:r>
              <a:r>
                <a:rPr lang="fr-BE" sz="1000" dirty="0" err="1">
                  <a:solidFill>
                    <a:schemeClr val="bg1">
                      <a:lumMod val="50000"/>
                    </a:schemeClr>
                  </a:solidFill>
                </a:rPr>
                <a:t>amet</a:t>
              </a:r>
              <a:r>
                <a:rPr lang="fr-BE" sz="1000" dirty="0">
                  <a:solidFill>
                    <a:schemeClr val="bg1">
                      <a:lumMod val="50000"/>
                    </a:schemeClr>
                  </a:solidFill>
                </a:rPr>
                <a:t>.]</a:t>
              </a:r>
            </a:p>
          </p:txBody>
        </p:sp>
        <p:grpSp>
          <p:nvGrpSpPr>
            <p:cNvPr id="42" name="Group 41">
              <a:extLst>
                <a:ext uri="{FF2B5EF4-FFF2-40B4-BE49-F238E27FC236}">
                  <a16:creationId xmlns:a16="http://schemas.microsoft.com/office/drawing/2014/main" id="{8673208B-5130-45AA-8885-145087D25AE0}"/>
                </a:ext>
              </a:extLst>
            </p:cNvPr>
            <p:cNvGrpSpPr/>
            <p:nvPr/>
          </p:nvGrpSpPr>
          <p:grpSpPr>
            <a:xfrm>
              <a:off x="3580280" y="5928668"/>
              <a:ext cx="180000" cy="180000"/>
              <a:chOff x="3084430" y="5367461"/>
              <a:chExt cx="180000" cy="180000"/>
            </a:xfrm>
            <a:effectLst>
              <a:outerShdw dist="25400" dir="2700000" algn="tl" rotWithShape="0">
                <a:schemeClr val="tx1">
                  <a:alpha val="40000"/>
                </a:schemeClr>
              </a:outerShdw>
            </a:effectLst>
          </p:grpSpPr>
          <p:sp>
            <p:nvSpPr>
              <p:cNvPr id="43" name="Ellipse 87">
                <a:extLst>
                  <a:ext uri="{FF2B5EF4-FFF2-40B4-BE49-F238E27FC236}">
                    <a16:creationId xmlns:a16="http://schemas.microsoft.com/office/drawing/2014/main" id="{97CCA924-8BBA-43CF-B0F0-2F7AC0B20478}"/>
                  </a:ext>
                </a:extLst>
              </p:cNvPr>
              <p:cNvSpPr/>
              <p:nvPr/>
            </p:nvSpPr>
            <p:spPr>
              <a:xfrm>
                <a:off x="3084430" y="5367461"/>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EC1F41A3-695A-4B7F-B512-1BD0A3DED134}"/>
                  </a:ext>
                </a:extLst>
              </p:cNvPr>
              <p:cNvGrpSpPr/>
              <p:nvPr/>
            </p:nvGrpSpPr>
            <p:grpSpPr>
              <a:xfrm>
                <a:off x="3172630" y="5420532"/>
                <a:ext cx="3600" cy="92906"/>
                <a:chOff x="3172630" y="5421189"/>
                <a:chExt cx="3600" cy="92906"/>
              </a:xfrm>
            </p:grpSpPr>
            <p:sp>
              <p:nvSpPr>
                <p:cNvPr id="45" name="Line 37">
                  <a:extLst>
                    <a:ext uri="{FF2B5EF4-FFF2-40B4-BE49-F238E27FC236}">
                      <a16:creationId xmlns:a16="http://schemas.microsoft.com/office/drawing/2014/main" id="{87746B58-18F3-4476-B3F9-4B82065E05C4}"/>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Oval 38">
                  <a:extLst>
                    <a:ext uri="{FF2B5EF4-FFF2-40B4-BE49-F238E27FC236}">
                      <a16:creationId xmlns:a16="http://schemas.microsoft.com/office/drawing/2014/main" id="{B5F9D20D-AA48-494B-AE03-2AD89197D531}"/>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grpSp>
        <p:nvGrpSpPr>
          <p:cNvPr id="47" name="NoteSide" hidden="1">
            <a:extLst>
              <a:ext uri="{FF2B5EF4-FFF2-40B4-BE49-F238E27FC236}">
                <a16:creationId xmlns:a16="http://schemas.microsoft.com/office/drawing/2014/main" id="{1416703B-97C2-42BE-ACAE-EE2D7DEF2FCA}"/>
              </a:ext>
            </a:extLst>
          </p:cNvPr>
          <p:cNvGrpSpPr/>
          <p:nvPr userDrawn="1"/>
        </p:nvGrpSpPr>
        <p:grpSpPr>
          <a:xfrm>
            <a:off x="9696449" y="2130188"/>
            <a:ext cx="2087563" cy="1758901"/>
            <a:chOff x="9696450" y="1976796"/>
            <a:chExt cx="2087563" cy="1758901"/>
          </a:xfrm>
        </p:grpSpPr>
        <p:sp>
          <p:nvSpPr>
            <p:cNvPr id="48" name="Rectangle 47">
              <a:extLst>
                <a:ext uri="{FF2B5EF4-FFF2-40B4-BE49-F238E27FC236}">
                  <a16:creationId xmlns:a16="http://schemas.microsoft.com/office/drawing/2014/main" id="{5C29796E-EC61-4D44-B3B8-452B563B2B13}"/>
                </a:ext>
              </a:extLst>
            </p:cNvPr>
            <p:cNvSpPr/>
            <p:nvPr/>
          </p:nvSpPr>
          <p:spPr>
            <a:xfrm>
              <a:off x="9784080" y="2066797"/>
              <a:ext cx="1999933" cy="1668900"/>
            </a:xfrm>
            <a:prstGeom prst="rect">
              <a:avLst/>
            </a:prstGeom>
            <a:solidFill>
              <a:schemeClr val="tx1">
                <a:lumMod val="10000"/>
                <a:lumOff val="90000"/>
              </a:schemeClr>
            </a:solidFill>
            <a:ln>
              <a:no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72000" bIns="72000" rtlCol="0" anchor="t">
              <a:spAutoFit/>
            </a:bodyPr>
            <a:lstStyle/>
            <a:p>
              <a:r>
                <a:rPr lang="fr-BE" sz="1100" dirty="0">
                  <a:solidFill>
                    <a:schemeClr val="bg1">
                      <a:lumMod val="50000"/>
                    </a:schemeClr>
                  </a:solidFill>
                </a:rPr>
                <a:t>(A few sentences of </a:t>
              </a:r>
              <a:r>
                <a:rPr lang="fr-BE" sz="1100" dirty="0" err="1">
                  <a:solidFill>
                    <a:schemeClr val="bg1">
                      <a:lumMod val="50000"/>
                    </a:schemeClr>
                  </a:solidFill>
                </a:rPr>
                <a:t>text</a:t>
              </a:r>
              <a:r>
                <a:rPr lang="fr-BE" sz="1100" dirty="0">
                  <a:solidFill>
                    <a:schemeClr val="bg1">
                      <a:lumMod val="50000"/>
                    </a:schemeClr>
                  </a:solidFill>
                </a:rPr>
                <a:t>.) Lorem ipsum </a:t>
              </a:r>
              <a:r>
                <a:rPr lang="fr-BE" sz="1100" dirty="0" err="1">
                  <a:solidFill>
                    <a:schemeClr val="bg1">
                      <a:lumMod val="50000"/>
                    </a:schemeClr>
                  </a:solidFill>
                </a:rPr>
                <a:t>dolor</a:t>
              </a:r>
              <a:r>
                <a:rPr lang="fr-BE" sz="1100" dirty="0">
                  <a:solidFill>
                    <a:schemeClr val="bg1">
                      <a:lumMod val="50000"/>
                    </a:schemeClr>
                  </a:solidFill>
                </a:rPr>
                <a:t> </a:t>
              </a:r>
              <a:r>
                <a:rPr lang="fr-BE" sz="1100" dirty="0" err="1">
                  <a:solidFill>
                    <a:schemeClr val="bg1">
                      <a:lumMod val="50000"/>
                    </a:schemeClr>
                  </a:solidFill>
                </a:rPr>
                <a:t>sit</a:t>
              </a:r>
              <a:r>
                <a:rPr lang="fr-BE" sz="1100" dirty="0">
                  <a:solidFill>
                    <a:schemeClr val="bg1">
                      <a:lumMod val="50000"/>
                    </a:schemeClr>
                  </a:solidFill>
                </a:rPr>
                <a:t> </a:t>
              </a:r>
              <a:r>
                <a:rPr lang="fr-BE" sz="1100" dirty="0" err="1">
                  <a:solidFill>
                    <a:schemeClr val="bg1">
                      <a:lumMod val="50000"/>
                    </a:schemeClr>
                  </a:solidFill>
                </a:rPr>
                <a:t>amet</a:t>
              </a:r>
              <a:r>
                <a:rPr lang="fr-BE" sz="1100" dirty="0">
                  <a:solidFill>
                    <a:schemeClr val="bg1">
                      <a:lumMod val="50000"/>
                    </a:schemeClr>
                  </a:solidFill>
                </a:rPr>
                <a:t>, </a:t>
              </a:r>
              <a:r>
                <a:rPr lang="fr-BE" sz="1100" dirty="0" err="1">
                  <a:solidFill>
                    <a:schemeClr val="bg1">
                      <a:lumMod val="50000"/>
                    </a:schemeClr>
                  </a:solidFill>
                </a:rPr>
                <a:t>consectetuer</a:t>
              </a:r>
              <a:r>
                <a:rPr lang="fr-BE" sz="1100" dirty="0">
                  <a:solidFill>
                    <a:schemeClr val="bg1">
                      <a:lumMod val="50000"/>
                    </a:schemeClr>
                  </a:solidFill>
                </a:rPr>
                <a:t> </a:t>
              </a:r>
              <a:r>
                <a:rPr lang="fr-BE" sz="1100" dirty="0" err="1">
                  <a:solidFill>
                    <a:schemeClr val="bg1">
                      <a:lumMod val="50000"/>
                    </a:schemeClr>
                  </a:solidFill>
                </a:rPr>
                <a:t>adipiscing</a:t>
              </a:r>
              <a:r>
                <a:rPr lang="fr-BE" sz="1100" dirty="0">
                  <a:solidFill>
                    <a:schemeClr val="bg1">
                      <a:lumMod val="50000"/>
                    </a:schemeClr>
                  </a:solidFill>
                </a:rPr>
                <a:t> </a:t>
              </a:r>
              <a:r>
                <a:rPr lang="fr-BE" sz="1100" dirty="0" err="1">
                  <a:solidFill>
                    <a:schemeClr val="bg1">
                      <a:lumMod val="50000"/>
                    </a:schemeClr>
                  </a:solidFill>
                </a:rPr>
                <a:t>elit</a:t>
              </a:r>
              <a:r>
                <a:rPr lang="fr-BE" sz="1100" dirty="0">
                  <a:solidFill>
                    <a:schemeClr val="bg1">
                      <a:lumMod val="50000"/>
                    </a:schemeClr>
                  </a:solidFill>
                </a:rPr>
                <a:t>. </a:t>
              </a:r>
              <a:r>
                <a:rPr lang="fr-BE" sz="1100" dirty="0" err="1">
                  <a:solidFill>
                    <a:schemeClr val="bg1">
                      <a:lumMod val="50000"/>
                    </a:schemeClr>
                  </a:solidFill>
                </a:rPr>
                <a:t>Maecenas</a:t>
              </a:r>
              <a:r>
                <a:rPr lang="fr-BE" sz="1100" dirty="0">
                  <a:solidFill>
                    <a:schemeClr val="bg1">
                      <a:lumMod val="50000"/>
                    </a:schemeClr>
                  </a:solidFill>
                </a:rPr>
                <a:t> </a:t>
              </a:r>
              <a:r>
                <a:rPr lang="fr-BE" sz="1100" dirty="0" err="1">
                  <a:solidFill>
                    <a:schemeClr val="bg1">
                      <a:lumMod val="50000"/>
                    </a:schemeClr>
                  </a:solidFill>
                </a:rPr>
                <a:t>porttitor</a:t>
              </a:r>
              <a:r>
                <a:rPr lang="fr-BE" sz="1100" dirty="0">
                  <a:solidFill>
                    <a:schemeClr val="bg1">
                      <a:lumMod val="50000"/>
                    </a:schemeClr>
                  </a:solidFill>
                </a:rPr>
                <a:t> </a:t>
              </a:r>
              <a:r>
                <a:rPr lang="fr-BE" sz="1100" dirty="0" err="1">
                  <a:solidFill>
                    <a:schemeClr val="bg1">
                      <a:lumMod val="50000"/>
                    </a:schemeClr>
                  </a:solidFill>
                </a:rPr>
                <a:t>congue</a:t>
              </a:r>
              <a:r>
                <a:rPr lang="fr-BE" sz="1100" dirty="0">
                  <a:solidFill>
                    <a:schemeClr val="bg1">
                      <a:lumMod val="50000"/>
                    </a:schemeClr>
                  </a:solidFill>
                </a:rPr>
                <a:t> massa. </a:t>
              </a:r>
              <a:r>
                <a:rPr lang="fr-BE" sz="1100" dirty="0" err="1">
                  <a:solidFill>
                    <a:schemeClr val="bg1">
                      <a:lumMod val="50000"/>
                    </a:schemeClr>
                  </a:solidFill>
                </a:rPr>
                <a:t>Fusce</a:t>
              </a:r>
              <a:r>
                <a:rPr lang="fr-BE" sz="1100" dirty="0">
                  <a:solidFill>
                    <a:schemeClr val="bg1">
                      <a:lumMod val="50000"/>
                    </a:schemeClr>
                  </a:solidFill>
                </a:rPr>
                <a:t> </a:t>
              </a:r>
              <a:r>
                <a:rPr lang="fr-BE" sz="1100" dirty="0" err="1">
                  <a:solidFill>
                    <a:schemeClr val="bg1">
                      <a:lumMod val="50000"/>
                    </a:schemeClr>
                  </a:solidFill>
                </a:rPr>
                <a:t>posuere</a:t>
              </a:r>
              <a:r>
                <a:rPr lang="fr-BE" sz="1100" dirty="0">
                  <a:solidFill>
                    <a:schemeClr val="bg1">
                      <a:lumMod val="50000"/>
                    </a:schemeClr>
                  </a:solidFill>
                </a:rPr>
                <a:t>, magna </a:t>
              </a:r>
              <a:r>
                <a:rPr lang="fr-BE" sz="1100" dirty="0" err="1">
                  <a:solidFill>
                    <a:schemeClr val="bg1">
                      <a:lumMod val="50000"/>
                    </a:schemeClr>
                  </a:solidFill>
                </a:rPr>
                <a:t>sed</a:t>
              </a:r>
              <a:r>
                <a:rPr lang="fr-BE" sz="1100" dirty="0">
                  <a:solidFill>
                    <a:schemeClr val="bg1">
                      <a:lumMod val="50000"/>
                    </a:schemeClr>
                  </a:solidFill>
                </a:rPr>
                <a:t> pulvinar </a:t>
              </a:r>
              <a:r>
                <a:rPr lang="fr-BE" sz="1100" dirty="0" err="1">
                  <a:solidFill>
                    <a:schemeClr val="bg1">
                      <a:lumMod val="50000"/>
                    </a:schemeClr>
                  </a:solidFill>
                </a:rPr>
                <a:t>ultricies</a:t>
              </a:r>
              <a:r>
                <a:rPr lang="fr-BE" sz="1100" dirty="0">
                  <a:solidFill>
                    <a:schemeClr val="bg1">
                      <a:lumMod val="50000"/>
                    </a:schemeClr>
                  </a:solidFill>
                </a:rPr>
                <a:t>.</a:t>
              </a:r>
            </a:p>
            <a:p>
              <a:endParaRPr lang="fr-BE" sz="1100" dirty="0">
                <a:solidFill>
                  <a:schemeClr val="bg1">
                    <a:lumMod val="50000"/>
                  </a:schemeClr>
                </a:solidFill>
              </a:endParaRPr>
            </a:p>
            <a:p>
              <a:r>
                <a:rPr lang="fr-BE" sz="1100" dirty="0">
                  <a:solidFill>
                    <a:schemeClr val="bg1">
                      <a:lumMod val="50000"/>
                    </a:schemeClr>
                  </a:solidFill>
                </a:rPr>
                <a:t>Nunc </a:t>
              </a:r>
              <a:r>
                <a:rPr lang="fr-BE" sz="1100" dirty="0" err="1">
                  <a:solidFill>
                    <a:schemeClr val="bg1">
                      <a:lumMod val="50000"/>
                    </a:schemeClr>
                  </a:solidFill>
                </a:rPr>
                <a:t>viverra</a:t>
              </a:r>
              <a:r>
                <a:rPr lang="fr-BE" sz="1100" dirty="0">
                  <a:solidFill>
                    <a:schemeClr val="bg1">
                      <a:lumMod val="50000"/>
                    </a:schemeClr>
                  </a:solidFill>
                </a:rPr>
                <a:t> </a:t>
              </a:r>
              <a:r>
                <a:rPr lang="fr-BE" sz="1100" dirty="0" err="1">
                  <a:solidFill>
                    <a:schemeClr val="bg1">
                      <a:lumMod val="50000"/>
                    </a:schemeClr>
                  </a:solidFill>
                </a:rPr>
                <a:t>imperdiet</a:t>
              </a:r>
              <a:r>
                <a:rPr lang="fr-BE" sz="1100" dirty="0">
                  <a:solidFill>
                    <a:schemeClr val="bg1">
                      <a:lumMod val="50000"/>
                    </a:schemeClr>
                  </a:solidFill>
                </a:rPr>
                <a:t> </a:t>
              </a:r>
              <a:r>
                <a:rPr lang="fr-BE" sz="1100" dirty="0" err="1">
                  <a:solidFill>
                    <a:schemeClr val="bg1">
                      <a:lumMod val="50000"/>
                    </a:schemeClr>
                  </a:solidFill>
                </a:rPr>
                <a:t>enim</a:t>
              </a:r>
              <a:r>
                <a:rPr lang="fr-BE" sz="1100" dirty="0">
                  <a:solidFill>
                    <a:schemeClr val="bg1">
                      <a:lumMod val="50000"/>
                    </a:schemeClr>
                  </a:solidFill>
                </a:rPr>
                <a:t>. </a:t>
              </a:r>
              <a:r>
                <a:rPr lang="fr-BE" sz="1100" dirty="0" err="1">
                  <a:solidFill>
                    <a:schemeClr val="bg1">
                      <a:lumMod val="50000"/>
                    </a:schemeClr>
                  </a:solidFill>
                </a:rPr>
                <a:t>Fusce</a:t>
              </a:r>
              <a:r>
                <a:rPr lang="fr-BE" sz="1100" dirty="0">
                  <a:solidFill>
                    <a:schemeClr val="bg1">
                      <a:lumMod val="50000"/>
                    </a:schemeClr>
                  </a:solidFill>
                </a:rPr>
                <a:t> est. </a:t>
              </a:r>
              <a:r>
                <a:rPr lang="fr-BE" sz="1100" dirty="0" err="1">
                  <a:solidFill>
                    <a:schemeClr val="bg1">
                      <a:lumMod val="50000"/>
                    </a:schemeClr>
                  </a:solidFill>
                </a:rPr>
                <a:t>Vivamus</a:t>
              </a:r>
              <a:r>
                <a:rPr lang="fr-BE" sz="1100" dirty="0">
                  <a:solidFill>
                    <a:schemeClr val="bg1">
                      <a:lumMod val="50000"/>
                    </a:schemeClr>
                  </a:solidFill>
                </a:rPr>
                <a:t> a </a:t>
              </a:r>
              <a:r>
                <a:rPr lang="fr-BE" sz="1100" dirty="0" err="1">
                  <a:solidFill>
                    <a:schemeClr val="bg1">
                      <a:lumMod val="50000"/>
                    </a:schemeClr>
                  </a:solidFill>
                </a:rPr>
                <a:t>tellus</a:t>
              </a:r>
              <a:r>
                <a:rPr lang="fr-BE" sz="1100" dirty="0">
                  <a:solidFill>
                    <a:schemeClr val="bg1">
                      <a:lumMod val="50000"/>
                    </a:schemeClr>
                  </a:solidFill>
                </a:rPr>
                <a:t>.</a:t>
              </a:r>
            </a:p>
          </p:txBody>
        </p:sp>
        <p:grpSp>
          <p:nvGrpSpPr>
            <p:cNvPr id="49" name="Group 48">
              <a:extLst>
                <a:ext uri="{FF2B5EF4-FFF2-40B4-BE49-F238E27FC236}">
                  <a16:creationId xmlns:a16="http://schemas.microsoft.com/office/drawing/2014/main" id="{1134EFA2-2725-40E7-AF0A-53ECF62B877A}"/>
                </a:ext>
              </a:extLst>
            </p:cNvPr>
            <p:cNvGrpSpPr/>
            <p:nvPr/>
          </p:nvGrpSpPr>
          <p:grpSpPr>
            <a:xfrm>
              <a:off x="9696450" y="1976796"/>
              <a:ext cx="180000" cy="180000"/>
              <a:chOff x="3084430" y="5376985"/>
              <a:chExt cx="180000" cy="180000"/>
            </a:xfrm>
            <a:effectLst>
              <a:outerShdw dist="25400" dir="2700000" algn="tl" rotWithShape="0">
                <a:schemeClr val="tx1">
                  <a:alpha val="40000"/>
                </a:schemeClr>
              </a:outerShdw>
            </a:effectLst>
          </p:grpSpPr>
          <p:sp>
            <p:nvSpPr>
              <p:cNvPr id="50" name="Ellipse 87">
                <a:extLst>
                  <a:ext uri="{FF2B5EF4-FFF2-40B4-BE49-F238E27FC236}">
                    <a16:creationId xmlns:a16="http://schemas.microsoft.com/office/drawing/2014/main" id="{4D1AD4C0-3A91-4BC1-A7DC-9A89DBC5F63B}"/>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43935A33-1F03-4DED-A7A4-58247500B84C}"/>
                  </a:ext>
                </a:extLst>
              </p:cNvPr>
              <p:cNvGrpSpPr/>
              <p:nvPr/>
            </p:nvGrpSpPr>
            <p:grpSpPr>
              <a:xfrm>
                <a:off x="3172630" y="5420532"/>
                <a:ext cx="3600" cy="92906"/>
                <a:chOff x="3172630" y="5421189"/>
                <a:chExt cx="3600" cy="92906"/>
              </a:xfrm>
            </p:grpSpPr>
            <p:sp>
              <p:nvSpPr>
                <p:cNvPr id="52" name="Line 37">
                  <a:extLst>
                    <a:ext uri="{FF2B5EF4-FFF2-40B4-BE49-F238E27FC236}">
                      <a16:creationId xmlns:a16="http://schemas.microsoft.com/office/drawing/2014/main" id="{DAC03002-452C-49CC-8CB6-8449441AED9A}"/>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Oval 38">
                  <a:extLst>
                    <a:ext uri="{FF2B5EF4-FFF2-40B4-BE49-F238E27FC236}">
                      <a16:creationId xmlns:a16="http://schemas.microsoft.com/office/drawing/2014/main" id="{63C67E05-B0A2-470E-B40A-705ADBB941E1}"/>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pic>
        <p:nvPicPr>
          <p:cNvPr id="13" name="Revision_img_PEND" descr="A close up of a clock&#10;&#10;Description automatically generated" hidden="1">
            <a:extLst>
              <a:ext uri="{FF2B5EF4-FFF2-40B4-BE49-F238E27FC236}">
                <a16:creationId xmlns:a16="http://schemas.microsoft.com/office/drawing/2014/main" id="{D4C9F46A-6DF0-4394-AED2-E263E37EA84E}"/>
              </a:ext>
            </a:extLst>
          </p:cNvPr>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15" name="Revision_img_OK" descr="A picture containing object, clock&#10;&#10;Description automatically generated" hidden="1">
            <a:extLst>
              <a:ext uri="{FF2B5EF4-FFF2-40B4-BE49-F238E27FC236}">
                <a16:creationId xmlns:a16="http://schemas.microsoft.com/office/drawing/2014/main" id="{FD17A96F-4177-435A-9D24-55F9479D5AF7}"/>
              </a:ext>
            </a:extLst>
          </p:cNvPr>
          <p:cNvPicPr>
            <a:picLocks noChangeAspect="1"/>
          </p:cNvPicPr>
          <p:nvPr userDrawn="1"/>
        </p:nvPicPr>
        <p:blipFill>
          <a:blip r:embed="rId54">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16" name="Revision_img_REV" descr="A picture containing object, clock&#10;&#10;Description automatically generated" hidden="1">
            <a:extLst>
              <a:ext uri="{FF2B5EF4-FFF2-40B4-BE49-F238E27FC236}">
                <a16:creationId xmlns:a16="http://schemas.microsoft.com/office/drawing/2014/main" id="{04539F39-F53E-48C7-809D-A8C6001EAF80}"/>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14" name="strVersion" hidden="1">
            <a:extLst>
              <a:ext uri="{FF2B5EF4-FFF2-40B4-BE49-F238E27FC236}">
                <a16:creationId xmlns:a16="http://schemas.microsoft.com/office/drawing/2014/main" id="{0A9555C8-BBE0-4755-B53A-AA4D731412DA}"/>
              </a:ext>
            </a:extLst>
          </p:cNvPr>
          <p:cNvSpPr txBox="1"/>
          <p:nvPr userDrawn="1"/>
        </p:nvSpPr>
        <p:spPr>
          <a:xfrm>
            <a:off x="12192000" y="-359807"/>
            <a:ext cx="771525" cy="369332"/>
          </a:xfrm>
          <a:prstGeom prst="rect">
            <a:avLst/>
          </a:prstGeom>
          <a:noFill/>
        </p:spPr>
        <p:txBody>
          <a:bodyPr wrap="square" rtlCol="0">
            <a:spAutoFit/>
          </a:bodyPr>
          <a:lstStyle/>
          <a:p>
            <a:r>
              <a:rPr lang="fr-BE" dirty="0"/>
              <a:t>V2</a:t>
            </a:r>
          </a:p>
        </p:txBody>
      </p:sp>
      <p:graphicFrame>
        <p:nvGraphicFramePr>
          <p:cNvPr id="54" name="IpsosToolbar_Briefing_Slide" hidden="1">
            <a:extLst>
              <a:ext uri="{FF2B5EF4-FFF2-40B4-BE49-F238E27FC236}">
                <a16:creationId xmlns:a16="http://schemas.microsoft.com/office/drawing/2014/main" id="{43739DB9-2F89-437F-BB54-953AC9DDCF1A}"/>
              </a:ext>
            </a:extLst>
          </p:cNvPr>
          <p:cNvGraphicFramePr>
            <a:graphicFrameLocks noGrp="1"/>
          </p:cNvGraphicFramePr>
          <p:nvPr userDrawn="1">
            <p:extLst>
              <p:ext uri="{D42A27DB-BD31-4B8C-83A1-F6EECF244321}">
                <p14:modId xmlns:p14="http://schemas.microsoft.com/office/powerpoint/2010/main" val="335244268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55" name="IpsosToolbar_Briefing_General" hidden="1">
            <a:extLst>
              <a:ext uri="{FF2B5EF4-FFF2-40B4-BE49-F238E27FC236}">
                <a16:creationId xmlns:a16="http://schemas.microsoft.com/office/drawing/2014/main" id="{2025AF55-6E1B-47D9-9C2A-26D9F40BCAAA}"/>
              </a:ext>
            </a:extLst>
          </p:cNvPr>
          <p:cNvGraphicFramePr>
            <a:graphicFrameLocks noGrp="1"/>
          </p:cNvGraphicFramePr>
          <p:nvPr userDrawn="1">
            <p:extLst>
              <p:ext uri="{D42A27DB-BD31-4B8C-83A1-F6EECF244321}">
                <p14:modId xmlns:p14="http://schemas.microsoft.com/office/powerpoint/2010/main" val="709842501"/>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6" r:id="rId2"/>
    <p:sldLayoutId id="2147483787" r:id="rId3"/>
    <p:sldLayoutId id="2147483664" r:id="rId4"/>
    <p:sldLayoutId id="2147483776" r:id="rId5"/>
    <p:sldLayoutId id="2147483801" r:id="rId6"/>
    <p:sldLayoutId id="2147483651" r:id="rId7"/>
    <p:sldLayoutId id="2147483771" r:id="rId8"/>
    <p:sldLayoutId id="2147483772" r:id="rId9"/>
    <p:sldLayoutId id="2147483767" r:id="rId10"/>
    <p:sldLayoutId id="2147483788" r:id="rId11"/>
    <p:sldLayoutId id="2147483789" r:id="rId12"/>
    <p:sldLayoutId id="2147483683" r:id="rId13"/>
    <p:sldLayoutId id="2147483790" r:id="rId14"/>
    <p:sldLayoutId id="2147483791" r:id="rId15"/>
    <p:sldLayoutId id="2147483684" r:id="rId16"/>
    <p:sldLayoutId id="2147483792" r:id="rId17"/>
    <p:sldLayoutId id="2147483793" r:id="rId18"/>
    <p:sldLayoutId id="2147483707" r:id="rId19"/>
    <p:sldLayoutId id="2147483794" r:id="rId20"/>
    <p:sldLayoutId id="2147483795" r:id="rId21"/>
    <p:sldLayoutId id="2147483685" r:id="rId22"/>
    <p:sldLayoutId id="2147483796" r:id="rId23"/>
    <p:sldLayoutId id="2147483797" r:id="rId24"/>
    <p:sldLayoutId id="2147483764" r:id="rId25"/>
    <p:sldLayoutId id="2147483650" r:id="rId26"/>
    <p:sldLayoutId id="2147483802" r:id="rId27"/>
    <p:sldLayoutId id="2147483784" r:id="rId28"/>
    <p:sldLayoutId id="2147483783" r:id="rId29"/>
    <p:sldLayoutId id="2147483803" r:id="rId30"/>
    <p:sldLayoutId id="2147483804" r:id="rId31"/>
    <p:sldLayoutId id="2147483805" r:id="rId32"/>
    <p:sldLayoutId id="2147483806" r:id="rId33"/>
    <p:sldLayoutId id="2147483765" r:id="rId34"/>
    <p:sldLayoutId id="2147483763" r:id="rId35"/>
    <p:sldLayoutId id="2147483798" r:id="rId36"/>
    <p:sldLayoutId id="2147483786" r:id="rId37"/>
    <p:sldLayoutId id="2147483807" r:id="rId38"/>
    <p:sldLayoutId id="2147483808" r:id="rId39"/>
    <p:sldLayoutId id="2147483809" r:id="rId40"/>
    <p:sldLayoutId id="2147483800" r:id="rId41"/>
    <p:sldLayoutId id="2147483810" r:id="rId42"/>
    <p:sldLayoutId id="2147483655" r:id="rId43"/>
    <p:sldLayoutId id="2147483799" r:id="rId44"/>
    <p:sldLayoutId id="2147483781" r:id="rId45"/>
    <p:sldLayoutId id="2147483779" r:id="rId46"/>
    <p:sldLayoutId id="2147483780" r:id="rId47"/>
    <p:sldLayoutId id="2147483778" r:id="rId48"/>
    <p:sldLayoutId id="2147483777" r:id="rId49"/>
    <p:sldLayoutId id="2147483720" r:id="rId50"/>
  </p:sldLayoutIdLst>
  <p:hf hdr="0" ftr="0" dt="0"/>
  <p:txStyles>
    <p:titleStyle>
      <a:lvl1pPr algn="l" defTabSz="914400" rtl="0" eaLnBrk="1" latinLnBrk="0" hangingPunct="1">
        <a:lnSpc>
          <a:spcPct val="90000"/>
        </a:lnSpc>
        <a:spcBef>
          <a:spcPct val="0"/>
        </a:spcBef>
        <a:buNone/>
        <a:defRPr sz="2400" b="0" kern="1200" cap="all" spc="0" baseline="0">
          <a:solidFill>
            <a:schemeClr val="bg2"/>
          </a:solidFill>
          <a:latin typeface="+mn-lt"/>
          <a:ea typeface="+mj-ea"/>
          <a:cs typeface="+mj-cs"/>
        </a:defRPr>
      </a:lvl1pPr>
    </p:titleStyle>
    <p:body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56"/>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BAE40"/>
          </p15:clr>
        </p15:guide>
        <p15:guide id="3" pos="257" userDrawn="1">
          <p15:clr>
            <a:srgbClr val="F26B43"/>
          </p15:clr>
        </p15:guide>
        <p15:guide id="4" pos="7423" userDrawn="1">
          <p15:clr>
            <a:srgbClr val="F26B43"/>
          </p15:clr>
        </p15:guide>
        <p15:guide id="5" orient="horz" pos="3906" userDrawn="1">
          <p15:clr>
            <a:srgbClr val="F26B43"/>
          </p15:clr>
        </p15:guide>
        <p15:guide id="6" orient="horz" pos="4156" userDrawn="1">
          <p15:clr>
            <a:srgbClr val="F26B43"/>
          </p15:clr>
        </p15:guide>
        <p15:guide id="7" orient="horz" pos="3861" userDrawn="1">
          <p15:clr>
            <a:srgbClr val="F26B43"/>
          </p15:clr>
        </p15:guide>
        <p15:guide id="8"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24.svg"/><Relationship Id="rId2" Type="http://schemas.openxmlformats.org/officeDocument/2006/relationships/chart" Target="../charts/chart11.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1.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3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5.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35.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2.xml"/><Relationship Id="rId1" Type="http://schemas.openxmlformats.org/officeDocument/2006/relationships/slideLayout" Target="../slideLayouts/slideLayout35.xml"/><Relationship Id="rId6" Type="http://schemas.openxmlformats.org/officeDocument/2006/relationships/image" Target="../media/image24.svg"/><Relationship Id="rId5" Type="http://schemas.openxmlformats.org/officeDocument/2006/relationships/image" Target="../media/image29.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chart" Target="../charts/chart24.xml"/><Relationship Id="rId7" Type="http://schemas.openxmlformats.org/officeDocument/2006/relationships/image" Target="../media/image29.png"/><Relationship Id="rId2" Type="http://schemas.openxmlformats.org/officeDocument/2006/relationships/chart" Target="../charts/chart23.xml"/><Relationship Id="rId1" Type="http://schemas.openxmlformats.org/officeDocument/2006/relationships/slideLayout" Target="../slideLayouts/slideLayout3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25.xml"/></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chart" Target="../charts/chart27.xml"/><Relationship Id="rId7" Type="http://schemas.openxmlformats.org/officeDocument/2006/relationships/image" Target="../media/image29.png"/><Relationship Id="rId2" Type="http://schemas.openxmlformats.org/officeDocument/2006/relationships/chart" Target="../charts/chart26.xml"/><Relationship Id="rId1" Type="http://schemas.openxmlformats.org/officeDocument/2006/relationships/slideLayout" Target="../slideLayouts/slideLayout3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hyperlink" Target="https://www.ipsos.com/" TargetMode="Externa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image" Target="../media/image16.jpeg"/><Relationship Id="rId1" Type="http://schemas.openxmlformats.org/officeDocument/2006/relationships/slideLayout" Target="../slideLayouts/slideLayout3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21.svg"/><Relationship Id="rId2" Type="http://schemas.openxmlformats.org/officeDocument/2006/relationships/chart" Target="../charts/chart9.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descr="A picture containing dog, sitting, indoor, computer&#10;&#10;Description automatically generated">
            <a:extLst>
              <a:ext uri="{FF2B5EF4-FFF2-40B4-BE49-F238E27FC236}">
                <a16:creationId xmlns:a16="http://schemas.microsoft.com/office/drawing/2014/main" id="{535D6359-3FB9-4752-8F2E-8AD2489A408C}"/>
              </a:ext>
            </a:extLst>
          </p:cNvPr>
          <p:cNvPicPr>
            <a:picLocks noGrp="1" noChangeAspect="1"/>
          </p:cNvPicPr>
          <p:nvPr>
            <p:ph type="pic" sz="quarter" idx="13"/>
          </p:nvPr>
        </p:nvPicPr>
        <p:blipFill rotWithShape="1">
          <a:blip r:embed="rId2" cstate="print">
            <a:alphaModFix amt="70000"/>
            <a:extLst>
              <a:ext uri="{28A0092B-C50C-407E-A947-70E740481C1C}">
                <a14:useLocalDpi xmlns:a14="http://schemas.microsoft.com/office/drawing/2010/main" val="0"/>
              </a:ext>
            </a:extLst>
          </a:blip>
          <a:srcRect t="3095" b="12539"/>
          <a:stretch/>
        </p:blipFill>
        <p:spPr>
          <a:xfrm>
            <a:off x="0" y="0"/>
            <a:ext cx="12192000" cy="6858000"/>
          </a:xfrm>
        </p:spPr>
      </p:pic>
      <p:sp>
        <p:nvSpPr>
          <p:cNvPr id="2" name="strTitle">
            <a:extLst>
              <a:ext uri="{FF2B5EF4-FFF2-40B4-BE49-F238E27FC236}">
                <a16:creationId xmlns:a16="http://schemas.microsoft.com/office/drawing/2014/main" id="{03B6F63B-3C5A-4F3A-8067-2C69A669D3CD}"/>
              </a:ext>
            </a:extLst>
          </p:cNvPr>
          <p:cNvSpPr>
            <a:spLocks noGrp="1"/>
          </p:cNvSpPr>
          <p:nvPr>
            <p:ph type="ctrTitle"/>
          </p:nvPr>
        </p:nvSpPr>
        <p:spPr/>
        <p:txBody>
          <a:bodyPr/>
          <a:lstStyle/>
          <a:p>
            <a:r>
              <a:rPr lang="fr-BE" sz="6600" dirty="0"/>
              <a:t>Chiens </a:t>
            </a:r>
            <a:br>
              <a:rPr lang="fr-BE" sz="6600" dirty="0"/>
            </a:br>
            <a:r>
              <a:rPr lang="fr-BE" sz="6600" dirty="0"/>
              <a:t>au travail</a:t>
            </a:r>
          </a:p>
        </p:txBody>
      </p:sp>
      <p:sp>
        <p:nvSpPr>
          <p:cNvPr id="3" name="strSubtitle">
            <a:extLst>
              <a:ext uri="{FF2B5EF4-FFF2-40B4-BE49-F238E27FC236}">
                <a16:creationId xmlns:a16="http://schemas.microsoft.com/office/drawing/2014/main" id="{793AF41A-F565-440C-9DDF-052CCC5D3545}"/>
              </a:ext>
            </a:extLst>
          </p:cNvPr>
          <p:cNvSpPr>
            <a:spLocks noGrp="1"/>
          </p:cNvSpPr>
          <p:nvPr>
            <p:ph type="subTitle" idx="1"/>
          </p:nvPr>
        </p:nvSpPr>
        <p:spPr/>
        <p:txBody>
          <a:bodyPr/>
          <a:lstStyle/>
          <a:p>
            <a:r>
              <a:rPr lang="fr-BE" dirty="0"/>
              <a:t>B2B - WALLONIA</a:t>
            </a:r>
          </a:p>
        </p:txBody>
      </p:sp>
      <p:sp>
        <p:nvSpPr>
          <p:cNvPr id="11" name="strDate">
            <a:extLst>
              <a:ext uri="{FF2B5EF4-FFF2-40B4-BE49-F238E27FC236}">
                <a16:creationId xmlns:a16="http://schemas.microsoft.com/office/drawing/2014/main" id="{7FF30BEB-F925-4446-9D0B-87E406C3A5B4}"/>
              </a:ext>
            </a:extLst>
          </p:cNvPr>
          <p:cNvSpPr>
            <a:spLocks noGrp="1"/>
          </p:cNvSpPr>
          <p:nvPr>
            <p:ph type="body" sz="quarter" idx="12"/>
          </p:nvPr>
        </p:nvSpPr>
        <p:spPr/>
        <p:txBody>
          <a:bodyPr/>
          <a:lstStyle/>
          <a:p>
            <a:r>
              <a:rPr lang="fr-BE" dirty="0"/>
              <a:t>AVRIL 2021</a:t>
            </a:r>
          </a:p>
        </p:txBody>
      </p:sp>
      <p:grpSp>
        <p:nvGrpSpPr>
          <p:cNvPr id="17" name="ClientLogoBG">
            <a:extLst>
              <a:ext uri="{FF2B5EF4-FFF2-40B4-BE49-F238E27FC236}">
                <a16:creationId xmlns:a16="http://schemas.microsoft.com/office/drawing/2014/main" id="{D1D6BC8E-360E-4322-A998-E3CDB0655D20}"/>
              </a:ext>
            </a:extLst>
          </p:cNvPr>
          <p:cNvGrpSpPr/>
          <p:nvPr/>
        </p:nvGrpSpPr>
        <p:grpSpPr>
          <a:xfrm>
            <a:off x="-1" y="5265734"/>
            <a:ext cx="3308594" cy="935041"/>
            <a:chOff x="-1" y="5265734"/>
            <a:chExt cx="3308594" cy="935041"/>
          </a:xfrm>
          <a:solidFill>
            <a:srgbClr val="F7F7F7"/>
          </a:solidFill>
        </p:grpSpPr>
        <p:sp>
          <p:nvSpPr>
            <p:cNvPr id="14" name="Rectangle 13">
              <a:extLst>
                <a:ext uri="{FF2B5EF4-FFF2-40B4-BE49-F238E27FC236}">
                  <a16:creationId xmlns:a16="http://schemas.microsoft.com/office/drawing/2014/main" id="{AA4A23B6-5699-41F6-92F9-78A991665D00}"/>
                </a:ext>
              </a:extLst>
            </p:cNvPr>
            <p:cNvSpPr/>
            <p:nvPr/>
          </p:nvSpPr>
          <p:spPr>
            <a:xfrm>
              <a:off x="-1" y="5265738"/>
              <a:ext cx="2356917" cy="9350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16" name="Right Triangle 15">
              <a:extLst>
                <a:ext uri="{FF2B5EF4-FFF2-40B4-BE49-F238E27FC236}">
                  <a16:creationId xmlns:a16="http://schemas.microsoft.com/office/drawing/2014/main" id="{5E936D6D-5923-4E52-BFF4-E6379DCDC299}"/>
                </a:ext>
              </a:extLst>
            </p:cNvPr>
            <p:cNvSpPr/>
            <p:nvPr/>
          </p:nvSpPr>
          <p:spPr>
            <a:xfrm flipV="1">
              <a:off x="2356916" y="5265734"/>
              <a:ext cx="951677" cy="93503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grpSp>
      <p:pic>
        <p:nvPicPr>
          <p:cNvPr id="1026" name="Picture 2" descr="Gaia Logo Png, Transparent Png , Transparent Png Image - PNGitem">
            <a:extLst>
              <a:ext uri="{FF2B5EF4-FFF2-40B4-BE49-F238E27FC236}">
                <a16:creationId xmlns:a16="http://schemas.microsoft.com/office/drawing/2014/main" id="{0439F4DF-F0AE-4730-BEF8-E1B4585F6D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37" y="5329723"/>
            <a:ext cx="1243521" cy="78081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FB74E503-ACE7-4B1C-A38A-EFA0C839C3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1975" y="2997250"/>
            <a:ext cx="432000" cy="432000"/>
          </a:xfrm>
          <a:prstGeom prst="rect">
            <a:avLst/>
          </a:prstGeom>
        </p:spPr>
      </p:pic>
    </p:spTree>
    <p:extLst>
      <p:ext uri="{BB962C8B-B14F-4D97-AF65-F5344CB8AC3E}">
        <p14:creationId xmlns:p14="http://schemas.microsoft.com/office/powerpoint/2010/main" val="654164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AF6F9C0D-9B25-4B97-B467-39210309DA88}"/>
              </a:ext>
            </a:extLst>
          </p:cNvPr>
          <p:cNvGraphicFramePr>
            <a:graphicFrameLocks noGrp="1"/>
          </p:cNvGraphicFramePr>
          <p:nvPr>
            <p:extLst>
              <p:ext uri="{D42A27DB-BD31-4B8C-83A1-F6EECF244321}">
                <p14:modId xmlns:p14="http://schemas.microsoft.com/office/powerpoint/2010/main" val="730396606"/>
              </p:ext>
            </p:extLst>
          </p:nvPr>
        </p:nvGraphicFramePr>
        <p:xfrm>
          <a:off x="411821" y="2133600"/>
          <a:ext cx="5477992" cy="3490912"/>
        </p:xfrm>
        <a:graphic>
          <a:graphicData uri="http://schemas.openxmlformats.org/drawingml/2006/table">
            <a:tbl>
              <a:tblPr firstRow="1" bandRow="1">
                <a:tableStyleId>{2D5ABB26-0587-4C30-8999-92F81FD0307C}</a:tableStyleId>
              </a:tblPr>
              <a:tblGrid>
                <a:gridCol w="3455329">
                  <a:extLst>
                    <a:ext uri="{9D8B030D-6E8A-4147-A177-3AD203B41FA5}">
                      <a16:colId xmlns:a16="http://schemas.microsoft.com/office/drawing/2014/main" val="2457120873"/>
                    </a:ext>
                  </a:extLst>
                </a:gridCol>
                <a:gridCol w="2022663">
                  <a:extLst>
                    <a:ext uri="{9D8B030D-6E8A-4147-A177-3AD203B41FA5}">
                      <a16:colId xmlns:a16="http://schemas.microsoft.com/office/drawing/2014/main" val="943016155"/>
                    </a:ext>
                  </a:extLst>
                </a:gridCol>
              </a:tblGrid>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Meilleur contact (entre collègues / avec les clients /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Meilleure ambiance de travail</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36364">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Cela incite à bouger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Moins de stress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Meilleure productivité</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Autre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Pas d’effets positifs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chemeClr val="tx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tx2"/>
                          </a:solidFill>
                        </a:rPr>
                        <a:t>2,0</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20" name="TextBox 19">
            <a:extLst>
              <a:ext uri="{FF2B5EF4-FFF2-40B4-BE49-F238E27FC236}">
                <a16:creationId xmlns:a16="http://schemas.microsoft.com/office/drawing/2014/main" id="{E67A8681-E5DD-4C3C-84B6-186B81D5F865}"/>
              </a:ext>
            </a:extLst>
          </p:cNvPr>
          <p:cNvSpPr txBox="1"/>
          <p:nvPr/>
        </p:nvSpPr>
        <p:spPr>
          <a:xfrm>
            <a:off x="419100" y="1592262"/>
            <a:ext cx="5470724" cy="426745"/>
          </a:xfrm>
          <a:prstGeom prst="rect">
            <a:avLst/>
          </a:prstGeom>
          <a:solidFill>
            <a:schemeClr val="tx2"/>
          </a:solidFill>
          <a:ln w="19050">
            <a:solidFill>
              <a:schemeClr val="tx2"/>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effets positifs DES CHIENS AU TRAVAIL</a:t>
            </a: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sz="1400" dirty="0"/>
              <a:t>Les entreprises wallonnes voient plusieurs effets positifs au fait d’emmener son chien au travail, comme un meilleur contact, une meilleure ambiance de travail, le fait que cela incite à bouger et moins de stress. 7 entreprises sur 10 n’ont encore rencontré aucune difficulté. S’il y a eu des difficultés, elles se rapportaient le plus souvent au nettoyage supplémentaire qu’entraîne la présence d'un chien sur le lieu de travail.</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wallonnes où les chiens sont autorisés au travail </a:t>
            </a:r>
          </a:p>
          <a:p>
            <a:r>
              <a:rPr lang="fr-BE" dirty="0"/>
              <a:t>Question:	 Q4. Avez-vous déjà constaté des effets positifs depuis que la présence de chiens sur le lieu de travail a été autorisée ? Si oui, lesquels ? / Q5. Avez-vous déjà rencontré des problèmes depuis que la présence 	de chiens sur le lieu de travail a été autorisée ? Si oui, lesquels ?</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fr-BE" smtClean="0"/>
              <a:pPr/>
              <a:t>10</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Effets positifs et difficultés des chiens au travail</a:t>
            </a:r>
          </a:p>
        </p:txBody>
      </p:sp>
      <p:sp>
        <p:nvSpPr>
          <p:cNvPr id="22" name="Rectangle 21">
            <a:extLst>
              <a:ext uri="{FF2B5EF4-FFF2-40B4-BE49-F238E27FC236}">
                <a16:creationId xmlns:a16="http://schemas.microsoft.com/office/drawing/2014/main" id="{99777155-A6A8-4892-8F84-2C1932FAE5E6}"/>
              </a:ext>
            </a:extLst>
          </p:cNvPr>
          <p:cNvSpPr/>
          <p:nvPr/>
        </p:nvSpPr>
        <p:spPr>
          <a:xfrm>
            <a:off x="411831" y="1592263"/>
            <a:ext cx="5477992" cy="403225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graphicFrame>
        <p:nvGraphicFramePr>
          <p:cNvPr id="38" name="Chart 37">
            <a:extLst>
              <a:ext uri="{FF2B5EF4-FFF2-40B4-BE49-F238E27FC236}">
                <a16:creationId xmlns:a16="http://schemas.microsoft.com/office/drawing/2014/main" id="{910583C5-9C6A-404E-8E76-8E9FA0845A87}"/>
              </a:ext>
            </a:extLst>
          </p:cNvPr>
          <p:cNvGraphicFramePr/>
          <p:nvPr>
            <p:extLst>
              <p:ext uri="{D42A27DB-BD31-4B8C-83A1-F6EECF244321}">
                <p14:modId xmlns:p14="http://schemas.microsoft.com/office/powerpoint/2010/main" val="646738609"/>
              </p:ext>
            </p:extLst>
          </p:nvPr>
        </p:nvGraphicFramePr>
        <p:xfrm>
          <a:off x="3863975" y="2133601"/>
          <a:ext cx="2025848" cy="3047999"/>
        </p:xfrm>
        <a:graphic>
          <a:graphicData uri="http://schemas.openxmlformats.org/drawingml/2006/chart">
            <c:chart xmlns:c="http://schemas.openxmlformats.org/drawingml/2006/chart" xmlns:r="http://schemas.openxmlformats.org/officeDocument/2006/relationships" r:id="rId2"/>
          </a:graphicData>
        </a:graphic>
      </p:graphicFrame>
      <p:sp>
        <p:nvSpPr>
          <p:cNvPr id="19" name="strFooter">
            <a:extLst>
              <a:ext uri="{FF2B5EF4-FFF2-40B4-BE49-F238E27FC236}">
                <a16:creationId xmlns:a16="http://schemas.microsoft.com/office/drawing/2014/main" id="{8406ED00-4312-49D2-9D6A-8EFCE035EE30}"/>
              </a:ext>
            </a:extLst>
          </p:cNvPr>
          <p:cNvSpPr txBox="1">
            <a:spLocks/>
          </p:cNvSpPr>
          <p:nvPr/>
        </p:nvSpPr>
        <p:spPr>
          <a:xfrm>
            <a:off x="407988" y="2019007"/>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(n=48)</a:t>
            </a:r>
          </a:p>
        </p:txBody>
      </p:sp>
      <p:graphicFrame>
        <p:nvGraphicFramePr>
          <p:cNvPr id="27" name="Table 26">
            <a:extLst>
              <a:ext uri="{FF2B5EF4-FFF2-40B4-BE49-F238E27FC236}">
                <a16:creationId xmlns:a16="http://schemas.microsoft.com/office/drawing/2014/main" id="{89C9EC67-D92B-4DBD-ACEE-07D22324C244}"/>
              </a:ext>
            </a:extLst>
          </p:cNvPr>
          <p:cNvGraphicFramePr>
            <a:graphicFrameLocks noGrp="1"/>
          </p:cNvGraphicFramePr>
          <p:nvPr>
            <p:extLst>
              <p:ext uri="{D42A27DB-BD31-4B8C-83A1-F6EECF244321}">
                <p14:modId xmlns:p14="http://schemas.microsoft.com/office/powerpoint/2010/main" val="1963085186"/>
              </p:ext>
            </p:extLst>
          </p:nvPr>
        </p:nvGraphicFramePr>
        <p:xfrm>
          <a:off x="6306012" y="2133600"/>
          <a:ext cx="5477992" cy="3490911"/>
        </p:xfrm>
        <a:graphic>
          <a:graphicData uri="http://schemas.openxmlformats.org/drawingml/2006/table">
            <a:tbl>
              <a:tblPr firstRow="1" bandRow="1">
                <a:tableStyleId>{2D5ABB26-0587-4C30-8999-92F81FD0307C}</a:tableStyleId>
              </a:tblPr>
              <a:tblGrid>
                <a:gridCol w="3455329">
                  <a:extLst>
                    <a:ext uri="{9D8B030D-6E8A-4147-A177-3AD203B41FA5}">
                      <a16:colId xmlns:a16="http://schemas.microsoft.com/office/drawing/2014/main" val="2457120873"/>
                    </a:ext>
                  </a:extLst>
                </a:gridCol>
                <a:gridCol w="2022663">
                  <a:extLst>
                    <a:ext uri="{9D8B030D-6E8A-4147-A177-3AD203B41FA5}">
                      <a16:colId xmlns:a16="http://schemas.microsoft.com/office/drawing/2014/main" val="943016155"/>
                    </a:ext>
                  </a:extLst>
                </a:gridCol>
              </a:tblGrid>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Cela nécessite de nettoyer davantage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Nuisance sonore (aboiements)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87879">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Collègues / clients qui ont peur des chiens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Il faut régulièrement le(s) sortir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Trop de distractions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Certaines personnes sont allergiques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Autre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32051235"/>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Pas encore rencontré de difficultés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C43A3A"/>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accent5"/>
                          </a:solidFill>
                        </a:rPr>
                        <a:t>1,2</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28" name="TextBox 27">
            <a:extLst>
              <a:ext uri="{FF2B5EF4-FFF2-40B4-BE49-F238E27FC236}">
                <a16:creationId xmlns:a16="http://schemas.microsoft.com/office/drawing/2014/main" id="{75FE9F17-96C0-486C-AC06-93040ED2515B}"/>
              </a:ext>
            </a:extLst>
          </p:cNvPr>
          <p:cNvSpPr txBox="1"/>
          <p:nvPr/>
        </p:nvSpPr>
        <p:spPr>
          <a:xfrm>
            <a:off x="6313291" y="1592263"/>
            <a:ext cx="5470724" cy="431948"/>
          </a:xfrm>
          <a:prstGeom prst="rect">
            <a:avLst/>
          </a:prstGeom>
          <a:solidFill>
            <a:schemeClr val="accent5"/>
          </a:solidFill>
          <a:ln w="19050">
            <a:solidFill>
              <a:schemeClr val="accent5"/>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difficultés rencontrées AVEC LES CHIENS AU TRAVAIL</a:t>
            </a:r>
          </a:p>
        </p:txBody>
      </p:sp>
      <p:sp>
        <p:nvSpPr>
          <p:cNvPr id="29" name="Rectangle 28">
            <a:extLst>
              <a:ext uri="{FF2B5EF4-FFF2-40B4-BE49-F238E27FC236}">
                <a16:creationId xmlns:a16="http://schemas.microsoft.com/office/drawing/2014/main" id="{0F8C534C-0D25-499E-8D67-D76C7A829537}"/>
              </a:ext>
            </a:extLst>
          </p:cNvPr>
          <p:cNvSpPr/>
          <p:nvPr/>
        </p:nvSpPr>
        <p:spPr>
          <a:xfrm>
            <a:off x="6306022" y="1592263"/>
            <a:ext cx="5477992" cy="403225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graphicFrame>
        <p:nvGraphicFramePr>
          <p:cNvPr id="31" name="Chart 30">
            <a:extLst>
              <a:ext uri="{FF2B5EF4-FFF2-40B4-BE49-F238E27FC236}">
                <a16:creationId xmlns:a16="http://schemas.microsoft.com/office/drawing/2014/main" id="{C3B17520-6871-485C-B27B-5FB26AF17EDF}"/>
              </a:ext>
            </a:extLst>
          </p:cNvPr>
          <p:cNvGraphicFramePr/>
          <p:nvPr>
            <p:extLst>
              <p:ext uri="{D42A27DB-BD31-4B8C-83A1-F6EECF244321}">
                <p14:modId xmlns:p14="http://schemas.microsoft.com/office/powerpoint/2010/main" val="2061739364"/>
              </p:ext>
            </p:extLst>
          </p:nvPr>
        </p:nvGraphicFramePr>
        <p:xfrm>
          <a:off x="9758166" y="2133601"/>
          <a:ext cx="2025848" cy="3095624"/>
        </p:xfrm>
        <a:graphic>
          <a:graphicData uri="http://schemas.openxmlformats.org/drawingml/2006/chart">
            <c:chart xmlns:c="http://schemas.openxmlformats.org/drawingml/2006/chart" xmlns:r="http://schemas.openxmlformats.org/officeDocument/2006/relationships" r:id="rId3"/>
          </a:graphicData>
        </a:graphic>
      </p:graphicFrame>
      <p:sp>
        <p:nvSpPr>
          <p:cNvPr id="32" name="strFooter">
            <a:extLst>
              <a:ext uri="{FF2B5EF4-FFF2-40B4-BE49-F238E27FC236}">
                <a16:creationId xmlns:a16="http://schemas.microsoft.com/office/drawing/2014/main" id="{F6937B49-1237-448C-8DDF-9107897B0792}"/>
              </a:ext>
            </a:extLst>
          </p:cNvPr>
          <p:cNvSpPr txBox="1">
            <a:spLocks/>
          </p:cNvSpPr>
          <p:nvPr/>
        </p:nvSpPr>
        <p:spPr>
          <a:xfrm>
            <a:off x="6302179" y="20242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(n=48)</a:t>
            </a:r>
          </a:p>
        </p:txBody>
      </p:sp>
      <p:grpSp>
        <p:nvGrpSpPr>
          <p:cNvPr id="33" name="Group 32">
            <a:extLst>
              <a:ext uri="{FF2B5EF4-FFF2-40B4-BE49-F238E27FC236}">
                <a16:creationId xmlns:a16="http://schemas.microsoft.com/office/drawing/2014/main" id="{1EBC98B5-2119-4BF4-83DE-BCC0FDF9A2CE}"/>
              </a:ext>
            </a:extLst>
          </p:cNvPr>
          <p:cNvGrpSpPr/>
          <p:nvPr/>
        </p:nvGrpSpPr>
        <p:grpSpPr>
          <a:xfrm>
            <a:off x="5668977" y="1538744"/>
            <a:ext cx="441692" cy="441692"/>
            <a:chOff x="5577565" y="1503284"/>
            <a:chExt cx="485850" cy="485850"/>
          </a:xfrm>
        </p:grpSpPr>
        <p:sp>
          <p:nvSpPr>
            <p:cNvPr id="35" name="Oval 34">
              <a:extLst>
                <a:ext uri="{FF2B5EF4-FFF2-40B4-BE49-F238E27FC236}">
                  <a16:creationId xmlns:a16="http://schemas.microsoft.com/office/drawing/2014/main" id="{D02CA30F-F082-48B7-A49D-E2024A94C566}"/>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36" name="Graphic 35">
              <a:extLst>
                <a:ext uri="{FF2B5EF4-FFF2-40B4-BE49-F238E27FC236}">
                  <a16:creationId xmlns:a16="http://schemas.microsoft.com/office/drawing/2014/main" id="{BA328426-68BD-41AA-9745-AAD11B7E64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2" name="Group 41">
            <a:extLst>
              <a:ext uri="{FF2B5EF4-FFF2-40B4-BE49-F238E27FC236}">
                <a16:creationId xmlns:a16="http://schemas.microsoft.com/office/drawing/2014/main" id="{031ACC89-24AC-49B7-9026-E975BD0927AD}"/>
              </a:ext>
            </a:extLst>
          </p:cNvPr>
          <p:cNvGrpSpPr/>
          <p:nvPr/>
        </p:nvGrpSpPr>
        <p:grpSpPr>
          <a:xfrm>
            <a:off x="11561226" y="1538744"/>
            <a:ext cx="441692" cy="441692"/>
            <a:chOff x="5577565" y="1503284"/>
            <a:chExt cx="485850" cy="485850"/>
          </a:xfrm>
        </p:grpSpPr>
        <p:sp>
          <p:nvSpPr>
            <p:cNvPr id="43" name="Oval 42">
              <a:extLst>
                <a:ext uri="{FF2B5EF4-FFF2-40B4-BE49-F238E27FC236}">
                  <a16:creationId xmlns:a16="http://schemas.microsoft.com/office/drawing/2014/main" id="{F1D33F18-2049-491C-99BC-41B52D6989C8}"/>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4" name="Graphic 43">
              <a:extLst>
                <a:ext uri="{FF2B5EF4-FFF2-40B4-BE49-F238E27FC236}">
                  <a16:creationId xmlns:a16="http://schemas.microsoft.com/office/drawing/2014/main" id="{C1D44DE9-50CD-4AC2-A399-11AF020451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6305" y="1572024"/>
              <a:ext cx="348368" cy="348368"/>
            </a:xfrm>
            <a:prstGeom prst="rect">
              <a:avLst/>
            </a:prstGeom>
          </p:spPr>
        </p:pic>
      </p:grpSp>
    </p:spTree>
    <p:extLst>
      <p:ext uri="{BB962C8B-B14F-4D97-AF65-F5344CB8AC3E}">
        <p14:creationId xmlns:p14="http://schemas.microsoft.com/office/powerpoint/2010/main" val="363646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3665C48-93A4-481F-98B5-66C67FC5F7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06" r="16329"/>
          <a:stretch/>
        </p:blipFill>
        <p:spPr>
          <a:xfrm>
            <a:off x="6096000" y="0"/>
            <a:ext cx="6096000" cy="6858000"/>
          </a:xfrm>
          <a:prstGeom prst="rect">
            <a:avLst/>
          </a:prstGeom>
        </p:spPr>
      </p:pic>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519211656"/>
              </p:ext>
            </p:extLst>
          </p:nvPr>
        </p:nvGraphicFramePr>
        <p:xfrm>
          <a:off x="404446" y="1772543"/>
          <a:ext cx="5691554" cy="4140895"/>
        </p:xfrm>
        <a:graphic>
          <a:graphicData uri="http://schemas.openxmlformats.org/drawingml/2006/table">
            <a:tbl>
              <a:tblPr firstRow="1" bandRow="1">
                <a:tableStyleId>{2D5ABB26-0587-4C30-8999-92F81FD0307C}</a:tableStyleId>
              </a:tblPr>
              <a:tblGrid>
                <a:gridCol w="2104838">
                  <a:extLst>
                    <a:ext uri="{9D8B030D-6E8A-4147-A177-3AD203B41FA5}">
                      <a16:colId xmlns:a16="http://schemas.microsoft.com/office/drawing/2014/main" val="2457120873"/>
                    </a:ext>
                  </a:extLst>
                </a:gridCol>
                <a:gridCol w="3586716">
                  <a:extLst>
                    <a:ext uri="{9D8B030D-6E8A-4147-A177-3AD203B41FA5}">
                      <a16:colId xmlns:a16="http://schemas.microsoft.com/office/drawing/2014/main" val="943016155"/>
                    </a:ext>
                  </a:extLst>
                </a:gridCol>
              </a:tblGrid>
              <a:tr h="828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Un/des chien(s) du ou des gérants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828179">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Un/des chien(s) du ou des travailleurs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828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Un/des chien(s) du ou des clients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828179">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un/des chien(s) spécialement adopté(s) comme chien(s) de bureau</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828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Je ne sais pas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BE" sz="110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wallonnes où les chiens sont autorisés au travail (n=48) </a:t>
            </a:r>
          </a:p>
          <a:p>
            <a:r>
              <a:rPr lang="fr-BE" dirty="0"/>
              <a:t>Question:	 Q6. De quel type de chien(s) s’agit-il ?</a:t>
            </a:r>
          </a:p>
        </p:txBody>
      </p:sp>
      <p:sp>
        <p:nvSpPr>
          <p:cNvPr id="6" name="Slide Number Placeholder 5">
            <a:extLst>
              <a:ext uri="{FF2B5EF4-FFF2-40B4-BE49-F238E27FC236}">
                <a16:creationId xmlns:a16="http://schemas.microsoft.com/office/drawing/2014/main" id="{61813E6F-9AC7-4405-99F0-E75A1CCEF36E}"/>
              </a:ext>
            </a:extLst>
          </p:cNvPr>
          <p:cNvSpPr>
            <a:spLocks noGrp="1"/>
          </p:cNvSpPr>
          <p:nvPr>
            <p:ph type="sldNum" sz="quarter" idx="18"/>
          </p:nvPr>
        </p:nvSpPr>
        <p:spPr/>
        <p:txBody>
          <a:bodyPr/>
          <a:lstStyle/>
          <a:p>
            <a:fld id="{D61AABEC-672F-4B68-B914-690DA978312C}" type="slidenum">
              <a:rPr lang="fr-BE" smtClean="0"/>
              <a:pPr/>
              <a:t>11</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Type de chiens AUTORISÉS AU TRAVAIL</a:t>
            </a:r>
          </a:p>
        </p:txBody>
      </p:sp>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591946809"/>
              </p:ext>
            </p:extLst>
          </p:nvPr>
        </p:nvGraphicFramePr>
        <p:xfrm>
          <a:off x="2495550" y="1772544"/>
          <a:ext cx="3600450" cy="4140894"/>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FAE469EA-CC6C-452D-BFCB-ECC9C778FE56}"/>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fr-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9056855" cy="719138"/>
          </a:xfrm>
        </p:spPr>
        <p:txBody>
          <a:bodyPr/>
          <a:lstStyle/>
          <a:p>
            <a:r>
              <a:rPr lang="fr-BE" sz="1600" dirty="0"/>
              <a:t>Dans plus de la moitié des entreprises wallonnes où la présence de chiens est autorisée, c’est le chien du ou des gérants qui est présent. Dans près de 4 entreprises sur 10, il s’agit du chien de l’un des employés. Il ne s’agit de clients qui emmènent leur chien que dans seulement 12% des cas.</a:t>
            </a:r>
          </a:p>
        </p:txBody>
      </p:sp>
    </p:spTree>
    <p:extLst>
      <p:ext uri="{BB962C8B-B14F-4D97-AF65-F5344CB8AC3E}">
        <p14:creationId xmlns:p14="http://schemas.microsoft.com/office/powerpoint/2010/main" val="313960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1B4C860-C7C4-4AFE-98E2-843B2708E1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741"/>
          <a:stretch/>
        </p:blipFill>
        <p:spPr>
          <a:xfrm>
            <a:off x="6095998" y="0"/>
            <a:ext cx="6096002" cy="6858000"/>
          </a:xfrm>
          <a:prstGeom prst="rect">
            <a:avLst/>
          </a:prstGeom>
        </p:spPr>
      </p:pic>
      <p:sp>
        <p:nvSpPr>
          <p:cNvPr id="12" name="Rectangle 11">
            <a:extLst>
              <a:ext uri="{FF2B5EF4-FFF2-40B4-BE49-F238E27FC236}">
                <a16:creationId xmlns:a16="http://schemas.microsoft.com/office/drawing/2014/main" id="{7FE56A6C-6AF4-473D-B26E-C1A79131623A}"/>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fr-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Dans plus de 3 entreprises wallonnes sur 5 où la présence de chiens est autorisée, les collègues réagissent positivement à la présence d'un chien.</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wallonnes où les chiens sont autorisés au travail (n=48)</a:t>
            </a:r>
          </a:p>
          <a:p>
            <a:r>
              <a:rPr lang="fr-BE" dirty="0"/>
              <a:t>Question:	 Q7. Comment vos collègues/collaborateurs ont-ils réagi au fait d’emmener un chien sur le lieu de travail ?</a:t>
            </a:r>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fr-BE" smtClean="0"/>
              <a:pPr/>
              <a:t>12</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RÉACTION DES COLLÈGUES À L'IDÉE D'EMMENER UN CHIEN AU TRAVAIL</a:t>
            </a:r>
          </a:p>
        </p:txBody>
      </p:sp>
      <p:graphicFrame>
        <p:nvGraphicFramePr>
          <p:cNvPr id="7" name="Chart 6">
            <a:extLst>
              <a:ext uri="{FF2B5EF4-FFF2-40B4-BE49-F238E27FC236}">
                <a16:creationId xmlns:a16="http://schemas.microsoft.com/office/drawing/2014/main" id="{4DFC13A9-A1DE-434D-975E-15A5237F92E2}"/>
              </a:ext>
            </a:extLst>
          </p:cNvPr>
          <p:cNvGraphicFramePr/>
          <p:nvPr>
            <p:extLst>
              <p:ext uri="{D42A27DB-BD31-4B8C-83A1-F6EECF244321}">
                <p14:modId xmlns:p14="http://schemas.microsoft.com/office/powerpoint/2010/main" val="2796054755"/>
              </p:ext>
            </p:extLst>
          </p:nvPr>
        </p:nvGraphicFramePr>
        <p:xfrm>
          <a:off x="407988" y="1773237"/>
          <a:ext cx="3455987" cy="4140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 12">
            <a:extLst>
              <a:ext uri="{FF2B5EF4-FFF2-40B4-BE49-F238E27FC236}">
                <a16:creationId xmlns:a16="http://schemas.microsoft.com/office/drawing/2014/main" id="{3ADF4127-C281-40A3-8F0B-ADC3F14519CF}"/>
              </a:ext>
            </a:extLst>
          </p:cNvPr>
          <p:cNvGraphicFramePr>
            <a:graphicFrameLocks noGrp="1"/>
          </p:cNvGraphicFramePr>
          <p:nvPr>
            <p:extLst>
              <p:ext uri="{D42A27DB-BD31-4B8C-83A1-F6EECF244321}">
                <p14:modId xmlns:p14="http://schemas.microsoft.com/office/powerpoint/2010/main" val="1795905219"/>
              </p:ext>
            </p:extLst>
          </p:nvPr>
        </p:nvGraphicFramePr>
        <p:xfrm>
          <a:off x="3863974" y="2793354"/>
          <a:ext cx="2232025"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1924159">
                  <a:extLst>
                    <a:ext uri="{9D8B030D-6E8A-4147-A177-3AD203B41FA5}">
                      <a16:colId xmlns:a16="http://schemas.microsoft.com/office/drawing/2014/main" val="2015932734"/>
                    </a:ext>
                  </a:extLst>
                </a:gridCol>
              </a:tblGrid>
              <a:tr h="508635">
                <a:tc>
                  <a:txBody>
                    <a:bodyPr/>
                    <a:lstStyle/>
                    <a:p>
                      <a:pPr algn="r"/>
                      <a:r>
                        <a:rPr lang="fr-BE" sz="1200" dirty="0">
                          <a:solidFill>
                            <a:schemeClr val="tx2"/>
                          </a:solidFill>
                          <a:latin typeface="+mn-lt"/>
                          <a:sym typeface="Wingdings 2" panose="05020102010507070707" pitchFamily="18" charset="2"/>
                        </a:rPr>
                        <a:t></a:t>
                      </a:r>
                      <a:endParaRPr lang="fr-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Positif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positif + plutôt positif)</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fr-BE" sz="1200" dirty="0">
                          <a:solidFill>
                            <a:schemeClr val="accent6">
                              <a:lumMod val="40000"/>
                              <a:lumOff val="60000"/>
                            </a:schemeClr>
                          </a:solidFill>
                          <a:latin typeface="+mn-lt"/>
                          <a:sym typeface="Wingdings 2" panose="05020102010507070707" pitchFamily="18" charset="2"/>
                        </a:rPr>
                        <a:t></a:t>
                      </a:r>
                      <a:endParaRPr lang="fr-BE" sz="1200" dirty="0">
                        <a:solidFill>
                          <a:schemeClr val="accent6">
                            <a:lumMod val="40000"/>
                            <a:lumOff val="60000"/>
                          </a:schemeClr>
                        </a:solidFill>
                        <a:latin typeface="+mn-lt"/>
                      </a:endParaRPr>
                    </a:p>
                  </a:txBody>
                  <a:tcPr marL="36000" marR="36000" marT="0" marB="0" anchor="ctr">
                    <a:noFill/>
                  </a:tcPr>
                </a:tc>
                <a:tc>
                  <a:txBody>
                    <a:bodyPr/>
                    <a:lstStyle/>
                    <a:p>
                      <a:r>
                        <a:rPr lang="fr-BE" sz="1200" dirty="0">
                          <a:solidFill>
                            <a:schemeClr val="tx1"/>
                          </a:solidFill>
                          <a:latin typeface="+mn-lt"/>
                        </a:rPr>
                        <a:t>Ni positif, ni négatif</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Négatif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négatif + plutôt négatif)</a:t>
                      </a:r>
                    </a:p>
                  </a:txBody>
                  <a:tcPr marL="36000" marR="36000" marT="0" marB="0" anchor="ctr">
                    <a:noFill/>
                  </a:tcPr>
                </a:tc>
                <a:extLst>
                  <a:ext uri="{0D108BD9-81ED-4DB2-BD59-A6C34878D82A}">
                    <a16:rowId xmlns:a16="http://schemas.microsoft.com/office/drawing/2014/main" val="15591479"/>
                  </a:ext>
                </a:extLst>
              </a:tr>
            </a:tbl>
          </a:graphicData>
        </a:graphic>
      </p:graphicFrame>
    </p:spTree>
    <p:extLst>
      <p:ext uri="{BB962C8B-B14F-4D97-AF65-F5344CB8AC3E}">
        <p14:creationId xmlns:p14="http://schemas.microsoft.com/office/powerpoint/2010/main" val="800188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A930E762-E5E4-4018-B753-CE4A18719D12}"/>
              </a:ext>
            </a:extLst>
          </p:cNvPr>
          <p:cNvCxnSpPr>
            <a:cxnSpLocks/>
          </p:cNvCxnSpPr>
          <p:nvPr/>
        </p:nvCxnSpPr>
        <p:spPr>
          <a:xfrm>
            <a:off x="4309450" y="3557399"/>
            <a:ext cx="1990786" cy="0"/>
          </a:xfrm>
          <a:prstGeom prst="straightConnector1">
            <a:avLst/>
          </a:prstGeom>
          <a:ln w="38100">
            <a:solidFill>
              <a:schemeClr val="accent5"/>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673791"/>
            <a:ext cx="11376025" cy="719138"/>
          </a:xfrm>
        </p:spPr>
        <p:txBody>
          <a:bodyPr/>
          <a:lstStyle/>
          <a:p>
            <a:r>
              <a:rPr lang="fr-BE" sz="1800" dirty="0"/>
              <a:t>La moitié des entreprises wallonnes où les chiens ne sont pas autorisés indiquent comme principale raison à cet égard qu’il ne s’agit pas d'un environnement de travail approprié. De plus, un chien au travail créerait trop de distractions.</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Wallonie</a:t>
            </a:r>
          </a:p>
          <a:p>
            <a:r>
              <a:rPr lang="fr-BE" dirty="0"/>
              <a:t>Question:	Q2. Les chiens sont-ils autorisés sur le lieu de travail dans votre entreprise ? / Q8. Pourquoi les chiens ne sont-ils pas admis sur le lieu de travail ?</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fr-BE" smtClean="0"/>
              <a:pPr/>
              <a:t>13</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RAISONS POUR LESQUELLES LES CHIENS NE SONT PAS AUTORISÉS SUR LE LIEU DE TRAVAIL</a:t>
            </a:r>
          </a:p>
        </p:txBody>
      </p:sp>
      <p:graphicFrame>
        <p:nvGraphicFramePr>
          <p:cNvPr id="38" name="Table 37">
            <a:extLst>
              <a:ext uri="{FF2B5EF4-FFF2-40B4-BE49-F238E27FC236}">
                <a16:creationId xmlns:a16="http://schemas.microsoft.com/office/drawing/2014/main" id="{7FDF0B79-C7C3-40A2-9D41-45D53A5F4BF2}"/>
              </a:ext>
            </a:extLst>
          </p:cNvPr>
          <p:cNvGraphicFramePr>
            <a:graphicFrameLocks noGrp="1"/>
          </p:cNvGraphicFramePr>
          <p:nvPr>
            <p:extLst>
              <p:ext uri="{D42A27DB-BD31-4B8C-83A1-F6EECF244321}">
                <p14:modId xmlns:p14="http://schemas.microsoft.com/office/powerpoint/2010/main" val="1048205677"/>
              </p:ext>
            </p:extLst>
          </p:nvPr>
        </p:nvGraphicFramePr>
        <p:xfrm>
          <a:off x="6300236" y="2276473"/>
          <a:ext cx="5483765" cy="3636971"/>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Environnement de travail non adapté</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Trop de distractions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Pas sans risque pour le personnel/ les clients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Allergies, phobies possibles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Pas sans risque pour le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Plus de travail pour s’occuper du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Non hygiénique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Réglementation du bâtiment/ secteur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06633355"/>
                  </a:ext>
                </a:extLst>
              </a:tr>
              <a:tr h="279767">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Équipements / investissements supplémentaires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06512467"/>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Motifs culturels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898333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Il n'y a pas de demande pour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5888463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Je ne sais pas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chemeClr val="bg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1,6</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39" name="Chart 38">
            <a:extLst>
              <a:ext uri="{FF2B5EF4-FFF2-40B4-BE49-F238E27FC236}">
                <a16:creationId xmlns:a16="http://schemas.microsoft.com/office/drawing/2014/main" id="{B66D5FB3-EE1C-4A34-B36D-1F09A7861920}"/>
              </a:ext>
            </a:extLst>
          </p:cNvPr>
          <p:cNvGraphicFramePr/>
          <p:nvPr>
            <p:extLst>
              <p:ext uri="{D42A27DB-BD31-4B8C-83A1-F6EECF244321}">
                <p14:modId xmlns:p14="http://schemas.microsoft.com/office/powerpoint/2010/main" val="3498606663"/>
              </p:ext>
            </p:extLst>
          </p:nvPr>
        </p:nvGraphicFramePr>
        <p:xfrm>
          <a:off x="9696449" y="2276473"/>
          <a:ext cx="2087551" cy="3348040"/>
        </p:xfrm>
        <a:graphic>
          <a:graphicData uri="http://schemas.openxmlformats.org/drawingml/2006/chart">
            <c:chart xmlns:c="http://schemas.openxmlformats.org/drawingml/2006/chart" xmlns:r="http://schemas.openxmlformats.org/officeDocument/2006/relationships" r:id="rId2"/>
          </a:graphicData>
        </a:graphic>
      </p:graphicFrame>
      <p:sp>
        <p:nvSpPr>
          <p:cNvPr id="43" name="Rectangle 42">
            <a:extLst>
              <a:ext uri="{FF2B5EF4-FFF2-40B4-BE49-F238E27FC236}">
                <a16:creationId xmlns:a16="http://schemas.microsoft.com/office/drawing/2014/main" id="{E5B0279D-EF67-485F-A642-4F4CC0E678D3}"/>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44" name="TextBox 43">
            <a:extLst>
              <a:ext uri="{FF2B5EF4-FFF2-40B4-BE49-F238E27FC236}">
                <a16:creationId xmlns:a16="http://schemas.microsoft.com/office/drawing/2014/main" id="{057DD32C-48EE-4EED-96D0-BAFAEF71350C}"/>
              </a:ext>
            </a:extLst>
          </p:cNvPr>
          <p:cNvSpPr txBox="1"/>
          <p:nvPr/>
        </p:nvSpPr>
        <p:spPr>
          <a:xfrm>
            <a:off x="6302175" y="1592263"/>
            <a:ext cx="5481837"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b="0" dirty="0"/>
              <a:t>raison pourquoi pas</a:t>
            </a:r>
            <a:endParaRPr lang="fr-BE" dirty="0"/>
          </a:p>
        </p:txBody>
      </p:sp>
      <p:sp>
        <p:nvSpPr>
          <p:cNvPr id="47" name="strFooter">
            <a:extLst>
              <a:ext uri="{FF2B5EF4-FFF2-40B4-BE49-F238E27FC236}">
                <a16:creationId xmlns:a16="http://schemas.microsoft.com/office/drawing/2014/main" id="{7614E022-D95D-4A23-AB97-B0531345BC1A}"/>
              </a:ext>
            </a:extLst>
          </p:cNvPr>
          <p:cNvSpPr txBox="1">
            <a:spLocks/>
          </p:cNvSpPr>
          <p:nvPr/>
        </p:nvSpPr>
        <p:spPr>
          <a:xfrm>
            <a:off x="6300236" y="19565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(n=52)</a:t>
            </a:r>
          </a:p>
        </p:txBody>
      </p:sp>
      <p:grpSp>
        <p:nvGrpSpPr>
          <p:cNvPr id="58" name="Group 57">
            <a:extLst>
              <a:ext uri="{FF2B5EF4-FFF2-40B4-BE49-F238E27FC236}">
                <a16:creationId xmlns:a16="http://schemas.microsoft.com/office/drawing/2014/main" id="{A3877DA5-D692-4553-930D-9C38E9F56987}"/>
              </a:ext>
            </a:extLst>
          </p:cNvPr>
          <p:cNvGrpSpPr/>
          <p:nvPr/>
        </p:nvGrpSpPr>
        <p:grpSpPr>
          <a:xfrm>
            <a:off x="11471761" y="1503284"/>
            <a:ext cx="485850" cy="485850"/>
            <a:chOff x="11344072" y="1697684"/>
            <a:chExt cx="406005" cy="406005"/>
          </a:xfrm>
        </p:grpSpPr>
        <p:sp>
          <p:nvSpPr>
            <p:cNvPr id="59" name="Oval 58">
              <a:extLst>
                <a:ext uri="{FF2B5EF4-FFF2-40B4-BE49-F238E27FC236}">
                  <a16:creationId xmlns:a16="http://schemas.microsoft.com/office/drawing/2014/main" id="{C07F5A3B-DBE9-4D1B-9854-BEFB2B337A40}"/>
                </a:ext>
              </a:extLst>
            </p:cNvPr>
            <p:cNvSpPr/>
            <p:nvPr/>
          </p:nvSpPr>
          <p:spPr>
            <a:xfrm>
              <a:off x="11344072" y="1697684"/>
              <a:ext cx="406005" cy="406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60" name="Group 59">
              <a:extLst>
                <a:ext uri="{FF2B5EF4-FFF2-40B4-BE49-F238E27FC236}">
                  <a16:creationId xmlns:a16="http://schemas.microsoft.com/office/drawing/2014/main" id="{0FE2ABB8-6237-4E5D-ABB0-CD8D8AF0AD1E}"/>
                </a:ext>
              </a:extLst>
            </p:cNvPr>
            <p:cNvGrpSpPr/>
            <p:nvPr/>
          </p:nvGrpSpPr>
          <p:grpSpPr>
            <a:xfrm>
              <a:off x="11401515" y="1755127"/>
              <a:ext cx="291117" cy="291117"/>
              <a:chOff x="2262188" y="3819655"/>
              <a:chExt cx="2095960" cy="2095960"/>
            </a:xfrm>
          </p:grpSpPr>
          <p:pic>
            <p:nvPicPr>
              <p:cNvPr id="62" name="Graphic 61">
                <a:extLst>
                  <a:ext uri="{FF2B5EF4-FFF2-40B4-BE49-F238E27FC236}">
                    <a16:creationId xmlns:a16="http://schemas.microsoft.com/office/drawing/2014/main" id="{68E3342D-953B-44BB-BB64-26AC66FCAF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2188" y="3819655"/>
                <a:ext cx="2095960" cy="2095960"/>
              </a:xfrm>
              <a:prstGeom prst="rect">
                <a:avLst/>
              </a:prstGeom>
            </p:spPr>
          </p:pic>
          <p:sp>
            <p:nvSpPr>
              <p:cNvPr id="63" name="Oval 62">
                <a:extLst>
                  <a:ext uri="{FF2B5EF4-FFF2-40B4-BE49-F238E27FC236}">
                    <a16:creationId xmlns:a16="http://schemas.microsoft.com/office/drawing/2014/main" id="{24E508BB-EA89-4790-B0A7-F6DD889F092C}"/>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61" name="Freeform: Shape 60">
              <a:extLst>
                <a:ext uri="{FF2B5EF4-FFF2-40B4-BE49-F238E27FC236}">
                  <a16:creationId xmlns:a16="http://schemas.microsoft.com/office/drawing/2014/main" id="{60E77338-5248-482A-B409-981BE50D01C6}"/>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fr-BE" dirty="0"/>
            </a:p>
          </p:txBody>
        </p:sp>
      </p:grpSp>
      <p:sp>
        <p:nvSpPr>
          <p:cNvPr id="29" name="Rectangle 28">
            <a:extLst>
              <a:ext uri="{FF2B5EF4-FFF2-40B4-BE49-F238E27FC236}">
                <a16:creationId xmlns:a16="http://schemas.microsoft.com/office/drawing/2014/main" id="{BE526412-A4A9-40E4-8DA1-3F4EB6A3FAE0}"/>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30" name="TextBox 29">
            <a:extLst>
              <a:ext uri="{FF2B5EF4-FFF2-40B4-BE49-F238E27FC236}">
                <a16:creationId xmlns:a16="http://schemas.microsoft.com/office/drawing/2014/main" id="{04D05681-D704-4911-807C-33DAC354872B}"/>
              </a:ext>
            </a:extLst>
          </p:cNvPr>
          <p:cNvSpPr txBox="1"/>
          <p:nvPr/>
        </p:nvSpPr>
        <p:spPr>
          <a:xfrm>
            <a:off x="407988" y="1592263"/>
            <a:ext cx="5481836"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chiens autorisés sur le lieu de travail</a:t>
            </a:r>
          </a:p>
        </p:txBody>
      </p:sp>
      <p:graphicFrame>
        <p:nvGraphicFramePr>
          <p:cNvPr id="33" name="Table 32">
            <a:extLst>
              <a:ext uri="{FF2B5EF4-FFF2-40B4-BE49-F238E27FC236}">
                <a16:creationId xmlns:a16="http://schemas.microsoft.com/office/drawing/2014/main" id="{6A3202A1-70AF-4288-B97C-1CFBF13E2910}"/>
              </a:ext>
            </a:extLst>
          </p:cNvPr>
          <p:cNvGraphicFramePr>
            <a:graphicFrameLocks noGrp="1"/>
          </p:cNvGraphicFramePr>
          <p:nvPr>
            <p:extLst>
              <p:ext uri="{D42A27DB-BD31-4B8C-83A1-F6EECF244321}">
                <p14:modId xmlns:p14="http://schemas.microsoft.com/office/powerpoint/2010/main" val="2340303738"/>
              </p:ext>
            </p:extLst>
          </p:nvPr>
        </p:nvGraphicFramePr>
        <p:xfrm>
          <a:off x="407987" y="5317061"/>
          <a:ext cx="5354637" cy="541810"/>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mn-lt"/>
                          <a:sym typeface="Wingdings 2" panose="05020102010507070707" pitchFamily="18" charset="2"/>
                        </a:rPr>
                        <a:t></a:t>
                      </a:r>
                      <a:endParaRPr lang="fr-BE" sz="1400" dirty="0">
                        <a:solidFill>
                          <a:schemeClr val="tx2"/>
                        </a:solidFill>
                        <a:latin typeface="+mn-lt"/>
                      </a:endParaRPr>
                    </a:p>
                  </a:txBody>
                  <a:tcPr marL="36000" marR="36000" marT="0" marB="0" anchor="ctr">
                    <a:noFill/>
                  </a:tcPr>
                </a:tc>
                <a:tc>
                  <a:txBody>
                    <a:bodyPr/>
                    <a:lstStyle/>
                    <a:p>
                      <a:r>
                        <a:rPr lang="fr-BE" sz="1400" dirty="0">
                          <a:solidFill>
                            <a:schemeClr val="tx1"/>
                          </a:solidFill>
                          <a:latin typeface="+mn-lt"/>
                        </a:rPr>
                        <a:t>Oui</a:t>
                      </a: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accent5"/>
                          </a:solidFill>
                          <a:latin typeface="+mn-lt"/>
                          <a:sym typeface="Wingdings 2" panose="05020102010507070707" pitchFamily="18" charset="2"/>
                        </a:rPr>
                        <a:t></a:t>
                      </a:r>
                      <a:endParaRPr lang="fr-BE" sz="1400" dirty="0">
                        <a:solidFill>
                          <a:schemeClr val="accent5"/>
                        </a:solidFill>
                        <a:latin typeface="+mn-lt"/>
                      </a:endParaRPr>
                    </a:p>
                  </a:txBody>
                  <a:tcPr marL="36000" marR="36000" marT="0" marB="0" anchor="ctr">
                    <a:noFill/>
                  </a:tcPr>
                </a:tc>
                <a:tc>
                  <a:txBody>
                    <a:bodyPr/>
                    <a:lstStyle/>
                    <a:p>
                      <a:r>
                        <a:rPr lang="fr-BE" sz="1400" dirty="0">
                          <a:solidFill>
                            <a:schemeClr val="tx1"/>
                          </a:solidFill>
                          <a:latin typeface="+mn-lt"/>
                        </a:rPr>
                        <a:t>Non</a:t>
                      </a:r>
                    </a:p>
                  </a:txBody>
                  <a:tcPr marL="36000" marR="36000" marT="0" marB="0" anchor="ctr">
                    <a:noFill/>
                  </a:tcPr>
                </a:tc>
                <a:extLst>
                  <a:ext uri="{0D108BD9-81ED-4DB2-BD59-A6C34878D82A}">
                    <a16:rowId xmlns:a16="http://schemas.microsoft.com/office/drawing/2014/main" val="817048985"/>
                  </a:ext>
                </a:extLst>
              </a:tr>
            </a:tbl>
          </a:graphicData>
        </a:graphic>
      </p:graphicFrame>
      <p:grpSp>
        <p:nvGrpSpPr>
          <p:cNvPr id="35" name="Group 34">
            <a:extLst>
              <a:ext uri="{FF2B5EF4-FFF2-40B4-BE49-F238E27FC236}">
                <a16:creationId xmlns:a16="http://schemas.microsoft.com/office/drawing/2014/main" id="{E042C3AF-144C-4F00-952F-83635FA2D6CC}"/>
              </a:ext>
            </a:extLst>
          </p:cNvPr>
          <p:cNvGrpSpPr/>
          <p:nvPr/>
        </p:nvGrpSpPr>
        <p:grpSpPr>
          <a:xfrm>
            <a:off x="5668977" y="1538744"/>
            <a:ext cx="441692" cy="441692"/>
            <a:chOff x="5577565" y="1503284"/>
            <a:chExt cx="485850" cy="485850"/>
          </a:xfrm>
        </p:grpSpPr>
        <p:sp>
          <p:nvSpPr>
            <p:cNvPr id="36" name="Oval 35">
              <a:extLst>
                <a:ext uri="{FF2B5EF4-FFF2-40B4-BE49-F238E27FC236}">
                  <a16:creationId xmlns:a16="http://schemas.microsoft.com/office/drawing/2014/main" id="{0D8C78E8-5C22-46D6-9B2D-DD2D76A6C759}"/>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37" name="Graphic 36">
              <a:extLst>
                <a:ext uri="{FF2B5EF4-FFF2-40B4-BE49-F238E27FC236}">
                  <a16:creationId xmlns:a16="http://schemas.microsoft.com/office/drawing/2014/main" id="{0D43D80A-ABA0-43ED-B127-4EE22930D0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6305" y="1572024"/>
              <a:ext cx="348368" cy="348368"/>
            </a:xfrm>
            <a:prstGeom prst="rect">
              <a:avLst/>
            </a:prstGeom>
          </p:spPr>
        </p:pic>
      </p:grpSp>
      <p:sp>
        <p:nvSpPr>
          <p:cNvPr id="26" name="strFooter">
            <a:extLst>
              <a:ext uri="{FF2B5EF4-FFF2-40B4-BE49-F238E27FC236}">
                <a16:creationId xmlns:a16="http://schemas.microsoft.com/office/drawing/2014/main" id="{671FD962-95FD-4544-8708-59151B055ABA}"/>
              </a:ext>
            </a:extLst>
          </p:cNvPr>
          <p:cNvSpPr txBox="1">
            <a:spLocks/>
          </p:cNvSpPr>
          <p:nvPr/>
        </p:nvSpPr>
        <p:spPr>
          <a:xfrm>
            <a:off x="407987" y="19565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(n=100)</a:t>
            </a:r>
          </a:p>
        </p:txBody>
      </p:sp>
      <p:graphicFrame>
        <p:nvGraphicFramePr>
          <p:cNvPr id="27" name="Chart 26">
            <a:extLst>
              <a:ext uri="{FF2B5EF4-FFF2-40B4-BE49-F238E27FC236}">
                <a16:creationId xmlns:a16="http://schemas.microsoft.com/office/drawing/2014/main" id="{E2E54A43-45AD-4BB3-BECF-61BCDE3613D8}"/>
              </a:ext>
            </a:extLst>
          </p:cNvPr>
          <p:cNvGraphicFramePr/>
          <p:nvPr>
            <p:extLst>
              <p:ext uri="{D42A27DB-BD31-4B8C-83A1-F6EECF244321}">
                <p14:modId xmlns:p14="http://schemas.microsoft.com/office/powerpoint/2010/main" val="3042674797"/>
              </p:ext>
            </p:extLst>
          </p:nvPr>
        </p:nvGraphicFramePr>
        <p:xfrm>
          <a:off x="407987" y="2133599"/>
          <a:ext cx="5481836" cy="2847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69598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6045" y="655346"/>
            <a:ext cx="11376025" cy="719138"/>
          </a:xfrm>
        </p:spPr>
        <p:txBody>
          <a:bodyPr/>
          <a:lstStyle/>
          <a:p>
            <a:r>
              <a:rPr lang="fr-BE" sz="1800" dirty="0"/>
              <a:t>12% des entreprises wallonnes où les chiens ne sont pas autorisés au travail, n’excluent pas l’idée d’autoriser les chiens au travail à l’avenir. Pour 18% des entreprises wallonnes, une politique claire pourrait avoir une influence positive sur leur décision d’autoriser les chiens</a:t>
            </a:r>
            <a:r>
              <a:rPr lang="fr-BE" dirty="0"/>
              <a:t>.</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wallonnes où les chiens ne sont pas autorisés au travail (n=52) </a:t>
            </a:r>
          </a:p>
          <a:p>
            <a:r>
              <a:rPr lang="fr-BE" dirty="0"/>
              <a:t>Question:	Q9a. Dans quelle mesure envisageriez-vous d’autoriser la présence de chiens sur le lieu de travail dans le futur ? / Q9b. Dans quelle mesure le fait d’avoir une politique claire/des accords clairs sur le fait </a:t>
            </a:r>
          </a:p>
          <a:p>
            <a:r>
              <a:rPr lang="fr-BE" dirty="0"/>
              <a:t>	d’emmener un chien sur le lieu de travail peut-il influencer cette décision ?</a:t>
            </a:r>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fr-BE" smtClean="0"/>
              <a:pPr/>
              <a:t>14</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Prise en compte des chiens à l'avenir/ influencer la politique de prise en compte</a:t>
            </a:r>
          </a:p>
        </p:txBody>
      </p:sp>
      <p:sp>
        <p:nvSpPr>
          <p:cNvPr id="15" name="Rectangle 14">
            <a:extLst>
              <a:ext uri="{FF2B5EF4-FFF2-40B4-BE49-F238E27FC236}">
                <a16:creationId xmlns:a16="http://schemas.microsoft.com/office/drawing/2014/main" id="{360BF3F1-D0C8-4C47-A31F-0570A42EFA1F}"/>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16" name="TextBox 15">
            <a:extLst>
              <a:ext uri="{FF2B5EF4-FFF2-40B4-BE49-F238E27FC236}">
                <a16:creationId xmlns:a16="http://schemas.microsoft.com/office/drawing/2014/main" id="{1639CE5B-13D9-4BE2-B083-695F22EF0BF1}"/>
              </a:ext>
            </a:extLst>
          </p:cNvPr>
          <p:cNvSpPr txBox="1"/>
          <p:nvPr/>
        </p:nvSpPr>
        <p:spPr>
          <a:xfrm>
            <a:off x="407988" y="1592263"/>
            <a:ext cx="5481836" cy="324000"/>
          </a:xfrm>
          <a:prstGeom prst="rect">
            <a:avLst/>
          </a:prstGeom>
          <a:solidFill>
            <a:schemeClr val="accent1"/>
          </a:solidFill>
          <a:ln w="19050">
            <a:solidFill>
              <a:schemeClr val="accent1"/>
            </a:solidFill>
          </a:ln>
        </p:spPr>
        <p:txBody>
          <a:bodyPr wrap="square" lIns="72000" tIns="0" rIns="144000" bIns="0" rtlCol="0" anchor="ctr">
            <a:noAutofit/>
          </a:bodyPr>
          <a:lstStyle>
            <a:defPPr>
              <a:defRPr lang="fr-FR"/>
            </a:defPPr>
            <a:lvl1pPr algn="ctr">
              <a:defRPr sz="1400" b="1" cap="all">
                <a:solidFill>
                  <a:schemeClr val="bg1"/>
                </a:solidFill>
                <a:latin typeface="+mj-lt"/>
              </a:defRPr>
            </a:lvl1pPr>
          </a:lstStyle>
          <a:p>
            <a:r>
              <a:rPr lang="fr-BE" sz="1100" dirty="0"/>
              <a:t>la mesure dans laquelle les chiens sont</a:t>
            </a:r>
          </a:p>
          <a:p>
            <a:r>
              <a:rPr lang="fr-BE" sz="1100" dirty="0"/>
              <a:t> pris en compte à l'avenir</a:t>
            </a:r>
          </a:p>
        </p:txBody>
      </p:sp>
      <p:sp>
        <p:nvSpPr>
          <p:cNvPr id="19" name="Rectangle 18">
            <a:extLst>
              <a:ext uri="{FF2B5EF4-FFF2-40B4-BE49-F238E27FC236}">
                <a16:creationId xmlns:a16="http://schemas.microsoft.com/office/drawing/2014/main" id="{96CBB5C6-083A-4F2A-9E7B-79D93C606F3B}"/>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0" name="TextBox 19">
            <a:extLst>
              <a:ext uri="{FF2B5EF4-FFF2-40B4-BE49-F238E27FC236}">
                <a16:creationId xmlns:a16="http://schemas.microsoft.com/office/drawing/2014/main" id="{E85ADB90-7926-41A5-A999-57933A6923A5}"/>
              </a:ext>
            </a:extLst>
          </p:cNvPr>
          <p:cNvSpPr txBox="1"/>
          <p:nvPr/>
        </p:nvSpPr>
        <p:spPr>
          <a:xfrm>
            <a:off x="6302175" y="1592263"/>
            <a:ext cx="5481837"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sz="1100" dirty="0"/>
              <a:t>Influence d'une politique claire sur cette décision</a:t>
            </a:r>
          </a:p>
        </p:txBody>
      </p:sp>
      <p:graphicFrame>
        <p:nvGraphicFramePr>
          <p:cNvPr id="25" name="Chart 24">
            <a:extLst>
              <a:ext uri="{FF2B5EF4-FFF2-40B4-BE49-F238E27FC236}">
                <a16:creationId xmlns:a16="http://schemas.microsoft.com/office/drawing/2014/main" id="{7861B5FF-3CAE-446A-B638-8111FAFF8562}"/>
              </a:ext>
            </a:extLst>
          </p:cNvPr>
          <p:cNvGraphicFramePr/>
          <p:nvPr>
            <p:extLst>
              <p:ext uri="{D42A27DB-BD31-4B8C-83A1-F6EECF244321}">
                <p14:modId xmlns:p14="http://schemas.microsoft.com/office/powerpoint/2010/main" val="3061640820"/>
              </p:ext>
            </p:extLst>
          </p:nvPr>
        </p:nvGraphicFramePr>
        <p:xfrm>
          <a:off x="407989" y="2133600"/>
          <a:ext cx="2087562"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Chart 26">
            <a:extLst>
              <a:ext uri="{FF2B5EF4-FFF2-40B4-BE49-F238E27FC236}">
                <a16:creationId xmlns:a16="http://schemas.microsoft.com/office/drawing/2014/main" id="{A905D78E-A5A8-4330-9D82-B42176A5AF70}"/>
              </a:ext>
            </a:extLst>
          </p:cNvPr>
          <p:cNvGraphicFramePr/>
          <p:nvPr>
            <p:extLst>
              <p:ext uri="{D42A27DB-BD31-4B8C-83A1-F6EECF244321}">
                <p14:modId xmlns:p14="http://schemas.microsoft.com/office/powerpoint/2010/main" val="3245523570"/>
              </p:ext>
            </p:extLst>
          </p:nvPr>
        </p:nvGraphicFramePr>
        <p:xfrm>
          <a:off x="6295060" y="2133600"/>
          <a:ext cx="2087562" cy="3779838"/>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a:extLst>
              <a:ext uri="{FF2B5EF4-FFF2-40B4-BE49-F238E27FC236}">
                <a16:creationId xmlns:a16="http://schemas.microsoft.com/office/drawing/2014/main" id="{B5779376-E92F-4FEA-8720-B8E7224603F5}"/>
              </a:ext>
            </a:extLst>
          </p:cNvPr>
          <p:cNvSpPr txBox="1"/>
          <p:nvPr/>
        </p:nvSpPr>
        <p:spPr>
          <a:xfrm>
            <a:off x="8124825" y="2371289"/>
            <a:ext cx="1713767" cy="246221"/>
          </a:xfrm>
          <a:prstGeom prst="rect">
            <a:avLst/>
          </a:prstGeom>
        </p:spPr>
        <p:txBody>
          <a:bodyPr vert="horz" wrap="square" lIns="0" tIns="0" rIns="0" bIns="0" rtlCol="0">
            <a:spAutoFit/>
          </a:bodyPr>
          <a:lstStyle/>
          <a:p>
            <a:pPr algn="l"/>
            <a:r>
              <a:rPr lang="fr-BE" sz="1600" b="1" dirty="0">
                <a:solidFill>
                  <a:schemeClr val="accent1"/>
                </a:solidFill>
              </a:rPr>
              <a:t>18% INFLUENCE</a:t>
            </a:r>
          </a:p>
        </p:txBody>
      </p:sp>
      <p:grpSp>
        <p:nvGrpSpPr>
          <p:cNvPr id="40" name="Group 39">
            <a:extLst>
              <a:ext uri="{FF2B5EF4-FFF2-40B4-BE49-F238E27FC236}">
                <a16:creationId xmlns:a16="http://schemas.microsoft.com/office/drawing/2014/main" id="{39C19C43-C047-4F1A-9A3B-F64BB31D0CEA}"/>
              </a:ext>
            </a:extLst>
          </p:cNvPr>
          <p:cNvGrpSpPr/>
          <p:nvPr/>
        </p:nvGrpSpPr>
        <p:grpSpPr>
          <a:xfrm>
            <a:off x="5668977" y="1538744"/>
            <a:ext cx="441692" cy="441692"/>
            <a:chOff x="5577565" y="1503284"/>
            <a:chExt cx="485850" cy="485850"/>
          </a:xfrm>
        </p:grpSpPr>
        <p:sp>
          <p:nvSpPr>
            <p:cNvPr id="41" name="Oval 40">
              <a:extLst>
                <a:ext uri="{FF2B5EF4-FFF2-40B4-BE49-F238E27FC236}">
                  <a16:creationId xmlns:a16="http://schemas.microsoft.com/office/drawing/2014/main" id="{9FAB53AB-F920-4D94-8C17-F18E5C6BDB41}"/>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2" name="Graphic 41">
              <a:extLst>
                <a:ext uri="{FF2B5EF4-FFF2-40B4-BE49-F238E27FC236}">
                  <a16:creationId xmlns:a16="http://schemas.microsoft.com/office/drawing/2014/main" id="{57BD4A5C-95A8-4B4D-B184-4BF1125D7A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3" name="Group 42">
            <a:extLst>
              <a:ext uri="{FF2B5EF4-FFF2-40B4-BE49-F238E27FC236}">
                <a16:creationId xmlns:a16="http://schemas.microsoft.com/office/drawing/2014/main" id="{0DEB651B-85CB-4BA0-BC96-7F9D1D4C7278}"/>
              </a:ext>
            </a:extLst>
          </p:cNvPr>
          <p:cNvGrpSpPr/>
          <p:nvPr/>
        </p:nvGrpSpPr>
        <p:grpSpPr>
          <a:xfrm>
            <a:off x="11561226" y="1538744"/>
            <a:ext cx="441692" cy="441692"/>
            <a:chOff x="5577565" y="1503284"/>
            <a:chExt cx="485850" cy="485850"/>
          </a:xfrm>
        </p:grpSpPr>
        <p:sp>
          <p:nvSpPr>
            <p:cNvPr id="44" name="Oval 43">
              <a:extLst>
                <a:ext uri="{FF2B5EF4-FFF2-40B4-BE49-F238E27FC236}">
                  <a16:creationId xmlns:a16="http://schemas.microsoft.com/office/drawing/2014/main" id="{D2DCA7E7-AD74-47A9-B317-5EA3CADD006E}"/>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5" name="Graphic 44">
              <a:extLst>
                <a:ext uri="{FF2B5EF4-FFF2-40B4-BE49-F238E27FC236}">
                  <a16:creationId xmlns:a16="http://schemas.microsoft.com/office/drawing/2014/main" id="{13EABBC4-F29A-4B6D-A8DB-A28B00738B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aphicFrame>
        <p:nvGraphicFramePr>
          <p:cNvPr id="22" name="Table 21">
            <a:extLst>
              <a:ext uri="{FF2B5EF4-FFF2-40B4-BE49-F238E27FC236}">
                <a16:creationId xmlns:a16="http://schemas.microsoft.com/office/drawing/2014/main" id="{AB7A3025-6A19-46FB-9D5F-7446357ADB0C}"/>
              </a:ext>
            </a:extLst>
          </p:cNvPr>
          <p:cNvGraphicFramePr>
            <a:graphicFrameLocks noGrp="1"/>
          </p:cNvGraphicFramePr>
          <p:nvPr>
            <p:extLst>
              <p:ext uri="{D42A27DB-BD31-4B8C-83A1-F6EECF244321}">
                <p14:modId xmlns:p14="http://schemas.microsoft.com/office/powerpoint/2010/main" val="3856999553"/>
              </p:ext>
            </p:extLst>
          </p:nvPr>
        </p:nvGraphicFramePr>
        <p:xfrm>
          <a:off x="3009900" y="3251042"/>
          <a:ext cx="2392925" cy="1525905"/>
        </p:xfrm>
        <a:graphic>
          <a:graphicData uri="http://schemas.openxmlformats.org/drawingml/2006/table">
            <a:tbl>
              <a:tblPr>
                <a:tableStyleId>{2D5ABB26-0587-4C30-8999-92F81FD0307C}</a:tableStyleId>
              </a:tblPr>
              <a:tblGrid>
                <a:gridCol w="285750">
                  <a:extLst>
                    <a:ext uri="{9D8B030D-6E8A-4147-A177-3AD203B41FA5}">
                      <a16:colId xmlns:a16="http://schemas.microsoft.com/office/drawing/2014/main" val="2354454430"/>
                    </a:ext>
                  </a:extLst>
                </a:gridCol>
                <a:gridCol w="2107175">
                  <a:extLst>
                    <a:ext uri="{9D8B030D-6E8A-4147-A177-3AD203B41FA5}">
                      <a16:colId xmlns:a16="http://schemas.microsoft.com/office/drawing/2014/main" val="2015932734"/>
                    </a:ext>
                  </a:extLst>
                </a:gridCol>
              </a:tblGrid>
              <a:tr h="508635">
                <a:tc>
                  <a:txBody>
                    <a:bodyPr/>
                    <a:lstStyle/>
                    <a:p>
                      <a:pPr algn="r"/>
                      <a:r>
                        <a:rPr lang="fr-BE" sz="1200" dirty="0">
                          <a:solidFill>
                            <a:schemeClr val="tx2"/>
                          </a:solidFill>
                          <a:latin typeface="+mn-lt"/>
                          <a:sym typeface="Wingdings 2" panose="05020102010507070707" pitchFamily="18" charset="2"/>
                        </a:rPr>
                        <a:t></a:t>
                      </a:r>
                      <a:endParaRPr lang="fr-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Considéré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(certainement + probablement)</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fr-BE" sz="1200" dirty="0">
                          <a:solidFill>
                            <a:schemeClr val="accent6">
                              <a:lumMod val="40000"/>
                              <a:lumOff val="60000"/>
                            </a:schemeClr>
                          </a:solidFill>
                          <a:latin typeface="+mn-lt"/>
                          <a:sym typeface="Wingdings 2" panose="05020102010507070707" pitchFamily="18" charset="2"/>
                        </a:rPr>
                        <a:t></a:t>
                      </a:r>
                      <a:endParaRPr lang="fr-BE" sz="1200" dirty="0">
                        <a:solidFill>
                          <a:schemeClr val="accent6">
                            <a:lumMod val="40000"/>
                            <a:lumOff val="60000"/>
                          </a:schemeClr>
                        </a:solidFill>
                        <a:latin typeface="+mn-lt"/>
                      </a:endParaRPr>
                    </a:p>
                  </a:txBody>
                  <a:tcPr marL="36000" marR="36000" marT="0" marB="0" anchor="ctr">
                    <a:noFill/>
                  </a:tcPr>
                </a:tc>
                <a:tc>
                  <a:txBody>
                    <a:bodyPr/>
                    <a:lstStyle/>
                    <a:p>
                      <a:r>
                        <a:rPr kumimoji="0" lang="fr-BE" sz="1200" b="0" i="0" u="none" strike="noStrike" kern="1200" cap="none" spc="0" normalizeH="0" baseline="0" dirty="0">
                          <a:ln>
                            <a:noFill/>
                          </a:ln>
                          <a:solidFill>
                            <a:schemeClr val="tx1"/>
                          </a:solidFill>
                          <a:effectLst/>
                          <a:uLnTx/>
                          <a:uFillTx/>
                          <a:latin typeface="+mn-lt"/>
                          <a:ea typeface="+mn-ea"/>
                          <a:cs typeface="+mn-cs"/>
                        </a:rPr>
                        <a:t>Peut-être que oui, peut-être que non</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Pas considéré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(certainement pas + probablement pas)</a:t>
                      </a:r>
                    </a:p>
                  </a:txBody>
                  <a:tcPr marL="36000" marR="36000" marT="0" marB="0" anchor="ctr">
                    <a:noFill/>
                  </a:tcPr>
                </a:tc>
                <a:extLst>
                  <a:ext uri="{0D108BD9-81ED-4DB2-BD59-A6C34878D82A}">
                    <a16:rowId xmlns:a16="http://schemas.microsoft.com/office/drawing/2014/main" val="15591479"/>
                  </a:ext>
                </a:extLst>
              </a:tr>
            </a:tbl>
          </a:graphicData>
        </a:graphic>
      </p:graphicFrame>
      <p:graphicFrame>
        <p:nvGraphicFramePr>
          <p:cNvPr id="23" name="Table 22">
            <a:extLst>
              <a:ext uri="{FF2B5EF4-FFF2-40B4-BE49-F238E27FC236}">
                <a16:creationId xmlns:a16="http://schemas.microsoft.com/office/drawing/2014/main" id="{6A5FA216-8AE4-4CDC-8794-82C69F0248EB}"/>
              </a:ext>
            </a:extLst>
          </p:cNvPr>
          <p:cNvGraphicFramePr>
            <a:graphicFrameLocks noGrp="1"/>
          </p:cNvGraphicFramePr>
          <p:nvPr>
            <p:extLst>
              <p:ext uri="{D42A27DB-BD31-4B8C-83A1-F6EECF244321}">
                <p14:modId xmlns:p14="http://schemas.microsoft.com/office/powerpoint/2010/main" val="2914384597"/>
              </p:ext>
            </p:extLst>
          </p:nvPr>
        </p:nvGraphicFramePr>
        <p:xfrm>
          <a:off x="8010525" y="2801616"/>
          <a:ext cx="3772521" cy="2670943"/>
        </p:xfrm>
        <a:graphic>
          <a:graphicData uri="http://schemas.openxmlformats.org/drawingml/2006/table">
            <a:tbl>
              <a:tblPr>
                <a:tableStyleId>{2D5ABB26-0587-4C30-8999-92F81FD0307C}</a:tableStyleId>
              </a:tblPr>
              <a:tblGrid>
                <a:gridCol w="317019">
                  <a:extLst>
                    <a:ext uri="{9D8B030D-6E8A-4147-A177-3AD203B41FA5}">
                      <a16:colId xmlns:a16="http://schemas.microsoft.com/office/drawing/2014/main" val="2354454430"/>
                    </a:ext>
                  </a:extLst>
                </a:gridCol>
                <a:gridCol w="3455502">
                  <a:extLst>
                    <a:ext uri="{9D8B030D-6E8A-4147-A177-3AD203B41FA5}">
                      <a16:colId xmlns:a16="http://schemas.microsoft.com/office/drawing/2014/main" val="2015932734"/>
                    </a:ext>
                  </a:extLst>
                </a:gridCol>
              </a:tblGrid>
              <a:tr h="618510">
                <a:tc>
                  <a:txBody>
                    <a:bodyPr/>
                    <a:lstStyle/>
                    <a:p>
                      <a:pPr algn="r"/>
                      <a:r>
                        <a:rPr lang="fr-BE" sz="1200" dirty="0">
                          <a:solidFill>
                            <a:schemeClr val="accent1"/>
                          </a:solidFill>
                          <a:latin typeface="+mn-lt"/>
                          <a:sym typeface="Wingdings 2" panose="05020102010507070707" pitchFamily="18" charset="2"/>
                        </a:rPr>
                        <a:t></a:t>
                      </a:r>
                      <a:endParaRPr lang="fr-BE" sz="1200" dirty="0">
                        <a:solidFill>
                          <a:schemeClr val="accent1"/>
                        </a:solidFill>
                        <a:latin typeface="+mn-lt"/>
                      </a:endParaRPr>
                    </a:p>
                  </a:txBody>
                  <a:tcPr marL="36000" marR="36000" marT="0" marB="0"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100" b="0" i="0" u="none" strike="noStrike" kern="1200" cap="none" spc="0" normalizeH="0" baseline="0" dirty="0">
                          <a:ln>
                            <a:noFill/>
                          </a:ln>
                          <a:solidFill>
                            <a:schemeClr val="tx1"/>
                          </a:solidFill>
                          <a:effectLst/>
                          <a:uLnTx/>
                          <a:uFillTx/>
                          <a:latin typeface="+mn-lt"/>
                          <a:ea typeface="+mn-ea"/>
                          <a:cs typeface="+mn-cs"/>
                        </a:rPr>
                        <a:t>Nous n’autoriserions les chiens </a:t>
                      </a:r>
                      <a:r>
                        <a:rPr kumimoji="0" lang="fr-BE" sz="1100" b="1" i="0" u="none" strike="noStrike" kern="1200" cap="none" spc="0" normalizeH="0" baseline="0" dirty="0">
                          <a:ln>
                            <a:noFill/>
                          </a:ln>
                          <a:solidFill>
                            <a:schemeClr val="tx1"/>
                          </a:solidFill>
                          <a:effectLst/>
                          <a:uLnTx/>
                          <a:uFillTx/>
                          <a:latin typeface="+mn-lt"/>
                          <a:ea typeface="+mn-ea"/>
                          <a:cs typeface="+mn-cs"/>
                        </a:rPr>
                        <a:t>que</a:t>
                      </a:r>
                      <a:r>
                        <a:rPr kumimoji="0" lang="fr-BE" sz="1100" b="0" i="0" u="none" strike="noStrike" kern="1200" cap="none" spc="0" normalizeH="0" baseline="0" dirty="0">
                          <a:ln>
                            <a:noFill/>
                          </a:ln>
                          <a:solidFill>
                            <a:schemeClr val="tx1"/>
                          </a:solidFill>
                          <a:effectLst/>
                          <a:uLnTx/>
                          <a:uFillTx/>
                          <a:latin typeface="+mn-lt"/>
                          <a:ea typeface="+mn-ea"/>
                          <a:cs typeface="+mn-cs"/>
                        </a:rPr>
                        <a:t> s’il existait une politique claire/des accords clairs à ce sujet</a:t>
                      </a:r>
                      <a:endParaRPr kumimoji="0" lang="fr-BE" sz="11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r h="618510">
                <a:tc>
                  <a:txBody>
                    <a:bodyPr/>
                    <a:lstStyle/>
                    <a:p>
                      <a:pPr algn="r"/>
                      <a:r>
                        <a:rPr lang="fr-BE" sz="1200" dirty="0">
                          <a:solidFill>
                            <a:schemeClr val="bg2"/>
                          </a:solidFill>
                          <a:latin typeface="+mn-lt"/>
                          <a:sym typeface="Wingdings 2" panose="05020102010507070707" pitchFamily="18" charset="2"/>
                        </a:rPr>
                        <a:t></a:t>
                      </a:r>
                      <a:endParaRPr lang="fr-BE" sz="1200" dirty="0">
                        <a:solidFill>
                          <a:schemeClr val="bg2"/>
                        </a:solidFill>
                        <a:latin typeface="+mn-lt"/>
                      </a:endParaRPr>
                    </a:p>
                  </a:txBody>
                  <a:tcPr marL="36000" marR="36000" marT="0" marB="0" anchor="ctr">
                    <a:noFill/>
                  </a:tcPr>
                </a:tc>
                <a:tc>
                  <a:txBody>
                    <a:bodyPr/>
                    <a:lstStyle/>
                    <a:p>
                      <a:pPr algn="l">
                        <a:lnSpc>
                          <a:spcPct val="90000"/>
                        </a:lnSpc>
                      </a:pPr>
                      <a:r>
                        <a:rPr kumimoji="0" lang="fr-BE" sz="1100" b="0" i="0" u="none" strike="noStrike" kern="1200" cap="none" spc="0" normalizeH="0" baseline="0" dirty="0">
                          <a:ln>
                            <a:noFill/>
                          </a:ln>
                          <a:solidFill>
                            <a:schemeClr val="tx1"/>
                          </a:solidFill>
                          <a:effectLst/>
                          <a:uLnTx/>
                          <a:uFillTx/>
                          <a:latin typeface="+mn-lt"/>
                          <a:ea typeface="+mn-ea"/>
                          <a:cs typeface="+mn-cs"/>
                        </a:rPr>
                        <a:t>Nous autoriserions </a:t>
                      </a:r>
                      <a:r>
                        <a:rPr kumimoji="0" lang="fr-BE" sz="1100" b="1" i="0" u="none" strike="noStrike" kern="1200" cap="none" spc="0" normalizeH="0" baseline="0" dirty="0">
                          <a:ln>
                            <a:noFill/>
                          </a:ln>
                          <a:solidFill>
                            <a:schemeClr val="tx1"/>
                          </a:solidFill>
                          <a:effectLst/>
                          <a:uLnTx/>
                          <a:uFillTx/>
                          <a:latin typeface="+mn-lt"/>
                          <a:ea typeface="+mn-ea"/>
                          <a:cs typeface="+mn-cs"/>
                        </a:rPr>
                        <a:t>beaucoup plus facilement </a:t>
                      </a:r>
                      <a:r>
                        <a:rPr kumimoji="0" lang="fr-BE" sz="1100" b="0" i="0" u="none" strike="noStrike" kern="1200" cap="none" spc="0" normalizeH="0" baseline="0" dirty="0">
                          <a:ln>
                            <a:noFill/>
                          </a:ln>
                          <a:solidFill>
                            <a:schemeClr val="tx1"/>
                          </a:solidFill>
                          <a:effectLst/>
                          <a:uLnTx/>
                          <a:uFillTx/>
                          <a:latin typeface="+mn-lt"/>
                          <a:ea typeface="+mn-ea"/>
                          <a:cs typeface="+mn-cs"/>
                        </a:rPr>
                        <a:t>les chiens s’il existait une politique claire/des accords clairs à ce sujet</a:t>
                      </a:r>
                    </a:p>
                  </a:txBody>
                  <a:tcPr marL="36000" marR="36000" marT="0" marB="0" anchor="ctr">
                    <a:noFill/>
                  </a:tcPr>
                </a:tc>
                <a:extLst>
                  <a:ext uri="{0D108BD9-81ED-4DB2-BD59-A6C34878D82A}">
                    <a16:rowId xmlns:a16="http://schemas.microsoft.com/office/drawing/2014/main" val="2426978870"/>
                  </a:ext>
                </a:extLst>
              </a:tr>
              <a:tr h="618510">
                <a:tc>
                  <a:txBody>
                    <a:bodyPr/>
                    <a:lstStyle/>
                    <a:p>
                      <a:pPr algn="r"/>
                      <a:r>
                        <a:rPr lang="fr-BE" sz="1200" dirty="0">
                          <a:solidFill>
                            <a:schemeClr val="bg2">
                              <a:lumMod val="60000"/>
                              <a:lumOff val="40000"/>
                            </a:schemeClr>
                          </a:solidFill>
                          <a:latin typeface="+mn-lt"/>
                          <a:sym typeface="Wingdings 2" panose="05020102010507070707" pitchFamily="18" charset="2"/>
                        </a:rPr>
                        <a:t></a:t>
                      </a:r>
                      <a:endParaRPr lang="fr-BE" sz="1200" dirty="0">
                        <a:solidFill>
                          <a:schemeClr val="bg2">
                            <a:lumMod val="60000"/>
                            <a:lumOff val="40000"/>
                          </a:schemeClr>
                        </a:solidFill>
                        <a:latin typeface="+mn-lt"/>
                      </a:endParaRPr>
                    </a:p>
                  </a:txBody>
                  <a:tcPr marL="36000" marR="36000" marT="0" marB="0"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100" b="0" i="0" u="none" strike="noStrike" kern="1200" cap="none" spc="0" normalizeH="0" baseline="0" dirty="0">
                          <a:ln>
                            <a:noFill/>
                          </a:ln>
                          <a:solidFill>
                            <a:schemeClr val="tx1"/>
                          </a:solidFill>
                          <a:effectLst/>
                          <a:uLnTx/>
                          <a:uFillTx/>
                          <a:latin typeface="+mn-lt"/>
                          <a:ea typeface="+mn-ea"/>
                          <a:cs typeface="+mn-cs"/>
                        </a:rPr>
                        <a:t>Nous autoriserions </a:t>
                      </a:r>
                      <a:r>
                        <a:rPr kumimoji="0" lang="fr-BE" sz="1100" b="1" i="0" u="none" strike="noStrike" kern="1200" cap="none" spc="0" normalizeH="0" baseline="0" dirty="0">
                          <a:ln>
                            <a:noFill/>
                          </a:ln>
                          <a:solidFill>
                            <a:schemeClr val="tx1"/>
                          </a:solidFill>
                          <a:effectLst/>
                          <a:uLnTx/>
                          <a:uFillTx/>
                          <a:latin typeface="+mn-lt"/>
                          <a:ea typeface="+mn-ea"/>
                          <a:cs typeface="+mn-cs"/>
                        </a:rPr>
                        <a:t>un peu plus facilement </a:t>
                      </a:r>
                      <a:r>
                        <a:rPr kumimoji="0" lang="fr-BE" sz="1100" b="0" i="0" u="none" strike="noStrike" kern="1200" cap="none" spc="0" normalizeH="0" baseline="0" dirty="0">
                          <a:ln>
                            <a:noFill/>
                          </a:ln>
                          <a:solidFill>
                            <a:schemeClr val="tx1"/>
                          </a:solidFill>
                          <a:effectLst/>
                          <a:uLnTx/>
                          <a:uFillTx/>
                          <a:latin typeface="+mn-lt"/>
                          <a:ea typeface="+mn-ea"/>
                          <a:cs typeface="+mn-cs"/>
                        </a:rPr>
                        <a:t>les chiens s’il existait une politique claire/des accords clairs à ce sujet</a:t>
                      </a:r>
                      <a:endParaRPr kumimoji="0" lang="fr-BE" sz="11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15591479"/>
                  </a:ext>
                </a:extLst>
              </a:tr>
              <a:tr h="8154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r>
                        <a:rPr kumimoji="0" lang="fr-BE" sz="1100" b="0" i="0" u="none" strike="noStrike" kern="1200" cap="none" spc="0" normalizeH="0" baseline="0" dirty="0">
                          <a:ln>
                            <a:noFill/>
                          </a:ln>
                          <a:solidFill>
                            <a:schemeClr val="tx1"/>
                          </a:solidFill>
                          <a:effectLst/>
                          <a:uLnTx/>
                          <a:uFillTx/>
                          <a:latin typeface="+mn-lt"/>
                          <a:ea typeface="+mn-ea"/>
                          <a:cs typeface="+mn-cs"/>
                        </a:rPr>
                        <a:t>Le fait d’avoir ou non une politique claire/des accords clairs n’a </a:t>
                      </a:r>
                      <a:r>
                        <a:rPr kumimoji="0" lang="fr-BE" sz="1100" b="1" i="0" u="none" strike="noStrike" kern="1200" cap="none" spc="0" normalizeH="0" baseline="0" dirty="0">
                          <a:ln>
                            <a:noFill/>
                          </a:ln>
                          <a:solidFill>
                            <a:schemeClr val="tx1"/>
                          </a:solidFill>
                          <a:effectLst/>
                          <a:uLnTx/>
                          <a:uFillTx/>
                          <a:latin typeface="+mn-lt"/>
                          <a:ea typeface="+mn-ea"/>
                          <a:cs typeface="+mn-cs"/>
                        </a:rPr>
                        <a:t>pas d'influence </a:t>
                      </a:r>
                      <a:r>
                        <a:rPr kumimoji="0" lang="fr-BE" sz="1100" b="0" i="0" u="none" strike="noStrike" kern="1200" cap="none" spc="0" normalizeH="0" baseline="0" dirty="0">
                          <a:ln>
                            <a:noFill/>
                          </a:ln>
                          <a:solidFill>
                            <a:schemeClr val="tx1"/>
                          </a:solidFill>
                          <a:effectLst/>
                          <a:uLnTx/>
                          <a:uFillTx/>
                          <a:latin typeface="+mn-lt"/>
                          <a:ea typeface="+mn-ea"/>
                          <a:cs typeface="+mn-cs"/>
                        </a:rPr>
                        <a:t>sur notre décision d’autoriser ou non les chiens sur le lieu de travail</a:t>
                      </a:r>
                    </a:p>
                  </a:txBody>
                  <a:tcPr marL="36000" marR="36000" marT="0" marB="0" anchor="ctr">
                    <a:noFill/>
                  </a:tcPr>
                </a:tc>
                <a:extLst>
                  <a:ext uri="{0D108BD9-81ED-4DB2-BD59-A6C34878D82A}">
                    <a16:rowId xmlns:a16="http://schemas.microsoft.com/office/drawing/2014/main" val="2369053108"/>
                  </a:ext>
                </a:extLst>
              </a:tr>
            </a:tbl>
          </a:graphicData>
        </a:graphic>
      </p:graphicFrame>
    </p:spTree>
    <p:extLst>
      <p:ext uri="{BB962C8B-B14F-4D97-AF65-F5344CB8AC3E}">
        <p14:creationId xmlns:p14="http://schemas.microsoft.com/office/powerpoint/2010/main" val="21474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8AC902-6FF6-45CD-A595-2B316DE09B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1"/>
          <a:stretch/>
        </p:blipFill>
        <p:spPr>
          <a:xfrm>
            <a:off x="6096000" y="5706"/>
            <a:ext cx="6096000" cy="6858000"/>
          </a:xfrm>
          <a:prstGeom prst="rect">
            <a:avLst/>
          </a:prstGeom>
        </p:spPr>
      </p:pic>
      <p:sp>
        <p:nvSpPr>
          <p:cNvPr id="12" name="Rectangle 11">
            <a:extLst>
              <a:ext uri="{FF2B5EF4-FFF2-40B4-BE49-F238E27FC236}">
                <a16:creationId xmlns:a16="http://schemas.microsoft.com/office/drawing/2014/main" id="{7FE56A6C-6AF4-473D-B26E-C1A79131623A}"/>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fr-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0080000" cy="719138"/>
          </a:xfrm>
        </p:spPr>
        <p:txBody>
          <a:bodyPr/>
          <a:lstStyle/>
          <a:p>
            <a:r>
              <a:rPr lang="fr-BE" dirty="0"/>
              <a:t>1 entreprise wallonne sur 5 où les chiens ne sont pas autorisés attend une réaction positive des collègues au fait d’emmener un chien sur le lieu de travail. En outre, plus d’un tiers de ces entreprises s’attend à une réaction neutre des collègues. </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wallonnes où les chiens ne sont pas autorisés au travail (n=52) </a:t>
            </a:r>
          </a:p>
          <a:p>
            <a:r>
              <a:rPr lang="fr-BE" dirty="0"/>
              <a:t>Question:	Q10. Selon vous, comment vos collègues/collaborateurs réagiraient-ils au fait d’emmener un chien sur le lieu de travail ?</a:t>
            </a:r>
          </a:p>
          <a:p>
            <a:endParaRPr lang="fr-BE" dirty="0"/>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fr-BE" smtClean="0"/>
              <a:pPr/>
              <a:t>15</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Réaction attendue des collègues À L'IDÉE D'AMENER UN CHIEN AU TRAVAIL</a:t>
            </a:r>
          </a:p>
        </p:txBody>
      </p:sp>
      <p:graphicFrame>
        <p:nvGraphicFramePr>
          <p:cNvPr id="7" name="Chart 6">
            <a:extLst>
              <a:ext uri="{FF2B5EF4-FFF2-40B4-BE49-F238E27FC236}">
                <a16:creationId xmlns:a16="http://schemas.microsoft.com/office/drawing/2014/main" id="{4DFC13A9-A1DE-434D-975E-15A5237F92E2}"/>
              </a:ext>
            </a:extLst>
          </p:cNvPr>
          <p:cNvGraphicFramePr/>
          <p:nvPr>
            <p:extLst>
              <p:ext uri="{D42A27DB-BD31-4B8C-83A1-F6EECF244321}">
                <p14:modId xmlns:p14="http://schemas.microsoft.com/office/powerpoint/2010/main" val="3731509582"/>
              </p:ext>
            </p:extLst>
          </p:nvPr>
        </p:nvGraphicFramePr>
        <p:xfrm>
          <a:off x="407988" y="1925053"/>
          <a:ext cx="3455987" cy="39883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 12">
            <a:extLst>
              <a:ext uri="{FF2B5EF4-FFF2-40B4-BE49-F238E27FC236}">
                <a16:creationId xmlns:a16="http://schemas.microsoft.com/office/drawing/2014/main" id="{48E3ED31-D6C3-4E35-94C4-531940E18CE6}"/>
              </a:ext>
            </a:extLst>
          </p:cNvPr>
          <p:cNvGraphicFramePr>
            <a:graphicFrameLocks noGrp="1"/>
          </p:cNvGraphicFramePr>
          <p:nvPr>
            <p:extLst>
              <p:ext uri="{D42A27DB-BD31-4B8C-83A1-F6EECF244321}">
                <p14:modId xmlns:p14="http://schemas.microsoft.com/office/powerpoint/2010/main" val="1019806127"/>
              </p:ext>
            </p:extLst>
          </p:nvPr>
        </p:nvGraphicFramePr>
        <p:xfrm>
          <a:off x="3863974" y="2793354"/>
          <a:ext cx="2232025"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1924159">
                  <a:extLst>
                    <a:ext uri="{9D8B030D-6E8A-4147-A177-3AD203B41FA5}">
                      <a16:colId xmlns:a16="http://schemas.microsoft.com/office/drawing/2014/main" val="2015932734"/>
                    </a:ext>
                  </a:extLst>
                </a:gridCol>
              </a:tblGrid>
              <a:tr h="508635">
                <a:tc>
                  <a:txBody>
                    <a:bodyPr/>
                    <a:lstStyle/>
                    <a:p>
                      <a:pPr algn="r"/>
                      <a:r>
                        <a:rPr lang="fr-BE" sz="1200" dirty="0">
                          <a:solidFill>
                            <a:schemeClr val="tx2"/>
                          </a:solidFill>
                          <a:latin typeface="+mn-lt"/>
                          <a:sym typeface="Wingdings 2" panose="05020102010507070707" pitchFamily="18" charset="2"/>
                        </a:rPr>
                        <a:t></a:t>
                      </a:r>
                      <a:endParaRPr lang="fr-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Positif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positif + plutôt positif)</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fr-BE" sz="1200" dirty="0">
                          <a:solidFill>
                            <a:schemeClr val="accent6">
                              <a:lumMod val="40000"/>
                              <a:lumOff val="60000"/>
                            </a:schemeClr>
                          </a:solidFill>
                          <a:latin typeface="+mn-lt"/>
                          <a:sym typeface="Wingdings 2" panose="05020102010507070707" pitchFamily="18" charset="2"/>
                        </a:rPr>
                        <a:t></a:t>
                      </a:r>
                      <a:endParaRPr lang="fr-BE" sz="1200" dirty="0">
                        <a:solidFill>
                          <a:schemeClr val="accent6">
                            <a:lumMod val="40000"/>
                            <a:lumOff val="60000"/>
                          </a:schemeClr>
                        </a:solidFill>
                        <a:latin typeface="+mn-lt"/>
                      </a:endParaRPr>
                    </a:p>
                  </a:txBody>
                  <a:tcPr marL="36000" marR="36000" marT="0" marB="0" anchor="ctr">
                    <a:noFill/>
                  </a:tcPr>
                </a:tc>
                <a:tc>
                  <a:txBody>
                    <a:bodyPr/>
                    <a:lstStyle/>
                    <a:p>
                      <a:r>
                        <a:rPr lang="fr-BE" sz="1200" dirty="0">
                          <a:solidFill>
                            <a:schemeClr val="tx1"/>
                          </a:solidFill>
                          <a:latin typeface="+mn-lt"/>
                        </a:rPr>
                        <a:t>Ni positif, ni négatif</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Négatif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négatif + plutôt négatif)</a:t>
                      </a:r>
                    </a:p>
                  </a:txBody>
                  <a:tcPr marL="36000" marR="36000" marT="0" marB="0" anchor="ctr">
                    <a:noFill/>
                  </a:tcPr>
                </a:tc>
                <a:extLst>
                  <a:ext uri="{0D108BD9-81ED-4DB2-BD59-A6C34878D82A}">
                    <a16:rowId xmlns:a16="http://schemas.microsoft.com/office/drawing/2014/main" val="15591479"/>
                  </a:ext>
                </a:extLst>
              </a:tr>
            </a:tbl>
          </a:graphicData>
        </a:graphic>
      </p:graphicFrame>
    </p:spTree>
    <p:extLst>
      <p:ext uri="{BB962C8B-B14F-4D97-AF65-F5344CB8AC3E}">
        <p14:creationId xmlns:p14="http://schemas.microsoft.com/office/powerpoint/2010/main" val="46173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8% des entreprises wallonnes disposent d'une politique spécifique concernant les chiens sur le lieu de travail. Si cette politique existe, elle indique principalement si les chiens sont ou non autorisés.</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Wallonie</a:t>
            </a:r>
          </a:p>
          <a:p>
            <a:r>
              <a:rPr lang="fr-BE" dirty="0"/>
              <a:t>Question:	Q1. Avez-vous une réglementation spécifique concernant la présence de chiens sur le lieu de travail ?/ Q1b. Que stipule cette réglementation ?</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fr-BE" smtClean="0"/>
              <a:pPr/>
              <a:t>16</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réglementation</a:t>
            </a:r>
          </a:p>
        </p:txBody>
      </p:sp>
      <p:graphicFrame>
        <p:nvGraphicFramePr>
          <p:cNvPr id="23" name="Table 22">
            <a:extLst>
              <a:ext uri="{FF2B5EF4-FFF2-40B4-BE49-F238E27FC236}">
                <a16:creationId xmlns:a16="http://schemas.microsoft.com/office/drawing/2014/main" id="{4BD362BE-1983-4E48-AD02-A26756A1F3A6}"/>
              </a:ext>
            </a:extLst>
          </p:cNvPr>
          <p:cNvGraphicFramePr>
            <a:graphicFrameLocks noGrp="1"/>
          </p:cNvGraphicFramePr>
          <p:nvPr>
            <p:extLst>
              <p:ext uri="{D42A27DB-BD31-4B8C-83A1-F6EECF244321}">
                <p14:modId xmlns:p14="http://schemas.microsoft.com/office/powerpoint/2010/main" val="1140394613"/>
              </p:ext>
            </p:extLst>
          </p:nvPr>
        </p:nvGraphicFramePr>
        <p:xfrm>
          <a:off x="6300236" y="2276473"/>
          <a:ext cx="5483765" cy="3636072"/>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Si c’est ou non autorisé</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Comportement du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Mesures d’hygiène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Risques liés au fait d’emmener un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Espace pour le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404008">
                <a:tc>
                  <a:txBody>
                    <a:bodyPr/>
                    <a:lstStyle/>
                    <a:p>
                      <a:r>
                        <a:rPr kumimoji="0" lang="fr-BE" sz="1100" b="0" i="0" u="none" strike="noStrike" kern="1200" cap="none" spc="0" normalizeH="0" baseline="0" dirty="0">
                          <a:ln>
                            <a:noFill/>
                          </a:ln>
                          <a:solidFill>
                            <a:srgbClr val="282828"/>
                          </a:solidFill>
                          <a:effectLst/>
                          <a:uLnTx/>
                          <a:uFillTx/>
                          <a:latin typeface="+mn-lt"/>
                          <a:ea typeface="+mn-ea"/>
                          <a:cs typeface="+mn-cs"/>
                        </a:rPr>
                        <a:t>Autorisé des jours/moments spécifiques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Autre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Je ne sais pas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chemeClr val="bg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1,2</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26" name="Chart 25">
            <a:extLst>
              <a:ext uri="{FF2B5EF4-FFF2-40B4-BE49-F238E27FC236}">
                <a16:creationId xmlns:a16="http://schemas.microsoft.com/office/drawing/2014/main" id="{088F60A3-344E-444E-AC0E-FBCD4222DBFB}"/>
              </a:ext>
            </a:extLst>
          </p:cNvPr>
          <p:cNvGraphicFramePr/>
          <p:nvPr>
            <p:extLst>
              <p:ext uri="{D42A27DB-BD31-4B8C-83A1-F6EECF244321}">
                <p14:modId xmlns:p14="http://schemas.microsoft.com/office/powerpoint/2010/main" val="3543681322"/>
              </p:ext>
            </p:extLst>
          </p:nvPr>
        </p:nvGraphicFramePr>
        <p:xfrm>
          <a:off x="9696449" y="2276474"/>
          <a:ext cx="2087551" cy="3256286"/>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557119CE-0DC5-4AFC-8CE2-2CADC71E339A}"/>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0" name="TextBox 19">
            <a:extLst>
              <a:ext uri="{FF2B5EF4-FFF2-40B4-BE49-F238E27FC236}">
                <a16:creationId xmlns:a16="http://schemas.microsoft.com/office/drawing/2014/main" id="{5E981A75-17C4-4332-AC08-0887664F066A}"/>
              </a:ext>
            </a:extLst>
          </p:cNvPr>
          <p:cNvSpPr txBox="1"/>
          <p:nvPr/>
        </p:nvSpPr>
        <p:spPr>
          <a:xfrm>
            <a:off x="407988" y="1592262"/>
            <a:ext cx="5481836" cy="426745"/>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UNE Politique SPÉCIFIQUE SUR LES CHIENS AU TRAVAIL? </a:t>
            </a:r>
          </a:p>
        </p:txBody>
      </p:sp>
      <p:sp>
        <p:nvSpPr>
          <p:cNvPr id="21" name="strFooter">
            <a:extLst>
              <a:ext uri="{FF2B5EF4-FFF2-40B4-BE49-F238E27FC236}">
                <a16:creationId xmlns:a16="http://schemas.microsoft.com/office/drawing/2014/main" id="{9CB7EAB2-BB67-4978-B7E0-A063D0844950}"/>
              </a:ext>
            </a:extLst>
          </p:cNvPr>
          <p:cNvSpPr txBox="1">
            <a:spLocks/>
          </p:cNvSpPr>
          <p:nvPr/>
        </p:nvSpPr>
        <p:spPr>
          <a:xfrm>
            <a:off x="407987" y="2025414"/>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(n=100)</a:t>
            </a:r>
          </a:p>
        </p:txBody>
      </p:sp>
      <p:sp>
        <p:nvSpPr>
          <p:cNvPr id="22" name="Rectangle 21">
            <a:extLst>
              <a:ext uri="{FF2B5EF4-FFF2-40B4-BE49-F238E27FC236}">
                <a16:creationId xmlns:a16="http://schemas.microsoft.com/office/drawing/2014/main" id="{7CD106CB-052A-4E68-A1FD-D2D38522A84B}"/>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17" name="TextBox 16">
            <a:extLst>
              <a:ext uri="{FF2B5EF4-FFF2-40B4-BE49-F238E27FC236}">
                <a16:creationId xmlns:a16="http://schemas.microsoft.com/office/drawing/2014/main" id="{751FDECD-047E-4DE9-B8AA-DBBEDF514FFD}"/>
              </a:ext>
            </a:extLst>
          </p:cNvPr>
          <p:cNvSpPr txBox="1"/>
          <p:nvPr/>
        </p:nvSpPr>
        <p:spPr>
          <a:xfrm>
            <a:off x="6302175" y="1592263"/>
            <a:ext cx="5481837" cy="441692"/>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Ce qui est inclus dans la POLITIQUE?</a:t>
            </a:r>
          </a:p>
        </p:txBody>
      </p:sp>
      <p:graphicFrame>
        <p:nvGraphicFramePr>
          <p:cNvPr id="18" name="Chart 17">
            <a:extLst>
              <a:ext uri="{FF2B5EF4-FFF2-40B4-BE49-F238E27FC236}">
                <a16:creationId xmlns:a16="http://schemas.microsoft.com/office/drawing/2014/main" id="{B34114CC-D0E5-40F3-BD8D-36A72580C142}"/>
              </a:ext>
            </a:extLst>
          </p:cNvPr>
          <p:cNvGraphicFramePr/>
          <p:nvPr>
            <p:extLst>
              <p:ext uri="{D42A27DB-BD31-4B8C-83A1-F6EECF244321}">
                <p14:modId xmlns:p14="http://schemas.microsoft.com/office/powerpoint/2010/main" val="3720169617"/>
              </p:ext>
            </p:extLst>
          </p:nvPr>
        </p:nvGraphicFramePr>
        <p:xfrm>
          <a:off x="407987" y="2133599"/>
          <a:ext cx="5481836" cy="2846896"/>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61C129D4-6F92-4B85-A733-35F0AF2BB343}"/>
              </a:ext>
            </a:extLst>
          </p:cNvPr>
          <p:cNvCxnSpPr>
            <a:cxnSpLocks/>
          </p:cNvCxnSpPr>
          <p:nvPr/>
        </p:nvCxnSpPr>
        <p:spPr>
          <a:xfrm>
            <a:off x="4962359" y="2605740"/>
            <a:ext cx="1337877" cy="0"/>
          </a:xfrm>
          <a:prstGeom prst="straightConnector1">
            <a:avLst/>
          </a:prstGeom>
          <a:ln w="38100">
            <a:solidFill>
              <a:schemeClr val="tx2"/>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strFooter">
            <a:extLst>
              <a:ext uri="{FF2B5EF4-FFF2-40B4-BE49-F238E27FC236}">
                <a16:creationId xmlns:a16="http://schemas.microsoft.com/office/drawing/2014/main" id="{628F4CF9-6EB4-47D2-8666-340A026B8C50}"/>
              </a:ext>
            </a:extLst>
          </p:cNvPr>
          <p:cNvSpPr txBox="1">
            <a:spLocks/>
          </p:cNvSpPr>
          <p:nvPr/>
        </p:nvSpPr>
        <p:spPr>
          <a:xfrm>
            <a:off x="6300234" y="2035692"/>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(n=9*)</a:t>
            </a:r>
          </a:p>
        </p:txBody>
      </p:sp>
      <p:grpSp>
        <p:nvGrpSpPr>
          <p:cNvPr id="11" name="Group 10">
            <a:extLst>
              <a:ext uri="{FF2B5EF4-FFF2-40B4-BE49-F238E27FC236}">
                <a16:creationId xmlns:a16="http://schemas.microsoft.com/office/drawing/2014/main" id="{FEDB0ED1-EE04-4A2C-A54A-BB5A6FEEA00C}"/>
              </a:ext>
            </a:extLst>
          </p:cNvPr>
          <p:cNvGrpSpPr/>
          <p:nvPr/>
        </p:nvGrpSpPr>
        <p:grpSpPr>
          <a:xfrm>
            <a:off x="5668977" y="1538744"/>
            <a:ext cx="441692" cy="441692"/>
            <a:chOff x="5577565" y="1503284"/>
            <a:chExt cx="485850" cy="485850"/>
          </a:xfrm>
        </p:grpSpPr>
        <p:sp>
          <p:nvSpPr>
            <p:cNvPr id="36" name="Oval 35">
              <a:extLst>
                <a:ext uri="{FF2B5EF4-FFF2-40B4-BE49-F238E27FC236}">
                  <a16:creationId xmlns:a16="http://schemas.microsoft.com/office/drawing/2014/main" id="{6D7AA0FE-FEF7-4A65-9761-9A26F1142467}"/>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38" name="Graphic 37">
              <a:extLst>
                <a:ext uri="{FF2B5EF4-FFF2-40B4-BE49-F238E27FC236}">
                  <a16:creationId xmlns:a16="http://schemas.microsoft.com/office/drawing/2014/main" id="{F2D839AE-4D2D-40BD-9E6A-E0F0B4959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2" name="Group 41">
            <a:extLst>
              <a:ext uri="{FF2B5EF4-FFF2-40B4-BE49-F238E27FC236}">
                <a16:creationId xmlns:a16="http://schemas.microsoft.com/office/drawing/2014/main" id="{2B529C2D-27EF-4A31-899E-63EF3D64BE14}"/>
              </a:ext>
            </a:extLst>
          </p:cNvPr>
          <p:cNvGrpSpPr/>
          <p:nvPr/>
        </p:nvGrpSpPr>
        <p:grpSpPr>
          <a:xfrm>
            <a:off x="11561226" y="1538744"/>
            <a:ext cx="441692" cy="441692"/>
            <a:chOff x="5577565" y="1503284"/>
            <a:chExt cx="485850" cy="485850"/>
          </a:xfrm>
        </p:grpSpPr>
        <p:sp>
          <p:nvSpPr>
            <p:cNvPr id="43" name="Oval 42">
              <a:extLst>
                <a:ext uri="{FF2B5EF4-FFF2-40B4-BE49-F238E27FC236}">
                  <a16:creationId xmlns:a16="http://schemas.microsoft.com/office/drawing/2014/main" id="{929CCF4D-70CF-4916-834B-9335691FCAF5}"/>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4" name="Graphic 43">
              <a:extLst>
                <a:ext uri="{FF2B5EF4-FFF2-40B4-BE49-F238E27FC236}">
                  <a16:creationId xmlns:a16="http://schemas.microsoft.com/office/drawing/2014/main" id="{C69AB8C4-3F1F-49FE-A58C-5E9055FF85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sp>
        <p:nvSpPr>
          <p:cNvPr id="24" name="Arc 23">
            <a:extLst>
              <a:ext uri="{FF2B5EF4-FFF2-40B4-BE49-F238E27FC236}">
                <a16:creationId xmlns:a16="http://schemas.microsoft.com/office/drawing/2014/main" id="{544F834D-D231-42ED-B17A-D3816F97CE3A}"/>
              </a:ext>
            </a:extLst>
          </p:cNvPr>
          <p:cNvSpPr>
            <a:spLocks noChangeAspect="1"/>
          </p:cNvSpPr>
          <p:nvPr/>
        </p:nvSpPr>
        <p:spPr>
          <a:xfrm>
            <a:off x="1835968" y="2285105"/>
            <a:ext cx="2563017" cy="2563017"/>
          </a:xfrm>
          <a:prstGeom prst="arc">
            <a:avLst>
              <a:gd name="adj1" fmla="val 16284167"/>
              <a:gd name="adj2" fmla="val 18062478"/>
            </a:avLst>
          </a:prstGeom>
          <a:ln w="31750" cap="rnd">
            <a:gradFill>
              <a:gsLst>
                <a:gs pos="0">
                  <a:schemeClr val="tx2">
                    <a:lumMod val="75000"/>
                  </a:schemeClr>
                </a:gs>
                <a:gs pos="100000">
                  <a:schemeClr val="tx2"/>
                </a:gs>
              </a:gsLst>
              <a:lin ang="5400000" scaled="1"/>
            </a:gradFill>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dirty="0"/>
          </a:p>
        </p:txBody>
      </p:sp>
      <p:grpSp>
        <p:nvGrpSpPr>
          <p:cNvPr id="8" name="Group 7">
            <a:extLst>
              <a:ext uri="{FF2B5EF4-FFF2-40B4-BE49-F238E27FC236}">
                <a16:creationId xmlns:a16="http://schemas.microsoft.com/office/drawing/2014/main" id="{825911D6-4618-48BF-B2D0-787043B1782A}"/>
              </a:ext>
            </a:extLst>
          </p:cNvPr>
          <p:cNvGrpSpPr/>
          <p:nvPr/>
        </p:nvGrpSpPr>
        <p:grpSpPr>
          <a:xfrm>
            <a:off x="4135549" y="2121367"/>
            <a:ext cx="826810" cy="655320"/>
            <a:chOff x="4218702" y="2017880"/>
            <a:chExt cx="826810" cy="655320"/>
          </a:xfrm>
        </p:grpSpPr>
        <p:sp>
          <p:nvSpPr>
            <p:cNvPr id="29" name="Rectangle 28">
              <a:extLst>
                <a:ext uri="{FF2B5EF4-FFF2-40B4-BE49-F238E27FC236}">
                  <a16:creationId xmlns:a16="http://schemas.microsoft.com/office/drawing/2014/main" id="{5599513D-DF2F-4CD9-AB73-4C3BC7A95840}"/>
                </a:ext>
              </a:extLst>
            </p:cNvPr>
            <p:cNvSpPr>
              <a:spLocks/>
            </p:cNvSpPr>
            <p:nvPr/>
          </p:nvSpPr>
          <p:spPr>
            <a:xfrm>
              <a:off x="4505512" y="2313200"/>
              <a:ext cx="540000" cy="360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defRPr lang="nl-BE" sz="1200" b="1" i="0" u="none" strike="noStrike" kern="1200" baseline="0">
                  <a:solidFill>
                    <a:schemeClr val="bg1"/>
                  </a:solidFill>
                  <a:latin typeface="+mn-lt"/>
                  <a:ea typeface="+mn-ea"/>
                  <a:cs typeface="+mn-cs"/>
                </a:defRPr>
              </a:pPr>
              <a:r>
                <a:rPr lang="fr-BE" sz="1600" b="1" dirty="0">
                  <a:solidFill>
                    <a:schemeClr val="bg1"/>
                  </a:solidFill>
                </a:rPr>
                <a:t>8</a:t>
              </a:r>
            </a:p>
          </p:txBody>
        </p:sp>
        <p:sp>
          <p:nvSpPr>
            <p:cNvPr id="30" name="TextBox 29">
              <a:extLst>
                <a:ext uri="{FF2B5EF4-FFF2-40B4-BE49-F238E27FC236}">
                  <a16:creationId xmlns:a16="http://schemas.microsoft.com/office/drawing/2014/main" id="{B6FA44B6-DD73-4D71-BD06-993C5CD47219}"/>
                </a:ext>
              </a:extLst>
            </p:cNvPr>
            <p:cNvSpPr txBox="1"/>
            <p:nvPr/>
          </p:nvSpPr>
          <p:spPr>
            <a:xfrm>
              <a:off x="4218702" y="2017880"/>
              <a:ext cx="751341" cy="246221"/>
            </a:xfrm>
            <a:prstGeom prst="rect">
              <a:avLst/>
            </a:prstGeom>
          </p:spPr>
          <p:txBody>
            <a:bodyPr vert="horz" wrap="none" lIns="72000" tIns="0" rIns="72000" bIns="0" rtlCol="0" anchor="ctr">
              <a:spAutoFit/>
            </a:bodyPr>
            <a:lstStyle/>
            <a:p>
              <a:r>
                <a:rPr lang="fr-BE" sz="1600" b="1" dirty="0">
                  <a:solidFill>
                    <a:schemeClr val="tx2"/>
                  </a:solidFill>
                </a:rPr>
                <a:t>% OUI</a:t>
              </a:r>
            </a:p>
          </p:txBody>
        </p:sp>
      </p:grpSp>
      <p:graphicFrame>
        <p:nvGraphicFramePr>
          <p:cNvPr id="32" name="Table 31">
            <a:extLst>
              <a:ext uri="{FF2B5EF4-FFF2-40B4-BE49-F238E27FC236}">
                <a16:creationId xmlns:a16="http://schemas.microsoft.com/office/drawing/2014/main" id="{B3F6C60C-201B-4602-B718-2802045435D0}"/>
              </a:ext>
            </a:extLst>
          </p:cNvPr>
          <p:cNvGraphicFramePr>
            <a:graphicFrameLocks noGrp="1"/>
          </p:cNvGraphicFramePr>
          <p:nvPr>
            <p:extLst>
              <p:ext uri="{D42A27DB-BD31-4B8C-83A1-F6EECF244321}">
                <p14:modId xmlns:p14="http://schemas.microsoft.com/office/powerpoint/2010/main" val="2790305601"/>
              </p:ext>
            </p:extLst>
          </p:nvPr>
        </p:nvGraphicFramePr>
        <p:xfrm>
          <a:off x="407987" y="5040609"/>
          <a:ext cx="5354637" cy="812715"/>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algn="r"/>
                      <a:r>
                        <a:rPr lang="fr-BE" sz="1400" dirty="0">
                          <a:solidFill>
                            <a:schemeClr val="tx2">
                              <a:lumMod val="75000"/>
                            </a:schemeClr>
                          </a:solidFill>
                          <a:latin typeface="+mn-lt"/>
                          <a:sym typeface="Wingdings 2" panose="05020102010507070707" pitchFamily="18" charset="2"/>
                        </a:rPr>
                        <a:t></a:t>
                      </a:r>
                      <a:endParaRPr lang="fr-BE" sz="1400" dirty="0">
                        <a:solidFill>
                          <a:schemeClr val="tx2">
                            <a:lumMod val="75000"/>
                          </a:schemeClr>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kern="1200" dirty="0">
                          <a:solidFill>
                            <a:schemeClr val="tx1"/>
                          </a:solidFill>
                          <a:latin typeface="+mn-lt"/>
                          <a:ea typeface="+mn-ea"/>
                          <a:cs typeface="+mn-cs"/>
                        </a:rPr>
                        <a:t>Oui, c’est écrit dans notre politique d’entreprise ou politique</a:t>
                      </a:r>
                      <a:endParaRPr lang="fr-BE" sz="1400" kern="1200" noProof="0" dirty="0">
                        <a:solidFill>
                          <a:schemeClr val="tx1"/>
                        </a:solidFill>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mn-lt"/>
                          <a:sym typeface="Wingdings 2" panose="05020102010507070707" pitchFamily="18" charset="2"/>
                        </a:rPr>
                        <a:t></a:t>
                      </a:r>
                      <a:endParaRPr lang="fr-BE" sz="14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kern="1200" dirty="0">
                          <a:solidFill>
                            <a:schemeClr val="tx1"/>
                          </a:solidFill>
                          <a:latin typeface="+mn-lt"/>
                          <a:ea typeface="+mn-ea"/>
                          <a:cs typeface="+mn-cs"/>
                        </a:rPr>
                        <a:t>Oui, mais ce n’est pas écrit</a:t>
                      </a:r>
                      <a:endParaRPr lang="fr-BE" sz="1400" dirty="0">
                        <a:solidFill>
                          <a:schemeClr val="tx1"/>
                        </a:solidFill>
                        <a:latin typeface="+mn-lt"/>
                      </a:endParaRP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accent5"/>
                          </a:solidFill>
                          <a:latin typeface="+mn-lt"/>
                          <a:sym typeface="Wingdings 2" panose="05020102010507070707" pitchFamily="18" charset="2"/>
                        </a:rPr>
                        <a:t></a:t>
                      </a:r>
                      <a:endParaRPr lang="fr-BE" sz="1400" dirty="0">
                        <a:solidFill>
                          <a:schemeClr val="accent5"/>
                        </a:solidFill>
                        <a:latin typeface="+mn-lt"/>
                      </a:endParaRPr>
                    </a:p>
                  </a:txBody>
                  <a:tcPr marL="36000" marR="36000" marT="0" marB="0" anchor="ctr">
                    <a:noFill/>
                  </a:tcPr>
                </a:tc>
                <a:tc>
                  <a:txBody>
                    <a:bodyPr/>
                    <a:lstStyle/>
                    <a:p>
                      <a:r>
                        <a:rPr lang="fr-BE" sz="1400" dirty="0">
                          <a:solidFill>
                            <a:schemeClr val="tx1"/>
                          </a:solidFill>
                          <a:latin typeface="+mn-lt"/>
                        </a:rPr>
                        <a:t>Non</a:t>
                      </a:r>
                    </a:p>
                  </a:txBody>
                  <a:tcPr marL="36000" marR="36000" marT="0" marB="0" anchor="ctr">
                    <a:noFill/>
                  </a:tcPr>
                </a:tc>
                <a:extLst>
                  <a:ext uri="{0D108BD9-81ED-4DB2-BD59-A6C34878D82A}">
                    <a16:rowId xmlns:a16="http://schemas.microsoft.com/office/drawing/2014/main" val="817048985"/>
                  </a:ext>
                </a:extLst>
              </a:tr>
            </a:tbl>
          </a:graphicData>
        </a:graphic>
      </p:graphicFrame>
      <p:sp>
        <p:nvSpPr>
          <p:cNvPr id="33" name="TextBox 32">
            <a:extLst>
              <a:ext uri="{FF2B5EF4-FFF2-40B4-BE49-F238E27FC236}">
                <a16:creationId xmlns:a16="http://schemas.microsoft.com/office/drawing/2014/main" id="{0B2791BC-2908-4232-9DB7-F9773C00B5F5}"/>
              </a:ext>
            </a:extLst>
          </p:cNvPr>
          <p:cNvSpPr txBox="1"/>
          <p:nvPr/>
        </p:nvSpPr>
        <p:spPr>
          <a:xfrm>
            <a:off x="10596187" y="5960061"/>
            <a:ext cx="1187825" cy="169277"/>
          </a:xfrm>
          <a:prstGeom prst="rect">
            <a:avLst/>
          </a:prstGeom>
        </p:spPr>
        <p:txBody>
          <a:bodyPr vert="horz" wrap="none" lIns="0" tIns="0" rIns="0" bIns="0" rtlCol="0" anchor="b">
            <a:spAutoFit/>
          </a:bodyPr>
          <a:lstStyle/>
          <a:p>
            <a:pPr algn="r"/>
            <a:r>
              <a:rPr lang="fr-BE" sz="1100" b="1" dirty="0">
                <a:solidFill>
                  <a:srgbClr val="C00000"/>
                </a:solidFill>
              </a:rPr>
              <a:t>*Petit échantillon!</a:t>
            </a:r>
          </a:p>
        </p:txBody>
      </p:sp>
    </p:spTree>
    <p:extLst>
      <p:ext uri="{BB962C8B-B14F-4D97-AF65-F5344CB8AC3E}">
        <p14:creationId xmlns:p14="http://schemas.microsoft.com/office/powerpoint/2010/main" val="291926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389452" y="573644"/>
            <a:ext cx="11376025" cy="719138"/>
          </a:xfrm>
        </p:spPr>
        <p:txBody>
          <a:bodyPr/>
          <a:lstStyle/>
          <a:p>
            <a:r>
              <a:rPr lang="fr-BE" sz="1800" dirty="0"/>
              <a:t>Pour 3 entreprises wallonnes sur 10, l’existence d'une politique claire concernant les chiens sur le lieu de travail, est importante. L’importance de l’existence d'une telle politique augmente pour les entreprises qui autorisent la présence de chiens sur le lieu de travail.</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Wallonie (n=100)</a:t>
            </a:r>
          </a:p>
          <a:p>
            <a:r>
              <a:rPr lang="fr-BE" dirty="0"/>
              <a:t>Question:	Q1c. Dans quelle mesure trouvez-vous important qu’il existe une politique claire/des accords clairs sur le fait d’emmener un chien sur le lieu de travail ?</a:t>
            </a:r>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fr-BE" smtClean="0"/>
              <a:pPr/>
              <a:t>17</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Degré d'importance d'avoir une politique claire</a:t>
            </a:r>
          </a:p>
        </p:txBody>
      </p:sp>
      <p:graphicFrame>
        <p:nvGraphicFramePr>
          <p:cNvPr id="12" name="Chart 11">
            <a:extLst>
              <a:ext uri="{FF2B5EF4-FFF2-40B4-BE49-F238E27FC236}">
                <a16:creationId xmlns:a16="http://schemas.microsoft.com/office/drawing/2014/main" id="{6D9ED311-2665-4836-809F-C464A29287CB}"/>
              </a:ext>
            </a:extLst>
          </p:cNvPr>
          <p:cNvGraphicFramePr/>
          <p:nvPr>
            <p:extLst>
              <p:ext uri="{D42A27DB-BD31-4B8C-83A1-F6EECF244321}">
                <p14:modId xmlns:p14="http://schemas.microsoft.com/office/powerpoint/2010/main" val="3893404654"/>
              </p:ext>
            </p:extLst>
          </p:nvPr>
        </p:nvGraphicFramePr>
        <p:xfrm>
          <a:off x="407988" y="2203451"/>
          <a:ext cx="7975971" cy="37099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le 14">
            <a:extLst>
              <a:ext uri="{FF2B5EF4-FFF2-40B4-BE49-F238E27FC236}">
                <a16:creationId xmlns:a16="http://schemas.microsoft.com/office/drawing/2014/main" id="{573F5BA6-5E4C-48BA-A62F-C2CDB7A5CEAE}"/>
              </a:ext>
            </a:extLst>
          </p:cNvPr>
          <p:cNvGraphicFramePr>
            <a:graphicFrameLocks noGrp="1"/>
          </p:cNvGraphicFramePr>
          <p:nvPr>
            <p:extLst>
              <p:ext uri="{D42A27DB-BD31-4B8C-83A1-F6EECF244321}">
                <p14:modId xmlns:p14="http://schemas.microsoft.com/office/powerpoint/2010/main" val="1990643569"/>
              </p:ext>
            </p:extLst>
          </p:nvPr>
        </p:nvGraphicFramePr>
        <p:xfrm>
          <a:off x="8587059" y="2793354"/>
          <a:ext cx="2884941"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2577075">
                  <a:extLst>
                    <a:ext uri="{9D8B030D-6E8A-4147-A177-3AD203B41FA5}">
                      <a16:colId xmlns:a16="http://schemas.microsoft.com/office/drawing/2014/main" val="2015932734"/>
                    </a:ext>
                  </a:extLst>
                </a:gridCol>
              </a:tblGrid>
              <a:tr h="508635">
                <a:tc>
                  <a:txBody>
                    <a:bodyPr/>
                    <a:lstStyle/>
                    <a:p>
                      <a:pPr algn="r"/>
                      <a:r>
                        <a:rPr lang="fr-BE" sz="1200" dirty="0">
                          <a:solidFill>
                            <a:schemeClr val="tx2"/>
                          </a:solidFill>
                          <a:latin typeface="+mn-lt"/>
                          <a:sym typeface="Wingdings 2" panose="05020102010507070707" pitchFamily="18" charset="2"/>
                        </a:rPr>
                        <a:t></a:t>
                      </a:r>
                      <a:endParaRPr lang="fr-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important + plutôt important)</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fr-BE" sz="1200" dirty="0">
                          <a:solidFill>
                            <a:schemeClr val="accent6">
                              <a:lumMod val="40000"/>
                              <a:lumOff val="60000"/>
                            </a:schemeClr>
                          </a:solidFill>
                          <a:latin typeface="+mn-lt"/>
                          <a:sym typeface="Wingdings 2" panose="05020102010507070707" pitchFamily="18" charset="2"/>
                        </a:rPr>
                        <a:t></a:t>
                      </a:r>
                      <a:endParaRPr lang="fr-BE" sz="1200" dirty="0">
                        <a:solidFill>
                          <a:schemeClr val="accent6">
                            <a:lumMod val="40000"/>
                            <a:lumOff val="60000"/>
                          </a:schemeClr>
                        </a:solidFill>
                        <a:latin typeface="+mn-lt"/>
                      </a:endParaRPr>
                    </a:p>
                  </a:txBody>
                  <a:tcPr marL="36000" marR="36000" marT="0" marB="0" anchor="ctr">
                    <a:noFill/>
                  </a:tcPr>
                </a:tc>
                <a:tc>
                  <a:txBody>
                    <a:bodyPr/>
                    <a:lstStyle/>
                    <a:p>
                      <a:r>
                        <a:rPr lang="fr-BE" sz="1200" dirty="0">
                          <a:solidFill>
                            <a:schemeClr val="tx1"/>
                          </a:solidFill>
                          <a:latin typeface="+mn-lt"/>
                        </a:rPr>
                        <a:t>Ni important, ni pas important</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Pas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(pas du tout important + plutôt pas important)</a:t>
                      </a:r>
                    </a:p>
                  </a:txBody>
                  <a:tcPr marL="36000" marR="36000" marT="0" marB="0" anchor="ctr">
                    <a:noFill/>
                  </a:tcPr>
                </a:tc>
                <a:extLst>
                  <a:ext uri="{0D108BD9-81ED-4DB2-BD59-A6C34878D82A}">
                    <a16:rowId xmlns:a16="http://schemas.microsoft.com/office/drawing/2014/main" val="15591479"/>
                  </a:ext>
                </a:extLst>
              </a:tr>
            </a:tbl>
          </a:graphicData>
        </a:graphic>
      </p:graphicFrame>
      <p:graphicFrame>
        <p:nvGraphicFramePr>
          <p:cNvPr id="14" name="Table 13">
            <a:extLst>
              <a:ext uri="{FF2B5EF4-FFF2-40B4-BE49-F238E27FC236}">
                <a16:creationId xmlns:a16="http://schemas.microsoft.com/office/drawing/2014/main" id="{333B58E9-523A-4958-9B25-E87494C2A41E}"/>
              </a:ext>
            </a:extLst>
          </p:cNvPr>
          <p:cNvGraphicFramePr>
            <a:graphicFrameLocks noGrp="1"/>
          </p:cNvGraphicFramePr>
          <p:nvPr>
            <p:extLst>
              <p:ext uri="{D42A27DB-BD31-4B8C-83A1-F6EECF244321}">
                <p14:modId xmlns:p14="http://schemas.microsoft.com/office/powerpoint/2010/main" val="2529706214"/>
              </p:ext>
            </p:extLst>
          </p:nvPr>
        </p:nvGraphicFramePr>
        <p:xfrm>
          <a:off x="407987" y="1484313"/>
          <a:ext cx="7920036" cy="872640"/>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288000">
                <a:tc>
                  <a:txBody>
                    <a:bodyPr/>
                    <a:lstStyle/>
                    <a:p>
                      <a:pPr marL="0" algn="ctr" defTabSz="914400" rtl="0" eaLnBrk="1" latinLnBrk="0" hangingPunct="1"/>
                      <a:r>
                        <a:rPr lang="fr-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NON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324000">
                <a:tc>
                  <a:txBody>
                    <a:bodyPr/>
                    <a:lstStyle/>
                    <a:p>
                      <a:pPr algn="ctr"/>
                      <a:r>
                        <a:rPr lang="fr-BE" sz="1000" b="0" dirty="0">
                          <a:solidFill>
                            <a:schemeClr val="tx1">
                              <a:lumMod val="50000"/>
                              <a:lumOff val="50000"/>
                            </a:schemeClr>
                          </a:solidFill>
                          <a:latin typeface="+mn-lt"/>
                        </a:rPr>
                        <a:t>(n=100)</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000" b="0" dirty="0">
                          <a:solidFill>
                            <a:schemeClr val="tx1">
                              <a:lumMod val="50000"/>
                              <a:lumOff val="50000"/>
                            </a:schemeClr>
                          </a:solidFill>
                          <a:latin typeface="+mn-lt"/>
                        </a:rPr>
                        <a:t>(n=48)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0" dirty="0">
                          <a:solidFill>
                            <a:schemeClr val="tx1">
                              <a:lumMod val="50000"/>
                              <a:lumOff val="50000"/>
                            </a:schemeClr>
                          </a:solidFill>
                          <a:latin typeface="+mn-lt"/>
                        </a:rPr>
                        <a:t>(n=52)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grpSp>
        <p:nvGrpSpPr>
          <p:cNvPr id="16" name="Group 15">
            <a:extLst>
              <a:ext uri="{FF2B5EF4-FFF2-40B4-BE49-F238E27FC236}">
                <a16:creationId xmlns:a16="http://schemas.microsoft.com/office/drawing/2014/main" id="{D30ED38F-E1A3-4AC0-B4B7-550B41B08284}"/>
              </a:ext>
            </a:extLst>
          </p:cNvPr>
          <p:cNvGrpSpPr/>
          <p:nvPr/>
        </p:nvGrpSpPr>
        <p:grpSpPr>
          <a:xfrm>
            <a:off x="5508824" y="1558892"/>
            <a:ext cx="405997" cy="406004"/>
            <a:chOff x="8692675" y="1697684"/>
            <a:chExt cx="406005" cy="406005"/>
          </a:xfrm>
        </p:grpSpPr>
        <p:sp>
          <p:nvSpPr>
            <p:cNvPr id="17" name="Oval 16">
              <a:extLst>
                <a:ext uri="{FF2B5EF4-FFF2-40B4-BE49-F238E27FC236}">
                  <a16:creationId xmlns:a16="http://schemas.microsoft.com/office/drawing/2014/main" id="{03522FA2-88F1-4774-A990-30169B0120F7}"/>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18" name="Group 17">
              <a:extLst>
                <a:ext uri="{FF2B5EF4-FFF2-40B4-BE49-F238E27FC236}">
                  <a16:creationId xmlns:a16="http://schemas.microsoft.com/office/drawing/2014/main" id="{0588CC50-C902-4CE1-A6F0-87A91CEBB9C9}"/>
                </a:ext>
              </a:extLst>
            </p:cNvPr>
            <p:cNvGrpSpPr/>
            <p:nvPr/>
          </p:nvGrpSpPr>
          <p:grpSpPr>
            <a:xfrm>
              <a:off x="8750118" y="1755127"/>
              <a:ext cx="291117" cy="291117"/>
              <a:chOff x="2262188" y="3819655"/>
              <a:chExt cx="2095960" cy="2095960"/>
            </a:xfrm>
          </p:grpSpPr>
          <p:pic>
            <p:nvPicPr>
              <p:cNvPr id="19" name="Graphic 18">
                <a:extLst>
                  <a:ext uri="{FF2B5EF4-FFF2-40B4-BE49-F238E27FC236}">
                    <a16:creationId xmlns:a16="http://schemas.microsoft.com/office/drawing/2014/main" id="{F04F5303-BB5D-4526-BE2B-D215961993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2188" y="3819655"/>
                <a:ext cx="2095960" cy="2095960"/>
              </a:xfrm>
              <a:prstGeom prst="rect">
                <a:avLst/>
              </a:prstGeom>
            </p:spPr>
          </p:pic>
          <p:grpSp>
            <p:nvGrpSpPr>
              <p:cNvPr id="20" name="Group 19">
                <a:extLst>
                  <a:ext uri="{FF2B5EF4-FFF2-40B4-BE49-F238E27FC236}">
                    <a16:creationId xmlns:a16="http://schemas.microsoft.com/office/drawing/2014/main" id="{20D4F150-1765-4FF2-8BC9-0E80B5A86505}"/>
                  </a:ext>
                </a:extLst>
              </p:cNvPr>
              <p:cNvGrpSpPr/>
              <p:nvPr/>
            </p:nvGrpSpPr>
            <p:grpSpPr>
              <a:xfrm>
                <a:off x="2319207" y="5123615"/>
                <a:ext cx="792000" cy="792000"/>
                <a:chOff x="4483783" y="2403459"/>
                <a:chExt cx="792000" cy="792000"/>
              </a:xfrm>
            </p:grpSpPr>
            <p:sp>
              <p:nvSpPr>
                <p:cNvPr id="21" name="Oval 20">
                  <a:extLst>
                    <a:ext uri="{FF2B5EF4-FFF2-40B4-BE49-F238E27FC236}">
                      <a16:creationId xmlns:a16="http://schemas.microsoft.com/office/drawing/2014/main" id="{4A1BACB6-21D7-4312-A330-59122362F820}"/>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BC1F243B-7F58-434F-ADCA-8EAD81854FA6}"/>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fr-BE" dirty="0"/>
                </a:p>
              </p:txBody>
            </p:sp>
          </p:grpSp>
        </p:grpSp>
      </p:grpSp>
      <p:grpSp>
        <p:nvGrpSpPr>
          <p:cNvPr id="23" name="Group 22">
            <a:extLst>
              <a:ext uri="{FF2B5EF4-FFF2-40B4-BE49-F238E27FC236}">
                <a16:creationId xmlns:a16="http://schemas.microsoft.com/office/drawing/2014/main" id="{9D8D555D-8635-41EC-AB35-648875B0E951}"/>
              </a:ext>
            </a:extLst>
          </p:cNvPr>
          <p:cNvGrpSpPr/>
          <p:nvPr/>
        </p:nvGrpSpPr>
        <p:grpSpPr>
          <a:xfrm>
            <a:off x="8035399" y="1566177"/>
            <a:ext cx="406005" cy="406005"/>
            <a:chOff x="11344072" y="1697684"/>
            <a:chExt cx="406005" cy="406005"/>
          </a:xfrm>
        </p:grpSpPr>
        <p:sp>
          <p:nvSpPr>
            <p:cNvPr id="24" name="Oval 23">
              <a:extLst>
                <a:ext uri="{FF2B5EF4-FFF2-40B4-BE49-F238E27FC236}">
                  <a16:creationId xmlns:a16="http://schemas.microsoft.com/office/drawing/2014/main" id="{087F1C24-C885-4A88-B548-3E267E527939}"/>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5" name="Group 24">
              <a:extLst>
                <a:ext uri="{FF2B5EF4-FFF2-40B4-BE49-F238E27FC236}">
                  <a16:creationId xmlns:a16="http://schemas.microsoft.com/office/drawing/2014/main" id="{473F4742-85E7-4A4F-97E3-F5C14344CF94}"/>
                </a:ext>
              </a:extLst>
            </p:cNvPr>
            <p:cNvGrpSpPr/>
            <p:nvPr/>
          </p:nvGrpSpPr>
          <p:grpSpPr>
            <a:xfrm>
              <a:off x="11401515" y="1755127"/>
              <a:ext cx="291117" cy="291117"/>
              <a:chOff x="2262188" y="3819655"/>
              <a:chExt cx="2095960" cy="2095960"/>
            </a:xfrm>
          </p:grpSpPr>
          <p:pic>
            <p:nvPicPr>
              <p:cNvPr id="27" name="Graphic 26">
                <a:extLst>
                  <a:ext uri="{FF2B5EF4-FFF2-40B4-BE49-F238E27FC236}">
                    <a16:creationId xmlns:a16="http://schemas.microsoft.com/office/drawing/2014/main" id="{6A88DD39-EFA7-4E4D-A55F-9C135CF059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sp>
            <p:nvSpPr>
              <p:cNvPr id="28" name="Oval 27">
                <a:extLst>
                  <a:ext uri="{FF2B5EF4-FFF2-40B4-BE49-F238E27FC236}">
                    <a16:creationId xmlns:a16="http://schemas.microsoft.com/office/drawing/2014/main" id="{8F0D6A7C-F80B-491D-B2EC-09B1BF64026D}"/>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6" name="Freeform: Shape 25">
              <a:extLst>
                <a:ext uri="{FF2B5EF4-FFF2-40B4-BE49-F238E27FC236}">
                  <a16:creationId xmlns:a16="http://schemas.microsoft.com/office/drawing/2014/main" id="{606AF68E-344C-4F46-B799-1CC35C746342}"/>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fr-BE" dirty="0"/>
            </a:p>
          </p:txBody>
        </p:sp>
      </p:grpSp>
    </p:spTree>
    <p:extLst>
      <p:ext uri="{BB962C8B-B14F-4D97-AF65-F5344CB8AC3E}">
        <p14:creationId xmlns:p14="http://schemas.microsoft.com/office/powerpoint/2010/main" val="400850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978309398"/>
              </p:ext>
            </p:extLst>
          </p:nvPr>
        </p:nvGraphicFramePr>
        <p:xfrm>
          <a:off x="407988" y="2133600"/>
          <a:ext cx="11376000" cy="3788136"/>
        </p:xfrm>
        <a:graphic>
          <a:graphicData uri="http://schemas.openxmlformats.org/drawingml/2006/table">
            <a:tbl>
              <a:tblPr firstRow="1" bandRow="1">
                <a:tableStyleId>{2D5ABB26-0587-4C30-8999-92F81FD0307C}</a:tableStyleId>
              </a:tblPr>
              <a:tblGrid>
                <a:gridCol w="3459162">
                  <a:extLst>
                    <a:ext uri="{9D8B030D-6E8A-4147-A177-3AD203B41FA5}">
                      <a16:colId xmlns:a16="http://schemas.microsoft.com/office/drawing/2014/main" val="2457120873"/>
                    </a:ext>
                  </a:extLst>
                </a:gridCol>
                <a:gridCol w="1724838">
                  <a:extLst>
                    <a:ext uri="{9D8B030D-6E8A-4147-A177-3AD203B41FA5}">
                      <a16:colId xmlns:a16="http://schemas.microsoft.com/office/drawing/2014/main" val="943016155"/>
                    </a:ext>
                  </a:extLst>
                </a:gridCol>
                <a:gridCol w="3096000">
                  <a:extLst>
                    <a:ext uri="{9D8B030D-6E8A-4147-A177-3AD203B41FA5}">
                      <a16:colId xmlns:a16="http://schemas.microsoft.com/office/drawing/2014/main" val="2434802137"/>
                    </a:ext>
                  </a:extLst>
                </a:gridCol>
                <a:gridCol w="3096000">
                  <a:extLst>
                    <a:ext uri="{9D8B030D-6E8A-4147-A177-3AD203B41FA5}">
                      <a16:colId xmlns:a16="http://schemas.microsoft.com/office/drawing/2014/main" val="3401884954"/>
                    </a:ext>
                  </a:extLst>
                </a:gridCol>
              </a:tblGrid>
              <a:tr h="1262712">
                <a:tc>
                  <a:txBody>
                    <a:bodyPr/>
                    <a:lstStyle/>
                    <a:p>
                      <a:r>
                        <a:rPr kumimoji="0" lang="fr-BE" sz="1200" b="0" i="0" u="none" strike="noStrike" kern="1200" cap="none" spc="0" normalizeH="0" baseline="0" dirty="0">
                          <a:ln>
                            <a:noFill/>
                          </a:ln>
                          <a:solidFill>
                            <a:schemeClr val="tx1"/>
                          </a:solidFill>
                          <a:effectLst/>
                          <a:uLnTx/>
                          <a:uFillTx/>
                          <a:latin typeface="+mn-lt"/>
                          <a:ea typeface="+mn-ea"/>
                          <a:cs typeface="+mn-cs"/>
                        </a:rPr>
                        <a:t>C’est mieux d’emmener un chien au travail que de le laisser seul toute la journée à la maison.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12627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dirty="0">
                          <a:ln>
                            <a:noFill/>
                          </a:ln>
                          <a:solidFill>
                            <a:schemeClr val="tx1"/>
                          </a:solidFill>
                          <a:effectLst/>
                          <a:uLnTx/>
                          <a:uFillTx/>
                          <a:latin typeface="+mn-lt"/>
                          <a:ea typeface="+mn-ea"/>
                          <a:cs typeface="+mn-cs"/>
                        </a:rPr>
                        <a:t>La présence d’un chien sur le lieu de travail réduit le stress au travail.</a:t>
                      </a:r>
                      <a:endParaRPr kumimoji="0" lang="fr-BE" sz="1200" b="0" i="0" u="none" strike="noStrike" kern="1200" cap="none" spc="0" normalizeH="0" baseline="0" noProof="0" dirty="0">
                        <a:ln>
                          <a:noFill/>
                        </a:ln>
                        <a:solidFill>
                          <a:schemeClr val="tx1"/>
                        </a:solidFill>
                        <a:effectLst/>
                        <a:uLnTx/>
                        <a:uFillTx/>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12627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dirty="0">
                          <a:ln>
                            <a:noFill/>
                          </a:ln>
                          <a:solidFill>
                            <a:schemeClr val="tx1"/>
                          </a:solidFill>
                          <a:effectLst/>
                          <a:uLnTx/>
                          <a:uFillTx/>
                          <a:latin typeface="+mn-lt"/>
                          <a:ea typeface="+mn-ea"/>
                          <a:cs typeface="+mn-cs"/>
                        </a:rPr>
                        <a:t>La présence de chiens sur le lieu de travail améliore l’image de l’entreprise.</a:t>
                      </a:r>
                      <a:endParaRPr kumimoji="0" lang="fr-BE" sz="1200" b="0" i="0" u="none" strike="noStrike" kern="1200" cap="none" spc="0" normalizeH="0" baseline="0" noProof="0" dirty="0">
                        <a:ln>
                          <a:noFill/>
                        </a:ln>
                        <a:solidFill>
                          <a:schemeClr val="tx1"/>
                        </a:solidFill>
                        <a:effectLst/>
                        <a:uLnTx/>
                        <a:uFillTx/>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BE" sz="1200" b="0"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BE" sz="1200" b="0"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BE" sz="1200" b="0"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389453" y="615414"/>
            <a:ext cx="11376025" cy="719138"/>
          </a:xfrm>
        </p:spPr>
        <p:txBody>
          <a:bodyPr/>
          <a:lstStyle/>
          <a:p>
            <a:r>
              <a:rPr lang="fr-BE" sz="1400" dirty="0"/>
              <a:t>Les entreprises wallonnes où les chiens sont autorisés sont plus souvent d’accord avec le fait qu’il est préférable d’emmener son chien au travail que de le laisser seul à la maison. Elles sont aussi plus souvent d’accord avec le fait que la présence de chiens sur le lieu de travail réduit le stress et améliore l’image de l’entreprise. Les entreprises où les chiens ne sont pas autorisés pensent moins souvent que la présence de chiens sur le lieu de travail améliore l’image de l’entreprise.</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Wallonie</a:t>
            </a:r>
          </a:p>
          <a:p>
            <a:r>
              <a:rPr lang="fr-BE" dirty="0"/>
              <a:t>Question:	Q11. Dans quelle mesure êtes-vous d’accord avec les affirmations suivantes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18</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Affirmations (1/2)</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3174260251"/>
              </p:ext>
            </p:extLst>
          </p:nvPr>
        </p:nvGraphicFramePr>
        <p:xfrm>
          <a:off x="3863975" y="1484312"/>
          <a:ext cx="7920036" cy="918919"/>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597786">
                <a:tc>
                  <a:txBody>
                    <a:bodyPr/>
                    <a:lstStyle/>
                    <a:p>
                      <a:pPr marL="0" algn="ctr" defTabSz="914400" rtl="0" eaLnBrk="1" latinLnBrk="0" hangingPunct="1"/>
                      <a:r>
                        <a:rPr lang="fr-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NON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321133">
                <a:tc>
                  <a:txBody>
                    <a:bodyPr/>
                    <a:lstStyle/>
                    <a:p>
                      <a:pPr algn="ctr"/>
                      <a:r>
                        <a:rPr lang="fr-BE" sz="1000" b="0" dirty="0">
                          <a:solidFill>
                            <a:schemeClr val="tx1">
                              <a:lumMod val="50000"/>
                              <a:lumOff val="50000"/>
                            </a:schemeClr>
                          </a:solidFill>
                          <a:latin typeface="+mn-lt"/>
                        </a:rPr>
                        <a:t>(n=100)</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000" b="0" dirty="0">
                          <a:solidFill>
                            <a:schemeClr val="tx1">
                              <a:lumMod val="50000"/>
                              <a:lumOff val="50000"/>
                            </a:schemeClr>
                          </a:solidFill>
                          <a:latin typeface="+mn-lt"/>
                        </a:rPr>
                        <a:t>(n=48)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0" dirty="0">
                          <a:solidFill>
                            <a:schemeClr val="tx1">
                              <a:lumMod val="50000"/>
                              <a:lumOff val="50000"/>
                            </a:schemeClr>
                          </a:solidFill>
                          <a:latin typeface="+mn-lt"/>
                        </a:rPr>
                        <a:t>(n=82)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cxnSp>
        <p:nvCxnSpPr>
          <p:cNvPr id="35" name="Straight Connector 34">
            <a:extLst>
              <a:ext uri="{FF2B5EF4-FFF2-40B4-BE49-F238E27FC236}">
                <a16:creationId xmlns:a16="http://schemas.microsoft.com/office/drawing/2014/main" id="{44938619-222E-440E-A26A-99ABC7AB8221}"/>
              </a:ext>
            </a:extLst>
          </p:cNvPr>
          <p:cNvCxnSpPr>
            <a:cxnSpLocks/>
          </p:cNvCxnSpPr>
          <p:nvPr/>
        </p:nvCxnSpPr>
        <p:spPr>
          <a:xfrm>
            <a:off x="6500697" y="1484313"/>
            <a:ext cx="0" cy="4429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9F8B862C-6D37-486A-8024-DAA283A0F373}"/>
              </a:ext>
            </a:extLst>
          </p:cNvPr>
          <p:cNvGraphicFramePr/>
          <p:nvPr>
            <p:extLst>
              <p:ext uri="{D42A27DB-BD31-4B8C-83A1-F6EECF244321}">
                <p14:modId xmlns:p14="http://schemas.microsoft.com/office/powerpoint/2010/main" val="2926459478"/>
              </p:ext>
            </p:extLst>
          </p:nvPr>
        </p:nvGraphicFramePr>
        <p:xfrm>
          <a:off x="3863975" y="2133600"/>
          <a:ext cx="2632596"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hart 39">
            <a:extLst>
              <a:ext uri="{FF2B5EF4-FFF2-40B4-BE49-F238E27FC236}">
                <a16:creationId xmlns:a16="http://schemas.microsoft.com/office/drawing/2014/main" id="{E11A4A43-82CA-4739-8B4A-0E4781AB7B52}"/>
              </a:ext>
            </a:extLst>
          </p:cNvPr>
          <p:cNvGraphicFramePr/>
          <p:nvPr>
            <p:extLst>
              <p:ext uri="{D42A27DB-BD31-4B8C-83A1-F6EECF244321}">
                <p14:modId xmlns:p14="http://schemas.microsoft.com/office/powerpoint/2010/main" val="3625394332"/>
              </p:ext>
            </p:extLst>
          </p:nvPr>
        </p:nvGraphicFramePr>
        <p:xfrm>
          <a:off x="6507204" y="2133600"/>
          <a:ext cx="2632596" cy="3779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40">
            <a:extLst>
              <a:ext uri="{FF2B5EF4-FFF2-40B4-BE49-F238E27FC236}">
                <a16:creationId xmlns:a16="http://schemas.microsoft.com/office/drawing/2014/main" id="{8A9E6CA4-49C4-4CE7-BB2B-FDEF1C635668}"/>
              </a:ext>
            </a:extLst>
          </p:cNvPr>
          <p:cNvGraphicFramePr/>
          <p:nvPr>
            <p:extLst>
              <p:ext uri="{D42A27DB-BD31-4B8C-83A1-F6EECF244321}">
                <p14:modId xmlns:p14="http://schemas.microsoft.com/office/powerpoint/2010/main" val="3712975784"/>
              </p:ext>
            </p:extLst>
          </p:nvPr>
        </p:nvGraphicFramePr>
        <p:xfrm>
          <a:off x="9150433" y="2133600"/>
          <a:ext cx="2632596" cy="3779838"/>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88475A45-5C93-432C-8A70-C809A055B9A9}"/>
              </a:ext>
            </a:extLst>
          </p:cNvPr>
          <p:cNvGrpSpPr/>
          <p:nvPr/>
        </p:nvGrpSpPr>
        <p:grpSpPr>
          <a:xfrm>
            <a:off x="8826789" y="1405385"/>
            <a:ext cx="406005" cy="406005"/>
            <a:chOff x="8692675" y="1697684"/>
            <a:chExt cx="406005" cy="406005"/>
          </a:xfrm>
        </p:grpSpPr>
        <p:sp>
          <p:nvSpPr>
            <p:cNvPr id="4" name="Oval 3">
              <a:extLst>
                <a:ext uri="{FF2B5EF4-FFF2-40B4-BE49-F238E27FC236}">
                  <a16:creationId xmlns:a16="http://schemas.microsoft.com/office/drawing/2014/main" id="{8FC41800-849E-49CB-A677-DD96C1635D70}"/>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49" name="Group 48">
              <a:extLst>
                <a:ext uri="{FF2B5EF4-FFF2-40B4-BE49-F238E27FC236}">
                  <a16:creationId xmlns:a16="http://schemas.microsoft.com/office/drawing/2014/main" id="{EA03AFF3-F02F-4580-B9BD-456CC15ECC3B}"/>
                </a:ext>
              </a:extLst>
            </p:cNvPr>
            <p:cNvGrpSpPr/>
            <p:nvPr/>
          </p:nvGrpSpPr>
          <p:grpSpPr>
            <a:xfrm>
              <a:off x="8750118" y="1755127"/>
              <a:ext cx="291117" cy="291117"/>
              <a:chOff x="2262188" y="3819655"/>
              <a:chExt cx="2095960" cy="2095960"/>
            </a:xfrm>
          </p:grpSpPr>
          <p:pic>
            <p:nvPicPr>
              <p:cNvPr id="50" name="Graphic 49">
                <a:extLst>
                  <a:ext uri="{FF2B5EF4-FFF2-40B4-BE49-F238E27FC236}">
                    <a16:creationId xmlns:a16="http://schemas.microsoft.com/office/drawing/2014/main" id="{C0EC0B56-757C-41D1-8593-8D8461872A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grpSp>
            <p:nvGrpSpPr>
              <p:cNvPr id="51" name="Group 50">
                <a:extLst>
                  <a:ext uri="{FF2B5EF4-FFF2-40B4-BE49-F238E27FC236}">
                    <a16:creationId xmlns:a16="http://schemas.microsoft.com/office/drawing/2014/main" id="{ADBFCDA7-DB2E-47A8-B00C-EF231F7605BC}"/>
                  </a:ext>
                </a:extLst>
              </p:cNvPr>
              <p:cNvGrpSpPr/>
              <p:nvPr/>
            </p:nvGrpSpPr>
            <p:grpSpPr>
              <a:xfrm>
                <a:off x="2319207" y="5123615"/>
                <a:ext cx="792000" cy="792000"/>
                <a:chOff x="4483783" y="2403459"/>
                <a:chExt cx="792000" cy="792000"/>
              </a:xfrm>
            </p:grpSpPr>
            <p:sp>
              <p:nvSpPr>
                <p:cNvPr id="52" name="Oval 51">
                  <a:extLst>
                    <a:ext uri="{FF2B5EF4-FFF2-40B4-BE49-F238E27FC236}">
                      <a16:creationId xmlns:a16="http://schemas.microsoft.com/office/drawing/2014/main" id="{9A5FF053-3276-43F5-AE3B-84F81BBE5BA9}"/>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3" name="Freeform: Shape 52">
                  <a:extLst>
                    <a:ext uri="{FF2B5EF4-FFF2-40B4-BE49-F238E27FC236}">
                      <a16:creationId xmlns:a16="http://schemas.microsoft.com/office/drawing/2014/main" id="{3912F22A-2BA3-478A-876F-643F5C191C94}"/>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fr-BE" dirty="0"/>
                </a:p>
              </p:txBody>
            </p:sp>
          </p:grpSp>
        </p:grpSp>
      </p:grpSp>
      <p:grpSp>
        <p:nvGrpSpPr>
          <p:cNvPr id="9" name="Group 8">
            <a:extLst>
              <a:ext uri="{FF2B5EF4-FFF2-40B4-BE49-F238E27FC236}">
                <a16:creationId xmlns:a16="http://schemas.microsoft.com/office/drawing/2014/main" id="{4DBAE4A5-4299-4611-B248-09A188058D1E}"/>
              </a:ext>
            </a:extLst>
          </p:cNvPr>
          <p:cNvGrpSpPr/>
          <p:nvPr/>
        </p:nvGrpSpPr>
        <p:grpSpPr>
          <a:xfrm>
            <a:off x="11473962" y="1435317"/>
            <a:ext cx="406005" cy="406005"/>
            <a:chOff x="11344072" y="1697684"/>
            <a:chExt cx="406005" cy="406005"/>
          </a:xfrm>
        </p:grpSpPr>
        <p:sp>
          <p:nvSpPr>
            <p:cNvPr id="36" name="Oval 35">
              <a:extLst>
                <a:ext uri="{FF2B5EF4-FFF2-40B4-BE49-F238E27FC236}">
                  <a16:creationId xmlns:a16="http://schemas.microsoft.com/office/drawing/2014/main" id="{7DCA16FF-4031-4B40-B6A5-6013AED1DFFE}"/>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37" name="Group 36">
              <a:extLst>
                <a:ext uri="{FF2B5EF4-FFF2-40B4-BE49-F238E27FC236}">
                  <a16:creationId xmlns:a16="http://schemas.microsoft.com/office/drawing/2014/main" id="{50929886-D8E2-4717-ACB0-034CD1E3D737}"/>
                </a:ext>
              </a:extLst>
            </p:cNvPr>
            <p:cNvGrpSpPr/>
            <p:nvPr/>
          </p:nvGrpSpPr>
          <p:grpSpPr>
            <a:xfrm>
              <a:off x="11401515" y="1755127"/>
              <a:ext cx="291117" cy="291117"/>
              <a:chOff x="2262188" y="3819655"/>
              <a:chExt cx="2095960" cy="2095960"/>
            </a:xfrm>
          </p:grpSpPr>
          <p:pic>
            <p:nvPicPr>
              <p:cNvPr id="38" name="Graphic 37">
                <a:extLst>
                  <a:ext uri="{FF2B5EF4-FFF2-40B4-BE49-F238E27FC236}">
                    <a16:creationId xmlns:a16="http://schemas.microsoft.com/office/drawing/2014/main" id="{E06F15BE-19BD-46A3-9612-E5B36202FB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2188" y="3819655"/>
                <a:ext cx="2095960" cy="2095960"/>
              </a:xfrm>
              <a:prstGeom prst="rect">
                <a:avLst/>
              </a:prstGeom>
            </p:spPr>
          </p:pic>
          <p:sp>
            <p:nvSpPr>
              <p:cNvPr id="42" name="Oval 41">
                <a:extLst>
                  <a:ext uri="{FF2B5EF4-FFF2-40B4-BE49-F238E27FC236}">
                    <a16:creationId xmlns:a16="http://schemas.microsoft.com/office/drawing/2014/main" id="{F8CCA68D-CD32-47A8-88A2-B13BEFA0A191}"/>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44" name="Freeform: Shape 43">
              <a:extLst>
                <a:ext uri="{FF2B5EF4-FFF2-40B4-BE49-F238E27FC236}">
                  <a16:creationId xmlns:a16="http://schemas.microsoft.com/office/drawing/2014/main" id="{D8936CE6-E026-4463-BAB8-35D23F6B4B70}"/>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fr-BE" dirty="0"/>
            </a:p>
          </p:txBody>
        </p:sp>
      </p:grpSp>
      <p:sp>
        <p:nvSpPr>
          <p:cNvPr id="7" name="TextBox 6">
            <a:extLst>
              <a:ext uri="{FF2B5EF4-FFF2-40B4-BE49-F238E27FC236}">
                <a16:creationId xmlns:a16="http://schemas.microsoft.com/office/drawing/2014/main" id="{EDB76A08-0D8D-4B6B-8019-FF70F71AE882}"/>
              </a:ext>
            </a:extLst>
          </p:cNvPr>
          <p:cNvSpPr txBox="1"/>
          <p:nvPr/>
        </p:nvSpPr>
        <p:spPr>
          <a:xfrm>
            <a:off x="8127803" y="2674227"/>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27" name="TextBox 26">
            <a:extLst>
              <a:ext uri="{FF2B5EF4-FFF2-40B4-BE49-F238E27FC236}">
                <a16:creationId xmlns:a16="http://schemas.microsoft.com/office/drawing/2014/main" id="{47F98405-9E21-44F7-91F0-74CA5625A076}"/>
              </a:ext>
            </a:extLst>
          </p:cNvPr>
          <p:cNvSpPr txBox="1"/>
          <p:nvPr/>
        </p:nvSpPr>
        <p:spPr>
          <a:xfrm>
            <a:off x="9748402" y="2661639"/>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28" name="TextBox 27">
            <a:extLst>
              <a:ext uri="{FF2B5EF4-FFF2-40B4-BE49-F238E27FC236}">
                <a16:creationId xmlns:a16="http://schemas.microsoft.com/office/drawing/2014/main" id="{BA465ADE-3E2D-47AD-B713-4E9D77C066CC}"/>
              </a:ext>
            </a:extLst>
          </p:cNvPr>
          <p:cNvSpPr txBox="1"/>
          <p:nvPr/>
        </p:nvSpPr>
        <p:spPr>
          <a:xfrm>
            <a:off x="10346371" y="2657779"/>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0" name="TextBox 29">
            <a:extLst>
              <a:ext uri="{FF2B5EF4-FFF2-40B4-BE49-F238E27FC236}">
                <a16:creationId xmlns:a16="http://schemas.microsoft.com/office/drawing/2014/main" id="{48222F01-9FC2-44D1-B07D-5FF3F4A3CFB4}"/>
              </a:ext>
            </a:extLst>
          </p:cNvPr>
          <p:cNvSpPr txBox="1"/>
          <p:nvPr/>
        </p:nvSpPr>
        <p:spPr>
          <a:xfrm>
            <a:off x="10828441" y="3176168"/>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2" name="TextBox 31">
            <a:extLst>
              <a:ext uri="{FF2B5EF4-FFF2-40B4-BE49-F238E27FC236}">
                <a16:creationId xmlns:a16="http://schemas.microsoft.com/office/drawing/2014/main" id="{BF6B067E-9597-4816-BD22-54533229EF79}"/>
              </a:ext>
            </a:extLst>
          </p:cNvPr>
          <p:cNvSpPr txBox="1"/>
          <p:nvPr/>
        </p:nvSpPr>
        <p:spPr>
          <a:xfrm>
            <a:off x="9784693" y="3938614"/>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3" name="TextBox 32">
            <a:extLst>
              <a:ext uri="{FF2B5EF4-FFF2-40B4-BE49-F238E27FC236}">
                <a16:creationId xmlns:a16="http://schemas.microsoft.com/office/drawing/2014/main" id="{CC58B998-6E85-4497-A271-46C138969B2C}"/>
              </a:ext>
            </a:extLst>
          </p:cNvPr>
          <p:cNvSpPr txBox="1"/>
          <p:nvPr/>
        </p:nvSpPr>
        <p:spPr>
          <a:xfrm>
            <a:off x="9753685" y="4680745"/>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4" name="TextBox 33">
            <a:extLst>
              <a:ext uri="{FF2B5EF4-FFF2-40B4-BE49-F238E27FC236}">
                <a16:creationId xmlns:a16="http://schemas.microsoft.com/office/drawing/2014/main" id="{A9967E4F-CE90-4C3D-BA19-6A2D859FB210}"/>
              </a:ext>
            </a:extLst>
          </p:cNvPr>
          <p:cNvSpPr txBox="1"/>
          <p:nvPr/>
        </p:nvSpPr>
        <p:spPr>
          <a:xfrm>
            <a:off x="9952558" y="5187621"/>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9" name="TextBox 38">
            <a:extLst>
              <a:ext uri="{FF2B5EF4-FFF2-40B4-BE49-F238E27FC236}">
                <a16:creationId xmlns:a16="http://schemas.microsoft.com/office/drawing/2014/main" id="{19691294-BD49-413A-8277-38395748179D}"/>
              </a:ext>
            </a:extLst>
          </p:cNvPr>
          <p:cNvSpPr txBox="1"/>
          <p:nvPr/>
        </p:nvSpPr>
        <p:spPr>
          <a:xfrm>
            <a:off x="7188381" y="3176168"/>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43" name="TextBox 42">
            <a:extLst>
              <a:ext uri="{FF2B5EF4-FFF2-40B4-BE49-F238E27FC236}">
                <a16:creationId xmlns:a16="http://schemas.microsoft.com/office/drawing/2014/main" id="{C076AF8E-5277-4963-9E12-E6E59B0D72EE}"/>
              </a:ext>
            </a:extLst>
          </p:cNvPr>
          <p:cNvSpPr txBox="1"/>
          <p:nvPr/>
        </p:nvSpPr>
        <p:spPr>
          <a:xfrm>
            <a:off x="8227670" y="3931186"/>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45" name="TextBox 44">
            <a:extLst>
              <a:ext uri="{FF2B5EF4-FFF2-40B4-BE49-F238E27FC236}">
                <a16:creationId xmlns:a16="http://schemas.microsoft.com/office/drawing/2014/main" id="{4CA3C739-2AF7-48DB-8847-677EEEED11BE}"/>
              </a:ext>
            </a:extLst>
          </p:cNvPr>
          <p:cNvSpPr txBox="1"/>
          <p:nvPr/>
        </p:nvSpPr>
        <p:spPr>
          <a:xfrm>
            <a:off x="8227671" y="4680745"/>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46" name="TextBox 45">
            <a:extLst>
              <a:ext uri="{FF2B5EF4-FFF2-40B4-BE49-F238E27FC236}">
                <a16:creationId xmlns:a16="http://schemas.microsoft.com/office/drawing/2014/main" id="{FD27EC4A-EBB0-4C70-BF8C-E8E0BDA6A6D3}"/>
              </a:ext>
            </a:extLst>
          </p:cNvPr>
          <p:cNvSpPr txBox="1"/>
          <p:nvPr/>
        </p:nvSpPr>
        <p:spPr>
          <a:xfrm>
            <a:off x="8403860" y="5188812"/>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graphicFrame>
        <p:nvGraphicFramePr>
          <p:cNvPr id="48" name="Table 47">
            <a:extLst>
              <a:ext uri="{FF2B5EF4-FFF2-40B4-BE49-F238E27FC236}">
                <a16:creationId xmlns:a16="http://schemas.microsoft.com/office/drawing/2014/main" id="{42C5A979-14A5-465F-B118-D3A1B12A977C}"/>
              </a:ext>
            </a:extLst>
          </p:cNvPr>
          <p:cNvGraphicFramePr>
            <a:graphicFrameLocks noGrp="1"/>
          </p:cNvGraphicFramePr>
          <p:nvPr>
            <p:extLst>
              <p:ext uri="{D42A27DB-BD31-4B8C-83A1-F6EECF244321}">
                <p14:modId xmlns:p14="http://schemas.microsoft.com/office/powerpoint/2010/main" val="3180527070"/>
              </p:ext>
            </p:extLst>
          </p:nvPr>
        </p:nvGraphicFramePr>
        <p:xfrm>
          <a:off x="407393" y="1484313"/>
          <a:ext cx="3456571" cy="647964"/>
        </p:xfrm>
        <a:graphic>
          <a:graphicData uri="http://schemas.openxmlformats.org/drawingml/2006/table">
            <a:tbl>
              <a:tblPr>
                <a:tableStyleId>{2D5ABB26-0587-4C30-8999-92F81FD0307C}</a:tableStyleId>
              </a:tblPr>
              <a:tblGrid>
                <a:gridCol w="211732">
                  <a:extLst>
                    <a:ext uri="{9D8B030D-6E8A-4147-A177-3AD203B41FA5}">
                      <a16:colId xmlns:a16="http://schemas.microsoft.com/office/drawing/2014/main" val="2354454430"/>
                    </a:ext>
                  </a:extLst>
                </a:gridCol>
                <a:gridCol w="3244839">
                  <a:extLst>
                    <a:ext uri="{9D8B030D-6E8A-4147-A177-3AD203B41FA5}">
                      <a16:colId xmlns:a16="http://schemas.microsoft.com/office/drawing/2014/main" val="2015932734"/>
                    </a:ext>
                  </a:extLst>
                </a:gridCol>
              </a:tblGrid>
              <a:tr h="215988">
                <a:tc>
                  <a:txBody>
                    <a:bodyPr/>
                    <a:lstStyle/>
                    <a:p>
                      <a:pPr algn="r"/>
                      <a:r>
                        <a:rPr lang="fr-BE" sz="1050" b="0" dirty="0">
                          <a:solidFill>
                            <a:schemeClr val="accent5"/>
                          </a:solidFill>
                          <a:latin typeface="+mn-lt"/>
                          <a:sym typeface="Wingdings 2" panose="05020102010507070707" pitchFamily="18" charset="2"/>
                        </a:rPr>
                        <a:t></a:t>
                      </a:r>
                      <a:endParaRPr lang="fr-BE" sz="1050" b="0" dirty="0">
                        <a:solidFill>
                          <a:schemeClr val="accent5"/>
                        </a:solidFill>
                        <a:latin typeface="+mn-lt"/>
                      </a:endParaRPr>
                    </a:p>
                  </a:txBody>
                  <a:tcPr marL="36000" marR="36000" marT="0" marB="0" anchor="ctr">
                    <a:noFill/>
                  </a:tcPr>
                </a:tc>
                <a:tc>
                  <a:txBody>
                    <a:bodyPr/>
                    <a:lstStyle/>
                    <a:p>
                      <a:r>
                        <a:rPr lang="fr-BE" sz="1050" b="0" dirty="0">
                          <a:solidFill>
                            <a:schemeClr val="tx1"/>
                          </a:solidFill>
                          <a:latin typeface="+mn-lt"/>
                        </a:rPr>
                        <a:t>Pas d’accord </a:t>
                      </a:r>
                      <a:r>
                        <a:rPr kumimoji="0" lang="fr-BE" sz="800" b="0" i="0" u="none" strike="noStrike" kern="1200" cap="none" spc="0" normalizeH="0" baseline="0" dirty="0">
                          <a:ln>
                            <a:noFill/>
                          </a:ln>
                          <a:solidFill>
                            <a:srgbClr val="282828">
                              <a:lumMod val="50000"/>
                              <a:lumOff val="50000"/>
                            </a:srgbClr>
                          </a:solidFill>
                          <a:effectLst/>
                          <a:uLnTx/>
                          <a:uFillTx/>
                          <a:latin typeface="+mn-lt"/>
                          <a:ea typeface="+mn-ea"/>
                          <a:cs typeface="+mn-cs"/>
                        </a:rPr>
                        <a:t>(plutôt pas d’accord + pas du tout d’accord)</a:t>
                      </a:r>
                      <a:endParaRPr kumimoji="0" lang="fr-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1959053497"/>
                  </a:ext>
                </a:extLst>
              </a:tr>
              <a:tr h="215988">
                <a:tc>
                  <a:txBody>
                    <a:bodyPr/>
                    <a:lstStyle/>
                    <a:p>
                      <a:pPr algn="r"/>
                      <a:r>
                        <a:rPr lang="fr-BE" sz="1050" b="0" dirty="0">
                          <a:solidFill>
                            <a:schemeClr val="accent6">
                              <a:lumMod val="40000"/>
                              <a:lumOff val="60000"/>
                            </a:schemeClr>
                          </a:solidFill>
                          <a:latin typeface="+mn-lt"/>
                          <a:sym typeface="Wingdings 2" panose="05020102010507070707" pitchFamily="18" charset="2"/>
                        </a:rPr>
                        <a:t></a:t>
                      </a:r>
                      <a:endParaRPr lang="fr-BE" sz="1050" b="0" dirty="0">
                        <a:solidFill>
                          <a:schemeClr val="accent6">
                            <a:lumMod val="40000"/>
                            <a:lumOff val="60000"/>
                          </a:schemeClr>
                        </a:solidFill>
                        <a:latin typeface="+mn-lt"/>
                      </a:endParaRPr>
                    </a:p>
                  </a:txBody>
                  <a:tcPr marL="36000" marR="36000" marT="0" marB="0" anchor="ctr">
                    <a:noFill/>
                  </a:tcPr>
                </a:tc>
                <a:tc>
                  <a:txBody>
                    <a:bodyPr/>
                    <a:lstStyle/>
                    <a:p>
                      <a:r>
                        <a:rPr lang="fr-BE" sz="1050" b="0" kern="1200" dirty="0">
                          <a:solidFill>
                            <a:schemeClr val="tx1"/>
                          </a:solidFill>
                          <a:latin typeface="+mn-lt"/>
                          <a:ea typeface="+mn-ea"/>
                          <a:cs typeface="+mn-cs"/>
                        </a:rPr>
                        <a:t>Ni d’accord, ni pas d’accord</a:t>
                      </a:r>
                    </a:p>
                  </a:txBody>
                  <a:tcPr marL="36000" marR="36000" marT="0" marB="0" anchor="ctr">
                    <a:noFill/>
                  </a:tcPr>
                </a:tc>
                <a:extLst>
                  <a:ext uri="{0D108BD9-81ED-4DB2-BD59-A6C34878D82A}">
                    <a16:rowId xmlns:a16="http://schemas.microsoft.com/office/drawing/2014/main" val="4035980960"/>
                  </a:ext>
                </a:extLst>
              </a:tr>
              <a:tr h="215988">
                <a:tc>
                  <a:txBody>
                    <a:bodyPr/>
                    <a:lstStyle/>
                    <a:p>
                      <a:pPr algn="r"/>
                      <a:r>
                        <a:rPr lang="fr-BE" sz="1050" b="0" dirty="0">
                          <a:solidFill>
                            <a:schemeClr val="tx2"/>
                          </a:solidFill>
                          <a:latin typeface="+mn-lt"/>
                          <a:sym typeface="Wingdings 2" panose="05020102010507070707" pitchFamily="18" charset="2"/>
                        </a:rPr>
                        <a:t></a:t>
                      </a:r>
                      <a:endParaRPr lang="fr-BE" sz="1050" b="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050" b="0" dirty="0">
                          <a:solidFill>
                            <a:schemeClr val="tx1"/>
                          </a:solidFill>
                          <a:latin typeface="+mn-lt"/>
                        </a:rPr>
                        <a:t>D’accord </a:t>
                      </a:r>
                      <a:r>
                        <a:rPr kumimoji="0" lang="fr-BE" sz="800" b="0" i="0" u="none" strike="noStrike" kern="1200" cap="none" spc="0" normalizeH="0" baseline="0" dirty="0">
                          <a:ln>
                            <a:noFill/>
                          </a:ln>
                          <a:solidFill>
                            <a:srgbClr val="282828">
                              <a:lumMod val="50000"/>
                              <a:lumOff val="50000"/>
                            </a:srgbClr>
                          </a:solidFill>
                          <a:effectLst/>
                          <a:uLnTx/>
                          <a:uFillTx/>
                          <a:latin typeface="+mn-lt"/>
                          <a:ea typeface="+mn-ea"/>
                          <a:cs typeface="+mn-cs"/>
                        </a:rPr>
                        <a:t>(tout à fait d’accord + plutôt d’accord)</a:t>
                      </a:r>
                      <a:endParaRPr kumimoji="0" lang="fr-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bl>
          </a:graphicData>
        </a:graphic>
      </p:graphicFrame>
    </p:spTree>
    <p:extLst>
      <p:ext uri="{BB962C8B-B14F-4D97-AF65-F5344CB8AC3E}">
        <p14:creationId xmlns:p14="http://schemas.microsoft.com/office/powerpoint/2010/main" val="3505244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670147459"/>
              </p:ext>
            </p:extLst>
          </p:nvPr>
        </p:nvGraphicFramePr>
        <p:xfrm>
          <a:off x="407988" y="2133600"/>
          <a:ext cx="11376000" cy="3779838"/>
        </p:xfrm>
        <a:graphic>
          <a:graphicData uri="http://schemas.openxmlformats.org/drawingml/2006/table">
            <a:tbl>
              <a:tblPr firstRow="1" bandRow="1">
                <a:tableStyleId>{2D5ABB26-0587-4C30-8999-92F81FD0307C}</a:tableStyleId>
              </a:tblPr>
              <a:tblGrid>
                <a:gridCol w="3459162">
                  <a:extLst>
                    <a:ext uri="{9D8B030D-6E8A-4147-A177-3AD203B41FA5}">
                      <a16:colId xmlns:a16="http://schemas.microsoft.com/office/drawing/2014/main" val="2457120873"/>
                    </a:ext>
                  </a:extLst>
                </a:gridCol>
                <a:gridCol w="1724838">
                  <a:extLst>
                    <a:ext uri="{9D8B030D-6E8A-4147-A177-3AD203B41FA5}">
                      <a16:colId xmlns:a16="http://schemas.microsoft.com/office/drawing/2014/main" val="943016155"/>
                    </a:ext>
                  </a:extLst>
                </a:gridCol>
                <a:gridCol w="3096000">
                  <a:extLst>
                    <a:ext uri="{9D8B030D-6E8A-4147-A177-3AD203B41FA5}">
                      <a16:colId xmlns:a16="http://schemas.microsoft.com/office/drawing/2014/main" val="2434802137"/>
                    </a:ext>
                  </a:extLst>
                </a:gridCol>
                <a:gridCol w="3096000">
                  <a:extLst>
                    <a:ext uri="{9D8B030D-6E8A-4147-A177-3AD203B41FA5}">
                      <a16:colId xmlns:a16="http://schemas.microsoft.com/office/drawing/2014/main" val="3401884954"/>
                    </a:ext>
                  </a:extLst>
                </a:gridCol>
              </a:tblGrid>
              <a:tr h="1889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dirty="0">
                          <a:ln>
                            <a:noFill/>
                          </a:ln>
                          <a:solidFill>
                            <a:schemeClr val="tx1"/>
                          </a:solidFill>
                          <a:effectLst/>
                          <a:uLnTx/>
                          <a:uFillTx/>
                          <a:latin typeface="+mn-lt"/>
                          <a:ea typeface="+mn-ea"/>
                          <a:cs typeface="+mn-cs"/>
                        </a:rPr>
                        <a:t>Un chien au travail cause trop de distractions.</a:t>
                      </a:r>
                      <a:endParaRPr kumimoji="0" lang="fr-BE" sz="1200" b="0" i="0" u="none" strike="noStrike" kern="1200" cap="none" spc="0" normalizeH="0" baseline="0" noProof="0" dirty="0">
                        <a:ln>
                          <a:noFill/>
                        </a:ln>
                        <a:solidFill>
                          <a:schemeClr val="tx1"/>
                        </a:solidFill>
                        <a:effectLst/>
                        <a:uLnTx/>
                        <a:uFillTx/>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1889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dirty="0">
                          <a:ln>
                            <a:noFill/>
                          </a:ln>
                          <a:solidFill>
                            <a:schemeClr val="tx1"/>
                          </a:solidFill>
                          <a:effectLst/>
                          <a:uLnTx/>
                          <a:uFillTx/>
                          <a:latin typeface="+mn-lt"/>
                          <a:ea typeface="+mn-ea"/>
                          <a:cs typeface="+mn-cs"/>
                        </a:rPr>
                        <a:t>La présence d’un chien sur le lieu de travail demande beaucoup plus de travail.</a:t>
                      </a:r>
                      <a:endParaRPr kumimoji="0" lang="fr-BE" sz="1200" b="0" i="0" u="none" strike="noStrike" kern="1200" cap="none" spc="0" normalizeH="0" baseline="0" noProof="0" dirty="0">
                        <a:ln>
                          <a:noFill/>
                        </a:ln>
                        <a:solidFill>
                          <a:schemeClr val="tx1"/>
                        </a:solidFill>
                        <a:effectLst/>
                        <a:uLnTx/>
                        <a:uFillTx/>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389451" y="646506"/>
            <a:ext cx="11376025" cy="719138"/>
          </a:xfrm>
        </p:spPr>
        <p:txBody>
          <a:bodyPr/>
          <a:lstStyle/>
          <a:p>
            <a:r>
              <a:rPr lang="fr-BE" sz="1600" dirty="0"/>
              <a:t>Les entreprises wallonnes où les chiens ne sont pas autorisés sur le lieu de travail sont plus enclines à penser que la présence d’un chien crée trop de distractions et génère du travail supplémentaire. Les entreprises où les chiens sont autorisés trouvent justement que cela n’est pas le cas. </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Wallonie</a:t>
            </a:r>
          </a:p>
          <a:p>
            <a:r>
              <a:rPr lang="fr-BE" dirty="0"/>
              <a:t>Question:	Q11. Dans quelle mesure êtes-vous d’accord avec les affirmations suivantes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19</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Affirmations (2/2)</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3612738150"/>
              </p:ext>
            </p:extLst>
          </p:nvPr>
        </p:nvGraphicFramePr>
        <p:xfrm>
          <a:off x="3863975" y="1484311"/>
          <a:ext cx="7920036" cy="1060042"/>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562110">
                <a:tc>
                  <a:txBody>
                    <a:bodyPr/>
                    <a:lstStyle/>
                    <a:p>
                      <a:pPr marL="0" algn="ctr" defTabSz="914400" rtl="0" eaLnBrk="1" latinLnBrk="0" hangingPunct="1"/>
                      <a:r>
                        <a:rPr lang="fr-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NON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497932">
                <a:tc>
                  <a:txBody>
                    <a:bodyPr/>
                    <a:lstStyle/>
                    <a:p>
                      <a:pPr algn="ctr"/>
                      <a:r>
                        <a:rPr lang="fr-BE" sz="1000" b="0" dirty="0">
                          <a:solidFill>
                            <a:schemeClr val="tx1">
                              <a:lumMod val="50000"/>
                              <a:lumOff val="50000"/>
                            </a:schemeClr>
                          </a:solidFill>
                          <a:latin typeface="+mn-lt"/>
                        </a:rPr>
                        <a:t>(n=100)</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000" b="0" dirty="0">
                          <a:solidFill>
                            <a:schemeClr val="tx1">
                              <a:lumMod val="50000"/>
                              <a:lumOff val="50000"/>
                            </a:schemeClr>
                          </a:solidFill>
                          <a:latin typeface="+mn-lt"/>
                        </a:rPr>
                        <a:t>(n=48)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0" dirty="0">
                          <a:solidFill>
                            <a:schemeClr val="tx1">
                              <a:lumMod val="50000"/>
                              <a:lumOff val="50000"/>
                            </a:schemeClr>
                          </a:solidFill>
                          <a:latin typeface="+mn-lt"/>
                        </a:rPr>
                        <a:t>(n=82)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cxnSp>
        <p:nvCxnSpPr>
          <p:cNvPr id="35" name="Straight Connector 34">
            <a:extLst>
              <a:ext uri="{FF2B5EF4-FFF2-40B4-BE49-F238E27FC236}">
                <a16:creationId xmlns:a16="http://schemas.microsoft.com/office/drawing/2014/main" id="{44938619-222E-440E-A26A-99ABC7AB8221}"/>
              </a:ext>
            </a:extLst>
          </p:cNvPr>
          <p:cNvCxnSpPr>
            <a:cxnSpLocks/>
          </p:cNvCxnSpPr>
          <p:nvPr/>
        </p:nvCxnSpPr>
        <p:spPr>
          <a:xfrm>
            <a:off x="6500697" y="1484313"/>
            <a:ext cx="0" cy="4429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9F8B862C-6D37-486A-8024-DAA283A0F373}"/>
              </a:ext>
            </a:extLst>
          </p:cNvPr>
          <p:cNvGraphicFramePr/>
          <p:nvPr>
            <p:extLst>
              <p:ext uri="{D42A27DB-BD31-4B8C-83A1-F6EECF244321}">
                <p14:modId xmlns:p14="http://schemas.microsoft.com/office/powerpoint/2010/main" val="3525941608"/>
              </p:ext>
            </p:extLst>
          </p:nvPr>
        </p:nvGraphicFramePr>
        <p:xfrm>
          <a:off x="3863975" y="2133600"/>
          <a:ext cx="2632596"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hart 39">
            <a:extLst>
              <a:ext uri="{FF2B5EF4-FFF2-40B4-BE49-F238E27FC236}">
                <a16:creationId xmlns:a16="http://schemas.microsoft.com/office/drawing/2014/main" id="{E11A4A43-82CA-4739-8B4A-0E4781AB7B52}"/>
              </a:ext>
            </a:extLst>
          </p:cNvPr>
          <p:cNvGraphicFramePr/>
          <p:nvPr>
            <p:extLst>
              <p:ext uri="{D42A27DB-BD31-4B8C-83A1-F6EECF244321}">
                <p14:modId xmlns:p14="http://schemas.microsoft.com/office/powerpoint/2010/main" val="3525552612"/>
              </p:ext>
            </p:extLst>
          </p:nvPr>
        </p:nvGraphicFramePr>
        <p:xfrm>
          <a:off x="6507204" y="2133600"/>
          <a:ext cx="2632596" cy="3779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40">
            <a:extLst>
              <a:ext uri="{FF2B5EF4-FFF2-40B4-BE49-F238E27FC236}">
                <a16:creationId xmlns:a16="http://schemas.microsoft.com/office/drawing/2014/main" id="{8A9E6CA4-49C4-4CE7-BB2B-FDEF1C635668}"/>
              </a:ext>
            </a:extLst>
          </p:cNvPr>
          <p:cNvGraphicFramePr/>
          <p:nvPr>
            <p:extLst>
              <p:ext uri="{D42A27DB-BD31-4B8C-83A1-F6EECF244321}">
                <p14:modId xmlns:p14="http://schemas.microsoft.com/office/powerpoint/2010/main" val="1470474899"/>
              </p:ext>
            </p:extLst>
          </p:nvPr>
        </p:nvGraphicFramePr>
        <p:xfrm>
          <a:off x="9150433" y="2133600"/>
          <a:ext cx="2632596" cy="3779838"/>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88475A45-5C93-432C-8A70-C809A055B9A9}"/>
              </a:ext>
            </a:extLst>
          </p:cNvPr>
          <p:cNvGrpSpPr/>
          <p:nvPr/>
        </p:nvGrpSpPr>
        <p:grpSpPr>
          <a:xfrm>
            <a:off x="8826788" y="1365644"/>
            <a:ext cx="406005" cy="406005"/>
            <a:chOff x="8692675" y="1697684"/>
            <a:chExt cx="406005" cy="406005"/>
          </a:xfrm>
        </p:grpSpPr>
        <p:sp>
          <p:nvSpPr>
            <p:cNvPr id="4" name="Oval 3">
              <a:extLst>
                <a:ext uri="{FF2B5EF4-FFF2-40B4-BE49-F238E27FC236}">
                  <a16:creationId xmlns:a16="http://schemas.microsoft.com/office/drawing/2014/main" id="{8FC41800-849E-49CB-A677-DD96C1635D70}"/>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49" name="Group 48">
              <a:extLst>
                <a:ext uri="{FF2B5EF4-FFF2-40B4-BE49-F238E27FC236}">
                  <a16:creationId xmlns:a16="http://schemas.microsoft.com/office/drawing/2014/main" id="{EA03AFF3-F02F-4580-B9BD-456CC15ECC3B}"/>
                </a:ext>
              </a:extLst>
            </p:cNvPr>
            <p:cNvGrpSpPr/>
            <p:nvPr/>
          </p:nvGrpSpPr>
          <p:grpSpPr>
            <a:xfrm>
              <a:off x="8750118" y="1755127"/>
              <a:ext cx="291117" cy="291117"/>
              <a:chOff x="2262188" y="3819655"/>
              <a:chExt cx="2095960" cy="2095960"/>
            </a:xfrm>
          </p:grpSpPr>
          <p:pic>
            <p:nvPicPr>
              <p:cNvPr id="50" name="Graphic 49">
                <a:extLst>
                  <a:ext uri="{FF2B5EF4-FFF2-40B4-BE49-F238E27FC236}">
                    <a16:creationId xmlns:a16="http://schemas.microsoft.com/office/drawing/2014/main" id="{C0EC0B56-757C-41D1-8593-8D8461872A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grpSp>
            <p:nvGrpSpPr>
              <p:cNvPr id="51" name="Group 50">
                <a:extLst>
                  <a:ext uri="{FF2B5EF4-FFF2-40B4-BE49-F238E27FC236}">
                    <a16:creationId xmlns:a16="http://schemas.microsoft.com/office/drawing/2014/main" id="{ADBFCDA7-DB2E-47A8-B00C-EF231F7605BC}"/>
                  </a:ext>
                </a:extLst>
              </p:cNvPr>
              <p:cNvGrpSpPr/>
              <p:nvPr/>
            </p:nvGrpSpPr>
            <p:grpSpPr>
              <a:xfrm>
                <a:off x="2319207" y="5123615"/>
                <a:ext cx="792000" cy="792000"/>
                <a:chOff x="4483783" y="2403459"/>
                <a:chExt cx="792000" cy="792000"/>
              </a:xfrm>
            </p:grpSpPr>
            <p:sp>
              <p:nvSpPr>
                <p:cNvPr id="52" name="Oval 51">
                  <a:extLst>
                    <a:ext uri="{FF2B5EF4-FFF2-40B4-BE49-F238E27FC236}">
                      <a16:creationId xmlns:a16="http://schemas.microsoft.com/office/drawing/2014/main" id="{9A5FF053-3276-43F5-AE3B-84F81BBE5BA9}"/>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3" name="Freeform: Shape 52">
                  <a:extLst>
                    <a:ext uri="{FF2B5EF4-FFF2-40B4-BE49-F238E27FC236}">
                      <a16:creationId xmlns:a16="http://schemas.microsoft.com/office/drawing/2014/main" id="{3912F22A-2BA3-478A-876F-643F5C191C94}"/>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fr-BE" dirty="0"/>
                </a:p>
              </p:txBody>
            </p:sp>
          </p:grpSp>
        </p:grpSp>
      </p:grpSp>
      <p:grpSp>
        <p:nvGrpSpPr>
          <p:cNvPr id="9" name="Group 8">
            <a:extLst>
              <a:ext uri="{FF2B5EF4-FFF2-40B4-BE49-F238E27FC236}">
                <a16:creationId xmlns:a16="http://schemas.microsoft.com/office/drawing/2014/main" id="{4DBAE4A5-4299-4611-B248-09A188058D1E}"/>
              </a:ext>
            </a:extLst>
          </p:cNvPr>
          <p:cNvGrpSpPr/>
          <p:nvPr/>
        </p:nvGrpSpPr>
        <p:grpSpPr>
          <a:xfrm>
            <a:off x="11474663" y="1365644"/>
            <a:ext cx="406005" cy="406005"/>
            <a:chOff x="11344072" y="1697684"/>
            <a:chExt cx="406005" cy="406005"/>
          </a:xfrm>
        </p:grpSpPr>
        <p:sp>
          <p:nvSpPr>
            <p:cNvPr id="36" name="Oval 35">
              <a:extLst>
                <a:ext uri="{FF2B5EF4-FFF2-40B4-BE49-F238E27FC236}">
                  <a16:creationId xmlns:a16="http://schemas.microsoft.com/office/drawing/2014/main" id="{7DCA16FF-4031-4B40-B6A5-6013AED1DFFE}"/>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37" name="Group 36">
              <a:extLst>
                <a:ext uri="{FF2B5EF4-FFF2-40B4-BE49-F238E27FC236}">
                  <a16:creationId xmlns:a16="http://schemas.microsoft.com/office/drawing/2014/main" id="{50929886-D8E2-4717-ACB0-034CD1E3D737}"/>
                </a:ext>
              </a:extLst>
            </p:cNvPr>
            <p:cNvGrpSpPr/>
            <p:nvPr/>
          </p:nvGrpSpPr>
          <p:grpSpPr>
            <a:xfrm>
              <a:off x="11401515" y="1755127"/>
              <a:ext cx="291117" cy="291117"/>
              <a:chOff x="2262188" y="3819655"/>
              <a:chExt cx="2095960" cy="2095960"/>
            </a:xfrm>
          </p:grpSpPr>
          <p:pic>
            <p:nvPicPr>
              <p:cNvPr id="38" name="Graphic 37">
                <a:extLst>
                  <a:ext uri="{FF2B5EF4-FFF2-40B4-BE49-F238E27FC236}">
                    <a16:creationId xmlns:a16="http://schemas.microsoft.com/office/drawing/2014/main" id="{E06F15BE-19BD-46A3-9612-E5B36202FB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2188" y="3819655"/>
                <a:ext cx="2095960" cy="2095960"/>
              </a:xfrm>
              <a:prstGeom prst="rect">
                <a:avLst/>
              </a:prstGeom>
            </p:spPr>
          </p:pic>
          <p:sp>
            <p:nvSpPr>
              <p:cNvPr id="42" name="Oval 41">
                <a:extLst>
                  <a:ext uri="{FF2B5EF4-FFF2-40B4-BE49-F238E27FC236}">
                    <a16:creationId xmlns:a16="http://schemas.microsoft.com/office/drawing/2014/main" id="{F8CCA68D-CD32-47A8-88A2-B13BEFA0A191}"/>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44" name="Freeform: Shape 43">
              <a:extLst>
                <a:ext uri="{FF2B5EF4-FFF2-40B4-BE49-F238E27FC236}">
                  <a16:creationId xmlns:a16="http://schemas.microsoft.com/office/drawing/2014/main" id="{D8936CE6-E026-4463-BAB8-35D23F6B4B70}"/>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fr-BE" dirty="0"/>
            </a:p>
          </p:txBody>
        </p:sp>
      </p:grpSp>
      <p:sp>
        <p:nvSpPr>
          <p:cNvPr id="7" name="TextBox 6">
            <a:extLst>
              <a:ext uri="{FF2B5EF4-FFF2-40B4-BE49-F238E27FC236}">
                <a16:creationId xmlns:a16="http://schemas.microsoft.com/office/drawing/2014/main" id="{EDB76A08-0D8D-4B6B-8019-FF70F71AE882}"/>
              </a:ext>
            </a:extLst>
          </p:cNvPr>
          <p:cNvSpPr txBox="1"/>
          <p:nvPr/>
        </p:nvSpPr>
        <p:spPr>
          <a:xfrm>
            <a:off x="8014997" y="2420972"/>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27" name="TextBox 26">
            <a:extLst>
              <a:ext uri="{FF2B5EF4-FFF2-40B4-BE49-F238E27FC236}">
                <a16:creationId xmlns:a16="http://schemas.microsoft.com/office/drawing/2014/main" id="{47F98405-9E21-44F7-91F0-74CA5625A076}"/>
              </a:ext>
            </a:extLst>
          </p:cNvPr>
          <p:cNvSpPr txBox="1"/>
          <p:nvPr/>
        </p:nvSpPr>
        <p:spPr>
          <a:xfrm>
            <a:off x="9683232" y="2420972"/>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28" name="TextBox 27">
            <a:extLst>
              <a:ext uri="{FF2B5EF4-FFF2-40B4-BE49-F238E27FC236}">
                <a16:creationId xmlns:a16="http://schemas.microsoft.com/office/drawing/2014/main" id="{BA465ADE-3E2D-47AD-B713-4E9D77C066CC}"/>
              </a:ext>
            </a:extLst>
          </p:cNvPr>
          <p:cNvSpPr txBox="1"/>
          <p:nvPr/>
        </p:nvSpPr>
        <p:spPr>
          <a:xfrm>
            <a:off x="10328702" y="2420972"/>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0" name="TextBox 29">
            <a:extLst>
              <a:ext uri="{FF2B5EF4-FFF2-40B4-BE49-F238E27FC236}">
                <a16:creationId xmlns:a16="http://schemas.microsoft.com/office/drawing/2014/main" id="{48222F01-9FC2-44D1-B07D-5FF3F4A3CFB4}"/>
              </a:ext>
            </a:extLst>
          </p:cNvPr>
          <p:cNvSpPr txBox="1"/>
          <p:nvPr/>
        </p:nvSpPr>
        <p:spPr>
          <a:xfrm>
            <a:off x="10892858" y="2991502"/>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2" name="TextBox 31">
            <a:extLst>
              <a:ext uri="{FF2B5EF4-FFF2-40B4-BE49-F238E27FC236}">
                <a16:creationId xmlns:a16="http://schemas.microsoft.com/office/drawing/2014/main" id="{BF6B067E-9597-4816-BD22-54533229EF79}"/>
              </a:ext>
            </a:extLst>
          </p:cNvPr>
          <p:cNvSpPr txBox="1"/>
          <p:nvPr/>
        </p:nvSpPr>
        <p:spPr>
          <a:xfrm>
            <a:off x="10911520" y="3921855"/>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3" name="TextBox 32">
            <a:extLst>
              <a:ext uri="{FF2B5EF4-FFF2-40B4-BE49-F238E27FC236}">
                <a16:creationId xmlns:a16="http://schemas.microsoft.com/office/drawing/2014/main" id="{CC58B998-6E85-4497-A271-46C138969B2C}"/>
              </a:ext>
            </a:extLst>
          </p:cNvPr>
          <p:cNvSpPr txBox="1"/>
          <p:nvPr/>
        </p:nvSpPr>
        <p:spPr>
          <a:xfrm>
            <a:off x="10969592" y="4872090"/>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4" name="TextBox 33">
            <a:extLst>
              <a:ext uri="{FF2B5EF4-FFF2-40B4-BE49-F238E27FC236}">
                <a16:creationId xmlns:a16="http://schemas.microsoft.com/office/drawing/2014/main" id="{A9967E4F-CE90-4C3D-BA19-6A2D859FB210}"/>
              </a:ext>
            </a:extLst>
          </p:cNvPr>
          <p:cNvSpPr txBox="1"/>
          <p:nvPr/>
        </p:nvSpPr>
        <p:spPr>
          <a:xfrm>
            <a:off x="9952558" y="5439847"/>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9" name="TextBox 38">
            <a:extLst>
              <a:ext uri="{FF2B5EF4-FFF2-40B4-BE49-F238E27FC236}">
                <a16:creationId xmlns:a16="http://schemas.microsoft.com/office/drawing/2014/main" id="{19691294-BD49-413A-8277-38395748179D}"/>
              </a:ext>
            </a:extLst>
          </p:cNvPr>
          <p:cNvSpPr txBox="1"/>
          <p:nvPr/>
        </p:nvSpPr>
        <p:spPr>
          <a:xfrm>
            <a:off x="7293401" y="2991502"/>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43" name="TextBox 42">
            <a:extLst>
              <a:ext uri="{FF2B5EF4-FFF2-40B4-BE49-F238E27FC236}">
                <a16:creationId xmlns:a16="http://schemas.microsoft.com/office/drawing/2014/main" id="{C076AF8E-5277-4963-9E12-E6E59B0D72EE}"/>
              </a:ext>
            </a:extLst>
          </p:cNvPr>
          <p:cNvSpPr txBox="1"/>
          <p:nvPr/>
        </p:nvSpPr>
        <p:spPr>
          <a:xfrm>
            <a:off x="7293402" y="3931186"/>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45" name="TextBox 44">
            <a:extLst>
              <a:ext uri="{FF2B5EF4-FFF2-40B4-BE49-F238E27FC236}">
                <a16:creationId xmlns:a16="http://schemas.microsoft.com/office/drawing/2014/main" id="{4CA3C739-2AF7-48DB-8847-677EEEED11BE}"/>
              </a:ext>
            </a:extLst>
          </p:cNvPr>
          <p:cNvSpPr txBox="1"/>
          <p:nvPr/>
        </p:nvSpPr>
        <p:spPr>
          <a:xfrm>
            <a:off x="7326409" y="4881421"/>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46" name="TextBox 45">
            <a:extLst>
              <a:ext uri="{FF2B5EF4-FFF2-40B4-BE49-F238E27FC236}">
                <a16:creationId xmlns:a16="http://schemas.microsoft.com/office/drawing/2014/main" id="{FD27EC4A-EBB0-4C70-BF8C-E8E0BDA6A6D3}"/>
              </a:ext>
            </a:extLst>
          </p:cNvPr>
          <p:cNvSpPr txBox="1"/>
          <p:nvPr/>
        </p:nvSpPr>
        <p:spPr>
          <a:xfrm>
            <a:off x="8388204" y="5449178"/>
            <a:ext cx="276057"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graphicFrame>
        <p:nvGraphicFramePr>
          <p:cNvPr id="48" name="Table 47">
            <a:extLst>
              <a:ext uri="{FF2B5EF4-FFF2-40B4-BE49-F238E27FC236}">
                <a16:creationId xmlns:a16="http://schemas.microsoft.com/office/drawing/2014/main" id="{8CEB366A-6D1A-4848-963B-2D4806B9EA77}"/>
              </a:ext>
            </a:extLst>
          </p:cNvPr>
          <p:cNvGraphicFramePr>
            <a:graphicFrameLocks noGrp="1"/>
          </p:cNvGraphicFramePr>
          <p:nvPr>
            <p:extLst>
              <p:ext uri="{D42A27DB-BD31-4B8C-83A1-F6EECF244321}">
                <p14:modId xmlns:p14="http://schemas.microsoft.com/office/powerpoint/2010/main" val="4045784897"/>
              </p:ext>
            </p:extLst>
          </p:nvPr>
        </p:nvGraphicFramePr>
        <p:xfrm>
          <a:off x="407393" y="1484313"/>
          <a:ext cx="3456571" cy="647964"/>
        </p:xfrm>
        <a:graphic>
          <a:graphicData uri="http://schemas.openxmlformats.org/drawingml/2006/table">
            <a:tbl>
              <a:tblPr>
                <a:tableStyleId>{2D5ABB26-0587-4C30-8999-92F81FD0307C}</a:tableStyleId>
              </a:tblPr>
              <a:tblGrid>
                <a:gridCol w="211732">
                  <a:extLst>
                    <a:ext uri="{9D8B030D-6E8A-4147-A177-3AD203B41FA5}">
                      <a16:colId xmlns:a16="http://schemas.microsoft.com/office/drawing/2014/main" val="2354454430"/>
                    </a:ext>
                  </a:extLst>
                </a:gridCol>
                <a:gridCol w="3244839">
                  <a:extLst>
                    <a:ext uri="{9D8B030D-6E8A-4147-A177-3AD203B41FA5}">
                      <a16:colId xmlns:a16="http://schemas.microsoft.com/office/drawing/2014/main" val="2015932734"/>
                    </a:ext>
                  </a:extLst>
                </a:gridCol>
              </a:tblGrid>
              <a:tr h="215988">
                <a:tc>
                  <a:txBody>
                    <a:bodyPr/>
                    <a:lstStyle/>
                    <a:p>
                      <a:pPr algn="r"/>
                      <a:r>
                        <a:rPr lang="fr-BE" sz="1050" b="0" dirty="0">
                          <a:solidFill>
                            <a:schemeClr val="accent5"/>
                          </a:solidFill>
                          <a:latin typeface="+mn-lt"/>
                          <a:sym typeface="Wingdings 2" panose="05020102010507070707" pitchFamily="18" charset="2"/>
                        </a:rPr>
                        <a:t></a:t>
                      </a:r>
                      <a:endParaRPr lang="fr-BE" sz="1050" b="0" dirty="0">
                        <a:solidFill>
                          <a:schemeClr val="accent5"/>
                        </a:solidFill>
                        <a:latin typeface="+mn-lt"/>
                      </a:endParaRPr>
                    </a:p>
                  </a:txBody>
                  <a:tcPr marL="36000" marR="36000" marT="0" marB="0" anchor="ctr">
                    <a:noFill/>
                  </a:tcPr>
                </a:tc>
                <a:tc>
                  <a:txBody>
                    <a:bodyPr/>
                    <a:lstStyle/>
                    <a:p>
                      <a:r>
                        <a:rPr lang="fr-BE" sz="1050" b="0" dirty="0">
                          <a:solidFill>
                            <a:schemeClr val="tx1"/>
                          </a:solidFill>
                          <a:latin typeface="+mn-lt"/>
                        </a:rPr>
                        <a:t>Pas d’accord </a:t>
                      </a:r>
                      <a:r>
                        <a:rPr kumimoji="0" lang="fr-BE" sz="800" b="0" i="0" u="none" strike="noStrike" kern="1200" cap="none" spc="0" normalizeH="0" baseline="0" dirty="0">
                          <a:ln>
                            <a:noFill/>
                          </a:ln>
                          <a:solidFill>
                            <a:srgbClr val="282828">
                              <a:lumMod val="50000"/>
                              <a:lumOff val="50000"/>
                            </a:srgbClr>
                          </a:solidFill>
                          <a:effectLst/>
                          <a:uLnTx/>
                          <a:uFillTx/>
                          <a:latin typeface="+mn-lt"/>
                          <a:ea typeface="+mn-ea"/>
                          <a:cs typeface="+mn-cs"/>
                        </a:rPr>
                        <a:t>(plutôt pas d’accord + pas du tout d’accord)</a:t>
                      </a:r>
                      <a:endParaRPr kumimoji="0" lang="fr-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1959053497"/>
                  </a:ext>
                </a:extLst>
              </a:tr>
              <a:tr h="215988">
                <a:tc>
                  <a:txBody>
                    <a:bodyPr/>
                    <a:lstStyle/>
                    <a:p>
                      <a:pPr algn="r"/>
                      <a:r>
                        <a:rPr lang="fr-BE" sz="1050" b="0" dirty="0">
                          <a:solidFill>
                            <a:schemeClr val="accent6">
                              <a:lumMod val="40000"/>
                              <a:lumOff val="60000"/>
                            </a:schemeClr>
                          </a:solidFill>
                          <a:latin typeface="+mn-lt"/>
                          <a:sym typeface="Wingdings 2" panose="05020102010507070707" pitchFamily="18" charset="2"/>
                        </a:rPr>
                        <a:t></a:t>
                      </a:r>
                      <a:endParaRPr lang="fr-BE" sz="1050" b="0" dirty="0">
                        <a:solidFill>
                          <a:schemeClr val="accent6">
                            <a:lumMod val="40000"/>
                            <a:lumOff val="60000"/>
                          </a:schemeClr>
                        </a:solidFill>
                        <a:latin typeface="+mn-lt"/>
                      </a:endParaRPr>
                    </a:p>
                  </a:txBody>
                  <a:tcPr marL="36000" marR="36000" marT="0" marB="0" anchor="ctr">
                    <a:noFill/>
                  </a:tcPr>
                </a:tc>
                <a:tc>
                  <a:txBody>
                    <a:bodyPr/>
                    <a:lstStyle/>
                    <a:p>
                      <a:r>
                        <a:rPr lang="fr-BE" sz="1050" b="0" kern="1200" dirty="0">
                          <a:solidFill>
                            <a:schemeClr val="tx1"/>
                          </a:solidFill>
                          <a:latin typeface="+mn-lt"/>
                          <a:ea typeface="+mn-ea"/>
                          <a:cs typeface="+mn-cs"/>
                        </a:rPr>
                        <a:t>Ni d’accord, ni pas d’accord</a:t>
                      </a:r>
                    </a:p>
                  </a:txBody>
                  <a:tcPr marL="36000" marR="36000" marT="0" marB="0" anchor="ctr">
                    <a:noFill/>
                  </a:tcPr>
                </a:tc>
                <a:extLst>
                  <a:ext uri="{0D108BD9-81ED-4DB2-BD59-A6C34878D82A}">
                    <a16:rowId xmlns:a16="http://schemas.microsoft.com/office/drawing/2014/main" val="4035980960"/>
                  </a:ext>
                </a:extLst>
              </a:tr>
              <a:tr h="215988">
                <a:tc>
                  <a:txBody>
                    <a:bodyPr/>
                    <a:lstStyle/>
                    <a:p>
                      <a:pPr algn="r"/>
                      <a:r>
                        <a:rPr lang="fr-BE" sz="1050" b="0" dirty="0">
                          <a:solidFill>
                            <a:schemeClr val="tx2"/>
                          </a:solidFill>
                          <a:latin typeface="+mn-lt"/>
                          <a:sym typeface="Wingdings 2" panose="05020102010507070707" pitchFamily="18" charset="2"/>
                        </a:rPr>
                        <a:t></a:t>
                      </a:r>
                      <a:endParaRPr lang="fr-BE" sz="1050" b="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050" b="0" dirty="0">
                          <a:solidFill>
                            <a:schemeClr val="tx1"/>
                          </a:solidFill>
                          <a:latin typeface="+mn-lt"/>
                        </a:rPr>
                        <a:t>D’accord </a:t>
                      </a:r>
                      <a:r>
                        <a:rPr kumimoji="0" lang="fr-BE" sz="800" b="0" i="0" u="none" strike="noStrike" kern="1200" cap="none" spc="0" normalizeH="0" baseline="0" dirty="0">
                          <a:ln>
                            <a:noFill/>
                          </a:ln>
                          <a:solidFill>
                            <a:srgbClr val="282828">
                              <a:lumMod val="50000"/>
                              <a:lumOff val="50000"/>
                            </a:srgbClr>
                          </a:solidFill>
                          <a:effectLst/>
                          <a:uLnTx/>
                          <a:uFillTx/>
                          <a:latin typeface="+mn-lt"/>
                          <a:ea typeface="+mn-ea"/>
                          <a:cs typeface="+mn-cs"/>
                        </a:rPr>
                        <a:t>(tout à fait d’accord + plutôt d’accord)</a:t>
                      </a:r>
                      <a:endParaRPr kumimoji="0" lang="fr-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bl>
          </a:graphicData>
        </a:graphic>
      </p:graphicFrame>
    </p:spTree>
    <p:extLst>
      <p:ext uri="{BB962C8B-B14F-4D97-AF65-F5344CB8AC3E}">
        <p14:creationId xmlns:p14="http://schemas.microsoft.com/office/powerpoint/2010/main" val="102335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4EE3D1-A3E9-4C23-9719-726260389FC8}"/>
              </a:ext>
            </a:extLst>
          </p:cNvPr>
          <p:cNvSpPr>
            <a:spLocks noGrp="1"/>
          </p:cNvSpPr>
          <p:nvPr>
            <p:ph type="sldNum" sz="quarter" idx="14"/>
          </p:nvPr>
        </p:nvSpPr>
        <p:spPr/>
        <p:txBody>
          <a:bodyPr/>
          <a:lstStyle/>
          <a:p>
            <a:fld id="{D61AABEC-672F-4B68-B914-690DA978312C}" type="slidenum">
              <a:rPr lang="fr-BE" smtClean="0"/>
              <a:pPr/>
              <a:t>2</a:t>
            </a:fld>
            <a:r>
              <a:rPr lang="fr-BE" dirty="0"/>
              <a:t> </a:t>
            </a:r>
          </a:p>
        </p:txBody>
      </p:sp>
      <p:sp>
        <p:nvSpPr>
          <p:cNvPr id="3" name="strTableOfContents">
            <a:extLst>
              <a:ext uri="{FF2B5EF4-FFF2-40B4-BE49-F238E27FC236}">
                <a16:creationId xmlns:a16="http://schemas.microsoft.com/office/drawing/2014/main" id="{7869759C-31A1-4543-AA8E-2C063725BDD2}"/>
              </a:ext>
            </a:extLst>
          </p:cNvPr>
          <p:cNvSpPr>
            <a:spLocks noGrp="1"/>
          </p:cNvSpPr>
          <p:nvPr>
            <p:ph type="body" sz="quarter" idx="13"/>
          </p:nvPr>
        </p:nvSpPr>
        <p:spPr/>
        <p:txBody>
          <a:bodyPr/>
          <a:lstStyle/>
          <a:p>
            <a:r>
              <a:rPr lang="fr-BE" dirty="0"/>
              <a:t>1. 	INTRODUCTION</a:t>
            </a:r>
          </a:p>
          <a:p>
            <a:r>
              <a:rPr lang="fr-BE" dirty="0"/>
              <a:t>2. 	RÉSULTATS</a:t>
            </a:r>
          </a:p>
          <a:p>
            <a:r>
              <a:rPr lang="fr-BE" dirty="0"/>
              <a:t>3. 	CONCLUSIONS</a:t>
            </a:r>
          </a:p>
          <a:p>
            <a:endParaRPr lang="fr-BE" dirty="0"/>
          </a:p>
        </p:txBody>
      </p:sp>
      <p:sp>
        <p:nvSpPr>
          <p:cNvPr id="2" name="Title 1">
            <a:extLst>
              <a:ext uri="{FF2B5EF4-FFF2-40B4-BE49-F238E27FC236}">
                <a16:creationId xmlns:a16="http://schemas.microsoft.com/office/drawing/2014/main" id="{63E8E1B0-6B27-4BA8-B5BD-E633BA247F35}"/>
              </a:ext>
            </a:extLst>
          </p:cNvPr>
          <p:cNvSpPr>
            <a:spLocks noGrp="1"/>
          </p:cNvSpPr>
          <p:nvPr>
            <p:ph type="title"/>
          </p:nvPr>
        </p:nvSpPr>
        <p:spPr/>
        <p:txBody>
          <a:bodyPr/>
          <a:lstStyle/>
          <a:p>
            <a:r>
              <a:rPr lang="fr-BE" dirty="0"/>
              <a:t>INHOUD</a:t>
            </a:r>
          </a:p>
        </p:txBody>
      </p:sp>
    </p:spTree>
    <p:extLst>
      <p:ext uri="{BB962C8B-B14F-4D97-AF65-F5344CB8AC3E}">
        <p14:creationId xmlns:p14="http://schemas.microsoft.com/office/powerpoint/2010/main" val="4092804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77D455A-FFF6-437C-9DB7-CACBEED7AA7C}"/>
              </a:ext>
            </a:extLst>
          </p:cNvPr>
          <p:cNvPicPr>
            <a:picLocks noGrp="1" noChangeAspect="1"/>
          </p:cNvPicPr>
          <p:nvPr>
            <p:ph type="pic" sz="quarter" idx="15"/>
          </p:nvPr>
        </p:nvPicPr>
        <p:blipFill rotWithShape="1">
          <a:blip r:embed="rId2" cstate="print">
            <a:alphaModFix amt="70000"/>
            <a:extLst>
              <a:ext uri="{28A0092B-C50C-407E-A947-70E740481C1C}">
                <a14:useLocalDpi xmlns:a14="http://schemas.microsoft.com/office/drawing/2010/main" val="0"/>
              </a:ext>
            </a:extLst>
          </a:blip>
          <a:srcRect t="60523" b="1973"/>
          <a:stretch/>
        </p:blipFill>
        <p:spPr>
          <a:xfrm>
            <a:off x="2" y="1"/>
            <a:ext cx="12191999" cy="6858000"/>
          </a:xfrm>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a:xfrm>
            <a:off x="9804707" y="3287"/>
            <a:ext cx="1972313" cy="4416594"/>
          </a:xfrm>
        </p:spPr>
        <p:txBody>
          <a:bodyPr/>
          <a:lstStyle/>
          <a:p>
            <a:r>
              <a:rPr lang="fr-BE" dirty="0"/>
              <a:t>3</a:t>
            </a:r>
          </a:p>
        </p:txBody>
      </p:sp>
      <p:sp>
        <p:nvSpPr>
          <p:cNvPr id="6" name="Text Placeholder 5">
            <a:extLst>
              <a:ext uri="{FF2B5EF4-FFF2-40B4-BE49-F238E27FC236}">
                <a16:creationId xmlns:a16="http://schemas.microsoft.com/office/drawing/2014/main" id="{8F44E7E6-E215-4943-92BD-4F26D38195F7}"/>
              </a:ext>
            </a:extLst>
          </p:cNvPr>
          <p:cNvSpPr>
            <a:spLocks noGrp="1"/>
          </p:cNvSpPr>
          <p:nvPr>
            <p:ph type="body" sz="quarter" idx="16"/>
          </p:nvPr>
        </p:nvSpPr>
        <p:spPr/>
        <p:txBody>
          <a:bodyPr/>
          <a:lstStyle/>
          <a:p>
            <a:endParaRPr lang="fr-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fr-BE" dirty="0"/>
              <a:t>CONCLUSIONS</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fr-BE" smtClean="0"/>
              <a:pPr/>
              <a:t>20</a:t>
            </a:fld>
            <a:r>
              <a:rPr lang="fr-BE" dirty="0"/>
              <a:t> </a:t>
            </a:r>
          </a:p>
        </p:txBody>
      </p:sp>
    </p:spTree>
    <p:extLst>
      <p:ext uri="{BB962C8B-B14F-4D97-AF65-F5344CB8AC3E}">
        <p14:creationId xmlns:p14="http://schemas.microsoft.com/office/powerpoint/2010/main" val="59994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fr-BE" dirty="0" err="1"/>
              <a:t>ConclusiONs</a:t>
            </a:r>
            <a:endParaRPr lang="fr-BE" dirty="0"/>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720073801"/>
              </p:ext>
            </p:extLst>
          </p:nvPr>
        </p:nvGraphicFramePr>
        <p:xfrm>
          <a:off x="407988" y="880957"/>
          <a:ext cx="11376000" cy="5139560"/>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484975">
                <a:tc>
                  <a:txBody>
                    <a:bodyPr/>
                    <a:lstStyle/>
                    <a:p>
                      <a:pPr algn="ctr"/>
                      <a:r>
                        <a:rPr lang="fr-BE" sz="4800" b="1" dirty="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400" b="1" dirty="0">
                          <a:solidFill>
                            <a:schemeClr val="bg2"/>
                          </a:solidFill>
                        </a:rPr>
                        <a:t>PRÈS DE LA MOITIE DES ENTREPRISES WALLONNES AUTORISENT LES CHIENS SUR LE LIEU DE TRAVAIL</a:t>
                      </a:r>
                    </a:p>
                    <a:p>
                      <a:r>
                        <a:rPr lang="fr-BE" sz="1300" b="0" dirty="0">
                          <a:solidFill>
                            <a:schemeClr val="tx1"/>
                          </a:solidFill>
                        </a:rPr>
                        <a:t>La principale raison pour laquelle les chiens sont autorisés sur le lieu de travail est de ne pas devoir les laisser seuls à la maison toute la journée.</a:t>
                      </a:r>
                      <a:endParaRPr lang="fr-BE" sz="1300" b="0" strike="noStrike" dirty="0">
                        <a:solidFill>
                          <a:schemeClr val="tx1"/>
                        </a:solidFill>
                      </a:endParaRP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r h="1191997">
                <a:tc>
                  <a:txBody>
                    <a:bodyPr/>
                    <a:lstStyle/>
                    <a:p>
                      <a:pPr algn="ctr"/>
                      <a:r>
                        <a:rPr lang="fr-BE" sz="4800" b="1" dirty="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400" b="1" kern="1200" dirty="0">
                          <a:solidFill>
                            <a:schemeClr val="bg2"/>
                          </a:solidFill>
                          <a:latin typeface="+mn-lt"/>
                          <a:ea typeface="+mn-ea"/>
                          <a:cs typeface="+mn-cs"/>
                        </a:rPr>
                        <a:t>DANS 4 ENTREPRISES WALLONNES SUR 10 OÙ LES CHIENS SONT AUTORISÉS, CELA ENTRAÎNE UNE MEILLEURE AMBIANCE DE TRAVAIL</a:t>
                      </a:r>
                    </a:p>
                    <a:p>
                      <a:r>
                        <a:rPr lang="fr-BE" sz="1300" b="0" kern="1200" dirty="0">
                          <a:solidFill>
                            <a:schemeClr val="tx1"/>
                          </a:solidFill>
                          <a:latin typeface="+mn-lt"/>
                          <a:ea typeface="+mn-ea"/>
                          <a:cs typeface="+mn-cs"/>
                        </a:rPr>
                        <a:t>Près de 4 entreprises wallonnes sur 10 où les chiens sont autorisés sur le lieu de travail, rapportent qu’il y a une meilleure ambiance de travail</a:t>
                      </a:r>
                      <a:r>
                        <a:rPr lang="fr-BE" sz="1300" b="0" dirty="0">
                          <a:solidFill>
                            <a:schemeClr val="tx1"/>
                          </a:solidFill>
                        </a:rPr>
                        <a:t>. Les entreprises remarquent également que la présence de chiens sur le lieu de travail, engendre </a:t>
                      </a:r>
                      <a:r>
                        <a:rPr lang="fr-BE" sz="1300" b="0" kern="1200" dirty="0">
                          <a:solidFill>
                            <a:schemeClr val="tx1"/>
                          </a:solidFill>
                          <a:latin typeface="+mn-lt"/>
                          <a:ea typeface="+mn-ea"/>
                          <a:cs typeface="+mn-cs"/>
                        </a:rPr>
                        <a:t>un meilleur contact entre collègues ou avec les clients</a:t>
                      </a:r>
                      <a:r>
                        <a:rPr lang="fr-BE" sz="1300" b="0" dirty="0">
                          <a:solidFill>
                            <a:schemeClr val="tx1"/>
                          </a:solidFill>
                        </a:rPr>
                        <a:t>, incite à bouger et réduit le stress.</a:t>
                      </a:r>
                      <a:endParaRPr lang="fr-BE" sz="1300" b="0" kern="1200" dirty="0">
                        <a:solidFill>
                          <a:schemeClr val="tx1"/>
                        </a:solidFill>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0520491"/>
                  </a:ext>
                </a:extLst>
              </a:tr>
              <a:tr h="1012023">
                <a:tc>
                  <a:txBody>
                    <a:bodyPr/>
                    <a:lstStyle/>
                    <a:p>
                      <a:pPr algn="ctr"/>
                      <a:r>
                        <a:rPr lang="fr-BE" sz="4800" b="1" dirty="0">
                          <a:solidFill>
                            <a:schemeClr val="tx2"/>
                          </a:solidFill>
                          <a:latin typeface="+mj-lt"/>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400" b="1" kern="1200" dirty="0">
                          <a:solidFill>
                            <a:schemeClr val="bg2"/>
                          </a:solidFill>
                          <a:latin typeface="+mn-lt"/>
                          <a:ea typeface="+mn-ea"/>
                          <a:cs typeface="+mn-cs"/>
                        </a:rPr>
                        <a:t>7 ENTREPRISES WALLONNES SUR 10 OÙ LES CHIENS SONT AUTORISÉS, SIGNALENT NE PAS ENCORE AVOIR RENCONTRÉ DE DIFFICULTÉS</a:t>
                      </a:r>
                    </a:p>
                    <a:p>
                      <a:pPr marL="0" algn="l" defTabSz="914400" rtl="0" eaLnBrk="1" latinLnBrk="0" hangingPunct="1"/>
                      <a:r>
                        <a:rPr lang="fr-BE" sz="1300" b="0" kern="1200" dirty="0">
                          <a:solidFill>
                            <a:schemeClr val="tx1"/>
                          </a:solidFill>
                          <a:latin typeface="+mn-lt"/>
                          <a:ea typeface="+mn-ea"/>
                          <a:cs typeface="+mn-cs"/>
                        </a:rPr>
                        <a:t>7 entreprises sur 10 signalent ne pas encore avoir rencontré de difficultés. S’il y a eu des difficultés, elles se rapportaient le plus souvent au nettoyage supplémentaire qu’entraîne la présence d'un chien sur le lieu de travail.</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307226"/>
                  </a:ext>
                </a:extLst>
              </a:tr>
              <a:tr h="1191997">
                <a:tc>
                  <a:txBody>
                    <a:bodyPr/>
                    <a:lstStyle/>
                    <a:p>
                      <a:pPr algn="ctr"/>
                      <a:r>
                        <a:rPr lang="fr-BE" sz="4800" b="1" dirty="0">
                          <a:solidFill>
                            <a:schemeClr val="tx2"/>
                          </a:solidFill>
                          <a:latin typeface="+mj-lt"/>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rgbClr val="2F469C"/>
                          </a:solidFill>
                          <a:effectLst/>
                          <a:uLnTx/>
                          <a:uFillTx/>
                          <a:latin typeface="+mn-lt"/>
                          <a:ea typeface="+mn-ea"/>
                          <a:cs typeface="+mn-cs"/>
                        </a:rPr>
                        <a:t>12% DES </a:t>
                      </a:r>
                      <a:r>
                        <a:rPr lang="fr-BE" sz="1400" b="1" kern="1200" dirty="0">
                          <a:solidFill>
                            <a:schemeClr val="bg2"/>
                          </a:solidFill>
                          <a:latin typeface="+mn-lt"/>
                          <a:ea typeface="+mn-ea"/>
                          <a:cs typeface="+mn-cs"/>
                        </a:rPr>
                        <a:t>ENTREPRISES WALLONNES QUI N’AUTORISENT PAS LES CHIENS ACTUELLEMENT,</a:t>
                      </a:r>
                      <a:r>
                        <a:rPr kumimoji="0" lang="fr-BE" sz="1400" b="1" i="0" u="none" strike="noStrike" kern="1200" cap="none" spc="0" normalizeH="0" baseline="0" noProof="0" dirty="0">
                          <a:ln>
                            <a:noFill/>
                          </a:ln>
                          <a:solidFill>
                            <a:srgbClr val="2F469C"/>
                          </a:solidFill>
                          <a:effectLst/>
                          <a:uLnTx/>
                          <a:uFillTx/>
                          <a:latin typeface="+mn-lt"/>
                          <a:ea typeface="+mn-ea"/>
                          <a:cs typeface="+mn-cs"/>
                        </a:rPr>
                        <a:t> N’EXCLUENT PAS L’IDÉE D’AUTORISER LES CHIENS À L’AVENIR</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300" dirty="0"/>
                        <a:t>Dans les entreprises wallonnes où les chiens ne sont pas autorisés, 12% hésite encore à autoriser ou non les chiens. La moitié des entreprises wallonnes où les chiens ne sont pas autorisés, indiquent comme principale raison à cet égard qu’il ne s’agit pas d'un environnement de travail approprié. De plus, un chien au travail créerait trop de distractions pour le personnel/les clients.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094801"/>
                  </a:ext>
                </a:extLst>
              </a:tr>
              <a:tr h="1012023">
                <a:tc>
                  <a:txBody>
                    <a:bodyPr/>
                    <a:lstStyle/>
                    <a:p>
                      <a:pPr algn="ctr"/>
                      <a:r>
                        <a:rPr lang="fr-BE" sz="4800" b="1" dirty="0">
                          <a:solidFill>
                            <a:schemeClr val="tx2"/>
                          </a:solidFill>
                          <a:latin typeface="+mj-lt"/>
                        </a:rPr>
                        <a:t>5</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400" b="1" dirty="0">
                          <a:solidFill>
                            <a:schemeClr val="bg2"/>
                          </a:solidFill>
                        </a:rPr>
                        <a:t>SEULEMENT 8% DES ENTREPRISES WALLONNES DISPOSENT D’UNE POLITIQUE CLAIRE CONCERNANT LES CHIENS SUR LE LIEU DE TRAVAIL</a:t>
                      </a:r>
                    </a:p>
                    <a:p>
                      <a:r>
                        <a:rPr lang="fr-BE" sz="1300" b="0" dirty="0">
                          <a:solidFill>
                            <a:schemeClr val="tx1"/>
                          </a:solidFill>
                        </a:rPr>
                        <a:t>Si cette politique existe, elle indique principalement si les chiens sont ou non autorisés. Un peu moins de 1 entreprise sur 5 où les chiens ne sont pas autorisés sur le lieu de travail indique qu’une politique claire pourrait les inciter à envisager d’autoriser les chiens dans le futur.</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537441"/>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fr-BE" smtClean="0"/>
              <a:pPr/>
              <a:t>21</a:t>
            </a:fld>
            <a:r>
              <a:rPr lang="fr-BE" dirty="0"/>
              <a:t> </a:t>
            </a:r>
          </a:p>
        </p:txBody>
      </p:sp>
    </p:spTree>
    <p:extLst>
      <p:ext uri="{BB962C8B-B14F-4D97-AF65-F5344CB8AC3E}">
        <p14:creationId xmlns:p14="http://schemas.microsoft.com/office/powerpoint/2010/main" val="3911952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Phone02">
            <a:extLst>
              <a:ext uri="{FF2B5EF4-FFF2-40B4-BE49-F238E27FC236}">
                <a16:creationId xmlns:a16="http://schemas.microsoft.com/office/drawing/2014/main" id="{1D3C217F-BB40-4B3A-B52F-8A1A230C2560}"/>
              </a:ext>
            </a:extLst>
          </p:cNvPr>
          <p:cNvSpPr>
            <a:spLocks noGrp="1"/>
          </p:cNvSpPr>
          <p:nvPr>
            <p:ph type="body" sz="quarter" idx="26"/>
          </p:nvPr>
        </p:nvSpPr>
        <p:spPr/>
        <p:txBody>
          <a:bodyPr/>
          <a:lstStyle/>
          <a:p>
            <a:r>
              <a:rPr lang="fr-BE" dirty="0"/>
              <a:t>+32 9 216 22 09</a:t>
            </a:r>
          </a:p>
        </p:txBody>
      </p:sp>
      <p:sp>
        <p:nvSpPr>
          <p:cNvPr id="51" name="strEmail02">
            <a:extLst>
              <a:ext uri="{FF2B5EF4-FFF2-40B4-BE49-F238E27FC236}">
                <a16:creationId xmlns:a16="http://schemas.microsoft.com/office/drawing/2014/main" id="{EBB31F4E-57CF-40D8-8B52-672E49B4EC6D}"/>
              </a:ext>
            </a:extLst>
          </p:cNvPr>
          <p:cNvSpPr>
            <a:spLocks noGrp="1"/>
          </p:cNvSpPr>
          <p:nvPr>
            <p:ph type="body" sz="quarter" idx="27"/>
          </p:nvPr>
        </p:nvSpPr>
        <p:spPr/>
        <p:txBody>
          <a:bodyPr/>
          <a:lstStyle/>
          <a:p>
            <a:r>
              <a:rPr lang="fr-BE" dirty="0"/>
              <a:t>Cindy.Verbruggen@ipsos.com</a:t>
            </a:r>
          </a:p>
        </p:txBody>
      </p:sp>
      <p:sp>
        <p:nvSpPr>
          <p:cNvPr id="71" name="strFunction02">
            <a:extLst>
              <a:ext uri="{FF2B5EF4-FFF2-40B4-BE49-F238E27FC236}">
                <a16:creationId xmlns:a16="http://schemas.microsoft.com/office/drawing/2014/main" id="{782D92F1-DDE9-42A1-A7B2-8F5B606F688F}"/>
              </a:ext>
            </a:extLst>
          </p:cNvPr>
          <p:cNvSpPr>
            <a:spLocks noGrp="1"/>
          </p:cNvSpPr>
          <p:nvPr>
            <p:ph type="body" sz="quarter" idx="28"/>
          </p:nvPr>
        </p:nvSpPr>
        <p:spPr/>
        <p:txBody>
          <a:bodyPr/>
          <a:lstStyle/>
          <a:p>
            <a:r>
              <a:rPr lang="fr-BE" dirty="0"/>
              <a:t>Research Consultant MSU</a:t>
            </a:r>
          </a:p>
        </p:txBody>
      </p:sp>
      <p:sp>
        <p:nvSpPr>
          <p:cNvPr id="72" name="strName02">
            <a:extLst>
              <a:ext uri="{FF2B5EF4-FFF2-40B4-BE49-F238E27FC236}">
                <a16:creationId xmlns:a16="http://schemas.microsoft.com/office/drawing/2014/main" id="{CFDB09F8-BCFC-4720-A3B2-E836F5277BBB}"/>
              </a:ext>
            </a:extLst>
          </p:cNvPr>
          <p:cNvSpPr>
            <a:spLocks noGrp="1"/>
          </p:cNvSpPr>
          <p:nvPr>
            <p:ph type="body" sz="quarter" idx="29"/>
          </p:nvPr>
        </p:nvSpPr>
        <p:spPr/>
        <p:txBody>
          <a:bodyPr/>
          <a:lstStyle/>
          <a:p>
            <a:r>
              <a:rPr lang="fr-BE" dirty="0"/>
              <a:t>CINDY VERBRUGGEN</a:t>
            </a:r>
          </a:p>
        </p:txBody>
      </p:sp>
      <p:sp>
        <p:nvSpPr>
          <p:cNvPr id="74" name="strPhone01">
            <a:extLst>
              <a:ext uri="{FF2B5EF4-FFF2-40B4-BE49-F238E27FC236}">
                <a16:creationId xmlns:a16="http://schemas.microsoft.com/office/drawing/2014/main" id="{4CD056B5-A620-4461-BD11-146C8EE68D87}"/>
              </a:ext>
            </a:extLst>
          </p:cNvPr>
          <p:cNvSpPr>
            <a:spLocks noGrp="1"/>
          </p:cNvSpPr>
          <p:nvPr>
            <p:ph type="body" sz="quarter" idx="12"/>
          </p:nvPr>
        </p:nvSpPr>
        <p:spPr/>
        <p:txBody>
          <a:bodyPr/>
          <a:lstStyle/>
          <a:p>
            <a:r>
              <a:rPr lang="fr-BE" dirty="0"/>
              <a:t>+32 3 613 00 57</a:t>
            </a:r>
          </a:p>
        </p:txBody>
      </p:sp>
      <p:sp>
        <p:nvSpPr>
          <p:cNvPr id="75" name="strEmail01">
            <a:extLst>
              <a:ext uri="{FF2B5EF4-FFF2-40B4-BE49-F238E27FC236}">
                <a16:creationId xmlns:a16="http://schemas.microsoft.com/office/drawing/2014/main" id="{D9BB63E1-AF53-418A-B693-07F5E0572DF5}"/>
              </a:ext>
            </a:extLst>
          </p:cNvPr>
          <p:cNvSpPr>
            <a:spLocks noGrp="1"/>
          </p:cNvSpPr>
          <p:nvPr>
            <p:ph type="body" sz="quarter" idx="13"/>
          </p:nvPr>
        </p:nvSpPr>
        <p:spPr/>
        <p:txBody>
          <a:bodyPr/>
          <a:lstStyle/>
          <a:p>
            <a:r>
              <a:rPr lang="fr-BE" dirty="0"/>
              <a:t>Geert.Francken@ipsos.com</a:t>
            </a:r>
          </a:p>
        </p:txBody>
      </p:sp>
      <p:sp>
        <p:nvSpPr>
          <p:cNvPr id="73" name="strFunction01">
            <a:extLst>
              <a:ext uri="{FF2B5EF4-FFF2-40B4-BE49-F238E27FC236}">
                <a16:creationId xmlns:a16="http://schemas.microsoft.com/office/drawing/2014/main" id="{8070223D-5ECE-49CC-99F0-F33E2DEB0706}"/>
              </a:ext>
            </a:extLst>
          </p:cNvPr>
          <p:cNvSpPr>
            <a:spLocks noGrp="1"/>
          </p:cNvSpPr>
          <p:nvPr>
            <p:ph type="body" sz="quarter" idx="11"/>
          </p:nvPr>
        </p:nvSpPr>
        <p:spPr/>
        <p:txBody>
          <a:bodyPr/>
          <a:lstStyle/>
          <a:p>
            <a:r>
              <a:rPr lang="fr-BE" dirty="0"/>
              <a:t>Service Line Director</a:t>
            </a:r>
          </a:p>
        </p:txBody>
      </p:sp>
      <p:sp>
        <p:nvSpPr>
          <p:cNvPr id="54" name="strName01">
            <a:extLst>
              <a:ext uri="{FF2B5EF4-FFF2-40B4-BE49-F238E27FC236}">
                <a16:creationId xmlns:a16="http://schemas.microsoft.com/office/drawing/2014/main" id="{B413F927-B7E6-460F-89B9-3A1C336FF972}"/>
              </a:ext>
            </a:extLst>
          </p:cNvPr>
          <p:cNvSpPr>
            <a:spLocks noGrp="1"/>
          </p:cNvSpPr>
          <p:nvPr>
            <p:ph type="body" sz="quarter" idx="10"/>
          </p:nvPr>
        </p:nvSpPr>
        <p:spPr/>
        <p:txBody>
          <a:bodyPr/>
          <a:lstStyle/>
          <a:p>
            <a:r>
              <a:rPr lang="fr-BE" dirty="0"/>
              <a:t>GEERT FRANCKEN</a:t>
            </a:r>
          </a:p>
        </p:txBody>
      </p:sp>
    </p:spTree>
    <p:extLst>
      <p:ext uri="{BB962C8B-B14F-4D97-AF65-F5344CB8AC3E}">
        <p14:creationId xmlns:p14="http://schemas.microsoft.com/office/powerpoint/2010/main" val="1517539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psosTagline01">
            <a:extLst>
              <a:ext uri="{FF2B5EF4-FFF2-40B4-BE49-F238E27FC236}">
                <a16:creationId xmlns:a16="http://schemas.microsoft.com/office/drawing/2014/main" id="{D36B4109-E0CF-48BD-A75D-BF2786BFB462}"/>
              </a:ext>
            </a:extLst>
          </p:cNvPr>
          <p:cNvSpPr>
            <a:spLocks noChangeAspect="1" noEditPoints="1"/>
          </p:cNvSpPr>
          <p:nvPr/>
        </p:nvSpPr>
        <p:spPr bwMode="auto">
          <a:xfrm>
            <a:off x="695325" y="857250"/>
            <a:ext cx="3458001" cy="3420000"/>
          </a:xfrm>
          <a:custGeom>
            <a:avLst/>
            <a:gdLst>
              <a:gd name="T0" fmla="*/ 644 w 1274"/>
              <a:gd name="T1" fmla="*/ 1030 h 1257"/>
              <a:gd name="T2" fmla="*/ 774 w 1274"/>
              <a:gd name="T3" fmla="*/ 1030 h 1257"/>
              <a:gd name="T4" fmla="*/ 887 w 1274"/>
              <a:gd name="T5" fmla="*/ 812 h 1257"/>
              <a:gd name="T6" fmla="*/ 893 w 1274"/>
              <a:gd name="T7" fmla="*/ 705 h 1257"/>
              <a:gd name="T8" fmla="*/ 897 w 1274"/>
              <a:gd name="T9" fmla="*/ 930 h 1257"/>
              <a:gd name="T10" fmla="*/ 492 w 1274"/>
              <a:gd name="T11" fmla="*/ 644 h 1257"/>
              <a:gd name="T12" fmla="*/ 632 w 1274"/>
              <a:gd name="T13" fmla="*/ 644 h 1257"/>
              <a:gd name="T14" fmla="*/ 420 w 1274"/>
              <a:gd name="T15" fmla="*/ 787 h 1257"/>
              <a:gd name="T16" fmla="*/ 420 w 1274"/>
              <a:gd name="T17" fmla="*/ 787 h 1257"/>
              <a:gd name="T18" fmla="*/ 395 w 1274"/>
              <a:gd name="T19" fmla="*/ 935 h 1257"/>
              <a:gd name="T20" fmla="*/ 584 w 1274"/>
              <a:gd name="T21" fmla="*/ 1169 h 1257"/>
              <a:gd name="T22" fmla="*/ 507 w 1274"/>
              <a:gd name="T23" fmla="*/ 1049 h 1257"/>
              <a:gd name="T24" fmla="*/ 508 w 1274"/>
              <a:gd name="T25" fmla="*/ 1179 h 1257"/>
              <a:gd name="T26" fmla="*/ 387 w 1274"/>
              <a:gd name="T27" fmla="*/ 1167 h 1257"/>
              <a:gd name="T28" fmla="*/ 272 w 1274"/>
              <a:gd name="T29" fmla="*/ 1025 h 1257"/>
              <a:gd name="T30" fmla="*/ 156 w 1274"/>
              <a:gd name="T31" fmla="*/ 1252 h 1257"/>
              <a:gd name="T32" fmla="*/ 309 w 1274"/>
              <a:gd name="T33" fmla="*/ 1252 h 1257"/>
              <a:gd name="T34" fmla="*/ 170 w 1274"/>
              <a:gd name="T35" fmla="*/ 966 h 1257"/>
              <a:gd name="T36" fmla="*/ 75 w 1274"/>
              <a:gd name="T37" fmla="*/ 1134 h 1257"/>
              <a:gd name="T38" fmla="*/ 75 w 1274"/>
              <a:gd name="T39" fmla="*/ 1027 h 1257"/>
              <a:gd name="T40" fmla="*/ 1 w 1274"/>
              <a:gd name="T41" fmla="*/ 644 h 1257"/>
              <a:gd name="T42" fmla="*/ 71 w 1274"/>
              <a:gd name="T43" fmla="*/ 717 h 1257"/>
              <a:gd name="T44" fmla="*/ 204 w 1274"/>
              <a:gd name="T45" fmla="*/ 717 h 1257"/>
              <a:gd name="T46" fmla="*/ 168 w 1274"/>
              <a:gd name="T47" fmla="*/ 644 h 1257"/>
              <a:gd name="T48" fmla="*/ 72 w 1274"/>
              <a:gd name="T49" fmla="*/ 523 h 1257"/>
              <a:gd name="T50" fmla="*/ 197 w 1274"/>
              <a:gd name="T51" fmla="*/ 525 h 1257"/>
              <a:gd name="T52" fmla="*/ 120 w 1274"/>
              <a:gd name="T53" fmla="*/ 405 h 1257"/>
              <a:gd name="T54" fmla="*/ 121 w 1274"/>
              <a:gd name="T55" fmla="*/ 535 h 1257"/>
              <a:gd name="T56" fmla="*/ 122 w 1274"/>
              <a:gd name="T57" fmla="*/ 197 h 1257"/>
              <a:gd name="T58" fmla="*/ 95 w 1274"/>
              <a:gd name="T59" fmla="*/ 163 h 1257"/>
              <a:gd name="T60" fmla="*/ 74 w 1274"/>
              <a:gd name="T61" fmla="*/ 112 h 1257"/>
              <a:gd name="T62" fmla="*/ 146 w 1274"/>
              <a:gd name="T63" fmla="*/ 136 h 1257"/>
              <a:gd name="T64" fmla="*/ 0 w 1274"/>
              <a:gd name="T65" fmla="*/ 0 h 1257"/>
              <a:gd name="T66" fmla="*/ 146 w 1274"/>
              <a:gd name="T67" fmla="*/ 136 h 1257"/>
              <a:gd name="T68" fmla="*/ 291 w 1274"/>
              <a:gd name="T69" fmla="*/ 225 h 1257"/>
              <a:gd name="T70" fmla="*/ 291 w 1274"/>
              <a:gd name="T71" fmla="*/ 110 h 1257"/>
              <a:gd name="T72" fmla="*/ 217 w 1274"/>
              <a:gd name="T73" fmla="*/ 0 h 1257"/>
              <a:gd name="T74" fmla="*/ 331 w 1274"/>
              <a:gd name="T75" fmla="*/ 322 h 1257"/>
              <a:gd name="T76" fmla="*/ 286 w 1274"/>
              <a:gd name="T77" fmla="*/ 322 h 1257"/>
              <a:gd name="T78" fmla="*/ 405 w 1274"/>
              <a:gd name="T79" fmla="*/ 509 h 1257"/>
              <a:gd name="T80" fmla="*/ 505 w 1274"/>
              <a:gd name="T81" fmla="*/ 376 h 1257"/>
              <a:gd name="T82" fmla="*/ 635 w 1274"/>
              <a:gd name="T83" fmla="*/ 608 h 1257"/>
              <a:gd name="T84" fmla="*/ 623 w 1274"/>
              <a:gd name="T85" fmla="*/ 531 h 1257"/>
              <a:gd name="T86" fmla="*/ 547 w 1274"/>
              <a:gd name="T87" fmla="*/ 322 h 1257"/>
              <a:gd name="T88" fmla="*/ 505 w 1274"/>
              <a:gd name="T89" fmla="*/ 493 h 1257"/>
              <a:gd name="T90" fmla="*/ 556 w 1274"/>
              <a:gd name="T91" fmla="*/ 608 h 1257"/>
              <a:gd name="T92" fmla="*/ 725 w 1274"/>
              <a:gd name="T93" fmla="*/ 547 h 1257"/>
              <a:gd name="T94" fmla="*/ 725 w 1274"/>
              <a:gd name="T95" fmla="*/ 432 h 1257"/>
              <a:gd name="T96" fmla="*/ 651 w 1274"/>
              <a:gd name="T97" fmla="*/ 322 h 1257"/>
              <a:gd name="T98" fmla="*/ 914 w 1274"/>
              <a:gd name="T99" fmla="*/ 529 h 1257"/>
              <a:gd name="T100" fmla="*/ 963 w 1274"/>
              <a:gd name="T101" fmla="*/ 1252 h 1257"/>
              <a:gd name="T102" fmla="*/ 953 w 1274"/>
              <a:gd name="T103" fmla="*/ 1134 h 1257"/>
              <a:gd name="T104" fmla="*/ 959 w 1274"/>
              <a:gd name="T105" fmla="*/ 1027 h 1257"/>
              <a:gd name="T106" fmla="*/ 1103 w 1274"/>
              <a:gd name="T107" fmla="*/ 1053 h 1257"/>
              <a:gd name="T108" fmla="*/ 1072 w 1274"/>
              <a:gd name="T109" fmla="*/ 1020 h 1257"/>
              <a:gd name="T110" fmla="*/ 1188 w 1274"/>
              <a:gd name="T111" fmla="*/ 1248 h 1257"/>
              <a:gd name="T112" fmla="*/ 1129 w 1274"/>
              <a:gd name="T113" fmla="*/ 1111 h 1257"/>
              <a:gd name="T114" fmla="*/ 983 w 1274"/>
              <a:gd name="T115" fmla="*/ 966 h 1257"/>
              <a:gd name="T116" fmla="*/ 1077 w 1274"/>
              <a:gd name="T117" fmla="*/ 1137 h 1257"/>
              <a:gd name="T118" fmla="*/ 1274 w 1274"/>
              <a:gd name="T119" fmla="*/ 1173 h 1257"/>
              <a:gd name="T120" fmla="*/ 1274 w 1274"/>
              <a:gd name="T121" fmla="*/ 117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4" h="1257">
                <a:moveTo>
                  <a:pt x="774" y="966"/>
                </a:moveTo>
                <a:cubicBezTo>
                  <a:pt x="588" y="966"/>
                  <a:pt x="588" y="966"/>
                  <a:pt x="588" y="966"/>
                </a:cubicBezTo>
                <a:cubicBezTo>
                  <a:pt x="588" y="1030"/>
                  <a:pt x="588" y="1030"/>
                  <a:pt x="588" y="1030"/>
                </a:cubicBezTo>
                <a:cubicBezTo>
                  <a:pt x="644" y="1030"/>
                  <a:pt x="644" y="1030"/>
                  <a:pt x="644" y="1030"/>
                </a:cubicBezTo>
                <a:cubicBezTo>
                  <a:pt x="644" y="1252"/>
                  <a:pt x="644" y="1252"/>
                  <a:pt x="644" y="1252"/>
                </a:cubicBezTo>
                <a:cubicBezTo>
                  <a:pt x="718" y="1252"/>
                  <a:pt x="718" y="1252"/>
                  <a:pt x="718" y="1252"/>
                </a:cubicBezTo>
                <a:cubicBezTo>
                  <a:pt x="718" y="1030"/>
                  <a:pt x="718" y="1030"/>
                  <a:pt x="718" y="1030"/>
                </a:cubicBezTo>
                <a:cubicBezTo>
                  <a:pt x="774" y="1030"/>
                  <a:pt x="774" y="1030"/>
                  <a:pt x="774" y="1030"/>
                </a:cubicBezTo>
                <a:lnTo>
                  <a:pt x="774" y="966"/>
                </a:lnTo>
                <a:close/>
                <a:moveTo>
                  <a:pt x="799" y="869"/>
                </a:moveTo>
                <a:cubicBezTo>
                  <a:pt x="799" y="812"/>
                  <a:pt x="799" y="812"/>
                  <a:pt x="799" y="812"/>
                </a:cubicBezTo>
                <a:cubicBezTo>
                  <a:pt x="887" y="812"/>
                  <a:pt x="887" y="812"/>
                  <a:pt x="887" y="812"/>
                </a:cubicBezTo>
                <a:cubicBezTo>
                  <a:pt x="887" y="754"/>
                  <a:pt x="887" y="754"/>
                  <a:pt x="887" y="754"/>
                </a:cubicBezTo>
                <a:cubicBezTo>
                  <a:pt x="799" y="754"/>
                  <a:pt x="799" y="754"/>
                  <a:pt x="799" y="754"/>
                </a:cubicBezTo>
                <a:cubicBezTo>
                  <a:pt x="799" y="705"/>
                  <a:pt x="799" y="705"/>
                  <a:pt x="799" y="705"/>
                </a:cubicBezTo>
                <a:cubicBezTo>
                  <a:pt x="893" y="705"/>
                  <a:pt x="893" y="705"/>
                  <a:pt x="893" y="705"/>
                </a:cubicBezTo>
                <a:cubicBezTo>
                  <a:pt x="893" y="644"/>
                  <a:pt x="893" y="644"/>
                  <a:pt x="893" y="644"/>
                </a:cubicBezTo>
                <a:cubicBezTo>
                  <a:pt x="724" y="644"/>
                  <a:pt x="724" y="644"/>
                  <a:pt x="724" y="644"/>
                </a:cubicBezTo>
                <a:cubicBezTo>
                  <a:pt x="724" y="930"/>
                  <a:pt x="724" y="930"/>
                  <a:pt x="724" y="930"/>
                </a:cubicBezTo>
                <a:cubicBezTo>
                  <a:pt x="897" y="930"/>
                  <a:pt x="897" y="930"/>
                  <a:pt x="897" y="930"/>
                </a:cubicBezTo>
                <a:cubicBezTo>
                  <a:pt x="897" y="869"/>
                  <a:pt x="897" y="869"/>
                  <a:pt x="897" y="869"/>
                </a:cubicBezTo>
                <a:lnTo>
                  <a:pt x="799" y="869"/>
                </a:lnTo>
                <a:close/>
                <a:moveTo>
                  <a:pt x="571" y="644"/>
                </a:moveTo>
                <a:cubicBezTo>
                  <a:pt x="492" y="644"/>
                  <a:pt x="492" y="644"/>
                  <a:pt x="492" y="644"/>
                </a:cubicBezTo>
                <a:cubicBezTo>
                  <a:pt x="553" y="930"/>
                  <a:pt x="553" y="930"/>
                  <a:pt x="553" y="930"/>
                </a:cubicBezTo>
                <a:cubicBezTo>
                  <a:pt x="649" y="930"/>
                  <a:pt x="649" y="930"/>
                  <a:pt x="649" y="930"/>
                </a:cubicBezTo>
                <a:cubicBezTo>
                  <a:pt x="711" y="644"/>
                  <a:pt x="711" y="644"/>
                  <a:pt x="711" y="644"/>
                </a:cubicBezTo>
                <a:cubicBezTo>
                  <a:pt x="632" y="644"/>
                  <a:pt x="632" y="644"/>
                  <a:pt x="632" y="644"/>
                </a:cubicBezTo>
                <a:cubicBezTo>
                  <a:pt x="602" y="859"/>
                  <a:pt x="602" y="859"/>
                  <a:pt x="602" y="859"/>
                </a:cubicBezTo>
                <a:cubicBezTo>
                  <a:pt x="601" y="859"/>
                  <a:pt x="601" y="859"/>
                  <a:pt x="601" y="859"/>
                </a:cubicBezTo>
                <a:lnTo>
                  <a:pt x="571" y="644"/>
                </a:lnTo>
                <a:close/>
                <a:moveTo>
                  <a:pt x="420" y="787"/>
                </a:moveTo>
                <a:cubicBezTo>
                  <a:pt x="420" y="864"/>
                  <a:pt x="417" y="885"/>
                  <a:pt x="395" y="885"/>
                </a:cubicBezTo>
                <a:cubicBezTo>
                  <a:pt x="372" y="885"/>
                  <a:pt x="369" y="864"/>
                  <a:pt x="369" y="787"/>
                </a:cubicBezTo>
                <a:cubicBezTo>
                  <a:pt x="369" y="710"/>
                  <a:pt x="372" y="689"/>
                  <a:pt x="395" y="689"/>
                </a:cubicBezTo>
                <a:cubicBezTo>
                  <a:pt x="417" y="689"/>
                  <a:pt x="420" y="710"/>
                  <a:pt x="420" y="787"/>
                </a:cubicBezTo>
                <a:moveTo>
                  <a:pt x="496" y="787"/>
                </a:moveTo>
                <a:cubicBezTo>
                  <a:pt x="496" y="680"/>
                  <a:pt x="471" y="639"/>
                  <a:pt x="395" y="639"/>
                </a:cubicBezTo>
                <a:cubicBezTo>
                  <a:pt x="319" y="639"/>
                  <a:pt x="293" y="680"/>
                  <a:pt x="293" y="787"/>
                </a:cubicBezTo>
                <a:cubicBezTo>
                  <a:pt x="293" y="894"/>
                  <a:pt x="319" y="935"/>
                  <a:pt x="395" y="935"/>
                </a:cubicBezTo>
                <a:cubicBezTo>
                  <a:pt x="471" y="935"/>
                  <a:pt x="496" y="894"/>
                  <a:pt x="496" y="787"/>
                </a:cubicBezTo>
                <a:moveTo>
                  <a:pt x="387" y="1177"/>
                </a:moveTo>
                <a:cubicBezTo>
                  <a:pt x="387" y="1236"/>
                  <a:pt x="422" y="1257"/>
                  <a:pt x="483" y="1257"/>
                </a:cubicBezTo>
                <a:cubicBezTo>
                  <a:pt x="549" y="1257"/>
                  <a:pt x="584" y="1230"/>
                  <a:pt x="584" y="1169"/>
                </a:cubicBezTo>
                <a:cubicBezTo>
                  <a:pt x="584" y="1065"/>
                  <a:pt x="463" y="1093"/>
                  <a:pt x="463" y="1036"/>
                </a:cubicBezTo>
                <a:cubicBezTo>
                  <a:pt x="463" y="1024"/>
                  <a:pt x="470" y="1011"/>
                  <a:pt x="486" y="1011"/>
                </a:cubicBezTo>
                <a:cubicBezTo>
                  <a:pt x="500" y="1011"/>
                  <a:pt x="507" y="1025"/>
                  <a:pt x="507" y="1042"/>
                </a:cubicBezTo>
                <a:cubicBezTo>
                  <a:pt x="507" y="1049"/>
                  <a:pt x="507" y="1049"/>
                  <a:pt x="507" y="1049"/>
                </a:cubicBezTo>
                <a:cubicBezTo>
                  <a:pt x="577" y="1049"/>
                  <a:pt x="577" y="1049"/>
                  <a:pt x="577" y="1049"/>
                </a:cubicBezTo>
                <a:cubicBezTo>
                  <a:pt x="577" y="988"/>
                  <a:pt x="549" y="961"/>
                  <a:pt x="485" y="961"/>
                </a:cubicBezTo>
                <a:cubicBezTo>
                  <a:pt x="422" y="961"/>
                  <a:pt x="391" y="992"/>
                  <a:pt x="391" y="1050"/>
                </a:cubicBezTo>
                <a:cubicBezTo>
                  <a:pt x="391" y="1151"/>
                  <a:pt x="508" y="1123"/>
                  <a:pt x="508" y="1179"/>
                </a:cubicBezTo>
                <a:cubicBezTo>
                  <a:pt x="508" y="1195"/>
                  <a:pt x="499" y="1207"/>
                  <a:pt x="484" y="1207"/>
                </a:cubicBezTo>
                <a:cubicBezTo>
                  <a:pt x="469" y="1207"/>
                  <a:pt x="459" y="1198"/>
                  <a:pt x="459" y="1174"/>
                </a:cubicBezTo>
                <a:cubicBezTo>
                  <a:pt x="459" y="1167"/>
                  <a:pt x="459" y="1167"/>
                  <a:pt x="459" y="1167"/>
                </a:cubicBezTo>
                <a:cubicBezTo>
                  <a:pt x="387" y="1167"/>
                  <a:pt x="387" y="1167"/>
                  <a:pt x="387" y="1167"/>
                </a:cubicBezTo>
                <a:lnTo>
                  <a:pt x="387" y="1177"/>
                </a:lnTo>
                <a:close/>
                <a:moveTo>
                  <a:pt x="251" y="1146"/>
                </a:moveTo>
                <a:cubicBezTo>
                  <a:pt x="272" y="1025"/>
                  <a:pt x="272" y="1025"/>
                  <a:pt x="272" y="1025"/>
                </a:cubicBezTo>
                <a:cubicBezTo>
                  <a:pt x="272" y="1025"/>
                  <a:pt x="272" y="1025"/>
                  <a:pt x="272" y="1025"/>
                </a:cubicBezTo>
                <a:cubicBezTo>
                  <a:pt x="293" y="1146"/>
                  <a:pt x="293" y="1146"/>
                  <a:pt x="293" y="1146"/>
                </a:cubicBezTo>
                <a:lnTo>
                  <a:pt x="251" y="1146"/>
                </a:lnTo>
                <a:close/>
                <a:moveTo>
                  <a:pt x="225" y="966"/>
                </a:moveTo>
                <a:cubicBezTo>
                  <a:pt x="156" y="1252"/>
                  <a:pt x="156" y="1252"/>
                  <a:pt x="156" y="1252"/>
                </a:cubicBezTo>
                <a:cubicBezTo>
                  <a:pt x="235" y="1252"/>
                  <a:pt x="235" y="1252"/>
                  <a:pt x="235" y="1252"/>
                </a:cubicBezTo>
                <a:cubicBezTo>
                  <a:pt x="243" y="1202"/>
                  <a:pt x="243" y="1202"/>
                  <a:pt x="243" y="1202"/>
                </a:cubicBezTo>
                <a:cubicBezTo>
                  <a:pt x="302" y="1202"/>
                  <a:pt x="302" y="1202"/>
                  <a:pt x="302" y="1202"/>
                </a:cubicBezTo>
                <a:cubicBezTo>
                  <a:pt x="309" y="1252"/>
                  <a:pt x="309" y="1252"/>
                  <a:pt x="309" y="1252"/>
                </a:cubicBezTo>
                <a:cubicBezTo>
                  <a:pt x="388" y="1252"/>
                  <a:pt x="388" y="1252"/>
                  <a:pt x="388" y="1252"/>
                </a:cubicBezTo>
                <a:cubicBezTo>
                  <a:pt x="319" y="966"/>
                  <a:pt x="319" y="966"/>
                  <a:pt x="319" y="966"/>
                </a:cubicBezTo>
                <a:lnTo>
                  <a:pt x="225" y="966"/>
                </a:lnTo>
                <a:close/>
                <a:moveTo>
                  <a:pt x="170" y="966"/>
                </a:moveTo>
                <a:cubicBezTo>
                  <a:pt x="1" y="966"/>
                  <a:pt x="1" y="966"/>
                  <a:pt x="1" y="966"/>
                </a:cubicBezTo>
                <a:cubicBezTo>
                  <a:pt x="1" y="1252"/>
                  <a:pt x="1" y="1252"/>
                  <a:pt x="1" y="1252"/>
                </a:cubicBezTo>
                <a:cubicBezTo>
                  <a:pt x="75" y="1252"/>
                  <a:pt x="75" y="1252"/>
                  <a:pt x="75" y="1252"/>
                </a:cubicBezTo>
                <a:cubicBezTo>
                  <a:pt x="75" y="1134"/>
                  <a:pt x="75" y="1134"/>
                  <a:pt x="75" y="1134"/>
                </a:cubicBezTo>
                <a:cubicBezTo>
                  <a:pt x="164" y="1134"/>
                  <a:pt x="164" y="1134"/>
                  <a:pt x="164" y="1134"/>
                </a:cubicBezTo>
                <a:cubicBezTo>
                  <a:pt x="164" y="1076"/>
                  <a:pt x="164" y="1076"/>
                  <a:pt x="164" y="1076"/>
                </a:cubicBezTo>
                <a:cubicBezTo>
                  <a:pt x="75" y="1076"/>
                  <a:pt x="75" y="1076"/>
                  <a:pt x="75" y="1076"/>
                </a:cubicBezTo>
                <a:cubicBezTo>
                  <a:pt x="75" y="1027"/>
                  <a:pt x="75" y="1027"/>
                  <a:pt x="75" y="1027"/>
                </a:cubicBezTo>
                <a:cubicBezTo>
                  <a:pt x="170" y="1027"/>
                  <a:pt x="170" y="1027"/>
                  <a:pt x="170" y="1027"/>
                </a:cubicBezTo>
                <a:lnTo>
                  <a:pt x="170" y="966"/>
                </a:lnTo>
                <a:close/>
                <a:moveTo>
                  <a:pt x="107" y="644"/>
                </a:moveTo>
                <a:cubicBezTo>
                  <a:pt x="1" y="644"/>
                  <a:pt x="1" y="644"/>
                  <a:pt x="1" y="644"/>
                </a:cubicBezTo>
                <a:cubicBezTo>
                  <a:pt x="1" y="930"/>
                  <a:pt x="1" y="930"/>
                  <a:pt x="1" y="930"/>
                </a:cubicBezTo>
                <a:cubicBezTo>
                  <a:pt x="70" y="930"/>
                  <a:pt x="70" y="930"/>
                  <a:pt x="70" y="930"/>
                </a:cubicBezTo>
                <a:cubicBezTo>
                  <a:pt x="70" y="717"/>
                  <a:pt x="70" y="717"/>
                  <a:pt x="70" y="717"/>
                </a:cubicBezTo>
                <a:cubicBezTo>
                  <a:pt x="71" y="717"/>
                  <a:pt x="71" y="717"/>
                  <a:pt x="71" y="717"/>
                </a:cubicBezTo>
                <a:cubicBezTo>
                  <a:pt x="110" y="930"/>
                  <a:pt x="110" y="930"/>
                  <a:pt x="110" y="930"/>
                </a:cubicBezTo>
                <a:cubicBezTo>
                  <a:pt x="164" y="930"/>
                  <a:pt x="164" y="930"/>
                  <a:pt x="164" y="930"/>
                </a:cubicBezTo>
                <a:cubicBezTo>
                  <a:pt x="204" y="717"/>
                  <a:pt x="204" y="717"/>
                  <a:pt x="204" y="717"/>
                </a:cubicBezTo>
                <a:cubicBezTo>
                  <a:pt x="204" y="717"/>
                  <a:pt x="204" y="717"/>
                  <a:pt x="204" y="717"/>
                </a:cubicBezTo>
                <a:cubicBezTo>
                  <a:pt x="204" y="930"/>
                  <a:pt x="204" y="930"/>
                  <a:pt x="204" y="930"/>
                </a:cubicBezTo>
                <a:cubicBezTo>
                  <a:pt x="274" y="930"/>
                  <a:pt x="274" y="930"/>
                  <a:pt x="274" y="930"/>
                </a:cubicBezTo>
                <a:cubicBezTo>
                  <a:pt x="274" y="644"/>
                  <a:pt x="274" y="644"/>
                  <a:pt x="274" y="644"/>
                </a:cubicBezTo>
                <a:cubicBezTo>
                  <a:pt x="168" y="644"/>
                  <a:pt x="168" y="644"/>
                  <a:pt x="168" y="644"/>
                </a:cubicBezTo>
                <a:cubicBezTo>
                  <a:pt x="138" y="813"/>
                  <a:pt x="138" y="813"/>
                  <a:pt x="138" y="813"/>
                </a:cubicBezTo>
                <a:cubicBezTo>
                  <a:pt x="137" y="813"/>
                  <a:pt x="137" y="813"/>
                  <a:pt x="137" y="813"/>
                </a:cubicBezTo>
                <a:lnTo>
                  <a:pt x="107" y="644"/>
                </a:lnTo>
                <a:close/>
                <a:moveTo>
                  <a:pt x="72" y="523"/>
                </a:moveTo>
                <a:cubicBezTo>
                  <a:pt x="0" y="523"/>
                  <a:pt x="0" y="523"/>
                  <a:pt x="0" y="523"/>
                </a:cubicBezTo>
                <a:cubicBezTo>
                  <a:pt x="0" y="533"/>
                  <a:pt x="0" y="533"/>
                  <a:pt x="0" y="533"/>
                </a:cubicBezTo>
                <a:cubicBezTo>
                  <a:pt x="0" y="592"/>
                  <a:pt x="35" y="613"/>
                  <a:pt x="96" y="613"/>
                </a:cubicBezTo>
                <a:cubicBezTo>
                  <a:pt x="162" y="613"/>
                  <a:pt x="197" y="586"/>
                  <a:pt x="197" y="525"/>
                </a:cubicBezTo>
                <a:cubicBezTo>
                  <a:pt x="197" y="421"/>
                  <a:pt x="76" y="449"/>
                  <a:pt x="76" y="392"/>
                </a:cubicBezTo>
                <a:cubicBezTo>
                  <a:pt x="76" y="380"/>
                  <a:pt x="83" y="367"/>
                  <a:pt x="99" y="367"/>
                </a:cubicBezTo>
                <a:cubicBezTo>
                  <a:pt x="113" y="367"/>
                  <a:pt x="120" y="381"/>
                  <a:pt x="120" y="398"/>
                </a:cubicBezTo>
                <a:cubicBezTo>
                  <a:pt x="120" y="405"/>
                  <a:pt x="120" y="405"/>
                  <a:pt x="120" y="405"/>
                </a:cubicBezTo>
                <a:cubicBezTo>
                  <a:pt x="190" y="405"/>
                  <a:pt x="190" y="405"/>
                  <a:pt x="190" y="405"/>
                </a:cubicBezTo>
                <a:cubicBezTo>
                  <a:pt x="190" y="344"/>
                  <a:pt x="162" y="317"/>
                  <a:pt x="97" y="317"/>
                </a:cubicBezTo>
                <a:cubicBezTo>
                  <a:pt x="35" y="317"/>
                  <a:pt x="4" y="348"/>
                  <a:pt x="4" y="406"/>
                </a:cubicBezTo>
                <a:cubicBezTo>
                  <a:pt x="4" y="507"/>
                  <a:pt x="121" y="479"/>
                  <a:pt x="121" y="535"/>
                </a:cubicBezTo>
                <a:cubicBezTo>
                  <a:pt x="121" y="551"/>
                  <a:pt x="112" y="563"/>
                  <a:pt x="97" y="563"/>
                </a:cubicBezTo>
                <a:cubicBezTo>
                  <a:pt x="82" y="563"/>
                  <a:pt x="72" y="554"/>
                  <a:pt x="72" y="530"/>
                </a:cubicBezTo>
                <a:lnTo>
                  <a:pt x="72" y="523"/>
                </a:lnTo>
                <a:close/>
                <a:moveTo>
                  <a:pt x="122" y="197"/>
                </a:moveTo>
                <a:cubicBezTo>
                  <a:pt x="122" y="220"/>
                  <a:pt x="109" y="232"/>
                  <a:pt x="95" y="232"/>
                </a:cubicBezTo>
                <a:cubicBezTo>
                  <a:pt x="74" y="232"/>
                  <a:pt x="74" y="232"/>
                  <a:pt x="74" y="232"/>
                </a:cubicBezTo>
                <a:cubicBezTo>
                  <a:pt x="74" y="163"/>
                  <a:pt x="74" y="163"/>
                  <a:pt x="74" y="163"/>
                </a:cubicBezTo>
                <a:cubicBezTo>
                  <a:pt x="95" y="163"/>
                  <a:pt x="95" y="163"/>
                  <a:pt x="95" y="163"/>
                </a:cubicBezTo>
                <a:cubicBezTo>
                  <a:pt x="109" y="163"/>
                  <a:pt x="122" y="175"/>
                  <a:pt x="122" y="197"/>
                </a:cubicBezTo>
                <a:moveTo>
                  <a:pt x="116" y="83"/>
                </a:moveTo>
                <a:cubicBezTo>
                  <a:pt x="116" y="99"/>
                  <a:pt x="108" y="112"/>
                  <a:pt x="92" y="112"/>
                </a:cubicBezTo>
                <a:cubicBezTo>
                  <a:pt x="74" y="112"/>
                  <a:pt x="74" y="112"/>
                  <a:pt x="74" y="112"/>
                </a:cubicBezTo>
                <a:cubicBezTo>
                  <a:pt x="74" y="54"/>
                  <a:pt x="74" y="54"/>
                  <a:pt x="74" y="54"/>
                </a:cubicBezTo>
                <a:cubicBezTo>
                  <a:pt x="92" y="54"/>
                  <a:pt x="92" y="54"/>
                  <a:pt x="92" y="54"/>
                </a:cubicBezTo>
                <a:cubicBezTo>
                  <a:pt x="108" y="54"/>
                  <a:pt x="116" y="67"/>
                  <a:pt x="116" y="83"/>
                </a:cubicBezTo>
                <a:moveTo>
                  <a:pt x="146" y="136"/>
                </a:moveTo>
                <a:cubicBezTo>
                  <a:pt x="146" y="135"/>
                  <a:pt x="146" y="135"/>
                  <a:pt x="146" y="135"/>
                </a:cubicBezTo>
                <a:cubicBezTo>
                  <a:pt x="177" y="129"/>
                  <a:pt x="190" y="102"/>
                  <a:pt x="190" y="71"/>
                </a:cubicBezTo>
                <a:cubicBezTo>
                  <a:pt x="190" y="29"/>
                  <a:pt x="166" y="0"/>
                  <a:pt x="112" y="0"/>
                </a:cubicBezTo>
                <a:cubicBezTo>
                  <a:pt x="0" y="0"/>
                  <a:pt x="0" y="0"/>
                  <a:pt x="0" y="0"/>
                </a:cubicBezTo>
                <a:cubicBezTo>
                  <a:pt x="0" y="286"/>
                  <a:pt x="0" y="286"/>
                  <a:pt x="0" y="286"/>
                </a:cubicBezTo>
                <a:cubicBezTo>
                  <a:pt x="112" y="286"/>
                  <a:pt x="112" y="286"/>
                  <a:pt x="112" y="286"/>
                </a:cubicBezTo>
                <a:cubicBezTo>
                  <a:pt x="174" y="286"/>
                  <a:pt x="198" y="251"/>
                  <a:pt x="198" y="201"/>
                </a:cubicBezTo>
                <a:cubicBezTo>
                  <a:pt x="198" y="172"/>
                  <a:pt x="183" y="140"/>
                  <a:pt x="146" y="136"/>
                </a:cubicBezTo>
                <a:moveTo>
                  <a:pt x="217" y="286"/>
                </a:moveTo>
                <a:cubicBezTo>
                  <a:pt x="390" y="286"/>
                  <a:pt x="390" y="286"/>
                  <a:pt x="390" y="286"/>
                </a:cubicBezTo>
                <a:cubicBezTo>
                  <a:pt x="390" y="225"/>
                  <a:pt x="390" y="225"/>
                  <a:pt x="390" y="225"/>
                </a:cubicBezTo>
                <a:cubicBezTo>
                  <a:pt x="291" y="225"/>
                  <a:pt x="291" y="225"/>
                  <a:pt x="291" y="225"/>
                </a:cubicBezTo>
                <a:cubicBezTo>
                  <a:pt x="291" y="168"/>
                  <a:pt x="291" y="168"/>
                  <a:pt x="291" y="168"/>
                </a:cubicBezTo>
                <a:cubicBezTo>
                  <a:pt x="380" y="168"/>
                  <a:pt x="380" y="168"/>
                  <a:pt x="380" y="168"/>
                </a:cubicBezTo>
                <a:cubicBezTo>
                  <a:pt x="380" y="110"/>
                  <a:pt x="380" y="110"/>
                  <a:pt x="380" y="110"/>
                </a:cubicBezTo>
                <a:cubicBezTo>
                  <a:pt x="291" y="110"/>
                  <a:pt x="291" y="110"/>
                  <a:pt x="291" y="110"/>
                </a:cubicBezTo>
                <a:cubicBezTo>
                  <a:pt x="291" y="61"/>
                  <a:pt x="291" y="61"/>
                  <a:pt x="291" y="61"/>
                </a:cubicBezTo>
                <a:cubicBezTo>
                  <a:pt x="386" y="61"/>
                  <a:pt x="386" y="61"/>
                  <a:pt x="386" y="61"/>
                </a:cubicBezTo>
                <a:cubicBezTo>
                  <a:pt x="386" y="0"/>
                  <a:pt x="386" y="0"/>
                  <a:pt x="386" y="0"/>
                </a:cubicBezTo>
                <a:cubicBezTo>
                  <a:pt x="217" y="0"/>
                  <a:pt x="217" y="0"/>
                  <a:pt x="217" y="0"/>
                </a:cubicBezTo>
                <a:lnTo>
                  <a:pt x="217" y="286"/>
                </a:lnTo>
                <a:close/>
                <a:moveTo>
                  <a:pt x="405" y="509"/>
                </a:moveTo>
                <a:cubicBezTo>
                  <a:pt x="405" y="322"/>
                  <a:pt x="405" y="322"/>
                  <a:pt x="405" y="322"/>
                </a:cubicBezTo>
                <a:cubicBezTo>
                  <a:pt x="331" y="322"/>
                  <a:pt x="331" y="322"/>
                  <a:pt x="331" y="322"/>
                </a:cubicBezTo>
                <a:cubicBezTo>
                  <a:pt x="331" y="528"/>
                  <a:pt x="331" y="528"/>
                  <a:pt x="331" y="528"/>
                </a:cubicBezTo>
                <a:cubicBezTo>
                  <a:pt x="331" y="556"/>
                  <a:pt x="323" y="563"/>
                  <a:pt x="309" y="563"/>
                </a:cubicBezTo>
                <a:cubicBezTo>
                  <a:pt x="295" y="563"/>
                  <a:pt x="286" y="556"/>
                  <a:pt x="286" y="528"/>
                </a:cubicBezTo>
                <a:cubicBezTo>
                  <a:pt x="286" y="322"/>
                  <a:pt x="286" y="322"/>
                  <a:pt x="286" y="322"/>
                </a:cubicBezTo>
                <a:cubicBezTo>
                  <a:pt x="212" y="322"/>
                  <a:pt x="212" y="322"/>
                  <a:pt x="212" y="322"/>
                </a:cubicBezTo>
                <a:cubicBezTo>
                  <a:pt x="212" y="509"/>
                  <a:pt x="212" y="509"/>
                  <a:pt x="212" y="509"/>
                </a:cubicBezTo>
                <a:cubicBezTo>
                  <a:pt x="212" y="589"/>
                  <a:pt x="246" y="613"/>
                  <a:pt x="309" y="613"/>
                </a:cubicBezTo>
                <a:cubicBezTo>
                  <a:pt x="371" y="613"/>
                  <a:pt x="405" y="589"/>
                  <a:pt x="405" y="509"/>
                </a:cubicBezTo>
                <a:moveTo>
                  <a:pt x="551" y="409"/>
                </a:moveTo>
                <a:cubicBezTo>
                  <a:pt x="551" y="429"/>
                  <a:pt x="541" y="443"/>
                  <a:pt x="520" y="443"/>
                </a:cubicBezTo>
                <a:cubicBezTo>
                  <a:pt x="505" y="443"/>
                  <a:pt x="505" y="443"/>
                  <a:pt x="505" y="443"/>
                </a:cubicBezTo>
                <a:cubicBezTo>
                  <a:pt x="505" y="376"/>
                  <a:pt x="505" y="376"/>
                  <a:pt x="505" y="376"/>
                </a:cubicBezTo>
                <a:cubicBezTo>
                  <a:pt x="519" y="376"/>
                  <a:pt x="519" y="376"/>
                  <a:pt x="519" y="376"/>
                </a:cubicBezTo>
                <a:cubicBezTo>
                  <a:pt x="542" y="376"/>
                  <a:pt x="551" y="386"/>
                  <a:pt x="551" y="409"/>
                </a:cubicBezTo>
                <a:moveTo>
                  <a:pt x="556" y="608"/>
                </a:moveTo>
                <a:cubicBezTo>
                  <a:pt x="635" y="608"/>
                  <a:pt x="635" y="608"/>
                  <a:pt x="635" y="608"/>
                </a:cubicBezTo>
                <a:cubicBezTo>
                  <a:pt x="635" y="604"/>
                  <a:pt x="635" y="604"/>
                  <a:pt x="635" y="604"/>
                </a:cubicBezTo>
                <a:cubicBezTo>
                  <a:pt x="631" y="601"/>
                  <a:pt x="629" y="598"/>
                  <a:pt x="627" y="595"/>
                </a:cubicBezTo>
                <a:cubicBezTo>
                  <a:pt x="623" y="589"/>
                  <a:pt x="623" y="570"/>
                  <a:pt x="623" y="555"/>
                </a:cubicBezTo>
                <a:cubicBezTo>
                  <a:pt x="623" y="531"/>
                  <a:pt x="623" y="531"/>
                  <a:pt x="623" y="531"/>
                </a:cubicBezTo>
                <a:cubicBezTo>
                  <a:pt x="623" y="493"/>
                  <a:pt x="613" y="470"/>
                  <a:pt x="577" y="467"/>
                </a:cubicBezTo>
                <a:cubicBezTo>
                  <a:pt x="577" y="466"/>
                  <a:pt x="577" y="466"/>
                  <a:pt x="577" y="466"/>
                </a:cubicBezTo>
                <a:cubicBezTo>
                  <a:pt x="611" y="461"/>
                  <a:pt x="625" y="436"/>
                  <a:pt x="625" y="398"/>
                </a:cubicBezTo>
                <a:cubicBezTo>
                  <a:pt x="625" y="354"/>
                  <a:pt x="604" y="322"/>
                  <a:pt x="547" y="322"/>
                </a:cubicBezTo>
                <a:cubicBezTo>
                  <a:pt x="431" y="322"/>
                  <a:pt x="431" y="322"/>
                  <a:pt x="431" y="322"/>
                </a:cubicBezTo>
                <a:cubicBezTo>
                  <a:pt x="431" y="608"/>
                  <a:pt x="431" y="608"/>
                  <a:pt x="431" y="608"/>
                </a:cubicBezTo>
                <a:cubicBezTo>
                  <a:pt x="505" y="608"/>
                  <a:pt x="505" y="608"/>
                  <a:pt x="505" y="608"/>
                </a:cubicBezTo>
                <a:cubicBezTo>
                  <a:pt x="505" y="493"/>
                  <a:pt x="505" y="493"/>
                  <a:pt x="505" y="493"/>
                </a:cubicBezTo>
                <a:cubicBezTo>
                  <a:pt x="525" y="493"/>
                  <a:pt x="525" y="493"/>
                  <a:pt x="525" y="493"/>
                </a:cubicBezTo>
                <a:cubicBezTo>
                  <a:pt x="543" y="493"/>
                  <a:pt x="549" y="502"/>
                  <a:pt x="549" y="534"/>
                </a:cubicBezTo>
                <a:cubicBezTo>
                  <a:pt x="549" y="553"/>
                  <a:pt x="549" y="553"/>
                  <a:pt x="549" y="553"/>
                </a:cubicBezTo>
                <a:cubicBezTo>
                  <a:pt x="549" y="565"/>
                  <a:pt x="549" y="592"/>
                  <a:pt x="556" y="608"/>
                </a:cubicBezTo>
                <a:moveTo>
                  <a:pt x="651" y="608"/>
                </a:moveTo>
                <a:cubicBezTo>
                  <a:pt x="823" y="608"/>
                  <a:pt x="823" y="608"/>
                  <a:pt x="823" y="608"/>
                </a:cubicBezTo>
                <a:cubicBezTo>
                  <a:pt x="823" y="547"/>
                  <a:pt x="823" y="547"/>
                  <a:pt x="823" y="547"/>
                </a:cubicBezTo>
                <a:cubicBezTo>
                  <a:pt x="725" y="547"/>
                  <a:pt x="725" y="547"/>
                  <a:pt x="725" y="547"/>
                </a:cubicBezTo>
                <a:cubicBezTo>
                  <a:pt x="725" y="490"/>
                  <a:pt x="725" y="490"/>
                  <a:pt x="725" y="490"/>
                </a:cubicBezTo>
                <a:cubicBezTo>
                  <a:pt x="814" y="490"/>
                  <a:pt x="814" y="490"/>
                  <a:pt x="814" y="490"/>
                </a:cubicBezTo>
                <a:cubicBezTo>
                  <a:pt x="814" y="432"/>
                  <a:pt x="814" y="432"/>
                  <a:pt x="814" y="432"/>
                </a:cubicBezTo>
                <a:cubicBezTo>
                  <a:pt x="725" y="432"/>
                  <a:pt x="725" y="432"/>
                  <a:pt x="725" y="432"/>
                </a:cubicBezTo>
                <a:cubicBezTo>
                  <a:pt x="725" y="383"/>
                  <a:pt x="725" y="383"/>
                  <a:pt x="725" y="383"/>
                </a:cubicBezTo>
                <a:cubicBezTo>
                  <a:pt x="820" y="383"/>
                  <a:pt x="820" y="383"/>
                  <a:pt x="820" y="383"/>
                </a:cubicBezTo>
                <a:cubicBezTo>
                  <a:pt x="820" y="322"/>
                  <a:pt x="820" y="322"/>
                  <a:pt x="820" y="322"/>
                </a:cubicBezTo>
                <a:cubicBezTo>
                  <a:pt x="651" y="322"/>
                  <a:pt x="651" y="322"/>
                  <a:pt x="651" y="322"/>
                </a:cubicBezTo>
                <a:lnTo>
                  <a:pt x="651" y="608"/>
                </a:lnTo>
                <a:close/>
                <a:moveTo>
                  <a:pt x="847" y="608"/>
                </a:moveTo>
                <a:cubicBezTo>
                  <a:pt x="914" y="608"/>
                  <a:pt x="914" y="608"/>
                  <a:pt x="914" y="608"/>
                </a:cubicBezTo>
                <a:cubicBezTo>
                  <a:pt x="914" y="529"/>
                  <a:pt x="914" y="529"/>
                  <a:pt x="914" y="529"/>
                </a:cubicBezTo>
                <a:cubicBezTo>
                  <a:pt x="847" y="529"/>
                  <a:pt x="847" y="529"/>
                  <a:pt x="847" y="529"/>
                </a:cubicBezTo>
                <a:lnTo>
                  <a:pt x="847" y="608"/>
                </a:lnTo>
                <a:close/>
                <a:moveTo>
                  <a:pt x="790" y="1252"/>
                </a:moveTo>
                <a:cubicBezTo>
                  <a:pt x="963" y="1252"/>
                  <a:pt x="963" y="1252"/>
                  <a:pt x="963" y="1252"/>
                </a:cubicBezTo>
                <a:cubicBezTo>
                  <a:pt x="963" y="1191"/>
                  <a:pt x="963" y="1191"/>
                  <a:pt x="963" y="1191"/>
                </a:cubicBezTo>
                <a:cubicBezTo>
                  <a:pt x="864" y="1191"/>
                  <a:pt x="864" y="1191"/>
                  <a:pt x="864" y="1191"/>
                </a:cubicBezTo>
                <a:cubicBezTo>
                  <a:pt x="864" y="1134"/>
                  <a:pt x="864" y="1134"/>
                  <a:pt x="864" y="1134"/>
                </a:cubicBezTo>
                <a:cubicBezTo>
                  <a:pt x="953" y="1134"/>
                  <a:pt x="953" y="1134"/>
                  <a:pt x="953" y="1134"/>
                </a:cubicBezTo>
                <a:cubicBezTo>
                  <a:pt x="953" y="1076"/>
                  <a:pt x="953" y="1076"/>
                  <a:pt x="953" y="1076"/>
                </a:cubicBezTo>
                <a:cubicBezTo>
                  <a:pt x="864" y="1076"/>
                  <a:pt x="864" y="1076"/>
                  <a:pt x="864" y="1076"/>
                </a:cubicBezTo>
                <a:cubicBezTo>
                  <a:pt x="864" y="1027"/>
                  <a:pt x="864" y="1027"/>
                  <a:pt x="864" y="1027"/>
                </a:cubicBezTo>
                <a:cubicBezTo>
                  <a:pt x="959" y="1027"/>
                  <a:pt x="959" y="1027"/>
                  <a:pt x="959" y="1027"/>
                </a:cubicBezTo>
                <a:cubicBezTo>
                  <a:pt x="959" y="966"/>
                  <a:pt x="959" y="966"/>
                  <a:pt x="959" y="966"/>
                </a:cubicBezTo>
                <a:cubicBezTo>
                  <a:pt x="790" y="966"/>
                  <a:pt x="790" y="966"/>
                  <a:pt x="790" y="966"/>
                </a:cubicBezTo>
                <a:lnTo>
                  <a:pt x="790" y="1252"/>
                </a:lnTo>
                <a:close/>
                <a:moveTo>
                  <a:pt x="1103" y="1053"/>
                </a:moveTo>
                <a:cubicBezTo>
                  <a:pt x="1103" y="1074"/>
                  <a:pt x="1093" y="1087"/>
                  <a:pt x="1072" y="1087"/>
                </a:cubicBezTo>
                <a:cubicBezTo>
                  <a:pt x="1057" y="1087"/>
                  <a:pt x="1057" y="1087"/>
                  <a:pt x="1057" y="1087"/>
                </a:cubicBezTo>
                <a:cubicBezTo>
                  <a:pt x="1057" y="1020"/>
                  <a:pt x="1057" y="1020"/>
                  <a:pt x="1057" y="1020"/>
                </a:cubicBezTo>
                <a:cubicBezTo>
                  <a:pt x="1072" y="1020"/>
                  <a:pt x="1072" y="1020"/>
                  <a:pt x="1072" y="1020"/>
                </a:cubicBezTo>
                <a:cubicBezTo>
                  <a:pt x="1094" y="1020"/>
                  <a:pt x="1103" y="1030"/>
                  <a:pt x="1103" y="1053"/>
                </a:cubicBezTo>
                <a:moveTo>
                  <a:pt x="1109" y="1252"/>
                </a:moveTo>
                <a:cubicBezTo>
                  <a:pt x="1188" y="1252"/>
                  <a:pt x="1188" y="1252"/>
                  <a:pt x="1188" y="1252"/>
                </a:cubicBezTo>
                <a:cubicBezTo>
                  <a:pt x="1188" y="1248"/>
                  <a:pt x="1188" y="1248"/>
                  <a:pt x="1188" y="1248"/>
                </a:cubicBezTo>
                <a:cubicBezTo>
                  <a:pt x="1183" y="1245"/>
                  <a:pt x="1181" y="1242"/>
                  <a:pt x="1179" y="1239"/>
                </a:cubicBezTo>
                <a:cubicBezTo>
                  <a:pt x="1176" y="1233"/>
                  <a:pt x="1176" y="1214"/>
                  <a:pt x="1176" y="1199"/>
                </a:cubicBezTo>
                <a:cubicBezTo>
                  <a:pt x="1176" y="1175"/>
                  <a:pt x="1176" y="1175"/>
                  <a:pt x="1176" y="1175"/>
                </a:cubicBezTo>
                <a:cubicBezTo>
                  <a:pt x="1176" y="1137"/>
                  <a:pt x="1165" y="1114"/>
                  <a:pt x="1129" y="1111"/>
                </a:cubicBezTo>
                <a:cubicBezTo>
                  <a:pt x="1129" y="1110"/>
                  <a:pt x="1129" y="1110"/>
                  <a:pt x="1129" y="1110"/>
                </a:cubicBezTo>
                <a:cubicBezTo>
                  <a:pt x="1163" y="1105"/>
                  <a:pt x="1178" y="1080"/>
                  <a:pt x="1178" y="1042"/>
                </a:cubicBezTo>
                <a:cubicBezTo>
                  <a:pt x="1178" y="998"/>
                  <a:pt x="1156" y="966"/>
                  <a:pt x="1099" y="966"/>
                </a:cubicBezTo>
                <a:cubicBezTo>
                  <a:pt x="983" y="966"/>
                  <a:pt x="983" y="966"/>
                  <a:pt x="983" y="966"/>
                </a:cubicBezTo>
                <a:cubicBezTo>
                  <a:pt x="983" y="1252"/>
                  <a:pt x="983" y="1252"/>
                  <a:pt x="983" y="1252"/>
                </a:cubicBezTo>
                <a:cubicBezTo>
                  <a:pt x="1057" y="1252"/>
                  <a:pt x="1057" y="1252"/>
                  <a:pt x="1057" y="1252"/>
                </a:cubicBezTo>
                <a:cubicBezTo>
                  <a:pt x="1057" y="1137"/>
                  <a:pt x="1057" y="1137"/>
                  <a:pt x="1057" y="1137"/>
                </a:cubicBezTo>
                <a:cubicBezTo>
                  <a:pt x="1077" y="1137"/>
                  <a:pt x="1077" y="1137"/>
                  <a:pt x="1077" y="1137"/>
                </a:cubicBezTo>
                <a:cubicBezTo>
                  <a:pt x="1095" y="1137"/>
                  <a:pt x="1101" y="1146"/>
                  <a:pt x="1101" y="1178"/>
                </a:cubicBezTo>
                <a:cubicBezTo>
                  <a:pt x="1101" y="1197"/>
                  <a:pt x="1101" y="1197"/>
                  <a:pt x="1101" y="1197"/>
                </a:cubicBezTo>
                <a:cubicBezTo>
                  <a:pt x="1101" y="1209"/>
                  <a:pt x="1101" y="1237"/>
                  <a:pt x="1109" y="1252"/>
                </a:cubicBezTo>
                <a:moveTo>
                  <a:pt x="1274" y="1173"/>
                </a:moveTo>
                <a:cubicBezTo>
                  <a:pt x="1207" y="1173"/>
                  <a:pt x="1207" y="1173"/>
                  <a:pt x="1207" y="1173"/>
                </a:cubicBezTo>
                <a:cubicBezTo>
                  <a:pt x="1207" y="1252"/>
                  <a:pt x="1207" y="1252"/>
                  <a:pt x="1207" y="1252"/>
                </a:cubicBezTo>
                <a:cubicBezTo>
                  <a:pt x="1274" y="1252"/>
                  <a:pt x="1274" y="1252"/>
                  <a:pt x="1274" y="1252"/>
                </a:cubicBezTo>
                <a:lnTo>
                  <a:pt x="1274" y="1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dirty="0"/>
          </a:p>
        </p:txBody>
      </p:sp>
    </p:spTree>
    <p:extLst>
      <p:ext uri="{BB962C8B-B14F-4D97-AF65-F5344CB8AC3E}">
        <p14:creationId xmlns:p14="http://schemas.microsoft.com/office/powerpoint/2010/main" val="1776349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62AB-0023-4FFC-B9DA-817BF81AB37B}"/>
              </a:ext>
            </a:extLst>
          </p:cNvPr>
          <p:cNvGrpSpPr/>
          <p:nvPr/>
        </p:nvGrpSpPr>
        <p:grpSpPr>
          <a:xfrm>
            <a:off x="6911514" y="765175"/>
            <a:ext cx="4464972" cy="4245728"/>
            <a:chOff x="6708068" y="765175"/>
            <a:chExt cx="4464972" cy="4245728"/>
          </a:xfrm>
        </p:grpSpPr>
        <p:sp>
          <p:nvSpPr>
            <p:cNvPr id="21" name="ZoneTexte 20">
              <a:extLst>
                <a:ext uri="{FF2B5EF4-FFF2-40B4-BE49-F238E27FC236}">
                  <a16:creationId xmlns:a16="http://schemas.microsoft.com/office/drawing/2014/main" id="{D89FBBE5-D1FA-4410-B71A-108B0858767A}"/>
                </a:ext>
              </a:extLst>
            </p:cNvPr>
            <p:cNvSpPr txBox="1"/>
            <p:nvPr/>
          </p:nvSpPr>
          <p:spPr>
            <a:xfrm>
              <a:off x="6708068" y="765175"/>
              <a:ext cx="4253509" cy="523220"/>
            </a:xfrm>
            <a:prstGeom prst="rect">
              <a:avLst/>
            </a:prstGeom>
            <a:noFill/>
          </p:spPr>
          <p:txBody>
            <a:bodyPr wrap="square" rtlCol="0">
              <a:spAutoFit/>
            </a:bodyPr>
            <a:lstStyle/>
            <a:p>
              <a:r>
                <a:rPr lang="fr-BE"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594583"/>
              <a:ext cx="4464972" cy="3416320"/>
            </a:xfrm>
            <a:prstGeom prst="rect">
              <a:avLst/>
            </a:prstGeom>
            <a:noFill/>
          </p:spPr>
          <p:txBody>
            <a:bodyPr wrap="square" rtlCol="0">
              <a:spAutoFit/>
            </a:bodyPr>
            <a:lstStyle/>
            <a:p>
              <a:r>
                <a:rPr lang="fr-BE" sz="1200" dirty="0"/>
                <a:t>In </a:t>
              </a:r>
              <a:r>
                <a:rPr lang="fr-BE" sz="1200" dirty="0" err="1"/>
                <a:t>our</a:t>
              </a:r>
              <a:r>
                <a:rPr lang="fr-BE" sz="1200" dirty="0"/>
                <a:t> world of </a:t>
              </a:r>
              <a:r>
                <a:rPr lang="fr-BE" sz="1200" dirty="0" err="1"/>
                <a:t>rapid</a:t>
              </a:r>
              <a:r>
                <a:rPr lang="fr-BE" sz="1200" dirty="0"/>
                <a:t> change, the </a:t>
              </a:r>
              <a:r>
                <a:rPr lang="fr-BE" sz="1200" dirty="0" err="1"/>
                <a:t>need</a:t>
              </a:r>
              <a:r>
                <a:rPr lang="fr-BE" sz="1200" dirty="0"/>
                <a:t> for reliable information</a:t>
              </a:r>
              <a:br>
                <a:rPr lang="fr-BE" sz="1200" dirty="0"/>
              </a:br>
              <a:r>
                <a:rPr lang="fr-BE" sz="1200" dirty="0"/>
                <a:t>to </a:t>
              </a:r>
              <a:r>
                <a:rPr lang="fr-BE" sz="1200" dirty="0" err="1"/>
                <a:t>make</a:t>
              </a:r>
              <a:r>
                <a:rPr lang="fr-BE" sz="1200" dirty="0"/>
                <a:t> confident </a:t>
              </a:r>
              <a:r>
                <a:rPr lang="fr-BE" sz="1200" dirty="0" err="1"/>
                <a:t>decisions</a:t>
              </a:r>
              <a:r>
                <a:rPr lang="fr-BE" sz="1200" dirty="0"/>
                <a:t> has </a:t>
              </a:r>
              <a:r>
                <a:rPr lang="fr-BE" sz="1200" dirty="0" err="1"/>
                <a:t>never</a:t>
              </a:r>
              <a:r>
                <a:rPr lang="fr-BE" sz="1200" dirty="0"/>
                <a:t> been </a:t>
              </a:r>
              <a:r>
                <a:rPr lang="fr-BE" sz="1200" dirty="0" err="1"/>
                <a:t>greater</a:t>
              </a:r>
              <a:r>
                <a:rPr lang="fr-BE" sz="1200" dirty="0"/>
                <a:t>. </a:t>
              </a:r>
            </a:p>
            <a:p>
              <a:endParaRPr lang="fr-BE" sz="1200" dirty="0"/>
            </a:p>
            <a:p>
              <a:r>
                <a:rPr lang="fr-BE" sz="1200" dirty="0"/>
                <a:t>At Ipsos </a:t>
              </a:r>
              <a:r>
                <a:rPr lang="fr-BE" sz="1200" dirty="0" err="1"/>
                <a:t>we</a:t>
              </a:r>
              <a:r>
                <a:rPr lang="fr-BE" sz="1200" dirty="0"/>
                <a:t> </a:t>
              </a:r>
              <a:r>
                <a:rPr lang="fr-BE" sz="1200" dirty="0" err="1"/>
                <a:t>believe</a:t>
              </a:r>
              <a:r>
                <a:rPr lang="fr-BE" sz="1200" dirty="0"/>
                <a:t> </a:t>
              </a:r>
              <a:r>
                <a:rPr lang="fr-BE" sz="1200" dirty="0" err="1"/>
                <a:t>our</a:t>
              </a:r>
              <a:r>
                <a:rPr lang="fr-BE" sz="1200" dirty="0"/>
                <a:t> clients </a:t>
              </a:r>
              <a:r>
                <a:rPr lang="fr-BE" sz="1200" dirty="0" err="1"/>
                <a:t>need</a:t>
              </a:r>
              <a:r>
                <a:rPr lang="fr-BE" sz="1200" dirty="0"/>
                <a:t> more </a:t>
              </a:r>
              <a:r>
                <a:rPr lang="fr-BE" sz="1200" dirty="0" err="1"/>
                <a:t>than</a:t>
              </a:r>
              <a:r>
                <a:rPr lang="fr-BE" sz="1200" dirty="0"/>
                <a:t> a data supplier, </a:t>
              </a:r>
              <a:r>
                <a:rPr lang="fr-BE" sz="1200" dirty="0" err="1"/>
                <a:t>they</a:t>
              </a:r>
              <a:r>
                <a:rPr lang="fr-BE" sz="1200" dirty="0"/>
                <a:t> </a:t>
              </a:r>
              <a:r>
                <a:rPr lang="fr-BE" sz="1200" dirty="0" err="1"/>
                <a:t>need</a:t>
              </a:r>
              <a:r>
                <a:rPr lang="fr-BE" sz="1200" dirty="0"/>
                <a:t> a </a:t>
              </a:r>
              <a:r>
                <a:rPr lang="fr-BE" sz="1200" dirty="0" err="1"/>
                <a:t>partner</a:t>
              </a:r>
              <a:r>
                <a:rPr lang="fr-BE" sz="1200" dirty="0"/>
                <a:t> </a:t>
              </a:r>
              <a:r>
                <a:rPr lang="fr-BE" sz="1200" dirty="0" err="1"/>
                <a:t>who</a:t>
              </a:r>
              <a:r>
                <a:rPr lang="fr-BE" sz="1200" dirty="0"/>
                <a:t> can </a:t>
              </a:r>
              <a:r>
                <a:rPr lang="fr-BE" sz="1200" dirty="0" err="1"/>
                <a:t>produce</a:t>
              </a:r>
              <a:r>
                <a:rPr lang="fr-BE" sz="1200" dirty="0"/>
                <a:t> </a:t>
              </a:r>
              <a:r>
                <a:rPr lang="fr-BE" sz="1200" dirty="0" err="1"/>
                <a:t>accurate</a:t>
              </a:r>
              <a:r>
                <a:rPr lang="fr-BE" sz="1200" dirty="0"/>
                <a:t> and relevant information and </a:t>
              </a:r>
              <a:r>
                <a:rPr lang="fr-BE" sz="1200" dirty="0" err="1"/>
                <a:t>turn</a:t>
              </a:r>
              <a:r>
                <a:rPr lang="fr-BE" sz="1200" dirty="0"/>
                <a:t> </a:t>
              </a:r>
              <a:r>
                <a:rPr lang="fr-BE" sz="1200" dirty="0" err="1"/>
                <a:t>it</a:t>
              </a:r>
              <a:r>
                <a:rPr lang="fr-BE" sz="1200" dirty="0"/>
                <a:t> </a:t>
              </a:r>
              <a:r>
                <a:rPr lang="fr-BE" sz="1200" dirty="0" err="1"/>
                <a:t>into</a:t>
              </a:r>
              <a:r>
                <a:rPr lang="fr-BE" sz="1200" dirty="0"/>
                <a:t> </a:t>
              </a:r>
              <a:r>
                <a:rPr lang="fr-BE" sz="1200" dirty="0" err="1"/>
                <a:t>actionable</a:t>
              </a:r>
              <a:r>
                <a:rPr lang="fr-BE" sz="1200" dirty="0"/>
                <a:t> </a:t>
              </a:r>
              <a:r>
                <a:rPr lang="fr-BE" sz="1200" dirty="0" err="1"/>
                <a:t>truth</a:t>
              </a:r>
              <a:r>
                <a:rPr lang="fr-BE" sz="1200" dirty="0"/>
                <a:t>.  </a:t>
              </a:r>
            </a:p>
            <a:p>
              <a:endParaRPr lang="fr-BE" sz="1200" dirty="0"/>
            </a:p>
            <a:p>
              <a:r>
                <a:rPr lang="fr-BE" sz="1200" dirty="0"/>
                <a:t>This </a:t>
              </a:r>
              <a:r>
                <a:rPr lang="fr-BE" sz="1200" dirty="0" err="1"/>
                <a:t>is</a:t>
              </a:r>
              <a:r>
                <a:rPr lang="fr-BE" sz="1200" dirty="0"/>
                <a:t> </a:t>
              </a:r>
              <a:r>
                <a:rPr lang="fr-BE" sz="1200" dirty="0" err="1"/>
                <a:t>why</a:t>
              </a:r>
              <a:r>
                <a:rPr lang="fr-BE" sz="1200" dirty="0"/>
                <a:t> </a:t>
              </a:r>
              <a:r>
                <a:rPr lang="fr-BE" sz="1200" dirty="0" err="1"/>
                <a:t>our</a:t>
              </a:r>
              <a:r>
                <a:rPr lang="fr-BE" sz="1200" dirty="0"/>
                <a:t> </a:t>
              </a:r>
              <a:r>
                <a:rPr lang="fr-BE" sz="1200" dirty="0" err="1"/>
                <a:t>passionately</a:t>
              </a:r>
              <a:r>
                <a:rPr lang="fr-BE" sz="1200" dirty="0"/>
                <a:t> </a:t>
              </a:r>
              <a:r>
                <a:rPr lang="fr-BE" sz="1200" dirty="0" err="1"/>
                <a:t>curious</a:t>
              </a:r>
              <a:r>
                <a:rPr lang="fr-BE" sz="1200" dirty="0"/>
                <a:t> experts not </a:t>
              </a:r>
              <a:r>
                <a:rPr lang="fr-BE" sz="1200" dirty="0" err="1"/>
                <a:t>only</a:t>
              </a:r>
              <a:r>
                <a:rPr lang="fr-BE" sz="1200" dirty="0"/>
                <a:t> </a:t>
              </a:r>
              <a:r>
                <a:rPr lang="fr-BE" sz="1200" dirty="0" err="1"/>
                <a:t>provide</a:t>
              </a:r>
              <a:r>
                <a:rPr lang="fr-BE" sz="1200" dirty="0"/>
                <a:t> the </a:t>
              </a:r>
              <a:r>
                <a:rPr lang="fr-BE" sz="1200" dirty="0" err="1"/>
                <a:t>most</a:t>
              </a:r>
              <a:r>
                <a:rPr lang="fr-BE" sz="1200" dirty="0"/>
                <a:t> </a:t>
              </a:r>
              <a:r>
                <a:rPr lang="fr-BE" sz="1200" dirty="0" err="1"/>
                <a:t>precise</a:t>
              </a:r>
              <a:r>
                <a:rPr lang="fr-BE" sz="1200" dirty="0"/>
                <a:t> </a:t>
              </a:r>
              <a:r>
                <a:rPr lang="fr-BE" sz="1200" dirty="0" err="1"/>
                <a:t>measurement</a:t>
              </a:r>
              <a:r>
                <a:rPr lang="fr-BE" sz="1200" dirty="0"/>
                <a:t>, but </a:t>
              </a:r>
              <a:r>
                <a:rPr lang="fr-BE" sz="1200" dirty="0" err="1"/>
                <a:t>shape</a:t>
              </a:r>
              <a:r>
                <a:rPr lang="fr-BE" sz="1200" dirty="0"/>
                <a:t> </a:t>
              </a:r>
              <a:r>
                <a:rPr lang="fr-BE" sz="1200" dirty="0" err="1"/>
                <a:t>it</a:t>
              </a:r>
              <a:r>
                <a:rPr lang="fr-BE" sz="1200" dirty="0"/>
                <a:t> to </a:t>
              </a:r>
              <a:r>
                <a:rPr lang="fr-BE" sz="1200" dirty="0" err="1"/>
                <a:t>provide</a:t>
              </a:r>
              <a:r>
                <a:rPr lang="fr-BE" sz="1200" dirty="0"/>
                <a:t> </a:t>
              </a:r>
              <a:r>
                <a:rPr lang="fr-BE" sz="1200" dirty="0" err="1"/>
                <a:t>True</a:t>
              </a:r>
              <a:r>
                <a:rPr lang="fr-BE" sz="1200" dirty="0"/>
                <a:t> </a:t>
              </a:r>
              <a:r>
                <a:rPr lang="fr-BE" sz="1200" dirty="0" err="1"/>
                <a:t>Understanding</a:t>
              </a:r>
              <a:r>
                <a:rPr lang="fr-BE" sz="1200" dirty="0"/>
                <a:t> of Society, </a:t>
              </a:r>
              <a:r>
                <a:rPr lang="fr-BE" sz="1200" dirty="0" err="1"/>
                <a:t>Markets</a:t>
              </a:r>
              <a:r>
                <a:rPr lang="fr-BE" sz="1200" dirty="0"/>
                <a:t> and People. </a:t>
              </a:r>
            </a:p>
            <a:p>
              <a:endParaRPr lang="fr-BE" sz="1200" dirty="0"/>
            </a:p>
            <a:p>
              <a:r>
                <a:rPr lang="fr-BE" sz="1200" dirty="0"/>
                <a:t>To do </a:t>
              </a:r>
              <a:r>
                <a:rPr lang="fr-BE" sz="1200" dirty="0" err="1"/>
                <a:t>this</a:t>
              </a:r>
              <a:r>
                <a:rPr lang="fr-BE" sz="1200" dirty="0"/>
                <a:t> </a:t>
              </a:r>
              <a:r>
                <a:rPr lang="fr-BE" sz="1200" dirty="0" err="1"/>
                <a:t>we</a:t>
              </a:r>
              <a:r>
                <a:rPr lang="fr-BE" sz="1200" dirty="0"/>
                <a:t> use the best of science, </a:t>
              </a:r>
              <a:r>
                <a:rPr lang="fr-BE" sz="1200" dirty="0" err="1"/>
                <a:t>technology</a:t>
              </a:r>
              <a:br>
                <a:rPr lang="fr-BE" sz="1200" dirty="0"/>
              </a:br>
              <a:r>
                <a:rPr lang="fr-BE" sz="1200" dirty="0"/>
                <a:t>and know-how and </a:t>
              </a:r>
              <a:r>
                <a:rPr lang="fr-BE" sz="1200" dirty="0" err="1"/>
                <a:t>apply</a:t>
              </a:r>
              <a:r>
                <a:rPr lang="fr-BE" sz="1200" dirty="0"/>
                <a:t> the </a:t>
              </a:r>
              <a:r>
                <a:rPr lang="fr-BE" sz="1200" dirty="0" err="1"/>
                <a:t>principles</a:t>
              </a:r>
              <a:r>
                <a:rPr lang="fr-BE" sz="1200" dirty="0"/>
                <a:t> of </a:t>
              </a:r>
              <a:r>
                <a:rPr lang="fr-BE" sz="1200" dirty="0" err="1"/>
                <a:t>security</a:t>
              </a:r>
              <a:r>
                <a:rPr lang="fr-BE" sz="1200" dirty="0"/>
                <a:t>, </a:t>
              </a:r>
              <a:r>
                <a:rPr lang="fr-BE" sz="1200" dirty="0" err="1"/>
                <a:t>simplicity</a:t>
              </a:r>
              <a:r>
                <a:rPr lang="fr-BE" sz="1200" dirty="0"/>
                <a:t>, speed and substance to </a:t>
              </a:r>
              <a:r>
                <a:rPr lang="fr-BE" sz="1200" dirty="0" err="1"/>
                <a:t>everything</a:t>
              </a:r>
              <a:r>
                <a:rPr lang="fr-BE" sz="1200" dirty="0"/>
                <a:t> </a:t>
              </a:r>
              <a:r>
                <a:rPr lang="fr-BE" sz="1200" dirty="0" err="1"/>
                <a:t>we</a:t>
              </a:r>
              <a:r>
                <a:rPr lang="fr-BE" sz="1200" dirty="0"/>
                <a:t> do.  </a:t>
              </a:r>
            </a:p>
            <a:p>
              <a:endParaRPr lang="fr-BE" sz="1200" dirty="0"/>
            </a:p>
            <a:p>
              <a:r>
                <a:rPr lang="fr-BE" sz="1200" dirty="0"/>
                <a:t>So </a:t>
              </a:r>
              <a:r>
                <a:rPr lang="fr-BE" sz="1200" dirty="0" err="1"/>
                <a:t>that</a:t>
              </a:r>
              <a:r>
                <a:rPr lang="fr-BE" sz="1200" dirty="0"/>
                <a:t> </a:t>
              </a:r>
              <a:r>
                <a:rPr lang="fr-BE" sz="1200" dirty="0" err="1"/>
                <a:t>our</a:t>
              </a:r>
              <a:r>
                <a:rPr lang="fr-BE" sz="1200" dirty="0"/>
                <a:t> clients can </a:t>
              </a:r>
              <a:r>
                <a:rPr lang="fr-BE" sz="1200" dirty="0" err="1"/>
                <a:t>act</a:t>
              </a:r>
              <a:r>
                <a:rPr lang="fr-BE" sz="1200" dirty="0"/>
                <a:t> </a:t>
              </a:r>
              <a:r>
                <a:rPr lang="fr-BE" sz="1200" dirty="0" err="1"/>
                <a:t>faster</a:t>
              </a:r>
              <a:r>
                <a:rPr lang="fr-BE" sz="1200" dirty="0"/>
                <a:t>, </a:t>
              </a:r>
              <a:r>
                <a:rPr lang="fr-BE" sz="1200" dirty="0" err="1"/>
                <a:t>smarter</a:t>
              </a:r>
              <a:r>
                <a:rPr lang="fr-BE" sz="1200" dirty="0"/>
                <a:t> and </a:t>
              </a:r>
              <a:r>
                <a:rPr lang="fr-BE" sz="1200" dirty="0" err="1"/>
                <a:t>bolder</a:t>
              </a:r>
              <a:r>
                <a:rPr lang="fr-BE" sz="1200" dirty="0"/>
                <a:t>. </a:t>
              </a:r>
            </a:p>
            <a:p>
              <a:r>
                <a:rPr lang="fr-BE" sz="1200" dirty="0" err="1"/>
                <a:t>Ultimately</a:t>
              </a:r>
              <a:r>
                <a:rPr lang="fr-BE" sz="1200" dirty="0"/>
                <a:t>, </a:t>
              </a:r>
              <a:r>
                <a:rPr lang="fr-BE" sz="1200" dirty="0" err="1"/>
                <a:t>success</a:t>
              </a:r>
              <a:r>
                <a:rPr lang="fr-BE" sz="1200" dirty="0"/>
                <a:t> </a:t>
              </a:r>
              <a:r>
                <a:rPr lang="fr-BE" sz="1200" dirty="0" err="1"/>
                <a:t>comes</a:t>
              </a:r>
              <a:r>
                <a:rPr lang="fr-BE" sz="1200" dirty="0"/>
                <a:t> down to a simple </a:t>
              </a:r>
              <a:r>
                <a:rPr lang="fr-BE" sz="1200" dirty="0" err="1"/>
                <a:t>truth</a:t>
              </a:r>
              <a:r>
                <a:rPr lang="fr-BE" sz="1200" dirty="0"/>
                <a:t>:  </a:t>
              </a:r>
            </a:p>
            <a:p>
              <a:r>
                <a:rPr lang="fr-BE" sz="1200" b="1" dirty="0"/>
                <a:t>You </a:t>
              </a:r>
              <a:r>
                <a:rPr lang="fr-BE" sz="1200" b="1" dirty="0" err="1"/>
                <a:t>act</a:t>
              </a:r>
              <a:r>
                <a:rPr lang="fr-BE" sz="1200" b="1" dirty="0"/>
                <a:t> </a:t>
              </a:r>
              <a:r>
                <a:rPr lang="fr-BE" sz="1200" b="1" dirty="0" err="1"/>
                <a:t>better</a:t>
              </a:r>
              <a:r>
                <a:rPr lang="fr-BE" sz="1200" b="1" dirty="0"/>
                <a:t> </a:t>
              </a:r>
              <a:r>
                <a:rPr lang="fr-BE" sz="1200" b="1" dirty="0" err="1"/>
                <a:t>when</a:t>
              </a:r>
              <a:r>
                <a:rPr lang="fr-BE" sz="1200" b="1" dirty="0"/>
                <a:t> </a:t>
              </a:r>
              <a:r>
                <a:rPr lang="fr-BE" sz="1200" b="1" dirty="0" err="1"/>
                <a:t>you</a:t>
              </a:r>
              <a:r>
                <a:rPr lang="fr-BE" sz="1200" b="1" dirty="0"/>
                <a:t> are sure.</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397947"/>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0E136943-8177-4DA9-8B48-8C1D088B10FB}"/>
              </a:ext>
            </a:extLst>
          </p:cNvPr>
          <p:cNvSpPr txBox="1"/>
          <p:nvPr/>
        </p:nvSpPr>
        <p:spPr>
          <a:xfrm>
            <a:off x="830670" y="765175"/>
            <a:ext cx="3024329" cy="523220"/>
          </a:xfrm>
          <a:prstGeom prst="rect">
            <a:avLst/>
          </a:prstGeom>
          <a:noFill/>
        </p:spPr>
        <p:txBody>
          <a:bodyPr wrap="square" rtlCol="0">
            <a:spAutoFit/>
          </a:bodyPr>
          <a:lstStyle/>
          <a:p>
            <a:r>
              <a:rPr lang="fr-BE" sz="2800" b="1" dirty="0">
                <a:solidFill>
                  <a:schemeClr val="bg1"/>
                </a:solidFill>
              </a:rPr>
              <a:t>ABOUT 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815514" y="1594583"/>
            <a:ext cx="4464972" cy="4339650"/>
          </a:xfrm>
          <a:prstGeom prst="rect">
            <a:avLst/>
          </a:prstGeom>
          <a:noFill/>
        </p:spPr>
        <p:txBody>
          <a:bodyPr wrap="square" rtlCol="0">
            <a:spAutoFit/>
          </a:bodyPr>
          <a:lstStyle/>
          <a:p>
            <a:r>
              <a:rPr lang="fr-BE" sz="1200" dirty="0">
                <a:solidFill>
                  <a:schemeClr val="bg1"/>
                </a:solidFill>
              </a:rPr>
              <a:t>Ipsos </a:t>
            </a:r>
            <a:r>
              <a:rPr lang="fr-BE" sz="1200" dirty="0" err="1">
                <a:solidFill>
                  <a:schemeClr val="bg1"/>
                </a:solidFill>
              </a:rPr>
              <a:t>is</a:t>
            </a:r>
            <a:r>
              <a:rPr lang="fr-BE" sz="1200" dirty="0">
                <a:solidFill>
                  <a:schemeClr val="bg1"/>
                </a:solidFill>
              </a:rPr>
              <a:t> the </a:t>
            </a:r>
            <a:r>
              <a:rPr lang="fr-BE" sz="1200" dirty="0" err="1">
                <a:solidFill>
                  <a:schemeClr val="bg1"/>
                </a:solidFill>
              </a:rPr>
              <a:t>third</a:t>
            </a:r>
            <a:r>
              <a:rPr lang="fr-BE" sz="1200" dirty="0">
                <a:solidFill>
                  <a:schemeClr val="bg1"/>
                </a:solidFill>
              </a:rPr>
              <a:t> </a:t>
            </a:r>
            <a:r>
              <a:rPr lang="fr-BE" sz="1200" dirty="0" err="1">
                <a:solidFill>
                  <a:schemeClr val="bg1"/>
                </a:solidFill>
              </a:rPr>
              <a:t>largest</a:t>
            </a:r>
            <a:r>
              <a:rPr lang="fr-BE" sz="1200" dirty="0">
                <a:solidFill>
                  <a:schemeClr val="bg1"/>
                </a:solidFill>
              </a:rPr>
              <a:t> </a:t>
            </a:r>
            <a:r>
              <a:rPr lang="fr-BE" sz="1200" dirty="0" err="1">
                <a:solidFill>
                  <a:schemeClr val="bg1"/>
                </a:solidFill>
              </a:rPr>
              <a:t>market</a:t>
            </a:r>
            <a:r>
              <a:rPr lang="fr-BE" sz="1200" dirty="0">
                <a:solidFill>
                  <a:schemeClr val="bg1"/>
                </a:solidFill>
              </a:rPr>
              <a:t> </a:t>
            </a:r>
            <a:r>
              <a:rPr lang="fr-BE" sz="1200" dirty="0" err="1">
                <a:solidFill>
                  <a:schemeClr val="bg1"/>
                </a:solidFill>
              </a:rPr>
              <a:t>research</a:t>
            </a:r>
            <a:r>
              <a:rPr lang="fr-BE" sz="1200" dirty="0">
                <a:solidFill>
                  <a:schemeClr val="bg1"/>
                </a:solidFill>
              </a:rPr>
              <a:t> </a:t>
            </a:r>
            <a:r>
              <a:rPr lang="fr-BE" sz="1200" dirty="0" err="1">
                <a:solidFill>
                  <a:schemeClr val="bg1"/>
                </a:solidFill>
              </a:rPr>
              <a:t>company</a:t>
            </a:r>
            <a:r>
              <a:rPr lang="fr-BE" sz="1200" dirty="0">
                <a:solidFill>
                  <a:schemeClr val="bg1"/>
                </a:solidFill>
              </a:rPr>
              <a:t> in the world, </a:t>
            </a:r>
            <a:r>
              <a:rPr lang="fr-BE" sz="1200" dirty="0" err="1">
                <a:solidFill>
                  <a:schemeClr val="bg1"/>
                </a:solidFill>
              </a:rPr>
              <a:t>present</a:t>
            </a:r>
            <a:r>
              <a:rPr lang="fr-BE" sz="1200" dirty="0">
                <a:solidFill>
                  <a:schemeClr val="bg1"/>
                </a:solidFill>
              </a:rPr>
              <a:t> in 90 </a:t>
            </a:r>
            <a:r>
              <a:rPr lang="fr-BE" sz="1200" dirty="0" err="1">
                <a:solidFill>
                  <a:schemeClr val="bg1"/>
                </a:solidFill>
              </a:rPr>
              <a:t>markets</a:t>
            </a:r>
            <a:r>
              <a:rPr lang="fr-BE" sz="1200" dirty="0">
                <a:solidFill>
                  <a:schemeClr val="bg1"/>
                </a:solidFill>
              </a:rPr>
              <a:t> and </a:t>
            </a:r>
            <a:r>
              <a:rPr lang="fr-BE" sz="1200" dirty="0" err="1">
                <a:solidFill>
                  <a:schemeClr val="bg1"/>
                </a:solidFill>
              </a:rPr>
              <a:t>employing</a:t>
            </a:r>
            <a:r>
              <a:rPr lang="fr-BE" sz="1200" dirty="0">
                <a:solidFill>
                  <a:schemeClr val="bg1"/>
                </a:solidFill>
              </a:rPr>
              <a:t> more </a:t>
            </a:r>
            <a:r>
              <a:rPr lang="fr-BE" sz="1200" dirty="0" err="1">
                <a:solidFill>
                  <a:schemeClr val="bg1"/>
                </a:solidFill>
              </a:rPr>
              <a:t>than</a:t>
            </a:r>
            <a:r>
              <a:rPr lang="fr-BE" sz="1200" dirty="0">
                <a:solidFill>
                  <a:schemeClr val="bg1"/>
                </a:solidFill>
              </a:rPr>
              <a:t> 18,000 people.</a:t>
            </a:r>
          </a:p>
          <a:p>
            <a:r>
              <a:rPr lang="fr-BE" sz="1200" dirty="0">
                <a:solidFill>
                  <a:schemeClr val="bg1"/>
                </a:solidFill>
              </a:rPr>
              <a:t> </a:t>
            </a:r>
          </a:p>
          <a:p>
            <a:r>
              <a:rPr lang="fr-BE" sz="1200" dirty="0">
                <a:solidFill>
                  <a:schemeClr val="bg1"/>
                </a:solidFill>
              </a:rPr>
              <a:t>Our </a:t>
            </a:r>
            <a:r>
              <a:rPr lang="fr-BE" sz="1200" dirty="0" err="1">
                <a:solidFill>
                  <a:schemeClr val="bg1"/>
                </a:solidFill>
              </a:rPr>
              <a:t>research</a:t>
            </a:r>
            <a:r>
              <a:rPr lang="fr-BE" sz="1200" dirty="0">
                <a:solidFill>
                  <a:schemeClr val="bg1"/>
                </a:solidFill>
              </a:rPr>
              <a:t> </a:t>
            </a:r>
            <a:r>
              <a:rPr lang="fr-BE" sz="1200" dirty="0" err="1">
                <a:solidFill>
                  <a:schemeClr val="bg1"/>
                </a:solidFill>
              </a:rPr>
              <a:t>professionals</a:t>
            </a:r>
            <a:r>
              <a:rPr lang="fr-BE" sz="1200" dirty="0">
                <a:solidFill>
                  <a:schemeClr val="bg1"/>
                </a:solidFill>
              </a:rPr>
              <a:t>, </a:t>
            </a:r>
            <a:r>
              <a:rPr lang="fr-BE" sz="1200" dirty="0" err="1">
                <a:solidFill>
                  <a:schemeClr val="bg1"/>
                </a:solidFill>
              </a:rPr>
              <a:t>analysts</a:t>
            </a:r>
            <a:r>
              <a:rPr lang="fr-BE" sz="1200" dirty="0">
                <a:solidFill>
                  <a:schemeClr val="bg1"/>
                </a:solidFill>
              </a:rPr>
              <a:t> and </a:t>
            </a:r>
            <a:r>
              <a:rPr lang="fr-BE" sz="1200" dirty="0" err="1">
                <a:solidFill>
                  <a:schemeClr val="bg1"/>
                </a:solidFill>
              </a:rPr>
              <a:t>scientists</a:t>
            </a:r>
            <a:r>
              <a:rPr lang="fr-BE" sz="1200" dirty="0">
                <a:solidFill>
                  <a:schemeClr val="bg1"/>
                </a:solidFill>
              </a:rPr>
              <a:t> have </a:t>
            </a:r>
            <a:r>
              <a:rPr lang="fr-BE" sz="1200" dirty="0" err="1">
                <a:solidFill>
                  <a:schemeClr val="bg1"/>
                </a:solidFill>
              </a:rPr>
              <a:t>built</a:t>
            </a:r>
            <a:r>
              <a:rPr lang="fr-BE" sz="1200" dirty="0">
                <a:solidFill>
                  <a:schemeClr val="bg1"/>
                </a:solidFill>
              </a:rPr>
              <a:t> unique multi-</a:t>
            </a:r>
            <a:r>
              <a:rPr lang="fr-BE" sz="1200" dirty="0" err="1">
                <a:solidFill>
                  <a:schemeClr val="bg1"/>
                </a:solidFill>
              </a:rPr>
              <a:t>specialist</a:t>
            </a:r>
            <a:r>
              <a:rPr lang="fr-BE" sz="1200" dirty="0">
                <a:solidFill>
                  <a:schemeClr val="bg1"/>
                </a:solidFill>
              </a:rPr>
              <a:t> </a:t>
            </a:r>
            <a:r>
              <a:rPr lang="fr-BE" sz="1200" dirty="0" err="1">
                <a:solidFill>
                  <a:schemeClr val="bg1"/>
                </a:solidFill>
              </a:rPr>
              <a:t>capabilities</a:t>
            </a:r>
            <a:r>
              <a:rPr lang="fr-BE" sz="1200" dirty="0">
                <a:solidFill>
                  <a:schemeClr val="bg1"/>
                </a:solidFill>
              </a:rPr>
              <a:t> </a:t>
            </a:r>
            <a:r>
              <a:rPr lang="fr-BE" sz="1200" dirty="0" err="1">
                <a:solidFill>
                  <a:schemeClr val="bg1"/>
                </a:solidFill>
              </a:rPr>
              <a:t>that</a:t>
            </a:r>
            <a:r>
              <a:rPr lang="fr-BE" sz="1200" dirty="0">
                <a:solidFill>
                  <a:schemeClr val="bg1"/>
                </a:solidFill>
              </a:rPr>
              <a:t> </a:t>
            </a:r>
            <a:r>
              <a:rPr lang="fr-BE" sz="1200" dirty="0" err="1">
                <a:solidFill>
                  <a:schemeClr val="bg1"/>
                </a:solidFill>
              </a:rPr>
              <a:t>provide</a:t>
            </a:r>
            <a:r>
              <a:rPr lang="fr-BE" sz="1200" dirty="0">
                <a:solidFill>
                  <a:schemeClr val="bg1"/>
                </a:solidFill>
              </a:rPr>
              <a:t> </a:t>
            </a:r>
            <a:r>
              <a:rPr lang="fr-BE" sz="1200" dirty="0" err="1">
                <a:solidFill>
                  <a:schemeClr val="bg1"/>
                </a:solidFill>
              </a:rPr>
              <a:t>powerful</a:t>
            </a:r>
            <a:r>
              <a:rPr lang="fr-BE" sz="1200" dirty="0">
                <a:solidFill>
                  <a:schemeClr val="bg1"/>
                </a:solidFill>
              </a:rPr>
              <a:t> insights </a:t>
            </a:r>
            <a:r>
              <a:rPr lang="fr-BE" sz="1200" dirty="0" err="1">
                <a:solidFill>
                  <a:schemeClr val="bg1"/>
                </a:solidFill>
              </a:rPr>
              <a:t>into</a:t>
            </a:r>
            <a:r>
              <a:rPr lang="fr-BE" sz="1200" dirty="0">
                <a:solidFill>
                  <a:schemeClr val="bg1"/>
                </a:solidFill>
              </a:rPr>
              <a:t> the actions, opinions and motivations of </a:t>
            </a:r>
            <a:r>
              <a:rPr lang="fr-BE" sz="1200" dirty="0" err="1">
                <a:solidFill>
                  <a:schemeClr val="bg1"/>
                </a:solidFill>
              </a:rPr>
              <a:t>citizens</a:t>
            </a:r>
            <a:r>
              <a:rPr lang="fr-BE" sz="1200" dirty="0">
                <a:solidFill>
                  <a:schemeClr val="bg1"/>
                </a:solidFill>
              </a:rPr>
              <a:t>, </a:t>
            </a:r>
            <a:r>
              <a:rPr lang="fr-BE" sz="1200" dirty="0" err="1">
                <a:solidFill>
                  <a:schemeClr val="bg1"/>
                </a:solidFill>
              </a:rPr>
              <a:t>consumers</a:t>
            </a:r>
            <a:r>
              <a:rPr lang="fr-BE" sz="1200" dirty="0">
                <a:solidFill>
                  <a:schemeClr val="bg1"/>
                </a:solidFill>
              </a:rPr>
              <a:t>, patients, </a:t>
            </a:r>
            <a:r>
              <a:rPr lang="fr-BE" sz="1200" dirty="0" err="1">
                <a:solidFill>
                  <a:schemeClr val="bg1"/>
                </a:solidFill>
              </a:rPr>
              <a:t>customers</a:t>
            </a:r>
            <a:r>
              <a:rPr lang="fr-BE" sz="1200" dirty="0">
                <a:solidFill>
                  <a:schemeClr val="bg1"/>
                </a:solidFill>
              </a:rPr>
              <a:t> or </a:t>
            </a:r>
            <a:r>
              <a:rPr lang="fr-BE" sz="1200" dirty="0" err="1">
                <a:solidFill>
                  <a:schemeClr val="bg1"/>
                </a:solidFill>
              </a:rPr>
              <a:t>employees</a:t>
            </a:r>
            <a:r>
              <a:rPr lang="fr-BE" sz="1200" dirty="0">
                <a:solidFill>
                  <a:schemeClr val="bg1"/>
                </a:solidFill>
              </a:rPr>
              <a:t>. Our 75 business solutions are </a:t>
            </a:r>
            <a:r>
              <a:rPr lang="fr-BE" sz="1200" dirty="0" err="1">
                <a:solidFill>
                  <a:schemeClr val="bg1"/>
                </a:solidFill>
              </a:rPr>
              <a:t>based</a:t>
            </a:r>
            <a:r>
              <a:rPr lang="fr-BE" sz="1200" dirty="0">
                <a:solidFill>
                  <a:schemeClr val="bg1"/>
                </a:solidFill>
              </a:rPr>
              <a:t> on </a:t>
            </a:r>
            <a:r>
              <a:rPr lang="fr-BE" sz="1200" dirty="0" err="1">
                <a:solidFill>
                  <a:schemeClr val="bg1"/>
                </a:solidFill>
              </a:rPr>
              <a:t>primary</a:t>
            </a:r>
            <a:r>
              <a:rPr lang="fr-BE" sz="1200" dirty="0">
                <a:solidFill>
                  <a:schemeClr val="bg1"/>
                </a:solidFill>
              </a:rPr>
              <a:t> data </a:t>
            </a:r>
            <a:r>
              <a:rPr lang="fr-BE" sz="1200" dirty="0" err="1">
                <a:solidFill>
                  <a:schemeClr val="bg1"/>
                </a:solidFill>
              </a:rPr>
              <a:t>coming</a:t>
            </a:r>
            <a:r>
              <a:rPr lang="fr-BE" sz="1200" dirty="0">
                <a:solidFill>
                  <a:schemeClr val="bg1"/>
                </a:solidFill>
              </a:rPr>
              <a:t> </a:t>
            </a:r>
            <a:r>
              <a:rPr lang="fr-BE" sz="1200" dirty="0" err="1">
                <a:solidFill>
                  <a:schemeClr val="bg1"/>
                </a:solidFill>
              </a:rPr>
              <a:t>from</a:t>
            </a:r>
            <a:r>
              <a:rPr lang="fr-BE" sz="1200" dirty="0">
                <a:solidFill>
                  <a:schemeClr val="bg1"/>
                </a:solidFill>
              </a:rPr>
              <a:t> </a:t>
            </a:r>
            <a:r>
              <a:rPr lang="fr-BE" sz="1200" dirty="0" err="1">
                <a:solidFill>
                  <a:schemeClr val="bg1"/>
                </a:solidFill>
              </a:rPr>
              <a:t>our</a:t>
            </a:r>
            <a:r>
              <a:rPr lang="fr-BE" sz="1200" dirty="0">
                <a:solidFill>
                  <a:schemeClr val="bg1"/>
                </a:solidFill>
              </a:rPr>
              <a:t> </a:t>
            </a:r>
            <a:r>
              <a:rPr lang="fr-BE" sz="1200" dirty="0" err="1">
                <a:solidFill>
                  <a:schemeClr val="bg1"/>
                </a:solidFill>
              </a:rPr>
              <a:t>surveys</a:t>
            </a:r>
            <a:r>
              <a:rPr lang="fr-BE" sz="1200" dirty="0">
                <a:solidFill>
                  <a:schemeClr val="bg1"/>
                </a:solidFill>
              </a:rPr>
              <a:t>, social media monitoring, and qualitative or </a:t>
            </a:r>
            <a:r>
              <a:rPr lang="fr-BE" sz="1200" dirty="0" err="1">
                <a:solidFill>
                  <a:schemeClr val="bg1"/>
                </a:solidFill>
              </a:rPr>
              <a:t>observational</a:t>
            </a:r>
            <a:r>
              <a:rPr lang="fr-BE" sz="1200" dirty="0">
                <a:solidFill>
                  <a:schemeClr val="bg1"/>
                </a:solidFill>
              </a:rPr>
              <a:t> techniques.</a:t>
            </a:r>
          </a:p>
          <a:p>
            <a:r>
              <a:rPr lang="fr-BE" sz="1200" dirty="0">
                <a:solidFill>
                  <a:schemeClr val="bg1"/>
                </a:solidFill>
              </a:rPr>
              <a:t> </a:t>
            </a:r>
          </a:p>
          <a:p>
            <a:r>
              <a:rPr lang="fr-BE" sz="1200" dirty="0">
                <a:solidFill>
                  <a:schemeClr val="bg1"/>
                </a:solidFill>
              </a:rPr>
              <a:t>“Game </a:t>
            </a:r>
            <a:r>
              <a:rPr lang="fr-BE" sz="1200" dirty="0" err="1">
                <a:solidFill>
                  <a:schemeClr val="bg1"/>
                </a:solidFill>
              </a:rPr>
              <a:t>Changers</a:t>
            </a:r>
            <a:r>
              <a:rPr lang="fr-BE" sz="1200" dirty="0">
                <a:solidFill>
                  <a:schemeClr val="bg1"/>
                </a:solidFill>
              </a:rPr>
              <a:t>” – </a:t>
            </a:r>
            <a:r>
              <a:rPr lang="fr-BE" sz="1200" dirty="0" err="1">
                <a:solidFill>
                  <a:schemeClr val="bg1"/>
                </a:solidFill>
              </a:rPr>
              <a:t>our</a:t>
            </a:r>
            <a:r>
              <a:rPr lang="fr-BE" sz="1200" dirty="0">
                <a:solidFill>
                  <a:schemeClr val="bg1"/>
                </a:solidFill>
              </a:rPr>
              <a:t> </a:t>
            </a:r>
            <a:r>
              <a:rPr lang="fr-BE" sz="1200" dirty="0" err="1">
                <a:solidFill>
                  <a:schemeClr val="bg1"/>
                </a:solidFill>
              </a:rPr>
              <a:t>tagline</a:t>
            </a:r>
            <a:r>
              <a:rPr lang="fr-BE" sz="1200" dirty="0">
                <a:solidFill>
                  <a:schemeClr val="bg1"/>
                </a:solidFill>
              </a:rPr>
              <a:t> – </a:t>
            </a:r>
            <a:r>
              <a:rPr lang="fr-BE" sz="1200" dirty="0" err="1">
                <a:solidFill>
                  <a:schemeClr val="bg1"/>
                </a:solidFill>
              </a:rPr>
              <a:t>summarizes</a:t>
            </a:r>
            <a:r>
              <a:rPr lang="fr-BE" sz="1200" dirty="0">
                <a:solidFill>
                  <a:schemeClr val="bg1"/>
                </a:solidFill>
              </a:rPr>
              <a:t> </a:t>
            </a:r>
            <a:r>
              <a:rPr lang="fr-BE" sz="1200" dirty="0" err="1">
                <a:solidFill>
                  <a:schemeClr val="bg1"/>
                </a:solidFill>
              </a:rPr>
              <a:t>our</a:t>
            </a:r>
            <a:r>
              <a:rPr lang="fr-BE" sz="1200" dirty="0">
                <a:solidFill>
                  <a:schemeClr val="bg1"/>
                </a:solidFill>
              </a:rPr>
              <a:t> ambition to help </a:t>
            </a:r>
            <a:r>
              <a:rPr lang="fr-BE" sz="1200" dirty="0" err="1">
                <a:solidFill>
                  <a:schemeClr val="bg1"/>
                </a:solidFill>
              </a:rPr>
              <a:t>our</a:t>
            </a:r>
            <a:r>
              <a:rPr lang="fr-BE" sz="1200" dirty="0">
                <a:solidFill>
                  <a:schemeClr val="bg1"/>
                </a:solidFill>
              </a:rPr>
              <a:t> 5,000 clients to </a:t>
            </a:r>
            <a:r>
              <a:rPr lang="fr-BE" sz="1200" dirty="0" err="1">
                <a:solidFill>
                  <a:schemeClr val="bg1"/>
                </a:solidFill>
              </a:rPr>
              <a:t>navigate</a:t>
            </a:r>
            <a:r>
              <a:rPr lang="fr-BE" sz="1200" dirty="0">
                <a:solidFill>
                  <a:schemeClr val="bg1"/>
                </a:solidFill>
              </a:rPr>
              <a:t> more </a:t>
            </a:r>
            <a:r>
              <a:rPr lang="fr-BE" sz="1200" dirty="0" err="1">
                <a:solidFill>
                  <a:schemeClr val="bg1"/>
                </a:solidFill>
              </a:rPr>
              <a:t>easily</a:t>
            </a:r>
            <a:r>
              <a:rPr lang="fr-BE" sz="1200" dirty="0">
                <a:solidFill>
                  <a:schemeClr val="bg1"/>
                </a:solidFill>
              </a:rPr>
              <a:t> in </a:t>
            </a:r>
            <a:r>
              <a:rPr lang="fr-BE" sz="1200" dirty="0" err="1">
                <a:solidFill>
                  <a:schemeClr val="bg1"/>
                </a:solidFill>
              </a:rPr>
              <a:t>our</a:t>
            </a:r>
            <a:r>
              <a:rPr lang="fr-BE" sz="1200" dirty="0">
                <a:solidFill>
                  <a:schemeClr val="bg1"/>
                </a:solidFill>
              </a:rPr>
              <a:t> </a:t>
            </a:r>
            <a:r>
              <a:rPr lang="fr-BE" sz="1200" dirty="0" err="1">
                <a:solidFill>
                  <a:schemeClr val="bg1"/>
                </a:solidFill>
              </a:rPr>
              <a:t>deeply</a:t>
            </a:r>
            <a:r>
              <a:rPr lang="fr-BE" sz="1200" dirty="0">
                <a:solidFill>
                  <a:schemeClr val="bg1"/>
                </a:solidFill>
              </a:rPr>
              <a:t> </a:t>
            </a:r>
            <a:r>
              <a:rPr lang="fr-BE" sz="1200" dirty="0" err="1">
                <a:solidFill>
                  <a:schemeClr val="bg1"/>
                </a:solidFill>
              </a:rPr>
              <a:t>changing</a:t>
            </a:r>
            <a:r>
              <a:rPr lang="fr-BE" sz="1200" dirty="0">
                <a:solidFill>
                  <a:schemeClr val="bg1"/>
                </a:solidFill>
              </a:rPr>
              <a:t> world.</a:t>
            </a:r>
          </a:p>
          <a:p>
            <a:r>
              <a:rPr lang="fr-BE" sz="1200" dirty="0">
                <a:solidFill>
                  <a:schemeClr val="bg1"/>
                </a:solidFill>
              </a:rPr>
              <a:t> </a:t>
            </a:r>
          </a:p>
          <a:p>
            <a:r>
              <a:rPr lang="fr-BE" sz="1200" dirty="0" err="1">
                <a:solidFill>
                  <a:schemeClr val="bg1"/>
                </a:solidFill>
              </a:rPr>
              <a:t>Founded</a:t>
            </a:r>
            <a:r>
              <a:rPr lang="fr-BE" sz="1200" dirty="0">
                <a:solidFill>
                  <a:schemeClr val="bg1"/>
                </a:solidFill>
              </a:rPr>
              <a:t> in France in 1975, Ipsos </a:t>
            </a:r>
            <a:r>
              <a:rPr lang="fr-BE" sz="1200" dirty="0" err="1">
                <a:solidFill>
                  <a:schemeClr val="bg1"/>
                </a:solidFill>
              </a:rPr>
              <a:t>is</a:t>
            </a:r>
            <a:r>
              <a:rPr lang="fr-BE" sz="1200" dirty="0">
                <a:solidFill>
                  <a:schemeClr val="bg1"/>
                </a:solidFill>
              </a:rPr>
              <a:t> </a:t>
            </a:r>
            <a:r>
              <a:rPr lang="fr-BE" sz="1200" dirty="0" err="1">
                <a:solidFill>
                  <a:schemeClr val="bg1"/>
                </a:solidFill>
              </a:rPr>
              <a:t>listed</a:t>
            </a:r>
            <a:r>
              <a:rPr lang="fr-BE" sz="1200" dirty="0">
                <a:solidFill>
                  <a:schemeClr val="bg1"/>
                </a:solidFill>
              </a:rPr>
              <a:t> on the Euronext Paris </a:t>
            </a:r>
            <a:r>
              <a:rPr lang="fr-BE" sz="1200" dirty="0" err="1">
                <a:solidFill>
                  <a:schemeClr val="bg1"/>
                </a:solidFill>
              </a:rPr>
              <a:t>since</a:t>
            </a:r>
            <a:r>
              <a:rPr lang="fr-BE" sz="1200" dirty="0">
                <a:solidFill>
                  <a:schemeClr val="bg1"/>
                </a:solidFill>
              </a:rPr>
              <a:t> July 1st, 1999. The </a:t>
            </a:r>
            <a:r>
              <a:rPr lang="fr-BE" sz="1200" dirty="0" err="1">
                <a:solidFill>
                  <a:schemeClr val="bg1"/>
                </a:solidFill>
              </a:rPr>
              <a:t>company</a:t>
            </a:r>
            <a:r>
              <a:rPr lang="fr-BE" sz="1200" dirty="0">
                <a:solidFill>
                  <a:schemeClr val="bg1"/>
                </a:solidFill>
              </a:rPr>
              <a:t> </a:t>
            </a:r>
            <a:r>
              <a:rPr lang="fr-BE" sz="1200" dirty="0" err="1">
                <a:solidFill>
                  <a:schemeClr val="bg1"/>
                </a:solidFill>
              </a:rPr>
              <a:t>is</a:t>
            </a:r>
            <a:r>
              <a:rPr lang="fr-BE" sz="1200" dirty="0">
                <a:solidFill>
                  <a:schemeClr val="bg1"/>
                </a:solidFill>
              </a:rPr>
              <a:t> part of the SBF 120 and the Mid-60 index and </a:t>
            </a:r>
            <a:r>
              <a:rPr lang="fr-BE" sz="1200" dirty="0" err="1">
                <a:solidFill>
                  <a:schemeClr val="bg1"/>
                </a:solidFill>
              </a:rPr>
              <a:t>is</a:t>
            </a:r>
            <a:r>
              <a:rPr lang="fr-BE" sz="1200" dirty="0">
                <a:solidFill>
                  <a:schemeClr val="bg1"/>
                </a:solidFill>
              </a:rPr>
              <a:t> </a:t>
            </a:r>
            <a:r>
              <a:rPr lang="fr-BE" sz="1200" dirty="0" err="1">
                <a:solidFill>
                  <a:schemeClr val="bg1"/>
                </a:solidFill>
              </a:rPr>
              <a:t>eligible</a:t>
            </a:r>
            <a:r>
              <a:rPr lang="fr-BE" sz="1200" dirty="0">
                <a:solidFill>
                  <a:schemeClr val="bg1"/>
                </a:solidFill>
              </a:rPr>
              <a:t> for the </a:t>
            </a:r>
            <a:r>
              <a:rPr lang="fr-BE" sz="1200" dirty="0" err="1">
                <a:solidFill>
                  <a:schemeClr val="bg1"/>
                </a:solidFill>
              </a:rPr>
              <a:t>Deferred</a:t>
            </a:r>
            <a:r>
              <a:rPr lang="fr-BE" sz="1200" dirty="0">
                <a:solidFill>
                  <a:schemeClr val="bg1"/>
                </a:solidFill>
              </a:rPr>
              <a:t> </a:t>
            </a:r>
            <a:r>
              <a:rPr lang="fr-BE" sz="1200" dirty="0" err="1">
                <a:solidFill>
                  <a:schemeClr val="bg1"/>
                </a:solidFill>
              </a:rPr>
              <a:t>Settlement</a:t>
            </a:r>
            <a:r>
              <a:rPr lang="fr-BE" sz="1200" dirty="0">
                <a:solidFill>
                  <a:schemeClr val="bg1"/>
                </a:solidFill>
              </a:rPr>
              <a:t> Service (SRD).</a:t>
            </a:r>
          </a:p>
          <a:p>
            <a:br>
              <a:rPr lang="fr-BE" sz="1200" dirty="0">
                <a:solidFill>
                  <a:schemeClr val="bg1"/>
                </a:solidFill>
              </a:rPr>
            </a:br>
            <a:r>
              <a:rPr lang="fr-BE" sz="1200" dirty="0">
                <a:solidFill>
                  <a:schemeClr val="bg1"/>
                </a:solidFill>
              </a:rPr>
              <a:t>ISIN code FR0000073298, Reuters ISOS.PA, </a:t>
            </a:r>
          </a:p>
          <a:p>
            <a:r>
              <a:rPr lang="fr-BE" sz="1200" dirty="0">
                <a:solidFill>
                  <a:schemeClr val="bg1"/>
                </a:solidFill>
              </a:rPr>
              <a:t>Bloomberg IPS:FP</a:t>
            </a:r>
          </a:p>
          <a:p>
            <a:pPr lvl="0">
              <a:defRPr/>
            </a:pPr>
            <a:r>
              <a:rPr lang="fr-BE" sz="1200" b="1" dirty="0">
                <a:solidFill>
                  <a:schemeClr val="bg1"/>
                </a:solidFill>
                <a:hlinkClick r:id="rId2">
                  <a:extLst>
                    <a:ext uri="{A12FA001-AC4F-418D-AE19-62706E023703}">
                      <ahyp:hlinkClr xmlns:ahyp="http://schemas.microsoft.com/office/drawing/2018/hyperlinkcolor" val="tx"/>
                    </a:ext>
                  </a:extLst>
                </a:hlinkClick>
              </a:rPr>
              <a:t>www.ipsos.com</a:t>
            </a:r>
            <a:endParaRPr lang="fr-BE" sz="1200" b="1" dirty="0">
              <a:solidFill>
                <a:schemeClr val="bg1"/>
              </a:solidFill>
            </a:endParaRPr>
          </a:p>
        </p:txBody>
      </p: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815514" y="1397947"/>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49E3FA-57DC-41AF-B578-248FEC0DE3E0}"/>
              </a:ext>
            </a:extLst>
          </p:cNvPr>
          <p:cNvSpPr>
            <a:spLocks noGrp="1"/>
          </p:cNvSpPr>
          <p:nvPr>
            <p:ph type="sldNum" sz="quarter" idx="10"/>
          </p:nvPr>
        </p:nvSpPr>
        <p:spPr/>
        <p:txBody>
          <a:bodyPr/>
          <a:lstStyle/>
          <a:p>
            <a:fld id="{D61AABEC-672F-4B68-B914-690DA978312C}" type="slidenum">
              <a:rPr lang="fr-BE" smtClean="0"/>
              <a:pPr/>
              <a:t>24</a:t>
            </a:fld>
            <a:r>
              <a:rPr lang="fr-BE" dirty="0"/>
              <a:t> </a:t>
            </a:r>
          </a:p>
        </p:txBody>
      </p:sp>
    </p:spTree>
    <p:extLst>
      <p:ext uri="{BB962C8B-B14F-4D97-AF65-F5344CB8AC3E}">
        <p14:creationId xmlns:p14="http://schemas.microsoft.com/office/powerpoint/2010/main" val="408350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outdoor&#10;&#10;Description automatically generated">
            <a:extLst>
              <a:ext uri="{FF2B5EF4-FFF2-40B4-BE49-F238E27FC236}">
                <a16:creationId xmlns:a16="http://schemas.microsoft.com/office/drawing/2014/main" id="{45C1A976-2B4A-476F-AC3F-7AB5FED6FDE6}"/>
              </a:ext>
            </a:extLst>
          </p:cNvPr>
          <p:cNvPicPr>
            <a:picLocks noGrp="1" noChangeAspect="1"/>
          </p:cNvPicPr>
          <p:nvPr>
            <p:ph type="pic" sz="quarter" idx="15"/>
          </p:nvPr>
        </p:nvPicPr>
        <p:blipFill>
          <a:blip r:embed="rId2" cstate="print">
            <a:alphaModFix amt="70000"/>
            <a:extLst>
              <a:ext uri="{28A0092B-C50C-407E-A947-70E740481C1C}">
                <a14:useLocalDpi xmlns:a14="http://schemas.microsoft.com/office/drawing/2010/main" val="0"/>
              </a:ext>
            </a:extLst>
          </a:blip>
          <a:srcRect t="7813" b="7813"/>
          <a:stretch>
            <a:fillRect/>
          </a:stretch>
        </p:blipFill>
        <p:spPr>
          <a:xfrm>
            <a:off x="0" y="0"/>
            <a:ext cx="12191999" cy="6858000"/>
          </a:xfrm>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p:txBody>
          <a:bodyPr/>
          <a:lstStyle/>
          <a:p>
            <a:r>
              <a:rPr lang="fr-BE" dirty="0"/>
              <a:t>1</a:t>
            </a:r>
          </a:p>
        </p:txBody>
      </p:sp>
      <p:sp>
        <p:nvSpPr>
          <p:cNvPr id="6" name="Text Placeholder 5">
            <a:extLst>
              <a:ext uri="{FF2B5EF4-FFF2-40B4-BE49-F238E27FC236}">
                <a16:creationId xmlns:a16="http://schemas.microsoft.com/office/drawing/2014/main" id="{4B09AB98-887C-404E-A679-D29BAF2BF265}"/>
              </a:ext>
            </a:extLst>
          </p:cNvPr>
          <p:cNvSpPr>
            <a:spLocks noGrp="1"/>
          </p:cNvSpPr>
          <p:nvPr>
            <p:ph type="body" sz="quarter" idx="16"/>
          </p:nvPr>
        </p:nvSpPr>
        <p:spPr/>
        <p:txBody>
          <a:bodyPr/>
          <a:lstStyle/>
          <a:p>
            <a:endParaRPr lang="fr-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fr-BE" dirty="0"/>
              <a:t>Introduction</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fr-BE" smtClean="0"/>
              <a:pPr/>
              <a:t>3</a:t>
            </a:fld>
            <a:r>
              <a:rPr lang="fr-BE" dirty="0"/>
              <a:t> </a:t>
            </a:r>
          </a:p>
        </p:txBody>
      </p:sp>
    </p:spTree>
    <p:extLst>
      <p:ext uri="{BB962C8B-B14F-4D97-AF65-F5344CB8AC3E}">
        <p14:creationId xmlns:p14="http://schemas.microsoft.com/office/powerpoint/2010/main" val="1784011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C87F3F6-D7AA-4CCE-BBF1-C8114350D23F}"/>
              </a:ext>
            </a:extLst>
          </p:cNvPr>
          <p:cNvPicPr>
            <a:picLocks noGrp="1" noChangeAspect="1"/>
          </p:cNvPicPr>
          <p:nvPr>
            <p:ph type="pic" sz="quarter" idx="15"/>
          </p:nvPr>
        </p:nvPicPr>
        <p:blipFill>
          <a:blip r:embed="rId2"/>
          <a:srcRect/>
          <a:stretch>
            <a:fillRect/>
          </a:stretch>
        </p:blipFill>
        <p:spPr>
          <a:prstGeom prst="rect">
            <a:avLst/>
          </a:prstGeom>
        </p:spPr>
      </p:pic>
      <p:sp>
        <p:nvSpPr>
          <p:cNvPr id="3" name="Slide Number Placeholder 2">
            <a:extLst>
              <a:ext uri="{FF2B5EF4-FFF2-40B4-BE49-F238E27FC236}">
                <a16:creationId xmlns:a16="http://schemas.microsoft.com/office/drawing/2014/main" id="{E46AC509-AC87-4315-9A37-3C680978CDA7}"/>
              </a:ext>
            </a:extLst>
          </p:cNvPr>
          <p:cNvSpPr>
            <a:spLocks noGrp="1"/>
          </p:cNvSpPr>
          <p:nvPr>
            <p:ph type="sldNum" sz="quarter" idx="14"/>
          </p:nvPr>
        </p:nvSpPr>
        <p:spPr/>
        <p:txBody>
          <a:bodyPr/>
          <a:lstStyle/>
          <a:p>
            <a:fld id="{D61AABEC-672F-4B68-B914-690DA978312C}" type="slidenum">
              <a:rPr lang="fr-BE" noProof="0" smtClean="0"/>
              <a:pPr/>
              <a:t>4</a:t>
            </a:fld>
            <a:r>
              <a:rPr lang="fr-BE" noProof="0" dirty="0"/>
              <a:t> </a:t>
            </a:r>
          </a:p>
        </p:txBody>
      </p:sp>
      <p:sp>
        <p:nvSpPr>
          <p:cNvPr id="6" name="Freeform 5">
            <a:extLst>
              <a:ext uri="{FF2B5EF4-FFF2-40B4-BE49-F238E27FC236}">
                <a16:creationId xmlns:a16="http://schemas.microsoft.com/office/drawing/2014/main" id="{866BB6B3-F91F-4D6C-A3E4-85950A600789}"/>
              </a:ext>
            </a:extLst>
          </p:cNvPr>
          <p:cNvSpPr/>
          <p:nvPr/>
        </p:nvSpPr>
        <p:spPr>
          <a:xfrm>
            <a:off x="2" y="912407"/>
            <a:ext cx="9312867" cy="5033186"/>
          </a:xfrm>
          <a:custGeom>
            <a:avLst/>
            <a:gdLst>
              <a:gd name="connsiteX0" fmla="*/ 0 w 9312867"/>
              <a:gd name="connsiteY0" fmla="*/ 0 h 5033186"/>
              <a:gd name="connsiteX1" fmla="*/ 9312867 w 9312867"/>
              <a:gd name="connsiteY1" fmla="*/ 0 h 5033186"/>
              <a:gd name="connsiteX2" fmla="*/ 4183834 w 9312867"/>
              <a:gd name="connsiteY2" fmla="*/ 5033186 h 5033186"/>
              <a:gd name="connsiteX3" fmla="*/ 0 w 9312867"/>
              <a:gd name="connsiteY3" fmla="*/ 5033186 h 5033186"/>
            </a:gdLst>
            <a:ahLst/>
            <a:cxnLst>
              <a:cxn ang="0">
                <a:pos x="connsiteX0" y="connsiteY0"/>
              </a:cxn>
              <a:cxn ang="0">
                <a:pos x="connsiteX1" y="connsiteY1"/>
              </a:cxn>
              <a:cxn ang="0">
                <a:pos x="connsiteX2" y="connsiteY2"/>
              </a:cxn>
              <a:cxn ang="0">
                <a:pos x="connsiteX3" y="connsiteY3"/>
              </a:cxn>
            </a:cxnLst>
            <a:rect l="l" t="t" r="r" b="b"/>
            <a:pathLst>
              <a:path w="9312867" h="5033186">
                <a:moveTo>
                  <a:pt x="0" y="0"/>
                </a:moveTo>
                <a:lnTo>
                  <a:pt x="9312867" y="0"/>
                </a:lnTo>
                <a:lnTo>
                  <a:pt x="4183834" y="5033186"/>
                </a:lnTo>
                <a:lnTo>
                  <a:pt x="0" y="5033186"/>
                </a:lnTo>
                <a:close/>
              </a:path>
            </a:pathLst>
          </a:custGeom>
          <a:gradFill>
            <a:gsLst>
              <a:gs pos="99000">
                <a:schemeClr val="tx2">
                  <a:alpha val="75000"/>
                </a:schemeClr>
              </a:gs>
              <a:gs pos="0">
                <a:schemeClr val="bg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gradFill>
                <a:gsLst>
                  <a:gs pos="99000">
                    <a:schemeClr val="tx2"/>
                  </a:gs>
                  <a:gs pos="0">
                    <a:schemeClr val="bg2"/>
                  </a:gs>
                </a:gsLst>
                <a:lin ang="2700000" scaled="0"/>
              </a:gradFill>
            </a:endParaRPr>
          </a:p>
        </p:txBody>
      </p:sp>
      <p:sp>
        <p:nvSpPr>
          <p:cNvPr id="7" name="Forme libre : forme 12">
            <a:extLst>
              <a:ext uri="{FF2B5EF4-FFF2-40B4-BE49-F238E27FC236}">
                <a16:creationId xmlns:a16="http://schemas.microsoft.com/office/drawing/2014/main" id="{563CB283-EE05-446E-AABC-C932E528883D}"/>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sp>
        <p:nvSpPr>
          <p:cNvPr id="8" name="Forme libre : forme 13">
            <a:extLst>
              <a:ext uri="{FF2B5EF4-FFF2-40B4-BE49-F238E27FC236}">
                <a16:creationId xmlns:a16="http://schemas.microsoft.com/office/drawing/2014/main" id="{C7F547FE-35D5-4349-BEBD-F7108D55EF32}"/>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sp>
        <p:nvSpPr>
          <p:cNvPr id="10" name="TextBox 9">
            <a:extLst>
              <a:ext uri="{FF2B5EF4-FFF2-40B4-BE49-F238E27FC236}">
                <a16:creationId xmlns:a16="http://schemas.microsoft.com/office/drawing/2014/main" id="{B3A5FEEE-8F33-4A83-AEC7-417C9C5485D1}"/>
              </a:ext>
            </a:extLst>
          </p:cNvPr>
          <p:cNvSpPr txBox="1"/>
          <p:nvPr/>
        </p:nvSpPr>
        <p:spPr>
          <a:xfrm>
            <a:off x="614757" y="1692270"/>
            <a:ext cx="5711797" cy="2800767"/>
          </a:xfrm>
          <a:prstGeom prst="rect">
            <a:avLst/>
          </a:prstGeom>
        </p:spPr>
        <p:txBody>
          <a:bodyPr vert="horz" wrap="square" lIns="0" tIns="0" rIns="0" bIns="0" rtlCol="0">
            <a:spAutoFit/>
          </a:bodyPr>
          <a:lstStyle/>
          <a:p>
            <a:r>
              <a:rPr lang="fr-BE" sz="2600" b="1" dirty="0">
                <a:solidFill>
                  <a:schemeClr val="bg1"/>
                </a:solidFill>
                <a:latin typeface="+mj-lt"/>
              </a:rPr>
              <a:t>Cette étude aide GAIA à avoir une meilleure idée de la proportion d’entreprises qui autorisent la présence de chiens sur le lieu de travail et des raisons pour lesquelles ils sont/ne sont pas autorisés.</a:t>
            </a:r>
          </a:p>
        </p:txBody>
      </p:sp>
    </p:spTree>
    <p:extLst>
      <p:ext uri="{BB962C8B-B14F-4D97-AF65-F5344CB8AC3E}">
        <p14:creationId xmlns:p14="http://schemas.microsoft.com/office/powerpoint/2010/main" val="266679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6081-F989-499B-85EB-7D7CC9667308}"/>
              </a:ext>
            </a:extLst>
          </p:cNvPr>
          <p:cNvSpPr>
            <a:spLocks noGrp="1"/>
          </p:cNvSpPr>
          <p:nvPr>
            <p:ph type="title"/>
          </p:nvPr>
        </p:nvSpPr>
        <p:spPr/>
        <p:txBody>
          <a:bodyPr/>
          <a:lstStyle/>
          <a:p>
            <a:r>
              <a:rPr lang="fr-BE" dirty="0"/>
              <a:t>méthodologie</a:t>
            </a:r>
          </a:p>
        </p:txBody>
      </p:sp>
      <p:sp>
        <p:nvSpPr>
          <p:cNvPr id="6" name="Rectangle 5">
            <a:extLst>
              <a:ext uri="{FF2B5EF4-FFF2-40B4-BE49-F238E27FC236}">
                <a16:creationId xmlns:a16="http://schemas.microsoft.com/office/drawing/2014/main" id="{EF20A827-01D0-43D6-A001-4DFF8B6DC67A}"/>
              </a:ext>
            </a:extLst>
          </p:cNvPr>
          <p:cNvSpPr/>
          <p:nvPr/>
        </p:nvSpPr>
        <p:spPr>
          <a:xfrm>
            <a:off x="407988"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description de l'échantillon</a:t>
            </a:r>
          </a:p>
        </p:txBody>
      </p:sp>
      <p:cxnSp>
        <p:nvCxnSpPr>
          <p:cNvPr id="7" name="Straight Connector 6">
            <a:extLst>
              <a:ext uri="{FF2B5EF4-FFF2-40B4-BE49-F238E27FC236}">
                <a16:creationId xmlns:a16="http://schemas.microsoft.com/office/drawing/2014/main" id="{28E3E57B-32FA-44D0-861A-0743C0812759}"/>
              </a:ext>
            </a:extLst>
          </p:cNvPr>
          <p:cNvCxnSpPr/>
          <p:nvPr/>
        </p:nvCxnSpPr>
        <p:spPr>
          <a:xfrm>
            <a:off x="407988"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7CE816-18E5-4A4F-B3EB-B6E0A26953C9}"/>
              </a:ext>
            </a:extLst>
          </p:cNvPr>
          <p:cNvSpPr txBox="1"/>
          <p:nvPr/>
        </p:nvSpPr>
        <p:spPr>
          <a:xfrm>
            <a:off x="1306152" y="1797928"/>
            <a:ext cx="4141836" cy="430887"/>
          </a:xfrm>
          <a:prstGeom prst="rect">
            <a:avLst/>
          </a:prstGeom>
          <a:noFill/>
        </p:spPr>
        <p:txBody>
          <a:bodyPr wrap="square" lIns="0" tIns="0" rIns="0" bIns="0" rtlCol="0" anchor="ctr">
            <a:spAutoFit/>
          </a:bodyPr>
          <a:lstStyle/>
          <a:p>
            <a:pPr>
              <a:buClr>
                <a:srgbClr val="CBA43E"/>
              </a:buClr>
            </a:pPr>
            <a:r>
              <a:rPr lang="fr-BE" sz="1400" dirty="0"/>
              <a:t>Entreprises de 5 à 200 employés, </a:t>
            </a:r>
            <a:br>
              <a:rPr lang="fr-BE" sz="1400" dirty="0"/>
            </a:br>
            <a:r>
              <a:rPr lang="fr-BE" sz="1400" dirty="0"/>
              <a:t>représentatives de Wallonie</a:t>
            </a:r>
          </a:p>
        </p:txBody>
      </p:sp>
      <p:sp>
        <p:nvSpPr>
          <p:cNvPr id="34" name="Rectangle 33">
            <a:extLst>
              <a:ext uri="{FF2B5EF4-FFF2-40B4-BE49-F238E27FC236}">
                <a16:creationId xmlns:a16="http://schemas.microsoft.com/office/drawing/2014/main" id="{440804A8-12FF-415A-A50D-0F5752A55011}"/>
              </a:ext>
            </a:extLst>
          </p:cNvPr>
          <p:cNvSpPr/>
          <p:nvPr/>
        </p:nvSpPr>
        <p:spPr>
          <a:xfrm>
            <a:off x="407988"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taille de l'échantillon</a:t>
            </a:r>
          </a:p>
        </p:txBody>
      </p:sp>
      <p:cxnSp>
        <p:nvCxnSpPr>
          <p:cNvPr id="35" name="Straight Connector 34">
            <a:extLst>
              <a:ext uri="{FF2B5EF4-FFF2-40B4-BE49-F238E27FC236}">
                <a16:creationId xmlns:a16="http://schemas.microsoft.com/office/drawing/2014/main" id="{285D3951-1D8D-4AD7-BBA6-7B8F6C5A47F3}"/>
              </a:ext>
            </a:extLst>
          </p:cNvPr>
          <p:cNvCxnSpPr/>
          <p:nvPr/>
        </p:nvCxnSpPr>
        <p:spPr>
          <a:xfrm>
            <a:off x="407988"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577CB46-55CA-47FE-991E-7CDE279857B5}"/>
              </a:ext>
            </a:extLst>
          </p:cNvPr>
          <p:cNvSpPr/>
          <p:nvPr/>
        </p:nvSpPr>
        <p:spPr>
          <a:xfrm>
            <a:off x="407988"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QUOTA</a:t>
            </a:r>
          </a:p>
        </p:txBody>
      </p:sp>
      <p:cxnSp>
        <p:nvCxnSpPr>
          <p:cNvPr id="43" name="Straight Connector 42">
            <a:extLst>
              <a:ext uri="{FF2B5EF4-FFF2-40B4-BE49-F238E27FC236}">
                <a16:creationId xmlns:a16="http://schemas.microsoft.com/office/drawing/2014/main" id="{C540E9BE-5520-4886-AF9E-2DDB7CC3FF82}"/>
              </a:ext>
            </a:extLst>
          </p:cNvPr>
          <p:cNvCxnSpPr/>
          <p:nvPr/>
        </p:nvCxnSpPr>
        <p:spPr>
          <a:xfrm>
            <a:off x="407988"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8DA8565-7ED0-4130-8068-617E60D21CF8}"/>
              </a:ext>
            </a:extLst>
          </p:cNvPr>
          <p:cNvSpPr/>
          <p:nvPr/>
        </p:nvSpPr>
        <p:spPr>
          <a:xfrm>
            <a:off x="6096000"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méthode de collecte des données</a:t>
            </a:r>
          </a:p>
        </p:txBody>
      </p:sp>
      <p:cxnSp>
        <p:nvCxnSpPr>
          <p:cNvPr id="51" name="Straight Connector 50">
            <a:extLst>
              <a:ext uri="{FF2B5EF4-FFF2-40B4-BE49-F238E27FC236}">
                <a16:creationId xmlns:a16="http://schemas.microsoft.com/office/drawing/2014/main" id="{345DFD78-25BB-40EC-9DFE-7046AB5698D8}"/>
              </a:ext>
            </a:extLst>
          </p:cNvPr>
          <p:cNvCxnSpPr/>
          <p:nvPr/>
        </p:nvCxnSpPr>
        <p:spPr>
          <a:xfrm>
            <a:off x="6096000"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00002E-6B54-4C39-9C1D-C0DC1A62B0C8}"/>
              </a:ext>
            </a:extLst>
          </p:cNvPr>
          <p:cNvSpPr txBox="1"/>
          <p:nvPr/>
        </p:nvSpPr>
        <p:spPr>
          <a:xfrm>
            <a:off x="6994164" y="1905649"/>
            <a:ext cx="4141836" cy="215444"/>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fr-BE" sz="1400" dirty="0">
                <a:solidFill>
                  <a:schemeClr val="tx1"/>
                </a:solidFill>
              </a:rPr>
              <a:t>Computer Assisted Telephone Interviews (CATI)</a:t>
            </a:r>
          </a:p>
        </p:txBody>
      </p:sp>
      <p:sp>
        <p:nvSpPr>
          <p:cNvPr id="58" name="Rectangle 57">
            <a:extLst>
              <a:ext uri="{FF2B5EF4-FFF2-40B4-BE49-F238E27FC236}">
                <a16:creationId xmlns:a16="http://schemas.microsoft.com/office/drawing/2014/main" id="{9ED2E5DA-4851-4563-A19B-A14EC8133E30}"/>
              </a:ext>
            </a:extLst>
          </p:cNvPr>
          <p:cNvSpPr/>
          <p:nvPr/>
        </p:nvSpPr>
        <p:spPr>
          <a:xfrm>
            <a:off x="6096000"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durée moyenne de l'entretien</a:t>
            </a:r>
          </a:p>
        </p:txBody>
      </p:sp>
      <p:cxnSp>
        <p:nvCxnSpPr>
          <p:cNvPr id="59" name="Straight Connector 58">
            <a:extLst>
              <a:ext uri="{FF2B5EF4-FFF2-40B4-BE49-F238E27FC236}">
                <a16:creationId xmlns:a16="http://schemas.microsoft.com/office/drawing/2014/main" id="{0BBE4757-F80F-45B1-8702-9A9E65A9A7A6}"/>
              </a:ext>
            </a:extLst>
          </p:cNvPr>
          <p:cNvCxnSpPr/>
          <p:nvPr/>
        </p:nvCxnSpPr>
        <p:spPr>
          <a:xfrm>
            <a:off x="6096000"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D2B7D2-0B9B-4BE8-8072-B902B37BAB49}"/>
              </a:ext>
            </a:extLst>
          </p:cNvPr>
          <p:cNvSpPr txBox="1"/>
          <p:nvPr/>
        </p:nvSpPr>
        <p:spPr>
          <a:xfrm>
            <a:off x="6994164" y="3394233"/>
            <a:ext cx="4141836" cy="215444"/>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fr-BE" sz="1400" dirty="0">
                <a:solidFill>
                  <a:schemeClr val="tx1"/>
                </a:solidFill>
              </a:rPr>
              <a:t>10 minutes</a:t>
            </a:r>
          </a:p>
        </p:txBody>
      </p:sp>
      <p:sp>
        <p:nvSpPr>
          <p:cNvPr id="66" name="Rectangle 65">
            <a:extLst>
              <a:ext uri="{FF2B5EF4-FFF2-40B4-BE49-F238E27FC236}">
                <a16:creationId xmlns:a16="http://schemas.microsoft.com/office/drawing/2014/main" id="{FF159DED-5D91-43DF-86DB-639B4594EC3F}"/>
              </a:ext>
            </a:extLst>
          </p:cNvPr>
          <p:cNvSpPr/>
          <p:nvPr/>
        </p:nvSpPr>
        <p:spPr>
          <a:xfrm>
            <a:off x="6096000"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période de travail sur le terrain</a:t>
            </a:r>
          </a:p>
        </p:txBody>
      </p:sp>
      <p:cxnSp>
        <p:nvCxnSpPr>
          <p:cNvPr id="67" name="Straight Connector 66">
            <a:extLst>
              <a:ext uri="{FF2B5EF4-FFF2-40B4-BE49-F238E27FC236}">
                <a16:creationId xmlns:a16="http://schemas.microsoft.com/office/drawing/2014/main" id="{1F1E9699-47B7-4CA3-A101-0B843C2C7D04}"/>
              </a:ext>
            </a:extLst>
          </p:cNvPr>
          <p:cNvCxnSpPr/>
          <p:nvPr/>
        </p:nvCxnSpPr>
        <p:spPr>
          <a:xfrm>
            <a:off x="6096000"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4A5D74A-133B-4E25-84C1-BF84DE9E9FE9}"/>
              </a:ext>
            </a:extLst>
          </p:cNvPr>
          <p:cNvSpPr txBox="1"/>
          <p:nvPr/>
        </p:nvSpPr>
        <p:spPr>
          <a:xfrm>
            <a:off x="6994164" y="4873337"/>
            <a:ext cx="4141836" cy="215444"/>
          </a:xfrm>
          <a:prstGeom prst="rect">
            <a:avLst/>
          </a:prstGeom>
          <a:noFill/>
        </p:spPr>
        <p:txBody>
          <a:bodyPr wrap="square" lIns="0" tIns="0" rIns="0" bIns="0" rtlCol="0" anchor="ctr">
            <a:spAutoFit/>
          </a:bodyPr>
          <a:lstStyle/>
          <a:p>
            <a:pPr lvl="0">
              <a:buClr>
                <a:srgbClr val="CBA43E"/>
              </a:buClr>
            </a:pPr>
            <a:r>
              <a:rPr lang="fr-BE" sz="1400" dirty="0"/>
              <a:t>23/03/2021 – 07/04/2021</a:t>
            </a:r>
          </a:p>
        </p:txBody>
      </p:sp>
      <p:grpSp>
        <p:nvGrpSpPr>
          <p:cNvPr id="30" name="Group 29">
            <a:extLst>
              <a:ext uri="{FF2B5EF4-FFF2-40B4-BE49-F238E27FC236}">
                <a16:creationId xmlns:a16="http://schemas.microsoft.com/office/drawing/2014/main" id="{35D0A2A3-7287-4805-AD36-9ABB41D07C32}"/>
              </a:ext>
            </a:extLst>
          </p:cNvPr>
          <p:cNvGrpSpPr/>
          <p:nvPr/>
        </p:nvGrpSpPr>
        <p:grpSpPr>
          <a:xfrm>
            <a:off x="6100509" y="1642748"/>
            <a:ext cx="741246" cy="741246"/>
            <a:chOff x="6100509" y="1642748"/>
            <a:chExt cx="741246" cy="741246"/>
          </a:xfrm>
        </p:grpSpPr>
        <p:sp>
          <p:nvSpPr>
            <p:cNvPr id="227" name="Ellipse 60">
              <a:extLst>
                <a:ext uri="{FF2B5EF4-FFF2-40B4-BE49-F238E27FC236}">
                  <a16:creationId xmlns:a16="http://schemas.microsoft.com/office/drawing/2014/main" id="{C6F0DC23-3119-45DD-8E30-9292571E7868}"/>
                </a:ext>
              </a:extLst>
            </p:cNvPr>
            <p:cNvSpPr/>
            <p:nvPr/>
          </p:nvSpPr>
          <p:spPr>
            <a:xfrm>
              <a:off x="6100509"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228" name="Group 44">
              <a:extLst>
                <a:ext uri="{FF2B5EF4-FFF2-40B4-BE49-F238E27FC236}">
                  <a16:creationId xmlns:a16="http://schemas.microsoft.com/office/drawing/2014/main" id="{38462DFA-8A99-4523-8BB4-0925838B235E}"/>
                </a:ext>
              </a:extLst>
            </p:cNvPr>
            <p:cNvGrpSpPr>
              <a:grpSpLocks noChangeAspect="1"/>
            </p:cNvGrpSpPr>
            <p:nvPr/>
          </p:nvGrpSpPr>
          <p:grpSpPr bwMode="auto">
            <a:xfrm>
              <a:off x="6306900" y="1793374"/>
              <a:ext cx="328464" cy="439995"/>
              <a:chOff x="2996" y="2490"/>
              <a:chExt cx="268" cy="359"/>
            </a:xfrm>
          </p:grpSpPr>
          <p:sp>
            <p:nvSpPr>
              <p:cNvPr id="229" name="Freeform 45">
                <a:extLst>
                  <a:ext uri="{FF2B5EF4-FFF2-40B4-BE49-F238E27FC236}">
                    <a16:creationId xmlns:a16="http://schemas.microsoft.com/office/drawing/2014/main" id="{67CA1BCA-A710-4409-AA17-3A827829AD1E}"/>
                  </a:ext>
                </a:extLst>
              </p:cNvPr>
              <p:cNvSpPr>
                <a:spLocks/>
              </p:cNvSpPr>
              <p:nvPr/>
            </p:nvSpPr>
            <p:spPr bwMode="auto">
              <a:xfrm>
                <a:off x="3059" y="2490"/>
                <a:ext cx="142" cy="47"/>
              </a:xfrm>
              <a:custGeom>
                <a:avLst/>
                <a:gdLst>
                  <a:gd name="T0" fmla="*/ 36 w 36"/>
                  <a:gd name="T1" fmla="*/ 12 h 12"/>
                  <a:gd name="T2" fmla="*/ 0 w 36"/>
                  <a:gd name="T3" fmla="*/ 12 h 12"/>
                  <a:gd name="T4" fmla="*/ 0 w 36"/>
                  <a:gd name="T5" fmla="*/ 8 h 12"/>
                  <a:gd name="T6" fmla="*/ 8 w 36"/>
                  <a:gd name="T7" fmla="*/ 0 h 12"/>
                  <a:gd name="T8" fmla="*/ 28 w 36"/>
                  <a:gd name="T9" fmla="*/ 0 h 12"/>
                  <a:gd name="T10" fmla="*/ 36 w 36"/>
                  <a:gd name="T11" fmla="*/ 8 h 12"/>
                  <a:gd name="T12" fmla="*/ 36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6" y="12"/>
                    </a:moveTo>
                    <a:cubicBezTo>
                      <a:pt x="0" y="12"/>
                      <a:pt x="0" y="12"/>
                      <a:pt x="0" y="12"/>
                    </a:cubicBezTo>
                    <a:cubicBezTo>
                      <a:pt x="0" y="8"/>
                      <a:pt x="0" y="8"/>
                      <a:pt x="0" y="8"/>
                    </a:cubicBezTo>
                    <a:cubicBezTo>
                      <a:pt x="0" y="4"/>
                      <a:pt x="4" y="0"/>
                      <a:pt x="8" y="0"/>
                    </a:cubicBezTo>
                    <a:cubicBezTo>
                      <a:pt x="28" y="0"/>
                      <a:pt x="28" y="0"/>
                      <a:pt x="28" y="0"/>
                    </a:cubicBezTo>
                    <a:cubicBezTo>
                      <a:pt x="32" y="0"/>
                      <a:pt x="36" y="4"/>
                      <a:pt x="36" y="8"/>
                    </a:cubicBezTo>
                    <a:lnTo>
                      <a:pt x="36" y="12"/>
                    </a:lnTo>
                    <a:close/>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0" name="Freeform 46">
                <a:extLst>
                  <a:ext uri="{FF2B5EF4-FFF2-40B4-BE49-F238E27FC236}">
                    <a16:creationId xmlns:a16="http://schemas.microsoft.com/office/drawing/2014/main" id="{ACB7DE73-36CC-40B3-B392-71C0B1A319F4}"/>
                  </a:ext>
                </a:extLst>
              </p:cNvPr>
              <p:cNvSpPr>
                <a:spLocks/>
              </p:cNvSpPr>
              <p:nvPr/>
            </p:nvSpPr>
            <p:spPr bwMode="auto">
              <a:xfrm>
                <a:off x="2996" y="2521"/>
                <a:ext cx="268" cy="328"/>
              </a:xfrm>
              <a:custGeom>
                <a:avLst/>
                <a:gdLst>
                  <a:gd name="T0" fmla="*/ 237 w 268"/>
                  <a:gd name="T1" fmla="*/ 0 h 328"/>
                  <a:gd name="T2" fmla="*/ 268 w 268"/>
                  <a:gd name="T3" fmla="*/ 0 h 328"/>
                  <a:gd name="T4" fmla="*/ 268 w 268"/>
                  <a:gd name="T5" fmla="*/ 328 h 328"/>
                  <a:gd name="T6" fmla="*/ 0 w 268"/>
                  <a:gd name="T7" fmla="*/ 328 h 328"/>
                  <a:gd name="T8" fmla="*/ 0 w 268"/>
                  <a:gd name="T9" fmla="*/ 0 h 328"/>
                  <a:gd name="T10" fmla="*/ 32 w 268"/>
                  <a:gd name="T11" fmla="*/ 0 h 328"/>
                </a:gdLst>
                <a:ahLst/>
                <a:cxnLst>
                  <a:cxn ang="0">
                    <a:pos x="T0" y="T1"/>
                  </a:cxn>
                  <a:cxn ang="0">
                    <a:pos x="T2" y="T3"/>
                  </a:cxn>
                  <a:cxn ang="0">
                    <a:pos x="T4" y="T5"/>
                  </a:cxn>
                  <a:cxn ang="0">
                    <a:pos x="T6" y="T7"/>
                  </a:cxn>
                  <a:cxn ang="0">
                    <a:pos x="T8" y="T9"/>
                  </a:cxn>
                  <a:cxn ang="0">
                    <a:pos x="T10" y="T11"/>
                  </a:cxn>
                </a:cxnLst>
                <a:rect l="0" t="0" r="r" b="b"/>
                <a:pathLst>
                  <a:path w="268" h="328">
                    <a:moveTo>
                      <a:pt x="237" y="0"/>
                    </a:moveTo>
                    <a:lnTo>
                      <a:pt x="268" y="0"/>
                    </a:lnTo>
                    <a:lnTo>
                      <a:pt x="268" y="328"/>
                    </a:lnTo>
                    <a:lnTo>
                      <a:pt x="0" y="328"/>
                    </a:lnTo>
                    <a:lnTo>
                      <a:pt x="0" y="0"/>
                    </a:lnTo>
                    <a:lnTo>
                      <a:pt x="32"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1" name="Freeform 47">
                <a:extLst>
                  <a:ext uri="{FF2B5EF4-FFF2-40B4-BE49-F238E27FC236}">
                    <a16:creationId xmlns:a16="http://schemas.microsoft.com/office/drawing/2014/main" id="{70E465B1-4B03-45F5-A4C9-60A0423BDFDF}"/>
                  </a:ext>
                </a:extLst>
              </p:cNvPr>
              <p:cNvSpPr>
                <a:spLocks/>
              </p:cNvSpPr>
              <p:nvPr/>
            </p:nvSpPr>
            <p:spPr bwMode="auto">
              <a:xfrm>
                <a:off x="3028" y="2615"/>
                <a:ext cx="78" cy="47"/>
              </a:xfrm>
              <a:custGeom>
                <a:avLst/>
                <a:gdLst>
                  <a:gd name="T0" fmla="*/ 0 w 78"/>
                  <a:gd name="T1" fmla="*/ 15 h 47"/>
                  <a:gd name="T2" fmla="*/ 31 w 78"/>
                  <a:gd name="T3" fmla="*/ 47 h 47"/>
                  <a:gd name="T4" fmla="*/ 78 w 78"/>
                  <a:gd name="T5" fmla="*/ 0 h 47"/>
                </a:gdLst>
                <a:ahLst/>
                <a:cxnLst>
                  <a:cxn ang="0">
                    <a:pos x="T0" y="T1"/>
                  </a:cxn>
                  <a:cxn ang="0">
                    <a:pos x="T2" y="T3"/>
                  </a:cxn>
                  <a:cxn ang="0">
                    <a:pos x="T4" y="T5"/>
                  </a:cxn>
                </a:cxnLst>
                <a:rect l="0" t="0" r="r" b="b"/>
                <a:pathLst>
                  <a:path w="78" h="47">
                    <a:moveTo>
                      <a:pt x="0" y="15"/>
                    </a:moveTo>
                    <a:lnTo>
                      <a:pt x="31" y="47"/>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2" name="Line 48">
                <a:extLst>
                  <a:ext uri="{FF2B5EF4-FFF2-40B4-BE49-F238E27FC236}">
                    <a16:creationId xmlns:a16="http://schemas.microsoft.com/office/drawing/2014/main" id="{E1C24694-0EE7-4FE3-8DFE-A05D48E83B89}"/>
                  </a:ext>
                </a:extLst>
              </p:cNvPr>
              <p:cNvSpPr>
                <a:spLocks noChangeShapeType="1"/>
              </p:cNvSpPr>
              <p:nvPr/>
            </p:nvSpPr>
            <p:spPr bwMode="auto">
              <a:xfrm>
                <a:off x="3154" y="2646"/>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3" name="Freeform 49">
                <a:extLst>
                  <a:ext uri="{FF2B5EF4-FFF2-40B4-BE49-F238E27FC236}">
                    <a16:creationId xmlns:a16="http://schemas.microsoft.com/office/drawing/2014/main" id="{211DDAF6-7017-4EA8-B7EE-23E1925BE913}"/>
                  </a:ext>
                </a:extLst>
              </p:cNvPr>
              <p:cNvSpPr>
                <a:spLocks/>
              </p:cNvSpPr>
              <p:nvPr/>
            </p:nvSpPr>
            <p:spPr bwMode="auto">
              <a:xfrm>
                <a:off x="3028" y="2709"/>
                <a:ext cx="78" cy="46"/>
              </a:xfrm>
              <a:custGeom>
                <a:avLst/>
                <a:gdLst>
                  <a:gd name="T0" fmla="*/ 0 w 78"/>
                  <a:gd name="T1" fmla="*/ 15 h 46"/>
                  <a:gd name="T2" fmla="*/ 31 w 78"/>
                  <a:gd name="T3" fmla="*/ 46 h 46"/>
                  <a:gd name="T4" fmla="*/ 78 w 78"/>
                  <a:gd name="T5" fmla="*/ 0 h 46"/>
                </a:gdLst>
                <a:ahLst/>
                <a:cxnLst>
                  <a:cxn ang="0">
                    <a:pos x="T0" y="T1"/>
                  </a:cxn>
                  <a:cxn ang="0">
                    <a:pos x="T2" y="T3"/>
                  </a:cxn>
                  <a:cxn ang="0">
                    <a:pos x="T4" y="T5"/>
                  </a:cxn>
                </a:cxnLst>
                <a:rect l="0" t="0" r="r" b="b"/>
                <a:pathLst>
                  <a:path w="78" h="46">
                    <a:moveTo>
                      <a:pt x="0" y="15"/>
                    </a:moveTo>
                    <a:lnTo>
                      <a:pt x="31" y="46"/>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4" name="Line 50">
                <a:extLst>
                  <a:ext uri="{FF2B5EF4-FFF2-40B4-BE49-F238E27FC236}">
                    <a16:creationId xmlns:a16="http://schemas.microsoft.com/office/drawing/2014/main" id="{5E36E8DA-31A3-4479-B450-610AA6439EAE}"/>
                  </a:ext>
                </a:extLst>
              </p:cNvPr>
              <p:cNvSpPr>
                <a:spLocks noChangeShapeType="1"/>
              </p:cNvSpPr>
              <p:nvPr/>
            </p:nvSpPr>
            <p:spPr bwMode="auto">
              <a:xfrm>
                <a:off x="3154" y="2740"/>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49" name="Group 248">
            <a:extLst>
              <a:ext uri="{FF2B5EF4-FFF2-40B4-BE49-F238E27FC236}">
                <a16:creationId xmlns:a16="http://schemas.microsoft.com/office/drawing/2014/main" id="{053B2F0A-0BEA-4E29-938A-E83444403BD9}"/>
              </a:ext>
            </a:extLst>
          </p:cNvPr>
          <p:cNvGrpSpPr/>
          <p:nvPr/>
        </p:nvGrpSpPr>
        <p:grpSpPr>
          <a:xfrm>
            <a:off x="6100509" y="3126592"/>
            <a:ext cx="741246" cy="741246"/>
            <a:chOff x="6100509" y="3126592"/>
            <a:chExt cx="741246" cy="741246"/>
          </a:xfrm>
        </p:grpSpPr>
        <p:sp>
          <p:nvSpPr>
            <p:cNvPr id="243" name="Ellipse 60">
              <a:extLst>
                <a:ext uri="{FF2B5EF4-FFF2-40B4-BE49-F238E27FC236}">
                  <a16:creationId xmlns:a16="http://schemas.microsoft.com/office/drawing/2014/main" id="{68B28FE0-1BFC-4801-BC36-B77F0FA1090E}"/>
                </a:ext>
              </a:extLst>
            </p:cNvPr>
            <p:cNvSpPr/>
            <p:nvPr/>
          </p:nvSpPr>
          <p:spPr>
            <a:xfrm>
              <a:off x="6100509"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4" name="Group 106">
              <a:extLst>
                <a:ext uri="{FF2B5EF4-FFF2-40B4-BE49-F238E27FC236}">
                  <a16:creationId xmlns:a16="http://schemas.microsoft.com/office/drawing/2014/main" id="{FC72DB4B-219C-4AAB-A7DB-37260758BC86}"/>
                </a:ext>
              </a:extLst>
            </p:cNvPr>
            <p:cNvGrpSpPr>
              <a:grpSpLocks noChangeAspect="1"/>
            </p:cNvGrpSpPr>
            <p:nvPr/>
          </p:nvGrpSpPr>
          <p:grpSpPr bwMode="auto">
            <a:xfrm>
              <a:off x="6184168" y="3208057"/>
              <a:ext cx="511350" cy="510095"/>
              <a:chOff x="5238" y="2795"/>
              <a:chExt cx="408" cy="407"/>
            </a:xfrm>
          </p:grpSpPr>
          <p:sp>
            <p:nvSpPr>
              <p:cNvPr id="125" name="Oval 107">
                <a:extLst>
                  <a:ext uri="{FF2B5EF4-FFF2-40B4-BE49-F238E27FC236}">
                    <a16:creationId xmlns:a16="http://schemas.microsoft.com/office/drawing/2014/main" id="{47AD4342-6540-43B2-A4A9-F4177BBB80A8}"/>
                  </a:ext>
                </a:extLst>
              </p:cNvPr>
              <p:cNvSpPr>
                <a:spLocks noChangeArrowheads="1"/>
              </p:cNvSpPr>
              <p:nvPr/>
            </p:nvSpPr>
            <p:spPr bwMode="auto">
              <a:xfrm>
                <a:off x="5289" y="2846"/>
                <a:ext cx="357" cy="356"/>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6" name="Freeform 108">
                <a:extLst>
                  <a:ext uri="{FF2B5EF4-FFF2-40B4-BE49-F238E27FC236}">
                    <a16:creationId xmlns:a16="http://schemas.microsoft.com/office/drawing/2014/main" id="{A399C8A2-EBA8-4610-8718-0B94BA9993BE}"/>
                  </a:ext>
                </a:extLst>
              </p:cNvPr>
              <p:cNvSpPr>
                <a:spLocks/>
              </p:cNvSpPr>
              <p:nvPr/>
            </p:nvSpPr>
            <p:spPr bwMode="auto">
              <a:xfrm>
                <a:off x="5440" y="2996"/>
                <a:ext cx="56" cy="56"/>
              </a:xfrm>
              <a:custGeom>
                <a:avLst/>
                <a:gdLst>
                  <a:gd name="T0" fmla="*/ 21 w 26"/>
                  <a:gd name="T1" fmla="*/ 21 h 26"/>
                  <a:gd name="T2" fmla="*/ 5 w 26"/>
                  <a:gd name="T3" fmla="*/ 21 h 26"/>
                  <a:gd name="T4" fmla="*/ 5 w 26"/>
                  <a:gd name="T5" fmla="*/ 5 h 26"/>
                  <a:gd name="T6" fmla="*/ 21 w 26"/>
                  <a:gd name="T7" fmla="*/ 5 h 26"/>
                  <a:gd name="T8" fmla="*/ 21 w 26"/>
                  <a:gd name="T9" fmla="*/ 21 h 26"/>
                </a:gdLst>
                <a:ahLst/>
                <a:cxnLst>
                  <a:cxn ang="0">
                    <a:pos x="T0" y="T1"/>
                  </a:cxn>
                  <a:cxn ang="0">
                    <a:pos x="T2" y="T3"/>
                  </a:cxn>
                  <a:cxn ang="0">
                    <a:pos x="T4" y="T5"/>
                  </a:cxn>
                  <a:cxn ang="0">
                    <a:pos x="T6" y="T7"/>
                  </a:cxn>
                  <a:cxn ang="0">
                    <a:pos x="T8" y="T9"/>
                  </a:cxn>
                </a:cxnLst>
                <a:rect l="0" t="0" r="r" b="b"/>
                <a:pathLst>
                  <a:path w="26" h="26">
                    <a:moveTo>
                      <a:pt x="21" y="21"/>
                    </a:moveTo>
                    <a:cubicBezTo>
                      <a:pt x="17" y="26"/>
                      <a:pt x="9" y="26"/>
                      <a:pt x="5" y="21"/>
                    </a:cubicBezTo>
                    <a:cubicBezTo>
                      <a:pt x="0" y="17"/>
                      <a:pt x="0" y="9"/>
                      <a:pt x="5" y="5"/>
                    </a:cubicBezTo>
                    <a:cubicBezTo>
                      <a:pt x="9" y="0"/>
                      <a:pt x="17" y="0"/>
                      <a:pt x="21" y="5"/>
                    </a:cubicBezTo>
                    <a:cubicBezTo>
                      <a:pt x="26" y="9"/>
                      <a:pt x="26" y="17"/>
                      <a:pt x="21" y="2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7" name="Line 109">
                <a:extLst>
                  <a:ext uri="{FF2B5EF4-FFF2-40B4-BE49-F238E27FC236}">
                    <a16:creationId xmlns:a16="http://schemas.microsoft.com/office/drawing/2014/main" id="{F6DD1C61-9590-4327-9EFB-963BC1C55315}"/>
                  </a:ext>
                </a:extLst>
              </p:cNvPr>
              <p:cNvSpPr>
                <a:spLocks noChangeShapeType="1"/>
              </p:cNvSpPr>
              <p:nvPr/>
            </p:nvSpPr>
            <p:spPr bwMode="auto">
              <a:xfrm>
                <a:off x="5434" y="2795"/>
                <a:ext cx="6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8" name="Line 110">
                <a:extLst>
                  <a:ext uri="{FF2B5EF4-FFF2-40B4-BE49-F238E27FC236}">
                    <a16:creationId xmlns:a16="http://schemas.microsoft.com/office/drawing/2014/main" id="{C73A823A-59F9-42C4-91EF-3A7F6C5DC2E5}"/>
                  </a:ext>
                </a:extLst>
              </p:cNvPr>
              <p:cNvSpPr>
                <a:spLocks noChangeShapeType="1"/>
              </p:cNvSpPr>
              <p:nvPr/>
            </p:nvSpPr>
            <p:spPr bwMode="auto">
              <a:xfrm>
                <a:off x="5468" y="2795"/>
                <a:ext cx="0" cy="5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9" name="Line 111">
                <a:extLst>
                  <a:ext uri="{FF2B5EF4-FFF2-40B4-BE49-F238E27FC236}">
                    <a16:creationId xmlns:a16="http://schemas.microsoft.com/office/drawing/2014/main" id="{ACB31989-E456-47DA-A804-3569E1D39456}"/>
                  </a:ext>
                </a:extLst>
              </p:cNvPr>
              <p:cNvSpPr>
                <a:spLocks noChangeShapeType="1"/>
              </p:cNvSpPr>
              <p:nvPr/>
            </p:nvSpPr>
            <p:spPr bwMode="auto">
              <a:xfrm>
                <a:off x="5604" y="2846"/>
                <a:ext cx="42" cy="4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0" name="Line 112">
                <a:extLst>
                  <a:ext uri="{FF2B5EF4-FFF2-40B4-BE49-F238E27FC236}">
                    <a16:creationId xmlns:a16="http://schemas.microsoft.com/office/drawing/2014/main" id="{684274CF-7F88-4991-8580-0CB63004E2ED}"/>
                  </a:ext>
                </a:extLst>
              </p:cNvPr>
              <p:cNvSpPr>
                <a:spLocks noChangeShapeType="1"/>
              </p:cNvSpPr>
              <p:nvPr/>
            </p:nvSpPr>
            <p:spPr bwMode="auto">
              <a:xfrm flipH="1">
                <a:off x="5593" y="2867"/>
                <a:ext cx="32" cy="3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1" name="Line 113">
                <a:extLst>
                  <a:ext uri="{FF2B5EF4-FFF2-40B4-BE49-F238E27FC236}">
                    <a16:creationId xmlns:a16="http://schemas.microsoft.com/office/drawing/2014/main" id="{C7215CC8-FAD7-4655-8364-E3F20C3B9DFA}"/>
                  </a:ext>
                </a:extLst>
              </p:cNvPr>
              <p:cNvSpPr>
                <a:spLocks noChangeShapeType="1"/>
              </p:cNvSpPr>
              <p:nvPr/>
            </p:nvSpPr>
            <p:spPr bwMode="auto">
              <a:xfrm flipH="1">
                <a:off x="5425" y="3041"/>
                <a:ext cx="26" cy="2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2" name="Line 114">
                <a:extLst>
                  <a:ext uri="{FF2B5EF4-FFF2-40B4-BE49-F238E27FC236}">
                    <a16:creationId xmlns:a16="http://schemas.microsoft.com/office/drawing/2014/main" id="{6F6A52EB-F6DF-4B12-B1F6-793674EE276F}"/>
                  </a:ext>
                </a:extLst>
              </p:cNvPr>
              <p:cNvSpPr>
                <a:spLocks noChangeShapeType="1"/>
              </p:cNvSpPr>
              <p:nvPr/>
            </p:nvSpPr>
            <p:spPr bwMode="auto">
              <a:xfrm>
                <a:off x="5272" y="2914"/>
                <a:ext cx="94"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3" name="Line 115">
                <a:extLst>
                  <a:ext uri="{FF2B5EF4-FFF2-40B4-BE49-F238E27FC236}">
                    <a16:creationId xmlns:a16="http://schemas.microsoft.com/office/drawing/2014/main" id="{0AE98523-0BAE-472B-BDEB-7C449161DF12}"/>
                  </a:ext>
                </a:extLst>
              </p:cNvPr>
              <p:cNvSpPr>
                <a:spLocks noChangeShapeType="1"/>
              </p:cNvSpPr>
              <p:nvPr/>
            </p:nvSpPr>
            <p:spPr bwMode="auto">
              <a:xfrm>
                <a:off x="5238" y="2990"/>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4" name="Line 116">
                <a:extLst>
                  <a:ext uri="{FF2B5EF4-FFF2-40B4-BE49-F238E27FC236}">
                    <a16:creationId xmlns:a16="http://schemas.microsoft.com/office/drawing/2014/main" id="{B18F8083-1F9A-4AC3-A14D-463BC40FF661}"/>
                  </a:ext>
                </a:extLst>
              </p:cNvPr>
              <p:cNvSpPr>
                <a:spLocks noChangeShapeType="1"/>
              </p:cNvSpPr>
              <p:nvPr/>
            </p:nvSpPr>
            <p:spPr bwMode="auto">
              <a:xfrm>
                <a:off x="5255" y="3084"/>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5" name="Line 117">
                <a:extLst>
                  <a:ext uri="{FF2B5EF4-FFF2-40B4-BE49-F238E27FC236}">
                    <a16:creationId xmlns:a16="http://schemas.microsoft.com/office/drawing/2014/main" id="{2B7E6264-B02E-4F8B-A831-E94D0152BD37}"/>
                  </a:ext>
                </a:extLst>
              </p:cNvPr>
              <p:cNvSpPr>
                <a:spLocks noChangeShapeType="1"/>
              </p:cNvSpPr>
              <p:nvPr/>
            </p:nvSpPr>
            <p:spPr bwMode="auto">
              <a:xfrm>
                <a:off x="5281" y="3118"/>
                <a:ext cx="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6" name="Line 118">
                <a:extLst>
                  <a:ext uri="{FF2B5EF4-FFF2-40B4-BE49-F238E27FC236}">
                    <a16:creationId xmlns:a16="http://schemas.microsoft.com/office/drawing/2014/main" id="{1A7AA234-8F13-4797-814D-BC247789B746}"/>
                  </a:ext>
                </a:extLst>
              </p:cNvPr>
              <p:cNvSpPr>
                <a:spLocks noChangeShapeType="1"/>
              </p:cNvSpPr>
              <p:nvPr/>
            </p:nvSpPr>
            <p:spPr bwMode="auto">
              <a:xfrm flipH="1">
                <a:off x="5485" y="2926"/>
                <a:ext cx="81" cy="8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50" name="Group 249">
            <a:extLst>
              <a:ext uri="{FF2B5EF4-FFF2-40B4-BE49-F238E27FC236}">
                <a16:creationId xmlns:a16="http://schemas.microsoft.com/office/drawing/2014/main" id="{56CE69C4-4F37-4630-840C-6A544B1D1C4A}"/>
              </a:ext>
            </a:extLst>
          </p:cNvPr>
          <p:cNvGrpSpPr/>
          <p:nvPr/>
        </p:nvGrpSpPr>
        <p:grpSpPr>
          <a:xfrm>
            <a:off x="6100509" y="4610436"/>
            <a:ext cx="741246" cy="741246"/>
            <a:chOff x="6100509" y="4610436"/>
            <a:chExt cx="741246" cy="741246"/>
          </a:xfrm>
        </p:grpSpPr>
        <p:sp>
          <p:nvSpPr>
            <p:cNvPr id="244" name="Ellipse 60">
              <a:extLst>
                <a:ext uri="{FF2B5EF4-FFF2-40B4-BE49-F238E27FC236}">
                  <a16:creationId xmlns:a16="http://schemas.microsoft.com/office/drawing/2014/main" id="{4E29BA90-E170-4A4F-87BD-111CC4CFCAA1}"/>
                </a:ext>
              </a:extLst>
            </p:cNvPr>
            <p:cNvSpPr/>
            <p:nvPr/>
          </p:nvSpPr>
          <p:spPr>
            <a:xfrm>
              <a:off x="6100509"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14" name="Group 19">
              <a:extLst>
                <a:ext uri="{FF2B5EF4-FFF2-40B4-BE49-F238E27FC236}">
                  <a16:creationId xmlns:a16="http://schemas.microsoft.com/office/drawing/2014/main" id="{9DF58B0E-B734-43DE-B791-DDC26E110519}"/>
                </a:ext>
              </a:extLst>
            </p:cNvPr>
            <p:cNvGrpSpPr>
              <a:grpSpLocks noChangeAspect="1"/>
            </p:cNvGrpSpPr>
            <p:nvPr/>
          </p:nvGrpSpPr>
          <p:grpSpPr bwMode="auto">
            <a:xfrm>
              <a:off x="6258362" y="4739118"/>
              <a:ext cx="425541" cy="426733"/>
              <a:chOff x="5448" y="2047"/>
              <a:chExt cx="357" cy="358"/>
            </a:xfrm>
          </p:grpSpPr>
          <p:sp>
            <p:nvSpPr>
              <p:cNvPr id="115" name="Freeform 20">
                <a:extLst>
                  <a:ext uri="{FF2B5EF4-FFF2-40B4-BE49-F238E27FC236}">
                    <a16:creationId xmlns:a16="http://schemas.microsoft.com/office/drawing/2014/main" id="{8F7179F3-BAEA-42C4-9BBE-F3EEDE650922}"/>
                  </a:ext>
                </a:extLst>
              </p:cNvPr>
              <p:cNvSpPr>
                <a:spLocks/>
              </p:cNvSpPr>
              <p:nvPr/>
            </p:nvSpPr>
            <p:spPr bwMode="auto">
              <a:xfrm>
                <a:off x="5541" y="2218"/>
                <a:ext cx="78" cy="125"/>
              </a:xfrm>
              <a:custGeom>
                <a:avLst/>
                <a:gdLst>
                  <a:gd name="T0" fmla="*/ 0 w 20"/>
                  <a:gd name="T1" fmla="*/ 24 h 32"/>
                  <a:gd name="T2" fmla="*/ 0 w 20"/>
                  <a:gd name="T3" fmla="*/ 24 h 32"/>
                  <a:gd name="T4" fmla="*/ 8 w 20"/>
                  <a:gd name="T5" fmla="*/ 32 h 32"/>
                  <a:gd name="T6" fmla="*/ 12 w 20"/>
                  <a:gd name="T7" fmla="*/ 32 h 32"/>
                  <a:gd name="T8" fmla="*/ 20 w 20"/>
                  <a:gd name="T9" fmla="*/ 24 h 32"/>
                  <a:gd name="T10" fmla="*/ 20 w 20"/>
                  <a:gd name="T11" fmla="*/ 24 h 32"/>
                  <a:gd name="T12" fmla="*/ 20 w 20"/>
                  <a:gd name="T13" fmla="*/ 24 h 32"/>
                  <a:gd name="T14" fmla="*/ 12 w 20"/>
                  <a:gd name="T15" fmla="*/ 16 h 32"/>
                  <a:gd name="T16" fmla="*/ 8 w 20"/>
                  <a:gd name="T17" fmla="*/ 16 h 32"/>
                  <a:gd name="T18" fmla="*/ 12 w 20"/>
                  <a:gd name="T19" fmla="*/ 16 h 32"/>
                  <a:gd name="T20" fmla="*/ 20 w 20"/>
                  <a:gd name="T21" fmla="*/ 8 h 32"/>
                  <a:gd name="T22" fmla="*/ 20 w 20"/>
                  <a:gd name="T23" fmla="*/ 8 h 32"/>
                  <a:gd name="T24" fmla="*/ 20 w 20"/>
                  <a:gd name="T25" fmla="*/ 8 h 32"/>
                  <a:gd name="T26" fmla="*/ 12 w 20"/>
                  <a:gd name="T27" fmla="*/ 0 h 32"/>
                  <a:gd name="T28" fmla="*/ 8 w 20"/>
                  <a:gd name="T29" fmla="*/ 0 h 32"/>
                  <a:gd name="T30" fmla="*/ 0 w 20"/>
                  <a:gd name="T31" fmla="*/ 8 h 32"/>
                  <a:gd name="T32" fmla="*/ 0 w 20"/>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24"/>
                      <a:pt x="0" y="24"/>
                      <a:pt x="0" y="24"/>
                    </a:cubicBezTo>
                    <a:cubicBezTo>
                      <a:pt x="0" y="28"/>
                      <a:pt x="4" y="32"/>
                      <a:pt x="8" y="32"/>
                    </a:cubicBezTo>
                    <a:cubicBezTo>
                      <a:pt x="12" y="32"/>
                      <a:pt x="12" y="32"/>
                      <a:pt x="12" y="32"/>
                    </a:cubicBezTo>
                    <a:cubicBezTo>
                      <a:pt x="16" y="32"/>
                      <a:pt x="20" y="28"/>
                      <a:pt x="20" y="24"/>
                    </a:cubicBezTo>
                    <a:cubicBezTo>
                      <a:pt x="20" y="24"/>
                      <a:pt x="20" y="24"/>
                      <a:pt x="20" y="24"/>
                    </a:cubicBezTo>
                    <a:cubicBezTo>
                      <a:pt x="20" y="24"/>
                      <a:pt x="20" y="24"/>
                      <a:pt x="20" y="24"/>
                    </a:cubicBezTo>
                    <a:cubicBezTo>
                      <a:pt x="20" y="20"/>
                      <a:pt x="16" y="16"/>
                      <a:pt x="12" y="16"/>
                    </a:cubicBezTo>
                    <a:cubicBezTo>
                      <a:pt x="8" y="16"/>
                      <a:pt x="8" y="16"/>
                      <a:pt x="8" y="16"/>
                    </a:cubicBezTo>
                    <a:cubicBezTo>
                      <a:pt x="12" y="16"/>
                      <a:pt x="12" y="16"/>
                      <a:pt x="12" y="16"/>
                    </a:cubicBezTo>
                    <a:cubicBezTo>
                      <a:pt x="16" y="16"/>
                      <a:pt x="20" y="12"/>
                      <a:pt x="20" y="8"/>
                    </a:cubicBezTo>
                    <a:cubicBezTo>
                      <a:pt x="20" y="8"/>
                      <a:pt x="20" y="8"/>
                      <a:pt x="20" y="8"/>
                    </a:cubicBezTo>
                    <a:cubicBezTo>
                      <a:pt x="20" y="8"/>
                      <a:pt x="20" y="8"/>
                      <a:pt x="20" y="8"/>
                    </a:cubicBezTo>
                    <a:cubicBezTo>
                      <a:pt x="20" y="4"/>
                      <a:pt x="16" y="0"/>
                      <a:pt x="12" y="0"/>
                    </a:cubicBezTo>
                    <a:cubicBezTo>
                      <a:pt x="8" y="0"/>
                      <a:pt x="8" y="0"/>
                      <a:pt x="8" y="0"/>
                    </a:cubicBezTo>
                    <a:cubicBezTo>
                      <a:pt x="4" y="0"/>
                      <a:pt x="0" y="4"/>
                      <a:pt x="0" y="8"/>
                    </a:cubicBezTo>
                    <a:cubicBezTo>
                      <a:pt x="0" y="8"/>
                      <a:pt x="0" y="8"/>
                      <a:pt x="0" y="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6" name="Freeform 21">
                <a:extLst>
                  <a:ext uri="{FF2B5EF4-FFF2-40B4-BE49-F238E27FC236}">
                    <a16:creationId xmlns:a16="http://schemas.microsoft.com/office/drawing/2014/main" id="{FC0E18B7-6BD3-42EB-BBE5-22D0B6FF8C0C}"/>
                  </a:ext>
                </a:extLst>
              </p:cNvPr>
              <p:cNvSpPr>
                <a:spLocks/>
              </p:cNvSpPr>
              <p:nvPr/>
            </p:nvSpPr>
            <p:spPr bwMode="auto">
              <a:xfrm>
                <a:off x="5448" y="2094"/>
                <a:ext cx="357" cy="311"/>
              </a:xfrm>
              <a:custGeom>
                <a:avLst/>
                <a:gdLst>
                  <a:gd name="T0" fmla="*/ 88 w 92"/>
                  <a:gd name="T1" fmla="*/ 80 h 80"/>
                  <a:gd name="T2" fmla="*/ 4 w 92"/>
                  <a:gd name="T3" fmla="*/ 80 h 80"/>
                  <a:gd name="T4" fmla="*/ 0 w 92"/>
                  <a:gd name="T5" fmla="*/ 76 h 80"/>
                  <a:gd name="T6" fmla="*/ 0 w 92"/>
                  <a:gd name="T7" fmla="*/ 4 h 80"/>
                  <a:gd name="T8" fmla="*/ 4 w 92"/>
                  <a:gd name="T9" fmla="*/ 0 h 80"/>
                  <a:gd name="T10" fmla="*/ 88 w 92"/>
                  <a:gd name="T11" fmla="*/ 0 h 80"/>
                  <a:gd name="T12" fmla="*/ 92 w 92"/>
                  <a:gd name="T13" fmla="*/ 4 h 80"/>
                  <a:gd name="T14" fmla="*/ 92 w 92"/>
                  <a:gd name="T15" fmla="*/ 76 h 80"/>
                  <a:gd name="T16" fmla="*/ 88 w 9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8" y="80"/>
                    </a:moveTo>
                    <a:cubicBezTo>
                      <a:pt x="4" y="80"/>
                      <a:pt x="4" y="80"/>
                      <a:pt x="4" y="80"/>
                    </a:cubicBezTo>
                    <a:cubicBezTo>
                      <a:pt x="2" y="80"/>
                      <a:pt x="0" y="78"/>
                      <a:pt x="0" y="76"/>
                    </a:cubicBezTo>
                    <a:cubicBezTo>
                      <a:pt x="0" y="4"/>
                      <a:pt x="0" y="4"/>
                      <a:pt x="0" y="4"/>
                    </a:cubicBezTo>
                    <a:cubicBezTo>
                      <a:pt x="0" y="2"/>
                      <a:pt x="2" y="0"/>
                      <a:pt x="4" y="0"/>
                    </a:cubicBezTo>
                    <a:cubicBezTo>
                      <a:pt x="88" y="0"/>
                      <a:pt x="88" y="0"/>
                      <a:pt x="88" y="0"/>
                    </a:cubicBezTo>
                    <a:cubicBezTo>
                      <a:pt x="90" y="0"/>
                      <a:pt x="92" y="2"/>
                      <a:pt x="92" y="4"/>
                    </a:cubicBezTo>
                    <a:cubicBezTo>
                      <a:pt x="92" y="76"/>
                      <a:pt x="92" y="76"/>
                      <a:pt x="92" y="76"/>
                    </a:cubicBezTo>
                    <a:cubicBezTo>
                      <a:pt x="92" y="78"/>
                      <a:pt x="90" y="80"/>
                      <a:pt x="88" y="80"/>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7" name="Line 22">
                <a:extLst>
                  <a:ext uri="{FF2B5EF4-FFF2-40B4-BE49-F238E27FC236}">
                    <a16:creationId xmlns:a16="http://schemas.microsoft.com/office/drawing/2014/main" id="{F3A640B4-46F0-4409-A73E-B9E81059C66E}"/>
                  </a:ext>
                </a:extLst>
              </p:cNvPr>
              <p:cNvSpPr>
                <a:spLocks noChangeShapeType="1"/>
              </p:cNvSpPr>
              <p:nvPr/>
            </p:nvSpPr>
            <p:spPr bwMode="auto">
              <a:xfrm>
                <a:off x="5448" y="2172"/>
                <a:ext cx="357" cy="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8" name="Line 23">
                <a:extLst>
                  <a:ext uri="{FF2B5EF4-FFF2-40B4-BE49-F238E27FC236}">
                    <a16:creationId xmlns:a16="http://schemas.microsoft.com/office/drawing/2014/main" id="{E25A87EA-1CFB-4C4A-8E69-B2D4AD89BE41}"/>
                  </a:ext>
                </a:extLst>
              </p:cNvPr>
              <p:cNvSpPr>
                <a:spLocks noChangeShapeType="1"/>
              </p:cNvSpPr>
              <p:nvPr/>
            </p:nvSpPr>
            <p:spPr bwMode="auto">
              <a:xfrm>
                <a:off x="5743"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9" name="Line 24">
                <a:extLst>
                  <a:ext uri="{FF2B5EF4-FFF2-40B4-BE49-F238E27FC236}">
                    <a16:creationId xmlns:a16="http://schemas.microsoft.com/office/drawing/2014/main" id="{43E117CF-B6A4-4128-8A9D-B814D692EB4A}"/>
                  </a:ext>
                </a:extLst>
              </p:cNvPr>
              <p:cNvSpPr>
                <a:spLocks noChangeShapeType="1"/>
              </p:cNvSpPr>
              <p:nvPr/>
            </p:nvSpPr>
            <p:spPr bwMode="auto">
              <a:xfrm>
                <a:off x="5510"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0" name="Freeform 25">
                <a:extLst>
                  <a:ext uri="{FF2B5EF4-FFF2-40B4-BE49-F238E27FC236}">
                    <a16:creationId xmlns:a16="http://schemas.microsoft.com/office/drawing/2014/main" id="{D2A52365-6044-4B9E-9706-C7EE8F9C39AF}"/>
                  </a:ext>
                </a:extLst>
              </p:cNvPr>
              <p:cNvSpPr>
                <a:spLocks/>
              </p:cNvSpPr>
              <p:nvPr/>
            </p:nvSpPr>
            <p:spPr bwMode="auto">
              <a:xfrm>
                <a:off x="5665" y="2218"/>
                <a:ext cx="31" cy="125"/>
              </a:xfrm>
              <a:custGeom>
                <a:avLst/>
                <a:gdLst>
                  <a:gd name="T0" fmla="*/ 31 w 31"/>
                  <a:gd name="T1" fmla="*/ 125 h 125"/>
                  <a:gd name="T2" fmla="*/ 31 w 31"/>
                  <a:gd name="T3" fmla="*/ 0 h 125"/>
                  <a:gd name="T4" fmla="*/ 0 w 31"/>
                  <a:gd name="T5" fmla="*/ 31 h 125"/>
                </a:gdLst>
                <a:ahLst/>
                <a:cxnLst>
                  <a:cxn ang="0">
                    <a:pos x="T0" y="T1"/>
                  </a:cxn>
                  <a:cxn ang="0">
                    <a:pos x="T2" y="T3"/>
                  </a:cxn>
                  <a:cxn ang="0">
                    <a:pos x="T4" y="T5"/>
                  </a:cxn>
                </a:cxnLst>
                <a:rect l="0" t="0" r="r" b="b"/>
                <a:pathLst>
                  <a:path w="31" h="125">
                    <a:moveTo>
                      <a:pt x="31" y="125"/>
                    </a:moveTo>
                    <a:lnTo>
                      <a:pt x="31" y="0"/>
                    </a:lnTo>
                    <a:lnTo>
                      <a:pt x="0" y="31"/>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8" name="Group 27">
            <a:extLst>
              <a:ext uri="{FF2B5EF4-FFF2-40B4-BE49-F238E27FC236}">
                <a16:creationId xmlns:a16="http://schemas.microsoft.com/office/drawing/2014/main" id="{22D8010E-F780-4324-9F13-54DEF6D18A51}"/>
              </a:ext>
            </a:extLst>
          </p:cNvPr>
          <p:cNvGrpSpPr/>
          <p:nvPr/>
        </p:nvGrpSpPr>
        <p:grpSpPr>
          <a:xfrm>
            <a:off x="407988" y="4610436"/>
            <a:ext cx="741246" cy="741246"/>
            <a:chOff x="407988" y="4610436"/>
            <a:chExt cx="741246" cy="741246"/>
          </a:xfrm>
        </p:grpSpPr>
        <p:sp>
          <p:nvSpPr>
            <p:cNvPr id="247" name="Ellipse 60">
              <a:extLst>
                <a:ext uri="{FF2B5EF4-FFF2-40B4-BE49-F238E27FC236}">
                  <a16:creationId xmlns:a16="http://schemas.microsoft.com/office/drawing/2014/main" id="{75883A40-F435-4FAB-947E-3B335A924667}"/>
                </a:ext>
              </a:extLst>
            </p:cNvPr>
            <p:cNvSpPr/>
            <p:nvPr/>
          </p:nvSpPr>
          <p:spPr>
            <a:xfrm>
              <a:off x="407988"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1" name="Group 41">
              <a:extLst>
                <a:ext uri="{FF2B5EF4-FFF2-40B4-BE49-F238E27FC236}">
                  <a16:creationId xmlns:a16="http://schemas.microsoft.com/office/drawing/2014/main" id="{69CE6579-925A-4198-8BD0-781C05B5A776}"/>
                </a:ext>
              </a:extLst>
            </p:cNvPr>
            <p:cNvGrpSpPr>
              <a:grpSpLocks noChangeAspect="1"/>
            </p:cNvGrpSpPr>
            <p:nvPr/>
          </p:nvGrpSpPr>
          <p:grpSpPr bwMode="auto">
            <a:xfrm>
              <a:off x="554238" y="4721694"/>
              <a:ext cx="476524" cy="477122"/>
              <a:chOff x="5380" y="106"/>
              <a:chExt cx="798" cy="799"/>
            </a:xfrm>
          </p:grpSpPr>
          <p:sp>
            <p:nvSpPr>
              <p:cNvPr id="122" name="Freeform 42">
                <a:extLst>
                  <a:ext uri="{FF2B5EF4-FFF2-40B4-BE49-F238E27FC236}">
                    <a16:creationId xmlns:a16="http://schemas.microsoft.com/office/drawing/2014/main" id="{E4060558-67B5-40C3-BBBD-5B72B9760E27}"/>
                  </a:ext>
                </a:extLst>
              </p:cNvPr>
              <p:cNvSpPr>
                <a:spLocks/>
              </p:cNvSpPr>
              <p:nvPr/>
            </p:nvSpPr>
            <p:spPr bwMode="auto">
              <a:xfrm>
                <a:off x="5380" y="208"/>
                <a:ext cx="697" cy="697"/>
              </a:xfrm>
              <a:custGeom>
                <a:avLst/>
                <a:gdLst>
                  <a:gd name="T0" fmla="*/ 173 w 337"/>
                  <a:gd name="T1" fmla="*/ 0 h 337"/>
                  <a:gd name="T2" fmla="*/ 11 w 337"/>
                  <a:gd name="T3" fmla="*/ 182 h 337"/>
                  <a:gd name="T4" fmla="*/ 155 w 337"/>
                  <a:gd name="T5" fmla="*/ 326 h 337"/>
                  <a:gd name="T6" fmla="*/ 337 w 337"/>
                  <a:gd name="T7" fmla="*/ 164 h 337"/>
                  <a:gd name="T8" fmla="*/ 173 w 337"/>
                  <a:gd name="T9" fmla="*/ 164 h 337"/>
                  <a:gd name="T10" fmla="*/ 173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173" y="0"/>
                    </a:moveTo>
                    <a:cubicBezTo>
                      <a:pt x="77" y="0"/>
                      <a:pt x="0" y="84"/>
                      <a:pt x="11" y="182"/>
                    </a:cubicBezTo>
                    <a:cubicBezTo>
                      <a:pt x="19" y="257"/>
                      <a:pt x="80" y="318"/>
                      <a:pt x="155" y="326"/>
                    </a:cubicBezTo>
                    <a:cubicBezTo>
                      <a:pt x="253" y="337"/>
                      <a:pt x="337" y="260"/>
                      <a:pt x="337" y="164"/>
                    </a:cubicBezTo>
                    <a:cubicBezTo>
                      <a:pt x="173" y="164"/>
                      <a:pt x="173" y="164"/>
                      <a:pt x="173" y="164"/>
                    </a:cubicBezTo>
                    <a:lnTo>
                      <a:pt x="173" y="0"/>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3" name="Freeform 43">
                <a:extLst>
                  <a:ext uri="{FF2B5EF4-FFF2-40B4-BE49-F238E27FC236}">
                    <a16:creationId xmlns:a16="http://schemas.microsoft.com/office/drawing/2014/main" id="{719CCF36-8D1D-4468-9BEC-8A074132DD22}"/>
                  </a:ext>
                </a:extLst>
              </p:cNvPr>
              <p:cNvSpPr>
                <a:spLocks/>
              </p:cNvSpPr>
              <p:nvPr/>
            </p:nvSpPr>
            <p:spPr bwMode="auto">
              <a:xfrm>
                <a:off x="5841" y="106"/>
                <a:ext cx="337" cy="337"/>
              </a:xfrm>
              <a:custGeom>
                <a:avLst/>
                <a:gdLst>
                  <a:gd name="T0" fmla="*/ 0 w 163"/>
                  <a:gd name="T1" fmla="*/ 163 h 163"/>
                  <a:gd name="T2" fmla="*/ 163 w 163"/>
                  <a:gd name="T3" fmla="*/ 163 h 163"/>
                  <a:gd name="T4" fmla="*/ 0 w 163"/>
                  <a:gd name="T5" fmla="*/ 0 h 163"/>
                  <a:gd name="T6" fmla="*/ 0 w 163"/>
                  <a:gd name="T7" fmla="*/ 163 h 163"/>
                </a:gdLst>
                <a:ahLst/>
                <a:cxnLst>
                  <a:cxn ang="0">
                    <a:pos x="T0" y="T1"/>
                  </a:cxn>
                  <a:cxn ang="0">
                    <a:pos x="T2" y="T3"/>
                  </a:cxn>
                  <a:cxn ang="0">
                    <a:pos x="T4" y="T5"/>
                  </a:cxn>
                  <a:cxn ang="0">
                    <a:pos x="T6" y="T7"/>
                  </a:cxn>
                </a:cxnLst>
                <a:rect l="0" t="0" r="r" b="b"/>
                <a:pathLst>
                  <a:path w="163" h="163">
                    <a:moveTo>
                      <a:pt x="0" y="163"/>
                    </a:moveTo>
                    <a:cubicBezTo>
                      <a:pt x="163" y="163"/>
                      <a:pt x="163" y="163"/>
                      <a:pt x="163" y="163"/>
                    </a:cubicBezTo>
                    <a:cubicBezTo>
                      <a:pt x="163" y="73"/>
                      <a:pt x="90" y="0"/>
                      <a:pt x="0" y="0"/>
                    </a:cubicBezTo>
                    <a:lnTo>
                      <a:pt x="0" y="163"/>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7" name="Group 26">
            <a:extLst>
              <a:ext uri="{FF2B5EF4-FFF2-40B4-BE49-F238E27FC236}">
                <a16:creationId xmlns:a16="http://schemas.microsoft.com/office/drawing/2014/main" id="{61E2F72B-9B06-47F7-A8C4-36539F88418B}"/>
              </a:ext>
            </a:extLst>
          </p:cNvPr>
          <p:cNvGrpSpPr/>
          <p:nvPr/>
        </p:nvGrpSpPr>
        <p:grpSpPr>
          <a:xfrm>
            <a:off x="407988" y="1642748"/>
            <a:ext cx="741246" cy="741246"/>
            <a:chOff x="407988" y="1642748"/>
            <a:chExt cx="741246" cy="741246"/>
          </a:xfrm>
        </p:grpSpPr>
        <p:sp>
          <p:nvSpPr>
            <p:cNvPr id="245" name="Ellipse 60">
              <a:extLst>
                <a:ext uri="{FF2B5EF4-FFF2-40B4-BE49-F238E27FC236}">
                  <a16:creationId xmlns:a16="http://schemas.microsoft.com/office/drawing/2014/main" id="{ADF6D461-3D47-46A3-99C9-214F03239CF4}"/>
                </a:ext>
              </a:extLst>
            </p:cNvPr>
            <p:cNvSpPr/>
            <p:nvPr/>
          </p:nvSpPr>
          <p:spPr>
            <a:xfrm>
              <a:off x="407988"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1BFED18-9C3D-46FB-903F-1E7BD1D4DC2D}"/>
                </a:ext>
              </a:extLst>
            </p:cNvPr>
            <p:cNvGrpSpPr/>
            <p:nvPr/>
          </p:nvGrpSpPr>
          <p:grpSpPr>
            <a:xfrm>
              <a:off x="536561" y="1777772"/>
              <a:ext cx="467474" cy="471199"/>
              <a:chOff x="-280784" y="1727394"/>
              <a:chExt cx="361897" cy="364781"/>
            </a:xfrm>
          </p:grpSpPr>
          <p:sp>
            <p:nvSpPr>
              <p:cNvPr id="138" name="Freeform 20">
                <a:extLst>
                  <a:ext uri="{FF2B5EF4-FFF2-40B4-BE49-F238E27FC236}">
                    <a16:creationId xmlns:a16="http://schemas.microsoft.com/office/drawing/2014/main" id="{4A5C2860-942A-45BF-9E31-9E94C4DC02BA}"/>
                  </a:ext>
                </a:extLst>
              </p:cNvPr>
              <p:cNvSpPr>
                <a:spLocks/>
              </p:cNvSpPr>
              <p:nvPr/>
            </p:nvSpPr>
            <p:spPr bwMode="auto">
              <a:xfrm>
                <a:off x="-207251" y="1874460"/>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9" name="Oval 21">
                <a:extLst>
                  <a:ext uri="{FF2B5EF4-FFF2-40B4-BE49-F238E27FC236}">
                    <a16:creationId xmlns:a16="http://schemas.microsoft.com/office/drawing/2014/main" id="{00328716-B4A4-4858-A913-579D68E1432B}"/>
                  </a:ext>
                </a:extLst>
              </p:cNvPr>
              <p:cNvSpPr>
                <a:spLocks noChangeArrowheads="1"/>
              </p:cNvSpPr>
              <p:nvPr/>
            </p:nvSpPr>
            <p:spPr bwMode="auto">
              <a:xfrm>
                <a:off x="-280784" y="1727394"/>
                <a:ext cx="269621" cy="269621"/>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0" name="Freeform 22">
                <a:extLst>
                  <a:ext uri="{FF2B5EF4-FFF2-40B4-BE49-F238E27FC236}">
                    <a16:creationId xmlns:a16="http://schemas.microsoft.com/office/drawing/2014/main" id="{63C7EF10-9D29-47CF-B13E-0618202628AB}"/>
                  </a:ext>
                </a:extLst>
              </p:cNvPr>
              <p:cNvSpPr>
                <a:spLocks/>
              </p:cNvSpPr>
              <p:nvPr/>
            </p:nvSpPr>
            <p:spPr bwMode="auto">
              <a:xfrm>
                <a:off x="-182740" y="1776416"/>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9" name="Freeform 31">
                <a:extLst>
                  <a:ext uri="{FF2B5EF4-FFF2-40B4-BE49-F238E27FC236}">
                    <a16:creationId xmlns:a16="http://schemas.microsoft.com/office/drawing/2014/main" id="{D5E00411-A534-44E2-9457-6B5576852470}"/>
                  </a:ext>
                </a:extLst>
              </p:cNvPr>
              <p:cNvSpPr>
                <a:spLocks/>
              </p:cNvSpPr>
              <p:nvPr/>
            </p:nvSpPr>
            <p:spPr bwMode="auto">
              <a:xfrm>
                <a:off x="-76045" y="1936458"/>
                <a:ext cx="157158" cy="155717"/>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6" name="Group 25">
            <a:extLst>
              <a:ext uri="{FF2B5EF4-FFF2-40B4-BE49-F238E27FC236}">
                <a16:creationId xmlns:a16="http://schemas.microsoft.com/office/drawing/2014/main" id="{7C358D8D-86FD-4864-AB4C-10A7CA6FD1EC}"/>
              </a:ext>
            </a:extLst>
          </p:cNvPr>
          <p:cNvGrpSpPr/>
          <p:nvPr/>
        </p:nvGrpSpPr>
        <p:grpSpPr>
          <a:xfrm>
            <a:off x="407988" y="3126592"/>
            <a:ext cx="741246" cy="741246"/>
            <a:chOff x="-1279867" y="3126592"/>
            <a:chExt cx="741246" cy="741246"/>
          </a:xfrm>
        </p:grpSpPr>
        <p:sp>
          <p:nvSpPr>
            <p:cNvPr id="248" name="Ellipse 60">
              <a:extLst>
                <a:ext uri="{FF2B5EF4-FFF2-40B4-BE49-F238E27FC236}">
                  <a16:creationId xmlns:a16="http://schemas.microsoft.com/office/drawing/2014/main" id="{30B8CB96-42FB-44BC-8587-56C0B1AD110D}"/>
                </a:ext>
              </a:extLst>
            </p:cNvPr>
            <p:cNvSpPr/>
            <p:nvPr/>
          </p:nvSpPr>
          <p:spPr>
            <a:xfrm>
              <a:off x="-1279867"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ED01553-093A-4B7D-A2D9-1D4A6A17E94D}"/>
                </a:ext>
              </a:extLst>
            </p:cNvPr>
            <p:cNvGrpSpPr/>
            <p:nvPr/>
          </p:nvGrpSpPr>
          <p:grpSpPr>
            <a:xfrm>
              <a:off x="-1151707" y="3266393"/>
              <a:ext cx="484926" cy="461644"/>
              <a:chOff x="-323410" y="4022814"/>
              <a:chExt cx="382143" cy="363797"/>
            </a:xfrm>
          </p:grpSpPr>
          <p:grpSp>
            <p:nvGrpSpPr>
              <p:cNvPr id="8" name="Group 7">
                <a:extLst>
                  <a:ext uri="{FF2B5EF4-FFF2-40B4-BE49-F238E27FC236}">
                    <a16:creationId xmlns:a16="http://schemas.microsoft.com/office/drawing/2014/main" id="{41D52CEF-5EF6-43F3-9432-0740A48ACCCF}"/>
                  </a:ext>
                </a:extLst>
              </p:cNvPr>
              <p:cNvGrpSpPr/>
              <p:nvPr/>
            </p:nvGrpSpPr>
            <p:grpSpPr>
              <a:xfrm>
                <a:off x="-193616" y="4215034"/>
                <a:ext cx="122555" cy="171577"/>
                <a:chOff x="-193616" y="4215034"/>
                <a:chExt cx="122555" cy="171577"/>
              </a:xfrm>
            </p:grpSpPr>
            <p:sp>
              <p:nvSpPr>
                <p:cNvPr id="191" name="Freeform 20">
                  <a:extLst>
                    <a:ext uri="{FF2B5EF4-FFF2-40B4-BE49-F238E27FC236}">
                      <a16:creationId xmlns:a16="http://schemas.microsoft.com/office/drawing/2014/main" id="{8955A99D-1EB6-4AA5-8BFE-6B45425B9B3C}"/>
                    </a:ext>
                  </a:extLst>
                </p:cNvPr>
                <p:cNvSpPr>
                  <a:spLocks/>
                </p:cNvSpPr>
                <p:nvPr/>
              </p:nvSpPr>
              <p:spPr bwMode="auto">
                <a:xfrm>
                  <a:off x="-193616" y="4313078"/>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2" name="Freeform 22">
                  <a:extLst>
                    <a:ext uri="{FF2B5EF4-FFF2-40B4-BE49-F238E27FC236}">
                      <a16:creationId xmlns:a16="http://schemas.microsoft.com/office/drawing/2014/main" id="{C9365944-83F7-450B-8BD8-68A4DEDDAA8C}"/>
                    </a:ext>
                  </a:extLst>
                </p:cNvPr>
                <p:cNvSpPr>
                  <a:spLocks/>
                </p:cNvSpPr>
                <p:nvPr/>
              </p:nvSpPr>
              <p:spPr bwMode="auto">
                <a:xfrm>
                  <a:off x="-169105" y="4215034"/>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B8D6C0C5-595D-4A67-8A5F-E04B2EBFE295}"/>
                  </a:ext>
                </a:extLst>
              </p:cNvPr>
              <p:cNvGrpSpPr/>
              <p:nvPr/>
            </p:nvGrpSpPr>
            <p:grpSpPr>
              <a:xfrm>
                <a:off x="-323410" y="4158722"/>
                <a:ext cx="122555" cy="173019"/>
                <a:chOff x="-323410" y="4158722"/>
                <a:chExt cx="122555" cy="173019"/>
              </a:xfrm>
            </p:grpSpPr>
            <p:sp>
              <p:nvSpPr>
                <p:cNvPr id="193" name="Freeform 23">
                  <a:extLst>
                    <a:ext uri="{FF2B5EF4-FFF2-40B4-BE49-F238E27FC236}">
                      <a16:creationId xmlns:a16="http://schemas.microsoft.com/office/drawing/2014/main" id="{A9BA327D-88EB-4F23-ACB0-C71EBB94D1C6}"/>
                    </a:ext>
                  </a:extLst>
                </p:cNvPr>
                <p:cNvSpPr>
                  <a:spLocks/>
                </p:cNvSpPr>
                <p:nvPr/>
              </p:nvSpPr>
              <p:spPr bwMode="auto">
                <a:xfrm>
                  <a:off x="-323410" y="4256766"/>
                  <a:ext cx="122555" cy="74975"/>
                </a:xfrm>
                <a:custGeom>
                  <a:avLst/>
                  <a:gdLst>
                    <a:gd name="T0" fmla="*/ 40 w 40"/>
                    <a:gd name="T1" fmla="*/ 12 h 24"/>
                    <a:gd name="T2" fmla="*/ 20 w 40"/>
                    <a:gd name="T3" fmla="*/ 0 h 24"/>
                    <a:gd name="T4" fmla="*/ 0 w 40"/>
                    <a:gd name="T5" fmla="*/ 12 h 24"/>
                    <a:gd name="T6" fmla="*/ 0 w 40"/>
                    <a:gd name="T7" fmla="*/ 24 h 24"/>
                  </a:gdLst>
                  <a:ahLst/>
                  <a:cxnLst>
                    <a:cxn ang="0">
                      <a:pos x="T0" y="T1"/>
                    </a:cxn>
                    <a:cxn ang="0">
                      <a:pos x="T2" y="T3"/>
                    </a:cxn>
                    <a:cxn ang="0">
                      <a:pos x="T4" y="T5"/>
                    </a:cxn>
                    <a:cxn ang="0">
                      <a:pos x="T6" y="T7"/>
                    </a:cxn>
                  </a:cxnLst>
                  <a:rect l="0" t="0" r="r" b="b"/>
                  <a:pathLst>
                    <a:path w="40" h="24">
                      <a:moveTo>
                        <a:pt x="40" y="12"/>
                      </a:move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4" name="Freeform 24">
                  <a:extLst>
                    <a:ext uri="{FF2B5EF4-FFF2-40B4-BE49-F238E27FC236}">
                      <a16:creationId xmlns:a16="http://schemas.microsoft.com/office/drawing/2014/main" id="{6883B98E-11D0-4168-B84E-8AEA8F1B4A41}"/>
                    </a:ext>
                  </a:extLst>
                </p:cNvPr>
                <p:cNvSpPr>
                  <a:spLocks/>
                </p:cNvSpPr>
                <p:nvPr/>
              </p:nvSpPr>
              <p:spPr bwMode="auto">
                <a:xfrm>
                  <a:off x="-298899" y="4158722"/>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F7C64DB-3CD9-41DA-BBF9-3A239301597E}"/>
                  </a:ext>
                </a:extLst>
              </p:cNvPr>
              <p:cNvGrpSpPr/>
              <p:nvPr/>
            </p:nvGrpSpPr>
            <p:grpSpPr>
              <a:xfrm>
                <a:off x="-63822" y="4158722"/>
                <a:ext cx="122555" cy="173019"/>
                <a:chOff x="-63822" y="4158722"/>
                <a:chExt cx="122555" cy="173019"/>
              </a:xfrm>
            </p:grpSpPr>
            <p:sp>
              <p:nvSpPr>
                <p:cNvPr id="195" name="Freeform 25">
                  <a:extLst>
                    <a:ext uri="{FF2B5EF4-FFF2-40B4-BE49-F238E27FC236}">
                      <a16:creationId xmlns:a16="http://schemas.microsoft.com/office/drawing/2014/main" id="{E1E857F3-50E5-4477-8617-B1D14F20DE5F}"/>
                    </a:ext>
                  </a:extLst>
                </p:cNvPr>
                <p:cNvSpPr>
                  <a:spLocks/>
                </p:cNvSpPr>
                <p:nvPr/>
              </p:nvSpPr>
              <p:spPr bwMode="auto">
                <a:xfrm>
                  <a:off x="-63822" y="4256766"/>
                  <a:ext cx="122555" cy="74975"/>
                </a:xfrm>
                <a:custGeom>
                  <a:avLst/>
                  <a:gdLst>
                    <a:gd name="T0" fmla="*/ 0 w 40"/>
                    <a:gd name="T1" fmla="*/ 12 h 24"/>
                    <a:gd name="T2" fmla="*/ 20 w 40"/>
                    <a:gd name="T3" fmla="*/ 0 h 24"/>
                    <a:gd name="T4" fmla="*/ 40 w 40"/>
                    <a:gd name="T5" fmla="*/ 12 h 24"/>
                    <a:gd name="T6" fmla="*/ 40 w 40"/>
                    <a:gd name="T7" fmla="*/ 24 h 24"/>
                  </a:gdLst>
                  <a:ahLst/>
                  <a:cxnLst>
                    <a:cxn ang="0">
                      <a:pos x="T0" y="T1"/>
                    </a:cxn>
                    <a:cxn ang="0">
                      <a:pos x="T2" y="T3"/>
                    </a:cxn>
                    <a:cxn ang="0">
                      <a:pos x="T4" y="T5"/>
                    </a:cxn>
                    <a:cxn ang="0">
                      <a:pos x="T6" y="T7"/>
                    </a:cxn>
                  </a:cxnLst>
                  <a:rect l="0" t="0" r="r" b="b"/>
                  <a:pathLst>
                    <a:path w="40" h="24">
                      <a:moveTo>
                        <a:pt x="0" y="12"/>
                      </a:moveTo>
                      <a:cubicBezTo>
                        <a:pt x="0" y="7"/>
                        <a:pt x="11" y="0"/>
                        <a:pt x="20" y="0"/>
                      </a:cubicBezTo>
                      <a:cubicBezTo>
                        <a:pt x="29" y="0"/>
                        <a:pt x="40" y="7"/>
                        <a:pt x="40" y="12"/>
                      </a:cubicBezTo>
                      <a:cubicBezTo>
                        <a:pt x="40" y="24"/>
                        <a:pt x="40" y="24"/>
                        <a:pt x="4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6" name="Freeform 26">
                  <a:extLst>
                    <a:ext uri="{FF2B5EF4-FFF2-40B4-BE49-F238E27FC236}">
                      <a16:creationId xmlns:a16="http://schemas.microsoft.com/office/drawing/2014/main" id="{380B88D4-8E1F-4B5A-821D-EC6D6EABDED5}"/>
                    </a:ext>
                  </a:extLst>
                </p:cNvPr>
                <p:cNvSpPr>
                  <a:spLocks/>
                </p:cNvSpPr>
                <p:nvPr/>
              </p:nvSpPr>
              <p:spPr bwMode="auto">
                <a:xfrm>
                  <a:off x="-39311" y="4158722"/>
                  <a:ext cx="73533" cy="98044"/>
                </a:xfrm>
                <a:custGeom>
                  <a:avLst/>
                  <a:gdLst>
                    <a:gd name="T0" fmla="*/ 12 w 24"/>
                    <a:gd name="T1" fmla="*/ 32 h 32"/>
                    <a:gd name="T2" fmla="*/ 24 w 24"/>
                    <a:gd name="T3" fmla="*/ 18 h 32"/>
                    <a:gd name="T4" fmla="*/ 24 w 24"/>
                    <a:gd name="T5" fmla="*/ 14 h 32"/>
                    <a:gd name="T6" fmla="*/ 12 w 24"/>
                    <a:gd name="T7" fmla="*/ 0 h 32"/>
                    <a:gd name="T8" fmla="*/ 0 w 24"/>
                    <a:gd name="T9" fmla="*/ 14 h 32"/>
                    <a:gd name="T10" fmla="*/ 0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97" name="Freeform 22">
                <a:extLst>
                  <a:ext uri="{FF2B5EF4-FFF2-40B4-BE49-F238E27FC236}">
                    <a16:creationId xmlns:a16="http://schemas.microsoft.com/office/drawing/2014/main" id="{58F3A878-74AB-4DD8-BE97-F1BE7AECEE89}"/>
                  </a:ext>
                </a:extLst>
              </p:cNvPr>
              <p:cNvSpPr>
                <a:spLocks/>
              </p:cNvSpPr>
              <p:nvPr/>
            </p:nvSpPr>
            <p:spPr bwMode="auto">
              <a:xfrm>
                <a:off x="-206283"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8" name="Freeform 22">
                <a:extLst>
                  <a:ext uri="{FF2B5EF4-FFF2-40B4-BE49-F238E27FC236}">
                    <a16:creationId xmlns:a16="http://schemas.microsoft.com/office/drawing/2014/main" id="{18B4E1C1-531D-40E4-90BE-D6BAD90037CE}"/>
                  </a:ext>
                </a:extLst>
              </p:cNvPr>
              <p:cNvSpPr>
                <a:spLocks/>
              </p:cNvSpPr>
              <p:nvPr/>
            </p:nvSpPr>
            <p:spPr bwMode="auto">
              <a:xfrm>
                <a:off x="-117225"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0" name="Freeform 22">
                <a:extLst>
                  <a:ext uri="{FF2B5EF4-FFF2-40B4-BE49-F238E27FC236}">
                    <a16:creationId xmlns:a16="http://schemas.microsoft.com/office/drawing/2014/main" id="{193C95BD-A8C4-4A2A-902D-5EFAD966E843}"/>
                  </a:ext>
                </a:extLst>
              </p:cNvPr>
              <p:cNvSpPr>
                <a:spLocks/>
              </p:cNvSpPr>
              <p:nvPr/>
            </p:nvSpPr>
            <p:spPr bwMode="auto">
              <a:xfrm>
                <a:off x="-155199" y="4022814"/>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1" name="Freeform 22">
                <a:extLst>
                  <a:ext uri="{FF2B5EF4-FFF2-40B4-BE49-F238E27FC236}">
                    <a16:creationId xmlns:a16="http://schemas.microsoft.com/office/drawing/2014/main" id="{981C8CA4-7303-4F03-941B-4C661B91905F}"/>
                  </a:ext>
                </a:extLst>
              </p:cNvPr>
              <p:cNvSpPr>
                <a:spLocks/>
              </p:cNvSpPr>
              <p:nvPr/>
            </p:nvSpPr>
            <p:spPr bwMode="auto">
              <a:xfrm>
                <a:off x="-273073"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2" name="Freeform 22">
                <a:extLst>
                  <a:ext uri="{FF2B5EF4-FFF2-40B4-BE49-F238E27FC236}">
                    <a16:creationId xmlns:a16="http://schemas.microsoft.com/office/drawing/2014/main" id="{DEF560D7-493E-4433-9E67-72CAF6131294}"/>
                  </a:ext>
                </a:extLst>
              </p:cNvPr>
              <p:cNvSpPr>
                <a:spLocks/>
              </p:cNvSpPr>
              <p:nvPr/>
            </p:nvSpPr>
            <p:spPr bwMode="auto">
              <a:xfrm>
                <a:off x="-37325"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sp>
        <p:nvSpPr>
          <p:cNvPr id="3" name="Slide Number Placeholder 2">
            <a:extLst>
              <a:ext uri="{FF2B5EF4-FFF2-40B4-BE49-F238E27FC236}">
                <a16:creationId xmlns:a16="http://schemas.microsoft.com/office/drawing/2014/main" id="{C9255FDF-4E28-43FF-AF0C-ED9704CC0249}"/>
              </a:ext>
            </a:extLst>
          </p:cNvPr>
          <p:cNvSpPr>
            <a:spLocks noGrp="1"/>
          </p:cNvSpPr>
          <p:nvPr>
            <p:ph type="sldNum" sz="quarter" idx="18"/>
          </p:nvPr>
        </p:nvSpPr>
        <p:spPr/>
        <p:txBody>
          <a:bodyPr/>
          <a:lstStyle/>
          <a:p>
            <a:fld id="{D61AABEC-672F-4B68-B914-690DA978312C}" type="slidenum">
              <a:rPr lang="fr-BE" smtClean="0"/>
              <a:pPr/>
              <a:t>5</a:t>
            </a:fld>
            <a:r>
              <a:rPr lang="fr-BE" dirty="0"/>
              <a:t> </a:t>
            </a:r>
          </a:p>
        </p:txBody>
      </p:sp>
      <p:sp>
        <p:nvSpPr>
          <p:cNvPr id="86" name="TextBox 85">
            <a:extLst>
              <a:ext uri="{FF2B5EF4-FFF2-40B4-BE49-F238E27FC236}">
                <a16:creationId xmlns:a16="http://schemas.microsoft.com/office/drawing/2014/main" id="{25344115-6302-43F3-83D8-DB1268D7A8E8}"/>
              </a:ext>
            </a:extLst>
          </p:cNvPr>
          <p:cNvSpPr txBox="1"/>
          <p:nvPr/>
        </p:nvSpPr>
        <p:spPr>
          <a:xfrm>
            <a:off x="1306152" y="4657894"/>
            <a:ext cx="4141836" cy="646331"/>
          </a:xfrm>
          <a:prstGeom prst="rect">
            <a:avLst/>
          </a:prstGeom>
        </p:spPr>
        <p:txBody>
          <a:bodyPr vert="horz" wrap="square" lIns="0" tIns="0" rIns="0" bIns="0" rtlCol="0" anchor="ctr">
            <a:sp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spcBef>
                <a:spcPts val="0"/>
              </a:spcBef>
            </a:pPr>
            <a:r>
              <a:rPr lang="fr-BE" sz="1400" dirty="0"/>
              <a:t>Nombre d'employés</a:t>
            </a:r>
          </a:p>
          <a:p>
            <a:pPr lvl="1">
              <a:spcBef>
                <a:spcPts val="0"/>
              </a:spcBef>
            </a:pPr>
            <a:r>
              <a:rPr lang="fr-BE" sz="1400" dirty="0"/>
              <a:t>Secteur</a:t>
            </a:r>
          </a:p>
          <a:p>
            <a:pPr lvl="1">
              <a:spcBef>
                <a:spcPts val="0"/>
              </a:spcBef>
            </a:pPr>
            <a:r>
              <a:rPr lang="fr-BE" sz="1400" dirty="0"/>
              <a:t>Province</a:t>
            </a:r>
          </a:p>
        </p:txBody>
      </p:sp>
      <p:sp>
        <p:nvSpPr>
          <p:cNvPr id="88" name="TextBox 87">
            <a:extLst>
              <a:ext uri="{FF2B5EF4-FFF2-40B4-BE49-F238E27FC236}">
                <a16:creationId xmlns:a16="http://schemas.microsoft.com/office/drawing/2014/main" id="{979D9D9F-41C2-4EBC-AF7E-0545F70EA069}"/>
              </a:ext>
            </a:extLst>
          </p:cNvPr>
          <p:cNvSpPr txBox="1"/>
          <p:nvPr/>
        </p:nvSpPr>
        <p:spPr>
          <a:xfrm>
            <a:off x="1319684" y="3415634"/>
            <a:ext cx="4141836" cy="215444"/>
          </a:xfrm>
          <a:prstGeom prst="rect">
            <a:avLst/>
          </a:prstGeom>
        </p:spPr>
        <p:txBody>
          <a:bodyPr vert="horz" wrap="square" lIns="0" tIns="0" rIns="0" bIns="0" rtlCol="0" anchor="ctr">
            <a:spAutoFit/>
          </a:bodyPr>
          <a:lstStyle>
            <a:defPPr>
              <a:defRPr lang="fr-FR"/>
            </a:defPPr>
            <a:lvl1pPr indent="0">
              <a:lnSpc>
                <a:spcPct val="100000"/>
              </a:lnSpc>
              <a:spcBef>
                <a:spcPts val="0"/>
              </a:spcBef>
              <a:buSzPct val="50000"/>
              <a:buFont typeface="Arial" panose="020B0406020202030204" pitchFamily="34" charset="0"/>
              <a:buNone/>
              <a:defRPr sz="1400" b="0"/>
            </a:lvl1pPr>
            <a:lvl2pPr marL="266700" lvl="1" indent="-219075" defTabSz="898525">
              <a:lnSpc>
                <a:spcPct val="100000"/>
              </a:lnSpc>
              <a:spcBef>
                <a:spcPts val="0"/>
              </a:spcBef>
              <a:buSzPct val="80000"/>
              <a:buFontTx/>
              <a:buBlip>
                <a:blip r:embed="rId2"/>
              </a:buBlip>
              <a:tabLst/>
              <a:defRPr sz="14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BE" dirty="0"/>
              <a:t>N = 100 </a:t>
            </a:r>
          </a:p>
        </p:txBody>
      </p:sp>
      <p:pic>
        <p:nvPicPr>
          <p:cNvPr id="90" name="Picture 89">
            <a:extLst>
              <a:ext uri="{FF2B5EF4-FFF2-40B4-BE49-F238E27FC236}">
                <a16:creationId xmlns:a16="http://schemas.microsoft.com/office/drawing/2014/main" id="{7D0CEBD4-36AD-4247-8108-50D680B93D74}"/>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2499751" y="4463829"/>
            <a:ext cx="3591741" cy="2394171"/>
          </a:xfrm>
          <a:prstGeom prst="rect">
            <a:avLst/>
          </a:prstGeom>
        </p:spPr>
      </p:pic>
    </p:spTree>
    <p:extLst>
      <p:ext uri="{BB962C8B-B14F-4D97-AF65-F5344CB8AC3E}">
        <p14:creationId xmlns:p14="http://schemas.microsoft.com/office/powerpoint/2010/main" val="2949623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3425BF-2A95-4E72-935F-67CBC9595789}"/>
              </a:ext>
            </a:extLst>
          </p:cNvPr>
          <p:cNvSpPr>
            <a:spLocks noGrp="1"/>
          </p:cNvSpPr>
          <p:nvPr>
            <p:ph type="body" sz="quarter" idx="19"/>
          </p:nvPr>
        </p:nvSpPr>
        <p:spPr/>
        <p:txBody>
          <a:bodyPr/>
          <a:lstStyle/>
          <a:p>
            <a:r>
              <a:rPr lang="fr-BE" dirty="0"/>
              <a:t>Tous les résultats rapportés sont des pourcentages (%), sauf mention contraire.</a:t>
            </a:r>
          </a:p>
          <a:p>
            <a:r>
              <a:rPr lang="fr-BE" b="1" dirty="0"/>
              <a:t>Les échantillons de petite taille, c.-à-d. &lt; 30, sont indiqués par un astérisque</a:t>
            </a:r>
            <a:r>
              <a:rPr lang="fr-BE" dirty="0"/>
              <a:t> (</a:t>
            </a:r>
            <a:r>
              <a:rPr lang="fr-BE" dirty="0">
                <a:solidFill>
                  <a:schemeClr val="accent5"/>
                </a:solidFill>
              </a:rPr>
              <a:t>*</a:t>
            </a:r>
            <a:r>
              <a:rPr lang="fr-BE" dirty="0"/>
              <a:t>).</a:t>
            </a:r>
          </a:p>
          <a:p>
            <a:r>
              <a:rPr lang="fr-BE" dirty="0"/>
              <a:t>Les différences significatives ont toujours été vérifiées sur la base d'un test de signification avec un niveau de fiabilité de 95%.</a:t>
            </a:r>
          </a:p>
          <a:p>
            <a:pPr lvl="1"/>
            <a:r>
              <a:rPr lang="fr-BE" dirty="0"/>
              <a:t> Les différences significatives entre groupes sont indiquées par A, B, C, etc.</a:t>
            </a:r>
          </a:p>
          <a:p>
            <a:pPr lvl="2"/>
            <a:r>
              <a:rPr lang="fr-BE" dirty="0"/>
              <a:t>Les différences sont toujours indiquées à côté du résultat le plus élevé dans la comparaison. </a:t>
            </a:r>
          </a:p>
          <a:p>
            <a:pPr lvl="2"/>
            <a:r>
              <a:rPr lang="fr-BE" dirty="0"/>
              <a:t>Par exemple : l’indication AC pour le groupe 2 indique une différence significative entre 70% (B) et 54% (A), et entre 70% (B) et 58% (C).</a:t>
            </a:r>
          </a:p>
          <a:p>
            <a:endParaRPr lang="fr-BE" dirty="0"/>
          </a:p>
        </p:txBody>
      </p:sp>
      <p:sp>
        <p:nvSpPr>
          <p:cNvPr id="2" name="Title 1">
            <a:extLst>
              <a:ext uri="{FF2B5EF4-FFF2-40B4-BE49-F238E27FC236}">
                <a16:creationId xmlns:a16="http://schemas.microsoft.com/office/drawing/2014/main" id="{9948D4D4-77E7-4CF1-9479-7BFB5DAA85F1}"/>
              </a:ext>
            </a:extLst>
          </p:cNvPr>
          <p:cNvSpPr>
            <a:spLocks noGrp="1"/>
          </p:cNvSpPr>
          <p:nvPr>
            <p:ph type="title"/>
          </p:nvPr>
        </p:nvSpPr>
        <p:spPr/>
        <p:txBody>
          <a:bodyPr/>
          <a:lstStyle/>
          <a:p>
            <a:r>
              <a:rPr lang="fr-BE" dirty="0"/>
              <a:t>COMMENT LIRE LES RÉSULTATS</a:t>
            </a:r>
          </a:p>
        </p:txBody>
      </p:sp>
      <p:sp>
        <p:nvSpPr>
          <p:cNvPr id="11" name="TextBox 10">
            <a:extLst>
              <a:ext uri="{FF2B5EF4-FFF2-40B4-BE49-F238E27FC236}">
                <a16:creationId xmlns:a16="http://schemas.microsoft.com/office/drawing/2014/main" id="{00BCA352-B485-4706-99CB-43DB1C0546A3}"/>
              </a:ext>
            </a:extLst>
          </p:cNvPr>
          <p:cNvSpPr txBox="1"/>
          <p:nvPr/>
        </p:nvSpPr>
        <p:spPr>
          <a:xfrm>
            <a:off x="10596187" y="5960061"/>
            <a:ext cx="1187825" cy="169277"/>
          </a:xfrm>
          <a:prstGeom prst="rect">
            <a:avLst/>
          </a:prstGeom>
        </p:spPr>
        <p:txBody>
          <a:bodyPr vert="horz" wrap="none" lIns="0" tIns="0" rIns="0" bIns="0" rtlCol="0" anchor="b">
            <a:spAutoFit/>
          </a:bodyPr>
          <a:lstStyle/>
          <a:p>
            <a:pPr algn="r"/>
            <a:r>
              <a:rPr lang="fr-BE" sz="1100" b="1" dirty="0">
                <a:solidFill>
                  <a:srgbClr val="FF0000"/>
                </a:solidFill>
              </a:rPr>
              <a:t>*Petit échantillon!</a:t>
            </a:r>
          </a:p>
        </p:txBody>
      </p:sp>
      <p:graphicFrame>
        <p:nvGraphicFramePr>
          <p:cNvPr id="115" name="Chart 114">
            <a:extLst>
              <a:ext uri="{FF2B5EF4-FFF2-40B4-BE49-F238E27FC236}">
                <a16:creationId xmlns:a16="http://schemas.microsoft.com/office/drawing/2014/main" id="{46270869-9BD1-4DD7-A5D8-46A1A54BD6E5}"/>
              </a:ext>
            </a:extLst>
          </p:cNvPr>
          <p:cNvGraphicFramePr/>
          <p:nvPr/>
        </p:nvGraphicFramePr>
        <p:xfrm>
          <a:off x="3863975" y="3512241"/>
          <a:ext cx="4464050" cy="2617097"/>
        </p:xfrm>
        <a:graphic>
          <a:graphicData uri="http://schemas.openxmlformats.org/drawingml/2006/chart">
            <c:chart xmlns:c="http://schemas.openxmlformats.org/drawingml/2006/chart" xmlns:r="http://schemas.openxmlformats.org/officeDocument/2006/relationships" r:id="rId2"/>
          </a:graphicData>
        </a:graphic>
      </p:graphicFrame>
      <p:sp>
        <p:nvSpPr>
          <p:cNvPr id="116" name="TextBox 115">
            <a:extLst>
              <a:ext uri="{FF2B5EF4-FFF2-40B4-BE49-F238E27FC236}">
                <a16:creationId xmlns:a16="http://schemas.microsoft.com/office/drawing/2014/main" id="{5296589B-5099-4672-B891-606C816BD477}"/>
              </a:ext>
            </a:extLst>
          </p:cNvPr>
          <p:cNvSpPr txBox="1"/>
          <p:nvPr/>
        </p:nvSpPr>
        <p:spPr>
          <a:xfrm>
            <a:off x="6261769" y="3962612"/>
            <a:ext cx="250068" cy="215444"/>
          </a:xfrm>
          <a:prstGeom prst="rect">
            <a:avLst/>
          </a:prstGeom>
          <a:noFill/>
        </p:spPr>
        <p:txBody>
          <a:bodyPr wrap="none" lIns="0" tIns="0" rIns="0" bIns="0" rtlCol="0">
            <a:spAutoFit/>
          </a:bodyPr>
          <a:lstStyle/>
          <a:p>
            <a:pPr algn="l"/>
            <a:r>
              <a:rPr lang="fr-BE" sz="1400" dirty="0">
                <a:solidFill>
                  <a:schemeClr val="bg2"/>
                </a:solidFill>
              </a:rPr>
              <a:t>AC</a:t>
            </a:r>
          </a:p>
        </p:txBody>
      </p:sp>
      <p:grpSp>
        <p:nvGrpSpPr>
          <p:cNvPr id="117" name="Group 116">
            <a:extLst>
              <a:ext uri="{FF2B5EF4-FFF2-40B4-BE49-F238E27FC236}">
                <a16:creationId xmlns:a16="http://schemas.microsoft.com/office/drawing/2014/main" id="{833C3251-1E28-4A8E-B23C-2883AA5AF25C}"/>
              </a:ext>
            </a:extLst>
          </p:cNvPr>
          <p:cNvGrpSpPr/>
          <p:nvPr/>
        </p:nvGrpSpPr>
        <p:grpSpPr>
          <a:xfrm rot="20215358">
            <a:off x="1826109" y="4393665"/>
            <a:ext cx="1405513" cy="1059327"/>
            <a:chOff x="8316149" y="875982"/>
            <a:chExt cx="1136716" cy="1059327"/>
          </a:xfrm>
        </p:grpSpPr>
        <p:sp>
          <p:nvSpPr>
            <p:cNvPr id="118" name="Circle: Hollow 117">
              <a:extLst>
                <a:ext uri="{FF2B5EF4-FFF2-40B4-BE49-F238E27FC236}">
                  <a16:creationId xmlns:a16="http://schemas.microsoft.com/office/drawing/2014/main" id="{93479832-38EA-42F1-A944-D5567363078B}"/>
                </a:ext>
              </a:extLst>
            </p:cNvPr>
            <p:cNvSpPr/>
            <p:nvPr/>
          </p:nvSpPr>
          <p:spPr>
            <a:xfrm>
              <a:off x="8456142" y="875982"/>
              <a:ext cx="856735" cy="1059327"/>
            </a:xfrm>
            <a:prstGeom prst="donut">
              <a:avLst>
                <a:gd name="adj" fmla="val 16333"/>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solidFill>
                  <a:schemeClr val="tx1"/>
                </a:solidFill>
              </a:endParaRPr>
            </a:p>
          </p:txBody>
        </p:sp>
        <p:sp>
          <p:nvSpPr>
            <p:cNvPr id="119" name="Rectangle 118">
              <a:extLst>
                <a:ext uri="{FF2B5EF4-FFF2-40B4-BE49-F238E27FC236}">
                  <a16:creationId xmlns:a16="http://schemas.microsoft.com/office/drawing/2014/main" id="{1CF16B53-281E-4DCB-98A4-8C3FAA746D21}"/>
                </a:ext>
              </a:extLst>
            </p:cNvPr>
            <p:cNvSpPr/>
            <p:nvPr/>
          </p:nvSpPr>
          <p:spPr>
            <a:xfrm>
              <a:off x="8316149" y="1267145"/>
              <a:ext cx="1136716"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fr-BE" sz="1400" b="1" spc="120" dirty="0">
                  <a:solidFill>
                    <a:schemeClr val="tx2"/>
                  </a:solidFill>
                  <a:latin typeface="+mj-lt"/>
                </a:rPr>
                <a:t>EXAMPLE</a:t>
              </a:r>
              <a:endParaRPr lang="fr-BE" sz="2000" b="1" spc="120" dirty="0">
                <a:solidFill>
                  <a:schemeClr val="tx2"/>
                </a:solidFill>
                <a:latin typeface="+mj-lt"/>
              </a:endParaRPr>
            </a:p>
          </p:txBody>
        </p:sp>
        <p:cxnSp>
          <p:nvCxnSpPr>
            <p:cNvPr id="120" name="Straight Connector 119">
              <a:extLst>
                <a:ext uri="{FF2B5EF4-FFF2-40B4-BE49-F238E27FC236}">
                  <a16:creationId xmlns:a16="http://schemas.microsoft.com/office/drawing/2014/main" id="{046DFA0A-7927-4174-9AB9-86994609D701}"/>
                </a:ext>
              </a:extLst>
            </p:cNvPr>
            <p:cNvCxnSpPr/>
            <p:nvPr/>
          </p:nvCxnSpPr>
          <p:spPr>
            <a:xfrm>
              <a:off x="8340811" y="1259085"/>
              <a:ext cx="108739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9676638-6E55-43F0-8064-60AA1E99BC61}"/>
                </a:ext>
              </a:extLst>
            </p:cNvPr>
            <p:cNvCxnSpPr/>
            <p:nvPr/>
          </p:nvCxnSpPr>
          <p:spPr>
            <a:xfrm>
              <a:off x="8338199" y="1546278"/>
              <a:ext cx="108739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14D23F6D-1597-45D1-8CF1-9FAC2EB3DBC5}"/>
              </a:ext>
            </a:extLst>
          </p:cNvPr>
          <p:cNvSpPr>
            <a:spLocks noGrp="1"/>
          </p:cNvSpPr>
          <p:nvPr>
            <p:ph type="sldNum" sz="quarter" idx="18"/>
          </p:nvPr>
        </p:nvSpPr>
        <p:spPr/>
        <p:txBody>
          <a:bodyPr/>
          <a:lstStyle/>
          <a:p>
            <a:fld id="{D61AABEC-672F-4B68-B914-690DA978312C}" type="slidenum">
              <a:rPr lang="fr-BE" smtClean="0"/>
              <a:pPr/>
              <a:t>6</a:t>
            </a:fld>
            <a:r>
              <a:rPr lang="fr-BE" dirty="0"/>
              <a:t> </a:t>
            </a:r>
          </a:p>
        </p:txBody>
      </p:sp>
      <p:grpSp>
        <p:nvGrpSpPr>
          <p:cNvPr id="38" name="Group 37">
            <a:extLst>
              <a:ext uri="{FF2B5EF4-FFF2-40B4-BE49-F238E27FC236}">
                <a16:creationId xmlns:a16="http://schemas.microsoft.com/office/drawing/2014/main" id="{C04C49E3-1D5D-4B4A-9262-56DCA76A3B13}"/>
              </a:ext>
            </a:extLst>
          </p:cNvPr>
          <p:cNvGrpSpPr/>
          <p:nvPr/>
        </p:nvGrpSpPr>
        <p:grpSpPr>
          <a:xfrm>
            <a:off x="992823" y="6129338"/>
            <a:ext cx="10312368" cy="470481"/>
            <a:chOff x="992823" y="6129338"/>
            <a:chExt cx="10312368" cy="470481"/>
          </a:xfrm>
        </p:grpSpPr>
        <p:sp>
          <p:nvSpPr>
            <p:cNvPr id="39" name="Rectangle 38">
              <a:extLst>
                <a:ext uri="{FF2B5EF4-FFF2-40B4-BE49-F238E27FC236}">
                  <a16:creationId xmlns:a16="http://schemas.microsoft.com/office/drawing/2014/main" id="{16293268-2790-4302-8DB5-A06E533943D1}"/>
                </a:ext>
              </a:extLst>
            </p:cNvPr>
            <p:cNvSpPr/>
            <p:nvPr/>
          </p:nvSpPr>
          <p:spPr>
            <a:xfrm>
              <a:off x="1079534" y="6219339"/>
              <a:ext cx="10225657" cy="38048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36000" rIns="72000" bIns="36000" rtlCol="0" anchor="t">
              <a:spAutoFit/>
            </a:bodyPr>
            <a:lstStyle/>
            <a:p>
              <a:r>
                <a:rPr lang="fr-BE" sz="1000" dirty="0">
                  <a:solidFill>
                    <a:schemeClr val="bg1">
                      <a:lumMod val="50000"/>
                    </a:schemeClr>
                  </a:solidFill>
                </a:rPr>
                <a:t>Il est préférable de visualiser le présent rapport dans PowerPoint 2013 ou une version plus récente.</a:t>
              </a:r>
            </a:p>
            <a:p>
              <a:r>
                <a:rPr lang="fr-BE" sz="1000" dirty="0">
                  <a:solidFill>
                    <a:schemeClr val="bg1">
                      <a:lumMod val="50000"/>
                    </a:schemeClr>
                  </a:solidFill>
                </a:rPr>
                <a:t>Si vous rencontrez des problèmes pour visualiser le contenu dans une version plus ancienne de PowerPoint, veuillez prendre contact avec votre personne de contact chez Ipsos.</a:t>
              </a:r>
            </a:p>
          </p:txBody>
        </p:sp>
        <p:grpSp>
          <p:nvGrpSpPr>
            <p:cNvPr id="40" name="Group 39">
              <a:extLst>
                <a:ext uri="{FF2B5EF4-FFF2-40B4-BE49-F238E27FC236}">
                  <a16:creationId xmlns:a16="http://schemas.microsoft.com/office/drawing/2014/main" id="{E1594948-EE2F-4D9C-9A34-690FD7D596BD}"/>
                </a:ext>
              </a:extLst>
            </p:cNvPr>
            <p:cNvGrpSpPr/>
            <p:nvPr/>
          </p:nvGrpSpPr>
          <p:grpSpPr>
            <a:xfrm rot="10800000">
              <a:off x="992823" y="6129338"/>
              <a:ext cx="180000" cy="180000"/>
              <a:chOff x="3084430" y="5376985"/>
              <a:chExt cx="180000" cy="180000"/>
            </a:xfrm>
            <a:effectLst>
              <a:outerShdw dist="25400" dir="2700000" algn="tl" rotWithShape="0">
                <a:schemeClr val="tx1">
                  <a:alpha val="40000"/>
                </a:schemeClr>
              </a:outerShdw>
            </a:effectLst>
          </p:grpSpPr>
          <p:sp>
            <p:nvSpPr>
              <p:cNvPr id="41" name="Ellipse 87">
                <a:extLst>
                  <a:ext uri="{FF2B5EF4-FFF2-40B4-BE49-F238E27FC236}">
                    <a16:creationId xmlns:a16="http://schemas.microsoft.com/office/drawing/2014/main" id="{DE7EAA71-1844-498C-873F-CE58F93D1AFA}"/>
                  </a:ext>
                </a:extLst>
              </p:cNvPr>
              <p:cNvSpPr/>
              <p:nvPr/>
            </p:nvSpPr>
            <p:spPr>
              <a:xfrm>
                <a:off x="3084430" y="5376985"/>
                <a:ext cx="180000" cy="180000"/>
              </a:xfrm>
              <a:prstGeom prst="ellipse">
                <a:avLst/>
              </a:prstGeom>
              <a:solidFill>
                <a:schemeClr val="accent3"/>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7CDAB28A-124F-4B4D-B61D-952EC7A2E727}"/>
                  </a:ext>
                </a:extLst>
              </p:cNvPr>
              <p:cNvGrpSpPr/>
              <p:nvPr/>
            </p:nvGrpSpPr>
            <p:grpSpPr>
              <a:xfrm>
                <a:off x="3172630" y="5420532"/>
                <a:ext cx="3600" cy="92906"/>
                <a:chOff x="3172630" y="5421189"/>
                <a:chExt cx="3600" cy="92906"/>
              </a:xfrm>
            </p:grpSpPr>
            <p:sp>
              <p:nvSpPr>
                <p:cNvPr id="43" name="Line 37">
                  <a:extLst>
                    <a:ext uri="{FF2B5EF4-FFF2-40B4-BE49-F238E27FC236}">
                      <a16:creationId xmlns:a16="http://schemas.microsoft.com/office/drawing/2014/main" id="{BBEEBC65-72D7-4FEF-871E-43510FC8BDB7}"/>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4" name="Oval 38">
                  <a:extLst>
                    <a:ext uri="{FF2B5EF4-FFF2-40B4-BE49-F238E27FC236}">
                      <a16:creationId xmlns:a16="http://schemas.microsoft.com/office/drawing/2014/main" id="{237178E4-98D2-4D51-A1B1-59DE13C63594}"/>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spTree>
    <p:extLst>
      <p:ext uri="{BB962C8B-B14F-4D97-AF65-F5344CB8AC3E}">
        <p14:creationId xmlns:p14="http://schemas.microsoft.com/office/powerpoint/2010/main" val="409956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3CE45CB0-61CF-490D-A002-4B44D9F657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44" b="33179"/>
          <a:stretch/>
        </p:blipFill>
        <p:spPr>
          <a:xfrm>
            <a:off x="9008651" y="3706810"/>
            <a:ext cx="2775362" cy="2325938"/>
          </a:xfrm>
          <a:prstGeom prst="rect">
            <a:avLst/>
          </a:prstGeom>
        </p:spPr>
      </p:pic>
      <p:sp>
        <p:nvSpPr>
          <p:cNvPr id="59" name="Rectangle 58">
            <a:extLst>
              <a:ext uri="{FF2B5EF4-FFF2-40B4-BE49-F238E27FC236}">
                <a16:creationId xmlns:a16="http://schemas.microsoft.com/office/drawing/2014/main" id="{5D555233-7A27-4BCB-8F91-D64028D43A0A}"/>
              </a:ext>
            </a:extLst>
          </p:cNvPr>
          <p:cNvSpPr/>
          <p:nvPr/>
        </p:nvSpPr>
        <p:spPr>
          <a:xfrm>
            <a:off x="9010513" y="3690938"/>
            <a:ext cx="2773500" cy="2341809"/>
          </a:xfrm>
          <a:prstGeom prst="rect">
            <a:avLst/>
          </a:prstGeom>
          <a:gradFill>
            <a:gsLst>
              <a:gs pos="100000">
                <a:schemeClr val="tx2">
                  <a:alpha val="60000"/>
                </a:schemeClr>
              </a:gs>
              <a:gs pos="2000">
                <a:schemeClr val="bg2">
                  <a:alpha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 name="Rectangle 4">
            <a:extLst>
              <a:ext uri="{FF2B5EF4-FFF2-40B4-BE49-F238E27FC236}">
                <a16:creationId xmlns:a16="http://schemas.microsoft.com/office/drawing/2014/main" id="{A025A3B3-C5AD-49F4-8641-547B252A8BFE}"/>
              </a:ext>
            </a:extLst>
          </p:cNvPr>
          <p:cNvSpPr/>
          <p:nvPr/>
        </p:nvSpPr>
        <p:spPr>
          <a:xfrm>
            <a:off x="407987"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6" name="TextBox 5">
            <a:extLst>
              <a:ext uri="{FF2B5EF4-FFF2-40B4-BE49-F238E27FC236}">
                <a16:creationId xmlns:a16="http://schemas.microsoft.com/office/drawing/2014/main" id="{8B7BC3A5-5C69-43BC-B831-C2A6E446015F}"/>
              </a:ext>
            </a:extLst>
          </p:cNvPr>
          <p:cNvSpPr txBox="1"/>
          <p:nvPr/>
        </p:nvSpPr>
        <p:spPr>
          <a:xfrm>
            <a:off x="407988"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Forme juridique</a:t>
            </a:r>
          </a:p>
        </p:txBody>
      </p:sp>
      <p:sp>
        <p:nvSpPr>
          <p:cNvPr id="21" name="Rectangle 20">
            <a:extLst>
              <a:ext uri="{FF2B5EF4-FFF2-40B4-BE49-F238E27FC236}">
                <a16:creationId xmlns:a16="http://schemas.microsoft.com/office/drawing/2014/main" id="{3AD0DDB3-A1D6-4763-BF38-AEE375107E7C}"/>
              </a:ext>
            </a:extLst>
          </p:cNvPr>
          <p:cNvSpPr/>
          <p:nvPr/>
        </p:nvSpPr>
        <p:spPr>
          <a:xfrm>
            <a:off x="9014235"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3" name="Rectangle 22">
            <a:extLst>
              <a:ext uri="{FF2B5EF4-FFF2-40B4-BE49-F238E27FC236}">
                <a16:creationId xmlns:a16="http://schemas.microsoft.com/office/drawing/2014/main" id="{D0998D20-D918-40B2-9D5D-3B9DB7FE13E1}"/>
              </a:ext>
            </a:extLst>
          </p:cNvPr>
          <p:cNvSpPr/>
          <p:nvPr/>
        </p:nvSpPr>
        <p:spPr>
          <a:xfrm>
            <a:off x="6145485"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5" name="Rectangle 24">
            <a:extLst>
              <a:ext uri="{FF2B5EF4-FFF2-40B4-BE49-F238E27FC236}">
                <a16:creationId xmlns:a16="http://schemas.microsoft.com/office/drawing/2014/main" id="{4B03F2F5-4348-4D96-B21D-23E26C1195C5}"/>
              </a:ext>
            </a:extLst>
          </p:cNvPr>
          <p:cNvSpPr/>
          <p:nvPr/>
        </p:nvSpPr>
        <p:spPr>
          <a:xfrm>
            <a:off x="3276736"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35" name="Rectangle 34">
            <a:extLst>
              <a:ext uri="{FF2B5EF4-FFF2-40B4-BE49-F238E27FC236}">
                <a16:creationId xmlns:a16="http://schemas.microsoft.com/office/drawing/2014/main" id="{85DCD90C-E23F-4DB2-BC3C-19EBC76C92CF}"/>
              </a:ext>
            </a:extLst>
          </p:cNvPr>
          <p:cNvSpPr/>
          <p:nvPr/>
        </p:nvSpPr>
        <p:spPr>
          <a:xfrm>
            <a:off x="407987"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39" name="Rectangle 38">
            <a:extLst>
              <a:ext uri="{FF2B5EF4-FFF2-40B4-BE49-F238E27FC236}">
                <a16:creationId xmlns:a16="http://schemas.microsoft.com/office/drawing/2014/main" id="{5FB03874-0CA6-4903-8D44-91873E4B0227}"/>
              </a:ext>
            </a:extLst>
          </p:cNvPr>
          <p:cNvSpPr/>
          <p:nvPr/>
        </p:nvSpPr>
        <p:spPr>
          <a:xfrm>
            <a:off x="6145485"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41" name="Rectangle 40">
            <a:extLst>
              <a:ext uri="{FF2B5EF4-FFF2-40B4-BE49-F238E27FC236}">
                <a16:creationId xmlns:a16="http://schemas.microsoft.com/office/drawing/2014/main" id="{01D5AEFB-6212-4B60-9833-8BFB1706E918}"/>
              </a:ext>
            </a:extLst>
          </p:cNvPr>
          <p:cNvSpPr/>
          <p:nvPr/>
        </p:nvSpPr>
        <p:spPr>
          <a:xfrm>
            <a:off x="3276736"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2" name="TextBox 21">
            <a:extLst>
              <a:ext uri="{FF2B5EF4-FFF2-40B4-BE49-F238E27FC236}">
                <a16:creationId xmlns:a16="http://schemas.microsoft.com/office/drawing/2014/main" id="{80DDAA8D-1F0C-424E-8A7A-1CE5268DBBB0}"/>
              </a:ext>
            </a:extLst>
          </p:cNvPr>
          <p:cNvSpPr txBox="1"/>
          <p:nvPr/>
        </p:nvSpPr>
        <p:spPr>
          <a:xfrm>
            <a:off x="9014236"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PROVINCES</a:t>
            </a:r>
          </a:p>
        </p:txBody>
      </p:sp>
      <p:sp>
        <p:nvSpPr>
          <p:cNvPr id="24" name="TextBox 23">
            <a:extLst>
              <a:ext uri="{FF2B5EF4-FFF2-40B4-BE49-F238E27FC236}">
                <a16:creationId xmlns:a16="http://schemas.microsoft.com/office/drawing/2014/main" id="{64A0CC99-9137-4494-B0AF-3B17568A2DED}"/>
              </a:ext>
            </a:extLst>
          </p:cNvPr>
          <p:cNvSpPr txBox="1"/>
          <p:nvPr/>
        </p:nvSpPr>
        <p:spPr>
          <a:xfrm>
            <a:off x="6145486"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Secteur</a:t>
            </a:r>
          </a:p>
        </p:txBody>
      </p:sp>
      <p:sp>
        <p:nvSpPr>
          <p:cNvPr id="26" name="TextBox 25">
            <a:extLst>
              <a:ext uri="{FF2B5EF4-FFF2-40B4-BE49-F238E27FC236}">
                <a16:creationId xmlns:a16="http://schemas.microsoft.com/office/drawing/2014/main" id="{64B2DD87-F197-4567-9CFB-EA085A6A947D}"/>
              </a:ext>
            </a:extLst>
          </p:cNvPr>
          <p:cNvSpPr txBox="1"/>
          <p:nvPr/>
        </p:nvSpPr>
        <p:spPr>
          <a:xfrm>
            <a:off x="3276737"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Nombre d’employés</a:t>
            </a:r>
          </a:p>
        </p:txBody>
      </p:sp>
      <p:sp>
        <p:nvSpPr>
          <p:cNvPr id="36" name="TextBox 35">
            <a:extLst>
              <a:ext uri="{FF2B5EF4-FFF2-40B4-BE49-F238E27FC236}">
                <a16:creationId xmlns:a16="http://schemas.microsoft.com/office/drawing/2014/main" id="{329EAC61-22A6-4BE6-B86C-CC379719796C}"/>
              </a:ext>
            </a:extLst>
          </p:cNvPr>
          <p:cNvSpPr txBox="1"/>
          <p:nvPr/>
        </p:nvSpPr>
        <p:spPr>
          <a:xfrm>
            <a:off x="407988"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Âge de l’entreprise</a:t>
            </a:r>
          </a:p>
        </p:txBody>
      </p:sp>
      <p:sp>
        <p:nvSpPr>
          <p:cNvPr id="40" name="TextBox 39">
            <a:extLst>
              <a:ext uri="{FF2B5EF4-FFF2-40B4-BE49-F238E27FC236}">
                <a16:creationId xmlns:a16="http://schemas.microsoft.com/office/drawing/2014/main" id="{1B8DD1DA-3FDD-436D-A7D8-1F92BE3C2CF2}"/>
              </a:ext>
            </a:extLst>
          </p:cNvPr>
          <p:cNvSpPr txBox="1"/>
          <p:nvPr/>
        </p:nvSpPr>
        <p:spPr>
          <a:xfrm>
            <a:off x="6145486"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TYPE d’établissement</a:t>
            </a:r>
          </a:p>
        </p:txBody>
      </p:sp>
      <p:sp>
        <p:nvSpPr>
          <p:cNvPr id="42" name="TextBox 41">
            <a:extLst>
              <a:ext uri="{FF2B5EF4-FFF2-40B4-BE49-F238E27FC236}">
                <a16:creationId xmlns:a16="http://schemas.microsoft.com/office/drawing/2014/main" id="{DA5F1EDF-A359-499E-B6FC-AC84A789403A}"/>
              </a:ext>
            </a:extLst>
          </p:cNvPr>
          <p:cNvSpPr txBox="1"/>
          <p:nvPr/>
        </p:nvSpPr>
        <p:spPr>
          <a:xfrm>
            <a:off x="3276737"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Nombre d’établissements</a:t>
            </a:r>
          </a:p>
        </p:txBody>
      </p:sp>
      <p:sp>
        <p:nvSpPr>
          <p:cNvPr id="2" name="Text Placeholder 1">
            <a:extLst>
              <a:ext uri="{FF2B5EF4-FFF2-40B4-BE49-F238E27FC236}">
                <a16:creationId xmlns:a16="http://schemas.microsoft.com/office/drawing/2014/main" id="{2B9E7784-3643-496A-8602-A46304487260}"/>
              </a:ext>
            </a:extLst>
          </p:cNvPr>
          <p:cNvSpPr>
            <a:spLocks noGrp="1"/>
          </p:cNvSpPr>
          <p:nvPr>
            <p:ph type="body" sz="quarter" idx="17"/>
          </p:nvPr>
        </p:nvSpPr>
        <p:spPr/>
        <p:txBody>
          <a:bodyPr/>
          <a:lstStyle/>
          <a:p>
            <a:r>
              <a:rPr lang="fr-BE" dirty="0"/>
              <a:t>Base:	 Échantillon total (n=100)</a:t>
            </a:r>
          </a:p>
          <a:p>
            <a:r>
              <a:rPr lang="fr-BE" dirty="0"/>
              <a:t>Question:	 S1. Quelle est la forme juridique ou le statut de votre entreprise? / S2. Combien de travailleurs l’entreprise occupe-t-elle, en tenant compte de tous les établissements ? / S3. Dans quel secteur l’entreprise est-	elle principalement active ?/ S4. Quel est le code postal de la commune dans laquelle le siège de [NOM D’ENTREPRISE] est établi ?? / S5. Quel type d’établissements l’entreprise a-elle ? / S6. Depuis combien 	de temps [NOM D’ENTREPRISE] existe-t-elle ? / S7. Combien d’établissements l’entreprise compte-t-elle ?</a:t>
            </a:r>
          </a:p>
          <a:p>
            <a:endParaRPr lang="fr-BE" dirty="0"/>
          </a:p>
        </p:txBody>
      </p:sp>
      <p:sp>
        <p:nvSpPr>
          <p:cNvPr id="3" name="Slide Number Placeholder 2">
            <a:extLst>
              <a:ext uri="{FF2B5EF4-FFF2-40B4-BE49-F238E27FC236}">
                <a16:creationId xmlns:a16="http://schemas.microsoft.com/office/drawing/2014/main" id="{9F588972-444F-48F9-9CD7-A7901AB27D9B}"/>
              </a:ext>
            </a:extLst>
          </p:cNvPr>
          <p:cNvSpPr>
            <a:spLocks noGrp="1"/>
          </p:cNvSpPr>
          <p:nvPr>
            <p:ph type="sldNum" sz="quarter" idx="18"/>
          </p:nvPr>
        </p:nvSpPr>
        <p:spPr/>
        <p:txBody>
          <a:bodyPr/>
          <a:lstStyle/>
          <a:p>
            <a:fld id="{D61AABEC-672F-4B68-B914-690DA978312C}" type="slidenum">
              <a:rPr lang="fr-BE" smtClean="0"/>
              <a:pPr/>
              <a:t>7</a:t>
            </a:fld>
            <a:r>
              <a:rPr lang="fr-BE" dirty="0"/>
              <a:t> </a:t>
            </a:r>
          </a:p>
        </p:txBody>
      </p:sp>
      <p:sp>
        <p:nvSpPr>
          <p:cNvPr id="4" name="Title 3">
            <a:extLst>
              <a:ext uri="{FF2B5EF4-FFF2-40B4-BE49-F238E27FC236}">
                <a16:creationId xmlns:a16="http://schemas.microsoft.com/office/drawing/2014/main" id="{73622A96-AA14-4B31-9211-CA1E8AB2D55C}"/>
              </a:ext>
            </a:extLst>
          </p:cNvPr>
          <p:cNvSpPr>
            <a:spLocks noGrp="1"/>
          </p:cNvSpPr>
          <p:nvPr>
            <p:ph type="title"/>
          </p:nvPr>
        </p:nvSpPr>
        <p:spPr/>
        <p:txBody>
          <a:bodyPr/>
          <a:lstStyle/>
          <a:p>
            <a:r>
              <a:rPr lang="fr-BE" dirty="0"/>
              <a:t>description de l'échantillon (B2B)</a:t>
            </a:r>
            <a:br>
              <a:rPr lang="fr-BE" dirty="0"/>
            </a:br>
            <a:endParaRPr lang="fr-BE" dirty="0"/>
          </a:p>
        </p:txBody>
      </p:sp>
      <p:graphicFrame>
        <p:nvGraphicFramePr>
          <p:cNvPr id="44" name="Table 43">
            <a:extLst>
              <a:ext uri="{FF2B5EF4-FFF2-40B4-BE49-F238E27FC236}">
                <a16:creationId xmlns:a16="http://schemas.microsoft.com/office/drawing/2014/main" id="{B4E9706C-5349-4122-8741-C6A40FDD1226}"/>
              </a:ext>
            </a:extLst>
          </p:cNvPr>
          <p:cNvGraphicFramePr>
            <a:graphicFrameLocks noGrp="1"/>
          </p:cNvGraphicFramePr>
          <p:nvPr>
            <p:extLst>
              <p:ext uri="{D42A27DB-BD31-4B8C-83A1-F6EECF244321}">
                <p14:modId xmlns:p14="http://schemas.microsoft.com/office/powerpoint/2010/main" val="766606788"/>
              </p:ext>
            </p:extLst>
          </p:nvPr>
        </p:nvGraphicFramePr>
        <p:xfrm>
          <a:off x="407986" y="1484975"/>
          <a:ext cx="2769779" cy="2045875"/>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Entreprise privée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Service public</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Profession libérale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Indépendant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Je ne sais pas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45" name="Chart 44">
            <a:extLst>
              <a:ext uri="{FF2B5EF4-FFF2-40B4-BE49-F238E27FC236}">
                <a16:creationId xmlns:a16="http://schemas.microsoft.com/office/drawing/2014/main" id="{7F6CF2BB-A530-41EB-A453-80E1DC1F7C3B}"/>
              </a:ext>
            </a:extLst>
          </p:cNvPr>
          <p:cNvGraphicFramePr/>
          <p:nvPr>
            <p:extLst>
              <p:ext uri="{D42A27DB-BD31-4B8C-83A1-F6EECF244321}">
                <p14:modId xmlns:p14="http://schemas.microsoft.com/office/powerpoint/2010/main" val="403037883"/>
              </p:ext>
            </p:extLst>
          </p:nvPr>
        </p:nvGraphicFramePr>
        <p:xfrm>
          <a:off x="1973655" y="1484974"/>
          <a:ext cx="1204110" cy="20458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Table 45">
            <a:extLst>
              <a:ext uri="{FF2B5EF4-FFF2-40B4-BE49-F238E27FC236}">
                <a16:creationId xmlns:a16="http://schemas.microsoft.com/office/drawing/2014/main" id="{A92270EC-BE7E-4C91-9857-EE851747CCCC}"/>
              </a:ext>
            </a:extLst>
          </p:cNvPr>
          <p:cNvGraphicFramePr>
            <a:graphicFrameLocks noGrp="1"/>
          </p:cNvGraphicFramePr>
          <p:nvPr>
            <p:extLst>
              <p:ext uri="{D42A27DB-BD31-4B8C-83A1-F6EECF244321}">
                <p14:modId xmlns:p14="http://schemas.microsoft.com/office/powerpoint/2010/main" val="3439961561"/>
              </p:ext>
            </p:extLst>
          </p:nvPr>
        </p:nvGraphicFramePr>
        <p:xfrm>
          <a:off x="3276736" y="1484975"/>
          <a:ext cx="2769779" cy="2045874"/>
        </p:xfrm>
        <a:graphic>
          <a:graphicData uri="http://schemas.openxmlformats.org/drawingml/2006/table">
            <a:tbl>
              <a:tblPr firstRow="1" bandRow="1">
                <a:tableStyleId>{2D5ABB26-0587-4C30-8999-92F81FD0307C}</a:tableStyleId>
              </a:tblPr>
              <a:tblGrid>
                <a:gridCol w="1752464">
                  <a:extLst>
                    <a:ext uri="{9D8B030D-6E8A-4147-A177-3AD203B41FA5}">
                      <a16:colId xmlns:a16="http://schemas.microsoft.com/office/drawing/2014/main" val="2457120873"/>
                    </a:ext>
                  </a:extLst>
                </a:gridCol>
                <a:gridCol w="1017315">
                  <a:extLst>
                    <a:ext uri="{9D8B030D-6E8A-4147-A177-3AD203B41FA5}">
                      <a16:colId xmlns:a16="http://schemas.microsoft.com/office/drawing/2014/main" val="943016155"/>
                    </a:ext>
                  </a:extLst>
                </a:gridCol>
              </a:tblGrid>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5 – 10 employés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11 – 19 </a:t>
                      </a:r>
                      <a:r>
                        <a:rPr kumimoji="0" lang="fr-BE" sz="1050" b="0" i="0" u="none" strike="noStrike" kern="1200" cap="none" spc="0" normalizeH="0" baseline="0" noProof="0" dirty="0">
                          <a:ln>
                            <a:noFill/>
                          </a:ln>
                          <a:solidFill>
                            <a:srgbClr val="282828"/>
                          </a:solidFill>
                          <a:effectLst/>
                          <a:uLnTx/>
                          <a:uFillTx/>
                          <a:latin typeface="+mn-lt"/>
                          <a:ea typeface="+mn-ea"/>
                          <a:cs typeface="+mn-cs"/>
                        </a:rPr>
                        <a:t>employés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20 – 49 </a:t>
                      </a:r>
                      <a:r>
                        <a:rPr kumimoji="0" lang="fr-BE" sz="1050" b="0" i="0" u="none" strike="noStrike" kern="1200" cap="none" spc="0" normalizeH="0" baseline="0" noProof="0" dirty="0">
                          <a:ln>
                            <a:noFill/>
                          </a:ln>
                          <a:solidFill>
                            <a:srgbClr val="282828"/>
                          </a:solidFill>
                          <a:effectLst/>
                          <a:uLnTx/>
                          <a:uFillTx/>
                          <a:latin typeface="+mn-lt"/>
                          <a:ea typeface="+mn-ea"/>
                          <a:cs typeface="+mn-cs"/>
                        </a:rPr>
                        <a:t>employés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50 – 99 </a:t>
                      </a:r>
                      <a:r>
                        <a:rPr kumimoji="0" lang="fr-BE" sz="1050" b="0" i="0" u="none" strike="noStrike" kern="1200" cap="none" spc="0" normalizeH="0" baseline="0" noProof="0" dirty="0">
                          <a:ln>
                            <a:noFill/>
                          </a:ln>
                          <a:solidFill>
                            <a:srgbClr val="282828"/>
                          </a:solidFill>
                          <a:effectLst/>
                          <a:uLnTx/>
                          <a:uFillTx/>
                          <a:latin typeface="+mn-lt"/>
                          <a:ea typeface="+mn-ea"/>
                          <a:cs typeface="+mn-cs"/>
                        </a:rPr>
                        <a:t>employés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100 – 199 </a:t>
                      </a:r>
                      <a:r>
                        <a:rPr kumimoji="0" lang="fr-BE" sz="1050" b="0" i="0" u="none" strike="noStrike" kern="1200" cap="none" spc="0" normalizeH="0" baseline="0" noProof="0" dirty="0">
                          <a:ln>
                            <a:noFill/>
                          </a:ln>
                          <a:solidFill>
                            <a:srgbClr val="282828"/>
                          </a:solidFill>
                          <a:effectLst/>
                          <a:uLnTx/>
                          <a:uFillTx/>
                          <a:latin typeface="+mn-lt"/>
                          <a:ea typeface="+mn-ea"/>
                          <a:cs typeface="+mn-cs"/>
                        </a:rPr>
                        <a:t>employés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a:ln>
                            <a:noFill/>
                          </a:ln>
                          <a:solidFill>
                            <a:schemeClr val="bg2"/>
                          </a:solidFill>
                          <a:effectLst/>
                          <a:uLnTx/>
                          <a:uFillTx/>
                          <a:latin typeface="+mn-lt"/>
                          <a:ea typeface="+mn-ea"/>
                          <a:cs typeface="+mn-cs"/>
                        </a:rPr>
                        <a:t>NOMBRE MOYEN D’EMPLOYÉS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16,0</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47" name="Chart 46">
            <a:extLst>
              <a:ext uri="{FF2B5EF4-FFF2-40B4-BE49-F238E27FC236}">
                <a16:creationId xmlns:a16="http://schemas.microsoft.com/office/drawing/2014/main" id="{98873D12-782E-4B52-A529-E6C77C33C1EF}"/>
              </a:ext>
            </a:extLst>
          </p:cNvPr>
          <p:cNvGraphicFramePr/>
          <p:nvPr>
            <p:extLst>
              <p:ext uri="{D42A27DB-BD31-4B8C-83A1-F6EECF244321}">
                <p14:modId xmlns:p14="http://schemas.microsoft.com/office/powerpoint/2010/main" val="1591419619"/>
              </p:ext>
            </p:extLst>
          </p:nvPr>
        </p:nvGraphicFramePr>
        <p:xfrm>
          <a:off x="4842405" y="1484974"/>
          <a:ext cx="1204110" cy="1686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Table 48">
            <a:extLst>
              <a:ext uri="{FF2B5EF4-FFF2-40B4-BE49-F238E27FC236}">
                <a16:creationId xmlns:a16="http://schemas.microsoft.com/office/drawing/2014/main" id="{7B9B7E27-B03E-4693-A207-DFF50878C144}"/>
              </a:ext>
            </a:extLst>
          </p:cNvPr>
          <p:cNvGraphicFramePr>
            <a:graphicFrameLocks noGrp="1"/>
          </p:cNvGraphicFramePr>
          <p:nvPr>
            <p:extLst>
              <p:ext uri="{D42A27DB-BD31-4B8C-83A1-F6EECF244321}">
                <p14:modId xmlns:p14="http://schemas.microsoft.com/office/powerpoint/2010/main" val="3012609129"/>
              </p:ext>
            </p:extLst>
          </p:nvPr>
        </p:nvGraphicFramePr>
        <p:xfrm>
          <a:off x="6145486" y="1484975"/>
          <a:ext cx="2769779" cy="2045874"/>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Primaire</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Secondaire</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Tertiaire (grossiste/ commerce de détail/ …)</a:t>
                      </a:r>
                      <a:endParaRPr kumimoji="0" lang="fr-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Tertiaire (logement et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repas)</a:t>
                      </a:r>
                      <a:endParaRPr kumimoji="0" lang="fr-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Tertiaire (autre)</a:t>
                      </a:r>
                      <a:endParaRPr kumimoji="0" lang="fr-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Quartaire (public)</a:t>
                      </a:r>
                      <a:endParaRPr kumimoji="0" lang="fr-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11311062"/>
                  </a:ext>
                </a:extLst>
              </a:tr>
            </a:tbl>
          </a:graphicData>
        </a:graphic>
      </p:graphicFrame>
      <p:graphicFrame>
        <p:nvGraphicFramePr>
          <p:cNvPr id="50" name="Chart 49">
            <a:extLst>
              <a:ext uri="{FF2B5EF4-FFF2-40B4-BE49-F238E27FC236}">
                <a16:creationId xmlns:a16="http://schemas.microsoft.com/office/drawing/2014/main" id="{5D647CC4-1C87-4995-869E-B2A28073A439}"/>
              </a:ext>
            </a:extLst>
          </p:cNvPr>
          <p:cNvGraphicFramePr/>
          <p:nvPr>
            <p:extLst>
              <p:ext uri="{D42A27DB-BD31-4B8C-83A1-F6EECF244321}">
                <p14:modId xmlns:p14="http://schemas.microsoft.com/office/powerpoint/2010/main" val="3132605811"/>
              </p:ext>
            </p:extLst>
          </p:nvPr>
        </p:nvGraphicFramePr>
        <p:xfrm>
          <a:off x="7711155" y="1484974"/>
          <a:ext cx="1204110" cy="20458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53">
            <a:extLst>
              <a:ext uri="{FF2B5EF4-FFF2-40B4-BE49-F238E27FC236}">
                <a16:creationId xmlns:a16="http://schemas.microsoft.com/office/drawing/2014/main" id="{69B810C8-E850-4F54-B3F7-C34B606BBA12}"/>
              </a:ext>
            </a:extLst>
          </p:cNvPr>
          <p:cNvGraphicFramePr/>
          <p:nvPr>
            <p:extLst>
              <p:ext uri="{D42A27DB-BD31-4B8C-83A1-F6EECF244321}">
                <p14:modId xmlns:p14="http://schemas.microsoft.com/office/powerpoint/2010/main" val="217016115"/>
              </p:ext>
            </p:extLst>
          </p:nvPr>
        </p:nvGraphicFramePr>
        <p:xfrm>
          <a:off x="1973657" y="4000302"/>
          <a:ext cx="1204110" cy="16242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5" name="Table 54">
            <a:extLst>
              <a:ext uri="{FF2B5EF4-FFF2-40B4-BE49-F238E27FC236}">
                <a16:creationId xmlns:a16="http://schemas.microsoft.com/office/drawing/2014/main" id="{8F020883-8E83-4575-BEFB-4D73834A561B}"/>
              </a:ext>
            </a:extLst>
          </p:cNvPr>
          <p:cNvGraphicFramePr>
            <a:graphicFrameLocks noGrp="1"/>
          </p:cNvGraphicFramePr>
          <p:nvPr>
            <p:extLst>
              <p:ext uri="{D42A27DB-BD31-4B8C-83A1-F6EECF244321}">
                <p14:modId xmlns:p14="http://schemas.microsoft.com/office/powerpoint/2010/main" val="2017806963"/>
              </p:ext>
            </p:extLst>
          </p:nvPr>
        </p:nvGraphicFramePr>
        <p:xfrm>
          <a:off x="3274875" y="4000303"/>
          <a:ext cx="2769779" cy="2032445"/>
        </p:xfrm>
        <a:graphic>
          <a:graphicData uri="http://schemas.openxmlformats.org/drawingml/2006/table">
            <a:tbl>
              <a:tblPr firstRow="1" bandRow="1">
                <a:tableStyleId>{2D5ABB26-0587-4C30-8999-92F81FD0307C}</a:tableStyleId>
              </a:tblPr>
              <a:tblGrid>
                <a:gridCol w="1752464">
                  <a:extLst>
                    <a:ext uri="{9D8B030D-6E8A-4147-A177-3AD203B41FA5}">
                      <a16:colId xmlns:a16="http://schemas.microsoft.com/office/drawing/2014/main" val="2457120873"/>
                    </a:ext>
                  </a:extLst>
                </a:gridCol>
                <a:gridCol w="1017315">
                  <a:extLst>
                    <a:ext uri="{9D8B030D-6E8A-4147-A177-3AD203B41FA5}">
                      <a16:colId xmlns:a16="http://schemas.microsoft.com/office/drawing/2014/main" val="943016155"/>
                    </a:ext>
                  </a:extLst>
                </a:gridCol>
              </a:tblGrid>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1 établissement</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2 – 5 </a:t>
                      </a:r>
                      <a:r>
                        <a:rPr kumimoji="0" lang="fr-BE" sz="1050" b="0" i="0" u="none" strike="noStrike" kern="1200" cap="none" spc="0" normalizeH="0" baseline="0" noProof="0" dirty="0">
                          <a:ln>
                            <a:noFill/>
                          </a:ln>
                          <a:solidFill>
                            <a:srgbClr val="282828"/>
                          </a:solidFill>
                          <a:effectLst/>
                          <a:uLnTx/>
                          <a:uFillTx/>
                          <a:latin typeface="+mn-lt"/>
                          <a:ea typeface="+mn-ea"/>
                          <a:cs typeface="+mn-cs"/>
                        </a:rPr>
                        <a:t>établissements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6 – 10 </a:t>
                      </a:r>
                      <a:r>
                        <a:rPr kumimoji="0" lang="fr-BE" sz="1050" b="0" i="0" u="none" strike="noStrike" kern="1200" cap="none" spc="0" normalizeH="0" baseline="0" noProof="0" dirty="0">
                          <a:ln>
                            <a:noFill/>
                          </a:ln>
                          <a:solidFill>
                            <a:srgbClr val="282828"/>
                          </a:solidFill>
                          <a:effectLst/>
                          <a:uLnTx/>
                          <a:uFillTx/>
                          <a:latin typeface="+mn-lt"/>
                          <a:ea typeface="+mn-ea"/>
                          <a:cs typeface="+mn-cs"/>
                        </a:rPr>
                        <a:t>établissements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Plus de 10 </a:t>
                      </a:r>
                      <a:r>
                        <a:rPr kumimoji="0" lang="fr-BE" sz="1050" b="0" i="0" u="none" strike="noStrike" kern="1200" cap="none" spc="0" normalizeH="0" baseline="0" noProof="0" dirty="0">
                          <a:ln>
                            <a:noFill/>
                          </a:ln>
                          <a:solidFill>
                            <a:srgbClr val="282828"/>
                          </a:solidFill>
                          <a:effectLst/>
                          <a:uLnTx/>
                          <a:uFillTx/>
                          <a:latin typeface="+mn-lt"/>
                          <a:ea typeface="+mn-ea"/>
                          <a:cs typeface="+mn-cs"/>
                        </a:rPr>
                        <a:t>établissements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Je ne sais pas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56" name="Chart 55">
            <a:extLst>
              <a:ext uri="{FF2B5EF4-FFF2-40B4-BE49-F238E27FC236}">
                <a16:creationId xmlns:a16="http://schemas.microsoft.com/office/drawing/2014/main" id="{D36D8FBE-B2E6-4C10-A4E4-01802628F285}"/>
              </a:ext>
            </a:extLst>
          </p:cNvPr>
          <p:cNvGraphicFramePr/>
          <p:nvPr>
            <p:extLst>
              <p:ext uri="{D42A27DB-BD31-4B8C-83A1-F6EECF244321}">
                <p14:modId xmlns:p14="http://schemas.microsoft.com/office/powerpoint/2010/main" val="2896243891"/>
              </p:ext>
            </p:extLst>
          </p:nvPr>
        </p:nvGraphicFramePr>
        <p:xfrm>
          <a:off x="4991914" y="4000302"/>
          <a:ext cx="1052740" cy="203244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Table 36">
            <a:extLst>
              <a:ext uri="{FF2B5EF4-FFF2-40B4-BE49-F238E27FC236}">
                <a16:creationId xmlns:a16="http://schemas.microsoft.com/office/drawing/2014/main" id="{64396C20-8B16-4D35-9FEC-3D0BB7436F50}"/>
              </a:ext>
            </a:extLst>
          </p:cNvPr>
          <p:cNvGraphicFramePr>
            <a:graphicFrameLocks noGrp="1"/>
          </p:cNvGraphicFramePr>
          <p:nvPr>
            <p:extLst>
              <p:ext uri="{D42A27DB-BD31-4B8C-83A1-F6EECF244321}">
                <p14:modId xmlns:p14="http://schemas.microsoft.com/office/powerpoint/2010/main" val="3002051613"/>
              </p:ext>
            </p:extLst>
          </p:nvPr>
        </p:nvGraphicFramePr>
        <p:xfrm>
          <a:off x="407988" y="4000303"/>
          <a:ext cx="2769779" cy="2032445"/>
        </p:xfrm>
        <a:graphic>
          <a:graphicData uri="http://schemas.openxmlformats.org/drawingml/2006/table">
            <a:tbl>
              <a:tblPr firstRow="1" bandRow="1">
                <a:tableStyleId>{2D5ABB26-0587-4C30-8999-92F81FD0307C}</a:tableStyleId>
              </a:tblPr>
              <a:tblGrid>
                <a:gridCol w="1529454">
                  <a:extLst>
                    <a:ext uri="{9D8B030D-6E8A-4147-A177-3AD203B41FA5}">
                      <a16:colId xmlns:a16="http://schemas.microsoft.com/office/drawing/2014/main" val="2457120873"/>
                    </a:ext>
                  </a:extLst>
                </a:gridCol>
                <a:gridCol w="1240325">
                  <a:extLst>
                    <a:ext uri="{9D8B030D-6E8A-4147-A177-3AD203B41FA5}">
                      <a16:colId xmlns:a16="http://schemas.microsoft.com/office/drawing/2014/main" val="943016155"/>
                    </a:ext>
                  </a:extLst>
                </a:gridCol>
              </a:tblGrid>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0 – 10 ans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11 – 25 </a:t>
                      </a:r>
                      <a:r>
                        <a:rPr kumimoji="0" lang="fr-BE" sz="1050" b="0" i="0" u="none" strike="noStrike" kern="1200" cap="none" spc="0" normalizeH="0" baseline="0" noProof="0" dirty="0">
                          <a:ln>
                            <a:noFill/>
                          </a:ln>
                          <a:solidFill>
                            <a:srgbClr val="282828"/>
                          </a:solidFill>
                          <a:effectLst/>
                          <a:uLnTx/>
                          <a:uFillTx/>
                          <a:latin typeface="+mn-lt"/>
                          <a:ea typeface="+mn-ea"/>
                          <a:cs typeface="+mn-cs"/>
                        </a:rPr>
                        <a:t>ans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26 – 50 </a:t>
                      </a:r>
                      <a:r>
                        <a:rPr kumimoji="0" lang="fr-BE" sz="1050" b="0" i="0" u="none" strike="noStrike" kern="1200" cap="none" spc="0" normalizeH="0" baseline="0" noProof="0" dirty="0">
                          <a:ln>
                            <a:noFill/>
                          </a:ln>
                          <a:solidFill>
                            <a:srgbClr val="282828"/>
                          </a:solidFill>
                          <a:effectLst/>
                          <a:uLnTx/>
                          <a:uFillTx/>
                          <a:latin typeface="+mn-lt"/>
                          <a:ea typeface="+mn-ea"/>
                          <a:cs typeface="+mn-cs"/>
                        </a:rPr>
                        <a:t>ans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50+ </a:t>
                      </a:r>
                      <a:r>
                        <a:rPr kumimoji="0" lang="fr-BE" sz="1050" b="0" i="0" u="none" strike="noStrike" kern="1200" cap="none" spc="0" normalizeH="0" baseline="0" noProof="0" dirty="0">
                          <a:ln>
                            <a:noFill/>
                          </a:ln>
                          <a:solidFill>
                            <a:srgbClr val="282828"/>
                          </a:solidFill>
                          <a:effectLst/>
                          <a:uLnTx/>
                          <a:uFillTx/>
                          <a:latin typeface="+mn-lt"/>
                          <a:ea typeface="+mn-ea"/>
                          <a:cs typeface="+mn-cs"/>
                        </a:rPr>
                        <a:t>ans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a:ln>
                            <a:noFill/>
                          </a:ln>
                          <a:solidFill>
                            <a:schemeClr val="bg2"/>
                          </a:solidFill>
                          <a:effectLst/>
                          <a:uLnTx/>
                          <a:uFillTx/>
                          <a:latin typeface="Arial"/>
                          <a:ea typeface="+mn-ea"/>
                          <a:cs typeface="+mn-cs"/>
                        </a:rPr>
                        <a:t>NOMBRE MOYEN D’ANNÉES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36,7</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38" name="Table 37">
            <a:extLst>
              <a:ext uri="{FF2B5EF4-FFF2-40B4-BE49-F238E27FC236}">
                <a16:creationId xmlns:a16="http://schemas.microsoft.com/office/drawing/2014/main" id="{0D2CB048-070B-4F83-B05B-18E4C723D8B4}"/>
              </a:ext>
            </a:extLst>
          </p:cNvPr>
          <p:cNvGraphicFramePr>
            <a:graphicFrameLocks noGrp="1"/>
          </p:cNvGraphicFramePr>
          <p:nvPr>
            <p:extLst>
              <p:ext uri="{D42A27DB-BD31-4B8C-83A1-F6EECF244321}">
                <p14:modId xmlns:p14="http://schemas.microsoft.com/office/powerpoint/2010/main" val="3750648739"/>
              </p:ext>
            </p:extLst>
          </p:nvPr>
        </p:nvGraphicFramePr>
        <p:xfrm>
          <a:off x="6143625" y="3950876"/>
          <a:ext cx="2769779" cy="2054483"/>
        </p:xfrm>
        <a:graphic>
          <a:graphicData uri="http://schemas.openxmlformats.org/drawingml/2006/table">
            <a:tbl>
              <a:tblPr firstRow="1" bandRow="1">
                <a:tableStyleId>{2D5ABB26-0587-4C30-8999-92F81FD0307C}</a:tableStyleId>
              </a:tblPr>
              <a:tblGrid>
                <a:gridCol w="1807301">
                  <a:extLst>
                    <a:ext uri="{9D8B030D-6E8A-4147-A177-3AD203B41FA5}">
                      <a16:colId xmlns:a16="http://schemas.microsoft.com/office/drawing/2014/main" val="2457120873"/>
                    </a:ext>
                  </a:extLst>
                </a:gridCol>
                <a:gridCol w="962478">
                  <a:extLst>
                    <a:ext uri="{9D8B030D-6E8A-4147-A177-3AD203B41FA5}">
                      <a16:colId xmlns:a16="http://schemas.microsoft.com/office/drawing/2014/main" val="943016155"/>
                    </a:ext>
                  </a:extLst>
                </a:gridCol>
              </a:tblGrid>
              <a:tr h="254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Bureaux</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54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Entrepôt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54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Magasin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54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Activité sur la route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54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Atelier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15575314"/>
                  </a:ext>
                </a:extLst>
              </a:tr>
              <a:tr h="254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Usine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89821593"/>
                  </a:ext>
                </a:extLst>
              </a:tr>
              <a:tr h="254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Restaurant / h</a:t>
                      </a:r>
                      <a:r>
                        <a:rPr kumimoji="0" lang="fr-BE" sz="1050" b="0" i="0" u="none" strike="noStrike" kern="1200" cap="none" spc="0" normalizeH="0" baseline="0" dirty="0">
                          <a:ln>
                            <a:noFill/>
                          </a:ln>
                          <a:solidFill>
                            <a:srgbClr val="282828"/>
                          </a:solidFill>
                          <a:effectLst/>
                          <a:uLnTx/>
                          <a:uFillTx/>
                          <a:latin typeface="+mn-lt"/>
                          <a:ea typeface="+mn-ea"/>
                          <a:cs typeface="+mn-cs"/>
                        </a:rPr>
                        <a:t>ôt</a:t>
                      </a:r>
                      <a:r>
                        <a:rPr kumimoji="0" lang="fr-BE" sz="1050" b="0" i="0" u="none" strike="noStrike" kern="1200" cap="none" spc="0" normalizeH="0" baseline="0" dirty="0">
                          <a:ln>
                            <a:noFill/>
                          </a:ln>
                          <a:solidFill>
                            <a:srgbClr val="282828"/>
                          </a:solidFill>
                          <a:effectLst/>
                          <a:uLnTx/>
                          <a:uFillTx/>
                          <a:latin typeface="Arial"/>
                          <a:ea typeface="+mn-ea"/>
                          <a:cs typeface="+mn-cs"/>
                        </a:rPr>
                        <a:t>el</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3632240"/>
                  </a:ext>
                </a:extLst>
              </a:tr>
              <a:tr h="265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a:ln>
                            <a:noFill/>
                          </a:ln>
                          <a:solidFill>
                            <a:schemeClr val="bg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2,2</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57" name="Chart 56">
            <a:extLst>
              <a:ext uri="{FF2B5EF4-FFF2-40B4-BE49-F238E27FC236}">
                <a16:creationId xmlns:a16="http://schemas.microsoft.com/office/drawing/2014/main" id="{2DC3DA60-2F03-4335-AF60-2915CA299BE6}"/>
              </a:ext>
            </a:extLst>
          </p:cNvPr>
          <p:cNvGraphicFramePr/>
          <p:nvPr>
            <p:extLst>
              <p:ext uri="{D42A27DB-BD31-4B8C-83A1-F6EECF244321}">
                <p14:modId xmlns:p14="http://schemas.microsoft.com/office/powerpoint/2010/main" val="183078614"/>
              </p:ext>
            </p:extLst>
          </p:nvPr>
        </p:nvGraphicFramePr>
        <p:xfrm>
          <a:off x="7959634" y="3950873"/>
          <a:ext cx="953770" cy="18298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0" name="Table 59">
            <a:extLst>
              <a:ext uri="{FF2B5EF4-FFF2-40B4-BE49-F238E27FC236}">
                <a16:creationId xmlns:a16="http://schemas.microsoft.com/office/drawing/2014/main" id="{1115E939-B45C-4841-82B2-4BBE0487784F}"/>
              </a:ext>
            </a:extLst>
          </p:cNvPr>
          <p:cNvGraphicFramePr>
            <a:graphicFrameLocks noGrp="1"/>
          </p:cNvGraphicFramePr>
          <p:nvPr>
            <p:extLst>
              <p:ext uri="{D42A27DB-BD31-4B8C-83A1-F6EECF244321}">
                <p14:modId xmlns:p14="http://schemas.microsoft.com/office/powerpoint/2010/main" val="4134691562"/>
              </p:ext>
            </p:extLst>
          </p:nvPr>
        </p:nvGraphicFramePr>
        <p:xfrm>
          <a:off x="9008651" y="1484969"/>
          <a:ext cx="2769779" cy="2061755"/>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412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Liège</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796837942"/>
                  </a:ext>
                </a:extLst>
              </a:tr>
              <a:tr h="412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Namur</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716477009"/>
                  </a:ext>
                </a:extLst>
              </a:tr>
              <a:tr h="412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Hainaut</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239124353"/>
                  </a:ext>
                </a:extLst>
              </a:tr>
              <a:tr h="412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Brabant Wallon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637237183"/>
                  </a:ext>
                </a:extLst>
              </a:tr>
              <a:tr h="412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Luxembourg</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58308838"/>
                  </a:ext>
                </a:extLst>
              </a:tr>
            </a:tbl>
          </a:graphicData>
        </a:graphic>
      </p:graphicFrame>
      <p:graphicFrame>
        <p:nvGraphicFramePr>
          <p:cNvPr id="61" name="Chart 60">
            <a:extLst>
              <a:ext uri="{FF2B5EF4-FFF2-40B4-BE49-F238E27FC236}">
                <a16:creationId xmlns:a16="http://schemas.microsoft.com/office/drawing/2014/main" id="{8BF87EA9-8A7F-403E-93B2-4CF3735FFBFD}"/>
              </a:ext>
            </a:extLst>
          </p:cNvPr>
          <p:cNvGraphicFramePr/>
          <p:nvPr>
            <p:extLst>
              <p:ext uri="{D42A27DB-BD31-4B8C-83A1-F6EECF244321}">
                <p14:modId xmlns:p14="http://schemas.microsoft.com/office/powerpoint/2010/main" val="1815765964"/>
              </p:ext>
            </p:extLst>
          </p:nvPr>
        </p:nvGraphicFramePr>
        <p:xfrm>
          <a:off x="10592427" y="1484973"/>
          <a:ext cx="1186003" cy="204587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25307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2FD62F1-9B07-4E92-898A-4BA94D7D5B39}"/>
              </a:ext>
            </a:extLst>
          </p:cNvPr>
          <p:cNvPicPr>
            <a:picLocks noGrp="1" noChangeAspect="1"/>
          </p:cNvPicPr>
          <p:nvPr>
            <p:ph type="pic" sz="quarter" idx="15"/>
          </p:nvPr>
        </p:nvPicPr>
        <p:blipFill rotWithShape="1">
          <a:blip r:embed="rId2" cstate="print">
            <a:alphaModFix amt="70000"/>
            <a:extLst>
              <a:ext uri="{28A0092B-C50C-407E-A947-70E740481C1C}">
                <a14:useLocalDpi xmlns:a14="http://schemas.microsoft.com/office/drawing/2010/main" val="0"/>
              </a:ext>
            </a:extLst>
          </a:blip>
          <a:srcRect t="47992" b="14512"/>
          <a:stretch/>
        </p:blipFill>
        <p:spPr>
          <a:xfrm>
            <a:off x="2" y="1"/>
            <a:ext cx="12191999" cy="6858000"/>
          </a:xfrm>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a:xfrm>
            <a:off x="9804707" y="3287"/>
            <a:ext cx="1972313" cy="4416594"/>
          </a:xfrm>
        </p:spPr>
        <p:txBody>
          <a:bodyPr/>
          <a:lstStyle/>
          <a:p>
            <a:r>
              <a:rPr lang="fr-BE" dirty="0"/>
              <a:t>2</a:t>
            </a:r>
          </a:p>
        </p:txBody>
      </p:sp>
      <p:sp>
        <p:nvSpPr>
          <p:cNvPr id="6" name="Text Placeholder 5">
            <a:extLst>
              <a:ext uri="{FF2B5EF4-FFF2-40B4-BE49-F238E27FC236}">
                <a16:creationId xmlns:a16="http://schemas.microsoft.com/office/drawing/2014/main" id="{F660AB6C-D884-429E-B5D7-C04AF706844C}"/>
              </a:ext>
            </a:extLst>
          </p:cNvPr>
          <p:cNvSpPr>
            <a:spLocks noGrp="1"/>
          </p:cNvSpPr>
          <p:nvPr>
            <p:ph type="body" sz="quarter" idx="16"/>
          </p:nvPr>
        </p:nvSpPr>
        <p:spPr/>
        <p:txBody>
          <a:bodyPr/>
          <a:lstStyle/>
          <a:p>
            <a:endParaRPr lang="fr-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fr-BE" dirty="0"/>
              <a:t>Résultats</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fr-BE" smtClean="0"/>
              <a:pPr/>
              <a:t>8</a:t>
            </a:fld>
            <a:r>
              <a:rPr lang="fr-BE" dirty="0"/>
              <a:t> </a:t>
            </a:r>
          </a:p>
        </p:txBody>
      </p:sp>
    </p:spTree>
    <p:extLst>
      <p:ext uri="{BB962C8B-B14F-4D97-AF65-F5344CB8AC3E}">
        <p14:creationId xmlns:p14="http://schemas.microsoft.com/office/powerpoint/2010/main" val="51450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821446"/>
            <a:ext cx="11376025" cy="719138"/>
          </a:xfrm>
        </p:spPr>
        <p:txBody>
          <a:bodyPr/>
          <a:lstStyle/>
          <a:p>
            <a:r>
              <a:rPr lang="fr-BE" sz="1600" dirty="0"/>
              <a:t>Les chiens sont autorisés sur le lieu de travail dans plus de la moitié des entreprises wallonnes. La principale raison pour laquelle les chiens sont autorisés sur le lieu de travail est de ne pas devoir les laisser seuls à la maison toute la journée. Une deuxième raison importante est que cela crée une meilleure ambiance de travail. </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Wallonie</a:t>
            </a:r>
          </a:p>
          <a:p>
            <a:r>
              <a:rPr lang="fr-BE" dirty="0"/>
              <a:t>Question:	Q2. Les chiens sont-ils autorisés sur le lieu de travail dans votre entreprise ? / Q3. Pourquoi les chiens sont-ils admis sur le lieu de travail ?</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fr-BE" smtClean="0"/>
              <a:pPr/>
              <a:t>9</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312030"/>
            <a:ext cx="11376023" cy="387798"/>
          </a:xfrm>
        </p:spPr>
        <p:txBody>
          <a:bodyPr/>
          <a:lstStyle/>
          <a:p>
            <a:r>
              <a:rPr lang="fr-BE" dirty="0"/>
              <a:t>chiens autorisés sur le lieu de travail</a:t>
            </a:r>
          </a:p>
        </p:txBody>
      </p:sp>
      <p:graphicFrame>
        <p:nvGraphicFramePr>
          <p:cNvPr id="18" name="Table 17">
            <a:extLst>
              <a:ext uri="{FF2B5EF4-FFF2-40B4-BE49-F238E27FC236}">
                <a16:creationId xmlns:a16="http://schemas.microsoft.com/office/drawing/2014/main" id="{1E33EB33-ECDF-4CAE-A3A3-08186598C3B1}"/>
              </a:ext>
            </a:extLst>
          </p:cNvPr>
          <p:cNvGraphicFramePr>
            <a:graphicFrameLocks noGrp="1"/>
          </p:cNvGraphicFramePr>
          <p:nvPr>
            <p:extLst>
              <p:ext uri="{D42A27DB-BD31-4B8C-83A1-F6EECF244321}">
                <p14:modId xmlns:p14="http://schemas.microsoft.com/office/powerpoint/2010/main" val="1000085735"/>
              </p:ext>
            </p:extLst>
          </p:nvPr>
        </p:nvGraphicFramePr>
        <p:xfrm>
          <a:off x="6298307" y="2272315"/>
          <a:ext cx="5483765" cy="3635370"/>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Pour ne pas laisser les chiens seuls toute la journée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Meilleure ambiance de travail</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Meilleur contact (entre collègues / avec les clients)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Pour accueillir les employés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Anti-stress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Ami des animaux</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Sécurité</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Espace suffisant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8983336"/>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Pour améliorer l’image de l’entreprise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89772606"/>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Meilleure productivité</a:t>
                      </a:r>
                      <a:endParaRPr kumimoji="0" lang="fr-BE" sz="1100" b="0" i="0" u="none" strike="noStrike" kern="1200" cap="none" spc="0" normalizeH="0" baseline="0" dirty="0">
                        <a:ln>
                          <a:noFill/>
                        </a:ln>
                        <a:solidFill>
                          <a:srgbClr val="282828"/>
                        </a:solidFill>
                        <a:effectLst/>
                        <a:uLnTx/>
                        <a:uFillTx/>
                        <a:latin typeface="Arial"/>
                        <a:ea typeface="+mn-ea"/>
                        <a:cs typeface="+mn-cs"/>
                      </a:endParaRP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25049398"/>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Cela incite à bouger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0823380"/>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Autre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25138138"/>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Pas de raison particulière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58884636"/>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Je ne sais pas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42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chemeClr val="bg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1,4</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25" name="Chart 24">
            <a:extLst>
              <a:ext uri="{FF2B5EF4-FFF2-40B4-BE49-F238E27FC236}">
                <a16:creationId xmlns:a16="http://schemas.microsoft.com/office/drawing/2014/main" id="{A57E9F9B-23BE-435E-99BD-26A3A0A835E7}"/>
              </a:ext>
            </a:extLst>
          </p:cNvPr>
          <p:cNvGraphicFramePr/>
          <p:nvPr>
            <p:extLst>
              <p:ext uri="{D42A27DB-BD31-4B8C-83A1-F6EECF244321}">
                <p14:modId xmlns:p14="http://schemas.microsoft.com/office/powerpoint/2010/main" val="2903606536"/>
              </p:ext>
            </p:extLst>
          </p:nvPr>
        </p:nvGraphicFramePr>
        <p:xfrm>
          <a:off x="9696449" y="2276472"/>
          <a:ext cx="2087551" cy="3396539"/>
        </p:xfrm>
        <a:graphic>
          <a:graphicData uri="http://schemas.openxmlformats.org/drawingml/2006/chart">
            <c:chart xmlns:c="http://schemas.openxmlformats.org/drawingml/2006/chart" xmlns:r="http://schemas.openxmlformats.org/officeDocument/2006/relationships" r:id="rId2"/>
          </a:graphicData>
        </a:graphic>
      </p:graphicFrame>
      <p:sp>
        <p:nvSpPr>
          <p:cNvPr id="28" name="Rectangle 27">
            <a:extLst>
              <a:ext uri="{FF2B5EF4-FFF2-40B4-BE49-F238E27FC236}">
                <a16:creationId xmlns:a16="http://schemas.microsoft.com/office/drawing/2014/main" id="{3118D055-3738-4BCA-AA36-EBBCA6252671}"/>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9" name="TextBox 28">
            <a:extLst>
              <a:ext uri="{FF2B5EF4-FFF2-40B4-BE49-F238E27FC236}">
                <a16:creationId xmlns:a16="http://schemas.microsoft.com/office/drawing/2014/main" id="{771158F8-BD80-447B-B0FC-05E58337FEDF}"/>
              </a:ext>
            </a:extLst>
          </p:cNvPr>
          <p:cNvSpPr txBox="1"/>
          <p:nvPr/>
        </p:nvSpPr>
        <p:spPr>
          <a:xfrm>
            <a:off x="407988" y="1592262"/>
            <a:ext cx="5481836" cy="405999"/>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chiens autorisés sur le lieu de travail</a:t>
            </a:r>
          </a:p>
        </p:txBody>
      </p:sp>
      <p:sp>
        <p:nvSpPr>
          <p:cNvPr id="30" name="strFooter">
            <a:extLst>
              <a:ext uri="{FF2B5EF4-FFF2-40B4-BE49-F238E27FC236}">
                <a16:creationId xmlns:a16="http://schemas.microsoft.com/office/drawing/2014/main" id="{860D8024-758C-4863-BE87-A149A52C05E2}"/>
              </a:ext>
            </a:extLst>
          </p:cNvPr>
          <p:cNvSpPr txBox="1">
            <a:spLocks/>
          </p:cNvSpPr>
          <p:nvPr/>
        </p:nvSpPr>
        <p:spPr>
          <a:xfrm>
            <a:off x="407987" y="19565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(n=100)</a:t>
            </a:r>
          </a:p>
        </p:txBody>
      </p:sp>
      <p:sp>
        <p:nvSpPr>
          <p:cNvPr id="31" name="Rectangle 30">
            <a:extLst>
              <a:ext uri="{FF2B5EF4-FFF2-40B4-BE49-F238E27FC236}">
                <a16:creationId xmlns:a16="http://schemas.microsoft.com/office/drawing/2014/main" id="{BA54B689-34DD-40C9-9990-925CAC20ED29}"/>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32" name="TextBox 31">
            <a:extLst>
              <a:ext uri="{FF2B5EF4-FFF2-40B4-BE49-F238E27FC236}">
                <a16:creationId xmlns:a16="http://schemas.microsoft.com/office/drawing/2014/main" id="{551AC5EE-6CA5-4AB1-8D33-C70DCF1D2264}"/>
              </a:ext>
            </a:extLst>
          </p:cNvPr>
          <p:cNvSpPr txBox="1"/>
          <p:nvPr/>
        </p:nvSpPr>
        <p:spPr>
          <a:xfrm>
            <a:off x="6302175" y="1592263"/>
            <a:ext cx="5481837" cy="406004"/>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Raisons pour lesquelles LES CHIENS SONT AUTORISÉS</a:t>
            </a:r>
          </a:p>
        </p:txBody>
      </p:sp>
      <p:graphicFrame>
        <p:nvGraphicFramePr>
          <p:cNvPr id="33" name="Chart 32">
            <a:extLst>
              <a:ext uri="{FF2B5EF4-FFF2-40B4-BE49-F238E27FC236}">
                <a16:creationId xmlns:a16="http://schemas.microsoft.com/office/drawing/2014/main" id="{1FBA67C5-A501-40FB-865B-ED5EDB1EEE4B}"/>
              </a:ext>
            </a:extLst>
          </p:cNvPr>
          <p:cNvGraphicFramePr/>
          <p:nvPr>
            <p:extLst>
              <p:ext uri="{D42A27DB-BD31-4B8C-83A1-F6EECF244321}">
                <p14:modId xmlns:p14="http://schemas.microsoft.com/office/powerpoint/2010/main" val="2211123428"/>
              </p:ext>
            </p:extLst>
          </p:nvPr>
        </p:nvGraphicFramePr>
        <p:xfrm>
          <a:off x="407987" y="2133599"/>
          <a:ext cx="5481836" cy="284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Table 33">
            <a:extLst>
              <a:ext uri="{FF2B5EF4-FFF2-40B4-BE49-F238E27FC236}">
                <a16:creationId xmlns:a16="http://schemas.microsoft.com/office/drawing/2014/main" id="{CC7CCC80-3872-4059-B2F5-998B5BE90894}"/>
              </a:ext>
            </a:extLst>
          </p:cNvPr>
          <p:cNvGraphicFramePr>
            <a:graphicFrameLocks noGrp="1"/>
          </p:cNvGraphicFramePr>
          <p:nvPr>
            <p:extLst>
              <p:ext uri="{D42A27DB-BD31-4B8C-83A1-F6EECF244321}">
                <p14:modId xmlns:p14="http://schemas.microsoft.com/office/powerpoint/2010/main" val="2954948072"/>
              </p:ext>
            </p:extLst>
          </p:nvPr>
        </p:nvGraphicFramePr>
        <p:xfrm>
          <a:off x="407987" y="5317061"/>
          <a:ext cx="5354637" cy="541810"/>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mn-lt"/>
                          <a:sym typeface="Wingdings 2" panose="05020102010507070707" pitchFamily="18" charset="2"/>
                        </a:rPr>
                        <a:t></a:t>
                      </a:r>
                      <a:endParaRPr lang="fr-BE" sz="1400" dirty="0">
                        <a:solidFill>
                          <a:schemeClr val="tx2"/>
                        </a:solidFill>
                        <a:latin typeface="+mn-lt"/>
                      </a:endParaRPr>
                    </a:p>
                  </a:txBody>
                  <a:tcPr marL="36000" marR="36000" marT="0" marB="0" anchor="ctr">
                    <a:noFill/>
                  </a:tcPr>
                </a:tc>
                <a:tc>
                  <a:txBody>
                    <a:bodyPr/>
                    <a:lstStyle/>
                    <a:p>
                      <a:r>
                        <a:rPr lang="fr-BE" sz="1400" dirty="0">
                          <a:solidFill>
                            <a:schemeClr val="tx1"/>
                          </a:solidFill>
                          <a:latin typeface="+mn-lt"/>
                        </a:rPr>
                        <a:t>Oui</a:t>
                      </a: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accent5"/>
                          </a:solidFill>
                          <a:latin typeface="+mn-lt"/>
                          <a:sym typeface="Wingdings 2" panose="05020102010507070707" pitchFamily="18" charset="2"/>
                        </a:rPr>
                        <a:t></a:t>
                      </a:r>
                      <a:endParaRPr lang="fr-BE" sz="1400" dirty="0">
                        <a:solidFill>
                          <a:schemeClr val="accent5"/>
                        </a:solidFill>
                        <a:latin typeface="+mn-lt"/>
                      </a:endParaRPr>
                    </a:p>
                  </a:txBody>
                  <a:tcPr marL="36000" marR="36000" marT="0" marB="0" anchor="ctr">
                    <a:noFill/>
                  </a:tcPr>
                </a:tc>
                <a:tc>
                  <a:txBody>
                    <a:bodyPr/>
                    <a:lstStyle/>
                    <a:p>
                      <a:r>
                        <a:rPr lang="fr-BE" sz="1400" dirty="0">
                          <a:solidFill>
                            <a:schemeClr val="tx1"/>
                          </a:solidFill>
                          <a:latin typeface="+mn-lt"/>
                        </a:rPr>
                        <a:t>Non</a:t>
                      </a:r>
                    </a:p>
                  </a:txBody>
                  <a:tcPr marL="36000" marR="36000" marT="0" marB="0" anchor="ctr">
                    <a:noFill/>
                  </a:tcPr>
                </a:tc>
                <a:extLst>
                  <a:ext uri="{0D108BD9-81ED-4DB2-BD59-A6C34878D82A}">
                    <a16:rowId xmlns:a16="http://schemas.microsoft.com/office/drawing/2014/main" val="817048985"/>
                  </a:ext>
                </a:extLst>
              </a:tr>
            </a:tbl>
          </a:graphicData>
        </a:graphic>
      </p:graphicFrame>
      <p:sp>
        <p:nvSpPr>
          <p:cNvPr id="36" name="strFooter">
            <a:extLst>
              <a:ext uri="{FF2B5EF4-FFF2-40B4-BE49-F238E27FC236}">
                <a16:creationId xmlns:a16="http://schemas.microsoft.com/office/drawing/2014/main" id="{37231627-D3B3-4C99-8942-2E0166FEE0F1}"/>
              </a:ext>
            </a:extLst>
          </p:cNvPr>
          <p:cNvSpPr txBox="1">
            <a:spLocks/>
          </p:cNvSpPr>
          <p:nvPr/>
        </p:nvSpPr>
        <p:spPr>
          <a:xfrm>
            <a:off x="6300236" y="19565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(n=48)</a:t>
            </a:r>
          </a:p>
        </p:txBody>
      </p:sp>
      <p:cxnSp>
        <p:nvCxnSpPr>
          <p:cNvPr id="37" name="Straight Arrow Connector 36">
            <a:extLst>
              <a:ext uri="{FF2B5EF4-FFF2-40B4-BE49-F238E27FC236}">
                <a16:creationId xmlns:a16="http://schemas.microsoft.com/office/drawing/2014/main" id="{9ABD40A7-3FF4-4E9B-9619-38E388C2BF73}"/>
              </a:ext>
            </a:extLst>
          </p:cNvPr>
          <p:cNvCxnSpPr>
            <a:cxnSpLocks/>
          </p:cNvCxnSpPr>
          <p:nvPr/>
        </p:nvCxnSpPr>
        <p:spPr>
          <a:xfrm>
            <a:off x="4210493" y="3105150"/>
            <a:ext cx="2089743" cy="0"/>
          </a:xfrm>
          <a:prstGeom prst="straightConnector1">
            <a:avLst/>
          </a:prstGeom>
          <a:ln w="38100">
            <a:solidFill>
              <a:schemeClr val="tx2"/>
            </a:solidFill>
            <a:headEnd type="oval"/>
            <a:tailEnd type="arrow"/>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7473E171-497A-4260-8870-466EDD12AE54}"/>
              </a:ext>
            </a:extLst>
          </p:cNvPr>
          <p:cNvGrpSpPr/>
          <p:nvPr/>
        </p:nvGrpSpPr>
        <p:grpSpPr>
          <a:xfrm>
            <a:off x="5668977" y="1538744"/>
            <a:ext cx="441692" cy="441692"/>
            <a:chOff x="5577565" y="1503284"/>
            <a:chExt cx="485850" cy="485850"/>
          </a:xfrm>
        </p:grpSpPr>
        <p:sp>
          <p:nvSpPr>
            <p:cNvPr id="40" name="Oval 39">
              <a:extLst>
                <a:ext uri="{FF2B5EF4-FFF2-40B4-BE49-F238E27FC236}">
                  <a16:creationId xmlns:a16="http://schemas.microsoft.com/office/drawing/2014/main" id="{B4C40E24-0688-43D6-81CD-3FD2CF1AA0D1}"/>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1" name="Graphic 40">
              <a:extLst>
                <a:ext uri="{FF2B5EF4-FFF2-40B4-BE49-F238E27FC236}">
                  <a16:creationId xmlns:a16="http://schemas.microsoft.com/office/drawing/2014/main" id="{E6353D27-82E9-46F0-9BE8-8C8D55B3DA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23" name="Group 22">
            <a:extLst>
              <a:ext uri="{FF2B5EF4-FFF2-40B4-BE49-F238E27FC236}">
                <a16:creationId xmlns:a16="http://schemas.microsoft.com/office/drawing/2014/main" id="{ECE2C7F6-41B2-43A3-AABC-6C079346D08F}"/>
              </a:ext>
            </a:extLst>
          </p:cNvPr>
          <p:cNvGrpSpPr/>
          <p:nvPr/>
        </p:nvGrpSpPr>
        <p:grpSpPr>
          <a:xfrm>
            <a:off x="11561226" y="1544100"/>
            <a:ext cx="406005" cy="406005"/>
            <a:chOff x="8692675" y="1697684"/>
            <a:chExt cx="406005" cy="406005"/>
          </a:xfrm>
        </p:grpSpPr>
        <p:sp>
          <p:nvSpPr>
            <p:cNvPr id="24" name="Oval 23">
              <a:extLst>
                <a:ext uri="{FF2B5EF4-FFF2-40B4-BE49-F238E27FC236}">
                  <a16:creationId xmlns:a16="http://schemas.microsoft.com/office/drawing/2014/main" id="{BD3F13B1-87F8-4323-BABB-829C173C0A15}"/>
                </a:ext>
              </a:extLst>
            </p:cNvPr>
            <p:cNvSpPr/>
            <p:nvPr/>
          </p:nvSpPr>
          <p:spPr>
            <a:xfrm>
              <a:off x="8692675" y="1697684"/>
              <a:ext cx="406005" cy="406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6" name="Group 25">
              <a:extLst>
                <a:ext uri="{FF2B5EF4-FFF2-40B4-BE49-F238E27FC236}">
                  <a16:creationId xmlns:a16="http://schemas.microsoft.com/office/drawing/2014/main" id="{B7E5D9E9-CE72-4A1B-9983-55AAAC5F2B50}"/>
                </a:ext>
              </a:extLst>
            </p:cNvPr>
            <p:cNvGrpSpPr/>
            <p:nvPr/>
          </p:nvGrpSpPr>
          <p:grpSpPr>
            <a:xfrm>
              <a:off x="8750118" y="1755127"/>
              <a:ext cx="291117" cy="291117"/>
              <a:chOff x="2262188" y="3819655"/>
              <a:chExt cx="2095960" cy="2095960"/>
            </a:xfrm>
          </p:grpSpPr>
          <p:pic>
            <p:nvPicPr>
              <p:cNvPr id="27" name="Graphic 26">
                <a:extLst>
                  <a:ext uri="{FF2B5EF4-FFF2-40B4-BE49-F238E27FC236}">
                    <a16:creationId xmlns:a16="http://schemas.microsoft.com/office/drawing/2014/main" id="{11E4AC5A-E89E-4D1F-A766-54AB223E9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62188" y="3819655"/>
                <a:ext cx="2095960" cy="2095960"/>
              </a:xfrm>
              <a:prstGeom prst="rect">
                <a:avLst/>
              </a:prstGeom>
            </p:spPr>
          </p:pic>
          <p:grpSp>
            <p:nvGrpSpPr>
              <p:cNvPr id="35" name="Group 34">
                <a:extLst>
                  <a:ext uri="{FF2B5EF4-FFF2-40B4-BE49-F238E27FC236}">
                    <a16:creationId xmlns:a16="http://schemas.microsoft.com/office/drawing/2014/main" id="{D7D53AD1-400A-48B4-A256-4E1F2A193E88}"/>
                  </a:ext>
                </a:extLst>
              </p:cNvPr>
              <p:cNvGrpSpPr/>
              <p:nvPr/>
            </p:nvGrpSpPr>
            <p:grpSpPr>
              <a:xfrm>
                <a:off x="2319207" y="5123615"/>
                <a:ext cx="792000" cy="792000"/>
                <a:chOff x="4483783" y="2403459"/>
                <a:chExt cx="792000" cy="792000"/>
              </a:xfrm>
            </p:grpSpPr>
            <p:sp>
              <p:nvSpPr>
                <p:cNvPr id="38" name="Oval 37">
                  <a:extLst>
                    <a:ext uri="{FF2B5EF4-FFF2-40B4-BE49-F238E27FC236}">
                      <a16:creationId xmlns:a16="http://schemas.microsoft.com/office/drawing/2014/main" id="{550E0658-493B-4ECD-98F8-BE17FC26EEF3}"/>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5" name="Freeform: Shape 44">
                  <a:extLst>
                    <a:ext uri="{FF2B5EF4-FFF2-40B4-BE49-F238E27FC236}">
                      <a16:creationId xmlns:a16="http://schemas.microsoft.com/office/drawing/2014/main" id="{71DCBB20-CB37-4FAA-ABA4-45D9A444515C}"/>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fr-BE" dirty="0"/>
                </a:p>
              </p:txBody>
            </p:sp>
          </p:grpSp>
        </p:grpSp>
      </p:grpSp>
    </p:spTree>
    <p:extLst>
      <p:ext uri="{BB962C8B-B14F-4D97-AF65-F5344CB8AC3E}">
        <p14:creationId xmlns:p14="http://schemas.microsoft.com/office/powerpoint/2010/main" val="724507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IPSOS - Classical Template - 16x9">
  <a:themeElements>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C4A4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36000" tIns="36000" rIns="36000" bIns="3600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IPSOS_Template_2019_v3.6-(compact).pptx" id="{371DC19A-3776-406D-8EA7-B591435C5E1E}" vid="{ACBBE138-D170-4BF8-A783-CA35330A7E5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FFB1C13-93BD-4669-9EB3-E794C3FC1378}">
  <we:reference id="wa200001409" version="1.0.0.3" store="en-US" storeType="OMEX"/>
  <we:alternateReferences>
    <we:reference id="wa200001409" version="1.0.0.3" store="WA20000140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0F5B476-0A09-41A6-903B-064A809F44ED}">
  <we:reference id="wa200001396" version="2.1.6.0" store="en-US" storeType="OMEX"/>
  <we:alternateReferences>
    <we:reference id="wa200001396" version="2.1.6.0" store="WA20000139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6" ma:contentTypeDescription="Create a new document." ma:contentTypeScope="" ma:versionID="5a25462a6051fd44c8b6fecdb0076c96">
  <xsd:schema xmlns:xsd="http://www.w3.org/2001/XMLSchema" xmlns:xs="http://www.w3.org/2001/XMLSchema" xmlns:p="http://schemas.microsoft.com/office/2006/metadata/properties" xmlns:ns2="85c76272-7e4d-4f8f-89d1-3b227e52ef43" xmlns:ns3="a1549414-1dcc-402f-ba9b-44c1b3f5d57c" targetNamespace="http://schemas.microsoft.com/office/2006/metadata/properties" ma:root="true" ma:fieldsID="6936dcceafec7982565e6ff282441213" ns2:_="" ns3:_="">
    <xsd:import namespace="85c76272-7e4d-4f8f-89d1-3b227e52ef43"/>
    <xsd:import namespace="a1549414-1dcc-402f-ba9b-44c1b3f5d5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549414-1dcc-402f-ba9b-44c1b3f5d57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AEDD75-BD82-4EC9-85F3-3A986E14B054}">
  <ds:schemaRefs>
    <ds:schemaRef ds:uri="http://schemas.microsoft.com/sharepoint/v3/contenttype/forms"/>
  </ds:schemaRefs>
</ds:datastoreItem>
</file>

<file path=customXml/itemProps2.xml><?xml version="1.0" encoding="utf-8"?>
<ds:datastoreItem xmlns:ds="http://schemas.openxmlformats.org/officeDocument/2006/customXml" ds:itemID="{C28F434E-81C1-4563-8BB2-6E4C7A33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a1549414-1dcc-402f-ba9b-44c1b3f5d5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B42295-196D-47F9-B16B-36ECDB7CB2C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1549414-1dcc-402f-ba9b-44c1b3f5d57c"/>
    <ds:schemaRef ds:uri="85c76272-7e4d-4f8f-89d1-3b227e52ef4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IPSOS_Template_2019</Template>
  <TotalTime>1122</TotalTime>
  <Words>3325</Words>
  <Application>Microsoft Office PowerPoint</Application>
  <PresentationFormat>Widescreen</PresentationFormat>
  <Paragraphs>408</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Arial Black</vt:lpstr>
      <vt:lpstr>Calibri</vt:lpstr>
      <vt:lpstr>IPSOS - Classical Template - 16x9</vt:lpstr>
      <vt:lpstr>Chiens  au travail</vt:lpstr>
      <vt:lpstr>INHOUD</vt:lpstr>
      <vt:lpstr>Introduction</vt:lpstr>
      <vt:lpstr>PowerPoint Presentation</vt:lpstr>
      <vt:lpstr>méthodologie</vt:lpstr>
      <vt:lpstr>COMMENT LIRE LES RÉSULTATS</vt:lpstr>
      <vt:lpstr>description de l'échantillon (B2B) </vt:lpstr>
      <vt:lpstr>Résultats</vt:lpstr>
      <vt:lpstr>chiens autorisés sur le lieu de travail</vt:lpstr>
      <vt:lpstr>Effets positifs et difficultés des chiens au travail</vt:lpstr>
      <vt:lpstr>Type de chiens AUTORISÉS AU TRAVAIL</vt:lpstr>
      <vt:lpstr>RÉACTION DES COLLÈGUES À L'IDÉE D'EMMENER UN CHIEN AU TRAVAIL</vt:lpstr>
      <vt:lpstr>RAISONS POUR LESQUELLES LES CHIENS NE SONT PAS AUTORISÉS SUR LE LIEU DE TRAVAIL</vt:lpstr>
      <vt:lpstr>Prise en compte des chiens à l'avenir/ influencer la politique de prise en compte</vt:lpstr>
      <vt:lpstr>Réaction attendue des collègues À L'IDÉE D'AMENER UN CHIEN AU TRAVAIL</vt:lpstr>
      <vt:lpstr>réglementation</vt:lpstr>
      <vt:lpstr>Degré d'importance d'avoir une politique claire</vt:lpstr>
      <vt:lpstr>Affirmations (1/2)</vt:lpstr>
      <vt:lpstr>Affirmations (2/2)</vt:lpstr>
      <vt:lpstr>CONCLUSIONS</vt:lpstr>
      <vt:lpstr>ConclusiONs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Ipsos – Be sure</dc:title>
  <dc:creator>Cindy Verbruggen</dc:creator>
  <cp:lastModifiedBy>Cindy Verbruggen</cp:lastModifiedBy>
  <cp:revision>103</cp:revision>
  <dcterms:created xsi:type="dcterms:W3CDTF">2021-04-16T19:04:50Z</dcterms:created>
  <dcterms:modified xsi:type="dcterms:W3CDTF">2021-06-03T15:03:40Z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y fmtid="{D5CDD505-2E9C-101B-9397-08002B2CF9AE}" pid="3" name="conclusion">
    <vt:lpwstr>title</vt:lpwstr>
  </property>
  <property fmtid="{D5CDD505-2E9C-101B-9397-08002B2CF9AE}" pid="4" name="dLanguage">
    <vt:lpwstr>fr-BE</vt:lpwstr>
  </property>
</Properties>
</file>