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91" r:id="rId25"/>
    <p:sldId id="294" r:id="rId26"/>
    <p:sldId id="295" r:id="rId27"/>
    <p:sldId id="296" r:id="rId28"/>
    <p:sldId id="280" r:id="rId29"/>
    <p:sldId id="286" r:id="rId30"/>
  </p:sldIdLst>
  <p:sldSz cx="24384000" cy="13716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9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8617" autoAdjust="0"/>
  </p:normalViewPr>
  <p:slideViewPr>
    <p:cSldViewPr snapToGrid="0" snapToObjects="1">
      <p:cViewPr varScale="1">
        <p:scale>
          <a:sx n="52" d="100"/>
          <a:sy n="52" d="100"/>
        </p:scale>
        <p:origin x="-248" y="-128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95" name="Shape 395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517243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2482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2292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1586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99709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72922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2551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2819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92551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370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80248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0835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3362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l-B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48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08358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64808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08358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92260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 dirty="0"/>
          </a:p>
        </p:txBody>
      </p:sp>
    </p:spTree>
    <p:extLst>
      <p:ext uri="{BB962C8B-B14F-4D97-AF65-F5344CB8AC3E}">
        <p14:creationId xmlns:p14="http://schemas.microsoft.com/office/powerpoint/2010/main" val="3855784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851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90574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3584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6480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8378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359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3458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UNSTENPUNT.BE" TargetMode="Externa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UNSTENPUNT.BE" TargetMode="Externa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UNSTENPUNT.BE" TargetMode="Externa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UNSTENPUNT.BE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rt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age bg Descripti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xfrm>
            <a:off x="190456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3"/>
          </p:nvPr>
        </p:nvSpPr>
        <p:spPr>
          <a:xfrm>
            <a:off x="1562417" y="11391900"/>
            <a:ext cx="10324466" cy="52070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This can be an additional image description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age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pic" idx="13"/>
          </p:nvPr>
        </p:nvSpPr>
        <p:spPr>
          <a:xfrm>
            <a:off x="0" y="5410"/>
            <a:ext cx="24384000" cy="1162228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4"/>
          </p:nvPr>
        </p:nvSpPr>
        <p:spPr>
          <a:xfrm>
            <a:off x="1562417" y="10198775"/>
            <a:ext cx="10324466" cy="52070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This can be an additional image description</a:t>
            </a:r>
          </a:p>
        </p:txBody>
      </p:sp>
      <p:sp>
        <p:nvSpPr>
          <p:cNvPr id="115" name="Shape 115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  <p:sp>
        <p:nvSpPr>
          <p:cNvPr id="116" name="Shape 116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age bg Titl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233767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488401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127" name="Shape 127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ubtitle">
    <p:bg>
      <p:bgPr>
        <a:solidFill>
          <a:srgbClr val="EE3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590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01   SUBTITLE</a:t>
            </a:r>
          </a:p>
        </p:txBody>
      </p:sp>
      <p:sp>
        <p:nvSpPr>
          <p:cNvPr id="137" name="Shape 137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Red">
    <p:bg>
      <p:bgPr>
        <a:solidFill>
          <a:srgbClr val="EE3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590001" cy="21782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“This can be a quote for </a:t>
            </a:r>
          </a:p>
          <a:p>
            <a: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Breaking up the presentation”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4"/>
          </p:nvPr>
        </p:nvSpPr>
        <p:spPr>
          <a:xfrm>
            <a:off x="1575117" y="4503486"/>
            <a:ext cx="21590001" cy="4688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NAME QUOTATION IN CAPITALS</a:t>
            </a:r>
          </a:p>
        </p:txBody>
      </p:sp>
      <p:sp>
        <p:nvSpPr>
          <p:cNvPr id="148" name="Shape 148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590001" cy="21782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“This can be a quote for </a:t>
            </a:r>
          </a:p>
          <a:p>
            <a: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Breaking up the presentation”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sz="quarter" idx="14"/>
          </p:nvPr>
        </p:nvSpPr>
        <p:spPr>
          <a:xfrm>
            <a:off x="1575117" y="4503486"/>
            <a:ext cx="21590001" cy="4688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NAME QUOTATION IN CAPITALS</a:t>
            </a:r>
          </a:p>
        </p:txBody>
      </p:sp>
      <p:sp>
        <p:nvSpPr>
          <p:cNvPr id="159" name="Shape 159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590001" cy="21782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7600" b="1">
                <a:latin typeface="+mj-lt"/>
                <a:ea typeface="+mj-ea"/>
                <a:cs typeface="+mj-cs"/>
                <a:sym typeface="Arial"/>
              </a:defRPr>
            </a:pPr>
            <a:r>
              <a:t>“This can be a quote for </a:t>
            </a:r>
          </a:p>
          <a:p>
            <a:pPr marL="0" indent="0">
              <a:spcBef>
                <a:spcPts val="0"/>
              </a:spcBef>
              <a:buSzTx/>
              <a:buNone/>
              <a:defRPr sz="7600" b="1">
                <a:latin typeface="+mj-lt"/>
                <a:ea typeface="+mj-ea"/>
                <a:cs typeface="+mj-cs"/>
                <a:sym typeface="Arial"/>
              </a:defRPr>
            </a:pPr>
            <a:r>
              <a:t>Breaking up the presentation”</a:t>
            </a:r>
          </a:p>
        </p:txBody>
      </p:sp>
      <p:sp>
        <p:nvSpPr>
          <p:cNvPr id="167" name="Shape 167"/>
          <p:cNvSpPr>
            <a:spLocks noGrp="1"/>
          </p:cNvSpPr>
          <p:nvPr>
            <p:ph type="body" sz="quarter" idx="14"/>
          </p:nvPr>
        </p:nvSpPr>
        <p:spPr>
          <a:xfrm>
            <a:off x="1575117" y="4503486"/>
            <a:ext cx="21590001" cy="4688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300" b="1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NAME QUOTATION IN CAPITALS</a:t>
            </a:r>
          </a:p>
        </p:txBody>
      </p:sp>
      <p:sp>
        <p:nvSpPr>
          <p:cNvPr id="168" name="Shape 168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s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/>
        </p:nvSpPr>
        <p:spPr>
          <a:xfrm>
            <a:off x="12496800" y="3919"/>
            <a:ext cx="11887201" cy="1371600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6" name="Shape 176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10795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10553701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178" name="Shape 178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10325100" cy="19674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635000" indent="-635000">
              <a:spcBef>
                <a:spcPts val="900"/>
              </a:spcBef>
              <a:buClr>
                <a:srgbClr val="EE3124"/>
              </a:buClr>
              <a:defRPr sz="4800">
                <a:latin typeface="+mj-lt"/>
                <a:ea typeface="+mj-ea"/>
                <a:cs typeface="+mj-cs"/>
                <a:sym typeface="Arial"/>
              </a:defRPr>
            </a:lvl1pPr>
            <a:lvl2pPr marL="1123461" indent="-488461">
              <a:spcBef>
                <a:spcPts val="900"/>
              </a:spcBef>
              <a:buClr>
                <a:srgbClr val="EE3124"/>
              </a:buClr>
              <a:buChar char="-"/>
              <a:defRPr sz="4000">
                <a:latin typeface="+mj-lt"/>
                <a:ea typeface="+mj-ea"/>
                <a:cs typeface="+mj-cs"/>
                <a:sym typeface="Arial"/>
              </a:defRPr>
            </a:lvl2pPr>
            <a:lvl3pPr marL="1672980" indent="-402980">
              <a:spcBef>
                <a:spcPts val="900"/>
              </a:spcBef>
              <a:buClr>
                <a:srgbClr val="EE3124"/>
              </a:buClr>
              <a:defRPr sz="3300">
                <a:latin typeface="+mj-lt"/>
                <a:ea typeface="+mj-ea"/>
                <a:cs typeface="+mj-cs"/>
                <a:sym typeface="Arial"/>
              </a:defRPr>
            </a:lvl3pPr>
          </a:lstStyle>
          <a:p>
            <a:r>
              <a:t>First Level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</p:txBody>
      </p:sp>
      <p:sp>
        <p:nvSpPr>
          <p:cNvPr id="179" name="Shape 179"/>
          <p:cNvSpPr>
            <a:spLocks noGrp="1"/>
          </p:cNvSpPr>
          <p:nvPr>
            <p:ph type="body" sz="quarter" idx="16"/>
          </p:nvPr>
        </p:nvSpPr>
        <p:spPr>
          <a:xfrm>
            <a:off x="13258800" y="3949700"/>
            <a:ext cx="10325100" cy="25643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635000" indent="-635000">
              <a:spcBef>
                <a:spcPts val="900"/>
              </a:spcBef>
              <a:buClr>
                <a:srgbClr val="EE3124"/>
              </a:buClr>
              <a:defRPr sz="4800">
                <a:latin typeface="+mj-lt"/>
                <a:ea typeface="+mj-ea"/>
                <a:cs typeface="+mj-cs"/>
                <a:sym typeface="Arial"/>
              </a:defRPr>
            </a:lvl1pPr>
            <a:lvl2pPr marL="1123461" indent="-488461">
              <a:spcBef>
                <a:spcPts val="900"/>
              </a:spcBef>
              <a:buClr>
                <a:srgbClr val="EE3124"/>
              </a:buClr>
              <a:defRPr sz="4000">
                <a:latin typeface="+mj-lt"/>
                <a:ea typeface="+mj-ea"/>
                <a:cs typeface="+mj-cs"/>
                <a:sym typeface="Arial"/>
              </a:defRPr>
            </a:lvl2pPr>
            <a:lvl3pPr marL="1672980" indent="-402980">
              <a:spcBef>
                <a:spcPts val="900"/>
              </a:spcBef>
              <a:buClr>
                <a:srgbClr val="EE3124"/>
              </a:buClr>
              <a:defRPr sz="3300">
                <a:latin typeface="+mj-lt"/>
                <a:ea typeface="+mj-ea"/>
                <a:cs typeface="+mj-cs"/>
                <a:sym typeface="Arial"/>
              </a:defRPr>
            </a:lvl3pPr>
          </a:lstStyle>
          <a:p>
            <a:r>
              <a:t>First Level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</p:txBody>
      </p:sp>
      <p:sp>
        <p:nvSpPr>
          <p:cNvPr id="180" name="Shape 180"/>
          <p:cNvSpPr>
            <a:spLocks noGrp="1"/>
          </p:cNvSpPr>
          <p:nvPr>
            <p:ph type="sldNum" sz="quarter" idx="2"/>
          </p:nvPr>
        </p:nvSpPr>
        <p:spPr>
          <a:xfrm>
            <a:off x="167088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/>
        </p:nvSpPr>
        <p:spPr>
          <a:xfrm>
            <a:off x="12496800" y="3919"/>
            <a:ext cx="11887201" cy="1371600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10795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190" name="Shape 190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10553701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191" name="Shape 191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10325100" cy="110015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lnSpc>
                <a:spcPct val="120000"/>
              </a:lnSpc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Bodytext for a substantial piece of text for not listed items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sz="quarter" idx="16"/>
          </p:nvPr>
        </p:nvSpPr>
        <p:spPr>
          <a:xfrm>
            <a:off x="13277850" y="3949700"/>
            <a:ext cx="10325100" cy="110015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lnSpc>
                <a:spcPct val="120000"/>
              </a:lnSpc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Bodytext for a substantial piece of text for not listed items</a:t>
            </a:r>
          </a:p>
        </p:txBody>
      </p:sp>
      <p:sp>
        <p:nvSpPr>
          <p:cNvPr id="193" name="Shape 193"/>
          <p:cNvSpPr>
            <a:spLocks noGrp="1"/>
          </p:cNvSpPr>
          <p:nvPr>
            <p:ph type="sldNum" sz="quarter" idx="2"/>
          </p:nvPr>
        </p:nvSpPr>
        <p:spPr>
          <a:xfrm>
            <a:off x="167088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st Left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10795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10553701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202" name="Shape 202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10325100" cy="19674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635000" indent="-635000">
              <a:spcBef>
                <a:spcPts val="900"/>
              </a:spcBef>
              <a:buClr>
                <a:srgbClr val="EE3124"/>
              </a:buClr>
              <a:defRPr sz="4800">
                <a:latin typeface="+mj-lt"/>
                <a:ea typeface="+mj-ea"/>
                <a:cs typeface="+mj-cs"/>
                <a:sym typeface="Arial"/>
              </a:defRPr>
            </a:lvl1pPr>
            <a:lvl2pPr marL="1123461" indent="-488461">
              <a:spcBef>
                <a:spcPts val="900"/>
              </a:spcBef>
              <a:buClr>
                <a:srgbClr val="EE3124"/>
              </a:buClr>
              <a:buChar char="-"/>
              <a:defRPr sz="4000">
                <a:latin typeface="+mj-lt"/>
                <a:ea typeface="+mj-ea"/>
                <a:cs typeface="+mj-cs"/>
                <a:sym typeface="Arial"/>
              </a:defRPr>
            </a:lvl2pPr>
            <a:lvl3pPr marL="1672980" indent="-402980">
              <a:spcBef>
                <a:spcPts val="900"/>
              </a:spcBef>
              <a:buClr>
                <a:srgbClr val="EE3124"/>
              </a:buClr>
              <a:defRPr sz="3300">
                <a:latin typeface="+mj-lt"/>
                <a:ea typeface="+mj-ea"/>
                <a:cs typeface="+mj-cs"/>
                <a:sym typeface="Arial"/>
              </a:defRPr>
            </a:lvl3pPr>
          </a:lstStyle>
          <a:p>
            <a:r>
              <a:t>First Level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</p:txBody>
      </p:sp>
      <p:sp>
        <p:nvSpPr>
          <p:cNvPr id="203" name="Shape 203"/>
          <p:cNvSpPr>
            <a:spLocks noGrp="1"/>
          </p:cNvSpPr>
          <p:nvPr>
            <p:ph type="pic" idx="16"/>
          </p:nvPr>
        </p:nvSpPr>
        <p:spPr>
          <a:xfrm>
            <a:off x="12496800" y="0"/>
            <a:ext cx="118872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04" name="Shape 204"/>
          <p:cNvSpPr>
            <a:spLocks noGrp="1"/>
          </p:cNvSpPr>
          <p:nvPr>
            <p:ph type="sldNum" sz="quarter" idx="2"/>
          </p:nvPr>
        </p:nvSpPr>
        <p:spPr>
          <a:xfrm>
            <a:off x="167088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rt 1 Line Bg Img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logo-kunstenpunt1-whit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0601" y="1273731"/>
            <a:ext cx="13186831" cy="1433242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1587500" y="12255500"/>
            <a:ext cx="1320829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Left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2" name="Shape 212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10795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213" name="Shape 213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10553701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214" name="Shape 214"/>
          <p:cNvSpPr>
            <a:spLocks noGrp="1"/>
          </p:cNvSpPr>
          <p:nvPr>
            <p:ph type="pic" idx="15"/>
          </p:nvPr>
        </p:nvSpPr>
        <p:spPr>
          <a:xfrm>
            <a:off x="12496800" y="0"/>
            <a:ext cx="118872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body" sz="quarter" idx="16"/>
          </p:nvPr>
        </p:nvSpPr>
        <p:spPr>
          <a:xfrm>
            <a:off x="1562100" y="3949700"/>
            <a:ext cx="10325100" cy="110015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lnSpc>
                <a:spcPct val="120000"/>
              </a:lnSpc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Bodytext for a substantial piece of text for not listed items</a:t>
            </a:r>
          </a:p>
        </p:txBody>
      </p:sp>
      <p:sp>
        <p:nvSpPr>
          <p:cNvPr id="216" name="Shape 216"/>
          <p:cNvSpPr>
            <a:spLocks noGrp="1"/>
          </p:cNvSpPr>
          <p:nvPr>
            <p:ph type="sldNum" sz="quarter" idx="2"/>
          </p:nvPr>
        </p:nvSpPr>
        <p:spPr>
          <a:xfrm>
            <a:off x="167088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Right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35" name="Shape 235"/>
          <p:cNvSpPr>
            <a:spLocks noGrp="1"/>
          </p:cNvSpPr>
          <p:nvPr>
            <p:ph type="pic" idx="13"/>
          </p:nvPr>
        </p:nvSpPr>
        <p:spPr>
          <a:xfrm>
            <a:off x="12700" y="0"/>
            <a:ext cx="11887200" cy="137160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4"/>
          </p:nvPr>
        </p:nvSpPr>
        <p:spPr>
          <a:xfrm>
            <a:off x="12960508" y="1114338"/>
            <a:ext cx="10400984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5"/>
          </p:nvPr>
        </p:nvSpPr>
        <p:spPr>
          <a:xfrm>
            <a:off x="12960508" y="2333538"/>
            <a:ext cx="10400984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238" name="Shape 238"/>
          <p:cNvSpPr>
            <a:spLocks noGrp="1"/>
          </p:cNvSpPr>
          <p:nvPr>
            <p:ph type="body" sz="quarter" idx="16"/>
          </p:nvPr>
        </p:nvSpPr>
        <p:spPr>
          <a:xfrm>
            <a:off x="12998450" y="3949700"/>
            <a:ext cx="10325100" cy="110015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lnSpc>
                <a:spcPct val="120000"/>
              </a:lnSpc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Bodytext for a substantial piece of text for not listed items</a:t>
            </a:r>
          </a:p>
        </p:txBody>
      </p:sp>
      <p:sp>
        <p:nvSpPr>
          <p:cNvPr id="239" name="Shape 239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s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3868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247" name="Shape 247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386799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248" name="Shape 248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21386800" cy="19674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635000" indent="-635000">
              <a:spcBef>
                <a:spcPts val="900"/>
              </a:spcBef>
              <a:buClr>
                <a:srgbClr val="EE3124"/>
              </a:buClr>
              <a:defRPr sz="4800">
                <a:latin typeface="+mj-lt"/>
                <a:ea typeface="+mj-ea"/>
                <a:cs typeface="+mj-cs"/>
                <a:sym typeface="Arial"/>
              </a:defRPr>
            </a:lvl1pPr>
            <a:lvl2pPr marL="1123461" indent="-488461">
              <a:spcBef>
                <a:spcPts val="900"/>
              </a:spcBef>
              <a:buClr>
                <a:srgbClr val="EE3124"/>
              </a:buClr>
              <a:buChar char="-"/>
              <a:defRPr sz="4000">
                <a:latin typeface="+mj-lt"/>
                <a:ea typeface="+mj-ea"/>
                <a:cs typeface="+mj-cs"/>
                <a:sym typeface="Arial"/>
              </a:defRPr>
            </a:lvl2pPr>
            <a:lvl3pPr marL="1672980" indent="-402980">
              <a:spcBef>
                <a:spcPts val="900"/>
              </a:spcBef>
              <a:buClr>
                <a:srgbClr val="EE3124"/>
              </a:buClr>
              <a:defRPr sz="3300">
                <a:latin typeface="+mj-lt"/>
                <a:ea typeface="+mj-ea"/>
                <a:cs typeface="+mj-cs"/>
                <a:sym typeface="Arial"/>
              </a:defRPr>
            </a:lvl3pPr>
          </a:lstStyle>
          <a:p>
            <a:r>
              <a:t>First Level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</p:txBody>
      </p:sp>
      <p:sp>
        <p:nvSpPr>
          <p:cNvPr id="249" name="Shape 249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3868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257" name="Shape 257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386799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258" name="Shape 258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21412836" cy="244053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lnSpc>
                <a:spcPct val="120000"/>
              </a:lnSpc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Bodytext for a substantial piece of text for not listed items Bodytext for a substantial piece of text for not listed items Bodytext for a substantial piece of text for not listed items Bodytext for a substantial piece of text for not listed items</a:t>
            </a:r>
          </a:p>
        </p:txBody>
      </p:sp>
      <p:sp>
        <p:nvSpPr>
          <p:cNvPr id="259" name="Shape 259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s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8" name="Shape 268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4884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269" name="Shape 269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488401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270" name="Shape 270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6476455" cy="166476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635000" indent="-635000">
              <a:spcBef>
                <a:spcPts val="900"/>
              </a:spcBef>
              <a:buClr>
                <a:srgbClr val="EE3124"/>
              </a:buClr>
              <a:defRPr sz="3800">
                <a:latin typeface="+mj-lt"/>
                <a:ea typeface="+mj-ea"/>
                <a:cs typeface="+mj-cs"/>
                <a:sym typeface="Arial"/>
              </a:defRPr>
            </a:lvl1pPr>
            <a:lvl2pPr marL="1123461" indent="-488461">
              <a:spcBef>
                <a:spcPts val="900"/>
              </a:spcBef>
              <a:buClr>
                <a:srgbClr val="EE3124"/>
              </a:buClr>
              <a:buChar char="-"/>
              <a:defRPr sz="3400">
                <a:latin typeface="+mj-lt"/>
                <a:ea typeface="+mj-ea"/>
                <a:cs typeface="+mj-cs"/>
                <a:sym typeface="Arial"/>
              </a:defRPr>
            </a:lvl2pPr>
            <a:lvl3pPr marL="1672980" indent="-402980">
              <a:spcBef>
                <a:spcPts val="900"/>
              </a:spcBef>
              <a:buClr>
                <a:srgbClr val="EE3124"/>
              </a:buClr>
              <a:defRPr sz="2800">
                <a:latin typeface="+mj-lt"/>
                <a:ea typeface="+mj-ea"/>
                <a:cs typeface="+mj-cs"/>
                <a:sym typeface="Arial"/>
              </a:defRPr>
            </a:lvl3pPr>
          </a:lstStyle>
          <a:p>
            <a:r>
              <a:t>First Level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sz="quarter" idx="16"/>
          </p:nvPr>
        </p:nvSpPr>
        <p:spPr>
          <a:xfrm>
            <a:off x="8724900" y="3949700"/>
            <a:ext cx="6476455" cy="166476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635000" indent="-635000">
              <a:spcBef>
                <a:spcPts val="900"/>
              </a:spcBef>
              <a:buClr>
                <a:srgbClr val="EE3124"/>
              </a:buClr>
              <a:defRPr sz="3800">
                <a:latin typeface="+mj-lt"/>
                <a:ea typeface="+mj-ea"/>
                <a:cs typeface="+mj-cs"/>
                <a:sym typeface="Arial"/>
              </a:defRPr>
            </a:lvl1pPr>
            <a:lvl2pPr marL="1123461" indent="-488461">
              <a:spcBef>
                <a:spcPts val="900"/>
              </a:spcBef>
              <a:buClr>
                <a:srgbClr val="EE3124"/>
              </a:buClr>
              <a:buChar char="-"/>
              <a:defRPr sz="3400">
                <a:latin typeface="+mj-lt"/>
                <a:ea typeface="+mj-ea"/>
                <a:cs typeface="+mj-cs"/>
                <a:sym typeface="Arial"/>
              </a:defRPr>
            </a:lvl2pPr>
            <a:lvl3pPr marL="1672980" indent="-402980">
              <a:spcBef>
                <a:spcPts val="900"/>
              </a:spcBef>
              <a:buClr>
                <a:srgbClr val="EE3124"/>
              </a:buClr>
              <a:defRPr sz="2800">
                <a:latin typeface="+mj-lt"/>
                <a:ea typeface="+mj-ea"/>
                <a:cs typeface="+mj-cs"/>
                <a:sym typeface="Arial"/>
              </a:defRPr>
            </a:lvl3pPr>
          </a:lstStyle>
          <a:p>
            <a:r>
              <a:t>First Level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</p:txBody>
      </p:sp>
      <p:sp>
        <p:nvSpPr>
          <p:cNvPr id="272" name="Shape 272"/>
          <p:cNvSpPr>
            <a:spLocks noGrp="1"/>
          </p:cNvSpPr>
          <p:nvPr>
            <p:ph type="body" sz="quarter" idx="17"/>
          </p:nvPr>
        </p:nvSpPr>
        <p:spPr>
          <a:xfrm>
            <a:off x="16090900" y="3949700"/>
            <a:ext cx="6730455" cy="166476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635000" indent="-635000">
              <a:spcBef>
                <a:spcPts val="900"/>
              </a:spcBef>
              <a:buClr>
                <a:srgbClr val="EE3124"/>
              </a:buClr>
              <a:defRPr sz="3800">
                <a:latin typeface="+mj-lt"/>
                <a:ea typeface="+mj-ea"/>
                <a:cs typeface="+mj-cs"/>
                <a:sym typeface="Arial"/>
              </a:defRPr>
            </a:lvl1pPr>
            <a:lvl2pPr marL="1123461" indent="-488461">
              <a:spcBef>
                <a:spcPts val="900"/>
              </a:spcBef>
              <a:buClr>
                <a:srgbClr val="EE3124"/>
              </a:buClr>
              <a:buChar char="-"/>
              <a:defRPr sz="3400">
                <a:latin typeface="+mj-lt"/>
                <a:ea typeface="+mj-ea"/>
                <a:cs typeface="+mj-cs"/>
                <a:sym typeface="Arial"/>
              </a:defRPr>
            </a:lvl2pPr>
            <a:lvl3pPr marL="1672980" indent="-402980">
              <a:spcBef>
                <a:spcPts val="900"/>
              </a:spcBef>
              <a:buClr>
                <a:srgbClr val="EE3124"/>
              </a:buClr>
              <a:defRPr sz="2800">
                <a:latin typeface="+mj-lt"/>
                <a:ea typeface="+mj-ea"/>
                <a:cs typeface="+mj-cs"/>
                <a:sym typeface="Arial"/>
              </a:defRPr>
            </a:lvl3pPr>
          </a:lstStyle>
          <a:p>
            <a:r>
              <a:t>First Level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</p:txBody>
      </p:sp>
      <p:sp>
        <p:nvSpPr>
          <p:cNvPr id="273" name="Shape 273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2" name="Shape 282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233767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283" name="Shape 283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233767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284" name="Shape 284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6476455" cy="456605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900"/>
              </a:spcBef>
              <a:buSzTx/>
              <a:buNone/>
              <a:defRPr sz="32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Click to edit text</a:t>
            </a:r>
          </a:p>
        </p:txBody>
      </p:sp>
      <p:sp>
        <p:nvSpPr>
          <p:cNvPr id="285" name="Shape 285"/>
          <p:cNvSpPr>
            <a:spLocks noGrp="1"/>
          </p:cNvSpPr>
          <p:nvPr>
            <p:ph type="body" sz="quarter" idx="16"/>
          </p:nvPr>
        </p:nvSpPr>
        <p:spPr>
          <a:xfrm>
            <a:off x="8724900" y="3949700"/>
            <a:ext cx="6476455" cy="456605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900"/>
              </a:spcBef>
              <a:buSzTx/>
              <a:buNone/>
              <a:defRPr sz="32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Click to edit text</a:t>
            </a:r>
          </a:p>
        </p:txBody>
      </p:sp>
      <p:sp>
        <p:nvSpPr>
          <p:cNvPr id="286" name="Shape 286"/>
          <p:cNvSpPr>
            <a:spLocks noGrp="1"/>
          </p:cNvSpPr>
          <p:nvPr>
            <p:ph type="body" sz="quarter" idx="17"/>
          </p:nvPr>
        </p:nvSpPr>
        <p:spPr>
          <a:xfrm>
            <a:off x="16090900" y="3949700"/>
            <a:ext cx="6730455" cy="456605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900"/>
              </a:spcBef>
              <a:buSzTx/>
              <a:buNone/>
              <a:defRPr sz="32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Click to edit text</a:t>
            </a:r>
          </a:p>
        </p:txBody>
      </p:sp>
      <p:sp>
        <p:nvSpPr>
          <p:cNvPr id="287" name="Shape 287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95" name="Shape 295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6" name="Shape 296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233767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297" name="Shape 297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233767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298" name="Shape 298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4847438" cy="33334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900"/>
              </a:spcBef>
              <a:buSzTx/>
              <a:buNone/>
              <a:defRPr sz="23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Click to edit text</a:t>
            </a:r>
          </a:p>
        </p:txBody>
      </p:sp>
      <p:sp>
        <p:nvSpPr>
          <p:cNvPr id="299" name="Shape 299"/>
          <p:cNvSpPr>
            <a:spLocks noGrp="1"/>
          </p:cNvSpPr>
          <p:nvPr>
            <p:ph type="body" sz="quarter" idx="16"/>
          </p:nvPr>
        </p:nvSpPr>
        <p:spPr>
          <a:xfrm>
            <a:off x="7061200" y="3949700"/>
            <a:ext cx="4822038" cy="33334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900"/>
              </a:spcBef>
              <a:buSzTx/>
              <a:buNone/>
              <a:defRPr sz="23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Click to edit text</a:t>
            </a:r>
          </a:p>
        </p:txBody>
      </p:sp>
      <p:sp>
        <p:nvSpPr>
          <p:cNvPr id="300" name="Shape 300"/>
          <p:cNvSpPr>
            <a:spLocks noGrp="1"/>
          </p:cNvSpPr>
          <p:nvPr>
            <p:ph type="body" sz="quarter" idx="17"/>
          </p:nvPr>
        </p:nvSpPr>
        <p:spPr>
          <a:xfrm>
            <a:off x="12522200" y="3949700"/>
            <a:ext cx="4796638" cy="33334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900"/>
              </a:spcBef>
              <a:buSzTx/>
              <a:buNone/>
              <a:defRPr sz="23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Click to edit text</a:t>
            </a:r>
          </a:p>
        </p:txBody>
      </p:sp>
      <p:sp>
        <p:nvSpPr>
          <p:cNvPr id="301" name="Shape 301"/>
          <p:cNvSpPr>
            <a:spLocks noGrp="1"/>
          </p:cNvSpPr>
          <p:nvPr>
            <p:ph type="body" sz="quarter" idx="18"/>
          </p:nvPr>
        </p:nvSpPr>
        <p:spPr>
          <a:xfrm>
            <a:off x="17995900" y="3949700"/>
            <a:ext cx="4796638" cy="33334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900"/>
              </a:spcBef>
              <a:buSzTx/>
              <a:buNone/>
              <a:defRPr sz="23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Click to edit text</a:t>
            </a:r>
          </a:p>
        </p:txBody>
      </p:sp>
      <p:sp>
        <p:nvSpPr>
          <p:cNvPr id="302" name="Shape 302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s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10" name="Shape 310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1" name="Shape 311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233767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312" name="Shape 312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233767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313" name="Shape 313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6271667" cy="853178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lnSpc>
                <a:spcPct val="120000"/>
              </a:lnSpc>
              <a:spcBef>
                <a:spcPts val="1000"/>
              </a:spcBef>
              <a:buSzTx/>
              <a:buNone/>
              <a:defRPr sz="26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Bodytext for a substantial piece of text for not listed items</a:t>
            </a:r>
          </a:p>
        </p:txBody>
      </p:sp>
      <p:sp>
        <p:nvSpPr>
          <p:cNvPr id="314" name="Shape 314"/>
          <p:cNvSpPr>
            <a:spLocks noGrp="1"/>
          </p:cNvSpPr>
          <p:nvPr>
            <p:ph type="body" sz="quarter" idx="16"/>
          </p:nvPr>
        </p:nvSpPr>
        <p:spPr>
          <a:xfrm>
            <a:off x="8820308" y="3949700"/>
            <a:ext cx="13944601" cy="19674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635000" indent="-635000">
              <a:spcBef>
                <a:spcPts val="900"/>
              </a:spcBef>
              <a:buClr>
                <a:srgbClr val="EE3124"/>
              </a:buClr>
              <a:defRPr sz="4800">
                <a:latin typeface="+mj-lt"/>
                <a:ea typeface="+mj-ea"/>
                <a:cs typeface="+mj-cs"/>
                <a:sym typeface="Arial"/>
              </a:defRPr>
            </a:lvl1pPr>
            <a:lvl2pPr marL="1123461" indent="-488461">
              <a:spcBef>
                <a:spcPts val="900"/>
              </a:spcBef>
              <a:buClr>
                <a:srgbClr val="EE3124"/>
              </a:buClr>
              <a:buChar char="-"/>
              <a:defRPr sz="4000">
                <a:latin typeface="+mj-lt"/>
                <a:ea typeface="+mj-ea"/>
                <a:cs typeface="+mj-cs"/>
                <a:sym typeface="Arial"/>
              </a:defRPr>
            </a:lvl2pPr>
            <a:lvl3pPr marL="1672980" indent="-402980">
              <a:spcBef>
                <a:spcPts val="900"/>
              </a:spcBef>
              <a:buClr>
                <a:srgbClr val="EE3124"/>
              </a:buClr>
              <a:defRPr sz="3300">
                <a:latin typeface="+mj-lt"/>
                <a:ea typeface="+mj-ea"/>
                <a:cs typeface="+mj-cs"/>
                <a:sym typeface="Arial"/>
              </a:defRPr>
            </a:lvl3pPr>
          </a:lstStyle>
          <a:p>
            <a:r>
              <a:t>First Level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</p:txBody>
      </p:sp>
      <p:sp>
        <p:nvSpPr>
          <p:cNvPr id="315" name="Shape 315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4" name="Shape 324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233767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325" name="Shape 325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233767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326" name="Shape 326"/>
          <p:cNvSpPr>
            <a:spLocks noGrp="1"/>
          </p:cNvSpPr>
          <p:nvPr>
            <p:ph type="pic" idx="15"/>
          </p:nvPr>
        </p:nvSpPr>
        <p:spPr>
          <a:xfrm>
            <a:off x="0" y="3255627"/>
            <a:ext cx="24384000" cy="834222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+ 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>
            <a:spLocks noGrp="1"/>
          </p:cNvSpPr>
          <p:nvPr>
            <p:ph type="sldNum" sz="quarter" idx="2"/>
          </p:nvPr>
        </p:nvSpPr>
        <p:spPr>
          <a:xfrm>
            <a:off x="189694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1587500" y="12255500"/>
            <a:ext cx="1027430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6" name="Shape 336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233767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337" name="Shape 337"/>
          <p:cNvSpPr>
            <a:spLocks noGrp="1"/>
          </p:cNvSpPr>
          <p:nvPr>
            <p:ph type="body" sz="quarter" idx="14"/>
          </p:nvPr>
        </p:nvSpPr>
        <p:spPr>
          <a:xfrm>
            <a:off x="1575117" y="2333538"/>
            <a:ext cx="21233767" cy="518443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338" name="Shape 338"/>
          <p:cNvSpPr>
            <a:spLocks noGrp="1"/>
          </p:cNvSpPr>
          <p:nvPr>
            <p:ph type="pic" sz="quarter" idx="15"/>
          </p:nvPr>
        </p:nvSpPr>
        <p:spPr>
          <a:xfrm>
            <a:off x="-71587" y="3270200"/>
            <a:ext cx="6134101" cy="4203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39" name="Shape 339"/>
          <p:cNvSpPr>
            <a:spLocks noGrp="1"/>
          </p:cNvSpPr>
          <p:nvPr>
            <p:ph type="pic" sz="quarter" idx="16"/>
          </p:nvPr>
        </p:nvSpPr>
        <p:spPr>
          <a:xfrm>
            <a:off x="-71587" y="7461200"/>
            <a:ext cx="6134101" cy="4203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40" name="Shape 340"/>
          <p:cNvSpPr>
            <a:spLocks noGrp="1"/>
          </p:cNvSpPr>
          <p:nvPr>
            <p:ph type="pic" sz="quarter" idx="17"/>
          </p:nvPr>
        </p:nvSpPr>
        <p:spPr>
          <a:xfrm>
            <a:off x="6062513" y="3270200"/>
            <a:ext cx="6134101" cy="4203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41" name="Shape 341"/>
          <p:cNvSpPr>
            <a:spLocks noGrp="1"/>
          </p:cNvSpPr>
          <p:nvPr>
            <p:ph type="pic" sz="quarter" idx="18"/>
          </p:nvPr>
        </p:nvSpPr>
        <p:spPr>
          <a:xfrm>
            <a:off x="6062513" y="7461200"/>
            <a:ext cx="6134101" cy="4203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42" name="Shape 342"/>
          <p:cNvSpPr>
            <a:spLocks noGrp="1"/>
          </p:cNvSpPr>
          <p:nvPr>
            <p:ph type="pic" sz="quarter" idx="19"/>
          </p:nvPr>
        </p:nvSpPr>
        <p:spPr>
          <a:xfrm>
            <a:off x="12196613" y="3270200"/>
            <a:ext cx="6134101" cy="4203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43" name="Shape 343"/>
          <p:cNvSpPr>
            <a:spLocks noGrp="1"/>
          </p:cNvSpPr>
          <p:nvPr>
            <p:ph type="pic" sz="quarter" idx="20"/>
          </p:nvPr>
        </p:nvSpPr>
        <p:spPr>
          <a:xfrm>
            <a:off x="12196613" y="7461200"/>
            <a:ext cx="6134101" cy="4203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44" name="Shape 344"/>
          <p:cNvSpPr>
            <a:spLocks noGrp="1"/>
          </p:cNvSpPr>
          <p:nvPr>
            <p:ph type="pic" sz="quarter" idx="21"/>
          </p:nvPr>
        </p:nvSpPr>
        <p:spPr>
          <a:xfrm>
            <a:off x="18330713" y="3270200"/>
            <a:ext cx="6134101" cy="4203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45" name="Shape 345"/>
          <p:cNvSpPr>
            <a:spLocks noGrp="1"/>
          </p:cNvSpPr>
          <p:nvPr>
            <p:ph type="pic" sz="quarter" idx="22"/>
          </p:nvPr>
        </p:nvSpPr>
        <p:spPr>
          <a:xfrm>
            <a:off x="18330713" y="7461200"/>
            <a:ext cx="6134101" cy="4203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20556931" y="12363177"/>
            <a:ext cx="261223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KUNSTENPUNT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 Title Presentation 1 line">
    <p:bg>
      <p:bgPr>
        <a:solidFill>
          <a:srgbClr val="EE3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1562100" y="1066800"/>
            <a:ext cx="21590000" cy="4927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3"/>
          </p:nvPr>
        </p:nvSpPr>
        <p:spPr>
          <a:xfrm>
            <a:off x="1575117" y="6065586"/>
            <a:ext cx="21590001" cy="14340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NAME CAPITALS · NAME 2 CAPITALS · NAME 3 CAPITALS · OTHER TEXT</a:t>
            </a:r>
          </a:p>
          <a:p>
            <a: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2 JANUARI 2016</a:t>
            </a:r>
          </a:p>
        </p:txBody>
      </p:sp>
      <p:sp>
        <p:nvSpPr>
          <p:cNvPr id="31" name="Shape 31"/>
          <p:cNvSpPr/>
          <p:nvPr/>
        </p:nvSpPr>
        <p:spPr>
          <a:xfrm>
            <a:off x="1587500" y="12255500"/>
            <a:ext cx="1320829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d 1 Line">
    <p:bg>
      <p:bgPr>
        <a:solidFill>
          <a:srgbClr val="EE3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590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  <a:hlinkClick r:id="rId2"/>
              </a:defRPr>
            </a:lvl1pPr>
          </a:lstStyle>
          <a:p>
            <a:r>
              <a:rPr>
                <a:hlinkClick r:id="rId2"/>
              </a:rPr>
              <a:t>WWW.KUNSTENPUNT.BE</a:t>
            </a:r>
          </a:p>
        </p:txBody>
      </p:sp>
      <p:sp>
        <p:nvSpPr>
          <p:cNvPr id="354" name="Shape 354"/>
          <p:cNvSpPr>
            <a:spLocks noGrp="1"/>
          </p:cNvSpPr>
          <p:nvPr>
            <p:ph type="body" sz="quarter" idx="14"/>
          </p:nvPr>
        </p:nvSpPr>
        <p:spPr>
          <a:xfrm>
            <a:off x="1562100" y="3949700"/>
            <a:ext cx="8306436" cy="176345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1000"/>
              </a:spcBef>
              <a:buSzTx/>
              <a:buNone/>
              <a:defRPr sz="35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Click to add extra tekst for Q&amp;A </a:t>
            </a:r>
          </a:p>
          <a:p>
            <a:pPr marL="0" indent="0">
              <a:spcBef>
                <a:spcPts val="1000"/>
              </a:spcBef>
              <a:buSzTx/>
              <a:buNone/>
              <a:defRPr sz="35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or special mentions </a:t>
            </a:r>
          </a:p>
        </p:txBody>
      </p:sp>
      <p:sp>
        <p:nvSpPr>
          <p:cNvPr id="355" name="Shape 355"/>
          <p:cNvSpPr/>
          <p:nvPr/>
        </p:nvSpPr>
        <p:spPr>
          <a:xfrm>
            <a:off x="1587500" y="12255500"/>
            <a:ext cx="1320829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6" name="Shape 356"/>
          <p:cNvSpPr>
            <a:spLocks noGrp="1"/>
          </p:cNvSpPr>
          <p:nvPr>
            <p:ph type="sldNum" sz="quarter" idx="2"/>
          </p:nvPr>
        </p:nvSpPr>
        <p:spPr>
          <a:xfrm>
            <a:off x="167088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d 2 Lines">
    <p:bg>
      <p:bgPr>
        <a:solidFill>
          <a:srgbClr val="EE3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590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  <a:hlinkClick r:id="rId2"/>
              </a:defRPr>
            </a:lvl1pPr>
          </a:lstStyle>
          <a:p>
            <a:r>
              <a:rPr>
                <a:hlinkClick r:id="rId2"/>
              </a:rPr>
              <a:t>WWW.KUNSTENPUNT.BE</a:t>
            </a:r>
          </a:p>
        </p:txBody>
      </p:sp>
      <p:sp>
        <p:nvSpPr>
          <p:cNvPr id="364" name="Shape 364"/>
          <p:cNvSpPr>
            <a:spLocks noGrp="1"/>
          </p:cNvSpPr>
          <p:nvPr>
            <p:ph type="body" sz="quarter" idx="14"/>
          </p:nvPr>
        </p:nvSpPr>
        <p:spPr>
          <a:xfrm>
            <a:off x="1562100" y="3949700"/>
            <a:ext cx="8306436" cy="176345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1000"/>
              </a:spcBef>
              <a:buSzTx/>
              <a:buNone/>
              <a:defRPr sz="35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Click to add extra tekst for Q&amp;A </a:t>
            </a:r>
          </a:p>
          <a:p>
            <a:pPr marL="0" indent="0">
              <a:spcBef>
                <a:spcPts val="1000"/>
              </a:spcBef>
              <a:buSzTx/>
              <a:buNone/>
              <a:defRPr sz="35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or special mentions </a:t>
            </a:r>
          </a:p>
        </p:txBody>
      </p:sp>
      <p:sp>
        <p:nvSpPr>
          <p:cNvPr id="365" name="Shape 365"/>
          <p:cNvSpPr/>
          <p:nvPr/>
        </p:nvSpPr>
        <p:spPr>
          <a:xfrm>
            <a:off x="1587500" y="10363200"/>
            <a:ext cx="8179835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1587500" y="12255500"/>
            <a:ext cx="4724542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7" name="Shape 367"/>
          <p:cNvSpPr>
            <a:spLocks noGrp="1"/>
          </p:cNvSpPr>
          <p:nvPr>
            <p:ph type="sldNum" sz="quarter" idx="2"/>
          </p:nvPr>
        </p:nvSpPr>
        <p:spPr>
          <a:xfrm>
            <a:off x="167088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d Black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>
            <a:spLocks noGrp="1"/>
          </p:cNvSpPr>
          <p:nvPr>
            <p:ph type="body" sz="quarter" idx="13"/>
          </p:nvPr>
        </p:nvSpPr>
        <p:spPr>
          <a:xfrm>
            <a:off x="1562100" y="3949700"/>
            <a:ext cx="8306436" cy="186215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pPr>
            <a:r>
              <a:t>Click to add extra tekst for Q&amp;A 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pPr>
            <a:r>
              <a:t>or special mentions </a:t>
            </a:r>
          </a:p>
        </p:txBody>
      </p:sp>
      <p:sp>
        <p:nvSpPr>
          <p:cNvPr id="375" name="Shape 375"/>
          <p:cNvSpPr/>
          <p:nvPr/>
        </p:nvSpPr>
        <p:spPr>
          <a:xfrm>
            <a:off x="1587500" y="12255500"/>
            <a:ext cx="13208290" cy="48205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1575117" y="1114338"/>
            <a:ext cx="21590001" cy="1073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latin typeface="+mj-lt"/>
                <a:ea typeface="+mj-ea"/>
                <a:cs typeface="+mj-cs"/>
                <a:sym typeface="Arial"/>
                <a:hlinkClick r:id="rId2"/>
              </a:defRPr>
            </a:lvl1pPr>
          </a:lstStyle>
          <a:p>
            <a:r>
              <a:rPr>
                <a:hlinkClick r:id="rId2"/>
              </a:rPr>
              <a:t>WWW.KUNSTENPUNT.BE</a:t>
            </a:r>
          </a:p>
        </p:txBody>
      </p:sp>
      <p:sp>
        <p:nvSpPr>
          <p:cNvPr id="377" name="Shape 377"/>
          <p:cNvSpPr>
            <a:spLocks noGrp="1"/>
          </p:cNvSpPr>
          <p:nvPr>
            <p:ph type="sldNum" sz="quarter" idx="2"/>
          </p:nvPr>
        </p:nvSpPr>
        <p:spPr>
          <a:xfrm>
            <a:off x="167088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d Black 2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>
            <a:spLocks noGrp="1"/>
          </p:cNvSpPr>
          <p:nvPr>
            <p:ph type="body" sz="quarter" idx="13"/>
          </p:nvPr>
        </p:nvSpPr>
        <p:spPr>
          <a:xfrm>
            <a:off x="1562100" y="3949700"/>
            <a:ext cx="8306436" cy="186215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pPr>
            <a:r>
              <a:t>Click to add extra tekst for Q&amp;A 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SzTx/>
              <a:buNone/>
              <a:defRPr sz="3500">
                <a:latin typeface="+mj-lt"/>
                <a:ea typeface="+mj-ea"/>
                <a:cs typeface="+mj-cs"/>
                <a:sym typeface="Arial"/>
              </a:defRPr>
            </a:pPr>
            <a:r>
              <a:t>or special mentions </a:t>
            </a:r>
          </a:p>
        </p:txBody>
      </p:sp>
      <p:sp>
        <p:nvSpPr>
          <p:cNvPr id="385" name="Shape 385"/>
          <p:cNvSpPr/>
          <p:nvPr/>
        </p:nvSpPr>
        <p:spPr>
          <a:xfrm>
            <a:off x="1587500" y="10363200"/>
            <a:ext cx="8179835" cy="48205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6" name="Shape 386"/>
          <p:cNvSpPr/>
          <p:nvPr/>
        </p:nvSpPr>
        <p:spPr>
          <a:xfrm>
            <a:off x="1587500" y="12255500"/>
            <a:ext cx="4724542" cy="48205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7" name="Shape 387"/>
          <p:cNvSpPr/>
          <p:nvPr/>
        </p:nvSpPr>
        <p:spPr>
          <a:xfrm>
            <a:off x="1575117" y="1114338"/>
            <a:ext cx="21590001" cy="1073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latin typeface="+mj-lt"/>
                <a:ea typeface="+mj-ea"/>
                <a:cs typeface="+mj-cs"/>
                <a:sym typeface="Arial"/>
                <a:hlinkClick r:id="rId2"/>
              </a:defRPr>
            </a:lvl1pPr>
          </a:lstStyle>
          <a:p>
            <a:r>
              <a:rPr>
                <a:hlinkClick r:id="rId2"/>
              </a:rPr>
              <a:t>WWW.KUNSTENPUNT.BE</a:t>
            </a:r>
          </a:p>
        </p:txBody>
      </p:sp>
      <p:sp>
        <p:nvSpPr>
          <p:cNvPr id="388" name="Shape 388"/>
          <p:cNvSpPr>
            <a:spLocks noGrp="1"/>
          </p:cNvSpPr>
          <p:nvPr>
            <p:ph type="sldNum" sz="quarter" idx="2"/>
          </p:nvPr>
        </p:nvSpPr>
        <p:spPr>
          <a:xfrm>
            <a:off x="16708831" y="12363177"/>
            <a:ext cx="1227938" cy="382898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Titles Presentation 1 line">
    <p:bg>
      <p:bgPr>
        <a:solidFill>
          <a:srgbClr val="EE3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body" sz="quarter" idx="13"/>
          </p:nvPr>
        </p:nvSpPr>
        <p:spPr>
          <a:xfrm>
            <a:off x="1575117" y="6598155"/>
            <a:ext cx="21590001" cy="14340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NAME CAPITALS · NAME 2 CAPITALS · NAME 3 CAPITALS · OTHER TEXT</a:t>
            </a:r>
          </a:p>
          <a:p>
            <a: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2 JANUARI 2016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4"/>
          </p:nvPr>
        </p:nvSpPr>
        <p:spPr>
          <a:xfrm>
            <a:off x="1575117" y="3921038"/>
            <a:ext cx="21590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41" name="Shape 41"/>
          <p:cNvSpPr/>
          <p:nvPr/>
        </p:nvSpPr>
        <p:spPr>
          <a:xfrm>
            <a:off x="1587500" y="12255500"/>
            <a:ext cx="13208290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1562100" y="1066800"/>
            <a:ext cx="21590000" cy="201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154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rt 1 Line To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Campagnebeeld.jpg"/>
          <p:cNvPicPr>
            <a:picLocks noChangeAspect="1"/>
          </p:cNvPicPr>
          <p:nvPr/>
        </p:nvPicPr>
        <p:blipFill>
          <a:blip r:embed="rId2">
            <a:extLst/>
          </a:blip>
          <a:srcRect t="41843" b="41843"/>
          <a:stretch>
            <a:fillRect/>
          </a:stretch>
        </p:blipFill>
        <p:spPr>
          <a:xfrm>
            <a:off x="-1909133" y="10762830"/>
            <a:ext cx="27618985" cy="3001833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>
            <a:spLocks noGrp="1"/>
          </p:cNvSpPr>
          <p:nvPr>
            <p:ph type="pic" idx="13"/>
          </p:nvPr>
        </p:nvSpPr>
        <p:spPr>
          <a:xfrm>
            <a:off x="-1" y="-794690"/>
            <a:ext cx="24384001" cy="1162228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rt 2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logo-kunstenpunt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6762" y="1264995"/>
            <a:ext cx="8141311" cy="3317854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hape 60"/>
          <p:cNvSpPr/>
          <p:nvPr/>
        </p:nvSpPr>
        <p:spPr>
          <a:xfrm>
            <a:off x="1587500" y="10363200"/>
            <a:ext cx="8179835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1587500" y="12255500"/>
            <a:ext cx="4724542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rt 2 Lines Bg Img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logo-kunstenpunt2-whit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14203" y="1264549"/>
            <a:ext cx="8141310" cy="3317854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1587500" y="10363200"/>
            <a:ext cx="8179835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1587500" y="12255500"/>
            <a:ext cx="4724542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 Title Presentation ">
    <p:bg>
      <p:bgPr>
        <a:solidFill>
          <a:srgbClr val="EE3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1562100" y="1066800"/>
            <a:ext cx="21590000" cy="49276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r>
              <a:t>Title Text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sz="quarter" idx="13"/>
          </p:nvPr>
        </p:nvSpPr>
        <p:spPr>
          <a:xfrm>
            <a:off x="1575117" y="6065586"/>
            <a:ext cx="21590001" cy="14340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NAME CAPITALS · NAME 2 CAPITALS · NAME 3 CAPITALS · OTHER TEXT</a:t>
            </a:r>
          </a:p>
          <a:p>
            <a: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2 JANUARI 2016</a:t>
            </a:r>
          </a:p>
        </p:txBody>
      </p:sp>
      <p:sp>
        <p:nvSpPr>
          <p:cNvPr id="81" name="Shape 81"/>
          <p:cNvSpPr/>
          <p:nvPr/>
        </p:nvSpPr>
        <p:spPr>
          <a:xfrm>
            <a:off x="1587500" y="10363200"/>
            <a:ext cx="8179835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1587500" y="12255500"/>
            <a:ext cx="4724542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Titles Presentation">
    <p:bg>
      <p:bgPr>
        <a:solidFill>
          <a:srgbClr val="EE31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body" sz="quarter" idx="13"/>
          </p:nvPr>
        </p:nvSpPr>
        <p:spPr>
          <a:xfrm>
            <a:off x="1575117" y="6598155"/>
            <a:ext cx="21590001" cy="1434090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NAME CAPITALS · NAME 2 CAPITALS · NAME 3 CAPITALS · OTHER TEXT</a:t>
            </a:r>
          </a:p>
          <a:p>
            <a:pPr marL="0" indent="0">
              <a:spcBef>
                <a:spcPts val="0"/>
              </a:spcBef>
              <a:buSzTx/>
              <a:buNone/>
              <a:defRPr sz="33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2 JANUARI 2016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sz="quarter" idx="14"/>
          </p:nvPr>
        </p:nvSpPr>
        <p:spPr>
          <a:xfrm>
            <a:off x="1575117" y="3921038"/>
            <a:ext cx="21590001" cy="107332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92" name="Shape 92"/>
          <p:cNvSpPr/>
          <p:nvPr/>
        </p:nvSpPr>
        <p:spPr>
          <a:xfrm>
            <a:off x="1562100" y="1066800"/>
            <a:ext cx="21590000" cy="201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154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93" name="Shape 93"/>
          <p:cNvSpPr/>
          <p:nvPr/>
        </p:nvSpPr>
        <p:spPr>
          <a:xfrm>
            <a:off x="1587500" y="10363200"/>
            <a:ext cx="8179835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1587500" y="12255500"/>
            <a:ext cx="4724542" cy="4820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theme" Target="../theme/theme1.xml"/><Relationship Id="rId3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1587500" y="12255500"/>
            <a:ext cx="13208290" cy="482055"/>
          </a:xfrm>
          <a:prstGeom prst="rect">
            <a:avLst/>
          </a:prstGeom>
          <a:solidFill>
            <a:srgbClr val="EE312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logo-kunstenpunt1.pdf"/>
          <p:cNvPicPr>
            <a:picLocks noChangeAspect="1"/>
          </p:cNvPicPr>
          <p:nvPr/>
        </p:nvPicPr>
        <p:blipFill>
          <a:blip r:embed="rId35">
            <a:extLst/>
          </a:blip>
          <a:stretch>
            <a:fillRect/>
          </a:stretch>
        </p:blipFill>
        <p:spPr>
          <a:xfrm>
            <a:off x="1598229" y="1273731"/>
            <a:ext cx="13186832" cy="143324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11704067" y="13081000"/>
            <a:ext cx="481584" cy="48449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2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681" r:id="rId32"/>
    <p:sldLayoutId id="2147483682" r:id="rId33"/>
  </p:sldLayoutIdLst>
  <p:transition xmlns:p14="http://schemas.microsoft.com/office/powerpoint/2010/main" spd="med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228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685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914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11430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1371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600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4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687916" marR="0" indent="-687916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4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2286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4572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6858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9144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11430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13716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6002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/>
          <p:nvPr/>
        </p:nvSpPr>
        <p:spPr>
          <a:xfrm>
            <a:off x="1707966" y="1956192"/>
            <a:ext cx="21451783" cy="3116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ts val="900"/>
              </a:spcBef>
              <a:defRPr sz="6500" b="1" i="1">
                <a:solidFill>
                  <a:srgbClr val="FF26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 smtClean="0">
                <a:solidFill>
                  <a:schemeClr val="tx2"/>
                </a:solidFill>
              </a:rPr>
              <a:t>LOONT PASSIE?</a:t>
            </a:r>
            <a:endParaRPr dirty="0">
              <a:solidFill>
                <a:schemeClr val="tx2"/>
              </a:solidFill>
            </a:endParaRPr>
          </a:p>
          <a:p>
            <a:pPr algn="l">
              <a:spcBef>
                <a:spcPts val="900"/>
              </a:spcBef>
              <a:defRPr sz="6500" b="1">
                <a:solidFill>
                  <a:srgbClr val="FF26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dirty="0" smtClean="0">
                <a:solidFill>
                  <a:srgbClr val="4E9E9F"/>
                </a:solidFill>
              </a:rPr>
              <a:t>Een </a:t>
            </a:r>
            <a:r>
              <a:rPr dirty="0">
                <a:solidFill>
                  <a:srgbClr val="4E9E9F"/>
                </a:solidFill>
              </a:rPr>
              <a:t>onderzoek naar de sociaal-economische positie van professionele kunstenaars in Vlaanderen </a:t>
            </a:r>
          </a:p>
        </p:txBody>
      </p:sp>
      <p:sp>
        <p:nvSpPr>
          <p:cNvPr id="398" name="Shape 398"/>
          <p:cNvSpPr/>
          <p:nvPr/>
        </p:nvSpPr>
        <p:spPr>
          <a:xfrm>
            <a:off x="1562099" y="8058270"/>
            <a:ext cx="21743516" cy="1346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ts val="900"/>
              </a:spcBef>
              <a:defRPr sz="4000" b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Muntpunt, Brussel, </a:t>
            </a:r>
            <a:r>
              <a:rPr lang="nl-BE" dirty="0" smtClean="0"/>
              <a:t>22</a:t>
            </a:r>
            <a:r>
              <a:rPr dirty="0" smtClean="0"/>
              <a:t> </a:t>
            </a:r>
            <a:r>
              <a:rPr dirty="0"/>
              <a:t>november 2016</a:t>
            </a:r>
          </a:p>
          <a:p>
            <a:pPr algn="l">
              <a:spcBef>
                <a:spcPts val="900"/>
              </a:spcBef>
              <a:defRPr sz="4000" b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Presentatie onderzoeksresultaten en antwoorden vanuit het </a:t>
            </a:r>
            <a:r>
              <a:rPr lang="nl-BE" dirty="0" smtClean="0"/>
              <a:t>c</a:t>
            </a:r>
            <a:r>
              <a:rPr dirty="0" smtClean="0"/>
              <a:t>ultuurbeleid</a:t>
            </a:r>
            <a:endParaRPr dirty="0"/>
          </a:p>
        </p:txBody>
      </p:sp>
      <p:pic>
        <p:nvPicPr>
          <p:cNvPr id="399" name="vlaanderen_verbeelding_werkt_naakt_c81m27y45k4_300dp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213056" y="11274990"/>
            <a:ext cx="4681909" cy="1974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92861" y="251249"/>
            <a:ext cx="14283611" cy="695868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3243" y="7399642"/>
            <a:ext cx="13965201" cy="6085846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Shape 449"/>
          <p:cNvSpPr/>
          <p:nvPr/>
        </p:nvSpPr>
        <p:spPr>
          <a:xfrm>
            <a:off x="1053105" y="251249"/>
            <a:ext cx="8387460" cy="166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r">
              <a:defRPr sz="3600">
                <a:latin typeface="+mj-lt"/>
                <a:ea typeface="+mj-ea"/>
                <a:cs typeface="+mj-cs"/>
                <a:sym typeface="Arial"/>
              </a:defRPr>
            </a:pPr>
            <a:r>
              <a:rPr i="1" dirty="0"/>
              <a:t>Figuur 2. Voorbeeld podiumkunstenaars</a:t>
            </a:r>
          </a:p>
          <a:p>
            <a:pPr algn="r">
              <a:defRPr sz="3600">
                <a:latin typeface="+mj-lt"/>
                <a:ea typeface="+mj-ea"/>
                <a:cs typeface="+mj-cs"/>
                <a:sym typeface="Arial"/>
              </a:defRPr>
            </a:pPr>
            <a:r>
              <a:rPr i="1" dirty="0"/>
              <a:t>Artistieke activiteiten in de podiumkunsten</a:t>
            </a:r>
          </a:p>
        </p:txBody>
      </p:sp>
      <p:sp>
        <p:nvSpPr>
          <p:cNvPr id="450" name="Shape 450"/>
          <p:cNvSpPr/>
          <p:nvPr/>
        </p:nvSpPr>
        <p:spPr>
          <a:xfrm>
            <a:off x="14432692" y="11269497"/>
            <a:ext cx="8456830" cy="166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defRPr sz="3600">
                <a:latin typeface="+mj-lt"/>
                <a:ea typeface="+mj-ea"/>
                <a:cs typeface="+mj-cs"/>
                <a:sym typeface="Arial"/>
              </a:defRPr>
            </a:pPr>
            <a:r>
              <a:rPr i="1" dirty="0"/>
              <a:t>Figuur 3. Voorbeeld podiumkunstenaars</a:t>
            </a:r>
          </a:p>
          <a:p>
            <a:pPr algn="l">
              <a:defRPr sz="3600">
                <a:latin typeface="+mj-lt"/>
                <a:ea typeface="+mj-ea"/>
                <a:cs typeface="+mj-cs"/>
                <a:sym typeface="Arial"/>
              </a:defRPr>
            </a:pPr>
            <a:r>
              <a:rPr i="1" dirty="0"/>
              <a:t>Niet-artistieke activiteiten in de podiumkunsten</a:t>
            </a:r>
          </a:p>
        </p:txBody>
      </p:sp>
      <p:sp>
        <p:nvSpPr>
          <p:cNvPr id="451" name="Shape 451"/>
          <p:cNvSpPr/>
          <p:nvPr/>
        </p:nvSpPr>
        <p:spPr>
          <a:xfrm>
            <a:off x="9990975" y="6031146"/>
            <a:ext cx="1924158" cy="127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N = 356 </a:t>
            </a:r>
          </a:p>
        </p:txBody>
      </p:sp>
      <p:sp>
        <p:nvSpPr>
          <p:cNvPr id="452" name="Shape 452"/>
          <p:cNvSpPr/>
          <p:nvPr/>
        </p:nvSpPr>
        <p:spPr>
          <a:xfrm>
            <a:off x="252007" y="12134921"/>
            <a:ext cx="1924158" cy="127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N = 331 </a:t>
            </a:r>
          </a:p>
        </p:txBody>
      </p:sp>
      <p:sp>
        <p:nvSpPr>
          <p:cNvPr id="2" name="Rectangle 1"/>
          <p:cNvSpPr/>
          <p:nvPr/>
        </p:nvSpPr>
        <p:spPr>
          <a:xfrm>
            <a:off x="2624686" y="3823457"/>
            <a:ext cx="68158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600" dirty="0">
                <a:latin typeface="Arial"/>
                <a:cs typeface="Arial"/>
              </a:rPr>
              <a:t>Meer </a:t>
            </a:r>
            <a:r>
              <a:rPr lang="en-US" sz="3600" dirty="0" err="1">
                <a:latin typeface="Arial"/>
                <a:cs typeface="Arial"/>
              </a:rPr>
              <a:t>dan</a:t>
            </a:r>
            <a:r>
              <a:rPr lang="en-US" sz="3600" dirty="0">
                <a:latin typeface="Arial"/>
                <a:cs typeface="Arial"/>
              </a:rPr>
              <a:t> 50% </a:t>
            </a:r>
            <a:r>
              <a:rPr lang="en-US" sz="3600" dirty="0" err="1">
                <a:latin typeface="Arial"/>
                <a:cs typeface="Arial"/>
              </a:rPr>
              <a:t>betrokken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3600" dirty="0" err="1">
                <a:latin typeface="Arial"/>
                <a:cs typeface="Arial"/>
              </a:rPr>
              <a:t>bij</a:t>
            </a:r>
            <a:r>
              <a:rPr lang="en-US" sz="3600" dirty="0">
                <a:latin typeface="Arial"/>
                <a:cs typeface="Arial"/>
              </a:rPr>
              <a:t>      </a:t>
            </a:r>
            <a:r>
              <a:rPr lang="en-US" sz="3600" dirty="0" err="1">
                <a:latin typeface="Arial"/>
                <a:cs typeface="Arial"/>
              </a:rPr>
              <a:t>meer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3600" dirty="0" err="1">
                <a:latin typeface="Arial"/>
                <a:cs typeface="Arial"/>
              </a:rPr>
              <a:t>dan</a:t>
            </a:r>
            <a:r>
              <a:rPr lang="en-US" sz="3600" dirty="0">
                <a:latin typeface="Arial"/>
                <a:cs typeface="Arial"/>
              </a:rPr>
              <a:t> 4 </a:t>
            </a:r>
            <a:r>
              <a:rPr lang="en-US" sz="3600" dirty="0" err="1">
                <a:latin typeface="Arial"/>
                <a:cs typeface="Arial"/>
              </a:rPr>
              <a:t>producties</a:t>
            </a:r>
            <a:r>
              <a:rPr lang="en-US" sz="3600" dirty="0">
                <a:latin typeface="Arial"/>
                <a:cs typeface="Arial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/>
          <p:nvPr/>
        </p:nvSpPr>
        <p:spPr>
          <a:xfrm>
            <a:off x="3439288" y="2263635"/>
            <a:ext cx="15817473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40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i="1" dirty="0"/>
              <a:t>Figuur 4. Aandeel kunstenaars met een betaalde, niet-artistieke job - per discipline (2014)</a:t>
            </a:r>
          </a:p>
        </p:txBody>
      </p:sp>
      <p:pic>
        <p:nvPicPr>
          <p:cNvPr id="2" name="Picture 1" descr="ExtraKunstenJob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217" y="3707073"/>
            <a:ext cx="15982438" cy="945627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/>
          <p:nvPr/>
        </p:nvSpPr>
        <p:spPr>
          <a:xfrm>
            <a:off x="1861087" y="1961777"/>
            <a:ext cx="21386799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40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i="1" dirty="0"/>
              <a:t>Figuur 5. Voorbeeld tijdsbesteding muzikanten &amp; componisten </a:t>
            </a:r>
          </a:p>
        </p:txBody>
      </p:sp>
      <p:pic>
        <p:nvPicPr>
          <p:cNvPr id="46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5420" y="2778421"/>
            <a:ext cx="16835784" cy="10101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5420" y="2778421"/>
            <a:ext cx="9527415" cy="5716450"/>
          </a:xfrm>
          <a:prstGeom prst="rect">
            <a:avLst/>
          </a:prstGeom>
          <a:ln w="12700">
            <a:miter lim="400000"/>
          </a:ln>
        </p:spPr>
      </p:pic>
      <p:sp>
        <p:nvSpPr>
          <p:cNvPr id="463" name="Shape 463"/>
          <p:cNvSpPr/>
          <p:nvPr/>
        </p:nvSpPr>
        <p:spPr>
          <a:xfrm>
            <a:off x="7378597" y="3078832"/>
            <a:ext cx="3591721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/>
          </a:p>
        </p:txBody>
      </p:sp>
      <p:sp>
        <p:nvSpPr>
          <p:cNvPr id="464" name="Shape 464"/>
          <p:cNvSpPr/>
          <p:nvPr/>
        </p:nvSpPr>
        <p:spPr>
          <a:xfrm>
            <a:off x="8238989" y="3733280"/>
            <a:ext cx="15742647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>
              <a:defRPr sz="40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i="1" dirty="0"/>
              <a:t>Figuur 6. Voorbeeld verdeling inkomsten muzikanten &amp; componisten </a:t>
            </a:r>
          </a:p>
        </p:txBody>
      </p:sp>
      <p:sp>
        <p:nvSpPr>
          <p:cNvPr id="466" name="Shape 466"/>
          <p:cNvSpPr/>
          <p:nvPr/>
        </p:nvSpPr>
        <p:spPr>
          <a:xfrm>
            <a:off x="974580" y="2220787"/>
            <a:ext cx="21386799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sz="4000" i="1" dirty="0"/>
              <a:t>Figuur 5. Voorbeeld tijdsbesteding muzikanten &amp; componisten </a:t>
            </a:r>
          </a:p>
        </p:txBody>
      </p:sp>
      <p:pic>
        <p:nvPicPr>
          <p:cNvPr id="46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19516" y="4591325"/>
            <a:ext cx="16362120" cy="87105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21386801" cy="1169551"/>
          </a:xfrm>
          <a:prstGeom prst="rect">
            <a:avLst/>
          </a:prstGeom>
        </p:spPr>
        <p:txBody>
          <a:bodyPr/>
          <a:lstStyle/>
          <a:p>
            <a:r>
              <a:rPr i="1" dirty="0">
                <a:solidFill>
                  <a:srgbClr val="4E9E9F"/>
                </a:solidFill>
              </a:rPr>
              <a:t>Multiple job holders</a:t>
            </a:r>
            <a:r>
              <a:rPr dirty="0">
                <a:solidFill>
                  <a:srgbClr val="4E9E9F"/>
                </a:solidFill>
              </a:rPr>
              <a:t> - ‘ondernemers’</a:t>
            </a:r>
          </a:p>
        </p:txBody>
      </p:sp>
      <p:sp>
        <p:nvSpPr>
          <p:cNvPr id="470" name="Shape 470"/>
          <p:cNvSpPr>
            <a:spLocks noGrp="1"/>
          </p:cNvSpPr>
          <p:nvPr>
            <p:ph type="body" idx="15"/>
          </p:nvPr>
        </p:nvSpPr>
        <p:spPr>
          <a:xfrm>
            <a:off x="1562100" y="3949700"/>
            <a:ext cx="21412836" cy="3860800"/>
          </a:xfrm>
          <a:prstGeom prst="rect">
            <a:avLst/>
          </a:prstGeom>
        </p:spPr>
        <p:txBody>
          <a:bodyPr/>
          <a:lstStyle/>
          <a:p>
            <a:pPr marL="661458" marR="457200" indent="-661458" defTabSz="457200">
              <a:lnSpc>
                <a:spcPct val="100000"/>
              </a:lnSpc>
              <a:spcBef>
                <a:spcPts val="0"/>
              </a:spcBef>
              <a:buClr>
                <a:srgbClr val="EE3124"/>
              </a:buClr>
              <a:buSzPct val="74000"/>
              <a:buChar char="•"/>
              <a:defRPr sz="5000"/>
            </a:pPr>
            <a:r>
              <a:rPr dirty="0" err="1"/>
              <a:t>Ondernemerschap</a:t>
            </a:r>
            <a:r>
              <a:rPr dirty="0"/>
              <a:t> = “het </a:t>
            </a:r>
            <a:r>
              <a:rPr dirty="0" err="1"/>
              <a:t>vermogen</a:t>
            </a:r>
            <a:r>
              <a:rPr dirty="0"/>
              <a:t> om de </a:t>
            </a:r>
            <a:r>
              <a:rPr dirty="0" err="1"/>
              <a:t>nodige</a:t>
            </a:r>
            <a:r>
              <a:rPr dirty="0"/>
              <a:t> </a:t>
            </a:r>
            <a:r>
              <a:rPr dirty="0" err="1"/>
              <a:t>middelen</a:t>
            </a:r>
            <a:r>
              <a:rPr dirty="0"/>
              <a:t> (</a:t>
            </a:r>
            <a:r>
              <a:rPr dirty="0" err="1"/>
              <a:t>financiële</a:t>
            </a:r>
            <a:r>
              <a:rPr dirty="0"/>
              <a:t>, </a:t>
            </a:r>
            <a:r>
              <a:rPr dirty="0" err="1"/>
              <a:t>materiële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mankracht</a:t>
            </a:r>
            <a:r>
              <a:rPr dirty="0"/>
              <a:t>)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mobiliseren</a:t>
            </a:r>
            <a:r>
              <a:rPr dirty="0"/>
              <a:t> om de </a:t>
            </a:r>
            <a:r>
              <a:rPr dirty="0" err="1"/>
              <a:t>eigen</a:t>
            </a:r>
            <a:r>
              <a:rPr dirty="0"/>
              <a:t> </a:t>
            </a:r>
            <a:r>
              <a:rPr dirty="0" err="1"/>
              <a:t>plannen</a:t>
            </a:r>
            <a:r>
              <a:rPr dirty="0"/>
              <a:t>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kunnen</a:t>
            </a:r>
            <a:r>
              <a:rPr dirty="0"/>
              <a:t> </a:t>
            </a:r>
            <a:r>
              <a:rPr dirty="0" err="1"/>
              <a:t>realiseren</a:t>
            </a:r>
            <a:r>
              <a:rPr dirty="0"/>
              <a:t>”</a:t>
            </a:r>
          </a:p>
          <a:p>
            <a:pPr marR="457200" defTabSz="457200">
              <a:lnSpc>
                <a:spcPct val="100000"/>
              </a:lnSpc>
              <a:spcBef>
                <a:spcPts val="0"/>
              </a:spcBef>
              <a:defRPr sz="5000"/>
            </a:pPr>
            <a:endParaRPr dirty="0"/>
          </a:p>
          <a:p>
            <a:pPr marL="661458" marR="457200" indent="-661458" defTabSz="457200">
              <a:lnSpc>
                <a:spcPct val="100000"/>
              </a:lnSpc>
              <a:spcBef>
                <a:spcPts val="0"/>
              </a:spcBef>
              <a:buClr>
                <a:srgbClr val="EE3124"/>
              </a:buClr>
              <a:buSzPct val="74000"/>
              <a:buChar char="•"/>
              <a:defRPr sz="5000"/>
            </a:pPr>
            <a:r>
              <a:rPr dirty="0" err="1"/>
              <a:t>Kunstenaars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belangrijke</a:t>
            </a:r>
            <a:r>
              <a:rPr dirty="0"/>
              <a:t> ‘</a:t>
            </a:r>
            <a:r>
              <a:rPr dirty="0" err="1"/>
              <a:t>subsidiënten</a:t>
            </a:r>
            <a:r>
              <a:rPr dirty="0"/>
              <a:t>’ van de </a:t>
            </a:r>
            <a:r>
              <a:rPr dirty="0" err="1"/>
              <a:t>kunsten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21386801" cy="1169551"/>
          </a:xfrm>
          <a:prstGeom prst="rect">
            <a:avLst/>
          </a:prstGeom>
        </p:spPr>
        <p:txBody>
          <a:bodyPr/>
          <a:lstStyle/>
          <a:p>
            <a:r>
              <a:rPr lang="nl-BE" dirty="0" smtClean="0">
                <a:solidFill>
                  <a:srgbClr val="4E9E9F"/>
                </a:solidFill>
              </a:rPr>
              <a:t>2. </a:t>
            </a:r>
            <a:r>
              <a:rPr dirty="0" smtClean="0">
                <a:solidFill>
                  <a:srgbClr val="4E9E9F"/>
                </a:solidFill>
              </a:rPr>
              <a:t>Kunstenaars </a:t>
            </a:r>
            <a:r>
              <a:rPr dirty="0">
                <a:solidFill>
                  <a:srgbClr val="4E9E9F"/>
                </a:solidFill>
              </a:rPr>
              <a:t>in precaire omstandigheden</a:t>
            </a:r>
          </a:p>
        </p:txBody>
      </p:sp>
      <p:sp>
        <p:nvSpPr>
          <p:cNvPr id="474" name="Shape 474"/>
          <p:cNvSpPr>
            <a:spLocks noGrp="1"/>
          </p:cNvSpPr>
          <p:nvPr>
            <p:ph type="body" idx="14"/>
          </p:nvPr>
        </p:nvSpPr>
        <p:spPr>
          <a:xfrm>
            <a:off x="1269825" y="3123190"/>
            <a:ext cx="21386799" cy="61555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i="1" dirty="0"/>
              <a:t>Figuur 7. Netto-jaarinkomens van kunstenaars die onder werknemersstatuut werken (2014)</a:t>
            </a:r>
          </a:p>
        </p:txBody>
      </p:sp>
      <p:graphicFrame>
        <p:nvGraphicFramePr>
          <p:cNvPr id="475" name="Table 475"/>
          <p:cNvGraphicFramePr/>
          <p:nvPr/>
        </p:nvGraphicFramePr>
        <p:xfrm>
          <a:off x="1299841" y="4040109"/>
          <a:ext cx="22567168" cy="6634194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955266"/>
                <a:gridCol w="3176008"/>
                <a:gridCol w="3250608"/>
                <a:gridCol w="3400514"/>
                <a:gridCol w="3546631"/>
                <a:gridCol w="3347367"/>
                <a:gridCol w="2890774"/>
              </a:tblGrid>
              <a:tr h="1025087">
                <a:tc>
                  <a:txBody>
                    <a:bodyPr/>
                    <a:lstStyle/>
                    <a:p>
                      <a:pPr algn="ctr" defTabSz="914400">
                        <a:defRPr sz="3300">
                          <a:sym typeface="Helvetica Light"/>
                        </a:defRPr>
                      </a:pPr>
                      <a:endParaRPr/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Scenaristen &amp; regisseurs
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Beeldend kunstenaars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Schrijvers &amp; illustratoren
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Muzikanten &amp; componisten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Podiumkunstenaars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l" defTabSz="914400">
                        <a:tabLst>
                          <a:tab pos="1295400" algn="l"/>
                        </a:tabLst>
                        <a:defRPr sz="1800"/>
                      </a:pPr>
                      <a:r>
                        <a:rPr sz="3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Acteurs (2014)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1025087"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Gemiddelde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24.965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14.715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21.752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22.877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17.504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19.952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1025087"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PC 25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12.600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7.000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12.000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12.000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11.360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14.017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1025087"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5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Mediaan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18.000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13.786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20.670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20.000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17.142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19.000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1025087"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PC 75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26.000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20.000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29.850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29.700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24.000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24.000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1270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1025087">
                <a:tc>
                  <a:txBody>
                    <a:bodyPr/>
                    <a:lstStyle/>
                    <a:p>
                      <a:pPr marR="457200" algn="l" defTabSz="914400">
                        <a:defRPr sz="1800"/>
                      </a:pPr>
                      <a:r>
                        <a:rPr sz="35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#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139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211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97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305</a:t>
                      </a:r>
                    </a:p>
                  </a:txBody>
                  <a:tcPr marL="63500" marR="63500" marT="0" marB="0" horzOverflow="overflow">
                    <a:lnL w="12700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166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28575">
                      <a:solidFill>
                        <a:srgbClr val="CBCBCB"/>
                      </a:solidFill>
                      <a:miter lim="400000"/>
                    </a:lnR>
                    <a:lnT w="28575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algn="ctr" defTabSz="914400">
                        <a:defRPr sz="1800"/>
                      </a:pPr>
                      <a:r>
                        <a:rPr sz="40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173</a:t>
                      </a:r>
                    </a:p>
                  </a:txBody>
                  <a:tcPr marL="63500" marR="63500" marT="0" marB="0" horzOverflow="overflow">
                    <a:lnL w="28575">
                      <a:solidFill>
                        <a:srgbClr val="CBCBCB"/>
                      </a:solidFill>
                      <a:miter lim="400000"/>
                    </a:lnL>
                    <a:lnR w="12700">
                      <a:solidFill>
                        <a:srgbClr val="CBCBCB"/>
                      </a:solidFill>
                      <a:miter lim="400000"/>
                    </a:lnR>
                    <a:lnT w="12700">
                      <a:solidFill>
                        <a:srgbClr val="CBCBCB"/>
                      </a:solidFill>
                      <a:miter lim="400000"/>
                    </a:lnT>
                    <a:lnB w="28575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477" name="Shape 477"/>
          <p:cNvSpPr/>
          <p:nvPr/>
        </p:nvSpPr>
        <p:spPr>
          <a:xfrm>
            <a:off x="1269825" y="10942784"/>
            <a:ext cx="21386799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defRPr sz="45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Mediaan alle belastingplichtigen (2013): € 24.664</a:t>
            </a:r>
          </a:p>
          <a:p>
            <a:pPr algn="l">
              <a:defRPr sz="45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75% kunstenaars diploma hoger onderwijs vs. </a:t>
            </a:r>
            <a:r>
              <a:rPr lang="nl-BE" dirty="0" smtClean="0"/>
              <a:t>4</a:t>
            </a:r>
            <a:r>
              <a:rPr dirty="0" smtClean="0"/>
              <a:t>0</a:t>
            </a:r>
            <a:r>
              <a:rPr dirty="0"/>
              <a:t>% bevolking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0" name="Table 480"/>
          <p:cNvGraphicFramePr/>
          <p:nvPr>
            <p:extLst>
              <p:ext uri="{D42A27DB-BD31-4B8C-83A1-F6EECF244321}">
                <p14:modId xmlns:p14="http://schemas.microsoft.com/office/powerpoint/2010/main" val="979289915"/>
              </p:ext>
            </p:extLst>
          </p:nvPr>
        </p:nvGraphicFramePr>
        <p:xfrm>
          <a:off x="1704820" y="766379"/>
          <a:ext cx="14804131" cy="5867202"/>
        </p:xfrm>
        <a:graphic>
          <a:graphicData uri="http://schemas.openxmlformats.org/drawingml/2006/table">
            <a:tbl>
              <a:tblPr firstRow="1" firstCol="1">
                <a:tableStyleId>{33BA23B1-9221-436E-865A-0063620EA4FD}</a:tableStyleId>
              </a:tblPr>
              <a:tblGrid>
                <a:gridCol w="2721921"/>
                <a:gridCol w="12082210"/>
              </a:tblGrid>
              <a:tr h="1087702">
                <a:tc gridSpan="2"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4000" b="1" dirty="0">
                          <a:latin typeface="+mj-lt"/>
                          <a:ea typeface="+mj-ea"/>
                          <a:cs typeface="+mj-cs"/>
                        </a:rPr>
                        <a:t>Figuur 8. Leven van artistiek werk </a:t>
                      </a:r>
                      <a:r>
                        <a:rPr sz="4000" b="1" dirty="0" smtClean="0">
                          <a:latin typeface="+mj-lt"/>
                          <a:ea typeface="+mj-ea"/>
                          <a:cs typeface="+mj-cs"/>
                        </a:rPr>
                        <a:t>alleen</a:t>
                      </a:r>
                      <a:endParaRPr sz="4000" b="1" dirty="0"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5900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 dirty="0">
                          <a:sym typeface="Helvetica"/>
                        </a:rPr>
                        <a:t>20%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>
                          <a:latin typeface="+mj-lt"/>
                          <a:ea typeface="+mj-ea"/>
                          <a:cs typeface="+mj-cs"/>
                        </a:rPr>
                        <a:t>Regisseurs &amp; scenaristen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955900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 dirty="0">
                          <a:sym typeface="Helvetica"/>
                        </a:rPr>
                        <a:t>11%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 dirty="0">
                          <a:latin typeface="+mj-lt"/>
                          <a:ea typeface="+mj-ea"/>
                          <a:cs typeface="+mj-cs"/>
                        </a:rPr>
                        <a:t>Beeldend </a:t>
                      </a:r>
                      <a:r>
                        <a:rPr sz="4000" dirty="0" smtClean="0">
                          <a:latin typeface="+mj-lt"/>
                          <a:ea typeface="+mj-ea"/>
                          <a:cs typeface="+mj-cs"/>
                        </a:rPr>
                        <a:t>kunstenaars</a:t>
                      </a:r>
                      <a:endParaRPr sz="4000" dirty="0"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955900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>
                          <a:sym typeface="Helvetica"/>
                        </a:rPr>
                        <a:t>12%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 dirty="0">
                          <a:latin typeface="+mj-lt"/>
                          <a:ea typeface="+mj-ea"/>
                          <a:cs typeface="+mj-cs"/>
                        </a:rPr>
                        <a:t>Auteurs &amp; </a:t>
                      </a:r>
                      <a:r>
                        <a:rPr sz="4000" dirty="0" smtClean="0">
                          <a:latin typeface="+mj-lt"/>
                          <a:ea typeface="+mj-ea"/>
                          <a:cs typeface="+mj-cs"/>
                        </a:rPr>
                        <a:t>illustratoren</a:t>
                      </a:r>
                      <a:endParaRPr sz="4000" dirty="0"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955900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>
                          <a:sym typeface="Helvetica"/>
                        </a:rPr>
                        <a:t>12%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 dirty="0">
                          <a:latin typeface="+mj-lt"/>
                          <a:ea typeface="+mj-ea"/>
                          <a:cs typeface="+mj-cs"/>
                        </a:rPr>
                        <a:t>Muzikanten &amp; </a:t>
                      </a:r>
                      <a:r>
                        <a:rPr sz="4000" dirty="0" smtClean="0">
                          <a:latin typeface="+mj-lt"/>
                          <a:ea typeface="+mj-ea"/>
                          <a:cs typeface="+mj-cs"/>
                        </a:rPr>
                        <a:t>componisten</a:t>
                      </a:r>
                      <a:endParaRPr sz="4000" dirty="0"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955900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>
                          <a:sym typeface="Helvetica"/>
                        </a:rPr>
                        <a:t>10% en 8%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 dirty="0">
                          <a:latin typeface="+mj-lt"/>
                          <a:ea typeface="+mj-ea"/>
                          <a:cs typeface="+mj-cs"/>
                        </a:rPr>
                        <a:t>Podiumkunstenaars en acteurs (2014</a:t>
                      </a:r>
                      <a:r>
                        <a:rPr sz="4000" dirty="0" smtClean="0">
                          <a:latin typeface="+mj-lt"/>
                          <a:ea typeface="+mj-ea"/>
                          <a:cs typeface="+mj-cs"/>
                        </a:rPr>
                        <a:t>)</a:t>
                      </a:r>
                      <a:endParaRPr sz="4000" dirty="0"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1" name="Table 481"/>
          <p:cNvGraphicFramePr/>
          <p:nvPr>
            <p:extLst>
              <p:ext uri="{D42A27DB-BD31-4B8C-83A1-F6EECF244321}">
                <p14:modId xmlns:p14="http://schemas.microsoft.com/office/powerpoint/2010/main" val="1132048748"/>
              </p:ext>
            </p:extLst>
          </p:nvPr>
        </p:nvGraphicFramePr>
        <p:xfrm>
          <a:off x="1706335" y="7249110"/>
          <a:ext cx="15019432" cy="5721369"/>
        </p:xfrm>
        <a:graphic>
          <a:graphicData uri="http://schemas.openxmlformats.org/drawingml/2006/table">
            <a:tbl>
              <a:tblPr firstRow="1" firstCol="1">
                <a:tableStyleId>{33BA23B1-9221-436E-865A-0063620EA4FD}</a:tableStyleId>
              </a:tblPr>
              <a:tblGrid>
                <a:gridCol w="2761506"/>
                <a:gridCol w="12257926"/>
              </a:tblGrid>
              <a:tr h="836429">
                <a:tc gridSpan="2"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4000" b="1" dirty="0">
                          <a:latin typeface="+mj-lt"/>
                          <a:ea typeface="+mj-ea"/>
                          <a:cs typeface="+mj-cs"/>
                        </a:rPr>
                        <a:t>Figuur 9. Leven van werk in de artistieke sectoren alleen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6988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 dirty="0">
                          <a:sym typeface="Helvetica"/>
                        </a:rPr>
                        <a:t>50%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>
                          <a:latin typeface="+mj-lt"/>
                          <a:ea typeface="+mj-ea"/>
                          <a:cs typeface="+mj-cs"/>
                        </a:rPr>
                        <a:t>Regisseurs &amp; scenaristen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976988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 dirty="0">
                          <a:sym typeface="Helvetica"/>
                        </a:rPr>
                        <a:t>50%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 dirty="0">
                          <a:latin typeface="+mj-lt"/>
                          <a:ea typeface="+mj-ea"/>
                          <a:cs typeface="+mj-cs"/>
                        </a:rPr>
                        <a:t>Muzikanten &amp; </a:t>
                      </a:r>
                      <a:r>
                        <a:rPr sz="4000" dirty="0" smtClean="0">
                          <a:latin typeface="+mj-lt"/>
                          <a:ea typeface="+mj-ea"/>
                          <a:cs typeface="+mj-cs"/>
                        </a:rPr>
                        <a:t>componisten</a:t>
                      </a:r>
                      <a:endParaRPr sz="4000" dirty="0"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976988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>
                          <a:sym typeface="Helvetica"/>
                        </a:rPr>
                        <a:t>31%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 dirty="0">
                          <a:latin typeface="+mj-lt"/>
                          <a:ea typeface="+mj-ea"/>
                          <a:cs typeface="+mj-cs"/>
                        </a:rPr>
                        <a:t>Beeldend </a:t>
                      </a:r>
                      <a:r>
                        <a:rPr sz="4000" dirty="0" smtClean="0">
                          <a:latin typeface="+mj-lt"/>
                          <a:ea typeface="+mj-ea"/>
                          <a:cs typeface="+mj-cs"/>
                        </a:rPr>
                        <a:t>kunstenaars</a:t>
                      </a:r>
                      <a:endParaRPr sz="4000" dirty="0"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976988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>
                          <a:sym typeface="Helvetica"/>
                        </a:rPr>
                        <a:t>27%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 dirty="0">
                          <a:latin typeface="+mj-lt"/>
                          <a:ea typeface="+mj-ea"/>
                          <a:cs typeface="+mj-cs"/>
                        </a:rPr>
                        <a:t>Podiumkunstenaars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  <a:tr h="976988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3600" b="1">
                          <a:sym typeface="Helvetica"/>
                        </a:rPr>
                        <a:t>26%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marR="457200" algn="l" defTabSz="457200">
                        <a:lnSpc>
                          <a:spcPct val="115000"/>
                        </a:lnSpc>
                        <a:defRPr sz="1800"/>
                      </a:pPr>
                      <a:r>
                        <a:rPr sz="4000" dirty="0">
                          <a:latin typeface="+mj-lt"/>
                          <a:ea typeface="+mj-ea"/>
                          <a:cs typeface="+mj-cs"/>
                        </a:rPr>
                        <a:t>Auteurs &amp; illustratoren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/>
          <p:cNvSpPr/>
          <p:nvPr/>
        </p:nvSpPr>
        <p:spPr>
          <a:xfrm>
            <a:off x="1562100" y="3949700"/>
            <a:ext cx="21412836" cy="477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457200" algn="l" defTabSz="457200"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Subjectieve </a:t>
            </a:r>
            <a:r>
              <a:rPr lang="nl-BE" dirty="0" smtClean="0"/>
              <a:t>/ </a:t>
            </a:r>
            <a:r>
              <a:rPr dirty="0" smtClean="0"/>
              <a:t>ervaring</a:t>
            </a:r>
            <a:endParaRPr dirty="0"/>
          </a:p>
          <a:p>
            <a:pPr marR="457200" algn="l" defTabSz="457200">
              <a:defRPr>
                <a:latin typeface="+mj-lt"/>
                <a:ea typeface="+mj-ea"/>
                <a:cs typeface="+mj-cs"/>
                <a:sym typeface="Arial"/>
              </a:defRPr>
            </a:pPr>
            <a:endParaRPr dirty="0"/>
          </a:p>
          <a:p>
            <a:pPr marL="661458" marR="457200" indent="-661458" algn="l" defTabSz="457200">
              <a:buClr>
                <a:srgbClr val="EE3124"/>
              </a:buClr>
              <a:buSzPct val="74000"/>
              <a:buChar char="•"/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dirty="0" err="1"/>
              <a:t>Onvoorspelbaarheid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lage</a:t>
            </a:r>
            <a:r>
              <a:rPr dirty="0"/>
              <a:t> </a:t>
            </a:r>
            <a:r>
              <a:rPr dirty="0" err="1"/>
              <a:t>totale</a:t>
            </a:r>
            <a:r>
              <a:rPr dirty="0"/>
              <a:t> </a:t>
            </a:r>
            <a:r>
              <a:rPr dirty="0" err="1"/>
              <a:t>inkomens</a:t>
            </a:r>
            <a:r>
              <a:rPr dirty="0"/>
              <a:t> </a:t>
            </a:r>
            <a:r>
              <a:rPr dirty="0" err="1"/>
              <a:t>baart</a:t>
            </a:r>
            <a:r>
              <a:rPr dirty="0"/>
              <a:t> </a:t>
            </a:r>
            <a:r>
              <a:rPr dirty="0" err="1"/>
              <a:t>zorgen</a:t>
            </a:r>
            <a:endParaRPr dirty="0"/>
          </a:p>
          <a:p>
            <a:pPr marL="661458" marR="457200" indent="-661458" algn="l" defTabSz="457200">
              <a:buClr>
                <a:srgbClr val="EE3124"/>
              </a:buClr>
              <a:buSzPct val="74000"/>
              <a:buChar char="•"/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45% </a:t>
            </a:r>
            <a:r>
              <a:rPr dirty="0" err="1"/>
              <a:t>overweegt</a:t>
            </a:r>
            <a:r>
              <a:rPr dirty="0"/>
              <a:t> </a:t>
            </a:r>
            <a:r>
              <a:rPr i="1" dirty="0" err="1"/>
              <a:t>soms</a:t>
            </a:r>
            <a:r>
              <a:rPr dirty="0"/>
              <a:t> of </a:t>
            </a:r>
            <a:r>
              <a:rPr i="1" dirty="0" err="1"/>
              <a:t>vaak</a:t>
            </a:r>
            <a:r>
              <a:rPr dirty="0"/>
              <a:t> om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stoppen</a:t>
            </a:r>
            <a:r>
              <a:rPr dirty="0"/>
              <a:t> (</a:t>
            </a:r>
            <a:r>
              <a:rPr dirty="0" err="1"/>
              <a:t>podiumkunsten</a:t>
            </a:r>
            <a:r>
              <a:rPr dirty="0"/>
              <a:t> tot 60%)</a:t>
            </a:r>
          </a:p>
          <a:p>
            <a:pPr marL="661458" marR="457200" indent="-661458" algn="l" defTabSz="457200">
              <a:buClr>
                <a:srgbClr val="EE3124"/>
              </a:buClr>
              <a:buSzPct val="74000"/>
              <a:buChar char="•"/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Meer </a:t>
            </a:r>
            <a:r>
              <a:rPr dirty="0" err="1"/>
              <a:t>dan</a:t>
            </a:r>
            <a:r>
              <a:rPr dirty="0"/>
              <a:t> </a:t>
            </a:r>
            <a:r>
              <a:rPr dirty="0" err="1"/>
              <a:t>een</a:t>
            </a:r>
            <a:r>
              <a:rPr dirty="0"/>
              <a:t> </a:t>
            </a:r>
            <a:r>
              <a:rPr dirty="0" err="1"/>
              <a:t>kwart</a:t>
            </a:r>
            <a:r>
              <a:rPr dirty="0"/>
              <a:t> van de </a:t>
            </a:r>
            <a:r>
              <a:rPr dirty="0" err="1"/>
              <a:t>alleenstaande</a:t>
            </a:r>
            <a:r>
              <a:rPr dirty="0"/>
              <a:t> </a:t>
            </a:r>
            <a:r>
              <a:rPr dirty="0" err="1"/>
              <a:t>kunstenaars</a:t>
            </a:r>
            <a:r>
              <a:rPr dirty="0"/>
              <a:t> </a:t>
            </a:r>
            <a:r>
              <a:rPr dirty="0" err="1"/>
              <a:t>geeft</a:t>
            </a:r>
            <a:r>
              <a:rPr dirty="0"/>
              <a:t> </a:t>
            </a:r>
            <a:r>
              <a:rPr dirty="0" err="1"/>
              <a:t>aan</a:t>
            </a:r>
            <a:r>
              <a:rPr dirty="0"/>
              <a:t> </a:t>
            </a:r>
            <a:r>
              <a:rPr dirty="0" err="1"/>
              <a:t>niet</a:t>
            </a:r>
            <a:r>
              <a:rPr dirty="0"/>
              <a:t> </a:t>
            </a:r>
            <a:r>
              <a:rPr dirty="0" err="1"/>
              <a:t>rond</a:t>
            </a:r>
            <a:r>
              <a:rPr dirty="0"/>
              <a:t>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komen</a:t>
            </a:r>
            <a:r>
              <a:rPr dirty="0"/>
              <a:t> met </a:t>
            </a:r>
            <a:r>
              <a:rPr dirty="0" err="1"/>
              <a:t>zijn</a:t>
            </a:r>
            <a:r>
              <a:rPr dirty="0"/>
              <a:t>/</a:t>
            </a:r>
            <a:r>
              <a:rPr dirty="0" err="1"/>
              <a:t>haar</a:t>
            </a:r>
            <a:r>
              <a:rPr dirty="0"/>
              <a:t> </a:t>
            </a:r>
            <a:r>
              <a:rPr dirty="0" err="1"/>
              <a:t>volledige</a:t>
            </a:r>
            <a:r>
              <a:rPr dirty="0"/>
              <a:t> </a:t>
            </a:r>
            <a:r>
              <a:rPr dirty="0" err="1"/>
              <a:t>inkomen</a:t>
            </a:r>
            <a:endParaRPr dirty="0"/>
          </a:p>
          <a:p>
            <a:pPr marL="844550" marR="457200" indent="-158750" algn="l" defTabSz="457200">
              <a:buClr>
                <a:srgbClr val="EE3124"/>
              </a:buClr>
              <a:buSzPct val="74000"/>
              <a:buChar char="•"/>
              <a:defRPr sz="12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485" name="Shape 485"/>
          <p:cNvSpPr/>
          <p:nvPr/>
        </p:nvSpPr>
        <p:spPr>
          <a:xfrm>
            <a:off x="1575117" y="1114338"/>
            <a:ext cx="21386801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dirty="0">
                <a:solidFill>
                  <a:srgbClr val="4E9E9F"/>
                </a:solidFill>
              </a:rPr>
              <a:t>Kunstenaars in precaire omstandigheden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/>
          <p:nvPr/>
        </p:nvSpPr>
        <p:spPr>
          <a:xfrm>
            <a:off x="1562100" y="3949700"/>
            <a:ext cx="21412836" cy="6340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661458" marR="457200" indent="-661458" algn="l" defTabSz="457200">
              <a:buClr>
                <a:srgbClr val="EE3124"/>
              </a:buClr>
              <a:buSzPct val="74000"/>
              <a:buChar char="•"/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90% tevreden met inhoudelijk en artistieke aspecten van de job</a:t>
            </a:r>
          </a:p>
          <a:p>
            <a:pPr marR="457200" algn="l" defTabSz="457200">
              <a:defRPr>
                <a:latin typeface="+mj-lt"/>
                <a:ea typeface="+mj-ea"/>
                <a:cs typeface="+mj-cs"/>
                <a:sym typeface="Arial"/>
              </a:defRPr>
            </a:pPr>
            <a:endParaRPr dirty="0"/>
          </a:p>
          <a:p>
            <a:pPr marL="661458" marR="457200" indent="-661458" algn="l" defTabSz="457200">
              <a:buClr>
                <a:srgbClr val="EE3124"/>
              </a:buClr>
              <a:buSzPct val="74000"/>
              <a:buChar char="•"/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i="1" dirty="0"/>
              <a:t>Onderzoek</a:t>
            </a:r>
            <a:r>
              <a:rPr dirty="0"/>
              <a:t>, </a:t>
            </a:r>
            <a:r>
              <a:rPr i="1" dirty="0"/>
              <a:t>ontwikkeling</a:t>
            </a:r>
            <a:r>
              <a:rPr dirty="0"/>
              <a:t> en </a:t>
            </a:r>
            <a:r>
              <a:rPr i="1" dirty="0"/>
              <a:t>creatie</a:t>
            </a:r>
            <a:r>
              <a:rPr dirty="0"/>
              <a:t> minder vergoede activiteiten</a:t>
            </a:r>
          </a:p>
          <a:p>
            <a:pPr marL="1880576" marR="457200" lvl="2" indent="-610576" algn="l" defTabSz="457200">
              <a:buClr>
                <a:srgbClr val="EE3124"/>
              </a:buClr>
              <a:buSzPct val="75000"/>
              <a:buChar char="•"/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scheppingsdrang basis voor afwentelen financieel risico?</a:t>
            </a:r>
          </a:p>
          <a:p>
            <a:pPr marR="457200" algn="l" defTabSz="457200">
              <a:defRPr>
                <a:latin typeface="+mj-lt"/>
                <a:ea typeface="+mj-ea"/>
                <a:cs typeface="+mj-cs"/>
                <a:sym typeface="Arial"/>
              </a:defRPr>
            </a:pPr>
            <a:endParaRPr lang="nl-BE" dirty="0" smtClean="0"/>
          </a:p>
          <a:p>
            <a:pPr marR="457200" algn="l" defTabSz="457200"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 smtClean="0"/>
              <a:t>Collectiviseren?</a:t>
            </a:r>
            <a:endParaRPr dirty="0"/>
          </a:p>
          <a:p>
            <a:pPr marL="661458" marR="457200" indent="-661458" algn="l" defTabSz="457200">
              <a:buClr>
                <a:srgbClr val="EE3124"/>
              </a:buClr>
              <a:buSzPct val="74000"/>
              <a:buChar char="•"/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Duidelijke vraag naar afspraken minimum- en billijke vergoedingen</a:t>
            </a:r>
          </a:p>
          <a:p>
            <a:pPr marL="661458" marR="457200" indent="-661458" algn="l" defTabSz="457200">
              <a:buClr>
                <a:srgbClr val="EE3124"/>
              </a:buClr>
              <a:buSzPct val="74000"/>
              <a:buChar char="•"/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Waar kunstenaars zich verenigen zijn ze minder kwetsbaar</a:t>
            </a:r>
          </a:p>
          <a:p>
            <a:pPr marL="844550" marR="457200" indent="-158750" algn="l" defTabSz="457200">
              <a:buClr>
                <a:srgbClr val="EE3124"/>
              </a:buClr>
              <a:buSzPct val="74000"/>
              <a:buChar char="•"/>
              <a:defRPr sz="12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489" name="Shape 489"/>
          <p:cNvSpPr/>
          <p:nvPr/>
        </p:nvSpPr>
        <p:spPr>
          <a:xfrm>
            <a:off x="1575117" y="1114338"/>
            <a:ext cx="21386801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lang="nl-BE" dirty="0" smtClean="0">
                <a:solidFill>
                  <a:srgbClr val="4E9E9F"/>
                </a:solidFill>
              </a:rPr>
              <a:t>3. </a:t>
            </a:r>
            <a:r>
              <a:rPr dirty="0" smtClean="0">
                <a:solidFill>
                  <a:srgbClr val="4E9E9F"/>
                </a:solidFill>
              </a:rPr>
              <a:t>Scheppingsdrang </a:t>
            </a:r>
            <a:r>
              <a:rPr dirty="0">
                <a:solidFill>
                  <a:srgbClr val="4E9E9F"/>
                </a:solidFill>
              </a:rPr>
              <a:t>maakt kwetsbaar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/>
          <p:nvPr/>
        </p:nvSpPr>
        <p:spPr>
          <a:xfrm>
            <a:off x="1562100" y="3949700"/>
            <a:ext cx="21412836" cy="75713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Grote gelijkenissen 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maar ook opmerkelijke </a:t>
            </a:r>
            <a:r>
              <a:rPr dirty="0" smtClean="0"/>
              <a:t>verschillen</a:t>
            </a:r>
            <a:endParaRPr i="1" dirty="0"/>
          </a:p>
          <a:p>
            <a:pPr marL="1856153" lvl="2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tussen </a:t>
            </a:r>
            <a:r>
              <a:rPr dirty="0" smtClean="0"/>
              <a:t>disciplines</a:t>
            </a:r>
            <a:r>
              <a:rPr lang="nl-BE" dirty="0" smtClean="0"/>
              <a:t> </a:t>
            </a:r>
            <a:r>
              <a:rPr lang="nl-BE" sz="4400" dirty="0" smtClean="0">
                <a:sym typeface="Arial"/>
              </a:rPr>
              <a:t>- </a:t>
            </a:r>
            <a:r>
              <a:rPr lang="nl-BE" sz="4400" i="1" dirty="0">
                <a:sym typeface="Arial"/>
              </a:rPr>
              <a:t>zie ook fiches</a:t>
            </a:r>
            <a:endParaRPr dirty="0"/>
          </a:p>
          <a:p>
            <a:pPr marL="1856153" lvl="2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binnen disciplines</a:t>
            </a:r>
          </a:p>
          <a:p>
            <a:pPr marL="1856153" lvl="2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verschillende fases carrière</a:t>
            </a:r>
          </a:p>
          <a:p>
            <a:pPr marL="1856153" lvl="2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aandeel marktwerking </a:t>
            </a:r>
          </a:p>
          <a:p>
            <a:pPr marL="1856153" lvl="2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…</a:t>
            </a:r>
          </a:p>
          <a:p>
            <a:pPr algn="l">
              <a:spcBef>
                <a:spcPts val="900"/>
              </a:spcBef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dirty="0"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Vraagt maatwerk in de zoektocht naar </a:t>
            </a:r>
            <a:r>
              <a:rPr dirty="0" smtClean="0"/>
              <a:t>antwoorden</a:t>
            </a:r>
            <a:r>
              <a:rPr lang="nl-BE" dirty="0" smtClean="0"/>
              <a:t> van sector en beleid</a:t>
            </a:r>
            <a:endParaRPr dirty="0"/>
          </a:p>
        </p:txBody>
      </p:sp>
      <p:sp>
        <p:nvSpPr>
          <p:cNvPr id="493" name="Shape 493"/>
          <p:cNvSpPr/>
          <p:nvPr/>
        </p:nvSpPr>
        <p:spPr>
          <a:xfrm>
            <a:off x="1549081" y="1114338"/>
            <a:ext cx="21412837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dirty="0">
                <a:solidFill>
                  <a:srgbClr val="4E9E9F"/>
                </a:solidFill>
              </a:rPr>
              <a:t>Diversiteit vraag maatwerk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21590001" cy="116955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7600" b="1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dirty="0">
                <a:solidFill>
                  <a:schemeClr val="tx2"/>
                </a:solidFill>
              </a:rPr>
              <a:t>WELKOM</a:t>
            </a:r>
          </a:p>
        </p:txBody>
      </p:sp>
      <p:sp>
        <p:nvSpPr>
          <p:cNvPr id="402" name="Shape 402"/>
          <p:cNvSpPr>
            <a:spLocks noGrp="1"/>
          </p:cNvSpPr>
          <p:nvPr>
            <p:ph type="body" idx="14"/>
          </p:nvPr>
        </p:nvSpPr>
        <p:spPr>
          <a:xfrm>
            <a:off x="1397000" y="3674173"/>
            <a:ext cx="21590000" cy="8002191"/>
          </a:xfrm>
          <a:prstGeom prst="rect">
            <a:avLst/>
          </a:prstGeom>
        </p:spPr>
        <p:txBody>
          <a:bodyPr/>
          <a:lstStyle/>
          <a:p>
            <a:pPr>
              <a:defRPr sz="4000"/>
            </a:pPr>
            <a:r>
              <a:rPr dirty="0" smtClean="0"/>
              <a:t>12u</a:t>
            </a:r>
            <a:r>
              <a:rPr lang="nl-BE" dirty="0" smtClean="0"/>
              <a:t>3</a:t>
            </a:r>
            <a:r>
              <a:rPr dirty="0" smtClean="0"/>
              <a:t>0</a:t>
            </a:r>
            <a:r>
              <a:rPr dirty="0"/>
              <a:t>: Inleiding </a:t>
            </a:r>
          </a:p>
          <a:p>
            <a:pPr marL="0" lvl="7" indent="1600200">
              <a:spcBef>
                <a:spcPts val="0"/>
              </a:spcBef>
              <a:buSzTx/>
              <a:buNone/>
              <a:defRPr sz="4000" i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Delphine Hesters - Kunstenpunt </a:t>
            </a:r>
            <a:r>
              <a:rPr lang="nl-BE" dirty="0" smtClean="0"/>
              <a:t> (in naam van opdrachtgevers)</a:t>
            </a:r>
            <a:endParaRPr dirty="0"/>
          </a:p>
          <a:p>
            <a:pPr>
              <a:defRPr sz="4000"/>
            </a:pPr>
            <a:endParaRPr dirty="0"/>
          </a:p>
          <a:p>
            <a:pPr>
              <a:defRPr sz="4000"/>
            </a:pPr>
            <a:r>
              <a:rPr dirty="0" smtClean="0"/>
              <a:t>12u</a:t>
            </a:r>
            <a:r>
              <a:rPr lang="nl-BE" dirty="0" smtClean="0"/>
              <a:t>3</a:t>
            </a:r>
            <a:r>
              <a:rPr dirty="0" smtClean="0"/>
              <a:t>5</a:t>
            </a:r>
            <a:r>
              <a:rPr dirty="0"/>
              <a:t>: Voorstelling van het onderzoek </a:t>
            </a:r>
          </a:p>
          <a:p>
            <a:pPr marL="0" lvl="7" indent="1600200">
              <a:spcBef>
                <a:spcPts val="0"/>
              </a:spcBef>
              <a:buSzTx/>
              <a:buNone/>
              <a:defRPr sz="4000" i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Opzet van het onderzoek: Jessy Siongers - CuDOS, UGent</a:t>
            </a:r>
          </a:p>
          <a:p>
            <a:pPr marL="0" lvl="7" indent="1600200">
              <a:spcBef>
                <a:spcPts val="0"/>
              </a:spcBef>
              <a:buSzTx/>
              <a:buNone/>
              <a:defRPr sz="4000" i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Voornaamste inzichten: Delphine Hesters - Kunstenpunt</a:t>
            </a:r>
          </a:p>
          <a:p>
            <a:pPr marL="0" lvl="7" indent="1600200">
              <a:spcBef>
                <a:spcPts val="0"/>
              </a:spcBef>
              <a:buSzTx/>
              <a:buNone/>
              <a:defRPr sz="4000" i="1">
                <a:latin typeface="+mj-lt"/>
                <a:ea typeface="+mj-ea"/>
                <a:cs typeface="+mj-cs"/>
                <a:sym typeface="Arial"/>
              </a:defRPr>
            </a:pPr>
            <a:endParaRPr dirty="0"/>
          </a:p>
          <a:p>
            <a:pPr>
              <a:defRPr sz="4000"/>
            </a:pPr>
            <a:r>
              <a:rPr dirty="0" smtClean="0"/>
              <a:t>12u</a:t>
            </a:r>
            <a:r>
              <a:rPr lang="nl-BE" dirty="0" smtClean="0"/>
              <a:t>5</a:t>
            </a:r>
            <a:r>
              <a:rPr dirty="0" smtClean="0"/>
              <a:t>5</a:t>
            </a:r>
            <a:r>
              <a:rPr dirty="0"/>
              <a:t>: Antwoorden van het beleid: welke beleidsinitiatieven sluiten aan op de</a:t>
            </a:r>
          </a:p>
          <a:p>
            <a:pPr marL="0" lvl="7" indent="1600200">
              <a:spcBef>
                <a:spcPts val="0"/>
              </a:spcBef>
              <a:buSzTx/>
              <a:buNone/>
              <a:defRPr sz="4000" b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bevindingen van het onderzoek? </a:t>
            </a:r>
          </a:p>
          <a:p>
            <a:pPr marL="0" lvl="7" indent="1600200">
              <a:spcBef>
                <a:spcPts val="0"/>
              </a:spcBef>
              <a:buSzTx/>
              <a:buNone/>
              <a:defRPr sz="4000" i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Vlaams </a:t>
            </a:r>
            <a:r>
              <a:rPr lang="nl-BE" dirty="0" smtClean="0"/>
              <a:t>m</a:t>
            </a:r>
            <a:r>
              <a:rPr dirty="0" smtClean="0"/>
              <a:t>inister </a:t>
            </a:r>
            <a:r>
              <a:rPr dirty="0"/>
              <a:t>van Cultuur Sven Gatz</a:t>
            </a:r>
          </a:p>
          <a:p>
            <a:pPr>
              <a:defRPr sz="4000"/>
            </a:pPr>
            <a:endParaRPr dirty="0"/>
          </a:p>
          <a:p>
            <a:pPr>
              <a:defRPr sz="4000"/>
            </a:pPr>
            <a:r>
              <a:rPr dirty="0" smtClean="0"/>
              <a:t>1</a:t>
            </a:r>
            <a:r>
              <a:rPr lang="nl-BE" dirty="0" smtClean="0"/>
              <a:t>3</a:t>
            </a:r>
            <a:r>
              <a:rPr dirty="0" smtClean="0"/>
              <a:t>u</a:t>
            </a:r>
            <a:r>
              <a:rPr lang="nl-BE" dirty="0" smtClean="0"/>
              <a:t>05</a:t>
            </a:r>
            <a:r>
              <a:rPr dirty="0" smtClean="0"/>
              <a:t>: </a:t>
            </a:r>
            <a:r>
              <a:rPr dirty="0"/>
              <a:t>Vragen en antwoorden </a:t>
            </a:r>
          </a:p>
          <a:p>
            <a:pPr>
              <a:defRPr sz="4000"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21590001" cy="116955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7600" b="1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dirty="0">
                <a:solidFill>
                  <a:schemeClr val="tx2"/>
                </a:solidFill>
              </a:rPr>
              <a:t>ANTWOORDEN VAN HET BELEID</a:t>
            </a:r>
          </a:p>
        </p:txBody>
      </p:sp>
      <p:sp>
        <p:nvSpPr>
          <p:cNvPr id="496" name="Shape 496"/>
          <p:cNvSpPr>
            <a:spLocks noGrp="1"/>
          </p:cNvSpPr>
          <p:nvPr>
            <p:ph type="body" idx="14"/>
          </p:nvPr>
        </p:nvSpPr>
        <p:spPr>
          <a:xfrm>
            <a:off x="1575117" y="4503486"/>
            <a:ext cx="21590001" cy="4970591"/>
          </a:xfrm>
          <a:prstGeom prst="rect">
            <a:avLst/>
          </a:prstGeom>
        </p:spPr>
        <p:txBody>
          <a:bodyPr/>
          <a:lstStyle/>
          <a:p>
            <a:pPr>
              <a:defRPr sz="5000"/>
            </a:pPr>
            <a:r>
              <a:rPr dirty="0" err="1"/>
              <a:t>Welke</a:t>
            </a:r>
            <a:r>
              <a:rPr dirty="0"/>
              <a:t> </a:t>
            </a:r>
            <a:r>
              <a:rPr dirty="0" err="1"/>
              <a:t>beleidsinitiatieven</a:t>
            </a:r>
            <a:r>
              <a:rPr dirty="0"/>
              <a:t> </a:t>
            </a:r>
            <a:r>
              <a:rPr dirty="0" err="1"/>
              <a:t>sluiten</a:t>
            </a:r>
            <a:r>
              <a:rPr dirty="0"/>
              <a:t> </a:t>
            </a:r>
            <a:r>
              <a:rPr dirty="0" err="1"/>
              <a:t>aan</a:t>
            </a:r>
            <a:r>
              <a:rPr dirty="0"/>
              <a:t> op de </a:t>
            </a:r>
            <a:r>
              <a:rPr dirty="0" err="1"/>
              <a:t>bevindingen</a:t>
            </a:r>
            <a:r>
              <a:rPr dirty="0"/>
              <a:t> van het </a:t>
            </a:r>
            <a:r>
              <a:rPr dirty="0" err="1"/>
              <a:t>onderzoek</a:t>
            </a:r>
            <a:r>
              <a:rPr dirty="0"/>
              <a:t>?</a:t>
            </a:r>
          </a:p>
          <a:p>
            <a:pPr>
              <a:defRPr sz="5000" b="0" i="1"/>
            </a:pPr>
            <a:endParaRPr dirty="0"/>
          </a:p>
          <a:p>
            <a:pPr>
              <a:defRPr sz="5000" b="0" i="1"/>
            </a:pPr>
            <a:endParaRPr dirty="0"/>
          </a:p>
          <a:p>
            <a:pPr>
              <a:defRPr sz="5000" b="0" i="1"/>
            </a:pPr>
            <a:r>
              <a:rPr dirty="0"/>
              <a:t>Vlaams </a:t>
            </a:r>
            <a:r>
              <a:rPr lang="nl-BE" dirty="0" smtClean="0"/>
              <a:t>m</a:t>
            </a:r>
            <a:r>
              <a:rPr dirty="0" smtClean="0"/>
              <a:t>inister </a:t>
            </a:r>
            <a:r>
              <a:rPr dirty="0"/>
              <a:t>van Cultuur Sven Gatz</a:t>
            </a:r>
          </a:p>
          <a:p>
            <a:pPr>
              <a:defRPr sz="4000"/>
            </a:pPr>
            <a:endParaRPr dirty="0"/>
          </a:p>
          <a:p>
            <a:endParaRPr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/>
          <p:nvPr/>
        </p:nvSpPr>
        <p:spPr>
          <a:xfrm>
            <a:off x="1549081" y="1114338"/>
            <a:ext cx="21412837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lang="nl-BE" dirty="0" smtClean="0">
                <a:solidFill>
                  <a:srgbClr val="4E9E9F"/>
                </a:solidFill>
              </a:rPr>
              <a:t>1. Financiële steun via subsidies</a:t>
            </a:r>
            <a:endParaRPr dirty="0">
              <a:solidFill>
                <a:srgbClr val="4E9E9F"/>
              </a:solidFill>
            </a:endParaRPr>
          </a:p>
        </p:txBody>
      </p:sp>
      <p:sp>
        <p:nvSpPr>
          <p:cNvPr id="4" name="Shape 492"/>
          <p:cNvSpPr/>
          <p:nvPr/>
        </p:nvSpPr>
        <p:spPr>
          <a:xfrm>
            <a:off x="1549082" y="3712639"/>
            <a:ext cx="21412836" cy="6717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b="1" dirty="0" smtClean="0"/>
              <a:t>1. Nieuw </a:t>
            </a:r>
            <a:r>
              <a:rPr lang="nl-BE" b="1" dirty="0" smtClean="0"/>
              <a:t>Kunstendecreet</a:t>
            </a:r>
          </a:p>
          <a:p>
            <a:pPr marL="635000" lvl="2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 smtClean="0"/>
              <a:t>Structurele en projectsubsidies</a:t>
            </a:r>
            <a:endParaRPr lang="nl-BE" dirty="0" smtClean="0"/>
          </a:p>
          <a:p>
            <a:pPr marL="635000" lvl="2" indent="-635000" algn="l">
              <a:spcBef>
                <a:spcPts val="900"/>
              </a:spcBef>
              <a:buClr>
                <a:srgbClr val="EE3124"/>
              </a:buClr>
              <a:buSzPct val="74000"/>
              <a:buFontTx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dirty="0" smtClean="0">
                <a:sym typeface="Arial"/>
              </a:rPr>
              <a:t>Kortlopende en meerjarige beurzen</a:t>
            </a:r>
            <a:endParaRPr lang="nl-BE" dirty="0" smtClean="0"/>
          </a:p>
          <a:p>
            <a:pPr marL="635000" lvl="2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 smtClean="0"/>
              <a:t>Binnen</a:t>
            </a:r>
            <a:r>
              <a:rPr lang="nl-BE" dirty="0" smtClean="0"/>
              <a:t>- en buitenlandse residentie- en presentatieplekken</a:t>
            </a:r>
          </a:p>
          <a:p>
            <a:pPr marL="635000" lvl="2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dirty="0" smtClean="0"/>
          </a:p>
          <a:p>
            <a:pPr lvl="2" indent="0"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b="1" dirty="0" smtClean="0"/>
              <a:t>2. Beheersovereenkomsten Kunstinstellingen</a:t>
            </a:r>
            <a:endParaRPr lang="nl-BE" b="1" dirty="0" smtClean="0"/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b="1" dirty="0" smtClean="0"/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b="1" dirty="0" smtClean="0"/>
              <a:t>3. </a:t>
            </a:r>
            <a:r>
              <a:rPr lang="nl-BE" b="1" dirty="0" smtClean="0"/>
              <a:t>VAF </a:t>
            </a:r>
            <a:r>
              <a:rPr lang="nl-BE" b="1" dirty="0" smtClean="0"/>
              <a:t>en </a:t>
            </a:r>
            <a:r>
              <a:rPr lang="nl-BE" b="1" dirty="0" smtClean="0"/>
              <a:t>VFL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7694927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>
            <a:spLocks noGrp="1"/>
          </p:cNvSpPr>
          <p:nvPr>
            <p:ph type="body" idx="16"/>
          </p:nvPr>
        </p:nvSpPr>
        <p:spPr>
          <a:xfrm>
            <a:off x="13152921" y="3080051"/>
            <a:ext cx="10325100" cy="904863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b="1" dirty="0" smtClean="0"/>
          </a:p>
          <a:p>
            <a:pPr marL="0" indent="0">
              <a:buNone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b="1" dirty="0"/>
              <a:t>6. Kunstenaarstoelage </a:t>
            </a:r>
          </a:p>
          <a:p>
            <a:pPr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/>
              <a:t>Tijdelijk overbruggingskrediet voor projecten/investeringen</a:t>
            </a:r>
          </a:p>
          <a:p>
            <a:pPr marL="0" indent="0">
              <a:buNone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b="1" dirty="0"/>
          </a:p>
          <a:p>
            <a:pPr marL="0" indent="0">
              <a:buNone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b="1" dirty="0" smtClean="0"/>
              <a:t>7. Aankoopregeling </a:t>
            </a:r>
            <a:r>
              <a:rPr lang="nl-BE" b="1" dirty="0"/>
              <a:t>hedendaagse kunst</a:t>
            </a:r>
          </a:p>
          <a:p>
            <a:pPr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/>
              <a:t>Aankopen van </a:t>
            </a:r>
            <a:r>
              <a:rPr lang="nl-BE" dirty="0" smtClean="0"/>
              <a:t>Vlaamse </a:t>
            </a:r>
            <a:r>
              <a:rPr lang="nl-BE" dirty="0"/>
              <a:t>Overheid</a:t>
            </a:r>
          </a:p>
          <a:p>
            <a:pPr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/>
              <a:t>Promotie en financiële steun</a:t>
            </a:r>
          </a:p>
          <a:p>
            <a:pPr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/>
              <a:t>Jaarlijks </a:t>
            </a:r>
            <a:r>
              <a:rPr lang="nl-BE" dirty="0" smtClean="0"/>
              <a:t>min. 100.000 </a:t>
            </a:r>
            <a:r>
              <a:rPr lang="nl-BE" dirty="0"/>
              <a:t>euro</a:t>
            </a:r>
          </a:p>
          <a:p>
            <a:pPr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dirty="0"/>
          </a:p>
        </p:txBody>
      </p:sp>
      <p:sp>
        <p:nvSpPr>
          <p:cNvPr id="427" name="Shape 427"/>
          <p:cNvSpPr/>
          <p:nvPr/>
        </p:nvSpPr>
        <p:spPr>
          <a:xfrm>
            <a:off x="1575116" y="3835312"/>
            <a:ext cx="10795002" cy="3929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ts val="900"/>
              </a:spcBef>
              <a:defRPr sz="4800" b="1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l">
              <a:spcBef>
                <a:spcPts val="900"/>
              </a:spcBef>
              <a:defRPr sz="4800" b="1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429" name="Shape 429"/>
          <p:cNvSpPr/>
          <p:nvPr/>
        </p:nvSpPr>
        <p:spPr>
          <a:xfrm>
            <a:off x="1400108" y="3835312"/>
            <a:ext cx="9454422" cy="9035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b="1" dirty="0" smtClean="0">
                <a:sym typeface="Arial"/>
              </a:rPr>
              <a:t>4. Cultuurbank </a:t>
            </a:r>
            <a:endParaRPr lang="nl-BE" sz="4800" b="1" dirty="0">
              <a:sym typeface="Arial"/>
            </a:endParaRPr>
          </a:p>
          <a:p>
            <a:pPr marL="635000" lvl="2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dirty="0" smtClean="0">
                <a:sym typeface="Arial"/>
              </a:rPr>
              <a:t>Kredieten </a:t>
            </a:r>
            <a:r>
              <a:rPr lang="nl-BE" sz="4800" dirty="0">
                <a:sym typeface="Arial"/>
              </a:rPr>
              <a:t>voor groot en </a:t>
            </a:r>
            <a:r>
              <a:rPr lang="nl-BE" sz="4800" dirty="0" smtClean="0">
                <a:sym typeface="Arial"/>
              </a:rPr>
              <a:t>klein</a:t>
            </a:r>
            <a:br>
              <a:rPr lang="nl-BE" sz="4800" dirty="0" smtClean="0">
                <a:sym typeface="Arial"/>
              </a:rPr>
            </a:br>
            <a:endParaRPr lang="nl-BE" sz="4800" dirty="0">
              <a:sym typeface="Arial"/>
            </a:endParaRPr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sz="4800" dirty="0" smtClean="0">
              <a:sym typeface="Arial"/>
            </a:endParaRPr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b="1" dirty="0" smtClean="0">
                <a:sym typeface="Arial"/>
              </a:rPr>
              <a:t>5. Kunstkoopregeling</a:t>
            </a:r>
            <a:endParaRPr lang="nl-BE" sz="4800" b="1" dirty="0" smtClean="0">
              <a:sym typeface="Arial"/>
            </a:endParaRP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dirty="0" smtClean="0">
                <a:sym typeface="Arial"/>
              </a:rPr>
              <a:t>Kunst kopen op lening (rentearm</a:t>
            </a:r>
            <a:r>
              <a:rPr lang="nl-BE" sz="4800" dirty="0" smtClean="0">
                <a:sym typeface="Arial"/>
              </a:rPr>
              <a:t>)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dirty="0" smtClean="0">
                <a:sym typeface="Arial"/>
              </a:rPr>
              <a:t>Steunt </a:t>
            </a:r>
            <a:r>
              <a:rPr lang="nl-BE" sz="4800" dirty="0">
                <a:sym typeface="Arial"/>
              </a:rPr>
              <a:t>jonge beeldende </a:t>
            </a:r>
            <a:r>
              <a:rPr lang="nl-BE" sz="4800" dirty="0" smtClean="0">
                <a:sym typeface="Arial"/>
              </a:rPr>
              <a:t>kunstenaars</a:t>
            </a:r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sz="4800" b="1" dirty="0">
              <a:sym typeface="Arial"/>
            </a:endParaRPr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sz="4800" dirty="0" smtClean="0">
              <a:sym typeface="Arial"/>
            </a:endParaRPr>
          </a:p>
        </p:txBody>
      </p:sp>
      <p:sp>
        <p:nvSpPr>
          <p:cNvPr id="8" name="Shape 493"/>
          <p:cNvSpPr/>
          <p:nvPr/>
        </p:nvSpPr>
        <p:spPr>
          <a:xfrm>
            <a:off x="1549081" y="1051470"/>
            <a:ext cx="21928940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lang="nl-BE" dirty="0" smtClean="0">
                <a:solidFill>
                  <a:srgbClr val="4E9E9F"/>
                </a:solidFill>
              </a:rPr>
              <a:t>2. Financiële steun via aanvullende financiering</a:t>
            </a:r>
            <a:endParaRPr dirty="0">
              <a:solidFill>
                <a:srgbClr val="4E9E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53202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92"/>
          <p:cNvSpPr/>
          <p:nvPr/>
        </p:nvSpPr>
        <p:spPr>
          <a:xfrm>
            <a:off x="1549081" y="2783266"/>
            <a:ext cx="21412836" cy="75713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b="1" dirty="0" smtClean="0"/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b="1" dirty="0" smtClean="0"/>
              <a:t>8. Cultuurloket </a:t>
            </a:r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b="1" dirty="0" smtClean="0"/>
          </a:p>
          <a:p>
            <a:pPr marL="635000" lvl="4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 smtClean="0"/>
              <a:t>Zakelijke ondersteuning </a:t>
            </a:r>
          </a:p>
          <a:p>
            <a:pPr marL="635000" lvl="2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 smtClean="0"/>
              <a:t>Centraal aanspreekpunt</a:t>
            </a:r>
          </a:p>
          <a:p>
            <a:pPr marL="635000" lvl="2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 smtClean="0"/>
              <a:t>Operationeel in 2018</a:t>
            </a:r>
          </a:p>
          <a:p>
            <a:pPr marL="635000" lvl="2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dirty="0" smtClean="0"/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b="1" dirty="0"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dirty="0"/>
          </a:p>
        </p:txBody>
      </p:sp>
      <p:sp>
        <p:nvSpPr>
          <p:cNvPr id="6" name="Shape 493"/>
          <p:cNvSpPr/>
          <p:nvPr/>
        </p:nvSpPr>
        <p:spPr>
          <a:xfrm>
            <a:off x="1701481" y="1266738"/>
            <a:ext cx="21412837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lang="nl-BE" dirty="0" smtClean="0">
                <a:solidFill>
                  <a:srgbClr val="4E9E9F"/>
                </a:solidFill>
              </a:rPr>
              <a:t>3. Advies en begeleiding </a:t>
            </a:r>
            <a:endParaRPr dirty="0">
              <a:solidFill>
                <a:srgbClr val="4E9E9F"/>
              </a:solidFill>
            </a:endParaRPr>
          </a:p>
        </p:txBody>
      </p:sp>
      <p:sp>
        <p:nvSpPr>
          <p:cNvPr id="7" name="Shape 492"/>
          <p:cNvSpPr/>
          <p:nvPr/>
        </p:nvSpPr>
        <p:spPr>
          <a:xfrm>
            <a:off x="1549081" y="7046099"/>
            <a:ext cx="21412836" cy="33009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b="1" dirty="0" smtClean="0"/>
          </a:p>
          <a:p>
            <a:pPr lvl="4" indent="0"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dirty="0" smtClean="0"/>
              <a:t> </a:t>
            </a:r>
          </a:p>
          <a:p>
            <a:pPr algn="l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b="1" dirty="0"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526652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562100" y="3949700"/>
            <a:ext cx="21412836" cy="7949356"/>
          </a:xfrm>
        </p:spPr>
        <p:txBody>
          <a:bodyPr/>
          <a:lstStyle/>
          <a:p>
            <a:pPr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b="1" dirty="0" smtClean="0"/>
              <a:t>9. Tax shelter podiumkunsten </a:t>
            </a:r>
            <a:endParaRPr lang="nl-BE" sz="4800" b="1" dirty="0"/>
          </a:p>
          <a:p>
            <a:pPr marL="635000" lvl="2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dirty="0" smtClean="0">
                <a:sym typeface="Arial"/>
              </a:rPr>
              <a:t>Pre-financiering fiscaal belonen</a:t>
            </a:r>
          </a:p>
          <a:p>
            <a:pPr marL="635000" lvl="2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dirty="0" smtClean="0">
                <a:sym typeface="Arial"/>
              </a:rPr>
              <a:t>Ook voor vzw’s</a:t>
            </a:r>
          </a:p>
          <a:p>
            <a:pPr marL="635000" lvl="2"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dirty="0" smtClean="0">
                <a:sym typeface="Arial"/>
              </a:rPr>
              <a:t>Eerste dossier in de loop van 2017</a:t>
            </a:r>
            <a:r>
              <a:rPr lang="nl-BE" sz="4800" dirty="0">
                <a:sym typeface="Arial"/>
              </a:rPr>
              <a:t/>
            </a:r>
            <a:br>
              <a:rPr lang="nl-BE" sz="4800" dirty="0">
                <a:sym typeface="Arial"/>
              </a:rPr>
            </a:br>
            <a:endParaRPr lang="nl-BE" sz="4800" dirty="0">
              <a:sym typeface="Arial"/>
            </a:endParaRPr>
          </a:p>
          <a:p>
            <a:pPr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lang="nl-BE" sz="4800" dirty="0"/>
          </a:p>
          <a:p>
            <a:pPr>
              <a:spcBef>
                <a:spcPts val="900"/>
              </a:spcBef>
              <a:buClr>
                <a:srgbClr val="EE3124"/>
              </a:buClr>
              <a:buSzPct val="74000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b="1" dirty="0" smtClean="0"/>
              <a:t>10. Statuut van de Kunstenaar</a:t>
            </a:r>
            <a:endParaRPr lang="nl-BE" sz="4800" b="1" dirty="0"/>
          </a:p>
          <a:p>
            <a:pPr marL="635000" indent="-635000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lang="nl-BE" sz="4800" dirty="0" smtClean="0"/>
              <a:t>Commissie Kunstenaars</a:t>
            </a:r>
            <a:endParaRPr lang="nl-BE" sz="4800" dirty="0"/>
          </a:p>
          <a:p>
            <a:endParaRPr lang="en-US" dirty="0"/>
          </a:p>
        </p:txBody>
      </p:sp>
      <p:sp>
        <p:nvSpPr>
          <p:cNvPr id="5" name="Shape 493"/>
          <p:cNvSpPr>
            <a:spLocks noGrp="1"/>
          </p:cNvSpPr>
          <p:nvPr>
            <p:ph type="body" sz="quarter" idx="13"/>
          </p:nvPr>
        </p:nvSpPr>
        <p:spPr>
          <a:xfrm>
            <a:off x="1575117" y="1114338"/>
            <a:ext cx="21386801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lang="nl-BE" dirty="0" smtClean="0">
                <a:solidFill>
                  <a:srgbClr val="4E9E9F"/>
                </a:solidFill>
              </a:rPr>
              <a:t>4. </a:t>
            </a:r>
            <a:r>
              <a:rPr lang="nl-BE" dirty="0" smtClean="0">
                <a:solidFill>
                  <a:srgbClr val="4E9E9F"/>
                </a:solidFill>
              </a:rPr>
              <a:t>Initiatieven Federaal met FG</a:t>
            </a:r>
            <a:endParaRPr dirty="0">
              <a:solidFill>
                <a:srgbClr val="4E9E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134325"/>
      </p:ext>
    </p:extLst>
  </p:cSld>
  <p:clrMapOvr>
    <a:masterClrMapping/>
  </p:clrMapOvr>
  <p:transition xmlns:p14="http://schemas.microsoft.com/office/powerpoint/2010/main"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21590001" cy="116955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7600" b="1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dirty="0">
                <a:solidFill>
                  <a:schemeClr val="tx2"/>
                </a:solidFill>
              </a:rPr>
              <a:t>VRAGEN EN ANTWOORDEN</a:t>
            </a:r>
          </a:p>
        </p:txBody>
      </p:sp>
      <p:sp>
        <p:nvSpPr>
          <p:cNvPr id="517" name="Shape 517"/>
          <p:cNvSpPr>
            <a:spLocks noGrp="1"/>
          </p:cNvSpPr>
          <p:nvPr>
            <p:ph type="body" idx="14"/>
          </p:nvPr>
        </p:nvSpPr>
        <p:spPr>
          <a:xfrm>
            <a:off x="1575117" y="4503486"/>
            <a:ext cx="21590001" cy="2831090"/>
          </a:xfrm>
          <a:prstGeom prst="rect">
            <a:avLst/>
          </a:prstGeom>
        </p:spPr>
        <p:txBody>
          <a:bodyPr/>
          <a:lstStyle/>
          <a:p>
            <a:pPr>
              <a:defRPr sz="4000"/>
            </a:pPr>
            <a:endParaRPr/>
          </a:p>
          <a:p>
            <a:pPr>
              <a:defRPr sz="5000" i="1"/>
            </a:pPr>
            <a:endParaRPr/>
          </a:p>
          <a:p>
            <a:pPr>
              <a:defRPr sz="4000"/>
            </a:pPr>
            <a:endParaRPr/>
          </a:p>
          <a:p>
            <a:endParaRPr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" name="Campagnebeeld.jpg"/>
          <p:cNvPicPr>
            <a:picLocks noGrp="1" noChangeAspect="1"/>
          </p:cNvPicPr>
          <p:nvPr>
            <p:ph type="pic" idx="16"/>
          </p:nvPr>
        </p:nvPicPr>
        <p:blipFill>
          <a:blip r:embed="rId3">
            <a:extLst/>
          </a:blip>
          <a:srcRect l="21127" r="21127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Shape 434"/>
          <p:cNvSpPr/>
          <p:nvPr/>
        </p:nvSpPr>
        <p:spPr>
          <a:xfrm>
            <a:off x="1575117" y="1114338"/>
            <a:ext cx="10795001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lang="nl-BE" dirty="0" smtClean="0">
                <a:solidFill>
                  <a:srgbClr val="4E9E9F"/>
                </a:solidFill>
              </a:rPr>
              <a:t>Dank</a:t>
            </a:r>
            <a:endParaRPr dirty="0">
              <a:solidFill>
                <a:srgbClr val="4E9E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0592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21386801" cy="1169551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INLEIDING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10" name="Shape 410"/>
          <p:cNvSpPr>
            <a:spLocks noGrp="1"/>
          </p:cNvSpPr>
          <p:nvPr>
            <p:ph type="body" idx="15"/>
          </p:nvPr>
        </p:nvSpPr>
        <p:spPr>
          <a:xfrm>
            <a:off x="1803893" y="3292036"/>
            <a:ext cx="21386801" cy="9040937"/>
          </a:xfrm>
          <a:prstGeom prst="rect">
            <a:avLst/>
          </a:prstGeom>
        </p:spPr>
        <p:txBody>
          <a:bodyPr/>
          <a:lstStyle/>
          <a:p>
            <a:pPr>
              <a:defRPr sz="5200"/>
            </a:pPr>
            <a:r>
              <a:rPr dirty="0"/>
              <a:t>Studie acteurs </a:t>
            </a:r>
            <a:r>
              <a:rPr dirty="0" smtClean="0"/>
              <a:t>2014</a:t>
            </a:r>
            <a:r>
              <a:rPr lang="nl-BE" dirty="0" smtClean="0"/>
              <a:t> -</a:t>
            </a:r>
            <a:r>
              <a:rPr dirty="0" smtClean="0"/>
              <a:t> </a:t>
            </a:r>
            <a:r>
              <a:rPr dirty="0"/>
              <a:t>nu voor </a:t>
            </a:r>
            <a:r>
              <a:rPr i="1" dirty="0"/>
              <a:t>alle</a:t>
            </a:r>
            <a:r>
              <a:rPr dirty="0"/>
              <a:t> kunstenaars in Vlaanderen</a:t>
            </a:r>
          </a:p>
          <a:p>
            <a:pPr>
              <a:defRPr sz="5200"/>
            </a:pPr>
            <a:r>
              <a:rPr dirty="0"/>
              <a:t>UGent &amp; consortium opdrachtgevers </a:t>
            </a:r>
          </a:p>
          <a:p>
            <a:pPr marL="0" indent="0">
              <a:buClrTx/>
              <a:buSzTx/>
              <a:buNone/>
              <a:defRPr sz="5200"/>
            </a:pPr>
            <a:endParaRPr dirty="0"/>
          </a:p>
          <a:p>
            <a:pPr marL="0" indent="0">
              <a:buClrTx/>
              <a:buSzTx/>
              <a:buNone/>
              <a:defRPr sz="5200"/>
            </a:pPr>
            <a:endParaRPr dirty="0"/>
          </a:p>
          <a:p>
            <a:pPr marL="0" indent="0">
              <a:buClrTx/>
              <a:buSzTx/>
              <a:buNone/>
              <a:defRPr sz="5200"/>
            </a:pPr>
            <a:endParaRPr dirty="0"/>
          </a:p>
          <a:p>
            <a:pPr marL="0" indent="0">
              <a:buClrTx/>
              <a:buSzTx/>
              <a:buNone/>
              <a:defRPr sz="5200"/>
            </a:pPr>
            <a:endParaRPr dirty="0"/>
          </a:p>
          <a:p>
            <a:pPr marL="0" indent="0">
              <a:buClrTx/>
              <a:buSzTx/>
              <a:buNone/>
              <a:defRPr sz="5200"/>
            </a:pPr>
            <a:endParaRPr dirty="0"/>
          </a:p>
          <a:p>
            <a:pPr>
              <a:defRPr sz="5200"/>
            </a:pPr>
            <a:endParaRPr dirty="0"/>
          </a:p>
          <a:p>
            <a:pPr>
              <a:defRPr sz="5200"/>
            </a:pPr>
            <a:endParaRPr lang="nl-BE" dirty="0" smtClean="0"/>
          </a:p>
          <a:p>
            <a:pPr>
              <a:defRPr sz="5200"/>
            </a:pPr>
            <a:r>
              <a:rPr dirty="0" smtClean="0"/>
              <a:t>Ruimere </a:t>
            </a:r>
            <a:r>
              <a:rPr dirty="0"/>
              <a:t>relevantie: kunstenaars als ‘prototype’</a:t>
            </a:r>
          </a:p>
        </p:txBody>
      </p:sp>
      <p:pic>
        <p:nvPicPr>
          <p:cNvPr id="412" name="LogosOpdrachtgevers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75117" y="5193165"/>
            <a:ext cx="20187164" cy="61405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21590001" cy="116955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7600" b="1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dirty="0">
                <a:solidFill>
                  <a:schemeClr val="tx2"/>
                </a:solidFill>
              </a:rPr>
              <a:t>VOORSTELLING ONDERZOEK </a:t>
            </a:r>
          </a:p>
        </p:txBody>
      </p:sp>
      <p:sp>
        <p:nvSpPr>
          <p:cNvPr id="415" name="Shape 415"/>
          <p:cNvSpPr>
            <a:spLocks noGrp="1"/>
          </p:cNvSpPr>
          <p:nvPr>
            <p:ph type="body" idx="14"/>
          </p:nvPr>
        </p:nvSpPr>
        <p:spPr>
          <a:xfrm>
            <a:off x="1575117" y="2872394"/>
            <a:ext cx="21590001" cy="6094990"/>
          </a:xfrm>
          <a:prstGeom prst="rect">
            <a:avLst/>
          </a:prstGeom>
        </p:spPr>
        <p:txBody>
          <a:bodyPr/>
          <a:lstStyle/>
          <a:p>
            <a:pPr>
              <a:defRPr sz="4000"/>
            </a:pPr>
            <a:endParaRPr dirty="0"/>
          </a:p>
          <a:p>
            <a:pPr>
              <a:defRPr sz="4000"/>
            </a:pPr>
            <a:r>
              <a:rPr dirty="0"/>
              <a:t>OPZET ONDERZOEK </a:t>
            </a:r>
          </a:p>
          <a:p>
            <a:pPr>
              <a:defRPr sz="4000"/>
            </a:pPr>
            <a:endParaRPr dirty="0"/>
          </a:p>
          <a:p>
            <a:pPr marL="0" lvl="3" indent="685800">
              <a:spcBef>
                <a:spcPts val="0"/>
              </a:spcBef>
              <a:buSzTx/>
              <a:buNone/>
              <a:defRPr sz="4000" i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Jessy Siongers - CuDOS - UGent </a:t>
            </a:r>
          </a:p>
          <a:p>
            <a:pPr>
              <a:defRPr sz="4000"/>
            </a:pPr>
            <a:endParaRPr dirty="0"/>
          </a:p>
          <a:p>
            <a:pPr>
              <a:defRPr sz="4000"/>
            </a:pPr>
            <a:endParaRPr dirty="0"/>
          </a:p>
          <a:p>
            <a:pPr>
              <a:defRPr sz="4000"/>
            </a:pPr>
            <a:r>
              <a:rPr dirty="0"/>
              <a:t>VOORNAAMSTE INZICHTEN </a:t>
            </a:r>
          </a:p>
          <a:p>
            <a:pPr>
              <a:defRPr sz="4000"/>
            </a:pPr>
            <a:endParaRPr dirty="0"/>
          </a:p>
          <a:p>
            <a:pPr marL="0" lvl="3" indent="685800">
              <a:spcBef>
                <a:spcPts val="0"/>
              </a:spcBef>
              <a:buSzTx/>
              <a:buNone/>
              <a:defRPr sz="4000" i="1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Delphine Hesters - Kunstenpunt</a:t>
            </a:r>
          </a:p>
          <a:p>
            <a:endParaRPr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10795001" cy="1169551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4E9E9F"/>
                </a:solidFill>
              </a:rPr>
              <a:t>Opzet onderzoek</a:t>
            </a:r>
          </a:p>
        </p:txBody>
      </p:sp>
      <p:sp>
        <p:nvSpPr>
          <p:cNvPr id="419" name="Shape 419"/>
          <p:cNvSpPr>
            <a:spLocks noGrp="1"/>
          </p:cNvSpPr>
          <p:nvPr>
            <p:ph type="body" idx="16"/>
          </p:nvPr>
        </p:nvSpPr>
        <p:spPr>
          <a:xfrm>
            <a:off x="13277850" y="4779013"/>
            <a:ext cx="10325100" cy="5555358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Beeldend kunstenaars</a:t>
            </a:r>
          </a:p>
          <a:p>
            <a:pPr>
              <a:defRPr b="1"/>
            </a:pPr>
            <a:r>
              <a:t>Regisseurs &amp; scenaristen </a:t>
            </a:r>
          </a:p>
          <a:p>
            <a:pPr>
              <a:defRPr b="1"/>
            </a:pPr>
            <a:r>
              <a:t>Muzikanten &amp; componisten</a:t>
            </a:r>
          </a:p>
          <a:p>
            <a:pPr>
              <a:defRPr b="1"/>
            </a:pPr>
            <a:r>
              <a:t>Schrijvers &amp; illustratoren</a:t>
            </a:r>
          </a:p>
          <a:p>
            <a:pPr>
              <a:defRPr b="1"/>
            </a:pPr>
            <a:r>
              <a:t>Podiumkunstenaars</a:t>
            </a:r>
          </a:p>
          <a:p>
            <a:pPr>
              <a:defRPr b="1"/>
            </a:pPr>
            <a:r>
              <a:t>(Acteurs 2014)</a:t>
            </a:r>
          </a:p>
        </p:txBody>
      </p:sp>
      <p:sp>
        <p:nvSpPr>
          <p:cNvPr id="421" name="Shape 421"/>
          <p:cNvSpPr/>
          <p:nvPr/>
        </p:nvSpPr>
        <p:spPr>
          <a:xfrm>
            <a:off x="1575116" y="3835312"/>
            <a:ext cx="10795002" cy="7993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ts val="900"/>
              </a:spcBef>
              <a:defRPr sz="4800" b="1">
                <a:latin typeface="+mj-lt"/>
                <a:ea typeface="+mj-ea"/>
                <a:cs typeface="+mj-cs"/>
                <a:sym typeface="Arial"/>
              </a:defRPr>
            </a:pPr>
            <a:r>
              <a:t>Thema’s</a:t>
            </a:r>
          </a:p>
          <a:p>
            <a:pPr algn="l">
              <a:spcBef>
                <a:spcPts val="900"/>
              </a:spcBef>
              <a:defRPr sz="4800" b="1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t>Activiteiten (artistiek en niet-artistiek)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t>Tijdsbesteding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t>Inkomsten 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t>Beroepskosten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t>Arbeidstevredenheid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t>Nood aan ondersteuning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422" name="Shape 422"/>
          <p:cNvSpPr/>
          <p:nvPr/>
        </p:nvSpPr>
        <p:spPr>
          <a:xfrm>
            <a:off x="1575117" y="2333538"/>
            <a:ext cx="21386799" cy="518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Inhoud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10795001" cy="1169551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4E9E9F"/>
                </a:solidFill>
              </a:rPr>
              <a:t>Opzet onderzoek</a:t>
            </a:r>
          </a:p>
        </p:txBody>
      </p:sp>
      <p:sp>
        <p:nvSpPr>
          <p:cNvPr id="425" name="Shape 425"/>
          <p:cNvSpPr>
            <a:spLocks noGrp="1"/>
          </p:cNvSpPr>
          <p:nvPr>
            <p:ph type="body" idx="16"/>
          </p:nvPr>
        </p:nvSpPr>
        <p:spPr>
          <a:xfrm>
            <a:off x="13277850" y="3580957"/>
            <a:ext cx="10325100" cy="6965058"/>
          </a:xfrm>
          <a:prstGeom prst="rect">
            <a:avLst/>
          </a:prstGeom>
        </p:spPr>
        <p:txBody>
          <a:bodyPr/>
          <a:lstStyle/>
          <a:p>
            <a:pPr marL="457200" marR="457200" indent="-228600" defTabSz="457200">
              <a:spcBef>
                <a:spcPts val="0"/>
              </a:spcBef>
              <a:buClrTx/>
              <a:buSzTx/>
              <a:buNone/>
              <a:defRPr b="1"/>
            </a:pPr>
            <a:r>
              <a:t>Databanken contactgegevens professionele kunstenaars</a:t>
            </a:r>
          </a:p>
          <a:p>
            <a:pPr marL="457200" marR="457200" indent="-228600" defTabSz="457200">
              <a:spcBef>
                <a:spcPts val="0"/>
              </a:spcBef>
              <a:buClrTx/>
              <a:buSzTx/>
              <a:buNone/>
            </a:pPr>
            <a:endParaRPr/>
          </a:p>
          <a:p>
            <a:pPr marL="625475" marR="457200" indent="-396875" defTabSz="457200">
              <a:spcBef>
                <a:spcPts val="0"/>
              </a:spcBef>
            </a:pPr>
            <a:r>
              <a:t>Ledenlijsten belangenbehartigers </a:t>
            </a:r>
          </a:p>
          <a:p>
            <a:pPr marL="625475" marR="457200" indent="-396875" defTabSz="457200">
              <a:spcBef>
                <a:spcPts val="0"/>
              </a:spcBef>
            </a:pPr>
            <a:r>
              <a:t>VAF </a:t>
            </a:r>
          </a:p>
          <a:p>
            <a:pPr marL="625475" marR="457200" indent="-396875" defTabSz="457200">
              <a:spcBef>
                <a:spcPts val="0"/>
              </a:spcBef>
            </a:pPr>
            <a:r>
              <a:t>VFL</a:t>
            </a:r>
          </a:p>
          <a:p>
            <a:pPr marL="625475" marR="457200" indent="-396875" defTabSz="457200">
              <a:spcBef>
                <a:spcPts val="0"/>
              </a:spcBef>
            </a:pPr>
            <a:r>
              <a:t>Contacten werkgevers in het veld </a:t>
            </a:r>
          </a:p>
          <a:p>
            <a:pPr marL="625475" marR="457200" indent="-396875" defTabSz="457200">
              <a:spcBef>
                <a:spcPts val="0"/>
              </a:spcBef>
            </a:pPr>
            <a:r>
              <a:t>Beheersvennootschap Playright </a:t>
            </a:r>
          </a:p>
          <a:p>
            <a:pPr marL="625475" marR="457200" indent="-396875" defTabSz="457200">
              <a:spcBef>
                <a:spcPts val="0"/>
              </a:spcBef>
            </a:pPr>
            <a:r>
              <a:t>Kunstenpunt</a:t>
            </a:r>
          </a:p>
          <a:p>
            <a:pPr marL="625475" marR="457200" indent="-396875" defTabSz="457200">
              <a:spcBef>
                <a:spcPts val="0"/>
              </a:spcBef>
            </a:pPr>
            <a:r>
              <a:t>Kunstenloket </a:t>
            </a:r>
          </a:p>
        </p:txBody>
      </p:sp>
      <p:sp>
        <p:nvSpPr>
          <p:cNvPr id="427" name="Shape 427"/>
          <p:cNvSpPr/>
          <p:nvPr/>
        </p:nvSpPr>
        <p:spPr>
          <a:xfrm>
            <a:off x="1575116" y="3835312"/>
            <a:ext cx="10795002" cy="3929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ts val="900"/>
              </a:spcBef>
              <a:defRPr sz="4800" b="1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l">
              <a:spcBef>
                <a:spcPts val="900"/>
              </a:spcBef>
              <a:defRPr sz="4800" b="1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428" name="Shape 428"/>
          <p:cNvSpPr/>
          <p:nvPr/>
        </p:nvSpPr>
        <p:spPr>
          <a:xfrm>
            <a:off x="1575117" y="2333538"/>
            <a:ext cx="21386799" cy="518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600">
                <a:solidFill>
                  <a:srgbClr val="A6AAA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Methodologie</a:t>
            </a:r>
          </a:p>
        </p:txBody>
      </p:sp>
      <p:sp>
        <p:nvSpPr>
          <p:cNvPr id="429" name="Shape 429"/>
          <p:cNvSpPr/>
          <p:nvPr/>
        </p:nvSpPr>
        <p:spPr>
          <a:xfrm>
            <a:off x="1400108" y="3523807"/>
            <a:ext cx="9454422" cy="806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Online enquête </a:t>
            </a:r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Individuele uitnodiging &amp; open oproep (90/10 in respons)</a:t>
            </a:r>
          </a:p>
          <a:p>
            <a:pPr algn="l">
              <a:spcBef>
                <a:spcPts val="900"/>
              </a:spcBef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dirty="0"/>
          </a:p>
          <a:p>
            <a:pPr marL="635000" indent="-635000" algn="l">
              <a:spcBef>
                <a:spcPts val="900"/>
              </a:spcBef>
              <a:buClr>
                <a:srgbClr val="EE3124"/>
              </a:buClr>
              <a:buSzPct val="74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Afbakening ‘professioneel’ kunstenaar? </a:t>
            </a:r>
          </a:p>
          <a:p>
            <a:pPr marL="1221153" lvl="1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overleg experts</a:t>
            </a:r>
          </a:p>
          <a:p>
            <a:pPr marL="1221153" lvl="1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databanken</a:t>
            </a:r>
          </a:p>
          <a:p>
            <a:pPr marL="1221153" lvl="1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screeningsvragen</a:t>
            </a:r>
          </a:p>
          <a:p>
            <a:pPr marL="1221153" lvl="1" indent="-586153" algn="l">
              <a:spcBef>
                <a:spcPts val="900"/>
              </a:spcBef>
              <a:buClr>
                <a:srgbClr val="EE3124"/>
              </a:buClr>
              <a:buSzPct val="75000"/>
              <a:buChar char="•"/>
              <a:defRPr sz="4800">
                <a:latin typeface="+mj-lt"/>
                <a:ea typeface="+mj-ea"/>
                <a:cs typeface="+mj-cs"/>
                <a:sym typeface="Arial"/>
              </a:defRPr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pasted-image.pdf"/>
          <p:cNvPicPr>
            <a:picLocks noChangeAspect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>
          <a:xfrm>
            <a:off x="9364860" y="6390749"/>
            <a:ext cx="14777994" cy="7015816"/>
          </a:xfrm>
          <a:prstGeom prst="rect">
            <a:avLst/>
          </a:prstGeom>
          <a:ln w="12700">
            <a:miter lim="400000"/>
          </a:ln>
        </p:spPr>
      </p:pic>
      <p:sp>
        <p:nvSpPr>
          <p:cNvPr id="432" name="Shape 432"/>
          <p:cNvSpPr>
            <a:spLocks noGrp="1"/>
          </p:cNvSpPr>
          <p:nvPr>
            <p:ph type="body" idx="15"/>
          </p:nvPr>
        </p:nvSpPr>
        <p:spPr>
          <a:xfrm>
            <a:off x="1498599" y="2759801"/>
            <a:ext cx="21386801" cy="4642204"/>
          </a:xfrm>
          <a:prstGeom prst="rect">
            <a:avLst/>
          </a:prstGeom>
        </p:spPr>
        <p:txBody>
          <a:bodyPr/>
          <a:lstStyle/>
          <a:p>
            <a:r>
              <a:rPr b="1"/>
              <a:t>2706 respondenten </a:t>
            </a:r>
            <a:r>
              <a:rPr i="1"/>
              <a:t>(in analyse)</a:t>
            </a:r>
          </a:p>
          <a:p>
            <a:pPr marL="1245576" marR="457200" lvl="1" indent="-610576" defTabSz="457200">
              <a:spcBef>
                <a:spcPts val="0"/>
              </a:spcBef>
              <a:defRPr sz="4500"/>
            </a:pPr>
            <a:r>
              <a:t>716 beeldend kunstenaars </a:t>
            </a:r>
          </a:p>
          <a:p>
            <a:pPr marL="1245576" marR="457200" lvl="1" indent="-610576" defTabSz="457200">
              <a:spcBef>
                <a:spcPts val="0"/>
              </a:spcBef>
              <a:defRPr sz="4500"/>
            </a:pPr>
            <a:r>
              <a:t>392 regisseurs &amp; scenaristen </a:t>
            </a:r>
          </a:p>
          <a:p>
            <a:pPr marL="1245576" marR="457200" lvl="1" indent="-610576" defTabSz="457200">
              <a:spcBef>
                <a:spcPts val="0"/>
              </a:spcBef>
              <a:defRPr sz="4500"/>
            </a:pPr>
            <a:r>
              <a:t>899 muzikanten &amp; componisten </a:t>
            </a:r>
          </a:p>
          <a:p>
            <a:pPr marL="1245576" marR="457200" lvl="1" indent="-610576" defTabSz="457200">
              <a:spcBef>
                <a:spcPts val="0"/>
              </a:spcBef>
              <a:defRPr sz="4500"/>
            </a:pPr>
            <a:r>
              <a:t>308 schrijvers &amp; illustratoren </a:t>
            </a:r>
          </a:p>
          <a:p>
            <a:pPr marL="1245576" marR="457200" lvl="1" indent="-610576" defTabSz="457200">
              <a:spcBef>
                <a:spcPts val="0"/>
              </a:spcBef>
              <a:defRPr sz="4500"/>
            </a:pPr>
            <a:r>
              <a:t>391 podiumkunstenaars</a:t>
            </a:r>
          </a:p>
        </p:txBody>
      </p:sp>
      <p:sp>
        <p:nvSpPr>
          <p:cNvPr id="434" name="Shape 434"/>
          <p:cNvSpPr/>
          <p:nvPr/>
        </p:nvSpPr>
        <p:spPr>
          <a:xfrm>
            <a:off x="1575117" y="1114338"/>
            <a:ext cx="10795001" cy="1169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7600" b="1">
                <a:solidFill>
                  <a:srgbClr val="EE3124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rPr dirty="0">
                <a:solidFill>
                  <a:srgbClr val="4E9E9F"/>
                </a:solidFill>
              </a:rPr>
              <a:t>Respons</a:t>
            </a:r>
          </a:p>
        </p:txBody>
      </p:sp>
      <p:sp>
        <p:nvSpPr>
          <p:cNvPr id="435" name="Shape 435"/>
          <p:cNvSpPr/>
          <p:nvPr/>
        </p:nvSpPr>
        <p:spPr>
          <a:xfrm>
            <a:off x="2718997" y="5736582"/>
            <a:ext cx="21386800" cy="518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defRPr sz="36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Figuur 1. Mate van erkenning per discipline  (N = 2696)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>
            <a:spLocks noGrp="1"/>
          </p:cNvSpPr>
          <p:nvPr>
            <p:ph type="body" idx="13"/>
          </p:nvPr>
        </p:nvSpPr>
        <p:spPr>
          <a:xfrm>
            <a:off x="1317744" y="1114338"/>
            <a:ext cx="10795001" cy="1154162"/>
          </a:xfrm>
          <a:prstGeom prst="rect">
            <a:avLst/>
          </a:prstGeom>
        </p:spPr>
        <p:txBody>
          <a:bodyPr/>
          <a:lstStyle>
            <a:lvl1pPr>
              <a:defRPr sz="7500"/>
            </a:lvl1pPr>
          </a:lstStyle>
          <a:p>
            <a:r>
              <a:rPr dirty="0">
                <a:solidFill>
                  <a:srgbClr val="4E9E9F"/>
                </a:solidFill>
              </a:rPr>
              <a:t>Voornaamste inzichten</a:t>
            </a:r>
          </a:p>
        </p:txBody>
      </p:sp>
      <p:sp>
        <p:nvSpPr>
          <p:cNvPr id="438" name="Shape 438"/>
          <p:cNvSpPr>
            <a:spLocks noGrp="1"/>
          </p:cNvSpPr>
          <p:nvPr>
            <p:ph type="body" idx="15"/>
          </p:nvPr>
        </p:nvSpPr>
        <p:spPr>
          <a:xfrm>
            <a:off x="1333323" y="3949700"/>
            <a:ext cx="10325101" cy="7225055"/>
          </a:xfrm>
          <a:prstGeom prst="rect">
            <a:avLst/>
          </a:prstGeom>
        </p:spPr>
        <p:txBody>
          <a:bodyPr/>
          <a:lstStyle/>
          <a:p>
            <a:r>
              <a:rPr dirty="0"/>
              <a:t>Kunstenaars als </a:t>
            </a:r>
            <a:r>
              <a:rPr i="1" dirty="0"/>
              <a:t>multiple job holders</a:t>
            </a:r>
            <a:r>
              <a:rPr dirty="0"/>
              <a:t> en ondernemers</a:t>
            </a:r>
          </a:p>
          <a:p>
            <a:r>
              <a:rPr dirty="0"/>
              <a:t>Veel kunstenaars leven en werken in precaire omstandigheden</a:t>
            </a:r>
          </a:p>
          <a:p>
            <a:r>
              <a:rPr dirty="0"/>
              <a:t>Scheppingsdrang maakt kwetsbaar </a:t>
            </a:r>
          </a:p>
          <a:p>
            <a:endParaRPr lang="nl-BE" dirty="0" smtClean="0"/>
          </a:p>
          <a:p>
            <a:r>
              <a:rPr dirty="0" smtClean="0"/>
              <a:t>Grote </a:t>
            </a:r>
            <a:r>
              <a:rPr dirty="0"/>
              <a:t>gelijkenissen en opmerkelijke verschillen - </a:t>
            </a:r>
            <a:r>
              <a:rPr i="1" dirty="0"/>
              <a:t>zie fiches</a:t>
            </a:r>
          </a:p>
          <a:p>
            <a:endParaRPr i="1" dirty="0"/>
          </a:p>
        </p:txBody>
      </p:sp>
      <p:pic>
        <p:nvPicPr>
          <p:cNvPr id="439" name="Campagnebeeld.jpg"/>
          <p:cNvPicPr>
            <a:picLocks noGrp="1" noChangeAspect="1"/>
          </p:cNvPicPr>
          <p:nvPr>
            <p:ph type="pic" idx="16"/>
          </p:nvPr>
        </p:nvPicPr>
        <p:blipFill>
          <a:blip r:embed="rId3">
            <a:extLst/>
          </a:blip>
          <a:srcRect l="21127" r="21127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>
            <a:spLocks noGrp="1"/>
          </p:cNvSpPr>
          <p:nvPr>
            <p:ph type="body" idx="13"/>
          </p:nvPr>
        </p:nvSpPr>
        <p:spPr>
          <a:xfrm>
            <a:off x="1575117" y="1114338"/>
            <a:ext cx="21386801" cy="1169551"/>
          </a:xfrm>
          <a:prstGeom prst="rect">
            <a:avLst/>
          </a:prstGeom>
        </p:spPr>
        <p:txBody>
          <a:bodyPr/>
          <a:lstStyle/>
          <a:p>
            <a:r>
              <a:rPr lang="nl-BE" dirty="0" smtClean="0">
                <a:solidFill>
                  <a:srgbClr val="4E9E9F"/>
                </a:solidFill>
              </a:rPr>
              <a:t>1. </a:t>
            </a:r>
            <a:r>
              <a:rPr i="1" dirty="0" smtClean="0">
                <a:solidFill>
                  <a:srgbClr val="4E9E9F"/>
                </a:solidFill>
              </a:rPr>
              <a:t>Multiple </a:t>
            </a:r>
            <a:r>
              <a:rPr i="1" dirty="0">
                <a:solidFill>
                  <a:srgbClr val="4E9E9F"/>
                </a:solidFill>
              </a:rPr>
              <a:t>job </a:t>
            </a:r>
            <a:r>
              <a:rPr i="1" dirty="0" smtClean="0">
                <a:solidFill>
                  <a:srgbClr val="4E9E9F"/>
                </a:solidFill>
              </a:rPr>
              <a:t>holders</a:t>
            </a:r>
            <a:endParaRPr dirty="0">
              <a:solidFill>
                <a:srgbClr val="4E9E9F"/>
              </a:solidFill>
            </a:endParaRPr>
          </a:p>
        </p:txBody>
      </p:sp>
      <p:sp>
        <p:nvSpPr>
          <p:cNvPr id="443" name="Shape 443"/>
          <p:cNvSpPr>
            <a:spLocks noGrp="1"/>
          </p:cNvSpPr>
          <p:nvPr>
            <p:ph type="body" idx="15"/>
          </p:nvPr>
        </p:nvSpPr>
        <p:spPr>
          <a:xfrm>
            <a:off x="1562100" y="3949700"/>
            <a:ext cx="21412836" cy="5334000"/>
          </a:xfrm>
          <a:prstGeom prst="rect">
            <a:avLst/>
          </a:prstGeom>
        </p:spPr>
        <p:txBody>
          <a:bodyPr/>
          <a:lstStyle/>
          <a:p>
            <a:pPr marL="661458" marR="457200" indent="-661458" defTabSz="457200">
              <a:lnSpc>
                <a:spcPct val="100000"/>
              </a:lnSpc>
              <a:spcBef>
                <a:spcPts val="0"/>
              </a:spcBef>
              <a:buClr>
                <a:srgbClr val="EE3124"/>
              </a:buClr>
              <a:buSzPct val="74000"/>
              <a:buChar char="•"/>
              <a:defRPr sz="5000"/>
            </a:pPr>
            <a:r>
              <a:rPr dirty="0"/>
              <a:t>Individuele spelers die opereren van project naar project - ‘flexwerkers’</a:t>
            </a:r>
          </a:p>
          <a:p>
            <a:pPr marL="1245576" marR="457200" lvl="1" indent="-610576" defTabSz="457200">
              <a:spcBef>
                <a:spcPts val="0"/>
              </a:spcBef>
              <a:buClr>
                <a:srgbClr val="EE3124"/>
              </a:buClr>
              <a:defRPr sz="50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de regel in </a:t>
            </a:r>
            <a:r>
              <a:rPr i="1" dirty="0"/>
              <a:t>alle</a:t>
            </a:r>
            <a:r>
              <a:rPr dirty="0"/>
              <a:t> disciplines</a:t>
            </a:r>
          </a:p>
          <a:p>
            <a:pPr marR="457200" defTabSz="457200">
              <a:lnSpc>
                <a:spcPct val="100000"/>
              </a:lnSpc>
              <a:spcBef>
                <a:spcPts val="0"/>
              </a:spcBef>
              <a:defRPr sz="5000"/>
            </a:pPr>
            <a:endParaRPr dirty="0"/>
          </a:p>
          <a:p>
            <a:pPr marL="661458" marR="457200" indent="-661458" defTabSz="457200">
              <a:lnSpc>
                <a:spcPct val="100000"/>
              </a:lnSpc>
              <a:spcBef>
                <a:spcPts val="0"/>
              </a:spcBef>
              <a:buClr>
                <a:srgbClr val="EE3124"/>
              </a:buClr>
              <a:buSzPct val="74000"/>
              <a:buChar char="•"/>
              <a:defRPr sz="5000"/>
            </a:pPr>
            <a:r>
              <a:rPr dirty="0"/>
              <a:t>Combineren jobs</a:t>
            </a:r>
          </a:p>
          <a:p>
            <a:pPr marL="1245576" marR="457200" lvl="1" indent="-610576" defTabSz="457200">
              <a:spcBef>
                <a:spcPts val="0"/>
              </a:spcBef>
              <a:buClr>
                <a:srgbClr val="EE3124"/>
              </a:buClr>
              <a:defRPr sz="50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artistieke en niet-artistieke jobs </a:t>
            </a:r>
          </a:p>
          <a:p>
            <a:pPr marL="1245576" marR="457200" lvl="1" indent="-610576" defTabSz="457200">
              <a:spcBef>
                <a:spcPts val="0"/>
              </a:spcBef>
              <a:buClr>
                <a:srgbClr val="EE3124"/>
              </a:buClr>
              <a:defRPr sz="5000">
                <a:latin typeface="+mj-lt"/>
                <a:ea typeface="+mj-ea"/>
                <a:cs typeface="+mj-cs"/>
                <a:sym typeface="Arial"/>
              </a:defRPr>
            </a:pPr>
            <a:r>
              <a:rPr dirty="0"/>
              <a:t>binnen en buiten de kunsten </a:t>
            </a:r>
          </a:p>
          <a:p>
            <a:pPr marR="457200" defTabSz="457200">
              <a:lnSpc>
                <a:spcPct val="100000"/>
              </a:lnSpc>
              <a:spcBef>
                <a:spcPts val="0"/>
              </a:spcBef>
              <a:defRPr sz="5000"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ECF74B73DC9A4A907DAD9858BC61F2" ma:contentTypeVersion="0" ma:contentTypeDescription="Een nieuw document maken." ma:contentTypeScope="" ma:versionID="750e45695bce6cdd64ef679fe5c9809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39eafc5110eebf8309f83143853044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830211-BC40-4F7D-9B2C-D67364CF28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E574B9C-33E0-458B-ABDD-016F00EDB7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97CAE6-07F9-4390-BF1A-1F333EFFF746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</TotalTime>
  <Words>880</Words>
  <Application>Microsoft Macintosh PowerPoint</Application>
  <PresentationFormat>Custom</PresentationFormat>
  <Paragraphs>255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Bastin, Yago</dc:creator>
  <cp:lastModifiedBy>Delphine Hesters</cp:lastModifiedBy>
  <cp:revision>81</cp:revision>
  <cp:lastPrinted>2016-11-18T07:47:32Z</cp:lastPrinted>
  <dcterms:modified xsi:type="dcterms:W3CDTF">2016-11-21T21:19:58Z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0x0101003AECF74B73DC9A4A907DAD9858BC61F2</vt:lpwstr>
  </property>
</Properties>
</file>